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43"/>
  </p:notesMasterIdLst>
  <p:sldIdLst>
    <p:sldId id="256" r:id="rId5"/>
    <p:sldId id="458" r:id="rId6"/>
    <p:sldId id="298" r:id="rId7"/>
    <p:sldId id="258" r:id="rId8"/>
    <p:sldId id="261" r:id="rId9"/>
    <p:sldId id="262" r:id="rId10"/>
    <p:sldId id="275" r:id="rId11"/>
    <p:sldId id="276" r:id="rId12"/>
    <p:sldId id="294" r:id="rId13"/>
    <p:sldId id="292" r:id="rId14"/>
    <p:sldId id="264" r:id="rId15"/>
    <p:sldId id="265" r:id="rId16"/>
    <p:sldId id="266" r:id="rId17"/>
    <p:sldId id="267" r:id="rId18"/>
    <p:sldId id="277" r:id="rId19"/>
    <p:sldId id="278" r:id="rId20"/>
    <p:sldId id="269" r:id="rId21"/>
    <p:sldId id="270" r:id="rId22"/>
    <p:sldId id="272" r:id="rId23"/>
    <p:sldId id="273" r:id="rId24"/>
    <p:sldId id="274" r:id="rId25"/>
    <p:sldId id="279" r:id="rId26"/>
    <p:sldId id="282" r:id="rId27"/>
    <p:sldId id="281" r:id="rId28"/>
    <p:sldId id="280" r:id="rId29"/>
    <p:sldId id="284" r:id="rId30"/>
    <p:sldId id="283" r:id="rId31"/>
    <p:sldId id="297" r:id="rId32"/>
    <p:sldId id="285" r:id="rId33"/>
    <p:sldId id="286" r:id="rId34"/>
    <p:sldId id="287" r:id="rId35"/>
    <p:sldId id="293" r:id="rId36"/>
    <p:sldId id="288" r:id="rId37"/>
    <p:sldId id="289" r:id="rId38"/>
    <p:sldId id="290" r:id="rId39"/>
    <p:sldId id="291" r:id="rId40"/>
    <p:sldId id="299" r:id="rId41"/>
    <p:sldId id="295" r:id="rId4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28F1017-3659-966A-D208-348A984C180F}" name="chefv" initials="ch" userId="S::chefv_chefcyndie.com#ext#@covgov.onmicrosoft.com::c2ce4679-7ecb-4e82-86ab-f3a87c474060" providerId="AD"/>
  <p188:author id="{EB262F2A-AD20-FE38-28E9-3AE63DD437E3}" name="Stansfield, Katelynn (DOE)" initials="KS" userId="S::Katelynn.Stansfield@doe.virginia.gov::64535879-2e52-4a64-8998-7b65b0cf71cb" providerId="AD"/>
  <p188:author id="{67798C58-A915-684C-554B-9473525953FF}" name="Stansfield, Katelynn (DOE)" initials="S(" userId="S::katelynn.stansfield@doe.virginia.gov::64535879-2e52-4a64-8998-7b65b0cf71cb" providerId="AD"/>
  <p188:author id="{48E75BD6-566F-88E2-3CF0-C43A004EA38A}" name="Curwood, Sandra (DOE)" initials="C(" userId="S::sandra.curwood@doe.virginia.gov::c992c1f0-012e-4d6f-af4e-90c76dce29ad" providerId="AD"/>
  <p188:author id="{86F7BCE3-CACE-8D81-E0D5-6036A094AF45}" name="Shomo, Kelly (DOE)" initials="S(" userId="S::kelly.shomo@doe.virginia.gov::7c09a94d-b852-4f2f-9bb9-1c0cc0f7a982"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B208936-E164-2AA1-2E91-DC2CDD12B937}" v="3" dt="2024-05-28T20:55:47.51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99" autoAdjust="0"/>
    <p:restoredTop sz="52279" autoAdjust="0"/>
  </p:normalViewPr>
  <p:slideViewPr>
    <p:cSldViewPr snapToGrid="0">
      <p:cViewPr varScale="1">
        <p:scale>
          <a:sx n="55" d="100"/>
          <a:sy n="55" d="100"/>
        </p:scale>
        <p:origin x="2718" y="78"/>
      </p:cViewPr>
      <p:guideLst/>
    </p:cSldViewPr>
  </p:slideViewPr>
  <p:outlineViewPr>
    <p:cViewPr>
      <p:scale>
        <a:sx n="33" d="100"/>
        <a:sy n="33" d="100"/>
      </p:scale>
      <p:origin x="0" y="-1776"/>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microsoft.com/office/2018/10/relationships/authors" Target="author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notesMaster" Target="notesMasters/notesMaster1.xml"/><Relationship Id="rId48" Type="http://schemas.microsoft.com/office/2015/10/relationships/revisionInfo" Target="revisionInfo.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theme" Target="theme/theme1.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1BAEE84-6601-4621-B451-4A5D2DBF78E6}" type="datetimeFigureOut">
              <a:t>9/25/2024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622F52B-6299-47D9-AFC5-AE7DF2194FA9}" type="slidenum">
              <a:t>‹#›</a:t>
            </a:fld>
            <a:endParaRPr lang="en-US"/>
          </a:p>
        </p:txBody>
      </p:sp>
    </p:spTree>
    <p:extLst>
      <p:ext uri="{BB962C8B-B14F-4D97-AF65-F5344CB8AC3E}">
        <p14:creationId xmlns:p14="http://schemas.microsoft.com/office/powerpoint/2010/main" val="14273110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Record the webinar.</a:t>
            </a:r>
          </a:p>
          <a:p>
            <a:endParaRPr lang="en-US" b="1"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Welcome!</a:t>
            </a:r>
          </a:p>
          <a:p>
            <a:r>
              <a:rPr lang="en-US" b="1" dirty="0">
                <a:latin typeface="Arial" panose="020B0604020202020204" pitchFamily="34" charset="0"/>
                <a:cs typeface="Arial" panose="020B0604020202020204" pitchFamily="34" charset="0"/>
              </a:rPr>
              <a:t>Do</a:t>
            </a:r>
            <a:r>
              <a:rPr lang="en-US" dirty="0">
                <a:latin typeface="Arial" panose="020B0604020202020204" pitchFamily="34" charset="0"/>
                <a:cs typeface="Arial" panose="020B0604020202020204" pitchFamily="34" charset="0"/>
              </a:rPr>
              <a:t>: Introduce self briefly (no need for bio; name, credentials, and member of K-12 Culinary Team) and co-presenter.</a:t>
            </a:r>
          </a:p>
          <a:p>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Say: </a:t>
            </a:r>
            <a:r>
              <a:rPr lang="en-US" dirty="0">
                <a:latin typeface="Arial" panose="020B0604020202020204" pitchFamily="34" charset="0"/>
                <a:cs typeface="Arial" panose="020B0604020202020204" pitchFamily="34" charset="0"/>
              </a:rPr>
              <a:t>Remember that as we go through today’s webinar, the chat box is open for any questions and comments. We enjoy hearing from everyone and can learn a lot from each other. Please feel free to comment and ask questions in the chat anytime! We will monitor it together throughout this hour.</a:t>
            </a:r>
          </a:p>
        </p:txBody>
      </p:sp>
      <p:sp>
        <p:nvSpPr>
          <p:cNvPr id="4" name="Slide Number Placeholder 3"/>
          <p:cNvSpPr>
            <a:spLocks noGrp="1"/>
          </p:cNvSpPr>
          <p:nvPr>
            <p:ph type="sldNum" sz="quarter" idx="5"/>
          </p:nvPr>
        </p:nvSpPr>
        <p:spPr/>
        <p:txBody>
          <a:bodyPr/>
          <a:lstStyle/>
          <a:p>
            <a:fld id="{0622F52B-6299-47D9-AFC5-AE7DF2194FA9}" type="slidenum">
              <a:rPr lang="en-US"/>
              <a:t>1</a:t>
            </a:fld>
            <a:endParaRPr lang="en-US"/>
          </a:p>
        </p:txBody>
      </p:sp>
    </p:spTree>
    <p:extLst>
      <p:ext uri="{BB962C8B-B14F-4D97-AF65-F5344CB8AC3E}">
        <p14:creationId xmlns:p14="http://schemas.microsoft.com/office/powerpoint/2010/main" val="14631623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b="1" dirty="0">
                <a:latin typeface="Arial" panose="020B0604020202020204" pitchFamily="34" charset="0"/>
                <a:cs typeface="Arial" panose="020B0604020202020204" pitchFamily="34" charset="0"/>
              </a:rPr>
              <a:t>Say</a:t>
            </a:r>
            <a:r>
              <a:rPr lang="en-US" b="0" dirty="0">
                <a:latin typeface="Arial" panose="020B0604020202020204" pitchFamily="34" charset="0"/>
                <a:cs typeface="Arial" panose="020B0604020202020204" pitchFamily="34" charset="0"/>
              </a:rPr>
              <a:t>: Let’s review today’s objectives</a:t>
            </a:r>
            <a:r>
              <a:rPr lang="en-US" dirty="0">
                <a:latin typeface="Arial" panose="020B0604020202020204" pitchFamily="34" charset="0"/>
                <a:cs typeface="Arial" panose="020B0604020202020204" pitchFamily="34" charset="0"/>
              </a:rPr>
              <a:t>.</a:t>
            </a:r>
            <a:endParaRPr lang="en-US" b="0" dirty="0">
              <a:latin typeface="Arial" panose="020B0604020202020204" pitchFamily="34" charset="0"/>
              <a:cs typeface="Arial" panose="020B0604020202020204" pitchFamily="34" charset="0"/>
            </a:endParaRPr>
          </a:p>
          <a:p>
            <a:endParaRPr lang="en-US" b="1"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Do</a:t>
            </a:r>
            <a:r>
              <a:rPr lang="en-US" dirty="0">
                <a:latin typeface="Arial" panose="020B0604020202020204" pitchFamily="34" charset="0"/>
                <a:cs typeface="Arial" panose="020B0604020202020204" pitchFamily="34" charset="0"/>
              </a:rPr>
              <a:t>: Review objectives.</a:t>
            </a:r>
          </a:p>
        </p:txBody>
      </p:sp>
      <p:sp>
        <p:nvSpPr>
          <p:cNvPr id="4" name="Slide Number Placeholder 3"/>
          <p:cNvSpPr>
            <a:spLocks noGrp="1"/>
          </p:cNvSpPr>
          <p:nvPr>
            <p:ph type="sldNum" sz="quarter" idx="5"/>
          </p:nvPr>
        </p:nvSpPr>
        <p:spPr/>
        <p:txBody>
          <a:bodyPr/>
          <a:lstStyle/>
          <a:p>
            <a:fld id="{0622F52B-6299-47D9-AFC5-AE7DF2194FA9}" type="slidenum">
              <a:rPr lang="en-US" smtClean="0"/>
              <a:t>3</a:t>
            </a:fld>
            <a:endParaRPr lang="en-US"/>
          </a:p>
        </p:txBody>
      </p:sp>
    </p:spTree>
    <p:extLst>
      <p:ext uri="{BB962C8B-B14F-4D97-AF65-F5344CB8AC3E}">
        <p14:creationId xmlns:p14="http://schemas.microsoft.com/office/powerpoint/2010/main" val="32309803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Do</a:t>
            </a:r>
            <a:r>
              <a:rPr lang="en-US" dirty="0">
                <a:latin typeface="Arial" panose="020B0604020202020204" pitchFamily="34" charset="0"/>
                <a:cs typeface="Arial" panose="020B0604020202020204" pitchFamily="34" charset="0"/>
              </a:rPr>
              <a:t>: Review professional standards learning codes.</a:t>
            </a:r>
          </a:p>
        </p:txBody>
      </p:sp>
      <p:sp>
        <p:nvSpPr>
          <p:cNvPr id="4" name="Slide Number Placeholder 3"/>
          <p:cNvSpPr>
            <a:spLocks noGrp="1"/>
          </p:cNvSpPr>
          <p:nvPr>
            <p:ph type="sldNum" sz="quarter" idx="5"/>
          </p:nvPr>
        </p:nvSpPr>
        <p:spPr/>
        <p:txBody>
          <a:bodyPr/>
          <a:lstStyle/>
          <a:p>
            <a:fld id="{58A5FA56-9196-4C16-A37A-0B6E7EEC6F05}" type="slidenum">
              <a:t>4</a:t>
            </a:fld>
            <a:endParaRPr lang="en-US"/>
          </a:p>
        </p:txBody>
      </p:sp>
    </p:spTree>
    <p:extLst>
      <p:ext uri="{BB962C8B-B14F-4D97-AF65-F5344CB8AC3E}">
        <p14:creationId xmlns:p14="http://schemas.microsoft.com/office/powerpoint/2010/main" val="42523982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Let's begin with knife skills, starting with a discussion about necessary equipment for cutting success!</a:t>
            </a:r>
          </a:p>
        </p:txBody>
      </p:sp>
      <p:sp>
        <p:nvSpPr>
          <p:cNvPr id="4" name="Slide Number Placeholder 3"/>
          <p:cNvSpPr>
            <a:spLocks noGrp="1"/>
          </p:cNvSpPr>
          <p:nvPr>
            <p:ph type="sldNum" sz="quarter" idx="5"/>
          </p:nvPr>
        </p:nvSpPr>
        <p:spPr/>
        <p:txBody>
          <a:bodyPr/>
          <a:lstStyle/>
          <a:p>
            <a:fld id="{0622F52B-6299-47D9-AFC5-AE7DF2194FA9}" type="slidenum">
              <a:rPr lang="en-US"/>
              <a:t>5</a:t>
            </a:fld>
            <a:endParaRPr lang="en-US"/>
          </a:p>
        </p:txBody>
      </p:sp>
    </p:spTree>
    <p:extLst>
      <p:ext uri="{BB962C8B-B14F-4D97-AF65-F5344CB8AC3E}">
        <p14:creationId xmlns:p14="http://schemas.microsoft.com/office/powerpoint/2010/main" val="1733885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Cutting boards are widely used in school kitchens to protect the knife's edge, improve worker safety, and prevent cross contamination. It is essential that school chefs have access to enough cutting boards and know to always use them. We don't want to see slicing and dicing on other surfaces, like flat plastic trays (yes, we have seen this!). </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Cutting boards are made from several different materials including bamboo, composite, plastic, rubber or silicone, and wood. We do not recommend wood cutting boards for school kitchens as they are more difficult to clean, sanitize, and upkeep. </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Bamboo cutting boards are durable and eco-friendly, but not </a:t>
            </a:r>
            <a:r>
              <a:rPr lang="en-US" dirty="0" err="1">
                <a:latin typeface="Arial" panose="020B0604020202020204" pitchFamily="34" charset="0"/>
                <a:cs typeface="Arial" panose="020B0604020202020204" pitchFamily="34" charset="0"/>
              </a:rPr>
              <a:t>dishmachine</a:t>
            </a:r>
            <a:r>
              <a:rPr lang="en-US" dirty="0">
                <a:latin typeface="Arial" panose="020B0604020202020204" pitchFamily="34" charset="0"/>
                <a:cs typeface="Arial" panose="020B0604020202020204" pitchFamily="34" charset="0"/>
              </a:rPr>
              <a:t> safe.</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Composite cutting boards are made from combined food-safe resin and wood fibers. They are </a:t>
            </a:r>
            <a:r>
              <a:rPr lang="en-US" dirty="0" err="1">
                <a:latin typeface="Arial" panose="020B0604020202020204" pitchFamily="34" charset="0"/>
                <a:cs typeface="Arial" panose="020B0604020202020204" pitchFamily="34" charset="0"/>
              </a:rPr>
              <a:t>dishmachine</a:t>
            </a:r>
            <a:r>
              <a:rPr lang="en-US" dirty="0">
                <a:latin typeface="Arial" panose="020B0604020202020204" pitchFamily="34" charset="0"/>
                <a:cs typeface="Arial" panose="020B0604020202020204" pitchFamily="34" charset="0"/>
              </a:rPr>
              <a:t> safe, durable, but more expensive than plastic.</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Plastic cutting boards are made from polyethylene and have </a:t>
            </a:r>
            <a:r>
              <a:rPr lang="en-US" dirty="0" err="1">
                <a:latin typeface="Arial" panose="020B0604020202020204" pitchFamily="34" charset="0"/>
                <a:cs typeface="Arial" panose="020B0604020202020204" pitchFamily="34" charset="0"/>
              </a:rPr>
              <a:t>anitmicrobial</a:t>
            </a:r>
            <a:r>
              <a:rPr lang="en-US" dirty="0">
                <a:latin typeface="Arial" panose="020B0604020202020204" pitchFamily="34" charset="0"/>
                <a:cs typeface="Arial" panose="020B0604020202020204" pitchFamily="34" charset="0"/>
              </a:rPr>
              <a:t> additives. They are </a:t>
            </a:r>
            <a:r>
              <a:rPr lang="en-US" dirty="0" err="1">
                <a:latin typeface="Arial" panose="020B0604020202020204" pitchFamily="34" charset="0"/>
                <a:cs typeface="Arial" panose="020B0604020202020204" pitchFamily="34" charset="0"/>
              </a:rPr>
              <a:t>dishmachine</a:t>
            </a:r>
            <a:r>
              <a:rPr lang="en-US" dirty="0">
                <a:latin typeface="Arial" panose="020B0604020202020204" pitchFamily="34" charset="0"/>
                <a:cs typeface="Arial" panose="020B0604020202020204" pitchFamily="34" charset="0"/>
              </a:rPr>
              <a:t> safe, but note that boards with a thinner thicknesses may warp in high heat machines. Plastic cutting boards are the least expensive and lightweight. They are unfortunately susceptible to knife cuts and staining. It's always noticeable after chopping fresh green herbs!</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Rubber or silicon cutting boards are non-absorbent and non-slip, but can be warped in high heat </a:t>
            </a:r>
            <a:r>
              <a:rPr lang="en-US" dirty="0" err="1">
                <a:latin typeface="Arial" panose="020B0604020202020204" pitchFamily="34" charset="0"/>
                <a:cs typeface="Arial" panose="020B0604020202020204" pitchFamily="34" charset="0"/>
              </a:rPr>
              <a:t>dishmachines</a:t>
            </a:r>
            <a:r>
              <a:rPr lang="en-US" dirty="0">
                <a:latin typeface="Arial" panose="020B0604020202020204" pitchFamily="34" charset="0"/>
                <a:cs typeface="Arial" panose="020B0604020202020204" pitchFamily="34" charset="0"/>
              </a:rPr>
              <a:t>. A positive is that knife cuts may be sanded away. </a:t>
            </a:r>
          </a:p>
          <a:p>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Ask</a:t>
            </a:r>
            <a:r>
              <a:rPr lang="en-US" dirty="0">
                <a:latin typeface="Arial" panose="020B0604020202020204" pitchFamily="34" charset="0"/>
                <a:cs typeface="Arial" panose="020B0604020202020204" pitchFamily="34" charset="0"/>
              </a:rPr>
              <a:t>: Which is the best for school kitchens? Let's see what you think!</a:t>
            </a:r>
          </a:p>
          <a:p>
            <a:r>
              <a:rPr lang="en-US" b="1" dirty="0">
                <a:latin typeface="Arial" panose="020B0604020202020204" pitchFamily="34" charset="0"/>
                <a:cs typeface="Arial" panose="020B0604020202020204" pitchFamily="34" charset="0"/>
              </a:rPr>
              <a:t>Do</a:t>
            </a:r>
            <a:r>
              <a:rPr lang="en-US" dirty="0">
                <a:latin typeface="Arial" panose="020B0604020202020204" pitchFamily="34" charset="0"/>
                <a:cs typeface="Arial" panose="020B0604020202020204" pitchFamily="34" charset="0"/>
              </a:rPr>
              <a:t>: Run poll and then review answers.</a:t>
            </a:r>
          </a:p>
        </p:txBody>
      </p:sp>
      <p:sp>
        <p:nvSpPr>
          <p:cNvPr id="4" name="Slide Number Placeholder 3"/>
          <p:cNvSpPr>
            <a:spLocks noGrp="1"/>
          </p:cNvSpPr>
          <p:nvPr>
            <p:ph type="sldNum" sz="quarter" idx="5"/>
          </p:nvPr>
        </p:nvSpPr>
        <p:spPr/>
        <p:txBody>
          <a:bodyPr/>
          <a:lstStyle/>
          <a:p>
            <a:fld id="{0622F52B-6299-47D9-AFC5-AE7DF2194FA9}" type="slidenum">
              <a:rPr lang="en-US"/>
              <a:t>6</a:t>
            </a:fld>
            <a:endParaRPr lang="en-US"/>
          </a:p>
        </p:txBody>
      </p:sp>
    </p:spTree>
    <p:extLst>
      <p:ext uri="{BB962C8B-B14F-4D97-AF65-F5344CB8AC3E}">
        <p14:creationId xmlns:p14="http://schemas.microsoft.com/office/powerpoint/2010/main" val="32107036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Avoid the thin slippery cutting boards. There is no way to anchor them in place, and they barely protect the knife's cutting edge.</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There are cutting boards available with silicon grippers, but you don't </a:t>
            </a:r>
            <a:r>
              <a:rPr lang="en-US" i="1" dirty="0">
                <a:latin typeface="Arial" panose="020B0604020202020204" pitchFamily="34" charset="0"/>
                <a:cs typeface="Arial" panose="020B0604020202020204" pitchFamily="34" charset="0"/>
              </a:rPr>
              <a:t>have</a:t>
            </a:r>
            <a:r>
              <a:rPr lang="en-US" dirty="0">
                <a:latin typeface="Arial" panose="020B0604020202020204" pitchFamily="34" charset="0"/>
                <a:cs typeface="Arial" panose="020B0604020202020204" pitchFamily="34" charset="0"/>
              </a:rPr>
              <a:t> to purchase this style. A shelf liner or damp kitchen towel, sanitizing towel, or even a paper towel will do the trick!</a:t>
            </a:r>
          </a:p>
        </p:txBody>
      </p:sp>
      <p:sp>
        <p:nvSpPr>
          <p:cNvPr id="4" name="Slide Number Placeholder 3"/>
          <p:cNvSpPr>
            <a:spLocks noGrp="1"/>
          </p:cNvSpPr>
          <p:nvPr>
            <p:ph type="sldNum" sz="quarter" idx="5"/>
          </p:nvPr>
        </p:nvSpPr>
        <p:spPr/>
        <p:txBody>
          <a:bodyPr/>
          <a:lstStyle/>
          <a:p>
            <a:fld id="{0622F52B-6299-47D9-AFC5-AE7DF2194FA9}" type="slidenum">
              <a:rPr lang="en-US"/>
              <a:t>7</a:t>
            </a:fld>
            <a:endParaRPr lang="en-US"/>
          </a:p>
        </p:txBody>
      </p:sp>
    </p:spTree>
    <p:extLst>
      <p:ext uri="{BB962C8B-B14F-4D97-AF65-F5344CB8AC3E}">
        <p14:creationId xmlns:p14="http://schemas.microsoft.com/office/powerpoint/2010/main" val="42886820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Color coded cutting boards can be helpful to prevent cross-contact with allergens and cross contamination. Typically green and/or brown boards are used for produce, blue for fish, red for raw meat, and yellow for raw poultry.</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Now that we have reviewed board options, let's move on to knives.</a:t>
            </a:r>
          </a:p>
        </p:txBody>
      </p:sp>
      <p:sp>
        <p:nvSpPr>
          <p:cNvPr id="4" name="Slide Number Placeholder 3"/>
          <p:cNvSpPr>
            <a:spLocks noGrp="1"/>
          </p:cNvSpPr>
          <p:nvPr>
            <p:ph type="sldNum" sz="quarter" idx="5"/>
          </p:nvPr>
        </p:nvSpPr>
        <p:spPr/>
        <p:txBody>
          <a:bodyPr/>
          <a:lstStyle/>
          <a:p>
            <a:fld id="{0622F52B-6299-47D9-AFC5-AE7DF2194FA9}" type="slidenum">
              <a:rPr lang="en-US"/>
              <a:t>8</a:t>
            </a:fld>
            <a:endParaRPr lang="en-US"/>
          </a:p>
        </p:txBody>
      </p:sp>
    </p:spTree>
    <p:extLst>
      <p:ext uri="{BB962C8B-B14F-4D97-AF65-F5344CB8AC3E}">
        <p14:creationId xmlns:p14="http://schemas.microsoft.com/office/powerpoint/2010/main" val="30388890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There are two ways chef's knives are made; they are either stamped or forged. To make forged knives, as pictured on top, the forged knife is made from a single piece of steel and extends through the handle, secured by rivets. </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To make stamped knives, the blade is stamped from a piece of steel and then attached to the handle. </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Forged knives are considered higher quality, but are more expensive.</a:t>
            </a:r>
          </a:p>
        </p:txBody>
      </p:sp>
      <p:sp>
        <p:nvSpPr>
          <p:cNvPr id="4" name="Slide Number Placeholder 3"/>
          <p:cNvSpPr>
            <a:spLocks noGrp="1"/>
          </p:cNvSpPr>
          <p:nvPr>
            <p:ph type="sldNum" sz="quarter" idx="5"/>
          </p:nvPr>
        </p:nvSpPr>
        <p:spPr/>
        <p:txBody>
          <a:bodyPr/>
          <a:lstStyle/>
          <a:p>
            <a:fld id="{0622F52B-6299-47D9-AFC5-AE7DF2194FA9}" type="slidenum">
              <a:rPr lang="en-US"/>
              <a:t>9</a:t>
            </a:fld>
            <a:endParaRPr lang="en-US"/>
          </a:p>
        </p:txBody>
      </p:sp>
    </p:spTree>
    <p:extLst>
      <p:ext uri="{BB962C8B-B14F-4D97-AF65-F5344CB8AC3E}">
        <p14:creationId xmlns:p14="http://schemas.microsoft.com/office/powerpoint/2010/main" val="2293758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Chef's knives can be made from stainless steel, carbon steel, or high-carbon steel.</a:t>
            </a:r>
          </a:p>
          <a:p>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Do</a:t>
            </a:r>
            <a:r>
              <a:rPr lang="en-US" dirty="0">
                <a:latin typeface="Arial" panose="020B0604020202020204" pitchFamily="34" charset="0"/>
                <a:cs typeface="Arial" panose="020B0604020202020204" pitchFamily="34" charset="0"/>
              </a:rPr>
              <a:t>: Review information below.</a:t>
            </a:r>
          </a:p>
          <a:p>
            <a:r>
              <a:rPr lang="en-US" dirty="0">
                <a:latin typeface="Arial" panose="020B0604020202020204" pitchFamily="34" charset="0"/>
                <a:cs typeface="Arial" panose="020B0604020202020204" pitchFamily="34" charset="0"/>
              </a:rPr>
              <a:t>Stainless steel</a:t>
            </a:r>
          </a:p>
          <a:p>
            <a:pPr marL="171450" lvl="1" indent="-171450">
              <a:buFont typeface="Arial,Sans-Serif"/>
              <a:buChar char="•"/>
            </a:pPr>
            <a:r>
              <a:rPr lang="en-US" dirty="0">
                <a:latin typeface="Arial" panose="020B0604020202020204" pitchFamily="34" charset="0"/>
                <a:cs typeface="Arial" panose="020B0604020202020204" pitchFamily="34" charset="0"/>
              </a:rPr>
              <a:t>Rust resistant</a:t>
            </a:r>
          </a:p>
          <a:p>
            <a:pPr marL="171450" lvl="1" indent="-171450">
              <a:buFont typeface="Arial,Sans-Serif"/>
              <a:buChar char="•"/>
            </a:pPr>
            <a:r>
              <a:rPr lang="en-US" dirty="0">
                <a:latin typeface="Arial" panose="020B0604020202020204" pitchFamily="34" charset="0"/>
                <a:cs typeface="Arial" panose="020B0604020202020204" pitchFamily="34" charset="0"/>
              </a:rPr>
              <a:t>Holds a sharp edge longer</a:t>
            </a:r>
          </a:p>
          <a:p>
            <a:pPr marL="171450" lvl="1" indent="-171450">
              <a:buFont typeface="Arial,Sans-Serif"/>
              <a:buChar char="•"/>
            </a:pPr>
            <a:r>
              <a:rPr lang="en-US" dirty="0">
                <a:latin typeface="Arial" panose="020B0604020202020204" pitchFamily="34" charset="0"/>
                <a:cs typeface="Arial" panose="020B0604020202020204" pitchFamily="34" charset="0"/>
              </a:rPr>
              <a:t>Blade edge is harder to sharpen</a:t>
            </a:r>
          </a:p>
          <a:p>
            <a:pPr lvl="1"/>
            <a:endParaRPr lang="en-US" dirty="0">
              <a:latin typeface="Arial" panose="020B0604020202020204" pitchFamily="34" charset="0"/>
              <a:cs typeface="Arial" panose="020B0604020202020204" pitchFamily="34" charset="0"/>
            </a:endParaRPr>
          </a:p>
          <a:p>
            <a:pPr marL="0" lvl="1"/>
            <a:r>
              <a:rPr lang="en-US" dirty="0">
                <a:latin typeface="Arial" panose="020B0604020202020204" pitchFamily="34" charset="0"/>
                <a:cs typeface="Arial" panose="020B0604020202020204" pitchFamily="34" charset="0"/>
              </a:rPr>
              <a:t>Carbon steel </a:t>
            </a:r>
          </a:p>
          <a:p>
            <a:pPr marL="171450" lvl="1" indent="-171450">
              <a:buFont typeface="Arial,Sans-Serif"/>
              <a:buChar char="•"/>
            </a:pPr>
            <a:r>
              <a:rPr lang="en-US" dirty="0">
                <a:latin typeface="Arial" panose="020B0604020202020204" pitchFamily="34" charset="0"/>
                <a:cs typeface="Arial" panose="020B0604020202020204" pitchFamily="34" charset="0"/>
              </a:rPr>
              <a:t>Loses the sharp edge quickly</a:t>
            </a:r>
          </a:p>
          <a:p>
            <a:pPr marL="171450" lvl="1" indent="-171450">
              <a:buFont typeface="Arial,Sans-Serif"/>
              <a:buChar char="•"/>
            </a:pPr>
            <a:r>
              <a:rPr lang="en-US" dirty="0">
                <a:latin typeface="Arial" panose="020B0604020202020204" pitchFamily="34" charset="0"/>
                <a:cs typeface="Arial" panose="020B0604020202020204" pitchFamily="34" charset="0"/>
              </a:rPr>
              <a:t>Darkens when in contact with acidic foods</a:t>
            </a:r>
          </a:p>
          <a:p>
            <a:pPr marL="171450" lvl="1" indent="-171450">
              <a:buFont typeface="Arial,Sans-Serif"/>
              <a:buChar char="•"/>
            </a:pPr>
            <a:r>
              <a:rPr lang="en-US" dirty="0">
                <a:latin typeface="Arial" panose="020B0604020202020204" pitchFamily="34" charset="0"/>
                <a:cs typeface="Arial" panose="020B0604020202020204" pitchFamily="34" charset="0"/>
              </a:rPr>
              <a:t>Pits and rusts more quickly than other types</a:t>
            </a:r>
          </a:p>
          <a:p>
            <a:pPr marL="171450" lvl="1" indent="-171450">
              <a:buFont typeface="Arial,Sans-Serif"/>
              <a:buChar char="•"/>
            </a:pPr>
            <a:r>
              <a:rPr lang="en-US" dirty="0">
                <a:latin typeface="Arial" panose="020B0604020202020204" pitchFamily="34" charset="0"/>
                <a:cs typeface="Arial" panose="020B0604020202020204" pitchFamily="34" charset="0"/>
              </a:rPr>
              <a:t>Easier to sharpen</a:t>
            </a:r>
          </a:p>
          <a:p>
            <a:pPr marL="171450" lvl="1" indent="-171450">
              <a:buFont typeface="Arial,Sans-Serif"/>
              <a:buChar char="•"/>
            </a:pPr>
            <a:endParaRPr lang="en-US" dirty="0">
              <a:latin typeface="Arial" panose="020B0604020202020204" pitchFamily="34" charset="0"/>
              <a:cs typeface="Arial" panose="020B0604020202020204" pitchFamily="34" charset="0"/>
            </a:endParaRPr>
          </a:p>
          <a:p>
            <a:pPr marL="0" lvl="1"/>
            <a:r>
              <a:rPr lang="en-US" dirty="0">
                <a:latin typeface="Arial" panose="020B0604020202020204" pitchFamily="34" charset="0"/>
                <a:cs typeface="Arial" panose="020B0604020202020204" pitchFamily="34" charset="0"/>
              </a:rPr>
              <a:t>High-carbon stainless steel (recommended for school nutrition programs)</a:t>
            </a:r>
          </a:p>
          <a:p>
            <a:pPr marL="171450" lvl="1" indent="-171450">
              <a:buFont typeface="Arial,Sans-Serif"/>
              <a:buChar char="•"/>
            </a:pPr>
            <a:r>
              <a:rPr lang="en-US" dirty="0">
                <a:latin typeface="Arial" panose="020B0604020202020204" pitchFamily="34" charset="0"/>
                <a:cs typeface="Arial" panose="020B0604020202020204" pitchFamily="34" charset="0"/>
              </a:rPr>
              <a:t>Takes advantage of the best qualities of both metals</a:t>
            </a:r>
          </a:p>
          <a:p>
            <a:pPr marL="171450" lvl="1" indent="-171450">
              <a:buFont typeface="Arial,Sans-Serif"/>
              <a:buChar char="•"/>
            </a:pPr>
            <a:r>
              <a:rPr lang="en-US" dirty="0">
                <a:latin typeface="Arial" panose="020B0604020202020204" pitchFamily="34" charset="0"/>
                <a:cs typeface="Arial" panose="020B0604020202020204" pitchFamily="34" charset="0"/>
              </a:rPr>
              <a:t>Keeps the sharp edges longer</a:t>
            </a:r>
          </a:p>
          <a:p>
            <a:pPr marL="171450" lvl="1" indent="-171450">
              <a:buFont typeface="Arial,Sans-Serif"/>
              <a:buChar char="•"/>
            </a:pPr>
            <a:r>
              <a:rPr lang="en-US" dirty="0">
                <a:latin typeface="Arial" panose="020B0604020202020204" pitchFamily="34" charset="0"/>
                <a:cs typeface="Arial" panose="020B0604020202020204" pitchFamily="34" charset="0"/>
              </a:rPr>
              <a:t>Rust resistant </a:t>
            </a:r>
          </a:p>
          <a:p>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There are two available food safe materials for the handles: polyoxymethylene (POM – looks similar to wood grain) and polypropylene. When looking to purchase knives, don't go for the cheapest or most expensive. </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School kitchens need good quality knives that can last a long time. Expect to pay $20 - $30 for one.</a:t>
            </a:r>
          </a:p>
        </p:txBody>
      </p:sp>
      <p:sp>
        <p:nvSpPr>
          <p:cNvPr id="4" name="Slide Number Placeholder 3"/>
          <p:cNvSpPr>
            <a:spLocks noGrp="1"/>
          </p:cNvSpPr>
          <p:nvPr>
            <p:ph type="sldNum" sz="quarter" idx="5"/>
          </p:nvPr>
        </p:nvSpPr>
        <p:spPr/>
        <p:txBody>
          <a:bodyPr/>
          <a:lstStyle/>
          <a:p>
            <a:fld id="{0622F52B-6299-47D9-AFC5-AE7DF2194FA9}" type="slidenum">
              <a:rPr lang="en-US"/>
              <a:t>10</a:t>
            </a:fld>
            <a:endParaRPr lang="en-US"/>
          </a:p>
        </p:txBody>
      </p:sp>
    </p:spTree>
    <p:extLst>
      <p:ext uri="{BB962C8B-B14F-4D97-AF65-F5344CB8AC3E}">
        <p14:creationId xmlns:p14="http://schemas.microsoft.com/office/powerpoint/2010/main" val="10682506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1"/>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A Santoku knife is similar to a chef's knife. It's 5-7 inches long, has a slightly straighter edge, and the tip may be pointed or more rounded than a chef's knife.</a:t>
            </a:r>
          </a:p>
          <a:p>
            <a:pPr marL="0" lvl="1"/>
            <a:endParaRPr lang="en-US" dirty="0">
              <a:latin typeface="Arial" panose="020B0604020202020204" pitchFamily="34" charset="0"/>
              <a:cs typeface="Arial" panose="020B0604020202020204" pitchFamily="34" charset="0"/>
            </a:endParaRPr>
          </a:p>
          <a:p>
            <a:pPr marL="0" lvl="1"/>
            <a:r>
              <a:rPr lang="en-US" dirty="0">
                <a:latin typeface="Arial" panose="020B0604020202020204" pitchFamily="34" charset="0"/>
                <a:cs typeface="Arial" panose="020B0604020202020204" pitchFamily="34" charset="0"/>
              </a:rPr>
              <a:t>In addition to a chef's knife or santoku knife, school kitchens should have paring and bread/serrated knives.</a:t>
            </a:r>
          </a:p>
          <a:p>
            <a:pPr marL="0" lvl="1"/>
            <a:endParaRPr lang="en-US" dirty="0">
              <a:latin typeface="Arial" panose="020B0604020202020204" pitchFamily="34" charset="0"/>
              <a:cs typeface="Arial" panose="020B0604020202020204" pitchFamily="34" charset="0"/>
            </a:endParaRPr>
          </a:p>
          <a:p>
            <a:pPr marL="0" lvl="1"/>
            <a:r>
              <a:rPr lang="en-US" b="1" dirty="0">
                <a:latin typeface="Arial" panose="020B0604020202020204" pitchFamily="34" charset="0"/>
                <a:cs typeface="Arial" panose="020B0604020202020204" pitchFamily="34" charset="0"/>
              </a:rPr>
              <a:t>Do</a:t>
            </a:r>
            <a:r>
              <a:rPr lang="en-US" dirty="0">
                <a:latin typeface="Arial" panose="020B0604020202020204" pitchFamily="34" charset="0"/>
                <a:cs typeface="Arial" panose="020B0604020202020204" pitchFamily="34" charset="0"/>
              </a:rPr>
              <a:t>: Review the below information.</a:t>
            </a:r>
          </a:p>
          <a:p>
            <a:pPr marL="0" lvl="1"/>
            <a:r>
              <a:rPr lang="en-US" dirty="0">
                <a:latin typeface="Arial" panose="020B0604020202020204" pitchFamily="34" charset="0"/>
                <a:cs typeface="Arial" panose="020B0604020202020204" pitchFamily="34" charset="0"/>
              </a:rPr>
              <a:t>Paring knife: small, 3-4 inches with a sharp tip, used for paring and trimming fruits and vegetables (not quantity food production!)</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Bread knife: varies in length (7-10 inches long), scalloped/serrated edge cuts through bread without crushing the soft center. Offset handles are available to keep hands/knuckles out from the food and away from the cutting board.</a:t>
            </a:r>
          </a:p>
          <a:p>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0622F52B-6299-47D9-AFC5-AE7DF2194FA9}" type="slidenum">
              <a:rPr lang="en-US"/>
              <a:t>11</a:t>
            </a:fld>
            <a:endParaRPr lang="en-US"/>
          </a:p>
        </p:txBody>
      </p:sp>
    </p:spTree>
    <p:extLst>
      <p:ext uri="{BB962C8B-B14F-4D97-AF65-F5344CB8AC3E}">
        <p14:creationId xmlns:p14="http://schemas.microsoft.com/office/powerpoint/2010/main" val="10093192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Storing knives safely to protect their blades is key to a long life and to help you save money! We see too many "danger drawers" where knives are just thrown in together with no protection at all. This is a great way to ruin them! Invest in storage tools such as blocks, magnetic strips, or racks, or you will be spending money on purchasing new knives. Another option is blade covers/guards if storage is not an option.</a:t>
            </a:r>
          </a:p>
          <a:p>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Do</a:t>
            </a:r>
            <a:r>
              <a:rPr lang="en-US" dirty="0">
                <a:latin typeface="Arial" panose="020B0604020202020204" pitchFamily="34" charset="0"/>
                <a:cs typeface="Arial" panose="020B0604020202020204" pitchFamily="34" charset="0"/>
              </a:rPr>
              <a:t>: Hold up example knife with scabbard covering.</a:t>
            </a:r>
          </a:p>
          <a:p>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0622F52B-6299-47D9-AFC5-AE7DF2194FA9}" type="slidenum">
              <a:rPr lang="en-US"/>
              <a:t>12</a:t>
            </a:fld>
            <a:endParaRPr lang="en-US"/>
          </a:p>
        </p:txBody>
      </p:sp>
    </p:spTree>
    <p:extLst>
      <p:ext uri="{BB962C8B-B14F-4D97-AF65-F5344CB8AC3E}">
        <p14:creationId xmlns:p14="http://schemas.microsoft.com/office/powerpoint/2010/main" val="20071022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To keep the cutting edge of knives sharp, they need to be honed and sharpened. Many people think that honing rods or steel sharpen knives, but they actually do not. Instead, they realign the blade, correcting the cutting edge, making them seem like they were sharpened. There are steel, diamond, or ceramic honing rods. Make sure your school kitchens have this tool! They can be used daily.</a:t>
            </a:r>
          </a:p>
        </p:txBody>
      </p:sp>
      <p:sp>
        <p:nvSpPr>
          <p:cNvPr id="4" name="Slide Number Placeholder 3"/>
          <p:cNvSpPr>
            <a:spLocks noGrp="1"/>
          </p:cNvSpPr>
          <p:nvPr>
            <p:ph type="sldNum" sz="quarter" idx="5"/>
          </p:nvPr>
        </p:nvSpPr>
        <p:spPr/>
        <p:txBody>
          <a:bodyPr/>
          <a:lstStyle/>
          <a:p>
            <a:fld id="{0622F52B-6299-47D9-AFC5-AE7DF2194FA9}" type="slidenum">
              <a:rPr lang="en-US"/>
              <a:t>13</a:t>
            </a:fld>
            <a:endParaRPr lang="en-US"/>
          </a:p>
        </p:txBody>
      </p:sp>
    </p:spTree>
    <p:extLst>
      <p:ext uri="{BB962C8B-B14F-4D97-AF65-F5344CB8AC3E}">
        <p14:creationId xmlns:p14="http://schemas.microsoft.com/office/powerpoint/2010/main" val="172608018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For maximum efficiency and safety, knives should be sharpened when dull. School nutrition staff are more at risk of injury from dull knives than sharpened knives because less pressure needs to be applied, reducing the risk of slipping. </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Sharpening takes honing one step further and actually grinds and realigns the cutting edge of knives.</a:t>
            </a:r>
          </a:p>
        </p:txBody>
      </p:sp>
      <p:sp>
        <p:nvSpPr>
          <p:cNvPr id="4" name="Slide Number Placeholder 3"/>
          <p:cNvSpPr>
            <a:spLocks noGrp="1"/>
          </p:cNvSpPr>
          <p:nvPr>
            <p:ph type="sldNum" sz="quarter" idx="5"/>
          </p:nvPr>
        </p:nvSpPr>
        <p:spPr/>
        <p:txBody>
          <a:bodyPr/>
          <a:lstStyle/>
          <a:p>
            <a:fld id="{0622F52B-6299-47D9-AFC5-AE7DF2194FA9}" type="slidenum">
              <a:rPr lang="en-US"/>
              <a:t>14</a:t>
            </a:fld>
            <a:endParaRPr lang="en-US"/>
          </a:p>
        </p:txBody>
      </p:sp>
    </p:spTree>
    <p:extLst>
      <p:ext uri="{BB962C8B-B14F-4D97-AF65-F5344CB8AC3E}">
        <p14:creationId xmlns:p14="http://schemas.microsoft.com/office/powerpoint/2010/main" val="4377372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Do</a:t>
            </a:r>
            <a:r>
              <a:rPr lang="en-US" dirty="0">
                <a:latin typeface="Arial" panose="020B0604020202020204" pitchFamily="34" charset="0"/>
                <a:cs typeface="Arial" panose="020B0604020202020204" pitchFamily="34" charset="0"/>
              </a:rPr>
              <a:t>: Review the characteristics of a manual sharpener.</a:t>
            </a:r>
          </a:p>
          <a:p>
            <a:pPr marL="171450" indent="-171450">
              <a:buFont typeface="Arial"/>
              <a:buChar char="•"/>
            </a:pPr>
            <a:r>
              <a:rPr lang="en-US" dirty="0">
                <a:latin typeface="Arial" panose="020B0604020202020204" pitchFamily="34" charset="0"/>
                <a:cs typeface="Arial" panose="020B0604020202020204" pitchFamily="34" charset="0"/>
              </a:rPr>
              <a:t>Handheld with a non-skid base or handheld with safety guard for sharpening by moving the sharpener down the blade (cutting side up)</a:t>
            </a:r>
          </a:p>
          <a:p>
            <a:pPr marL="171450" indent="-171450">
              <a:buFont typeface="Arial"/>
              <a:buChar char="•"/>
            </a:pPr>
            <a:r>
              <a:rPr lang="en-US" dirty="0">
                <a:latin typeface="Arial" panose="020B0604020202020204" pitchFamily="34" charset="0"/>
                <a:cs typeface="Arial" panose="020B0604020202020204" pitchFamily="34" charset="0"/>
              </a:rPr>
              <a:t>Steel blades</a:t>
            </a:r>
          </a:p>
          <a:p>
            <a:pPr marL="171450" indent="-171450">
              <a:buFont typeface="Arial"/>
              <a:buChar char="•"/>
            </a:pPr>
            <a:r>
              <a:rPr lang="en-US" dirty="0">
                <a:latin typeface="Arial" panose="020B0604020202020204" pitchFamily="34" charset="0"/>
                <a:cs typeface="Arial" panose="020B0604020202020204" pitchFamily="34" charset="0"/>
              </a:rPr>
              <a:t>Blade replacement (some are reversible for extended use)</a:t>
            </a:r>
          </a:p>
          <a:p>
            <a:pPr marL="171450" indent="-171450">
              <a:buFont typeface="Arial"/>
              <a:buChar char="•"/>
            </a:pPr>
            <a:r>
              <a:rPr lang="en-US" dirty="0">
                <a:latin typeface="Arial" panose="020B0604020202020204" pitchFamily="34" charset="0"/>
                <a:cs typeface="Arial" panose="020B0604020202020204" pitchFamily="34" charset="0"/>
              </a:rPr>
              <a:t>Ergonomic polycarbonate handle</a:t>
            </a:r>
          </a:p>
          <a:p>
            <a:pPr marL="171450" indent="-171450">
              <a:buFont typeface="Arial"/>
              <a:buChar char="•"/>
            </a:pPr>
            <a:r>
              <a:rPr lang="en-US" dirty="0">
                <a:latin typeface="Arial" panose="020B0604020202020204" pitchFamily="34" charset="0"/>
                <a:cs typeface="Arial" panose="020B0604020202020204" pitchFamily="34" charset="0"/>
              </a:rPr>
              <a:t>Serrated knife sharpeners available</a:t>
            </a:r>
          </a:p>
        </p:txBody>
      </p:sp>
      <p:sp>
        <p:nvSpPr>
          <p:cNvPr id="4" name="Slide Number Placeholder 3"/>
          <p:cNvSpPr>
            <a:spLocks noGrp="1"/>
          </p:cNvSpPr>
          <p:nvPr>
            <p:ph type="sldNum" sz="quarter" idx="5"/>
          </p:nvPr>
        </p:nvSpPr>
        <p:spPr/>
        <p:txBody>
          <a:bodyPr/>
          <a:lstStyle/>
          <a:p>
            <a:fld id="{0622F52B-6299-47D9-AFC5-AE7DF2194FA9}" type="slidenum">
              <a:rPr lang="en-US"/>
              <a:t>15</a:t>
            </a:fld>
            <a:endParaRPr lang="en-US"/>
          </a:p>
        </p:txBody>
      </p:sp>
    </p:spTree>
    <p:extLst>
      <p:ext uri="{BB962C8B-B14F-4D97-AF65-F5344CB8AC3E}">
        <p14:creationId xmlns:p14="http://schemas.microsoft.com/office/powerpoint/2010/main" val="35152496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Do</a:t>
            </a:r>
            <a:r>
              <a:rPr lang="en-US" dirty="0">
                <a:latin typeface="Arial" panose="020B0604020202020204" pitchFamily="34" charset="0"/>
                <a:cs typeface="Arial" panose="020B0604020202020204" pitchFamily="34" charset="0"/>
              </a:rPr>
              <a:t>: Review the characteristics of a mechanical sharpener.</a:t>
            </a:r>
          </a:p>
          <a:p>
            <a:pPr marL="171450" indent="-171450">
              <a:buFont typeface="Arial"/>
              <a:buChar char="•"/>
            </a:pPr>
            <a:r>
              <a:rPr lang="en-US" dirty="0">
                <a:latin typeface="Arial" panose="020B0604020202020204" pitchFamily="34" charset="0"/>
                <a:cs typeface="Arial" panose="020B0604020202020204" pitchFamily="34" charset="0"/>
              </a:rPr>
              <a:t>120 to 230 volts</a:t>
            </a:r>
          </a:p>
          <a:p>
            <a:pPr marL="171450" indent="-171450">
              <a:buFont typeface="Arial"/>
              <a:buChar char="•"/>
            </a:pPr>
            <a:r>
              <a:rPr lang="en-US" dirty="0">
                <a:latin typeface="Arial" panose="020B0604020202020204" pitchFamily="34" charset="0"/>
                <a:cs typeface="Arial" panose="020B0604020202020204" pitchFamily="34" charset="0"/>
              </a:rPr>
              <a:t>Single, two and three-stage sharpening options </a:t>
            </a:r>
          </a:p>
          <a:p>
            <a:pPr marL="171450" indent="-171450">
              <a:buFont typeface="Arial"/>
              <a:buChar char="•"/>
            </a:pPr>
            <a:r>
              <a:rPr lang="en-US" dirty="0">
                <a:latin typeface="Arial" panose="020B0604020202020204" pitchFamily="34" charset="0"/>
                <a:cs typeface="Arial" panose="020B0604020202020204" pitchFamily="34" charset="0"/>
              </a:rPr>
              <a:t>Stropping wheel option (operates in reverse direction for blade polishing)</a:t>
            </a:r>
          </a:p>
          <a:p>
            <a:pPr marL="171450" indent="-171450">
              <a:buFont typeface="Arial"/>
              <a:buChar char="•"/>
            </a:pPr>
            <a:r>
              <a:rPr lang="en-US" dirty="0">
                <a:latin typeface="Arial" panose="020B0604020202020204" pitchFamily="34" charset="0"/>
                <a:cs typeface="Arial" panose="020B0604020202020204" pitchFamily="34" charset="0"/>
              </a:rPr>
              <a:t>Grinding wheel (may be replaceable)</a:t>
            </a:r>
          </a:p>
          <a:p>
            <a:pPr marL="171450" indent="-171450">
              <a:buFont typeface="Arial"/>
              <a:buChar char="•"/>
            </a:pPr>
            <a:r>
              <a:rPr lang="en-US" dirty="0">
                <a:latin typeface="Arial" panose="020B0604020202020204" pitchFamily="34" charset="0"/>
                <a:cs typeface="Arial" panose="020B0604020202020204" pitchFamily="34" charset="0"/>
              </a:rPr>
              <a:t>Serrated knife sharpeners are available</a:t>
            </a:r>
          </a:p>
          <a:p>
            <a:pPr marL="171450" indent="-171450">
              <a:buFont typeface="Arial"/>
              <a:buChar char="•"/>
            </a:pPr>
            <a:r>
              <a:rPr lang="en-US" dirty="0">
                <a:latin typeface="Arial" panose="020B0604020202020204" pitchFamily="34" charset="0"/>
                <a:cs typeface="Arial" panose="020B0604020202020204" pitchFamily="34" charset="0"/>
              </a:rPr>
              <a:t>Magnetized drawer to capture metal shavings available</a:t>
            </a:r>
          </a:p>
          <a:p>
            <a:pPr marL="171450" indent="-171450">
              <a:buFont typeface="Arial"/>
              <a:buChar char="•"/>
            </a:pPr>
            <a:r>
              <a:rPr lang="en-US" dirty="0">
                <a:latin typeface="Arial" panose="020B0604020202020204" pitchFamily="34" charset="0"/>
                <a:cs typeface="Arial" panose="020B0604020202020204" pitchFamily="34" charset="0"/>
              </a:rPr>
              <a:t>Grinding wheel material is typically aluminum oxide</a:t>
            </a:r>
          </a:p>
        </p:txBody>
      </p:sp>
      <p:sp>
        <p:nvSpPr>
          <p:cNvPr id="4" name="Slide Number Placeholder 3"/>
          <p:cNvSpPr>
            <a:spLocks noGrp="1"/>
          </p:cNvSpPr>
          <p:nvPr>
            <p:ph type="sldNum" sz="quarter" idx="5"/>
          </p:nvPr>
        </p:nvSpPr>
        <p:spPr/>
        <p:txBody>
          <a:bodyPr/>
          <a:lstStyle/>
          <a:p>
            <a:fld id="{0622F52B-6299-47D9-AFC5-AE7DF2194FA9}" type="slidenum">
              <a:rPr lang="en-US"/>
              <a:t>16</a:t>
            </a:fld>
            <a:endParaRPr lang="en-US"/>
          </a:p>
        </p:txBody>
      </p:sp>
    </p:spTree>
    <p:extLst>
      <p:ext uri="{BB962C8B-B14F-4D97-AF65-F5344CB8AC3E}">
        <p14:creationId xmlns:p14="http://schemas.microsoft.com/office/powerpoint/2010/main" val="301160011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School nutrition professionals trained in the use of a sharpening stone may consider using a whetstone for manual sharpening. BUT if someone is not trained on the use of a whetstone, he or she can ruin or damage the knife! Before we move on to our demo, one more note on keeping knives sharp. Never ever put them through the </a:t>
            </a:r>
            <a:r>
              <a:rPr lang="en-US" dirty="0" err="1">
                <a:latin typeface="Arial" panose="020B0604020202020204" pitchFamily="34" charset="0"/>
                <a:cs typeface="Arial" panose="020B0604020202020204" pitchFamily="34" charset="0"/>
              </a:rPr>
              <a:t>dishmachine</a:t>
            </a:r>
            <a:r>
              <a:rPr lang="en-US" dirty="0">
                <a:latin typeface="Arial" panose="020B0604020202020204" pitchFamily="34" charset="0"/>
                <a:cs typeface="Arial" panose="020B0604020202020204" pitchFamily="34" charset="0"/>
              </a:rPr>
              <a:t>. This will dull and possibly damage knives!</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Alright, over to you Chef Andy!</a:t>
            </a:r>
          </a:p>
        </p:txBody>
      </p:sp>
      <p:sp>
        <p:nvSpPr>
          <p:cNvPr id="4" name="Slide Number Placeholder 3"/>
          <p:cNvSpPr>
            <a:spLocks noGrp="1"/>
          </p:cNvSpPr>
          <p:nvPr>
            <p:ph type="sldNum" sz="quarter" idx="5"/>
          </p:nvPr>
        </p:nvSpPr>
        <p:spPr/>
        <p:txBody>
          <a:bodyPr/>
          <a:lstStyle/>
          <a:p>
            <a:fld id="{0622F52B-6299-47D9-AFC5-AE7DF2194FA9}" type="slidenum">
              <a:rPr lang="en-US"/>
              <a:t>17</a:t>
            </a:fld>
            <a:endParaRPr lang="en-US"/>
          </a:p>
        </p:txBody>
      </p:sp>
    </p:spTree>
    <p:extLst>
      <p:ext uri="{BB962C8B-B14F-4D97-AF65-F5344CB8AC3E}">
        <p14:creationId xmlns:p14="http://schemas.microsoft.com/office/powerpoint/2010/main" val="98696841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2"/>
            <a:r>
              <a:rPr lang="en" b="1" dirty="0">
                <a:latin typeface="Arial" panose="020B0604020202020204" pitchFamily="34" charset="0"/>
                <a:cs typeface="Arial" panose="020B0604020202020204" pitchFamily="34" charset="0"/>
              </a:rPr>
              <a:t>Do</a:t>
            </a:r>
            <a:r>
              <a:rPr lang="en" dirty="0">
                <a:latin typeface="Arial" panose="020B0604020202020204" pitchFamily="34" charset="0"/>
                <a:cs typeface="Arial" panose="020B0604020202020204" pitchFamily="34" charset="0"/>
              </a:rPr>
              <a:t>: Demo the correct way to hold a knife and how to use a honing rod.</a:t>
            </a:r>
          </a:p>
          <a:p>
            <a:pPr marL="0" lvl="2"/>
            <a:endParaRPr lang="en" dirty="0">
              <a:latin typeface="Arial" panose="020B0604020202020204" pitchFamily="34" charset="0"/>
              <a:cs typeface="Arial" panose="020B0604020202020204" pitchFamily="34" charset="0"/>
            </a:endParaRPr>
          </a:p>
          <a:p>
            <a:pPr marL="0" lvl="2"/>
            <a:r>
              <a:rPr lang="en" b="1" dirty="0">
                <a:latin typeface="Arial" panose="020B0604020202020204" pitchFamily="34" charset="0"/>
                <a:cs typeface="Arial" panose="020B0604020202020204" pitchFamily="34" charset="0"/>
              </a:rPr>
              <a:t>Do</a:t>
            </a:r>
            <a:r>
              <a:rPr lang="en" dirty="0">
                <a:latin typeface="Arial" panose="020B0604020202020204" pitchFamily="34" charset="0"/>
                <a:cs typeface="Arial" panose="020B0604020202020204" pitchFamily="34" charset="0"/>
              </a:rPr>
              <a:t>: Demo the produce listed below with specified cuts. Mention which produce is featured for Harvest of the Month.</a:t>
            </a:r>
          </a:p>
          <a:p>
            <a:pPr marL="0" lvl="2"/>
            <a:r>
              <a:rPr lang="en" dirty="0">
                <a:latin typeface="Arial" panose="020B0604020202020204" pitchFamily="34" charset="0"/>
                <a:cs typeface="Arial" panose="020B0604020202020204" pitchFamily="34" charset="0"/>
              </a:rPr>
              <a:t>Watermelon</a:t>
            </a:r>
            <a:endParaRPr lang="en-US" dirty="0">
              <a:latin typeface="Arial" panose="020B0604020202020204" pitchFamily="34" charset="0"/>
              <a:cs typeface="Arial" panose="020B0604020202020204" pitchFamily="34" charset="0"/>
            </a:endParaRPr>
          </a:p>
          <a:p>
            <a:pPr marL="171450" lvl="3" indent="-171450">
              <a:buFont typeface="Arial"/>
              <a:buChar char="•"/>
            </a:pPr>
            <a:r>
              <a:rPr lang="en" dirty="0">
                <a:latin typeface="Arial" panose="020B0604020202020204" pitchFamily="34" charset="0"/>
                <a:cs typeface="Arial" panose="020B0604020202020204" pitchFamily="34" charset="0"/>
              </a:rPr>
              <a:t>Dices</a:t>
            </a:r>
            <a:endParaRPr lang="en-US" dirty="0">
              <a:latin typeface="Arial" panose="020B0604020202020204" pitchFamily="34" charset="0"/>
              <a:cs typeface="Arial" panose="020B0604020202020204" pitchFamily="34" charset="0"/>
            </a:endParaRPr>
          </a:p>
          <a:p>
            <a:pPr marL="171450" lvl="3" indent="-171450">
              <a:buFont typeface="Arial"/>
              <a:buChar char="•"/>
            </a:pPr>
            <a:r>
              <a:rPr lang="en" dirty="0">
                <a:latin typeface="Arial" panose="020B0604020202020204" pitchFamily="34" charset="0"/>
                <a:cs typeface="Arial" panose="020B0604020202020204" pitchFamily="34" charset="0"/>
              </a:rPr>
              <a:t>Slices</a:t>
            </a:r>
            <a:endParaRPr lang="en-US" dirty="0">
              <a:latin typeface="Arial" panose="020B0604020202020204" pitchFamily="34" charset="0"/>
              <a:cs typeface="Arial" panose="020B0604020202020204" pitchFamily="34" charset="0"/>
            </a:endParaRPr>
          </a:p>
          <a:p>
            <a:pPr marL="0" lvl="2"/>
            <a:r>
              <a:rPr lang="en" dirty="0">
                <a:latin typeface="Arial" panose="020B0604020202020204" pitchFamily="34" charset="0"/>
                <a:cs typeface="Arial" panose="020B0604020202020204" pitchFamily="34" charset="0"/>
              </a:rPr>
              <a:t>Kale: March Harvest of the Month</a:t>
            </a:r>
            <a:endParaRPr lang="en-US" dirty="0">
              <a:latin typeface="Arial" panose="020B0604020202020204" pitchFamily="34" charset="0"/>
              <a:cs typeface="Arial" panose="020B0604020202020204" pitchFamily="34" charset="0"/>
            </a:endParaRPr>
          </a:p>
          <a:p>
            <a:pPr marL="171450" lvl="3" indent="-171450">
              <a:buFont typeface="Arial"/>
              <a:buChar char="•"/>
            </a:pPr>
            <a:r>
              <a:rPr lang="en" dirty="0">
                <a:latin typeface="Arial" panose="020B0604020202020204" pitchFamily="34" charset="0"/>
                <a:cs typeface="Arial" panose="020B0604020202020204" pitchFamily="34" charset="0"/>
              </a:rPr>
              <a:t>Remove stem</a:t>
            </a:r>
            <a:endParaRPr lang="en-US" dirty="0">
              <a:latin typeface="Arial" panose="020B0604020202020204" pitchFamily="34" charset="0"/>
              <a:cs typeface="Arial" panose="020B0604020202020204" pitchFamily="34" charset="0"/>
            </a:endParaRPr>
          </a:p>
          <a:p>
            <a:pPr marL="171450" lvl="3" indent="-171450">
              <a:buFont typeface="Arial"/>
              <a:buChar char="•"/>
            </a:pPr>
            <a:r>
              <a:rPr lang="en" dirty="0">
                <a:latin typeface="Arial" panose="020B0604020202020204" pitchFamily="34" charset="0"/>
                <a:cs typeface="Arial" panose="020B0604020202020204" pitchFamily="34" charset="0"/>
              </a:rPr>
              <a:t>Dice and shred</a:t>
            </a:r>
            <a:endParaRPr lang="en-US" dirty="0">
              <a:latin typeface="Arial" panose="020B0604020202020204" pitchFamily="34" charset="0"/>
              <a:cs typeface="Arial" panose="020B0604020202020204" pitchFamily="34" charset="0"/>
            </a:endParaRPr>
          </a:p>
          <a:p>
            <a:pPr marL="0" lvl="2"/>
            <a:r>
              <a:rPr lang="en" dirty="0">
                <a:latin typeface="Arial" panose="020B0604020202020204" pitchFamily="34" charset="0"/>
                <a:cs typeface="Arial" panose="020B0604020202020204" pitchFamily="34" charset="0"/>
              </a:rPr>
              <a:t>Peach</a:t>
            </a:r>
            <a:endParaRPr lang="en-US" dirty="0">
              <a:latin typeface="Arial" panose="020B0604020202020204" pitchFamily="34" charset="0"/>
              <a:cs typeface="Arial" panose="020B0604020202020204" pitchFamily="34" charset="0"/>
            </a:endParaRPr>
          </a:p>
          <a:p>
            <a:pPr marL="171450" lvl="3" indent="-171450">
              <a:buFont typeface="Arial"/>
              <a:buChar char="•"/>
            </a:pPr>
            <a:r>
              <a:rPr lang="en" dirty="0">
                <a:latin typeface="Arial" panose="020B0604020202020204" pitchFamily="34" charset="0"/>
                <a:cs typeface="Arial" panose="020B0604020202020204" pitchFamily="34" charset="0"/>
              </a:rPr>
              <a:t>Freestone vs cling (discuss)</a:t>
            </a:r>
            <a:endParaRPr lang="en-US" dirty="0">
              <a:latin typeface="Arial" panose="020B0604020202020204" pitchFamily="34" charset="0"/>
              <a:cs typeface="Arial" panose="020B0604020202020204" pitchFamily="34" charset="0"/>
            </a:endParaRPr>
          </a:p>
          <a:p>
            <a:pPr marL="171450" lvl="3" indent="-171450">
              <a:buFont typeface="Arial"/>
              <a:buChar char="•"/>
            </a:pPr>
            <a:r>
              <a:rPr lang="en" dirty="0">
                <a:latin typeface="Arial" panose="020B0604020202020204" pitchFamily="34" charset="0"/>
                <a:cs typeface="Arial" panose="020B0604020202020204" pitchFamily="34" charset="0"/>
              </a:rPr>
              <a:t>Slices</a:t>
            </a:r>
            <a:endParaRPr lang="en-US" dirty="0">
              <a:latin typeface="Arial" panose="020B0604020202020204" pitchFamily="34" charset="0"/>
              <a:cs typeface="Arial" panose="020B0604020202020204" pitchFamily="34" charset="0"/>
            </a:endParaRPr>
          </a:p>
          <a:p>
            <a:pPr marL="171450" lvl="3" indent="-171450">
              <a:buFont typeface="Arial"/>
              <a:buChar char="•"/>
            </a:pPr>
            <a:r>
              <a:rPr lang="en" dirty="0">
                <a:latin typeface="Arial" panose="020B0604020202020204" pitchFamily="34" charset="0"/>
                <a:cs typeface="Arial" panose="020B0604020202020204" pitchFamily="34" charset="0"/>
              </a:rPr>
              <a:t>Dices</a:t>
            </a:r>
            <a:endParaRPr lang="en-US" dirty="0">
              <a:latin typeface="Arial" panose="020B0604020202020204" pitchFamily="34" charset="0"/>
              <a:cs typeface="Arial" panose="020B0604020202020204" pitchFamily="34" charset="0"/>
            </a:endParaRPr>
          </a:p>
          <a:p>
            <a:pPr marL="0" lvl="2"/>
            <a:r>
              <a:rPr lang="en" dirty="0">
                <a:latin typeface="Arial" panose="020B0604020202020204" pitchFamily="34" charset="0"/>
                <a:cs typeface="Arial" panose="020B0604020202020204" pitchFamily="34" charset="0"/>
              </a:rPr>
              <a:t>Strawberries: May Harvest of the Month</a:t>
            </a:r>
            <a:endParaRPr lang="en-US" dirty="0">
              <a:latin typeface="Arial" panose="020B0604020202020204" pitchFamily="34" charset="0"/>
              <a:cs typeface="Arial" panose="020B0604020202020204" pitchFamily="34" charset="0"/>
            </a:endParaRPr>
          </a:p>
          <a:p>
            <a:pPr marL="171450" lvl="3" indent="-171450">
              <a:buFont typeface="Arial"/>
              <a:buChar char="•"/>
            </a:pPr>
            <a:r>
              <a:rPr lang="en" dirty="0">
                <a:latin typeface="Arial" panose="020B0604020202020204" pitchFamily="34" charset="0"/>
                <a:cs typeface="Arial" panose="020B0604020202020204" pitchFamily="34" charset="0"/>
              </a:rPr>
              <a:t>Remove stem</a:t>
            </a:r>
            <a:endParaRPr lang="en-US" dirty="0">
              <a:latin typeface="Arial" panose="020B0604020202020204" pitchFamily="34" charset="0"/>
              <a:cs typeface="Arial" panose="020B0604020202020204" pitchFamily="34" charset="0"/>
            </a:endParaRPr>
          </a:p>
          <a:p>
            <a:pPr marL="171450" lvl="3" indent="-171450">
              <a:buFont typeface="Arial"/>
              <a:buChar char="•"/>
            </a:pPr>
            <a:r>
              <a:rPr lang="en" dirty="0">
                <a:latin typeface="Arial" panose="020B0604020202020204" pitchFamily="34" charset="0"/>
                <a:cs typeface="Arial" panose="020B0604020202020204" pitchFamily="34" charset="0"/>
              </a:rPr>
              <a:t>Dices</a:t>
            </a:r>
            <a:endParaRPr lang="en-US" dirty="0">
              <a:latin typeface="Arial" panose="020B0604020202020204" pitchFamily="34" charset="0"/>
              <a:cs typeface="Arial" panose="020B0604020202020204" pitchFamily="34" charset="0"/>
            </a:endParaRPr>
          </a:p>
          <a:p>
            <a:pPr marL="171450" lvl="3" indent="-171450">
              <a:buFont typeface="Arial"/>
              <a:buChar char="•"/>
            </a:pPr>
            <a:r>
              <a:rPr lang="en" dirty="0">
                <a:latin typeface="Arial" panose="020B0604020202020204" pitchFamily="34" charset="0"/>
                <a:cs typeface="Arial" panose="020B0604020202020204" pitchFamily="34" charset="0"/>
              </a:rPr>
              <a:t>Slices</a:t>
            </a:r>
            <a:endParaRPr lang="en-US" dirty="0">
              <a:latin typeface="Arial" panose="020B0604020202020204" pitchFamily="34" charset="0"/>
              <a:cs typeface="Arial" panose="020B0604020202020204" pitchFamily="34" charset="0"/>
            </a:endParaRPr>
          </a:p>
          <a:p>
            <a:pPr marL="0" lvl="2"/>
            <a:r>
              <a:rPr lang="en" dirty="0">
                <a:latin typeface="Arial" panose="020B0604020202020204" pitchFamily="34" charset="0"/>
                <a:cs typeface="Arial" panose="020B0604020202020204" pitchFamily="34" charset="0"/>
              </a:rPr>
              <a:t>Summer squashes: Zucchini July Harvest of the Month</a:t>
            </a:r>
            <a:endParaRPr lang="en-US" dirty="0">
              <a:latin typeface="Arial" panose="020B0604020202020204" pitchFamily="34" charset="0"/>
              <a:cs typeface="Arial" panose="020B0604020202020204" pitchFamily="34" charset="0"/>
            </a:endParaRPr>
          </a:p>
          <a:p>
            <a:pPr marL="171450" lvl="3" indent="-171450">
              <a:buFont typeface="Arial"/>
              <a:buChar char="•"/>
            </a:pPr>
            <a:r>
              <a:rPr lang="en" dirty="0">
                <a:latin typeface="Arial" panose="020B0604020202020204" pitchFamily="34" charset="0"/>
                <a:cs typeface="Arial" panose="020B0604020202020204" pitchFamily="34" charset="0"/>
              </a:rPr>
              <a:t>Half moon</a:t>
            </a:r>
            <a:endParaRPr lang="en-US" dirty="0">
              <a:latin typeface="Arial" panose="020B0604020202020204" pitchFamily="34" charset="0"/>
              <a:cs typeface="Arial" panose="020B0604020202020204" pitchFamily="34" charset="0"/>
            </a:endParaRPr>
          </a:p>
          <a:p>
            <a:pPr marL="171450" lvl="3" indent="-171450">
              <a:buFont typeface="Arial"/>
              <a:buChar char="•"/>
            </a:pPr>
            <a:r>
              <a:rPr lang="en" dirty="0">
                <a:latin typeface="Arial" panose="020B0604020202020204" pitchFamily="34" charset="0"/>
                <a:cs typeface="Arial" panose="020B0604020202020204" pitchFamily="34" charset="0"/>
              </a:rPr>
              <a:t>Sticks</a:t>
            </a:r>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Onion (done in fall and spring workshops)</a:t>
            </a:r>
          </a:p>
          <a:p>
            <a:pPr marL="171450" indent="-171450">
              <a:buFont typeface="Arial"/>
              <a:buChar char="•"/>
            </a:pPr>
            <a:r>
              <a:rPr lang="en-US" dirty="0">
                <a:latin typeface="Arial" panose="020B0604020202020204" pitchFamily="34" charset="0"/>
                <a:cs typeface="Arial" panose="020B0604020202020204" pitchFamily="34" charset="0"/>
              </a:rPr>
              <a:t>Dices</a:t>
            </a:r>
          </a:p>
        </p:txBody>
      </p:sp>
      <p:sp>
        <p:nvSpPr>
          <p:cNvPr id="4" name="Slide Number Placeholder 3"/>
          <p:cNvSpPr>
            <a:spLocks noGrp="1"/>
          </p:cNvSpPr>
          <p:nvPr>
            <p:ph type="sldNum" sz="quarter" idx="5"/>
          </p:nvPr>
        </p:nvSpPr>
        <p:spPr/>
        <p:txBody>
          <a:bodyPr/>
          <a:lstStyle/>
          <a:p>
            <a:fld id="{0622F52B-6299-47D9-AFC5-AE7DF2194FA9}" type="slidenum">
              <a:rPr lang="en-US"/>
              <a:t>18</a:t>
            </a:fld>
            <a:endParaRPr lang="en-US"/>
          </a:p>
        </p:txBody>
      </p:sp>
    </p:spTree>
    <p:extLst>
      <p:ext uri="{BB962C8B-B14F-4D97-AF65-F5344CB8AC3E}">
        <p14:creationId xmlns:p14="http://schemas.microsoft.com/office/powerpoint/2010/main" val="347903647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Thank you Chef Andy for that wonderful demo! Let's now move our discussion on to equipment.</a:t>
            </a:r>
          </a:p>
        </p:txBody>
      </p:sp>
      <p:sp>
        <p:nvSpPr>
          <p:cNvPr id="4" name="Slide Number Placeholder 3"/>
          <p:cNvSpPr>
            <a:spLocks noGrp="1"/>
          </p:cNvSpPr>
          <p:nvPr>
            <p:ph type="sldNum" sz="quarter" idx="5"/>
          </p:nvPr>
        </p:nvSpPr>
        <p:spPr/>
        <p:txBody>
          <a:bodyPr/>
          <a:lstStyle/>
          <a:p>
            <a:fld id="{0622F52B-6299-47D9-AFC5-AE7DF2194FA9}" type="slidenum">
              <a:rPr lang="en-US"/>
              <a:t>19</a:t>
            </a:fld>
            <a:endParaRPr lang="en-US"/>
          </a:p>
        </p:txBody>
      </p:sp>
    </p:spTree>
    <p:extLst>
      <p:ext uri="{BB962C8B-B14F-4D97-AF65-F5344CB8AC3E}">
        <p14:creationId xmlns:p14="http://schemas.microsoft.com/office/powerpoint/2010/main" val="173088063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Let's start by discussing large equipment.  The cycle menu and type of food products to be prepared and served are two of the most significant determining factors of what equipment your kitchens need. As you move to more scratch cooking, you will need to evaluate your equipment. Convenience operations may utilize primarily convection ovens to heat and serve foods prepared by manufacturers. In contrast, a scratch cooking environment may need additional large equipment such as tilt skillets, steam jacketed kettles, mixers, and immersion blenders to prepare foods using various ingredients. </a:t>
            </a:r>
          </a:p>
        </p:txBody>
      </p:sp>
      <p:sp>
        <p:nvSpPr>
          <p:cNvPr id="4" name="Slide Number Placeholder 3"/>
          <p:cNvSpPr>
            <a:spLocks noGrp="1"/>
          </p:cNvSpPr>
          <p:nvPr>
            <p:ph type="sldNum" sz="quarter" idx="5"/>
          </p:nvPr>
        </p:nvSpPr>
        <p:spPr/>
        <p:txBody>
          <a:bodyPr/>
          <a:lstStyle/>
          <a:p>
            <a:fld id="{0622F52B-6299-47D9-AFC5-AE7DF2194FA9}" type="slidenum">
              <a:rPr lang="en-US"/>
              <a:t>20</a:t>
            </a:fld>
            <a:endParaRPr lang="en-US"/>
          </a:p>
        </p:txBody>
      </p:sp>
    </p:spTree>
    <p:extLst>
      <p:ext uri="{BB962C8B-B14F-4D97-AF65-F5344CB8AC3E}">
        <p14:creationId xmlns:p14="http://schemas.microsoft.com/office/powerpoint/2010/main" val="48751605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Many types of ovens are available, with convection and combination ovens (often referred to as combi-ovens) being the most commonly used in schools.  Always look at production schedules before making final cooking equipment selections, making sure all menu items can be prepared as needed. The menu may require several types of ovens or multiple ovens of the same type.</a:t>
            </a:r>
          </a:p>
          <a:p>
            <a:endParaRPr lang="en-US" dirty="0">
              <a:latin typeface="Arial" panose="020B0604020202020204" pitchFamily="34" charset="0"/>
              <a:cs typeface="Arial" panose="020B0604020202020204" pitchFamily="34" charset="0"/>
            </a:endParaRPr>
          </a:p>
          <a:p>
            <a:pPr marL="171450" indent="-171450">
              <a:buFont typeface="Arial"/>
              <a:buChar char="•"/>
            </a:pPr>
            <a:r>
              <a:rPr lang="en-US" dirty="0">
                <a:latin typeface="Arial" panose="020B0604020202020204" pitchFamily="34" charset="0"/>
                <a:cs typeface="Arial" panose="020B0604020202020204" pitchFamily="34" charset="0"/>
              </a:rPr>
              <a:t>Combination ovens can be used as a steamer, a convection oven, or a combination of the two. There are a variety of control options: digital, manual, and programmable cook cycles. Combi ovens can help take the guesswork out of cook times and temperatures and help ensure quality by pre-programming recipe requirements. Some combi ovens also have a self-cleaning option (may require proprietary chemicals for cleaning to preserve warranty).</a:t>
            </a:r>
          </a:p>
          <a:p>
            <a:pPr marL="171450" indent="-171450">
              <a:buFont typeface="Arial"/>
              <a:buChar char="•"/>
            </a:pPr>
            <a:endParaRPr lang="en-US" dirty="0">
              <a:latin typeface="Arial" panose="020B0604020202020204" pitchFamily="34" charset="0"/>
              <a:cs typeface="Arial" panose="020B0604020202020204" pitchFamily="34" charset="0"/>
            </a:endParaRPr>
          </a:p>
          <a:p>
            <a:pPr marL="171450" indent="-171450">
              <a:buFont typeface="Arial"/>
              <a:buChar char="•"/>
            </a:pPr>
            <a:r>
              <a:rPr lang="en-US" dirty="0">
                <a:latin typeface="Arial" panose="020B0604020202020204" pitchFamily="34" charset="0"/>
                <a:cs typeface="Arial" panose="020B0604020202020204" pitchFamily="34" charset="0"/>
              </a:rPr>
              <a:t>Convection ovens use fans inside of the unit to circulate the hot air. These ovens cook faster and more evenly than conventional ovens. Some convection ovens have the feature of being able to introduce moisture to the cooking cabinet for special cooking processes (such as baking and refreshing foods).</a:t>
            </a:r>
          </a:p>
        </p:txBody>
      </p:sp>
      <p:sp>
        <p:nvSpPr>
          <p:cNvPr id="4" name="Slide Number Placeholder 3"/>
          <p:cNvSpPr>
            <a:spLocks noGrp="1"/>
          </p:cNvSpPr>
          <p:nvPr>
            <p:ph type="sldNum" sz="quarter" idx="5"/>
          </p:nvPr>
        </p:nvSpPr>
        <p:spPr/>
        <p:txBody>
          <a:bodyPr/>
          <a:lstStyle/>
          <a:p>
            <a:fld id="{0622F52B-6299-47D9-AFC5-AE7DF2194FA9}" type="slidenum">
              <a:rPr lang="en-US"/>
              <a:t>21</a:t>
            </a:fld>
            <a:endParaRPr lang="en-US"/>
          </a:p>
        </p:txBody>
      </p:sp>
    </p:spTree>
    <p:extLst>
      <p:ext uri="{BB962C8B-B14F-4D97-AF65-F5344CB8AC3E}">
        <p14:creationId xmlns:p14="http://schemas.microsoft.com/office/powerpoint/2010/main" val="304478540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Steamers use a closed cavity with moist steam heat at pressures from five to 15 psi to blanch vegetables, cook, and reheat food. </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Steam via convection comes in direct contact with the food if using </a:t>
            </a:r>
            <a:r>
              <a:rPr lang="en-US" dirty="0" err="1">
                <a:latin typeface="Arial" panose="020B0604020202020204" pitchFamily="34" charset="0"/>
                <a:cs typeface="Arial" panose="020B0604020202020204" pitchFamily="34" charset="0"/>
              </a:rPr>
              <a:t>pressureless</a:t>
            </a:r>
            <a:r>
              <a:rPr lang="en-US" dirty="0">
                <a:latin typeface="Arial" panose="020B0604020202020204" pitchFamily="34" charset="0"/>
                <a:cs typeface="Arial" panose="020B0604020202020204" pitchFamily="34" charset="0"/>
              </a:rPr>
              <a:t> and connectionless units. Cooking times will vary significantly among types of equipment. Steam cooking uses less energy than convection ovens and allows for ideal quality batch cooking of vegetables (when thawed). Foods should be cooked in perforated pans unless solid pans are required (e.g., eggs), so please equip your schools with 2" versions of these pans for vegetables. Pasta can also be cooked in the steamer. Placing a 4" perforated pan inside a 4" solid pan allows for instant draining.</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There are three main types of steamers: pressure, </a:t>
            </a:r>
            <a:r>
              <a:rPr lang="en-US" dirty="0" err="1">
                <a:latin typeface="Arial" panose="020B0604020202020204" pitchFamily="34" charset="0"/>
                <a:cs typeface="Arial" panose="020B0604020202020204" pitchFamily="34" charset="0"/>
              </a:rPr>
              <a:t>pressureless</a:t>
            </a:r>
            <a:r>
              <a:rPr lang="en-US" dirty="0">
                <a:latin typeface="Arial" panose="020B0604020202020204" pitchFamily="34" charset="0"/>
                <a:cs typeface="Arial" panose="020B0604020202020204" pitchFamily="34" charset="0"/>
              </a:rPr>
              <a:t>, and connectionless. </a:t>
            </a:r>
          </a:p>
          <a:p>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Do</a:t>
            </a:r>
            <a:r>
              <a:rPr lang="en-US" dirty="0">
                <a:latin typeface="Arial" panose="020B0604020202020204" pitchFamily="34" charset="0"/>
                <a:cs typeface="Arial" panose="020B0604020202020204" pitchFamily="34" charset="0"/>
              </a:rPr>
              <a:t>: Review the three main types of steamers.</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Pressure </a:t>
            </a:r>
          </a:p>
          <a:p>
            <a:pPr marL="171450" indent="-171450">
              <a:buFont typeface="Arial"/>
              <a:buChar char="•"/>
            </a:pPr>
            <a:r>
              <a:rPr lang="en-US" dirty="0">
                <a:latin typeface="Arial" panose="020B0604020202020204" pitchFamily="34" charset="0"/>
                <a:cs typeface="Arial" panose="020B0604020202020204" pitchFamily="34" charset="0"/>
              </a:rPr>
              <a:t>Five to 15 pounds psi; cooking temperature 228 °F to 250 °F (includes a pressure safety valve and door locks while compartment is pressurized)</a:t>
            </a:r>
          </a:p>
          <a:p>
            <a:pPr marL="171450" indent="-171450">
              <a:buFont typeface="Arial"/>
              <a:buChar char="•"/>
            </a:pPr>
            <a:r>
              <a:rPr lang="en-US" dirty="0">
                <a:latin typeface="Arial" panose="020B0604020202020204" pitchFamily="34" charset="0"/>
                <a:cs typeface="Arial" panose="020B0604020202020204" pitchFamily="34" charset="0"/>
              </a:rPr>
              <a:t>Fastest cook time</a:t>
            </a:r>
          </a:p>
          <a:p>
            <a:pPr marL="171450" indent="-171450">
              <a:buFont typeface="Arial"/>
              <a:buChar char="•"/>
            </a:pPr>
            <a:r>
              <a:rPr lang="en-US" dirty="0">
                <a:latin typeface="Arial" panose="020B0604020202020204" pitchFamily="34" charset="0"/>
                <a:cs typeface="Arial" panose="020B0604020202020204" pitchFamily="34" charset="0"/>
              </a:rPr>
              <a:t>May use 30 to 50 gallons of water per hour</a:t>
            </a:r>
          </a:p>
          <a:p>
            <a:pPr marL="171450" indent="-171450">
              <a:buFont typeface="Arial"/>
              <a:buChar char="•"/>
            </a:pPr>
            <a:r>
              <a:rPr lang="en-US" dirty="0">
                <a:latin typeface="Arial" panose="020B0604020202020204" pitchFamily="34" charset="0"/>
                <a:cs typeface="Arial" panose="020B0604020202020204" pitchFamily="34" charset="0"/>
              </a:rPr>
              <a:t>Doors do not open during cooking</a:t>
            </a:r>
          </a:p>
          <a:p>
            <a:pPr marL="171450" indent="-171450">
              <a:buFont typeface="Arial"/>
              <a:buChar char="•"/>
            </a:pPr>
            <a:r>
              <a:rPr lang="en-US" dirty="0">
                <a:latin typeface="Arial" panose="020B0604020202020204" pitchFamily="34" charset="0"/>
                <a:cs typeface="Arial" panose="020B0604020202020204" pitchFamily="34" charset="0"/>
              </a:rPr>
              <a:t>Ventilation required</a:t>
            </a:r>
          </a:p>
          <a:p>
            <a:pPr marL="171450" indent="-171450">
              <a:buFont typeface="Arial"/>
              <a:buChar char="•"/>
            </a:pPr>
            <a:r>
              <a:rPr lang="en-US" dirty="0">
                <a:latin typeface="Arial" panose="020B0604020202020204" pitchFamily="34" charset="0"/>
                <a:cs typeface="Arial" panose="020B0604020202020204" pitchFamily="34" charset="0"/>
              </a:rPr>
              <a:t>A filtration system is recommended with regularly scheduled deliming</a:t>
            </a:r>
          </a:p>
          <a:p>
            <a:endParaRPr lang="en-US" dirty="0">
              <a:latin typeface="Arial" panose="020B0604020202020204" pitchFamily="34" charset="0"/>
              <a:cs typeface="Arial" panose="020B0604020202020204" pitchFamily="34" charset="0"/>
            </a:endParaRPr>
          </a:p>
          <a:p>
            <a:r>
              <a:rPr lang="en-US" dirty="0" err="1">
                <a:latin typeface="Arial" panose="020B0604020202020204" pitchFamily="34" charset="0"/>
                <a:cs typeface="Arial" panose="020B0604020202020204" pitchFamily="34" charset="0"/>
              </a:rPr>
              <a:t>Pressureless</a:t>
            </a:r>
            <a:r>
              <a:rPr lang="en-US" dirty="0">
                <a:latin typeface="Arial" panose="020B0604020202020204" pitchFamily="34" charset="0"/>
                <a:cs typeface="Arial" panose="020B0604020202020204" pitchFamily="34" charset="0"/>
              </a:rPr>
              <a:t> </a:t>
            </a:r>
          </a:p>
          <a:p>
            <a:pPr marL="171450" indent="-171450">
              <a:buFont typeface="Arial"/>
              <a:buChar char="•"/>
            </a:pPr>
            <a:r>
              <a:rPr lang="en-US" dirty="0">
                <a:latin typeface="Arial" panose="020B0604020202020204" pitchFamily="34" charset="0"/>
                <a:cs typeface="Arial" panose="020B0604020202020204" pitchFamily="34" charset="0"/>
              </a:rPr>
              <a:t>Zero psi; cooking temperature 212 °F</a:t>
            </a:r>
          </a:p>
          <a:p>
            <a:pPr marL="171450" indent="-171450">
              <a:buFont typeface="Arial"/>
              <a:buChar char="•"/>
            </a:pPr>
            <a:r>
              <a:rPr lang="en-US" dirty="0">
                <a:latin typeface="Arial" panose="020B0604020202020204" pitchFamily="34" charset="0"/>
                <a:cs typeface="Arial" panose="020B0604020202020204" pitchFamily="34" charset="0"/>
              </a:rPr>
              <a:t>Uses one to three gallons of water per hour</a:t>
            </a:r>
          </a:p>
          <a:p>
            <a:pPr marL="171450" indent="-171450">
              <a:buFont typeface="Arial"/>
              <a:buChar char="•"/>
            </a:pPr>
            <a:r>
              <a:rPr lang="en-US" dirty="0">
                <a:latin typeface="Arial" panose="020B0604020202020204" pitchFamily="34" charset="0"/>
                <a:cs typeface="Arial" panose="020B0604020202020204" pitchFamily="34" charset="0"/>
              </a:rPr>
              <a:t>Doors may open during cooking</a:t>
            </a:r>
          </a:p>
          <a:p>
            <a:pPr marL="171450" indent="-171450">
              <a:buFont typeface="Arial"/>
              <a:buChar char="•"/>
            </a:pPr>
            <a:r>
              <a:rPr lang="en-US" dirty="0">
                <a:latin typeface="Arial" panose="020B0604020202020204" pitchFamily="34" charset="0"/>
                <a:cs typeface="Arial" panose="020B0604020202020204" pitchFamily="34" charset="0"/>
              </a:rPr>
              <a:t>Ventilation required</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Connectionless</a:t>
            </a:r>
          </a:p>
          <a:p>
            <a:pPr marL="171450" indent="-171450">
              <a:buFont typeface="Arial"/>
              <a:buChar char="•"/>
            </a:pPr>
            <a:r>
              <a:rPr lang="en-US" dirty="0">
                <a:latin typeface="Arial" panose="020B0604020202020204" pitchFamily="34" charset="0"/>
                <a:cs typeface="Arial" panose="020B0604020202020204" pitchFamily="34" charset="0"/>
              </a:rPr>
              <a:t>Zero psi; cooking temperature 212 °F</a:t>
            </a:r>
          </a:p>
          <a:p>
            <a:pPr marL="171450" indent="-171450">
              <a:buFont typeface="Arial"/>
              <a:buChar char="•"/>
            </a:pPr>
            <a:r>
              <a:rPr lang="en-US" dirty="0">
                <a:latin typeface="Arial" panose="020B0604020202020204" pitchFamily="34" charset="0"/>
                <a:cs typeface="Arial" panose="020B0604020202020204" pitchFamily="34" charset="0"/>
              </a:rPr>
              <a:t>Ideal for facilities without water utilities or drains</a:t>
            </a:r>
          </a:p>
          <a:p>
            <a:pPr marL="171450" indent="-171450">
              <a:buFont typeface="Arial"/>
              <a:buChar char="•"/>
            </a:pPr>
            <a:r>
              <a:rPr lang="en-US" dirty="0">
                <a:latin typeface="Arial" panose="020B0604020202020204" pitchFamily="34" charset="0"/>
                <a:cs typeface="Arial" panose="020B0604020202020204" pitchFamily="34" charset="0"/>
              </a:rPr>
              <a:t>Slowest cook time</a:t>
            </a:r>
          </a:p>
          <a:p>
            <a:pPr marL="171450" indent="-171450">
              <a:buFont typeface="Arial"/>
              <a:buChar char="•"/>
            </a:pPr>
            <a:r>
              <a:rPr lang="en-US" dirty="0">
                <a:latin typeface="Arial" panose="020B0604020202020204" pitchFamily="34" charset="0"/>
                <a:cs typeface="Arial" panose="020B0604020202020204" pitchFamily="34" charset="0"/>
              </a:rPr>
              <a:t>Uses one to three gallons of water per hour</a:t>
            </a:r>
          </a:p>
          <a:p>
            <a:pPr marL="171450" indent="-171450">
              <a:buFont typeface="Arial"/>
              <a:buChar char="•"/>
            </a:pPr>
            <a:r>
              <a:rPr lang="en-US" dirty="0">
                <a:latin typeface="Arial" panose="020B0604020202020204" pitchFamily="34" charset="0"/>
                <a:cs typeface="Arial" panose="020B0604020202020204" pitchFamily="34" charset="0"/>
              </a:rPr>
              <a:t>No scheduled deliming required</a:t>
            </a:r>
          </a:p>
          <a:p>
            <a:pPr marL="171450" indent="-171450">
              <a:buFont typeface="Arial"/>
              <a:buChar char="•"/>
            </a:pPr>
            <a:r>
              <a:rPr lang="en-US" dirty="0">
                <a:latin typeface="Arial" panose="020B0604020202020204" pitchFamily="34" charset="0"/>
                <a:cs typeface="Arial" panose="020B0604020202020204" pitchFamily="34" charset="0"/>
              </a:rPr>
              <a:t>Hood may or may not be required (check local requirements)</a:t>
            </a:r>
          </a:p>
        </p:txBody>
      </p:sp>
      <p:sp>
        <p:nvSpPr>
          <p:cNvPr id="4" name="Slide Number Placeholder 3"/>
          <p:cNvSpPr>
            <a:spLocks noGrp="1"/>
          </p:cNvSpPr>
          <p:nvPr>
            <p:ph type="sldNum" sz="quarter" idx="5"/>
          </p:nvPr>
        </p:nvSpPr>
        <p:spPr/>
        <p:txBody>
          <a:bodyPr/>
          <a:lstStyle/>
          <a:p>
            <a:fld id="{0622F52B-6299-47D9-AFC5-AE7DF2194FA9}" type="slidenum">
              <a:rPr lang="en-US"/>
              <a:t>22</a:t>
            </a:fld>
            <a:endParaRPr lang="en-US"/>
          </a:p>
        </p:txBody>
      </p:sp>
    </p:spTree>
    <p:extLst>
      <p:ext uri="{BB962C8B-B14F-4D97-AF65-F5344CB8AC3E}">
        <p14:creationId xmlns:p14="http://schemas.microsoft.com/office/powerpoint/2010/main" val="306078396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Steam-jacketed kettles are considered vital to large production institutional kitchens. Steam jacketed kettles are available in various sizes and reduce preparation time due to the ability to cook from the bottom and sides instead of cooking in stock pots on ranges. They are ideal for the preparation of soups, stews, and sauces, as well as a variety of items such as beans and pasta. The capacity of 5-12 gallons is often found in school nutrition programs. </a:t>
            </a:r>
          </a:p>
        </p:txBody>
      </p:sp>
      <p:sp>
        <p:nvSpPr>
          <p:cNvPr id="4" name="Slide Number Placeholder 3"/>
          <p:cNvSpPr>
            <a:spLocks noGrp="1"/>
          </p:cNvSpPr>
          <p:nvPr>
            <p:ph type="sldNum" sz="quarter" idx="5"/>
          </p:nvPr>
        </p:nvSpPr>
        <p:spPr/>
        <p:txBody>
          <a:bodyPr/>
          <a:lstStyle/>
          <a:p>
            <a:fld id="{0622F52B-6299-47D9-AFC5-AE7DF2194FA9}" type="slidenum">
              <a:rPr lang="en-US"/>
              <a:t>23</a:t>
            </a:fld>
            <a:endParaRPr lang="en-US"/>
          </a:p>
        </p:txBody>
      </p:sp>
    </p:spTree>
    <p:extLst>
      <p:ext uri="{BB962C8B-B14F-4D97-AF65-F5344CB8AC3E}">
        <p14:creationId xmlns:p14="http://schemas.microsoft.com/office/powerpoint/2010/main" val="285990103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 b="1" dirty="0">
                <a:latin typeface="Arial" panose="020B0604020202020204" pitchFamily="34" charset="0"/>
                <a:cs typeface="Arial" panose="020B0604020202020204" pitchFamily="34" charset="0"/>
              </a:rPr>
              <a:t>Say</a:t>
            </a:r>
            <a:r>
              <a:rPr lang="en" dirty="0">
                <a:latin typeface="Arial" panose="020B0604020202020204" pitchFamily="34" charset="0"/>
                <a:cs typeface="Arial" panose="020B0604020202020204" pitchFamily="34" charset="0"/>
              </a:rPr>
              <a:t>: Tilt skillets operate similarly to cooking on a stovetop or in a steam-jacketed kettle, and often are installed in school kitchens rather than steam-jacketed kettles. Units are made with a rectangular griddle bottom, varying volume depths, and a hinged lid with a steam release vent. Skillets may be </a:t>
            </a:r>
            <a:r>
              <a:rPr lang="en-US" dirty="0">
                <a:latin typeface="Arial" panose="020B0604020202020204" pitchFamily="34" charset="0"/>
                <a:cs typeface="Arial" panose="020B0604020202020204" pitchFamily="34" charset="0"/>
              </a:rPr>
              <a:t>tilted to drain at a 90-degree angle. Tilt skillets are versatile and work well for various menu items (e.g., grilled sandwiches, ground beef or hamburger patties, pasta, sauteed vegetables, soups, stews, and stir fry). In addition, when combined with boiling water and perforated steam table pans, the unit may be used as a steamer. </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There are electric tilt and manual tilt options. If installing a tilt skillet, please carefully plan the drain. It's amazing how many times we have seen a drain out of alignment with the skillet or one that is way too small.</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Tilt skillets might very well be one of the most under-utilized pieces of equipment in school kitchens. We often see them used for storage vs. cooking! Staff tend to avoid the tilt skillet because they don't want to clean it. Make sure to train them on proper cleaning techniques and emphasize the value of this piece of equipment. If not using the tilt skillet, they would be cleaning the equivalent in pans anyway! It might possibly be even more work.</a:t>
            </a:r>
          </a:p>
        </p:txBody>
      </p:sp>
      <p:sp>
        <p:nvSpPr>
          <p:cNvPr id="4" name="Slide Number Placeholder 3"/>
          <p:cNvSpPr>
            <a:spLocks noGrp="1"/>
          </p:cNvSpPr>
          <p:nvPr>
            <p:ph type="sldNum" sz="quarter" idx="5"/>
          </p:nvPr>
        </p:nvSpPr>
        <p:spPr/>
        <p:txBody>
          <a:bodyPr/>
          <a:lstStyle/>
          <a:p>
            <a:fld id="{0622F52B-6299-47D9-AFC5-AE7DF2194FA9}" type="slidenum">
              <a:rPr lang="en-US"/>
              <a:t>24</a:t>
            </a:fld>
            <a:endParaRPr lang="en-US"/>
          </a:p>
        </p:txBody>
      </p:sp>
    </p:spTree>
    <p:extLst>
      <p:ext uri="{BB962C8B-B14F-4D97-AF65-F5344CB8AC3E}">
        <p14:creationId xmlns:p14="http://schemas.microsoft.com/office/powerpoint/2010/main" val="34965360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While many operators have removed ranges from school nutrition programs, depending on the type of cooking, some smaller operations may find range cooking necessary for sautéing or heating stock pots and saucepans. </a:t>
            </a:r>
          </a:p>
          <a:p>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Do</a:t>
            </a:r>
            <a:r>
              <a:rPr lang="en-US" dirty="0">
                <a:latin typeface="Arial" panose="020B0604020202020204" pitchFamily="34" charset="0"/>
                <a:cs typeface="Arial" panose="020B0604020202020204" pitchFamily="34" charset="0"/>
              </a:rPr>
              <a:t>: Solicit questions on large equipment.</a:t>
            </a:r>
          </a:p>
          <a:p>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Let's move on to small equipment.</a:t>
            </a:r>
          </a:p>
        </p:txBody>
      </p:sp>
      <p:sp>
        <p:nvSpPr>
          <p:cNvPr id="4" name="Slide Number Placeholder 3"/>
          <p:cNvSpPr>
            <a:spLocks noGrp="1"/>
          </p:cNvSpPr>
          <p:nvPr>
            <p:ph type="sldNum" sz="quarter" idx="5"/>
          </p:nvPr>
        </p:nvSpPr>
        <p:spPr/>
        <p:txBody>
          <a:bodyPr/>
          <a:lstStyle/>
          <a:p>
            <a:fld id="{0622F52B-6299-47D9-AFC5-AE7DF2194FA9}" type="slidenum">
              <a:rPr lang="en-US"/>
              <a:t>25</a:t>
            </a:fld>
            <a:endParaRPr lang="en-US"/>
          </a:p>
        </p:txBody>
      </p:sp>
    </p:spTree>
    <p:extLst>
      <p:ext uri="{BB962C8B-B14F-4D97-AF65-F5344CB8AC3E}">
        <p14:creationId xmlns:p14="http://schemas.microsoft.com/office/powerpoint/2010/main" val="139442886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Small equipment is typically not a long-term and costly investment, but it is important that you equip your school chefs with the tools they need! While purchasing the most expensive options is not necessary or recommended, purchasing the cheapest option is usually not the best choice. Consider ergonomics and food safety when purchasing small equipment. We don't want to see measuring spoons from the Dollar Store!</a:t>
            </a:r>
          </a:p>
        </p:txBody>
      </p:sp>
      <p:sp>
        <p:nvSpPr>
          <p:cNvPr id="4" name="Slide Number Placeholder 3"/>
          <p:cNvSpPr>
            <a:spLocks noGrp="1"/>
          </p:cNvSpPr>
          <p:nvPr>
            <p:ph type="sldNum" sz="quarter" idx="5"/>
          </p:nvPr>
        </p:nvSpPr>
        <p:spPr/>
        <p:txBody>
          <a:bodyPr/>
          <a:lstStyle/>
          <a:p>
            <a:fld id="{0622F52B-6299-47D9-AFC5-AE7DF2194FA9}" type="slidenum">
              <a:rPr lang="en-US"/>
              <a:t>26</a:t>
            </a:fld>
            <a:endParaRPr lang="en-US"/>
          </a:p>
        </p:txBody>
      </p:sp>
    </p:spTree>
    <p:extLst>
      <p:ext uri="{BB962C8B-B14F-4D97-AF65-F5344CB8AC3E}">
        <p14:creationId xmlns:p14="http://schemas.microsoft.com/office/powerpoint/2010/main" val="191272048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4"/>
            <a:r>
              <a:rPr lang="en" b="1" dirty="0">
                <a:latin typeface="Arial" panose="020B0604020202020204" pitchFamily="34" charset="0"/>
                <a:cs typeface="Arial" panose="020B0604020202020204" pitchFamily="34" charset="0"/>
              </a:rPr>
              <a:t>Say</a:t>
            </a:r>
            <a:r>
              <a:rPr lang="en" dirty="0">
                <a:latin typeface="Arial" panose="020B0604020202020204" pitchFamily="34" charset="0"/>
                <a:cs typeface="Arial" panose="020B0604020202020204" pitchFamily="34" charset="0"/>
              </a:rPr>
              <a:t>: Let's start with cutting tools beyond knives. Equip your kitchens with the following:</a:t>
            </a:r>
          </a:p>
          <a:p>
            <a:pPr marL="0" lvl="4"/>
            <a:endParaRPr lang="en" dirty="0">
              <a:latin typeface="Arial" panose="020B0604020202020204" pitchFamily="34" charset="0"/>
              <a:cs typeface="Arial" panose="020B0604020202020204" pitchFamily="34" charset="0"/>
            </a:endParaRPr>
          </a:p>
          <a:p>
            <a:pPr marL="0" lvl="4"/>
            <a:r>
              <a:rPr lang="en" b="1" dirty="0">
                <a:latin typeface="Arial" panose="020B0604020202020204" pitchFamily="34" charset="0"/>
                <a:cs typeface="Arial" panose="020B0604020202020204" pitchFamily="34" charset="0"/>
              </a:rPr>
              <a:t>Do</a:t>
            </a:r>
            <a:r>
              <a:rPr lang="en" dirty="0">
                <a:latin typeface="Arial" panose="020B0604020202020204" pitchFamily="34" charset="0"/>
                <a:cs typeface="Arial" panose="020B0604020202020204" pitchFamily="34" charset="0"/>
              </a:rPr>
              <a:t>: Describe the below tools.</a:t>
            </a:r>
          </a:p>
          <a:p>
            <a:pPr marL="342900" lvl="4" indent="-342900">
              <a:buFont typeface="Arial"/>
              <a:buChar char="•"/>
            </a:pPr>
            <a:r>
              <a:rPr lang="en" dirty="0">
                <a:latin typeface="Arial" panose="020B0604020202020204" pitchFamily="34" charset="0"/>
                <a:cs typeface="Arial" panose="020B0604020202020204" pitchFamily="34" charset="0"/>
              </a:rPr>
              <a:t>Peeler: </a:t>
            </a:r>
            <a:r>
              <a:rPr lang="en-US" dirty="0">
                <a:latin typeface="Arial" panose="020B0604020202020204" pitchFamily="34" charset="0"/>
                <a:cs typeface="Arial" panose="020B0604020202020204" pitchFamily="34" charset="0"/>
              </a:rPr>
              <a:t>used to remove the peel or skin from produce</a:t>
            </a:r>
          </a:p>
          <a:p>
            <a:pPr marL="800100" lvl="5" indent="-342900">
              <a:buFont typeface="Courier New" panose="02070309020205020404" pitchFamily="49" charset="0"/>
              <a:buChar char="o"/>
            </a:pPr>
            <a:r>
              <a:rPr lang="en-US" dirty="0">
                <a:latin typeface="Arial" panose="020B0604020202020204" pitchFamily="34" charset="0"/>
                <a:cs typeface="Arial" panose="020B0604020202020204" pitchFamily="34" charset="0"/>
              </a:rPr>
              <a:t>Please don't purchase the cheap metal handled kind that don't work well and are hard on hands!</a:t>
            </a:r>
          </a:p>
          <a:p>
            <a:pPr marL="342900" lvl="4" indent="-342900">
              <a:buFont typeface="Arial"/>
              <a:buChar char="•"/>
            </a:pPr>
            <a:r>
              <a:rPr lang="en" dirty="0">
                <a:latin typeface="Arial" panose="020B0604020202020204" pitchFamily="34" charset="0"/>
                <a:cs typeface="Arial" panose="020B0604020202020204" pitchFamily="34" charset="0"/>
              </a:rPr>
              <a:t>Channel knife: </a:t>
            </a:r>
            <a:r>
              <a:rPr lang="en-US" dirty="0">
                <a:latin typeface="Arial" panose="020B0604020202020204" pitchFamily="34" charset="0"/>
                <a:cs typeface="Arial" panose="020B0604020202020204" pitchFamily="34" charset="0"/>
              </a:rPr>
              <a:t>used to cut long, thin strips of peel from citrus fruit or vegetables such as cucumber</a:t>
            </a:r>
          </a:p>
          <a:p>
            <a:pPr marL="342900" lvl="4" indent="-342900">
              <a:buChar char="•"/>
            </a:pPr>
            <a:r>
              <a:rPr lang="en" dirty="0">
                <a:latin typeface="Arial" panose="020B0604020202020204" pitchFamily="34" charset="0"/>
                <a:cs typeface="Arial" panose="020B0604020202020204" pitchFamily="34" charset="0"/>
              </a:rPr>
              <a:t>Tomato scoop: used to remove the core and stem from tomatoes and strawberries</a:t>
            </a:r>
            <a:endParaRPr lang="en-US" dirty="0">
              <a:latin typeface="Arial" panose="020B0604020202020204" pitchFamily="34" charset="0"/>
              <a:cs typeface="Arial" panose="020B0604020202020204" pitchFamily="34" charset="0"/>
            </a:endParaRPr>
          </a:p>
          <a:p>
            <a:pPr marL="342900" lvl="4" indent="-342900">
              <a:buChar char="•"/>
            </a:pPr>
            <a:r>
              <a:rPr lang="en" dirty="0">
                <a:latin typeface="Arial" panose="020B0604020202020204" pitchFamily="34" charset="0"/>
                <a:cs typeface="Arial" panose="020B0604020202020204" pitchFamily="34" charset="0"/>
              </a:rPr>
              <a:t>Sectionizer: used to process a variety of fruits and vegetables using different blades</a:t>
            </a:r>
          </a:p>
          <a:p>
            <a:pPr marL="800100" lvl="5" indent="-342900">
              <a:buFont typeface="Courier New" panose="02070309020205020404" pitchFamily="49" charset="0"/>
              <a:buChar char="o"/>
            </a:pPr>
            <a:r>
              <a:rPr lang="en" dirty="0">
                <a:latin typeface="Arial" panose="020B0604020202020204" pitchFamily="34" charset="0"/>
                <a:cs typeface="Arial" panose="020B0604020202020204" pitchFamily="34" charset="0"/>
              </a:rPr>
              <a:t>Essential for bulk processing of sliced apples, oranges, etc. Chef Andy will demo this tool shortly!</a:t>
            </a:r>
          </a:p>
        </p:txBody>
      </p:sp>
      <p:sp>
        <p:nvSpPr>
          <p:cNvPr id="4" name="Slide Number Placeholder 3"/>
          <p:cNvSpPr>
            <a:spLocks noGrp="1"/>
          </p:cNvSpPr>
          <p:nvPr>
            <p:ph type="sldNum" sz="quarter" idx="5"/>
          </p:nvPr>
        </p:nvSpPr>
        <p:spPr/>
        <p:txBody>
          <a:bodyPr/>
          <a:lstStyle/>
          <a:p>
            <a:fld id="{0622F52B-6299-47D9-AFC5-AE7DF2194FA9}" type="slidenum">
              <a:rPr lang="en-US"/>
              <a:t>27</a:t>
            </a:fld>
            <a:endParaRPr lang="en-US"/>
          </a:p>
        </p:txBody>
      </p:sp>
    </p:spTree>
    <p:extLst>
      <p:ext uri="{BB962C8B-B14F-4D97-AF65-F5344CB8AC3E}">
        <p14:creationId xmlns:p14="http://schemas.microsoft.com/office/powerpoint/2010/main" val="265728435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4"/>
            <a:r>
              <a:rPr lang="en" b="1" dirty="0">
                <a:latin typeface="Arial" panose="020B0604020202020204" pitchFamily="34" charset="0"/>
                <a:cs typeface="Arial" panose="020B0604020202020204" pitchFamily="34" charset="0"/>
              </a:rPr>
              <a:t>Do</a:t>
            </a:r>
            <a:r>
              <a:rPr lang="en" dirty="0">
                <a:latin typeface="Arial" panose="020B0604020202020204" pitchFamily="34" charset="0"/>
                <a:cs typeface="Arial" panose="020B0604020202020204" pitchFamily="34" charset="0"/>
              </a:rPr>
              <a:t>: Continue describing the tools below.</a:t>
            </a:r>
          </a:p>
          <a:p>
            <a:pPr marL="342900" lvl="4" indent="-342900">
              <a:buFont typeface="Arial,Sans-Serif"/>
              <a:buChar char="•"/>
            </a:pPr>
            <a:r>
              <a:rPr lang="en" dirty="0">
                <a:latin typeface="Arial" panose="020B0604020202020204" pitchFamily="34" charset="0"/>
                <a:cs typeface="Arial" panose="020B0604020202020204" pitchFamily="34" charset="0"/>
              </a:rPr>
              <a:t>Sheers: </a:t>
            </a:r>
            <a:r>
              <a:rPr lang="en-US" dirty="0">
                <a:latin typeface="Arial" panose="020B0604020202020204" pitchFamily="34" charset="0"/>
                <a:cs typeface="Arial" panose="020B0604020202020204" pitchFamily="34" charset="0"/>
              </a:rPr>
              <a:t>used for snipping/chopping herbs, breaking down meat, especially poultry, and cutting open food packaging</a:t>
            </a:r>
          </a:p>
          <a:p>
            <a:pPr marL="342900" lvl="4" indent="-342900">
              <a:buFont typeface="Arial,Sans-Serif"/>
              <a:buChar char="•"/>
            </a:pPr>
            <a:r>
              <a:rPr lang="en" dirty="0">
                <a:latin typeface="Arial" panose="020B0604020202020204" pitchFamily="34" charset="0"/>
                <a:cs typeface="Arial" panose="020B0604020202020204" pitchFamily="34" charset="0"/>
              </a:rPr>
              <a:t>Bench scraper: used to move product from the cutting board to a tray, bowl, or other container. Styles include plastic, stainless with polycarbonate handle, stainless with seamless rolled edge handle</a:t>
            </a:r>
          </a:p>
          <a:p>
            <a:pPr marL="342900" lvl="4" indent="-342900">
              <a:buFont typeface="Arial,Sans-Serif"/>
              <a:buChar char="•"/>
            </a:pPr>
            <a:r>
              <a:rPr lang="en" dirty="0">
                <a:latin typeface="Arial" panose="020B0604020202020204" pitchFamily="34" charset="0"/>
                <a:cs typeface="Arial" panose="020B0604020202020204" pitchFamily="34" charset="0"/>
              </a:rPr>
              <a:t>Pizza wheel: used to slice through pizzas, quesadillas, and other similar products</a:t>
            </a:r>
          </a:p>
        </p:txBody>
      </p:sp>
      <p:sp>
        <p:nvSpPr>
          <p:cNvPr id="4" name="Slide Number Placeholder 3"/>
          <p:cNvSpPr>
            <a:spLocks noGrp="1"/>
          </p:cNvSpPr>
          <p:nvPr>
            <p:ph type="sldNum" sz="quarter" idx="5"/>
          </p:nvPr>
        </p:nvSpPr>
        <p:spPr/>
        <p:txBody>
          <a:bodyPr/>
          <a:lstStyle/>
          <a:p>
            <a:fld id="{0622F52B-6299-47D9-AFC5-AE7DF2194FA9}" type="slidenum">
              <a:rPr lang="en-US"/>
              <a:t>28</a:t>
            </a:fld>
            <a:endParaRPr lang="en-US"/>
          </a:p>
        </p:txBody>
      </p:sp>
    </p:spTree>
    <p:extLst>
      <p:ext uri="{BB962C8B-B14F-4D97-AF65-F5344CB8AC3E}">
        <p14:creationId xmlns:p14="http://schemas.microsoft.com/office/powerpoint/2010/main" val="253257402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4"/>
            <a:r>
              <a:rPr lang="en" b="1" dirty="0">
                <a:latin typeface="Arial" panose="020B0604020202020204" pitchFamily="34" charset="0"/>
                <a:cs typeface="Arial" panose="020B0604020202020204" pitchFamily="34" charset="0"/>
              </a:rPr>
              <a:t>Say</a:t>
            </a:r>
            <a:r>
              <a:rPr lang="en" dirty="0">
                <a:latin typeface="Arial" panose="020B0604020202020204" pitchFamily="34" charset="0"/>
                <a:cs typeface="Arial" panose="020B0604020202020204" pitchFamily="34" charset="0"/>
              </a:rPr>
              <a:t>: Volume measuring tools are necessary for measuring success. Kitchens need to be equipped with solid measuring cups, liquid measuring cups, and measuring spoons. Purchase the same brand throughout your division if you want recipes to come out the same! It might sound crazy, but different brands vary in their measure.</a:t>
            </a:r>
          </a:p>
          <a:p>
            <a:pPr marL="0" lvl="4"/>
            <a:endParaRPr lang="en" dirty="0">
              <a:latin typeface="Arial" panose="020B0604020202020204" pitchFamily="34" charset="0"/>
              <a:cs typeface="Arial" panose="020B0604020202020204" pitchFamily="34" charset="0"/>
            </a:endParaRPr>
          </a:p>
          <a:p>
            <a:pPr marL="0" lvl="4"/>
            <a:r>
              <a:rPr lang="en" dirty="0">
                <a:latin typeface="Arial" panose="020B0604020202020204" pitchFamily="34" charset="0"/>
                <a:cs typeface="Arial" panose="020B0604020202020204" pitchFamily="34" charset="0"/>
              </a:rPr>
              <a:t>Liquid measuring cups vary in material, and all have pros and cons. Just be aware that aluminum reacts with acidic ingredients, so if your kitchens have aluminum measuring tools, they need to be made aware! We do recommend measuring cups that have the measures written out on the tool rather than ones with only lines.</a:t>
            </a:r>
          </a:p>
          <a:p>
            <a:pPr marL="0" lvl="4"/>
            <a:endParaRPr lang="en" dirty="0">
              <a:latin typeface="Arial" panose="020B0604020202020204" pitchFamily="34" charset="0"/>
              <a:cs typeface="Arial" panose="020B0604020202020204" pitchFamily="34" charset="0"/>
            </a:endParaRPr>
          </a:p>
          <a:p>
            <a:pPr marL="0" lvl="4"/>
            <a:r>
              <a:rPr lang="en" dirty="0">
                <a:latin typeface="Arial" panose="020B0604020202020204" pitchFamily="34" charset="0"/>
                <a:cs typeface="Arial" panose="020B0604020202020204" pitchFamily="34" charset="0"/>
              </a:rPr>
              <a:t>For measuring spoons, if you have the extremely flat ones, please replace them! Good measuring spoons should have a small bowl shape so that they can be properly filled and leveled off.</a:t>
            </a:r>
          </a:p>
        </p:txBody>
      </p:sp>
      <p:sp>
        <p:nvSpPr>
          <p:cNvPr id="4" name="Slide Number Placeholder 3"/>
          <p:cNvSpPr>
            <a:spLocks noGrp="1"/>
          </p:cNvSpPr>
          <p:nvPr>
            <p:ph type="sldNum" sz="quarter" idx="5"/>
          </p:nvPr>
        </p:nvSpPr>
        <p:spPr/>
        <p:txBody>
          <a:bodyPr/>
          <a:lstStyle/>
          <a:p>
            <a:fld id="{0622F52B-6299-47D9-AFC5-AE7DF2194FA9}" type="slidenum">
              <a:rPr lang="en-US"/>
              <a:t>29</a:t>
            </a:fld>
            <a:endParaRPr lang="en-US"/>
          </a:p>
        </p:txBody>
      </p:sp>
    </p:spTree>
    <p:extLst>
      <p:ext uri="{BB962C8B-B14F-4D97-AF65-F5344CB8AC3E}">
        <p14:creationId xmlns:p14="http://schemas.microsoft.com/office/powerpoint/2010/main" val="13046229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Scales are considered more accurate than volume-measuring equipment. There are spring loaded scales and digital scales. While spring loaded scales are good tools, they are impacted by gravity's pull depending on where you are in the world, and the spring is impacted by changes in temperature. They can also be knocked out of calibration and damaged if not held correctly, by the base vs holding the spring loaded top. Digital scales are known to be more accurate and consistent. We highly recommend equipping your kitchens with digital ones. </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School chefs need to be taught how to tare the scale, meaning to remove the weight of the container. If they do not tare their measuring containers while preparing a recipe, it could be a disaster!</a:t>
            </a:r>
          </a:p>
          <a:p>
            <a:endParaRPr lang="en-US" dirty="0">
              <a:latin typeface="Arial" panose="020B0604020202020204" pitchFamily="34" charset="0"/>
              <a:cs typeface="Arial" panose="020B0604020202020204" pitchFamily="34" charset="0"/>
            </a:endParaRPr>
          </a:p>
          <a:p>
            <a:r>
              <a:rPr lang="en" dirty="0">
                <a:latin typeface="Arial" panose="020B0604020202020204" pitchFamily="34" charset="0"/>
                <a:cs typeface="Arial" panose="020B0604020202020204" pitchFamily="34" charset="0"/>
              </a:rPr>
              <a:t>Portion scales weigh up to 10 lb, whereas receiving scales weight up to 60 lb. </a:t>
            </a:r>
            <a:r>
              <a:rPr lang="en-US" dirty="0">
                <a:latin typeface="Arial" panose="020B0604020202020204" pitchFamily="34" charset="0"/>
                <a:cs typeface="Arial" panose="020B0604020202020204" pitchFamily="34" charset="0"/>
              </a:rPr>
              <a:t>Select the capacity needed based on the heaviest food item to be weighed during receiving, preparing, or serving. For example, a digital portion scale with a maximum weight of 10 pounds cannot be used to weigh a 25-pound case of fresh tomatoes.</a:t>
            </a:r>
          </a:p>
        </p:txBody>
      </p:sp>
      <p:sp>
        <p:nvSpPr>
          <p:cNvPr id="4" name="Slide Number Placeholder 3"/>
          <p:cNvSpPr>
            <a:spLocks noGrp="1"/>
          </p:cNvSpPr>
          <p:nvPr>
            <p:ph type="sldNum" sz="quarter" idx="5"/>
          </p:nvPr>
        </p:nvSpPr>
        <p:spPr/>
        <p:txBody>
          <a:bodyPr/>
          <a:lstStyle/>
          <a:p>
            <a:fld id="{0622F52B-6299-47D9-AFC5-AE7DF2194FA9}" type="slidenum">
              <a:rPr lang="en-US"/>
              <a:t>30</a:t>
            </a:fld>
            <a:endParaRPr lang="en-US"/>
          </a:p>
        </p:txBody>
      </p:sp>
    </p:spTree>
    <p:extLst>
      <p:ext uri="{BB962C8B-B14F-4D97-AF65-F5344CB8AC3E}">
        <p14:creationId xmlns:p14="http://schemas.microsoft.com/office/powerpoint/2010/main" val="266746069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4"/>
            <a:r>
              <a:rPr lang="en" b="1" dirty="0">
                <a:latin typeface="Arial" panose="020B0604020202020204" pitchFamily="34" charset="0"/>
                <a:cs typeface="Arial" panose="020B0604020202020204" pitchFamily="34" charset="0"/>
              </a:rPr>
              <a:t>Say</a:t>
            </a:r>
            <a:r>
              <a:rPr lang="en" dirty="0">
                <a:latin typeface="Arial" panose="020B0604020202020204" pitchFamily="34" charset="0"/>
                <a:cs typeface="Arial" panose="020B0604020202020204" pitchFamily="34" charset="0"/>
              </a:rPr>
              <a:t>: On to mixing tools! Mixing tools are used during the recipe preparation process, and every kitchen should be equipped with the ones listed on the slide. Spoons are available in different lengths, so consider equipment on site. For example, a deep steam jacketed kettle needs a long spoon! Spoons can be solid or slotted, and both are needed for different tasks.</a:t>
            </a:r>
          </a:p>
          <a:p>
            <a:pPr marL="0" lvl="4"/>
            <a:endParaRPr lang="en" dirty="0">
              <a:latin typeface="Arial" panose="020B0604020202020204" pitchFamily="34" charset="0"/>
              <a:cs typeface="Arial" panose="020B0604020202020204" pitchFamily="34" charset="0"/>
            </a:endParaRPr>
          </a:p>
          <a:p>
            <a:pPr marL="0" lvl="4"/>
            <a:r>
              <a:rPr lang="en" dirty="0">
                <a:latin typeface="Arial" panose="020B0604020202020204" pitchFamily="34" charset="0"/>
                <a:cs typeface="Arial" panose="020B0604020202020204" pitchFamily="34" charset="0"/>
              </a:rPr>
              <a:t>Spatulas and whisks are available in various shapes and are selected based on the task. Spatula blades may be perforated, slotted, or solid. Spatulas and some whisks are made of rubber polyethylene or polypropylene that melts when exposed to high heat. Heat-resistant silicone (synthetic rubber) options are available.</a:t>
            </a:r>
          </a:p>
          <a:p>
            <a:pPr marL="0" lvl="4"/>
            <a:endParaRPr lang="en" dirty="0">
              <a:latin typeface="Arial" panose="020B0604020202020204" pitchFamily="34" charset="0"/>
              <a:cs typeface="Arial" panose="020B0604020202020204" pitchFamily="34" charset="0"/>
            </a:endParaRPr>
          </a:p>
          <a:p>
            <a:pPr marL="0" lvl="4"/>
            <a:r>
              <a:rPr lang="en" dirty="0">
                <a:latin typeface="Arial" panose="020B0604020202020204" pitchFamily="34" charset="0"/>
                <a:cs typeface="Arial" panose="020B0604020202020204" pitchFamily="34" charset="0"/>
              </a:rPr>
              <a:t>Rubber spatulas can melt at about 350 °F, whereas silicone spatulas can withstand heat to about 570 °F! That's a big difference. Avoid spatulas with wooden handles as they cannot be sanitized properly.</a:t>
            </a:r>
          </a:p>
          <a:p>
            <a:pPr marL="0" lvl="4"/>
            <a:endParaRPr lang="en" dirty="0">
              <a:latin typeface="Arial" panose="020B0604020202020204" pitchFamily="34" charset="0"/>
              <a:cs typeface="Arial" panose="020B0604020202020204" pitchFamily="34" charset="0"/>
            </a:endParaRPr>
          </a:p>
          <a:p>
            <a:pPr marL="0" lvl="4"/>
            <a:r>
              <a:rPr lang="en" dirty="0">
                <a:latin typeface="Arial" panose="020B0604020202020204" pitchFamily="34" charset="0"/>
                <a:cs typeface="Arial" panose="020B0604020202020204" pitchFamily="34" charset="0"/>
              </a:rPr>
              <a:t>Mashers aren't just used for potatoes. They can be used to mash anything to a chunky consistency, including beans, bananas, and more.</a:t>
            </a:r>
          </a:p>
          <a:p>
            <a:pPr marL="0" lvl="4"/>
            <a:endParaRPr lang="en" dirty="0">
              <a:latin typeface="Arial" panose="020B0604020202020204" pitchFamily="34" charset="0"/>
              <a:cs typeface="Arial" panose="020B0604020202020204" pitchFamily="34" charset="0"/>
            </a:endParaRPr>
          </a:p>
          <a:p>
            <a:pPr marL="0" lvl="4"/>
            <a:r>
              <a:rPr lang="en" dirty="0">
                <a:latin typeface="Arial" panose="020B0604020202020204" pitchFamily="34" charset="0"/>
                <a:cs typeface="Arial" panose="020B0604020202020204" pitchFamily="34" charset="0"/>
              </a:rPr>
              <a:t>Commercial, stainless steel mixing bowls are available in various sizes, from small, less than 1 quart, to up to 80-quart bowls designed to accompany mobile mixing bowl stands. Kitchens should be equipped with a variety of sizes. Bowls of descending volume may be nested/stacked for compact storage. Some have silicone bottoms, which is nice to prevent slipping.</a:t>
            </a:r>
          </a:p>
        </p:txBody>
      </p:sp>
      <p:sp>
        <p:nvSpPr>
          <p:cNvPr id="4" name="Slide Number Placeholder 3"/>
          <p:cNvSpPr>
            <a:spLocks noGrp="1"/>
          </p:cNvSpPr>
          <p:nvPr>
            <p:ph type="sldNum" sz="quarter" idx="5"/>
          </p:nvPr>
        </p:nvSpPr>
        <p:spPr/>
        <p:txBody>
          <a:bodyPr/>
          <a:lstStyle/>
          <a:p>
            <a:fld id="{0622F52B-6299-47D9-AFC5-AE7DF2194FA9}" type="slidenum">
              <a:rPr lang="en-US"/>
              <a:t>31</a:t>
            </a:fld>
            <a:endParaRPr lang="en-US"/>
          </a:p>
        </p:txBody>
      </p:sp>
    </p:spTree>
    <p:extLst>
      <p:ext uri="{BB962C8B-B14F-4D97-AF65-F5344CB8AC3E}">
        <p14:creationId xmlns:p14="http://schemas.microsoft.com/office/powerpoint/2010/main" val="30131339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 b="1" dirty="0">
                <a:latin typeface="Arial" panose="020B0604020202020204" pitchFamily="34" charset="0"/>
                <a:cs typeface="Arial" panose="020B0604020202020204" pitchFamily="34" charset="0"/>
              </a:rPr>
              <a:t>Say: </a:t>
            </a:r>
            <a:r>
              <a:rPr lang="en" dirty="0">
                <a:latin typeface="Arial" panose="020B0604020202020204" pitchFamily="34" charset="0"/>
                <a:cs typeface="Arial" panose="020B0604020202020204" pitchFamily="34" charset="0"/>
              </a:rPr>
              <a:t>For scratch cooking, stand mixers and immersion blenders are often necessary and ease preparation. Stand mixers can be used for mixing doughs, mashing potatoes, and more.</a:t>
            </a:r>
            <a:endParaRPr lang="en-US" dirty="0">
              <a:latin typeface="Arial" panose="020B0604020202020204" pitchFamily="34" charset="0"/>
              <a:cs typeface="Arial" panose="020B0604020202020204" pitchFamily="34" charset="0"/>
            </a:endParaRPr>
          </a:p>
          <a:p>
            <a:endParaRPr lang="en" dirty="0">
              <a:latin typeface="Arial" panose="020B0604020202020204" pitchFamily="34" charset="0"/>
              <a:cs typeface="Arial" panose="020B0604020202020204" pitchFamily="34" charset="0"/>
            </a:endParaRPr>
          </a:p>
          <a:p>
            <a:r>
              <a:rPr lang="en" dirty="0">
                <a:latin typeface="Arial" panose="020B0604020202020204" pitchFamily="34" charset="0"/>
                <a:cs typeface="Arial" panose="020B0604020202020204" pitchFamily="34" charset="0"/>
              </a:rPr>
              <a:t>Immersion blenders can be used to prepare smoothies, dressings, sauces, and more. These are essential for volume production. A stand blender can only hold so much volume.</a:t>
            </a:r>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0622F52B-6299-47D9-AFC5-AE7DF2194FA9}" type="slidenum">
              <a:rPr lang="en-US"/>
              <a:t>32</a:t>
            </a:fld>
            <a:endParaRPr lang="en-US"/>
          </a:p>
        </p:txBody>
      </p:sp>
    </p:spTree>
    <p:extLst>
      <p:ext uri="{BB962C8B-B14F-4D97-AF65-F5344CB8AC3E}">
        <p14:creationId xmlns:p14="http://schemas.microsoft.com/office/powerpoint/2010/main" val="207729156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4"/>
            <a:r>
              <a:rPr lang="en" b="1" dirty="0">
                <a:latin typeface="Arial" panose="020B0604020202020204" pitchFamily="34" charset="0"/>
                <a:cs typeface="Arial" panose="020B0604020202020204" pitchFamily="34" charset="0"/>
              </a:rPr>
              <a:t>Say:</a:t>
            </a:r>
            <a:r>
              <a:rPr lang="en" dirty="0">
                <a:latin typeface="Arial" panose="020B0604020202020204" pitchFamily="34" charset="0"/>
                <a:cs typeface="Arial" panose="020B0604020202020204" pitchFamily="34" charset="0"/>
              </a:rPr>
              <a:t> Let's now discuss straining tools. Colanders and strainers have multiple uses in food production. They are used to rinse foods, drain liquid from food, catch and remove smaller pieces of food, and sift foods into smaller pieces or blend dry ingredients. Colanders typically have large holes, whereas strainers/sieves have smaller holes or mesh. </a:t>
            </a:r>
            <a:endParaRPr lang="en-US" dirty="0">
              <a:latin typeface="Arial" panose="020B0604020202020204" pitchFamily="34" charset="0"/>
              <a:cs typeface="Arial" panose="020B0604020202020204" pitchFamily="34" charset="0"/>
            </a:endParaRPr>
          </a:p>
          <a:p>
            <a:pPr marL="0" lvl="4"/>
            <a:endParaRPr lang="en" dirty="0">
              <a:latin typeface="Arial" panose="020B0604020202020204" pitchFamily="34" charset="0"/>
              <a:cs typeface="Arial" panose="020B0604020202020204" pitchFamily="34" charset="0"/>
            </a:endParaRPr>
          </a:p>
          <a:p>
            <a:pPr marL="0" lvl="4"/>
            <a:r>
              <a:rPr lang="en" dirty="0">
                <a:latin typeface="Arial" panose="020B0604020202020204" pitchFamily="34" charset="0"/>
                <a:cs typeface="Arial" panose="020B0604020202020204" pitchFamily="34" charset="0"/>
              </a:rPr>
              <a:t>Colanders can have a feet or ring base which allows them to sit in a sink vs holding for draining. This feature is essential for preparing large quantities of food! We sometimes find colanders that don't fit well in school kitchen sinks, so be sure to consider the dimensions of sinks when purchasing this piece of equipment. </a:t>
            </a:r>
          </a:p>
          <a:p>
            <a:pPr marL="0" lvl="4"/>
            <a:endParaRPr lang="en" dirty="0">
              <a:latin typeface="Arial" panose="020B0604020202020204" pitchFamily="34" charset="0"/>
              <a:cs typeface="Arial" panose="020B0604020202020204" pitchFamily="34" charset="0"/>
            </a:endParaRPr>
          </a:p>
          <a:p>
            <a:pPr marL="0" lvl="4"/>
            <a:r>
              <a:rPr lang="en" b="1" dirty="0">
                <a:latin typeface="Arial" panose="020B0604020202020204" pitchFamily="34" charset="0"/>
                <a:cs typeface="Arial" panose="020B0604020202020204" pitchFamily="34" charset="0"/>
              </a:rPr>
              <a:t>Ask</a:t>
            </a:r>
            <a:r>
              <a:rPr lang="en" dirty="0">
                <a:latin typeface="Arial" panose="020B0604020202020204" pitchFamily="34" charset="0"/>
                <a:cs typeface="Arial" panose="020B0604020202020204" pitchFamily="34" charset="0"/>
              </a:rPr>
              <a:t>: Have you ever been served a salad with lettuce that is too wet? It's not appetizing is it?</a:t>
            </a:r>
          </a:p>
          <a:p>
            <a:pPr marL="0" lvl="4"/>
            <a:r>
              <a:rPr lang="en" b="1" dirty="0">
                <a:latin typeface="Arial" panose="020B0604020202020204" pitchFamily="34" charset="0"/>
                <a:cs typeface="Arial" panose="020B0604020202020204" pitchFamily="34" charset="0"/>
              </a:rPr>
              <a:t>Say</a:t>
            </a:r>
            <a:r>
              <a:rPr lang="en" dirty="0">
                <a:latin typeface="Arial" panose="020B0604020202020204" pitchFamily="34" charset="0"/>
                <a:cs typeface="Arial" panose="020B0604020202020204" pitchFamily="34" charset="0"/>
              </a:rPr>
              <a:t>: To get lettuce dry and crisp, you need a salad spinner. It will remove excess water from the leaves quickly. There are manual versions where you pull, push, or crank a lever or mechanical ones that do the labor for you. Manual salad spinners are more affordable for school kitchens, but if you have a central kitchen, you may consider the latter.</a:t>
            </a:r>
          </a:p>
        </p:txBody>
      </p:sp>
      <p:sp>
        <p:nvSpPr>
          <p:cNvPr id="4" name="Slide Number Placeholder 3"/>
          <p:cNvSpPr>
            <a:spLocks noGrp="1"/>
          </p:cNvSpPr>
          <p:nvPr>
            <p:ph type="sldNum" sz="quarter" idx="5"/>
          </p:nvPr>
        </p:nvSpPr>
        <p:spPr/>
        <p:txBody>
          <a:bodyPr/>
          <a:lstStyle/>
          <a:p>
            <a:fld id="{0622F52B-6299-47D9-AFC5-AE7DF2194FA9}" type="slidenum">
              <a:rPr lang="en-US"/>
              <a:t>33</a:t>
            </a:fld>
            <a:endParaRPr lang="en-US"/>
          </a:p>
        </p:txBody>
      </p:sp>
    </p:spTree>
    <p:extLst>
      <p:ext uri="{BB962C8B-B14F-4D97-AF65-F5344CB8AC3E}">
        <p14:creationId xmlns:p14="http://schemas.microsoft.com/office/powerpoint/2010/main" val="409820450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4"/>
            <a:r>
              <a:rPr lang="en" b="1" dirty="0">
                <a:latin typeface="Arial" panose="020B0604020202020204" pitchFamily="34" charset="0"/>
                <a:cs typeface="Arial" panose="020B0604020202020204" pitchFamily="34" charset="0"/>
              </a:rPr>
              <a:t>Say:</a:t>
            </a:r>
            <a:r>
              <a:rPr lang="en" dirty="0">
                <a:latin typeface="Arial" panose="020B0604020202020204" pitchFamily="34" charset="0"/>
                <a:cs typeface="Arial" panose="020B0604020202020204" pitchFamily="34" charset="0"/>
              </a:rPr>
              <a:t> There are a variety of serving tools used in school nutrition programs, including scoops, </a:t>
            </a:r>
            <a:r>
              <a:rPr lang="en" dirty="0" err="1">
                <a:latin typeface="Arial" panose="020B0604020202020204" pitchFamily="34" charset="0"/>
                <a:cs typeface="Arial" panose="020B0604020202020204" pitchFamily="34" charset="0"/>
              </a:rPr>
              <a:t>spoodles</a:t>
            </a:r>
            <a:r>
              <a:rPr lang="en" dirty="0">
                <a:latin typeface="Arial" panose="020B0604020202020204" pitchFamily="34" charset="0"/>
                <a:cs typeface="Arial" panose="020B0604020202020204" pitchFamily="34" charset="0"/>
              </a:rPr>
              <a:t>, ladles, and tongs. These tools are essential for portion control! Make sure your schools are equipped with a variety of sizes. Staff need to not only be trained on the volume sizes, but also on which tool is appropriate for serving or preparing the recipe at hand. </a:t>
            </a:r>
            <a:endParaRPr lang="en-US" dirty="0">
              <a:latin typeface="Arial" panose="020B0604020202020204" pitchFamily="34" charset="0"/>
              <a:cs typeface="Arial" panose="020B0604020202020204" pitchFamily="34" charset="0"/>
            </a:endParaRPr>
          </a:p>
          <a:p>
            <a:pPr marL="0" lvl="4"/>
            <a:endParaRPr lang="en" dirty="0">
              <a:latin typeface="Arial" panose="020B0604020202020204" pitchFamily="34" charset="0"/>
              <a:cs typeface="Arial" panose="020B0604020202020204" pitchFamily="34" charset="0"/>
            </a:endParaRPr>
          </a:p>
          <a:p>
            <a:pPr marL="0" lvl="4"/>
            <a:r>
              <a:rPr lang="en" dirty="0">
                <a:latin typeface="Arial" panose="020B0604020202020204" pitchFamily="34" charset="0"/>
                <a:cs typeface="Arial" panose="020B0604020202020204" pitchFamily="34" charset="0"/>
              </a:rPr>
              <a:t>While we often think of scoops for service, we use scoops often in scratch cooking to portion meatballs on a pan, yogurt for parfaits, toppings on a flatbread, and more. With that said, you might need more scoop sizes than your standard #16, #8, and #30 as you introduce more scratch cooking. It's much easier to portion with scoops than traditional measuring cups and spoons.</a:t>
            </a:r>
            <a:endParaRPr lang="en-US" dirty="0">
              <a:latin typeface="Arial" panose="020B0604020202020204" pitchFamily="34" charset="0"/>
              <a:cs typeface="Arial" panose="020B0604020202020204" pitchFamily="34" charset="0"/>
            </a:endParaRPr>
          </a:p>
          <a:p>
            <a:pPr marL="0" lvl="4"/>
            <a:endParaRPr lang="en" dirty="0">
              <a:latin typeface="Arial" panose="020B0604020202020204" pitchFamily="34" charset="0"/>
              <a:cs typeface="Arial" panose="020B0604020202020204" pitchFamily="34" charset="0"/>
            </a:endParaRPr>
          </a:p>
          <a:p>
            <a:pPr marL="0" lvl="4"/>
            <a:r>
              <a:rPr lang="en" dirty="0">
                <a:latin typeface="Arial" panose="020B0604020202020204" pitchFamily="34" charset="0"/>
                <a:cs typeface="Arial" panose="020B0604020202020204" pitchFamily="34" charset="0"/>
              </a:rPr>
              <a:t>Did you know there is 1 cup scoop? We just discovered that tool last year! We had never seen them before.</a:t>
            </a:r>
          </a:p>
        </p:txBody>
      </p:sp>
      <p:sp>
        <p:nvSpPr>
          <p:cNvPr id="4" name="Slide Number Placeholder 3"/>
          <p:cNvSpPr>
            <a:spLocks noGrp="1"/>
          </p:cNvSpPr>
          <p:nvPr>
            <p:ph type="sldNum" sz="quarter" idx="5"/>
          </p:nvPr>
        </p:nvSpPr>
        <p:spPr/>
        <p:txBody>
          <a:bodyPr/>
          <a:lstStyle/>
          <a:p>
            <a:fld id="{0622F52B-6299-47D9-AFC5-AE7DF2194FA9}" type="slidenum">
              <a:rPr lang="en-US"/>
              <a:t>34</a:t>
            </a:fld>
            <a:endParaRPr lang="en-US"/>
          </a:p>
        </p:txBody>
      </p:sp>
    </p:spTree>
    <p:extLst>
      <p:ext uri="{BB962C8B-B14F-4D97-AF65-F5344CB8AC3E}">
        <p14:creationId xmlns:p14="http://schemas.microsoft.com/office/powerpoint/2010/main" val="85725298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4"/>
            <a:r>
              <a:rPr lang="en" b="1" dirty="0">
                <a:latin typeface="Arial" panose="020B0604020202020204" pitchFamily="34" charset="0"/>
                <a:cs typeface="Arial" panose="020B0604020202020204" pitchFamily="34" charset="0"/>
              </a:rPr>
              <a:t>Say:</a:t>
            </a:r>
            <a:r>
              <a:rPr lang="en" dirty="0">
                <a:latin typeface="Arial" panose="020B0604020202020204" pitchFamily="34" charset="0"/>
                <a:cs typeface="Arial" panose="020B0604020202020204" pitchFamily="34" charset="0"/>
              </a:rPr>
              <a:t> Pots and pans will wrap up our discussion on small equipment. The type and gauge of material will affect the durability, weight, look and cost of pots and pans. Aluminum and stainless steel are school kitchens' most common pot and pan materials. Stainless steel is more durable and does not react with acidic foods, but is not as good of a heat conductor as aluminum. Steam table pans are also available in regular and heat-resistant polycarbonate. There are black options that can help make the serving line look more appealing and less institutional. They are also easier to lift and move as they do not get as hot as stainless steel.</a:t>
            </a:r>
          </a:p>
          <a:p>
            <a:pPr marL="0" lvl="4"/>
            <a:endParaRPr lang="en" dirty="0">
              <a:latin typeface="Arial" panose="020B0604020202020204" pitchFamily="34" charset="0"/>
              <a:cs typeface="Arial" panose="020B0604020202020204" pitchFamily="34" charset="0"/>
            </a:endParaRPr>
          </a:p>
          <a:p>
            <a:pPr marL="0" lvl="4"/>
            <a:r>
              <a:rPr lang="en" dirty="0">
                <a:latin typeface="Arial" panose="020B0604020202020204" pitchFamily="34" charset="0"/>
                <a:cs typeface="Arial" panose="020B0604020202020204" pitchFamily="34" charset="0"/>
              </a:rPr>
              <a:t>Cooking pans, such as saucepans, saute pans, stockpots are only needed for schools utilizing ranges, but of course all schools need sheet pans for oven cooking and steamtable pans for steaming and service. Half and full size sheet pans are a must. Consider equipping schools with a variety of steamtable pan sizes for cooking, but also for layout on the serving line. Shotgun style pans are visually more appealing, and quarter pans or smaller can be useful for build your own serving concepts.</a:t>
            </a:r>
          </a:p>
        </p:txBody>
      </p:sp>
      <p:sp>
        <p:nvSpPr>
          <p:cNvPr id="4" name="Slide Number Placeholder 3"/>
          <p:cNvSpPr>
            <a:spLocks noGrp="1"/>
          </p:cNvSpPr>
          <p:nvPr>
            <p:ph type="sldNum" sz="quarter" idx="5"/>
          </p:nvPr>
        </p:nvSpPr>
        <p:spPr/>
        <p:txBody>
          <a:bodyPr/>
          <a:lstStyle/>
          <a:p>
            <a:fld id="{0622F52B-6299-47D9-AFC5-AE7DF2194FA9}" type="slidenum">
              <a:rPr lang="en-US"/>
              <a:t>35</a:t>
            </a:fld>
            <a:endParaRPr lang="en-US"/>
          </a:p>
        </p:txBody>
      </p:sp>
    </p:spTree>
    <p:extLst>
      <p:ext uri="{BB962C8B-B14F-4D97-AF65-F5344CB8AC3E}">
        <p14:creationId xmlns:p14="http://schemas.microsoft.com/office/powerpoint/2010/main" val="409554133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2"/>
            <a:r>
              <a:rPr lang="en" b="1" dirty="0">
                <a:latin typeface="Arial" panose="020B0604020202020204" pitchFamily="34" charset="0"/>
                <a:cs typeface="Arial" panose="020B0604020202020204" pitchFamily="34" charset="0"/>
              </a:rPr>
              <a:t>Say:</a:t>
            </a:r>
            <a:r>
              <a:rPr lang="en" dirty="0">
                <a:latin typeface="Arial" panose="020B0604020202020204" pitchFamily="34" charset="0"/>
                <a:cs typeface="Arial" panose="020B0604020202020204" pitchFamily="34" charset="0"/>
              </a:rPr>
              <a:t> We just went over a lot of information on equipment needed to best equip your schools for more scratch cooking. We wanted to drive the point home with one last demo. As you watch, think about if your schools have all of the equipment they need for success! Think about the wear and tear on your employees' bodies, as well as efficiency for production. </a:t>
            </a:r>
          </a:p>
          <a:p>
            <a:pPr marL="0" lvl="2"/>
            <a:endParaRPr lang="en" dirty="0">
              <a:latin typeface="Arial" panose="020B0604020202020204" pitchFamily="34" charset="0"/>
              <a:cs typeface="Arial" panose="020B0604020202020204" pitchFamily="34" charset="0"/>
            </a:endParaRPr>
          </a:p>
          <a:p>
            <a:pPr marL="0" lvl="2"/>
            <a:r>
              <a:rPr lang="en" dirty="0">
                <a:latin typeface="Arial" panose="020B0604020202020204" pitchFamily="34" charset="0"/>
                <a:cs typeface="Arial" panose="020B0604020202020204" pitchFamily="34" charset="0"/>
              </a:rPr>
              <a:t>Let's watch Chef Andy try to prepare zucchini fire sticks in two different scenarios, one where he has limited equipment, and one where his director provided him with the tools needed to get the job done safely, efficiently, and ergonomically!</a:t>
            </a:r>
          </a:p>
          <a:p>
            <a:pPr marL="0" lvl="2"/>
            <a:endParaRPr lang="en" dirty="0">
              <a:latin typeface="Arial" panose="020B0604020202020204" pitchFamily="34" charset="0"/>
              <a:cs typeface="Arial" panose="020B0604020202020204" pitchFamily="34" charset="0"/>
            </a:endParaRPr>
          </a:p>
          <a:p>
            <a:pPr marL="0" lvl="2"/>
            <a:r>
              <a:rPr lang="en" dirty="0">
                <a:latin typeface="Arial" panose="020B0604020202020204" pitchFamily="34" charset="0"/>
                <a:cs typeface="Arial" panose="020B0604020202020204" pitchFamily="34" charset="0"/>
              </a:rPr>
              <a:t>Demo preparing a recipe without proper equipment or inferior equipment, then demo with the right equipment</a:t>
            </a:r>
            <a:endParaRPr lang="en-US" dirty="0">
              <a:latin typeface="Arial" panose="020B0604020202020204" pitchFamily="34" charset="0"/>
              <a:cs typeface="Arial" panose="020B0604020202020204" pitchFamily="34" charset="0"/>
            </a:endParaRPr>
          </a:p>
          <a:p>
            <a:pPr marL="342900" lvl="3" indent="-342900">
              <a:buChar char="•"/>
            </a:pPr>
            <a:r>
              <a:rPr lang="en" dirty="0">
                <a:latin typeface="Arial" panose="020B0604020202020204" pitchFamily="34" charset="0"/>
                <a:cs typeface="Arial" panose="020B0604020202020204" pitchFamily="34" charset="0"/>
              </a:rPr>
              <a:t>Zucchini fire sticks prep</a:t>
            </a:r>
            <a:endParaRPr lang="en-US" dirty="0">
              <a:latin typeface="Arial" panose="020B0604020202020204" pitchFamily="34" charset="0"/>
              <a:cs typeface="Arial" panose="020B0604020202020204" pitchFamily="34" charset="0"/>
            </a:endParaRPr>
          </a:p>
          <a:p>
            <a:pPr marL="342900" lvl="4" indent="-342900">
              <a:buChar char="•"/>
            </a:pPr>
            <a:r>
              <a:rPr lang="en" dirty="0">
                <a:latin typeface="Arial" panose="020B0604020202020204" pitchFamily="34" charset="0"/>
                <a:cs typeface="Arial" panose="020B0604020202020204" pitchFamily="34" charset="0"/>
              </a:rPr>
              <a:t>Method 1</a:t>
            </a:r>
            <a:endParaRPr lang="en-US" dirty="0">
              <a:latin typeface="Arial" panose="020B0604020202020204" pitchFamily="34" charset="0"/>
              <a:cs typeface="Arial" panose="020B0604020202020204" pitchFamily="34" charset="0"/>
            </a:endParaRPr>
          </a:p>
          <a:p>
            <a:pPr marL="800100" lvl="6" indent="-342900">
              <a:buFont typeface="Courier New" panose="02070309020205020404" pitchFamily="49" charset="0"/>
              <a:buChar char="o"/>
            </a:pPr>
            <a:r>
              <a:rPr lang="en" dirty="0">
                <a:latin typeface="Arial" panose="020B0604020202020204" pitchFamily="34" charset="0"/>
                <a:cs typeface="Arial" panose="020B0604020202020204" pitchFamily="34" charset="0"/>
              </a:rPr>
              <a:t>Dull knife</a:t>
            </a:r>
            <a:endParaRPr lang="en-US" dirty="0">
              <a:latin typeface="Arial" panose="020B0604020202020204" pitchFamily="34" charset="0"/>
              <a:cs typeface="Arial" panose="020B0604020202020204" pitchFamily="34" charset="0"/>
            </a:endParaRPr>
          </a:p>
          <a:p>
            <a:pPr marL="800100" lvl="6" indent="-342900">
              <a:buFont typeface="Courier New" panose="02070309020205020404" pitchFamily="49" charset="0"/>
              <a:buChar char="o"/>
            </a:pPr>
            <a:r>
              <a:rPr lang="en" dirty="0">
                <a:latin typeface="Arial" panose="020B0604020202020204" pitchFamily="34" charset="0"/>
                <a:cs typeface="Arial" panose="020B0604020202020204" pitchFamily="34" charset="0"/>
              </a:rPr>
              <a:t>Flat measuring spoons</a:t>
            </a:r>
            <a:endParaRPr lang="en-US" dirty="0">
              <a:latin typeface="Arial" panose="020B0604020202020204" pitchFamily="34" charset="0"/>
              <a:cs typeface="Arial" panose="020B0604020202020204" pitchFamily="34" charset="0"/>
            </a:endParaRPr>
          </a:p>
          <a:p>
            <a:pPr marL="800100" lvl="6" indent="-342900">
              <a:buFont typeface="Courier New" panose="02070309020205020404" pitchFamily="49" charset="0"/>
              <a:buChar char="o"/>
            </a:pPr>
            <a:r>
              <a:rPr lang="en" dirty="0">
                <a:latin typeface="Arial" panose="020B0604020202020204" pitchFamily="34" charset="0"/>
                <a:cs typeface="Arial" panose="020B0604020202020204" pitchFamily="34" charset="0"/>
              </a:rPr>
              <a:t>Anything else that can slow down the process</a:t>
            </a:r>
            <a:endParaRPr lang="en-US" dirty="0">
              <a:latin typeface="Arial" panose="020B0604020202020204" pitchFamily="34" charset="0"/>
              <a:cs typeface="Arial" panose="020B0604020202020204" pitchFamily="34" charset="0"/>
            </a:endParaRPr>
          </a:p>
          <a:p>
            <a:pPr marL="342900" lvl="4" indent="-342900">
              <a:buChar char="•"/>
            </a:pPr>
            <a:r>
              <a:rPr lang="en" dirty="0">
                <a:latin typeface="Arial" panose="020B0604020202020204" pitchFamily="34" charset="0"/>
                <a:cs typeface="Arial" panose="020B0604020202020204" pitchFamily="34" charset="0"/>
              </a:rPr>
              <a:t>Method 2</a:t>
            </a:r>
            <a:endParaRPr lang="en-US" dirty="0">
              <a:latin typeface="Arial" panose="020B0604020202020204" pitchFamily="34" charset="0"/>
              <a:cs typeface="Arial" panose="020B0604020202020204" pitchFamily="34" charset="0"/>
            </a:endParaRPr>
          </a:p>
          <a:p>
            <a:pPr marL="800100" lvl="6" indent="-342900">
              <a:buFont typeface="Courier New" panose="02070309020205020404" pitchFamily="49" charset="0"/>
              <a:buChar char="o"/>
            </a:pPr>
            <a:r>
              <a:rPr lang="en" dirty="0">
                <a:latin typeface="Arial" panose="020B0604020202020204" pitchFamily="34" charset="0"/>
                <a:cs typeface="Arial" panose="020B0604020202020204" pitchFamily="34" charset="0"/>
              </a:rPr>
              <a:t>Sunkist Sectionizer</a:t>
            </a:r>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0622F52B-6299-47D9-AFC5-AE7DF2194FA9}" type="slidenum">
              <a:rPr lang="en-US"/>
              <a:t>36</a:t>
            </a:fld>
            <a:endParaRPr lang="en-US"/>
          </a:p>
        </p:txBody>
      </p:sp>
    </p:spTree>
    <p:extLst>
      <p:ext uri="{BB962C8B-B14F-4D97-AF65-F5344CB8AC3E}">
        <p14:creationId xmlns:p14="http://schemas.microsoft.com/office/powerpoint/2010/main" val="242620869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As one of your handouts, we provided an equipment checklist. Use this list to evaluate your schools, and see what they need to be more efficient in the kitchen.</a:t>
            </a:r>
          </a:p>
          <a:p>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Ask</a:t>
            </a:r>
            <a:r>
              <a:rPr lang="en-US" dirty="0">
                <a:latin typeface="Arial" panose="020B0604020202020204" pitchFamily="34" charset="0"/>
                <a:cs typeface="Arial" panose="020B0604020202020204" pitchFamily="34" charset="0"/>
              </a:rPr>
              <a:t>: After hearing this presentation, are there any tools you already plan on buying? Please add to the chat! </a:t>
            </a:r>
          </a:p>
          <a:p>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Develop a plan to purchase equipment needs. Decide which items are most important, and start there!</a:t>
            </a:r>
          </a:p>
        </p:txBody>
      </p:sp>
      <p:sp>
        <p:nvSpPr>
          <p:cNvPr id="4" name="Slide Number Placeholder 3"/>
          <p:cNvSpPr>
            <a:spLocks noGrp="1"/>
          </p:cNvSpPr>
          <p:nvPr>
            <p:ph type="sldNum" sz="quarter" idx="5"/>
          </p:nvPr>
        </p:nvSpPr>
        <p:spPr/>
        <p:txBody>
          <a:bodyPr/>
          <a:lstStyle/>
          <a:p>
            <a:fld id="{0622F52B-6299-47D9-AFC5-AE7DF2194FA9}" type="slidenum">
              <a:rPr lang="en-US" smtClean="0"/>
              <a:t>37</a:t>
            </a:fld>
            <a:endParaRPr lang="en-US"/>
          </a:p>
        </p:txBody>
      </p:sp>
    </p:spTree>
    <p:extLst>
      <p:ext uri="{BB962C8B-B14F-4D97-AF65-F5344CB8AC3E}">
        <p14:creationId xmlns:p14="http://schemas.microsoft.com/office/powerpoint/2010/main" val="30318922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46CE7D5-CF57-46EF-B807-FDD0502418D4}" type="datetimeFigureOut">
              <a:rPr lang="en-US" smtClean="0"/>
              <a:t>9/25/2024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9/25/2024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9/25/2024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46CE7D5-CF57-46EF-B807-FDD0502418D4}" type="datetimeFigureOut">
              <a:rPr lang="en-US" smtClean="0"/>
              <a:t>9/25/2024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46CE7D5-CF57-46EF-B807-FDD0502418D4}" type="datetimeFigureOut">
              <a:rPr lang="en-US" smtClean="0"/>
              <a:t>9/25/2024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46CE7D5-CF57-46EF-B807-FDD0502418D4}" type="datetimeFigureOut">
              <a:rPr lang="en-US" smtClean="0"/>
              <a:t>9/25/2024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9/25/2024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9/25/2024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9/25/2024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9/25/2024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9/25/2024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794456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6CE7D5-CF57-46EF-B807-FDD0502418D4}" type="datetimeFigureOut">
              <a:rPr lang="en-US" smtClean="0"/>
              <a:t>9/25/2024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doe.virginia.gov/programs-services/school-operations-support-services/school-nutrition/"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hyperlink" Target="mailto:program.intake@usda.gov" TargetMode="External"/><Relationship Id="rId2" Type="http://schemas.openxmlformats.org/officeDocument/2006/relationships/hyperlink" Target="https://www.usda.gov/sites/default/files/documents/ad-3027.pdf"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1.jpeg"/><Relationship Id="rId5" Type="http://schemas.openxmlformats.org/officeDocument/2006/relationships/image" Target="../media/image13.png"/><Relationship Id="rId4" Type="http://schemas.openxmlformats.org/officeDocument/2006/relationships/image" Target="../media/image12.jpeg"/></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1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1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1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2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1.jpeg"/><Relationship Id="rId4" Type="http://schemas.openxmlformats.org/officeDocument/2006/relationships/image" Target="../media/image23.png"/></Relationships>
</file>

<file path=ppt/slides/_rels/slide2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2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10.jpeg"/><Relationship Id="rId4" Type="http://schemas.openxmlformats.org/officeDocument/2006/relationships/image" Target="../media/image26.png"/></Relationships>
</file>

<file path=ppt/slides/_rels/slide2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28.jpeg"/></Relationships>
</file>

<file path=ppt/slides/_rels/slide2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29.jpeg"/><Relationship Id="rId7" Type="http://schemas.openxmlformats.org/officeDocument/2006/relationships/image" Target="../media/image1.jpe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32.jpeg"/><Relationship Id="rId5" Type="http://schemas.openxmlformats.org/officeDocument/2006/relationships/image" Target="../media/image31.jpeg"/><Relationship Id="rId4" Type="http://schemas.openxmlformats.org/officeDocument/2006/relationships/image" Target="../media/image30.jpeg"/></Relationships>
</file>

<file path=ppt/slides/_rels/slide2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1.jpeg"/><Relationship Id="rId5" Type="http://schemas.openxmlformats.org/officeDocument/2006/relationships/image" Target="../media/image35.png"/><Relationship Id="rId4" Type="http://schemas.openxmlformats.org/officeDocument/2006/relationships/image" Target="../media/image34.jpeg"/></Relationships>
</file>

<file path=ppt/slides/_rels/slide29.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8.xml"/><Relationship Id="rId1" Type="http://schemas.openxmlformats.org/officeDocument/2006/relationships/slideLayout" Target="../slideLayouts/slideLayout2.xml"/><Relationship Id="rId5" Type="http://schemas.openxmlformats.org/officeDocument/2006/relationships/image" Target="../media/image1.jpeg"/><Relationship Id="rId4" Type="http://schemas.openxmlformats.org/officeDocument/2006/relationships/image" Target="../media/image37.jpeg"/></Relationships>
</file>

<file path=ppt/slides/_rels/slide3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31.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32.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1.xml"/><Relationship Id="rId1" Type="http://schemas.openxmlformats.org/officeDocument/2006/relationships/slideLayout" Target="../slideLayouts/slideLayout2.xml"/><Relationship Id="rId5" Type="http://schemas.openxmlformats.org/officeDocument/2006/relationships/image" Target="../media/image42.jpeg"/><Relationship Id="rId4" Type="http://schemas.openxmlformats.org/officeDocument/2006/relationships/image" Target="../media/image41.jpeg"/></Relationships>
</file>

<file path=ppt/slides/_rels/slide33.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32.xml"/><Relationship Id="rId1" Type="http://schemas.openxmlformats.org/officeDocument/2006/relationships/slideLayout" Target="../slideLayouts/slideLayout2.xml"/><Relationship Id="rId5" Type="http://schemas.openxmlformats.org/officeDocument/2006/relationships/image" Target="../media/image1.jpeg"/><Relationship Id="rId4" Type="http://schemas.openxmlformats.org/officeDocument/2006/relationships/image" Target="../media/image44.jpeg"/></Relationships>
</file>

<file path=ppt/slides/_rels/slide34.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33.xml"/><Relationship Id="rId1" Type="http://schemas.openxmlformats.org/officeDocument/2006/relationships/slideLayout" Target="../slideLayouts/slideLayout2.xml"/><Relationship Id="rId5" Type="http://schemas.openxmlformats.org/officeDocument/2006/relationships/image" Target="../media/image1.jpeg"/><Relationship Id="rId4" Type="http://schemas.openxmlformats.org/officeDocument/2006/relationships/image" Target="../media/image46.jpeg"/></Relationships>
</file>

<file path=ppt/slides/_rels/slide35.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34.xml"/><Relationship Id="rId1" Type="http://schemas.openxmlformats.org/officeDocument/2006/relationships/slideLayout" Target="../slideLayouts/slideLayout2.xml"/><Relationship Id="rId5" Type="http://schemas.openxmlformats.org/officeDocument/2006/relationships/image" Target="../media/image1.jpeg"/><Relationship Id="rId4" Type="http://schemas.openxmlformats.org/officeDocument/2006/relationships/image" Target="../media/image48.png"/></Relationships>
</file>

<file path=ppt/slides/_rels/slide36.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35.xml"/><Relationship Id="rId1" Type="http://schemas.openxmlformats.org/officeDocument/2006/relationships/slideLayout" Target="../slideLayouts/slideLayout3.xml"/><Relationship Id="rId4" Type="http://schemas.openxmlformats.org/officeDocument/2006/relationships/image" Target="../media/image1.jpeg"/></Relationships>
</file>

<file path=ppt/slides/_rels/slide37.xml.rels><?xml version="1.0" encoding="UTF-8" standalone="yes"?>
<Relationships xmlns="http://schemas.openxmlformats.org/package/2006/relationships"><Relationship Id="rId3" Type="http://schemas.openxmlformats.org/officeDocument/2006/relationships/image" Target="../media/image50.png"/><Relationship Id="rId7" Type="http://schemas.openxmlformats.org/officeDocument/2006/relationships/image" Target="../media/image1.jpeg"/><Relationship Id="rId2" Type="http://schemas.openxmlformats.org/officeDocument/2006/relationships/notesSlide" Target="../notesSlides/notesSlide36.xml"/><Relationship Id="rId1" Type="http://schemas.openxmlformats.org/officeDocument/2006/relationships/slideLayout" Target="../slideLayouts/slideLayout4.xml"/><Relationship Id="rId6" Type="http://schemas.openxmlformats.org/officeDocument/2006/relationships/image" Target="../media/image53.svg"/><Relationship Id="rId5" Type="http://schemas.openxmlformats.org/officeDocument/2006/relationships/image" Target="../media/image52.png"/><Relationship Id="rId4" Type="http://schemas.openxmlformats.org/officeDocument/2006/relationships/image" Target="../media/image51.svg"/></Relationships>
</file>

<file path=ppt/slides/_rels/slide38.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4522B21E-B2B9-4C72-9A71-C87EFD1374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EB7D2A2-F448-44D4-938C-DC84CBCB3B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441258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71AEA07-1E14-44B4-8E55-64EF049CD6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6464" y="551962"/>
            <a:ext cx="10999072" cy="4618549"/>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1524000" y="1293338"/>
            <a:ext cx="9144000" cy="3274592"/>
          </a:xfrm>
        </p:spPr>
        <p:txBody>
          <a:bodyPr anchor="ctr">
            <a:normAutofit/>
          </a:bodyPr>
          <a:lstStyle/>
          <a:p>
            <a:r>
              <a:rPr lang="en-US" dirty="0">
                <a:latin typeface="Helvetica" panose="020B0604020202020204" pitchFamily="34" charset="0"/>
                <a:cs typeface="Helvetica" panose="020B0604020202020204" pitchFamily="34" charset="0"/>
              </a:rPr>
              <a:t>Knife Skills, Equipment, and More!</a:t>
            </a:r>
          </a:p>
        </p:txBody>
      </p:sp>
      <p:cxnSp>
        <p:nvCxnSpPr>
          <p:cNvPr id="14" name="Straight Connector 13">
            <a:extLst>
              <a:ext uri="{FF2B5EF4-FFF2-40B4-BE49-F238E27FC236}">
                <a16:creationId xmlns:a16="http://schemas.microsoft.com/office/drawing/2014/main" id="{F7C8EA93-3210-4C62-99E9-153C275E3A8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96464" y="6354708"/>
            <a:ext cx="11000232" cy="0"/>
          </a:xfrm>
          <a:prstGeom prst="line">
            <a:avLst/>
          </a:prstGeom>
          <a:ln w="101600">
            <a:solidFill>
              <a:schemeClr val="accent4"/>
            </a:solidFill>
          </a:ln>
        </p:spPr>
        <p:style>
          <a:lnRef idx="1">
            <a:schemeClr val="accent1"/>
          </a:lnRef>
          <a:fillRef idx="0">
            <a:schemeClr val="accent1"/>
          </a:fillRef>
          <a:effectRef idx="0">
            <a:schemeClr val="accent1"/>
          </a:effectRef>
          <a:fontRef idx="minor">
            <a:schemeClr val="tx1"/>
          </a:fontRef>
        </p:style>
      </p:cxnSp>
      <p:pic>
        <p:nvPicPr>
          <p:cNvPr id="5" name="Picture 4" descr="A logo for the Virginia Department of Education, Office of School and Community Nutrition Programs.">
            <a:hlinkClick r:id="rId3"/>
            <a:extLst>
              <a:ext uri="{FF2B5EF4-FFF2-40B4-BE49-F238E27FC236}">
                <a16:creationId xmlns:a16="http://schemas.microsoft.com/office/drawing/2014/main" id="{EA9847F7-1AD7-9733-649A-205035C13F3A}"/>
              </a:ext>
            </a:extLst>
          </p:cNvPr>
          <p:cNvPicPr>
            <a:picLocks noChangeAspect="1"/>
          </p:cNvPicPr>
          <p:nvPr/>
        </p:nvPicPr>
        <p:blipFill>
          <a:blip r:embed="rId4"/>
          <a:stretch>
            <a:fillRect/>
          </a:stretch>
        </p:blipFill>
        <p:spPr>
          <a:xfrm>
            <a:off x="3855109" y="5433654"/>
            <a:ext cx="3683838" cy="763976"/>
          </a:xfrm>
          <a:prstGeom prst="rect">
            <a:avLst/>
          </a:prstGeom>
        </p:spPr>
      </p:pic>
    </p:spTree>
    <p:extLst>
      <p:ext uri="{BB962C8B-B14F-4D97-AF65-F5344CB8AC3E}">
        <p14:creationId xmlns:p14="http://schemas.microsoft.com/office/powerpoint/2010/main" val="109857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273432-EE71-6555-CE74-6FFD0FF889A0}"/>
              </a:ext>
            </a:extLst>
          </p:cNvPr>
          <p:cNvSpPr>
            <a:spLocks noGrp="1"/>
          </p:cNvSpPr>
          <p:nvPr>
            <p:ph type="title"/>
          </p:nvPr>
        </p:nvSpPr>
        <p:spPr/>
        <p:txBody>
          <a:bodyPr/>
          <a:lstStyle/>
          <a:p>
            <a:r>
              <a:rPr lang="en-US" sz="1800" b="1" kern="0" dirty="0">
                <a:effectLst/>
                <a:latin typeface="Helvetica" panose="020B0604020202020204" pitchFamily="34" charset="0"/>
                <a:ea typeface="Times New Roman" panose="02020603050405020304" pitchFamily="18" charset="0"/>
                <a:cs typeface="Helvetica" panose="020B0604020202020204" pitchFamily="34" charset="0"/>
              </a:rPr>
              <a:t>USDA Funding and Non-Discrimination </a:t>
            </a:r>
            <a:r>
              <a:rPr lang="en-US" sz="1800" b="1" kern="0" spc="-10" dirty="0">
                <a:effectLst/>
                <a:latin typeface="Helvetica" panose="020B0604020202020204" pitchFamily="34" charset="0"/>
                <a:ea typeface="Times New Roman" panose="02020603050405020304" pitchFamily="18" charset="0"/>
                <a:cs typeface="Helvetica" panose="020B0604020202020204" pitchFamily="34" charset="0"/>
              </a:rPr>
              <a:t>Statements:</a:t>
            </a:r>
            <a:endParaRPr lang="en-US" dirty="0">
              <a:latin typeface="Helvetica" panose="020B0604020202020204" pitchFamily="34" charset="0"/>
              <a:cs typeface="Helvetica" panose="020B0604020202020204" pitchFamily="34" charset="0"/>
            </a:endParaRPr>
          </a:p>
        </p:txBody>
      </p:sp>
      <p:sp>
        <p:nvSpPr>
          <p:cNvPr id="3" name="Content Placeholder 2">
            <a:extLst>
              <a:ext uri="{FF2B5EF4-FFF2-40B4-BE49-F238E27FC236}">
                <a16:creationId xmlns:a16="http://schemas.microsoft.com/office/drawing/2014/main" id="{3B06F5CB-F81D-48F7-6367-F6065BB961F4}"/>
              </a:ext>
            </a:extLst>
          </p:cNvPr>
          <p:cNvSpPr>
            <a:spLocks noGrp="1"/>
          </p:cNvSpPr>
          <p:nvPr>
            <p:ph idx="1"/>
          </p:nvPr>
        </p:nvSpPr>
        <p:spPr>
          <a:xfrm>
            <a:off x="838200" y="1490597"/>
            <a:ext cx="10515600" cy="5002278"/>
          </a:xfrm>
        </p:spPr>
        <p:txBody>
          <a:bodyPr>
            <a:normAutofit fontScale="85000" lnSpcReduction="20000"/>
          </a:bodyPr>
          <a:lstStyle/>
          <a:p>
            <a:pPr marL="0" marR="0" indent="0">
              <a:spcBef>
                <a:spcPts val="1200"/>
              </a:spcBef>
              <a:spcAft>
                <a:spcPts val="0"/>
              </a:spcAft>
              <a:buNone/>
            </a:pPr>
            <a:r>
              <a:rPr lang="en-US" sz="1800" dirty="0">
                <a:effectLst/>
                <a:latin typeface="Helvetica" panose="020B0604020202020204" pitchFamily="34" charset="0"/>
                <a:ea typeface="Arial" panose="020B0604020202020204" pitchFamily="34" charset="0"/>
                <a:cs typeface="Helvetica" panose="020B0604020202020204" pitchFamily="34" charset="0"/>
              </a:rPr>
              <a:t>“This</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project</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has</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been</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funded</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at</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least</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in</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part</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with</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Federal</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funds</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from</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the</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U.S.</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Department</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of</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Agriculture. The contents of this publication do not necessarily reflect the view or policies of the U.S. Department of Agriculture, nor does mention of trade names, commercial products, or organizations imply endorsement by</a:t>
            </a:r>
            <a:r>
              <a:rPr lang="en-US" sz="1800" spc="40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the U.S. Government.”</a:t>
            </a:r>
          </a:p>
          <a:p>
            <a:pPr marL="0" marR="0" indent="0">
              <a:spcBef>
                <a:spcPts val="1200"/>
              </a:spcBef>
              <a:spcAft>
                <a:spcPts val="0"/>
              </a:spcAft>
              <a:buNone/>
            </a:pPr>
            <a:r>
              <a:rPr lang="en-US" sz="1800" dirty="0">
                <a:effectLst/>
                <a:latin typeface="Helvetica" panose="020B0604020202020204" pitchFamily="34" charset="0"/>
                <a:ea typeface="Arial" panose="020B0604020202020204" pitchFamily="34" charset="0"/>
                <a:cs typeface="Helvetica" panose="020B0604020202020204" pitchFamily="34" charset="0"/>
              </a:rPr>
              <a:t>In</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accordance</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with</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federal</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civil</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rights</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law</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and</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U.S.</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Department</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of</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Agriculture</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(USDA)</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civil</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rights</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regulations and policies, this institution is prohibited from discriminating on the basis of race, color, national origin, sex (including</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gender</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identity</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and</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sexual</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orientation),</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disability,</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age,</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or</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reprisal</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or</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retaliation</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for</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prior</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civil</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rights </a:t>
            </a:r>
            <a:r>
              <a:rPr lang="en-US" sz="1800" spc="-10" dirty="0">
                <a:effectLst/>
                <a:latin typeface="Helvetica" panose="020B0604020202020204" pitchFamily="34" charset="0"/>
                <a:ea typeface="Arial" panose="020B0604020202020204" pitchFamily="34" charset="0"/>
                <a:cs typeface="Helvetica" panose="020B0604020202020204" pitchFamily="34" charset="0"/>
              </a:rPr>
              <a:t>activity.</a:t>
            </a:r>
            <a:endParaRPr lang="en-US" sz="1800" dirty="0">
              <a:effectLst/>
              <a:latin typeface="Helvetica" panose="020B0604020202020204" pitchFamily="34" charset="0"/>
              <a:ea typeface="Arial" panose="020B0604020202020204" pitchFamily="34" charset="0"/>
              <a:cs typeface="Helvetica" panose="020B0604020202020204" pitchFamily="34" charset="0"/>
            </a:endParaRPr>
          </a:p>
          <a:p>
            <a:pPr marL="0" marR="0" indent="0">
              <a:spcBef>
                <a:spcPts val="1200"/>
              </a:spcBef>
              <a:spcAft>
                <a:spcPts val="0"/>
              </a:spcAft>
              <a:buNone/>
            </a:pPr>
            <a:r>
              <a:rPr lang="en-US" sz="1800" dirty="0">
                <a:effectLst/>
                <a:latin typeface="Helvetica" panose="020B0604020202020204" pitchFamily="34" charset="0"/>
                <a:ea typeface="Arial" panose="020B0604020202020204" pitchFamily="34" charset="0"/>
                <a:cs typeface="Helvetica" panose="020B0604020202020204" pitchFamily="34" charset="0"/>
              </a:rPr>
              <a:t>Program</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information</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may</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be</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made</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available</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in</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languages</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other</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than</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English.</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Persons</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with</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disabilities who require alternative means of communication to obtain program information (e.g., Braille, large print, audiotape, American Sign Language), should contact the responsible state or local agency that administers the program or USDA’s TARGET Center at (202) 720-2600 (voice and TTY) or contact USDA through the Federal Relay Service at (800) 877-8339.</a:t>
            </a:r>
          </a:p>
          <a:p>
            <a:pPr marL="0" marR="0" indent="0">
              <a:spcBef>
                <a:spcPts val="1200"/>
              </a:spcBef>
              <a:spcAft>
                <a:spcPts val="0"/>
              </a:spcAft>
              <a:buNone/>
            </a:pPr>
            <a:r>
              <a:rPr lang="en-US" sz="1800" dirty="0">
                <a:effectLst/>
                <a:latin typeface="Helvetica" panose="020B0604020202020204" pitchFamily="34" charset="0"/>
                <a:ea typeface="Arial" panose="020B0604020202020204" pitchFamily="34" charset="0"/>
                <a:cs typeface="Helvetica" panose="020B0604020202020204" pitchFamily="34" charset="0"/>
              </a:rPr>
              <a:t>To</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file</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program</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discrimination</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complaint,</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Complainant</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should</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complete</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Form</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AD-3027,</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USDA</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Program Discrimination</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Complaint</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Form</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which</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can</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be</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obtained</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online</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at:</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u="sng" dirty="0">
                <a:solidFill>
                  <a:srgbClr val="215E9E"/>
                </a:solidFill>
                <a:effectLst/>
                <a:latin typeface="Helvetica" panose="020B0604020202020204" pitchFamily="34" charset="0"/>
                <a:ea typeface="Arial" panose="020B0604020202020204" pitchFamily="34" charset="0"/>
                <a:cs typeface="Helvetica" panose="020B0604020202020204" pitchFamily="34" charset="0"/>
                <a:hlinkClick r:id="rId2"/>
              </a:rPr>
              <a:t>https://www.usda.gov/sites/default/files/</a:t>
            </a:r>
            <a:r>
              <a:rPr lang="en-US" sz="1800" dirty="0">
                <a:solidFill>
                  <a:srgbClr val="215E9E"/>
                </a:solidFill>
                <a:effectLst/>
                <a:latin typeface="Helvetica" panose="020B0604020202020204" pitchFamily="34" charset="0"/>
                <a:ea typeface="Arial" panose="020B0604020202020204" pitchFamily="34" charset="0"/>
                <a:cs typeface="Helvetica" panose="020B0604020202020204" pitchFamily="34" charset="0"/>
              </a:rPr>
              <a:t> </a:t>
            </a:r>
            <a:r>
              <a:rPr lang="en-US" sz="1800" u="sng" dirty="0">
                <a:solidFill>
                  <a:srgbClr val="215E9E"/>
                </a:solidFill>
                <a:effectLst/>
                <a:latin typeface="Helvetica" panose="020B0604020202020204" pitchFamily="34" charset="0"/>
                <a:ea typeface="Arial" panose="020B0604020202020204" pitchFamily="34" charset="0"/>
                <a:cs typeface="Helvetica" panose="020B0604020202020204" pitchFamily="34" charset="0"/>
                <a:hlinkClick r:id="rId2"/>
              </a:rPr>
              <a:t>documents/ad-3027.pdf</a:t>
            </a:r>
            <a:r>
              <a:rPr lang="en-US" sz="1800" dirty="0">
                <a:effectLst/>
                <a:latin typeface="Helvetica" panose="020B0604020202020204" pitchFamily="34" charset="0"/>
                <a:ea typeface="Arial" panose="020B0604020202020204" pitchFamily="34" charset="0"/>
                <a:cs typeface="Helvetica" panose="020B0604020202020204" pitchFamily="34" charset="0"/>
              </a:rPr>
              <a:t>, from any USDA office, by calling (866) 632-9992, or by writing a letter addressed to</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USDA.</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The</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letter</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must</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contain</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the</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complainant’s</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name,</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address,</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telephone</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number,</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and</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written description of the alleged discriminatory action in sufficient detail to inform the Assistant Secretary for Civil Rights</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(ASCR)</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about</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the</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nature</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and</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date</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of</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an</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alleged</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civil</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rights</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violation.</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The</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completed</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AD-3027</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form</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or letter must be submitted to USDA by:</a:t>
            </a:r>
          </a:p>
          <a:p>
            <a:pPr marL="0" marR="0" lvl="0" indent="0">
              <a:spcBef>
                <a:spcPts val="0"/>
              </a:spcBef>
              <a:spcAft>
                <a:spcPts val="0"/>
              </a:spcAft>
              <a:buNone/>
            </a:pPr>
            <a:r>
              <a:rPr lang="en-US" sz="1800" b="1" dirty="0">
                <a:effectLst/>
                <a:latin typeface="Helvetica" panose="020B0604020202020204" pitchFamily="34" charset="0"/>
                <a:ea typeface="Arial" panose="020B0604020202020204" pitchFamily="34" charset="0"/>
                <a:cs typeface="Helvetica" panose="020B0604020202020204" pitchFamily="34" charset="0"/>
              </a:rPr>
              <a:t>1. mail:</a:t>
            </a:r>
            <a:endParaRPr lang="en-US" sz="1800" b="1" dirty="0">
              <a:latin typeface="Helvetica" panose="020B0604020202020204" pitchFamily="34" charset="0"/>
              <a:ea typeface="Arial" panose="020B0604020202020204" pitchFamily="34" charset="0"/>
              <a:cs typeface="Helvetica" panose="020B0604020202020204" pitchFamily="34" charset="0"/>
            </a:endParaRPr>
          </a:p>
          <a:p>
            <a:pPr marL="0" marR="0" lvl="0" indent="0">
              <a:spcBef>
                <a:spcPts val="0"/>
              </a:spcBef>
              <a:spcAft>
                <a:spcPts val="0"/>
              </a:spcAft>
              <a:buNone/>
            </a:pPr>
            <a:r>
              <a:rPr lang="en-US" sz="1800" dirty="0">
                <a:effectLst/>
                <a:latin typeface="Helvetica" panose="020B0604020202020204" pitchFamily="34" charset="0"/>
                <a:ea typeface="Arial" panose="020B0604020202020204" pitchFamily="34" charset="0"/>
                <a:cs typeface="Helvetica" panose="020B0604020202020204" pitchFamily="34" charset="0"/>
              </a:rPr>
              <a:t>U.S.</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Department</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of</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Agriculture</a:t>
            </a:r>
          </a:p>
          <a:p>
            <a:pPr marL="0" marR="0" lvl="0" indent="0">
              <a:spcBef>
                <a:spcPts val="0"/>
              </a:spcBef>
              <a:spcAft>
                <a:spcPts val="0"/>
              </a:spcAft>
              <a:buNone/>
            </a:pPr>
            <a:r>
              <a:rPr lang="en-US" sz="1800" dirty="0">
                <a:effectLst/>
                <a:latin typeface="Helvetica" panose="020B0604020202020204" pitchFamily="34" charset="0"/>
                <a:ea typeface="Arial" panose="020B0604020202020204" pitchFamily="34" charset="0"/>
                <a:cs typeface="Helvetica" panose="020B0604020202020204" pitchFamily="34" charset="0"/>
              </a:rPr>
              <a:t>Office</a:t>
            </a:r>
            <a:r>
              <a:rPr lang="en-US" sz="1800" spc="12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of</a:t>
            </a:r>
            <a:r>
              <a:rPr lang="en-US" sz="1800" spc="12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the</a:t>
            </a:r>
            <a:r>
              <a:rPr lang="en-US" sz="1800" spc="12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Assistant</a:t>
            </a:r>
            <a:r>
              <a:rPr lang="en-US" sz="1800" spc="12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Secretary</a:t>
            </a:r>
            <a:r>
              <a:rPr lang="en-US" sz="1800" spc="12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for</a:t>
            </a:r>
            <a:r>
              <a:rPr lang="en-US" sz="1800" spc="12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Civil</a:t>
            </a:r>
            <a:r>
              <a:rPr lang="en-US" sz="1800" spc="12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Rights</a:t>
            </a:r>
          </a:p>
          <a:p>
            <a:pPr marL="0" marR="0" lvl="0" indent="0">
              <a:spcBef>
                <a:spcPts val="0"/>
              </a:spcBef>
              <a:spcAft>
                <a:spcPts val="0"/>
              </a:spcAft>
              <a:buNone/>
            </a:pPr>
            <a:r>
              <a:rPr lang="en-US" sz="1800" dirty="0">
                <a:effectLst/>
                <a:latin typeface="Helvetica" panose="020B0604020202020204" pitchFamily="34" charset="0"/>
                <a:ea typeface="Arial" panose="020B0604020202020204" pitchFamily="34" charset="0"/>
                <a:cs typeface="Helvetica" panose="020B0604020202020204" pitchFamily="34" charset="0"/>
              </a:rPr>
              <a:t>1400</a:t>
            </a:r>
            <a:r>
              <a:rPr lang="en-US" sz="1800" spc="12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Independence</a:t>
            </a:r>
            <a:r>
              <a:rPr lang="en-US" sz="1800" spc="12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Avenue,</a:t>
            </a:r>
            <a:r>
              <a:rPr lang="en-US" sz="1800" spc="12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SW</a:t>
            </a:r>
          </a:p>
          <a:p>
            <a:pPr marL="0" marR="0" lvl="0" indent="0">
              <a:spcBef>
                <a:spcPts val="0"/>
              </a:spcBef>
              <a:spcAft>
                <a:spcPts val="0"/>
              </a:spcAft>
              <a:buNone/>
            </a:pPr>
            <a:r>
              <a:rPr lang="en-US" sz="1800" dirty="0">
                <a:effectLst/>
                <a:latin typeface="Helvetica" panose="020B0604020202020204" pitchFamily="34" charset="0"/>
                <a:ea typeface="Arial" panose="020B0604020202020204" pitchFamily="34" charset="0"/>
                <a:cs typeface="Helvetica" panose="020B0604020202020204" pitchFamily="34" charset="0"/>
              </a:rPr>
              <a:t>Washington, D.C. 20250-9410; or</a:t>
            </a:r>
          </a:p>
          <a:p>
            <a:pPr marL="0" marR="0" lvl="0" indent="0">
              <a:spcBef>
                <a:spcPts val="0"/>
              </a:spcBef>
              <a:spcAft>
                <a:spcPts val="0"/>
              </a:spcAft>
              <a:buNone/>
            </a:pPr>
            <a:r>
              <a:rPr lang="en-US" sz="1800" b="1" dirty="0">
                <a:effectLst/>
                <a:latin typeface="Helvetica" panose="020B0604020202020204" pitchFamily="34" charset="0"/>
                <a:ea typeface="Arial" panose="020B0604020202020204" pitchFamily="34" charset="0"/>
                <a:cs typeface="Helvetica" panose="020B0604020202020204" pitchFamily="34" charset="0"/>
              </a:rPr>
              <a:t>2. fax:</a:t>
            </a:r>
            <a:endParaRPr lang="en-US" sz="1800" b="1" dirty="0">
              <a:latin typeface="Helvetica" panose="020B0604020202020204" pitchFamily="34" charset="0"/>
              <a:ea typeface="Arial" panose="020B0604020202020204" pitchFamily="34" charset="0"/>
              <a:cs typeface="Helvetica" panose="020B0604020202020204" pitchFamily="34" charset="0"/>
            </a:endParaRPr>
          </a:p>
          <a:p>
            <a:pPr marL="0" marR="0" lvl="0" indent="0">
              <a:spcBef>
                <a:spcPts val="0"/>
              </a:spcBef>
              <a:spcAft>
                <a:spcPts val="0"/>
              </a:spcAft>
              <a:buNone/>
            </a:pPr>
            <a:r>
              <a:rPr lang="en-US" sz="1800" dirty="0">
                <a:effectLst/>
                <a:latin typeface="Helvetica" panose="020B0604020202020204" pitchFamily="34" charset="0"/>
                <a:ea typeface="Arial" panose="020B0604020202020204" pitchFamily="34" charset="0"/>
                <a:cs typeface="Helvetica" panose="020B0604020202020204" pitchFamily="34" charset="0"/>
              </a:rPr>
              <a:t>(833)</a:t>
            </a:r>
            <a:r>
              <a:rPr lang="en-US" sz="1800" spc="1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256-1665</a:t>
            </a:r>
            <a:r>
              <a:rPr lang="en-US" sz="1800" spc="2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or</a:t>
            </a:r>
            <a:r>
              <a:rPr lang="en-US" sz="1800" spc="2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(202)</a:t>
            </a:r>
            <a:r>
              <a:rPr lang="en-US" sz="1800" spc="2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690-7442;</a:t>
            </a:r>
            <a:r>
              <a:rPr lang="en-US" sz="1800" spc="20" dirty="0">
                <a:effectLst/>
                <a:latin typeface="Helvetica" panose="020B0604020202020204" pitchFamily="34" charset="0"/>
                <a:ea typeface="Arial" panose="020B0604020202020204" pitchFamily="34" charset="0"/>
                <a:cs typeface="Helvetica" panose="020B0604020202020204" pitchFamily="34" charset="0"/>
              </a:rPr>
              <a:t> </a:t>
            </a:r>
            <a:r>
              <a:rPr lang="en-US" sz="1800" spc="-25" dirty="0">
                <a:effectLst/>
                <a:latin typeface="Helvetica" panose="020B0604020202020204" pitchFamily="34" charset="0"/>
                <a:ea typeface="Arial" panose="020B0604020202020204" pitchFamily="34" charset="0"/>
                <a:cs typeface="Helvetica" panose="020B0604020202020204" pitchFamily="34" charset="0"/>
              </a:rPr>
              <a:t>or</a:t>
            </a:r>
            <a:endParaRPr lang="en-US" sz="1800" dirty="0">
              <a:effectLst/>
              <a:latin typeface="Helvetica" panose="020B0604020202020204" pitchFamily="34" charset="0"/>
              <a:ea typeface="Arial" panose="020B0604020202020204" pitchFamily="34" charset="0"/>
              <a:cs typeface="Helvetica" panose="020B0604020202020204" pitchFamily="34" charset="0"/>
            </a:endParaRPr>
          </a:p>
          <a:p>
            <a:pPr marL="0" marR="0" lvl="0" indent="0">
              <a:spcBef>
                <a:spcPts val="0"/>
              </a:spcBef>
              <a:spcAft>
                <a:spcPts val="0"/>
              </a:spcAft>
              <a:buNone/>
            </a:pPr>
            <a:r>
              <a:rPr lang="en-US" sz="1800" b="1" dirty="0">
                <a:effectLst/>
                <a:latin typeface="Helvetica" panose="020B0604020202020204" pitchFamily="34" charset="0"/>
                <a:ea typeface="Arial" panose="020B0604020202020204" pitchFamily="34" charset="0"/>
                <a:cs typeface="Helvetica" panose="020B0604020202020204" pitchFamily="34" charset="0"/>
              </a:rPr>
              <a:t>3. email:</a:t>
            </a:r>
            <a:br>
              <a:rPr lang="en-US" sz="1800" u="sng" dirty="0">
                <a:solidFill>
                  <a:srgbClr val="0563C1"/>
                </a:solidFill>
                <a:latin typeface="Helvetica" panose="020B0604020202020204" pitchFamily="34" charset="0"/>
                <a:ea typeface="Arial" panose="020B0604020202020204" pitchFamily="34" charset="0"/>
                <a:cs typeface="Helvetica" panose="020B0604020202020204" pitchFamily="34" charset="0"/>
                <a:hlinkClick r:id="rId3"/>
              </a:rPr>
            </a:br>
            <a:r>
              <a:rPr lang="en-US" sz="1800" u="sng" dirty="0">
                <a:solidFill>
                  <a:srgbClr val="0563C1"/>
                </a:solidFill>
                <a:latin typeface="Helvetica" panose="020B0604020202020204" pitchFamily="34" charset="0"/>
                <a:ea typeface="Arial" panose="020B0604020202020204" pitchFamily="34" charset="0"/>
                <a:cs typeface="Helvetica" panose="020B0604020202020204" pitchFamily="34" charset="0"/>
                <a:hlinkClick r:id="rId3"/>
              </a:rPr>
              <a:t>P</a:t>
            </a:r>
            <a:r>
              <a:rPr lang="en-US" sz="1800" u="sng" dirty="0">
                <a:solidFill>
                  <a:srgbClr val="0563C1"/>
                </a:solidFill>
                <a:effectLst/>
                <a:latin typeface="Helvetica" panose="020B0604020202020204" pitchFamily="34" charset="0"/>
                <a:ea typeface="Arial" panose="020B0604020202020204" pitchFamily="34" charset="0"/>
                <a:cs typeface="Helvetica" panose="020B0604020202020204" pitchFamily="34" charset="0"/>
                <a:hlinkClick r:id="rId3"/>
              </a:rPr>
              <a:t>rogram.Intake@usda.gov</a:t>
            </a:r>
            <a:endParaRPr lang="en-US" sz="1800" dirty="0">
              <a:effectLst/>
              <a:latin typeface="Helvetica" panose="020B0604020202020204" pitchFamily="34" charset="0"/>
              <a:ea typeface="Arial" panose="020B0604020202020204" pitchFamily="34" charset="0"/>
              <a:cs typeface="Helvetica" panose="020B0604020202020204" pitchFamily="34" charset="0"/>
            </a:endParaRPr>
          </a:p>
          <a:p>
            <a:pPr marL="0" marR="0" indent="0">
              <a:spcBef>
                <a:spcPts val="1075"/>
              </a:spcBef>
              <a:spcAft>
                <a:spcPts val="0"/>
              </a:spcAft>
              <a:buNone/>
            </a:pPr>
            <a:r>
              <a:rPr lang="en-US" sz="1800" dirty="0">
                <a:effectLst/>
                <a:latin typeface="Helvetica" panose="020B0604020202020204" pitchFamily="34" charset="0"/>
                <a:ea typeface="Century Gothic" panose="020B0502020202020204" pitchFamily="34" charset="0"/>
                <a:cs typeface="Helvetica" panose="020B0604020202020204" pitchFamily="34" charset="0"/>
              </a:rPr>
              <a:t>This</a:t>
            </a:r>
            <a:r>
              <a:rPr lang="en-US" sz="1800" spc="195" dirty="0">
                <a:effectLst/>
                <a:latin typeface="Helvetica" panose="020B0604020202020204" pitchFamily="34" charset="0"/>
                <a:ea typeface="Century Gothic" panose="020B0502020202020204" pitchFamily="34" charset="0"/>
                <a:cs typeface="Helvetica" panose="020B0604020202020204" pitchFamily="34" charset="0"/>
              </a:rPr>
              <a:t> </a:t>
            </a:r>
            <a:r>
              <a:rPr lang="en-US" sz="1800" dirty="0">
                <a:effectLst/>
                <a:latin typeface="Helvetica" panose="020B0604020202020204" pitchFamily="34" charset="0"/>
                <a:ea typeface="Century Gothic" panose="020B0502020202020204" pitchFamily="34" charset="0"/>
                <a:cs typeface="Helvetica" panose="020B0604020202020204" pitchFamily="34" charset="0"/>
              </a:rPr>
              <a:t>institution</a:t>
            </a:r>
            <a:r>
              <a:rPr lang="en-US" sz="1800" spc="195" dirty="0">
                <a:effectLst/>
                <a:latin typeface="Helvetica" panose="020B0604020202020204" pitchFamily="34" charset="0"/>
                <a:ea typeface="Century Gothic" panose="020B0502020202020204" pitchFamily="34" charset="0"/>
                <a:cs typeface="Helvetica" panose="020B0604020202020204" pitchFamily="34" charset="0"/>
              </a:rPr>
              <a:t> </a:t>
            </a:r>
            <a:r>
              <a:rPr lang="en-US" sz="1800" dirty="0">
                <a:effectLst/>
                <a:latin typeface="Helvetica" panose="020B0604020202020204" pitchFamily="34" charset="0"/>
                <a:ea typeface="Century Gothic" panose="020B0502020202020204" pitchFamily="34" charset="0"/>
                <a:cs typeface="Helvetica" panose="020B0604020202020204" pitchFamily="34" charset="0"/>
              </a:rPr>
              <a:t>is</a:t>
            </a:r>
            <a:r>
              <a:rPr lang="en-US" sz="1800" spc="195" dirty="0">
                <a:effectLst/>
                <a:latin typeface="Helvetica" panose="020B0604020202020204" pitchFamily="34" charset="0"/>
                <a:ea typeface="Century Gothic" panose="020B0502020202020204" pitchFamily="34" charset="0"/>
                <a:cs typeface="Helvetica" panose="020B0604020202020204" pitchFamily="34" charset="0"/>
              </a:rPr>
              <a:t> </a:t>
            </a:r>
            <a:r>
              <a:rPr lang="en-US" sz="1800" dirty="0">
                <a:effectLst/>
                <a:latin typeface="Helvetica" panose="020B0604020202020204" pitchFamily="34" charset="0"/>
                <a:ea typeface="Century Gothic" panose="020B0502020202020204" pitchFamily="34" charset="0"/>
                <a:cs typeface="Helvetica" panose="020B0604020202020204" pitchFamily="34" charset="0"/>
              </a:rPr>
              <a:t>an</a:t>
            </a:r>
            <a:r>
              <a:rPr lang="en-US" sz="1800" spc="195" dirty="0">
                <a:effectLst/>
                <a:latin typeface="Helvetica" panose="020B0604020202020204" pitchFamily="34" charset="0"/>
                <a:ea typeface="Century Gothic" panose="020B0502020202020204" pitchFamily="34" charset="0"/>
                <a:cs typeface="Helvetica" panose="020B0604020202020204" pitchFamily="34" charset="0"/>
              </a:rPr>
              <a:t> </a:t>
            </a:r>
            <a:r>
              <a:rPr lang="en-US" sz="1800" dirty="0">
                <a:effectLst/>
                <a:latin typeface="Helvetica" panose="020B0604020202020204" pitchFamily="34" charset="0"/>
                <a:ea typeface="Century Gothic" panose="020B0502020202020204" pitchFamily="34" charset="0"/>
                <a:cs typeface="Helvetica" panose="020B0604020202020204" pitchFamily="34" charset="0"/>
              </a:rPr>
              <a:t>equal</a:t>
            </a:r>
            <a:r>
              <a:rPr lang="en-US" sz="1800" spc="195" dirty="0">
                <a:effectLst/>
                <a:latin typeface="Helvetica" panose="020B0604020202020204" pitchFamily="34" charset="0"/>
                <a:ea typeface="Century Gothic" panose="020B0502020202020204" pitchFamily="34" charset="0"/>
                <a:cs typeface="Helvetica" panose="020B0604020202020204" pitchFamily="34" charset="0"/>
              </a:rPr>
              <a:t> </a:t>
            </a:r>
            <a:r>
              <a:rPr lang="en-US" sz="1800" dirty="0">
                <a:effectLst/>
                <a:latin typeface="Helvetica" panose="020B0604020202020204" pitchFamily="34" charset="0"/>
                <a:ea typeface="Century Gothic" panose="020B0502020202020204" pitchFamily="34" charset="0"/>
                <a:cs typeface="Helvetica" panose="020B0604020202020204" pitchFamily="34" charset="0"/>
              </a:rPr>
              <a:t>opportunity</a:t>
            </a:r>
            <a:r>
              <a:rPr lang="en-US" sz="1800" spc="195" dirty="0">
                <a:effectLst/>
                <a:latin typeface="Helvetica" panose="020B0604020202020204" pitchFamily="34" charset="0"/>
                <a:ea typeface="Century Gothic" panose="020B0502020202020204" pitchFamily="34" charset="0"/>
                <a:cs typeface="Helvetica" panose="020B0604020202020204" pitchFamily="34" charset="0"/>
              </a:rPr>
              <a:t> </a:t>
            </a:r>
            <a:r>
              <a:rPr lang="en-US" sz="1800" spc="-10" dirty="0">
                <a:effectLst/>
                <a:latin typeface="Helvetica" panose="020B0604020202020204" pitchFamily="34" charset="0"/>
                <a:ea typeface="Century Gothic" panose="020B0502020202020204" pitchFamily="34" charset="0"/>
                <a:cs typeface="Helvetica" panose="020B0604020202020204" pitchFamily="34" charset="0"/>
              </a:rPr>
              <a:t>provider.</a:t>
            </a:r>
            <a:endParaRPr lang="en-US" sz="1800" dirty="0">
              <a:effectLst/>
              <a:latin typeface="Helvetica" panose="020B0604020202020204" pitchFamily="34" charset="0"/>
              <a:ea typeface="Century Gothic" panose="020B0502020202020204" pitchFamily="34" charset="0"/>
              <a:cs typeface="Helvetica" panose="020B0604020202020204" pitchFamily="34" charset="0"/>
            </a:endParaRPr>
          </a:p>
          <a:p>
            <a:endParaRPr lang="en-US" dirty="0">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17230712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315D76-77D2-336B-BDC9-15673AE658BF}"/>
              </a:ext>
            </a:extLst>
          </p:cNvPr>
          <p:cNvSpPr>
            <a:spLocks noGrp="1"/>
          </p:cNvSpPr>
          <p:nvPr>
            <p:ph type="title"/>
          </p:nvPr>
        </p:nvSpPr>
        <p:spPr/>
        <p:txBody>
          <a:bodyPr/>
          <a:lstStyle/>
          <a:p>
            <a:r>
              <a:rPr lang="en-US" dirty="0">
                <a:latin typeface="Helvetica" panose="020B0604020202020204" pitchFamily="34" charset="0"/>
                <a:cs typeface="Helvetica" panose="020B0604020202020204" pitchFamily="34" charset="0"/>
              </a:rPr>
              <a:t>Objectives</a:t>
            </a:r>
          </a:p>
        </p:txBody>
      </p:sp>
      <p:sp>
        <p:nvSpPr>
          <p:cNvPr id="3" name="Content Placeholder 2">
            <a:extLst>
              <a:ext uri="{FF2B5EF4-FFF2-40B4-BE49-F238E27FC236}">
                <a16:creationId xmlns:a16="http://schemas.microsoft.com/office/drawing/2014/main" id="{4535F189-A341-6816-AD44-9CFEABB043DD}"/>
              </a:ext>
            </a:extLst>
          </p:cNvPr>
          <p:cNvSpPr>
            <a:spLocks noGrp="1"/>
          </p:cNvSpPr>
          <p:nvPr>
            <p:ph idx="1"/>
          </p:nvPr>
        </p:nvSpPr>
        <p:spPr/>
        <p:txBody>
          <a:bodyPr/>
          <a:lstStyle/>
          <a:p>
            <a:r>
              <a:rPr lang="en-US" dirty="0">
                <a:latin typeface="Helvetica" panose="020B0604020202020204" pitchFamily="34" charset="0"/>
                <a:cs typeface="Helvetica" panose="020B0604020202020204" pitchFamily="34" charset="0"/>
              </a:rPr>
              <a:t>Identify the best cutting boards and knives for school kitchens.</a:t>
            </a:r>
          </a:p>
          <a:p>
            <a:r>
              <a:rPr lang="en-US" dirty="0">
                <a:latin typeface="Helvetica" panose="020B0604020202020204" pitchFamily="34" charset="0"/>
                <a:cs typeface="Helvetica" panose="020B0604020202020204" pitchFamily="34" charset="0"/>
              </a:rPr>
              <a:t>Explain different ways to protect and maintain a knife's cutting edge.</a:t>
            </a:r>
          </a:p>
          <a:p>
            <a:r>
              <a:rPr lang="en-US" dirty="0">
                <a:latin typeface="Helvetica" panose="020B0604020202020204" pitchFamily="34" charset="0"/>
                <a:cs typeface="Helvetica" panose="020B0604020202020204" pitchFamily="34" charset="0"/>
              </a:rPr>
              <a:t>Summarize cutting techniques for preparing summer seasonal VA local produce.</a:t>
            </a:r>
          </a:p>
          <a:p>
            <a:r>
              <a:rPr lang="en-US" dirty="0">
                <a:latin typeface="Helvetica" panose="020B0604020202020204" pitchFamily="34" charset="0"/>
                <a:cs typeface="Helvetica" panose="020B0604020202020204" pitchFamily="34" charset="0"/>
              </a:rPr>
              <a:t>Recall large equipment options for school kitchens. </a:t>
            </a:r>
          </a:p>
          <a:p>
            <a:r>
              <a:rPr lang="en-US" dirty="0">
                <a:latin typeface="Helvetica" panose="020B0604020202020204" pitchFamily="34" charset="0"/>
                <a:cs typeface="Helvetica" panose="020B0604020202020204" pitchFamily="34" charset="0"/>
              </a:rPr>
              <a:t>List essential small equipment needed for scratch cooking success.</a:t>
            </a:r>
          </a:p>
        </p:txBody>
      </p:sp>
      <p:pic>
        <p:nvPicPr>
          <p:cNvPr id="4" name="Picture 3">
            <a:extLst>
              <a:ext uri="{FF2B5EF4-FFF2-40B4-BE49-F238E27FC236}">
                <a16:creationId xmlns:a16="http://schemas.microsoft.com/office/drawing/2014/main" id="{98F91338-EFEF-7A62-C32E-D8089E992E41}"/>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2721" y="5957207"/>
            <a:ext cx="3695700" cy="781050"/>
          </a:xfrm>
          <a:prstGeom prst="rect">
            <a:avLst/>
          </a:prstGeom>
        </p:spPr>
      </p:pic>
      <p:cxnSp>
        <p:nvCxnSpPr>
          <p:cNvPr id="6" name="Straight Connector 5">
            <a:extLst>
              <a:ext uri="{FF2B5EF4-FFF2-40B4-BE49-F238E27FC236}">
                <a16:creationId xmlns:a16="http://schemas.microsoft.com/office/drawing/2014/main" id="{F1845767-C9CB-F32B-FCB0-082FACA97263}"/>
              </a:ext>
              <a:ext uri="{C183D7F6-B498-43B3-948B-1728B52AA6E4}">
                <adec:decorative xmlns:adec="http://schemas.microsoft.com/office/drawing/2017/decorative" val="1"/>
              </a:ext>
            </a:extLst>
          </p:cNvPr>
          <p:cNvCxnSpPr/>
          <p:nvPr/>
        </p:nvCxnSpPr>
        <p:spPr>
          <a:xfrm>
            <a:off x="838200" y="1502229"/>
            <a:ext cx="10515600" cy="0"/>
          </a:xfrm>
          <a:prstGeom prst="line">
            <a:avLst/>
          </a:prstGeom>
          <a:ln w="38100"/>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32947446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9D25F302-27C5-414F-97F8-6EA0A6C028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ight Triangle 12">
            <a:extLst>
              <a:ext uri="{FF2B5EF4-FFF2-40B4-BE49-F238E27FC236}">
                <a16:creationId xmlns:a16="http://schemas.microsoft.com/office/drawing/2014/main" id="{830A36F8-48C2-4842-A87B-8CE8DF4E7F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8F451A30-466B-4996-9BA5-CD6ABCC6D5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9243A9E-F97D-64EE-4E3A-8FA4F7C91831}"/>
              </a:ext>
            </a:extLst>
          </p:cNvPr>
          <p:cNvSpPr>
            <a:spLocks noGrp="1"/>
          </p:cNvSpPr>
          <p:nvPr>
            <p:ph type="title"/>
          </p:nvPr>
        </p:nvSpPr>
        <p:spPr>
          <a:xfrm>
            <a:off x="1289305" y="3415754"/>
            <a:ext cx="9471956" cy="1137111"/>
          </a:xfrm>
        </p:spPr>
        <p:txBody>
          <a:bodyPr>
            <a:normAutofit/>
          </a:bodyPr>
          <a:lstStyle/>
          <a:p>
            <a:r>
              <a:rPr lang="en-US" sz="3600" dirty="0">
                <a:latin typeface="Helvetica" panose="020B0604020202020204" pitchFamily="34" charset="0"/>
                <a:cs typeface="Helvetica" panose="020B0604020202020204" pitchFamily="34" charset="0"/>
              </a:rPr>
              <a:t>Professional Standards – Learning Codes</a:t>
            </a:r>
          </a:p>
        </p:txBody>
      </p:sp>
      <p:pic>
        <p:nvPicPr>
          <p:cNvPr id="6" name="Picture 5">
            <a:extLst>
              <a:ext uri="{FF2B5EF4-FFF2-40B4-BE49-F238E27FC236}">
                <a16:creationId xmlns:a16="http://schemas.microsoft.com/office/drawing/2014/main" id="{C2AAA8F3-CF7C-D99F-55F5-AE79FA82B17E}"/>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289304" y="1412741"/>
            <a:ext cx="7745969" cy="1587923"/>
          </a:xfrm>
          <a:prstGeom prst="rect">
            <a:avLst/>
          </a:prstGeom>
        </p:spPr>
      </p:pic>
      <p:sp>
        <p:nvSpPr>
          <p:cNvPr id="3" name="Content Placeholder 2">
            <a:extLst>
              <a:ext uri="{FF2B5EF4-FFF2-40B4-BE49-F238E27FC236}">
                <a16:creationId xmlns:a16="http://schemas.microsoft.com/office/drawing/2014/main" id="{4D5EFD26-B818-2639-82C4-F8E4396A5AE2}"/>
              </a:ext>
            </a:extLst>
          </p:cNvPr>
          <p:cNvSpPr>
            <a:spLocks noGrp="1"/>
          </p:cNvSpPr>
          <p:nvPr>
            <p:ph idx="1"/>
          </p:nvPr>
        </p:nvSpPr>
        <p:spPr>
          <a:xfrm>
            <a:off x="1289304" y="4612943"/>
            <a:ext cx="7745969" cy="1408222"/>
          </a:xfrm>
        </p:spPr>
        <p:txBody>
          <a:bodyPr vert="horz" lIns="91440" tIns="45720" rIns="91440" bIns="45720" rtlCol="0" anchor="t">
            <a:normAutofit/>
          </a:bodyPr>
          <a:lstStyle/>
          <a:p>
            <a:r>
              <a:rPr lang="en-US" sz="1800" dirty="0">
                <a:latin typeface="Helvetica" panose="020B0604020202020204" pitchFamily="34" charset="0"/>
                <a:cs typeface="Helvetica" panose="020B0604020202020204" pitchFamily="34" charset="0"/>
              </a:rPr>
              <a:t>Operations (2000)</a:t>
            </a:r>
          </a:p>
          <a:p>
            <a:pPr lvl="1"/>
            <a:r>
              <a:rPr lang="en-US" sz="1800" dirty="0">
                <a:latin typeface="Helvetica" panose="020B0604020202020204" pitchFamily="34" charset="0"/>
                <a:cs typeface="Helvetica" panose="020B0604020202020204" pitchFamily="34" charset="0"/>
              </a:rPr>
              <a:t>Food Production (2100)</a:t>
            </a:r>
          </a:p>
          <a:p>
            <a:r>
              <a:rPr lang="en-US" sz="1800" dirty="0">
                <a:latin typeface="Helvetica" panose="020B0604020202020204" pitchFamily="34" charset="0"/>
                <a:cs typeface="Helvetica" panose="020B0604020202020204" pitchFamily="34" charset="0"/>
              </a:rPr>
              <a:t>Administration (3000)</a:t>
            </a:r>
          </a:p>
          <a:p>
            <a:pPr lvl="1"/>
            <a:r>
              <a:rPr lang="en-US" sz="1800" dirty="0">
                <a:latin typeface="Helvetica" panose="020B0604020202020204" pitchFamily="34" charset="0"/>
                <a:cs typeface="Helvetica" panose="020B0604020202020204" pitchFamily="34" charset="0"/>
              </a:rPr>
              <a:t>Facilities and Equipment Planning (3500)</a:t>
            </a:r>
          </a:p>
        </p:txBody>
      </p:sp>
    </p:spTree>
    <p:extLst>
      <p:ext uri="{BB962C8B-B14F-4D97-AF65-F5344CB8AC3E}">
        <p14:creationId xmlns:p14="http://schemas.microsoft.com/office/powerpoint/2010/main" val="19477727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FFD48BC7-DC40-47DE-87EE-9F4B6ECB9A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Freeform: Shape 9">
            <a:extLst>
              <a:ext uri="{FF2B5EF4-FFF2-40B4-BE49-F238E27FC236}">
                <a16:creationId xmlns:a16="http://schemas.microsoft.com/office/drawing/2014/main" id="{E502BBC7-2C76-46F3-BC24-5985BC13DB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4425" y="0"/>
            <a:ext cx="9963150"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solidFill>
              <a:srgbClr val="EFEFEF"/>
            </a:solidFill>
          </a:ln>
          <a:effectLst>
            <a:outerShdw blurRad="139700" sx="102000" sy="102000" algn="ctr" rotWithShape="0">
              <a:schemeClr val="bg1">
                <a:lumMod val="85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Freeform: Shape 11">
            <a:extLst>
              <a:ext uri="{FF2B5EF4-FFF2-40B4-BE49-F238E27FC236}">
                <a16:creationId xmlns:a16="http://schemas.microsoft.com/office/drawing/2014/main" id="{C7F28D52-2A5F-4D23-81AE-7CB8B591C7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1664" y="0"/>
            <a:ext cx="9948672"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509E0B8-3FAD-03CE-FA1D-12A96671F7EB}"/>
              </a:ext>
            </a:extLst>
          </p:cNvPr>
          <p:cNvSpPr>
            <a:spLocks noGrp="1"/>
          </p:cNvSpPr>
          <p:nvPr>
            <p:ph type="title"/>
          </p:nvPr>
        </p:nvSpPr>
        <p:spPr>
          <a:xfrm>
            <a:off x="1524003" y="1999615"/>
            <a:ext cx="9144000" cy="2764028"/>
          </a:xfrm>
        </p:spPr>
        <p:txBody>
          <a:bodyPr vert="horz" lIns="91440" tIns="45720" rIns="91440" bIns="45720" rtlCol="0" anchor="ctr">
            <a:normAutofit/>
          </a:bodyPr>
          <a:lstStyle/>
          <a:p>
            <a:pPr algn="ctr"/>
            <a:r>
              <a:rPr lang="en-US" sz="6600" kern="1200" dirty="0">
                <a:solidFill>
                  <a:schemeClr val="tx1"/>
                </a:solidFill>
                <a:latin typeface="Helvetica" panose="020B0604020202020204" pitchFamily="34" charset="0"/>
                <a:cs typeface="Helvetica" panose="020B0604020202020204" pitchFamily="34" charset="0"/>
              </a:rPr>
              <a:t>Knife Skills</a:t>
            </a:r>
          </a:p>
        </p:txBody>
      </p:sp>
      <p:sp>
        <p:nvSpPr>
          <p:cNvPr id="14" name="Rectangle 13">
            <a:extLst>
              <a:ext uri="{FF2B5EF4-FFF2-40B4-BE49-F238E27FC236}">
                <a16:creationId xmlns:a16="http://schemas.microsoft.com/office/drawing/2014/main" id="{3629484E-3792-4B3D-89AD-7C8A1ED0E0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18560" y="5524786"/>
            <a:ext cx="4754880" cy="2743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Picture 6">
            <a:extLst>
              <a:ext uri="{FF2B5EF4-FFF2-40B4-BE49-F238E27FC236}">
                <a16:creationId xmlns:a16="http://schemas.microsoft.com/office/drawing/2014/main" id="{96144735-FF31-E6D7-2E77-0602A6E2574E}"/>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3797599" y="5879353"/>
            <a:ext cx="3683838" cy="763976"/>
          </a:xfrm>
          <a:prstGeom prst="rect">
            <a:avLst/>
          </a:prstGeom>
        </p:spPr>
      </p:pic>
    </p:spTree>
    <p:extLst>
      <p:ext uri="{BB962C8B-B14F-4D97-AF65-F5344CB8AC3E}">
        <p14:creationId xmlns:p14="http://schemas.microsoft.com/office/powerpoint/2010/main" val="16442590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 name="Rectangle 5">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person's hands slicing cantaloupe on a green plastic cutting board with a chef's knife.">
            <a:extLst>
              <a:ext uri="{FF2B5EF4-FFF2-40B4-BE49-F238E27FC236}">
                <a16:creationId xmlns:a16="http://schemas.microsoft.com/office/drawing/2014/main" id="{FE319970-786A-86F2-0707-EF5F48E41E5F}"/>
              </a:ext>
            </a:extLst>
          </p:cNvPr>
          <p:cNvPicPr>
            <a:picLocks noChangeAspect="1"/>
          </p:cNvPicPr>
          <p:nvPr/>
        </p:nvPicPr>
        <p:blipFill rotWithShape="1">
          <a:blip r:embed="rId3"/>
          <a:srcRect l="5844" r="393"/>
          <a:stretch/>
        </p:blipFill>
        <p:spPr>
          <a:xfrm>
            <a:off x="2522356" y="10"/>
            <a:ext cx="9669642" cy="6857990"/>
          </a:xfrm>
          <a:prstGeom prst="rect">
            <a:avLst/>
          </a:prstGeom>
        </p:spPr>
      </p:pic>
      <p:sp>
        <p:nvSpPr>
          <p:cNvPr id="7" name="Rectangle 6">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BD377AA-B0C6-470B-C1C1-144D283914E0}"/>
              </a:ext>
            </a:extLst>
          </p:cNvPr>
          <p:cNvSpPr>
            <a:spLocks noGrp="1"/>
          </p:cNvSpPr>
          <p:nvPr>
            <p:ph type="title"/>
          </p:nvPr>
        </p:nvSpPr>
        <p:spPr>
          <a:xfrm>
            <a:off x="838200" y="365125"/>
            <a:ext cx="3822189" cy="1899912"/>
          </a:xfrm>
        </p:spPr>
        <p:txBody>
          <a:bodyPr>
            <a:normAutofit/>
          </a:bodyPr>
          <a:lstStyle/>
          <a:p>
            <a:r>
              <a:rPr lang="en-US" sz="3600" dirty="0">
                <a:latin typeface="Helvetica" panose="020B0604020202020204" pitchFamily="34" charset="0"/>
                <a:cs typeface="Helvetica" panose="020B0604020202020204" pitchFamily="34" charset="0"/>
              </a:rPr>
              <a:t>Cutting Boards – Material </a:t>
            </a:r>
          </a:p>
        </p:txBody>
      </p:sp>
      <p:sp>
        <p:nvSpPr>
          <p:cNvPr id="3" name="Content Placeholder 2">
            <a:extLst>
              <a:ext uri="{FF2B5EF4-FFF2-40B4-BE49-F238E27FC236}">
                <a16:creationId xmlns:a16="http://schemas.microsoft.com/office/drawing/2014/main" id="{320C5E5D-2C4F-9889-FAB0-1463B7E85575}"/>
              </a:ext>
            </a:extLst>
          </p:cNvPr>
          <p:cNvSpPr>
            <a:spLocks noGrp="1"/>
          </p:cNvSpPr>
          <p:nvPr>
            <p:ph idx="1"/>
          </p:nvPr>
        </p:nvSpPr>
        <p:spPr>
          <a:xfrm>
            <a:off x="838200" y="2434201"/>
            <a:ext cx="3822189" cy="3742762"/>
          </a:xfrm>
        </p:spPr>
        <p:txBody>
          <a:bodyPr vert="horz" lIns="91440" tIns="45720" rIns="91440" bIns="45720" rtlCol="0">
            <a:normAutofit/>
          </a:bodyPr>
          <a:lstStyle/>
          <a:p>
            <a:r>
              <a:rPr lang="en-US" sz="1800" dirty="0">
                <a:latin typeface="Helvetica" panose="020B0604020202020204" pitchFamily="34" charset="0"/>
                <a:cs typeface="Helvetica" panose="020B0604020202020204" pitchFamily="34" charset="0"/>
              </a:rPr>
              <a:t>Wood</a:t>
            </a:r>
          </a:p>
          <a:p>
            <a:r>
              <a:rPr lang="en-US" sz="1800" dirty="0">
                <a:latin typeface="Helvetica" panose="020B0604020202020204" pitchFamily="34" charset="0"/>
                <a:cs typeface="Helvetica" panose="020B0604020202020204" pitchFamily="34" charset="0"/>
              </a:rPr>
              <a:t>Bamboo</a:t>
            </a:r>
          </a:p>
          <a:p>
            <a:r>
              <a:rPr lang="en-US" sz="1800" dirty="0">
                <a:latin typeface="Helvetica" panose="020B0604020202020204" pitchFamily="34" charset="0"/>
                <a:cs typeface="Helvetica" panose="020B0604020202020204" pitchFamily="34" charset="0"/>
              </a:rPr>
              <a:t>Composite</a:t>
            </a:r>
          </a:p>
          <a:p>
            <a:r>
              <a:rPr lang="en-US" sz="1800" dirty="0">
                <a:latin typeface="Helvetica" panose="020B0604020202020204" pitchFamily="34" charset="0"/>
                <a:cs typeface="Helvetica" panose="020B0604020202020204" pitchFamily="34" charset="0"/>
              </a:rPr>
              <a:t>Plastic</a:t>
            </a:r>
          </a:p>
          <a:p>
            <a:r>
              <a:rPr lang="en-US" sz="1800" dirty="0">
                <a:latin typeface="Helvetica" panose="020B0604020202020204" pitchFamily="34" charset="0"/>
                <a:cs typeface="Helvetica" panose="020B0604020202020204" pitchFamily="34" charset="0"/>
              </a:rPr>
              <a:t>Rubber</a:t>
            </a:r>
          </a:p>
          <a:p>
            <a:r>
              <a:rPr lang="en-US" sz="1800" dirty="0">
                <a:latin typeface="Helvetica" panose="020B0604020202020204" pitchFamily="34" charset="0"/>
                <a:cs typeface="Helvetica" panose="020B0604020202020204" pitchFamily="34" charset="0"/>
              </a:rPr>
              <a:t>Silicone </a:t>
            </a:r>
          </a:p>
        </p:txBody>
      </p:sp>
      <p:pic>
        <p:nvPicPr>
          <p:cNvPr id="8" name="Picture 7">
            <a:extLst>
              <a:ext uri="{FF2B5EF4-FFF2-40B4-BE49-F238E27FC236}">
                <a16:creationId xmlns:a16="http://schemas.microsoft.com/office/drawing/2014/main" id="{D7D6E45D-E2D4-F78D-6415-1DD0B354F535}"/>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131373" y="5936862"/>
            <a:ext cx="3683838" cy="763976"/>
          </a:xfrm>
          <a:prstGeom prst="rect">
            <a:avLst/>
          </a:prstGeom>
        </p:spPr>
      </p:pic>
    </p:spTree>
    <p:extLst>
      <p:ext uri="{BB962C8B-B14F-4D97-AF65-F5344CB8AC3E}">
        <p14:creationId xmlns:p14="http://schemas.microsoft.com/office/powerpoint/2010/main" val="25130868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6F06CE4-E2C9-3E33-CBB0-0E22A509552D}"/>
              </a:ext>
            </a:extLst>
          </p:cNvPr>
          <p:cNvSpPr>
            <a:spLocks noGrp="1"/>
          </p:cNvSpPr>
          <p:nvPr>
            <p:ph type="title"/>
          </p:nvPr>
        </p:nvSpPr>
        <p:spPr>
          <a:xfrm>
            <a:off x="890338" y="640080"/>
            <a:ext cx="3734014" cy="3566160"/>
          </a:xfrm>
        </p:spPr>
        <p:txBody>
          <a:bodyPr vert="horz" lIns="91440" tIns="45720" rIns="91440" bIns="45720" rtlCol="0" anchor="b">
            <a:normAutofit/>
          </a:bodyPr>
          <a:lstStyle/>
          <a:p>
            <a:r>
              <a:rPr lang="en-US" sz="4800" dirty="0">
                <a:latin typeface="Helvetica" panose="020B0604020202020204" pitchFamily="34" charset="0"/>
                <a:cs typeface="Helvetica" panose="020B0604020202020204" pitchFamily="34" charset="0"/>
              </a:rPr>
              <a:t>Cutting Boards – Thickness and Grip</a:t>
            </a:r>
          </a:p>
        </p:txBody>
      </p:sp>
      <p:sp>
        <p:nvSpPr>
          <p:cNvPr id="29" name="sketchy line">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0338" y="4409267"/>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2A039A9B-29B3-501F-E073-D72699151856}"/>
              </a:ext>
            </a:extLst>
          </p:cNvPr>
          <p:cNvSpPr>
            <a:spLocks noGrp="1"/>
          </p:cNvSpPr>
          <p:nvPr>
            <p:ph idx="1"/>
          </p:nvPr>
        </p:nvSpPr>
        <p:spPr>
          <a:xfrm>
            <a:off x="890339" y="4636008"/>
            <a:ext cx="3734014" cy="1572768"/>
          </a:xfrm>
        </p:spPr>
        <p:txBody>
          <a:bodyPr vert="horz" lIns="91440" tIns="45720" rIns="91440" bIns="45720" rtlCol="0">
            <a:normAutofit/>
          </a:bodyPr>
          <a:lstStyle/>
          <a:p>
            <a:pPr marL="0" indent="0">
              <a:buNone/>
            </a:pPr>
            <a:r>
              <a:rPr lang="en-US" sz="2000" dirty="0">
                <a:latin typeface="Helvetica" panose="020B0604020202020204" pitchFamily="34" charset="0"/>
                <a:cs typeface="Helvetica" panose="020B0604020202020204" pitchFamily="34" charset="0"/>
              </a:rPr>
              <a:t>Don't slip and slide!</a:t>
            </a:r>
          </a:p>
        </p:txBody>
      </p:sp>
      <p:pic>
        <p:nvPicPr>
          <p:cNvPr id="8" name="Picture 7" descr="The dull side of a chef's knife being used to scrape cubed honeydew melon from a green plastic cutting board into a container of cubed melons.">
            <a:extLst>
              <a:ext uri="{FF2B5EF4-FFF2-40B4-BE49-F238E27FC236}">
                <a16:creationId xmlns:a16="http://schemas.microsoft.com/office/drawing/2014/main" id="{3D00A0A7-C360-5703-EEA6-CC7A7F5ABDE9}"/>
              </a:ext>
            </a:extLst>
          </p:cNvPr>
          <p:cNvPicPr>
            <a:picLocks noChangeAspect="1"/>
          </p:cNvPicPr>
          <p:nvPr/>
        </p:nvPicPr>
        <p:blipFill rotWithShape="1">
          <a:blip r:embed="rId3"/>
          <a:srcRect l="20355" r="12944"/>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pic>
        <p:nvPicPr>
          <p:cNvPr id="4" name="Picture 3">
            <a:extLst>
              <a:ext uri="{FF2B5EF4-FFF2-40B4-BE49-F238E27FC236}">
                <a16:creationId xmlns:a16="http://schemas.microsoft.com/office/drawing/2014/main" id="{A659FA4E-7C87-0D08-D90E-FFE982D2F448}"/>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262" y="5974622"/>
            <a:ext cx="3676650" cy="781050"/>
          </a:xfrm>
          <a:prstGeom prst="rect">
            <a:avLst/>
          </a:prstGeom>
        </p:spPr>
      </p:pic>
    </p:spTree>
    <p:extLst>
      <p:ext uri="{BB962C8B-B14F-4D97-AF65-F5344CB8AC3E}">
        <p14:creationId xmlns:p14="http://schemas.microsoft.com/office/powerpoint/2010/main" val="3763062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D8D8059C-27BD-8773-25D9-84F335B2FD26}"/>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31373" y="5936862"/>
            <a:ext cx="3683838" cy="763976"/>
          </a:xfrm>
          <a:prstGeom prst="rect">
            <a:avLst/>
          </a:prstGeom>
        </p:spPr>
      </p:pic>
      <p:sp>
        <p:nvSpPr>
          <p:cNvPr id="2" name="Title 1">
            <a:extLst>
              <a:ext uri="{FF2B5EF4-FFF2-40B4-BE49-F238E27FC236}">
                <a16:creationId xmlns:a16="http://schemas.microsoft.com/office/drawing/2014/main" id="{4A7E1492-68F3-B169-E951-BD7972803BCA}"/>
              </a:ext>
            </a:extLst>
          </p:cNvPr>
          <p:cNvSpPr>
            <a:spLocks noGrp="1"/>
          </p:cNvSpPr>
          <p:nvPr>
            <p:ph type="title"/>
          </p:nvPr>
        </p:nvSpPr>
        <p:spPr>
          <a:xfrm>
            <a:off x="890338" y="640080"/>
            <a:ext cx="3734014" cy="3566160"/>
          </a:xfrm>
        </p:spPr>
        <p:txBody>
          <a:bodyPr vert="horz" lIns="91440" tIns="45720" rIns="91440" bIns="45720" rtlCol="0" anchor="b">
            <a:normAutofit/>
          </a:bodyPr>
          <a:lstStyle/>
          <a:p>
            <a:r>
              <a:rPr lang="en-US" sz="4800" dirty="0">
                <a:latin typeface="Helvetica" panose="020B0604020202020204" pitchFamily="34" charset="0"/>
                <a:cs typeface="Helvetica" panose="020B0604020202020204" pitchFamily="34" charset="0"/>
              </a:rPr>
              <a:t>Cutting Boards – Color Coded</a:t>
            </a:r>
          </a:p>
        </p:txBody>
      </p:sp>
      <p:pic>
        <p:nvPicPr>
          <p:cNvPr id="7" name="Content Placeholder 6" descr="Cutting boards in the following colors: yellow, red, blue, brown, and green.">
            <a:extLst>
              <a:ext uri="{FF2B5EF4-FFF2-40B4-BE49-F238E27FC236}">
                <a16:creationId xmlns:a16="http://schemas.microsoft.com/office/drawing/2014/main" id="{7A84D383-57CC-88B5-F556-061ED0BEA0B3}"/>
              </a:ext>
            </a:extLst>
          </p:cNvPr>
          <p:cNvPicPr>
            <a:picLocks noGrp="1" noChangeAspect="1"/>
          </p:cNvPicPr>
          <p:nvPr>
            <p:ph idx="1"/>
          </p:nvPr>
        </p:nvPicPr>
        <p:blipFill rotWithShape="1">
          <a:blip r:embed="rId4"/>
          <a:srcRect t="10509" r="-1" b="14717"/>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14" name="sketchy line">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0338" y="4409267"/>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414462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8B1ABD-2597-0595-02EC-FDE8AC200557}"/>
              </a:ext>
            </a:extLst>
          </p:cNvPr>
          <p:cNvSpPr>
            <a:spLocks noGrp="1"/>
          </p:cNvSpPr>
          <p:nvPr>
            <p:ph type="title"/>
          </p:nvPr>
        </p:nvSpPr>
        <p:spPr>
          <a:xfrm>
            <a:off x="761840" y="1138265"/>
            <a:ext cx="4544762" cy="1401183"/>
          </a:xfrm>
        </p:spPr>
        <p:txBody>
          <a:bodyPr anchor="t">
            <a:normAutofit/>
          </a:bodyPr>
          <a:lstStyle/>
          <a:p>
            <a:r>
              <a:rPr lang="en-US" sz="3200" dirty="0">
                <a:latin typeface="Helvetica" panose="020B0604020202020204" pitchFamily="34" charset="0"/>
                <a:cs typeface="Helvetica" panose="020B0604020202020204" pitchFamily="34" charset="0"/>
              </a:rPr>
              <a:t>Chef's Knives - Types</a:t>
            </a:r>
          </a:p>
        </p:txBody>
      </p:sp>
      <p:cxnSp>
        <p:nvCxnSpPr>
          <p:cNvPr id="17" name="Straight Connector 16">
            <a:extLst>
              <a:ext uri="{FF2B5EF4-FFF2-40B4-BE49-F238E27FC236}">
                <a16:creationId xmlns:a16="http://schemas.microsoft.com/office/drawing/2014/main" id="{FC23E3B9-5ABF-58B3-E2B0-E9A5DAA9003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61462" y="871146"/>
            <a:ext cx="736939"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C2B8EA9C-47EE-426A-75BC-B3A3F37E61B6}"/>
              </a:ext>
            </a:extLst>
          </p:cNvPr>
          <p:cNvSpPr>
            <a:spLocks noGrp="1"/>
          </p:cNvSpPr>
          <p:nvPr>
            <p:ph idx="1"/>
          </p:nvPr>
        </p:nvSpPr>
        <p:spPr>
          <a:xfrm>
            <a:off x="761840" y="2551177"/>
            <a:ext cx="4544762" cy="3385686"/>
          </a:xfrm>
        </p:spPr>
        <p:txBody>
          <a:bodyPr vert="horz" lIns="91440" tIns="45720" rIns="91440" bIns="45720" rtlCol="0">
            <a:normAutofit/>
          </a:bodyPr>
          <a:lstStyle/>
          <a:p>
            <a:r>
              <a:rPr lang="en-US" sz="2000" dirty="0">
                <a:latin typeface="Helvetica" panose="020B0604020202020204" pitchFamily="34" charset="0"/>
                <a:cs typeface="Helvetica" panose="020B0604020202020204" pitchFamily="34" charset="0"/>
              </a:rPr>
              <a:t>Forged</a:t>
            </a:r>
          </a:p>
          <a:p>
            <a:r>
              <a:rPr lang="en-US" sz="2000" dirty="0">
                <a:latin typeface="Helvetica" panose="020B0604020202020204" pitchFamily="34" charset="0"/>
                <a:cs typeface="Helvetica" panose="020B0604020202020204" pitchFamily="34" charset="0"/>
              </a:rPr>
              <a:t>Stamped</a:t>
            </a:r>
          </a:p>
        </p:txBody>
      </p:sp>
      <p:pic>
        <p:nvPicPr>
          <p:cNvPr id="5" name="Content Placeholder 2" descr="A forged chef's knife above a stamped chef's knife">
            <a:extLst>
              <a:ext uri="{FF2B5EF4-FFF2-40B4-BE49-F238E27FC236}">
                <a16:creationId xmlns:a16="http://schemas.microsoft.com/office/drawing/2014/main" id="{BEB805B9-DE41-86A3-A324-8243ECF58BA5}"/>
              </a:ext>
            </a:extLst>
          </p:cNvPr>
          <p:cNvPicPr>
            <a:picLocks noChangeAspect="1"/>
          </p:cNvPicPr>
          <p:nvPr/>
        </p:nvPicPr>
        <p:blipFill>
          <a:blip r:embed="rId3"/>
          <a:stretch>
            <a:fillRect/>
          </a:stretch>
        </p:blipFill>
        <p:spPr>
          <a:xfrm rot="-5400000">
            <a:off x="7156247" y="762720"/>
            <a:ext cx="3187160" cy="5334160"/>
          </a:xfrm>
          <a:prstGeom prst="rect">
            <a:avLst/>
          </a:prstGeom>
        </p:spPr>
      </p:pic>
      <p:pic>
        <p:nvPicPr>
          <p:cNvPr id="7" name="Picture 6">
            <a:extLst>
              <a:ext uri="{FF2B5EF4-FFF2-40B4-BE49-F238E27FC236}">
                <a16:creationId xmlns:a16="http://schemas.microsoft.com/office/drawing/2014/main" id="{4A51B4E6-771C-1634-B658-45BA8ED69B35}"/>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131373" y="5936862"/>
            <a:ext cx="3683838" cy="763976"/>
          </a:xfrm>
          <a:prstGeom prst="rect">
            <a:avLst/>
          </a:prstGeom>
        </p:spPr>
      </p:pic>
    </p:spTree>
    <p:extLst>
      <p:ext uri="{BB962C8B-B14F-4D97-AF65-F5344CB8AC3E}">
        <p14:creationId xmlns:p14="http://schemas.microsoft.com/office/powerpoint/2010/main" val="40918909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117AB3D3-3C9C-4DED-809A-78734805B8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3FCAF11-75EA-7DC8-F9A5-A8C7A6CC5037}"/>
              </a:ext>
            </a:extLst>
          </p:cNvPr>
          <p:cNvSpPr>
            <a:spLocks noGrp="1"/>
          </p:cNvSpPr>
          <p:nvPr>
            <p:ph type="title"/>
          </p:nvPr>
        </p:nvSpPr>
        <p:spPr>
          <a:xfrm>
            <a:off x="793662" y="386930"/>
            <a:ext cx="10066122" cy="1298448"/>
          </a:xfrm>
        </p:spPr>
        <p:txBody>
          <a:bodyPr anchor="b">
            <a:normAutofit/>
          </a:bodyPr>
          <a:lstStyle/>
          <a:p>
            <a:r>
              <a:rPr lang="en-US" dirty="0">
                <a:latin typeface="Helvetica" panose="020B0604020202020204" pitchFamily="34" charset="0"/>
                <a:cs typeface="Helvetica" panose="020B0604020202020204" pitchFamily="34" charset="0"/>
              </a:rPr>
              <a:t>Chef's Knives - Material</a:t>
            </a:r>
          </a:p>
        </p:txBody>
      </p:sp>
      <p:sp>
        <p:nvSpPr>
          <p:cNvPr id="20" name="Rectangle 19">
            <a:extLst>
              <a:ext uri="{FF2B5EF4-FFF2-40B4-BE49-F238E27FC236}">
                <a16:creationId xmlns:a16="http://schemas.microsoft.com/office/drawing/2014/main" id="{3A9A4357-BD1D-4622-A4FE-766E6AB8DE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2679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Content Placeholder 7">
            <a:extLst>
              <a:ext uri="{FF2B5EF4-FFF2-40B4-BE49-F238E27FC236}">
                <a16:creationId xmlns:a16="http://schemas.microsoft.com/office/drawing/2014/main" id="{725DC3D0-379C-04D1-BBC0-17221630B5F5}"/>
              </a:ext>
            </a:extLst>
          </p:cNvPr>
          <p:cNvSpPr>
            <a:spLocks noGrp="1"/>
          </p:cNvSpPr>
          <p:nvPr>
            <p:ph idx="1"/>
          </p:nvPr>
        </p:nvSpPr>
        <p:spPr>
          <a:xfrm>
            <a:off x="793661" y="2599509"/>
            <a:ext cx="4530898" cy="3639450"/>
          </a:xfrm>
        </p:spPr>
        <p:txBody>
          <a:bodyPr anchor="ctr">
            <a:normAutofit/>
          </a:bodyPr>
          <a:lstStyle/>
          <a:p>
            <a:r>
              <a:rPr lang="en-US" sz="2000" dirty="0">
                <a:latin typeface="Helvetica" panose="020B0604020202020204" pitchFamily="34" charset="0"/>
                <a:cs typeface="Helvetica" panose="020B0604020202020204" pitchFamily="34" charset="0"/>
              </a:rPr>
              <a:t>Stainless steel</a:t>
            </a:r>
          </a:p>
          <a:p>
            <a:r>
              <a:rPr lang="en-US" sz="2000" dirty="0">
                <a:latin typeface="Helvetica" panose="020B0604020202020204" pitchFamily="34" charset="0"/>
                <a:cs typeface="Helvetica" panose="020B0604020202020204" pitchFamily="34" charset="0"/>
              </a:rPr>
              <a:t>Carbon steel</a:t>
            </a:r>
          </a:p>
          <a:p>
            <a:r>
              <a:rPr lang="en-US" sz="2000" dirty="0">
                <a:latin typeface="Helvetica" panose="020B0604020202020204" pitchFamily="34" charset="0"/>
                <a:cs typeface="Helvetica" panose="020B0604020202020204" pitchFamily="34" charset="0"/>
              </a:rPr>
              <a:t>High-carbon stainless steel</a:t>
            </a:r>
          </a:p>
        </p:txBody>
      </p:sp>
      <p:pic>
        <p:nvPicPr>
          <p:cNvPr id="4" name="Content Placeholder 3" descr="A person's handing holding a chef's knife ">
            <a:extLst>
              <a:ext uri="{FF2B5EF4-FFF2-40B4-BE49-F238E27FC236}">
                <a16:creationId xmlns:a16="http://schemas.microsoft.com/office/drawing/2014/main" id="{A82AC48C-41BD-4C77-BDA0-6834CC2C9ABC}"/>
              </a:ext>
            </a:extLst>
          </p:cNvPr>
          <p:cNvPicPr>
            <a:picLocks noChangeAspect="1"/>
          </p:cNvPicPr>
          <p:nvPr/>
        </p:nvPicPr>
        <p:blipFill rotWithShape="1">
          <a:blip r:embed="rId3"/>
          <a:srcRect t="1190"/>
          <a:stretch/>
        </p:blipFill>
        <p:spPr>
          <a:xfrm>
            <a:off x="5938269" y="2477571"/>
            <a:ext cx="5150277" cy="3714244"/>
          </a:xfrm>
          <a:prstGeom prst="rect">
            <a:avLst/>
          </a:prstGeom>
        </p:spPr>
      </p:pic>
      <p:sp>
        <p:nvSpPr>
          <p:cNvPr id="24" name="Rectangle 23">
            <a:extLst>
              <a:ext uri="{FF2B5EF4-FFF2-40B4-BE49-F238E27FC236}">
                <a16:creationId xmlns:a16="http://schemas.microsoft.com/office/drawing/2014/main" id="{E6995CE5-F890-4ABA-82A2-26507CE8D2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0E052AE9-7367-CDC4-0793-80BEED633DCD}"/>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116996" y="5714013"/>
            <a:ext cx="3683838" cy="763976"/>
          </a:xfrm>
          <a:prstGeom prst="rect">
            <a:avLst/>
          </a:prstGeom>
        </p:spPr>
      </p:pic>
    </p:spTree>
    <p:extLst>
      <p:ext uri="{BB962C8B-B14F-4D97-AF65-F5344CB8AC3E}">
        <p14:creationId xmlns:p14="http://schemas.microsoft.com/office/powerpoint/2010/main" val="36819731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F90E3AD-A8C4-312D-D4CC-ED19DE987D42}"/>
              </a:ext>
            </a:extLst>
          </p:cNvPr>
          <p:cNvSpPr>
            <a:spLocks noGrp="1"/>
          </p:cNvSpPr>
          <p:nvPr>
            <p:ph type="title"/>
          </p:nvPr>
        </p:nvSpPr>
        <p:spPr>
          <a:xfrm>
            <a:off x="890338" y="640080"/>
            <a:ext cx="3734014" cy="3566160"/>
          </a:xfrm>
        </p:spPr>
        <p:txBody>
          <a:bodyPr vert="horz" lIns="91440" tIns="45720" rIns="91440" bIns="45720" rtlCol="0" anchor="b">
            <a:normAutofit/>
          </a:bodyPr>
          <a:lstStyle/>
          <a:p>
            <a:r>
              <a:rPr lang="en-US" sz="4800" dirty="0">
                <a:latin typeface="Helvetica" panose="020B0604020202020204" pitchFamily="34" charset="0"/>
                <a:cs typeface="Helvetica" panose="020B0604020202020204" pitchFamily="34" charset="0"/>
              </a:rPr>
              <a:t>Other Knives</a:t>
            </a:r>
          </a:p>
        </p:txBody>
      </p:sp>
      <p:sp>
        <p:nvSpPr>
          <p:cNvPr id="20" name="sketchy line">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0338" y="4409267"/>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descr="Different types of knives in a drawer">
            <a:extLst>
              <a:ext uri="{FF2B5EF4-FFF2-40B4-BE49-F238E27FC236}">
                <a16:creationId xmlns:a16="http://schemas.microsoft.com/office/drawing/2014/main" id="{1C7C162A-F91D-3B96-0A92-E9CD3A3A8A2B}"/>
              </a:ext>
            </a:extLst>
          </p:cNvPr>
          <p:cNvPicPr>
            <a:picLocks noChangeAspect="1"/>
          </p:cNvPicPr>
          <p:nvPr/>
        </p:nvPicPr>
        <p:blipFill rotWithShape="1">
          <a:blip r:embed="rId3"/>
          <a:srcRect t="52"/>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pic>
        <p:nvPicPr>
          <p:cNvPr id="3" name="Picture 2">
            <a:extLst>
              <a:ext uri="{FF2B5EF4-FFF2-40B4-BE49-F238E27FC236}">
                <a16:creationId xmlns:a16="http://schemas.microsoft.com/office/drawing/2014/main" id="{796BBFD6-7E2E-D060-CFB1-6D4C2D225CCA}"/>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128325" y="5965402"/>
            <a:ext cx="3686175" cy="771525"/>
          </a:xfrm>
          <a:prstGeom prst="rect">
            <a:avLst/>
          </a:prstGeom>
        </p:spPr>
      </p:pic>
    </p:spTree>
    <p:extLst>
      <p:ext uri="{BB962C8B-B14F-4D97-AF65-F5344CB8AC3E}">
        <p14:creationId xmlns:p14="http://schemas.microsoft.com/office/powerpoint/2010/main" val="28683547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F7EDEA10-087E-4352-A848-7D9888DC67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F8ADC92-06C8-1B98-69D0-9B2F87C8D898}"/>
              </a:ext>
            </a:extLst>
          </p:cNvPr>
          <p:cNvSpPr>
            <a:spLocks noGrp="1"/>
          </p:cNvSpPr>
          <p:nvPr>
            <p:ph type="title"/>
          </p:nvPr>
        </p:nvSpPr>
        <p:spPr>
          <a:xfrm>
            <a:off x="838200" y="4242090"/>
            <a:ext cx="10515600" cy="1270232"/>
          </a:xfrm>
        </p:spPr>
        <p:txBody>
          <a:bodyPr vert="horz" lIns="91440" tIns="45720" rIns="91440" bIns="45720" rtlCol="0" anchor="b">
            <a:normAutofit/>
          </a:bodyPr>
          <a:lstStyle/>
          <a:p>
            <a:pPr algn="ctr"/>
            <a:r>
              <a:rPr lang="en-US" sz="6000" kern="1200" dirty="0">
                <a:solidFill>
                  <a:schemeClr val="tx1"/>
                </a:solidFill>
                <a:latin typeface="Helvetica" panose="020B0604020202020204" pitchFamily="34" charset="0"/>
                <a:cs typeface="Helvetica" panose="020B0604020202020204" pitchFamily="34" charset="0"/>
              </a:rPr>
              <a:t>Storage Options</a:t>
            </a:r>
          </a:p>
        </p:txBody>
      </p:sp>
      <p:pic>
        <p:nvPicPr>
          <p:cNvPr id="5" name="Picture 4" descr="Knives hanging on a magnetic strip">
            <a:extLst>
              <a:ext uri="{FF2B5EF4-FFF2-40B4-BE49-F238E27FC236}">
                <a16:creationId xmlns:a16="http://schemas.microsoft.com/office/drawing/2014/main" id="{8863EE82-C70E-C47B-C996-922D13FAB161}"/>
              </a:ext>
            </a:extLst>
          </p:cNvPr>
          <p:cNvPicPr>
            <a:picLocks noChangeAspect="1"/>
          </p:cNvPicPr>
          <p:nvPr/>
        </p:nvPicPr>
        <p:blipFill rotWithShape="1">
          <a:blip r:embed="rId3"/>
          <a:srcRect l="35234" r="255" b="-3"/>
          <a:stretch/>
        </p:blipFill>
        <p:spPr>
          <a:xfrm>
            <a:off x="510365" y="400051"/>
            <a:ext cx="3524888" cy="3647338"/>
          </a:xfrm>
          <a:custGeom>
            <a:avLst/>
            <a:gdLst/>
            <a:ahLst/>
            <a:cxnLst/>
            <a:rect l="l" t="t" r="r" b="b"/>
            <a:pathLst>
              <a:path w="3524888" h="3647338">
                <a:moveTo>
                  <a:pt x="887180" y="60"/>
                </a:moveTo>
                <a:cubicBezTo>
                  <a:pt x="945946" y="-443"/>
                  <a:pt x="1004682" y="2214"/>
                  <a:pt x="1063120" y="9535"/>
                </a:cubicBezTo>
                <a:cubicBezTo>
                  <a:pt x="1192553" y="25206"/>
                  <a:pt x="1324035" y="29312"/>
                  <a:pt x="1454772" y="21769"/>
                </a:cubicBezTo>
                <a:cubicBezTo>
                  <a:pt x="1583729" y="15160"/>
                  <a:pt x="1712924" y="14714"/>
                  <a:pt x="1842239" y="16589"/>
                </a:cubicBezTo>
                <a:cubicBezTo>
                  <a:pt x="1958874" y="18285"/>
                  <a:pt x="2075629" y="18018"/>
                  <a:pt x="2192264" y="13196"/>
                </a:cubicBezTo>
                <a:cubicBezTo>
                  <a:pt x="2323253" y="7660"/>
                  <a:pt x="2454242" y="2928"/>
                  <a:pt x="2585114" y="13911"/>
                </a:cubicBezTo>
                <a:cubicBezTo>
                  <a:pt x="2699008" y="24482"/>
                  <a:pt x="2813668" y="29758"/>
                  <a:pt x="2928437" y="29714"/>
                </a:cubicBezTo>
                <a:cubicBezTo>
                  <a:pt x="3080601" y="28464"/>
                  <a:pt x="3232406" y="19625"/>
                  <a:pt x="3384330" y="14536"/>
                </a:cubicBezTo>
                <a:lnTo>
                  <a:pt x="3481468" y="12130"/>
                </a:lnTo>
                <a:lnTo>
                  <a:pt x="3481325" y="16098"/>
                </a:lnTo>
                <a:lnTo>
                  <a:pt x="3493308" y="84630"/>
                </a:lnTo>
                <a:lnTo>
                  <a:pt x="3493318" y="92959"/>
                </a:lnTo>
                <a:cubicBezTo>
                  <a:pt x="3495695" y="161085"/>
                  <a:pt x="3501168" y="229143"/>
                  <a:pt x="3512114" y="297090"/>
                </a:cubicBezTo>
                <a:cubicBezTo>
                  <a:pt x="3519231" y="340796"/>
                  <a:pt x="3524136" y="384681"/>
                  <a:pt x="3524809" y="428543"/>
                </a:cubicBezTo>
                <a:cubicBezTo>
                  <a:pt x="3525482" y="472405"/>
                  <a:pt x="3521924" y="516245"/>
                  <a:pt x="3512114" y="559861"/>
                </a:cubicBezTo>
                <a:cubicBezTo>
                  <a:pt x="3491119" y="656469"/>
                  <a:pt x="3485618" y="754605"/>
                  <a:pt x="3495724" y="852186"/>
                </a:cubicBezTo>
                <a:cubicBezTo>
                  <a:pt x="3504578" y="948437"/>
                  <a:pt x="3505176" y="1044867"/>
                  <a:pt x="3502664" y="1141386"/>
                </a:cubicBezTo>
                <a:cubicBezTo>
                  <a:pt x="3500391" y="1228440"/>
                  <a:pt x="3500750" y="1315584"/>
                  <a:pt x="3507210" y="1402639"/>
                </a:cubicBezTo>
                <a:cubicBezTo>
                  <a:pt x="3514626" y="1500407"/>
                  <a:pt x="3520966" y="1598176"/>
                  <a:pt x="3506252" y="1695856"/>
                </a:cubicBezTo>
                <a:cubicBezTo>
                  <a:pt x="3492089" y="1780866"/>
                  <a:pt x="3485019" y="1866447"/>
                  <a:pt x="3485079" y="1952109"/>
                </a:cubicBezTo>
                <a:cubicBezTo>
                  <a:pt x="3486753" y="2065682"/>
                  <a:pt x="3498595" y="2178986"/>
                  <a:pt x="3505415" y="2292381"/>
                </a:cubicBezTo>
                <a:cubicBezTo>
                  <a:pt x="3514746" y="2447918"/>
                  <a:pt x="3522761" y="2603544"/>
                  <a:pt x="3508406" y="2759171"/>
                </a:cubicBezTo>
                <a:cubicBezTo>
                  <a:pt x="3497997" y="2866762"/>
                  <a:pt x="3488427" y="2974352"/>
                  <a:pt x="3496442" y="3082389"/>
                </a:cubicBezTo>
                <a:cubicBezTo>
                  <a:pt x="3502066" y="3158639"/>
                  <a:pt x="3510200" y="3234980"/>
                  <a:pt x="3504816" y="3311409"/>
                </a:cubicBezTo>
                <a:lnTo>
                  <a:pt x="3500655" y="3407763"/>
                </a:lnTo>
                <a:lnTo>
                  <a:pt x="3500528" y="3407763"/>
                </a:lnTo>
                <a:lnTo>
                  <a:pt x="3500186" y="3418624"/>
                </a:lnTo>
                <a:lnTo>
                  <a:pt x="3498431" y="3459279"/>
                </a:lnTo>
                <a:lnTo>
                  <a:pt x="3498786" y="3476530"/>
                </a:lnTo>
                <a:lnTo>
                  <a:pt x="3500070" y="3476530"/>
                </a:lnTo>
                <a:lnTo>
                  <a:pt x="3504922" y="3592711"/>
                </a:lnTo>
                <a:lnTo>
                  <a:pt x="3504733" y="3642505"/>
                </a:lnTo>
                <a:lnTo>
                  <a:pt x="3344090" y="3645620"/>
                </a:lnTo>
                <a:cubicBezTo>
                  <a:pt x="3179267" y="3652578"/>
                  <a:pt x="3015642" y="3636699"/>
                  <a:pt x="2851776" y="3628492"/>
                </a:cubicBezTo>
                <a:cubicBezTo>
                  <a:pt x="2716167" y="3622675"/>
                  <a:pt x="2580186" y="3623335"/>
                  <a:pt x="2444683" y="3630454"/>
                </a:cubicBezTo>
                <a:cubicBezTo>
                  <a:pt x="2220221" y="3640802"/>
                  <a:pt x="1995758" y="3642229"/>
                  <a:pt x="1771055" y="3636431"/>
                </a:cubicBezTo>
                <a:cubicBezTo>
                  <a:pt x="1659183" y="3633576"/>
                  <a:pt x="1547429" y="3634736"/>
                  <a:pt x="1435675" y="3638305"/>
                </a:cubicBezTo>
                <a:cubicBezTo>
                  <a:pt x="1179420" y="3646601"/>
                  <a:pt x="923403" y="3637323"/>
                  <a:pt x="667265" y="3634558"/>
                </a:cubicBezTo>
                <a:cubicBezTo>
                  <a:pt x="569736" y="3633488"/>
                  <a:pt x="472205" y="3633665"/>
                  <a:pt x="374794" y="3637679"/>
                </a:cubicBezTo>
                <a:cubicBezTo>
                  <a:pt x="264415" y="3642140"/>
                  <a:pt x="154036" y="3643412"/>
                  <a:pt x="43657" y="3642932"/>
                </a:cubicBezTo>
                <a:lnTo>
                  <a:pt x="11965" y="3642429"/>
                </a:lnTo>
                <a:lnTo>
                  <a:pt x="24360" y="3479541"/>
                </a:lnTo>
                <a:cubicBezTo>
                  <a:pt x="26194" y="3423392"/>
                  <a:pt x="25594" y="3367189"/>
                  <a:pt x="22559" y="3311038"/>
                </a:cubicBezTo>
                <a:cubicBezTo>
                  <a:pt x="16343" y="3197955"/>
                  <a:pt x="-628" y="3084971"/>
                  <a:pt x="13594" y="2971689"/>
                </a:cubicBezTo>
                <a:cubicBezTo>
                  <a:pt x="38335" y="2776712"/>
                  <a:pt x="12519" y="2582431"/>
                  <a:pt x="4272" y="2387950"/>
                </a:cubicBezTo>
                <a:cubicBezTo>
                  <a:pt x="-3262" y="2237604"/>
                  <a:pt x="2250" y="2086990"/>
                  <a:pt x="20765" y="1937298"/>
                </a:cubicBezTo>
                <a:cubicBezTo>
                  <a:pt x="38958" y="1790576"/>
                  <a:pt x="37113" y="1642627"/>
                  <a:pt x="15268" y="1496252"/>
                </a:cubicBezTo>
                <a:cubicBezTo>
                  <a:pt x="7718" y="1430798"/>
                  <a:pt x="7400" y="1364898"/>
                  <a:pt x="14311" y="1299395"/>
                </a:cubicBezTo>
                <a:cubicBezTo>
                  <a:pt x="22640" y="1195064"/>
                  <a:pt x="20682" y="1090348"/>
                  <a:pt x="8455" y="986285"/>
                </a:cubicBezTo>
                <a:cubicBezTo>
                  <a:pt x="-8159" y="849535"/>
                  <a:pt x="3794" y="712390"/>
                  <a:pt x="9890" y="575539"/>
                </a:cubicBezTo>
                <a:cubicBezTo>
                  <a:pt x="14432" y="472556"/>
                  <a:pt x="17180" y="369671"/>
                  <a:pt x="12878" y="266688"/>
                </a:cubicBezTo>
                <a:lnTo>
                  <a:pt x="14418" y="21931"/>
                </a:lnTo>
                <a:lnTo>
                  <a:pt x="163536" y="23733"/>
                </a:lnTo>
                <a:cubicBezTo>
                  <a:pt x="346324" y="25875"/>
                  <a:pt x="528992" y="25875"/>
                  <a:pt x="711062" y="9535"/>
                </a:cubicBezTo>
                <a:cubicBezTo>
                  <a:pt x="769619" y="4223"/>
                  <a:pt x="828415" y="562"/>
                  <a:pt x="887180" y="60"/>
                </a:cubicBezTo>
                <a:close/>
              </a:path>
            </a:pathLst>
          </a:custGeom>
        </p:spPr>
      </p:pic>
      <p:pic>
        <p:nvPicPr>
          <p:cNvPr id="3" name="Picture 2" descr="Knives stored in a knife block on the counter">
            <a:extLst>
              <a:ext uri="{FF2B5EF4-FFF2-40B4-BE49-F238E27FC236}">
                <a16:creationId xmlns:a16="http://schemas.microsoft.com/office/drawing/2014/main" id="{0B6A471D-4875-115F-4C8E-645FFCB4CF94}"/>
              </a:ext>
            </a:extLst>
          </p:cNvPr>
          <p:cNvPicPr>
            <a:picLocks noChangeAspect="1"/>
          </p:cNvPicPr>
          <p:nvPr/>
        </p:nvPicPr>
        <p:blipFill rotWithShape="1">
          <a:blip r:embed="rId4"/>
          <a:srcRect l="3357" r="-4" b="-4"/>
          <a:stretch/>
        </p:blipFill>
        <p:spPr>
          <a:xfrm>
            <a:off x="4333556" y="400051"/>
            <a:ext cx="3524888" cy="3647338"/>
          </a:xfrm>
          <a:custGeom>
            <a:avLst/>
            <a:gdLst/>
            <a:ahLst/>
            <a:cxnLst/>
            <a:rect l="l" t="t" r="r" b="b"/>
            <a:pathLst>
              <a:path w="3524888" h="3647338">
                <a:moveTo>
                  <a:pt x="887181" y="60"/>
                </a:moveTo>
                <a:cubicBezTo>
                  <a:pt x="945947" y="-443"/>
                  <a:pt x="1004683" y="2214"/>
                  <a:pt x="1063120" y="9535"/>
                </a:cubicBezTo>
                <a:cubicBezTo>
                  <a:pt x="1192553" y="25206"/>
                  <a:pt x="1324035" y="29312"/>
                  <a:pt x="1454772" y="21769"/>
                </a:cubicBezTo>
                <a:cubicBezTo>
                  <a:pt x="1583729" y="15160"/>
                  <a:pt x="1712924" y="14714"/>
                  <a:pt x="1842239" y="16589"/>
                </a:cubicBezTo>
                <a:cubicBezTo>
                  <a:pt x="1958874" y="18285"/>
                  <a:pt x="2075629" y="18018"/>
                  <a:pt x="2192264" y="13196"/>
                </a:cubicBezTo>
                <a:cubicBezTo>
                  <a:pt x="2323253" y="7660"/>
                  <a:pt x="2454242" y="2928"/>
                  <a:pt x="2585114" y="13911"/>
                </a:cubicBezTo>
                <a:cubicBezTo>
                  <a:pt x="2699008" y="24482"/>
                  <a:pt x="2813669" y="29758"/>
                  <a:pt x="2928437" y="29714"/>
                </a:cubicBezTo>
                <a:cubicBezTo>
                  <a:pt x="3080601" y="28464"/>
                  <a:pt x="3232406" y="19625"/>
                  <a:pt x="3384330" y="14536"/>
                </a:cubicBezTo>
                <a:lnTo>
                  <a:pt x="3481468" y="12130"/>
                </a:lnTo>
                <a:lnTo>
                  <a:pt x="3481325" y="16098"/>
                </a:lnTo>
                <a:lnTo>
                  <a:pt x="3493308" y="84630"/>
                </a:lnTo>
                <a:lnTo>
                  <a:pt x="3493318" y="92959"/>
                </a:lnTo>
                <a:cubicBezTo>
                  <a:pt x="3495695" y="161085"/>
                  <a:pt x="3501169" y="229143"/>
                  <a:pt x="3512114" y="297090"/>
                </a:cubicBezTo>
                <a:cubicBezTo>
                  <a:pt x="3519231" y="340796"/>
                  <a:pt x="3524136" y="384681"/>
                  <a:pt x="3524809" y="428543"/>
                </a:cubicBezTo>
                <a:cubicBezTo>
                  <a:pt x="3525482" y="472405"/>
                  <a:pt x="3521924" y="516245"/>
                  <a:pt x="3512114" y="559861"/>
                </a:cubicBezTo>
                <a:cubicBezTo>
                  <a:pt x="3491119" y="656469"/>
                  <a:pt x="3485618" y="754605"/>
                  <a:pt x="3495724" y="852186"/>
                </a:cubicBezTo>
                <a:cubicBezTo>
                  <a:pt x="3504578" y="948437"/>
                  <a:pt x="3505176" y="1044867"/>
                  <a:pt x="3502664" y="1141385"/>
                </a:cubicBezTo>
                <a:cubicBezTo>
                  <a:pt x="3500391" y="1228440"/>
                  <a:pt x="3500750" y="1315584"/>
                  <a:pt x="3507210" y="1402639"/>
                </a:cubicBezTo>
                <a:cubicBezTo>
                  <a:pt x="3514626" y="1500407"/>
                  <a:pt x="3520966" y="1598176"/>
                  <a:pt x="3506252" y="1695857"/>
                </a:cubicBezTo>
                <a:cubicBezTo>
                  <a:pt x="3492089" y="1780866"/>
                  <a:pt x="3485019" y="1866447"/>
                  <a:pt x="3485079" y="1952109"/>
                </a:cubicBezTo>
                <a:cubicBezTo>
                  <a:pt x="3486753" y="2065682"/>
                  <a:pt x="3498596" y="2178986"/>
                  <a:pt x="3505415" y="2292381"/>
                </a:cubicBezTo>
                <a:cubicBezTo>
                  <a:pt x="3514746" y="2447918"/>
                  <a:pt x="3522761" y="2603544"/>
                  <a:pt x="3508406" y="2759171"/>
                </a:cubicBezTo>
                <a:cubicBezTo>
                  <a:pt x="3497997" y="2866762"/>
                  <a:pt x="3488428" y="2974352"/>
                  <a:pt x="3496442" y="3082389"/>
                </a:cubicBezTo>
                <a:cubicBezTo>
                  <a:pt x="3502066" y="3158639"/>
                  <a:pt x="3510200" y="3234980"/>
                  <a:pt x="3504816" y="3311409"/>
                </a:cubicBezTo>
                <a:lnTo>
                  <a:pt x="3500655" y="3407763"/>
                </a:lnTo>
                <a:lnTo>
                  <a:pt x="3500528" y="3407763"/>
                </a:lnTo>
                <a:lnTo>
                  <a:pt x="3500186" y="3418624"/>
                </a:lnTo>
                <a:lnTo>
                  <a:pt x="3498431" y="3459279"/>
                </a:lnTo>
                <a:lnTo>
                  <a:pt x="3498786" y="3476530"/>
                </a:lnTo>
                <a:lnTo>
                  <a:pt x="3500070" y="3476530"/>
                </a:lnTo>
                <a:lnTo>
                  <a:pt x="3504922" y="3592711"/>
                </a:lnTo>
                <a:lnTo>
                  <a:pt x="3504733" y="3642505"/>
                </a:lnTo>
                <a:lnTo>
                  <a:pt x="3344090" y="3645620"/>
                </a:lnTo>
                <a:cubicBezTo>
                  <a:pt x="3179268" y="3652578"/>
                  <a:pt x="3015642" y="3636699"/>
                  <a:pt x="2851776" y="3628492"/>
                </a:cubicBezTo>
                <a:cubicBezTo>
                  <a:pt x="2716167" y="3622675"/>
                  <a:pt x="2580186" y="3623335"/>
                  <a:pt x="2444683" y="3630454"/>
                </a:cubicBezTo>
                <a:cubicBezTo>
                  <a:pt x="2220221" y="3640802"/>
                  <a:pt x="1995758" y="3642229"/>
                  <a:pt x="1771055" y="3636431"/>
                </a:cubicBezTo>
                <a:cubicBezTo>
                  <a:pt x="1659183" y="3633576"/>
                  <a:pt x="1547429" y="3634736"/>
                  <a:pt x="1435676" y="3638305"/>
                </a:cubicBezTo>
                <a:cubicBezTo>
                  <a:pt x="1179420" y="3646601"/>
                  <a:pt x="923403" y="3637323"/>
                  <a:pt x="667265" y="3634558"/>
                </a:cubicBezTo>
                <a:cubicBezTo>
                  <a:pt x="569736" y="3633488"/>
                  <a:pt x="472205" y="3633665"/>
                  <a:pt x="374794" y="3637679"/>
                </a:cubicBezTo>
                <a:cubicBezTo>
                  <a:pt x="264415" y="3642140"/>
                  <a:pt x="154036" y="3643412"/>
                  <a:pt x="43657" y="3642932"/>
                </a:cubicBezTo>
                <a:lnTo>
                  <a:pt x="11965" y="3642429"/>
                </a:lnTo>
                <a:lnTo>
                  <a:pt x="24360" y="3479541"/>
                </a:lnTo>
                <a:cubicBezTo>
                  <a:pt x="26194" y="3423392"/>
                  <a:pt x="25594" y="3367189"/>
                  <a:pt x="22559" y="3311038"/>
                </a:cubicBezTo>
                <a:cubicBezTo>
                  <a:pt x="16343" y="3197955"/>
                  <a:pt x="-628" y="3084971"/>
                  <a:pt x="13594" y="2971689"/>
                </a:cubicBezTo>
                <a:cubicBezTo>
                  <a:pt x="38335" y="2776712"/>
                  <a:pt x="12519" y="2582431"/>
                  <a:pt x="4272" y="2387950"/>
                </a:cubicBezTo>
                <a:cubicBezTo>
                  <a:pt x="-3262" y="2237604"/>
                  <a:pt x="2250" y="2086990"/>
                  <a:pt x="20765" y="1937298"/>
                </a:cubicBezTo>
                <a:cubicBezTo>
                  <a:pt x="38958" y="1790576"/>
                  <a:pt x="37113" y="1642627"/>
                  <a:pt x="15268" y="1496252"/>
                </a:cubicBezTo>
                <a:cubicBezTo>
                  <a:pt x="7718" y="1430798"/>
                  <a:pt x="7400" y="1364898"/>
                  <a:pt x="14311" y="1299395"/>
                </a:cubicBezTo>
                <a:cubicBezTo>
                  <a:pt x="22640" y="1195064"/>
                  <a:pt x="20682" y="1090348"/>
                  <a:pt x="8455" y="986285"/>
                </a:cubicBezTo>
                <a:cubicBezTo>
                  <a:pt x="-8159" y="849535"/>
                  <a:pt x="3794" y="712390"/>
                  <a:pt x="9890" y="575539"/>
                </a:cubicBezTo>
                <a:cubicBezTo>
                  <a:pt x="14432" y="472556"/>
                  <a:pt x="17180" y="369671"/>
                  <a:pt x="12878" y="266688"/>
                </a:cubicBezTo>
                <a:lnTo>
                  <a:pt x="14418" y="21931"/>
                </a:lnTo>
                <a:lnTo>
                  <a:pt x="163536" y="23733"/>
                </a:lnTo>
                <a:cubicBezTo>
                  <a:pt x="346324" y="25875"/>
                  <a:pt x="528992" y="25875"/>
                  <a:pt x="711062" y="9535"/>
                </a:cubicBezTo>
                <a:cubicBezTo>
                  <a:pt x="769619" y="4223"/>
                  <a:pt x="828415" y="562"/>
                  <a:pt x="887181" y="60"/>
                </a:cubicBezTo>
                <a:close/>
              </a:path>
            </a:pathLst>
          </a:custGeom>
        </p:spPr>
      </p:pic>
      <p:pic>
        <p:nvPicPr>
          <p:cNvPr id="4" name="Content Placeholder 3" descr="Knives stored in a wall hanging knife block">
            <a:extLst>
              <a:ext uri="{FF2B5EF4-FFF2-40B4-BE49-F238E27FC236}">
                <a16:creationId xmlns:a16="http://schemas.microsoft.com/office/drawing/2014/main" id="{10362B7F-9D79-29BE-88F5-9AB24AE174E6}"/>
              </a:ext>
            </a:extLst>
          </p:cNvPr>
          <p:cNvPicPr>
            <a:picLocks noGrp="1" noChangeAspect="1"/>
          </p:cNvPicPr>
          <p:nvPr>
            <p:ph idx="1"/>
          </p:nvPr>
        </p:nvPicPr>
        <p:blipFill rotWithShape="1">
          <a:blip r:embed="rId5"/>
          <a:srcRect t="13842" r="-3" b="7775"/>
          <a:stretch/>
        </p:blipFill>
        <p:spPr>
          <a:xfrm>
            <a:off x="8156747" y="400052"/>
            <a:ext cx="3524888" cy="3647338"/>
          </a:xfrm>
          <a:custGeom>
            <a:avLst/>
            <a:gdLst/>
            <a:ahLst/>
            <a:cxnLst/>
            <a:rect l="l" t="t" r="r" b="b"/>
            <a:pathLst>
              <a:path w="3524888" h="3647338">
                <a:moveTo>
                  <a:pt x="887180" y="60"/>
                </a:moveTo>
                <a:cubicBezTo>
                  <a:pt x="945946" y="-443"/>
                  <a:pt x="1004683" y="2214"/>
                  <a:pt x="1063120" y="9535"/>
                </a:cubicBezTo>
                <a:cubicBezTo>
                  <a:pt x="1192553" y="25206"/>
                  <a:pt x="1324035" y="29312"/>
                  <a:pt x="1454772" y="21769"/>
                </a:cubicBezTo>
                <a:cubicBezTo>
                  <a:pt x="1583729" y="15160"/>
                  <a:pt x="1712924" y="14714"/>
                  <a:pt x="1842239" y="16589"/>
                </a:cubicBezTo>
                <a:cubicBezTo>
                  <a:pt x="1958874" y="18285"/>
                  <a:pt x="2075628" y="18018"/>
                  <a:pt x="2192263" y="13196"/>
                </a:cubicBezTo>
                <a:cubicBezTo>
                  <a:pt x="2323253" y="7660"/>
                  <a:pt x="2454242" y="2928"/>
                  <a:pt x="2585113" y="13911"/>
                </a:cubicBezTo>
                <a:cubicBezTo>
                  <a:pt x="2699008" y="24482"/>
                  <a:pt x="2813668" y="29758"/>
                  <a:pt x="2928437" y="29714"/>
                </a:cubicBezTo>
                <a:cubicBezTo>
                  <a:pt x="3080601" y="28464"/>
                  <a:pt x="3232406" y="19625"/>
                  <a:pt x="3384330" y="14536"/>
                </a:cubicBezTo>
                <a:lnTo>
                  <a:pt x="3481468" y="12130"/>
                </a:lnTo>
                <a:lnTo>
                  <a:pt x="3481325" y="16098"/>
                </a:lnTo>
                <a:lnTo>
                  <a:pt x="3493308" y="84630"/>
                </a:lnTo>
                <a:lnTo>
                  <a:pt x="3493318" y="92959"/>
                </a:lnTo>
                <a:cubicBezTo>
                  <a:pt x="3495694" y="161085"/>
                  <a:pt x="3501168" y="229143"/>
                  <a:pt x="3512114" y="297090"/>
                </a:cubicBezTo>
                <a:cubicBezTo>
                  <a:pt x="3519231" y="340796"/>
                  <a:pt x="3524136" y="384681"/>
                  <a:pt x="3524809" y="428543"/>
                </a:cubicBezTo>
                <a:cubicBezTo>
                  <a:pt x="3525482" y="472405"/>
                  <a:pt x="3521923" y="516245"/>
                  <a:pt x="3512114" y="559861"/>
                </a:cubicBezTo>
                <a:cubicBezTo>
                  <a:pt x="3491119" y="656469"/>
                  <a:pt x="3485617" y="754605"/>
                  <a:pt x="3495724" y="852186"/>
                </a:cubicBezTo>
                <a:cubicBezTo>
                  <a:pt x="3504577" y="948437"/>
                  <a:pt x="3505176" y="1044867"/>
                  <a:pt x="3502664" y="1141386"/>
                </a:cubicBezTo>
                <a:cubicBezTo>
                  <a:pt x="3500391" y="1228440"/>
                  <a:pt x="3500749" y="1315584"/>
                  <a:pt x="3507210" y="1402639"/>
                </a:cubicBezTo>
                <a:cubicBezTo>
                  <a:pt x="3514626" y="1500407"/>
                  <a:pt x="3520966" y="1598176"/>
                  <a:pt x="3506251" y="1695856"/>
                </a:cubicBezTo>
                <a:cubicBezTo>
                  <a:pt x="3492089" y="1780866"/>
                  <a:pt x="3485019" y="1866447"/>
                  <a:pt x="3485079" y="1952109"/>
                </a:cubicBezTo>
                <a:cubicBezTo>
                  <a:pt x="3486753" y="2065682"/>
                  <a:pt x="3498595" y="2178986"/>
                  <a:pt x="3505414" y="2292381"/>
                </a:cubicBezTo>
                <a:cubicBezTo>
                  <a:pt x="3514746" y="2447918"/>
                  <a:pt x="3522760" y="2603544"/>
                  <a:pt x="3508405" y="2759171"/>
                </a:cubicBezTo>
                <a:cubicBezTo>
                  <a:pt x="3497997" y="2866762"/>
                  <a:pt x="3488427" y="2974352"/>
                  <a:pt x="3496442" y="3082389"/>
                </a:cubicBezTo>
                <a:cubicBezTo>
                  <a:pt x="3502065" y="3158639"/>
                  <a:pt x="3510200" y="3234980"/>
                  <a:pt x="3504816" y="3311409"/>
                </a:cubicBezTo>
                <a:lnTo>
                  <a:pt x="3500655" y="3407763"/>
                </a:lnTo>
                <a:lnTo>
                  <a:pt x="3500528" y="3407763"/>
                </a:lnTo>
                <a:lnTo>
                  <a:pt x="3500186" y="3418624"/>
                </a:lnTo>
                <a:lnTo>
                  <a:pt x="3498431" y="3459279"/>
                </a:lnTo>
                <a:lnTo>
                  <a:pt x="3498786" y="3476530"/>
                </a:lnTo>
                <a:lnTo>
                  <a:pt x="3500070" y="3476530"/>
                </a:lnTo>
                <a:lnTo>
                  <a:pt x="3504922" y="3592711"/>
                </a:lnTo>
                <a:lnTo>
                  <a:pt x="3504733" y="3642505"/>
                </a:lnTo>
                <a:lnTo>
                  <a:pt x="3344090" y="3645620"/>
                </a:lnTo>
                <a:cubicBezTo>
                  <a:pt x="3179267" y="3652578"/>
                  <a:pt x="3015642" y="3636699"/>
                  <a:pt x="2851776" y="3628492"/>
                </a:cubicBezTo>
                <a:cubicBezTo>
                  <a:pt x="2716167" y="3622675"/>
                  <a:pt x="2580186" y="3623335"/>
                  <a:pt x="2444683" y="3630454"/>
                </a:cubicBezTo>
                <a:cubicBezTo>
                  <a:pt x="2220221" y="3640802"/>
                  <a:pt x="1995757" y="3642229"/>
                  <a:pt x="1771055" y="3636431"/>
                </a:cubicBezTo>
                <a:cubicBezTo>
                  <a:pt x="1659183" y="3633576"/>
                  <a:pt x="1547429" y="3634736"/>
                  <a:pt x="1435675" y="3638305"/>
                </a:cubicBezTo>
                <a:cubicBezTo>
                  <a:pt x="1179419" y="3646601"/>
                  <a:pt x="923403" y="3637323"/>
                  <a:pt x="667265" y="3634558"/>
                </a:cubicBezTo>
                <a:cubicBezTo>
                  <a:pt x="569736" y="3633488"/>
                  <a:pt x="472205" y="3633665"/>
                  <a:pt x="374793" y="3637679"/>
                </a:cubicBezTo>
                <a:cubicBezTo>
                  <a:pt x="264415" y="3642140"/>
                  <a:pt x="154036" y="3643412"/>
                  <a:pt x="43657" y="3642932"/>
                </a:cubicBezTo>
                <a:lnTo>
                  <a:pt x="11965" y="3642429"/>
                </a:lnTo>
                <a:lnTo>
                  <a:pt x="24360" y="3479541"/>
                </a:lnTo>
                <a:cubicBezTo>
                  <a:pt x="26194" y="3423392"/>
                  <a:pt x="25594" y="3367189"/>
                  <a:pt x="22559" y="3311038"/>
                </a:cubicBezTo>
                <a:cubicBezTo>
                  <a:pt x="16343" y="3197955"/>
                  <a:pt x="-628" y="3084971"/>
                  <a:pt x="13594" y="2971689"/>
                </a:cubicBezTo>
                <a:cubicBezTo>
                  <a:pt x="38335" y="2776712"/>
                  <a:pt x="12519" y="2582431"/>
                  <a:pt x="4272" y="2387950"/>
                </a:cubicBezTo>
                <a:cubicBezTo>
                  <a:pt x="-3262" y="2237604"/>
                  <a:pt x="2250" y="2086990"/>
                  <a:pt x="20765" y="1937298"/>
                </a:cubicBezTo>
                <a:cubicBezTo>
                  <a:pt x="38958" y="1790576"/>
                  <a:pt x="37113" y="1642627"/>
                  <a:pt x="15268" y="1496252"/>
                </a:cubicBezTo>
                <a:cubicBezTo>
                  <a:pt x="7718" y="1430798"/>
                  <a:pt x="7400" y="1364898"/>
                  <a:pt x="14311" y="1299395"/>
                </a:cubicBezTo>
                <a:cubicBezTo>
                  <a:pt x="22640" y="1195064"/>
                  <a:pt x="20682" y="1090348"/>
                  <a:pt x="8455" y="986285"/>
                </a:cubicBezTo>
                <a:cubicBezTo>
                  <a:pt x="-8159" y="849535"/>
                  <a:pt x="3794" y="712390"/>
                  <a:pt x="9890" y="575539"/>
                </a:cubicBezTo>
                <a:cubicBezTo>
                  <a:pt x="14432" y="472556"/>
                  <a:pt x="17180" y="369671"/>
                  <a:pt x="12878" y="266688"/>
                </a:cubicBezTo>
                <a:lnTo>
                  <a:pt x="14418" y="21931"/>
                </a:lnTo>
                <a:lnTo>
                  <a:pt x="163536" y="23733"/>
                </a:lnTo>
                <a:cubicBezTo>
                  <a:pt x="346324" y="25875"/>
                  <a:pt x="528992" y="25875"/>
                  <a:pt x="711061" y="9535"/>
                </a:cubicBezTo>
                <a:cubicBezTo>
                  <a:pt x="769618" y="4223"/>
                  <a:pt x="828414" y="562"/>
                  <a:pt x="887180" y="60"/>
                </a:cubicBezTo>
                <a:close/>
              </a:path>
            </a:pathLst>
          </a:custGeom>
        </p:spPr>
      </p:pic>
      <p:sp>
        <p:nvSpPr>
          <p:cNvPr id="12" name="sketch line">
            <a:extLst>
              <a:ext uri="{FF2B5EF4-FFF2-40B4-BE49-F238E27FC236}">
                <a16:creationId xmlns:a16="http://schemas.microsoft.com/office/drawing/2014/main" id="{605D77EC-B84E-48F8-9EC4-93E851C0FA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72682" y="5512322"/>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6D3B4474-1C1C-DDD2-34A9-C3BCB775FC65}"/>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131373" y="5936862"/>
            <a:ext cx="3683838" cy="763976"/>
          </a:xfrm>
          <a:prstGeom prst="rect">
            <a:avLst/>
          </a:prstGeom>
        </p:spPr>
      </p:pic>
    </p:spTree>
    <p:extLst>
      <p:ext uri="{BB962C8B-B14F-4D97-AF65-F5344CB8AC3E}">
        <p14:creationId xmlns:p14="http://schemas.microsoft.com/office/powerpoint/2010/main" val="24410786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6F2741C-23E2-E24B-0CA7-FEF92CE3C9E8}"/>
              </a:ext>
            </a:extLst>
          </p:cNvPr>
          <p:cNvSpPr>
            <a:spLocks noGrp="1"/>
          </p:cNvSpPr>
          <p:nvPr>
            <p:ph type="title"/>
          </p:nvPr>
        </p:nvSpPr>
        <p:spPr>
          <a:xfrm>
            <a:off x="5297762" y="640080"/>
            <a:ext cx="6251110" cy="3566160"/>
          </a:xfrm>
        </p:spPr>
        <p:txBody>
          <a:bodyPr vert="horz" lIns="91440" tIns="45720" rIns="91440" bIns="45720" rtlCol="0" anchor="b">
            <a:normAutofit/>
          </a:bodyPr>
          <a:lstStyle/>
          <a:p>
            <a:r>
              <a:rPr lang="en-US" sz="5400" dirty="0">
                <a:latin typeface="Helvetica" panose="020B0604020202020204" pitchFamily="34" charset="0"/>
                <a:cs typeface="Helvetica" panose="020B0604020202020204" pitchFamily="34" charset="0"/>
              </a:rPr>
              <a:t>Honing</a:t>
            </a:r>
          </a:p>
        </p:txBody>
      </p:sp>
      <p:pic>
        <p:nvPicPr>
          <p:cNvPr id="4" name="Content Placeholder 3" descr="A honing rod laying next to a chef's knife on a cutting board">
            <a:extLst>
              <a:ext uri="{FF2B5EF4-FFF2-40B4-BE49-F238E27FC236}">
                <a16:creationId xmlns:a16="http://schemas.microsoft.com/office/drawing/2014/main" id="{3590C7E7-8742-6570-D734-FDD2E51D8211}"/>
              </a:ext>
            </a:extLst>
          </p:cNvPr>
          <p:cNvPicPr>
            <a:picLocks noChangeAspect="1"/>
          </p:cNvPicPr>
          <p:nvPr/>
        </p:nvPicPr>
        <p:blipFill rotWithShape="1">
          <a:blip r:embed="rId3"/>
          <a:srcRect l="7604"/>
          <a:stretch/>
        </p:blipFill>
        <p:spPr>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28" name="sketchy line">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2862" y="4409267"/>
            <a:ext cx="4243589" cy="18288"/>
          </a:xfrm>
          <a:custGeom>
            <a:avLst/>
            <a:gdLst>
              <a:gd name="connsiteX0" fmla="*/ 0 w 4243589"/>
              <a:gd name="connsiteY0" fmla="*/ 0 h 18288"/>
              <a:gd name="connsiteX1" fmla="*/ 563791 w 4243589"/>
              <a:gd name="connsiteY1" fmla="*/ 0 h 18288"/>
              <a:gd name="connsiteX2" fmla="*/ 1042710 w 4243589"/>
              <a:gd name="connsiteY2" fmla="*/ 0 h 18288"/>
              <a:gd name="connsiteX3" fmla="*/ 1564066 w 4243589"/>
              <a:gd name="connsiteY3" fmla="*/ 0 h 18288"/>
              <a:gd name="connsiteX4" fmla="*/ 2212729 w 4243589"/>
              <a:gd name="connsiteY4" fmla="*/ 0 h 18288"/>
              <a:gd name="connsiteX5" fmla="*/ 2776520 w 4243589"/>
              <a:gd name="connsiteY5" fmla="*/ 0 h 18288"/>
              <a:gd name="connsiteX6" fmla="*/ 3297875 w 4243589"/>
              <a:gd name="connsiteY6" fmla="*/ 0 h 18288"/>
              <a:gd name="connsiteX7" fmla="*/ 4243589 w 4243589"/>
              <a:gd name="connsiteY7" fmla="*/ 0 h 18288"/>
              <a:gd name="connsiteX8" fmla="*/ 4243589 w 4243589"/>
              <a:gd name="connsiteY8" fmla="*/ 18288 h 18288"/>
              <a:gd name="connsiteX9" fmla="*/ 3637362 w 4243589"/>
              <a:gd name="connsiteY9" fmla="*/ 18288 h 18288"/>
              <a:gd name="connsiteX10" fmla="*/ 3116007 w 4243589"/>
              <a:gd name="connsiteY10" fmla="*/ 18288 h 18288"/>
              <a:gd name="connsiteX11" fmla="*/ 2424908 w 4243589"/>
              <a:gd name="connsiteY11" fmla="*/ 18288 h 18288"/>
              <a:gd name="connsiteX12" fmla="*/ 1861117 w 4243589"/>
              <a:gd name="connsiteY12" fmla="*/ 18288 h 18288"/>
              <a:gd name="connsiteX13" fmla="*/ 1382198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3987" y="7429"/>
                  <a:pt x="4243569" y="10822"/>
                  <a:pt x="4243589" y="18288"/>
                </a:cubicBezTo>
                <a:cubicBezTo>
                  <a:pt x="4112949" y="-2855"/>
                  <a:pt x="3928037" y="1831"/>
                  <a:pt x="3637362" y="18288"/>
                </a:cubicBezTo>
                <a:cubicBezTo>
                  <a:pt x="3346687" y="34745"/>
                  <a:pt x="3254446" y="26669"/>
                  <a:pt x="3116007" y="18288"/>
                </a:cubicBezTo>
                <a:cubicBezTo>
                  <a:pt x="2977569" y="9907"/>
                  <a:pt x="2620228" y="28873"/>
                  <a:pt x="2424908" y="18288"/>
                </a:cubicBezTo>
                <a:cubicBezTo>
                  <a:pt x="2229588" y="7703"/>
                  <a:pt x="2088287" y="-3854"/>
                  <a:pt x="1861117" y="18288"/>
                </a:cubicBezTo>
                <a:cubicBezTo>
                  <a:pt x="1633947" y="40430"/>
                  <a:pt x="1502447" y="-871"/>
                  <a:pt x="1382198" y="18288"/>
                </a:cubicBezTo>
                <a:cubicBezTo>
                  <a:pt x="1261949" y="37447"/>
                  <a:pt x="1045440" y="28353"/>
                  <a:pt x="733535" y="18288"/>
                </a:cubicBezTo>
                <a:cubicBezTo>
                  <a:pt x="421630" y="8223"/>
                  <a:pt x="341257" y="-18359"/>
                  <a:pt x="0" y="18288"/>
                </a:cubicBezTo>
                <a:cubicBezTo>
                  <a:pt x="-591" y="13205"/>
                  <a:pt x="-663" y="6329"/>
                  <a:pt x="0" y="0"/>
                </a:cubicBezTo>
                <a:close/>
              </a:path>
              <a:path w="4243589" h="18288"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2703" y="5429"/>
                  <a:pt x="4244410" y="14046"/>
                  <a:pt x="4243589" y="18288"/>
                </a:cubicBezTo>
                <a:cubicBezTo>
                  <a:pt x="4130424" y="-1240"/>
                  <a:pt x="3932803" y="42249"/>
                  <a:pt x="3722234" y="18288"/>
                </a:cubicBezTo>
                <a:cubicBezTo>
                  <a:pt x="3511665" y="-5673"/>
                  <a:pt x="3269903" y="45994"/>
                  <a:pt x="3116007" y="18288"/>
                </a:cubicBezTo>
                <a:cubicBezTo>
                  <a:pt x="2962111" y="-9418"/>
                  <a:pt x="2744280" y="23224"/>
                  <a:pt x="2509780" y="18288"/>
                </a:cubicBezTo>
                <a:cubicBezTo>
                  <a:pt x="2275280" y="13352"/>
                  <a:pt x="2066059" y="43664"/>
                  <a:pt x="1945989" y="18288"/>
                </a:cubicBezTo>
                <a:cubicBezTo>
                  <a:pt x="1825919" y="-7088"/>
                  <a:pt x="1407329" y="12616"/>
                  <a:pt x="1254890" y="18288"/>
                </a:cubicBezTo>
                <a:cubicBezTo>
                  <a:pt x="1102451" y="23960"/>
                  <a:pt x="837950" y="31673"/>
                  <a:pt x="563791" y="18288"/>
                </a:cubicBezTo>
                <a:cubicBezTo>
                  <a:pt x="289632" y="4903"/>
                  <a:pt x="132768" y="7105"/>
                  <a:pt x="0" y="18288"/>
                </a:cubicBezTo>
                <a:cubicBezTo>
                  <a:pt x="668" y="13665"/>
                  <a:pt x="578" y="5675"/>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6AF3C37C-D0AD-4589-5517-F2CC77843AC9}"/>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8293609" y="5923457"/>
            <a:ext cx="3686175" cy="771525"/>
          </a:xfrm>
          <a:prstGeom prst="rect">
            <a:avLst/>
          </a:prstGeom>
        </p:spPr>
      </p:pic>
    </p:spTree>
    <p:extLst>
      <p:ext uri="{BB962C8B-B14F-4D97-AF65-F5344CB8AC3E}">
        <p14:creationId xmlns:p14="http://schemas.microsoft.com/office/powerpoint/2010/main" val="179304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5506DE2-6AA7-1A2C-94BD-24410E0B30F6}"/>
              </a:ext>
            </a:extLst>
          </p:cNvPr>
          <p:cNvSpPr>
            <a:spLocks noGrp="1"/>
          </p:cNvSpPr>
          <p:nvPr>
            <p:ph type="title"/>
          </p:nvPr>
        </p:nvSpPr>
        <p:spPr>
          <a:xfrm>
            <a:off x="640080" y="325369"/>
            <a:ext cx="4368602" cy="1956841"/>
          </a:xfrm>
        </p:spPr>
        <p:txBody>
          <a:bodyPr anchor="b">
            <a:normAutofit/>
          </a:bodyPr>
          <a:lstStyle/>
          <a:p>
            <a:r>
              <a:rPr lang="en-US" sz="4800" dirty="0">
                <a:latin typeface="Helvetica" panose="020B0604020202020204" pitchFamily="34" charset="0"/>
                <a:cs typeface="Helvetica" panose="020B0604020202020204" pitchFamily="34" charset="0"/>
              </a:rPr>
              <a:t>Sharpening</a:t>
            </a:r>
          </a:p>
        </p:txBody>
      </p:sp>
      <p:sp>
        <p:nvSpPr>
          <p:cNvPr id="11"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711845FF-3FCE-73E8-6804-19C55AEEA4CA}"/>
              </a:ext>
            </a:extLst>
          </p:cNvPr>
          <p:cNvSpPr>
            <a:spLocks noGrp="1"/>
          </p:cNvSpPr>
          <p:nvPr>
            <p:ph idx="1"/>
          </p:nvPr>
        </p:nvSpPr>
        <p:spPr>
          <a:xfrm>
            <a:off x="640080" y="2872899"/>
            <a:ext cx="4243589" cy="3320668"/>
          </a:xfrm>
        </p:spPr>
        <p:txBody>
          <a:bodyPr vert="horz" lIns="91440" tIns="45720" rIns="91440" bIns="45720" rtlCol="0">
            <a:normAutofit/>
          </a:bodyPr>
          <a:lstStyle/>
          <a:p>
            <a:pPr marL="457200" indent="-457200"/>
            <a:r>
              <a:rPr lang="en-US" sz="2200" dirty="0">
                <a:latin typeface="Helvetica" panose="020B0604020202020204" pitchFamily="34" charset="0"/>
                <a:cs typeface="Helvetica" panose="020B0604020202020204" pitchFamily="34" charset="0"/>
              </a:rPr>
              <a:t>Manual</a:t>
            </a:r>
          </a:p>
          <a:p>
            <a:pPr marL="457200" indent="-457200"/>
            <a:r>
              <a:rPr lang="en-US" sz="2200" dirty="0">
                <a:latin typeface="Helvetica" panose="020B0604020202020204" pitchFamily="34" charset="0"/>
                <a:cs typeface="Helvetica" panose="020B0604020202020204" pitchFamily="34" charset="0"/>
              </a:rPr>
              <a:t>Mechanical</a:t>
            </a:r>
          </a:p>
        </p:txBody>
      </p:sp>
      <p:pic>
        <p:nvPicPr>
          <p:cNvPr id="4" name="Picture 3" descr="A chef's knife slicing a carrot on a green cutting board.">
            <a:extLst>
              <a:ext uri="{FF2B5EF4-FFF2-40B4-BE49-F238E27FC236}">
                <a16:creationId xmlns:a16="http://schemas.microsoft.com/office/drawing/2014/main" id="{6F15828F-3CDA-B4E9-B83E-F124293EABF9}"/>
              </a:ext>
            </a:extLst>
          </p:cNvPr>
          <p:cNvPicPr>
            <a:picLocks noChangeAspect="1"/>
          </p:cNvPicPr>
          <p:nvPr/>
        </p:nvPicPr>
        <p:blipFill rotWithShape="1">
          <a:blip r:embed="rId3"/>
          <a:srcRect l="16187" r="17112"/>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pic>
        <p:nvPicPr>
          <p:cNvPr id="6" name="Picture 5">
            <a:extLst>
              <a:ext uri="{FF2B5EF4-FFF2-40B4-BE49-F238E27FC236}">
                <a16:creationId xmlns:a16="http://schemas.microsoft.com/office/drawing/2014/main" id="{841CD890-5750-E36D-A551-98E5512A1C4C}"/>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131373" y="5936862"/>
            <a:ext cx="3683838" cy="763976"/>
          </a:xfrm>
          <a:prstGeom prst="rect">
            <a:avLst/>
          </a:prstGeom>
        </p:spPr>
      </p:pic>
    </p:spTree>
    <p:extLst>
      <p:ext uri="{BB962C8B-B14F-4D97-AF65-F5344CB8AC3E}">
        <p14:creationId xmlns:p14="http://schemas.microsoft.com/office/powerpoint/2010/main" val="9892121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B97F24A-32CE-4C1C-A50D-3016B394DC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5506DE2-6AA7-1A2C-94BD-24410E0B30F6}"/>
              </a:ext>
            </a:extLst>
          </p:cNvPr>
          <p:cNvSpPr>
            <a:spLocks noGrp="1"/>
          </p:cNvSpPr>
          <p:nvPr>
            <p:ph type="title"/>
          </p:nvPr>
        </p:nvSpPr>
        <p:spPr>
          <a:xfrm>
            <a:off x="630936" y="639520"/>
            <a:ext cx="3429000" cy="1719072"/>
          </a:xfrm>
        </p:spPr>
        <p:txBody>
          <a:bodyPr anchor="b">
            <a:normAutofit/>
          </a:bodyPr>
          <a:lstStyle/>
          <a:p>
            <a:r>
              <a:rPr lang="en-US" dirty="0">
                <a:latin typeface="Helvetica" panose="020B0604020202020204" pitchFamily="34" charset="0"/>
                <a:cs typeface="Helvetica" panose="020B0604020202020204" pitchFamily="34" charset="0"/>
              </a:rPr>
              <a:t>Sharpening - Manual</a:t>
            </a:r>
          </a:p>
        </p:txBody>
      </p:sp>
      <p:sp>
        <p:nvSpPr>
          <p:cNvPr id="11" name="sketch line">
            <a:extLst>
              <a:ext uri="{FF2B5EF4-FFF2-40B4-BE49-F238E27FC236}">
                <a16:creationId xmlns:a16="http://schemas.microsoft.com/office/drawing/2014/main" id="{CD8B4F24-440B-49E9-B85D-733523DC06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573756"/>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red and white manual knife sharpener.">
            <a:extLst>
              <a:ext uri="{FF2B5EF4-FFF2-40B4-BE49-F238E27FC236}">
                <a16:creationId xmlns:a16="http://schemas.microsoft.com/office/drawing/2014/main" id="{9291CBBE-6053-B434-BA27-14BE9ACAED32}"/>
              </a:ext>
            </a:extLst>
          </p:cNvPr>
          <p:cNvPicPr>
            <a:picLocks noChangeAspect="1"/>
          </p:cNvPicPr>
          <p:nvPr/>
        </p:nvPicPr>
        <p:blipFill>
          <a:blip r:embed="rId3"/>
          <a:stretch>
            <a:fillRect/>
          </a:stretch>
        </p:blipFill>
        <p:spPr>
          <a:xfrm>
            <a:off x="4654296" y="1124883"/>
            <a:ext cx="6903720" cy="4608233"/>
          </a:xfrm>
          <a:prstGeom prst="rect">
            <a:avLst/>
          </a:prstGeom>
        </p:spPr>
      </p:pic>
      <p:pic>
        <p:nvPicPr>
          <p:cNvPr id="6" name="Picture 5">
            <a:extLst>
              <a:ext uri="{FF2B5EF4-FFF2-40B4-BE49-F238E27FC236}">
                <a16:creationId xmlns:a16="http://schemas.microsoft.com/office/drawing/2014/main" id="{C0CE1983-60AC-BF05-C76F-FBE66678DF6E}"/>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131373" y="5936862"/>
            <a:ext cx="3683838" cy="763976"/>
          </a:xfrm>
          <a:prstGeom prst="rect">
            <a:avLst/>
          </a:prstGeom>
        </p:spPr>
      </p:pic>
    </p:spTree>
    <p:extLst>
      <p:ext uri="{BB962C8B-B14F-4D97-AF65-F5344CB8AC3E}">
        <p14:creationId xmlns:p14="http://schemas.microsoft.com/office/powerpoint/2010/main" val="19241808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5506DE2-6AA7-1A2C-94BD-24410E0B30F6}"/>
              </a:ext>
            </a:extLst>
          </p:cNvPr>
          <p:cNvSpPr>
            <a:spLocks noGrp="1"/>
          </p:cNvSpPr>
          <p:nvPr>
            <p:ph type="title"/>
          </p:nvPr>
        </p:nvSpPr>
        <p:spPr>
          <a:xfrm>
            <a:off x="640080" y="325369"/>
            <a:ext cx="4368602" cy="1956841"/>
          </a:xfrm>
        </p:spPr>
        <p:txBody>
          <a:bodyPr anchor="b">
            <a:normAutofit/>
          </a:bodyPr>
          <a:lstStyle/>
          <a:p>
            <a:r>
              <a:rPr lang="en-US" sz="4800" dirty="0">
                <a:latin typeface="Helvetica" panose="020B0604020202020204" pitchFamily="34" charset="0"/>
                <a:cs typeface="Helvetica" panose="020B0604020202020204" pitchFamily="34" charset="0"/>
              </a:rPr>
              <a:t>Sharpening - Mechanical</a:t>
            </a:r>
          </a:p>
        </p:txBody>
      </p:sp>
      <p:sp>
        <p:nvSpPr>
          <p:cNvPr id="16"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black mechanical knife sharpener.">
            <a:extLst>
              <a:ext uri="{FF2B5EF4-FFF2-40B4-BE49-F238E27FC236}">
                <a16:creationId xmlns:a16="http://schemas.microsoft.com/office/drawing/2014/main" id="{0EF8D448-8FC4-B385-16E9-8C43660D0A25}"/>
              </a:ext>
            </a:extLst>
          </p:cNvPr>
          <p:cNvPicPr>
            <a:picLocks noChangeAspect="1"/>
          </p:cNvPicPr>
          <p:nvPr/>
        </p:nvPicPr>
        <p:blipFill rotWithShape="1">
          <a:blip r:embed="rId3"/>
          <a:srcRect l="15700" r="16344" b="-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pic>
        <p:nvPicPr>
          <p:cNvPr id="6" name="Picture 5">
            <a:extLst>
              <a:ext uri="{FF2B5EF4-FFF2-40B4-BE49-F238E27FC236}">
                <a16:creationId xmlns:a16="http://schemas.microsoft.com/office/drawing/2014/main" id="{BEC914D2-15B9-662F-9FAC-518C3272F461}"/>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131373" y="5936862"/>
            <a:ext cx="3683838" cy="763976"/>
          </a:xfrm>
          <a:prstGeom prst="rect">
            <a:avLst/>
          </a:prstGeom>
        </p:spPr>
      </p:pic>
    </p:spTree>
    <p:extLst>
      <p:ext uri="{BB962C8B-B14F-4D97-AF65-F5344CB8AC3E}">
        <p14:creationId xmlns:p14="http://schemas.microsoft.com/office/powerpoint/2010/main" val="20220565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32E489D-2521-5E37-F319-692019CEFB2E}"/>
              </a:ext>
            </a:extLst>
          </p:cNvPr>
          <p:cNvSpPr>
            <a:spLocks noGrp="1"/>
          </p:cNvSpPr>
          <p:nvPr>
            <p:ph type="title"/>
          </p:nvPr>
        </p:nvSpPr>
        <p:spPr>
          <a:xfrm>
            <a:off x="640080" y="325369"/>
            <a:ext cx="4368602" cy="1956841"/>
          </a:xfrm>
        </p:spPr>
        <p:txBody>
          <a:bodyPr anchor="b">
            <a:normAutofit/>
          </a:bodyPr>
          <a:lstStyle/>
          <a:p>
            <a:r>
              <a:rPr lang="en-US" sz="4800" dirty="0">
                <a:latin typeface="Helvetica" panose="020B0604020202020204" pitchFamily="34" charset="0"/>
                <a:cs typeface="Helvetica" panose="020B0604020202020204" pitchFamily="34" charset="0"/>
              </a:rPr>
              <a:t>Sharpening - Whetstone</a:t>
            </a:r>
          </a:p>
        </p:txBody>
      </p:sp>
      <p:sp>
        <p:nvSpPr>
          <p:cNvPr id="13"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descr="A person sharpening a chef's knife using a whetstone.">
            <a:extLst>
              <a:ext uri="{FF2B5EF4-FFF2-40B4-BE49-F238E27FC236}">
                <a16:creationId xmlns:a16="http://schemas.microsoft.com/office/drawing/2014/main" id="{0291E6DB-015C-52C2-BF4A-CE1D0251D367}"/>
              </a:ext>
            </a:extLst>
          </p:cNvPr>
          <p:cNvPicPr>
            <a:picLocks noChangeAspect="1"/>
          </p:cNvPicPr>
          <p:nvPr/>
        </p:nvPicPr>
        <p:blipFill rotWithShape="1">
          <a:blip r:embed="rId3"/>
          <a:srcRect l="21846" r="11452"/>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pic>
        <p:nvPicPr>
          <p:cNvPr id="6" name="Picture 5">
            <a:extLst>
              <a:ext uri="{FF2B5EF4-FFF2-40B4-BE49-F238E27FC236}">
                <a16:creationId xmlns:a16="http://schemas.microsoft.com/office/drawing/2014/main" id="{C585C246-E217-1514-F8EA-C7EFCD9C5F61}"/>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131373" y="5936862"/>
            <a:ext cx="3683838" cy="763976"/>
          </a:xfrm>
          <a:prstGeom prst="rect">
            <a:avLst/>
          </a:prstGeom>
        </p:spPr>
      </p:pic>
    </p:spTree>
    <p:extLst>
      <p:ext uri="{BB962C8B-B14F-4D97-AF65-F5344CB8AC3E}">
        <p14:creationId xmlns:p14="http://schemas.microsoft.com/office/powerpoint/2010/main" val="28654413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16CB8A-55FB-4745-BDA7-CE8F97CF5647}"/>
              </a:ext>
            </a:extLst>
          </p:cNvPr>
          <p:cNvSpPr>
            <a:spLocks noGrp="1"/>
          </p:cNvSpPr>
          <p:nvPr>
            <p:ph type="title"/>
          </p:nvPr>
        </p:nvSpPr>
        <p:spPr>
          <a:xfrm>
            <a:off x="762001" y="1141711"/>
            <a:ext cx="3234466" cy="3474364"/>
          </a:xfrm>
        </p:spPr>
        <p:txBody>
          <a:bodyPr vert="horz" lIns="91440" tIns="45720" rIns="91440" bIns="45720" rtlCol="0" anchor="t">
            <a:normAutofit/>
          </a:bodyPr>
          <a:lstStyle/>
          <a:p>
            <a:r>
              <a:rPr lang="en-US" sz="3600" kern="1200" dirty="0">
                <a:solidFill>
                  <a:schemeClr val="tx1"/>
                </a:solidFill>
                <a:latin typeface="Helvetica" panose="020B0604020202020204" pitchFamily="34" charset="0"/>
                <a:cs typeface="Helvetica" panose="020B0604020202020204" pitchFamily="34" charset="0"/>
              </a:rPr>
              <a:t>Summer Produce Processing </a:t>
            </a:r>
          </a:p>
        </p:txBody>
      </p:sp>
      <p:sp>
        <p:nvSpPr>
          <p:cNvPr id="3" name="Content Placeholder 2">
            <a:extLst>
              <a:ext uri="{FF2B5EF4-FFF2-40B4-BE49-F238E27FC236}">
                <a16:creationId xmlns:a16="http://schemas.microsoft.com/office/drawing/2014/main" id="{C4E9D941-833F-3634-CE0C-33D1D9C8BA6E}"/>
              </a:ext>
            </a:extLst>
          </p:cNvPr>
          <p:cNvSpPr>
            <a:spLocks noGrp="1"/>
          </p:cNvSpPr>
          <p:nvPr>
            <p:ph type="body" idx="1"/>
          </p:nvPr>
        </p:nvSpPr>
        <p:spPr>
          <a:xfrm>
            <a:off x="762000" y="4609474"/>
            <a:ext cx="3234467" cy="1263291"/>
          </a:xfrm>
        </p:spPr>
        <p:txBody>
          <a:bodyPr vert="horz" lIns="91440" tIns="45720" rIns="91440" bIns="45720" rtlCol="0" anchor="b">
            <a:normAutofit/>
          </a:bodyPr>
          <a:lstStyle/>
          <a:p>
            <a:r>
              <a:rPr lang="en-US" sz="1800" kern="1200" dirty="0">
                <a:solidFill>
                  <a:schemeClr val="tx1"/>
                </a:solidFill>
                <a:latin typeface="Helvetica" panose="020B0604020202020204" pitchFamily="34" charset="0"/>
                <a:cs typeface="Helvetica" panose="020B0604020202020204" pitchFamily="34" charset="0"/>
              </a:rPr>
              <a:t>Demo time!</a:t>
            </a:r>
          </a:p>
        </p:txBody>
      </p:sp>
      <p:cxnSp>
        <p:nvCxnSpPr>
          <p:cNvPr id="39" name="Straight Connector 38">
            <a:extLst>
              <a:ext uri="{FF2B5EF4-FFF2-40B4-BE49-F238E27FC236}">
                <a16:creationId xmlns:a16="http://schemas.microsoft.com/office/drawing/2014/main" id="{33193FD5-6A49-7562-EA76-F15D42E1580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65140" y="871146"/>
            <a:ext cx="736939"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pic>
        <p:nvPicPr>
          <p:cNvPr id="5" name="Picture 4" descr="A chef cutting half a watermelon in half to create slices using a chef's knife.">
            <a:extLst>
              <a:ext uri="{FF2B5EF4-FFF2-40B4-BE49-F238E27FC236}">
                <a16:creationId xmlns:a16="http://schemas.microsoft.com/office/drawing/2014/main" id="{A67C98A9-F5DD-D4D6-53D9-FD2B5288527B}"/>
              </a:ext>
            </a:extLst>
          </p:cNvPr>
          <p:cNvPicPr>
            <a:picLocks noChangeAspect="1"/>
          </p:cNvPicPr>
          <p:nvPr/>
        </p:nvPicPr>
        <p:blipFill rotWithShape="1">
          <a:blip r:embed="rId3"/>
          <a:srcRect l="11145" r="5115" b="-1"/>
          <a:stretch/>
        </p:blipFill>
        <p:spPr>
          <a:xfrm>
            <a:off x="4654586" y="815009"/>
            <a:ext cx="6633231" cy="5247860"/>
          </a:xfrm>
          <a:prstGeom prst="rect">
            <a:avLst/>
          </a:prstGeom>
        </p:spPr>
      </p:pic>
    </p:spTree>
    <p:extLst>
      <p:ext uri="{BB962C8B-B14F-4D97-AF65-F5344CB8AC3E}">
        <p14:creationId xmlns:p14="http://schemas.microsoft.com/office/powerpoint/2010/main" val="34602444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 name="Rectangle 4">
            <a:extLst>
              <a:ext uri="{FF2B5EF4-FFF2-40B4-BE49-F238E27FC236}">
                <a16:creationId xmlns:a16="http://schemas.microsoft.com/office/drawing/2014/main" id="{FFD48BC7-DC40-47DE-87EE-9F4B6ECB9A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6" name="Freeform: Shape 5">
            <a:extLst>
              <a:ext uri="{FF2B5EF4-FFF2-40B4-BE49-F238E27FC236}">
                <a16:creationId xmlns:a16="http://schemas.microsoft.com/office/drawing/2014/main" id="{E502BBC7-2C76-46F3-BC24-5985BC13DB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4425" y="0"/>
            <a:ext cx="9963150"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solidFill>
              <a:srgbClr val="EFEFEF"/>
            </a:solidFill>
          </a:ln>
          <a:effectLst>
            <a:outerShdw blurRad="139700" sx="102000" sy="102000" algn="ctr" rotWithShape="0">
              <a:schemeClr val="bg1">
                <a:lumMod val="85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7" name="Freeform: Shape 6">
            <a:extLst>
              <a:ext uri="{FF2B5EF4-FFF2-40B4-BE49-F238E27FC236}">
                <a16:creationId xmlns:a16="http://schemas.microsoft.com/office/drawing/2014/main" id="{C7F28D52-2A5F-4D23-81AE-7CB8B591C7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1664" y="0"/>
            <a:ext cx="9948672"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DBF0FA0-BED4-A7C8-4800-7926BEAB173B}"/>
              </a:ext>
            </a:extLst>
          </p:cNvPr>
          <p:cNvSpPr>
            <a:spLocks noGrp="1"/>
          </p:cNvSpPr>
          <p:nvPr>
            <p:ph type="title"/>
          </p:nvPr>
        </p:nvSpPr>
        <p:spPr>
          <a:xfrm>
            <a:off x="1524003" y="1999615"/>
            <a:ext cx="9144000" cy="2764028"/>
          </a:xfrm>
        </p:spPr>
        <p:txBody>
          <a:bodyPr vert="horz" lIns="91440" tIns="45720" rIns="91440" bIns="45720" rtlCol="0" anchor="ctr">
            <a:normAutofit/>
          </a:bodyPr>
          <a:lstStyle/>
          <a:p>
            <a:pPr algn="ctr"/>
            <a:r>
              <a:rPr lang="en-US" sz="6600" kern="1200" dirty="0">
                <a:solidFill>
                  <a:schemeClr val="tx1"/>
                </a:solidFill>
                <a:latin typeface="Helvetica" panose="020B0604020202020204" pitchFamily="34" charset="0"/>
                <a:cs typeface="Helvetica" panose="020B0604020202020204" pitchFamily="34" charset="0"/>
              </a:rPr>
              <a:t>Equipment</a:t>
            </a:r>
          </a:p>
        </p:txBody>
      </p:sp>
      <p:sp>
        <p:nvSpPr>
          <p:cNvPr id="14" name="Rectangle 13">
            <a:extLst>
              <a:ext uri="{FF2B5EF4-FFF2-40B4-BE49-F238E27FC236}">
                <a16:creationId xmlns:a16="http://schemas.microsoft.com/office/drawing/2014/main" id="{3629484E-3792-4B3D-89AD-7C8A1ED0E0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18560" y="5524786"/>
            <a:ext cx="4754880" cy="2743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8" name="Picture 7">
            <a:extLst>
              <a:ext uri="{FF2B5EF4-FFF2-40B4-BE49-F238E27FC236}">
                <a16:creationId xmlns:a16="http://schemas.microsoft.com/office/drawing/2014/main" id="{A65231CA-5F9D-BFE9-5888-01462DA8AACD}"/>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3993565" y="5832479"/>
            <a:ext cx="3683838" cy="763976"/>
          </a:xfrm>
          <a:prstGeom prst="rect">
            <a:avLst/>
          </a:prstGeom>
        </p:spPr>
      </p:pic>
    </p:spTree>
    <p:extLst>
      <p:ext uri="{BB962C8B-B14F-4D97-AF65-F5344CB8AC3E}">
        <p14:creationId xmlns:p14="http://schemas.microsoft.com/office/powerpoint/2010/main" val="354876620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32D45EE4-C4F0-4F72-B1C6-39F596D138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8C459BAD-4279-4A9D-B0C5-662C5F5ED2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3203463" y="-2060461"/>
            <a:ext cx="5649003" cy="10651671"/>
          </a:xfrm>
          <a:custGeom>
            <a:avLst/>
            <a:gdLst>
              <a:gd name="connsiteX0" fmla="*/ 0 w 5649003"/>
              <a:gd name="connsiteY0" fmla="*/ 5325836 h 10651671"/>
              <a:gd name="connsiteX1" fmla="*/ 2824502 w 5649003"/>
              <a:gd name="connsiteY1" fmla="*/ 0 h 10651671"/>
              <a:gd name="connsiteX2" fmla="*/ 5649004 w 5649003"/>
              <a:gd name="connsiteY2" fmla="*/ 5325836 h 10651671"/>
              <a:gd name="connsiteX3" fmla="*/ 2824502 w 5649003"/>
              <a:gd name="connsiteY3" fmla="*/ 10651672 h 10651671"/>
              <a:gd name="connsiteX4" fmla="*/ 0 w 5649003"/>
              <a:gd name="connsiteY4" fmla="*/ 5325836 h 106516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9003" h="10651671" fill="none" extrusionOk="0">
                <a:moveTo>
                  <a:pt x="0" y="5325836"/>
                </a:moveTo>
                <a:cubicBezTo>
                  <a:pt x="186946" y="2320485"/>
                  <a:pt x="1438121" y="-52385"/>
                  <a:pt x="2824502" y="0"/>
                </a:cubicBezTo>
                <a:cubicBezTo>
                  <a:pt x="4703838" y="-43168"/>
                  <a:pt x="5583840" y="2369660"/>
                  <a:pt x="5649004" y="5325836"/>
                </a:cubicBezTo>
                <a:cubicBezTo>
                  <a:pt x="5518761" y="8289338"/>
                  <a:pt x="4285196" y="10894014"/>
                  <a:pt x="2824502" y="10651672"/>
                </a:cubicBezTo>
                <a:cubicBezTo>
                  <a:pt x="1536945" y="11016699"/>
                  <a:pt x="142947" y="8418643"/>
                  <a:pt x="0" y="5325836"/>
                </a:cubicBezTo>
                <a:close/>
              </a:path>
              <a:path w="5649003" h="10651671" stroke="0" extrusionOk="0">
                <a:moveTo>
                  <a:pt x="0" y="5325836"/>
                </a:moveTo>
                <a:cubicBezTo>
                  <a:pt x="-54350" y="2332108"/>
                  <a:pt x="1351726" y="167869"/>
                  <a:pt x="2824502" y="0"/>
                </a:cubicBezTo>
                <a:cubicBezTo>
                  <a:pt x="4182679" y="-143942"/>
                  <a:pt x="5672665" y="2549517"/>
                  <a:pt x="5649004" y="5325836"/>
                </a:cubicBezTo>
                <a:cubicBezTo>
                  <a:pt x="5518596" y="8280244"/>
                  <a:pt x="4081190" y="10622204"/>
                  <a:pt x="2824502" y="10651672"/>
                </a:cubicBezTo>
                <a:cubicBezTo>
                  <a:pt x="1216708" y="10537144"/>
                  <a:pt x="-100850" y="8264979"/>
                  <a:pt x="0" y="5325836"/>
                </a:cubicBezTo>
                <a:close/>
              </a:path>
            </a:pathLst>
          </a:custGeom>
          <a:solidFill>
            <a:schemeClr val="accent2"/>
          </a:solidFill>
          <a:ln w="57150">
            <a:solidFill>
              <a:schemeClr val="accent2"/>
            </a:solidFill>
            <a:extLst>
              <a:ext uri="{C807C97D-BFC1-408E-A445-0C87EB9F89A2}">
                <ask:lineSketchStyleProps xmlns:ask="http://schemas.microsoft.com/office/drawing/2018/sketchyshapes" sd="63743190">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029BEEC-A6E7-C25D-59DA-C049E96C5211}"/>
              </a:ext>
            </a:extLst>
          </p:cNvPr>
          <p:cNvSpPr>
            <a:spLocks noGrp="1"/>
          </p:cNvSpPr>
          <p:nvPr>
            <p:ph type="title"/>
          </p:nvPr>
        </p:nvSpPr>
        <p:spPr>
          <a:xfrm>
            <a:off x="2066544" y="1911096"/>
            <a:ext cx="8055864" cy="2076651"/>
          </a:xfrm>
        </p:spPr>
        <p:txBody>
          <a:bodyPr vert="horz" lIns="91440" tIns="45720" rIns="91440" bIns="45720" rtlCol="0" anchor="b">
            <a:normAutofit/>
          </a:bodyPr>
          <a:lstStyle/>
          <a:p>
            <a:pPr algn="ctr"/>
            <a:r>
              <a:rPr lang="en-US" kern="1200" dirty="0">
                <a:solidFill>
                  <a:srgbClr val="FFFFFF"/>
                </a:solidFill>
                <a:latin typeface="Helvetica" panose="020B0604020202020204" pitchFamily="34" charset="0"/>
                <a:cs typeface="Helvetica" panose="020B0604020202020204" pitchFamily="34" charset="0"/>
              </a:rPr>
              <a:t>Large Equipment</a:t>
            </a:r>
          </a:p>
        </p:txBody>
      </p:sp>
      <p:sp>
        <p:nvSpPr>
          <p:cNvPr id="21" name="sketch line">
            <a:extLst>
              <a:ext uri="{FF2B5EF4-FFF2-40B4-BE49-F238E27FC236}">
                <a16:creationId xmlns:a16="http://schemas.microsoft.com/office/drawing/2014/main" id="{0953BC39-9D68-40BE-BF3C-5C4EB782AF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74206" y="4173498"/>
            <a:ext cx="4243589" cy="18288"/>
          </a:xfrm>
          <a:custGeom>
            <a:avLst/>
            <a:gdLst>
              <a:gd name="connsiteX0" fmla="*/ 0 w 4243589"/>
              <a:gd name="connsiteY0" fmla="*/ 0 h 18288"/>
              <a:gd name="connsiteX1" fmla="*/ 563791 w 4243589"/>
              <a:gd name="connsiteY1" fmla="*/ 0 h 18288"/>
              <a:gd name="connsiteX2" fmla="*/ 1042710 w 4243589"/>
              <a:gd name="connsiteY2" fmla="*/ 0 h 18288"/>
              <a:gd name="connsiteX3" fmla="*/ 1564066 w 4243589"/>
              <a:gd name="connsiteY3" fmla="*/ 0 h 18288"/>
              <a:gd name="connsiteX4" fmla="*/ 2212729 w 4243589"/>
              <a:gd name="connsiteY4" fmla="*/ 0 h 18288"/>
              <a:gd name="connsiteX5" fmla="*/ 2776520 w 4243589"/>
              <a:gd name="connsiteY5" fmla="*/ 0 h 18288"/>
              <a:gd name="connsiteX6" fmla="*/ 3297875 w 4243589"/>
              <a:gd name="connsiteY6" fmla="*/ 0 h 18288"/>
              <a:gd name="connsiteX7" fmla="*/ 4243589 w 4243589"/>
              <a:gd name="connsiteY7" fmla="*/ 0 h 18288"/>
              <a:gd name="connsiteX8" fmla="*/ 4243589 w 4243589"/>
              <a:gd name="connsiteY8" fmla="*/ 18288 h 18288"/>
              <a:gd name="connsiteX9" fmla="*/ 3637362 w 4243589"/>
              <a:gd name="connsiteY9" fmla="*/ 18288 h 18288"/>
              <a:gd name="connsiteX10" fmla="*/ 3116007 w 4243589"/>
              <a:gd name="connsiteY10" fmla="*/ 18288 h 18288"/>
              <a:gd name="connsiteX11" fmla="*/ 2424908 w 4243589"/>
              <a:gd name="connsiteY11" fmla="*/ 18288 h 18288"/>
              <a:gd name="connsiteX12" fmla="*/ 1861117 w 4243589"/>
              <a:gd name="connsiteY12" fmla="*/ 18288 h 18288"/>
              <a:gd name="connsiteX13" fmla="*/ 1382198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3987" y="7429"/>
                  <a:pt x="4243569" y="10822"/>
                  <a:pt x="4243589" y="18288"/>
                </a:cubicBezTo>
                <a:cubicBezTo>
                  <a:pt x="4112949" y="-2855"/>
                  <a:pt x="3928037" y="1831"/>
                  <a:pt x="3637362" y="18288"/>
                </a:cubicBezTo>
                <a:cubicBezTo>
                  <a:pt x="3346687" y="34745"/>
                  <a:pt x="3254446" y="26669"/>
                  <a:pt x="3116007" y="18288"/>
                </a:cubicBezTo>
                <a:cubicBezTo>
                  <a:pt x="2977569" y="9907"/>
                  <a:pt x="2620228" y="28873"/>
                  <a:pt x="2424908" y="18288"/>
                </a:cubicBezTo>
                <a:cubicBezTo>
                  <a:pt x="2229588" y="7703"/>
                  <a:pt x="2088287" y="-3854"/>
                  <a:pt x="1861117" y="18288"/>
                </a:cubicBezTo>
                <a:cubicBezTo>
                  <a:pt x="1633947" y="40430"/>
                  <a:pt x="1502447" y="-871"/>
                  <a:pt x="1382198" y="18288"/>
                </a:cubicBezTo>
                <a:cubicBezTo>
                  <a:pt x="1261949" y="37447"/>
                  <a:pt x="1045440" y="28353"/>
                  <a:pt x="733535" y="18288"/>
                </a:cubicBezTo>
                <a:cubicBezTo>
                  <a:pt x="421630" y="8223"/>
                  <a:pt x="341257" y="-18359"/>
                  <a:pt x="0" y="18288"/>
                </a:cubicBezTo>
                <a:cubicBezTo>
                  <a:pt x="-591" y="13205"/>
                  <a:pt x="-663" y="6329"/>
                  <a:pt x="0" y="0"/>
                </a:cubicBezTo>
                <a:close/>
              </a:path>
              <a:path w="4243589" h="18288"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2703" y="5429"/>
                  <a:pt x="4244410" y="14046"/>
                  <a:pt x="4243589" y="18288"/>
                </a:cubicBezTo>
                <a:cubicBezTo>
                  <a:pt x="4130424" y="-1240"/>
                  <a:pt x="3932803" y="42249"/>
                  <a:pt x="3722234" y="18288"/>
                </a:cubicBezTo>
                <a:cubicBezTo>
                  <a:pt x="3511665" y="-5673"/>
                  <a:pt x="3269903" y="45994"/>
                  <a:pt x="3116007" y="18288"/>
                </a:cubicBezTo>
                <a:cubicBezTo>
                  <a:pt x="2962111" y="-9418"/>
                  <a:pt x="2744280" y="23224"/>
                  <a:pt x="2509780" y="18288"/>
                </a:cubicBezTo>
                <a:cubicBezTo>
                  <a:pt x="2275280" y="13352"/>
                  <a:pt x="2066059" y="43664"/>
                  <a:pt x="1945989" y="18288"/>
                </a:cubicBezTo>
                <a:cubicBezTo>
                  <a:pt x="1825919" y="-7088"/>
                  <a:pt x="1407329" y="12616"/>
                  <a:pt x="1254890" y="18288"/>
                </a:cubicBezTo>
                <a:cubicBezTo>
                  <a:pt x="1102451" y="23960"/>
                  <a:pt x="837950" y="31673"/>
                  <a:pt x="563791" y="18288"/>
                </a:cubicBezTo>
                <a:cubicBezTo>
                  <a:pt x="289632" y="4903"/>
                  <a:pt x="132768" y="7105"/>
                  <a:pt x="0" y="18288"/>
                </a:cubicBezTo>
                <a:cubicBezTo>
                  <a:pt x="668" y="13665"/>
                  <a:pt x="578" y="5675"/>
                  <a:pt x="0" y="0"/>
                </a:cubicBezTo>
                <a:close/>
              </a:path>
            </a:pathLst>
          </a:custGeom>
          <a:solidFill>
            <a:srgbClr val="FFFFFF"/>
          </a:solidFill>
          <a:ln w="41275" cap="rnd">
            <a:solidFill>
              <a:srgbClr val="FFFFFF"/>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6B8C9EBC-AD4C-AACD-94D1-07564B73A029}"/>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31373" y="5936862"/>
            <a:ext cx="3683838" cy="763976"/>
          </a:xfrm>
          <a:prstGeom prst="rect">
            <a:avLst/>
          </a:prstGeom>
        </p:spPr>
      </p:pic>
    </p:spTree>
    <p:extLst>
      <p:ext uri="{BB962C8B-B14F-4D97-AF65-F5344CB8AC3E}">
        <p14:creationId xmlns:p14="http://schemas.microsoft.com/office/powerpoint/2010/main" val="30414536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6452B01-B34D-5404-B3A3-664CC575B5A7}"/>
              </a:ext>
            </a:extLst>
          </p:cNvPr>
          <p:cNvSpPr>
            <a:spLocks noGrp="1"/>
          </p:cNvSpPr>
          <p:nvPr>
            <p:ph type="title"/>
          </p:nvPr>
        </p:nvSpPr>
        <p:spPr>
          <a:xfrm>
            <a:off x="5297762" y="329184"/>
            <a:ext cx="6251110" cy="1783080"/>
          </a:xfrm>
        </p:spPr>
        <p:txBody>
          <a:bodyPr anchor="b">
            <a:normAutofit/>
          </a:bodyPr>
          <a:lstStyle/>
          <a:p>
            <a:r>
              <a:rPr lang="en-US" sz="4800" dirty="0">
                <a:latin typeface="Helvetica" panose="020B0604020202020204" pitchFamily="34" charset="0"/>
                <a:cs typeface="Helvetica" panose="020B0604020202020204" pitchFamily="34" charset="0"/>
              </a:rPr>
              <a:t>Ovens</a:t>
            </a:r>
          </a:p>
        </p:txBody>
      </p:sp>
      <p:pic>
        <p:nvPicPr>
          <p:cNvPr id="4" name="Picture 3" descr="two sets of stacked convection ovens in a commercial kitchen">
            <a:extLst>
              <a:ext uri="{FF2B5EF4-FFF2-40B4-BE49-F238E27FC236}">
                <a16:creationId xmlns:a16="http://schemas.microsoft.com/office/drawing/2014/main" id="{9E8DB3F8-2A76-3D18-21A0-1DCD42B0BA6D}"/>
              </a:ext>
            </a:extLst>
          </p:cNvPr>
          <p:cNvPicPr>
            <a:picLocks noChangeAspect="1"/>
          </p:cNvPicPr>
          <p:nvPr/>
        </p:nvPicPr>
        <p:blipFill rotWithShape="1">
          <a:blip r:embed="rId3"/>
          <a:srcRect r="1" b="2447"/>
          <a:stretch/>
        </p:blipFill>
        <p:spPr>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11" name="sketchy line">
            <a:extLst>
              <a:ext uri="{FF2B5EF4-FFF2-40B4-BE49-F238E27FC236}">
                <a16:creationId xmlns:a16="http://schemas.microsoft.com/office/drawing/2014/main" id="{21540236-BFD5-4A9D-8840-4703E7F768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7762" y="2374947"/>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180F9A20-C5D3-361A-0BC8-A6F86C2CC5B8}"/>
              </a:ext>
            </a:extLst>
          </p:cNvPr>
          <p:cNvSpPr>
            <a:spLocks noGrp="1"/>
          </p:cNvSpPr>
          <p:nvPr>
            <p:ph idx="1"/>
          </p:nvPr>
        </p:nvSpPr>
        <p:spPr>
          <a:xfrm>
            <a:off x="5297762" y="2706624"/>
            <a:ext cx="6251110" cy="3230238"/>
          </a:xfrm>
        </p:spPr>
        <p:txBody>
          <a:bodyPr vert="horz" lIns="91440" tIns="45720" rIns="91440" bIns="45720" rtlCol="0">
            <a:normAutofit/>
          </a:bodyPr>
          <a:lstStyle/>
          <a:p>
            <a:r>
              <a:rPr lang="en-US" sz="2000" dirty="0">
                <a:latin typeface="Helvetica" panose="020B0604020202020204" pitchFamily="34" charset="0"/>
                <a:cs typeface="Helvetica" panose="020B0604020202020204" pitchFamily="34" charset="0"/>
              </a:rPr>
              <a:t>Combi</a:t>
            </a:r>
          </a:p>
          <a:p>
            <a:r>
              <a:rPr lang="en-US" sz="2000" dirty="0">
                <a:latin typeface="Helvetica" panose="020B0604020202020204" pitchFamily="34" charset="0"/>
                <a:cs typeface="Helvetica" panose="020B0604020202020204" pitchFamily="34" charset="0"/>
              </a:rPr>
              <a:t>Convection</a:t>
            </a:r>
          </a:p>
        </p:txBody>
      </p:sp>
      <p:pic>
        <p:nvPicPr>
          <p:cNvPr id="6" name="Picture 5">
            <a:extLst>
              <a:ext uri="{FF2B5EF4-FFF2-40B4-BE49-F238E27FC236}">
                <a16:creationId xmlns:a16="http://schemas.microsoft.com/office/drawing/2014/main" id="{12F649D5-0769-750C-CADC-D6DCECDD2B05}"/>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7866195" y="5936862"/>
            <a:ext cx="3683838" cy="763976"/>
          </a:xfrm>
          <a:prstGeom prst="rect">
            <a:avLst/>
          </a:prstGeom>
        </p:spPr>
      </p:pic>
    </p:spTree>
    <p:extLst>
      <p:ext uri="{BB962C8B-B14F-4D97-AF65-F5344CB8AC3E}">
        <p14:creationId xmlns:p14="http://schemas.microsoft.com/office/powerpoint/2010/main" val="295610947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3" name="Rectangle 32">
            <a:extLst>
              <a:ext uri="{FF2B5EF4-FFF2-40B4-BE49-F238E27FC236}">
                <a16:creationId xmlns:a16="http://schemas.microsoft.com/office/drawing/2014/main" id="{521C4EA8-6B83-4338-913D-D75D3C4F34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E235A21-207D-0EE2-2554-9094737DA630}"/>
              </a:ext>
            </a:extLst>
          </p:cNvPr>
          <p:cNvSpPr>
            <a:spLocks noGrp="1"/>
          </p:cNvSpPr>
          <p:nvPr>
            <p:ph type="title"/>
          </p:nvPr>
        </p:nvSpPr>
        <p:spPr>
          <a:xfrm>
            <a:off x="337497" y="679731"/>
            <a:ext cx="3124151" cy="3736540"/>
          </a:xfrm>
        </p:spPr>
        <p:txBody>
          <a:bodyPr vert="horz" lIns="91440" tIns="45720" rIns="91440" bIns="45720" rtlCol="0" anchor="b">
            <a:normAutofit/>
          </a:bodyPr>
          <a:lstStyle/>
          <a:p>
            <a:r>
              <a:rPr lang="en-US" sz="4600" dirty="0">
                <a:latin typeface="Helvetica" panose="020B0604020202020204" pitchFamily="34" charset="0"/>
                <a:cs typeface="Helvetica" panose="020B0604020202020204" pitchFamily="34" charset="0"/>
              </a:rPr>
              <a:t>Steamers</a:t>
            </a:r>
          </a:p>
        </p:txBody>
      </p:sp>
      <p:grpSp>
        <p:nvGrpSpPr>
          <p:cNvPr id="30" name="Group 29">
            <a:extLst>
              <a:ext uri="{FF2B5EF4-FFF2-40B4-BE49-F238E27FC236}">
                <a16:creationId xmlns:a16="http://schemas.microsoft.com/office/drawing/2014/main" id="{3AF6A671-C637-4547-85F4-51B6D188139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416432" y="1"/>
            <a:ext cx="2446384" cy="5777808"/>
            <a:chOff x="329184" y="1"/>
            <a:chExt cx="524256" cy="5777808"/>
          </a:xfrm>
        </p:grpSpPr>
        <p:cxnSp>
          <p:nvCxnSpPr>
            <p:cNvPr id="31" name="Straight Connector 30">
              <a:extLst>
                <a:ext uri="{FF2B5EF4-FFF2-40B4-BE49-F238E27FC236}">
                  <a16:creationId xmlns:a16="http://schemas.microsoft.com/office/drawing/2014/main" id="{C575CF26-3D3C-4C5A-A2B7-00432016EF6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329184" y="5777809"/>
              <a:ext cx="521208" cy="0"/>
            </a:xfrm>
            <a:prstGeom prst="line">
              <a:avLst/>
            </a:prstGeom>
            <a:ln w="152400">
              <a:solidFill>
                <a:schemeClr val="accent4"/>
              </a:solidFill>
            </a:ln>
          </p:spPr>
          <p:style>
            <a:lnRef idx="1">
              <a:schemeClr val="accent1"/>
            </a:lnRef>
            <a:fillRef idx="0">
              <a:schemeClr val="accent1"/>
            </a:fillRef>
            <a:effectRef idx="0">
              <a:schemeClr val="accent1"/>
            </a:effectRef>
            <a:fontRef idx="minor">
              <a:schemeClr val="tx1"/>
            </a:fontRef>
          </p:style>
        </p:cxnSp>
        <p:sp>
          <p:nvSpPr>
            <p:cNvPr id="32" name="Rectangle 31">
              <a:extLst>
                <a:ext uri="{FF2B5EF4-FFF2-40B4-BE49-F238E27FC236}">
                  <a16:creationId xmlns:a16="http://schemas.microsoft.com/office/drawing/2014/main" id="{99413ED5-9ED4-4772-BCE4-2BCAE6B12E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29184" y="1"/>
              <a:ext cx="524256" cy="553211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4" name="Rectangle 33">
            <a:extLst>
              <a:ext uri="{FF2B5EF4-FFF2-40B4-BE49-F238E27FC236}">
                <a16:creationId xmlns:a16="http://schemas.microsoft.com/office/drawing/2014/main" id="{04357C93-F0CB-4A1C-8F77-4E90637898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21084" y="679731"/>
            <a:ext cx="7682293" cy="5662878"/>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two stainless steel commercial steamers stacked">
            <a:extLst>
              <a:ext uri="{FF2B5EF4-FFF2-40B4-BE49-F238E27FC236}">
                <a16:creationId xmlns:a16="http://schemas.microsoft.com/office/drawing/2014/main" id="{6AB8FCD6-DBB2-5938-6ADA-5B06F3247B63}"/>
              </a:ext>
            </a:extLst>
          </p:cNvPr>
          <p:cNvPicPr>
            <a:picLocks noChangeAspect="1"/>
          </p:cNvPicPr>
          <p:nvPr/>
        </p:nvPicPr>
        <p:blipFill rotWithShape="1">
          <a:blip r:embed="rId3"/>
          <a:srcRect r="17038"/>
          <a:stretch/>
        </p:blipFill>
        <p:spPr>
          <a:xfrm>
            <a:off x="4607523" y="972235"/>
            <a:ext cx="2418396" cy="5047735"/>
          </a:xfrm>
          <a:prstGeom prst="rect">
            <a:avLst/>
          </a:prstGeom>
        </p:spPr>
      </p:pic>
      <p:pic>
        <p:nvPicPr>
          <p:cNvPr id="5" name="Picture 4" descr="Whole eggs inside a perforated pan going into a commercial steamer">
            <a:extLst>
              <a:ext uri="{FF2B5EF4-FFF2-40B4-BE49-F238E27FC236}">
                <a16:creationId xmlns:a16="http://schemas.microsoft.com/office/drawing/2014/main" id="{4B968EAF-DF3C-B4E9-4A18-D03E76E8BBB7}"/>
              </a:ext>
            </a:extLst>
          </p:cNvPr>
          <p:cNvPicPr>
            <a:picLocks noChangeAspect="1"/>
          </p:cNvPicPr>
          <p:nvPr/>
        </p:nvPicPr>
        <p:blipFill rotWithShape="1">
          <a:blip r:embed="rId4"/>
          <a:srcRect t="1663" r="1" b="7439"/>
          <a:stretch/>
        </p:blipFill>
        <p:spPr>
          <a:xfrm>
            <a:off x="7812357" y="1733715"/>
            <a:ext cx="3383280" cy="3524774"/>
          </a:xfrm>
          <a:prstGeom prst="rect">
            <a:avLst/>
          </a:prstGeom>
        </p:spPr>
      </p:pic>
      <p:pic>
        <p:nvPicPr>
          <p:cNvPr id="8" name="Picture 7">
            <a:extLst>
              <a:ext uri="{FF2B5EF4-FFF2-40B4-BE49-F238E27FC236}">
                <a16:creationId xmlns:a16="http://schemas.microsoft.com/office/drawing/2014/main" id="{0B06D18F-C55E-39E9-578B-4FC1F40D9524}"/>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131373" y="5936862"/>
            <a:ext cx="3683838" cy="763976"/>
          </a:xfrm>
          <a:prstGeom prst="rect">
            <a:avLst/>
          </a:prstGeom>
        </p:spPr>
      </p:pic>
    </p:spTree>
    <p:extLst>
      <p:ext uri="{BB962C8B-B14F-4D97-AF65-F5344CB8AC3E}">
        <p14:creationId xmlns:p14="http://schemas.microsoft.com/office/powerpoint/2010/main" val="9740145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529F569-C14B-3BD2-27A1-961EEE13297E}"/>
              </a:ext>
            </a:extLst>
          </p:cNvPr>
          <p:cNvSpPr>
            <a:spLocks noGrp="1"/>
          </p:cNvSpPr>
          <p:nvPr>
            <p:ph type="title"/>
          </p:nvPr>
        </p:nvSpPr>
        <p:spPr>
          <a:xfrm>
            <a:off x="640080" y="325369"/>
            <a:ext cx="4368602" cy="1956841"/>
          </a:xfrm>
        </p:spPr>
        <p:txBody>
          <a:bodyPr anchor="b">
            <a:normAutofit/>
          </a:bodyPr>
          <a:lstStyle/>
          <a:p>
            <a:r>
              <a:rPr lang="en-US" dirty="0">
                <a:latin typeface="Helvetica" panose="020B0604020202020204" pitchFamily="34" charset="0"/>
                <a:cs typeface="Helvetica" panose="020B0604020202020204" pitchFamily="34" charset="0"/>
              </a:rPr>
              <a:t>Steam Jacketed Kettle</a:t>
            </a:r>
          </a:p>
        </p:txBody>
      </p:sp>
      <p:sp>
        <p:nvSpPr>
          <p:cNvPr id="13"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descr="A steam jacketed kettle.">
            <a:extLst>
              <a:ext uri="{FF2B5EF4-FFF2-40B4-BE49-F238E27FC236}">
                <a16:creationId xmlns:a16="http://schemas.microsoft.com/office/drawing/2014/main" id="{42E94D33-69F1-2DD8-A48F-255487A34E8E}"/>
              </a:ext>
            </a:extLst>
          </p:cNvPr>
          <p:cNvPicPr>
            <a:picLocks noChangeAspect="1"/>
          </p:cNvPicPr>
          <p:nvPr/>
        </p:nvPicPr>
        <p:blipFill rotWithShape="1">
          <a:blip r:embed="rId3"/>
          <a:srcRect b="303"/>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pic>
        <p:nvPicPr>
          <p:cNvPr id="6" name="Picture 5">
            <a:extLst>
              <a:ext uri="{FF2B5EF4-FFF2-40B4-BE49-F238E27FC236}">
                <a16:creationId xmlns:a16="http://schemas.microsoft.com/office/drawing/2014/main" id="{422ADEBE-1A73-EC64-B783-7CFF3844B886}"/>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131373" y="5936862"/>
            <a:ext cx="3683838" cy="763976"/>
          </a:xfrm>
          <a:prstGeom prst="rect">
            <a:avLst/>
          </a:prstGeom>
        </p:spPr>
      </p:pic>
    </p:spTree>
    <p:extLst>
      <p:ext uri="{BB962C8B-B14F-4D97-AF65-F5344CB8AC3E}">
        <p14:creationId xmlns:p14="http://schemas.microsoft.com/office/powerpoint/2010/main" val="263104257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9" name="Rectangle 28">
            <a:extLst>
              <a:ext uri="{FF2B5EF4-FFF2-40B4-BE49-F238E27FC236}">
                <a16:creationId xmlns:a16="http://schemas.microsoft.com/office/drawing/2014/main" id="{D880886B-02ED-4317-9236-CB60C22CF7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63612CF-8AFE-F910-7F35-CE7C3270F4E0}"/>
              </a:ext>
            </a:extLst>
          </p:cNvPr>
          <p:cNvSpPr>
            <a:spLocks noGrp="1"/>
          </p:cNvSpPr>
          <p:nvPr>
            <p:ph type="title"/>
          </p:nvPr>
        </p:nvSpPr>
        <p:spPr>
          <a:xfrm>
            <a:off x="640080" y="4419600"/>
            <a:ext cx="10908792" cy="1203960"/>
          </a:xfrm>
        </p:spPr>
        <p:txBody>
          <a:bodyPr vert="horz" lIns="91440" tIns="45720" rIns="91440" bIns="45720" rtlCol="0" anchor="ctr">
            <a:normAutofit/>
          </a:bodyPr>
          <a:lstStyle/>
          <a:p>
            <a:pPr algn="ctr"/>
            <a:r>
              <a:rPr lang="en-US" sz="6000" kern="1200" dirty="0">
                <a:solidFill>
                  <a:schemeClr val="tx1"/>
                </a:solidFill>
                <a:latin typeface="Helvetica" panose="020B0604020202020204" pitchFamily="34" charset="0"/>
                <a:cs typeface="Helvetica" panose="020B0604020202020204" pitchFamily="34" charset="0"/>
              </a:rPr>
              <a:t>Tilt Skillet</a:t>
            </a:r>
          </a:p>
        </p:txBody>
      </p:sp>
      <p:pic>
        <p:nvPicPr>
          <p:cNvPr id="4" name="Content Placeholder 3" descr="Stir fried vegetables in a tilt skillet with a hand pouring stir fry sauce above">
            <a:extLst>
              <a:ext uri="{FF2B5EF4-FFF2-40B4-BE49-F238E27FC236}">
                <a16:creationId xmlns:a16="http://schemas.microsoft.com/office/drawing/2014/main" id="{38F596AF-70F1-BB3D-4366-90017D1E8FF2}"/>
              </a:ext>
            </a:extLst>
          </p:cNvPr>
          <p:cNvPicPr>
            <a:picLocks noChangeAspect="1"/>
          </p:cNvPicPr>
          <p:nvPr/>
        </p:nvPicPr>
        <p:blipFill rotWithShape="1">
          <a:blip r:embed="rId3"/>
          <a:srcRect l="3360" r="1" b="1"/>
          <a:stretch/>
        </p:blipFill>
        <p:spPr>
          <a:xfrm>
            <a:off x="6" y="-11"/>
            <a:ext cx="6095994" cy="4194796"/>
          </a:xfrm>
          <a:custGeom>
            <a:avLst/>
            <a:gdLst/>
            <a:ahLst/>
            <a:cxnLst/>
            <a:rect l="l" t="t" r="r" b="b"/>
            <a:pathLst>
              <a:path w="6002835" h="4194796">
                <a:moveTo>
                  <a:pt x="0" y="0"/>
                </a:moveTo>
                <a:lnTo>
                  <a:pt x="5999418" y="0"/>
                </a:lnTo>
                <a:lnTo>
                  <a:pt x="5996190" y="32760"/>
                </a:lnTo>
                <a:cubicBezTo>
                  <a:pt x="5998706" y="293110"/>
                  <a:pt x="5983874" y="553460"/>
                  <a:pt x="5997116" y="813682"/>
                </a:cubicBezTo>
                <a:cubicBezTo>
                  <a:pt x="6007314" y="1015047"/>
                  <a:pt x="6000824" y="1216284"/>
                  <a:pt x="5997116" y="1417522"/>
                </a:cubicBezTo>
                <a:cubicBezTo>
                  <a:pt x="5989967" y="1803471"/>
                  <a:pt x="6000824" y="2188911"/>
                  <a:pt x="5996190" y="2574351"/>
                </a:cubicBezTo>
                <a:cubicBezTo>
                  <a:pt x="5994204" y="2745205"/>
                  <a:pt x="5996454" y="2915805"/>
                  <a:pt x="6000824" y="3086660"/>
                </a:cubicBezTo>
                <a:cubicBezTo>
                  <a:pt x="6007180" y="3330611"/>
                  <a:pt x="5997382" y="3574689"/>
                  <a:pt x="5986656" y="3818514"/>
                </a:cubicBezTo>
                <a:cubicBezTo>
                  <a:pt x="5983054" y="3885559"/>
                  <a:pt x="5982107" y="3952684"/>
                  <a:pt x="5983808" y="4019746"/>
                </a:cubicBezTo>
                <a:lnTo>
                  <a:pt x="5993788" y="4173418"/>
                </a:lnTo>
                <a:lnTo>
                  <a:pt x="5955106" y="4175101"/>
                </a:lnTo>
                <a:cubicBezTo>
                  <a:pt x="5890100" y="4175133"/>
                  <a:pt x="5825078" y="4173227"/>
                  <a:pt x="5760087" y="4171956"/>
                </a:cubicBezTo>
                <a:cubicBezTo>
                  <a:pt x="5521345" y="4167509"/>
                  <a:pt x="5282477" y="4171956"/>
                  <a:pt x="5044242" y="4149213"/>
                </a:cubicBezTo>
                <a:cubicBezTo>
                  <a:pt x="4979506" y="4143051"/>
                  <a:pt x="4914326" y="4139111"/>
                  <a:pt x="4849272" y="4139890"/>
                </a:cubicBezTo>
                <a:cubicBezTo>
                  <a:pt x="4784218" y="4140668"/>
                  <a:pt x="4719291" y="4146163"/>
                  <a:pt x="4655063" y="4158869"/>
                </a:cubicBezTo>
                <a:cubicBezTo>
                  <a:pt x="4447578" y="4199146"/>
                  <a:pt x="4239457" y="4201688"/>
                  <a:pt x="4029811" y="4185424"/>
                </a:cubicBezTo>
                <a:cubicBezTo>
                  <a:pt x="3943792" y="4178690"/>
                  <a:pt x="3857774" y="4167509"/>
                  <a:pt x="3771375" y="4169669"/>
                </a:cubicBezTo>
                <a:cubicBezTo>
                  <a:pt x="3623225" y="4173608"/>
                  <a:pt x="3474948" y="4165603"/>
                  <a:pt x="3326672" y="4167636"/>
                </a:cubicBezTo>
                <a:cubicBezTo>
                  <a:pt x="3322669" y="4168208"/>
                  <a:pt x="3318578" y="4167674"/>
                  <a:pt x="3314855" y="4166111"/>
                </a:cubicBezTo>
                <a:cubicBezTo>
                  <a:pt x="3278008" y="4140827"/>
                  <a:pt x="3237604" y="4150610"/>
                  <a:pt x="3199487" y="4157217"/>
                </a:cubicBezTo>
                <a:cubicBezTo>
                  <a:pt x="3072810" y="4179198"/>
                  <a:pt x="2946260" y="4189998"/>
                  <a:pt x="2817550" y="4172972"/>
                </a:cubicBezTo>
                <a:cubicBezTo>
                  <a:pt x="2694647" y="4155146"/>
                  <a:pt x="2569990" y="4152923"/>
                  <a:pt x="2446541" y="4166365"/>
                </a:cubicBezTo>
                <a:cubicBezTo>
                  <a:pt x="2276791" y="4186186"/>
                  <a:pt x="2107677" y="4181993"/>
                  <a:pt x="1938308" y="4166365"/>
                </a:cubicBezTo>
                <a:cubicBezTo>
                  <a:pt x="1869570" y="4160013"/>
                  <a:pt x="1799815" y="4149213"/>
                  <a:pt x="1731712" y="4165095"/>
                </a:cubicBezTo>
                <a:cubicBezTo>
                  <a:pt x="1647854" y="4184535"/>
                  <a:pt x="1564250" y="4178182"/>
                  <a:pt x="1480137" y="4173862"/>
                </a:cubicBezTo>
                <a:cubicBezTo>
                  <a:pt x="1373663" y="4168271"/>
                  <a:pt x="1267442" y="4152135"/>
                  <a:pt x="1160586" y="4164841"/>
                </a:cubicBezTo>
                <a:cubicBezTo>
                  <a:pt x="1111161" y="4170685"/>
                  <a:pt x="1062116" y="4179961"/>
                  <a:pt x="1012055" y="4177547"/>
                </a:cubicBezTo>
                <a:cubicBezTo>
                  <a:pt x="873562" y="4171194"/>
                  <a:pt x="735196" y="4163697"/>
                  <a:pt x="596449" y="4164841"/>
                </a:cubicBezTo>
                <a:cubicBezTo>
                  <a:pt x="538383" y="4165222"/>
                  <a:pt x="480699" y="4167128"/>
                  <a:pt x="422887" y="4171321"/>
                </a:cubicBezTo>
                <a:cubicBezTo>
                  <a:pt x="315015" y="4179198"/>
                  <a:pt x="207524" y="4168525"/>
                  <a:pt x="100033" y="4164714"/>
                </a:cubicBezTo>
                <a:lnTo>
                  <a:pt x="0" y="4169195"/>
                </a:lnTo>
                <a:close/>
              </a:path>
            </a:pathLst>
          </a:custGeom>
        </p:spPr>
      </p:pic>
      <p:pic>
        <p:nvPicPr>
          <p:cNvPr id="5" name="Content Placeholder 4" descr="A closed tilt skillet">
            <a:extLst>
              <a:ext uri="{FF2B5EF4-FFF2-40B4-BE49-F238E27FC236}">
                <a16:creationId xmlns:a16="http://schemas.microsoft.com/office/drawing/2014/main" id="{F5DE1EDA-E98E-0799-E545-C73CA7D43F13}"/>
              </a:ext>
            </a:extLst>
          </p:cNvPr>
          <p:cNvPicPr>
            <a:picLocks noChangeAspect="1"/>
          </p:cNvPicPr>
          <p:nvPr/>
        </p:nvPicPr>
        <p:blipFill rotWithShape="1">
          <a:blip r:embed="rId4"/>
          <a:srcRect t="2624" r="-3" b="17581"/>
          <a:stretch/>
        </p:blipFill>
        <p:spPr>
          <a:xfrm>
            <a:off x="6019800" y="12"/>
            <a:ext cx="6172195" cy="4186171"/>
          </a:xfrm>
          <a:custGeom>
            <a:avLst/>
            <a:gdLst/>
            <a:ahLst/>
            <a:cxnLst/>
            <a:rect l="l" t="t" r="r" b="b"/>
            <a:pathLst>
              <a:path w="6009490" h="4186171">
                <a:moveTo>
                  <a:pt x="9049" y="0"/>
                </a:moveTo>
                <a:lnTo>
                  <a:pt x="6009490" y="0"/>
                </a:lnTo>
                <a:lnTo>
                  <a:pt x="6009490" y="4168273"/>
                </a:lnTo>
                <a:lnTo>
                  <a:pt x="5803951" y="4172925"/>
                </a:lnTo>
                <a:cubicBezTo>
                  <a:pt x="5729787" y="4171950"/>
                  <a:pt x="5655658" y="4168322"/>
                  <a:pt x="5581704" y="4162045"/>
                </a:cubicBezTo>
                <a:cubicBezTo>
                  <a:pt x="5474340" y="4154041"/>
                  <a:pt x="5366086" y="4142987"/>
                  <a:pt x="5259485" y="4163316"/>
                </a:cubicBezTo>
                <a:cubicBezTo>
                  <a:pt x="5142465" y="4185805"/>
                  <a:pt x="5025571" y="4185932"/>
                  <a:pt x="4907534" y="4180215"/>
                </a:cubicBezTo>
                <a:cubicBezTo>
                  <a:pt x="4806650" y="4175387"/>
                  <a:pt x="4706147" y="4149975"/>
                  <a:pt x="4604501" y="4176784"/>
                </a:cubicBezTo>
                <a:cubicBezTo>
                  <a:pt x="4594387" y="4178258"/>
                  <a:pt x="4584082" y="4177826"/>
                  <a:pt x="4574133" y="4175514"/>
                </a:cubicBezTo>
                <a:cubicBezTo>
                  <a:pt x="4462958" y="4160140"/>
                  <a:pt x="4351020" y="4172718"/>
                  <a:pt x="4239463" y="4168398"/>
                </a:cubicBezTo>
                <a:cubicBezTo>
                  <a:pt x="4188005" y="4166365"/>
                  <a:pt x="4135530" y="4167509"/>
                  <a:pt x="4084706" y="4162045"/>
                </a:cubicBezTo>
                <a:cubicBezTo>
                  <a:pt x="3968067" y="4149594"/>
                  <a:pt x="3851682" y="4142987"/>
                  <a:pt x="3736314" y="4172337"/>
                </a:cubicBezTo>
                <a:cubicBezTo>
                  <a:pt x="3702643" y="4180253"/>
                  <a:pt x="3668235" y="4184509"/>
                  <a:pt x="3633650" y="4185043"/>
                </a:cubicBezTo>
                <a:cubicBezTo>
                  <a:pt x="3520696" y="4189109"/>
                  <a:pt x="3408122" y="4181358"/>
                  <a:pt x="3295549" y="4175005"/>
                </a:cubicBezTo>
                <a:cubicBezTo>
                  <a:pt x="3217408" y="4170558"/>
                  <a:pt x="3139394" y="4160902"/>
                  <a:pt x="3061127" y="4169034"/>
                </a:cubicBezTo>
                <a:cubicBezTo>
                  <a:pt x="3015640" y="4173735"/>
                  <a:pt x="2969772" y="4173735"/>
                  <a:pt x="2924285" y="4169034"/>
                </a:cubicBezTo>
                <a:cubicBezTo>
                  <a:pt x="2840452" y="4159212"/>
                  <a:pt x="2755870" y="4157382"/>
                  <a:pt x="2671694" y="4163570"/>
                </a:cubicBezTo>
                <a:cubicBezTo>
                  <a:pt x="2546033" y="4174370"/>
                  <a:pt x="2420500" y="4183391"/>
                  <a:pt x="2294459" y="4166238"/>
                </a:cubicBezTo>
                <a:cubicBezTo>
                  <a:pt x="2222976" y="4155006"/>
                  <a:pt x="2150298" y="4153685"/>
                  <a:pt x="2078460" y="4162300"/>
                </a:cubicBezTo>
                <a:cubicBezTo>
                  <a:pt x="1907313" y="4186314"/>
                  <a:pt x="1735785" y="4178563"/>
                  <a:pt x="1564257" y="4168653"/>
                </a:cubicBezTo>
                <a:cubicBezTo>
                  <a:pt x="1449650" y="4161918"/>
                  <a:pt x="1334536" y="4149594"/>
                  <a:pt x="1220183" y="4165857"/>
                </a:cubicBezTo>
                <a:cubicBezTo>
                  <a:pt x="1074321" y="4186186"/>
                  <a:pt x="928331" y="4179452"/>
                  <a:pt x="782087" y="4173481"/>
                </a:cubicBezTo>
                <a:cubicBezTo>
                  <a:pt x="674723" y="4169034"/>
                  <a:pt x="567232" y="4155565"/>
                  <a:pt x="459614" y="4172210"/>
                </a:cubicBezTo>
                <a:cubicBezTo>
                  <a:pt x="448535" y="4173722"/>
                  <a:pt x="437265" y="4172591"/>
                  <a:pt x="426706" y="4168907"/>
                </a:cubicBezTo>
                <a:cubicBezTo>
                  <a:pt x="385869" y="4155464"/>
                  <a:pt x="342085" y="4153660"/>
                  <a:pt x="300283" y="4163697"/>
                </a:cubicBezTo>
                <a:cubicBezTo>
                  <a:pt x="223159" y="4180596"/>
                  <a:pt x="146162" y="4187965"/>
                  <a:pt x="67640" y="4172591"/>
                </a:cubicBezTo>
                <a:lnTo>
                  <a:pt x="14015" y="4169393"/>
                </a:lnTo>
                <a:lnTo>
                  <a:pt x="28554" y="3856095"/>
                </a:lnTo>
                <a:cubicBezTo>
                  <a:pt x="30458" y="3735660"/>
                  <a:pt x="27412" y="3615306"/>
                  <a:pt x="15626" y="3495237"/>
                </a:cubicBezTo>
                <a:cubicBezTo>
                  <a:pt x="-847" y="3348740"/>
                  <a:pt x="-4304" y="3201174"/>
                  <a:pt x="5296" y="3054118"/>
                </a:cubicBezTo>
                <a:cubicBezTo>
                  <a:pt x="11786" y="2969961"/>
                  <a:pt x="18539" y="2885804"/>
                  <a:pt x="22776" y="2801522"/>
                </a:cubicBezTo>
                <a:cubicBezTo>
                  <a:pt x="28180" y="2681630"/>
                  <a:pt x="25173" y="2561524"/>
                  <a:pt x="13771" y="2442014"/>
                </a:cubicBezTo>
                <a:cubicBezTo>
                  <a:pt x="4237" y="2350879"/>
                  <a:pt x="3177" y="2259120"/>
                  <a:pt x="10593" y="2167807"/>
                </a:cubicBezTo>
                <a:cubicBezTo>
                  <a:pt x="25690" y="2012336"/>
                  <a:pt x="9931" y="1856863"/>
                  <a:pt x="5032" y="1701516"/>
                </a:cubicBezTo>
                <a:cubicBezTo>
                  <a:pt x="-3577" y="1415742"/>
                  <a:pt x="20393" y="1130095"/>
                  <a:pt x="9666" y="844320"/>
                </a:cubicBezTo>
                <a:cubicBezTo>
                  <a:pt x="3841" y="702958"/>
                  <a:pt x="16420" y="561723"/>
                  <a:pt x="9666" y="420361"/>
                </a:cubicBezTo>
                <a:cubicBezTo>
                  <a:pt x="4105" y="319805"/>
                  <a:pt x="397" y="219250"/>
                  <a:pt x="4105" y="118568"/>
                </a:cubicBezTo>
                <a:cubicBezTo>
                  <a:pt x="5164" y="91109"/>
                  <a:pt x="5826" y="63523"/>
                  <a:pt x="9534" y="36446"/>
                </a:cubicBezTo>
                <a:close/>
              </a:path>
            </a:pathLst>
          </a:custGeom>
        </p:spPr>
      </p:pic>
      <p:sp>
        <p:nvSpPr>
          <p:cNvPr id="31" name="sketch line">
            <a:extLst>
              <a:ext uri="{FF2B5EF4-FFF2-40B4-BE49-F238E27FC236}">
                <a16:creationId xmlns:a16="http://schemas.microsoft.com/office/drawing/2014/main" id="{28C31856-6ABF-41FD-B683-B06E5FFF92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50080" y="5598439"/>
            <a:ext cx="3291840" cy="18288"/>
          </a:xfrm>
          <a:custGeom>
            <a:avLst/>
            <a:gdLst>
              <a:gd name="connsiteX0" fmla="*/ 0 w 3291840"/>
              <a:gd name="connsiteY0" fmla="*/ 0 h 18288"/>
              <a:gd name="connsiteX1" fmla="*/ 658368 w 3291840"/>
              <a:gd name="connsiteY1" fmla="*/ 0 h 18288"/>
              <a:gd name="connsiteX2" fmla="*/ 1283818 w 3291840"/>
              <a:gd name="connsiteY2" fmla="*/ 0 h 18288"/>
              <a:gd name="connsiteX3" fmla="*/ 1909267 w 3291840"/>
              <a:gd name="connsiteY3" fmla="*/ 0 h 18288"/>
              <a:gd name="connsiteX4" fmla="*/ 2633472 w 3291840"/>
              <a:gd name="connsiteY4" fmla="*/ 0 h 18288"/>
              <a:gd name="connsiteX5" fmla="*/ 3291840 w 3291840"/>
              <a:gd name="connsiteY5" fmla="*/ 0 h 18288"/>
              <a:gd name="connsiteX6" fmla="*/ 3291840 w 3291840"/>
              <a:gd name="connsiteY6" fmla="*/ 18288 h 18288"/>
              <a:gd name="connsiteX7" fmla="*/ 2633472 w 3291840"/>
              <a:gd name="connsiteY7" fmla="*/ 18288 h 18288"/>
              <a:gd name="connsiteX8" fmla="*/ 2073859 w 3291840"/>
              <a:gd name="connsiteY8" fmla="*/ 18288 h 18288"/>
              <a:gd name="connsiteX9" fmla="*/ 1448410 w 3291840"/>
              <a:gd name="connsiteY9" fmla="*/ 18288 h 18288"/>
              <a:gd name="connsiteX10" fmla="*/ 822960 w 3291840"/>
              <a:gd name="connsiteY10" fmla="*/ 18288 h 18288"/>
              <a:gd name="connsiteX11" fmla="*/ 0 w 3291840"/>
              <a:gd name="connsiteY11" fmla="*/ 18288 h 18288"/>
              <a:gd name="connsiteX12" fmla="*/ 0 w 329184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291840" h="18288" fill="none" extrusionOk="0">
                <a:moveTo>
                  <a:pt x="0" y="0"/>
                </a:moveTo>
                <a:cubicBezTo>
                  <a:pt x="173077" y="-20031"/>
                  <a:pt x="443104" y="6424"/>
                  <a:pt x="658368" y="0"/>
                </a:cubicBezTo>
                <a:cubicBezTo>
                  <a:pt x="873632" y="-6424"/>
                  <a:pt x="1034028" y="11764"/>
                  <a:pt x="1283818" y="0"/>
                </a:cubicBezTo>
                <a:cubicBezTo>
                  <a:pt x="1533608" y="-11764"/>
                  <a:pt x="1691227" y="-30112"/>
                  <a:pt x="1909267" y="0"/>
                </a:cubicBezTo>
                <a:cubicBezTo>
                  <a:pt x="2127307" y="30112"/>
                  <a:pt x="2272465" y="-18735"/>
                  <a:pt x="2633472" y="0"/>
                </a:cubicBezTo>
                <a:cubicBezTo>
                  <a:pt x="2994479" y="18735"/>
                  <a:pt x="3023324" y="-32030"/>
                  <a:pt x="3291840" y="0"/>
                </a:cubicBezTo>
                <a:cubicBezTo>
                  <a:pt x="3291406" y="7551"/>
                  <a:pt x="3291373" y="9822"/>
                  <a:pt x="3291840" y="18288"/>
                </a:cubicBezTo>
                <a:cubicBezTo>
                  <a:pt x="3048445" y="38989"/>
                  <a:pt x="2846548" y="-14400"/>
                  <a:pt x="2633472" y="18288"/>
                </a:cubicBezTo>
                <a:cubicBezTo>
                  <a:pt x="2420396" y="50976"/>
                  <a:pt x="2304099" y="6336"/>
                  <a:pt x="2073859" y="18288"/>
                </a:cubicBezTo>
                <a:cubicBezTo>
                  <a:pt x="1843619" y="30240"/>
                  <a:pt x="1706926" y="10778"/>
                  <a:pt x="1448410" y="18288"/>
                </a:cubicBezTo>
                <a:cubicBezTo>
                  <a:pt x="1189894" y="25798"/>
                  <a:pt x="1002278" y="8992"/>
                  <a:pt x="822960" y="18288"/>
                </a:cubicBezTo>
                <a:cubicBezTo>
                  <a:pt x="643642" y="27585"/>
                  <a:pt x="307039" y="38051"/>
                  <a:pt x="0" y="18288"/>
                </a:cubicBezTo>
                <a:cubicBezTo>
                  <a:pt x="60" y="11696"/>
                  <a:pt x="66" y="3758"/>
                  <a:pt x="0" y="0"/>
                </a:cubicBezTo>
                <a:close/>
              </a:path>
              <a:path w="3291840" h="18288" stroke="0" extrusionOk="0">
                <a:moveTo>
                  <a:pt x="0" y="0"/>
                </a:moveTo>
                <a:cubicBezTo>
                  <a:pt x="195850" y="28018"/>
                  <a:pt x="434891" y="17390"/>
                  <a:pt x="592531" y="0"/>
                </a:cubicBezTo>
                <a:cubicBezTo>
                  <a:pt x="750171" y="-17390"/>
                  <a:pt x="1018709" y="32200"/>
                  <a:pt x="1316736" y="0"/>
                </a:cubicBezTo>
                <a:cubicBezTo>
                  <a:pt x="1614763" y="-32200"/>
                  <a:pt x="1696480" y="-11367"/>
                  <a:pt x="1876349" y="0"/>
                </a:cubicBezTo>
                <a:cubicBezTo>
                  <a:pt x="2056218" y="11367"/>
                  <a:pt x="2193364" y="13433"/>
                  <a:pt x="2435962" y="0"/>
                </a:cubicBezTo>
                <a:cubicBezTo>
                  <a:pt x="2678560" y="-13433"/>
                  <a:pt x="3010901" y="-42367"/>
                  <a:pt x="3291840" y="0"/>
                </a:cubicBezTo>
                <a:cubicBezTo>
                  <a:pt x="3291758" y="4406"/>
                  <a:pt x="3291751" y="9982"/>
                  <a:pt x="3291840" y="18288"/>
                </a:cubicBezTo>
                <a:cubicBezTo>
                  <a:pt x="3108993" y="14228"/>
                  <a:pt x="2952658" y="46900"/>
                  <a:pt x="2666390" y="18288"/>
                </a:cubicBezTo>
                <a:cubicBezTo>
                  <a:pt x="2380122" y="-10324"/>
                  <a:pt x="2263855" y="41055"/>
                  <a:pt x="2040941" y="18288"/>
                </a:cubicBezTo>
                <a:cubicBezTo>
                  <a:pt x="1818027" y="-4479"/>
                  <a:pt x="1675097" y="6509"/>
                  <a:pt x="1415491" y="18288"/>
                </a:cubicBezTo>
                <a:cubicBezTo>
                  <a:pt x="1155885" y="30068"/>
                  <a:pt x="852976" y="36210"/>
                  <a:pt x="691286" y="18288"/>
                </a:cubicBezTo>
                <a:cubicBezTo>
                  <a:pt x="529596" y="366"/>
                  <a:pt x="187183" y="13912"/>
                  <a:pt x="0" y="18288"/>
                </a:cubicBezTo>
                <a:cubicBezTo>
                  <a:pt x="189" y="14288"/>
                  <a:pt x="-703" y="3747"/>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BB3875A1-411F-51EF-7E21-21A3BC6E6BA7}"/>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128325" y="5951420"/>
            <a:ext cx="3686175" cy="771525"/>
          </a:xfrm>
          <a:prstGeom prst="rect">
            <a:avLst/>
          </a:prstGeom>
        </p:spPr>
      </p:pic>
    </p:spTree>
    <p:extLst>
      <p:ext uri="{BB962C8B-B14F-4D97-AF65-F5344CB8AC3E}">
        <p14:creationId xmlns:p14="http://schemas.microsoft.com/office/powerpoint/2010/main" val="7677834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4" name="Rectangle 33">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D7394BE-4F25-C075-BDB5-2A7DFBD7BBB0}"/>
              </a:ext>
            </a:extLst>
          </p:cNvPr>
          <p:cNvSpPr>
            <a:spLocks noGrp="1"/>
          </p:cNvSpPr>
          <p:nvPr>
            <p:ph type="title"/>
          </p:nvPr>
        </p:nvSpPr>
        <p:spPr>
          <a:xfrm>
            <a:off x="890338" y="640080"/>
            <a:ext cx="3734014" cy="3566160"/>
          </a:xfrm>
        </p:spPr>
        <p:txBody>
          <a:bodyPr vert="horz" lIns="91440" tIns="45720" rIns="91440" bIns="45720" rtlCol="0" anchor="b">
            <a:normAutofit/>
          </a:bodyPr>
          <a:lstStyle/>
          <a:p>
            <a:r>
              <a:rPr lang="en-US" sz="5400" dirty="0">
                <a:latin typeface="Helvetica" panose="020B0604020202020204" pitchFamily="34" charset="0"/>
                <a:cs typeface="Helvetica" panose="020B0604020202020204" pitchFamily="34" charset="0"/>
              </a:rPr>
              <a:t>Ranges</a:t>
            </a:r>
          </a:p>
        </p:txBody>
      </p:sp>
      <p:sp>
        <p:nvSpPr>
          <p:cNvPr id="36" name="sketchy line">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0338" y="4409267"/>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A commercial range with 12 burners on top of two ovens">
            <a:extLst>
              <a:ext uri="{FF2B5EF4-FFF2-40B4-BE49-F238E27FC236}">
                <a16:creationId xmlns:a16="http://schemas.microsoft.com/office/drawing/2014/main" id="{016F6D67-99BF-8548-9C4E-B137EE89AF9E}"/>
              </a:ext>
            </a:extLst>
          </p:cNvPr>
          <p:cNvPicPr>
            <a:picLocks noChangeAspect="1"/>
          </p:cNvPicPr>
          <p:nvPr/>
        </p:nvPicPr>
        <p:blipFill rotWithShape="1">
          <a:blip r:embed="rId3"/>
          <a:srcRect t="7407" r="1" b="4112"/>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pic>
        <p:nvPicPr>
          <p:cNvPr id="3" name="Picture 2">
            <a:extLst>
              <a:ext uri="{FF2B5EF4-FFF2-40B4-BE49-F238E27FC236}">
                <a16:creationId xmlns:a16="http://schemas.microsoft.com/office/drawing/2014/main" id="{275CA38D-EC94-A0FC-9C9A-0FC75A721565}"/>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58417" y="5965402"/>
            <a:ext cx="3686175" cy="771525"/>
          </a:xfrm>
          <a:prstGeom prst="rect">
            <a:avLst/>
          </a:prstGeom>
        </p:spPr>
      </p:pic>
    </p:spTree>
    <p:extLst>
      <p:ext uri="{BB962C8B-B14F-4D97-AF65-F5344CB8AC3E}">
        <p14:creationId xmlns:p14="http://schemas.microsoft.com/office/powerpoint/2010/main" val="87560985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32D45EE4-C4F0-4F72-B1C6-39F596D138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8C459BAD-4279-4A9D-B0C5-662C5F5ED2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3203463" y="-2060461"/>
            <a:ext cx="5649003" cy="10651671"/>
          </a:xfrm>
          <a:custGeom>
            <a:avLst/>
            <a:gdLst>
              <a:gd name="connsiteX0" fmla="*/ 0 w 5649003"/>
              <a:gd name="connsiteY0" fmla="*/ 5325836 h 10651671"/>
              <a:gd name="connsiteX1" fmla="*/ 2824502 w 5649003"/>
              <a:gd name="connsiteY1" fmla="*/ 0 h 10651671"/>
              <a:gd name="connsiteX2" fmla="*/ 5649004 w 5649003"/>
              <a:gd name="connsiteY2" fmla="*/ 5325836 h 10651671"/>
              <a:gd name="connsiteX3" fmla="*/ 2824502 w 5649003"/>
              <a:gd name="connsiteY3" fmla="*/ 10651672 h 10651671"/>
              <a:gd name="connsiteX4" fmla="*/ 0 w 5649003"/>
              <a:gd name="connsiteY4" fmla="*/ 5325836 h 106516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9003" h="10651671" fill="none" extrusionOk="0">
                <a:moveTo>
                  <a:pt x="0" y="5325836"/>
                </a:moveTo>
                <a:cubicBezTo>
                  <a:pt x="186946" y="2320485"/>
                  <a:pt x="1438121" y="-52385"/>
                  <a:pt x="2824502" y="0"/>
                </a:cubicBezTo>
                <a:cubicBezTo>
                  <a:pt x="4703838" y="-43168"/>
                  <a:pt x="5583840" y="2369660"/>
                  <a:pt x="5649004" y="5325836"/>
                </a:cubicBezTo>
                <a:cubicBezTo>
                  <a:pt x="5518761" y="8289338"/>
                  <a:pt x="4285196" y="10894014"/>
                  <a:pt x="2824502" y="10651672"/>
                </a:cubicBezTo>
                <a:cubicBezTo>
                  <a:pt x="1536945" y="11016699"/>
                  <a:pt x="142947" y="8418643"/>
                  <a:pt x="0" y="5325836"/>
                </a:cubicBezTo>
                <a:close/>
              </a:path>
              <a:path w="5649003" h="10651671" stroke="0" extrusionOk="0">
                <a:moveTo>
                  <a:pt x="0" y="5325836"/>
                </a:moveTo>
                <a:cubicBezTo>
                  <a:pt x="-54350" y="2332108"/>
                  <a:pt x="1351726" y="167869"/>
                  <a:pt x="2824502" y="0"/>
                </a:cubicBezTo>
                <a:cubicBezTo>
                  <a:pt x="4182679" y="-143942"/>
                  <a:pt x="5672665" y="2549517"/>
                  <a:pt x="5649004" y="5325836"/>
                </a:cubicBezTo>
                <a:cubicBezTo>
                  <a:pt x="5518596" y="8280244"/>
                  <a:pt x="4081190" y="10622204"/>
                  <a:pt x="2824502" y="10651672"/>
                </a:cubicBezTo>
                <a:cubicBezTo>
                  <a:pt x="1216708" y="10537144"/>
                  <a:pt x="-100850" y="8264979"/>
                  <a:pt x="0" y="5325836"/>
                </a:cubicBezTo>
                <a:close/>
              </a:path>
            </a:pathLst>
          </a:custGeom>
          <a:solidFill>
            <a:schemeClr val="accent2"/>
          </a:solidFill>
          <a:ln w="57150">
            <a:solidFill>
              <a:schemeClr val="accent2"/>
            </a:solidFill>
            <a:extLst>
              <a:ext uri="{C807C97D-BFC1-408E-A445-0C87EB9F89A2}">
                <ask:lineSketchStyleProps xmlns:ask="http://schemas.microsoft.com/office/drawing/2018/sketchyshapes" sd="63743190">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029BEEC-A6E7-C25D-59DA-C049E96C5211}"/>
              </a:ext>
            </a:extLst>
          </p:cNvPr>
          <p:cNvSpPr>
            <a:spLocks noGrp="1"/>
          </p:cNvSpPr>
          <p:nvPr>
            <p:ph type="title"/>
          </p:nvPr>
        </p:nvSpPr>
        <p:spPr>
          <a:xfrm>
            <a:off x="2066544" y="1911096"/>
            <a:ext cx="8055864" cy="2076651"/>
          </a:xfrm>
        </p:spPr>
        <p:txBody>
          <a:bodyPr vert="horz" lIns="91440" tIns="45720" rIns="91440" bIns="45720" rtlCol="0" anchor="b">
            <a:normAutofit/>
          </a:bodyPr>
          <a:lstStyle/>
          <a:p>
            <a:pPr algn="ctr"/>
            <a:r>
              <a:rPr lang="en-US" sz="6600" kern="1200" dirty="0">
                <a:solidFill>
                  <a:srgbClr val="FFFFFF"/>
                </a:solidFill>
                <a:latin typeface="Helvetica" panose="020B0604020202020204" pitchFamily="34" charset="0"/>
                <a:cs typeface="Helvetica" panose="020B0604020202020204" pitchFamily="34" charset="0"/>
              </a:rPr>
              <a:t>Small Equipment</a:t>
            </a:r>
          </a:p>
        </p:txBody>
      </p:sp>
      <p:sp>
        <p:nvSpPr>
          <p:cNvPr id="21" name="sketch line">
            <a:extLst>
              <a:ext uri="{FF2B5EF4-FFF2-40B4-BE49-F238E27FC236}">
                <a16:creationId xmlns:a16="http://schemas.microsoft.com/office/drawing/2014/main" id="{0953BC39-9D68-40BE-BF3C-5C4EB782AF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74206" y="4173498"/>
            <a:ext cx="4243589" cy="18288"/>
          </a:xfrm>
          <a:custGeom>
            <a:avLst/>
            <a:gdLst>
              <a:gd name="connsiteX0" fmla="*/ 0 w 4243589"/>
              <a:gd name="connsiteY0" fmla="*/ 0 h 18288"/>
              <a:gd name="connsiteX1" fmla="*/ 563791 w 4243589"/>
              <a:gd name="connsiteY1" fmla="*/ 0 h 18288"/>
              <a:gd name="connsiteX2" fmla="*/ 1042710 w 4243589"/>
              <a:gd name="connsiteY2" fmla="*/ 0 h 18288"/>
              <a:gd name="connsiteX3" fmla="*/ 1564066 w 4243589"/>
              <a:gd name="connsiteY3" fmla="*/ 0 h 18288"/>
              <a:gd name="connsiteX4" fmla="*/ 2212729 w 4243589"/>
              <a:gd name="connsiteY4" fmla="*/ 0 h 18288"/>
              <a:gd name="connsiteX5" fmla="*/ 2776520 w 4243589"/>
              <a:gd name="connsiteY5" fmla="*/ 0 h 18288"/>
              <a:gd name="connsiteX6" fmla="*/ 3297875 w 4243589"/>
              <a:gd name="connsiteY6" fmla="*/ 0 h 18288"/>
              <a:gd name="connsiteX7" fmla="*/ 4243589 w 4243589"/>
              <a:gd name="connsiteY7" fmla="*/ 0 h 18288"/>
              <a:gd name="connsiteX8" fmla="*/ 4243589 w 4243589"/>
              <a:gd name="connsiteY8" fmla="*/ 18288 h 18288"/>
              <a:gd name="connsiteX9" fmla="*/ 3637362 w 4243589"/>
              <a:gd name="connsiteY9" fmla="*/ 18288 h 18288"/>
              <a:gd name="connsiteX10" fmla="*/ 3116007 w 4243589"/>
              <a:gd name="connsiteY10" fmla="*/ 18288 h 18288"/>
              <a:gd name="connsiteX11" fmla="*/ 2424908 w 4243589"/>
              <a:gd name="connsiteY11" fmla="*/ 18288 h 18288"/>
              <a:gd name="connsiteX12" fmla="*/ 1861117 w 4243589"/>
              <a:gd name="connsiteY12" fmla="*/ 18288 h 18288"/>
              <a:gd name="connsiteX13" fmla="*/ 1382198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3987" y="7429"/>
                  <a:pt x="4243569" y="10822"/>
                  <a:pt x="4243589" y="18288"/>
                </a:cubicBezTo>
                <a:cubicBezTo>
                  <a:pt x="4112949" y="-2855"/>
                  <a:pt x="3928037" y="1831"/>
                  <a:pt x="3637362" y="18288"/>
                </a:cubicBezTo>
                <a:cubicBezTo>
                  <a:pt x="3346687" y="34745"/>
                  <a:pt x="3254446" y="26669"/>
                  <a:pt x="3116007" y="18288"/>
                </a:cubicBezTo>
                <a:cubicBezTo>
                  <a:pt x="2977569" y="9907"/>
                  <a:pt x="2620228" y="28873"/>
                  <a:pt x="2424908" y="18288"/>
                </a:cubicBezTo>
                <a:cubicBezTo>
                  <a:pt x="2229588" y="7703"/>
                  <a:pt x="2088287" y="-3854"/>
                  <a:pt x="1861117" y="18288"/>
                </a:cubicBezTo>
                <a:cubicBezTo>
                  <a:pt x="1633947" y="40430"/>
                  <a:pt x="1502447" y="-871"/>
                  <a:pt x="1382198" y="18288"/>
                </a:cubicBezTo>
                <a:cubicBezTo>
                  <a:pt x="1261949" y="37447"/>
                  <a:pt x="1045440" y="28353"/>
                  <a:pt x="733535" y="18288"/>
                </a:cubicBezTo>
                <a:cubicBezTo>
                  <a:pt x="421630" y="8223"/>
                  <a:pt x="341257" y="-18359"/>
                  <a:pt x="0" y="18288"/>
                </a:cubicBezTo>
                <a:cubicBezTo>
                  <a:pt x="-591" y="13205"/>
                  <a:pt x="-663" y="6329"/>
                  <a:pt x="0" y="0"/>
                </a:cubicBezTo>
                <a:close/>
              </a:path>
              <a:path w="4243589" h="18288"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2703" y="5429"/>
                  <a:pt x="4244410" y="14046"/>
                  <a:pt x="4243589" y="18288"/>
                </a:cubicBezTo>
                <a:cubicBezTo>
                  <a:pt x="4130424" y="-1240"/>
                  <a:pt x="3932803" y="42249"/>
                  <a:pt x="3722234" y="18288"/>
                </a:cubicBezTo>
                <a:cubicBezTo>
                  <a:pt x="3511665" y="-5673"/>
                  <a:pt x="3269903" y="45994"/>
                  <a:pt x="3116007" y="18288"/>
                </a:cubicBezTo>
                <a:cubicBezTo>
                  <a:pt x="2962111" y="-9418"/>
                  <a:pt x="2744280" y="23224"/>
                  <a:pt x="2509780" y="18288"/>
                </a:cubicBezTo>
                <a:cubicBezTo>
                  <a:pt x="2275280" y="13352"/>
                  <a:pt x="2066059" y="43664"/>
                  <a:pt x="1945989" y="18288"/>
                </a:cubicBezTo>
                <a:cubicBezTo>
                  <a:pt x="1825919" y="-7088"/>
                  <a:pt x="1407329" y="12616"/>
                  <a:pt x="1254890" y="18288"/>
                </a:cubicBezTo>
                <a:cubicBezTo>
                  <a:pt x="1102451" y="23960"/>
                  <a:pt x="837950" y="31673"/>
                  <a:pt x="563791" y="18288"/>
                </a:cubicBezTo>
                <a:cubicBezTo>
                  <a:pt x="289632" y="4903"/>
                  <a:pt x="132768" y="7105"/>
                  <a:pt x="0" y="18288"/>
                </a:cubicBezTo>
                <a:cubicBezTo>
                  <a:pt x="668" y="13665"/>
                  <a:pt x="578" y="5675"/>
                  <a:pt x="0" y="0"/>
                </a:cubicBezTo>
                <a:close/>
              </a:path>
            </a:pathLst>
          </a:custGeom>
          <a:solidFill>
            <a:srgbClr val="FFFFFF"/>
          </a:solidFill>
          <a:ln w="41275" cap="rnd">
            <a:solidFill>
              <a:srgbClr val="FFFFFF"/>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BE2E628F-06E5-8471-2136-0DAA9B16C067}"/>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31373" y="5936862"/>
            <a:ext cx="3683838" cy="763976"/>
          </a:xfrm>
          <a:prstGeom prst="rect">
            <a:avLst/>
          </a:prstGeom>
        </p:spPr>
      </p:pic>
    </p:spTree>
    <p:extLst>
      <p:ext uri="{BB962C8B-B14F-4D97-AF65-F5344CB8AC3E}">
        <p14:creationId xmlns:p14="http://schemas.microsoft.com/office/powerpoint/2010/main" val="161751704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8" name="Rectangle 47">
            <a:extLst>
              <a:ext uri="{FF2B5EF4-FFF2-40B4-BE49-F238E27FC236}">
                <a16:creationId xmlns:a16="http://schemas.microsoft.com/office/drawing/2014/main" id="{A3C210E6-A35A-4F68-8D60-801A019C75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50" name="Freeform: Shape 49">
            <a:extLst>
              <a:ext uri="{FF2B5EF4-FFF2-40B4-BE49-F238E27FC236}">
                <a16:creationId xmlns:a16="http://schemas.microsoft.com/office/drawing/2014/main" id="{AC0D06B0-F19C-459E-B221-A34B506FB5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945815" cy="6858000"/>
          </a:xfrm>
          <a:custGeom>
            <a:avLst/>
            <a:gdLst>
              <a:gd name="connsiteX0" fmla="*/ 0 w 3945815"/>
              <a:gd name="connsiteY0" fmla="*/ 0 h 6858000"/>
              <a:gd name="connsiteX1" fmla="*/ 3138662 w 3945815"/>
              <a:gd name="connsiteY1" fmla="*/ 0 h 6858000"/>
              <a:gd name="connsiteX2" fmla="*/ 3275260 w 3945815"/>
              <a:gd name="connsiteY2" fmla="*/ 267438 h 6858000"/>
              <a:gd name="connsiteX3" fmla="*/ 3945815 w 3945815"/>
              <a:gd name="connsiteY3" fmla="*/ 3481388 h 6858000"/>
              <a:gd name="connsiteX4" fmla="*/ 3275260 w 3945815"/>
              <a:gd name="connsiteY4" fmla="*/ 6695338 h 6858000"/>
              <a:gd name="connsiteX5" fmla="*/ 3192177 w 3945815"/>
              <a:gd name="connsiteY5" fmla="*/ 6858000 h 6858000"/>
              <a:gd name="connsiteX6" fmla="*/ 0 w 3945815"/>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45815" h="6858000">
                <a:moveTo>
                  <a:pt x="0" y="0"/>
                </a:moveTo>
                <a:lnTo>
                  <a:pt x="3138662" y="0"/>
                </a:lnTo>
                <a:lnTo>
                  <a:pt x="3275260" y="267438"/>
                </a:lnTo>
                <a:cubicBezTo>
                  <a:pt x="3698614" y="1184879"/>
                  <a:pt x="3945815" y="2290869"/>
                  <a:pt x="3945815" y="3481388"/>
                </a:cubicBezTo>
                <a:cubicBezTo>
                  <a:pt x="3945815" y="4671908"/>
                  <a:pt x="3698614" y="5777898"/>
                  <a:pt x="3275260" y="6695338"/>
                </a:cubicBezTo>
                <a:lnTo>
                  <a:pt x="3192177" y="6858000"/>
                </a:lnTo>
                <a:lnTo>
                  <a:pt x="0" y="6858000"/>
                </a:lnTo>
                <a:close/>
              </a:path>
            </a:pathLst>
          </a:custGeom>
          <a:ln w="9525">
            <a:solidFill>
              <a:srgbClr val="EFEFEF"/>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52" name="Freeform: Shape 51">
            <a:extLst>
              <a:ext uri="{FF2B5EF4-FFF2-40B4-BE49-F238E27FC236}">
                <a16:creationId xmlns:a16="http://schemas.microsoft.com/office/drawing/2014/main" id="{345B26DA-1C6B-4C66-81C9-9C1877FC2D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936670" cy="6858000"/>
          </a:xfrm>
          <a:custGeom>
            <a:avLst/>
            <a:gdLst>
              <a:gd name="connsiteX0" fmla="*/ 0 w 3936670"/>
              <a:gd name="connsiteY0" fmla="*/ 0 h 6858000"/>
              <a:gd name="connsiteX1" fmla="*/ 3129517 w 3936670"/>
              <a:gd name="connsiteY1" fmla="*/ 0 h 6858000"/>
              <a:gd name="connsiteX2" fmla="*/ 3266115 w 3936670"/>
              <a:gd name="connsiteY2" fmla="*/ 267438 h 6858000"/>
              <a:gd name="connsiteX3" fmla="*/ 3936670 w 3936670"/>
              <a:gd name="connsiteY3" fmla="*/ 3481388 h 6858000"/>
              <a:gd name="connsiteX4" fmla="*/ 3266115 w 3936670"/>
              <a:gd name="connsiteY4" fmla="*/ 6695338 h 6858000"/>
              <a:gd name="connsiteX5" fmla="*/ 3183032 w 3936670"/>
              <a:gd name="connsiteY5" fmla="*/ 6858000 h 6858000"/>
              <a:gd name="connsiteX6" fmla="*/ 0 w 3936670"/>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36670" h="6858000">
                <a:moveTo>
                  <a:pt x="0" y="0"/>
                </a:moveTo>
                <a:lnTo>
                  <a:pt x="3129517" y="0"/>
                </a:lnTo>
                <a:lnTo>
                  <a:pt x="3266115" y="267438"/>
                </a:lnTo>
                <a:cubicBezTo>
                  <a:pt x="3689469" y="1184879"/>
                  <a:pt x="3936670" y="2290869"/>
                  <a:pt x="3936670" y="3481388"/>
                </a:cubicBezTo>
                <a:cubicBezTo>
                  <a:pt x="3936670" y="4671908"/>
                  <a:pt x="3689469" y="5777898"/>
                  <a:pt x="3266115" y="6695338"/>
                </a:cubicBezTo>
                <a:lnTo>
                  <a:pt x="3183032"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9EC2E09-FBF1-0026-A41D-2C32482513DA}"/>
              </a:ext>
            </a:extLst>
          </p:cNvPr>
          <p:cNvSpPr>
            <a:spLocks noGrp="1"/>
          </p:cNvSpPr>
          <p:nvPr>
            <p:ph type="title"/>
          </p:nvPr>
        </p:nvSpPr>
        <p:spPr>
          <a:xfrm>
            <a:off x="448056" y="685800"/>
            <a:ext cx="2807208" cy="1325563"/>
          </a:xfrm>
        </p:spPr>
        <p:txBody>
          <a:bodyPr>
            <a:normAutofit/>
          </a:bodyPr>
          <a:lstStyle/>
          <a:p>
            <a:r>
              <a:rPr lang="en-US" sz="2800" dirty="0">
                <a:latin typeface="Helvetica" panose="020B0604020202020204" pitchFamily="34" charset="0"/>
                <a:cs typeface="Helvetica" panose="020B0604020202020204" pitchFamily="34" charset="0"/>
              </a:rPr>
              <a:t>Cutting Tools</a:t>
            </a:r>
          </a:p>
        </p:txBody>
      </p:sp>
      <p:sp>
        <p:nvSpPr>
          <p:cNvPr id="3" name="Content Placeholder 2">
            <a:extLst>
              <a:ext uri="{FF2B5EF4-FFF2-40B4-BE49-F238E27FC236}">
                <a16:creationId xmlns:a16="http://schemas.microsoft.com/office/drawing/2014/main" id="{114F4B9E-07C6-98D3-9AC4-2F60E9A7DC61}"/>
              </a:ext>
              <a:ext uri="{C183D7F6-B498-43B3-948B-1728B52AA6E4}">
                <adec:decorative xmlns:adec="http://schemas.microsoft.com/office/drawing/2017/decorative" val="0"/>
              </a:ext>
            </a:extLst>
          </p:cNvPr>
          <p:cNvSpPr>
            <a:spLocks noGrp="1"/>
          </p:cNvSpPr>
          <p:nvPr>
            <p:ph idx="1"/>
          </p:nvPr>
        </p:nvSpPr>
        <p:spPr>
          <a:xfrm>
            <a:off x="448056" y="2258568"/>
            <a:ext cx="2807208" cy="3922776"/>
          </a:xfrm>
        </p:spPr>
        <p:txBody>
          <a:bodyPr vert="horz" lIns="91440" tIns="45720" rIns="91440" bIns="45720" rtlCol="0">
            <a:normAutofit/>
          </a:bodyPr>
          <a:lstStyle/>
          <a:p>
            <a:r>
              <a:rPr lang="en-US" sz="1700" dirty="0">
                <a:latin typeface="Helvetica" panose="020B0604020202020204" pitchFamily="34" charset="0"/>
                <a:cs typeface="Helvetica" panose="020B0604020202020204" pitchFamily="34" charset="0"/>
              </a:rPr>
              <a:t>Peeler</a:t>
            </a:r>
          </a:p>
          <a:p>
            <a:r>
              <a:rPr lang="en-US" sz="1700" dirty="0">
                <a:latin typeface="Helvetica" panose="020B0604020202020204" pitchFamily="34" charset="0"/>
                <a:cs typeface="Helvetica" panose="020B0604020202020204" pitchFamily="34" charset="0"/>
              </a:rPr>
              <a:t>Channel knife</a:t>
            </a:r>
          </a:p>
          <a:p>
            <a:r>
              <a:rPr lang="en-US" sz="1700" dirty="0">
                <a:latin typeface="Helvetica" panose="020B0604020202020204" pitchFamily="34" charset="0"/>
                <a:cs typeface="Helvetica" panose="020B0604020202020204" pitchFamily="34" charset="0"/>
              </a:rPr>
              <a:t>Tomato scoop</a:t>
            </a:r>
          </a:p>
          <a:p>
            <a:r>
              <a:rPr lang="en-US" sz="1700" dirty="0">
                <a:latin typeface="Helvetica" panose="020B0604020202020204" pitchFamily="34" charset="0"/>
                <a:cs typeface="Helvetica" panose="020B0604020202020204" pitchFamily="34" charset="0"/>
              </a:rPr>
              <a:t>Sheers</a:t>
            </a:r>
          </a:p>
          <a:p>
            <a:r>
              <a:rPr lang="en-US" sz="1700" dirty="0">
                <a:latin typeface="Helvetica" panose="020B0604020202020204" pitchFamily="34" charset="0"/>
                <a:cs typeface="Helvetica" panose="020B0604020202020204" pitchFamily="34" charset="0"/>
              </a:rPr>
              <a:t>Bench scraper</a:t>
            </a:r>
          </a:p>
          <a:p>
            <a:r>
              <a:rPr lang="en-US" sz="1700" dirty="0">
                <a:latin typeface="Helvetica" panose="020B0604020202020204" pitchFamily="34" charset="0"/>
                <a:cs typeface="Helvetica" panose="020B0604020202020204" pitchFamily="34" charset="0"/>
              </a:rPr>
              <a:t>Pizza wheel</a:t>
            </a:r>
          </a:p>
          <a:p>
            <a:r>
              <a:rPr lang="en-US" sz="1700" dirty="0" err="1">
                <a:latin typeface="Helvetica" panose="020B0604020202020204" pitchFamily="34" charset="0"/>
                <a:cs typeface="Helvetica" panose="020B0604020202020204" pitchFamily="34" charset="0"/>
              </a:rPr>
              <a:t>Sectionizer</a:t>
            </a:r>
            <a:endParaRPr lang="en-US" sz="1700" dirty="0">
              <a:latin typeface="Helvetica" panose="020B0604020202020204" pitchFamily="34" charset="0"/>
              <a:cs typeface="Helvetica" panose="020B0604020202020204" pitchFamily="34" charset="0"/>
            </a:endParaRPr>
          </a:p>
        </p:txBody>
      </p:sp>
      <p:sp>
        <p:nvSpPr>
          <p:cNvPr id="54" name="Rectangle 53">
            <a:extLst>
              <a:ext uri="{FF2B5EF4-FFF2-40B4-BE49-F238E27FC236}">
                <a16:creationId xmlns:a16="http://schemas.microsoft.com/office/drawing/2014/main" id="{98DE6C44-43F8-4DE4-AB81-66853FFEA0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005840"/>
            <a:ext cx="128016"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Picture 3" descr="Two peelers">
            <a:extLst>
              <a:ext uri="{FF2B5EF4-FFF2-40B4-BE49-F238E27FC236}">
                <a16:creationId xmlns:a16="http://schemas.microsoft.com/office/drawing/2014/main" id="{E2C6EC2F-C09D-207F-0CC5-52D47F5E729E}"/>
              </a:ext>
            </a:extLst>
          </p:cNvPr>
          <p:cNvPicPr>
            <a:picLocks noChangeAspect="1"/>
          </p:cNvPicPr>
          <p:nvPr/>
        </p:nvPicPr>
        <p:blipFill rotWithShape="1">
          <a:blip r:embed="rId3"/>
          <a:srcRect l="2289" r="1" b="1"/>
          <a:stretch/>
        </p:blipFill>
        <p:spPr>
          <a:xfrm>
            <a:off x="3136389" y="10"/>
            <a:ext cx="4979304" cy="3401558"/>
          </a:xfrm>
          <a:custGeom>
            <a:avLst/>
            <a:gdLst/>
            <a:ahLst/>
            <a:cxnLst/>
            <a:rect l="l" t="t" r="r" b="b"/>
            <a:pathLst>
              <a:path w="4979304" h="3364992">
                <a:moveTo>
                  <a:pt x="0" y="0"/>
                </a:moveTo>
                <a:lnTo>
                  <a:pt x="4211250" y="0"/>
                </a:lnTo>
                <a:lnTo>
                  <a:pt x="4309461" y="192282"/>
                </a:lnTo>
                <a:cubicBezTo>
                  <a:pt x="4697535" y="1033269"/>
                  <a:pt x="4937593" y="2032690"/>
                  <a:pt x="4974907" y="3110424"/>
                </a:cubicBezTo>
                <a:lnTo>
                  <a:pt x="4979304" y="3364992"/>
                </a:lnTo>
                <a:lnTo>
                  <a:pt x="800592" y="3364992"/>
                </a:lnTo>
                <a:lnTo>
                  <a:pt x="797493" y="3185579"/>
                </a:lnTo>
                <a:cubicBezTo>
                  <a:pt x="756786" y="2009870"/>
                  <a:pt x="474799" y="927359"/>
                  <a:pt x="22579" y="42066"/>
                </a:cubicBezTo>
                <a:close/>
              </a:path>
            </a:pathLst>
          </a:custGeom>
        </p:spPr>
      </p:pic>
      <p:pic>
        <p:nvPicPr>
          <p:cNvPr id="5" name="Picture 4" descr="A channel knife cutting the skin of a cucumber">
            <a:extLst>
              <a:ext uri="{FF2B5EF4-FFF2-40B4-BE49-F238E27FC236}">
                <a16:creationId xmlns:a16="http://schemas.microsoft.com/office/drawing/2014/main" id="{BCC2CAE7-8FD9-93B5-D33B-DCE159D2D155}"/>
              </a:ext>
            </a:extLst>
          </p:cNvPr>
          <p:cNvPicPr>
            <a:picLocks noChangeAspect="1"/>
          </p:cNvPicPr>
          <p:nvPr/>
        </p:nvPicPr>
        <p:blipFill rotWithShape="1">
          <a:blip r:embed="rId4"/>
          <a:srcRect l="6051" r="1" b="1"/>
          <a:stretch/>
        </p:blipFill>
        <p:spPr>
          <a:xfrm>
            <a:off x="7404372" y="10"/>
            <a:ext cx="4787628" cy="3401558"/>
          </a:xfrm>
          <a:custGeom>
            <a:avLst/>
            <a:gdLst/>
            <a:ahLst/>
            <a:cxnLst/>
            <a:rect l="l" t="t" r="r" b="b"/>
            <a:pathLst>
              <a:path w="4787628" h="3401568">
                <a:moveTo>
                  <a:pt x="0" y="0"/>
                </a:moveTo>
                <a:lnTo>
                  <a:pt x="4787628" y="0"/>
                </a:lnTo>
                <a:lnTo>
                  <a:pt x="4787628" y="3401568"/>
                </a:lnTo>
                <a:lnTo>
                  <a:pt x="762748" y="3401568"/>
                </a:lnTo>
                <a:lnTo>
                  <a:pt x="751436" y="2963954"/>
                </a:lnTo>
                <a:cubicBezTo>
                  <a:pt x="698408" y="1942163"/>
                  <a:pt x="463174" y="995044"/>
                  <a:pt x="93264" y="192283"/>
                </a:cubicBezTo>
                <a:close/>
              </a:path>
            </a:pathLst>
          </a:custGeom>
        </p:spPr>
      </p:pic>
      <p:pic>
        <p:nvPicPr>
          <p:cNvPr id="6" name="Picture 5" descr="A Sunkist sectionizer slicing an apple">
            <a:extLst>
              <a:ext uri="{FF2B5EF4-FFF2-40B4-BE49-F238E27FC236}">
                <a16:creationId xmlns:a16="http://schemas.microsoft.com/office/drawing/2014/main" id="{63A0B046-381B-60BB-C2CD-5D4C824269A7}"/>
              </a:ext>
            </a:extLst>
          </p:cNvPr>
          <p:cNvPicPr>
            <a:picLocks noChangeAspect="1"/>
          </p:cNvPicPr>
          <p:nvPr/>
        </p:nvPicPr>
        <p:blipFill rotWithShape="1">
          <a:blip r:embed="rId5"/>
          <a:srcRect r="3346"/>
          <a:stretch/>
        </p:blipFill>
        <p:spPr>
          <a:xfrm>
            <a:off x="3189428" y="3456432"/>
            <a:ext cx="4925479" cy="3401568"/>
          </a:xfrm>
          <a:custGeom>
            <a:avLst/>
            <a:gdLst/>
            <a:ahLst/>
            <a:cxnLst/>
            <a:rect l="l" t="t" r="r" b="b"/>
            <a:pathLst>
              <a:path w="4925479" h="3364992">
                <a:moveTo>
                  <a:pt x="749362" y="0"/>
                </a:moveTo>
                <a:lnTo>
                  <a:pt x="4925479" y="0"/>
                </a:lnTo>
                <a:lnTo>
                  <a:pt x="4921868" y="209033"/>
                </a:lnTo>
                <a:cubicBezTo>
                  <a:pt x="4884554" y="1286766"/>
                  <a:pt x="4644496" y="2286187"/>
                  <a:pt x="4256422" y="3127175"/>
                </a:cubicBezTo>
                <a:lnTo>
                  <a:pt x="4134952" y="3364992"/>
                </a:lnTo>
                <a:lnTo>
                  <a:pt x="0" y="3364992"/>
                </a:lnTo>
                <a:lnTo>
                  <a:pt x="79008" y="3202330"/>
                </a:lnTo>
                <a:cubicBezTo>
                  <a:pt x="467082" y="2361343"/>
                  <a:pt x="707140" y="1361922"/>
                  <a:pt x="744454" y="284189"/>
                </a:cubicBezTo>
                <a:close/>
              </a:path>
            </a:pathLst>
          </a:custGeom>
        </p:spPr>
      </p:pic>
      <p:pic>
        <p:nvPicPr>
          <p:cNvPr id="7" name="Picture 6" descr="A tomato scoop removing the stem of a tomato">
            <a:extLst>
              <a:ext uri="{FF2B5EF4-FFF2-40B4-BE49-F238E27FC236}">
                <a16:creationId xmlns:a16="http://schemas.microsoft.com/office/drawing/2014/main" id="{848A1B27-ACEE-AED9-F48E-66EDC2DAACC9}"/>
              </a:ext>
            </a:extLst>
          </p:cNvPr>
          <p:cNvPicPr>
            <a:picLocks noChangeAspect="1"/>
          </p:cNvPicPr>
          <p:nvPr/>
        </p:nvPicPr>
        <p:blipFill rotWithShape="1">
          <a:blip r:embed="rId6"/>
          <a:srcRect l="5959" r="1" b="1"/>
          <a:stretch/>
        </p:blipFill>
        <p:spPr>
          <a:xfrm>
            <a:off x="7381690" y="3456433"/>
            <a:ext cx="4810310" cy="3401568"/>
          </a:xfrm>
          <a:custGeom>
            <a:avLst/>
            <a:gdLst/>
            <a:ahLst/>
            <a:cxnLst/>
            <a:rect l="l" t="t" r="r" b="b"/>
            <a:pathLst>
              <a:path w="4810310" h="3401568">
                <a:moveTo>
                  <a:pt x="781270" y="0"/>
                </a:moveTo>
                <a:lnTo>
                  <a:pt x="4810310" y="0"/>
                </a:lnTo>
                <a:lnTo>
                  <a:pt x="4810310" y="3401568"/>
                </a:lnTo>
                <a:lnTo>
                  <a:pt x="0" y="3401568"/>
                </a:lnTo>
                <a:lnTo>
                  <a:pt x="1963" y="3397912"/>
                </a:lnTo>
                <a:cubicBezTo>
                  <a:pt x="454182" y="2512619"/>
                  <a:pt x="736170" y="1430108"/>
                  <a:pt x="776876" y="254399"/>
                </a:cubicBezTo>
                <a:close/>
              </a:path>
            </a:pathLst>
          </a:custGeom>
        </p:spPr>
      </p:pic>
      <p:sp>
        <p:nvSpPr>
          <p:cNvPr id="56" name="Rectangle 55">
            <a:extLst>
              <a:ext uri="{FF2B5EF4-FFF2-40B4-BE49-F238E27FC236}">
                <a16:creationId xmlns:a16="http://schemas.microsoft.com/office/drawing/2014/main" id="{2409529B-9B56-4F10-BE4D-F934DB89E5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8912" y="2089941"/>
            <a:ext cx="28346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9" name="Picture 8">
            <a:extLst>
              <a:ext uri="{FF2B5EF4-FFF2-40B4-BE49-F238E27FC236}">
                <a16:creationId xmlns:a16="http://schemas.microsoft.com/office/drawing/2014/main" id="{892B62BF-6621-15A2-4A60-C4AE68D7A16D}"/>
              </a:ex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a:off x="131373" y="5936862"/>
            <a:ext cx="3145545" cy="659114"/>
          </a:xfrm>
          <a:prstGeom prst="rect">
            <a:avLst/>
          </a:prstGeom>
        </p:spPr>
      </p:pic>
    </p:spTree>
    <p:extLst>
      <p:ext uri="{BB962C8B-B14F-4D97-AF65-F5344CB8AC3E}">
        <p14:creationId xmlns:p14="http://schemas.microsoft.com/office/powerpoint/2010/main" val="390068313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7BBD5B30-C741-4E67-AFD8-17917090AB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2" name="Freeform: Shape 21">
            <a:extLst>
              <a:ext uri="{FF2B5EF4-FFF2-40B4-BE49-F238E27FC236}">
                <a16:creationId xmlns:a16="http://schemas.microsoft.com/office/drawing/2014/main" id="{189BBEAA-BB93-4878-8C95-3C8AADE2E0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397136" cy="6858000"/>
          </a:xfrm>
          <a:custGeom>
            <a:avLst/>
            <a:gdLst>
              <a:gd name="connsiteX0" fmla="*/ 0 w 4397136"/>
              <a:gd name="connsiteY0" fmla="*/ 0 h 6858000"/>
              <a:gd name="connsiteX1" fmla="*/ 3599069 w 4397136"/>
              <a:gd name="connsiteY1" fmla="*/ 0 h 6858000"/>
              <a:gd name="connsiteX2" fmla="*/ 3634072 w 4397136"/>
              <a:gd name="connsiteY2" fmla="*/ 58977 h 6858000"/>
              <a:gd name="connsiteX3" fmla="*/ 4397136 w 4397136"/>
              <a:gd name="connsiteY3" fmla="*/ 3474189 h 6858000"/>
              <a:gd name="connsiteX4" fmla="*/ 3802221 w 4397136"/>
              <a:gd name="connsiteY4" fmla="*/ 6546415 h 6858000"/>
              <a:gd name="connsiteX5" fmla="*/ 3649466 w 4397136"/>
              <a:gd name="connsiteY5" fmla="*/ 6858000 h 6858000"/>
              <a:gd name="connsiteX6" fmla="*/ 0 w 4397136"/>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97136" h="6858000">
                <a:moveTo>
                  <a:pt x="0" y="0"/>
                </a:moveTo>
                <a:lnTo>
                  <a:pt x="3599069" y="0"/>
                </a:lnTo>
                <a:lnTo>
                  <a:pt x="3634072" y="58977"/>
                </a:lnTo>
                <a:cubicBezTo>
                  <a:pt x="4105532" y="933006"/>
                  <a:pt x="4397136" y="2140466"/>
                  <a:pt x="4397136" y="3474189"/>
                </a:cubicBezTo>
                <a:cubicBezTo>
                  <a:pt x="4397136" y="4641197"/>
                  <a:pt x="4173877" y="5711534"/>
                  <a:pt x="3802221" y="6546415"/>
                </a:cubicBezTo>
                <a:lnTo>
                  <a:pt x="3649466" y="6858000"/>
                </a:lnTo>
                <a:lnTo>
                  <a:pt x="0" y="6858000"/>
                </a:lnTo>
                <a:close/>
              </a:path>
            </a:pathLst>
          </a:custGeom>
          <a:ln w="9525">
            <a:solidFill>
              <a:srgbClr val="EFEFEF"/>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24" name="Freeform: Shape 23">
            <a:extLst>
              <a:ext uri="{FF2B5EF4-FFF2-40B4-BE49-F238E27FC236}">
                <a16:creationId xmlns:a16="http://schemas.microsoft.com/office/drawing/2014/main" id="{D529C0C6-AAEB-4982-A9E6-BC6A8B2AEF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386504" cy="6858000"/>
          </a:xfrm>
          <a:custGeom>
            <a:avLst/>
            <a:gdLst>
              <a:gd name="connsiteX0" fmla="*/ 0 w 4386504"/>
              <a:gd name="connsiteY0" fmla="*/ 0 h 6858000"/>
              <a:gd name="connsiteX1" fmla="*/ 3588437 w 4386504"/>
              <a:gd name="connsiteY1" fmla="*/ 0 h 6858000"/>
              <a:gd name="connsiteX2" fmla="*/ 3623440 w 4386504"/>
              <a:gd name="connsiteY2" fmla="*/ 58977 h 6858000"/>
              <a:gd name="connsiteX3" fmla="*/ 4386504 w 4386504"/>
              <a:gd name="connsiteY3" fmla="*/ 3474189 h 6858000"/>
              <a:gd name="connsiteX4" fmla="*/ 3791589 w 4386504"/>
              <a:gd name="connsiteY4" fmla="*/ 6546415 h 6858000"/>
              <a:gd name="connsiteX5" fmla="*/ 3638834 w 4386504"/>
              <a:gd name="connsiteY5" fmla="*/ 6858000 h 6858000"/>
              <a:gd name="connsiteX6" fmla="*/ 0 w 4386504"/>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6504" h="6858000">
                <a:moveTo>
                  <a:pt x="0" y="0"/>
                </a:moveTo>
                <a:lnTo>
                  <a:pt x="3588437" y="0"/>
                </a:lnTo>
                <a:lnTo>
                  <a:pt x="3623440" y="58977"/>
                </a:lnTo>
                <a:cubicBezTo>
                  <a:pt x="4094900" y="933006"/>
                  <a:pt x="4386504" y="2140466"/>
                  <a:pt x="4386504" y="3474189"/>
                </a:cubicBezTo>
                <a:cubicBezTo>
                  <a:pt x="4386504" y="4641197"/>
                  <a:pt x="4163245" y="5711534"/>
                  <a:pt x="3791589" y="6546415"/>
                </a:cubicBezTo>
                <a:lnTo>
                  <a:pt x="3638834"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29FDC9E-B3F3-AC39-F27A-30F422B88256}"/>
              </a:ext>
            </a:extLst>
          </p:cNvPr>
          <p:cNvSpPr>
            <a:spLocks noGrp="1"/>
          </p:cNvSpPr>
          <p:nvPr>
            <p:ph type="title"/>
          </p:nvPr>
        </p:nvSpPr>
        <p:spPr>
          <a:xfrm>
            <a:off x="438912" y="1508760"/>
            <a:ext cx="3429000" cy="2898648"/>
          </a:xfrm>
        </p:spPr>
        <p:txBody>
          <a:bodyPr vert="horz" lIns="91440" tIns="45720" rIns="91440" bIns="45720" rtlCol="0" anchor="b">
            <a:normAutofit/>
          </a:bodyPr>
          <a:lstStyle/>
          <a:p>
            <a:r>
              <a:rPr lang="en-US" sz="3600" kern="1200" dirty="0">
                <a:solidFill>
                  <a:schemeClr val="tx1"/>
                </a:solidFill>
                <a:latin typeface="Helvetica" panose="020B0604020202020204" pitchFamily="34" charset="0"/>
                <a:cs typeface="Helvetica" panose="020B0604020202020204" pitchFamily="34" charset="0"/>
              </a:rPr>
              <a:t>More Cutting Tools</a:t>
            </a:r>
          </a:p>
        </p:txBody>
      </p:sp>
      <p:pic>
        <p:nvPicPr>
          <p:cNvPr id="5" name="Picture 4" descr="a pizza wheel">
            <a:extLst>
              <a:ext uri="{FF2B5EF4-FFF2-40B4-BE49-F238E27FC236}">
                <a16:creationId xmlns:a16="http://schemas.microsoft.com/office/drawing/2014/main" id="{D4FAA206-7F45-518E-28BF-4215E5DA664F}"/>
              </a:ext>
            </a:extLst>
          </p:cNvPr>
          <p:cNvPicPr>
            <a:picLocks noChangeAspect="1"/>
          </p:cNvPicPr>
          <p:nvPr/>
        </p:nvPicPr>
        <p:blipFill rotWithShape="1">
          <a:blip r:embed="rId3"/>
          <a:srcRect t="1068" r="-2" b="4704"/>
          <a:stretch/>
        </p:blipFill>
        <p:spPr>
          <a:xfrm>
            <a:off x="3605740" y="26747"/>
            <a:ext cx="4979304" cy="3401558"/>
          </a:xfrm>
          <a:custGeom>
            <a:avLst/>
            <a:gdLst/>
            <a:ahLst/>
            <a:cxnLst/>
            <a:rect l="l" t="t" r="r" b="b"/>
            <a:pathLst>
              <a:path w="4979304" h="3364992">
                <a:moveTo>
                  <a:pt x="0" y="0"/>
                </a:moveTo>
                <a:lnTo>
                  <a:pt x="4211250" y="0"/>
                </a:lnTo>
                <a:lnTo>
                  <a:pt x="4309461" y="192282"/>
                </a:lnTo>
                <a:cubicBezTo>
                  <a:pt x="4697535" y="1033269"/>
                  <a:pt x="4937593" y="2032690"/>
                  <a:pt x="4974907" y="3110424"/>
                </a:cubicBezTo>
                <a:lnTo>
                  <a:pt x="4979304" y="3364992"/>
                </a:lnTo>
                <a:lnTo>
                  <a:pt x="800592" y="3364992"/>
                </a:lnTo>
                <a:lnTo>
                  <a:pt x="797493" y="3185579"/>
                </a:lnTo>
                <a:cubicBezTo>
                  <a:pt x="756786" y="2009870"/>
                  <a:pt x="474799" y="927359"/>
                  <a:pt x="22579" y="42066"/>
                </a:cubicBezTo>
                <a:close/>
              </a:path>
            </a:pathLst>
          </a:custGeom>
        </p:spPr>
      </p:pic>
      <p:pic>
        <p:nvPicPr>
          <p:cNvPr id="6" name="Picture 5" descr="A metal bench scraper and a white plastic bench scraper">
            <a:extLst>
              <a:ext uri="{FF2B5EF4-FFF2-40B4-BE49-F238E27FC236}">
                <a16:creationId xmlns:a16="http://schemas.microsoft.com/office/drawing/2014/main" id="{7398B4BE-C13B-7DAB-90AD-4212D9D1642E}"/>
              </a:ext>
            </a:extLst>
          </p:cNvPr>
          <p:cNvPicPr>
            <a:picLocks noChangeAspect="1"/>
          </p:cNvPicPr>
          <p:nvPr/>
        </p:nvPicPr>
        <p:blipFill rotWithShape="1">
          <a:blip r:embed="rId4"/>
          <a:srcRect t="11346" r="2" b="960"/>
          <a:stretch/>
        </p:blipFill>
        <p:spPr>
          <a:xfrm>
            <a:off x="3625358" y="3456432"/>
            <a:ext cx="4925479" cy="3401568"/>
          </a:xfrm>
          <a:custGeom>
            <a:avLst/>
            <a:gdLst/>
            <a:ahLst/>
            <a:cxnLst/>
            <a:rect l="l" t="t" r="r" b="b"/>
            <a:pathLst>
              <a:path w="4925479" h="3364992">
                <a:moveTo>
                  <a:pt x="749362" y="0"/>
                </a:moveTo>
                <a:lnTo>
                  <a:pt x="4925479" y="0"/>
                </a:lnTo>
                <a:lnTo>
                  <a:pt x="4921868" y="209033"/>
                </a:lnTo>
                <a:cubicBezTo>
                  <a:pt x="4884554" y="1286766"/>
                  <a:pt x="4644496" y="2286187"/>
                  <a:pt x="4256422" y="3127175"/>
                </a:cubicBezTo>
                <a:lnTo>
                  <a:pt x="4134952" y="3364992"/>
                </a:lnTo>
                <a:lnTo>
                  <a:pt x="0" y="3364992"/>
                </a:lnTo>
                <a:lnTo>
                  <a:pt x="79008" y="3202330"/>
                </a:lnTo>
                <a:cubicBezTo>
                  <a:pt x="467082" y="2361343"/>
                  <a:pt x="707140" y="1361922"/>
                  <a:pt x="744454" y="284189"/>
                </a:cubicBezTo>
                <a:close/>
              </a:path>
            </a:pathLst>
          </a:custGeom>
        </p:spPr>
      </p:pic>
      <p:pic>
        <p:nvPicPr>
          <p:cNvPr id="4" name="Content Placeholder 3" descr="kitchen sheers ">
            <a:extLst>
              <a:ext uri="{FF2B5EF4-FFF2-40B4-BE49-F238E27FC236}">
                <a16:creationId xmlns:a16="http://schemas.microsoft.com/office/drawing/2014/main" id="{E1825A48-482D-900E-FB08-A67F08DFDDCB}"/>
              </a:ext>
            </a:extLst>
          </p:cNvPr>
          <p:cNvPicPr>
            <a:picLocks noChangeAspect="1"/>
          </p:cNvPicPr>
          <p:nvPr/>
        </p:nvPicPr>
        <p:blipFill rotWithShape="1">
          <a:blip r:embed="rId5"/>
          <a:srcRect l="305" t="12689" r="-186" b="17357"/>
          <a:stretch/>
        </p:blipFill>
        <p:spPr>
          <a:xfrm>
            <a:off x="7817583" y="-253990"/>
            <a:ext cx="4369256" cy="7116595"/>
          </a:xfrm>
          <a:custGeom>
            <a:avLst/>
            <a:gdLst/>
            <a:ahLst/>
            <a:cxnLst/>
            <a:rect l="l" t="t" r="r" b="b"/>
            <a:pathLst>
              <a:path w="4374417" h="6858000">
                <a:moveTo>
                  <a:pt x="22719" y="0"/>
                </a:moveTo>
                <a:lnTo>
                  <a:pt x="4374417" y="0"/>
                </a:lnTo>
                <a:lnTo>
                  <a:pt x="4374417" y="6858000"/>
                </a:lnTo>
                <a:lnTo>
                  <a:pt x="0" y="6858000"/>
                </a:lnTo>
                <a:lnTo>
                  <a:pt x="6670" y="6845555"/>
                </a:lnTo>
                <a:cubicBezTo>
                  <a:pt x="495881" y="5886487"/>
                  <a:pt x="785588" y="4695963"/>
                  <a:pt x="785588" y="3406233"/>
                </a:cubicBezTo>
                <a:cubicBezTo>
                  <a:pt x="785588" y="2215714"/>
                  <a:pt x="538737" y="1109724"/>
                  <a:pt x="115983" y="192283"/>
                </a:cubicBezTo>
                <a:close/>
              </a:path>
            </a:pathLst>
          </a:custGeom>
        </p:spPr>
      </p:pic>
      <p:sp>
        <p:nvSpPr>
          <p:cNvPr id="26" name="Rectangle 25">
            <a:extLst>
              <a:ext uri="{FF2B5EF4-FFF2-40B4-BE49-F238E27FC236}">
                <a16:creationId xmlns:a16="http://schemas.microsoft.com/office/drawing/2014/main" id="{80D36F24-5EC0-4A09-9836-6580E1D4B8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67989"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Rectangle 27">
            <a:extLst>
              <a:ext uri="{FF2B5EF4-FFF2-40B4-BE49-F238E27FC236}">
                <a16:creationId xmlns:a16="http://schemas.microsoft.com/office/drawing/2014/main" id="{7C0B334E-66E0-442A-8306-19629EC2DC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8912" y="4544568"/>
            <a:ext cx="3414966"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Picture 6">
            <a:extLst>
              <a:ext uri="{FF2B5EF4-FFF2-40B4-BE49-F238E27FC236}">
                <a16:creationId xmlns:a16="http://schemas.microsoft.com/office/drawing/2014/main" id="{FF6D2F3A-CA1B-C3BA-457A-D4DAF488381B}"/>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131374" y="5936862"/>
            <a:ext cx="3493984" cy="724603"/>
          </a:xfrm>
          <a:prstGeom prst="rect">
            <a:avLst/>
          </a:prstGeom>
        </p:spPr>
      </p:pic>
    </p:spTree>
    <p:extLst>
      <p:ext uri="{BB962C8B-B14F-4D97-AF65-F5344CB8AC3E}">
        <p14:creationId xmlns:p14="http://schemas.microsoft.com/office/powerpoint/2010/main" val="330249048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2B783EE-0239-4717-BBEA-8C9EAC61C8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4F9B64A-B083-49C1-1A40-05254CB3FC6B}"/>
              </a:ext>
            </a:extLst>
          </p:cNvPr>
          <p:cNvSpPr>
            <a:spLocks noGrp="1"/>
          </p:cNvSpPr>
          <p:nvPr>
            <p:ph type="title"/>
          </p:nvPr>
        </p:nvSpPr>
        <p:spPr>
          <a:xfrm>
            <a:off x="838201" y="345810"/>
            <a:ext cx="5120561" cy="1325563"/>
          </a:xfrm>
        </p:spPr>
        <p:txBody>
          <a:bodyPr>
            <a:normAutofit/>
          </a:bodyPr>
          <a:lstStyle/>
          <a:p>
            <a:r>
              <a:rPr lang="en-US" sz="4000" dirty="0">
                <a:latin typeface="Helvetica" panose="020B0604020202020204" pitchFamily="34" charset="0"/>
                <a:cs typeface="Helvetica" panose="020B0604020202020204" pitchFamily="34" charset="0"/>
              </a:rPr>
              <a:t>Measuring Tools</a:t>
            </a:r>
          </a:p>
        </p:txBody>
      </p:sp>
      <p:sp>
        <p:nvSpPr>
          <p:cNvPr id="3" name="Content Placeholder 2">
            <a:extLst>
              <a:ext uri="{FF2B5EF4-FFF2-40B4-BE49-F238E27FC236}">
                <a16:creationId xmlns:a16="http://schemas.microsoft.com/office/drawing/2014/main" id="{901F0BDF-D674-E2F3-4738-3A4D2E3296CE}"/>
              </a:ext>
            </a:extLst>
          </p:cNvPr>
          <p:cNvSpPr>
            <a:spLocks noGrp="1"/>
          </p:cNvSpPr>
          <p:nvPr>
            <p:ph idx="1"/>
          </p:nvPr>
        </p:nvSpPr>
        <p:spPr>
          <a:xfrm>
            <a:off x="838201" y="1671888"/>
            <a:ext cx="5092194" cy="4351338"/>
          </a:xfrm>
        </p:spPr>
        <p:txBody>
          <a:bodyPr vert="horz" lIns="91440" tIns="45720" rIns="91440" bIns="45720" rtlCol="0">
            <a:normAutofit/>
          </a:bodyPr>
          <a:lstStyle/>
          <a:p>
            <a:r>
              <a:rPr lang="en-US" sz="2400" dirty="0">
                <a:latin typeface="Helvetica" panose="020B0604020202020204" pitchFamily="34" charset="0"/>
                <a:cs typeface="Helvetica" panose="020B0604020202020204" pitchFamily="34" charset="0"/>
              </a:rPr>
              <a:t>Solid measuring cups</a:t>
            </a:r>
          </a:p>
          <a:p>
            <a:r>
              <a:rPr lang="en-US" sz="2400" dirty="0">
                <a:latin typeface="Helvetica" panose="020B0604020202020204" pitchFamily="34" charset="0"/>
                <a:cs typeface="Helvetica" panose="020B0604020202020204" pitchFamily="34" charset="0"/>
              </a:rPr>
              <a:t>Liquid measuring cups</a:t>
            </a:r>
          </a:p>
          <a:p>
            <a:r>
              <a:rPr lang="en-US" sz="2400" dirty="0">
                <a:latin typeface="Helvetica" panose="020B0604020202020204" pitchFamily="34" charset="0"/>
                <a:cs typeface="Helvetica" panose="020B0604020202020204" pitchFamily="34" charset="0"/>
              </a:rPr>
              <a:t>Measuring spoons</a:t>
            </a:r>
          </a:p>
        </p:txBody>
      </p:sp>
      <p:sp>
        <p:nvSpPr>
          <p:cNvPr id="12" name="Oval 11">
            <a:extLst>
              <a:ext uri="{FF2B5EF4-FFF2-40B4-BE49-F238E27FC236}">
                <a16:creationId xmlns:a16="http://schemas.microsoft.com/office/drawing/2014/main" id="{A7B99495-F43F-4D80-A44F-2CB4764EB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20569" y="1364732"/>
            <a:ext cx="947488" cy="92178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4" name="Arc 13">
            <a:extLst>
              <a:ext uri="{FF2B5EF4-FFF2-40B4-BE49-F238E27FC236}">
                <a16:creationId xmlns:a16="http://schemas.microsoft.com/office/drawing/2014/main" id="{70BEB1E7-2F88-40BC-B73D-42E5B6F80B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4759070" flipV="1">
            <a:off x="6034138" y="-673140"/>
            <a:ext cx="4021193" cy="4021193"/>
          </a:xfrm>
          <a:prstGeom prst="arc">
            <a:avLst>
              <a:gd name="adj1" fmla="val 16200000"/>
              <a:gd name="adj2" fmla="val 20093138"/>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pic>
        <p:nvPicPr>
          <p:cNvPr id="4" name="Picture 3" descr="Various sizes of liquid measuring cups.">
            <a:extLst>
              <a:ext uri="{FF2B5EF4-FFF2-40B4-BE49-F238E27FC236}">
                <a16:creationId xmlns:a16="http://schemas.microsoft.com/office/drawing/2014/main" id="{DA4F6196-187A-B28A-2C81-D51DC0DD8A8F}"/>
              </a:ext>
            </a:extLst>
          </p:cNvPr>
          <p:cNvPicPr>
            <a:picLocks noChangeAspect="1"/>
          </p:cNvPicPr>
          <p:nvPr/>
        </p:nvPicPr>
        <p:blipFill rotWithShape="1">
          <a:blip r:embed="rId3"/>
          <a:srcRect l="10090" r="12105" b="1"/>
          <a:stretch/>
        </p:blipFill>
        <p:spPr>
          <a:xfrm>
            <a:off x="6261607" y="1"/>
            <a:ext cx="3519312" cy="3007909"/>
          </a:xfrm>
          <a:custGeom>
            <a:avLst/>
            <a:gdLst/>
            <a:ahLst/>
            <a:cxnLst/>
            <a:rect l="l" t="t" r="r" b="b"/>
            <a:pathLst>
              <a:path w="3519312" h="3007909">
                <a:moveTo>
                  <a:pt x="519780" y="0"/>
                </a:moveTo>
                <a:lnTo>
                  <a:pt x="2999532" y="0"/>
                </a:lnTo>
                <a:lnTo>
                  <a:pt x="3003921" y="3989"/>
                </a:lnTo>
                <a:cubicBezTo>
                  <a:pt x="3322356" y="322424"/>
                  <a:pt x="3519312" y="762338"/>
                  <a:pt x="3519312" y="1248253"/>
                </a:cubicBezTo>
                <a:cubicBezTo>
                  <a:pt x="3519312" y="2220084"/>
                  <a:pt x="2731487" y="3007909"/>
                  <a:pt x="1759656" y="3007909"/>
                </a:cubicBezTo>
                <a:cubicBezTo>
                  <a:pt x="787826" y="3007909"/>
                  <a:pt x="0" y="2220084"/>
                  <a:pt x="0" y="1248253"/>
                </a:cubicBezTo>
                <a:cubicBezTo>
                  <a:pt x="0" y="762338"/>
                  <a:pt x="196957" y="322424"/>
                  <a:pt x="515392" y="3989"/>
                </a:cubicBezTo>
                <a:close/>
              </a:path>
            </a:pathLst>
          </a:custGeom>
        </p:spPr>
      </p:pic>
      <p:pic>
        <p:nvPicPr>
          <p:cNvPr id="5" name="Picture 4" descr="Measuring spoons">
            <a:extLst>
              <a:ext uri="{FF2B5EF4-FFF2-40B4-BE49-F238E27FC236}">
                <a16:creationId xmlns:a16="http://schemas.microsoft.com/office/drawing/2014/main" id="{B17667F0-52DB-5E0D-BA2F-2FCAF8DC8CE3}"/>
              </a:ext>
            </a:extLst>
          </p:cNvPr>
          <p:cNvPicPr>
            <a:picLocks noChangeAspect="1"/>
          </p:cNvPicPr>
          <p:nvPr/>
        </p:nvPicPr>
        <p:blipFill rotWithShape="1">
          <a:blip r:embed="rId4"/>
          <a:srcRect l="5301" r="28471" b="-1"/>
          <a:stretch/>
        </p:blipFill>
        <p:spPr>
          <a:xfrm>
            <a:off x="7901259" y="2727729"/>
            <a:ext cx="4290741" cy="4130271"/>
          </a:xfrm>
          <a:custGeom>
            <a:avLst/>
            <a:gdLst/>
            <a:ahLst/>
            <a:cxnLst/>
            <a:rect l="l" t="t" r="r" b="b"/>
            <a:pathLst>
              <a:path w="4290741" h="4130271">
                <a:moveTo>
                  <a:pt x="2503809" y="0"/>
                </a:moveTo>
                <a:cubicBezTo>
                  <a:pt x="3157405" y="0"/>
                  <a:pt x="3752509" y="250434"/>
                  <a:pt x="4198398" y="660580"/>
                </a:cubicBezTo>
                <a:lnTo>
                  <a:pt x="4290741" y="751286"/>
                </a:lnTo>
                <a:lnTo>
                  <a:pt x="4290741" y="4130271"/>
                </a:lnTo>
                <a:lnTo>
                  <a:pt x="604508" y="4130271"/>
                </a:lnTo>
                <a:lnTo>
                  <a:pt x="461940" y="3953232"/>
                </a:lnTo>
                <a:cubicBezTo>
                  <a:pt x="171051" y="3544183"/>
                  <a:pt x="0" y="3043971"/>
                  <a:pt x="0" y="2503809"/>
                </a:cubicBezTo>
                <a:cubicBezTo>
                  <a:pt x="0" y="1120992"/>
                  <a:pt x="1120992" y="0"/>
                  <a:pt x="2503809" y="0"/>
                </a:cubicBezTo>
                <a:close/>
              </a:path>
            </a:pathLst>
          </a:custGeom>
        </p:spPr>
      </p:pic>
      <p:pic>
        <p:nvPicPr>
          <p:cNvPr id="7" name="Picture 6">
            <a:extLst>
              <a:ext uri="{FF2B5EF4-FFF2-40B4-BE49-F238E27FC236}">
                <a16:creationId xmlns:a16="http://schemas.microsoft.com/office/drawing/2014/main" id="{C21AA5D4-9249-FA4A-1B9C-01F52D0B95AC}"/>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131373" y="5936862"/>
            <a:ext cx="3683838" cy="763976"/>
          </a:xfrm>
          <a:prstGeom prst="rect">
            <a:avLst/>
          </a:prstGeom>
        </p:spPr>
      </p:pic>
    </p:spTree>
    <p:extLst>
      <p:ext uri="{BB962C8B-B14F-4D97-AF65-F5344CB8AC3E}">
        <p14:creationId xmlns:p14="http://schemas.microsoft.com/office/powerpoint/2010/main" val="156316601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88F62EB-3C08-B42E-D9C3-9056BC0FB640}"/>
              </a:ext>
            </a:extLst>
          </p:cNvPr>
          <p:cNvSpPr>
            <a:spLocks noGrp="1"/>
          </p:cNvSpPr>
          <p:nvPr>
            <p:ph type="title"/>
          </p:nvPr>
        </p:nvSpPr>
        <p:spPr>
          <a:xfrm>
            <a:off x="640080" y="325369"/>
            <a:ext cx="4368602" cy="1956841"/>
          </a:xfrm>
        </p:spPr>
        <p:txBody>
          <a:bodyPr anchor="b">
            <a:normAutofit/>
          </a:bodyPr>
          <a:lstStyle/>
          <a:p>
            <a:r>
              <a:rPr lang="en-US" sz="4800" dirty="0">
                <a:latin typeface="Helvetica" panose="020B0604020202020204" pitchFamily="34" charset="0"/>
                <a:cs typeface="Helvetica" panose="020B0604020202020204" pitchFamily="34" charset="0"/>
              </a:rPr>
              <a:t>Weighing Tools</a:t>
            </a:r>
          </a:p>
        </p:txBody>
      </p:sp>
      <p:sp>
        <p:nvSpPr>
          <p:cNvPr id="12"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E1E77FC3-AD19-6DFD-3532-B3AEAFE9F38D}"/>
              </a:ext>
            </a:extLst>
          </p:cNvPr>
          <p:cNvSpPr>
            <a:spLocks noGrp="1"/>
          </p:cNvSpPr>
          <p:nvPr>
            <p:ph idx="1"/>
          </p:nvPr>
        </p:nvSpPr>
        <p:spPr>
          <a:xfrm>
            <a:off x="640080" y="2872899"/>
            <a:ext cx="4243589" cy="3320668"/>
          </a:xfrm>
        </p:spPr>
        <p:txBody>
          <a:bodyPr vert="horz" lIns="91440" tIns="45720" rIns="91440" bIns="45720" rtlCol="0">
            <a:normAutofit/>
          </a:bodyPr>
          <a:lstStyle/>
          <a:p>
            <a:r>
              <a:rPr lang="en-US" sz="2000">
                <a:latin typeface="Helvetica" panose="020B0604020202020204" pitchFamily="34" charset="0"/>
                <a:cs typeface="Helvetica" panose="020B0604020202020204" pitchFamily="34" charset="0"/>
              </a:rPr>
              <a:t>Portion scale</a:t>
            </a:r>
          </a:p>
          <a:p>
            <a:r>
              <a:rPr lang="en-US" sz="2000">
                <a:latin typeface="Helvetica" panose="020B0604020202020204" pitchFamily="34" charset="0"/>
                <a:cs typeface="Helvetica" panose="020B0604020202020204" pitchFamily="34" charset="0"/>
              </a:rPr>
              <a:t>Receiving scale</a:t>
            </a:r>
          </a:p>
        </p:txBody>
      </p:sp>
      <p:pic>
        <p:nvPicPr>
          <p:cNvPr id="5" name="Picture 4" descr="Three scales, with a digital scale on the left, a spring loaded pound scale in the middle, and a spring loaded ounce scale on the right. The middle scale is weighing a bowl of fresh tomatoes.">
            <a:extLst>
              <a:ext uri="{FF2B5EF4-FFF2-40B4-BE49-F238E27FC236}">
                <a16:creationId xmlns:a16="http://schemas.microsoft.com/office/drawing/2014/main" id="{84D53084-945D-3C05-67DD-5E66B89BF9AA}"/>
              </a:ext>
            </a:extLst>
          </p:cNvPr>
          <p:cNvPicPr>
            <a:picLocks noChangeAspect="1"/>
          </p:cNvPicPr>
          <p:nvPr/>
        </p:nvPicPr>
        <p:blipFill rotWithShape="1">
          <a:blip r:embed="rId3"/>
          <a:srcRect l="18333" t="210" r="15139" b="-420"/>
          <a:stretch/>
        </p:blipFill>
        <p:spPr>
          <a:xfrm>
            <a:off x="5311702" y="10"/>
            <a:ext cx="6886733" cy="6872336"/>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pic>
        <p:nvPicPr>
          <p:cNvPr id="6" name="Picture 5">
            <a:extLst>
              <a:ext uri="{FF2B5EF4-FFF2-40B4-BE49-F238E27FC236}">
                <a16:creationId xmlns:a16="http://schemas.microsoft.com/office/drawing/2014/main" id="{11209FAF-3C5B-6BDC-A26D-35789C3CED53}"/>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131373" y="5936862"/>
            <a:ext cx="3683838" cy="763976"/>
          </a:xfrm>
          <a:prstGeom prst="rect">
            <a:avLst/>
          </a:prstGeom>
        </p:spPr>
      </p:pic>
    </p:spTree>
    <p:extLst>
      <p:ext uri="{BB962C8B-B14F-4D97-AF65-F5344CB8AC3E}">
        <p14:creationId xmlns:p14="http://schemas.microsoft.com/office/powerpoint/2010/main" val="196780391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8653B3E-1646-A408-9DF2-1EC72838AC67}"/>
              </a:ext>
            </a:extLst>
          </p:cNvPr>
          <p:cNvSpPr>
            <a:spLocks noGrp="1"/>
          </p:cNvSpPr>
          <p:nvPr>
            <p:ph type="title"/>
          </p:nvPr>
        </p:nvSpPr>
        <p:spPr>
          <a:xfrm>
            <a:off x="640080" y="325369"/>
            <a:ext cx="4368602" cy="1956841"/>
          </a:xfrm>
        </p:spPr>
        <p:txBody>
          <a:bodyPr anchor="b">
            <a:normAutofit/>
          </a:bodyPr>
          <a:lstStyle/>
          <a:p>
            <a:r>
              <a:rPr lang="en-US" sz="5400" dirty="0">
                <a:latin typeface="Helvetica" panose="020B0604020202020204" pitchFamily="34" charset="0"/>
                <a:cs typeface="Helvetica" panose="020B0604020202020204" pitchFamily="34" charset="0"/>
              </a:rPr>
              <a:t>Mixing Tools</a:t>
            </a:r>
          </a:p>
        </p:txBody>
      </p:sp>
      <p:sp>
        <p:nvSpPr>
          <p:cNvPr id="11"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1D548B56-5F58-D00F-6D13-3A0964625996}"/>
              </a:ext>
            </a:extLst>
          </p:cNvPr>
          <p:cNvSpPr>
            <a:spLocks noGrp="1"/>
          </p:cNvSpPr>
          <p:nvPr>
            <p:ph idx="1"/>
          </p:nvPr>
        </p:nvSpPr>
        <p:spPr>
          <a:xfrm>
            <a:off x="640080" y="2872899"/>
            <a:ext cx="4243589" cy="3320668"/>
          </a:xfrm>
        </p:spPr>
        <p:txBody>
          <a:bodyPr vert="horz" lIns="91440" tIns="45720" rIns="91440" bIns="45720" rtlCol="0">
            <a:normAutofit/>
          </a:bodyPr>
          <a:lstStyle/>
          <a:p>
            <a:r>
              <a:rPr lang="en-US" sz="2200" dirty="0">
                <a:latin typeface="Helvetica" panose="020B0604020202020204" pitchFamily="34" charset="0"/>
                <a:cs typeface="Helvetica" panose="020B0604020202020204" pitchFamily="34" charset="0"/>
              </a:rPr>
              <a:t>Spoons</a:t>
            </a:r>
          </a:p>
          <a:p>
            <a:r>
              <a:rPr lang="en-US" sz="2200" dirty="0">
                <a:latin typeface="Helvetica" panose="020B0604020202020204" pitchFamily="34" charset="0"/>
                <a:cs typeface="Helvetica" panose="020B0604020202020204" pitchFamily="34" charset="0"/>
              </a:rPr>
              <a:t>Spatulas</a:t>
            </a:r>
          </a:p>
          <a:p>
            <a:r>
              <a:rPr lang="en-US" sz="2200" dirty="0">
                <a:latin typeface="Helvetica" panose="020B0604020202020204" pitchFamily="34" charset="0"/>
                <a:cs typeface="Helvetica" panose="020B0604020202020204" pitchFamily="34" charset="0"/>
              </a:rPr>
              <a:t>Whisks</a:t>
            </a:r>
          </a:p>
          <a:p>
            <a:r>
              <a:rPr lang="en-US" sz="2200" dirty="0">
                <a:latin typeface="Helvetica" panose="020B0604020202020204" pitchFamily="34" charset="0"/>
                <a:cs typeface="Helvetica" panose="020B0604020202020204" pitchFamily="34" charset="0"/>
              </a:rPr>
              <a:t>Mashers</a:t>
            </a:r>
          </a:p>
          <a:p>
            <a:r>
              <a:rPr lang="en-US" sz="2200" dirty="0">
                <a:latin typeface="Helvetica" panose="020B0604020202020204" pitchFamily="34" charset="0"/>
                <a:cs typeface="Helvetica" panose="020B0604020202020204" pitchFamily="34" charset="0"/>
              </a:rPr>
              <a:t>Bowls</a:t>
            </a:r>
          </a:p>
        </p:txBody>
      </p:sp>
      <p:pic>
        <p:nvPicPr>
          <p:cNvPr id="4" name="Picture 3" descr="A stainless steel whisk and mixing bowl">
            <a:extLst>
              <a:ext uri="{FF2B5EF4-FFF2-40B4-BE49-F238E27FC236}">
                <a16:creationId xmlns:a16="http://schemas.microsoft.com/office/drawing/2014/main" id="{563A76DB-C511-53E4-2C2D-E2CE18E62D8A}"/>
              </a:ext>
            </a:extLst>
          </p:cNvPr>
          <p:cNvPicPr>
            <a:picLocks noChangeAspect="1"/>
          </p:cNvPicPr>
          <p:nvPr/>
        </p:nvPicPr>
        <p:blipFill rotWithShape="1">
          <a:blip r:embed="rId3"/>
          <a:srcRect l="9432" r="22863"/>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pic>
        <p:nvPicPr>
          <p:cNvPr id="6" name="Picture 5">
            <a:extLst>
              <a:ext uri="{FF2B5EF4-FFF2-40B4-BE49-F238E27FC236}">
                <a16:creationId xmlns:a16="http://schemas.microsoft.com/office/drawing/2014/main" id="{A6E7BD55-5AB7-EF66-9CDA-78B9C7F52A46}"/>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131373" y="5936862"/>
            <a:ext cx="3683838" cy="763976"/>
          </a:xfrm>
          <a:prstGeom prst="rect">
            <a:avLst/>
          </a:prstGeom>
        </p:spPr>
      </p:pic>
    </p:spTree>
    <p:extLst>
      <p:ext uri="{BB962C8B-B14F-4D97-AF65-F5344CB8AC3E}">
        <p14:creationId xmlns:p14="http://schemas.microsoft.com/office/powerpoint/2010/main" val="392022739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5" name="Rectangle 44">
            <a:extLst>
              <a:ext uri="{FF2B5EF4-FFF2-40B4-BE49-F238E27FC236}">
                <a16:creationId xmlns:a16="http://schemas.microsoft.com/office/drawing/2014/main" id="{38468727-63BE-4191-B4A6-C30C82C0E9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963DDFC-789A-38F0-7D9F-7236523E470B}"/>
              </a:ext>
            </a:extLst>
          </p:cNvPr>
          <p:cNvSpPr>
            <a:spLocks noGrp="1"/>
          </p:cNvSpPr>
          <p:nvPr>
            <p:ph type="title"/>
          </p:nvPr>
        </p:nvSpPr>
        <p:spPr>
          <a:xfrm>
            <a:off x="457201" y="412454"/>
            <a:ext cx="2381250" cy="2101850"/>
          </a:xfrm>
        </p:spPr>
        <p:txBody>
          <a:bodyPr>
            <a:normAutofit/>
          </a:bodyPr>
          <a:lstStyle/>
          <a:p>
            <a:r>
              <a:rPr lang="en-US" sz="2800" dirty="0">
                <a:latin typeface="Helvetica" panose="020B0604020202020204" pitchFamily="34" charset="0"/>
                <a:cs typeface="Helvetica" panose="020B0604020202020204" pitchFamily="34" charset="0"/>
              </a:rPr>
              <a:t>Large Mixing Tools</a:t>
            </a:r>
          </a:p>
        </p:txBody>
      </p:sp>
      <p:sp>
        <p:nvSpPr>
          <p:cNvPr id="46" name="Rectangle 45">
            <a:extLst>
              <a:ext uri="{FF2B5EF4-FFF2-40B4-BE49-F238E27FC236}">
                <a16:creationId xmlns:a16="http://schemas.microsoft.com/office/drawing/2014/main" id="{9D355BB6-1BB8-4828-B246-CFB31742D7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34839"/>
            <a:ext cx="128016"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47" name="Rectangle 46">
            <a:extLst>
              <a:ext uri="{FF2B5EF4-FFF2-40B4-BE49-F238E27FC236}">
                <a16:creationId xmlns:a16="http://schemas.microsoft.com/office/drawing/2014/main" id="{CA52A9B9-B2B3-46F0-9D53-0EFF9905BF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245238" y="1452646"/>
            <a:ext cx="14630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AB86A7CB-05F2-9350-7A1F-BB500975A5C2}"/>
              </a:ext>
            </a:extLst>
          </p:cNvPr>
          <p:cNvSpPr>
            <a:spLocks noGrp="1"/>
          </p:cNvSpPr>
          <p:nvPr>
            <p:ph idx="1"/>
          </p:nvPr>
        </p:nvSpPr>
        <p:spPr>
          <a:xfrm>
            <a:off x="3157538" y="412454"/>
            <a:ext cx="3243262" cy="2101850"/>
          </a:xfrm>
        </p:spPr>
        <p:txBody>
          <a:bodyPr vert="horz" lIns="91440" tIns="45720" rIns="91440" bIns="45720" rtlCol="0" anchor="ctr">
            <a:normAutofit/>
          </a:bodyPr>
          <a:lstStyle/>
          <a:p>
            <a:r>
              <a:rPr lang="en-US" sz="1700">
                <a:latin typeface="Helvetica" panose="020B0604020202020204" pitchFamily="34" charset="0"/>
                <a:cs typeface="Helvetica" panose="020B0604020202020204" pitchFamily="34" charset="0"/>
              </a:rPr>
              <a:t>Stand mixers</a:t>
            </a:r>
          </a:p>
          <a:p>
            <a:r>
              <a:rPr lang="en-US" sz="1700">
                <a:latin typeface="Helvetica" panose="020B0604020202020204" pitchFamily="34" charset="0"/>
                <a:cs typeface="Helvetica" panose="020B0604020202020204" pitchFamily="34" charset="0"/>
              </a:rPr>
              <a:t>Immersion blenders</a:t>
            </a:r>
          </a:p>
        </p:txBody>
      </p:sp>
      <p:pic>
        <p:nvPicPr>
          <p:cNvPr id="4" name="Picture 3" descr="A stainless steeler commercial immersion blender.">
            <a:extLst>
              <a:ext uri="{FF2B5EF4-FFF2-40B4-BE49-F238E27FC236}">
                <a16:creationId xmlns:a16="http://schemas.microsoft.com/office/drawing/2014/main" id="{72EF811C-6972-CA58-9228-5467F85910BE}"/>
              </a:ext>
            </a:extLst>
          </p:cNvPr>
          <p:cNvPicPr>
            <a:picLocks noChangeAspect="1"/>
          </p:cNvPicPr>
          <p:nvPr/>
        </p:nvPicPr>
        <p:blipFill rotWithShape="1">
          <a:blip r:embed="rId3"/>
          <a:srcRect l="6822" r="-3" b="-3"/>
          <a:stretch/>
        </p:blipFill>
        <p:spPr>
          <a:xfrm>
            <a:off x="14397" y="2585819"/>
            <a:ext cx="6400781" cy="3898370"/>
          </a:xfrm>
          <a:prstGeom prst="rect">
            <a:avLst/>
          </a:prstGeom>
        </p:spPr>
      </p:pic>
      <p:pic>
        <p:nvPicPr>
          <p:cNvPr id="5" name="Picture 4" descr="A stainless steel stand mixer.">
            <a:extLst>
              <a:ext uri="{FF2B5EF4-FFF2-40B4-BE49-F238E27FC236}">
                <a16:creationId xmlns:a16="http://schemas.microsoft.com/office/drawing/2014/main" id="{B572E62F-0D22-D023-0268-325B7DE8DC90}"/>
              </a:ext>
            </a:extLst>
          </p:cNvPr>
          <p:cNvPicPr>
            <a:picLocks noChangeAspect="1"/>
          </p:cNvPicPr>
          <p:nvPr/>
        </p:nvPicPr>
        <p:blipFill rotWithShape="1">
          <a:blip r:embed="rId4"/>
          <a:srcRect l="26009" r="17705" b="-105"/>
          <a:stretch/>
        </p:blipFill>
        <p:spPr>
          <a:xfrm>
            <a:off x="6409202" y="1"/>
            <a:ext cx="5782794" cy="6865062"/>
          </a:xfrm>
          <a:prstGeom prst="rect">
            <a:avLst/>
          </a:prstGeom>
        </p:spPr>
      </p:pic>
      <p:pic>
        <p:nvPicPr>
          <p:cNvPr id="8" name="Picture 7">
            <a:extLst>
              <a:ext uri="{FF2B5EF4-FFF2-40B4-BE49-F238E27FC236}">
                <a16:creationId xmlns:a16="http://schemas.microsoft.com/office/drawing/2014/main" id="{50E9637F-5FBF-92BF-8033-31BE155FFCF7}"/>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129037" y="5933087"/>
            <a:ext cx="3695700" cy="771525"/>
          </a:xfrm>
          <a:prstGeom prst="rect">
            <a:avLst/>
          </a:prstGeom>
        </p:spPr>
      </p:pic>
    </p:spTree>
    <p:extLst>
      <p:ext uri="{BB962C8B-B14F-4D97-AF65-F5344CB8AC3E}">
        <p14:creationId xmlns:p14="http://schemas.microsoft.com/office/powerpoint/2010/main" val="271945829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231BF440-39FA-4087-84CC-2EEC0BBDAF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1" name="Freeform: Shape 20">
            <a:extLst>
              <a:ext uri="{FF2B5EF4-FFF2-40B4-BE49-F238E27FC236}">
                <a16:creationId xmlns:a16="http://schemas.microsoft.com/office/drawing/2014/main" id="{F04E4CBA-303B-48BD-8451-C2701CB0EE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6001" cy="6858000"/>
          </a:xfrm>
          <a:custGeom>
            <a:avLst/>
            <a:gdLst>
              <a:gd name="connsiteX0" fmla="*/ 0 w 6096001"/>
              <a:gd name="connsiteY0" fmla="*/ 0 h 6858000"/>
              <a:gd name="connsiteX1" fmla="*/ 4883024 w 6096001"/>
              <a:gd name="connsiteY1" fmla="*/ 0 h 6858000"/>
              <a:gd name="connsiteX2" fmla="*/ 4946006 w 6096001"/>
              <a:gd name="connsiteY2" fmla="*/ 69271 h 6858000"/>
              <a:gd name="connsiteX3" fmla="*/ 6096001 w 6096001"/>
              <a:gd name="connsiteY3" fmla="*/ 3429000 h 6858000"/>
              <a:gd name="connsiteX4" fmla="*/ 4946006 w 6096001"/>
              <a:gd name="connsiteY4" fmla="*/ 6788730 h 6858000"/>
              <a:gd name="connsiteX5" fmla="*/ 4883024 w 6096001"/>
              <a:gd name="connsiteY5" fmla="*/ 6858000 h 6858000"/>
              <a:gd name="connsiteX6" fmla="*/ 0 w 609600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6001" h="6858000">
                <a:moveTo>
                  <a:pt x="0" y="0"/>
                </a:moveTo>
                <a:lnTo>
                  <a:pt x="4883024" y="0"/>
                </a:lnTo>
                <a:lnTo>
                  <a:pt x="4946006" y="69271"/>
                </a:lnTo>
                <a:cubicBezTo>
                  <a:pt x="5656532" y="929100"/>
                  <a:pt x="6096001" y="2116944"/>
                  <a:pt x="6096001" y="3429000"/>
                </a:cubicBezTo>
                <a:cubicBezTo>
                  <a:pt x="6096001" y="4741056"/>
                  <a:pt x="5656532" y="5928900"/>
                  <a:pt x="4946006" y="6788730"/>
                </a:cubicBezTo>
                <a:lnTo>
                  <a:pt x="4883024" y="6858000"/>
                </a:lnTo>
                <a:lnTo>
                  <a:pt x="0" y="6858000"/>
                </a:lnTo>
                <a:close/>
              </a:path>
            </a:pathLst>
          </a:custGeom>
          <a:ln w="9525">
            <a:solidFill>
              <a:srgbClr val="EFEFEF"/>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23" name="Freeform: Shape 22">
            <a:extLst>
              <a:ext uri="{FF2B5EF4-FFF2-40B4-BE49-F238E27FC236}">
                <a16:creationId xmlns:a16="http://schemas.microsoft.com/office/drawing/2014/main" id="{F6CA58B3-AFCC-4A40-9882-50D5080879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087332" cy="6858000"/>
          </a:xfrm>
          <a:custGeom>
            <a:avLst/>
            <a:gdLst>
              <a:gd name="connsiteX0" fmla="*/ 0 w 6087332"/>
              <a:gd name="connsiteY0" fmla="*/ 0 h 6858000"/>
              <a:gd name="connsiteX1" fmla="*/ 4874355 w 6087332"/>
              <a:gd name="connsiteY1" fmla="*/ 0 h 6858000"/>
              <a:gd name="connsiteX2" fmla="*/ 4937337 w 6087332"/>
              <a:gd name="connsiteY2" fmla="*/ 69271 h 6858000"/>
              <a:gd name="connsiteX3" fmla="*/ 6087332 w 6087332"/>
              <a:gd name="connsiteY3" fmla="*/ 3429000 h 6858000"/>
              <a:gd name="connsiteX4" fmla="*/ 4937337 w 6087332"/>
              <a:gd name="connsiteY4" fmla="*/ 6788730 h 6858000"/>
              <a:gd name="connsiteX5" fmla="*/ 4874355 w 6087332"/>
              <a:gd name="connsiteY5" fmla="*/ 6858000 h 6858000"/>
              <a:gd name="connsiteX6" fmla="*/ 0 w 608733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87332" h="6858000">
                <a:moveTo>
                  <a:pt x="0" y="0"/>
                </a:moveTo>
                <a:lnTo>
                  <a:pt x="4874355" y="0"/>
                </a:lnTo>
                <a:lnTo>
                  <a:pt x="4937337" y="69271"/>
                </a:lnTo>
                <a:cubicBezTo>
                  <a:pt x="5647863" y="929100"/>
                  <a:pt x="6087332" y="2116944"/>
                  <a:pt x="6087332" y="3429000"/>
                </a:cubicBezTo>
                <a:cubicBezTo>
                  <a:pt x="6087332" y="4741056"/>
                  <a:pt x="5647863" y="5928900"/>
                  <a:pt x="4937337" y="6788730"/>
                </a:cubicBezTo>
                <a:lnTo>
                  <a:pt x="4874355" y="6858000"/>
                </a:lnTo>
                <a:lnTo>
                  <a:pt x="0" y="6858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 name="Title 1">
            <a:extLst>
              <a:ext uri="{FF2B5EF4-FFF2-40B4-BE49-F238E27FC236}">
                <a16:creationId xmlns:a16="http://schemas.microsoft.com/office/drawing/2014/main" id="{BBF94E9D-0BF6-0D12-9C93-AC99A5009044}"/>
              </a:ext>
            </a:extLst>
          </p:cNvPr>
          <p:cNvSpPr>
            <a:spLocks noGrp="1"/>
          </p:cNvSpPr>
          <p:nvPr>
            <p:ph type="title"/>
          </p:nvPr>
        </p:nvSpPr>
        <p:spPr>
          <a:xfrm>
            <a:off x="448056" y="859536"/>
            <a:ext cx="4832802" cy="1243584"/>
          </a:xfrm>
        </p:spPr>
        <p:txBody>
          <a:bodyPr>
            <a:normAutofit/>
          </a:bodyPr>
          <a:lstStyle/>
          <a:p>
            <a:r>
              <a:rPr lang="en-US" sz="3400" dirty="0">
                <a:latin typeface="Helvetica" panose="020B0604020202020204" pitchFamily="34" charset="0"/>
                <a:cs typeface="Helvetica" panose="020B0604020202020204" pitchFamily="34" charset="0"/>
              </a:rPr>
              <a:t>Straining Tools</a:t>
            </a:r>
          </a:p>
        </p:txBody>
      </p:sp>
      <p:sp>
        <p:nvSpPr>
          <p:cNvPr id="3" name="Content Placeholder 2">
            <a:extLst>
              <a:ext uri="{FF2B5EF4-FFF2-40B4-BE49-F238E27FC236}">
                <a16:creationId xmlns:a16="http://schemas.microsoft.com/office/drawing/2014/main" id="{0B90F3FD-53D9-64A1-1281-D6B40ADDF398}"/>
              </a:ext>
            </a:extLst>
          </p:cNvPr>
          <p:cNvSpPr>
            <a:spLocks noGrp="1"/>
          </p:cNvSpPr>
          <p:nvPr>
            <p:ph idx="1"/>
          </p:nvPr>
        </p:nvSpPr>
        <p:spPr>
          <a:xfrm>
            <a:off x="448056" y="2512611"/>
            <a:ext cx="4832803" cy="3664351"/>
          </a:xfrm>
        </p:spPr>
        <p:txBody>
          <a:bodyPr vert="horz" lIns="91440" tIns="45720" rIns="91440" bIns="45720" rtlCol="0">
            <a:normAutofit/>
          </a:bodyPr>
          <a:lstStyle/>
          <a:p>
            <a:r>
              <a:rPr lang="en-US" sz="2000">
                <a:latin typeface="Helvetica" panose="020B0604020202020204" pitchFamily="34" charset="0"/>
                <a:cs typeface="Helvetica" panose="020B0604020202020204" pitchFamily="34" charset="0"/>
              </a:rPr>
              <a:t>Colanders</a:t>
            </a:r>
          </a:p>
          <a:p>
            <a:r>
              <a:rPr lang="en-US" sz="2000">
                <a:latin typeface="Helvetica" panose="020B0604020202020204" pitchFamily="34" charset="0"/>
                <a:cs typeface="Helvetica" panose="020B0604020202020204" pitchFamily="34" charset="0"/>
              </a:rPr>
              <a:t>Strainers</a:t>
            </a:r>
          </a:p>
          <a:p>
            <a:r>
              <a:rPr lang="en-US" sz="2000">
                <a:latin typeface="Helvetica" panose="020B0604020202020204" pitchFamily="34" charset="0"/>
                <a:cs typeface="Helvetica" panose="020B0604020202020204" pitchFamily="34" charset="0"/>
              </a:rPr>
              <a:t>Salad spinner</a:t>
            </a:r>
          </a:p>
          <a:p>
            <a:pPr lvl="1"/>
            <a:r>
              <a:rPr lang="en-US" sz="2000">
                <a:latin typeface="Helvetica" panose="020B0604020202020204" pitchFamily="34" charset="0"/>
                <a:cs typeface="Helvetica" panose="020B0604020202020204" pitchFamily="34" charset="0"/>
              </a:rPr>
              <a:t>Manual</a:t>
            </a:r>
          </a:p>
          <a:p>
            <a:pPr lvl="1"/>
            <a:r>
              <a:rPr lang="en-US" sz="2000">
                <a:latin typeface="Helvetica" panose="020B0604020202020204" pitchFamily="34" charset="0"/>
                <a:cs typeface="Helvetica" panose="020B0604020202020204" pitchFamily="34" charset="0"/>
              </a:rPr>
              <a:t>Mechanical</a:t>
            </a:r>
          </a:p>
        </p:txBody>
      </p:sp>
      <p:sp>
        <p:nvSpPr>
          <p:cNvPr id="25" name="Rectangle 24">
            <a:extLst>
              <a:ext uri="{FF2B5EF4-FFF2-40B4-BE49-F238E27FC236}">
                <a16:creationId xmlns:a16="http://schemas.microsoft.com/office/drawing/2014/main" id="{75C56826-D4E5-42ED-8529-079651CB30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52144"/>
            <a:ext cx="128016"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pic>
        <p:nvPicPr>
          <p:cNvPr id="4" name="Picture 3" descr="A stainless steel mesh strainer with handle.">
            <a:extLst>
              <a:ext uri="{FF2B5EF4-FFF2-40B4-BE49-F238E27FC236}">
                <a16:creationId xmlns:a16="http://schemas.microsoft.com/office/drawing/2014/main" id="{02FADBF0-C6D7-11F3-15C2-DA2F8BC442B8}"/>
              </a:ext>
            </a:extLst>
          </p:cNvPr>
          <p:cNvPicPr>
            <a:picLocks noChangeAspect="1"/>
          </p:cNvPicPr>
          <p:nvPr/>
        </p:nvPicPr>
        <p:blipFill rotWithShape="1">
          <a:blip r:embed="rId3"/>
          <a:srcRect t="16857" r="-2" b="929"/>
          <a:stretch/>
        </p:blipFill>
        <p:spPr>
          <a:xfrm>
            <a:off x="5112669" y="10"/>
            <a:ext cx="6863277" cy="3156511"/>
          </a:xfrm>
          <a:custGeom>
            <a:avLst/>
            <a:gdLst/>
            <a:ahLst/>
            <a:cxnLst/>
            <a:rect l="l" t="t" r="r" b="b"/>
            <a:pathLst>
              <a:path w="7308975" h="3364992">
                <a:moveTo>
                  <a:pt x="0" y="0"/>
                </a:moveTo>
                <a:lnTo>
                  <a:pt x="7308975" y="0"/>
                </a:lnTo>
                <a:lnTo>
                  <a:pt x="7308975" y="3364992"/>
                </a:lnTo>
                <a:lnTo>
                  <a:pt x="1210305" y="3364992"/>
                </a:lnTo>
                <a:lnTo>
                  <a:pt x="1192705" y="2943200"/>
                </a:lnTo>
                <a:cubicBezTo>
                  <a:pt x="1098874" y="1825108"/>
                  <a:pt x="684692" y="821621"/>
                  <a:pt x="62981" y="69271"/>
                </a:cubicBezTo>
                <a:close/>
              </a:path>
            </a:pathLst>
          </a:custGeom>
        </p:spPr>
      </p:pic>
      <p:pic>
        <p:nvPicPr>
          <p:cNvPr id="5" name="Picture 4" descr="A stainless steel colander.">
            <a:extLst>
              <a:ext uri="{FF2B5EF4-FFF2-40B4-BE49-F238E27FC236}">
                <a16:creationId xmlns:a16="http://schemas.microsoft.com/office/drawing/2014/main" id="{FA7C0FDC-3364-47EE-911C-44E259DAF197}"/>
              </a:ext>
            </a:extLst>
          </p:cNvPr>
          <p:cNvPicPr>
            <a:picLocks noChangeAspect="1"/>
          </p:cNvPicPr>
          <p:nvPr/>
        </p:nvPicPr>
        <p:blipFill rotWithShape="1">
          <a:blip r:embed="rId4"/>
          <a:srcRect t="15512" r="-2" b="15514"/>
          <a:stretch/>
        </p:blipFill>
        <p:spPr>
          <a:xfrm>
            <a:off x="4883025" y="3493008"/>
            <a:ext cx="7308975" cy="3364992"/>
          </a:xfrm>
          <a:custGeom>
            <a:avLst/>
            <a:gdLst/>
            <a:ahLst/>
            <a:cxnLst/>
            <a:rect l="l" t="t" r="r" b="b"/>
            <a:pathLst>
              <a:path w="7308975" h="3364992">
                <a:moveTo>
                  <a:pt x="1210305" y="0"/>
                </a:moveTo>
                <a:lnTo>
                  <a:pt x="7308975" y="0"/>
                </a:lnTo>
                <a:lnTo>
                  <a:pt x="7308975" y="3364992"/>
                </a:lnTo>
                <a:lnTo>
                  <a:pt x="0" y="3364992"/>
                </a:lnTo>
                <a:lnTo>
                  <a:pt x="62981" y="3295722"/>
                </a:lnTo>
                <a:cubicBezTo>
                  <a:pt x="684692" y="2543371"/>
                  <a:pt x="1098874" y="1539884"/>
                  <a:pt x="1192705" y="421793"/>
                </a:cubicBezTo>
                <a:close/>
              </a:path>
            </a:pathLst>
          </a:custGeom>
        </p:spPr>
      </p:pic>
      <p:sp useBgFill="1">
        <p:nvSpPr>
          <p:cNvPr id="27" name="Rectangle 26">
            <a:extLst>
              <a:ext uri="{FF2B5EF4-FFF2-40B4-BE49-F238E27FC236}">
                <a16:creationId xmlns:a16="http://schemas.microsoft.com/office/drawing/2014/main" id="{82095FCE-EF05-4443-B97A-85DEE3A5CA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9544" y="2194560"/>
            <a:ext cx="4892040" cy="18288"/>
          </a:xfrm>
          <a:prstGeom prst="rect">
            <a:avLst/>
          </a:prstGeom>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9" name="Rectangle 28">
            <a:extLst>
              <a:ext uri="{FF2B5EF4-FFF2-40B4-BE49-F238E27FC236}">
                <a16:creationId xmlns:a16="http://schemas.microsoft.com/office/drawing/2014/main" id="{CA00AE6B-AA30-4CF8-BA6F-339B780AD7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9544" y="2194560"/>
            <a:ext cx="48920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pic>
        <p:nvPicPr>
          <p:cNvPr id="7" name="Picture 6">
            <a:extLst>
              <a:ext uri="{FF2B5EF4-FFF2-40B4-BE49-F238E27FC236}">
                <a16:creationId xmlns:a16="http://schemas.microsoft.com/office/drawing/2014/main" id="{2C5C26EA-F757-DA66-5480-00845EBC2905}"/>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131373" y="5936862"/>
            <a:ext cx="3683838" cy="763976"/>
          </a:xfrm>
          <a:prstGeom prst="rect">
            <a:avLst/>
          </a:prstGeom>
        </p:spPr>
      </p:pic>
    </p:spTree>
    <p:extLst>
      <p:ext uri="{BB962C8B-B14F-4D97-AF65-F5344CB8AC3E}">
        <p14:creationId xmlns:p14="http://schemas.microsoft.com/office/powerpoint/2010/main" val="356122998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AAE94E3-A7DB-4868-B1E3-E49703488B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B9AF2E4-B34E-4FDA-FFE3-D22E80C10097}"/>
              </a:ext>
            </a:extLst>
          </p:cNvPr>
          <p:cNvSpPr>
            <a:spLocks noGrp="1"/>
          </p:cNvSpPr>
          <p:nvPr>
            <p:ph type="title"/>
          </p:nvPr>
        </p:nvSpPr>
        <p:spPr>
          <a:xfrm>
            <a:off x="589560" y="856180"/>
            <a:ext cx="5279408" cy="1128068"/>
          </a:xfrm>
        </p:spPr>
        <p:txBody>
          <a:bodyPr anchor="ctr">
            <a:normAutofit/>
          </a:bodyPr>
          <a:lstStyle/>
          <a:p>
            <a:r>
              <a:rPr lang="en-US" sz="4000" dirty="0">
                <a:latin typeface="Helvetica" panose="020B0604020202020204" pitchFamily="34" charset="0"/>
                <a:cs typeface="Helvetica" panose="020B0604020202020204" pitchFamily="34" charset="0"/>
              </a:rPr>
              <a:t>Serving Tools</a:t>
            </a:r>
          </a:p>
        </p:txBody>
      </p:sp>
      <p:grpSp>
        <p:nvGrpSpPr>
          <p:cNvPr id="12" name="Group 11">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13" name="Rectangle 12">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 name="Rectangle 15">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123821"/>
            <a:ext cx="4975066"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A2B0E35D-9285-4D58-1640-44233F209098}"/>
              </a:ext>
            </a:extLst>
          </p:cNvPr>
          <p:cNvSpPr>
            <a:spLocks noGrp="1"/>
          </p:cNvSpPr>
          <p:nvPr>
            <p:ph idx="1"/>
          </p:nvPr>
        </p:nvSpPr>
        <p:spPr>
          <a:xfrm>
            <a:off x="590719" y="2330505"/>
            <a:ext cx="5278066" cy="3979585"/>
          </a:xfrm>
        </p:spPr>
        <p:txBody>
          <a:bodyPr vert="horz" lIns="91440" tIns="45720" rIns="91440" bIns="45720" rtlCol="0" anchor="ctr">
            <a:normAutofit/>
          </a:bodyPr>
          <a:lstStyle/>
          <a:p>
            <a:r>
              <a:rPr lang="en-US" sz="2000" dirty="0">
                <a:latin typeface="Helvetica" panose="020B0604020202020204" pitchFamily="34" charset="0"/>
                <a:cs typeface="Helvetica" panose="020B0604020202020204" pitchFamily="34" charset="0"/>
              </a:rPr>
              <a:t>Scoops</a:t>
            </a:r>
          </a:p>
          <a:p>
            <a:r>
              <a:rPr lang="en-US" sz="2000" dirty="0" err="1">
                <a:latin typeface="Helvetica" panose="020B0604020202020204" pitchFamily="34" charset="0"/>
                <a:cs typeface="Helvetica" panose="020B0604020202020204" pitchFamily="34" charset="0"/>
              </a:rPr>
              <a:t>Spoodles</a:t>
            </a:r>
            <a:endParaRPr lang="en-US" sz="2000" dirty="0">
              <a:latin typeface="Helvetica" panose="020B0604020202020204" pitchFamily="34" charset="0"/>
              <a:cs typeface="Helvetica" panose="020B0604020202020204" pitchFamily="34" charset="0"/>
            </a:endParaRPr>
          </a:p>
          <a:p>
            <a:r>
              <a:rPr lang="en-US" sz="2000" dirty="0">
                <a:latin typeface="Helvetica" panose="020B0604020202020204" pitchFamily="34" charset="0"/>
                <a:cs typeface="Helvetica" panose="020B0604020202020204" pitchFamily="34" charset="0"/>
              </a:rPr>
              <a:t>Ladles</a:t>
            </a:r>
          </a:p>
          <a:p>
            <a:r>
              <a:rPr lang="en-US" sz="2000" dirty="0">
                <a:latin typeface="Helvetica" panose="020B0604020202020204" pitchFamily="34" charset="0"/>
                <a:cs typeface="Helvetica" panose="020B0604020202020204" pitchFamily="34" charset="0"/>
              </a:rPr>
              <a:t>Tongs</a:t>
            </a:r>
          </a:p>
        </p:txBody>
      </p:sp>
      <p:sp>
        <p:nvSpPr>
          <p:cNvPr id="18" name="Rectangle 17">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49687" y="357447"/>
            <a:ext cx="4845488" cy="292358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Various sizes of scoops.">
            <a:extLst>
              <a:ext uri="{FF2B5EF4-FFF2-40B4-BE49-F238E27FC236}">
                <a16:creationId xmlns:a16="http://schemas.microsoft.com/office/drawing/2014/main" id="{59DE90F7-F401-632F-AB63-56553451210D}"/>
              </a:ext>
            </a:extLst>
          </p:cNvPr>
          <p:cNvPicPr>
            <a:picLocks noChangeAspect="1"/>
          </p:cNvPicPr>
          <p:nvPr/>
        </p:nvPicPr>
        <p:blipFill>
          <a:blip r:embed="rId3"/>
          <a:stretch>
            <a:fillRect/>
          </a:stretch>
        </p:blipFill>
        <p:spPr>
          <a:xfrm rot="10800000">
            <a:off x="7083423" y="631976"/>
            <a:ext cx="4397433" cy="2418588"/>
          </a:xfrm>
          <a:prstGeom prst="rect">
            <a:avLst/>
          </a:prstGeom>
        </p:spPr>
      </p:pic>
      <p:sp>
        <p:nvSpPr>
          <p:cNvPr id="22" name="Rectangle 21">
            <a:extLst>
              <a:ext uri="{FF2B5EF4-FFF2-40B4-BE49-F238E27FC236}">
                <a16:creationId xmlns:a16="http://schemas.microsoft.com/office/drawing/2014/main" id="{8CB5D2D7-DF65-4E86-BFBA-FFB9B5ACEB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49687" y="3505479"/>
            <a:ext cx="4845488" cy="292358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Two spoodles, one is perforated.">
            <a:extLst>
              <a:ext uri="{FF2B5EF4-FFF2-40B4-BE49-F238E27FC236}">
                <a16:creationId xmlns:a16="http://schemas.microsoft.com/office/drawing/2014/main" id="{8383607C-4F35-35BE-AF65-8D94F0A63782}"/>
              </a:ext>
            </a:extLst>
          </p:cNvPr>
          <p:cNvPicPr>
            <a:picLocks noChangeAspect="1"/>
          </p:cNvPicPr>
          <p:nvPr/>
        </p:nvPicPr>
        <p:blipFill>
          <a:blip r:embed="rId4"/>
          <a:stretch>
            <a:fillRect/>
          </a:stretch>
        </p:blipFill>
        <p:spPr>
          <a:xfrm>
            <a:off x="7394499" y="3707894"/>
            <a:ext cx="3773416" cy="2518756"/>
          </a:xfrm>
          <a:prstGeom prst="rect">
            <a:avLst/>
          </a:prstGeom>
        </p:spPr>
      </p:pic>
      <p:pic>
        <p:nvPicPr>
          <p:cNvPr id="7" name="Picture 6">
            <a:extLst>
              <a:ext uri="{FF2B5EF4-FFF2-40B4-BE49-F238E27FC236}">
                <a16:creationId xmlns:a16="http://schemas.microsoft.com/office/drawing/2014/main" id="{AD1AC5A3-2299-F38E-41EB-0D70F4E455A2}"/>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131373" y="5936862"/>
            <a:ext cx="3683838" cy="763976"/>
          </a:xfrm>
          <a:prstGeom prst="rect">
            <a:avLst/>
          </a:prstGeom>
        </p:spPr>
      </p:pic>
    </p:spTree>
    <p:extLst>
      <p:ext uri="{BB962C8B-B14F-4D97-AF65-F5344CB8AC3E}">
        <p14:creationId xmlns:p14="http://schemas.microsoft.com/office/powerpoint/2010/main" val="41660079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022BDE4A-8A20-4A69-9C5A-581C82036A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F35FEA9-D880-BD69-98C9-C8A37792FBE6}"/>
              </a:ext>
            </a:extLst>
          </p:cNvPr>
          <p:cNvSpPr>
            <a:spLocks noGrp="1"/>
          </p:cNvSpPr>
          <p:nvPr>
            <p:ph type="title"/>
          </p:nvPr>
        </p:nvSpPr>
        <p:spPr>
          <a:xfrm>
            <a:off x="1001684" y="170412"/>
            <a:ext cx="10178934" cy="1328730"/>
          </a:xfrm>
        </p:spPr>
        <p:txBody>
          <a:bodyPr vert="horz" lIns="91440" tIns="45720" rIns="91440" bIns="45720" rtlCol="0" anchor="b">
            <a:normAutofit/>
          </a:bodyPr>
          <a:lstStyle/>
          <a:p>
            <a:pPr algn="ctr"/>
            <a:r>
              <a:rPr lang="en-US" sz="5200" kern="1200" dirty="0">
                <a:solidFill>
                  <a:schemeClr val="tx1"/>
                </a:solidFill>
                <a:latin typeface="Helvetica" panose="020B0604020202020204" pitchFamily="34" charset="0"/>
                <a:cs typeface="Helvetica" panose="020B0604020202020204" pitchFamily="34" charset="0"/>
              </a:rPr>
              <a:t>Pots and Pans</a:t>
            </a:r>
          </a:p>
        </p:txBody>
      </p:sp>
      <p:pic>
        <p:nvPicPr>
          <p:cNvPr id="8" name="Picture 7" descr="A diagram of different steam table pan sizes and layouts.">
            <a:extLst>
              <a:ext uri="{FF2B5EF4-FFF2-40B4-BE49-F238E27FC236}">
                <a16:creationId xmlns:a16="http://schemas.microsoft.com/office/drawing/2014/main" id="{810996D1-4D20-479C-2BC8-98A7AB253F02}"/>
              </a:ext>
            </a:extLst>
          </p:cNvPr>
          <p:cNvPicPr>
            <a:picLocks noChangeAspect="1"/>
          </p:cNvPicPr>
          <p:nvPr/>
        </p:nvPicPr>
        <p:blipFill rotWithShape="1">
          <a:blip r:embed="rId3"/>
          <a:srcRect l="5694" r="13381"/>
          <a:stretch/>
        </p:blipFill>
        <p:spPr>
          <a:xfrm>
            <a:off x="205930" y="2137278"/>
            <a:ext cx="5803323" cy="3890357"/>
          </a:xfrm>
          <a:prstGeom prst="rect">
            <a:avLst/>
          </a:prstGeom>
        </p:spPr>
      </p:pic>
      <p:pic>
        <p:nvPicPr>
          <p:cNvPr id="7" name="Content Placeholder 6" descr="A school serving line set with black serving pans. Pans contain corn, two types of beans, two types of taco meat, and brown rice to build burrito bowls.">
            <a:extLst>
              <a:ext uri="{FF2B5EF4-FFF2-40B4-BE49-F238E27FC236}">
                <a16:creationId xmlns:a16="http://schemas.microsoft.com/office/drawing/2014/main" id="{9C2D90CB-B73B-F279-F16A-1193CC9101A9}"/>
              </a:ext>
            </a:extLst>
          </p:cNvPr>
          <p:cNvPicPr>
            <a:picLocks noGrp="1" noChangeAspect="1"/>
          </p:cNvPicPr>
          <p:nvPr>
            <p:ph idx="1"/>
          </p:nvPr>
        </p:nvPicPr>
        <p:blipFill rotWithShape="1">
          <a:blip r:embed="rId4"/>
          <a:srcRect r="18703" b="2"/>
          <a:stretch/>
        </p:blipFill>
        <p:spPr>
          <a:xfrm>
            <a:off x="6231048" y="2137278"/>
            <a:ext cx="5803323" cy="3890357"/>
          </a:xfrm>
          <a:prstGeom prst="rect">
            <a:avLst/>
          </a:prstGeom>
        </p:spPr>
      </p:pic>
      <p:pic>
        <p:nvPicPr>
          <p:cNvPr id="4" name="Picture 3">
            <a:extLst>
              <a:ext uri="{FF2B5EF4-FFF2-40B4-BE49-F238E27FC236}">
                <a16:creationId xmlns:a16="http://schemas.microsoft.com/office/drawing/2014/main" id="{4BCBEB2B-0AC8-3371-9331-D99DA046A945}"/>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131373" y="5936862"/>
            <a:ext cx="3683838" cy="763976"/>
          </a:xfrm>
          <a:prstGeom prst="rect">
            <a:avLst/>
          </a:prstGeom>
        </p:spPr>
      </p:pic>
    </p:spTree>
    <p:extLst>
      <p:ext uri="{BB962C8B-B14F-4D97-AF65-F5344CB8AC3E}">
        <p14:creationId xmlns:p14="http://schemas.microsoft.com/office/powerpoint/2010/main" val="245963487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8" name="Rectangle 27">
            <a:extLst>
              <a:ext uri="{FF2B5EF4-FFF2-40B4-BE49-F238E27FC236}">
                <a16:creationId xmlns:a16="http://schemas.microsoft.com/office/drawing/2014/main" id="{E91DC736-0EF8-4F87-9146-EBF1D2EE4D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chef looking dumbfounded with his hand on his forehead.">
            <a:extLst>
              <a:ext uri="{FF2B5EF4-FFF2-40B4-BE49-F238E27FC236}">
                <a16:creationId xmlns:a16="http://schemas.microsoft.com/office/drawing/2014/main" id="{3A4830F4-A83A-878D-2622-079183B18217}"/>
              </a:ext>
            </a:extLst>
          </p:cNvPr>
          <p:cNvPicPr>
            <a:picLocks noChangeAspect="1"/>
          </p:cNvPicPr>
          <p:nvPr/>
        </p:nvPicPr>
        <p:blipFill rotWithShape="1">
          <a:blip r:embed="rId3"/>
          <a:srcRect l="4789" r="18509" b="9091"/>
          <a:stretch/>
        </p:blipFill>
        <p:spPr>
          <a:xfrm>
            <a:off x="3523488" y="10"/>
            <a:ext cx="8668512" cy="6857990"/>
          </a:xfrm>
          <a:prstGeom prst="rect">
            <a:avLst/>
          </a:prstGeom>
        </p:spPr>
      </p:pic>
      <p:sp>
        <p:nvSpPr>
          <p:cNvPr id="30" name="Rectangle 29">
            <a:extLst>
              <a:ext uri="{FF2B5EF4-FFF2-40B4-BE49-F238E27FC236}">
                <a16:creationId xmlns:a16="http://schemas.microsoft.com/office/drawing/2014/main" id="{097CD68E-23E3-4007-8847-CD0944C4F7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756601" cy="6858000"/>
          </a:xfrm>
          <a:prstGeom prst="rect">
            <a:avLst/>
          </a:prstGeom>
          <a:gradFill>
            <a:gsLst>
              <a:gs pos="58000">
                <a:schemeClr val="bg1"/>
              </a:gs>
              <a:gs pos="35000">
                <a:schemeClr val="bg1">
                  <a:alpha val="79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8225D45-4D84-A2B4-7874-EB2F14EFA849}"/>
              </a:ext>
            </a:extLst>
          </p:cNvPr>
          <p:cNvSpPr>
            <a:spLocks noGrp="1"/>
          </p:cNvSpPr>
          <p:nvPr>
            <p:ph type="title"/>
          </p:nvPr>
        </p:nvSpPr>
        <p:spPr>
          <a:xfrm>
            <a:off x="477981" y="1122363"/>
            <a:ext cx="4023360" cy="3204134"/>
          </a:xfrm>
        </p:spPr>
        <p:txBody>
          <a:bodyPr vert="horz" lIns="91440" tIns="45720" rIns="91440" bIns="45720" rtlCol="0" anchor="b">
            <a:normAutofit/>
          </a:bodyPr>
          <a:lstStyle/>
          <a:p>
            <a:r>
              <a:rPr lang="en-US" sz="4400" dirty="0">
                <a:latin typeface="Helvetica" panose="020B0604020202020204" pitchFamily="34" charset="0"/>
                <a:cs typeface="Helvetica" panose="020B0604020202020204" pitchFamily="34" charset="0"/>
              </a:rPr>
              <a:t>Work Smarter, Not Harder!</a:t>
            </a:r>
          </a:p>
        </p:txBody>
      </p:sp>
      <p:sp>
        <p:nvSpPr>
          <p:cNvPr id="3" name="Content Placeholder 2">
            <a:extLst>
              <a:ext uri="{FF2B5EF4-FFF2-40B4-BE49-F238E27FC236}">
                <a16:creationId xmlns:a16="http://schemas.microsoft.com/office/drawing/2014/main" id="{0D7FFE46-3DC3-4F22-A4BA-69D0E5FBE6BC}"/>
              </a:ext>
            </a:extLst>
          </p:cNvPr>
          <p:cNvSpPr>
            <a:spLocks noGrp="1"/>
          </p:cNvSpPr>
          <p:nvPr>
            <p:ph type="body" idx="1"/>
          </p:nvPr>
        </p:nvSpPr>
        <p:spPr>
          <a:xfrm>
            <a:off x="477980" y="4872922"/>
            <a:ext cx="4023359" cy="1208141"/>
          </a:xfrm>
        </p:spPr>
        <p:txBody>
          <a:bodyPr vert="horz" lIns="91440" tIns="45720" rIns="91440" bIns="45720" rtlCol="0">
            <a:normAutofit/>
          </a:bodyPr>
          <a:lstStyle/>
          <a:p>
            <a:r>
              <a:rPr lang="en-US" sz="1800">
                <a:solidFill>
                  <a:schemeClr val="tx1"/>
                </a:solidFill>
                <a:latin typeface="Helvetica" panose="020B0604020202020204" pitchFamily="34" charset="0"/>
                <a:cs typeface="Helvetica" panose="020B0604020202020204" pitchFamily="34" charset="0"/>
              </a:rPr>
              <a:t>Demo time!</a:t>
            </a:r>
          </a:p>
        </p:txBody>
      </p:sp>
      <p:sp>
        <p:nvSpPr>
          <p:cNvPr id="32" name="Rectangle 31">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4" name="Rectangle 33">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Picture 5">
            <a:extLst>
              <a:ext uri="{FF2B5EF4-FFF2-40B4-BE49-F238E27FC236}">
                <a16:creationId xmlns:a16="http://schemas.microsoft.com/office/drawing/2014/main" id="{263B3F16-8B08-E444-3727-D0F428698922}"/>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131373" y="5936862"/>
            <a:ext cx="3683838" cy="763976"/>
          </a:xfrm>
          <a:prstGeom prst="rect">
            <a:avLst/>
          </a:prstGeom>
        </p:spPr>
      </p:pic>
    </p:spTree>
    <p:extLst>
      <p:ext uri="{BB962C8B-B14F-4D97-AF65-F5344CB8AC3E}">
        <p14:creationId xmlns:p14="http://schemas.microsoft.com/office/powerpoint/2010/main" val="420899155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5E0058-0616-8CE0-D26A-44C29151528D}"/>
              </a:ext>
            </a:extLst>
          </p:cNvPr>
          <p:cNvSpPr>
            <a:spLocks noGrp="1"/>
          </p:cNvSpPr>
          <p:nvPr>
            <p:ph type="title"/>
          </p:nvPr>
        </p:nvSpPr>
        <p:spPr/>
        <p:txBody>
          <a:bodyPr/>
          <a:lstStyle/>
          <a:p>
            <a:r>
              <a:rPr lang="en-US" dirty="0">
                <a:latin typeface="Helvetica" panose="020B0604020202020204" pitchFamily="34" charset="0"/>
                <a:cs typeface="Helvetica" panose="020B0604020202020204" pitchFamily="34" charset="0"/>
              </a:rPr>
              <a:t>Action Items</a:t>
            </a:r>
          </a:p>
        </p:txBody>
      </p:sp>
      <p:sp>
        <p:nvSpPr>
          <p:cNvPr id="3" name="Content Placeholder 2">
            <a:extLst>
              <a:ext uri="{FF2B5EF4-FFF2-40B4-BE49-F238E27FC236}">
                <a16:creationId xmlns:a16="http://schemas.microsoft.com/office/drawing/2014/main" id="{21928D65-7302-BA45-4D55-51DC7F4E9DB1}"/>
              </a:ext>
            </a:extLst>
          </p:cNvPr>
          <p:cNvSpPr>
            <a:spLocks noGrp="1"/>
          </p:cNvSpPr>
          <p:nvPr>
            <p:ph sz="half" idx="1"/>
          </p:nvPr>
        </p:nvSpPr>
        <p:spPr>
          <a:xfrm>
            <a:off x="838200" y="1825625"/>
            <a:ext cx="5181600" cy="839198"/>
          </a:xfrm>
        </p:spPr>
        <p:txBody>
          <a:bodyPr/>
          <a:lstStyle/>
          <a:p>
            <a:r>
              <a:rPr lang="en-US" dirty="0">
                <a:latin typeface="Helvetica" panose="020B0604020202020204" pitchFamily="34" charset="0"/>
                <a:cs typeface="Helvetica" panose="020B0604020202020204" pitchFamily="34" charset="0"/>
              </a:rPr>
              <a:t>Evaluate your kitchens' tools</a:t>
            </a:r>
          </a:p>
          <a:p>
            <a:endParaRPr lang="en-US" dirty="0">
              <a:latin typeface="Helvetica" panose="020B0604020202020204" pitchFamily="34" charset="0"/>
              <a:cs typeface="Helvetica" panose="020B0604020202020204" pitchFamily="34" charset="0"/>
            </a:endParaRPr>
          </a:p>
        </p:txBody>
      </p:sp>
      <p:grpSp>
        <p:nvGrpSpPr>
          <p:cNvPr id="7" name="Group 6" descr="An icon of a chef.">
            <a:extLst>
              <a:ext uri="{FF2B5EF4-FFF2-40B4-BE49-F238E27FC236}">
                <a16:creationId xmlns:a16="http://schemas.microsoft.com/office/drawing/2014/main" id="{3CDF5434-5112-EBE7-0A8D-E49C47061DAB}"/>
              </a:ext>
            </a:extLst>
          </p:cNvPr>
          <p:cNvGrpSpPr/>
          <p:nvPr/>
        </p:nvGrpSpPr>
        <p:grpSpPr>
          <a:xfrm>
            <a:off x="2111109" y="2799760"/>
            <a:ext cx="2196000" cy="2196000"/>
            <a:chOff x="2111109" y="2799760"/>
            <a:chExt cx="2196000" cy="2196000"/>
          </a:xfrm>
        </p:grpSpPr>
        <p:sp>
          <p:nvSpPr>
            <p:cNvPr id="5" name="Oval 4">
              <a:extLst>
                <a:ext uri="{FF2B5EF4-FFF2-40B4-BE49-F238E27FC236}">
                  <a16:creationId xmlns:a16="http://schemas.microsoft.com/office/drawing/2014/main" id="{AF619318-EA6F-B5CE-7C41-C8BBFC0B73AC}"/>
                </a:ext>
              </a:extLst>
            </p:cNvPr>
            <p:cNvSpPr/>
            <p:nvPr/>
          </p:nvSpPr>
          <p:spPr>
            <a:xfrm>
              <a:off x="2111109" y="2799760"/>
              <a:ext cx="2196000" cy="2196000"/>
            </a:xfrm>
            <a:prstGeom prst="ellipse">
              <a:avLst/>
            </a:prstGeom>
          </p:spPr>
          <p:style>
            <a:lnRef idx="0">
              <a:schemeClr val="accent1">
                <a:hueOff val="0"/>
                <a:satOff val="0"/>
                <a:lumOff val="0"/>
                <a:alphaOff val="0"/>
              </a:schemeClr>
            </a:lnRef>
            <a:fillRef idx="1">
              <a:schemeClr val="bg1">
                <a:lumMod val="95000"/>
                <a:hueOff val="0"/>
                <a:satOff val="0"/>
                <a:lumOff val="0"/>
                <a:alphaOff val="0"/>
              </a:schemeClr>
            </a:fillRef>
            <a:effectRef idx="0">
              <a:schemeClr val="bg1">
                <a:lumMod val="95000"/>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6" name="Rectangle 5" descr="Chef">
              <a:extLst>
                <a:ext uri="{FF2B5EF4-FFF2-40B4-BE49-F238E27FC236}">
                  <a16:creationId xmlns:a16="http://schemas.microsoft.com/office/drawing/2014/main" id="{15CCFC66-6E48-5812-E03A-1C445EAB06F8}"/>
                </a:ext>
              </a:extLst>
            </p:cNvPr>
            <p:cNvSpPr/>
            <p:nvPr/>
          </p:nvSpPr>
          <p:spPr>
            <a:xfrm>
              <a:off x="2579109" y="3267760"/>
              <a:ext cx="1260000" cy="1260000"/>
            </a:xfrm>
            <a:prstGeom prst="rect">
              <a:avLst/>
            </a:prstGeom>
            <a: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lstStyle/>
            <a:p>
              <a:endParaRPr lang="en-US"/>
            </a:p>
          </p:txBody>
        </p:sp>
      </p:grpSp>
      <p:sp>
        <p:nvSpPr>
          <p:cNvPr id="4" name="Content Placeholder 3">
            <a:extLst>
              <a:ext uri="{FF2B5EF4-FFF2-40B4-BE49-F238E27FC236}">
                <a16:creationId xmlns:a16="http://schemas.microsoft.com/office/drawing/2014/main" id="{23326AD2-D421-5A1D-F2EB-67EAAA72999D}"/>
              </a:ext>
            </a:extLst>
          </p:cNvPr>
          <p:cNvSpPr>
            <a:spLocks noGrp="1"/>
          </p:cNvSpPr>
          <p:nvPr>
            <p:ph sz="half" idx="2"/>
          </p:nvPr>
        </p:nvSpPr>
        <p:spPr>
          <a:xfrm>
            <a:off x="6172200" y="1825625"/>
            <a:ext cx="5181600" cy="839198"/>
          </a:xfrm>
        </p:spPr>
        <p:txBody>
          <a:bodyPr/>
          <a:lstStyle/>
          <a:p>
            <a:r>
              <a:rPr lang="en-US" dirty="0">
                <a:latin typeface="Helvetica" panose="020B0604020202020204" pitchFamily="34" charset="0"/>
                <a:cs typeface="Helvetica" panose="020B0604020202020204" pitchFamily="34" charset="0"/>
              </a:rPr>
              <a:t>Develop a plan to purchase</a:t>
            </a:r>
          </a:p>
          <a:p>
            <a:endParaRPr lang="en-US" dirty="0">
              <a:latin typeface="Helvetica" panose="020B0604020202020204" pitchFamily="34" charset="0"/>
              <a:cs typeface="Helvetica" panose="020B0604020202020204" pitchFamily="34" charset="0"/>
            </a:endParaRPr>
          </a:p>
        </p:txBody>
      </p:sp>
      <p:grpSp>
        <p:nvGrpSpPr>
          <p:cNvPr id="10" name="Group 9" descr="An icon of a list with checkmarks.">
            <a:extLst>
              <a:ext uri="{FF2B5EF4-FFF2-40B4-BE49-F238E27FC236}">
                <a16:creationId xmlns:a16="http://schemas.microsoft.com/office/drawing/2014/main" id="{A1B0E351-DF3D-1091-7BCB-104C6A88892C}"/>
              </a:ext>
            </a:extLst>
          </p:cNvPr>
          <p:cNvGrpSpPr/>
          <p:nvPr/>
        </p:nvGrpSpPr>
        <p:grpSpPr>
          <a:xfrm>
            <a:off x="7884891" y="2799760"/>
            <a:ext cx="2196000" cy="2196000"/>
            <a:chOff x="7884891" y="2799760"/>
            <a:chExt cx="2196000" cy="2196000"/>
          </a:xfrm>
        </p:grpSpPr>
        <p:sp>
          <p:nvSpPr>
            <p:cNvPr id="8" name="Oval 7">
              <a:extLst>
                <a:ext uri="{FF2B5EF4-FFF2-40B4-BE49-F238E27FC236}">
                  <a16:creationId xmlns:a16="http://schemas.microsoft.com/office/drawing/2014/main" id="{CBF75D04-A8A2-BFD2-1373-9ECF701736FB}"/>
                </a:ext>
              </a:extLst>
            </p:cNvPr>
            <p:cNvSpPr/>
            <p:nvPr/>
          </p:nvSpPr>
          <p:spPr>
            <a:xfrm>
              <a:off x="7884891" y="2799760"/>
              <a:ext cx="2196000" cy="2196000"/>
            </a:xfrm>
            <a:prstGeom prst="ellipse">
              <a:avLst/>
            </a:prstGeom>
          </p:spPr>
          <p:style>
            <a:lnRef idx="0">
              <a:schemeClr val="accent1">
                <a:hueOff val="0"/>
                <a:satOff val="0"/>
                <a:lumOff val="0"/>
                <a:alphaOff val="0"/>
              </a:schemeClr>
            </a:lnRef>
            <a:fillRef idx="1">
              <a:schemeClr val="bg1">
                <a:lumMod val="95000"/>
                <a:hueOff val="0"/>
                <a:satOff val="0"/>
                <a:lumOff val="0"/>
                <a:alphaOff val="0"/>
              </a:schemeClr>
            </a:fillRef>
            <a:effectRef idx="0">
              <a:schemeClr val="bg1">
                <a:lumMod val="95000"/>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9" name="Rectangle 8" descr="Check List">
              <a:extLst>
                <a:ext uri="{FF2B5EF4-FFF2-40B4-BE49-F238E27FC236}">
                  <a16:creationId xmlns:a16="http://schemas.microsoft.com/office/drawing/2014/main" id="{7544E59F-9275-AFDC-CB3C-9C88865FB4DC}"/>
                </a:ext>
              </a:extLst>
            </p:cNvPr>
            <p:cNvSpPr/>
            <p:nvPr/>
          </p:nvSpPr>
          <p:spPr>
            <a:xfrm>
              <a:off x="8352891" y="3267760"/>
              <a:ext cx="1260000" cy="1260000"/>
            </a:xfrm>
            <a:prstGeom prst="rect">
              <a:avLst/>
            </a:prstGeom>
            <a: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lstStyle/>
            <a:p>
              <a:endParaRPr lang="en-US"/>
            </a:p>
          </p:txBody>
        </p:sp>
      </p:grpSp>
      <p:cxnSp>
        <p:nvCxnSpPr>
          <p:cNvPr id="12" name="Straight Connector 11">
            <a:extLst>
              <a:ext uri="{FF2B5EF4-FFF2-40B4-BE49-F238E27FC236}">
                <a16:creationId xmlns:a16="http://schemas.microsoft.com/office/drawing/2014/main" id="{546B1678-C49A-8F06-AE8B-54F5F4D3A2EA}"/>
              </a:ext>
              <a:ext uri="{C183D7F6-B498-43B3-948B-1728B52AA6E4}">
                <adec:decorative xmlns:adec="http://schemas.microsoft.com/office/drawing/2017/decorative" val="1"/>
              </a:ext>
            </a:extLst>
          </p:cNvPr>
          <p:cNvCxnSpPr/>
          <p:nvPr/>
        </p:nvCxnSpPr>
        <p:spPr>
          <a:xfrm>
            <a:off x="838200" y="1476103"/>
            <a:ext cx="10369731" cy="0"/>
          </a:xfrm>
          <a:prstGeom prst="line">
            <a:avLst/>
          </a:prstGeom>
          <a:ln w="38100"/>
        </p:spPr>
        <p:style>
          <a:lnRef idx="1">
            <a:schemeClr val="accent2"/>
          </a:lnRef>
          <a:fillRef idx="0">
            <a:schemeClr val="accent2"/>
          </a:fillRef>
          <a:effectRef idx="0">
            <a:schemeClr val="accent2"/>
          </a:effectRef>
          <a:fontRef idx="minor">
            <a:schemeClr val="tx1"/>
          </a:fontRef>
        </p:style>
      </p:cxnSp>
      <p:pic>
        <p:nvPicPr>
          <p:cNvPr id="13" name="Picture 12">
            <a:extLst>
              <a:ext uri="{FF2B5EF4-FFF2-40B4-BE49-F238E27FC236}">
                <a16:creationId xmlns:a16="http://schemas.microsoft.com/office/drawing/2014/main" id="{1FEC3667-BA05-A10A-5E2C-9EBB2A03948E}"/>
              </a:ex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a:off x="131373" y="5936862"/>
            <a:ext cx="3683838" cy="763976"/>
          </a:xfrm>
          <a:prstGeom prst="rect">
            <a:avLst/>
          </a:prstGeom>
        </p:spPr>
      </p:pic>
    </p:spTree>
    <p:extLst>
      <p:ext uri="{BB962C8B-B14F-4D97-AF65-F5344CB8AC3E}">
        <p14:creationId xmlns:p14="http://schemas.microsoft.com/office/powerpoint/2010/main" val="294580684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FFD48BC7-DC40-47DE-87EE-9F4B6ECB9A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Freeform: Shape 9">
            <a:extLst>
              <a:ext uri="{FF2B5EF4-FFF2-40B4-BE49-F238E27FC236}">
                <a16:creationId xmlns:a16="http://schemas.microsoft.com/office/drawing/2014/main" id="{E502BBC7-2C76-46F3-BC24-5985BC13DB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4425" y="0"/>
            <a:ext cx="9963150"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solidFill>
              <a:srgbClr val="EFEFEF"/>
            </a:solidFill>
          </a:ln>
          <a:effectLst>
            <a:outerShdw blurRad="139700" sx="102000" sy="102000" algn="ctr" rotWithShape="0">
              <a:schemeClr val="bg1">
                <a:lumMod val="85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Freeform: Shape 11">
            <a:extLst>
              <a:ext uri="{FF2B5EF4-FFF2-40B4-BE49-F238E27FC236}">
                <a16:creationId xmlns:a16="http://schemas.microsoft.com/office/drawing/2014/main" id="{C7F28D52-2A5F-4D23-81AE-7CB8B591C7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1664" y="0"/>
            <a:ext cx="9948672"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FDE6ACF4-6FEB-7B67-A7B2-853E34C29267}"/>
              </a:ext>
            </a:extLst>
          </p:cNvPr>
          <p:cNvSpPr>
            <a:spLocks noGrp="1"/>
          </p:cNvSpPr>
          <p:nvPr>
            <p:ph type="title"/>
          </p:nvPr>
        </p:nvSpPr>
        <p:spPr>
          <a:xfrm>
            <a:off x="1524003" y="1999615"/>
            <a:ext cx="9144000" cy="2764028"/>
          </a:xfrm>
        </p:spPr>
        <p:txBody>
          <a:bodyPr vert="horz" lIns="91440" tIns="45720" rIns="91440" bIns="45720" rtlCol="0" anchor="ctr">
            <a:normAutofit/>
          </a:bodyPr>
          <a:lstStyle/>
          <a:p>
            <a:pPr algn="ctr"/>
            <a:r>
              <a:rPr lang="en-US" sz="7200" kern="1200" dirty="0">
                <a:solidFill>
                  <a:schemeClr val="tx1"/>
                </a:solidFill>
                <a:latin typeface="Helvetica" panose="020B0604020202020204" pitchFamily="34" charset="0"/>
                <a:cs typeface="Helvetica" panose="020B0604020202020204" pitchFamily="34" charset="0"/>
              </a:rPr>
              <a:t>Questions?</a:t>
            </a:r>
          </a:p>
        </p:txBody>
      </p:sp>
      <p:sp>
        <p:nvSpPr>
          <p:cNvPr id="14" name="Rectangle 13">
            <a:extLst>
              <a:ext uri="{FF2B5EF4-FFF2-40B4-BE49-F238E27FC236}">
                <a16:creationId xmlns:a16="http://schemas.microsoft.com/office/drawing/2014/main" id="{3629484E-3792-4B3D-89AD-7C8A1ED0E0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18560" y="5524786"/>
            <a:ext cx="4754880" cy="2743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id="{BA6E0F06-4DDB-E053-E988-CB0CCC4457A2}"/>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4032490" y="5746181"/>
            <a:ext cx="3695700" cy="771525"/>
          </a:xfrm>
          <a:prstGeom prst="rect">
            <a:avLst/>
          </a:prstGeom>
        </p:spPr>
      </p:pic>
    </p:spTree>
    <p:extLst>
      <p:ext uri="{BB962C8B-B14F-4D97-AF65-F5344CB8AC3E}">
        <p14:creationId xmlns:p14="http://schemas.microsoft.com/office/powerpoint/2010/main" val="160201514"/>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64A14DBBA55DC48809AFC08C18A0C39" ma:contentTypeVersion="14" ma:contentTypeDescription="Create a new document." ma:contentTypeScope="" ma:versionID="d6baa5c4ba1fd3aff63453189474c5a3">
  <xsd:schema xmlns:xsd="http://www.w3.org/2001/XMLSchema" xmlns:xs="http://www.w3.org/2001/XMLSchema" xmlns:p="http://schemas.microsoft.com/office/2006/metadata/properties" xmlns:ns2="cd9fb0ce-cc5e-4069-a635-474c35d56436" xmlns:ns3="5546905e-4a60-40fd-8bc3-55b8fdc9a8e5" targetNamespace="http://schemas.microsoft.com/office/2006/metadata/properties" ma:root="true" ma:fieldsID="2112a5b4204d3891abd5a5de297bb6cd" ns2:_="" ns3:_="">
    <xsd:import namespace="cd9fb0ce-cc5e-4069-a635-474c35d56436"/>
    <xsd:import namespace="5546905e-4a60-40fd-8bc3-55b8fdc9a8e5"/>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d9fb0ce-cc5e-4069-a635-474c35d5643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0920e099-540f-4e49-b54d-0e500676ccfd"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546905e-4a60-40fd-8bc3-55b8fdc9a8e5"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41049c8e-8eb3-414c-9ed8-4393e1ebb5fb}" ma:internalName="TaxCatchAll" ma:showField="CatchAllData" ma:web="5546905e-4a60-40fd-8bc3-55b8fdc9a8e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cd9fb0ce-cc5e-4069-a635-474c35d56436">
      <Terms xmlns="http://schemas.microsoft.com/office/infopath/2007/PartnerControls"/>
    </lcf76f155ced4ddcb4097134ff3c332f>
    <TaxCatchAll xmlns="5546905e-4a60-40fd-8bc3-55b8fdc9a8e5" xsi:nil="true"/>
    <SharedWithUsers xmlns="5546905e-4a60-40fd-8bc3-55b8fdc9a8e5">
      <UserInfo>
        <DisplayName>Curwood, Sandra (DOE)</DisplayName>
        <AccountId>16</AccountId>
        <AccountType/>
      </UserInfo>
    </SharedWithUsers>
  </documentManagement>
</p:properties>
</file>

<file path=customXml/itemProps1.xml><?xml version="1.0" encoding="utf-8"?>
<ds:datastoreItem xmlns:ds="http://schemas.openxmlformats.org/officeDocument/2006/customXml" ds:itemID="{C2CF6DA4-2A67-4275-8A0E-8CFDF8034462}">
  <ds:schemaRefs>
    <ds:schemaRef ds:uri="5546905e-4a60-40fd-8bc3-55b8fdc9a8e5"/>
    <ds:schemaRef ds:uri="cd9fb0ce-cc5e-4069-a635-474c35d56436"/>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826A7A53-F886-4483-B5EB-E6CF35A8669E}">
  <ds:schemaRefs>
    <ds:schemaRef ds:uri="http://schemas.microsoft.com/sharepoint/v3/contenttype/forms"/>
  </ds:schemaRefs>
</ds:datastoreItem>
</file>

<file path=customXml/itemProps3.xml><?xml version="1.0" encoding="utf-8"?>
<ds:datastoreItem xmlns:ds="http://schemas.openxmlformats.org/officeDocument/2006/customXml" ds:itemID="{80742E2D-5A32-44EF-852B-2F1CA84F7884}">
  <ds:schemaRefs>
    <ds:schemaRef ds:uri="http://purl.org/dc/elements/1.1/"/>
    <ds:schemaRef ds:uri="http://schemas.openxmlformats.org/package/2006/metadata/core-properties"/>
    <ds:schemaRef ds:uri="http://purl.org/dc/terms/"/>
    <ds:schemaRef ds:uri="cd9fb0ce-cc5e-4069-a635-474c35d56436"/>
    <ds:schemaRef ds:uri="5546905e-4a60-40fd-8bc3-55b8fdc9a8e5"/>
    <ds:schemaRef ds:uri="http://schemas.microsoft.com/office/2006/documentManagement/types"/>
    <ds:schemaRef ds:uri="http://schemas.microsoft.com/office/infopath/2007/PartnerControls"/>
    <ds:schemaRef ds:uri="http://purl.org/dc/dcmitype/"/>
    <ds:schemaRef ds:uri="http://schemas.microsoft.com/office/2006/metadata/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office theme</Template>
  <TotalTime>52</TotalTime>
  <Words>4961</Words>
  <Application>Microsoft Office PowerPoint</Application>
  <PresentationFormat>Widescreen</PresentationFormat>
  <Paragraphs>369</Paragraphs>
  <Slides>38</Slides>
  <Notes>36</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38</vt:i4>
      </vt:variant>
    </vt:vector>
  </HeadingPairs>
  <TitlesOfParts>
    <vt:vector size="45" baseType="lpstr">
      <vt:lpstr>Arial</vt:lpstr>
      <vt:lpstr>Arial,Sans-Serif</vt:lpstr>
      <vt:lpstr>Calibri</vt:lpstr>
      <vt:lpstr>Calibri Light</vt:lpstr>
      <vt:lpstr>Courier New</vt:lpstr>
      <vt:lpstr>Helvetica</vt:lpstr>
      <vt:lpstr>office theme</vt:lpstr>
      <vt:lpstr>Knife Skills, Equipment, and More!</vt:lpstr>
      <vt:lpstr>USDA Funding and Non-Discrimination Statements:</vt:lpstr>
      <vt:lpstr>Objectives</vt:lpstr>
      <vt:lpstr>Professional Standards – Learning Codes</vt:lpstr>
      <vt:lpstr>Knife Skills</vt:lpstr>
      <vt:lpstr>Cutting Boards – Material </vt:lpstr>
      <vt:lpstr>Cutting Boards – Thickness and Grip</vt:lpstr>
      <vt:lpstr>Cutting Boards – Color Coded</vt:lpstr>
      <vt:lpstr>Chef's Knives - Types</vt:lpstr>
      <vt:lpstr>Chef's Knives - Material</vt:lpstr>
      <vt:lpstr>Other Knives</vt:lpstr>
      <vt:lpstr>Storage Options</vt:lpstr>
      <vt:lpstr>Honing</vt:lpstr>
      <vt:lpstr>Sharpening</vt:lpstr>
      <vt:lpstr>Sharpening - Manual</vt:lpstr>
      <vt:lpstr>Sharpening - Mechanical</vt:lpstr>
      <vt:lpstr>Sharpening - Whetstone</vt:lpstr>
      <vt:lpstr>Summer Produce Processing </vt:lpstr>
      <vt:lpstr>Equipment</vt:lpstr>
      <vt:lpstr>Large Equipment</vt:lpstr>
      <vt:lpstr>Ovens</vt:lpstr>
      <vt:lpstr>Steamers</vt:lpstr>
      <vt:lpstr>Steam Jacketed Kettle</vt:lpstr>
      <vt:lpstr>Tilt Skillet</vt:lpstr>
      <vt:lpstr>Ranges</vt:lpstr>
      <vt:lpstr>Small Equipment</vt:lpstr>
      <vt:lpstr>Cutting Tools</vt:lpstr>
      <vt:lpstr>More Cutting Tools</vt:lpstr>
      <vt:lpstr>Measuring Tools</vt:lpstr>
      <vt:lpstr>Weighing Tools</vt:lpstr>
      <vt:lpstr>Mixing Tools</vt:lpstr>
      <vt:lpstr>Large Mixing Tools</vt:lpstr>
      <vt:lpstr>Straining Tools</vt:lpstr>
      <vt:lpstr>Serving Tools</vt:lpstr>
      <vt:lpstr>Pots and Pans</vt:lpstr>
      <vt:lpstr>Work Smarter, Not Harder!</vt:lpstr>
      <vt:lpstr>Action Items</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Knife Skills, Equipment, and More!</dc:title>
  <dc:subject>Knife Skills, Equipment, and More!</dc:subject>
  <dc:creator>VDOE</dc:creator>
  <cp:keywords>knife skills; large equipment; small equipment</cp:keywords>
  <cp:lastModifiedBy>Stansfield, Katelynn (DOE)</cp:lastModifiedBy>
  <cp:revision>296</cp:revision>
  <dcterms:created xsi:type="dcterms:W3CDTF">2024-03-28T17:33:04Z</dcterms:created>
  <dcterms:modified xsi:type="dcterms:W3CDTF">2024-09-25T17:07:52Z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Language">
    <vt:lpwstr>English</vt:lpwstr>
  </property>
</Properties>
</file>