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6"/>
  </p:notesMasterIdLst>
  <p:sldIdLst>
    <p:sldId id="256" r:id="rId5"/>
    <p:sldId id="458" r:id="rId6"/>
    <p:sldId id="288" r:id="rId7"/>
    <p:sldId id="258" r:id="rId8"/>
    <p:sldId id="289" r:id="rId9"/>
    <p:sldId id="290" r:id="rId10"/>
    <p:sldId id="262" r:id="rId11"/>
    <p:sldId id="261" r:id="rId12"/>
    <p:sldId id="263" r:id="rId13"/>
    <p:sldId id="291" r:id="rId14"/>
    <p:sldId id="265" r:id="rId15"/>
    <p:sldId id="283" r:id="rId16"/>
    <p:sldId id="293" r:id="rId17"/>
    <p:sldId id="275" r:id="rId18"/>
    <p:sldId id="294" r:id="rId19"/>
    <p:sldId id="276" r:id="rId20"/>
    <p:sldId id="281" r:id="rId21"/>
    <p:sldId id="285" r:id="rId22"/>
    <p:sldId id="295" r:id="rId23"/>
    <p:sldId id="277" r:id="rId24"/>
    <p:sldId id="296" r:id="rId25"/>
    <p:sldId id="297" r:id="rId26"/>
    <p:sldId id="278" r:id="rId27"/>
    <p:sldId id="298" r:id="rId28"/>
    <p:sldId id="280" r:id="rId29"/>
    <p:sldId id="287" r:id="rId30"/>
    <p:sldId id="299" r:id="rId31"/>
    <p:sldId id="279" r:id="rId32"/>
    <p:sldId id="273" r:id="rId33"/>
    <p:sldId id="274" r:id="rId34"/>
    <p:sldId id="28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26CB0F-1805-8F1D-3574-A4EF1E6CA3B6}" name="cheflindsey" initials="ch" userId="S::cheflindsey_chefcyndie.com#ext#@covgov.onmicrosoft.com::83961a17-fa0d-4e60-99a7-01461c7df64b" providerId="AD"/>
  <p188:author id="{EB262F2A-AD20-FE38-28E9-3AE63DD437E3}" name="Stansfield, Katelynn (DOE)" initials="KS" userId="S::Katelynn.Stansfield@doe.virginia.gov::64535879-2e52-4a64-8998-7b65b0cf71cb" providerId="AD"/>
  <p188:author id="{67798C58-A915-684C-554B-9473525953FF}" name="Stansfield, Katelynn (DOE)" initials="S(" userId="S::katelynn.stansfield@doe.virginia.gov::64535879-2e52-4a64-8998-7b65b0cf71c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51816" autoAdjust="0"/>
  </p:normalViewPr>
  <p:slideViewPr>
    <p:cSldViewPr snapToGrid="0">
      <p:cViewPr varScale="1">
        <p:scale>
          <a:sx n="55" d="100"/>
          <a:sy n="55" d="100"/>
        </p:scale>
        <p:origin x="2718" y="66"/>
      </p:cViewPr>
      <p:guideLst/>
    </p:cSldViewPr>
  </p:slideViewPr>
  <p:outlineViewPr>
    <p:cViewPr>
      <p:scale>
        <a:sx n="33" d="100"/>
        <a:sy n="33" d="100"/>
      </p:scale>
      <p:origin x="0" y="-132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DEF90C-5D0C-469E-A60C-62EA6B72D457}"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633D2-47AD-478C-8CF2-A9A9922151F6}" type="slidenum">
              <a:t>‹#›</a:t>
            </a:fld>
            <a:endParaRPr lang="en-US"/>
          </a:p>
        </p:txBody>
      </p:sp>
    </p:spTree>
    <p:extLst>
      <p:ext uri="{BB962C8B-B14F-4D97-AF65-F5344CB8AC3E}">
        <p14:creationId xmlns:p14="http://schemas.microsoft.com/office/powerpoint/2010/main" val="272383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Record the webinar.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a:t>
            </a: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Introduce self briefly (no need for bio; name, credentials, and member of K-12 Culinary Team) and co-presenter.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Remember that as we go through today’s webinar, the chat box is open for any questions and comments. We enjoy hearing from everyone and can learn a lot from each other. Please feel free to comment and ask questions in the chat anytime! We will monitor it together throughout this hour.</a:t>
            </a:r>
          </a:p>
        </p:txBody>
      </p:sp>
      <p:sp>
        <p:nvSpPr>
          <p:cNvPr id="4" name="Slide Number Placeholder 3"/>
          <p:cNvSpPr>
            <a:spLocks noGrp="1"/>
          </p:cNvSpPr>
          <p:nvPr>
            <p:ph type="sldNum" sz="quarter" idx="5"/>
          </p:nvPr>
        </p:nvSpPr>
        <p:spPr/>
        <p:txBody>
          <a:bodyPr/>
          <a:lstStyle/>
          <a:p>
            <a:fld id="{C5B633D2-47AD-478C-8CF2-A9A9922151F6}" type="slidenum">
              <a:rPr lang="en-US"/>
              <a:t>1</a:t>
            </a:fld>
            <a:endParaRPr lang="en-US"/>
          </a:p>
        </p:txBody>
      </p:sp>
    </p:spTree>
    <p:extLst>
      <p:ext uri="{BB962C8B-B14F-4D97-AF65-F5344CB8AC3E}">
        <p14:creationId xmlns:p14="http://schemas.microsoft.com/office/powerpoint/2010/main" val="1067261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review today’s objectives.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p:txBody>
      </p:sp>
      <p:sp>
        <p:nvSpPr>
          <p:cNvPr id="4" name="Slide Number Placeholder 3"/>
          <p:cNvSpPr>
            <a:spLocks noGrp="1"/>
          </p:cNvSpPr>
          <p:nvPr>
            <p:ph type="sldNum" sz="quarter" idx="5"/>
          </p:nvPr>
        </p:nvSpPr>
        <p:spPr/>
        <p:txBody>
          <a:bodyPr/>
          <a:lstStyle/>
          <a:p>
            <a:fld id="{C5B633D2-47AD-478C-8CF2-A9A9922151F6}" type="slidenum">
              <a:rPr lang="en-US" smtClean="0"/>
              <a:t>3</a:t>
            </a:fld>
            <a:endParaRPr lang="en-US"/>
          </a:p>
        </p:txBody>
      </p:sp>
    </p:spTree>
    <p:extLst>
      <p:ext uri="{BB962C8B-B14F-4D97-AF65-F5344CB8AC3E}">
        <p14:creationId xmlns:p14="http://schemas.microsoft.com/office/powerpoint/2010/main" val="1561775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start with a poll! Who knows which cuisine is the most popular around the world?</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Reveal answer – Italian!</a:t>
            </a:r>
          </a:p>
        </p:txBody>
      </p:sp>
      <p:sp>
        <p:nvSpPr>
          <p:cNvPr id="4" name="Slide Number Placeholder 3"/>
          <p:cNvSpPr>
            <a:spLocks noGrp="1"/>
          </p:cNvSpPr>
          <p:nvPr>
            <p:ph type="sldNum" sz="quarter" idx="5"/>
          </p:nvPr>
        </p:nvSpPr>
        <p:spPr/>
        <p:txBody>
          <a:bodyPr/>
          <a:lstStyle/>
          <a:p>
            <a:fld id="{C5B633D2-47AD-478C-8CF2-A9A9922151F6}" type="slidenum">
              <a:rPr lang="en-US"/>
              <a:t>4</a:t>
            </a:fld>
            <a:endParaRPr lang="en-US"/>
          </a:p>
        </p:txBody>
      </p:sp>
    </p:spTree>
    <p:extLst>
      <p:ext uri="{BB962C8B-B14F-4D97-AF65-F5344CB8AC3E}">
        <p14:creationId xmlns:p14="http://schemas.microsoft.com/office/powerpoint/2010/main" val="4036456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Why serve global flavors? There are a variety of reasons including nutrition, nutrition education, opportunities to use local ingredients and scratch made recipes, and to meet customer demand. Let's discuss these reasons a little more in depth, starting with nutrition.</a:t>
            </a:r>
          </a:p>
        </p:txBody>
      </p:sp>
      <p:sp>
        <p:nvSpPr>
          <p:cNvPr id="4" name="Slide Number Placeholder 3"/>
          <p:cNvSpPr>
            <a:spLocks noGrp="1"/>
          </p:cNvSpPr>
          <p:nvPr>
            <p:ph type="sldNum" sz="quarter" idx="5"/>
          </p:nvPr>
        </p:nvSpPr>
        <p:spPr/>
        <p:txBody>
          <a:bodyPr/>
          <a:lstStyle/>
          <a:p>
            <a:fld id="{C5B633D2-47AD-478C-8CF2-A9A9922151F6}" type="slidenum">
              <a:rPr lang="en-US" smtClean="0"/>
              <a:t>5</a:t>
            </a:fld>
            <a:endParaRPr lang="en-US"/>
          </a:p>
        </p:txBody>
      </p:sp>
    </p:spTree>
    <p:extLst>
      <p:ext uri="{BB962C8B-B14F-4D97-AF65-F5344CB8AC3E}">
        <p14:creationId xmlns:p14="http://schemas.microsoft.com/office/powerpoint/2010/main" val="1875145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Countries around the world use different spices, herbs, and possibly different fruits, vegetables, and whole grains than found here in the United States. Spices and herbs not only add flavor, but also powerful antioxidants and phytonutrients that work to prevent and fight chronic diseases.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attended our in-person director workshop this spring, you might remember we discussed the importance of eating a variety of fruits and vegetables. They all contain different nutrients, so the more, the better! The same can be said about different whole grains. Introducing your students to new fruits, vegetables, and whole grains may also be introducing them to different nutrients, and of course flavors!</a:t>
            </a:r>
          </a:p>
        </p:txBody>
      </p:sp>
      <p:sp>
        <p:nvSpPr>
          <p:cNvPr id="4" name="Slide Number Placeholder 3"/>
          <p:cNvSpPr>
            <a:spLocks noGrp="1"/>
          </p:cNvSpPr>
          <p:nvPr>
            <p:ph type="sldNum" sz="quarter" idx="5"/>
          </p:nvPr>
        </p:nvSpPr>
        <p:spPr/>
        <p:txBody>
          <a:bodyPr/>
          <a:lstStyle/>
          <a:p>
            <a:fld id="{C5B633D2-47AD-478C-8CF2-A9A9922151F6}" type="slidenum">
              <a:rPr lang="en-US" smtClean="0"/>
              <a:t>6</a:t>
            </a:fld>
            <a:endParaRPr lang="en-US"/>
          </a:p>
        </p:txBody>
      </p:sp>
    </p:spTree>
    <p:extLst>
      <p:ext uri="{BB962C8B-B14F-4D97-AF65-F5344CB8AC3E}">
        <p14:creationId xmlns:p14="http://schemas.microsoft.com/office/powerpoint/2010/main" val="352699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As you all know, the cafeteria is an extension of the classroom. When we serve global flavors, we have an opportunity to also educate students on the origin of the food served and provide any interesting facts. You could teach students about where the country is located, what ingredients are included in the food, and information on when it is served, such as for special holidays.</a:t>
            </a:r>
          </a:p>
        </p:txBody>
      </p:sp>
      <p:sp>
        <p:nvSpPr>
          <p:cNvPr id="4" name="Slide Number Placeholder 3"/>
          <p:cNvSpPr>
            <a:spLocks noGrp="1"/>
          </p:cNvSpPr>
          <p:nvPr>
            <p:ph type="sldNum" sz="quarter" idx="5"/>
          </p:nvPr>
        </p:nvSpPr>
        <p:spPr/>
        <p:txBody>
          <a:bodyPr/>
          <a:lstStyle/>
          <a:p>
            <a:fld id="{C5B633D2-47AD-478C-8CF2-A9A9922151F6}" type="slidenum">
              <a:rPr lang="en-US"/>
              <a:t>7</a:t>
            </a:fld>
            <a:endParaRPr lang="en-US"/>
          </a:p>
        </p:txBody>
      </p:sp>
    </p:spTree>
    <p:extLst>
      <p:ext uri="{BB962C8B-B14F-4D97-AF65-F5344CB8AC3E}">
        <p14:creationId xmlns:p14="http://schemas.microsoft.com/office/powerpoint/2010/main" val="2912782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Incorporating global flavors also allows more opportunities for scratch cooking and incorporating local ingredients. While you might be able to find global convenience foods, there are more opportunities through scratch cooking. And of course with more scratch cooking, comes more opportunities to include more local foods.</a:t>
            </a:r>
          </a:p>
        </p:txBody>
      </p:sp>
      <p:sp>
        <p:nvSpPr>
          <p:cNvPr id="4" name="Slide Number Placeholder 3"/>
          <p:cNvSpPr>
            <a:spLocks noGrp="1"/>
          </p:cNvSpPr>
          <p:nvPr>
            <p:ph type="sldNum" sz="quarter" idx="5"/>
          </p:nvPr>
        </p:nvSpPr>
        <p:spPr/>
        <p:txBody>
          <a:bodyPr/>
          <a:lstStyle/>
          <a:p>
            <a:fld id="{C5B633D2-47AD-478C-8CF2-A9A9922151F6}" type="slidenum">
              <a:rPr lang="en-US"/>
              <a:t>8</a:t>
            </a:fld>
            <a:endParaRPr lang="en-US"/>
          </a:p>
        </p:txBody>
      </p:sp>
    </p:spTree>
    <p:extLst>
      <p:ext uri="{BB962C8B-B14F-4D97-AF65-F5344CB8AC3E}">
        <p14:creationId xmlns:p14="http://schemas.microsoft.com/office/powerpoint/2010/main" val="2836119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 matter where they live or where they are from, students are globally connected through the internet and social media. Further, Gen Z and Gen Alpha are the most diverse generations in the history of the United States. With that said, they are most likely exposed to global flavors at home!</a:t>
            </a:r>
          </a:p>
          <a:p>
            <a:pPr marL="0" lvl="2"/>
            <a:endParaRPr lang="en-US" dirty="0">
              <a:latin typeface="Arial" panose="020B0604020202020204" pitchFamily="34" charset="0"/>
              <a:cs typeface="Arial" panose="020B0604020202020204" pitchFamily="34" charset="0"/>
            </a:endParaRPr>
          </a:p>
          <a:p>
            <a:pPr marL="0" lvl="2"/>
            <a:r>
              <a:rPr lang="en-US" dirty="0">
                <a:latin typeface="Arial" panose="020B0604020202020204" pitchFamily="34" charset="0"/>
                <a:cs typeface="Arial" panose="020B0604020202020204" pitchFamily="34" charset="0"/>
              </a:rPr>
              <a:t>Look for opportunities to visit with your students and administration. Find ways to involve the students to learn more about their cultures, customs, cuisines, and what they're interested in. You can identify the student inspired preferences and incorporate those into your menu.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Is anyone currently seeing a trend in their student-inspired meal preferences? Or can you share an opportunity you had to visit with students about their cultures, customs, or different cuisines?</a:t>
            </a:r>
          </a:p>
        </p:txBody>
      </p:sp>
      <p:sp>
        <p:nvSpPr>
          <p:cNvPr id="4" name="Slide Number Placeholder 3"/>
          <p:cNvSpPr>
            <a:spLocks noGrp="1"/>
          </p:cNvSpPr>
          <p:nvPr>
            <p:ph type="sldNum" sz="quarter" idx="5"/>
          </p:nvPr>
        </p:nvSpPr>
        <p:spPr/>
        <p:txBody>
          <a:bodyPr/>
          <a:lstStyle/>
          <a:p>
            <a:fld id="{C5B633D2-47AD-478C-8CF2-A9A9922151F6}" type="slidenum">
              <a:t>9</a:t>
            </a:fld>
            <a:endParaRPr lang="en-US"/>
          </a:p>
        </p:txBody>
      </p:sp>
    </p:spTree>
    <p:extLst>
      <p:ext uri="{BB962C8B-B14F-4D97-AF65-F5344CB8AC3E}">
        <p14:creationId xmlns:p14="http://schemas.microsoft.com/office/powerpoint/2010/main" val="1276020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let's take a look at the National Restaurant Association's What's Hot Culinary Forecast. The NRA forecast report draws on the expertise of more than 1500 culinary professionals. The report ranks 120 items into 7 categories: Dishes, Ingredients, Flavors, Condiments, Beverages, Alcohol Beverages, and Macro Trends. The list on this slide are the top 5 dishes. Notice the global theme! </a:t>
            </a:r>
          </a:p>
          <a:p>
            <a:endParaRPr lang="en-US"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World stage soups and stews include Mexican birria, Thai tom kha, Malaysian laksa, and Japanese ramen. Grilled/cooked cheeses include Mexican queso </a:t>
            </a:r>
            <a:r>
              <a:rPr lang="en-US" dirty="0" err="1">
                <a:latin typeface="Arial" panose="020B0604020202020204" pitchFamily="34" charset="0"/>
                <a:cs typeface="Arial" panose="020B0604020202020204" pitchFamily="34" charset="0"/>
              </a:rPr>
              <a:t>fundido</a:t>
            </a:r>
            <a:r>
              <a:rPr lang="en-US" dirty="0">
                <a:latin typeface="Arial" panose="020B0604020202020204" pitchFamily="34" charset="0"/>
                <a:cs typeface="Arial" panose="020B0604020202020204" pitchFamily="34" charset="0"/>
              </a:rPr>
              <a:t>, Swiss raclette, and Turkish halloumi. Stuffed vegetables include Mexican chiles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nogada</a:t>
            </a:r>
            <a:r>
              <a:rPr lang="en-US" dirty="0">
                <a:latin typeface="Arial" panose="020B0604020202020204" pitchFamily="34" charset="0"/>
                <a:cs typeface="Arial" panose="020B0604020202020204" pitchFamily="34" charset="0"/>
              </a:rPr>
              <a:t>, and multi-cultural stuffed peppers and cabbage rolls.</a:t>
            </a:r>
          </a:p>
        </p:txBody>
      </p:sp>
      <p:sp>
        <p:nvSpPr>
          <p:cNvPr id="4" name="Slide Number Placeholder 3"/>
          <p:cNvSpPr>
            <a:spLocks noGrp="1"/>
          </p:cNvSpPr>
          <p:nvPr>
            <p:ph type="sldNum" sz="quarter" idx="5"/>
          </p:nvPr>
        </p:nvSpPr>
        <p:spPr/>
        <p:txBody>
          <a:bodyPr/>
          <a:lstStyle/>
          <a:p>
            <a:fld id="{C5B633D2-47AD-478C-8CF2-A9A9922151F6}" type="slidenum">
              <a:rPr lang="en-US" smtClean="0"/>
              <a:t>10</a:t>
            </a:fld>
            <a:endParaRPr lang="en-US"/>
          </a:p>
        </p:txBody>
      </p:sp>
    </p:spTree>
    <p:extLst>
      <p:ext uri="{BB962C8B-B14F-4D97-AF65-F5344CB8AC3E}">
        <p14:creationId xmlns:p14="http://schemas.microsoft.com/office/powerpoint/2010/main" val="553632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let's look at some common ingredients and dishes from around the world. This list is definitely not inclusive, but rather a taste, pun intended.</a:t>
            </a:r>
          </a:p>
        </p:txBody>
      </p:sp>
      <p:sp>
        <p:nvSpPr>
          <p:cNvPr id="4" name="Slide Number Placeholder 3"/>
          <p:cNvSpPr>
            <a:spLocks noGrp="1"/>
          </p:cNvSpPr>
          <p:nvPr>
            <p:ph type="sldNum" sz="quarter" idx="5"/>
          </p:nvPr>
        </p:nvSpPr>
        <p:spPr/>
        <p:txBody>
          <a:bodyPr/>
          <a:lstStyle/>
          <a:p>
            <a:fld id="{C5B633D2-47AD-478C-8CF2-A9A9922151F6}" type="slidenum">
              <a:rPr lang="en-US"/>
              <a:t>11</a:t>
            </a:fld>
            <a:endParaRPr lang="en-US"/>
          </a:p>
        </p:txBody>
      </p:sp>
    </p:spTree>
    <p:extLst>
      <p:ext uri="{BB962C8B-B14F-4D97-AF65-F5344CB8AC3E}">
        <p14:creationId xmlns:p14="http://schemas.microsoft.com/office/powerpoint/2010/main" val="983186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ea typeface="Calibri"/>
                <a:cs typeface="Arial" panose="020B0604020202020204" pitchFamily="34" charset="0"/>
              </a:rPr>
              <a:t>Say: </a:t>
            </a:r>
            <a:r>
              <a:rPr lang="en-US" dirty="0">
                <a:latin typeface="Arial" panose="020B0604020202020204" pitchFamily="34" charset="0"/>
                <a:ea typeface="Calibri"/>
                <a:cs typeface="Arial" panose="020B0604020202020204" pitchFamily="34" charset="0"/>
              </a:rPr>
              <a:t>Let's start in the Mediterranean part of the world.</a:t>
            </a:r>
          </a:p>
        </p:txBody>
      </p:sp>
      <p:sp>
        <p:nvSpPr>
          <p:cNvPr id="4" name="Slide Number Placeholder 3"/>
          <p:cNvSpPr>
            <a:spLocks noGrp="1"/>
          </p:cNvSpPr>
          <p:nvPr>
            <p:ph type="sldNum" sz="quarter" idx="5"/>
          </p:nvPr>
        </p:nvSpPr>
        <p:spPr/>
        <p:txBody>
          <a:bodyPr/>
          <a:lstStyle/>
          <a:p>
            <a:fld id="{C5B633D2-47AD-478C-8CF2-A9A9922151F6}" type="slidenum">
              <a:rPr lang="en-US"/>
              <a:t>12</a:t>
            </a:fld>
            <a:endParaRPr lang="en-US"/>
          </a:p>
        </p:txBody>
      </p:sp>
    </p:spTree>
    <p:extLst>
      <p:ext uri="{BB962C8B-B14F-4D97-AF65-F5344CB8AC3E}">
        <p14:creationId xmlns:p14="http://schemas.microsoft.com/office/powerpoint/2010/main" val="1167083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will start with the world's most popular cuisine, Italian. Many of these ingredients we have in schools. Olive oil, balsamic vinegar, and fresh pasta are less common, but definitely not off limits. Extra virgin olive oil may be more pricey, but mixing it with canola oil is a way to cut cost and still bring this flavorful and healthy oil into schools.</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Olive oil</a:t>
            </a:r>
            <a:r>
              <a:rPr lang="en-US" dirty="0">
                <a:latin typeface="Arial" panose="020B0604020202020204" pitchFamily="34" charset="0"/>
                <a:cs typeface="Arial" panose="020B0604020202020204" pitchFamily="34" charset="0"/>
              </a:rPr>
              <a:t>: This is a type of oil made from pressed olives. It's commonly used in cooking and salads. Olive oil is known for its rich flavor and health benefits.</a:t>
            </a:r>
          </a:p>
          <a:p>
            <a:pPr marL="171450" indent="-171450">
              <a:buFont typeface="Arial"/>
              <a:buChar char="•"/>
            </a:pPr>
            <a:r>
              <a:rPr lang="en-US" b="1" dirty="0">
                <a:latin typeface="Arial" panose="020B0604020202020204" pitchFamily="34" charset="0"/>
                <a:cs typeface="Arial" panose="020B0604020202020204" pitchFamily="34" charset="0"/>
              </a:rPr>
              <a:t>Tomatoes</a:t>
            </a:r>
            <a:r>
              <a:rPr lang="en-US" dirty="0">
                <a:latin typeface="Arial" panose="020B0604020202020204" pitchFamily="34" charset="0"/>
                <a:cs typeface="Arial" panose="020B0604020202020204" pitchFamily="34" charset="0"/>
              </a:rPr>
              <a:t>: They come in various sizes and types, such as cherry tomatoes or Roma tomatoes. Tomatoes are versatile and can be eaten raw in salads, cooked in sauces, or roasted.</a:t>
            </a:r>
          </a:p>
          <a:p>
            <a:pPr marL="171450" indent="-171450">
              <a:buFont typeface="Arial"/>
              <a:buChar char="•"/>
            </a:pPr>
            <a:r>
              <a:rPr lang="en-US" b="1" dirty="0">
                <a:latin typeface="Arial" panose="020B0604020202020204" pitchFamily="34" charset="0"/>
                <a:cs typeface="Arial" panose="020B0604020202020204" pitchFamily="34" charset="0"/>
              </a:rPr>
              <a:t>Cheese</a:t>
            </a:r>
            <a:r>
              <a:rPr lang="en-US" dirty="0">
                <a:latin typeface="Arial" panose="020B0604020202020204" pitchFamily="34" charset="0"/>
                <a:cs typeface="Arial" panose="020B0604020202020204" pitchFamily="34" charset="0"/>
              </a:rPr>
              <a:t>: a dairy product made from milk. There are many types of cheese, such as cheddar, mozzarella, or Parmesan. Cheese adds flavor and texture to dishes and can be melted, shredded, or sliced.</a:t>
            </a:r>
          </a:p>
          <a:p>
            <a:pPr marL="171450" indent="-171450">
              <a:buFont typeface="Arial"/>
              <a:buChar char="•"/>
            </a:pPr>
            <a:r>
              <a:rPr lang="en-US" b="1" dirty="0">
                <a:latin typeface="Arial" panose="020B0604020202020204" pitchFamily="34" charset="0"/>
                <a:cs typeface="Arial" panose="020B0604020202020204" pitchFamily="34" charset="0"/>
              </a:rPr>
              <a:t>Basil</a:t>
            </a:r>
            <a:r>
              <a:rPr lang="en-US" dirty="0">
                <a:latin typeface="Arial" panose="020B0604020202020204" pitchFamily="34" charset="0"/>
                <a:cs typeface="Arial" panose="020B0604020202020204" pitchFamily="34" charset="0"/>
              </a:rPr>
              <a:t>: a fragrant herb commonly used in Italian cuisine. It has bright green leaves and a slightly sweet flavor with hints of pepper and mint. Basil is often used fresh as a garnish or added to sauces, salads, and pesto.</a:t>
            </a:r>
          </a:p>
          <a:p>
            <a:pPr marL="171450" indent="-171450">
              <a:buFont typeface="Arial"/>
              <a:buChar char="•"/>
            </a:pPr>
            <a:r>
              <a:rPr lang="en-US" b="1" dirty="0">
                <a:latin typeface="Arial" panose="020B0604020202020204" pitchFamily="34" charset="0"/>
                <a:cs typeface="Arial" panose="020B0604020202020204" pitchFamily="34" charset="0"/>
              </a:rPr>
              <a:t>Oregano</a:t>
            </a:r>
            <a:r>
              <a:rPr lang="en-US" dirty="0">
                <a:latin typeface="Arial" panose="020B0604020202020204" pitchFamily="34" charset="0"/>
                <a:cs typeface="Arial" panose="020B0604020202020204" pitchFamily="34" charset="0"/>
              </a:rPr>
              <a:t>: another herb frequently used in cooking, especially in Italian, Mediterranean, and Mexican dishes. It has a strong, aromatic flavor and pairs well with tomatoes, cheese, and meats. Oregano can be used fresh or dried.</a:t>
            </a:r>
          </a:p>
          <a:p>
            <a:pPr marL="171450" indent="-171450">
              <a:buFont typeface="Arial"/>
              <a:buChar char="•"/>
            </a:pPr>
            <a:r>
              <a:rPr lang="en-US" b="1" dirty="0">
                <a:latin typeface="Arial" panose="020B0604020202020204" pitchFamily="34" charset="0"/>
                <a:cs typeface="Arial" panose="020B0604020202020204" pitchFamily="34" charset="0"/>
              </a:rPr>
              <a:t>Garlic</a:t>
            </a:r>
            <a:r>
              <a:rPr lang="en-US" dirty="0">
                <a:latin typeface="Arial" panose="020B0604020202020204" pitchFamily="34" charset="0"/>
                <a:cs typeface="Arial" panose="020B0604020202020204" pitchFamily="34" charset="0"/>
              </a:rPr>
              <a:t>: a bulbous plant closely related to onions, leeks, and shallots. It has a pungent flavor and is used to add depth and richness to dishes. Garlic can be minced, sliced, or crushed and added to sauces, stir-fries, and marinades.</a:t>
            </a:r>
          </a:p>
          <a:p>
            <a:pPr marL="171450" indent="-171450">
              <a:buFont typeface="Arial"/>
              <a:buChar char="•"/>
            </a:pPr>
            <a:r>
              <a:rPr lang="en-US" b="1" dirty="0">
                <a:latin typeface="Arial" panose="020B0604020202020204" pitchFamily="34" charset="0"/>
                <a:cs typeface="Arial" panose="020B0604020202020204" pitchFamily="34" charset="0"/>
              </a:rPr>
              <a:t>Balsamic vinegar</a:t>
            </a:r>
            <a:r>
              <a:rPr lang="en-US" dirty="0">
                <a:latin typeface="Arial" panose="020B0604020202020204" pitchFamily="34" charset="0"/>
                <a:cs typeface="Arial" panose="020B0604020202020204" pitchFamily="34" charset="0"/>
              </a:rPr>
              <a:t>: a dark, syrupy vinegar made from grapes. It has a sweet and tangy flavor with hints of fruitiness. Balsamic vinegar is often used in salad dressings, marinades, and drizzled over vegetables or fruits.</a:t>
            </a:r>
          </a:p>
          <a:p>
            <a:pPr marL="171450" indent="-171450">
              <a:buFont typeface="Arial"/>
              <a:buChar char="•"/>
            </a:pPr>
            <a:r>
              <a:rPr lang="en-US" b="1" dirty="0">
                <a:latin typeface="Arial" panose="020B0604020202020204" pitchFamily="34" charset="0"/>
                <a:cs typeface="Arial" panose="020B0604020202020204" pitchFamily="34" charset="0"/>
              </a:rPr>
              <a:t>Pasta (dried and fresh)</a:t>
            </a:r>
            <a:r>
              <a:rPr lang="en-US" dirty="0">
                <a:latin typeface="Arial" panose="020B0604020202020204" pitchFamily="34" charset="0"/>
                <a:cs typeface="Arial" panose="020B0604020202020204" pitchFamily="34" charset="0"/>
              </a:rPr>
              <a:t>: a staple food made from wheat flour, water, and sometimes eggs. It comes in various shapes and sizes, such as spaghetti, penne, or fettuccine. Dried pasta is shelf-stable and needs to be cooked in boiling water before eating. Fresh pasta is made with eggs and has a shorter cooking time. It's often found in the refrigerated section of grocery stores or made from scratch at home.</a:t>
            </a:r>
          </a:p>
        </p:txBody>
      </p:sp>
      <p:sp>
        <p:nvSpPr>
          <p:cNvPr id="4" name="Slide Number Placeholder 3"/>
          <p:cNvSpPr>
            <a:spLocks noGrp="1"/>
          </p:cNvSpPr>
          <p:nvPr>
            <p:ph type="sldNum" sz="quarter" idx="5"/>
          </p:nvPr>
        </p:nvSpPr>
        <p:spPr/>
        <p:txBody>
          <a:bodyPr/>
          <a:lstStyle/>
          <a:p>
            <a:fld id="{C5B633D2-47AD-478C-8CF2-A9A9922151F6}" type="slidenum">
              <a:rPr lang="en-US" smtClean="0"/>
              <a:t>13</a:t>
            </a:fld>
            <a:endParaRPr lang="en-US"/>
          </a:p>
        </p:txBody>
      </p:sp>
    </p:spTree>
    <p:extLst>
      <p:ext uri="{BB962C8B-B14F-4D97-AF65-F5344CB8AC3E}">
        <p14:creationId xmlns:p14="http://schemas.microsoft.com/office/powerpoint/2010/main" val="457229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Starting with a favorite, Italian dishes! We are familiar with pizza and lasagna, but what about a few of these listed?</a:t>
            </a:r>
          </a:p>
          <a:p>
            <a:pPr marL="171450" indent="-171450">
              <a:buFont typeface="Arial"/>
              <a:buChar char="•"/>
            </a:pPr>
            <a:r>
              <a:rPr lang="en-US" b="1" dirty="0">
                <a:latin typeface="Arial" panose="020B0604020202020204" pitchFamily="34" charset="0"/>
                <a:cs typeface="Arial" panose="020B0604020202020204" pitchFamily="34" charset="0"/>
              </a:rPr>
              <a:t>Bolognese: </a:t>
            </a:r>
            <a:r>
              <a:rPr lang="en-US" dirty="0">
                <a:latin typeface="Arial" panose="020B0604020202020204" pitchFamily="34" charset="0"/>
                <a:cs typeface="Arial" panose="020B0604020202020204" pitchFamily="34" charset="0"/>
              </a:rPr>
              <a:t>A rich Italian sauce made with ground meat (often beef or pork), tomatoes, onions, carrots, celery, and seasonings, usually served with pasta.</a:t>
            </a:r>
          </a:p>
          <a:p>
            <a:pPr marL="171450" indent="-171450">
              <a:buFont typeface="Arial"/>
              <a:buChar char="•"/>
            </a:pPr>
            <a:r>
              <a:rPr lang="en-US" b="1" dirty="0">
                <a:latin typeface="Arial" panose="020B0604020202020204" pitchFamily="34" charset="0"/>
                <a:cs typeface="Arial" panose="020B0604020202020204" pitchFamily="34" charset="0"/>
              </a:rPr>
              <a:t>Risotto: </a:t>
            </a:r>
            <a:r>
              <a:rPr lang="en-US" dirty="0">
                <a:latin typeface="Arial" panose="020B0604020202020204" pitchFamily="34" charset="0"/>
                <a:cs typeface="Arial" panose="020B0604020202020204" pitchFamily="34" charset="0"/>
              </a:rPr>
              <a:t>An Italian rice dish cooked slowly with broth until creamy, often flavored with ingredients like cheese, vegetables, or seafood.</a:t>
            </a:r>
          </a:p>
          <a:p>
            <a:pPr marL="171450" indent="-171450">
              <a:buFont typeface="Arial"/>
              <a:buChar char="•"/>
            </a:pPr>
            <a:r>
              <a:rPr lang="en-US" b="1" dirty="0">
                <a:latin typeface="Arial" panose="020B0604020202020204" pitchFamily="34" charset="0"/>
                <a:cs typeface="Arial" panose="020B0604020202020204" pitchFamily="34" charset="0"/>
              </a:rPr>
              <a:t>Spaghetti carbonara:</a:t>
            </a:r>
            <a:r>
              <a:rPr lang="en-US" dirty="0">
                <a:latin typeface="Arial" panose="020B0604020202020204" pitchFamily="34" charset="0"/>
                <a:cs typeface="Arial" panose="020B0604020202020204" pitchFamily="34" charset="0"/>
              </a:rPr>
              <a:t> An Italian pasta dish made with spaghetti noodles, eggs, cheese (usually Parmesan), pancetta (Italian bacon), and black pepper, resulting in a creamy sauce coating the pasta.</a:t>
            </a:r>
          </a:p>
        </p:txBody>
      </p:sp>
      <p:sp>
        <p:nvSpPr>
          <p:cNvPr id="4" name="Slide Number Placeholder 3"/>
          <p:cNvSpPr>
            <a:spLocks noGrp="1"/>
          </p:cNvSpPr>
          <p:nvPr>
            <p:ph type="sldNum" sz="quarter" idx="5"/>
          </p:nvPr>
        </p:nvSpPr>
        <p:spPr/>
        <p:txBody>
          <a:bodyPr/>
          <a:lstStyle/>
          <a:p>
            <a:fld id="{C5B633D2-47AD-478C-8CF2-A9A9922151F6}" type="slidenum">
              <a:rPr lang="en-US"/>
              <a:t>14</a:t>
            </a:fld>
            <a:endParaRPr lang="en-US"/>
          </a:p>
        </p:txBody>
      </p:sp>
    </p:spTree>
    <p:extLst>
      <p:ext uri="{BB962C8B-B14F-4D97-AF65-F5344CB8AC3E}">
        <p14:creationId xmlns:p14="http://schemas.microsoft.com/office/powerpoint/2010/main" val="2314871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 list for Greek ingredients is long. I want to take a moment to see how these ingredients are used in Greek recipes.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Highlight a few favorites, but participants can have the list for later. </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Olives: </a:t>
            </a:r>
            <a:r>
              <a:rPr lang="en-US" dirty="0">
                <a:latin typeface="Arial" panose="020B0604020202020204" pitchFamily="34" charset="0"/>
                <a:cs typeface="Arial" panose="020B0604020202020204" pitchFamily="34" charset="0"/>
              </a:rPr>
              <a:t>A staple in Greek cuisine and are often used in salads, as toppings for pizza and flatbreads, or as a garnish for various dishes. They can also be pressed to make olive oil, which is used in cooking and as a dressing for salads and vegetables.</a:t>
            </a:r>
          </a:p>
          <a:p>
            <a:pPr marL="171450" indent="-171450">
              <a:buFont typeface="Arial"/>
              <a:buChar char="•"/>
            </a:pPr>
            <a:r>
              <a:rPr lang="en-US" b="1" dirty="0">
                <a:latin typeface="Arial" panose="020B0604020202020204" pitchFamily="34" charset="0"/>
                <a:cs typeface="Arial" panose="020B0604020202020204" pitchFamily="34" charset="0"/>
              </a:rPr>
              <a:t>Olive oil:</a:t>
            </a:r>
            <a:r>
              <a:rPr lang="en-US" dirty="0">
                <a:latin typeface="Arial" panose="020B0604020202020204" pitchFamily="34" charset="0"/>
                <a:cs typeface="Arial" panose="020B0604020202020204" pitchFamily="34" charset="0"/>
              </a:rPr>
              <a:t> A fundamental ingredient in Greek cooking, used for sautéing, frying, roasting, and dressing salads. It's also drizzled over dishes such as grilled meats, vegetables, and seafood for flavor enhancement.</a:t>
            </a:r>
          </a:p>
          <a:p>
            <a:pPr marL="171450" indent="-171450">
              <a:buFont typeface="Arial"/>
              <a:buChar char="•"/>
            </a:pPr>
            <a:r>
              <a:rPr lang="en-US" b="1" dirty="0">
                <a:latin typeface="Arial" panose="020B0604020202020204" pitchFamily="34" charset="0"/>
                <a:cs typeface="Arial" panose="020B0604020202020204" pitchFamily="34" charset="0"/>
              </a:rPr>
              <a:t>Feta cheese: </a:t>
            </a:r>
            <a:r>
              <a:rPr lang="en-US" dirty="0">
                <a:latin typeface="Arial" panose="020B0604020202020204" pitchFamily="34" charset="0"/>
                <a:cs typeface="Arial" panose="020B0604020202020204" pitchFamily="34" charset="0"/>
              </a:rPr>
              <a:t>One of the most iconic Greek ingredients. It's crumbled over salads, used as a filling in pastries like spanakopita, or served with olives and tomatoes as part of a traditional Greek meze (appetizer) platter.</a:t>
            </a:r>
          </a:p>
          <a:p>
            <a:pPr marL="171450" indent="-171450">
              <a:buFont typeface="Arial"/>
              <a:buChar char="•"/>
            </a:pPr>
            <a:r>
              <a:rPr lang="en-US" b="1" dirty="0">
                <a:latin typeface="Arial" panose="020B0604020202020204" pitchFamily="34" charset="0"/>
                <a:cs typeface="Arial" panose="020B0604020202020204" pitchFamily="34" charset="0"/>
              </a:rPr>
              <a:t>Lemon: </a:t>
            </a:r>
            <a:r>
              <a:rPr lang="en-US" dirty="0">
                <a:latin typeface="Arial" panose="020B0604020202020204" pitchFamily="34" charset="0"/>
                <a:cs typeface="Arial" panose="020B0604020202020204" pitchFamily="34" charset="0"/>
              </a:rPr>
              <a:t>Used to add a bright, citrusy flavor to many Greek dishes. It's squeezed over grilled meats, seafood, and vegetables, used in dressings for salads, and incorporated into marinades and sauces.</a:t>
            </a:r>
          </a:p>
          <a:p>
            <a:pPr marL="171450" indent="-171450">
              <a:buFont typeface="Arial"/>
              <a:buChar char="•"/>
            </a:pPr>
            <a:r>
              <a:rPr lang="en-US" b="1" dirty="0">
                <a:latin typeface="Arial" panose="020B0604020202020204" pitchFamily="34" charset="0"/>
                <a:cs typeface="Arial" panose="020B0604020202020204" pitchFamily="34" charset="0"/>
              </a:rPr>
              <a:t>Cucumber: </a:t>
            </a:r>
            <a:r>
              <a:rPr lang="en-US" dirty="0">
                <a:latin typeface="Arial" panose="020B0604020202020204" pitchFamily="34" charset="0"/>
                <a:cs typeface="Arial" panose="020B0604020202020204" pitchFamily="34" charset="0"/>
              </a:rPr>
              <a:t> Sliced and served in Greek salads, along with tomatoes, onions, olives, and feta cheese. They're also used in tzatziki, a popular Greek yogurt sauce flavored with garlic, dill, and lemon.</a:t>
            </a:r>
          </a:p>
          <a:p>
            <a:pPr marL="171450" indent="-171450">
              <a:buFont typeface="Arial"/>
              <a:buChar char="•"/>
            </a:pPr>
            <a:r>
              <a:rPr lang="en-US" b="1" dirty="0">
                <a:latin typeface="Arial" panose="020B0604020202020204" pitchFamily="34" charset="0"/>
                <a:cs typeface="Arial" panose="020B0604020202020204" pitchFamily="34" charset="0"/>
              </a:rPr>
              <a:t>Dill: </a:t>
            </a:r>
            <a:r>
              <a:rPr lang="en-US" dirty="0">
                <a:latin typeface="Arial" panose="020B0604020202020204" pitchFamily="34" charset="0"/>
                <a:cs typeface="Arial" panose="020B0604020202020204" pitchFamily="34" charset="0"/>
              </a:rPr>
              <a:t>A common herb used in Greek cuisine to flavor dishes such as fish, seafood, and yogurt-based sauces like tzatziki. It's also used to garnish dishes and add a fresh, herbal aroma.</a:t>
            </a:r>
          </a:p>
          <a:p>
            <a:pPr marL="171450" indent="-171450">
              <a:buFont typeface="Arial"/>
              <a:buChar char="•"/>
            </a:pPr>
            <a:r>
              <a:rPr lang="en-US" b="1" dirty="0">
                <a:latin typeface="Arial" panose="020B0604020202020204" pitchFamily="34" charset="0"/>
                <a:cs typeface="Arial" panose="020B0604020202020204" pitchFamily="34" charset="0"/>
              </a:rPr>
              <a:t>Mint:</a:t>
            </a:r>
            <a:r>
              <a:rPr lang="en-US" dirty="0">
                <a:latin typeface="Arial" panose="020B0604020202020204" pitchFamily="34" charset="0"/>
                <a:cs typeface="Arial" panose="020B0604020202020204" pitchFamily="34" charset="0"/>
              </a:rPr>
              <a:t> Used in both sweet and savory Greek dishes. It's added to salads, used to flavor meats and sauces, and often brewed into tea. Mint also adds a refreshing element to desserts like baklava and yogurt with honey.</a:t>
            </a:r>
          </a:p>
          <a:p>
            <a:pPr marL="171450" indent="-171450">
              <a:buFont typeface="Arial"/>
              <a:buChar char="•"/>
            </a:pPr>
            <a:r>
              <a:rPr lang="en-US" b="1" dirty="0">
                <a:latin typeface="Arial" panose="020B0604020202020204" pitchFamily="34" charset="0"/>
                <a:cs typeface="Arial" panose="020B0604020202020204" pitchFamily="34" charset="0"/>
              </a:rPr>
              <a:t>Oregano: </a:t>
            </a:r>
            <a:r>
              <a:rPr lang="en-US" dirty="0">
                <a:latin typeface="Arial" panose="020B0604020202020204" pitchFamily="34" charset="0"/>
                <a:cs typeface="Arial" panose="020B0604020202020204" pitchFamily="34" charset="0"/>
              </a:rPr>
              <a:t>A key herb in Greek cooking, used to season meats, vegetables, and tomato-based dishes like moussaka and pastitsio. It's also sprinkled over feta cheese and olive oil to create a simple yet flavorful appetizer.</a:t>
            </a:r>
          </a:p>
          <a:p>
            <a:pPr marL="171450" indent="-171450">
              <a:buFont typeface="Arial"/>
              <a:buChar char="•"/>
            </a:pPr>
            <a:r>
              <a:rPr lang="en-US" b="1" dirty="0">
                <a:latin typeface="Arial" panose="020B0604020202020204" pitchFamily="34" charset="0"/>
                <a:cs typeface="Arial" panose="020B0604020202020204" pitchFamily="34" charset="0"/>
              </a:rPr>
              <a:t>Honey: </a:t>
            </a:r>
            <a:r>
              <a:rPr lang="en-US" dirty="0">
                <a:latin typeface="Arial" panose="020B0604020202020204" pitchFamily="34" charset="0"/>
                <a:cs typeface="Arial" panose="020B0604020202020204" pitchFamily="34" charset="0"/>
              </a:rPr>
              <a:t>Used to sweeten desserts like baklava, yogurt with fruit and nuts, and pastries such as </a:t>
            </a:r>
            <a:r>
              <a:rPr lang="en-US" dirty="0" err="1">
                <a:latin typeface="Arial" panose="020B0604020202020204" pitchFamily="34" charset="0"/>
                <a:cs typeface="Arial" panose="020B0604020202020204" pitchFamily="34" charset="0"/>
              </a:rPr>
              <a:t>melomakarona</a:t>
            </a:r>
            <a:r>
              <a:rPr lang="en-US" dirty="0">
                <a:latin typeface="Arial" panose="020B0604020202020204" pitchFamily="34" charset="0"/>
                <a:cs typeface="Arial" panose="020B0604020202020204" pitchFamily="34" charset="0"/>
              </a:rPr>
              <a:t> (honey cookies). It's also drizzled over cheese and served with nuts as part of a cheese platter.</a:t>
            </a:r>
          </a:p>
          <a:p>
            <a:pPr marL="171450" indent="-171450">
              <a:buFont typeface="Arial"/>
              <a:buChar char="•"/>
            </a:pPr>
            <a:r>
              <a:rPr lang="en-US" b="1" dirty="0">
                <a:latin typeface="Arial" panose="020B0604020202020204" pitchFamily="34" charset="0"/>
                <a:cs typeface="Arial" panose="020B0604020202020204" pitchFamily="34" charset="0"/>
              </a:rPr>
              <a:t>Yogurt: </a:t>
            </a:r>
            <a:r>
              <a:rPr lang="en-US" dirty="0">
                <a:latin typeface="Arial" panose="020B0604020202020204" pitchFamily="34" charset="0"/>
                <a:cs typeface="Arial" panose="020B0604020202020204" pitchFamily="34" charset="0"/>
              </a:rPr>
              <a:t>A versatile ingredient in Greek cuisine, used to make sauces like tzatziki, served as a side dish or dessert with honey and fruit, or used as a marinade for meats. It's also used in baking to make cakes and breads moist and tender.</a:t>
            </a:r>
          </a:p>
          <a:p>
            <a:pPr marL="171450" indent="-171450">
              <a:buFont typeface="Arial"/>
              <a:buChar char="•"/>
            </a:pPr>
            <a:r>
              <a:rPr lang="en-US" b="1" dirty="0">
                <a:latin typeface="Arial" panose="020B0604020202020204" pitchFamily="34" charset="0"/>
                <a:cs typeface="Arial" panose="020B0604020202020204" pitchFamily="34" charset="0"/>
              </a:rPr>
              <a:t>Tomatoes:</a:t>
            </a:r>
            <a:r>
              <a:rPr lang="en-US" dirty="0">
                <a:latin typeface="Arial" panose="020B0604020202020204" pitchFamily="34" charset="0"/>
                <a:cs typeface="Arial" panose="020B0604020202020204" pitchFamily="34" charset="0"/>
              </a:rPr>
              <a:t> Used in many Greek dishes, from salads and sauces to soups and stews. They're a key ingredient in dishes like moussaka, stuffed vegetables (</a:t>
            </a:r>
            <a:r>
              <a:rPr lang="en-US" dirty="0" err="1">
                <a:latin typeface="Arial" panose="020B0604020202020204" pitchFamily="34" charset="0"/>
                <a:cs typeface="Arial" panose="020B0604020202020204" pitchFamily="34" charset="0"/>
              </a:rPr>
              <a:t>gemista</a:t>
            </a:r>
            <a:r>
              <a:rPr lang="en-US" dirty="0">
                <a:latin typeface="Arial" panose="020B0604020202020204" pitchFamily="34" charset="0"/>
                <a:cs typeface="Arial" panose="020B0604020202020204" pitchFamily="34" charset="0"/>
              </a:rPr>
              <a:t>), and Greek-style meatballs (keftedes). Tomatoes are also used fresh in salads and cooked into savory pies like spanakopita.</a:t>
            </a:r>
          </a:p>
        </p:txBody>
      </p:sp>
      <p:sp>
        <p:nvSpPr>
          <p:cNvPr id="4" name="Slide Number Placeholder 3"/>
          <p:cNvSpPr>
            <a:spLocks noGrp="1"/>
          </p:cNvSpPr>
          <p:nvPr>
            <p:ph type="sldNum" sz="quarter" idx="5"/>
          </p:nvPr>
        </p:nvSpPr>
        <p:spPr/>
        <p:txBody>
          <a:bodyPr/>
          <a:lstStyle/>
          <a:p>
            <a:fld id="{C5B633D2-47AD-478C-8CF2-A9A9922151F6}" type="slidenum">
              <a:rPr lang="en-US" smtClean="0"/>
              <a:t>15</a:t>
            </a:fld>
            <a:endParaRPr lang="en-US"/>
          </a:p>
        </p:txBody>
      </p:sp>
    </p:spTree>
    <p:extLst>
      <p:ext uri="{BB962C8B-B14F-4D97-AF65-F5344CB8AC3E}">
        <p14:creationId xmlns:p14="http://schemas.microsoft.com/office/powerpoint/2010/main" val="202146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After seeing a list of common ingredients, let's see how we can put them to work! Here are a few popular Greek dishes. Starting with the one you see on the screen. </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Tzatziki: </a:t>
            </a:r>
            <a:r>
              <a:rPr lang="en-US" dirty="0">
                <a:latin typeface="Arial" panose="020B0604020202020204" pitchFamily="34" charset="0"/>
                <a:cs typeface="Arial" panose="020B0604020202020204" pitchFamily="34" charset="0"/>
              </a:rPr>
              <a:t>Yogurt sauce with cucumber, garlic, and herbs, served cold. Look at all those delicious herbs and spices that go into this recipe. We have grated cucumber, garlic, lemon juice, and dill. </a:t>
            </a:r>
          </a:p>
          <a:p>
            <a:pPr marL="171450" indent="-171450">
              <a:buFont typeface="Arial"/>
              <a:buChar char="•"/>
            </a:pPr>
            <a:r>
              <a:rPr lang="en-US" b="1" dirty="0">
                <a:latin typeface="Arial" panose="020B0604020202020204" pitchFamily="34" charset="0"/>
                <a:cs typeface="Arial" panose="020B0604020202020204" pitchFamily="34" charset="0"/>
              </a:rPr>
              <a:t>Gyros: </a:t>
            </a:r>
            <a:r>
              <a:rPr lang="en-US" dirty="0">
                <a:latin typeface="Arial" panose="020B0604020202020204" pitchFamily="34" charset="0"/>
                <a:cs typeface="Arial" panose="020B0604020202020204" pitchFamily="34" charset="0"/>
              </a:rPr>
              <a:t>Sliced seasoned meat wrapped in pita with veggies and tzatziki sauce.</a:t>
            </a:r>
          </a:p>
          <a:p>
            <a:pPr marL="171450" indent="-171450">
              <a:buFont typeface="Arial"/>
              <a:buChar char="•"/>
            </a:pPr>
            <a:r>
              <a:rPr lang="en-US" b="1" dirty="0">
                <a:latin typeface="Arial" panose="020B0604020202020204" pitchFamily="34" charset="0"/>
                <a:cs typeface="Arial" panose="020B0604020202020204" pitchFamily="34" charset="0"/>
              </a:rPr>
              <a:t>Moussaka: </a:t>
            </a:r>
            <a:r>
              <a:rPr lang="en-US" dirty="0">
                <a:latin typeface="Arial" panose="020B0604020202020204" pitchFamily="34" charset="0"/>
                <a:cs typeface="Arial" panose="020B0604020202020204" pitchFamily="34" charset="0"/>
              </a:rPr>
              <a:t>Layers of eggplant, meat, and creamy sauce baked as a casserole.</a:t>
            </a:r>
          </a:p>
          <a:p>
            <a:pPr marL="171450" indent="-171450">
              <a:buFont typeface="Arial"/>
              <a:buChar char="•"/>
            </a:pPr>
            <a:r>
              <a:rPr lang="en-US" b="1" dirty="0">
                <a:latin typeface="Arial" panose="020B0604020202020204" pitchFamily="34" charset="0"/>
                <a:cs typeface="Arial" panose="020B0604020202020204" pitchFamily="34" charset="0"/>
              </a:rPr>
              <a:t>Dolmades: </a:t>
            </a:r>
            <a:r>
              <a:rPr lang="en-US" dirty="0">
                <a:latin typeface="Arial" panose="020B0604020202020204" pitchFamily="34" charset="0"/>
                <a:cs typeface="Arial" panose="020B0604020202020204" pitchFamily="34" charset="0"/>
              </a:rPr>
              <a:t>Grape leaves stuffed with rice, herbs, and sometimes meat.</a:t>
            </a:r>
          </a:p>
          <a:p>
            <a:pPr marL="171450" indent="-171450">
              <a:buFont typeface="Arial"/>
              <a:buChar char="•"/>
            </a:pPr>
            <a:r>
              <a:rPr lang="en-US" b="1" dirty="0">
                <a:latin typeface="Arial" panose="020B0604020202020204" pitchFamily="34" charset="0"/>
                <a:cs typeface="Arial" panose="020B0604020202020204" pitchFamily="34" charset="0"/>
              </a:rPr>
              <a:t>Souvlaki: </a:t>
            </a:r>
            <a:r>
              <a:rPr lang="en-US" dirty="0">
                <a:latin typeface="Arial" panose="020B0604020202020204" pitchFamily="34" charset="0"/>
                <a:cs typeface="Arial" panose="020B0604020202020204" pitchFamily="34" charset="0"/>
              </a:rPr>
              <a:t>Grilled skewers of meat or veggies served with pita and tzatziki.</a:t>
            </a:r>
          </a:p>
          <a:p>
            <a:pPr marL="171450" indent="-171450">
              <a:buFont typeface="Arial"/>
              <a:buChar char="•"/>
            </a:pPr>
            <a:r>
              <a:rPr lang="en-US" b="1" dirty="0">
                <a:latin typeface="Arial" panose="020B0604020202020204" pitchFamily="34" charset="0"/>
                <a:cs typeface="Arial" panose="020B0604020202020204" pitchFamily="34" charset="0"/>
              </a:rPr>
              <a:t>Spanakopita: </a:t>
            </a:r>
            <a:r>
              <a:rPr lang="en-US" dirty="0">
                <a:latin typeface="Arial" panose="020B0604020202020204" pitchFamily="34" charset="0"/>
                <a:cs typeface="Arial" panose="020B0604020202020204" pitchFamily="34" charset="0"/>
              </a:rPr>
              <a:t>Spinach and feta cheese wrapped in crispy phyllo dough.</a:t>
            </a:r>
          </a:p>
          <a:p>
            <a:pPr marL="171450" indent="-171450">
              <a:buFont typeface="Arial"/>
              <a:buChar char="•"/>
            </a:pPr>
            <a:r>
              <a:rPr lang="en-US" b="1" dirty="0">
                <a:latin typeface="Arial" panose="020B0604020202020204" pitchFamily="34" charset="0"/>
                <a:cs typeface="Arial" panose="020B0604020202020204" pitchFamily="34" charset="0"/>
              </a:rPr>
              <a:t>Hummus: </a:t>
            </a:r>
            <a:r>
              <a:rPr lang="en-US" dirty="0">
                <a:latin typeface="Arial" panose="020B0604020202020204" pitchFamily="34" charset="0"/>
                <a:cs typeface="Arial" panose="020B0604020202020204" pitchFamily="34" charset="0"/>
              </a:rPr>
              <a:t>Creamy dip made from chickpeas, tahini, and spices.</a:t>
            </a:r>
          </a:p>
          <a:p>
            <a:pPr marL="171450" indent="-171450">
              <a:buFont typeface="Arial"/>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5B633D2-47AD-478C-8CF2-A9A9922151F6}" type="slidenum">
              <a:rPr lang="en-US"/>
              <a:t>16</a:t>
            </a:fld>
            <a:endParaRPr lang="en-US"/>
          </a:p>
        </p:txBody>
      </p:sp>
    </p:spTree>
    <p:extLst>
      <p:ext uri="{BB962C8B-B14F-4D97-AF65-F5344CB8AC3E}">
        <p14:creationId xmlns:p14="http://schemas.microsoft.com/office/powerpoint/2010/main" val="3536613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are going to do two different recipe demos today! We will start with tzatziki which we just saw in the beautiful Greek cup.  Remember that it is a yogurt sauce with cucumber, garlic, and herbs, served cold. We will start by grating the cucumbers and squeezing all the water out. If you don't do this step, your yogurt sauce will be watered down and not as creamy or flavorful. Then, you'll combine the cucumber with yogurt, garlic, lemon juice, and dill. It's best made the day before serving, and it can be stored for up to 3 days. It can be served as a dip, layered with a salad, or a pita.​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might have seen instant ramen in stores. It's like a quick version of the real thing that you can make in a few minutes by adding hot water. It's a favorite for quick snacks or meals. Ramen originally came from China and became popular in Japan. It's a type of noodle soup that's now famous worldwide. Ramen can have lots of different toppings. You can mix and match to make your perfect bowl. The soup in ramen or the broth comes in different flavors like pork, soy sauce, and miso (a kind of bean paste). Each one has its own taste.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Ramen noodles can be thick or thin, curly or straight. They're usually chewy and very yummy! So many students enjoy noodles, making this a more familiar dish from the start! In Japan, ramen is a big deal! It's like comfort food that people eat anytime, anywhere. Now, ramen is popular all over the world. It's easy to make at home, and you can find it in lots of restaurants and stores.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Now I believe we will travel to Asia, Chef, back to you! </a:t>
            </a:r>
          </a:p>
        </p:txBody>
      </p:sp>
      <p:sp>
        <p:nvSpPr>
          <p:cNvPr id="4" name="Slide Number Placeholder 3"/>
          <p:cNvSpPr>
            <a:spLocks noGrp="1"/>
          </p:cNvSpPr>
          <p:nvPr>
            <p:ph type="sldNum" sz="quarter" idx="5"/>
          </p:nvPr>
        </p:nvSpPr>
        <p:spPr/>
        <p:txBody>
          <a:bodyPr/>
          <a:lstStyle/>
          <a:p>
            <a:fld id="{C5B633D2-47AD-478C-8CF2-A9A9922151F6}" type="slidenum">
              <a:rPr lang="en-US"/>
              <a:t>17</a:t>
            </a:fld>
            <a:endParaRPr lang="en-US"/>
          </a:p>
        </p:txBody>
      </p:sp>
    </p:spTree>
    <p:extLst>
      <p:ext uri="{BB962C8B-B14F-4D97-AF65-F5344CB8AC3E}">
        <p14:creationId xmlns:p14="http://schemas.microsoft.com/office/powerpoint/2010/main" val="1485524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ea typeface="Calibri"/>
                <a:cs typeface="Arial" panose="020B0604020202020204" pitchFamily="34" charset="0"/>
              </a:rPr>
              <a:t>Say: </a:t>
            </a:r>
            <a:r>
              <a:rPr lang="en-US" dirty="0">
                <a:latin typeface="Arial" panose="020B0604020202020204" pitchFamily="34" charset="0"/>
                <a:ea typeface="Calibri"/>
                <a:cs typeface="Arial" panose="020B0604020202020204" pitchFamily="34" charset="0"/>
              </a:rPr>
              <a:t>Now we'll move on to Asia. </a:t>
            </a:r>
          </a:p>
        </p:txBody>
      </p:sp>
      <p:sp>
        <p:nvSpPr>
          <p:cNvPr id="4" name="Slide Number Placeholder 3"/>
          <p:cNvSpPr>
            <a:spLocks noGrp="1"/>
          </p:cNvSpPr>
          <p:nvPr>
            <p:ph type="sldNum" sz="quarter" idx="5"/>
          </p:nvPr>
        </p:nvSpPr>
        <p:spPr/>
        <p:txBody>
          <a:bodyPr/>
          <a:lstStyle/>
          <a:p>
            <a:fld id="{C5B633D2-47AD-478C-8CF2-A9A9922151F6}" type="slidenum">
              <a:rPr lang="en-US"/>
              <a:t>18</a:t>
            </a:fld>
            <a:endParaRPr lang="en-US"/>
          </a:p>
        </p:txBody>
      </p:sp>
    </p:spTree>
    <p:extLst>
      <p:ext uri="{BB962C8B-B14F-4D97-AF65-F5344CB8AC3E}">
        <p14:creationId xmlns:p14="http://schemas.microsoft.com/office/powerpoint/2010/main" val="2826944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Something unique to Japanese cuisine is the presentation of food is considered as important as its taste! Our presentation is important because our students eat with their eyes! They often look at what we are serving on the line before they make eye contact with us.</a:t>
            </a:r>
          </a:p>
          <a:p>
            <a:endParaRPr lang="en-US" b="1"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Soy sauce:</a:t>
            </a:r>
            <a:r>
              <a:rPr lang="en-US" dirty="0">
                <a:latin typeface="Arial" panose="020B0604020202020204" pitchFamily="34" charset="0"/>
                <a:cs typeface="Arial" panose="020B0604020202020204" pitchFamily="34" charset="0"/>
              </a:rPr>
              <a:t> A salty, brown sauce made from fermented soybeans and wheat. It's often used as a flavoring in Asian cooking, especially with dishes like stir-fries and sushi. While this does have a high sodium content, we use low sodium, and it still fits into our recipes!</a:t>
            </a:r>
          </a:p>
          <a:p>
            <a:pPr marL="171450" indent="-171450">
              <a:buFont typeface="Arial"/>
              <a:buChar char="•"/>
            </a:pPr>
            <a:r>
              <a:rPr lang="en-US" b="1" dirty="0">
                <a:latin typeface="Arial" panose="020B0604020202020204" pitchFamily="34" charset="0"/>
                <a:cs typeface="Arial" panose="020B0604020202020204" pitchFamily="34" charset="0"/>
              </a:rPr>
              <a:t>Rice vinegar:</a:t>
            </a:r>
            <a:r>
              <a:rPr lang="en-US" dirty="0">
                <a:latin typeface="Arial" panose="020B0604020202020204" pitchFamily="34" charset="0"/>
                <a:cs typeface="Arial" panose="020B0604020202020204" pitchFamily="34" charset="0"/>
              </a:rPr>
              <a:t> A mild and slightly sweet vinegar made from fermented rice. It's commonly used in Asian cuisines to add acidity and flavor to dishes like sushi rice, salad dressings, and marinades. Adding a vinegar helps reduce the need for adding as much salt.</a:t>
            </a:r>
          </a:p>
          <a:p>
            <a:pPr marL="171450" indent="-171450">
              <a:buFont typeface="Arial"/>
              <a:buChar char="•"/>
            </a:pPr>
            <a:r>
              <a:rPr lang="en-US" b="1" dirty="0">
                <a:latin typeface="Arial" panose="020B0604020202020204" pitchFamily="34" charset="0"/>
                <a:cs typeface="Arial" panose="020B0604020202020204" pitchFamily="34" charset="0"/>
              </a:rPr>
              <a:t>Mirin: </a:t>
            </a:r>
            <a:r>
              <a:rPr lang="en-US" dirty="0">
                <a:latin typeface="Arial" panose="020B0604020202020204" pitchFamily="34" charset="0"/>
                <a:cs typeface="Arial" panose="020B0604020202020204" pitchFamily="34" charset="0"/>
              </a:rPr>
              <a:t>A sweet rice wine used in Japanese cooking to add sweetness and depth of flavor to dishes like teriyaki sauce and marinades. It has a low alcohol content and is often used in combination with soy sauce and other seasonings.</a:t>
            </a:r>
          </a:p>
          <a:p>
            <a:pPr marL="171450" indent="-171450">
              <a:buFont typeface="Arial"/>
              <a:buChar char="•"/>
            </a:pPr>
            <a:r>
              <a:rPr lang="en-US" b="1" dirty="0">
                <a:latin typeface="Arial" panose="020B0604020202020204" pitchFamily="34" charset="0"/>
                <a:cs typeface="Arial" panose="020B0604020202020204" pitchFamily="34" charset="0"/>
              </a:rPr>
              <a:t>Miso:</a:t>
            </a:r>
            <a:r>
              <a:rPr lang="en-US" dirty="0">
                <a:latin typeface="Arial" panose="020B0604020202020204" pitchFamily="34" charset="0"/>
                <a:cs typeface="Arial" panose="020B0604020202020204" pitchFamily="34" charset="0"/>
              </a:rPr>
              <a:t> A thick paste made from fermented soybeans, salt, and sometimes grains like rice or barley. It's used as a seasoning in Japanese cooking to add savory umami flavor to soups, marinades, and sauces.</a:t>
            </a:r>
          </a:p>
          <a:p>
            <a:pPr marL="171450" indent="-171450">
              <a:buFont typeface="Arial"/>
              <a:buChar char="•"/>
            </a:pPr>
            <a:r>
              <a:rPr lang="en-US" b="1" dirty="0">
                <a:latin typeface="Arial" panose="020B0604020202020204" pitchFamily="34" charset="0"/>
                <a:cs typeface="Arial" panose="020B0604020202020204" pitchFamily="34" charset="0"/>
              </a:rPr>
              <a:t>Nori:</a:t>
            </a:r>
            <a:r>
              <a:rPr lang="en-US" dirty="0">
                <a:latin typeface="Arial" panose="020B0604020202020204" pitchFamily="34" charset="0"/>
                <a:cs typeface="Arial" panose="020B0604020202020204" pitchFamily="34" charset="0"/>
              </a:rPr>
              <a:t> Thin, dried seaweed sheets commonly used in Japanese cuisine, especially for making sushi rolls (maki) and wrapping rice balls (onigiri). Nori has a salty flavor and crisp texture.</a:t>
            </a:r>
          </a:p>
          <a:p>
            <a:pPr marL="171450" indent="-171450">
              <a:buFont typeface="Arial"/>
              <a:buChar char="•"/>
            </a:pPr>
            <a:r>
              <a:rPr lang="en-US" b="1" dirty="0">
                <a:latin typeface="Arial" panose="020B0604020202020204" pitchFamily="34" charset="0"/>
                <a:cs typeface="Arial" panose="020B0604020202020204" pitchFamily="34" charset="0"/>
              </a:rPr>
              <a:t>Wasabi: </a:t>
            </a:r>
            <a:r>
              <a:rPr lang="en-US" dirty="0">
                <a:latin typeface="Arial" panose="020B0604020202020204" pitchFamily="34" charset="0"/>
                <a:cs typeface="Arial" panose="020B0604020202020204" pitchFamily="34" charset="0"/>
              </a:rPr>
              <a:t>A pungent green paste made from the grated root of the wasabi plant. It has a strong, spicy flavor and is often served with sushi and sashimi as a condiment.</a:t>
            </a:r>
          </a:p>
          <a:p>
            <a:pPr marL="171450" indent="-171450">
              <a:buFont typeface="Arial"/>
              <a:buChar char="•"/>
            </a:pPr>
            <a:r>
              <a:rPr lang="en-US" b="1" dirty="0">
                <a:latin typeface="Arial" panose="020B0604020202020204" pitchFamily="34" charset="0"/>
                <a:cs typeface="Arial" panose="020B0604020202020204" pitchFamily="34" charset="0"/>
              </a:rPr>
              <a:t>Rice: </a:t>
            </a:r>
            <a:r>
              <a:rPr lang="en-US" dirty="0">
                <a:latin typeface="Arial" panose="020B0604020202020204" pitchFamily="34" charset="0"/>
                <a:cs typeface="Arial" panose="020B0604020202020204" pitchFamily="34" charset="0"/>
              </a:rPr>
              <a:t>A staple food grain that's a major part of many Asian cuisines, including Japanese cuisine. It's cooked by boiling or steaming and serves as the base for many dishes like sushi, stir-fries, and rice bowls.</a:t>
            </a:r>
          </a:p>
          <a:p>
            <a:pPr marL="171450" indent="-171450">
              <a:buFont typeface="Arial"/>
              <a:buChar char="•"/>
            </a:pPr>
            <a:r>
              <a:rPr lang="en-US" b="1" dirty="0">
                <a:latin typeface="Arial" panose="020B0604020202020204" pitchFamily="34" charset="0"/>
                <a:cs typeface="Arial" panose="020B0604020202020204" pitchFamily="34" charset="0"/>
              </a:rPr>
              <a:t>Seafood:</a:t>
            </a:r>
            <a:r>
              <a:rPr lang="en-US" dirty="0">
                <a:latin typeface="Arial" panose="020B0604020202020204" pitchFamily="34" charset="0"/>
                <a:cs typeface="Arial" panose="020B0604020202020204" pitchFamily="34" charset="0"/>
              </a:rPr>
              <a:t> Any type of edible marine life, including fish, shellfish, and crustaceans. Seafood is a significant part of Japanese cuisine, with dishes like sushi, sashimi, grilled fish, and seafood soups being popular choices.</a:t>
            </a:r>
          </a:p>
        </p:txBody>
      </p:sp>
      <p:sp>
        <p:nvSpPr>
          <p:cNvPr id="4" name="Slide Number Placeholder 3"/>
          <p:cNvSpPr>
            <a:spLocks noGrp="1"/>
          </p:cNvSpPr>
          <p:nvPr>
            <p:ph type="sldNum" sz="quarter" idx="5"/>
          </p:nvPr>
        </p:nvSpPr>
        <p:spPr/>
        <p:txBody>
          <a:bodyPr/>
          <a:lstStyle/>
          <a:p>
            <a:fld id="{C5B633D2-47AD-478C-8CF2-A9A9922151F6}" type="slidenum">
              <a:rPr lang="en-US" smtClean="0"/>
              <a:t>19</a:t>
            </a:fld>
            <a:endParaRPr lang="en-US"/>
          </a:p>
        </p:txBody>
      </p:sp>
    </p:spTree>
    <p:extLst>
      <p:ext uri="{BB962C8B-B14F-4D97-AF65-F5344CB8AC3E}">
        <p14:creationId xmlns:p14="http://schemas.microsoft.com/office/powerpoint/2010/main" val="3553304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Many of these dishes are also a work of art. How many of you have had sushi? When you see the presentation, it's memorable! We have our K-12 ramen on the screen. </a:t>
            </a:r>
          </a:p>
          <a:p>
            <a:pPr marL="171450" indent="-171450">
              <a:buFont typeface="Arial"/>
              <a:buChar char="•"/>
            </a:pPr>
            <a:r>
              <a:rPr lang="en-US" b="1" dirty="0">
                <a:latin typeface="Arial" panose="020B0604020202020204" pitchFamily="34" charset="0"/>
                <a:cs typeface="Arial" panose="020B0604020202020204" pitchFamily="34" charset="0"/>
              </a:rPr>
              <a:t>Ramen: </a:t>
            </a:r>
            <a:r>
              <a:rPr lang="en-US" dirty="0">
                <a:latin typeface="Arial" panose="020B0604020202020204" pitchFamily="34" charset="0"/>
                <a:cs typeface="Arial" panose="020B0604020202020204" pitchFamily="34" charset="0"/>
              </a:rPr>
              <a:t>A Japanese noodle soup dish consisting of wheat noodles served in a flavorful broth, typically flavored with soy sauce, miso, or pork bone broth. It's often topped with ingredients like sliced pork, boiled eggs, green onions, and seaweed. Ours is </a:t>
            </a:r>
            <a:r>
              <a:rPr lang="en-US" dirty="0" err="1">
                <a:latin typeface="Arial" panose="020B0604020202020204" pitchFamily="34" charset="0"/>
                <a:cs typeface="Arial" panose="020B0604020202020204" pitchFamily="34" charset="0"/>
              </a:rPr>
              <a:t>schoolified</a:t>
            </a:r>
            <a:r>
              <a:rPr lang="en-US" dirty="0">
                <a:latin typeface="Arial" panose="020B0604020202020204" pitchFamily="34" charset="0"/>
                <a:cs typeface="Arial" panose="020B0604020202020204" pitchFamily="34" charset="0"/>
              </a:rPr>
              <a:t> here with chicken, corn, peas and carrots, and broccoli. This is a great opportunity for students to build their own and choose what toppings they want to add!</a:t>
            </a:r>
          </a:p>
          <a:p>
            <a:pPr marL="171450" indent="-171450">
              <a:buFont typeface="Arial"/>
              <a:buChar char="•"/>
            </a:pPr>
            <a:r>
              <a:rPr lang="en-US" b="1" dirty="0">
                <a:latin typeface="Arial" panose="020B0604020202020204" pitchFamily="34" charset="0"/>
                <a:cs typeface="Arial" panose="020B0604020202020204" pitchFamily="34" charset="0"/>
              </a:rPr>
              <a:t>Sushi:</a:t>
            </a:r>
            <a:r>
              <a:rPr lang="en-US" dirty="0">
                <a:latin typeface="Arial" panose="020B0604020202020204" pitchFamily="34" charset="0"/>
                <a:cs typeface="Arial" panose="020B0604020202020204" pitchFamily="34" charset="0"/>
              </a:rPr>
              <a:t> Bite-sized portions of seasoned rice topped or rolled with various ingredients, such as fish, seafood, vegetables, or egg. It's often served with soy sauce, wasabi, and pickled ginger.</a:t>
            </a:r>
          </a:p>
          <a:p>
            <a:pPr marL="171450" indent="-171450">
              <a:buFont typeface="Arial"/>
              <a:buChar char="•"/>
            </a:pPr>
            <a:r>
              <a:rPr lang="en-US" b="1" dirty="0">
                <a:latin typeface="Arial" panose="020B0604020202020204" pitchFamily="34" charset="0"/>
                <a:cs typeface="Arial" panose="020B0604020202020204" pitchFamily="34" charset="0"/>
              </a:rPr>
              <a:t>Sashimi:</a:t>
            </a:r>
            <a:r>
              <a:rPr lang="en-US" dirty="0">
                <a:latin typeface="Arial" panose="020B0604020202020204" pitchFamily="34" charset="0"/>
                <a:cs typeface="Arial" panose="020B0604020202020204" pitchFamily="34" charset="0"/>
              </a:rPr>
              <a:t> Sliced raw fish or seafood served without rice. It's a popular Japanese dish known for its freshness and delicate flavor, often accompanied by soy sauce and wasabi.</a:t>
            </a:r>
          </a:p>
          <a:p>
            <a:pPr marL="171450" indent="-171450">
              <a:buFont typeface="Arial"/>
              <a:buChar char="•"/>
            </a:pPr>
            <a:r>
              <a:rPr lang="en-US" b="1" dirty="0">
                <a:latin typeface="Arial" panose="020B0604020202020204" pitchFamily="34" charset="0"/>
                <a:cs typeface="Arial" panose="020B0604020202020204" pitchFamily="34" charset="0"/>
              </a:rPr>
              <a:t>Tempura: </a:t>
            </a:r>
            <a:r>
              <a:rPr lang="en-US" dirty="0">
                <a:latin typeface="Arial" panose="020B0604020202020204" pitchFamily="34" charset="0"/>
                <a:cs typeface="Arial" panose="020B0604020202020204" pitchFamily="34" charset="0"/>
              </a:rPr>
              <a:t>A Japanese dish made by deep-frying seafood, vegetables, or other ingredients coated in a light and crispy batter made from flour, egg, and cold water. It's served hot and often accompanied by a dipping sauce.</a:t>
            </a:r>
          </a:p>
          <a:p>
            <a:pPr marL="171450" indent="-171450">
              <a:buFont typeface="Arial"/>
              <a:buChar char="•"/>
            </a:pPr>
            <a:r>
              <a:rPr lang="en-US" b="1" dirty="0">
                <a:latin typeface="Arial" panose="020B0604020202020204" pitchFamily="34" charset="0"/>
                <a:cs typeface="Arial" panose="020B0604020202020204" pitchFamily="34" charset="0"/>
              </a:rPr>
              <a:t>Katsu: </a:t>
            </a:r>
            <a:r>
              <a:rPr lang="en-US" dirty="0">
                <a:latin typeface="Arial" panose="020B0604020202020204" pitchFamily="34" charset="0"/>
                <a:cs typeface="Arial" panose="020B0604020202020204" pitchFamily="34" charset="0"/>
              </a:rPr>
              <a:t>A Japanese dish consisting of breaded and deep-fried cutlets of meat (usually pork or chicken). It's served with a sweet and savory sauce called tonkatsu sauce and often accompanied by shredded cabbage.</a:t>
            </a:r>
          </a:p>
        </p:txBody>
      </p:sp>
      <p:sp>
        <p:nvSpPr>
          <p:cNvPr id="4" name="Slide Number Placeholder 3"/>
          <p:cNvSpPr>
            <a:spLocks noGrp="1"/>
          </p:cNvSpPr>
          <p:nvPr>
            <p:ph type="sldNum" sz="quarter" idx="5"/>
          </p:nvPr>
        </p:nvSpPr>
        <p:spPr/>
        <p:txBody>
          <a:bodyPr/>
          <a:lstStyle/>
          <a:p>
            <a:fld id="{C5B633D2-47AD-478C-8CF2-A9A9922151F6}" type="slidenum">
              <a:rPr lang="en-US"/>
              <a:t>20</a:t>
            </a:fld>
            <a:endParaRPr lang="en-US"/>
          </a:p>
        </p:txBody>
      </p:sp>
    </p:spTree>
    <p:extLst>
      <p:ext uri="{BB962C8B-B14F-4D97-AF65-F5344CB8AC3E}">
        <p14:creationId xmlns:p14="http://schemas.microsoft.com/office/powerpoint/2010/main" val="3742849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Chinese cooking uses a wide range of cooking techniques, including stir-frying, steaming, braising, deep-frying, and roasting. It is often associated with rituals and symbolism, particularly during festivals and special occasions.</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Soy sauce:</a:t>
            </a:r>
            <a:r>
              <a:rPr lang="en-US" dirty="0">
                <a:latin typeface="Arial" panose="020B0604020202020204" pitchFamily="34" charset="0"/>
                <a:cs typeface="Arial" panose="020B0604020202020204" pitchFamily="34" charset="0"/>
              </a:rPr>
              <a:t> A salty, savory sauce made from fermented soybeans, used to flavor many Asian dishes. As we mentioned earlier, we often use low sodium, because it can be high. </a:t>
            </a:r>
          </a:p>
          <a:p>
            <a:pPr marL="171450" indent="-171450">
              <a:buFont typeface="Arial"/>
              <a:buChar char="•"/>
            </a:pPr>
            <a:r>
              <a:rPr lang="en-US" b="1" dirty="0">
                <a:latin typeface="Arial" panose="020B0604020202020204" pitchFamily="34" charset="0"/>
                <a:cs typeface="Arial" panose="020B0604020202020204" pitchFamily="34" charset="0"/>
              </a:rPr>
              <a:t>Sesame oil: </a:t>
            </a:r>
            <a:r>
              <a:rPr lang="en-US" dirty="0">
                <a:latin typeface="Arial" panose="020B0604020202020204" pitchFamily="34" charset="0"/>
                <a:cs typeface="Arial" panose="020B0604020202020204" pitchFamily="34" charset="0"/>
              </a:rPr>
              <a:t>A fragrant oil made from sesame seeds, adding nutty flavor to stir-fries and salads. A little bit goes a LONG way!</a:t>
            </a:r>
          </a:p>
          <a:p>
            <a:pPr marL="171450" indent="-171450">
              <a:buFont typeface="Arial"/>
              <a:buChar char="•"/>
            </a:pPr>
            <a:r>
              <a:rPr lang="en-US" b="1" dirty="0">
                <a:latin typeface="Arial" panose="020B0604020202020204" pitchFamily="34" charset="0"/>
                <a:cs typeface="Arial" panose="020B0604020202020204" pitchFamily="34" charset="0"/>
              </a:rPr>
              <a:t>Ginger: </a:t>
            </a:r>
            <a:r>
              <a:rPr lang="en-US" dirty="0">
                <a:latin typeface="Arial" panose="020B0604020202020204" pitchFamily="34" charset="0"/>
                <a:cs typeface="Arial" panose="020B0604020202020204" pitchFamily="34" charset="0"/>
              </a:rPr>
              <a:t>A spicy root used to add flavor and warmth to dishes, often grated or sliced. This can be fresh or dried.</a:t>
            </a:r>
          </a:p>
          <a:p>
            <a:pPr marL="171450" indent="-171450">
              <a:buFont typeface="Arial"/>
              <a:buChar char="•"/>
            </a:pPr>
            <a:r>
              <a:rPr lang="en-US" b="1" dirty="0">
                <a:latin typeface="Arial" panose="020B0604020202020204" pitchFamily="34" charset="0"/>
                <a:cs typeface="Arial" panose="020B0604020202020204" pitchFamily="34" charset="0"/>
              </a:rPr>
              <a:t>Garlic: </a:t>
            </a:r>
            <a:r>
              <a:rPr lang="en-US" dirty="0">
                <a:latin typeface="Arial" panose="020B0604020202020204" pitchFamily="34" charset="0"/>
                <a:cs typeface="Arial" panose="020B0604020202020204" pitchFamily="34" charset="0"/>
              </a:rPr>
              <a:t>A pungent bulb used for its distinct flavor in many cuisines worldwide.</a:t>
            </a:r>
          </a:p>
          <a:p>
            <a:pPr marL="171450" indent="-171450">
              <a:buFont typeface="Arial"/>
              <a:buChar char="•"/>
            </a:pPr>
            <a:r>
              <a:rPr lang="en-US" b="1" dirty="0">
                <a:latin typeface="Arial" panose="020B0604020202020204" pitchFamily="34" charset="0"/>
                <a:cs typeface="Arial" panose="020B0604020202020204" pitchFamily="34" charset="0"/>
              </a:rPr>
              <a:t>Scallions: </a:t>
            </a:r>
            <a:r>
              <a:rPr lang="en-US" dirty="0">
                <a:latin typeface="Arial" panose="020B0604020202020204" pitchFamily="34" charset="0"/>
                <a:cs typeface="Arial" panose="020B0604020202020204" pitchFamily="34" charset="0"/>
              </a:rPr>
              <a:t>Also known as green onions, they add a fresh, mild onion flavor to dishes.</a:t>
            </a:r>
          </a:p>
          <a:p>
            <a:pPr marL="171450" indent="-171450">
              <a:buFont typeface="Arial"/>
              <a:buChar char="•"/>
            </a:pPr>
            <a:r>
              <a:rPr lang="en-US" b="1" dirty="0">
                <a:latin typeface="Arial" panose="020B0604020202020204" pitchFamily="34" charset="0"/>
                <a:cs typeface="Arial" panose="020B0604020202020204" pitchFamily="34" charset="0"/>
              </a:rPr>
              <a:t>Rice:</a:t>
            </a:r>
            <a:r>
              <a:rPr lang="en-US" dirty="0">
                <a:latin typeface="Arial" panose="020B0604020202020204" pitchFamily="34" charset="0"/>
                <a:cs typeface="Arial" panose="020B0604020202020204" pitchFamily="34" charset="0"/>
              </a:rPr>
              <a:t> A staple grain used as a base for many dishes, providing sustenance and texture. This is easy to make a whole grain by using brown rice. </a:t>
            </a:r>
          </a:p>
        </p:txBody>
      </p:sp>
      <p:sp>
        <p:nvSpPr>
          <p:cNvPr id="4" name="Slide Number Placeholder 3"/>
          <p:cNvSpPr>
            <a:spLocks noGrp="1"/>
          </p:cNvSpPr>
          <p:nvPr>
            <p:ph type="sldNum" sz="quarter" idx="5"/>
          </p:nvPr>
        </p:nvSpPr>
        <p:spPr/>
        <p:txBody>
          <a:bodyPr/>
          <a:lstStyle/>
          <a:p>
            <a:fld id="{C5B633D2-47AD-478C-8CF2-A9A9922151F6}" type="slidenum">
              <a:rPr lang="en-US" smtClean="0"/>
              <a:t>21</a:t>
            </a:fld>
            <a:endParaRPr lang="en-US"/>
          </a:p>
        </p:txBody>
      </p:sp>
    </p:spTree>
    <p:extLst>
      <p:ext uri="{BB962C8B-B14F-4D97-AF65-F5344CB8AC3E}">
        <p14:creationId xmlns:p14="http://schemas.microsoft.com/office/powerpoint/2010/main" val="3770348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Rice is a staple food in the Philippines and is often served with every meal. It's typically steamed and eaten alongside meat, seafood, or vegetable dishes. We were discussing this with Chef Andy, whose family is Filipino. He said it is very strange to eat a meal without rice. </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Soy sauce: </a:t>
            </a:r>
            <a:r>
              <a:rPr lang="en-US" dirty="0">
                <a:latin typeface="Arial" panose="020B0604020202020204" pitchFamily="34" charset="0"/>
                <a:cs typeface="Arial" panose="020B0604020202020204" pitchFamily="34" charset="0"/>
              </a:rPr>
              <a:t>A dark, salty sauce made from fermented soybeans and wheat. It's often used in cooking to add flavor to dishes like stir-fries and marinades.</a:t>
            </a:r>
          </a:p>
          <a:p>
            <a:pPr marL="171450" indent="-171450">
              <a:buFont typeface="Arial"/>
              <a:buChar char="•"/>
            </a:pPr>
            <a:r>
              <a:rPr lang="en-US" b="1" dirty="0">
                <a:latin typeface="Arial" panose="020B0604020202020204" pitchFamily="34" charset="0"/>
                <a:cs typeface="Arial" panose="020B0604020202020204" pitchFamily="34" charset="0"/>
              </a:rPr>
              <a:t>Cane and coconut vinegar:</a:t>
            </a:r>
            <a:r>
              <a:rPr lang="en-US" dirty="0">
                <a:latin typeface="Arial" panose="020B0604020202020204" pitchFamily="34" charset="0"/>
                <a:cs typeface="Arial" panose="020B0604020202020204" pitchFamily="34" charset="0"/>
              </a:rPr>
              <a:t> Vinegar made from sugarcane or coconut sap. It's tangy and used in Filipino cuisine to add acidity and flavor to dishes like adobo and kinilaw (ceviche).</a:t>
            </a:r>
          </a:p>
          <a:p>
            <a:pPr marL="171450" indent="-171450">
              <a:buFont typeface="Arial"/>
              <a:buChar char="•"/>
            </a:pPr>
            <a:r>
              <a:rPr lang="en-US" b="1" dirty="0">
                <a:latin typeface="Arial" panose="020B0604020202020204" pitchFamily="34" charset="0"/>
                <a:cs typeface="Arial" panose="020B0604020202020204" pitchFamily="34" charset="0"/>
              </a:rPr>
              <a:t>Fish sauce:</a:t>
            </a:r>
            <a:r>
              <a:rPr lang="en-US" dirty="0">
                <a:latin typeface="Arial" panose="020B0604020202020204" pitchFamily="34" charset="0"/>
                <a:cs typeface="Arial" panose="020B0604020202020204" pitchFamily="34" charset="0"/>
              </a:rPr>
              <a:t> A pungent, salty liquid made from fermented fish. It's commonly used as a seasoning in Southeast Asian cuisine to add a savory flavor to dishes like stir-fries, soups, and dipping sauces.</a:t>
            </a:r>
          </a:p>
          <a:p>
            <a:pPr marL="171450" indent="-171450">
              <a:buFont typeface="Arial"/>
              <a:buChar char="•"/>
            </a:pPr>
            <a:r>
              <a:rPr lang="en-US" b="1" dirty="0">
                <a:latin typeface="Arial" panose="020B0604020202020204" pitchFamily="34" charset="0"/>
                <a:cs typeface="Arial" panose="020B0604020202020204" pitchFamily="34" charset="0"/>
              </a:rPr>
              <a:t>Ube (purple sweet potato): </a:t>
            </a:r>
            <a:r>
              <a:rPr lang="en-US" dirty="0">
                <a:latin typeface="Arial" panose="020B0604020202020204" pitchFamily="34" charset="0"/>
                <a:cs typeface="Arial" panose="020B0604020202020204" pitchFamily="34" charset="0"/>
              </a:rPr>
              <a:t>A type of sweet potato with a purple-colored flesh. Ube is used in Filipino desserts and baked goods to add color and a naturally sweet flavor. It's often made into treats like ube </a:t>
            </a:r>
            <a:r>
              <a:rPr lang="en-US" dirty="0" err="1">
                <a:latin typeface="Arial" panose="020B0604020202020204" pitchFamily="34" charset="0"/>
                <a:cs typeface="Arial" panose="020B0604020202020204" pitchFamily="34" charset="0"/>
              </a:rPr>
              <a:t>halaya</a:t>
            </a:r>
            <a:r>
              <a:rPr lang="en-US" dirty="0">
                <a:latin typeface="Arial" panose="020B0604020202020204" pitchFamily="34" charset="0"/>
                <a:cs typeface="Arial" panose="020B0604020202020204" pitchFamily="34" charset="0"/>
              </a:rPr>
              <a:t> (jam) or ube cake.</a:t>
            </a:r>
          </a:p>
          <a:p>
            <a:pPr marL="171450" indent="-171450">
              <a:buFont typeface="Arial"/>
              <a:buChar char="•"/>
            </a:pPr>
            <a:r>
              <a:rPr lang="en-US" b="1" dirty="0">
                <a:latin typeface="Arial" panose="020B0604020202020204" pitchFamily="34" charset="0"/>
                <a:cs typeface="Arial" panose="020B0604020202020204" pitchFamily="34" charset="0"/>
              </a:rPr>
              <a:t>Banana ketchup:</a:t>
            </a:r>
            <a:r>
              <a:rPr lang="en-US" dirty="0">
                <a:latin typeface="Arial" panose="020B0604020202020204" pitchFamily="34" charset="0"/>
                <a:cs typeface="Arial" panose="020B0604020202020204" pitchFamily="34" charset="0"/>
              </a:rPr>
              <a:t> A sweet and tangy ketchup made from mashed bananas, vinegar, sugar, and spices. It's a popular condiment in the Philippines and is used as a dipping sauce or topping for dishes like fried chicken and hot dogs.</a:t>
            </a:r>
          </a:p>
          <a:p>
            <a:pPr marL="171450" indent="-171450">
              <a:buFont typeface="Arial"/>
              <a:buChar char="•"/>
            </a:pPr>
            <a:r>
              <a:rPr lang="en-US" b="1" dirty="0">
                <a:latin typeface="Arial" panose="020B0604020202020204" pitchFamily="34" charset="0"/>
                <a:cs typeface="Arial" panose="020B0604020202020204" pitchFamily="34" charset="0"/>
              </a:rPr>
              <a:t>Chili peppers: </a:t>
            </a:r>
            <a:r>
              <a:rPr lang="en-US" dirty="0">
                <a:latin typeface="Arial" panose="020B0604020202020204" pitchFamily="34" charset="0"/>
                <a:cs typeface="Arial" panose="020B0604020202020204" pitchFamily="34" charset="0"/>
              </a:rPr>
              <a:t>Spicy peppers used to add heat and flavor to dishes. They come in different varieties and are used in cuisines around the world, including Filipino cooking, where they're used to make spicy sauces, marinades, and condiments.</a:t>
            </a:r>
          </a:p>
        </p:txBody>
      </p:sp>
      <p:sp>
        <p:nvSpPr>
          <p:cNvPr id="4" name="Slide Number Placeholder 3"/>
          <p:cNvSpPr>
            <a:spLocks noGrp="1"/>
          </p:cNvSpPr>
          <p:nvPr>
            <p:ph type="sldNum" sz="quarter" idx="5"/>
          </p:nvPr>
        </p:nvSpPr>
        <p:spPr/>
        <p:txBody>
          <a:bodyPr/>
          <a:lstStyle/>
          <a:p>
            <a:fld id="{C5B633D2-47AD-478C-8CF2-A9A9922151F6}" type="slidenum">
              <a:rPr lang="en-US" smtClean="0"/>
              <a:t>22</a:t>
            </a:fld>
            <a:endParaRPr lang="en-US"/>
          </a:p>
        </p:txBody>
      </p:sp>
    </p:spTree>
    <p:extLst>
      <p:ext uri="{BB962C8B-B14F-4D97-AF65-F5344CB8AC3E}">
        <p14:creationId xmlns:p14="http://schemas.microsoft.com/office/powerpoint/2010/main" val="1633361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Because the Philippines is made up of over 7,000 islands, its cuisine has been shaped by various influences, including Chinese, Spanish, American, and indigenous Filipino cultures. This makes Filipino food a delicious mix of flavors, ingredients, and cooking styles that reflect the country's diverse history and heritage. So, when you enjoy Filipino dishes like adobo or </a:t>
            </a:r>
            <a:r>
              <a:rPr lang="en-US" dirty="0" err="1">
                <a:latin typeface="Arial" panose="020B0604020202020204" pitchFamily="34" charset="0"/>
                <a:cs typeface="Arial" panose="020B0604020202020204" pitchFamily="34" charset="0"/>
              </a:rPr>
              <a:t>pancit</a:t>
            </a:r>
            <a:r>
              <a:rPr lang="en-US" dirty="0">
                <a:latin typeface="Arial" panose="020B0604020202020204" pitchFamily="34" charset="0"/>
                <a:cs typeface="Arial" panose="020B0604020202020204" pitchFamily="34" charset="0"/>
              </a:rPr>
              <a:t>, you're also tasting a bit of history and culture from around the world! Pictured here is </a:t>
            </a:r>
            <a:r>
              <a:rPr lang="en-US" dirty="0" err="1">
                <a:latin typeface="Arial" panose="020B0604020202020204" pitchFamily="34" charset="0"/>
                <a:cs typeface="Arial" panose="020B0604020202020204" pitchFamily="34" charset="0"/>
              </a:rPr>
              <a:t>pancit</a:t>
            </a:r>
            <a:r>
              <a:rPr lang="en-US" dirty="0">
                <a:latin typeface="Arial" panose="020B0604020202020204" pitchFamily="34" charset="0"/>
                <a:cs typeface="Arial" panose="020B0604020202020204" pitchFamily="34" charset="0"/>
              </a:rPr>
              <a:t> noodles.</a:t>
            </a:r>
          </a:p>
          <a:p>
            <a:pPr marL="285750" indent="-285750">
              <a:buFont typeface="Arial"/>
              <a:buChar char="•"/>
            </a:pPr>
            <a:endParaRPr lang="en-US" b="1" dirty="0">
              <a:latin typeface="Arial" panose="020B0604020202020204" pitchFamily="34" charset="0"/>
              <a:cs typeface="Arial" panose="020B0604020202020204" pitchFamily="34" charset="0"/>
            </a:endParaRPr>
          </a:p>
          <a:p>
            <a:pPr marL="285750" indent="-285750">
              <a:buFont typeface="Arial"/>
              <a:buChar char="•"/>
            </a:pPr>
            <a:r>
              <a:rPr lang="en-US" b="1" dirty="0" err="1">
                <a:latin typeface="Arial" panose="020B0604020202020204" pitchFamily="34" charset="0"/>
                <a:cs typeface="Arial" panose="020B0604020202020204" pitchFamily="34" charset="0"/>
              </a:rPr>
              <a:t>Pancit</a:t>
            </a:r>
            <a:r>
              <a:rPr lang="en-US" b="1" dirty="0">
                <a:latin typeface="Arial" panose="020B0604020202020204" pitchFamily="34" charset="0"/>
                <a:cs typeface="Arial" panose="020B0604020202020204" pitchFamily="34" charset="0"/>
              </a:rPr>
              <a:t> noodles: </a:t>
            </a:r>
            <a:r>
              <a:rPr lang="en-US" dirty="0">
                <a:latin typeface="Arial" panose="020B0604020202020204" pitchFamily="34" charset="0"/>
                <a:cs typeface="Arial" panose="020B0604020202020204" pitchFamily="34" charset="0"/>
              </a:rPr>
              <a:t>Long, thin noodles commonly used in Filipino cooking. They're stir-fried with veggies, meat, and sometimes seafood, making a yummy and filling dish often served at celebrations.</a:t>
            </a:r>
          </a:p>
          <a:p>
            <a:pPr marL="285750" indent="-285750">
              <a:buFont typeface="Arial"/>
              <a:buChar char="•"/>
            </a:pPr>
            <a:r>
              <a:rPr lang="en-US" b="1" dirty="0">
                <a:latin typeface="Arial" panose="020B0604020202020204" pitchFamily="34" charset="0"/>
                <a:cs typeface="Arial" panose="020B0604020202020204" pitchFamily="34" charset="0"/>
              </a:rPr>
              <a:t>Adobo: </a:t>
            </a:r>
            <a:r>
              <a:rPr lang="en-US" dirty="0">
                <a:latin typeface="Arial" panose="020B0604020202020204" pitchFamily="34" charset="0"/>
                <a:cs typeface="Arial" panose="020B0604020202020204" pitchFamily="34" charset="0"/>
              </a:rPr>
              <a:t>A tasty Filipino dish made by cooking meat (like chicken or pork) in a tangy sauce made of vinegar, soy sauce, garlic, and spices. It's savory and often served with rice.</a:t>
            </a:r>
          </a:p>
          <a:p>
            <a:pPr marL="285750" indent="-285750">
              <a:buFont typeface="Arial"/>
              <a:buChar char="•"/>
            </a:pPr>
            <a:r>
              <a:rPr lang="en-US" b="1" dirty="0">
                <a:latin typeface="Arial" panose="020B0604020202020204" pitchFamily="34" charset="0"/>
                <a:cs typeface="Arial" panose="020B0604020202020204" pitchFamily="34" charset="0"/>
              </a:rPr>
              <a:t>Lumpia spring rolls: </a:t>
            </a:r>
            <a:r>
              <a:rPr lang="en-US" dirty="0">
                <a:latin typeface="Arial" panose="020B0604020202020204" pitchFamily="34" charset="0"/>
                <a:cs typeface="Arial" panose="020B0604020202020204" pitchFamily="34" charset="0"/>
              </a:rPr>
              <a:t>Delicious Filipino snacks made by wrapping thin pastry sheets around a mix of veggies, meat, or seafood, then frying them until they're crispy. They're like Filipino egg rolls!</a:t>
            </a:r>
          </a:p>
          <a:p>
            <a:pPr marL="285750" indent="-285750">
              <a:buFont typeface="Arial"/>
              <a:buChar char="•"/>
            </a:pPr>
            <a:r>
              <a:rPr lang="en-US" b="1" dirty="0">
                <a:latin typeface="Arial" panose="020B0604020202020204" pitchFamily="34" charset="0"/>
                <a:cs typeface="Arial" panose="020B0604020202020204" pitchFamily="34" charset="0"/>
              </a:rPr>
              <a:t>Roast pig: </a:t>
            </a:r>
            <a:r>
              <a:rPr lang="en-US" dirty="0">
                <a:latin typeface="Arial" panose="020B0604020202020204" pitchFamily="34" charset="0"/>
                <a:cs typeface="Arial" panose="020B0604020202020204" pitchFamily="34" charset="0"/>
              </a:rPr>
              <a:t>Also known as lechon, it's a special Filipino dish made by roasting a whole pig until the skin is crispy and the meat inside is juicy and flavorful. It's a big deal at parties and celebrations!</a:t>
            </a:r>
          </a:p>
        </p:txBody>
      </p:sp>
      <p:sp>
        <p:nvSpPr>
          <p:cNvPr id="4" name="Slide Number Placeholder 3"/>
          <p:cNvSpPr>
            <a:spLocks noGrp="1"/>
          </p:cNvSpPr>
          <p:nvPr>
            <p:ph type="sldNum" sz="quarter" idx="5"/>
          </p:nvPr>
        </p:nvSpPr>
        <p:spPr/>
        <p:txBody>
          <a:bodyPr/>
          <a:lstStyle/>
          <a:p>
            <a:fld id="{C5B633D2-47AD-478C-8CF2-A9A9922151F6}" type="slidenum">
              <a:rPr lang="en-US"/>
              <a:t>23</a:t>
            </a:fld>
            <a:endParaRPr lang="en-US"/>
          </a:p>
        </p:txBody>
      </p:sp>
    </p:spTree>
    <p:extLst>
      <p:ext uri="{BB962C8B-B14F-4D97-AF65-F5344CB8AC3E}">
        <p14:creationId xmlns:p14="http://schemas.microsoft.com/office/powerpoint/2010/main" val="2355771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Indian food has lots of different flavors and dishes depending on where you are in the country. From spicy curries to yummy vegetarian meals, Indian cuisine has something for everyone.  They have lots of vegetarian options because their food culture has lots of tasty veggie options that are seasoned well! This is Chef Lindsey's favorite cuisine! </a:t>
            </a:r>
            <a:r>
              <a:rPr lang="en-US">
                <a:latin typeface="Arial" panose="020B0604020202020204" pitchFamily="34" charset="0"/>
                <a:cs typeface="Arial" panose="020B0604020202020204" pitchFamily="34" charset="0"/>
              </a:rPr>
              <a:t>Speaking of </a:t>
            </a:r>
            <a:r>
              <a:rPr lang="en-US" dirty="0">
                <a:latin typeface="Arial" panose="020B0604020202020204" pitchFamily="34" charset="0"/>
                <a:cs typeface="Arial" panose="020B0604020202020204" pitchFamily="34" charset="0"/>
              </a:rPr>
              <a:t>seasonings, let's take a look!</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b="1" dirty="0">
                <a:latin typeface="Arial" panose="020B0604020202020204" pitchFamily="34" charset="0"/>
                <a:cs typeface="Arial" panose="020B0604020202020204" pitchFamily="34" charset="0"/>
              </a:rPr>
              <a:t>Garam masala</a:t>
            </a:r>
            <a:r>
              <a:rPr lang="en-US" dirty="0">
                <a:latin typeface="Arial" panose="020B0604020202020204" pitchFamily="34" charset="0"/>
                <a:cs typeface="Arial" panose="020B0604020202020204" pitchFamily="34" charset="0"/>
              </a:rPr>
              <a:t>: A blend of spices commonly used in Indian cooking, such as cumin, coriander, cardamom, cinnamon, and cloves. It adds warmth and depth of flavor to dishes.</a:t>
            </a:r>
          </a:p>
          <a:p>
            <a:pPr marL="171450" indent="-171450">
              <a:buFont typeface="Arial"/>
              <a:buChar char="•"/>
            </a:pPr>
            <a:r>
              <a:rPr lang="en-US" b="1" dirty="0">
                <a:latin typeface="Arial" panose="020B0604020202020204" pitchFamily="34" charset="0"/>
                <a:cs typeface="Arial" panose="020B0604020202020204" pitchFamily="34" charset="0"/>
              </a:rPr>
              <a:t>Turmeric</a:t>
            </a:r>
            <a:r>
              <a:rPr lang="en-US" dirty="0">
                <a:latin typeface="Arial" panose="020B0604020202020204" pitchFamily="34" charset="0"/>
                <a:cs typeface="Arial" panose="020B0604020202020204" pitchFamily="34" charset="0"/>
              </a:rPr>
              <a:t>: A bright yellow spice that comes from a root. It's often used in Indian cooking to add color and flavor to dishes, and it's known for its health benefits.</a:t>
            </a:r>
          </a:p>
          <a:p>
            <a:pPr marL="171450" indent="-171450">
              <a:buFont typeface="Arial"/>
              <a:buChar char="•"/>
            </a:pPr>
            <a:r>
              <a:rPr lang="en-US" b="1" dirty="0">
                <a:latin typeface="Arial" panose="020B0604020202020204" pitchFamily="34" charset="0"/>
                <a:cs typeface="Arial" panose="020B0604020202020204" pitchFamily="34" charset="0"/>
              </a:rPr>
              <a:t>Garlic</a:t>
            </a:r>
            <a:r>
              <a:rPr lang="en-US" dirty="0">
                <a:latin typeface="Arial" panose="020B0604020202020204" pitchFamily="34" charset="0"/>
                <a:cs typeface="Arial" panose="020B0604020202020204" pitchFamily="34" charset="0"/>
              </a:rPr>
              <a:t>: A pungent bulb used to add flavor to dishes. It's often chopped or crushed and added to curries, sauces, and marinades.</a:t>
            </a:r>
          </a:p>
          <a:p>
            <a:pPr marL="171450" indent="-171450">
              <a:buFont typeface="Arial"/>
              <a:buChar char="•"/>
            </a:pPr>
            <a:r>
              <a:rPr lang="en-US" b="1" dirty="0">
                <a:latin typeface="Arial" panose="020B0604020202020204" pitchFamily="34" charset="0"/>
                <a:cs typeface="Arial" panose="020B0604020202020204" pitchFamily="34" charset="0"/>
              </a:rPr>
              <a:t>Ginger</a:t>
            </a:r>
            <a:r>
              <a:rPr lang="en-US" dirty="0">
                <a:latin typeface="Arial" panose="020B0604020202020204" pitchFamily="34" charset="0"/>
                <a:cs typeface="Arial" panose="020B0604020202020204" pitchFamily="34" charset="0"/>
              </a:rPr>
              <a:t>: A spicy root used in both sweet and savory dishes. It adds a zesty flavor and aroma to Indian cuisine, especially in curries and teas.</a:t>
            </a:r>
          </a:p>
          <a:p>
            <a:pPr marL="171450" indent="-171450">
              <a:buFont typeface="Arial"/>
              <a:buChar char="•"/>
            </a:pPr>
            <a:r>
              <a:rPr lang="en-US" b="1" dirty="0">
                <a:latin typeface="Arial" panose="020B0604020202020204" pitchFamily="34" charset="0"/>
                <a:cs typeface="Arial" panose="020B0604020202020204" pitchFamily="34" charset="0"/>
              </a:rPr>
              <a:t>Chilies</a:t>
            </a:r>
            <a:r>
              <a:rPr lang="en-US" dirty="0">
                <a:latin typeface="Arial" panose="020B0604020202020204" pitchFamily="34" charset="0"/>
                <a:cs typeface="Arial" panose="020B0604020202020204" pitchFamily="34" charset="0"/>
              </a:rPr>
              <a:t>: Spicy peppers used to add heat to dishes. They come in various sizes and levels of spiciness and are a key ingredient in many Indian recipes.</a:t>
            </a:r>
          </a:p>
          <a:p>
            <a:pPr marL="171450" indent="-171450">
              <a:buFont typeface="Arial"/>
              <a:buChar char="•"/>
            </a:pPr>
            <a:r>
              <a:rPr lang="en-US" b="1" dirty="0">
                <a:latin typeface="Arial" panose="020B0604020202020204" pitchFamily="34" charset="0"/>
                <a:cs typeface="Arial" panose="020B0604020202020204" pitchFamily="34" charset="0"/>
              </a:rPr>
              <a:t>Tomato</a:t>
            </a:r>
            <a:r>
              <a:rPr lang="en-US" dirty="0">
                <a:latin typeface="Arial" panose="020B0604020202020204" pitchFamily="34" charset="0"/>
                <a:cs typeface="Arial" panose="020B0604020202020204" pitchFamily="34" charset="0"/>
              </a:rPr>
              <a:t>: A juicy fruit used in cooking to add acidity and sweetness to dishes. It's often used as a base for sauces, curries, and soups in Indian cuisine.</a:t>
            </a:r>
          </a:p>
          <a:p>
            <a:pPr marL="171450" indent="-171450">
              <a:buFont typeface="Arial"/>
              <a:buChar char="•"/>
            </a:pPr>
            <a:r>
              <a:rPr lang="en-US" b="1" dirty="0">
                <a:latin typeface="Arial" panose="020B0604020202020204" pitchFamily="34" charset="0"/>
                <a:cs typeface="Arial" panose="020B0604020202020204" pitchFamily="34" charset="0"/>
              </a:rPr>
              <a:t>Coconut</a:t>
            </a:r>
            <a:r>
              <a:rPr lang="en-US" dirty="0">
                <a:latin typeface="Arial" panose="020B0604020202020204" pitchFamily="34" charset="0"/>
                <a:cs typeface="Arial" panose="020B0604020202020204" pitchFamily="34" charset="0"/>
              </a:rPr>
              <a:t>: A tropical fruit known for its sweet flavor and creamy texture. Coconut is used in various forms in Indian cooking, including coconut milk, grated coconut, and coconut oil. This is challenging for us to use, because of the saturated fat. </a:t>
            </a:r>
          </a:p>
          <a:p>
            <a:pPr marL="171450" indent="-171450">
              <a:buFont typeface="Arial"/>
              <a:buChar char="•"/>
            </a:pPr>
            <a:r>
              <a:rPr lang="en-US" b="1" dirty="0">
                <a:latin typeface="Arial" panose="020B0604020202020204" pitchFamily="34" charset="0"/>
                <a:cs typeface="Arial" panose="020B0604020202020204" pitchFamily="34" charset="0"/>
              </a:rPr>
              <a:t>Lentils</a:t>
            </a:r>
            <a:r>
              <a:rPr lang="en-US" dirty="0">
                <a:latin typeface="Arial" panose="020B0604020202020204" pitchFamily="34" charset="0"/>
                <a:cs typeface="Arial" panose="020B0604020202020204" pitchFamily="34" charset="0"/>
              </a:rPr>
              <a:t>: Small legumes that come in different colors like red, green, and brown. They're a staple ingredient in Indian cuisine and are often used to make dishes like dal (lentil curry) and soups. A great meat/meat alternate option!</a:t>
            </a:r>
          </a:p>
          <a:p>
            <a:pPr marL="171450" indent="-171450">
              <a:buFont typeface="Arial"/>
              <a:buChar char="•"/>
            </a:pPr>
            <a:r>
              <a:rPr lang="en-US" b="1" dirty="0">
                <a:latin typeface="Arial" panose="020B0604020202020204" pitchFamily="34" charset="0"/>
                <a:cs typeface="Arial" panose="020B0604020202020204" pitchFamily="34" charset="0"/>
              </a:rPr>
              <a:t>Garbanzo beans</a:t>
            </a:r>
            <a:r>
              <a:rPr lang="en-US" dirty="0">
                <a:latin typeface="Arial" panose="020B0604020202020204" pitchFamily="34" charset="0"/>
                <a:cs typeface="Arial" panose="020B0604020202020204" pitchFamily="34" charset="0"/>
              </a:rPr>
              <a:t>: Also known as chickpeas, these are round legumes with a nutty flavor and firm texture. They're commonly used in Indian cooking to make dishes like chana masala (spicy chickpea curry).</a:t>
            </a:r>
          </a:p>
          <a:p>
            <a:pPr marL="171450" indent="-171450">
              <a:buFont typeface="Arial"/>
              <a:buChar char="•"/>
            </a:pPr>
            <a:r>
              <a:rPr lang="en-US" b="1" dirty="0">
                <a:latin typeface="Arial" panose="020B0604020202020204" pitchFamily="34" charset="0"/>
                <a:cs typeface="Arial" panose="020B0604020202020204" pitchFamily="34" charset="0"/>
              </a:rPr>
              <a:t>Basmati rice</a:t>
            </a:r>
            <a:r>
              <a:rPr lang="en-US" dirty="0">
                <a:latin typeface="Arial" panose="020B0604020202020204" pitchFamily="34" charset="0"/>
                <a:cs typeface="Arial" panose="020B0604020202020204" pitchFamily="34" charset="0"/>
              </a:rPr>
              <a:t>: A fragrant, long-grain rice variety that's popular in Indian cuisine. It has a delicate flavor and fluffy texture when cooked, making it perfect for pilafs, biryanis, and other rice dishes. Has anyone looked for brown basmati rice? It does exist, but we can also use brown rice.</a:t>
            </a:r>
          </a:p>
        </p:txBody>
      </p:sp>
      <p:sp>
        <p:nvSpPr>
          <p:cNvPr id="4" name="Slide Number Placeholder 3"/>
          <p:cNvSpPr>
            <a:spLocks noGrp="1"/>
          </p:cNvSpPr>
          <p:nvPr>
            <p:ph type="sldNum" sz="quarter" idx="5"/>
          </p:nvPr>
        </p:nvSpPr>
        <p:spPr/>
        <p:txBody>
          <a:bodyPr/>
          <a:lstStyle/>
          <a:p>
            <a:fld id="{C5B633D2-47AD-478C-8CF2-A9A9922151F6}" type="slidenum">
              <a:rPr lang="en-US" smtClean="0"/>
              <a:t>24</a:t>
            </a:fld>
            <a:endParaRPr lang="en-US"/>
          </a:p>
        </p:txBody>
      </p:sp>
    </p:spTree>
    <p:extLst>
      <p:ext uri="{BB962C8B-B14F-4D97-AF65-F5344CB8AC3E}">
        <p14:creationId xmlns:p14="http://schemas.microsoft.com/office/powerpoint/2010/main" val="3932368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Take a look at these Indian dishes, and you will notice that there are a few vegetarian options with lots of flavor including chana masala and dahl (read the definitions). We have also made a K-12 chicken tikka masala as pictured in this photo on your screen. </a:t>
            </a:r>
          </a:p>
          <a:p>
            <a:endParaRPr lang="en-US" dirty="0">
              <a:latin typeface="Arial" panose="020B0604020202020204" pitchFamily="34" charset="0"/>
              <a:cs typeface="Arial" panose="020B0604020202020204" pitchFamily="34" charset="0"/>
            </a:endParaRPr>
          </a:p>
          <a:p>
            <a:pPr marL="285750" indent="-285750">
              <a:buFont typeface="Arial"/>
              <a:buChar char="•"/>
            </a:pPr>
            <a:r>
              <a:rPr lang="en-US" b="1" dirty="0">
                <a:latin typeface="Arial" panose="020B0604020202020204" pitchFamily="34" charset="0"/>
                <a:cs typeface="Arial" panose="020B0604020202020204" pitchFamily="34" charset="0"/>
              </a:rPr>
              <a:t>Chicken tikka masala</a:t>
            </a:r>
            <a:r>
              <a:rPr lang="en-US" dirty="0">
                <a:latin typeface="Arial" panose="020B0604020202020204" pitchFamily="34" charset="0"/>
                <a:cs typeface="Arial" panose="020B0604020202020204" pitchFamily="34" charset="0"/>
              </a:rPr>
              <a:t>: Tender pieces of chicken cooked in a creamy, tomato-based sauce with spices. It's a popular Indian dish known for its rich flavor and mild spice level. Traditionally finished with heavy cream, but we used yogurt for our school recipe.</a:t>
            </a:r>
          </a:p>
          <a:p>
            <a:pPr marL="285750" indent="-285750">
              <a:buFont typeface="Arial"/>
              <a:buChar char="•"/>
            </a:pPr>
            <a:r>
              <a:rPr lang="en-US" b="1" dirty="0">
                <a:latin typeface="Arial" panose="020B0604020202020204" pitchFamily="34" charset="0"/>
                <a:cs typeface="Arial" panose="020B0604020202020204" pitchFamily="34" charset="0"/>
              </a:rPr>
              <a:t>Chana masala</a:t>
            </a:r>
            <a:r>
              <a:rPr lang="en-US" dirty="0">
                <a:latin typeface="Arial" panose="020B0604020202020204" pitchFamily="34" charset="0"/>
                <a:cs typeface="Arial" panose="020B0604020202020204" pitchFamily="34" charset="0"/>
              </a:rPr>
              <a:t>: A flavorful and hearty dish made from chickpeas cooked in a spiced tomato gravy. It's vegetarian-friendly and often enjoyed with rice or flatbread.</a:t>
            </a:r>
          </a:p>
          <a:p>
            <a:pPr marL="285750" indent="-285750">
              <a:buFont typeface="Arial"/>
              <a:buChar char="•"/>
            </a:pPr>
            <a:r>
              <a:rPr lang="en-US" b="1" dirty="0">
                <a:latin typeface="Arial" panose="020B0604020202020204" pitchFamily="34" charset="0"/>
                <a:cs typeface="Arial" panose="020B0604020202020204" pitchFamily="34" charset="0"/>
              </a:rPr>
              <a:t>Dahl (lentils)</a:t>
            </a:r>
            <a:r>
              <a:rPr lang="en-US" dirty="0">
                <a:latin typeface="Arial" panose="020B0604020202020204" pitchFamily="34" charset="0"/>
                <a:cs typeface="Arial" panose="020B0604020202020204" pitchFamily="34" charset="0"/>
              </a:rPr>
              <a:t>: A comforting and nutritious dish made from simmering lentils with spices and aromatics until they're soft and creamy. It's a staple in Indian cuisine and can be served as a soup or alongside rice or bread.</a:t>
            </a:r>
          </a:p>
          <a:p>
            <a:pPr marL="285750" indent="-285750">
              <a:buFont typeface="Arial"/>
              <a:buChar char="•"/>
            </a:pPr>
            <a:r>
              <a:rPr lang="en-US" b="1" dirty="0">
                <a:latin typeface="Arial" panose="020B0604020202020204" pitchFamily="34" charset="0"/>
                <a:cs typeface="Arial" panose="020B0604020202020204" pitchFamily="34" charset="0"/>
              </a:rPr>
              <a:t>Rice pulao and biryani</a:t>
            </a:r>
            <a:r>
              <a:rPr lang="en-US" dirty="0">
                <a:latin typeface="Arial" panose="020B0604020202020204" pitchFamily="34" charset="0"/>
                <a:cs typeface="Arial" panose="020B0604020202020204" pitchFamily="34" charset="0"/>
              </a:rPr>
              <a:t>: Both are aromatic rice dishes cooked with spices, herbs, and with meat and/or vegetables. Pulao is simpler, while biryani is more elaborate and layered with flavors.</a:t>
            </a:r>
          </a:p>
          <a:p>
            <a:pPr marL="285750" indent="-285750">
              <a:buFont typeface="Arial"/>
              <a:buChar char="•"/>
            </a:pPr>
            <a:r>
              <a:rPr lang="en-US" b="1" dirty="0">
                <a:latin typeface="Arial" panose="020B0604020202020204" pitchFamily="34" charset="0"/>
                <a:cs typeface="Arial" panose="020B0604020202020204" pitchFamily="34" charset="0"/>
              </a:rPr>
              <a:t>Samosas</a:t>
            </a:r>
            <a:r>
              <a:rPr lang="en-US" dirty="0">
                <a:latin typeface="Arial" panose="020B0604020202020204" pitchFamily="34" charset="0"/>
                <a:cs typeface="Arial" panose="020B0604020202020204" pitchFamily="34" charset="0"/>
              </a:rPr>
              <a:t>: Crispy, triangular pastries filled with spiced potatoes, peas, or meat. They're a popular Indian snack or appetizer, often served with chutney for dipping.</a:t>
            </a:r>
          </a:p>
        </p:txBody>
      </p:sp>
      <p:sp>
        <p:nvSpPr>
          <p:cNvPr id="4" name="Slide Number Placeholder 3"/>
          <p:cNvSpPr>
            <a:spLocks noGrp="1"/>
          </p:cNvSpPr>
          <p:nvPr>
            <p:ph type="sldNum" sz="quarter" idx="5"/>
          </p:nvPr>
        </p:nvSpPr>
        <p:spPr/>
        <p:txBody>
          <a:bodyPr/>
          <a:lstStyle/>
          <a:p>
            <a:fld id="{C5B633D2-47AD-478C-8CF2-A9A9922151F6}" type="slidenum">
              <a:rPr lang="en-US"/>
              <a:t>25</a:t>
            </a:fld>
            <a:endParaRPr lang="en-US"/>
          </a:p>
        </p:txBody>
      </p:sp>
    </p:spTree>
    <p:extLst>
      <p:ext uri="{BB962C8B-B14F-4D97-AF65-F5344CB8AC3E}">
        <p14:creationId xmlns:p14="http://schemas.microsoft.com/office/powerpoint/2010/main" val="3526346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ea typeface="Calibri"/>
                <a:cs typeface="Arial" panose="020B0604020202020204" pitchFamily="34" charset="0"/>
              </a:rPr>
              <a:t>Say:</a:t>
            </a:r>
            <a:r>
              <a:rPr lang="en-US" dirty="0">
                <a:latin typeface="Arial" panose="020B0604020202020204" pitchFamily="34" charset="0"/>
                <a:ea typeface="Calibri"/>
                <a:cs typeface="Arial" panose="020B0604020202020204" pitchFamily="34" charset="0"/>
              </a:rPr>
              <a:t> And we will end in Latin American. </a:t>
            </a:r>
          </a:p>
        </p:txBody>
      </p:sp>
      <p:sp>
        <p:nvSpPr>
          <p:cNvPr id="4" name="Slide Number Placeholder 3"/>
          <p:cNvSpPr>
            <a:spLocks noGrp="1"/>
          </p:cNvSpPr>
          <p:nvPr>
            <p:ph type="sldNum" sz="quarter" idx="5"/>
          </p:nvPr>
        </p:nvSpPr>
        <p:spPr/>
        <p:txBody>
          <a:bodyPr/>
          <a:lstStyle/>
          <a:p>
            <a:fld id="{C5B633D2-47AD-478C-8CF2-A9A9922151F6}" type="slidenum">
              <a:rPr lang="en-US"/>
              <a:t>26</a:t>
            </a:fld>
            <a:endParaRPr lang="en-US"/>
          </a:p>
        </p:txBody>
      </p:sp>
    </p:spTree>
    <p:extLst>
      <p:ext uri="{BB962C8B-B14F-4D97-AF65-F5344CB8AC3E}">
        <p14:creationId xmlns:p14="http://schemas.microsoft.com/office/powerpoint/2010/main" val="4277296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many popular Mexican dishes that date back thousands of years to indigenous civilizations such as the Aztecs, Mayans, and Incas. Some of our favorite ingredients as chefs, including chocolate, tomatoes, avocados, and various types of chili peppers, were all first consumed by indigenous peoples in Mexico. This was long before the arrival of Europeans.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Common Mexican ingredients include:</a:t>
            </a:r>
          </a:p>
          <a:p>
            <a:pPr marL="285750" indent="-2857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A great plant-based protein that can be used as a meat/meat alternative. Often cooked and mashed into refried beans, which are used as a filling for tacos, burritos, and enchiladas, or served as a side dish.</a:t>
            </a:r>
          </a:p>
          <a:p>
            <a:pPr marL="285750" indent="-285750">
              <a:buFont typeface="Arial"/>
              <a:buChar char="•"/>
            </a:pPr>
            <a:r>
              <a:rPr lang="en-US" b="1" dirty="0">
                <a:latin typeface="Arial" panose="020B0604020202020204" pitchFamily="34" charset="0"/>
                <a:cs typeface="Arial" panose="020B0604020202020204" pitchFamily="34" charset="0"/>
              </a:rPr>
              <a:t>Rice: </a:t>
            </a:r>
            <a:r>
              <a:rPr lang="en-US" dirty="0">
                <a:latin typeface="Arial" panose="020B0604020202020204" pitchFamily="34" charset="0"/>
                <a:cs typeface="Arial" panose="020B0604020202020204" pitchFamily="34" charset="0"/>
              </a:rPr>
              <a:t>Typically served as a side dish or as a base for dishes like burrito bowls or as an ingredient in stuffed peppers or tamales.</a:t>
            </a:r>
          </a:p>
          <a:p>
            <a:pPr marL="285750" indent="-285750">
              <a:buFont typeface="Arial"/>
              <a:buChar char="•"/>
            </a:pPr>
            <a:r>
              <a:rPr lang="en-US" b="1" dirty="0">
                <a:latin typeface="Arial" panose="020B0604020202020204" pitchFamily="34" charset="0"/>
                <a:cs typeface="Arial" panose="020B0604020202020204" pitchFamily="34" charset="0"/>
              </a:rPr>
              <a:t>Avocado:</a:t>
            </a:r>
            <a:r>
              <a:rPr lang="en-US" dirty="0">
                <a:latin typeface="Arial" panose="020B0604020202020204" pitchFamily="34" charset="0"/>
                <a:cs typeface="Arial" panose="020B0604020202020204" pitchFamily="34" charset="0"/>
              </a:rPr>
              <a:t> Sliced or mashed and used as a topping for tacos, salads, or to make guacamole, a popular dip served with tortilla chips.</a:t>
            </a:r>
          </a:p>
          <a:p>
            <a:pPr marL="285750" indent="-285750">
              <a:buFont typeface="Arial"/>
              <a:buChar char="•"/>
            </a:pPr>
            <a:r>
              <a:rPr lang="en-US" b="1" dirty="0">
                <a:latin typeface="Arial" panose="020B0604020202020204" pitchFamily="34" charset="0"/>
                <a:cs typeface="Arial" panose="020B0604020202020204" pitchFamily="34" charset="0"/>
              </a:rPr>
              <a:t>Cilantro: </a:t>
            </a:r>
            <a:r>
              <a:rPr lang="en-US" dirty="0">
                <a:latin typeface="Arial" panose="020B0604020202020204" pitchFamily="34" charset="0"/>
                <a:cs typeface="Arial" panose="020B0604020202020204" pitchFamily="34" charset="0"/>
              </a:rPr>
              <a:t>Chopped and used as a garnish or mixed into dishes like salsas, guacamole, and tacos for its fresh, citrusy flavor.</a:t>
            </a:r>
          </a:p>
          <a:p>
            <a:pPr marL="285750" indent="-285750">
              <a:buFont typeface="Arial"/>
              <a:buChar char="•"/>
            </a:pPr>
            <a:r>
              <a:rPr lang="en-US" b="1" dirty="0">
                <a:latin typeface="Arial" panose="020B0604020202020204" pitchFamily="34" charset="0"/>
                <a:cs typeface="Arial" panose="020B0604020202020204" pitchFamily="34" charset="0"/>
              </a:rPr>
              <a:t>Corn:</a:t>
            </a:r>
            <a:r>
              <a:rPr lang="en-US" dirty="0">
                <a:latin typeface="Arial" panose="020B0604020202020204" pitchFamily="34" charset="0"/>
                <a:cs typeface="Arial" panose="020B0604020202020204" pitchFamily="34" charset="0"/>
              </a:rPr>
              <a:t> Used in various forms, including as whole kernels in salads or soups, as a filling for tamales or enchiladas, or ground into masa to make tortillas and tamales.</a:t>
            </a:r>
          </a:p>
          <a:p>
            <a:pPr marL="285750" indent="-285750">
              <a:buFont typeface="Arial"/>
              <a:buChar char="•"/>
            </a:pPr>
            <a:r>
              <a:rPr lang="en-US" b="1" dirty="0">
                <a:latin typeface="Arial" panose="020B0604020202020204" pitchFamily="34" charset="0"/>
                <a:cs typeface="Arial" panose="020B0604020202020204" pitchFamily="34" charset="0"/>
              </a:rPr>
              <a:t>Lime: </a:t>
            </a:r>
            <a:r>
              <a:rPr lang="en-US" dirty="0">
                <a:latin typeface="Arial" panose="020B0604020202020204" pitchFamily="34" charset="0"/>
                <a:cs typeface="Arial" panose="020B0604020202020204" pitchFamily="34" charset="0"/>
              </a:rPr>
              <a:t>Squeezed over dishes like tacos, ceviche, or grilled meats for a burst of citrus flavor, or used to make lime-infused drinks like margaritas.</a:t>
            </a:r>
          </a:p>
          <a:p>
            <a:pPr marL="285750" indent="-285750">
              <a:buFont typeface="Arial"/>
              <a:buChar char="•"/>
            </a:pPr>
            <a:r>
              <a:rPr lang="en-US" b="1" dirty="0">
                <a:latin typeface="Arial" panose="020B0604020202020204" pitchFamily="34" charset="0"/>
                <a:cs typeface="Arial" panose="020B0604020202020204" pitchFamily="34" charset="0"/>
              </a:rPr>
              <a:t>Tomatoes:</a:t>
            </a:r>
            <a:r>
              <a:rPr lang="en-US" dirty="0">
                <a:latin typeface="Arial" panose="020B0604020202020204" pitchFamily="34" charset="0"/>
                <a:cs typeface="Arial" panose="020B0604020202020204" pitchFamily="34" charset="0"/>
              </a:rPr>
              <a:t> Chopped and used as a base for salsas, sauces, and soups, or sliced and used as a topping for tacos, nachos, or salads.</a:t>
            </a:r>
          </a:p>
          <a:p>
            <a:pPr marL="285750" indent="-285750">
              <a:buFont typeface="Arial"/>
              <a:buChar char="•"/>
            </a:pPr>
            <a:r>
              <a:rPr lang="en-US" b="1" dirty="0">
                <a:latin typeface="Arial" panose="020B0604020202020204" pitchFamily="34" charset="0"/>
                <a:cs typeface="Arial" panose="020B0604020202020204" pitchFamily="34" charset="0"/>
              </a:rPr>
              <a:t>Salsa: </a:t>
            </a:r>
            <a:r>
              <a:rPr lang="en-US" dirty="0">
                <a:latin typeface="Arial" panose="020B0604020202020204" pitchFamily="34" charset="0"/>
                <a:cs typeface="Arial" panose="020B0604020202020204" pitchFamily="34" charset="0"/>
              </a:rPr>
              <a:t>Made from chopped tomatoes, onions, chili peppers, cilantro, and lime juice, used as a dip for tortilla chips or as a topping for tacos, burritos, and quesadillas.</a:t>
            </a:r>
          </a:p>
          <a:p>
            <a:pPr marL="285750" indent="-285750">
              <a:buFont typeface="Arial"/>
              <a:buChar char="•"/>
            </a:pPr>
            <a:r>
              <a:rPr lang="en-US" b="1" dirty="0">
                <a:latin typeface="Arial" panose="020B0604020202020204" pitchFamily="34" charset="0"/>
                <a:cs typeface="Arial" panose="020B0604020202020204" pitchFamily="34" charset="0"/>
              </a:rPr>
              <a:t>Chili powder:</a:t>
            </a:r>
            <a:r>
              <a:rPr lang="en-US" dirty="0">
                <a:latin typeface="Arial" panose="020B0604020202020204" pitchFamily="34" charset="0"/>
                <a:cs typeface="Arial" panose="020B0604020202020204" pitchFamily="34" charset="0"/>
              </a:rPr>
              <a:t> Used to add heat and flavor to dishes like chili con carne, soups, stews, or sprinkled over snacks like popcorn or roasted nuts.</a:t>
            </a:r>
          </a:p>
          <a:p>
            <a:pPr marL="285750" indent="-285750">
              <a:buFont typeface="Arial"/>
              <a:buChar char="•"/>
            </a:pPr>
            <a:r>
              <a:rPr lang="en-US" b="1" dirty="0">
                <a:latin typeface="Arial" panose="020B0604020202020204" pitchFamily="34" charset="0"/>
                <a:cs typeface="Arial" panose="020B0604020202020204" pitchFamily="34" charset="0"/>
              </a:rPr>
              <a:t>Cumin:</a:t>
            </a:r>
            <a:r>
              <a:rPr lang="en-US" dirty="0">
                <a:latin typeface="Arial" panose="020B0604020202020204" pitchFamily="34" charset="0"/>
                <a:cs typeface="Arial" panose="020B0604020202020204" pitchFamily="34" charset="0"/>
              </a:rPr>
              <a:t> Ground and used as a key spice in Mexican dishes like chili, tacos, and enchiladas, adding a warm, earthy flavor.</a:t>
            </a:r>
          </a:p>
          <a:p>
            <a:pPr marL="285750" indent="-285750">
              <a:buFont typeface="Arial"/>
              <a:buChar char="•"/>
            </a:pPr>
            <a:r>
              <a:rPr lang="en-US" b="1" dirty="0">
                <a:latin typeface="Arial" panose="020B0604020202020204" pitchFamily="34" charset="0"/>
                <a:cs typeface="Arial" panose="020B0604020202020204" pitchFamily="34" charset="0"/>
              </a:rPr>
              <a:t>Garlic</a:t>
            </a:r>
            <a:r>
              <a:rPr lang="en-US" dirty="0">
                <a:latin typeface="Arial" panose="020B0604020202020204" pitchFamily="34" charset="0"/>
                <a:cs typeface="Arial" panose="020B0604020202020204" pitchFamily="34" charset="0"/>
              </a:rPr>
              <a:t>: Minced or crushed and used as a seasoning in marinades, sauces, and salsas, or sautéed with onions as a base for many Mexican dishes.</a:t>
            </a:r>
          </a:p>
        </p:txBody>
      </p:sp>
      <p:sp>
        <p:nvSpPr>
          <p:cNvPr id="4" name="Slide Number Placeholder 3"/>
          <p:cNvSpPr>
            <a:spLocks noGrp="1"/>
          </p:cNvSpPr>
          <p:nvPr>
            <p:ph type="sldNum" sz="quarter" idx="5"/>
          </p:nvPr>
        </p:nvSpPr>
        <p:spPr/>
        <p:txBody>
          <a:bodyPr/>
          <a:lstStyle/>
          <a:p>
            <a:fld id="{C5B633D2-47AD-478C-8CF2-A9A9922151F6}" type="slidenum">
              <a:rPr lang="en-US" smtClean="0"/>
              <a:t>27</a:t>
            </a:fld>
            <a:endParaRPr lang="en-US"/>
          </a:p>
        </p:txBody>
      </p:sp>
    </p:spTree>
    <p:extLst>
      <p:ext uri="{BB962C8B-B14F-4D97-AF65-F5344CB8AC3E}">
        <p14:creationId xmlns:p14="http://schemas.microsoft.com/office/powerpoint/2010/main" val="2779664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Here are a few popular Mexican dishes. Enchiladas, tacos and tamales might be more familiar to our students, but let's take a look at a few of the others that might be less familiar. Highlight chilaquiles, </a:t>
            </a:r>
            <a:r>
              <a:rPr lang="en-US" dirty="0" err="1">
                <a:latin typeface="Arial" panose="020B0604020202020204" pitchFamily="34" charset="0"/>
                <a:cs typeface="Arial" panose="020B0604020202020204" pitchFamily="34" charset="0"/>
              </a:rPr>
              <a:t>pazole</a:t>
            </a:r>
            <a:r>
              <a:rPr lang="en-US" dirty="0">
                <a:latin typeface="Arial" panose="020B0604020202020204" pitchFamily="34" charset="0"/>
                <a:cs typeface="Arial" panose="020B0604020202020204" pitchFamily="34" charset="0"/>
              </a:rPr>
              <a:t>, and </a:t>
            </a:r>
            <a:r>
              <a:rPr lang="en-US" dirty="0" err="1">
                <a:latin typeface="Arial" panose="020B0604020202020204" pitchFamily="34" charset="0"/>
                <a:cs typeface="Arial" panose="020B0604020202020204" pitchFamily="34" charset="0"/>
              </a:rPr>
              <a:t>elote</a:t>
            </a:r>
            <a:r>
              <a:rPr lang="en-US" dirty="0">
                <a:latin typeface="Arial" panose="020B0604020202020204" pitchFamily="34" charset="0"/>
                <a:cs typeface="Arial" panose="020B0604020202020204" pitchFamily="34" charset="0"/>
              </a:rPr>
              <a:t>. Pictured on the screen is chilaquiles. </a:t>
            </a:r>
          </a:p>
          <a:p>
            <a:endParaRPr lang="en-US" b="1" dirty="0">
              <a:latin typeface="Arial" panose="020B0604020202020204" pitchFamily="34" charset="0"/>
              <a:cs typeface="Arial" panose="020B0604020202020204" pitchFamily="34" charset="0"/>
            </a:endParaRPr>
          </a:p>
          <a:p>
            <a:pPr marL="285750" indent="-285750">
              <a:buFont typeface="Arial"/>
              <a:buChar char="•"/>
            </a:pPr>
            <a:r>
              <a:rPr lang="en-US" b="1" dirty="0">
                <a:latin typeface="Arial" panose="020B0604020202020204" pitchFamily="34" charset="0"/>
                <a:cs typeface="Arial" panose="020B0604020202020204" pitchFamily="34" charset="0"/>
              </a:rPr>
              <a:t>Chilaquiles</a:t>
            </a:r>
            <a:r>
              <a:rPr lang="en-US" dirty="0">
                <a:latin typeface="Arial" panose="020B0604020202020204" pitchFamily="34" charset="0"/>
                <a:cs typeface="Arial" panose="020B0604020202020204" pitchFamily="34" charset="0"/>
              </a:rPr>
              <a:t>: a tasty breakfast or brunch dish made with crispy pieces of tortillas topped with yummy stuff like eggs, salsa, cheese, and sometimes chicken or beans. We have a </a:t>
            </a:r>
            <a:r>
              <a:rPr lang="en-US" dirty="0" err="1">
                <a:latin typeface="Arial" panose="020B0604020202020204" pitchFamily="34" charset="0"/>
                <a:cs typeface="Arial" panose="020B0604020202020204" pitchFamily="34" charset="0"/>
              </a:rPr>
              <a:t>schoolified</a:t>
            </a:r>
            <a:r>
              <a:rPr lang="en-US" dirty="0">
                <a:latin typeface="Arial" panose="020B0604020202020204" pitchFamily="34" charset="0"/>
                <a:cs typeface="Arial" panose="020B0604020202020204" pitchFamily="34" charset="0"/>
              </a:rPr>
              <a:t> recipe where we layer the ingredients in a steamtable pan and bake it!</a:t>
            </a:r>
          </a:p>
          <a:p>
            <a:pPr marL="285750" indent="-285750">
              <a:buFont typeface="Arial"/>
              <a:buChar char="•"/>
            </a:pPr>
            <a:r>
              <a:rPr lang="en-US" b="1" dirty="0">
                <a:latin typeface="Arial" panose="020B0604020202020204" pitchFamily="34" charset="0"/>
                <a:cs typeface="Arial" panose="020B0604020202020204" pitchFamily="34" charset="0"/>
              </a:rPr>
              <a:t>Enchiladas</a:t>
            </a:r>
            <a:r>
              <a:rPr lang="en-US" dirty="0">
                <a:latin typeface="Arial" panose="020B0604020202020204" pitchFamily="34" charset="0"/>
                <a:cs typeface="Arial" panose="020B0604020202020204" pitchFamily="34" charset="0"/>
              </a:rPr>
              <a:t>: rolled-up tortillas filled with yummy stuff like meat, cheese, or beans. They're covered in sauce and cheese, then baked until they're warm and gooey.</a:t>
            </a:r>
          </a:p>
          <a:p>
            <a:pPr marL="285750" indent="-285750">
              <a:buFont typeface="Arial"/>
              <a:buChar char="•"/>
            </a:pPr>
            <a:r>
              <a:rPr lang="en-US" b="1" dirty="0">
                <a:latin typeface="Arial" panose="020B0604020202020204" pitchFamily="34" charset="0"/>
                <a:cs typeface="Arial" panose="020B0604020202020204" pitchFamily="34" charset="0"/>
              </a:rPr>
              <a:t>Tacos</a:t>
            </a:r>
            <a:r>
              <a:rPr lang="en-US" dirty="0">
                <a:latin typeface="Arial" panose="020B0604020202020204" pitchFamily="34" charset="0"/>
                <a:cs typeface="Arial" panose="020B0604020202020204" pitchFamily="34" charset="0"/>
              </a:rPr>
              <a:t>: delicious folded tortillas filled with all sorts of tasty ingredients like seasoned meat, veggies, cheese, and salsa. You can make them with lots of different toppings and flavors!</a:t>
            </a:r>
          </a:p>
          <a:p>
            <a:pPr marL="285750" indent="-285750">
              <a:buFont typeface="Arial"/>
              <a:buChar char="•"/>
            </a:pPr>
            <a:r>
              <a:rPr lang="en-US" b="1" dirty="0">
                <a:latin typeface="Arial" panose="020B0604020202020204" pitchFamily="34" charset="0"/>
                <a:cs typeface="Arial" panose="020B0604020202020204" pitchFamily="34" charset="0"/>
              </a:rPr>
              <a:t>Menudo</a:t>
            </a:r>
            <a:r>
              <a:rPr lang="en-US" dirty="0">
                <a:latin typeface="Arial" panose="020B0604020202020204" pitchFamily="34" charset="0"/>
                <a:cs typeface="Arial" panose="020B0604020202020204" pitchFamily="34" charset="0"/>
              </a:rPr>
              <a:t>: a hearty soup made with beef tripe (which is the lining of a cow's stomach), hominy (which is like puffy corn kernels), and a yummy broth flavored with spices. It's often enjoyed as a special treat on weekends or for celebrations.</a:t>
            </a:r>
          </a:p>
          <a:p>
            <a:pPr marL="285750" indent="-285750">
              <a:buFont typeface="Arial"/>
              <a:buChar char="•"/>
            </a:pPr>
            <a:r>
              <a:rPr lang="en-US" b="1" dirty="0">
                <a:latin typeface="Arial" panose="020B0604020202020204" pitchFamily="34" charset="0"/>
                <a:cs typeface="Arial" panose="020B0604020202020204" pitchFamily="34" charset="0"/>
              </a:rPr>
              <a:t>Pozole</a:t>
            </a:r>
            <a:r>
              <a:rPr lang="en-US" dirty="0">
                <a:latin typeface="Arial" panose="020B0604020202020204" pitchFamily="34" charset="0"/>
                <a:cs typeface="Arial" panose="020B0604020202020204" pitchFamily="34" charset="0"/>
              </a:rPr>
              <a:t>: another yummy soup made with hominy and meat, usually pork or chicken. It's cooked in a flavorful broth and served with toppings like lettuce, radishes, onions, and lime. It's warm and comforting!</a:t>
            </a:r>
          </a:p>
          <a:p>
            <a:pPr marL="285750" indent="-285750">
              <a:buFont typeface="Arial"/>
              <a:buChar char="•"/>
            </a:pPr>
            <a:r>
              <a:rPr lang="en-US" b="1" dirty="0">
                <a:latin typeface="Arial" panose="020B0604020202020204" pitchFamily="34" charset="0"/>
                <a:cs typeface="Arial" panose="020B0604020202020204" pitchFamily="34" charset="0"/>
              </a:rPr>
              <a:t>Tamales</a:t>
            </a:r>
            <a:r>
              <a:rPr lang="en-US" dirty="0">
                <a:latin typeface="Arial" panose="020B0604020202020204" pitchFamily="34" charset="0"/>
                <a:cs typeface="Arial" panose="020B0604020202020204" pitchFamily="34" charset="0"/>
              </a:rPr>
              <a:t>: little packages of goodness! They're made by spreading masa (a dough made from corn) on a corn husk, filling it with yummy stuff like meat, cheese, or beans, then wrapping it up and steaming it until it's cooked. They're a special treat often enjoyed during holidays and celebrations.</a:t>
            </a:r>
          </a:p>
          <a:p>
            <a:pPr marL="285750" indent="-285750">
              <a:buFont typeface="Arial"/>
              <a:buChar char="•"/>
            </a:pPr>
            <a:r>
              <a:rPr lang="en-US" b="1" dirty="0" err="1">
                <a:latin typeface="Arial" panose="020B0604020202020204" pitchFamily="34" charset="0"/>
                <a:cs typeface="Arial" panose="020B0604020202020204" pitchFamily="34" charset="0"/>
              </a:rPr>
              <a:t>Elote</a:t>
            </a:r>
            <a:r>
              <a:rPr lang="en-US" dirty="0">
                <a:latin typeface="Arial" panose="020B0604020202020204" pitchFamily="34" charset="0"/>
                <a:cs typeface="Arial" panose="020B0604020202020204" pitchFamily="34" charset="0"/>
              </a:rPr>
              <a:t>: a tasty snack made with grilled corn on the cob covered in yummy stuff like mayonnaise, cheese, chili powder, and lime juice. It's a popular street food in Mexico and super tasty! We like to serve this off the cob in schools!</a:t>
            </a:r>
          </a:p>
        </p:txBody>
      </p:sp>
      <p:sp>
        <p:nvSpPr>
          <p:cNvPr id="4" name="Slide Number Placeholder 3"/>
          <p:cNvSpPr>
            <a:spLocks noGrp="1"/>
          </p:cNvSpPr>
          <p:nvPr>
            <p:ph type="sldNum" sz="quarter" idx="5"/>
          </p:nvPr>
        </p:nvSpPr>
        <p:spPr/>
        <p:txBody>
          <a:bodyPr/>
          <a:lstStyle/>
          <a:p>
            <a:fld id="{C5B633D2-47AD-478C-8CF2-A9A9922151F6}" type="slidenum">
              <a:rPr lang="en-US"/>
              <a:t>28</a:t>
            </a:fld>
            <a:endParaRPr lang="en-US"/>
          </a:p>
        </p:txBody>
      </p:sp>
    </p:spTree>
    <p:extLst>
      <p:ext uri="{BB962C8B-B14F-4D97-AF65-F5344CB8AC3E}">
        <p14:creationId xmlns:p14="http://schemas.microsoft.com/office/powerpoint/2010/main" val="2410430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Say: </a:t>
            </a:r>
            <a:r>
              <a:rPr lang="en-US" dirty="0">
                <a:cs typeface="Calibri"/>
              </a:rPr>
              <a:t>Cross cultural cuisine also known as fusion cuisine is mixing two or more cultures and ingredients together. This is very common and also trendy at this time. Currently, in Austin, TX, there's a Korean BBQ truck that is popular. </a:t>
            </a:r>
          </a:p>
          <a:p>
            <a:endParaRPr lang="en-US" dirty="0">
              <a:cs typeface="Calibri"/>
            </a:endParaRPr>
          </a:p>
          <a:p>
            <a:r>
              <a:rPr lang="en-US" b="1" dirty="0">
                <a:cs typeface="Calibri"/>
              </a:rPr>
              <a:t>Ask:</a:t>
            </a:r>
            <a:r>
              <a:rPr lang="en-US" dirty="0">
                <a:cs typeface="Calibri"/>
              </a:rPr>
              <a:t> Can you think of any cross cultural cuisine in your area or your school? If not, can you think of two cultures' flavors, techniques, or ingredients together that would be fun? </a:t>
            </a:r>
          </a:p>
          <a:p>
            <a:endParaRPr lang="en-US" dirty="0">
              <a:cs typeface="Calibri"/>
            </a:endParaRPr>
          </a:p>
          <a:p>
            <a:r>
              <a:rPr lang="en-US" b="1" dirty="0">
                <a:cs typeface="Calibri"/>
              </a:rPr>
              <a:t>Say: </a:t>
            </a:r>
            <a:r>
              <a:rPr lang="en-US" dirty="0">
                <a:cs typeface="Calibri"/>
              </a:rPr>
              <a:t>Please unmute yourself or feel free to type in the chat. </a:t>
            </a:r>
          </a:p>
        </p:txBody>
      </p:sp>
      <p:sp>
        <p:nvSpPr>
          <p:cNvPr id="4" name="Slide Number Placeholder 3"/>
          <p:cNvSpPr>
            <a:spLocks noGrp="1"/>
          </p:cNvSpPr>
          <p:nvPr>
            <p:ph type="sldNum" sz="quarter" idx="5"/>
          </p:nvPr>
        </p:nvSpPr>
        <p:spPr/>
        <p:txBody>
          <a:bodyPr/>
          <a:lstStyle/>
          <a:p>
            <a:fld id="{C5B633D2-47AD-478C-8CF2-A9A9922151F6}" type="slidenum">
              <a:rPr lang="en-US"/>
              <a:t>29</a:t>
            </a:fld>
            <a:endParaRPr lang="en-US"/>
          </a:p>
        </p:txBody>
      </p:sp>
    </p:spTree>
    <p:extLst>
      <p:ext uri="{BB962C8B-B14F-4D97-AF65-F5344CB8AC3E}">
        <p14:creationId xmlns:p14="http://schemas.microsoft.com/office/powerpoint/2010/main" val="311661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Thinking about everything we just reviewed, what global flavors could you add to your menu?</a:t>
            </a:r>
          </a:p>
        </p:txBody>
      </p:sp>
      <p:sp>
        <p:nvSpPr>
          <p:cNvPr id="4" name="Slide Number Placeholder 3"/>
          <p:cNvSpPr>
            <a:spLocks noGrp="1"/>
          </p:cNvSpPr>
          <p:nvPr>
            <p:ph type="sldNum" sz="quarter" idx="5"/>
          </p:nvPr>
        </p:nvSpPr>
        <p:spPr/>
        <p:txBody>
          <a:bodyPr/>
          <a:lstStyle/>
          <a:p>
            <a:fld id="{C5B633D2-47AD-478C-8CF2-A9A9922151F6}" type="slidenum">
              <a:rPr lang="en-US"/>
              <a:t>30</a:t>
            </a:fld>
            <a:endParaRPr lang="en-US"/>
          </a:p>
        </p:txBody>
      </p:sp>
    </p:spTree>
    <p:extLst>
      <p:ext uri="{BB962C8B-B14F-4D97-AF65-F5344CB8AC3E}">
        <p14:creationId xmlns:p14="http://schemas.microsoft.com/office/powerpoint/2010/main" val="38280971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633D2-47AD-478C-8CF2-A9A9922151F6}" type="slidenum">
              <a:rPr lang="en-US" smtClean="0"/>
              <a:t>31</a:t>
            </a:fld>
            <a:endParaRPr lang="en-US"/>
          </a:p>
        </p:txBody>
      </p:sp>
    </p:spTree>
    <p:extLst>
      <p:ext uri="{BB962C8B-B14F-4D97-AF65-F5344CB8AC3E}">
        <p14:creationId xmlns:p14="http://schemas.microsoft.com/office/powerpoint/2010/main" val="959292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F606-96F1-2149-B831-7ED05DEC05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1F12E3-30EC-7047-BD35-DF7254B1A8AB}"/>
              </a:ext>
            </a:extLst>
          </p:cNvPr>
          <p:cNvSpPr>
            <a:spLocks noGrp="1"/>
          </p:cNvSpPr>
          <p:nvPr>
            <p:ph type="dt" sz="half" idx="10"/>
          </p:nvPr>
        </p:nvSpPr>
        <p:spPr/>
        <p:txBody>
          <a:bodyPr/>
          <a:lstStyle/>
          <a:p>
            <a:fld id="{CF6E5B10-3211-E444-BA5E-AF733BA3D69C}" type="datetimeFigureOut">
              <a:rPr lang="en-US" smtClean="0"/>
              <a:t>9/25/2024</a:t>
            </a:fld>
            <a:endParaRPr lang="en-US"/>
          </a:p>
        </p:txBody>
      </p:sp>
      <p:sp>
        <p:nvSpPr>
          <p:cNvPr id="4" name="Footer Placeholder 3">
            <a:extLst>
              <a:ext uri="{FF2B5EF4-FFF2-40B4-BE49-F238E27FC236}">
                <a16:creationId xmlns:a16="http://schemas.microsoft.com/office/drawing/2014/main" id="{6865ED86-CF1A-6F4F-8F01-5E64508DDB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D464CE-1263-3F45-A055-D5CA602132E8}"/>
              </a:ext>
            </a:extLst>
          </p:cNvPr>
          <p:cNvSpPr>
            <a:spLocks noGrp="1"/>
          </p:cNvSpPr>
          <p:nvPr>
            <p:ph type="sldNum" sz="quarter" idx="12"/>
          </p:nvPr>
        </p:nvSpPr>
        <p:spPr/>
        <p:txBody>
          <a:bodyPr/>
          <a:lstStyle/>
          <a:p>
            <a:fld id="{303F2E27-50D1-A747-BE91-B367B0F0581E}" type="slidenum">
              <a:rPr lang="en-US" smtClean="0"/>
              <a:t>‹#›</a:t>
            </a:fld>
            <a:endParaRPr lang="en-US"/>
          </a:p>
        </p:txBody>
      </p:sp>
      <p:sp>
        <p:nvSpPr>
          <p:cNvPr id="8" name="Picture Placeholder 7">
            <a:extLst>
              <a:ext uri="{FF2B5EF4-FFF2-40B4-BE49-F238E27FC236}">
                <a16:creationId xmlns:a16="http://schemas.microsoft.com/office/drawing/2014/main" id="{3B3C3588-A6EF-A54E-BE1A-A9AAF9B2199D}"/>
              </a:ext>
            </a:extLst>
          </p:cNvPr>
          <p:cNvSpPr>
            <a:spLocks noGrp="1"/>
          </p:cNvSpPr>
          <p:nvPr>
            <p:ph type="pic" sz="quarter" idx="13"/>
          </p:nvPr>
        </p:nvSpPr>
        <p:spPr>
          <a:xfrm>
            <a:off x="7593013" y="1849438"/>
            <a:ext cx="4005262" cy="3984625"/>
          </a:xfrm>
        </p:spPr>
        <p:txBody>
          <a:bodyPr/>
          <a:lstStyle/>
          <a:p>
            <a:endParaRPr lang="en-US"/>
          </a:p>
        </p:txBody>
      </p:sp>
    </p:spTree>
    <p:extLst>
      <p:ext uri="{BB962C8B-B14F-4D97-AF65-F5344CB8AC3E}">
        <p14:creationId xmlns:p14="http://schemas.microsoft.com/office/powerpoint/2010/main" val="1304558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89304" y="3429000"/>
            <a:ext cx="8921672" cy="1713305"/>
          </a:xfrm>
        </p:spPr>
        <p:txBody>
          <a:bodyPr anchor="b">
            <a:normAutofit/>
          </a:bodyPr>
          <a:lstStyle/>
          <a:p>
            <a:pPr algn="l"/>
            <a:r>
              <a:rPr lang="en-US" sz="8000" dirty="0">
                <a:latin typeface="Helvetica" panose="020B0604020202020204" pitchFamily="34" charset="0"/>
                <a:cs typeface="Helvetica" panose="020B0604020202020204" pitchFamily="34" charset="0"/>
              </a:rPr>
              <a:t>Global Flavors</a:t>
            </a:r>
          </a:p>
        </p:txBody>
      </p:sp>
      <p:pic>
        <p:nvPicPr>
          <p:cNvPr id="5" name="Picture 4" descr="A logo for the Virginia Department of Education, Office of School and Community Nutrition Programs.">
            <a:hlinkClick r:id="rId3"/>
            <a:extLst>
              <a:ext uri="{FF2B5EF4-FFF2-40B4-BE49-F238E27FC236}">
                <a16:creationId xmlns:a16="http://schemas.microsoft.com/office/drawing/2014/main" id="{5EDD0749-A61A-90F3-BAB7-7197B9C1588F}"/>
              </a:ext>
            </a:extLst>
          </p:cNvPr>
          <p:cNvPicPr>
            <a:picLocks noChangeAspect="1"/>
          </p:cNvPicPr>
          <p:nvPr/>
        </p:nvPicPr>
        <p:blipFill>
          <a:blip r:embed="rId4"/>
          <a:stretch>
            <a:fillRect/>
          </a:stretch>
        </p:blipFill>
        <p:spPr>
          <a:xfrm>
            <a:off x="1289303" y="1240560"/>
            <a:ext cx="9613397" cy="197074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5BBE9-8851-AEF0-280C-19175AC4C6EA}"/>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EDE7AC3F-8C32-1D36-1A12-77FE7A4AD1EF}"/>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List top culinary trends for main dishes according to National Restaurant Association.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Identify common ingredients and foods from different countries.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Describe how to offer student inspired scratch menu items in school nutrition programs featuring local foods.</a:t>
            </a:r>
            <a:endParaRPr lang="en-US" dirty="0">
              <a:effectLst/>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EEA07342-292C-4DF6-8F3A-9A1C78BD6D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85004" y="6176963"/>
            <a:ext cx="2603285" cy="520754"/>
          </a:xfrm>
          <a:prstGeom prst="rect">
            <a:avLst/>
          </a:prstGeom>
        </p:spPr>
      </p:pic>
      <p:cxnSp>
        <p:nvCxnSpPr>
          <p:cNvPr id="6" name="Straight Connector 5">
            <a:extLst>
              <a:ext uri="{FF2B5EF4-FFF2-40B4-BE49-F238E27FC236}">
                <a16:creationId xmlns:a16="http://schemas.microsoft.com/office/drawing/2014/main" id="{468A5A57-6714-BBDC-47E3-601A3D927C4C}"/>
              </a:ext>
              <a:ext uri="{C183D7F6-B498-43B3-948B-1728B52AA6E4}">
                <adec:decorative xmlns:adec="http://schemas.microsoft.com/office/drawing/2017/decorative" val="1"/>
              </a:ext>
            </a:extLst>
          </p:cNvPr>
          <p:cNvCxnSpPr/>
          <p:nvPr/>
        </p:nvCxnSpPr>
        <p:spPr>
          <a:xfrm>
            <a:off x="838200" y="1484416"/>
            <a:ext cx="10609613"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53147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0379CB-AB57-3D00-9A65-6C54ACAFC258}"/>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Poll Question!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C707D4-FAF7-A001-CB2E-C72079F51E81}"/>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Which cuisine is the most popular around the world?</a:t>
            </a:r>
          </a:p>
        </p:txBody>
      </p:sp>
      <p:pic>
        <p:nvPicPr>
          <p:cNvPr id="11" name="Picture 10">
            <a:extLst>
              <a:ext uri="{FF2B5EF4-FFF2-40B4-BE49-F238E27FC236}">
                <a16:creationId xmlns:a16="http://schemas.microsoft.com/office/drawing/2014/main" id="{99D8B69B-C53D-FB53-0E61-755A8E7A8C2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2191667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80FF-A087-E652-3BF6-45BD81465AB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Why serve global flavors?</a:t>
            </a:r>
          </a:p>
        </p:txBody>
      </p:sp>
      <p:sp>
        <p:nvSpPr>
          <p:cNvPr id="3" name="Content Placeholder 2">
            <a:extLst>
              <a:ext uri="{FF2B5EF4-FFF2-40B4-BE49-F238E27FC236}">
                <a16:creationId xmlns:a16="http://schemas.microsoft.com/office/drawing/2014/main" id="{4F0B5081-80B4-B0B5-EF0A-BEA3FFC78A54}"/>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Nutrition</a:t>
            </a:r>
          </a:p>
          <a:p>
            <a:r>
              <a:rPr lang="en-US" dirty="0">
                <a:latin typeface="Helvetica" panose="020B0604020202020204" pitchFamily="34" charset="0"/>
                <a:cs typeface="Helvetica" panose="020B0604020202020204" pitchFamily="34" charset="0"/>
              </a:rPr>
              <a:t>Nutrition Education</a:t>
            </a:r>
          </a:p>
          <a:p>
            <a:r>
              <a:rPr lang="en-US" dirty="0">
                <a:latin typeface="Helvetica" panose="020B0604020202020204" pitchFamily="34" charset="0"/>
                <a:cs typeface="Helvetica" panose="020B0604020202020204" pitchFamily="34" charset="0"/>
              </a:rPr>
              <a:t>Local ingredients and scratch cooking</a:t>
            </a:r>
          </a:p>
          <a:p>
            <a:r>
              <a:rPr lang="en-US" dirty="0">
                <a:latin typeface="Helvetica" panose="020B0604020202020204" pitchFamily="34" charset="0"/>
                <a:cs typeface="Helvetica" panose="020B0604020202020204" pitchFamily="34" charset="0"/>
              </a:rPr>
              <a:t>Meet customer demand</a:t>
            </a:r>
            <a:endParaRPr lang="en-US" dirty="0">
              <a:effectLst/>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2A720147-BEC3-A479-95B5-C01944A815F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cxnSp>
        <p:nvCxnSpPr>
          <p:cNvPr id="5" name="Straight Connector 4">
            <a:extLst>
              <a:ext uri="{FF2B5EF4-FFF2-40B4-BE49-F238E27FC236}">
                <a16:creationId xmlns:a16="http://schemas.microsoft.com/office/drawing/2014/main" id="{DDAF3AFC-7377-B784-D200-E4B07FB1B2BF}"/>
              </a:ext>
              <a:ext uri="{C183D7F6-B498-43B3-948B-1728B52AA6E4}">
                <adec:decorative xmlns:adec="http://schemas.microsoft.com/office/drawing/2017/decorative" val="1"/>
              </a:ext>
            </a:extLst>
          </p:cNvPr>
          <p:cNvCxnSpPr/>
          <p:nvPr/>
        </p:nvCxnSpPr>
        <p:spPr>
          <a:xfrm>
            <a:off x="838200" y="1484416"/>
            <a:ext cx="10609613"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8" name="Group 7" descr="An icon of a bowl of fruit.">
            <a:extLst>
              <a:ext uri="{FF2B5EF4-FFF2-40B4-BE49-F238E27FC236}">
                <a16:creationId xmlns:a16="http://schemas.microsoft.com/office/drawing/2014/main" id="{F04FB2E0-5B18-FBFD-FDA2-D251DB3E30EF}"/>
              </a:ext>
              <a:ext uri="{C183D7F6-B498-43B3-948B-1728B52AA6E4}">
                <adec:decorative xmlns:adec="http://schemas.microsoft.com/office/drawing/2017/decorative" val="0"/>
              </a:ext>
            </a:extLst>
          </p:cNvPr>
          <p:cNvGrpSpPr/>
          <p:nvPr/>
        </p:nvGrpSpPr>
        <p:grpSpPr>
          <a:xfrm>
            <a:off x="1468023" y="4650585"/>
            <a:ext cx="1445998" cy="1445998"/>
            <a:chOff x="5373001" y="2706001"/>
            <a:chExt cx="1445998" cy="1445998"/>
          </a:xfrm>
        </p:grpSpPr>
        <p:sp>
          <p:nvSpPr>
            <p:cNvPr id="6" name="Rectangle: Diagonal Corners Rounded 5">
              <a:extLst>
                <a:ext uri="{FF2B5EF4-FFF2-40B4-BE49-F238E27FC236}">
                  <a16:creationId xmlns:a16="http://schemas.microsoft.com/office/drawing/2014/main" id="{A4C3B380-15CF-7ADE-BF59-2011F461B690}"/>
                </a:ext>
              </a:extLst>
            </p:cNvPr>
            <p:cNvSpPr/>
            <p:nvPr/>
          </p:nvSpPr>
          <p:spPr>
            <a:xfrm>
              <a:off x="5373001" y="2706001"/>
              <a:ext cx="1445998" cy="1445998"/>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7" name="Rectangle 6" descr="Fruit Bowl">
              <a:extLst>
                <a:ext uri="{FF2B5EF4-FFF2-40B4-BE49-F238E27FC236}">
                  <a16:creationId xmlns:a16="http://schemas.microsoft.com/office/drawing/2014/main" id="{05555B90-B5DE-05E4-1DC0-2B177BD3EE25}"/>
                </a:ext>
              </a:extLst>
            </p:cNvPr>
            <p:cNvSpPr/>
            <p:nvPr/>
          </p:nvSpPr>
          <p:spPr>
            <a:xfrm>
              <a:off x="5681165" y="3014165"/>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1" name="Group 10" descr="An icon of an apple.">
            <a:extLst>
              <a:ext uri="{FF2B5EF4-FFF2-40B4-BE49-F238E27FC236}">
                <a16:creationId xmlns:a16="http://schemas.microsoft.com/office/drawing/2014/main" id="{4FDB6241-91E8-E0AB-9B5E-B155D406B2EA}"/>
              </a:ext>
              <a:ext uri="{C183D7F6-B498-43B3-948B-1728B52AA6E4}">
                <adec:decorative xmlns:adec="http://schemas.microsoft.com/office/drawing/2017/decorative" val="0"/>
              </a:ext>
            </a:extLst>
          </p:cNvPr>
          <p:cNvGrpSpPr/>
          <p:nvPr/>
        </p:nvGrpSpPr>
        <p:grpSpPr>
          <a:xfrm>
            <a:off x="4078603" y="4650585"/>
            <a:ext cx="1445998" cy="1445998"/>
            <a:chOff x="5373001" y="2706001"/>
            <a:chExt cx="1445998" cy="1445998"/>
          </a:xfrm>
        </p:grpSpPr>
        <p:sp>
          <p:nvSpPr>
            <p:cNvPr id="9" name="Rectangle: Diagonal Corners Rounded 8">
              <a:extLst>
                <a:ext uri="{FF2B5EF4-FFF2-40B4-BE49-F238E27FC236}">
                  <a16:creationId xmlns:a16="http://schemas.microsoft.com/office/drawing/2014/main" id="{378324C7-3FAF-2EFB-2820-D25F75C6A894}"/>
                </a:ext>
              </a:extLst>
            </p:cNvPr>
            <p:cNvSpPr/>
            <p:nvPr/>
          </p:nvSpPr>
          <p:spPr>
            <a:xfrm>
              <a:off x="5373001" y="2706001"/>
              <a:ext cx="1445998" cy="1445998"/>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10" name="Rectangle 9" descr="Apple">
              <a:extLst>
                <a:ext uri="{FF2B5EF4-FFF2-40B4-BE49-F238E27FC236}">
                  <a16:creationId xmlns:a16="http://schemas.microsoft.com/office/drawing/2014/main" id="{8F0438AF-1A15-1A03-8947-1EE4A3FB4C8F}"/>
                </a:ext>
              </a:extLst>
            </p:cNvPr>
            <p:cNvSpPr/>
            <p:nvPr/>
          </p:nvSpPr>
          <p:spPr>
            <a:xfrm>
              <a:off x="5681165" y="3014165"/>
              <a:ext cx="829671" cy="829671"/>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4" name="Group 13" descr="An icon of a fork and knife.">
            <a:extLst>
              <a:ext uri="{FF2B5EF4-FFF2-40B4-BE49-F238E27FC236}">
                <a16:creationId xmlns:a16="http://schemas.microsoft.com/office/drawing/2014/main" id="{96AAA6BE-F4DE-7345-AF7C-33B7FC88F226}"/>
              </a:ext>
            </a:extLst>
          </p:cNvPr>
          <p:cNvGrpSpPr/>
          <p:nvPr/>
        </p:nvGrpSpPr>
        <p:grpSpPr>
          <a:xfrm>
            <a:off x="6689183" y="4650585"/>
            <a:ext cx="1445998" cy="1445998"/>
            <a:chOff x="5373001" y="2706001"/>
            <a:chExt cx="1445998" cy="1445998"/>
          </a:xfrm>
        </p:grpSpPr>
        <p:sp>
          <p:nvSpPr>
            <p:cNvPr id="12" name="Rectangle: Diagonal Corners Rounded 11">
              <a:extLst>
                <a:ext uri="{FF2B5EF4-FFF2-40B4-BE49-F238E27FC236}">
                  <a16:creationId xmlns:a16="http://schemas.microsoft.com/office/drawing/2014/main" id="{555D91DB-1206-661C-0041-A36893188C37}"/>
                </a:ext>
              </a:extLst>
            </p:cNvPr>
            <p:cNvSpPr/>
            <p:nvPr/>
          </p:nvSpPr>
          <p:spPr>
            <a:xfrm>
              <a:off x="5373001" y="2706001"/>
              <a:ext cx="1445998" cy="1445998"/>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sp>
          <p:nvSpPr>
            <p:cNvPr id="13" name="Rectangle 12" descr="Fork and knife">
              <a:extLst>
                <a:ext uri="{FF2B5EF4-FFF2-40B4-BE49-F238E27FC236}">
                  <a16:creationId xmlns:a16="http://schemas.microsoft.com/office/drawing/2014/main" id="{555E829E-20CE-2F4F-7A5B-123B80FA7F5F}"/>
                </a:ext>
              </a:extLst>
            </p:cNvPr>
            <p:cNvSpPr/>
            <p:nvPr/>
          </p:nvSpPr>
          <p:spPr>
            <a:xfrm>
              <a:off x="5681165" y="3014165"/>
              <a:ext cx="829671" cy="829671"/>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7" name="Group 16" descr="An icon of a person.">
            <a:extLst>
              <a:ext uri="{FF2B5EF4-FFF2-40B4-BE49-F238E27FC236}">
                <a16:creationId xmlns:a16="http://schemas.microsoft.com/office/drawing/2014/main" id="{F9615D8D-CF58-A824-BB93-A99A72A7C60A}"/>
              </a:ext>
            </a:extLst>
          </p:cNvPr>
          <p:cNvGrpSpPr/>
          <p:nvPr/>
        </p:nvGrpSpPr>
        <p:grpSpPr>
          <a:xfrm>
            <a:off x="9234856" y="4650585"/>
            <a:ext cx="1445998" cy="1445998"/>
            <a:chOff x="5373001" y="2706001"/>
            <a:chExt cx="1445998" cy="1445998"/>
          </a:xfrm>
        </p:grpSpPr>
        <p:sp>
          <p:nvSpPr>
            <p:cNvPr id="15" name="Rectangle: Diagonal Corners Rounded 14">
              <a:extLst>
                <a:ext uri="{FF2B5EF4-FFF2-40B4-BE49-F238E27FC236}">
                  <a16:creationId xmlns:a16="http://schemas.microsoft.com/office/drawing/2014/main" id="{A130359D-7474-E572-141A-89EC45DC7BC9}"/>
                </a:ext>
              </a:extLst>
            </p:cNvPr>
            <p:cNvSpPr/>
            <p:nvPr/>
          </p:nvSpPr>
          <p:spPr>
            <a:xfrm>
              <a:off x="5373001" y="2706001"/>
              <a:ext cx="1445998" cy="1445998"/>
            </a:xfrm>
            <a:prstGeom prst="round2DiagRect">
              <a:avLst>
                <a:gd name="adj1" fmla="val 29727"/>
                <a:gd name="adj2" fmla="val 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txBody>
            <a:bodyPr/>
            <a:lstStyle/>
            <a:p>
              <a:endParaRPr lang="en-US"/>
            </a:p>
          </p:txBody>
        </p:sp>
        <p:sp>
          <p:nvSpPr>
            <p:cNvPr id="16" name="Rectangle 15" descr="User">
              <a:extLst>
                <a:ext uri="{FF2B5EF4-FFF2-40B4-BE49-F238E27FC236}">
                  <a16:creationId xmlns:a16="http://schemas.microsoft.com/office/drawing/2014/main" id="{A8B4C834-1192-FD90-EA33-6AFEEDA467A3}"/>
                </a:ext>
              </a:extLst>
            </p:cNvPr>
            <p:cNvSpPr/>
            <p:nvPr/>
          </p:nvSpPr>
          <p:spPr>
            <a:xfrm>
              <a:off x="5681165" y="3014165"/>
              <a:ext cx="829671" cy="829671"/>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spTree>
    <p:extLst>
      <p:ext uri="{BB962C8B-B14F-4D97-AF65-F5344CB8AC3E}">
        <p14:creationId xmlns:p14="http://schemas.microsoft.com/office/powerpoint/2010/main" val="2535303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389DF-CA7F-D668-8E48-964CB0593A0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Nutrition</a:t>
            </a:r>
          </a:p>
        </p:txBody>
      </p:sp>
      <p:sp>
        <p:nvSpPr>
          <p:cNvPr id="3" name="Content Placeholder 2">
            <a:extLst>
              <a:ext uri="{FF2B5EF4-FFF2-40B4-BE49-F238E27FC236}">
                <a16:creationId xmlns:a16="http://schemas.microsoft.com/office/drawing/2014/main" id="{58E461CE-7240-5E8D-C05B-067475142782}"/>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Spices</a:t>
            </a:r>
          </a:p>
          <a:p>
            <a:r>
              <a:rPr lang="en-US" dirty="0">
                <a:latin typeface="Helvetica" panose="020B0604020202020204" pitchFamily="34" charset="0"/>
                <a:cs typeface="Helvetica" panose="020B0604020202020204" pitchFamily="34" charset="0"/>
              </a:rPr>
              <a:t>Herbs</a:t>
            </a:r>
          </a:p>
          <a:p>
            <a:r>
              <a:rPr lang="en-US" dirty="0">
                <a:latin typeface="Helvetica" panose="020B0604020202020204" pitchFamily="34" charset="0"/>
                <a:cs typeface="Helvetica" panose="020B0604020202020204" pitchFamily="34" charset="0"/>
              </a:rPr>
              <a:t>Less common fruits, vegetables, whole grains</a:t>
            </a:r>
          </a:p>
        </p:txBody>
      </p:sp>
      <p:pic>
        <p:nvPicPr>
          <p:cNvPr id="4" name="Picture 3">
            <a:extLst>
              <a:ext uri="{FF2B5EF4-FFF2-40B4-BE49-F238E27FC236}">
                <a16:creationId xmlns:a16="http://schemas.microsoft.com/office/drawing/2014/main" id="{9833F5D8-5B29-F5F8-FD23-216D2993D3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cxnSp>
        <p:nvCxnSpPr>
          <p:cNvPr id="6" name="Straight Connector 5">
            <a:extLst>
              <a:ext uri="{FF2B5EF4-FFF2-40B4-BE49-F238E27FC236}">
                <a16:creationId xmlns:a16="http://schemas.microsoft.com/office/drawing/2014/main" id="{C316CE97-21DF-0A5A-2C0A-4D012F03122B}"/>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92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D63B93-A44C-BCA5-068C-E35B41E73F07}"/>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dirty="0">
                <a:latin typeface="Helvetica" panose="020B0604020202020204" pitchFamily="34" charset="0"/>
                <a:cs typeface="Helvetica" panose="020B0604020202020204" pitchFamily="34" charset="0"/>
              </a:rPr>
              <a:t>Nutrition Education</a:t>
            </a:r>
          </a:p>
        </p:txBody>
      </p:sp>
      <p:sp>
        <p:nvSpPr>
          <p:cNvPr id="3" name="Content Placeholder 2">
            <a:extLst>
              <a:ext uri="{FF2B5EF4-FFF2-40B4-BE49-F238E27FC236}">
                <a16:creationId xmlns:a16="http://schemas.microsoft.com/office/drawing/2014/main" id="{8AEB8A7F-6AD5-AFEE-4EB6-F712EC29DC2E}"/>
              </a:ext>
            </a:extLst>
          </p:cNvPr>
          <p:cNvSpPr>
            <a:spLocks noGrp="1"/>
          </p:cNvSpPr>
          <p:nvPr>
            <p:ph idx="1"/>
          </p:nvPr>
        </p:nvSpPr>
        <p:spPr>
          <a:xfrm>
            <a:off x="6194715" y="3836197"/>
            <a:ext cx="5334931" cy="2189214"/>
          </a:xfrm>
        </p:spPr>
        <p:txBody>
          <a:bodyPr vert="horz" lIns="91440" tIns="45720" rIns="91440" bIns="45720" rtlCol="0">
            <a:normAutofit/>
          </a:bodyPr>
          <a:lstStyle/>
          <a:p>
            <a:pPr marL="0" indent="0" algn="ctr">
              <a:buNone/>
            </a:pPr>
            <a:r>
              <a:rPr lang="en-US" sz="2400" dirty="0">
                <a:latin typeface="Helvetica" panose="020B0604020202020204" pitchFamily="34" charset="0"/>
                <a:cs typeface="Helvetica" panose="020B0604020202020204" pitchFamily="34" charset="0"/>
              </a:rPr>
              <a:t>The cafeteria is an extension of the classroom</a:t>
            </a:r>
          </a:p>
        </p:txBody>
      </p:sp>
      <p:sp>
        <p:nvSpPr>
          <p:cNvPr id="41" name="Freeform: Shape 4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5" name="Picture 4" descr="Roasted carrots with herbs on a sheet pan.">
            <a:extLst>
              <a:ext uri="{FF2B5EF4-FFF2-40B4-BE49-F238E27FC236}">
                <a16:creationId xmlns:a16="http://schemas.microsoft.com/office/drawing/2014/main" id="{A711ADE7-95A2-01C5-2F3C-92861575643A}"/>
              </a:ext>
            </a:extLst>
          </p:cNvPr>
          <p:cNvPicPr>
            <a:picLocks noChangeAspect="1"/>
          </p:cNvPicPr>
          <p:nvPr/>
        </p:nvPicPr>
        <p:blipFill rotWithShape="1">
          <a:blip r:embed="rId3"/>
          <a:srcRect l="21230" r="12019"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42" name="Freeform: Shape 4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a:extLst>
              <a:ext uri="{FF2B5EF4-FFF2-40B4-BE49-F238E27FC236}">
                <a16:creationId xmlns:a16="http://schemas.microsoft.com/office/drawing/2014/main" id="{77543DB0-75CB-BA91-E92A-5DB7A915EC2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627310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CCC97E-AB9F-B0D4-97CE-207EFA710EA4}"/>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Scratch Cooking and Local Ingredients</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erson's hand with a glove cutting an onion with a chef's knife.">
            <a:extLst>
              <a:ext uri="{FF2B5EF4-FFF2-40B4-BE49-F238E27FC236}">
                <a16:creationId xmlns:a16="http://schemas.microsoft.com/office/drawing/2014/main" id="{3C81358B-0BF6-63D8-19A3-9002D089DE2A}"/>
              </a:ext>
            </a:extLst>
          </p:cNvPr>
          <p:cNvPicPr>
            <a:picLocks noGrp="1" noChangeAspect="1"/>
          </p:cNvPicPr>
          <p:nvPr>
            <p:ph idx="1"/>
          </p:nvPr>
        </p:nvPicPr>
        <p:blipFill rotWithShape="1">
          <a:blip r:embed="rId3"/>
          <a:srcRect t="12421" r="-1" b="1280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7">
            <a:extLst>
              <a:ext uri="{FF2B5EF4-FFF2-40B4-BE49-F238E27FC236}">
                <a16:creationId xmlns:a16="http://schemas.microsoft.com/office/drawing/2014/main" id="{8FE54540-AE5E-D9BA-B8BD-EBC7B3DD3AE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053" y="6428423"/>
            <a:ext cx="1346219" cy="269294"/>
          </a:xfrm>
          <a:prstGeom prst="rect">
            <a:avLst/>
          </a:prstGeom>
        </p:spPr>
      </p:pic>
    </p:spTree>
    <p:extLst>
      <p:ext uri="{BB962C8B-B14F-4D97-AF65-F5344CB8AC3E}">
        <p14:creationId xmlns:p14="http://schemas.microsoft.com/office/powerpoint/2010/main" val="3987592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D20944-C2BC-785F-8EC7-5D779689DA21}"/>
              </a:ext>
            </a:extLst>
          </p:cNvPr>
          <p:cNvSpPr>
            <a:spLocks noGrp="1"/>
          </p:cNvSpPr>
          <p:nvPr>
            <p:ph type="title"/>
          </p:nvPr>
        </p:nvSpPr>
        <p:spPr>
          <a:xfrm>
            <a:off x="5297762" y="329184"/>
            <a:ext cx="6251110" cy="1783080"/>
          </a:xfrm>
        </p:spPr>
        <p:txBody>
          <a:bodyPr anchor="b">
            <a:normAutofit/>
          </a:bodyPr>
          <a:lstStyle/>
          <a:p>
            <a:r>
              <a:rPr lang="en-US" sz="5400" dirty="0">
                <a:latin typeface="Helvetica" panose="020B0604020202020204" pitchFamily="34" charset="0"/>
                <a:cs typeface="Helvetica" panose="020B0604020202020204" pitchFamily="34" charset="0"/>
              </a:rPr>
              <a:t>Student Inspired</a:t>
            </a:r>
          </a:p>
        </p:txBody>
      </p:sp>
      <p:sp>
        <p:nvSpPr>
          <p:cNvPr id="3" name="Content Placeholder 2">
            <a:extLst>
              <a:ext uri="{FF2B5EF4-FFF2-40B4-BE49-F238E27FC236}">
                <a16:creationId xmlns:a16="http://schemas.microsoft.com/office/drawing/2014/main" id="{B478BF6B-1BD0-E249-5093-4699EB38D068}"/>
              </a:ext>
            </a:extLst>
          </p:cNvPr>
          <p:cNvSpPr>
            <a:spLocks noGrp="1"/>
          </p:cNvSpPr>
          <p:nvPr>
            <p:ph idx="1"/>
          </p:nvPr>
        </p:nvSpPr>
        <p:spPr>
          <a:xfrm>
            <a:off x="5297762" y="2706624"/>
            <a:ext cx="6251110" cy="3483864"/>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Gen Z </a:t>
            </a:r>
          </a:p>
          <a:p>
            <a:r>
              <a:rPr lang="en-US" sz="2200" dirty="0">
                <a:latin typeface="Helvetica" panose="020B0604020202020204" pitchFamily="34" charset="0"/>
                <a:cs typeface="Helvetica" panose="020B0604020202020204" pitchFamily="34" charset="0"/>
              </a:rPr>
              <a:t>Gen Alpha</a:t>
            </a:r>
          </a:p>
        </p:txBody>
      </p:sp>
      <p:pic>
        <p:nvPicPr>
          <p:cNvPr id="4" name="Picture 3" descr="A cafeteria tray with an entree of rice, chicken, chickpeas, and herbs, orange slices, and milk.">
            <a:extLst>
              <a:ext uri="{FF2B5EF4-FFF2-40B4-BE49-F238E27FC236}">
                <a16:creationId xmlns:a16="http://schemas.microsoft.com/office/drawing/2014/main" id="{82E7486F-320E-EADC-A2CD-55EC11AAFFCB}"/>
              </a:ext>
            </a:extLst>
          </p:cNvPr>
          <p:cNvPicPr>
            <a:picLocks noChangeAspect="1"/>
          </p:cNvPicPr>
          <p:nvPr/>
        </p:nvPicPr>
        <p:blipFill rotWithShape="1">
          <a:blip r:embed="rId3"/>
          <a:srcRect t="1710" r="-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8610764-DC47-3B3E-ECFE-DA4D3BFA7A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102725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5C16-2B03-BF6E-1D0E-E831E723D33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What’s Hot 2024 Culinary Forecast</a:t>
            </a:r>
          </a:p>
        </p:txBody>
      </p:sp>
      <p:sp>
        <p:nvSpPr>
          <p:cNvPr id="3" name="Content Placeholder 2">
            <a:extLst>
              <a:ext uri="{FF2B5EF4-FFF2-40B4-BE49-F238E27FC236}">
                <a16:creationId xmlns:a16="http://schemas.microsoft.com/office/drawing/2014/main" id="{7CD51FF3-08D0-98BC-0FD5-0D1A30D402D3}"/>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What’s Hot 2024 Culinary Forecast</a:t>
            </a:r>
          </a:p>
          <a:p>
            <a:r>
              <a:rPr lang="en-US" dirty="0">
                <a:latin typeface="Helvetica" panose="020B0604020202020204" pitchFamily="34" charset="0"/>
                <a:cs typeface="Helvetica" panose="020B0604020202020204" pitchFamily="34" charset="0"/>
              </a:rPr>
              <a:t>Global chicken wings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International BBQ</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Grilled/</a:t>
            </a:r>
            <a:r>
              <a:rPr lang="en-US" sz="2800" kern="1200" dirty="0">
                <a:solidFill>
                  <a:schemeClr val="tx1"/>
                </a:solidFill>
                <a:effectLst/>
                <a:latin typeface="Helvetica" panose="020B0604020202020204" pitchFamily="34" charset="0"/>
                <a:cs typeface="Helvetica" panose="020B0604020202020204" pitchFamily="34" charset="0"/>
              </a:rPr>
              <a:t>cooked cheeses </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Stuffed </a:t>
            </a:r>
            <a:r>
              <a:rPr lang="en-US" sz="2800" b="0" kern="1200" dirty="0">
                <a:solidFill>
                  <a:schemeClr val="tx1"/>
                </a:solidFill>
                <a:effectLst/>
                <a:latin typeface="Helvetica" panose="020B0604020202020204" pitchFamily="34" charset="0"/>
                <a:cs typeface="Helvetica" panose="020B0604020202020204" pitchFamily="34" charset="0"/>
              </a:rPr>
              <a:t>vegetables </a:t>
            </a:r>
            <a:endParaRPr lang="en-US" dirty="0">
              <a:effectLst/>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0CF03514-A19E-E335-AA9A-D7A794F0CE9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cxnSp>
        <p:nvCxnSpPr>
          <p:cNvPr id="5" name="Straight Connector 4">
            <a:extLst>
              <a:ext uri="{FF2B5EF4-FFF2-40B4-BE49-F238E27FC236}">
                <a16:creationId xmlns:a16="http://schemas.microsoft.com/office/drawing/2014/main" id="{676B04ED-C581-499D-D7DE-876E6F862E57}"/>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8431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8C37B3-0CAF-F93C-D909-1508AB4A8CF5}"/>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4800" kern="1200" dirty="0">
                <a:solidFill>
                  <a:schemeClr val="tx1"/>
                </a:solidFill>
                <a:latin typeface="Helvetica" panose="020B0604020202020204" pitchFamily="34" charset="0"/>
                <a:cs typeface="Helvetica" panose="020B0604020202020204" pitchFamily="34" charset="0"/>
              </a:rPr>
              <a:t>A Taste of Global Flavors</a:t>
            </a:r>
          </a:p>
        </p:txBody>
      </p:sp>
      <p:sp>
        <p:nvSpPr>
          <p:cNvPr id="3" name="Content Placeholder 2">
            <a:extLst>
              <a:ext uri="{FF2B5EF4-FFF2-40B4-BE49-F238E27FC236}">
                <a16:creationId xmlns:a16="http://schemas.microsoft.com/office/drawing/2014/main" id="{60226FDA-731A-B0EE-43FF-0657195DF36E}"/>
              </a:ext>
            </a:extLst>
          </p:cNvPr>
          <p:cNvSpPr>
            <a:spLocks noGrp="1"/>
          </p:cNvSpPr>
          <p:nvPr>
            <p:ph type="body" idx="1"/>
          </p:nvPr>
        </p:nvSpPr>
        <p:spPr>
          <a:xfrm>
            <a:off x="4038600" y="4782320"/>
            <a:ext cx="7644627" cy="1329443"/>
          </a:xfrm>
        </p:spPr>
        <p:txBody>
          <a:bodyPr vert="horz" lIns="91440" tIns="45720" rIns="91440" bIns="45720" rtlCol="0">
            <a:normAutofit/>
          </a:bodyPr>
          <a:lstStyle/>
          <a:p>
            <a:pPr algn="r"/>
            <a:r>
              <a:rPr lang="en-US" sz="1800" kern="1200" dirty="0">
                <a:solidFill>
                  <a:schemeClr val="tx1"/>
                </a:solidFill>
                <a:latin typeface="Helvetica" panose="020B0604020202020204" pitchFamily="34" charset="0"/>
                <a:cs typeface="Helvetica" panose="020B0604020202020204" pitchFamily="34" charset="0"/>
              </a:rPr>
              <a:t>Common ingredients and dishes from around the world</a:t>
            </a:r>
          </a:p>
        </p:txBody>
      </p:sp>
      <p:pic>
        <p:nvPicPr>
          <p:cNvPr id="7" name="Picture 6">
            <a:extLst>
              <a:ext uri="{FF2B5EF4-FFF2-40B4-BE49-F238E27FC236}">
                <a16:creationId xmlns:a16="http://schemas.microsoft.com/office/drawing/2014/main" id="{E87682D0-A226-F645-A736-23222D11158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2365086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sp>
        <p:nvSpPr>
          <p:cNvPr id="2" name="Title 1">
            <a:extLst>
              <a:ext uri="{FF2B5EF4-FFF2-40B4-BE49-F238E27FC236}">
                <a16:creationId xmlns:a16="http://schemas.microsoft.com/office/drawing/2014/main" id="{6D1D0054-6F2A-5F33-2EFA-0DE9161A256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200" kern="1200" dirty="0">
                <a:solidFill>
                  <a:schemeClr val="tx2"/>
                </a:solidFill>
                <a:latin typeface="Helvetica" panose="020B0604020202020204" pitchFamily="34" charset="0"/>
                <a:cs typeface="Helvetica" panose="020B0604020202020204" pitchFamily="34" charset="0"/>
              </a:rPr>
              <a:t>Mediterranean</a:t>
            </a:r>
          </a:p>
        </p:txBody>
      </p:sp>
    </p:spTree>
    <p:extLst>
      <p:ext uri="{BB962C8B-B14F-4D97-AF65-F5344CB8AC3E}">
        <p14:creationId xmlns:p14="http://schemas.microsoft.com/office/powerpoint/2010/main" val="3169943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Italian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Olive oil</a:t>
            </a:r>
          </a:p>
          <a:p>
            <a:pPr lvl="0">
              <a:defRPr/>
            </a:pPr>
            <a:r>
              <a:rPr lang="en-US" dirty="0">
                <a:latin typeface="Helvetica" panose="020B0604020202020204" pitchFamily="34" charset="0"/>
                <a:cs typeface="Helvetica" panose="020B0604020202020204" pitchFamily="34" charset="0"/>
              </a:rPr>
              <a:t>Tomatoes</a:t>
            </a:r>
          </a:p>
          <a:p>
            <a:pPr lvl="0">
              <a:defRPr/>
            </a:pPr>
            <a:r>
              <a:rPr lang="en-US" dirty="0">
                <a:latin typeface="Helvetica" panose="020B0604020202020204" pitchFamily="34" charset="0"/>
                <a:cs typeface="Helvetica" panose="020B0604020202020204" pitchFamily="34" charset="0"/>
              </a:rPr>
              <a:t>Cheese</a:t>
            </a:r>
          </a:p>
          <a:p>
            <a:pPr lvl="0">
              <a:defRPr/>
            </a:pPr>
            <a:r>
              <a:rPr lang="en-US" dirty="0">
                <a:latin typeface="Helvetica" panose="020B0604020202020204" pitchFamily="34" charset="0"/>
                <a:cs typeface="Helvetica" panose="020B0604020202020204" pitchFamily="34" charset="0"/>
              </a:rPr>
              <a:t>Basil</a:t>
            </a:r>
          </a:p>
          <a:p>
            <a:pPr lvl="0">
              <a:defRPr/>
            </a:pPr>
            <a:r>
              <a:rPr lang="en-US" dirty="0">
                <a:latin typeface="Helvetica" panose="020B0604020202020204" pitchFamily="34" charset="0"/>
                <a:cs typeface="Helvetica" panose="020B0604020202020204" pitchFamily="34" charset="0"/>
              </a:rPr>
              <a:t>Oregano</a:t>
            </a:r>
          </a:p>
          <a:p>
            <a:pPr lvl="0">
              <a:defRPr/>
            </a:pPr>
            <a:r>
              <a:rPr lang="en-US" dirty="0">
                <a:latin typeface="Helvetica" panose="020B0604020202020204" pitchFamily="34" charset="0"/>
                <a:cs typeface="Helvetica" panose="020B0604020202020204" pitchFamily="34" charset="0"/>
              </a:rPr>
              <a:t>Garlic</a:t>
            </a:r>
          </a:p>
          <a:p>
            <a:pPr lvl="0">
              <a:defRPr/>
            </a:pPr>
            <a:r>
              <a:rPr lang="en-US" dirty="0">
                <a:latin typeface="Helvetica" panose="020B0604020202020204" pitchFamily="34" charset="0"/>
                <a:cs typeface="Helvetica" panose="020B0604020202020204" pitchFamily="34" charset="0"/>
              </a:rPr>
              <a:t>Balsamic vinegar</a:t>
            </a:r>
          </a:p>
          <a:p>
            <a:pPr lvl="0">
              <a:defRPr/>
            </a:pPr>
            <a:r>
              <a:rPr lang="en-US" dirty="0">
                <a:latin typeface="Helvetica" panose="020B0604020202020204" pitchFamily="34" charset="0"/>
                <a:cs typeface="Helvetica" panose="020B0604020202020204" pitchFamily="34" charset="0"/>
              </a:rPr>
              <a:t>Pasta – dried and fresh</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182321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D998EB-C885-F346-D3DA-EA7AB6AC910C}"/>
              </a:ext>
            </a:extLst>
          </p:cNvPr>
          <p:cNvSpPr>
            <a:spLocks noGrp="1"/>
          </p:cNvSpPr>
          <p:nvPr>
            <p:ph type="title"/>
          </p:nvPr>
        </p:nvSpPr>
        <p:spPr>
          <a:xfrm>
            <a:off x="589560" y="856180"/>
            <a:ext cx="4560584" cy="1128068"/>
          </a:xfrm>
        </p:spPr>
        <p:txBody>
          <a:bodyPr anchor="ctr">
            <a:normAutofit fontScale="90000"/>
          </a:bodyPr>
          <a:lstStyle/>
          <a:p>
            <a:r>
              <a:rPr lang="en-US" sz="4000" dirty="0">
                <a:latin typeface="Helvetica" panose="020B0604020202020204" pitchFamily="34" charset="0"/>
                <a:cs typeface="Helvetica" panose="020B0604020202020204" pitchFamily="34" charset="0"/>
              </a:rPr>
              <a:t>Popular Italian Dishes</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0FB78B-BFD5-CF29-F241-5ABE34EA6B2A}"/>
              </a:ext>
            </a:extLst>
          </p:cNvPr>
          <p:cNvSpPr>
            <a:spLocks noGrp="1"/>
          </p:cNvSpPr>
          <p:nvPr>
            <p:ph idx="1"/>
          </p:nvPr>
        </p:nvSpPr>
        <p:spPr>
          <a:xfrm>
            <a:off x="590719" y="2330505"/>
            <a:ext cx="4559425" cy="3979585"/>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Pizza</a:t>
            </a:r>
          </a:p>
          <a:p>
            <a:r>
              <a:rPr lang="en-US" sz="2000" dirty="0">
                <a:latin typeface="Helvetica" panose="020B0604020202020204" pitchFamily="34" charset="0"/>
                <a:cs typeface="Helvetica" panose="020B0604020202020204" pitchFamily="34" charset="0"/>
              </a:rPr>
              <a:t>Lasagna </a:t>
            </a:r>
          </a:p>
          <a:p>
            <a:r>
              <a:rPr lang="en-US" sz="2000" dirty="0">
                <a:latin typeface="Helvetica" panose="020B0604020202020204" pitchFamily="34" charset="0"/>
                <a:cs typeface="Helvetica" panose="020B0604020202020204" pitchFamily="34" charset="0"/>
              </a:rPr>
              <a:t>Bolognese</a:t>
            </a:r>
          </a:p>
          <a:p>
            <a:r>
              <a:rPr lang="en-US" sz="2000" dirty="0">
                <a:latin typeface="Helvetica" panose="020B0604020202020204" pitchFamily="34" charset="0"/>
                <a:cs typeface="Helvetica" panose="020B0604020202020204" pitchFamily="34" charset="0"/>
              </a:rPr>
              <a:t>Risotto</a:t>
            </a:r>
          </a:p>
          <a:p>
            <a:r>
              <a:rPr lang="en-US" sz="2000" dirty="0">
                <a:latin typeface="Helvetica" panose="020B0604020202020204" pitchFamily="34" charset="0"/>
                <a:cs typeface="Helvetica" panose="020B0604020202020204" pitchFamily="34" charset="0"/>
              </a:rPr>
              <a:t>Spaghetti carbonara</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s hand using a tomato scoop to remove the stem of a tomato.">
            <a:extLst>
              <a:ext uri="{FF2B5EF4-FFF2-40B4-BE49-F238E27FC236}">
                <a16:creationId xmlns:a16="http://schemas.microsoft.com/office/drawing/2014/main" id="{4912C28E-5400-3676-9247-6048A63D5CB8}"/>
              </a:ext>
            </a:extLst>
          </p:cNvPr>
          <p:cNvPicPr>
            <a:picLocks noChangeAspect="1"/>
          </p:cNvPicPr>
          <p:nvPr/>
        </p:nvPicPr>
        <p:blipFill rotWithShape="1">
          <a:blip r:embed="rId3"/>
          <a:srcRect t="4190" r="-2" b="21409"/>
          <a:stretch/>
        </p:blipFill>
        <p:spPr>
          <a:xfrm>
            <a:off x="5977788" y="799352"/>
            <a:ext cx="5425410" cy="5259296"/>
          </a:xfrm>
          <a:prstGeom prst="rect">
            <a:avLst/>
          </a:prstGeom>
        </p:spPr>
      </p:pic>
      <p:pic>
        <p:nvPicPr>
          <p:cNvPr id="8" name="Picture 7">
            <a:extLst>
              <a:ext uri="{FF2B5EF4-FFF2-40B4-BE49-F238E27FC236}">
                <a16:creationId xmlns:a16="http://schemas.microsoft.com/office/drawing/2014/main" id="{57374AB6-68EE-579A-82DA-7962A6B6F6A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2399" y="6365793"/>
            <a:ext cx="1346219" cy="269294"/>
          </a:xfrm>
          <a:prstGeom prst="rect">
            <a:avLst/>
          </a:prstGeom>
        </p:spPr>
      </p:pic>
    </p:spTree>
    <p:extLst>
      <p:ext uri="{BB962C8B-B14F-4D97-AF65-F5344CB8AC3E}">
        <p14:creationId xmlns:p14="http://schemas.microsoft.com/office/powerpoint/2010/main" val="26004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Greek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a:xfrm>
            <a:off x="5183188" y="987425"/>
            <a:ext cx="6172200" cy="5028004"/>
          </a:xfrm>
        </p:spPr>
        <p:txBody>
          <a:bodyPr>
            <a:normAutofit fontScale="92500" lnSpcReduction="20000"/>
          </a:bodyPr>
          <a:lstStyle/>
          <a:p>
            <a:r>
              <a:rPr lang="en-US" dirty="0">
                <a:latin typeface="Helvetica" panose="020B0604020202020204" pitchFamily="34" charset="0"/>
                <a:cs typeface="Helvetica" panose="020B0604020202020204" pitchFamily="34" charset="0"/>
              </a:rPr>
              <a:t>Olives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Olive 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Feta cheese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Lemon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Cucumber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Dill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Mint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Oregano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Honey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Yogurt</a:t>
            </a:r>
          </a:p>
          <a:p>
            <a:r>
              <a:rPr lang="en-US" dirty="0">
                <a:effectLst/>
                <a:latin typeface="Helvetica" panose="020B0604020202020204" pitchFamily="34" charset="0"/>
                <a:cs typeface="Helvetica" panose="020B0604020202020204" pitchFamily="34" charset="0"/>
              </a:rPr>
              <a:t>Tomatoes</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290940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83517-376B-40B2-05D2-AACC3BDE53A5}"/>
              </a:ext>
            </a:extLst>
          </p:cNvPr>
          <p:cNvSpPr>
            <a:spLocks noGrp="1"/>
          </p:cNvSpPr>
          <p:nvPr>
            <p:ph type="title"/>
          </p:nvPr>
        </p:nvSpPr>
        <p:spPr>
          <a:xfrm>
            <a:off x="876694" y="741391"/>
            <a:ext cx="2833324" cy="1616203"/>
          </a:xfrm>
        </p:spPr>
        <p:txBody>
          <a:bodyPr anchor="b">
            <a:normAutofit/>
          </a:bodyPr>
          <a:lstStyle/>
          <a:p>
            <a:r>
              <a:rPr lang="en-US" sz="3200" dirty="0">
                <a:latin typeface="Helvetica" panose="020B0604020202020204" pitchFamily="34" charset="0"/>
                <a:cs typeface="Helvetica" panose="020B0604020202020204" pitchFamily="34" charset="0"/>
              </a:rPr>
              <a:t>Popular Greek Dishes</a:t>
            </a:r>
          </a:p>
        </p:txBody>
      </p:sp>
      <p:sp>
        <p:nvSpPr>
          <p:cNvPr id="3" name="Content Placeholder 2">
            <a:extLst>
              <a:ext uri="{FF2B5EF4-FFF2-40B4-BE49-F238E27FC236}">
                <a16:creationId xmlns:a16="http://schemas.microsoft.com/office/drawing/2014/main" id="{19D95E0B-B77E-A417-6504-31FD8C6DF300}"/>
              </a:ext>
            </a:extLst>
          </p:cNvPr>
          <p:cNvSpPr>
            <a:spLocks noGrp="1"/>
          </p:cNvSpPr>
          <p:nvPr>
            <p:ph idx="1"/>
          </p:nvPr>
        </p:nvSpPr>
        <p:spPr>
          <a:xfrm>
            <a:off x="876694" y="2533476"/>
            <a:ext cx="2833324" cy="3447832"/>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Gyros</a:t>
            </a:r>
          </a:p>
          <a:p>
            <a:r>
              <a:rPr lang="en-US" sz="2000" dirty="0">
                <a:latin typeface="Helvetica" panose="020B0604020202020204" pitchFamily="34" charset="0"/>
                <a:cs typeface="Helvetica" panose="020B0604020202020204" pitchFamily="34" charset="0"/>
              </a:rPr>
              <a:t>Moussaka</a:t>
            </a:r>
          </a:p>
          <a:p>
            <a:r>
              <a:rPr lang="en-US" sz="2000" dirty="0">
                <a:latin typeface="Helvetica" panose="020B0604020202020204" pitchFamily="34" charset="0"/>
                <a:cs typeface="Helvetica" panose="020B0604020202020204" pitchFamily="34" charset="0"/>
              </a:rPr>
              <a:t>Dolmades</a:t>
            </a:r>
          </a:p>
          <a:p>
            <a:r>
              <a:rPr lang="en-US" sz="2000" dirty="0">
                <a:latin typeface="Helvetica" panose="020B0604020202020204" pitchFamily="34" charset="0"/>
                <a:cs typeface="Helvetica" panose="020B0604020202020204" pitchFamily="34" charset="0"/>
              </a:rPr>
              <a:t>Souvlaki</a:t>
            </a:r>
          </a:p>
          <a:p>
            <a:r>
              <a:rPr lang="en-US" sz="2000" dirty="0">
                <a:latin typeface="Helvetica" panose="020B0604020202020204" pitchFamily="34" charset="0"/>
                <a:cs typeface="Helvetica" panose="020B0604020202020204" pitchFamily="34" charset="0"/>
              </a:rPr>
              <a:t>Spanakopita</a:t>
            </a:r>
          </a:p>
          <a:p>
            <a:r>
              <a:rPr lang="en-US" sz="2000" dirty="0">
                <a:latin typeface="Helvetica" panose="020B0604020202020204" pitchFamily="34" charset="0"/>
                <a:cs typeface="Helvetica" panose="020B0604020202020204" pitchFamily="34" charset="0"/>
              </a:rPr>
              <a:t>Hummus</a:t>
            </a:r>
          </a:p>
          <a:p>
            <a:r>
              <a:rPr lang="en-US" sz="2000" dirty="0">
                <a:latin typeface="Helvetica" panose="020B0604020202020204" pitchFamily="34" charset="0"/>
                <a:cs typeface="Helvetica" panose="020B0604020202020204" pitchFamily="34" charset="0"/>
              </a:rPr>
              <a:t>Tzatziki</a:t>
            </a:r>
          </a:p>
        </p:txBody>
      </p:sp>
      <p:pic>
        <p:nvPicPr>
          <p:cNvPr id="9" name="Picture 8" descr="A clear cup layered with hummus on the bottom, then tomatoes, tzatziki, lettuce, feta cheese, and olives on the top, with a pita bread triangle.">
            <a:extLst>
              <a:ext uri="{FF2B5EF4-FFF2-40B4-BE49-F238E27FC236}">
                <a16:creationId xmlns:a16="http://schemas.microsoft.com/office/drawing/2014/main" id="{6C515984-D479-AD11-3791-490CB0192B03}"/>
              </a:ext>
            </a:extLst>
          </p:cNvPr>
          <p:cNvPicPr>
            <a:picLocks noChangeAspect="1"/>
          </p:cNvPicPr>
          <p:nvPr/>
        </p:nvPicPr>
        <p:blipFill rotWithShape="1">
          <a:blip r:embed="rId3"/>
          <a:srcRect l="26109" r="25413" b="2"/>
          <a:stretch/>
        </p:blipFill>
        <p:spPr>
          <a:xfrm>
            <a:off x="4285839" y="1070147"/>
            <a:ext cx="3393840" cy="4672927"/>
          </a:xfrm>
          <a:prstGeom prst="rect">
            <a:avLst/>
          </a:prstGeom>
        </p:spPr>
      </p:pic>
      <p:pic>
        <p:nvPicPr>
          <p:cNvPr id="5" name="Picture 4" descr="A stainless steel bowl with Greek yogurt, grated cucumber, garlic, lemon juice, and dill.">
            <a:extLst>
              <a:ext uri="{FF2B5EF4-FFF2-40B4-BE49-F238E27FC236}">
                <a16:creationId xmlns:a16="http://schemas.microsoft.com/office/drawing/2014/main" id="{81E3F35D-6A10-7B61-EF98-5CEF54726B1D}"/>
              </a:ext>
            </a:extLst>
          </p:cNvPr>
          <p:cNvPicPr>
            <a:picLocks noChangeAspect="1"/>
          </p:cNvPicPr>
          <p:nvPr/>
        </p:nvPicPr>
        <p:blipFill rotWithShape="1">
          <a:blip r:embed="rId4"/>
          <a:srcRect l="16335" r="11349" b="-3"/>
          <a:stretch/>
        </p:blipFill>
        <p:spPr>
          <a:xfrm>
            <a:off x="7679652" y="1070147"/>
            <a:ext cx="3439354" cy="4672927"/>
          </a:xfrm>
          <a:prstGeom prst="rect">
            <a:avLst/>
          </a:prstGeom>
        </p:spPr>
      </p:pic>
      <p:sp>
        <p:nvSpPr>
          <p:cNvPr id="66" name="Rectangle 65">
            <a:extLst>
              <a:ext uri="{FF2B5EF4-FFF2-40B4-BE49-F238E27FC236}">
                <a16:creationId xmlns:a16="http://schemas.microsoft.com/office/drawing/2014/main" id="{068E5CCC-C8B4-1C26-7EEC-22D3D6E6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640742" y="2309584"/>
            <a:ext cx="123362" cy="6833167"/>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5AA4F2E6-C9E1-359F-FAB8-8E34321074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72516" y="4941359"/>
            <a:ext cx="123362" cy="1569619"/>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5DF049F-AB4B-CFD0-CE4B-C9A3BF2D875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1094337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Triangle 5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12DA8A-9647-B3DC-A8A7-E3317939D170}"/>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8800" kern="1200" dirty="0">
                <a:solidFill>
                  <a:schemeClr val="tx1"/>
                </a:solidFill>
                <a:latin typeface="Helvetica" panose="020B0604020202020204" pitchFamily="34" charset="0"/>
                <a:cs typeface="Helvetica" panose="020B0604020202020204" pitchFamily="34" charset="0"/>
              </a:rPr>
              <a:t>Chef Demo!</a:t>
            </a:r>
          </a:p>
        </p:txBody>
      </p:sp>
      <p:sp>
        <p:nvSpPr>
          <p:cNvPr id="3" name="Content Placeholder 2">
            <a:extLst>
              <a:ext uri="{FF2B5EF4-FFF2-40B4-BE49-F238E27FC236}">
                <a16:creationId xmlns:a16="http://schemas.microsoft.com/office/drawing/2014/main" id="{A87D24C1-1974-7F53-3B06-914E6DBEE1A1}"/>
              </a:ext>
            </a:extLst>
          </p:cNvPr>
          <p:cNvSpPr>
            <a:spLocks noGrp="1"/>
          </p:cNvSpPr>
          <p:nvPr>
            <p:ph idx="1"/>
          </p:nvPr>
        </p:nvSpPr>
        <p:spPr>
          <a:xfrm>
            <a:off x="1285241" y="4582814"/>
            <a:ext cx="7132335" cy="1312657"/>
          </a:xfrm>
        </p:spPr>
        <p:txBody>
          <a:bodyPr vert="horz" lIns="91440" tIns="45720" rIns="91440" bIns="45720" rtlCol="0" anchor="t">
            <a:normAutofit/>
          </a:bodyPr>
          <a:lstStyle/>
          <a:p>
            <a:pPr marL="0" indent="0">
              <a:buNone/>
            </a:pPr>
            <a:r>
              <a:rPr lang="en-US" sz="1800" kern="1200" dirty="0">
                <a:solidFill>
                  <a:schemeClr val="tx1"/>
                </a:solidFill>
                <a:latin typeface="Helvetica" panose="020B0604020202020204" pitchFamily="34" charset="0"/>
                <a:cs typeface="Helvetica" panose="020B0604020202020204" pitchFamily="34" charset="0"/>
              </a:rPr>
              <a:t>Ramen</a:t>
            </a:r>
          </a:p>
        </p:txBody>
      </p:sp>
      <p:pic>
        <p:nvPicPr>
          <p:cNvPr id="7" name="Picture 6">
            <a:extLst>
              <a:ext uri="{FF2B5EF4-FFF2-40B4-BE49-F238E27FC236}">
                <a16:creationId xmlns:a16="http://schemas.microsoft.com/office/drawing/2014/main" id="{5C5F5569-79FA-8F4D-2D76-F385B750B5A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1960" y="6397108"/>
            <a:ext cx="1346219" cy="269294"/>
          </a:xfrm>
          <a:prstGeom prst="rect">
            <a:avLst/>
          </a:prstGeom>
        </p:spPr>
      </p:pic>
    </p:spTree>
    <p:extLst>
      <p:ext uri="{BB962C8B-B14F-4D97-AF65-F5344CB8AC3E}">
        <p14:creationId xmlns:p14="http://schemas.microsoft.com/office/powerpoint/2010/main" val="3409441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sp>
        <p:nvSpPr>
          <p:cNvPr id="2" name="Title 1">
            <a:extLst>
              <a:ext uri="{FF2B5EF4-FFF2-40B4-BE49-F238E27FC236}">
                <a16:creationId xmlns:a16="http://schemas.microsoft.com/office/drawing/2014/main" id="{EF30458F-1AE8-E7EB-0C21-3AD722CD8674}"/>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200" kern="1200" dirty="0">
                <a:solidFill>
                  <a:schemeClr val="tx2"/>
                </a:solidFill>
                <a:latin typeface="Helvetica" panose="020B0604020202020204" pitchFamily="34" charset="0"/>
                <a:cs typeface="Helvetica" panose="020B0604020202020204" pitchFamily="34" charset="0"/>
              </a:rPr>
              <a:t>Asia</a:t>
            </a:r>
          </a:p>
        </p:txBody>
      </p:sp>
    </p:spTree>
    <p:extLst>
      <p:ext uri="{BB962C8B-B14F-4D97-AF65-F5344CB8AC3E}">
        <p14:creationId xmlns:p14="http://schemas.microsoft.com/office/powerpoint/2010/main" val="3125491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Japanese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a:xfrm>
            <a:off x="5183188" y="617517"/>
            <a:ext cx="6172200" cy="5397912"/>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Soy sauce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Rice vinegar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Mirin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Miso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Nori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Wasabi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Rice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Seafood </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4283622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0BAF75-50FE-8081-671A-9DCEA6DEF08D}"/>
              </a:ext>
            </a:extLst>
          </p:cNvPr>
          <p:cNvSpPr>
            <a:spLocks noGrp="1"/>
          </p:cNvSpPr>
          <p:nvPr>
            <p:ph type="title"/>
          </p:nvPr>
        </p:nvSpPr>
        <p:spPr>
          <a:xfrm>
            <a:off x="6657715" y="467271"/>
            <a:ext cx="4195674" cy="2052522"/>
          </a:xfrm>
        </p:spPr>
        <p:txBody>
          <a:bodyPr anchor="b">
            <a:normAutofit fontScale="90000"/>
          </a:bodyPr>
          <a:lstStyle/>
          <a:p>
            <a:r>
              <a:rPr lang="en-US" sz="4800" dirty="0">
                <a:latin typeface="Helvetica" panose="020B0604020202020204" pitchFamily="34" charset="0"/>
                <a:cs typeface="Helvetica" panose="020B0604020202020204" pitchFamily="34" charset="0"/>
              </a:rPr>
              <a:t>Popular Japanese Dishes</a:t>
            </a:r>
          </a:p>
        </p:txBody>
      </p:sp>
      <p:sp>
        <p:nvSpPr>
          <p:cNvPr id="32" name="Oval 3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28B3B5-C0F1-519F-0481-CCB80C94DFF7}"/>
              </a:ext>
            </a:extLst>
          </p:cNvPr>
          <p:cNvSpPr>
            <a:spLocks noGrp="1"/>
          </p:cNvSpPr>
          <p:nvPr>
            <p:ph idx="1"/>
          </p:nvPr>
        </p:nvSpPr>
        <p:spPr>
          <a:xfrm>
            <a:off x="6657715" y="2990818"/>
            <a:ext cx="4195673" cy="2913872"/>
          </a:xfrm>
        </p:spPr>
        <p:txBody>
          <a:bodyPr vert="horz" lIns="91440" tIns="45720" rIns="91440" bIns="45720" rtlCol="0" anchor="t">
            <a:normAutofit/>
          </a:bodyPr>
          <a:lstStyle/>
          <a:p>
            <a:r>
              <a:rPr lang="en-US" sz="2000" dirty="0">
                <a:solidFill>
                  <a:schemeClr val="tx1">
                    <a:alpha val="80000"/>
                  </a:schemeClr>
                </a:solidFill>
                <a:latin typeface="Helvetica" panose="020B0604020202020204" pitchFamily="34" charset="0"/>
                <a:cs typeface="Helvetica" panose="020B0604020202020204" pitchFamily="34" charset="0"/>
              </a:rPr>
              <a:t>Sushi</a:t>
            </a:r>
          </a:p>
          <a:p>
            <a:r>
              <a:rPr lang="en-US" sz="2000" dirty="0">
                <a:solidFill>
                  <a:schemeClr val="tx1">
                    <a:alpha val="80000"/>
                  </a:schemeClr>
                </a:solidFill>
                <a:latin typeface="Helvetica" panose="020B0604020202020204" pitchFamily="34" charset="0"/>
                <a:cs typeface="Helvetica" panose="020B0604020202020204" pitchFamily="34" charset="0"/>
              </a:rPr>
              <a:t>Sashimi</a:t>
            </a:r>
          </a:p>
          <a:p>
            <a:r>
              <a:rPr lang="en-US" sz="2000" dirty="0">
                <a:solidFill>
                  <a:schemeClr val="tx1">
                    <a:alpha val="80000"/>
                  </a:schemeClr>
                </a:solidFill>
                <a:latin typeface="Helvetica" panose="020B0604020202020204" pitchFamily="34" charset="0"/>
                <a:cs typeface="Helvetica" panose="020B0604020202020204" pitchFamily="34" charset="0"/>
              </a:rPr>
              <a:t>Ramen</a:t>
            </a:r>
          </a:p>
          <a:p>
            <a:r>
              <a:rPr lang="en-US" sz="2000" dirty="0">
                <a:solidFill>
                  <a:schemeClr val="tx1">
                    <a:alpha val="80000"/>
                  </a:schemeClr>
                </a:solidFill>
                <a:latin typeface="Helvetica" panose="020B0604020202020204" pitchFamily="34" charset="0"/>
                <a:cs typeface="Helvetica" panose="020B0604020202020204" pitchFamily="34" charset="0"/>
              </a:rPr>
              <a:t>Tempura</a:t>
            </a:r>
          </a:p>
          <a:p>
            <a:r>
              <a:rPr lang="en-US" sz="2000" dirty="0">
                <a:solidFill>
                  <a:schemeClr val="tx1">
                    <a:alpha val="80000"/>
                  </a:schemeClr>
                </a:solidFill>
                <a:latin typeface="Helvetica" panose="020B0604020202020204" pitchFamily="34" charset="0"/>
                <a:cs typeface="Helvetica" panose="020B0604020202020204" pitchFamily="34" charset="0"/>
              </a:rPr>
              <a:t>Katsu</a:t>
            </a:r>
          </a:p>
        </p:txBody>
      </p:sp>
      <p:pic>
        <p:nvPicPr>
          <p:cNvPr id="18" name="Picture 17" descr="A bowl of ramen with noodles, broth, carrots, peas, corn, broccoli, snap peas, chicken, and sauce.">
            <a:extLst>
              <a:ext uri="{FF2B5EF4-FFF2-40B4-BE49-F238E27FC236}">
                <a16:creationId xmlns:a16="http://schemas.microsoft.com/office/drawing/2014/main" id="{3A060AE4-01EA-FEA2-6630-5D1C997A68DC}"/>
              </a:ext>
            </a:extLst>
          </p:cNvPr>
          <p:cNvPicPr>
            <a:picLocks noChangeAspect="1"/>
          </p:cNvPicPr>
          <p:nvPr/>
        </p:nvPicPr>
        <p:blipFill rotWithShape="1">
          <a:blip r:embed="rId3"/>
          <a:srcRect r="247" b="-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4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E46AF7B-1F14-3A74-06B3-55EA6DC44E2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82782" y="6292724"/>
            <a:ext cx="1346219" cy="269294"/>
          </a:xfrm>
          <a:prstGeom prst="rect">
            <a:avLst/>
          </a:prstGeom>
        </p:spPr>
      </p:pic>
    </p:spTree>
    <p:extLst>
      <p:ext uri="{BB962C8B-B14F-4D97-AF65-F5344CB8AC3E}">
        <p14:creationId xmlns:p14="http://schemas.microsoft.com/office/powerpoint/2010/main" val="2675208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Chinese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Soy sauce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Sesame 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Ginger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Garlic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Scallions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Rice</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2731021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Filipino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Soy sauce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Cane and coconut vinegar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Fish sauce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Ube (purple sweet potato)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Banana ketchup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Chili peppers</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1810767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05BD5-A7F1-DCCF-A352-458230C898DC}"/>
              </a:ext>
            </a:extLst>
          </p:cNvPr>
          <p:cNvSpPr>
            <a:spLocks noGrp="1"/>
          </p:cNvSpPr>
          <p:nvPr>
            <p:ph type="title"/>
          </p:nvPr>
        </p:nvSpPr>
        <p:spPr>
          <a:xfrm>
            <a:off x="6657715" y="467271"/>
            <a:ext cx="4195674" cy="2052522"/>
          </a:xfrm>
        </p:spPr>
        <p:txBody>
          <a:bodyPr anchor="b">
            <a:normAutofit fontScale="90000"/>
          </a:bodyPr>
          <a:lstStyle/>
          <a:p>
            <a:r>
              <a:rPr lang="en-US" sz="5200" dirty="0">
                <a:latin typeface="Helvetica" panose="020B0604020202020204" pitchFamily="34" charset="0"/>
                <a:cs typeface="Helvetica" panose="020B0604020202020204" pitchFamily="34" charset="0"/>
              </a:rPr>
              <a:t>Popular Filipino Dishes</a:t>
            </a:r>
          </a:p>
        </p:txBody>
      </p:sp>
      <p:sp>
        <p:nvSpPr>
          <p:cNvPr id="63" name="Oval 6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67"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ACE3DBD5-8446-CB5F-6D8C-F62C49CD1D4A}"/>
              </a:ext>
            </a:extLst>
          </p:cNvPr>
          <p:cNvSpPr>
            <a:spLocks noGrp="1"/>
          </p:cNvSpPr>
          <p:nvPr>
            <p:ph idx="1"/>
          </p:nvPr>
        </p:nvSpPr>
        <p:spPr>
          <a:xfrm>
            <a:off x="6657715" y="2990818"/>
            <a:ext cx="4195673" cy="2913872"/>
          </a:xfrm>
        </p:spPr>
        <p:txBody>
          <a:bodyPr vert="horz" lIns="91440" tIns="45720" rIns="91440" bIns="45720" rtlCol="0" anchor="t">
            <a:normAutofit/>
          </a:bodyPr>
          <a:lstStyle/>
          <a:p>
            <a:r>
              <a:rPr lang="en-US" sz="2000" dirty="0">
                <a:solidFill>
                  <a:schemeClr val="tx1">
                    <a:alpha val="80000"/>
                  </a:schemeClr>
                </a:solidFill>
                <a:latin typeface="Helvetica" panose="020B0604020202020204" pitchFamily="34" charset="0"/>
                <a:cs typeface="Helvetica" panose="020B0604020202020204" pitchFamily="34" charset="0"/>
              </a:rPr>
              <a:t>Adobo</a:t>
            </a:r>
          </a:p>
          <a:p>
            <a:r>
              <a:rPr lang="en-US" sz="2000" dirty="0">
                <a:solidFill>
                  <a:schemeClr val="tx1">
                    <a:alpha val="80000"/>
                  </a:schemeClr>
                </a:solidFill>
                <a:latin typeface="Helvetica" panose="020B0604020202020204" pitchFamily="34" charset="0"/>
                <a:cs typeface="Helvetica" panose="020B0604020202020204" pitchFamily="34" charset="0"/>
              </a:rPr>
              <a:t>Lumpia spring rolls</a:t>
            </a:r>
          </a:p>
          <a:p>
            <a:r>
              <a:rPr lang="en-US" sz="2000" dirty="0" err="1">
                <a:solidFill>
                  <a:schemeClr val="tx1">
                    <a:alpha val="80000"/>
                  </a:schemeClr>
                </a:solidFill>
                <a:latin typeface="Helvetica" panose="020B0604020202020204" pitchFamily="34" charset="0"/>
                <a:cs typeface="Helvetica" panose="020B0604020202020204" pitchFamily="34" charset="0"/>
              </a:rPr>
              <a:t>Pancit</a:t>
            </a:r>
            <a:r>
              <a:rPr lang="en-US" sz="2000" dirty="0">
                <a:solidFill>
                  <a:schemeClr val="tx1">
                    <a:alpha val="80000"/>
                  </a:schemeClr>
                </a:solidFill>
                <a:latin typeface="Helvetica" panose="020B0604020202020204" pitchFamily="34" charset="0"/>
                <a:cs typeface="Helvetica" panose="020B0604020202020204" pitchFamily="34" charset="0"/>
              </a:rPr>
              <a:t> noodles</a:t>
            </a:r>
          </a:p>
          <a:p>
            <a:r>
              <a:rPr lang="en-US" sz="2000" dirty="0">
                <a:solidFill>
                  <a:schemeClr val="tx1">
                    <a:alpha val="80000"/>
                  </a:schemeClr>
                </a:solidFill>
                <a:latin typeface="Helvetica" panose="020B0604020202020204" pitchFamily="34" charset="0"/>
                <a:cs typeface="Helvetica" panose="020B0604020202020204" pitchFamily="34" charset="0"/>
              </a:rPr>
              <a:t>Roast pig</a:t>
            </a:r>
          </a:p>
        </p:txBody>
      </p:sp>
      <p:pic>
        <p:nvPicPr>
          <p:cNvPr id="4" name="Picture 3" descr="A bowl of pancit noodles with peas, carrots, broccoli, and chicken.">
            <a:extLst>
              <a:ext uri="{FF2B5EF4-FFF2-40B4-BE49-F238E27FC236}">
                <a16:creationId xmlns:a16="http://schemas.microsoft.com/office/drawing/2014/main" id="{5F253A07-1783-EEBA-E72D-E5EE944D3509}"/>
              </a:ext>
            </a:extLst>
          </p:cNvPr>
          <p:cNvPicPr>
            <a:picLocks noChangeAspect="1"/>
          </p:cNvPicPr>
          <p:nvPr/>
        </p:nvPicPr>
        <p:blipFill rotWithShape="1">
          <a:blip r:embed="rId3"/>
          <a:srcRect r="750"/>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6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71"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7D5DBC9-2BAB-0806-7DA3-83E97749774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036645" y="6397108"/>
            <a:ext cx="1346219" cy="269294"/>
          </a:xfrm>
          <a:prstGeom prst="rect">
            <a:avLst/>
          </a:prstGeom>
        </p:spPr>
      </p:pic>
    </p:spTree>
    <p:extLst>
      <p:ext uri="{BB962C8B-B14F-4D97-AF65-F5344CB8AC3E}">
        <p14:creationId xmlns:p14="http://schemas.microsoft.com/office/powerpoint/2010/main" val="856821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Indian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Garam masala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Turmeric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Garlic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Ginger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Chilies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Tomato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Coconut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Lentils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Garbanzo beans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Basmati rice</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1501247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96C70-3CF3-8CFE-5ADF-5B3C47C1F717}"/>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Popular Indian Dishes</a:t>
            </a:r>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013125-98D0-5E7A-A1EA-FBE5E5DB9900}"/>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Chicken tikka masala</a:t>
            </a:r>
          </a:p>
          <a:p>
            <a:r>
              <a:rPr lang="en-US" sz="2000" dirty="0">
                <a:latin typeface="Helvetica" panose="020B0604020202020204" pitchFamily="34" charset="0"/>
                <a:cs typeface="Helvetica" panose="020B0604020202020204" pitchFamily="34" charset="0"/>
              </a:rPr>
              <a:t>Chana masala</a:t>
            </a:r>
          </a:p>
          <a:p>
            <a:r>
              <a:rPr lang="en-US" sz="2000" dirty="0">
                <a:latin typeface="Helvetica" panose="020B0604020202020204" pitchFamily="34" charset="0"/>
                <a:cs typeface="Helvetica" panose="020B0604020202020204" pitchFamily="34" charset="0"/>
              </a:rPr>
              <a:t>Dahl (lentils)</a:t>
            </a:r>
          </a:p>
          <a:p>
            <a:r>
              <a:rPr lang="en-US" sz="2000" dirty="0">
                <a:latin typeface="Helvetica" panose="020B0604020202020204" pitchFamily="34" charset="0"/>
                <a:cs typeface="Helvetica" panose="020B0604020202020204" pitchFamily="34" charset="0"/>
              </a:rPr>
              <a:t>Rice pulao and biryani</a:t>
            </a:r>
          </a:p>
          <a:p>
            <a:r>
              <a:rPr lang="en-US" sz="2000" dirty="0">
                <a:latin typeface="Helvetica" panose="020B0604020202020204" pitchFamily="34" charset="0"/>
                <a:cs typeface="Helvetica" panose="020B0604020202020204" pitchFamily="34" charset="0"/>
              </a:rPr>
              <a:t>Samosas</a:t>
            </a:r>
          </a:p>
        </p:txBody>
      </p:sp>
      <p:pic>
        <p:nvPicPr>
          <p:cNvPr id="5" name="Picture 4" descr="A school cafeteria tray with an entree of chicken tikka masala and rice, grapes, and cucumbers.">
            <a:extLst>
              <a:ext uri="{FF2B5EF4-FFF2-40B4-BE49-F238E27FC236}">
                <a16:creationId xmlns:a16="http://schemas.microsoft.com/office/drawing/2014/main" id="{83E53FC8-9878-B78B-049A-E4345CC44520}"/>
              </a:ext>
            </a:extLst>
          </p:cNvPr>
          <p:cNvPicPr>
            <a:picLocks noChangeAspect="1"/>
          </p:cNvPicPr>
          <p:nvPr/>
        </p:nvPicPr>
        <p:blipFill rotWithShape="1">
          <a:blip r:embed="rId3"/>
          <a:srcRect t="33452"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7">
            <a:extLst>
              <a:ext uri="{FF2B5EF4-FFF2-40B4-BE49-F238E27FC236}">
                <a16:creationId xmlns:a16="http://schemas.microsoft.com/office/drawing/2014/main" id="{5CA7C641-14B5-867E-5BF8-A4D72FB59CD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545861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sp>
        <p:nvSpPr>
          <p:cNvPr id="2" name="Title 1">
            <a:extLst>
              <a:ext uri="{FF2B5EF4-FFF2-40B4-BE49-F238E27FC236}">
                <a16:creationId xmlns:a16="http://schemas.microsoft.com/office/drawing/2014/main" id="{692AFE81-13A0-A8A0-2059-DD093AA11FB2}"/>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200" kern="1200" dirty="0">
                <a:solidFill>
                  <a:schemeClr val="tx2"/>
                </a:solidFill>
                <a:latin typeface="Helvetica" panose="020B0604020202020204" pitchFamily="34" charset="0"/>
                <a:cs typeface="Helvetica" panose="020B0604020202020204" pitchFamily="34" charset="0"/>
              </a:rPr>
              <a:t>Latin America</a:t>
            </a:r>
          </a:p>
        </p:txBody>
      </p:sp>
    </p:spTree>
    <p:extLst>
      <p:ext uri="{BB962C8B-B14F-4D97-AF65-F5344CB8AC3E}">
        <p14:creationId xmlns:p14="http://schemas.microsoft.com/office/powerpoint/2010/main" val="3987372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C3A-2CBD-9072-35B2-E732EAE8ECE3}"/>
              </a:ext>
            </a:extLst>
          </p:cNvPr>
          <p:cNvSpPr>
            <a:spLocks noGrp="1"/>
          </p:cNvSpPr>
          <p:nvPr>
            <p:ph type="title"/>
          </p:nvPr>
        </p:nvSpPr>
        <p:spPr>
          <a:xfrm>
            <a:off x="629443" y="2359479"/>
            <a:ext cx="3932237" cy="1913988"/>
          </a:xfrm>
        </p:spPr>
        <p:txBody>
          <a:bodyPr>
            <a:noAutofit/>
          </a:bodyPr>
          <a:lstStyle/>
          <a:p>
            <a:r>
              <a:rPr lang="en-US" sz="4400" kern="1200" dirty="0">
                <a:solidFill>
                  <a:schemeClr val="tx1"/>
                </a:solidFill>
                <a:effectLst/>
                <a:latin typeface="Helvetica" panose="020B0604020202020204" pitchFamily="34" charset="0"/>
                <a:cs typeface="Helvetica" panose="020B0604020202020204" pitchFamily="34" charset="0"/>
              </a:rPr>
              <a:t>Common Mexican Ingredients</a:t>
            </a:r>
            <a:endParaRPr lang="en-US" sz="44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35C30C3-71BA-4251-D925-6039189A57E0}"/>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Beans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Rice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Avocado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Cilantro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Corn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Lime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Tomatoes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Salsa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Chili powder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Cumin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Garlic</a:t>
            </a:r>
          </a:p>
        </p:txBody>
      </p:sp>
      <p:cxnSp>
        <p:nvCxnSpPr>
          <p:cNvPr id="6" name="Straight Connector 5">
            <a:extLst>
              <a:ext uri="{FF2B5EF4-FFF2-40B4-BE49-F238E27FC236}">
                <a16:creationId xmlns:a16="http://schemas.microsoft.com/office/drawing/2014/main" id="{A2547DA1-3224-E293-2F51-EB11C43C0D8E}"/>
              </a:ext>
              <a:ext uri="{C183D7F6-B498-43B3-948B-1728B52AA6E4}">
                <adec:decorative xmlns:adec="http://schemas.microsoft.com/office/drawing/2017/decorative" val="1"/>
              </a:ext>
            </a:extLst>
          </p:cNvPr>
          <p:cNvCxnSpPr/>
          <p:nvPr/>
        </p:nvCxnSpPr>
        <p:spPr>
          <a:xfrm>
            <a:off x="4768849" y="617517"/>
            <a:ext cx="0" cy="539791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39C414-76E4-BD28-8862-BB6C2897D0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877206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A19F9-C1B8-88EE-288A-440C02BE2109}"/>
              </a:ext>
            </a:extLst>
          </p:cNvPr>
          <p:cNvSpPr>
            <a:spLocks noGrp="1"/>
          </p:cNvSpPr>
          <p:nvPr>
            <p:ph type="title"/>
          </p:nvPr>
        </p:nvSpPr>
        <p:spPr>
          <a:xfrm>
            <a:off x="7910283" y="741391"/>
            <a:ext cx="3397017" cy="1616203"/>
          </a:xfrm>
        </p:spPr>
        <p:txBody>
          <a:bodyPr anchor="b">
            <a:normAutofit/>
          </a:bodyPr>
          <a:lstStyle/>
          <a:p>
            <a:r>
              <a:rPr lang="en-US" sz="2800" dirty="0">
                <a:latin typeface="Helvetica" panose="020B0604020202020204" pitchFamily="34" charset="0"/>
                <a:cs typeface="Helvetica" panose="020B0604020202020204" pitchFamily="34" charset="0"/>
              </a:rPr>
              <a:t>Popular Mexican Dishes</a:t>
            </a:r>
          </a:p>
        </p:txBody>
      </p:sp>
      <p:grpSp>
        <p:nvGrpSpPr>
          <p:cNvPr id="25" name="Group 24">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7" name="Rectangle 16">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C230EFDC-1769-3C04-B81B-4BA331F9C186}"/>
              </a:ext>
            </a:extLst>
          </p:cNvPr>
          <p:cNvSpPr>
            <a:spLocks noGrp="1"/>
          </p:cNvSpPr>
          <p:nvPr>
            <p:ph idx="1"/>
          </p:nvPr>
        </p:nvSpPr>
        <p:spPr>
          <a:xfrm>
            <a:off x="7910284" y="2533476"/>
            <a:ext cx="3405415" cy="3447832"/>
          </a:xfrm>
        </p:spPr>
        <p:txBody>
          <a:bodyPr vert="horz" lIns="91440" tIns="45720" rIns="91440" bIns="45720" rtlCol="0" anchor="t">
            <a:normAutofit/>
          </a:bodyPr>
          <a:lstStyle/>
          <a:p>
            <a:r>
              <a:rPr lang="en-US" sz="1800" dirty="0">
                <a:latin typeface="Helvetica" panose="020B0604020202020204" pitchFamily="34" charset="0"/>
                <a:cs typeface="Helvetica" panose="020B0604020202020204" pitchFamily="34" charset="0"/>
              </a:rPr>
              <a:t>Enchiladas</a:t>
            </a:r>
          </a:p>
          <a:p>
            <a:r>
              <a:rPr lang="en-US" sz="1800" dirty="0">
                <a:latin typeface="Helvetica" panose="020B0604020202020204" pitchFamily="34" charset="0"/>
                <a:cs typeface="Helvetica" panose="020B0604020202020204" pitchFamily="34" charset="0"/>
              </a:rPr>
              <a:t>Tacos</a:t>
            </a:r>
          </a:p>
          <a:p>
            <a:r>
              <a:rPr lang="en-US" sz="1800" dirty="0">
                <a:latin typeface="Helvetica" panose="020B0604020202020204" pitchFamily="34" charset="0"/>
                <a:cs typeface="Helvetica" panose="020B0604020202020204" pitchFamily="34" charset="0"/>
              </a:rPr>
              <a:t>Chilaquiles</a:t>
            </a:r>
          </a:p>
          <a:p>
            <a:r>
              <a:rPr lang="en-US" sz="1800" dirty="0">
                <a:latin typeface="Helvetica" panose="020B0604020202020204" pitchFamily="34" charset="0"/>
                <a:cs typeface="Helvetica" panose="020B0604020202020204" pitchFamily="34" charset="0"/>
              </a:rPr>
              <a:t>Menudo</a:t>
            </a:r>
          </a:p>
          <a:p>
            <a:r>
              <a:rPr lang="en-US" sz="1800" dirty="0">
                <a:latin typeface="Helvetica" panose="020B0604020202020204" pitchFamily="34" charset="0"/>
                <a:cs typeface="Helvetica" panose="020B0604020202020204" pitchFamily="34" charset="0"/>
              </a:rPr>
              <a:t>Pozole</a:t>
            </a:r>
          </a:p>
          <a:p>
            <a:r>
              <a:rPr lang="en-US" sz="1800" dirty="0">
                <a:latin typeface="Helvetica" panose="020B0604020202020204" pitchFamily="34" charset="0"/>
                <a:cs typeface="Helvetica" panose="020B0604020202020204" pitchFamily="34" charset="0"/>
              </a:rPr>
              <a:t>Tamales</a:t>
            </a:r>
          </a:p>
          <a:p>
            <a:r>
              <a:rPr lang="en-US" sz="1800" dirty="0" err="1">
                <a:latin typeface="Helvetica" panose="020B0604020202020204" pitchFamily="34" charset="0"/>
                <a:cs typeface="Helvetica" panose="020B0604020202020204" pitchFamily="34" charset="0"/>
              </a:rPr>
              <a:t>Elote</a:t>
            </a:r>
            <a:endParaRPr lang="en-US" sz="1800" dirty="0">
              <a:latin typeface="Helvetica" panose="020B0604020202020204" pitchFamily="34" charset="0"/>
              <a:cs typeface="Helvetica" panose="020B0604020202020204" pitchFamily="34" charset="0"/>
            </a:endParaRPr>
          </a:p>
        </p:txBody>
      </p:sp>
      <p:pic>
        <p:nvPicPr>
          <p:cNvPr id="5" name="Picture 4" descr="A school cafeteria tray with an entree of chilaquiles with a tortilla, a side salad with pico de gallo, and a fruit salad.">
            <a:extLst>
              <a:ext uri="{FF2B5EF4-FFF2-40B4-BE49-F238E27FC236}">
                <a16:creationId xmlns:a16="http://schemas.microsoft.com/office/drawing/2014/main" id="{499D374F-6434-7954-B46B-944536316699}"/>
              </a:ext>
            </a:extLst>
          </p:cNvPr>
          <p:cNvPicPr>
            <a:picLocks noChangeAspect="1"/>
          </p:cNvPicPr>
          <p:nvPr/>
        </p:nvPicPr>
        <p:blipFill rotWithShape="1">
          <a:blip r:embed="rId3"/>
          <a:srcRect l="15516"/>
          <a:stretch/>
        </p:blipFill>
        <p:spPr>
          <a:xfrm>
            <a:off x="884698" y="877413"/>
            <a:ext cx="6406903" cy="5043096"/>
          </a:xfrm>
          <a:prstGeom prst="rect">
            <a:avLst/>
          </a:prstGeom>
        </p:spPr>
      </p:pic>
      <p:pic>
        <p:nvPicPr>
          <p:cNvPr id="8" name="Picture 7">
            <a:extLst>
              <a:ext uri="{FF2B5EF4-FFF2-40B4-BE49-F238E27FC236}">
                <a16:creationId xmlns:a16="http://schemas.microsoft.com/office/drawing/2014/main" id="{2F75E7FF-8ED4-DDC3-1F57-7C37714DE4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4591" y="6459738"/>
            <a:ext cx="1346219" cy="269294"/>
          </a:xfrm>
          <a:prstGeom prst="rect">
            <a:avLst/>
          </a:prstGeom>
        </p:spPr>
      </p:pic>
    </p:spTree>
    <p:extLst>
      <p:ext uri="{BB962C8B-B14F-4D97-AF65-F5344CB8AC3E}">
        <p14:creationId xmlns:p14="http://schemas.microsoft.com/office/powerpoint/2010/main" val="1748870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37FCAA3-8053-DA1B-F478-C0D36622AB55}"/>
              </a:ext>
            </a:extLst>
          </p:cNvPr>
          <p:cNvSpPr>
            <a:spLocks noGrp="1"/>
          </p:cNvSpPr>
          <p:nvPr>
            <p:ph type="title"/>
          </p:nvPr>
        </p:nvSpPr>
        <p:spPr>
          <a:xfrm>
            <a:off x="494668" y="297981"/>
            <a:ext cx="3052293" cy="2023266"/>
          </a:xfrm>
        </p:spPr>
        <p:txBody>
          <a:bodyPr vert="horz" lIns="91440" tIns="45720" rIns="91440" bIns="45720" rtlCol="0" anchor="t">
            <a:normAutofit/>
          </a:bodyPr>
          <a:lstStyle/>
          <a:p>
            <a:pPr algn="r"/>
            <a:r>
              <a:rPr lang="en-US" sz="4000" dirty="0">
                <a:solidFill>
                  <a:srgbClr val="FFFFFF"/>
                </a:solidFill>
                <a:latin typeface="Helvetica" panose="020B0604020202020204" pitchFamily="34" charset="0"/>
                <a:cs typeface="Helvetica" panose="020B0604020202020204" pitchFamily="34" charset="0"/>
              </a:rPr>
              <a:t>Cross Cultural Cuisine</a:t>
            </a:r>
          </a:p>
        </p:txBody>
      </p:sp>
      <p:sp>
        <p:nvSpPr>
          <p:cNvPr id="3" name="Content Placeholder 2">
            <a:extLst>
              <a:ext uri="{FF2B5EF4-FFF2-40B4-BE49-F238E27FC236}">
                <a16:creationId xmlns:a16="http://schemas.microsoft.com/office/drawing/2014/main" id="{575F5F19-8BB6-382E-D510-6EB5CF64864B}"/>
              </a:ext>
            </a:extLst>
          </p:cNvPr>
          <p:cNvSpPr>
            <a:spLocks noGrp="1"/>
          </p:cNvSpPr>
          <p:nvPr>
            <p:ph idx="1"/>
          </p:nvPr>
        </p:nvSpPr>
        <p:spPr>
          <a:xfrm>
            <a:off x="814632" y="3245645"/>
            <a:ext cx="2808844" cy="1382392"/>
          </a:xfrm>
        </p:spPr>
        <p:txBody>
          <a:bodyPr vert="horz" lIns="91440" tIns="45720" rIns="91440" bIns="45720" rtlCol="0" anchor="b">
            <a:normAutofit/>
          </a:bodyPr>
          <a:lstStyle/>
          <a:p>
            <a:pPr marL="0" indent="0" algn="r">
              <a:buNone/>
            </a:pPr>
            <a:r>
              <a:rPr lang="en-US" sz="2000" dirty="0">
                <a:solidFill>
                  <a:srgbClr val="FFFFFF"/>
                </a:solidFill>
                <a:latin typeface="Helvetica" panose="020B0604020202020204" pitchFamily="34" charset="0"/>
                <a:cs typeface="Helvetica" panose="020B0604020202020204" pitchFamily="34" charset="0"/>
              </a:rPr>
              <a:t>Mixing two or more cultures' flavors, techniques, and ingredients</a:t>
            </a:r>
          </a:p>
        </p:txBody>
      </p:sp>
      <p:pic>
        <p:nvPicPr>
          <p:cNvPr id="4" name="Picture 3" descr="Seven spice jars with different spices, including Creole Seasoning, Italian Seasoning, Mexican Seasoning, Bean Blend Seasoning, Pizza and Pasta Seasoning, Southwest Seasoning, and Taco Seasoning.">
            <a:extLst>
              <a:ext uri="{FF2B5EF4-FFF2-40B4-BE49-F238E27FC236}">
                <a16:creationId xmlns:a16="http://schemas.microsoft.com/office/drawing/2014/main" id="{9D568E97-4B2A-B4EF-F4B5-588EAE9AD4D8}"/>
              </a:ext>
            </a:extLst>
          </p:cNvPr>
          <p:cNvPicPr>
            <a:picLocks noChangeAspect="1"/>
          </p:cNvPicPr>
          <p:nvPr/>
        </p:nvPicPr>
        <p:blipFill rotWithShape="1">
          <a:blip r:embed="rId3"/>
          <a:srcRect t="1647" b="373"/>
          <a:stretch/>
        </p:blipFill>
        <p:spPr>
          <a:xfrm>
            <a:off x="4038599" y="10"/>
            <a:ext cx="8160026" cy="6875809"/>
          </a:xfrm>
          <a:prstGeom prst="rect">
            <a:avLst/>
          </a:prstGeom>
        </p:spPr>
      </p:pic>
      <p:pic>
        <p:nvPicPr>
          <p:cNvPr id="8" name="Picture 7">
            <a:extLst>
              <a:ext uri="{FF2B5EF4-FFF2-40B4-BE49-F238E27FC236}">
                <a16:creationId xmlns:a16="http://schemas.microsoft.com/office/drawing/2014/main" id="{CB0397CD-BC6A-8F0A-427A-E39CA13F837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8536" y="6407546"/>
            <a:ext cx="1346219" cy="269294"/>
          </a:xfrm>
          <a:prstGeom prst="rect">
            <a:avLst/>
          </a:prstGeom>
        </p:spPr>
      </p:pic>
    </p:spTree>
    <p:extLst>
      <p:ext uri="{BB962C8B-B14F-4D97-AF65-F5344CB8AC3E}">
        <p14:creationId xmlns:p14="http://schemas.microsoft.com/office/powerpoint/2010/main" val="4142567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hool cafeteria serving line with black pans of roasted broccoli and rolls.">
            <a:extLst>
              <a:ext uri="{FF2B5EF4-FFF2-40B4-BE49-F238E27FC236}">
                <a16:creationId xmlns:a16="http://schemas.microsoft.com/office/drawing/2014/main" id="{0C2E6112-2197-F25D-69C4-9382CDADF9FF}"/>
              </a:ext>
            </a:extLst>
          </p:cNvPr>
          <p:cNvPicPr>
            <a:picLocks noChangeAspect="1"/>
          </p:cNvPicPr>
          <p:nvPr/>
        </p:nvPicPr>
        <p:blipFill rotWithShape="1">
          <a:blip r:embed="rId3"/>
          <a:srcRect t="25075" r="9091"/>
          <a:stretch/>
        </p:blipFill>
        <p:spPr>
          <a:xfrm>
            <a:off x="20" y="10"/>
            <a:ext cx="12191981" cy="6857990"/>
          </a:xfrm>
          <a:prstGeom prst="rect">
            <a:avLst/>
          </a:prstGeom>
        </p:spPr>
      </p:pic>
      <p:sp>
        <p:nvSpPr>
          <p:cNvPr id="28" name="Rectangle 2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AAE868-93A4-BF09-D57B-F402741DF7C5}"/>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400" dirty="0">
                <a:solidFill>
                  <a:schemeClr val="bg1"/>
                </a:solidFill>
                <a:latin typeface="Helvetica" panose="020B0604020202020204" pitchFamily="34" charset="0"/>
                <a:cs typeface="Helvetica" panose="020B0604020202020204" pitchFamily="34" charset="0"/>
              </a:rPr>
              <a:t>Menu Evaluation</a:t>
            </a:r>
          </a:p>
        </p:txBody>
      </p:sp>
      <p:sp>
        <p:nvSpPr>
          <p:cNvPr id="30" name="Rectangle: Rounded Corners 2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1787B8-99D7-DB3E-8D4F-C071BC0387B2}"/>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buNone/>
            </a:pPr>
            <a:r>
              <a:rPr lang="en-US" sz="1800" dirty="0">
                <a:solidFill>
                  <a:schemeClr val="bg1"/>
                </a:solidFill>
                <a:latin typeface="Helvetica" panose="020B0604020202020204" pitchFamily="34" charset="0"/>
                <a:cs typeface="Helvetica" panose="020B0604020202020204" pitchFamily="34" charset="0"/>
              </a:rPr>
              <a:t>What global flavors could you add?</a:t>
            </a:r>
          </a:p>
        </p:txBody>
      </p:sp>
      <p:pic>
        <p:nvPicPr>
          <p:cNvPr id="10" name="Picture 9">
            <a:extLst>
              <a:ext uri="{FF2B5EF4-FFF2-40B4-BE49-F238E27FC236}">
                <a16:creationId xmlns:a16="http://schemas.microsoft.com/office/drawing/2014/main" id="{4CE1D136-CC7B-F886-687C-CCAC5C61DC4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2781311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4FBBE6-9030-08CE-3DDF-A3C6C8C68116}"/>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A graphic of a question mark.">
            <a:extLst>
              <a:ext uri="{FF2B5EF4-FFF2-40B4-BE49-F238E27FC236}">
                <a16:creationId xmlns:a16="http://schemas.microsoft.com/office/drawing/2014/main" id="{863D508C-6E58-2D7C-C322-61A1F0A4B9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E3A0F477-3619-EDD6-8B7F-284788E141D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642070" y="6428423"/>
            <a:ext cx="1346219" cy="269294"/>
          </a:xfrm>
          <a:prstGeom prst="rect">
            <a:avLst/>
          </a:prstGeom>
        </p:spPr>
      </p:pic>
    </p:spTree>
    <p:extLst>
      <p:ext uri="{BB962C8B-B14F-4D97-AF65-F5344CB8AC3E}">
        <p14:creationId xmlns:p14="http://schemas.microsoft.com/office/powerpoint/2010/main" val="1892547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SharedWithUsers xmlns="5546905e-4a60-40fd-8bc3-55b8fdc9a8e5">
      <UserInfo>
        <DisplayName>Curwood, Sandra (DOE)</DisplayName>
        <AccountId>16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CBF818-FB21-4D12-9B50-8333DF66AE61}">
  <ds:schemaRefs>
    <ds:schemaRef ds:uri="http://purl.org/dc/terms/"/>
    <ds:schemaRef ds:uri="cd9fb0ce-cc5e-4069-a635-474c35d56436"/>
    <ds:schemaRef ds:uri="http://schemas.openxmlformats.org/package/2006/metadata/core-properties"/>
    <ds:schemaRef ds:uri="http://www.w3.org/XML/1998/namespace"/>
    <ds:schemaRef ds:uri="http://schemas.microsoft.com/office/2006/documentManagement/types"/>
    <ds:schemaRef ds:uri="http://purl.org/dc/elements/1.1/"/>
    <ds:schemaRef ds:uri="http://schemas.microsoft.com/office/2006/metadata/properties"/>
    <ds:schemaRef ds:uri="5546905e-4a60-40fd-8bc3-55b8fdc9a8e5"/>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89CDDDBC-CE01-429B-AD27-556C4C0B8304}">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11F40BD-43F0-46C9-9033-2F34D440DE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269</TotalTime>
  <Words>6177</Words>
  <Application>Microsoft Office PowerPoint</Application>
  <PresentationFormat>Widescreen</PresentationFormat>
  <Paragraphs>351</Paragraphs>
  <Slides>31</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Helvetica</vt:lpstr>
      <vt:lpstr>office theme</vt:lpstr>
      <vt:lpstr>Global Flavors</vt:lpstr>
      <vt:lpstr>USDA Funding and Non-Discrimination Statements:</vt:lpstr>
      <vt:lpstr>Objectives</vt:lpstr>
      <vt:lpstr>Poll Question!</vt:lpstr>
      <vt:lpstr>Why serve global flavors?</vt:lpstr>
      <vt:lpstr>Nutrition</vt:lpstr>
      <vt:lpstr>Nutrition Education</vt:lpstr>
      <vt:lpstr>Scratch Cooking and Local Ingredients</vt:lpstr>
      <vt:lpstr>Student Inspired</vt:lpstr>
      <vt:lpstr>What’s Hot 2024 Culinary Forecast</vt:lpstr>
      <vt:lpstr>A Taste of Global Flavors</vt:lpstr>
      <vt:lpstr>Mediterranean</vt:lpstr>
      <vt:lpstr>Common Italian Ingredients</vt:lpstr>
      <vt:lpstr>Popular Italian Dishes</vt:lpstr>
      <vt:lpstr>Common Greek Ingredients</vt:lpstr>
      <vt:lpstr>Popular Greek Dishes</vt:lpstr>
      <vt:lpstr>Chef Demo!</vt:lpstr>
      <vt:lpstr>Asia</vt:lpstr>
      <vt:lpstr>Common Japanese Ingredients</vt:lpstr>
      <vt:lpstr>Popular Japanese Dishes</vt:lpstr>
      <vt:lpstr>Common Chinese Ingredients</vt:lpstr>
      <vt:lpstr>Common Filipino Ingredients</vt:lpstr>
      <vt:lpstr>Popular Filipino Dishes</vt:lpstr>
      <vt:lpstr>Common Indian Ingredients</vt:lpstr>
      <vt:lpstr>Popular Indian Dishes</vt:lpstr>
      <vt:lpstr>Latin America</vt:lpstr>
      <vt:lpstr>Common Mexican Ingredients</vt:lpstr>
      <vt:lpstr>Popular Mexican Dishes</vt:lpstr>
      <vt:lpstr>Cross Cultural Cuisine</vt:lpstr>
      <vt:lpstr>Menu Evaluation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Flavors</dc:title>
  <dc:subject>Global Flavors</dc:subject>
  <dc:creator>VDOE</dc:creator>
  <cp:keywords>global flavors; student inspired; Mediterranean; Asia; Latin America</cp:keywords>
  <cp:lastModifiedBy>Stansfield, Katelynn (DOE)</cp:lastModifiedBy>
  <cp:revision>51</cp:revision>
  <dcterms:created xsi:type="dcterms:W3CDTF">2024-05-06T18:37:33Z</dcterms:created>
  <dcterms:modified xsi:type="dcterms:W3CDTF">2024-09-25T17:14:43Z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