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4"/>
  </p:notesMasterIdLst>
  <p:sldIdLst>
    <p:sldId id="260" r:id="rId5"/>
    <p:sldId id="458" r:id="rId6"/>
    <p:sldId id="261" r:id="rId7"/>
    <p:sldId id="296" r:id="rId8"/>
    <p:sldId id="257" r:id="rId9"/>
    <p:sldId id="262" r:id="rId10"/>
    <p:sldId id="263" r:id="rId11"/>
    <p:sldId id="264" r:id="rId12"/>
    <p:sldId id="297" r:id="rId13"/>
    <p:sldId id="299" r:id="rId14"/>
    <p:sldId id="267" r:id="rId15"/>
    <p:sldId id="269" r:id="rId16"/>
    <p:sldId id="268" r:id="rId17"/>
    <p:sldId id="270" r:id="rId18"/>
    <p:sldId id="271" r:id="rId19"/>
    <p:sldId id="293" r:id="rId20"/>
    <p:sldId id="294" r:id="rId21"/>
    <p:sldId id="295" r:id="rId22"/>
    <p:sldId id="300" r:id="rId23"/>
    <p:sldId id="273" r:id="rId24"/>
    <p:sldId id="274" r:id="rId25"/>
    <p:sldId id="275" r:id="rId26"/>
    <p:sldId id="276" r:id="rId27"/>
    <p:sldId id="277" r:id="rId28"/>
    <p:sldId id="301" r:id="rId29"/>
    <p:sldId id="279" r:id="rId30"/>
    <p:sldId id="280" r:id="rId31"/>
    <p:sldId id="281" r:id="rId32"/>
    <p:sldId id="302" r:id="rId33"/>
    <p:sldId id="283" r:id="rId34"/>
    <p:sldId id="284" r:id="rId35"/>
    <p:sldId id="285" r:id="rId36"/>
    <p:sldId id="286" r:id="rId37"/>
    <p:sldId id="287" r:id="rId38"/>
    <p:sldId id="303" r:id="rId39"/>
    <p:sldId id="304" r:id="rId40"/>
    <p:sldId id="290" r:id="rId41"/>
    <p:sldId id="291" r:id="rId42"/>
    <p:sldId id="29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26CB0F-1805-8F1D-3574-A4EF1E6CA3B6}" name="cheflindsey" initials="ch" userId="S::cheflindsey_chefcyndie.com#ext#@covgov.onmicrosoft.com::83961a17-fa0d-4e60-99a7-01461c7df64b" providerId="AD"/>
  <p188:author id="{C28F1017-3659-966A-D208-348A984C180F}" name="chefv" initials="ch" userId="S::chefv_chefcyndie.com#ext#@covgov.onmicrosoft.com::c2ce4679-7ecb-4e82-86ab-f3a87c474060" providerId="AD"/>
  <p188:author id="{67798C58-A915-684C-554B-9473525953FF}" name="Stansfield, Katelynn (DOE)" initials="S(" userId="S::katelynn.stansfield@doe.virginia.gov::64535879-2e52-4a64-8998-7b65b0cf71cb" providerId="AD"/>
  <p188:author id="{86F7BCE3-CACE-8D81-E0D5-6036A094AF45}" name="Shomo, Kelly (DOE)" initials="S(" userId="S::kelly.shomo@doe.virginia.gov::7c09a94d-b852-4f2f-9bb9-1c0cc0f7a98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10FB3C-60EB-4F94-9728-313AD856E27A}" v="8" dt="2024-05-29T18:58:23.493"/>
    <p1510:client id="{4F871D97-412F-44F0-17C3-A2D126180728}" v="109" dt="2024-05-28T21:04:24.905"/>
    <p1510:client id="{CA1AD2C1-787B-36E2-1239-436B890F9312}" v="54" dt="2024-05-28T13:56:30.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44556" autoAdjust="0"/>
  </p:normalViewPr>
  <p:slideViewPr>
    <p:cSldViewPr snapToGrid="0">
      <p:cViewPr varScale="1">
        <p:scale>
          <a:sx n="47" d="100"/>
          <a:sy n="47" d="100"/>
        </p:scale>
        <p:origin x="2994" y="5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3B6476-B3E5-42D4-8C7F-456A7E804A6C}"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518BEE-96CE-4200-832F-3D21E4FC20EF}" type="slidenum">
              <a:t>‹#›</a:t>
            </a:fld>
            <a:endParaRPr lang="en-US"/>
          </a:p>
        </p:txBody>
      </p:sp>
    </p:spTree>
    <p:extLst>
      <p:ext uri="{BB962C8B-B14F-4D97-AF65-F5344CB8AC3E}">
        <p14:creationId xmlns:p14="http://schemas.microsoft.com/office/powerpoint/2010/main" val="3486875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ubmed.ncbi.nlm.nih.gov/18469287/"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ncbi.nlm.nih.gov/books/NBK555990/#:~:text=Proteins%20serve%20as%20structural%20support,secondary%2C%20tertiary%2C%20and%20quaternary" TargetMode="External"/><Relationship Id="rId5" Type="http://schemas.openxmlformats.org/officeDocument/2006/relationships/hyperlink" Target="https://www.myplate.gov/eat-healthy/protein-foods#:~:text=Health%20Benefits" TargetMode="External"/><Relationship Id="rId4" Type="http://schemas.openxmlformats.org/officeDocument/2006/relationships/hyperlink" Target="https://www.ncbi.nlm.nih.gov/pmc/articles/PMC7956086/"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pubmed.ncbi.nlm.nih.gov/36545687/" TargetMode="External"/><Relationship Id="rId13" Type="http://schemas.openxmlformats.org/officeDocument/2006/relationships/hyperlink" Target="https://www.hsph.harvard.edu/news/press-releases/red-meat-consumption-associated-with-increased-type-2-diabetes-risk/" TargetMode="External"/><Relationship Id="rId3" Type="http://schemas.openxmlformats.org/officeDocument/2006/relationships/hyperlink" Target="https://www.doi.org/10.1016/S1470-2045(15)00444-1" TargetMode="External"/><Relationship Id="rId7" Type="http://schemas.openxmlformats.org/officeDocument/2006/relationships/hyperlink" Target="https://pubmed.ncbi.nlm.nih.gov/34455534/" TargetMode="External"/><Relationship Id="rId12" Type="http://schemas.openxmlformats.org/officeDocument/2006/relationships/hyperlink" Target="https://www.bmj.com/content/365/bmj.l2110#:~:text=An%20increase%20in%20total%20red,confidence%20interval%201.04%20to%201.17"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pubmed.ncbi.nlm.nih.gov/33838606/" TargetMode="External"/><Relationship Id="rId11" Type="http://schemas.openxmlformats.org/officeDocument/2006/relationships/hyperlink" Target="https://www.progressreport.cancer.gov/prevention/red_meat#:~:text=Red%20meat%20is%20associated%20with,beef%2C%20pork%2C%20and%20lamb" TargetMode="External"/><Relationship Id="rId5" Type="http://schemas.openxmlformats.org/officeDocument/2006/relationships/hyperlink" Target="https://pubmed.ncbi.nlm.nih.gov/20215514/" TargetMode="External"/><Relationship Id="rId10" Type="http://schemas.openxmlformats.org/officeDocument/2006/relationships/hyperlink" Target="https://pubmed.ncbi.nlm.nih.gov/32011623/" TargetMode="External"/><Relationship Id="rId4" Type="http://schemas.openxmlformats.org/officeDocument/2006/relationships/hyperlink" Target="https://www.pubmed.ncbi.nlm.nih.gov/15956652/" TargetMode="External"/><Relationship Id="rId9" Type="http://schemas.openxmlformats.org/officeDocument/2006/relationships/hyperlink" Target="https://www.pubmed.ncbi.nlm.nih.gov/32011623/" TargetMode="External"/><Relationship Id="rId14" Type="http://schemas.openxmlformats.org/officeDocument/2006/relationships/hyperlink" Target="https://doi.org/10.1002/ijc.29218"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jamanetwork.com/journals/jamainternalmedicine/fullarticle/2540540" TargetMode="External"/><Relationship Id="rId3" Type="http://schemas.openxmlformats.org/officeDocument/2006/relationships/hyperlink" Target="https://www.pubmed.ncbi.nlm.nih.gov/27479196/" TargetMode="External"/><Relationship Id="rId7" Type="http://schemas.openxmlformats.org/officeDocument/2006/relationships/hyperlink" Target="https://www.ahajournals.org/doi/10.1161/CIRCULATIONAHA.118.035225"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pubmed.ncbi.nlm.nih.gov/23836264/" TargetMode="External"/><Relationship Id="rId5" Type="http://schemas.openxmlformats.org/officeDocument/2006/relationships/hyperlink" Target="https://pubmed.ncbi.nlm.nih.gov/35914402/" TargetMode="External"/><Relationship Id="rId4" Type="http://schemas.openxmlformats.org/officeDocument/2006/relationships/hyperlink" Target="https://www.pubmed.ncbi.nlm.nih.gov/32658243/"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www.doi.org/10.1093/nutrit/nuw043" TargetMode="External"/><Relationship Id="rId3" Type="http://schemas.openxmlformats.org/officeDocument/2006/relationships/hyperlink" Target="https://www.doi.org/10.1016/j.envint.2017.07.003" TargetMode="External"/><Relationship Id="rId7" Type="http://schemas.openxmlformats.org/officeDocument/2006/relationships/hyperlink" Target="https://www.doi.org/10.1073/pnas.171188911"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doi.org/10.1038/sj.ejcn.1602522" TargetMode="External"/><Relationship Id="rId5" Type="http://schemas.openxmlformats.org/officeDocument/2006/relationships/hyperlink" Target="https://www.canr.msu.edu/uploads/236/29130/Sustainable_Animal_Agriculture.pdf" TargetMode="External"/><Relationship Id="rId4" Type="http://schemas.openxmlformats.org/officeDocument/2006/relationships/hyperlink" Target="https://www.medium.com/@RuralPolicyDiary/data-on-cafos-and-climate-change-e92acd4dd302" TargetMode="External"/><Relationship Id="rId9" Type="http://schemas.openxmlformats.org/officeDocument/2006/relationships/hyperlink" Target="https://doi.org/10.3945/ajcn.113.071522"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lentils.org/wp-content/uploads/2022/06/SPG-Sustainability-Flat-Sheet-KK-LRES.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ncbi.nlm.nih.gov/pmc/articles/PMC3602558/"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www.ncbi.nlm.nih.gov/pmc/articles/PMC9474322/" TargetMode="External"/><Relationship Id="rId5" Type="http://schemas.openxmlformats.org/officeDocument/2006/relationships/hyperlink" Target="https://pubmed.ncbi.nlm.nih.gov/8882373/" TargetMode="External"/><Relationship Id="rId4" Type="http://schemas.openxmlformats.org/officeDocument/2006/relationships/hyperlink" Target="https://pubmed.ncbi.nlm.nih.gov/12489819/"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nationalpeanutboard.org/recipes/african-peanut-stew-schools/"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virginia.org/blog/post/virginia-peanuts-history/"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cdn.agclassroom.org/va/teachers/harvest/map1.jpg"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  Record webinar!</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 to today's webinar, Plant-Based Proteins, with a live culinary demo.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 </a:t>
            </a:r>
            <a:r>
              <a:rPr lang="en-US" dirty="0">
                <a:latin typeface="Arial" panose="020B0604020202020204" pitchFamily="34" charset="0"/>
                <a:cs typeface="Arial" panose="020B0604020202020204" pitchFamily="34" charset="0"/>
              </a:rPr>
              <a:t>Introduce ourselves.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Plant-based proteins and meals are important to various populations around the world including religious beliefs, cultural practices, and personal preferences. </a:t>
            </a:r>
          </a:p>
        </p:txBody>
      </p:sp>
      <p:sp>
        <p:nvSpPr>
          <p:cNvPr id="4" name="Slide Number Placeholder 3"/>
          <p:cNvSpPr>
            <a:spLocks noGrp="1"/>
          </p:cNvSpPr>
          <p:nvPr>
            <p:ph type="sldNum" sz="quarter" idx="5"/>
          </p:nvPr>
        </p:nvSpPr>
        <p:spPr/>
        <p:txBody>
          <a:bodyPr/>
          <a:lstStyle/>
          <a:p>
            <a:fld id="{58A5FA56-9196-4C16-A37A-0B6E7EEC6F05}" type="slidenum">
              <a:t>1</a:t>
            </a:fld>
            <a:endParaRPr lang="en-US"/>
          </a:p>
        </p:txBody>
      </p:sp>
    </p:spTree>
    <p:extLst>
      <p:ext uri="{BB962C8B-B14F-4D97-AF65-F5344CB8AC3E}">
        <p14:creationId xmlns:p14="http://schemas.microsoft.com/office/powerpoint/2010/main" val="348473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Remember that as we go </a:t>
            </a:r>
            <a:r>
              <a:rPr lang="en-US" baseline="0" dirty="0">
                <a:latin typeface="Arial" panose="020B0604020202020204" pitchFamily="34" charset="0"/>
                <a:cs typeface="Arial" panose="020B0604020202020204" pitchFamily="34" charset="0"/>
              </a:rPr>
              <a:t>through today’s webinar, the chat box is open for any questions and comments. We </a:t>
            </a:r>
            <a:r>
              <a:rPr lang="en-US" dirty="0">
                <a:latin typeface="Arial" panose="020B0604020202020204" pitchFamily="34" charset="0"/>
                <a:cs typeface="Arial" panose="020B0604020202020204" pitchFamily="34" charset="0"/>
              </a:rPr>
              <a:t>enjoy hearing from everyone and can learn a lot from each other</a:t>
            </a:r>
            <a:r>
              <a:rPr lang="en-US" baseline="0" dirty="0">
                <a:latin typeface="Arial" panose="020B0604020202020204" pitchFamily="34" charset="0"/>
                <a:cs typeface="Arial" panose="020B0604020202020204" pitchFamily="34" charset="0"/>
              </a:rPr>
              <a:t>. Please feel free to comment and ask questions in the chat anytime! We will monitor it together throughout this hour.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174749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latin typeface="Arial" panose="020B0604020202020204" pitchFamily="34" charset="0"/>
                <a:cs typeface="Arial" panose="020B0604020202020204" pitchFamily="34" charset="0"/>
              </a:rPr>
              <a:t>Say</a:t>
            </a:r>
            <a:r>
              <a:rPr lang="en-US" b="0" dirty="0">
                <a:latin typeface="Arial" panose="020B0604020202020204" pitchFamily="34" charset="0"/>
                <a:cs typeface="Arial" panose="020B0604020202020204" pitchFamily="34" charset="0"/>
              </a:rPr>
              <a:t>: Let’s review today’s objectives</a:t>
            </a:r>
            <a:r>
              <a:rPr lang="en-US" dirty="0">
                <a:latin typeface="Arial" panose="020B0604020202020204" pitchFamily="34" charset="0"/>
                <a:cs typeface="Arial" panose="020B0604020202020204" pitchFamily="34" charset="0"/>
              </a:rPr>
              <a:t>.</a:t>
            </a:r>
            <a:endParaRPr lang="en-US" b="0"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p:txBody>
      </p:sp>
      <p:sp>
        <p:nvSpPr>
          <p:cNvPr id="4" name="Slide Number Placeholder 3"/>
          <p:cNvSpPr>
            <a:spLocks noGrp="1"/>
          </p:cNvSpPr>
          <p:nvPr>
            <p:ph type="sldNum" sz="quarter" idx="5"/>
          </p:nvPr>
        </p:nvSpPr>
        <p:spPr/>
        <p:txBody>
          <a:bodyPr/>
          <a:lstStyle/>
          <a:p>
            <a:fld id="{9D518BEE-96CE-4200-832F-3D21E4FC20EF}" type="slidenum">
              <a:rPr lang="en-US" smtClean="0"/>
              <a:t>4</a:t>
            </a:fld>
            <a:endParaRPr lang="en-US"/>
          </a:p>
        </p:txBody>
      </p:sp>
    </p:spTree>
    <p:extLst>
      <p:ext uri="{BB962C8B-B14F-4D97-AF65-F5344CB8AC3E}">
        <p14:creationId xmlns:p14="http://schemas.microsoft.com/office/powerpoint/2010/main" val="1350333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professional standards learning codes.</a:t>
            </a:r>
          </a:p>
        </p:txBody>
      </p:sp>
      <p:sp>
        <p:nvSpPr>
          <p:cNvPr id="4" name="Slide Number Placeholder 3"/>
          <p:cNvSpPr>
            <a:spLocks noGrp="1"/>
          </p:cNvSpPr>
          <p:nvPr>
            <p:ph type="sldNum" sz="quarter" idx="5"/>
          </p:nvPr>
        </p:nvSpPr>
        <p:spPr/>
        <p:txBody>
          <a:bodyPr/>
          <a:lstStyle/>
          <a:p>
            <a:fld id="{58A5FA56-9196-4C16-A37A-0B6E7EEC6F05}" type="slidenum">
              <a:t>5</a:t>
            </a:fld>
            <a:endParaRPr lang="en-US"/>
          </a:p>
        </p:txBody>
      </p:sp>
    </p:spTree>
    <p:extLst>
      <p:ext uri="{BB962C8B-B14F-4D97-AF65-F5344CB8AC3E}">
        <p14:creationId xmlns:p14="http://schemas.microsoft.com/office/powerpoint/2010/main" val="4252398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It's time for a poll! Let us know if you are actively working to add more plant-based proteins to your menus, and then we will share the results.</a:t>
            </a:r>
          </a:p>
        </p:txBody>
      </p:sp>
      <p:sp>
        <p:nvSpPr>
          <p:cNvPr id="4" name="Slide Number Placeholder 3"/>
          <p:cNvSpPr>
            <a:spLocks noGrp="1"/>
          </p:cNvSpPr>
          <p:nvPr>
            <p:ph type="sldNum" sz="quarter" idx="5"/>
          </p:nvPr>
        </p:nvSpPr>
        <p:spPr/>
        <p:txBody>
          <a:bodyPr/>
          <a:lstStyle/>
          <a:p>
            <a:fld id="{9D518BEE-96CE-4200-832F-3D21E4FC20EF}" type="slidenum">
              <a:rPr lang="en-US"/>
              <a:t>6</a:t>
            </a:fld>
            <a:endParaRPr lang="en-US"/>
          </a:p>
        </p:txBody>
      </p:sp>
    </p:spTree>
    <p:extLst>
      <p:ext uri="{BB962C8B-B14F-4D97-AF65-F5344CB8AC3E}">
        <p14:creationId xmlns:p14="http://schemas.microsoft.com/office/powerpoint/2010/main" val="3103007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begin today's webinar by discussing protein: what exactly it is, why we need it, and sources.</a:t>
            </a:r>
          </a:p>
        </p:txBody>
      </p:sp>
      <p:sp>
        <p:nvSpPr>
          <p:cNvPr id="4" name="Slide Number Placeholder 3"/>
          <p:cNvSpPr>
            <a:spLocks noGrp="1"/>
          </p:cNvSpPr>
          <p:nvPr>
            <p:ph type="sldNum" sz="quarter" idx="5"/>
          </p:nvPr>
        </p:nvSpPr>
        <p:spPr/>
        <p:txBody>
          <a:bodyPr/>
          <a:lstStyle/>
          <a:p>
            <a:fld id="{9D518BEE-96CE-4200-832F-3D21E4FC20EF}" type="slidenum">
              <a:rPr lang="en-US"/>
              <a:t>7</a:t>
            </a:fld>
            <a:endParaRPr lang="en-US"/>
          </a:p>
        </p:txBody>
      </p:sp>
    </p:spTree>
    <p:extLst>
      <p:ext uri="{BB962C8B-B14F-4D97-AF65-F5344CB8AC3E}">
        <p14:creationId xmlns:p14="http://schemas.microsoft.com/office/powerpoint/2010/main" val="1067122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Protein is actually a combination of building blocks called amino acids. Of the twenty amino acids, nine are essential, meaning that we have to get them from our diet. The other eleven amino acids are considered nonessential, which means that our bodies can actually make them. Although called nonessential, they are no less important. As you can see on the slide, the amino acids bind together to create protein molecules.</a:t>
            </a:r>
          </a:p>
        </p:txBody>
      </p:sp>
      <p:sp>
        <p:nvSpPr>
          <p:cNvPr id="4" name="Slide Number Placeholder 3"/>
          <p:cNvSpPr>
            <a:spLocks noGrp="1"/>
          </p:cNvSpPr>
          <p:nvPr>
            <p:ph type="sldNum" sz="quarter" idx="5"/>
          </p:nvPr>
        </p:nvSpPr>
        <p:spPr/>
        <p:txBody>
          <a:bodyPr/>
          <a:lstStyle/>
          <a:p>
            <a:fld id="{9D518BEE-96CE-4200-832F-3D21E4FC20EF}" type="slidenum">
              <a:rPr lang="en-US"/>
              <a:t>8</a:t>
            </a:fld>
            <a:endParaRPr lang="en-US"/>
          </a:p>
        </p:txBody>
      </p:sp>
    </p:spTree>
    <p:extLst>
      <p:ext uri="{BB962C8B-B14F-4D97-AF65-F5344CB8AC3E}">
        <p14:creationId xmlns:p14="http://schemas.microsoft.com/office/powerpoint/2010/main" val="3112397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Protein is important for more than just building muscles!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the list on the screen.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Eating protein with meals and snacks also helps promote satiety and can be one piece in helping to manage blood sugar.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a:t>
            </a:r>
          </a:p>
          <a:p>
            <a:r>
              <a:rPr lang="en-US" dirty="0">
                <a:latin typeface="Arial" panose="020B0604020202020204" pitchFamily="34" charset="0"/>
                <a:cs typeface="Arial" panose="020B0604020202020204" pitchFamily="34" charset="0"/>
                <a:hlinkClick r:id="rId3"/>
              </a:rPr>
              <a:t>https://www.pubmed.ncbi.nlm.nih.gov/18469287/</a:t>
            </a:r>
          </a:p>
          <a:p>
            <a:r>
              <a:rPr lang="en-US" dirty="0">
                <a:latin typeface="Arial" panose="020B0604020202020204" pitchFamily="34" charset="0"/>
                <a:cs typeface="Arial" panose="020B0604020202020204" pitchFamily="34" charset="0"/>
                <a:hlinkClick r:id="rId4"/>
              </a:rPr>
              <a:t>https://www.ncbi.nlm.nih.gov/pmc/articles/PMC7956086/</a:t>
            </a:r>
          </a:p>
          <a:p>
            <a:r>
              <a:rPr lang="en-US" dirty="0">
                <a:latin typeface="Arial" panose="020B0604020202020204" pitchFamily="34" charset="0"/>
                <a:cs typeface="Arial" panose="020B0604020202020204" pitchFamily="34" charset="0"/>
                <a:hlinkClick r:id="rId5"/>
              </a:rPr>
              <a:t>https://www.myplate.gov/eat-healthy/protein-foods#:~:text=Health%20Benefits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6"/>
              </a:rPr>
              <a:t>https://www.ncbi.nlm.nih.gov/books/NBK555990/#:~:text=Proteins%20serve%20as%20structural%20support,secondary%2C%20tertiary%2C%20and%20quaternary</a:t>
            </a:r>
            <a:r>
              <a:rPr lang="en-US" dirty="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5"/>
          </p:nvPr>
        </p:nvSpPr>
        <p:spPr/>
        <p:txBody>
          <a:bodyPr/>
          <a:lstStyle/>
          <a:p>
            <a:fld id="{9D518BEE-96CE-4200-832F-3D21E4FC20EF}" type="slidenum">
              <a:rPr lang="en-US" smtClean="0"/>
              <a:t>9</a:t>
            </a:fld>
            <a:endParaRPr lang="en-US"/>
          </a:p>
        </p:txBody>
      </p:sp>
    </p:spTree>
    <p:extLst>
      <p:ext uri="{BB962C8B-B14F-4D97-AF65-F5344CB8AC3E}">
        <p14:creationId xmlns:p14="http://schemas.microsoft.com/office/powerpoint/2010/main" val="1377184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There are two types of protein foods: animal sources and plant-based sources. Animal sources include meat, poultry and eggs, fish and shellfish, and dairy. Plant-based sources include beans, dried peas, lentils, soy, nuts, and seeds. While in lesser amounts, even whole grains and vegetables provide protein. In fact, most foods do contain some amount of protein, including fruit!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a:t>
            </a:r>
          </a:p>
          <a:p>
            <a:r>
              <a:rPr lang="en-US" dirty="0">
                <a:latin typeface="Arial" panose="020B0604020202020204" pitchFamily="34" charset="0"/>
                <a:cs typeface="Arial" panose="020B0604020202020204" pitchFamily="34" charset="0"/>
              </a:rPr>
              <a:t>https://www.ncbi.nlm.nih.gov/pmc/articles/PMC8804093/</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D518BEE-96CE-4200-832F-3D21E4FC20EF}" type="slidenum">
              <a:rPr lang="en-US" smtClean="0"/>
              <a:t>10</a:t>
            </a:fld>
            <a:endParaRPr lang="en-US"/>
          </a:p>
        </p:txBody>
      </p:sp>
    </p:spTree>
    <p:extLst>
      <p:ext uri="{BB962C8B-B14F-4D97-AF65-F5344CB8AC3E}">
        <p14:creationId xmlns:p14="http://schemas.microsoft.com/office/powerpoint/2010/main" val="215392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Animal sources of protein are considered complete, meaning they contain all of the essential amino acids. Most animal proteins are rich in iron, zinc, and b vitamins. Iron is important for red blood cell production and oxygen transport; zinc for immune health and wound healing, and b vitamins for metabolism regulation and red blood cell formation.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Meat, poultry, and fish provide around 7 grams of protein per ounce, so they are very protein dense!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Some animal sources of protein like processed meats and red meats high in saturated fat are linked with an increased risk of certain cancers, heart disease, and type 2 diabetes, so it is best to limit their consumption. In fact, the World Health Organization classified processed meats as a group one carcinogen, meaning there is no doubt of the association. Red meat has been classified as a group 2 carcinogen, meaning it is probably carcinogenic.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 one lives in a bubble, so risks of CVD and mortality are determined by a range of different factors, including but not limited to genetic predisposition, demographic factors, socioeconomic status, weight, smoking, sleep, physical activity, and diet.</a:t>
            </a:r>
          </a:p>
          <a:p>
            <a:endParaRPr lang="en-US" dirty="0">
              <a:latin typeface="Arial" panose="020B0604020202020204" pitchFamily="34" charset="0"/>
              <a:cs typeface="Arial" panose="020B0604020202020204" pitchFamily="34" charset="0"/>
            </a:endParaRPr>
          </a:p>
          <a:p>
            <a:r>
              <a:rPr lang="en-US" i="1" dirty="0">
                <a:latin typeface="Arial" panose="020B0604020202020204" pitchFamily="34" charset="0"/>
                <a:cs typeface="Arial" panose="020B0604020202020204" pitchFamily="34" charset="0"/>
              </a:rPr>
              <a:t>Sources: </a:t>
            </a:r>
          </a:p>
          <a:p>
            <a:r>
              <a:rPr lang="en-US" dirty="0">
                <a:latin typeface="Arial" panose="020B0604020202020204" pitchFamily="34" charset="0"/>
                <a:cs typeface="Arial" panose="020B0604020202020204" pitchFamily="34" charset="0"/>
                <a:hlinkClick r:id="rId3"/>
              </a:rPr>
              <a:t>https://www.doi.org/10.1016/S1470-2045(15)00444-1</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4"/>
              </a:rPr>
              <a:t>https://www.pubmed.ncbi.nlm.nih.gov/15956652/</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5"/>
              </a:rPr>
              <a:t>https://www.pubmed.ncbi.nlm.nih.gov/20215514/</a:t>
            </a:r>
          </a:p>
          <a:p>
            <a:r>
              <a:rPr lang="en-US" dirty="0">
                <a:latin typeface="Arial" panose="020B0604020202020204" pitchFamily="34" charset="0"/>
                <a:cs typeface="Arial" panose="020B0604020202020204" pitchFamily="34" charset="0"/>
                <a:hlinkClick r:id="rId6"/>
              </a:rPr>
              <a:t>https://www.pubmed.ncbi.nlm.nih.gov/33838606/</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7"/>
              </a:rPr>
              <a:t>https://www.pubmed.ncbi.nlm.nih.gov/34455534/</a:t>
            </a:r>
          </a:p>
          <a:p>
            <a:r>
              <a:rPr lang="en-US" dirty="0">
                <a:latin typeface="Arial" panose="020B0604020202020204" pitchFamily="34" charset="0"/>
                <a:cs typeface="Arial" panose="020B0604020202020204" pitchFamily="34" charset="0"/>
                <a:hlinkClick r:id="rId8"/>
              </a:rPr>
              <a:t>https://www.pubmed.ncbi.nlm.nih.gov/36545687/</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9"/>
              </a:rPr>
              <a:t>https://www.pubmed.ncbi.nlm.nih.gov/32011623/</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10"/>
              </a:rPr>
              <a:t>https://www.pubmed.ncbi.nlm.nih.gov/32011623/</a:t>
            </a:r>
          </a:p>
          <a:p>
            <a:r>
              <a:rPr lang="en-US" dirty="0">
                <a:latin typeface="Arial" panose="020B0604020202020204" pitchFamily="34" charset="0"/>
                <a:cs typeface="Arial" panose="020B0604020202020204" pitchFamily="34" charset="0"/>
                <a:hlinkClick r:id="rId11"/>
              </a:rPr>
              <a:t>https://www.progressreport.cancer.gov/prevention/red_meat#:~:text=Red%20meat%20is%20associated%20with,beef%2C%20pork%2C%20and%20lamb</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hlinkClick r:id="rId12"/>
              </a:rPr>
              <a:t>https://www.bmj.com/content/365/bmj.l2110#:~:text=An%20increase%20in%20total%20red,confidence%20interval%201.04%20to%201.17</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hlinkClick r:id="rId13"/>
              </a:rPr>
              <a:t>https://www.hsph.harvard.edu/news/press-releases/red-meat-consumption-associated-with-increased-type-2-diabetes-risk/</a:t>
            </a:r>
          </a:p>
          <a:p>
            <a:r>
              <a:rPr lang="en-US" dirty="0">
                <a:latin typeface="Arial" panose="020B0604020202020204" pitchFamily="34" charset="0"/>
                <a:cs typeface="Arial" panose="020B0604020202020204" pitchFamily="34" charset="0"/>
                <a:hlinkClick r:id="rId14"/>
              </a:rPr>
              <a:t>https://www.doi.org/10.1002/ijc.29218</a:t>
            </a:r>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Processed meats, like sausage and bacon, can also be high in sodium.</a:t>
            </a:r>
          </a:p>
        </p:txBody>
      </p:sp>
      <p:sp>
        <p:nvSpPr>
          <p:cNvPr id="4" name="Slide Number Placeholder 3"/>
          <p:cNvSpPr>
            <a:spLocks noGrp="1"/>
          </p:cNvSpPr>
          <p:nvPr>
            <p:ph type="sldNum" sz="quarter" idx="5"/>
          </p:nvPr>
        </p:nvSpPr>
        <p:spPr/>
        <p:txBody>
          <a:bodyPr/>
          <a:lstStyle/>
          <a:p>
            <a:fld id="{9D518BEE-96CE-4200-832F-3D21E4FC20EF}" type="slidenum">
              <a:rPr lang="en-US"/>
              <a:t>11</a:t>
            </a:fld>
            <a:endParaRPr lang="en-US"/>
          </a:p>
        </p:txBody>
      </p:sp>
    </p:spTree>
    <p:extLst>
      <p:ext uri="{BB962C8B-B14F-4D97-AF65-F5344CB8AC3E}">
        <p14:creationId xmlns:p14="http://schemas.microsoft.com/office/powerpoint/2010/main" val="727174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According to the DGA, "intakes of protein foods are close to the target amounts, but many Americans do not meet recommendations for specific protein subgroups. About three-quarters of Americans meet or exceed the recommendation for meats, poultry, and eggs. However, almost 90 percent do not meet the recommendation for seafood and more than half do not meet the recommendation for nuts, seeds, and soy products.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Protein foods are generally consumed in forms with higher amounts of saturated fat or sodium and often part of mixed dishes (e.g., sandwiches, casseroles, pasta dishes) that include other ingredients that are not in nutrient-dense forms." To summarize, we typically consume plenty of protein from various animal sources, not enough seafood and plant-based sources, and the ways we often consume protein foods are not in nutrient-dense forms.</a:t>
            </a:r>
          </a:p>
        </p:txBody>
      </p:sp>
      <p:sp>
        <p:nvSpPr>
          <p:cNvPr id="4" name="Slide Number Placeholder 3"/>
          <p:cNvSpPr>
            <a:spLocks noGrp="1"/>
          </p:cNvSpPr>
          <p:nvPr>
            <p:ph type="sldNum" sz="quarter" idx="5"/>
          </p:nvPr>
        </p:nvSpPr>
        <p:spPr/>
        <p:txBody>
          <a:bodyPr/>
          <a:lstStyle/>
          <a:p>
            <a:fld id="{9D518BEE-96CE-4200-832F-3D21E4FC20EF}" type="slidenum">
              <a:t>12</a:t>
            </a:fld>
            <a:endParaRPr lang="en-US"/>
          </a:p>
        </p:txBody>
      </p:sp>
    </p:spTree>
    <p:extLst>
      <p:ext uri="{BB962C8B-B14F-4D97-AF65-F5344CB8AC3E}">
        <p14:creationId xmlns:p14="http://schemas.microsoft.com/office/powerpoint/2010/main" val="123419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Most plant-based protein sources are considered incomplete because they do not contain all of the essential amino acids. In the past, it was recommended that you pair incomplete proteins together, like beans + rice, but now we know that they do not have to be eaten at the same meal to achieve a complete protein. Your body can mix and match amino acids throughout your meals to get what it needs to function. Of course, why not pair beans and rice together right? It's delicious! :)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Plant protein foods are excellent sources of fiber (which the majority of Americans lack), B vitamins, magnesium, and phytonutrients. Phytonutrients help fight inflammation in your body, which in turn helps to fight and prevent disease.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 compare to animal based sources, ½ cup of beans provides about 7 grams of protein. So in terms of volume, you need to eat a bit more to get the equivalent protein amount that you get from animal sources.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With that said, research shows that replacing some of your current animal protein intake with plant protein foods can decrease the risk of disease and promote longevity.</a:t>
            </a:r>
          </a:p>
          <a:p>
            <a:endParaRPr lang="en-US" dirty="0">
              <a:latin typeface="Arial" panose="020B0604020202020204" pitchFamily="34" charset="0"/>
              <a:cs typeface="Arial" panose="020B0604020202020204" pitchFamily="34" charset="0"/>
            </a:endParaRPr>
          </a:p>
          <a:p>
            <a:r>
              <a:rPr lang="en-US" i="1" dirty="0">
                <a:latin typeface="Arial" panose="020B0604020202020204" pitchFamily="34" charset="0"/>
                <a:cs typeface="Arial" panose="020B0604020202020204" pitchFamily="34" charset="0"/>
              </a:rPr>
              <a:t>Sources: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hlinkClick r:id="rId3"/>
              </a:rPr>
              <a:t>https://www.pubmed.ncbi.nlm.nih.gov/27479196/</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4"/>
              </a:rPr>
              <a:t>https://www.pubmed.ncbi.nlm.nih.gov/32658243/</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5"/>
              </a:rPr>
              <a:t>https://www.pubmed.ncbi.nlm.nih.gov/35914402/</a:t>
            </a:r>
          </a:p>
          <a:p>
            <a:r>
              <a:rPr lang="en-US" dirty="0">
                <a:latin typeface="Arial" panose="020B0604020202020204" pitchFamily="34" charset="0"/>
                <a:cs typeface="Arial" panose="020B0604020202020204" pitchFamily="34" charset="0"/>
                <a:hlinkClick r:id="rId6"/>
              </a:rPr>
              <a:t>https://www.pubmed.ncbi.nlm.nih.gov/23836264/</a:t>
            </a:r>
          </a:p>
          <a:p>
            <a:r>
              <a:rPr lang="en-US" dirty="0">
                <a:latin typeface="Arial" panose="020B0604020202020204" pitchFamily="34" charset="0"/>
                <a:cs typeface="Arial" panose="020B0604020202020204" pitchFamily="34" charset="0"/>
                <a:hlinkClick r:id="rId7"/>
              </a:rPr>
              <a:t>https://www.ahajournals.org/doi/10.1161/CIRCULATIONAHA.118.035225</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8"/>
              </a:rPr>
              <a:t>https://www.jamanetwork.com/journals/jamainternalmedicine/fullarticle/2540540</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D518BEE-96CE-4200-832F-3D21E4FC20EF}" type="slidenum">
              <a:rPr lang="en-US"/>
              <a:t>13</a:t>
            </a:fld>
            <a:endParaRPr lang="en-US"/>
          </a:p>
        </p:txBody>
      </p:sp>
    </p:spTree>
    <p:extLst>
      <p:ext uri="{BB962C8B-B14F-4D97-AF65-F5344CB8AC3E}">
        <p14:creationId xmlns:p14="http://schemas.microsoft.com/office/powerpoint/2010/main" val="477752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now transition to discussing plant-based protein in schools.</a:t>
            </a:r>
          </a:p>
        </p:txBody>
      </p:sp>
      <p:sp>
        <p:nvSpPr>
          <p:cNvPr id="4" name="Slide Number Placeholder 3"/>
          <p:cNvSpPr>
            <a:spLocks noGrp="1"/>
          </p:cNvSpPr>
          <p:nvPr>
            <p:ph type="sldNum" sz="quarter" idx="5"/>
          </p:nvPr>
        </p:nvSpPr>
        <p:spPr/>
        <p:txBody>
          <a:bodyPr/>
          <a:lstStyle/>
          <a:p>
            <a:fld id="{9D518BEE-96CE-4200-832F-3D21E4FC20EF}" type="slidenum">
              <a:rPr lang="en-US"/>
              <a:t>14</a:t>
            </a:fld>
            <a:endParaRPr lang="en-US"/>
          </a:p>
        </p:txBody>
      </p:sp>
    </p:spTree>
    <p:extLst>
      <p:ext uri="{BB962C8B-B14F-4D97-AF65-F5344CB8AC3E}">
        <p14:creationId xmlns:p14="http://schemas.microsoft.com/office/powerpoint/2010/main" val="2575748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First of all, why should we serve more options? There are so many reasons! We already covered the health and nutritional benefits. Fiber and phytonutrients are two of the most important benefits that we want to emphasize when consuming plant proteins.</a:t>
            </a:r>
          </a:p>
        </p:txBody>
      </p:sp>
      <p:sp>
        <p:nvSpPr>
          <p:cNvPr id="4" name="Slide Number Placeholder 3"/>
          <p:cNvSpPr>
            <a:spLocks noGrp="1"/>
          </p:cNvSpPr>
          <p:nvPr>
            <p:ph type="sldNum" sz="quarter" idx="5"/>
          </p:nvPr>
        </p:nvSpPr>
        <p:spPr/>
        <p:txBody>
          <a:bodyPr/>
          <a:lstStyle/>
          <a:p>
            <a:fld id="{9D518BEE-96CE-4200-832F-3D21E4FC20EF}" type="slidenum">
              <a:rPr lang="en-US"/>
              <a:t>15</a:t>
            </a:fld>
            <a:endParaRPr lang="en-US"/>
          </a:p>
        </p:txBody>
      </p:sp>
    </p:spTree>
    <p:extLst>
      <p:ext uri="{BB962C8B-B14F-4D97-AF65-F5344CB8AC3E}">
        <p14:creationId xmlns:p14="http://schemas.microsoft.com/office/powerpoint/2010/main" val="2496181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Another benefit is the impact on the environment. Many conventional animal feeding operations (aka CAFOs) wreak havoc on natural ecosystems and contribute large quantities of pollutants to the local and global environment. Consuming smaller amounts of sustainably raised or even conventionally raised beef, chicken, and pork can still support and promote economic and environmental health.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Plants require significantly less water and resources to grow, produce, and distribute. And, a lot of what we currently grow is used to feed animals (40%) and consists of a lot of government commodities - corn and soy (~56%). If we ate less meat, we could encourage more diversity, which improves soil health and air quality.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Locally-grown products are even </a:t>
            </a:r>
            <a:r>
              <a:rPr lang="en-US" i="1" dirty="0">
                <a:latin typeface="Arial" panose="020B0604020202020204" pitchFamily="34" charset="0"/>
                <a:cs typeface="Arial" panose="020B0604020202020204" pitchFamily="34" charset="0"/>
              </a:rPr>
              <a:t>better</a:t>
            </a:r>
            <a:r>
              <a:rPr lang="en-US" dirty="0">
                <a:latin typeface="Arial" panose="020B0604020202020204" pitchFamily="34" charset="0"/>
                <a:cs typeface="Arial" panose="020B0604020202020204" pitchFamily="34" charset="0"/>
              </a:rPr>
              <a:t> for the environment, as they do not use large amounts of fossil fuels to be transported across the country or world. </a:t>
            </a:r>
          </a:p>
          <a:p>
            <a:r>
              <a:rPr lang="en-US" dirty="0">
                <a:latin typeface="Arial" panose="020B0604020202020204" pitchFamily="34" charset="0"/>
                <a:cs typeface="Arial" panose="020B0604020202020204" pitchFamily="34" charset="0"/>
              </a:rPr>
              <a:t>If local options are available and within your budget, choose those foods when possible. </a:t>
            </a:r>
          </a:p>
          <a:p>
            <a:endParaRPr lang="en-US" dirty="0">
              <a:latin typeface="Arial" panose="020B0604020202020204" pitchFamily="34" charset="0"/>
              <a:cs typeface="Arial" panose="020B0604020202020204" pitchFamily="34" charset="0"/>
            </a:endParaRPr>
          </a:p>
          <a:p>
            <a:r>
              <a:rPr lang="en-US" i="1" dirty="0">
                <a:latin typeface="Arial" panose="020B0604020202020204" pitchFamily="34" charset="0"/>
                <a:cs typeface="Arial" panose="020B0604020202020204" pitchFamily="34" charset="0"/>
              </a:rPr>
              <a:t>Sources:</a:t>
            </a:r>
          </a:p>
          <a:p>
            <a:r>
              <a:rPr lang="en-US" dirty="0">
                <a:latin typeface="Arial" panose="020B0604020202020204" pitchFamily="34" charset="0"/>
                <a:cs typeface="Arial" panose="020B0604020202020204" pitchFamily="34" charset="0"/>
                <a:hlinkClick r:id="rId3"/>
              </a:rPr>
              <a:t>https://www.doi.org/10.1016/j.envint.2017.07.003</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hlinkClick r:id="rId4"/>
              </a:rPr>
              <a:t>https://www.medium.com/@RuralPolicyDiary/data-on-cafos-and-climate-change-e92acd4dd302</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5"/>
              </a:rPr>
              <a:t>https://www.canr.msu.edu/uploads/236/29130/Sustainable_Animal_Agriculture.pdf</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6"/>
              </a:rPr>
              <a:t>https://www.doi.org/10.1038/sj.ejcn.1602522</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7"/>
              </a:rPr>
              <a:t>https://www.doi.org/10.1073/pnas.171188911</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8"/>
              </a:rPr>
              <a:t>https://www.doi.org/10.1093/nutrit/nuw043</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9"/>
              </a:rPr>
              <a:t>https://www.doi.org/10.3945/ajcn.113.071522</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D518BEE-96CE-4200-832F-3D21E4FC20EF}" type="slidenum">
              <a:rPr lang="en-US"/>
              <a:t>16</a:t>
            </a:fld>
            <a:endParaRPr lang="en-US"/>
          </a:p>
        </p:txBody>
      </p:sp>
    </p:spTree>
    <p:extLst>
      <p:ext uri="{BB962C8B-B14F-4D97-AF65-F5344CB8AC3E}">
        <p14:creationId xmlns:p14="http://schemas.microsoft.com/office/powerpoint/2010/main" val="904568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Plant-based proteins can be used to create student inspired meals. Grains, beans/legumes, nuts, and seeds are protein-rich ingredients that support and sustain societies across the globe. So </a:t>
            </a:r>
            <a:r>
              <a:rPr lang="en-US" dirty="0" err="1">
                <a:latin typeface="Arial" panose="020B0604020202020204" pitchFamily="34" charset="0"/>
                <a:cs typeface="Arial" panose="020B0604020202020204" pitchFamily="34" charset="0"/>
              </a:rPr>
              <a:t>menuing</a:t>
            </a:r>
            <a:r>
              <a:rPr lang="en-US" dirty="0">
                <a:latin typeface="Arial" panose="020B0604020202020204" pitchFamily="34" charset="0"/>
                <a:cs typeface="Arial" panose="020B0604020202020204" pitchFamily="34" charset="0"/>
              </a:rPr>
              <a:t> more plant-based proteins brings us all together and is relatable to everyone despite their background.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Plant-based dishes can also offer additional options for vegetarians, vegans, and some religious groups. For example, halal diets are not plant-based, but require meats and poultry to be slaughtered according to Islamic dietary law. The meat and poultry dishes served in school nutrition programs do not usually adhere to Islamic law (it would be advertised by the manufacturer). Offering more plant-based options to these students could help increase variety and participation.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Think about different restaurants you have eaten at featuring different cultures or maybe at friends’ homes, there is a version of beans and rice with so many different groups!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are a lot of examples, but here are a few of my favorites: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Read a few, not all!</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Latin American Rice and Beans:</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Gallo Pinto (Costa Rica, Nicaragua)</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Black beans or red beans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Cooked with onions, bell peppers, and spices</a:t>
            </a:r>
          </a:p>
          <a:p>
            <a:r>
              <a:rPr lang="en-US" b="1" dirty="0">
                <a:latin typeface="Arial" panose="020B0604020202020204" pitchFamily="34" charset="0"/>
                <a:cs typeface="Arial" panose="020B0604020202020204" pitchFamily="34" charset="0"/>
              </a:rPr>
              <a:t>Cuban Rice and Beans:</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Moros y Cristianos</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Black beans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Cooked with spices, garlic, and sometimes bacon or ham</a:t>
            </a:r>
          </a:p>
          <a:p>
            <a:r>
              <a:rPr lang="en-US" b="1" dirty="0">
                <a:latin typeface="Arial" panose="020B0604020202020204" pitchFamily="34" charset="0"/>
                <a:cs typeface="Arial" panose="020B0604020202020204" pitchFamily="34" charset="0"/>
              </a:rPr>
              <a:t>Mexican Rice and Beans:</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Mexican Rice and Beans</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Pinto beans or black beans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Often flavored with tomatoes, onions, and spices</a:t>
            </a:r>
          </a:p>
          <a:p>
            <a:r>
              <a:rPr lang="en-US" b="1" dirty="0">
                <a:latin typeface="Arial" panose="020B0604020202020204" pitchFamily="34" charset="0"/>
                <a:cs typeface="Arial" panose="020B0604020202020204" pitchFamily="34" charset="0"/>
              </a:rPr>
              <a:t>Caribbean Rice and Peas:</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Rice and Peas (Jamaica)</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Kidney beans or pigeon peas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Cooked with coconut milk, thyme, and scallions</a:t>
            </a:r>
          </a:p>
          <a:p>
            <a:r>
              <a:rPr lang="en-US" b="1" dirty="0">
                <a:latin typeface="Arial" panose="020B0604020202020204" pitchFamily="34" charset="0"/>
                <a:cs typeface="Arial" panose="020B0604020202020204" pitchFamily="34" charset="0"/>
              </a:rPr>
              <a:t>Indian Dal and Rice:</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Dal Chawal (India)</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Various lentils (masoor dal, moong dal, </a:t>
            </a:r>
            <a:r>
              <a:rPr lang="en-US" dirty="0" err="1">
                <a:latin typeface="Arial" panose="020B0604020202020204" pitchFamily="34" charset="0"/>
                <a:cs typeface="Arial" panose="020B0604020202020204" pitchFamily="34" charset="0"/>
              </a:rPr>
              <a:t>toor</a:t>
            </a:r>
            <a:r>
              <a:rPr lang="en-US" dirty="0">
                <a:latin typeface="Arial" panose="020B0604020202020204" pitchFamily="34" charset="0"/>
                <a:cs typeface="Arial" panose="020B0604020202020204" pitchFamily="34" charset="0"/>
              </a:rPr>
              <a:t> dal)</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Served with plain or spiced rice</a:t>
            </a:r>
          </a:p>
          <a:p>
            <a:r>
              <a:rPr lang="en-US" b="1" dirty="0">
                <a:latin typeface="Arial" panose="020B0604020202020204" pitchFamily="34" charset="0"/>
                <a:cs typeface="Arial" panose="020B0604020202020204" pitchFamily="34" charset="0"/>
              </a:rPr>
              <a:t>Brazilian Rice and Beans:</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Feijoada</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Black beans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Accompanied by rice and various meats</a:t>
            </a:r>
          </a:p>
          <a:p>
            <a:r>
              <a:rPr lang="en-US" b="1" dirty="0">
                <a:latin typeface="Arial" panose="020B0604020202020204" pitchFamily="34" charset="0"/>
                <a:cs typeface="Arial" panose="020B0604020202020204" pitchFamily="34" charset="0"/>
              </a:rPr>
              <a:t>Middle Eastern Rice and Lentils:</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Mujadara</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Green or brown lentils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Cooked with caramelized onions and spices</a:t>
            </a:r>
          </a:p>
          <a:p>
            <a:r>
              <a:rPr lang="en-US" b="1" dirty="0">
                <a:latin typeface="Arial" panose="020B0604020202020204" pitchFamily="34" charset="0"/>
                <a:cs typeface="Arial" panose="020B0604020202020204" pitchFamily="34" charset="0"/>
              </a:rPr>
              <a:t>Filipino Rice and Munggo:</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Ginisang</a:t>
            </a:r>
            <a:r>
              <a:rPr lang="en-US" dirty="0">
                <a:latin typeface="Arial" panose="020B0604020202020204" pitchFamily="34" charset="0"/>
                <a:cs typeface="Arial" panose="020B0604020202020204" pitchFamily="34" charset="0"/>
              </a:rPr>
              <a:t> Munggo</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Mung beans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Served with plain rice and often flavored with garlic</a:t>
            </a:r>
          </a:p>
          <a:p>
            <a:r>
              <a:rPr lang="en-US" b="1" dirty="0">
                <a:latin typeface="Arial" panose="020B0604020202020204" pitchFamily="34" charset="0"/>
                <a:cs typeface="Arial" panose="020B0604020202020204" pitchFamily="34" charset="0"/>
              </a:rPr>
              <a:t>African Jollof Rice:</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Jollof Rice</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Sometimes includes black-eyed peas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Cooked with tomatoes, peppers, and various spices</a:t>
            </a:r>
          </a:p>
          <a:p>
            <a:r>
              <a:rPr lang="en-US" b="1" dirty="0">
                <a:latin typeface="Arial" panose="020B0604020202020204" pitchFamily="34" charset="0"/>
                <a:cs typeface="Arial" panose="020B0604020202020204" pitchFamily="34" charset="0"/>
              </a:rPr>
              <a:t>Iranian Rice and Kidney Beans:</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Dish: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Lubia</a:t>
            </a:r>
            <a:r>
              <a:rPr lang="en-US" dirty="0">
                <a:latin typeface="Arial" panose="020B0604020202020204" pitchFamily="34" charset="0"/>
                <a:cs typeface="Arial" panose="020B0604020202020204" pitchFamily="34" charset="0"/>
              </a:rPr>
              <a:t> Polo</a:t>
            </a:r>
          </a:p>
          <a:p>
            <a:pPr marL="628650" lvl="1" indent="-171450">
              <a:buFont typeface="Arial"/>
              <a:buChar char="•"/>
            </a:pPr>
            <a:r>
              <a:rPr lang="en-US" b="1" dirty="0">
                <a:latin typeface="Arial" panose="020B0604020202020204" pitchFamily="34" charset="0"/>
                <a:cs typeface="Arial" panose="020B0604020202020204" pitchFamily="34" charset="0"/>
              </a:rPr>
              <a:t>Beans:</a:t>
            </a:r>
            <a:r>
              <a:rPr lang="en-US" dirty="0">
                <a:latin typeface="Arial" panose="020B0604020202020204" pitchFamily="34" charset="0"/>
                <a:cs typeface="Arial" panose="020B0604020202020204" pitchFamily="34" charset="0"/>
              </a:rPr>
              <a:t> Kidney beans</a:t>
            </a:r>
          </a:p>
          <a:p>
            <a:pPr marL="628650" lvl="1" indent="-171450">
              <a:buFont typeface="Arial"/>
              <a:buChar char="•"/>
            </a:pPr>
            <a:r>
              <a:rPr lang="en-US" b="1" dirty="0">
                <a:latin typeface="Arial" panose="020B0604020202020204" pitchFamily="34" charset="0"/>
                <a:cs typeface="Arial" panose="020B0604020202020204" pitchFamily="34" charset="0"/>
              </a:rPr>
              <a:t>Rice Preparation:</a:t>
            </a:r>
            <a:r>
              <a:rPr lang="en-US" dirty="0">
                <a:latin typeface="Arial" panose="020B0604020202020204" pitchFamily="34" charset="0"/>
                <a:cs typeface="Arial" panose="020B0604020202020204" pitchFamily="34" charset="0"/>
              </a:rPr>
              <a:t> Cooked with tomatoes, tomato paste, and various spices</a:t>
            </a:r>
          </a:p>
        </p:txBody>
      </p:sp>
      <p:sp>
        <p:nvSpPr>
          <p:cNvPr id="4" name="Slide Number Placeholder 3"/>
          <p:cNvSpPr>
            <a:spLocks noGrp="1"/>
          </p:cNvSpPr>
          <p:nvPr>
            <p:ph type="sldNum" sz="quarter" idx="5"/>
          </p:nvPr>
        </p:nvSpPr>
        <p:spPr/>
        <p:txBody>
          <a:bodyPr/>
          <a:lstStyle/>
          <a:p>
            <a:fld id="{9D518BEE-96CE-4200-832F-3D21E4FC20EF}" type="slidenum">
              <a:rPr lang="en-US"/>
              <a:t>17</a:t>
            </a:fld>
            <a:endParaRPr lang="en-US"/>
          </a:p>
        </p:txBody>
      </p:sp>
    </p:spTree>
    <p:extLst>
      <p:ext uri="{BB962C8B-B14F-4D97-AF65-F5344CB8AC3E}">
        <p14:creationId xmlns:p14="http://schemas.microsoft.com/office/powerpoint/2010/main" val="3020502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And finally, the financial benefits! Which costs more: beans or meat? Most plant-based proteins cost less, and that means more money in your bank!</a:t>
            </a:r>
          </a:p>
        </p:txBody>
      </p:sp>
      <p:sp>
        <p:nvSpPr>
          <p:cNvPr id="4" name="Slide Number Placeholder 3"/>
          <p:cNvSpPr>
            <a:spLocks noGrp="1"/>
          </p:cNvSpPr>
          <p:nvPr>
            <p:ph type="sldNum" sz="quarter" idx="5"/>
          </p:nvPr>
        </p:nvSpPr>
        <p:spPr/>
        <p:txBody>
          <a:bodyPr/>
          <a:lstStyle/>
          <a:p>
            <a:fld id="{9D518BEE-96CE-4200-832F-3D21E4FC20EF}" type="slidenum">
              <a:rPr lang="en-US"/>
              <a:t>18</a:t>
            </a:fld>
            <a:endParaRPr lang="en-US"/>
          </a:p>
        </p:txBody>
      </p:sp>
    </p:spTree>
    <p:extLst>
      <p:ext uri="{BB962C8B-B14F-4D97-AF65-F5344CB8AC3E}">
        <p14:creationId xmlns:p14="http://schemas.microsoft.com/office/powerpoint/2010/main" val="3212855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now look at specific plant-based proteins that we can easily offer in schools. All of these foods on the slide credit as meat/meat alternate in our programs. We have beans and lentils, soy products such as tofu and edamame, and nuts, seeds, and their corresponding butters.</a:t>
            </a:r>
          </a:p>
        </p:txBody>
      </p:sp>
      <p:sp>
        <p:nvSpPr>
          <p:cNvPr id="4" name="Slide Number Placeholder 3"/>
          <p:cNvSpPr>
            <a:spLocks noGrp="1"/>
          </p:cNvSpPr>
          <p:nvPr>
            <p:ph type="sldNum" sz="quarter" idx="5"/>
          </p:nvPr>
        </p:nvSpPr>
        <p:spPr/>
        <p:txBody>
          <a:bodyPr/>
          <a:lstStyle/>
          <a:p>
            <a:fld id="{9D518BEE-96CE-4200-832F-3D21E4FC20EF}" type="slidenum">
              <a:rPr lang="en-US" smtClean="0"/>
              <a:t>19</a:t>
            </a:fld>
            <a:endParaRPr lang="en-US"/>
          </a:p>
        </p:txBody>
      </p:sp>
    </p:spTree>
    <p:extLst>
      <p:ext uri="{BB962C8B-B14F-4D97-AF65-F5344CB8AC3E}">
        <p14:creationId xmlns:p14="http://schemas.microsoft.com/office/powerpoint/2010/main" val="2398595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There are multiple ways to incorporate more plant-based proteins into your menus. First, you can create recipes that solely feature a plant-based protein, like a bean burrito bowl or you can combine an animal-based protein with a plant-based protein, possibly a 1 m/ma equivalent of both, like beef and lentil tacos.</a:t>
            </a:r>
          </a:p>
        </p:txBody>
      </p:sp>
      <p:sp>
        <p:nvSpPr>
          <p:cNvPr id="4" name="Slide Number Placeholder 3"/>
          <p:cNvSpPr>
            <a:spLocks noGrp="1"/>
          </p:cNvSpPr>
          <p:nvPr>
            <p:ph type="sldNum" sz="quarter" idx="5"/>
          </p:nvPr>
        </p:nvSpPr>
        <p:spPr/>
        <p:txBody>
          <a:bodyPr/>
          <a:lstStyle/>
          <a:p>
            <a:fld id="{9D518BEE-96CE-4200-832F-3D21E4FC20EF}" type="slidenum">
              <a:rPr lang="en-US"/>
              <a:t>20</a:t>
            </a:fld>
            <a:endParaRPr lang="en-US"/>
          </a:p>
        </p:txBody>
      </p:sp>
    </p:spTree>
    <p:extLst>
      <p:ext uri="{BB962C8B-B14F-4D97-AF65-F5344CB8AC3E}">
        <p14:creationId xmlns:p14="http://schemas.microsoft.com/office/powerpoint/2010/main" val="3669729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With that said, it's time for a demo! Chef Lindsey is going to demonstrate how to cut half of the meat with lentils in a delicious taco recipe!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Script outline: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are many ways to incorporate plant-based proteins into our current recipes! We'd like to start with a Beef and Lentil Taco recipe. Remember that you can find all the recipes in the recipe bank. Chef V can share the link in the chat.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Starting with the lentils. There are many different types of lentils. We chose a green lentil, but this recipe could be made with any lentil. When blending it with different products, you'll want to consider size and color. Lentils are versatile, holding their shape well during cooking, making them suitable for a variety of dishes such as soups, stews, salads, and side dishes. They cook quickly, too! Red lentils are popular in Indian and Middle Eastern dishes, but they probably would blend well here!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Important speaking points:</a:t>
            </a:r>
          </a:p>
          <a:p>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Combining plant proteins with animal proteins in a recipe can offer several benefits: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Nutrient Diversity:</a:t>
            </a:r>
            <a:r>
              <a:rPr lang="en-US" dirty="0">
                <a:latin typeface="Arial" panose="020B0604020202020204" pitchFamily="34" charset="0"/>
                <a:cs typeface="Arial" panose="020B0604020202020204" pitchFamily="34" charset="0"/>
              </a:rPr>
              <a:t> Combining plant and animal proteins can provide a more diverse range of nutrients. Plant proteins often contain different amino acids, vitamins, and minerals than animal proteins, contributing to a more well-rounded nutritional profile. They are also rich in disease fighting phytonutrients.</a:t>
            </a:r>
          </a:p>
          <a:p>
            <a:r>
              <a:rPr lang="en-US" b="1" dirty="0">
                <a:latin typeface="Arial" panose="020B0604020202020204" pitchFamily="34" charset="0"/>
                <a:cs typeface="Arial" panose="020B0604020202020204" pitchFamily="34" charset="0"/>
              </a:rPr>
              <a:t>Healthier Fat Profile:</a:t>
            </a:r>
            <a:r>
              <a:rPr lang="en-US" dirty="0">
                <a:latin typeface="Arial" panose="020B0604020202020204" pitchFamily="34" charset="0"/>
                <a:cs typeface="Arial" panose="020B0604020202020204" pitchFamily="34" charset="0"/>
              </a:rPr>
              <a:t> Plant proteins, such as those from nuts, seeds, and legumes, can contribute healthier fats like omega-3 fatty acids or as in this recipe, can displace less healthy fats, like the saturated fat found in beef. Combining plant-based proteins with lean animal proteins can help improve the quality of fat in the diet.</a:t>
            </a:r>
          </a:p>
          <a:p>
            <a:r>
              <a:rPr lang="en-US" b="1" dirty="0">
                <a:latin typeface="Arial" panose="020B0604020202020204" pitchFamily="34" charset="0"/>
                <a:cs typeface="Arial" panose="020B0604020202020204" pitchFamily="34" charset="0"/>
              </a:rPr>
              <a:t>Fiber Content:</a:t>
            </a:r>
            <a:r>
              <a:rPr lang="en-US" dirty="0">
                <a:latin typeface="Arial" panose="020B0604020202020204" pitchFamily="34" charset="0"/>
                <a:cs typeface="Arial" panose="020B0604020202020204" pitchFamily="34" charset="0"/>
              </a:rPr>
              <a:t> Plant proteins are often rich in dietary fiber, which can contribute to digestive health and help regulate blood sugar levels. Including plant proteins alongside animal proteins can increase the fiber content of a meal. </a:t>
            </a:r>
          </a:p>
          <a:p>
            <a:r>
              <a:rPr lang="en-US" b="1" dirty="0">
                <a:latin typeface="Arial" panose="020B0604020202020204" pitchFamily="34" charset="0"/>
                <a:cs typeface="Arial" panose="020B0604020202020204" pitchFamily="34" charset="0"/>
              </a:rPr>
              <a:t>Environmental Sustainability:</a:t>
            </a:r>
            <a:r>
              <a:rPr lang="en-US" dirty="0">
                <a:latin typeface="Arial" panose="020B0604020202020204" pitchFamily="34" charset="0"/>
                <a:cs typeface="Arial" panose="020B0604020202020204" pitchFamily="34" charset="0"/>
              </a:rPr>
              <a:t> Plant proteins generally have a lower environmental footprint compared to animal proteins. Combining both sources allows for a more sustainable and environmentally friendly approach to protein consumption. Lentils in particular are sustainability superstars! They are considered carbon negative.</a:t>
            </a:r>
          </a:p>
          <a:p>
            <a:r>
              <a:rPr lang="en-US" b="1" dirty="0">
                <a:latin typeface="Arial" panose="020B0604020202020204" pitchFamily="34" charset="0"/>
                <a:cs typeface="Arial" panose="020B0604020202020204" pitchFamily="34" charset="0"/>
              </a:rPr>
              <a:t>Texture and Flavor Variety:</a:t>
            </a:r>
            <a:r>
              <a:rPr lang="en-US" dirty="0">
                <a:latin typeface="Arial" panose="020B0604020202020204" pitchFamily="34" charset="0"/>
                <a:cs typeface="Arial" panose="020B0604020202020204" pitchFamily="34" charset="0"/>
              </a:rPr>
              <a:t> Incorporating plant proteins can add different textures and flavors to a dish, enhancing its overall taste and appeal. This can make the meal more interesting and enjoyable.</a:t>
            </a:r>
          </a:p>
          <a:p>
            <a:r>
              <a:rPr lang="en-US" b="1" dirty="0">
                <a:latin typeface="Arial" panose="020B0604020202020204" pitchFamily="34" charset="0"/>
                <a:cs typeface="Arial" panose="020B0604020202020204" pitchFamily="34" charset="0"/>
              </a:rPr>
              <a:t>Dietary Flexibility:</a:t>
            </a:r>
            <a:r>
              <a:rPr lang="en-US" dirty="0">
                <a:latin typeface="Arial" panose="020B0604020202020204" pitchFamily="34" charset="0"/>
                <a:cs typeface="Arial" panose="020B0604020202020204" pitchFamily="34" charset="0"/>
              </a:rPr>
              <a:t> Combining plant and animal proteins allows for greater flexibility in catering to various dietary preferences and restrictions. It can accommodate those following vegetarian or for this recipe, flexitarian diets while still providing essential nutrients from animal sources.</a:t>
            </a:r>
          </a:p>
          <a:p>
            <a:r>
              <a:rPr lang="en-US" b="1" dirty="0">
                <a:latin typeface="Arial" panose="020B0604020202020204" pitchFamily="34" charset="0"/>
                <a:cs typeface="Arial" panose="020B0604020202020204" pitchFamily="34" charset="0"/>
              </a:rPr>
              <a:t>Cost-Effectiveness:</a:t>
            </a:r>
            <a:r>
              <a:rPr lang="en-US" dirty="0">
                <a:latin typeface="Arial" panose="020B0604020202020204" pitchFamily="34" charset="0"/>
                <a:cs typeface="Arial" panose="020B0604020202020204" pitchFamily="34" charset="0"/>
              </a:rPr>
              <a:t> Lentils are more affordable than beef. Combining the two helps create a budget-friendly meal without compromising nutritional value.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hlinkClick r:id="rId3"/>
              </a:rPr>
              <a:t>https://www.lentils.org/wp-content/uploads/2022/06/SPG-Sustainability-Flat-Sheet-KK-LRES.pdf</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D518BEE-96CE-4200-832F-3D21E4FC20EF}" type="slidenum">
              <a:rPr lang="en-US"/>
              <a:t>21</a:t>
            </a:fld>
            <a:endParaRPr lang="en-US"/>
          </a:p>
        </p:txBody>
      </p:sp>
    </p:spTree>
    <p:extLst>
      <p:ext uri="{BB962C8B-B14F-4D97-AF65-F5344CB8AC3E}">
        <p14:creationId xmlns:p14="http://schemas.microsoft.com/office/powerpoint/2010/main" val="3042268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Take a look at the list of ideas for lunch menu items that feature plant-based menu items. Add to the chat if you serve any of these foods now or if you serve other plant-based options at lunch. We'll take a moment to let you add your responses to the chat, and we'll share them shortly with everyone!</a:t>
            </a:r>
          </a:p>
        </p:txBody>
      </p:sp>
      <p:sp>
        <p:nvSpPr>
          <p:cNvPr id="4" name="Slide Number Placeholder 3"/>
          <p:cNvSpPr>
            <a:spLocks noGrp="1"/>
          </p:cNvSpPr>
          <p:nvPr>
            <p:ph type="sldNum" sz="quarter" idx="5"/>
          </p:nvPr>
        </p:nvSpPr>
        <p:spPr/>
        <p:txBody>
          <a:bodyPr/>
          <a:lstStyle/>
          <a:p>
            <a:fld id="{9D518BEE-96CE-4200-832F-3D21E4FC20EF}" type="slidenum">
              <a:rPr lang="en-US"/>
              <a:t>22</a:t>
            </a:fld>
            <a:endParaRPr lang="en-US"/>
          </a:p>
        </p:txBody>
      </p:sp>
    </p:spTree>
    <p:extLst>
      <p:ext uri="{BB962C8B-B14F-4D97-AF65-F5344CB8AC3E}">
        <p14:creationId xmlns:p14="http://schemas.microsoft.com/office/powerpoint/2010/main" val="1724733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Breakfast time can be a little more tricky to incorporate plant-based proteins, but we love the idea of adding beans to breakfast burritos or serving nut butter with toast. Nut and seed butters also combine deliciously with yogurt for dips or parfaits. In this photo, we have a nutty yogurt dip with a whole grain strawberry sheet pan pancake.  With this combination, you have a balanced plant forward breakfast!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 can find some recipe ideas in the shared</a:t>
            </a:r>
            <a:r>
              <a:rPr lang="en-US" baseline="0" dirty="0">
                <a:latin typeface="Arial" panose="020B0604020202020204" pitchFamily="34" charset="0"/>
                <a:cs typeface="Arial" panose="020B0604020202020204" pitchFamily="34" charset="0"/>
              </a:rPr>
              <a:t> folder!</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D518BEE-96CE-4200-832F-3D21E4FC20EF}" type="slidenum">
              <a:rPr lang="en-US"/>
              <a:t>23</a:t>
            </a:fld>
            <a:endParaRPr lang="en-US"/>
          </a:p>
        </p:txBody>
      </p:sp>
    </p:spTree>
    <p:extLst>
      <p:ext uri="{BB962C8B-B14F-4D97-AF65-F5344CB8AC3E}">
        <p14:creationId xmlns:p14="http://schemas.microsoft.com/office/powerpoint/2010/main" val="3748643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look a little more closely at each of the school friendly plant-based meat alternates mentioned earlier, starting with beans.</a:t>
            </a:r>
          </a:p>
        </p:txBody>
      </p:sp>
      <p:sp>
        <p:nvSpPr>
          <p:cNvPr id="4" name="Slide Number Placeholder 3"/>
          <p:cNvSpPr>
            <a:spLocks noGrp="1"/>
          </p:cNvSpPr>
          <p:nvPr>
            <p:ph type="sldNum" sz="quarter" idx="5"/>
          </p:nvPr>
        </p:nvSpPr>
        <p:spPr/>
        <p:txBody>
          <a:bodyPr/>
          <a:lstStyle/>
          <a:p>
            <a:fld id="{9D518BEE-96CE-4200-832F-3D21E4FC20EF}" type="slidenum">
              <a:rPr lang="en-US"/>
              <a:t>24</a:t>
            </a:fld>
            <a:endParaRPr lang="en-US"/>
          </a:p>
        </p:txBody>
      </p:sp>
    </p:spTree>
    <p:extLst>
      <p:ext uri="{BB962C8B-B14F-4D97-AF65-F5344CB8AC3E}">
        <p14:creationId xmlns:p14="http://schemas.microsoft.com/office/powerpoint/2010/main" val="3872974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Beans are a great source of plant based protein, fiber, and phytonutrients. They are also affordable and available both canned and dried. Black, pinto, garbanzo, and white beans are all common varieties.</a:t>
            </a:r>
          </a:p>
        </p:txBody>
      </p:sp>
      <p:sp>
        <p:nvSpPr>
          <p:cNvPr id="4" name="Slide Number Placeholder 3"/>
          <p:cNvSpPr>
            <a:spLocks noGrp="1"/>
          </p:cNvSpPr>
          <p:nvPr>
            <p:ph type="sldNum" sz="quarter" idx="5"/>
          </p:nvPr>
        </p:nvSpPr>
        <p:spPr/>
        <p:txBody>
          <a:bodyPr/>
          <a:lstStyle/>
          <a:p>
            <a:fld id="{9D518BEE-96CE-4200-832F-3D21E4FC20EF}" type="slidenum">
              <a:rPr lang="en-US" smtClean="0"/>
              <a:t>25</a:t>
            </a:fld>
            <a:endParaRPr lang="en-US"/>
          </a:p>
        </p:txBody>
      </p:sp>
    </p:spTree>
    <p:extLst>
      <p:ext uri="{BB962C8B-B14F-4D97-AF65-F5344CB8AC3E}">
        <p14:creationId xmlns:p14="http://schemas.microsoft.com/office/powerpoint/2010/main" val="2756917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Beans and lentils are common across cultures from India to the Mediterranean to throughout Latin America.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First, there's chana. Chana is a term commonly used in South Asian countries, particularly in India, to refer to chickpeas or garbanzo beans. Chana Masala is a popular Indian dish made with chickpeas cooked in a flavorful tomato-based sauce with various spices.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Dahl refers to a type of dried legume, and it is a common term used in South Asian cuisine. It is a staple food in many South Asian countries. The preparation of dahl can vary across regions and households, is sometimes blended, and usually served with rice or Indian bread (roti, chapati, or naan).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Hummus is served in many schools all over the nation. It is a popular Middle Eastern dip or spread made from cooked and mashed or blended chickpeas, blended with tahini (sesame seed paste), lemon juice, garlic, and olive oil. </a:t>
            </a:r>
          </a:p>
        </p:txBody>
      </p:sp>
      <p:sp>
        <p:nvSpPr>
          <p:cNvPr id="4" name="Slide Number Placeholder 3"/>
          <p:cNvSpPr>
            <a:spLocks noGrp="1"/>
          </p:cNvSpPr>
          <p:nvPr>
            <p:ph type="sldNum" sz="quarter" idx="5"/>
          </p:nvPr>
        </p:nvSpPr>
        <p:spPr/>
        <p:txBody>
          <a:bodyPr/>
          <a:lstStyle/>
          <a:p>
            <a:fld id="{9D518BEE-96CE-4200-832F-3D21E4FC20EF}" type="slidenum">
              <a:rPr lang="en-US"/>
              <a:t>26</a:t>
            </a:fld>
            <a:endParaRPr lang="en-US"/>
          </a:p>
        </p:txBody>
      </p:sp>
    </p:spTree>
    <p:extLst>
      <p:ext uri="{BB962C8B-B14F-4D97-AF65-F5344CB8AC3E}">
        <p14:creationId xmlns:p14="http://schemas.microsoft.com/office/powerpoint/2010/main" val="3817935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review some culinary tips for beans. We don't recommend cooking beans in the steamer. This method will not concentrate the liquid, also known as the aquafaba. If you plan to serve the beans hot on the line, you need the liquid. As you simmer beans, the liquid reduces and concentrates flavors. Don't forget to add spices and herbs!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Do any of you cook dried beans in your divisions?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Dried beans take longer to prepare, but are even more affordable than canned. Soak them overnight before cooking to help soften their fibers and possibly aid in digestibility. While cooking dried beans on the stovetop or in a tilt skillet is traditional, you can also cook them in the oven! Take a look at the Bean and Cheese Burrito recipe in the Google folder for oven instructions.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a:t>
            </a:r>
          </a:p>
          <a:p>
            <a:r>
              <a:rPr lang="en-US" dirty="0">
                <a:latin typeface="Arial" panose="020B0604020202020204" pitchFamily="34" charset="0"/>
                <a:cs typeface="Arial" panose="020B0604020202020204" pitchFamily="34" charset="0"/>
                <a:hlinkClick r:id="rId3"/>
              </a:rPr>
              <a:t>https://www.ncbi.nlm.nih.gov/pmc/articles/PMC3602558/</a:t>
            </a:r>
          </a:p>
          <a:p>
            <a:r>
              <a:rPr lang="en-US" dirty="0">
                <a:latin typeface="Arial" panose="020B0604020202020204" pitchFamily="34" charset="0"/>
                <a:cs typeface="Arial" panose="020B0604020202020204" pitchFamily="34" charset="0"/>
                <a:hlinkClick r:id="rId4"/>
              </a:rPr>
              <a:t>https://pubmed.ncbi.nlm.nih.gov/12489819/</a:t>
            </a:r>
          </a:p>
          <a:p>
            <a:r>
              <a:rPr lang="en-US" dirty="0">
                <a:latin typeface="Arial" panose="020B0604020202020204" pitchFamily="34" charset="0"/>
                <a:cs typeface="Arial" panose="020B0604020202020204" pitchFamily="34" charset="0"/>
                <a:hlinkClick r:id="rId5"/>
              </a:rPr>
              <a:t>https://pubmed.ncbi.nlm.nih.gov/8882373/</a:t>
            </a:r>
          </a:p>
          <a:p>
            <a:r>
              <a:rPr lang="en-US" dirty="0">
                <a:latin typeface="Arial" panose="020B0604020202020204" pitchFamily="34" charset="0"/>
                <a:cs typeface="Arial" panose="020B0604020202020204" pitchFamily="34" charset="0"/>
                <a:hlinkClick r:id="rId6"/>
              </a:rPr>
              <a:t>https://www.ncbi.nlm.nih.gov/pmc/articles/PMC9474322/</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D518BEE-96CE-4200-832F-3D21E4FC20EF}" type="slidenum">
              <a:rPr lang="en-US"/>
              <a:t>27</a:t>
            </a:fld>
            <a:endParaRPr lang="en-US"/>
          </a:p>
        </p:txBody>
      </p:sp>
    </p:spTree>
    <p:extLst>
      <p:ext uri="{BB962C8B-B14F-4D97-AF65-F5344CB8AC3E}">
        <p14:creationId xmlns:p14="http://schemas.microsoft.com/office/powerpoint/2010/main" val="1153419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move on to soy, a less common, but readily available meat alternate for schools. Unlike other plant-based proteins, soy is considered a complete protein like animal sources.</a:t>
            </a:r>
          </a:p>
        </p:txBody>
      </p:sp>
      <p:sp>
        <p:nvSpPr>
          <p:cNvPr id="4" name="Slide Number Placeholder 3"/>
          <p:cNvSpPr>
            <a:spLocks noGrp="1"/>
          </p:cNvSpPr>
          <p:nvPr>
            <p:ph type="sldNum" sz="quarter" idx="5"/>
          </p:nvPr>
        </p:nvSpPr>
        <p:spPr/>
        <p:txBody>
          <a:bodyPr/>
          <a:lstStyle/>
          <a:p>
            <a:fld id="{9D518BEE-96CE-4200-832F-3D21E4FC20EF}" type="slidenum">
              <a:rPr lang="en-US"/>
              <a:t>28</a:t>
            </a:fld>
            <a:endParaRPr lang="en-US"/>
          </a:p>
        </p:txBody>
      </p:sp>
    </p:spTree>
    <p:extLst>
      <p:ext uri="{BB962C8B-B14F-4D97-AF65-F5344CB8AC3E}">
        <p14:creationId xmlns:p14="http://schemas.microsoft.com/office/powerpoint/2010/main" val="9355726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Soy is sold in different forms, tofu and edamame being two of the most common. Extra firm tofu that doesn't require draining is a great option for schools. You can find edamame with or without the pod and simply steam it to cook. Kids love popping the beans out of the pod!</a:t>
            </a:r>
          </a:p>
        </p:txBody>
      </p:sp>
      <p:sp>
        <p:nvSpPr>
          <p:cNvPr id="4" name="Slide Number Placeholder 3"/>
          <p:cNvSpPr>
            <a:spLocks noGrp="1"/>
          </p:cNvSpPr>
          <p:nvPr>
            <p:ph type="sldNum" sz="quarter" idx="5"/>
          </p:nvPr>
        </p:nvSpPr>
        <p:spPr/>
        <p:txBody>
          <a:bodyPr/>
          <a:lstStyle/>
          <a:p>
            <a:fld id="{9D518BEE-96CE-4200-832F-3D21E4FC20EF}" type="slidenum">
              <a:rPr lang="en-US" smtClean="0"/>
              <a:t>29</a:t>
            </a:fld>
            <a:endParaRPr lang="en-US"/>
          </a:p>
        </p:txBody>
      </p:sp>
    </p:spTree>
    <p:extLst>
      <p:ext uri="{BB962C8B-B14F-4D97-AF65-F5344CB8AC3E}">
        <p14:creationId xmlns:p14="http://schemas.microsoft.com/office/powerpoint/2010/main" val="36255456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 soybean is possibly the most versatile ingredient in all of Asian cuisine and is made into everything from</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soy sauce to miso to soymilk to tofu. Tofu is used in stir-fries, curries, soups, and more. </a:t>
            </a:r>
          </a:p>
        </p:txBody>
      </p:sp>
      <p:sp>
        <p:nvSpPr>
          <p:cNvPr id="4" name="Slide Number Placeholder 3"/>
          <p:cNvSpPr>
            <a:spLocks noGrp="1"/>
          </p:cNvSpPr>
          <p:nvPr>
            <p:ph type="sldNum" sz="quarter" idx="5"/>
          </p:nvPr>
        </p:nvSpPr>
        <p:spPr/>
        <p:txBody>
          <a:bodyPr/>
          <a:lstStyle/>
          <a:p>
            <a:fld id="{9D518BEE-96CE-4200-832F-3D21E4FC20EF}" type="slidenum">
              <a:rPr lang="en-US"/>
              <a:t>30</a:t>
            </a:fld>
            <a:endParaRPr lang="en-US"/>
          </a:p>
        </p:txBody>
      </p:sp>
    </p:spTree>
    <p:extLst>
      <p:ext uri="{BB962C8B-B14F-4D97-AF65-F5344CB8AC3E}">
        <p14:creationId xmlns:p14="http://schemas.microsoft.com/office/powerpoint/2010/main" val="1882510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talk about some culinary tips for tofu. Tofu alone does not have much flavor, so you can transform it into any flavor profile that interests your students. To do this, you will want to marinate it before cooking or glaze it after cooking. There are mixed thoughts on which is better. Baking tofu is an easy way to prepare tofu in schools, but it can also be stir-fried in a tilt-skillet. If stir-frying, toss it in cornstarch first to help the tofu not stick and form a crispy outercoat.</a:t>
            </a:r>
          </a:p>
        </p:txBody>
      </p:sp>
      <p:sp>
        <p:nvSpPr>
          <p:cNvPr id="4" name="Slide Number Placeholder 3"/>
          <p:cNvSpPr>
            <a:spLocks noGrp="1"/>
          </p:cNvSpPr>
          <p:nvPr>
            <p:ph type="sldNum" sz="quarter" idx="5"/>
          </p:nvPr>
        </p:nvSpPr>
        <p:spPr/>
        <p:txBody>
          <a:bodyPr/>
          <a:lstStyle/>
          <a:p>
            <a:fld id="{9D518BEE-96CE-4200-832F-3D21E4FC20EF}" type="slidenum">
              <a:rPr lang="en-US"/>
              <a:t>31</a:t>
            </a:fld>
            <a:endParaRPr lang="en-US"/>
          </a:p>
        </p:txBody>
      </p:sp>
    </p:spTree>
    <p:extLst>
      <p:ext uri="{BB962C8B-B14F-4D97-AF65-F5344CB8AC3E}">
        <p14:creationId xmlns:p14="http://schemas.microsoft.com/office/powerpoint/2010/main" val="15712261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Since many are not familiar with cooking with tofu, we thought we would do a demo on how to prepare it! Chef, over tofu!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Speaking notes:</a:t>
            </a:r>
          </a:p>
          <a:p>
            <a:r>
              <a:rPr lang="en-US" dirty="0">
                <a:latin typeface="Arial" panose="020B0604020202020204" pitchFamily="34" charset="0"/>
                <a:cs typeface="Arial" panose="020B0604020202020204" pitchFamily="34" charset="0"/>
              </a:rPr>
              <a:t>Tofu is a versatile and protein-rich ingredient that can be prepared in various ways. </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Choose the Right Tofu:</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dirty="0">
                <a:latin typeface="Arial" panose="020B0604020202020204" pitchFamily="34" charset="0"/>
                <a:cs typeface="Arial" panose="020B0604020202020204" pitchFamily="34" charset="0"/>
              </a:rPr>
              <a:t>Firm or extra-firm tofu is best for most cooking methods, as it holds its shape well. Silken tofu is softer and better suited for recipes like smoothies, desserts, or dips. </a:t>
            </a:r>
          </a:p>
          <a:p>
            <a:r>
              <a:rPr lang="en-US" b="1" dirty="0">
                <a:latin typeface="Arial" panose="020B0604020202020204" pitchFamily="34" charset="0"/>
                <a:cs typeface="Arial" panose="020B0604020202020204" pitchFamily="34" charset="0"/>
              </a:rPr>
              <a:t>Drain the Tofu:</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dirty="0">
                <a:latin typeface="Arial" panose="020B0604020202020204" pitchFamily="34" charset="0"/>
                <a:cs typeface="Arial" panose="020B0604020202020204" pitchFamily="34" charset="0"/>
              </a:rPr>
              <a:t>Some companies produce a tofu that does NOT need to be drained. It's ready to go! Check with your distributor and look for that first. If you are unable to find the already drained, that's no problem! I'll show you how simple it is to do yourself. First, remove the tofu from its packaging and drain the excess liquid. Wrap the block of tofu in a clean towel, placing a weight on top (like a heavy pan) to press out additional liquid. Pressing helps the tofu absorb flavors and improves its texture.</a:t>
            </a:r>
          </a:p>
          <a:p>
            <a:r>
              <a:rPr lang="en-US" b="1" dirty="0">
                <a:latin typeface="Arial" panose="020B0604020202020204" pitchFamily="34" charset="0"/>
                <a:cs typeface="Arial" panose="020B0604020202020204" pitchFamily="34" charset="0"/>
              </a:rPr>
              <a:t>Cut the Tofu:</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dirty="0">
                <a:latin typeface="Arial" panose="020B0604020202020204" pitchFamily="34" charset="0"/>
                <a:cs typeface="Arial" panose="020B0604020202020204" pitchFamily="34" charset="0"/>
              </a:rPr>
              <a:t>Cut the tofu into the desired shape. Common shapes include cubes, slices, or triangles, depending on your recipe.</a:t>
            </a:r>
          </a:p>
          <a:p>
            <a:r>
              <a:rPr lang="en-US" b="1" dirty="0">
                <a:latin typeface="Arial" panose="020B0604020202020204" pitchFamily="34" charset="0"/>
                <a:cs typeface="Arial" panose="020B0604020202020204" pitchFamily="34" charset="0"/>
              </a:rPr>
              <a:t>Marinate the Tofu:</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dirty="0">
                <a:latin typeface="Arial" panose="020B0604020202020204" pitchFamily="34" charset="0"/>
                <a:cs typeface="Arial" panose="020B0604020202020204" pitchFamily="34" charset="0"/>
              </a:rPr>
              <a:t>Marinating tofu adds flavor. You can use store-bought marinades or create your own using less sodium soy sauce, teriyaki sauce, and always plenty of garlic, ginger, or other desired seasonings. Let the tofu marinate for at least 15-30 minutes, or longer for more flavor absorption.</a:t>
            </a:r>
          </a:p>
          <a:p>
            <a:r>
              <a:rPr lang="en-US" b="1" dirty="0">
                <a:latin typeface="Arial" panose="020B0604020202020204" pitchFamily="34" charset="0"/>
                <a:cs typeface="Arial" panose="020B0604020202020204" pitchFamily="34" charset="0"/>
              </a:rPr>
              <a:t>Cooking Methods:</a:t>
            </a:r>
            <a:endParaRPr lang="en-US" dirty="0">
              <a:latin typeface="Arial" panose="020B0604020202020204" pitchFamily="34" charset="0"/>
              <a:cs typeface="Arial" panose="020B0604020202020204" pitchFamily="34" charset="0"/>
            </a:endParaRPr>
          </a:p>
          <a:p>
            <a:pPr marL="628650" lvl="1" indent="-171450">
              <a:buFont typeface="Arial"/>
              <a:buChar char="•"/>
            </a:pPr>
            <a:r>
              <a:rPr lang="en-US" b="1" dirty="0">
                <a:latin typeface="Arial" panose="020B0604020202020204" pitchFamily="34" charset="0"/>
                <a:cs typeface="Arial" panose="020B0604020202020204" pitchFamily="34" charset="0"/>
              </a:rPr>
              <a:t>Tilt skillet:</a:t>
            </a:r>
            <a:endParaRPr lang="en-US" dirty="0">
              <a:latin typeface="Arial" panose="020B0604020202020204" pitchFamily="34" charset="0"/>
              <a:cs typeface="Arial" panose="020B0604020202020204" pitchFamily="34" charset="0"/>
            </a:endParaRPr>
          </a:p>
          <a:p>
            <a:pPr marL="1085850" lvl="2" indent="-171450">
              <a:buFont typeface="Arial"/>
              <a:buChar char="•"/>
            </a:pPr>
            <a:r>
              <a:rPr lang="en-US" dirty="0">
                <a:latin typeface="Arial" panose="020B0604020202020204" pitchFamily="34" charset="0"/>
                <a:cs typeface="Arial" panose="020B0604020202020204" pitchFamily="34" charset="0"/>
              </a:rPr>
              <a:t>Add marinated tofu to a stir-fry during the last few minutes of cooking, allowing it to absorb flavors while staying tender. You can toss it in cornstarch for a crispier exterior if desired.</a:t>
            </a:r>
          </a:p>
          <a:p>
            <a:pPr marL="628650" lvl="1" indent="-171450">
              <a:buFont typeface="Arial"/>
              <a:buChar char="•"/>
            </a:pPr>
            <a:r>
              <a:rPr lang="en-US" b="1" dirty="0">
                <a:latin typeface="Arial" panose="020B0604020202020204" pitchFamily="34" charset="0"/>
                <a:cs typeface="Arial" panose="020B0604020202020204" pitchFamily="34" charset="0"/>
              </a:rPr>
              <a:t>Baking:</a:t>
            </a:r>
            <a:endParaRPr lang="en-US" dirty="0">
              <a:latin typeface="Arial" panose="020B0604020202020204" pitchFamily="34" charset="0"/>
              <a:cs typeface="Arial" panose="020B0604020202020204" pitchFamily="34" charset="0"/>
            </a:endParaRPr>
          </a:p>
          <a:p>
            <a:pPr marL="1085850" lvl="2" indent="-171450">
              <a:buFont typeface="Arial"/>
              <a:buChar char="•"/>
            </a:pPr>
            <a:r>
              <a:rPr lang="en-US" dirty="0">
                <a:latin typeface="Arial" panose="020B0604020202020204" pitchFamily="34" charset="0"/>
                <a:cs typeface="Arial" panose="020B0604020202020204" pitchFamily="34" charset="0"/>
              </a:rPr>
              <a:t>Preheat the oven to 375°F (190°C).</a:t>
            </a:r>
          </a:p>
          <a:p>
            <a:pPr marL="1085850" lvl="2" indent="-171450">
              <a:buFont typeface="Arial"/>
              <a:buChar char="•"/>
            </a:pPr>
            <a:r>
              <a:rPr lang="en-US" dirty="0">
                <a:latin typeface="Arial" panose="020B0604020202020204" pitchFamily="34" charset="0"/>
                <a:cs typeface="Arial" panose="020B0604020202020204" pitchFamily="34" charset="0"/>
              </a:rPr>
              <a:t>Place marinated tofu on a baking sheet lined with parchment paper.</a:t>
            </a:r>
          </a:p>
          <a:p>
            <a:pPr marL="1085850" lvl="2" indent="-171450">
              <a:buFont typeface="Arial"/>
              <a:buChar char="•"/>
            </a:pPr>
            <a:r>
              <a:rPr lang="en-US" dirty="0">
                <a:latin typeface="Arial" panose="020B0604020202020204" pitchFamily="34" charset="0"/>
                <a:cs typeface="Arial" panose="020B0604020202020204" pitchFamily="34" charset="0"/>
              </a:rPr>
              <a:t>Bake for 25-30 minutes, flipping halfway through, until the tofu is golden and slightly crispy.</a:t>
            </a:r>
          </a:p>
          <a:p>
            <a:pPr marL="1085850" lvl="2" indent="-171450">
              <a:buFont typeface="Arial"/>
              <a:buChar char="•"/>
            </a:pPr>
            <a:endParaRPr lang="en-US" dirty="0">
              <a:latin typeface="Arial" panose="020B0604020202020204" pitchFamily="34" charset="0"/>
              <a:cs typeface="Arial" panose="020B0604020202020204" pitchFamily="34" charset="0"/>
            </a:endParaRPr>
          </a:p>
          <a:p>
            <a:pPr indent="-171450"/>
            <a:r>
              <a:rPr lang="en-US" dirty="0">
                <a:latin typeface="Arial" panose="020B0604020202020204" pitchFamily="34" charset="0"/>
                <a:cs typeface="Arial" panose="020B0604020202020204" pitchFamily="34" charset="0"/>
              </a:rPr>
              <a:t>Remember that tofu has a mild flavor, so it takes on the taste of the marinade or seasoning you use. Experiment with different flavors to find what you enjoy the most. Additionally, tofu is a great source of plant-based protein and can be a versatile addition to a variety of dishes.</a:t>
            </a:r>
          </a:p>
        </p:txBody>
      </p:sp>
      <p:sp>
        <p:nvSpPr>
          <p:cNvPr id="4" name="Slide Number Placeholder 3"/>
          <p:cNvSpPr>
            <a:spLocks noGrp="1"/>
          </p:cNvSpPr>
          <p:nvPr>
            <p:ph type="sldNum" sz="quarter" idx="5"/>
          </p:nvPr>
        </p:nvSpPr>
        <p:spPr/>
        <p:txBody>
          <a:bodyPr/>
          <a:lstStyle/>
          <a:p>
            <a:fld id="{9D518BEE-96CE-4200-832F-3D21E4FC20EF}" type="slidenum">
              <a:rPr lang="en-US"/>
              <a:t>32</a:t>
            </a:fld>
            <a:endParaRPr lang="en-US"/>
          </a:p>
        </p:txBody>
      </p:sp>
    </p:spTree>
    <p:extLst>
      <p:ext uri="{BB962C8B-B14F-4D97-AF65-F5344CB8AC3E}">
        <p14:creationId xmlns:p14="http://schemas.microsoft.com/office/powerpoint/2010/main" val="119929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Thanks, chef! Let's close with discussing nuts and seeds. Nuts and seeds are rich in protein, healthy fats, and phytonutrients.</a:t>
            </a:r>
          </a:p>
        </p:txBody>
      </p:sp>
      <p:sp>
        <p:nvSpPr>
          <p:cNvPr id="4" name="Slide Number Placeholder 3"/>
          <p:cNvSpPr>
            <a:spLocks noGrp="1"/>
          </p:cNvSpPr>
          <p:nvPr>
            <p:ph type="sldNum" sz="quarter" idx="5"/>
          </p:nvPr>
        </p:nvSpPr>
        <p:spPr/>
        <p:txBody>
          <a:bodyPr/>
          <a:lstStyle/>
          <a:p>
            <a:fld id="{9D518BEE-96CE-4200-832F-3D21E4FC20EF}" type="slidenum">
              <a:rPr lang="en-US"/>
              <a:t>33</a:t>
            </a:fld>
            <a:endParaRPr lang="en-US"/>
          </a:p>
        </p:txBody>
      </p:sp>
    </p:spTree>
    <p:extLst>
      <p:ext uri="{BB962C8B-B14F-4D97-AF65-F5344CB8AC3E}">
        <p14:creationId xmlns:p14="http://schemas.microsoft.com/office/powerpoint/2010/main" val="20042309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There are an abundance of nuts and seeds that we can serve in schools. We realize that some schools are peanut or nut free, but even if so, there are still plenty of options.</a:t>
            </a:r>
          </a:p>
        </p:txBody>
      </p:sp>
      <p:sp>
        <p:nvSpPr>
          <p:cNvPr id="4" name="Slide Number Placeholder 3"/>
          <p:cNvSpPr>
            <a:spLocks noGrp="1"/>
          </p:cNvSpPr>
          <p:nvPr>
            <p:ph type="sldNum" sz="quarter" idx="5"/>
          </p:nvPr>
        </p:nvSpPr>
        <p:spPr/>
        <p:txBody>
          <a:bodyPr/>
          <a:lstStyle/>
          <a:p>
            <a:fld id="{9D518BEE-96CE-4200-832F-3D21E4FC20EF}" type="slidenum">
              <a:rPr lang="en-US"/>
              <a:t>34</a:t>
            </a:fld>
            <a:endParaRPr lang="en-US"/>
          </a:p>
        </p:txBody>
      </p:sp>
    </p:spTree>
    <p:extLst>
      <p:ext uri="{BB962C8B-B14F-4D97-AF65-F5344CB8AC3E}">
        <p14:creationId xmlns:p14="http://schemas.microsoft.com/office/powerpoint/2010/main" val="511483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While nut or seed butter is commonly used in sandwiches in the United States, and whole nuts and seeds are used as salad toppings, other countries use these ingredients in different ways, you might even say more creative or unique ways. In Africa, you can find peanut stew. There's a delicious recipe from the Peanut Board, and you can find the recipe link in our notes on this slide, and I will also add it to the chat now. In Asia, you can find sauces and dips made of nuts or peanuts; in Oaxaca and Puebla, Mexico, you can find mole sauces that include nuts and seeds.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Recipe for African Stew:</a:t>
            </a:r>
          </a:p>
          <a:p>
            <a:r>
              <a:rPr lang="en-US" dirty="0">
                <a:latin typeface="Arial" panose="020B0604020202020204" pitchFamily="34" charset="0"/>
                <a:cs typeface="Arial" panose="020B0604020202020204" pitchFamily="34" charset="0"/>
                <a:hlinkClick r:id="rId3"/>
              </a:rPr>
              <a:t>https://www.nationalpeanutboard.org/recipes/african-peanut-stew-schools/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D518BEE-96CE-4200-832F-3D21E4FC20EF}" type="slidenum">
              <a:rPr lang="en-US" smtClean="0"/>
              <a:t>35</a:t>
            </a:fld>
            <a:endParaRPr lang="en-US"/>
          </a:p>
        </p:txBody>
      </p:sp>
    </p:spTree>
    <p:extLst>
      <p:ext uri="{BB962C8B-B14F-4D97-AF65-F5344CB8AC3E}">
        <p14:creationId xmlns:p14="http://schemas.microsoft.com/office/powerpoint/2010/main" val="14057906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Did you know that Virginia peanuts are the largest variety of peanut? They are known for their distinctive crunch. They are grown in Virginia as well as North Carolina, South Carolina, and Texas.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Do any of you utilize Virginia peanuts or peanut butter in your programs?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 </a:t>
            </a:r>
            <a:r>
              <a:rPr lang="en-US" dirty="0">
                <a:latin typeface="Arial" panose="020B0604020202020204" pitchFamily="34" charset="0"/>
                <a:cs typeface="Arial" panose="020B0604020202020204" pitchFamily="34" charset="0"/>
                <a:hlinkClick r:id="rId3"/>
              </a:rPr>
              <a:t>https://www.virginia.org/blog/post/virginia-peanuts-history/</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4"/>
              </a:rPr>
              <a:t>https://www.cdn.agclassroom.org/va/teachers/harvest/map1.jpg</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D518BEE-96CE-4200-832F-3D21E4FC20EF}" type="slidenum">
              <a:rPr lang="en-US" smtClean="0"/>
              <a:t>36</a:t>
            </a:fld>
            <a:endParaRPr lang="en-US"/>
          </a:p>
        </p:txBody>
      </p:sp>
    </p:spTree>
    <p:extLst>
      <p:ext uri="{BB962C8B-B14F-4D97-AF65-F5344CB8AC3E}">
        <p14:creationId xmlns:p14="http://schemas.microsoft.com/office/powerpoint/2010/main" val="38078853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When working with nut and seed butters, we encourage you to think beyond the sandwich, and look beyond jelly as a pairing! Also, remember, nuts and seeds and their butters are great additions to savory dishes. If you attended the webinar in December, you might remember the Asian peanut noodle recipe we demoed, a good example of a savory dish with cultural inspiration.</a:t>
            </a:r>
          </a:p>
        </p:txBody>
      </p:sp>
      <p:sp>
        <p:nvSpPr>
          <p:cNvPr id="4" name="Slide Number Placeholder 3"/>
          <p:cNvSpPr>
            <a:spLocks noGrp="1"/>
          </p:cNvSpPr>
          <p:nvPr>
            <p:ph type="sldNum" sz="quarter" idx="5"/>
          </p:nvPr>
        </p:nvSpPr>
        <p:spPr/>
        <p:txBody>
          <a:bodyPr/>
          <a:lstStyle/>
          <a:p>
            <a:fld id="{9D518BEE-96CE-4200-832F-3D21E4FC20EF}" type="slidenum">
              <a:rPr lang="en-US"/>
              <a:t>37</a:t>
            </a:fld>
            <a:endParaRPr lang="en-US"/>
          </a:p>
        </p:txBody>
      </p:sp>
    </p:spTree>
    <p:extLst>
      <p:ext uri="{BB962C8B-B14F-4D97-AF65-F5344CB8AC3E}">
        <p14:creationId xmlns:p14="http://schemas.microsoft.com/office/powerpoint/2010/main" val="4189103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wanted to end with one last question: what plant-based items or recipes would you like to include in your menus? Add your answers to the chat! If you have any recipes you would like to share, please add them to the shared folder we shared earlier. You can add your recipe to the plant-forward Virginia</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sub folder.</a:t>
            </a:r>
          </a:p>
        </p:txBody>
      </p:sp>
      <p:sp>
        <p:nvSpPr>
          <p:cNvPr id="4" name="Slide Number Placeholder 3"/>
          <p:cNvSpPr>
            <a:spLocks noGrp="1"/>
          </p:cNvSpPr>
          <p:nvPr>
            <p:ph type="sldNum" sz="quarter" idx="5"/>
          </p:nvPr>
        </p:nvSpPr>
        <p:spPr/>
        <p:txBody>
          <a:bodyPr/>
          <a:lstStyle/>
          <a:p>
            <a:fld id="{9D518BEE-96CE-4200-832F-3D21E4FC20EF}" type="slidenum">
              <a:rPr lang="en-US"/>
              <a:t>38</a:t>
            </a:fld>
            <a:endParaRPr lang="en-US"/>
          </a:p>
        </p:txBody>
      </p:sp>
    </p:spTree>
    <p:extLst>
      <p:ext uri="{BB962C8B-B14F-4D97-AF65-F5344CB8AC3E}">
        <p14:creationId xmlns:p14="http://schemas.microsoft.com/office/powerpoint/2010/main" val="5729377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considering adding plant-based protein options to your menus.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 </a:t>
            </a:r>
            <a:r>
              <a:rPr lang="en-US" dirty="0">
                <a:latin typeface="Arial" panose="020B0604020202020204" pitchFamily="34" charset="0"/>
                <a:cs typeface="Arial" panose="020B0604020202020204" pitchFamily="34" charset="0"/>
              </a:rPr>
              <a:t>Does anyone have any questions?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39</a:t>
            </a:fld>
            <a:endParaRPr lang="en-US"/>
          </a:p>
        </p:txBody>
      </p:sp>
    </p:spTree>
    <p:extLst>
      <p:ext uri="{BB962C8B-B14F-4D97-AF65-F5344CB8AC3E}">
        <p14:creationId xmlns:p14="http://schemas.microsoft.com/office/powerpoint/2010/main" val="996989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3.jpe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Triangle 33">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89304" y="3429000"/>
            <a:ext cx="8921672" cy="1713305"/>
          </a:xfrm>
        </p:spPr>
        <p:txBody>
          <a:bodyPr anchor="b">
            <a:normAutofit/>
          </a:bodyPr>
          <a:lstStyle/>
          <a:p>
            <a:pPr algn="l"/>
            <a:r>
              <a:rPr lang="en-US" sz="4800" dirty="0">
                <a:latin typeface="Helvetica" panose="020B0604020202020204" pitchFamily="34" charset="0"/>
                <a:cs typeface="Helvetica" panose="020B0604020202020204" pitchFamily="34" charset="0"/>
              </a:rPr>
              <a:t>Plant-Based Proteins + Demo</a:t>
            </a:r>
          </a:p>
        </p:txBody>
      </p:sp>
      <p:pic>
        <p:nvPicPr>
          <p:cNvPr id="6" name="Picture 5" descr="A logo for the Virginia Department of Education, Office of School and Community Nutrition Programs.">
            <a:hlinkClick r:id="rId3"/>
            <a:extLst>
              <a:ext uri="{FF2B5EF4-FFF2-40B4-BE49-F238E27FC236}">
                <a16:creationId xmlns:a16="http://schemas.microsoft.com/office/drawing/2014/main" id="{1E7B9CF3-FBBF-734C-115A-B0356AAC691E}"/>
              </a:ext>
            </a:extLst>
          </p:cNvPr>
          <p:cNvPicPr>
            <a:picLocks noChangeAspect="1"/>
          </p:cNvPicPr>
          <p:nvPr/>
        </p:nvPicPr>
        <p:blipFill>
          <a:blip r:embed="rId4"/>
          <a:stretch>
            <a:fillRect/>
          </a:stretch>
        </p:blipFill>
        <p:spPr>
          <a:xfrm>
            <a:off x="1289303" y="1240560"/>
            <a:ext cx="9613397" cy="1970746"/>
          </a:xfrm>
          <a:prstGeom prst="rect">
            <a:avLst/>
          </a:prstGeom>
        </p:spPr>
      </p:pic>
    </p:spTree>
    <p:extLst>
      <p:ext uri="{BB962C8B-B14F-4D97-AF65-F5344CB8AC3E}">
        <p14:creationId xmlns:p14="http://schemas.microsoft.com/office/powerpoint/2010/main" val="1746198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Helvetica" panose="020B0604020202020204" pitchFamily="34" charset="0"/>
                <a:cs typeface="Helvetica" panose="020B0604020202020204" pitchFamily="34" charset="0"/>
              </a:rPr>
              <a:t>Welcome!</a:t>
            </a:r>
          </a:p>
        </p:txBody>
      </p:sp>
      <p:pic>
        <p:nvPicPr>
          <p:cNvPr id="6" name="Picture 5">
            <a:extLst>
              <a:ext uri="{FF2B5EF4-FFF2-40B4-BE49-F238E27FC236}">
                <a16:creationId xmlns:a16="http://schemas.microsoft.com/office/drawing/2014/main" id="{2AE0B8BD-FD24-D1DA-1B81-192907B5DA0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77316" y="2732814"/>
            <a:ext cx="6780700" cy="1390043"/>
          </a:xfrm>
          <a:prstGeom prst="rect">
            <a:avLst/>
          </a:prstGeom>
        </p:spPr>
      </p:pic>
    </p:spTree>
    <p:extLst>
      <p:ext uri="{BB962C8B-B14F-4D97-AF65-F5344CB8AC3E}">
        <p14:creationId xmlns:p14="http://schemas.microsoft.com/office/powerpoint/2010/main" val="526422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B1A7-A8D2-3725-EA8B-4C2421A624A1}"/>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6EDAF279-26CE-81D6-8A63-C190A51FFD7F}"/>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Explain the health benefits associated with plant-based proteins.</a:t>
            </a:r>
          </a:p>
          <a:p>
            <a:r>
              <a:rPr lang="en-US" dirty="0">
                <a:latin typeface="Helvetica" panose="020B0604020202020204" pitchFamily="34" charset="0"/>
                <a:cs typeface="Helvetica" panose="020B0604020202020204" pitchFamily="34" charset="0"/>
              </a:rPr>
              <a:t>List different plant-based menu items that can be served in schools.</a:t>
            </a:r>
          </a:p>
          <a:p>
            <a:r>
              <a:rPr lang="en-US" dirty="0">
                <a:latin typeface="Helvetica" panose="020B0604020202020204" pitchFamily="34" charset="0"/>
                <a:cs typeface="Helvetica" panose="020B0604020202020204" pitchFamily="34" charset="0"/>
              </a:rPr>
              <a:t>Recall student inspired plant-based menu items.</a:t>
            </a:r>
          </a:p>
          <a:p>
            <a:r>
              <a:rPr lang="en-US" dirty="0">
                <a:latin typeface="Helvetica" panose="020B0604020202020204" pitchFamily="34" charset="0"/>
                <a:cs typeface="Helvetica" panose="020B0604020202020204" pitchFamily="34" charset="0"/>
              </a:rPr>
              <a:t>Summarize culinary techniques for preparing plant-based proteins.</a:t>
            </a:r>
          </a:p>
        </p:txBody>
      </p:sp>
      <p:pic>
        <p:nvPicPr>
          <p:cNvPr id="4" name="Picture 3">
            <a:extLst>
              <a:ext uri="{FF2B5EF4-FFF2-40B4-BE49-F238E27FC236}">
                <a16:creationId xmlns:a16="http://schemas.microsoft.com/office/drawing/2014/main" id="{6A3F3F01-E957-6889-6332-4D2D06D3539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024262"/>
            <a:ext cx="3619500" cy="735388"/>
          </a:xfrm>
          <a:prstGeom prst="rect">
            <a:avLst/>
          </a:prstGeom>
        </p:spPr>
      </p:pic>
      <p:cxnSp>
        <p:nvCxnSpPr>
          <p:cNvPr id="6" name="Straight Connector 5">
            <a:extLst>
              <a:ext uri="{FF2B5EF4-FFF2-40B4-BE49-F238E27FC236}">
                <a16:creationId xmlns:a16="http://schemas.microsoft.com/office/drawing/2014/main" id="{9D614F91-C8C5-46E8-AF07-CF98151C079C}"/>
              </a:ext>
              <a:ext uri="{C183D7F6-B498-43B3-948B-1728B52AA6E4}">
                <adec:decorative xmlns:adec="http://schemas.microsoft.com/office/drawing/2017/decorative" val="1"/>
              </a:ext>
            </a:extLst>
          </p:cNvPr>
          <p:cNvCxnSpPr/>
          <p:nvPr/>
        </p:nvCxnSpPr>
        <p:spPr>
          <a:xfrm>
            <a:off x="838200" y="1454727"/>
            <a:ext cx="1034241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59940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39243A9E-F97D-64EE-4E3A-8FA4F7C91831}"/>
              </a:ext>
            </a:extLst>
          </p:cNvPr>
          <p:cNvSpPr>
            <a:spLocks noGrp="1"/>
          </p:cNvSpPr>
          <p:nvPr>
            <p:ph type="title"/>
          </p:nvPr>
        </p:nvSpPr>
        <p:spPr>
          <a:xfrm>
            <a:off x="838201" y="3998018"/>
            <a:ext cx="3981854" cy="2216513"/>
          </a:xfrm>
        </p:spPr>
        <p:txBody>
          <a:bodyPr>
            <a:normAutofit fontScale="90000"/>
          </a:bodyPr>
          <a:lstStyle/>
          <a:p>
            <a:r>
              <a:rPr lang="en-US" dirty="0">
                <a:latin typeface="Helvetica" panose="020B0604020202020204" pitchFamily="34" charset="0"/>
                <a:cs typeface="Helvetica" panose="020B0604020202020204" pitchFamily="34" charset="0"/>
              </a:rPr>
              <a:t>Professional Standards – Learning Codes</a:t>
            </a:r>
          </a:p>
        </p:txBody>
      </p:sp>
      <p:sp>
        <p:nvSpPr>
          <p:cNvPr id="33" name="Arc 32">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46309A6-F99C-0A75-77AF-6ACCEF48981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9914" y="1068842"/>
            <a:ext cx="10872172" cy="2228795"/>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4D5EFD26-B818-2639-82C4-F8E4396A5AE2}"/>
              </a:ext>
            </a:extLst>
          </p:cNvPr>
          <p:cNvSpPr>
            <a:spLocks noGrp="1"/>
          </p:cNvSpPr>
          <p:nvPr>
            <p:ph idx="1"/>
          </p:nvPr>
        </p:nvSpPr>
        <p:spPr>
          <a:xfrm>
            <a:off x="4970835" y="3998019"/>
            <a:ext cx="6382966" cy="2216512"/>
          </a:xfrm>
        </p:spPr>
        <p:txBody>
          <a:bodyPr vert="horz" lIns="91440" tIns="45720" rIns="91440" bIns="45720" rtlCol="0">
            <a:normAutofit/>
          </a:bodyPr>
          <a:lstStyle/>
          <a:p>
            <a:r>
              <a:rPr lang="en-US" dirty="0">
                <a:latin typeface="Helvetica" panose="020B0604020202020204" pitchFamily="34" charset="0"/>
                <a:cs typeface="Helvetica" panose="020B0604020202020204" pitchFamily="34" charset="0"/>
              </a:rPr>
              <a:t>Nutrition 1000</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Menu Planning (1100)</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General Nutrition (1300)</a:t>
            </a:r>
          </a:p>
        </p:txBody>
      </p:sp>
    </p:spTree>
    <p:extLst>
      <p:ext uri="{BB962C8B-B14F-4D97-AF65-F5344CB8AC3E}">
        <p14:creationId xmlns:p14="http://schemas.microsoft.com/office/powerpoint/2010/main" val="2570690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548394-2261-F5C1-99A1-413FAABDBD5E}"/>
              </a:ext>
            </a:extLst>
          </p:cNvPr>
          <p:cNvSpPr>
            <a:spLocks noGrp="1"/>
          </p:cNvSpPr>
          <p:nvPr>
            <p:ph type="title"/>
          </p:nvPr>
        </p:nvSpPr>
        <p:spPr>
          <a:xfrm>
            <a:off x="686834" y="1153572"/>
            <a:ext cx="3200400" cy="4461163"/>
          </a:xfrm>
        </p:spPr>
        <p:txBody>
          <a:bodyPr vert="horz" lIns="91440" tIns="45720" rIns="91440" bIns="45720" rtlCol="0">
            <a:normAutofit/>
          </a:bodyPr>
          <a:lstStyle/>
          <a:p>
            <a:r>
              <a:rPr lang="en-US" kern="1200" dirty="0">
                <a:solidFill>
                  <a:srgbClr val="FFFFFF"/>
                </a:solidFill>
                <a:latin typeface="Helvetica" panose="020B0604020202020204" pitchFamily="34" charset="0"/>
                <a:cs typeface="Helvetica" panose="020B0604020202020204" pitchFamily="34" charset="0"/>
              </a:rPr>
              <a:t>Poll</a:t>
            </a:r>
          </a:p>
        </p:txBody>
      </p:sp>
      <p:sp>
        <p:nvSpPr>
          <p:cNvPr id="27"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902F055-A015-94FA-45EA-49594604BD97}"/>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kern="1200" dirty="0">
                <a:latin typeface="Helvetica" panose="020B0604020202020204" pitchFamily="34" charset="0"/>
                <a:cs typeface="Helvetica" panose="020B0604020202020204" pitchFamily="34" charset="0"/>
              </a:rPr>
              <a:t>Are you actively working to add more plant-based proteins to your menus? </a:t>
            </a:r>
          </a:p>
        </p:txBody>
      </p:sp>
      <p:pic>
        <p:nvPicPr>
          <p:cNvPr id="6" name="Picture 5">
            <a:extLst>
              <a:ext uri="{FF2B5EF4-FFF2-40B4-BE49-F238E27FC236}">
                <a16:creationId xmlns:a16="http://schemas.microsoft.com/office/drawing/2014/main" id="{F421C484-891F-795D-6D94-189C7A3E51A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60964" y="5997048"/>
            <a:ext cx="3619500" cy="735388"/>
          </a:xfrm>
          <a:prstGeom prst="rect">
            <a:avLst/>
          </a:prstGeom>
        </p:spPr>
      </p:pic>
    </p:spTree>
    <p:extLst>
      <p:ext uri="{BB962C8B-B14F-4D97-AF65-F5344CB8AC3E}">
        <p14:creationId xmlns:p14="http://schemas.microsoft.com/office/powerpoint/2010/main" val="222530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8BDDF3C-A66B-38CC-7041-E0C668383A1E}"/>
              </a:ext>
            </a:extLst>
          </p:cNvPr>
          <p:cNvSpPr>
            <a:spLocks noGrp="1"/>
          </p:cNvSpPr>
          <p:nvPr>
            <p:ph type="ctrTitle"/>
          </p:nvPr>
        </p:nvSpPr>
        <p:spPr>
          <a:xfrm>
            <a:off x="1524003" y="1999615"/>
            <a:ext cx="9144000" cy="2764028"/>
          </a:xfrm>
        </p:spPr>
        <p:txBody>
          <a:bodyPr anchor="ctr">
            <a:normAutofit/>
          </a:bodyPr>
          <a:lstStyle/>
          <a:p>
            <a:r>
              <a:rPr lang="en-US" sz="7200" dirty="0">
                <a:latin typeface="Helvetica" panose="020B0604020202020204" pitchFamily="34" charset="0"/>
                <a:cs typeface="Helvetica" panose="020B0604020202020204" pitchFamily="34" charset="0"/>
              </a:rPr>
              <a:t>Protein</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56688EA-A42D-6EBE-8128-16125674698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59679" y="5643262"/>
            <a:ext cx="3619500" cy="735388"/>
          </a:xfrm>
          <a:prstGeom prst="rect">
            <a:avLst/>
          </a:prstGeom>
        </p:spPr>
      </p:pic>
    </p:spTree>
    <p:extLst>
      <p:ext uri="{BB962C8B-B14F-4D97-AF65-F5344CB8AC3E}">
        <p14:creationId xmlns:p14="http://schemas.microsoft.com/office/powerpoint/2010/main" val="2727773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36C494-2C04-73E0-FE2B-59B98ED31AD8}"/>
              </a:ext>
            </a:extLst>
          </p:cNvPr>
          <p:cNvSpPr>
            <a:spLocks noGrp="1"/>
          </p:cNvSpPr>
          <p:nvPr>
            <p:ph type="title"/>
          </p:nvPr>
        </p:nvSpPr>
        <p:spPr>
          <a:xfrm>
            <a:off x="589560" y="856180"/>
            <a:ext cx="4560584" cy="1128068"/>
          </a:xfrm>
        </p:spPr>
        <p:txBody>
          <a:bodyPr vert="horz" lIns="91440" tIns="45720" rIns="91440" bIns="45720" rtlCol="0" anchor="ctr">
            <a:normAutofit/>
          </a:bodyPr>
          <a:lstStyle/>
          <a:p>
            <a:r>
              <a:rPr lang="en-US" sz="4000" dirty="0">
                <a:latin typeface="Helvetica" panose="020B0604020202020204" pitchFamily="34" charset="0"/>
                <a:cs typeface="Helvetica" panose="020B0604020202020204" pitchFamily="34" charset="0"/>
              </a:rPr>
              <a:t>What is protein?</a:t>
            </a:r>
          </a:p>
        </p:txBody>
      </p:sp>
      <p:grpSp>
        <p:nvGrpSpPr>
          <p:cNvPr id="9" name="Group 8">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19C3CD8-3C9C-5DA3-2EEB-863CFD190A00}"/>
              </a:ext>
            </a:extLst>
          </p:cNvPr>
          <p:cNvSpPr>
            <a:spLocks noGrp="1"/>
          </p:cNvSpPr>
          <p:nvPr>
            <p:ph sz="half" idx="1"/>
          </p:nvPr>
        </p:nvSpPr>
        <p:spPr>
          <a:xfrm>
            <a:off x="590719" y="2330505"/>
            <a:ext cx="4559425" cy="2837519"/>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Combination of amino acids</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9 essential</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11 nonessential</a:t>
            </a:r>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n image of protein structure, which includes the secondary structure (alpha-Helixes) as a single strand, the tertiary structure (polypeptide chains) as a chain of strands, and the quaternary structure (complex of protein molecule) as four polypeptide chains.">
            <a:extLst>
              <a:ext uri="{FF2B5EF4-FFF2-40B4-BE49-F238E27FC236}">
                <a16:creationId xmlns:a16="http://schemas.microsoft.com/office/drawing/2014/main" id="{67ABC1B7-38FE-357D-E6B8-AFD9E234E4B5}"/>
              </a:ext>
            </a:extLst>
          </p:cNvPr>
          <p:cNvPicPr>
            <a:picLocks noChangeAspect="1"/>
          </p:cNvPicPr>
          <p:nvPr/>
        </p:nvPicPr>
        <p:blipFill rotWithShape="1">
          <a:blip r:embed="rId3"/>
          <a:srcRect t="64" r="4" b="3"/>
          <a:stretch/>
        </p:blipFill>
        <p:spPr>
          <a:xfrm>
            <a:off x="5977788" y="799352"/>
            <a:ext cx="5425410" cy="5259296"/>
          </a:xfrm>
          <a:prstGeom prst="rect">
            <a:avLst/>
          </a:prstGeom>
        </p:spPr>
      </p:pic>
      <p:pic>
        <p:nvPicPr>
          <p:cNvPr id="5" name="Picture 4">
            <a:extLst>
              <a:ext uri="{FF2B5EF4-FFF2-40B4-BE49-F238E27FC236}">
                <a16:creationId xmlns:a16="http://schemas.microsoft.com/office/drawing/2014/main" id="{E0FDAA4A-8886-77C1-4231-992B195A6E2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24262"/>
            <a:ext cx="3619500" cy="735388"/>
          </a:xfrm>
          <a:prstGeom prst="rect">
            <a:avLst/>
          </a:prstGeom>
        </p:spPr>
      </p:pic>
    </p:spTree>
    <p:extLst>
      <p:ext uri="{BB962C8B-B14F-4D97-AF65-F5344CB8AC3E}">
        <p14:creationId xmlns:p14="http://schemas.microsoft.com/office/powerpoint/2010/main" val="1842036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A4A81-6E3F-E6AF-FFB1-FA8650B9E5DC}"/>
              </a:ext>
            </a:extLst>
          </p:cNvPr>
          <p:cNvSpPr>
            <a:spLocks noGrp="1"/>
          </p:cNvSpPr>
          <p:nvPr>
            <p:ph type="title"/>
          </p:nvPr>
        </p:nvSpPr>
        <p:spPr/>
        <p:txBody>
          <a:bodyPr/>
          <a:lstStyle/>
          <a:p>
            <a:pPr rtl="0" eaLnBrk="1" latinLnBrk="0" hangingPunct="1"/>
            <a:r>
              <a:rPr lang="en-US" sz="4400" kern="1200" dirty="0">
                <a:solidFill>
                  <a:srgbClr val="000000"/>
                </a:solidFill>
                <a:effectLst/>
                <a:latin typeface="Helvetica" panose="020B0604020202020204" pitchFamily="34" charset="0"/>
                <a:ea typeface="+mj-ea"/>
                <a:cs typeface="Helvetica" panose="020B0604020202020204" pitchFamily="34" charset="0"/>
              </a:rPr>
              <a:t>Protein Functions</a:t>
            </a:r>
            <a:endParaRPr lang="en-US" dirty="0">
              <a:effectLst/>
            </a:endParaRPr>
          </a:p>
        </p:txBody>
      </p:sp>
      <p:sp>
        <p:nvSpPr>
          <p:cNvPr id="3" name="Content Placeholder 2">
            <a:extLst>
              <a:ext uri="{FF2B5EF4-FFF2-40B4-BE49-F238E27FC236}">
                <a16:creationId xmlns:a16="http://schemas.microsoft.com/office/drawing/2014/main" id="{6D34092F-3022-343B-6007-3D889E6370AC}"/>
              </a:ext>
            </a:extLst>
          </p:cNvPr>
          <p:cNvSpPr>
            <a:spLocks noGrp="1"/>
          </p:cNvSpPr>
          <p:nvPr>
            <p:ph idx="1"/>
          </p:nvPr>
        </p:nvSpPr>
        <p:spPr/>
        <p:txBody>
          <a:bodyPr>
            <a:normAutofit lnSpcReduction="10000"/>
          </a:bodyPr>
          <a:lstStyle/>
          <a:p>
            <a:r>
              <a:rPr lang="en-US" dirty="0">
                <a:latin typeface="Helvetica" panose="020B0604020202020204" pitchFamily="34" charset="0"/>
                <a:cs typeface="Helvetica" panose="020B0604020202020204" pitchFamily="34" charset="0"/>
              </a:rPr>
              <a:t>Hormone production</a:t>
            </a:r>
          </a:p>
          <a:p>
            <a:r>
              <a:rPr lang="en-US" dirty="0">
                <a:latin typeface="Helvetica" panose="020B0604020202020204" pitchFamily="34" charset="0"/>
                <a:cs typeface="Helvetica" panose="020B0604020202020204" pitchFamily="34" charset="0"/>
              </a:rPr>
              <a:t>Nutrient transport</a:t>
            </a:r>
          </a:p>
          <a:p>
            <a:r>
              <a:rPr lang="en-US" dirty="0">
                <a:latin typeface="Helvetica" panose="020B0604020202020204" pitchFamily="34" charset="0"/>
                <a:cs typeface="Helvetica" panose="020B0604020202020204" pitchFamily="34" charset="0"/>
              </a:rPr>
              <a:t>Immune support</a:t>
            </a:r>
          </a:p>
          <a:p>
            <a:r>
              <a:rPr lang="en-US" dirty="0">
                <a:latin typeface="Helvetica" panose="020B0604020202020204" pitchFamily="34" charset="0"/>
                <a:cs typeface="Helvetica" panose="020B0604020202020204" pitchFamily="34" charset="0"/>
              </a:rPr>
              <a:t>Water balance</a:t>
            </a:r>
          </a:p>
          <a:p>
            <a:r>
              <a:rPr lang="en-US" dirty="0">
                <a:latin typeface="Helvetica" panose="020B0604020202020204" pitchFamily="34" charset="0"/>
                <a:cs typeface="Helvetica" panose="020B0604020202020204" pitchFamily="34" charset="0"/>
              </a:rPr>
              <a:t>pH regulation</a:t>
            </a:r>
          </a:p>
          <a:p>
            <a:r>
              <a:rPr lang="en-US" dirty="0">
                <a:latin typeface="Helvetica" panose="020B0604020202020204" pitchFamily="34" charset="0"/>
                <a:cs typeface="Helvetica" panose="020B0604020202020204" pitchFamily="34" charset="0"/>
              </a:rPr>
              <a:t>Enzyme creation</a:t>
            </a:r>
          </a:p>
          <a:p>
            <a:r>
              <a:rPr lang="en-US" dirty="0">
                <a:latin typeface="Helvetica" panose="020B0604020202020204" pitchFamily="34" charset="0"/>
                <a:cs typeface="Helvetica" panose="020B0604020202020204" pitchFamily="34" charset="0"/>
              </a:rPr>
              <a:t>Muscle maintenance</a:t>
            </a:r>
          </a:p>
          <a:p>
            <a:r>
              <a:rPr lang="en-US" dirty="0">
                <a:latin typeface="Helvetica" panose="020B0604020202020204" pitchFamily="34" charset="0"/>
                <a:cs typeface="Helvetica" panose="020B0604020202020204" pitchFamily="34" charset="0"/>
              </a:rPr>
              <a:t>Healthy hair, skin, and nails</a:t>
            </a:r>
          </a:p>
          <a:p>
            <a:r>
              <a:rPr lang="en-US" dirty="0">
                <a:latin typeface="Helvetica" panose="020B0604020202020204" pitchFamily="34" charset="0"/>
                <a:cs typeface="Helvetica" panose="020B0604020202020204" pitchFamily="34" charset="0"/>
              </a:rPr>
              <a:t>Energy production</a:t>
            </a:r>
          </a:p>
        </p:txBody>
      </p:sp>
      <p:pic>
        <p:nvPicPr>
          <p:cNvPr id="4" name="Picture 3">
            <a:extLst>
              <a:ext uri="{FF2B5EF4-FFF2-40B4-BE49-F238E27FC236}">
                <a16:creationId xmlns:a16="http://schemas.microsoft.com/office/drawing/2014/main" id="{D5B446A3-53F2-E1D6-BA21-066B52013EC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79525" y="5944206"/>
            <a:ext cx="3619500" cy="735388"/>
          </a:xfrm>
          <a:prstGeom prst="rect">
            <a:avLst/>
          </a:prstGeom>
        </p:spPr>
      </p:pic>
      <p:cxnSp>
        <p:nvCxnSpPr>
          <p:cNvPr id="7" name="Straight Connector 6">
            <a:extLst>
              <a:ext uri="{FF2B5EF4-FFF2-40B4-BE49-F238E27FC236}">
                <a16:creationId xmlns:a16="http://schemas.microsoft.com/office/drawing/2014/main" id="{BFBDD604-2628-41E6-CAAD-13D78DEDF7B4}"/>
              </a:ext>
              <a:ext uri="{C183D7F6-B498-43B3-948B-1728B52AA6E4}">
                <adec:decorative xmlns:adec="http://schemas.microsoft.com/office/drawing/2017/decorative" val="1"/>
              </a:ext>
            </a:extLst>
          </p:cNvPr>
          <p:cNvCxnSpPr/>
          <p:nvPr/>
        </p:nvCxnSpPr>
        <p:spPr>
          <a:xfrm>
            <a:off x="838200" y="1454727"/>
            <a:ext cx="1034241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891876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B89C2-6DA5-D704-1544-E74089A9DBEA}"/>
              </a:ext>
            </a:extLst>
          </p:cNvPr>
          <p:cNvSpPr>
            <a:spLocks noGrp="1"/>
          </p:cNvSpPr>
          <p:nvPr>
            <p:ph type="title"/>
          </p:nvPr>
        </p:nvSpPr>
        <p:spPr>
          <a:xfrm>
            <a:off x="838200" y="365125"/>
            <a:ext cx="11495134" cy="1325563"/>
          </a:xfrm>
        </p:spPr>
        <p:txBody>
          <a:bodyPr/>
          <a:lstStyle/>
          <a:p>
            <a:r>
              <a:rPr lang="en-US" dirty="0">
                <a:latin typeface="Helvetica" panose="020B0604020202020204" pitchFamily="34" charset="0"/>
                <a:cs typeface="Helvetica" panose="020B0604020202020204" pitchFamily="34" charset="0"/>
              </a:rPr>
              <a:t>Types</a:t>
            </a:r>
            <a:r>
              <a:rPr lang="en-US" baseline="0" dirty="0">
                <a:latin typeface="Helvetica" panose="020B0604020202020204" pitchFamily="34" charset="0"/>
                <a:cs typeface="Helvetica" panose="020B0604020202020204" pitchFamily="34" charset="0"/>
              </a:rPr>
              <a:t> of Protein</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A1C87829-86F1-EC32-8596-10D715194339}"/>
              </a:ext>
            </a:extLst>
          </p:cNvPr>
          <p:cNvSpPr>
            <a:spLocks noGrp="1"/>
          </p:cNvSpPr>
          <p:nvPr>
            <p:ph sz="half" idx="1"/>
          </p:nvPr>
        </p:nvSpPr>
        <p:spPr>
          <a:xfrm>
            <a:off x="2520436" y="5403273"/>
            <a:ext cx="1819797" cy="540327"/>
          </a:xfrm>
        </p:spPr>
        <p:txBody>
          <a:bodyPr>
            <a:noAutofit/>
          </a:bodyPr>
          <a:lstStyle/>
          <a:p>
            <a:pPr marL="0" indent="0">
              <a:buNone/>
            </a:pPr>
            <a:r>
              <a:rPr lang="en-US" sz="3600" dirty="0">
                <a:latin typeface="Helvetica" panose="020B0604020202020204" pitchFamily="34" charset="0"/>
                <a:cs typeface="Helvetica" panose="020B0604020202020204" pitchFamily="34" charset="0"/>
              </a:rPr>
              <a:t>Animal</a:t>
            </a:r>
          </a:p>
        </p:txBody>
      </p:sp>
      <p:sp>
        <p:nvSpPr>
          <p:cNvPr id="5" name="Rectangle 4" descr="Icon of a chick">
            <a:extLst>
              <a:ext uri="{FF2B5EF4-FFF2-40B4-BE49-F238E27FC236}">
                <a16:creationId xmlns:a16="http://schemas.microsoft.com/office/drawing/2014/main" id="{C450E0E7-6E09-1CFE-E5C2-3AAADF432AFE}"/>
              </a:ext>
            </a:extLst>
          </p:cNvPr>
          <p:cNvSpPr/>
          <p:nvPr/>
        </p:nvSpPr>
        <p:spPr>
          <a:xfrm>
            <a:off x="2380800" y="2934982"/>
            <a:ext cx="1944000" cy="19440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4" name="Content Placeholder 3">
            <a:extLst>
              <a:ext uri="{FF2B5EF4-FFF2-40B4-BE49-F238E27FC236}">
                <a16:creationId xmlns:a16="http://schemas.microsoft.com/office/drawing/2014/main" id="{1F78E616-148A-F63D-3ABE-5E0FE400BC1F}"/>
              </a:ext>
            </a:extLst>
          </p:cNvPr>
          <p:cNvSpPr>
            <a:spLocks noGrp="1"/>
          </p:cNvSpPr>
          <p:nvPr>
            <p:ph sz="half" idx="2"/>
          </p:nvPr>
        </p:nvSpPr>
        <p:spPr>
          <a:xfrm>
            <a:off x="7599113" y="5403273"/>
            <a:ext cx="2763982" cy="623021"/>
          </a:xfrm>
        </p:spPr>
        <p:txBody>
          <a:bodyPr>
            <a:noAutofit/>
          </a:bodyPr>
          <a:lstStyle/>
          <a:p>
            <a:pPr marL="0" indent="0">
              <a:buNone/>
            </a:pPr>
            <a:r>
              <a:rPr lang="en-US" sz="3600" dirty="0">
                <a:latin typeface="Helvetica" panose="020B0604020202020204" pitchFamily="34" charset="0"/>
                <a:cs typeface="Helvetica" panose="020B0604020202020204" pitchFamily="34" charset="0"/>
              </a:rPr>
              <a:t>Plant-based</a:t>
            </a:r>
          </a:p>
        </p:txBody>
      </p:sp>
      <p:sp>
        <p:nvSpPr>
          <p:cNvPr id="6" name="Rectangle 5" descr="Icon of a plant">
            <a:extLst>
              <a:ext uri="{FF2B5EF4-FFF2-40B4-BE49-F238E27FC236}">
                <a16:creationId xmlns:a16="http://schemas.microsoft.com/office/drawing/2014/main" id="{4CA5C877-789A-8E4B-BAD9-83BF9A2FA140}"/>
              </a:ext>
            </a:extLst>
          </p:cNvPr>
          <p:cNvSpPr/>
          <p:nvPr/>
        </p:nvSpPr>
        <p:spPr>
          <a:xfrm>
            <a:off x="7576255" y="2886491"/>
            <a:ext cx="1944000" cy="194400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3C1EC63B-ABEA-0706-B61B-3028D28FCBB2}"/>
              </a:ext>
              <a:ext uri="{C183D7F6-B498-43B3-948B-1728B52AA6E4}">
                <adec:decorative xmlns:adec="http://schemas.microsoft.com/office/drawing/2017/decorative" val="1"/>
              </a:ext>
            </a:extLst>
          </p:cNvPr>
          <p:cNvCxnSpPr/>
          <p:nvPr/>
        </p:nvCxnSpPr>
        <p:spPr>
          <a:xfrm>
            <a:off x="838200" y="1454727"/>
            <a:ext cx="1034241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79995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7DEBA6-E53D-54C8-8388-634BC6D2D81C}"/>
              </a:ext>
            </a:extLst>
          </p:cNvPr>
          <p:cNvSpPr>
            <a:spLocks noGrp="1"/>
          </p:cNvSpPr>
          <p:nvPr>
            <p:ph type="title"/>
          </p:nvPr>
        </p:nvSpPr>
        <p:spPr>
          <a:xfrm>
            <a:off x="589560" y="856180"/>
            <a:ext cx="4560584" cy="957140"/>
          </a:xfrm>
        </p:spPr>
        <p:txBody>
          <a:bodyPr anchor="ctr">
            <a:normAutofit fontScale="90000"/>
          </a:bodyPr>
          <a:lstStyle/>
          <a:p>
            <a:r>
              <a:rPr lang="en-US" sz="3700" dirty="0">
                <a:latin typeface="Helvetica" panose="020B0604020202020204" pitchFamily="34" charset="0"/>
                <a:cs typeface="Helvetica" panose="020B0604020202020204" pitchFamily="34" charset="0"/>
              </a:rPr>
              <a:t>Animal Sources of Protein</a:t>
            </a:r>
          </a:p>
        </p:txBody>
      </p:sp>
      <p:grpSp>
        <p:nvGrpSpPr>
          <p:cNvPr id="18" name="Group 17">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9" name="Rectangle 1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1791E6-CD0B-1B91-3715-3BEFAA1140C1}"/>
              </a:ext>
            </a:extLst>
          </p:cNvPr>
          <p:cNvSpPr>
            <a:spLocks noGrp="1"/>
          </p:cNvSpPr>
          <p:nvPr>
            <p:ph idx="1"/>
          </p:nvPr>
        </p:nvSpPr>
        <p:spPr>
          <a:xfrm>
            <a:off x="590719" y="2330505"/>
            <a:ext cx="4559425" cy="3376587"/>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Complete proteins</a:t>
            </a:r>
          </a:p>
          <a:p>
            <a:r>
              <a:rPr lang="en-US" sz="2000" dirty="0">
                <a:latin typeface="Helvetica" panose="020B0604020202020204" pitchFamily="34" charset="0"/>
                <a:cs typeface="Helvetica" panose="020B0604020202020204" pitchFamily="34" charset="0"/>
              </a:rPr>
              <a:t>Rich in:</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Iron</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Zinc</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B vitamins</a:t>
            </a:r>
          </a:p>
          <a:p>
            <a:r>
              <a:rPr lang="en-US" sz="2000" dirty="0">
                <a:latin typeface="Helvetica" panose="020B0604020202020204" pitchFamily="34" charset="0"/>
                <a:cs typeface="Helvetica" panose="020B0604020202020204" pitchFamily="34" charset="0"/>
              </a:rPr>
              <a:t>Approximately 1 oz = 7 grams protein</a:t>
            </a:r>
          </a:p>
          <a:p>
            <a:r>
              <a:rPr lang="en-US" sz="2000" dirty="0">
                <a:latin typeface="Helvetica" panose="020B0604020202020204" pitchFamily="34" charset="0"/>
                <a:cs typeface="Helvetica" panose="020B0604020202020204" pitchFamily="34" charset="0"/>
              </a:rPr>
              <a:t>Can be high in saturated fat and sodium</a:t>
            </a:r>
          </a:p>
        </p:txBody>
      </p:sp>
      <p:sp>
        <p:nvSpPr>
          <p:cNvPr id="24" name="Rectangle 23">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Raw beef">
            <a:extLst>
              <a:ext uri="{FF2B5EF4-FFF2-40B4-BE49-F238E27FC236}">
                <a16:creationId xmlns:a16="http://schemas.microsoft.com/office/drawing/2014/main" id="{4F0BEDB0-8CCB-548D-AEA6-4438B4D87D34}"/>
              </a:ext>
            </a:extLst>
          </p:cNvPr>
          <p:cNvPicPr>
            <a:picLocks noChangeAspect="1"/>
          </p:cNvPicPr>
          <p:nvPr/>
        </p:nvPicPr>
        <p:blipFill rotWithShape="1">
          <a:blip r:embed="rId3"/>
          <a:srcRect l="1739" r="1551" b="2"/>
          <a:stretch/>
        </p:blipFill>
        <p:spPr>
          <a:xfrm>
            <a:off x="5977788" y="799352"/>
            <a:ext cx="5425410" cy="5259296"/>
          </a:xfrm>
          <a:prstGeom prst="rect">
            <a:avLst/>
          </a:prstGeom>
        </p:spPr>
      </p:pic>
      <p:pic>
        <p:nvPicPr>
          <p:cNvPr id="5" name="Picture 4">
            <a:extLst>
              <a:ext uri="{FF2B5EF4-FFF2-40B4-BE49-F238E27FC236}">
                <a16:creationId xmlns:a16="http://schemas.microsoft.com/office/drawing/2014/main" id="{CA30F60E-B69B-6775-65E9-82F9D2AD4BC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24262"/>
            <a:ext cx="3619500" cy="735388"/>
          </a:xfrm>
          <a:prstGeom prst="rect">
            <a:avLst/>
          </a:prstGeom>
        </p:spPr>
      </p:pic>
    </p:spTree>
    <p:extLst>
      <p:ext uri="{BB962C8B-B14F-4D97-AF65-F5344CB8AC3E}">
        <p14:creationId xmlns:p14="http://schemas.microsoft.com/office/powerpoint/2010/main" val="852022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F07D0-FBD8-1C3E-A1E0-BDA4D33E992F}"/>
              </a:ext>
            </a:extLst>
          </p:cNvPr>
          <p:cNvSpPr>
            <a:spLocks noGrp="1"/>
          </p:cNvSpPr>
          <p:nvPr>
            <p:ph type="title"/>
          </p:nvPr>
        </p:nvSpPr>
        <p:spPr/>
        <p:txBody>
          <a:bodyPr anchor="b">
            <a:normAutofit/>
          </a:bodyPr>
          <a:lstStyle/>
          <a:p>
            <a:r>
              <a:rPr lang="en-US" sz="5000" dirty="0">
                <a:latin typeface="Helvetica" panose="020B0604020202020204" pitchFamily="34" charset="0"/>
                <a:cs typeface="Helvetica" panose="020B0604020202020204" pitchFamily="34" charset="0"/>
              </a:rPr>
              <a:t>Current Eating Patterns</a:t>
            </a:r>
          </a:p>
        </p:txBody>
      </p:sp>
      <p:sp>
        <p:nvSpPr>
          <p:cNvPr id="24" name="Text Placeholder 23">
            <a:extLst>
              <a:ext uri="{FF2B5EF4-FFF2-40B4-BE49-F238E27FC236}">
                <a16:creationId xmlns:a16="http://schemas.microsoft.com/office/drawing/2014/main" id="{906EA4D8-7FA9-5D62-52A1-15C8698AF9DC}"/>
              </a:ext>
            </a:extLst>
          </p:cNvPr>
          <p:cNvSpPr>
            <a:spLocks noGrp="1"/>
          </p:cNvSpPr>
          <p:nvPr>
            <p:ph type="body" idx="1"/>
          </p:nvPr>
        </p:nvSpPr>
        <p:spPr>
          <a:xfrm>
            <a:off x="839788" y="1896824"/>
            <a:ext cx="5157787" cy="823912"/>
          </a:xfrm>
        </p:spPr>
        <p:txBody>
          <a:bodyPr/>
          <a:lstStyle/>
          <a:p>
            <a:r>
              <a:rPr lang="en-US" sz="2000" dirty="0">
                <a:latin typeface="Helvetica" panose="020B0604020202020204" pitchFamily="34" charset="0"/>
                <a:cs typeface="Helvetica" panose="020B0604020202020204" pitchFamily="34" charset="0"/>
              </a:rPr>
              <a:t>Meet or Exceed</a:t>
            </a:r>
          </a:p>
        </p:txBody>
      </p:sp>
      <p:grpSp>
        <p:nvGrpSpPr>
          <p:cNvPr id="3" name="Group 2" descr="A chicken breast, ground beef, and a sausage biscuit">
            <a:extLst>
              <a:ext uri="{FF2B5EF4-FFF2-40B4-BE49-F238E27FC236}">
                <a16:creationId xmlns:a16="http://schemas.microsoft.com/office/drawing/2014/main" id="{82174A46-E017-BA84-E82B-098DB0D62064}"/>
              </a:ext>
            </a:extLst>
          </p:cNvPr>
          <p:cNvGrpSpPr/>
          <p:nvPr/>
        </p:nvGrpSpPr>
        <p:grpSpPr>
          <a:xfrm>
            <a:off x="148447" y="2721431"/>
            <a:ext cx="5386704" cy="3671642"/>
            <a:chOff x="148447" y="2721431"/>
            <a:chExt cx="5386704" cy="3671642"/>
          </a:xfrm>
        </p:grpSpPr>
        <p:pic>
          <p:nvPicPr>
            <p:cNvPr id="22" name="Content Placeholder 21">
              <a:extLst>
                <a:ext uri="{FF2B5EF4-FFF2-40B4-BE49-F238E27FC236}">
                  <a16:creationId xmlns:a16="http://schemas.microsoft.com/office/drawing/2014/main" id="{3B882701-3BB3-E414-2857-39B86636A70C}"/>
                </a:ext>
              </a:extLst>
            </p:cNvPr>
            <p:cNvPicPr>
              <a:picLocks noChangeAspect="1"/>
            </p:cNvPicPr>
            <p:nvPr/>
          </p:nvPicPr>
          <p:blipFill rotWithShape="1">
            <a:blip r:embed="rId3"/>
            <a:srcRect r="-4" b="3095"/>
            <a:stretch/>
          </p:blipFill>
          <p:spPr>
            <a:xfrm>
              <a:off x="300876" y="2721431"/>
              <a:ext cx="2962065" cy="1853924"/>
            </a:xfrm>
            <a:custGeom>
              <a:avLst/>
              <a:gdLst/>
              <a:ahLst/>
              <a:cxnLst/>
              <a:rect l="l" t="t" r="r" b="b"/>
              <a:pathLst>
                <a:path w="3910971"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71" y="11103"/>
                  </a:lnTo>
                  <a:lnTo>
                    <a:pt x="3910971"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pic>
        <p:pic>
          <p:nvPicPr>
            <p:cNvPr id="29" name="Picture 28">
              <a:extLst>
                <a:ext uri="{FF2B5EF4-FFF2-40B4-BE49-F238E27FC236}">
                  <a16:creationId xmlns:a16="http://schemas.microsoft.com/office/drawing/2014/main" id="{C9E63CD0-BBA9-BB66-2EE0-BA82233B7045}"/>
                </a:ext>
              </a:extLst>
            </p:cNvPr>
            <p:cNvPicPr>
              <a:picLocks noChangeAspect="1"/>
            </p:cNvPicPr>
            <p:nvPr/>
          </p:nvPicPr>
          <p:blipFill>
            <a:blip r:embed="rId4"/>
            <a:stretch>
              <a:fillRect/>
            </a:stretch>
          </p:blipFill>
          <p:spPr>
            <a:xfrm>
              <a:off x="148447" y="4418702"/>
              <a:ext cx="3081787" cy="1974371"/>
            </a:xfrm>
            <a:prstGeom prst="rect">
              <a:avLst/>
            </a:prstGeom>
          </p:spPr>
        </p:pic>
        <p:pic>
          <p:nvPicPr>
            <p:cNvPr id="23" name="Picture 22">
              <a:extLst>
                <a:ext uri="{FF2B5EF4-FFF2-40B4-BE49-F238E27FC236}">
                  <a16:creationId xmlns:a16="http://schemas.microsoft.com/office/drawing/2014/main" id="{571FEB8E-5B0E-9DBB-3959-8AA41B84169C}"/>
                </a:ext>
              </a:extLst>
            </p:cNvPr>
            <p:cNvPicPr>
              <a:picLocks noChangeAspect="1"/>
            </p:cNvPicPr>
            <p:nvPr/>
          </p:nvPicPr>
          <p:blipFill rotWithShape="1">
            <a:blip r:embed="rId5"/>
            <a:srcRect l="2211" r="4645" b="-2"/>
            <a:stretch/>
          </p:blipFill>
          <p:spPr>
            <a:xfrm rot="16200000">
              <a:off x="2850828" y="2997691"/>
              <a:ext cx="2677261" cy="2691384"/>
            </a:xfrm>
            <a:custGeom>
              <a:avLst/>
              <a:gdLst/>
              <a:ahLst/>
              <a:cxnLst/>
              <a:rect l="l" t="t" r="r" b="b"/>
              <a:pathLst>
                <a:path w="3928092" h="4143506">
                  <a:moveTo>
                    <a:pt x="23605" y="0"/>
                  </a:moveTo>
                  <a:lnTo>
                    <a:pt x="3928092" y="0"/>
                  </a:lnTo>
                  <a:lnTo>
                    <a:pt x="3928092"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pic>
      </p:grpSp>
      <p:sp>
        <p:nvSpPr>
          <p:cNvPr id="26" name="Text Placeholder 25">
            <a:extLst>
              <a:ext uri="{FF2B5EF4-FFF2-40B4-BE49-F238E27FC236}">
                <a16:creationId xmlns:a16="http://schemas.microsoft.com/office/drawing/2014/main" id="{B8AAC704-E5A0-6725-3095-C788E7F9EADF}"/>
              </a:ext>
            </a:extLst>
          </p:cNvPr>
          <p:cNvSpPr>
            <a:spLocks noGrp="1"/>
          </p:cNvSpPr>
          <p:nvPr>
            <p:ph type="body" sz="quarter" idx="3"/>
          </p:nvPr>
        </p:nvSpPr>
        <p:spPr>
          <a:xfrm>
            <a:off x="6517257" y="1896823"/>
            <a:ext cx="5183188" cy="823912"/>
          </a:xfrm>
        </p:spPr>
        <p:txBody>
          <a:bodyPr>
            <a:normAutofit/>
          </a:bodyPr>
          <a:lstStyle/>
          <a:p>
            <a:r>
              <a:rPr lang="en-US" sz="2000" dirty="0">
                <a:latin typeface="Helvetica" panose="020B0604020202020204" pitchFamily="34" charset="0"/>
                <a:cs typeface="Helvetica" panose="020B0604020202020204" pitchFamily="34" charset="0"/>
              </a:rPr>
              <a:t>90% DO NOT Meet</a:t>
            </a:r>
          </a:p>
        </p:txBody>
      </p:sp>
      <p:grpSp>
        <p:nvGrpSpPr>
          <p:cNvPr id="4" name="Group 3" descr="Pepita, lentils, and granola with nuts">
            <a:extLst>
              <a:ext uri="{FF2B5EF4-FFF2-40B4-BE49-F238E27FC236}">
                <a16:creationId xmlns:a16="http://schemas.microsoft.com/office/drawing/2014/main" id="{70236A03-2ADD-5C49-683D-C97AC16A6AFB}"/>
              </a:ext>
            </a:extLst>
          </p:cNvPr>
          <p:cNvGrpSpPr/>
          <p:nvPr/>
        </p:nvGrpSpPr>
        <p:grpSpPr>
          <a:xfrm>
            <a:off x="6090494" y="1372050"/>
            <a:ext cx="6102044" cy="5999045"/>
            <a:chOff x="6090494" y="1372050"/>
            <a:chExt cx="6102044" cy="5999045"/>
          </a:xfrm>
        </p:grpSpPr>
        <p:pic>
          <p:nvPicPr>
            <p:cNvPr id="5" name="Picture 4">
              <a:extLst>
                <a:ext uri="{FF2B5EF4-FFF2-40B4-BE49-F238E27FC236}">
                  <a16:creationId xmlns:a16="http://schemas.microsoft.com/office/drawing/2014/main" id="{5AF4AAEE-D805-D886-E9C7-BB9703291D88}"/>
                </a:ext>
              </a:extLst>
            </p:cNvPr>
            <p:cNvPicPr>
              <a:picLocks noChangeAspect="1"/>
            </p:cNvPicPr>
            <p:nvPr/>
          </p:nvPicPr>
          <p:blipFill rotWithShape="1">
            <a:blip r:embed="rId6"/>
            <a:srcRect l="9038" r="7796" b="3"/>
            <a:stretch/>
          </p:blipFill>
          <p:spPr>
            <a:xfrm>
              <a:off x="8586957" y="3155840"/>
              <a:ext cx="3605581" cy="4215255"/>
            </a:xfrm>
            <a:custGeom>
              <a:avLst/>
              <a:gdLst/>
              <a:ahLst/>
              <a:cxnLst/>
              <a:rect l="l" t="t" r="r" b="b"/>
              <a:pathLst>
                <a:path w="3044866"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8778" y="1230836"/>
                    <a:pt x="3024968" y="1520375"/>
                    <a:pt x="3040069" y="1809660"/>
                  </a:cubicBezTo>
                  <a:cubicBezTo>
                    <a:pt x="3049835" y="1950657"/>
                    <a:pt x="3044683" y="2092164"/>
                    <a:pt x="3024686" y="2232285"/>
                  </a:cubicBez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pic>
        <p:pic>
          <p:nvPicPr>
            <p:cNvPr id="8" name="Picture 7">
              <a:extLst>
                <a:ext uri="{FF2B5EF4-FFF2-40B4-BE49-F238E27FC236}">
                  <a16:creationId xmlns:a16="http://schemas.microsoft.com/office/drawing/2014/main" id="{D913249E-9A16-2578-C233-166702478383}"/>
                </a:ext>
              </a:extLst>
            </p:cNvPr>
            <p:cNvPicPr>
              <a:picLocks noChangeAspect="1"/>
            </p:cNvPicPr>
            <p:nvPr/>
          </p:nvPicPr>
          <p:blipFill rotWithShape="1">
            <a:blip r:embed="rId7"/>
            <a:srcRect l="1446" r="927" b="-6"/>
            <a:stretch/>
          </p:blipFill>
          <p:spPr>
            <a:xfrm rot="5400000">
              <a:off x="6064351" y="2936977"/>
              <a:ext cx="3017214" cy="2964928"/>
            </a:xfrm>
            <a:custGeom>
              <a:avLst/>
              <a:gdLst/>
              <a:ahLst/>
              <a:cxnLst/>
              <a:rect l="l" t="t" r="r" b="b"/>
              <a:pathLst>
                <a:path w="3045969" h="3065570">
                  <a:moveTo>
                    <a:pt x="2750933" y="0"/>
                  </a:moveTo>
                  <a:lnTo>
                    <a:pt x="3043770" y="11038"/>
                  </a:lnTo>
                  <a:lnTo>
                    <a:pt x="3045607" y="37526"/>
                  </a:lnTo>
                  <a:cubicBezTo>
                    <a:pt x="3047625" y="113720"/>
                    <a:pt x="3040851" y="189914"/>
                    <a:pt x="3034394" y="266109"/>
                  </a:cubicBez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cubicBezTo>
                    <a:pt x="3052317" y="2587500"/>
                    <a:pt x="3032560" y="2779256"/>
                    <a:pt x="3029596" y="2971138"/>
                  </a:cubicBezTo>
                  <a:cubicBezTo>
                    <a:pt x="3029314" y="2988346"/>
                    <a:pt x="3030372" y="3005585"/>
                    <a:pt x="3031678" y="3022824"/>
                  </a:cubicBezTo>
                  <a:lnTo>
                    <a:pt x="3034625" y="3065570"/>
                  </a:lnTo>
                  <a:lnTo>
                    <a:pt x="24938" y="3065570"/>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pic>
        <p:pic>
          <p:nvPicPr>
            <p:cNvPr id="6" name="Picture 5">
              <a:extLst>
                <a:ext uri="{FF2B5EF4-FFF2-40B4-BE49-F238E27FC236}">
                  <a16:creationId xmlns:a16="http://schemas.microsoft.com/office/drawing/2014/main" id="{C3D968BD-0117-D5AD-F664-A526D558CA99}"/>
                </a:ext>
              </a:extLst>
            </p:cNvPr>
            <p:cNvPicPr>
              <a:picLocks noChangeAspect="1"/>
            </p:cNvPicPr>
            <p:nvPr/>
          </p:nvPicPr>
          <p:blipFill>
            <a:blip r:embed="rId8"/>
            <a:stretch>
              <a:fillRect/>
            </a:stretch>
          </p:blipFill>
          <p:spPr>
            <a:xfrm>
              <a:off x="9344024" y="1372050"/>
              <a:ext cx="2417913" cy="2489260"/>
            </a:xfrm>
            <a:prstGeom prst="rect">
              <a:avLst/>
            </a:prstGeom>
          </p:spPr>
        </p:pic>
      </p:grpSp>
    </p:spTree>
    <p:extLst>
      <p:ext uri="{BB962C8B-B14F-4D97-AF65-F5344CB8AC3E}">
        <p14:creationId xmlns:p14="http://schemas.microsoft.com/office/powerpoint/2010/main" val="2508011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8067B2-E872-FA67-550C-071E519B6AA3}"/>
              </a:ext>
            </a:extLst>
          </p:cNvPr>
          <p:cNvSpPr>
            <a:spLocks noGrp="1"/>
          </p:cNvSpPr>
          <p:nvPr>
            <p:ph type="title"/>
          </p:nvPr>
        </p:nvSpPr>
        <p:spPr>
          <a:xfrm>
            <a:off x="686834" y="1153572"/>
            <a:ext cx="3200400" cy="4461163"/>
          </a:xfrm>
        </p:spPr>
        <p:txBody>
          <a:bodyPr>
            <a:normAutofit/>
          </a:bodyPr>
          <a:lstStyle/>
          <a:p>
            <a:r>
              <a:rPr lang="en-US" sz="4000" dirty="0">
                <a:solidFill>
                  <a:srgbClr val="FFFFFF"/>
                </a:solidFill>
                <a:latin typeface="Helvetica" panose="020B0604020202020204" pitchFamily="34" charset="0"/>
                <a:cs typeface="Helvetica" panose="020B0604020202020204" pitchFamily="34" charset="0"/>
              </a:rPr>
              <a:t>Plant-Based Protein Sources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5BDA64-8CE3-7425-2731-1A9C1496F176}"/>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sz="2400" dirty="0">
                <a:latin typeface="Helvetica" panose="020B0604020202020204" pitchFamily="34" charset="0"/>
                <a:cs typeface="Helvetica" panose="020B0604020202020204" pitchFamily="34" charset="0"/>
              </a:rPr>
              <a:t>Incomplete protein</a:t>
            </a:r>
          </a:p>
          <a:p>
            <a:r>
              <a:rPr lang="en-US" sz="2400" dirty="0">
                <a:latin typeface="Helvetica" panose="020B0604020202020204" pitchFamily="34" charset="0"/>
                <a:cs typeface="Helvetica" panose="020B0604020202020204" pitchFamily="34" charset="0"/>
              </a:rPr>
              <a:t>Excellent source of:</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Fiber</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B vitamins</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Magnesium</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Phytonutrients</a:t>
            </a:r>
          </a:p>
          <a:p>
            <a:r>
              <a:rPr lang="en-US" sz="2400" dirty="0">
                <a:latin typeface="Helvetica" panose="020B0604020202020204" pitchFamily="34" charset="0"/>
                <a:cs typeface="Helvetica" panose="020B0604020202020204" pitchFamily="34" charset="0"/>
              </a:rPr>
              <a:t>Approximately ½ cup beans = 7 grams of protein</a:t>
            </a:r>
          </a:p>
          <a:p>
            <a:r>
              <a:rPr lang="en-US" sz="2400" dirty="0">
                <a:latin typeface="Helvetica" panose="020B0604020202020204" pitchFamily="34" charset="0"/>
                <a:cs typeface="Helvetica" panose="020B0604020202020204" pitchFamily="34" charset="0"/>
              </a:rPr>
              <a:t>Can promote longevity</a:t>
            </a:r>
          </a:p>
        </p:txBody>
      </p:sp>
      <p:pic>
        <p:nvPicPr>
          <p:cNvPr id="5" name="Picture 4">
            <a:extLst>
              <a:ext uri="{FF2B5EF4-FFF2-40B4-BE49-F238E27FC236}">
                <a16:creationId xmlns:a16="http://schemas.microsoft.com/office/drawing/2014/main" id="{EBA7C79D-F67B-67C0-A31B-7DC0691D0D3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67768" y="6024262"/>
            <a:ext cx="3619500" cy="735388"/>
          </a:xfrm>
          <a:prstGeom prst="rect">
            <a:avLst/>
          </a:prstGeom>
        </p:spPr>
      </p:pic>
    </p:spTree>
    <p:extLst>
      <p:ext uri="{BB962C8B-B14F-4D97-AF65-F5344CB8AC3E}">
        <p14:creationId xmlns:p14="http://schemas.microsoft.com/office/powerpoint/2010/main" val="3094867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7E473B63-8B54-C5B5-3480-F0B93FB1005F}"/>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4800" kern="1200" dirty="0">
                <a:solidFill>
                  <a:schemeClr val="tx1"/>
                </a:solidFill>
                <a:latin typeface="Helvetica" panose="020B0604020202020204" pitchFamily="34" charset="0"/>
                <a:cs typeface="Helvetica" panose="020B0604020202020204" pitchFamily="34" charset="0"/>
              </a:rPr>
              <a:t>Plant-Based Protein in Schools</a:t>
            </a: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26A001F-59BC-CA8A-331A-C2D8042D5F0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95750" y="4915280"/>
            <a:ext cx="3619500" cy="735388"/>
          </a:xfrm>
          <a:prstGeom prst="rect">
            <a:avLst/>
          </a:prstGeom>
        </p:spPr>
      </p:pic>
    </p:spTree>
    <p:extLst>
      <p:ext uri="{BB962C8B-B14F-4D97-AF65-F5344CB8AC3E}">
        <p14:creationId xmlns:p14="http://schemas.microsoft.com/office/powerpoint/2010/main" val="3930067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4B5BC9-83A4-2A54-D37F-D8F5BEC39E2F}"/>
              </a:ext>
            </a:extLst>
          </p:cNvPr>
          <p:cNvSpPr>
            <a:spLocks noGrp="1"/>
          </p:cNvSpPr>
          <p:nvPr>
            <p:ph type="title"/>
          </p:nvPr>
        </p:nvSpPr>
        <p:spPr>
          <a:xfrm>
            <a:off x="1075767" y="1188637"/>
            <a:ext cx="2988234" cy="4480726"/>
          </a:xfrm>
        </p:spPr>
        <p:txBody>
          <a:bodyPr>
            <a:normAutofit/>
          </a:bodyPr>
          <a:lstStyle/>
          <a:p>
            <a:pPr algn="r"/>
            <a:r>
              <a:rPr lang="en-US" dirty="0">
                <a:latin typeface="Helvetica" panose="020B0604020202020204" pitchFamily="34" charset="0"/>
                <a:cs typeface="Helvetica" panose="020B0604020202020204" pitchFamily="34" charset="0"/>
              </a:rPr>
              <a:t>Why serve (and eat) more?</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FD5DBA4-8E54-9664-1863-561D40601196}"/>
              </a:ext>
            </a:extLst>
          </p:cNvPr>
          <p:cNvSpPr>
            <a:spLocks noGrp="1"/>
          </p:cNvSpPr>
          <p:nvPr>
            <p:ph idx="1"/>
          </p:nvPr>
        </p:nvSpPr>
        <p:spPr>
          <a:xfrm>
            <a:off x="5255260" y="1648870"/>
            <a:ext cx="4702848" cy="3560260"/>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Health/Nutritional benefits</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Fiber</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Phytonutrients</a:t>
            </a:r>
          </a:p>
        </p:txBody>
      </p:sp>
      <p:pic>
        <p:nvPicPr>
          <p:cNvPr id="5" name="Picture 4">
            <a:extLst>
              <a:ext uri="{FF2B5EF4-FFF2-40B4-BE49-F238E27FC236}">
                <a16:creationId xmlns:a16="http://schemas.microsoft.com/office/drawing/2014/main" id="{40E064F0-D5FB-90FB-55AE-2CDF34540EB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62000" y="5486780"/>
            <a:ext cx="3619500" cy="735388"/>
          </a:xfrm>
          <a:prstGeom prst="rect">
            <a:avLst/>
          </a:prstGeom>
        </p:spPr>
      </p:pic>
    </p:spTree>
    <p:extLst>
      <p:ext uri="{BB962C8B-B14F-4D97-AF65-F5344CB8AC3E}">
        <p14:creationId xmlns:p14="http://schemas.microsoft.com/office/powerpoint/2010/main" val="2424193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88B691-EE8E-6122-CCC9-8857A2873D4D}"/>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Environmental Benefits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100A9582-EBDC-0DDE-A2DA-FD4D1424DB7C}"/>
              </a:ext>
            </a:extLst>
          </p:cNvPr>
          <p:cNvSpPr>
            <a:spLocks noGrp="1"/>
          </p:cNvSpPr>
          <p:nvPr>
            <p:ph idx="1"/>
          </p:nvPr>
        </p:nvSpPr>
        <p:spPr>
          <a:xfrm>
            <a:off x="640080" y="2872899"/>
            <a:ext cx="4243589" cy="3320668"/>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Plants require less water and resources</a:t>
            </a:r>
          </a:p>
          <a:p>
            <a:r>
              <a:rPr lang="en-US" sz="2000" dirty="0">
                <a:latin typeface="Helvetica" panose="020B0604020202020204" pitchFamily="34" charset="0"/>
                <a:cs typeface="Helvetica" panose="020B0604020202020204" pitchFamily="34" charset="0"/>
              </a:rPr>
              <a:t>Locally grown are better for environment</a:t>
            </a:r>
          </a:p>
        </p:txBody>
      </p:sp>
      <p:pic>
        <p:nvPicPr>
          <p:cNvPr id="4" name="Content Placeholder 3" descr="a tractor on a farm with crops">
            <a:extLst>
              <a:ext uri="{FF2B5EF4-FFF2-40B4-BE49-F238E27FC236}">
                <a16:creationId xmlns:a16="http://schemas.microsoft.com/office/drawing/2014/main" id="{87CB93DB-5F84-C429-039D-1A414A08CC7F}"/>
              </a:ext>
            </a:extLst>
          </p:cNvPr>
          <p:cNvPicPr>
            <a:picLocks noChangeAspect="1"/>
          </p:cNvPicPr>
          <p:nvPr/>
        </p:nvPicPr>
        <p:blipFill rotWithShape="1">
          <a:blip r:embed="rId3"/>
          <a:srcRect l="27913" r="1015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4">
            <a:extLst>
              <a:ext uri="{FF2B5EF4-FFF2-40B4-BE49-F238E27FC236}">
                <a16:creationId xmlns:a16="http://schemas.microsoft.com/office/drawing/2014/main" id="{2E428CDA-7FE2-D1B0-FFCF-CDA4689A2C7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24262"/>
            <a:ext cx="3619500" cy="735388"/>
          </a:xfrm>
          <a:prstGeom prst="rect">
            <a:avLst/>
          </a:prstGeom>
        </p:spPr>
      </p:pic>
    </p:spTree>
    <p:extLst>
      <p:ext uri="{BB962C8B-B14F-4D97-AF65-F5344CB8AC3E}">
        <p14:creationId xmlns:p14="http://schemas.microsoft.com/office/powerpoint/2010/main" val="3308389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0572D4-C0D3-C464-2B66-6126A7D3FF5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200" kern="1200" dirty="0">
                <a:solidFill>
                  <a:srgbClr val="FFFFFF"/>
                </a:solidFill>
                <a:latin typeface="Helvetica" panose="020B0604020202020204" pitchFamily="34" charset="0"/>
                <a:cs typeface="Helvetica" panose="020B0604020202020204" pitchFamily="34" charset="0"/>
              </a:rPr>
              <a:t>Student Inspired Meals</a:t>
            </a:r>
          </a:p>
        </p:txBody>
      </p:sp>
      <p:pic>
        <p:nvPicPr>
          <p:cNvPr id="5" name="Content Placeholder 7" descr="a bean and cheese burrito">
            <a:extLst>
              <a:ext uri="{FF2B5EF4-FFF2-40B4-BE49-F238E27FC236}">
                <a16:creationId xmlns:a16="http://schemas.microsoft.com/office/drawing/2014/main" id="{939DD386-A91D-CF2F-1387-0E7CBCE8AD38}"/>
              </a:ext>
            </a:extLst>
          </p:cNvPr>
          <p:cNvPicPr>
            <a:picLocks noChangeAspect="1"/>
          </p:cNvPicPr>
          <p:nvPr/>
        </p:nvPicPr>
        <p:blipFill rotWithShape="1">
          <a:blip r:embed="rId3"/>
          <a:srcRect t="11292" b="134"/>
          <a:stretch/>
        </p:blipFill>
        <p:spPr>
          <a:xfrm>
            <a:off x="5122692" y="643466"/>
            <a:ext cx="6089947" cy="5568739"/>
          </a:xfrm>
          <a:prstGeom prst="rect">
            <a:avLst/>
          </a:prstGeom>
        </p:spPr>
      </p:pic>
      <p:pic>
        <p:nvPicPr>
          <p:cNvPr id="4" name="Picture 3">
            <a:extLst>
              <a:ext uri="{FF2B5EF4-FFF2-40B4-BE49-F238E27FC236}">
                <a16:creationId xmlns:a16="http://schemas.microsoft.com/office/drawing/2014/main" id="{1157871F-6C3D-4409-1452-A1650590D32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24262"/>
            <a:ext cx="3619500" cy="735388"/>
          </a:xfrm>
          <a:prstGeom prst="rect">
            <a:avLst/>
          </a:prstGeom>
        </p:spPr>
      </p:pic>
    </p:spTree>
    <p:extLst>
      <p:ext uri="{BB962C8B-B14F-4D97-AF65-F5344CB8AC3E}">
        <p14:creationId xmlns:p14="http://schemas.microsoft.com/office/powerpoint/2010/main" val="4207427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47BED-267F-D83F-6784-D5961266F3AE}"/>
              </a:ext>
            </a:extLst>
          </p:cNvPr>
          <p:cNvSpPr>
            <a:spLocks noGrp="1"/>
          </p:cNvSpPr>
          <p:nvPr>
            <p:ph type="title"/>
          </p:nvPr>
        </p:nvSpPr>
        <p:spPr/>
        <p:txBody>
          <a:bodyPr vert="horz" lIns="91440" tIns="45720" rIns="91440" bIns="45720" rtlCol="0" anchor="b">
            <a:normAutofit/>
          </a:bodyPr>
          <a:lstStyle/>
          <a:p>
            <a:r>
              <a:rPr lang="en-US" sz="4000" dirty="0">
                <a:latin typeface="Helvetica" panose="020B0604020202020204" pitchFamily="34" charset="0"/>
                <a:cs typeface="Helvetica" panose="020B0604020202020204" pitchFamily="34" charset="0"/>
              </a:rPr>
              <a:t>Financial Benefits</a:t>
            </a:r>
          </a:p>
        </p:txBody>
      </p:sp>
      <p:sp>
        <p:nvSpPr>
          <p:cNvPr id="45" name="Content Placeholder 44">
            <a:extLst>
              <a:ext uri="{FF2B5EF4-FFF2-40B4-BE49-F238E27FC236}">
                <a16:creationId xmlns:a16="http://schemas.microsoft.com/office/drawing/2014/main" id="{503A9585-A86A-96F7-1BD1-CDD1AC635269}"/>
              </a:ext>
            </a:extLst>
          </p:cNvPr>
          <p:cNvSpPr>
            <a:spLocks noGrp="1"/>
          </p:cNvSpPr>
          <p:nvPr>
            <p:ph idx="1"/>
          </p:nvPr>
        </p:nvSpPr>
        <p:spPr>
          <a:xfrm>
            <a:off x="6634563" y="5372820"/>
            <a:ext cx="4869873" cy="735388"/>
          </a:xfrm>
        </p:spPr>
        <p:txBody>
          <a:bodyPr vert="horz" lIns="91440" tIns="45720" rIns="91440" bIns="45720" rtlCol="0" anchor="b">
            <a:normAutofit fontScale="77500" lnSpcReduction="20000"/>
          </a:bodyPr>
          <a:lstStyle/>
          <a:p>
            <a:pPr marL="0" indent="0" algn="ctr">
              <a:buNone/>
            </a:pPr>
            <a:r>
              <a:rPr lang="en-US" sz="3600" dirty="0">
                <a:latin typeface="Helvetica" panose="020B0604020202020204" pitchFamily="34" charset="0"/>
                <a:cs typeface="Helvetica" panose="020B0604020202020204" pitchFamily="34" charset="0"/>
              </a:rPr>
              <a:t>Most plant-based proteins cost less</a:t>
            </a:r>
          </a:p>
        </p:txBody>
      </p:sp>
      <p:pic>
        <p:nvPicPr>
          <p:cNvPr id="9" name="Picture 8" descr="chicken breast">
            <a:extLst>
              <a:ext uri="{FF2B5EF4-FFF2-40B4-BE49-F238E27FC236}">
                <a16:creationId xmlns:a16="http://schemas.microsoft.com/office/drawing/2014/main" id="{95F09ADD-7007-EABD-58CC-8932B4BB1117}"/>
              </a:ext>
            </a:extLst>
          </p:cNvPr>
          <p:cNvPicPr>
            <a:picLocks noChangeAspect="1"/>
          </p:cNvPicPr>
          <p:nvPr/>
        </p:nvPicPr>
        <p:blipFill rotWithShape="1">
          <a:blip r:embed="rId3"/>
          <a:srcRect l="13823" r="13157"/>
          <a:stretch/>
        </p:blipFill>
        <p:spPr>
          <a:xfrm rot="-1080000">
            <a:off x="1056769" y="1974439"/>
            <a:ext cx="3803901" cy="3482323"/>
          </a:xfrm>
          <a:prstGeom prst="rect">
            <a:avLst/>
          </a:prstGeom>
        </p:spPr>
      </p:pic>
      <p:pic>
        <p:nvPicPr>
          <p:cNvPr id="7" name="Content Placeholder 6" descr="black beans">
            <a:extLst>
              <a:ext uri="{FF2B5EF4-FFF2-40B4-BE49-F238E27FC236}">
                <a16:creationId xmlns:a16="http://schemas.microsoft.com/office/drawing/2014/main" id="{0885B6A8-B08A-60C6-C227-31DB846F1247}"/>
              </a:ext>
            </a:extLst>
          </p:cNvPr>
          <p:cNvPicPr>
            <a:picLocks noChangeAspect="1"/>
          </p:cNvPicPr>
          <p:nvPr/>
        </p:nvPicPr>
        <p:blipFill rotWithShape="1">
          <a:blip r:embed="rId4"/>
          <a:srcRect t="4367" b="6704"/>
          <a:stretch/>
        </p:blipFill>
        <p:spPr>
          <a:xfrm>
            <a:off x="7320233" y="2103836"/>
            <a:ext cx="3498535" cy="3223531"/>
          </a:xfrm>
          <a:prstGeom prst="rect">
            <a:avLst/>
          </a:prstGeom>
        </p:spPr>
      </p:pic>
      <p:pic>
        <p:nvPicPr>
          <p:cNvPr id="4" name="Picture 3">
            <a:extLst>
              <a:ext uri="{FF2B5EF4-FFF2-40B4-BE49-F238E27FC236}">
                <a16:creationId xmlns:a16="http://schemas.microsoft.com/office/drawing/2014/main" id="{3A73168A-E9A6-EEFC-422F-38CE30BD36E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6024262"/>
            <a:ext cx="3619500" cy="735388"/>
          </a:xfrm>
          <a:prstGeom prst="rect">
            <a:avLst/>
          </a:prstGeom>
        </p:spPr>
      </p:pic>
      <p:cxnSp>
        <p:nvCxnSpPr>
          <p:cNvPr id="5" name="Straight Connector 4">
            <a:extLst>
              <a:ext uri="{FF2B5EF4-FFF2-40B4-BE49-F238E27FC236}">
                <a16:creationId xmlns:a16="http://schemas.microsoft.com/office/drawing/2014/main" id="{F27994B3-7367-B811-5234-F13459400DAA}"/>
              </a:ext>
              <a:ext uri="{C183D7F6-B498-43B3-948B-1728B52AA6E4}">
                <adec:decorative xmlns:adec="http://schemas.microsoft.com/office/drawing/2017/decorative" val="1"/>
              </a:ext>
            </a:extLst>
          </p:cNvPr>
          <p:cNvCxnSpPr/>
          <p:nvPr/>
        </p:nvCxnSpPr>
        <p:spPr>
          <a:xfrm>
            <a:off x="838200" y="1690688"/>
            <a:ext cx="10134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45596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A28F-5A9E-8807-E37B-00AC6C50121B}"/>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Plant-Based Proteins in Schools</a:t>
            </a:r>
          </a:p>
        </p:txBody>
      </p:sp>
      <p:sp>
        <p:nvSpPr>
          <p:cNvPr id="3" name="Content Placeholder 2">
            <a:extLst>
              <a:ext uri="{FF2B5EF4-FFF2-40B4-BE49-F238E27FC236}">
                <a16:creationId xmlns:a16="http://schemas.microsoft.com/office/drawing/2014/main" id="{D9C2F35F-7B35-D602-B640-42C06B274C41}"/>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Beans and lentils</a:t>
            </a:r>
          </a:p>
          <a:p>
            <a:r>
              <a:rPr lang="en-US" dirty="0">
                <a:latin typeface="Helvetica" panose="020B0604020202020204" pitchFamily="34" charset="0"/>
                <a:cs typeface="Helvetica" panose="020B0604020202020204" pitchFamily="34" charset="0"/>
              </a:rPr>
              <a:t>Soy</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Tofu and Edamame</a:t>
            </a:r>
          </a:p>
          <a:p>
            <a:r>
              <a:rPr lang="en-US" dirty="0">
                <a:latin typeface="Helvetica" panose="020B0604020202020204" pitchFamily="34" charset="0"/>
                <a:cs typeface="Helvetica" panose="020B0604020202020204" pitchFamily="34" charset="0"/>
              </a:rPr>
              <a:t>Nuts and seeds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Nut and seed butters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Nuts and seeds</a:t>
            </a:r>
          </a:p>
        </p:txBody>
      </p:sp>
      <p:pic>
        <p:nvPicPr>
          <p:cNvPr id="4" name="Picture 3">
            <a:extLst>
              <a:ext uri="{FF2B5EF4-FFF2-40B4-BE49-F238E27FC236}">
                <a16:creationId xmlns:a16="http://schemas.microsoft.com/office/drawing/2014/main" id="{DF898AA5-C325-AC5B-D3B4-7602FF7A8FE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667" y="6024262"/>
            <a:ext cx="3619500" cy="735388"/>
          </a:xfrm>
          <a:prstGeom prst="rect">
            <a:avLst/>
          </a:prstGeom>
        </p:spPr>
      </p:pic>
      <p:cxnSp>
        <p:nvCxnSpPr>
          <p:cNvPr id="5" name="Straight Connector 4">
            <a:extLst>
              <a:ext uri="{FF2B5EF4-FFF2-40B4-BE49-F238E27FC236}">
                <a16:creationId xmlns:a16="http://schemas.microsoft.com/office/drawing/2014/main" id="{993C59F9-8EB3-F7A9-D4B6-3E857161D97E}"/>
              </a:ext>
              <a:ext uri="{C183D7F6-B498-43B3-948B-1728B52AA6E4}">
                <adec:decorative xmlns:adec="http://schemas.microsoft.com/office/drawing/2017/decorative" val="1"/>
              </a:ext>
            </a:extLst>
          </p:cNvPr>
          <p:cNvCxnSpPr/>
          <p:nvPr/>
        </p:nvCxnSpPr>
        <p:spPr>
          <a:xfrm>
            <a:off x="838200" y="1454727"/>
            <a:ext cx="1034241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59716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336FE6-BCCB-DF39-251D-2913C4E5F8A6}"/>
              </a:ext>
            </a:extLst>
          </p:cNvPr>
          <p:cNvSpPr>
            <a:spLocks noGrp="1"/>
          </p:cNvSpPr>
          <p:nvPr>
            <p:ph type="title"/>
          </p:nvPr>
        </p:nvSpPr>
        <p:spPr>
          <a:xfrm>
            <a:off x="630936" y="4562856"/>
            <a:ext cx="3419856" cy="1600200"/>
          </a:xfrm>
        </p:spPr>
        <p:txBody>
          <a:bodyPr anchor="ctr">
            <a:normAutofit/>
          </a:bodyPr>
          <a:lstStyle/>
          <a:p>
            <a:r>
              <a:rPr lang="en-US" sz="4000" dirty="0">
                <a:latin typeface="Helvetica" panose="020B0604020202020204" pitchFamily="34" charset="0"/>
                <a:cs typeface="Helvetica" panose="020B0604020202020204" pitchFamily="34" charset="0"/>
              </a:rPr>
              <a:t>How to Serve</a:t>
            </a:r>
          </a:p>
        </p:txBody>
      </p:sp>
      <p:sp>
        <p:nvSpPr>
          <p:cNvPr id="25"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30DC396-10D0-D26D-B073-154A43096FFF}"/>
              </a:ext>
            </a:extLst>
          </p:cNvPr>
          <p:cNvSpPr>
            <a:spLocks noGrp="1"/>
          </p:cNvSpPr>
          <p:nvPr>
            <p:ph idx="1"/>
          </p:nvPr>
        </p:nvSpPr>
        <p:spPr>
          <a:xfrm>
            <a:off x="4654294" y="4562856"/>
            <a:ext cx="6903721" cy="1600200"/>
          </a:xfrm>
        </p:spPr>
        <p:txBody>
          <a:bodyPr vert="horz" lIns="91440" tIns="45720" rIns="91440" bIns="45720" rtlCol="0" anchor="ctr">
            <a:normAutofit/>
          </a:bodyPr>
          <a:lstStyle/>
          <a:p>
            <a:r>
              <a:rPr lang="en-US" sz="2200" dirty="0">
                <a:latin typeface="Helvetica" panose="020B0604020202020204" pitchFamily="34" charset="0"/>
                <a:cs typeface="Helvetica" panose="020B0604020202020204" pitchFamily="34" charset="0"/>
              </a:rPr>
              <a:t>As the only meat/meat alternate</a:t>
            </a:r>
          </a:p>
          <a:p>
            <a:r>
              <a:rPr lang="en-US" sz="2200" dirty="0">
                <a:latin typeface="Helvetica" panose="020B0604020202020204" pitchFamily="34" charset="0"/>
                <a:cs typeface="Helvetica" panose="020B0604020202020204" pitchFamily="34" charset="0"/>
              </a:rPr>
              <a:t>Mixed with an animal source of meat/meat alternate</a:t>
            </a:r>
          </a:p>
        </p:txBody>
      </p:sp>
      <p:pic>
        <p:nvPicPr>
          <p:cNvPr id="5" name="Picture 4" descr="a bento box with a curry chickpea salad, grapes, carrots, and pita bread">
            <a:extLst>
              <a:ext uri="{FF2B5EF4-FFF2-40B4-BE49-F238E27FC236}">
                <a16:creationId xmlns:a16="http://schemas.microsoft.com/office/drawing/2014/main" id="{94CDD440-F086-5C18-34C6-90EC7280A882}"/>
              </a:ext>
            </a:extLst>
          </p:cNvPr>
          <p:cNvPicPr>
            <a:picLocks noChangeAspect="1"/>
          </p:cNvPicPr>
          <p:nvPr/>
        </p:nvPicPr>
        <p:blipFill rotWithShape="1">
          <a:blip r:embed="rId3"/>
          <a:srcRect l="3573" r="-2" b="-2"/>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4" name="Picture 3" descr="a bento box with a spicy chickpea salad, carrots, strawberries, and pita bread">
            <a:extLst>
              <a:ext uri="{FF2B5EF4-FFF2-40B4-BE49-F238E27FC236}">
                <a16:creationId xmlns:a16="http://schemas.microsoft.com/office/drawing/2014/main" id="{6B0FD927-8076-6C3F-E129-B387FA9F6679}"/>
              </a:ext>
            </a:extLst>
          </p:cNvPr>
          <p:cNvPicPr>
            <a:picLocks noChangeAspect="1"/>
          </p:cNvPicPr>
          <p:nvPr/>
        </p:nvPicPr>
        <p:blipFill rotWithShape="1">
          <a:blip r:embed="rId4"/>
          <a:srcRect r="-3" b="5436"/>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pic>
        <p:nvPicPr>
          <p:cNvPr id="7" name="Picture 6">
            <a:extLst>
              <a:ext uri="{FF2B5EF4-FFF2-40B4-BE49-F238E27FC236}">
                <a16:creationId xmlns:a16="http://schemas.microsoft.com/office/drawing/2014/main" id="{35B6A99C-FB50-48D5-6EEF-B5B56D201F5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6024262"/>
            <a:ext cx="3619500" cy="735388"/>
          </a:xfrm>
          <a:prstGeom prst="rect">
            <a:avLst/>
          </a:prstGeom>
        </p:spPr>
      </p:pic>
    </p:spTree>
    <p:extLst>
      <p:ext uri="{BB962C8B-B14F-4D97-AF65-F5344CB8AC3E}">
        <p14:creationId xmlns:p14="http://schemas.microsoft.com/office/powerpoint/2010/main" val="1906836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beef and lentil taco with cheese and a creamy sauce and a side salad">
            <a:extLst>
              <a:ext uri="{FF2B5EF4-FFF2-40B4-BE49-F238E27FC236}">
                <a16:creationId xmlns:a16="http://schemas.microsoft.com/office/drawing/2014/main" id="{DC75C6A0-29CB-2EBD-BAD0-437A149A9754}"/>
              </a:ext>
            </a:extLst>
          </p:cNvPr>
          <p:cNvPicPr>
            <a:picLocks noGrp="1" noChangeAspect="1"/>
          </p:cNvPicPr>
          <p:nvPr>
            <p:ph idx="1"/>
          </p:nvPr>
        </p:nvPicPr>
        <p:blipFill rotWithShape="1">
          <a:blip r:embed="rId3"/>
          <a:srcRect t="15413"/>
          <a:stretch/>
        </p:blipFill>
        <p:spPr>
          <a:xfrm>
            <a:off x="20" y="10"/>
            <a:ext cx="12191980" cy="6857990"/>
          </a:xfrm>
          <a:prstGeom prst="rect">
            <a:avLst/>
          </a:prstGeom>
        </p:spPr>
      </p:pic>
      <p:sp>
        <p:nvSpPr>
          <p:cNvPr id="25" name="Rectangle 2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35C063-68DD-2502-6418-0DDC573E4160}"/>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Helvetica" panose="020B0604020202020204" pitchFamily="34" charset="0"/>
                <a:cs typeface="Helvetica" panose="020B0604020202020204" pitchFamily="34" charset="0"/>
              </a:rPr>
              <a:t>Mixed M/MA Demo!</a:t>
            </a:r>
          </a:p>
        </p:txBody>
      </p:sp>
      <p:cxnSp>
        <p:nvCxnSpPr>
          <p:cNvPr id="26" name="Straight Connector 2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7B7B3F9-737F-BF4A-95B9-17F40EF8066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8857" y="5942619"/>
            <a:ext cx="3619500" cy="735388"/>
          </a:xfrm>
          <a:prstGeom prst="rect">
            <a:avLst/>
          </a:prstGeom>
        </p:spPr>
      </p:pic>
    </p:spTree>
    <p:extLst>
      <p:ext uri="{BB962C8B-B14F-4D97-AF65-F5344CB8AC3E}">
        <p14:creationId xmlns:p14="http://schemas.microsoft.com/office/powerpoint/2010/main" val="7853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1E9986A5-A7D1-4022-BAC0-885FB7A14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D0CA61-D4A0-2B65-D24C-FF1BA5A2C889}"/>
              </a:ext>
            </a:extLst>
          </p:cNvPr>
          <p:cNvSpPr>
            <a:spLocks noGrp="1"/>
          </p:cNvSpPr>
          <p:nvPr>
            <p:ph type="title"/>
          </p:nvPr>
        </p:nvSpPr>
        <p:spPr>
          <a:xfrm>
            <a:off x="630936" y="4544570"/>
            <a:ext cx="3344528" cy="1703830"/>
          </a:xfrm>
        </p:spPr>
        <p:txBody>
          <a:bodyPr anchor="ctr">
            <a:normAutofit/>
          </a:bodyPr>
          <a:lstStyle/>
          <a:p>
            <a:r>
              <a:rPr lang="en-US" sz="3600" dirty="0">
                <a:latin typeface="Helvetica" panose="020B0604020202020204" pitchFamily="34" charset="0"/>
                <a:cs typeface="Helvetica" panose="020B0604020202020204" pitchFamily="34" charset="0"/>
              </a:rPr>
              <a:t>Lunch Menu Examples</a:t>
            </a:r>
          </a:p>
        </p:txBody>
      </p:sp>
      <p:sp>
        <p:nvSpPr>
          <p:cNvPr id="85" name="sketch line">
            <a:extLst>
              <a:ext uri="{FF2B5EF4-FFF2-40B4-BE49-F238E27FC236}">
                <a16:creationId xmlns:a16="http://schemas.microsoft.com/office/drawing/2014/main" id="{D2758DA7-6A89-49A1-B9F5-546D99324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422904" y="5413767"/>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971F72-327F-0526-5640-846FECD4CA67}"/>
              </a:ext>
            </a:extLst>
          </p:cNvPr>
          <p:cNvSpPr>
            <a:spLocks noGrp="1"/>
          </p:cNvSpPr>
          <p:nvPr>
            <p:ph idx="1"/>
          </p:nvPr>
        </p:nvSpPr>
        <p:spPr>
          <a:xfrm>
            <a:off x="4600488" y="4875249"/>
            <a:ext cx="7147481" cy="1703830"/>
          </a:xfrm>
        </p:spPr>
        <p:txBody>
          <a:bodyPr vert="horz" lIns="91440" tIns="45720" rIns="91440" bIns="45720" rtlCol="0" anchor="ctr">
            <a:noAutofit/>
          </a:bodyPr>
          <a:lstStyle/>
          <a:p>
            <a:r>
              <a:rPr lang="en-US" sz="2000" dirty="0">
                <a:latin typeface="Helvetica" panose="020B0604020202020204" pitchFamily="34" charset="0"/>
                <a:cs typeface="Helvetica" panose="020B0604020202020204" pitchFamily="34" charset="0"/>
              </a:rPr>
              <a:t>Nut/seed butter sandwiches</a:t>
            </a:r>
          </a:p>
          <a:p>
            <a:r>
              <a:rPr lang="en-US" sz="2000" dirty="0">
                <a:latin typeface="Helvetica" panose="020B0604020202020204" pitchFamily="34" charset="0"/>
                <a:cs typeface="Helvetica" panose="020B0604020202020204" pitchFamily="34" charset="0"/>
              </a:rPr>
              <a:t>Burrito bowls</a:t>
            </a:r>
          </a:p>
          <a:p>
            <a:r>
              <a:rPr lang="en-US" sz="2000" dirty="0">
                <a:latin typeface="Helvetica" panose="020B0604020202020204" pitchFamily="34" charset="0"/>
                <a:cs typeface="Helvetica" panose="020B0604020202020204" pitchFamily="34" charset="0"/>
              </a:rPr>
              <a:t>Hummus wraps</a:t>
            </a:r>
          </a:p>
          <a:p>
            <a:r>
              <a:rPr lang="en-US" sz="2000" dirty="0">
                <a:latin typeface="Helvetica" panose="020B0604020202020204" pitchFamily="34" charset="0"/>
                <a:cs typeface="Helvetica" panose="020B0604020202020204" pitchFamily="34" charset="0"/>
              </a:rPr>
              <a:t>Stir-fries</a:t>
            </a:r>
          </a:p>
          <a:p>
            <a:r>
              <a:rPr lang="en-US" sz="2000" dirty="0">
                <a:latin typeface="Helvetica" panose="020B0604020202020204" pitchFamily="34" charset="0"/>
                <a:cs typeface="Helvetica" panose="020B0604020202020204" pitchFamily="34" charset="0"/>
              </a:rPr>
              <a:t>Veggie or black bean burgers</a:t>
            </a:r>
          </a:p>
        </p:txBody>
      </p:sp>
      <p:pic>
        <p:nvPicPr>
          <p:cNvPr id="6" name="Picture 5" descr="a potato with a bean chili and cheese">
            <a:extLst>
              <a:ext uri="{FF2B5EF4-FFF2-40B4-BE49-F238E27FC236}">
                <a16:creationId xmlns:a16="http://schemas.microsoft.com/office/drawing/2014/main" id="{53DB7DD8-ABD5-D8E6-2B28-3C49D18076B3}"/>
              </a:ext>
            </a:extLst>
          </p:cNvPr>
          <p:cNvPicPr>
            <a:picLocks noChangeAspect="1"/>
          </p:cNvPicPr>
          <p:nvPr/>
        </p:nvPicPr>
        <p:blipFill rotWithShape="1">
          <a:blip r:embed="rId3"/>
          <a:srcRect l="12847" r="25537" b="3"/>
          <a:stretch/>
        </p:blipFill>
        <p:spPr>
          <a:xfrm>
            <a:off x="20" y="-1"/>
            <a:ext cx="3975444" cy="4306593"/>
          </a:xfrm>
          <a:custGeom>
            <a:avLst/>
            <a:gdLst/>
            <a:ahLst/>
            <a:cxnLst/>
            <a:rect l="l" t="t" r="r" b="b"/>
            <a:pathLst>
              <a:path w="3975464" h="4365555">
                <a:moveTo>
                  <a:pt x="0" y="0"/>
                </a:moveTo>
                <a:lnTo>
                  <a:pt x="3954724" y="0"/>
                </a:lnTo>
                <a:lnTo>
                  <a:pt x="3944328" y="441228"/>
                </a:lnTo>
                <a:cubicBezTo>
                  <a:pt x="3942781" y="508796"/>
                  <a:pt x="3939430" y="576877"/>
                  <a:pt x="3951159" y="643804"/>
                </a:cubicBezTo>
                <a:cubicBezTo>
                  <a:pt x="3980543" y="810736"/>
                  <a:pt x="3979900" y="978310"/>
                  <a:pt x="3967011" y="1146396"/>
                </a:cubicBezTo>
                <a:cubicBezTo>
                  <a:pt x="3954123" y="1321150"/>
                  <a:pt x="3931569" y="1495262"/>
                  <a:pt x="3940203" y="1671170"/>
                </a:cubicBezTo>
                <a:cubicBezTo>
                  <a:pt x="3945230" y="1770534"/>
                  <a:pt x="3953091" y="1869643"/>
                  <a:pt x="3953091" y="1969263"/>
                </a:cubicBezTo>
                <a:cubicBezTo>
                  <a:pt x="3955799" y="2447623"/>
                  <a:pt x="3948581" y="2926496"/>
                  <a:pt x="3959665" y="3405241"/>
                </a:cubicBezTo>
                <a:cubicBezTo>
                  <a:pt x="3962629" y="3529479"/>
                  <a:pt x="3949097" y="3653076"/>
                  <a:pt x="3946777" y="3777057"/>
                </a:cubicBezTo>
                <a:cubicBezTo>
                  <a:pt x="3944973" y="3878089"/>
                  <a:pt x="3947873" y="3979056"/>
                  <a:pt x="3950499" y="4080023"/>
                </a:cubicBezTo>
                <a:lnTo>
                  <a:pt x="3952324" y="4346210"/>
                </a:lnTo>
                <a:lnTo>
                  <a:pt x="3923793" y="4344582"/>
                </a:lnTo>
                <a:cubicBezTo>
                  <a:pt x="3869166" y="4337251"/>
                  <a:pt x="3813841" y="4336693"/>
                  <a:pt x="3759075" y="4342933"/>
                </a:cubicBezTo>
                <a:cubicBezTo>
                  <a:pt x="3703277" y="4347626"/>
                  <a:pt x="3647607" y="4354981"/>
                  <a:pt x="3591682" y="4357645"/>
                </a:cubicBezTo>
                <a:cubicBezTo>
                  <a:pt x="3349688" y="4370998"/>
                  <a:pt x="3107046" y="4367447"/>
                  <a:pt x="2865549" y="4346991"/>
                </a:cubicBezTo>
                <a:cubicBezTo>
                  <a:pt x="2661378" y="4329084"/>
                  <a:pt x="2456048" y="4328501"/>
                  <a:pt x="2251775" y="4345215"/>
                </a:cubicBezTo>
                <a:cubicBezTo>
                  <a:pt x="2200819" y="4349148"/>
                  <a:pt x="2149862" y="4359293"/>
                  <a:pt x="2098906" y="4351937"/>
                </a:cubicBezTo>
                <a:cubicBezTo>
                  <a:pt x="2025044" y="4342895"/>
                  <a:pt x="1950494" y="4340688"/>
                  <a:pt x="1876224" y="4345343"/>
                </a:cubicBezTo>
                <a:cubicBezTo>
                  <a:pt x="1700042" y="4352318"/>
                  <a:pt x="1523986" y="4361576"/>
                  <a:pt x="1347676" y="4359039"/>
                </a:cubicBezTo>
                <a:cubicBezTo>
                  <a:pt x="1064484" y="4355108"/>
                  <a:pt x="781420" y="4341031"/>
                  <a:pt x="498101" y="4351430"/>
                </a:cubicBezTo>
                <a:cubicBezTo>
                  <a:pt x="364340" y="4356376"/>
                  <a:pt x="230578" y="4360752"/>
                  <a:pt x="96817" y="4355568"/>
                </a:cubicBezTo>
                <a:lnTo>
                  <a:pt x="0" y="4349268"/>
                </a:lnTo>
                <a:close/>
              </a:path>
            </a:pathLst>
          </a:custGeom>
        </p:spPr>
      </p:pic>
      <p:pic>
        <p:nvPicPr>
          <p:cNvPr id="7" name="Picture 6" descr="a Greek cup layered with hummus, tzatziki, tomatoes, lettuce, feta cheese, and olives">
            <a:extLst>
              <a:ext uri="{FF2B5EF4-FFF2-40B4-BE49-F238E27FC236}">
                <a16:creationId xmlns:a16="http://schemas.microsoft.com/office/drawing/2014/main" id="{817B5CFD-4BCF-EDD1-C735-46D97A52B9EA}"/>
              </a:ext>
            </a:extLst>
          </p:cNvPr>
          <p:cNvPicPr>
            <a:picLocks noChangeAspect="1"/>
          </p:cNvPicPr>
          <p:nvPr/>
        </p:nvPicPr>
        <p:blipFill rotWithShape="1">
          <a:blip r:embed="rId4"/>
          <a:srcRect l="26275" r="11901" b="-2"/>
          <a:stretch/>
        </p:blipFill>
        <p:spPr>
          <a:xfrm>
            <a:off x="4148881" y="-1"/>
            <a:ext cx="3872656" cy="4306594"/>
          </a:xfrm>
          <a:custGeom>
            <a:avLst/>
            <a:gdLst/>
            <a:ahLst/>
            <a:cxnLst/>
            <a:rect l="l" t="t" r="r" b="b"/>
            <a:pathLst>
              <a:path w="3872656" h="4370715">
                <a:moveTo>
                  <a:pt x="9308" y="0"/>
                </a:moveTo>
                <a:lnTo>
                  <a:pt x="3851998" y="0"/>
                </a:lnTo>
                <a:lnTo>
                  <a:pt x="3841520" y="444702"/>
                </a:lnTo>
                <a:cubicBezTo>
                  <a:pt x="3839973" y="512270"/>
                  <a:pt x="3836622" y="580351"/>
                  <a:pt x="3848351" y="647278"/>
                </a:cubicBezTo>
                <a:cubicBezTo>
                  <a:pt x="3877736" y="814210"/>
                  <a:pt x="3877092" y="981784"/>
                  <a:pt x="3864203" y="1149870"/>
                </a:cubicBezTo>
                <a:cubicBezTo>
                  <a:pt x="3851315" y="1324624"/>
                  <a:pt x="3828761" y="1498736"/>
                  <a:pt x="3837395" y="1674644"/>
                </a:cubicBezTo>
                <a:cubicBezTo>
                  <a:pt x="3842422" y="1774008"/>
                  <a:pt x="3850284" y="1873117"/>
                  <a:pt x="3850284" y="1972737"/>
                </a:cubicBezTo>
                <a:cubicBezTo>
                  <a:pt x="3852991" y="2451097"/>
                  <a:pt x="3845773" y="2929970"/>
                  <a:pt x="3856857" y="3408715"/>
                </a:cubicBezTo>
                <a:cubicBezTo>
                  <a:pt x="3859821" y="3532953"/>
                  <a:pt x="3846289" y="3656550"/>
                  <a:pt x="3843969" y="3780531"/>
                </a:cubicBezTo>
                <a:cubicBezTo>
                  <a:pt x="3842165" y="3881563"/>
                  <a:pt x="3845065" y="3982530"/>
                  <a:pt x="3847691" y="4083497"/>
                </a:cubicBezTo>
                <a:lnTo>
                  <a:pt x="3849494" y="4346466"/>
                </a:lnTo>
                <a:lnTo>
                  <a:pt x="3739963" y="4345485"/>
                </a:lnTo>
                <a:cubicBezTo>
                  <a:pt x="3702780" y="4346420"/>
                  <a:pt x="3665581" y="4348259"/>
                  <a:pt x="3628383" y="4349908"/>
                </a:cubicBezTo>
                <a:cubicBezTo>
                  <a:pt x="3508316" y="4356655"/>
                  <a:pt x="3387918" y="4354828"/>
                  <a:pt x="3268119" y="4344454"/>
                </a:cubicBezTo>
                <a:cubicBezTo>
                  <a:pt x="3196206" y="4335589"/>
                  <a:pt x="3123466" y="4335589"/>
                  <a:pt x="3051553" y="4344454"/>
                </a:cubicBezTo>
                <a:cubicBezTo>
                  <a:pt x="2869715" y="4368829"/>
                  <a:pt x="2685977" y="4376260"/>
                  <a:pt x="2502751" y="4366648"/>
                </a:cubicBezTo>
                <a:cubicBezTo>
                  <a:pt x="2288987" y="4357263"/>
                  <a:pt x="2075733" y="4337859"/>
                  <a:pt x="1861843" y="4332533"/>
                </a:cubicBezTo>
                <a:cubicBezTo>
                  <a:pt x="1726297" y="4329109"/>
                  <a:pt x="1589733" y="4319851"/>
                  <a:pt x="1455972" y="4342552"/>
                </a:cubicBezTo>
                <a:cubicBezTo>
                  <a:pt x="1319536" y="4365887"/>
                  <a:pt x="1184374" y="4354980"/>
                  <a:pt x="1048318" y="4348258"/>
                </a:cubicBezTo>
                <a:cubicBezTo>
                  <a:pt x="946532" y="4340953"/>
                  <a:pt x="844365" y="4340953"/>
                  <a:pt x="742578" y="4348258"/>
                </a:cubicBezTo>
                <a:cubicBezTo>
                  <a:pt x="618869" y="4360661"/>
                  <a:pt x="494432" y="4364263"/>
                  <a:pt x="370214" y="4359038"/>
                </a:cubicBezTo>
                <a:cubicBezTo>
                  <a:pt x="296007" y="4355170"/>
                  <a:pt x="221738" y="4351270"/>
                  <a:pt x="147421" y="4348702"/>
                </a:cubicBezTo>
                <a:lnTo>
                  <a:pt x="13040" y="4347289"/>
                </a:lnTo>
                <a:lnTo>
                  <a:pt x="371" y="4103870"/>
                </a:lnTo>
                <a:cubicBezTo>
                  <a:pt x="-757" y="4012134"/>
                  <a:pt x="886" y="3920334"/>
                  <a:pt x="2690" y="3828598"/>
                </a:cubicBezTo>
                <a:cubicBezTo>
                  <a:pt x="5913" y="3670768"/>
                  <a:pt x="16095" y="3513067"/>
                  <a:pt x="20090" y="3355238"/>
                </a:cubicBezTo>
                <a:cubicBezTo>
                  <a:pt x="25761" y="3127790"/>
                  <a:pt x="3336" y="2900469"/>
                  <a:pt x="10940" y="2573142"/>
                </a:cubicBezTo>
                <a:cubicBezTo>
                  <a:pt x="20218" y="2391979"/>
                  <a:pt x="14032" y="2111578"/>
                  <a:pt x="14677" y="1830024"/>
                </a:cubicBezTo>
                <a:cubicBezTo>
                  <a:pt x="15451" y="1640269"/>
                  <a:pt x="5268" y="1450771"/>
                  <a:pt x="6171" y="1261145"/>
                </a:cubicBezTo>
                <a:cubicBezTo>
                  <a:pt x="6815" y="1121522"/>
                  <a:pt x="19961" y="982540"/>
                  <a:pt x="25374" y="843301"/>
                </a:cubicBezTo>
                <a:cubicBezTo>
                  <a:pt x="30078" y="673215"/>
                  <a:pt x="25426" y="502988"/>
                  <a:pt x="11455" y="333401"/>
                </a:cubicBezTo>
                <a:cubicBezTo>
                  <a:pt x="4817" y="239678"/>
                  <a:pt x="5623" y="145890"/>
                  <a:pt x="8088" y="52087"/>
                </a:cubicBezTo>
                <a:close/>
              </a:path>
            </a:pathLst>
          </a:custGeom>
        </p:spPr>
      </p:pic>
      <p:pic>
        <p:nvPicPr>
          <p:cNvPr id="5" name="Picture 4" descr="a burrito bowl with rice, black beans, cheese, cilantro, and a scoop of elote corn">
            <a:extLst>
              <a:ext uri="{FF2B5EF4-FFF2-40B4-BE49-F238E27FC236}">
                <a16:creationId xmlns:a16="http://schemas.microsoft.com/office/drawing/2014/main" id="{2095997E-F041-B759-DF1A-7862EF1AF63B}"/>
              </a:ext>
            </a:extLst>
          </p:cNvPr>
          <p:cNvPicPr>
            <a:picLocks noChangeAspect="1"/>
          </p:cNvPicPr>
          <p:nvPr/>
        </p:nvPicPr>
        <p:blipFill rotWithShape="1">
          <a:blip r:embed="rId5"/>
          <a:srcRect l="15306" r="22743" b="3"/>
          <a:stretch/>
        </p:blipFill>
        <p:spPr>
          <a:xfrm>
            <a:off x="8194953" y="-1"/>
            <a:ext cx="3997047" cy="4306593"/>
          </a:xfrm>
          <a:custGeom>
            <a:avLst/>
            <a:gdLst/>
            <a:ahLst/>
            <a:cxnLst/>
            <a:rect l="l" t="t" r="r" b="b"/>
            <a:pathLst>
              <a:path w="3997047" h="4358703">
                <a:moveTo>
                  <a:pt x="9389" y="0"/>
                </a:moveTo>
                <a:lnTo>
                  <a:pt x="3997047" y="0"/>
                </a:lnTo>
                <a:lnTo>
                  <a:pt x="3997047" y="4347477"/>
                </a:lnTo>
                <a:lnTo>
                  <a:pt x="3922844" y="4341211"/>
                </a:lnTo>
                <a:cubicBezTo>
                  <a:pt x="3821334" y="4336140"/>
                  <a:pt x="3719771" y="4340396"/>
                  <a:pt x="3618208" y="4343440"/>
                </a:cubicBezTo>
                <a:cubicBezTo>
                  <a:pt x="3488013" y="4347245"/>
                  <a:pt x="3357819" y="4358659"/>
                  <a:pt x="3227370" y="4344455"/>
                </a:cubicBezTo>
                <a:cubicBezTo>
                  <a:pt x="3152388" y="4335717"/>
                  <a:pt x="3076577" y="4336833"/>
                  <a:pt x="3001887" y="4347752"/>
                </a:cubicBezTo>
                <a:cubicBezTo>
                  <a:pt x="2932216" y="4357340"/>
                  <a:pt x="2861768" y="4360092"/>
                  <a:pt x="2791563" y="4355995"/>
                </a:cubicBezTo>
                <a:cubicBezTo>
                  <a:pt x="2658694" y="4350416"/>
                  <a:pt x="2524678" y="4346991"/>
                  <a:pt x="2391171" y="4351303"/>
                </a:cubicBezTo>
                <a:cubicBezTo>
                  <a:pt x="2185433" y="4357898"/>
                  <a:pt x="1979696" y="4363985"/>
                  <a:pt x="1773830" y="4351303"/>
                </a:cubicBezTo>
                <a:cubicBezTo>
                  <a:pt x="1620961" y="4342172"/>
                  <a:pt x="1468090" y="4341031"/>
                  <a:pt x="1315220" y="4345723"/>
                </a:cubicBezTo>
                <a:cubicBezTo>
                  <a:pt x="1162350" y="4350416"/>
                  <a:pt x="1009480" y="4359927"/>
                  <a:pt x="856610" y="4351303"/>
                </a:cubicBezTo>
                <a:cubicBezTo>
                  <a:pt x="678261" y="4341158"/>
                  <a:pt x="499913" y="4342933"/>
                  <a:pt x="321565" y="4344708"/>
                </a:cubicBezTo>
                <a:cubicBezTo>
                  <a:pt x="235449" y="4345596"/>
                  <a:pt x="149428" y="4348323"/>
                  <a:pt x="63422" y="4349686"/>
                </a:cubicBezTo>
                <a:lnTo>
                  <a:pt x="12951" y="4349060"/>
                </a:lnTo>
                <a:lnTo>
                  <a:pt x="371" y="4107346"/>
                </a:lnTo>
                <a:cubicBezTo>
                  <a:pt x="-757" y="4015610"/>
                  <a:pt x="887" y="3923810"/>
                  <a:pt x="2691" y="3832074"/>
                </a:cubicBezTo>
                <a:cubicBezTo>
                  <a:pt x="5913" y="3674244"/>
                  <a:pt x="16095" y="3516543"/>
                  <a:pt x="20090" y="3358714"/>
                </a:cubicBezTo>
                <a:cubicBezTo>
                  <a:pt x="25761" y="3131266"/>
                  <a:pt x="3336" y="2903945"/>
                  <a:pt x="10940" y="2576618"/>
                </a:cubicBezTo>
                <a:cubicBezTo>
                  <a:pt x="20219" y="2395455"/>
                  <a:pt x="14032" y="2115054"/>
                  <a:pt x="14677" y="1833500"/>
                </a:cubicBezTo>
                <a:cubicBezTo>
                  <a:pt x="15451" y="1643745"/>
                  <a:pt x="5269" y="1454247"/>
                  <a:pt x="6171" y="1264621"/>
                </a:cubicBezTo>
                <a:cubicBezTo>
                  <a:pt x="6815" y="1124998"/>
                  <a:pt x="19961" y="986016"/>
                  <a:pt x="25375" y="846777"/>
                </a:cubicBezTo>
                <a:cubicBezTo>
                  <a:pt x="30078" y="676691"/>
                  <a:pt x="25426" y="506464"/>
                  <a:pt x="11455" y="336877"/>
                </a:cubicBezTo>
                <a:cubicBezTo>
                  <a:pt x="4818" y="243154"/>
                  <a:pt x="5623" y="149366"/>
                  <a:pt x="8088" y="55563"/>
                </a:cubicBezTo>
                <a:close/>
              </a:path>
            </a:pathLst>
          </a:custGeom>
        </p:spPr>
      </p:pic>
      <p:pic>
        <p:nvPicPr>
          <p:cNvPr id="8" name="Picture 7">
            <a:extLst>
              <a:ext uri="{FF2B5EF4-FFF2-40B4-BE49-F238E27FC236}">
                <a16:creationId xmlns:a16="http://schemas.microsoft.com/office/drawing/2014/main" id="{79C14356-3A50-BE8A-8BE2-23BEAEB1E9E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0" y="6024262"/>
            <a:ext cx="3619500" cy="735388"/>
          </a:xfrm>
          <a:prstGeom prst="rect">
            <a:avLst/>
          </a:prstGeom>
        </p:spPr>
      </p:pic>
    </p:spTree>
    <p:extLst>
      <p:ext uri="{BB962C8B-B14F-4D97-AF65-F5344CB8AC3E}">
        <p14:creationId xmlns:p14="http://schemas.microsoft.com/office/powerpoint/2010/main" val="1132486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0" name="Rectangle 10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0F0A57-1D62-F48F-A3DF-1CF10F3686D1}"/>
              </a:ext>
            </a:extLst>
          </p:cNvPr>
          <p:cNvSpPr>
            <a:spLocks noGrp="1"/>
          </p:cNvSpPr>
          <p:nvPr>
            <p:ph type="title"/>
          </p:nvPr>
        </p:nvSpPr>
        <p:spPr>
          <a:xfrm>
            <a:off x="6657715" y="467271"/>
            <a:ext cx="4195674" cy="2052522"/>
          </a:xfrm>
        </p:spPr>
        <p:txBody>
          <a:bodyPr anchor="b">
            <a:normAutofit fontScale="90000"/>
          </a:bodyPr>
          <a:lstStyle/>
          <a:p>
            <a:r>
              <a:rPr lang="en-US" sz="4800" dirty="0">
                <a:latin typeface="Helvetica" panose="020B0604020202020204" pitchFamily="34" charset="0"/>
                <a:cs typeface="Helvetica" panose="020B0604020202020204" pitchFamily="34" charset="0"/>
              </a:rPr>
              <a:t>Breakfast Menu Examples</a:t>
            </a:r>
          </a:p>
        </p:txBody>
      </p:sp>
      <p:sp>
        <p:nvSpPr>
          <p:cNvPr id="112" name="Oval 1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DC385CD-5BE9-C379-BE13-BA390C562638}"/>
              </a:ext>
            </a:extLst>
          </p:cNvPr>
          <p:cNvSpPr>
            <a:spLocks noGrp="1"/>
          </p:cNvSpPr>
          <p:nvPr>
            <p:ph idx="1"/>
          </p:nvPr>
        </p:nvSpPr>
        <p:spPr>
          <a:xfrm>
            <a:off x="6657715" y="2990818"/>
            <a:ext cx="4195673" cy="2913872"/>
          </a:xfrm>
        </p:spPr>
        <p:txBody>
          <a:bodyPr vert="horz" lIns="91440" tIns="45720" rIns="91440" bIns="45720" rtlCol="0" anchor="t">
            <a:normAutofit/>
          </a:bodyPr>
          <a:lstStyle/>
          <a:p>
            <a:r>
              <a:rPr lang="en-US" sz="2000" dirty="0">
                <a:solidFill>
                  <a:schemeClr val="tx1">
                    <a:alpha val="80000"/>
                  </a:schemeClr>
                </a:solidFill>
                <a:latin typeface="Helvetica" panose="020B0604020202020204" pitchFamily="34" charset="0"/>
                <a:cs typeface="Helvetica" panose="020B0604020202020204" pitchFamily="34" charset="0"/>
              </a:rPr>
              <a:t>Breakfast burritos with beans</a:t>
            </a:r>
          </a:p>
          <a:p>
            <a:r>
              <a:rPr lang="en-US" sz="2000" dirty="0">
                <a:solidFill>
                  <a:schemeClr val="tx1">
                    <a:alpha val="80000"/>
                  </a:schemeClr>
                </a:solidFill>
                <a:latin typeface="Helvetica" panose="020B0604020202020204" pitchFamily="34" charset="0"/>
                <a:cs typeface="Helvetica" panose="020B0604020202020204" pitchFamily="34" charset="0"/>
              </a:rPr>
              <a:t>Nut/seed butter on toast</a:t>
            </a:r>
          </a:p>
          <a:p>
            <a:r>
              <a:rPr lang="en-US" sz="2000" dirty="0">
                <a:solidFill>
                  <a:schemeClr val="tx1">
                    <a:alpha val="80000"/>
                  </a:schemeClr>
                </a:solidFill>
                <a:latin typeface="Helvetica" panose="020B0604020202020204" pitchFamily="34" charset="0"/>
                <a:cs typeface="Helvetica" panose="020B0604020202020204" pitchFamily="34" charset="0"/>
              </a:rPr>
              <a:t>Nut/seed butter with yogurt</a:t>
            </a:r>
          </a:p>
        </p:txBody>
      </p:sp>
      <p:pic>
        <p:nvPicPr>
          <p:cNvPr id="5" name="Picture 4" descr="a hand dipping a pancake strip in nutty yogurt dip">
            <a:extLst>
              <a:ext uri="{FF2B5EF4-FFF2-40B4-BE49-F238E27FC236}">
                <a16:creationId xmlns:a16="http://schemas.microsoft.com/office/drawing/2014/main" id="{01B130E5-FED2-F62B-F192-D85D932211B7}"/>
              </a:ext>
            </a:extLst>
          </p:cNvPr>
          <p:cNvPicPr>
            <a:picLocks noChangeAspect="1"/>
          </p:cNvPicPr>
          <p:nvPr/>
        </p:nvPicPr>
        <p:blipFill rotWithShape="1">
          <a:blip r:embed="rId3"/>
          <a:srcRect l="23645" r="9604" b="-2"/>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2209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68BFEE-499B-AC4E-554D-60C9D9440DB5}"/>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5400" kern="1200" dirty="0">
                <a:solidFill>
                  <a:schemeClr val="tx1"/>
                </a:solidFill>
                <a:latin typeface="Helvetica" panose="020B0604020202020204" pitchFamily="34" charset="0"/>
                <a:cs typeface="Helvetica" panose="020B0604020202020204" pitchFamily="34" charset="0"/>
              </a:rPr>
              <a:t>Beans</a:t>
            </a:r>
          </a:p>
        </p:txBody>
      </p:sp>
      <p:pic>
        <p:nvPicPr>
          <p:cNvPr id="5" name="Picture 4">
            <a:extLst>
              <a:ext uri="{FF2B5EF4-FFF2-40B4-BE49-F238E27FC236}">
                <a16:creationId xmlns:a16="http://schemas.microsoft.com/office/drawing/2014/main" id="{79138A66-5249-2998-FE21-38DE5D935F0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39143" y="5956226"/>
            <a:ext cx="3619500" cy="735388"/>
          </a:xfrm>
          <a:prstGeom prst="rect">
            <a:avLst/>
          </a:prstGeom>
        </p:spPr>
      </p:pic>
    </p:spTree>
    <p:extLst>
      <p:ext uri="{BB962C8B-B14F-4D97-AF65-F5344CB8AC3E}">
        <p14:creationId xmlns:p14="http://schemas.microsoft.com/office/powerpoint/2010/main" val="3439768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BC2F2-BD95-27AB-6860-A3C46C4D62EA}"/>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Bean Varieties</a:t>
            </a:r>
          </a:p>
        </p:txBody>
      </p:sp>
      <p:sp>
        <p:nvSpPr>
          <p:cNvPr id="3" name="Content Placeholder 2">
            <a:extLst>
              <a:ext uri="{FF2B5EF4-FFF2-40B4-BE49-F238E27FC236}">
                <a16:creationId xmlns:a16="http://schemas.microsoft.com/office/drawing/2014/main" id="{AFE866A0-E0B7-5185-1EBD-543A07EAFD2A}"/>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Black</a:t>
            </a:r>
          </a:p>
          <a:p>
            <a:r>
              <a:rPr lang="en-US" dirty="0">
                <a:latin typeface="Helvetica" panose="020B0604020202020204" pitchFamily="34" charset="0"/>
                <a:cs typeface="Helvetica" panose="020B0604020202020204" pitchFamily="34" charset="0"/>
              </a:rPr>
              <a:t>Pinto</a:t>
            </a:r>
          </a:p>
          <a:p>
            <a:r>
              <a:rPr lang="en-US" dirty="0">
                <a:latin typeface="Helvetica" panose="020B0604020202020204" pitchFamily="34" charset="0"/>
                <a:cs typeface="Helvetica" panose="020B0604020202020204" pitchFamily="34" charset="0"/>
              </a:rPr>
              <a:t>Garbanzo</a:t>
            </a:r>
          </a:p>
          <a:p>
            <a:r>
              <a:rPr lang="en-US" dirty="0">
                <a:latin typeface="Helvetica" panose="020B0604020202020204" pitchFamily="34" charset="0"/>
                <a:cs typeface="Helvetica" panose="020B0604020202020204" pitchFamily="34" charset="0"/>
              </a:rPr>
              <a:t>White</a:t>
            </a:r>
          </a:p>
        </p:txBody>
      </p:sp>
      <p:pic>
        <p:nvPicPr>
          <p:cNvPr id="4" name="Picture 3">
            <a:extLst>
              <a:ext uri="{FF2B5EF4-FFF2-40B4-BE49-F238E27FC236}">
                <a16:creationId xmlns:a16="http://schemas.microsoft.com/office/drawing/2014/main" id="{503763BD-8C98-B876-46C3-72AC9BFE503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024262"/>
            <a:ext cx="3619500" cy="735388"/>
          </a:xfrm>
          <a:prstGeom prst="rect">
            <a:avLst/>
          </a:prstGeom>
        </p:spPr>
      </p:pic>
      <p:cxnSp>
        <p:nvCxnSpPr>
          <p:cNvPr id="5" name="Straight Connector 4">
            <a:extLst>
              <a:ext uri="{FF2B5EF4-FFF2-40B4-BE49-F238E27FC236}">
                <a16:creationId xmlns:a16="http://schemas.microsoft.com/office/drawing/2014/main" id="{BCAFC837-D316-6867-0134-043DE701BECF}"/>
              </a:ext>
              <a:ext uri="{C183D7F6-B498-43B3-948B-1728B52AA6E4}">
                <adec:decorative xmlns:adec="http://schemas.microsoft.com/office/drawing/2017/decorative" val="1"/>
              </a:ext>
            </a:extLst>
          </p:cNvPr>
          <p:cNvCxnSpPr/>
          <p:nvPr/>
        </p:nvCxnSpPr>
        <p:spPr>
          <a:xfrm>
            <a:off x="838200" y="1454727"/>
            <a:ext cx="1034241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51828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6AF5DB-CB72-10A1-76B7-B8F2B85FC641}"/>
              </a:ext>
            </a:extLst>
          </p:cNvPr>
          <p:cNvSpPr>
            <a:spLocks noGrp="1"/>
          </p:cNvSpPr>
          <p:nvPr>
            <p:ph type="title"/>
          </p:nvPr>
        </p:nvSpPr>
        <p:spPr>
          <a:xfrm>
            <a:off x="6657715" y="467271"/>
            <a:ext cx="4195674" cy="2052522"/>
          </a:xfrm>
        </p:spPr>
        <p:txBody>
          <a:bodyPr anchor="b">
            <a:normAutofit/>
          </a:bodyPr>
          <a:lstStyle/>
          <a:p>
            <a:r>
              <a:rPr lang="en-US" sz="4300" dirty="0">
                <a:latin typeface="Helvetica" panose="020B0604020202020204" pitchFamily="34" charset="0"/>
                <a:cs typeface="Helvetica" panose="020B0604020202020204" pitchFamily="34" charset="0"/>
              </a:rPr>
              <a:t>Student Inspired for Beans</a:t>
            </a:r>
          </a:p>
        </p:txBody>
      </p:sp>
      <p:sp>
        <p:nvSpPr>
          <p:cNvPr id="16" name="Oval 1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A9AB12EE-D71D-8B1B-6AA1-DF72E2D4F672}"/>
              </a:ext>
            </a:extLst>
          </p:cNvPr>
          <p:cNvSpPr>
            <a:spLocks noGrp="1"/>
          </p:cNvSpPr>
          <p:nvPr>
            <p:ph idx="1"/>
          </p:nvPr>
        </p:nvSpPr>
        <p:spPr>
          <a:xfrm>
            <a:off x="6657715" y="2990818"/>
            <a:ext cx="4195673" cy="2913872"/>
          </a:xfrm>
        </p:spPr>
        <p:txBody>
          <a:bodyPr vert="horz" lIns="91440" tIns="45720" rIns="91440" bIns="45720" rtlCol="0" anchor="t">
            <a:normAutofit/>
          </a:bodyPr>
          <a:lstStyle/>
          <a:p>
            <a:r>
              <a:rPr lang="en-US" sz="2000" dirty="0">
                <a:solidFill>
                  <a:schemeClr val="tx1">
                    <a:alpha val="80000"/>
                  </a:schemeClr>
                </a:solidFill>
                <a:latin typeface="Helvetica" panose="020B0604020202020204" pitchFamily="34" charset="0"/>
                <a:cs typeface="Helvetica" panose="020B0604020202020204" pitchFamily="34" charset="0"/>
              </a:rPr>
              <a:t>Indian </a:t>
            </a:r>
          </a:p>
          <a:p>
            <a:pPr lvl="1">
              <a:buFont typeface="Courier New" panose="02070309020205020404" pitchFamily="49" charset="0"/>
              <a:buChar char="o"/>
            </a:pPr>
            <a:r>
              <a:rPr lang="en-US" sz="2000" dirty="0">
                <a:solidFill>
                  <a:schemeClr val="tx1">
                    <a:alpha val="80000"/>
                  </a:schemeClr>
                </a:solidFill>
                <a:latin typeface="Helvetica" panose="020B0604020202020204" pitchFamily="34" charset="0"/>
                <a:cs typeface="Helvetica" panose="020B0604020202020204" pitchFamily="34" charset="0"/>
              </a:rPr>
              <a:t>Chana</a:t>
            </a:r>
          </a:p>
          <a:p>
            <a:pPr lvl="1">
              <a:buFont typeface="Courier New" panose="02070309020205020404" pitchFamily="49" charset="0"/>
              <a:buChar char="o"/>
            </a:pPr>
            <a:r>
              <a:rPr lang="en-US" sz="2000" dirty="0">
                <a:solidFill>
                  <a:schemeClr val="tx1">
                    <a:alpha val="80000"/>
                  </a:schemeClr>
                </a:solidFill>
                <a:latin typeface="Helvetica" panose="020B0604020202020204" pitchFamily="34" charset="0"/>
                <a:cs typeface="Helvetica" panose="020B0604020202020204" pitchFamily="34" charset="0"/>
              </a:rPr>
              <a:t>Dahl</a:t>
            </a:r>
          </a:p>
          <a:p>
            <a:r>
              <a:rPr lang="en-US" sz="2000" dirty="0">
                <a:solidFill>
                  <a:schemeClr val="tx1">
                    <a:alpha val="80000"/>
                  </a:schemeClr>
                </a:solidFill>
                <a:latin typeface="Helvetica" panose="020B0604020202020204" pitchFamily="34" charset="0"/>
                <a:cs typeface="Helvetica" panose="020B0604020202020204" pitchFamily="34" charset="0"/>
              </a:rPr>
              <a:t>Mediterranean</a:t>
            </a:r>
          </a:p>
          <a:p>
            <a:pPr lvl="1">
              <a:buFont typeface="Courier New" panose="02070309020205020404" pitchFamily="49" charset="0"/>
              <a:buChar char="o"/>
            </a:pPr>
            <a:r>
              <a:rPr lang="en-US" sz="2000" dirty="0">
                <a:solidFill>
                  <a:schemeClr val="tx1">
                    <a:alpha val="80000"/>
                  </a:schemeClr>
                </a:solidFill>
                <a:latin typeface="Helvetica" panose="020B0604020202020204" pitchFamily="34" charset="0"/>
                <a:cs typeface="Helvetica" panose="020B0604020202020204" pitchFamily="34" charset="0"/>
              </a:rPr>
              <a:t>Hummus</a:t>
            </a:r>
          </a:p>
          <a:p>
            <a:r>
              <a:rPr lang="en-US" sz="2000" dirty="0">
                <a:solidFill>
                  <a:schemeClr val="tx1">
                    <a:alpha val="80000"/>
                  </a:schemeClr>
                </a:solidFill>
                <a:latin typeface="Helvetica" panose="020B0604020202020204" pitchFamily="34" charset="0"/>
                <a:cs typeface="Helvetica" panose="020B0604020202020204" pitchFamily="34" charset="0"/>
              </a:rPr>
              <a:t>Latin American</a:t>
            </a:r>
          </a:p>
          <a:p>
            <a:pPr lvl="1">
              <a:buFont typeface="Courier New" panose="02070309020205020404" pitchFamily="49" charset="0"/>
              <a:buChar char="o"/>
            </a:pPr>
            <a:r>
              <a:rPr lang="en-US" sz="2000" dirty="0">
                <a:solidFill>
                  <a:schemeClr val="tx1">
                    <a:alpha val="80000"/>
                  </a:schemeClr>
                </a:solidFill>
                <a:latin typeface="Helvetica" panose="020B0604020202020204" pitchFamily="34" charset="0"/>
                <a:cs typeface="Helvetica" panose="020B0604020202020204" pitchFamily="34" charset="0"/>
              </a:rPr>
              <a:t>Bean burritos, tacos, tostadas</a:t>
            </a:r>
          </a:p>
        </p:txBody>
      </p:sp>
      <p:pic>
        <p:nvPicPr>
          <p:cNvPr id="4" name="Picture 3" descr="bean and cheese burritos wrapped in a red and white checkered paper">
            <a:extLst>
              <a:ext uri="{FF2B5EF4-FFF2-40B4-BE49-F238E27FC236}">
                <a16:creationId xmlns:a16="http://schemas.microsoft.com/office/drawing/2014/main" id="{1ED17514-A8B1-AA33-2A9B-3751E487FEB3}"/>
              </a:ext>
            </a:extLst>
          </p:cNvPr>
          <p:cNvPicPr>
            <a:picLocks noChangeAspect="1"/>
          </p:cNvPicPr>
          <p:nvPr/>
        </p:nvPicPr>
        <p:blipFill rotWithShape="1">
          <a:blip r:embed="rId3"/>
          <a:srcRect l="12017" r="21232" b="-2"/>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18C6EFF-CB43-55A5-75FE-9A7ABDBF176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60696" y="5922208"/>
            <a:ext cx="3619500" cy="735388"/>
          </a:xfrm>
          <a:prstGeom prst="rect">
            <a:avLst/>
          </a:prstGeom>
        </p:spPr>
      </p:pic>
    </p:spTree>
    <p:extLst>
      <p:ext uri="{BB962C8B-B14F-4D97-AF65-F5344CB8AC3E}">
        <p14:creationId xmlns:p14="http://schemas.microsoft.com/office/powerpoint/2010/main" val="3653181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F56A8-EA7A-7905-047E-1F2713FAC928}"/>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Culinary Tips for Beans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BB0B28-A026-C5AD-904D-8F49DEE995C0}"/>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Don't cook beans in the steamer</a:t>
            </a:r>
          </a:p>
          <a:p>
            <a:r>
              <a:rPr lang="en-US" sz="2000" dirty="0">
                <a:latin typeface="Helvetica" panose="020B0604020202020204" pitchFamily="34" charset="0"/>
                <a:cs typeface="Helvetica" panose="020B0604020202020204" pitchFamily="34" charset="0"/>
              </a:rPr>
              <a:t>Concentrate the liquid</a:t>
            </a:r>
          </a:p>
          <a:p>
            <a:r>
              <a:rPr lang="en-US" sz="2000" dirty="0">
                <a:latin typeface="Helvetica" panose="020B0604020202020204" pitchFamily="34" charset="0"/>
                <a:cs typeface="Helvetica" panose="020B0604020202020204" pitchFamily="34" charset="0"/>
              </a:rPr>
              <a:t>Consider dried beans</a:t>
            </a:r>
          </a:p>
        </p:txBody>
      </p:sp>
      <p:pic>
        <p:nvPicPr>
          <p:cNvPr id="4" name="Picture 3" descr="bean and vegetable chili">
            <a:extLst>
              <a:ext uri="{FF2B5EF4-FFF2-40B4-BE49-F238E27FC236}">
                <a16:creationId xmlns:a16="http://schemas.microsoft.com/office/drawing/2014/main" id="{61D0E286-FBBC-D1C0-DA79-8F1A1E27E0F5}"/>
              </a:ext>
            </a:extLst>
          </p:cNvPr>
          <p:cNvPicPr>
            <a:picLocks noChangeAspect="1"/>
          </p:cNvPicPr>
          <p:nvPr/>
        </p:nvPicPr>
        <p:blipFill rotWithShape="1">
          <a:blip r:embed="rId3"/>
          <a:srcRect l="18087" r="1496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401AAB45-A278-CC25-62C3-023E8DA5740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24262"/>
            <a:ext cx="3619500" cy="735388"/>
          </a:xfrm>
          <a:prstGeom prst="rect">
            <a:avLst/>
          </a:prstGeom>
        </p:spPr>
      </p:pic>
    </p:spTree>
    <p:extLst>
      <p:ext uri="{BB962C8B-B14F-4D97-AF65-F5344CB8AC3E}">
        <p14:creationId xmlns:p14="http://schemas.microsoft.com/office/powerpoint/2010/main" val="1254121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4AC038-32C5-211F-E3E4-4ECB52070B6D}"/>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kern="1200" dirty="0">
                <a:solidFill>
                  <a:schemeClr val="tx1"/>
                </a:solidFill>
                <a:latin typeface="Helvetica" panose="020B0604020202020204" pitchFamily="34" charset="0"/>
                <a:cs typeface="Helvetica" panose="020B0604020202020204" pitchFamily="34" charset="0"/>
              </a:rPr>
              <a:t>Soy</a:t>
            </a:r>
          </a:p>
        </p:txBody>
      </p:sp>
      <p:pic>
        <p:nvPicPr>
          <p:cNvPr id="5" name="Picture 4">
            <a:extLst>
              <a:ext uri="{FF2B5EF4-FFF2-40B4-BE49-F238E27FC236}">
                <a16:creationId xmlns:a16="http://schemas.microsoft.com/office/drawing/2014/main" id="{4276EBAE-48D1-6EAF-46D1-1697D5AF2BC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48000" y="6119512"/>
            <a:ext cx="3619500" cy="735388"/>
          </a:xfrm>
          <a:prstGeom prst="rect">
            <a:avLst/>
          </a:prstGeom>
        </p:spPr>
      </p:pic>
    </p:spTree>
    <p:extLst>
      <p:ext uri="{BB962C8B-B14F-4D97-AF65-F5344CB8AC3E}">
        <p14:creationId xmlns:p14="http://schemas.microsoft.com/office/powerpoint/2010/main" val="1522277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77819-FF6E-13E2-CAE4-D24A329F8C72}"/>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Soy Varieties</a:t>
            </a:r>
          </a:p>
        </p:txBody>
      </p:sp>
      <p:sp>
        <p:nvSpPr>
          <p:cNvPr id="3" name="Content Placeholder 2">
            <a:extLst>
              <a:ext uri="{FF2B5EF4-FFF2-40B4-BE49-F238E27FC236}">
                <a16:creationId xmlns:a16="http://schemas.microsoft.com/office/drawing/2014/main" id="{4FA05535-7CD9-4D30-A860-CCC84FF45304}"/>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Extra Firm Tofu</a:t>
            </a:r>
          </a:p>
          <a:p>
            <a:r>
              <a:rPr lang="en-US" dirty="0">
                <a:latin typeface="Helvetica" panose="020B0604020202020204" pitchFamily="34" charset="0"/>
                <a:cs typeface="Helvetica" panose="020B0604020202020204" pitchFamily="34" charset="0"/>
              </a:rPr>
              <a:t>Edamame</a:t>
            </a:r>
          </a:p>
        </p:txBody>
      </p:sp>
      <p:pic>
        <p:nvPicPr>
          <p:cNvPr id="4" name="Picture 3">
            <a:extLst>
              <a:ext uri="{FF2B5EF4-FFF2-40B4-BE49-F238E27FC236}">
                <a16:creationId xmlns:a16="http://schemas.microsoft.com/office/drawing/2014/main" id="{A70D7AF2-8674-AD4F-5FA6-9F92F5D4A5D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024262"/>
            <a:ext cx="3619500" cy="735388"/>
          </a:xfrm>
          <a:prstGeom prst="rect">
            <a:avLst/>
          </a:prstGeom>
        </p:spPr>
      </p:pic>
      <p:cxnSp>
        <p:nvCxnSpPr>
          <p:cNvPr id="5" name="Straight Connector 4">
            <a:extLst>
              <a:ext uri="{FF2B5EF4-FFF2-40B4-BE49-F238E27FC236}">
                <a16:creationId xmlns:a16="http://schemas.microsoft.com/office/drawing/2014/main" id="{AD9CED34-475A-B54D-BE85-FE9F018DEAB0}"/>
              </a:ext>
              <a:ext uri="{C183D7F6-B498-43B3-948B-1728B52AA6E4}">
                <adec:decorative xmlns:adec="http://schemas.microsoft.com/office/drawing/2017/decorative" val="1"/>
              </a:ext>
            </a:extLst>
          </p:cNvPr>
          <p:cNvCxnSpPr/>
          <p:nvPr/>
        </p:nvCxnSpPr>
        <p:spPr>
          <a:xfrm>
            <a:off x="838200" y="1454727"/>
            <a:ext cx="1034241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89857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11A9BE-7539-10CF-97CC-33AB8482267C}"/>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4800" dirty="0">
                <a:latin typeface="Helvetica" panose="020B0604020202020204" pitchFamily="34" charset="0"/>
                <a:cs typeface="Helvetica" panose="020B0604020202020204" pitchFamily="34" charset="0"/>
              </a:rPr>
              <a:t>Student Inspired for Soy</a:t>
            </a:r>
          </a:p>
        </p:txBody>
      </p:sp>
      <p:sp>
        <p:nvSpPr>
          <p:cNvPr id="3" name="Content Placeholder 2">
            <a:extLst>
              <a:ext uri="{FF2B5EF4-FFF2-40B4-BE49-F238E27FC236}">
                <a16:creationId xmlns:a16="http://schemas.microsoft.com/office/drawing/2014/main" id="{E1C6F62B-12FD-3981-CC22-DA5A0197B29A}"/>
              </a:ext>
            </a:extLst>
          </p:cNvPr>
          <p:cNvSpPr>
            <a:spLocks noGrp="1"/>
          </p:cNvSpPr>
          <p:nvPr>
            <p:ph idx="1"/>
          </p:nvPr>
        </p:nvSpPr>
        <p:spPr>
          <a:xfrm>
            <a:off x="6194715" y="3836197"/>
            <a:ext cx="5334931" cy="2189214"/>
          </a:xfrm>
        </p:spPr>
        <p:txBody>
          <a:bodyPr vert="horz" lIns="91440" tIns="45720" rIns="91440" bIns="45720" rtlCol="0" anchor="t">
            <a:normAutofit/>
          </a:bodyPr>
          <a:lstStyle/>
          <a:p>
            <a:pPr marL="0" indent="0" algn="ctr">
              <a:buNone/>
            </a:pPr>
            <a:r>
              <a:rPr lang="en-US" sz="2400" dirty="0">
                <a:latin typeface="Helvetica" panose="020B0604020202020204" pitchFamily="34" charset="0"/>
                <a:cs typeface="Helvetica" panose="020B0604020202020204" pitchFamily="34" charset="0"/>
              </a:rPr>
              <a:t>Asian Cuisine</a:t>
            </a:r>
          </a:p>
        </p:txBody>
      </p:sp>
      <p:sp>
        <p:nvSpPr>
          <p:cNvPr id="28" name="Freeform: Shape 27">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5" name="Picture 4" descr="a stir-fry including edamame, carrots, sunflower seeds, and herbs">
            <a:extLst>
              <a:ext uri="{FF2B5EF4-FFF2-40B4-BE49-F238E27FC236}">
                <a16:creationId xmlns:a16="http://schemas.microsoft.com/office/drawing/2014/main" id="{05C0D2CC-6586-66F4-F4F0-67273BA46F58}"/>
              </a:ext>
            </a:extLst>
          </p:cNvPr>
          <p:cNvPicPr>
            <a:picLocks noChangeAspect="1"/>
          </p:cNvPicPr>
          <p:nvPr/>
        </p:nvPicPr>
        <p:blipFill rotWithShape="1">
          <a:blip r:embed="rId3"/>
          <a:srcRect r="-2" b="1748"/>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38" name="Freeform: Shape 3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CD74C15F-2792-30B7-E9F1-D5A78024DA5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36429" y="5976637"/>
            <a:ext cx="3619500" cy="735388"/>
          </a:xfrm>
          <a:prstGeom prst="rect">
            <a:avLst/>
          </a:prstGeom>
        </p:spPr>
      </p:pic>
    </p:spTree>
    <p:extLst>
      <p:ext uri="{BB962C8B-B14F-4D97-AF65-F5344CB8AC3E}">
        <p14:creationId xmlns:p14="http://schemas.microsoft.com/office/powerpoint/2010/main" val="978047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DB87E-C105-6027-D459-26F44A38CEDA}"/>
              </a:ext>
            </a:extLst>
          </p:cNvPr>
          <p:cNvSpPr>
            <a:spLocks noGrp="1"/>
          </p:cNvSpPr>
          <p:nvPr>
            <p:ph type="title"/>
          </p:nvPr>
        </p:nvSpPr>
        <p:spPr>
          <a:xfrm>
            <a:off x="589560" y="856180"/>
            <a:ext cx="4560584" cy="1011572"/>
          </a:xfrm>
        </p:spPr>
        <p:txBody>
          <a:bodyPr anchor="ctr">
            <a:normAutofit fontScale="90000"/>
          </a:bodyPr>
          <a:lstStyle/>
          <a:p>
            <a:r>
              <a:rPr lang="en-US" sz="4000" dirty="0">
                <a:latin typeface="Helvetica" panose="020B0604020202020204" pitchFamily="34" charset="0"/>
                <a:cs typeface="Helvetica" panose="020B0604020202020204" pitchFamily="34" charset="0"/>
              </a:rPr>
              <a:t>Culinary Tips for Tofu</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962A44-6691-0C95-5590-A9544B5BEFF2}"/>
              </a:ext>
            </a:extLst>
          </p:cNvPr>
          <p:cNvSpPr>
            <a:spLocks noGrp="1"/>
          </p:cNvSpPr>
          <p:nvPr>
            <p:ph idx="1"/>
          </p:nvPr>
        </p:nvSpPr>
        <p:spPr>
          <a:xfrm>
            <a:off x="590719" y="2330505"/>
            <a:ext cx="4559425" cy="3568611"/>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Marinate or glaze</a:t>
            </a:r>
          </a:p>
          <a:p>
            <a:r>
              <a:rPr lang="en-US" sz="2000" dirty="0">
                <a:latin typeface="Helvetica" panose="020B0604020202020204" pitchFamily="34" charset="0"/>
                <a:cs typeface="Helvetica" panose="020B0604020202020204" pitchFamily="34" charset="0"/>
              </a:rPr>
              <a:t>Bake</a:t>
            </a:r>
          </a:p>
          <a:p>
            <a:r>
              <a:rPr lang="en-US" sz="2000" dirty="0">
                <a:latin typeface="Helvetica" panose="020B0604020202020204" pitchFamily="34" charset="0"/>
                <a:cs typeface="Helvetica" panose="020B0604020202020204" pitchFamily="34" charset="0"/>
              </a:rPr>
              <a:t>Toss in cornstarch</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readed tofu bites">
            <a:extLst>
              <a:ext uri="{FF2B5EF4-FFF2-40B4-BE49-F238E27FC236}">
                <a16:creationId xmlns:a16="http://schemas.microsoft.com/office/drawing/2014/main" id="{6D8C4497-F1A7-6184-FF9B-72F98EA342CD}"/>
              </a:ext>
            </a:extLst>
          </p:cNvPr>
          <p:cNvPicPr>
            <a:picLocks noChangeAspect="1"/>
          </p:cNvPicPr>
          <p:nvPr/>
        </p:nvPicPr>
        <p:blipFill rotWithShape="1">
          <a:blip r:embed="rId3"/>
          <a:srcRect l="7718" r="19580" b="2"/>
          <a:stretch/>
        </p:blipFill>
        <p:spPr>
          <a:xfrm rot="5400000">
            <a:off x="6060845" y="716295"/>
            <a:ext cx="5259296" cy="5425410"/>
          </a:xfrm>
          <a:prstGeom prst="rect">
            <a:avLst/>
          </a:prstGeom>
        </p:spPr>
      </p:pic>
      <p:pic>
        <p:nvPicPr>
          <p:cNvPr id="6" name="Picture 5">
            <a:extLst>
              <a:ext uri="{FF2B5EF4-FFF2-40B4-BE49-F238E27FC236}">
                <a16:creationId xmlns:a16="http://schemas.microsoft.com/office/drawing/2014/main" id="{87E21ACE-94CF-7D9A-3D76-417E45B4B9B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24262"/>
            <a:ext cx="3619500" cy="735388"/>
          </a:xfrm>
          <a:prstGeom prst="rect">
            <a:avLst/>
          </a:prstGeom>
        </p:spPr>
      </p:pic>
    </p:spTree>
    <p:extLst>
      <p:ext uri="{BB962C8B-B14F-4D97-AF65-F5344CB8AC3E}">
        <p14:creationId xmlns:p14="http://schemas.microsoft.com/office/powerpoint/2010/main" val="3426712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ock of tofu">
            <a:extLst>
              <a:ext uri="{FF2B5EF4-FFF2-40B4-BE49-F238E27FC236}">
                <a16:creationId xmlns:a16="http://schemas.microsoft.com/office/drawing/2014/main" id="{23743BBC-90CC-B680-2526-0114870AFC14}"/>
              </a:ext>
            </a:extLst>
          </p:cNvPr>
          <p:cNvPicPr>
            <a:picLocks noChangeAspect="1"/>
          </p:cNvPicPr>
          <p:nvPr/>
        </p:nvPicPr>
        <p:blipFill rotWithShape="1">
          <a:blip r:embed="rId3"/>
          <a:srcRect t="31834" b="10176"/>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0D6734-F5FE-C025-E1F0-1AEDBEDEE61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Helvetica" panose="020B0604020202020204" pitchFamily="34" charset="0"/>
                <a:cs typeface="Helvetica" panose="020B0604020202020204" pitchFamily="34" charset="0"/>
              </a:rPr>
              <a:t>Tofu Demo!</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320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832723E-5971-96A7-4140-DC8A49EEBDF3}"/>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kern="1200" dirty="0">
                <a:solidFill>
                  <a:schemeClr val="tx1"/>
                </a:solidFill>
                <a:latin typeface="Helvetica" panose="020B0604020202020204" pitchFamily="34" charset="0"/>
                <a:cs typeface="Helvetica" panose="020B0604020202020204" pitchFamily="34" charset="0"/>
              </a:rPr>
              <a:t>Nuts and Seeds</a:t>
            </a:r>
          </a:p>
        </p:txBody>
      </p:sp>
      <p:pic>
        <p:nvPicPr>
          <p:cNvPr id="5" name="Picture 4">
            <a:extLst>
              <a:ext uri="{FF2B5EF4-FFF2-40B4-BE49-F238E27FC236}">
                <a16:creationId xmlns:a16="http://schemas.microsoft.com/office/drawing/2014/main" id="{253F6EB3-3B4D-AB6A-EA12-03C91502081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884714" y="6010655"/>
            <a:ext cx="3619500" cy="735388"/>
          </a:xfrm>
          <a:prstGeom prst="rect">
            <a:avLst/>
          </a:prstGeom>
        </p:spPr>
      </p:pic>
    </p:spTree>
    <p:extLst>
      <p:ext uri="{BB962C8B-B14F-4D97-AF65-F5344CB8AC3E}">
        <p14:creationId xmlns:p14="http://schemas.microsoft.com/office/powerpoint/2010/main" val="4153909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10D76D-42EC-3181-F41A-1FB82B83E032}"/>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Nut and Seed Varieties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B676A32-DF80-F700-D487-63B7BAB4A41E}"/>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Helvetica" panose="020B0604020202020204" pitchFamily="34" charset="0"/>
                <a:cs typeface="Helvetica" panose="020B0604020202020204" pitchFamily="34" charset="0"/>
              </a:rPr>
              <a:t>Peanut Butter</a:t>
            </a:r>
          </a:p>
          <a:p>
            <a:r>
              <a:rPr lang="en-US" sz="2200" dirty="0" err="1">
                <a:latin typeface="Helvetica" panose="020B0604020202020204" pitchFamily="34" charset="0"/>
                <a:cs typeface="Helvetica" panose="020B0604020202020204" pitchFamily="34" charset="0"/>
              </a:rPr>
              <a:t>Sunbutter</a:t>
            </a:r>
            <a:endParaRPr lang="en-US" sz="2200" dirty="0">
              <a:latin typeface="Helvetica" panose="020B0604020202020204" pitchFamily="34" charset="0"/>
              <a:cs typeface="Helvetica" panose="020B0604020202020204" pitchFamily="34" charset="0"/>
            </a:endParaRPr>
          </a:p>
          <a:p>
            <a:r>
              <a:rPr lang="en-US" sz="2200" dirty="0" err="1">
                <a:latin typeface="Helvetica" panose="020B0604020202020204" pitchFamily="34" charset="0"/>
                <a:cs typeface="Helvetica" panose="020B0604020202020204" pitchFamily="34" charset="0"/>
              </a:rPr>
              <a:t>Soybutter</a:t>
            </a:r>
            <a:endParaRPr lang="en-US" sz="2200" dirty="0">
              <a:latin typeface="Helvetica" panose="020B0604020202020204" pitchFamily="34" charset="0"/>
              <a:cs typeface="Helvetica" panose="020B0604020202020204" pitchFamily="34" charset="0"/>
            </a:endParaRPr>
          </a:p>
          <a:p>
            <a:r>
              <a:rPr lang="en-US" sz="2200" dirty="0">
                <a:latin typeface="Helvetica" panose="020B0604020202020204" pitchFamily="34" charset="0"/>
                <a:cs typeface="Helvetica" panose="020B0604020202020204" pitchFamily="34" charset="0"/>
              </a:rPr>
              <a:t>Sunflower seeds</a:t>
            </a:r>
          </a:p>
          <a:p>
            <a:r>
              <a:rPr lang="en-US" sz="2200" dirty="0">
                <a:latin typeface="Helvetica" panose="020B0604020202020204" pitchFamily="34" charset="0"/>
                <a:cs typeface="Helvetica" panose="020B0604020202020204" pitchFamily="34" charset="0"/>
              </a:rPr>
              <a:t>Pumpkin seeds</a:t>
            </a:r>
          </a:p>
          <a:p>
            <a:r>
              <a:rPr lang="en-US" sz="2200" dirty="0">
                <a:latin typeface="Helvetica" panose="020B0604020202020204" pitchFamily="34" charset="0"/>
                <a:cs typeface="Helvetica" panose="020B0604020202020204" pitchFamily="34" charset="0"/>
              </a:rPr>
              <a:t>Peanuts and </a:t>
            </a:r>
            <a:r>
              <a:rPr lang="en-US" sz="2200" dirty="0" err="1">
                <a:latin typeface="Helvetica" panose="020B0604020202020204" pitchFamily="34" charset="0"/>
                <a:cs typeface="Helvetica" panose="020B0604020202020204" pitchFamily="34" charset="0"/>
              </a:rPr>
              <a:t>treenuts</a:t>
            </a:r>
            <a:r>
              <a:rPr lang="en-US" sz="2200" dirty="0">
                <a:latin typeface="Helvetica" panose="020B0604020202020204" pitchFamily="34" charset="0"/>
                <a:cs typeface="Helvetica" panose="020B0604020202020204" pitchFamily="34" charset="0"/>
              </a:rPr>
              <a:t> if allowed!</a:t>
            </a:r>
          </a:p>
        </p:txBody>
      </p:sp>
      <p:pic>
        <p:nvPicPr>
          <p:cNvPr id="4" name="Picture 3" descr="a spinach salad with strawberries, sunflower seeds, cheese, mushrooms, grilled chicken, balsamic dressing, and a whole grain roll">
            <a:extLst>
              <a:ext uri="{FF2B5EF4-FFF2-40B4-BE49-F238E27FC236}">
                <a16:creationId xmlns:a16="http://schemas.microsoft.com/office/drawing/2014/main" id="{2450EE06-42AC-C9F2-692A-7528B75AB456}"/>
              </a:ext>
            </a:extLst>
          </p:cNvPr>
          <p:cNvPicPr>
            <a:picLocks noChangeAspect="1"/>
          </p:cNvPicPr>
          <p:nvPr/>
        </p:nvPicPr>
        <p:blipFill rotWithShape="1">
          <a:blip r:embed="rId3"/>
          <a:srcRect l="13687" r="1936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FE57B119-97C2-F95A-7D51-D0EC23DEF39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24262"/>
            <a:ext cx="3619500" cy="735388"/>
          </a:xfrm>
          <a:prstGeom prst="rect">
            <a:avLst/>
          </a:prstGeom>
        </p:spPr>
      </p:pic>
    </p:spTree>
    <p:extLst>
      <p:ext uri="{BB962C8B-B14F-4D97-AF65-F5344CB8AC3E}">
        <p14:creationId xmlns:p14="http://schemas.microsoft.com/office/powerpoint/2010/main" val="11994507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22B02-824D-8D0F-BF30-4E736427F84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Student Inspired for Nuts and Seeds</a:t>
            </a:r>
          </a:p>
        </p:txBody>
      </p:sp>
      <p:sp>
        <p:nvSpPr>
          <p:cNvPr id="3" name="Content Placeholder 2">
            <a:extLst>
              <a:ext uri="{FF2B5EF4-FFF2-40B4-BE49-F238E27FC236}">
                <a16:creationId xmlns:a16="http://schemas.microsoft.com/office/drawing/2014/main" id="{18B8DCF7-BF27-6E04-9D1D-2C771A220412}"/>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African</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Stews</a:t>
            </a:r>
          </a:p>
          <a:p>
            <a:r>
              <a:rPr lang="en-US" dirty="0">
                <a:latin typeface="Helvetica" panose="020B0604020202020204" pitchFamily="34" charset="0"/>
                <a:cs typeface="Helvetica" panose="020B0604020202020204" pitchFamily="34" charset="0"/>
              </a:rPr>
              <a:t>Asia</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Sauces and dips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Toppings</a:t>
            </a:r>
          </a:p>
          <a:p>
            <a:r>
              <a:rPr lang="en-US" dirty="0">
                <a:latin typeface="Helvetica" panose="020B0604020202020204" pitchFamily="34" charset="0"/>
                <a:cs typeface="Helvetica" panose="020B0604020202020204" pitchFamily="34" charset="0"/>
              </a:rPr>
              <a:t>Oaxaca and Puebla Mexico</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Mole sauces</a:t>
            </a:r>
          </a:p>
        </p:txBody>
      </p:sp>
      <p:pic>
        <p:nvPicPr>
          <p:cNvPr id="4" name="Picture 3">
            <a:extLst>
              <a:ext uri="{FF2B5EF4-FFF2-40B4-BE49-F238E27FC236}">
                <a16:creationId xmlns:a16="http://schemas.microsoft.com/office/drawing/2014/main" id="{CC78064E-B9C2-CD26-F58B-108DC8B58E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4107" y="6010655"/>
            <a:ext cx="3619500" cy="735388"/>
          </a:xfrm>
          <a:prstGeom prst="rect">
            <a:avLst/>
          </a:prstGeom>
        </p:spPr>
      </p:pic>
      <p:cxnSp>
        <p:nvCxnSpPr>
          <p:cNvPr id="5" name="Straight Connector 4">
            <a:extLst>
              <a:ext uri="{FF2B5EF4-FFF2-40B4-BE49-F238E27FC236}">
                <a16:creationId xmlns:a16="http://schemas.microsoft.com/office/drawing/2014/main" id="{B3B51E2D-3482-0F1D-DD6F-A55BD016736D}"/>
              </a:ext>
              <a:ext uri="{C183D7F6-B498-43B3-948B-1728B52AA6E4}">
                <adec:decorative xmlns:adec="http://schemas.microsoft.com/office/drawing/2017/decorative" val="1"/>
              </a:ext>
            </a:extLst>
          </p:cNvPr>
          <p:cNvCxnSpPr/>
          <p:nvPr/>
        </p:nvCxnSpPr>
        <p:spPr>
          <a:xfrm>
            <a:off x="838200" y="1454727"/>
            <a:ext cx="1034241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69236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0A739-11E3-C742-B221-8F808CC375C5}"/>
              </a:ext>
            </a:extLst>
          </p:cNvPr>
          <p:cNvSpPr>
            <a:spLocks noGrp="1"/>
          </p:cNvSpPr>
          <p:nvPr>
            <p:ph type="title"/>
          </p:nvPr>
        </p:nvSpPr>
        <p:spPr>
          <a:xfrm>
            <a:off x="838200" y="365125"/>
            <a:ext cx="4947612" cy="1325563"/>
          </a:xfrm>
        </p:spPr>
        <p:txBody>
          <a:bodyPr>
            <a:normAutofit/>
          </a:bodyPr>
          <a:lstStyle/>
          <a:p>
            <a:r>
              <a:rPr lang="en-US" sz="3600" dirty="0">
                <a:latin typeface="Helvetica" panose="020B0604020202020204" pitchFamily="34" charset="0"/>
                <a:cs typeface="Helvetica" panose="020B0604020202020204" pitchFamily="34" charset="0"/>
              </a:rPr>
              <a:t>Local Sources of Nuts</a:t>
            </a:r>
          </a:p>
        </p:txBody>
      </p:sp>
      <p:sp>
        <p:nvSpPr>
          <p:cNvPr id="3" name="Content Placeholder 2">
            <a:extLst>
              <a:ext uri="{FF2B5EF4-FFF2-40B4-BE49-F238E27FC236}">
                <a16:creationId xmlns:a16="http://schemas.microsoft.com/office/drawing/2014/main" id="{2B6C1DA6-2E76-BCFD-83B7-FFC29D1F854F}"/>
              </a:ext>
            </a:extLst>
          </p:cNvPr>
          <p:cNvSpPr>
            <a:spLocks noGrp="1"/>
          </p:cNvSpPr>
          <p:nvPr>
            <p:ph idx="1"/>
          </p:nvPr>
        </p:nvSpPr>
        <p:spPr>
          <a:xfrm>
            <a:off x="838200" y="1825625"/>
            <a:ext cx="4800600" cy="4351338"/>
          </a:xfrm>
        </p:spPr>
        <p:txBody>
          <a:bodyPr>
            <a:normAutofit/>
          </a:bodyPr>
          <a:lstStyle/>
          <a:p>
            <a:r>
              <a:rPr lang="en-US" sz="2400" dirty="0">
                <a:latin typeface="Helvetica" panose="020B0604020202020204" pitchFamily="34" charset="0"/>
                <a:cs typeface="Helvetica" panose="020B0604020202020204" pitchFamily="34" charset="0"/>
              </a:rPr>
              <a:t>Virginia farmers harvest enough peanuts annually to make 600 million peanut butter sandwiches</a:t>
            </a:r>
          </a:p>
        </p:txBody>
      </p:sp>
      <p:pic>
        <p:nvPicPr>
          <p:cNvPr id="5" name="Picture 4">
            <a:extLst>
              <a:ext uri="{FF2B5EF4-FFF2-40B4-BE49-F238E27FC236}">
                <a16:creationId xmlns:a16="http://schemas.microsoft.com/office/drawing/2014/main" id="{E20450BE-102D-AB45-DBC3-61B877A95FB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024262"/>
            <a:ext cx="3619500" cy="735388"/>
          </a:xfrm>
          <a:prstGeom prst="rect">
            <a:avLst/>
          </a:prstGeom>
        </p:spPr>
      </p:pic>
      <p:pic>
        <p:nvPicPr>
          <p:cNvPr id="6" name="Picture 5" descr="a farmer emptying peanut seeds into a container">
            <a:extLst>
              <a:ext uri="{FF2B5EF4-FFF2-40B4-BE49-F238E27FC236}">
                <a16:creationId xmlns:a16="http://schemas.microsoft.com/office/drawing/2014/main" id="{C5E392D0-D67E-689E-82BC-84CC092A8740}"/>
              </a:ext>
            </a:extLst>
          </p:cNvPr>
          <p:cNvPicPr>
            <a:picLocks noChangeAspect="1"/>
          </p:cNvPicPr>
          <p:nvPr/>
        </p:nvPicPr>
        <p:blipFill>
          <a:blip r:embed="rId4"/>
          <a:stretch>
            <a:fillRect/>
          </a:stretch>
        </p:blipFill>
        <p:spPr>
          <a:xfrm>
            <a:off x="6802582" y="1825625"/>
            <a:ext cx="4876799" cy="3262312"/>
          </a:xfrm>
          <a:prstGeom prst="rect">
            <a:avLst/>
          </a:prstGeom>
        </p:spPr>
      </p:pic>
      <p:cxnSp>
        <p:nvCxnSpPr>
          <p:cNvPr id="7" name="Straight Connector 6">
            <a:extLst>
              <a:ext uri="{FF2B5EF4-FFF2-40B4-BE49-F238E27FC236}">
                <a16:creationId xmlns:a16="http://schemas.microsoft.com/office/drawing/2014/main" id="{4A303240-DF58-ECF2-F549-78D1146ABE8F}"/>
              </a:ext>
              <a:ext uri="{C183D7F6-B498-43B3-948B-1728B52AA6E4}">
                <adec:decorative xmlns:adec="http://schemas.microsoft.com/office/drawing/2017/decorative" val="1"/>
              </a:ext>
            </a:extLst>
          </p:cNvPr>
          <p:cNvCxnSpPr/>
          <p:nvPr/>
        </p:nvCxnSpPr>
        <p:spPr>
          <a:xfrm>
            <a:off x="838200" y="1454727"/>
            <a:ext cx="1034241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98427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6A39-CDDF-1782-2157-DC9CBF6E104E}"/>
              </a:ext>
            </a:extLst>
          </p:cNvPr>
          <p:cNvSpPr>
            <a:spLocks noGrp="1"/>
          </p:cNvSpPr>
          <p:nvPr>
            <p:ph type="title"/>
          </p:nvPr>
        </p:nvSpPr>
        <p:spPr>
          <a:xfrm>
            <a:off x="8079978" y="741391"/>
            <a:ext cx="3369234" cy="1616203"/>
          </a:xfrm>
        </p:spPr>
        <p:txBody>
          <a:bodyPr anchor="b">
            <a:normAutofit/>
          </a:bodyPr>
          <a:lstStyle/>
          <a:p>
            <a:r>
              <a:rPr lang="en-US" sz="3200" dirty="0">
                <a:latin typeface="Helvetica" panose="020B0604020202020204" pitchFamily="34" charset="0"/>
                <a:cs typeface="Helvetica" panose="020B0604020202020204" pitchFamily="34" charset="0"/>
              </a:rPr>
              <a:t>Culinary Tips for Nuts and Seeds</a:t>
            </a:r>
          </a:p>
        </p:txBody>
      </p:sp>
      <p:sp>
        <p:nvSpPr>
          <p:cNvPr id="21" name="Rectangle 2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Content Placeholder 2">
            <a:extLst>
              <a:ext uri="{FF2B5EF4-FFF2-40B4-BE49-F238E27FC236}">
                <a16:creationId xmlns:a16="http://schemas.microsoft.com/office/drawing/2014/main" id="{F33E97B2-3380-94C2-9612-505848D472A3}"/>
              </a:ext>
            </a:extLst>
          </p:cNvPr>
          <p:cNvSpPr>
            <a:spLocks noGrp="1"/>
          </p:cNvSpPr>
          <p:nvPr>
            <p:ph idx="1"/>
          </p:nvPr>
        </p:nvSpPr>
        <p:spPr>
          <a:xfrm>
            <a:off x="8079978" y="2533476"/>
            <a:ext cx="3369234" cy="3447832"/>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Think beyond the sandwich</a:t>
            </a:r>
          </a:p>
          <a:p>
            <a:r>
              <a:rPr lang="en-US" sz="2000" dirty="0">
                <a:latin typeface="Helvetica" panose="020B0604020202020204" pitchFamily="34" charset="0"/>
                <a:cs typeface="Helvetica" panose="020B0604020202020204" pitchFamily="34" charset="0"/>
              </a:rPr>
              <a:t>Savory dishes</a:t>
            </a:r>
          </a:p>
        </p:txBody>
      </p:sp>
      <p:pic>
        <p:nvPicPr>
          <p:cNvPr id="4" name="Picture 3" descr="a Thai noodle bowl with red cabbage, cucumbers, grilled chicken, and cilantro, with peanut sauce and flatbread on the side">
            <a:extLst>
              <a:ext uri="{FF2B5EF4-FFF2-40B4-BE49-F238E27FC236}">
                <a16:creationId xmlns:a16="http://schemas.microsoft.com/office/drawing/2014/main" id="{CA56A585-FFEC-8D54-33DA-1F018717504F}"/>
              </a:ext>
            </a:extLst>
          </p:cNvPr>
          <p:cNvPicPr>
            <a:picLocks noChangeAspect="1"/>
          </p:cNvPicPr>
          <p:nvPr/>
        </p:nvPicPr>
        <p:blipFill rotWithShape="1">
          <a:blip r:embed="rId3"/>
          <a:srcRect l="10695" r="17644"/>
          <a:stretch/>
        </p:blipFill>
        <p:spPr>
          <a:xfrm>
            <a:off x="20" y="10"/>
            <a:ext cx="7390243" cy="6857990"/>
          </a:xfrm>
          <a:prstGeom prst="rect">
            <a:avLst/>
          </a:prstGeom>
        </p:spPr>
      </p:pic>
      <p:pic>
        <p:nvPicPr>
          <p:cNvPr id="6" name="Picture 5">
            <a:extLst>
              <a:ext uri="{FF2B5EF4-FFF2-40B4-BE49-F238E27FC236}">
                <a16:creationId xmlns:a16="http://schemas.microsoft.com/office/drawing/2014/main" id="{6FF1C29F-BDAE-4F37-570F-1D1D4248996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82643" y="5983441"/>
            <a:ext cx="3619500" cy="735388"/>
          </a:xfrm>
          <a:prstGeom prst="rect">
            <a:avLst/>
          </a:prstGeom>
        </p:spPr>
      </p:pic>
    </p:spTree>
    <p:extLst>
      <p:ext uri="{BB962C8B-B14F-4D97-AF65-F5344CB8AC3E}">
        <p14:creationId xmlns:p14="http://schemas.microsoft.com/office/powerpoint/2010/main" val="2699285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22BA4E-3629-E2F5-6C69-21B0F1100336}"/>
              </a:ext>
            </a:extLst>
          </p:cNvPr>
          <p:cNvSpPr>
            <a:spLocks noGrp="1"/>
          </p:cNvSpPr>
          <p:nvPr>
            <p:ph type="title"/>
          </p:nvPr>
        </p:nvSpPr>
        <p:spPr>
          <a:xfrm>
            <a:off x="1285240" y="1050595"/>
            <a:ext cx="8074815" cy="1618489"/>
          </a:xfrm>
        </p:spPr>
        <p:txBody>
          <a:bodyPr anchor="ctr">
            <a:normAutofit/>
          </a:bodyPr>
          <a:lstStyle/>
          <a:p>
            <a:r>
              <a:rPr lang="en-US" sz="6000" dirty="0">
                <a:latin typeface="Helvetica" panose="020B0604020202020204" pitchFamily="34" charset="0"/>
                <a:cs typeface="Helvetica" panose="020B0604020202020204" pitchFamily="34" charset="0"/>
              </a:rPr>
              <a:t>Let's Chat!</a:t>
            </a:r>
          </a:p>
        </p:txBody>
      </p:sp>
      <p:sp>
        <p:nvSpPr>
          <p:cNvPr id="3" name="Content Placeholder 2">
            <a:extLst>
              <a:ext uri="{FF2B5EF4-FFF2-40B4-BE49-F238E27FC236}">
                <a16:creationId xmlns:a16="http://schemas.microsoft.com/office/drawing/2014/main" id="{D10C8504-D74C-865E-F56A-45F6723187A8}"/>
              </a:ext>
            </a:extLst>
          </p:cNvPr>
          <p:cNvSpPr>
            <a:spLocks noGrp="1"/>
          </p:cNvSpPr>
          <p:nvPr>
            <p:ph idx="1"/>
          </p:nvPr>
        </p:nvSpPr>
        <p:spPr>
          <a:xfrm>
            <a:off x="1285240" y="2969469"/>
            <a:ext cx="8074815" cy="2800395"/>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What plant-based items or recipes would you like to include in your menus?</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Share any recipes you are currently using!</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Add to the shared folder in the chat</a:t>
            </a:r>
          </a:p>
        </p:txBody>
      </p:sp>
      <p:pic>
        <p:nvPicPr>
          <p:cNvPr id="5" name="Picture 4">
            <a:extLst>
              <a:ext uri="{FF2B5EF4-FFF2-40B4-BE49-F238E27FC236}">
                <a16:creationId xmlns:a16="http://schemas.microsoft.com/office/drawing/2014/main" id="{6160E461-4353-D467-1B1B-6129D7AD2F5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4786" y="5486780"/>
            <a:ext cx="3619500" cy="735388"/>
          </a:xfrm>
          <a:prstGeom prst="rect">
            <a:avLst/>
          </a:prstGeom>
        </p:spPr>
      </p:pic>
    </p:spTree>
    <p:extLst>
      <p:ext uri="{BB962C8B-B14F-4D97-AF65-F5344CB8AC3E}">
        <p14:creationId xmlns:p14="http://schemas.microsoft.com/office/powerpoint/2010/main" val="2155955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Arc 13">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177CBA3-A653-161C-60B6-4268F797DFBE}"/>
              </a:ext>
            </a:extLst>
          </p:cNvPr>
          <p:cNvSpPr>
            <a:spLocks noGrp="1"/>
          </p:cNvSpPr>
          <p:nvPr>
            <p:ph type="title"/>
          </p:nvPr>
        </p:nvSpPr>
        <p:spPr>
          <a:xfrm>
            <a:off x="7080738" y="647593"/>
            <a:ext cx="4467792" cy="3060541"/>
          </a:xfrm>
        </p:spPr>
        <p:txBody>
          <a:bodyPr vert="horz" lIns="91440" tIns="45720" rIns="91440" bIns="45720" rtlCol="0" anchor="b">
            <a:normAutofit/>
          </a:bodyPr>
          <a:lstStyle/>
          <a:p>
            <a:pPr algn="ctr"/>
            <a:r>
              <a:rPr lang="en-US" sz="6000" kern="1200" dirty="0">
                <a:solidFill>
                  <a:srgbClr val="FFFFFF"/>
                </a:solidFill>
                <a:latin typeface="Helvetica" panose="020B0604020202020204" pitchFamily="34" charset="0"/>
                <a:cs typeface="Helvetica" panose="020B0604020202020204" pitchFamily="34" charset="0"/>
              </a:rPr>
              <a:t>Questions?</a:t>
            </a:r>
          </a:p>
        </p:txBody>
      </p:sp>
      <p:sp>
        <p:nvSpPr>
          <p:cNvPr id="16" name="Oval 15">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8" y="366810"/>
            <a:ext cx="6124381"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 mark">
            <a:extLst>
              <a:ext uri="{FF2B5EF4-FFF2-40B4-BE49-F238E27FC236}">
                <a16:creationId xmlns:a16="http://schemas.microsoft.com/office/drawing/2014/main" id="{AB78A908-ED4C-4EA1-F0D7-7CBCCF47CB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8572" y="1374798"/>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pic>
        <p:nvPicPr>
          <p:cNvPr id="5" name="Picture 4">
            <a:extLst>
              <a:ext uri="{FF2B5EF4-FFF2-40B4-BE49-F238E27FC236}">
                <a16:creationId xmlns:a16="http://schemas.microsoft.com/office/drawing/2014/main" id="{AA3A921B-972F-0295-F10F-38D6E92B9AE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22821" y="5990244"/>
            <a:ext cx="3619500" cy="735388"/>
          </a:xfrm>
          <a:prstGeom prst="rect">
            <a:avLst/>
          </a:prstGeom>
        </p:spPr>
      </p:pic>
    </p:spTree>
    <p:extLst>
      <p:ext uri="{BB962C8B-B14F-4D97-AF65-F5344CB8AC3E}">
        <p14:creationId xmlns:p14="http://schemas.microsoft.com/office/powerpoint/2010/main" val="20056406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A76FD8-7CE8-45CF-AA51-0AC11CFF0B35}">
  <ds:schemaRefs>
    <ds:schemaRef ds:uri="http://schemas.microsoft.com/office/2006/documentManagement/types"/>
    <ds:schemaRef ds:uri="5546905e-4a60-40fd-8bc3-55b8fdc9a8e5"/>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purl.org/dc/elements/1.1/"/>
    <ds:schemaRef ds:uri="cd9fb0ce-cc5e-4069-a635-474c35d56436"/>
    <ds:schemaRef ds:uri="http://www.w3.org/XML/1998/namespace"/>
    <ds:schemaRef ds:uri="http://purl.org/dc/dcmitype/"/>
  </ds:schemaRefs>
</ds:datastoreItem>
</file>

<file path=customXml/itemProps2.xml><?xml version="1.0" encoding="utf-8"?>
<ds:datastoreItem xmlns:ds="http://schemas.openxmlformats.org/officeDocument/2006/customXml" ds:itemID="{5646302E-8E42-4798-A793-E2F51C474FF5}">
  <ds:schemaRefs>
    <ds:schemaRef ds:uri="http://schemas.microsoft.com/sharepoint/v3/contenttype/forms"/>
  </ds:schemaRefs>
</ds:datastoreItem>
</file>

<file path=customXml/itemProps3.xml><?xml version="1.0" encoding="utf-8"?>
<ds:datastoreItem xmlns:ds="http://schemas.openxmlformats.org/officeDocument/2006/customXml" ds:itemID="{9BEDE27D-7451-4F1C-8878-FD6383F34CC4}">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213</TotalTime>
  <Words>5597</Words>
  <Application>Microsoft Office PowerPoint</Application>
  <PresentationFormat>Widescreen</PresentationFormat>
  <Paragraphs>417</Paragraphs>
  <Slides>39</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Courier New</vt:lpstr>
      <vt:lpstr>Helvetica</vt:lpstr>
      <vt:lpstr>office theme</vt:lpstr>
      <vt:lpstr>Plant-Based Proteins + Demo</vt:lpstr>
      <vt:lpstr>USDA Funding and Non-Discrimination Statements:</vt:lpstr>
      <vt:lpstr>Welcome!</vt:lpstr>
      <vt:lpstr>Objectives</vt:lpstr>
      <vt:lpstr>Professional Standards – Learning Codes</vt:lpstr>
      <vt:lpstr>Poll</vt:lpstr>
      <vt:lpstr>Protein</vt:lpstr>
      <vt:lpstr>What is protein?</vt:lpstr>
      <vt:lpstr>Protein Functions</vt:lpstr>
      <vt:lpstr>Types of Protein</vt:lpstr>
      <vt:lpstr>Animal Sources of Protein</vt:lpstr>
      <vt:lpstr>Current Eating Patterns</vt:lpstr>
      <vt:lpstr>Plant-Based Protein Sources</vt:lpstr>
      <vt:lpstr>Plant-Based Protein in Schools</vt:lpstr>
      <vt:lpstr>Why serve (and eat) more?</vt:lpstr>
      <vt:lpstr>Environmental Benefits</vt:lpstr>
      <vt:lpstr>Student Inspired Meals</vt:lpstr>
      <vt:lpstr>Financial Benefits</vt:lpstr>
      <vt:lpstr>Plant-Based Proteins in Schools</vt:lpstr>
      <vt:lpstr>How to Serve</vt:lpstr>
      <vt:lpstr>Mixed M/MA Demo!</vt:lpstr>
      <vt:lpstr>Lunch Menu Examples</vt:lpstr>
      <vt:lpstr>Breakfast Menu Examples</vt:lpstr>
      <vt:lpstr>Beans</vt:lpstr>
      <vt:lpstr>Bean Varieties</vt:lpstr>
      <vt:lpstr>Student Inspired for Beans</vt:lpstr>
      <vt:lpstr>Culinary Tips for Beans</vt:lpstr>
      <vt:lpstr>Soy</vt:lpstr>
      <vt:lpstr>Soy Varieties</vt:lpstr>
      <vt:lpstr>Student Inspired for Soy</vt:lpstr>
      <vt:lpstr>Culinary Tips for Tofu</vt:lpstr>
      <vt:lpstr>Tofu Demo!</vt:lpstr>
      <vt:lpstr>Nuts and Seeds</vt:lpstr>
      <vt:lpstr>Nut and Seed Varieties</vt:lpstr>
      <vt:lpstr>Student Inspired for Nuts and Seeds</vt:lpstr>
      <vt:lpstr>Local Sources of Nuts</vt:lpstr>
      <vt:lpstr>Culinary Tips for Nuts and Seeds</vt:lpstr>
      <vt:lpstr>Let's Chat!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Plant-Based Proteins + Demo</dc:title>
  <dc:subject>Plant-Based Proteins + Demo</dc:subject>
  <dc:creator>VDOE</dc:creator>
  <cp:keywords>plant-based proteins; plant-based benefits; functions of protein; types of proteins</cp:keywords>
  <cp:lastModifiedBy>Stansfield, Katelynn (DOE)</cp:lastModifiedBy>
  <cp:revision>21</cp:revision>
  <dcterms:created xsi:type="dcterms:W3CDTF">2024-01-10T02:17:39Z</dcterms:created>
  <dcterms:modified xsi:type="dcterms:W3CDTF">2024-09-25T17:17:30Z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