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33"/>
  </p:notesMasterIdLst>
  <p:sldIdLst>
    <p:sldId id="256" r:id="rId5"/>
    <p:sldId id="458" r:id="rId6"/>
    <p:sldId id="283" r:id="rId7"/>
    <p:sldId id="282" r:id="rId8"/>
    <p:sldId id="284" r:id="rId9"/>
    <p:sldId id="285" r:id="rId10"/>
    <p:sldId id="260" r:id="rId11"/>
    <p:sldId id="286" r:id="rId12"/>
    <p:sldId id="262" r:id="rId13"/>
    <p:sldId id="287" r:id="rId14"/>
    <p:sldId id="267" r:id="rId15"/>
    <p:sldId id="264" r:id="rId16"/>
    <p:sldId id="265" r:id="rId17"/>
    <p:sldId id="288" r:id="rId18"/>
    <p:sldId id="268" r:id="rId19"/>
    <p:sldId id="269" r:id="rId20"/>
    <p:sldId id="270" r:id="rId21"/>
    <p:sldId id="271" r:id="rId22"/>
    <p:sldId id="272" r:id="rId23"/>
    <p:sldId id="273" r:id="rId24"/>
    <p:sldId id="274" r:id="rId25"/>
    <p:sldId id="289" r:id="rId26"/>
    <p:sldId id="277" r:id="rId27"/>
    <p:sldId id="276" r:id="rId28"/>
    <p:sldId id="278" r:id="rId29"/>
    <p:sldId id="279" r:id="rId30"/>
    <p:sldId id="290" r:id="rId31"/>
    <p:sldId id="28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798C58-A915-684C-554B-9473525953FF}" name="Stansfield, Katelynn (DOE)" initials="S(" userId="S::katelynn.stansfield@doe.virginia.gov::64535879-2e52-4a64-8998-7b65b0cf71cb" providerId="AD"/>
  <p188:author id="{86F7BCE3-CACE-8D81-E0D5-6036A094AF45}" name="Shomo, Kelly (DOE)" initials="S(" userId="S::kelly.shomo@doe.virginia.gov::7c09a94d-b852-4f2f-9bb9-1c0cc0f7a9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3BFA0D-DA1B-EFA8-0DA3-CD50274B03E1}" v="18" dt="2024-06-14T17:55:57.155"/>
    <p1510:client id="{65210F88-5447-B70D-0918-214CAA2E9DE5}" v="1452" dt="2024-06-13T18:37:47.174"/>
    <p1510:client id="{7EF2C9C2-6FF2-7BE2-86DF-93CA408560EE}" v="3" dt="2024-06-14T15:33:07.609"/>
    <p1510:client id="{8554049F-3999-6287-1D7C-FA060188488C}" v="6" dt="2024-06-14T13:58:16.744"/>
    <p1510:client id="{A555CD05-E8DE-0467-6CB4-C4F5EA69E15F}" v="111" dt="2024-06-14T17:52:48.396"/>
    <p1510:client id="{D7F20893-E838-4707-5BBF-E1EED86F2E6B}" v="199" dt="2024-06-14T00:28:17.492"/>
    <p1510:client id="{ED073342-F8E8-CC6D-9215-BF76006660BE}" v="6" dt="2024-06-14T12:13:16.8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9" autoAdjust="0"/>
    <p:restoredTop sz="61864" autoAdjust="0"/>
  </p:normalViewPr>
  <p:slideViewPr>
    <p:cSldViewPr snapToGrid="0">
      <p:cViewPr varScale="1">
        <p:scale>
          <a:sx n="66" d="100"/>
          <a:sy n="66" d="100"/>
        </p:scale>
        <p:origin x="2274"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FD0B45-3C8A-4561-A4AE-ECED6ADF9DA8}" type="datetimeFigureOut">
              <a:t>9/25/2024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2FCE2C-E752-48BB-A058-D9BB5F187A29}" type="slidenum">
              <a:t>‹#›</a:t>
            </a:fld>
            <a:endParaRPr lang="en-US"/>
          </a:p>
        </p:txBody>
      </p:sp>
    </p:spTree>
    <p:extLst>
      <p:ext uri="{BB962C8B-B14F-4D97-AF65-F5344CB8AC3E}">
        <p14:creationId xmlns:p14="http://schemas.microsoft.com/office/powerpoint/2010/main" val="3162959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pewresearch.org/religious-landscape-study/database/state/virginia/"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kashrut.com/agencie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schoolnutrition.org/sn-magazine/ensuring-dietary-inclusivity-meet-religious-needs-with-school-meals/"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Record the webinar.</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Welcome!</a:t>
            </a: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Introduce self briefly (no need for bio; name, credentials, and member of K-12 Culinary Team) and co-presenter.</a:t>
            </a:r>
          </a:p>
        </p:txBody>
      </p:sp>
      <p:sp>
        <p:nvSpPr>
          <p:cNvPr id="4" name="Slide Number Placeholder 3"/>
          <p:cNvSpPr>
            <a:spLocks noGrp="1"/>
          </p:cNvSpPr>
          <p:nvPr>
            <p:ph type="sldNum" sz="quarter" idx="5"/>
          </p:nvPr>
        </p:nvSpPr>
        <p:spPr/>
        <p:txBody>
          <a:bodyPr/>
          <a:lstStyle/>
          <a:p>
            <a:fld id="{642FCE2C-E752-48BB-A058-D9BB5F187A29}" type="slidenum">
              <a:t>1</a:t>
            </a:fld>
            <a:endParaRPr lang="en-US"/>
          </a:p>
        </p:txBody>
      </p:sp>
    </p:spTree>
    <p:extLst>
      <p:ext uri="{BB962C8B-B14F-4D97-AF65-F5344CB8AC3E}">
        <p14:creationId xmlns:p14="http://schemas.microsoft.com/office/powerpoint/2010/main" val="1634712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2FCE2C-E752-48BB-A058-D9BB5F187A29}" type="slidenum">
              <a:rPr lang="en-US" smtClean="0"/>
              <a:t>2</a:t>
            </a:fld>
            <a:endParaRPr lang="en-US"/>
          </a:p>
        </p:txBody>
      </p:sp>
    </p:spTree>
    <p:extLst>
      <p:ext uri="{BB962C8B-B14F-4D97-AF65-F5344CB8AC3E}">
        <p14:creationId xmlns:p14="http://schemas.microsoft.com/office/powerpoint/2010/main" val="3082404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review today’s objectives.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objectives.</a:t>
            </a:r>
          </a:p>
        </p:txBody>
      </p:sp>
      <p:sp>
        <p:nvSpPr>
          <p:cNvPr id="4" name="Slide Number Placeholder 3"/>
          <p:cNvSpPr>
            <a:spLocks noGrp="1"/>
          </p:cNvSpPr>
          <p:nvPr>
            <p:ph type="sldNum" sz="quarter" idx="5"/>
          </p:nvPr>
        </p:nvSpPr>
        <p:spPr/>
        <p:txBody>
          <a:bodyPr/>
          <a:lstStyle/>
          <a:p>
            <a:fld id="{642FCE2C-E752-48BB-A058-D9BB5F187A29}" type="slidenum">
              <a:rPr lang="en-US" smtClean="0"/>
              <a:t>3</a:t>
            </a:fld>
            <a:endParaRPr lang="en-US"/>
          </a:p>
        </p:txBody>
      </p:sp>
    </p:spTree>
    <p:extLst>
      <p:ext uri="{BB962C8B-B14F-4D97-AF65-F5344CB8AC3E}">
        <p14:creationId xmlns:p14="http://schemas.microsoft.com/office/powerpoint/2010/main" val="3116916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professional standards learning codes.</a:t>
            </a:r>
          </a:p>
        </p:txBody>
      </p:sp>
      <p:sp>
        <p:nvSpPr>
          <p:cNvPr id="4" name="Slide Number Placeholder 3"/>
          <p:cNvSpPr>
            <a:spLocks noGrp="1"/>
          </p:cNvSpPr>
          <p:nvPr>
            <p:ph type="sldNum" sz="quarter" idx="5"/>
          </p:nvPr>
        </p:nvSpPr>
        <p:spPr/>
        <p:txBody>
          <a:bodyPr/>
          <a:lstStyle/>
          <a:p>
            <a:fld id="{58A5FA56-9196-4C16-A37A-0B6E7EEC6F05}" type="slidenum">
              <a:t>4</a:t>
            </a:fld>
            <a:endParaRPr lang="en-US"/>
          </a:p>
        </p:txBody>
      </p:sp>
    </p:spTree>
    <p:extLst>
      <p:ext uri="{BB962C8B-B14F-4D97-AF65-F5344CB8AC3E}">
        <p14:creationId xmlns:p14="http://schemas.microsoft.com/office/powerpoint/2010/main" val="4252398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At the division level, there may be a variety of religious dietary practices followed by students. A few religions in VA include:</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Read list.</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Of course, there are more, but these are some of the most common.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Source: Pew Research Center, </a:t>
            </a:r>
            <a:r>
              <a:rPr lang="en-US" u="sng" dirty="0">
                <a:latin typeface="Arial" panose="020B0604020202020204" pitchFamily="34" charset="0"/>
                <a:cs typeface="Arial" panose="020B0604020202020204" pitchFamily="34" charset="0"/>
                <a:hlinkClick r:id="rId3"/>
              </a:rPr>
              <a:t>https://www.pewresearch.org/religious-landscape-study/database/state/virginia/</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642FCE2C-E752-48BB-A058-D9BB5F187A29}" type="slidenum">
              <a:rPr lang="en-US" smtClean="0"/>
              <a:t>5</a:t>
            </a:fld>
            <a:endParaRPr lang="en-US"/>
          </a:p>
        </p:txBody>
      </p:sp>
    </p:spTree>
    <p:extLst>
      <p:ext uri="{BB962C8B-B14F-4D97-AF65-F5344CB8AC3E}">
        <p14:creationId xmlns:p14="http://schemas.microsoft.com/office/powerpoint/2010/main" val="3908846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As far as school requirements go, you may recall that we are only required to make dietary accommodations when a student has a disability supported by a medical statement or if there is a meal accommodation requirement in a student's individualized education program.</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Currently, there are no U.S. federal or state laws mandating accommodations based on dietary preferences/practices. Does that mean we should not make an effort to accommodate these dietary practices? Absolutely not.</a:t>
            </a:r>
          </a:p>
        </p:txBody>
      </p:sp>
      <p:sp>
        <p:nvSpPr>
          <p:cNvPr id="4" name="Slide Number Placeholder 3"/>
          <p:cNvSpPr>
            <a:spLocks noGrp="1"/>
          </p:cNvSpPr>
          <p:nvPr>
            <p:ph type="sldNum" sz="quarter" idx="5"/>
          </p:nvPr>
        </p:nvSpPr>
        <p:spPr/>
        <p:txBody>
          <a:bodyPr/>
          <a:lstStyle/>
          <a:p>
            <a:fld id="{642FCE2C-E752-48BB-A058-D9BB5F187A29}" type="slidenum">
              <a:rPr lang="en-US" smtClean="0"/>
              <a:t>6</a:t>
            </a:fld>
            <a:endParaRPr lang="en-US"/>
          </a:p>
        </p:txBody>
      </p:sp>
    </p:spTree>
    <p:extLst>
      <p:ext uri="{BB962C8B-B14F-4D97-AF65-F5344CB8AC3E}">
        <p14:creationId xmlns:p14="http://schemas.microsoft.com/office/powerpoint/2010/main" val="2992726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There is a misconception that accommodating dietary practices/preferences with school meals is an extra burden and requires significantly more work, but let's take a closer look. First of all, foods used for accommodations already fit into existing federal meal pattern requirements. Second, many foods already meet these diets. In fact, you may already be serving menu items that work! And third, there is no need for special crediting for Halal or Kosher foods. They credit the same as any other food; the food itself just requires a certification. You might be surprised to learn that many large manufacturers already have Halal and Kosher certifications for their products.</a:t>
            </a:r>
          </a:p>
        </p:txBody>
      </p:sp>
      <p:sp>
        <p:nvSpPr>
          <p:cNvPr id="4" name="Slide Number Placeholder 3"/>
          <p:cNvSpPr>
            <a:spLocks noGrp="1"/>
          </p:cNvSpPr>
          <p:nvPr>
            <p:ph type="sldNum" sz="quarter" idx="5"/>
          </p:nvPr>
        </p:nvSpPr>
        <p:spPr/>
        <p:txBody>
          <a:bodyPr/>
          <a:lstStyle/>
          <a:p>
            <a:fld id="{642FCE2C-E752-48BB-A058-D9BB5F187A29}" type="slidenum">
              <a:t>7</a:t>
            </a:fld>
            <a:endParaRPr lang="en-US"/>
          </a:p>
        </p:txBody>
      </p:sp>
    </p:spTree>
    <p:extLst>
      <p:ext uri="{BB962C8B-B14F-4D97-AF65-F5344CB8AC3E}">
        <p14:creationId xmlns:p14="http://schemas.microsoft.com/office/powerpoint/2010/main" val="3288181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Why should we accommodate these dietary practices? We already discussed it does not take much additional effort, but beyond that we want to make sure we are welcoming and including all students in our school nutrition programs. By acknowledging and recognizing their dietary practices, we show respect and send the message that we value these students. You want your environment to be one where students feel welcome, safe, respected, and happy. Most importantly, it should be a place where they have access to the nutrition they need.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If you have a population of students that follows certain dietary practices, but they are not currently eating with your program, you are losing out on sales! Making dietary accommodations can help increase your participation and put more money in the bank! Michigan Dearborn Public Schools switched to halal meat that cost 15% more, but the increase in participation offset the costs!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Another consideration is education. Our school nutrition programs are fully intwined with the education system, and our cafeterias serve as an extension to the classroom. By accommodating dietary practices, we are educating all of the students on cultures that are different than their own, providing a more worldly view.</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And finally, accommodating dietary practices provides yet another opportunity for increasing scratch cooking efforts and incorporating local foods.</a:t>
            </a:r>
          </a:p>
        </p:txBody>
      </p:sp>
      <p:sp>
        <p:nvSpPr>
          <p:cNvPr id="4" name="Slide Number Placeholder 3"/>
          <p:cNvSpPr>
            <a:spLocks noGrp="1"/>
          </p:cNvSpPr>
          <p:nvPr>
            <p:ph type="sldNum" sz="quarter" idx="5"/>
          </p:nvPr>
        </p:nvSpPr>
        <p:spPr/>
        <p:txBody>
          <a:bodyPr/>
          <a:lstStyle/>
          <a:p>
            <a:fld id="{642FCE2C-E752-48BB-A058-D9BB5F187A29}" type="slidenum">
              <a:rPr lang="en-US" smtClean="0"/>
              <a:t>8</a:t>
            </a:fld>
            <a:endParaRPr lang="en-US"/>
          </a:p>
        </p:txBody>
      </p:sp>
    </p:spTree>
    <p:extLst>
      <p:ext uri="{BB962C8B-B14F-4D97-AF65-F5344CB8AC3E}">
        <p14:creationId xmlns:p14="http://schemas.microsoft.com/office/powerpoint/2010/main" val="2109405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now take a closer look at some of the most common dietary preferences and practices, including Kosher, Halal, and vegetarian/vegan diets.</a:t>
            </a:r>
          </a:p>
        </p:txBody>
      </p:sp>
      <p:sp>
        <p:nvSpPr>
          <p:cNvPr id="4" name="Slide Number Placeholder 3"/>
          <p:cNvSpPr>
            <a:spLocks noGrp="1"/>
          </p:cNvSpPr>
          <p:nvPr>
            <p:ph type="sldNum" sz="quarter" idx="5"/>
          </p:nvPr>
        </p:nvSpPr>
        <p:spPr/>
        <p:txBody>
          <a:bodyPr/>
          <a:lstStyle/>
          <a:p>
            <a:fld id="{642FCE2C-E752-48BB-A058-D9BB5F187A29}" type="slidenum">
              <a:t>9</a:t>
            </a:fld>
            <a:endParaRPr lang="en-US"/>
          </a:p>
        </p:txBody>
      </p:sp>
    </p:spTree>
    <p:extLst>
      <p:ext uri="{BB962C8B-B14F-4D97-AF65-F5344CB8AC3E}">
        <p14:creationId xmlns:p14="http://schemas.microsoft.com/office/powerpoint/2010/main" val="766695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Foods that are Kosher meet the requirements of the Jewish faith and law. Individuals that adhere to these rules must avoid pork products and shellfish. Kosher meat must be killed through ritual slaughter knows as shechita, which is done by a slaughterer called a shochet.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Individuals following a Kosher diet also cannot simultaneously consume meat and dairy products. These foods cannot be on the same plates, be prepared in the same cookware or touched by the same utensils, and sinks used to wash the dishes cannot also crossover. Think about popular school foods that might need to be reconsidered. Add to the chat menu items that include both dairy and meat. Are there ways we can separate the meat and dairy? Provide a choice?</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Allow some time for participants to add to the chat, reading and commenting on answers.</a:t>
            </a:r>
          </a:p>
          <a:p>
            <a:endParaRPr lang="en-US" dirty="0">
              <a:latin typeface="Arial" panose="020B0604020202020204" pitchFamily="34" charset="0"/>
              <a:cs typeface="Arial" panose="020B0604020202020204" pitchFamily="34" charset="0"/>
            </a:endParaRPr>
          </a:p>
          <a:p>
            <a:r>
              <a:rPr lang="en-US" b="1">
                <a:latin typeface="Arial" panose="020B0604020202020204" pitchFamily="34" charset="0"/>
                <a:cs typeface="Arial" panose="020B0604020202020204" pitchFamily="34" charset="0"/>
              </a:rPr>
              <a:t>Say: </a:t>
            </a:r>
            <a:r>
              <a:rPr lang="en-US">
                <a:latin typeface="Arial" panose="020B0604020202020204" pitchFamily="34" charset="0"/>
                <a:cs typeface="Arial" panose="020B0604020202020204" pitchFamily="34" charset="0"/>
              </a:rPr>
              <a:t>In </a:t>
            </a:r>
            <a:r>
              <a:rPr lang="en-US" dirty="0">
                <a:latin typeface="Arial" panose="020B0604020202020204" pitchFamily="34" charset="0"/>
                <a:cs typeface="Arial" panose="020B0604020202020204" pitchFamily="34" charset="0"/>
              </a:rPr>
              <a:t>addition to these restrictions, foods made with multiple ingredients must be certified Kosher. There are several certification boards and symbols to demonstrate certification that we will review on the next slide.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Finally, it is important to be aware that individuals observing Jewish holidays fast twice a year for 24 hours during Yom Kippur and Tisha </a:t>
            </a:r>
            <a:r>
              <a:rPr lang="en-US" dirty="0" err="1">
                <a:latin typeface="Arial" panose="020B0604020202020204" pitchFamily="34" charset="0"/>
                <a:cs typeface="Arial" panose="020B0604020202020204" pitchFamily="34" charset="0"/>
              </a:rPr>
              <a:t>B'Av</a:t>
            </a:r>
            <a:r>
              <a:rPr lang="en-US" dirty="0">
                <a:latin typeface="Arial" panose="020B0604020202020204" pitchFamily="34" charset="0"/>
                <a:cs typeface="Arial" panose="020B0604020202020204" pitchFamily="34" charset="0"/>
              </a:rPr>
              <a:t>. They also fast at other times during the year, but not for a full 24 hours. It might be from sun up to sun down. If you have a large Jewish population, it would be helpful to learn what fasts they practice, so you know when to expect a drop in participation!</a:t>
            </a:r>
          </a:p>
        </p:txBody>
      </p:sp>
      <p:sp>
        <p:nvSpPr>
          <p:cNvPr id="4" name="Slide Number Placeholder 3"/>
          <p:cNvSpPr>
            <a:spLocks noGrp="1"/>
          </p:cNvSpPr>
          <p:nvPr>
            <p:ph type="sldNum" sz="quarter" idx="5"/>
          </p:nvPr>
        </p:nvSpPr>
        <p:spPr/>
        <p:txBody>
          <a:bodyPr/>
          <a:lstStyle/>
          <a:p>
            <a:fld id="{642FCE2C-E752-48BB-A058-D9BB5F187A29}" type="slidenum">
              <a:rPr lang="en-US" smtClean="0"/>
              <a:t>10</a:t>
            </a:fld>
            <a:endParaRPr lang="en-US"/>
          </a:p>
        </p:txBody>
      </p:sp>
    </p:spTree>
    <p:extLst>
      <p:ext uri="{BB962C8B-B14F-4D97-AF65-F5344CB8AC3E}">
        <p14:creationId xmlns:p14="http://schemas.microsoft.com/office/powerpoint/2010/main" val="1748702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Take a look at the different Kosher certifications, and this is not all of them! There are different boards that oversee these certifications, including two boards in Virginia, found in Norfolk and Richmond. Different countries and states have different boards and symbols. It can be hard to keep track, so be sure to make sure labels you see on products are legitimate.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3"/>
              </a:rPr>
              <a:t>https://www.kashrut.com/agencies/</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642FCE2C-E752-48BB-A058-D9BB5F187A29}" type="slidenum">
              <a:t>11</a:t>
            </a:fld>
            <a:endParaRPr lang="en-US"/>
          </a:p>
        </p:txBody>
      </p:sp>
    </p:spTree>
    <p:extLst>
      <p:ext uri="{BB962C8B-B14F-4D97-AF65-F5344CB8AC3E}">
        <p14:creationId xmlns:p14="http://schemas.microsoft.com/office/powerpoint/2010/main" val="731344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have some school recipe ideas pictured on this slide for Kosher diets. Hummus Dipping Cups (with hummus being a traditional food consumed in Israel), a Buffalo Tofu Salad from the </a:t>
            </a:r>
            <a:r>
              <a:rPr lang="en-US" dirty="0" err="1">
                <a:latin typeface="Arial" panose="020B0604020202020204" pitchFamily="34" charset="0"/>
                <a:cs typeface="Arial" panose="020B0604020202020204" pitchFamily="34" charset="0"/>
              </a:rPr>
              <a:t>Mirowitz</a:t>
            </a:r>
            <a:r>
              <a:rPr lang="en-US" dirty="0">
                <a:latin typeface="Arial" panose="020B0604020202020204" pitchFamily="34" charset="0"/>
                <a:cs typeface="Arial" panose="020B0604020202020204" pitchFamily="34" charset="0"/>
              </a:rPr>
              <a:t> Jewish Community School posted on the Healthy School Recipes website, and a Cinnamon Sugar Bagel with a Greek yogurt/cream cheese berry schmear.  Cream cheese and Greek yogurt are commonly certified as Kosher!</a:t>
            </a:r>
          </a:p>
        </p:txBody>
      </p:sp>
      <p:sp>
        <p:nvSpPr>
          <p:cNvPr id="4" name="Slide Number Placeholder 3"/>
          <p:cNvSpPr>
            <a:spLocks noGrp="1"/>
          </p:cNvSpPr>
          <p:nvPr>
            <p:ph type="sldNum" sz="quarter" idx="5"/>
          </p:nvPr>
        </p:nvSpPr>
        <p:spPr/>
        <p:txBody>
          <a:bodyPr/>
          <a:lstStyle/>
          <a:p>
            <a:fld id="{642FCE2C-E752-48BB-A058-D9BB5F187A29}" type="slidenum">
              <a:t>12</a:t>
            </a:fld>
            <a:endParaRPr lang="en-US"/>
          </a:p>
        </p:txBody>
      </p:sp>
    </p:spTree>
    <p:extLst>
      <p:ext uri="{BB962C8B-B14F-4D97-AF65-F5344CB8AC3E}">
        <p14:creationId xmlns:p14="http://schemas.microsoft.com/office/powerpoint/2010/main" val="3465948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I'm sure you all agree that the bagel on the previous slide looked delicious! Aren't you glad there is a demo?! Chef, take it away!</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Demo Talking Points:</a:t>
            </a:r>
          </a:p>
          <a:p>
            <a:r>
              <a:rPr lang="en-US" dirty="0">
                <a:latin typeface="Arial" panose="020B0604020202020204" pitchFamily="34" charset="0"/>
                <a:cs typeface="Arial" panose="020B0604020202020204" pitchFamily="34" charset="0"/>
              </a:rPr>
              <a:t>We realized that we have not demoed many breakfast recipes, so thought this one would be fun!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Bagels are a common food in Jewish culture. The concept of boiling the bread was a way Polish Jews got around laws forbidding them to bake bread.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Choose whole grain bagels for fiber, protein, phytonutrients, healthy fats, vitamins, minerals. They provide significantly more satiety and nutrition than a refined white bagel.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cream cheese/yogurt schmear adds more protein, gut friendly probiotics, and phytonutrient rich berries. The new breakfast regulation allows us to credit meat/meat alternate easier (don't need to provide a grain first), which is fantastic because all of us (not just kids) should make sure we include whole grains + protein at breakfast for lasting power. Cream cheese does not credit as a meat/meat alternate, but yogurt does. The yogurt in this recipe provides .25 m/ma. Providing our students with protein at breakfast helps them last until lunch!</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From scratch recipes better allow us to control the amount of sugar added. The kids see the sugar in this recipe, meeting their innate desire for more, while actually not providing that much! The vanilla yogurt is mixed with cream cheese, reducing the sugar vs. 100% yogurt.</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Demo how to toast the bagels with the cinnamon and sugar.</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Demo how to make the Greek yogurt/berry schmear.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Demo how to serve as a sandwich or with the schmear on the side.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Source:</a:t>
            </a:r>
          </a:p>
          <a:p>
            <a:r>
              <a:rPr lang="en-US" dirty="0">
                <a:latin typeface="Arial" panose="020B0604020202020204" pitchFamily="34" charset="0"/>
                <a:cs typeface="Arial" panose="020B0604020202020204" pitchFamily="34" charset="0"/>
              </a:rPr>
              <a:t>Boiling the bread: https://www.nycbageltours.com/bagel-history#:~:text=Bagels%20are%20created%20in%2017th,the%20dough%20before%20baking%20it.</a:t>
            </a:r>
          </a:p>
        </p:txBody>
      </p:sp>
      <p:sp>
        <p:nvSpPr>
          <p:cNvPr id="4" name="Slide Number Placeholder 3"/>
          <p:cNvSpPr>
            <a:spLocks noGrp="1"/>
          </p:cNvSpPr>
          <p:nvPr>
            <p:ph type="sldNum" sz="quarter" idx="5"/>
          </p:nvPr>
        </p:nvSpPr>
        <p:spPr/>
        <p:txBody>
          <a:bodyPr/>
          <a:lstStyle/>
          <a:p>
            <a:fld id="{642FCE2C-E752-48BB-A058-D9BB5F187A29}" type="slidenum">
              <a:t>13</a:t>
            </a:fld>
            <a:endParaRPr lang="en-US"/>
          </a:p>
        </p:txBody>
      </p:sp>
    </p:spTree>
    <p:extLst>
      <p:ext uri="{BB962C8B-B14F-4D97-AF65-F5344CB8AC3E}">
        <p14:creationId xmlns:p14="http://schemas.microsoft.com/office/powerpoint/2010/main" val="4047808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now move on to Halal dietary practices. Halal is an Arabic word meaning permissible or allowable. Islam forbids all pork and its by-products as well as predatory animals. To be considered Halal, animals must be slaughtered by a Muslim. The animals must also be raised under specific guidelines for humane treatment.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Similar to Kosher, foods with multiple ingredients must be certified Halal by certification boards.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Another consideration with Islamic students is that older ones (reached puberty) are required to fast during the month of Ramadan from sunrise to sunset. Ramadan occurs during the ninth month of the Islamic calendar, which does not align with traditional calendars, and therefore dates vary every year. Muslims might also fast during voluntary times throughout the year.</a:t>
            </a:r>
          </a:p>
        </p:txBody>
      </p:sp>
      <p:sp>
        <p:nvSpPr>
          <p:cNvPr id="4" name="Slide Number Placeholder 3"/>
          <p:cNvSpPr>
            <a:spLocks noGrp="1"/>
          </p:cNvSpPr>
          <p:nvPr>
            <p:ph type="sldNum" sz="quarter" idx="5"/>
          </p:nvPr>
        </p:nvSpPr>
        <p:spPr/>
        <p:txBody>
          <a:bodyPr/>
          <a:lstStyle/>
          <a:p>
            <a:fld id="{642FCE2C-E752-48BB-A058-D9BB5F187A29}" type="slidenum">
              <a:rPr lang="en-US" smtClean="0"/>
              <a:t>14</a:t>
            </a:fld>
            <a:endParaRPr lang="en-US"/>
          </a:p>
        </p:txBody>
      </p:sp>
    </p:spTree>
    <p:extLst>
      <p:ext uri="{BB962C8B-B14F-4D97-AF65-F5344CB8AC3E}">
        <p14:creationId xmlns:p14="http://schemas.microsoft.com/office/powerpoint/2010/main" val="2851959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Three major certification bodies dominate the US halal certification market; Islamic Food and Nutrition Council of America (IFANCA); Islamic Society of North America (ISNA) and the Islamic Services of America (ISA). If you see the labels on this slide on products, you know that they can be trusted, but just like with Kosher certifications there are many more, varying by country and state.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Sources:</a:t>
            </a:r>
          </a:p>
          <a:p>
            <a:r>
              <a:rPr lang="en-US" dirty="0">
                <a:latin typeface="Arial" panose="020B0604020202020204" pitchFamily="34" charset="0"/>
                <a:cs typeface="Arial" panose="020B0604020202020204" pitchFamily="34" charset="0"/>
              </a:rPr>
              <a:t>IFANCA: https://www.ifanca.org/certification-process/</a:t>
            </a:r>
          </a:p>
          <a:p>
            <a:r>
              <a:rPr lang="en-US" dirty="0">
                <a:latin typeface="Arial" panose="020B0604020202020204" pitchFamily="34" charset="0"/>
                <a:cs typeface="Arial" panose="020B0604020202020204" pitchFamily="34" charset="0"/>
              </a:rPr>
              <a:t>ISNA: https://www.isna.net</a:t>
            </a:r>
          </a:p>
          <a:p>
            <a:r>
              <a:rPr lang="en-US" dirty="0">
                <a:latin typeface="Arial" panose="020B0604020202020204" pitchFamily="34" charset="0"/>
                <a:cs typeface="Arial" panose="020B0604020202020204" pitchFamily="34" charset="0"/>
              </a:rPr>
              <a:t>ISA: https://www.isahalal.com</a:t>
            </a:r>
          </a:p>
        </p:txBody>
      </p:sp>
      <p:sp>
        <p:nvSpPr>
          <p:cNvPr id="4" name="Slide Number Placeholder 3"/>
          <p:cNvSpPr>
            <a:spLocks noGrp="1"/>
          </p:cNvSpPr>
          <p:nvPr>
            <p:ph type="sldNum" sz="quarter" idx="5"/>
          </p:nvPr>
        </p:nvSpPr>
        <p:spPr/>
        <p:txBody>
          <a:bodyPr/>
          <a:lstStyle/>
          <a:p>
            <a:fld id="{642FCE2C-E752-48BB-A058-D9BB5F187A29}" type="slidenum">
              <a:t>15</a:t>
            </a:fld>
            <a:endParaRPr lang="en-US"/>
          </a:p>
        </p:txBody>
      </p:sp>
    </p:spTree>
    <p:extLst>
      <p:ext uri="{BB962C8B-B14F-4D97-AF65-F5344CB8AC3E}">
        <p14:creationId xmlns:p14="http://schemas.microsoft.com/office/powerpoint/2010/main" val="3515584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have some recipes pictured on this slide that could be Halal. We have tandoori chicken legs with a Raita dip, Curried Turkey and Squash, and Beef and Lentil Tacos. All of these meats would need to be Halal, but since they are meats found in natural forms vs. ultra processed, they would be easier to procure. Ground meats and chicken legs also require minimally more labor than pre-cooked forms.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Ask</a:t>
            </a:r>
            <a:r>
              <a:rPr lang="en-US" dirty="0">
                <a:latin typeface="Arial" panose="020B0604020202020204" pitchFamily="34" charset="0"/>
                <a:cs typeface="Arial" panose="020B0604020202020204" pitchFamily="34" charset="0"/>
              </a:rPr>
              <a:t>: Do any of you already limit pork on your menus? If so, let us know in the chat!</a:t>
            </a:r>
          </a:p>
        </p:txBody>
      </p:sp>
      <p:sp>
        <p:nvSpPr>
          <p:cNvPr id="4" name="Slide Number Placeholder 3"/>
          <p:cNvSpPr>
            <a:spLocks noGrp="1"/>
          </p:cNvSpPr>
          <p:nvPr>
            <p:ph type="sldNum" sz="quarter" idx="5"/>
          </p:nvPr>
        </p:nvSpPr>
        <p:spPr/>
        <p:txBody>
          <a:bodyPr/>
          <a:lstStyle/>
          <a:p>
            <a:fld id="{642FCE2C-E752-48BB-A058-D9BB5F187A29}" type="slidenum">
              <a:rPr lang="en-US"/>
              <a:t>16</a:t>
            </a:fld>
            <a:endParaRPr lang="en-US"/>
          </a:p>
        </p:txBody>
      </p:sp>
    </p:spTree>
    <p:extLst>
      <p:ext uri="{BB962C8B-B14F-4D97-AF65-F5344CB8AC3E}">
        <p14:creationId xmlns:p14="http://schemas.microsoft.com/office/powerpoint/2010/main" val="5789597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Offering vegetarian or vegan items may provide an option for those who practice Hindu, Buddhism, Jainism, and even Catholics during lent. Catholics are allowed to eat fish as well during lent, but vegetarian or vegan dishes also work! Vegetarian options are also great choices for those in need of Kosher or Halal items, as long as certifications are in place.</a:t>
            </a:r>
          </a:p>
        </p:txBody>
      </p:sp>
      <p:sp>
        <p:nvSpPr>
          <p:cNvPr id="4" name="Slide Number Placeholder 3"/>
          <p:cNvSpPr>
            <a:spLocks noGrp="1"/>
          </p:cNvSpPr>
          <p:nvPr>
            <p:ph type="sldNum" sz="quarter" idx="5"/>
          </p:nvPr>
        </p:nvSpPr>
        <p:spPr/>
        <p:txBody>
          <a:bodyPr/>
          <a:lstStyle/>
          <a:p>
            <a:fld id="{642FCE2C-E752-48BB-A058-D9BB5F187A29}" type="slidenum">
              <a:rPr lang="en-US"/>
              <a:t>17</a:t>
            </a:fld>
            <a:endParaRPr lang="en-US"/>
          </a:p>
        </p:txBody>
      </p:sp>
    </p:spTree>
    <p:extLst>
      <p:ext uri="{BB962C8B-B14F-4D97-AF65-F5344CB8AC3E}">
        <p14:creationId xmlns:p14="http://schemas.microsoft.com/office/powerpoint/2010/main" val="42950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Say</a:t>
            </a:r>
            <a:r>
              <a:rPr lang="en-US" dirty="0">
                <a:cs typeface="Calibri"/>
              </a:rPr>
              <a:t>: We have a variety of recipes pictured on this slide, some vegetarian, and some vegan: vegetarian bean chili baked potato, sweet potato and black bean quesadilla, vegetarian Mexican burrito bowl, hummus wrap, and a bean and cheese burrito. </a:t>
            </a:r>
          </a:p>
          <a:p>
            <a:endParaRPr lang="en-US" dirty="0">
              <a:cs typeface="Calibri"/>
            </a:endParaRPr>
          </a:p>
          <a:p>
            <a:r>
              <a:rPr lang="en-US" b="1" dirty="0"/>
              <a:t>Ask</a:t>
            </a:r>
            <a:r>
              <a:rPr lang="en-US" dirty="0"/>
              <a:t>: What are some of your favorite vegetarian or vegan menu items? Add them to the chat!</a:t>
            </a:r>
            <a:endParaRPr lang="en-US" dirty="0">
              <a:cs typeface="Calibri"/>
            </a:endParaRPr>
          </a:p>
        </p:txBody>
      </p:sp>
      <p:sp>
        <p:nvSpPr>
          <p:cNvPr id="4" name="Slide Number Placeholder 3"/>
          <p:cNvSpPr>
            <a:spLocks noGrp="1"/>
          </p:cNvSpPr>
          <p:nvPr>
            <p:ph type="sldNum" sz="quarter" idx="5"/>
          </p:nvPr>
        </p:nvSpPr>
        <p:spPr/>
        <p:txBody>
          <a:bodyPr/>
          <a:lstStyle/>
          <a:p>
            <a:fld id="{642FCE2C-E752-48BB-A058-D9BB5F187A29}" type="slidenum">
              <a:rPr lang="en-US"/>
              <a:t>18</a:t>
            </a:fld>
            <a:endParaRPr lang="en-US"/>
          </a:p>
        </p:txBody>
      </p:sp>
    </p:spTree>
    <p:extLst>
      <p:ext uri="{BB962C8B-B14F-4D97-AF65-F5344CB8AC3E}">
        <p14:creationId xmlns:p14="http://schemas.microsoft.com/office/powerpoint/2010/main" val="468799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Looking for some fish options for the lent season or throughout the year? Try some more creative tuna recipes, like quesadillas, sliders, or wraps, or fish tacos for a change from fish sticks and sandwiches. Fish doesn't always need to be breaded and fried. In fact, it’s a healthier option when not.</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Ask</a:t>
            </a:r>
            <a:r>
              <a:rPr lang="en-US" dirty="0">
                <a:latin typeface="Arial" panose="020B0604020202020204" pitchFamily="34" charset="0"/>
                <a:cs typeface="Arial" panose="020B0604020202020204" pitchFamily="34" charset="0"/>
              </a:rPr>
              <a:t>: Do you serve any unique and/or popular fish items? If so, add them to the chat!</a:t>
            </a:r>
          </a:p>
        </p:txBody>
      </p:sp>
      <p:sp>
        <p:nvSpPr>
          <p:cNvPr id="4" name="Slide Number Placeholder 3"/>
          <p:cNvSpPr>
            <a:spLocks noGrp="1"/>
          </p:cNvSpPr>
          <p:nvPr>
            <p:ph type="sldNum" sz="quarter" idx="5"/>
          </p:nvPr>
        </p:nvSpPr>
        <p:spPr/>
        <p:txBody>
          <a:bodyPr/>
          <a:lstStyle/>
          <a:p>
            <a:fld id="{642FCE2C-E752-48BB-A058-D9BB5F187A29}" type="slidenum">
              <a:rPr lang="en-US"/>
              <a:t>19</a:t>
            </a:fld>
            <a:endParaRPr lang="en-US"/>
          </a:p>
        </p:txBody>
      </p:sp>
    </p:spTree>
    <p:extLst>
      <p:ext uri="{BB962C8B-B14F-4D97-AF65-F5344CB8AC3E}">
        <p14:creationId xmlns:p14="http://schemas.microsoft.com/office/powerpoint/2010/main" val="10009385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What steps can you take to make more accommodations in your school nutrition programs? Let's take a look!</a:t>
            </a:r>
          </a:p>
        </p:txBody>
      </p:sp>
      <p:sp>
        <p:nvSpPr>
          <p:cNvPr id="4" name="Slide Number Placeholder 3"/>
          <p:cNvSpPr>
            <a:spLocks noGrp="1"/>
          </p:cNvSpPr>
          <p:nvPr>
            <p:ph type="sldNum" sz="quarter" idx="5"/>
          </p:nvPr>
        </p:nvSpPr>
        <p:spPr/>
        <p:txBody>
          <a:bodyPr/>
          <a:lstStyle/>
          <a:p>
            <a:fld id="{642FCE2C-E752-48BB-A058-D9BB5F187A29}" type="slidenum">
              <a:rPr lang="en-US"/>
              <a:t>20</a:t>
            </a:fld>
            <a:endParaRPr lang="en-US"/>
          </a:p>
        </p:txBody>
      </p:sp>
    </p:spTree>
    <p:extLst>
      <p:ext uri="{BB962C8B-B14F-4D97-AF65-F5344CB8AC3E}">
        <p14:creationId xmlns:p14="http://schemas.microsoft.com/office/powerpoint/2010/main" val="33504395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Meeting with community members is a great start! Discuss specific dietary practices with community members. It's common for people to practice variations or allow leniencies. Don't assume; talk directly with the source.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If you have a menu advisory council, this might already be a great group to talk to, otherwise reach out to Parent Teacher Organizations, or school administration.</a:t>
            </a:r>
          </a:p>
        </p:txBody>
      </p:sp>
      <p:sp>
        <p:nvSpPr>
          <p:cNvPr id="4" name="Slide Number Placeholder 3"/>
          <p:cNvSpPr>
            <a:spLocks noGrp="1"/>
          </p:cNvSpPr>
          <p:nvPr>
            <p:ph type="sldNum" sz="quarter" idx="5"/>
          </p:nvPr>
        </p:nvSpPr>
        <p:spPr/>
        <p:txBody>
          <a:bodyPr/>
          <a:lstStyle/>
          <a:p>
            <a:fld id="{642FCE2C-E752-48BB-A058-D9BB5F187A29}" type="slidenum">
              <a:rPr lang="en-US"/>
              <a:t>21</a:t>
            </a:fld>
            <a:endParaRPr lang="en-US"/>
          </a:p>
        </p:txBody>
      </p:sp>
    </p:spTree>
    <p:extLst>
      <p:ext uri="{BB962C8B-B14F-4D97-AF65-F5344CB8AC3E}">
        <p14:creationId xmlns:p14="http://schemas.microsoft.com/office/powerpoint/2010/main" val="2137267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Prepare certain foods on special surfaces with designated equipment and tools reserved exclusively for kosher or halal foods. This is very similar to cooking for food allergies, so your staff may already be familiar. Consider color coding tools for easier separation.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With that said, staff training is essential! Make sure SOPs are developed and everyone is on the same page. It would be a tragedy to advertise items as Kosher and Halal, and not practice the food preparation correctly.</a:t>
            </a:r>
          </a:p>
        </p:txBody>
      </p:sp>
      <p:sp>
        <p:nvSpPr>
          <p:cNvPr id="4" name="Slide Number Placeholder 3"/>
          <p:cNvSpPr>
            <a:spLocks noGrp="1"/>
          </p:cNvSpPr>
          <p:nvPr>
            <p:ph type="sldNum" sz="quarter" idx="5"/>
          </p:nvPr>
        </p:nvSpPr>
        <p:spPr/>
        <p:txBody>
          <a:bodyPr/>
          <a:lstStyle/>
          <a:p>
            <a:fld id="{642FCE2C-E752-48BB-A058-D9BB5F187A29}" type="slidenum">
              <a:rPr lang="en-US" smtClean="0"/>
              <a:t>22</a:t>
            </a:fld>
            <a:endParaRPr lang="en-US"/>
          </a:p>
        </p:txBody>
      </p:sp>
    </p:spTree>
    <p:extLst>
      <p:ext uri="{BB962C8B-B14F-4D97-AF65-F5344CB8AC3E}">
        <p14:creationId xmlns:p14="http://schemas.microsoft.com/office/powerpoint/2010/main" val="1746926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Scratch cooking almost always makes meeting dietary restrictions and practices easier. When you cook from scratch, you are fully in control of the ingredients that go into recipes. Scratch cooking also allows you to better create student inspired meals, geared towards their tastes and preferences. Let's not forget using whole food ingredients is also healthier than cooking ultra processed foods.</a:t>
            </a:r>
          </a:p>
        </p:txBody>
      </p:sp>
      <p:sp>
        <p:nvSpPr>
          <p:cNvPr id="4" name="Slide Number Placeholder 3"/>
          <p:cNvSpPr>
            <a:spLocks noGrp="1"/>
          </p:cNvSpPr>
          <p:nvPr>
            <p:ph type="sldNum" sz="quarter" idx="5"/>
          </p:nvPr>
        </p:nvSpPr>
        <p:spPr/>
        <p:txBody>
          <a:bodyPr/>
          <a:lstStyle/>
          <a:p>
            <a:fld id="{642FCE2C-E752-48BB-A058-D9BB5F187A29}" type="slidenum">
              <a:rPr lang="en-US"/>
              <a:t>23</a:t>
            </a:fld>
            <a:endParaRPr lang="en-US"/>
          </a:p>
        </p:txBody>
      </p:sp>
    </p:spTree>
    <p:extLst>
      <p:ext uri="{BB962C8B-B14F-4D97-AF65-F5344CB8AC3E}">
        <p14:creationId xmlns:p14="http://schemas.microsoft.com/office/powerpoint/2010/main" val="9596096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It's helpful to menu customizable dishes, so that students have some control of the ingredients. Remember with Kosher practice, meat and cheese cannot be combined, so consider offering cheese on the side rather than putting it on top of dishes when possible.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Instead of offering a set menu item, see if you can make it Build Your Own (BYO). Can students decide the meat/meat alternate and/or choose vegetarian options? Maybe it is a burrito bowl, as pictured on this slide, with an option of pork, chicken, or beans as the meat/meat alternate with cheese on the side. Regardless of dietary practices, most kids love to have control of what they eat!</a:t>
            </a:r>
          </a:p>
        </p:txBody>
      </p:sp>
      <p:sp>
        <p:nvSpPr>
          <p:cNvPr id="4" name="Slide Number Placeholder 3"/>
          <p:cNvSpPr>
            <a:spLocks noGrp="1"/>
          </p:cNvSpPr>
          <p:nvPr>
            <p:ph type="sldNum" sz="quarter" idx="5"/>
          </p:nvPr>
        </p:nvSpPr>
        <p:spPr/>
        <p:txBody>
          <a:bodyPr/>
          <a:lstStyle/>
          <a:p>
            <a:fld id="{642FCE2C-E752-48BB-A058-D9BB5F187A29}" type="slidenum">
              <a:rPr lang="en-US"/>
              <a:t>24</a:t>
            </a:fld>
            <a:endParaRPr lang="en-US"/>
          </a:p>
        </p:txBody>
      </p:sp>
    </p:spTree>
    <p:extLst>
      <p:ext uri="{BB962C8B-B14F-4D97-AF65-F5344CB8AC3E}">
        <p14:creationId xmlns:p14="http://schemas.microsoft.com/office/powerpoint/2010/main" val="33162405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Follow Fairfax County's lead and offer more plant-based options overall. Fairfax County has been taking steps to offer a more inclusive menu by offering a vegan or vegetarian option each day instead of making specific items that may align with some dietary patterns and not others. They focus on vegan menu options, which meets vegetarian, which meets Kosher, which meets Halal (look for certifications!).</a:t>
            </a:r>
          </a:p>
        </p:txBody>
      </p:sp>
      <p:sp>
        <p:nvSpPr>
          <p:cNvPr id="4" name="Slide Number Placeholder 3"/>
          <p:cNvSpPr>
            <a:spLocks noGrp="1"/>
          </p:cNvSpPr>
          <p:nvPr>
            <p:ph type="sldNum" sz="quarter" idx="5"/>
          </p:nvPr>
        </p:nvSpPr>
        <p:spPr/>
        <p:txBody>
          <a:bodyPr/>
          <a:lstStyle/>
          <a:p>
            <a:fld id="{642FCE2C-E752-48BB-A058-D9BB5F187A29}" type="slidenum">
              <a:rPr lang="en-US"/>
              <a:t>25</a:t>
            </a:fld>
            <a:endParaRPr lang="en-US"/>
          </a:p>
        </p:txBody>
      </p:sp>
    </p:spTree>
    <p:extLst>
      <p:ext uri="{BB962C8B-B14F-4D97-AF65-F5344CB8AC3E}">
        <p14:creationId xmlns:p14="http://schemas.microsoft.com/office/powerpoint/2010/main" val="12807165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Be sure your food brokers and reps know that you are on the lookout for foods that meet Kosher, Halal, and vegetarian or vegan dietary practices. You might be surprised to learn of currently available options. I know our team was pleasantly surprised to see how many foods are already certified Kosher and Halal while researching for this webinar. Weigh the cost benefit. Remember, a slight increase in cost might be offset by an increase in participation.</a:t>
            </a:r>
          </a:p>
        </p:txBody>
      </p:sp>
      <p:sp>
        <p:nvSpPr>
          <p:cNvPr id="4" name="Slide Number Placeholder 3"/>
          <p:cNvSpPr>
            <a:spLocks noGrp="1"/>
          </p:cNvSpPr>
          <p:nvPr>
            <p:ph type="sldNum" sz="quarter" idx="5"/>
          </p:nvPr>
        </p:nvSpPr>
        <p:spPr/>
        <p:txBody>
          <a:bodyPr/>
          <a:lstStyle/>
          <a:p>
            <a:fld id="{642FCE2C-E752-48BB-A058-D9BB5F187A29}" type="slidenum">
              <a:rPr lang="en-US"/>
              <a:t>26</a:t>
            </a:fld>
            <a:endParaRPr lang="en-US"/>
          </a:p>
        </p:txBody>
      </p:sp>
    </p:spTree>
    <p:extLst>
      <p:ext uri="{BB962C8B-B14F-4D97-AF65-F5344CB8AC3E}">
        <p14:creationId xmlns:p14="http://schemas.microsoft.com/office/powerpoint/2010/main" val="27123117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Finally, be sure to consider the calendar. During periods of restriction, it's a good idea not to introduce fun new foods or hold a special food focused event. You don’t want kids to feel left out. It all comes back to community and communication.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It's also a good idea to consider different dietary practices and faiths when decorating the cafeteria. For example, while schools often love decorating for Christmas, are there other holidays celebrated by students in your schools during that time of year that should be recognized? Just some more food for thought.</a:t>
            </a:r>
          </a:p>
        </p:txBody>
      </p:sp>
      <p:sp>
        <p:nvSpPr>
          <p:cNvPr id="4" name="Slide Number Placeholder 3"/>
          <p:cNvSpPr>
            <a:spLocks noGrp="1"/>
          </p:cNvSpPr>
          <p:nvPr>
            <p:ph type="sldNum" sz="quarter" idx="5"/>
          </p:nvPr>
        </p:nvSpPr>
        <p:spPr/>
        <p:txBody>
          <a:bodyPr/>
          <a:lstStyle/>
          <a:p>
            <a:fld id="{642FCE2C-E752-48BB-A058-D9BB5F187A29}" type="slidenum">
              <a:rPr lang="en-US" smtClean="0"/>
              <a:t>27</a:t>
            </a:fld>
            <a:endParaRPr lang="en-US"/>
          </a:p>
        </p:txBody>
      </p:sp>
    </p:spTree>
    <p:extLst>
      <p:ext uri="{BB962C8B-B14F-4D97-AF65-F5344CB8AC3E}">
        <p14:creationId xmlns:p14="http://schemas.microsoft.com/office/powerpoint/2010/main" val="41923677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Hopefully today provided you with ideas on how to accommodate dietary practices within your school nutrition program and provided some inspiration for menu items. We encourage you to continue to network with one another and share ideas.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Thank everyone for attending and participating in this webinar series.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Ask</a:t>
            </a:r>
            <a:r>
              <a:rPr lang="en-US" dirty="0">
                <a:latin typeface="Arial" panose="020B0604020202020204" pitchFamily="34" charset="0"/>
                <a:cs typeface="Arial" panose="020B0604020202020204" pitchFamily="34" charset="0"/>
              </a:rPr>
              <a:t>: Does anyone have any last questions?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Source for presentation</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hlinkClick r:id="rId3"/>
              </a:rPr>
              <a:t>https://schoolnutrition.org/sn-magazine/ensuring-dietary-inclusivity-meet-religious-needs-with-school-meals/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642FCE2C-E752-48BB-A058-D9BB5F187A29}" type="slidenum">
              <a:rPr lang="en-US"/>
              <a:t>28</a:t>
            </a:fld>
            <a:endParaRPr lang="en-US"/>
          </a:p>
        </p:txBody>
      </p:sp>
    </p:spTree>
    <p:extLst>
      <p:ext uri="{BB962C8B-B14F-4D97-AF65-F5344CB8AC3E}">
        <p14:creationId xmlns:p14="http://schemas.microsoft.com/office/powerpoint/2010/main" val="1475205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63146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069176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95695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14157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00783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1511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801886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46456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858258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64925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82627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2398318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www.doe.virginia.gov/programs-services/school-operations-support-services/school-nutrition/"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usda.gov/sites/default/files/documents/ad-3027.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program.intake@usda.gov"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8.jpe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jpeg"/><Relationship Id="rId5" Type="http://schemas.openxmlformats.org/officeDocument/2006/relationships/image" Target="../media/image11.jpe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6.svg"/></Relationships>
</file>

<file path=ppt/slides/_rels/slide2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jpeg"/><Relationship Id="rId7" Type="http://schemas.openxmlformats.org/officeDocument/2006/relationships/image" Target="../media/image31.sv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 Id="rId9" Type="http://schemas.openxmlformats.org/officeDocument/2006/relationships/image" Target="../media/image33.sv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46.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FB3A4CB-6FD8-1932-2962-9D3A18B330D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89303" y="1228544"/>
            <a:ext cx="9613397" cy="1994779"/>
          </a:xfrm>
          <a:prstGeom prst="rect">
            <a:avLst/>
          </a:prstGeom>
        </p:spPr>
      </p:pic>
      <p:sp>
        <p:nvSpPr>
          <p:cNvPr id="34" name="Right Triangle 33">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289304" y="3429000"/>
            <a:ext cx="8921672" cy="1713305"/>
          </a:xfrm>
        </p:spPr>
        <p:txBody>
          <a:bodyPr anchor="b">
            <a:normAutofit fontScale="90000"/>
          </a:bodyPr>
          <a:lstStyle/>
          <a:p>
            <a:r>
              <a:rPr lang="en-US" sz="5600" dirty="0">
                <a:latin typeface="Helvetica" panose="020B0604020202020204" pitchFamily="34" charset="0"/>
                <a:cs typeface="Helvetica" panose="020B0604020202020204" pitchFamily="34" charset="0"/>
              </a:rPr>
              <a:t>Accommodating Dietary Practices with School Meals</a:t>
            </a:r>
          </a:p>
        </p:txBody>
      </p:sp>
      <p:pic>
        <p:nvPicPr>
          <p:cNvPr id="5" name="Picture 4" descr="A Virginia Department of Education, Office of School and Community Nutrition Programs logo.">
            <a:hlinkClick r:id="rId4"/>
            <a:extLst>
              <a:ext uri="{FF2B5EF4-FFF2-40B4-BE49-F238E27FC236}">
                <a16:creationId xmlns:a16="http://schemas.microsoft.com/office/drawing/2014/main" id="{6FF51615-2473-1DB8-8893-F44ACDD3065A}"/>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727194" y="1116118"/>
            <a:ext cx="10804653" cy="2219150"/>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3"/>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3"/>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4"/>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4"/>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4"/>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CE201-FBF7-E1E3-480E-A3FFA2CAD02F}"/>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Objectives</a:t>
            </a:r>
          </a:p>
        </p:txBody>
      </p:sp>
      <p:sp>
        <p:nvSpPr>
          <p:cNvPr id="3" name="Content Placeholder 2">
            <a:extLst>
              <a:ext uri="{FF2B5EF4-FFF2-40B4-BE49-F238E27FC236}">
                <a16:creationId xmlns:a16="http://schemas.microsoft.com/office/drawing/2014/main" id="{73E7B054-64E8-F60D-0178-5E3931D69E3C}"/>
              </a:ext>
            </a:extLst>
          </p:cNvPr>
          <p:cNvSpPr>
            <a:spLocks noGrp="1"/>
          </p:cNvSpPr>
          <p:nvPr>
            <p:ph idx="1"/>
          </p:nvPr>
        </p:nvSpPr>
        <p:spPr/>
        <p:txBody>
          <a:bodyPr>
            <a:normAutofit/>
          </a:bodyPr>
          <a:lstStyle/>
          <a:p>
            <a:r>
              <a:rPr lang="en-US" dirty="0">
                <a:latin typeface="Helvetica" panose="020B0604020202020204" pitchFamily="34" charset="0"/>
                <a:cs typeface="Helvetica" panose="020B0604020202020204" pitchFamily="34" charset="0"/>
              </a:rPr>
              <a:t>Describe reasons to accommodate students with dietary practices in school nutrition programs.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Describe common dietary practices among students.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Recall recipe concepts and ideas to make dietary accommodations in school nutrition programs.</a:t>
            </a:r>
          </a:p>
          <a:p>
            <a:r>
              <a:rPr lang="en-US" dirty="0">
                <a:effectLst/>
                <a:latin typeface="Helvetica" panose="020B0604020202020204" pitchFamily="34" charset="0"/>
                <a:cs typeface="Helvetica" panose="020B0604020202020204" pitchFamily="34" charset="0"/>
              </a:rPr>
              <a:t>List steps toward accommodating a variety of dietary practices in school nutrition programs.</a:t>
            </a:r>
          </a:p>
        </p:txBody>
      </p:sp>
      <p:pic>
        <p:nvPicPr>
          <p:cNvPr id="4" name="Picture 3">
            <a:extLst>
              <a:ext uri="{FF2B5EF4-FFF2-40B4-BE49-F238E27FC236}">
                <a16:creationId xmlns:a16="http://schemas.microsoft.com/office/drawing/2014/main" id="{0845049A-0E2F-8488-B12D-A91564260BF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0975" y="5888831"/>
            <a:ext cx="3686175" cy="771525"/>
          </a:xfrm>
          <a:prstGeom prst="rect">
            <a:avLst/>
          </a:prstGeom>
        </p:spPr>
      </p:pic>
      <p:cxnSp>
        <p:nvCxnSpPr>
          <p:cNvPr id="6" name="Straight Connector 5">
            <a:extLst>
              <a:ext uri="{FF2B5EF4-FFF2-40B4-BE49-F238E27FC236}">
                <a16:creationId xmlns:a16="http://schemas.microsoft.com/office/drawing/2014/main" id="{0E17606A-90CF-4984-3648-2BFDC743CA55}"/>
              </a:ext>
              <a:ext uri="{C183D7F6-B498-43B3-948B-1728B52AA6E4}">
                <adec:decorative xmlns:adec="http://schemas.microsoft.com/office/drawing/2017/decorative" val="1"/>
              </a:ext>
            </a:extLst>
          </p:cNvPr>
          <p:cNvCxnSpPr/>
          <p:nvPr/>
        </p:nvCxnSpPr>
        <p:spPr>
          <a:xfrm>
            <a:off x="838200" y="1460500"/>
            <a:ext cx="105156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4371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39243A9E-F97D-64EE-4E3A-8FA4F7C91831}"/>
              </a:ext>
            </a:extLst>
          </p:cNvPr>
          <p:cNvSpPr>
            <a:spLocks noGrp="1"/>
          </p:cNvSpPr>
          <p:nvPr>
            <p:ph type="title"/>
          </p:nvPr>
        </p:nvSpPr>
        <p:spPr>
          <a:xfrm>
            <a:off x="838201" y="3998018"/>
            <a:ext cx="3981854" cy="2216513"/>
          </a:xfrm>
        </p:spPr>
        <p:txBody>
          <a:bodyPr>
            <a:normAutofit fontScale="90000"/>
          </a:bodyPr>
          <a:lstStyle/>
          <a:p>
            <a:r>
              <a:rPr lang="en-US" dirty="0">
                <a:latin typeface="Helvetica" panose="020B0604020202020204" pitchFamily="34" charset="0"/>
                <a:cs typeface="Helvetica" panose="020B0604020202020204" pitchFamily="34" charset="0"/>
              </a:rPr>
              <a:t>Professional Standards – Learning Codes</a:t>
            </a:r>
          </a:p>
        </p:txBody>
      </p:sp>
      <p:sp>
        <p:nvSpPr>
          <p:cNvPr id="16" name="Arc 15">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46309A6-F99C-0A75-77AF-6ACCEF48981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59914" y="1068842"/>
            <a:ext cx="10872172" cy="2228795"/>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3" name="Content Placeholder 2">
            <a:extLst>
              <a:ext uri="{FF2B5EF4-FFF2-40B4-BE49-F238E27FC236}">
                <a16:creationId xmlns:a16="http://schemas.microsoft.com/office/drawing/2014/main" id="{4D5EFD26-B818-2639-82C4-F8E4396A5AE2}"/>
              </a:ext>
            </a:extLst>
          </p:cNvPr>
          <p:cNvSpPr>
            <a:spLocks noGrp="1"/>
          </p:cNvSpPr>
          <p:nvPr>
            <p:ph idx="1"/>
          </p:nvPr>
        </p:nvSpPr>
        <p:spPr>
          <a:xfrm>
            <a:off x="4970835" y="4366479"/>
            <a:ext cx="6382966" cy="1848052"/>
          </a:xfrm>
        </p:spPr>
        <p:txBody>
          <a:bodyPr vert="horz" lIns="91440" tIns="45720" rIns="91440" bIns="45720" rtlCol="0">
            <a:normAutofit/>
          </a:bodyPr>
          <a:lstStyle/>
          <a:p>
            <a:r>
              <a:rPr lang="en-US" dirty="0">
                <a:latin typeface="Helvetica" panose="020B0604020202020204" pitchFamily="34" charset="0"/>
                <a:cs typeface="Helvetica" panose="020B0604020202020204" pitchFamily="34" charset="0"/>
              </a:rPr>
              <a:t>Nutrition 1000</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Menu Planning (1100)</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General Nutrition (1300)</a:t>
            </a:r>
          </a:p>
        </p:txBody>
      </p:sp>
    </p:spTree>
    <p:extLst>
      <p:ext uri="{BB962C8B-B14F-4D97-AF65-F5344CB8AC3E}">
        <p14:creationId xmlns:p14="http://schemas.microsoft.com/office/powerpoint/2010/main" val="2570690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61A51-098A-98A0-9922-9F3AB4541EBE}"/>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Religions in Virginia</a:t>
            </a:r>
          </a:p>
        </p:txBody>
      </p:sp>
      <p:sp>
        <p:nvSpPr>
          <p:cNvPr id="3" name="Content Placeholder 2">
            <a:extLst>
              <a:ext uri="{FF2B5EF4-FFF2-40B4-BE49-F238E27FC236}">
                <a16:creationId xmlns:a16="http://schemas.microsoft.com/office/drawing/2014/main" id="{65DEDB49-5522-2C4B-5CD9-5AF58C34746F}"/>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Christianity</a:t>
            </a:r>
          </a:p>
          <a:p>
            <a:pPr lvl="1">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Catholic</a:t>
            </a:r>
          </a:p>
          <a:p>
            <a:pPr lvl="1">
              <a:buFont typeface="Courier New" panose="02070309020205020404" pitchFamily="49" charset="0"/>
              <a:buChar char="o"/>
            </a:pPr>
            <a:r>
              <a:rPr lang="en-US" dirty="0">
                <a:effectLst/>
                <a:latin typeface="Helvetica" panose="020B0604020202020204" pitchFamily="34" charset="0"/>
                <a:cs typeface="Helvetica" panose="020B0604020202020204" pitchFamily="34" charset="0"/>
              </a:rPr>
              <a:t>Mormon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Judaism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Islam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Buddhism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Hinduism</a:t>
            </a:r>
          </a:p>
        </p:txBody>
      </p:sp>
      <p:pic>
        <p:nvPicPr>
          <p:cNvPr id="4" name="Picture 3">
            <a:extLst>
              <a:ext uri="{FF2B5EF4-FFF2-40B4-BE49-F238E27FC236}">
                <a16:creationId xmlns:a16="http://schemas.microsoft.com/office/drawing/2014/main" id="{3540136F-9080-3039-799E-53D8145E9A9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0975" y="5888831"/>
            <a:ext cx="3686175" cy="771525"/>
          </a:xfrm>
          <a:prstGeom prst="rect">
            <a:avLst/>
          </a:prstGeom>
        </p:spPr>
      </p:pic>
      <p:cxnSp>
        <p:nvCxnSpPr>
          <p:cNvPr id="6" name="Straight Connector 5">
            <a:extLst>
              <a:ext uri="{FF2B5EF4-FFF2-40B4-BE49-F238E27FC236}">
                <a16:creationId xmlns:a16="http://schemas.microsoft.com/office/drawing/2014/main" id="{08DE6BE3-E939-37AF-4CB6-B35394A1105B}"/>
              </a:ext>
              <a:ext uri="{C183D7F6-B498-43B3-948B-1728B52AA6E4}">
                <adec:decorative xmlns:adec="http://schemas.microsoft.com/office/drawing/2017/decorative" val="1"/>
              </a:ext>
            </a:extLst>
          </p:cNvPr>
          <p:cNvCxnSpPr/>
          <p:nvPr/>
        </p:nvCxnSpPr>
        <p:spPr>
          <a:xfrm>
            <a:off x="838200" y="1562100"/>
            <a:ext cx="105156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3295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3FCCF-D398-3FEE-3306-F86FB51C6065}"/>
              </a:ext>
            </a:extLst>
          </p:cNvPr>
          <p:cNvSpPr>
            <a:spLocks noGrp="1"/>
          </p:cNvSpPr>
          <p:nvPr>
            <p:ph type="title"/>
          </p:nvPr>
        </p:nvSpPr>
        <p:spPr/>
        <p:txBody>
          <a:bodyPr>
            <a:normAutofit/>
          </a:bodyPr>
          <a:lstStyle/>
          <a:p>
            <a:r>
              <a:rPr lang="en-US" sz="4000" dirty="0">
                <a:latin typeface="Helvetica" panose="020B0604020202020204" pitchFamily="34" charset="0"/>
                <a:cs typeface="Helvetica" panose="020B0604020202020204" pitchFamily="34" charset="0"/>
              </a:rPr>
              <a:t>School Requirements</a:t>
            </a:r>
          </a:p>
        </p:txBody>
      </p:sp>
      <p:sp>
        <p:nvSpPr>
          <p:cNvPr id="3" name="Content Placeholder 2">
            <a:extLst>
              <a:ext uri="{FF2B5EF4-FFF2-40B4-BE49-F238E27FC236}">
                <a16:creationId xmlns:a16="http://schemas.microsoft.com/office/drawing/2014/main" id="{2EC2EF43-8991-D2D9-FAAA-C6FFA39C3937}"/>
              </a:ext>
            </a:extLst>
          </p:cNvPr>
          <p:cNvSpPr>
            <a:spLocks noGrp="1"/>
          </p:cNvSpPr>
          <p:nvPr>
            <p:ph idx="1"/>
          </p:nvPr>
        </p:nvSpPr>
        <p:spPr/>
        <p:txBody>
          <a:bodyPr/>
          <a:lstStyle/>
          <a:p>
            <a:r>
              <a:rPr lang="en-US" sz="2400" dirty="0">
                <a:latin typeface="Helvetica" panose="020B0604020202020204" pitchFamily="34" charset="0"/>
                <a:cs typeface="Helvetica" panose="020B0604020202020204" pitchFamily="34" charset="0"/>
              </a:rPr>
              <a:t>Student’s disability restricts his/her diet AND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kern="1200" dirty="0">
                <a:solidFill>
                  <a:schemeClr val="tx1"/>
                </a:solidFill>
                <a:effectLst/>
                <a:latin typeface="Helvetica" panose="020B0604020202020204" pitchFamily="34" charset="0"/>
                <a:cs typeface="Helvetica" panose="020B0604020202020204" pitchFamily="34" charset="0"/>
              </a:rPr>
              <a:t>The</a:t>
            </a:r>
            <a:r>
              <a:rPr lang="en-US" sz="2400" dirty="0">
                <a:effectLst/>
                <a:latin typeface="Helvetica" panose="020B0604020202020204" pitchFamily="34" charset="0"/>
                <a:cs typeface="Helvetica" panose="020B0604020202020204" pitchFamily="34" charset="0"/>
              </a:rPr>
              <a:t> disability is supported by a medical statement signed by a medical authority that is licensed by the State to write medical prescriptions or meal accommodation requirement in a student’s individualized education program (IEP) as authorized by the Individuals with Disabilities Education Act or the Rehabilitation Act of 1973, Section 504.</a:t>
            </a:r>
          </a:p>
        </p:txBody>
      </p:sp>
      <p:pic>
        <p:nvPicPr>
          <p:cNvPr id="4" name="Picture 3">
            <a:extLst>
              <a:ext uri="{FF2B5EF4-FFF2-40B4-BE49-F238E27FC236}">
                <a16:creationId xmlns:a16="http://schemas.microsoft.com/office/drawing/2014/main" id="{B671BEC3-D678-6FF9-2DB5-9DF7489E6AA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0975" y="5888831"/>
            <a:ext cx="3686175" cy="771525"/>
          </a:xfrm>
          <a:prstGeom prst="rect">
            <a:avLst/>
          </a:prstGeom>
        </p:spPr>
      </p:pic>
      <p:cxnSp>
        <p:nvCxnSpPr>
          <p:cNvPr id="6" name="Straight Connector 5">
            <a:extLst>
              <a:ext uri="{FF2B5EF4-FFF2-40B4-BE49-F238E27FC236}">
                <a16:creationId xmlns:a16="http://schemas.microsoft.com/office/drawing/2014/main" id="{469A30B8-9606-ADC0-18E9-0D711163D453}"/>
              </a:ext>
              <a:ext uri="{C183D7F6-B498-43B3-948B-1728B52AA6E4}">
                <adec:decorative xmlns:adec="http://schemas.microsoft.com/office/drawing/2017/decorative" val="1"/>
              </a:ext>
            </a:extLst>
          </p:cNvPr>
          <p:cNvCxnSpPr/>
          <p:nvPr/>
        </p:nvCxnSpPr>
        <p:spPr>
          <a:xfrm>
            <a:off x="838200" y="1473200"/>
            <a:ext cx="105156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648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40B33BD-3017-4721-4867-CDAF75E618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0975" y="5888831"/>
            <a:ext cx="3686175" cy="771525"/>
          </a:xfrm>
          <a:prstGeom prst="rect">
            <a:avLst/>
          </a:prstGeom>
        </p:spPr>
      </p:pic>
      <p:sp>
        <p:nvSpPr>
          <p:cNvPr id="2" name="Title 1">
            <a:extLst>
              <a:ext uri="{FF2B5EF4-FFF2-40B4-BE49-F238E27FC236}">
                <a16:creationId xmlns:a16="http://schemas.microsoft.com/office/drawing/2014/main" id="{AB950FF8-2EC0-A891-AB77-D10DF08237C5}"/>
              </a:ext>
            </a:extLst>
          </p:cNvPr>
          <p:cNvSpPr>
            <a:spLocks noGrp="1"/>
          </p:cNvSpPr>
          <p:nvPr>
            <p:ph type="title"/>
          </p:nvPr>
        </p:nvSpPr>
        <p:spPr>
          <a:xfrm>
            <a:off x="640080" y="325369"/>
            <a:ext cx="4368602" cy="1956841"/>
          </a:xfrm>
        </p:spPr>
        <p:txBody>
          <a:bodyPr anchor="b">
            <a:normAutofit/>
          </a:bodyPr>
          <a:lstStyle/>
          <a:p>
            <a:r>
              <a:rPr lang="en-US" dirty="0">
                <a:latin typeface="Helvetica" panose="020B0604020202020204" pitchFamily="34" charset="0"/>
                <a:cs typeface="Helvetica" panose="020B0604020202020204" pitchFamily="34" charset="0"/>
              </a:rPr>
              <a:t>Extra Burden?</a:t>
            </a:r>
          </a:p>
        </p:txBody>
      </p:sp>
      <p:sp>
        <p:nvSpPr>
          <p:cNvPr id="3" name="Content Placeholder 2">
            <a:extLst>
              <a:ext uri="{FF2B5EF4-FFF2-40B4-BE49-F238E27FC236}">
                <a16:creationId xmlns:a16="http://schemas.microsoft.com/office/drawing/2014/main" id="{18F48C59-9DF4-34EB-F1E6-F78DAC7DF2B7}"/>
              </a:ext>
              <a:ext uri="{C183D7F6-B498-43B3-948B-1728B52AA6E4}">
                <adec:decorative xmlns:adec="http://schemas.microsoft.com/office/drawing/2017/decorative" val="0"/>
              </a:ext>
            </a:extLst>
          </p:cNvPr>
          <p:cNvSpPr>
            <a:spLocks noGrp="1"/>
          </p:cNvSpPr>
          <p:nvPr>
            <p:ph idx="1"/>
          </p:nvPr>
        </p:nvSpPr>
        <p:spPr>
          <a:xfrm>
            <a:off x="640080" y="2872899"/>
            <a:ext cx="4243589" cy="2474002"/>
          </a:xfrm>
        </p:spPr>
        <p:txBody>
          <a:bodyPr vert="horz" lIns="91440" tIns="45720" rIns="91440" bIns="45720" rtlCol="0" anchor="t">
            <a:normAutofit/>
          </a:bodyPr>
          <a:lstStyle/>
          <a:p>
            <a:r>
              <a:rPr lang="en-US" sz="1800" dirty="0">
                <a:latin typeface="Helvetica" panose="020B0604020202020204" pitchFamily="34" charset="0"/>
                <a:cs typeface="Helvetica" panose="020B0604020202020204" pitchFamily="34" charset="0"/>
              </a:rPr>
              <a:t>Fit into existing federal meal pattern requirements</a:t>
            </a:r>
          </a:p>
          <a:p>
            <a:r>
              <a:rPr lang="en-US" sz="1800" dirty="0">
                <a:latin typeface="Helvetica" panose="020B0604020202020204" pitchFamily="34" charset="0"/>
                <a:cs typeface="Helvetica" panose="020B0604020202020204" pitchFamily="34" charset="0"/>
              </a:rPr>
              <a:t>Many foods meet these diets</a:t>
            </a:r>
          </a:p>
          <a:p>
            <a:r>
              <a:rPr lang="en-US" sz="1800" dirty="0">
                <a:latin typeface="Helvetica" panose="020B0604020202020204" pitchFamily="34" charset="0"/>
                <a:cs typeface="Helvetica" panose="020B0604020202020204" pitchFamily="34" charset="0"/>
              </a:rPr>
              <a:t>No need for special crediting for Halal or Kosher foods</a:t>
            </a:r>
          </a:p>
        </p:txBody>
      </p:sp>
      <p:pic>
        <p:nvPicPr>
          <p:cNvPr id="4" name="Picture 3" descr="A buffalo chicken wrap cut in half stacked on a school lunch tray.">
            <a:extLst>
              <a:ext uri="{FF2B5EF4-FFF2-40B4-BE49-F238E27FC236}">
                <a16:creationId xmlns:a16="http://schemas.microsoft.com/office/drawing/2014/main" id="{2D8898E2-3393-CBE0-9253-23A552057821}"/>
              </a:ext>
              <a:ext uri="{C183D7F6-B498-43B3-948B-1728B52AA6E4}">
                <adec:decorative xmlns:adec="http://schemas.microsoft.com/office/drawing/2017/decorative" val="0"/>
              </a:ext>
            </a:extLst>
          </p:cNvPr>
          <p:cNvPicPr>
            <a:picLocks noChangeAspect="1"/>
          </p:cNvPicPr>
          <p:nvPr/>
        </p:nvPicPr>
        <p:blipFill rotWithShape="1">
          <a:blip r:embed="rId4"/>
          <a:srcRect t="29042" r="-1" b="4409"/>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604266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9412A-17A4-E938-F52C-7D29534A742D}"/>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Why Accommodate?</a:t>
            </a:r>
          </a:p>
        </p:txBody>
      </p:sp>
      <p:sp>
        <p:nvSpPr>
          <p:cNvPr id="3" name="Content Placeholder 2">
            <a:extLst>
              <a:ext uri="{FF2B5EF4-FFF2-40B4-BE49-F238E27FC236}">
                <a16:creationId xmlns:a16="http://schemas.microsoft.com/office/drawing/2014/main" id="{5F78A1A7-7251-1A2F-F2D4-84F53ABD93F1}"/>
              </a:ext>
            </a:extLst>
          </p:cNvPr>
          <p:cNvSpPr>
            <a:spLocks noGrp="1"/>
          </p:cNvSpPr>
          <p:nvPr>
            <p:ph idx="1"/>
          </p:nvPr>
        </p:nvSpPr>
        <p:spPr/>
        <p:txBody>
          <a:bodyPr>
            <a:normAutofit/>
          </a:bodyPr>
          <a:lstStyle/>
          <a:p>
            <a:r>
              <a:rPr lang="en-US" dirty="0">
                <a:latin typeface="Helvetica" panose="020B0604020202020204" pitchFamily="34" charset="0"/>
                <a:cs typeface="Helvetica" panose="020B0604020202020204" pitchFamily="34" charset="0"/>
              </a:rPr>
              <a:t>Minimal effort</a:t>
            </a:r>
          </a:p>
          <a:p>
            <a:r>
              <a:rPr lang="en-US" dirty="0">
                <a:latin typeface="Helvetica" panose="020B0604020202020204" pitchFamily="34" charset="0"/>
                <a:cs typeface="Helvetica" panose="020B0604020202020204" pitchFamily="34" charset="0"/>
              </a:rPr>
              <a:t>Welcome and include all students</a:t>
            </a:r>
          </a:p>
          <a:p>
            <a:r>
              <a:rPr lang="en-US" dirty="0">
                <a:latin typeface="Helvetica" panose="020B0604020202020204" pitchFamily="34" charset="0"/>
                <a:cs typeface="Helvetica" panose="020B0604020202020204" pitchFamily="34" charset="0"/>
              </a:rPr>
              <a:t>Show respect and value</a:t>
            </a:r>
          </a:p>
          <a:p>
            <a:r>
              <a:rPr lang="en-US" dirty="0">
                <a:latin typeface="Helvetica" panose="020B0604020202020204" pitchFamily="34" charset="0"/>
                <a:cs typeface="Helvetica" panose="020B0604020202020204" pitchFamily="34" charset="0"/>
              </a:rPr>
              <a:t>Increase participation</a:t>
            </a:r>
          </a:p>
          <a:p>
            <a:r>
              <a:rPr lang="en-US" dirty="0">
                <a:latin typeface="Helvetica" panose="020B0604020202020204" pitchFamily="34" charset="0"/>
                <a:cs typeface="Helvetica" panose="020B0604020202020204" pitchFamily="34" charset="0"/>
              </a:rPr>
              <a:t>Education</a:t>
            </a:r>
          </a:p>
          <a:p>
            <a:r>
              <a:rPr lang="en-US" dirty="0">
                <a:latin typeface="Helvetica" panose="020B0604020202020204" pitchFamily="34" charset="0"/>
                <a:cs typeface="Helvetica" panose="020B0604020202020204" pitchFamily="34" charset="0"/>
              </a:rPr>
              <a:t>Opportunity for scratch cooking and local foods</a:t>
            </a:r>
          </a:p>
        </p:txBody>
      </p:sp>
      <p:pic>
        <p:nvPicPr>
          <p:cNvPr id="4" name="Picture 3">
            <a:extLst>
              <a:ext uri="{FF2B5EF4-FFF2-40B4-BE49-F238E27FC236}">
                <a16:creationId xmlns:a16="http://schemas.microsoft.com/office/drawing/2014/main" id="{C23AB4E1-95CF-561E-2DD2-FEDECC15367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0975" y="5888831"/>
            <a:ext cx="3686175" cy="771525"/>
          </a:xfrm>
          <a:prstGeom prst="rect">
            <a:avLst/>
          </a:prstGeom>
        </p:spPr>
      </p:pic>
      <p:cxnSp>
        <p:nvCxnSpPr>
          <p:cNvPr id="5" name="Straight Connector 4">
            <a:extLst>
              <a:ext uri="{FF2B5EF4-FFF2-40B4-BE49-F238E27FC236}">
                <a16:creationId xmlns:a16="http://schemas.microsoft.com/office/drawing/2014/main" id="{0F823965-0259-7E01-CE61-1E73CC1CB53F}"/>
              </a:ext>
              <a:ext uri="{C183D7F6-B498-43B3-948B-1728B52AA6E4}">
                <adec:decorative xmlns:adec="http://schemas.microsoft.com/office/drawing/2017/decorative" val="1"/>
              </a:ext>
            </a:extLst>
          </p:cNvPr>
          <p:cNvCxnSpPr/>
          <p:nvPr/>
        </p:nvCxnSpPr>
        <p:spPr>
          <a:xfrm>
            <a:off x="838200" y="1562100"/>
            <a:ext cx="105156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7152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21BFA7-728D-D504-6037-511BF8225A2D}"/>
              </a:ext>
            </a:extLst>
          </p:cNvPr>
          <p:cNvSpPr>
            <a:spLocks noGrp="1"/>
          </p:cNvSpPr>
          <p:nvPr>
            <p:ph type="title"/>
          </p:nvPr>
        </p:nvSpPr>
        <p:spPr>
          <a:xfrm>
            <a:off x="4038600" y="1939159"/>
            <a:ext cx="7644627" cy="2751086"/>
          </a:xfrm>
        </p:spPr>
        <p:txBody>
          <a:bodyPr vert="horz" lIns="91440" tIns="45720" rIns="91440" bIns="45720" rtlCol="0" anchor="b">
            <a:normAutofit/>
          </a:bodyPr>
          <a:lstStyle/>
          <a:p>
            <a:pPr algn="r"/>
            <a:r>
              <a:rPr lang="en-US" sz="5400" kern="1200" dirty="0">
                <a:solidFill>
                  <a:schemeClr val="tx1"/>
                </a:solidFill>
                <a:latin typeface="Helvetica" panose="020B0604020202020204" pitchFamily="34" charset="0"/>
                <a:cs typeface="Helvetica" panose="020B0604020202020204" pitchFamily="34" charset="0"/>
              </a:rPr>
              <a:t>Dietary Preferences/Practices</a:t>
            </a:r>
          </a:p>
        </p:txBody>
      </p:sp>
      <p:pic>
        <p:nvPicPr>
          <p:cNvPr id="5" name="Picture 4">
            <a:extLst>
              <a:ext uri="{FF2B5EF4-FFF2-40B4-BE49-F238E27FC236}">
                <a16:creationId xmlns:a16="http://schemas.microsoft.com/office/drawing/2014/main" id="{5E08FC94-7809-C834-9395-FDD3167ABC0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050381" y="5936456"/>
            <a:ext cx="3686175" cy="771525"/>
          </a:xfrm>
          <a:prstGeom prst="rect">
            <a:avLst/>
          </a:prstGeom>
        </p:spPr>
      </p:pic>
    </p:spTree>
    <p:extLst>
      <p:ext uri="{BB962C8B-B14F-4D97-AF65-F5344CB8AC3E}">
        <p14:creationId xmlns:p14="http://schemas.microsoft.com/office/powerpoint/2010/main" val="3857108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6404E-5233-9AD6-67D8-6F01A78654C4}"/>
              </a:ext>
            </a:extLst>
          </p:cNvPr>
          <p:cNvSpPr>
            <a:spLocks noGrp="1"/>
          </p:cNvSpPr>
          <p:nvPr>
            <p:ph type="title"/>
          </p:nvPr>
        </p:nvSpPr>
        <p:spPr>
          <a:xfrm>
            <a:off x="355602" y="2652711"/>
            <a:ext cx="4413248" cy="771526"/>
          </a:xfrm>
        </p:spPr>
        <p:txBody>
          <a:bodyPr>
            <a:normAutofit/>
          </a:bodyPr>
          <a:lstStyle/>
          <a:p>
            <a:r>
              <a:rPr lang="en-US" sz="4000" dirty="0">
                <a:latin typeface="Helvetica" panose="020B0604020202020204" pitchFamily="34" charset="0"/>
                <a:cs typeface="Helvetica" panose="020B0604020202020204" pitchFamily="34" charset="0"/>
              </a:rPr>
              <a:t>Kosher (Judaism)</a:t>
            </a:r>
          </a:p>
        </p:txBody>
      </p:sp>
      <p:sp>
        <p:nvSpPr>
          <p:cNvPr id="3" name="Content Placeholder 2">
            <a:extLst>
              <a:ext uri="{FF2B5EF4-FFF2-40B4-BE49-F238E27FC236}">
                <a16:creationId xmlns:a16="http://schemas.microsoft.com/office/drawing/2014/main" id="{30EEEB35-CF3D-1F63-6F95-4EC054E59334}"/>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Restricts pork products and shellfish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Cannot simultaneously consume meat and dairy products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Foods with multiple ingredients must be certified Kosher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Fast during Yom Kippur and Tisha </a:t>
            </a:r>
            <a:r>
              <a:rPr lang="en-US" dirty="0" err="1">
                <a:effectLst/>
                <a:latin typeface="Helvetica" panose="020B0604020202020204" pitchFamily="34" charset="0"/>
                <a:cs typeface="Helvetica" panose="020B0604020202020204" pitchFamily="34" charset="0"/>
              </a:rPr>
              <a:t>B’Av</a:t>
            </a:r>
            <a:r>
              <a:rPr lang="en-US" dirty="0">
                <a:effectLst/>
                <a:latin typeface="Helvetica" panose="020B0604020202020204" pitchFamily="34" charset="0"/>
                <a:cs typeface="Helvetica" panose="020B0604020202020204" pitchFamily="34" charset="0"/>
              </a:rPr>
              <a:t> and more</a:t>
            </a:r>
          </a:p>
        </p:txBody>
      </p:sp>
      <p:pic>
        <p:nvPicPr>
          <p:cNvPr id="5" name="Picture 4">
            <a:extLst>
              <a:ext uri="{FF2B5EF4-FFF2-40B4-BE49-F238E27FC236}">
                <a16:creationId xmlns:a16="http://schemas.microsoft.com/office/drawing/2014/main" id="{C3A477EA-B434-8339-564B-F19301CCE87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0975" y="5888831"/>
            <a:ext cx="3686175" cy="771525"/>
          </a:xfrm>
          <a:prstGeom prst="rect">
            <a:avLst/>
          </a:prstGeom>
        </p:spPr>
      </p:pic>
      <p:cxnSp>
        <p:nvCxnSpPr>
          <p:cNvPr id="7" name="Straight Connector 6">
            <a:extLst>
              <a:ext uri="{FF2B5EF4-FFF2-40B4-BE49-F238E27FC236}">
                <a16:creationId xmlns:a16="http://schemas.microsoft.com/office/drawing/2014/main" id="{859AF4D5-91B5-7CDA-F72C-6DA7C2ADDB3B}"/>
              </a:ext>
              <a:ext uri="{C183D7F6-B498-43B3-948B-1728B52AA6E4}">
                <adec:decorative xmlns:adec="http://schemas.microsoft.com/office/drawing/2017/decorative" val="1"/>
              </a:ext>
            </a:extLst>
          </p:cNvPr>
          <p:cNvCxnSpPr/>
          <p:nvPr/>
        </p:nvCxnSpPr>
        <p:spPr>
          <a:xfrm>
            <a:off x="4768849" y="800100"/>
            <a:ext cx="0" cy="520700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4897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E773C3-7ADB-ADAD-7B7C-800D4AB20D6C}"/>
              </a:ext>
            </a:extLst>
          </p:cNvPr>
          <p:cNvSpPr>
            <a:spLocks noGrp="1"/>
          </p:cNvSpPr>
          <p:nvPr>
            <p:ph type="title"/>
          </p:nvPr>
        </p:nvSpPr>
        <p:spPr>
          <a:xfrm>
            <a:off x="9267909" y="2023110"/>
            <a:ext cx="2600592" cy="2846070"/>
          </a:xfrm>
        </p:spPr>
        <p:txBody>
          <a:bodyPr vert="horz" lIns="91440" tIns="45720" rIns="91440" bIns="45720" rtlCol="0" anchor="ctr">
            <a:normAutofit/>
          </a:bodyPr>
          <a:lstStyle/>
          <a:p>
            <a:r>
              <a:rPr lang="en-US" sz="3200" kern="1200" dirty="0">
                <a:solidFill>
                  <a:schemeClr val="tx1"/>
                </a:solidFill>
                <a:latin typeface="Helvetica" panose="020B0604020202020204" pitchFamily="34" charset="0"/>
                <a:cs typeface="Helvetica" panose="020B0604020202020204" pitchFamily="34" charset="0"/>
              </a:rPr>
              <a:t>Kosher Certifications</a:t>
            </a:r>
          </a:p>
        </p:txBody>
      </p:sp>
      <p:sp>
        <p:nvSpPr>
          <p:cNvPr id="16" name="Rectangle 15">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everal different Kosher certification examples.">
            <a:extLst>
              <a:ext uri="{FF2B5EF4-FFF2-40B4-BE49-F238E27FC236}">
                <a16:creationId xmlns:a16="http://schemas.microsoft.com/office/drawing/2014/main" id="{0CE961C1-4393-BCF7-1D7A-4A27DA1695C0}"/>
              </a:ext>
            </a:extLst>
          </p:cNvPr>
          <p:cNvPicPr>
            <a:picLocks noChangeAspect="1"/>
          </p:cNvPicPr>
          <p:nvPr/>
        </p:nvPicPr>
        <p:blipFill>
          <a:blip r:embed="rId3"/>
          <a:stretch>
            <a:fillRect/>
          </a:stretch>
        </p:blipFill>
        <p:spPr>
          <a:xfrm>
            <a:off x="545238" y="1391215"/>
            <a:ext cx="7608304" cy="4146525"/>
          </a:xfrm>
          <a:prstGeom prst="rect">
            <a:avLst/>
          </a:prstGeom>
        </p:spPr>
      </p:pic>
      <p:sp>
        <p:nvSpPr>
          <p:cNvPr id="20" name="Rectangle 19">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03A8D0A-8A95-7EB8-7DF3-B3544A19CE1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391525" y="5876925"/>
            <a:ext cx="3695700" cy="771525"/>
          </a:xfrm>
          <a:prstGeom prst="rect">
            <a:avLst/>
          </a:prstGeom>
        </p:spPr>
      </p:pic>
    </p:spTree>
    <p:extLst>
      <p:ext uri="{BB962C8B-B14F-4D97-AF65-F5344CB8AC3E}">
        <p14:creationId xmlns:p14="http://schemas.microsoft.com/office/powerpoint/2010/main" val="1152706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7EDEA10-087E-4352-A848-7D9888DC6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25C7CB-698A-4B51-6D49-9D3EB9A2BC8A}"/>
              </a:ext>
            </a:extLst>
          </p:cNvPr>
          <p:cNvSpPr>
            <a:spLocks noGrp="1"/>
          </p:cNvSpPr>
          <p:nvPr>
            <p:ph type="title"/>
          </p:nvPr>
        </p:nvSpPr>
        <p:spPr>
          <a:xfrm>
            <a:off x="838200" y="4242090"/>
            <a:ext cx="10515600" cy="1270232"/>
          </a:xfrm>
        </p:spPr>
        <p:txBody>
          <a:bodyPr vert="horz" lIns="91440" tIns="45720" rIns="91440" bIns="45720" rtlCol="0" anchor="b">
            <a:normAutofit/>
          </a:bodyPr>
          <a:lstStyle/>
          <a:p>
            <a:pPr algn="ctr"/>
            <a:r>
              <a:rPr lang="en-US" sz="4800" kern="1200" dirty="0">
                <a:solidFill>
                  <a:schemeClr val="tx1"/>
                </a:solidFill>
                <a:latin typeface="Helvetica" panose="020B0604020202020204" pitchFamily="34" charset="0"/>
                <a:cs typeface="Helvetica" panose="020B0604020202020204" pitchFamily="34" charset="0"/>
              </a:rPr>
              <a:t>School Recipe Ideas for Kosher Diets</a:t>
            </a:r>
          </a:p>
        </p:txBody>
      </p:sp>
      <p:pic>
        <p:nvPicPr>
          <p:cNvPr id="4" name="Picture 3" descr="Greek dipping cup layered with hummus, tzatziki, tomatoes, lettuce, feta cheese, and black olives">
            <a:extLst>
              <a:ext uri="{FF2B5EF4-FFF2-40B4-BE49-F238E27FC236}">
                <a16:creationId xmlns:a16="http://schemas.microsoft.com/office/drawing/2014/main" id="{59A6722B-5602-0A63-ADFD-51E4849900DE}"/>
              </a:ext>
            </a:extLst>
          </p:cNvPr>
          <p:cNvPicPr>
            <a:picLocks noChangeAspect="1"/>
          </p:cNvPicPr>
          <p:nvPr/>
        </p:nvPicPr>
        <p:blipFill rotWithShape="1">
          <a:blip r:embed="rId3"/>
          <a:srcRect l="7274" r="28215" b="-3"/>
          <a:stretch/>
        </p:blipFill>
        <p:spPr>
          <a:xfrm>
            <a:off x="510365" y="400051"/>
            <a:ext cx="3524888" cy="3647338"/>
          </a:xfrm>
          <a:custGeom>
            <a:avLst/>
            <a:gdLst/>
            <a:ahLst/>
            <a:cxnLst/>
            <a:rect l="l" t="t" r="r" b="b"/>
            <a:pathLst>
              <a:path w="3524888" h="3647338">
                <a:moveTo>
                  <a:pt x="887180" y="60"/>
                </a:moveTo>
                <a:cubicBezTo>
                  <a:pt x="945946" y="-443"/>
                  <a:pt x="1004682" y="2214"/>
                  <a:pt x="1063120" y="9535"/>
                </a:cubicBezTo>
                <a:cubicBezTo>
                  <a:pt x="1192553" y="25206"/>
                  <a:pt x="1324035" y="29312"/>
                  <a:pt x="1454772" y="21769"/>
                </a:cubicBezTo>
                <a:cubicBezTo>
                  <a:pt x="1583729" y="15160"/>
                  <a:pt x="1712924" y="14714"/>
                  <a:pt x="1842239" y="16589"/>
                </a:cubicBezTo>
                <a:cubicBezTo>
                  <a:pt x="1958874" y="18285"/>
                  <a:pt x="2075629" y="18018"/>
                  <a:pt x="2192264" y="13196"/>
                </a:cubicBezTo>
                <a:cubicBezTo>
                  <a:pt x="2323253" y="7660"/>
                  <a:pt x="2454242" y="2928"/>
                  <a:pt x="2585114" y="13911"/>
                </a:cubicBezTo>
                <a:cubicBezTo>
                  <a:pt x="2699008" y="24482"/>
                  <a:pt x="2813668" y="29758"/>
                  <a:pt x="2928437" y="29714"/>
                </a:cubicBezTo>
                <a:cubicBezTo>
                  <a:pt x="3080601" y="28464"/>
                  <a:pt x="3232406" y="19625"/>
                  <a:pt x="3384330" y="14536"/>
                </a:cubicBezTo>
                <a:lnTo>
                  <a:pt x="3481468" y="12130"/>
                </a:lnTo>
                <a:lnTo>
                  <a:pt x="3481325" y="16098"/>
                </a:lnTo>
                <a:lnTo>
                  <a:pt x="3493308" y="84630"/>
                </a:lnTo>
                <a:lnTo>
                  <a:pt x="3493318" y="92959"/>
                </a:lnTo>
                <a:cubicBezTo>
                  <a:pt x="3495695" y="161085"/>
                  <a:pt x="3501168" y="229143"/>
                  <a:pt x="3512114" y="297090"/>
                </a:cubicBezTo>
                <a:cubicBezTo>
                  <a:pt x="3519231" y="340796"/>
                  <a:pt x="3524136" y="384681"/>
                  <a:pt x="3524809" y="428543"/>
                </a:cubicBezTo>
                <a:cubicBezTo>
                  <a:pt x="3525482" y="472405"/>
                  <a:pt x="3521924" y="516245"/>
                  <a:pt x="3512114" y="559861"/>
                </a:cubicBezTo>
                <a:cubicBezTo>
                  <a:pt x="3491119" y="656469"/>
                  <a:pt x="3485618" y="754605"/>
                  <a:pt x="3495724" y="852186"/>
                </a:cubicBezTo>
                <a:cubicBezTo>
                  <a:pt x="3504578" y="948437"/>
                  <a:pt x="3505176" y="1044867"/>
                  <a:pt x="3502664" y="1141386"/>
                </a:cubicBezTo>
                <a:cubicBezTo>
                  <a:pt x="3500391" y="1228440"/>
                  <a:pt x="3500750" y="1315584"/>
                  <a:pt x="3507210" y="1402639"/>
                </a:cubicBezTo>
                <a:cubicBezTo>
                  <a:pt x="3514626" y="1500407"/>
                  <a:pt x="3520966" y="1598176"/>
                  <a:pt x="3506252" y="1695856"/>
                </a:cubicBezTo>
                <a:cubicBezTo>
                  <a:pt x="3492089" y="1780866"/>
                  <a:pt x="3485019" y="1866447"/>
                  <a:pt x="3485079" y="1952109"/>
                </a:cubicBezTo>
                <a:cubicBezTo>
                  <a:pt x="3486753" y="2065682"/>
                  <a:pt x="3498595" y="2178986"/>
                  <a:pt x="3505415" y="2292381"/>
                </a:cubicBezTo>
                <a:cubicBezTo>
                  <a:pt x="3514746" y="2447918"/>
                  <a:pt x="3522761" y="2603544"/>
                  <a:pt x="3508406" y="2759171"/>
                </a:cubicBezTo>
                <a:cubicBezTo>
                  <a:pt x="3497997" y="2866762"/>
                  <a:pt x="3488427" y="2974352"/>
                  <a:pt x="3496442" y="3082389"/>
                </a:cubicBezTo>
                <a:cubicBezTo>
                  <a:pt x="3502066"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7" y="3652578"/>
                  <a:pt x="3015642" y="3636699"/>
                  <a:pt x="2851776" y="3628492"/>
                </a:cubicBezTo>
                <a:cubicBezTo>
                  <a:pt x="2716167" y="3622675"/>
                  <a:pt x="2580186" y="3623335"/>
                  <a:pt x="2444683" y="3630454"/>
                </a:cubicBezTo>
                <a:cubicBezTo>
                  <a:pt x="2220221" y="3640802"/>
                  <a:pt x="1995758" y="3642229"/>
                  <a:pt x="1771055" y="3636431"/>
                </a:cubicBezTo>
                <a:cubicBezTo>
                  <a:pt x="1659183" y="3633576"/>
                  <a:pt x="1547429" y="3634736"/>
                  <a:pt x="1435675" y="3638305"/>
                </a:cubicBezTo>
                <a:cubicBezTo>
                  <a:pt x="1179420" y="3646601"/>
                  <a:pt x="923403" y="3637323"/>
                  <a:pt x="667265" y="3634558"/>
                </a:cubicBezTo>
                <a:cubicBezTo>
                  <a:pt x="569736" y="3633488"/>
                  <a:pt x="472205" y="3633665"/>
                  <a:pt x="374794"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39"/>
                </a:cubicBezTo>
                <a:cubicBezTo>
                  <a:pt x="14432" y="472556"/>
                  <a:pt x="17180" y="369671"/>
                  <a:pt x="12878" y="266688"/>
                </a:cubicBezTo>
                <a:lnTo>
                  <a:pt x="14418" y="21931"/>
                </a:lnTo>
                <a:lnTo>
                  <a:pt x="163536" y="23733"/>
                </a:lnTo>
                <a:cubicBezTo>
                  <a:pt x="346324" y="25875"/>
                  <a:pt x="528992" y="25875"/>
                  <a:pt x="711062" y="9535"/>
                </a:cubicBezTo>
                <a:cubicBezTo>
                  <a:pt x="769619" y="4223"/>
                  <a:pt x="828415" y="562"/>
                  <a:pt x="887180" y="60"/>
                </a:cubicBezTo>
                <a:close/>
              </a:path>
            </a:pathLst>
          </a:custGeom>
        </p:spPr>
      </p:pic>
      <p:pic>
        <p:nvPicPr>
          <p:cNvPr id="6" name="Picture 5" descr="Buffalo tofu salad ">
            <a:extLst>
              <a:ext uri="{FF2B5EF4-FFF2-40B4-BE49-F238E27FC236}">
                <a16:creationId xmlns:a16="http://schemas.microsoft.com/office/drawing/2014/main" id="{73B31FC2-6D61-C6A1-C04D-6953C5030FF8}"/>
              </a:ext>
            </a:extLst>
          </p:cNvPr>
          <p:cNvPicPr>
            <a:picLocks noChangeAspect="1"/>
          </p:cNvPicPr>
          <p:nvPr/>
        </p:nvPicPr>
        <p:blipFill rotWithShape="1">
          <a:blip r:embed="rId4"/>
          <a:srcRect l="12591" r="26526" b="3"/>
          <a:stretch/>
        </p:blipFill>
        <p:spPr>
          <a:xfrm>
            <a:off x="4334840" y="400052"/>
            <a:ext cx="3524888" cy="3647338"/>
          </a:xfrm>
          <a:custGeom>
            <a:avLst/>
            <a:gdLst/>
            <a:ahLst/>
            <a:cxnLst/>
            <a:rect l="l" t="t" r="r" b="b"/>
            <a:pathLst>
              <a:path w="3524888" h="3647338">
                <a:moveTo>
                  <a:pt x="887180" y="60"/>
                </a:moveTo>
                <a:cubicBezTo>
                  <a:pt x="945946" y="-443"/>
                  <a:pt x="1004683" y="2214"/>
                  <a:pt x="1063120" y="9535"/>
                </a:cubicBezTo>
                <a:cubicBezTo>
                  <a:pt x="1192553" y="25206"/>
                  <a:pt x="1324035" y="29312"/>
                  <a:pt x="1454772" y="21769"/>
                </a:cubicBezTo>
                <a:cubicBezTo>
                  <a:pt x="1583729" y="15160"/>
                  <a:pt x="1712924" y="14714"/>
                  <a:pt x="1842239" y="16589"/>
                </a:cubicBezTo>
                <a:cubicBezTo>
                  <a:pt x="1958874" y="18285"/>
                  <a:pt x="2075628" y="18018"/>
                  <a:pt x="2192263" y="13196"/>
                </a:cubicBezTo>
                <a:cubicBezTo>
                  <a:pt x="2323253" y="7660"/>
                  <a:pt x="2454242" y="2928"/>
                  <a:pt x="2585113" y="13911"/>
                </a:cubicBezTo>
                <a:cubicBezTo>
                  <a:pt x="2699008" y="24482"/>
                  <a:pt x="2813668" y="29758"/>
                  <a:pt x="2928437" y="29714"/>
                </a:cubicBezTo>
                <a:cubicBezTo>
                  <a:pt x="3080601" y="28464"/>
                  <a:pt x="3232406" y="19625"/>
                  <a:pt x="3384330" y="14536"/>
                </a:cubicBezTo>
                <a:lnTo>
                  <a:pt x="3481468" y="12130"/>
                </a:lnTo>
                <a:lnTo>
                  <a:pt x="3481325" y="16098"/>
                </a:lnTo>
                <a:lnTo>
                  <a:pt x="3493308" y="84630"/>
                </a:lnTo>
                <a:lnTo>
                  <a:pt x="3493318" y="92959"/>
                </a:lnTo>
                <a:cubicBezTo>
                  <a:pt x="3495694" y="161085"/>
                  <a:pt x="3501168" y="229143"/>
                  <a:pt x="3512114" y="297090"/>
                </a:cubicBezTo>
                <a:cubicBezTo>
                  <a:pt x="3519231" y="340796"/>
                  <a:pt x="3524136" y="384681"/>
                  <a:pt x="3524809" y="428543"/>
                </a:cubicBezTo>
                <a:cubicBezTo>
                  <a:pt x="3525482" y="472405"/>
                  <a:pt x="3521923" y="516245"/>
                  <a:pt x="3512114" y="559861"/>
                </a:cubicBezTo>
                <a:cubicBezTo>
                  <a:pt x="3491119" y="656469"/>
                  <a:pt x="3485617" y="754605"/>
                  <a:pt x="3495724" y="852186"/>
                </a:cubicBezTo>
                <a:cubicBezTo>
                  <a:pt x="3504577" y="948437"/>
                  <a:pt x="3505176" y="1044867"/>
                  <a:pt x="3502664" y="1141386"/>
                </a:cubicBezTo>
                <a:cubicBezTo>
                  <a:pt x="3500391" y="1228440"/>
                  <a:pt x="3500749" y="1315584"/>
                  <a:pt x="3507210" y="1402639"/>
                </a:cubicBezTo>
                <a:cubicBezTo>
                  <a:pt x="3514626" y="1500407"/>
                  <a:pt x="3520966" y="1598176"/>
                  <a:pt x="3506251" y="1695856"/>
                </a:cubicBezTo>
                <a:cubicBezTo>
                  <a:pt x="3492089" y="1780866"/>
                  <a:pt x="3485019" y="1866447"/>
                  <a:pt x="3485079" y="1952109"/>
                </a:cubicBezTo>
                <a:cubicBezTo>
                  <a:pt x="3486753" y="2065682"/>
                  <a:pt x="3498595" y="2178986"/>
                  <a:pt x="3505414" y="2292381"/>
                </a:cubicBezTo>
                <a:cubicBezTo>
                  <a:pt x="3514746" y="2447918"/>
                  <a:pt x="3522760" y="2603544"/>
                  <a:pt x="3508405" y="2759171"/>
                </a:cubicBezTo>
                <a:cubicBezTo>
                  <a:pt x="3497997" y="2866762"/>
                  <a:pt x="3488427" y="2974352"/>
                  <a:pt x="3496442" y="3082389"/>
                </a:cubicBezTo>
                <a:cubicBezTo>
                  <a:pt x="3502065"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7" y="3652578"/>
                  <a:pt x="3015642" y="3636699"/>
                  <a:pt x="2851776" y="3628492"/>
                </a:cubicBezTo>
                <a:cubicBezTo>
                  <a:pt x="2716167" y="3622675"/>
                  <a:pt x="2580186" y="3623335"/>
                  <a:pt x="2444683" y="3630454"/>
                </a:cubicBezTo>
                <a:cubicBezTo>
                  <a:pt x="2220221" y="3640802"/>
                  <a:pt x="1995757" y="3642229"/>
                  <a:pt x="1771055" y="3636431"/>
                </a:cubicBezTo>
                <a:cubicBezTo>
                  <a:pt x="1659183" y="3633576"/>
                  <a:pt x="1547429" y="3634736"/>
                  <a:pt x="1435675" y="3638305"/>
                </a:cubicBezTo>
                <a:cubicBezTo>
                  <a:pt x="1179419" y="3646601"/>
                  <a:pt x="923403" y="3637323"/>
                  <a:pt x="667265" y="3634558"/>
                </a:cubicBezTo>
                <a:cubicBezTo>
                  <a:pt x="569736" y="3633488"/>
                  <a:pt x="472205" y="3633665"/>
                  <a:pt x="374793"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39"/>
                </a:cubicBezTo>
                <a:cubicBezTo>
                  <a:pt x="14432" y="472556"/>
                  <a:pt x="17180" y="369671"/>
                  <a:pt x="12878" y="266688"/>
                </a:cubicBezTo>
                <a:lnTo>
                  <a:pt x="14418" y="21931"/>
                </a:lnTo>
                <a:lnTo>
                  <a:pt x="163536" y="23733"/>
                </a:lnTo>
                <a:cubicBezTo>
                  <a:pt x="346324" y="25875"/>
                  <a:pt x="528992" y="25875"/>
                  <a:pt x="711061" y="9535"/>
                </a:cubicBezTo>
                <a:cubicBezTo>
                  <a:pt x="769618" y="4223"/>
                  <a:pt x="828414" y="562"/>
                  <a:pt x="887180" y="60"/>
                </a:cubicBezTo>
                <a:close/>
              </a:path>
            </a:pathLst>
          </a:custGeom>
        </p:spPr>
      </p:pic>
      <p:pic>
        <p:nvPicPr>
          <p:cNvPr id="7" name="Picture 6" descr="Whole grain sugar cinnamon bagels filled with a blueberry cream cheese/yogurt schmear">
            <a:extLst>
              <a:ext uri="{FF2B5EF4-FFF2-40B4-BE49-F238E27FC236}">
                <a16:creationId xmlns:a16="http://schemas.microsoft.com/office/drawing/2014/main" id="{9CEA282D-E4B5-EAE8-6A4A-2504D88F1E5F}"/>
              </a:ext>
            </a:extLst>
          </p:cNvPr>
          <p:cNvPicPr>
            <a:picLocks noChangeAspect="1"/>
          </p:cNvPicPr>
          <p:nvPr/>
        </p:nvPicPr>
        <p:blipFill rotWithShape="1">
          <a:blip r:embed="rId5"/>
          <a:srcRect l="26741" r="8748" b="-3"/>
          <a:stretch/>
        </p:blipFill>
        <p:spPr>
          <a:xfrm>
            <a:off x="8214994" y="400051"/>
            <a:ext cx="3524888" cy="3647338"/>
          </a:xfrm>
          <a:custGeom>
            <a:avLst/>
            <a:gdLst/>
            <a:ahLst/>
            <a:cxnLst/>
            <a:rect l="l" t="t" r="r" b="b"/>
            <a:pathLst>
              <a:path w="3524888" h="3647338">
                <a:moveTo>
                  <a:pt x="887181" y="60"/>
                </a:moveTo>
                <a:cubicBezTo>
                  <a:pt x="945947" y="-443"/>
                  <a:pt x="1004683" y="2214"/>
                  <a:pt x="1063120" y="9535"/>
                </a:cubicBezTo>
                <a:cubicBezTo>
                  <a:pt x="1192553" y="25206"/>
                  <a:pt x="1324035" y="29312"/>
                  <a:pt x="1454772" y="21769"/>
                </a:cubicBezTo>
                <a:cubicBezTo>
                  <a:pt x="1583729" y="15160"/>
                  <a:pt x="1712924" y="14714"/>
                  <a:pt x="1842239" y="16589"/>
                </a:cubicBezTo>
                <a:cubicBezTo>
                  <a:pt x="1958874" y="18285"/>
                  <a:pt x="2075629" y="18018"/>
                  <a:pt x="2192264" y="13196"/>
                </a:cubicBezTo>
                <a:cubicBezTo>
                  <a:pt x="2323253" y="7660"/>
                  <a:pt x="2454242" y="2928"/>
                  <a:pt x="2585114" y="13911"/>
                </a:cubicBezTo>
                <a:cubicBezTo>
                  <a:pt x="2699008" y="24482"/>
                  <a:pt x="2813669" y="29758"/>
                  <a:pt x="2928437" y="29714"/>
                </a:cubicBezTo>
                <a:cubicBezTo>
                  <a:pt x="3080601" y="28464"/>
                  <a:pt x="3232406" y="19625"/>
                  <a:pt x="3384330" y="14536"/>
                </a:cubicBezTo>
                <a:lnTo>
                  <a:pt x="3481468" y="12130"/>
                </a:lnTo>
                <a:lnTo>
                  <a:pt x="3481325" y="16098"/>
                </a:lnTo>
                <a:lnTo>
                  <a:pt x="3493308" y="84630"/>
                </a:lnTo>
                <a:lnTo>
                  <a:pt x="3493318" y="92959"/>
                </a:lnTo>
                <a:cubicBezTo>
                  <a:pt x="3495695" y="161085"/>
                  <a:pt x="3501169" y="229143"/>
                  <a:pt x="3512114" y="297090"/>
                </a:cubicBezTo>
                <a:cubicBezTo>
                  <a:pt x="3519231" y="340796"/>
                  <a:pt x="3524136" y="384681"/>
                  <a:pt x="3524809" y="428543"/>
                </a:cubicBezTo>
                <a:cubicBezTo>
                  <a:pt x="3525482" y="472405"/>
                  <a:pt x="3521924" y="516245"/>
                  <a:pt x="3512114" y="559861"/>
                </a:cubicBezTo>
                <a:cubicBezTo>
                  <a:pt x="3491119" y="656469"/>
                  <a:pt x="3485618" y="754605"/>
                  <a:pt x="3495724" y="852186"/>
                </a:cubicBezTo>
                <a:cubicBezTo>
                  <a:pt x="3504578" y="948437"/>
                  <a:pt x="3505176" y="1044867"/>
                  <a:pt x="3502664" y="1141385"/>
                </a:cubicBezTo>
                <a:cubicBezTo>
                  <a:pt x="3500391" y="1228440"/>
                  <a:pt x="3500750" y="1315584"/>
                  <a:pt x="3507210" y="1402639"/>
                </a:cubicBezTo>
                <a:cubicBezTo>
                  <a:pt x="3514626" y="1500407"/>
                  <a:pt x="3520966" y="1598176"/>
                  <a:pt x="3506252" y="1695857"/>
                </a:cubicBezTo>
                <a:cubicBezTo>
                  <a:pt x="3492089" y="1780866"/>
                  <a:pt x="3485019" y="1866447"/>
                  <a:pt x="3485079" y="1952109"/>
                </a:cubicBezTo>
                <a:cubicBezTo>
                  <a:pt x="3486753" y="2065682"/>
                  <a:pt x="3498596" y="2178986"/>
                  <a:pt x="3505415" y="2292381"/>
                </a:cubicBezTo>
                <a:cubicBezTo>
                  <a:pt x="3514746" y="2447918"/>
                  <a:pt x="3522761" y="2603544"/>
                  <a:pt x="3508406" y="2759171"/>
                </a:cubicBezTo>
                <a:cubicBezTo>
                  <a:pt x="3497997" y="2866762"/>
                  <a:pt x="3488428" y="2974352"/>
                  <a:pt x="3496442" y="3082389"/>
                </a:cubicBezTo>
                <a:cubicBezTo>
                  <a:pt x="3502066"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8" y="3652578"/>
                  <a:pt x="3015642" y="3636699"/>
                  <a:pt x="2851776" y="3628492"/>
                </a:cubicBezTo>
                <a:cubicBezTo>
                  <a:pt x="2716167" y="3622675"/>
                  <a:pt x="2580186" y="3623335"/>
                  <a:pt x="2444683" y="3630454"/>
                </a:cubicBezTo>
                <a:cubicBezTo>
                  <a:pt x="2220221" y="3640802"/>
                  <a:pt x="1995758" y="3642229"/>
                  <a:pt x="1771055" y="3636431"/>
                </a:cubicBezTo>
                <a:cubicBezTo>
                  <a:pt x="1659183" y="3633576"/>
                  <a:pt x="1547429" y="3634736"/>
                  <a:pt x="1435676" y="3638305"/>
                </a:cubicBezTo>
                <a:cubicBezTo>
                  <a:pt x="1179420" y="3646601"/>
                  <a:pt x="923403" y="3637323"/>
                  <a:pt x="667265" y="3634558"/>
                </a:cubicBezTo>
                <a:cubicBezTo>
                  <a:pt x="569736" y="3633488"/>
                  <a:pt x="472205" y="3633665"/>
                  <a:pt x="374794"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39"/>
                </a:cubicBezTo>
                <a:cubicBezTo>
                  <a:pt x="14432" y="472556"/>
                  <a:pt x="17180" y="369671"/>
                  <a:pt x="12878" y="266688"/>
                </a:cubicBezTo>
                <a:lnTo>
                  <a:pt x="14418" y="21931"/>
                </a:lnTo>
                <a:lnTo>
                  <a:pt x="163536" y="23733"/>
                </a:lnTo>
                <a:cubicBezTo>
                  <a:pt x="346324" y="25875"/>
                  <a:pt x="528992" y="25875"/>
                  <a:pt x="711062" y="9535"/>
                </a:cubicBezTo>
                <a:cubicBezTo>
                  <a:pt x="769619" y="4223"/>
                  <a:pt x="828415" y="562"/>
                  <a:pt x="887181" y="60"/>
                </a:cubicBezTo>
                <a:close/>
              </a:path>
            </a:pathLst>
          </a:custGeom>
        </p:spPr>
      </p:pic>
      <p:sp>
        <p:nvSpPr>
          <p:cNvPr id="20" name="sketch line">
            <a:extLst>
              <a:ext uri="{FF2B5EF4-FFF2-40B4-BE49-F238E27FC236}">
                <a16:creationId xmlns:a16="http://schemas.microsoft.com/office/drawing/2014/main" id="{605D77EC-B84E-48F8-9EC4-93E851C0F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2682" y="5512322"/>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A2CB6F-1BBF-D4C0-31FC-7BCBD465A563}"/>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80975" y="5888831"/>
            <a:ext cx="3686175" cy="771525"/>
          </a:xfrm>
          <a:prstGeom prst="rect">
            <a:avLst/>
          </a:prstGeom>
        </p:spPr>
      </p:pic>
    </p:spTree>
    <p:extLst>
      <p:ext uri="{BB962C8B-B14F-4D97-AF65-F5344CB8AC3E}">
        <p14:creationId xmlns:p14="http://schemas.microsoft.com/office/powerpoint/2010/main" val="302403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3BF18B-C8A1-400D-BBBD-6103EC90F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CA5AB-15AA-127A-3FA2-063AC152FAEC}"/>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700" kern="1200" dirty="0">
                <a:solidFill>
                  <a:schemeClr val="tx1"/>
                </a:solidFill>
                <a:latin typeface="Helvetica" panose="020B0604020202020204" pitchFamily="34" charset="0"/>
                <a:cs typeface="Helvetica" panose="020B0604020202020204" pitchFamily="34" charset="0"/>
              </a:rPr>
              <a:t>Demo!</a:t>
            </a:r>
          </a:p>
        </p:txBody>
      </p:sp>
      <p:sp>
        <p:nvSpPr>
          <p:cNvPr id="12" name="Rectangle 11">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Blueberry cream cheese yogurt schmear">
            <a:extLst>
              <a:ext uri="{FF2B5EF4-FFF2-40B4-BE49-F238E27FC236}">
                <a16:creationId xmlns:a16="http://schemas.microsoft.com/office/drawing/2014/main" id="{70109FCE-4EBD-2834-2C4B-31C77D38903D}"/>
              </a:ext>
            </a:extLst>
          </p:cNvPr>
          <p:cNvPicPr>
            <a:picLocks noChangeAspect="1"/>
          </p:cNvPicPr>
          <p:nvPr/>
        </p:nvPicPr>
        <p:blipFill rotWithShape="1">
          <a:blip r:embed="rId3"/>
          <a:srcRect l="20720" r="24868" b="-1"/>
          <a:stretch/>
        </p:blipFill>
        <p:spPr>
          <a:xfrm>
            <a:off x="545231" y="858525"/>
            <a:ext cx="3719192" cy="5211906"/>
          </a:xfrm>
          <a:prstGeom prst="rect">
            <a:avLst/>
          </a:prstGeom>
        </p:spPr>
      </p:pic>
      <p:pic>
        <p:nvPicPr>
          <p:cNvPr id="4" name="Picture 3" descr="Whole grain bagels cut in half sprinkled with cinnamon sugar">
            <a:extLst>
              <a:ext uri="{FF2B5EF4-FFF2-40B4-BE49-F238E27FC236}">
                <a16:creationId xmlns:a16="http://schemas.microsoft.com/office/drawing/2014/main" id="{0909025D-2FF0-A78F-0E55-3EC972D63CE5}"/>
              </a:ext>
            </a:extLst>
          </p:cNvPr>
          <p:cNvPicPr>
            <a:picLocks noChangeAspect="1"/>
          </p:cNvPicPr>
          <p:nvPr/>
        </p:nvPicPr>
        <p:blipFill rotWithShape="1">
          <a:blip r:embed="rId4"/>
          <a:srcRect l="1439" r="8471" b="-3"/>
          <a:stretch/>
        </p:blipFill>
        <p:spPr>
          <a:xfrm>
            <a:off x="4457706" y="858524"/>
            <a:ext cx="3685032" cy="2505456"/>
          </a:xfrm>
          <a:prstGeom prst="rect">
            <a:avLst/>
          </a:prstGeom>
        </p:spPr>
      </p:pic>
      <p:pic>
        <p:nvPicPr>
          <p:cNvPr id="5" name="Picture 4" descr="Cinnamon sugar bagel with a side of blueberry cream cheese/yogurt schmear ">
            <a:extLst>
              <a:ext uri="{FF2B5EF4-FFF2-40B4-BE49-F238E27FC236}">
                <a16:creationId xmlns:a16="http://schemas.microsoft.com/office/drawing/2014/main" id="{D6FBDF7B-2D7C-F7DC-160E-1E2A0D497607}"/>
              </a:ext>
            </a:extLst>
          </p:cNvPr>
          <p:cNvPicPr>
            <a:picLocks noChangeAspect="1"/>
          </p:cNvPicPr>
          <p:nvPr/>
        </p:nvPicPr>
        <p:blipFill rotWithShape="1">
          <a:blip r:embed="rId5"/>
          <a:srcRect t="50345" r="3" b="4273"/>
          <a:stretch/>
        </p:blipFill>
        <p:spPr>
          <a:xfrm>
            <a:off x="4457712" y="3564974"/>
            <a:ext cx="3685031" cy="2505456"/>
          </a:xfrm>
          <a:prstGeom prst="rect">
            <a:avLst/>
          </a:prstGeom>
        </p:spPr>
      </p:pic>
      <p:sp>
        <p:nvSpPr>
          <p:cNvPr id="16" name="Rectangle 15">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B211818-EAE1-10D6-CB1F-95FF37470F9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384381" y="5876925"/>
            <a:ext cx="3686175" cy="771525"/>
          </a:xfrm>
          <a:prstGeom prst="rect">
            <a:avLst/>
          </a:prstGeom>
        </p:spPr>
      </p:pic>
    </p:spTree>
    <p:extLst>
      <p:ext uri="{BB962C8B-B14F-4D97-AF65-F5344CB8AC3E}">
        <p14:creationId xmlns:p14="http://schemas.microsoft.com/office/powerpoint/2010/main" val="2515897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6404E-5233-9AD6-67D8-6F01A78654C4}"/>
              </a:ext>
            </a:extLst>
          </p:cNvPr>
          <p:cNvSpPr>
            <a:spLocks noGrp="1"/>
          </p:cNvSpPr>
          <p:nvPr>
            <p:ph type="title"/>
          </p:nvPr>
        </p:nvSpPr>
        <p:spPr>
          <a:xfrm>
            <a:off x="1082674" y="2652711"/>
            <a:ext cx="3686176" cy="771526"/>
          </a:xfrm>
        </p:spPr>
        <p:txBody>
          <a:bodyPr>
            <a:normAutofit/>
          </a:bodyPr>
          <a:lstStyle/>
          <a:p>
            <a:r>
              <a:rPr lang="en-US" sz="4000" dirty="0">
                <a:latin typeface="Helvetica" panose="020B0604020202020204" pitchFamily="34" charset="0"/>
                <a:cs typeface="Helvetica" panose="020B0604020202020204" pitchFamily="34" charset="0"/>
              </a:rPr>
              <a:t>Halal (Islam)</a:t>
            </a:r>
          </a:p>
        </p:txBody>
      </p:sp>
      <p:sp>
        <p:nvSpPr>
          <p:cNvPr id="3" name="Content Placeholder 2">
            <a:extLst>
              <a:ext uri="{FF2B5EF4-FFF2-40B4-BE49-F238E27FC236}">
                <a16:creationId xmlns:a16="http://schemas.microsoft.com/office/drawing/2014/main" id="{30EEEB35-CF3D-1F63-6F95-4EC054E59334}"/>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Forbids pork and all its byproducts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No predatory animals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Animals must be slaughtered by a Muslim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Foods with multiple ingredients must be certified Halal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Fast during Ramadan</a:t>
            </a:r>
          </a:p>
        </p:txBody>
      </p:sp>
      <p:pic>
        <p:nvPicPr>
          <p:cNvPr id="5" name="Picture 4">
            <a:extLst>
              <a:ext uri="{FF2B5EF4-FFF2-40B4-BE49-F238E27FC236}">
                <a16:creationId xmlns:a16="http://schemas.microsoft.com/office/drawing/2014/main" id="{C3A477EA-B434-8339-564B-F19301CCE87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0975" y="5888831"/>
            <a:ext cx="3686175" cy="771525"/>
          </a:xfrm>
          <a:prstGeom prst="rect">
            <a:avLst/>
          </a:prstGeom>
        </p:spPr>
      </p:pic>
      <p:cxnSp>
        <p:nvCxnSpPr>
          <p:cNvPr id="7" name="Straight Connector 6">
            <a:extLst>
              <a:ext uri="{FF2B5EF4-FFF2-40B4-BE49-F238E27FC236}">
                <a16:creationId xmlns:a16="http://schemas.microsoft.com/office/drawing/2014/main" id="{859AF4D5-91B5-7CDA-F72C-6DA7C2ADDB3B}"/>
              </a:ext>
              <a:ext uri="{C183D7F6-B498-43B3-948B-1728B52AA6E4}">
                <adec:decorative xmlns:adec="http://schemas.microsoft.com/office/drawing/2017/decorative" val="1"/>
              </a:ext>
            </a:extLst>
          </p:cNvPr>
          <p:cNvCxnSpPr/>
          <p:nvPr/>
        </p:nvCxnSpPr>
        <p:spPr>
          <a:xfrm>
            <a:off x="4768849" y="800100"/>
            <a:ext cx="0" cy="520700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6469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8263A24-0C1F-4677-B43C-4AE14E276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53" y="304802"/>
            <a:ext cx="11097349" cy="1573149"/>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E47482A-1A8B-CF9B-37A9-802A89B72524}"/>
              </a:ext>
            </a:extLst>
          </p:cNvPr>
          <p:cNvSpPr>
            <a:spLocks noGrp="1"/>
          </p:cNvSpPr>
          <p:nvPr>
            <p:ph type="title"/>
          </p:nvPr>
        </p:nvSpPr>
        <p:spPr>
          <a:xfrm>
            <a:off x="868680" y="405575"/>
            <a:ext cx="5001768" cy="1371600"/>
          </a:xfrm>
        </p:spPr>
        <p:txBody>
          <a:bodyPr vert="horz" lIns="91440" tIns="45720" rIns="91440" bIns="45720" rtlCol="0" anchor="ctr">
            <a:normAutofit/>
          </a:bodyPr>
          <a:lstStyle/>
          <a:p>
            <a:r>
              <a:rPr lang="en-US" sz="3600" dirty="0">
                <a:latin typeface="Helvetica" panose="020B0604020202020204" pitchFamily="34" charset="0"/>
                <a:cs typeface="Helvetica" panose="020B0604020202020204" pitchFamily="34" charset="0"/>
              </a:rPr>
              <a:t>Halal Certifications</a:t>
            </a:r>
          </a:p>
        </p:txBody>
      </p:sp>
      <p:sp>
        <p:nvSpPr>
          <p:cNvPr id="14" name="Rectangle 13">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4784" y="76442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86984" y="1071836"/>
            <a:ext cx="1021458"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halal certification. It has a black circle that has a thicker black line on the left side, with an &quot;M&quot; inside.">
            <a:extLst>
              <a:ext uri="{FF2B5EF4-FFF2-40B4-BE49-F238E27FC236}">
                <a16:creationId xmlns:a16="http://schemas.microsoft.com/office/drawing/2014/main" id="{A4A7EBF1-D504-9A89-73C5-7F5426BD8B7B}"/>
              </a:ext>
            </a:extLst>
          </p:cNvPr>
          <p:cNvPicPr>
            <a:picLocks noChangeAspect="1"/>
          </p:cNvPicPr>
          <p:nvPr/>
        </p:nvPicPr>
        <p:blipFill>
          <a:blip r:embed="rId3"/>
          <a:stretch>
            <a:fillRect/>
          </a:stretch>
        </p:blipFill>
        <p:spPr>
          <a:xfrm>
            <a:off x="1161706" y="2091095"/>
            <a:ext cx="4206240" cy="4206240"/>
          </a:xfrm>
          <a:prstGeom prst="rect">
            <a:avLst/>
          </a:prstGeom>
        </p:spPr>
      </p:pic>
      <p:pic>
        <p:nvPicPr>
          <p:cNvPr id="5" name="Picture 4" descr="Two halal certifications. On the left, there is a green circle with &quot;Islamic Services of American Iowa - Since 1975 - U.S.A.&quot; around the outer edge and &quot;Halal&quot; on the inside. On the right, there is a green triangle with an &quot;H&quot; inside and &quot;HALAL&quot; on the outside of the bottom of the triangle.">
            <a:extLst>
              <a:ext uri="{FF2B5EF4-FFF2-40B4-BE49-F238E27FC236}">
                <a16:creationId xmlns:a16="http://schemas.microsoft.com/office/drawing/2014/main" id="{76377562-0EA2-859D-E44C-EA0308EC2CF6}"/>
              </a:ext>
            </a:extLst>
          </p:cNvPr>
          <p:cNvPicPr>
            <a:picLocks noChangeAspect="1"/>
          </p:cNvPicPr>
          <p:nvPr/>
        </p:nvPicPr>
        <p:blipFill>
          <a:blip r:embed="rId4"/>
          <a:stretch>
            <a:fillRect/>
          </a:stretch>
        </p:blipFill>
        <p:spPr>
          <a:xfrm>
            <a:off x="6211408" y="2783791"/>
            <a:ext cx="5431536" cy="2810819"/>
          </a:xfrm>
          <a:prstGeom prst="rect">
            <a:avLst/>
          </a:prstGeom>
        </p:spPr>
      </p:pic>
      <p:pic>
        <p:nvPicPr>
          <p:cNvPr id="7" name="Picture 6">
            <a:extLst>
              <a:ext uri="{FF2B5EF4-FFF2-40B4-BE49-F238E27FC236}">
                <a16:creationId xmlns:a16="http://schemas.microsoft.com/office/drawing/2014/main" id="{765E84A3-8050-B8FD-3572-3CFB50229D9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134350" y="5912644"/>
            <a:ext cx="3686175" cy="771525"/>
          </a:xfrm>
          <a:prstGeom prst="rect">
            <a:avLst/>
          </a:prstGeom>
        </p:spPr>
      </p:pic>
    </p:spTree>
    <p:extLst>
      <p:ext uri="{BB962C8B-B14F-4D97-AF65-F5344CB8AC3E}">
        <p14:creationId xmlns:p14="http://schemas.microsoft.com/office/powerpoint/2010/main" val="2633976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DA216DF-C268-4A25-A2DC-51E15F550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C708A2-8218-0FF5-3A75-8522DA2D4EC3}"/>
              </a:ext>
            </a:extLst>
          </p:cNvPr>
          <p:cNvSpPr>
            <a:spLocks noGrp="1"/>
          </p:cNvSpPr>
          <p:nvPr>
            <p:ph type="title"/>
          </p:nvPr>
        </p:nvSpPr>
        <p:spPr>
          <a:xfrm>
            <a:off x="638881" y="4474080"/>
            <a:ext cx="10909640" cy="1065836"/>
          </a:xfrm>
        </p:spPr>
        <p:txBody>
          <a:bodyPr vert="horz" lIns="91440" tIns="45720" rIns="91440" bIns="45720" rtlCol="0" anchor="ctr">
            <a:normAutofit/>
          </a:bodyPr>
          <a:lstStyle/>
          <a:p>
            <a:pPr algn="ctr"/>
            <a:r>
              <a:rPr lang="en-US" sz="4800" dirty="0">
                <a:latin typeface="Helvetica" panose="020B0604020202020204" pitchFamily="34" charset="0"/>
                <a:cs typeface="Helvetica" panose="020B0604020202020204" pitchFamily="34" charset="0"/>
              </a:rPr>
              <a:t>School Recipes for Halal Diets</a:t>
            </a:r>
          </a:p>
        </p:txBody>
      </p:sp>
      <p:pic>
        <p:nvPicPr>
          <p:cNvPr id="6" name="Picture 5" descr="Beef lentil taco with cilantro yogurt sauce on top of a notebook">
            <a:extLst>
              <a:ext uri="{FF2B5EF4-FFF2-40B4-BE49-F238E27FC236}">
                <a16:creationId xmlns:a16="http://schemas.microsoft.com/office/drawing/2014/main" id="{B2A48246-8E30-C733-C7CC-434EB9436744}"/>
              </a:ext>
            </a:extLst>
          </p:cNvPr>
          <p:cNvPicPr>
            <a:picLocks noChangeAspect="1"/>
          </p:cNvPicPr>
          <p:nvPr/>
        </p:nvPicPr>
        <p:blipFill rotWithShape="1">
          <a:blip r:embed="rId3"/>
          <a:srcRect t="5026" r="2" b="2"/>
          <a:stretch/>
        </p:blipFill>
        <p:spPr>
          <a:xfrm>
            <a:off x="301752" y="1017024"/>
            <a:ext cx="3758184" cy="2382504"/>
          </a:xfrm>
          <a:prstGeom prst="rect">
            <a:avLst/>
          </a:prstGeom>
        </p:spPr>
      </p:pic>
      <p:pic>
        <p:nvPicPr>
          <p:cNvPr id="5" name="Picture 4" descr="Tandoori chicken leg with a side of raita yogurt sauce">
            <a:extLst>
              <a:ext uri="{FF2B5EF4-FFF2-40B4-BE49-F238E27FC236}">
                <a16:creationId xmlns:a16="http://schemas.microsoft.com/office/drawing/2014/main" id="{7946E015-3F17-88EE-8021-A301AD5F4DAB}"/>
              </a:ext>
            </a:extLst>
          </p:cNvPr>
          <p:cNvPicPr>
            <a:picLocks noChangeAspect="1"/>
          </p:cNvPicPr>
          <p:nvPr/>
        </p:nvPicPr>
        <p:blipFill rotWithShape="1">
          <a:blip r:embed="rId4"/>
          <a:srcRect l="658" r="2165" b="-3"/>
          <a:stretch/>
        </p:blipFill>
        <p:spPr>
          <a:xfrm>
            <a:off x="4224528" y="917506"/>
            <a:ext cx="3758184" cy="2581539"/>
          </a:xfrm>
          <a:prstGeom prst="rect">
            <a:avLst/>
          </a:prstGeom>
        </p:spPr>
      </p:pic>
      <p:pic>
        <p:nvPicPr>
          <p:cNvPr id="9" name="Content Placeholder 8" descr="Turkey butternut squash curry over brown rice">
            <a:extLst>
              <a:ext uri="{FF2B5EF4-FFF2-40B4-BE49-F238E27FC236}">
                <a16:creationId xmlns:a16="http://schemas.microsoft.com/office/drawing/2014/main" id="{D38AF2F4-D4EE-C04E-7AC0-8C094A8A1FCA}"/>
              </a:ext>
            </a:extLst>
          </p:cNvPr>
          <p:cNvPicPr>
            <a:picLocks noGrp="1" noChangeAspect="1"/>
          </p:cNvPicPr>
          <p:nvPr>
            <p:ph idx="1"/>
          </p:nvPr>
        </p:nvPicPr>
        <p:blipFill rotWithShape="1">
          <a:blip r:embed="rId5"/>
          <a:srcRect l="2825" r="-3" b="-3"/>
          <a:stretch/>
        </p:blipFill>
        <p:spPr>
          <a:xfrm>
            <a:off x="8147304" y="917519"/>
            <a:ext cx="3758184" cy="2581513"/>
          </a:xfrm>
          <a:prstGeom prst="rect">
            <a:avLst/>
          </a:prstGeom>
        </p:spPr>
      </p:pic>
      <p:sp>
        <p:nvSpPr>
          <p:cNvPr id="23" name="sketch line">
            <a:extLst>
              <a:ext uri="{FF2B5EF4-FFF2-40B4-BE49-F238E27FC236}">
                <a16:creationId xmlns:a16="http://schemas.microsoft.com/office/drawing/2014/main" id="{DE127D07-37F2-4FE3-9F47-F0CD6740D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563476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5BCDFE9-BB16-0C89-F16B-2FCEBD72C2C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80975" y="5888831"/>
            <a:ext cx="3686175" cy="771525"/>
          </a:xfrm>
          <a:prstGeom prst="rect">
            <a:avLst/>
          </a:prstGeom>
        </p:spPr>
      </p:pic>
    </p:spTree>
    <p:extLst>
      <p:ext uri="{BB962C8B-B14F-4D97-AF65-F5344CB8AC3E}">
        <p14:creationId xmlns:p14="http://schemas.microsoft.com/office/powerpoint/2010/main" val="2251513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720DA9-AFB0-CDDD-E04B-2A56D6587ED5}"/>
              </a:ext>
            </a:extLst>
          </p:cNvPr>
          <p:cNvSpPr>
            <a:spLocks noGrp="1"/>
          </p:cNvSpPr>
          <p:nvPr>
            <p:ph type="title"/>
          </p:nvPr>
        </p:nvSpPr>
        <p:spPr>
          <a:xfrm>
            <a:off x="841248" y="548640"/>
            <a:ext cx="3600860" cy="5431536"/>
          </a:xfrm>
        </p:spPr>
        <p:txBody>
          <a:bodyPr>
            <a:normAutofit/>
          </a:bodyPr>
          <a:lstStyle/>
          <a:p>
            <a:r>
              <a:rPr lang="en-US" sz="3400" dirty="0">
                <a:latin typeface="Helvetica" panose="020B0604020202020204" pitchFamily="34" charset="0"/>
                <a:cs typeface="Helvetica" panose="020B0604020202020204" pitchFamily="34" charset="0"/>
              </a:rPr>
              <a:t>Vegetarian/Vegan</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AD311DC-F460-F3FC-C13B-B37710412649}"/>
              </a:ext>
            </a:extLst>
          </p:cNvPr>
          <p:cNvSpPr>
            <a:spLocks noGrp="1"/>
          </p:cNvSpPr>
          <p:nvPr>
            <p:ph idx="1"/>
          </p:nvPr>
        </p:nvSpPr>
        <p:spPr>
          <a:xfrm>
            <a:off x="5126418" y="552091"/>
            <a:ext cx="6224335" cy="5431536"/>
          </a:xfrm>
        </p:spPr>
        <p:txBody>
          <a:bodyPr vert="horz" lIns="91440" tIns="45720" rIns="91440" bIns="45720" rtlCol="0" anchor="ctr">
            <a:normAutofit/>
          </a:bodyPr>
          <a:lstStyle/>
          <a:p>
            <a:r>
              <a:rPr lang="en-US" sz="2200" dirty="0">
                <a:latin typeface="Helvetica" panose="020B0604020202020204" pitchFamily="34" charset="0"/>
                <a:cs typeface="Helvetica" panose="020B0604020202020204" pitchFamily="34" charset="0"/>
              </a:rPr>
              <a:t>Option for many dietary practices</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Hinduism</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Jainism</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Buddhism</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Catholicism for Fridays during lent</a:t>
            </a:r>
          </a:p>
          <a:p>
            <a:pPr lvl="2">
              <a:buFont typeface="Wingdings" panose="05000000000000000000" pitchFamily="2" charset="2"/>
              <a:buChar char="§"/>
            </a:pPr>
            <a:r>
              <a:rPr lang="en-US" sz="2200" dirty="0">
                <a:latin typeface="Helvetica" panose="020B0604020202020204" pitchFamily="34" charset="0"/>
                <a:cs typeface="Helvetica" panose="020B0604020202020204" pitchFamily="34" charset="0"/>
              </a:rPr>
              <a:t>Fish also an option</a:t>
            </a:r>
          </a:p>
        </p:txBody>
      </p:sp>
      <p:pic>
        <p:nvPicPr>
          <p:cNvPr id="5" name="Picture 4">
            <a:extLst>
              <a:ext uri="{FF2B5EF4-FFF2-40B4-BE49-F238E27FC236}">
                <a16:creationId xmlns:a16="http://schemas.microsoft.com/office/drawing/2014/main" id="{854BDC92-B176-ED14-58E0-3335E2BD0EE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0975" y="5888831"/>
            <a:ext cx="3686175" cy="771525"/>
          </a:xfrm>
          <a:prstGeom prst="rect">
            <a:avLst/>
          </a:prstGeom>
        </p:spPr>
      </p:pic>
    </p:spTree>
    <p:extLst>
      <p:ext uri="{BB962C8B-B14F-4D97-AF65-F5344CB8AC3E}">
        <p14:creationId xmlns:p14="http://schemas.microsoft.com/office/powerpoint/2010/main" val="1360353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2577D-D7B8-CC9B-3C14-B38B23F0525E}"/>
              </a:ext>
            </a:extLst>
          </p:cNvPr>
          <p:cNvSpPr>
            <a:spLocks noGrp="1"/>
          </p:cNvSpPr>
          <p:nvPr>
            <p:ph type="title"/>
          </p:nvPr>
        </p:nvSpPr>
        <p:spPr>
          <a:xfrm>
            <a:off x="833120" y="1122363"/>
            <a:ext cx="3200400" cy="2387600"/>
          </a:xfrm>
        </p:spPr>
        <p:txBody>
          <a:bodyPr vert="horz" lIns="91440" tIns="45720" rIns="91440" bIns="45720" rtlCol="0" anchor="b">
            <a:normAutofit/>
          </a:bodyPr>
          <a:lstStyle/>
          <a:p>
            <a:r>
              <a:rPr lang="en-US" sz="2800" kern="1200" dirty="0">
                <a:solidFill>
                  <a:schemeClr val="tx1"/>
                </a:solidFill>
                <a:latin typeface="Helvetica" panose="020B0604020202020204" pitchFamily="34" charset="0"/>
                <a:cs typeface="Helvetica" panose="020B0604020202020204" pitchFamily="34" charset="0"/>
              </a:rPr>
              <a:t>School Recipes for Vegetarian/Vegan Diets</a:t>
            </a:r>
          </a:p>
        </p:txBody>
      </p:sp>
      <p:pic>
        <p:nvPicPr>
          <p:cNvPr id="4" name="Content Placeholder 3" descr="Vegetarian chili topped baked potato">
            <a:extLst>
              <a:ext uri="{FF2B5EF4-FFF2-40B4-BE49-F238E27FC236}">
                <a16:creationId xmlns:a16="http://schemas.microsoft.com/office/drawing/2014/main" id="{AEAC2AA5-FD97-8142-F9DC-5EA3A701DC76}"/>
              </a:ext>
            </a:extLst>
          </p:cNvPr>
          <p:cNvPicPr>
            <a:picLocks noGrp="1" noChangeAspect="1"/>
          </p:cNvPicPr>
          <p:nvPr>
            <p:ph idx="1"/>
          </p:nvPr>
        </p:nvPicPr>
        <p:blipFill rotWithShape="1">
          <a:blip r:embed="rId3"/>
          <a:srcRect l="3098" r="11159"/>
          <a:stretch/>
        </p:blipFill>
        <p:spPr>
          <a:xfrm>
            <a:off x="5083120" y="321733"/>
            <a:ext cx="1977659" cy="1539586"/>
          </a:xfrm>
          <a:prstGeom prst="rect">
            <a:avLst/>
          </a:prstGeom>
        </p:spPr>
      </p:pic>
      <p:pic>
        <p:nvPicPr>
          <p:cNvPr id="8" name="Picture 7" descr="Bean and cheese burrito">
            <a:extLst>
              <a:ext uri="{FF2B5EF4-FFF2-40B4-BE49-F238E27FC236}">
                <a16:creationId xmlns:a16="http://schemas.microsoft.com/office/drawing/2014/main" id="{CC086108-9EEB-7983-F883-DE4E191787BD}"/>
              </a:ext>
            </a:extLst>
          </p:cNvPr>
          <p:cNvPicPr>
            <a:picLocks noChangeAspect="1"/>
          </p:cNvPicPr>
          <p:nvPr/>
        </p:nvPicPr>
        <p:blipFill>
          <a:blip r:embed="rId4"/>
          <a:stretch>
            <a:fillRect/>
          </a:stretch>
        </p:blipFill>
        <p:spPr>
          <a:xfrm>
            <a:off x="4975360" y="2664490"/>
            <a:ext cx="2189462" cy="1461465"/>
          </a:xfrm>
          <a:prstGeom prst="rect">
            <a:avLst/>
          </a:prstGeom>
        </p:spPr>
      </p:pic>
      <p:pic>
        <p:nvPicPr>
          <p:cNvPr id="5" name="Picture 4" descr="Sweet potato black bean quesadilla with a side of corn and salsa">
            <a:extLst>
              <a:ext uri="{FF2B5EF4-FFF2-40B4-BE49-F238E27FC236}">
                <a16:creationId xmlns:a16="http://schemas.microsoft.com/office/drawing/2014/main" id="{399BA705-4546-BDAA-9587-B724541FEEE1}"/>
              </a:ext>
            </a:extLst>
          </p:cNvPr>
          <p:cNvPicPr>
            <a:picLocks noChangeAspect="1"/>
          </p:cNvPicPr>
          <p:nvPr/>
        </p:nvPicPr>
        <p:blipFill rotWithShape="1">
          <a:blip r:embed="rId5"/>
          <a:srcRect r="2290" b="1"/>
          <a:stretch/>
        </p:blipFill>
        <p:spPr>
          <a:xfrm>
            <a:off x="5022670" y="4975713"/>
            <a:ext cx="2142152" cy="1463382"/>
          </a:xfrm>
          <a:prstGeom prst="rect">
            <a:avLst/>
          </a:prstGeom>
        </p:spPr>
      </p:pic>
      <p:pic>
        <p:nvPicPr>
          <p:cNvPr id="7" name="Picture 6" descr="Burrito bowl with black beans, cheese, and a side of elote">
            <a:extLst>
              <a:ext uri="{FF2B5EF4-FFF2-40B4-BE49-F238E27FC236}">
                <a16:creationId xmlns:a16="http://schemas.microsoft.com/office/drawing/2014/main" id="{921A953F-6EF2-1417-40F9-D6B00B27E860}"/>
              </a:ext>
            </a:extLst>
          </p:cNvPr>
          <p:cNvPicPr>
            <a:picLocks noChangeAspect="1"/>
          </p:cNvPicPr>
          <p:nvPr/>
        </p:nvPicPr>
        <p:blipFill rotWithShape="1">
          <a:blip r:embed="rId6"/>
          <a:srcRect r="3346"/>
          <a:stretch/>
        </p:blipFill>
        <p:spPr>
          <a:xfrm>
            <a:off x="7967150" y="372291"/>
            <a:ext cx="3820832" cy="2638698"/>
          </a:xfrm>
          <a:prstGeom prst="rect">
            <a:avLst/>
          </a:prstGeom>
        </p:spPr>
      </p:pic>
      <p:cxnSp>
        <p:nvCxnSpPr>
          <p:cNvPr id="25" name="Straight Connector 24">
            <a:extLst>
              <a:ext uri="{FF2B5EF4-FFF2-40B4-BE49-F238E27FC236}">
                <a16:creationId xmlns:a16="http://schemas.microsoft.com/office/drawing/2014/main" id="{DC034BB4-8B50-4484-85C4-0CE4699284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0662" y="0"/>
            <a:ext cx="0" cy="6858000"/>
          </a:xfrm>
          <a:prstGeom prst="line">
            <a:avLst/>
          </a:prstGeom>
          <a:ln w="3810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1B200F7-B57A-4824-BB91-B6624450A5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627" y="2228770"/>
            <a:ext cx="2877035"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902062F-7F47-41E5-8574-2D1492D58E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0661" y="3429000"/>
            <a:ext cx="466344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A92245C-961F-47D5-9691-272D28692D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627" y="4568202"/>
            <a:ext cx="2877035"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Hummus wrap made on a whole grain tortilla">
            <a:extLst>
              <a:ext uri="{FF2B5EF4-FFF2-40B4-BE49-F238E27FC236}">
                <a16:creationId xmlns:a16="http://schemas.microsoft.com/office/drawing/2014/main" id="{99D8AA4B-ACE7-C755-A9CE-75F7C43BC075}"/>
              </a:ext>
            </a:extLst>
          </p:cNvPr>
          <p:cNvPicPr>
            <a:picLocks noChangeAspect="1"/>
          </p:cNvPicPr>
          <p:nvPr/>
        </p:nvPicPr>
        <p:blipFill rotWithShape="1">
          <a:blip r:embed="rId7"/>
          <a:srcRect l="2775" r="12247" b="1"/>
          <a:stretch/>
        </p:blipFill>
        <p:spPr>
          <a:xfrm>
            <a:off x="8274253" y="3847013"/>
            <a:ext cx="3206626" cy="2509338"/>
          </a:xfrm>
          <a:prstGeom prst="rect">
            <a:avLst/>
          </a:prstGeom>
        </p:spPr>
      </p:pic>
      <p:pic>
        <p:nvPicPr>
          <p:cNvPr id="10" name="Picture 9">
            <a:extLst>
              <a:ext uri="{FF2B5EF4-FFF2-40B4-BE49-F238E27FC236}">
                <a16:creationId xmlns:a16="http://schemas.microsoft.com/office/drawing/2014/main" id="{D96CAB8A-A57C-3CB4-7301-303E00C033B5}"/>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80975" y="5888831"/>
            <a:ext cx="3686175" cy="771525"/>
          </a:xfrm>
          <a:prstGeom prst="rect">
            <a:avLst/>
          </a:prstGeom>
        </p:spPr>
      </p:pic>
    </p:spTree>
    <p:extLst>
      <p:ext uri="{BB962C8B-B14F-4D97-AF65-F5344CB8AC3E}">
        <p14:creationId xmlns:p14="http://schemas.microsoft.com/office/powerpoint/2010/main" val="3329267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7EDEA10-087E-4352-A848-7D9888DC6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3CA774-E822-E368-1E6F-8E64F2A333D3}"/>
              </a:ext>
            </a:extLst>
          </p:cNvPr>
          <p:cNvSpPr>
            <a:spLocks noGrp="1"/>
          </p:cNvSpPr>
          <p:nvPr>
            <p:ph type="title"/>
          </p:nvPr>
        </p:nvSpPr>
        <p:spPr>
          <a:xfrm>
            <a:off x="838200" y="4242090"/>
            <a:ext cx="10515600" cy="1270232"/>
          </a:xfrm>
        </p:spPr>
        <p:txBody>
          <a:bodyPr vert="horz" lIns="91440" tIns="45720" rIns="91440" bIns="45720" rtlCol="0" anchor="b">
            <a:normAutofit/>
          </a:bodyPr>
          <a:lstStyle/>
          <a:p>
            <a:pPr algn="ctr"/>
            <a:r>
              <a:rPr lang="en-US" sz="5400" kern="1200" dirty="0">
                <a:solidFill>
                  <a:schemeClr val="tx1"/>
                </a:solidFill>
                <a:latin typeface="Helvetica" panose="020B0604020202020204" pitchFamily="34" charset="0"/>
                <a:cs typeface="Helvetica" panose="020B0604020202020204" pitchFamily="34" charset="0"/>
              </a:rPr>
              <a:t>School Recipes with Fish</a:t>
            </a:r>
          </a:p>
        </p:txBody>
      </p:sp>
      <p:pic>
        <p:nvPicPr>
          <p:cNvPr id="9" name="Picture 8" descr="Spicy tuna wrap in white and red checkered paper">
            <a:extLst>
              <a:ext uri="{FF2B5EF4-FFF2-40B4-BE49-F238E27FC236}">
                <a16:creationId xmlns:a16="http://schemas.microsoft.com/office/drawing/2014/main" id="{E1AC4450-1F2B-5A36-B1B6-B8754A87B1A1}"/>
              </a:ext>
            </a:extLst>
          </p:cNvPr>
          <p:cNvPicPr>
            <a:picLocks noChangeAspect="1"/>
          </p:cNvPicPr>
          <p:nvPr/>
        </p:nvPicPr>
        <p:blipFill rotWithShape="1">
          <a:blip r:embed="rId3"/>
          <a:srcRect l="17389" r="11819" b="-2"/>
          <a:stretch/>
        </p:blipFill>
        <p:spPr>
          <a:xfrm>
            <a:off x="510365" y="400051"/>
            <a:ext cx="3524888" cy="3647338"/>
          </a:xfrm>
          <a:custGeom>
            <a:avLst/>
            <a:gdLst/>
            <a:ahLst/>
            <a:cxnLst/>
            <a:rect l="l" t="t" r="r" b="b"/>
            <a:pathLst>
              <a:path w="3524888" h="3647338">
                <a:moveTo>
                  <a:pt x="887180" y="60"/>
                </a:moveTo>
                <a:cubicBezTo>
                  <a:pt x="945946" y="-443"/>
                  <a:pt x="1004682" y="2214"/>
                  <a:pt x="1063120" y="9535"/>
                </a:cubicBezTo>
                <a:cubicBezTo>
                  <a:pt x="1192553" y="25206"/>
                  <a:pt x="1324035" y="29312"/>
                  <a:pt x="1454772" y="21769"/>
                </a:cubicBezTo>
                <a:cubicBezTo>
                  <a:pt x="1583729" y="15160"/>
                  <a:pt x="1712924" y="14714"/>
                  <a:pt x="1842239" y="16589"/>
                </a:cubicBezTo>
                <a:cubicBezTo>
                  <a:pt x="1958874" y="18285"/>
                  <a:pt x="2075629" y="18018"/>
                  <a:pt x="2192264" y="13196"/>
                </a:cubicBezTo>
                <a:cubicBezTo>
                  <a:pt x="2323253" y="7660"/>
                  <a:pt x="2454242" y="2928"/>
                  <a:pt x="2585114" y="13911"/>
                </a:cubicBezTo>
                <a:cubicBezTo>
                  <a:pt x="2699008" y="24482"/>
                  <a:pt x="2813668" y="29758"/>
                  <a:pt x="2928437" y="29714"/>
                </a:cubicBezTo>
                <a:cubicBezTo>
                  <a:pt x="3080601" y="28464"/>
                  <a:pt x="3232406" y="19625"/>
                  <a:pt x="3384330" y="14536"/>
                </a:cubicBezTo>
                <a:lnTo>
                  <a:pt x="3481468" y="12130"/>
                </a:lnTo>
                <a:lnTo>
                  <a:pt x="3481325" y="16098"/>
                </a:lnTo>
                <a:lnTo>
                  <a:pt x="3493308" y="84630"/>
                </a:lnTo>
                <a:lnTo>
                  <a:pt x="3493318" y="92959"/>
                </a:lnTo>
                <a:cubicBezTo>
                  <a:pt x="3495695" y="161085"/>
                  <a:pt x="3501168" y="229143"/>
                  <a:pt x="3512114" y="297090"/>
                </a:cubicBezTo>
                <a:cubicBezTo>
                  <a:pt x="3519231" y="340796"/>
                  <a:pt x="3524136" y="384681"/>
                  <a:pt x="3524809" y="428543"/>
                </a:cubicBezTo>
                <a:cubicBezTo>
                  <a:pt x="3525482" y="472405"/>
                  <a:pt x="3521924" y="516245"/>
                  <a:pt x="3512114" y="559861"/>
                </a:cubicBezTo>
                <a:cubicBezTo>
                  <a:pt x="3491119" y="656469"/>
                  <a:pt x="3485618" y="754605"/>
                  <a:pt x="3495724" y="852186"/>
                </a:cubicBezTo>
                <a:cubicBezTo>
                  <a:pt x="3504578" y="948437"/>
                  <a:pt x="3505176" y="1044867"/>
                  <a:pt x="3502664" y="1141386"/>
                </a:cubicBezTo>
                <a:cubicBezTo>
                  <a:pt x="3500391" y="1228440"/>
                  <a:pt x="3500750" y="1315584"/>
                  <a:pt x="3507210" y="1402639"/>
                </a:cubicBezTo>
                <a:cubicBezTo>
                  <a:pt x="3514626" y="1500407"/>
                  <a:pt x="3520966" y="1598176"/>
                  <a:pt x="3506252" y="1695856"/>
                </a:cubicBezTo>
                <a:cubicBezTo>
                  <a:pt x="3492089" y="1780866"/>
                  <a:pt x="3485019" y="1866447"/>
                  <a:pt x="3485079" y="1952109"/>
                </a:cubicBezTo>
                <a:cubicBezTo>
                  <a:pt x="3486753" y="2065682"/>
                  <a:pt x="3498595" y="2178986"/>
                  <a:pt x="3505415" y="2292381"/>
                </a:cubicBezTo>
                <a:cubicBezTo>
                  <a:pt x="3514746" y="2447918"/>
                  <a:pt x="3522761" y="2603544"/>
                  <a:pt x="3508406" y="2759171"/>
                </a:cubicBezTo>
                <a:cubicBezTo>
                  <a:pt x="3497997" y="2866762"/>
                  <a:pt x="3488427" y="2974352"/>
                  <a:pt x="3496442" y="3082389"/>
                </a:cubicBezTo>
                <a:cubicBezTo>
                  <a:pt x="3502066"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7" y="3652578"/>
                  <a:pt x="3015642" y="3636699"/>
                  <a:pt x="2851776" y="3628492"/>
                </a:cubicBezTo>
                <a:cubicBezTo>
                  <a:pt x="2716167" y="3622675"/>
                  <a:pt x="2580186" y="3623335"/>
                  <a:pt x="2444683" y="3630454"/>
                </a:cubicBezTo>
                <a:cubicBezTo>
                  <a:pt x="2220221" y="3640802"/>
                  <a:pt x="1995758" y="3642229"/>
                  <a:pt x="1771055" y="3636431"/>
                </a:cubicBezTo>
                <a:cubicBezTo>
                  <a:pt x="1659183" y="3633576"/>
                  <a:pt x="1547429" y="3634736"/>
                  <a:pt x="1435675" y="3638305"/>
                </a:cubicBezTo>
                <a:cubicBezTo>
                  <a:pt x="1179420" y="3646601"/>
                  <a:pt x="923403" y="3637323"/>
                  <a:pt x="667265" y="3634558"/>
                </a:cubicBezTo>
                <a:cubicBezTo>
                  <a:pt x="569736" y="3633488"/>
                  <a:pt x="472205" y="3633665"/>
                  <a:pt x="374794"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39"/>
                </a:cubicBezTo>
                <a:cubicBezTo>
                  <a:pt x="14432" y="472556"/>
                  <a:pt x="17180" y="369671"/>
                  <a:pt x="12878" y="266688"/>
                </a:cubicBezTo>
                <a:lnTo>
                  <a:pt x="14418" y="21931"/>
                </a:lnTo>
                <a:lnTo>
                  <a:pt x="163536" y="23733"/>
                </a:lnTo>
                <a:cubicBezTo>
                  <a:pt x="346324" y="25875"/>
                  <a:pt x="528992" y="25875"/>
                  <a:pt x="711062" y="9535"/>
                </a:cubicBezTo>
                <a:cubicBezTo>
                  <a:pt x="769619" y="4223"/>
                  <a:pt x="828415" y="562"/>
                  <a:pt x="887180" y="60"/>
                </a:cubicBezTo>
                <a:close/>
              </a:path>
            </a:pathLst>
          </a:custGeom>
        </p:spPr>
      </p:pic>
      <p:pic>
        <p:nvPicPr>
          <p:cNvPr id="8" name="Picture 7" descr="Tuna sliders on whole grain buns with pickled onions and carrots, and romaine lettuce">
            <a:extLst>
              <a:ext uri="{FF2B5EF4-FFF2-40B4-BE49-F238E27FC236}">
                <a16:creationId xmlns:a16="http://schemas.microsoft.com/office/drawing/2014/main" id="{69DE768B-FFA4-1426-7C15-A5B42693B0A1}"/>
              </a:ext>
            </a:extLst>
          </p:cNvPr>
          <p:cNvPicPr>
            <a:picLocks noChangeAspect="1"/>
          </p:cNvPicPr>
          <p:nvPr/>
        </p:nvPicPr>
        <p:blipFill rotWithShape="1">
          <a:blip r:embed="rId4"/>
          <a:srcRect l="6046" r="25579" b="-1"/>
          <a:stretch/>
        </p:blipFill>
        <p:spPr>
          <a:xfrm>
            <a:off x="4333556" y="400051"/>
            <a:ext cx="3524888" cy="3647338"/>
          </a:xfrm>
          <a:custGeom>
            <a:avLst/>
            <a:gdLst/>
            <a:ahLst/>
            <a:cxnLst/>
            <a:rect l="l" t="t" r="r" b="b"/>
            <a:pathLst>
              <a:path w="3524888" h="3647338">
                <a:moveTo>
                  <a:pt x="887181" y="60"/>
                </a:moveTo>
                <a:cubicBezTo>
                  <a:pt x="945947" y="-443"/>
                  <a:pt x="1004683" y="2214"/>
                  <a:pt x="1063120" y="9535"/>
                </a:cubicBezTo>
                <a:cubicBezTo>
                  <a:pt x="1192553" y="25206"/>
                  <a:pt x="1324035" y="29312"/>
                  <a:pt x="1454772" y="21769"/>
                </a:cubicBezTo>
                <a:cubicBezTo>
                  <a:pt x="1583729" y="15160"/>
                  <a:pt x="1712924" y="14714"/>
                  <a:pt x="1842239" y="16589"/>
                </a:cubicBezTo>
                <a:cubicBezTo>
                  <a:pt x="1958874" y="18285"/>
                  <a:pt x="2075629" y="18018"/>
                  <a:pt x="2192264" y="13196"/>
                </a:cubicBezTo>
                <a:cubicBezTo>
                  <a:pt x="2323253" y="7660"/>
                  <a:pt x="2454242" y="2928"/>
                  <a:pt x="2585114" y="13911"/>
                </a:cubicBezTo>
                <a:cubicBezTo>
                  <a:pt x="2699008" y="24482"/>
                  <a:pt x="2813669" y="29758"/>
                  <a:pt x="2928437" y="29714"/>
                </a:cubicBezTo>
                <a:cubicBezTo>
                  <a:pt x="3080601" y="28464"/>
                  <a:pt x="3232406" y="19625"/>
                  <a:pt x="3384330" y="14536"/>
                </a:cubicBezTo>
                <a:lnTo>
                  <a:pt x="3481468" y="12130"/>
                </a:lnTo>
                <a:lnTo>
                  <a:pt x="3481325" y="16098"/>
                </a:lnTo>
                <a:lnTo>
                  <a:pt x="3493308" y="84630"/>
                </a:lnTo>
                <a:lnTo>
                  <a:pt x="3493318" y="92959"/>
                </a:lnTo>
                <a:cubicBezTo>
                  <a:pt x="3495695" y="161085"/>
                  <a:pt x="3501169" y="229143"/>
                  <a:pt x="3512114" y="297090"/>
                </a:cubicBezTo>
                <a:cubicBezTo>
                  <a:pt x="3519231" y="340796"/>
                  <a:pt x="3524136" y="384681"/>
                  <a:pt x="3524809" y="428543"/>
                </a:cubicBezTo>
                <a:cubicBezTo>
                  <a:pt x="3525482" y="472405"/>
                  <a:pt x="3521924" y="516245"/>
                  <a:pt x="3512114" y="559861"/>
                </a:cubicBezTo>
                <a:cubicBezTo>
                  <a:pt x="3491119" y="656469"/>
                  <a:pt x="3485618" y="754605"/>
                  <a:pt x="3495724" y="852186"/>
                </a:cubicBezTo>
                <a:cubicBezTo>
                  <a:pt x="3504578" y="948437"/>
                  <a:pt x="3505176" y="1044867"/>
                  <a:pt x="3502664" y="1141385"/>
                </a:cubicBezTo>
                <a:cubicBezTo>
                  <a:pt x="3500391" y="1228440"/>
                  <a:pt x="3500750" y="1315584"/>
                  <a:pt x="3507210" y="1402639"/>
                </a:cubicBezTo>
                <a:cubicBezTo>
                  <a:pt x="3514626" y="1500407"/>
                  <a:pt x="3520966" y="1598176"/>
                  <a:pt x="3506252" y="1695857"/>
                </a:cubicBezTo>
                <a:cubicBezTo>
                  <a:pt x="3492089" y="1780866"/>
                  <a:pt x="3485019" y="1866447"/>
                  <a:pt x="3485079" y="1952109"/>
                </a:cubicBezTo>
                <a:cubicBezTo>
                  <a:pt x="3486753" y="2065682"/>
                  <a:pt x="3498596" y="2178986"/>
                  <a:pt x="3505415" y="2292381"/>
                </a:cubicBezTo>
                <a:cubicBezTo>
                  <a:pt x="3514746" y="2447918"/>
                  <a:pt x="3522761" y="2603544"/>
                  <a:pt x="3508406" y="2759171"/>
                </a:cubicBezTo>
                <a:cubicBezTo>
                  <a:pt x="3497997" y="2866762"/>
                  <a:pt x="3488428" y="2974352"/>
                  <a:pt x="3496442" y="3082389"/>
                </a:cubicBezTo>
                <a:cubicBezTo>
                  <a:pt x="3502066"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8" y="3652578"/>
                  <a:pt x="3015642" y="3636699"/>
                  <a:pt x="2851776" y="3628492"/>
                </a:cubicBezTo>
                <a:cubicBezTo>
                  <a:pt x="2716167" y="3622675"/>
                  <a:pt x="2580186" y="3623335"/>
                  <a:pt x="2444683" y="3630454"/>
                </a:cubicBezTo>
                <a:cubicBezTo>
                  <a:pt x="2220221" y="3640802"/>
                  <a:pt x="1995758" y="3642229"/>
                  <a:pt x="1771055" y="3636431"/>
                </a:cubicBezTo>
                <a:cubicBezTo>
                  <a:pt x="1659183" y="3633576"/>
                  <a:pt x="1547429" y="3634736"/>
                  <a:pt x="1435676" y="3638305"/>
                </a:cubicBezTo>
                <a:cubicBezTo>
                  <a:pt x="1179420" y="3646601"/>
                  <a:pt x="923403" y="3637323"/>
                  <a:pt x="667265" y="3634558"/>
                </a:cubicBezTo>
                <a:cubicBezTo>
                  <a:pt x="569736" y="3633488"/>
                  <a:pt x="472205" y="3633665"/>
                  <a:pt x="374794"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39"/>
                </a:cubicBezTo>
                <a:cubicBezTo>
                  <a:pt x="14432" y="472556"/>
                  <a:pt x="17180" y="369671"/>
                  <a:pt x="12878" y="266688"/>
                </a:cubicBezTo>
                <a:lnTo>
                  <a:pt x="14418" y="21931"/>
                </a:lnTo>
                <a:lnTo>
                  <a:pt x="163536" y="23733"/>
                </a:lnTo>
                <a:cubicBezTo>
                  <a:pt x="346324" y="25875"/>
                  <a:pt x="528992" y="25875"/>
                  <a:pt x="711062" y="9535"/>
                </a:cubicBezTo>
                <a:cubicBezTo>
                  <a:pt x="769619" y="4223"/>
                  <a:pt x="828415" y="562"/>
                  <a:pt x="887181" y="60"/>
                </a:cubicBezTo>
                <a:close/>
              </a:path>
            </a:pathLst>
          </a:custGeom>
        </p:spPr>
      </p:pic>
      <p:pic>
        <p:nvPicPr>
          <p:cNvPr id="7" name="Picture 6" descr="Chipotle tuna quesadilla with a side of pineapple salsa">
            <a:extLst>
              <a:ext uri="{FF2B5EF4-FFF2-40B4-BE49-F238E27FC236}">
                <a16:creationId xmlns:a16="http://schemas.microsoft.com/office/drawing/2014/main" id="{3E3F73EE-425B-71B6-BC45-9B1A72EB05E9}"/>
              </a:ext>
            </a:extLst>
          </p:cNvPr>
          <p:cNvPicPr>
            <a:picLocks noChangeAspect="1"/>
          </p:cNvPicPr>
          <p:nvPr/>
        </p:nvPicPr>
        <p:blipFill rotWithShape="1">
          <a:blip r:embed="rId5"/>
          <a:srcRect l="11686" r="18248"/>
          <a:stretch/>
        </p:blipFill>
        <p:spPr>
          <a:xfrm>
            <a:off x="8156747" y="400052"/>
            <a:ext cx="3524888" cy="3647338"/>
          </a:xfrm>
          <a:custGeom>
            <a:avLst/>
            <a:gdLst/>
            <a:ahLst/>
            <a:cxnLst/>
            <a:rect l="l" t="t" r="r" b="b"/>
            <a:pathLst>
              <a:path w="3524888" h="3647338">
                <a:moveTo>
                  <a:pt x="887180" y="60"/>
                </a:moveTo>
                <a:cubicBezTo>
                  <a:pt x="945946" y="-443"/>
                  <a:pt x="1004683" y="2214"/>
                  <a:pt x="1063120" y="9535"/>
                </a:cubicBezTo>
                <a:cubicBezTo>
                  <a:pt x="1192553" y="25206"/>
                  <a:pt x="1324035" y="29312"/>
                  <a:pt x="1454772" y="21769"/>
                </a:cubicBezTo>
                <a:cubicBezTo>
                  <a:pt x="1583729" y="15160"/>
                  <a:pt x="1712924" y="14714"/>
                  <a:pt x="1842239" y="16589"/>
                </a:cubicBezTo>
                <a:cubicBezTo>
                  <a:pt x="1958874" y="18285"/>
                  <a:pt x="2075628" y="18018"/>
                  <a:pt x="2192263" y="13196"/>
                </a:cubicBezTo>
                <a:cubicBezTo>
                  <a:pt x="2323253" y="7660"/>
                  <a:pt x="2454242" y="2928"/>
                  <a:pt x="2585113" y="13911"/>
                </a:cubicBezTo>
                <a:cubicBezTo>
                  <a:pt x="2699008" y="24482"/>
                  <a:pt x="2813668" y="29758"/>
                  <a:pt x="2928437" y="29714"/>
                </a:cubicBezTo>
                <a:cubicBezTo>
                  <a:pt x="3080601" y="28464"/>
                  <a:pt x="3232406" y="19625"/>
                  <a:pt x="3384330" y="14536"/>
                </a:cubicBezTo>
                <a:lnTo>
                  <a:pt x="3481468" y="12130"/>
                </a:lnTo>
                <a:lnTo>
                  <a:pt x="3481325" y="16098"/>
                </a:lnTo>
                <a:lnTo>
                  <a:pt x="3493308" y="84630"/>
                </a:lnTo>
                <a:lnTo>
                  <a:pt x="3493318" y="92959"/>
                </a:lnTo>
                <a:cubicBezTo>
                  <a:pt x="3495694" y="161085"/>
                  <a:pt x="3501168" y="229143"/>
                  <a:pt x="3512114" y="297090"/>
                </a:cubicBezTo>
                <a:cubicBezTo>
                  <a:pt x="3519231" y="340796"/>
                  <a:pt x="3524136" y="384681"/>
                  <a:pt x="3524809" y="428543"/>
                </a:cubicBezTo>
                <a:cubicBezTo>
                  <a:pt x="3525482" y="472405"/>
                  <a:pt x="3521923" y="516245"/>
                  <a:pt x="3512114" y="559861"/>
                </a:cubicBezTo>
                <a:cubicBezTo>
                  <a:pt x="3491119" y="656469"/>
                  <a:pt x="3485617" y="754605"/>
                  <a:pt x="3495724" y="852186"/>
                </a:cubicBezTo>
                <a:cubicBezTo>
                  <a:pt x="3504577" y="948437"/>
                  <a:pt x="3505176" y="1044867"/>
                  <a:pt x="3502664" y="1141386"/>
                </a:cubicBezTo>
                <a:cubicBezTo>
                  <a:pt x="3500391" y="1228440"/>
                  <a:pt x="3500749" y="1315584"/>
                  <a:pt x="3507210" y="1402639"/>
                </a:cubicBezTo>
                <a:cubicBezTo>
                  <a:pt x="3514626" y="1500407"/>
                  <a:pt x="3520966" y="1598176"/>
                  <a:pt x="3506251" y="1695856"/>
                </a:cubicBezTo>
                <a:cubicBezTo>
                  <a:pt x="3492089" y="1780866"/>
                  <a:pt x="3485019" y="1866447"/>
                  <a:pt x="3485079" y="1952109"/>
                </a:cubicBezTo>
                <a:cubicBezTo>
                  <a:pt x="3486753" y="2065682"/>
                  <a:pt x="3498595" y="2178986"/>
                  <a:pt x="3505414" y="2292381"/>
                </a:cubicBezTo>
                <a:cubicBezTo>
                  <a:pt x="3514746" y="2447918"/>
                  <a:pt x="3522760" y="2603544"/>
                  <a:pt x="3508405" y="2759171"/>
                </a:cubicBezTo>
                <a:cubicBezTo>
                  <a:pt x="3497997" y="2866762"/>
                  <a:pt x="3488427" y="2974352"/>
                  <a:pt x="3496442" y="3082389"/>
                </a:cubicBezTo>
                <a:cubicBezTo>
                  <a:pt x="3502065"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7" y="3652578"/>
                  <a:pt x="3015642" y="3636699"/>
                  <a:pt x="2851776" y="3628492"/>
                </a:cubicBezTo>
                <a:cubicBezTo>
                  <a:pt x="2716167" y="3622675"/>
                  <a:pt x="2580186" y="3623335"/>
                  <a:pt x="2444683" y="3630454"/>
                </a:cubicBezTo>
                <a:cubicBezTo>
                  <a:pt x="2220221" y="3640802"/>
                  <a:pt x="1995757" y="3642229"/>
                  <a:pt x="1771055" y="3636431"/>
                </a:cubicBezTo>
                <a:cubicBezTo>
                  <a:pt x="1659183" y="3633576"/>
                  <a:pt x="1547429" y="3634736"/>
                  <a:pt x="1435675" y="3638305"/>
                </a:cubicBezTo>
                <a:cubicBezTo>
                  <a:pt x="1179419" y="3646601"/>
                  <a:pt x="923403" y="3637323"/>
                  <a:pt x="667265" y="3634558"/>
                </a:cubicBezTo>
                <a:cubicBezTo>
                  <a:pt x="569736" y="3633488"/>
                  <a:pt x="472205" y="3633665"/>
                  <a:pt x="374793"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39"/>
                </a:cubicBezTo>
                <a:cubicBezTo>
                  <a:pt x="14432" y="472556"/>
                  <a:pt x="17180" y="369671"/>
                  <a:pt x="12878" y="266688"/>
                </a:cubicBezTo>
                <a:lnTo>
                  <a:pt x="14418" y="21931"/>
                </a:lnTo>
                <a:lnTo>
                  <a:pt x="163536" y="23733"/>
                </a:lnTo>
                <a:cubicBezTo>
                  <a:pt x="346324" y="25875"/>
                  <a:pt x="528992" y="25875"/>
                  <a:pt x="711061" y="9535"/>
                </a:cubicBezTo>
                <a:cubicBezTo>
                  <a:pt x="769618" y="4223"/>
                  <a:pt x="828414" y="562"/>
                  <a:pt x="887180" y="60"/>
                </a:cubicBezTo>
                <a:close/>
              </a:path>
            </a:pathLst>
          </a:custGeom>
        </p:spPr>
      </p:pic>
      <p:sp>
        <p:nvSpPr>
          <p:cNvPr id="16" name="sketch line">
            <a:extLst>
              <a:ext uri="{FF2B5EF4-FFF2-40B4-BE49-F238E27FC236}">
                <a16:creationId xmlns:a16="http://schemas.microsoft.com/office/drawing/2014/main" id="{605D77EC-B84E-48F8-9EC4-93E851C0F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2682" y="5512322"/>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02191C07-FFC5-4E2B-4FDE-097EF28509E6}"/>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80975" y="5888831"/>
            <a:ext cx="3686175" cy="771525"/>
          </a:xfrm>
          <a:prstGeom prst="rect">
            <a:avLst/>
          </a:prstGeom>
        </p:spPr>
      </p:pic>
    </p:spTree>
    <p:extLst>
      <p:ext uri="{BB962C8B-B14F-4D97-AF65-F5344CB8AC3E}">
        <p14:creationId xmlns:p14="http://schemas.microsoft.com/office/powerpoint/2010/main" val="2827300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876E15C-6606-EA12-CF2E-0CB5393293AE}"/>
              </a:ext>
            </a:extLst>
          </p:cNvPr>
          <p:cNvSpPr>
            <a:spLocks noGrp="1"/>
          </p:cNvSpPr>
          <p:nvPr>
            <p:ph type="title"/>
          </p:nvPr>
        </p:nvSpPr>
        <p:spPr>
          <a:xfrm>
            <a:off x="4038600" y="1939159"/>
            <a:ext cx="7644627" cy="2751086"/>
          </a:xfrm>
        </p:spPr>
        <p:txBody>
          <a:bodyPr vert="horz" lIns="91440" tIns="45720" rIns="91440" bIns="45720" rtlCol="0" anchor="b">
            <a:normAutofit/>
          </a:bodyPr>
          <a:lstStyle/>
          <a:p>
            <a:pPr algn="r"/>
            <a:r>
              <a:rPr lang="en-US" sz="5400" kern="1200" dirty="0">
                <a:latin typeface="Helvetica" panose="020B0604020202020204" pitchFamily="34" charset="0"/>
                <a:cs typeface="Helvetica" panose="020B0604020202020204" pitchFamily="34" charset="0"/>
              </a:rPr>
              <a:t>Making Accommodations</a:t>
            </a:r>
          </a:p>
        </p:txBody>
      </p:sp>
      <p:sp>
        <p:nvSpPr>
          <p:cNvPr id="3" name="Text Placeholder 2">
            <a:extLst>
              <a:ext uri="{FF2B5EF4-FFF2-40B4-BE49-F238E27FC236}">
                <a16:creationId xmlns:a16="http://schemas.microsoft.com/office/drawing/2014/main" id="{C5AA6E40-4DDD-F98F-9176-63EF6F4C7038}"/>
              </a:ext>
            </a:extLst>
          </p:cNvPr>
          <p:cNvSpPr>
            <a:spLocks noGrp="1"/>
          </p:cNvSpPr>
          <p:nvPr>
            <p:ph type="body" idx="1"/>
          </p:nvPr>
        </p:nvSpPr>
        <p:spPr>
          <a:xfrm>
            <a:off x="4038600" y="4782320"/>
            <a:ext cx="7644627" cy="1329443"/>
          </a:xfrm>
        </p:spPr>
        <p:txBody>
          <a:bodyPr vert="horz" lIns="91440" tIns="45720" rIns="91440" bIns="45720" rtlCol="0">
            <a:normAutofit/>
          </a:bodyPr>
          <a:lstStyle/>
          <a:p>
            <a:pPr algn="r"/>
            <a:r>
              <a:rPr lang="en-US" sz="2000" kern="1200">
                <a:solidFill>
                  <a:schemeClr val="tx1"/>
                </a:solidFill>
                <a:latin typeface="Helvetica" panose="020B0604020202020204" pitchFamily="34" charset="0"/>
                <a:cs typeface="Helvetica" panose="020B0604020202020204" pitchFamily="34" charset="0"/>
              </a:rPr>
              <a:t>Steps to take</a:t>
            </a:r>
          </a:p>
        </p:txBody>
      </p:sp>
      <p:pic>
        <p:nvPicPr>
          <p:cNvPr id="5" name="Picture 4">
            <a:extLst>
              <a:ext uri="{FF2B5EF4-FFF2-40B4-BE49-F238E27FC236}">
                <a16:creationId xmlns:a16="http://schemas.microsoft.com/office/drawing/2014/main" id="{6924DA95-7B3C-86E0-0137-6B22236B41D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050381" y="5885523"/>
            <a:ext cx="3686175" cy="771525"/>
          </a:xfrm>
          <a:prstGeom prst="rect">
            <a:avLst/>
          </a:prstGeom>
        </p:spPr>
      </p:pic>
    </p:spTree>
    <p:extLst>
      <p:ext uri="{BB962C8B-B14F-4D97-AF65-F5344CB8AC3E}">
        <p14:creationId xmlns:p14="http://schemas.microsoft.com/office/powerpoint/2010/main" val="20043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E1BAE6-B73D-96C5-9159-C69AB0EF56C2}"/>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Helvetica" panose="020B0604020202020204" pitchFamily="34" charset="0"/>
                <a:cs typeface="Helvetica" panose="020B0604020202020204" pitchFamily="34" charset="0"/>
              </a:rPr>
              <a:t>Meet with Community Members</a:t>
            </a:r>
          </a:p>
        </p:txBody>
      </p:sp>
      <p:pic>
        <p:nvPicPr>
          <p:cNvPr id="4" name="Content Placeholder 3" descr="An icon of four people holding hands.">
            <a:extLst>
              <a:ext uri="{FF2B5EF4-FFF2-40B4-BE49-F238E27FC236}">
                <a16:creationId xmlns:a16="http://schemas.microsoft.com/office/drawing/2014/main" id="{9126C6B1-DFC0-067F-34CD-B65752EB4F1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83296" y="643466"/>
            <a:ext cx="5568739" cy="5568739"/>
          </a:xfrm>
          <a:prstGeom prst="rect">
            <a:avLst/>
          </a:prstGeom>
        </p:spPr>
      </p:pic>
      <p:pic>
        <p:nvPicPr>
          <p:cNvPr id="7" name="Picture 6">
            <a:extLst>
              <a:ext uri="{FF2B5EF4-FFF2-40B4-BE49-F238E27FC236}">
                <a16:creationId xmlns:a16="http://schemas.microsoft.com/office/drawing/2014/main" id="{CB525443-DB53-4F6A-D03B-91DEF51ECD3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381" y="5829300"/>
            <a:ext cx="3695700" cy="771525"/>
          </a:xfrm>
          <a:prstGeom prst="rect">
            <a:avLst/>
          </a:prstGeom>
        </p:spPr>
      </p:pic>
    </p:spTree>
    <p:extLst>
      <p:ext uri="{BB962C8B-B14F-4D97-AF65-F5344CB8AC3E}">
        <p14:creationId xmlns:p14="http://schemas.microsoft.com/office/powerpoint/2010/main" val="4163931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F991C-73E4-FD7C-6FC9-309A62BC6ACA}"/>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Designate a Kitchen Space</a:t>
            </a:r>
          </a:p>
        </p:txBody>
      </p:sp>
      <p:sp>
        <p:nvSpPr>
          <p:cNvPr id="3" name="Content Placeholder 2">
            <a:extLst>
              <a:ext uri="{FF2B5EF4-FFF2-40B4-BE49-F238E27FC236}">
                <a16:creationId xmlns:a16="http://schemas.microsoft.com/office/drawing/2014/main" id="{C5F81565-4F88-7A79-89CC-FBE23D0197F9}"/>
              </a:ext>
            </a:extLst>
          </p:cNvPr>
          <p:cNvSpPr>
            <a:spLocks noGrp="1"/>
          </p:cNvSpPr>
          <p:nvPr>
            <p:ph idx="1"/>
          </p:nvPr>
        </p:nvSpPr>
        <p:spPr>
          <a:xfrm>
            <a:off x="838200" y="1825625"/>
            <a:ext cx="10515600" cy="1982787"/>
          </a:xfrm>
        </p:spPr>
        <p:txBody>
          <a:bodyPr/>
          <a:lstStyle/>
          <a:p>
            <a:r>
              <a:rPr lang="en-US" dirty="0">
                <a:latin typeface="Helvetica" panose="020B0604020202020204" pitchFamily="34" charset="0"/>
                <a:cs typeface="Helvetica" panose="020B0604020202020204" pitchFamily="34" charset="0"/>
              </a:rPr>
              <a:t>Special equipment and tools</a:t>
            </a:r>
          </a:p>
          <a:p>
            <a:r>
              <a:rPr lang="en-US" dirty="0">
                <a:latin typeface="Helvetica" panose="020B0604020202020204" pitchFamily="34" charset="0"/>
                <a:cs typeface="Helvetica" panose="020B0604020202020204" pitchFamily="34" charset="0"/>
              </a:rPr>
              <a:t>Assigned area for preparation</a:t>
            </a:r>
          </a:p>
          <a:p>
            <a:r>
              <a:rPr lang="en-US" dirty="0">
                <a:latin typeface="Helvetica" panose="020B0604020202020204" pitchFamily="34" charset="0"/>
                <a:cs typeface="Helvetica" panose="020B0604020202020204" pitchFamily="34" charset="0"/>
              </a:rPr>
              <a:t>Train staff!</a:t>
            </a:r>
          </a:p>
        </p:txBody>
      </p:sp>
      <p:pic>
        <p:nvPicPr>
          <p:cNvPr id="4" name="Picture 3">
            <a:extLst>
              <a:ext uri="{FF2B5EF4-FFF2-40B4-BE49-F238E27FC236}">
                <a16:creationId xmlns:a16="http://schemas.microsoft.com/office/drawing/2014/main" id="{85F28BCC-06D9-B4E3-D404-2C1ABB2E768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49250" y="5791200"/>
            <a:ext cx="3695700" cy="771525"/>
          </a:xfrm>
          <a:prstGeom prst="rect">
            <a:avLst/>
          </a:prstGeom>
        </p:spPr>
      </p:pic>
      <p:grpSp>
        <p:nvGrpSpPr>
          <p:cNvPr id="7" name="Group 6" descr="An icon of a fork and a knife.">
            <a:extLst>
              <a:ext uri="{FF2B5EF4-FFF2-40B4-BE49-F238E27FC236}">
                <a16:creationId xmlns:a16="http://schemas.microsoft.com/office/drawing/2014/main" id="{030AF486-8AFD-93A3-8A97-0F70A294AFE6}"/>
              </a:ext>
            </a:extLst>
          </p:cNvPr>
          <p:cNvGrpSpPr/>
          <p:nvPr/>
        </p:nvGrpSpPr>
        <p:grpSpPr>
          <a:xfrm>
            <a:off x="1642530" y="3962400"/>
            <a:ext cx="1481007" cy="1481007"/>
            <a:chOff x="5169562" y="2502562"/>
            <a:chExt cx="1852875" cy="1852875"/>
          </a:xfrm>
        </p:grpSpPr>
        <p:sp>
          <p:nvSpPr>
            <p:cNvPr id="5" name="Oval 4">
              <a:extLst>
                <a:ext uri="{FF2B5EF4-FFF2-40B4-BE49-F238E27FC236}">
                  <a16:creationId xmlns:a16="http://schemas.microsoft.com/office/drawing/2014/main" id="{06434543-11E3-15C3-CEB1-DF8A3A8C12F5}"/>
                </a:ext>
              </a:extLst>
            </p:cNvPr>
            <p:cNvSpPr/>
            <p:nvPr/>
          </p:nvSpPr>
          <p:spPr>
            <a:xfrm>
              <a:off x="5169562" y="2502562"/>
              <a:ext cx="1852875" cy="1852875"/>
            </a:xfrm>
            <a:prstGeom prst="ellipse">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US"/>
            </a:p>
          </p:txBody>
        </p:sp>
        <p:sp>
          <p:nvSpPr>
            <p:cNvPr id="6" name="Rectangle 5" descr="Fork and knife">
              <a:extLst>
                <a:ext uri="{FF2B5EF4-FFF2-40B4-BE49-F238E27FC236}">
                  <a16:creationId xmlns:a16="http://schemas.microsoft.com/office/drawing/2014/main" id="{919D8F7B-03A5-A259-2294-7423443ED106}"/>
                </a:ext>
              </a:extLst>
            </p:cNvPr>
            <p:cNvSpPr/>
            <p:nvPr/>
          </p:nvSpPr>
          <p:spPr>
            <a:xfrm>
              <a:off x="5564438" y="2897437"/>
              <a:ext cx="1063125" cy="1063125"/>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grpSp>
        <p:nvGrpSpPr>
          <p:cNvPr id="10" name="Group 9" descr="An icon of a list with check marks.">
            <a:extLst>
              <a:ext uri="{FF2B5EF4-FFF2-40B4-BE49-F238E27FC236}">
                <a16:creationId xmlns:a16="http://schemas.microsoft.com/office/drawing/2014/main" id="{3BF498AE-0499-6356-1A64-20072953B705}"/>
              </a:ext>
            </a:extLst>
          </p:cNvPr>
          <p:cNvGrpSpPr/>
          <p:nvPr/>
        </p:nvGrpSpPr>
        <p:grpSpPr>
          <a:xfrm>
            <a:off x="5541430" y="3984232"/>
            <a:ext cx="1481007" cy="1481007"/>
            <a:chOff x="5169562" y="2502562"/>
            <a:chExt cx="1852875" cy="1852875"/>
          </a:xfrm>
        </p:grpSpPr>
        <p:sp>
          <p:nvSpPr>
            <p:cNvPr id="8" name="Oval 7">
              <a:extLst>
                <a:ext uri="{FF2B5EF4-FFF2-40B4-BE49-F238E27FC236}">
                  <a16:creationId xmlns:a16="http://schemas.microsoft.com/office/drawing/2014/main" id="{BAFCFADE-D734-55F0-D615-84100714AB03}"/>
                </a:ext>
              </a:extLst>
            </p:cNvPr>
            <p:cNvSpPr/>
            <p:nvPr/>
          </p:nvSpPr>
          <p:spPr>
            <a:xfrm>
              <a:off x="5169562" y="2502562"/>
              <a:ext cx="1852875" cy="1852875"/>
            </a:xfrm>
            <a:prstGeom prst="ellipse">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US"/>
            </a:p>
          </p:txBody>
        </p:sp>
        <p:sp>
          <p:nvSpPr>
            <p:cNvPr id="9" name="Rectangle 8" descr="Check List">
              <a:extLst>
                <a:ext uri="{FF2B5EF4-FFF2-40B4-BE49-F238E27FC236}">
                  <a16:creationId xmlns:a16="http://schemas.microsoft.com/office/drawing/2014/main" id="{52AD6A7A-8873-FEC8-9260-6DECE0F66359}"/>
                </a:ext>
              </a:extLst>
            </p:cNvPr>
            <p:cNvSpPr/>
            <p:nvPr/>
          </p:nvSpPr>
          <p:spPr>
            <a:xfrm>
              <a:off x="5564437" y="2897437"/>
              <a:ext cx="1063125" cy="1063125"/>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grpSp>
        <p:nvGrpSpPr>
          <p:cNvPr id="13" name="Group 12" descr="An icon of an instructor and people learning.">
            <a:extLst>
              <a:ext uri="{FF2B5EF4-FFF2-40B4-BE49-F238E27FC236}">
                <a16:creationId xmlns:a16="http://schemas.microsoft.com/office/drawing/2014/main" id="{4C9B34BE-20D3-C3BE-F659-40E19072314A}"/>
              </a:ext>
            </a:extLst>
          </p:cNvPr>
          <p:cNvGrpSpPr/>
          <p:nvPr/>
        </p:nvGrpSpPr>
        <p:grpSpPr>
          <a:xfrm>
            <a:off x="9440331" y="3962399"/>
            <a:ext cx="1481007" cy="1481007"/>
            <a:chOff x="5169563" y="2502562"/>
            <a:chExt cx="1852875" cy="1852875"/>
          </a:xfrm>
        </p:grpSpPr>
        <p:sp>
          <p:nvSpPr>
            <p:cNvPr id="11" name="Oval 10">
              <a:extLst>
                <a:ext uri="{FF2B5EF4-FFF2-40B4-BE49-F238E27FC236}">
                  <a16:creationId xmlns:a16="http://schemas.microsoft.com/office/drawing/2014/main" id="{2CD25EFB-9244-5B13-9E54-137184F01743}"/>
                </a:ext>
              </a:extLst>
            </p:cNvPr>
            <p:cNvSpPr/>
            <p:nvPr/>
          </p:nvSpPr>
          <p:spPr>
            <a:xfrm>
              <a:off x="5169563" y="2502562"/>
              <a:ext cx="1852875" cy="1852875"/>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lang="en-US"/>
            </a:p>
          </p:txBody>
        </p:sp>
        <p:sp>
          <p:nvSpPr>
            <p:cNvPr id="12" name="Rectangle 11" descr="Classroom">
              <a:extLst>
                <a:ext uri="{FF2B5EF4-FFF2-40B4-BE49-F238E27FC236}">
                  <a16:creationId xmlns:a16="http://schemas.microsoft.com/office/drawing/2014/main" id="{693FBBA8-2156-E41C-3046-7121D628CAC5}"/>
                </a:ext>
              </a:extLst>
            </p:cNvPr>
            <p:cNvSpPr/>
            <p:nvPr/>
          </p:nvSpPr>
          <p:spPr>
            <a:xfrm>
              <a:off x="5564438" y="2897437"/>
              <a:ext cx="1063125" cy="1063125"/>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cxnSp>
        <p:nvCxnSpPr>
          <p:cNvPr id="15" name="Straight Connector 14">
            <a:extLst>
              <a:ext uri="{FF2B5EF4-FFF2-40B4-BE49-F238E27FC236}">
                <a16:creationId xmlns:a16="http://schemas.microsoft.com/office/drawing/2014/main" id="{88FE49AA-1ACF-981A-C708-990FD633E6CE}"/>
              </a:ext>
              <a:ext uri="{C183D7F6-B498-43B3-948B-1728B52AA6E4}">
                <adec:decorative xmlns:adec="http://schemas.microsoft.com/office/drawing/2017/decorative" val="1"/>
              </a:ext>
            </a:extLst>
          </p:cNvPr>
          <p:cNvCxnSpPr/>
          <p:nvPr/>
        </p:nvCxnSpPr>
        <p:spPr>
          <a:xfrm>
            <a:off x="838200" y="1536700"/>
            <a:ext cx="105156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30048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E4CD32-51D4-303C-AB6F-E7D20C41A177}"/>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dirty="0">
                <a:latin typeface="Helvetica" panose="020B0604020202020204" pitchFamily="34" charset="0"/>
                <a:cs typeface="Helvetica" panose="020B0604020202020204" pitchFamily="34" charset="0"/>
              </a:rPr>
              <a:t>Scratch Cook</a:t>
            </a:r>
          </a:p>
        </p:txBody>
      </p:sp>
      <p:sp>
        <p:nvSpPr>
          <p:cNvPr id="2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Serving line with pizza, green beans, and oven roasted chicken.">
            <a:extLst>
              <a:ext uri="{FF2B5EF4-FFF2-40B4-BE49-F238E27FC236}">
                <a16:creationId xmlns:a16="http://schemas.microsoft.com/office/drawing/2014/main" id="{64B8F12C-BCD3-75BD-6C23-8581A42E94AE}"/>
              </a:ext>
            </a:extLst>
          </p:cNvPr>
          <p:cNvPicPr>
            <a:picLocks noChangeAspect="1"/>
          </p:cNvPicPr>
          <p:nvPr/>
        </p:nvPicPr>
        <p:blipFill rotWithShape="1">
          <a:blip r:embed="rId3"/>
          <a:srcRect t="5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38AAF740-2EA9-A722-C252-9A4157129A0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381" y="5888831"/>
            <a:ext cx="3686175" cy="771525"/>
          </a:xfrm>
          <a:prstGeom prst="rect">
            <a:avLst/>
          </a:prstGeom>
        </p:spPr>
      </p:pic>
    </p:spTree>
    <p:extLst>
      <p:ext uri="{BB962C8B-B14F-4D97-AF65-F5344CB8AC3E}">
        <p14:creationId xmlns:p14="http://schemas.microsoft.com/office/powerpoint/2010/main" val="5933373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1A784BF-09DB-448D-99FC-B49DFC660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917859B3-4C91-478D-929D-BB6433F90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CDD2D7E-6141-F83D-D7E1-4B3397DAE1BB}"/>
              </a:ext>
            </a:extLst>
          </p:cNvPr>
          <p:cNvSpPr>
            <a:spLocks noGrp="1"/>
          </p:cNvSpPr>
          <p:nvPr>
            <p:ph type="title"/>
          </p:nvPr>
        </p:nvSpPr>
        <p:spPr>
          <a:xfrm>
            <a:off x="838200" y="4435052"/>
            <a:ext cx="3093720" cy="1645920"/>
          </a:xfrm>
        </p:spPr>
        <p:txBody>
          <a:bodyPr>
            <a:normAutofit/>
          </a:bodyPr>
          <a:lstStyle/>
          <a:p>
            <a:r>
              <a:rPr lang="en-US" sz="2800" dirty="0">
                <a:latin typeface="Helvetica" panose="020B0604020202020204" pitchFamily="34" charset="0"/>
                <a:cs typeface="Helvetica" panose="020B0604020202020204" pitchFamily="34" charset="0"/>
              </a:rPr>
              <a:t>Menu Customizable Dishes</a:t>
            </a:r>
          </a:p>
        </p:txBody>
      </p:sp>
      <p:sp>
        <p:nvSpPr>
          <p:cNvPr id="3" name="Content Placeholder 2">
            <a:extLst>
              <a:ext uri="{FF2B5EF4-FFF2-40B4-BE49-F238E27FC236}">
                <a16:creationId xmlns:a16="http://schemas.microsoft.com/office/drawing/2014/main" id="{7361B5F5-105F-F604-60DF-17070E4B7218}"/>
              </a:ext>
            </a:extLst>
          </p:cNvPr>
          <p:cNvSpPr>
            <a:spLocks noGrp="1"/>
          </p:cNvSpPr>
          <p:nvPr>
            <p:ph idx="1"/>
          </p:nvPr>
        </p:nvSpPr>
        <p:spPr>
          <a:xfrm>
            <a:off x="4380266" y="4435052"/>
            <a:ext cx="7104188" cy="1645920"/>
          </a:xfrm>
        </p:spPr>
        <p:txBody>
          <a:bodyPr vert="horz" lIns="91440" tIns="45720" rIns="91440" bIns="45720" rtlCol="0" anchor="ctr">
            <a:normAutofit/>
          </a:bodyPr>
          <a:lstStyle/>
          <a:p>
            <a:r>
              <a:rPr lang="en-US" sz="2000" dirty="0">
                <a:latin typeface="Helvetica" panose="020B0604020202020204" pitchFamily="34" charset="0"/>
                <a:cs typeface="Helvetica" panose="020B0604020202020204" pitchFamily="34" charset="0"/>
              </a:rPr>
              <a:t>BYO options</a:t>
            </a:r>
          </a:p>
          <a:p>
            <a:r>
              <a:rPr lang="en-US" sz="2000" dirty="0">
                <a:latin typeface="Helvetica" panose="020B0604020202020204" pitchFamily="34" charset="0"/>
                <a:cs typeface="Helvetica" panose="020B0604020202020204" pitchFamily="34" charset="0"/>
              </a:rPr>
              <a:t>Multiple meat/meat alternate options</a:t>
            </a:r>
          </a:p>
          <a:p>
            <a:pPr lvl="1"/>
            <a:r>
              <a:rPr lang="en-US" sz="2000" dirty="0">
                <a:latin typeface="Helvetica" panose="020B0604020202020204" pitchFamily="34" charset="0"/>
                <a:cs typeface="Helvetica" panose="020B0604020202020204" pitchFamily="34" charset="0"/>
              </a:rPr>
              <a:t>Include plant based</a:t>
            </a:r>
          </a:p>
        </p:txBody>
      </p:sp>
      <p:pic>
        <p:nvPicPr>
          <p:cNvPr id="4" name="Picture 3" descr="Pulled pork burrito bowl">
            <a:extLst>
              <a:ext uri="{FF2B5EF4-FFF2-40B4-BE49-F238E27FC236}">
                <a16:creationId xmlns:a16="http://schemas.microsoft.com/office/drawing/2014/main" id="{EC8742F7-4E56-FAA5-D267-A7891627E76A}"/>
              </a:ext>
            </a:extLst>
          </p:cNvPr>
          <p:cNvPicPr>
            <a:picLocks noChangeAspect="1"/>
          </p:cNvPicPr>
          <p:nvPr/>
        </p:nvPicPr>
        <p:blipFill rotWithShape="1">
          <a:blip r:embed="rId3"/>
          <a:srcRect l="30354" r="4362" b="2"/>
          <a:stretch/>
        </p:blipFill>
        <p:spPr>
          <a:xfrm>
            <a:off x="20" y="-6"/>
            <a:ext cx="3931900" cy="4005072"/>
          </a:xfrm>
          <a:prstGeom prst="rect">
            <a:avLst/>
          </a:prstGeom>
        </p:spPr>
      </p:pic>
      <p:pic>
        <p:nvPicPr>
          <p:cNvPr id="5" name="Picture 4" descr="Chicken burrito bowl">
            <a:extLst>
              <a:ext uri="{FF2B5EF4-FFF2-40B4-BE49-F238E27FC236}">
                <a16:creationId xmlns:a16="http://schemas.microsoft.com/office/drawing/2014/main" id="{13FE956E-EE50-ADAA-D542-373F90414DC8}"/>
              </a:ext>
            </a:extLst>
          </p:cNvPr>
          <p:cNvPicPr>
            <a:picLocks noChangeAspect="1"/>
          </p:cNvPicPr>
          <p:nvPr/>
        </p:nvPicPr>
        <p:blipFill rotWithShape="1">
          <a:blip r:embed="rId4"/>
          <a:srcRect l="21186" r="13530" b="2"/>
          <a:stretch/>
        </p:blipFill>
        <p:spPr>
          <a:xfrm>
            <a:off x="4130040" y="6"/>
            <a:ext cx="3931920" cy="4005071"/>
          </a:xfrm>
          <a:prstGeom prst="rect">
            <a:avLst/>
          </a:prstGeom>
        </p:spPr>
      </p:pic>
      <p:pic>
        <p:nvPicPr>
          <p:cNvPr id="6" name="Picture 5" descr="Vegetarian burrito bowl">
            <a:extLst>
              <a:ext uri="{FF2B5EF4-FFF2-40B4-BE49-F238E27FC236}">
                <a16:creationId xmlns:a16="http://schemas.microsoft.com/office/drawing/2014/main" id="{309EC7D9-9B8D-94B6-2544-CECA289996B5}"/>
              </a:ext>
            </a:extLst>
          </p:cNvPr>
          <p:cNvPicPr>
            <a:picLocks noChangeAspect="1"/>
          </p:cNvPicPr>
          <p:nvPr/>
        </p:nvPicPr>
        <p:blipFill rotWithShape="1">
          <a:blip r:embed="rId5"/>
          <a:srcRect l="30622" r="4094" b="2"/>
          <a:stretch/>
        </p:blipFill>
        <p:spPr>
          <a:xfrm>
            <a:off x="8260080" y="-1"/>
            <a:ext cx="3931920" cy="4005072"/>
          </a:xfrm>
          <a:prstGeom prst="rect">
            <a:avLst/>
          </a:prstGeom>
        </p:spPr>
      </p:pic>
      <p:sp>
        <p:nvSpPr>
          <p:cNvPr id="15" name="Rectangle 14">
            <a:extLst>
              <a:ext uri="{FF2B5EF4-FFF2-40B4-BE49-F238E27FC236}">
                <a16:creationId xmlns:a16="http://schemas.microsoft.com/office/drawing/2014/main" id="{6283FBD2-A663-469F-855C-06D86E3C1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A1279FC-7441-4E55-B082-2774E6316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98520" y="525441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064362DF-BDCB-FFB9-B192-78B7114E834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260556" y="5614987"/>
            <a:ext cx="3267075" cy="676276"/>
          </a:xfrm>
          <a:prstGeom prst="rect">
            <a:avLst/>
          </a:prstGeom>
        </p:spPr>
      </p:pic>
    </p:spTree>
    <p:extLst>
      <p:ext uri="{BB962C8B-B14F-4D97-AF65-F5344CB8AC3E}">
        <p14:creationId xmlns:p14="http://schemas.microsoft.com/office/powerpoint/2010/main" val="2779988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Vegetarian black bean sweet potato chili">
            <a:extLst>
              <a:ext uri="{FF2B5EF4-FFF2-40B4-BE49-F238E27FC236}">
                <a16:creationId xmlns:a16="http://schemas.microsoft.com/office/drawing/2014/main" id="{973E9B94-A72A-8346-9AF8-4FFA05AD9887}"/>
              </a:ext>
            </a:extLst>
          </p:cNvPr>
          <p:cNvPicPr>
            <a:picLocks noChangeAspect="1"/>
          </p:cNvPicPr>
          <p:nvPr/>
        </p:nvPicPr>
        <p:blipFill rotWithShape="1">
          <a:blip r:embed="rId3"/>
          <a:srcRect t="5039" r="20571" b="820"/>
          <a:stretch/>
        </p:blipFill>
        <p:spPr>
          <a:xfrm>
            <a:off x="3523488" y="10"/>
            <a:ext cx="8668512" cy="6857990"/>
          </a:xfrm>
          <a:prstGeom prst="rect">
            <a:avLst/>
          </a:prstGeom>
        </p:spPr>
      </p:pic>
      <p:sp>
        <p:nvSpPr>
          <p:cNvPr id="18" name="Rectangle 17">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37DE6E-A80A-E4C4-3F41-87C4BF87E4A1}"/>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000" dirty="0">
                <a:latin typeface="Helvetica" panose="020B0604020202020204" pitchFamily="34" charset="0"/>
                <a:cs typeface="Helvetica" panose="020B0604020202020204" pitchFamily="34" charset="0"/>
              </a:rPr>
              <a:t>Menu Plant-Based/Plant-Forward Dishes</a:t>
            </a:r>
          </a:p>
        </p:txBody>
      </p:sp>
      <p:sp>
        <p:nvSpPr>
          <p:cNvPr id="20" name="Rectangle 1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2" name="Rectangle 2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CF56ED63-C9C0-C9C2-1D96-0CA5F90F035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80975" y="5888831"/>
            <a:ext cx="3686175" cy="771525"/>
          </a:xfrm>
          <a:prstGeom prst="rect">
            <a:avLst/>
          </a:prstGeom>
        </p:spPr>
      </p:pic>
    </p:spTree>
    <p:extLst>
      <p:ext uri="{BB962C8B-B14F-4D97-AF65-F5344CB8AC3E}">
        <p14:creationId xmlns:p14="http://schemas.microsoft.com/office/powerpoint/2010/main" val="2001938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8514A6-67A2-0929-89CE-E920CE0DA5B3}"/>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Express Interest with Food Brokers</a:t>
            </a:r>
          </a:p>
        </p:txBody>
      </p:sp>
      <p:sp>
        <p:nvSpPr>
          <p:cNvPr id="2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group of people discussing work in a conference room meeting.">
            <a:extLst>
              <a:ext uri="{FF2B5EF4-FFF2-40B4-BE49-F238E27FC236}">
                <a16:creationId xmlns:a16="http://schemas.microsoft.com/office/drawing/2014/main" id="{08717971-9803-F2C5-53F5-0EFB26EF73AB}"/>
              </a:ext>
            </a:extLst>
          </p:cNvPr>
          <p:cNvPicPr>
            <a:picLocks noChangeAspect="1"/>
          </p:cNvPicPr>
          <p:nvPr/>
        </p:nvPicPr>
        <p:blipFill rotWithShape="1">
          <a:blip r:embed="rId3"/>
          <a:srcRect l="17650" r="15397"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5CC54423-C27C-C72D-B2CC-6BA3ECC7A42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80975" y="5888831"/>
            <a:ext cx="3686175" cy="771525"/>
          </a:xfrm>
          <a:prstGeom prst="rect">
            <a:avLst/>
          </a:prstGeom>
        </p:spPr>
      </p:pic>
    </p:spTree>
    <p:extLst>
      <p:ext uri="{BB962C8B-B14F-4D97-AF65-F5344CB8AC3E}">
        <p14:creationId xmlns:p14="http://schemas.microsoft.com/office/powerpoint/2010/main" val="1823611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3552C-6553-1844-2E37-8718A159EB04}"/>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Consider the Calendar</a:t>
            </a:r>
          </a:p>
        </p:txBody>
      </p:sp>
      <p:sp>
        <p:nvSpPr>
          <p:cNvPr id="5" name="Rectangle 4" descr="An icon of a &quot;no&quot; sign">
            <a:extLst>
              <a:ext uri="{FF2B5EF4-FFF2-40B4-BE49-F238E27FC236}">
                <a16:creationId xmlns:a16="http://schemas.microsoft.com/office/drawing/2014/main" id="{463CBC56-B64E-20D0-CFBD-CEBF3BADBB32}"/>
              </a:ext>
            </a:extLst>
          </p:cNvPr>
          <p:cNvSpPr/>
          <p:nvPr/>
        </p:nvSpPr>
        <p:spPr>
          <a:xfrm>
            <a:off x="2139500" y="2216493"/>
            <a:ext cx="1944000" cy="1944000"/>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62A988E3-2047-831B-59BC-7790BE7E0D05}"/>
              </a:ext>
            </a:extLst>
          </p:cNvPr>
          <p:cNvSpPr>
            <a:spLocks noGrp="1"/>
          </p:cNvSpPr>
          <p:nvPr>
            <p:ph sz="half" idx="1"/>
          </p:nvPr>
        </p:nvSpPr>
        <p:spPr>
          <a:xfrm>
            <a:off x="1380900" y="4686298"/>
            <a:ext cx="3461200" cy="609601"/>
          </a:xfrm>
        </p:spPr>
        <p:txBody>
          <a:bodyPr/>
          <a:lstStyle/>
          <a:p>
            <a:pPr marL="0" indent="0">
              <a:buNone/>
            </a:pPr>
            <a:r>
              <a:rPr lang="en-US" dirty="0">
                <a:latin typeface="Helvetica" panose="020B0604020202020204" pitchFamily="34" charset="0"/>
                <a:cs typeface="Helvetica" panose="020B0604020202020204" pitchFamily="34" charset="0"/>
              </a:rPr>
              <a:t>Periods of restriction</a:t>
            </a:r>
          </a:p>
        </p:txBody>
      </p:sp>
      <p:sp>
        <p:nvSpPr>
          <p:cNvPr id="6" name="Rectangle 5" descr="An icon of a fork and knife crossed to make an &quot;X&quot;.">
            <a:extLst>
              <a:ext uri="{FF2B5EF4-FFF2-40B4-BE49-F238E27FC236}">
                <a16:creationId xmlns:a16="http://schemas.microsoft.com/office/drawing/2014/main" id="{05C6D6D4-FF8C-AC9C-E263-0A2047A8825E}"/>
              </a:ext>
            </a:extLst>
          </p:cNvPr>
          <p:cNvSpPr/>
          <p:nvPr/>
        </p:nvSpPr>
        <p:spPr>
          <a:xfrm>
            <a:off x="7791000" y="2241893"/>
            <a:ext cx="1944000" cy="1944000"/>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4" name="Content Placeholder 3">
            <a:extLst>
              <a:ext uri="{FF2B5EF4-FFF2-40B4-BE49-F238E27FC236}">
                <a16:creationId xmlns:a16="http://schemas.microsoft.com/office/drawing/2014/main" id="{D30886C4-E492-AE09-5441-6CF4CC30F324}"/>
              </a:ext>
            </a:extLst>
          </p:cNvPr>
          <p:cNvSpPr>
            <a:spLocks noGrp="1"/>
          </p:cNvSpPr>
          <p:nvPr>
            <p:ph sz="half" idx="2"/>
          </p:nvPr>
        </p:nvSpPr>
        <p:spPr>
          <a:xfrm>
            <a:off x="6800850" y="4686298"/>
            <a:ext cx="3924300" cy="901701"/>
          </a:xfrm>
        </p:spPr>
        <p:txBody>
          <a:bodyPr/>
          <a:lstStyle/>
          <a:p>
            <a:pPr marL="0" indent="0">
              <a:buNone/>
            </a:pPr>
            <a:r>
              <a:rPr lang="en-US" dirty="0">
                <a:latin typeface="Helvetica" panose="020B0604020202020204" pitchFamily="34" charset="0"/>
                <a:cs typeface="Helvetica" panose="020B0604020202020204" pitchFamily="34" charset="0"/>
              </a:rPr>
              <a:t>Don't introduce fun new foods or events</a:t>
            </a:r>
          </a:p>
        </p:txBody>
      </p:sp>
      <p:pic>
        <p:nvPicPr>
          <p:cNvPr id="7" name="Picture 6">
            <a:extLst>
              <a:ext uri="{FF2B5EF4-FFF2-40B4-BE49-F238E27FC236}">
                <a16:creationId xmlns:a16="http://schemas.microsoft.com/office/drawing/2014/main" id="{B41C332F-338C-01D1-E0C2-39763E98BF1F}"/>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80975" y="5888831"/>
            <a:ext cx="3686175" cy="771525"/>
          </a:xfrm>
          <a:prstGeom prst="rect">
            <a:avLst/>
          </a:prstGeom>
        </p:spPr>
      </p:pic>
      <p:cxnSp>
        <p:nvCxnSpPr>
          <p:cNvPr id="9" name="Straight Connector 8">
            <a:extLst>
              <a:ext uri="{FF2B5EF4-FFF2-40B4-BE49-F238E27FC236}">
                <a16:creationId xmlns:a16="http://schemas.microsoft.com/office/drawing/2014/main" id="{C3EFC8F2-EF97-E542-A76F-4EC64A0A4826}"/>
              </a:ext>
              <a:ext uri="{C183D7F6-B498-43B3-948B-1728B52AA6E4}">
                <adec:decorative xmlns:adec="http://schemas.microsoft.com/office/drawing/2017/decorative" val="1"/>
              </a:ext>
            </a:extLst>
          </p:cNvPr>
          <p:cNvCxnSpPr/>
          <p:nvPr/>
        </p:nvCxnSpPr>
        <p:spPr>
          <a:xfrm>
            <a:off x="946150" y="1550988"/>
            <a:ext cx="10299700"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35228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12F576-961E-5A7B-8BAB-F16B5EC79B24}"/>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000" kern="1200" dirty="0">
                <a:solidFill>
                  <a:schemeClr val="tx2"/>
                </a:solidFill>
                <a:latin typeface="Helvetica" panose="020B0604020202020204" pitchFamily="34" charset="0"/>
                <a:cs typeface="Helvetica" panose="020B0604020202020204" pitchFamily="34" charset="0"/>
              </a:rPr>
              <a:t>Questions?</a:t>
            </a:r>
          </a:p>
        </p:txBody>
      </p:sp>
      <p:pic>
        <p:nvPicPr>
          <p:cNvPr id="7" name="Graphic 6" descr="A graphic of a question mark.">
            <a:extLst>
              <a:ext uri="{FF2B5EF4-FFF2-40B4-BE49-F238E27FC236}">
                <a16:creationId xmlns:a16="http://schemas.microsoft.com/office/drawing/2014/main" id="{913923F3-AD28-8440-36DA-59707473D8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4283" y="1422414"/>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77F7E6C9-2CFF-7C72-E818-DDFE390766D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80975" y="5888831"/>
            <a:ext cx="3686175" cy="771525"/>
          </a:xfrm>
          <a:prstGeom prst="rect">
            <a:avLst/>
          </a:prstGeom>
        </p:spPr>
      </p:pic>
    </p:spTree>
    <p:extLst>
      <p:ext uri="{BB962C8B-B14F-4D97-AF65-F5344CB8AC3E}">
        <p14:creationId xmlns:p14="http://schemas.microsoft.com/office/powerpoint/2010/main" val="397650929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4A14DBBA55DC48809AFC08C18A0C39" ma:contentTypeVersion="14" ma:contentTypeDescription="Create a new document." ma:contentTypeScope="" ma:versionID="d6baa5c4ba1fd3aff63453189474c5a3">
  <xsd:schema xmlns:xsd="http://www.w3.org/2001/XMLSchema" xmlns:xs="http://www.w3.org/2001/XMLSchema" xmlns:p="http://schemas.microsoft.com/office/2006/metadata/properties" xmlns:ns2="cd9fb0ce-cc5e-4069-a635-474c35d56436" xmlns:ns3="5546905e-4a60-40fd-8bc3-55b8fdc9a8e5" targetNamespace="http://schemas.microsoft.com/office/2006/metadata/properties" ma:root="true" ma:fieldsID="2112a5b4204d3891abd5a5de297bb6cd" ns2:_="" ns3:_="">
    <xsd:import namespace="cd9fb0ce-cc5e-4069-a635-474c35d56436"/>
    <xsd:import namespace="5546905e-4a60-40fd-8bc3-55b8fdc9a8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fb0ce-cc5e-4069-a635-474c35d5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46905e-4a60-40fd-8bc3-55b8fdc9a8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1049c8e-8eb3-414c-9ed8-4393e1ebb5fb}" ma:internalName="TaxCatchAll" ma:showField="CatchAllData" ma:web="5546905e-4a60-40fd-8bc3-55b8fdc9a8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9fb0ce-cc5e-4069-a635-474c35d56436">
      <Terms xmlns="http://schemas.microsoft.com/office/infopath/2007/PartnerControls"/>
    </lcf76f155ced4ddcb4097134ff3c332f>
    <TaxCatchAll xmlns="5546905e-4a60-40fd-8bc3-55b8fdc9a8e5" xsi:nil="true"/>
  </documentManagement>
</p:properties>
</file>

<file path=customXml/itemProps1.xml><?xml version="1.0" encoding="utf-8"?>
<ds:datastoreItem xmlns:ds="http://schemas.openxmlformats.org/officeDocument/2006/customXml" ds:itemID="{6C7C4698-D4FF-4121-8322-7CE839134048}">
  <ds:schemaRefs>
    <ds:schemaRef ds:uri="5546905e-4a60-40fd-8bc3-55b8fdc9a8e5"/>
    <ds:schemaRef ds:uri="cd9fb0ce-cc5e-4069-a635-474c35d5643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2FF632A-12E6-4A9F-871B-B00BC878AC30}">
  <ds:schemaRefs>
    <ds:schemaRef ds:uri="http://schemas.microsoft.com/sharepoint/v3/contenttype/forms"/>
  </ds:schemaRefs>
</ds:datastoreItem>
</file>

<file path=customXml/itemProps3.xml><?xml version="1.0" encoding="utf-8"?>
<ds:datastoreItem xmlns:ds="http://schemas.openxmlformats.org/officeDocument/2006/customXml" ds:itemID="{C166F65F-C2A8-4731-A45A-C434F9B16E99}">
  <ds:schemaRefs>
    <ds:schemaRef ds:uri="http://schemas.microsoft.com/office/2006/documentManagement/types"/>
    <ds:schemaRef ds:uri="5546905e-4a60-40fd-8bc3-55b8fdc9a8e5"/>
    <ds:schemaRef ds:uri="http://schemas.microsoft.com/office/2006/metadata/properties"/>
    <ds:schemaRef ds:uri="http://www.w3.org/XML/1998/namespace"/>
    <ds:schemaRef ds:uri="http://purl.org/dc/elements/1.1/"/>
    <ds:schemaRef ds:uri="http://schemas.openxmlformats.org/package/2006/metadata/core-properties"/>
    <ds:schemaRef ds:uri="http://purl.org/dc/terms/"/>
    <ds:schemaRef ds:uri="cd9fb0ce-cc5e-4069-a635-474c35d56436"/>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171</TotalTime>
  <Words>3527</Words>
  <Application>Microsoft Office PowerPoint</Application>
  <PresentationFormat>Widescreen</PresentationFormat>
  <Paragraphs>224</Paragraphs>
  <Slides>28</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Calibri Light</vt:lpstr>
      <vt:lpstr>Courier New</vt:lpstr>
      <vt:lpstr>Helvetica</vt:lpstr>
      <vt:lpstr>Wingdings</vt:lpstr>
      <vt:lpstr>Office Theme</vt:lpstr>
      <vt:lpstr>Accommodating Dietary Practices with School Meals</vt:lpstr>
      <vt:lpstr>USDA Funding and Non-Discrimination Statements:</vt:lpstr>
      <vt:lpstr>Objectives</vt:lpstr>
      <vt:lpstr>Professional Standards – Learning Codes</vt:lpstr>
      <vt:lpstr>Religions in Virginia</vt:lpstr>
      <vt:lpstr>School Requirements</vt:lpstr>
      <vt:lpstr>Extra Burden?</vt:lpstr>
      <vt:lpstr>Why Accommodate?</vt:lpstr>
      <vt:lpstr>Dietary Preferences/Practices</vt:lpstr>
      <vt:lpstr>Kosher (Judaism)</vt:lpstr>
      <vt:lpstr>Kosher Certifications</vt:lpstr>
      <vt:lpstr>School Recipe Ideas for Kosher Diets</vt:lpstr>
      <vt:lpstr>Demo!</vt:lpstr>
      <vt:lpstr>Halal (Islam)</vt:lpstr>
      <vt:lpstr>Halal Certifications</vt:lpstr>
      <vt:lpstr>School Recipes for Halal Diets</vt:lpstr>
      <vt:lpstr>Vegetarian/Vegan</vt:lpstr>
      <vt:lpstr>School Recipes for Vegetarian/Vegan Diets</vt:lpstr>
      <vt:lpstr>School Recipes with Fish</vt:lpstr>
      <vt:lpstr>Making Accommodations</vt:lpstr>
      <vt:lpstr>Meet with Community Members</vt:lpstr>
      <vt:lpstr>Designate a Kitchen Space</vt:lpstr>
      <vt:lpstr>Scratch Cook</vt:lpstr>
      <vt:lpstr>Menu Customizable Dishes</vt:lpstr>
      <vt:lpstr>Menu Plant-Based/Plant-Forward Dishes</vt:lpstr>
      <vt:lpstr>Express Interest with Food Brokers</vt:lpstr>
      <vt:lpstr>Consider the Calendar</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Accommodating Dietary Practices with School Meals</dc:title>
  <dc:subject>Accommodating Dietary Practices with School Meals</dc:subject>
  <dc:creator>VDOE</dc:creator>
  <cp:keywords>accommodations; dietary practices; student inspired</cp:keywords>
  <cp:lastModifiedBy>Stansfield, Katelynn (DOE)</cp:lastModifiedBy>
  <cp:revision>11</cp:revision>
  <cp:lastPrinted>2024-09-20T16:45:14Z</cp:lastPrinted>
  <dcterms:created xsi:type="dcterms:W3CDTF">2024-06-12T19:41:05Z</dcterms:created>
  <dcterms:modified xsi:type="dcterms:W3CDTF">2024-09-25T17:20:01Z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