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458" r:id="rId3"/>
    <p:sldId id="257" r:id="rId4"/>
    <p:sldId id="301" r:id="rId5"/>
    <p:sldId id="302" r:id="rId6"/>
    <p:sldId id="259" r:id="rId7"/>
    <p:sldId id="303" r:id="rId8"/>
    <p:sldId id="293" r:id="rId9"/>
    <p:sldId id="261" r:id="rId10"/>
    <p:sldId id="294" r:id="rId11"/>
    <p:sldId id="304" r:id="rId12"/>
    <p:sldId id="305" r:id="rId13"/>
    <p:sldId id="274" r:id="rId14"/>
    <p:sldId id="286" r:id="rId15"/>
    <p:sldId id="275" r:id="rId16"/>
    <p:sldId id="263" r:id="rId17"/>
    <p:sldId id="276" r:id="rId18"/>
    <p:sldId id="291" r:id="rId19"/>
    <p:sldId id="273" r:id="rId20"/>
    <p:sldId id="277" r:id="rId21"/>
    <p:sldId id="292" r:id="rId22"/>
    <p:sldId id="300" r:id="rId23"/>
    <p:sldId id="284" r:id="rId2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798C58-A915-684C-554B-9473525953FF}" name="Stansfield, Katelynn (DOE)" initials="S(" userId="S::katelynn.stansfield@doe.virginia.gov::64535879-2e52-4a64-8998-7b65b0cf71cb" providerId="AD"/>
  <p188:author id="{EAA88BD2-8272-D5D1-C1AE-53934BF48C3E}" name="Kelly Shomo" initials="KS" userId="Kelly Shomo"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756" autoAdjust="0"/>
    <p:restoredTop sz="54986" autoAdjust="0"/>
  </p:normalViewPr>
  <p:slideViewPr>
    <p:cSldViewPr snapToGrid="0" snapToObjects="1">
      <p:cViewPr varScale="1">
        <p:scale>
          <a:sx n="61" d="100"/>
          <a:sy n="61" d="100"/>
        </p:scale>
        <p:origin x="1782"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4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D2A6964-B7C4-7C49-A372-8CAF1F000BCB}" type="datetimeFigureOut">
              <a:rPr lang="en-US" smtClean="0"/>
              <a:t>9/25/2024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491715D1-F0B4-C84C-8FCA-9C3FB5C5242A}" type="slidenum">
              <a:rPr lang="en-US" smtClean="0"/>
              <a:t>‹#›</a:t>
            </a:fld>
            <a:endParaRPr lang="en-US"/>
          </a:p>
        </p:txBody>
      </p:sp>
    </p:spTree>
    <p:extLst>
      <p:ext uri="{BB962C8B-B14F-4D97-AF65-F5344CB8AC3E}">
        <p14:creationId xmlns:p14="http://schemas.microsoft.com/office/powerpoint/2010/main" val="826040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Good afternoon, everyone! It’s so great to see you today. Welcome back! The last webinar discussed </a:t>
            </a:r>
            <a:r>
              <a:rPr lang="en-US" sz="1200" dirty="0">
                <a:latin typeface="Arial" panose="020B0604020202020204" pitchFamily="34" charset="0"/>
                <a:ea typeface="Calibri" panose="020F0502020204030204" pitchFamily="34" charset="0"/>
                <a:cs typeface="Arial" panose="020B0604020202020204" pitchFamily="34" charset="0"/>
              </a:rPr>
              <a:t>The Transitional Nutrition Standards, Proposed New Rule, and the Reason Why. If you remember, our goal is to provide you with the tools to </a:t>
            </a:r>
            <a:r>
              <a:rPr lang="en-US" sz="1200" b="0" dirty="0">
                <a:latin typeface="Arial" panose="020B0604020202020204" pitchFamily="34" charset="0"/>
                <a:cs typeface="Arial" panose="020B0604020202020204" pitchFamily="34" charset="0"/>
              </a:rPr>
              <a:t>meet these guidelines through scratch cooking, local procurement, and culturally inclusive meals. Today we will incorporate a live culinary demo with our fabulous K-12 Chef, Chef Andy Montero. Please pay close attention because we don’t want you to miss the deliciousness!</a:t>
            </a:r>
            <a:endParaRPr lang="en-US" sz="12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a:t>
            </a:fld>
            <a:endParaRPr lang="en-US"/>
          </a:p>
        </p:txBody>
      </p:sp>
    </p:spTree>
    <p:extLst>
      <p:ext uri="{BB962C8B-B14F-4D97-AF65-F5344CB8AC3E}">
        <p14:creationId xmlns:p14="http://schemas.microsoft.com/office/powerpoint/2010/main" val="2103579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Arial" panose="020B0604020202020204" pitchFamily="34" charset="0"/>
                <a:cs typeface="Arial" panose="020B0604020202020204" pitchFamily="34" charset="0"/>
              </a:rPr>
              <a:t>Say: </a:t>
            </a:r>
            <a:r>
              <a:rPr lang="en-US" b="0" baseline="0" dirty="0">
                <a:latin typeface="Arial" panose="020B0604020202020204" pitchFamily="34" charset="0"/>
                <a:cs typeface="Arial" panose="020B0604020202020204" pitchFamily="34" charset="0"/>
              </a:rPr>
              <a:t>Remember that as we go </a:t>
            </a:r>
            <a:r>
              <a:rPr lang="en-US" baseline="0" dirty="0">
                <a:latin typeface="Arial" panose="020B0604020202020204" pitchFamily="34" charset="0"/>
                <a:cs typeface="Arial" panose="020B0604020202020204" pitchFamily="34" charset="0"/>
              </a:rPr>
              <a:t>through today’s webinar, the chat box is open for any questions and comments. We can learn a lot from each other during these times together. Please feel free to comment and ask questions in the chat anytime! We will monitor it together throughout this hour and would love some conversations.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3</a:t>
            </a:fld>
            <a:endParaRPr lang="en-US"/>
          </a:p>
        </p:txBody>
      </p:sp>
    </p:spTree>
    <p:extLst>
      <p:ext uri="{BB962C8B-B14F-4D97-AF65-F5344CB8AC3E}">
        <p14:creationId xmlns:p14="http://schemas.microsoft.com/office/powerpoint/2010/main" val="174749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dirty="0">
                <a:latin typeface="Arial" panose="020B0604020202020204" pitchFamily="34" charset="0"/>
                <a:cs typeface="Arial" panose="020B0604020202020204" pitchFamily="34" charset="0"/>
              </a:rPr>
              <a:t>Next, let’s review today’s objectives: We will</a:t>
            </a:r>
          </a:p>
          <a:p>
            <a:pPr marL="362480" indent="-362480">
              <a:buFont typeface="+mj-lt"/>
              <a:buAutoNum type="arabicPeriod"/>
            </a:pPr>
            <a:r>
              <a:rPr lang="en-US" sz="1200" dirty="0">
                <a:solidFill>
                  <a:srgbClr val="000000"/>
                </a:solidFill>
                <a:latin typeface="Arial" panose="020B0604020202020204" pitchFamily="34" charset="0"/>
                <a:cs typeface="Arial" panose="020B0604020202020204" pitchFamily="34" charset="0"/>
              </a:rPr>
              <a:t>Summarize the history of USDA Foods in schools – a founding reason for the 1946 school lunch legislation!</a:t>
            </a:r>
          </a:p>
          <a:p>
            <a:pPr marL="362480" indent="-362480">
              <a:buFont typeface="+mj-lt"/>
              <a:buAutoNum type="arabicPeriod"/>
            </a:pPr>
            <a:r>
              <a:rPr lang="en-US" sz="1200" dirty="0">
                <a:solidFill>
                  <a:srgbClr val="000000"/>
                </a:solidFill>
                <a:latin typeface="Arial" panose="020B0604020202020204" pitchFamily="34" charset="0"/>
                <a:cs typeface="Arial" panose="020B0604020202020204" pitchFamily="34" charset="0"/>
              </a:rPr>
              <a:t>Identify the USDA Foods categories available for SY 2023-2024.</a:t>
            </a:r>
          </a:p>
          <a:p>
            <a:pPr marL="362480" indent="-362480">
              <a:buFont typeface="+mj-lt"/>
              <a:buAutoNum type="arabicPeriod"/>
            </a:pPr>
            <a:r>
              <a:rPr lang="en-US" sz="1200" dirty="0">
                <a:solidFill>
                  <a:srgbClr val="000000"/>
                </a:solidFill>
                <a:latin typeface="Arial" panose="020B0604020202020204" pitchFamily="34" charset="0"/>
                <a:cs typeface="Arial" panose="020B0604020202020204" pitchFamily="34" charset="0"/>
              </a:rPr>
              <a:t>Recall the different uses of USDA foods in schools.</a:t>
            </a:r>
          </a:p>
          <a:p>
            <a:pPr marL="362480" indent="-362480">
              <a:buFont typeface="+mj-lt"/>
              <a:buAutoNum type="arabicPeriod"/>
            </a:pPr>
            <a:r>
              <a:rPr lang="en-US" sz="1200" dirty="0">
                <a:solidFill>
                  <a:srgbClr val="000000"/>
                </a:solidFill>
                <a:latin typeface="Arial" panose="020B0604020202020204" pitchFamily="34" charset="0"/>
                <a:cs typeface="Arial" panose="020B0604020202020204" pitchFamily="34" charset="0"/>
              </a:rPr>
              <a:t>Explain how USDA food can support scratch cooking - in school kitchens.</a:t>
            </a:r>
          </a:p>
          <a:p>
            <a:pPr marL="362480" indent="-362480">
              <a:buFont typeface="+mj-lt"/>
              <a:buAutoNum type="arabicPeriod"/>
            </a:pPr>
            <a:r>
              <a:rPr lang="en-US" sz="1200" dirty="0">
                <a:solidFill>
                  <a:srgbClr val="000000"/>
                </a:solidFill>
                <a:latin typeface="Arial" panose="020B0604020202020204" pitchFamily="34" charset="0"/>
                <a:cs typeface="Arial" panose="020B0604020202020204" pitchFamily="34" charset="0"/>
              </a:rPr>
              <a:t>Identify the best ways to pair USDA Foods with local foods – one of our favorite objectives.</a:t>
            </a:r>
          </a:p>
          <a:p>
            <a:pPr marL="362480" indent="-362480">
              <a:buFont typeface="+mj-lt"/>
              <a:buAutoNum type="arabicPeriod"/>
            </a:pPr>
            <a:r>
              <a:rPr lang="en-US" sz="1200" dirty="0">
                <a:solidFill>
                  <a:srgbClr val="000000"/>
                </a:solidFill>
                <a:latin typeface="Arial" panose="020B0604020202020204" pitchFamily="34" charset="0"/>
                <a:cs typeface="Arial" panose="020B0604020202020204" pitchFamily="34" charset="0"/>
              </a:rPr>
              <a:t>Apply culinary techniques and global flavors to create culturally inclusive meals with USDA Foods and local produce. </a:t>
            </a:r>
          </a:p>
          <a:p>
            <a:endParaRPr lang="en-US" b="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1715D1-F0B4-C84C-8FCA-9C3FB5C5242A}" type="slidenum">
              <a:rPr lang="en-US" smtClean="0"/>
              <a:t>4</a:t>
            </a:fld>
            <a:endParaRPr lang="en-US"/>
          </a:p>
        </p:txBody>
      </p:sp>
    </p:spTree>
    <p:extLst>
      <p:ext uri="{BB962C8B-B14F-4D97-AF65-F5344CB8AC3E}">
        <p14:creationId xmlns:p14="http://schemas.microsoft.com/office/powerpoint/2010/main" val="3534456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Today’s USDA Professional Standards include two key areas: Nutrition and Operations, specifically menu planning and food production.</a:t>
            </a:r>
            <a:endParaRPr lang="en-US" b="1" dirty="0">
              <a:solidFill>
                <a:srgbClr val="3F3F3F"/>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91715D1-F0B4-C84C-8FCA-9C3FB5C5242A}" type="slidenum">
              <a:rPr lang="en-US" smtClean="0"/>
              <a:t>5</a:t>
            </a:fld>
            <a:endParaRPr lang="en-US"/>
          </a:p>
        </p:txBody>
      </p:sp>
    </p:spTree>
    <p:extLst>
      <p:ext uri="{BB962C8B-B14F-4D97-AF65-F5344CB8AC3E}">
        <p14:creationId xmlns:p14="http://schemas.microsoft.com/office/powerpoint/2010/main" val="1731887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For any history buffs out there, we want to start with a few facts about USDA Foods. It’s not time to slouch in your chair, this history class is full of flavor!</a:t>
            </a:r>
          </a:p>
        </p:txBody>
      </p:sp>
      <p:sp>
        <p:nvSpPr>
          <p:cNvPr id="4" name="Slide Number Placeholder 3"/>
          <p:cNvSpPr>
            <a:spLocks noGrp="1"/>
          </p:cNvSpPr>
          <p:nvPr>
            <p:ph type="sldNum" sz="quarter" idx="10"/>
          </p:nvPr>
        </p:nvSpPr>
        <p:spPr/>
        <p:txBody>
          <a:bodyPr/>
          <a:lstStyle/>
          <a:p>
            <a:fld id="{491715D1-F0B4-C84C-8FCA-9C3FB5C5242A}" type="slidenum">
              <a:rPr lang="en-US" smtClean="0"/>
              <a:t>6</a:t>
            </a:fld>
            <a:endParaRPr lang="en-US"/>
          </a:p>
        </p:txBody>
      </p:sp>
    </p:spTree>
    <p:extLst>
      <p:ext uri="{BB962C8B-B14F-4D97-AF65-F5344CB8AC3E}">
        <p14:creationId xmlns:p14="http://schemas.microsoft.com/office/powerpoint/2010/main" val="253970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This might be a review for some, but knowing the history of our program is important. USDA Foods provide American-grown foods that help schools create appealing, nutritious, and cost-effective menu options.  As I mentioned in the objectives, USDA Foods started in the 1930s to help stabilize the farm economy but became part of the NSLP in 1946. </a:t>
            </a:r>
          </a:p>
          <a:p>
            <a:pPr defTabSz="966612">
              <a:defRPr/>
            </a:pPr>
            <a:endParaRPr lang="en-US" b="0" dirty="0">
              <a:latin typeface="Arial" panose="020B0604020202020204" pitchFamily="34" charset="0"/>
              <a:cs typeface="Arial" panose="020B0604020202020204" pitchFamily="34" charset="0"/>
            </a:endParaRPr>
          </a:p>
          <a:p>
            <a:pPr defTabSz="966612">
              <a:defRPr/>
            </a:pPr>
            <a:r>
              <a:rPr lang="en-US" b="0" dirty="0">
                <a:latin typeface="Arial" panose="020B0604020202020204" pitchFamily="34" charset="0"/>
                <a:cs typeface="Arial" panose="020B0604020202020204" pitchFamily="34" charset="0"/>
              </a:rPr>
              <a:t>Each district is assigned an annual entitlement amount based on the total number of lunches served the previous year. Did you notice how I said cost-effective earlier and not free menu options? We cannot think of USDA Foods as free food. They are not free. If USDA Foods are incorporated into your menu with thought and strategy, they will help reduce the overall cost of your meals.</a:t>
            </a:r>
          </a:p>
          <a:p>
            <a:pPr defTabSz="966612">
              <a:defRPr/>
            </a:pPr>
            <a:endParaRPr lang="en-US" b="1" dirty="0">
              <a:solidFill>
                <a:srgbClr val="3F3F3F"/>
              </a:solidFill>
              <a:effectLst/>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1715D1-F0B4-C84C-8FCA-9C3FB5C5242A}" type="slidenum">
              <a:rPr lang="en-US" smtClean="0"/>
              <a:t>7</a:t>
            </a:fld>
            <a:endParaRPr lang="en-US"/>
          </a:p>
        </p:txBody>
      </p:sp>
    </p:spTree>
    <p:extLst>
      <p:ext uri="{BB962C8B-B14F-4D97-AF65-F5344CB8AC3E}">
        <p14:creationId xmlns:p14="http://schemas.microsoft.com/office/powerpoint/2010/main" val="2500817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USDA Foods provide a dual purpose. They meet the economic needs of farmers and the nutritional needs of our children.</a:t>
            </a:r>
          </a:p>
        </p:txBody>
      </p:sp>
      <p:sp>
        <p:nvSpPr>
          <p:cNvPr id="4" name="Slide Number Placeholder 3"/>
          <p:cNvSpPr>
            <a:spLocks noGrp="1"/>
          </p:cNvSpPr>
          <p:nvPr>
            <p:ph type="sldNum" sz="quarter" idx="10"/>
          </p:nvPr>
        </p:nvSpPr>
        <p:spPr/>
        <p:txBody>
          <a:bodyPr/>
          <a:lstStyle/>
          <a:p>
            <a:fld id="{491715D1-F0B4-C84C-8FCA-9C3FB5C5242A}" type="slidenum">
              <a:rPr lang="en-US" smtClean="0"/>
              <a:t>8</a:t>
            </a:fld>
            <a:endParaRPr lang="en-US"/>
          </a:p>
        </p:txBody>
      </p:sp>
    </p:spTree>
    <p:extLst>
      <p:ext uri="{BB962C8B-B14F-4D97-AF65-F5344CB8AC3E}">
        <p14:creationId xmlns:p14="http://schemas.microsoft.com/office/powerpoint/2010/main" val="3066899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fontAlgn="base">
              <a:defRPr/>
            </a:pPr>
            <a:r>
              <a:rPr lang="en-US" sz="1200" b="1" dirty="0">
                <a:latin typeface="Arial" panose="020B0604020202020204" pitchFamily="34" charset="0"/>
                <a:cs typeface="Arial" panose="020B0604020202020204" pitchFamily="34" charset="0"/>
              </a:rPr>
              <a:t>Say</a:t>
            </a:r>
            <a:r>
              <a:rPr lang="en-US" sz="1200" dirty="0">
                <a:latin typeface="Arial" panose="020B0604020202020204" pitchFamily="34" charset="0"/>
                <a:cs typeface="Arial" panose="020B0604020202020204" pitchFamily="34" charset="0"/>
              </a:rPr>
              <a:t>: USDA Foods are categorized by food type. This includes fruits, vegetables, legumes, nuts and seeds, yogurt, grains, cheese, oil, egg, beef, poultry, pork, and fish products. On this slide, you’ll see an example of a product information sheet. Each food has a product information sheet providing more detail about the foods expected, including crediting/yield, culinary tips, recipe ideas, and even allergen information. </a:t>
            </a:r>
          </a:p>
          <a:p>
            <a:pPr defTabSz="966612" fontAlgn="base">
              <a:defRPr/>
            </a:pPr>
            <a:endParaRPr lang="en-US" sz="1200" dirty="0">
              <a:latin typeface="Arial" panose="020B0604020202020204" pitchFamily="34" charset="0"/>
              <a:cs typeface="Arial" panose="020B0604020202020204" pitchFamily="34" charset="0"/>
            </a:endParaRPr>
          </a:p>
          <a:p>
            <a:pPr defTabSz="966612" fontAlgn="base">
              <a:defRPr/>
            </a:pPr>
            <a:r>
              <a:rPr lang="en-US" sz="1200" dirty="0">
                <a:latin typeface="Arial" panose="020B0604020202020204" pitchFamily="34" charset="0"/>
                <a:cs typeface="Arial" panose="020B0604020202020204" pitchFamily="34" charset="0"/>
              </a:rPr>
              <a:t>USDA foods can be further processed into convenience foods such as beef patties, chicken fajita strips, breaded options, or turkey taco filling. </a:t>
            </a:r>
          </a:p>
        </p:txBody>
      </p:sp>
      <p:sp>
        <p:nvSpPr>
          <p:cNvPr id="4" name="Slide Number Placeholder 3"/>
          <p:cNvSpPr>
            <a:spLocks noGrp="1"/>
          </p:cNvSpPr>
          <p:nvPr>
            <p:ph type="sldNum" sz="quarter" idx="10"/>
          </p:nvPr>
        </p:nvSpPr>
        <p:spPr/>
        <p:txBody>
          <a:bodyPr/>
          <a:lstStyle/>
          <a:p>
            <a:fld id="{491715D1-F0B4-C84C-8FCA-9C3FB5C5242A}" type="slidenum">
              <a:rPr lang="en-US" smtClean="0"/>
              <a:t>9</a:t>
            </a:fld>
            <a:endParaRPr lang="en-US"/>
          </a:p>
        </p:txBody>
      </p:sp>
    </p:spTree>
    <p:extLst>
      <p:ext uri="{BB962C8B-B14F-4D97-AF65-F5344CB8AC3E}">
        <p14:creationId xmlns:p14="http://schemas.microsoft.com/office/powerpoint/2010/main" val="1138117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dirty="0">
                <a:latin typeface="Arial" panose="020B0604020202020204" pitchFamily="34" charset="0"/>
                <a:cs typeface="Arial" panose="020B0604020202020204" pitchFamily="34" charset="0"/>
              </a:rPr>
              <a:t>Say</a:t>
            </a:r>
            <a:r>
              <a:rPr lang="en-US" sz="1200" dirty="0">
                <a:latin typeface="Arial" panose="020B0604020202020204" pitchFamily="34" charset="0"/>
                <a:cs typeface="Arial" panose="020B0604020202020204" pitchFamily="34" charset="0"/>
              </a:rPr>
              <a:t>: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USDA Foods keep up with Dietary Guidelines for Americans. If you recall from the list of foods available, they are staple ingredients and full of good nutrients. They consist of whole grains, extra-lean ground beef, low-fat dairy, low-sodium poultry, and fruit packed in light syrup, water, or juice. </a:t>
            </a:r>
            <a:endParaRPr lang="en-US" sz="1200" dirty="0">
              <a:latin typeface="Arial" panose="020B0604020202020204" pitchFamily="34" charset="0"/>
              <a:ea typeface="Calibri" panose="020F0502020204030204" pitchFamily="34" charset="0"/>
              <a:cs typeface="Arial" panose="020B0604020202020204" pitchFamily="34" charset="0"/>
            </a:endParaRPr>
          </a:p>
          <a:p>
            <a:pPr defTabSz="966612" fontAlgn="base">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10</a:t>
            </a:fld>
            <a:endParaRPr lang="en-US"/>
          </a:p>
        </p:txBody>
      </p:sp>
    </p:spTree>
    <p:extLst>
      <p:ext uri="{BB962C8B-B14F-4D97-AF65-F5344CB8AC3E}">
        <p14:creationId xmlns:p14="http://schemas.microsoft.com/office/powerpoint/2010/main" val="3928155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There are many options when selecting USDA Foods. The right selections are the most versatile ingredients for your menu! When you think about versatility, you want to consider how many different ways you can use a food. Some foods were created for convenience, such as a beef patty, whereas others act as an ingredient, like ground beef. Let’s compare the ground beef and the beef patty. Ground beef is more versatile. It can be made into traditional Italian meatballs or Mexican tacos. If we take it one step further, we could make a plant-forward burrito recipe by combining ground beef with beans and cheese. </a:t>
            </a:r>
          </a:p>
          <a:p>
            <a:pPr fontAlgn="base"/>
            <a:endParaRPr lang="en-US" sz="19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1715D1-F0B4-C84C-8FCA-9C3FB5C5242A}" type="slidenum">
              <a:rPr lang="en-US" smtClean="0"/>
              <a:t>11</a:t>
            </a:fld>
            <a:endParaRPr lang="en-US"/>
          </a:p>
        </p:txBody>
      </p:sp>
    </p:spTree>
    <p:extLst>
      <p:ext uri="{BB962C8B-B14F-4D97-AF65-F5344CB8AC3E}">
        <p14:creationId xmlns:p14="http://schemas.microsoft.com/office/powerpoint/2010/main" val="2064655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dirty="0"/>
              <a:t>Say: </a:t>
            </a:r>
            <a:r>
              <a:rPr lang="en-US" sz="1200" dirty="0"/>
              <a:t>One more idea! whole beans versus refried beans. whole beans can be used as a side of beans, tossed in a burrito bowl, salad, a wrap, or even made into refried beans with a little salsa and seasoning. Have you ever tried to put refried beans on a salad if you’re out of whole beans? It just wouldn’t work! </a:t>
            </a:r>
          </a:p>
          <a:p>
            <a:pPr fontAlgn="base"/>
            <a:endParaRPr lang="en-US" sz="1200" dirty="0"/>
          </a:p>
          <a:p>
            <a:pPr fontAlgn="base"/>
            <a:r>
              <a:rPr lang="en-US" sz="1200" dirty="0"/>
              <a:t>Now, we understand that there are uses for convenience products, and we are not asking you to make a 1000 hamburger patties, but when selecting USDA Foods think about choosing ingredients that allow you to pivot when foods are not available or when a recipe is unsuccessful</a:t>
            </a:r>
            <a:r>
              <a:rPr lang="en-US" sz="1200" dirty="0">
                <a:solidFill>
                  <a:srgbClr val="FF0000"/>
                </a:solidFill>
              </a:rPr>
              <a:t>. </a:t>
            </a:r>
          </a:p>
          <a:p>
            <a:pPr fontAlgn="base"/>
            <a:endParaRPr lang="en-US" sz="1900" dirty="0">
              <a:solidFill>
                <a:srgbClr val="FF0000"/>
              </a:solidFill>
              <a:highlight>
                <a:srgbClr val="FFFF00"/>
              </a:highlight>
            </a:endParaRPr>
          </a:p>
          <a:p>
            <a:endParaRPr lang="en-US" dirty="0"/>
          </a:p>
        </p:txBody>
      </p:sp>
      <p:sp>
        <p:nvSpPr>
          <p:cNvPr id="4" name="Slide Number Placeholder 3"/>
          <p:cNvSpPr>
            <a:spLocks noGrp="1"/>
          </p:cNvSpPr>
          <p:nvPr>
            <p:ph type="sldNum" sz="quarter" idx="5"/>
          </p:nvPr>
        </p:nvSpPr>
        <p:spPr/>
        <p:txBody>
          <a:bodyPr/>
          <a:lstStyle/>
          <a:p>
            <a:fld id="{491715D1-F0B4-C84C-8FCA-9C3FB5C5242A}" type="slidenum">
              <a:rPr lang="en-US" smtClean="0"/>
              <a:t>12</a:t>
            </a:fld>
            <a:endParaRPr lang="en-US"/>
          </a:p>
        </p:txBody>
      </p:sp>
    </p:spTree>
    <p:extLst>
      <p:ext uri="{BB962C8B-B14F-4D97-AF65-F5344CB8AC3E}">
        <p14:creationId xmlns:p14="http://schemas.microsoft.com/office/powerpoint/2010/main" val="2838890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fontAlgn="base">
              <a:tabLst>
                <a:tab pos="966612" algn="l"/>
              </a:tabLst>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Use the Menu Ingredient Approach that allows you to diversify your menu, incorporate USDA Foods and Local foods with versatility. Its and easy way to change a recipe or menu item and decrease the chance of menu fatigue and student boredom. While some menu items children can eat every day without being bored, so they say that’s not the case with every menu item. In fact, it’s our responsibility to expose our students to various foods! We don’t want them eating the same food for 180 days per year. </a:t>
            </a:r>
          </a:p>
          <a:p>
            <a:pPr marL="302066" indent="-302066" fontAlgn="base">
              <a:tabLst>
                <a:tab pos="966612" algn="l"/>
              </a:tabLst>
            </a:pPr>
            <a:endParaRPr lang="en-US" sz="1200" dirty="0">
              <a:latin typeface="Arial" panose="020B0604020202020204" pitchFamily="34" charset="0"/>
              <a:cs typeface="Arial" panose="020B0604020202020204" pitchFamily="34" charset="0"/>
            </a:endParaRPr>
          </a:p>
          <a:p>
            <a:pPr marL="302066" indent="-302066" fontAlgn="base">
              <a:tabLst>
                <a:tab pos="966612" algn="l"/>
              </a:tabLst>
            </a:pPr>
            <a:r>
              <a:rPr lang="en-US" sz="1200" dirty="0">
                <a:latin typeface="Arial" panose="020B0604020202020204" pitchFamily="34" charset="0"/>
                <a:cs typeface="Arial" panose="020B0604020202020204" pitchFamily="34" charset="0"/>
              </a:rPr>
              <a:t>Using a menu item like yogurt allows options for breakfast parfaits, grab-and-go bento boxes, smoothies, and even an ingredient for quick bread, such as muffins and pancakes. </a:t>
            </a:r>
          </a:p>
          <a:p>
            <a:pPr marL="302066" indent="-302066" fontAlgn="base">
              <a:tabLst>
                <a:tab pos="966612" algn="l"/>
              </a:tabLst>
            </a:pPr>
            <a:endParaRPr lang="en-US" sz="1200" dirty="0">
              <a:latin typeface="Arial" panose="020B0604020202020204" pitchFamily="34" charset="0"/>
              <a:cs typeface="Arial" panose="020B0604020202020204" pitchFamily="34" charset="0"/>
            </a:endParaRPr>
          </a:p>
          <a:p>
            <a:pPr marL="302066" indent="-302066" fontAlgn="base">
              <a:tabLst>
                <a:tab pos="966612" algn="l"/>
              </a:tabLst>
            </a:pPr>
            <a:r>
              <a:rPr lang="en-US" sz="1200" dirty="0">
                <a:latin typeface="Arial" panose="020B0604020202020204" pitchFamily="34" charset="0"/>
                <a:cs typeface="Arial" panose="020B0604020202020204" pitchFamily="34" charset="0"/>
              </a:rPr>
              <a:t>If a menu item is not well received by students, the ingredient is not wasted. It can be transformed to meet the needs of the students and your kitchen. </a:t>
            </a:r>
          </a:p>
        </p:txBody>
      </p:sp>
      <p:sp>
        <p:nvSpPr>
          <p:cNvPr id="4" name="Slide Number Placeholder 3"/>
          <p:cNvSpPr>
            <a:spLocks noGrp="1"/>
          </p:cNvSpPr>
          <p:nvPr>
            <p:ph type="sldNum" sz="quarter" idx="10"/>
          </p:nvPr>
        </p:nvSpPr>
        <p:spPr/>
        <p:txBody>
          <a:bodyPr/>
          <a:lstStyle/>
          <a:p>
            <a:fld id="{491715D1-F0B4-C84C-8FCA-9C3FB5C5242A}" type="slidenum">
              <a:rPr lang="en-US" smtClean="0"/>
              <a:t>13</a:t>
            </a:fld>
            <a:endParaRPr lang="en-US"/>
          </a:p>
        </p:txBody>
      </p:sp>
    </p:spTree>
    <p:extLst>
      <p:ext uri="{BB962C8B-B14F-4D97-AF65-F5344CB8AC3E}">
        <p14:creationId xmlns:p14="http://schemas.microsoft.com/office/powerpoint/2010/main" val="408343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fontAlgn="base">
              <a:defRPr/>
            </a:pPr>
            <a:r>
              <a:rPr lang="en-US" sz="1200" b="1" dirty="0">
                <a:solidFill>
                  <a:srgbClr val="000000"/>
                </a:solidFill>
                <a:latin typeface="Arial" panose="020B0604020202020204" pitchFamily="34" charset="0"/>
                <a:ea typeface="Times New Roman" panose="02020603050405020304" pitchFamily="18" charset="0"/>
                <a:cs typeface="Arial" panose="020B0604020202020204" pitchFamily="34" charset="0"/>
              </a:rPr>
              <a:t>Say: </a:t>
            </a:r>
            <a:r>
              <a:rPr lang="en-US" sz="1200" dirty="0">
                <a:latin typeface="Arial" panose="020B0604020202020204" pitchFamily="34" charset="0"/>
                <a:cs typeface="Arial" panose="020B0604020202020204" pitchFamily="34" charset="0"/>
              </a:rPr>
              <a:t>Let’s take a minute to look at another example. Chicken fajita strips, fully cooked, with fajita compared to chicken, diced, cooked. Again, neither option is right nor wrong, but let’s look at the versatility. Have you ever painted a room? If you have a white wall, it’s easy to paint whatever color over the white wall. If you have a navy blue or bold color on the wall, it will take extra work and paint to turn that wall into something different. </a:t>
            </a:r>
          </a:p>
          <a:p>
            <a:pPr defTabSz="966612" fontAlgn="base">
              <a:defRPr/>
            </a:pPr>
            <a:endParaRPr lang="en-US" sz="1200" dirty="0">
              <a:latin typeface="Arial" panose="020B0604020202020204" pitchFamily="34" charset="0"/>
              <a:cs typeface="Arial" panose="020B0604020202020204" pitchFamily="34" charset="0"/>
            </a:endParaRPr>
          </a:p>
          <a:p>
            <a:pPr defTabSz="966612" fontAlgn="base">
              <a:defRPr/>
            </a:pPr>
            <a:r>
              <a:rPr lang="en-US" sz="1200" dirty="0">
                <a:latin typeface="Arial" panose="020B0604020202020204" pitchFamily="34" charset="0"/>
                <a:cs typeface="Arial" panose="020B0604020202020204" pitchFamily="34" charset="0"/>
              </a:rPr>
              <a:t>It’s the same idea with the chicken. The fajita chicken is painted. It’s seasoned and ready to use in Mexican burritos, wraps, or salads, but adding it to an Italian dish would be challenging, right? Whereas the diced chicken without seasoning is ready to be painted. It can be seasoned differently for any cuisine.</a:t>
            </a:r>
          </a:p>
          <a:p>
            <a:pPr defTabSz="966612" fontAlgn="base">
              <a:defRPr/>
            </a:pPr>
            <a:endParaRPr lang="en-US" sz="1200" dirty="0">
              <a:latin typeface="Arial" panose="020B0604020202020204" pitchFamily="34" charset="0"/>
              <a:cs typeface="Arial" panose="020B0604020202020204" pitchFamily="34" charset="0"/>
            </a:endParaRPr>
          </a:p>
          <a:p>
            <a:pPr defTabSz="966612" fontAlgn="base">
              <a:defRPr/>
            </a:pPr>
            <a:r>
              <a:rPr lang="en-US" sz="1200" dirty="0">
                <a:latin typeface="Arial" panose="020B0604020202020204" pitchFamily="34" charset="0"/>
                <a:cs typeface="Arial" panose="020B0604020202020204" pitchFamily="34" charset="0"/>
              </a:rPr>
              <a:t>On this slide, we’ve transformed diced chicken into many culturally inclusive and shall we say TASTY menu items using different seasoning blends, spices, and herbs. There’s a lot of flexibility with a blank canvas!</a:t>
            </a:r>
          </a:p>
          <a:p>
            <a:pPr defTabSz="966612" fontAlgn="base">
              <a:defRPr/>
            </a:pPr>
            <a:endParaRPr lang="en-US" sz="1200" dirty="0">
              <a:latin typeface="Arial" panose="020B0604020202020204" pitchFamily="34" charset="0"/>
              <a:cs typeface="Arial" panose="020B0604020202020204" pitchFamily="34" charset="0"/>
            </a:endParaRPr>
          </a:p>
          <a:p>
            <a:pPr defTabSz="966612" fontAlgn="base">
              <a:defRPr/>
            </a:pPr>
            <a:r>
              <a:rPr lang="en-US" sz="1200" dirty="0">
                <a:latin typeface="Arial" panose="020B0604020202020204" pitchFamily="34" charset="0"/>
                <a:cs typeface="Arial" panose="020B0604020202020204" pitchFamily="34" charset="0"/>
              </a:rPr>
              <a:t>We can make…</a:t>
            </a:r>
          </a:p>
          <a:p>
            <a:pPr defTabSz="966612" fontAlgn="base">
              <a:defRPr/>
            </a:pPr>
            <a:endParaRPr lang="en-US" sz="1300" dirty="0">
              <a:solidFill>
                <a:srgbClr val="000000"/>
              </a:solidFill>
              <a:latin typeface="Arial" panose="020B0604020202020204" pitchFamily="34" charset="0"/>
              <a:cs typeface="Arial" panose="020B0604020202020204" pitchFamily="34" charset="0"/>
            </a:endParaRPr>
          </a:p>
          <a:p>
            <a:pPr defTabSz="966612" fontAlgn="base">
              <a:defRPr/>
            </a:pPr>
            <a:r>
              <a:rPr lang="en-US" sz="1900" dirty="0">
                <a:solidFill>
                  <a:srgbClr val="000000"/>
                </a:solidFill>
                <a:latin typeface="Arial" panose="020B0604020202020204" pitchFamily="34" charset="0"/>
                <a:cs typeface="Arial" panose="020B0604020202020204" pitchFamily="34" charset="0"/>
              </a:rPr>
              <a:t>Italian - chicken alfredo</a:t>
            </a:r>
          </a:p>
          <a:p>
            <a:pPr defTabSz="966612" fontAlgn="base">
              <a:defRPr/>
            </a:pPr>
            <a:r>
              <a:rPr lang="en-US" sz="1900" dirty="0">
                <a:solidFill>
                  <a:srgbClr val="000000"/>
                </a:solidFill>
                <a:latin typeface="Arial" panose="020B0604020202020204" pitchFamily="34" charset="0"/>
                <a:cs typeface="Arial" panose="020B0604020202020204" pitchFamily="34" charset="0"/>
              </a:rPr>
              <a:t>Mexican - street tacos</a:t>
            </a:r>
          </a:p>
          <a:p>
            <a:pPr defTabSz="966612" fontAlgn="base">
              <a:defRPr/>
            </a:pPr>
            <a:r>
              <a:rPr lang="en-US" sz="1900" dirty="0">
                <a:solidFill>
                  <a:srgbClr val="000000"/>
                </a:solidFill>
                <a:latin typeface="Arial" panose="020B0604020202020204" pitchFamily="34" charset="0"/>
                <a:cs typeface="Arial" panose="020B0604020202020204" pitchFamily="34" charset="0"/>
              </a:rPr>
              <a:t>American - chicken salad </a:t>
            </a:r>
          </a:p>
          <a:p>
            <a:pPr defTabSz="966612" fontAlgn="base">
              <a:defRPr/>
            </a:pPr>
            <a:r>
              <a:rPr lang="en-US" sz="1900" dirty="0">
                <a:solidFill>
                  <a:srgbClr val="000000"/>
                </a:solidFill>
                <a:latin typeface="Arial" panose="020B0604020202020204" pitchFamily="34" charset="0"/>
                <a:cs typeface="Arial" panose="020B0604020202020204" pitchFamily="34" charset="0"/>
              </a:rPr>
              <a:t>Indian - chicken tikka masala</a:t>
            </a:r>
          </a:p>
          <a:p>
            <a:pPr defTabSz="966612" fontAlgn="base">
              <a:defRPr/>
            </a:pPr>
            <a:r>
              <a:rPr lang="en-US" sz="1900" dirty="0">
                <a:solidFill>
                  <a:srgbClr val="000000"/>
                </a:solidFill>
                <a:latin typeface="Arial" panose="020B0604020202020204" pitchFamily="34" charset="0"/>
                <a:cs typeface="Arial" panose="020B0604020202020204" pitchFamily="34" charset="0"/>
              </a:rPr>
              <a:t>Asian - Teriyaki chicken </a:t>
            </a:r>
          </a:p>
          <a:p>
            <a:pPr defTabSz="966612" fontAlgn="base">
              <a:defRPr/>
            </a:pPr>
            <a:r>
              <a:rPr lang="en-US" sz="1900" dirty="0">
                <a:solidFill>
                  <a:srgbClr val="000000"/>
                </a:solidFill>
                <a:latin typeface="Arial" panose="020B0604020202020204" pitchFamily="34" charset="0"/>
                <a:cs typeface="Arial" panose="020B0604020202020204" pitchFamily="34" charset="0"/>
              </a:rPr>
              <a:t>Middle Eastern – Chicken &amp; hummus wrap</a:t>
            </a:r>
          </a:p>
          <a:p>
            <a:pPr defTabSz="966612" fontAlgn="base">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14</a:t>
            </a:fld>
            <a:endParaRPr lang="en-US"/>
          </a:p>
        </p:txBody>
      </p:sp>
    </p:spTree>
    <p:extLst>
      <p:ext uri="{BB962C8B-B14F-4D97-AF65-F5344CB8AC3E}">
        <p14:creationId xmlns:p14="http://schemas.microsoft.com/office/powerpoint/2010/main" val="880032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defTabSz="966612" fontAlgn="base">
              <a:tabLst>
                <a:tab pos="966612" algn="l"/>
              </a:tabLst>
              <a:defRPr/>
            </a:pPr>
            <a:r>
              <a:rPr lang="en-US" sz="1200" b="1" dirty="0">
                <a:latin typeface="Arial" panose="020B0604020202020204" pitchFamily="34" charset="0"/>
                <a:cs typeface="Arial" panose="020B0604020202020204" pitchFamily="34" charset="0"/>
              </a:rPr>
              <a:t>Say: </a:t>
            </a:r>
            <a:r>
              <a:rPr lang="en-US" sz="1200" dirty="0">
                <a:solidFill>
                  <a:srgbClr val="000000"/>
                </a:solidFill>
                <a:latin typeface="Arial" panose="020B0604020202020204" pitchFamily="34" charset="0"/>
                <a:cs typeface="Arial" panose="020B0604020202020204" pitchFamily="34" charset="0"/>
              </a:rPr>
              <a:t>In our last webinar, we discussed the need to know how ingredients and recipes meet the expectations of authentic global cuisines. With ingredients and scratch recipes, recipe developers can taste test, sample with students, and make changes to create more authentic flavors. On the screen is a </a:t>
            </a:r>
            <a:r>
              <a:rPr lang="en-US" sz="1200" dirty="0" err="1">
                <a:solidFill>
                  <a:srgbClr val="000000"/>
                </a:solidFill>
                <a:latin typeface="Arial" panose="020B0604020202020204" pitchFamily="34" charset="0"/>
                <a:cs typeface="Arial" panose="020B0604020202020204" pitchFamily="34" charset="0"/>
              </a:rPr>
              <a:t>schoolified</a:t>
            </a:r>
            <a:r>
              <a:rPr lang="en-US" sz="1200" dirty="0">
                <a:solidFill>
                  <a:srgbClr val="000000"/>
                </a:solidFill>
                <a:latin typeface="Arial" panose="020B0604020202020204" pitchFamily="34" charset="0"/>
                <a:cs typeface="Arial" panose="020B0604020202020204" pitchFamily="34" charset="0"/>
              </a:rPr>
              <a:t> version of a Vietnamese Banh Mi with turkey, turkey ham and pickled vegetables. Banh mi literally means bread, and is a common sandwich with MANY versions on the streets of Vietnam. I know, because I spent a week in January eating different versions. Take time to work with and learn from your students – let them know you are interested in their cultural cuisines!</a:t>
            </a:r>
          </a:p>
          <a:p>
            <a:pPr marL="302066" indent="-302066" fontAlgn="base">
              <a:tabLst>
                <a:tab pos="966612" algn="l"/>
              </a:tabLst>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15</a:t>
            </a:fld>
            <a:endParaRPr lang="en-US"/>
          </a:p>
        </p:txBody>
      </p:sp>
    </p:spTree>
    <p:extLst>
      <p:ext uri="{BB962C8B-B14F-4D97-AF65-F5344CB8AC3E}">
        <p14:creationId xmlns:p14="http://schemas.microsoft.com/office/powerpoint/2010/main" val="15823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Say: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Now it’s time to put all of this information into action. Chef Andy is providing our live culinary demo today using diced chicken. He will be making a delicious Thai Chicken recipe and highlighting Asian cuisine. This recipe is available for you.</a:t>
            </a:r>
          </a:p>
          <a:p>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During this demo watch how Chef Andy also incorporates local products. We know using local products is not always the cheapest option, but they are packed with delicious flavor and nutrients. So, how do we balance the cost? USDA Foods! We will talk more about this a little later.</a:t>
            </a:r>
          </a:p>
          <a:p>
            <a:endPar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OK Chef Andy, what’s cooking?!</a:t>
            </a:r>
            <a:endParaRPr lang="en-US" sz="1200" dirty="0">
              <a:latin typeface="Arial" panose="020B0604020202020204" pitchFamily="34" charset="0"/>
              <a:ea typeface="Calibri" panose="020F0502020204030204" pitchFamily="34" charset="0"/>
              <a:cs typeface="Arial" panose="020B0604020202020204" pitchFamily="34" charset="0"/>
            </a:endParaRPr>
          </a:p>
          <a:p>
            <a:endParaRPr lang="en-US" sz="1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16</a:t>
            </a:fld>
            <a:endParaRPr lang="en-US"/>
          </a:p>
        </p:txBody>
      </p:sp>
    </p:spTree>
    <p:extLst>
      <p:ext uri="{BB962C8B-B14F-4D97-AF65-F5344CB8AC3E}">
        <p14:creationId xmlns:p14="http://schemas.microsoft.com/office/powerpoint/2010/main" val="3425270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Say</a:t>
            </a:r>
            <a:r>
              <a:rPr lang="en-US" sz="1200" dirty="0">
                <a:latin typeface="Arial" panose="020B0604020202020204" pitchFamily="34" charset="0"/>
                <a:cs typeface="Arial" panose="020B0604020202020204" pitchFamily="34" charset="0"/>
              </a:rPr>
              <a:t>: Over the past few years, there have been many product shortages. It’s challenging when the shortages are not in your control. Commercially packaged menu items are not always reliable. There is a high expense to create commercial products to meet the Transitional Nutrition Standards and the Proposed Rule, which means that companies may not continue to make a product, OR the product might not be of the same quality. I challenge you to read the ingredient labels, not just the nutrition facts labels. What INGREDIENTS are replacing salt and added sugars in commercially packaged foods? In our example label, you see potassium chloride which is salt substitute. We hope herbs, spices, and vegetables for flavoring in savory menu items and fresh fruits for sweetness!</a:t>
            </a:r>
          </a:p>
          <a:p>
            <a:endParaRPr lang="en-US" sz="1200" dirty="0">
              <a:latin typeface="Arial" panose="020B0604020202020204" pitchFamily="34" charset="0"/>
              <a:cs typeface="Arial" panose="020B0604020202020204" pitchFamily="34" charset="0"/>
            </a:endParaRPr>
          </a:p>
          <a:p>
            <a:r>
              <a:rPr lang="en-US" sz="1200" dirty="0">
                <a:solidFill>
                  <a:srgbClr val="000000"/>
                </a:solidFill>
                <a:latin typeface="Arial" panose="020B0604020202020204" pitchFamily="34" charset="0"/>
                <a:cs typeface="Arial" panose="020B0604020202020204" pitchFamily="34" charset="0"/>
              </a:rPr>
              <a:t>While manufacturers are trying to keep up, YOU can make the changes right now, in YOUR kitchens, with USDA Foods, local ingredients, and scratch cooking.</a:t>
            </a:r>
            <a:endParaRPr lang="en-US" sz="1200" dirty="0">
              <a:latin typeface="Arial" panose="020B0604020202020204" pitchFamily="34" charset="0"/>
              <a:cs typeface="Arial" panose="020B0604020202020204" pitchFamily="34" charset="0"/>
            </a:endParaRPr>
          </a:p>
          <a:p>
            <a:endParaRPr lang="en-US" sz="1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17</a:t>
            </a:fld>
            <a:endParaRPr lang="en-US"/>
          </a:p>
        </p:txBody>
      </p:sp>
    </p:spTree>
    <p:extLst>
      <p:ext uri="{BB962C8B-B14F-4D97-AF65-F5344CB8AC3E}">
        <p14:creationId xmlns:p14="http://schemas.microsoft.com/office/powerpoint/2010/main" val="32685632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b="1" dirty="0">
                <a:latin typeface="Arial" panose="020B0604020202020204" pitchFamily="34" charset="0"/>
                <a:cs typeface="Arial" panose="020B0604020202020204" pitchFamily="34" charset="0"/>
              </a:rPr>
              <a:t>Say: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USDA Foods may be processed into commercial products. At this stage, they are no longer considered a USDA Food, and complaints must be directed to the manufacturer. For example, if you had your USDA Foods ground beef processed into sloppy joes and you were not happy with the product, it is no longer a USDA Food. All quality or safety concerns must be addressed by the manufacturer. </a:t>
            </a:r>
            <a:endParaRPr lang="en-US" sz="1200" dirty="0">
              <a:latin typeface="Arial" panose="020B0604020202020204" pitchFamily="34" charset="0"/>
              <a:ea typeface="Calibri" panose="020F0502020204030204" pitchFamily="34" charset="0"/>
              <a:cs typeface="Arial" panose="020B0604020202020204" pitchFamily="34" charset="0"/>
            </a:endParaRPr>
          </a:p>
          <a:p>
            <a:pPr defTabSz="966612">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18</a:t>
            </a:fld>
            <a:endParaRPr lang="en-US"/>
          </a:p>
        </p:txBody>
      </p:sp>
    </p:spTree>
    <p:extLst>
      <p:ext uri="{BB962C8B-B14F-4D97-AF65-F5344CB8AC3E}">
        <p14:creationId xmlns:p14="http://schemas.microsoft.com/office/powerpoint/2010/main" val="1959963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As mentioned earlier, local foods provide more flavor, nutrition, reliability, and community support, but they are not always the cheapest option. You may say, we just can’t afford them! Combining USDA Foods with local foods reduces the total cost of a recipe while improving the quality. For example, how about some local VA red peppers to enhance the look of this chicken teriyaki and noodle dish?</a:t>
            </a:r>
          </a:p>
          <a:p>
            <a:pPr defTabSz="966612">
              <a:defRPr/>
            </a:pPr>
            <a:endParaRPr lang="en-US" sz="1200" dirty="0">
              <a:latin typeface="Arial" panose="020B0604020202020204" pitchFamily="34" charset="0"/>
              <a:cs typeface="Arial" panose="020B0604020202020204" pitchFamily="34" charset="0"/>
            </a:endParaRPr>
          </a:p>
          <a:p>
            <a:pPr defTabSz="966612">
              <a:defRPr/>
            </a:pPr>
            <a:r>
              <a:rPr lang="en-US" sz="1200" dirty="0">
                <a:latin typeface="Arial" panose="020B0604020202020204" pitchFamily="34" charset="0"/>
                <a:cs typeface="Arial" panose="020B0604020202020204" pitchFamily="34" charset="0"/>
              </a:rPr>
              <a:t>USDA Foods and commercial products typically have a longer shelf life so that they can be stored longer or transported further. They are an ingredient looking to be seasoned with local herbs, fresh produce, and other flavorful ingredients. </a:t>
            </a:r>
          </a:p>
          <a:p>
            <a:pPr defTabSz="966612">
              <a:defRPr/>
            </a:pPr>
            <a:endParaRPr lang="en-US" sz="1200" dirty="0">
              <a:latin typeface="Arial" panose="020B0604020202020204" pitchFamily="34" charset="0"/>
              <a:cs typeface="Arial" panose="020B0604020202020204" pitchFamily="34" charset="0"/>
            </a:endParaRPr>
          </a:p>
          <a:p>
            <a:pPr defTabSz="966612">
              <a:defRPr/>
            </a:pPr>
            <a:r>
              <a:rPr lang="en-US" sz="1200" dirty="0">
                <a:latin typeface="Arial" panose="020B0604020202020204" pitchFamily="34" charset="0"/>
                <a:cs typeface="Arial" panose="020B0604020202020204" pitchFamily="34" charset="0"/>
              </a:rPr>
              <a:t>Local produce complements USDA Foods perfectly. They naturally taste better! These flavorful foods don’t need as much salt or added sugar and help us meet the Transitional Nutrition Standards and Proposed Rule.</a:t>
            </a:r>
          </a:p>
        </p:txBody>
      </p:sp>
      <p:sp>
        <p:nvSpPr>
          <p:cNvPr id="4" name="Slide Number Placeholder 3"/>
          <p:cNvSpPr>
            <a:spLocks noGrp="1"/>
          </p:cNvSpPr>
          <p:nvPr>
            <p:ph type="sldNum" sz="quarter" idx="10"/>
          </p:nvPr>
        </p:nvSpPr>
        <p:spPr/>
        <p:txBody>
          <a:bodyPr/>
          <a:lstStyle/>
          <a:p>
            <a:fld id="{491715D1-F0B4-C84C-8FCA-9C3FB5C5242A}" type="slidenum">
              <a:rPr lang="en-US" smtClean="0"/>
              <a:t>19</a:t>
            </a:fld>
            <a:endParaRPr lang="en-US"/>
          </a:p>
        </p:txBody>
      </p:sp>
    </p:spTree>
    <p:extLst>
      <p:ext uri="{BB962C8B-B14F-4D97-AF65-F5344CB8AC3E}">
        <p14:creationId xmlns:p14="http://schemas.microsoft.com/office/powerpoint/2010/main" val="7630273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Now, we will check back in with Chef Andy for our second culinary demo. He will take the same diced chicken and make two recipes highlighting Mexican cuisine. He will also spotlight local tomatoes, which are in season this month. One more tip! Watch Chef Andy’s knife skills when making fresh </a:t>
            </a:r>
            <a:r>
              <a:rPr lang="en-US" sz="1200" dirty="0" err="1">
                <a:latin typeface="Arial" panose="020B0604020202020204" pitchFamily="34" charset="0"/>
                <a:cs typeface="Arial" panose="020B0604020202020204" pitchFamily="34" charset="0"/>
              </a:rPr>
              <a:t>pico</a:t>
            </a:r>
            <a:r>
              <a:rPr lang="en-US" sz="1200" dirty="0">
                <a:latin typeface="Arial" panose="020B0604020202020204" pitchFamily="34" charset="0"/>
                <a:cs typeface="Arial" panose="020B0604020202020204" pitchFamily="34" charset="0"/>
              </a:rPr>
              <a:t> de </a:t>
            </a:r>
            <a:r>
              <a:rPr lang="en-US" sz="1200" dirty="0" err="1">
                <a:latin typeface="Arial" panose="020B0604020202020204" pitchFamily="34" charset="0"/>
                <a:cs typeface="Arial" panose="020B0604020202020204" pitchFamily="34" charset="0"/>
              </a:rPr>
              <a:t>gallo</a:t>
            </a:r>
            <a:r>
              <a:rPr lang="en-US" sz="1200" dirty="0">
                <a:latin typeface="Arial" panose="020B0604020202020204" pitchFamily="34" charset="0"/>
                <a:cs typeface="Arial" panose="020B0604020202020204" pitchFamily="34" charset="0"/>
              </a:rPr>
              <a:t>. These knife skills will be included in this summer’s hands-on culinary workshops, because proper use of a chef’s knife will make it easier to prep fresh fruits and vegetables!</a:t>
            </a:r>
          </a:p>
        </p:txBody>
      </p:sp>
      <p:sp>
        <p:nvSpPr>
          <p:cNvPr id="4" name="Slide Number Placeholder 3"/>
          <p:cNvSpPr>
            <a:spLocks noGrp="1"/>
          </p:cNvSpPr>
          <p:nvPr>
            <p:ph type="sldNum" sz="quarter" idx="10"/>
          </p:nvPr>
        </p:nvSpPr>
        <p:spPr/>
        <p:txBody>
          <a:bodyPr/>
          <a:lstStyle/>
          <a:p>
            <a:fld id="{491715D1-F0B4-C84C-8FCA-9C3FB5C5242A}" type="slidenum">
              <a:rPr lang="en-US" smtClean="0"/>
              <a:t>20</a:t>
            </a:fld>
            <a:endParaRPr lang="en-US"/>
          </a:p>
        </p:txBody>
      </p:sp>
    </p:spTree>
    <p:extLst>
      <p:ext uri="{BB962C8B-B14F-4D97-AF65-F5344CB8AC3E}">
        <p14:creationId xmlns:p14="http://schemas.microsoft.com/office/powerpoint/2010/main" val="1602105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As we wrap up, remember that USDA Foods are more reliable and affordable. They provide control and flexibility when planning and changing your menu and recipes. They are also perfect for scratch cooking, local foods, and culturally inclusive recipes! Before considering commodity processing, identify the cost and versatility of the product. I want to leave you with the question: Can you pivot when a menu item isn’t successful? Are you in control of your recipes, and can they meet the transitional standards without sacrificing dependability, flavor, or quality?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DF298A9-89D7-E640-A315-8EE6DB77B5E5}" type="slidenum">
              <a:rPr lang="en-US" smtClean="0"/>
              <a:t>21</a:t>
            </a:fld>
            <a:endParaRPr lang="en-US"/>
          </a:p>
        </p:txBody>
      </p:sp>
    </p:spTree>
    <p:extLst>
      <p:ext uri="{BB962C8B-B14F-4D97-AF65-F5344CB8AC3E}">
        <p14:creationId xmlns:p14="http://schemas.microsoft.com/office/powerpoint/2010/main" val="3543958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On the side are two resources for additional information regarding USDA Foods – the first is the link directly to FNS USDA Foods and the second is the link to the American Commodity Distribution Association website, also known as ACDA which brings together those in agriculture, government, and customers like you.</a:t>
            </a:r>
          </a:p>
        </p:txBody>
      </p:sp>
      <p:sp>
        <p:nvSpPr>
          <p:cNvPr id="4" name="Slide Number Placeholder 3"/>
          <p:cNvSpPr>
            <a:spLocks noGrp="1"/>
          </p:cNvSpPr>
          <p:nvPr>
            <p:ph type="sldNum" sz="quarter" idx="5"/>
          </p:nvPr>
        </p:nvSpPr>
        <p:spPr/>
        <p:txBody>
          <a:bodyPr/>
          <a:lstStyle/>
          <a:p>
            <a:fld id="{491715D1-F0B4-C84C-8FCA-9C3FB5C5242A}" type="slidenum">
              <a:rPr lang="en-US" smtClean="0"/>
              <a:t>22</a:t>
            </a:fld>
            <a:endParaRPr lang="en-US"/>
          </a:p>
        </p:txBody>
      </p:sp>
    </p:spTree>
    <p:extLst>
      <p:ext uri="{BB962C8B-B14F-4D97-AF65-F5344CB8AC3E}">
        <p14:creationId xmlns:p14="http://schemas.microsoft.com/office/powerpoint/2010/main" val="28376447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Chef Andy, are you sending everyone their samples? </a:t>
            </a:r>
            <a:r>
              <a:rPr lang="en-US" baseline="0" dirty="0">
                <a:latin typeface="Arial" panose="020B0604020202020204" pitchFamily="34" charset="0"/>
                <a:cs typeface="Arial" panose="020B0604020202020204" pitchFamily="34" charset="0"/>
              </a:rPr>
              <a:t>Great! </a:t>
            </a:r>
            <a:r>
              <a:rPr lang="en-US" dirty="0">
                <a:latin typeface="Arial" panose="020B0604020202020204" pitchFamily="34" charset="0"/>
                <a:cs typeface="Arial" panose="020B0604020202020204" pitchFamily="34" charset="0"/>
              </a:rPr>
              <a:t>Thank you so much for being here today and participating in our webinar plus the live culinary demo. We are excited to see and hear your new ideas for USDA Foods in your kitchen!</a:t>
            </a:r>
          </a:p>
          <a:p>
            <a:pPr defTabSz="966612">
              <a:defRPr/>
            </a:pPr>
            <a:endParaRPr lang="en-US" b="1"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Ask: </a:t>
            </a:r>
            <a:r>
              <a:rPr lang="en-US" baseline="0" dirty="0">
                <a:latin typeface="Arial" panose="020B0604020202020204" pitchFamily="34" charset="0"/>
                <a:cs typeface="Arial" panose="020B0604020202020204" pitchFamily="34" charset="0"/>
              </a:rPr>
              <a:t>Does anyone have any questions? We look forward to cooking together later in the year. Please put the week of October 16</a:t>
            </a:r>
            <a:r>
              <a:rPr lang="en-US" baseline="30000" dirty="0">
                <a:latin typeface="Arial" panose="020B0604020202020204" pitchFamily="34" charset="0"/>
                <a:cs typeface="Arial" panose="020B0604020202020204" pitchFamily="34" charset="0"/>
              </a:rPr>
              <a:t>th</a:t>
            </a:r>
            <a:r>
              <a:rPr lang="en-US" baseline="0" dirty="0">
                <a:latin typeface="Arial" panose="020B0604020202020204" pitchFamily="34" charset="0"/>
                <a:cs typeface="Arial" panose="020B0604020202020204" pitchFamily="34" charset="0"/>
              </a:rPr>
              <a:t> on your calendars!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23</a:t>
            </a:fld>
            <a:endParaRPr lang="en-US"/>
          </a:p>
        </p:txBody>
      </p:sp>
    </p:spTree>
    <p:extLst>
      <p:ext uri="{BB962C8B-B14F-4D97-AF65-F5344CB8AC3E}">
        <p14:creationId xmlns:p14="http://schemas.microsoft.com/office/powerpoint/2010/main" val="619237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756508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394303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860320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402559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F24D76-8BE8-D949-9CFC-74C10B7082E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239456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F24D76-8BE8-D949-9CFC-74C10B7082E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961515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F24D76-8BE8-D949-9CFC-74C10B7082E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376934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62710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710117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25220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826480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F24D76-8BE8-D949-9CFC-74C10B7082E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40C0C-25B5-6441-B7E6-17027C5395D9}" type="slidenum">
              <a:rPr lang="en-US" smtClean="0"/>
              <a:t>‹#›</a:t>
            </a:fld>
            <a:endParaRPr lang="en-US"/>
          </a:p>
        </p:txBody>
      </p:sp>
    </p:spTree>
    <p:extLst>
      <p:ext uri="{BB962C8B-B14F-4D97-AF65-F5344CB8AC3E}">
        <p14:creationId xmlns:p14="http://schemas.microsoft.com/office/powerpoint/2010/main" val="739527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png"/><Relationship Id="rId5" Type="http://schemas.openxmlformats.org/officeDocument/2006/relationships/image" Target="../media/image12.jp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8.jpg"/></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tscpl.org/services/meal-program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fns.usda.gov/USDAFood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commodityfoods.or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owl.excelsior.edu/writing-process/prewriting-strategies/prewriting-strategies-asking-defining-ques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054898" y="3577456"/>
            <a:ext cx="8077606" cy="1687814"/>
          </a:xfrm>
        </p:spPr>
        <p:txBody>
          <a:bodyPr anchor="b">
            <a:noAutofit/>
          </a:bodyPr>
          <a:lstStyle/>
          <a:p>
            <a:r>
              <a:rPr lang="en-US" sz="4800" dirty="0">
                <a:latin typeface="Helvetica" panose="020B0604020202020204" pitchFamily="34" charset="0"/>
                <a:cs typeface="Helvetica" panose="020B0604020202020204" pitchFamily="34" charset="0"/>
              </a:rPr>
              <a:t>Incorporating USDA Foods + Live Culinary Demo</a:t>
            </a:r>
          </a:p>
        </p:txBody>
      </p:sp>
      <p:pic>
        <p:nvPicPr>
          <p:cNvPr id="4" name="Picture 3" descr="A logo for the Virginia Department of Education, Office of School Nutrition Programs.">
            <a:hlinkClick r:id="rId3"/>
            <a:extLst>
              <a:ext uri="{FF2B5EF4-FFF2-40B4-BE49-F238E27FC236}">
                <a16:creationId xmlns:a16="http://schemas.microsoft.com/office/drawing/2014/main" id="{E3D0B435-9419-EFB6-2706-B2893B6258C6}"/>
              </a:ext>
            </a:extLst>
          </p:cNvPr>
          <p:cNvPicPr>
            <a:picLocks noChangeAspect="1"/>
          </p:cNvPicPr>
          <p:nvPr/>
        </p:nvPicPr>
        <p:blipFill>
          <a:blip r:embed="rId4"/>
          <a:stretch>
            <a:fillRect/>
          </a:stretch>
        </p:blipFill>
        <p:spPr>
          <a:xfrm>
            <a:off x="4039766" y="286870"/>
            <a:ext cx="4107871" cy="2742004"/>
          </a:xfrm>
          <a:prstGeom prst="rect">
            <a:avLst/>
          </a:prstGeom>
        </p:spPr>
      </p:pic>
      <p:sp>
        <p:nvSpPr>
          <p:cNvPr id="21"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554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1" name="Rectangle 100">
            <a:extLst>
              <a:ext uri="{FF2B5EF4-FFF2-40B4-BE49-F238E27FC236}">
                <a16:creationId xmlns:a16="http://schemas.microsoft.com/office/drawing/2014/main" id="{8C886788-700E-4D20-9F80-E0E96837A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 name="Freeform: Shape 102">
            <a:extLst>
              <a:ext uri="{FF2B5EF4-FFF2-40B4-BE49-F238E27FC236}">
                <a16:creationId xmlns:a16="http://schemas.microsoft.com/office/drawing/2014/main" id="{1850674C-4E08-4C62-A3E2-6337FE4F7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5" name="Freeform: Shape 104">
            <a:extLst>
              <a:ext uri="{FF2B5EF4-FFF2-40B4-BE49-F238E27FC236}">
                <a16:creationId xmlns:a16="http://schemas.microsoft.com/office/drawing/2014/main" id="{BCE4FF05-2B0C-4C97-A9B4-E163085A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5488" y="1124712"/>
            <a:ext cx="4023360" cy="3200400"/>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Welcome!</a:t>
            </a:r>
          </a:p>
        </p:txBody>
      </p:sp>
      <p:sp>
        <p:nvSpPr>
          <p:cNvPr id="107" name="Rectangle 106">
            <a:extLst>
              <a:ext uri="{FF2B5EF4-FFF2-40B4-BE49-F238E27FC236}">
                <a16:creationId xmlns:a16="http://schemas.microsoft.com/office/drawing/2014/main" id="{529C2A7A-A6B6-4A56-B11C-8E967D88A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 name="Picture 37">
            <a:extLst>
              <a:ext uri="{FF2B5EF4-FFF2-40B4-BE49-F238E27FC236}">
                <a16:creationId xmlns:a16="http://schemas.microsoft.com/office/drawing/2014/main" id="{3A2FAFF0-36BC-929E-374D-F43B78168CB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51572" y="568146"/>
            <a:ext cx="4579988" cy="3057142"/>
          </a:xfrm>
          <a:prstGeom prst="rect">
            <a:avLst/>
          </a:prstGeom>
        </p:spPr>
      </p:pic>
      <p:sp>
        <p:nvSpPr>
          <p:cNvPr id="109" name="Rectangle 108">
            <a:extLst>
              <a:ext uri="{FF2B5EF4-FFF2-40B4-BE49-F238E27FC236}">
                <a16:creationId xmlns:a16="http://schemas.microsoft.com/office/drawing/2014/main" id="{FDBD7205-E536-4134-8768-AC3E1A3C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7117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DC80DA-A3B8-F9BD-4815-62438490432B}"/>
              </a:ext>
            </a:extLst>
          </p:cNvPr>
          <p:cNvSpPr>
            <a:spLocks noGrp="1"/>
          </p:cNvSpPr>
          <p:nvPr>
            <p:ph type="title"/>
          </p:nvPr>
        </p:nvSpPr>
        <p:spPr>
          <a:xfrm>
            <a:off x="838200" y="365125"/>
            <a:ext cx="10515600" cy="1325563"/>
          </a:xfrm>
        </p:spPr>
        <p:txBody>
          <a:bodyPr/>
          <a:lstStyle/>
          <a:p>
            <a:r>
              <a:rPr lang="en-US"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D5E5E50A-95E8-D5C2-1934-548D39154EAB}"/>
              </a:ext>
            </a:extLst>
          </p:cNvPr>
          <p:cNvSpPr>
            <a:spLocks noGrp="1"/>
          </p:cNvSpPr>
          <p:nvPr>
            <p:ph idx="1"/>
          </p:nvPr>
        </p:nvSpPr>
        <p:spPr/>
        <p:txBody>
          <a:bodyPr/>
          <a:lstStyle/>
          <a:p>
            <a:pPr>
              <a:lnSpc>
                <a:spcPct val="100000"/>
              </a:lnSpc>
            </a:pPr>
            <a:r>
              <a:rPr lang="en-US" sz="2800" b="0" i="0" u="none" dirty="0">
                <a:latin typeface="Helvetica" panose="020B0604020202020204" pitchFamily="34" charset="0"/>
                <a:cs typeface="Helvetica" panose="020B0604020202020204" pitchFamily="34" charset="0"/>
              </a:rPr>
              <a:t>Summarize the history of USDA Foods in schools.</a:t>
            </a:r>
            <a:endParaRPr lang="en-US" sz="2800" dirty="0">
              <a:latin typeface="Helvetica" panose="020B0604020202020204" pitchFamily="34" charset="0"/>
              <a:cs typeface="Helvetica" panose="020B0604020202020204" pitchFamily="34" charset="0"/>
            </a:endParaRPr>
          </a:p>
          <a:p>
            <a:pPr>
              <a:lnSpc>
                <a:spcPct val="100000"/>
              </a:lnSpc>
            </a:pPr>
            <a:r>
              <a:rPr lang="en-US" sz="2800" b="0" i="0" u="none" dirty="0">
                <a:latin typeface="Helvetica" panose="020B0604020202020204" pitchFamily="34" charset="0"/>
                <a:cs typeface="Helvetica" panose="020B0604020202020204" pitchFamily="34" charset="0"/>
              </a:rPr>
              <a:t>Identify the USDA Foods categories available for 2023-2024.</a:t>
            </a:r>
            <a:endParaRPr lang="en-US" sz="2800" dirty="0">
              <a:latin typeface="Helvetica" panose="020B0604020202020204" pitchFamily="34" charset="0"/>
              <a:cs typeface="Helvetica" panose="020B0604020202020204" pitchFamily="34" charset="0"/>
            </a:endParaRPr>
          </a:p>
          <a:p>
            <a:pPr>
              <a:lnSpc>
                <a:spcPct val="100000"/>
              </a:lnSpc>
            </a:pPr>
            <a:r>
              <a:rPr lang="en-US" sz="2800" b="0" i="0" u="none" dirty="0">
                <a:latin typeface="Helvetica" panose="020B0604020202020204" pitchFamily="34" charset="0"/>
                <a:cs typeface="Helvetica" panose="020B0604020202020204" pitchFamily="34" charset="0"/>
              </a:rPr>
              <a:t>Recall the different uses of USDA foods in schools. </a:t>
            </a:r>
            <a:endParaRPr lang="en-US" sz="2800" dirty="0">
              <a:latin typeface="Helvetica" panose="020B0604020202020204" pitchFamily="34" charset="0"/>
              <a:cs typeface="Helvetica" panose="020B0604020202020204" pitchFamily="34" charset="0"/>
            </a:endParaRPr>
          </a:p>
          <a:p>
            <a:pPr>
              <a:lnSpc>
                <a:spcPct val="100000"/>
              </a:lnSpc>
            </a:pPr>
            <a:r>
              <a:rPr lang="en-US" sz="2800" b="0" i="0" u="none" dirty="0">
                <a:latin typeface="Helvetica" panose="020B0604020202020204" pitchFamily="34" charset="0"/>
                <a:cs typeface="Helvetica" panose="020B0604020202020204" pitchFamily="34" charset="0"/>
              </a:rPr>
              <a:t>Explain how USDA food can support scratch cooking.</a:t>
            </a:r>
            <a:endParaRPr lang="en-US" sz="2800" dirty="0">
              <a:latin typeface="Helvetica" panose="020B0604020202020204" pitchFamily="34" charset="0"/>
              <a:cs typeface="Helvetica" panose="020B0604020202020204" pitchFamily="34" charset="0"/>
            </a:endParaRPr>
          </a:p>
          <a:p>
            <a:pPr>
              <a:lnSpc>
                <a:spcPct val="100000"/>
              </a:lnSpc>
            </a:pPr>
            <a:r>
              <a:rPr lang="en-US" sz="2800" b="0" i="0" u="none" dirty="0">
                <a:latin typeface="Helvetica" panose="020B0604020202020204" pitchFamily="34" charset="0"/>
                <a:cs typeface="Helvetica" panose="020B0604020202020204" pitchFamily="34" charset="0"/>
              </a:rPr>
              <a:t>Identify the best ways to pair USDA Foods with local foods.</a:t>
            </a:r>
            <a:endParaRPr lang="en-US" sz="2800" dirty="0">
              <a:latin typeface="Helvetica" panose="020B0604020202020204" pitchFamily="34" charset="0"/>
              <a:cs typeface="Helvetica" panose="020B0604020202020204" pitchFamily="34" charset="0"/>
            </a:endParaRPr>
          </a:p>
          <a:p>
            <a:pPr>
              <a:lnSpc>
                <a:spcPct val="100000"/>
              </a:lnSpc>
            </a:pPr>
            <a:r>
              <a:rPr lang="en-US" sz="2800" b="0" i="0" u="none" dirty="0">
                <a:latin typeface="Helvetica" panose="020B0604020202020204" pitchFamily="34" charset="0"/>
                <a:cs typeface="Helvetica" panose="020B0604020202020204" pitchFamily="34" charset="0"/>
              </a:rPr>
              <a:t>Apply culinary techniques and global flavors to create culturally inclusive meals with USDA Foods and local produce.</a:t>
            </a:r>
            <a:endParaRPr lang="en-US" sz="2800" dirty="0">
              <a:latin typeface="Helvetica" panose="020B0604020202020204" pitchFamily="34" charset="0"/>
              <a:cs typeface="Helvetica" panose="020B0604020202020204" pitchFamily="34" charset="0"/>
            </a:endParaRPr>
          </a:p>
        </p:txBody>
      </p:sp>
      <p:pic>
        <p:nvPicPr>
          <p:cNvPr id="6" name="Picture 5">
            <a:extLst>
              <a:ext uri="{FF2B5EF4-FFF2-40B4-BE49-F238E27FC236}">
                <a16:creationId xmlns:a16="http://schemas.microsoft.com/office/drawing/2014/main" id="{E3C60851-C24E-C020-E78B-9AE6AE7E034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62590" y="107017"/>
            <a:ext cx="3435626" cy="703783"/>
          </a:xfrm>
          <a:prstGeom prst="rect">
            <a:avLst/>
          </a:prstGeom>
        </p:spPr>
      </p:pic>
      <p:cxnSp>
        <p:nvCxnSpPr>
          <p:cNvPr id="8" name="Straight Connector 7">
            <a:extLst>
              <a:ext uri="{FF2B5EF4-FFF2-40B4-BE49-F238E27FC236}">
                <a16:creationId xmlns:a16="http://schemas.microsoft.com/office/drawing/2014/main" id="{908E35D2-0EC8-659C-66EB-3B53C38A3620}"/>
              </a:ext>
              <a:ext uri="{C183D7F6-B498-43B3-948B-1728B52AA6E4}">
                <adec:decorative xmlns:adec="http://schemas.microsoft.com/office/drawing/2017/decorative" val="1"/>
              </a:ext>
            </a:extLst>
          </p:cNvPr>
          <p:cNvCxnSpPr/>
          <p:nvPr/>
        </p:nvCxnSpPr>
        <p:spPr>
          <a:xfrm>
            <a:off x="729996" y="1690688"/>
            <a:ext cx="1073200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88497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4AC97-469C-7B69-151F-A10B67869C05}"/>
              </a:ext>
            </a:extLst>
          </p:cNvPr>
          <p:cNvSpPr>
            <a:spLocks noGrp="1"/>
          </p:cNvSpPr>
          <p:nvPr>
            <p:ph type="title"/>
          </p:nvPr>
        </p:nvSpPr>
        <p:spPr>
          <a:xfrm>
            <a:off x="387925" y="4345715"/>
            <a:ext cx="3507180" cy="1325563"/>
          </a:xfrm>
        </p:spPr>
        <p:txBody>
          <a:bodyPr>
            <a:noAutofit/>
          </a:bodyPr>
          <a:lstStyle/>
          <a:p>
            <a:r>
              <a:rPr lang="en-US" sz="3200" dirty="0">
                <a:latin typeface="Helvetica" panose="020B0604020202020204" pitchFamily="34" charset="0"/>
                <a:cs typeface="Helvetica" panose="020B0604020202020204" pitchFamily="34" charset="0"/>
              </a:rPr>
              <a:t>Professional Standards – Learning Codes</a:t>
            </a:r>
            <a:endParaRPr lang="en-US" sz="3200" dirty="0"/>
          </a:p>
        </p:txBody>
      </p:sp>
      <p:sp>
        <p:nvSpPr>
          <p:cNvPr id="3" name="Content Placeholder 2">
            <a:extLst>
              <a:ext uri="{FF2B5EF4-FFF2-40B4-BE49-F238E27FC236}">
                <a16:creationId xmlns:a16="http://schemas.microsoft.com/office/drawing/2014/main" id="{1E38FE4D-7209-4068-BF99-7564ACC24537}"/>
              </a:ext>
            </a:extLst>
          </p:cNvPr>
          <p:cNvSpPr>
            <a:spLocks noGrp="1"/>
          </p:cNvSpPr>
          <p:nvPr>
            <p:ph idx="1"/>
          </p:nvPr>
        </p:nvSpPr>
        <p:spPr>
          <a:xfrm>
            <a:off x="4073236" y="4333376"/>
            <a:ext cx="5533902" cy="1141149"/>
          </a:xfrm>
        </p:spPr>
        <p:txBody>
          <a:bodyPr>
            <a:noAutofit/>
          </a:bodyPr>
          <a:lstStyle/>
          <a:p>
            <a:pPr marL="342900" lvl="0" fontAlgn="base">
              <a:spcBef>
                <a:spcPts val="0"/>
              </a:spcBef>
              <a:spcAft>
                <a:spcPts val="600"/>
              </a:spcAft>
              <a:buFont typeface="Arial" panose="020B0604020202020204" pitchFamily="34" charset="0"/>
              <a:buChar char="•"/>
            </a:pPr>
            <a:r>
              <a:rPr lang="en-US" sz="3600" dirty="0">
                <a:latin typeface="Helvetica" panose="020B0604020202020204" pitchFamily="34" charset="0"/>
                <a:cs typeface="Helvetica" panose="020B0604020202020204" pitchFamily="34" charset="0"/>
              </a:rPr>
              <a:t>Menu Planning (1100)</a:t>
            </a:r>
          </a:p>
          <a:p>
            <a:pPr marL="342900" lvl="0" fontAlgn="base">
              <a:spcBef>
                <a:spcPts val="0"/>
              </a:spcBef>
              <a:spcAft>
                <a:spcPts val="600"/>
              </a:spcAft>
              <a:buFont typeface="Arial" panose="020B0604020202020204" pitchFamily="34" charset="0"/>
              <a:buChar char="•"/>
            </a:pPr>
            <a:r>
              <a:rPr lang="en-US" sz="3600" dirty="0">
                <a:latin typeface="Helvetica" panose="020B0604020202020204" pitchFamily="34" charset="0"/>
                <a:cs typeface="Helvetica" panose="020B0604020202020204" pitchFamily="34" charset="0"/>
              </a:rPr>
              <a:t>Food Production (2100)</a:t>
            </a:r>
          </a:p>
        </p:txBody>
      </p:sp>
      <p:pic>
        <p:nvPicPr>
          <p:cNvPr id="4" name="Picture 3">
            <a:extLst>
              <a:ext uri="{FF2B5EF4-FFF2-40B4-BE49-F238E27FC236}">
                <a16:creationId xmlns:a16="http://schemas.microsoft.com/office/drawing/2014/main" id="{F41DF602-3F61-EDE3-C3B2-5C1DF4EEDB5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65358" y="5965800"/>
            <a:ext cx="3435626" cy="703783"/>
          </a:xfrm>
          <a:prstGeom prst="rect">
            <a:avLst/>
          </a:prstGeom>
        </p:spPr>
      </p:pic>
      <p:pic>
        <p:nvPicPr>
          <p:cNvPr id="5" name="Picture 4" descr="Gears that includes the words &quot;competence&quot;, &quot;knowledge&quot;, &quot;ability&quot;, &quot;skill training&quot;, and &quot;education&quot;.">
            <a:extLst>
              <a:ext uri="{FF2B5EF4-FFF2-40B4-BE49-F238E27FC236}">
                <a16:creationId xmlns:a16="http://schemas.microsoft.com/office/drawing/2014/main" id="{1805AC63-4359-21C4-89A8-16FD10E43DD7}"/>
              </a:ext>
              <a:ext uri="{C183D7F6-B498-43B3-948B-1728B52AA6E4}">
                <adec:decorative xmlns:adec="http://schemas.microsoft.com/office/drawing/2017/decorative" val="0"/>
              </a:ext>
            </a:extLst>
          </p:cNvPr>
          <p:cNvPicPr>
            <a:picLocks noChangeAspect="1"/>
          </p:cNvPicPr>
          <p:nvPr/>
        </p:nvPicPr>
        <p:blipFill rotWithShape="1">
          <a:blip r:embed="rId4"/>
          <a:srcRect t="3546" b="4921"/>
          <a:stretch/>
        </p:blipFill>
        <p:spPr>
          <a:xfrm>
            <a:off x="0" y="-8694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134477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600" kern="1200" dirty="0">
                <a:solidFill>
                  <a:schemeClr val="tx1"/>
                </a:solidFill>
                <a:latin typeface="Helvetica" panose="020B0604020202020204" pitchFamily="34" charset="0"/>
                <a:cs typeface="Helvetica" panose="020B0604020202020204" pitchFamily="34" charset="0"/>
              </a:rPr>
              <a:t>USDA Foods History</a:t>
            </a:r>
          </a:p>
        </p:txBody>
      </p:sp>
      <p:sp>
        <p:nvSpPr>
          <p:cNvPr id="16" name="Rectangle 15">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3247" y="5964345"/>
            <a:ext cx="3435626" cy="703783"/>
          </a:xfrm>
          <a:prstGeom prst="rect">
            <a:avLst/>
          </a:prstGeom>
        </p:spPr>
      </p:pic>
    </p:spTree>
    <p:extLst>
      <p:ext uri="{BB962C8B-B14F-4D97-AF65-F5344CB8AC3E}">
        <p14:creationId xmlns:p14="http://schemas.microsoft.com/office/powerpoint/2010/main" val="172750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F3DAC-6809-20F3-1303-FDD97EB80E9E}"/>
              </a:ext>
            </a:extLst>
          </p:cNvPr>
          <p:cNvSpPr>
            <a:spLocks noGrp="1"/>
          </p:cNvSpPr>
          <p:nvPr>
            <p:ph type="title"/>
          </p:nvPr>
        </p:nvSpPr>
        <p:spPr>
          <a:xfrm>
            <a:off x="839788" y="841662"/>
            <a:ext cx="4551609" cy="810491"/>
          </a:xfrm>
        </p:spPr>
        <p:txBody>
          <a:bodyPr>
            <a:normAutofit/>
          </a:bodyPr>
          <a:lstStyle/>
          <a:p>
            <a:r>
              <a:rPr lang="en-US" sz="3600" dirty="0">
                <a:latin typeface="Helvetica" panose="020B0604020202020204" pitchFamily="34" charset="0"/>
                <a:cs typeface="Helvetica" panose="020B0604020202020204" pitchFamily="34" charset="0"/>
              </a:rPr>
              <a:t>USDA Foods History</a:t>
            </a:r>
            <a:endParaRPr lang="en-US" sz="3600" dirty="0"/>
          </a:p>
        </p:txBody>
      </p:sp>
      <p:sp>
        <p:nvSpPr>
          <p:cNvPr id="4" name="Text Placeholder 3">
            <a:extLst>
              <a:ext uri="{FF2B5EF4-FFF2-40B4-BE49-F238E27FC236}">
                <a16:creationId xmlns:a16="http://schemas.microsoft.com/office/drawing/2014/main" id="{8F19215D-9C91-746D-FAE4-9EFEAA6C1FBA}"/>
              </a:ext>
            </a:extLst>
          </p:cNvPr>
          <p:cNvSpPr>
            <a:spLocks noGrp="1"/>
          </p:cNvSpPr>
          <p:nvPr>
            <p:ph type="body" sz="half" idx="2"/>
          </p:nvPr>
        </p:nvSpPr>
        <p:spPr/>
        <p:txBody>
          <a:bodyPr>
            <a:normAutofit/>
          </a:bodyPr>
          <a:lstStyle/>
          <a:p>
            <a:pPr marL="342900" marR="0" lvl="0" indent="-228600" fontAlgn="base">
              <a:spcBef>
                <a:spcPts val="0"/>
              </a:spcBef>
              <a:spcAft>
                <a:spcPts val="600"/>
              </a:spcAft>
              <a:buFont typeface="Arial" panose="020B0604020202020204" pitchFamily="34" charset="0"/>
              <a:buChar char="•"/>
            </a:pPr>
            <a:r>
              <a:rPr lang="en-US" sz="2800" dirty="0">
                <a:latin typeface="Helvetica" panose="020B0604020202020204" pitchFamily="34" charset="0"/>
                <a:cs typeface="Helvetica" panose="020B0604020202020204" pitchFamily="34" charset="0"/>
              </a:rPr>
              <a:t>American grown</a:t>
            </a:r>
          </a:p>
          <a:p>
            <a:pPr marL="342900" marR="0" lvl="0" indent="-228600" fontAlgn="base">
              <a:spcBef>
                <a:spcPts val="0"/>
              </a:spcBef>
              <a:spcAft>
                <a:spcPts val="600"/>
              </a:spcAft>
              <a:buFont typeface="Arial" panose="020B0604020202020204" pitchFamily="34" charset="0"/>
              <a:buChar char="•"/>
            </a:pPr>
            <a:r>
              <a:rPr lang="en-US" sz="2800" dirty="0">
                <a:latin typeface="Helvetica" panose="020B0604020202020204" pitchFamily="34" charset="0"/>
                <a:cs typeface="Helvetica" panose="020B0604020202020204" pitchFamily="34" charset="0"/>
              </a:rPr>
              <a:t>Nutritious &amp; cost effective</a:t>
            </a:r>
          </a:p>
          <a:p>
            <a:pPr marL="342900" marR="0" lvl="0" indent="-228600" fontAlgn="base">
              <a:spcBef>
                <a:spcPts val="0"/>
              </a:spcBef>
              <a:spcAft>
                <a:spcPts val="600"/>
              </a:spcAft>
              <a:buFont typeface="Arial" panose="020B0604020202020204" pitchFamily="34" charset="0"/>
              <a:buChar char="•"/>
            </a:pPr>
            <a:r>
              <a:rPr lang="en-US" sz="2800" dirty="0">
                <a:latin typeface="Helvetica" panose="020B0604020202020204" pitchFamily="34" charset="0"/>
                <a:cs typeface="Helvetica" panose="020B0604020202020204" pitchFamily="34" charset="0"/>
              </a:rPr>
              <a:t>Started in 1930s</a:t>
            </a:r>
          </a:p>
          <a:p>
            <a:pPr marL="342900" marR="0" lvl="0" indent="-228600" fontAlgn="base">
              <a:spcBef>
                <a:spcPts val="0"/>
              </a:spcBef>
              <a:spcAft>
                <a:spcPts val="600"/>
              </a:spcAft>
              <a:buFont typeface="Arial" panose="020B0604020202020204" pitchFamily="34" charset="0"/>
              <a:buChar char="•"/>
            </a:pPr>
            <a:r>
              <a:rPr lang="en-US" sz="2800" dirty="0">
                <a:latin typeface="Helvetica" panose="020B0604020202020204" pitchFamily="34" charset="0"/>
                <a:cs typeface="Helvetica" panose="020B0604020202020204" pitchFamily="34" charset="0"/>
              </a:rPr>
              <a:t>Part of NSLP in 1946</a:t>
            </a:r>
          </a:p>
        </p:txBody>
      </p:sp>
      <p:pic>
        <p:nvPicPr>
          <p:cNvPr id="5" name="Picture 2" descr="A green USDA Foods truck.">
            <a:extLst>
              <a:ext uri="{FF2B5EF4-FFF2-40B4-BE49-F238E27FC236}">
                <a16:creationId xmlns:a16="http://schemas.microsoft.com/office/drawing/2014/main" id="{8072ED52-C989-641B-C31E-2E113469C724}"/>
              </a:ext>
              <a:ext uri="{C183D7F6-B498-43B3-948B-1728B52AA6E4}">
                <adec:decorative xmlns:adec="http://schemas.microsoft.com/office/drawing/2017/decorative" val="0"/>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3062"/>
          <a:stretch/>
        </p:blipFill>
        <p:spPr bwMode="auto">
          <a:xfrm>
            <a:off x="6353300" y="815843"/>
            <a:ext cx="5391398" cy="52263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FFF1135-4C36-9209-3652-CB2BEC8F2C6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80530" y="6045088"/>
            <a:ext cx="3435626" cy="703783"/>
          </a:xfrm>
          <a:prstGeom prst="rect">
            <a:avLst/>
          </a:prstGeom>
        </p:spPr>
      </p:pic>
      <p:cxnSp>
        <p:nvCxnSpPr>
          <p:cNvPr id="7" name="Straight Connector 6">
            <a:extLst>
              <a:ext uri="{FF2B5EF4-FFF2-40B4-BE49-F238E27FC236}">
                <a16:creationId xmlns:a16="http://schemas.microsoft.com/office/drawing/2014/main" id="{BA2BA849-4932-2FCB-5929-D5E5FCF88768}"/>
              </a:ext>
              <a:ext uri="{C183D7F6-B498-43B3-948B-1728B52AA6E4}">
                <adec:decorative xmlns:adec="http://schemas.microsoft.com/office/drawing/2017/decorative" val="1"/>
              </a:ext>
            </a:extLst>
          </p:cNvPr>
          <p:cNvCxnSpPr/>
          <p:nvPr/>
        </p:nvCxnSpPr>
        <p:spPr>
          <a:xfrm>
            <a:off x="729996" y="1690688"/>
            <a:ext cx="1073200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138030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2">
            <a:extLst>
              <a:ext uri="{FF2B5EF4-FFF2-40B4-BE49-F238E27FC236}">
                <a16:creationId xmlns:a16="http://schemas.microsoft.com/office/drawing/2014/main" id="{D55CA618-78A6-47F6-B865-E9315164F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 name="Group 64">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1"/>
            <a:ext cx="7649490" cy="5728133"/>
            <a:chOff x="329184" y="1"/>
            <a:chExt cx="524256" cy="5728133"/>
          </a:xfrm>
        </p:grpSpPr>
        <p:cxnSp>
          <p:nvCxnSpPr>
            <p:cNvPr id="66" name="Straight Connector 65">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9" name="Rectangle 68">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318045"/>
            <a:ext cx="10999072" cy="53251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060232" y="3941205"/>
            <a:ext cx="10071536" cy="929750"/>
          </a:xfrm>
        </p:spPr>
        <p:txBody>
          <a:bodyPr vert="horz" lIns="91440" tIns="45720" rIns="91440" bIns="45720" rtlCol="0" anchor="b">
            <a:normAutofit/>
          </a:bodyPr>
          <a:lstStyle/>
          <a:p>
            <a:pPr algn="ctr"/>
            <a:r>
              <a:rPr lang="en-US" sz="4800" dirty="0">
                <a:latin typeface="Helvetica" panose="020B0604020202020204" pitchFamily="34" charset="0"/>
                <a:cs typeface="Helvetica" panose="020B0604020202020204" pitchFamily="34" charset="0"/>
              </a:rPr>
              <a:t>USDA Foods History</a:t>
            </a:r>
          </a:p>
        </p:txBody>
      </p:sp>
      <p:sp>
        <p:nvSpPr>
          <p:cNvPr id="5" name="Text Placeholder 4"/>
          <p:cNvSpPr>
            <a:spLocks noGrp="1"/>
          </p:cNvSpPr>
          <p:nvPr>
            <p:ph type="body" idx="1"/>
          </p:nvPr>
        </p:nvSpPr>
        <p:spPr>
          <a:xfrm>
            <a:off x="1060232" y="4984740"/>
            <a:ext cx="10071536" cy="448377"/>
          </a:xfrm>
        </p:spPr>
        <p:txBody>
          <a:bodyPr vert="horz" lIns="91440" tIns="45720" rIns="91440" bIns="45720" rtlCol="0" anchor="t">
            <a:noAutofit/>
          </a:bodyPr>
          <a:lstStyle/>
          <a:p>
            <a:pPr algn="ctr"/>
            <a:r>
              <a:rPr lang="en-US" sz="2800" dirty="0">
                <a:solidFill>
                  <a:schemeClr val="tx1"/>
                </a:solidFill>
                <a:latin typeface="Helvetica" panose="020B0604020202020204" pitchFamily="34" charset="0"/>
                <a:cs typeface="Helvetica" panose="020B0604020202020204" pitchFamily="34" charset="0"/>
              </a:rPr>
              <a:t>Farmers + kids</a:t>
            </a:r>
          </a:p>
        </p:txBody>
      </p:sp>
      <p:pic>
        <p:nvPicPr>
          <p:cNvPr id="15" name="Picture 14" descr="A group of children jumping.">
            <a:extLst>
              <a:ext uri="{FF2B5EF4-FFF2-40B4-BE49-F238E27FC236}">
                <a16:creationId xmlns:a16="http://schemas.microsoft.com/office/drawing/2014/main" id="{01068349-2A54-8B1E-B0C4-A568A4D87449}"/>
              </a:ext>
            </a:extLst>
          </p:cNvPr>
          <p:cNvPicPr>
            <a:picLocks noChangeAspect="1"/>
          </p:cNvPicPr>
          <p:nvPr/>
        </p:nvPicPr>
        <p:blipFill rotWithShape="1">
          <a:blip r:embed="rId3"/>
          <a:srcRect l="36909" r="2" b="2"/>
          <a:stretch/>
        </p:blipFill>
        <p:spPr>
          <a:xfrm>
            <a:off x="897717" y="1035809"/>
            <a:ext cx="5069590" cy="2270015"/>
          </a:xfrm>
          <a:prstGeom prst="rect">
            <a:avLst/>
          </a:prstGeom>
        </p:spPr>
      </p:pic>
      <p:pic>
        <p:nvPicPr>
          <p:cNvPr id="17" name="Picture 16" descr="A tractor in a field of crops.">
            <a:extLst>
              <a:ext uri="{FF2B5EF4-FFF2-40B4-BE49-F238E27FC236}">
                <a16:creationId xmlns:a16="http://schemas.microsoft.com/office/drawing/2014/main" id="{E94178F9-8559-EF8F-8074-B8BA0CD245B5}"/>
              </a:ext>
            </a:extLst>
          </p:cNvPr>
          <p:cNvPicPr>
            <a:picLocks noChangeAspect="1"/>
          </p:cNvPicPr>
          <p:nvPr/>
        </p:nvPicPr>
        <p:blipFill rotWithShape="1">
          <a:blip r:embed="rId4"/>
          <a:srcRect t="27618" b="3245"/>
          <a:stretch/>
        </p:blipFill>
        <p:spPr>
          <a:xfrm>
            <a:off x="6224695" y="1089474"/>
            <a:ext cx="5065776" cy="2162685"/>
          </a:xfrm>
          <a:prstGeom prst="rect">
            <a:avLst/>
          </a:prstGeom>
        </p:spPr>
      </p:pic>
      <p:pic>
        <p:nvPicPr>
          <p:cNvPr id="2" name="Picture 1">
            <a:extLst>
              <a:ext uri="{FF2B5EF4-FFF2-40B4-BE49-F238E27FC236}">
                <a16:creationId xmlns:a16="http://schemas.microsoft.com/office/drawing/2014/main" id="{6E80358C-941B-E1EF-E1DF-FA263E1E976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2285287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4" name="Freeform: Shape 93">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96" name="Freeform: Shape 95">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91107" y="1118550"/>
            <a:ext cx="4080782" cy="1239012"/>
          </a:xfrm>
        </p:spPr>
        <p:txBody>
          <a:bodyPr vert="horz" lIns="91440" tIns="45720" rIns="91440" bIns="45720" rtlCol="0" anchor="ctr">
            <a:normAutofit/>
          </a:bodyPr>
          <a:lstStyle/>
          <a:p>
            <a:r>
              <a:rPr lang="en-US" sz="2400" b="1" kern="1200" dirty="0">
                <a:latin typeface="Helvetica" panose="020B0604020202020204" pitchFamily="34" charset="0"/>
                <a:cs typeface="Helvetica" panose="020B0604020202020204" pitchFamily="34" charset="0"/>
              </a:rPr>
              <a:t>USDA Foods Available List</a:t>
            </a:r>
          </a:p>
        </p:txBody>
      </p:sp>
      <p:sp>
        <p:nvSpPr>
          <p:cNvPr id="98" name="Rectangle 97">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0" name="Rectangle 9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Content Placeholder 33">
            <a:extLst>
              <a:ext uri="{FF2B5EF4-FFF2-40B4-BE49-F238E27FC236}">
                <a16:creationId xmlns:a16="http://schemas.microsoft.com/office/drawing/2014/main" id="{3E34F688-74F1-7517-A608-79A80BC10309}"/>
              </a:ext>
            </a:extLst>
          </p:cNvPr>
          <p:cNvSpPr>
            <a:spLocks noGrp="1"/>
          </p:cNvSpPr>
          <p:nvPr>
            <p:ph idx="1"/>
          </p:nvPr>
        </p:nvSpPr>
        <p:spPr>
          <a:xfrm>
            <a:off x="371093" y="2620838"/>
            <a:ext cx="6202701" cy="2963632"/>
          </a:xfrm>
        </p:spPr>
        <p:txBody>
          <a:bodyPr anchor="t">
            <a:noAutofit/>
          </a:bodyPr>
          <a:lstStyle/>
          <a:p>
            <a:r>
              <a:rPr lang="en-US" sz="2400" dirty="0">
                <a:latin typeface="Helvetica" panose="020B0604020202020204" pitchFamily="34" charset="0"/>
                <a:cs typeface="Helvetica" panose="020B0604020202020204" pitchFamily="34" charset="0"/>
              </a:rPr>
              <a:t>Fruits</a:t>
            </a:r>
          </a:p>
          <a:p>
            <a:r>
              <a:rPr lang="en-US" sz="2400" dirty="0">
                <a:latin typeface="Helvetica" panose="020B0604020202020204" pitchFamily="34" charset="0"/>
                <a:cs typeface="Helvetica" panose="020B0604020202020204" pitchFamily="34" charset="0"/>
              </a:rPr>
              <a:t>Vegetables</a:t>
            </a:r>
          </a:p>
          <a:p>
            <a:r>
              <a:rPr lang="en-US" sz="2400" dirty="0">
                <a:latin typeface="Helvetica" panose="020B0604020202020204" pitchFamily="34" charset="0"/>
                <a:cs typeface="Helvetica" panose="020B0604020202020204" pitchFamily="34" charset="0"/>
              </a:rPr>
              <a:t>Legumes</a:t>
            </a:r>
          </a:p>
          <a:p>
            <a:r>
              <a:rPr lang="en-US" sz="2400" dirty="0">
                <a:latin typeface="Helvetica" panose="020B0604020202020204" pitchFamily="34" charset="0"/>
                <a:cs typeface="Helvetica" panose="020B0604020202020204" pitchFamily="34" charset="0"/>
              </a:rPr>
              <a:t>Nuts and seeds</a:t>
            </a:r>
          </a:p>
          <a:p>
            <a:r>
              <a:rPr lang="en-US" sz="2400" dirty="0">
                <a:latin typeface="Helvetica" panose="020B0604020202020204" pitchFamily="34" charset="0"/>
                <a:cs typeface="Helvetica" panose="020B0604020202020204" pitchFamily="34" charset="0"/>
              </a:rPr>
              <a:t>Yogurt</a:t>
            </a:r>
          </a:p>
          <a:p>
            <a:r>
              <a:rPr lang="en-US" sz="2400" dirty="0">
                <a:latin typeface="Helvetica" panose="020B0604020202020204" pitchFamily="34" charset="0"/>
                <a:cs typeface="Helvetica" panose="020B0604020202020204" pitchFamily="34" charset="0"/>
              </a:rPr>
              <a:t>Grain</a:t>
            </a:r>
          </a:p>
          <a:p>
            <a:r>
              <a:rPr lang="en-US" sz="2400" dirty="0">
                <a:latin typeface="Helvetica" panose="020B0604020202020204" pitchFamily="34" charset="0"/>
                <a:cs typeface="Helvetica" panose="020B0604020202020204" pitchFamily="34" charset="0"/>
              </a:rPr>
              <a:t>Cheese</a:t>
            </a:r>
          </a:p>
          <a:p>
            <a:r>
              <a:rPr lang="en-US" sz="2400" dirty="0">
                <a:latin typeface="Helvetica" panose="020B0604020202020204" pitchFamily="34" charset="0"/>
                <a:cs typeface="Helvetica" panose="020B0604020202020204" pitchFamily="34" charset="0"/>
              </a:rPr>
              <a:t>Oil </a:t>
            </a:r>
          </a:p>
          <a:p>
            <a:r>
              <a:rPr lang="en-US" sz="2400" dirty="0">
                <a:latin typeface="Helvetica" panose="020B0604020202020204" pitchFamily="34" charset="0"/>
                <a:cs typeface="Helvetica" panose="020B0604020202020204" pitchFamily="34" charset="0"/>
              </a:rPr>
              <a:t>Egg, beef, poultry, pork, fish products</a:t>
            </a:r>
          </a:p>
        </p:txBody>
      </p:sp>
      <p:pic>
        <p:nvPicPr>
          <p:cNvPr id="3" name="Picture 2" descr="A USDA Foods in Schools product sheet.">
            <a:extLst>
              <a:ext uri="{FF2B5EF4-FFF2-40B4-BE49-F238E27FC236}">
                <a16:creationId xmlns:a16="http://schemas.microsoft.com/office/drawing/2014/main" id="{8A143EB2-7127-7EA9-3FC2-EC5F96CA1D8A}"/>
              </a:ext>
            </a:extLst>
          </p:cNvPr>
          <p:cNvPicPr>
            <a:picLocks noChangeAspect="1"/>
          </p:cNvPicPr>
          <p:nvPr/>
        </p:nvPicPr>
        <p:blipFill>
          <a:blip r:embed="rId3"/>
          <a:stretch>
            <a:fillRect/>
          </a:stretch>
        </p:blipFill>
        <p:spPr>
          <a:xfrm>
            <a:off x="6022524" y="1657350"/>
            <a:ext cx="5800667" cy="4306995"/>
          </a:xfrm>
          <a:prstGeom prst="rect">
            <a:avLst/>
          </a:prstGeom>
        </p:spPr>
      </p:pic>
      <p:pic>
        <p:nvPicPr>
          <p:cNvPr id="4" name="Picture 3">
            <a:extLst>
              <a:ext uri="{FF2B5EF4-FFF2-40B4-BE49-F238E27FC236}">
                <a16:creationId xmlns:a16="http://schemas.microsoft.com/office/drawing/2014/main" id="{BDBE2621-06FD-450A-DB26-2FC5BD9BE99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113247" y="5964345"/>
            <a:ext cx="3435626" cy="703783"/>
          </a:xfrm>
          <a:prstGeom prst="rect">
            <a:avLst/>
          </a:prstGeom>
        </p:spPr>
      </p:pic>
    </p:spTree>
    <p:extLst>
      <p:ext uri="{BB962C8B-B14F-4D97-AF65-F5344CB8AC3E}">
        <p14:creationId xmlns:p14="http://schemas.microsoft.com/office/powerpoint/2010/main" val="861903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3" name="Rectangle 2082">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000" dirty="0">
                <a:latin typeface="Helvetica" panose="020B0604020202020204" pitchFamily="34" charset="0"/>
                <a:cs typeface="Helvetica" panose="020B0604020202020204" pitchFamily="34" charset="0"/>
              </a:rPr>
              <a:t>USDA Foods </a:t>
            </a:r>
          </a:p>
        </p:txBody>
      </p:sp>
      <p:sp>
        <p:nvSpPr>
          <p:cNvPr id="2085"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An image of MyPlate, which includes a plate with a section for fruits, grains, protein, and vegetables, and a circle to the side with dairy.">
            <a:extLst>
              <a:ext uri="{FF2B5EF4-FFF2-40B4-BE49-F238E27FC236}">
                <a16:creationId xmlns:a16="http://schemas.microsoft.com/office/drawing/2014/main" id="{C99E57ED-AF35-3D12-1810-56B21D0F761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9844" y="2642616"/>
            <a:ext cx="5074807" cy="360578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he Dietary Guidelines for Americans logo.">
            <a:extLst>
              <a:ext uri="{FF2B5EF4-FFF2-40B4-BE49-F238E27FC236}">
                <a16:creationId xmlns:a16="http://schemas.microsoft.com/office/drawing/2014/main" id="{4797E923-991C-B06B-42CB-FC9E7AB511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54496" y="2971724"/>
            <a:ext cx="5614416" cy="294756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379F0CC-FB36-8B42-DF5D-26CD5431181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113247" y="5964345"/>
            <a:ext cx="3435626" cy="703783"/>
          </a:xfrm>
          <a:prstGeom prst="rect">
            <a:avLst/>
          </a:prstGeom>
        </p:spPr>
      </p:pic>
    </p:spTree>
    <p:extLst>
      <p:ext uri="{BB962C8B-B14F-4D97-AF65-F5344CB8AC3E}">
        <p14:creationId xmlns:p14="http://schemas.microsoft.com/office/powerpoint/2010/main" val="4270321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E76A-49B1-E81C-1145-B388F36CE9BC}"/>
              </a:ext>
            </a:extLst>
          </p:cNvPr>
          <p:cNvSpPr>
            <a:spLocks noGrp="1"/>
          </p:cNvSpPr>
          <p:nvPr>
            <p:ph type="title"/>
          </p:nvPr>
        </p:nvSpPr>
        <p:spPr>
          <a:xfrm>
            <a:off x="839788" y="856135"/>
            <a:ext cx="7995454" cy="845947"/>
          </a:xfrm>
        </p:spPr>
        <p:txBody>
          <a:bodyPr>
            <a:normAutofit/>
          </a:bodyPr>
          <a:lstStyle/>
          <a:p>
            <a:r>
              <a:rPr lang="en-US" sz="3600" dirty="0">
                <a:latin typeface="Helvetica" panose="020B0604020202020204" pitchFamily="34" charset="0"/>
                <a:cs typeface="Helvetica" panose="020B0604020202020204" pitchFamily="34" charset="0"/>
              </a:rPr>
              <a:t>Choosing USDA Foods with Versatility</a:t>
            </a:r>
            <a:endParaRPr lang="en-US" sz="3600" dirty="0"/>
          </a:p>
        </p:txBody>
      </p:sp>
      <p:sp>
        <p:nvSpPr>
          <p:cNvPr id="4" name="Text Placeholder 3">
            <a:extLst>
              <a:ext uri="{FF2B5EF4-FFF2-40B4-BE49-F238E27FC236}">
                <a16:creationId xmlns:a16="http://schemas.microsoft.com/office/drawing/2014/main" id="{36253205-BF24-0EA1-452B-2B25F5BDFEEE}"/>
              </a:ext>
            </a:extLst>
          </p:cNvPr>
          <p:cNvSpPr>
            <a:spLocks noGrp="1"/>
          </p:cNvSpPr>
          <p:nvPr>
            <p:ph type="body" sz="half" idx="2"/>
          </p:nvPr>
        </p:nvSpPr>
        <p:spPr>
          <a:xfrm>
            <a:off x="839788" y="2305296"/>
            <a:ext cx="5256212" cy="495795"/>
          </a:xfrm>
        </p:spPr>
        <p:txBody>
          <a:bodyPr>
            <a:noAutofit/>
          </a:bodyPr>
          <a:lstStyle/>
          <a:p>
            <a:pPr indent="-228600">
              <a:spcAft>
                <a:spcPts val="600"/>
              </a:spcAft>
              <a:buFont typeface="Arial" panose="020B0604020202020204" pitchFamily="34" charset="0"/>
              <a:buChar char="•"/>
            </a:pPr>
            <a:r>
              <a:rPr lang="en-US" sz="2800" dirty="0">
                <a:latin typeface="Helvetica" panose="020B0604020202020204" pitchFamily="34" charset="0"/>
                <a:cs typeface="Helvetica" panose="020B0604020202020204" pitchFamily="34" charset="0"/>
              </a:rPr>
              <a:t>Use in many different dishes</a:t>
            </a:r>
          </a:p>
        </p:txBody>
      </p:sp>
      <p:pic>
        <p:nvPicPr>
          <p:cNvPr id="5" name="Picture 4" descr="Meatballs with sauce.">
            <a:extLst>
              <a:ext uri="{FF2B5EF4-FFF2-40B4-BE49-F238E27FC236}">
                <a16:creationId xmlns:a16="http://schemas.microsoft.com/office/drawing/2014/main" id="{E6BF5DD2-83A5-75A7-1012-C69ED66B62C5}"/>
              </a:ext>
            </a:extLst>
          </p:cNvPr>
          <p:cNvPicPr>
            <a:picLocks noChangeAspect="1"/>
          </p:cNvPicPr>
          <p:nvPr/>
        </p:nvPicPr>
        <p:blipFill>
          <a:blip r:embed="rId3"/>
          <a:stretch>
            <a:fillRect/>
          </a:stretch>
        </p:blipFill>
        <p:spPr>
          <a:xfrm>
            <a:off x="0" y="3937417"/>
            <a:ext cx="3930643" cy="2920583"/>
          </a:xfrm>
          <a:prstGeom prst="rect">
            <a:avLst/>
          </a:prstGeom>
        </p:spPr>
      </p:pic>
      <p:pic>
        <p:nvPicPr>
          <p:cNvPr id="6" name="Picture 5" descr="A taco with red onion and cilantro on a cafeteria tray.">
            <a:extLst>
              <a:ext uri="{FF2B5EF4-FFF2-40B4-BE49-F238E27FC236}">
                <a16:creationId xmlns:a16="http://schemas.microsoft.com/office/drawing/2014/main" id="{24E507B2-CBA3-7BF5-577E-467AF5FB31FA}"/>
              </a:ext>
            </a:extLst>
          </p:cNvPr>
          <p:cNvPicPr>
            <a:picLocks noChangeAspect="1"/>
          </p:cNvPicPr>
          <p:nvPr/>
        </p:nvPicPr>
        <p:blipFill>
          <a:blip r:embed="rId4"/>
          <a:stretch>
            <a:fillRect/>
          </a:stretch>
        </p:blipFill>
        <p:spPr>
          <a:xfrm>
            <a:off x="4509163" y="3894934"/>
            <a:ext cx="3930643" cy="2963066"/>
          </a:xfrm>
          <a:prstGeom prst="rect">
            <a:avLst/>
          </a:prstGeom>
        </p:spPr>
      </p:pic>
      <p:pic>
        <p:nvPicPr>
          <p:cNvPr id="7" name="Picture 6" descr="A sandwich, pasta salad, fruit cup, and vegetables.">
            <a:extLst>
              <a:ext uri="{FF2B5EF4-FFF2-40B4-BE49-F238E27FC236}">
                <a16:creationId xmlns:a16="http://schemas.microsoft.com/office/drawing/2014/main" id="{8DC62227-260F-E325-2AF3-D414BF06FB5F}"/>
              </a:ext>
            </a:extLst>
          </p:cNvPr>
          <p:cNvPicPr>
            <a:picLocks noChangeAspect="1"/>
          </p:cNvPicPr>
          <p:nvPr/>
        </p:nvPicPr>
        <p:blipFill>
          <a:blip r:embed="rId5"/>
          <a:stretch>
            <a:fillRect/>
          </a:stretch>
        </p:blipFill>
        <p:spPr>
          <a:xfrm>
            <a:off x="9018327" y="3894934"/>
            <a:ext cx="3173673" cy="2963066"/>
          </a:xfrm>
          <a:prstGeom prst="rect">
            <a:avLst/>
          </a:prstGeom>
        </p:spPr>
      </p:pic>
      <p:pic>
        <p:nvPicPr>
          <p:cNvPr id="8" name="Picture 7">
            <a:extLst>
              <a:ext uri="{FF2B5EF4-FFF2-40B4-BE49-F238E27FC236}">
                <a16:creationId xmlns:a16="http://schemas.microsoft.com/office/drawing/2014/main" id="{7ABC6188-306E-4EA4-38AD-C915B03D49F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668987" y="187808"/>
            <a:ext cx="3435626" cy="703783"/>
          </a:xfrm>
          <a:prstGeom prst="rect">
            <a:avLst/>
          </a:prstGeom>
        </p:spPr>
      </p:pic>
      <p:cxnSp>
        <p:nvCxnSpPr>
          <p:cNvPr id="9" name="Straight Connector 8">
            <a:extLst>
              <a:ext uri="{FF2B5EF4-FFF2-40B4-BE49-F238E27FC236}">
                <a16:creationId xmlns:a16="http://schemas.microsoft.com/office/drawing/2014/main" id="{2E7A8721-4C6B-57F3-E720-556027FA5214}"/>
              </a:ext>
              <a:ext uri="{C183D7F6-B498-43B3-948B-1728B52AA6E4}">
                <adec:decorative xmlns:adec="http://schemas.microsoft.com/office/drawing/2017/decorative" val="1"/>
              </a:ext>
            </a:extLst>
          </p:cNvPr>
          <p:cNvCxnSpPr/>
          <p:nvPr/>
        </p:nvCxnSpPr>
        <p:spPr>
          <a:xfrm>
            <a:off x="729996" y="1747838"/>
            <a:ext cx="1073200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7795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E76A-49B1-E81C-1145-B388F36CE9BC}"/>
              </a:ext>
            </a:extLst>
          </p:cNvPr>
          <p:cNvSpPr>
            <a:spLocks noGrp="1"/>
          </p:cNvSpPr>
          <p:nvPr>
            <p:ph type="title"/>
          </p:nvPr>
        </p:nvSpPr>
        <p:spPr>
          <a:xfrm>
            <a:off x="839788" y="856135"/>
            <a:ext cx="7995454" cy="845947"/>
          </a:xfrm>
        </p:spPr>
        <p:txBody>
          <a:bodyPr>
            <a:normAutofit/>
          </a:bodyPr>
          <a:lstStyle/>
          <a:p>
            <a:r>
              <a:rPr lang="en-US" sz="3600" dirty="0">
                <a:latin typeface="Helvetica" panose="020B0604020202020204" pitchFamily="34" charset="0"/>
                <a:cs typeface="Helvetica" panose="020B0604020202020204" pitchFamily="34" charset="0"/>
              </a:rPr>
              <a:t>Choosing USDA Foods with Versatility</a:t>
            </a:r>
            <a:endParaRPr lang="en-US" sz="3600" dirty="0"/>
          </a:p>
        </p:txBody>
      </p:sp>
      <p:sp>
        <p:nvSpPr>
          <p:cNvPr id="4" name="Text Placeholder 3">
            <a:extLst>
              <a:ext uri="{FF2B5EF4-FFF2-40B4-BE49-F238E27FC236}">
                <a16:creationId xmlns:a16="http://schemas.microsoft.com/office/drawing/2014/main" id="{36253205-BF24-0EA1-452B-2B25F5BDFEEE}"/>
              </a:ext>
            </a:extLst>
          </p:cNvPr>
          <p:cNvSpPr>
            <a:spLocks noGrp="1"/>
          </p:cNvSpPr>
          <p:nvPr>
            <p:ph type="body" sz="half" idx="2"/>
          </p:nvPr>
        </p:nvSpPr>
        <p:spPr>
          <a:xfrm>
            <a:off x="839788" y="2305296"/>
            <a:ext cx="5256212" cy="495795"/>
          </a:xfrm>
        </p:spPr>
        <p:txBody>
          <a:bodyPr>
            <a:noAutofit/>
          </a:bodyPr>
          <a:lstStyle/>
          <a:p>
            <a:pPr indent="-228600">
              <a:spcAft>
                <a:spcPts val="600"/>
              </a:spcAft>
              <a:buFont typeface="Arial" panose="020B0604020202020204" pitchFamily="34" charset="0"/>
              <a:buChar char="•"/>
            </a:pPr>
            <a:r>
              <a:rPr lang="en-US" sz="2800" dirty="0">
                <a:latin typeface="Helvetica" panose="020B0604020202020204" pitchFamily="34" charset="0"/>
                <a:cs typeface="Helvetica" panose="020B0604020202020204" pitchFamily="34" charset="0"/>
              </a:rPr>
              <a:t>Use in many different dishes</a:t>
            </a:r>
          </a:p>
        </p:txBody>
      </p:sp>
      <p:pic>
        <p:nvPicPr>
          <p:cNvPr id="8" name="Picture 7">
            <a:extLst>
              <a:ext uri="{FF2B5EF4-FFF2-40B4-BE49-F238E27FC236}">
                <a16:creationId xmlns:a16="http://schemas.microsoft.com/office/drawing/2014/main" id="{7ABC6188-306E-4EA4-38AD-C915B03D49F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68987" y="187808"/>
            <a:ext cx="3435626" cy="703783"/>
          </a:xfrm>
          <a:prstGeom prst="rect">
            <a:avLst/>
          </a:prstGeom>
        </p:spPr>
      </p:pic>
      <p:pic>
        <p:nvPicPr>
          <p:cNvPr id="3" name="Picture 2" descr="Baked beans.">
            <a:extLst>
              <a:ext uri="{FF2B5EF4-FFF2-40B4-BE49-F238E27FC236}">
                <a16:creationId xmlns:a16="http://schemas.microsoft.com/office/drawing/2014/main" id="{104AF9E4-F5E2-25A9-BF28-43694E2E7D95}"/>
              </a:ext>
            </a:extLst>
          </p:cNvPr>
          <p:cNvPicPr>
            <a:picLocks noChangeAspect="1"/>
          </p:cNvPicPr>
          <p:nvPr/>
        </p:nvPicPr>
        <p:blipFill>
          <a:blip r:embed="rId4"/>
          <a:stretch>
            <a:fillRect/>
          </a:stretch>
        </p:blipFill>
        <p:spPr>
          <a:xfrm>
            <a:off x="0" y="4056910"/>
            <a:ext cx="3952594" cy="2815064"/>
          </a:xfrm>
          <a:prstGeom prst="rect">
            <a:avLst/>
          </a:prstGeom>
        </p:spPr>
      </p:pic>
      <p:pic>
        <p:nvPicPr>
          <p:cNvPr id="9" name="Picture 8" descr="Rice, corn, cheese, rice, and tortilla chips.">
            <a:extLst>
              <a:ext uri="{FF2B5EF4-FFF2-40B4-BE49-F238E27FC236}">
                <a16:creationId xmlns:a16="http://schemas.microsoft.com/office/drawing/2014/main" id="{79660746-FC27-2B66-D55F-886AC39FBC0F}"/>
              </a:ext>
            </a:extLst>
          </p:cNvPr>
          <p:cNvPicPr>
            <a:picLocks noChangeAspect="1"/>
          </p:cNvPicPr>
          <p:nvPr/>
        </p:nvPicPr>
        <p:blipFill>
          <a:blip r:embed="rId5"/>
          <a:stretch>
            <a:fillRect/>
          </a:stretch>
        </p:blipFill>
        <p:spPr>
          <a:xfrm>
            <a:off x="4119372" y="4042936"/>
            <a:ext cx="4046004" cy="2815064"/>
          </a:xfrm>
          <a:prstGeom prst="rect">
            <a:avLst/>
          </a:prstGeom>
        </p:spPr>
      </p:pic>
      <p:pic>
        <p:nvPicPr>
          <p:cNvPr id="10" name="Picture 9" descr="Refried beans with cheese.">
            <a:extLst>
              <a:ext uri="{FF2B5EF4-FFF2-40B4-BE49-F238E27FC236}">
                <a16:creationId xmlns:a16="http://schemas.microsoft.com/office/drawing/2014/main" id="{7A3FD3F9-95A1-9AD2-E32D-91819D78A3B0}"/>
              </a:ext>
            </a:extLst>
          </p:cNvPr>
          <p:cNvPicPr>
            <a:picLocks noChangeAspect="1"/>
          </p:cNvPicPr>
          <p:nvPr/>
        </p:nvPicPr>
        <p:blipFill>
          <a:blip r:embed="rId6"/>
          <a:stretch>
            <a:fillRect/>
          </a:stretch>
        </p:blipFill>
        <p:spPr>
          <a:xfrm>
            <a:off x="8332155" y="4056910"/>
            <a:ext cx="3859845" cy="2815064"/>
          </a:xfrm>
          <a:prstGeom prst="rect">
            <a:avLst/>
          </a:prstGeom>
        </p:spPr>
      </p:pic>
      <p:cxnSp>
        <p:nvCxnSpPr>
          <p:cNvPr id="11" name="Straight Connector 10">
            <a:extLst>
              <a:ext uri="{FF2B5EF4-FFF2-40B4-BE49-F238E27FC236}">
                <a16:creationId xmlns:a16="http://schemas.microsoft.com/office/drawing/2014/main" id="{2F755B8E-B07B-2A91-32BF-65539BA274D6}"/>
              </a:ext>
              <a:ext uri="{C183D7F6-B498-43B3-948B-1728B52AA6E4}">
                <adec:decorative xmlns:adec="http://schemas.microsoft.com/office/drawing/2017/decorative" val="1"/>
              </a:ext>
            </a:extLst>
          </p:cNvPr>
          <p:cNvCxnSpPr/>
          <p:nvPr/>
        </p:nvCxnSpPr>
        <p:spPr>
          <a:xfrm>
            <a:off x="729996" y="1747838"/>
            <a:ext cx="10732008"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40856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 name="Graphic 102">
            <a:extLst>
              <a:ext uri="{FF2B5EF4-FFF2-40B4-BE49-F238E27FC236}">
                <a16:creationId xmlns:a16="http://schemas.microsoft.com/office/drawing/2014/main" id="{0CCD97F3-1E0B-466D-8FE2-E56C12B2D7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3354324" y="-1976263"/>
            <a:ext cx="5486400" cy="12188952"/>
          </a:xfrm>
          <a:prstGeom prst="rect">
            <a:avLst/>
          </a:prstGeom>
        </p:spPr>
      </p:pic>
      <p:sp>
        <p:nvSpPr>
          <p:cNvPr id="4" name="Title 3"/>
          <p:cNvSpPr>
            <a:spLocks noGrp="1"/>
          </p:cNvSpPr>
          <p:nvPr>
            <p:ph type="title"/>
          </p:nvPr>
        </p:nvSpPr>
        <p:spPr>
          <a:xfrm>
            <a:off x="112195" y="3789400"/>
            <a:ext cx="5711952" cy="2264392"/>
          </a:xfrm>
        </p:spPr>
        <p:txBody>
          <a:bodyPr vert="horz" lIns="91440" tIns="45720" rIns="91440" bIns="45720" rtlCol="0" anchor="ctr">
            <a:normAutofit/>
          </a:bodyPr>
          <a:lstStyle/>
          <a:p>
            <a:r>
              <a:rPr lang="en-US" sz="4000" kern="1200" dirty="0">
                <a:solidFill>
                  <a:schemeClr val="tx1"/>
                </a:solidFill>
                <a:latin typeface="Helvetica" panose="020B0604020202020204" pitchFamily="34" charset="0"/>
                <a:cs typeface="Helvetica" panose="020B0604020202020204" pitchFamily="34" charset="0"/>
              </a:rPr>
              <a:t>Choosing USDA Foods with Versatility</a:t>
            </a:r>
          </a:p>
        </p:txBody>
      </p:sp>
      <p:pic>
        <p:nvPicPr>
          <p:cNvPr id="3" name="Picture 2" descr="A fruit, yogurt, and granola parfait with a carton of milk on a cafeteria tray.">
            <a:extLst>
              <a:ext uri="{FF2B5EF4-FFF2-40B4-BE49-F238E27FC236}">
                <a16:creationId xmlns:a16="http://schemas.microsoft.com/office/drawing/2014/main" id="{0D1B73CA-B436-6B9B-144C-24FF7FA2B218}"/>
              </a:ext>
            </a:extLst>
          </p:cNvPr>
          <p:cNvPicPr>
            <a:picLocks noChangeAspect="1"/>
          </p:cNvPicPr>
          <p:nvPr/>
        </p:nvPicPr>
        <p:blipFill rotWithShape="1">
          <a:blip r:embed="rId5"/>
          <a:srcRect t="9774"/>
          <a:stretch/>
        </p:blipFill>
        <p:spPr>
          <a:xfrm>
            <a:off x="20" y="-2"/>
            <a:ext cx="6095980" cy="3657600"/>
          </a:xfrm>
          <a:prstGeom prst="rect">
            <a:avLst/>
          </a:prstGeom>
        </p:spPr>
      </p:pic>
      <p:pic>
        <p:nvPicPr>
          <p:cNvPr id="9" name="Picture 8" descr="A dark pink smoothie on a cafeteria tray.">
            <a:extLst>
              <a:ext uri="{FF2B5EF4-FFF2-40B4-BE49-F238E27FC236}">
                <a16:creationId xmlns:a16="http://schemas.microsoft.com/office/drawing/2014/main" id="{A720E5E7-AFEA-C1DD-0F6E-B2CBCACC54BD}"/>
              </a:ext>
            </a:extLst>
          </p:cNvPr>
          <p:cNvPicPr>
            <a:picLocks noChangeAspect="1"/>
          </p:cNvPicPr>
          <p:nvPr/>
        </p:nvPicPr>
        <p:blipFill rotWithShape="1">
          <a:blip r:embed="rId6"/>
          <a:srcRect b="10113"/>
          <a:stretch/>
        </p:blipFill>
        <p:spPr>
          <a:xfrm>
            <a:off x="6096000" y="10"/>
            <a:ext cx="6096000" cy="3657590"/>
          </a:xfrm>
          <a:prstGeom prst="rect">
            <a:avLst/>
          </a:prstGeom>
        </p:spPr>
      </p:pic>
      <p:sp>
        <p:nvSpPr>
          <p:cNvPr id="5" name="Content Placeholder 4"/>
          <p:cNvSpPr>
            <a:spLocks noGrp="1"/>
          </p:cNvSpPr>
          <p:nvPr>
            <p:ph sz="half" idx="1"/>
          </p:nvPr>
        </p:nvSpPr>
        <p:spPr>
          <a:xfrm>
            <a:off x="5818632" y="3789399"/>
            <a:ext cx="6373368" cy="2382802"/>
          </a:xfrm>
        </p:spPr>
        <p:txBody>
          <a:bodyPr vert="horz" lIns="91440" tIns="45720" rIns="91440" bIns="45720" rtlCol="0" anchor="ctr">
            <a:normAutofit/>
          </a:bodyPr>
          <a:lstStyle/>
          <a:p>
            <a:pPr>
              <a:lnSpc>
                <a:spcPct val="100000"/>
              </a:lnSpc>
              <a:buFont typeface="Arial" panose="020B0604020202020204" pitchFamily="34" charset="0"/>
              <a:buChar char="•"/>
            </a:pPr>
            <a:r>
              <a:rPr lang="en-US" sz="2400" dirty="0">
                <a:latin typeface="Helvetica" panose="020B0604020202020204" pitchFamily="34" charset="0"/>
                <a:cs typeface="Helvetica" panose="020B0604020202020204" pitchFamily="34" charset="0"/>
              </a:rPr>
              <a:t>Select foods that can be used in multiple recipes – </a:t>
            </a:r>
            <a:r>
              <a:rPr lang="en-US" sz="2400" i="1" dirty="0">
                <a:latin typeface="Helvetica" panose="020B0604020202020204" pitchFamily="34" charset="0"/>
                <a:cs typeface="Helvetica" panose="020B0604020202020204" pitchFamily="34" charset="0"/>
              </a:rPr>
              <a:t>Menu Ingredient Approach </a:t>
            </a:r>
            <a:r>
              <a:rPr lang="en-US" sz="2400" dirty="0">
                <a:latin typeface="Helvetica" panose="020B0604020202020204" pitchFamily="34" charset="0"/>
                <a:cs typeface="Helvetica" panose="020B0604020202020204" pitchFamily="34" charset="0"/>
              </a:rPr>
              <a:t>(MIA)</a:t>
            </a:r>
          </a:p>
          <a:p>
            <a:pPr>
              <a:lnSpc>
                <a:spcPct val="100000"/>
              </a:lnSpc>
              <a:buFont typeface="Arial" panose="020B0604020202020204" pitchFamily="34" charset="0"/>
              <a:buChar char="•"/>
            </a:pPr>
            <a:r>
              <a:rPr lang="en-US" sz="2400" dirty="0">
                <a:latin typeface="Helvetica" panose="020B0604020202020204" pitchFamily="34" charset="0"/>
                <a:cs typeface="Helvetica" panose="020B0604020202020204" pitchFamily="34" charset="0"/>
              </a:rPr>
              <a:t>Ability to change or modify recipes without a new product or waste</a:t>
            </a:r>
          </a:p>
        </p:txBody>
      </p:sp>
      <p:sp>
        <p:nvSpPr>
          <p:cNvPr id="105" name="Rectangle 104">
            <a:extLst>
              <a:ext uri="{FF2B5EF4-FFF2-40B4-BE49-F238E27FC236}">
                <a16:creationId xmlns:a16="http://schemas.microsoft.com/office/drawing/2014/main" id="{1A4EF068-10B6-4B97-AA42-5C97E3268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73128" y="6172201"/>
            <a:ext cx="118872"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B5B3AC4-F523-64A7-197A-39F84EC10DAA}"/>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157303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6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vert="horz" lIns="91440" tIns="45720" rIns="91440" bIns="45720" rtlCol="0" anchor="b">
            <a:normAutofit fontScale="90000"/>
          </a:bodyPr>
          <a:lstStyle/>
          <a:p>
            <a:r>
              <a:rPr lang="en-US" sz="4200" kern="1200" dirty="0">
                <a:latin typeface="Helvetica" panose="020B0604020202020204" pitchFamily="34" charset="0"/>
                <a:cs typeface="Helvetica" panose="020B0604020202020204" pitchFamily="34" charset="0"/>
              </a:rPr>
              <a:t>Versatile </a:t>
            </a:r>
            <a:r>
              <a:rPr lang="en-US" sz="4200" dirty="0">
                <a:latin typeface="Helvetica" panose="020B0604020202020204" pitchFamily="34" charset="0"/>
                <a:cs typeface="Helvetica" panose="020B0604020202020204" pitchFamily="34" charset="0"/>
              </a:rPr>
              <a:t>Ingredients Meet Cultural Inclusivity</a:t>
            </a:r>
            <a:endParaRPr lang="en-US" sz="4200" kern="1200" dirty="0">
              <a:latin typeface="Helvetica" panose="020B0604020202020204" pitchFamily="34" charset="0"/>
              <a:cs typeface="Helvetica" panose="020B0604020202020204" pitchFamily="34" charset="0"/>
            </a:endParaRPr>
          </a:p>
        </p:txBody>
      </p:sp>
      <p:sp>
        <p:nvSpPr>
          <p:cNvPr id="7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ontent Placeholder 34">
            <a:extLst>
              <a:ext uri="{FF2B5EF4-FFF2-40B4-BE49-F238E27FC236}">
                <a16:creationId xmlns:a16="http://schemas.microsoft.com/office/drawing/2014/main" id="{BAD2050A-1B5A-723C-1D18-03E658AF2121}"/>
              </a:ext>
            </a:extLst>
          </p:cNvPr>
          <p:cNvSpPr>
            <a:spLocks noGrp="1"/>
          </p:cNvSpPr>
          <p:nvPr>
            <p:ph idx="1"/>
          </p:nvPr>
        </p:nvSpPr>
        <p:spPr>
          <a:xfrm>
            <a:off x="608076" y="2869248"/>
            <a:ext cx="4702101" cy="3320668"/>
          </a:xfrm>
        </p:spPr>
        <p:txBody>
          <a:bodyPr vert="horz" lIns="91440" tIns="45720" rIns="91440" bIns="45720" rtlCol="0">
            <a:noAutofit/>
          </a:bodyPr>
          <a:lstStyle/>
          <a:p>
            <a:pPr fontAlgn="base">
              <a:spcBef>
                <a:spcPts val="0"/>
              </a:spcBef>
              <a:spcAft>
                <a:spcPts val="600"/>
              </a:spcAft>
              <a:defRPr/>
            </a:pPr>
            <a:r>
              <a:rPr lang="en-US" sz="2400" b="0" i="0" u="none" strike="noStrike" dirty="0">
                <a:effectLst/>
                <a:latin typeface="Helvetica" panose="020B0604020202020204" pitchFamily="34" charset="0"/>
                <a:cs typeface="Helvetica" panose="020B0604020202020204" pitchFamily="34" charset="0"/>
              </a:rPr>
              <a:t>Italian – Chicken alfredo</a:t>
            </a:r>
          </a:p>
          <a:p>
            <a:pPr fontAlgn="base">
              <a:spcBef>
                <a:spcPts val="0"/>
              </a:spcBef>
              <a:spcAft>
                <a:spcPts val="600"/>
              </a:spcAft>
              <a:defRPr/>
            </a:pPr>
            <a:r>
              <a:rPr lang="en-US" sz="2400" b="0" i="0" u="none" strike="noStrike" dirty="0">
                <a:effectLst/>
                <a:latin typeface="Helvetica" panose="020B0604020202020204" pitchFamily="34" charset="0"/>
                <a:cs typeface="Helvetica" panose="020B0604020202020204" pitchFamily="34" charset="0"/>
              </a:rPr>
              <a:t>Mexican – Street tacos</a:t>
            </a:r>
          </a:p>
          <a:p>
            <a:pPr fontAlgn="base">
              <a:spcBef>
                <a:spcPts val="0"/>
              </a:spcBef>
              <a:spcAft>
                <a:spcPts val="600"/>
              </a:spcAft>
              <a:defRPr/>
            </a:pPr>
            <a:r>
              <a:rPr lang="en-US" sz="2400" b="0" i="0" u="none" strike="noStrike" dirty="0">
                <a:effectLst/>
                <a:latin typeface="Helvetica" panose="020B0604020202020204" pitchFamily="34" charset="0"/>
                <a:cs typeface="Helvetica" panose="020B0604020202020204" pitchFamily="34" charset="0"/>
              </a:rPr>
              <a:t>American – Chicken salad</a:t>
            </a:r>
          </a:p>
          <a:p>
            <a:pPr fontAlgn="base">
              <a:spcBef>
                <a:spcPts val="0"/>
              </a:spcBef>
              <a:spcAft>
                <a:spcPts val="600"/>
              </a:spcAft>
              <a:defRPr/>
            </a:pPr>
            <a:r>
              <a:rPr lang="en-US" sz="2400" b="0" i="0" u="none" strike="noStrike" dirty="0">
                <a:effectLst/>
                <a:latin typeface="Helvetica" panose="020B0604020202020204" pitchFamily="34" charset="0"/>
                <a:cs typeface="Helvetica" panose="020B0604020202020204" pitchFamily="34" charset="0"/>
              </a:rPr>
              <a:t>Indian – Chicken tikka masala</a:t>
            </a:r>
          </a:p>
          <a:p>
            <a:pPr fontAlgn="base">
              <a:spcBef>
                <a:spcPts val="0"/>
              </a:spcBef>
              <a:spcAft>
                <a:spcPts val="600"/>
              </a:spcAft>
              <a:defRPr/>
            </a:pPr>
            <a:r>
              <a:rPr lang="en-US" sz="2400" b="0" i="0" u="none" strike="noStrike" dirty="0">
                <a:effectLst/>
                <a:latin typeface="Helvetica" panose="020B0604020202020204" pitchFamily="34" charset="0"/>
                <a:cs typeface="Helvetica" panose="020B0604020202020204" pitchFamily="34" charset="0"/>
              </a:rPr>
              <a:t>Asian – Teriyaki chicken </a:t>
            </a:r>
          </a:p>
          <a:p>
            <a:pPr fontAlgn="base">
              <a:spcBef>
                <a:spcPts val="0"/>
              </a:spcBef>
              <a:spcAft>
                <a:spcPts val="600"/>
              </a:spcAft>
              <a:defRPr/>
            </a:pPr>
            <a:r>
              <a:rPr lang="en-US" sz="2400" b="0" i="0" u="none" strike="noStrike" dirty="0">
                <a:effectLst/>
                <a:latin typeface="Helvetica" panose="020B0604020202020204" pitchFamily="34" charset="0"/>
                <a:cs typeface="Helvetica" panose="020B0604020202020204" pitchFamily="34" charset="0"/>
              </a:rPr>
              <a:t>Middle Eastern – Chicken &amp; </a:t>
            </a:r>
            <a:r>
              <a:rPr lang="en-US" sz="2400" dirty="0">
                <a:latin typeface="Helvetica" panose="020B0604020202020204" pitchFamily="34" charset="0"/>
                <a:cs typeface="Helvetica" panose="020B0604020202020204" pitchFamily="34" charset="0"/>
              </a:rPr>
              <a:t>h</a:t>
            </a:r>
            <a:r>
              <a:rPr lang="en-US" sz="2400" b="0" i="0" u="none" strike="noStrike" dirty="0">
                <a:effectLst/>
                <a:latin typeface="Helvetica" panose="020B0604020202020204" pitchFamily="34" charset="0"/>
                <a:cs typeface="Helvetica" panose="020B0604020202020204" pitchFamily="34" charset="0"/>
              </a:rPr>
              <a:t>ummus wrap</a:t>
            </a:r>
          </a:p>
        </p:txBody>
      </p:sp>
      <p:pic>
        <p:nvPicPr>
          <p:cNvPr id="4" name="Picture 3" descr="A paint brush creating a blue paint stroke.">
            <a:extLst>
              <a:ext uri="{FF2B5EF4-FFF2-40B4-BE49-F238E27FC236}">
                <a16:creationId xmlns:a16="http://schemas.microsoft.com/office/drawing/2014/main" id="{16EF01B6-738E-E41F-3B7D-944F48407827}"/>
              </a:ext>
              <a:ext uri="{C183D7F6-B498-43B3-948B-1728B52AA6E4}">
                <adec:decorative xmlns:adec="http://schemas.microsoft.com/office/drawing/2017/decorative" val="0"/>
              </a:ext>
            </a:extLst>
          </p:cNvPr>
          <p:cNvPicPr>
            <a:picLocks noChangeAspect="1"/>
          </p:cNvPicPr>
          <p:nvPr/>
        </p:nvPicPr>
        <p:blipFill rotWithShape="1">
          <a:blip r:embed="rId3"/>
          <a:srcRect l="33048" r="-1" b="-1"/>
          <a:stretch/>
        </p:blipFill>
        <p:spPr>
          <a:xfrm>
            <a:off x="531017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3" name="Picture 2">
            <a:extLst>
              <a:ext uri="{FF2B5EF4-FFF2-40B4-BE49-F238E27FC236}">
                <a16:creationId xmlns:a16="http://schemas.microsoft.com/office/drawing/2014/main" id="{E1CBE955-E659-F6ED-CC40-F83CE5A071F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113247" y="5964345"/>
            <a:ext cx="3435626" cy="703783"/>
          </a:xfrm>
          <a:prstGeom prst="rect">
            <a:avLst/>
          </a:prstGeom>
        </p:spPr>
      </p:pic>
    </p:spTree>
    <p:extLst>
      <p:ext uri="{BB962C8B-B14F-4D97-AF65-F5344CB8AC3E}">
        <p14:creationId xmlns:p14="http://schemas.microsoft.com/office/powerpoint/2010/main" val="96066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vert="horz" lIns="91440" tIns="45720" rIns="91440" bIns="45720" rtlCol="0" anchor="b">
            <a:normAutofit/>
          </a:bodyPr>
          <a:lstStyle/>
          <a:p>
            <a:r>
              <a:rPr lang="en-US" sz="3600" dirty="0">
                <a:latin typeface="Helvetica" panose="020B0604020202020204" pitchFamily="34" charset="0"/>
                <a:cs typeface="Helvetica" panose="020B0604020202020204" pitchFamily="34" charset="0"/>
              </a:rPr>
              <a:t>Versatile Ingredients Meet Cultural Inclusivity</a:t>
            </a:r>
          </a:p>
        </p:txBody>
      </p:sp>
      <p:sp>
        <p:nvSpPr>
          <p:cNvPr id="7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ontent Placeholder 65">
            <a:extLst>
              <a:ext uri="{FF2B5EF4-FFF2-40B4-BE49-F238E27FC236}">
                <a16:creationId xmlns:a16="http://schemas.microsoft.com/office/drawing/2014/main" id="{EF9B19D3-0231-F4D7-9A9A-D5C97B096A7E}"/>
              </a:ext>
            </a:extLst>
          </p:cNvPr>
          <p:cNvSpPr>
            <a:spLocks noGrp="1"/>
          </p:cNvSpPr>
          <p:nvPr>
            <p:ph sz="half" idx="2"/>
          </p:nvPr>
        </p:nvSpPr>
        <p:spPr>
          <a:xfrm>
            <a:off x="640080" y="2872899"/>
            <a:ext cx="4243589" cy="3320668"/>
          </a:xfrm>
        </p:spPr>
        <p:txBody>
          <a:bodyPr vert="horz" lIns="91440" tIns="45720" rIns="91440" bIns="45720" rtlCol="0">
            <a:normAutofit/>
          </a:bodyPr>
          <a:lstStyle/>
          <a:p>
            <a:pPr marL="0" indent="0">
              <a:buNone/>
            </a:pPr>
            <a:r>
              <a:rPr lang="en-US" sz="3200" dirty="0">
                <a:latin typeface="Helvetica" panose="020B0604020202020204" pitchFamily="34" charset="0"/>
                <a:cs typeface="Helvetica" panose="020B0604020202020204" pitchFamily="34" charset="0"/>
              </a:rPr>
              <a:t>Vietnamese Bánh </a:t>
            </a:r>
            <a:r>
              <a:rPr lang="en-US" sz="3200" dirty="0" err="1">
                <a:latin typeface="Helvetica" panose="020B0604020202020204" pitchFamily="34" charset="0"/>
                <a:cs typeface="Helvetica" panose="020B0604020202020204" pitchFamily="34" charset="0"/>
              </a:rPr>
              <a:t>mí</a:t>
            </a:r>
            <a:endParaRPr lang="en-US" sz="3200" dirty="0">
              <a:latin typeface="Helvetica" panose="020B0604020202020204" pitchFamily="34" charset="0"/>
              <a:cs typeface="Helvetica" panose="020B0604020202020204" pitchFamily="34" charset="0"/>
            </a:endParaRPr>
          </a:p>
        </p:txBody>
      </p:sp>
      <p:pic>
        <p:nvPicPr>
          <p:cNvPr id="4" name="Content Placeholder 3" descr="A Vietnamese banh mi.">
            <a:extLst>
              <a:ext uri="{FF2B5EF4-FFF2-40B4-BE49-F238E27FC236}">
                <a16:creationId xmlns:a16="http://schemas.microsoft.com/office/drawing/2014/main" id="{1ED800A5-C971-317A-2CF5-9F8F228EC485}"/>
              </a:ext>
            </a:extLst>
          </p:cNvPr>
          <p:cNvPicPr>
            <a:picLocks noChangeAspect="1"/>
          </p:cNvPicPr>
          <p:nvPr/>
        </p:nvPicPr>
        <p:blipFill rotWithShape="1">
          <a:blip r:embed="rId3"/>
          <a:srcRect l="13519" r="1978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3" name="Picture 2">
            <a:extLst>
              <a:ext uri="{FF2B5EF4-FFF2-40B4-BE49-F238E27FC236}">
                <a16:creationId xmlns:a16="http://schemas.microsoft.com/office/drawing/2014/main" id="{DBBFDABE-AF78-232D-0834-A5AA4493A1A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906595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90338" y="2448732"/>
            <a:ext cx="3734014" cy="1757507"/>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Live Culinary Demo</a:t>
            </a:r>
          </a:p>
        </p:txBody>
      </p:sp>
      <p:sp>
        <p:nvSpPr>
          <p:cNvPr id="3" name="Content Placeholder 2"/>
          <p:cNvSpPr>
            <a:spLocks noGrp="1"/>
          </p:cNvSpPr>
          <p:nvPr>
            <p:ph sz="half" idx="1"/>
          </p:nvPr>
        </p:nvSpPr>
        <p:spPr>
          <a:xfrm>
            <a:off x="264502" y="4759633"/>
            <a:ext cx="4806755" cy="1572768"/>
          </a:xfrm>
        </p:spPr>
        <p:txBody>
          <a:bodyPr vert="horz" lIns="91440" tIns="45720" rIns="91440" bIns="45720" rtlCol="0">
            <a:normAutofit/>
          </a:bodyPr>
          <a:lstStyle/>
          <a:p>
            <a:pPr marL="0" indent="0">
              <a:spcAft>
                <a:spcPts val="600"/>
              </a:spcAft>
              <a:buNone/>
            </a:pPr>
            <a:r>
              <a:rPr lang="en-US" sz="2400" dirty="0">
                <a:latin typeface="Helvetica" panose="020B0604020202020204" pitchFamily="34" charset="0"/>
                <a:cs typeface="Helvetica" panose="020B0604020202020204" pitchFamily="34" charset="0"/>
              </a:rPr>
              <a:t>Thai Chicken Bowl with Zucchini</a:t>
            </a:r>
          </a:p>
        </p:txBody>
      </p:sp>
      <p:sp>
        <p:nvSpPr>
          <p:cNvPr id="9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138E7C3-E69F-0689-2152-AAC7747458B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2013" y="6021782"/>
            <a:ext cx="3435626" cy="703783"/>
          </a:xfrm>
          <a:prstGeom prst="rect">
            <a:avLst/>
          </a:prstGeom>
        </p:spPr>
      </p:pic>
      <p:pic>
        <p:nvPicPr>
          <p:cNvPr id="9" name="Picture 8" descr="Vegetables, chicken, and rice on a cafeteria tray.">
            <a:extLst>
              <a:ext uri="{FF2B5EF4-FFF2-40B4-BE49-F238E27FC236}">
                <a16:creationId xmlns:a16="http://schemas.microsoft.com/office/drawing/2014/main" id="{A3C413DE-8F82-F7AF-AFF9-8465C2080288}"/>
              </a:ext>
            </a:extLst>
          </p:cNvPr>
          <p:cNvPicPr>
            <a:picLocks noChangeAspect="1"/>
          </p:cNvPicPr>
          <p:nvPr/>
        </p:nvPicPr>
        <p:blipFill>
          <a:blip r:embed="rId4"/>
          <a:stretch>
            <a:fillRect/>
          </a:stretch>
        </p:blipFill>
        <p:spPr>
          <a:xfrm>
            <a:off x="5223713" y="1198605"/>
            <a:ext cx="6703785" cy="4460789"/>
          </a:xfrm>
          <a:prstGeom prst="rect">
            <a:avLst/>
          </a:prstGeom>
        </p:spPr>
      </p:pic>
    </p:spTree>
    <p:extLst>
      <p:ext uri="{BB962C8B-B14F-4D97-AF65-F5344CB8AC3E}">
        <p14:creationId xmlns:p14="http://schemas.microsoft.com/office/powerpoint/2010/main" val="85966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17891482-C38A-4F0C-8183-0121632F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430129" y="486184"/>
            <a:ext cx="6118403" cy="1325563"/>
          </a:xfrm>
        </p:spPr>
        <p:txBody>
          <a:bodyPr vert="horz" lIns="91440" tIns="45720" rIns="91440" bIns="45720" rtlCol="0" anchor="ctr">
            <a:normAutofit/>
          </a:bodyPr>
          <a:lstStyle/>
          <a:p>
            <a:r>
              <a:rPr lang="en-US" sz="4000" dirty="0">
                <a:latin typeface="Helvetica" panose="020B0604020202020204" pitchFamily="34" charset="0"/>
                <a:cs typeface="Helvetica" panose="020B0604020202020204" pitchFamily="34" charset="0"/>
              </a:rPr>
              <a:t>USDA Foods are Reliable</a:t>
            </a:r>
          </a:p>
        </p:txBody>
      </p:sp>
      <p:pic>
        <p:nvPicPr>
          <p:cNvPr id="8" name="Picture 7" descr="An ingredients list that reads: ground beef (no more than 20% fat), water, cooked red kidney beans, tomato paste, contains less than 2% of dehydrated onion, chili powder (chili pepper, spices, salt, garlic powder), seasoning (potassium chloride, flavor [contains maltodextrin]), sugar, salt, spices, paprika extract.">
            <a:extLst>
              <a:ext uri="{FF2B5EF4-FFF2-40B4-BE49-F238E27FC236}">
                <a16:creationId xmlns:a16="http://schemas.microsoft.com/office/drawing/2014/main" id="{6C955299-0C62-9C7D-69E8-A309C9F55871}"/>
              </a:ext>
            </a:extLst>
          </p:cNvPr>
          <p:cNvPicPr>
            <a:picLocks noChangeAspect="1"/>
          </p:cNvPicPr>
          <p:nvPr/>
        </p:nvPicPr>
        <p:blipFill>
          <a:blip r:embed="rId3"/>
          <a:stretch>
            <a:fillRect/>
          </a:stretch>
        </p:blipFill>
        <p:spPr>
          <a:xfrm>
            <a:off x="643466" y="1185801"/>
            <a:ext cx="4100921" cy="1335805"/>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pic>
        <p:nvPicPr>
          <p:cNvPr id="12" name="Picture 11" descr="A bowl of chili.">
            <a:extLst>
              <a:ext uri="{FF2B5EF4-FFF2-40B4-BE49-F238E27FC236}">
                <a16:creationId xmlns:a16="http://schemas.microsoft.com/office/drawing/2014/main" id="{2C99A35B-0235-E97C-A925-7318A7DB9DE4}"/>
              </a:ext>
            </a:extLst>
          </p:cNvPr>
          <p:cNvPicPr>
            <a:picLocks noChangeAspect="1"/>
          </p:cNvPicPr>
          <p:nvPr/>
        </p:nvPicPr>
        <p:blipFill>
          <a:blip r:embed="rId4"/>
          <a:stretch>
            <a:fillRect/>
          </a:stretch>
        </p:blipFill>
        <p:spPr>
          <a:xfrm>
            <a:off x="671966" y="3595745"/>
            <a:ext cx="4072421" cy="2708159"/>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3" name="Content Placeholder 2"/>
          <p:cNvSpPr>
            <a:spLocks noGrp="1"/>
          </p:cNvSpPr>
          <p:nvPr>
            <p:ph sz="half" idx="1"/>
          </p:nvPr>
        </p:nvSpPr>
        <p:spPr>
          <a:xfrm>
            <a:off x="5430129" y="1946684"/>
            <a:ext cx="6118403" cy="4351338"/>
          </a:xfrm>
        </p:spPr>
        <p:txBody>
          <a:bodyPr vert="horz" lIns="91440" tIns="45720" rIns="91440" bIns="45720" rtlCol="0">
            <a:normAutofit/>
          </a:bodyPr>
          <a:lstStyle/>
          <a:p>
            <a:pPr>
              <a:buFont typeface="Arial" panose="020B0604020202020204" pitchFamily="34" charset="0"/>
              <a:buChar char="•"/>
            </a:pPr>
            <a:r>
              <a:rPr lang="en-US" sz="2400" dirty="0">
                <a:latin typeface="Helvetica" panose="020B0604020202020204" pitchFamily="34" charset="0"/>
                <a:cs typeface="Helvetica" panose="020B0604020202020204" pitchFamily="34" charset="0"/>
              </a:rPr>
              <a:t>Take control of your menu/products</a:t>
            </a:r>
          </a:p>
          <a:p>
            <a:pPr>
              <a:buFont typeface="Arial" panose="020B0604020202020204" pitchFamily="34" charset="0"/>
              <a:buChar char="•"/>
            </a:pPr>
            <a:r>
              <a:rPr lang="en-US" sz="2400" dirty="0">
                <a:latin typeface="Helvetica" panose="020B0604020202020204" pitchFamily="34" charset="0"/>
                <a:cs typeface="Helvetica" panose="020B0604020202020204" pitchFamily="34" charset="0"/>
              </a:rPr>
              <a:t>READ the ingredients</a:t>
            </a:r>
          </a:p>
        </p:txBody>
      </p:sp>
      <p:sp>
        <p:nvSpPr>
          <p:cNvPr id="54" name="Arc 53">
            <a:extLst>
              <a:ext uri="{FF2B5EF4-FFF2-40B4-BE49-F238E27FC236}">
                <a16:creationId xmlns:a16="http://schemas.microsoft.com/office/drawing/2014/main" id="{DA4B6E73-2318-4814-8EB1-306D537236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064111">
            <a:off x="-991925" y="5644752"/>
            <a:ext cx="2987899" cy="2987899"/>
          </a:xfrm>
          <a:prstGeom prst="arc">
            <a:avLst>
              <a:gd name="adj1" fmla="val 16200000"/>
              <a:gd name="adj2" fmla="val 21581479"/>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Thought Bubble: Cloud 12" descr="A thought bubble that says &quot;chili from scratch&quot;.">
            <a:extLst>
              <a:ext uri="{FF2B5EF4-FFF2-40B4-BE49-F238E27FC236}">
                <a16:creationId xmlns:a16="http://schemas.microsoft.com/office/drawing/2014/main" id="{6B472808-026D-B4DA-AC89-CE0FB7D2D352}"/>
              </a:ext>
            </a:extLst>
          </p:cNvPr>
          <p:cNvSpPr/>
          <p:nvPr/>
        </p:nvSpPr>
        <p:spPr>
          <a:xfrm>
            <a:off x="4789709" y="3373395"/>
            <a:ext cx="4423719" cy="2776071"/>
          </a:xfrm>
          <a:prstGeom prst="cloudCallout">
            <a:avLst>
              <a:gd name="adj1" fmla="val -47649"/>
              <a:gd name="adj2" fmla="val 553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n w="0"/>
                <a:solidFill>
                  <a:schemeClr val="tx1"/>
                </a:solidFill>
                <a:effectLst>
                  <a:outerShdw blurRad="38100" dist="19050" dir="2700000" algn="tl" rotWithShape="0">
                    <a:schemeClr val="dk1">
                      <a:alpha val="40000"/>
                    </a:schemeClr>
                  </a:outerShdw>
                </a:effectLst>
              </a:rPr>
              <a:t>Chili from Scratch</a:t>
            </a:r>
          </a:p>
        </p:txBody>
      </p:sp>
      <p:pic>
        <p:nvPicPr>
          <p:cNvPr id="4" name="Picture 3">
            <a:extLst>
              <a:ext uri="{FF2B5EF4-FFF2-40B4-BE49-F238E27FC236}">
                <a16:creationId xmlns:a16="http://schemas.microsoft.com/office/drawing/2014/main" id="{A1E94D3D-4373-BA44-4AFB-022F82D1249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113247" y="5964345"/>
            <a:ext cx="3435626" cy="703783"/>
          </a:xfrm>
          <a:prstGeom prst="rect">
            <a:avLst/>
          </a:prstGeom>
        </p:spPr>
      </p:pic>
    </p:spTree>
    <p:extLst>
      <p:ext uri="{BB962C8B-B14F-4D97-AF65-F5344CB8AC3E}">
        <p14:creationId xmlns:p14="http://schemas.microsoft.com/office/powerpoint/2010/main" val="3463091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pPr>
              <a:lnSpc>
                <a:spcPct val="100000"/>
              </a:lnSpc>
            </a:pPr>
            <a:r>
              <a:rPr lang="en-US" sz="4800" dirty="0">
                <a:latin typeface="Helvetica" panose="020B0604020202020204" pitchFamily="34" charset="0"/>
                <a:cs typeface="Helvetica" panose="020B0604020202020204" pitchFamily="34" charset="0"/>
              </a:rPr>
              <a:t>USDA Foods are Reliable</a:t>
            </a:r>
          </a:p>
        </p:txBody>
      </p:sp>
      <p:sp>
        <p:nvSpPr>
          <p:cNvPr id="6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26">
            <a:extLst>
              <a:ext uri="{FF2B5EF4-FFF2-40B4-BE49-F238E27FC236}">
                <a16:creationId xmlns:a16="http://schemas.microsoft.com/office/drawing/2014/main" id="{C7A50BF5-1FB1-DC7B-5066-A38875980FF2}"/>
              </a:ext>
            </a:extLst>
          </p:cNvPr>
          <p:cNvSpPr>
            <a:spLocks noGrp="1"/>
          </p:cNvSpPr>
          <p:nvPr>
            <p:ph idx="1"/>
          </p:nvPr>
        </p:nvSpPr>
        <p:spPr>
          <a:xfrm>
            <a:off x="640080" y="2872899"/>
            <a:ext cx="4648612" cy="3320668"/>
          </a:xfrm>
        </p:spPr>
        <p:txBody>
          <a:bodyPr>
            <a:normAutofit/>
          </a:bodyPr>
          <a:lstStyle/>
          <a:p>
            <a:pPr>
              <a:lnSpc>
                <a:spcPct val="100000"/>
              </a:lnSpc>
            </a:pPr>
            <a:r>
              <a:rPr lang="en-US" sz="2400" dirty="0">
                <a:latin typeface="Helvetica" panose="020B0604020202020204" pitchFamily="34" charset="0"/>
                <a:cs typeface="Helvetica" panose="020B0604020202020204" pitchFamily="34" charset="0"/>
              </a:rPr>
              <a:t>USDA Foods to commercial products</a:t>
            </a:r>
          </a:p>
          <a:p>
            <a:pPr>
              <a:lnSpc>
                <a:spcPct val="100000"/>
              </a:lnSpc>
            </a:pPr>
            <a:r>
              <a:rPr lang="en-US" sz="2400" dirty="0">
                <a:latin typeface="Helvetica" panose="020B0604020202020204" pitchFamily="34" charset="0"/>
                <a:cs typeface="Helvetica" panose="020B0604020202020204" pitchFamily="34" charset="0"/>
              </a:rPr>
              <a:t>Complaints to manufacturer</a:t>
            </a:r>
          </a:p>
        </p:txBody>
      </p:sp>
      <p:pic>
        <p:nvPicPr>
          <p:cNvPr id="4" name="Picture 3" descr="A sloppy joe sandwich.">
            <a:extLst>
              <a:ext uri="{FF2B5EF4-FFF2-40B4-BE49-F238E27FC236}">
                <a16:creationId xmlns:a16="http://schemas.microsoft.com/office/drawing/2014/main" id="{905F9A72-D77D-47A8-2A31-26A5E5155D13}"/>
              </a:ext>
            </a:extLst>
          </p:cNvPr>
          <p:cNvPicPr>
            <a:picLocks noChangeAspect="1"/>
          </p:cNvPicPr>
          <p:nvPr/>
        </p:nvPicPr>
        <p:blipFill>
          <a:blip r:embed="rId3"/>
          <a:stretch>
            <a:fillRect/>
          </a:stretch>
        </p:blipFill>
        <p:spPr>
          <a:xfrm>
            <a:off x="5959717" y="1970902"/>
            <a:ext cx="5153186" cy="3429000"/>
          </a:xfrm>
          <a:prstGeom prst="rect">
            <a:avLst/>
          </a:prstGeom>
        </p:spPr>
      </p:pic>
      <p:pic>
        <p:nvPicPr>
          <p:cNvPr id="3" name="Picture 2">
            <a:extLst>
              <a:ext uri="{FF2B5EF4-FFF2-40B4-BE49-F238E27FC236}">
                <a16:creationId xmlns:a16="http://schemas.microsoft.com/office/drawing/2014/main" id="{7D2F9117-C63C-F973-177B-361A94D2107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578028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vert="horz" lIns="91440" tIns="45720" rIns="91440" bIns="45720" rtlCol="0" anchor="b">
            <a:normAutofit/>
          </a:bodyPr>
          <a:lstStyle/>
          <a:p>
            <a:pPr>
              <a:lnSpc>
                <a:spcPct val="100000"/>
              </a:lnSpc>
            </a:pPr>
            <a:r>
              <a:rPr lang="en-US" sz="4000" dirty="0">
                <a:latin typeface="Helvetica" panose="020B0604020202020204" pitchFamily="34" charset="0"/>
                <a:cs typeface="Helvetica" panose="020B0604020202020204" pitchFamily="34" charset="0"/>
              </a:rPr>
              <a:t>Complement USDA Foods with Local Foods</a:t>
            </a:r>
          </a:p>
        </p:txBody>
      </p:sp>
      <p:sp>
        <p:nvSpPr>
          <p:cNvPr id="6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640080" y="2872899"/>
            <a:ext cx="4243589" cy="3320668"/>
          </a:xfrm>
        </p:spPr>
        <p:txBody>
          <a:bodyPr vert="horz" lIns="91440" tIns="45720" rIns="91440" bIns="45720" rtlCol="0">
            <a:normAutofit/>
          </a:bodyPr>
          <a:lstStyle/>
          <a:p>
            <a:pPr>
              <a:lnSpc>
                <a:spcPct val="100000"/>
              </a:lnSpc>
              <a:buFont typeface="Arial" panose="020B0604020202020204" pitchFamily="34" charset="0"/>
              <a:buChar char="•"/>
            </a:pPr>
            <a:r>
              <a:rPr lang="en-US" sz="2400" dirty="0">
                <a:latin typeface="Helvetica" panose="020B0604020202020204" pitchFamily="34" charset="0"/>
                <a:cs typeface="Helvetica" panose="020B0604020202020204" pitchFamily="34" charset="0"/>
              </a:rPr>
              <a:t>More flavor, nutrition and community support</a:t>
            </a:r>
          </a:p>
          <a:p>
            <a:pPr>
              <a:lnSpc>
                <a:spcPct val="100000"/>
              </a:lnSpc>
              <a:buFont typeface="Arial" panose="020B0604020202020204" pitchFamily="34" charset="0"/>
              <a:buChar char="•"/>
            </a:pPr>
            <a:r>
              <a:rPr lang="en-US" sz="2400" dirty="0">
                <a:latin typeface="Helvetica" panose="020B0604020202020204" pitchFamily="34" charset="0"/>
                <a:cs typeface="Helvetica" panose="020B0604020202020204" pitchFamily="34" charset="0"/>
              </a:rPr>
              <a:t>Reduce cost of recipe</a:t>
            </a:r>
          </a:p>
        </p:txBody>
      </p:sp>
      <p:pic>
        <p:nvPicPr>
          <p:cNvPr id="6" name="Picture 5">
            <a:extLst>
              <a:ext uri="{FF2B5EF4-FFF2-40B4-BE49-F238E27FC236}">
                <a16:creationId xmlns:a16="http://schemas.microsoft.com/office/drawing/2014/main" id="{5314F929-CDAB-7FF7-CCE3-5E4DDE9190E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2013" y="6021782"/>
            <a:ext cx="3435626" cy="703783"/>
          </a:xfrm>
          <a:prstGeom prst="rect">
            <a:avLst/>
          </a:prstGeom>
        </p:spPr>
      </p:pic>
      <p:pic>
        <p:nvPicPr>
          <p:cNvPr id="4" name="Picture 3" descr="A chicken teriyaki and noodle dish that includes noodles, chicken, edamame, and red bell peppers.">
            <a:extLst>
              <a:ext uri="{FF2B5EF4-FFF2-40B4-BE49-F238E27FC236}">
                <a16:creationId xmlns:a16="http://schemas.microsoft.com/office/drawing/2014/main" id="{229F7018-F625-7CE1-8CB2-00B310264CA8}"/>
              </a:ext>
            </a:extLst>
          </p:cNvPr>
          <p:cNvPicPr>
            <a:picLocks noChangeAspect="1"/>
          </p:cNvPicPr>
          <p:nvPr/>
        </p:nvPicPr>
        <p:blipFill rotWithShape="1">
          <a:blip r:embed="rId4"/>
          <a:srcRect l="16397" r="169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51805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79">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000" kern="1200" dirty="0">
                <a:solidFill>
                  <a:schemeClr val="tx1"/>
                </a:solidFill>
                <a:latin typeface="Helvetica" panose="020B0604020202020204" pitchFamily="34" charset="0"/>
                <a:cs typeface="Helvetica" panose="020B0604020202020204" pitchFamily="34" charset="0"/>
              </a:rPr>
              <a:t>Culinary Demo</a:t>
            </a:r>
          </a:p>
        </p:txBody>
      </p:sp>
      <p:pic>
        <p:nvPicPr>
          <p:cNvPr id="10" name="Picture 9" descr="A taco cup and tortilla chips on a cafeteria tray.">
            <a:extLst>
              <a:ext uri="{FF2B5EF4-FFF2-40B4-BE49-F238E27FC236}">
                <a16:creationId xmlns:a16="http://schemas.microsoft.com/office/drawing/2014/main" id="{AE91A75F-783A-4804-8074-8D79FA82792D}"/>
              </a:ext>
            </a:extLst>
          </p:cNvPr>
          <p:cNvPicPr>
            <a:picLocks noChangeAspect="1"/>
          </p:cNvPicPr>
          <p:nvPr/>
        </p:nvPicPr>
        <p:blipFill rotWithShape="1">
          <a:blip r:embed="rId3"/>
          <a:srcRect r="3361" b="1"/>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4" name="Picture 3" descr="Lettuce and pico de gallo.">
            <a:extLst>
              <a:ext uri="{FF2B5EF4-FFF2-40B4-BE49-F238E27FC236}">
                <a16:creationId xmlns:a16="http://schemas.microsoft.com/office/drawing/2014/main" id="{BB4B548C-A9FC-84DB-50AA-E10F1A947CA9}"/>
              </a:ext>
            </a:extLst>
          </p:cNvPr>
          <p:cNvPicPr>
            <a:picLocks noChangeAspect="1"/>
          </p:cNvPicPr>
          <p:nvPr/>
        </p:nvPicPr>
        <p:blipFill rotWithShape="1">
          <a:blip r:embed="rId4"/>
          <a:srcRect r="1948" b="-3"/>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82"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8439"/>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2E96605-8CB3-3C2A-72A3-5A000758B7B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518119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hild eating an apple with two other children.">
            <a:extLst>
              <a:ext uri="{FF2B5EF4-FFF2-40B4-BE49-F238E27FC236}">
                <a16:creationId xmlns:a16="http://schemas.microsoft.com/office/drawing/2014/main" id="{2681CC82-935F-9BA2-8FC2-2DBF824DE8AC}"/>
              </a:ext>
              <a:ext uri="{C183D7F6-B498-43B3-948B-1728B52AA6E4}">
                <adec:decorative xmlns:adec="http://schemas.microsoft.com/office/drawing/2017/decorative" val="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7111" r="-1" b="-1"/>
          <a:stretch/>
        </p:blipFill>
        <p:spPr>
          <a:xfrm>
            <a:off x="20" y="10"/>
            <a:ext cx="12191980" cy="6857990"/>
          </a:xfrm>
          <a:prstGeom prst="rect">
            <a:avLst/>
          </a:prstGeom>
        </p:spPr>
      </p:pic>
      <p:sp>
        <p:nvSpPr>
          <p:cNvPr id="38" name="Rectangle 3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latin typeface="Helvetica" panose="020B0604020202020204" pitchFamily="34" charset="0"/>
                <a:cs typeface="Helvetica" panose="020B0604020202020204" pitchFamily="34" charset="0"/>
              </a:rPr>
              <a:t>Thank you!</a:t>
            </a:r>
          </a:p>
        </p:txBody>
      </p:sp>
      <p:cxnSp>
        <p:nvCxnSpPr>
          <p:cNvPr id="40" name="Straight Connector 3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753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29624-0FFC-E6D9-52F4-50B83E5ED3A4}"/>
              </a:ext>
            </a:extLst>
          </p:cNvPr>
          <p:cNvSpPr>
            <a:spLocks noGrp="1"/>
          </p:cNvSpPr>
          <p:nvPr>
            <p:ph type="title"/>
          </p:nvPr>
        </p:nvSpPr>
        <p:spPr>
          <a:xfrm>
            <a:off x="838200" y="365125"/>
            <a:ext cx="10515600" cy="1325563"/>
          </a:xfrm>
        </p:spPr>
        <p:txBody>
          <a:bodyPr>
            <a:normAutofit/>
          </a:bodyPr>
          <a:lstStyle/>
          <a:p>
            <a:r>
              <a:rPr lang="en-US" sz="5400" dirty="0">
                <a:latin typeface="Helvetica" panose="020B0604020202020204" pitchFamily="34" charset="0"/>
                <a:cs typeface="Helvetica" panose="020B0604020202020204" pitchFamily="34" charset="0"/>
              </a:rPr>
              <a:t>Resources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2CBC6A0-A7FA-06E2-CE35-2EB0EEF8FC5E}"/>
              </a:ext>
            </a:extLst>
          </p:cNvPr>
          <p:cNvSpPr>
            <a:spLocks noGrp="1"/>
          </p:cNvSpPr>
          <p:nvPr>
            <p:ph idx="1"/>
          </p:nvPr>
        </p:nvSpPr>
        <p:spPr>
          <a:xfrm>
            <a:off x="838200" y="1929384"/>
            <a:ext cx="10515600" cy="4251960"/>
          </a:xfrm>
        </p:spPr>
        <p:txBody>
          <a:bodyPr>
            <a:normAutofit/>
          </a:bodyPr>
          <a:lstStyle/>
          <a:p>
            <a:r>
              <a:rPr lang="en-US" dirty="0">
                <a:latin typeface="Helvetica" panose="020B0604020202020204" pitchFamily="34" charset="0"/>
                <a:cs typeface="Helvetica" panose="020B0604020202020204" pitchFamily="34" charset="0"/>
                <a:hlinkClick r:id="rId3"/>
              </a:rPr>
              <a:t>https://www.fns.usda.gov/USDAFoods</a:t>
            </a:r>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hlinkClick r:id="rId4"/>
              </a:rPr>
              <a:t>https://www.commodityfoods.org</a:t>
            </a:r>
            <a:endParaRPr lang="en-US" dirty="0">
              <a:latin typeface="Helvetica" panose="020B0604020202020204" pitchFamily="34" charset="0"/>
              <a:cs typeface="Helvetica" panose="020B0604020202020204" pitchFamily="34" charset="0"/>
            </a:endParaRPr>
          </a:p>
        </p:txBody>
      </p:sp>
      <p:pic>
        <p:nvPicPr>
          <p:cNvPr id="4" name="Picture 3">
            <a:extLst>
              <a:ext uri="{FF2B5EF4-FFF2-40B4-BE49-F238E27FC236}">
                <a16:creationId xmlns:a16="http://schemas.microsoft.com/office/drawing/2014/main" id="{6F274989-B09A-DBD1-23B6-743489AAF39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1433127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Questions</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n assortment of colorful circles with question marks.">
            <a:extLst>
              <a:ext uri="{FF2B5EF4-FFF2-40B4-BE49-F238E27FC236}">
                <a16:creationId xmlns:a16="http://schemas.microsoft.com/office/drawing/2014/main" id="{16CE4341-ED79-ECCA-75C0-C465A25B1D1E}"/>
              </a:ext>
              <a:ext uri="{C183D7F6-B498-43B3-948B-1728B52AA6E4}">
                <adec:decorative xmlns:adec="http://schemas.microsoft.com/office/drawing/2017/decorative" val="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7140" r="15907" b="-1"/>
          <a:stretch/>
        </p:blipFill>
        <p:spPr>
          <a:xfrm>
            <a:off x="5311702"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4E5680DE-EF56-7AF3-FDE1-319E9B8D46D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2104753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12421</TotalTime>
  <Words>3020</Words>
  <Application>Microsoft Office PowerPoint</Application>
  <PresentationFormat>Widescreen</PresentationFormat>
  <Paragraphs>164</Paragraphs>
  <Slides>23</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Helvetica</vt:lpstr>
      <vt:lpstr>Office Theme</vt:lpstr>
      <vt:lpstr>Incorporating USDA Foods + Live Culinary Demo</vt:lpstr>
      <vt:lpstr>USDA Funding and Non-Discrimination Statements:</vt:lpstr>
      <vt:lpstr>Welcome!</vt:lpstr>
      <vt:lpstr>Objectives</vt:lpstr>
      <vt:lpstr>Professional Standards – Learning Codes</vt:lpstr>
      <vt:lpstr>USDA Foods History</vt:lpstr>
      <vt:lpstr>USDA Foods History</vt:lpstr>
      <vt:lpstr>USDA Foods History</vt:lpstr>
      <vt:lpstr>USDA Foods Available List</vt:lpstr>
      <vt:lpstr>USDA Foods </vt:lpstr>
      <vt:lpstr>Choosing USDA Foods with Versatility</vt:lpstr>
      <vt:lpstr>Choosing USDA Foods with Versatility</vt:lpstr>
      <vt:lpstr>Choosing USDA Foods with Versatility</vt:lpstr>
      <vt:lpstr>Versatile Ingredients Meet Cultural Inclusivity</vt:lpstr>
      <vt:lpstr>Versatile Ingredients Meet Cultural Inclusivity</vt:lpstr>
      <vt:lpstr>Live Culinary Demo</vt:lpstr>
      <vt:lpstr>USDA Foods are Reliable</vt:lpstr>
      <vt:lpstr>USDA Foods are Reliable</vt:lpstr>
      <vt:lpstr>Complement USDA Foods with Local Foods</vt:lpstr>
      <vt:lpstr>Culinary Demo</vt:lpstr>
      <vt:lpstr>Thank you!</vt:lpstr>
      <vt:lpstr>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Incorporating USDA Foods + Live Culinary Demo</dc:title>
  <dc:subject>USDA Foods</dc:subject>
  <dc:creator>VDOE</dc:creator>
  <cp:keywords>USDA foods; versatile foods; reliable foods</cp:keywords>
  <cp:lastModifiedBy>Stansfield, Katelynn (DOE)</cp:lastModifiedBy>
  <cp:revision>137</cp:revision>
  <dcterms:created xsi:type="dcterms:W3CDTF">2023-01-24T18:49:29Z</dcterms:created>
  <dcterms:modified xsi:type="dcterms:W3CDTF">2024-09-25T16:13:05Z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