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4"/>
  </p:notesMasterIdLst>
  <p:sldIdLst>
    <p:sldId id="256" r:id="rId5"/>
    <p:sldId id="458" r:id="rId6"/>
    <p:sldId id="257" r:id="rId7"/>
    <p:sldId id="317" r:id="rId8"/>
    <p:sldId id="316" r:id="rId9"/>
    <p:sldId id="259" r:id="rId10"/>
    <p:sldId id="322" r:id="rId11"/>
    <p:sldId id="296" r:id="rId12"/>
    <p:sldId id="309" r:id="rId13"/>
    <p:sldId id="310" r:id="rId14"/>
    <p:sldId id="311" r:id="rId15"/>
    <p:sldId id="312" r:id="rId16"/>
    <p:sldId id="313" r:id="rId17"/>
    <p:sldId id="314" r:id="rId18"/>
    <p:sldId id="315" r:id="rId19"/>
    <p:sldId id="318" r:id="rId20"/>
    <p:sldId id="298" r:id="rId21"/>
    <p:sldId id="299" r:id="rId22"/>
    <p:sldId id="323" r:id="rId23"/>
    <p:sldId id="301" r:id="rId24"/>
    <p:sldId id="319" r:id="rId25"/>
    <p:sldId id="303" r:id="rId26"/>
    <p:sldId id="320" r:id="rId27"/>
    <p:sldId id="305" r:id="rId28"/>
    <p:sldId id="306" r:id="rId29"/>
    <p:sldId id="321" r:id="rId30"/>
    <p:sldId id="324" r:id="rId31"/>
    <p:sldId id="292" r:id="rId32"/>
    <p:sldId id="284"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28F1017-3659-966A-D208-348A984C180F}" name="chefv" initials="ch" userId="S::chefv_chefcyndie.com#ext#@covgov.onmicrosoft.com::c2ce4679-7ecb-4e82-86ab-f3a87c474060" providerId="AD"/>
  <p188:author id="{67798C58-A915-684C-554B-9473525953FF}" name="Stansfield, Katelynn (DOE)" initials="S(" userId="S::katelynn.stansfield@doe.virginia.gov::64535879-2e52-4a64-8998-7b65b0cf71cb" providerId="AD"/>
  <p188:author id="{EAA88BD2-8272-D5D1-C1AE-53934BF48C3E}" name="Kelly Shomo" initials="KS" userId="Kelly Shomo" providerId="None"/>
  <p188:author id="{86F7BCE3-CACE-8D81-E0D5-6036A094AF45}" name="Shomo, Kelly (DOE)" initials="S(" userId="S::kelly.shomo@doe.virginia.gov::7c09a94d-b852-4f2f-9bb9-1c0cc0f7a98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292738-97CC-49D4-F4B5-BBA10CF7041B}" v="6" dt="2023-04-18T12:56:30.705"/>
    <p1510:client id="{BEDF6C85-8B16-0F18-8733-036974D90501}" v="68" dt="2023-04-18T18:01:40.854"/>
    <p1510:client id="{FD3610C3-21D3-ED54-BFE4-9CEDAD0835CB}" v="15" dt="2023-04-20T17:10:08.4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55840" autoAdjust="0"/>
  </p:normalViewPr>
  <p:slideViewPr>
    <p:cSldViewPr snapToGrid="0">
      <p:cViewPr varScale="1">
        <p:scale>
          <a:sx n="57" d="100"/>
          <a:sy n="57" d="100"/>
        </p:scale>
        <p:origin x="2634" y="90"/>
      </p:cViewPr>
      <p:guideLst/>
    </p:cSldViewPr>
  </p:slideViewPr>
  <p:outlineViewPr>
    <p:cViewPr>
      <p:scale>
        <a:sx n="33" d="100"/>
        <a:sy n="33" d="100"/>
      </p:scale>
      <p:origin x="0" y="-516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2A6964-B7C4-7C49-A372-8CAF1F000BCB}" type="datetimeFigureOut">
              <a:rPr lang="en-US" smtClean="0"/>
              <a:t>9/25/2024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1715D1-F0B4-C84C-8FCA-9C3FB5C5242A}" type="slidenum">
              <a:rPr lang="en-US" smtClean="0"/>
              <a:t>‹#›</a:t>
            </a:fld>
            <a:endParaRPr lang="en-US"/>
          </a:p>
        </p:txBody>
      </p:sp>
    </p:spTree>
    <p:extLst>
      <p:ext uri="{BB962C8B-B14F-4D97-AF65-F5344CB8AC3E}">
        <p14:creationId xmlns:p14="http://schemas.microsoft.com/office/powerpoint/2010/main" val="826040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docs.google.com/spreadsheets/d/1YLl7qMZZ3a2OVweO2jL4CHifeYTnb1fjNivTXT57Vpg/edit?usp=sharing"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drive.google.com/drive/folders/1nJWWAXzqQ-G_eBs2vXC1NGZpHzbhA47A?usp=sharing"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docs.google.com/spreadsheets/d/1zdyI4_yBqujVVIhcqCeW9Bq9GSVNnjtgh4FwFZMRp6M/edit?usp=sharing"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Arial" panose="020B0604020202020204" pitchFamily="34" charset="0"/>
                <a:cs typeface="Arial" panose="020B0604020202020204" pitchFamily="34" charset="0"/>
              </a:rPr>
              <a:t>Say: </a:t>
            </a:r>
            <a:r>
              <a:rPr lang="en-US" sz="1200" dirty="0">
                <a:latin typeface="Arial" panose="020B0604020202020204" pitchFamily="34" charset="0"/>
                <a:cs typeface="Arial" panose="020B0604020202020204" pitchFamily="34" charset="0"/>
              </a:rPr>
              <a:t>Good afternoon, everyone! It’s so great to see you today. Welcome back! The last webinar discussed USDA Foods and how to prepare them alongside local foods, keeping cultural inclusiveness in mind. With every webinar, our goal is to help provide you with </a:t>
            </a:r>
            <a:r>
              <a:rPr lang="en-US" sz="1200" baseline="0" dirty="0">
                <a:effectLst/>
                <a:latin typeface="Arial" panose="020B0604020202020204" pitchFamily="34" charset="0"/>
                <a:ea typeface="Calibri" panose="020F0502020204030204" pitchFamily="34" charset="0"/>
                <a:cs typeface="Arial" panose="020B0604020202020204" pitchFamily="34" charset="0"/>
              </a:rPr>
              <a:t>tools to meet the USDA transitional standards</a:t>
            </a:r>
            <a:r>
              <a:rPr lang="en-US" sz="1200" b="0" dirty="0">
                <a:latin typeface="Arial" panose="020B0604020202020204" pitchFamily="34" charset="0"/>
                <a:cs typeface="Arial" panose="020B0604020202020204" pitchFamily="34" charset="0"/>
              </a:rPr>
              <a:t>. Today we will</a:t>
            </a:r>
            <a:r>
              <a:rPr lang="en-US" sz="1200" b="0" baseline="0" dirty="0">
                <a:latin typeface="Arial" panose="020B0604020202020204" pitchFamily="34" charset="0"/>
                <a:cs typeface="Arial" panose="020B0604020202020204" pitchFamily="34" charset="0"/>
              </a:rPr>
              <a:t> discuss cycle menus and accommodating students with special dietary needs.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baseline="0" dirty="0">
                <a:latin typeface="Arial" panose="020B0604020202020204" pitchFamily="34" charset="0"/>
                <a:cs typeface="Arial" panose="020B0604020202020204" pitchFamily="34" charset="0"/>
              </a:rPr>
              <a:t>Do: </a:t>
            </a:r>
            <a:r>
              <a:rPr lang="en-US" sz="1200" b="0" baseline="0" dirty="0">
                <a:latin typeface="Arial" panose="020B0604020202020204" pitchFamily="34" charset="0"/>
                <a:cs typeface="Arial" panose="020B0604020202020204" pitchFamily="34" charset="0"/>
              </a:rPr>
              <a:t>Introduce selves.</a:t>
            </a: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1</a:t>
            </a:fld>
            <a:endParaRPr lang="en-US"/>
          </a:p>
        </p:txBody>
      </p:sp>
    </p:spTree>
    <p:extLst>
      <p:ext uri="{BB962C8B-B14F-4D97-AF65-F5344CB8AC3E}">
        <p14:creationId xmlns:p14="http://schemas.microsoft.com/office/powerpoint/2010/main" val="2103579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Say: </a:t>
            </a:r>
            <a:r>
              <a:rPr lang="en-US" b="0" baseline="0" dirty="0">
                <a:latin typeface="Arial" panose="020B0604020202020204" pitchFamily="34" charset="0"/>
                <a:cs typeface="Arial" panose="020B0604020202020204" pitchFamily="34" charset="0"/>
              </a:rPr>
              <a:t>Remember that as we go </a:t>
            </a:r>
            <a:r>
              <a:rPr lang="en-US" baseline="0" dirty="0">
                <a:latin typeface="Arial" panose="020B0604020202020204" pitchFamily="34" charset="0"/>
                <a:cs typeface="Arial" panose="020B0604020202020204" pitchFamily="34" charset="0"/>
              </a:rPr>
              <a:t>through today’s webinar, the chat box is open for any questions and comments. We can learn a lot from each other during these times together. Please feel free to comment and ask questions in the chat anytime! We will monitor it together throughout this hour and would love some conversations.</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3</a:t>
            </a:fld>
            <a:endParaRPr lang="en-US"/>
          </a:p>
        </p:txBody>
      </p:sp>
    </p:spTree>
    <p:extLst>
      <p:ext uri="{BB962C8B-B14F-4D97-AF65-F5344CB8AC3E}">
        <p14:creationId xmlns:p14="http://schemas.microsoft.com/office/powerpoint/2010/main" val="1747497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latin typeface="Arial" panose="020B0604020202020204" pitchFamily="34" charset="0"/>
                <a:cs typeface="Arial" panose="020B0604020202020204" pitchFamily="34" charset="0"/>
              </a:rPr>
              <a:t>Say</a:t>
            </a:r>
            <a:r>
              <a:rPr lang="en-US" b="0" dirty="0">
                <a:latin typeface="Arial" panose="020B0604020202020204" pitchFamily="34" charset="0"/>
                <a:cs typeface="Arial" panose="020B0604020202020204" pitchFamily="34" charset="0"/>
              </a:rPr>
              <a:t>: Let’s review today’s objectives: </a:t>
            </a:r>
          </a:p>
          <a:p>
            <a:pPr lvl="0"/>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Explain the benefits of cycle menus.</a:t>
            </a:r>
          </a:p>
          <a:p>
            <a:pPr rtl="0" fontAlgn="base"/>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Summarize the steps to create cycle menus.</a:t>
            </a:r>
          </a:p>
          <a:p>
            <a:pPr rtl="0" fontAlgn="base"/>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Develop a recipe data bank to assist in cycle menu development.</a:t>
            </a:r>
          </a:p>
          <a:p>
            <a:pPr rtl="0" fontAlgn="base"/>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Describe best practices for modifying menus for students with special dietary needs.</a:t>
            </a:r>
          </a:p>
        </p:txBody>
      </p:sp>
      <p:sp>
        <p:nvSpPr>
          <p:cNvPr id="4" name="Slide Number Placeholder 3"/>
          <p:cNvSpPr>
            <a:spLocks noGrp="1"/>
          </p:cNvSpPr>
          <p:nvPr>
            <p:ph type="sldNum" sz="quarter" idx="5"/>
          </p:nvPr>
        </p:nvSpPr>
        <p:spPr/>
        <p:txBody>
          <a:bodyPr/>
          <a:lstStyle/>
          <a:p>
            <a:fld id="{491715D1-F0B4-C84C-8FCA-9C3FB5C5242A}" type="slidenum">
              <a:rPr lang="en-US" smtClean="0"/>
              <a:t>4</a:t>
            </a:fld>
            <a:endParaRPr lang="en-US"/>
          </a:p>
        </p:txBody>
      </p:sp>
    </p:spTree>
    <p:extLst>
      <p:ext uri="{BB962C8B-B14F-4D97-AF65-F5344CB8AC3E}">
        <p14:creationId xmlns:p14="http://schemas.microsoft.com/office/powerpoint/2010/main" val="16880766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1715D1-F0B4-C84C-8FCA-9C3FB5C5242A}" type="slidenum">
              <a:rPr lang="en-US" smtClean="0"/>
              <a:t>5</a:t>
            </a:fld>
            <a:endParaRPr lang="en-US"/>
          </a:p>
        </p:txBody>
      </p:sp>
    </p:spTree>
    <p:extLst>
      <p:ext uri="{BB962C8B-B14F-4D97-AF65-F5344CB8AC3E}">
        <p14:creationId xmlns:p14="http://schemas.microsoft.com/office/powerpoint/2010/main" val="912524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b="0" dirty="0">
                <a:latin typeface="Arial" panose="020B0604020202020204" pitchFamily="34" charset="0"/>
                <a:cs typeface="Arial" panose="020B0604020202020204" pitchFamily="34" charset="0"/>
              </a:rPr>
              <a:t>Let’s begin!</a:t>
            </a:r>
          </a:p>
        </p:txBody>
      </p:sp>
      <p:sp>
        <p:nvSpPr>
          <p:cNvPr id="4" name="Slide Number Placeholder 3"/>
          <p:cNvSpPr>
            <a:spLocks noGrp="1"/>
          </p:cNvSpPr>
          <p:nvPr>
            <p:ph type="sldNum" sz="quarter" idx="10"/>
          </p:nvPr>
        </p:nvSpPr>
        <p:spPr/>
        <p:txBody>
          <a:bodyPr/>
          <a:lstStyle/>
          <a:p>
            <a:fld id="{491715D1-F0B4-C84C-8FCA-9C3FB5C5242A}" type="slidenum">
              <a:rPr lang="en-US" smtClean="0"/>
              <a:t>6</a:t>
            </a:fld>
            <a:endParaRPr lang="en-US"/>
          </a:p>
        </p:txBody>
      </p:sp>
    </p:spTree>
    <p:extLst>
      <p:ext uri="{BB962C8B-B14F-4D97-AF65-F5344CB8AC3E}">
        <p14:creationId xmlns:p14="http://schemas.microsoft.com/office/powerpoint/2010/main" val="253970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Ask: </a:t>
            </a:r>
            <a:r>
              <a:rPr lang="en-US" b="0" dirty="0">
                <a:latin typeface="Arial" panose="020B0604020202020204" pitchFamily="34" charset="0"/>
                <a:cs typeface="Arial" panose="020B0604020202020204" pitchFamily="34" charset="0"/>
              </a:rPr>
              <a:t>How many of you currently utilize cycle menus? If yes, use</a:t>
            </a:r>
            <a:r>
              <a:rPr lang="en-US" b="0" baseline="0" dirty="0">
                <a:latin typeface="Arial" panose="020B0604020202020204" pitchFamily="34" charset="0"/>
                <a:cs typeface="Arial" panose="020B0604020202020204" pitchFamily="34" charset="0"/>
              </a:rPr>
              <a:t> the thumbs up reaction to let us know!</a:t>
            </a:r>
          </a:p>
          <a:p>
            <a:endParaRPr lang="en-US" b="0" baseline="0" dirty="0">
              <a:latin typeface="Arial" panose="020B0604020202020204" pitchFamily="34" charset="0"/>
              <a:cs typeface="Arial" panose="020B0604020202020204" pitchFamily="34" charset="0"/>
            </a:endParaRPr>
          </a:p>
          <a:p>
            <a:r>
              <a:rPr lang="en-US" b="1" baseline="0" dirty="0">
                <a:latin typeface="Arial" panose="020B0604020202020204" pitchFamily="34" charset="0"/>
                <a:cs typeface="Arial" panose="020B0604020202020204" pitchFamily="34" charset="0"/>
              </a:rPr>
              <a:t>Say</a:t>
            </a:r>
            <a:r>
              <a:rPr lang="en-US" b="0" baseline="0" dirty="0">
                <a:latin typeface="Arial" panose="020B0604020202020204" pitchFamily="34" charset="0"/>
                <a:cs typeface="Arial" panose="020B0604020202020204" pitchFamily="34" charset="0"/>
              </a:rPr>
              <a:t>: Fantastic! As many of you know then, cycle menus are a series of menus that are repeated over a specified amount of time, such as 2 or 4 weeks. Usually, the daily menu is different each day during the cycle. Once you reach the end of the cycle, it is repeated.</a:t>
            </a:r>
            <a:r>
              <a:rPr lang="en-US" dirty="0">
                <a:latin typeface="Arial" panose="020B0604020202020204" pitchFamily="34" charset="0"/>
                <a:cs typeface="Arial" panose="020B0604020202020204" pitchFamily="34" charset="0"/>
              </a:rPr>
              <a:t> </a:t>
            </a:r>
            <a:endParaRPr lang="en-US" b="0" baseline="0" dirty="0">
              <a:latin typeface="Arial" panose="020B0604020202020204" pitchFamily="34" charset="0"/>
              <a:cs typeface="Arial" panose="020B0604020202020204" pitchFamily="34" charset="0"/>
            </a:endParaRPr>
          </a:p>
          <a:p>
            <a:endParaRPr lang="en-US" b="0" baseline="0"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It is common practice to include seasonality in a cycle menu; this can be done quarterly, so minor changes here and there to reflect the seasons and what is growing locally!</a:t>
            </a:r>
            <a:endParaRPr lang="en-US" i="1"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b="0" baseline="0" dirty="0">
                <a:latin typeface="Arial" panose="020B0604020202020204" pitchFamily="34" charset="0"/>
                <a:cs typeface="Arial" panose="020B0604020202020204" pitchFamily="34" charset="0"/>
              </a:rPr>
              <a:t>Let us know how long your cycle menus are in the chat, and we can compare! If you have different cycles for different age groups, add that too! For example, a 4 week cycle for K-5, 3 week for 6-8, and 2 week for 9-12.</a:t>
            </a:r>
          </a:p>
          <a:p>
            <a:endParaRPr lang="en-US" b="0" baseline="0" dirty="0">
              <a:latin typeface="Arial" panose="020B0604020202020204" pitchFamily="34" charset="0"/>
              <a:cs typeface="Arial" panose="020B0604020202020204" pitchFamily="34" charset="0"/>
            </a:endParaRPr>
          </a:p>
          <a:p>
            <a:r>
              <a:rPr lang="en-US" b="1" baseline="0" dirty="0">
                <a:latin typeface="Arial" panose="020B0604020202020204" pitchFamily="34" charset="0"/>
                <a:cs typeface="Arial" panose="020B0604020202020204" pitchFamily="34" charset="0"/>
              </a:rPr>
              <a:t>Do: </a:t>
            </a:r>
            <a:r>
              <a:rPr lang="en-US" b="0" baseline="0" dirty="0">
                <a:latin typeface="Arial" panose="020B0604020202020204" pitchFamily="34" charset="0"/>
                <a:cs typeface="Arial" panose="020B0604020202020204" pitchFamily="34" charset="0"/>
              </a:rPr>
              <a:t>Look through chat answers and call out some noticeable trends.</a:t>
            </a:r>
            <a:endParaRPr lang="en-US" b="0"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491715D1-F0B4-C84C-8FCA-9C3FB5C5242A}" type="slidenum">
              <a:rPr lang="en-US" smtClean="0"/>
              <a:t>7</a:t>
            </a:fld>
            <a:endParaRPr lang="en-US"/>
          </a:p>
        </p:txBody>
      </p:sp>
    </p:spTree>
    <p:extLst>
      <p:ext uri="{BB962C8B-B14F-4D97-AF65-F5344CB8AC3E}">
        <p14:creationId xmlns:p14="http://schemas.microsoft.com/office/powerpoint/2010/main" val="872064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b="0" dirty="0">
                <a:latin typeface="Arial" panose="020B0604020202020204" pitchFamily="34" charset="0"/>
                <a:cs typeface="Arial" panose="020B0604020202020204" pitchFamily="34" charset="0"/>
              </a:rPr>
              <a:t>There are many reasons</a:t>
            </a:r>
            <a:r>
              <a:rPr lang="en-US" b="0" baseline="0" dirty="0">
                <a:latin typeface="Arial" panose="020B0604020202020204" pitchFamily="34" charset="0"/>
                <a:cs typeface="Arial" panose="020B0604020202020204" pitchFamily="34" charset="0"/>
              </a:rPr>
              <a:t> to utilize cycle menus. </a:t>
            </a:r>
          </a:p>
          <a:p>
            <a:endParaRPr lang="en-US" b="0" baseline="0" dirty="0">
              <a:latin typeface="Arial" panose="020B0604020202020204" pitchFamily="34" charset="0"/>
              <a:cs typeface="Arial" panose="020B0604020202020204" pitchFamily="34" charset="0"/>
            </a:endParaRPr>
          </a:p>
          <a:p>
            <a:r>
              <a:rPr lang="en-US" b="1" baseline="0" dirty="0">
                <a:latin typeface="Arial" panose="020B0604020202020204" pitchFamily="34" charset="0"/>
                <a:cs typeface="Arial" panose="020B0604020202020204" pitchFamily="34" charset="0"/>
              </a:rPr>
              <a:t>Do: </a:t>
            </a:r>
            <a:r>
              <a:rPr lang="en-US" b="0" baseline="0" dirty="0">
                <a:latin typeface="Arial" panose="020B0604020202020204" pitchFamily="34" charset="0"/>
                <a:cs typeface="Arial" panose="020B0604020202020204" pitchFamily="34" charset="0"/>
              </a:rPr>
              <a:t>Read the reasons.</a:t>
            </a:r>
          </a:p>
          <a:p>
            <a:endParaRPr lang="en-US" b="0" baseline="0" dirty="0">
              <a:latin typeface="Arial" panose="020B0604020202020204" pitchFamily="34" charset="0"/>
              <a:cs typeface="Arial" panose="020B0604020202020204" pitchFamily="34" charset="0"/>
            </a:endParaRPr>
          </a:p>
          <a:p>
            <a:r>
              <a:rPr lang="en-US" b="1" baseline="0" dirty="0">
                <a:latin typeface="Arial" panose="020B0604020202020204" pitchFamily="34" charset="0"/>
                <a:cs typeface="Arial" panose="020B0604020202020204" pitchFamily="34" charset="0"/>
              </a:rPr>
              <a:t>Say</a:t>
            </a:r>
            <a:r>
              <a:rPr lang="en-US" b="0" baseline="0" dirty="0">
                <a:latin typeface="Arial" panose="020B0604020202020204" pitchFamily="34" charset="0"/>
                <a:cs typeface="Arial" panose="020B0604020202020204" pitchFamily="34" charset="0"/>
              </a:rPr>
              <a:t>: Let’s start with meet nutrition standards.</a:t>
            </a:r>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8</a:t>
            </a:fld>
            <a:endParaRPr lang="en-US"/>
          </a:p>
        </p:txBody>
      </p:sp>
    </p:spTree>
    <p:extLst>
      <p:ext uri="{BB962C8B-B14F-4D97-AF65-F5344CB8AC3E}">
        <p14:creationId xmlns:p14="http://schemas.microsoft.com/office/powerpoint/2010/main" val="1685542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latin typeface="Arial" panose="020B0604020202020204" pitchFamily="34" charset="0"/>
                <a:cs typeface="Arial" panose="020B0604020202020204" pitchFamily="34" charset="0"/>
              </a:rPr>
              <a:t>Say: </a:t>
            </a:r>
            <a:r>
              <a:rPr lang="en-US" b="0" baseline="0" dirty="0">
                <a:latin typeface="Arial" panose="020B0604020202020204" pitchFamily="34" charset="0"/>
                <a:cs typeface="Arial" panose="020B0604020202020204" pitchFamily="34" charset="0"/>
              </a:rPr>
              <a:t>Cycle menus are the key to meeting meal patterns for both breakfast and lunch, and to help us meet the transitional nutrition standards. As you know, you must complete weekly meal certification worksheets. With a cycle menu, you can complete the worksheets before school begins, and then simply tweak with any small changes made throughout the year</a:t>
            </a:r>
            <a:r>
              <a:rPr lang="en-US" dirty="0">
                <a:latin typeface="Arial" panose="020B0604020202020204" pitchFamily="34" charset="0"/>
                <a:cs typeface="Arial" panose="020B0604020202020204" pitchFamily="34" charset="0"/>
              </a:rPr>
              <a:t>, like if you make any seasonal adjustments.</a:t>
            </a:r>
            <a:endParaRPr lang="en-US" b="0" baseline="0" dirty="0">
              <a:latin typeface="Arial" panose="020B0604020202020204" pitchFamily="34" charset="0"/>
              <a:cs typeface="Arial" panose="020B0604020202020204" pitchFamily="34" charset="0"/>
            </a:endParaRPr>
          </a:p>
          <a:p>
            <a:endParaRPr lang="en-US" b="0" baseline="0" dirty="0">
              <a:latin typeface="Arial" panose="020B0604020202020204" pitchFamily="34" charset="0"/>
              <a:cs typeface="Arial" panose="020B0604020202020204" pitchFamily="34" charset="0"/>
            </a:endParaRPr>
          </a:p>
          <a:p>
            <a:r>
              <a:rPr lang="en-US" b="0" baseline="0" dirty="0">
                <a:latin typeface="Arial" panose="020B0604020202020204" pitchFamily="34" charset="0"/>
                <a:cs typeface="Arial" panose="020B0604020202020204" pitchFamily="34" charset="0"/>
              </a:rPr>
              <a:t>In addition, creating a cycle menu allows you to know where you stand in meeting the dietary specifications for calories and saturated fat, as well as the transitional standards for sodium and whole grains. You can calculate all of the required nutrients and whole grain percentage at the beginning of the school year. If you need to swap a grain item, you already know where you are at and if it needs to be whole grain or can be refined. </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9</a:t>
            </a:fld>
            <a:endParaRPr lang="en-US"/>
          </a:p>
        </p:txBody>
      </p:sp>
    </p:spTree>
    <p:extLst>
      <p:ext uri="{BB962C8B-B14F-4D97-AF65-F5344CB8AC3E}">
        <p14:creationId xmlns:p14="http://schemas.microsoft.com/office/powerpoint/2010/main" val="1112619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Cycle</a:t>
            </a:r>
            <a:r>
              <a:rPr lang="en-US" baseline="0" dirty="0">
                <a:latin typeface="Arial" panose="020B0604020202020204" pitchFamily="34" charset="0"/>
                <a:cs typeface="Arial" panose="020B0604020202020204" pitchFamily="34" charset="0"/>
              </a:rPr>
              <a:t> menus save time in a multitude of ways. From procurement and purchasing to menu planning to forecasting to training staff, you only have one set of menus to work with. It helps to streamline processes and increase efficiency. </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10</a:t>
            </a:fld>
            <a:endParaRPr lang="en-US"/>
          </a:p>
        </p:txBody>
      </p:sp>
    </p:spTree>
    <p:extLst>
      <p:ext uri="{BB962C8B-B14F-4D97-AF65-F5344CB8AC3E}">
        <p14:creationId xmlns:p14="http://schemas.microsoft.com/office/powerpoint/2010/main" val="42015865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With a constantly repeating</a:t>
            </a:r>
            <a:r>
              <a:rPr lang="en-US" baseline="0" dirty="0">
                <a:latin typeface="Arial" panose="020B0604020202020204" pitchFamily="34" charset="0"/>
                <a:cs typeface="Arial" panose="020B0604020202020204" pitchFamily="34" charset="0"/>
              </a:rPr>
              <a:t> menu, you always know which products you need and how much. This makes procurement and purchasing easier and helps your supplier and food manufacturers as well. </a:t>
            </a:r>
          </a:p>
          <a:p>
            <a:endParaRPr lang="en-US" baseline="0" dirty="0">
              <a:latin typeface="Arial" panose="020B0604020202020204" pitchFamily="34" charset="0"/>
              <a:cs typeface="Arial" panose="020B0604020202020204" pitchFamily="34" charset="0"/>
            </a:endParaRPr>
          </a:p>
          <a:p>
            <a:r>
              <a:rPr lang="en-US" baseline="0" dirty="0">
                <a:latin typeface="Arial" panose="020B0604020202020204" pitchFamily="34" charset="0"/>
                <a:cs typeface="Arial" panose="020B0604020202020204" pitchFamily="34" charset="0"/>
              </a:rPr>
              <a:t>And as you know, we must balance food and labor costs, so, with more control over food costs, you can better determine what you have left to spend on labor!</a:t>
            </a:r>
          </a:p>
          <a:p>
            <a:endParaRPr lang="en-US" baseline="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11</a:t>
            </a:fld>
            <a:endParaRPr lang="en-US"/>
          </a:p>
        </p:txBody>
      </p:sp>
    </p:spTree>
    <p:extLst>
      <p:ext uri="{BB962C8B-B14F-4D97-AF65-F5344CB8AC3E}">
        <p14:creationId xmlns:p14="http://schemas.microsoft.com/office/powerpoint/2010/main" val="1977900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Cycle menus help to minimize products, especially</a:t>
            </a:r>
            <a:r>
              <a:rPr lang="en-US" baseline="0" dirty="0">
                <a:latin typeface="Arial" panose="020B0604020202020204" pitchFamily="34" charset="0"/>
                <a:cs typeface="Arial" panose="020B0604020202020204" pitchFamily="34" charset="0"/>
              </a:rPr>
              <a:t> if menus are planned using multipurpose ingredients, like USDA Foods diced chicken, as demonstrated in the last webinar. Cycle menus also help prevent orphan items, items that are just sitting in storage taking up space because they only made it on the menu a few times.</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12</a:t>
            </a:fld>
            <a:endParaRPr lang="en-US"/>
          </a:p>
        </p:txBody>
      </p:sp>
    </p:spTree>
    <p:extLst>
      <p:ext uri="{BB962C8B-B14F-4D97-AF65-F5344CB8AC3E}">
        <p14:creationId xmlns:p14="http://schemas.microsoft.com/office/powerpoint/2010/main" val="7778368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With</a:t>
            </a:r>
            <a:r>
              <a:rPr lang="en-US" baseline="0" dirty="0">
                <a:latin typeface="Arial" panose="020B0604020202020204" pitchFamily="34" charset="0"/>
                <a:cs typeface="Arial" panose="020B0604020202020204" pitchFamily="34" charset="0"/>
              </a:rPr>
              <a:t> cycle menus, not only do your staff become familiar with the menu, but so do your students. It becomes easier for your managers to forecast how much food to prepare each time.</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13</a:t>
            </a:fld>
            <a:endParaRPr lang="en-US"/>
          </a:p>
        </p:txBody>
      </p:sp>
    </p:spTree>
    <p:extLst>
      <p:ext uri="{BB962C8B-B14F-4D97-AF65-F5344CB8AC3E}">
        <p14:creationId xmlns:p14="http://schemas.microsoft.com/office/powerpoint/2010/main" val="22069484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And finally, cycle menus help</a:t>
            </a:r>
            <a:r>
              <a:rPr lang="en-US" baseline="0" dirty="0">
                <a:latin typeface="Arial" panose="020B0604020202020204" pitchFamily="34" charset="0"/>
                <a:cs typeface="Arial" panose="020B0604020202020204" pitchFamily="34" charset="0"/>
              </a:rPr>
              <a:t> build employee confidence. When your staff prepare the same meals over and over, they become experts. The process to prepare the menu items becomes quicker each time they prepare the food items. </a:t>
            </a:r>
          </a:p>
          <a:p>
            <a:endParaRPr lang="en-US" baseline="0" dirty="0">
              <a:latin typeface="Arial" panose="020B0604020202020204" pitchFamily="34" charset="0"/>
              <a:cs typeface="Arial" panose="020B0604020202020204" pitchFamily="34" charset="0"/>
            </a:endParaRPr>
          </a:p>
          <a:p>
            <a:r>
              <a:rPr lang="en-US" baseline="0" dirty="0">
                <a:latin typeface="Arial" panose="020B0604020202020204" pitchFamily="34" charset="0"/>
                <a:cs typeface="Arial" panose="020B0604020202020204" pitchFamily="34" charset="0"/>
              </a:rPr>
              <a:t>If you think of any other advantages to using a cycle menu, please add them to the chat!</a:t>
            </a:r>
          </a:p>
        </p:txBody>
      </p:sp>
      <p:sp>
        <p:nvSpPr>
          <p:cNvPr id="4" name="Slide Number Placeholder 3"/>
          <p:cNvSpPr>
            <a:spLocks noGrp="1"/>
          </p:cNvSpPr>
          <p:nvPr>
            <p:ph type="sldNum" sz="quarter" idx="10"/>
          </p:nvPr>
        </p:nvSpPr>
        <p:spPr/>
        <p:txBody>
          <a:bodyPr/>
          <a:lstStyle/>
          <a:p>
            <a:fld id="{491715D1-F0B4-C84C-8FCA-9C3FB5C5242A}" type="slidenum">
              <a:rPr lang="en-US" smtClean="0"/>
              <a:t>14</a:t>
            </a:fld>
            <a:endParaRPr lang="en-US"/>
          </a:p>
        </p:txBody>
      </p:sp>
    </p:spTree>
    <p:extLst>
      <p:ext uri="{BB962C8B-B14F-4D97-AF65-F5344CB8AC3E}">
        <p14:creationId xmlns:p14="http://schemas.microsoft.com/office/powerpoint/2010/main" val="5998187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b="0" dirty="0">
                <a:latin typeface="Arial" panose="020B0604020202020204" pitchFamily="34" charset="0"/>
                <a:cs typeface="Arial" panose="020B0604020202020204" pitchFamily="34" charset="0"/>
              </a:rPr>
              <a:t>Now</a:t>
            </a:r>
            <a:r>
              <a:rPr lang="en-US" b="0" baseline="0" dirty="0">
                <a:latin typeface="Arial" panose="020B0604020202020204" pitchFamily="34" charset="0"/>
                <a:cs typeface="Arial" panose="020B0604020202020204" pitchFamily="34" charset="0"/>
              </a:rPr>
              <a:t> that we have established that cycle menus are definitely the way to go, let’s review the steps to develop a cycle menu. By following these steps, the process should become easier and, in our opinion, more fun!</a:t>
            </a:r>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15</a:t>
            </a:fld>
            <a:endParaRPr lang="en-US"/>
          </a:p>
        </p:txBody>
      </p:sp>
    </p:spTree>
    <p:extLst>
      <p:ext uri="{BB962C8B-B14F-4D97-AF65-F5344CB8AC3E}">
        <p14:creationId xmlns:p14="http://schemas.microsoft.com/office/powerpoint/2010/main" val="4352537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Do:</a:t>
            </a:r>
            <a:r>
              <a:rPr lang="en-US" b="1" baseline="0" dirty="0">
                <a:latin typeface="Arial" panose="020B0604020202020204" pitchFamily="34" charset="0"/>
                <a:cs typeface="Arial" panose="020B0604020202020204" pitchFamily="34" charset="0"/>
              </a:rPr>
              <a:t> </a:t>
            </a:r>
            <a:r>
              <a:rPr lang="en-US" baseline="0" dirty="0">
                <a:latin typeface="Arial" panose="020B0604020202020204" pitchFamily="34" charset="0"/>
                <a:cs typeface="Arial" panose="020B0604020202020204" pitchFamily="34" charset="0"/>
              </a:rPr>
              <a:t>Review the steps on the slide.</a:t>
            </a:r>
          </a:p>
          <a:p>
            <a:endParaRPr lang="en-US" baseline="0" dirty="0">
              <a:latin typeface="Arial" panose="020B0604020202020204" pitchFamily="34" charset="0"/>
              <a:cs typeface="Arial" panose="020B0604020202020204" pitchFamily="34" charset="0"/>
            </a:endParaRPr>
          </a:p>
          <a:p>
            <a:r>
              <a:rPr lang="en-US" b="1" baseline="0" dirty="0">
                <a:latin typeface="Arial" panose="020B0604020202020204" pitchFamily="34" charset="0"/>
                <a:cs typeface="Arial" panose="020B0604020202020204" pitchFamily="34" charset="0"/>
              </a:rPr>
              <a:t>Say</a:t>
            </a:r>
            <a:r>
              <a:rPr lang="en-US" baseline="0" dirty="0">
                <a:latin typeface="Arial" panose="020B0604020202020204" pitchFamily="34" charset="0"/>
                <a:cs typeface="Arial" panose="020B0604020202020204" pitchFamily="34" charset="0"/>
              </a:rPr>
              <a:t>: Let’s elaborate a little more on each of these steps, starting with gathering necessary information.</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91715D1-F0B4-C84C-8FCA-9C3FB5C5242A}" type="slidenum">
              <a:rPr lang="en-US" smtClean="0"/>
              <a:t>16</a:t>
            </a:fld>
            <a:endParaRPr lang="en-US"/>
          </a:p>
        </p:txBody>
      </p:sp>
    </p:spTree>
    <p:extLst>
      <p:ext uri="{BB962C8B-B14F-4D97-AF65-F5344CB8AC3E}">
        <p14:creationId xmlns:p14="http://schemas.microsoft.com/office/powerpoint/2010/main" val="11811878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b="1" baseline="0" dirty="0">
                <a:latin typeface="Arial" panose="020B0604020202020204" pitchFamily="34" charset="0"/>
                <a:cs typeface="Arial" panose="020B0604020202020204" pitchFamily="34" charset="0"/>
              </a:rPr>
              <a:t> </a:t>
            </a:r>
            <a:r>
              <a:rPr lang="en-US" baseline="0" dirty="0">
                <a:latin typeface="Arial" panose="020B0604020202020204" pitchFamily="34" charset="0"/>
                <a:cs typeface="Arial" panose="020B0604020202020204" pitchFamily="34" charset="0"/>
              </a:rPr>
              <a:t>Before you get started, it’s helpful to gather the following: meal pattern charts, ingredient labels, and existing recipes. Also, don’t forget about the transitional standards. All of these tools are necessary to help develop menus. Even if you basically have the meal pattern chart memorized like we do, it doesn’t hurt to keep it handy.</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17</a:t>
            </a:fld>
            <a:endParaRPr lang="en-US"/>
          </a:p>
        </p:txBody>
      </p:sp>
    </p:spTree>
    <p:extLst>
      <p:ext uri="{BB962C8B-B14F-4D97-AF65-F5344CB8AC3E}">
        <p14:creationId xmlns:p14="http://schemas.microsoft.com/office/powerpoint/2010/main" val="25083516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On to step 2! Identify new recipe needs. While</a:t>
            </a:r>
            <a:r>
              <a:rPr lang="en-US" baseline="0" dirty="0">
                <a:latin typeface="Arial" panose="020B0604020202020204" pitchFamily="34" charset="0"/>
                <a:cs typeface="Arial" panose="020B0604020202020204" pitchFamily="34" charset="0"/>
              </a:rPr>
              <a:t> we know some foods will most likely always remain a staple in school meals, like pizza, we do want to stay relevant with the times and be in tune with what today’s students are craving! We are now serving Gen Z and Gen Alpha, the two most diverse generations in the history of the United States. They are also the most connected, having grown up in a world constantly connected through the internet. They know about foods from around the world! With that said it’s also important to identify what ethnicities and/or religious groups are predominant at your schools and see if you can add menu items that are more familiar to their tastes and/or beliefs.</a:t>
            </a:r>
            <a:r>
              <a:rPr lang="en-US" dirty="0">
                <a:latin typeface="Arial" panose="020B0604020202020204" pitchFamily="34" charset="0"/>
                <a:cs typeface="Arial" panose="020B0604020202020204" pitchFamily="34" charset="0"/>
              </a:rPr>
              <a:t> We want to be culturally inclusive when it comes to our menus.</a:t>
            </a:r>
            <a:endParaRPr lang="en-US" baseline="0" dirty="0">
              <a:latin typeface="Arial" panose="020B0604020202020204" pitchFamily="34" charset="0"/>
              <a:cs typeface="Arial" panose="020B0604020202020204" pitchFamily="34" charset="0"/>
            </a:endParaRPr>
          </a:p>
          <a:p>
            <a:endParaRPr lang="en-US" baseline="0" dirty="0">
              <a:latin typeface="Arial" panose="020B0604020202020204" pitchFamily="34" charset="0"/>
              <a:cs typeface="Arial" panose="020B0604020202020204" pitchFamily="34" charset="0"/>
            </a:endParaRPr>
          </a:p>
          <a:p>
            <a:r>
              <a:rPr lang="en-US" baseline="0" dirty="0">
                <a:latin typeface="Arial" panose="020B0604020202020204" pitchFamily="34" charset="0"/>
                <a:cs typeface="Arial" panose="020B0604020202020204" pitchFamily="34" charset="0"/>
              </a:rPr>
              <a:t>While we understand labor shortages and a lack of skills, the more scratch-made dishes you can add to the menu, the more in control of nutrients and flavor, not to mention taste! Consider what scratch dishes you can add to help control sodium, add freshness, and meet the Transitional Standards. Think about balancing scratch dishes with heat and serve items to help with labor and production.</a:t>
            </a:r>
          </a:p>
          <a:p>
            <a:endParaRPr lang="en-US" baseline="0" dirty="0">
              <a:latin typeface="Arial" panose="020B0604020202020204" pitchFamily="34" charset="0"/>
              <a:cs typeface="Arial" panose="020B0604020202020204" pitchFamily="34" charset="0"/>
            </a:endParaRPr>
          </a:p>
          <a:p>
            <a:r>
              <a:rPr lang="en-US" baseline="0" dirty="0">
                <a:latin typeface="Arial" panose="020B0604020202020204" pitchFamily="34" charset="0"/>
                <a:cs typeface="Arial" panose="020B0604020202020204" pitchFamily="34" charset="0"/>
              </a:rPr>
              <a:t>Another consideration: what local foods can you incorporate? Whether it’s fresh produce for sides or a local meat or grain.</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18</a:t>
            </a:fld>
            <a:endParaRPr lang="en-US"/>
          </a:p>
        </p:txBody>
      </p:sp>
    </p:spTree>
    <p:extLst>
      <p:ext uri="{BB962C8B-B14F-4D97-AF65-F5344CB8AC3E}">
        <p14:creationId xmlns:p14="http://schemas.microsoft.com/office/powerpoint/2010/main" val="6079899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Step 3: Create what we like to call a recipe bank. This is so helpful when building menus! Basically,</a:t>
            </a:r>
            <a:r>
              <a:rPr lang="en-US" baseline="0" dirty="0">
                <a:latin typeface="Arial" panose="020B0604020202020204" pitchFamily="34" charset="0"/>
                <a:cs typeface="Arial" panose="020B0604020202020204" pitchFamily="34" charset="0"/>
              </a:rPr>
              <a:t> you create a list of all the recipes you would like to menu. We have an activity coming up where we will practice this step as a group!</a:t>
            </a:r>
          </a:p>
          <a:p>
            <a:endParaRPr lang="en-US" baseline="0" dirty="0">
              <a:latin typeface="Arial" panose="020B0604020202020204" pitchFamily="34" charset="0"/>
              <a:cs typeface="Arial" panose="020B0604020202020204" pitchFamily="34" charset="0"/>
            </a:endParaRPr>
          </a:p>
          <a:p>
            <a:r>
              <a:rPr lang="en-US" b="1" baseline="0" dirty="0">
                <a:latin typeface="Arial" panose="020B0604020202020204" pitchFamily="34" charset="0"/>
                <a:cs typeface="Arial" panose="020B0604020202020204" pitchFamily="34" charset="0"/>
              </a:rPr>
              <a:t>Do: </a:t>
            </a:r>
            <a:r>
              <a:rPr lang="en-US" b="0" baseline="0" dirty="0">
                <a:latin typeface="Arial" panose="020B0604020202020204" pitchFamily="34" charset="0"/>
                <a:cs typeface="Arial" panose="020B0604020202020204" pitchFamily="34" charset="0"/>
              </a:rPr>
              <a:t>G</a:t>
            </a:r>
            <a:r>
              <a:rPr lang="en-US" baseline="0" dirty="0">
                <a:latin typeface="Arial" panose="020B0604020202020204" pitchFamily="34" charset="0"/>
                <a:cs typeface="Arial" panose="020B0604020202020204" pitchFamily="34" charset="0"/>
              </a:rPr>
              <a:t>o over the different column headers.</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91715D1-F0B4-C84C-8FCA-9C3FB5C5242A}" type="slidenum">
              <a:rPr lang="en-US" smtClean="0"/>
              <a:t>19</a:t>
            </a:fld>
            <a:endParaRPr lang="en-US"/>
          </a:p>
        </p:txBody>
      </p:sp>
    </p:spTree>
    <p:extLst>
      <p:ext uri="{BB962C8B-B14F-4D97-AF65-F5344CB8AC3E}">
        <p14:creationId xmlns:p14="http://schemas.microsoft.com/office/powerpoint/2010/main" val="25219218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Step 4: Determine cycle length. For</a:t>
            </a:r>
            <a:r>
              <a:rPr lang="en-US" baseline="0" dirty="0">
                <a:latin typeface="Arial" panose="020B0604020202020204" pitchFamily="34" charset="0"/>
                <a:cs typeface="Arial" panose="020B0604020202020204" pitchFamily="34" charset="0"/>
              </a:rPr>
              <a:t> this step, consider the age group, the number of daily entrees you want to offer, and if there are any theme lines. It is common for K-5 menus to have a longer cycle with fewer entrée choices and 6-12 menus to have shorter cycles with more entrée choices. There isn’t a right or wrong, but make sure you provide enough variety so students don’t get bored. </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20</a:t>
            </a:fld>
            <a:endParaRPr lang="en-US"/>
          </a:p>
        </p:txBody>
      </p:sp>
    </p:spTree>
    <p:extLst>
      <p:ext uri="{BB962C8B-B14F-4D97-AF65-F5344CB8AC3E}">
        <p14:creationId xmlns:p14="http://schemas.microsoft.com/office/powerpoint/2010/main" val="40899043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Step</a:t>
            </a:r>
            <a:r>
              <a:rPr lang="en-US" baseline="0" dirty="0">
                <a:latin typeface="Arial" panose="020B0604020202020204" pitchFamily="34" charset="0"/>
                <a:cs typeface="Arial" panose="020B0604020202020204" pitchFamily="34" charset="0"/>
              </a:rPr>
              <a:t> 5: Now it’s time to write the menus! Reference your recipe bank, and start with the entrees. As you add entrees, be sure to vary the protein, be mindful of available equipment, and also consider nutrition recommendations. The Dietary Guidelines for Americans recommend adding more plant-based proteins, including lean meats, low fat dairy and seafood, and limiting red meat. </a:t>
            </a:r>
            <a:r>
              <a:rPr lang="en-US" dirty="0">
                <a:latin typeface="Arial" panose="020B0604020202020204" pitchFamily="34" charset="0"/>
                <a:cs typeface="Arial" panose="020B0604020202020204" pitchFamily="34" charset="0"/>
              </a:rPr>
              <a:t>Be sure to check that each week has the correct balance for the weekly minimums for grains and meat/meat alternates.</a:t>
            </a:r>
            <a:endParaRPr lang="en-US" baseline="0" dirty="0">
              <a:latin typeface="Arial" panose="020B0604020202020204" pitchFamily="34" charset="0"/>
              <a:cs typeface="Arial" panose="020B0604020202020204" pitchFamily="34" charset="0"/>
            </a:endParaRPr>
          </a:p>
          <a:p>
            <a:endParaRPr lang="en-US" baseline="0" dirty="0">
              <a:latin typeface="Arial" panose="020B0604020202020204" pitchFamily="34" charset="0"/>
              <a:cs typeface="Arial" panose="020B0604020202020204" pitchFamily="34" charset="0"/>
            </a:endParaRPr>
          </a:p>
          <a:p>
            <a:r>
              <a:rPr lang="en-US" baseline="0" dirty="0">
                <a:latin typeface="Arial" panose="020B0604020202020204" pitchFamily="34" charset="0"/>
                <a:cs typeface="Arial" panose="020B0604020202020204" pitchFamily="34" charset="0"/>
              </a:rPr>
              <a:t>Once entrees are added, start adding sides, remembering to ensure you meet the requirements for each of the vegetable subgroups. And also, keep in mind although you are creating a cycle menu, you can still vary fruits and vegetables according to the season and what you can procure locally. </a:t>
            </a:r>
            <a:r>
              <a:rPr lang="en-US" dirty="0">
                <a:latin typeface="Arial" panose="020B0604020202020204" pitchFamily="34" charset="0"/>
                <a:cs typeface="Arial" panose="020B0604020202020204" pitchFamily="34" charset="0"/>
              </a:rPr>
              <a:t>Making quarterly changes is common. The</a:t>
            </a:r>
            <a:r>
              <a:rPr lang="en-US" baseline="0" dirty="0">
                <a:latin typeface="Arial" panose="020B0604020202020204" pitchFamily="34" charset="0"/>
                <a:cs typeface="Arial" panose="020B0604020202020204" pitchFamily="34" charset="0"/>
              </a:rPr>
              <a:t> last step is to add milk.</a:t>
            </a:r>
          </a:p>
          <a:p>
            <a:endParaRPr lang="en-US" baseline="0" dirty="0">
              <a:latin typeface="Arial" panose="020B0604020202020204" pitchFamily="34" charset="0"/>
              <a:cs typeface="Arial" panose="020B0604020202020204" pitchFamily="34" charset="0"/>
            </a:endParaRPr>
          </a:p>
          <a:p>
            <a:r>
              <a:rPr lang="en-US" baseline="0" dirty="0">
                <a:latin typeface="Arial" panose="020B0604020202020204" pitchFamily="34" charset="0"/>
                <a:cs typeface="Arial" panose="020B0604020202020204" pitchFamily="34" charset="0"/>
              </a:rPr>
              <a:t>While writing the menu, other things to consider include: color variety, different shapes, textures, spiciness levels, and cold vs. hot foods.</a:t>
            </a:r>
          </a:p>
          <a:p>
            <a:endParaRPr lang="en-US" baseline="0" dirty="0">
              <a:latin typeface="Arial" panose="020B0604020202020204" pitchFamily="34" charset="0"/>
              <a:cs typeface="Arial" panose="020B0604020202020204" pitchFamily="34" charset="0"/>
            </a:endParaRPr>
          </a:p>
          <a:p>
            <a:r>
              <a:rPr lang="en-US" baseline="0" dirty="0">
                <a:latin typeface="Arial" panose="020B0604020202020204" pitchFamily="34" charset="0"/>
                <a:cs typeface="Arial" panose="020B0604020202020204" pitchFamily="34" charset="0"/>
              </a:rPr>
              <a:t>Think about balancing familiar foods with new, high cost food items with low cost items, and as discussed earlier, high labor items (scratch) with less labor items.</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91715D1-F0B4-C84C-8FCA-9C3FB5C5242A}" type="slidenum">
              <a:rPr lang="en-US" smtClean="0"/>
              <a:t>21</a:t>
            </a:fld>
            <a:endParaRPr lang="en-US"/>
          </a:p>
        </p:txBody>
      </p:sp>
    </p:spTree>
    <p:extLst>
      <p:ext uri="{BB962C8B-B14F-4D97-AF65-F5344CB8AC3E}">
        <p14:creationId xmlns:p14="http://schemas.microsoft.com/office/powerpoint/2010/main" val="32122310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Alright, now it’s time for the activity we alluded to earlier!</a:t>
            </a:r>
            <a:r>
              <a:rPr lang="en-US" baseline="0" dirty="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22</a:t>
            </a:fld>
            <a:endParaRPr lang="en-US"/>
          </a:p>
        </p:txBody>
      </p:sp>
    </p:spTree>
    <p:extLst>
      <p:ext uri="{BB962C8B-B14F-4D97-AF65-F5344CB8AC3E}">
        <p14:creationId xmlns:p14="http://schemas.microsoft.com/office/powerpoint/2010/main" val="32830589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We are going to create a recipe bank together! We thought</a:t>
            </a:r>
            <a:r>
              <a:rPr lang="en-US" baseline="0" dirty="0">
                <a:latin typeface="Arial" panose="020B0604020202020204" pitchFamily="34" charset="0"/>
                <a:cs typeface="Arial" panose="020B0604020202020204" pitchFamily="34" charset="0"/>
              </a:rPr>
              <a:t> this would be a great opportunity to not only share ideas but also set you up for planning next school year’s menus. We have created a Google link that has columns for each food category. We will drop it into the chat in just a minute. As you think of ideas, new or old, add them to the sheet. There will be a lot of us in there at once, so you might have to make sure you aren’t typing over someone else’s entry.</a:t>
            </a:r>
          </a:p>
          <a:p>
            <a:endParaRPr lang="en-US" baseline="0" dirty="0">
              <a:latin typeface="Arial" panose="020B0604020202020204" pitchFamily="34" charset="0"/>
              <a:cs typeface="Arial" panose="020B0604020202020204" pitchFamily="34" charset="0"/>
            </a:endParaRPr>
          </a:p>
          <a:p>
            <a:r>
              <a:rPr lang="en-US" baseline="0" dirty="0">
                <a:latin typeface="Arial" panose="020B0604020202020204" pitchFamily="34" charset="0"/>
                <a:cs typeface="Arial" panose="020B0604020202020204" pitchFamily="34" charset="0"/>
              </a:rPr>
              <a:t>Also, before this webinar, we asked that you share a favorite recipe and add it to the Google folder we created. Remember, recipes are only standardized once you test them in your kitchen with your equipment and ingredients, so be sure to test them before implementing them in your division. Be sure to add the recipe name to our recipe bank!</a:t>
            </a:r>
          </a:p>
          <a:p>
            <a:endParaRPr lang="en-US" baseline="0" dirty="0">
              <a:latin typeface="Arial" panose="020B0604020202020204" pitchFamily="34" charset="0"/>
              <a:cs typeface="Arial" panose="020B0604020202020204" pitchFamily="34" charset="0"/>
            </a:endParaRPr>
          </a:p>
          <a:p>
            <a:r>
              <a:rPr lang="en-US" baseline="0" dirty="0">
                <a:latin typeface="Arial" panose="020B0604020202020204" pitchFamily="34" charset="0"/>
                <a:cs typeface="Arial" panose="020B0604020202020204" pitchFamily="34" charset="0"/>
              </a:rPr>
              <a:t>Ok, we are adding the link for </a:t>
            </a:r>
            <a:r>
              <a:rPr lang="en-US" dirty="0">
                <a:latin typeface="Arial" panose="020B0604020202020204" pitchFamily="34" charset="0"/>
                <a:cs typeface="Arial" panose="020B0604020202020204" pitchFamily="34" charset="0"/>
              </a:rPr>
              <a:t>the</a:t>
            </a:r>
            <a:r>
              <a:rPr lang="en-US" baseline="0" dirty="0">
                <a:latin typeface="Arial" panose="020B0604020202020204" pitchFamily="34" charset="0"/>
                <a:cs typeface="Arial" panose="020B0604020202020204" pitchFamily="34" charset="0"/>
              </a:rPr>
              <a:t> recipe bank to the chat now. Let’s get started!</a:t>
            </a:r>
          </a:p>
          <a:p>
            <a:endParaRPr lang="en-US" baseline="0" dirty="0">
              <a:latin typeface="Arial" panose="020B0604020202020204" pitchFamily="34" charset="0"/>
              <a:cs typeface="Arial" panose="020B0604020202020204" pitchFamily="34" charset="0"/>
            </a:endParaRPr>
          </a:p>
          <a:p>
            <a:r>
              <a:rPr lang="en-US" b="1" baseline="0" dirty="0">
                <a:latin typeface="Arial" panose="020B0604020202020204" pitchFamily="34" charset="0"/>
                <a:cs typeface="Arial" panose="020B0604020202020204" pitchFamily="34" charset="0"/>
              </a:rPr>
              <a:t>Do: </a:t>
            </a:r>
            <a:r>
              <a:rPr lang="en-US" baseline="0" dirty="0">
                <a:latin typeface="Arial" panose="020B0604020202020204" pitchFamily="34" charset="0"/>
                <a:cs typeface="Arial" panose="020B0604020202020204" pitchFamily="34" charset="0"/>
              </a:rPr>
              <a:t>Add link to chat: </a:t>
            </a:r>
            <a:r>
              <a:rPr lang="en-US" baseline="0" dirty="0">
                <a:latin typeface="Arial" panose="020B0604020202020204" pitchFamily="34" charset="0"/>
                <a:cs typeface="Arial" panose="020B0604020202020204" pitchFamily="34" charset="0"/>
                <a:hlinkClick r:id="rId3"/>
              </a:rPr>
              <a:t>https://docs.google.com/spreadsheets/d/1YLl7qMZZ3a2OVweO2jL4CHifeYTnb1fjNivTXT57Vpg/edit?usp=sharing</a:t>
            </a:r>
          </a:p>
          <a:p>
            <a:endParaRPr lang="en-US" baseline="0" dirty="0">
              <a:latin typeface="Arial" panose="020B0604020202020204" pitchFamily="34" charset="0"/>
              <a:cs typeface="Arial" panose="020B0604020202020204" pitchFamily="34" charset="0"/>
            </a:endParaRPr>
          </a:p>
          <a:p>
            <a:r>
              <a:rPr lang="en-US" b="1" baseline="0" dirty="0">
                <a:latin typeface="Arial" panose="020B0604020202020204" pitchFamily="34" charset="0"/>
                <a:cs typeface="Arial" panose="020B0604020202020204" pitchFamily="34" charset="0"/>
              </a:rPr>
              <a:t>Instructor Note: </a:t>
            </a:r>
            <a:r>
              <a:rPr lang="en-US" baseline="0" dirty="0">
                <a:latin typeface="Arial" panose="020B0604020202020204" pitchFamily="34" charset="0"/>
                <a:cs typeface="Arial" panose="020B0604020202020204" pitchFamily="34" charset="0"/>
              </a:rPr>
              <a:t>The recipe folder can be found at this link: </a:t>
            </a:r>
            <a:r>
              <a:rPr lang="en-US" baseline="0" dirty="0">
                <a:latin typeface="Arial" panose="020B0604020202020204" pitchFamily="34" charset="0"/>
                <a:cs typeface="Arial" panose="020B0604020202020204" pitchFamily="34" charset="0"/>
                <a:hlinkClick r:id="rId4"/>
              </a:rPr>
              <a:t>https://drive.google.com/drive/folders/1nJWWAXzqQ-G_eBs2vXC1NGZpHzbhA47A?usp=sharing</a:t>
            </a:r>
            <a:r>
              <a:rPr lang="en-US" baseline="0" dirty="0">
                <a:latin typeface="Arial" panose="020B0604020202020204" pitchFamily="34" charset="0"/>
                <a:cs typeface="Arial" panose="020B0604020202020204" pitchFamily="34" charset="0"/>
              </a:rPr>
              <a:t>.</a:t>
            </a:r>
          </a:p>
          <a:p>
            <a:endParaRPr lang="en-US" baseline="0"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 </a:t>
            </a:r>
            <a:r>
              <a:rPr lang="en-US" dirty="0">
                <a:latin typeface="Arial" panose="020B0604020202020204" pitchFamily="34" charset="0"/>
                <a:cs typeface="Arial" panose="020B0604020202020204" pitchFamily="34" charset="0"/>
              </a:rPr>
              <a:t>Review the group's work and discuss recipes.</a:t>
            </a:r>
          </a:p>
        </p:txBody>
      </p:sp>
      <p:sp>
        <p:nvSpPr>
          <p:cNvPr id="4" name="Slide Number Placeholder 3"/>
          <p:cNvSpPr>
            <a:spLocks noGrp="1"/>
          </p:cNvSpPr>
          <p:nvPr>
            <p:ph type="sldNum" sz="quarter" idx="5"/>
          </p:nvPr>
        </p:nvSpPr>
        <p:spPr/>
        <p:txBody>
          <a:bodyPr/>
          <a:lstStyle/>
          <a:p>
            <a:fld id="{491715D1-F0B4-C84C-8FCA-9C3FB5C5242A}" type="slidenum">
              <a:rPr lang="en-US" smtClean="0"/>
              <a:t>23</a:t>
            </a:fld>
            <a:endParaRPr lang="en-US"/>
          </a:p>
        </p:txBody>
      </p:sp>
    </p:spTree>
    <p:extLst>
      <p:ext uri="{BB962C8B-B14F-4D97-AF65-F5344CB8AC3E}">
        <p14:creationId xmlns:p14="http://schemas.microsoft.com/office/powerpoint/2010/main" val="29002635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Great work everyone! We</a:t>
            </a:r>
            <a:r>
              <a:rPr lang="en-US" baseline="0" dirty="0">
                <a:latin typeface="Arial" panose="020B0604020202020204" pitchFamily="34" charset="0"/>
                <a:cs typeface="Arial" panose="020B0604020202020204" pitchFamily="34" charset="0"/>
              </a:rPr>
              <a:t> are going to end this webinar with one last topic </a:t>
            </a:r>
            <a:r>
              <a:rPr lang="mr-IN" baseline="0" dirty="0">
                <a:latin typeface="Arial" panose="020B0604020202020204" pitchFamily="34" charset="0"/>
              </a:rPr>
              <a:t>–</a:t>
            </a:r>
            <a:r>
              <a:rPr lang="en-US" baseline="0" dirty="0">
                <a:latin typeface="Arial" panose="020B0604020202020204" pitchFamily="34" charset="0"/>
                <a:cs typeface="Arial" panose="020B0604020202020204" pitchFamily="34" charset="0"/>
              </a:rPr>
              <a:t> accommodating special dietary needs. </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24</a:t>
            </a:fld>
            <a:endParaRPr lang="en-US"/>
          </a:p>
        </p:txBody>
      </p:sp>
    </p:spTree>
    <p:extLst>
      <p:ext uri="{BB962C8B-B14F-4D97-AF65-F5344CB8AC3E}">
        <p14:creationId xmlns:p14="http://schemas.microsoft.com/office/powerpoint/2010/main" val="35702269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As a reminder, we are required by law to accommodate students with disabilities.</a:t>
            </a:r>
            <a:r>
              <a:rPr lang="en-US" baseline="0" dirty="0">
                <a:latin typeface="Arial" panose="020B0604020202020204" pitchFamily="34" charset="0"/>
                <a:cs typeface="Arial" panose="020B0604020202020204" pitchFamily="34" charset="0"/>
              </a:rPr>
              <a:t> This includes students with severe food allergies, and those with diabetes, kidney disease, and more.</a:t>
            </a:r>
          </a:p>
          <a:p>
            <a:endParaRPr lang="en-US" baseline="0" dirty="0">
              <a:latin typeface="Arial" panose="020B0604020202020204" pitchFamily="34" charset="0"/>
              <a:cs typeface="Arial" panose="020B0604020202020204" pitchFamily="34" charset="0"/>
            </a:endParaRPr>
          </a:p>
          <a:p>
            <a:r>
              <a:rPr lang="en-US" baseline="0" dirty="0">
                <a:latin typeface="Arial" panose="020B0604020202020204" pitchFamily="34" charset="0"/>
                <a:cs typeface="Arial" panose="020B0604020202020204" pitchFamily="34" charset="0"/>
              </a:rPr>
              <a:t>Students are required to have a medical statement on file signed by a licensed physician. Technically, we do not have to make accommodations for students with minor food allergies, meaning they do not result in anaphylactic shock. It is up to your division if accommodations will be made.</a:t>
            </a:r>
          </a:p>
          <a:p>
            <a:endParaRPr lang="en-US" baseline="0" dirty="0">
              <a:latin typeface="Arial" panose="020B0604020202020204" pitchFamily="34" charset="0"/>
              <a:cs typeface="Arial" panose="020B0604020202020204" pitchFamily="34" charset="0"/>
            </a:endParaRPr>
          </a:p>
          <a:p>
            <a:r>
              <a:rPr lang="en-US" b="1" baseline="0" dirty="0">
                <a:latin typeface="Arial" panose="020B0604020202020204" pitchFamily="34" charset="0"/>
                <a:cs typeface="Arial" panose="020B0604020202020204" pitchFamily="34" charset="0"/>
              </a:rPr>
              <a:t>Ask: </a:t>
            </a:r>
            <a:r>
              <a:rPr lang="en-US" baseline="0" dirty="0">
                <a:latin typeface="Arial" panose="020B0604020202020204" pitchFamily="34" charset="0"/>
                <a:cs typeface="Arial" panose="020B0604020202020204" pitchFamily="34" charset="0"/>
              </a:rPr>
              <a:t>What are the most common food allergies you are seeing within your divisions? Add it to the chat!</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25</a:t>
            </a:fld>
            <a:endParaRPr lang="en-US"/>
          </a:p>
        </p:txBody>
      </p:sp>
    </p:spTree>
    <p:extLst>
      <p:ext uri="{BB962C8B-B14F-4D97-AF65-F5344CB8AC3E}">
        <p14:creationId xmlns:p14="http://schemas.microsoft.com/office/powerpoint/2010/main" val="42607164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b="0" dirty="0">
                <a:latin typeface="Arial" panose="020B0604020202020204" pitchFamily="34" charset="0"/>
                <a:cs typeface="Arial" panose="020B0604020202020204" pitchFamily="34" charset="0"/>
              </a:rPr>
              <a:t>When</a:t>
            </a:r>
            <a:r>
              <a:rPr lang="en-US" b="0" baseline="0" dirty="0">
                <a:latin typeface="Arial" panose="020B0604020202020204" pitchFamily="34" charset="0"/>
                <a:cs typeface="Arial" panose="020B0604020202020204" pitchFamily="34" charset="0"/>
              </a:rPr>
              <a:t> making accommodations, it’s best practice to mimic the regular menu as closely as possible so that the student doesn’t feel left out or even embarrassed by the different meal. For example, if the menu includes pasta, </a:t>
            </a:r>
            <a:r>
              <a:rPr lang="en-US" dirty="0">
                <a:latin typeface="Arial" panose="020B0604020202020204" pitchFamily="34" charset="0"/>
                <a:cs typeface="Arial" panose="020B0604020202020204" pitchFamily="34" charset="0"/>
              </a:rPr>
              <a:t>try substituting</a:t>
            </a:r>
            <a:r>
              <a:rPr lang="en-US" b="0" baseline="0" dirty="0">
                <a:latin typeface="Arial" panose="020B0604020202020204" pitchFamily="34" charset="0"/>
                <a:cs typeface="Arial" panose="020B0604020202020204" pitchFamily="34" charset="0"/>
              </a:rPr>
              <a:t> a wheat free pasta for a student with a wheat allergy.</a:t>
            </a:r>
          </a:p>
          <a:p>
            <a:endParaRPr lang="en-US" b="0" baseline="0" dirty="0">
              <a:latin typeface="Arial" panose="020B0604020202020204" pitchFamily="34" charset="0"/>
              <a:cs typeface="Arial" panose="020B0604020202020204" pitchFamily="34" charset="0"/>
            </a:endParaRPr>
          </a:p>
          <a:p>
            <a:r>
              <a:rPr lang="en-US" b="0" baseline="0" dirty="0">
                <a:latin typeface="Arial" panose="020B0604020202020204" pitchFamily="34" charset="0"/>
                <a:cs typeface="Arial" panose="020B0604020202020204" pitchFamily="34" charset="0"/>
              </a:rPr>
              <a:t>Be sure to reference all of the ingredient lists, and buy specialty ingredients if necessary. Those can be pricey, so you have to do the best you can within your budget.</a:t>
            </a:r>
          </a:p>
          <a:p>
            <a:endParaRPr lang="en-US" b="0" baseline="0" dirty="0">
              <a:latin typeface="Arial" panose="020B0604020202020204" pitchFamily="34" charset="0"/>
              <a:cs typeface="Arial" panose="020B0604020202020204" pitchFamily="34" charset="0"/>
            </a:endParaRPr>
          </a:p>
          <a:p>
            <a:r>
              <a:rPr lang="en-US" b="0" baseline="0" dirty="0">
                <a:latin typeface="Arial" panose="020B0604020202020204" pitchFamily="34" charset="0"/>
                <a:cs typeface="Arial" panose="020B0604020202020204" pitchFamily="34" charset="0"/>
              </a:rPr>
              <a:t>Lastly, work closely with the school nurse as needed to make sure everyone is on the same page, and looking out for the child.</a:t>
            </a:r>
          </a:p>
        </p:txBody>
      </p:sp>
      <p:sp>
        <p:nvSpPr>
          <p:cNvPr id="4" name="Slide Number Placeholder 3"/>
          <p:cNvSpPr>
            <a:spLocks noGrp="1"/>
          </p:cNvSpPr>
          <p:nvPr>
            <p:ph type="sldNum" sz="quarter" idx="5"/>
          </p:nvPr>
        </p:nvSpPr>
        <p:spPr/>
        <p:txBody>
          <a:bodyPr/>
          <a:lstStyle/>
          <a:p>
            <a:fld id="{491715D1-F0B4-C84C-8FCA-9C3FB5C5242A}" type="slidenum">
              <a:rPr lang="en-US" smtClean="0"/>
              <a:t>26</a:t>
            </a:fld>
            <a:endParaRPr lang="en-US"/>
          </a:p>
        </p:txBody>
      </p:sp>
    </p:spTree>
    <p:extLst>
      <p:ext uri="{BB962C8B-B14F-4D97-AF65-F5344CB8AC3E}">
        <p14:creationId xmlns:p14="http://schemas.microsoft.com/office/powerpoint/2010/main" val="30778296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a:t>
            </a:r>
            <a:r>
              <a:rPr lang="en-US" baseline="0" dirty="0">
                <a:latin typeface="Arial" panose="020B0604020202020204" pitchFamily="34" charset="0"/>
                <a:cs typeface="Arial" panose="020B0604020202020204" pitchFamily="34" charset="0"/>
              </a:rPr>
              <a:t> Let’s take a look of what this might look like. We are going to continue with the example of a child with a severe wheat allergy. We are going to modify this menu together. We have highlighted the menu items that need to be adjusted.</a:t>
            </a:r>
          </a:p>
          <a:p>
            <a:endParaRPr lang="en-US" b="1" baseline="0" dirty="0">
              <a:latin typeface="Arial" panose="020B0604020202020204" pitchFamily="34" charset="0"/>
              <a:cs typeface="Arial" panose="020B0604020202020204" pitchFamily="34" charset="0"/>
            </a:endParaRPr>
          </a:p>
          <a:p>
            <a:r>
              <a:rPr lang="en-US" b="1" baseline="0" dirty="0">
                <a:latin typeface="Arial" panose="020B0604020202020204" pitchFamily="34" charset="0"/>
                <a:cs typeface="Arial" panose="020B0604020202020204" pitchFamily="34" charset="0"/>
              </a:rPr>
              <a:t>Do</a:t>
            </a:r>
            <a:r>
              <a:rPr lang="en-US" baseline="0" dirty="0">
                <a:latin typeface="Arial" panose="020B0604020202020204" pitchFamily="34" charset="0"/>
                <a:cs typeface="Arial" panose="020B0604020202020204" pitchFamily="34" charset="0"/>
              </a:rPr>
              <a:t>: Walk through modifying the menu. </a:t>
            </a:r>
            <a:r>
              <a:rPr lang="en-US" dirty="0">
                <a:latin typeface="Arial" panose="020B0604020202020204" pitchFamily="34" charset="0"/>
                <a:cs typeface="Arial" panose="020B0604020202020204" pitchFamily="34" charset="0"/>
              </a:rPr>
              <a:t>Use the chat to generate ideas. Use</a:t>
            </a:r>
            <a:r>
              <a:rPr lang="en-US" baseline="0" dirty="0">
                <a:latin typeface="Arial" panose="020B0604020202020204" pitchFamily="34" charset="0"/>
                <a:cs typeface="Arial" panose="020B0604020202020204" pitchFamily="34" charset="0"/>
              </a:rPr>
              <a:t> link below to access:</a:t>
            </a:r>
          </a:p>
          <a:p>
            <a:r>
              <a:rPr lang="en-US" dirty="0">
                <a:latin typeface="Arial" panose="020B0604020202020204" pitchFamily="34" charset="0"/>
                <a:cs typeface="Arial" panose="020B0604020202020204" pitchFamily="34" charset="0"/>
                <a:hlinkClick r:id="rId3"/>
              </a:rPr>
              <a:t>https://docs.google.com/spreadsheets/d/1zdyI4_yBqujVVIhcqCeW9Bq9GSVNnjtgh4FwFZMRp6M/edit?usp=sharing</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Ask:</a:t>
            </a:r>
            <a:r>
              <a:rPr lang="en-US" dirty="0">
                <a:latin typeface="Arial" panose="020B0604020202020204" pitchFamily="34" charset="0"/>
                <a:cs typeface="Arial" panose="020B0604020202020204" pitchFamily="34" charset="0"/>
              </a:rPr>
              <a:t> What are the most common challenges you all have encountered with accommodating students with disabilities? How have you overcome those challenges?</a:t>
            </a:r>
          </a:p>
          <a:p>
            <a:endParaRPr 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491715D1-F0B4-C84C-8FCA-9C3FB5C5242A}" type="slidenum">
              <a:rPr lang="en-US" smtClean="0"/>
              <a:t>27</a:t>
            </a:fld>
            <a:endParaRPr lang="en-US"/>
          </a:p>
        </p:txBody>
      </p:sp>
    </p:spTree>
    <p:extLst>
      <p:ext uri="{BB962C8B-B14F-4D97-AF65-F5344CB8AC3E}">
        <p14:creationId xmlns:p14="http://schemas.microsoft.com/office/powerpoint/2010/main" val="19831749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Say: </a:t>
            </a:r>
            <a:r>
              <a:rPr lang="en-US" b="0" dirty="0">
                <a:latin typeface="Arial" panose="020B0604020202020204" pitchFamily="34" charset="0"/>
                <a:cs typeface="Arial" panose="020B0604020202020204" pitchFamily="34" charset="0"/>
              </a:rPr>
              <a:t>Great work today!</a:t>
            </a:r>
            <a:r>
              <a:rPr lang="en-US" b="0" baseline="0" dirty="0">
                <a:latin typeface="Arial" panose="020B0604020202020204" pitchFamily="34" charset="0"/>
                <a:cs typeface="Arial" panose="020B0604020202020204" pitchFamily="34" charset="0"/>
              </a:rPr>
              <a:t> </a:t>
            </a:r>
            <a:r>
              <a:rPr lang="en-US" b="0" dirty="0">
                <a:latin typeface="Arial" panose="020B0604020202020204" pitchFamily="34" charset="0"/>
                <a:cs typeface="Arial" panose="020B0604020202020204" pitchFamily="34" charset="0"/>
              </a:rPr>
              <a:t>As we wrap up, remember using</a:t>
            </a:r>
            <a:r>
              <a:rPr lang="en-US" b="0" baseline="0" dirty="0">
                <a:latin typeface="Arial" panose="020B0604020202020204" pitchFamily="34" charset="0"/>
                <a:cs typeface="Arial" panose="020B0604020202020204" pitchFamily="34" charset="0"/>
              </a:rPr>
              <a:t> cycle menus is a great way to help your divisions meet the transitional standards, as well as add local and culturally inclusive items to your menus. Cycle menus also make accommodating students with special dietary needs easier because you don’t constantly have to evaluate new menus.</a:t>
            </a:r>
          </a:p>
          <a:p>
            <a:endParaRPr lang="en-US" b="0" baseline="0" dirty="0">
              <a:latin typeface="Arial" panose="020B0604020202020204" pitchFamily="34" charset="0"/>
              <a:cs typeface="Arial" panose="020B0604020202020204" pitchFamily="34" charset="0"/>
            </a:endParaRPr>
          </a:p>
          <a:p>
            <a:r>
              <a:rPr lang="en-US" b="0" baseline="0" dirty="0">
                <a:latin typeface="Arial" panose="020B0604020202020204" pitchFamily="34" charset="0"/>
                <a:cs typeface="Arial" panose="020B0604020202020204" pitchFamily="34" charset="0"/>
              </a:rPr>
              <a:t>Once cycle menus are written, your program will run more efficiently, leaving you more time to handle all the other tasks associated with your extremely busy jobs! </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EDF298A9-89D7-E640-A315-8EE6DB77B5E5}" type="slidenum">
              <a:rPr lang="en-US" smtClean="0"/>
              <a:t>28</a:t>
            </a:fld>
            <a:endParaRPr lang="en-US"/>
          </a:p>
        </p:txBody>
      </p:sp>
    </p:spTree>
    <p:extLst>
      <p:ext uri="{BB962C8B-B14F-4D97-AF65-F5344CB8AC3E}">
        <p14:creationId xmlns:p14="http://schemas.microsoft.com/office/powerpoint/2010/main" val="35439588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Thank you so much for being here today and participating in our webinar. We are excited to see and hear your new ideas as we travel through these webinars together!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latin typeface="Arial" panose="020B0604020202020204" pitchFamily="34" charset="0"/>
              <a:cs typeface="Arial" panose="020B0604020202020204" pitchFamily="34" charset="0"/>
            </a:endParaRPr>
          </a:p>
          <a:p>
            <a:r>
              <a:rPr lang="en-US" b="1" baseline="0" dirty="0">
                <a:latin typeface="Arial" panose="020B0604020202020204" pitchFamily="34" charset="0"/>
                <a:cs typeface="Arial" panose="020B0604020202020204" pitchFamily="34" charset="0"/>
              </a:rPr>
              <a:t>Ask: </a:t>
            </a:r>
            <a:r>
              <a:rPr lang="en-US" baseline="0" dirty="0">
                <a:latin typeface="Arial" panose="020B0604020202020204" pitchFamily="34" charset="0"/>
                <a:cs typeface="Arial" panose="020B0604020202020204" pitchFamily="34" charset="0"/>
              </a:rPr>
              <a:t>Does anyone have any questions?</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29</a:t>
            </a:fld>
            <a:endParaRPr lang="en-US"/>
          </a:p>
        </p:txBody>
      </p:sp>
    </p:spTree>
    <p:extLst>
      <p:ext uri="{BB962C8B-B14F-4D97-AF65-F5344CB8AC3E}">
        <p14:creationId xmlns:p14="http://schemas.microsoft.com/office/powerpoint/2010/main" val="619237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CF24D76-8BE8-D949-9CFC-74C10B7082E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1756508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F24D76-8BE8-D949-9CFC-74C10B7082E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394303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CF24D76-8BE8-D949-9CFC-74C10B7082E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860320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CF24D76-8BE8-D949-9CFC-74C10B7082E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402559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CF24D76-8BE8-D949-9CFC-74C10B7082E4}" type="datetimeFigureOut">
              <a:rPr lang="en-US" smtClean="0"/>
              <a:t>9/25/2024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1239456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CF24D76-8BE8-D949-9CFC-74C10B7082E4}" type="datetimeFigureOut">
              <a:rPr lang="en-US" smtClean="0"/>
              <a:t>9/25/2024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961515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F24D76-8BE8-D949-9CFC-74C10B7082E4}" type="datetimeFigureOut">
              <a:rPr lang="en-US" smtClean="0"/>
              <a:t>9/25/2024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376934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F24D76-8BE8-D949-9CFC-74C10B7082E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62710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F24D76-8BE8-D949-9CFC-74C10B7082E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1710117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F24D76-8BE8-D949-9CFC-74C10B7082E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25220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F24D76-8BE8-D949-9CFC-74C10B7082E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826480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F24D76-8BE8-D949-9CFC-74C10B7082E4}" type="datetimeFigureOut">
              <a:rPr lang="en-US" smtClean="0"/>
              <a:t>9/25/2024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C40C0C-25B5-6441-B7E6-17027C5395D9}" type="slidenum">
              <a:rPr lang="en-US" smtClean="0"/>
              <a:t>‹#›</a:t>
            </a:fld>
            <a:endParaRPr lang="en-US"/>
          </a:p>
        </p:txBody>
      </p:sp>
    </p:spTree>
    <p:extLst>
      <p:ext uri="{BB962C8B-B14F-4D97-AF65-F5344CB8AC3E}">
        <p14:creationId xmlns:p14="http://schemas.microsoft.com/office/powerpoint/2010/main" val="7395278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doe.virginia.gov/programs-services/school-operations-support-services/school-nutrition/"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mailto:program.intake@usda.gov" TargetMode="External"/><Relationship Id="rId2" Type="http://schemas.openxmlformats.org/officeDocument/2006/relationships/hyperlink" Target="https://www.usda.gov/sites/default/files/documents/ad-3027.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2.tiff"/><Relationship Id="rId4" Type="http://schemas.openxmlformats.org/officeDocument/2006/relationships/image" Target="../media/image11.tiff"/></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6.jpe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s://tscpl.org/services/meal-programs"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owl.excelsior.edu/writing-process/prewriting-strategies/prewriting-strategies-asking-defining-questio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38881" y="3687971"/>
            <a:ext cx="10909640" cy="1687814"/>
          </a:xfrm>
        </p:spPr>
        <p:txBody>
          <a:bodyPr anchor="b">
            <a:noAutofit/>
          </a:bodyPr>
          <a:lstStyle/>
          <a:p>
            <a:r>
              <a:rPr lang="en-US" sz="4400" dirty="0">
                <a:latin typeface="Helvetica" panose="020B0604020202020204" pitchFamily="34" charset="0"/>
                <a:cs typeface="Helvetica" panose="020B0604020202020204" pitchFamily="34" charset="0"/>
              </a:rPr>
              <a:t>Developing Cycle Menus and Accommodating Students with Special Dietary Needs</a:t>
            </a:r>
          </a:p>
        </p:txBody>
      </p:sp>
      <p:pic>
        <p:nvPicPr>
          <p:cNvPr id="4" name="Picture 3" descr="A logo for the Virginia Department of Education, Office of School Nutrition Programs.">
            <a:hlinkClick r:id="rId3"/>
            <a:extLst>
              <a:ext uri="{FF2B5EF4-FFF2-40B4-BE49-F238E27FC236}">
                <a16:creationId xmlns:a16="http://schemas.microsoft.com/office/drawing/2014/main" id="{E3D0B435-9419-EFB6-2706-B2893B6258C6}"/>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4039766" y="591670"/>
            <a:ext cx="4107871" cy="2742004"/>
          </a:xfrm>
          <a:prstGeom prst="rect">
            <a:avLst/>
          </a:prstGeom>
        </p:spPr>
      </p:pic>
      <p:sp>
        <p:nvSpPr>
          <p:cNvPr id="21"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554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73432-EE71-6555-CE74-6FFD0FF889A0}"/>
              </a:ext>
            </a:extLst>
          </p:cNvPr>
          <p:cNvSpPr>
            <a:spLocks noGrp="1"/>
          </p:cNvSpPr>
          <p:nvPr>
            <p:ph type="title"/>
          </p:nvPr>
        </p:nvSpPr>
        <p:spPr/>
        <p:txBody>
          <a:bodyPr/>
          <a:lstStyle/>
          <a:p>
            <a:r>
              <a:rPr lang="en-US" sz="1800" b="1" kern="0" dirty="0">
                <a:effectLst/>
                <a:latin typeface="Helvetica" panose="020B0604020202020204" pitchFamily="34" charset="0"/>
                <a:ea typeface="Times New Roman" panose="02020603050405020304" pitchFamily="18" charset="0"/>
                <a:cs typeface="Helvetica" panose="020B0604020202020204" pitchFamily="34" charset="0"/>
              </a:rPr>
              <a:t>USDA Funding and Non-Discrimination </a:t>
            </a:r>
            <a:r>
              <a:rPr lang="en-US" sz="1800" b="1" kern="0" spc="-10" dirty="0">
                <a:effectLst/>
                <a:latin typeface="Helvetica" panose="020B0604020202020204" pitchFamily="34" charset="0"/>
                <a:ea typeface="Times New Roman" panose="02020603050405020304" pitchFamily="18" charset="0"/>
                <a:cs typeface="Helvetica" panose="020B0604020202020204" pitchFamily="34" charset="0"/>
              </a:rPr>
              <a:t>Statements:</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3B06F5CB-F81D-48F7-6367-F6065BB961F4}"/>
              </a:ext>
            </a:extLst>
          </p:cNvPr>
          <p:cNvSpPr>
            <a:spLocks noGrp="1"/>
          </p:cNvSpPr>
          <p:nvPr>
            <p:ph idx="1"/>
          </p:nvPr>
        </p:nvSpPr>
        <p:spPr>
          <a:xfrm>
            <a:off x="838200" y="1490597"/>
            <a:ext cx="10515600" cy="5002278"/>
          </a:xfrm>
        </p:spPr>
        <p:txBody>
          <a:bodyPr>
            <a:normAutofit fontScale="85000" lnSpcReduction="20000"/>
          </a:bodyPr>
          <a:lstStyle/>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“This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project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has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been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funded</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least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part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from</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 The contents of this publication do not necessarily reflect the view or policies of the U.S. Department of Agriculture, nor does mention of trade names, commercial products, or organizations imply endorsement by</a:t>
            </a:r>
            <a:r>
              <a:rPr lang="en-US" sz="1800" spc="40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 U.S. Government.”</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accordance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law</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regulations and policies, this institution is prohibited from discriminating on the basis of race, color, national origin, sex (including</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gender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identity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sexual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orientation),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reprisal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retaliation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prior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 </a:t>
            </a:r>
            <a:r>
              <a:rPr lang="en-US" sz="1800" spc="-10" dirty="0">
                <a:effectLst/>
                <a:latin typeface="Helvetica" panose="020B0604020202020204" pitchFamily="34" charset="0"/>
                <a:ea typeface="Arial" panose="020B0604020202020204" pitchFamily="34" charset="0"/>
                <a:cs typeface="Helvetica" panose="020B0604020202020204" pitchFamily="34" charset="0"/>
              </a:rPr>
              <a:t>activity.</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information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may</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made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available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languages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other</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than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English.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Persons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file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discrimination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should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 Discrimination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which</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can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obtained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online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https://www.usda.gov/sites/default/files/</a:t>
            </a:r>
            <a:r>
              <a:rPr lang="en-US" sz="1800" dirty="0">
                <a:solidFill>
                  <a:srgbClr val="215E9E"/>
                </a:solidFill>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documents/ad-3027.pdf</a:t>
            </a:r>
            <a:r>
              <a:rPr lang="en-US" sz="1800" dirty="0">
                <a:effectLst/>
                <a:latin typeface="Helvetica" panose="020B0604020202020204" pitchFamily="34" charset="0"/>
                <a:ea typeface="Arial" panose="020B0604020202020204" pitchFamily="34" charset="0"/>
                <a:cs typeface="Helvetica" panose="020B0604020202020204" pitchFamily="34" charset="0"/>
              </a:rPr>
              <a:t>, from any USDA office, by calling (866) 632-9992, or by writing a letter addressed 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letter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must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contain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name,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address,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telephone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number,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written description of the alleged discriminatory action in sufficient detail to inform the Assistant Secretary for Civil 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(ASCR)</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about</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nature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date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alleged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violation.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 letter must be submitted to USDA by:</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1. mail:</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Office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Assistant</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Secretary</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1400</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Independence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Avenue,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SW</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Washington, D.C. 20250-9410; or</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2. fax:</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(833)</a:t>
            </a:r>
            <a:r>
              <a:rPr lang="en-US" sz="1800" spc="1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256-1665</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(202)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690-7442;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spc="-25" dirty="0">
                <a:effectLst/>
                <a:latin typeface="Helvetica" panose="020B0604020202020204" pitchFamily="34" charset="0"/>
                <a:ea typeface="Arial" panose="020B0604020202020204" pitchFamily="34" charset="0"/>
                <a:cs typeface="Helvetica" panose="020B0604020202020204" pitchFamily="34" charset="0"/>
              </a:rPr>
              <a:t>or</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3. email:</a:t>
            </a:r>
            <a:b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br>
            <a: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t>P</a:t>
            </a:r>
            <a:r>
              <a:rPr lang="en-US" sz="1800" u="sng" dirty="0">
                <a:solidFill>
                  <a:srgbClr val="0563C1"/>
                </a:solidFill>
                <a:effectLst/>
                <a:latin typeface="Helvetica" panose="020B0604020202020204" pitchFamily="34" charset="0"/>
                <a:ea typeface="Arial" panose="020B0604020202020204" pitchFamily="34" charset="0"/>
                <a:cs typeface="Helvetica" panose="020B0604020202020204" pitchFamily="34" charset="0"/>
                <a:hlinkClick r:id="rId3"/>
              </a:rPr>
              <a:t>rogram.Intake@usda.gov</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075"/>
              </a:spcBef>
              <a:spcAft>
                <a:spcPts val="0"/>
              </a:spcAft>
              <a:buNone/>
            </a:pPr>
            <a:r>
              <a:rPr lang="en-US" sz="1800" dirty="0">
                <a:effectLst/>
                <a:latin typeface="Helvetica" panose="020B0604020202020204" pitchFamily="34" charset="0"/>
                <a:ea typeface="Century Gothic" panose="020B0502020202020204" pitchFamily="34" charset="0"/>
                <a:cs typeface="Helvetica" panose="020B0604020202020204" pitchFamily="34" charset="0"/>
              </a:rPr>
              <a:t>This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institution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an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equal</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opportunity</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spc="-10" dirty="0">
                <a:effectLst/>
                <a:latin typeface="Helvetica" panose="020B0604020202020204" pitchFamily="34" charset="0"/>
                <a:ea typeface="Century Gothic" panose="020B0502020202020204" pitchFamily="34" charset="0"/>
                <a:cs typeface="Helvetica" panose="020B0604020202020204" pitchFamily="34" charset="0"/>
              </a:rPr>
              <a:t>provider.</a:t>
            </a:r>
            <a:endParaRPr lang="en-US" sz="1800" dirty="0">
              <a:effectLst/>
              <a:latin typeface="Helvetica" panose="020B0604020202020204" pitchFamily="34" charset="0"/>
              <a:ea typeface="Century Gothic" panose="020B0502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23071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1" name="Rectangle 100">
            <a:extLst>
              <a:ext uri="{FF2B5EF4-FFF2-40B4-BE49-F238E27FC236}">
                <a16:creationId xmlns:a16="http://schemas.microsoft.com/office/drawing/2014/main" id="{8C886788-700E-4D20-9F80-E0E96837A2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 name="Freeform: Shape 102">
            <a:extLst>
              <a:ext uri="{FF2B5EF4-FFF2-40B4-BE49-F238E27FC236}">
                <a16:creationId xmlns:a16="http://schemas.microsoft.com/office/drawing/2014/main" id="{1850674C-4E08-4C62-A3E2-6337FE4F7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5" name="Freeform: Shape 104">
            <a:extLst>
              <a:ext uri="{FF2B5EF4-FFF2-40B4-BE49-F238E27FC236}">
                <a16:creationId xmlns:a16="http://schemas.microsoft.com/office/drawing/2014/main" id="{BCE4FF05-2B0C-4C97-A9B4-E163085A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75488" y="1124712"/>
            <a:ext cx="4023360" cy="3200400"/>
          </a:xfrm>
        </p:spPr>
        <p:txBody>
          <a:bodyPr vert="horz" lIns="91440" tIns="45720" rIns="91440" bIns="45720" rtlCol="0" anchor="b">
            <a:normAutofit/>
          </a:bodyPr>
          <a:lstStyle/>
          <a:p>
            <a:r>
              <a:rPr lang="en-US" dirty="0">
                <a:latin typeface="Helvetica" panose="020B0604020202020204" pitchFamily="34" charset="0"/>
                <a:cs typeface="Helvetica" panose="020B0604020202020204" pitchFamily="34" charset="0"/>
              </a:rPr>
              <a:t>Welcome!</a:t>
            </a:r>
          </a:p>
        </p:txBody>
      </p:sp>
      <p:sp>
        <p:nvSpPr>
          <p:cNvPr id="107" name="Rectangle 106">
            <a:extLst>
              <a:ext uri="{FF2B5EF4-FFF2-40B4-BE49-F238E27FC236}">
                <a16:creationId xmlns:a16="http://schemas.microsoft.com/office/drawing/2014/main" id="{529C2A7A-A6B6-4A56-B11C-8E967D88A6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8" name="Picture 37">
            <a:extLst>
              <a:ext uri="{FF2B5EF4-FFF2-40B4-BE49-F238E27FC236}">
                <a16:creationId xmlns:a16="http://schemas.microsoft.com/office/drawing/2014/main" id="{3A2FAFF0-36BC-929E-374D-F43B78168CB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251572" y="568146"/>
            <a:ext cx="4579988" cy="3057142"/>
          </a:xfrm>
          <a:prstGeom prst="rect">
            <a:avLst/>
          </a:prstGeom>
        </p:spPr>
      </p:pic>
      <p:sp>
        <p:nvSpPr>
          <p:cNvPr id="109" name="Rectangle 108">
            <a:extLst>
              <a:ext uri="{FF2B5EF4-FFF2-40B4-BE49-F238E27FC236}">
                <a16:creationId xmlns:a16="http://schemas.microsoft.com/office/drawing/2014/main" id="{FDBD7205-E536-4134-8768-AC3E1A3C5E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7117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A8415-C426-6AB0-E1EE-8378CA29C896}"/>
              </a:ext>
            </a:extLst>
          </p:cNvPr>
          <p:cNvSpPr>
            <a:spLocks noGrp="1"/>
          </p:cNvSpPr>
          <p:nvPr>
            <p:ph type="title"/>
          </p:nvPr>
        </p:nvSpPr>
        <p:spPr/>
        <p:txBody>
          <a:bodyPr>
            <a:normAutofit/>
          </a:bodyPr>
          <a:lstStyle/>
          <a:p>
            <a:r>
              <a:rPr lang="en-US" sz="4000" dirty="0">
                <a:latin typeface="Helvetica" panose="020B0604020202020204" pitchFamily="34" charset="0"/>
                <a:cs typeface="Helvetica" panose="020B0604020202020204" pitchFamily="34" charset="0"/>
              </a:rPr>
              <a:t>Objectives</a:t>
            </a:r>
          </a:p>
        </p:txBody>
      </p:sp>
      <p:sp>
        <p:nvSpPr>
          <p:cNvPr id="3" name="Content Placeholder 2">
            <a:extLst>
              <a:ext uri="{FF2B5EF4-FFF2-40B4-BE49-F238E27FC236}">
                <a16:creationId xmlns:a16="http://schemas.microsoft.com/office/drawing/2014/main" id="{06CC36C3-E82A-512A-F769-6B29E6C82D61}"/>
              </a:ext>
            </a:extLst>
          </p:cNvPr>
          <p:cNvSpPr>
            <a:spLocks noGrp="1"/>
          </p:cNvSpPr>
          <p:nvPr>
            <p:ph idx="1"/>
          </p:nvPr>
        </p:nvSpPr>
        <p:spPr/>
        <p:txBody>
          <a:bodyPr/>
          <a:lstStyle/>
          <a:p>
            <a:r>
              <a:rPr lang="en-US" sz="2400" dirty="0">
                <a:latin typeface="Helvetica" panose="020B0604020202020204" pitchFamily="34" charset="0"/>
                <a:cs typeface="Helvetica" panose="020B0604020202020204" pitchFamily="34" charset="0"/>
              </a:rPr>
              <a:t>Explain the benefits of cycle menus.</a:t>
            </a:r>
          </a:p>
          <a:p>
            <a:r>
              <a:rPr lang="en-US" sz="2400" dirty="0">
                <a:latin typeface="Helvetica" panose="020B0604020202020204" pitchFamily="34" charset="0"/>
                <a:cs typeface="Helvetica" panose="020B0604020202020204" pitchFamily="34" charset="0"/>
              </a:rPr>
              <a:t>Summarize the steps to create cycle menus.</a:t>
            </a:r>
          </a:p>
          <a:p>
            <a:r>
              <a:rPr lang="en-US" sz="2400" dirty="0">
                <a:latin typeface="Helvetica" panose="020B0604020202020204" pitchFamily="34" charset="0"/>
                <a:cs typeface="Helvetica" panose="020B0604020202020204" pitchFamily="34" charset="0"/>
              </a:rPr>
              <a:t>Develop a recipe data bank to assist in cycle menu development.</a:t>
            </a:r>
          </a:p>
          <a:p>
            <a:r>
              <a:rPr lang="en-US" sz="2400" dirty="0">
                <a:latin typeface="Helvetica" panose="020B0604020202020204" pitchFamily="34" charset="0"/>
                <a:cs typeface="Helvetica" panose="020B0604020202020204" pitchFamily="34" charset="0"/>
              </a:rPr>
              <a:t>Describe best practices for modifying menus for students with special dietary needs.</a:t>
            </a:r>
          </a:p>
        </p:txBody>
      </p:sp>
      <p:pic>
        <p:nvPicPr>
          <p:cNvPr id="4" name="Picture 3">
            <a:extLst>
              <a:ext uri="{FF2B5EF4-FFF2-40B4-BE49-F238E27FC236}">
                <a16:creationId xmlns:a16="http://schemas.microsoft.com/office/drawing/2014/main" id="{CBF877DF-A6B1-36AA-27EA-98379FD6333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13247" y="5964345"/>
            <a:ext cx="3435626" cy="703783"/>
          </a:xfrm>
          <a:prstGeom prst="rect">
            <a:avLst/>
          </a:prstGeom>
        </p:spPr>
      </p:pic>
      <p:cxnSp>
        <p:nvCxnSpPr>
          <p:cNvPr id="6" name="Straight Connector 5">
            <a:extLst>
              <a:ext uri="{FF2B5EF4-FFF2-40B4-BE49-F238E27FC236}">
                <a16:creationId xmlns:a16="http://schemas.microsoft.com/office/drawing/2014/main" id="{ABFAA4E8-98E1-5FB1-77E5-36A466849616}"/>
              </a:ext>
              <a:ext uri="{C183D7F6-B498-43B3-948B-1728B52AA6E4}">
                <adec:decorative xmlns:adec="http://schemas.microsoft.com/office/drawing/2017/decorative" val="1"/>
              </a:ext>
            </a:extLst>
          </p:cNvPr>
          <p:cNvCxnSpPr/>
          <p:nvPr/>
        </p:nvCxnSpPr>
        <p:spPr>
          <a:xfrm>
            <a:off x="838200" y="1452282"/>
            <a:ext cx="10403541"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65711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B3A2D1A-45FC-4F95-B150-1C13EF2F6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39C3C864-C625-4883-B868-9A4C470F4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291" y="3296652"/>
            <a:ext cx="12202113" cy="3561346"/>
          </a:xfrm>
          <a:custGeom>
            <a:avLst/>
            <a:gdLst>
              <a:gd name="connsiteX0" fmla="*/ 0 w 12202113"/>
              <a:gd name="connsiteY0" fmla="*/ 3188466 h 3188466"/>
              <a:gd name="connsiteX1" fmla="*/ 10116 w 12202113"/>
              <a:gd name="connsiteY1" fmla="*/ 2657641 h 3188466"/>
              <a:gd name="connsiteX2" fmla="*/ 10116 w 12202113"/>
              <a:gd name="connsiteY2" fmla="*/ 0 h 3188466"/>
              <a:gd name="connsiteX3" fmla="*/ 12202113 w 12202113"/>
              <a:gd name="connsiteY3" fmla="*/ 0 h 3188466"/>
              <a:gd name="connsiteX4" fmla="*/ 12202113 w 12202113"/>
              <a:gd name="connsiteY4" fmla="*/ 2879832 h 3188466"/>
              <a:gd name="connsiteX5" fmla="*/ 12198167 w 12202113"/>
              <a:gd name="connsiteY5" fmla="*/ 2880360 h 3188466"/>
              <a:gd name="connsiteX6" fmla="*/ 12122128 w 12202113"/>
              <a:gd name="connsiteY6" fmla="*/ 2887194 h 3188466"/>
              <a:gd name="connsiteX7" fmla="*/ 12028868 w 12202113"/>
              <a:gd name="connsiteY7" fmla="*/ 2911786 h 3188466"/>
              <a:gd name="connsiteX8" fmla="*/ 11995238 w 12202113"/>
              <a:gd name="connsiteY8" fmla="*/ 2914090 h 3188466"/>
              <a:gd name="connsiteX9" fmla="*/ 11996460 w 12202113"/>
              <a:gd name="connsiteY9" fmla="*/ 2918442 h 3188466"/>
              <a:gd name="connsiteX10" fmla="*/ 11983968 w 12202113"/>
              <a:gd name="connsiteY10" fmla="*/ 2918762 h 3188466"/>
              <a:gd name="connsiteX11" fmla="*/ 11956084 w 12202113"/>
              <a:gd name="connsiteY11" fmla="*/ 2918868 h 3188466"/>
              <a:gd name="connsiteX12" fmla="*/ 11872586 w 12202113"/>
              <a:gd name="connsiteY12" fmla="*/ 2920076 h 3188466"/>
              <a:gd name="connsiteX13" fmla="*/ 11849804 w 12202113"/>
              <a:gd name="connsiteY13" fmla="*/ 2928420 h 3188466"/>
              <a:gd name="connsiteX14" fmla="*/ 11828254 w 12202113"/>
              <a:gd name="connsiteY14" fmla="*/ 2928551 h 3188466"/>
              <a:gd name="connsiteX15" fmla="*/ 11703277 w 12202113"/>
              <a:gd name="connsiteY15" fmla="*/ 2939735 h 3188466"/>
              <a:gd name="connsiteX16" fmla="*/ 11686094 w 12202113"/>
              <a:gd name="connsiteY16" fmla="*/ 2940570 h 3188466"/>
              <a:gd name="connsiteX17" fmla="*/ 11676788 w 12202113"/>
              <a:gd name="connsiteY17" fmla="*/ 2944321 h 3188466"/>
              <a:gd name="connsiteX18" fmla="*/ 11643464 w 12202113"/>
              <a:gd name="connsiteY18" fmla="*/ 2945066 h 3188466"/>
              <a:gd name="connsiteX19" fmla="*/ 11641922 w 12202113"/>
              <a:gd name="connsiteY19" fmla="*/ 2947200 h 3188466"/>
              <a:gd name="connsiteX20" fmla="*/ 11532386 w 12202113"/>
              <a:gd name="connsiteY20" fmla="*/ 2965529 h 3188466"/>
              <a:gd name="connsiteX21" fmla="*/ 11513619 w 12202113"/>
              <a:gd name="connsiteY21" fmla="*/ 2968556 h 3188466"/>
              <a:gd name="connsiteX22" fmla="*/ 11497404 w 12202113"/>
              <a:gd name="connsiteY22" fmla="*/ 2967639 h 3188466"/>
              <a:gd name="connsiteX23" fmla="*/ 11407630 w 12202113"/>
              <a:gd name="connsiteY23" fmla="*/ 2970255 h 3188466"/>
              <a:gd name="connsiteX24" fmla="*/ 11386276 w 12202113"/>
              <a:gd name="connsiteY24" fmla="*/ 2968648 h 3188466"/>
              <a:gd name="connsiteX25" fmla="*/ 11377296 w 12202113"/>
              <a:gd name="connsiteY25" fmla="*/ 2965257 h 3188466"/>
              <a:gd name="connsiteX26" fmla="*/ 11342536 w 12202113"/>
              <a:gd name="connsiteY26" fmla="*/ 2971666 h 3188466"/>
              <a:gd name="connsiteX27" fmla="*/ 11288902 w 12202113"/>
              <a:gd name="connsiteY27" fmla="*/ 2976058 h 3188466"/>
              <a:gd name="connsiteX28" fmla="*/ 11263411 w 12202113"/>
              <a:gd name="connsiteY28" fmla="*/ 2979228 h 3188466"/>
              <a:gd name="connsiteX29" fmla="*/ 11242843 w 12202113"/>
              <a:gd name="connsiteY29" fmla="*/ 2977303 h 3188466"/>
              <a:gd name="connsiteX30" fmla="*/ 11125798 w 12202113"/>
              <a:gd name="connsiteY30" fmla="*/ 2976816 h 3188466"/>
              <a:gd name="connsiteX31" fmla="*/ 11098884 w 12202113"/>
              <a:gd name="connsiteY31" fmla="*/ 2973758 h 3188466"/>
              <a:gd name="connsiteX32" fmla="*/ 11086128 w 12202113"/>
              <a:gd name="connsiteY32" fmla="*/ 2967663 h 3188466"/>
              <a:gd name="connsiteX33" fmla="*/ 11076132 w 12202113"/>
              <a:gd name="connsiteY33" fmla="*/ 2969836 h 3188466"/>
              <a:gd name="connsiteX34" fmla="*/ 11005337 w 12202113"/>
              <a:gd name="connsiteY34" fmla="*/ 2970053 h 3188466"/>
              <a:gd name="connsiteX35" fmla="*/ 10959154 w 12202113"/>
              <a:gd name="connsiteY35" fmla="*/ 2970750 h 3188466"/>
              <a:gd name="connsiteX36" fmla="*/ 10956347 w 12202113"/>
              <a:gd name="connsiteY36" fmla="*/ 2979118 h 3188466"/>
              <a:gd name="connsiteX37" fmla="*/ 10915223 w 12202113"/>
              <a:gd name="connsiteY37" fmla="*/ 2982099 h 3188466"/>
              <a:gd name="connsiteX38" fmla="*/ 10871398 w 12202113"/>
              <a:gd name="connsiteY38" fmla="*/ 2976728 h 3188466"/>
              <a:gd name="connsiteX39" fmla="*/ 10819743 w 12202113"/>
              <a:gd name="connsiteY39" fmla="*/ 2977481 h 3188466"/>
              <a:gd name="connsiteX40" fmla="*/ 10788834 w 12202113"/>
              <a:gd name="connsiteY40" fmla="*/ 2977840 h 3188466"/>
              <a:gd name="connsiteX41" fmla="*/ 10707711 w 12202113"/>
              <a:gd name="connsiteY41" fmla="*/ 2985644 h 3188466"/>
              <a:gd name="connsiteX42" fmla="*/ 10576086 w 12202113"/>
              <a:gd name="connsiteY42" fmla="*/ 3015319 h 3188466"/>
              <a:gd name="connsiteX43" fmla="*/ 10534761 w 12202113"/>
              <a:gd name="connsiteY43" fmla="*/ 3019524 h 3188466"/>
              <a:gd name="connsiteX44" fmla="*/ 10527537 w 12202113"/>
              <a:gd name="connsiteY44" fmla="*/ 3017814 h 3188466"/>
              <a:gd name="connsiteX45" fmla="*/ 10321799 w 12202113"/>
              <a:gd name="connsiteY45" fmla="*/ 3035635 h 3188466"/>
              <a:gd name="connsiteX46" fmla="*/ 10284989 w 12202113"/>
              <a:gd name="connsiteY46" fmla="*/ 3036679 h 3188466"/>
              <a:gd name="connsiteX47" fmla="*/ 10257423 w 12202113"/>
              <a:gd name="connsiteY47" fmla="*/ 3036027 h 3188466"/>
              <a:gd name="connsiteX48" fmla="*/ 10191450 w 12202113"/>
              <a:gd name="connsiteY48" fmla="*/ 3041963 h 3188466"/>
              <a:gd name="connsiteX49" fmla="*/ 10083845 w 12202113"/>
              <a:gd name="connsiteY49" fmla="*/ 3054978 h 3188466"/>
              <a:gd name="connsiteX50" fmla="*/ 10060611 w 12202113"/>
              <a:gd name="connsiteY50" fmla="*/ 3057035 h 3188466"/>
              <a:gd name="connsiteX51" fmla="*/ 10039363 w 12202113"/>
              <a:gd name="connsiteY51" fmla="*/ 3055961 h 3188466"/>
              <a:gd name="connsiteX52" fmla="*/ 10033322 w 12202113"/>
              <a:gd name="connsiteY52" fmla="*/ 3053238 h 3188466"/>
              <a:gd name="connsiteX53" fmla="*/ 10020337 w 12202113"/>
              <a:gd name="connsiteY53" fmla="*/ 3053912 h 3188466"/>
              <a:gd name="connsiteX54" fmla="*/ 10016616 w 12202113"/>
              <a:gd name="connsiteY54" fmla="*/ 3053498 h 3188466"/>
              <a:gd name="connsiteX55" fmla="*/ 9995549 w 12202113"/>
              <a:gd name="connsiteY55" fmla="*/ 3051719 h 3188466"/>
              <a:gd name="connsiteX56" fmla="*/ 9957212 w 12202113"/>
              <a:gd name="connsiteY56" fmla="*/ 3062663 h 3188466"/>
              <a:gd name="connsiteX57" fmla="*/ 9904584 w 12202113"/>
              <a:gd name="connsiteY57" fmla="*/ 3063999 h 3188466"/>
              <a:gd name="connsiteX58" fmla="*/ 9713857 w 12202113"/>
              <a:gd name="connsiteY58" fmla="*/ 3087955 h 3188466"/>
              <a:gd name="connsiteX59" fmla="*/ 9678879 w 12202113"/>
              <a:gd name="connsiteY59" fmla="*/ 3079676 h 3188466"/>
              <a:gd name="connsiteX60" fmla="*/ 9598760 w 12202113"/>
              <a:gd name="connsiteY60" fmla="*/ 3085228 h 3188466"/>
              <a:gd name="connsiteX61" fmla="*/ 9488796 w 12202113"/>
              <a:gd name="connsiteY61" fmla="*/ 3115384 h 3188466"/>
              <a:gd name="connsiteX62" fmla="*/ 9341972 w 12202113"/>
              <a:gd name="connsiteY62" fmla="*/ 3126583 h 3188466"/>
              <a:gd name="connsiteX63" fmla="*/ 9333795 w 12202113"/>
              <a:gd name="connsiteY63" fmla="*/ 3132083 h 3188466"/>
              <a:gd name="connsiteX64" fmla="*/ 9321736 w 12202113"/>
              <a:gd name="connsiteY64" fmla="*/ 3135834 h 3188466"/>
              <a:gd name="connsiteX65" fmla="*/ 9319405 w 12202113"/>
              <a:gd name="connsiteY65" fmla="*/ 3135561 h 3188466"/>
              <a:gd name="connsiteX66" fmla="*/ 9302847 w 12202113"/>
              <a:gd name="connsiteY66" fmla="*/ 3137746 h 3188466"/>
              <a:gd name="connsiteX67" fmla="*/ 9300930 w 12202113"/>
              <a:gd name="connsiteY67" fmla="*/ 3139687 h 3188466"/>
              <a:gd name="connsiteX68" fmla="*/ 9290106 w 12202113"/>
              <a:gd name="connsiteY68" fmla="*/ 3141645 h 3188466"/>
              <a:gd name="connsiteX69" fmla="*/ 9270220 w 12202113"/>
              <a:gd name="connsiteY69" fmla="*/ 3146737 h 3188466"/>
              <a:gd name="connsiteX70" fmla="*/ 9265150 w 12202113"/>
              <a:gd name="connsiteY70" fmla="*/ 3146531 h 3188466"/>
              <a:gd name="connsiteX71" fmla="*/ 9233057 w 12202113"/>
              <a:gd name="connsiteY71" fmla="*/ 3152408 h 3188466"/>
              <a:gd name="connsiteX72" fmla="*/ 9231974 w 12202113"/>
              <a:gd name="connsiteY72" fmla="*/ 3151938 h 3188466"/>
              <a:gd name="connsiteX73" fmla="*/ 9220130 w 12202113"/>
              <a:gd name="connsiteY73" fmla="*/ 3151189 h 3188466"/>
              <a:gd name="connsiteX74" fmla="*/ 9198955 w 12202113"/>
              <a:gd name="connsiteY74" fmla="*/ 3151015 h 3188466"/>
              <a:gd name="connsiteX75" fmla="*/ 9142196 w 12202113"/>
              <a:gd name="connsiteY75" fmla="*/ 3143802 h 3188466"/>
              <a:gd name="connsiteX76" fmla="*/ 9108665 w 12202113"/>
              <a:gd name="connsiteY76" fmla="*/ 3149868 h 3188466"/>
              <a:gd name="connsiteX77" fmla="*/ 9014086 w 12202113"/>
              <a:gd name="connsiteY77" fmla="*/ 3150791 h 3188466"/>
              <a:gd name="connsiteX78" fmla="*/ 8915037 w 12202113"/>
              <a:gd name="connsiteY78" fmla="*/ 3140020 h 3188466"/>
              <a:gd name="connsiteX79" fmla="*/ 8815667 w 12202113"/>
              <a:gd name="connsiteY79" fmla="*/ 3138606 h 3188466"/>
              <a:gd name="connsiteX80" fmla="*/ 8779688 w 12202113"/>
              <a:gd name="connsiteY80" fmla="*/ 3138895 h 3188466"/>
              <a:gd name="connsiteX81" fmla="*/ 8715556 w 12202113"/>
              <a:gd name="connsiteY81" fmla="*/ 3135878 h 3188466"/>
              <a:gd name="connsiteX82" fmla="*/ 8686183 w 12202113"/>
              <a:gd name="connsiteY82" fmla="*/ 3132307 h 3188466"/>
              <a:gd name="connsiteX83" fmla="*/ 8684895 w 12202113"/>
              <a:gd name="connsiteY83" fmla="*/ 3132527 h 3188466"/>
              <a:gd name="connsiteX84" fmla="*/ 8682270 w 12202113"/>
              <a:gd name="connsiteY84" fmla="*/ 3130989 h 3188466"/>
              <a:gd name="connsiteX85" fmla="*/ 8676836 w 12202113"/>
              <a:gd name="connsiteY85" fmla="*/ 3130278 h 3188466"/>
              <a:gd name="connsiteX86" fmla="*/ 8662002 w 12202113"/>
              <a:gd name="connsiteY86" fmla="*/ 3130735 h 3188466"/>
              <a:gd name="connsiteX87" fmla="*/ 8656423 w 12202113"/>
              <a:gd name="connsiteY87" fmla="*/ 3131304 h 3188466"/>
              <a:gd name="connsiteX88" fmla="*/ 8648261 w 12202113"/>
              <a:gd name="connsiteY88" fmla="*/ 3131294 h 3188466"/>
              <a:gd name="connsiteX89" fmla="*/ 8648057 w 12202113"/>
              <a:gd name="connsiteY89" fmla="*/ 3131167 h 3188466"/>
              <a:gd name="connsiteX90" fmla="*/ 8640412 w 12202113"/>
              <a:gd name="connsiteY90" fmla="*/ 3131403 h 3188466"/>
              <a:gd name="connsiteX91" fmla="*/ 8603003 w 12202113"/>
              <a:gd name="connsiteY91" fmla="*/ 3134155 h 3188466"/>
              <a:gd name="connsiteX92" fmla="*/ 8553571 w 12202113"/>
              <a:gd name="connsiteY92" fmla="*/ 3122125 h 3188466"/>
              <a:gd name="connsiteX93" fmla="*/ 8533128 w 12202113"/>
              <a:gd name="connsiteY93" fmla="*/ 3120039 h 3188466"/>
              <a:gd name="connsiteX94" fmla="*/ 8522209 w 12202113"/>
              <a:gd name="connsiteY94" fmla="*/ 3118252 h 3188466"/>
              <a:gd name="connsiteX95" fmla="*/ 8521532 w 12202113"/>
              <a:gd name="connsiteY95" fmla="*/ 3117705 h 3188466"/>
              <a:gd name="connsiteX96" fmla="*/ 8485667 w 12202113"/>
              <a:gd name="connsiteY96" fmla="*/ 3120406 h 3188466"/>
              <a:gd name="connsiteX97" fmla="*/ 8480905 w 12202113"/>
              <a:gd name="connsiteY97" fmla="*/ 3119749 h 3188466"/>
              <a:gd name="connsiteX98" fmla="*/ 8457530 w 12202113"/>
              <a:gd name="connsiteY98" fmla="*/ 3122810 h 3188466"/>
              <a:gd name="connsiteX99" fmla="*/ 8445451 w 12202113"/>
              <a:gd name="connsiteY99" fmla="*/ 3123697 h 3188466"/>
              <a:gd name="connsiteX100" fmla="*/ 8442039 w 12202113"/>
              <a:gd name="connsiteY100" fmla="*/ 3125378 h 3188466"/>
              <a:gd name="connsiteX101" fmla="*/ 8424215 w 12202113"/>
              <a:gd name="connsiteY101" fmla="*/ 3125963 h 3188466"/>
              <a:gd name="connsiteX102" fmla="*/ 8422165 w 12202113"/>
              <a:gd name="connsiteY102" fmla="*/ 3125491 h 3188466"/>
              <a:gd name="connsiteX103" fmla="*/ 8407465 w 12202113"/>
              <a:gd name="connsiteY103" fmla="*/ 3127979 h 3188466"/>
              <a:gd name="connsiteX104" fmla="*/ 8395146 w 12202113"/>
              <a:gd name="connsiteY104" fmla="*/ 3132488 h 3188466"/>
              <a:gd name="connsiteX105" fmla="*/ 8243538 w 12202113"/>
              <a:gd name="connsiteY105" fmla="*/ 3129873 h 3188466"/>
              <a:gd name="connsiteX106" fmla="*/ 8112685 w 12202113"/>
              <a:gd name="connsiteY106" fmla="*/ 3148698 h 3188466"/>
              <a:gd name="connsiteX107" fmla="*/ 8026741 w 12202113"/>
              <a:gd name="connsiteY107" fmla="*/ 3154015 h 3188466"/>
              <a:gd name="connsiteX108" fmla="*/ 8030400 w 12202113"/>
              <a:gd name="connsiteY108" fmla="*/ 3146736 h 3188466"/>
              <a:gd name="connsiteX109" fmla="*/ 8002987 w 12202113"/>
              <a:gd name="connsiteY109" fmla="*/ 3135663 h 3188466"/>
              <a:gd name="connsiteX110" fmla="*/ 7798568 w 12202113"/>
              <a:gd name="connsiteY110" fmla="*/ 3141249 h 3188466"/>
              <a:gd name="connsiteX111" fmla="*/ 7746353 w 12202113"/>
              <a:gd name="connsiteY111" fmla="*/ 3137755 h 3188466"/>
              <a:gd name="connsiteX112" fmla="*/ 7700395 w 12202113"/>
              <a:gd name="connsiteY112" fmla="*/ 3144729 h 3188466"/>
              <a:gd name="connsiteX113" fmla="*/ 7681335 w 12202113"/>
              <a:gd name="connsiteY113" fmla="*/ 3141120 h 3188466"/>
              <a:gd name="connsiteX114" fmla="*/ 7678044 w 12202113"/>
              <a:gd name="connsiteY114" fmla="*/ 3140387 h 3188466"/>
              <a:gd name="connsiteX115" fmla="*/ 7664890 w 12202113"/>
              <a:gd name="connsiteY115" fmla="*/ 3139855 h 3188466"/>
              <a:gd name="connsiteX116" fmla="*/ 7661183 w 12202113"/>
              <a:gd name="connsiteY116" fmla="*/ 3136706 h 3188466"/>
              <a:gd name="connsiteX117" fmla="*/ 7641383 w 12202113"/>
              <a:gd name="connsiteY117" fmla="*/ 3133755 h 3188466"/>
              <a:gd name="connsiteX118" fmla="*/ 7617169 w 12202113"/>
              <a:gd name="connsiteY118" fmla="*/ 3133614 h 3188466"/>
              <a:gd name="connsiteX119" fmla="*/ 7531143 w 12202113"/>
              <a:gd name="connsiteY119" fmla="*/ 3132781 h 3188466"/>
              <a:gd name="connsiteX120" fmla="*/ 7517113 w 12202113"/>
              <a:gd name="connsiteY120" fmla="*/ 3134483 h 3188466"/>
              <a:gd name="connsiteX121" fmla="*/ 7471320 w 12202113"/>
              <a:gd name="connsiteY121" fmla="*/ 3131645 h 3188466"/>
              <a:gd name="connsiteX122" fmla="*/ 7430512 w 12202113"/>
              <a:gd name="connsiteY122" fmla="*/ 3131007 h 3188466"/>
              <a:gd name="connsiteX123" fmla="*/ 7404071 w 12202113"/>
              <a:gd name="connsiteY123" fmla="*/ 3132361 h 3188466"/>
              <a:gd name="connsiteX124" fmla="*/ 7397140 w 12202113"/>
              <a:gd name="connsiteY124" fmla="*/ 3131239 h 3188466"/>
              <a:gd name="connsiteX125" fmla="*/ 7370514 w 12202113"/>
              <a:gd name="connsiteY125" fmla="*/ 3130516 h 3188466"/>
              <a:gd name="connsiteX126" fmla="*/ 7356953 w 12202113"/>
              <a:gd name="connsiteY126" fmla="*/ 3132179 h 3188466"/>
              <a:gd name="connsiteX127" fmla="*/ 7343567 w 12202113"/>
              <a:gd name="connsiteY127" fmla="*/ 3128350 h 3188466"/>
              <a:gd name="connsiteX128" fmla="*/ 7340295 w 12202113"/>
              <a:gd name="connsiteY128" fmla="*/ 3125545 h 3188466"/>
              <a:gd name="connsiteX129" fmla="*/ 7321348 w 12202113"/>
              <a:gd name="connsiteY129" fmla="*/ 3126804 h 3188466"/>
              <a:gd name="connsiteX130" fmla="*/ 7305815 w 12202113"/>
              <a:gd name="connsiteY130" fmla="*/ 3124063 h 3188466"/>
              <a:gd name="connsiteX131" fmla="*/ 7292274 w 12202113"/>
              <a:gd name="connsiteY131" fmla="*/ 3125855 h 3188466"/>
              <a:gd name="connsiteX132" fmla="*/ 7286654 w 12202113"/>
              <a:gd name="connsiteY132" fmla="*/ 3125451 h 3188466"/>
              <a:gd name="connsiteX133" fmla="*/ 7272685 w 12202113"/>
              <a:gd name="connsiteY133" fmla="*/ 3124094 h 3188466"/>
              <a:gd name="connsiteX134" fmla="*/ 7248584 w 12202113"/>
              <a:gd name="connsiteY134" fmla="*/ 3121080 h 3188466"/>
              <a:gd name="connsiteX135" fmla="*/ 7241065 w 12202113"/>
              <a:gd name="connsiteY135" fmla="*/ 3120661 h 3188466"/>
              <a:gd name="connsiteX136" fmla="*/ 7224696 w 12202113"/>
              <a:gd name="connsiteY136" fmla="*/ 3116051 h 3188466"/>
              <a:gd name="connsiteX137" fmla="*/ 7193009 w 12202113"/>
              <a:gd name="connsiteY137" fmla="*/ 3112108 h 3188466"/>
              <a:gd name="connsiteX138" fmla="*/ 7137220 w 12202113"/>
              <a:gd name="connsiteY138" fmla="*/ 3098354 h 3188466"/>
              <a:gd name="connsiteX139" fmla="*/ 7104427 w 12202113"/>
              <a:gd name="connsiteY139" fmla="*/ 3091790 h 3188466"/>
              <a:gd name="connsiteX140" fmla="*/ 7082240 w 12202113"/>
              <a:gd name="connsiteY140" fmla="*/ 3085740 h 3188466"/>
              <a:gd name="connsiteX141" fmla="*/ 7016754 w 12202113"/>
              <a:gd name="connsiteY141" fmla="*/ 3077196 h 3188466"/>
              <a:gd name="connsiteX142" fmla="*/ 6904436 w 12202113"/>
              <a:gd name="connsiteY142" fmla="*/ 3065900 h 3188466"/>
              <a:gd name="connsiteX143" fmla="*/ 6881434 w 12202113"/>
              <a:gd name="connsiteY143" fmla="*/ 3062865 h 3188466"/>
              <a:gd name="connsiteX144" fmla="*/ 6865273 w 12202113"/>
              <a:gd name="connsiteY144" fmla="*/ 3057749 h 3188466"/>
              <a:gd name="connsiteX145" fmla="*/ 6864671 w 12202113"/>
              <a:gd name="connsiteY145" fmla="*/ 3054378 h 3188466"/>
              <a:gd name="connsiteX146" fmla="*/ 6852599 w 12202113"/>
              <a:gd name="connsiteY146" fmla="*/ 3052306 h 3188466"/>
              <a:gd name="connsiteX147" fmla="*/ 6850143 w 12202113"/>
              <a:gd name="connsiteY147" fmla="*/ 3051232 h 3188466"/>
              <a:gd name="connsiteX148" fmla="*/ 6835301 w 12202113"/>
              <a:gd name="connsiteY148" fmla="*/ 3045593 h 3188466"/>
              <a:gd name="connsiteX149" fmla="*/ 6784871 w 12202113"/>
              <a:gd name="connsiteY149" fmla="*/ 3046562 h 3188466"/>
              <a:gd name="connsiteX150" fmla="*/ 6738245 w 12202113"/>
              <a:gd name="connsiteY150" fmla="*/ 3037055 h 3188466"/>
              <a:gd name="connsiteX151" fmla="*/ 6537703 w 12202113"/>
              <a:gd name="connsiteY151" fmla="*/ 3017736 h 3188466"/>
              <a:gd name="connsiteX152" fmla="*/ 6521858 w 12202113"/>
              <a:gd name="connsiteY152" fmla="*/ 3004158 h 3188466"/>
              <a:gd name="connsiteX153" fmla="*/ 6445069 w 12202113"/>
              <a:gd name="connsiteY153" fmla="*/ 2992470 h 3188466"/>
              <a:gd name="connsiteX154" fmla="*/ 6302447 w 12202113"/>
              <a:gd name="connsiteY154" fmla="*/ 2994274 h 3188466"/>
              <a:gd name="connsiteX155" fmla="*/ 6160029 w 12202113"/>
              <a:gd name="connsiteY155" fmla="*/ 2973666 h 3188466"/>
              <a:gd name="connsiteX156" fmla="*/ 6144046 w 12202113"/>
              <a:gd name="connsiteY156" fmla="*/ 2976380 h 3188466"/>
              <a:gd name="connsiteX157" fmla="*/ 6127670 w 12202113"/>
              <a:gd name="connsiteY157" fmla="*/ 2976929 h 3188466"/>
              <a:gd name="connsiteX158" fmla="*/ 6126155 w 12202113"/>
              <a:gd name="connsiteY158" fmla="*/ 2976245 h 3188466"/>
              <a:gd name="connsiteX159" fmla="*/ 6108575 w 12202113"/>
              <a:gd name="connsiteY159" fmla="*/ 2974651 h 3188466"/>
              <a:gd name="connsiteX160" fmla="*/ 6103746 w 12202113"/>
              <a:gd name="connsiteY160" fmla="*/ 2975803 h 3188466"/>
              <a:gd name="connsiteX161" fmla="*/ 6091377 w 12202113"/>
              <a:gd name="connsiteY161" fmla="*/ 2975180 h 3188466"/>
              <a:gd name="connsiteX162" fmla="*/ 6066183 w 12202113"/>
              <a:gd name="connsiteY162" fmla="*/ 2975222 h 3188466"/>
              <a:gd name="connsiteX163" fmla="*/ 6063287 w 12202113"/>
              <a:gd name="connsiteY163" fmla="*/ 2974353 h 3188466"/>
              <a:gd name="connsiteX164" fmla="*/ 6054813 w 12202113"/>
              <a:gd name="connsiteY164" fmla="*/ 2974911 h 3188466"/>
              <a:gd name="connsiteX165" fmla="*/ 6050809 w 12202113"/>
              <a:gd name="connsiteY165" fmla="*/ 2973985 h 3188466"/>
              <a:gd name="connsiteX166" fmla="*/ 6013979 w 12202113"/>
              <a:gd name="connsiteY166" fmla="*/ 2974553 h 3188466"/>
              <a:gd name="connsiteX167" fmla="*/ 6013800 w 12202113"/>
              <a:gd name="connsiteY167" fmla="*/ 2973973 h 3188466"/>
              <a:gd name="connsiteX168" fmla="*/ 6004866 w 12202113"/>
              <a:gd name="connsiteY168" fmla="*/ 2971570 h 3188466"/>
              <a:gd name="connsiteX169" fmla="*/ 5987036 w 12202113"/>
              <a:gd name="connsiteY169" fmla="*/ 2968315 h 3188466"/>
              <a:gd name="connsiteX170" fmla="*/ 5950027 w 12202113"/>
              <a:gd name="connsiteY170" fmla="*/ 2953546 h 3188466"/>
              <a:gd name="connsiteX171" fmla="*/ 5911668 w 12202113"/>
              <a:gd name="connsiteY171" fmla="*/ 2954074 h 3188466"/>
              <a:gd name="connsiteX172" fmla="*/ 5904110 w 12202113"/>
              <a:gd name="connsiteY172" fmla="*/ 2953861 h 3188466"/>
              <a:gd name="connsiteX173" fmla="*/ 5904026 w 12202113"/>
              <a:gd name="connsiteY173" fmla="*/ 2953724 h 3188466"/>
              <a:gd name="connsiteX174" fmla="*/ 5896189 w 12202113"/>
              <a:gd name="connsiteY174" fmla="*/ 2953236 h 3188466"/>
              <a:gd name="connsiteX175" fmla="*/ 5890331 w 12202113"/>
              <a:gd name="connsiteY175" fmla="*/ 2953471 h 3188466"/>
              <a:gd name="connsiteX176" fmla="*/ 5875672 w 12202113"/>
              <a:gd name="connsiteY176" fmla="*/ 2953056 h 3188466"/>
              <a:gd name="connsiteX177" fmla="*/ 5871070 w 12202113"/>
              <a:gd name="connsiteY177" fmla="*/ 2952035 h 3188466"/>
              <a:gd name="connsiteX178" fmla="*/ 5869888 w 12202113"/>
              <a:gd name="connsiteY178" fmla="*/ 2950364 h 3188466"/>
              <a:gd name="connsiteX179" fmla="*/ 5868461 w 12202113"/>
              <a:gd name="connsiteY179" fmla="*/ 2950506 h 3188466"/>
              <a:gd name="connsiteX180" fmla="*/ 5843343 w 12202113"/>
              <a:gd name="connsiteY180" fmla="*/ 2945262 h 3188466"/>
              <a:gd name="connsiteX181" fmla="*/ 5784331 w 12202113"/>
              <a:gd name="connsiteY181" fmla="*/ 2938531 h 3188466"/>
              <a:gd name="connsiteX182" fmla="*/ 5749498 w 12202113"/>
              <a:gd name="connsiteY182" fmla="*/ 2936713 h 3188466"/>
              <a:gd name="connsiteX183" fmla="*/ 5655214 w 12202113"/>
              <a:gd name="connsiteY183" fmla="*/ 2929503 h 3188466"/>
              <a:gd name="connsiteX184" fmla="*/ 5561446 w 12202113"/>
              <a:gd name="connsiteY184" fmla="*/ 2920575 h 3188466"/>
              <a:gd name="connsiteX185" fmla="*/ 5519456 w 12202113"/>
              <a:gd name="connsiteY185" fmla="*/ 2906631 h 3188466"/>
              <a:gd name="connsiteX186" fmla="*/ 5514099 w 12202113"/>
              <a:gd name="connsiteY186" fmla="*/ 2906097 h 3188466"/>
              <a:gd name="connsiteX187" fmla="*/ 5499273 w 12202113"/>
              <a:gd name="connsiteY187" fmla="*/ 2907057 h 3188466"/>
              <a:gd name="connsiteX188" fmla="*/ 5493664 w 12202113"/>
              <a:gd name="connsiteY188" fmla="*/ 2907817 h 3188466"/>
              <a:gd name="connsiteX189" fmla="*/ 5485530 w 12202113"/>
              <a:gd name="connsiteY189" fmla="*/ 2908080 h 3188466"/>
              <a:gd name="connsiteX190" fmla="*/ 5485337 w 12202113"/>
              <a:gd name="connsiteY190" fmla="*/ 2907959 h 3188466"/>
              <a:gd name="connsiteX191" fmla="*/ 5477696 w 12202113"/>
              <a:gd name="connsiteY191" fmla="*/ 2908455 h 3188466"/>
              <a:gd name="connsiteX192" fmla="*/ 5440170 w 12202113"/>
              <a:gd name="connsiteY192" fmla="*/ 2912482 h 3188466"/>
              <a:gd name="connsiteX193" fmla="*/ 5391911 w 12202113"/>
              <a:gd name="connsiteY193" fmla="*/ 2902040 h 3188466"/>
              <a:gd name="connsiteX194" fmla="*/ 5371708 w 12202113"/>
              <a:gd name="connsiteY194" fmla="*/ 2900629 h 3188466"/>
              <a:gd name="connsiteX195" fmla="*/ 5360976 w 12202113"/>
              <a:gd name="connsiteY195" fmla="*/ 2899197 h 3188466"/>
              <a:gd name="connsiteX196" fmla="*/ 5360345 w 12202113"/>
              <a:gd name="connsiteY196" fmla="*/ 2898671 h 3188466"/>
              <a:gd name="connsiteX197" fmla="*/ 5324367 w 12202113"/>
              <a:gd name="connsiteY197" fmla="*/ 2902593 h 3188466"/>
              <a:gd name="connsiteX198" fmla="*/ 5319673 w 12202113"/>
              <a:gd name="connsiteY198" fmla="*/ 2902094 h 3188466"/>
              <a:gd name="connsiteX199" fmla="*/ 5296114 w 12202113"/>
              <a:gd name="connsiteY199" fmla="*/ 2905958 h 3188466"/>
              <a:gd name="connsiteX200" fmla="*/ 5283999 w 12202113"/>
              <a:gd name="connsiteY200" fmla="*/ 2907258 h 3188466"/>
              <a:gd name="connsiteX201" fmla="*/ 5280460 w 12202113"/>
              <a:gd name="connsiteY201" fmla="*/ 2909063 h 3188466"/>
              <a:gd name="connsiteX202" fmla="*/ 5262637 w 12202113"/>
              <a:gd name="connsiteY202" fmla="*/ 2910250 h 3188466"/>
              <a:gd name="connsiteX203" fmla="*/ 5260635 w 12202113"/>
              <a:gd name="connsiteY203" fmla="*/ 2909845 h 3188466"/>
              <a:gd name="connsiteX204" fmla="*/ 5245770 w 12202113"/>
              <a:gd name="connsiteY204" fmla="*/ 2912842 h 3188466"/>
              <a:gd name="connsiteX205" fmla="*/ 5233108 w 12202113"/>
              <a:gd name="connsiteY205" fmla="*/ 2917794 h 3188466"/>
              <a:gd name="connsiteX206" fmla="*/ 5082201 w 12202113"/>
              <a:gd name="connsiteY206" fmla="*/ 2920260 h 3188466"/>
              <a:gd name="connsiteX207" fmla="*/ 4939211 w 12202113"/>
              <a:gd name="connsiteY207" fmla="*/ 2931760 h 3188466"/>
              <a:gd name="connsiteX208" fmla="*/ 4794309 w 12202113"/>
              <a:gd name="connsiteY208" fmla="*/ 2937227 h 3188466"/>
              <a:gd name="connsiteX209" fmla="*/ 4637676 w 12202113"/>
              <a:gd name="connsiteY209" fmla="*/ 2946666 h 3188466"/>
              <a:gd name="connsiteX210" fmla="*/ 4585922 w 12202113"/>
              <a:gd name="connsiteY210" fmla="*/ 2944906 h 3188466"/>
              <a:gd name="connsiteX211" fmla="*/ 4539516 w 12202113"/>
              <a:gd name="connsiteY211" fmla="*/ 2953466 h 3188466"/>
              <a:gd name="connsiteX212" fmla="*/ 4520819 w 12202113"/>
              <a:gd name="connsiteY212" fmla="*/ 2950477 h 3188466"/>
              <a:gd name="connsiteX213" fmla="*/ 4517604 w 12202113"/>
              <a:gd name="connsiteY213" fmla="*/ 2949852 h 3188466"/>
              <a:gd name="connsiteX214" fmla="*/ 4504537 w 12202113"/>
              <a:gd name="connsiteY214" fmla="*/ 2949759 h 3188466"/>
              <a:gd name="connsiteX215" fmla="*/ 4501104 w 12202113"/>
              <a:gd name="connsiteY215" fmla="*/ 2946715 h 3188466"/>
              <a:gd name="connsiteX216" fmla="*/ 4342695 w 12202113"/>
              <a:gd name="connsiteY216" fmla="*/ 2951638 h 3188466"/>
              <a:gd name="connsiteX217" fmla="*/ 4274096 w 12202113"/>
              <a:gd name="connsiteY217" fmla="*/ 2953640 h 3188466"/>
              <a:gd name="connsiteX218" fmla="*/ 4248170 w 12202113"/>
              <a:gd name="connsiteY218" fmla="*/ 2951384 h 3188466"/>
              <a:gd name="connsiteX219" fmla="*/ 4147924 w 12202113"/>
              <a:gd name="connsiteY219" fmla="*/ 2945945 h 3188466"/>
              <a:gd name="connsiteX220" fmla="*/ 4061825 w 12202113"/>
              <a:gd name="connsiteY220" fmla="*/ 2944206 h 3188466"/>
              <a:gd name="connsiteX221" fmla="*/ 3998557 w 12202113"/>
              <a:gd name="connsiteY221" fmla="*/ 2955821 h 3188466"/>
              <a:gd name="connsiteX222" fmla="*/ 3993107 w 12202113"/>
              <a:gd name="connsiteY222" fmla="*/ 2953708 h 3188466"/>
              <a:gd name="connsiteX223" fmla="*/ 3949713 w 12202113"/>
              <a:gd name="connsiteY223" fmla="*/ 2955441 h 3188466"/>
              <a:gd name="connsiteX224" fmla="*/ 3797284 w 12202113"/>
              <a:gd name="connsiteY224" fmla="*/ 2977037 h 3188466"/>
              <a:gd name="connsiteX225" fmla="*/ 3712498 w 12202113"/>
              <a:gd name="connsiteY225" fmla="*/ 2979996 h 3188466"/>
              <a:gd name="connsiteX226" fmla="*/ 3682471 w 12202113"/>
              <a:gd name="connsiteY226" fmla="*/ 2978543 h 3188466"/>
              <a:gd name="connsiteX227" fmla="*/ 3632163 w 12202113"/>
              <a:gd name="connsiteY227" fmla="*/ 2976264 h 3188466"/>
              <a:gd name="connsiteX228" fmla="*/ 3594728 w 12202113"/>
              <a:gd name="connsiteY228" fmla="*/ 2968398 h 3188466"/>
              <a:gd name="connsiteX229" fmla="*/ 3552594 w 12202113"/>
              <a:gd name="connsiteY229" fmla="*/ 2968934 h 3188466"/>
              <a:gd name="connsiteX230" fmla="*/ 3542589 w 12202113"/>
              <a:gd name="connsiteY230" fmla="*/ 2977031 h 3188466"/>
              <a:gd name="connsiteX231" fmla="*/ 3497591 w 12202113"/>
              <a:gd name="connsiteY231" fmla="*/ 2975018 h 3188466"/>
              <a:gd name="connsiteX232" fmla="*/ 3429352 w 12202113"/>
              <a:gd name="connsiteY232" fmla="*/ 2971090 h 3188466"/>
              <a:gd name="connsiteX233" fmla="*/ 3389938 w 12202113"/>
              <a:gd name="connsiteY233" fmla="*/ 2970884 h 3188466"/>
              <a:gd name="connsiteX234" fmla="*/ 3282344 w 12202113"/>
              <a:gd name="connsiteY234" fmla="*/ 2968084 h 3188466"/>
              <a:gd name="connsiteX235" fmla="*/ 3174624 w 12202113"/>
              <a:gd name="connsiteY235" fmla="*/ 2963576 h 3188466"/>
              <a:gd name="connsiteX236" fmla="*/ 3111077 w 12202113"/>
              <a:gd name="connsiteY236" fmla="*/ 2951285 h 3188466"/>
              <a:gd name="connsiteX237" fmla="*/ 3022501 w 12202113"/>
              <a:gd name="connsiteY237" fmla="*/ 2948619 h 3188466"/>
              <a:gd name="connsiteX238" fmla="*/ 3007714 w 12202113"/>
              <a:gd name="connsiteY238" fmla="*/ 2946762 h 3188466"/>
              <a:gd name="connsiteX239" fmla="*/ 2903098 w 12202113"/>
              <a:gd name="connsiteY239" fmla="*/ 2940576 h 3188466"/>
              <a:gd name="connsiteX240" fmla="*/ 2781591 w 12202113"/>
              <a:gd name="connsiteY240" fmla="*/ 2946394 h 3188466"/>
              <a:gd name="connsiteX241" fmla="*/ 2627942 w 12202113"/>
              <a:gd name="connsiteY241" fmla="*/ 2919996 h 3188466"/>
              <a:gd name="connsiteX242" fmla="*/ 2354959 w 12202113"/>
              <a:gd name="connsiteY242" fmla="*/ 2882080 h 3188466"/>
              <a:gd name="connsiteX243" fmla="*/ 2063184 w 12202113"/>
              <a:gd name="connsiteY243" fmla="*/ 2879109 h 3188466"/>
              <a:gd name="connsiteX244" fmla="*/ 1986946 w 12202113"/>
              <a:gd name="connsiteY244" fmla="*/ 2887619 h 3188466"/>
              <a:gd name="connsiteX245" fmla="*/ 1763479 w 12202113"/>
              <a:gd name="connsiteY245" fmla="*/ 2909077 h 3188466"/>
              <a:gd name="connsiteX246" fmla="*/ 1537980 w 12202113"/>
              <a:gd name="connsiteY246" fmla="*/ 2960398 h 3188466"/>
              <a:gd name="connsiteX247" fmla="*/ 1395229 w 12202113"/>
              <a:gd name="connsiteY247" fmla="*/ 2975625 h 3188466"/>
              <a:gd name="connsiteX248" fmla="*/ 1327834 w 12202113"/>
              <a:gd name="connsiteY248" fmla="*/ 2989485 h 3188466"/>
              <a:gd name="connsiteX249" fmla="*/ 1280757 w 12202113"/>
              <a:gd name="connsiteY249" fmla="*/ 2992959 h 3188466"/>
              <a:gd name="connsiteX250" fmla="*/ 1252582 w 12202113"/>
              <a:gd name="connsiteY250" fmla="*/ 2995877 h 3188466"/>
              <a:gd name="connsiteX251" fmla="*/ 1204670 w 12202113"/>
              <a:gd name="connsiteY251" fmla="*/ 3014826 h 3188466"/>
              <a:gd name="connsiteX252" fmla="*/ 1020457 w 12202113"/>
              <a:gd name="connsiteY252" fmla="*/ 3031603 h 3188466"/>
              <a:gd name="connsiteX253" fmla="*/ 843248 w 12202113"/>
              <a:gd name="connsiteY253" fmla="*/ 3026954 h 3188466"/>
              <a:gd name="connsiteX254" fmla="*/ 583517 w 12202113"/>
              <a:gd name="connsiteY254" fmla="*/ 3089095 h 3188466"/>
              <a:gd name="connsiteX255" fmla="*/ 556836 w 12202113"/>
              <a:gd name="connsiteY255" fmla="*/ 3094374 h 3188466"/>
              <a:gd name="connsiteX256" fmla="*/ 412089 w 12202113"/>
              <a:gd name="connsiteY256" fmla="*/ 3121334 h 3188466"/>
              <a:gd name="connsiteX257" fmla="*/ 83929 w 12202113"/>
              <a:gd name="connsiteY257" fmla="*/ 3150566 h 3188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12202113" h="3188466">
                <a:moveTo>
                  <a:pt x="0" y="3188466"/>
                </a:moveTo>
                <a:lnTo>
                  <a:pt x="10116" y="2657641"/>
                </a:lnTo>
                <a:lnTo>
                  <a:pt x="10116" y="0"/>
                </a:lnTo>
                <a:lnTo>
                  <a:pt x="12202113" y="0"/>
                </a:lnTo>
                <a:lnTo>
                  <a:pt x="12202113" y="2879832"/>
                </a:lnTo>
                <a:lnTo>
                  <a:pt x="12198167" y="2880360"/>
                </a:lnTo>
                <a:cubicBezTo>
                  <a:pt x="12163116" y="2884349"/>
                  <a:pt x="12143771" y="2884544"/>
                  <a:pt x="12122128" y="2887194"/>
                </a:cubicBezTo>
                <a:cubicBezTo>
                  <a:pt x="12087086" y="2893347"/>
                  <a:pt x="12050015" y="2907304"/>
                  <a:pt x="12028868" y="2911786"/>
                </a:cubicBezTo>
                <a:lnTo>
                  <a:pt x="11995238" y="2914090"/>
                </a:lnTo>
                <a:lnTo>
                  <a:pt x="11996460" y="2918442"/>
                </a:lnTo>
                <a:lnTo>
                  <a:pt x="11983968" y="2918762"/>
                </a:lnTo>
                <a:lnTo>
                  <a:pt x="11956084" y="2918868"/>
                </a:lnTo>
                <a:cubicBezTo>
                  <a:pt x="11938684" y="2919526"/>
                  <a:pt x="11890300" y="2918483"/>
                  <a:pt x="11872586" y="2920076"/>
                </a:cubicBezTo>
                <a:cubicBezTo>
                  <a:pt x="11867476" y="2924717"/>
                  <a:pt x="11859589" y="2927247"/>
                  <a:pt x="11849804" y="2928420"/>
                </a:cubicBezTo>
                <a:lnTo>
                  <a:pt x="11828254" y="2928551"/>
                </a:lnTo>
                <a:lnTo>
                  <a:pt x="11703277" y="2939735"/>
                </a:lnTo>
                <a:lnTo>
                  <a:pt x="11686094" y="2940570"/>
                </a:lnTo>
                <a:lnTo>
                  <a:pt x="11676788" y="2944321"/>
                </a:lnTo>
                <a:cubicBezTo>
                  <a:pt x="11669684" y="2945069"/>
                  <a:pt x="11649276" y="2944585"/>
                  <a:pt x="11643464" y="2945066"/>
                </a:cubicBezTo>
                <a:lnTo>
                  <a:pt x="11641922" y="2947200"/>
                </a:lnTo>
                <a:cubicBezTo>
                  <a:pt x="11623408" y="2950611"/>
                  <a:pt x="11553770" y="2961969"/>
                  <a:pt x="11532386" y="2965529"/>
                </a:cubicBezTo>
                <a:cubicBezTo>
                  <a:pt x="11528114" y="2962248"/>
                  <a:pt x="11518548" y="2967430"/>
                  <a:pt x="11513619" y="2968556"/>
                </a:cubicBezTo>
                <a:cubicBezTo>
                  <a:pt x="11512856" y="2966346"/>
                  <a:pt x="11500924" y="2965672"/>
                  <a:pt x="11497404" y="2967639"/>
                </a:cubicBezTo>
                <a:cubicBezTo>
                  <a:pt x="11413522" y="2978420"/>
                  <a:pt x="11455510" y="2956141"/>
                  <a:pt x="11407630" y="2970255"/>
                </a:cubicBezTo>
                <a:cubicBezTo>
                  <a:pt x="11399160" y="2971190"/>
                  <a:pt x="11392296" y="2970299"/>
                  <a:pt x="11386276" y="2968648"/>
                </a:cubicBezTo>
                <a:lnTo>
                  <a:pt x="11377296" y="2965257"/>
                </a:lnTo>
                <a:lnTo>
                  <a:pt x="11342536" y="2971666"/>
                </a:lnTo>
                <a:cubicBezTo>
                  <a:pt x="11325414" y="2973900"/>
                  <a:pt x="11307393" y="2975381"/>
                  <a:pt x="11288902" y="2976058"/>
                </a:cubicBezTo>
                <a:cubicBezTo>
                  <a:pt x="11284753" y="2971542"/>
                  <a:pt x="11270239" y="2977957"/>
                  <a:pt x="11263411" y="2979228"/>
                </a:cubicBezTo>
                <a:cubicBezTo>
                  <a:pt x="11263340" y="2976278"/>
                  <a:pt x="11248212" y="2974865"/>
                  <a:pt x="11242843" y="2977303"/>
                </a:cubicBezTo>
                <a:cubicBezTo>
                  <a:pt x="11130019" y="2987845"/>
                  <a:pt x="11193504" y="2960297"/>
                  <a:pt x="11125798" y="2976816"/>
                </a:cubicBezTo>
                <a:cubicBezTo>
                  <a:pt x="11114472" y="2977677"/>
                  <a:pt x="11105974" y="2976199"/>
                  <a:pt x="11098884" y="2973758"/>
                </a:cubicBezTo>
                <a:lnTo>
                  <a:pt x="11086128" y="2967663"/>
                </a:lnTo>
                <a:lnTo>
                  <a:pt x="11076132" y="2969836"/>
                </a:lnTo>
                <a:cubicBezTo>
                  <a:pt x="11038408" y="2970007"/>
                  <a:pt x="11027285" y="2963760"/>
                  <a:pt x="11005337" y="2970053"/>
                </a:cubicBezTo>
                <a:cubicBezTo>
                  <a:pt x="10972902" y="2956973"/>
                  <a:pt x="10983824" y="2968749"/>
                  <a:pt x="10959154" y="2970750"/>
                </a:cubicBezTo>
                <a:cubicBezTo>
                  <a:pt x="10939692" y="2973358"/>
                  <a:pt x="10975422" y="2978377"/>
                  <a:pt x="10956347" y="2979118"/>
                </a:cubicBezTo>
                <a:cubicBezTo>
                  <a:pt x="10935712" y="2975741"/>
                  <a:pt x="10936682" y="2986229"/>
                  <a:pt x="10915223" y="2982099"/>
                </a:cubicBezTo>
                <a:cubicBezTo>
                  <a:pt x="10920436" y="2974198"/>
                  <a:pt x="10872877" y="2983630"/>
                  <a:pt x="10871398" y="2976728"/>
                </a:cubicBezTo>
                <a:cubicBezTo>
                  <a:pt x="10853171" y="2986599"/>
                  <a:pt x="10844013" y="2974439"/>
                  <a:pt x="10819743" y="2977481"/>
                </a:cubicBezTo>
                <a:cubicBezTo>
                  <a:pt x="10808314" y="2981215"/>
                  <a:pt x="10800068" y="2981856"/>
                  <a:pt x="10788834" y="2977840"/>
                </a:cubicBezTo>
                <a:cubicBezTo>
                  <a:pt x="10736185" y="2996020"/>
                  <a:pt x="10756982" y="2978653"/>
                  <a:pt x="10707711" y="2985644"/>
                </a:cubicBezTo>
                <a:cubicBezTo>
                  <a:pt x="10665262" y="2992997"/>
                  <a:pt x="10617142" y="2997767"/>
                  <a:pt x="10576086" y="3015319"/>
                </a:cubicBezTo>
                <a:cubicBezTo>
                  <a:pt x="10568550" y="3020292"/>
                  <a:pt x="10550046" y="3022174"/>
                  <a:pt x="10534761" y="3019524"/>
                </a:cubicBezTo>
                <a:cubicBezTo>
                  <a:pt x="10532134" y="3019067"/>
                  <a:pt x="10529698" y="3018490"/>
                  <a:pt x="10527537" y="3017814"/>
                </a:cubicBezTo>
                <a:cubicBezTo>
                  <a:pt x="10492044" y="3020498"/>
                  <a:pt x="10362224" y="3032491"/>
                  <a:pt x="10321799" y="3035635"/>
                </a:cubicBezTo>
                <a:cubicBezTo>
                  <a:pt x="10318526" y="3029246"/>
                  <a:pt x="10298084" y="3040774"/>
                  <a:pt x="10284989" y="3036679"/>
                </a:cubicBezTo>
                <a:cubicBezTo>
                  <a:pt x="10275610" y="3033085"/>
                  <a:pt x="10267220" y="3035744"/>
                  <a:pt x="10257423" y="3036027"/>
                </a:cubicBezTo>
                <a:cubicBezTo>
                  <a:pt x="10244517" y="3033202"/>
                  <a:pt x="10202424" y="3038304"/>
                  <a:pt x="10191450" y="3041963"/>
                </a:cubicBezTo>
                <a:cubicBezTo>
                  <a:pt x="10165225" y="3054679"/>
                  <a:pt x="10105634" y="3045236"/>
                  <a:pt x="10083845" y="3054978"/>
                </a:cubicBezTo>
                <a:cubicBezTo>
                  <a:pt x="10075939" y="3056408"/>
                  <a:pt x="10068203" y="3056986"/>
                  <a:pt x="10060611" y="3057035"/>
                </a:cubicBezTo>
                <a:lnTo>
                  <a:pt x="10039363" y="3055961"/>
                </a:lnTo>
                <a:lnTo>
                  <a:pt x="10033322" y="3053238"/>
                </a:lnTo>
                <a:lnTo>
                  <a:pt x="10020337" y="3053912"/>
                </a:lnTo>
                <a:lnTo>
                  <a:pt x="10016616" y="3053498"/>
                </a:lnTo>
                <a:cubicBezTo>
                  <a:pt x="10009508" y="3052695"/>
                  <a:pt x="10002492" y="3051995"/>
                  <a:pt x="9995549" y="3051719"/>
                </a:cubicBezTo>
                <a:cubicBezTo>
                  <a:pt x="10004680" y="3065377"/>
                  <a:pt x="9937988" y="3051618"/>
                  <a:pt x="9957212" y="3062663"/>
                </a:cubicBezTo>
                <a:cubicBezTo>
                  <a:pt x="9920646" y="3063519"/>
                  <a:pt x="9948538" y="3073806"/>
                  <a:pt x="9904584" y="3063999"/>
                </a:cubicBezTo>
                <a:cubicBezTo>
                  <a:pt x="9847813" y="3075166"/>
                  <a:pt x="9758323" y="3071010"/>
                  <a:pt x="9713857" y="3087955"/>
                </a:cubicBezTo>
                <a:cubicBezTo>
                  <a:pt x="9719380" y="3081485"/>
                  <a:pt x="9695453" y="3076466"/>
                  <a:pt x="9678879" y="3079676"/>
                </a:cubicBezTo>
                <a:cubicBezTo>
                  <a:pt x="9698255" y="3054291"/>
                  <a:pt x="9613348" y="3102551"/>
                  <a:pt x="9598760" y="3085228"/>
                </a:cubicBezTo>
                <a:cubicBezTo>
                  <a:pt x="9598041" y="3101310"/>
                  <a:pt x="9523758" y="3128579"/>
                  <a:pt x="9488796" y="3115384"/>
                </a:cubicBezTo>
                <a:cubicBezTo>
                  <a:pt x="9435532" y="3118605"/>
                  <a:pt x="9397815" y="3131898"/>
                  <a:pt x="9341972" y="3126583"/>
                </a:cubicBezTo>
                <a:cubicBezTo>
                  <a:pt x="9340239" y="3128735"/>
                  <a:pt x="9337399" y="3130536"/>
                  <a:pt x="9333795" y="3132083"/>
                </a:cubicBezTo>
                <a:lnTo>
                  <a:pt x="9321736" y="3135834"/>
                </a:lnTo>
                <a:lnTo>
                  <a:pt x="9319405" y="3135561"/>
                </a:lnTo>
                <a:cubicBezTo>
                  <a:pt x="9310247" y="3135512"/>
                  <a:pt x="9305558" y="3136419"/>
                  <a:pt x="9302847" y="3137746"/>
                </a:cubicBezTo>
                <a:lnTo>
                  <a:pt x="9300930" y="3139687"/>
                </a:lnTo>
                <a:lnTo>
                  <a:pt x="9290106" y="3141645"/>
                </a:lnTo>
                <a:lnTo>
                  <a:pt x="9270220" y="3146737"/>
                </a:lnTo>
                <a:lnTo>
                  <a:pt x="9265150" y="3146531"/>
                </a:lnTo>
                <a:lnTo>
                  <a:pt x="9233057" y="3152408"/>
                </a:lnTo>
                <a:lnTo>
                  <a:pt x="9231974" y="3151938"/>
                </a:lnTo>
                <a:cubicBezTo>
                  <a:pt x="9228816" y="3151020"/>
                  <a:pt x="9225099" y="3150595"/>
                  <a:pt x="9220130" y="3151189"/>
                </a:cubicBezTo>
                <a:cubicBezTo>
                  <a:pt x="9218372" y="3142213"/>
                  <a:pt x="9213458" y="3148467"/>
                  <a:pt x="9198955" y="3151015"/>
                </a:cubicBezTo>
                <a:cubicBezTo>
                  <a:pt x="9192986" y="3137641"/>
                  <a:pt x="9157451" y="3149750"/>
                  <a:pt x="9142196" y="3143802"/>
                </a:cubicBezTo>
                <a:cubicBezTo>
                  <a:pt x="9131673" y="3145976"/>
                  <a:pt x="9120437" y="3148030"/>
                  <a:pt x="9108665" y="3149868"/>
                </a:cubicBezTo>
                <a:lnTo>
                  <a:pt x="9014086" y="3150791"/>
                </a:lnTo>
                <a:lnTo>
                  <a:pt x="8915037" y="3140020"/>
                </a:lnTo>
                <a:cubicBezTo>
                  <a:pt x="8878400" y="3139785"/>
                  <a:pt x="8846675" y="3135786"/>
                  <a:pt x="8815667" y="3138606"/>
                </a:cubicBezTo>
                <a:cubicBezTo>
                  <a:pt x="8803071" y="3135495"/>
                  <a:pt x="8791199" y="3134238"/>
                  <a:pt x="8779688" y="3138895"/>
                </a:cubicBezTo>
                <a:cubicBezTo>
                  <a:pt x="8745498" y="3137342"/>
                  <a:pt x="8737221" y="3130691"/>
                  <a:pt x="8715556" y="3135878"/>
                </a:cubicBezTo>
                <a:cubicBezTo>
                  <a:pt x="8696347" y="3125121"/>
                  <a:pt x="8695210" y="3129227"/>
                  <a:pt x="8686183" y="3132307"/>
                </a:cubicBezTo>
                <a:lnTo>
                  <a:pt x="8684895" y="3132527"/>
                </a:lnTo>
                <a:lnTo>
                  <a:pt x="8682270" y="3130989"/>
                </a:lnTo>
                <a:lnTo>
                  <a:pt x="8676836" y="3130278"/>
                </a:lnTo>
                <a:lnTo>
                  <a:pt x="8662002" y="3130735"/>
                </a:lnTo>
                <a:lnTo>
                  <a:pt x="8656423" y="3131304"/>
                </a:lnTo>
                <a:cubicBezTo>
                  <a:pt x="8652581" y="3131550"/>
                  <a:pt x="8650028" y="3131521"/>
                  <a:pt x="8648261" y="3131294"/>
                </a:cubicBezTo>
                <a:lnTo>
                  <a:pt x="8648057" y="3131167"/>
                </a:lnTo>
                <a:lnTo>
                  <a:pt x="8640412" y="3131403"/>
                </a:lnTo>
                <a:cubicBezTo>
                  <a:pt x="8627510" y="3132092"/>
                  <a:pt x="8614954" y="3133035"/>
                  <a:pt x="8603003" y="3134155"/>
                </a:cubicBezTo>
                <a:cubicBezTo>
                  <a:pt x="8592897" y="3127095"/>
                  <a:pt x="8548738" y="3135435"/>
                  <a:pt x="8553571" y="3122125"/>
                </a:cubicBezTo>
                <a:cubicBezTo>
                  <a:pt x="8537450" y="3123243"/>
                  <a:pt x="8527699" y="3128769"/>
                  <a:pt x="8533128" y="3120039"/>
                </a:cubicBezTo>
                <a:cubicBezTo>
                  <a:pt x="8527821" y="3120156"/>
                  <a:pt x="8524551" y="3119414"/>
                  <a:pt x="8522209" y="3118252"/>
                </a:cubicBezTo>
                <a:lnTo>
                  <a:pt x="8521532" y="3117705"/>
                </a:lnTo>
                <a:lnTo>
                  <a:pt x="8485667" y="3120406"/>
                </a:lnTo>
                <a:lnTo>
                  <a:pt x="8480905" y="3119749"/>
                </a:lnTo>
                <a:lnTo>
                  <a:pt x="8457530" y="3122810"/>
                </a:lnTo>
                <a:lnTo>
                  <a:pt x="8445451" y="3123697"/>
                </a:lnTo>
                <a:lnTo>
                  <a:pt x="8442039" y="3125378"/>
                </a:lnTo>
                <a:cubicBezTo>
                  <a:pt x="8438355" y="3126399"/>
                  <a:pt x="8433075" y="3126839"/>
                  <a:pt x="8424215" y="3125963"/>
                </a:cubicBezTo>
                <a:lnTo>
                  <a:pt x="8422165" y="3125491"/>
                </a:lnTo>
                <a:lnTo>
                  <a:pt x="8407465" y="3127979"/>
                </a:lnTo>
                <a:cubicBezTo>
                  <a:pt x="8402731" y="3129129"/>
                  <a:pt x="8398540" y="3130592"/>
                  <a:pt x="8395146" y="3132488"/>
                </a:cubicBezTo>
                <a:cubicBezTo>
                  <a:pt x="8345093" y="3122354"/>
                  <a:pt x="8297866" y="3131626"/>
                  <a:pt x="8243538" y="3129873"/>
                </a:cubicBezTo>
                <a:cubicBezTo>
                  <a:pt x="8220052" y="3114107"/>
                  <a:pt x="8126172" y="3133411"/>
                  <a:pt x="8112685" y="3148698"/>
                </a:cubicBezTo>
                <a:cubicBezTo>
                  <a:pt x="8112380" y="3135302"/>
                  <a:pt x="8044302" y="3153542"/>
                  <a:pt x="8026741" y="3154015"/>
                </a:cubicBezTo>
                <a:cubicBezTo>
                  <a:pt x="8020887" y="3154173"/>
                  <a:pt x="8020646" y="3152357"/>
                  <a:pt x="8030400" y="3146736"/>
                </a:cubicBezTo>
                <a:cubicBezTo>
                  <a:pt x="8011739" y="3148301"/>
                  <a:pt x="7992477" y="3141339"/>
                  <a:pt x="8002987" y="3135663"/>
                </a:cubicBezTo>
                <a:cubicBezTo>
                  <a:pt x="7946297" y="3147811"/>
                  <a:pt x="7862627" y="3135732"/>
                  <a:pt x="7798568" y="3141249"/>
                </a:cubicBezTo>
                <a:cubicBezTo>
                  <a:pt x="7763645" y="3127901"/>
                  <a:pt x="7782577" y="3140251"/>
                  <a:pt x="7746353" y="3137755"/>
                </a:cubicBezTo>
                <a:cubicBezTo>
                  <a:pt x="7756261" y="3150042"/>
                  <a:pt x="7702377" y="3130861"/>
                  <a:pt x="7700395" y="3144729"/>
                </a:cubicBezTo>
                <a:cubicBezTo>
                  <a:pt x="7693866" y="3143835"/>
                  <a:pt x="7687603" y="3142532"/>
                  <a:pt x="7681335" y="3141120"/>
                </a:cubicBezTo>
                <a:lnTo>
                  <a:pt x="7678044" y="3140387"/>
                </a:lnTo>
                <a:lnTo>
                  <a:pt x="7664890" y="3139855"/>
                </a:lnTo>
                <a:lnTo>
                  <a:pt x="7661183" y="3136706"/>
                </a:lnTo>
                <a:lnTo>
                  <a:pt x="7641383" y="3133755"/>
                </a:lnTo>
                <a:cubicBezTo>
                  <a:pt x="7633967" y="3133115"/>
                  <a:pt x="7625987" y="3132967"/>
                  <a:pt x="7617169" y="3133614"/>
                </a:cubicBezTo>
                <a:cubicBezTo>
                  <a:pt x="7595475" y="3139109"/>
                  <a:pt x="7561695" y="3132374"/>
                  <a:pt x="7531143" y="3132781"/>
                </a:cubicBezTo>
                <a:lnTo>
                  <a:pt x="7517113" y="3134483"/>
                </a:lnTo>
                <a:lnTo>
                  <a:pt x="7471320" y="3131645"/>
                </a:lnTo>
                <a:cubicBezTo>
                  <a:pt x="7458285" y="3131095"/>
                  <a:pt x="7444756" y="3130805"/>
                  <a:pt x="7430512" y="3131007"/>
                </a:cubicBezTo>
                <a:lnTo>
                  <a:pt x="7404071" y="3132361"/>
                </a:lnTo>
                <a:lnTo>
                  <a:pt x="7397140" y="3131239"/>
                </a:lnTo>
                <a:cubicBezTo>
                  <a:pt x="7385068" y="3131364"/>
                  <a:pt x="7369091" y="3135313"/>
                  <a:pt x="7370514" y="3130516"/>
                </a:cubicBezTo>
                <a:lnTo>
                  <a:pt x="7356953" y="3132179"/>
                </a:lnTo>
                <a:lnTo>
                  <a:pt x="7343567" y="3128350"/>
                </a:lnTo>
                <a:cubicBezTo>
                  <a:pt x="7342101" y="3127461"/>
                  <a:pt x="7340998" y="3126514"/>
                  <a:pt x="7340295" y="3125545"/>
                </a:cubicBezTo>
                <a:lnTo>
                  <a:pt x="7321348" y="3126804"/>
                </a:lnTo>
                <a:lnTo>
                  <a:pt x="7305815" y="3124063"/>
                </a:lnTo>
                <a:lnTo>
                  <a:pt x="7292274" y="3125855"/>
                </a:lnTo>
                <a:lnTo>
                  <a:pt x="7286654" y="3125451"/>
                </a:lnTo>
                <a:lnTo>
                  <a:pt x="7272685" y="3124094"/>
                </a:lnTo>
                <a:cubicBezTo>
                  <a:pt x="7265523" y="3123143"/>
                  <a:pt x="7257508" y="3121997"/>
                  <a:pt x="7248584" y="3121080"/>
                </a:cubicBezTo>
                <a:lnTo>
                  <a:pt x="7241065" y="3120661"/>
                </a:lnTo>
                <a:lnTo>
                  <a:pt x="7224696" y="3116051"/>
                </a:lnTo>
                <a:cubicBezTo>
                  <a:pt x="7212786" y="3112566"/>
                  <a:pt x="7203412" y="3110217"/>
                  <a:pt x="7193009" y="3112108"/>
                </a:cubicBezTo>
                <a:cubicBezTo>
                  <a:pt x="7175276" y="3107606"/>
                  <a:pt x="7162888" y="3094987"/>
                  <a:pt x="7137220" y="3098354"/>
                </a:cubicBezTo>
                <a:cubicBezTo>
                  <a:pt x="7145010" y="3092637"/>
                  <a:pt x="7108715" y="3097662"/>
                  <a:pt x="7104427" y="3091790"/>
                </a:cubicBezTo>
                <a:cubicBezTo>
                  <a:pt x="7102447" y="3087061"/>
                  <a:pt x="7090976" y="3087484"/>
                  <a:pt x="7082240" y="3085740"/>
                </a:cubicBezTo>
                <a:cubicBezTo>
                  <a:pt x="7076014" y="3080911"/>
                  <a:pt x="7032058" y="3076501"/>
                  <a:pt x="7016754" y="3077196"/>
                </a:cubicBezTo>
                <a:cubicBezTo>
                  <a:pt x="6973620" y="3082001"/>
                  <a:pt x="6938923" y="3062558"/>
                  <a:pt x="6904436" y="3065900"/>
                </a:cubicBezTo>
                <a:cubicBezTo>
                  <a:pt x="6895406" y="3065445"/>
                  <a:pt x="6887919" y="3064350"/>
                  <a:pt x="6881434" y="3062865"/>
                </a:cubicBezTo>
                <a:lnTo>
                  <a:pt x="6865273" y="3057749"/>
                </a:lnTo>
                <a:cubicBezTo>
                  <a:pt x="6865072" y="3056626"/>
                  <a:pt x="6864871" y="3055502"/>
                  <a:pt x="6864671" y="3054378"/>
                </a:cubicBezTo>
                <a:lnTo>
                  <a:pt x="6852599" y="3052306"/>
                </a:lnTo>
                <a:lnTo>
                  <a:pt x="6850143" y="3051232"/>
                </a:lnTo>
                <a:cubicBezTo>
                  <a:pt x="6845470" y="3049168"/>
                  <a:pt x="6840704" y="3047206"/>
                  <a:pt x="6835301" y="3045593"/>
                </a:cubicBezTo>
                <a:cubicBezTo>
                  <a:pt x="6820447" y="3058242"/>
                  <a:pt x="6786888" y="3033956"/>
                  <a:pt x="6784871" y="3046562"/>
                </a:cubicBezTo>
                <a:cubicBezTo>
                  <a:pt x="6752593" y="3039899"/>
                  <a:pt x="6759140" y="3053646"/>
                  <a:pt x="6738245" y="3037055"/>
                </a:cubicBezTo>
                <a:cubicBezTo>
                  <a:pt x="6671880" y="3034501"/>
                  <a:pt x="6603220" y="3013245"/>
                  <a:pt x="6537703" y="3017736"/>
                </a:cubicBezTo>
                <a:cubicBezTo>
                  <a:pt x="6553051" y="3013722"/>
                  <a:pt x="6541149" y="3004943"/>
                  <a:pt x="6521858" y="3004158"/>
                </a:cubicBezTo>
                <a:cubicBezTo>
                  <a:pt x="6580141" y="2987944"/>
                  <a:pt x="6428765" y="3009117"/>
                  <a:pt x="6445069" y="2992470"/>
                </a:cubicBezTo>
                <a:cubicBezTo>
                  <a:pt x="6417897" y="3005060"/>
                  <a:pt x="6310156" y="3011743"/>
                  <a:pt x="6302447" y="2994274"/>
                </a:cubicBezTo>
                <a:cubicBezTo>
                  <a:pt x="6252173" y="2986131"/>
                  <a:pt x="6198382" y="2989085"/>
                  <a:pt x="6160029" y="2973666"/>
                </a:cubicBezTo>
                <a:cubicBezTo>
                  <a:pt x="6155014" y="2975022"/>
                  <a:pt x="6149642" y="2975878"/>
                  <a:pt x="6144046" y="2976380"/>
                </a:cubicBezTo>
                <a:lnTo>
                  <a:pt x="6127670" y="2976929"/>
                </a:lnTo>
                <a:lnTo>
                  <a:pt x="6126155" y="2976245"/>
                </a:lnTo>
                <a:cubicBezTo>
                  <a:pt x="6118509" y="2974369"/>
                  <a:pt x="6113052" y="2974144"/>
                  <a:pt x="6108575" y="2974651"/>
                </a:cubicBezTo>
                <a:lnTo>
                  <a:pt x="6103746" y="2975803"/>
                </a:lnTo>
                <a:lnTo>
                  <a:pt x="6091377" y="2975180"/>
                </a:lnTo>
                <a:lnTo>
                  <a:pt x="6066183" y="2975222"/>
                </a:lnTo>
                <a:lnTo>
                  <a:pt x="6063287" y="2974353"/>
                </a:lnTo>
                <a:lnTo>
                  <a:pt x="6054813" y="2974911"/>
                </a:lnTo>
                <a:lnTo>
                  <a:pt x="6050809" y="2973985"/>
                </a:lnTo>
                <a:lnTo>
                  <a:pt x="6013979" y="2974553"/>
                </a:lnTo>
                <a:cubicBezTo>
                  <a:pt x="6013918" y="2974361"/>
                  <a:pt x="6013860" y="2974167"/>
                  <a:pt x="6013800" y="2973973"/>
                </a:cubicBezTo>
                <a:cubicBezTo>
                  <a:pt x="6012565" y="2972689"/>
                  <a:pt x="6010070" y="2971765"/>
                  <a:pt x="6004866" y="2971570"/>
                </a:cubicBezTo>
                <a:cubicBezTo>
                  <a:pt x="6017706" y="2963268"/>
                  <a:pt x="6003515" y="2968156"/>
                  <a:pt x="5987036" y="2968315"/>
                </a:cubicBezTo>
                <a:cubicBezTo>
                  <a:pt x="6003302" y="2955458"/>
                  <a:pt x="5953573" y="2961108"/>
                  <a:pt x="5950027" y="2953546"/>
                </a:cubicBezTo>
                <a:cubicBezTo>
                  <a:pt x="5937559" y="2953953"/>
                  <a:pt x="5924668" y="2954151"/>
                  <a:pt x="5911668" y="2954074"/>
                </a:cubicBezTo>
                <a:lnTo>
                  <a:pt x="5904110" y="2953861"/>
                </a:lnTo>
                <a:cubicBezTo>
                  <a:pt x="5904082" y="2953815"/>
                  <a:pt x="5904053" y="2953769"/>
                  <a:pt x="5904026" y="2953724"/>
                </a:cubicBezTo>
                <a:cubicBezTo>
                  <a:pt x="5902528" y="2953395"/>
                  <a:pt x="5900097" y="2953219"/>
                  <a:pt x="5896189" y="2953236"/>
                </a:cubicBezTo>
                <a:lnTo>
                  <a:pt x="5890331" y="2953471"/>
                </a:lnTo>
                <a:lnTo>
                  <a:pt x="5875672" y="2953056"/>
                </a:lnTo>
                <a:lnTo>
                  <a:pt x="5871070" y="2952035"/>
                </a:lnTo>
                <a:lnTo>
                  <a:pt x="5869888" y="2950364"/>
                </a:lnTo>
                <a:lnTo>
                  <a:pt x="5868461" y="2950506"/>
                </a:lnTo>
                <a:cubicBezTo>
                  <a:pt x="5857092" y="2953019"/>
                  <a:pt x="5852416" y="2957005"/>
                  <a:pt x="5843343" y="2945262"/>
                </a:cubicBezTo>
                <a:cubicBezTo>
                  <a:pt x="5817989" y="2949116"/>
                  <a:pt x="5815840" y="2942065"/>
                  <a:pt x="5784331" y="2938531"/>
                </a:cubicBezTo>
                <a:cubicBezTo>
                  <a:pt x="5769202" y="2942455"/>
                  <a:pt x="5758885" y="2940521"/>
                  <a:pt x="5749498" y="2936713"/>
                </a:cubicBezTo>
                <a:cubicBezTo>
                  <a:pt x="5717228" y="2937683"/>
                  <a:pt x="5690227" y="2931877"/>
                  <a:pt x="5655214" y="2929503"/>
                </a:cubicBezTo>
                <a:cubicBezTo>
                  <a:pt x="5614827" y="2933899"/>
                  <a:pt x="5598877" y="2923069"/>
                  <a:pt x="5561446" y="2920575"/>
                </a:cubicBezTo>
                <a:cubicBezTo>
                  <a:pt x="5525084" y="2929276"/>
                  <a:pt x="5537471" y="2911136"/>
                  <a:pt x="5519456" y="2906631"/>
                </a:cubicBezTo>
                <a:lnTo>
                  <a:pt x="5514099" y="2906097"/>
                </a:lnTo>
                <a:lnTo>
                  <a:pt x="5499273" y="2907057"/>
                </a:lnTo>
                <a:lnTo>
                  <a:pt x="5493664" y="2907817"/>
                </a:lnTo>
                <a:cubicBezTo>
                  <a:pt x="5489815" y="2908191"/>
                  <a:pt x="5487270" y="2908250"/>
                  <a:pt x="5485530" y="2908080"/>
                </a:cubicBezTo>
                <a:lnTo>
                  <a:pt x="5485337" y="2907959"/>
                </a:lnTo>
                <a:lnTo>
                  <a:pt x="5477696" y="2908455"/>
                </a:lnTo>
                <a:cubicBezTo>
                  <a:pt x="5464775" y="2909581"/>
                  <a:pt x="5452182" y="2910951"/>
                  <a:pt x="5440170" y="2912482"/>
                </a:cubicBezTo>
                <a:cubicBezTo>
                  <a:pt x="5430698" y="2905718"/>
                  <a:pt x="5385970" y="2915593"/>
                  <a:pt x="5391911" y="2902040"/>
                </a:cubicBezTo>
                <a:cubicBezTo>
                  <a:pt x="5375744" y="2903707"/>
                  <a:pt x="5365560" y="2909594"/>
                  <a:pt x="5371708" y="2900629"/>
                </a:cubicBezTo>
                <a:cubicBezTo>
                  <a:pt x="5366408" y="2900926"/>
                  <a:pt x="5363213" y="2900288"/>
                  <a:pt x="5360976" y="2899197"/>
                </a:cubicBezTo>
                <a:lnTo>
                  <a:pt x="5360345" y="2898671"/>
                </a:lnTo>
                <a:lnTo>
                  <a:pt x="5324367" y="2902593"/>
                </a:lnTo>
                <a:lnTo>
                  <a:pt x="5319673" y="2902094"/>
                </a:lnTo>
                <a:lnTo>
                  <a:pt x="5296114" y="2905958"/>
                </a:lnTo>
                <a:lnTo>
                  <a:pt x="5283999" y="2907258"/>
                </a:lnTo>
                <a:lnTo>
                  <a:pt x="5280460" y="2909063"/>
                </a:lnTo>
                <a:cubicBezTo>
                  <a:pt x="5276699" y="2910214"/>
                  <a:pt x="5271395" y="2910834"/>
                  <a:pt x="5262637" y="2910250"/>
                </a:cubicBezTo>
                <a:lnTo>
                  <a:pt x="5260635" y="2909845"/>
                </a:lnTo>
                <a:lnTo>
                  <a:pt x="5245770" y="2912842"/>
                </a:lnTo>
                <a:cubicBezTo>
                  <a:pt x="5240955" y="2914159"/>
                  <a:pt x="5236652" y="2915770"/>
                  <a:pt x="5233108" y="2917794"/>
                </a:cubicBezTo>
                <a:cubicBezTo>
                  <a:pt x="5184071" y="2909280"/>
                  <a:pt x="5136210" y="2920197"/>
                  <a:pt x="5082201" y="2920260"/>
                </a:cubicBezTo>
                <a:lnTo>
                  <a:pt x="4939211" y="2931760"/>
                </a:lnTo>
                <a:cubicBezTo>
                  <a:pt x="4920477" y="2933960"/>
                  <a:pt x="4783353" y="2943291"/>
                  <a:pt x="4794309" y="2937227"/>
                </a:cubicBezTo>
                <a:cubicBezTo>
                  <a:pt x="4736776" y="2951353"/>
                  <a:pt x="4701995" y="2938961"/>
                  <a:pt x="4637676" y="2946666"/>
                </a:cubicBezTo>
                <a:cubicBezTo>
                  <a:pt x="4603987" y="2934412"/>
                  <a:pt x="4621816" y="2946201"/>
                  <a:pt x="4585922" y="2944906"/>
                </a:cubicBezTo>
                <a:cubicBezTo>
                  <a:pt x="4594760" y="2956935"/>
                  <a:pt x="4542663" y="2939450"/>
                  <a:pt x="4539516" y="2953466"/>
                </a:cubicBezTo>
                <a:cubicBezTo>
                  <a:pt x="4533082" y="2952789"/>
                  <a:pt x="4526953" y="2951687"/>
                  <a:pt x="4520819" y="2950477"/>
                </a:cubicBezTo>
                <a:lnTo>
                  <a:pt x="4517604" y="2949852"/>
                </a:lnTo>
                <a:lnTo>
                  <a:pt x="4504537" y="2949759"/>
                </a:lnTo>
                <a:lnTo>
                  <a:pt x="4501104" y="2946715"/>
                </a:lnTo>
                <a:lnTo>
                  <a:pt x="4342695" y="2951638"/>
                </a:lnTo>
                <a:cubicBezTo>
                  <a:pt x="4328954" y="2954609"/>
                  <a:pt x="4284038" y="2957184"/>
                  <a:pt x="4274096" y="2953640"/>
                </a:cubicBezTo>
                <a:cubicBezTo>
                  <a:pt x="4264434" y="2953346"/>
                  <a:pt x="4254047" y="2955481"/>
                  <a:pt x="4248170" y="2951384"/>
                </a:cubicBezTo>
                <a:lnTo>
                  <a:pt x="4147924" y="2945945"/>
                </a:lnTo>
                <a:cubicBezTo>
                  <a:pt x="4131656" y="2952619"/>
                  <a:pt x="4104816" y="2942907"/>
                  <a:pt x="4061825" y="2944206"/>
                </a:cubicBezTo>
                <a:cubicBezTo>
                  <a:pt x="4044045" y="2951860"/>
                  <a:pt x="4032845" y="2944993"/>
                  <a:pt x="3998557" y="2955821"/>
                </a:cubicBezTo>
                <a:cubicBezTo>
                  <a:pt x="3997072" y="2955023"/>
                  <a:pt x="3995237" y="2954313"/>
                  <a:pt x="3993107" y="2953708"/>
                </a:cubicBezTo>
                <a:cubicBezTo>
                  <a:pt x="3980729" y="2950196"/>
                  <a:pt x="3961302" y="2950972"/>
                  <a:pt x="3949713" y="2955441"/>
                </a:cubicBezTo>
                <a:cubicBezTo>
                  <a:pt x="3894925" y="2970367"/>
                  <a:pt x="3844508" y="2972262"/>
                  <a:pt x="3797284" y="2977037"/>
                </a:cubicBezTo>
                <a:cubicBezTo>
                  <a:pt x="3743822" y="2981057"/>
                  <a:pt x="3778974" y="2965129"/>
                  <a:pt x="3712498" y="2979996"/>
                </a:cubicBezTo>
                <a:cubicBezTo>
                  <a:pt x="3705202" y="2975373"/>
                  <a:pt x="3696720" y="2975524"/>
                  <a:pt x="3682471" y="2978543"/>
                </a:cubicBezTo>
                <a:cubicBezTo>
                  <a:pt x="3656488" y="2980127"/>
                  <a:pt x="3658300" y="2967587"/>
                  <a:pt x="3632163" y="2976264"/>
                </a:cubicBezTo>
                <a:cubicBezTo>
                  <a:pt x="3636766" y="2969363"/>
                  <a:pt x="3582819" y="2975892"/>
                  <a:pt x="3594728" y="2968398"/>
                </a:cubicBezTo>
                <a:cubicBezTo>
                  <a:pt x="3577705" y="2963064"/>
                  <a:pt x="3569481" y="2973476"/>
                  <a:pt x="3552594" y="2968934"/>
                </a:cubicBezTo>
                <a:cubicBezTo>
                  <a:pt x="3533613" y="2968552"/>
                  <a:pt x="3563577" y="2975594"/>
                  <a:pt x="3542589" y="2977031"/>
                </a:cubicBezTo>
                <a:cubicBezTo>
                  <a:pt x="3517131" y="2977564"/>
                  <a:pt x="3517346" y="2989828"/>
                  <a:pt x="3497591" y="2975018"/>
                </a:cubicBezTo>
                <a:lnTo>
                  <a:pt x="3429352" y="2971090"/>
                </a:lnTo>
                <a:cubicBezTo>
                  <a:pt x="3414141" y="2975624"/>
                  <a:pt x="3401904" y="2974195"/>
                  <a:pt x="3389938" y="2970884"/>
                </a:cubicBezTo>
                <a:cubicBezTo>
                  <a:pt x="3354504" y="2973297"/>
                  <a:pt x="3322178" y="2968827"/>
                  <a:pt x="3282344" y="2968084"/>
                </a:cubicBezTo>
                <a:cubicBezTo>
                  <a:pt x="3239277" y="2974224"/>
                  <a:pt x="3217192" y="2964327"/>
                  <a:pt x="3174624" y="2963576"/>
                </a:cubicBezTo>
                <a:cubicBezTo>
                  <a:pt x="3132504" y="2975210"/>
                  <a:pt x="3146911" y="2949576"/>
                  <a:pt x="3111077" y="2951285"/>
                </a:cubicBezTo>
                <a:cubicBezTo>
                  <a:pt x="3052732" y="2962418"/>
                  <a:pt x="3112543" y="2942881"/>
                  <a:pt x="3022501" y="2948619"/>
                </a:cubicBezTo>
                <a:cubicBezTo>
                  <a:pt x="3017399" y="2950352"/>
                  <a:pt x="3006521" y="2948989"/>
                  <a:pt x="3007714" y="2946762"/>
                </a:cubicBezTo>
                <a:cubicBezTo>
                  <a:pt x="2987987" y="2948105"/>
                  <a:pt x="2931270" y="2937206"/>
                  <a:pt x="2903098" y="2940576"/>
                </a:cubicBezTo>
                <a:cubicBezTo>
                  <a:pt x="2848155" y="2935894"/>
                  <a:pt x="2821430" y="2947095"/>
                  <a:pt x="2781591" y="2946394"/>
                </a:cubicBezTo>
                <a:cubicBezTo>
                  <a:pt x="2735559" y="2940279"/>
                  <a:pt x="2708563" y="2934146"/>
                  <a:pt x="2627942" y="2919996"/>
                </a:cubicBezTo>
                <a:lnTo>
                  <a:pt x="2354959" y="2882080"/>
                </a:lnTo>
                <a:cubicBezTo>
                  <a:pt x="2252426" y="2847776"/>
                  <a:pt x="2124519" y="2878188"/>
                  <a:pt x="2063184" y="2879109"/>
                </a:cubicBezTo>
                <a:cubicBezTo>
                  <a:pt x="2038620" y="2892844"/>
                  <a:pt x="2017217" y="2880735"/>
                  <a:pt x="1986946" y="2887619"/>
                </a:cubicBezTo>
                <a:cubicBezTo>
                  <a:pt x="1919067" y="2894646"/>
                  <a:pt x="1852404" y="2912737"/>
                  <a:pt x="1763479" y="2909077"/>
                </a:cubicBezTo>
                <a:cubicBezTo>
                  <a:pt x="1726097" y="2949538"/>
                  <a:pt x="1621108" y="2933327"/>
                  <a:pt x="1537980" y="2960398"/>
                </a:cubicBezTo>
                <a:cubicBezTo>
                  <a:pt x="1489205" y="2967965"/>
                  <a:pt x="1410921" y="2954082"/>
                  <a:pt x="1395229" y="2975625"/>
                </a:cubicBezTo>
                <a:cubicBezTo>
                  <a:pt x="1371975" y="2964548"/>
                  <a:pt x="1352259" y="2986116"/>
                  <a:pt x="1327834" y="2989485"/>
                </a:cubicBezTo>
                <a:cubicBezTo>
                  <a:pt x="1307734" y="2982782"/>
                  <a:pt x="1298456" y="2990289"/>
                  <a:pt x="1280757" y="2992959"/>
                </a:cubicBezTo>
                <a:cubicBezTo>
                  <a:pt x="1272383" y="2988567"/>
                  <a:pt x="1257337" y="2989790"/>
                  <a:pt x="1252582" y="2995877"/>
                </a:cubicBezTo>
                <a:cubicBezTo>
                  <a:pt x="1260705" y="3008688"/>
                  <a:pt x="1207969" y="3005420"/>
                  <a:pt x="1204670" y="3014826"/>
                </a:cubicBezTo>
                <a:cubicBezTo>
                  <a:pt x="1174431" y="3018683"/>
                  <a:pt x="1041848" y="3015513"/>
                  <a:pt x="1020457" y="3031603"/>
                </a:cubicBezTo>
                <a:cubicBezTo>
                  <a:pt x="959520" y="3042500"/>
                  <a:pt x="869308" y="3024872"/>
                  <a:pt x="843248" y="3026954"/>
                </a:cubicBezTo>
                <a:cubicBezTo>
                  <a:pt x="815646" y="3001836"/>
                  <a:pt x="694189" y="3080490"/>
                  <a:pt x="583517" y="3089095"/>
                </a:cubicBezTo>
                <a:cubicBezTo>
                  <a:pt x="568425" y="3087467"/>
                  <a:pt x="560448" y="3088013"/>
                  <a:pt x="556836" y="3094374"/>
                </a:cubicBezTo>
                <a:cubicBezTo>
                  <a:pt x="528264" y="3099747"/>
                  <a:pt x="471823" y="3109156"/>
                  <a:pt x="412089" y="3121334"/>
                </a:cubicBezTo>
                <a:cubicBezTo>
                  <a:pt x="367235" y="3131096"/>
                  <a:pt x="143790" y="3139436"/>
                  <a:pt x="83929" y="3150566"/>
                </a:cubicBez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9243A9E-F97D-64EE-4E3A-8FA4F7C91831}"/>
              </a:ext>
            </a:extLst>
          </p:cNvPr>
          <p:cNvSpPr>
            <a:spLocks noGrp="1"/>
          </p:cNvSpPr>
          <p:nvPr>
            <p:ph type="title"/>
          </p:nvPr>
        </p:nvSpPr>
        <p:spPr>
          <a:xfrm>
            <a:off x="838200" y="3905833"/>
            <a:ext cx="4215063" cy="2398713"/>
          </a:xfrm>
        </p:spPr>
        <p:txBody>
          <a:bodyPr>
            <a:normAutofit/>
          </a:bodyPr>
          <a:lstStyle/>
          <a:p>
            <a:r>
              <a:rPr lang="en-US" sz="4000" dirty="0">
                <a:latin typeface="Helvetica" panose="020B0604020202020204" pitchFamily="34" charset="0"/>
                <a:cs typeface="Helvetica" panose="020B0604020202020204" pitchFamily="34" charset="0"/>
              </a:rPr>
              <a:t>Professional Standards – Learning Codes</a:t>
            </a:r>
          </a:p>
        </p:txBody>
      </p:sp>
      <p:pic>
        <p:nvPicPr>
          <p:cNvPr id="5" name="Picture 4">
            <a:extLst>
              <a:ext uri="{FF2B5EF4-FFF2-40B4-BE49-F238E27FC236}">
                <a16:creationId xmlns:a16="http://schemas.microsoft.com/office/drawing/2014/main" id="{C600AC70-53F8-BACE-3B72-B5D4EF8B56D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58955" y="775880"/>
            <a:ext cx="9875259" cy="2024427"/>
          </a:xfrm>
          <a:prstGeom prst="rect">
            <a:avLst/>
          </a:prstGeom>
        </p:spPr>
      </p:pic>
      <p:sp>
        <p:nvSpPr>
          <p:cNvPr id="3" name="Content Placeholder 2">
            <a:extLst>
              <a:ext uri="{FF2B5EF4-FFF2-40B4-BE49-F238E27FC236}">
                <a16:creationId xmlns:a16="http://schemas.microsoft.com/office/drawing/2014/main" id="{4D5EFD26-B818-2639-82C4-F8E4396A5AE2}"/>
              </a:ext>
            </a:extLst>
          </p:cNvPr>
          <p:cNvSpPr>
            <a:spLocks noGrp="1"/>
          </p:cNvSpPr>
          <p:nvPr>
            <p:ph idx="1"/>
          </p:nvPr>
        </p:nvSpPr>
        <p:spPr>
          <a:xfrm>
            <a:off x="5630779" y="3884452"/>
            <a:ext cx="5723021" cy="2398713"/>
          </a:xfrm>
        </p:spPr>
        <p:txBody>
          <a:bodyPr vert="horz" lIns="91440" tIns="45720" rIns="91440" bIns="45720" rtlCol="0" anchor="ctr">
            <a:normAutofit/>
          </a:bodyPr>
          <a:lstStyle/>
          <a:p>
            <a:r>
              <a:rPr lang="en-US" sz="2000" dirty="0">
                <a:latin typeface="Helvetica" panose="020B0604020202020204" pitchFamily="34" charset="0"/>
                <a:cs typeface="Helvetica" panose="020B0604020202020204" pitchFamily="34" charset="0"/>
              </a:rPr>
              <a:t>Menu Planning (1100)</a:t>
            </a:r>
          </a:p>
          <a:p>
            <a:r>
              <a:rPr lang="en-US" sz="2000" dirty="0">
                <a:latin typeface="Helvetica" panose="020B0604020202020204" pitchFamily="34" charset="0"/>
                <a:cs typeface="Helvetica" panose="020B0604020202020204" pitchFamily="34" charset="0"/>
              </a:rPr>
              <a:t>Nutrition Education (1200)</a:t>
            </a:r>
          </a:p>
        </p:txBody>
      </p:sp>
    </p:spTree>
    <p:extLst>
      <p:ext uri="{BB962C8B-B14F-4D97-AF65-F5344CB8AC3E}">
        <p14:creationId xmlns:p14="http://schemas.microsoft.com/office/powerpoint/2010/main" val="4132894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6600" kern="1200" dirty="0">
                <a:solidFill>
                  <a:schemeClr val="tx1"/>
                </a:solidFill>
                <a:latin typeface="Helvetica" panose="020B0604020202020204" pitchFamily="34" charset="0"/>
                <a:cs typeface="Helvetica" panose="020B0604020202020204" pitchFamily="34" charset="0"/>
              </a:rPr>
              <a:t>Cycle Menus</a:t>
            </a:r>
          </a:p>
        </p:txBody>
      </p:sp>
      <p:sp>
        <p:nvSpPr>
          <p:cNvPr id="16" name="Rectangle 15">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34F1F7A2-8DE0-2C79-E805-25ABA8C33EE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13247" y="5964345"/>
            <a:ext cx="3435626" cy="703783"/>
          </a:xfrm>
          <a:prstGeom prst="rect">
            <a:avLst/>
          </a:prstGeom>
        </p:spPr>
      </p:pic>
    </p:spTree>
    <p:extLst>
      <p:ext uri="{BB962C8B-B14F-4D97-AF65-F5344CB8AC3E}">
        <p14:creationId xmlns:p14="http://schemas.microsoft.com/office/powerpoint/2010/main" val="172750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34773-74AA-6E15-2C9F-390A04200091}"/>
              </a:ext>
            </a:extLst>
          </p:cNvPr>
          <p:cNvSpPr>
            <a:spLocks noGrp="1"/>
          </p:cNvSpPr>
          <p:nvPr>
            <p:ph type="title"/>
          </p:nvPr>
        </p:nvSpPr>
        <p:spPr>
          <a:xfrm>
            <a:off x="839788" y="457200"/>
            <a:ext cx="10799218" cy="1008606"/>
          </a:xfrm>
        </p:spPr>
        <p:txBody>
          <a:bodyPr>
            <a:normAutofit/>
          </a:bodyPr>
          <a:lstStyle/>
          <a:p>
            <a:r>
              <a:rPr lang="en-US" sz="4000" dirty="0">
                <a:latin typeface="Helvetica" panose="020B0604020202020204" pitchFamily="34" charset="0"/>
                <a:cs typeface="Helvetica" panose="020B0604020202020204" pitchFamily="34" charset="0"/>
              </a:rPr>
              <a:t>Cycle Menus</a:t>
            </a:r>
            <a:endParaRPr lang="en-US" sz="4000" dirty="0"/>
          </a:p>
        </p:txBody>
      </p:sp>
      <p:sp>
        <p:nvSpPr>
          <p:cNvPr id="6" name="Content Placeholder 4">
            <a:extLst>
              <a:ext uri="{FF2B5EF4-FFF2-40B4-BE49-F238E27FC236}">
                <a16:creationId xmlns:a16="http://schemas.microsoft.com/office/drawing/2014/main" id="{F7FF3DD6-51E8-C63B-8608-69D5E59173B2}"/>
              </a:ext>
            </a:extLst>
          </p:cNvPr>
          <p:cNvSpPr>
            <a:spLocks noGrp="1"/>
          </p:cNvSpPr>
          <p:nvPr>
            <p:ph type="body" sz="half" idx="2"/>
          </p:nvPr>
        </p:nvSpPr>
        <p:spPr>
          <a:xfrm>
            <a:off x="9209359" y="2238159"/>
            <a:ext cx="2708049" cy="2845480"/>
          </a:xfrm>
        </p:spPr>
        <p:txBody>
          <a:bodyPr anchor="ctr">
            <a:normAutofit/>
          </a:bodyPr>
          <a:lstStyle/>
          <a:p>
            <a:pPr marL="342900" indent="-342900">
              <a:buFont typeface="Arial" panose="020B0604020202020204" pitchFamily="34" charset="0"/>
              <a:buChar char="•"/>
            </a:pPr>
            <a:r>
              <a:rPr lang="en-US" sz="2000" dirty="0">
                <a:latin typeface="Helvetica" panose="020B0604020202020204" pitchFamily="34" charset="0"/>
                <a:cs typeface="Helvetica" panose="020B0604020202020204" pitchFamily="34" charset="0"/>
              </a:rPr>
              <a:t>A set of menus that repeat</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Each menu day is different</a:t>
            </a:r>
          </a:p>
          <a:p>
            <a:pPr marL="342900" indent="-342900">
              <a:buFont typeface="Arial" panose="020B0604020202020204" pitchFamily="34" charset="0"/>
              <a:buChar char="•"/>
            </a:pPr>
            <a:r>
              <a:rPr lang="en-US" sz="2000" dirty="0">
                <a:latin typeface="Helvetica" panose="020B0604020202020204" pitchFamily="34" charset="0"/>
                <a:cs typeface="Helvetica" panose="020B0604020202020204" pitchFamily="34" charset="0"/>
              </a:rPr>
              <a:t>The image shows one week of a cycle menu with each day having a different menu</a:t>
            </a:r>
          </a:p>
        </p:txBody>
      </p:sp>
      <p:pic>
        <p:nvPicPr>
          <p:cNvPr id="5" name="Content Placeholder 4">
            <a:extLst>
              <a:ext uri="{FF2B5EF4-FFF2-40B4-BE49-F238E27FC236}">
                <a16:creationId xmlns:a16="http://schemas.microsoft.com/office/drawing/2014/main" id="{3B0044C7-62B8-1457-FF95-19678E4B6538}"/>
              </a:ex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274592" y="2270751"/>
            <a:ext cx="8716439" cy="2747572"/>
          </a:xfrm>
          <a:prstGeom prst="rect">
            <a:avLst/>
          </a:prstGeom>
        </p:spPr>
      </p:pic>
      <p:cxnSp>
        <p:nvCxnSpPr>
          <p:cNvPr id="7" name="Straight Connector 6">
            <a:extLst>
              <a:ext uri="{FF2B5EF4-FFF2-40B4-BE49-F238E27FC236}">
                <a16:creationId xmlns:a16="http://schemas.microsoft.com/office/drawing/2014/main" id="{67293194-D3D6-5199-DEAE-2231542196FF}"/>
              </a:ext>
              <a:ext uri="{C183D7F6-B498-43B3-948B-1728B52AA6E4}">
                <adec:decorative xmlns:adec="http://schemas.microsoft.com/office/drawing/2017/decorative" val="1"/>
              </a:ext>
            </a:extLst>
          </p:cNvPr>
          <p:cNvCxnSpPr/>
          <p:nvPr/>
        </p:nvCxnSpPr>
        <p:spPr>
          <a:xfrm>
            <a:off x="839788" y="1687413"/>
            <a:ext cx="10403541"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20364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US" sz="4000" dirty="0">
                <a:solidFill>
                  <a:srgbClr val="FFFFFF"/>
                </a:solidFill>
                <a:latin typeface="Helvetica" panose="020B0604020202020204" pitchFamily="34" charset="0"/>
                <a:cs typeface="Helvetica" panose="020B0604020202020204" pitchFamily="34" charset="0"/>
              </a:rPr>
              <a:t>Why Cycle Menus?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p:cNvSpPr>
            <a:spLocks noGrp="1"/>
          </p:cNvSpPr>
          <p:nvPr>
            <p:ph idx="1"/>
          </p:nvPr>
        </p:nvSpPr>
        <p:spPr>
          <a:xfrm>
            <a:off x="4447308" y="591344"/>
            <a:ext cx="6906491" cy="5585619"/>
          </a:xfrm>
        </p:spPr>
        <p:txBody>
          <a:bodyPr anchor="ctr">
            <a:normAutofit/>
          </a:bodyPr>
          <a:lstStyle/>
          <a:p>
            <a:pPr fontAlgn="base"/>
            <a:r>
              <a:rPr lang="en-US" sz="2400" dirty="0">
                <a:latin typeface="Helvetica" panose="020B0604020202020204" pitchFamily="34" charset="0"/>
                <a:cs typeface="Helvetica" panose="020B0604020202020204" pitchFamily="34" charset="0"/>
              </a:rPr>
              <a:t>Meet nutrition standards</a:t>
            </a:r>
          </a:p>
          <a:p>
            <a:pPr fontAlgn="base"/>
            <a:r>
              <a:rPr lang="en-US" sz="2400" dirty="0">
                <a:latin typeface="Helvetica" panose="020B0604020202020204" pitchFamily="34" charset="0"/>
                <a:cs typeface="Helvetica" panose="020B0604020202020204" pitchFamily="34" charset="0"/>
              </a:rPr>
              <a:t>Save time </a:t>
            </a:r>
          </a:p>
          <a:p>
            <a:pPr fontAlgn="base"/>
            <a:r>
              <a:rPr lang="en-US" sz="2400" dirty="0">
                <a:latin typeface="Helvetica" panose="020B0604020202020204" pitchFamily="34" charset="0"/>
                <a:cs typeface="Helvetica" panose="020B0604020202020204" pitchFamily="34" charset="0"/>
              </a:rPr>
              <a:t>Control food and labor costs</a:t>
            </a:r>
          </a:p>
          <a:p>
            <a:pPr fontAlgn="base"/>
            <a:r>
              <a:rPr lang="en-US" sz="2400" dirty="0">
                <a:latin typeface="Helvetica" panose="020B0604020202020204" pitchFamily="34" charset="0"/>
                <a:cs typeface="Helvetica" panose="020B0604020202020204" pitchFamily="34" charset="0"/>
              </a:rPr>
              <a:t>Reduce storage cost</a:t>
            </a:r>
          </a:p>
          <a:p>
            <a:pPr fontAlgn="base"/>
            <a:r>
              <a:rPr lang="en-US" sz="2400" dirty="0">
                <a:latin typeface="Helvetica" panose="020B0604020202020204" pitchFamily="34" charset="0"/>
                <a:cs typeface="Helvetica" panose="020B0604020202020204" pitchFamily="34" charset="0"/>
              </a:rPr>
              <a:t>Reduce food waste</a:t>
            </a:r>
          </a:p>
          <a:p>
            <a:pPr fontAlgn="base"/>
            <a:r>
              <a:rPr lang="en-US" sz="2400" dirty="0">
                <a:latin typeface="Helvetica" panose="020B0604020202020204" pitchFamily="34" charset="0"/>
                <a:cs typeface="Helvetica" panose="020B0604020202020204" pitchFamily="34" charset="0"/>
              </a:rPr>
              <a:t>Build employee confidence</a:t>
            </a:r>
          </a:p>
        </p:txBody>
      </p:sp>
      <p:pic>
        <p:nvPicPr>
          <p:cNvPr id="7" name="Picture 6">
            <a:extLst>
              <a:ext uri="{FF2B5EF4-FFF2-40B4-BE49-F238E27FC236}">
                <a16:creationId xmlns:a16="http://schemas.microsoft.com/office/drawing/2014/main" id="{34F1F7A2-8DE0-2C79-E805-25ABA8C33EE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98209" y="308130"/>
            <a:ext cx="3435626" cy="703783"/>
          </a:xfrm>
          <a:prstGeom prst="rect">
            <a:avLst/>
          </a:prstGeom>
        </p:spPr>
      </p:pic>
    </p:spTree>
    <p:extLst>
      <p:ext uri="{BB962C8B-B14F-4D97-AF65-F5344CB8AC3E}">
        <p14:creationId xmlns:p14="http://schemas.microsoft.com/office/powerpoint/2010/main" val="1942899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200" kern="1200" dirty="0">
                <a:solidFill>
                  <a:srgbClr val="FFFFFF"/>
                </a:solidFill>
                <a:latin typeface="Helvetica" panose="020B0604020202020204" pitchFamily="34" charset="0"/>
                <a:cs typeface="Helvetica" panose="020B0604020202020204" pitchFamily="34" charset="0"/>
              </a:rPr>
              <a:t>Meet Nutrition Standards</a:t>
            </a:r>
          </a:p>
        </p:txBody>
      </p:sp>
      <p:pic>
        <p:nvPicPr>
          <p:cNvPr id="4" name="Content Placeholder 3" descr="A summary of changes for the Transitional Standards for milk, sodium, and whole grains. Under &quot;Milk&quot;, it reads, &quot;Schools and child care providers may offer flavored, low-fat milk (1%) in addition to unflavored, low-fat milk and flavored or unflavored nonfat milk.&quot; Under &quot;Sodium&quot; it reads, &quot;The weekly sodium limit for school lunch and breakfast will remain at the current level, known as Target 1, for school year 2022-2023. For school lunch only, the limit will decrease marginally (10%) in school year 2023-2024 to put schools on an achievable path toward long-term sodium reduction, which will be addressed in future rulemaking.&quot; Under &quot;Whole Grains&quot;, it reads, &quot;At least 80% of the grains served in school lunch and breakfast per week must be whole grain-rich (containing at least 50% whole grains).&quot;"/>
          <p:cNvPicPr>
            <a:picLocks noGrp="1" noChangeAspect="1"/>
          </p:cNvPicPr>
          <p:nvPr>
            <p:ph idx="1"/>
          </p:nvPr>
        </p:nvPicPr>
        <p:blipFill>
          <a:blip r:embed="rId3"/>
          <a:stretch>
            <a:fillRect/>
          </a:stretch>
        </p:blipFill>
        <p:spPr>
          <a:xfrm>
            <a:off x="4777316" y="1198680"/>
            <a:ext cx="6780700" cy="4458310"/>
          </a:xfrm>
          <a:prstGeom prst="rect">
            <a:avLst/>
          </a:prstGeom>
        </p:spPr>
      </p:pic>
      <p:pic>
        <p:nvPicPr>
          <p:cNvPr id="5" name="Picture 4">
            <a:extLst>
              <a:ext uri="{FF2B5EF4-FFF2-40B4-BE49-F238E27FC236}">
                <a16:creationId xmlns:a16="http://schemas.microsoft.com/office/drawing/2014/main" id="{34F1F7A2-8DE0-2C79-E805-25ABA8C33EE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113247" y="5964345"/>
            <a:ext cx="3435626" cy="703783"/>
          </a:xfrm>
          <a:prstGeom prst="rect">
            <a:avLst/>
          </a:prstGeom>
        </p:spPr>
      </p:pic>
    </p:spTree>
    <p:extLst>
      <p:ext uri="{BB962C8B-B14F-4D97-AF65-F5344CB8AC3E}">
        <p14:creationId xmlns:p14="http://schemas.microsoft.com/office/powerpoint/2010/main" val="1867889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90338" y="640080"/>
            <a:ext cx="3734014" cy="3566160"/>
          </a:xfrm>
        </p:spPr>
        <p:txBody>
          <a:bodyPr vert="horz" lIns="91440" tIns="45720" rIns="91440" bIns="45720" rtlCol="0" anchor="b">
            <a:normAutofit/>
          </a:bodyPr>
          <a:lstStyle/>
          <a:p>
            <a:r>
              <a:rPr lang="en-US" sz="4800" dirty="0">
                <a:latin typeface="Helvetica" panose="020B0604020202020204" pitchFamily="34" charset="0"/>
                <a:cs typeface="Helvetica" panose="020B0604020202020204" pitchFamily="34" charset="0"/>
              </a:rPr>
              <a:t>Saves Time</a:t>
            </a:r>
          </a:p>
        </p:txBody>
      </p:sp>
      <p:sp>
        <p:nvSpPr>
          <p:cNvPr id="1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timer that says &quot;15 minutes&quot;."/>
          <p:cNvPicPr>
            <a:picLocks noGrp="1" noChangeAspect="1"/>
          </p:cNvPicPr>
          <p:nvPr>
            <p:ph idx="1"/>
          </p:nvPr>
        </p:nvPicPr>
        <p:blipFill rotWithShape="1">
          <a:blip r:embed="rId3">
            <a:extLst>
              <a:ext uri="{28A0092B-C50C-407E-A947-70E740481C1C}">
                <a14:useLocalDpi xmlns:a14="http://schemas.microsoft.com/office/drawing/2010/main" val="0"/>
              </a:ext>
            </a:extLst>
          </a:blip>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6" name="Picture 5">
            <a:extLst>
              <a:ext uri="{FF2B5EF4-FFF2-40B4-BE49-F238E27FC236}">
                <a16:creationId xmlns:a16="http://schemas.microsoft.com/office/drawing/2014/main" id="{34F1F7A2-8DE0-2C79-E805-25ABA8C33EE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5903839"/>
            <a:ext cx="3435626" cy="703783"/>
          </a:xfrm>
          <a:prstGeom prst="rect">
            <a:avLst/>
          </a:prstGeom>
        </p:spPr>
      </p:pic>
    </p:spTree>
    <p:extLst>
      <p:ext uri="{BB962C8B-B14F-4D97-AF65-F5344CB8AC3E}">
        <p14:creationId xmlns:p14="http://schemas.microsoft.com/office/powerpoint/2010/main" val="1246312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2" name="Rectangle 1041">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8882" y="639193"/>
            <a:ext cx="3571810" cy="3573516"/>
          </a:xfrm>
        </p:spPr>
        <p:txBody>
          <a:bodyPr vert="horz" lIns="91440" tIns="45720" rIns="91440" bIns="45720" rtlCol="0" anchor="b">
            <a:normAutofit/>
          </a:bodyPr>
          <a:lstStyle/>
          <a:p>
            <a:r>
              <a:rPr lang="en-US" sz="5400" kern="1200" dirty="0">
                <a:solidFill>
                  <a:schemeClr val="tx1"/>
                </a:solidFill>
                <a:latin typeface="Helvetica" panose="020B0604020202020204" pitchFamily="34" charset="0"/>
                <a:cs typeface="Helvetica" panose="020B0604020202020204" pitchFamily="34" charset="0"/>
              </a:rPr>
              <a:t>Control Food and Labor Costs</a:t>
            </a:r>
          </a:p>
        </p:txBody>
      </p:sp>
      <p:sp>
        <p:nvSpPr>
          <p:cNvPr id="104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 cafeteria serving line that includes apples, oranges, and other food items."/>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9091" r="23585"/>
          <a:stretch/>
        </p:blipFill>
        <p:spPr bwMode="auto">
          <a:xfrm>
            <a:off x="4753724" y="640080"/>
            <a:ext cx="7015759" cy="555040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34F1F7A2-8DE0-2C79-E805-25ABA8C33EE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5900605"/>
            <a:ext cx="3435626" cy="703783"/>
          </a:xfrm>
          <a:prstGeom prst="rect">
            <a:avLst/>
          </a:prstGeom>
        </p:spPr>
      </p:pic>
    </p:spTree>
    <p:extLst>
      <p:ext uri="{BB962C8B-B14F-4D97-AF65-F5344CB8AC3E}">
        <p14:creationId xmlns:p14="http://schemas.microsoft.com/office/powerpoint/2010/main" val="2690594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90338" y="640080"/>
            <a:ext cx="3734014" cy="3566160"/>
          </a:xfrm>
        </p:spPr>
        <p:txBody>
          <a:bodyPr vert="horz" lIns="91440" tIns="45720" rIns="91440" bIns="45720" rtlCol="0" anchor="b">
            <a:normAutofit/>
          </a:bodyPr>
          <a:lstStyle/>
          <a:p>
            <a:r>
              <a:rPr lang="en-US" sz="4800" dirty="0">
                <a:latin typeface="Helvetica" panose="020B0604020202020204" pitchFamily="34" charset="0"/>
                <a:cs typeface="Helvetica" panose="020B0604020202020204" pitchFamily="34" charset="0"/>
              </a:rPr>
              <a:t>Reduce Storage Cost</a:t>
            </a:r>
          </a:p>
        </p:txBody>
      </p:sp>
      <p:sp>
        <p:nvSpPr>
          <p:cNvPr id="2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3" descr="A dry goods food storage area in a large room."/>
          <p:cNvPicPr>
            <a:picLocks noChangeAspect="1"/>
          </p:cNvPicPr>
          <p:nvPr/>
        </p:nvPicPr>
        <p:blipFill rotWithShape="1">
          <a:blip r:embed="rId3">
            <a:extLst>
              <a:ext uri="{28A0092B-C50C-407E-A947-70E740481C1C}">
                <a14:useLocalDpi xmlns:a14="http://schemas.microsoft.com/office/drawing/2010/main" val="0"/>
              </a:ext>
            </a:extLst>
          </a:blip>
          <a:srcRect l="20223" r="12824"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6" name="Picture 5">
            <a:extLst>
              <a:ext uri="{FF2B5EF4-FFF2-40B4-BE49-F238E27FC236}">
                <a16:creationId xmlns:a16="http://schemas.microsoft.com/office/drawing/2014/main" id="{34F1F7A2-8DE0-2C79-E805-25ABA8C33EE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5903839"/>
            <a:ext cx="3435626" cy="703783"/>
          </a:xfrm>
          <a:prstGeom prst="rect">
            <a:avLst/>
          </a:prstGeom>
        </p:spPr>
      </p:pic>
    </p:spTree>
    <p:extLst>
      <p:ext uri="{BB962C8B-B14F-4D97-AF65-F5344CB8AC3E}">
        <p14:creationId xmlns:p14="http://schemas.microsoft.com/office/powerpoint/2010/main" val="2843077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90338" y="640080"/>
            <a:ext cx="3734014" cy="3566160"/>
          </a:xfrm>
        </p:spPr>
        <p:txBody>
          <a:bodyPr vert="horz" lIns="91440" tIns="45720" rIns="91440" bIns="45720" rtlCol="0" anchor="b">
            <a:normAutofit/>
          </a:bodyPr>
          <a:lstStyle/>
          <a:p>
            <a:r>
              <a:rPr lang="en-US" sz="4800" dirty="0">
                <a:latin typeface="Helvetica" panose="020B0604020202020204" pitchFamily="34" charset="0"/>
                <a:cs typeface="Helvetica" panose="020B0604020202020204" pitchFamily="34" charset="0"/>
              </a:rPr>
              <a:t>Reduce Food Waste</a:t>
            </a:r>
          </a:p>
        </p:txBody>
      </p:sp>
      <p:sp>
        <p:nvSpPr>
          <p:cNvPr id="29"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4" descr="A child smiling with her school lunch tray in the cafeteria serving line."/>
          <p:cNvPicPr>
            <a:picLocks noChangeAspect="1"/>
          </p:cNvPicPr>
          <p:nvPr/>
        </p:nvPicPr>
        <p:blipFill rotWithShape="1">
          <a:blip r:embed="rId3">
            <a:extLst>
              <a:ext uri="{28A0092B-C50C-407E-A947-70E740481C1C}">
                <a14:useLocalDpi xmlns:a14="http://schemas.microsoft.com/office/drawing/2010/main" val="0"/>
              </a:ext>
            </a:extLst>
          </a:blip>
          <a:srcRect l="-23" t="10545" r="22" b="14680"/>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6" name="Picture 5">
            <a:extLst>
              <a:ext uri="{FF2B5EF4-FFF2-40B4-BE49-F238E27FC236}">
                <a16:creationId xmlns:a16="http://schemas.microsoft.com/office/drawing/2014/main" id="{34F1F7A2-8DE0-2C79-E805-25ABA8C33EE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5903839"/>
            <a:ext cx="3435626" cy="703783"/>
          </a:xfrm>
          <a:prstGeom prst="rect">
            <a:avLst/>
          </a:prstGeom>
        </p:spPr>
      </p:pic>
    </p:spTree>
    <p:extLst>
      <p:ext uri="{BB962C8B-B14F-4D97-AF65-F5344CB8AC3E}">
        <p14:creationId xmlns:p14="http://schemas.microsoft.com/office/powerpoint/2010/main" val="3836561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A group of school nutrition professionals in a kitchen smiling at the camera."/>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15414"/>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5" name="Rectangle 2054">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200" dirty="0">
                <a:solidFill>
                  <a:schemeClr val="tx1">
                    <a:lumMod val="85000"/>
                    <a:lumOff val="15000"/>
                  </a:schemeClr>
                </a:solidFill>
                <a:latin typeface="Helvetica" panose="020B0604020202020204" pitchFamily="34" charset="0"/>
                <a:cs typeface="Helvetica" panose="020B0604020202020204" pitchFamily="34" charset="0"/>
              </a:rPr>
              <a:t>Build Employee Confidence</a:t>
            </a:r>
          </a:p>
        </p:txBody>
      </p:sp>
      <p:cxnSp>
        <p:nvCxnSpPr>
          <p:cNvPr id="2057" name="Straight Connector 2056">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059" name="Straight Connector 2058">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25995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Freeform: Shape 22">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5" name="Freeform: Shape 24">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6600" kern="1200" dirty="0">
                <a:solidFill>
                  <a:schemeClr val="tx1"/>
                </a:solidFill>
                <a:latin typeface="Helvetica" panose="020B0604020202020204" pitchFamily="34" charset="0"/>
                <a:cs typeface="Helvetica" panose="020B0604020202020204" pitchFamily="34" charset="0"/>
              </a:rPr>
              <a:t>Steps to Develop Cycle Menus </a:t>
            </a:r>
          </a:p>
        </p:txBody>
      </p:sp>
      <p:sp>
        <p:nvSpPr>
          <p:cNvPr id="27" name="Rectangle 26">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34F1F7A2-8DE0-2C79-E805-25ABA8C33EE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5903839"/>
            <a:ext cx="3435626" cy="703783"/>
          </a:xfrm>
          <a:prstGeom prst="rect">
            <a:avLst/>
          </a:prstGeom>
        </p:spPr>
      </p:pic>
    </p:spTree>
    <p:extLst>
      <p:ext uri="{BB962C8B-B14F-4D97-AF65-F5344CB8AC3E}">
        <p14:creationId xmlns:p14="http://schemas.microsoft.com/office/powerpoint/2010/main" val="1845517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E8731-00BA-5698-4AD5-08FD253AD2E7}"/>
              </a:ext>
            </a:extLst>
          </p:cNvPr>
          <p:cNvSpPr>
            <a:spLocks noGrp="1"/>
          </p:cNvSpPr>
          <p:nvPr>
            <p:ph type="title"/>
          </p:nvPr>
        </p:nvSpPr>
        <p:spPr/>
        <p:txBody>
          <a:bodyPr>
            <a:normAutofit/>
          </a:bodyPr>
          <a:lstStyle/>
          <a:p>
            <a:r>
              <a:rPr lang="en-US" sz="4000" dirty="0">
                <a:latin typeface="Helvetica" panose="020B0604020202020204" pitchFamily="34" charset="0"/>
                <a:cs typeface="Helvetica" panose="020B0604020202020204" pitchFamily="34" charset="0"/>
              </a:rPr>
              <a:t>Steps to Develop Cycle Menus</a:t>
            </a:r>
          </a:p>
        </p:txBody>
      </p:sp>
      <p:sp>
        <p:nvSpPr>
          <p:cNvPr id="3" name="Content Placeholder 2">
            <a:extLst>
              <a:ext uri="{FF2B5EF4-FFF2-40B4-BE49-F238E27FC236}">
                <a16:creationId xmlns:a16="http://schemas.microsoft.com/office/drawing/2014/main" id="{B7AC536A-78A1-6AA2-DF84-1D8796152F97}"/>
              </a:ext>
            </a:extLst>
          </p:cNvPr>
          <p:cNvSpPr>
            <a:spLocks noGrp="1"/>
          </p:cNvSpPr>
          <p:nvPr>
            <p:ph idx="1"/>
          </p:nvPr>
        </p:nvSpPr>
        <p:spPr/>
        <p:txBody>
          <a:bodyPr>
            <a:normAutofit/>
          </a:bodyPr>
          <a:lstStyle/>
          <a:p>
            <a:pPr marL="514350" indent="-514350">
              <a:buFont typeface="+mj-lt"/>
              <a:buAutoNum type="arabicPeriod"/>
            </a:pPr>
            <a:r>
              <a:rPr lang="en-US" sz="2400" dirty="0">
                <a:latin typeface="Helvetica" panose="020B0604020202020204" pitchFamily="34" charset="0"/>
                <a:cs typeface="Helvetica" panose="020B0604020202020204" pitchFamily="34" charset="0"/>
              </a:rPr>
              <a:t>Gather necessary information</a:t>
            </a:r>
          </a:p>
          <a:p>
            <a:pPr marL="514350" indent="-514350">
              <a:buFont typeface="+mj-lt"/>
              <a:buAutoNum type="arabicPeriod"/>
            </a:pPr>
            <a:r>
              <a:rPr lang="en-US" sz="2400" dirty="0">
                <a:latin typeface="Helvetica" panose="020B0604020202020204" pitchFamily="34" charset="0"/>
                <a:cs typeface="Helvetica" panose="020B0604020202020204" pitchFamily="34" charset="0"/>
              </a:rPr>
              <a:t>Create new recipes</a:t>
            </a:r>
          </a:p>
          <a:p>
            <a:pPr marL="514350" indent="-514350">
              <a:buFont typeface="+mj-lt"/>
              <a:buAutoNum type="arabicPeriod"/>
            </a:pPr>
            <a:r>
              <a:rPr lang="en-US" sz="2400" dirty="0">
                <a:latin typeface="Helvetica" panose="020B0604020202020204" pitchFamily="34" charset="0"/>
                <a:cs typeface="Helvetica" panose="020B0604020202020204" pitchFamily="34" charset="0"/>
              </a:rPr>
              <a:t>Create a recipe bank</a:t>
            </a:r>
          </a:p>
          <a:p>
            <a:pPr marL="514350" indent="-514350">
              <a:buFont typeface="+mj-lt"/>
              <a:buAutoNum type="arabicPeriod"/>
            </a:pPr>
            <a:r>
              <a:rPr lang="en-US" sz="2400" dirty="0">
                <a:latin typeface="Helvetica" panose="020B0604020202020204" pitchFamily="34" charset="0"/>
                <a:cs typeface="Helvetica" panose="020B0604020202020204" pitchFamily="34" charset="0"/>
              </a:rPr>
              <a:t>Determine cycle length</a:t>
            </a:r>
          </a:p>
          <a:p>
            <a:pPr marL="514350" indent="-514350">
              <a:buFont typeface="+mj-lt"/>
              <a:buAutoNum type="arabicPeriod"/>
            </a:pPr>
            <a:r>
              <a:rPr lang="en-US" sz="2400" dirty="0">
                <a:latin typeface="Helvetica" panose="020B0604020202020204" pitchFamily="34" charset="0"/>
                <a:cs typeface="Helvetica" panose="020B0604020202020204" pitchFamily="34" charset="0"/>
              </a:rPr>
              <a:t>Write menus</a:t>
            </a:r>
          </a:p>
        </p:txBody>
      </p:sp>
      <p:pic>
        <p:nvPicPr>
          <p:cNvPr id="4" name="Picture 3">
            <a:extLst>
              <a:ext uri="{FF2B5EF4-FFF2-40B4-BE49-F238E27FC236}">
                <a16:creationId xmlns:a16="http://schemas.microsoft.com/office/drawing/2014/main" id="{100B8A58-878A-A42D-F2BB-58740765B52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13247" y="5964345"/>
            <a:ext cx="3435626" cy="703783"/>
          </a:xfrm>
          <a:prstGeom prst="rect">
            <a:avLst/>
          </a:prstGeom>
        </p:spPr>
      </p:pic>
      <p:cxnSp>
        <p:nvCxnSpPr>
          <p:cNvPr id="5" name="Straight Connector 4">
            <a:extLst>
              <a:ext uri="{FF2B5EF4-FFF2-40B4-BE49-F238E27FC236}">
                <a16:creationId xmlns:a16="http://schemas.microsoft.com/office/drawing/2014/main" id="{778A207B-68A5-084F-227A-C76CE8EB9BF0}"/>
              </a:ext>
              <a:ext uri="{C183D7F6-B498-43B3-948B-1728B52AA6E4}">
                <adec:decorative xmlns:adec="http://schemas.microsoft.com/office/drawing/2017/decorative" val="1"/>
              </a:ext>
            </a:extLst>
          </p:cNvPr>
          <p:cNvCxnSpPr/>
          <p:nvPr/>
        </p:nvCxnSpPr>
        <p:spPr>
          <a:xfrm>
            <a:off x="838200" y="1452282"/>
            <a:ext cx="10403541"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673808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3684CCF-CEBB-4D8E-A366-95E43D4C7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1" y="345810"/>
            <a:ext cx="4960945" cy="1325563"/>
          </a:xfrm>
        </p:spPr>
        <p:txBody>
          <a:bodyPr>
            <a:normAutofit fontScale="90000"/>
          </a:bodyPr>
          <a:lstStyle/>
          <a:p>
            <a:r>
              <a:rPr lang="en-US" sz="4100" dirty="0">
                <a:latin typeface="Helvetica" panose="020B0604020202020204" pitchFamily="34" charset="0"/>
                <a:cs typeface="Helvetica" panose="020B0604020202020204" pitchFamily="34" charset="0"/>
              </a:rPr>
              <a:t>Step 1: Gather necessary information </a:t>
            </a:r>
          </a:p>
        </p:txBody>
      </p:sp>
      <p:sp>
        <p:nvSpPr>
          <p:cNvPr id="3" name="Content Placeholder 2"/>
          <p:cNvSpPr>
            <a:spLocks noGrp="1"/>
          </p:cNvSpPr>
          <p:nvPr>
            <p:ph idx="1"/>
          </p:nvPr>
        </p:nvSpPr>
        <p:spPr>
          <a:xfrm>
            <a:off x="838201" y="1825625"/>
            <a:ext cx="4933462" cy="4351338"/>
          </a:xfrm>
        </p:spPr>
        <p:txBody>
          <a:bodyPr>
            <a:normAutofit/>
          </a:bodyPr>
          <a:lstStyle/>
          <a:p>
            <a:r>
              <a:rPr lang="en-US" dirty="0">
                <a:latin typeface="Helvetica" panose="020B0604020202020204" pitchFamily="34" charset="0"/>
                <a:cs typeface="Helvetica" panose="020B0604020202020204" pitchFamily="34" charset="0"/>
              </a:rPr>
              <a:t>Meal pattern charts</a:t>
            </a:r>
          </a:p>
          <a:p>
            <a:r>
              <a:rPr lang="en-US" dirty="0">
                <a:latin typeface="Helvetica" panose="020B0604020202020204" pitchFamily="34" charset="0"/>
                <a:cs typeface="Helvetica" panose="020B0604020202020204" pitchFamily="34" charset="0"/>
              </a:rPr>
              <a:t>Ingredient labels</a:t>
            </a:r>
          </a:p>
          <a:p>
            <a:r>
              <a:rPr lang="en-US" dirty="0">
                <a:latin typeface="Helvetica" panose="020B0604020202020204" pitchFamily="34" charset="0"/>
                <a:cs typeface="Helvetica" panose="020B0604020202020204" pitchFamily="34" charset="0"/>
              </a:rPr>
              <a:t>Existing recipes</a:t>
            </a:r>
          </a:p>
        </p:txBody>
      </p:sp>
      <p:sp>
        <p:nvSpPr>
          <p:cNvPr id="13" name="Arc 12">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10869" y="-729072"/>
            <a:ext cx="4083433" cy="408343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6" name="Picture 5" descr="A Nutrition Facts label."/>
          <p:cNvPicPr>
            <a:picLocks noChangeAspect="1"/>
          </p:cNvPicPr>
          <p:nvPr/>
        </p:nvPicPr>
        <p:blipFill rotWithShape="1">
          <a:blip r:embed="rId3"/>
          <a:srcRect t="20086" r="1" b="35257"/>
          <a:stretch/>
        </p:blipFill>
        <p:spPr>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pic>
        <p:nvPicPr>
          <p:cNvPr id="4" name="Picture 3" descr="A meal pattern chart."/>
          <p:cNvPicPr>
            <a:picLocks noChangeAspect="1"/>
          </p:cNvPicPr>
          <p:nvPr/>
        </p:nvPicPr>
        <p:blipFill rotWithShape="1">
          <a:blip r:embed="rId4"/>
          <a:srcRect l="18102" r="10909" b="4"/>
          <a:stretch/>
        </p:blipFill>
        <p:spPr>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p:spPr>
      </p:pic>
      <p:pic>
        <p:nvPicPr>
          <p:cNvPr id="5" name="Picture 4" descr="A recipe."/>
          <p:cNvPicPr>
            <a:picLocks noChangeAspect="1"/>
          </p:cNvPicPr>
          <p:nvPr/>
        </p:nvPicPr>
        <p:blipFill rotWithShape="1">
          <a:blip r:embed="rId5"/>
          <a:srcRect r="29525" b="1"/>
          <a:stretch/>
        </p:blipFill>
        <p:spPr>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p:spPr>
      </p:pic>
      <p:pic>
        <p:nvPicPr>
          <p:cNvPr id="9" name="Picture 8">
            <a:extLst>
              <a:ext uri="{FF2B5EF4-FFF2-40B4-BE49-F238E27FC236}">
                <a16:creationId xmlns:a16="http://schemas.microsoft.com/office/drawing/2014/main" id="{34F1F7A2-8DE0-2C79-E805-25ABA8C33EEA}"/>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0" y="5903839"/>
            <a:ext cx="3435626" cy="703783"/>
          </a:xfrm>
          <a:prstGeom prst="rect">
            <a:avLst/>
          </a:prstGeom>
        </p:spPr>
      </p:pic>
    </p:spTree>
    <p:extLst>
      <p:ext uri="{BB962C8B-B14F-4D97-AF65-F5344CB8AC3E}">
        <p14:creationId xmlns:p14="http://schemas.microsoft.com/office/powerpoint/2010/main" val="2229056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5369"/>
            <a:ext cx="4368602" cy="1956841"/>
          </a:xfrm>
        </p:spPr>
        <p:txBody>
          <a:bodyPr anchor="b">
            <a:normAutofit fontScale="90000"/>
          </a:bodyPr>
          <a:lstStyle/>
          <a:p>
            <a:r>
              <a:rPr lang="en-US" sz="4600" dirty="0">
                <a:latin typeface="Helvetica" panose="020B0604020202020204" pitchFamily="34" charset="0"/>
                <a:cs typeface="Helvetica" panose="020B0604020202020204" pitchFamily="34" charset="0"/>
              </a:rPr>
              <a:t>Step 2: Identify new recipe needs</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40080" y="2872899"/>
            <a:ext cx="4243589" cy="3320668"/>
          </a:xfrm>
        </p:spPr>
        <p:txBody>
          <a:bodyPr>
            <a:normAutofit/>
          </a:bodyPr>
          <a:lstStyle/>
          <a:p>
            <a:r>
              <a:rPr lang="en-US" sz="2200" dirty="0">
                <a:latin typeface="Helvetica" panose="020B0604020202020204" pitchFamily="34" charset="0"/>
                <a:cs typeface="Helvetica" panose="020B0604020202020204" pitchFamily="34" charset="0"/>
              </a:rPr>
              <a:t>Cultural Inclusiveness</a:t>
            </a:r>
          </a:p>
          <a:p>
            <a:r>
              <a:rPr lang="en-US" sz="2200" dirty="0">
                <a:latin typeface="Helvetica" panose="020B0604020202020204" pitchFamily="34" charset="0"/>
                <a:cs typeface="Helvetica" panose="020B0604020202020204" pitchFamily="34" charset="0"/>
              </a:rPr>
              <a:t>Scratch </a:t>
            </a:r>
          </a:p>
          <a:p>
            <a:r>
              <a:rPr lang="en-US" sz="2200" dirty="0">
                <a:latin typeface="Helvetica" panose="020B0604020202020204" pitchFamily="34" charset="0"/>
                <a:cs typeface="Helvetica" panose="020B0604020202020204" pitchFamily="34" charset="0"/>
              </a:rPr>
              <a:t>Local foods</a:t>
            </a:r>
          </a:p>
        </p:txBody>
      </p:sp>
      <p:pic>
        <p:nvPicPr>
          <p:cNvPr id="4" name="Picture 3" descr="A child with his school lunch tray in the cafeteria serving line smiling at the camera."/>
          <p:cNvPicPr>
            <a:picLocks noChangeAspect="1"/>
          </p:cNvPicPr>
          <p:nvPr/>
        </p:nvPicPr>
        <p:blipFill rotWithShape="1">
          <a:blip r:embed="rId3">
            <a:extLst>
              <a:ext uri="{28A0092B-C50C-407E-A947-70E740481C1C}">
                <a14:useLocalDpi xmlns:a14="http://schemas.microsoft.com/office/drawing/2010/main" val="0"/>
              </a:ext>
            </a:extLst>
          </a:blip>
          <a:srcRect r="-1" b="25226"/>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7" name="Picture 6">
            <a:extLst>
              <a:ext uri="{FF2B5EF4-FFF2-40B4-BE49-F238E27FC236}">
                <a16:creationId xmlns:a16="http://schemas.microsoft.com/office/drawing/2014/main" id="{34F1F7A2-8DE0-2C79-E805-25ABA8C33EE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5903839"/>
            <a:ext cx="3435626" cy="703783"/>
          </a:xfrm>
          <a:prstGeom prst="rect">
            <a:avLst/>
          </a:prstGeom>
        </p:spPr>
      </p:pic>
    </p:spTree>
    <p:extLst>
      <p:ext uri="{BB962C8B-B14F-4D97-AF65-F5344CB8AC3E}">
        <p14:creationId xmlns:p14="http://schemas.microsoft.com/office/powerpoint/2010/main" val="451149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1255E-E392-15E8-ED6D-C54E72915DD2}"/>
              </a:ext>
            </a:extLst>
          </p:cNvPr>
          <p:cNvSpPr>
            <a:spLocks noGrp="1"/>
          </p:cNvSpPr>
          <p:nvPr>
            <p:ph type="title"/>
          </p:nvPr>
        </p:nvSpPr>
        <p:spPr>
          <a:xfrm>
            <a:off x="839788" y="457200"/>
            <a:ext cx="8160521" cy="770708"/>
          </a:xfrm>
        </p:spPr>
        <p:txBody>
          <a:bodyPr>
            <a:normAutofit/>
          </a:bodyPr>
          <a:lstStyle/>
          <a:p>
            <a:r>
              <a:rPr lang="en-US" sz="4000" kern="1200" dirty="0">
                <a:latin typeface="Helvetica" panose="020B0604020202020204" pitchFamily="34" charset="0"/>
                <a:cs typeface="Helvetica" panose="020B0604020202020204" pitchFamily="34" charset="0"/>
              </a:rPr>
              <a:t>Step 3: Create a recipe bank</a:t>
            </a:r>
            <a:endParaRPr lang="en-US" sz="4000" dirty="0"/>
          </a:p>
        </p:txBody>
      </p:sp>
      <p:pic>
        <p:nvPicPr>
          <p:cNvPr id="5" name="Content Placeholder 4">
            <a:extLst>
              <a:ext uri="{FF2B5EF4-FFF2-40B4-BE49-F238E27FC236}">
                <a16:creationId xmlns:a16="http://schemas.microsoft.com/office/drawing/2014/main" id="{4F94ABCE-8466-687D-A1CC-1B799AA43C0B}"/>
              </a:ex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378772" y="2057400"/>
            <a:ext cx="11096060" cy="1783080"/>
          </a:xfrm>
          <a:prstGeom prst="rect">
            <a:avLst/>
          </a:prstGeom>
        </p:spPr>
      </p:pic>
      <p:sp>
        <p:nvSpPr>
          <p:cNvPr id="4" name="Text Placeholder 3">
            <a:extLst>
              <a:ext uri="{FF2B5EF4-FFF2-40B4-BE49-F238E27FC236}">
                <a16:creationId xmlns:a16="http://schemas.microsoft.com/office/drawing/2014/main" id="{9B69EEE1-E2EA-A821-C5CE-6D3BAC2DCAE9}"/>
              </a:ext>
            </a:extLst>
          </p:cNvPr>
          <p:cNvSpPr>
            <a:spLocks noGrp="1"/>
          </p:cNvSpPr>
          <p:nvPr>
            <p:ph type="body" sz="half" idx="2"/>
          </p:nvPr>
        </p:nvSpPr>
        <p:spPr>
          <a:xfrm>
            <a:off x="378772" y="4071423"/>
            <a:ext cx="3885312" cy="1009604"/>
          </a:xfrm>
        </p:spPr>
        <p:txBody>
          <a:bodyPr>
            <a:normAutofit lnSpcReduction="10000"/>
          </a:bodyPr>
          <a:lstStyle/>
          <a:p>
            <a:pPr>
              <a:lnSpc>
                <a:spcPct val="100000"/>
              </a:lnSpc>
            </a:pPr>
            <a:r>
              <a:rPr lang="en-US" dirty="0">
                <a:latin typeface="Helvetica" panose="020B0604020202020204" pitchFamily="34" charset="0"/>
                <a:cs typeface="Helvetica" panose="020B0604020202020204" pitchFamily="34" charset="0"/>
              </a:rPr>
              <a:t>The image shows a recipe bank that includes a column of hot entrees, cold entrees, fresh vegetable sides, cooked vegetables, fruit sides, and grain sides.</a:t>
            </a:r>
          </a:p>
        </p:txBody>
      </p:sp>
      <p:pic>
        <p:nvPicPr>
          <p:cNvPr id="6" name="Picture 5">
            <a:extLst>
              <a:ext uri="{FF2B5EF4-FFF2-40B4-BE49-F238E27FC236}">
                <a16:creationId xmlns:a16="http://schemas.microsoft.com/office/drawing/2014/main" id="{D06D5B34-B38A-B5F2-9EBC-594F33671FF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039206" y="5545793"/>
            <a:ext cx="3435626" cy="703783"/>
          </a:xfrm>
          <a:prstGeom prst="rect">
            <a:avLst/>
          </a:prstGeom>
        </p:spPr>
      </p:pic>
      <p:cxnSp>
        <p:nvCxnSpPr>
          <p:cNvPr id="7" name="Straight Connector 6">
            <a:extLst>
              <a:ext uri="{FF2B5EF4-FFF2-40B4-BE49-F238E27FC236}">
                <a16:creationId xmlns:a16="http://schemas.microsoft.com/office/drawing/2014/main" id="{232CBCA1-D5ED-7C27-CD62-9B2FD04576C4}"/>
              </a:ext>
              <a:ext uri="{C183D7F6-B498-43B3-948B-1728B52AA6E4}">
                <adec:decorative xmlns:adec="http://schemas.microsoft.com/office/drawing/2017/decorative" val="1"/>
              </a:ext>
            </a:extLst>
          </p:cNvPr>
          <p:cNvCxnSpPr/>
          <p:nvPr/>
        </p:nvCxnSpPr>
        <p:spPr>
          <a:xfrm>
            <a:off x="838200" y="1452282"/>
            <a:ext cx="10403541"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561331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348FA8B4-7967-47BE-8794-2493F03B7F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37035" y="603622"/>
            <a:ext cx="5897271" cy="1330841"/>
          </a:xfrm>
        </p:spPr>
        <p:txBody>
          <a:bodyPr>
            <a:normAutofit/>
          </a:bodyPr>
          <a:lstStyle/>
          <a:p>
            <a:r>
              <a:rPr lang="en-US" sz="4000" dirty="0">
                <a:solidFill>
                  <a:schemeClr val="tx1">
                    <a:lumMod val="85000"/>
                    <a:lumOff val="15000"/>
                  </a:schemeClr>
                </a:solidFill>
                <a:latin typeface="Helvetica" panose="020B0604020202020204" pitchFamily="34" charset="0"/>
                <a:cs typeface="Helvetica" panose="020B0604020202020204" pitchFamily="34" charset="0"/>
              </a:rPr>
              <a:t>Step 4: Determine cycle menu length</a:t>
            </a:r>
          </a:p>
        </p:txBody>
      </p:sp>
      <p:sp>
        <p:nvSpPr>
          <p:cNvPr id="3" name="Content Placeholder 2"/>
          <p:cNvSpPr>
            <a:spLocks noGrp="1"/>
          </p:cNvSpPr>
          <p:nvPr>
            <p:ph idx="1"/>
          </p:nvPr>
        </p:nvSpPr>
        <p:spPr>
          <a:xfrm>
            <a:off x="1137035" y="2200081"/>
            <a:ext cx="5897271" cy="3902607"/>
          </a:xfrm>
        </p:spPr>
        <p:txBody>
          <a:bodyPr>
            <a:normAutofit/>
          </a:bodyPr>
          <a:lstStyle/>
          <a:p>
            <a:r>
              <a:rPr lang="en-US" sz="1800" dirty="0">
                <a:solidFill>
                  <a:schemeClr val="tx1">
                    <a:lumMod val="85000"/>
                    <a:lumOff val="15000"/>
                  </a:schemeClr>
                </a:solidFill>
                <a:latin typeface="Helvetica" panose="020B0604020202020204" pitchFamily="34" charset="0"/>
                <a:cs typeface="Helvetica" panose="020B0604020202020204" pitchFamily="34" charset="0"/>
              </a:rPr>
              <a:t>Consider</a:t>
            </a:r>
          </a:p>
          <a:p>
            <a:pPr lvl="1">
              <a:buFont typeface="Courier New" panose="02070309020205020404" pitchFamily="49" charset="0"/>
              <a:buChar char="o"/>
            </a:pPr>
            <a:r>
              <a:rPr lang="en-US" sz="1800" dirty="0">
                <a:solidFill>
                  <a:schemeClr val="tx1">
                    <a:lumMod val="85000"/>
                    <a:lumOff val="15000"/>
                  </a:schemeClr>
                </a:solidFill>
                <a:latin typeface="Helvetica" panose="020B0604020202020204" pitchFamily="34" charset="0"/>
                <a:cs typeface="Helvetica" panose="020B0604020202020204" pitchFamily="34" charset="0"/>
              </a:rPr>
              <a:t>Age group</a:t>
            </a:r>
          </a:p>
          <a:p>
            <a:pPr lvl="1">
              <a:buFont typeface="Courier New" panose="02070309020205020404" pitchFamily="49" charset="0"/>
              <a:buChar char="o"/>
            </a:pPr>
            <a:r>
              <a:rPr lang="en-US" sz="1800" dirty="0">
                <a:solidFill>
                  <a:schemeClr val="tx1">
                    <a:lumMod val="85000"/>
                    <a:lumOff val="15000"/>
                  </a:schemeClr>
                </a:solidFill>
                <a:latin typeface="Helvetica" panose="020B0604020202020204" pitchFamily="34" charset="0"/>
                <a:cs typeface="Helvetica" panose="020B0604020202020204" pitchFamily="34" charset="0"/>
              </a:rPr>
              <a:t>Number of daily entrees</a:t>
            </a:r>
          </a:p>
          <a:p>
            <a:pPr lvl="1">
              <a:buFont typeface="Courier New" panose="02070309020205020404" pitchFamily="49" charset="0"/>
              <a:buChar char="o"/>
            </a:pPr>
            <a:r>
              <a:rPr lang="en-US" sz="1800" dirty="0">
                <a:solidFill>
                  <a:schemeClr val="tx1">
                    <a:lumMod val="85000"/>
                    <a:lumOff val="15000"/>
                  </a:schemeClr>
                </a:solidFill>
                <a:latin typeface="Helvetica" panose="020B0604020202020204" pitchFamily="34" charset="0"/>
                <a:cs typeface="Helvetica" panose="020B0604020202020204" pitchFamily="34" charset="0"/>
              </a:rPr>
              <a:t>Any theme lines</a:t>
            </a:r>
          </a:p>
        </p:txBody>
      </p:sp>
      <p:sp>
        <p:nvSpPr>
          <p:cNvPr id="17" name="Freeform: Shape 16">
            <a:extLst>
              <a:ext uri="{FF2B5EF4-FFF2-40B4-BE49-F238E27FC236}">
                <a16:creationId xmlns:a16="http://schemas.microsoft.com/office/drawing/2014/main" id="{6767D8D7-ED86-4F44-A26B-8D67E0801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69436" y="0"/>
            <a:ext cx="3822565" cy="6858000"/>
          </a:xfrm>
          <a:custGeom>
            <a:avLst/>
            <a:gdLst>
              <a:gd name="connsiteX0" fmla="*/ 1908781 w 3822565"/>
              <a:gd name="connsiteY0" fmla="*/ 0 h 6858000"/>
              <a:gd name="connsiteX1" fmla="*/ 3822565 w 3822565"/>
              <a:gd name="connsiteY1" fmla="*/ 0 h 6858000"/>
              <a:gd name="connsiteX2" fmla="*/ 3822565 w 3822565"/>
              <a:gd name="connsiteY2" fmla="*/ 6858000 h 6858000"/>
              <a:gd name="connsiteX3" fmla="*/ 0 w 3822565"/>
              <a:gd name="connsiteY3" fmla="*/ 6858000 h 6858000"/>
              <a:gd name="connsiteX4" fmla="*/ 151 w 3822565"/>
              <a:gd name="connsiteY4" fmla="*/ 6857680 h 6858000"/>
              <a:gd name="connsiteX5" fmla="*/ 4412 w 3822565"/>
              <a:gd name="connsiteY5" fmla="*/ 6839759 h 6858000"/>
              <a:gd name="connsiteX6" fmla="*/ 34385 w 3822565"/>
              <a:gd name="connsiteY6" fmla="*/ 6772457 h 6858000"/>
              <a:gd name="connsiteX7" fmla="*/ 68653 w 3822565"/>
              <a:gd name="connsiteY7" fmla="*/ 6472529 h 6858000"/>
              <a:gd name="connsiteX8" fmla="*/ 29272 w 3822565"/>
              <a:gd name="connsiteY8" fmla="*/ 6321544 h 6858000"/>
              <a:gd name="connsiteX9" fmla="*/ 59534 w 3822565"/>
              <a:gd name="connsiteY9" fmla="*/ 6173230 h 6858000"/>
              <a:gd name="connsiteX10" fmla="*/ 58116 w 3822565"/>
              <a:gd name="connsiteY10" fmla="*/ 6119111 h 6858000"/>
              <a:gd name="connsiteX11" fmla="*/ 83035 w 3822565"/>
              <a:gd name="connsiteY11" fmla="*/ 6046531 h 6858000"/>
              <a:gd name="connsiteX12" fmla="*/ 105720 w 3822565"/>
              <a:gd name="connsiteY12" fmla="*/ 5994588 h 6858000"/>
              <a:gd name="connsiteX13" fmla="*/ 94826 w 3822565"/>
              <a:gd name="connsiteY13" fmla="*/ 5939582 h 6858000"/>
              <a:gd name="connsiteX14" fmla="*/ 104200 w 3822565"/>
              <a:gd name="connsiteY14" fmla="*/ 5882479 h 6858000"/>
              <a:gd name="connsiteX15" fmla="*/ 87761 w 3822565"/>
              <a:gd name="connsiteY15" fmla="*/ 5832837 h 6858000"/>
              <a:gd name="connsiteX16" fmla="*/ 99110 w 3822565"/>
              <a:gd name="connsiteY16" fmla="*/ 5680404 h 6858000"/>
              <a:gd name="connsiteX17" fmla="*/ 131086 w 3822565"/>
              <a:gd name="connsiteY17" fmla="*/ 5602902 h 6858000"/>
              <a:gd name="connsiteX18" fmla="*/ 154429 w 3822565"/>
              <a:gd name="connsiteY18" fmla="*/ 5515339 h 6858000"/>
              <a:gd name="connsiteX19" fmla="*/ 165472 w 3822565"/>
              <a:gd name="connsiteY19" fmla="*/ 5469987 h 6858000"/>
              <a:gd name="connsiteX20" fmla="*/ 170135 w 3822565"/>
              <a:gd name="connsiteY20" fmla="*/ 5377607 h 6858000"/>
              <a:gd name="connsiteX21" fmla="*/ 208132 w 3822565"/>
              <a:gd name="connsiteY21" fmla="*/ 5324153 h 6858000"/>
              <a:gd name="connsiteX22" fmla="*/ 224105 w 3822565"/>
              <a:gd name="connsiteY22" fmla="*/ 5214686 h 6858000"/>
              <a:gd name="connsiteX23" fmla="*/ 245848 w 3822565"/>
              <a:gd name="connsiteY23" fmla="*/ 5114050 h 6858000"/>
              <a:gd name="connsiteX24" fmla="*/ 249121 w 3822565"/>
              <a:gd name="connsiteY24" fmla="*/ 5056546 h 6858000"/>
              <a:gd name="connsiteX25" fmla="*/ 274945 w 3822565"/>
              <a:gd name="connsiteY25" fmla="*/ 4931796 h 6858000"/>
              <a:gd name="connsiteX26" fmla="*/ 284851 w 3822565"/>
              <a:gd name="connsiteY26" fmla="*/ 4846391 h 6858000"/>
              <a:gd name="connsiteX27" fmla="*/ 305290 w 3822565"/>
              <a:gd name="connsiteY27" fmla="*/ 4729708 h 6858000"/>
              <a:gd name="connsiteX28" fmla="*/ 354498 w 3822565"/>
              <a:gd name="connsiteY28" fmla="*/ 4675611 h 6858000"/>
              <a:gd name="connsiteX29" fmla="*/ 397164 w 3822565"/>
              <a:gd name="connsiteY29" fmla="*/ 4630471 h 6858000"/>
              <a:gd name="connsiteX30" fmla="*/ 466650 w 3822565"/>
              <a:gd name="connsiteY30" fmla="*/ 4546515 h 6858000"/>
              <a:gd name="connsiteX31" fmla="*/ 495823 w 3822565"/>
              <a:gd name="connsiteY31" fmla="*/ 4474195 h 6858000"/>
              <a:gd name="connsiteX32" fmla="*/ 558479 w 3822565"/>
              <a:gd name="connsiteY32" fmla="*/ 4297282 h 6858000"/>
              <a:gd name="connsiteX33" fmla="*/ 625703 w 3822565"/>
              <a:gd name="connsiteY33" fmla="*/ 4165319 h 6858000"/>
              <a:gd name="connsiteX34" fmla="*/ 678274 w 3822565"/>
              <a:gd name="connsiteY34" fmla="*/ 4092709 h 6858000"/>
              <a:gd name="connsiteX35" fmla="*/ 736308 w 3822565"/>
              <a:gd name="connsiteY35" fmla="*/ 3990039 h 6858000"/>
              <a:gd name="connsiteX36" fmla="*/ 835278 w 3822565"/>
              <a:gd name="connsiteY36" fmla="*/ 3897243 h 6858000"/>
              <a:gd name="connsiteX37" fmla="*/ 880809 w 3822565"/>
              <a:gd name="connsiteY37" fmla="*/ 3845042 h 6858000"/>
              <a:gd name="connsiteX38" fmla="*/ 918515 w 3822565"/>
              <a:gd name="connsiteY38" fmla="*/ 3779285 h 6858000"/>
              <a:gd name="connsiteX39" fmla="*/ 941283 w 3822565"/>
              <a:gd name="connsiteY39" fmla="*/ 3740219 h 6858000"/>
              <a:gd name="connsiteX40" fmla="*/ 985757 w 3822565"/>
              <a:gd name="connsiteY40" fmla="*/ 3616522 h 6858000"/>
              <a:gd name="connsiteX41" fmla="*/ 1020050 w 3822565"/>
              <a:gd name="connsiteY41" fmla="*/ 3363325 h 6858000"/>
              <a:gd name="connsiteX42" fmla="*/ 1042196 w 3822565"/>
              <a:gd name="connsiteY42" fmla="*/ 3299604 h 6858000"/>
              <a:gd name="connsiteX43" fmla="*/ 1051512 w 3822565"/>
              <a:gd name="connsiteY43" fmla="*/ 3296010 h 6858000"/>
              <a:gd name="connsiteX44" fmla="*/ 1060369 w 3822565"/>
              <a:gd name="connsiteY44" fmla="*/ 3113268 h 6858000"/>
              <a:gd name="connsiteX45" fmla="*/ 1096336 w 3822565"/>
              <a:gd name="connsiteY45" fmla="*/ 2985142 h 6858000"/>
              <a:gd name="connsiteX46" fmla="*/ 1167734 w 3822565"/>
              <a:gd name="connsiteY46" fmla="*/ 2726168 h 6858000"/>
              <a:gd name="connsiteX47" fmla="*/ 1202970 w 3822565"/>
              <a:gd name="connsiteY47" fmla="*/ 2531784 h 6858000"/>
              <a:gd name="connsiteX48" fmla="*/ 1212964 w 3822565"/>
              <a:gd name="connsiteY48" fmla="*/ 2296688 h 6858000"/>
              <a:gd name="connsiteX49" fmla="*/ 1220808 w 3822565"/>
              <a:gd name="connsiteY49" fmla="*/ 1973300 h 6858000"/>
              <a:gd name="connsiteX50" fmla="*/ 1215718 w 3822565"/>
              <a:gd name="connsiteY50" fmla="*/ 1796075 h 6858000"/>
              <a:gd name="connsiteX51" fmla="*/ 1257417 w 3822565"/>
              <a:gd name="connsiteY51" fmla="*/ 1435754 h 6858000"/>
              <a:gd name="connsiteX52" fmla="*/ 1329777 w 3822565"/>
              <a:gd name="connsiteY52" fmla="*/ 1215388 h 6858000"/>
              <a:gd name="connsiteX53" fmla="*/ 1595941 w 3822565"/>
              <a:gd name="connsiteY53" fmla="*/ 762839 h 6858000"/>
              <a:gd name="connsiteX54" fmla="*/ 1697280 w 3822565"/>
              <a:gd name="connsiteY54" fmla="*/ 601296 h 6858000"/>
              <a:gd name="connsiteX55" fmla="*/ 1747154 w 3822565"/>
              <a:gd name="connsiteY55" fmla="*/ 485563 h 6858000"/>
              <a:gd name="connsiteX56" fmla="*/ 1776962 w 3822565"/>
              <a:gd name="connsiteY56" fmla="*/ 324002 h 6858000"/>
              <a:gd name="connsiteX57" fmla="*/ 1809493 w 3822565"/>
              <a:gd name="connsiteY57" fmla="*/ 163998 h 6858000"/>
              <a:gd name="connsiteX58" fmla="*/ 1892490 w 3822565"/>
              <a:gd name="connsiteY58" fmla="*/ 24283 h 6858000"/>
              <a:gd name="connsiteX59" fmla="*/ 1907147 w 3822565"/>
              <a:gd name="connsiteY59" fmla="*/ 160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822565" h="6858000">
                <a:moveTo>
                  <a:pt x="1908781" y="0"/>
                </a:moveTo>
                <a:lnTo>
                  <a:pt x="3822565" y="0"/>
                </a:lnTo>
                <a:lnTo>
                  <a:pt x="3822565" y="6858000"/>
                </a:lnTo>
                <a:lnTo>
                  <a:pt x="0" y="6858000"/>
                </a:lnTo>
                <a:lnTo>
                  <a:pt x="151" y="6857680"/>
                </a:lnTo>
                <a:cubicBezTo>
                  <a:pt x="2131" y="6852550"/>
                  <a:pt x="3681" y="6846860"/>
                  <a:pt x="4412" y="6839759"/>
                </a:cubicBezTo>
                <a:cubicBezTo>
                  <a:pt x="14124" y="6808033"/>
                  <a:pt x="51215" y="6809270"/>
                  <a:pt x="34385" y="6772457"/>
                </a:cubicBezTo>
                <a:cubicBezTo>
                  <a:pt x="45091" y="6711253"/>
                  <a:pt x="62628" y="6547679"/>
                  <a:pt x="68653" y="6472529"/>
                </a:cubicBezTo>
                <a:cubicBezTo>
                  <a:pt x="81305" y="6382203"/>
                  <a:pt x="3692" y="6369465"/>
                  <a:pt x="29272" y="6321544"/>
                </a:cubicBezTo>
                <a:lnTo>
                  <a:pt x="59534" y="6173230"/>
                </a:lnTo>
                <a:lnTo>
                  <a:pt x="58116" y="6119111"/>
                </a:lnTo>
                <a:lnTo>
                  <a:pt x="83035" y="6046531"/>
                </a:lnTo>
                <a:cubicBezTo>
                  <a:pt x="77636" y="6045101"/>
                  <a:pt x="108080" y="5997705"/>
                  <a:pt x="105720" y="5994588"/>
                </a:cubicBezTo>
                <a:lnTo>
                  <a:pt x="94826" y="5939582"/>
                </a:lnTo>
                <a:lnTo>
                  <a:pt x="104200" y="5882479"/>
                </a:lnTo>
                <a:cubicBezTo>
                  <a:pt x="112880" y="5859592"/>
                  <a:pt x="73314" y="5873584"/>
                  <a:pt x="87761" y="5832837"/>
                </a:cubicBezTo>
                <a:cubicBezTo>
                  <a:pt x="105881" y="5767500"/>
                  <a:pt x="84560" y="5713477"/>
                  <a:pt x="99110" y="5680404"/>
                </a:cubicBezTo>
                <a:cubicBezTo>
                  <a:pt x="107833" y="5624754"/>
                  <a:pt x="104141" y="5654308"/>
                  <a:pt x="131086" y="5602902"/>
                </a:cubicBezTo>
                <a:cubicBezTo>
                  <a:pt x="136477" y="5562448"/>
                  <a:pt x="146077" y="5556793"/>
                  <a:pt x="154429" y="5515339"/>
                </a:cubicBezTo>
                <a:cubicBezTo>
                  <a:pt x="153594" y="5489048"/>
                  <a:pt x="150372" y="5473241"/>
                  <a:pt x="165472" y="5469987"/>
                </a:cubicBezTo>
                <a:cubicBezTo>
                  <a:pt x="169051" y="5457556"/>
                  <a:pt x="160698" y="5394423"/>
                  <a:pt x="170135" y="5377607"/>
                </a:cubicBezTo>
                <a:lnTo>
                  <a:pt x="208132" y="5324153"/>
                </a:lnTo>
                <a:lnTo>
                  <a:pt x="224105" y="5214686"/>
                </a:lnTo>
                <a:cubicBezTo>
                  <a:pt x="255243" y="5194467"/>
                  <a:pt x="214833" y="5142529"/>
                  <a:pt x="245848" y="5114050"/>
                </a:cubicBezTo>
                <a:cubicBezTo>
                  <a:pt x="252698" y="5090951"/>
                  <a:pt x="237369" y="5098703"/>
                  <a:pt x="249121" y="5056546"/>
                </a:cubicBezTo>
                <a:cubicBezTo>
                  <a:pt x="265676" y="4994004"/>
                  <a:pt x="257766" y="4990341"/>
                  <a:pt x="274945" y="4931796"/>
                </a:cubicBezTo>
                <a:cubicBezTo>
                  <a:pt x="298706" y="4870955"/>
                  <a:pt x="271345" y="4870244"/>
                  <a:pt x="284851" y="4846391"/>
                </a:cubicBezTo>
                <a:cubicBezTo>
                  <a:pt x="303927" y="4823696"/>
                  <a:pt x="285949" y="4738670"/>
                  <a:pt x="305290" y="4729708"/>
                </a:cubicBezTo>
                <a:cubicBezTo>
                  <a:pt x="329296" y="4703441"/>
                  <a:pt x="333964" y="4685191"/>
                  <a:pt x="354498" y="4675611"/>
                </a:cubicBezTo>
                <a:cubicBezTo>
                  <a:pt x="384484" y="4641207"/>
                  <a:pt x="371563" y="4626895"/>
                  <a:pt x="397164" y="4630471"/>
                </a:cubicBezTo>
                <a:lnTo>
                  <a:pt x="466650" y="4546515"/>
                </a:lnTo>
                <a:cubicBezTo>
                  <a:pt x="462857" y="4515905"/>
                  <a:pt x="477394" y="4471295"/>
                  <a:pt x="495823" y="4474195"/>
                </a:cubicBezTo>
                <a:cubicBezTo>
                  <a:pt x="539055" y="4413202"/>
                  <a:pt x="529132" y="4327946"/>
                  <a:pt x="558479" y="4297282"/>
                </a:cubicBezTo>
                <a:cubicBezTo>
                  <a:pt x="610205" y="4219086"/>
                  <a:pt x="605736" y="4199415"/>
                  <a:pt x="625703" y="4165319"/>
                </a:cubicBezTo>
                <a:cubicBezTo>
                  <a:pt x="645668" y="4131224"/>
                  <a:pt x="644690" y="4125053"/>
                  <a:pt x="678274" y="4092709"/>
                </a:cubicBezTo>
                <a:lnTo>
                  <a:pt x="736308" y="3990039"/>
                </a:lnTo>
                <a:cubicBezTo>
                  <a:pt x="740825" y="3974064"/>
                  <a:pt x="842139" y="3897354"/>
                  <a:pt x="835278" y="3897243"/>
                </a:cubicBezTo>
                <a:lnTo>
                  <a:pt x="880809" y="3845042"/>
                </a:lnTo>
                <a:cubicBezTo>
                  <a:pt x="872731" y="3792204"/>
                  <a:pt x="906785" y="3818473"/>
                  <a:pt x="918515" y="3779285"/>
                </a:cubicBezTo>
                <a:cubicBezTo>
                  <a:pt x="918915" y="3753725"/>
                  <a:pt x="923776" y="3741624"/>
                  <a:pt x="941283" y="3740219"/>
                </a:cubicBezTo>
                <a:cubicBezTo>
                  <a:pt x="940952" y="3619477"/>
                  <a:pt x="963757" y="3698593"/>
                  <a:pt x="985757" y="3616522"/>
                </a:cubicBezTo>
                <a:cubicBezTo>
                  <a:pt x="1001756" y="3541706"/>
                  <a:pt x="1027821" y="3467898"/>
                  <a:pt x="1020050" y="3363325"/>
                </a:cubicBezTo>
                <a:cubicBezTo>
                  <a:pt x="1014723" y="3338724"/>
                  <a:pt x="1024641" y="3310193"/>
                  <a:pt x="1042196" y="3299604"/>
                </a:cubicBezTo>
                <a:cubicBezTo>
                  <a:pt x="1045219" y="3297780"/>
                  <a:pt x="1048358" y="3296570"/>
                  <a:pt x="1051512" y="3296010"/>
                </a:cubicBezTo>
                <a:cubicBezTo>
                  <a:pt x="1063944" y="3257622"/>
                  <a:pt x="1040840" y="3164543"/>
                  <a:pt x="1060369" y="3113268"/>
                </a:cubicBezTo>
                <a:cubicBezTo>
                  <a:pt x="1077277" y="3087626"/>
                  <a:pt x="1102876" y="3027943"/>
                  <a:pt x="1096336" y="2985142"/>
                </a:cubicBezTo>
                <a:cubicBezTo>
                  <a:pt x="1113053" y="3000832"/>
                  <a:pt x="1148636" y="2729614"/>
                  <a:pt x="1167734" y="2726168"/>
                </a:cubicBezTo>
                <a:cubicBezTo>
                  <a:pt x="1190795" y="2667518"/>
                  <a:pt x="1182010" y="2588173"/>
                  <a:pt x="1202970" y="2531784"/>
                </a:cubicBezTo>
                <a:cubicBezTo>
                  <a:pt x="1205818" y="2517669"/>
                  <a:pt x="1207284" y="2306159"/>
                  <a:pt x="1212964" y="2296688"/>
                </a:cubicBezTo>
                <a:lnTo>
                  <a:pt x="1220808" y="1973300"/>
                </a:lnTo>
                <a:cubicBezTo>
                  <a:pt x="1225733" y="1856164"/>
                  <a:pt x="1210793" y="1913211"/>
                  <a:pt x="1215718" y="1796075"/>
                </a:cubicBezTo>
                <a:cubicBezTo>
                  <a:pt x="1224330" y="1608169"/>
                  <a:pt x="1249061" y="1617958"/>
                  <a:pt x="1257417" y="1435754"/>
                </a:cubicBezTo>
                <a:cubicBezTo>
                  <a:pt x="1258804" y="1361199"/>
                  <a:pt x="1313903" y="1320689"/>
                  <a:pt x="1329777" y="1215388"/>
                </a:cubicBezTo>
                <a:cubicBezTo>
                  <a:pt x="1328525" y="1144450"/>
                  <a:pt x="1592827" y="872612"/>
                  <a:pt x="1595941" y="762839"/>
                </a:cubicBezTo>
                <a:cubicBezTo>
                  <a:pt x="1614481" y="685181"/>
                  <a:pt x="1687499" y="675770"/>
                  <a:pt x="1697280" y="601296"/>
                </a:cubicBezTo>
                <a:cubicBezTo>
                  <a:pt x="1696061" y="583389"/>
                  <a:pt x="1718153" y="493595"/>
                  <a:pt x="1747154" y="485563"/>
                </a:cubicBezTo>
                <a:cubicBezTo>
                  <a:pt x="1722594" y="385255"/>
                  <a:pt x="1782944" y="358926"/>
                  <a:pt x="1776962" y="324002"/>
                </a:cubicBezTo>
                <a:cubicBezTo>
                  <a:pt x="1774356" y="241980"/>
                  <a:pt x="1800551" y="259648"/>
                  <a:pt x="1809493" y="163998"/>
                </a:cubicBezTo>
                <a:cubicBezTo>
                  <a:pt x="1806761" y="87555"/>
                  <a:pt x="1923228" y="86891"/>
                  <a:pt x="1892490" y="24283"/>
                </a:cubicBezTo>
                <a:cubicBezTo>
                  <a:pt x="1892973" y="18759"/>
                  <a:pt x="1898739" y="10793"/>
                  <a:pt x="1907147" y="1607"/>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01A5FD61-AF28-4544-AF3E-7193BDDDCF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67812" y="948187"/>
            <a:ext cx="3603790" cy="4322505"/>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2F2F2"/>
          </a:solidFill>
          <a:ln>
            <a:noFill/>
          </a:ln>
          <a:effectLst>
            <a:outerShdw blurRad="254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n adolescent holding her school lunch tray and smiling at the camera."/>
          <p:cNvPicPr>
            <a:picLocks noChangeAspect="1"/>
          </p:cNvPicPr>
          <p:nvPr/>
        </p:nvPicPr>
        <p:blipFill rotWithShape="1">
          <a:blip r:embed="rId3">
            <a:extLst>
              <a:ext uri="{28A0092B-C50C-407E-A947-70E740481C1C}">
                <a14:useLocalDpi xmlns:a14="http://schemas.microsoft.com/office/drawing/2010/main" val="0"/>
              </a:ext>
            </a:extLst>
          </a:blip>
          <a:srcRect l="7356" r="35" b="-4"/>
          <a:stretch/>
        </p:blipFill>
        <p:spPr>
          <a:xfrm rot="5400000">
            <a:off x="7481953" y="1475581"/>
            <a:ext cx="4017393" cy="3253619"/>
          </a:xfrm>
          <a:prstGeom prst="rect">
            <a:avLst/>
          </a:prstGeom>
        </p:spPr>
      </p:pic>
      <p:sp>
        <p:nvSpPr>
          <p:cNvPr id="21" name="Rectangle 6">
            <a:extLst>
              <a:ext uri="{FF2B5EF4-FFF2-40B4-BE49-F238E27FC236}">
                <a16:creationId xmlns:a16="http://schemas.microsoft.com/office/drawing/2014/main" id="{2A28F9BF-B057-474E-AB83-C75485CA67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777009">
            <a:off x="10382160" y="813415"/>
            <a:ext cx="1367625"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85306E64-E868-4378-9486-393C92BC8B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92770" y="4416926"/>
            <a:ext cx="2517432" cy="1775449"/>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chemeClr val="bg1">
              <a:lumMod val="95000"/>
            </a:schemeClr>
          </a:solidFill>
          <a:ln>
            <a:noFill/>
          </a:ln>
          <a:effectLst>
            <a:outerShdw blurRad="381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 child eating lunch with others and smiling at the camera."/>
          <p:cNvPicPr>
            <a:picLocks noChangeAspect="1"/>
          </p:cNvPicPr>
          <p:nvPr/>
        </p:nvPicPr>
        <p:blipFill rotWithShape="1">
          <a:blip r:embed="rId4">
            <a:extLst>
              <a:ext uri="{28A0092B-C50C-407E-A947-70E740481C1C}">
                <a14:useLocalDpi xmlns:a14="http://schemas.microsoft.com/office/drawing/2010/main" val="0"/>
              </a:ext>
            </a:extLst>
          </a:blip>
          <a:srcRect l="5354" r="6" b="6"/>
          <a:stretch/>
        </p:blipFill>
        <p:spPr>
          <a:xfrm>
            <a:off x="9092771" y="4410923"/>
            <a:ext cx="2517431" cy="1775449"/>
          </a:xfrm>
          <a:prstGeom prst="rect">
            <a:avLst/>
          </a:prstGeom>
        </p:spPr>
      </p:pic>
      <p:pic>
        <p:nvPicPr>
          <p:cNvPr id="11" name="Picture 10">
            <a:extLst>
              <a:ext uri="{FF2B5EF4-FFF2-40B4-BE49-F238E27FC236}">
                <a16:creationId xmlns:a16="http://schemas.microsoft.com/office/drawing/2014/main" id="{34F1F7A2-8DE0-2C79-E805-25ABA8C33EEA}"/>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0" y="5903839"/>
            <a:ext cx="3435626" cy="703783"/>
          </a:xfrm>
          <a:prstGeom prst="rect">
            <a:avLst/>
          </a:prstGeom>
        </p:spPr>
      </p:pic>
    </p:spTree>
    <p:extLst>
      <p:ext uri="{BB962C8B-B14F-4D97-AF65-F5344CB8AC3E}">
        <p14:creationId xmlns:p14="http://schemas.microsoft.com/office/powerpoint/2010/main" val="44525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4E123-9D9D-2C9B-5BC5-83BE22565F72}"/>
              </a:ext>
            </a:extLst>
          </p:cNvPr>
          <p:cNvSpPr>
            <a:spLocks noGrp="1"/>
          </p:cNvSpPr>
          <p:nvPr>
            <p:ph type="title"/>
          </p:nvPr>
        </p:nvSpPr>
        <p:spPr/>
        <p:txBody>
          <a:bodyPr>
            <a:normAutofit/>
          </a:bodyPr>
          <a:lstStyle/>
          <a:p>
            <a:r>
              <a:rPr lang="en-US" sz="4000" dirty="0">
                <a:latin typeface="Helvetica" panose="020B0604020202020204" pitchFamily="34" charset="0"/>
                <a:cs typeface="Helvetica" panose="020B0604020202020204" pitchFamily="34" charset="0"/>
              </a:rPr>
              <a:t>Step 5: Write menus</a:t>
            </a:r>
          </a:p>
        </p:txBody>
      </p:sp>
      <p:sp>
        <p:nvSpPr>
          <p:cNvPr id="3" name="Content Placeholder 2">
            <a:extLst>
              <a:ext uri="{FF2B5EF4-FFF2-40B4-BE49-F238E27FC236}">
                <a16:creationId xmlns:a16="http://schemas.microsoft.com/office/drawing/2014/main" id="{C147F9FF-88AC-BA53-53B8-353A26D8F668}"/>
              </a:ext>
            </a:extLst>
          </p:cNvPr>
          <p:cNvSpPr>
            <a:spLocks noGrp="1"/>
          </p:cNvSpPr>
          <p:nvPr>
            <p:ph idx="1"/>
          </p:nvPr>
        </p:nvSpPr>
        <p:spPr/>
        <p:txBody>
          <a:bodyPr>
            <a:normAutofit/>
          </a:bodyPr>
          <a:lstStyle/>
          <a:p>
            <a:r>
              <a:rPr lang="en-US" sz="2400" dirty="0">
                <a:latin typeface="Helvetica" panose="020B0604020202020204" pitchFamily="34" charset="0"/>
                <a:cs typeface="Helvetica" panose="020B0604020202020204" pitchFamily="34" charset="0"/>
              </a:rPr>
              <a:t>Start with entrees</a:t>
            </a:r>
          </a:p>
          <a:p>
            <a:r>
              <a:rPr lang="en-US" sz="2400" dirty="0">
                <a:latin typeface="Helvetica" panose="020B0604020202020204" pitchFamily="34" charset="0"/>
                <a:cs typeface="Helvetica" panose="020B0604020202020204" pitchFamily="34" charset="0"/>
              </a:rPr>
              <a:t>Add sides</a:t>
            </a:r>
          </a:p>
          <a:p>
            <a:r>
              <a:rPr lang="en-US" sz="2400" dirty="0">
                <a:latin typeface="Helvetica" panose="020B0604020202020204" pitchFamily="34" charset="0"/>
                <a:cs typeface="Helvetica" panose="020B0604020202020204" pitchFamily="34" charset="0"/>
              </a:rPr>
              <a:t>Other considerations</a:t>
            </a:r>
          </a:p>
        </p:txBody>
      </p:sp>
      <p:pic>
        <p:nvPicPr>
          <p:cNvPr id="4" name="Picture 3">
            <a:extLst>
              <a:ext uri="{FF2B5EF4-FFF2-40B4-BE49-F238E27FC236}">
                <a16:creationId xmlns:a16="http://schemas.microsoft.com/office/drawing/2014/main" id="{0438BBD9-50D8-D7CF-17E8-ADE9FABC106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13247" y="5964345"/>
            <a:ext cx="3435626" cy="703783"/>
          </a:xfrm>
          <a:prstGeom prst="rect">
            <a:avLst/>
          </a:prstGeom>
        </p:spPr>
      </p:pic>
      <p:cxnSp>
        <p:nvCxnSpPr>
          <p:cNvPr id="5" name="Straight Connector 4">
            <a:extLst>
              <a:ext uri="{FF2B5EF4-FFF2-40B4-BE49-F238E27FC236}">
                <a16:creationId xmlns:a16="http://schemas.microsoft.com/office/drawing/2014/main" id="{926CE9C5-797F-C247-62E1-C8A195921AE1}"/>
              </a:ext>
              <a:ext uri="{C183D7F6-B498-43B3-948B-1728B52AA6E4}">
                <adec:decorative xmlns:adec="http://schemas.microsoft.com/office/drawing/2017/decorative" val="1"/>
              </a:ext>
            </a:extLst>
          </p:cNvPr>
          <p:cNvCxnSpPr/>
          <p:nvPr/>
        </p:nvCxnSpPr>
        <p:spPr>
          <a:xfrm>
            <a:off x="838200" y="1452282"/>
            <a:ext cx="10403541"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8366416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Arc 17">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 name="Title 3"/>
          <p:cNvSpPr>
            <a:spLocks noGrp="1"/>
          </p:cNvSpPr>
          <p:nvPr>
            <p:ph type="title"/>
          </p:nvPr>
        </p:nvSpPr>
        <p:spPr>
          <a:xfrm>
            <a:off x="4038600" y="1939159"/>
            <a:ext cx="7644627" cy="2751086"/>
          </a:xfrm>
        </p:spPr>
        <p:txBody>
          <a:bodyPr vert="horz" lIns="91440" tIns="45720" rIns="91440" bIns="45720" rtlCol="0" anchor="b">
            <a:normAutofit/>
          </a:bodyPr>
          <a:lstStyle/>
          <a:p>
            <a:pPr algn="r"/>
            <a:r>
              <a:rPr lang="en-US" sz="5400" kern="1200" dirty="0">
                <a:solidFill>
                  <a:schemeClr val="tx1"/>
                </a:solidFill>
                <a:latin typeface="Helvetica" panose="020B0604020202020204" pitchFamily="34" charset="0"/>
                <a:cs typeface="Helvetica" panose="020B0604020202020204" pitchFamily="34" charset="0"/>
              </a:rPr>
              <a:t>Activity Time!</a:t>
            </a:r>
          </a:p>
        </p:txBody>
      </p:sp>
      <p:pic>
        <p:nvPicPr>
          <p:cNvPr id="9" name="Picture 8">
            <a:extLst>
              <a:ext uri="{FF2B5EF4-FFF2-40B4-BE49-F238E27FC236}">
                <a16:creationId xmlns:a16="http://schemas.microsoft.com/office/drawing/2014/main" id="{34F1F7A2-8DE0-2C79-E805-25ABA8C33EE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247601" y="5742764"/>
            <a:ext cx="3435626" cy="703783"/>
          </a:xfrm>
          <a:prstGeom prst="rect">
            <a:avLst/>
          </a:prstGeom>
        </p:spPr>
      </p:pic>
    </p:spTree>
    <p:extLst>
      <p:ext uri="{BB962C8B-B14F-4D97-AF65-F5344CB8AC3E}">
        <p14:creationId xmlns:p14="http://schemas.microsoft.com/office/powerpoint/2010/main" val="13934624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9BF73-C84D-00B1-5CE1-7B60DE1483CB}"/>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Recipe Bank Activity</a:t>
            </a:r>
          </a:p>
        </p:txBody>
      </p:sp>
      <p:sp>
        <p:nvSpPr>
          <p:cNvPr id="3" name="Content Placeholder 2">
            <a:extLst>
              <a:ext uri="{FF2B5EF4-FFF2-40B4-BE49-F238E27FC236}">
                <a16:creationId xmlns:a16="http://schemas.microsoft.com/office/drawing/2014/main" id="{37F7D78F-624D-9194-437E-440C701E700A}"/>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Add your division’s best recipes</a:t>
            </a:r>
          </a:p>
          <a:p>
            <a:r>
              <a:rPr lang="en-US" dirty="0">
                <a:latin typeface="Helvetica" panose="020B0604020202020204" pitchFamily="34" charset="0"/>
                <a:cs typeface="Helvetica" panose="020B0604020202020204" pitchFamily="34" charset="0"/>
              </a:rPr>
              <a:t>Add menu items</a:t>
            </a:r>
          </a:p>
        </p:txBody>
      </p:sp>
      <p:pic>
        <p:nvPicPr>
          <p:cNvPr id="4" name="Picture 3">
            <a:extLst>
              <a:ext uri="{FF2B5EF4-FFF2-40B4-BE49-F238E27FC236}">
                <a16:creationId xmlns:a16="http://schemas.microsoft.com/office/drawing/2014/main" id="{39592AC8-7966-0129-1A20-24B98194D4F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13247" y="5964345"/>
            <a:ext cx="3435626" cy="703783"/>
          </a:xfrm>
          <a:prstGeom prst="rect">
            <a:avLst/>
          </a:prstGeom>
        </p:spPr>
      </p:pic>
      <p:cxnSp>
        <p:nvCxnSpPr>
          <p:cNvPr id="5" name="Straight Connector 4">
            <a:extLst>
              <a:ext uri="{FF2B5EF4-FFF2-40B4-BE49-F238E27FC236}">
                <a16:creationId xmlns:a16="http://schemas.microsoft.com/office/drawing/2014/main" id="{077035C7-10E3-7C54-F733-7B4346702EE2}"/>
              </a:ext>
              <a:ext uri="{C183D7F6-B498-43B3-948B-1728B52AA6E4}">
                <adec:decorative xmlns:adec="http://schemas.microsoft.com/office/drawing/2017/decorative" val="1"/>
              </a:ext>
            </a:extLst>
          </p:cNvPr>
          <p:cNvCxnSpPr/>
          <p:nvPr/>
        </p:nvCxnSpPr>
        <p:spPr>
          <a:xfrm>
            <a:off x="838200" y="1452282"/>
            <a:ext cx="10403541"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2843119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5400" kern="1200" dirty="0">
                <a:solidFill>
                  <a:schemeClr val="tx1"/>
                </a:solidFill>
                <a:latin typeface="Helvetica" panose="020B0604020202020204" pitchFamily="34" charset="0"/>
                <a:cs typeface="Helvetica" panose="020B0604020202020204" pitchFamily="34" charset="0"/>
              </a:rPr>
              <a:t>Accommodating Special Dietary Needs</a:t>
            </a:r>
          </a:p>
        </p:txBody>
      </p:sp>
      <p:sp>
        <p:nvSpPr>
          <p:cNvPr id="16" name="Rectangle 15">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34F1F7A2-8DE0-2C79-E805-25ABA8C33EE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5903839"/>
            <a:ext cx="3435626" cy="703783"/>
          </a:xfrm>
          <a:prstGeom prst="rect">
            <a:avLst/>
          </a:prstGeom>
        </p:spPr>
      </p:pic>
    </p:spTree>
    <p:extLst>
      <p:ext uri="{BB962C8B-B14F-4D97-AF65-F5344CB8AC3E}">
        <p14:creationId xmlns:p14="http://schemas.microsoft.com/office/powerpoint/2010/main" val="27664771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640080" y="325369"/>
            <a:ext cx="4368602" cy="1956841"/>
          </a:xfrm>
        </p:spPr>
        <p:txBody>
          <a:bodyPr anchor="b">
            <a:normAutofit/>
          </a:bodyPr>
          <a:lstStyle/>
          <a:p>
            <a:r>
              <a:rPr lang="en-US" dirty="0">
                <a:latin typeface="Helvetica" panose="020B0604020202020204" pitchFamily="34" charset="0"/>
                <a:cs typeface="Helvetica" panose="020B0604020202020204" pitchFamily="34" charset="0"/>
              </a:rPr>
              <a:t>Requirements</a:t>
            </a: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647263E4-7672-4EBE-0A57-444D85111CA6}"/>
              </a:ext>
            </a:extLst>
          </p:cNvPr>
          <p:cNvSpPr>
            <a:spLocks noGrp="1"/>
          </p:cNvSpPr>
          <p:nvPr>
            <p:ph idx="1"/>
          </p:nvPr>
        </p:nvSpPr>
        <p:spPr>
          <a:xfrm>
            <a:off x="640080" y="2872899"/>
            <a:ext cx="4243589" cy="3320668"/>
          </a:xfrm>
        </p:spPr>
        <p:txBody>
          <a:bodyPr>
            <a:normAutofit/>
          </a:bodyPr>
          <a:lstStyle/>
          <a:p>
            <a:r>
              <a:rPr lang="en-US" sz="2000" dirty="0">
                <a:latin typeface="Helvetica" panose="020B0604020202020204" pitchFamily="34" charset="0"/>
                <a:cs typeface="Helvetica" panose="020B0604020202020204" pitchFamily="34" charset="0"/>
              </a:rPr>
              <a:t>Must accommodate if disability</a:t>
            </a:r>
          </a:p>
          <a:p>
            <a:r>
              <a:rPr lang="en-US" sz="2000" dirty="0">
                <a:latin typeface="Helvetica" panose="020B0604020202020204" pitchFamily="34" charset="0"/>
                <a:cs typeface="Helvetica" panose="020B0604020202020204" pitchFamily="34" charset="0"/>
              </a:rPr>
              <a:t>Medical statement</a:t>
            </a:r>
          </a:p>
        </p:txBody>
      </p:sp>
      <p:pic>
        <p:nvPicPr>
          <p:cNvPr id="7" name="Content Placeholder 1" descr="A person putting her hands up to stop food being served to her."/>
          <p:cNvPicPr>
            <a:picLocks noChangeAspect="1"/>
          </p:cNvPicPr>
          <p:nvPr/>
        </p:nvPicPr>
        <p:blipFill rotWithShape="1">
          <a:blip r:embed="rId3">
            <a:extLst>
              <a:ext uri="{28A0092B-C50C-407E-A947-70E740481C1C}">
                <a14:useLocalDpi xmlns:a14="http://schemas.microsoft.com/office/drawing/2010/main" val="0"/>
              </a:ext>
            </a:extLst>
          </a:blip>
          <a:srcRect l="24024" r="9023"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8" name="Picture 7">
            <a:extLst>
              <a:ext uri="{FF2B5EF4-FFF2-40B4-BE49-F238E27FC236}">
                <a16:creationId xmlns:a16="http://schemas.microsoft.com/office/drawing/2014/main" id="{34F1F7A2-8DE0-2C79-E805-25ABA8C33EE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5903839"/>
            <a:ext cx="3435626" cy="703783"/>
          </a:xfrm>
          <a:prstGeom prst="rect">
            <a:avLst/>
          </a:prstGeom>
        </p:spPr>
      </p:pic>
    </p:spTree>
    <p:extLst>
      <p:ext uri="{BB962C8B-B14F-4D97-AF65-F5344CB8AC3E}">
        <p14:creationId xmlns:p14="http://schemas.microsoft.com/office/powerpoint/2010/main" val="2630140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5B75F-9B80-0B53-17E5-C9E1D908D9C8}"/>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Best Practices</a:t>
            </a:r>
          </a:p>
        </p:txBody>
      </p:sp>
      <p:sp>
        <p:nvSpPr>
          <p:cNvPr id="3" name="Content Placeholder 2">
            <a:extLst>
              <a:ext uri="{FF2B5EF4-FFF2-40B4-BE49-F238E27FC236}">
                <a16:creationId xmlns:a16="http://schemas.microsoft.com/office/drawing/2014/main" id="{DF16C80D-1593-14F1-2E30-308BA067DB45}"/>
              </a:ext>
            </a:extLst>
          </p:cNvPr>
          <p:cNvSpPr>
            <a:spLocks noGrp="1"/>
          </p:cNvSpPr>
          <p:nvPr>
            <p:ph idx="1"/>
          </p:nvPr>
        </p:nvSpPr>
        <p:spPr/>
        <p:txBody>
          <a:bodyPr/>
          <a:lstStyle/>
          <a:p>
            <a:pPr marL="514350" indent="-514350">
              <a:buFont typeface="+mj-lt"/>
              <a:buAutoNum type="arabicPeriod"/>
            </a:pPr>
            <a:r>
              <a:rPr lang="en-US" dirty="0">
                <a:latin typeface="Helvetica" panose="020B0604020202020204" pitchFamily="34" charset="0"/>
                <a:cs typeface="Helvetica" panose="020B0604020202020204" pitchFamily="34" charset="0"/>
              </a:rPr>
              <a:t>Mimic regular menu</a:t>
            </a:r>
          </a:p>
          <a:p>
            <a:pPr marL="514350" indent="-514350">
              <a:buFont typeface="+mj-lt"/>
              <a:buAutoNum type="arabicPeriod"/>
            </a:pPr>
            <a:r>
              <a:rPr lang="en-US" dirty="0">
                <a:latin typeface="Helvetica" panose="020B0604020202020204" pitchFamily="34" charset="0"/>
                <a:cs typeface="Helvetica" panose="020B0604020202020204" pitchFamily="34" charset="0"/>
              </a:rPr>
              <a:t>Reference ingredient list</a:t>
            </a:r>
          </a:p>
          <a:p>
            <a:pPr marL="514350" indent="-514350">
              <a:buFont typeface="+mj-lt"/>
              <a:buAutoNum type="arabicPeriod"/>
            </a:pPr>
            <a:r>
              <a:rPr lang="en-US" dirty="0">
                <a:latin typeface="Helvetica" panose="020B0604020202020204" pitchFamily="34" charset="0"/>
                <a:cs typeface="Helvetica" panose="020B0604020202020204" pitchFamily="34" charset="0"/>
              </a:rPr>
              <a:t>Work closely with school nurse</a:t>
            </a:r>
          </a:p>
        </p:txBody>
      </p:sp>
      <p:pic>
        <p:nvPicPr>
          <p:cNvPr id="4" name="Picture 3">
            <a:extLst>
              <a:ext uri="{FF2B5EF4-FFF2-40B4-BE49-F238E27FC236}">
                <a16:creationId xmlns:a16="http://schemas.microsoft.com/office/drawing/2014/main" id="{4BA1972D-0B5B-572F-AF0F-1608903F06E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13247" y="5964345"/>
            <a:ext cx="3435626" cy="703783"/>
          </a:xfrm>
          <a:prstGeom prst="rect">
            <a:avLst/>
          </a:prstGeom>
        </p:spPr>
      </p:pic>
      <p:cxnSp>
        <p:nvCxnSpPr>
          <p:cNvPr id="5" name="Straight Connector 4">
            <a:extLst>
              <a:ext uri="{FF2B5EF4-FFF2-40B4-BE49-F238E27FC236}">
                <a16:creationId xmlns:a16="http://schemas.microsoft.com/office/drawing/2014/main" id="{FE82B9B1-DDD3-FAA3-FA99-9C1D5C607189}"/>
              </a:ext>
              <a:ext uri="{C183D7F6-B498-43B3-948B-1728B52AA6E4}">
                <adec:decorative xmlns:adec="http://schemas.microsoft.com/office/drawing/2017/decorative" val="1"/>
              </a:ext>
            </a:extLst>
          </p:cNvPr>
          <p:cNvCxnSpPr/>
          <p:nvPr/>
        </p:nvCxnSpPr>
        <p:spPr>
          <a:xfrm>
            <a:off x="838200" y="1452282"/>
            <a:ext cx="10403541"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1357555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5D767-5A8C-070D-5C1D-CC76F30B2B4C}"/>
              </a:ext>
            </a:extLst>
          </p:cNvPr>
          <p:cNvSpPr>
            <a:spLocks noGrp="1"/>
          </p:cNvSpPr>
          <p:nvPr>
            <p:ph type="title"/>
          </p:nvPr>
        </p:nvSpPr>
        <p:spPr>
          <a:xfrm>
            <a:off x="839788" y="457200"/>
            <a:ext cx="10342018" cy="799139"/>
          </a:xfrm>
        </p:spPr>
        <p:txBody>
          <a:bodyPr>
            <a:normAutofit/>
          </a:bodyPr>
          <a:lstStyle/>
          <a:p>
            <a:r>
              <a:rPr lang="en-US" sz="4000" kern="1200" dirty="0">
                <a:solidFill>
                  <a:schemeClr val="tx1"/>
                </a:solidFill>
                <a:latin typeface="Helvetica" panose="020B0604020202020204" pitchFamily="34" charset="0"/>
                <a:cs typeface="Helvetica" panose="020B0604020202020204" pitchFamily="34" charset="0"/>
              </a:rPr>
              <a:t>Example – Student with Wheat Allergy</a:t>
            </a:r>
            <a:endParaRPr lang="en-US" sz="4000" dirty="0"/>
          </a:p>
        </p:txBody>
      </p:sp>
      <p:pic>
        <p:nvPicPr>
          <p:cNvPr id="5" name="Picture 7">
            <a:extLst>
              <a:ext uri="{FF2B5EF4-FFF2-40B4-BE49-F238E27FC236}">
                <a16:creationId xmlns:a16="http://schemas.microsoft.com/office/drawing/2014/main" id="{15C39B1A-FFE8-6187-AD3B-8F679F7D5397}"/>
              </a:ex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839788" y="1897124"/>
            <a:ext cx="10515600" cy="2805504"/>
          </a:xfrm>
          <a:prstGeom prst="rect">
            <a:avLst/>
          </a:prstGeom>
        </p:spPr>
      </p:pic>
      <p:sp>
        <p:nvSpPr>
          <p:cNvPr id="4" name="Text Placeholder 3">
            <a:extLst>
              <a:ext uri="{FF2B5EF4-FFF2-40B4-BE49-F238E27FC236}">
                <a16:creationId xmlns:a16="http://schemas.microsoft.com/office/drawing/2014/main" id="{2CD8028D-71D1-2AC2-BE14-F0F9D8EA9D15}"/>
              </a:ext>
            </a:extLst>
          </p:cNvPr>
          <p:cNvSpPr>
            <a:spLocks noGrp="1"/>
          </p:cNvSpPr>
          <p:nvPr>
            <p:ph type="body" sz="half" idx="2"/>
          </p:nvPr>
        </p:nvSpPr>
        <p:spPr>
          <a:xfrm>
            <a:off x="839788" y="4898571"/>
            <a:ext cx="5600201" cy="1166359"/>
          </a:xfrm>
        </p:spPr>
        <p:txBody>
          <a:bodyPr>
            <a:normAutofit fontScale="70000" lnSpcReduction="20000"/>
          </a:bodyPr>
          <a:lstStyle/>
          <a:p>
            <a:pPr>
              <a:lnSpc>
                <a:spcPct val="120000"/>
              </a:lnSpc>
            </a:pPr>
            <a:r>
              <a:rPr lang="en-US" dirty="0">
                <a:latin typeface="Helvetica" panose="020B0604020202020204" pitchFamily="34" charset="0"/>
                <a:cs typeface="Helvetica" panose="020B0604020202020204" pitchFamily="34" charset="0"/>
              </a:rPr>
              <a:t>An image of a menu with the following items highlighted that contain wheat: Cheese or Pepperoni Pizza (Monday), Fruit and Yogurt Parfait (Monday), Bean Burrito (Tuesday), Chicken Caesar Salad with Whole Grain Roll (Tuesday), Whole Grain Roll (Wednesday), Spaghetti and Meat Sauce (Thursday), Whole Grain Garlic Bread (Thursday), Turkey Burger (Friday), Fish Sticks (Friday), and Macaroni and Cheese (Friday).</a:t>
            </a:r>
          </a:p>
        </p:txBody>
      </p:sp>
      <p:pic>
        <p:nvPicPr>
          <p:cNvPr id="6" name="Picture 5">
            <a:extLst>
              <a:ext uri="{FF2B5EF4-FFF2-40B4-BE49-F238E27FC236}">
                <a16:creationId xmlns:a16="http://schemas.microsoft.com/office/drawing/2014/main" id="{FF7359E2-2BF8-7806-296C-91D95682695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746180" y="5713038"/>
            <a:ext cx="3435626" cy="703783"/>
          </a:xfrm>
          <a:prstGeom prst="rect">
            <a:avLst/>
          </a:prstGeom>
        </p:spPr>
      </p:pic>
      <p:cxnSp>
        <p:nvCxnSpPr>
          <p:cNvPr id="7" name="Straight Connector 6">
            <a:extLst>
              <a:ext uri="{FF2B5EF4-FFF2-40B4-BE49-F238E27FC236}">
                <a16:creationId xmlns:a16="http://schemas.microsoft.com/office/drawing/2014/main" id="{5E2DCE32-3679-9D53-681D-CE295D12792A}"/>
              </a:ext>
              <a:ext uri="{C183D7F6-B498-43B3-948B-1728B52AA6E4}">
                <adec:decorative xmlns:adec="http://schemas.microsoft.com/office/drawing/2017/decorative" val="1"/>
              </a:ext>
            </a:extLst>
          </p:cNvPr>
          <p:cNvCxnSpPr/>
          <p:nvPr/>
        </p:nvCxnSpPr>
        <p:spPr>
          <a:xfrm>
            <a:off x="838200" y="1452282"/>
            <a:ext cx="10403541"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783168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hild eating an apple with two other children.">
            <a:extLst>
              <a:ext uri="{FF2B5EF4-FFF2-40B4-BE49-F238E27FC236}">
                <a16:creationId xmlns:a16="http://schemas.microsoft.com/office/drawing/2014/main" id="{2681CC82-935F-9BA2-8FC2-2DBF824DE8AC}"/>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7111" r="-1" b="-1"/>
          <a:stretch/>
        </p:blipFill>
        <p:spPr>
          <a:xfrm>
            <a:off x="20" y="10"/>
            <a:ext cx="12191980" cy="6857990"/>
          </a:xfrm>
          <a:prstGeom prst="rect">
            <a:avLst/>
          </a:prstGeom>
        </p:spPr>
      </p:pic>
      <p:sp>
        <p:nvSpPr>
          <p:cNvPr id="38" name="Rectangle 3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latin typeface="Helvetica" panose="020B0604020202020204" pitchFamily="34" charset="0"/>
                <a:cs typeface="Helvetica" panose="020B0604020202020204" pitchFamily="34" charset="0"/>
              </a:rPr>
              <a:t>Thank you!</a:t>
            </a:r>
          </a:p>
        </p:txBody>
      </p:sp>
      <p:cxnSp>
        <p:nvCxnSpPr>
          <p:cNvPr id="40" name="Straight Connector 3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57535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5369"/>
            <a:ext cx="4368602" cy="1956841"/>
          </a:xfrm>
        </p:spPr>
        <p:txBody>
          <a:bodyPr anchor="b">
            <a:normAutofit/>
          </a:bodyPr>
          <a:lstStyle/>
          <a:p>
            <a:r>
              <a:rPr lang="en-US" sz="4800" dirty="0">
                <a:latin typeface="Helvetica" panose="020B0604020202020204" pitchFamily="34" charset="0"/>
                <a:cs typeface="Helvetica" panose="020B0604020202020204" pitchFamily="34" charset="0"/>
              </a:rPr>
              <a:t>Questions</a:t>
            </a:r>
          </a:p>
        </p:txBody>
      </p:sp>
      <p:sp>
        <p:nvSpPr>
          <p:cNvPr id="1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n assortment of colorful circles with question marks.">
            <a:extLst>
              <a:ext uri="{FF2B5EF4-FFF2-40B4-BE49-F238E27FC236}">
                <a16:creationId xmlns:a16="http://schemas.microsoft.com/office/drawing/2014/main" id="{16CE4341-ED79-ECCA-75C0-C465A25B1D1E}"/>
              </a:ext>
              <a:ext uri="{C183D7F6-B498-43B3-948B-1728B52AA6E4}">
                <adec:decorative xmlns:adec="http://schemas.microsoft.com/office/drawing/2017/decorative" val="0"/>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7140" r="15907"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7" name="Picture 6">
            <a:extLst>
              <a:ext uri="{FF2B5EF4-FFF2-40B4-BE49-F238E27FC236}">
                <a16:creationId xmlns:a16="http://schemas.microsoft.com/office/drawing/2014/main" id="{4E5680DE-EF56-7AF3-FDE1-319E9B8D46DD}"/>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21047537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d9fb0ce-cc5e-4069-a635-474c35d56436">
      <Terms xmlns="http://schemas.microsoft.com/office/infopath/2007/PartnerControls"/>
    </lcf76f155ced4ddcb4097134ff3c332f>
    <TaxCatchAll xmlns="5546905e-4a60-40fd-8bc3-55b8fdc9a8e5" xsi:nil="true"/>
    <SharedWithUsers xmlns="5546905e-4a60-40fd-8bc3-55b8fdc9a8e5">
      <UserInfo>
        <DisplayName>Curwood, Sandra (DOE)</DisplayName>
        <AccountId>16</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64A14DBBA55DC48809AFC08C18A0C39" ma:contentTypeVersion="13" ma:contentTypeDescription="Create a new document." ma:contentTypeScope="" ma:versionID="eccb2dff29d984bf5195413636bbc7dd">
  <xsd:schema xmlns:xsd="http://www.w3.org/2001/XMLSchema" xmlns:xs="http://www.w3.org/2001/XMLSchema" xmlns:p="http://schemas.microsoft.com/office/2006/metadata/properties" xmlns:ns2="cd9fb0ce-cc5e-4069-a635-474c35d56436" xmlns:ns3="5546905e-4a60-40fd-8bc3-55b8fdc9a8e5" targetNamespace="http://schemas.microsoft.com/office/2006/metadata/properties" ma:root="true" ma:fieldsID="3f4aa4384b58a47989663e9dba452770" ns2:_="" ns3:_="">
    <xsd:import namespace="cd9fb0ce-cc5e-4069-a635-474c35d56436"/>
    <xsd:import namespace="5546905e-4a60-40fd-8bc3-55b8fdc9a8e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9fb0ce-cc5e-4069-a635-474c35d564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546905e-4a60-40fd-8bc3-55b8fdc9a8e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41049c8e-8eb3-414c-9ed8-4393e1ebb5fb}" ma:internalName="TaxCatchAll" ma:showField="CatchAllData" ma:web="5546905e-4a60-40fd-8bc3-55b8fdc9a8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647B098-E83D-4D15-A1DD-04C2D34995B2}">
  <ds:schemaRefs>
    <ds:schemaRef ds:uri="cd9fb0ce-cc5e-4069-a635-474c35d56436"/>
    <ds:schemaRef ds:uri="http://www.w3.org/XML/1998/namespace"/>
    <ds:schemaRef ds:uri="5546905e-4a60-40fd-8bc3-55b8fdc9a8e5"/>
    <ds:schemaRef ds:uri="http://schemas.microsoft.com/office/2006/documentManagement/types"/>
    <ds:schemaRef ds:uri="http://schemas.microsoft.com/office/2006/metadata/properties"/>
    <ds:schemaRef ds:uri="http://purl.org/dc/terms/"/>
    <ds:schemaRef ds:uri="http://purl.org/dc/dcmitype/"/>
    <ds:schemaRef ds:uri="http://purl.org/dc/elements/1.1/"/>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F2D2191C-6314-4254-8C13-9C349A201F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9fb0ce-cc5e-4069-a635-474c35d56436"/>
    <ds:schemaRef ds:uri="5546905e-4a60-40fd-8bc3-55b8fdc9a8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0F53201-96E2-423A-9B22-44B6A7D60DD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144</TotalTime>
  <Words>3223</Words>
  <Application>Microsoft Office PowerPoint</Application>
  <PresentationFormat>Widescreen</PresentationFormat>
  <Paragraphs>204</Paragraphs>
  <Slides>29</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Calibri Light</vt:lpstr>
      <vt:lpstr>Courier New</vt:lpstr>
      <vt:lpstr>Helvetica</vt:lpstr>
      <vt:lpstr>Office Theme</vt:lpstr>
      <vt:lpstr>Developing Cycle Menus and Accommodating Students with Special Dietary Needs</vt:lpstr>
      <vt:lpstr>USDA Funding and Non-Discrimination Statements:</vt:lpstr>
      <vt:lpstr>Welcome!</vt:lpstr>
      <vt:lpstr>Objectives</vt:lpstr>
      <vt:lpstr>Professional Standards – Learning Codes</vt:lpstr>
      <vt:lpstr>Cycle Menus</vt:lpstr>
      <vt:lpstr>Cycle Menus</vt:lpstr>
      <vt:lpstr>Why Cycle Menus?</vt:lpstr>
      <vt:lpstr>Meet Nutrition Standards</vt:lpstr>
      <vt:lpstr>Saves Time</vt:lpstr>
      <vt:lpstr>Control Food and Labor Costs</vt:lpstr>
      <vt:lpstr>Reduce Storage Cost</vt:lpstr>
      <vt:lpstr>Reduce Food Waste</vt:lpstr>
      <vt:lpstr>Build Employee Confidence</vt:lpstr>
      <vt:lpstr>Steps to Develop Cycle Menus </vt:lpstr>
      <vt:lpstr>Steps to Develop Cycle Menus</vt:lpstr>
      <vt:lpstr>Step 1: Gather necessary information </vt:lpstr>
      <vt:lpstr>Step 2: Identify new recipe needs</vt:lpstr>
      <vt:lpstr>Step 3: Create a recipe bank</vt:lpstr>
      <vt:lpstr>Step 4: Determine cycle menu length</vt:lpstr>
      <vt:lpstr>Step 5: Write menus</vt:lpstr>
      <vt:lpstr>Activity Time!</vt:lpstr>
      <vt:lpstr>Recipe Bank Activity</vt:lpstr>
      <vt:lpstr>Accommodating Special Dietary Needs</vt:lpstr>
      <vt:lpstr>Requirements</vt:lpstr>
      <vt:lpstr>Best Practices</vt:lpstr>
      <vt:lpstr>Example – Student with Wheat Allergy</vt:lpstr>
      <vt:lpstr>Thank you!</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Cycle Menus and Accommodating Students with Special Dietary Needs</dc:title>
  <dc:subject>Cycle Menus and Accommodations for Special Dietary Needs</dc:subject>
  <dc:creator>VDOE</dc:creator>
  <cp:keywords>cycle menus; dietary accommodations; food allergies; modifying menus</cp:keywords>
  <cp:lastModifiedBy>Stansfield, Katelynn (DOE)</cp:lastModifiedBy>
  <cp:revision>30</cp:revision>
  <cp:lastPrinted>2024-08-27T19:40:13Z</cp:lastPrinted>
  <dcterms:created xsi:type="dcterms:W3CDTF">2023-01-24T18:49:29Z</dcterms:created>
  <dcterms:modified xsi:type="dcterms:W3CDTF">2024-09-25T16:15:05Z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