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93" r:id="rId5"/>
    <p:sldId id="458" r:id="rId6"/>
    <p:sldId id="294" r:id="rId7"/>
    <p:sldId id="321" r:id="rId8"/>
    <p:sldId id="319" r:id="rId9"/>
    <p:sldId id="322" r:id="rId10"/>
    <p:sldId id="300" r:id="rId11"/>
    <p:sldId id="311" r:id="rId12"/>
    <p:sldId id="325" r:id="rId13"/>
    <p:sldId id="299" r:id="rId14"/>
    <p:sldId id="302" r:id="rId15"/>
    <p:sldId id="323" r:id="rId16"/>
    <p:sldId id="317" r:id="rId17"/>
    <p:sldId id="304" r:id="rId18"/>
    <p:sldId id="305" r:id="rId19"/>
    <p:sldId id="306" r:id="rId20"/>
    <p:sldId id="307" r:id="rId21"/>
    <p:sldId id="308" r:id="rId22"/>
    <p:sldId id="309" r:id="rId23"/>
    <p:sldId id="320" r:id="rId24"/>
    <p:sldId id="324" r:id="rId25"/>
    <p:sldId id="313" r:id="rId26"/>
    <p:sldId id="316" r:id="rId27"/>
    <p:sldId id="296" r:id="rId2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8F1017-3659-966A-D208-348A984C180F}" name="chefv" initials="ch" userId="S::chefv_chefcyndie.com#ext#@covgov.onmicrosoft.com::c2ce4679-7ecb-4e82-86ab-f3a87c474060" providerId="AD"/>
  <p188:author id="{19B5CE28-22B7-F01D-6260-6A6CA11F1C20}" name="Bee Thorp" initials="BT" userId="Bee Thorp" providerId="None"/>
  <p188:author id="{52D0C689-3D60-CE4D-D742-A76A6B00CAE5}" name="Lindsey Schoenfeld" initials="LS" userId="2f2fe14b22a41a7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BD3337-8E3A-45D4-B386-94CAC824E1F9}" v="269" dt="2023-08-19T19:28:30.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58" autoAdjust="0"/>
    <p:restoredTop sz="43447" autoAdjust="0"/>
  </p:normalViewPr>
  <p:slideViewPr>
    <p:cSldViewPr snapToGrid="0">
      <p:cViewPr varScale="1">
        <p:scale>
          <a:sx n="46" d="100"/>
          <a:sy n="46" d="100"/>
        </p:scale>
        <p:origin x="3366"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8827991-9B97-4E7E-930E-8070452EDF21}" type="datetimeFigureOut">
              <a:rPr lang="en-US" smtClean="0"/>
              <a:t>9/25/2024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7053821-2BCA-4D5D-A3F6-C2B8DDE38D7F}" type="slidenum">
              <a:rPr lang="en-US" smtClean="0"/>
              <a:t>‹#›</a:t>
            </a:fld>
            <a:endParaRPr lang="en-US"/>
          </a:p>
        </p:txBody>
      </p:sp>
    </p:spTree>
    <p:extLst>
      <p:ext uri="{BB962C8B-B14F-4D97-AF65-F5344CB8AC3E}">
        <p14:creationId xmlns:p14="http://schemas.microsoft.com/office/powerpoint/2010/main" val="3667895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nature.com/articles/s41477-022-01191-1" TargetMode="External"/><Relationship Id="rId3" Type="http://schemas.openxmlformats.org/officeDocument/2006/relationships/hyperlink" Target="https://pubmed.ncbi.nlm.nih.gov/30430937/" TargetMode="External"/><Relationship Id="rId7" Type="http://schemas.openxmlformats.org/officeDocument/2006/relationships/hyperlink" Target="https://www.tandfonline.com/doi/abs/10.1080/10408398.2015.1028023?journalCode=bfsn20"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peerj.com/articles/12848/" TargetMode="External"/><Relationship Id="rId5" Type="http://schemas.openxmlformats.org/officeDocument/2006/relationships/hyperlink" Target="https://pubmed.ncbi.nlm.nih.gov/25526594/" TargetMode="External"/><Relationship Id="rId4" Type="http://schemas.openxmlformats.org/officeDocument/2006/relationships/hyperlink" Target="https://pubmed.ncbi.nlm.nih.gov/29952268/"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are.org/wp-content/uploads/Building-Local-and-Regional-Food-System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Good afternoon, everyone! It’s so great to see you today. Welcome back! The last webinar discussed</a:t>
            </a:r>
            <a:r>
              <a:rPr lang="en-US" sz="1200" baseline="0" dirty="0">
                <a:latin typeface="Arial" panose="020B0604020202020204" pitchFamily="34" charset="0"/>
                <a:cs typeface="Arial" panose="020B0604020202020204" pitchFamily="34" charset="0"/>
              </a:rPr>
              <a:t> writing standardized recipes</a:t>
            </a:r>
            <a:r>
              <a:rPr lang="en-US" sz="1200" dirty="0">
                <a:latin typeface="Arial" panose="020B0604020202020204" pitchFamily="34" charset="0"/>
                <a:ea typeface="Calibri" panose="020F0502020204030204" pitchFamily="34" charset="0"/>
                <a:cs typeface="Arial" panose="020B0604020202020204" pitchFamily="34" charset="0"/>
              </a:rPr>
              <a:t>. </a:t>
            </a:r>
            <a:r>
              <a:rPr lang="en-US" sz="1200" b="0" dirty="0">
                <a:latin typeface="Arial" panose="020B0604020202020204" pitchFamily="34" charset="0"/>
                <a:cs typeface="Arial" panose="020B0604020202020204" pitchFamily="34" charset="0"/>
              </a:rPr>
              <a:t>Today, we </a:t>
            </a:r>
            <a:r>
              <a:rPr lang="en-US" sz="1200" dirty="0">
                <a:latin typeface="Arial" panose="020B0604020202020204" pitchFamily="34" charset="0"/>
                <a:cs typeface="Arial" panose="020B0604020202020204" pitchFamily="34" charset="0"/>
              </a:rPr>
              <a:t>will be presenting useful information about preparing seasonal local produce in a variety of ways. We</a:t>
            </a:r>
            <a:r>
              <a:rPr lang="en-US" sz="1200" baseline="0" dirty="0">
                <a:latin typeface="Arial" panose="020B0604020202020204" pitchFamily="34" charset="0"/>
                <a:cs typeface="Arial" panose="020B0604020202020204" pitchFamily="34" charset="0"/>
              </a:rPr>
              <a:t> will start with a short PPT, and then t</a:t>
            </a:r>
            <a:r>
              <a:rPr lang="en-US" sz="1200" dirty="0">
                <a:latin typeface="Arial" panose="020B0604020202020204" pitchFamily="34" charset="0"/>
                <a:cs typeface="Arial" panose="020B0604020202020204" pitchFamily="34" charset="0"/>
              </a:rPr>
              <a:t>here will be a live culinary demo presented by Chef Lindsey!</a:t>
            </a:r>
          </a:p>
        </p:txBody>
      </p:sp>
      <p:sp>
        <p:nvSpPr>
          <p:cNvPr id="4" name="Slide Number Placeholder 3"/>
          <p:cNvSpPr>
            <a:spLocks noGrp="1"/>
          </p:cNvSpPr>
          <p:nvPr>
            <p:ph type="sldNum" sz="quarter" idx="10"/>
          </p:nvPr>
        </p:nvSpPr>
        <p:spPr/>
        <p:txBody>
          <a:bodyPr/>
          <a:lstStyle/>
          <a:p>
            <a:fld id="{491715D1-F0B4-C84C-8FCA-9C3FB5C5242A}" type="slidenum">
              <a:rPr lang="en-US" smtClean="0"/>
              <a:t>1</a:t>
            </a:fld>
            <a:endParaRPr lang="en-US"/>
          </a:p>
        </p:txBody>
      </p:sp>
    </p:spTree>
    <p:extLst>
      <p:ext uri="{BB962C8B-B14F-4D97-AF65-F5344CB8AC3E}">
        <p14:creationId xmlns:p14="http://schemas.microsoft.com/office/powerpoint/2010/main" val="1846695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can learn a lot from each other during these times together. Please feel free to comment and ask questions in the chat anytime! We will monitor it together throughout this hour and would love some conversations.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269388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review today’s objectives: </a:t>
            </a:r>
          </a:p>
          <a:p>
            <a:pPr marL="241653" indent="-241653">
              <a:buAutoNum type="arabicPeriod"/>
            </a:pPr>
            <a:r>
              <a:rPr lang="en-US" dirty="0">
                <a:latin typeface="Arial" panose="020B0604020202020204" pitchFamily="34" charset="0"/>
                <a:cs typeface="Arial" panose="020B0604020202020204" pitchFamily="34" charset="0"/>
              </a:rPr>
              <a:t>Define seasonality.</a:t>
            </a:r>
          </a:p>
          <a:p>
            <a:pPr marL="241653" indent="-241653">
              <a:buAutoNum type="arabicPeriod"/>
            </a:pPr>
            <a:r>
              <a:rPr lang="en-US" dirty="0">
                <a:latin typeface="Arial" panose="020B0604020202020204" pitchFamily="34" charset="0"/>
                <a:cs typeface="Arial" panose="020B0604020202020204" pitchFamily="34" charset="0"/>
              </a:rPr>
              <a:t>Describe the benefits of seasonal local produce.</a:t>
            </a:r>
          </a:p>
          <a:p>
            <a:pPr marL="241653" indent="-241653">
              <a:buAutoNum type="arabicPeriod"/>
            </a:pPr>
            <a:r>
              <a:rPr lang="en-US" dirty="0">
                <a:latin typeface="Arial" panose="020B0604020202020204" pitchFamily="34" charset="0"/>
                <a:cs typeface="Arial" panose="020B0604020202020204" pitchFamily="34" charset="0"/>
              </a:rPr>
              <a:t>Explain how to properly clean and prepare local produce.</a:t>
            </a:r>
          </a:p>
          <a:p>
            <a:pPr marL="241653" indent="-241653">
              <a:buAutoNum type="arabicPeriod"/>
            </a:pPr>
            <a:r>
              <a:rPr lang="en-US" dirty="0">
                <a:latin typeface="Arial" panose="020B0604020202020204" pitchFamily="34" charset="0"/>
                <a:cs typeface="Arial" panose="020B0604020202020204" pitchFamily="34" charset="0"/>
              </a:rPr>
              <a:t>Identify the best ways to store local fruits, vegetables, raw meats, poultry and seafood.</a:t>
            </a:r>
          </a:p>
          <a:p>
            <a:pPr marL="241653" indent="-241653" defTabSz="966612">
              <a:buFontTx/>
              <a:buAutoNum type="arabicPeriod"/>
              <a:defRPr/>
            </a:pPr>
            <a:r>
              <a:rPr lang="en-US" dirty="0">
                <a:latin typeface="Arial" panose="020B0604020202020204" pitchFamily="34" charset="0"/>
                <a:cs typeface="Arial" panose="020B0604020202020204" pitchFamily="34" charset="0"/>
              </a:rPr>
              <a:t>Apply knowledge to prepare recipes using VA local seasonal produce.</a:t>
            </a:r>
          </a:p>
        </p:txBody>
      </p:sp>
      <p:sp>
        <p:nvSpPr>
          <p:cNvPr id="4" name="Slide Number Placeholder 3"/>
          <p:cNvSpPr>
            <a:spLocks noGrp="1"/>
          </p:cNvSpPr>
          <p:nvPr>
            <p:ph type="sldNum" sz="quarter" idx="5"/>
          </p:nvPr>
        </p:nvSpPr>
        <p:spPr/>
        <p:txBody>
          <a:bodyPr/>
          <a:lstStyle/>
          <a:p>
            <a:fld id="{27053821-2BCA-4D5D-A3F6-C2B8DDE38D7F}" type="slidenum">
              <a:rPr lang="en-US" smtClean="0"/>
              <a:t>4</a:t>
            </a:fld>
            <a:endParaRPr lang="en-US"/>
          </a:p>
        </p:txBody>
      </p:sp>
    </p:spTree>
    <p:extLst>
      <p:ext uri="{BB962C8B-B14F-4D97-AF65-F5344CB8AC3E}">
        <p14:creationId xmlns:p14="http://schemas.microsoft.com/office/powerpoint/2010/main" val="4151179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As you know, school nutrition has lots of important rules and regulations, but when it comes to local foods, you, as the director of your school division’s program, get to decide how you define local.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may decide to define local as food purchased within your own county, or from surrounding counties. Some school divisions define “local” as foods purchased within a 50-mile radius, while others consider foods from anywhere in the state local. In</a:t>
            </a:r>
            <a:r>
              <a:rPr lang="en-US" baseline="0" dirty="0">
                <a:latin typeface="Arial" panose="020B0604020202020204" pitchFamily="34" charset="0"/>
                <a:cs typeface="Arial" panose="020B0604020202020204" pitchFamily="34" charset="0"/>
              </a:rPr>
              <a:t> today’s presentation, we will define local as produce from Virginia.</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5</a:t>
            </a:fld>
            <a:endParaRPr lang="en-US"/>
          </a:p>
        </p:txBody>
      </p:sp>
    </p:spTree>
    <p:extLst>
      <p:ext uri="{BB962C8B-B14F-4D97-AF65-F5344CB8AC3E}">
        <p14:creationId xmlns:p14="http://schemas.microsoft.com/office/powerpoint/2010/main" val="2571690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When we purchase produce locally, we are limited by the seasons</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What exactly does seasonal mean? Seasonal local foods naturally grow and are harvested during specific times of the year.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Now, I realize our farming practices and means of transporting foods have made more agricultural products available year-round. However, different foods thrive in different seasons due to temperature, sunlight, and moisture. When they thrive and are in season, they are at their peak in terms of flavor, quality, and nutritional content.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What are the benefits</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of including a rotation of seasonal local produce? Add your</a:t>
            </a:r>
            <a:r>
              <a:rPr lang="en-US" baseline="0" dirty="0">
                <a:latin typeface="Arial" panose="020B0604020202020204" pitchFamily="34" charset="0"/>
                <a:cs typeface="Arial" panose="020B0604020202020204" pitchFamily="34" charset="0"/>
              </a:rPr>
              <a:t> answers to the chat!</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6</a:t>
            </a:fld>
            <a:endParaRPr lang="en-US"/>
          </a:p>
        </p:txBody>
      </p:sp>
    </p:spTree>
    <p:extLst>
      <p:ext uri="{BB962C8B-B14F-4D97-AF65-F5344CB8AC3E}">
        <p14:creationId xmlns:p14="http://schemas.microsoft.com/office/powerpoint/2010/main" val="175526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a:t>
            </a:r>
            <a:r>
              <a:rPr lang="en-US" b="0" dirty="0">
                <a:latin typeface="Arial" panose="020B0604020202020204" pitchFamily="34" charset="0"/>
                <a:cs typeface="Arial" panose="020B0604020202020204" pitchFamily="34" charset="0"/>
              </a:rPr>
              <a:t>Acknowledge</a:t>
            </a:r>
            <a:r>
              <a:rPr lang="en-US" b="0" baseline="0" dirty="0">
                <a:latin typeface="Arial" panose="020B0604020202020204" pitchFamily="34" charset="0"/>
                <a:cs typeface="Arial" panose="020B0604020202020204" pitchFamily="34" charset="0"/>
              </a:rPr>
              <a:t> any of the benefits added to the chat!</a:t>
            </a:r>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Here are a few benefits of purchasing and </a:t>
            </a:r>
            <a:r>
              <a:rPr lang="en-US" dirty="0" err="1">
                <a:latin typeface="Arial" panose="020B0604020202020204" pitchFamily="34" charset="0"/>
                <a:cs typeface="Arial" panose="020B0604020202020204" pitchFamily="34" charset="0"/>
              </a:rPr>
              <a:t>menuing</a:t>
            </a:r>
            <a:r>
              <a:rPr lang="en-US" dirty="0">
                <a:latin typeface="Arial" panose="020B0604020202020204" pitchFamily="34" charset="0"/>
                <a:cs typeface="Arial" panose="020B0604020202020204" pitchFamily="34" charset="0"/>
              </a:rPr>
              <a:t> seasonal local produce.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Seasonal produce is harvested at peak ripeness. At this time, it has the highest amount of nutrients because fruits and vegetables have had time to develop their vitamins, minerals, and</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antioxidants, including phytonutrients. The antioxidant content of some produce declines during storage. Getting antioxidants from foods is important to fight reactive molecules called free radicals that contribute to disease (</a:t>
            </a:r>
            <a:r>
              <a:rPr lang="en-US" dirty="0">
                <a:latin typeface="Arial" panose="020B0604020202020204" pitchFamily="34" charset="0"/>
                <a:cs typeface="Arial" panose="020B0604020202020204" pitchFamily="34" charset="0"/>
                <a:hlinkClick r:id="rId3"/>
              </a:rPr>
              <a:t>1</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4"/>
              </a:rPr>
              <a:t>2</a:t>
            </a:r>
            <a:r>
              <a:rPr lang="en-US" dirty="0">
                <a:latin typeface="Arial" panose="020B0604020202020204" pitchFamily="34" charset="0"/>
                <a:cs typeface="Arial" panose="020B0604020202020204" pitchFamily="34" charset="0"/>
              </a:rPr>
              <a:t>). Vitamin C, an important water-soluble nutrient, begins to degrade in fresh fruits and veggies shortly after harvesting (</a:t>
            </a:r>
            <a:r>
              <a:rPr lang="en-US" dirty="0">
                <a:latin typeface="Arial" panose="020B0604020202020204" pitchFamily="34" charset="0"/>
                <a:cs typeface="Arial" panose="020B0604020202020204" pitchFamily="34" charset="0"/>
                <a:hlinkClick r:id="rId5"/>
              </a:rPr>
              <a:t>3</a:t>
            </a:r>
            <a:r>
              <a:rPr lang="en-U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Peak ripeness also means better flavor. Local fruits and vegetables are harvested closer to peak ripeness, which means they’re allowed to ripen naturally on the plant, retaining more nutrients and flavor than conventionally grown produce.</a:t>
            </a:r>
          </a:p>
          <a:p>
            <a:endParaRPr lang="en-US" dirty="0">
              <a:latin typeface="Arial" panose="020B0604020202020204" pitchFamily="34" charset="0"/>
              <a:cs typeface="Arial" panose="020B0604020202020204" pitchFamily="34" charset="0"/>
            </a:endParaRPr>
          </a:p>
          <a:p>
            <a:pPr>
              <a:defRPr/>
            </a:pPr>
            <a:r>
              <a:rPr lang="en-US" dirty="0">
                <a:latin typeface="Arial" panose="020B0604020202020204" pitchFamily="34" charset="0"/>
                <a:cs typeface="Arial" panose="020B0604020202020204" pitchFamily="34" charset="0"/>
              </a:rPr>
              <a:t>Fruits</a:t>
            </a:r>
            <a:r>
              <a:rPr lang="en-US" baseline="0" dirty="0">
                <a:latin typeface="Arial" panose="020B0604020202020204" pitchFamily="34" charset="0"/>
                <a:cs typeface="Arial" panose="020B0604020202020204" pitchFamily="34" charset="0"/>
              </a:rPr>
              <a:t> and vegetables are </a:t>
            </a:r>
            <a:r>
              <a:rPr lang="en-US" dirty="0">
                <a:latin typeface="Arial" panose="020B0604020202020204" pitchFamily="34" charset="0"/>
                <a:cs typeface="Arial" panose="020B0604020202020204" pitchFamily="34" charset="0"/>
              </a:rPr>
              <a:t>more abundant when they are in season and require less transportation and storage to make it to your backdoor; this makes them more affordable. Less transportation also means less fossil fuel</a:t>
            </a:r>
            <a:r>
              <a:rPr lang="en-US" baseline="0" dirty="0">
                <a:latin typeface="Arial" panose="020B0604020202020204" pitchFamily="34" charset="0"/>
                <a:cs typeface="Arial" panose="020B0604020202020204" pitchFamily="34" charset="0"/>
              </a:rPr>
              <a:t> production, which helps our environment. Another note on the environment, seasonal produce thrives </a:t>
            </a:r>
            <a:r>
              <a:rPr lang="en-US" dirty="0">
                <a:latin typeface="Arial" panose="020B0604020202020204" pitchFamily="34" charset="0"/>
                <a:cs typeface="Arial" panose="020B0604020202020204" pitchFamily="34" charset="0"/>
              </a:rPr>
              <a:t>during a specific time of year due to the VA climate and soil. This in theory</a:t>
            </a:r>
            <a:r>
              <a:rPr lang="en-US" baseline="0" dirty="0">
                <a:latin typeface="Arial" panose="020B0604020202020204" pitchFamily="34" charset="0"/>
                <a:cs typeface="Arial" panose="020B0604020202020204" pitchFamily="34" charset="0"/>
              </a:rPr>
              <a:t> can </a:t>
            </a:r>
            <a:r>
              <a:rPr lang="en-US" dirty="0">
                <a:latin typeface="Arial" panose="020B0604020202020204" pitchFamily="34" charset="0"/>
                <a:cs typeface="Arial" panose="020B0604020202020204" pitchFamily="34" charset="0"/>
              </a:rPr>
              <a:t>lead to less of a need for chemicals and pesticides. </a:t>
            </a:r>
          </a:p>
          <a:p>
            <a:endParaRPr lang="en-US" dirty="0">
              <a:latin typeface="Arial" panose="020B0604020202020204" pitchFamily="34" charset="0"/>
              <a:cs typeface="Arial" panose="020B0604020202020204" pitchFamily="34" charset="0"/>
            </a:endParaRPr>
          </a:p>
          <a:p>
            <a:pPr defTabSz="966612">
              <a:defRPr/>
            </a:pPr>
            <a:r>
              <a:rPr lang="en-US" dirty="0">
                <a:latin typeface="Arial" panose="020B0604020202020204" pitchFamily="34" charset="0"/>
                <a:cs typeface="Arial" panose="020B0604020202020204" pitchFamily="34" charset="0"/>
              </a:rPr>
              <a:t>When you review your menu, you may want to write recipes or adjust recipes to promote locally procured seasonal produce. Local food purchases may increase the availability of foods that are culturally relevant to your student population.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Let’s move on to the next few slides to discuss marketing,</a:t>
            </a:r>
            <a:r>
              <a:rPr lang="en-US" baseline="0" dirty="0">
                <a:latin typeface="Arial" panose="020B0604020202020204" pitchFamily="34" charset="0"/>
                <a:cs typeface="Arial" panose="020B0604020202020204" pitchFamily="34" charset="0"/>
              </a:rPr>
              <a:t> social media, and nutrition education.</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Additional articles on local farming practices that increase nutrients (</a:t>
            </a:r>
            <a:r>
              <a:rPr lang="en-US" dirty="0">
                <a:latin typeface="Arial" panose="020B0604020202020204" pitchFamily="34" charset="0"/>
                <a:cs typeface="Arial" panose="020B0604020202020204" pitchFamily="34" charset="0"/>
                <a:hlinkClick r:id="rId6"/>
              </a:rPr>
              <a:t>4</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7"/>
              </a:rPr>
              <a:t>5</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8"/>
              </a:rPr>
              <a:t>6</a:t>
            </a:r>
            <a:r>
              <a:rPr lang="en-U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rPr>
              <a:t>1: https://pubmed.ncbi.nlm.nih.gov/30430937/</a:t>
            </a:r>
          </a:p>
          <a:p>
            <a:r>
              <a:rPr lang="en-US" dirty="0">
                <a:latin typeface="Arial" panose="020B0604020202020204" pitchFamily="34" charset="0"/>
                <a:cs typeface="Arial" panose="020B0604020202020204" pitchFamily="34" charset="0"/>
              </a:rPr>
              <a:t>2: https://pubmed.ncbi.nlm.nih.gov/29952268/</a:t>
            </a:r>
          </a:p>
          <a:p>
            <a:r>
              <a:rPr lang="en-US" dirty="0">
                <a:latin typeface="Arial" panose="020B0604020202020204" pitchFamily="34" charset="0"/>
                <a:cs typeface="Arial" panose="020B0604020202020204" pitchFamily="34" charset="0"/>
              </a:rPr>
              <a:t>3: https://pubmed.ncbi.nlm.nih.gov/25526594/</a:t>
            </a:r>
          </a:p>
          <a:p>
            <a:r>
              <a:rPr lang="en-US" dirty="0">
                <a:latin typeface="Arial" panose="020B0604020202020204" pitchFamily="34" charset="0"/>
                <a:cs typeface="Arial" panose="020B0604020202020204" pitchFamily="34" charset="0"/>
              </a:rPr>
              <a:t>4: https://peerj.com/articles/12848/</a:t>
            </a:r>
          </a:p>
          <a:p>
            <a:r>
              <a:rPr lang="en-US" dirty="0">
                <a:latin typeface="Arial" panose="020B0604020202020204" pitchFamily="34" charset="0"/>
                <a:cs typeface="Arial" panose="020B0604020202020204" pitchFamily="34" charset="0"/>
              </a:rPr>
              <a:t>5: https://www.tandfonline.com/doi/abs/10.1080/10408398.2015.1028023?journalCode=bfsn20</a:t>
            </a:r>
          </a:p>
          <a:p>
            <a:r>
              <a:rPr lang="en-US" dirty="0">
                <a:latin typeface="Arial" panose="020B0604020202020204" pitchFamily="34" charset="0"/>
                <a:cs typeface="Arial" panose="020B0604020202020204" pitchFamily="34" charset="0"/>
              </a:rPr>
              <a:t>6: https://www.nature.com/articles/s41477-022-01191-1</a:t>
            </a:r>
          </a:p>
        </p:txBody>
      </p:sp>
      <p:sp>
        <p:nvSpPr>
          <p:cNvPr id="4" name="Slide Number Placeholder 3"/>
          <p:cNvSpPr>
            <a:spLocks noGrp="1"/>
          </p:cNvSpPr>
          <p:nvPr>
            <p:ph type="sldNum" sz="quarter" idx="5"/>
          </p:nvPr>
        </p:nvSpPr>
        <p:spPr/>
        <p:txBody>
          <a:bodyPr/>
          <a:lstStyle/>
          <a:p>
            <a:fld id="{27053821-2BCA-4D5D-A3F6-C2B8DDE38D7F}" type="slidenum">
              <a:rPr lang="en-US" smtClean="0"/>
              <a:t>7</a:t>
            </a:fld>
            <a:endParaRPr lang="en-US"/>
          </a:p>
        </p:txBody>
      </p:sp>
    </p:spTree>
    <p:extLst>
      <p:ext uri="{BB962C8B-B14F-4D97-AF65-F5344CB8AC3E}">
        <p14:creationId xmlns:p14="http://schemas.microsoft.com/office/powerpoint/2010/main" val="1148656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As you serve seasonal</a:t>
            </a:r>
            <a:r>
              <a:rPr lang="en-US" b="0" baseline="0" dirty="0">
                <a:latin typeface="Arial" panose="020B0604020202020204" pitchFamily="34" charset="0"/>
                <a:cs typeface="Arial" panose="020B0604020202020204" pitchFamily="34" charset="0"/>
              </a:rPr>
              <a:t> local produce, be sure to market your efforts! It’s a great benefit to help promote your program. </a:t>
            </a:r>
            <a:r>
              <a:rPr lang="en-US" dirty="0">
                <a:latin typeface="Arial" panose="020B0604020202020204" pitchFamily="34" charset="0"/>
                <a:cs typeface="Arial" panose="020B0604020202020204" pitchFamily="34" charset="0"/>
              </a:rPr>
              <a:t>VDOE has many marketing materials created just for you and your schools. You don’t necessarily</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need to create anything unless you want to customize materials for your division.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Let’s start with Virginia's Harvest of the Month featured produce items. A fruit or vegetable is featured each month with colorful marketing material like the ones shown here. We chose to spotlight tomatoes because we are in the month of August. Chef Lindsey will also be using tomatoes in her recipe shortly!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While you can use these marketing tools in your schools or cafeterias, you can also use them as part of your social media. Parents and customers love to learn about connections to their community, local farming, or even the benefits of eating certain foods!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Please note that there are two different sets of HOM marketing materials, one for elementary students and one for secondary students. The materials target these populations differently. You'll see one set with student artwork. This is for elementary schools, and the set that aligns with the agency's brand is for secondary students.</a:t>
            </a:r>
          </a:p>
        </p:txBody>
      </p:sp>
      <p:sp>
        <p:nvSpPr>
          <p:cNvPr id="4" name="Slide Number Placeholder 3"/>
          <p:cNvSpPr>
            <a:spLocks noGrp="1"/>
          </p:cNvSpPr>
          <p:nvPr>
            <p:ph type="sldNum" sz="quarter" idx="5"/>
          </p:nvPr>
        </p:nvSpPr>
        <p:spPr/>
        <p:txBody>
          <a:bodyPr/>
          <a:lstStyle/>
          <a:p>
            <a:fld id="{27053821-2BCA-4D5D-A3F6-C2B8DDE38D7F}" type="slidenum">
              <a:rPr lang="en-US" smtClean="0"/>
              <a:t>8</a:t>
            </a:fld>
            <a:endParaRPr lang="en-US"/>
          </a:p>
        </p:txBody>
      </p:sp>
    </p:spTree>
    <p:extLst>
      <p:ext uri="{BB962C8B-B14F-4D97-AF65-F5344CB8AC3E}">
        <p14:creationId xmlns:p14="http://schemas.microsoft.com/office/powerpoint/2010/main" val="2879758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This brings us to nutrition education. </a:t>
            </a:r>
            <a:r>
              <a:rPr lang="en-US" dirty="0">
                <a:latin typeface="Arial" panose="020B0604020202020204" pitchFamily="34" charset="0"/>
                <a:cs typeface="Arial" panose="020B0604020202020204" pitchFamily="34" charset="0"/>
              </a:rPr>
              <a:t>Another benefit of seasonal local produce is that it provides an opportunity to educate our students about different types of produce. By offering local produce items, we allow our students to learn about and sample different fruits and vegetables.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Remember that many of our students do not receive fresh produce or a </a:t>
            </a:r>
            <a:r>
              <a:rPr lang="en-US" i="1" dirty="0">
                <a:latin typeface="Arial" panose="020B0604020202020204" pitchFamily="34" charset="0"/>
                <a:cs typeface="Arial" panose="020B0604020202020204" pitchFamily="34" charset="0"/>
              </a:rPr>
              <a:t>variety</a:t>
            </a:r>
            <a:r>
              <a:rPr lang="en-US" dirty="0">
                <a:latin typeface="Arial" panose="020B0604020202020204" pitchFamily="34" charset="0"/>
                <a:cs typeface="Arial" panose="020B0604020202020204" pitchFamily="34" charset="0"/>
              </a:rPr>
              <a:t> of fresh produce at home. When you menu fresh fruits and vegetables to your students, you help them establish healthy eating habits that last a lifetime (</a:t>
            </a:r>
            <a:r>
              <a:rPr lang="en-US" dirty="0">
                <a:latin typeface="Arial" panose="020B0604020202020204" pitchFamily="34" charset="0"/>
                <a:cs typeface="Arial" panose="020B0604020202020204" pitchFamily="34" charset="0"/>
                <a:hlinkClick r:id="rId3"/>
              </a:rPr>
              <a:t>7</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might be thinking, I do not have the time to educate my students or create materials,</a:t>
            </a:r>
            <a:r>
              <a:rPr lang="en-US" baseline="0" dirty="0">
                <a:latin typeface="Arial" panose="020B0604020202020204" pitchFamily="34" charset="0"/>
                <a:cs typeface="Arial" panose="020B0604020202020204" pitchFamily="34" charset="0"/>
              </a:rPr>
              <a:t> but remember that </a:t>
            </a:r>
            <a:r>
              <a:rPr lang="en-US" dirty="0">
                <a:latin typeface="Arial" panose="020B0604020202020204" pitchFamily="34" charset="0"/>
                <a:cs typeface="Arial" panose="020B0604020202020204" pitchFamily="34" charset="0"/>
              </a:rPr>
              <a:t>VDOE has many resources to assist you. In fact, there’s a promotional poster for each Harvest of the Month featured produce item. While your poster would be larger in print, we’ve provided a sample of the May Harvest of the Month: Strawberries on this slide. There's a fun fact and health and nutrition information.</a:t>
            </a:r>
          </a:p>
          <a:p>
            <a:endParaRPr lang="en-US"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rPr>
              <a:t>7: https://www.sare.org/wp-content/uploads/Building-Local-and-Regional-Food-Systems.pdf</a:t>
            </a:r>
          </a:p>
        </p:txBody>
      </p:sp>
      <p:sp>
        <p:nvSpPr>
          <p:cNvPr id="4" name="Slide Number Placeholder 3"/>
          <p:cNvSpPr>
            <a:spLocks noGrp="1"/>
          </p:cNvSpPr>
          <p:nvPr>
            <p:ph type="sldNum" sz="quarter" idx="5"/>
          </p:nvPr>
        </p:nvSpPr>
        <p:spPr/>
        <p:txBody>
          <a:bodyPr/>
          <a:lstStyle/>
          <a:p>
            <a:fld id="{27053821-2BCA-4D5D-A3F6-C2B8DDE38D7F}" type="slidenum">
              <a:rPr lang="en-US" smtClean="0"/>
              <a:t>9</a:t>
            </a:fld>
            <a:endParaRPr lang="en-US"/>
          </a:p>
        </p:txBody>
      </p:sp>
    </p:spTree>
    <p:extLst>
      <p:ext uri="{BB962C8B-B14F-4D97-AF65-F5344CB8AC3E}">
        <p14:creationId xmlns:p14="http://schemas.microsoft.com/office/powerpoint/2010/main" val="3769057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Think about foods you eat year-round. Using the chat feature, type in a few foods you eat year around that might taste better during one season versus another season. Please feel free to take yourself off mute if that’s easier, and let us know!</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 </a:t>
            </a:r>
            <a:r>
              <a:rPr lang="en-US" dirty="0">
                <a:latin typeface="Arial" panose="020B0604020202020204" pitchFamily="34" charset="0"/>
                <a:cs typeface="Arial" panose="020B0604020202020204" pitchFamily="34" charset="0"/>
              </a:rPr>
              <a:t>Wait for them to list a few. If they do not, continue with the examples below.</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I know that when I purchase tomatoes now, they are deliciously juicy and sweet. While they are available thought the year, and I am grateful, they are not as tasty as the ones I can eat when they are in season.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How about another example: Berries. They are much sweeter when the weather starts to warm, than during the winter months. They are in season during the month of May on your Virginia Seasonal Availability Calendar and the featured harvest of the month item during May.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Thank you all for including a few different foods in the chat (review any available). </a:t>
            </a:r>
          </a:p>
        </p:txBody>
      </p:sp>
      <p:sp>
        <p:nvSpPr>
          <p:cNvPr id="4" name="Slide Number Placeholder 3"/>
          <p:cNvSpPr>
            <a:spLocks noGrp="1"/>
          </p:cNvSpPr>
          <p:nvPr>
            <p:ph type="sldNum" sz="quarter" idx="5"/>
          </p:nvPr>
        </p:nvSpPr>
        <p:spPr/>
        <p:txBody>
          <a:bodyPr/>
          <a:lstStyle/>
          <a:p>
            <a:fld id="{27053821-2BCA-4D5D-A3F6-C2B8DDE38D7F}" type="slidenum">
              <a:rPr lang="en-US" smtClean="0"/>
              <a:t>10</a:t>
            </a:fld>
            <a:endParaRPr lang="en-US"/>
          </a:p>
        </p:txBody>
      </p:sp>
    </p:spTree>
    <p:extLst>
      <p:ext uri="{BB962C8B-B14F-4D97-AF65-F5344CB8AC3E}">
        <p14:creationId xmlns:p14="http://schemas.microsoft.com/office/powerpoint/2010/main" val="3702793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Speaking of the Virginia Seasonal Availability Calendar; this is a great tool to reference when creating your menu. Not only is it a good educational tool for our staff and students, but it is also helpful when we are planning our menus to ensure we are</a:t>
            </a:r>
            <a:r>
              <a:rPr lang="en-US" baseline="0" dirty="0">
                <a:latin typeface="Arial" panose="020B0604020202020204" pitchFamily="34" charset="0"/>
                <a:cs typeface="Arial" panose="020B0604020202020204" pitchFamily="34" charset="0"/>
              </a:rPr>
              <a:t> </a:t>
            </a:r>
            <a:r>
              <a:rPr lang="en-US" baseline="0" dirty="0" err="1">
                <a:latin typeface="Arial" panose="020B0604020202020204" pitchFamily="34" charset="0"/>
                <a:cs typeface="Arial" panose="020B0604020202020204" pitchFamily="34" charset="0"/>
              </a:rPr>
              <a:t>menuing</a:t>
            </a:r>
            <a:r>
              <a:rPr lang="en-US" baseline="0" dirty="0">
                <a:latin typeface="Arial" panose="020B0604020202020204" pitchFamily="34" charset="0"/>
                <a:cs typeface="Arial" panose="020B0604020202020204" pitchFamily="34" charset="0"/>
              </a:rPr>
              <a:t> seasonal local Virginia items</a:t>
            </a:r>
            <a:r>
              <a:rPr lang="en-US" dirty="0">
                <a:latin typeface="Arial" panose="020B0604020202020204" pitchFamily="34" charset="0"/>
                <a:cs typeface="Arial" panose="020B0604020202020204" pitchFamily="34" charset="0"/>
              </a:rPr>
              <a:t>. There is a list for</a:t>
            </a:r>
            <a:r>
              <a:rPr lang="en-US" baseline="0" dirty="0">
                <a:latin typeface="Arial" panose="020B0604020202020204" pitchFamily="34" charset="0"/>
                <a:cs typeface="Arial" panose="020B0604020202020204" pitchFamily="34" charset="0"/>
              </a:rPr>
              <a:t> each month of the year.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seasonality calendar is on the Virginia Farm to School Website.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VDOE will also be printing and distributing them at the October workshops!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Farm to School Website: </a:t>
            </a:r>
            <a:r>
              <a:rPr lang="en-US" dirty="0">
                <a:latin typeface="Arial" panose="020B0604020202020204" pitchFamily="34" charset="0"/>
                <a:cs typeface="Arial" panose="020B0604020202020204" pitchFamily="34" charset="0"/>
              </a:rPr>
              <a:t>https://www.doe.virginia.gov/programs-services/school-operations-support-services/school-nutrition/programs-promotions-and-initiatives/virginia-farm-to-school</a:t>
            </a:r>
          </a:p>
        </p:txBody>
      </p:sp>
      <p:sp>
        <p:nvSpPr>
          <p:cNvPr id="4" name="Slide Number Placeholder 3"/>
          <p:cNvSpPr>
            <a:spLocks noGrp="1"/>
          </p:cNvSpPr>
          <p:nvPr>
            <p:ph type="sldNum" sz="quarter" idx="5"/>
          </p:nvPr>
        </p:nvSpPr>
        <p:spPr/>
        <p:txBody>
          <a:bodyPr/>
          <a:lstStyle/>
          <a:p>
            <a:fld id="{27053821-2BCA-4D5D-A3F6-C2B8DDE38D7F}" type="slidenum">
              <a:rPr lang="en-US" smtClean="0"/>
              <a:t>11</a:t>
            </a:fld>
            <a:endParaRPr lang="en-US"/>
          </a:p>
        </p:txBody>
      </p:sp>
    </p:spTree>
    <p:extLst>
      <p:ext uri="{BB962C8B-B14F-4D97-AF65-F5344CB8AC3E}">
        <p14:creationId xmlns:p14="http://schemas.microsoft.com/office/powerpoint/2010/main" val="1193285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This</a:t>
            </a:r>
            <a:r>
              <a:rPr lang="en-US" baseline="0" dirty="0">
                <a:latin typeface="Arial" panose="020B0604020202020204" pitchFamily="34" charset="0"/>
                <a:cs typeface="Arial" panose="020B0604020202020204" pitchFamily="34" charset="0"/>
              </a:rPr>
              <a:t> is yet another resource we love, </a:t>
            </a:r>
            <a:r>
              <a:rPr lang="en-US" dirty="0">
                <a:latin typeface="Arial" panose="020B0604020202020204" pitchFamily="34" charset="0"/>
                <a:cs typeface="Arial" panose="020B0604020202020204" pitchFamily="34" charset="0"/>
              </a:rPr>
              <a:t>the Virginia Farm to School Map. It highlights foods from different areas of the state. It would make</a:t>
            </a:r>
            <a:r>
              <a:rPr lang="en-US" baseline="0" dirty="0">
                <a:latin typeface="Arial" panose="020B0604020202020204" pitchFamily="34" charset="0"/>
                <a:cs typeface="Arial" panose="020B0604020202020204" pitchFamily="34" charset="0"/>
              </a:rPr>
              <a:t> a fun poster to hang in your cafeteria!</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Virginia Department of Agriculture </a:t>
            </a:r>
            <a:r>
              <a:rPr lang="en-US" b="0" dirty="0">
                <a:latin typeface="Arial" panose="020B0604020202020204" pitchFamily="34" charset="0"/>
                <a:cs typeface="Arial" panose="020B0604020202020204" pitchFamily="34" charset="0"/>
              </a:rPr>
              <a:t>and Consumer Services </a:t>
            </a:r>
            <a:r>
              <a:rPr lang="en-US" dirty="0">
                <a:latin typeface="Arial" panose="020B0604020202020204" pitchFamily="34" charset="0"/>
                <a:cs typeface="Arial" panose="020B0604020202020204" pitchFamily="34" charset="0"/>
              </a:rPr>
              <a:t>Farm to School website includes the Virginia </a:t>
            </a:r>
            <a:r>
              <a:rPr lang="en-US" dirty="0" err="1">
                <a:latin typeface="Arial" panose="020B0604020202020204" pitchFamily="34" charset="0"/>
                <a:cs typeface="Arial" panose="020B0604020202020204" pitchFamily="34" charset="0"/>
              </a:rPr>
              <a:t>MarketMaker</a:t>
            </a:r>
            <a:r>
              <a:rPr lang="en-US" dirty="0">
                <a:latin typeface="Arial" panose="020B0604020202020204" pitchFamily="34" charset="0"/>
                <a:cs typeface="Arial" panose="020B0604020202020204" pitchFamily="34" charset="0"/>
              </a:rPr>
              <a:t> to assist in identifying local produce. </a:t>
            </a:r>
          </a:p>
          <a:p>
            <a:endParaRPr lang="en-US" b="1"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Additionally, the Virginia Cooperative Extension has a Farm to School team to support divisions at the local level with farm identification. The best way to get in touch is to contact your local Extension office. You can find that information on the Virginia Cooperative Extension website.</a:t>
            </a:r>
          </a:p>
          <a:p>
            <a:endParaRPr lang="en-US" dirty="0">
              <a:latin typeface="Arial" panose="020B0604020202020204" pitchFamily="34" charset="0"/>
              <a:cs typeface="Arial" panose="020B0604020202020204" pitchFamily="34" charset="0"/>
            </a:endParaRPr>
          </a:p>
          <a:p>
            <a:r>
              <a:rPr lang="en-US" b="1" dirty="0" err="1">
                <a:latin typeface="Arial" panose="020B0604020202020204" pitchFamily="34" charset="0"/>
                <a:cs typeface="Arial" panose="020B0604020202020204" pitchFamily="34" charset="0"/>
              </a:rPr>
              <a:t>MarketMaker</a:t>
            </a:r>
            <a:r>
              <a:rPr lang="en-US" b="1" dirty="0">
                <a:latin typeface="Arial" panose="020B0604020202020204" pitchFamily="34" charset="0"/>
                <a:cs typeface="Arial" panose="020B0604020202020204" pitchFamily="34" charset="0"/>
              </a:rPr>
              <a:t> Website: </a:t>
            </a:r>
            <a:r>
              <a:rPr lang="en-US" dirty="0">
                <a:latin typeface="Arial" panose="020B0604020202020204" pitchFamily="34" charset="0"/>
                <a:cs typeface="Arial" panose="020B0604020202020204" pitchFamily="34" charset="0"/>
              </a:rPr>
              <a:t>https://va.foodmarketmaker.com</a:t>
            </a:r>
          </a:p>
          <a:p>
            <a:r>
              <a:rPr lang="en-US" b="1" dirty="0">
                <a:latin typeface="Arial" panose="020B0604020202020204" pitchFamily="34" charset="0"/>
                <a:cs typeface="Arial" panose="020B0604020202020204" pitchFamily="34" charset="0"/>
              </a:rPr>
              <a:t>Virginia Cooperative Extension Website: </a:t>
            </a:r>
            <a:r>
              <a:rPr lang="en-US" dirty="0">
                <a:latin typeface="Arial" panose="020B0604020202020204" pitchFamily="34" charset="0"/>
                <a:cs typeface="Arial" panose="020B0604020202020204" pitchFamily="34" charset="0"/>
              </a:rPr>
              <a:t>https://ext.vt.edu/agriculture/market-maker.html</a:t>
            </a:r>
          </a:p>
        </p:txBody>
      </p:sp>
      <p:sp>
        <p:nvSpPr>
          <p:cNvPr id="4" name="Slide Number Placeholder 3"/>
          <p:cNvSpPr>
            <a:spLocks noGrp="1"/>
          </p:cNvSpPr>
          <p:nvPr>
            <p:ph type="sldNum" sz="quarter" idx="5"/>
          </p:nvPr>
        </p:nvSpPr>
        <p:spPr/>
        <p:txBody>
          <a:bodyPr/>
          <a:lstStyle/>
          <a:p>
            <a:fld id="{27053821-2BCA-4D5D-A3F6-C2B8DDE38D7F}" type="slidenum">
              <a:rPr lang="en-US" smtClean="0"/>
              <a:t>12</a:t>
            </a:fld>
            <a:endParaRPr lang="en-US"/>
          </a:p>
        </p:txBody>
      </p:sp>
    </p:spTree>
    <p:extLst>
      <p:ext uri="{BB962C8B-B14F-4D97-AF65-F5344CB8AC3E}">
        <p14:creationId xmlns:p14="http://schemas.microsoft.com/office/powerpoint/2010/main" val="992691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Let’s now</a:t>
            </a:r>
            <a:r>
              <a:rPr lang="en-US" b="0" baseline="0" dirty="0">
                <a:latin typeface="Arial" panose="020B0604020202020204" pitchFamily="34" charset="0"/>
                <a:cs typeface="Arial" panose="020B0604020202020204" pitchFamily="34" charset="0"/>
              </a:rPr>
              <a:t> move on and discuss how to clean our local produce.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7053821-2BCA-4D5D-A3F6-C2B8DDE38D7F}" type="slidenum">
              <a:rPr lang="en-US" smtClean="0"/>
              <a:t>13</a:t>
            </a:fld>
            <a:endParaRPr lang="en-US"/>
          </a:p>
        </p:txBody>
      </p:sp>
    </p:spTree>
    <p:extLst>
      <p:ext uri="{BB962C8B-B14F-4D97-AF65-F5344CB8AC3E}">
        <p14:creationId xmlns:p14="http://schemas.microsoft.com/office/powerpoint/2010/main" val="1721234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cs typeface="Arial" panose="020B0604020202020204" pitchFamily="34" charset="0"/>
              </a:rPr>
              <a:t>Use running water rather than filling sinks with water and soaking. </a:t>
            </a:r>
            <a:endParaRPr lang="en-US" sz="1200" dirty="0">
              <a:latin typeface="Arial" panose="020B0604020202020204" pitchFamily="34" charset="0"/>
              <a:cs typeface="Arial" panose="020B0604020202020204" pitchFamily="34" charset="0"/>
            </a:endParaRPr>
          </a:p>
          <a:p>
            <a:pPr>
              <a:defRPr/>
            </a:pPr>
            <a:endParaRPr lang="en-US" sz="1200" b="1" dirty="0">
              <a:latin typeface="Arial" panose="020B0604020202020204" pitchFamily="34" charset="0"/>
              <a:cs typeface="Arial" panose="020B0604020202020204" pitchFamily="34" charset="0"/>
            </a:endParaRPr>
          </a:p>
          <a:p>
            <a:pPr>
              <a:defRPr/>
            </a:pPr>
            <a:r>
              <a:rPr lang="en-US" sz="1200" dirty="0">
                <a:solidFill>
                  <a:srgbClr val="000000"/>
                </a:solidFill>
                <a:latin typeface="Arial" panose="020B0604020202020204" pitchFamily="34" charset="0"/>
                <a:cs typeface="Arial" panose="020B0604020202020204" pitchFamily="34" charset="0"/>
              </a:rPr>
              <a:t>Use a scrub brush for produce with a tough rind or peel (such as carrots, potatoes, cucumbers and squash) that will not be bruised or scratched by the brush bristles. You can also use a scrub brush to remove wax coatings found on produce such as apples.</a:t>
            </a:r>
            <a:r>
              <a:rPr lang="en-US" sz="1200" dirty="0">
                <a:latin typeface="Arial" panose="020B0604020202020204" pitchFamily="34" charset="0"/>
                <a:cs typeface="Arial" panose="020B0604020202020204" pitchFamily="34" charset="0"/>
              </a:rPr>
              <a:t> </a:t>
            </a:r>
          </a:p>
          <a:p>
            <a:pPr>
              <a:defRPr/>
            </a:pPr>
            <a:endParaRPr lang="en-US" sz="1200" dirty="0">
              <a:solidFill>
                <a:srgbClr val="000000"/>
              </a:solidFill>
              <a:latin typeface="Arial" panose="020B0604020202020204" pitchFamily="34" charset="0"/>
              <a:cs typeface="Arial" panose="020B0604020202020204" pitchFamily="34" charset="0"/>
            </a:endParaRPr>
          </a:p>
          <a:p>
            <a:pPr>
              <a:defRPr/>
            </a:pPr>
            <a:r>
              <a:rPr lang="en-US" sz="1200" dirty="0">
                <a:solidFill>
                  <a:srgbClr val="000000"/>
                </a:solidFill>
                <a:latin typeface="Arial" panose="020B0604020202020204" pitchFamily="34" charset="0"/>
                <a:cs typeface="Arial" panose="020B0604020202020204" pitchFamily="34" charset="0"/>
              </a:rPr>
              <a:t>There are quite a few commercial produce washes marketed to home and commercial kitchens. FDA advises against commercial produce washes because the safety of their residues has not been evaluated, and effectiveness has not been tested or standardized. Never use</a:t>
            </a:r>
            <a:r>
              <a:rPr lang="en-US" sz="1200" dirty="0">
                <a:latin typeface="Arial" panose="020B0604020202020204" pitchFamily="34" charset="0"/>
                <a:cs typeface="Arial" panose="020B0604020202020204" pitchFamily="34" charset="0"/>
              </a:rPr>
              <a:t> </a:t>
            </a:r>
            <a:r>
              <a:rPr lang="en-US" sz="1200" dirty="0">
                <a:solidFill>
                  <a:srgbClr val="000000"/>
                </a:solidFill>
                <a:latin typeface="Arial" panose="020B0604020202020204" pitchFamily="34" charset="0"/>
                <a:cs typeface="Arial" panose="020B0604020202020204" pitchFamily="34" charset="0"/>
              </a:rPr>
              <a:t>bleach or soaps - it can absorb into the product and change the taste. Baking soda and vinegar might sound like better natural options, but they can impact flavor. Save your money and stick to running water and the strength of a good scrub brush. </a:t>
            </a:r>
          </a:p>
          <a:p>
            <a:pPr defTabSz="966612">
              <a:defRPr/>
            </a:pPr>
            <a:endParaRPr lang="en-US" sz="1200" dirty="0">
              <a:solidFill>
                <a:srgbClr val="000000"/>
              </a:solidFill>
              <a:latin typeface="Arial" panose="020B0604020202020204" pitchFamily="34" charset="0"/>
              <a:cs typeface="Arial" panose="020B0604020202020204" pitchFamily="34" charset="0"/>
            </a:endParaRPr>
          </a:p>
          <a:p>
            <a:pPr>
              <a:defRPr/>
            </a:pPr>
            <a:r>
              <a:rPr lang="en-US" sz="1200" dirty="0">
                <a:solidFill>
                  <a:srgbClr val="000000"/>
                </a:solidFill>
                <a:latin typeface="Arial" panose="020B0604020202020204" pitchFamily="34" charset="0"/>
                <a:cs typeface="Arial" panose="020B0604020202020204" pitchFamily="34" charset="0"/>
              </a:rPr>
              <a:t>Don’t wash your produce until you need it. Waiting to wash it right before using it in a recipe will keep it fresh longer and hinder mold growth. </a:t>
            </a:r>
          </a:p>
          <a:p>
            <a:pPr>
              <a:defRPr/>
            </a:pPr>
            <a:endParaRPr lang="en-US" sz="1200" dirty="0">
              <a:solidFill>
                <a:srgbClr val="000000"/>
              </a:solidFill>
              <a:latin typeface="Arial" panose="020B0604020202020204" pitchFamily="34" charset="0"/>
              <a:cs typeface="Arial" panose="020B0604020202020204" pitchFamily="34" charset="0"/>
            </a:endParaRPr>
          </a:p>
          <a:p>
            <a:pPr>
              <a:defRPr/>
            </a:pPr>
            <a:r>
              <a:rPr lang="en-US" sz="1200" dirty="0">
                <a:solidFill>
                  <a:srgbClr val="000000"/>
                </a:solidFill>
                <a:latin typeface="Arial" panose="020B0604020202020204" pitchFamily="34" charset="0"/>
                <a:cs typeface="Arial" panose="020B0604020202020204" pitchFamily="34" charset="0"/>
              </a:rPr>
              <a:t>And my goodness, don’t forget to remove the stickers from your produce. It sends a message to the students that you don’t care when fruits are sliced with the sticker still on or when they take a big bite of a sticker during their meal. </a:t>
            </a:r>
          </a:p>
          <a:p>
            <a:pPr defTabSz="966612">
              <a:defRPr/>
            </a:pPr>
            <a:endParaRPr lang="en-US" sz="1200" dirty="0">
              <a:solidFill>
                <a:srgbClr val="000000"/>
              </a:solidFill>
              <a:latin typeface="Arial" panose="020B0604020202020204" pitchFamily="34" charset="0"/>
              <a:cs typeface="Arial" panose="020B0604020202020204" pitchFamily="34" charset="0"/>
            </a:endParaRPr>
          </a:p>
          <a:p>
            <a:pPr defTabSz="966612">
              <a:defRPr/>
            </a:pPr>
            <a:r>
              <a:rPr lang="en-US" sz="1200" dirty="0">
                <a:solidFill>
                  <a:srgbClr val="000000"/>
                </a:solidFill>
                <a:latin typeface="Arial" panose="020B0604020202020204" pitchFamily="34" charset="0"/>
                <a:cs typeface="Arial" panose="020B0604020202020204" pitchFamily="34" charset="0"/>
              </a:rPr>
              <a:t>Let’s review a few produce items that require a bit more care, starting with leafy greens.</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14</a:t>
            </a:fld>
            <a:endParaRPr lang="en-US"/>
          </a:p>
        </p:txBody>
      </p:sp>
    </p:spTree>
    <p:extLst>
      <p:ext uri="{BB962C8B-B14F-4D97-AF65-F5344CB8AC3E}">
        <p14:creationId xmlns:p14="http://schemas.microsoft.com/office/powerpoint/2010/main" val="405060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solidFill>
                  <a:srgbClr val="000000"/>
                </a:solidFill>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cs typeface="Arial" panose="020B0604020202020204" pitchFamily="34" charset="0"/>
              </a:rPr>
              <a:t>Leafy greens are deliciously crunchy and refreshing when stored and prepared correctly. To clean leafy greens, cut the heads of lettuce in half first to really clean between the leaves. Lots of dirt and bugs can be hiding in the leaves, and you don’t want them to end up on your cutting board or, even worse, in a customer’s salad. Additional insects do not count as a meat/meat alternate. </a:t>
            </a:r>
          </a:p>
          <a:p>
            <a:pPr defTabSz="966612" fontAlgn="base">
              <a:defRPr/>
            </a:pPr>
            <a:endParaRPr lang="en-US" sz="1200" dirty="0">
              <a:solidFill>
                <a:srgbClr val="000000"/>
              </a:solidFill>
              <a:latin typeface="Arial" panose="020B0604020202020204" pitchFamily="34" charset="0"/>
              <a:cs typeface="Arial" panose="020B0604020202020204" pitchFamily="34" charset="0"/>
            </a:endParaRPr>
          </a:p>
          <a:p>
            <a:pPr defTabSz="966612" fontAlgn="base">
              <a:defRPr/>
            </a:pPr>
            <a:r>
              <a:rPr lang="en-US" sz="1200" dirty="0">
                <a:solidFill>
                  <a:srgbClr val="000000"/>
                </a:solidFill>
                <a:latin typeface="Arial" panose="020B0604020202020204" pitchFamily="34" charset="0"/>
                <a:cs typeface="Arial" panose="020B0604020202020204" pitchFamily="34" charset="0"/>
              </a:rPr>
              <a:t>It’s essential to remove excess moisture after cleaning your leaves. A commercial salad spinner is the quickest way to dry your greens. </a:t>
            </a:r>
          </a:p>
        </p:txBody>
      </p:sp>
      <p:sp>
        <p:nvSpPr>
          <p:cNvPr id="4" name="Slide Number Placeholder 3"/>
          <p:cNvSpPr>
            <a:spLocks noGrp="1"/>
          </p:cNvSpPr>
          <p:nvPr>
            <p:ph type="sldNum" sz="quarter" idx="5"/>
          </p:nvPr>
        </p:nvSpPr>
        <p:spPr/>
        <p:txBody>
          <a:bodyPr/>
          <a:lstStyle/>
          <a:p>
            <a:fld id="{27053821-2BCA-4D5D-A3F6-C2B8DDE38D7F}" type="slidenum">
              <a:rPr lang="en-US" smtClean="0"/>
              <a:t>15</a:t>
            </a:fld>
            <a:endParaRPr lang="en-US"/>
          </a:p>
        </p:txBody>
      </p:sp>
    </p:spTree>
    <p:extLst>
      <p:ext uri="{BB962C8B-B14F-4D97-AF65-F5344CB8AC3E}">
        <p14:creationId xmlns:p14="http://schemas.microsoft.com/office/powerpoint/2010/main" val="3704202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sz="1900" dirty="0">
                <a:solidFill>
                  <a:srgbClr val="000000"/>
                </a:solidFill>
                <a:latin typeface="Arial" panose="020B0604020202020204" pitchFamily="34" charset="0"/>
                <a:cs typeface="Arial" panose="020B0604020202020204" pitchFamily="34" charset="0"/>
              </a:rPr>
              <a:t>Store all berries unwashed until ready to use or serve. Before storing your berries, separate any moldy fruit from non-spoiled fruit. Spoiled fruit can cause fresh fruit to become overripe or spoiled more quickly. </a:t>
            </a:r>
          </a:p>
          <a:p>
            <a:endParaRPr lang="en-US" sz="1900" dirty="0">
              <a:solidFill>
                <a:srgbClr val="000000"/>
              </a:solidFill>
              <a:latin typeface="Arial" panose="020B0604020202020204" pitchFamily="34" charset="0"/>
              <a:cs typeface="Arial" panose="020B0604020202020204" pitchFamily="34" charset="0"/>
            </a:endParaRPr>
          </a:p>
          <a:p>
            <a:r>
              <a:rPr lang="en-US" sz="1900" dirty="0">
                <a:solidFill>
                  <a:srgbClr val="000000"/>
                </a:solidFill>
                <a:latin typeface="Arial" panose="020B0604020202020204" pitchFamily="34" charset="0"/>
                <a:cs typeface="Arial" panose="020B0604020202020204" pitchFamily="34" charset="0"/>
              </a:rPr>
              <a:t>Taking a minute to look at your fruit, preserves freshness and extends shelf life. Removing spoiled fruit promotes food safety, reduces waste, and saves your schools money.</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16</a:t>
            </a:fld>
            <a:endParaRPr lang="en-US"/>
          </a:p>
        </p:txBody>
      </p:sp>
    </p:spTree>
    <p:extLst>
      <p:ext uri="{BB962C8B-B14F-4D97-AF65-F5344CB8AC3E}">
        <p14:creationId xmlns:p14="http://schemas.microsoft.com/office/powerpoint/2010/main" val="1813049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b="1" dirty="0">
                <a:solidFill>
                  <a:srgbClr val="000000"/>
                </a:solidFill>
                <a:latin typeface="Arial" panose="020B0604020202020204" pitchFamily="34" charset="0"/>
                <a:cs typeface="Arial" panose="020B0604020202020204" pitchFamily="34" charset="0"/>
              </a:rPr>
              <a:t>Say: </a:t>
            </a:r>
            <a:r>
              <a:rPr lang="en-US" sz="1300" dirty="0">
                <a:latin typeface="Arial" panose="020B0604020202020204" pitchFamily="34" charset="0"/>
                <a:cs typeface="Arial" panose="020B0604020202020204" pitchFamily="34" charset="0"/>
              </a:rPr>
              <a:t>Brush off any debris with your fingers or a damp paper towel, or rinse briefly under running water and pat dry with a paper towel. Avoid fully immersing or soaking your mushrooms so they don't get waterlogged.</a:t>
            </a:r>
          </a:p>
          <a:p>
            <a:endParaRPr lang="en-US" sz="1300" dirty="0">
              <a:latin typeface="Arial" panose="020B0604020202020204" pitchFamily="34" charset="0"/>
              <a:cs typeface="Arial" panose="020B0604020202020204" pitchFamily="34" charset="0"/>
            </a:endParaRPr>
          </a:p>
          <a:p>
            <a:r>
              <a:rPr lang="en-US" sz="1300" b="0" dirty="0">
                <a:latin typeface="Arial" panose="020B0604020202020204" pitchFamily="34" charset="0"/>
                <a:cs typeface="Arial" panose="020B0604020202020204" pitchFamily="34" charset="0"/>
              </a:rPr>
              <a:t>Source: </a:t>
            </a:r>
            <a:r>
              <a:rPr lang="en-US" sz="1300" dirty="0">
                <a:latin typeface="Arial" panose="020B0604020202020204" pitchFamily="34" charset="0"/>
                <a:cs typeface="Arial" panose="020B0604020202020204" pitchFamily="34" charset="0"/>
              </a:rPr>
              <a:t>Mushroom Council</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17</a:t>
            </a:fld>
            <a:endParaRPr lang="en-US"/>
          </a:p>
        </p:txBody>
      </p:sp>
    </p:spTree>
    <p:extLst>
      <p:ext uri="{BB962C8B-B14F-4D97-AF65-F5344CB8AC3E}">
        <p14:creationId xmlns:p14="http://schemas.microsoft.com/office/powerpoint/2010/main" val="4249166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0000"/>
                </a:solidFill>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cs typeface="Arial" panose="020B0604020202020204" pitchFamily="34" charset="0"/>
              </a:rPr>
              <a:t>Fresh herbs add so much color and flavor to our recipes! Just like leafy greens, they often have dirt or debris inside the leaves. Always rinse by putting under running water and then dipping and swishing in a bowl of cool water. Pat dry with a paper towel.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18</a:t>
            </a:fld>
            <a:endParaRPr lang="en-US"/>
          </a:p>
        </p:txBody>
      </p:sp>
    </p:spTree>
    <p:extLst>
      <p:ext uri="{BB962C8B-B14F-4D97-AF65-F5344CB8AC3E}">
        <p14:creationId xmlns:p14="http://schemas.microsoft.com/office/powerpoint/2010/main" val="1477277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Tx/>
              <a:buNone/>
            </a:pPr>
            <a:r>
              <a:rPr lang="en-US" sz="1200" b="1" dirty="0">
                <a:solidFill>
                  <a:srgbClr val="000000"/>
                </a:solidFill>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cs typeface="Arial" panose="020B0604020202020204" pitchFamily="34" charset="0"/>
              </a:rPr>
              <a:t>Don’t wash onions before storing! Onions need to stay completely dry or they will rot. </a:t>
            </a:r>
          </a:p>
          <a:p>
            <a:pPr algn="l" rtl="0" fontAlgn="base">
              <a:buFontTx/>
              <a:buNone/>
            </a:pPr>
            <a:endParaRPr lang="en-US" sz="1200" dirty="0">
              <a:solidFill>
                <a:srgbClr val="000000"/>
              </a:solidFill>
              <a:latin typeface="Arial" panose="020B0604020202020204" pitchFamily="34" charset="0"/>
              <a:cs typeface="Arial" panose="020B0604020202020204" pitchFamily="34" charset="0"/>
            </a:endParaRPr>
          </a:p>
          <a:p>
            <a:pPr algn="l" rtl="0" fontAlgn="base">
              <a:buFontTx/>
              <a:buNone/>
            </a:pPr>
            <a:r>
              <a:rPr lang="en-US" sz="1200" dirty="0">
                <a:solidFill>
                  <a:srgbClr val="000000"/>
                </a:solidFill>
                <a:latin typeface="Arial" panose="020B0604020202020204" pitchFamily="34" charset="0"/>
                <a:cs typeface="Arial" panose="020B0604020202020204" pitchFamily="34" charset="0"/>
              </a:rPr>
              <a:t>Onions release ethylene gas, so keep them separate from other produce items. If not, they will accelerate the ripening and spoilage of other produce items. We will discuss this more on the next slide. Whole uncut onions should not be stored in the refrigerator. </a:t>
            </a:r>
          </a:p>
          <a:p>
            <a:pPr algn="l" rtl="0" fontAlgn="base">
              <a:buFontTx/>
              <a:buNone/>
            </a:pPr>
            <a:endParaRPr lang="en-US" sz="1200" dirty="0">
              <a:solidFill>
                <a:srgbClr val="000000"/>
              </a:solidFill>
              <a:latin typeface="Arial" panose="020B0604020202020204" pitchFamily="34" charset="0"/>
              <a:cs typeface="Arial" panose="020B0604020202020204" pitchFamily="34" charset="0"/>
            </a:endParaRPr>
          </a:p>
          <a:p>
            <a:pPr algn="l" rtl="0" fontAlgn="base">
              <a:buFontTx/>
              <a:buNone/>
            </a:pPr>
            <a:r>
              <a:rPr lang="en-US" sz="1200" dirty="0">
                <a:solidFill>
                  <a:srgbClr val="000000"/>
                </a:solidFill>
                <a:latin typeface="Arial" panose="020B0604020202020204" pitchFamily="34" charset="0"/>
                <a:cs typeface="Arial" panose="020B0604020202020204" pitchFamily="34" charset="0"/>
              </a:rPr>
              <a:t>When you are ready to slice or dice your onion, rinse under running water to remove any dirt.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19</a:t>
            </a:fld>
            <a:endParaRPr lang="en-US"/>
          </a:p>
        </p:txBody>
      </p:sp>
    </p:spTree>
    <p:extLst>
      <p:ext uri="{BB962C8B-B14F-4D97-AF65-F5344CB8AC3E}">
        <p14:creationId xmlns:p14="http://schemas.microsoft.com/office/powerpoint/2010/main" val="1636436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solidFill>
                  <a:srgbClr val="000000"/>
                </a:solidFill>
                <a:latin typeface="Arial" panose="020B0604020202020204" pitchFamily="34" charset="0"/>
              </a:rPr>
              <a:t>Say</a:t>
            </a:r>
            <a:r>
              <a:rPr lang="en-US" sz="1200" dirty="0">
                <a:solidFill>
                  <a:srgbClr val="000000"/>
                </a:solidFill>
                <a:latin typeface="Arial" panose="020B0604020202020204" pitchFamily="34" charset="0"/>
              </a:rPr>
              <a:t>: Proper storage is essential for food safety and to maintain optimal freshness! </a:t>
            </a:r>
            <a:endParaRPr lang="en-US" sz="1200" b="1" dirty="0">
              <a:solidFill>
                <a:srgbClr val="000000"/>
              </a:solidFill>
              <a:latin typeface="Arial" panose="020B0604020202020204" pitchFamily="34" charset="0"/>
            </a:endParaRPr>
          </a:p>
          <a:p>
            <a:pPr defTabSz="966612" fontAlgn="base">
              <a:defRPr/>
            </a:pPr>
            <a:endParaRPr lang="en-US" sz="1200" b="1" dirty="0">
              <a:solidFill>
                <a:srgbClr val="000000"/>
              </a:solidFill>
              <a:latin typeface="Arial" panose="020B0604020202020204" pitchFamily="34" charset="0"/>
            </a:endParaRPr>
          </a:p>
          <a:p>
            <a:pPr defTabSz="966612" fontAlgn="base">
              <a:defRPr/>
            </a:pPr>
            <a:r>
              <a:rPr lang="en-US" sz="1200" b="1" dirty="0">
                <a:solidFill>
                  <a:srgbClr val="000000"/>
                </a:solidFill>
                <a:latin typeface="Arial" panose="020B0604020202020204" pitchFamily="34" charset="0"/>
              </a:rPr>
              <a:t>Ask</a:t>
            </a:r>
            <a:r>
              <a:rPr lang="en-US" sz="1200" dirty="0">
                <a:solidFill>
                  <a:srgbClr val="000000"/>
                </a:solidFill>
                <a:latin typeface="Arial" panose="020B0604020202020204" pitchFamily="34" charset="0"/>
              </a:rPr>
              <a:t>: Should all produce be stored in the refrigerator? </a:t>
            </a:r>
          </a:p>
          <a:p>
            <a:pPr defTabSz="966612" fontAlgn="base">
              <a:defRPr/>
            </a:pPr>
            <a:endParaRPr lang="en-US" sz="1200" dirty="0">
              <a:solidFill>
                <a:srgbClr val="000000"/>
              </a:solidFill>
              <a:latin typeface="Arial" panose="020B0604020202020204" pitchFamily="34" charset="0"/>
            </a:endParaRPr>
          </a:p>
          <a:p>
            <a:pPr defTabSz="966612" fontAlgn="base">
              <a:defRPr/>
            </a:pPr>
            <a:r>
              <a:rPr lang="en-US" sz="1200" b="1" dirty="0">
                <a:solidFill>
                  <a:srgbClr val="000000"/>
                </a:solidFill>
                <a:latin typeface="Arial" panose="020B0604020202020204" pitchFamily="34" charset="0"/>
              </a:rPr>
              <a:t>Say</a:t>
            </a:r>
            <a:r>
              <a:rPr lang="en-US" sz="1200" dirty="0">
                <a:solidFill>
                  <a:srgbClr val="000000"/>
                </a:solidFill>
                <a:latin typeface="Arial" panose="020B0604020202020204" pitchFamily="34" charset="0"/>
              </a:rPr>
              <a:t>: The answer is no. Some produce items should NOT be refrigerated. Bananas, sweet potatoes, potatoes and onions should be stored ideally between 60 and 70 degrees F. Additionally, some fruits need to be ripened at room temperature first; typically ones that have soft interiors, like kiwis, peaches, pears, and plums. Don’t put them in refrigeration until ripe!</a:t>
            </a:r>
          </a:p>
          <a:p>
            <a:pPr defTabSz="966612" fontAlgn="base">
              <a:defRPr/>
            </a:pPr>
            <a:endParaRPr lang="en-US" sz="1200" dirty="0">
              <a:solidFill>
                <a:srgbClr val="000000"/>
              </a:solidFill>
              <a:latin typeface="Arial" panose="020B0604020202020204" pitchFamily="34" charset="0"/>
            </a:endParaRPr>
          </a:p>
          <a:p>
            <a:pPr defTabSz="966612" fontAlgn="base">
              <a:defRPr/>
            </a:pPr>
            <a:r>
              <a:rPr lang="en-US" sz="1200" dirty="0">
                <a:solidFill>
                  <a:srgbClr val="000000"/>
                </a:solidFill>
                <a:latin typeface="Arial" panose="020B0604020202020204" pitchFamily="34" charset="0"/>
              </a:rPr>
              <a:t>When storing under refrigeration, we need to consider food safety and ethylene gas.</a:t>
            </a:r>
          </a:p>
          <a:p>
            <a:pPr defTabSz="966612" fontAlgn="base">
              <a:defRPr/>
            </a:pPr>
            <a:endParaRPr lang="en-US" sz="1200" dirty="0">
              <a:solidFill>
                <a:srgbClr val="000000"/>
              </a:solidFill>
              <a:latin typeface="Arial" panose="020B0604020202020204" pitchFamily="34" charset="0"/>
            </a:endParaRPr>
          </a:p>
          <a:p>
            <a:pPr defTabSz="966612">
              <a:defRPr/>
            </a:pPr>
            <a:endParaRPr lang="en-US" sz="1200" dirty="0">
              <a:solidFill>
                <a:srgbClr val="000000"/>
              </a:solidFill>
              <a:latin typeface="Arial" panose="020B0604020202020204" pitchFamily="34" charset="0"/>
            </a:endParaRPr>
          </a:p>
          <a:p>
            <a:endParaRPr lang="en-US" sz="1200" dirty="0"/>
          </a:p>
        </p:txBody>
      </p:sp>
      <p:sp>
        <p:nvSpPr>
          <p:cNvPr id="4" name="Slide Number Placeholder 3"/>
          <p:cNvSpPr>
            <a:spLocks noGrp="1"/>
          </p:cNvSpPr>
          <p:nvPr>
            <p:ph type="sldNum" sz="quarter" idx="10"/>
          </p:nvPr>
        </p:nvSpPr>
        <p:spPr/>
        <p:txBody>
          <a:bodyPr/>
          <a:lstStyle/>
          <a:p>
            <a:fld id="{27053821-2BCA-4D5D-A3F6-C2B8DDE38D7F}" type="slidenum">
              <a:rPr lang="en-US" smtClean="0"/>
              <a:t>20</a:t>
            </a:fld>
            <a:endParaRPr lang="en-US"/>
          </a:p>
        </p:txBody>
      </p:sp>
    </p:spTree>
    <p:extLst>
      <p:ext uri="{BB962C8B-B14F-4D97-AF65-F5344CB8AC3E}">
        <p14:creationId xmlns:p14="http://schemas.microsoft.com/office/powerpoint/2010/main" val="1791447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solidFill>
                  <a:srgbClr val="000000"/>
                </a:solidFill>
                <a:latin typeface="Arial" panose="020B0604020202020204" pitchFamily="34" charset="0"/>
                <a:sym typeface="Arial"/>
              </a:rPr>
              <a:t>Say</a:t>
            </a:r>
            <a:r>
              <a:rPr lang="en-US" sz="1200" dirty="0">
                <a:solidFill>
                  <a:srgbClr val="000000"/>
                </a:solidFill>
                <a:latin typeface="Arial" panose="020B0604020202020204" pitchFamily="34" charset="0"/>
                <a:sym typeface="Arial"/>
              </a:rPr>
              <a:t>: </a:t>
            </a:r>
            <a:r>
              <a:rPr lang="en-US" sz="1200" dirty="0">
                <a:solidFill>
                  <a:srgbClr val="000000"/>
                </a:solidFill>
                <a:latin typeface="Arial"/>
                <a:cs typeface="Arial"/>
                <a:sym typeface="Arial"/>
              </a:rPr>
              <a:t>When it comes to food safety, </a:t>
            </a:r>
            <a:r>
              <a:rPr lang="en-US" sz="1200" dirty="0">
                <a:solidFill>
                  <a:srgbClr val="000000"/>
                </a:solidFill>
                <a:latin typeface="Arial" panose="020B0604020202020204" pitchFamily="34" charset="0"/>
                <a:cs typeface="Arial"/>
                <a:sym typeface="Arial"/>
              </a:rPr>
              <a:t>a</a:t>
            </a:r>
            <a:r>
              <a:rPr lang="en-US" sz="1200" dirty="0">
                <a:solidFill>
                  <a:srgbClr val="000000"/>
                </a:solidFill>
                <a:latin typeface="Arial" panose="020B0604020202020204" pitchFamily="34" charset="0"/>
              </a:rPr>
              <a:t>lways store fresh produce and ready-to-eat foods above eggs, raw meats, poultry, and seafood. Now, let’s take a look at how to store produce based on ethylene gas production.</a:t>
            </a:r>
          </a:p>
        </p:txBody>
      </p:sp>
      <p:sp>
        <p:nvSpPr>
          <p:cNvPr id="4" name="Slide Number Placeholder 3"/>
          <p:cNvSpPr>
            <a:spLocks noGrp="1"/>
          </p:cNvSpPr>
          <p:nvPr>
            <p:ph type="sldNum" sz="quarter" idx="5"/>
          </p:nvPr>
        </p:nvSpPr>
        <p:spPr/>
        <p:txBody>
          <a:bodyPr/>
          <a:lstStyle/>
          <a:p>
            <a:fld id="{27053821-2BCA-4D5D-A3F6-C2B8DDE38D7F}" type="slidenum">
              <a:rPr lang="en-US" smtClean="0"/>
              <a:t>21</a:t>
            </a:fld>
            <a:endParaRPr lang="en-US"/>
          </a:p>
        </p:txBody>
      </p:sp>
    </p:spTree>
    <p:extLst>
      <p:ext uri="{BB962C8B-B14F-4D97-AF65-F5344CB8AC3E}">
        <p14:creationId xmlns:p14="http://schemas.microsoft.com/office/powerpoint/2010/main" val="2129798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Tx/>
              <a:buNone/>
            </a:pPr>
            <a:r>
              <a:rPr lang="en-US" sz="1200" b="1" dirty="0">
                <a:solidFill>
                  <a:srgbClr val="000000"/>
                </a:solidFill>
                <a:latin typeface="Arial" panose="020B0604020202020204" pitchFamily="34" charset="0"/>
              </a:rPr>
              <a:t>Say: </a:t>
            </a:r>
            <a:r>
              <a:rPr lang="en-US" sz="1200" dirty="0">
                <a:solidFill>
                  <a:srgbClr val="000000"/>
                </a:solidFill>
                <a:latin typeface="Arial" panose="020B0604020202020204" pitchFamily="34" charset="0"/>
              </a:rPr>
              <a:t>You may recognize this chart from our Money Management for Managers course. Ethylene gas serves as a ripening hormone. Ethylene-producing foods, such as apples, should be stored away from ethylene-sensitive foods, such as broccoli. </a:t>
            </a:r>
            <a:r>
              <a:rPr lang="en-US" sz="1200" dirty="0">
                <a:latin typeface="Arial"/>
                <a:ea typeface="Arial"/>
                <a:cs typeface="Arial"/>
                <a:sym typeface="Arial"/>
              </a:rPr>
              <a:t>Ethylene gas can cause broccoli to flower more quickly, make carrots taste bitter, and cause brown spots on lettuce. </a:t>
            </a:r>
          </a:p>
          <a:p>
            <a:pPr algn="l" rtl="0" fontAlgn="base">
              <a:buFontTx/>
              <a:buNone/>
            </a:pPr>
            <a:endParaRPr lang="en-US" sz="1200" dirty="0">
              <a:solidFill>
                <a:srgbClr val="000000"/>
              </a:solidFill>
              <a:latin typeface="Arial"/>
              <a:cs typeface="Arial"/>
              <a:sym typeface="Arial"/>
            </a:endParaRPr>
          </a:p>
          <a:p>
            <a:pPr algn="l" rtl="0" fontAlgn="base">
              <a:buFontTx/>
              <a:buNone/>
            </a:pPr>
            <a:r>
              <a:rPr lang="en-US" sz="1200" dirty="0">
                <a:solidFill>
                  <a:srgbClr val="000000"/>
                </a:solidFill>
                <a:latin typeface="Arial" panose="020B0604020202020204" pitchFamily="34" charset="0"/>
              </a:rPr>
              <a:t>Sometimes however, you can use ethylene gas to your benefit to speed up ripening. Try storing some apples with unripe bananas in a closed box to help them turn yellow faster.</a:t>
            </a:r>
          </a:p>
        </p:txBody>
      </p:sp>
      <p:sp>
        <p:nvSpPr>
          <p:cNvPr id="4" name="Slide Number Placeholder 3"/>
          <p:cNvSpPr>
            <a:spLocks noGrp="1"/>
          </p:cNvSpPr>
          <p:nvPr>
            <p:ph type="sldNum" sz="quarter" idx="5"/>
          </p:nvPr>
        </p:nvSpPr>
        <p:spPr/>
        <p:txBody>
          <a:bodyPr/>
          <a:lstStyle/>
          <a:p>
            <a:fld id="{27053821-2BCA-4D5D-A3F6-C2B8DDE38D7F}" type="slidenum">
              <a:rPr lang="en-US" smtClean="0"/>
              <a:t>22</a:t>
            </a:fld>
            <a:endParaRPr lang="en-US"/>
          </a:p>
        </p:txBody>
      </p:sp>
    </p:spTree>
    <p:extLst>
      <p:ext uri="{BB962C8B-B14F-4D97-AF65-F5344CB8AC3E}">
        <p14:creationId xmlns:p14="http://schemas.microsoft.com/office/powerpoint/2010/main" val="3207978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Tx/>
              <a:buNone/>
            </a:pPr>
            <a:r>
              <a:rPr lang="en-US" sz="1200" b="1" dirty="0">
                <a:solidFill>
                  <a:srgbClr val="000000"/>
                </a:solidFill>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cs typeface="Arial" panose="020B0604020202020204" pitchFamily="34" charset="0"/>
              </a:rPr>
              <a:t>Now it’s time to take what we’ve learned to the kitchen! Chef Lindsey is here with a few ways to spice up your fresh local and seasonal produce. She will demo a school made ranch dressing, a delicious Lemon Spiced Roasted Cauliflower, and a stir-fry with a flavorful K-12 Teriyaki Sauce.</a:t>
            </a:r>
          </a:p>
          <a:p>
            <a:pPr algn="l" rtl="0" fontAlgn="base">
              <a:buFontTx/>
              <a:buNone/>
            </a:pPr>
            <a:endParaRPr lang="en-US" sz="1200" dirty="0">
              <a:solidFill>
                <a:srgbClr val="000000"/>
              </a:solidFill>
              <a:latin typeface="Arial" panose="020B0604020202020204" pitchFamily="34" charset="0"/>
              <a:cs typeface="Arial" panose="020B0604020202020204" pitchFamily="34" charset="0"/>
            </a:endParaRPr>
          </a:p>
          <a:p>
            <a:pPr algn="l" rtl="0" fontAlgn="base">
              <a:buFontTx/>
              <a:buNone/>
            </a:pPr>
            <a:r>
              <a:rPr lang="en-US" sz="1200" dirty="0">
                <a:solidFill>
                  <a:srgbClr val="000000"/>
                </a:solidFill>
                <a:latin typeface="Arial" panose="020B0604020202020204" pitchFamily="34" charset="0"/>
                <a:cs typeface="Arial" panose="020B0604020202020204" pitchFamily="34" charset="0"/>
              </a:rPr>
              <a:t>Chef Lindsey, Take it away!</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7053821-2BCA-4D5D-A3F6-C2B8DDE38D7F}" type="slidenum">
              <a:rPr lang="en-US" smtClean="0"/>
              <a:t>23</a:t>
            </a:fld>
            <a:endParaRPr lang="en-US"/>
          </a:p>
        </p:txBody>
      </p:sp>
    </p:spTree>
    <p:extLst>
      <p:ext uri="{BB962C8B-B14F-4D97-AF65-F5344CB8AC3E}">
        <p14:creationId xmlns:p14="http://schemas.microsoft.com/office/powerpoint/2010/main" val="3772766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being here today and participating in our webinar.</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We are excited to see and hear about the successful inclusion of local and seasonal produce on your menus!</a:t>
            </a:r>
          </a:p>
          <a:p>
            <a:pPr defTabSz="966612">
              <a:defRPr/>
            </a:pPr>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Does anyone have any questions?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24</a:t>
            </a:fld>
            <a:endParaRPr lang="en-US"/>
          </a:p>
        </p:txBody>
      </p:sp>
    </p:spTree>
    <p:extLst>
      <p:ext uri="{BB962C8B-B14F-4D97-AF65-F5344CB8AC3E}">
        <p14:creationId xmlns:p14="http://schemas.microsoft.com/office/powerpoint/2010/main" val="159708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03B22F-F487-418C-8D90-B62D429F07ED}"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894208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03B22F-F487-418C-8D90-B62D429F07ED}"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87110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03B22F-F487-418C-8D90-B62D429F07ED}"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134216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03B22F-F487-418C-8D90-B62D429F07ED}"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656810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03B22F-F487-418C-8D90-B62D429F07ED}"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94342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03B22F-F487-418C-8D90-B62D429F07ED}"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1221115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03B22F-F487-418C-8D90-B62D429F07ED}"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194151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03B22F-F487-418C-8D90-B62D429F07ED}"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110959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03B22F-F487-418C-8D90-B62D429F07ED}"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88793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03B22F-F487-418C-8D90-B62D429F07ED}"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736960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03B22F-F487-418C-8D90-B62D429F07ED}"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17EB3-F6F0-42C4-AEB9-F59ABE29BE8B}" type="slidenum">
              <a:rPr lang="en-US" smtClean="0"/>
              <a:t>‹#›</a:t>
            </a:fld>
            <a:endParaRPr lang="en-US"/>
          </a:p>
        </p:txBody>
      </p:sp>
    </p:spTree>
    <p:extLst>
      <p:ext uri="{BB962C8B-B14F-4D97-AF65-F5344CB8AC3E}">
        <p14:creationId xmlns:p14="http://schemas.microsoft.com/office/powerpoint/2010/main" val="1558326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03B22F-F487-418C-8D90-B62D429F07ED}"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17EB3-F6F0-42C4-AEB9-F59ABE29BE8B}" type="slidenum">
              <a:rPr lang="en-US" smtClean="0"/>
              <a:t>‹#›</a:t>
            </a:fld>
            <a:endParaRPr lang="en-US"/>
          </a:p>
        </p:txBody>
      </p:sp>
    </p:spTree>
    <p:extLst>
      <p:ext uri="{BB962C8B-B14F-4D97-AF65-F5344CB8AC3E}">
        <p14:creationId xmlns:p14="http://schemas.microsoft.com/office/powerpoint/2010/main" val="1416418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tiff"/></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9.tiff"/><Relationship Id="rId4" Type="http://schemas.openxmlformats.org/officeDocument/2006/relationships/image" Target="../media/image18.tiff"/></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owl.excelsior.edu/writing-process/prewriting-strategies/prewriting-strategies-asking-defining-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34473" y="2950387"/>
            <a:ext cx="3052293" cy="3531403"/>
          </a:xfrm>
        </p:spPr>
        <p:txBody>
          <a:bodyPr anchor="t">
            <a:normAutofit/>
          </a:bodyPr>
          <a:lstStyle/>
          <a:p>
            <a:pPr algn="l"/>
            <a:r>
              <a:rPr lang="en-US" sz="3600" dirty="0">
                <a:solidFill>
                  <a:srgbClr val="FFFFFF"/>
                </a:solidFill>
                <a:latin typeface="Helvetica" panose="020B0604020202020204" pitchFamily="34" charset="0"/>
                <a:cs typeface="Helvetica" panose="020B0604020202020204" pitchFamily="34" charset="0"/>
              </a:rPr>
              <a:t>Using Local Produce in Recipes</a:t>
            </a:r>
            <a:endParaRPr lang="en-US" sz="5400" dirty="0">
              <a:latin typeface="Helvetica" panose="020B0604020202020204" pitchFamily="34" charset="0"/>
              <a:cs typeface="Helvetica" panose="020B0604020202020204" pitchFamily="34" charset="0"/>
            </a:endParaRPr>
          </a:p>
        </p:txBody>
      </p:sp>
      <p:pic>
        <p:nvPicPr>
          <p:cNvPr id="4" name="Picture 3" descr="A Virginia Department of Education, Office of School Nutrition Programs logo.">
            <a:hlinkClick r:id="rId3"/>
            <a:extLst>
              <a:ext uri="{FF2B5EF4-FFF2-40B4-BE49-F238E27FC236}">
                <a16:creationId xmlns:a16="http://schemas.microsoft.com/office/drawing/2014/main" id="{E3D0B435-9419-EFB6-2706-B2893B6258C6}"/>
              </a:ext>
            </a:extLst>
          </p:cNvPr>
          <p:cNvPicPr>
            <a:picLocks noChangeAspect="1"/>
          </p:cNvPicPr>
          <p:nvPr/>
        </p:nvPicPr>
        <p:blipFill rotWithShape="1">
          <a:blip r:embed="rId4"/>
          <a:srcRect l="8181" r="9021"/>
          <a:stretch/>
        </p:blipFill>
        <p:spPr>
          <a:xfrm>
            <a:off x="3973284" y="10"/>
            <a:ext cx="8225522" cy="6636324"/>
          </a:xfrm>
          <a:prstGeom prst="rect">
            <a:avLst/>
          </a:prstGeom>
        </p:spPr>
      </p:pic>
      <p:sp>
        <p:nvSpPr>
          <p:cNvPr id="75" name="Freeform: Shape 7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45951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Welcome!</a:t>
            </a: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rotWithShape="1">
          <a:blip r:embed="rId3"/>
          <a:srcRect l="1431" t="9174" r="3885" b="-445"/>
          <a:stretch/>
        </p:blipFill>
        <p:spPr>
          <a:xfrm>
            <a:off x="-1878" y="2225764"/>
            <a:ext cx="5112709" cy="3289745"/>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58" name="Group 57">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59" name="Freeform: Shape 58">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711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C075-1BEF-7447-279A-1D0728B368AA}"/>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4F6EDE6F-F02B-CDD0-87B3-D83550920D27}"/>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Define seasonality.</a:t>
            </a:r>
          </a:p>
          <a:p>
            <a:r>
              <a:rPr lang="en-US" sz="2400" dirty="0">
                <a:latin typeface="Helvetica" panose="020B0604020202020204" pitchFamily="34" charset="0"/>
                <a:cs typeface="Helvetica" panose="020B0604020202020204" pitchFamily="34" charset="0"/>
              </a:rPr>
              <a:t>Describe the benefits of seasonal local produce.</a:t>
            </a:r>
          </a:p>
          <a:p>
            <a:r>
              <a:rPr lang="en-US" sz="2400" dirty="0">
                <a:latin typeface="Helvetica" panose="020B0604020202020204" pitchFamily="34" charset="0"/>
                <a:cs typeface="Helvetica" panose="020B0604020202020204" pitchFamily="34" charset="0"/>
              </a:rPr>
              <a:t>Explain how to properly clean and prepare local produce.</a:t>
            </a:r>
          </a:p>
          <a:p>
            <a:r>
              <a:rPr lang="en-US" sz="2400" dirty="0">
                <a:latin typeface="Helvetica" panose="020B0604020202020204" pitchFamily="34" charset="0"/>
                <a:cs typeface="Helvetica" panose="020B0604020202020204" pitchFamily="34" charset="0"/>
              </a:rPr>
              <a:t>Identify the best ways to store local fruits and vegetables.</a:t>
            </a:r>
          </a:p>
          <a:p>
            <a:r>
              <a:rPr lang="en-US" sz="2400" dirty="0">
                <a:latin typeface="Helvetica" panose="020B0604020202020204" pitchFamily="34" charset="0"/>
                <a:cs typeface="Helvetica" panose="020B0604020202020204" pitchFamily="34" charset="0"/>
              </a:rPr>
              <a:t>Apply knowledge to prepare recipes using VA local seasonal produce.</a:t>
            </a:r>
          </a:p>
        </p:txBody>
      </p:sp>
      <p:cxnSp>
        <p:nvCxnSpPr>
          <p:cNvPr id="5" name="Straight Connector 4">
            <a:extLst>
              <a:ext uri="{FF2B5EF4-FFF2-40B4-BE49-F238E27FC236}">
                <a16:creationId xmlns:a16="http://schemas.microsoft.com/office/drawing/2014/main" id="{E92A3AB1-20B1-5EEC-AF14-5ABD6EAF59D3}"/>
              </a:ext>
              <a:ext uri="{C183D7F6-B498-43B3-948B-1728B52AA6E4}">
                <adec:decorative xmlns:adec="http://schemas.microsoft.com/office/drawing/2017/decorative" val="1"/>
              </a:ext>
            </a:extLst>
          </p:cNvPr>
          <p:cNvCxnSpPr/>
          <p:nvPr/>
        </p:nvCxnSpPr>
        <p:spPr>
          <a:xfrm>
            <a:off x="768350" y="1614488"/>
            <a:ext cx="106553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6" name="Picture 5">
            <a:extLst>
              <a:ext uri="{FF2B5EF4-FFF2-40B4-BE49-F238E27FC236}">
                <a16:creationId xmlns:a16="http://schemas.microsoft.com/office/drawing/2014/main" id="{CB082EDA-023D-7D33-FF47-E0BB5A24F2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88024" y="5960008"/>
            <a:ext cx="3435626" cy="703783"/>
          </a:xfrm>
          <a:prstGeom prst="rect">
            <a:avLst/>
          </a:prstGeom>
        </p:spPr>
      </p:pic>
    </p:spTree>
    <p:extLst>
      <p:ext uri="{BB962C8B-B14F-4D97-AF65-F5344CB8AC3E}">
        <p14:creationId xmlns:p14="http://schemas.microsoft.com/office/powerpoint/2010/main" val="3563481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 assortment of fruits and vegetables."/>
          <p:cNvPicPr>
            <a:picLocks noChangeAspect="1"/>
          </p:cNvPicPr>
          <p:nvPr/>
        </p:nvPicPr>
        <p:blipFill rotWithShape="1">
          <a:blip r:embed="rId3"/>
          <a:srcRect t="3688" b="20458"/>
          <a:stretch/>
        </p:blipFill>
        <p:spPr>
          <a:xfrm>
            <a:off x="2522358" y="10"/>
            <a:ext cx="966964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AFA9E-8749-1090-F491-D095070340CE}"/>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What is local produce?</a:t>
            </a:r>
          </a:p>
        </p:txBody>
      </p:sp>
      <p:sp>
        <p:nvSpPr>
          <p:cNvPr id="3" name="Content Placeholder 2">
            <a:extLst>
              <a:ext uri="{FF2B5EF4-FFF2-40B4-BE49-F238E27FC236}">
                <a16:creationId xmlns:a16="http://schemas.microsoft.com/office/drawing/2014/main" id="{A74DD090-FF69-D5E8-B243-1938A44875EF}"/>
              </a:ext>
            </a:extLst>
          </p:cNvPr>
          <p:cNvSpPr>
            <a:spLocks noGrp="1"/>
          </p:cNvSpPr>
          <p:nvPr>
            <p:ph sz="half" idx="1"/>
          </p:nvPr>
        </p:nvSpPr>
        <p:spPr>
          <a:xfrm>
            <a:off x="952229" y="4629234"/>
            <a:ext cx="3973386" cy="1485319"/>
          </a:xfrm>
          <a:noFill/>
        </p:spPr>
        <p:txBody>
          <a:bodyPr vert="horz" lIns="91440" tIns="45720" rIns="91440" bIns="45720" rtlCol="0">
            <a:normAutofit/>
          </a:bodyPr>
          <a:lstStyle/>
          <a:p>
            <a:pPr marL="0" indent="0">
              <a:buNone/>
            </a:pPr>
            <a:r>
              <a:rPr lang="en-US" sz="2000" dirty="0">
                <a:latin typeface="Helvetica" panose="020B0604020202020204" pitchFamily="34" charset="0"/>
                <a:cs typeface="Helvetica" panose="020B0604020202020204" pitchFamily="34" charset="0"/>
              </a:rPr>
              <a:t>You decide!</a:t>
            </a:r>
          </a:p>
        </p:txBody>
      </p:sp>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028487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D0DEA-9148-D8DE-FAE5-38FADC224FA0}"/>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What is seasonal?</a:t>
            </a:r>
          </a:p>
        </p:txBody>
      </p:sp>
      <p:sp>
        <p:nvSpPr>
          <p:cNvPr id="3" name="Content Placeholder 2">
            <a:extLst>
              <a:ext uri="{FF2B5EF4-FFF2-40B4-BE49-F238E27FC236}">
                <a16:creationId xmlns:a16="http://schemas.microsoft.com/office/drawing/2014/main" id="{129485C6-7AF5-1F6F-5D75-FD411D08E29E}"/>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Naturally harvested and available during specific times of the year.</a:t>
            </a:r>
          </a:p>
          <a:p>
            <a:r>
              <a:rPr lang="en-US" sz="2400" dirty="0">
                <a:latin typeface="Helvetica" panose="020B0604020202020204" pitchFamily="34" charset="0"/>
                <a:cs typeface="Helvetica" panose="020B0604020202020204" pitchFamily="34" charset="0"/>
              </a:rPr>
              <a:t>At peak in terms of flavor, quality, and nutritional content</a:t>
            </a:r>
          </a:p>
        </p:txBody>
      </p:sp>
      <p:cxnSp>
        <p:nvCxnSpPr>
          <p:cNvPr id="4" name="Straight Connector 3">
            <a:extLst>
              <a:ext uri="{FF2B5EF4-FFF2-40B4-BE49-F238E27FC236}">
                <a16:creationId xmlns:a16="http://schemas.microsoft.com/office/drawing/2014/main" id="{EA73F867-5F88-1A0B-6E55-67727B66CD21}"/>
              </a:ext>
              <a:ext uri="{C183D7F6-B498-43B3-948B-1728B52AA6E4}">
                <adec:decorative xmlns:adec="http://schemas.microsoft.com/office/drawing/2017/decorative" val="1"/>
              </a:ext>
            </a:extLst>
          </p:cNvPr>
          <p:cNvCxnSpPr/>
          <p:nvPr/>
        </p:nvCxnSpPr>
        <p:spPr>
          <a:xfrm>
            <a:off x="768350" y="1614488"/>
            <a:ext cx="106553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0EE31213-2723-D00F-928E-53C7B34AA15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88024" y="5960008"/>
            <a:ext cx="3435626" cy="703783"/>
          </a:xfrm>
          <a:prstGeom prst="rect">
            <a:avLst/>
          </a:prstGeom>
        </p:spPr>
      </p:pic>
    </p:spTree>
    <p:extLst>
      <p:ext uri="{BB962C8B-B14F-4D97-AF65-F5344CB8AC3E}">
        <p14:creationId xmlns:p14="http://schemas.microsoft.com/office/powerpoint/2010/main" val="2879000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F08D-813D-9E17-9102-D0BE17473FC7}"/>
              </a:ext>
            </a:extLst>
          </p:cNvPr>
          <p:cNvSpPr>
            <a:spLocks noGrp="1"/>
          </p:cNvSpPr>
          <p:nvPr>
            <p:ph type="title"/>
          </p:nvPr>
        </p:nvSpPr>
        <p:spPr>
          <a:xfrm>
            <a:off x="6823878" y="741391"/>
            <a:ext cx="4491821" cy="1616203"/>
          </a:xfrm>
        </p:spPr>
        <p:txBody>
          <a:bodyPr anchor="b">
            <a:normAutofit/>
          </a:bodyPr>
          <a:lstStyle/>
          <a:p>
            <a:r>
              <a:rPr lang="en-US" sz="2800" dirty="0">
                <a:latin typeface="Helvetica" panose="020B0604020202020204" pitchFamily="34" charset="0"/>
                <a:cs typeface="Helvetica" panose="020B0604020202020204" pitchFamily="34" charset="0"/>
              </a:rPr>
              <a:t>Benefits of Seasonal Local Produce</a:t>
            </a:r>
          </a:p>
        </p:txBody>
      </p:sp>
      <p:sp>
        <p:nvSpPr>
          <p:cNvPr id="3" name="Content Placeholder 2">
            <a:extLst>
              <a:ext uri="{FF2B5EF4-FFF2-40B4-BE49-F238E27FC236}">
                <a16:creationId xmlns:a16="http://schemas.microsoft.com/office/drawing/2014/main" id="{0759AC1B-8ED2-3367-A243-6BA40D1071B0}"/>
              </a:ext>
            </a:extLst>
          </p:cNvPr>
          <p:cNvSpPr>
            <a:spLocks noGrp="1"/>
          </p:cNvSpPr>
          <p:nvPr>
            <p:ph idx="1"/>
          </p:nvPr>
        </p:nvSpPr>
        <p:spPr>
          <a:xfrm>
            <a:off x="6823878" y="2533476"/>
            <a:ext cx="4491820" cy="3447832"/>
          </a:xfrm>
        </p:spPr>
        <p:txBody>
          <a:bodyPr anchor="t">
            <a:normAutofit/>
          </a:bodyPr>
          <a:lstStyle/>
          <a:p>
            <a:r>
              <a:rPr lang="en-US" sz="1800" dirty="0">
                <a:latin typeface="Helvetica" panose="020B0604020202020204" pitchFamily="34" charset="0"/>
                <a:cs typeface="Helvetica" panose="020B0604020202020204" pitchFamily="34" charset="0"/>
              </a:rPr>
              <a:t>Increased nutrients</a:t>
            </a:r>
          </a:p>
          <a:p>
            <a:r>
              <a:rPr lang="en-US" sz="1800" dirty="0">
                <a:latin typeface="Helvetica" panose="020B0604020202020204" pitchFamily="34" charset="0"/>
                <a:cs typeface="Helvetica" panose="020B0604020202020204" pitchFamily="34" charset="0"/>
              </a:rPr>
              <a:t>Better flavor</a:t>
            </a:r>
          </a:p>
          <a:p>
            <a:r>
              <a:rPr lang="en-US" sz="1800" dirty="0">
                <a:latin typeface="Helvetica" panose="020B0604020202020204" pitchFamily="34" charset="0"/>
                <a:cs typeface="Helvetica" panose="020B0604020202020204" pitchFamily="34" charset="0"/>
              </a:rPr>
              <a:t>More affordable</a:t>
            </a:r>
          </a:p>
          <a:p>
            <a:r>
              <a:rPr lang="en-US" sz="1800" dirty="0">
                <a:latin typeface="Helvetica" panose="020B0604020202020204" pitchFamily="34" charset="0"/>
                <a:cs typeface="Helvetica" panose="020B0604020202020204" pitchFamily="34" charset="0"/>
              </a:rPr>
              <a:t>Help the environment</a:t>
            </a:r>
          </a:p>
          <a:p>
            <a:r>
              <a:rPr lang="en-US" sz="1800" dirty="0">
                <a:latin typeface="Helvetica" panose="020B0604020202020204" pitchFamily="34" charset="0"/>
                <a:cs typeface="Helvetica" panose="020B0604020202020204" pitchFamily="34" charset="0"/>
              </a:rPr>
              <a:t>Culturally relevant</a:t>
            </a:r>
          </a:p>
          <a:p>
            <a:r>
              <a:rPr lang="en-US" sz="1800" dirty="0">
                <a:latin typeface="Helvetica" panose="020B0604020202020204" pitchFamily="34" charset="0"/>
                <a:cs typeface="Helvetica" panose="020B0604020202020204" pitchFamily="34" charset="0"/>
              </a:rPr>
              <a:t>Marketing and social media</a:t>
            </a:r>
          </a:p>
          <a:p>
            <a:r>
              <a:rPr lang="en-US" sz="1800" dirty="0">
                <a:latin typeface="Helvetica" panose="020B0604020202020204" pitchFamily="34" charset="0"/>
                <a:cs typeface="Helvetica" panose="020B0604020202020204" pitchFamily="34" charset="0"/>
              </a:rPr>
              <a:t>Nutrition education</a:t>
            </a:r>
          </a:p>
        </p:txBody>
      </p:sp>
      <p:grpSp>
        <p:nvGrpSpPr>
          <p:cNvPr id="12" name="Group 11">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3" name="Rectangle 12">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Thai noodles with diced chicken, sliced red bell peppers, and edamame.">
            <a:extLst>
              <a:ext uri="{FF2B5EF4-FFF2-40B4-BE49-F238E27FC236}">
                <a16:creationId xmlns:a16="http://schemas.microsoft.com/office/drawing/2014/main" id="{1B789FCD-CFD9-1F5C-0375-DA2AD564F1CF}"/>
              </a:ext>
            </a:extLst>
          </p:cNvPr>
          <p:cNvPicPr>
            <a:picLocks noChangeAspect="1" noEditPoints="1" noChangeArrowheads="1" noChangeShapeType="1" noCrop="1"/>
          </p:cNvPicPr>
          <p:nvPr/>
        </p:nvPicPr>
        <p:blipFill rotWithShape="1">
          <a:blip r:embed="rId3">
            <a:extLst>
              <a:ext uri="{28A0092B-C50C-407E-A947-70E740481C1C}">
                <a14:useLocalDpi xmlns:a14="http://schemas.microsoft.com/office/drawing/2010/main" val="0"/>
              </a:ext>
            </a:extLst>
          </a:blip>
          <a:srcRect l="11796" r="20204" b="1"/>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D781EC33-1FB1-3559-B5B5-706AA37F81B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07950" y="5981308"/>
            <a:ext cx="3435626" cy="703783"/>
          </a:xfrm>
          <a:prstGeom prst="rect">
            <a:avLst/>
          </a:prstGeom>
        </p:spPr>
      </p:pic>
    </p:spTree>
    <p:extLst>
      <p:ext uri="{BB962C8B-B14F-4D97-AF65-F5344CB8AC3E}">
        <p14:creationId xmlns:p14="http://schemas.microsoft.com/office/powerpoint/2010/main" val="3601052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83B1BEA-1159-4AE5-AD9B-9440E5189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A1AEC8-2B3D-B06A-BA36-09AD7A656CBA}"/>
              </a:ext>
            </a:extLst>
          </p:cNvPr>
          <p:cNvSpPr>
            <a:spLocks noGrp="1"/>
          </p:cNvSpPr>
          <p:nvPr>
            <p:ph type="title"/>
          </p:nvPr>
        </p:nvSpPr>
        <p:spPr>
          <a:xfrm>
            <a:off x="630936" y="381000"/>
            <a:ext cx="3419856" cy="2003057"/>
          </a:xfrm>
        </p:spPr>
        <p:txBody>
          <a:bodyPr vert="horz" lIns="91440" tIns="45720" rIns="91440" bIns="45720" rtlCol="0" anchor="ctr">
            <a:normAutofit/>
          </a:bodyPr>
          <a:lstStyle/>
          <a:p>
            <a:r>
              <a:rPr lang="en-US" sz="4000" kern="1200" dirty="0">
                <a:latin typeface="Helvetica" panose="020B0604020202020204" pitchFamily="34" charset="0"/>
                <a:cs typeface="Helvetica" panose="020B0604020202020204" pitchFamily="34" charset="0"/>
              </a:rPr>
              <a:t>Benefits of Seasonal Produce</a:t>
            </a:r>
          </a:p>
        </p:txBody>
      </p:sp>
      <p:sp>
        <p:nvSpPr>
          <p:cNvPr id="32" name="sketch line">
            <a:extLst>
              <a:ext uri="{FF2B5EF4-FFF2-40B4-BE49-F238E27FC236}">
                <a16:creationId xmlns:a16="http://schemas.microsoft.com/office/drawing/2014/main" id="{5D50C310-510F-45B8-81D2-BE905D5C6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570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EF515D38-4522-4640-F57C-B73E4100D4BD}"/>
              </a:ext>
            </a:extLst>
          </p:cNvPr>
          <p:cNvSpPr>
            <a:spLocks noGrp="1"/>
          </p:cNvSpPr>
          <p:nvPr>
            <p:ph idx="1"/>
          </p:nvPr>
        </p:nvSpPr>
        <p:spPr>
          <a:xfrm>
            <a:off x="4654295" y="381000"/>
            <a:ext cx="6894576" cy="2003057"/>
          </a:xfrm>
        </p:spPr>
        <p:txBody>
          <a:bodyPr anchor="ctr">
            <a:normAutofit/>
          </a:bodyPr>
          <a:lstStyle/>
          <a:p>
            <a:r>
              <a:rPr lang="en-US" sz="2000" dirty="0">
                <a:latin typeface="Helvetica" panose="020B0604020202020204" pitchFamily="34" charset="0"/>
                <a:cs typeface="Helvetica" panose="020B0604020202020204" pitchFamily="34" charset="0"/>
              </a:rPr>
              <a:t>Marketing and social media</a:t>
            </a:r>
          </a:p>
        </p:txBody>
      </p:sp>
      <p:pic>
        <p:nvPicPr>
          <p:cNvPr id="5" name="Content Placeholder 4" descr="A yellow and blue Harvest of the Month sign representing August's feature: Tomatoes.">
            <a:extLst>
              <a:ext uri="{FF2B5EF4-FFF2-40B4-BE49-F238E27FC236}">
                <a16:creationId xmlns:a16="http://schemas.microsoft.com/office/drawing/2014/main" id="{F5F18D29-4A99-2195-07FB-8D0A0ED30ADD}"/>
              </a:ext>
            </a:extLst>
          </p:cNvPr>
          <p:cNvPicPr>
            <a:picLocks noChangeAspect="1"/>
          </p:cNvPicPr>
          <p:nvPr/>
        </p:nvPicPr>
        <p:blipFill rotWithShape="1">
          <a:blip r:embed="rId3">
            <a:extLst>
              <a:ext uri="{28A0092B-C50C-407E-A947-70E740481C1C}">
                <a14:useLocalDpi xmlns:a14="http://schemas.microsoft.com/office/drawing/2010/main" val="0"/>
              </a:ext>
            </a:extLst>
          </a:blip>
          <a:srcRect l="2414" r="4824" b="2"/>
          <a:stretch/>
        </p:blipFill>
        <p:spPr>
          <a:xfrm>
            <a:off x="8" y="2668687"/>
            <a:ext cx="6095992"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p:spPr>
      </p:pic>
      <p:pic>
        <p:nvPicPr>
          <p:cNvPr id="7" name="Picture 6" descr="The August Harvest of the Month sign that can be used to spotlight a local farm.">
            <a:extLst>
              <a:ext uri="{FF2B5EF4-FFF2-40B4-BE49-F238E27FC236}">
                <a16:creationId xmlns:a16="http://schemas.microsoft.com/office/drawing/2014/main" id="{C68685DF-BA6A-F93A-9F67-96AF8B4ED9F6}"/>
              </a:ext>
            </a:extLst>
          </p:cNvPr>
          <p:cNvPicPr>
            <a:picLocks noChangeAspect="1"/>
          </p:cNvPicPr>
          <p:nvPr/>
        </p:nvPicPr>
        <p:blipFill rotWithShape="1">
          <a:blip r:embed="rId4">
            <a:extLst>
              <a:ext uri="{28A0092B-C50C-407E-A947-70E740481C1C}">
                <a14:useLocalDpi xmlns:a14="http://schemas.microsoft.com/office/drawing/2010/main" val="0"/>
              </a:ext>
            </a:extLst>
          </a:blip>
          <a:srcRect l="3519" r="2799"/>
          <a:stretch/>
        </p:blipFill>
        <p:spPr>
          <a:xfrm>
            <a:off x="6019800" y="2657872"/>
            <a:ext cx="61721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p:spPr>
      </p:pic>
    </p:spTree>
    <p:extLst>
      <p:ext uri="{BB962C8B-B14F-4D97-AF65-F5344CB8AC3E}">
        <p14:creationId xmlns:p14="http://schemas.microsoft.com/office/powerpoint/2010/main" val="3994586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96C52-FAD7-AB57-7D56-92EF3E767DDC}"/>
              </a:ext>
            </a:extLst>
          </p:cNvPr>
          <p:cNvSpPr>
            <a:spLocks noGrp="1"/>
          </p:cNvSpPr>
          <p:nvPr>
            <p:ph type="title"/>
          </p:nvPr>
        </p:nvSpPr>
        <p:spPr>
          <a:xfrm>
            <a:off x="2653514" y="5131884"/>
            <a:ext cx="6526112" cy="973653"/>
          </a:xfrm>
        </p:spPr>
        <p:txBody>
          <a:bodyPr>
            <a:normAutofit fontScale="90000"/>
          </a:bodyPr>
          <a:lstStyle/>
          <a:p>
            <a:r>
              <a:rPr lang="en-US" sz="4000" dirty="0">
                <a:solidFill>
                  <a:schemeClr val="tx1">
                    <a:lumMod val="85000"/>
                    <a:lumOff val="15000"/>
                  </a:schemeClr>
                </a:solidFill>
                <a:latin typeface="Helvetica" panose="020B0604020202020204" pitchFamily="34" charset="0"/>
                <a:cs typeface="Helvetica" panose="020B0604020202020204" pitchFamily="34" charset="0"/>
              </a:rPr>
              <a:t>Benefits of Seasonal Produce</a:t>
            </a:r>
            <a:endParaRPr lang="en-US" sz="4000" dirty="0"/>
          </a:p>
        </p:txBody>
      </p:sp>
      <p:sp>
        <p:nvSpPr>
          <p:cNvPr id="3" name="Content Placeholder 2">
            <a:extLst>
              <a:ext uri="{FF2B5EF4-FFF2-40B4-BE49-F238E27FC236}">
                <a16:creationId xmlns:a16="http://schemas.microsoft.com/office/drawing/2014/main" id="{839CA55F-9339-25F6-48A0-E8902679468E}"/>
              </a:ext>
            </a:extLst>
          </p:cNvPr>
          <p:cNvSpPr>
            <a:spLocks noGrp="1"/>
          </p:cNvSpPr>
          <p:nvPr>
            <p:ph idx="1"/>
          </p:nvPr>
        </p:nvSpPr>
        <p:spPr>
          <a:xfrm>
            <a:off x="4579668" y="6105537"/>
            <a:ext cx="3032661" cy="703819"/>
          </a:xfrm>
        </p:spPr>
        <p:txBody>
          <a:bodyPr/>
          <a:lstStyle/>
          <a:p>
            <a:pPr marL="0" indent="0">
              <a:buNone/>
            </a:pPr>
            <a:r>
              <a:rPr lang="en-US" dirty="0"/>
              <a:t>Nutrition Education</a:t>
            </a:r>
          </a:p>
        </p:txBody>
      </p:sp>
      <p:pic>
        <p:nvPicPr>
          <p:cNvPr id="4" name="Picture 3" descr="An educational poster with strawberries in a basket representing the May Harvest of the Month item.&#10;">
            <a:extLst>
              <a:ext uri="{FF2B5EF4-FFF2-40B4-BE49-F238E27FC236}">
                <a16:creationId xmlns:a16="http://schemas.microsoft.com/office/drawing/2014/main" id="{C05C876C-4F2F-DB00-9132-C68AD8BD1F1B}"/>
              </a:ext>
            </a:extLst>
          </p:cNvPr>
          <p:cNvPicPr>
            <a:picLocks noChangeAspect="1"/>
          </p:cNvPicPr>
          <p:nvPr/>
        </p:nvPicPr>
        <p:blipFill rotWithShape="1">
          <a:blip r:embed="rId3">
            <a:extLst>
              <a:ext uri="{28A0092B-C50C-407E-A947-70E740481C1C}">
                <a14:useLocalDpi xmlns:a14="http://schemas.microsoft.com/office/drawing/2010/main" val="0"/>
              </a:ext>
            </a:extLst>
          </a:blip>
          <a:srcRect b="19530"/>
          <a:stretch/>
        </p:blipFill>
        <p:spPr>
          <a:xfrm>
            <a:off x="21" y="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4119979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BB0F5-99EC-CD45-A2FF-40565BF64927}"/>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Let’s hear from you!</a:t>
            </a:r>
          </a:p>
        </p:txBody>
      </p:sp>
      <p:sp>
        <p:nvSpPr>
          <p:cNvPr id="18"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62D7272-2212-C076-ADB0-E0124D313259}"/>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What foods taste better when they are purchased seasonally?</a:t>
            </a:r>
          </a:p>
        </p:txBody>
      </p:sp>
      <p:pic>
        <p:nvPicPr>
          <p:cNvPr id="4" name="Picture 3">
            <a:extLst>
              <a:ext uri="{FF2B5EF4-FFF2-40B4-BE49-F238E27FC236}">
                <a16:creationId xmlns:a16="http://schemas.microsoft.com/office/drawing/2014/main" id="{2365CE2C-F83F-F759-6535-79245C7742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98209" y="314696"/>
            <a:ext cx="3435626" cy="703783"/>
          </a:xfrm>
          <a:prstGeom prst="rect">
            <a:avLst/>
          </a:prstGeom>
        </p:spPr>
      </p:pic>
    </p:spTree>
    <p:extLst>
      <p:ext uri="{BB962C8B-B14F-4D97-AF65-F5344CB8AC3E}">
        <p14:creationId xmlns:p14="http://schemas.microsoft.com/office/powerpoint/2010/main" val="2515181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21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2C903B7-7116-71ED-1DCB-5391C7E5A7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18221" y="639762"/>
            <a:ext cx="5413380" cy="1055689"/>
          </a:xfrm>
          <a:prstGeom prst="rect">
            <a:avLst/>
          </a:prstGeom>
        </p:spPr>
      </p:pic>
      <p:sp>
        <p:nvSpPr>
          <p:cNvPr id="2" name="Title 1">
            <a:extLst>
              <a:ext uri="{FF2B5EF4-FFF2-40B4-BE49-F238E27FC236}">
                <a16:creationId xmlns:a16="http://schemas.microsoft.com/office/drawing/2014/main" id="{0C8641ED-2903-9125-4575-52548B81350C}"/>
              </a:ext>
            </a:extLst>
          </p:cNvPr>
          <p:cNvSpPr>
            <a:spLocks noGrp="1"/>
          </p:cNvSpPr>
          <p:nvPr>
            <p:ph type="title"/>
          </p:nvPr>
        </p:nvSpPr>
        <p:spPr>
          <a:xfrm>
            <a:off x="621629" y="640080"/>
            <a:ext cx="4225290" cy="5578816"/>
          </a:xfrm>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Virginia Seasonal Availability Calendar</a:t>
            </a:r>
          </a:p>
        </p:txBody>
      </p:sp>
      <p:pic>
        <p:nvPicPr>
          <p:cNvPr id="6" name="Picture 5" descr="A list of produce items in season during the month of August."/>
          <p:cNvPicPr>
            <a:picLocks noChangeAspect="1"/>
          </p:cNvPicPr>
          <p:nvPr/>
        </p:nvPicPr>
        <p:blipFill>
          <a:blip r:embed="rId4"/>
          <a:stretch>
            <a:fillRect/>
          </a:stretch>
        </p:blipFill>
        <p:spPr>
          <a:xfrm>
            <a:off x="6118225" y="1763713"/>
            <a:ext cx="5413375" cy="4454525"/>
          </a:xfrm>
          <a:prstGeom prst="rect">
            <a:avLst/>
          </a:prstGeom>
        </p:spPr>
      </p:pic>
    </p:spTree>
    <p:extLst>
      <p:ext uri="{BB962C8B-B14F-4D97-AF65-F5344CB8AC3E}">
        <p14:creationId xmlns:p14="http://schemas.microsoft.com/office/powerpoint/2010/main" val="275589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FB33-021F-D3E0-633F-1F59DEDB1422}"/>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Virginia Farm to School Map</a:t>
            </a:r>
          </a:p>
        </p:txBody>
      </p:sp>
      <p:pic>
        <p:nvPicPr>
          <p:cNvPr id="4" name="Content Placeholder 3" descr="A Virginia Farm to School Map.">
            <a:extLst>
              <a:ext uri="{FF2B5EF4-FFF2-40B4-BE49-F238E27FC236}">
                <a16:creationId xmlns:a16="http://schemas.microsoft.com/office/drawing/2014/main" id="{08B88BA2-45FA-EDCE-6620-40707E329A4C}"/>
              </a:ext>
            </a:extLst>
          </p:cNvPr>
          <p:cNvPicPr>
            <a:picLocks noGrp="1" noChangeAspect="1"/>
          </p:cNvPicPr>
          <p:nvPr>
            <p:ph idx="1"/>
          </p:nvPr>
        </p:nvPicPr>
        <p:blipFill rotWithShape="1">
          <a:blip r:embed="rId3"/>
          <a:srcRect t="2043" b="11419"/>
          <a:stretch/>
        </p:blipFill>
        <p:spPr>
          <a:xfrm>
            <a:off x="1370009" y="1538494"/>
            <a:ext cx="9451982" cy="5319506"/>
          </a:xfrm>
          <a:prstGeom prst="rect">
            <a:avLst/>
          </a:prstGeom>
        </p:spPr>
      </p:pic>
    </p:spTree>
    <p:extLst>
      <p:ext uri="{BB962C8B-B14F-4D97-AF65-F5344CB8AC3E}">
        <p14:creationId xmlns:p14="http://schemas.microsoft.com/office/powerpoint/2010/main" val="1392548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1381"/>
            <a:ext cx="10512552" cy="406654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Washing</a:t>
            </a:r>
            <a:r>
              <a:rPr lang="en-US" sz="5400" kern="1200" dirty="0">
                <a:latin typeface="Helvetica" panose="020B0604020202020204" pitchFamily="34" charset="0"/>
                <a:cs typeface="Helvetica" panose="020B0604020202020204" pitchFamily="34" charset="0"/>
              </a:rPr>
              <a:t> Produce</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EEAB2C2-3EC2-0017-F854-993755037EC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169411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BA01F7-AC1D-42EA-8B7A-D64CD37B01F9}"/>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How to Wash Produce</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56FEA6-0195-FC63-56F7-AAD8F7C1472F}"/>
              </a:ext>
            </a:extLst>
          </p:cNvPr>
          <p:cNvSpPr>
            <a:spLocks noGrp="1"/>
          </p:cNvSpPr>
          <p:nvPr>
            <p:ph idx="1"/>
          </p:nvPr>
        </p:nvSpPr>
        <p:spPr>
          <a:xfrm>
            <a:off x="640080" y="2872899"/>
            <a:ext cx="4243589" cy="3320668"/>
          </a:xfrm>
        </p:spPr>
        <p:txBody>
          <a:bodyPr>
            <a:normAutofit/>
          </a:bodyPr>
          <a:lstStyle/>
          <a:p>
            <a:r>
              <a:rPr lang="en-US" sz="2000" dirty="0">
                <a:latin typeface="Helvetica" panose="020B0604020202020204" pitchFamily="34" charset="0"/>
                <a:cs typeface="Helvetica" panose="020B0604020202020204" pitchFamily="34" charset="0"/>
              </a:rPr>
              <a:t>Use running water</a:t>
            </a:r>
          </a:p>
          <a:p>
            <a:r>
              <a:rPr lang="en-US" sz="2000" dirty="0">
                <a:latin typeface="Helvetica" panose="020B0604020202020204" pitchFamily="34" charset="0"/>
                <a:cs typeface="Helvetica" panose="020B0604020202020204" pitchFamily="34" charset="0"/>
              </a:rPr>
              <a:t>Use a scrub brush</a:t>
            </a:r>
          </a:p>
          <a:p>
            <a:r>
              <a:rPr lang="en-US" sz="2000" dirty="0">
                <a:latin typeface="Helvetica" panose="020B0604020202020204" pitchFamily="34" charset="0"/>
                <a:cs typeface="Helvetica" panose="020B0604020202020204" pitchFamily="34" charset="0"/>
              </a:rPr>
              <a:t>Wait to wash</a:t>
            </a:r>
          </a:p>
          <a:p>
            <a:r>
              <a:rPr lang="en-US" sz="2000" dirty="0">
                <a:latin typeface="Helvetica" panose="020B0604020202020204" pitchFamily="34" charset="0"/>
                <a:cs typeface="Helvetica" panose="020B0604020202020204" pitchFamily="34" charset="0"/>
              </a:rPr>
              <a:t>Remove the stickers</a:t>
            </a:r>
          </a:p>
        </p:txBody>
      </p:sp>
      <p:pic>
        <p:nvPicPr>
          <p:cNvPr id="6" name="Picture 5" descr="Green peppers, romaine lettuce, and other green vegetables.">
            <a:extLst>
              <a:ext uri="{FF2B5EF4-FFF2-40B4-BE49-F238E27FC236}">
                <a16:creationId xmlns:a16="http://schemas.microsoft.com/office/drawing/2014/main" id="{AB995100-A98E-1524-C14F-C7834C01CC7B}"/>
              </a:ext>
            </a:extLst>
          </p:cNvPr>
          <p:cNvPicPr>
            <a:picLocks noChangeAspect="1"/>
          </p:cNvPicPr>
          <p:nvPr/>
        </p:nvPicPr>
        <p:blipFill rotWithShape="1">
          <a:blip r:embed="rId3"/>
          <a:srcRect t="17002" r="-1" b="822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1" name="Picture 10">
            <a:extLst>
              <a:ext uri="{FF2B5EF4-FFF2-40B4-BE49-F238E27FC236}">
                <a16:creationId xmlns:a16="http://schemas.microsoft.com/office/drawing/2014/main" id="{1BB7B7EC-001D-95C5-86EA-10FFD823DC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807432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 salad with shredded carrots and ranch dressing.">
            <a:extLst>
              <a:ext uri="{FF2B5EF4-FFF2-40B4-BE49-F238E27FC236}">
                <a16:creationId xmlns:a16="http://schemas.microsoft.com/office/drawing/2014/main" id="{0F19E9DF-6229-41FF-F6FD-6B752D0D35D3}"/>
              </a:ext>
            </a:extLst>
          </p:cNvPr>
          <p:cNvPicPr>
            <a:picLocks noChangeAspect="1" noEditPoints="1" noChangeArrowheads="1" noChangeShapeType="1" noCrop="1"/>
          </p:cNvPicPr>
          <p:nvPr/>
        </p:nvPicPr>
        <p:blipFill rotWithShape="1">
          <a:blip r:embed="rId3">
            <a:extLst>
              <a:ext uri="{28A0092B-C50C-407E-A947-70E740481C1C}">
                <a14:useLocalDpi xmlns:a14="http://schemas.microsoft.com/office/drawing/2010/main" val="0"/>
              </a:ext>
            </a:extLst>
          </a:blip>
          <a:srcRect r="9554" b="1"/>
          <a:stretch/>
        </p:blipFill>
        <p:spPr bwMode="auto">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13" name="Freeform: Shape 12">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39D4964-637F-B1BC-84EB-DD7B9BF94B7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000" dirty="0">
                <a:latin typeface="Helvetica" panose="020B0604020202020204" pitchFamily="34" charset="0"/>
                <a:cs typeface="Helvetica" panose="020B0604020202020204" pitchFamily="34" charset="0"/>
              </a:rPr>
              <a:t>Leafy Greens</a:t>
            </a:r>
          </a:p>
        </p:txBody>
      </p:sp>
      <p:sp>
        <p:nvSpPr>
          <p:cNvPr id="17" name="Rectangle 1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C2C8414-D5C6-2A76-B348-5F189E5324C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613936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8316-32C8-7D12-C192-43EBB8C85F40}"/>
              </a:ext>
            </a:extLst>
          </p:cNvPr>
          <p:cNvSpPr>
            <a:spLocks noGrp="1"/>
          </p:cNvSpPr>
          <p:nvPr>
            <p:ph type="title"/>
          </p:nvPr>
        </p:nvSpPr>
        <p:spPr>
          <a:xfrm>
            <a:off x="876693" y="741391"/>
            <a:ext cx="3455821" cy="1616203"/>
          </a:xfrm>
        </p:spPr>
        <p:txBody>
          <a:bodyPr anchor="b">
            <a:normAutofit/>
          </a:bodyPr>
          <a:lstStyle/>
          <a:p>
            <a:r>
              <a:rPr lang="en-US" sz="3200" dirty="0">
                <a:latin typeface="Helvetica" panose="020B0604020202020204" pitchFamily="34" charset="0"/>
                <a:cs typeface="Helvetica" panose="020B0604020202020204" pitchFamily="34" charset="0"/>
              </a:rPr>
              <a:t>Berries</a:t>
            </a:r>
          </a:p>
        </p:txBody>
      </p:sp>
      <p:pic>
        <p:nvPicPr>
          <p:cNvPr id="17" name="Picture 16" descr="Overnight oats with a layer of oatmeal on the bottom, yogurt in the middle layer and then sliced strawberries and blueberries on top.">
            <a:extLst>
              <a:ext uri="{FF2B5EF4-FFF2-40B4-BE49-F238E27FC236}">
                <a16:creationId xmlns:a16="http://schemas.microsoft.com/office/drawing/2014/main" id="{10535007-CF26-FA16-63BB-1B2371DF2B64}"/>
              </a:ext>
            </a:extLst>
          </p:cNvPr>
          <p:cNvPicPr>
            <a:picLocks noChangeAspect="1" noEditPoints="1" noChangeArrowheads="1" noChangeShapeType="1" noCrop="1"/>
          </p:cNvPicPr>
          <p:nvPr/>
        </p:nvPicPr>
        <p:blipFill rotWithShape="1">
          <a:blip r:embed="rId3">
            <a:extLst>
              <a:ext uri="{28A0092B-C50C-407E-A947-70E740481C1C}">
                <a14:useLocalDpi xmlns:a14="http://schemas.microsoft.com/office/drawing/2010/main" val="0"/>
              </a:ext>
            </a:extLst>
          </a:blip>
          <a:srcRect l="9733" r="10750" b="1"/>
          <a:stretch/>
        </p:blipFill>
        <p:spPr bwMode="auto">
          <a:xfrm>
            <a:off x="5086726" y="10"/>
            <a:ext cx="7105273"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31">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33" name="Rectangle 32">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a:extLst>
              <a:ext uri="{FF2B5EF4-FFF2-40B4-BE49-F238E27FC236}">
                <a16:creationId xmlns:a16="http://schemas.microsoft.com/office/drawing/2014/main" id="{27F52A46-DD2F-6EDD-6AFF-DEE73A2005D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234721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3ECFC-CDFF-FC16-6395-1BA2A06448CD}"/>
              </a:ext>
            </a:extLst>
          </p:cNvPr>
          <p:cNvSpPr>
            <a:spLocks noGrp="1"/>
          </p:cNvSpPr>
          <p:nvPr>
            <p:ph type="title"/>
          </p:nvPr>
        </p:nvSpPr>
        <p:spPr>
          <a:xfrm>
            <a:off x="8624755" y="351271"/>
            <a:ext cx="3435626" cy="1920874"/>
          </a:xfrm>
        </p:spPr>
        <p:txBody>
          <a:bodyPr>
            <a:normAutofit/>
          </a:bodyPr>
          <a:lstStyle/>
          <a:p>
            <a:r>
              <a:rPr lang="en-US" sz="4000" dirty="0">
                <a:latin typeface="Helvetica" panose="020B0604020202020204" pitchFamily="34" charset="0"/>
                <a:cs typeface="Helvetica" panose="020B0604020202020204" pitchFamily="34" charset="0"/>
              </a:rPr>
              <a:t>Mushrooms</a:t>
            </a:r>
          </a:p>
        </p:txBody>
      </p:sp>
      <p:pic>
        <p:nvPicPr>
          <p:cNvPr id="5" name="Picture 4">
            <a:extLst>
              <a:ext uri="{FF2B5EF4-FFF2-40B4-BE49-F238E27FC236}">
                <a16:creationId xmlns:a16="http://schemas.microsoft.com/office/drawing/2014/main" id="{3C96A31A-292E-15EB-5A23-A6E510ED4A0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53325" y="5993432"/>
            <a:ext cx="3435626" cy="703783"/>
          </a:xfrm>
          <a:prstGeom prst="rect">
            <a:avLst/>
          </a:prstGeom>
        </p:spPr>
      </p:pic>
      <p:pic>
        <p:nvPicPr>
          <p:cNvPr id="3" name="Picture 2" descr="An entree salad with green romaine, sliced chicken, sunflower seeds, shredded cheese, sliced strawberries, and sliced mushrooms, served with a whole wheat roll and balsamic dressing.">
            <a:extLst>
              <a:ext uri="{FF2B5EF4-FFF2-40B4-BE49-F238E27FC236}">
                <a16:creationId xmlns:a16="http://schemas.microsoft.com/office/drawing/2014/main" id="{269C3994-E1FA-9B8D-6B3B-EB64FA54C544}"/>
              </a:ext>
            </a:extLst>
          </p:cNvPr>
          <p:cNvPicPr>
            <a:picLocks noChangeAspect="1"/>
          </p:cNvPicPr>
          <p:nvPr/>
        </p:nvPicPr>
        <p:blipFill>
          <a:blip r:embed="rId4"/>
          <a:stretch>
            <a:fillRect/>
          </a:stretch>
        </p:blipFill>
        <p:spPr>
          <a:xfrm>
            <a:off x="642237" y="781626"/>
            <a:ext cx="7464419" cy="5294748"/>
          </a:xfrm>
          <a:prstGeom prst="rect">
            <a:avLst/>
          </a:prstGeom>
        </p:spPr>
      </p:pic>
    </p:spTree>
    <p:extLst>
      <p:ext uri="{BB962C8B-B14F-4D97-AF65-F5344CB8AC3E}">
        <p14:creationId xmlns:p14="http://schemas.microsoft.com/office/powerpoint/2010/main" val="1900461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B14E34-2BE8-8689-0820-C11C0CA86E77}"/>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Herbs</a:t>
            </a:r>
          </a:p>
        </p:txBody>
      </p:sp>
      <p:sp>
        <p:nvSpPr>
          <p:cNvPr id="3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lack beans topped with chopped cilantro.">
            <a:extLst>
              <a:ext uri="{FF2B5EF4-FFF2-40B4-BE49-F238E27FC236}">
                <a16:creationId xmlns:a16="http://schemas.microsoft.com/office/drawing/2014/main" id="{072DEA59-56A5-AFC5-8D8F-1952D5327F21}"/>
              </a:ext>
            </a:extLst>
          </p:cNvPr>
          <p:cNvPicPr>
            <a:picLocks noChangeAspect="1" noEditPoints="1" noChangeArrowheads="1" noChangeShapeType="1" noCrop="1"/>
          </p:cNvPicPr>
          <p:nvPr/>
        </p:nvPicPr>
        <p:blipFill rotWithShape="1">
          <a:blip r:embed="rId3">
            <a:extLst>
              <a:ext uri="{28A0092B-C50C-407E-A947-70E740481C1C}">
                <a14:useLocalDpi xmlns:a14="http://schemas.microsoft.com/office/drawing/2010/main" val="0"/>
              </a:ext>
            </a:extLst>
          </a:blip>
          <a:srcRect l="23268" r="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2EEAB2C2-3EC2-0017-F854-993755037EC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868894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48CEC-1AC6-6BBB-954E-98C4D7ECCD2E}"/>
              </a:ext>
            </a:extLst>
          </p:cNvPr>
          <p:cNvSpPr>
            <a:spLocks noGrp="1"/>
          </p:cNvSpPr>
          <p:nvPr>
            <p:ph type="title"/>
          </p:nvPr>
        </p:nvSpPr>
        <p:spPr>
          <a:xfrm>
            <a:off x="7631863" y="1617785"/>
            <a:ext cx="3683837" cy="2405574"/>
          </a:xfrm>
        </p:spPr>
        <p:txBody>
          <a:bodyPr vert="horz" lIns="91440" tIns="45720" rIns="91440" bIns="45720" rtlCol="0" anchor="t">
            <a:normAutofit/>
          </a:bodyPr>
          <a:lstStyle/>
          <a:p>
            <a:pPr algn="ctr"/>
            <a:r>
              <a:rPr lang="en-US" sz="3600" dirty="0">
                <a:latin typeface="Helvetica" panose="020B0604020202020204" pitchFamily="34" charset="0"/>
                <a:cs typeface="Helvetica" panose="020B0604020202020204" pitchFamily="34" charset="0"/>
              </a:rPr>
              <a:t>Onions</a:t>
            </a:r>
          </a:p>
        </p:txBody>
      </p:sp>
      <p:pic>
        <p:nvPicPr>
          <p:cNvPr id="4" name="Content Placeholder 3" descr="A banh mi sandwich with sliced turkey, shredded carrots, sliced onion and cilantro.">
            <a:extLst>
              <a:ext uri="{FF2B5EF4-FFF2-40B4-BE49-F238E27FC236}">
                <a16:creationId xmlns:a16="http://schemas.microsoft.com/office/drawing/2014/main" id="{369783D9-F32C-18EB-C9E3-E0F7F78DF36D}"/>
              </a:ext>
            </a:extLst>
          </p:cNvPr>
          <p:cNvPicPr>
            <a:picLocks noGrp="1" noChangeAspect="1" noEditPoints="1" noChangeArrowheads="1" noChangeShapeType="1" noCrop="1"/>
          </p:cNvPicPr>
          <p:nvPr>
            <p:ph idx="1"/>
          </p:nvPr>
        </p:nvPicPr>
        <p:blipFill rotWithShape="1">
          <a:blip r:embed="rId3">
            <a:extLst>
              <a:ext uri="{28A0092B-C50C-407E-A947-70E740481C1C}">
                <a14:useLocalDpi xmlns:a14="http://schemas.microsoft.com/office/drawing/2010/main" val="0"/>
              </a:ext>
            </a:extLst>
          </a:blip>
          <a:srcRect l="16192" r="8963" b="1"/>
          <a:stretch/>
        </p:blipFill>
        <p:spPr bwMode="auto">
          <a:xfrm>
            <a:off x="20" y="10"/>
            <a:ext cx="670972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7">
            <a:extLst>
              <a:ext uri="{FF2B5EF4-FFF2-40B4-BE49-F238E27FC236}">
                <a16:creationId xmlns:a16="http://schemas.microsoft.com/office/drawing/2014/main" id="{780C4553-5AA5-ABAD-A86E-A9DB53A554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48068" y="0"/>
            <a:ext cx="123362" cy="6858000"/>
            <a:chOff x="12068638" y="0"/>
            <a:chExt cx="123362" cy="6858000"/>
          </a:xfrm>
        </p:grpSpPr>
        <p:sp>
          <p:nvSpPr>
            <p:cNvPr id="19" name="Rectangle 18">
              <a:extLst>
                <a:ext uri="{FF2B5EF4-FFF2-40B4-BE49-F238E27FC236}">
                  <a16:creationId xmlns:a16="http://schemas.microsoft.com/office/drawing/2014/main" id="{24314F52-50BF-91A2-1CE5-F6BA35C945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5C556E2-7688-DAC5-DDA8-DE5C3BE8E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9A71DDC9-11D4-D5A9-62AD-00966BC5CFA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24823" y="5996562"/>
            <a:ext cx="3435626" cy="703783"/>
          </a:xfrm>
          <a:prstGeom prst="rect">
            <a:avLst/>
          </a:prstGeom>
        </p:spPr>
      </p:pic>
    </p:spTree>
    <p:extLst>
      <p:ext uri="{BB962C8B-B14F-4D97-AF65-F5344CB8AC3E}">
        <p14:creationId xmlns:p14="http://schemas.microsoft.com/office/powerpoint/2010/main" val="3772211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1381"/>
            <a:ext cx="10512552" cy="4066540"/>
          </a:xfrm>
        </p:spPr>
        <p:txBody>
          <a:bodyPr vert="horz" lIns="91440" tIns="45720" rIns="91440" bIns="45720" rtlCol="0" anchor="b">
            <a:normAutofit/>
          </a:bodyPr>
          <a:lstStyle/>
          <a:p>
            <a:r>
              <a:rPr lang="en-US" sz="5400" kern="1200" dirty="0">
                <a:solidFill>
                  <a:schemeClr val="tx1"/>
                </a:solidFill>
                <a:latin typeface="Helvetica" panose="020B0604020202020204" pitchFamily="34" charset="0"/>
                <a:cs typeface="Helvetica" panose="020B0604020202020204" pitchFamily="34" charset="0"/>
              </a:rPr>
              <a:t>How to Store Produce</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EEAB2C2-3EC2-0017-F854-993755037EC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683141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388D6-30D3-6505-B3C1-364B9008DF5A}"/>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How to Store</a:t>
            </a:r>
          </a:p>
        </p:txBody>
      </p:sp>
      <p:sp>
        <p:nvSpPr>
          <p:cNvPr id="4" name="Arrow: Down 3" descr="An arrow pointing down.">
            <a:extLst>
              <a:ext uri="{FF2B5EF4-FFF2-40B4-BE49-F238E27FC236}">
                <a16:creationId xmlns:a16="http://schemas.microsoft.com/office/drawing/2014/main" id="{510C2D42-7DED-65E8-BFD3-342EDBC9D72A}"/>
              </a:ext>
            </a:extLst>
          </p:cNvPr>
          <p:cNvSpPr/>
          <p:nvPr/>
        </p:nvSpPr>
        <p:spPr>
          <a:xfrm>
            <a:off x="6511637" y="1825625"/>
            <a:ext cx="983673" cy="25349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7E36D1-E2F3-F6AF-EBB9-42E887F7CCD0}"/>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Ready-to-eat foods (produce)</a:t>
            </a:r>
          </a:p>
          <a:p>
            <a:r>
              <a:rPr lang="en-US" dirty="0">
                <a:latin typeface="Helvetica" panose="020B0604020202020204" pitchFamily="34" charset="0"/>
                <a:cs typeface="Helvetica" panose="020B0604020202020204" pitchFamily="34" charset="0"/>
              </a:rPr>
              <a:t>Seafood</a:t>
            </a:r>
          </a:p>
          <a:p>
            <a:r>
              <a:rPr lang="en-US" dirty="0">
                <a:latin typeface="Helvetica" panose="020B0604020202020204" pitchFamily="34" charset="0"/>
                <a:cs typeface="Helvetica" panose="020B0604020202020204" pitchFamily="34" charset="0"/>
              </a:rPr>
              <a:t>Whole cuts of beef and pork</a:t>
            </a:r>
          </a:p>
          <a:p>
            <a:r>
              <a:rPr lang="en-US" dirty="0">
                <a:latin typeface="Helvetica" panose="020B0604020202020204" pitchFamily="34" charset="0"/>
                <a:cs typeface="Helvetica" panose="020B0604020202020204" pitchFamily="34" charset="0"/>
              </a:rPr>
              <a:t>Ground meat and ground fish</a:t>
            </a:r>
          </a:p>
          <a:p>
            <a:r>
              <a:rPr lang="en-US" dirty="0">
                <a:latin typeface="Helvetica" panose="020B0604020202020204" pitchFamily="34" charset="0"/>
                <a:cs typeface="Helvetica" panose="020B0604020202020204" pitchFamily="34" charset="0"/>
              </a:rPr>
              <a:t>Whole and ground poultry</a:t>
            </a:r>
          </a:p>
        </p:txBody>
      </p:sp>
      <p:cxnSp>
        <p:nvCxnSpPr>
          <p:cNvPr id="8" name="Straight Connector 7">
            <a:extLst>
              <a:ext uri="{FF2B5EF4-FFF2-40B4-BE49-F238E27FC236}">
                <a16:creationId xmlns:a16="http://schemas.microsoft.com/office/drawing/2014/main" id="{AF586097-8604-48E2-1288-1582AB21DFA6}"/>
              </a:ext>
              <a:ext uri="{C183D7F6-B498-43B3-948B-1728B52AA6E4}">
                <adec:decorative xmlns:adec="http://schemas.microsoft.com/office/drawing/2017/decorative" val="1"/>
              </a:ext>
            </a:extLst>
          </p:cNvPr>
          <p:cNvCxnSpPr/>
          <p:nvPr/>
        </p:nvCxnSpPr>
        <p:spPr>
          <a:xfrm>
            <a:off x="838200" y="1425039"/>
            <a:ext cx="10740242"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9" name="Picture 8">
            <a:extLst>
              <a:ext uri="{FF2B5EF4-FFF2-40B4-BE49-F238E27FC236}">
                <a16:creationId xmlns:a16="http://schemas.microsoft.com/office/drawing/2014/main" id="{31B7A8F6-43AF-3C9A-489F-8D9C68C12FA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42816" y="5960008"/>
            <a:ext cx="3435626" cy="703783"/>
          </a:xfrm>
          <a:prstGeom prst="rect">
            <a:avLst/>
          </a:prstGeom>
        </p:spPr>
      </p:pic>
    </p:spTree>
    <p:extLst>
      <p:ext uri="{BB962C8B-B14F-4D97-AF65-F5344CB8AC3E}">
        <p14:creationId xmlns:p14="http://schemas.microsoft.com/office/powerpoint/2010/main" val="1035641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618765-F181-DEE9-DBD2-104BC965DCDA}"/>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400" kern="1200" dirty="0">
                <a:solidFill>
                  <a:schemeClr val="tx1"/>
                </a:solidFill>
                <a:latin typeface="Helvetica" panose="020B0604020202020204" pitchFamily="34" charset="0"/>
                <a:cs typeface="Helvetica" panose="020B0604020202020204" pitchFamily="34" charset="0"/>
              </a:rPr>
              <a:t>Ethylene Gas</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diagram of a walk-in refrigerator with the ethylene producers on the left-hand side and the ethylene sensitive producers on the right-hand side. The ethylene producers lemons, limes, mangoes, pineapples, tomatoes, watermelon, avocados, honeydew, and grapefruit are on the shelves closest to the door; oranges, tangerines, cantaloupe, and mandarin oranges are in the middle of the shelves; and pears, plums, berries, apples, nectarines, and peaches are on the shelves closest to the back wall. The ethylene sensitive producers peppers, summer squash, cucumbers, green beans, and okra are on the shelves closest to the door; asparagus, brussels sprouts, broccoli, cabbage, cauliflower, mushrooms, and radishes are in the middle of the shelves; and fresh-cut product, carrots, lettuce, corn, greens, spinach, and herbs are on the shelves closest to the back wall.">
            <a:extLst>
              <a:ext uri="{FF2B5EF4-FFF2-40B4-BE49-F238E27FC236}">
                <a16:creationId xmlns:a16="http://schemas.microsoft.com/office/drawing/2014/main" id="{B38F2632-A850-343C-2E4B-5AEF4BA645A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790967"/>
            <a:ext cx="7214616" cy="5248633"/>
          </a:xfrm>
          <a:prstGeom prst="rect">
            <a:avLst/>
          </a:prstGeom>
        </p:spPr>
      </p:pic>
      <p:pic>
        <p:nvPicPr>
          <p:cNvPr id="6" name="Picture 5">
            <a:extLst>
              <a:ext uri="{FF2B5EF4-FFF2-40B4-BE49-F238E27FC236}">
                <a16:creationId xmlns:a16="http://schemas.microsoft.com/office/drawing/2014/main" id="{700EC799-4D77-3670-FA34-A501CFBAA3F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043348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25EA-5C36-5B5A-D467-73A029346FD4}"/>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kern="1200" dirty="0">
                <a:solidFill>
                  <a:schemeClr val="tx1"/>
                </a:solidFill>
                <a:latin typeface="Helvetica" panose="020B0604020202020204" pitchFamily="34" charset="0"/>
                <a:cs typeface="Helvetica" panose="020B0604020202020204" pitchFamily="34" charset="0"/>
              </a:rPr>
              <a:t>Culinary Demo</a:t>
            </a:r>
          </a:p>
        </p:txBody>
      </p:sp>
      <p:pic>
        <p:nvPicPr>
          <p:cNvPr id="3" name="Picture 2" descr="A veggie cup with celery, sliced red pepper, carrots, and cucumber, sitting vertically in a cup of ranch dressing."/>
          <p:cNvPicPr>
            <a:picLocks noChangeAspect="1"/>
          </p:cNvPicPr>
          <p:nvPr/>
        </p:nvPicPr>
        <p:blipFill rotWithShape="1">
          <a:blip r:embed="rId3"/>
          <a:srcRect l="25327" r="1651" b="-2"/>
          <a:stretch/>
        </p:blipFill>
        <p:spPr>
          <a:xfrm>
            <a:off x="20" y="3"/>
            <a:ext cx="4062634" cy="4172786"/>
          </a:xfrm>
          <a:prstGeom prst="rect">
            <a:avLst/>
          </a:prstGeom>
        </p:spPr>
      </p:pic>
      <p:pic>
        <p:nvPicPr>
          <p:cNvPr id="4" name="Picture 3" descr="Roasted spiced cauliflower."/>
          <p:cNvPicPr>
            <a:picLocks noChangeAspect="1"/>
          </p:cNvPicPr>
          <p:nvPr/>
        </p:nvPicPr>
        <p:blipFill rotWithShape="1">
          <a:blip r:embed="rId4"/>
          <a:srcRect l="16693" r="11420"/>
          <a:stretch/>
        </p:blipFill>
        <p:spPr>
          <a:xfrm>
            <a:off x="4062315" y="3"/>
            <a:ext cx="4067370" cy="4172787"/>
          </a:xfrm>
          <a:prstGeom prst="rect">
            <a:avLst/>
          </a:prstGeom>
        </p:spPr>
      </p:pic>
      <p:pic>
        <p:nvPicPr>
          <p:cNvPr id="14" name="Content Placeholder 2" descr="Teriyaki stir fry vegetables with a combination of broccoli, cauliflower, squash, carrots, and onions."/>
          <p:cNvPicPr>
            <a:picLocks noGrp="1" noChangeAspect="1"/>
          </p:cNvPicPr>
          <p:nvPr>
            <p:ph idx="1"/>
          </p:nvPr>
        </p:nvPicPr>
        <p:blipFill rotWithShape="1">
          <a:blip r:embed="rId5"/>
          <a:srcRect l="12597" r="13895" b="-1"/>
          <a:stretch/>
        </p:blipFill>
        <p:spPr>
          <a:xfrm>
            <a:off x="8129346" y="9"/>
            <a:ext cx="4062654" cy="4172778"/>
          </a:xfrm>
          <a:prstGeom prst="rect">
            <a:avLst/>
          </a:prstGeom>
        </p:spPr>
      </p:pic>
      <p:cxnSp>
        <p:nvCxnSpPr>
          <p:cNvPr id="26" name="Straight Connector 25">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EEAB2C2-3EC2-0017-F854-993755037EC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639962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Questions</a:t>
            </a:r>
          </a:p>
        </p:txBody>
      </p:sp>
      <p:pic>
        <p:nvPicPr>
          <p:cNvPr id="5" name="Content Placeholder 4" descr="An assortment of colorful circles with question marks.">
            <a:extLst>
              <a:ext uri="{FF2B5EF4-FFF2-40B4-BE49-F238E27FC236}">
                <a16:creationId xmlns:a16="http://schemas.microsoft.com/office/drawing/2014/main" id="{16CE4341-ED79-ECCA-75C0-C465A25B1D1E}"/>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140" r="1590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595560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SharedWithUsers xmlns="5546905e-4a60-40fd-8bc3-55b8fdc9a8e5">
      <UserInfo>
        <DisplayName>Curwood, Sandra (DOE)</DisplayName>
        <AccountId>16</AccountId>
        <AccountType/>
      </UserInfo>
      <UserInfo>
        <DisplayName>Stansfield, Katelynn (DOE)</DisplayName>
        <AccountId>13</AccountId>
        <AccountType/>
      </UserInfo>
      <UserInfo>
        <DisplayName>Shomo, Kelly (DOE)</DisplayName>
        <AccountId>12</AccountId>
        <AccountType/>
      </UserInfo>
    </SharedWithUsers>
  </documentManagement>
</p:properties>
</file>

<file path=customXml/itemProps1.xml><?xml version="1.0" encoding="utf-8"?>
<ds:datastoreItem xmlns:ds="http://schemas.openxmlformats.org/officeDocument/2006/customXml" ds:itemID="{49FB2B4C-F349-4039-B350-06F4DC28DB23}">
  <ds:schemaRefs>
    <ds:schemaRef ds:uri="http://schemas.microsoft.com/sharepoint/v3/contenttype/forms"/>
  </ds:schemaRefs>
</ds:datastoreItem>
</file>

<file path=customXml/itemProps2.xml><?xml version="1.0" encoding="utf-8"?>
<ds:datastoreItem xmlns:ds="http://schemas.openxmlformats.org/officeDocument/2006/customXml" ds:itemID="{B6CA3FF9-9EB5-4D42-A8EF-5E9434A2A5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B9D0057-D97A-4868-9B68-F77F2329BC2A}">
  <ds:schemaRefs>
    <ds:schemaRef ds:uri="http://www.w3.org/XML/1998/namespace"/>
    <ds:schemaRef ds:uri="http://purl.org/dc/elements/1.1/"/>
    <ds:schemaRef ds:uri="http://purl.org/dc/dcmitype/"/>
    <ds:schemaRef ds:uri="5546905e-4a60-40fd-8bc3-55b8fdc9a8e5"/>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cd9fb0ce-cc5e-4069-a635-474c35d56436"/>
  </ds:schemaRefs>
</ds:datastoreItem>
</file>

<file path=docProps/app.xml><?xml version="1.0" encoding="utf-8"?>
<Properties xmlns="http://schemas.openxmlformats.org/officeDocument/2006/extended-properties" xmlns:vt="http://schemas.openxmlformats.org/officeDocument/2006/docPropsVTypes">
  <Template/>
  <TotalTime>32</TotalTime>
  <Words>3323</Words>
  <Application>Microsoft Office PowerPoint</Application>
  <PresentationFormat>Widescreen</PresentationFormat>
  <Paragraphs>210</Paragraphs>
  <Slides>24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Helvetica</vt:lpstr>
      <vt:lpstr>Office Theme</vt:lpstr>
      <vt:lpstr>Using Local Produce in Recipes</vt:lpstr>
      <vt:lpstr>USDA Funding and Non-Discrimination Statements:</vt:lpstr>
      <vt:lpstr>Welcome!</vt:lpstr>
      <vt:lpstr>Objectives</vt:lpstr>
      <vt:lpstr>What is local produce?</vt:lpstr>
      <vt:lpstr>What is seasonal?</vt:lpstr>
      <vt:lpstr>Benefits of Seasonal Local Produce</vt:lpstr>
      <vt:lpstr>Benefits of Seasonal Produce</vt:lpstr>
      <vt:lpstr>Benefits of Seasonal Produce</vt:lpstr>
      <vt:lpstr>Let’s hear from you!</vt:lpstr>
      <vt:lpstr>Virginia Seasonal Availability Calendar</vt:lpstr>
      <vt:lpstr>Virginia Farm to School Map</vt:lpstr>
      <vt:lpstr>Washing Produce</vt:lpstr>
      <vt:lpstr>How to Wash Produce</vt:lpstr>
      <vt:lpstr>Leafy Greens</vt:lpstr>
      <vt:lpstr>Berries</vt:lpstr>
      <vt:lpstr>Mushrooms</vt:lpstr>
      <vt:lpstr>Herbs</vt:lpstr>
      <vt:lpstr>Onions</vt:lpstr>
      <vt:lpstr>How to Store Produce</vt:lpstr>
      <vt:lpstr>How to Store</vt:lpstr>
      <vt:lpstr>Ethylene Gas</vt:lpstr>
      <vt:lpstr>Culinary Demo</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Cooking Local Produce</dc:title>
  <dc:subject>Cooking Local Produce</dc:subject>
  <dc:creator>VDOE</dc:creator>
  <cp:keywords>local produce; seasonality; cooking produce; cleaning produce; storing produce</cp:keywords>
  <cp:lastModifiedBy>Stansfield, Katelynn (DOE)</cp:lastModifiedBy>
  <cp:revision>9</cp:revision>
  <cp:lastPrinted>2023-08-19T19:29:42Z</cp:lastPrinted>
  <dcterms:created xsi:type="dcterms:W3CDTF">2023-06-01T16:16:49Z</dcterms:created>
  <dcterms:modified xsi:type="dcterms:W3CDTF">2024-09-25T16:29:36Z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