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Lst>
  <p:notesMasterIdLst>
    <p:notesMasterId r:id="rId35"/>
  </p:notesMasterIdLst>
  <p:sldIdLst>
    <p:sldId id="256" r:id="rId6"/>
    <p:sldId id="458" r:id="rId7"/>
    <p:sldId id="257" r:id="rId8"/>
    <p:sldId id="285" r:id="rId9"/>
    <p:sldId id="259" r:id="rId10"/>
    <p:sldId id="261" r:id="rId11"/>
    <p:sldId id="286" r:id="rId12"/>
    <p:sldId id="262" r:id="rId13"/>
    <p:sldId id="263" r:id="rId14"/>
    <p:sldId id="264" r:id="rId15"/>
    <p:sldId id="265" r:id="rId16"/>
    <p:sldId id="267" r:id="rId17"/>
    <p:sldId id="268" r:id="rId18"/>
    <p:sldId id="269" r:id="rId19"/>
    <p:sldId id="270" r:id="rId20"/>
    <p:sldId id="287" r:id="rId21"/>
    <p:sldId id="272" r:id="rId22"/>
    <p:sldId id="273" r:id="rId23"/>
    <p:sldId id="274" r:id="rId24"/>
    <p:sldId id="275" r:id="rId25"/>
    <p:sldId id="276" r:id="rId26"/>
    <p:sldId id="277" r:id="rId27"/>
    <p:sldId id="278" r:id="rId28"/>
    <p:sldId id="279" r:id="rId29"/>
    <p:sldId id="280" r:id="rId30"/>
    <p:sldId id="281" r:id="rId31"/>
    <p:sldId id="288" r:id="rId32"/>
    <p:sldId id="283" r:id="rId33"/>
    <p:sldId id="28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8F1017-3659-966A-D208-348A984C180F}" name="chefv" initials="ch" userId="S::chefv_chefcyndie.com#ext#@covgov.onmicrosoft.com::c2ce4679-7ecb-4e82-86ab-f3a87c474060" providerId="AD"/>
  <p188:author id="{67798C58-A915-684C-554B-9473525953FF}" name="Stansfield, Katelynn (DOE)" initials="S(" userId="S::katelynn.stansfield@doe.virginia.gov::64535879-2e52-4a64-8998-7b65b0cf71c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67178A-1891-9AD4-E99A-EDF918E3D60E}" v="147" dt="2023-09-14T15:41:53.660"/>
    <p1510:client id="{5111CAAB-3734-E49C-24FA-6271DA1F0B86}" v="1" dt="2023-09-14T19:04:39.435"/>
    <p1510:client id="{5AA6D410-ED73-80C3-D593-79B1E80F8897}" v="993" dt="2023-09-12T14:15:33.770"/>
    <p1510:client id="{6D97384B-239C-7F80-971C-15CF2C07ED94}" v="61" dt="2023-09-14T18:58:48.065"/>
    <p1510:client id="{75F88CB4-4A10-7B08-7EEA-3AB4434FBB11}" v="197" dt="2023-09-11T19:41:16.366"/>
    <p1510:client id="{E20CD556-B836-409D-6350-08770AE648CA}" v="10" dt="2023-09-14T15:09:59.853"/>
    <p1510:client id="{ED0AC429-5C7D-6381-8C1C-3957ACC70F97}" v="11" dt="2023-09-12T15:42:11.3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62821" autoAdjust="0"/>
  </p:normalViewPr>
  <p:slideViewPr>
    <p:cSldViewPr snapToGrid="0">
      <p:cViewPr varScale="1">
        <p:scale>
          <a:sx n="69" d="100"/>
          <a:sy n="69" d="100"/>
        </p:scale>
        <p:origin x="2154" y="32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284A08-6467-4368-9E43-8B1D16D7D268}" type="datetimeFigureOut">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A5FA56-9196-4C16-A37A-0B6E7EEC6F05}" type="slidenum">
              <a:t>‹#›</a:t>
            </a:fld>
            <a:endParaRPr lang="en-US"/>
          </a:p>
        </p:txBody>
      </p:sp>
    </p:spTree>
    <p:extLst>
      <p:ext uri="{BB962C8B-B14F-4D97-AF65-F5344CB8AC3E}">
        <p14:creationId xmlns:p14="http://schemas.microsoft.com/office/powerpoint/2010/main" val="359994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foodprotect.org/media/guide/2016-plan-review-manual.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theicn.org/wpfd_file/produce-storage-chart/"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training-resource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 </a:t>
            </a:r>
            <a:r>
              <a:rPr lang="en-US" b="0" dirty="0">
                <a:latin typeface="Arial" panose="020B0604020202020204" pitchFamily="34" charset="0"/>
                <a:cs typeface="Arial" panose="020B0604020202020204" pitchFamily="34" charset="0"/>
              </a:rPr>
              <a:t>Record webinar!</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Welcome to today's webinar, Kitchen Organization and Efficiency. As we all work to meet the USDA transitional standards and incorporate local, seasonal, and culturally inclusive foods, kitchen organization and efficiency are a must! The more organized your kitchens can be before implementing changes and returning to more scratch cooking, the better.</a:t>
            </a:r>
          </a:p>
        </p:txBody>
      </p:sp>
      <p:sp>
        <p:nvSpPr>
          <p:cNvPr id="4" name="Slide Number Placeholder 3"/>
          <p:cNvSpPr>
            <a:spLocks noGrp="1"/>
          </p:cNvSpPr>
          <p:nvPr>
            <p:ph type="sldNum" sz="quarter" idx="5"/>
          </p:nvPr>
        </p:nvSpPr>
        <p:spPr/>
        <p:txBody>
          <a:bodyPr/>
          <a:lstStyle/>
          <a:p>
            <a:fld id="{58A5FA56-9196-4C16-A37A-0B6E7EEC6F05}" type="slidenum">
              <a:t>1</a:t>
            </a:fld>
            <a:endParaRPr lang="en-US"/>
          </a:p>
        </p:txBody>
      </p:sp>
    </p:spTree>
    <p:extLst>
      <p:ext uri="{BB962C8B-B14F-4D97-AF65-F5344CB8AC3E}">
        <p14:creationId xmlns:p14="http://schemas.microsoft.com/office/powerpoint/2010/main" val="348473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 </a:t>
            </a:r>
            <a:r>
              <a:rPr lang="en-US" b="0" baseline="0" dirty="0">
                <a:latin typeface="Arial" panose="020B0604020202020204" pitchFamily="34" charset="0"/>
                <a:cs typeface="Arial" panose="020B0604020202020204" pitchFamily="34" charset="0"/>
              </a:rPr>
              <a:t>Remember that as we go </a:t>
            </a:r>
            <a:r>
              <a:rPr lang="en-US" baseline="0" dirty="0">
                <a:latin typeface="Arial" panose="020B0604020202020204" pitchFamily="34" charset="0"/>
                <a:cs typeface="Arial" panose="020B0604020202020204" pitchFamily="34" charset="0"/>
              </a:rPr>
              <a:t>through today’s webinar, the chat box is open for any questions and comments. We can learn a lot from each other during these times together. Please feel free to comment and ask questions in the chat anytime! We will monitor it together throughout this hour and would love some conversations.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3</a:t>
            </a:fld>
            <a:endParaRPr lang="en-US"/>
          </a:p>
        </p:txBody>
      </p:sp>
    </p:spTree>
    <p:extLst>
      <p:ext uri="{BB962C8B-B14F-4D97-AF65-F5344CB8AC3E}">
        <p14:creationId xmlns:p14="http://schemas.microsoft.com/office/powerpoint/2010/main" val="174749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latin typeface="Arial" panose="020B0604020202020204" pitchFamily="34" charset="0"/>
                <a:cs typeface="Arial" panose="020B0604020202020204" pitchFamily="34" charset="0"/>
              </a:rPr>
              <a:t>Say</a:t>
            </a:r>
            <a:r>
              <a:rPr lang="en-US" b="0" dirty="0">
                <a:latin typeface="Arial" panose="020B0604020202020204" pitchFamily="34" charset="0"/>
                <a:cs typeface="Arial" panose="020B0604020202020204" pitchFamily="34" charset="0"/>
              </a:rPr>
              <a:t>: Let’s review today’s objectives</a:t>
            </a:r>
            <a:r>
              <a:rPr lang="en-US" dirty="0">
                <a:latin typeface="Arial" panose="020B0604020202020204" pitchFamily="34" charset="0"/>
                <a:cs typeface="Arial" panose="020B0604020202020204" pitchFamily="34" charset="0"/>
              </a:rPr>
              <a:t>.</a:t>
            </a:r>
            <a:endParaRPr lang="en-US" b="0"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objectives.</a:t>
            </a:r>
          </a:p>
        </p:txBody>
      </p:sp>
      <p:sp>
        <p:nvSpPr>
          <p:cNvPr id="4" name="Slide Number Placeholder 3"/>
          <p:cNvSpPr>
            <a:spLocks noGrp="1"/>
          </p:cNvSpPr>
          <p:nvPr>
            <p:ph type="sldNum" sz="quarter" idx="5"/>
          </p:nvPr>
        </p:nvSpPr>
        <p:spPr/>
        <p:txBody>
          <a:bodyPr/>
          <a:lstStyle/>
          <a:p>
            <a:fld id="{58A5FA56-9196-4C16-A37A-0B6E7EEC6F05}" type="slidenum">
              <a:rPr lang="en-US" smtClean="0"/>
              <a:t>4</a:t>
            </a:fld>
            <a:endParaRPr lang="en-US"/>
          </a:p>
        </p:txBody>
      </p:sp>
    </p:spTree>
    <p:extLst>
      <p:ext uri="{BB962C8B-B14F-4D97-AF65-F5344CB8AC3E}">
        <p14:creationId xmlns:p14="http://schemas.microsoft.com/office/powerpoint/2010/main" val="2122807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professional standards learning codes.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As we go through today's webinar, we really want you to think about the train the trainer concept. A lot of what we cover today, you will know or have heard before, but it needs to be passed on to staff in the kitchens. That's not to say there won't be new material or discussion! </a:t>
            </a:r>
          </a:p>
        </p:txBody>
      </p:sp>
      <p:sp>
        <p:nvSpPr>
          <p:cNvPr id="4" name="Slide Number Placeholder 3"/>
          <p:cNvSpPr>
            <a:spLocks noGrp="1"/>
          </p:cNvSpPr>
          <p:nvPr>
            <p:ph type="sldNum" sz="quarter" idx="5"/>
          </p:nvPr>
        </p:nvSpPr>
        <p:spPr/>
        <p:txBody>
          <a:bodyPr/>
          <a:lstStyle/>
          <a:p>
            <a:fld id="{58A5FA56-9196-4C16-A37A-0B6E7EEC6F05}" type="slidenum">
              <a:t>5</a:t>
            </a:fld>
            <a:endParaRPr lang="en-US"/>
          </a:p>
        </p:txBody>
      </p:sp>
    </p:spTree>
    <p:extLst>
      <p:ext uri="{BB962C8B-B14F-4D97-AF65-F5344CB8AC3E}">
        <p14:creationId xmlns:p14="http://schemas.microsoft.com/office/powerpoint/2010/main" val="4252398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begin with discussing dry storage organization.</a:t>
            </a:r>
          </a:p>
        </p:txBody>
      </p:sp>
      <p:sp>
        <p:nvSpPr>
          <p:cNvPr id="4" name="Slide Number Placeholder 3"/>
          <p:cNvSpPr>
            <a:spLocks noGrp="1"/>
          </p:cNvSpPr>
          <p:nvPr>
            <p:ph type="sldNum" sz="quarter" idx="5"/>
          </p:nvPr>
        </p:nvSpPr>
        <p:spPr/>
        <p:txBody>
          <a:bodyPr/>
          <a:lstStyle/>
          <a:p>
            <a:fld id="{58A5FA56-9196-4C16-A37A-0B6E7EEC6F05}" type="slidenum">
              <a:t>6</a:t>
            </a:fld>
            <a:endParaRPr lang="en-US"/>
          </a:p>
        </p:txBody>
      </p:sp>
    </p:spTree>
    <p:extLst>
      <p:ext uri="{BB962C8B-B14F-4D97-AF65-F5344CB8AC3E}">
        <p14:creationId xmlns:p14="http://schemas.microsoft.com/office/powerpoint/2010/main" val="3102014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An organized kitchen makes for an efficient kitchen. No one can work quickly and efficiently in a cluttered mess! We have seen some well organized dry storage areas, but we have also seen some disorganized! Oftentimes, we focus on teaching the food safety aspects of dry storage, but forget to mention the importance of organization or tips on how to organize.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Set up your kitchens for success with proper shelving, can storage racks, and enough ingredient bin and storage containers.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you are designing a new kitchen or redoing storage spaces, consider how much shelving you need in feet. There is a formula to help determine this! For practical reasons, the highest shelf should be 7 feet and for food safety, the lowest shelf needs to be 6" off the floor. It is recommended that you keep 15" between shelves. To calculate the total shelving needed, you can use the formula on this slide.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 </a:t>
            </a:r>
            <a:r>
              <a:rPr lang="en-US" dirty="0">
                <a:latin typeface="Arial" panose="020B0604020202020204" pitchFamily="34" charset="0"/>
                <a:cs typeface="Arial" panose="020B0604020202020204" pitchFamily="34" charset="0"/>
                <a:hlinkClick r:id="rId3"/>
              </a:rPr>
              <a:t>http://www.foodprotect.org/media/guide/2016-plan-review-manual.pdf</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Storage racks can help maximize limited space in your storage areas when there is not enough shelving.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How does your staff currently place items on shelves? Do they leave products in boxes? Move it to bins? Let's talk more about that, moving on to the next slide.</a:t>
            </a:r>
          </a:p>
        </p:txBody>
      </p:sp>
      <p:sp>
        <p:nvSpPr>
          <p:cNvPr id="4" name="Slide Number Placeholder 3"/>
          <p:cNvSpPr>
            <a:spLocks noGrp="1"/>
          </p:cNvSpPr>
          <p:nvPr>
            <p:ph type="sldNum" sz="quarter" idx="5"/>
          </p:nvPr>
        </p:nvSpPr>
        <p:spPr/>
        <p:txBody>
          <a:bodyPr/>
          <a:lstStyle/>
          <a:p>
            <a:fld id="{58A5FA56-9196-4C16-A37A-0B6E7EEC6F05}" type="slidenum">
              <a:rPr lang="en-US" smtClean="0"/>
              <a:t>7</a:t>
            </a:fld>
            <a:endParaRPr lang="en-US"/>
          </a:p>
        </p:txBody>
      </p:sp>
    </p:spTree>
    <p:extLst>
      <p:ext uri="{BB962C8B-B14F-4D97-AF65-F5344CB8AC3E}">
        <p14:creationId xmlns:p14="http://schemas.microsoft.com/office/powerpoint/2010/main" val="1824114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To box or not to box? That is the question. We know many kitchens lack storage bins, and we often see boxes used to hold small ingredients like bags of gravy, breakfast bars, or condiments, but we recommend getting rid of as many boxes as possible.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Boxes are dirty. Think about how they travel. They are also susceptible to coming into contact with bacteria, bugs, and vermin. This is not something often discussed in food safety, but it is something that we should be aware of, so we wanted to discuss it today!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Consider this when procuring small equipment in your kitchens. When you order storage containers, make sure you discuss what they should be used for. Don't let a manager's creativity run wild. In fact, many managers may not ask for storage containers; it's probably something they are not thinking about! </a:t>
            </a:r>
          </a:p>
        </p:txBody>
      </p:sp>
      <p:sp>
        <p:nvSpPr>
          <p:cNvPr id="4" name="Slide Number Placeholder 3"/>
          <p:cNvSpPr>
            <a:spLocks noGrp="1"/>
          </p:cNvSpPr>
          <p:nvPr>
            <p:ph type="sldNum" sz="quarter" idx="5"/>
          </p:nvPr>
        </p:nvSpPr>
        <p:spPr/>
        <p:txBody>
          <a:bodyPr/>
          <a:lstStyle/>
          <a:p>
            <a:fld id="{58A5FA56-9196-4C16-A37A-0B6E7EEC6F05}" type="slidenum">
              <a:rPr lang="en-US"/>
              <a:t>8</a:t>
            </a:fld>
            <a:endParaRPr lang="en-US"/>
          </a:p>
        </p:txBody>
      </p:sp>
    </p:spTree>
    <p:extLst>
      <p:ext uri="{BB962C8B-B14F-4D97-AF65-F5344CB8AC3E}">
        <p14:creationId xmlns:p14="http://schemas.microsoft.com/office/powerpoint/2010/main" val="1934769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 dry storage area can look neat and clean, but is it laid out in a way that makes sense? Speak with your managers about how to consider the flow of the storage area. Are like items grouped together? Are items used in higher frequency closer to the front?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Encourage the use of labels. Labels create accountability and they help when different employees are putting up inventory. You might even consider printing a set of labels and laminating them for all of your kitchens.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Of course, with layout, we also always need to consider FIFO, or first in, first out, and remember to educate our staff on this concept.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For ergonomic reasons and to save backs, heavy items should be stored down low, specifically as close to waist height as possible, and light items should be placed up high. Many people do not think about this when putting items away! </a:t>
            </a:r>
          </a:p>
        </p:txBody>
      </p:sp>
      <p:sp>
        <p:nvSpPr>
          <p:cNvPr id="4" name="Slide Number Placeholder 3"/>
          <p:cNvSpPr>
            <a:spLocks noGrp="1"/>
          </p:cNvSpPr>
          <p:nvPr>
            <p:ph type="sldNum" sz="quarter" idx="5"/>
          </p:nvPr>
        </p:nvSpPr>
        <p:spPr/>
        <p:txBody>
          <a:bodyPr/>
          <a:lstStyle/>
          <a:p>
            <a:fld id="{58A5FA56-9196-4C16-A37A-0B6E7EEC6F05}" type="slidenum">
              <a:rPr lang="en-US"/>
              <a:t>9</a:t>
            </a:fld>
            <a:endParaRPr lang="en-US"/>
          </a:p>
        </p:txBody>
      </p:sp>
    </p:spTree>
    <p:extLst>
      <p:ext uri="{BB962C8B-B14F-4D97-AF65-F5344CB8AC3E}">
        <p14:creationId xmlns:p14="http://schemas.microsoft.com/office/powerpoint/2010/main" val="1537198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know you all know this, but again, in this training we also want to cover topics and concepts that should be taught consistently to staff. Food needs to be stored away from chemicals to prevent cross contamination.</a:t>
            </a:r>
          </a:p>
        </p:txBody>
      </p:sp>
      <p:sp>
        <p:nvSpPr>
          <p:cNvPr id="4" name="Slide Number Placeholder 3"/>
          <p:cNvSpPr>
            <a:spLocks noGrp="1"/>
          </p:cNvSpPr>
          <p:nvPr>
            <p:ph type="sldNum" sz="quarter" idx="5"/>
          </p:nvPr>
        </p:nvSpPr>
        <p:spPr/>
        <p:txBody>
          <a:bodyPr/>
          <a:lstStyle/>
          <a:p>
            <a:fld id="{58A5FA56-9196-4C16-A37A-0B6E7EEC6F05}" type="slidenum">
              <a:rPr lang="en-US"/>
              <a:t>10</a:t>
            </a:fld>
            <a:endParaRPr lang="en-US"/>
          </a:p>
        </p:txBody>
      </p:sp>
    </p:spTree>
    <p:extLst>
      <p:ext uri="{BB962C8B-B14F-4D97-AF65-F5344CB8AC3E}">
        <p14:creationId xmlns:p14="http://schemas.microsoft.com/office/powerpoint/2010/main" val="2706604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Everything we just covered mostly pertains to the walk-in and freezer as well. There are just a few more considerations that we would like to review, including ethylene gas and temperature preferences.</a:t>
            </a:r>
          </a:p>
        </p:txBody>
      </p:sp>
      <p:sp>
        <p:nvSpPr>
          <p:cNvPr id="4" name="Slide Number Placeholder 3"/>
          <p:cNvSpPr>
            <a:spLocks noGrp="1"/>
          </p:cNvSpPr>
          <p:nvPr>
            <p:ph type="sldNum" sz="quarter" idx="5"/>
          </p:nvPr>
        </p:nvSpPr>
        <p:spPr/>
        <p:txBody>
          <a:bodyPr/>
          <a:lstStyle/>
          <a:p>
            <a:fld id="{58A5FA56-9196-4C16-A37A-0B6E7EEC6F05}" type="slidenum">
              <a:rPr lang="en-US"/>
              <a:t>11</a:t>
            </a:fld>
            <a:endParaRPr lang="en-US"/>
          </a:p>
        </p:txBody>
      </p:sp>
    </p:spTree>
    <p:extLst>
      <p:ext uri="{BB962C8B-B14F-4D97-AF65-F5344CB8AC3E}">
        <p14:creationId xmlns:p14="http://schemas.microsoft.com/office/powerpoint/2010/main" val="3380331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Certain fruits release high levels of ethylene gas, which acts as a ripening hormone. Vegetables, on the other hand, are ethylene sensitive and can spoil more quickly if exposed to ethylene. It's important that every team member knows why we keep these items separated in the walk-in. Educate and follow up, to ensure good produce doesn't spoil quickly. You don't want your locally procured produce to go bad before you use it!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ICN has a great chart you can download for free and print. If your managers attended Money Management for Managers last summer, they learned about this and might have already printed a copy of the chart! It would be nice to provide copies for all of them.</a:t>
            </a:r>
          </a:p>
          <a:p>
            <a:r>
              <a:rPr lang="en-US" dirty="0">
                <a:latin typeface="Arial" panose="020B0604020202020204" pitchFamily="34" charset="0"/>
                <a:cs typeface="Arial" panose="020B0604020202020204" pitchFamily="34" charset="0"/>
              </a:rPr>
              <a:t>Source: </a:t>
            </a:r>
            <a:r>
              <a:rPr lang="en-US" dirty="0">
                <a:latin typeface="Arial" panose="020B0604020202020204" pitchFamily="34" charset="0"/>
                <a:cs typeface="Arial" panose="020B0604020202020204" pitchFamily="34" charset="0"/>
                <a:hlinkClick r:id="rId3"/>
              </a:rPr>
              <a:t>https://theicn.org/wpfd_file/produce-storage-chart/</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Another consideration is the different temperatures within a walk-in and freezer. No matter how diligent staff are keeping the doors shut (another concept to train about often!), It's always warmer in the front and colder in the back. Some produce items, like basil, prefer warmer temperatures or don't need to be refrigerated for food safety, like unopened canned fruit. Keep those types of items near the front. The produce storage chart also takes temperatures into account!</a:t>
            </a:r>
          </a:p>
        </p:txBody>
      </p:sp>
      <p:sp>
        <p:nvSpPr>
          <p:cNvPr id="4" name="Slide Number Placeholder 3"/>
          <p:cNvSpPr>
            <a:spLocks noGrp="1"/>
          </p:cNvSpPr>
          <p:nvPr>
            <p:ph type="sldNum" sz="quarter" idx="5"/>
          </p:nvPr>
        </p:nvSpPr>
        <p:spPr/>
        <p:txBody>
          <a:bodyPr/>
          <a:lstStyle/>
          <a:p>
            <a:fld id="{58A5FA56-9196-4C16-A37A-0B6E7EEC6F05}" type="slidenum">
              <a:rPr lang="en-US"/>
              <a:t>12</a:t>
            </a:fld>
            <a:endParaRPr lang="en-US"/>
          </a:p>
        </p:txBody>
      </p:sp>
    </p:spTree>
    <p:extLst>
      <p:ext uri="{BB962C8B-B14F-4D97-AF65-F5344CB8AC3E}">
        <p14:creationId xmlns:p14="http://schemas.microsoft.com/office/powerpoint/2010/main" val="405754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Now that we have reviewed dry and cold storage organization, we wanted to take a moment to reflect.</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Which areas of organization can your schools improve upon?</a:t>
            </a:r>
          </a:p>
        </p:txBody>
      </p:sp>
      <p:sp>
        <p:nvSpPr>
          <p:cNvPr id="4" name="Slide Number Placeholder 3"/>
          <p:cNvSpPr>
            <a:spLocks noGrp="1"/>
          </p:cNvSpPr>
          <p:nvPr>
            <p:ph type="sldNum" sz="quarter" idx="5"/>
          </p:nvPr>
        </p:nvSpPr>
        <p:spPr/>
        <p:txBody>
          <a:bodyPr/>
          <a:lstStyle/>
          <a:p>
            <a:fld id="{58A5FA56-9196-4C16-A37A-0B6E7EEC6F05}" type="slidenum">
              <a:rPr lang="en-US"/>
              <a:t>13</a:t>
            </a:fld>
            <a:endParaRPr lang="en-US"/>
          </a:p>
        </p:txBody>
      </p:sp>
    </p:spTree>
    <p:extLst>
      <p:ext uri="{BB962C8B-B14F-4D97-AF65-F5344CB8AC3E}">
        <p14:creationId xmlns:p14="http://schemas.microsoft.com/office/powerpoint/2010/main" val="3142426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move on to small equipment organization. We will talk about specific items you should buy for efficiency shortly!</a:t>
            </a:r>
          </a:p>
        </p:txBody>
      </p:sp>
      <p:sp>
        <p:nvSpPr>
          <p:cNvPr id="4" name="Slide Number Placeholder 3"/>
          <p:cNvSpPr>
            <a:spLocks noGrp="1"/>
          </p:cNvSpPr>
          <p:nvPr>
            <p:ph type="sldNum" sz="quarter" idx="5"/>
          </p:nvPr>
        </p:nvSpPr>
        <p:spPr/>
        <p:txBody>
          <a:bodyPr/>
          <a:lstStyle/>
          <a:p>
            <a:fld id="{58A5FA56-9196-4C16-A37A-0B6E7EEC6F05}" type="slidenum">
              <a:rPr lang="en-US"/>
              <a:t>14</a:t>
            </a:fld>
            <a:endParaRPr lang="en-US"/>
          </a:p>
        </p:txBody>
      </p:sp>
    </p:spTree>
    <p:extLst>
      <p:ext uri="{BB962C8B-B14F-4D97-AF65-F5344CB8AC3E}">
        <p14:creationId xmlns:p14="http://schemas.microsoft.com/office/powerpoint/2010/main" val="2865828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There are lots of ways to organize small equipment. Consider what your kitchens are currently equipped with and what layout would make sense.  Drawers, shelves, hanging racks, and speed racks are all great tools to help keep equipment sorted and easy to find.</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8A5FA56-9196-4C16-A37A-0B6E7EEC6F05}" type="slidenum">
              <a:rPr lang="en-US"/>
              <a:t>15</a:t>
            </a:fld>
            <a:endParaRPr lang="en-US"/>
          </a:p>
        </p:txBody>
      </p:sp>
    </p:spTree>
    <p:extLst>
      <p:ext uri="{BB962C8B-B14F-4D97-AF65-F5344CB8AC3E}">
        <p14:creationId xmlns:p14="http://schemas.microsoft.com/office/powerpoint/2010/main" val="2163978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have been in many kitchens with disorganized small equipment storage. When an employee says, "We don't have enough time to scratch cook," it might be because they spend lots of extra time searching for small equipment. Small equipment hide-and-seek is a real game but it's also very annoying. Kitchen drawers are sometimes filled with a random assortment of equipment or small equipment is located in an area that is not logical and could disrupt or slow workflow. Consider the use of small equipment and how staff can maximize efficiency by minimizing the number of steps. Small equipment should be close to the areas that use those tools the most. That isn't to say there can't also be duplicate storage with the same equipment mix at different stations. For example, every work station might need a spoon, whisk, and spatula.</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Labels, again would be very helpful!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Don't forget about trash cans. We once saw a kitchen with one trash can, just one! It's helpful to have a trash can positioned at each workstation or between work stations for maximum efficiency.</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8A5FA56-9196-4C16-A37A-0B6E7EEC6F05}" type="slidenum">
              <a:rPr lang="en-US" smtClean="0"/>
              <a:t>16</a:t>
            </a:fld>
            <a:endParaRPr lang="en-US"/>
          </a:p>
        </p:txBody>
      </p:sp>
    </p:spTree>
    <p:extLst>
      <p:ext uri="{BB962C8B-B14F-4D97-AF65-F5344CB8AC3E}">
        <p14:creationId xmlns:p14="http://schemas.microsoft.com/office/powerpoint/2010/main" val="2291813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wanted to take a moment to specifically talk about knife storage. This is a big problem in most school kitchens, and when knives are not cared for, efficiency goes way down. A dull, chipped knife is not going to help prepare scratch recipes. Most often, we see knives all stored in a drawer with no protection. Not only is this dangerous, but the blade is not protected. Using scabbards, wall hangs, and magnetic strips are all better options. We need to keep the blade protected!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 the director, you can provide this equipment to your staff. We hope some managers have now asked for this equipment after attending Money Management for Managers and the TNTG Back to Scratch culinary workshops, but we know some are reluctant to ask for things! Remember to check in with your kitchens. </a:t>
            </a:r>
          </a:p>
        </p:txBody>
      </p:sp>
      <p:sp>
        <p:nvSpPr>
          <p:cNvPr id="4" name="Slide Number Placeholder 3"/>
          <p:cNvSpPr>
            <a:spLocks noGrp="1"/>
          </p:cNvSpPr>
          <p:nvPr>
            <p:ph type="sldNum" sz="quarter" idx="5"/>
          </p:nvPr>
        </p:nvSpPr>
        <p:spPr/>
        <p:txBody>
          <a:bodyPr/>
          <a:lstStyle/>
          <a:p>
            <a:fld id="{58A5FA56-9196-4C16-A37A-0B6E7EEC6F05}" type="slidenum">
              <a:rPr lang="en-US"/>
              <a:t>17</a:t>
            </a:fld>
            <a:endParaRPr lang="en-US"/>
          </a:p>
        </p:txBody>
      </p:sp>
    </p:spTree>
    <p:extLst>
      <p:ext uri="{BB962C8B-B14F-4D97-AF65-F5344CB8AC3E}">
        <p14:creationId xmlns:p14="http://schemas.microsoft.com/office/powerpoint/2010/main" val="2659905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Organized storage naturally leads to efficiency, but there are other things we can do within a kitchen to speed things up!</a:t>
            </a:r>
          </a:p>
        </p:txBody>
      </p:sp>
      <p:sp>
        <p:nvSpPr>
          <p:cNvPr id="4" name="Slide Number Placeholder 3"/>
          <p:cNvSpPr>
            <a:spLocks noGrp="1"/>
          </p:cNvSpPr>
          <p:nvPr>
            <p:ph type="sldNum" sz="quarter" idx="5"/>
          </p:nvPr>
        </p:nvSpPr>
        <p:spPr/>
        <p:txBody>
          <a:bodyPr/>
          <a:lstStyle/>
          <a:p>
            <a:fld id="{58A5FA56-9196-4C16-A37A-0B6E7EEC6F05}" type="slidenum">
              <a:rPr lang="en-US"/>
              <a:t>18</a:t>
            </a:fld>
            <a:endParaRPr lang="en-US"/>
          </a:p>
        </p:txBody>
      </p:sp>
    </p:spTree>
    <p:extLst>
      <p:ext uri="{BB962C8B-B14F-4D97-AF65-F5344CB8AC3E}">
        <p14:creationId xmlns:p14="http://schemas.microsoft.com/office/powerpoint/2010/main" val="2628351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begin with discussing mise </a:t>
            </a:r>
            <a:r>
              <a:rPr lang="en-US" dirty="0" err="1">
                <a:latin typeface="Arial" panose="020B0604020202020204" pitchFamily="34" charset="0"/>
                <a:cs typeface="Arial" panose="020B0604020202020204" pitchFamily="34" charset="0"/>
              </a:rPr>
              <a:t>en</a:t>
            </a:r>
            <a:r>
              <a:rPr lang="en-US" dirty="0">
                <a:latin typeface="Arial" panose="020B0604020202020204" pitchFamily="34" charset="0"/>
                <a:cs typeface="Arial" panose="020B0604020202020204" pitchFamily="34" charset="0"/>
              </a:rPr>
              <a:t> place. We teach This concept at all of our culinary trainings because it is incredibly important for efficiency! Mise </a:t>
            </a:r>
            <a:r>
              <a:rPr lang="en-US" dirty="0" err="1">
                <a:latin typeface="Arial" panose="020B0604020202020204" pitchFamily="34" charset="0"/>
                <a:cs typeface="Arial" panose="020B0604020202020204" pitchFamily="34" charset="0"/>
              </a:rPr>
              <a:t>en</a:t>
            </a:r>
            <a:r>
              <a:rPr lang="en-US" dirty="0">
                <a:latin typeface="Arial" panose="020B0604020202020204" pitchFamily="34" charset="0"/>
                <a:cs typeface="Arial" panose="020B0604020202020204" pitchFamily="34" charset="0"/>
              </a:rPr>
              <a:t> place is a French term that literally translates to "to put in place." In a nutshell, it means measuring all of the ingredients, prepping any ingredients that have a preparation instruction in the ingredient list, and pulling all small equipment needed. All before starting the recipe! Of course to do this, the absolute first step is to read the recipe in its entirety before beginning.</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 simple as this concept sounds, so many people do not read recipes first, but rather just dive in and get started. This concept needs to be taught to every single employee upon hiring! It is especially essential when cooking from scratch as more ingredients and a few more steps are listed in recipes.</a:t>
            </a:r>
          </a:p>
        </p:txBody>
      </p:sp>
      <p:sp>
        <p:nvSpPr>
          <p:cNvPr id="4" name="Slide Number Placeholder 3"/>
          <p:cNvSpPr>
            <a:spLocks noGrp="1"/>
          </p:cNvSpPr>
          <p:nvPr>
            <p:ph type="sldNum" sz="quarter" idx="5"/>
          </p:nvPr>
        </p:nvSpPr>
        <p:spPr/>
        <p:txBody>
          <a:bodyPr/>
          <a:lstStyle/>
          <a:p>
            <a:fld id="{58A5FA56-9196-4C16-A37A-0B6E7EEC6F05}" type="slidenum">
              <a:rPr lang="en-US"/>
              <a:t>19</a:t>
            </a:fld>
            <a:endParaRPr lang="en-US"/>
          </a:p>
        </p:txBody>
      </p:sp>
    </p:spTree>
    <p:extLst>
      <p:ext uri="{BB962C8B-B14F-4D97-AF65-F5344CB8AC3E}">
        <p14:creationId xmlns:p14="http://schemas.microsoft.com/office/powerpoint/2010/main" val="3275602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Once everything has been mise </a:t>
            </a:r>
            <a:r>
              <a:rPr lang="en-US" dirty="0" err="1">
                <a:latin typeface="Arial" panose="020B0604020202020204" pitchFamily="34" charset="0"/>
                <a:cs typeface="Arial" panose="020B0604020202020204" pitchFamily="34" charset="0"/>
              </a:rPr>
              <a:t>en</a:t>
            </a:r>
            <a:r>
              <a:rPr lang="en-US" dirty="0">
                <a:latin typeface="Arial" panose="020B0604020202020204" pitchFamily="34" charset="0"/>
                <a:cs typeface="Arial" panose="020B0604020202020204" pitchFamily="34" charset="0"/>
              </a:rPr>
              <a:t> placed, it's important to organize your work space in a way that is efficient and ergonomic. We are going to demonstrate this concept with the tik </a:t>
            </a:r>
            <a:r>
              <a:rPr lang="en-US" dirty="0" err="1">
                <a:latin typeface="Arial" panose="020B0604020202020204" pitchFamily="34" charset="0"/>
                <a:cs typeface="Arial" panose="020B0604020202020204" pitchFamily="34" charset="0"/>
              </a:rPr>
              <a:t>tok</a:t>
            </a:r>
            <a:r>
              <a:rPr lang="en-US" dirty="0">
                <a:latin typeface="Arial" panose="020B0604020202020204" pitchFamily="34" charset="0"/>
                <a:cs typeface="Arial" panose="020B0604020202020204" pitchFamily="34" charset="0"/>
              </a:rPr>
              <a:t> tuna wrap. You might remember this recipe from our webinar on writing standardized recipes.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Show work space, and point out  mise </a:t>
            </a:r>
            <a:r>
              <a:rPr lang="en-US" dirty="0" err="1">
                <a:latin typeface="Arial" panose="020B0604020202020204" pitchFamily="34" charset="0"/>
                <a:cs typeface="Arial" panose="020B0604020202020204" pitchFamily="34" charset="0"/>
              </a:rPr>
              <a:t>en</a:t>
            </a:r>
            <a:r>
              <a:rPr lang="en-US" dirty="0">
                <a:latin typeface="Arial" panose="020B0604020202020204" pitchFamily="34" charset="0"/>
                <a:cs typeface="Arial" panose="020B0604020202020204" pitchFamily="34" charset="0"/>
              </a:rPr>
              <a:t> place, small wares needed, efficiency in layout, and work flow. Explain how this would be a good demo for a manager's meeting with a division recipe.</a:t>
            </a:r>
          </a:p>
        </p:txBody>
      </p:sp>
      <p:sp>
        <p:nvSpPr>
          <p:cNvPr id="4" name="Slide Number Placeholder 3"/>
          <p:cNvSpPr>
            <a:spLocks noGrp="1"/>
          </p:cNvSpPr>
          <p:nvPr>
            <p:ph type="sldNum" sz="quarter" idx="5"/>
          </p:nvPr>
        </p:nvSpPr>
        <p:spPr/>
        <p:txBody>
          <a:bodyPr/>
          <a:lstStyle/>
          <a:p>
            <a:fld id="{58A5FA56-9196-4C16-A37A-0B6E7EEC6F05}" type="slidenum">
              <a:rPr lang="en-US"/>
              <a:t>20</a:t>
            </a:fld>
            <a:endParaRPr lang="en-US"/>
          </a:p>
        </p:txBody>
      </p:sp>
    </p:spTree>
    <p:extLst>
      <p:ext uri="{BB962C8B-B14F-4D97-AF65-F5344CB8AC3E}">
        <p14:creationId xmlns:p14="http://schemas.microsoft.com/office/powerpoint/2010/main" val="10256021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Thanks chef! Back to the PowerPoint and on to work schedules.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How many of you require your managers to use a daily work schedule?</a:t>
            </a: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Run poll.</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If you said yes, great! If no, here is a big opportunity to increase efficiency! When done properly, work schedules ensure maximum time utilization. No unused minutes!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First, meals per labor hour should be determined for each kitchen, and a goal should be decided upon for your division's schools. We will review meals per labor hour (MPLH) more at the in-person workshop because we know this is a hot discussion topic! The main point is that you need to know how many hours you are working with in each kitchen.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Next, time standards should be determined. Time standards are how long it should take an employee to do a specific task. Not how long it currently takes, but how long it </a:t>
            </a:r>
            <a:r>
              <a:rPr lang="en-US" i="1" dirty="0">
                <a:latin typeface="Arial" panose="020B0604020202020204" pitchFamily="34" charset="0"/>
                <a:cs typeface="Arial" panose="020B0604020202020204" pitchFamily="34" charset="0"/>
              </a:rPr>
              <a:t>should</a:t>
            </a:r>
            <a:r>
              <a:rPr lang="en-US" dirty="0">
                <a:latin typeface="Arial" panose="020B0604020202020204" pitchFamily="34" charset="0"/>
                <a:cs typeface="Arial" panose="020B0604020202020204" pitchFamily="34" charset="0"/>
              </a:rPr>
              <a:t> take! If you give someone 30 minutes to do something, it's going to take them that long! People fill the time. Time standards may vary from kitchen to kitchen based on equipment and layout, but as director, you or the menu planner can determine goal time standards based on the menu.</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 recommend 15-minute increments when creating time standards. This recommendation often shocks managers at first, but it makes sense, because there are a lot of tasks that only take that long! Take a look at this example on the screen.</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Share example work schedule.</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You will notice the 15-minute increments, batch cooking, and preparation for the next day. All very important as we work on meeting the transitional nutrition standards.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Another thing we want to note before moving on is cross training. Cross training is essential to guarantee efficiency. You can't rely on one person to do a job. If that person is out, it will lead to chaos in the kitchen.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VDOE has a couple of production schedule templates in their Productivity and Efficiency section on the Training and Resources webpage: </a:t>
            </a:r>
            <a:r>
              <a:rPr lang="en-US" dirty="0">
                <a:latin typeface="Arial" panose="020B0604020202020204" pitchFamily="34" charset="0"/>
                <a:cs typeface="Arial" panose="020B0604020202020204" pitchFamily="34" charset="0"/>
                <a:hlinkClick r:id="rId3"/>
              </a:rPr>
              <a:t>https://www.doe.virginia.gov/programs-services/school-operations-support-services/school-nutrition/training-resources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8A5FA56-9196-4C16-A37A-0B6E7EEC6F05}" type="slidenum">
              <a:rPr lang="en-US"/>
              <a:t>21</a:t>
            </a:fld>
            <a:endParaRPr lang="en-US"/>
          </a:p>
        </p:txBody>
      </p:sp>
    </p:spTree>
    <p:extLst>
      <p:ext uri="{BB962C8B-B14F-4D97-AF65-F5344CB8AC3E}">
        <p14:creationId xmlns:p14="http://schemas.microsoft.com/office/powerpoint/2010/main" val="361374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talked about small equipment storage earlier, but what about the small equipment itself? Please, invest in quality equipment and make sure it is NSF certified. Quality equipment may cost more up front, but it will last longer, work better, and improve efficiency.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 highly recommend evaluating the listed equipment items on the slide, and making sure your kitchens have enough quality items.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Let's start with peelers. Don't buy the cheap metal kind. They don't work well and they are tiresome for the cook using them! Not ergonomic at all. Look for peelers with a good comfortable grip made of plastic or rubber.</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For measuring cups and spoons, purchase the same brand across your division to help ensure recipes come out consistently. Different brands measure differently! To keep track of them within the kitchen, keep them on the rings!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For knives, even with proper storage, they will dull. Make sure your kitchens are equipped with honing rods and sharpeners. Again, a dull knife is the opposite of efficient!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you don't have digital scales yet, it is time to invest. They are more accurate and easier to use. Scales are essential for scratch cooking.</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last two items listed help with processing produce more efficiently. If you have your staff slicing and wedging apples, oranges, pears, cucumbers, and more, a </a:t>
            </a:r>
            <a:r>
              <a:rPr lang="en-US" dirty="0" err="1">
                <a:latin typeface="Arial" panose="020B0604020202020204" pitchFamily="34" charset="0"/>
                <a:cs typeface="Arial" panose="020B0604020202020204" pitchFamily="34" charset="0"/>
              </a:rPr>
              <a:t>sectionizer</a:t>
            </a:r>
            <a:r>
              <a:rPr lang="en-US" dirty="0">
                <a:latin typeface="Arial" panose="020B0604020202020204" pitchFamily="34" charset="0"/>
                <a:cs typeface="Arial" panose="020B0604020202020204" pitchFamily="34" charset="0"/>
              </a:rPr>
              <a:t> is a must have. The time savings is huge! If you are serving a lot of salads or have a salad bar, we highly recommend a salad spinner. It removes excess water from lettuce, improving quality and keeping product more crisp in storage.</a:t>
            </a:r>
          </a:p>
        </p:txBody>
      </p:sp>
      <p:sp>
        <p:nvSpPr>
          <p:cNvPr id="4" name="Slide Number Placeholder 3"/>
          <p:cNvSpPr>
            <a:spLocks noGrp="1"/>
          </p:cNvSpPr>
          <p:nvPr>
            <p:ph type="sldNum" sz="quarter" idx="5"/>
          </p:nvPr>
        </p:nvSpPr>
        <p:spPr/>
        <p:txBody>
          <a:bodyPr/>
          <a:lstStyle/>
          <a:p>
            <a:fld id="{58A5FA56-9196-4C16-A37A-0B6E7EEC6F05}" type="slidenum">
              <a:rPr lang="en-US"/>
              <a:t>22</a:t>
            </a:fld>
            <a:endParaRPr lang="en-US"/>
          </a:p>
        </p:txBody>
      </p:sp>
    </p:spTree>
    <p:extLst>
      <p:ext uri="{BB962C8B-B14F-4D97-AF65-F5344CB8AC3E}">
        <p14:creationId xmlns:p14="http://schemas.microsoft.com/office/powerpoint/2010/main" val="2222299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After discussing all of the small equipment, are there any items you have decided you will invest in for your schools? Please let us know in the chat!</a:t>
            </a:r>
          </a:p>
        </p:txBody>
      </p:sp>
      <p:sp>
        <p:nvSpPr>
          <p:cNvPr id="4" name="Slide Number Placeholder 3"/>
          <p:cNvSpPr>
            <a:spLocks noGrp="1"/>
          </p:cNvSpPr>
          <p:nvPr>
            <p:ph type="sldNum" sz="quarter" idx="5"/>
          </p:nvPr>
        </p:nvSpPr>
        <p:spPr/>
        <p:txBody>
          <a:bodyPr/>
          <a:lstStyle/>
          <a:p>
            <a:fld id="{58A5FA56-9196-4C16-A37A-0B6E7EEC6F05}" type="slidenum">
              <a:rPr lang="en-US"/>
              <a:t>23</a:t>
            </a:fld>
            <a:endParaRPr lang="en-US"/>
          </a:p>
        </p:txBody>
      </p:sp>
    </p:spTree>
    <p:extLst>
      <p:ext uri="{BB962C8B-B14F-4D97-AF65-F5344CB8AC3E}">
        <p14:creationId xmlns:p14="http://schemas.microsoft.com/office/powerpoint/2010/main" val="4190877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Thank you for sharing! Your staff will be happy.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Another way to save time in the kitchen is to utilize kitchen hacks. They are sort of short cuts, if you will, that save time, but don't negatively impact quality! We are going to demo a few today.</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Demo hacks. Include lid to cut cherry tomatoes and gridded cooling rack to "dice" soft foods like hard boiled eggs.</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8A5FA56-9196-4C16-A37A-0B6E7EEC6F05}" type="slidenum">
              <a:rPr lang="en-US"/>
              <a:t>24</a:t>
            </a:fld>
            <a:endParaRPr lang="en-US"/>
          </a:p>
        </p:txBody>
      </p:sp>
    </p:spTree>
    <p:extLst>
      <p:ext uri="{BB962C8B-B14F-4D97-AF65-F5344CB8AC3E}">
        <p14:creationId xmlns:p14="http://schemas.microsoft.com/office/powerpoint/2010/main" val="1278137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Thank you, chef! We have mentioned ergonomics a few times throughout this webinar, but we wanted to reiterate the importance. Working in a kitchen daily is hard work, and it is hard on bodies. We need to do everything we can to minimize employee injury and pain. A hurting employee will work slower and have a poor attitude, both things we want to avoid! Teaching concepts like using both hands, utilizing carts as much as possible, and proper lifting skills is a must. Add cushioned floor mats to lessen strain on backs and legs.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Back injuries account for one in five workplace injuries (1), and 75% of workplace-related back injuries occur during a lifting task (2).</a:t>
            </a:r>
          </a:p>
          <a:p>
            <a:r>
              <a:rPr lang="en-US" dirty="0">
                <a:latin typeface="Arial" panose="020B0604020202020204" pitchFamily="34" charset="0"/>
                <a:cs typeface="Arial" panose="020B0604020202020204" pitchFamily="34" charset="0"/>
              </a:rPr>
              <a:t>For lifting items, consider teaching OSHA guidance.</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Safe lifting involves (2):</a:t>
            </a:r>
          </a:p>
          <a:p>
            <a:pPr marL="171450" indent="-171450">
              <a:buFont typeface="Arial,Sans-Serif"/>
              <a:buChar char="•"/>
            </a:pPr>
            <a:r>
              <a:rPr lang="en-US" dirty="0">
                <a:latin typeface="Arial" panose="020B0604020202020204" pitchFamily="34" charset="0"/>
                <a:cs typeface="Arial" panose="020B0604020202020204" pitchFamily="34" charset="0"/>
              </a:rPr>
              <a:t>Standing as close to the load as possible</a:t>
            </a:r>
          </a:p>
          <a:p>
            <a:pPr marL="171450" indent="-171450">
              <a:buFont typeface="Arial,Sans-Serif"/>
              <a:buChar char="•"/>
            </a:pPr>
            <a:r>
              <a:rPr lang="en-US" dirty="0">
                <a:latin typeface="Arial" panose="020B0604020202020204" pitchFamily="34" charset="0"/>
                <a:cs typeface="Arial" panose="020B0604020202020204" pitchFamily="34" charset="0"/>
              </a:rPr>
              <a:t>Planting your feet shoulder-width apart with one foot slightly ahead of the other</a:t>
            </a:r>
          </a:p>
          <a:p>
            <a:pPr marL="171450" indent="-171450">
              <a:buFont typeface="Arial,Sans-Serif"/>
              <a:buChar char="•"/>
            </a:pPr>
            <a:r>
              <a:rPr lang="en-US" dirty="0">
                <a:latin typeface="Arial" panose="020B0604020202020204" pitchFamily="34" charset="0"/>
                <a:cs typeface="Arial" panose="020B0604020202020204" pitchFamily="34" charset="0"/>
              </a:rPr>
              <a:t>Bending at the hips and knees only until you're deep in a squatting position</a:t>
            </a:r>
          </a:p>
          <a:p>
            <a:pPr marL="171450" indent="-171450">
              <a:buFont typeface="Arial,Sans-Serif"/>
              <a:buChar char="•"/>
            </a:pPr>
            <a:r>
              <a:rPr lang="en-US" dirty="0">
                <a:latin typeface="Arial" panose="020B0604020202020204" pitchFamily="34" charset="0"/>
                <a:cs typeface="Arial" panose="020B0604020202020204" pitchFamily="34" charset="0"/>
              </a:rPr>
              <a:t>Keeping your head up and straight with your shoulders back to keep your back straight</a:t>
            </a:r>
          </a:p>
          <a:p>
            <a:pPr marL="171450" indent="-171450">
              <a:buFont typeface="Arial,Sans-Serif"/>
              <a:buChar char="•"/>
            </a:pPr>
            <a:r>
              <a:rPr lang="en-US" dirty="0">
                <a:latin typeface="Arial" panose="020B0604020202020204" pitchFamily="34" charset="0"/>
                <a:cs typeface="Arial" panose="020B0604020202020204" pitchFamily="34" charset="0"/>
              </a:rPr>
              <a:t>Holding the load close to your body at waist height</a:t>
            </a:r>
          </a:p>
          <a:p>
            <a:pPr marL="171450" indent="-171450">
              <a:buFont typeface="Arial,Sans-Serif"/>
              <a:buChar char="•"/>
            </a:pPr>
            <a:r>
              <a:rPr lang="en-US" dirty="0">
                <a:latin typeface="Arial" panose="020B0604020202020204" pitchFamily="34" charset="0"/>
                <a:cs typeface="Arial" panose="020B0604020202020204" pitchFamily="34" charset="0"/>
              </a:rPr>
              <a:t>Engaging your core muscles as you push against the ground and straighten your legs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Sources:</a:t>
            </a:r>
          </a:p>
          <a:p>
            <a:r>
              <a:rPr lang="en-US" dirty="0">
                <a:latin typeface="Arial" panose="020B0604020202020204" pitchFamily="34" charset="0"/>
                <a:cs typeface="Arial" panose="020B0604020202020204" pitchFamily="34" charset="0"/>
              </a:rPr>
              <a:t>1: https://essr.umd.edu/about/occupational-safety-health/ergonomics/back-injuries-fact-sheet#:~:text=one%20of%20every%20five%20workplace%20injuries%20or%20illnesses</a:t>
            </a:r>
          </a:p>
          <a:p>
            <a:r>
              <a:rPr lang="en-US" dirty="0">
                <a:latin typeface="Arial" panose="020B0604020202020204" pitchFamily="34" charset="0"/>
                <a:cs typeface="Arial" panose="020B0604020202020204" pitchFamily="34" charset="0"/>
              </a:rPr>
              <a:t>2: https://www.osha.com/blog/proper-lifting-techniques#:~:text=It%20means%20you%20should%20never,to%20the%20load%20as%20possible</a:t>
            </a:r>
          </a:p>
        </p:txBody>
      </p:sp>
      <p:sp>
        <p:nvSpPr>
          <p:cNvPr id="4" name="Slide Number Placeholder 3"/>
          <p:cNvSpPr>
            <a:spLocks noGrp="1"/>
          </p:cNvSpPr>
          <p:nvPr>
            <p:ph type="sldNum" sz="quarter" idx="5"/>
          </p:nvPr>
        </p:nvSpPr>
        <p:spPr/>
        <p:txBody>
          <a:bodyPr/>
          <a:lstStyle/>
          <a:p>
            <a:fld id="{58A5FA56-9196-4C16-A37A-0B6E7EEC6F05}" type="slidenum">
              <a:rPr lang="en-US"/>
              <a:t>25</a:t>
            </a:fld>
            <a:endParaRPr lang="en-US"/>
          </a:p>
        </p:txBody>
      </p:sp>
    </p:spTree>
    <p:extLst>
      <p:ext uri="{BB962C8B-B14F-4D97-AF65-F5344CB8AC3E}">
        <p14:creationId xmlns:p14="http://schemas.microsoft.com/office/powerpoint/2010/main" val="2410994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To wrap up today's webinar, we want to return to that train-the-trainer concept. Many of the concepts we covered today should be taught to managers and staff. While they can hear it from VDOE, they also need to hear it from you! </a:t>
            </a:r>
          </a:p>
        </p:txBody>
      </p:sp>
      <p:sp>
        <p:nvSpPr>
          <p:cNvPr id="4" name="Slide Number Placeholder 3"/>
          <p:cNvSpPr>
            <a:spLocks noGrp="1"/>
          </p:cNvSpPr>
          <p:nvPr>
            <p:ph type="sldNum" sz="quarter" idx="5"/>
          </p:nvPr>
        </p:nvSpPr>
        <p:spPr/>
        <p:txBody>
          <a:bodyPr/>
          <a:lstStyle/>
          <a:p>
            <a:fld id="{58A5FA56-9196-4C16-A37A-0B6E7EEC6F05}" type="slidenum">
              <a:rPr lang="en-US"/>
              <a:t>26</a:t>
            </a:fld>
            <a:endParaRPr lang="en-US"/>
          </a:p>
        </p:txBody>
      </p:sp>
    </p:spTree>
    <p:extLst>
      <p:ext uri="{BB962C8B-B14F-4D97-AF65-F5344CB8AC3E}">
        <p14:creationId xmlns:p14="http://schemas.microsoft.com/office/powerpoint/2010/main" val="3333904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Consider covering topics we discussed today at monthly manager meetings, and then encourage your managers to teach it forward at their own team meetings. We promote the idea of jam sessions, quick little meetings that can be held at the start of the day, before service, or at the end of the day, to bring the whole kitchen team together. Trained staff are happier, feel more empowered, and will work more efficiently!</a:t>
            </a:r>
          </a:p>
        </p:txBody>
      </p:sp>
      <p:sp>
        <p:nvSpPr>
          <p:cNvPr id="4" name="Slide Number Placeholder 3"/>
          <p:cNvSpPr>
            <a:spLocks noGrp="1"/>
          </p:cNvSpPr>
          <p:nvPr>
            <p:ph type="sldNum" sz="quarter" idx="5"/>
          </p:nvPr>
        </p:nvSpPr>
        <p:spPr/>
        <p:txBody>
          <a:bodyPr/>
          <a:lstStyle/>
          <a:p>
            <a:fld id="{58A5FA56-9196-4C16-A37A-0B6E7EEC6F05}" type="slidenum">
              <a:rPr lang="en-US" smtClean="0"/>
              <a:t>27</a:t>
            </a:fld>
            <a:endParaRPr lang="en-US"/>
          </a:p>
        </p:txBody>
      </p:sp>
    </p:spTree>
    <p:extLst>
      <p:ext uri="{BB962C8B-B14F-4D97-AF65-F5344CB8AC3E}">
        <p14:creationId xmlns:p14="http://schemas.microsoft.com/office/powerpoint/2010/main" val="20878871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Great work today!</a:t>
            </a:r>
            <a:r>
              <a:rPr lang="en-US" b="0" baseline="0" dirty="0">
                <a:latin typeface="Arial" panose="020B0604020202020204" pitchFamily="34" charset="0"/>
                <a:cs typeface="Arial" panose="020B0604020202020204" pitchFamily="34" charset="0"/>
              </a:rPr>
              <a:t> </a:t>
            </a:r>
            <a:r>
              <a:rPr lang="en-US" b="0" dirty="0">
                <a:latin typeface="Arial" panose="020B0604020202020204" pitchFamily="34" charset="0"/>
                <a:cs typeface="Arial" panose="020B0604020202020204" pitchFamily="34" charset="0"/>
              </a:rPr>
              <a:t>As we wrap up, remember</a:t>
            </a:r>
            <a:r>
              <a:rPr lang="en-US" dirty="0">
                <a:latin typeface="Arial" panose="020B0604020202020204" pitchFamily="34" charset="0"/>
                <a:cs typeface="Arial" panose="020B0604020202020204" pitchFamily="34" charset="0"/>
              </a:rPr>
              <a:t> that kitchen</a:t>
            </a:r>
            <a:r>
              <a:rPr lang="en-US" b="0"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organization and efficiency will help</a:t>
            </a:r>
            <a:r>
              <a:rPr lang="en-US" b="0" baseline="0" dirty="0">
                <a:latin typeface="Arial" panose="020B0604020202020204" pitchFamily="34" charset="0"/>
                <a:cs typeface="Arial" panose="020B0604020202020204" pitchFamily="34" charset="0"/>
              </a:rPr>
              <a:t> your divisions meet the transitional standards, as well as add local and culturally inclusive </a:t>
            </a:r>
            <a:r>
              <a:rPr lang="en-US" dirty="0">
                <a:latin typeface="Arial" panose="020B0604020202020204" pitchFamily="34" charset="0"/>
                <a:cs typeface="Arial" panose="020B0604020202020204" pitchFamily="34" charset="0"/>
              </a:rPr>
              <a:t>scratch items</a:t>
            </a:r>
            <a:r>
              <a:rPr lang="en-US" b="0"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to your menus. An efficient kitchen is a happy kitchen and more equipped to implement changes.</a:t>
            </a:r>
            <a:endParaRPr lang="en-US" b="0" baseline="0" dirty="0">
              <a:latin typeface="Arial" panose="020B0604020202020204" pitchFamily="34" charset="0"/>
              <a:cs typeface="Arial" panose="020B0604020202020204" pitchFamily="34" charset="0"/>
            </a:endParaRPr>
          </a:p>
          <a:p>
            <a:endParaRPr lang="en-US" b="0" baseline="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EDF298A9-89D7-E640-A315-8EE6DB77B5E5}" type="slidenum">
              <a:rPr lang="en-US" smtClean="0"/>
              <a:t>28</a:t>
            </a:fld>
            <a:endParaRPr lang="en-US"/>
          </a:p>
        </p:txBody>
      </p:sp>
    </p:spTree>
    <p:extLst>
      <p:ext uri="{BB962C8B-B14F-4D97-AF65-F5344CB8AC3E}">
        <p14:creationId xmlns:p14="http://schemas.microsoft.com/office/powerpoint/2010/main" val="3543958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Thank you so much for being here today and participating in our webinar. We are excited to see and hear your new ideas as we travel through these webinars together!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Ask: </a:t>
            </a:r>
            <a:r>
              <a:rPr lang="en-US" baseline="0" dirty="0">
                <a:latin typeface="Arial" panose="020B0604020202020204" pitchFamily="34" charset="0"/>
                <a:cs typeface="Arial" panose="020B0604020202020204" pitchFamily="34" charset="0"/>
              </a:rPr>
              <a:t>Does anyone have any questions?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29</a:t>
            </a:fld>
            <a:endParaRPr lang="en-US"/>
          </a:p>
        </p:txBody>
      </p:sp>
    </p:spTree>
    <p:extLst>
      <p:ext uri="{BB962C8B-B14F-4D97-AF65-F5344CB8AC3E}">
        <p14:creationId xmlns:p14="http://schemas.microsoft.com/office/powerpoint/2010/main" val="619237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756508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394303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860320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4025592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F24D76-8BE8-D949-9CFC-74C10B7082E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239456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CF24D76-8BE8-D949-9CFC-74C10B7082E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961515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F24D76-8BE8-D949-9CFC-74C10B7082E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3769345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627106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7101175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252204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826480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F24D76-8BE8-D949-9CFC-74C10B7082E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40C0C-25B5-6441-B7E6-17027C5395D9}" type="slidenum">
              <a:rPr lang="en-US" smtClean="0"/>
              <a:t>‹#›</a:t>
            </a:fld>
            <a:endParaRPr lang="en-US"/>
          </a:p>
        </p:txBody>
      </p:sp>
    </p:spTree>
    <p:extLst>
      <p:ext uri="{BB962C8B-B14F-4D97-AF65-F5344CB8AC3E}">
        <p14:creationId xmlns:p14="http://schemas.microsoft.com/office/powerpoint/2010/main" val="739527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hyperlink" Target="http://owl.excelsior.edu/writing-process/prewriting-strategies/prewriting-strategies-asking-defining-ques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Freeform: Shape 33">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6" name="Freeform: Shape 35">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1524003" y="1999615"/>
            <a:ext cx="9144000" cy="2764028"/>
          </a:xfrm>
        </p:spPr>
        <p:txBody>
          <a:bodyPr anchor="ctr">
            <a:normAutofit/>
          </a:bodyPr>
          <a:lstStyle/>
          <a:p>
            <a:r>
              <a:rPr lang="en-US" sz="4800" dirty="0">
                <a:latin typeface="Helvetica" panose="020B0604020202020204" pitchFamily="34" charset="0"/>
                <a:cs typeface="Helvetica" panose="020B0604020202020204" pitchFamily="34" charset="0"/>
              </a:rPr>
              <a:t>Kitchen Organization and Efficiency</a:t>
            </a:r>
          </a:p>
        </p:txBody>
      </p:sp>
      <p:sp>
        <p:nvSpPr>
          <p:cNvPr id="38" name="Rectangle 37">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The Virginia Department of Education, Office of School Nutrition Programs logo.">
            <a:hlinkClick r:id="rId3"/>
            <a:extLst>
              <a:ext uri="{FF2B5EF4-FFF2-40B4-BE49-F238E27FC236}">
                <a16:creationId xmlns:a16="http://schemas.microsoft.com/office/drawing/2014/main" id="{4AECBEE5-4C3C-6468-B3B2-BE47C27212E4}"/>
              </a:ext>
            </a:extLst>
          </p:cNvPr>
          <p:cNvPicPr>
            <a:picLocks noChangeAspect="1"/>
          </p:cNvPicPr>
          <p:nvPr/>
        </p:nvPicPr>
        <p:blipFill>
          <a:blip r:embed="rId4"/>
          <a:stretch>
            <a:fillRect/>
          </a:stretch>
        </p:blipFill>
        <p:spPr>
          <a:xfrm>
            <a:off x="4724400" y="-3121"/>
            <a:ext cx="2743200" cy="2205158"/>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1" name="Rectangle 100">
            <a:extLst>
              <a:ext uri="{FF2B5EF4-FFF2-40B4-BE49-F238E27FC236}">
                <a16:creationId xmlns:a16="http://schemas.microsoft.com/office/drawing/2014/main" id="{8C886788-700E-4D20-9F80-E0E96837A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 name="Freeform: Shape 102">
            <a:extLst>
              <a:ext uri="{FF2B5EF4-FFF2-40B4-BE49-F238E27FC236}">
                <a16:creationId xmlns:a16="http://schemas.microsoft.com/office/drawing/2014/main" id="{1850674C-4E08-4C62-A3E2-6337FE4F7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5" name="Freeform: Shape 104">
            <a:extLst>
              <a:ext uri="{FF2B5EF4-FFF2-40B4-BE49-F238E27FC236}">
                <a16:creationId xmlns:a16="http://schemas.microsoft.com/office/drawing/2014/main" id="{BCE4FF05-2B0C-4C97-A9B4-E163085A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5488" y="1124712"/>
            <a:ext cx="4023360" cy="3200400"/>
          </a:xfrm>
        </p:spPr>
        <p:txBody>
          <a:bodyPr vert="horz" lIns="91440" tIns="45720" rIns="91440" bIns="45720" rtlCol="0" anchor="b">
            <a:normAutofit/>
          </a:bodyPr>
          <a:lstStyle/>
          <a:p>
            <a:r>
              <a:rPr lang="en-US" dirty="0">
                <a:latin typeface="Helvetica" panose="020B0604020202020204" pitchFamily="34" charset="0"/>
                <a:cs typeface="Helvetica" panose="020B0604020202020204" pitchFamily="34" charset="0"/>
              </a:rPr>
              <a:t>Welcome!</a:t>
            </a:r>
          </a:p>
        </p:txBody>
      </p:sp>
      <p:sp>
        <p:nvSpPr>
          <p:cNvPr id="107" name="Rectangle 106">
            <a:extLst>
              <a:ext uri="{FF2B5EF4-FFF2-40B4-BE49-F238E27FC236}">
                <a16:creationId xmlns:a16="http://schemas.microsoft.com/office/drawing/2014/main" id="{529C2A7A-A6B6-4A56-B11C-8E967D88A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8" name="Picture 37">
            <a:extLst>
              <a:ext uri="{FF2B5EF4-FFF2-40B4-BE49-F238E27FC236}">
                <a16:creationId xmlns:a16="http://schemas.microsoft.com/office/drawing/2014/main" id="{3A2FAFF0-36BC-929E-374D-F43B78168CB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51572" y="568146"/>
            <a:ext cx="4579988" cy="3057142"/>
          </a:xfrm>
          <a:prstGeom prst="rect">
            <a:avLst/>
          </a:prstGeom>
        </p:spPr>
      </p:pic>
      <p:sp>
        <p:nvSpPr>
          <p:cNvPr id="109" name="Rectangle 108">
            <a:extLst>
              <a:ext uri="{FF2B5EF4-FFF2-40B4-BE49-F238E27FC236}">
                <a16:creationId xmlns:a16="http://schemas.microsoft.com/office/drawing/2014/main" id="{FDBD7205-E536-4134-8768-AC3E1A3C5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723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2D345-4CA9-493A-9FA5-81C1D1638DCC}"/>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1A419108-6233-E534-32CF-C77E95FB263B}"/>
              </a:ext>
            </a:extLst>
          </p:cNvPr>
          <p:cNvSpPr>
            <a:spLocks noGrp="1"/>
          </p:cNvSpPr>
          <p:nvPr>
            <p:ph idx="1"/>
          </p:nvPr>
        </p:nvSpPr>
        <p:spPr/>
        <p:txBody>
          <a:bodyPr/>
          <a:lstStyle/>
          <a:p>
            <a:r>
              <a:rPr lang="en" dirty="0">
                <a:latin typeface="Helvetica" panose="020B0604020202020204" pitchFamily="34" charset="0"/>
                <a:cs typeface="Helvetica" panose="020B0604020202020204" pitchFamily="34" charset="0"/>
              </a:rPr>
              <a:t>Identify best practices for food storage areas and identify areas to improve in the participants’ school divisions.</a:t>
            </a:r>
          </a:p>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lang="en-US" sz="2800" b="0" i="0" kern="1200" dirty="0">
                <a:solidFill>
                  <a:schemeClr val="tx1"/>
                </a:solidFill>
                <a:effectLst/>
                <a:latin typeface="Helvetica" panose="020B0604020202020204" pitchFamily="34" charset="0"/>
                <a:cs typeface="Helvetica" panose="020B0604020202020204" pitchFamily="34" charset="0"/>
              </a:rPr>
              <a:t>List small equipment that aids in kitchen efficiency.</a:t>
            </a:r>
            <a:endParaRPr lang="en-US" dirty="0">
              <a:effectLst/>
              <a:latin typeface="Helvetica" panose="020B0604020202020204" pitchFamily="34" charset="0"/>
              <a:cs typeface="Helvetica"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lang="en-US" sz="2800" kern="1200" dirty="0">
                <a:solidFill>
                  <a:schemeClr val="tx1"/>
                </a:solidFill>
                <a:effectLst/>
                <a:latin typeface="Helvetica" panose="020B0604020202020204" pitchFamily="34" charset="0"/>
                <a:cs typeface="Helvetica" panose="020B0604020202020204" pitchFamily="34" charset="0"/>
              </a:rPr>
              <a:t>Describe how to create an effective work schedule, including 15 minute increments, preparing for the next day, and staggering employee lunch breaks.</a:t>
            </a:r>
            <a:endParaRPr lang="en-US" dirty="0">
              <a:effectLst/>
              <a:latin typeface="Helvetica" panose="020B0604020202020204" pitchFamily="34" charset="0"/>
              <a:cs typeface="Helvetica"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lang="en-US" sz="2800" b="0" i="0" kern="1200" dirty="0">
                <a:solidFill>
                  <a:schemeClr val="tx1"/>
                </a:solidFill>
                <a:effectLst/>
                <a:latin typeface="Helvetica" panose="020B0604020202020204" pitchFamily="34" charset="0"/>
                <a:cs typeface="Helvetica" panose="020B0604020202020204" pitchFamily="34" charset="0"/>
              </a:rPr>
              <a:t>Discover new kitchen hacks to speed kitchen efficiency.</a:t>
            </a:r>
            <a:endParaRPr lang="en-US" dirty="0">
              <a:effectLst/>
              <a:latin typeface="Helvetica" panose="020B0604020202020204" pitchFamily="34" charset="0"/>
              <a:cs typeface="Helvetica" panose="020B0604020202020204" pitchFamily="34" charset="0"/>
            </a:endParaRPr>
          </a:p>
        </p:txBody>
      </p:sp>
      <p:pic>
        <p:nvPicPr>
          <p:cNvPr id="4" name="Picture 3">
            <a:extLst>
              <a:ext uri="{FF2B5EF4-FFF2-40B4-BE49-F238E27FC236}">
                <a16:creationId xmlns:a16="http://schemas.microsoft.com/office/drawing/2014/main" id="{C7E1E6CB-FBB9-C4ED-972D-832419AA999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78462" y="6206169"/>
            <a:ext cx="2743200" cy="562318"/>
          </a:xfrm>
          <a:prstGeom prst="rect">
            <a:avLst/>
          </a:prstGeom>
        </p:spPr>
      </p:pic>
      <p:cxnSp>
        <p:nvCxnSpPr>
          <p:cNvPr id="8" name="Straight Connector 7">
            <a:extLst>
              <a:ext uri="{FF2B5EF4-FFF2-40B4-BE49-F238E27FC236}">
                <a16:creationId xmlns:a16="http://schemas.microsoft.com/office/drawing/2014/main" id="{A7A81BB4-6DF8-84BD-6C2F-94C60ABFE1C4}"/>
              </a:ext>
              <a:ext uri="{C183D7F6-B498-43B3-948B-1728B52AA6E4}">
                <adec:decorative xmlns:adec="http://schemas.microsoft.com/office/drawing/2017/decorative" val="1"/>
              </a:ext>
            </a:extLst>
          </p:cNvPr>
          <p:cNvCxnSpPr/>
          <p:nvPr/>
        </p:nvCxnSpPr>
        <p:spPr>
          <a:xfrm>
            <a:off x="750277" y="1488831"/>
            <a:ext cx="10603523"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166925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243A9E-F97D-64EE-4E3A-8FA4F7C91831}"/>
              </a:ext>
            </a:extLst>
          </p:cNvPr>
          <p:cNvSpPr>
            <a:spLocks noGrp="1"/>
          </p:cNvSpPr>
          <p:nvPr>
            <p:ph type="title"/>
          </p:nvPr>
        </p:nvSpPr>
        <p:spPr>
          <a:xfrm>
            <a:off x="818984" y="4230093"/>
            <a:ext cx="4150581" cy="1800165"/>
          </a:xfrm>
        </p:spPr>
        <p:txBody>
          <a:bodyPr anchor="t">
            <a:normAutofit/>
          </a:bodyPr>
          <a:lstStyle/>
          <a:p>
            <a:r>
              <a:rPr lang="en-US" sz="3600" dirty="0">
                <a:latin typeface="Helvetica" panose="020B0604020202020204" pitchFamily="34" charset="0"/>
                <a:cs typeface="Helvetica" panose="020B0604020202020204" pitchFamily="34" charset="0"/>
              </a:rPr>
              <a:t>Professional Standards – Learning Codes</a:t>
            </a:r>
          </a:p>
        </p:txBody>
      </p:sp>
      <p:pic>
        <p:nvPicPr>
          <p:cNvPr id="5" name="Picture 4">
            <a:extLst>
              <a:ext uri="{FF2B5EF4-FFF2-40B4-BE49-F238E27FC236}">
                <a16:creationId xmlns:a16="http://schemas.microsoft.com/office/drawing/2014/main" id="{C600AC70-53F8-BACE-3B72-B5D4EF8B56D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6592" y="1043036"/>
            <a:ext cx="11139778" cy="2283653"/>
          </a:xfrm>
          <a:prstGeom prst="rect">
            <a:avLst/>
          </a:prstGeom>
        </p:spPr>
      </p:pic>
      <p:sp>
        <p:nvSpPr>
          <p:cNvPr id="3" name="Content Placeholder 2">
            <a:extLst>
              <a:ext uri="{FF2B5EF4-FFF2-40B4-BE49-F238E27FC236}">
                <a16:creationId xmlns:a16="http://schemas.microsoft.com/office/drawing/2014/main" id="{4D5EFD26-B818-2639-82C4-F8E4396A5AE2}"/>
              </a:ext>
            </a:extLst>
          </p:cNvPr>
          <p:cNvSpPr>
            <a:spLocks noGrp="1"/>
          </p:cNvSpPr>
          <p:nvPr>
            <p:ph idx="1"/>
          </p:nvPr>
        </p:nvSpPr>
        <p:spPr>
          <a:xfrm>
            <a:off x="5246415" y="4230094"/>
            <a:ext cx="6235268" cy="1800164"/>
          </a:xfrm>
        </p:spPr>
        <p:txBody>
          <a:bodyPr vert="horz" lIns="91440" tIns="45720" rIns="91440" bIns="45720" rtlCol="0" anchor="t">
            <a:normAutofit/>
          </a:bodyPr>
          <a:lstStyle/>
          <a:p>
            <a:r>
              <a:rPr lang="en-US" sz="1800" dirty="0">
                <a:latin typeface="Helvetica" panose="020B0604020202020204" pitchFamily="34" charset="0"/>
                <a:cs typeface="Helvetica" panose="020B0604020202020204" pitchFamily="34" charset="0"/>
              </a:rPr>
              <a:t>Food Production (2100)</a:t>
            </a:r>
          </a:p>
          <a:p>
            <a:r>
              <a:rPr lang="en-US" sz="1800" dirty="0">
                <a:latin typeface="Helvetica" panose="020B0604020202020204" pitchFamily="34" charset="0"/>
                <a:cs typeface="Helvetica" panose="020B0604020202020204" pitchFamily="34" charset="0"/>
              </a:rPr>
              <a:t>Receiving and Storage (2500)</a:t>
            </a:r>
          </a:p>
          <a:p>
            <a:r>
              <a:rPr lang="en-US" sz="1800" dirty="0">
                <a:latin typeface="Helvetica" panose="020B0604020202020204" pitchFamily="34" charset="0"/>
                <a:cs typeface="Helvetica" panose="020B0604020202020204" pitchFamily="34" charset="0"/>
              </a:rPr>
              <a:t>Facilities and Equipment Planning (3500)</a:t>
            </a:r>
          </a:p>
        </p:txBody>
      </p:sp>
      <p:sp>
        <p:nvSpPr>
          <p:cNvPr id="19" name="Rectangle 18">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7227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E950F36-E8BE-1DC8-B01E-6744AB8748CE}"/>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kern="1200" dirty="0">
                <a:solidFill>
                  <a:schemeClr val="tx1"/>
                </a:solidFill>
                <a:latin typeface="Helvetica" panose="020B0604020202020204" pitchFamily="34" charset="0"/>
                <a:cs typeface="Helvetica" panose="020B0604020202020204" pitchFamily="34" charset="0"/>
              </a:rPr>
              <a:t>Dry Storage Organization</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77A6BFA7-DB92-80DB-4C2D-79BC829A0C1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137784"/>
            <a:ext cx="2743200" cy="562318"/>
          </a:xfrm>
          <a:prstGeom prst="rect">
            <a:avLst/>
          </a:prstGeom>
        </p:spPr>
      </p:pic>
    </p:spTree>
    <p:extLst>
      <p:ext uri="{BB962C8B-B14F-4D97-AF65-F5344CB8AC3E}">
        <p14:creationId xmlns:p14="http://schemas.microsoft.com/office/powerpoint/2010/main" val="1337943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BC3C2-5431-2E22-E406-1098C8CB8BD1}"/>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Storage Equipment</a:t>
            </a:r>
          </a:p>
        </p:txBody>
      </p:sp>
      <p:sp>
        <p:nvSpPr>
          <p:cNvPr id="3" name="Content Placeholder 2">
            <a:extLst>
              <a:ext uri="{FF2B5EF4-FFF2-40B4-BE49-F238E27FC236}">
                <a16:creationId xmlns:a16="http://schemas.microsoft.com/office/drawing/2014/main" id="{95860858-3E50-2FE2-A4B8-F7961F46B65C}"/>
              </a:ext>
            </a:extLst>
          </p:cNvPr>
          <p:cNvSpPr>
            <a:spLocks noGrp="1"/>
          </p:cNvSpPr>
          <p:nvPr>
            <p:ph idx="1"/>
          </p:nvPr>
        </p:nvSpPr>
        <p:spPr/>
        <p:txBody>
          <a:bodyPr>
            <a:normAutofit/>
          </a:bodyPr>
          <a:lstStyle/>
          <a:p>
            <a:r>
              <a:rPr lang="en-US" sz="2400" dirty="0">
                <a:latin typeface="Helvetica" panose="020B0604020202020204" pitchFamily="34" charset="0"/>
                <a:cs typeface="Helvetica" panose="020B0604020202020204" pitchFamily="34" charset="0"/>
              </a:rPr>
              <a:t>Types of equipment</a:t>
            </a:r>
          </a:p>
          <a:p>
            <a:pPr lvl="1"/>
            <a:r>
              <a:rPr lang="en-US" sz="2000" dirty="0">
                <a:latin typeface="Helvetica" panose="020B0604020202020204" pitchFamily="34" charset="0"/>
                <a:cs typeface="Helvetica" panose="020B0604020202020204" pitchFamily="34" charset="0"/>
              </a:rPr>
              <a:t>Shelving</a:t>
            </a:r>
          </a:p>
          <a:p>
            <a:pPr lvl="1"/>
            <a:r>
              <a:rPr lang="en-US" sz="2000" dirty="0">
                <a:latin typeface="Helvetica" panose="020B0604020202020204" pitchFamily="34" charset="0"/>
                <a:cs typeface="Helvetica" panose="020B0604020202020204" pitchFamily="34" charset="0"/>
              </a:rPr>
              <a:t>Can storage racks</a:t>
            </a:r>
          </a:p>
          <a:p>
            <a:pPr lvl="1">
              <a:spcBef>
                <a:spcPts val="1000"/>
              </a:spcBef>
            </a:pPr>
            <a:r>
              <a:rPr lang="en-US" sz="2000" dirty="0">
                <a:effectLst/>
                <a:latin typeface="Helvetica" panose="020B0604020202020204" pitchFamily="34" charset="0"/>
                <a:cs typeface="Helvetica" panose="020B0604020202020204" pitchFamily="34" charset="0"/>
              </a:rPr>
              <a:t>Ingredient bins and storage containers</a:t>
            </a:r>
          </a:p>
          <a:p>
            <a:r>
              <a:rPr lang="en-US" sz="2400" dirty="0">
                <a:latin typeface="Helvetica" panose="020B0604020202020204" pitchFamily="34" charset="0"/>
                <a:cs typeface="Helvetica" panose="020B0604020202020204" pitchFamily="34" charset="0"/>
              </a:rPr>
              <a:t>Formula for calculation</a:t>
            </a:r>
          </a:p>
          <a:p>
            <a:pPr marL="914400" lvl="1" indent="-457200">
              <a:buFont typeface="+mj-lt"/>
              <a:buAutoNum type="arabicPeriod"/>
            </a:pPr>
            <a:r>
              <a:rPr lang="en-US" sz="2000" dirty="0">
                <a:latin typeface="Helvetica" panose="020B0604020202020204" pitchFamily="34" charset="0"/>
                <a:cs typeface="Helvetica" panose="020B0604020202020204" pitchFamily="34" charset="0"/>
              </a:rPr>
              <a:t>Multiply the Volume per meal (0.1 cubic feet) by the Number of meals between deliveries</a:t>
            </a:r>
          </a:p>
          <a:p>
            <a:pPr marL="914400" lvl="1" indent="-457200">
              <a:buFont typeface="+mj-lt"/>
              <a:buAutoNum type="arabicPeriod"/>
            </a:pPr>
            <a:r>
              <a:rPr lang="en-US" sz="2000" dirty="0">
                <a:latin typeface="Helvetica" panose="020B0604020202020204" pitchFamily="34" charset="0"/>
                <a:cs typeface="Helvetica" panose="020B0604020202020204" pitchFamily="34" charset="0"/>
              </a:rPr>
              <a:t>Then, multiply the Depth of the shelves in feet by the Clearance between shelves in feet by 80% Capacity of shelf height</a:t>
            </a:r>
          </a:p>
          <a:p>
            <a:pPr marL="914400" lvl="1" indent="-457200">
              <a:buFont typeface="+mj-lt"/>
              <a:buAutoNum type="arabicPeriod"/>
            </a:pPr>
            <a:r>
              <a:rPr lang="en-US" sz="2000" dirty="0">
                <a:latin typeface="Helvetica" panose="020B0604020202020204" pitchFamily="34" charset="0"/>
                <a:cs typeface="Helvetica" panose="020B0604020202020204" pitchFamily="34" charset="0"/>
              </a:rPr>
              <a:t>Then, divide Step 1 by Step 2</a:t>
            </a:r>
          </a:p>
        </p:txBody>
      </p:sp>
      <p:pic>
        <p:nvPicPr>
          <p:cNvPr id="4" name="Picture 3">
            <a:extLst>
              <a:ext uri="{FF2B5EF4-FFF2-40B4-BE49-F238E27FC236}">
                <a16:creationId xmlns:a16="http://schemas.microsoft.com/office/drawing/2014/main" id="{4DD2BEAF-5362-8276-0D5C-97034F490C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10600" y="6030741"/>
            <a:ext cx="2743200" cy="562318"/>
          </a:xfrm>
          <a:prstGeom prst="rect">
            <a:avLst/>
          </a:prstGeom>
        </p:spPr>
      </p:pic>
      <p:cxnSp>
        <p:nvCxnSpPr>
          <p:cNvPr id="5" name="Straight Connector 4">
            <a:extLst>
              <a:ext uri="{FF2B5EF4-FFF2-40B4-BE49-F238E27FC236}">
                <a16:creationId xmlns:a16="http://schemas.microsoft.com/office/drawing/2014/main" id="{EAAAEF71-945E-9A8D-8543-F57327B7C603}"/>
              </a:ext>
              <a:ext uri="{C183D7F6-B498-43B3-948B-1728B52AA6E4}">
                <adec:decorative xmlns:adec="http://schemas.microsoft.com/office/drawing/2017/decorative" val="1"/>
              </a:ext>
            </a:extLst>
          </p:cNvPr>
          <p:cNvCxnSpPr/>
          <p:nvPr/>
        </p:nvCxnSpPr>
        <p:spPr>
          <a:xfrm>
            <a:off x="750277" y="1488831"/>
            <a:ext cx="10603523"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67107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BDBA5A-2C82-EF27-4A4F-D5D348DA10CC}"/>
              </a:ext>
            </a:extLst>
          </p:cNvPr>
          <p:cNvSpPr>
            <a:spLocks noGrp="1"/>
          </p:cNvSpPr>
          <p:nvPr>
            <p:ph type="title"/>
          </p:nvPr>
        </p:nvSpPr>
        <p:spPr>
          <a:xfrm>
            <a:off x="640080" y="325369"/>
            <a:ext cx="4368602" cy="1956841"/>
          </a:xfrm>
        </p:spPr>
        <p:txBody>
          <a:bodyPr anchor="b">
            <a:normAutofit/>
          </a:bodyPr>
          <a:lstStyle/>
          <a:p>
            <a:r>
              <a:rPr lang="en-US" dirty="0">
                <a:latin typeface="Helvetica" panose="020B0604020202020204" pitchFamily="34" charset="0"/>
                <a:cs typeface="Helvetica" panose="020B0604020202020204" pitchFamily="34" charset="0"/>
              </a:rPr>
              <a:t>Let's talk boxes!</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Cardboard boxes.">
            <a:extLst>
              <a:ext uri="{FF2B5EF4-FFF2-40B4-BE49-F238E27FC236}">
                <a16:creationId xmlns:a16="http://schemas.microsoft.com/office/drawing/2014/main" id="{053BADA0-28CC-A63B-D6D2-F3A80A1D3A34}"/>
              </a:ext>
            </a:extLst>
          </p:cNvPr>
          <p:cNvPicPr>
            <a:picLocks noChangeAspect="1"/>
          </p:cNvPicPr>
          <p:nvPr/>
        </p:nvPicPr>
        <p:blipFill rotWithShape="1">
          <a:blip r:embed="rId3"/>
          <a:srcRect l="18518" r="14281"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Picture 4">
            <a:extLst>
              <a:ext uri="{FF2B5EF4-FFF2-40B4-BE49-F238E27FC236}">
                <a16:creationId xmlns:a16="http://schemas.microsoft.com/office/drawing/2014/main" id="{5F8CAAC4-FE60-E33A-38D0-C31E7D18430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152298"/>
            <a:ext cx="2743200" cy="562318"/>
          </a:xfrm>
          <a:prstGeom prst="rect">
            <a:avLst/>
          </a:prstGeom>
        </p:spPr>
      </p:pic>
    </p:spTree>
    <p:extLst>
      <p:ext uri="{BB962C8B-B14F-4D97-AF65-F5344CB8AC3E}">
        <p14:creationId xmlns:p14="http://schemas.microsoft.com/office/powerpoint/2010/main" val="3361013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7" name="Arc 56">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31940BB-079B-30D8-2518-3523F768EFB5}"/>
              </a:ext>
            </a:extLst>
          </p:cNvPr>
          <p:cNvSpPr>
            <a:spLocks noGrp="1"/>
          </p:cNvSpPr>
          <p:nvPr>
            <p:ph type="title"/>
          </p:nvPr>
        </p:nvSpPr>
        <p:spPr>
          <a:xfrm>
            <a:off x="5894962" y="479493"/>
            <a:ext cx="5458838" cy="1325563"/>
          </a:xfrm>
        </p:spPr>
        <p:txBody>
          <a:bodyPr>
            <a:normAutofit/>
          </a:bodyPr>
          <a:lstStyle/>
          <a:p>
            <a:r>
              <a:rPr lang="en-US" sz="4000" dirty="0">
                <a:latin typeface="Helvetica" panose="020B0604020202020204" pitchFamily="34" charset="0"/>
                <a:cs typeface="Helvetica" panose="020B0604020202020204" pitchFamily="34" charset="0"/>
              </a:rPr>
              <a:t>Layout</a:t>
            </a:r>
          </a:p>
        </p:txBody>
      </p:sp>
      <p:sp>
        <p:nvSpPr>
          <p:cNvPr id="55" name="Freeform: Shape 5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8134B84-3E29-4A38-E6DF-819567CE2453}"/>
              </a:ext>
            </a:extLst>
          </p:cNvPr>
          <p:cNvSpPr>
            <a:spLocks noGrp="1"/>
          </p:cNvSpPr>
          <p:nvPr>
            <p:ph idx="1"/>
          </p:nvPr>
        </p:nvSpPr>
        <p:spPr>
          <a:xfrm>
            <a:off x="5894962" y="1984443"/>
            <a:ext cx="5458838" cy="4192520"/>
          </a:xfrm>
        </p:spPr>
        <p:txBody>
          <a:bodyPr vert="horz" lIns="91440" tIns="45720" rIns="91440" bIns="45720" rtlCol="0">
            <a:normAutofit/>
          </a:bodyPr>
          <a:lstStyle/>
          <a:p>
            <a:r>
              <a:rPr lang="en-US" sz="2400" dirty="0">
                <a:latin typeface="Helvetica" panose="020B0604020202020204" pitchFamily="34" charset="0"/>
                <a:cs typeface="Helvetica" panose="020B0604020202020204" pitchFamily="34" charset="0"/>
              </a:rPr>
              <a:t>Keep like items near each other</a:t>
            </a:r>
          </a:p>
          <a:p>
            <a:r>
              <a:rPr lang="en-US" sz="2400" dirty="0">
                <a:latin typeface="Helvetica" panose="020B0604020202020204" pitchFamily="34" charset="0"/>
                <a:cs typeface="Helvetica" panose="020B0604020202020204" pitchFamily="34" charset="0"/>
              </a:rPr>
              <a:t>Labels on shelves</a:t>
            </a:r>
          </a:p>
          <a:p>
            <a:r>
              <a:rPr lang="en-US" sz="2400" dirty="0">
                <a:latin typeface="Helvetica" panose="020B0604020202020204" pitchFamily="34" charset="0"/>
                <a:cs typeface="Helvetica" panose="020B0604020202020204" pitchFamily="34" charset="0"/>
              </a:rPr>
              <a:t>FIFO</a:t>
            </a:r>
          </a:p>
          <a:p>
            <a:r>
              <a:rPr lang="en-US" sz="2400" dirty="0">
                <a:latin typeface="Helvetica" panose="020B0604020202020204" pitchFamily="34" charset="0"/>
                <a:cs typeface="Helvetica" panose="020B0604020202020204" pitchFamily="34" charset="0"/>
              </a:rPr>
              <a:t>Heavy items low, light items high</a:t>
            </a:r>
          </a:p>
        </p:txBody>
      </p:sp>
      <p:pic>
        <p:nvPicPr>
          <p:cNvPr id="7" name="Picture 6" descr="An image of boxes on shelves.">
            <a:extLst>
              <a:ext uri="{FF2B5EF4-FFF2-40B4-BE49-F238E27FC236}">
                <a16:creationId xmlns:a16="http://schemas.microsoft.com/office/drawing/2014/main" id="{495B51D7-67D8-C34A-E172-529B2A8F3CD2}"/>
              </a:ext>
            </a:extLst>
          </p:cNvPr>
          <p:cNvPicPr>
            <a:picLocks noChangeAspect="1"/>
          </p:cNvPicPr>
          <p:nvPr/>
        </p:nvPicPr>
        <p:blipFill>
          <a:blip r:embed="rId3"/>
          <a:stretch>
            <a:fillRect/>
          </a:stretch>
        </p:blipFill>
        <p:spPr>
          <a:xfrm>
            <a:off x="703182" y="1273437"/>
            <a:ext cx="4777381" cy="4141382"/>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pic>
        <p:nvPicPr>
          <p:cNvPr id="10" name="Picture 9">
            <a:extLst>
              <a:ext uri="{FF2B5EF4-FFF2-40B4-BE49-F238E27FC236}">
                <a16:creationId xmlns:a16="http://schemas.microsoft.com/office/drawing/2014/main" id="{35BA865A-DEC5-02D5-A905-F80C9AD7C07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448800" y="6236942"/>
            <a:ext cx="2743200" cy="562318"/>
          </a:xfrm>
          <a:prstGeom prst="rect">
            <a:avLst/>
          </a:prstGeom>
        </p:spPr>
      </p:pic>
    </p:spTree>
    <p:extLst>
      <p:ext uri="{BB962C8B-B14F-4D97-AF65-F5344CB8AC3E}">
        <p14:creationId xmlns:p14="http://schemas.microsoft.com/office/powerpoint/2010/main" val="484676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FE95A-86DC-60C6-A907-A6328BB84AD6}"/>
              </a:ext>
            </a:extLst>
          </p:cNvPr>
          <p:cNvSpPr>
            <a:spLocks noGrp="1"/>
          </p:cNvSpPr>
          <p:nvPr>
            <p:ph type="title"/>
          </p:nvPr>
        </p:nvSpPr>
        <p:spPr>
          <a:xfrm>
            <a:off x="876693" y="741391"/>
            <a:ext cx="4597747" cy="1616203"/>
          </a:xfrm>
        </p:spPr>
        <p:txBody>
          <a:bodyPr vert="horz" lIns="91440" tIns="45720" rIns="91440" bIns="45720" rtlCol="0" anchor="b">
            <a:normAutofit/>
          </a:bodyPr>
          <a:lstStyle/>
          <a:p>
            <a:r>
              <a:rPr lang="en-US" sz="3200" kern="1200" dirty="0">
                <a:latin typeface="Helvetica" panose="020B0604020202020204" pitchFamily="34" charset="0"/>
                <a:cs typeface="Helvetica" panose="020B0604020202020204" pitchFamily="34" charset="0"/>
              </a:rPr>
              <a:t>Food Safety</a:t>
            </a:r>
          </a:p>
        </p:txBody>
      </p:sp>
      <p:sp>
        <p:nvSpPr>
          <p:cNvPr id="3" name="Content Placeholder 2">
            <a:extLst>
              <a:ext uri="{FF2B5EF4-FFF2-40B4-BE49-F238E27FC236}">
                <a16:creationId xmlns:a16="http://schemas.microsoft.com/office/drawing/2014/main" id="{0040FD43-F72B-A839-CBFB-50A71C65334C}"/>
              </a:ext>
            </a:extLst>
          </p:cNvPr>
          <p:cNvSpPr>
            <a:spLocks noGrp="1"/>
          </p:cNvSpPr>
          <p:nvPr>
            <p:ph idx="1"/>
          </p:nvPr>
        </p:nvSpPr>
        <p:spPr>
          <a:xfrm>
            <a:off x="876693" y="2533476"/>
            <a:ext cx="4597746" cy="3447832"/>
          </a:xfrm>
        </p:spPr>
        <p:txBody>
          <a:bodyPr vert="horz" lIns="91440" tIns="45720" rIns="91440" bIns="45720" rtlCol="0" anchor="t">
            <a:normAutofit/>
          </a:bodyPr>
          <a:lstStyle/>
          <a:p>
            <a:r>
              <a:rPr lang="en-US" sz="2000" kern="1200" dirty="0">
                <a:latin typeface="Helvetica" panose="020B0604020202020204" pitchFamily="34" charset="0"/>
                <a:cs typeface="Helvetica" panose="020B0604020202020204" pitchFamily="34" charset="0"/>
              </a:rPr>
              <a:t>Food away from chemicals</a:t>
            </a:r>
          </a:p>
        </p:txBody>
      </p:sp>
      <p:pic>
        <p:nvPicPr>
          <p:cNvPr id="5" name="Picture 4" descr="A container of bleach and a spray bottle.">
            <a:extLst>
              <a:ext uri="{FF2B5EF4-FFF2-40B4-BE49-F238E27FC236}">
                <a16:creationId xmlns:a16="http://schemas.microsoft.com/office/drawing/2014/main" id="{8ECE547E-1D4E-AD29-E91F-D100F136D4AA}"/>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096001" y="1131788"/>
            <a:ext cx="5319062" cy="4519342"/>
          </a:xfrm>
          <a:prstGeom prst="rect">
            <a:avLst/>
          </a:prstGeom>
        </p:spPr>
      </p:pic>
      <p:grpSp>
        <p:nvGrpSpPr>
          <p:cNvPr id="98" name="Group 97">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99" name="Rectangle 98">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60801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CE4870-1A6E-5C3C-72E2-E7B8276D06B4}"/>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kern="1200" dirty="0">
                <a:solidFill>
                  <a:schemeClr val="tx1"/>
                </a:solidFill>
                <a:latin typeface="Helvetica" panose="020B0604020202020204" pitchFamily="34" charset="0"/>
                <a:cs typeface="Helvetica" panose="020B0604020202020204" pitchFamily="34" charset="0"/>
              </a:rPr>
              <a:t>Walk-In and Freezer Organization</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5852FA2-37BF-F9B9-6C53-80823CA1C53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137784"/>
            <a:ext cx="2743200" cy="562318"/>
          </a:xfrm>
          <a:prstGeom prst="rect">
            <a:avLst/>
          </a:prstGeom>
        </p:spPr>
      </p:pic>
    </p:spTree>
    <p:extLst>
      <p:ext uri="{BB962C8B-B14F-4D97-AF65-F5344CB8AC3E}">
        <p14:creationId xmlns:p14="http://schemas.microsoft.com/office/powerpoint/2010/main" val="2183698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42B872-0A3F-5C0F-F617-FEB15D8D9F47}"/>
              </a:ext>
            </a:extLst>
          </p:cNvPr>
          <p:cNvSpPr>
            <a:spLocks noGrp="1"/>
          </p:cNvSpPr>
          <p:nvPr>
            <p:ph type="title"/>
          </p:nvPr>
        </p:nvSpPr>
        <p:spPr>
          <a:xfrm>
            <a:off x="630936" y="639520"/>
            <a:ext cx="3429000" cy="1719072"/>
          </a:xfrm>
        </p:spPr>
        <p:txBody>
          <a:bodyPr anchor="b">
            <a:normAutofit/>
          </a:bodyPr>
          <a:lstStyle/>
          <a:p>
            <a:r>
              <a:rPr lang="en-US" sz="3600" dirty="0">
                <a:latin typeface="Helvetica" panose="020B0604020202020204" pitchFamily="34" charset="0"/>
                <a:cs typeface="Helvetica" panose="020B0604020202020204" pitchFamily="34" charset="0"/>
              </a:rPr>
              <a:t>Considerations</a:t>
            </a:r>
          </a:p>
        </p:txBody>
      </p:sp>
      <p:sp>
        <p:nvSpPr>
          <p:cNvPr id="4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D84D3A-E16F-31F2-6951-EC224099B1DF}"/>
              </a:ext>
            </a:extLst>
          </p:cNvPr>
          <p:cNvSpPr>
            <a:spLocks noGrp="1"/>
          </p:cNvSpPr>
          <p:nvPr>
            <p:ph idx="1"/>
          </p:nvPr>
        </p:nvSpPr>
        <p:spPr>
          <a:xfrm>
            <a:off x="630936" y="2807208"/>
            <a:ext cx="3429000" cy="3410712"/>
          </a:xfrm>
        </p:spPr>
        <p:txBody>
          <a:bodyPr vert="horz" lIns="91440" tIns="45720" rIns="91440" bIns="45720" rtlCol="0" anchor="t">
            <a:normAutofit/>
          </a:bodyPr>
          <a:lstStyle/>
          <a:p>
            <a:r>
              <a:rPr lang="en-US" sz="1800">
                <a:latin typeface="Helvetica" panose="020B0604020202020204" pitchFamily="34" charset="0"/>
                <a:cs typeface="Helvetica" panose="020B0604020202020204" pitchFamily="34" charset="0"/>
              </a:rPr>
              <a:t>Ethylene gas</a:t>
            </a:r>
          </a:p>
          <a:p>
            <a:r>
              <a:rPr lang="en-US" sz="1800">
                <a:latin typeface="Helvetica" panose="020B0604020202020204" pitchFamily="34" charset="0"/>
                <a:cs typeface="Helvetica" panose="020B0604020202020204" pitchFamily="34" charset="0"/>
              </a:rPr>
              <a:t>Temperature considerations</a:t>
            </a:r>
          </a:p>
        </p:txBody>
      </p:sp>
      <p:pic>
        <p:nvPicPr>
          <p:cNvPr id="5" name="Picture 4" descr="A diagram of a walk-in refrigerator with the ethylene producers on the left-hand side and the ethylene sensitive producers on the right-hand side. The ethylene producers lemons, limes, mangoes, pineapples, tomatoes, watermelon, avocados, honeydew, and grapefruit are on the shelves closest to the door; oranges, tangerines, cantaloupe, and mandarin oranges are in the middle of the shelves; and pears, plums, berries, apples, nectarines, and peaches are on the shelves closest to the back wall. The ethylene sensitive producers peppers, summer squash, cucumbers, green beans, and okra are on the shelves closest to the door; asparagus, brussels sprouts, broccoli, cabbage, cauliflower, mushrooms, and radishes are in the middle of the shelves; and fresh-cut product, carrots, lettuce, corn, greens, spinach, and herbs are on the shelves closest to the back wall.">
            <a:extLst>
              <a:ext uri="{FF2B5EF4-FFF2-40B4-BE49-F238E27FC236}">
                <a16:creationId xmlns:a16="http://schemas.microsoft.com/office/drawing/2014/main" id="{137B986F-9EAE-A687-5CC7-5036C55591FF}"/>
              </a:ext>
            </a:extLst>
          </p:cNvPr>
          <p:cNvPicPr>
            <a:picLocks noChangeAspect="1"/>
          </p:cNvPicPr>
          <p:nvPr/>
        </p:nvPicPr>
        <p:blipFill>
          <a:blip r:embed="rId3"/>
          <a:stretch>
            <a:fillRect/>
          </a:stretch>
        </p:blipFill>
        <p:spPr>
          <a:xfrm>
            <a:off x="4654296" y="1392403"/>
            <a:ext cx="6903720" cy="4073194"/>
          </a:xfrm>
          <a:prstGeom prst="rect">
            <a:avLst/>
          </a:prstGeom>
        </p:spPr>
      </p:pic>
      <p:pic>
        <p:nvPicPr>
          <p:cNvPr id="7" name="Picture 6">
            <a:extLst>
              <a:ext uri="{FF2B5EF4-FFF2-40B4-BE49-F238E27FC236}">
                <a16:creationId xmlns:a16="http://schemas.microsoft.com/office/drawing/2014/main" id="{6391515A-C63B-4B29-3455-266009834C6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294092"/>
            <a:ext cx="2743200" cy="562318"/>
          </a:xfrm>
          <a:prstGeom prst="rect">
            <a:avLst/>
          </a:prstGeom>
        </p:spPr>
      </p:pic>
    </p:spTree>
    <p:extLst>
      <p:ext uri="{BB962C8B-B14F-4D97-AF65-F5344CB8AC3E}">
        <p14:creationId xmlns:p14="http://schemas.microsoft.com/office/powerpoint/2010/main" val="135453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79733E-59B9-DC14-5098-023882437188}"/>
              </a:ext>
            </a:extLst>
          </p:cNvPr>
          <p:cNvSpPr>
            <a:spLocks noGrp="1"/>
          </p:cNvSpPr>
          <p:nvPr>
            <p:ph type="title"/>
          </p:nvPr>
        </p:nvSpPr>
        <p:spPr>
          <a:xfrm>
            <a:off x="686834" y="1153572"/>
            <a:ext cx="3200400" cy="4461163"/>
          </a:xfrm>
        </p:spPr>
        <p:txBody>
          <a:bodyPr>
            <a:normAutofit/>
          </a:bodyPr>
          <a:lstStyle/>
          <a:p>
            <a:r>
              <a:rPr lang="en-US" sz="4000" dirty="0">
                <a:solidFill>
                  <a:srgbClr val="FFFFFF"/>
                </a:solidFill>
                <a:latin typeface="Helvetica" panose="020B0604020202020204" pitchFamily="34" charset="0"/>
                <a:cs typeface="Helvetica" panose="020B0604020202020204" pitchFamily="34" charset="0"/>
              </a:rPr>
              <a:t>Let's chat!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01508F6-62D0-75A0-7418-87B8E9DE2D19}"/>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sz="2400">
                <a:latin typeface="Helvetica" panose="020B0604020202020204" pitchFamily="34" charset="0"/>
                <a:cs typeface="Helvetica" panose="020B0604020202020204" pitchFamily="34" charset="0"/>
              </a:rPr>
              <a:t>What areas with organization can your schools improve upon?</a:t>
            </a:r>
          </a:p>
        </p:txBody>
      </p:sp>
      <p:pic>
        <p:nvPicPr>
          <p:cNvPr id="5" name="Picture 4">
            <a:extLst>
              <a:ext uri="{FF2B5EF4-FFF2-40B4-BE49-F238E27FC236}">
                <a16:creationId xmlns:a16="http://schemas.microsoft.com/office/drawing/2014/main" id="{2219C124-E64B-3F53-E602-973571F2164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890635" y="384263"/>
            <a:ext cx="2743200" cy="562318"/>
          </a:xfrm>
          <a:prstGeom prst="rect">
            <a:avLst/>
          </a:prstGeom>
        </p:spPr>
      </p:pic>
    </p:spTree>
    <p:extLst>
      <p:ext uri="{BB962C8B-B14F-4D97-AF65-F5344CB8AC3E}">
        <p14:creationId xmlns:p14="http://schemas.microsoft.com/office/powerpoint/2010/main" val="1323423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7BB92A7-BF50-29A6-F9F8-D70DB8E7AC7E}"/>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kern="1200" dirty="0">
                <a:solidFill>
                  <a:schemeClr val="tx1"/>
                </a:solidFill>
                <a:latin typeface="Helvetica" panose="020B0604020202020204" pitchFamily="34" charset="0"/>
                <a:cs typeface="Helvetica" panose="020B0604020202020204" pitchFamily="34" charset="0"/>
              </a:rPr>
              <a:t>Small Equipment Organization</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78D07DA-C017-77E9-3BEF-A624D7108EB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137784"/>
            <a:ext cx="2743200" cy="562318"/>
          </a:xfrm>
          <a:prstGeom prst="rect">
            <a:avLst/>
          </a:prstGeom>
        </p:spPr>
      </p:pic>
    </p:spTree>
    <p:extLst>
      <p:ext uri="{BB962C8B-B14F-4D97-AF65-F5344CB8AC3E}">
        <p14:creationId xmlns:p14="http://schemas.microsoft.com/office/powerpoint/2010/main" val="1400286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522087-EB08-7E7C-F181-F4A965474305}"/>
              </a:ext>
            </a:extLst>
          </p:cNvPr>
          <p:cNvSpPr>
            <a:spLocks noGrp="1"/>
          </p:cNvSpPr>
          <p:nvPr>
            <p:ph type="title"/>
          </p:nvPr>
        </p:nvSpPr>
        <p:spPr>
          <a:xfrm>
            <a:off x="640080" y="325369"/>
            <a:ext cx="4368602" cy="1956841"/>
          </a:xfrm>
        </p:spPr>
        <p:txBody>
          <a:bodyPr anchor="b">
            <a:normAutofit/>
          </a:bodyPr>
          <a:lstStyle/>
          <a:p>
            <a:r>
              <a:rPr lang="en-US" dirty="0">
                <a:latin typeface="Helvetica" panose="020B0604020202020204" pitchFamily="34" charset="0"/>
                <a:cs typeface="Helvetica" panose="020B0604020202020204" pitchFamily="34" charset="0"/>
              </a:rPr>
              <a:t>Storage </a:t>
            </a:r>
          </a:p>
        </p:txBody>
      </p:sp>
      <p:sp>
        <p:nvSpPr>
          <p:cNvPr id="2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C5D77A74-8A08-EC59-F3DA-A341B27D6555}"/>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1800" dirty="0">
                <a:latin typeface="Helvetica" panose="020B0604020202020204" pitchFamily="34" charset="0"/>
                <a:cs typeface="Helvetica" panose="020B0604020202020204" pitchFamily="34" charset="0"/>
              </a:rPr>
              <a:t>Drawers</a:t>
            </a:r>
          </a:p>
          <a:p>
            <a:r>
              <a:rPr lang="en-US" sz="1800" dirty="0">
                <a:latin typeface="Helvetica" panose="020B0604020202020204" pitchFamily="34" charset="0"/>
                <a:cs typeface="Helvetica" panose="020B0604020202020204" pitchFamily="34" charset="0"/>
              </a:rPr>
              <a:t>Shelves</a:t>
            </a:r>
          </a:p>
          <a:p>
            <a:r>
              <a:rPr lang="en-US" sz="1800" dirty="0">
                <a:latin typeface="Helvetica" panose="020B0604020202020204" pitchFamily="34" charset="0"/>
                <a:cs typeface="Helvetica" panose="020B0604020202020204" pitchFamily="34" charset="0"/>
              </a:rPr>
              <a:t>Hanging</a:t>
            </a:r>
          </a:p>
          <a:p>
            <a:r>
              <a:rPr lang="en-US" sz="1800" dirty="0">
                <a:latin typeface="Helvetica" panose="020B0604020202020204" pitchFamily="34" charset="0"/>
                <a:cs typeface="Helvetica" panose="020B0604020202020204" pitchFamily="34" charset="0"/>
              </a:rPr>
              <a:t>Speed racks</a:t>
            </a:r>
          </a:p>
        </p:txBody>
      </p:sp>
      <p:pic>
        <p:nvPicPr>
          <p:cNvPr id="8" name="Picture 7" descr="An employee putting a box on a shelf in the storage area.">
            <a:extLst>
              <a:ext uri="{FF2B5EF4-FFF2-40B4-BE49-F238E27FC236}">
                <a16:creationId xmlns:a16="http://schemas.microsoft.com/office/drawing/2014/main" id="{6A4AA716-7AE1-8183-455F-E93115DEC038}"/>
              </a:ext>
            </a:extLst>
          </p:cNvPr>
          <p:cNvPicPr>
            <a:picLocks noChangeAspect="1"/>
          </p:cNvPicPr>
          <p:nvPr/>
        </p:nvPicPr>
        <p:blipFill rotWithShape="1">
          <a:blip r:embed="rId3"/>
          <a:srcRect r="550"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15" name="Picture 14">
            <a:extLst>
              <a:ext uri="{FF2B5EF4-FFF2-40B4-BE49-F238E27FC236}">
                <a16:creationId xmlns:a16="http://schemas.microsoft.com/office/drawing/2014/main" id="{50B04311-3C16-5A52-AB11-2EFD6085230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294092"/>
            <a:ext cx="2743200" cy="562318"/>
          </a:xfrm>
          <a:prstGeom prst="rect">
            <a:avLst/>
          </a:prstGeom>
        </p:spPr>
      </p:pic>
    </p:spTree>
    <p:extLst>
      <p:ext uri="{BB962C8B-B14F-4D97-AF65-F5344CB8AC3E}">
        <p14:creationId xmlns:p14="http://schemas.microsoft.com/office/powerpoint/2010/main" val="1567910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4DC53-C4A3-CF90-5085-2793E0C4A2C1}"/>
              </a:ext>
            </a:extLst>
          </p:cNvPr>
          <p:cNvSpPr>
            <a:spLocks noGrp="1"/>
          </p:cNvSpPr>
          <p:nvPr>
            <p:ph type="title"/>
          </p:nvPr>
        </p:nvSpPr>
        <p:spPr/>
        <p:txBody>
          <a:bodyPr>
            <a:normAutofit/>
          </a:bodyPr>
          <a:lstStyle/>
          <a:p>
            <a:r>
              <a:rPr lang="en-US" sz="3600" dirty="0">
                <a:latin typeface="Helvetica" panose="020B0604020202020204" pitchFamily="34" charset="0"/>
                <a:cs typeface="Helvetica" panose="020B0604020202020204" pitchFamily="34" charset="0"/>
              </a:rPr>
              <a:t>Small Equipment Layout</a:t>
            </a:r>
          </a:p>
        </p:txBody>
      </p:sp>
      <p:sp>
        <p:nvSpPr>
          <p:cNvPr id="3" name="Content Placeholder 2">
            <a:extLst>
              <a:ext uri="{FF2B5EF4-FFF2-40B4-BE49-F238E27FC236}">
                <a16:creationId xmlns:a16="http://schemas.microsoft.com/office/drawing/2014/main" id="{D5AC038B-6D0C-7865-18C4-A58374C401B9}"/>
              </a:ext>
            </a:extLst>
          </p:cNvPr>
          <p:cNvSpPr>
            <a:spLocks noGrp="1"/>
          </p:cNvSpPr>
          <p:nvPr>
            <p:ph idx="1"/>
          </p:nvPr>
        </p:nvSpPr>
        <p:spPr/>
        <p:txBody>
          <a:bodyPr>
            <a:normAutofit/>
          </a:bodyPr>
          <a:lstStyle/>
          <a:p>
            <a:r>
              <a:rPr lang="en-US" sz="2000" dirty="0">
                <a:latin typeface="Helvetica" panose="020B0604020202020204" pitchFamily="34" charset="0"/>
                <a:cs typeface="Helvetica" panose="020B0604020202020204" pitchFamily="34" charset="0"/>
              </a:rPr>
              <a:t>Logics</a:t>
            </a:r>
          </a:p>
          <a:p>
            <a:r>
              <a:rPr lang="en-US" sz="2000" dirty="0">
                <a:latin typeface="Helvetica" panose="020B0604020202020204" pitchFamily="34" charset="0"/>
                <a:cs typeface="Helvetica" panose="020B0604020202020204" pitchFamily="34" charset="0"/>
              </a:rPr>
              <a:t>Labels</a:t>
            </a:r>
          </a:p>
        </p:txBody>
      </p:sp>
      <p:pic>
        <p:nvPicPr>
          <p:cNvPr id="4" name="Picture 3">
            <a:extLst>
              <a:ext uri="{FF2B5EF4-FFF2-40B4-BE49-F238E27FC236}">
                <a16:creationId xmlns:a16="http://schemas.microsoft.com/office/drawing/2014/main" id="{3A16B987-37BB-D5DA-8660-C911A463997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29077" y="5895804"/>
            <a:ext cx="2743200" cy="562318"/>
          </a:xfrm>
          <a:prstGeom prst="rect">
            <a:avLst/>
          </a:prstGeom>
        </p:spPr>
      </p:pic>
      <p:cxnSp>
        <p:nvCxnSpPr>
          <p:cNvPr id="5" name="Straight Connector 4">
            <a:extLst>
              <a:ext uri="{FF2B5EF4-FFF2-40B4-BE49-F238E27FC236}">
                <a16:creationId xmlns:a16="http://schemas.microsoft.com/office/drawing/2014/main" id="{FEA29892-3665-5A68-8DB4-26C76F6D429A}"/>
              </a:ext>
              <a:ext uri="{C183D7F6-B498-43B3-948B-1728B52AA6E4}">
                <adec:decorative xmlns:adec="http://schemas.microsoft.com/office/drawing/2017/decorative" val="1"/>
              </a:ext>
            </a:extLst>
          </p:cNvPr>
          <p:cNvCxnSpPr/>
          <p:nvPr/>
        </p:nvCxnSpPr>
        <p:spPr>
          <a:xfrm>
            <a:off x="750277" y="1488831"/>
            <a:ext cx="10603523"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734649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DEF127-35D0-E75D-3F7B-BEA6B7541E54}"/>
              </a:ext>
            </a:extLst>
          </p:cNvPr>
          <p:cNvSpPr>
            <a:spLocks noGrp="1"/>
          </p:cNvSpPr>
          <p:nvPr>
            <p:ph type="title"/>
          </p:nvPr>
        </p:nvSpPr>
        <p:spPr>
          <a:xfrm>
            <a:off x="640080" y="329184"/>
            <a:ext cx="6894576" cy="1783080"/>
          </a:xfrm>
        </p:spPr>
        <p:txBody>
          <a:bodyPr anchor="b">
            <a:normAutofit/>
          </a:bodyPr>
          <a:lstStyle/>
          <a:p>
            <a:r>
              <a:rPr lang="en-US" dirty="0">
                <a:latin typeface="Helvetica" panose="020B0604020202020204" pitchFamily="34" charset="0"/>
                <a:cs typeface="Helvetica" panose="020B0604020202020204" pitchFamily="34" charset="0"/>
              </a:rPr>
              <a:t>Knife Storage</a:t>
            </a:r>
          </a:p>
        </p:txBody>
      </p:sp>
      <p:sp>
        <p:nvSpPr>
          <p:cNvPr id="2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A859D6F-B3C7-C405-1979-89AB348E1AFB}"/>
              </a:ext>
            </a:extLst>
          </p:cNvPr>
          <p:cNvSpPr>
            <a:spLocks noGrp="1"/>
          </p:cNvSpPr>
          <p:nvPr>
            <p:ph idx="1"/>
          </p:nvPr>
        </p:nvSpPr>
        <p:spPr>
          <a:xfrm>
            <a:off x="640080" y="2706624"/>
            <a:ext cx="6894576" cy="3483864"/>
          </a:xfrm>
        </p:spPr>
        <p:txBody>
          <a:bodyPr vert="horz" lIns="91440" tIns="45720" rIns="91440" bIns="45720" rtlCol="0">
            <a:normAutofit/>
          </a:bodyPr>
          <a:lstStyle/>
          <a:p>
            <a:r>
              <a:rPr lang="en-US" sz="1800" dirty="0">
                <a:latin typeface="Helvetica" panose="020B0604020202020204" pitchFamily="34" charset="0"/>
                <a:cs typeface="Helvetica" panose="020B0604020202020204" pitchFamily="34" charset="0"/>
              </a:rPr>
              <a:t>Scabbards</a:t>
            </a:r>
          </a:p>
          <a:p>
            <a:r>
              <a:rPr lang="en-US" sz="1800" dirty="0">
                <a:latin typeface="Helvetica" panose="020B0604020202020204" pitchFamily="34" charset="0"/>
                <a:cs typeface="Helvetica" panose="020B0604020202020204" pitchFamily="34" charset="0"/>
              </a:rPr>
              <a:t>Wall hangs</a:t>
            </a:r>
          </a:p>
          <a:p>
            <a:r>
              <a:rPr lang="en-US" sz="1800" dirty="0">
                <a:latin typeface="Helvetica" panose="020B0604020202020204" pitchFamily="34" charset="0"/>
                <a:cs typeface="Helvetica" panose="020B0604020202020204" pitchFamily="34" charset="0"/>
              </a:rPr>
              <a:t>Magnetic strips</a:t>
            </a:r>
          </a:p>
        </p:txBody>
      </p:sp>
      <p:pic>
        <p:nvPicPr>
          <p:cNvPr id="4" name="Picture 3" descr="A knife in a scabbard for protection.">
            <a:extLst>
              <a:ext uri="{FF2B5EF4-FFF2-40B4-BE49-F238E27FC236}">
                <a16:creationId xmlns:a16="http://schemas.microsoft.com/office/drawing/2014/main" id="{FFB57CD4-05E7-990D-DCC1-709D771576B2}"/>
              </a:ext>
            </a:extLst>
          </p:cNvPr>
          <p:cNvPicPr>
            <a:picLocks noChangeAspect="1"/>
          </p:cNvPicPr>
          <p:nvPr/>
        </p:nvPicPr>
        <p:blipFill>
          <a:blip r:embed="rId3"/>
          <a:stretch>
            <a:fillRect/>
          </a:stretch>
        </p:blipFill>
        <p:spPr>
          <a:xfrm>
            <a:off x="7981158" y="329183"/>
            <a:ext cx="3779579" cy="3429969"/>
          </a:xfrm>
          <a:prstGeom prst="rect">
            <a:avLst/>
          </a:prstGeom>
        </p:spPr>
      </p:pic>
      <p:pic>
        <p:nvPicPr>
          <p:cNvPr id="5" name="Picture 4" descr="Knives in a storage container hanging on the wall.">
            <a:extLst>
              <a:ext uri="{FF2B5EF4-FFF2-40B4-BE49-F238E27FC236}">
                <a16:creationId xmlns:a16="http://schemas.microsoft.com/office/drawing/2014/main" id="{7F5FB0B7-B12F-F85A-F00B-7E9472DC6145}"/>
              </a:ext>
            </a:extLst>
          </p:cNvPr>
          <p:cNvPicPr>
            <a:picLocks noChangeAspect="1"/>
          </p:cNvPicPr>
          <p:nvPr/>
        </p:nvPicPr>
        <p:blipFill>
          <a:blip r:embed="rId4"/>
          <a:stretch>
            <a:fillRect/>
          </a:stretch>
        </p:blipFill>
        <p:spPr>
          <a:xfrm>
            <a:off x="8329218" y="4079193"/>
            <a:ext cx="3065171" cy="2176272"/>
          </a:xfrm>
          <a:prstGeom prst="rect">
            <a:avLst/>
          </a:prstGeom>
        </p:spPr>
      </p:pic>
      <p:pic>
        <p:nvPicPr>
          <p:cNvPr id="7" name="Picture 6">
            <a:extLst>
              <a:ext uri="{FF2B5EF4-FFF2-40B4-BE49-F238E27FC236}">
                <a16:creationId xmlns:a16="http://schemas.microsoft.com/office/drawing/2014/main" id="{97AEE6C5-8252-DB74-0D0D-351BA729F54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0" y="6294092"/>
            <a:ext cx="2743200" cy="562318"/>
          </a:xfrm>
          <a:prstGeom prst="rect">
            <a:avLst/>
          </a:prstGeom>
        </p:spPr>
      </p:pic>
    </p:spTree>
    <p:extLst>
      <p:ext uri="{BB962C8B-B14F-4D97-AF65-F5344CB8AC3E}">
        <p14:creationId xmlns:p14="http://schemas.microsoft.com/office/powerpoint/2010/main" val="3845829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74BE3D-2D52-7437-7EC7-93BEE52554B8}"/>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kern="1200" dirty="0">
                <a:solidFill>
                  <a:schemeClr val="tx1"/>
                </a:solidFill>
                <a:latin typeface="Helvetica" panose="020B0604020202020204" pitchFamily="34" charset="0"/>
                <a:cs typeface="Helvetica" panose="020B0604020202020204" pitchFamily="34" charset="0"/>
              </a:rPr>
              <a:t>Efficiency</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A50AC3B-34A8-4F18-A34A-C49755546A1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137784"/>
            <a:ext cx="2743200" cy="562318"/>
          </a:xfrm>
          <a:prstGeom prst="rect">
            <a:avLst/>
          </a:prstGeom>
        </p:spPr>
      </p:pic>
    </p:spTree>
    <p:extLst>
      <p:ext uri="{BB962C8B-B14F-4D97-AF65-F5344CB8AC3E}">
        <p14:creationId xmlns:p14="http://schemas.microsoft.com/office/powerpoint/2010/main" val="3339103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9680F6-D578-EB43-37D3-C5CDD2798C88}"/>
              </a:ext>
            </a:extLst>
          </p:cNvPr>
          <p:cNvSpPr>
            <a:spLocks noGrp="1"/>
          </p:cNvSpPr>
          <p:nvPr>
            <p:ph type="title"/>
          </p:nvPr>
        </p:nvSpPr>
        <p:spPr>
          <a:xfrm>
            <a:off x="640080" y="325369"/>
            <a:ext cx="4368602" cy="1956841"/>
          </a:xfrm>
        </p:spPr>
        <p:txBody>
          <a:bodyPr anchor="b">
            <a:normAutofit/>
          </a:bodyPr>
          <a:lstStyle/>
          <a:p>
            <a:r>
              <a:rPr lang="en-US" dirty="0">
                <a:latin typeface="Helvetica" panose="020B0604020202020204" pitchFamily="34" charset="0"/>
                <a:cs typeface="Helvetica" panose="020B0604020202020204" pitchFamily="34" charset="0"/>
              </a:rPr>
              <a:t>Mise </a:t>
            </a:r>
            <a:r>
              <a:rPr lang="en-US" dirty="0" err="1">
                <a:latin typeface="Helvetica" panose="020B0604020202020204" pitchFamily="34" charset="0"/>
                <a:cs typeface="Helvetica" panose="020B0604020202020204" pitchFamily="34" charset="0"/>
              </a:rPr>
              <a:t>en</a:t>
            </a:r>
            <a:r>
              <a:rPr lang="en-US" dirty="0">
                <a:latin typeface="Helvetica" panose="020B0604020202020204" pitchFamily="34" charset="0"/>
                <a:cs typeface="Helvetica" panose="020B0604020202020204" pitchFamily="34" charset="0"/>
              </a:rPr>
              <a:t> Place</a:t>
            </a:r>
          </a:p>
        </p:txBody>
      </p:sp>
      <p:sp>
        <p:nvSpPr>
          <p:cNvPr id="6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E256480-DCE2-F2A4-036C-D80A99C6CFD4}"/>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1800">
                <a:latin typeface="Helvetica" panose="020B0604020202020204" pitchFamily="34" charset="0"/>
                <a:cs typeface="Helvetica" panose="020B0604020202020204" pitchFamily="34" charset="0"/>
              </a:rPr>
              <a:t>"To put in place"</a:t>
            </a:r>
          </a:p>
          <a:p>
            <a:r>
              <a:rPr lang="en-US" sz="1800">
                <a:latin typeface="Helvetica" panose="020B0604020202020204" pitchFamily="34" charset="0"/>
                <a:cs typeface="Helvetica" panose="020B0604020202020204" pitchFamily="34" charset="0"/>
              </a:rPr>
              <a:t>Read the recipe</a:t>
            </a:r>
          </a:p>
        </p:txBody>
      </p:sp>
      <p:pic>
        <p:nvPicPr>
          <p:cNvPr id="7" name="Picture 6" descr="A measuring spoon filled with spice over the bottle, using a bench scraper to level the top.">
            <a:extLst>
              <a:ext uri="{FF2B5EF4-FFF2-40B4-BE49-F238E27FC236}">
                <a16:creationId xmlns:a16="http://schemas.microsoft.com/office/drawing/2014/main" id="{0FB29403-7967-65E3-1354-DFCDE0DFA9B2}"/>
              </a:ext>
            </a:extLst>
          </p:cNvPr>
          <p:cNvPicPr>
            <a:picLocks noChangeAspect="1"/>
          </p:cNvPicPr>
          <p:nvPr/>
        </p:nvPicPr>
        <p:blipFill rotWithShape="1">
          <a:blip r:embed="rId3"/>
          <a:srcRect t="2595" b="144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10" name="Picture 9">
            <a:extLst>
              <a:ext uri="{FF2B5EF4-FFF2-40B4-BE49-F238E27FC236}">
                <a16:creationId xmlns:a16="http://schemas.microsoft.com/office/drawing/2014/main" id="{A0516961-BADB-4CD6-A093-7AFE6321F60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294092"/>
            <a:ext cx="2743200" cy="562318"/>
          </a:xfrm>
          <a:prstGeom prst="rect">
            <a:avLst/>
          </a:prstGeom>
        </p:spPr>
      </p:pic>
    </p:spTree>
    <p:extLst>
      <p:ext uri="{BB962C8B-B14F-4D97-AF65-F5344CB8AC3E}">
        <p14:creationId xmlns:p14="http://schemas.microsoft.com/office/powerpoint/2010/main" val="1763846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47D65-35C3-C7AF-1B43-2F07A58A3AC1}"/>
              </a:ext>
            </a:extLst>
          </p:cNvPr>
          <p:cNvSpPr>
            <a:spLocks noGrp="1"/>
          </p:cNvSpPr>
          <p:nvPr>
            <p:ph type="title"/>
          </p:nvPr>
        </p:nvSpPr>
        <p:spPr>
          <a:xfrm>
            <a:off x="7910285" y="741391"/>
            <a:ext cx="3443514" cy="1616203"/>
          </a:xfrm>
        </p:spPr>
        <p:txBody>
          <a:bodyPr vert="horz" lIns="91440" tIns="45720" rIns="91440" bIns="45720" rtlCol="0" anchor="b">
            <a:normAutofit/>
          </a:bodyPr>
          <a:lstStyle/>
          <a:p>
            <a:r>
              <a:rPr lang="en-US" sz="2800" kern="1200" dirty="0">
                <a:latin typeface="Helvetica" panose="020B0604020202020204" pitchFamily="34" charset="0"/>
                <a:cs typeface="Helvetica" panose="020B0604020202020204" pitchFamily="34" charset="0"/>
              </a:rPr>
              <a:t>Organizing your Work Space</a:t>
            </a:r>
          </a:p>
        </p:txBody>
      </p:sp>
      <p:sp>
        <p:nvSpPr>
          <p:cNvPr id="3" name="Content Placeholder 2">
            <a:extLst>
              <a:ext uri="{FF2B5EF4-FFF2-40B4-BE49-F238E27FC236}">
                <a16:creationId xmlns:a16="http://schemas.microsoft.com/office/drawing/2014/main" id="{1A9C40E8-7882-894D-6919-EB91E6083042}"/>
              </a:ext>
            </a:extLst>
          </p:cNvPr>
          <p:cNvSpPr>
            <a:spLocks noGrp="1"/>
          </p:cNvSpPr>
          <p:nvPr>
            <p:ph idx="1"/>
          </p:nvPr>
        </p:nvSpPr>
        <p:spPr>
          <a:xfrm>
            <a:off x="7910285" y="2533476"/>
            <a:ext cx="3443514" cy="3447832"/>
          </a:xfrm>
        </p:spPr>
        <p:txBody>
          <a:bodyPr vert="horz" lIns="91440" tIns="45720" rIns="91440" bIns="45720" rtlCol="0" anchor="t">
            <a:normAutofit/>
          </a:bodyPr>
          <a:lstStyle/>
          <a:p>
            <a:pPr marL="0" indent="0">
              <a:buNone/>
            </a:pPr>
            <a:r>
              <a:rPr lang="en-US" sz="1800" kern="1200">
                <a:latin typeface="Helvetica" panose="020B0604020202020204" pitchFamily="34" charset="0"/>
                <a:cs typeface="Helvetica" panose="020B0604020202020204" pitchFamily="34" charset="0"/>
              </a:rPr>
              <a:t>Live demo!</a:t>
            </a:r>
          </a:p>
        </p:txBody>
      </p:sp>
      <p:pic>
        <p:nvPicPr>
          <p:cNvPr id="4" name="Picture 3" descr="A TikTok tuna wrap on a lunch tray with oranges and red bell pepper strips.">
            <a:extLst>
              <a:ext uri="{FF2B5EF4-FFF2-40B4-BE49-F238E27FC236}">
                <a16:creationId xmlns:a16="http://schemas.microsoft.com/office/drawing/2014/main" id="{DF07E8ED-D101-A264-AD6F-222671F52A96}"/>
              </a:ext>
            </a:extLst>
          </p:cNvPr>
          <p:cNvPicPr>
            <a:picLocks noChangeAspect="1"/>
          </p:cNvPicPr>
          <p:nvPr/>
        </p:nvPicPr>
        <p:blipFill rotWithShape="1">
          <a:blip r:embed="rId3"/>
          <a:srcRect r="798" b="-3"/>
          <a:stretch/>
        </p:blipFill>
        <p:spPr>
          <a:xfrm>
            <a:off x="787114" y="1231888"/>
            <a:ext cx="6449549" cy="4323582"/>
          </a:xfrm>
          <a:prstGeom prst="rect">
            <a:avLst/>
          </a:prstGeom>
        </p:spPr>
      </p:pic>
      <p:grpSp>
        <p:nvGrpSpPr>
          <p:cNvPr id="20" name="Group 19">
            <a:extLst>
              <a:ext uri="{FF2B5EF4-FFF2-40B4-BE49-F238E27FC236}">
                <a16:creationId xmlns:a16="http://schemas.microsoft.com/office/drawing/2014/main" id="{31C49F18-8757-4E87-5C2E-9D6D7B82BA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21" name="Rectangle 20">
              <a:extLst>
                <a:ext uri="{FF2B5EF4-FFF2-40B4-BE49-F238E27FC236}">
                  <a16:creationId xmlns:a16="http://schemas.microsoft.com/office/drawing/2014/main" id="{25C84D91-E5BF-B919-ACEF-4A25262CE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D889E38-27CA-E23F-B646-8D7B4BB17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78877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FA6FCA-C0B8-9ADE-A88B-DD4F672042C8}"/>
              </a:ext>
            </a:extLst>
          </p:cNvPr>
          <p:cNvSpPr>
            <a:spLocks noGrp="1"/>
          </p:cNvSpPr>
          <p:nvPr>
            <p:ph type="title"/>
          </p:nvPr>
        </p:nvSpPr>
        <p:spPr>
          <a:xfrm>
            <a:off x="640080" y="325369"/>
            <a:ext cx="4368602" cy="1956841"/>
          </a:xfrm>
        </p:spPr>
        <p:txBody>
          <a:bodyPr anchor="b">
            <a:normAutofit/>
          </a:bodyPr>
          <a:lstStyle/>
          <a:p>
            <a:r>
              <a:rPr lang="en-US" dirty="0">
                <a:latin typeface="Helvetica" panose="020B0604020202020204" pitchFamily="34" charset="0"/>
                <a:cs typeface="Helvetica" panose="020B0604020202020204" pitchFamily="34" charset="0"/>
              </a:rPr>
              <a:t>Work Schedules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DA9C526-301C-F107-BB53-A91B7706228A}"/>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1800" dirty="0">
                <a:latin typeface="Helvetica" panose="020B0604020202020204" pitchFamily="34" charset="0"/>
                <a:cs typeface="Helvetica" panose="020B0604020202020204" pitchFamily="34" charset="0"/>
              </a:rPr>
              <a:t>Meals per labor hour</a:t>
            </a:r>
          </a:p>
          <a:p>
            <a:r>
              <a:rPr lang="en-US" sz="1800" dirty="0">
                <a:latin typeface="Helvetica" panose="020B0604020202020204" pitchFamily="34" charset="0"/>
                <a:cs typeface="Helvetica" panose="020B0604020202020204" pitchFamily="34" charset="0"/>
              </a:rPr>
              <a:t>Time standards</a:t>
            </a:r>
          </a:p>
          <a:p>
            <a:r>
              <a:rPr lang="en-US" sz="1800" dirty="0">
                <a:latin typeface="Helvetica" panose="020B0604020202020204" pitchFamily="34" charset="0"/>
                <a:cs typeface="Helvetica" panose="020B0604020202020204" pitchFamily="34" charset="0"/>
              </a:rPr>
              <a:t>15-minute increments</a:t>
            </a:r>
          </a:p>
          <a:p>
            <a:r>
              <a:rPr lang="en-US" sz="1800" dirty="0">
                <a:latin typeface="Helvetica" panose="020B0604020202020204" pitchFamily="34" charset="0"/>
                <a:cs typeface="Helvetica" panose="020B0604020202020204" pitchFamily="34" charset="0"/>
              </a:rPr>
              <a:t>Next day preparation</a:t>
            </a:r>
          </a:p>
          <a:p>
            <a:r>
              <a:rPr lang="en-US" sz="1800" dirty="0">
                <a:latin typeface="Helvetica" panose="020B0604020202020204" pitchFamily="34" charset="0"/>
                <a:cs typeface="Helvetica" panose="020B0604020202020204" pitchFamily="34" charset="0"/>
              </a:rPr>
              <a:t>Cross training</a:t>
            </a:r>
          </a:p>
        </p:txBody>
      </p:sp>
      <p:pic>
        <p:nvPicPr>
          <p:cNvPr id="4" name="Picture 3" descr="An employee working on a work schedule in the kitchen.">
            <a:extLst>
              <a:ext uri="{FF2B5EF4-FFF2-40B4-BE49-F238E27FC236}">
                <a16:creationId xmlns:a16="http://schemas.microsoft.com/office/drawing/2014/main" id="{039CC11B-3ABA-AA06-1A58-DE4386003EF8}"/>
              </a:ext>
            </a:extLst>
          </p:cNvPr>
          <p:cNvPicPr>
            <a:picLocks noChangeAspect="1"/>
          </p:cNvPicPr>
          <p:nvPr/>
        </p:nvPicPr>
        <p:blipFill rotWithShape="1">
          <a:blip r:embed="rId3"/>
          <a:srcRect t="18645" b="1181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A6215BCF-872D-B0C4-9976-73000A7B1F1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294092"/>
            <a:ext cx="2743200" cy="562318"/>
          </a:xfrm>
          <a:prstGeom prst="rect">
            <a:avLst/>
          </a:prstGeom>
        </p:spPr>
      </p:pic>
    </p:spTree>
    <p:extLst>
      <p:ext uri="{BB962C8B-B14F-4D97-AF65-F5344CB8AC3E}">
        <p14:creationId xmlns:p14="http://schemas.microsoft.com/office/powerpoint/2010/main" val="1735544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AB1ABB-8138-CCA9-BE92-C9D96E3A8EDF}"/>
              </a:ext>
            </a:extLst>
          </p:cNvPr>
          <p:cNvSpPr>
            <a:spLocks noGrp="1"/>
          </p:cNvSpPr>
          <p:nvPr>
            <p:ph type="title"/>
          </p:nvPr>
        </p:nvSpPr>
        <p:spPr>
          <a:xfrm>
            <a:off x="838201" y="345810"/>
            <a:ext cx="5120561" cy="1325563"/>
          </a:xfrm>
        </p:spPr>
        <p:txBody>
          <a:bodyPr>
            <a:normAutofit/>
          </a:bodyPr>
          <a:lstStyle/>
          <a:p>
            <a:r>
              <a:rPr lang="en-US" sz="3600" dirty="0">
                <a:latin typeface="Helvetica" panose="020B0604020202020204" pitchFamily="34" charset="0"/>
                <a:cs typeface="Helvetica" panose="020B0604020202020204" pitchFamily="34" charset="0"/>
              </a:rPr>
              <a:t>Small Equipment</a:t>
            </a:r>
          </a:p>
        </p:txBody>
      </p:sp>
      <p:sp>
        <p:nvSpPr>
          <p:cNvPr id="3" name="Content Placeholder 2">
            <a:extLst>
              <a:ext uri="{FF2B5EF4-FFF2-40B4-BE49-F238E27FC236}">
                <a16:creationId xmlns:a16="http://schemas.microsoft.com/office/drawing/2014/main" id="{3CA7E322-B20A-E0FF-C8C9-5D02012998B1}"/>
              </a:ext>
            </a:extLst>
          </p:cNvPr>
          <p:cNvSpPr>
            <a:spLocks noGrp="1"/>
          </p:cNvSpPr>
          <p:nvPr>
            <p:ph idx="1"/>
          </p:nvPr>
        </p:nvSpPr>
        <p:spPr>
          <a:xfrm>
            <a:off x="838201" y="1825625"/>
            <a:ext cx="5092194" cy="4351338"/>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Invest in quality equipment!</a:t>
            </a:r>
          </a:p>
          <a:p>
            <a:pPr lvl="1"/>
            <a:r>
              <a:rPr lang="en-US" sz="1800" dirty="0">
                <a:latin typeface="Helvetica" panose="020B0604020202020204" pitchFamily="34" charset="0"/>
                <a:cs typeface="Helvetica" panose="020B0604020202020204" pitchFamily="34" charset="0"/>
              </a:rPr>
              <a:t>NSF certified</a:t>
            </a:r>
          </a:p>
          <a:p>
            <a:r>
              <a:rPr lang="en-US" sz="2000" dirty="0">
                <a:latin typeface="Helvetica" panose="020B0604020202020204" pitchFamily="34" charset="0"/>
                <a:cs typeface="Helvetica" panose="020B0604020202020204" pitchFamily="34" charset="0"/>
              </a:rPr>
              <a:t>Consider</a:t>
            </a:r>
          </a:p>
          <a:p>
            <a:pPr lvl="1"/>
            <a:r>
              <a:rPr lang="en-US" sz="1800" dirty="0">
                <a:latin typeface="Helvetica" panose="020B0604020202020204" pitchFamily="34" charset="0"/>
                <a:cs typeface="Helvetica" panose="020B0604020202020204" pitchFamily="34" charset="0"/>
              </a:rPr>
              <a:t>Peelers</a:t>
            </a:r>
          </a:p>
          <a:p>
            <a:pPr lvl="1"/>
            <a:r>
              <a:rPr lang="en-US" sz="1800" dirty="0">
                <a:latin typeface="Helvetica" panose="020B0604020202020204" pitchFamily="34" charset="0"/>
                <a:cs typeface="Helvetica" panose="020B0604020202020204" pitchFamily="34" charset="0"/>
              </a:rPr>
              <a:t>Measuring cups and spoons</a:t>
            </a:r>
          </a:p>
          <a:p>
            <a:pPr lvl="1"/>
            <a:r>
              <a:rPr lang="en-US" sz="1800" dirty="0">
                <a:latin typeface="Helvetica" panose="020B0604020202020204" pitchFamily="34" charset="0"/>
                <a:cs typeface="Helvetica" panose="020B0604020202020204" pitchFamily="34" charset="0"/>
              </a:rPr>
              <a:t>Knives and sharpeners</a:t>
            </a:r>
          </a:p>
          <a:p>
            <a:pPr lvl="1"/>
            <a:r>
              <a:rPr lang="en-US" sz="1800" dirty="0">
                <a:latin typeface="Helvetica" panose="020B0604020202020204" pitchFamily="34" charset="0"/>
                <a:cs typeface="Helvetica" panose="020B0604020202020204" pitchFamily="34" charset="0"/>
              </a:rPr>
              <a:t>Scales</a:t>
            </a:r>
          </a:p>
          <a:p>
            <a:pPr lvl="1"/>
            <a:r>
              <a:rPr lang="en-US" sz="1800" dirty="0" err="1">
                <a:latin typeface="Helvetica" panose="020B0604020202020204" pitchFamily="34" charset="0"/>
                <a:cs typeface="Helvetica" panose="020B0604020202020204" pitchFamily="34" charset="0"/>
              </a:rPr>
              <a:t>Sectionizers</a:t>
            </a:r>
            <a:endParaRPr lang="en-US" sz="1800" dirty="0">
              <a:latin typeface="Helvetica" panose="020B0604020202020204" pitchFamily="34" charset="0"/>
              <a:cs typeface="Helvetica" panose="020B0604020202020204" pitchFamily="34" charset="0"/>
            </a:endParaRPr>
          </a:p>
          <a:p>
            <a:pPr lvl="1"/>
            <a:r>
              <a:rPr lang="en-US" sz="1800" dirty="0">
                <a:latin typeface="Helvetica" panose="020B0604020202020204" pitchFamily="34" charset="0"/>
                <a:cs typeface="Helvetica" panose="020B0604020202020204" pitchFamily="34" charset="0"/>
              </a:rPr>
              <a:t>Salad spinners</a:t>
            </a:r>
          </a:p>
        </p:txBody>
      </p:sp>
      <p:sp>
        <p:nvSpPr>
          <p:cNvPr id="18" name="Oval 1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A set of measuring cups and spoons.">
            <a:extLst>
              <a:ext uri="{FF2B5EF4-FFF2-40B4-BE49-F238E27FC236}">
                <a16:creationId xmlns:a16="http://schemas.microsoft.com/office/drawing/2014/main" id="{E39F2FB0-E473-B008-A79B-3F0A129E5905}"/>
              </a:ext>
            </a:extLst>
          </p:cNvPr>
          <p:cNvPicPr>
            <a:picLocks noChangeAspect="1"/>
          </p:cNvPicPr>
          <p:nvPr/>
        </p:nvPicPr>
        <p:blipFill rotWithShape="1">
          <a:blip r:embed="rId3"/>
          <a:srcRect l="5301" r="28471" b="-1"/>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0" name="Arc 1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9" name="Picture 8" descr="A hand using a sectionizer to cut an apple into wedges.">
            <a:extLst>
              <a:ext uri="{FF2B5EF4-FFF2-40B4-BE49-F238E27FC236}">
                <a16:creationId xmlns:a16="http://schemas.microsoft.com/office/drawing/2014/main" id="{0BDA89C2-7728-91F7-978D-EE126C21564B}"/>
              </a:ext>
            </a:extLst>
          </p:cNvPr>
          <p:cNvPicPr>
            <a:picLocks noChangeAspect="1"/>
          </p:cNvPicPr>
          <p:nvPr/>
        </p:nvPicPr>
        <p:blipFill rotWithShape="1">
          <a:blip r:embed="rId4"/>
          <a:srcRect r="18391"/>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12" name="Picture 11">
            <a:extLst>
              <a:ext uri="{FF2B5EF4-FFF2-40B4-BE49-F238E27FC236}">
                <a16:creationId xmlns:a16="http://schemas.microsoft.com/office/drawing/2014/main" id="{DDB24BC6-CC80-AF27-13CD-87ED7E7042A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0" y="6294092"/>
            <a:ext cx="2743200" cy="562318"/>
          </a:xfrm>
          <a:prstGeom prst="rect">
            <a:avLst/>
          </a:prstGeom>
        </p:spPr>
      </p:pic>
    </p:spTree>
    <p:extLst>
      <p:ext uri="{BB962C8B-B14F-4D97-AF65-F5344CB8AC3E}">
        <p14:creationId xmlns:p14="http://schemas.microsoft.com/office/powerpoint/2010/main" val="2265923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33C439-94B3-6038-A13C-CCF50CE65ACE}"/>
              </a:ext>
            </a:extLst>
          </p:cNvPr>
          <p:cNvSpPr>
            <a:spLocks noGrp="1"/>
          </p:cNvSpPr>
          <p:nvPr>
            <p:ph type="title"/>
          </p:nvPr>
        </p:nvSpPr>
        <p:spPr>
          <a:xfrm>
            <a:off x="686834" y="1153572"/>
            <a:ext cx="3200400" cy="4461163"/>
          </a:xfrm>
        </p:spPr>
        <p:txBody>
          <a:bodyPr>
            <a:normAutofit/>
          </a:bodyPr>
          <a:lstStyle/>
          <a:p>
            <a:r>
              <a:rPr lang="en-US" sz="4000" dirty="0">
                <a:solidFill>
                  <a:srgbClr val="FFFFFF"/>
                </a:solidFill>
                <a:latin typeface="Helvetica" panose="020B0604020202020204" pitchFamily="34" charset="0"/>
                <a:cs typeface="Helvetica" panose="020B0604020202020204" pitchFamily="34" charset="0"/>
              </a:rPr>
              <a:t>Let's chat again!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5E7DFF-7248-C710-E300-9944A39E234C}"/>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sz="2400">
                <a:latin typeface="Helvetica" panose="020B0604020202020204" pitchFamily="34" charset="0"/>
                <a:cs typeface="Helvetica" panose="020B0604020202020204" pitchFamily="34" charset="0"/>
              </a:rPr>
              <a:t>What small equipment are you going to invest in for your schools?</a:t>
            </a:r>
          </a:p>
        </p:txBody>
      </p:sp>
      <p:pic>
        <p:nvPicPr>
          <p:cNvPr id="5" name="Picture 4">
            <a:extLst>
              <a:ext uri="{FF2B5EF4-FFF2-40B4-BE49-F238E27FC236}">
                <a16:creationId xmlns:a16="http://schemas.microsoft.com/office/drawing/2014/main" id="{13C011F8-9B00-EE60-4664-B6498AFE80C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890635" y="310185"/>
            <a:ext cx="2743200" cy="562318"/>
          </a:xfrm>
          <a:prstGeom prst="rect">
            <a:avLst/>
          </a:prstGeom>
        </p:spPr>
      </p:pic>
    </p:spTree>
    <p:extLst>
      <p:ext uri="{BB962C8B-B14F-4D97-AF65-F5344CB8AC3E}">
        <p14:creationId xmlns:p14="http://schemas.microsoft.com/office/powerpoint/2010/main" val="1236322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51A0227-072A-4F5F-928C-E2C3E5CCD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C4503E-0D75-0E2D-CAF7-5C65D1F738F9}"/>
              </a:ext>
            </a:extLst>
          </p:cNvPr>
          <p:cNvSpPr>
            <a:spLocks noGrp="1"/>
          </p:cNvSpPr>
          <p:nvPr>
            <p:ph type="title"/>
          </p:nvPr>
        </p:nvSpPr>
        <p:spPr>
          <a:xfrm>
            <a:off x="630936" y="4440365"/>
            <a:ext cx="4245864" cy="1722691"/>
          </a:xfrm>
        </p:spPr>
        <p:txBody>
          <a:bodyPr anchor="ctr">
            <a:normAutofit/>
          </a:bodyPr>
          <a:lstStyle/>
          <a:p>
            <a:r>
              <a:rPr lang="en-US" dirty="0">
                <a:latin typeface="Helvetica" panose="020B0604020202020204" pitchFamily="34" charset="0"/>
                <a:cs typeface="Helvetica" panose="020B0604020202020204" pitchFamily="34" charset="0"/>
              </a:rPr>
              <a:t>Kitchen Hacks</a:t>
            </a:r>
          </a:p>
        </p:txBody>
      </p:sp>
      <p:sp>
        <p:nvSpPr>
          <p:cNvPr id="26" name="sketchy line">
            <a:extLst>
              <a:ext uri="{FF2B5EF4-FFF2-40B4-BE49-F238E27FC236}">
                <a16:creationId xmlns:a16="http://schemas.microsoft.com/office/drawing/2014/main" id="{35D99776-4B38-47DF-A302-11AD9AF87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37304" y="529256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F0C6C98-B385-F094-C946-386CCD3368A4}"/>
              </a:ext>
            </a:extLst>
          </p:cNvPr>
          <p:cNvSpPr>
            <a:spLocks noGrp="1"/>
          </p:cNvSpPr>
          <p:nvPr>
            <p:ph idx="1"/>
          </p:nvPr>
        </p:nvSpPr>
        <p:spPr>
          <a:xfrm>
            <a:off x="5333999" y="4440365"/>
            <a:ext cx="6214871" cy="1722691"/>
          </a:xfrm>
        </p:spPr>
        <p:txBody>
          <a:bodyPr vert="horz" lIns="91440" tIns="45720" rIns="91440" bIns="45720" rtlCol="0" anchor="ctr">
            <a:normAutofit/>
          </a:bodyPr>
          <a:lstStyle/>
          <a:p>
            <a:r>
              <a:rPr lang="en-US" sz="1800">
                <a:latin typeface="Helvetica" panose="020B0604020202020204" pitchFamily="34" charset="0"/>
                <a:cs typeface="Helvetica" panose="020B0604020202020204" pitchFamily="34" charset="0"/>
              </a:rPr>
              <a:t>Work smarter, not harder!</a:t>
            </a:r>
          </a:p>
          <a:p>
            <a:r>
              <a:rPr lang="en-US" sz="1800">
                <a:latin typeface="Helvetica" panose="020B0604020202020204" pitchFamily="34" charset="0"/>
                <a:cs typeface="Helvetica" panose="020B0604020202020204" pitchFamily="34" charset="0"/>
              </a:rPr>
              <a:t>Demo time!</a:t>
            </a:r>
          </a:p>
        </p:txBody>
      </p:sp>
      <p:pic>
        <p:nvPicPr>
          <p:cNvPr id="5" name="Picture 4" descr="An employee standing at a produce sink removing the grapes from the stem by rolling the bunches back and forth in his hands.">
            <a:extLst>
              <a:ext uri="{FF2B5EF4-FFF2-40B4-BE49-F238E27FC236}">
                <a16:creationId xmlns:a16="http://schemas.microsoft.com/office/drawing/2014/main" id="{2F2426D8-4DF9-DD75-B8C0-3503E024AB41}"/>
              </a:ext>
            </a:extLst>
          </p:cNvPr>
          <p:cNvPicPr>
            <a:picLocks noChangeAspect="1"/>
          </p:cNvPicPr>
          <p:nvPr/>
        </p:nvPicPr>
        <p:blipFill>
          <a:blip r:embed="rId3"/>
          <a:stretch>
            <a:fillRect/>
          </a:stretch>
        </p:blipFill>
        <p:spPr>
          <a:xfrm>
            <a:off x="615303" y="320040"/>
            <a:ext cx="5167146" cy="3927031"/>
          </a:xfrm>
          <a:prstGeom prst="rect">
            <a:avLst/>
          </a:prstGeom>
        </p:spPr>
      </p:pic>
      <p:pic>
        <p:nvPicPr>
          <p:cNvPr id="7" name="Picture 6">
            <a:extLst>
              <a:ext uri="{FF2B5EF4-FFF2-40B4-BE49-F238E27FC236}">
                <a16:creationId xmlns:a16="http://schemas.microsoft.com/office/drawing/2014/main" id="{B9C56E94-787B-C668-0545-15BD9D61EE2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446846" y="6255015"/>
            <a:ext cx="2743200" cy="562318"/>
          </a:xfrm>
          <a:prstGeom prst="rect">
            <a:avLst/>
          </a:prstGeom>
        </p:spPr>
      </p:pic>
    </p:spTree>
    <p:extLst>
      <p:ext uri="{BB962C8B-B14F-4D97-AF65-F5344CB8AC3E}">
        <p14:creationId xmlns:p14="http://schemas.microsoft.com/office/powerpoint/2010/main" val="488692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DFA1BC-A25A-AA59-3954-B2D7C1A70060}"/>
              </a:ext>
            </a:extLst>
          </p:cNvPr>
          <p:cNvSpPr>
            <a:spLocks noGrp="1"/>
          </p:cNvSpPr>
          <p:nvPr>
            <p:ph type="title"/>
          </p:nvPr>
        </p:nvSpPr>
        <p:spPr>
          <a:xfrm>
            <a:off x="589560" y="856180"/>
            <a:ext cx="4560584" cy="1128068"/>
          </a:xfrm>
        </p:spPr>
        <p:txBody>
          <a:bodyPr anchor="ctr">
            <a:normAutofit/>
          </a:bodyPr>
          <a:lstStyle/>
          <a:p>
            <a:r>
              <a:rPr lang="en-US" sz="4000" dirty="0">
                <a:latin typeface="Helvetica" panose="020B0604020202020204" pitchFamily="34" charset="0"/>
                <a:cs typeface="Helvetica" panose="020B0604020202020204" pitchFamily="34" charset="0"/>
              </a:rPr>
              <a:t>Ergonomics</a:t>
            </a:r>
          </a:p>
        </p:txBody>
      </p:sp>
      <p:grpSp>
        <p:nvGrpSpPr>
          <p:cNvPr id="18" name="Group 17">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866B275-E429-53D8-0C86-43A449ACC106}"/>
              </a:ext>
            </a:extLst>
          </p:cNvPr>
          <p:cNvSpPr>
            <a:spLocks noGrp="1"/>
          </p:cNvSpPr>
          <p:nvPr>
            <p:ph idx="1"/>
          </p:nvPr>
        </p:nvSpPr>
        <p:spPr>
          <a:xfrm>
            <a:off x="590719" y="2330505"/>
            <a:ext cx="4559425" cy="3979585"/>
          </a:xfrm>
        </p:spPr>
        <p:txBody>
          <a:bodyPr vert="horz" lIns="91440" tIns="45720" rIns="91440" bIns="45720" rtlCol="0" anchor="ctr">
            <a:normAutofit/>
          </a:bodyPr>
          <a:lstStyle/>
          <a:p>
            <a:r>
              <a:rPr lang="en-US" sz="2000" dirty="0">
                <a:latin typeface="Helvetica" panose="020B0604020202020204" pitchFamily="34" charset="0"/>
                <a:cs typeface="Helvetica" panose="020B0604020202020204" pitchFamily="34" charset="0"/>
              </a:rPr>
              <a:t>Use both hands</a:t>
            </a:r>
          </a:p>
          <a:p>
            <a:r>
              <a:rPr lang="en-US" sz="2000" dirty="0">
                <a:latin typeface="Helvetica" panose="020B0604020202020204" pitchFamily="34" charset="0"/>
                <a:cs typeface="Helvetica" panose="020B0604020202020204" pitchFamily="34" charset="0"/>
              </a:rPr>
              <a:t>Carts</a:t>
            </a:r>
          </a:p>
          <a:p>
            <a:r>
              <a:rPr lang="en-US" sz="2000" dirty="0">
                <a:latin typeface="Helvetica" panose="020B0604020202020204" pitchFamily="34" charset="0"/>
                <a:cs typeface="Helvetica" panose="020B0604020202020204" pitchFamily="34" charset="0"/>
              </a:rPr>
              <a:t>Proper lifting</a:t>
            </a:r>
          </a:p>
          <a:p>
            <a:r>
              <a:rPr lang="en-US" sz="2000" dirty="0">
                <a:latin typeface="Helvetica" panose="020B0604020202020204" pitchFamily="34" charset="0"/>
                <a:cs typeface="Helvetica" panose="020B0604020202020204" pitchFamily="34" charset="0"/>
              </a:rPr>
              <a:t>Cushioned floor mats</a:t>
            </a:r>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n image comparing the wrong way to bend over and pick up a box by bending at the hips versus the correct way to pick up a box by bending at your knees.">
            <a:extLst>
              <a:ext uri="{FF2B5EF4-FFF2-40B4-BE49-F238E27FC236}">
                <a16:creationId xmlns:a16="http://schemas.microsoft.com/office/drawing/2014/main" id="{6FDCECE1-37F5-4D01-0A69-E80B3F7A725D}"/>
              </a:ext>
            </a:extLst>
          </p:cNvPr>
          <p:cNvPicPr>
            <a:picLocks noChangeAspect="1"/>
          </p:cNvPicPr>
          <p:nvPr/>
        </p:nvPicPr>
        <p:blipFill rotWithShape="1">
          <a:blip r:embed="rId3"/>
          <a:srcRect l="13187" r="14601" b="-1"/>
          <a:stretch/>
        </p:blipFill>
        <p:spPr>
          <a:xfrm>
            <a:off x="5977788" y="799352"/>
            <a:ext cx="5425410" cy="5259296"/>
          </a:xfrm>
          <a:prstGeom prst="rect">
            <a:avLst/>
          </a:prstGeom>
        </p:spPr>
      </p:pic>
      <p:pic>
        <p:nvPicPr>
          <p:cNvPr id="6" name="Picture 5">
            <a:extLst>
              <a:ext uri="{FF2B5EF4-FFF2-40B4-BE49-F238E27FC236}">
                <a16:creationId xmlns:a16="http://schemas.microsoft.com/office/drawing/2014/main" id="{F57A28FF-19C5-DE8D-988A-F9EEB4B96BB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284323"/>
            <a:ext cx="2743200" cy="562318"/>
          </a:xfrm>
          <a:prstGeom prst="rect">
            <a:avLst/>
          </a:prstGeom>
        </p:spPr>
      </p:pic>
    </p:spTree>
    <p:extLst>
      <p:ext uri="{BB962C8B-B14F-4D97-AF65-F5344CB8AC3E}">
        <p14:creationId xmlns:p14="http://schemas.microsoft.com/office/powerpoint/2010/main" val="3182683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D139E57-5BD7-BD9B-D900-6938CA0DE826}"/>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kern="1200" dirty="0">
                <a:solidFill>
                  <a:schemeClr val="tx1"/>
                </a:solidFill>
                <a:latin typeface="Helvetica" panose="020B0604020202020204" pitchFamily="34" charset="0"/>
                <a:cs typeface="Helvetica" panose="020B0604020202020204" pitchFamily="34" charset="0"/>
              </a:rPr>
              <a:t>Training </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CBE7BCF-A3BF-0AE7-1F0D-71F415FBE0F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152298"/>
            <a:ext cx="2743200" cy="562318"/>
          </a:xfrm>
          <a:prstGeom prst="rect">
            <a:avLst/>
          </a:prstGeom>
        </p:spPr>
      </p:pic>
    </p:spTree>
    <p:extLst>
      <p:ext uri="{BB962C8B-B14F-4D97-AF65-F5344CB8AC3E}">
        <p14:creationId xmlns:p14="http://schemas.microsoft.com/office/powerpoint/2010/main" val="7518204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F77A1-ECCA-FD31-744E-73B021073787}"/>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Train the Trainer</a:t>
            </a:r>
          </a:p>
        </p:txBody>
      </p:sp>
      <p:sp>
        <p:nvSpPr>
          <p:cNvPr id="3" name="Content Placeholder 2">
            <a:extLst>
              <a:ext uri="{FF2B5EF4-FFF2-40B4-BE49-F238E27FC236}">
                <a16:creationId xmlns:a16="http://schemas.microsoft.com/office/drawing/2014/main" id="{6CA25E54-05DE-95D3-0A44-1C203F3E7784}"/>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Monthly Meetings</a:t>
            </a:r>
          </a:p>
          <a:p>
            <a:r>
              <a:rPr lang="en-US" dirty="0">
                <a:latin typeface="Helvetica" panose="020B0604020202020204" pitchFamily="34" charset="0"/>
                <a:cs typeface="Helvetica" panose="020B0604020202020204" pitchFamily="34" charset="0"/>
              </a:rPr>
              <a:t>JAM Sessions</a:t>
            </a:r>
          </a:p>
        </p:txBody>
      </p:sp>
      <p:pic>
        <p:nvPicPr>
          <p:cNvPr id="4" name="Picture 3">
            <a:extLst>
              <a:ext uri="{FF2B5EF4-FFF2-40B4-BE49-F238E27FC236}">
                <a16:creationId xmlns:a16="http://schemas.microsoft.com/office/drawing/2014/main" id="{869F0022-48C3-7362-0F45-F4F509118C5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152298"/>
            <a:ext cx="2743200" cy="562318"/>
          </a:xfrm>
          <a:prstGeom prst="rect">
            <a:avLst/>
          </a:prstGeom>
        </p:spPr>
      </p:pic>
      <p:cxnSp>
        <p:nvCxnSpPr>
          <p:cNvPr id="5" name="Straight Connector 4">
            <a:extLst>
              <a:ext uri="{FF2B5EF4-FFF2-40B4-BE49-F238E27FC236}">
                <a16:creationId xmlns:a16="http://schemas.microsoft.com/office/drawing/2014/main" id="{81A912BF-BAF7-1707-CC59-7AE31C4F93D5}"/>
              </a:ext>
              <a:ext uri="{C183D7F6-B498-43B3-948B-1728B52AA6E4}">
                <adec:decorative xmlns:adec="http://schemas.microsoft.com/office/drawing/2017/decorative" val="1"/>
              </a:ext>
            </a:extLst>
          </p:cNvPr>
          <p:cNvCxnSpPr/>
          <p:nvPr/>
        </p:nvCxnSpPr>
        <p:spPr>
          <a:xfrm>
            <a:off x="750277" y="1488831"/>
            <a:ext cx="10603523"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24423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Three children in the lunch line with trays in front of them.">
            <a:extLst>
              <a:ext uri="{FF2B5EF4-FFF2-40B4-BE49-F238E27FC236}">
                <a16:creationId xmlns:a16="http://schemas.microsoft.com/office/drawing/2014/main" id="{FCAC23B4-4D29-9C99-028D-B51A76956372}"/>
              </a:ext>
            </a:extLst>
          </p:cNvPr>
          <p:cNvPicPr>
            <a:picLocks noChangeAspect="1"/>
          </p:cNvPicPr>
          <p:nvPr/>
        </p:nvPicPr>
        <p:blipFill rotWithShape="1">
          <a:blip r:embed="rId3"/>
          <a:srcRect/>
          <a:stretch/>
        </p:blipFill>
        <p:spPr>
          <a:xfrm>
            <a:off x="20" y="10"/>
            <a:ext cx="12191980" cy="6857990"/>
          </a:xfrm>
          <a:prstGeom prst="rect">
            <a:avLst/>
          </a:prstGeom>
        </p:spPr>
      </p:pic>
      <p:sp>
        <p:nvSpPr>
          <p:cNvPr id="47" name="Rectangle 4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200" dirty="0">
                <a:solidFill>
                  <a:schemeClr val="tx1">
                    <a:lumMod val="85000"/>
                    <a:lumOff val="15000"/>
                  </a:schemeClr>
                </a:solidFill>
                <a:latin typeface="Helvetica" panose="020B0604020202020204" pitchFamily="34" charset="0"/>
                <a:cs typeface="Helvetica" panose="020B0604020202020204" pitchFamily="34" charset="0"/>
              </a:rPr>
              <a:t>Thank you!</a:t>
            </a:r>
          </a:p>
        </p:txBody>
      </p:sp>
      <p:cxnSp>
        <p:nvCxnSpPr>
          <p:cNvPr id="49" name="Straight Connector 4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7701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a:bodyPr>
          <a:lstStyle/>
          <a:p>
            <a:r>
              <a:rPr lang="en-US" sz="4800" dirty="0">
                <a:latin typeface="Helvetica" panose="020B0604020202020204" pitchFamily="34" charset="0"/>
                <a:cs typeface="Helvetica" panose="020B0604020202020204" pitchFamily="34" charset="0"/>
              </a:rPr>
              <a:t>Questions</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n assortment of question marks in different color circles.">
            <a:extLst>
              <a:ext uri="{FF2B5EF4-FFF2-40B4-BE49-F238E27FC236}">
                <a16:creationId xmlns:a16="http://schemas.microsoft.com/office/drawing/2014/main" id="{16CE4341-ED79-ECCA-75C0-C465A25B1D1E}"/>
              </a:ext>
              <a:ext uri="{C183D7F6-B498-43B3-948B-1728B52AA6E4}">
                <adec:decorative xmlns:adec="http://schemas.microsoft.com/office/drawing/2017/decorative" val="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7140" r="1590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6">
            <a:extLst>
              <a:ext uri="{FF2B5EF4-FFF2-40B4-BE49-F238E27FC236}">
                <a16:creationId xmlns:a16="http://schemas.microsoft.com/office/drawing/2014/main" id="{4E5680DE-EF56-7AF3-FDE1-319E9B8D46D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2910" y="6129244"/>
            <a:ext cx="3435626" cy="703783"/>
          </a:xfrm>
          <a:prstGeom prst="rect">
            <a:avLst/>
          </a:prstGeom>
        </p:spPr>
      </p:pic>
    </p:spTree>
    <p:extLst>
      <p:ext uri="{BB962C8B-B14F-4D97-AF65-F5344CB8AC3E}">
        <p14:creationId xmlns:p14="http://schemas.microsoft.com/office/powerpoint/2010/main" val="293689063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8BB0C0-FE25-436E-9556-1EA3EAB8B0D5}">
  <ds:schemaRefs>
    <ds:schemaRef ds:uri="cd9fb0ce-cc5e-4069-a635-474c35d56436"/>
    <ds:schemaRef ds:uri="http://purl.org/dc/terms/"/>
    <ds:schemaRef ds:uri="http://schemas.microsoft.com/office/2006/documentManagement/types"/>
    <ds:schemaRef ds:uri="http://purl.org/dc/elements/1.1/"/>
    <ds:schemaRef ds:uri="http://purl.org/dc/dcmitype/"/>
    <ds:schemaRef ds:uri="http://www.w3.org/XML/1998/namespace"/>
    <ds:schemaRef ds:uri="5546905e-4a60-40fd-8bc3-55b8fdc9a8e5"/>
    <ds:schemaRef ds:uri="http://schemas.openxmlformats.org/package/2006/metadata/core-propertie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512CA16C-9E30-4C85-83D0-483E24CD96ED}">
  <ds:schemaRefs>
    <ds:schemaRef ds:uri="http://schemas.microsoft.com/sharepoint/v3/contenttype/forms"/>
  </ds:schemaRefs>
</ds:datastoreItem>
</file>

<file path=customXml/itemProps3.xml><?xml version="1.0" encoding="utf-8"?>
<ds:datastoreItem xmlns:ds="http://schemas.openxmlformats.org/officeDocument/2006/customXml" ds:itemID="{EB499E25-7C49-44F1-8C36-80C577A048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9fb0ce-cc5e-4069-a635-474c35d56436"/>
    <ds:schemaRef ds:uri="5546905e-4a60-40fd-8bc3-55b8fdc9a8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136</TotalTime>
  <Words>4018</Words>
  <Application>Microsoft Office PowerPoint</Application>
  <PresentationFormat>Widescreen</PresentationFormat>
  <Paragraphs>252</Paragraphs>
  <Slides>29</Slides>
  <Notes>28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29</vt:i4>
      </vt:variant>
    </vt:vector>
  </HeadingPairs>
  <TitlesOfParts>
    <vt:vector size="36" baseType="lpstr">
      <vt:lpstr>Arial</vt:lpstr>
      <vt:lpstr>Arial,Sans-Serif</vt:lpstr>
      <vt:lpstr>Calibri</vt:lpstr>
      <vt:lpstr>Calibri Light</vt:lpstr>
      <vt:lpstr>Helvetica</vt:lpstr>
      <vt:lpstr>office theme</vt:lpstr>
      <vt:lpstr>Office Theme</vt:lpstr>
      <vt:lpstr>Kitchen Organization and Efficiency</vt:lpstr>
      <vt:lpstr>USDA Funding and Non-Discrimination Statements:</vt:lpstr>
      <vt:lpstr>Welcome!</vt:lpstr>
      <vt:lpstr>Objectives</vt:lpstr>
      <vt:lpstr>Professional Standards – Learning Codes</vt:lpstr>
      <vt:lpstr>Dry Storage Organization</vt:lpstr>
      <vt:lpstr>Storage Equipment</vt:lpstr>
      <vt:lpstr>Let's talk boxes!</vt:lpstr>
      <vt:lpstr>Layout</vt:lpstr>
      <vt:lpstr>Food Safety</vt:lpstr>
      <vt:lpstr>Walk-In and Freezer Organization</vt:lpstr>
      <vt:lpstr>Considerations</vt:lpstr>
      <vt:lpstr>Let's chat!</vt:lpstr>
      <vt:lpstr>Small Equipment Organization</vt:lpstr>
      <vt:lpstr>Storage </vt:lpstr>
      <vt:lpstr>Small Equipment Layout</vt:lpstr>
      <vt:lpstr>Knife Storage</vt:lpstr>
      <vt:lpstr>Efficiency</vt:lpstr>
      <vt:lpstr>Mise en Place</vt:lpstr>
      <vt:lpstr>Organizing your Work Space</vt:lpstr>
      <vt:lpstr>Work Schedules</vt:lpstr>
      <vt:lpstr>Small Equipment</vt:lpstr>
      <vt:lpstr>Let's chat again!</vt:lpstr>
      <vt:lpstr>Kitchen Hacks</vt:lpstr>
      <vt:lpstr>Ergonomics</vt:lpstr>
      <vt:lpstr>Training </vt:lpstr>
      <vt:lpstr>Train the Trainer</vt:lpstr>
      <vt:lpstr>Thank you!</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Kitchen Organization and Efficiency</dc:title>
  <dc:subject>Kitchen Organization and Efficiency</dc:subject>
  <dc:creator>VDOE</dc:creator>
  <cp:keywords>kitchen organization; efficiency; storage; ergonomics; mise en place; kitchen hacks; work schedules</cp:keywords>
  <cp:lastModifiedBy>Stansfield, Katelynn (DOE)</cp:lastModifiedBy>
  <cp:revision>164</cp:revision>
  <dcterms:created xsi:type="dcterms:W3CDTF">2023-09-08T01:45:26Z</dcterms:created>
  <dcterms:modified xsi:type="dcterms:W3CDTF">2024-09-25T16:33:58Z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