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7"/>
  </p:notesMasterIdLst>
  <p:sldIdLst>
    <p:sldId id="261" r:id="rId5"/>
    <p:sldId id="458" r:id="rId6"/>
    <p:sldId id="258" r:id="rId7"/>
    <p:sldId id="293" r:id="rId8"/>
    <p:sldId id="260" r:id="rId9"/>
    <p:sldId id="263" r:id="rId10"/>
    <p:sldId id="265" r:id="rId11"/>
    <p:sldId id="268" r:id="rId12"/>
    <p:sldId id="294" r:id="rId13"/>
    <p:sldId id="295" r:id="rId14"/>
    <p:sldId id="270" r:id="rId15"/>
    <p:sldId id="296" r:id="rId16"/>
    <p:sldId id="297" r:id="rId17"/>
    <p:sldId id="274" r:id="rId18"/>
    <p:sldId id="275" r:id="rId19"/>
    <p:sldId id="276" r:id="rId20"/>
    <p:sldId id="277" r:id="rId21"/>
    <p:sldId id="278" r:id="rId22"/>
    <p:sldId id="279" r:id="rId23"/>
    <p:sldId id="280" r:id="rId24"/>
    <p:sldId id="298" r:id="rId25"/>
    <p:sldId id="290" r:id="rId26"/>
    <p:sldId id="299" r:id="rId27"/>
    <p:sldId id="283" r:id="rId28"/>
    <p:sldId id="284" r:id="rId29"/>
    <p:sldId id="285" r:id="rId30"/>
    <p:sldId id="289" r:id="rId31"/>
    <p:sldId id="286" r:id="rId32"/>
    <p:sldId id="291" r:id="rId33"/>
    <p:sldId id="287" r:id="rId34"/>
    <p:sldId id="288" r:id="rId35"/>
    <p:sldId id="292"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658" autoAdjust="0"/>
    <p:restoredTop sz="50000" autoAdjust="0"/>
  </p:normalViewPr>
  <p:slideViewPr>
    <p:cSldViewPr snapToGrid="0">
      <p:cViewPr varScale="1">
        <p:scale>
          <a:sx n="53" d="100"/>
          <a:sy n="53" d="100"/>
        </p:scale>
        <p:origin x="307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102945-D5BA-44A7-A129-137A5C3868F2}" type="datetimeFigureOut">
              <a:t>9/25/2024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7698F3-78FD-418C-8CE6-D7A1F29097B9}" type="slidenum">
              <a:t>‹#›</a:t>
            </a:fld>
            <a:endParaRPr lang="en-US"/>
          </a:p>
        </p:txBody>
      </p:sp>
    </p:spTree>
    <p:extLst>
      <p:ext uri="{BB962C8B-B14F-4D97-AF65-F5344CB8AC3E}">
        <p14:creationId xmlns:p14="http://schemas.microsoft.com/office/powerpoint/2010/main" val="27747335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Do:  </a:t>
            </a:r>
            <a:r>
              <a:rPr lang="en-US" b="0" dirty="0">
                <a:latin typeface="Arial" panose="020B0604020202020204" pitchFamily="34" charset="0"/>
                <a:cs typeface="Arial" panose="020B0604020202020204" pitchFamily="34" charset="0"/>
              </a:rPr>
              <a:t>Record webinar!</a:t>
            </a:r>
          </a:p>
          <a:p>
            <a:endParaRPr lang="en-US" b="1"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Welcome to today's webinar, limiting added sugars and reducing sodium. The Healthy Hunger Free Kids Act and transitional standards have already begun to address sodium, but added sugars is new, and something we expect to come down the pipeline once the new rule is released.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The great news is that scratch cooking, and incorporating local, seasonal, and culturally inclusive foods, all can help reduce sodium and added sugars in school meals.</a:t>
            </a:r>
          </a:p>
        </p:txBody>
      </p:sp>
      <p:sp>
        <p:nvSpPr>
          <p:cNvPr id="4" name="Slide Number Placeholder 3"/>
          <p:cNvSpPr>
            <a:spLocks noGrp="1"/>
          </p:cNvSpPr>
          <p:nvPr>
            <p:ph type="sldNum" sz="quarter" idx="5"/>
          </p:nvPr>
        </p:nvSpPr>
        <p:spPr/>
        <p:txBody>
          <a:bodyPr/>
          <a:lstStyle/>
          <a:p>
            <a:fld id="{58A5FA56-9196-4C16-A37A-0B6E7EEC6F05}" type="slidenum">
              <a:t>1</a:t>
            </a:fld>
            <a:endParaRPr lang="en-US"/>
          </a:p>
        </p:txBody>
      </p:sp>
    </p:spTree>
    <p:extLst>
      <p:ext uri="{BB962C8B-B14F-4D97-AF65-F5344CB8AC3E}">
        <p14:creationId xmlns:p14="http://schemas.microsoft.com/office/powerpoint/2010/main" val="3484738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47698F3-78FD-418C-8CE6-D7A1F29097B9}" type="slidenum">
              <a:rPr lang="en-US" smtClean="0"/>
              <a:t>2</a:t>
            </a:fld>
            <a:endParaRPr lang="en-US"/>
          </a:p>
        </p:txBody>
      </p:sp>
    </p:spTree>
    <p:extLst>
      <p:ext uri="{BB962C8B-B14F-4D97-AF65-F5344CB8AC3E}">
        <p14:creationId xmlns:p14="http://schemas.microsoft.com/office/powerpoint/2010/main" val="30033655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Arial" panose="020B0604020202020204" pitchFamily="34" charset="0"/>
                <a:cs typeface="Arial" panose="020B0604020202020204" pitchFamily="34" charset="0"/>
              </a:rPr>
              <a:t>Say: </a:t>
            </a:r>
            <a:r>
              <a:rPr lang="en-US" b="0" baseline="0" dirty="0">
                <a:latin typeface="Arial" panose="020B0604020202020204" pitchFamily="34" charset="0"/>
                <a:cs typeface="Arial" panose="020B0604020202020204" pitchFamily="34" charset="0"/>
              </a:rPr>
              <a:t>Remember that as we go </a:t>
            </a:r>
            <a:r>
              <a:rPr lang="en-US" baseline="0" dirty="0">
                <a:latin typeface="Arial" panose="020B0604020202020204" pitchFamily="34" charset="0"/>
                <a:cs typeface="Arial" panose="020B0604020202020204" pitchFamily="34" charset="0"/>
              </a:rPr>
              <a:t>through today’s webinar, the chat box is open for any questions and comments. We can learn a lot from each other during these times together. Please feel free to comment and ask questions in the chat anytime! We will monitor it together throughout this hour and would love some conversations.</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91715D1-F0B4-C84C-8FCA-9C3FB5C5242A}" type="slidenum">
              <a:rPr lang="en-US" smtClean="0"/>
              <a:t>3</a:t>
            </a:fld>
            <a:endParaRPr lang="en-US"/>
          </a:p>
        </p:txBody>
      </p:sp>
    </p:spTree>
    <p:extLst>
      <p:ext uri="{BB962C8B-B14F-4D97-AF65-F5344CB8AC3E}">
        <p14:creationId xmlns:p14="http://schemas.microsoft.com/office/powerpoint/2010/main" val="1747497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b="1" dirty="0">
                <a:latin typeface="Arial" panose="020B0604020202020204" pitchFamily="34" charset="0"/>
                <a:cs typeface="Arial" panose="020B0604020202020204" pitchFamily="34" charset="0"/>
              </a:rPr>
              <a:t>Say</a:t>
            </a:r>
            <a:r>
              <a:rPr lang="en-US" b="0" dirty="0">
                <a:latin typeface="Arial" panose="020B0604020202020204" pitchFamily="34" charset="0"/>
                <a:cs typeface="Arial" panose="020B0604020202020204" pitchFamily="34" charset="0"/>
              </a:rPr>
              <a:t>: Let’s review today’s objectives</a:t>
            </a:r>
            <a:r>
              <a:rPr lang="en-US" dirty="0">
                <a:latin typeface="Arial" panose="020B0604020202020204" pitchFamily="34" charset="0"/>
                <a:cs typeface="Arial" panose="020B0604020202020204" pitchFamily="34" charset="0"/>
              </a:rPr>
              <a:t>.</a:t>
            </a:r>
            <a:endParaRPr lang="en-US" b="0"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Do</a:t>
            </a:r>
            <a:r>
              <a:rPr lang="en-US" dirty="0">
                <a:latin typeface="Arial" panose="020B0604020202020204" pitchFamily="34" charset="0"/>
                <a:cs typeface="Arial" panose="020B0604020202020204" pitchFamily="34" charset="0"/>
              </a:rPr>
              <a:t>: Review objectives.</a:t>
            </a:r>
          </a:p>
          <a:p>
            <a:endParaRPr lang="en-US" b="0"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247698F3-78FD-418C-8CE6-D7A1F29097B9}" type="slidenum">
              <a:rPr lang="en-US" smtClean="0"/>
              <a:t>4</a:t>
            </a:fld>
            <a:endParaRPr lang="en-US"/>
          </a:p>
        </p:txBody>
      </p:sp>
    </p:spTree>
    <p:extLst>
      <p:ext uri="{BB962C8B-B14F-4D97-AF65-F5344CB8AC3E}">
        <p14:creationId xmlns:p14="http://schemas.microsoft.com/office/powerpoint/2010/main" val="30160677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Do</a:t>
            </a:r>
            <a:r>
              <a:rPr lang="en-US" dirty="0">
                <a:latin typeface="Arial" panose="020B0604020202020204" pitchFamily="34" charset="0"/>
                <a:cs typeface="Arial" panose="020B0604020202020204" pitchFamily="34" charset="0"/>
              </a:rPr>
              <a:t>: Review professional standards learning codes.</a:t>
            </a:r>
          </a:p>
        </p:txBody>
      </p:sp>
      <p:sp>
        <p:nvSpPr>
          <p:cNvPr id="4" name="Slide Number Placeholder 3"/>
          <p:cNvSpPr>
            <a:spLocks noGrp="1"/>
          </p:cNvSpPr>
          <p:nvPr>
            <p:ph type="sldNum" sz="quarter" idx="5"/>
          </p:nvPr>
        </p:nvSpPr>
        <p:spPr/>
        <p:txBody>
          <a:bodyPr/>
          <a:lstStyle/>
          <a:p>
            <a:fld id="{58A5FA56-9196-4C16-A37A-0B6E7EEC6F05}" type="slidenum">
              <a:t>5</a:t>
            </a:fld>
            <a:endParaRPr lang="en-US"/>
          </a:p>
        </p:txBody>
      </p:sp>
    </p:spTree>
    <p:extLst>
      <p:ext uri="{BB962C8B-B14F-4D97-AF65-F5344CB8AC3E}">
        <p14:creationId xmlns:p14="http://schemas.microsoft.com/office/powerpoint/2010/main" val="42523982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Let's begin by discussing added sugars.</a:t>
            </a:r>
          </a:p>
        </p:txBody>
      </p:sp>
      <p:sp>
        <p:nvSpPr>
          <p:cNvPr id="4" name="Slide Number Placeholder 3"/>
          <p:cNvSpPr>
            <a:spLocks noGrp="1"/>
          </p:cNvSpPr>
          <p:nvPr>
            <p:ph type="sldNum" sz="quarter" idx="5"/>
          </p:nvPr>
        </p:nvSpPr>
        <p:spPr/>
        <p:txBody>
          <a:bodyPr/>
          <a:lstStyle/>
          <a:p>
            <a:fld id="{247698F3-78FD-418C-8CE6-D7A1F29097B9}" type="slidenum">
              <a:rPr lang="en-US"/>
              <a:t>6</a:t>
            </a:fld>
            <a:endParaRPr lang="en-US"/>
          </a:p>
        </p:txBody>
      </p:sp>
    </p:spTree>
    <p:extLst>
      <p:ext uri="{BB962C8B-B14F-4D97-AF65-F5344CB8AC3E}">
        <p14:creationId xmlns:p14="http://schemas.microsoft.com/office/powerpoint/2010/main" val="17252008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But first, let's make sure that we are clear on the definition of added sugars. They are often confused with natural sugars, and they are NOT one in the same. Natural sugars are found naturally in fruits, vegetables, and milk. Mother nature does have a bit of a sweet tooth.</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Added sugars include granulated sugar, brown sugar, honey, agave, maple syrup, etc. and are added to foods to increase sweetness levels. We want to focus on limiting </a:t>
            </a:r>
            <a:r>
              <a:rPr lang="en-US" i="1" dirty="0">
                <a:latin typeface="Arial" panose="020B0604020202020204" pitchFamily="34" charset="0"/>
                <a:cs typeface="Arial" panose="020B0604020202020204" pitchFamily="34" charset="0"/>
              </a:rPr>
              <a:t>added</a:t>
            </a:r>
            <a:r>
              <a:rPr lang="en-US" dirty="0">
                <a:latin typeface="Arial" panose="020B0604020202020204" pitchFamily="34" charset="0"/>
                <a:cs typeface="Arial" panose="020B0604020202020204" pitchFamily="34" charset="0"/>
              </a:rPr>
              <a:t> sugars, not </a:t>
            </a:r>
            <a:r>
              <a:rPr lang="en-US" i="1" dirty="0">
                <a:latin typeface="Arial" panose="020B0604020202020204" pitchFamily="34" charset="0"/>
                <a:cs typeface="Arial" panose="020B0604020202020204" pitchFamily="34" charset="0"/>
              </a:rPr>
              <a:t>natural</a:t>
            </a:r>
            <a:r>
              <a:rPr lang="en-US" dirty="0">
                <a:latin typeface="Arial" panose="020B0604020202020204" pitchFamily="34" charset="0"/>
                <a:cs typeface="Arial" panose="020B0604020202020204" pitchFamily="34" charset="0"/>
              </a:rPr>
              <a:t> (unless diabetic).</a:t>
            </a:r>
          </a:p>
        </p:txBody>
      </p:sp>
      <p:sp>
        <p:nvSpPr>
          <p:cNvPr id="4" name="Slide Number Placeholder 3"/>
          <p:cNvSpPr>
            <a:spLocks noGrp="1"/>
          </p:cNvSpPr>
          <p:nvPr>
            <p:ph type="sldNum" sz="quarter" idx="5"/>
          </p:nvPr>
        </p:nvSpPr>
        <p:spPr/>
        <p:txBody>
          <a:bodyPr/>
          <a:lstStyle/>
          <a:p>
            <a:fld id="{247698F3-78FD-418C-8CE6-D7A1F29097B9}" type="slidenum">
              <a:rPr lang="en-US"/>
              <a:t>7</a:t>
            </a:fld>
            <a:endParaRPr lang="en-US"/>
          </a:p>
        </p:txBody>
      </p:sp>
    </p:spTree>
    <p:extLst>
      <p:ext uri="{BB962C8B-B14F-4D97-AF65-F5344CB8AC3E}">
        <p14:creationId xmlns:p14="http://schemas.microsoft.com/office/powerpoint/2010/main" val="13546203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We shared this statistic in a previous webinar, but as a reminder, the typical American child eats about </a:t>
            </a:r>
            <a:r>
              <a:rPr lang="en-US" b="1" dirty="0">
                <a:latin typeface="Arial" panose="020B0604020202020204" pitchFamily="34" charset="0"/>
                <a:cs typeface="Arial" panose="020B0604020202020204" pitchFamily="34" charset="0"/>
              </a:rPr>
              <a:t>triple</a:t>
            </a:r>
            <a:r>
              <a:rPr lang="en-US" dirty="0">
                <a:latin typeface="Arial" panose="020B0604020202020204" pitchFamily="34" charset="0"/>
                <a:cs typeface="Arial" panose="020B0604020202020204" pitchFamily="34" charset="0"/>
              </a:rPr>
              <a:t> the recommended amount of added sugars, half from food and half from drinks.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The Dietary Guidelines for Americans recommends that we keep added sugars to less than 10% of total daily calories. For more visual learners, we like the American Heart Association's recommendations. The AHA recommends limiting added sugars to 6 teaspoons/day for women and children (9 teaspoons for men) or 24 grams a day.</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4 grams = 1 teaspoon of added sugar. This is helpful to remember when comparing nutrition fact labels among products.</a:t>
            </a:r>
          </a:p>
        </p:txBody>
      </p:sp>
      <p:sp>
        <p:nvSpPr>
          <p:cNvPr id="4" name="Slide Number Placeholder 3"/>
          <p:cNvSpPr>
            <a:spLocks noGrp="1"/>
          </p:cNvSpPr>
          <p:nvPr>
            <p:ph type="sldNum" sz="quarter" idx="5"/>
          </p:nvPr>
        </p:nvSpPr>
        <p:spPr/>
        <p:txBody>
          <a:bodyPr/>
          <a:lstStyle/>
          <a:p>
            <a:fld id="{247698F3-78FD-418C-8CE6-D7A1F29097B9}" type="slidenum">
              <a:t>8</a:t>
            </a:fld>
            <a:endParaRPr lang="en-US"/>
          </a:p>
        </p:txBody>
      </p:sp>
    </p:spTree>
    <p:extLst>
      <p:ext uri="{BB962C8B-B14F-4D97-AF65-F5344CB8AC3E}">
        <p14:creationId xmlns:p14="http://schemas.microsoft.com/office/powerpoint/2010/main" val="6143020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You might recognize this slide from another webinar, but we wanted to emphasize the current missing element in school nutrition regulations, and that's added sugars. The DGA clearly states that we need to limit foods and beverages in added sugars. Our regulations currently address saturated fat and sodium, but not added sugars.</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247698F3-78FD-418C-8CE6-D7A1F29097B9}" type="slidenum">
              <a:rPr lang="en-US" smtClean="0"/>
              <a:t>9</a:t>
            </a:fld>
            <a:endParaRPr lang="en-US"/>
          </a:p>
        </p:txBody>
      </p:sp>
    </p:spTree>
    <p:extLst>
      <p:ext uri="{BB962C8B-B14F-4D97-AF65-F5344CB8AC3E}">
        <p14:creationId xmlns:p14="http://schemas.microsoft.com/office/powerpoint/2010/main" val="11822895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We live in a country that overloads children with added sugars. If you are a parent or grandparent, you know it is nearly impossible to go a day without your child being exposed to some sort of sweet treat, and when birthday parties hit on the weekends, forget about it. Cakes, candy, sugar sweetened beverages, and more. It's too much!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Oftentimes, people don't worry as much about what kids eat, thinking it's fine, they are young and active, they can afford to eat what they want. It's not about what they look like on the </a:t>
            </a:r>
            <a:r>
              <a:rPr lang="en-US" i="1" dirty="0">
                <a:latin typeface="Arial" panose="020B0604020202020204" pitchFamily="34" charset="0"/>
                <a:cs typeface="Arial" panose="020B0604020202020204" pitchFamily="34" charset="0"/>
              </a:rPr>
              <a:t>outside,</a:t>
            </a:r>
            <a:r>
              <a:rPr lang="en-US" dirty="0">
                <a:latin typeface="Arial" panose="020B0604020202020204" pitchFamily="34" charset="0"/>
                <a:cs typeface="Arial" panose="020B0604020202020204" pitchFamily="34" charset="0"/>
              </a:rPr>
              <a:t> but what's going on in the </a:t>
            </a:r>
            <a:r>
              <a:rPr lang="en-US" i="1" dirty="0">
                <a:latin typeface="Arial" panose="020B0604020202020204" pitchFamily="34" charset="0"/>
                <a:cs typeface="Arial" panose="020B0604020202020204" pitchFamily="34" charset="0"/>
              </a:rPr>
              <a:t>inside</a:t>
            </a:r>
            <a:r>
              <a:rPr lang="en-US" dirty="0">
                <a:latin typeface="Arial" panose="020B0604020202020204" pitchFamily="34" charset="0"/>
                <a:cs typeface="Arial" panose="020B0604020202020204" pitchFamily="34" charset="0"/>
              </a:rPr>
              <a:t>! And don't forget, 40% of children in this country are overweight or obese.</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Consuming too much added sugars increases risk for the following...</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Do</a:t>
            </a:r>
            <a:r>
              <a:rPr lang="en-US" dirty="0">
                <a:latin typeface="Arial" panose="020B0604020202020204" pitchFamily="34" charset="0"/>
                <a:cs typeface="Arial" panose="020B0604020202020204" pitchFamily="34" charset="0"/>
              </a:rPr>
              <a:t>: Review ailments on slide.</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247698F3-78FD-418C-8CE6-D7A1F29097B9}" type="slidenum">
              <a:rPr lang="en-US" smtClean="0"/>
              <a:t>10</a:t>
            </a:fld>
            <a:endParaRPr lang="en-US"/>
          </a:p>
        </p:txBody>
      </p:sp>
    </p:spTree>
    <p:extLst>
      <p:ext uri="{BB962C8B-B14F-4D97-AF65-F5344CB8AC3E}">
        <p14:creationId xmlns:p14="http://schemas.microsoft.com/office/powerpoint/2010/main" val="2878453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Something else to think about - consumption of both sugar (and artificial sweeteners) may change palates or taste preferences over time, increasing desire for sweet foods, and making naturally sweet foods taste less sweet. We don't want kids that can't enjoy the natural sweetness found in fruit!</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Sources: </a:t>
            </a:r>
          </a:p>
          <a:p>
            <a:r>
              <a:rPr lang="en-US" dirty="0">
                <a:latin typeface="Arial" panose="020B0604020202020204" pitchFamily="34" charset="0"/>
                <a:cs typeface="Arial" panose="020B0604020202020204" pitchFamily="34" charset="0"/>
              </a:rPr>
              <a:t>Bartolotto C. Does Consuming Sugar and Artificial Sweeteners Change Taste Preferences? Perm J. 2015 Summer;19(3):81-4. </a:t>
            </a:r>
            <a:r>
              <a:rPr lang="en-US" dirty="0" err="1">
                <a:latin typeface="Arial" panose="020B0604020202020204" pitchFamily="34" charset="0"/>
                <a:cs typeface="Arial" panose="020B0604020202020204" pitchFamily="34" charset="0"/>
              </a:rPr>
              <a:t>doi</a:t>
            </a:r>
            <a:r>
              <a:rPr lang="en-US" dirty="0">
                <a:latin typeface="Arial" panose="020B0604020202020204" pitchFamily="34" charset="0"/>
                <a:cs typeface="Arial" panose="020B0604020202020204" pitchFamily="34" charset="0"/>
              </a:rPr>
              <a:t>: 10.7812/TPP/14-229. PMID: 26176574; PMCID: PMC4500487.</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Vaziri A, </a:t>
            </a:r>
            <a:r>
              <a:rPr lang="en-US" dirty="0" err="1">
                <a:latin typeface="Arial" panose="020B0604020202020204" pitchFamily="34" charset="0"/>
                <a:cs typeface="Arial" panose="020B0604020202020204" pitchFamily="34" charset="0"/>
              </a:rPr>
              <a:t>Khabiri</a:t>
            </a:r>
            <a:r>
              <a:rPr lang="en-US" dirty="0">
                <a:latin typeface="Arial" panose="020B0604020202020204" pitchFamily="34" charset="0"/>
                <a:cs typeface="Arial" panose="020B0604020202020204" pitchFamily="34" charset="0"/>
              </a:rPr>
              <a:t> M, Genaw BT, May CE, </a:t>
            </a:r>
            <a:r>
              <a:rPr lang="en-US" dirty="0" err="1">
                <a:latin typeface="Arial" panose="020B0604020202020204" pitchFamily="34" charset="0"/>
                <a:cs typeface="Arial" panose="020B0604020202020204" pitchFamily="34" charset="0"/>
              </a:rPr>
              <a:t>Freddolino</a:t>
            </a:r>
            <a:r>
              <a:rPr lang="en-US" dirty="0">
                <a:latin typeface="Arial" panose="020B0604020202020204" pitchFamily="34" charset="0"/>
                <a:cs typeface="Arial" panose="020B0604020202020204" pitchFamily="34" charset="0"/>
              </a:rPr>
              <a:t> PL, Dus M. Persistent epigenetic reprogramming of sweet taste by diet. Sci Adv. 2020 Nov 11;6(46):eabc8492. </a:t>
            </a:r>
            <a:r>
              <a:rPr lang="en-US" dirty="0" err="1">
                <a:latin typeface="Arial" panose="020B0604020202020204" pitchFamily="34" charset="0"/>
                <a:cs typeface="Arial" panose="020B0604020202020204" pitchFamily="34" charset="0"/>
              </a:rPr>
              <a:t>doi</a:t>
            </a:r>
            <a:r>
              <a:rPr lang="en-US" dirty="0">
                <a:latin typeface="Arial" panose="020B0604020202020204" pitchFamily="34" charset="0"/>
                <a:cs typeface="Arial" panose="020B0604020202020204" pitchFamily="34" charset="0"/>
              </a:rPr>
              <a:t>: 10.1126/sciadv.abc8492. PMID: 33177090; PMCID: PMC7673743.</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Wise PM, Nattress L, Flammer LJ, Beauchamp GK. Reduced dietary intake of simple sugars alters perceived sweet taste intensity but not perceived pleasantness. Am J Clin </a:t>
            </a:r>
            <a:r>
              <a:rPr lang="en-US" dirty="0" err="1">
                <a:latin typeface="Arial" panose="020B0604020202020204" pitchFamily="34" charset="0"/>
                <a:cs typeface="Arial" panose="020B0604020202020204" pitchFamily="34" charset="0"/>
              </a:rPr>
              <a:t>Nutr</a:t>
            </a:r>
            <a:r>
              <a:rPr lang="en-US" dirty="0">
                <a:latin typeface="Arial" panose="020B0604020202020204" pitchFamily="34" charset="0"/>
                <a:cs typeface="Arial" panose="020B0604020202020204" pitchFamily="34" charset="0"/>
              </a:rPr>
              <a:t>. 2016 Jan;103(1):50-60. </a:t>
            </a:r>
            <a:r>
              <a:rPr lang="en-US" dirty="0" err="1">
                <a:latin typeface="Arial" panose="020B0604020202020204" pitchFamily="34" charset="0"/>
                <a:cs typeface="Arial" panose="020B0604020202020204" pitchFamily="34" charset="0"/>
              </a:rPr>
              <a:t>doi</a:t>
            </a:r>
            <a:r>
              <a:rPr lang="en-US" dirty="0">
                <a:latin typeface="Arial" panose="020B0604020202020204" pitchFamily="34" charset="0"/>
                <a:cs typeface="Arial" panose="020B0604020202020204" pitchFamily="34" charset="0"/>
              </a:rPr>
              <a:t>: 10.3945/ajcn.115.112300. </a:t>
            </a:r>
            <a:r>
              <a:rPr lang="en-US" dirty="0" err="1">
                <a:latin typeface="Arial" panose="020B0604020202020204" pitchFamily="34" charset="0"/>
                <a:cs typeface="Arial" panose="020B0604020202020204" pitchFamily="34" charset="0"/>
              </a:rPr>
              <a:t>Epub</a:t>
            </a:r>
            <a:r>
              <a:rPr lang="en-US" dirty="0">
                <a:latin typeface="Arial" panose="020B0604020202020204" pitchFamily="34" charset="0"/>
                <a:cs typeface="Arial" panose="020B0604020202020204" pitchFamily="34" charset="0"/>
              </a:rPr>
              <a:t> 2015 Nov 25. PMID: 26607941.</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247698F3-78FD-418C-8CE6-D7A1F29097B9}" type="slidenum">
              <a:t>11</a:t>
            </a:fld>
            <a:endParaRPr lang="en-US"/>
          </a:p>
        </p:txBody>
      </p:sp>
    </p:spTree>
    <p:extLst>
      <p:ext uri="{BB962C8B-B14F-4D97-AF65-F5344CB8AC3E}">
        <p14:creationId xmlns:p14="http://schemas.microsoft.com/office/powerpoint/2010/main" val="2860320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The DGA</a:t>
            </a:r>
            <a:r>
              <a:rPr lang="en-US" i="1"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recommend limiting added sugars to less than 10 percent of calories daily, yet school breakfasts currently provide about 17 percent of calories from added sugar and school lunches currently provide 11 percent. That means if a child eats both breakfast and lunch at school, 28% of the calories are coming from added sugars!</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247698F3-78FD-418C-8CE6-D7A1F29097B9}" type="slidenum">
              <a:rPr lang="en-US" smtClean="0"/>
              <a:t>12</a:t>
            </a:fld>
            <a:endParaRPr lang="en-US"/>
          </a:p>
        </p:txBody>
      </p:sp>
    </p:spTree>
    <p:extLst>
      <p:ext uri="{BB962C8B-B14F-4D97-AF65-F5344CB8AC3E}">
        <p14:creationId xmlns:p14="http://schemas.microsoft.com/office/powerpoint/2010/main" val="32687167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The proposed rule includes product-based limits beginning in SY 2025-2026. We thought you would like to see these spelled out again, so they are listed on the slide.</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CACFP already has limits on added sugar, but the proposed rule plans to match CACFP to NSLP and SBP for consistency. </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Do: Read Slide - </a:t>
            </a:r>
            <a:r>
              <a:rPr lang="en-US" dirty="0">
                <a:latin typeface="Arial" panose="020B0604020202020204" pitchFamily="34" charset="0"/>
                <a:cs typeface="Arial" panose="020B0604020202020204" pitchFamily="34" charset="0"/>
              </a:rPr>
              <a:t>Breakfast cereals: no more than </a:t>
            </a:r>
            <a:r>
              <a:rPr lang="en-US" u="sng" dirty="0">
                <a:latin typeface="Arial" panose="020B0604020202020204" pitchFamily="34" charset="0"/>
                <a:cs typeface="Arial" panose="020B0604020202020204" pitchFamily="34" charset="0"/>
              </a:rPr>
              <a:t>6 grams</a:t>
            </a:r>
            <a:r>
              <a:rPr lang="en-US" u="none"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per added ounce. Grain based desserts: limit to no more than a 2-ounce equivalent per week in school breakfast, including cereal bars, doughnuts, sweet rolls, toaster pastries, coffee cakes, and fruit turnovers. Yogurt: no more than </a:t>
            </a:r>
            <a:r>
              <a:rPr lang="en-US" u="sng" dirty="0">
                <a:latin typeface="Arial" panose="020B0604020202020204" pitchFamily="34" charset="0"/>
                <a:cs typeface="Arial" panose="020B0604020202020204" pitchFamily="34" charset="0"/>
              </a:rPr>
              <a:t>12 grams</a:t>
            </a:r>
            <a:r>
              <a:rPr lang="en-US" u="none"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of added sugars per 6 ounces. Flavored milk: limited to no more than </a:t>
            </a:r>
            <a:r>
              <a:rPr lang="en-US" u="sng" dirty="0">
                <a:latin typeface="Arial" panose="020B0604020202020204" pitchFamily="34" charset="0"/>
                <a:cs typeface="Arial" panose="020B0604020202020204" pitchFamily="34" charset="0"/>
              </a:rPr>
              <a:t>10 grams</a:t>
            </a:r>
            <a:r>
              <a:rPr lang="en-US" u="none"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of added sugars per 8 fluid ounces, or for flavored milk sold as a competitive food for middle and high school students, </a:t>
            </a:r>
            <a:r>
              <a:rPr lang="en-US" u="sng" dirty="0">
                <a:latin typeface="Arial" panose="020B0604020202020204" pitchFamily="34" charset="0"/>
                <a:cs typeface="Arial" panose="020B0604020202020204" pitchFamily="34" charset="0"/>
              </a:rPr>
              <a:t>15 grams</a:t>
            </a:r>
            <a:r>
              <a:rPr lang="en-US" u="none"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of added sugars per 12 fluid ounces</a:t>
            </a:r>
          </a:p>
        </p:txBody>
      </p:sp>
      <p:sp>
        <p:nvSpPr>
          <p:cNvPr id="4" name="Slide Number Placeholder 3"/>
          <p:cNvSpPr>
            <a:spLocks noGrp="1"/>
          </p:cNvSpPr>
          <p:nvPr>
            <p:ph type="sldNum" sz="quarter" idx="5"/>
          </p:nvPr>
        </p:nvSpPr>
        <p:spPr/>
        <p:txBody>
          <a:bodyPr/>
          <a:lstStyle/>
          <a:p>
            <a:fld id="{247698F3-78FD-418C-8CE6-D7A1F29097B9}" type="slidenum">
              <a:rPr lang="en-US" smtClean="0"/>
              <a:t>13</a:t>
            </a:fld>
            <a:endParaRPr lang="en-US"/>
          </a:p>
        </p:txBody>
      </p:sp>
    </p:spTree>
    <p:extLst>
      <p:ext uri="{BB962C8B-B14F-4D97-AF65-F5344CB8AC3E}">
        <p14:creationId xmlns:p14="http://schemas.microsoft.com/office/powerpoint/2010/main" val="28850205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Let's take a look at an example school cereal bowl, brand undisclosed! Look at added sugars. That's 11 grams. If I divide by 4, I can calculate the number of teaspoons. That's 2.75 teaspoons (picture that!) in just one bowl of cereal. That's before flavored milk is added to the meal, and we are only at breakfast. Remember, kids should limit added sugars to 6 teaspoons for the TOTAL day.</a:t>
            </a:r>
          </a:p>
        </p:txBody>
      </p:sp>
      <p:sp>
        <p:nvSpPr>
          <p:cNvPr id="4" name="Slide Number Placeholder 3"/>
          <p:cNvSpPr>
            <a:spLocks noGrp="1"/>
          </p:cNvSpPr>
          <p:nvPr>
            <p:ph type="sldNum" sz="quarter" idx="5"/>
          </p:nvPr>
        </p:nvSpPr>
        <p:spPr/>
        <p:txBody>
          <a:bodyPr/>
          <a:lstStyle/>
          <a:p>
            <a:fld id="{247698F3-78FD-418C-8CE6-D7A1F29097B9}" type="slidenum">
              <a:rPr lang="en-US"/>
              <a:t>14</a:t>
            </a:fld>
            <a:endParaRPr lang="en-US"/>
          </a:p>
        </p:txBody>
      </p:sp>
    </p:spTree>
    <p:extLst>
      <p:ext uri="{BB962C8B-B14F-4D97-AF65-F5344CB8AC3E}">
        <p14:creationId xmlns:p14="http://schemas.microsoft.com/office/powerpoint/2010/main" val="11157029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Now, let's take a look at a school 8 ounce (2 m/ma) yogurt product. This one is mind blowing – 21 grams of added sugars! That's almost a whole day's worth of added sugar: 5.25 teaspoons. Do we really want our kids eating that much sugar in just one meal?!</a:t>
            </a:r>
          </a:p>
        </p:txBody>
      </p:sp>
      <p:sp>
        <p:nvSpPr>
          <p:cNvPr id="4" name="Slide Number Placeholder 3"/>
          <p:cNvSpPr>
            <a:spLocks noGrp="1"/>
          </p:cNvSpPr>
          <p:nvPr>
            <p:ph type="sldNum" sz="quarter" idx="5"/>
          </p:nvPr>
        </p:nvSpPr>
        <p:spPr/>
        <p:txBody>
          <a:bodyPr/>
          <a:lstStyle/>
          <a:p>
            <a:fld id="{247698F3-78FD-418C-8CE6-D7A1F29097B9}" type="slidenum">
              <a:rPr lang="en-US"/>
              <a:t>15</a:t>
            </a:fld>
            <a:endParaRPr lang="en-US"/>
          </a:p>
        </p:txBody>
      </p:sp>
    </p:spTree>
    <p:extLst>
      <p:ext uri="{BB962C8B-B14F-4D97-AF65-F5344CB8AC3E}">
        <p14:creationId xmlns:p14="http://schemas.microsoft.com/office/powerpoint/2010/main" val="18713017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Obviously, there is work to be done by our manufacturers, but we can take steps to start reducing sugar before they get there.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First, cook from scratch. Then YOU can control the sugar.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Second, explore savory breakfast items. We tend to favor the sweet items when menu planning. This is a great time to consider culturally inclusive items, like beans with eggs, common in Hispanic cultures, at breakfast time.</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Third, think about using plain yogurt when making smoothies or yogurt parfaits. You can sweeten it yourself with honey, powdered sugar, or jelly, and control the level of sweetness added.</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Finally, work with local vendors to make changes to their products. It can be easier for smaller companies to make change faster than large corporations. Tell them what you want! It's a partnership.</a:t>
            </a:r>
          </a:p>
        </p:txBody>
      </p:sp>
      <p:sp>
        <p:nvSpPr>
          <p:cNvPr id="4" name="Slide Number Placeholder 3"/>
          <p:cNvSpPr>
            <a:spLocks noGrp="1"/>
          </p:cNvSpPr>
          <p:nvPr>
            <p:ph type="sldNum" sz="quarter" idx="5"/>
          </p:nvPr>
        </p:nvSpPr>
        <p:spPr/>
        <p:txBody>
          <a:bodyPr/>
          <a:lstStyle/>
          <a:p>
            <a:fld id="{247698F3-78FD-418C-8CE6-D7A1F29097B9}" type="slidenum">
              <a:rPr lang="en-US"/>
              <a:t>16</a:t>
            </a:fld>
            <a:endParaRPr lang="en-US"/>
          </a:p>
        </p:txBody>
      </p:sp>
    </p:spTree>
    <p:extLst>
      <p:ext uri="{BB962C8B-B14F-4D97-AF65-F5344CB8AC3E}">
        <p14:creationId xmlns:p14="http://schemas.microsoft.com/office/powerpoint/2010/main" val="12295887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These are all great items to cook from scratch, and the smell from your ovens will have the whole school drooling with excitement. Remember, in addition to added sugar, you can sweeten foods using the natural sugars from fruits. We like to add mashed bananas to muffin bars to help cut back on the sugar needed.</a:t>
            </a:r>
          </a:p>
        </p:txBody>
      </p:sp>
      <p:sp>
        <p:nvSpPr>
          <p:cNvPr id="4" name="Slide Number Placeholder 3"/>
          <p:cNvSpPr>
            <a:spLocks noGrp="1"/>
          </p:cNvSpPr>
          <p:nvPr>
            <p:ph type="sldNum" sz="quarter" idx="5"/>
          </p:nvPr>
        </p:nvSpPr>
        <p:spPr/>
        <p:txBody>
          <a:bodyPr/>
          <a:lstStyle/>
          <a:p>
            <a:fld id="{247698F3-78FD-418C-8CE6-D7A1F29097B9}" type="slidenum">
              <a:rPr lang="en-US"/>
              <a:t>17</a:t>
            </a:fld>
            <a:endParaRPr lang="en-US"/>
          </a:p>
        </p:txBody>
      </p:sp>
    </p:spTree>
    <p:extLst>
      <p:ext uri="{BB962C8B-B14F-4D97-AF65-F5344CB8AC3E}">
        <p14:creationId xmlns:p14="http://schemas.microsoft.com/office/powerpoint/2010/main" val="35453296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It's demo time! We first developed this recipe about 8 years ago! We went back to it though to see if we could lower the sugar, and guess what, we did! Remember, according to the proposed rule, breakfast cereals should contain no more than 6 grams of added sugars per dry ounce. This granola contains 5 grams! The cranberries add a little more, but are exempt from added sugar regulations. We could always change the dried fruit out with one that doesn't have added sugars, like raisins.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Take it away Chef Lindsey!</a:t>
            </a:r>
          </a:p>
        </p:txBody>
      </p:sp>
      <p:sp>
        <p:nvSpPr>
          <p:cNvPr id="4" name="Slide Number Placeholder 3"/>
          <p:cNvSpPr>
            <a:spLocks noGrp="1"/>
          </p:cNvSpPr>
          <p:nvPr>
            <p:ph type="sldNum" sz="quarter" idx="5"/>
          </p:nvPr>
        </p:nvSpPr>
        <p:spPr/>
        <p:txBody>
          <a:bodyPr/>
          <a:lstStyle/>
          <a:p>
            <a:fld id="{247698F3-78FD-418C-8CE6-D7A1F29097B9}" type="slidenum">
              <a:rPr lang="en-US"/>
              <a:t>18</a:t>
            </a:fld>
            <a:endParaRPr lang="en-US"/>
          </a:p>
        </p:txBody>
      </p:sp>
    </p:spTree>
    <p:extLst>
      <p:ext uri="{BB962C8B-B14F-4D97-AF65-F5344CB8AC3E}">
        <p14:creationId xmlns:p14="http://schemas.microsoft.com/office/powerpoint/2010/main" val="22882943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Thank you, Chef Lindsey! That granola is fabulous on yogurt parfaits, and I cannot emphasize the delightful smell it leaves in your kitchen. Let's move on to sodium!</a:t>
            </a:r>
          </a:p>
        </p:txBody>
      </p:sp>
      <p:sp>
        <p:nvSpPr>
          <p:cNvPr id="4" name="Slide Number Placeholder 3"/>
          <p:cNvSpPr>
            <a:spLocks noGrp="1"/>
          </p:cNvSpPr>
          <p:nvPr>
            <p:ph type="sldNum" sz="quarter" idx="5"/>
          </p:nvPr>
        </p:nvSpPr>
        <p:spPr/>
        <p:txBody>
          <a:bodyPr/>
          <a:lstStyle/>
          <a:p>
            <a:fld id="{247698F3-78FD-418C-8CE6-D7A1F29097B9}" type="slidenum">
              <a:rPr lang="en-US"/>
              <a:t>19</a:t>
            </a:fld>
            <a:endParaRPr lang="en-US"/>
          </a:p>
        </p:txBody>
      </p:sp>
    </p:spTree>
    <p:extLst>
      <p:ext uri="{BB962C8B-B14F-4D97-AF65-F5344CB8AC3E}">
        <p14:creationId xmlns:p14="http://schemas.microsoft.com/office/powerpoint/2010/main" val="31496713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Oftentimes, the terms sodium and salt are used interchangeably, but they are not the same. Sodium is a mineral, and one of the elements found in salt, but also in other ingredients like sodium bicarbonate (baking soda) or sodium nitrite (a preservative).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Salt is actually a chemical compound made of sodium and chloride, which is added to food</a:t>
            </a:r>
          </a:p>
        </p:txBody>
      </p:sp>
      <p:sp>
        <p:nvSpPr>
          <p:cNvPr id="4" name="Slide Number Placeholder 3"/>
          <p:cNvSpPr>
            <a:spLocks noGrp="1"/>
          </p:cNvSpPr>
          <p:nvPr>
            <p:ph type="sldNum" sz="quarter" idx="5"/>
          </p:nvPr>
        </p:nvSpPr>
        <p:spPr/>
        <p:txBody>
          <a:bodyPr/>
          <a:lstStyle/>
          <a:p>
            <a:fld id="{247698F3-78FD-418C-8CE6-D7A1F29097B9}" type="slidenum">
              <a:rPr lang="en-US"/>
              <a:t>20</a:t>
            </a:fld>
            <a:endParaRPr lang="en-US"/>
          </a:p>
        </p:txBody>
      </p:sp>
    </p:spTree>
    <p:extLst>
      <p:ext uri="{BB962C8B-B14F-4D97-AF65-F5344CB8AC3E}">
        <p14:creationId xmlns:p14="http://schemas.microsoft.com/office/powerpoint/2010/main" val="39060201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For adults, the Dietary Guidelines for Americans recommends limiting sodium to less than 2300 mg/day and to less than 1500 mg/day for people with high blood pressure. For children and adolescents, the DGA references the Chronic Disease Risk Reduction levels defined by the National Academies. </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Do</a:t>
            </a:r>
            <a:r>
              <a:rPr lang="en-US" dirty="0">
                <a:latin typeface="Arial" panose="020B0604020202020204" pitchFamily="34" charset="0"/>
                <a:cs typeface="Arial" panose="020B0604020202020204" pitchFamily="34" charset="0"/>
              </a:rPr>
              <a:t>: Review recommendations for children and adolescents on the slide.</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247698F3-78FD-418C-8CE6-D7A1F29097B9}" type="slidenum">
              <a:rPr lang="en-US" smtClean="0"/>
              <a:t>21</a:t>
            </a:fld>
            <a:endParaRPr lang="en-US"/>
          </a:p>
        </p:txBody>
      </p:sp>
    </p:spTree>
    <p:extLst>
      <p:ext uri="{BB962C8B-B14F-4D97-AF65-F5344CB8AC3E}">
        <p14:creationId xmlns:p14="http://schemas.microsoft.com/office/powerpoint/2010/main" val="8310491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We train our taste buds to expect a certain level of salt, so most of our students are accustomed to high levels of sodium in foods. The good news is that we can retrain our taste buds and our students' taste buds over time by gradually lowering the amount.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We do recommend if there is a recipe with too much salt, cut back slowly, rather than take it all out. A little salt can be ok, especially when cooking from scratch. Cutting back slowly will give your students’ tastes time to adjust until you reach an acceptable lower level. It takes a good menu planner to arrange sodium where it’s needed. It’s easy to put all the sodium in the entrée and reduce to drastic levels in other foods such as beans. BUT, if you reduce sodium in black beans to really low levels, no one is going to eat them! </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247698F3-78FD-418C-8CE6-D7A1F29097B9}" type="slidenum">
              <a:rPr lang="en-US"/>
              <a:t>22</a:t>
            </a:fld>
            <a:endParaRPr lang="en-US"/>
          </a:p>
        </p:txBody>
      </p:sp>
    </p:spTree>
    <p:extLst>
      <p:ext uri="{BB962C8B-B14F-4D97-AF65-F5344CB8AC3E}">
        <p14:creationId xmlns:p14="http://schemas.microsoft.com/office/powerpoint/2010/main" val="31866878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Why reduce sodium? Current consumption levels far exceed recommended levels. According to the American Heart Association, excess sodium intake is associated with higher blood pressure in children, and children with high-sodium diets are almost 40 percent more likely to have elevated blood pressure compared to children with lower-sodium diets. </a:t>
            </a:r>
          </a:p>
          <a:p>
            <a:r>
              <a:rPr lang="en-US" dirty="0">
                <a:latin typeface="Arial" panose="020B0604020202020204" pitchFamily="34" charset="0"/>
                <a:cs typeface="Arial" panose="020B0604020202020204" pitchFamily="34" charset="0"/>
              </a:rPr>
              <a:t>About one in six children ages 8-17 years has raised blood pressure. That is a lot!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High blood pressure in childhood is linked to early development of heart disease.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In addition to high blood pressure and heart disease, take a look at all of the other health implications associated with high sodium intake.</a:t>
            </a:r>
          </a:p>
        </p:txBody>
      </p:sp>
      <p:sp>
        <p:nvSpPr>
          <p:cNvPr id="4" name="Slide Number Placeholder 3"/>
          <p:cNvSpPr>
            <a:spLocks noGrp="1"/>
          </p:cNvSpPr>
          <p:nvPr>
            <p:ph type="sldNum" sz="quarter" idx="5"/>
          </p:nvPr>
        </p:nvSpPr>
        <p:spPr/>
        <p:txBody>
          <a:bodyPr/>
          <a:lstStyle/>
          <a:p>
            <a:fld id="{247698F3-78FD-418C-8CE6-D7A1F29097B9}" type="slidenum">
              <a:rPr lang="en-US" smtClean="0"/>
              <a:t>23</a:t>
            </a:fld>
            <a:endParaRPr lang="en-US"/>
          </a:p>
        </p:txBody>
      </p:sp>
    </p:spTree>
    <p:extLst>
      <p:ext uri="{BB962C8B-B14F-4D97-AF65-F5344CB8AC3E}">
        <p14:creationId xmlns:p14="http://schemas.microsoft.com/office/powerpoint/2010/main" val="30510063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Sodium levels in school meals have been on the decline, but unfortunately they are still too high for our student's health! </a:t>
            </a:r>
          </a:p>
        </p:txBody>
      </p:sp>
      <p:sp>
        <p:nvSpPr>
          <p:cNvPr id="4" name="Slide Number Placeholder 3"/>
          <p:cNvSpPr>
            <a:spLocks noGrp="1"/>
          </p:cNvSpPr>
          <p:nvPr>
            <p:ph type="sldNum" sz="quarter" idx="5"/>
          </p:nvPr>
        </p:nvSpPr>
        <p:spPr/>
        <p:txBody>
          <a:bodyPr/>
          <a:lstStyle/>
          <a:p>
            <a:fld id="{247698F3-78FD-418C-8CE6-D7A1F29097B9}" type="slidenum">
              <a:rPr lang="en-US"/>
              <a:t>24</a:t>
            </a:fld>
            <a:endParaRPr lang="en-US"/>
          </a:p>
        </p:txBody>
      </p:sp>
    </p:spTree>
    <p:extLst>
      <p:ext uri="{BB962C8B-B14F-4D97-AF65-F5344CB8AC3E}">
        <p14:creationId xmlns:p14="http://schemas.microsoft.com/office/powerpoint/2010/main" val="10155126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Based on the original HHFKA, we would already be at Target 3 sodium levels, but reducing sodium has proved to be way more challenging than anticipated, so the requirements have been rolled back.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Breakfast is currently at Target 1 and lunch is at Target 1A.</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247698F3-78FD-418C-8CE6-D7A1F29097B9}" type="slidenum">
              <a:rPr lang="en-US"/>
              <a:t>25</a:t>
            </a:fld>
            <a:endParaRPr lang="en-US"/>
          </a:p>
        </p:txBody>
      </p:sp>
    </p:spTree>
    <p:extLst>
      <p:ext uri="{BB962C8B-B14F-4D97-AF65-F5344CB8AC3E}">
        <p14:creationId xmlns:p14="http://schemas.microsoft.com/office/powerpoint/2010/main" val="25280651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Remember,</a:t>
            </a:r>
            <a:r>
              <a:rPr lang="en-US" b="1"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USDA has proposed a gradual series of sodium reductions, but may adjust the frequency of the reductions and proposed levels. This slide shows the proposed limits for lunch. They do get low, but remember with more scratch and speed scratch cooking, we can control the sodium levels. And we have until 2029 for that final target!</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247698F3-78FD-418C-8CE6-D7A1F29097B9}" type="slidenum">
              <a:rPr lang="en-US"/>
              <a:t>26</a:t>
            </a:fld>
            <a:endParaRPr lang="en-US"/>
          </a:p>
        </p:txBody>
      </p:sp>
    </p:spTree>
    <p:extLst>
      <p:ext uri="{BB962C8B-B14F-4D97-AF65-F5344CB8AC3E}">
        <p14:creationId xmlns:p14="http://schemas.microsoft.com/office/powerpoint/2010/main" val="30227237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Here are the proposed sodium limits for breakfast. </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247698F3-78FD-418C-8CE6-D7A1F29097B9}" type="slidenum">
              <a:rPr lang="en-US"/>
              <a:t>27</a:t>
            </a:fld>
            <a:endParaRPr lang="en-US"/>
          </a:p>
        </p:txBody>
      </p:sp>
    </p:spTree>
    <p:extLst>
      <p:ext uri="{BB962C8B-B14F-4D97-AF65-F5344CB8AC3E}">
        <p14:creationId xmlns:p14="http://schemas.microsoft.com/office/powerpoint/2010/main" val="1153932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So how can we reduce sodium in school meals? You guessed it! Cook from scratch. Again, when you cook from scratch, you are in control of the ingredients, seasonings, and salt added to the food!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There are lots of ways to build flavor, starting with the quality of the ingredient themselves. Work with local vendors to see if you can procure local produce, that may be more flavorful than produce that has traveled across the country to get to your back door.</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When cooking, use aromatics – celery, onions, and carrots, known as mirepoix. Add garlic for more pizazz.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Explore new spices and herbs. Bloom the spices in warm oil when cooking; this helps to draw out the flavor even more.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Add acids, like vinegars and lemon juice. Oftentimes, when a recipe tastes flat, people reach for the salt shaker, but what it really needs is acid to brighten its flavor.</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Utilize different culinary techniques – marinating, brining, pickling, and browning through searing and roasting. Use spice and herb rubs on commodity meats, and rely on reduction, the simple method of simmering the volume down in liquids to intensify flavors.</a:t>
            </a:r>
          </a:p>
        </p:txBody>
      </p:sp>
      <p:sp>
        <p:nvSpPr>
          <p:cNvPr id="4" name="Slide Number Placeholder 3"/>
          <p:cNvSpPr>
            <a:spLocks noGrp="1"/>
          </p:cNvSpPr>
          <p:nvPr>
            <p:ph type="sldNum" sz="quarter" idx="5"/>
          </p:nvPr>
        </p:nvSpPr>
        <p:spPr/>
        <p:txBody>
          <a:bodyPr/>
          <a:lstStyle/>
          <a:p>
            <a:fld id="{247698F3-78FD-418C-8CE6-D7A1F29097B9}" type="slidenum">
              <a:rPr lang="en-US"/>
              <a:t>28</a:t>
            </a:fld>
            <a:endParaRPr lang="en-US"/>
          </a:p>
        </p:txBody>
      </p:sp>
    </p:spTree>
    <p:extLst>
      <p:ext uri="{BB962C8B-B14F-4D97-AF65-F5344CB8AC3E}">
        <p14:creationId xmlns:p14="http://schemas.microsoft.com/office/powerpoint/2010/main" val="8206099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Look to incorporate culturally inclusive meals that include new flavors. Many recipes from other countries rely heavily on spices and seasoning foods for flavor.</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And finally, work to incorporate more produce on the menu. Fruits and vegetables are rich in potassium which counters the effects of sodium within the body.</a:t>
            </a:r>
          </a:p>
        </p:txBody>
      </p:sp>
      <p:sp>
        <p:nvSpPr>
          <p:cNvPr id="4" name="Slide Number Placeholder 3"/>
          <p:cNvSpPr>
            <a:spLocks noGrp="1"/>
          </p:cNvSpPr>
          <p:nvPr>
            <p:ph type="sldNum" sz="quarter" idx="5"/>
          </p:nvPr>
        </p:nvSpPr>
        <p:spPr/>
        <p:txBody>
          <a:bodyPr/>
          <a:lstStyle/>
          <a:p>
            <a:fld id="{247698F3-78FD-418C-8CE6-D7A1F29097B9}" type="slidenum">
              <a:rPr lang="en-US"/>
              <a:t>29</a:t>
            </a:fld>
            <a:endParaRPr lang="en-US"/>
          </a:p>
        </p:txBody>
      </p:sp>
    </p:spTree>
    <p:extLst>
      <p:ext uri="{BB962C8B-B14F-4D97-AF65-F5344CB8AC3E}">
        <p14:creationId xmlns:p14="http://schemas.microsoft.com/office/powerpoint/2010/main" val="24804927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With all that said, I think it is time for another quick demo! This recipe was a HUGE hit this summer. Chef Lindsey is going to demonstrate how to transform a basic chicken salad that might rely too much on salt for flavor with a culturally inclusive inspired curry chicken salad recipe. Take it away chef!</a:t>
            </a:r>
          </a:p>
        </p:txBody>
      </p:sp>
      <p:sp>
        <p:nvSpPr>
          <p:cNvPr id="4" name="Slide Number Placeholder 3"/>
          <p:cNvSpPr>
            <a:spLocks noGrp="1"/>
          </p:cNvSpPr>
          <p:nvPr>
            <p:ph type="sldNum" sz="quarter" idx="5"/>
          </p:nvPr>
        </p:nvSpPr>
        <p:spPr/>
        <p:txBody>
          <a:bodyPr/>
          <a:lstStyle/>
          <a:p>
            <a:fld id="{247698F3-78FD-418C-8CE6-D7A1F29097B9}" type="slidenum">
              <a:rPr lang="en-US"/>
              <a:t>30</a:t>
            </a:fld>
            <a:endParaRPr lang="en-US"/>
          </a:p>
        </p:txBody>
      </p:sp>
    </p:spTree>
    <p:extLst>
      <p:ext uri="{BB962C8B-B14F-4D97-AF65-F5344CB8AC3E}">
        <p14:creationId xmlns:p14="http://schemas.microsoft.com/office/powerpoint/2010/main" val="11833554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We are coming to the end of this webinar, but before we end, we want to ask you to think of one action item you can take to either reduce added sugars or sodium in your division, and add it to the chat!</a:t>
            </a:r>
          </a:p>
        </p:txBody>
      </p:sp>
      <p:sp>
        <p:nvSpPr>
          <p:cNvPr id="4" name="Slide Number Placeholder 3"/>
          <p:cNvSpPr>
            <a:spLocks noGrp="1"/>
          </p:cNvSpPr>
          <p:nvPr>
            <p:ph type="sldNum" sz="quarter" idx="5"/>
          </p:nvPr>
        </p:nvSpPr>
        <p:spPr/>
        <p:txBody>
          <a:bodyPr/>
          <a:lstStyle/>
          <a:p>
            <a:fld id="{247698F3-78FD-418C-8CE6-D7A1F29097B9}" type="slidenum">
              <a:rPr lang="en-US"/>
              <a:t>31</a:t>
            </a:fld>
            <a:endParaRPr lang="en-US"/>
          </a:p>
        </p:txBody>
      </p:sp>
    </p:spTree>
    <p:extLst>
      <p:ext uri="{BB962C8B-B14F-4D97-AF65-F5344CB8AC3E}">
        <p14:creationId xmlns:p14="http://schemas.microsoft.com/office/powerpoint/2010/main" val="32263009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Say: </a:t>
            </a:r>
            <a:r>
              <a:rPr lang="en-US" dirty="0">
                <a:latin typeface="Arial" panose="020B0604020202020204" pitchFamily="34" charset="0"/>
                <a:cs typeface="Arial" panose="020B0604020202020204" pitchFamily="34" charset="0"/>
              </a:rPr>
              <a:t>Thank you so much for committing to lower sodium and added sugars in your divisions. </a:t>
            </a:r>
          </a:p>
          <a:p>
            <a:endParaRPr lang="en-US" b="1"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Ask: </a:t>
            </a:r>
            <a:r>
              <a:rPr lang="en-US" dirty="0">
                <a:latin typeface="Arial" panose="020B0604020202020204" pitchFamily="34" charset="0"/>
                <a:cs typeface="Arial" panose="020B0604020202020204" pitchFamily="34" charset="0"/>
              </a:rPr>
              <a:t>Does anyone have any questions?</a:t>
            </a:r>
          </a:p>
          <a:p>
            <a:endParaRPr lang="en-US" dirty="0">
              <a:cs typeface="Calibri"/>
            </a:endParaRPr>
          </a:p>
        </p:txBody>
      </p:sp>
      <p:sp>
        <p:nvSpPr>
          <p:cNvPr id="4" name="Slide Number Placeholder 3"/>
          <p:cNvSpPr>
            <a:spLocks noGrp="1"/>
          </p:cNvSpPr>
          <p:nvPr>
            <p:ph type="sldNum" sz="quarter" idx="5"/>
          </p:nvPr>
        </p:nvSpPr>
        <p:spPr/>
        <p:txBody>
          <a:bodyPr/>
          <a:lstStyle/>
          <a:p>
            <a:fld id="{247698F3-78FD-418C-8CE6-D7A1F29097B9}" type="slidenum">
              <a:rPr lang="en-US"/>
              <a:t>32</a:t>
            </a:fld>
            <a:endParaRPr lang="en-US"/>
          </a:p>
        </p:txBody>
      </p:sp>
    </p:spTree>
    <p:extLst>
      <p:ext uri="{BB962C8B-B14F-4D97-AF65-F5344CB8AC3E}">
        <p14:creationId xmlns:p14="http://schemas.microsoft.com/office/powerpoint/2010/main" val="9969896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9/25/2024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9/25/2024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9/25/2024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9/25/2024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doe.virginia.gov/programs-services/school-operations-support-services/school-nutrition/"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hyperlink" Target="https://www.usda.gov/sites/default/files/documents/ad-3027.pdf"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mailto:program.intake@usda.gov"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5.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113810" y="2960716"/>
            <a:ext cx="4036334" cy="2387600"/>
          </a:xfrm>
        </p:spPr>
        <p:txBody>
          <a:bodyPr anchor="t">
            <a:noAutofit/>
          </a:bodyPr>
          <a:lstStyle/>
          <a:p>
            <a:pPr algn="l"/>
            <a:r>
              <a:rPr lang="en-US" sz="4400" dirty="0">
                <a:latin typeface="Helvetica" panose="020B0604020202020204" pitchFamily="34" charset="0"/>
                <a:cs typeface="Helvetica" panose="020B0604020202020204" pitchFamily="34" charset="0"/>
              </a:rPr>
              <a:t>Limiting Added Sugars and Reducing Sodium</a:t>
            </a:r>
          </a:p>
        </p:txBody>
      </p:sp>
      <p:grpSp>
        <p:nvGrpSpPr>
          <p:cNvPr id="29" name="Group 28">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15" name="Rectangle 14">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Rectangle 18">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Virginia Department of Education, Office of School Nutrition Programs logo.">
            <a:hlinkClick r:id="rId3"/>
            <a:extLst>
              <a:ext uri="{FF2B5EF4-FFF2-40B4-BE49-F238E27FC236}">
                <a16:creationId xmlns:a16="http://schemas.microsoft.com/office/drawing/2014/main" id="{1C604E0B-3D24-09EF-30E8-815AE6EBFC3C}"/>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5683089" y="1682361"/>
            <a:ext cx="5874927" cy="3922269"/>
          </a:xfrm>
          <a:prstGeom prst="rect">
            <a:avLst/>
          </a:prstGeom>
        </p:spPr>
      </p:pic>
    </p:spTree>
    <p:extLst>
      <p:ext uri="{BB962C8B-B14F-4D97-AF65-F5344CB8AC3E}">
        <p14:creationId xmlns:p14="http://schemas.microsoft.com/office/powerpoint/2010/main" val="4113050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73432-EE71-6555-CE74-6FFD0FF889A0}"/>
              </a:ext>
            </a:extLst>
          </p:cNvPr>
          <p:cNvSpPr>
            <a:spLocks noGrp="1"/>
          </p:cNvSpPr>
          <p:nvPr>
            <p:ph type="title"/>
          </p:nvPr>
        </p:nvSpPr>
        <p:spPr/>
        <p:txBody>
          <a:bodyPr/>
          <a:lstStyle/>
          <a:p>
            <a:r>
              <a:rPr lang="en-US" sz="1800" b="1" kern="0" dirty="0">
                <a:effectLst/>
                <a:latin typeface="Helvetica" panose="020B0604020202020204" pitchFamily="34" charset="0"/>
                <a:ea typeface="Times New Roman" panose="02020603050405020304" pitchFamily="18" charset="0"/>
                <a:cs typeface="Helvetica" panose="020B0604020202020204" pitchFamily="34" charset="0"/>
              </a:rPr>
              <a:t>USDA Funding and Non-Discrimination </a:t>
            </a:r>
            <a:r>
              <a:rPr lang="en-US" sz="1800" b="1" kern="0" spc="-10" dirty="0">
                <a:effectLst/>
                <a:latin typeface="Helvetica" panose="020B0604020202020204" pitchFamily="34" charset="0"/>
                <a:ea typeface="Times New Roman" panose="02020603050405020304" pitchFamily="18" charset="0"/>
                <a:cs typeface="Helvetica" panose="020B0604020202020204" pitchFamily="34" charset="0"/>
              </a:rPr>
              <a:t>Statements:</a:t>
            </a:r>
            <a:endParaRPr lang="en-US" dirty="0">
              <a:latin typeface="Helvetica" panose="020B0604020202020204" pitchFamily="34" charset="0"/>
              <a:cs typeface="Helvetica" panose="020B0604020202020204" pitchFamily="34" charset="0"/>
            </a:endParaRPr>
          </a:p>
        </p:txBody>
      </p:sp>
      <p:sp>
        <p:nvSpPr>
          <p:cNvPr id="3" name="Content Placeholder 2">
            <a:extLst>
              <a:ext uri="{FF2B5EF4-FFF2-40B4-BE49-F238E27FC236}">
                <a16:creationId xmlns:a16="http://schemas.microsoft.com/office/drawing/2014/main" id="{3B06F5CB-F81D-48F7-6367-F6065BB961F4}"/>
              </a:ext>
            </a:extLst>
          </p:cNvPr>
          <p:cNvSpPr>
            <a:spLocks noGrp="1"/>
          </p:cNvSpPr>
          <p:nvPr>
            <p:ph idx="1"/>
          </p:nvPr>
        </p:nvSpPr>
        <p:spPr>
          <a:xfrm>
            <a:off x="838200" y="1490597"/>
            <a:ext cx="10515600" cy="5002278"/>
          </a:xfrm>
        </p:spPr>
        <p:txBody>
          <a:bodyPr>
            <a:normAutofit fontScale="85000" lnSpcReduction="20000"/>
          </a:bodyPr>
          <a:lstStyle/>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“This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project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has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been</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funded</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least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part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with</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Federal</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funds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from</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Department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Agriculture. The contents of this publication do not necessarily reflect the view or policies of the U.S. Department of Agriculture, nor does mention of trade names, commercial products, or organizations imply endorsement by</a:t>
            </a:r>
            <a:r>
              <a:rPr lang="en-US" sz="1800" spc="40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 U.S. Government.”</a:t>
            </a:r>
          </a:p>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In</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accordance</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with</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federal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law</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Department</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Agriculture</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(USDA)</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regulations and policies, this institution is prohibited from discriminating on the basis of race, color, national origin, sex (including</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gender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identity</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sexual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orientation),</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disability,</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age,</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reprisal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retaliation</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prior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 </a:t>
            </a:r>
            <a:r>
              <a:rPr lang="en-US" sz="1800" spc="-10" dirty="0">
                <a:effectLst/>
                <a:latin typeface="Helvetica" panose="020B0604020202020204" pitchFamily="34" charset="0"/>
                <a:ea typeface="Arial" panose="020B0604020202020204" pitchFamily="34" charset="0"/>
                <a:cs typeface="Helvetica" panose="020B0604020202020204" pitchFamily="34" charset="0"/>
              </a:rPr>
              <a:t>activity.</a:t>
            </a:r>
            <a:endParaRPr lang="en-US" sz="1800" dirty="0">
              <a:effectLst/>
              <a:latin typeface="Helvetica" panose="020B0604020202020204" pitchFamily="34" charset="0"/>
              <a:ea typeface="Arial" panose="020B0604020202020204" pitchFamily="34" charset="0"/>
              <a:cs typeface="Helvetica" panose="020B0604020202020204" pitchFamily="34" charset="0"/>
            </a:endParaRPr>
          </a:p>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Program</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information</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may</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be</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made</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available</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languages</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other</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than</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English.</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Persons</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with</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disabilities who require alternative means of communication to obtain program information (e.g., Braille, large print, audiotape, American Sign Language), should contact the responsible state or local agency that administers the program or USDA’s TARGET Center at (202) 720-2600 (voice and TTY) or contact USDA through the Federal Relay Service at (800) 877-8339.</a:t>
            </a:r>
          </a:p>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To</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file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program</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discrimination</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complaint,</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Complainant</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should</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complete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Form</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AD-3027,</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USDA</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Program Discrimination</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Complaint</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Form</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which</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can</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be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obtained</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online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at:</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u="sng" dirty="0">
                <a:solidFill>
                  <a:srgbClr val="215E9E"/>
                </a:solidFill>
                <a:effectLst/>
                <a:latin typeface="Helvetica" panose="020B0604020202020204" pitchFamily="34" charset="0"/>
                <a:ea typeface="Arial" panose="020B0604020202020204" pitchFamily="34" charset="0"/>
                <a:cs typeface="Helvetica" panose="020B0604020202020204" pitchFamily="34" charset="0"/>
                <a:hlinkClick r:id="rId3"/>
              </a:rPr>
              <a:t>https://www.usda.gov/sites/default/files/</a:t>
            </a:r>
            <a:r>
              <a:rPr lang="en-US" sz="1800" dirty="0">
                <a:solidFill>
                  <a:srgbClr val="215E9E"/>
                </a:solidFill>
                <a:effectLst/>
                <a:latin typeface="Helvetica" panose="020B0604020202020204" pitchFamily="34" charset="0"/>
                <a:ea typeface="Arial" panose="020B0604020202020204" pitchFamily="34" charset="0"/>
                <a:cs typeface="Helvetica" panose="020B0604020202020204" pitchFamily="34" charset="0"/>
              </a:rPr>
              <a:t> </a:t>
            </a:r>
            <a:r>
              <a:rPr lang="en-US" sz="1800" u="sng" dirty="0">
                <a:solidFill>
                  <a:srgbClr val="215E9E"/>
                </a:solidFill>
                <a:effectLst/>
                <a:latin typeface="Helvetica" panose="020B0604020202020204" pitchFamily="34" charset="0"/>
                <a:ea typeface="Arial" panose="020B0604020202020204" pitchFamily="34" charset="0"/>
                <a:cs typeface="Helvetica" panose="020B0604020202020204" pitchFamily="34" charset="0"/>
                <a:hlinkClick r:id="rId3"/>
              </a:rPr>
              <a:t>documents/ad-3027.pdf</a:t>
            </a:r>
            <a:r>
              <a:rPr lang="en-US" sz="1800" dirty="0">
                <a:effectLst/>
                <a:latin typeface="Helvetica" panose="020B0604020202020204" pitchFamily="34" charset="0"/>
                <a:ea typeface="Arial" panose="020B0604020202020204" pitchFamily="34" charset="0"/>
                <a:cs typeface="Helvetica" panose="020B0604020202020204" pitchFamily="34" charset="0"/>
              </a:rPr>
              <a:t>, from any USDA office, by calling (866) 632-9992, or by writing a letter addressed to</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USDA.</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letter</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must</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contain</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complainant’s</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name,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address,</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telephone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number,</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written description of the alleged discriminatory action in sufficient detail to inform the Assistant Secretary for Civil Rights</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(ASCR)</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about</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nature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date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alleged</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violation.</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completed</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AD-3027</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form</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 letter must be submitted to USDA by:</a:t>
            </a:r>
          </a:p>
          <a:p>
            <a:pPr marL="0" marR="0" lvl="0" indent="0">
              <a:spcBef>
                <a:spcPts val="0"/>
              </a:spcBef>
              <a:spcAft>
                <a:spcPts val="0"/>
              </a:spcAft>
              <a:buNone/>
            </a:pPr>
            <a:r>
              <a:rPr lang="en-US" sz="1800" b="1" dirty="0">
                <a:effectLst/>
                <a:latin typeface="Helvetica" panose="020B0604020202020204" pitchFamily="34" charset="0"/>
                <a:ea typeface="Arial" panose="020B0604020202020204" pitchFamily="34" charset="0"/>
                <a:cs typeface="Helvetica" panose="020B0604020202020204" pitchFamily="34" charset="0"/>
              </a:rPr>
              <a:t>1. mail:</a:t>
            </a:r>
            <a:endParaRPr lang="en-US" sz="1800" b="1" dirty="0">
              <a:latin typeface="Helvetica" panose="020B0604020202020204" pitchFamily="34" charset="0"/>
              <a:ea typeface="Arial" panose="020B0604020202020204" pitchFamily="34" charset="0"/>
              <a:cs typeface="Helvetica" panose="020B0604020202020204" pitchFamily="34" charset="0"/>
            </a:endParaRP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U.S.</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Department</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Agriculture</a:t>
            </a: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Office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Assistant</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Secretary</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1400</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Independence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Avenue,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SW</a:t>
            </a: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Washington, D.C. 20250-9410; or</a:t>
            </a:r>
          </a:p>
          <a:p>
            <a:pPr marL="0" marR="0" lvl="0" indent="0">
              <a:spcBef>
                <a:spcPts val="0"/>
              </a:spcBef>
              <a:spcAft>
                <a:spcPts val="0"/>
              </a:spcAft>
              <a:buNone/>
            </a:pPr>
            <a:r>
              <a:rPr lang="en-US" sz="1800" b="1" dirty="0">
                <a:effectLst/>
                <a:latin typeface="Helvetica" panose="020B0604020202020204" pitchFamily="34" charset="0"/>
                <a:ea typeface="Arial" panose="020B0604020202020204" pitchFamily="34" charset="0"/>
                <a:cs typeface="Helvetica" panose="020B0604020202020204" pitchFamily="34" charset="0"/>
              </a:rPr>
              <a:t>2. fax:</a:t>
            </a:r>
            <a:endParaRPr lang="en-US" sz="1800" b="1" dirty="0">
              <a:latin typeface="Helvetica" panose="020B0604020202020204" pitchFamily="34" charset="0"/>
              <a:ea typeface="Arial" panose="020B0604020202020204" pitchFamily="34" charset="0"/>
              <a:cs typeface="Helvetica" panose="020B0604020202020204" pitchFamily="34" charset="0"/>
            </a:endParaRP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(833)</a:t>
            </a:r>
            <a:r>
              <a:rPr lang="en-US" sz="1800" spc="1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256-1665</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(202)</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690-7442;</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spc="-25" dirty="0">
                <a:effectLst/>
                <a:latin typeface="Helvetica" panose="020B0604020202020204" pitchFamily="34" charset="0"/>
                <a:ea typeface="Arial" panose="020B0604020202020204" pitchFamily="34" charset="0"/>
                <a:cs typeface="Helvetica" panose="020B0604020202020204" pitchFamily="34" charset="0"/>
              </a:rPr>
              <a:t>or</a:t>
            </a:r>
            <a:endParaRPr lang="en-US" sz="1800" dirty="0">
              <a:effectLst/>
              <a:latin typeface="Helvetica" panose="020B0604020202020204" pitchFamily="34" charset="0"/>
              <a:ea typeface="Arial" panose="020B0604020202020204" pitchFamily="34" charset="0"/>
              <a:cs typeface="Helvetica" panose="020B0604020202020204" pitchFamily="34" charset="0"/>
            </a:endParaRPr>
          </a:p>
          <a:p>
            <a:pPr marL="0" marR="0" lvl="0" indent="0">
              <a:spcBef>
                <a:spcPts val="0"/>
              </a:spcBef>
              <a:spcAft>
                <a:spcPts val="0"/>
              </a:spcAft>
              <a:buNone/>
            </a:pPr>
            <a:r>
              <a:rPr lang="en-US" sz="1800" b="1" dirty="0">
                <a:effectLst/>
                <a:latin typeface="Helvetica" panose="020B0604020202020204" pitchFamily="34" charset="0"/>
                <a:ea typeface="Arial" panose="020B0604020202020204" pitchFamily="34" charset="0"/>
                <a:cs typeface="Helvetica" panose="020B0604020202020204" pitchFamily="34" charset="0"/>
              </a:rPr>
              <a:t>3. email:</a:t>
            </a:r>
            <a:br>
              <a:rPr lang="en-US" sz="1800" u="sng" dirty="0">
                <a:solidFill>
                  <a:srgbClr val="0563C1"/>
                </a:solidFill>
                <a:latin typeface="Helvetica" panose="020B0604020202020204" pitchFamily="34" charset="0"/>
                <a:ea typeface="Arial" panose="020B0604020202020204" pitchFamily="34" charset="0"/>
                <a:cs typeface="Helvetica" panose="020B0604020202020204" pitchFamily="34" charset="0"/>
                <a:hlinkClick r:id="rId4"/>
              </a:rPr>
            </a:br>
            <a:r>
              <a:rPr lang="en-US" sz="1800" u="sng" dirty="0">
                <a:solidFill>
                  <a:srgbClr val="0563C1"/>
                </a:solidFill>
                <a:latin typeface="Helvetica" panose="020B0604020202020204" pitchFamily="34" charset="0"/>
                <a:ea typeface="Arial" panose="020B0604020202020204" pitchFamily="34" charset="0"/>
                <a:cs typeface="Helvetica" panose="020B0604020202020204" pitchFamily="34" charset="0"/>
                <a:hlinkClick r:id="rId4"/>
              </a:rPr>
              <a:t>P</a:t>
            </a:r>
            <a:r>
              <a:rPr lang="en-US" sz="1800" u="sng" dirty="0">
                <a:solidFill>
                  <a:srgbClr val="0563C1"/>
                </a:solidFill>
                <a:effectLst/>
                <a:latin typeface="Helvetica" panose="020B0604020202020204" pitchFamily="34" charset="0"/>
                <a:ea typeface="Arial" panose="020B0604020202020204" pitchFamily="34" charset="0"/>
                <a:cs typeface="Helvetica" panose="020B0604020202020204" pitchFamily="34" charset="0"/>
                <a:hlinkClick r:id="rId4"/>
              </a:rPr>
              <a:t>rogram.Intake@usda.gov</a:t>
            </a:r>
            <a:endParaRPr lang="en-US" sz="1800" dirty="0">
              <a:effectLst/>
              <a:latin typeface="Helvetica" panose="020B0604020202020204" pitchFamily="34" charset="0"/>
              <a:ea typeface="Arial" panose="020B0604020202020204" pitchFamily="34" charset="0"/>
              <a:cs typeface="Helvetica" panose="020B0604020202020204" pitchFamily="34" charset="0"/>
            </a:endParaRPr>
          </a:p>
          <a:p>
            <a:pPr marL="0" marR="0" indent="0">
              <a:spcBef>
                <a:spcPts val="1075"/>
              </a:spcBef>
              <a:spcAft>
                <a:spcPts val="0"/>
              </a:spcAft>
              <a:buNone/>
            </a:pPr>
            <a:r>
              <a:rPr lang="en-US" sz="1800" dirty="0">
                <a:effectLst/>
                <a:latin typeface="Helvetica" panose="020B0604020202020204" pitchFamily="34" charset="0"/>
                <a:ea typeface="Century Gothic" panose="020B0502020202020204" pitchFamily="34" charset="0"/>
                <a:cs typeface="Helvetica" panose="020B0604020202020204" pitchFamily="34" charset="0"/>
              </a:rPr>
              <a:t>This</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institution</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is</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an</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equal</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opportunity</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spc="-10" dirty="0">
                <a:effectLst/>
                <a:latin typeface="Helvetica" panose="020B0604020202020204" pitchFamily="34" charset="0"/>
                <a:ea typeface="Century Gothic" panose="020B0502020202020204" pitchFamily="34" charset="0"/>
                <a:cs typeface="Helvetica" panose="020B0604020202020204" pitchFamily="34" charset="0"/>
              </a:rPr>
              <a:t>provider.</a:t>
            </a:r>
            <a:endParaRPr lang="en-US" sz="1800" dirty="0">
              <a:effectLst/>
              <a:latin typeface="Helvetica" panose="020B0604020202020204" pitchFamily="34" charset="0"/>
              <a:ea typeface="Century Gothic" panose="020B0502020202020204" pitchFamily="34" charset="0"/>
              <a:cs typeface="Helvetica" panose="020B0604020202020204" pitchFamily="34" charset="0"/>
            </a:endParaRPr>
          </a:p>
          <a:p>
            <a:endParaRPr lang="en-US"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723071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dirty="0">
                <a:solidFill>
                  <a:srgbClr val="FFFFFF"/>
                </a:solidFill>
                <a:latin typeface="Helvetica" panose="020B0604020202020204" pitchFamily="34" charset="0"/>
                <a:cs typeface="Helvetica" panose="020B0604020202020204" pitchFamily="34" charset="0"/>
              </a:rPr>
              <a:t>Welcome!</a:t>
            </a:r>
          </a:p>
        </p:txBody>
      </p:sp>
      <p:pic>
        <p:nvPicPr>
          <p:cNvPr id="38" name="Picture 37">
            <a:extLst>
              <a:ext uri="{FF2B5EF4-FFF2-40B4-BE49-F238E27FC236}">
                <a16:creationId xmlns:a16="http://schemas.microsoft.com/office/drawing/2014/main" id="{3A2FAFF0-36BC-929E-374D-F43B78168CB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777316" y="1164777"/>
            <a:ext cx="6780700" cy="4526117"/>
          </a:xfrm>
          <a:prstGeom prst="rect">
            <a:avLst/>
          </a:prstGeom>
        </p:spPr>
      </p:pic>
    </p:spTree>
    <p:extLst>
      <p:ext uri="{BB962C8B-B14F-4D97-AF65-F5344CB8AC3E}">
        <p14:creationId xmlns:p14="http://schemas.microsoft.com/office/powerpoint/2010/main" val="40695782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41FEF-6875-9A8D-D08C-92F2C55D463D}"/>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Objectives</a:t>
            </a:r>
          </a:p>
        </p:txBody>
      </p:sp>
      <p:sp>
        <p:nvSpPr>
          <p:cNvPr id="3" name="Content Placeholder 2">
            <a:extLst>
              <a:ext uri="{FF2B5EF4-FFF2-40B4-BE49-F238E27FC236}">
                <a16:creationId xmlns:a16="http://schemas.microsoft.com/office/drawing/2014/main" id="{E9191F5F-BD5B-0B4E-596B-B673BA65248D}"/>
              </a:ext>
            </a:extLst>
          </p:cNvPr>
          <p:cNvSpPr>
            <a:spLocks noGrp="1"/>
          </p:cNvSpPr>
          <p:nvPr>
            <p:ph idx="1"/>
          </p:nvPr>
        </p:nvSpPr>
        <p:spPr/>
        <p:txBody>
          <a:bodyPr/>
          <a:lstStyle/>
          <a:p>
            <a:r>
              <a:rPr lang="en" dirty="0">
                <a:latin typeface="Helvetica" panose="020B0604020202020204" pitchFamily="34" charset="0"/>
                <a:cs typeface="Helvetica" panose="020B0604020202020204" pitchFamily="34" charset="0"/>
              </a:rPr>
              <a:t>Explain why USDA's proposed rule focuses on reducing added sugars and sodium.</a:t>
            </a:r>
          </a:p>
          <a:p>
            <a:r>
              <a:rPr lang="en" dirty="0">
                <a:latin typeface="Helvetica" panose="020B0604020202020204" pitchFamily="34" charset="0"/>
                <a:cs typeface="Helvetica" panose="020B0604020202020204" pitchFamily="34" charset="0"/>
              </a:rPr>
              <a:t>Identify top sources of added sugars and sodium in school meals.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800" kern="1200" dirty="0">
                <a:solidFill>
                  <a:schemeClr val="tx1"/>
                </a:solidFill>
                <a:effectLst/>
                <a:latin typeface="Helvetica" panose="020B0604020202020204" pitchFamily="34" charset="0"/>
                <a:cs typeface="Helvetica" panose="020B0604020202020204" pitchFamily="34" charset="0"/>
              </a:rPr>
              <a:t>Describe ways to reduce added sugars and sodium in school meals.</a:t>
            </a:r>
            <a:endParaRPr lang="en-US" dirty="0">
              <a:effectLst/>
              <a:latin typeface="Helvetica" panose="020B0604020202020204" pitchFamily="34" charset="0"/>
              <a:cs typeface="Helvetica"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800" b="0" i="0" kern="1200" dirty="0">
                <a:solidFill>
                  <a:schemeClr val="tx1"/>
                </a:solidFill>
                <a:effectLst/>
                <a:latin typeface="Helvetica" panose="020B0604020202020204" pitchFamily="34" charset="0"/>
                <a:cs typeface="Helvetica" panose="020B0604020202020204" pitchFamily="34" charset="0"/>
              </a:rPr>
              <a:t>Determine</a:t>
            </a:r>
            <a:r>
              <a:rPr lang="en-US" sz="2800" kern="1200" dirty="0">
                <a:solidFill>
                  <a:schemeClr val="tx1"/>
                </a:solidFill>
                <a:effectLst/>
                <a:latin typeface="Helvetica" panose="020B0604020202020204" pitchFamily="34" charset="0"/>
                <a:cs typeface="Helvetica" panose="020B0604020202020204" pitchFamily="34" charset="0"/>
              </a:rPr>
              <a:t> one way to reduce added sugars or sodium in your division.</a:t>
            </a:r>
            <a:endParaRPr lang="en-US" dirty="0">
              <a:effectLst/>
              <a:latin typeface="Helvetica" panose="020B0604020202020204" pitchFamily="34" charset="0"/>
              <a:cs typeface="Helvetica" panose="020B0604020202020204" pitchFamily="34" charset="0"/>
            </a:endParaRPr>
          </a:p>
        </p:txBody>
      </p:sp>
      <p:pic>
        <p:nvPicPr>
          <p:cNvPr id="4" name="Picture 3">
            <a:extLst>
              <a:ext uri="{FF2B5EF4-FFF2-40B4-BE49-F238E27FC236}">
                <a16:creationId xmlns:a16="http://schemas.microsoft.com/office/drawing/2014/main" id="{A1FF2568-9416-3490-DC5A-369254F9124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2910" y="6129244"/>
            <a:ext cx="3435626" cy="703783"/>
          </a:xfrm>
          <a:prstGeom prst="rect">
            <a:avLst/>
          </a:prstGeom>
        </p:spPr>
      </p:pic>
      <p:cxnSp>
        <p:nvCxnSpPr>
          <p:cNvPr id="6" name="Straight Connector 5">
            <a:extLst>
              <a:ext uri="{FF2B5EF4-FFF2-40B4-BE49-F238E27FC236}">
                <a16:creationId xmlns:a16="http://schemas.microsoft.com/office/drawing/2014/main" id="{6121D933-0286-C430-2C39-792C9A1B5BB6}"/>
              </a:ext>
              <a:ext uri="{C183D7F6-B498-43B3-948B-1728B52AA6E4}">
                <adec:decorative xmlns:adec="http://schemas.microsoft.com/office/drawing/2017/decorative" val="1"/>
              </a:ext>
            </a:extLst>
          </p:cNvPr>
          <p:cNvCxnSpPr/>
          <p:nvPr/>
        </p:nvCxnSpPr>
        <p:spPr>
          <a:xfrm>
            <a:off x="909828" y="1507808"/>
            <a:ext cx="10372344"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5034878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43A9E-F97D-64EE-4E3A-8FA4F7C91831}"/>
              </a:ext>
            </a:extLst>
          </p:cNvPr>
          <p:cNvSpPr>
            <a:spLocks noGrp="1"/>
          </p:cNvSpPr>
          <p:nvPr>
            <p:ph type="title"/>
          </p:nvPr>
        </p:nvSpPr>
        <p:spPr>
          <a:xfrm>
            <a:off x="818984" y="4230093"/>
            <a:ext cx="4150581" cy="1800165"/>
          </a:xfrm>
        </p:spPr>
        <p:txBody>
          <a:bodyPr anchor="t">
            <a:normAutofit/>
          </a:bodyPr>
          <a:lstStyle/>
          <a:p>
            <a:pPr algn="r"/>
            <a:r>
              <a:rPr lang="en-US" sz="4000" dirty="0">
                <a:latin typeface="Helvetica" panose="020B0604020202020204" pitchFamily="34" charset="0"/>
                <a:cs typeface="Helvetica" panose="020B0604020202020204" pitchFamily="34" charset="0"/>
              </a:rPr>
              <a:t>Professional Standards – Learning Codes</a:t>
            </a:r>
          </a:p>
        </p:txBody>
      </p:sp>
      <p:pic>
        <p:nvPicPr>
          <p:cNvPr id="5" name="Picture 4">
            <a:extLst>
              <a:ext uri="{FF2B5EF4-FFF2-40B4-BE49-F238E27FC236}">
                <a16:creationId xmlns:a16="http://schemas.microsoft.com/office/drawing/2014/main" id="{C600AC70-53F8-BACE-3B72-B5D4EF8B56D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56592" y="1043036"/>
            <a:ext cx="11139778" cy="2283653"/>
          </a:xfrm>
          <a:prstGeom prst="rect">
            <a:avLst/>
          </a:prstGeom>
        </p:spPr>
      </p:pic>
      <p:sp>
        <p:nvSpPr>
          <p:cNvPr id="3" name="Content Placeholder 2">
            <a:extLst>
              <a:ext uri="{FF2B5EF4-FFF2-40B4-BE49-F238E27FC236}">
                <a16:creationId xmlns:a16="http://schemas.microsoft.com/office/drawing/2014/main" id="{4D5EFD26-B818-2639-82C4-F8E4396A5AE2}"/>
              </a:ext>
            </a:extLst>
          </p:cNvPr>
          <p:cNvSpPr>
            <a:spLocks noGrp="1"/>
          </p:cNvSpPr>
          <p:nvPr>
            <p:ph idx="1"/>
          </p:nvPr>
        </p:nvSpPr>
        <p:spPr>
          <a:xfrm>
            <a:off x="5246415" y="4230094"/>
            <a:ext cx="6235268" cy="1800164"/>
          </a:xfrm>
        </p:spPr>
        <p:txBody>
          <a:bodyPr vert="horz" lIns="91440" tIns="45720" rIns="91440" bIns="45720" rtlCol="0" anchor="t">
            <a:normAutofit/>
          </a:bodyPr>
          <a:lstStyle/>
          <a:p>
            <a:r>
              <a:rPr lang="en-US" dirty="0">
                <a:latin typeface="Helvetica" panose="020B0604020202020204" pitchFamily="34" charset="0"/>
                <a:cs typeface="Helvetica" panose="020B0604020202020204" pitchFamily="34" charset="0"/>
              </a:rPr>
              <a:t>Nutrition 1000</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Menu Planning (1100)</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General Nutrition (1300)</a:t>
            </a:r>
          </a:p>
        </p:txBody>
      </p:sp>
    </p:spTree>
    <p:extLst>
      <p:ext uri="{BB962C8B-B14F-4D97-AF65-F5344CB8AC3E}">
        <p14:creationId xmlns:p14="http://schemas.microsoft.com/office/powerpoint/2010/main" val="8073038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A571628-F843-D6B0-3FAB-89BBE4A5E575}"/>
              </a:ext>
            </a:extLst>
          </p:cNvPr>
          <p:cNvSpPr>
            <a:spLocks noGrp="1"/>
          </p:cNvSpPr>
          <p:nvPr>
            <p:ph type="title"/>
          </p:nvPr>
        </p:nvSpPr>
        <p:spPr>
          <a:xfrm>
            <a:off x="1524003" y="1999615"/>
            <a:ext cx="9144000" cy="2764028"/>
          </a:xfrm>
        </p:spPr>
        <p:txBody>
          <a:bodyPr vert="horz" lIns="91440" tIns="45720" rIns="91440" bIns="45720" rtlCol="0" anchor="ctr">
            <a:normAutofit/>
          </a:bodyPr>
          <a:lstStyle/>
          <a:p>
            <a:pPr algn="ctr"/>
            <a:r>
              <a:rPr lang="en-US" sz="6600" kern="1200" dirty="0">
                <a:solidFill>
                  <a:schemeClr val="tx1"/>
                </a:solidFill>
                <a:latin typeface="Helvetica" panose="020B0604020202020204" pitchFamily="34" charset="0"/>
                <a:cs typeface="Helvetica" panose="020B0604020202020204" pitchFamily="34" charset="0"/>
              </a:rPr>
              <a:t>Added Sugars</a:t>
            </a:r>
          </a:p>
        </p:txBody>
      </p:sp>
      <p:sp>
        <p:nvSpPr>
          <p:cNvPr id="14" name="Rectangle 13">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62006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9E979-397D-A0A2-4708-2F2E46A78589}"/>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Sugar Definitions</a:t>
            </a:r>
          </a:p>
        </p:txBody>
      </p:sp>
      <p:sp>
        <p:nvSpPr>
          <p:cNvPr id="3" name="Text Placeholder 2">
            <a:extLst>
              <a:ext uri="{FF2B5EF4-FFF2-40B4-BE49-F238E27FC236}">
                <a16:creationId xmlns:a16="http://schemas.microsoft.com/office/drawing/2014/main" id="{AEE4DBB0-E3F3-C589-027C-3E5BD19B1F3A}"/>
              </a:ext>
            </a:extLst>
          </p:cNvPr>
          <p:cNvSpPr>
            <a:spLocks noGrp="1"/>
          </p:cNvSpPr>
          <p:nvPr>
            <p:ph type="body" idx="1"/>
          </p:nvPr>
        </p:nvSpPr>
        <p:spPr/>
        <p:txBody>
          <a:bodyPr/>
          <a:lstStyle/>
          <a:p>
            <a:r>
              <a:rPr lang="en-US" dirty="0">
                <a:latin typeface="Helvetica" panose="020B0604020202020204" pitchFamily="34" charset="0"/>
                <a:cs typeface="Helvetica" panose="020B0604020202020204" pitchFamily="34" charset="0"/>
              </a:rPr>
              <a:t>Natural Sugars</a:t>
            </a:r>
          </a:p>
        </p:txBody>
      </p:sp>
      <p:pic>
        <p:nvPicPr>
          <p:cNvPr id="7" name="Content Placeholder 6" descr="Hands holding an apple and an orange">
            <a:extLst>
              <a:ext uri="{FF2B5EF4-FFF2-40B4-BE49-F238E27FC236}">
                <a16:creationId xmlns:a16="http://schemas.microsoft.com/office/drawing/2014/main" id="{E910BA4B-B9C2-ACB9-4A19-DCEE3DBC78AC}"/>
              </a:ext>
            </a:extLst>
          </p:cNvPr>
          <p:cNvPicPr>
            <a:picLocks noGrp="1" noChangeAspect="1"/>
          </p:cNvPicPr>
          <p:nvPr>
            <p:ph sz="half" idx="2"/>
          </p:nvPr>
        </p:nvPicPr>
        <p:blipFill>
          <a:blip r:embed="rId3"/>
          <a:stretch>
            <a:fillRect/>
          </a:stretch>
        </p:blipFill>
        <p:spPr>
          <a:xfrm>
            <a:off x="839788" y="2637341"/>
            <a:ext cx="5157787" cy="3420056"/>
          </a:xfrm>
        </p:spPr>
      </p:pic>
      <p:sp>
        <p:nvSpPr>
          <p:cNvPr id="5" name="Text Placeholder 4">
            <a:extLst>
              <a:ext uri="{FF2B5EF4-FFF2-40B4-BE49-F238E27FC236}">
                <a16:creationId xmlns:a16="http://schemas.microsoft.com/office/drawing/2014/main" id="{259673C3-3271-599C-67CD-B88D4096E5EB}"/>
              </a:ext>
            </a:extLst>
          </p:cNvPr>
          <p:cNvSpPr>
            <a:spLocks noGrp="1"/>
          </p:cNvSpPr>
          <p:nvPr>
            <p:ph type="body" sz="quarter" idx="3"/>
          </p:nvPr>
        </p:nvSpPr>
        <p:spPr/>
        <p:txBody>
          <a:bodyPr/>
          <a:lstStyle/>
          <a:p>
            <a:r>
              <a:rPr lang="en-US" dirty="0">
                <a:latin typeface="Helvetica" panose="020B0604020202020204" pitchFamily="34" charset="0"/>
                <a:cs typeface="Helvetica" panose="020B0604020202020204" pitchFamily="34" charset="0"/>
              </a:rPr>
              <a:t>Added Sugars</a:t>
            </a:r>
          </a:p>
        </p:txBody>
      </p:sp>
      <p:pic>
        <p:nvPicPr>
          <p:cNvPr id="8" name="Content Placeholder 7" descr="Three cupcakes">
            <a:extLst>
              <a:ext uri="{FF2B5EF4-FFF2-40B4-BE49-F238E27FC236}">
                <a16:creationId xmlns:a16="http://schemas.microsoft.com/office/drawing/2014/main" id="{7F0987AE-3F60-26DE-69F2-3B065AFE69E6}"/>
              </a:ext>
            </a:extLst>
          </p:cNvPr>
          <p:cNvPicPr>
            <a:picLocks noGrp="1" noChangeAspect="1"/>
          </p:cNvPicPr>
          <p:nvPr>
            <p:ph sz="quarter" idx="4"/>
          </p:nvPr>
        </p:nvPicPr>
        <p:blipFill>
          <a:blip r:embed="rId4"/>
          <a:stretch>
            <a:fillRect/>
          </a:stretch>
        </p:blipFill>
        <p:spPr>
          <a:xfrm>
            <a:off x="6172200" y="2620061"/>
            <a:ext cx="5183188" cy="3454615"/>
          </a:xfrm>
        </p:spPr>
      </p:pic>
    </p:spTree>
    <p:extLst>
      <p:ext uri="{BB962C8B-B14F-4D97-AF65-F5344CB8AC3E}">
        <p14:creationId xmlns:p14="http://schemas.microsoft.com/office/powerpoint/2010/main" val="10108888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CFE2EF-580E-EDCA-898A-22BD20D43109}"/>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3600" dirty="0">
                <a:latin typeface="Helvetica" panose="020B0604020202020204" pitchFamily="34" charset="0"/>
                <a:cs typeface="Helvetica" panose="020B0604020202020204" pitchFamily="34" charset="0"/>
              </a:rPr>
              <a:t>Sugar Recommendations</a:t>
            </a:r>
          </a:p>
        </p:txBody>
      </p:sp>
      <p:sp>
        <p:nvSpPr>
          <p:cNvPr id="1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06DC246-1E1A-B17B-86D8-18E566B00EB1}"/>
              </a:ext>
            </a:extLst>
          </p:cNvPr>
          <p:cNvSpPr>
            <a:spLocks noGrp="1"/>
          </p:cNvSpPr>
          <p:nvPr>
            <p:ph sz="half" idx="1"/>
          </p:nvPr>
        </p:nvSpPr>
        <p:spPr>
          <a:xfrm>
            <a:off x="382546" y="2909771"/>
            <a:ext cx="4883669" cy="3320668"/>
          </a:xfrm>
        </p:spPr>
        <p:txBody>
          <a:bodyPr vert="horz" lIns="91440" tIns="45720" rIns="91440" bIns="45720" rtlCol="0">
            <a:noAutofit/>
          </a:bodyPr>
          <a:lstStyle/>
          <a:p>
            <a:r>
              <a:rPr lang="en-US" sz="2000" dirty="0">
                <a:latin typeface="Helvetica" panose="020B0604020202020204" pitchFamily="34" charset="0"/>
                <a:cs typeface="Helvetica" panose="020B0604020202020204" pitchFamily="34" charset="0"/>
              </a:rPr>
              <a:t>Dietary Guidelines for Americans</a:t>
            </a:r>
          </a:p>
          <a:p>
            <a:pPr lvl="1">
              <a:buFont typeface="Courier New" panose="02070309020205020404" pitchFamily="49" charset="0"/>
              <a:buChar char="o"/>
            </a:pPr>
            <a:r>
              <a:rPr lang="en-US" sz="2000" dirty="0">
                <a:latin typeface="Helvetica" panose="020B0604020202020204" pitchFamily="34" charset="0"/>
                <a:cs typeface="Helvetica" panose="020B0604020202020204" pitchFamily="34" charset="0"/>
              </a:rPr>
              <a:t>less than 10% of total daily calories </a:t>
            </a:r>
          </a:p>
          <a:p>
            <a:r>
              <a:rPr lang="en-US" sz="2000" dirty="0">
                <a:latin typeface="Helvetica" panose="020B0604020202020204" pitchFamily="34" charset="0"/>
                <a:cs typeface="Helvetica" panose="020B0604020202020204" pitchFamily="34" charset="0"/>
              </a:rPr>
              <a:t>American Heart Association</a:t>
            </a:r>
          </a:p>
          <a:p>
            <a:pPr lvl="1">
              <a:buFont typeface="Courier New" panose="02070309020205020404" pitchFamily="49" charset="0"/>
              <a:buChar char="o"/>
            </a:pPr>
            <a:r>
              <a:rPr lang="en-US" sz="2000" dirty="0">
                <a:latin typeface="Helvetica" panose="020B0604020202020204" pitchFamily="34" charset="0"/>
                <a:cs typeface="Helvetica" panose="020B0604020202020204" pitchFamily="34" charset="0"/>
              </a:rPr>
              <a:t>limit to 6 teaspoons/day (24 grams)</a:t>
            </a:r>
          </a:p>
          <a:p>
            <a:pPr lvl="2">
              <a:buFont typeface="Wingdings" panose="05000000000000000000" pitchFamily="2" charset="2"/>
              <a:buChar char="§"/>
            </a:pPr>
            <a:r>
              <a:rPr lang="en-US" dirty="0">
                <a:latin typeface="Helvetica" panose="020B0604020202020204" pitchFamily="34" charset="0"/>
                <a:cs typeface="Helvetica" panose="020B0604020202020204" pitchFamily="34" charset="0"/>
              </a:rPr>
              <a:t>4 grams = 1 teaspoon</a:t>
            </a:r>
          </a:p>
        </p:txBody>
      </p:sp>
      <p:pic>
        <p:nvPicPr>
          <p:cNvPr id="6" name="Content Placeholder 5" descr="An individual eating a spoon full of sugar">
            <a:extLst>
              <a:ext uri="{FF2B5EF4-FFF2-40B4-BE49-F238E27FC236}">
                <a16:creationId xmlns:a16="http://schemas.microsoft.com/office/drawing/2014/main" id="{2F712A3D-30C1-89CE-8ED2-76BBD590F1D3}"/>
              </a:ext>
            </a:extLst>
          </p:cNvPr>
          <p:cNvPicPr>
            <a:picLocks noGrp="1" noChangeAspect="1"/>
          </p:cNvPicPr>
          <p:nvPr>
            <p:ph sz="half" idx="2"/>
          </p:nvPr>
        </p:nvPicPr>
        <p:blipFill rotWithShape="1">
          <a:blip r:embed="rId3"/>
          <a:srcRect l="19844" r="13203"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6256365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651B6-EC6D-DDFF-8C14-48906E3EE321}"/>
              </a:ext>
            </a:extLst>
          </p:cNvPr>
          <p:cNvSpPr>
            <a:spLocks noGrp="1"/>
          </p:cNvSpPr>
          <p:nvPr>
            <p:ph type="title"/>
          </p:nvPr>
        </p:nvSpPr>
        <p:spPr/>
        <p:txBody>
          <a:bodyPr>
            <a:normAutofit fontScale="90000"/>
          </a:bodyPr>
          <a:lstStyle/>
          <a:p>
            <a:pPr>
              <a:lnSpc>
                <a:spcPct val="100000"/>
              </a:lnSpc>
            </a:pPr>
            <a:r>
              <a:rPr lang="en-US" dirty="0">
                <a:latin typeface="Helvetica" panose="020B0604020202020204" pitchFamily="34" charset="0"/>
                <a:cs typeface="Helvetica" panose="020B0604020202020204" pitchFamily="34" charset="0"/>
              </a:rPr>
              <a:t>4 Pillars of the Dietary Guidelines for Americans</a:t>
            </a:r>
          </a:p>
        </p:txBody>
      </p:sp>
      <p:sp>
        <p:nvSpPr>
          <p:cNvPr id="3" name="Content Placeholder 2">
            <a:extLst>
              <a:ext uri="{FF2B5EF4-FFF2-40B4-BE49-F238E27FC236}">
                <a16:creationId xmlns:a16="http://schemas.microsoft.com/office/drawing/2014/main" id="{063EE2E1-26AE-47ED-D251-E90E7D46E952}"/>
              </a:ext>
            </a:extLst>
          </p:cNvPr>
          <p:cNvSpPr>
            <a:spLocks noGrp="1"/>
          </p:cNvSpPr>
          <p:nvPr>
            <p:ph idx="1"/>
          </p:nvPr>
        </p:nvSpPr>
        <p:spPr>
          <a:xfrm>
            <a:off x="838200" y="1825625"/>
            <a:ext cx="6331857" cy="4351338"/>
          </a:xfrm>
        </p:spPr>
        <p:txBody>
          <a:bodyPr>
            <a:normAutofit fontScale="77500" lnSpcReduction="20000"/>
          </a:bodyPr>
          <a:lstStyle/>
          <a:p>
            <a:pPr>
              <a:lnSpc>
                <a:spcPct val="120000"/>
              </a:lnSpc>
            </a:pPr>
            <a:r>
              <a:rPr lang="en-US" dirty="0">
                <a:latin typeface="Helvetica" panose="020B0604020202020204" pitchFamily="34" charset="0"/>
                <a:cs typeface="Helvetica" panose="020B0604020202020204" pitchFamily="34" charset="0"/>
              </a:rPr>
              <a:t>Follow a healthy dietary pattern at every life stage</a:t>
            </a:r>
          </a:p>
          <a:p>
            <a:pPr>
              <a:lnSpc>
                <a:spcPct val="120000"/>
              </a:lnSpc>
            </a:pPr>
            <a:r>
              <a:rPr lang="en-US" dirty="0">
                <a:latin typeface="Helvetica" panose="020B0604020202020204" pitchFamily="34" charset="0"/>
                <a:cs typeface="Helvetica" panose="020B0604020202020204" pitchFamily="34" charset="0"/>
              </a:rPr>
              <a:t>Customize and enjoy nutrient-dense food and beverage choices to reflect personal preferences, cultural traditions, and budgetary considerations</a:t>
            </a:r>
          </a:p>
          <a:p>
            <a:pPr>
              <a:lnSpc>
                <a:spcPct val="120000"/>
              </a:lnSpc>
            </a:pPr>
            <a:r>
              <a:rPr lang="en-US" dirty="0">
                <a:latin typeface="Helvetica" panose="020B0604020202020204" pitchFamily="34" charset="0"/>
                <a:cs typeface="Helvetica" panose="020B0604020202020204" pitchFamily="34" charset="0"/>
              </a:rPr>
              <a:t>Focus on meeting food group needs with nutrient-dense foods and beverages and stay within calorie limits</a:t>
            </a:r>
          </a:p>
          <a:p>
            <a:pPr>
              <a:lnSpc>
                <a:spcPct val="120000"/>
              </a:lnSpc>
            </a:pPr>
            <a:r>
              <a:rPr lang="en-US" dirty="0">
                <a:latin typeface="Helvetica" panose="020B0604020202020204" pitchFamily="34" charset="0"/>
                <a:cs typeface="Helvetica" panose="020B0604020202020204" pitchFamily="34" charset="0"/>
              </a:rPr>
              <a:t>Limit foods and beverages higher in added sugars, saturated fat, and sodium</a:t>
            </a:r>
          </a:p>
        </p:txBody>
      </p:sp>
      <p:pic>
        <p:nvPicPr>
          <p:cNvPr id="4" name="Content Placeholder 2" descr="A girl with a #1 on her hand, making an excited face, like she has an idea or look at this!">
            <a:extLst>
              <a:ext uri="{FF2B5EF4-FFF2-40B4-BE49-F238E27FC236}">
                <a16:creationId xmlns:a16="http://schemas.microsoft.com/office/drawing/2014/main" id="{AB2D50B7-F197-5756-C6EA-79D83C8FBD8E}"/>
              </a:ext>
            </a:extLst>
          </p:cNvPr>
          <p:cNvPicPr>
            <a:picLocks noChangeAspect="1"/>
          </p:cNvPicPr>
          <p:nvPr/>
        </p:nvPicPr>
        <p:blipFill>
          <a:blip r:embed="rId3"/>
          <a:stretch>
            <a:fillRect/>
          </a:stretch>
        </p:blipFill>
        <p:spPr>
          <a:xfrm>
            <a:off x="7354376" y="2130282"/>
            <a:ext cx="4559425" cy="3044717"/>
          </a:xfrm>
          <a:prstGeom prst="rect">
            <a:avLst/>
          </a:prstGeom>
        </p:spPr>
      </p:pic>
    </p:spTree>
    <p:extLst>
      <p:ext uri="{BB962C8B-B14F-4D97-AF65-F5344CB8AC3E}">
        <p14:creationId xmlns:p14="http://schemas.microsoft.com/office/powerpoint/2010/main" val="7530695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85D59-FCD6-4C41-7B69-30AC1A78A759}"/>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Added Sugar Health Implications</a:t>
            </a:r>
          </a:p>
        </p:txBody>
      </p:sp>
      <p:sp>
        <p:nvSpPr>
          <p:cNvPr id="3" name="Content Placeholder 2">
            <a:extLst>
              <a:ext uri="{FF2B5EF4-FFF2-40B4-BE49-F238E27FC236}">
                <a16:creationId xmlns:a16="http://schemas.microsoft.com/office/drawing/2014/main" id="{E0F35529-B87A-60C5-E275-A099AFD81EAE}"/>
              </a:ext>
            </a:extLst>
          </p:cNvPr>
          <p:cNvSpPr>
            <a:spLocks noGrp="1"/>
          </p:cNvSpPr>
          <p:nvPr>
            <p:ph idx="1"/>
          </p:nvPr>
        </p:nvSpPr>
        <p:spPr/>
        <p:txBody>
          <a:bodyPr>
            <a:normAutofit fontScale="85000" lnSpcReduction="20000"/>
          </a:bodyPr>
          <a:lstStyle/>
          <a:p>
            <a:r>
              <a:rPr lang="en-US" dirty="0">
                <a:latin typeface="Helvetica" panose="020B0604020202020204" pitchFamily="34" charset="0"/>
                <a:cs typeface="Helvetica" panose="020B0604020202020204" pitchFamily="34" charset="0"/>
              </a:rPr>
              <a:t>Cardiovascular disease</a:t>
            </a:r>
          </a:p>
          <a:p>
            <a:r>
              <a:rPr lang="en-US" dirty="0">
                <a:latin typeface="Helvetica" panose="020B0604020202020204" pitchFamily="34" charset="0"/>
                <a:cs typeface="Helvetica" panose="020B0604020202020204" pitchFamily="34" charset="0"/>
              </a:rPr>
              <a:t>Alzheimer's and dementia</a:t>
            </a:r>
          </a:p>
          <a:p>
            <a:r>
              <a:rPr lang="en-US" dirty="0">
                <a:latin typeface="Helvetica" panose="020B0604020202020204" pitchFamily="34" charset="0"/>
                <a:cs typeface="Helvetica" panose="020B0604020202020204" pitchFamily="34" charset="0"/>
              </a:rPr>
              <a:t>Colon cancer</a:t>
            </a:r>
          </a:p>
          <a:p>
            <a:r>
              <a:rPr lang="en-US" dirty="0">
                <a:latin typeface="Helvetica" panose="020B0604020202020204" pitchFamily="34" charset="0"/>
                <a:cs typeface="Helvetica" panose="020B0604020202020204" pitchFamily="34" charset="0"/>
              </a:rPr>
              <a:t>Diabetes</a:t>
            </a:r>
          </a:p>
          <a:p>
            <a:r>
              <a:rPr lang="en-US" dirty="0">
                <a:latin typeface="Helvetica" panose="020B0604020202020204" pitchFamily="34" charset="0"/>
                <a:cs typeface="Helvetica" panose="020B0604020202020204" pitchFamily="34" charset="0"/>
              </a:rPr>
              <a:t>High blood pressure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Cholesterol and triglyceride levels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Kidney disease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Liver disease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Obesity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Pancreatic cancer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Retina, muscle, and nerve damage</a:t>
            </a:r>
          </a:p>
        </p:txBody>
      </p:sp>
      <p:cxnSp>
        <p:nvCxnSpPr>
          <p:cNvPr id="4" name="Straight Connector 3">
            <a:extLst>
              <a:ext uri="{FF2B5EF4-FFF2-40B4-BE49-F238E27FC236}">
                <a16:creationId xmlns:a16="http://schemas.microsoft.com/office/drawing/2014/main" id="{1E5065F5-14C3-00FD-AD90-AEB6973E4A67}"/>
              </a:ext>
              <a:ext uri="{C183D7F6-B498-43B3-948B-1728B52AA6E4}">
                <adec:decorative xmlns:adec="http://schemas.microsoft.com/office/drawing/2017/decorative" val="1"/>
              </a:ext>
            </a:extLst>
          </p:cNvPr>
          <p:cNvCxnSpPr/>
          <p:nvPr/>
        </p:nvCxnSpPr>
        <p:spPr>
          <a:xfrm>
            <a:off x="909828" y="1507808"/>
            <a:ext cx="10372344"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5" name="Picture 4">
            <a:extLst>
              <a:ext uri="{FF2B5EF4-FFF2-40B4-BE49-F238E27FC236}">
                <a16:creationId xmlns:a16="http://schemas.microsoft.com/office/drawing/2014/main" id="{34FB4546-F00A-4DA8-1FC4-87C8607B534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918174" y="5789092"/>
            <a:ext cx="3435626" cy="703783"/>
          </a:xfrm>
          <a:prstGeom prst="rect">
            <a:avLst/>
          </a:prstGeom>
        </p:spPr>
      </p:pic>
    </p:spTree>
    <p:extLst>
      <p:ext uri="{BB962C8B-B14F-4D97-AF65-F5344CB8AC3E}">
        <p14:creationId xmlns:p14="http://schemas.microsoft.com/office/powerpoint/2010/main" val="28279792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2E4EFA-AB8F-8AA5-35A4-CC191EDD1FB9}"/>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2800" kern="1200" dirty="0">
                <a:solidFill>
                  <a:srgbClr val="FFFFFF"/>
                </a:solidFill>
                <a:latin typeface="Helvetica" panose="020B0604020202020204" pitchFamily="34" charset="0"/>
                <a:cs typeface="Helvetica" panose="020B0604020202020204" pitchFamily="34" charset="0"/>
              </a:rPr>
              <a:t>Added Sugar Taste Implications</a:t>
            </a:r>
          </a:p>
        </p:txBody>
      </p:sp>
      <p:pic>
        <p:nvPicPr>
          <p:cNvPr id="4" name="Content Placeholder 3" descr="sugar-free syrup bottles on a shelf">
            <a:extLst>
              <a:ext uri="{FF2B5EF4-FFF2-40B4-BE49-F238E27FC236}">
                <a16:creationId xmlns:a16="http://schemas.microsoft.com/office/drawing/2014/main" id="{05608E97-06ED-2C6C-FC08-EAEA5BBD6608}"/>
              </a:ext>
            </a:extLst>
          </p:cNvPr>
          <p:cNvPicPr>
            <a:picLocks noGrp="1" noChangeAspect="1"/>
          </p:cNvPicPr>
          <p:nvPr>
            <p:ph idx="1"/>
          </p:nvPr>
        </p:nvPicPr>
        <p:blipFill>
          <a:blip r:embed="rId3"/>
          <a:stretch>
            <a:fillRect/>
          </a:stretch>
        </p:blipFill>
        <p:spPr>
          <a:xfrm>
            <a:off x="6334468" y="1872313"/>
            <a:ext cx="4254719" cy="3035456"/>
          </a:xfrm>
          <a:prstGeom prst="rect">
            <a:avLst/>
          </a:prstGeom>
        </p:spPr>
      </p:pic>
    </p:spTree>
    <p:extLst>
      <p:ext uri="{BB962C8B-B14F-4D97-AF65-F5344CB8AC3E}">
        <p14:creationId xmlns:p14="http://schemas.microsoft.com/office/powerpoint/2010/main" val="3190856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43408-FFC2-B937-0976-00A4F9A38A6D}"/>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Added Sugars in Schools</a:t>
            </a:r>
          </a:p>
        </p:txBody>
      </p:sp>
      <p:sp>
        <p:nvSpPr>
          <p:cNvPr id="3" name="Content Placeholder 2">
            <a:extLst>
              <a:ext uri="{FF2B5EF4-FFF2-40B4-BE49-F238E27FC236}">
                <a16:creationId xmlns:a16="http://schemas.microsoft.com/office/drawing/2014/main" id="{9CA01BFE-9859-1DCE-8BCF-9F9624597CBA}"/>
              </a:ext>
            </a:extLst>
          </p:cNvPr>
          <p:cNvSpPr>
            <a:spLocks noGrp="1"/>
          </p:cNvSpPr>
          <p:nvPr>
            <p:ph idx="1"/>
          </p:nvPr>
        </p:nvSpPr>
        <p:spPr/>
        <p:txBody>
          <a:bodyPr/>
          <a:lstStyle/>
          <a:p>
            <a:r>
              <a:rPr lang="en-US" dirty="0">
                <a:latin typeface="Helvetica" panose="020B0604020202020204" pitchFamily="34" charset="0"/>
                <a:cs typeface="Helvetica" panose="020B0604020202020204" pitchFamily="34" charset="0"/>
              </a:rPr>
              <a:t>School breakfast: 17% of calories</a:t>
            </a:r>
          </a:p>
          <a:p>
            <a:r>
              <a:rPr lang="en-US" dirty="0">
                <a:latin typeface="Helvetica" panose="020B0604020202020204" pitchFamily="34" charset="0"/>
                <a:cs typeface="Helvetica" panose="020B0604020202020204" pitchFamily="34" charset="0"/>
              </a:rPr>
              <a:t>School lunches: 11% of calories</a:t>
            </a:r>
          </a:p>
        </p:txBody>
      </p:sp>
      <p:cxnSp>
        <p:nvCxnSpPr>
          <p:cNvPr id="4" name="Straight Connector 3">
            <a:extLst>
              <a:ext uri="{FF2B5EF4-FFF2-40B4-BE49-F238E27FC236}">
                <a16:creationId xmlns:a16="http://schemas.microsoft.com/office/drawing/2014/main" id="{B4B371BD-9DB0-A1D4-2EFC-50EA7D5F4232}"/>
              </a:ext>
              <a:ext uri="{C183D7F6-B498-43B3-948B-1728B52AA6E4}">
                <adec:decorative xmlns:adec="http://schemas.microsoft.com/office/drawing/2017/decorative" val="1"/>
              </a:ext>
            </a:extLst>
          </p:cNvPr>
          <p:cNvCxnSpPr/>
          <p:nvPr/>
        </p:nvCxnSpPr>
        <p:spPr>
          <a:xfrm>
            <a:off x="909828" y="1507808"/>
            <a:ext cx="10372344"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5" name="Picture 4">
            <a:extLst>
              <a:ext uri="{FF2B5EF4-FFF2-40B4-BE49-F238E27FC236}">
                <a16:creationId xmlns:a16="http://schemas.microsoft.com/office/drawing/2014/main" id="{A6CBD41A-F8E6-F137-0EF8-95FD767944A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180114" y="5608752"/>
            <a:ext cx="3435626" cy="703783"/>
          </a:xfrm>
          <a:prstGeom prst="rect">
            <a:avLst/>
          </a:prstGeom>
        </p:spPr>
      </p:pic>
    </p:spTree>
    <p:extLst>
      <p:ext uri="{BB962C8B-B14F-4D97-AF65-F5344CB8AC3E}">
        <p14:creationId xmlns:p14="http://schemas.microsoft.com/office/powerpoint/2010/main" val="12429445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08D9D-D237-E2E9-41C2-CBB5D93DF223}"/>
              </a:ext>
            </a:extLst>
          </p:cNvPr>
          <p:cNvSpPr>
            <a:spLocks noGrp="1"/>
          </p:cNvSpPr>
          <p:nvPr>
            <p:ph type="title"/>
          </p:nvPr>
        </p:nvSpPr>
        <p:spPr/>
        <p:txBody>
          <a:bodyPr/>
          <a:lstStyle/>
          <a:p>
            <a:pPr>
              <a:lnSpc>
                <a:spcPct val="100000"/>
              </a:lnSpc>
            </a:pPr>
            <a:r>
              <a:rPr lang="en-US" dirty="0">
                <a:latin typeface="Helvetica" panose="020B0604020202020204" pitchFamily="34" charset="0"/>
                <a:cs typeface="Helvetica" panose="020B0604020202020204" pitchFamily="34" charset="0"/>
              </a:rPr>
              <a:t>Added Sugars in the Proposed Rule</a:t>
            </a:r>
          </a:p>
        </p:txBody>
      </p:sp>
      <p:sp>
        <p:nvSpPr>
          <p:cNvPr id="3" name="Content Placeholder 2">
            <a:extLst>
              <a:ext uri="{FF2B5EF4-FFF2-40B4-BE49-F238E27FC236}">
                <a16:creationId xmlns:a16="http://schemas.microsoft.com/office/drawing/2014/main" id="{CCDA1E36-21C4-4337-FB0C-C6887F1D5A28}"/>
              </a:ext>
            </a:extLst>
          </p:cNvPr>
          <p:cNvSpPr>
            <a:spLocks noGrp="1"/>
          </p:cNvSpPr>
          <p:nvPr>
            <p:ph idx="1"/>
          </p:nvPr>
        </p:nvSpPr>
        <p:spPr/>
        <p:txBody>
          <a:bodyPr>
            <a:normAutofit fontScale="92500"/>
          </a:bodyPr>
          <a:lstStyle/>
          <a:p>
            <a:pPr>
              <a:lnSpc>
                <a:spcPct val="100000"/>
              </a:lnSpc>
            </a:pPr>
            <a:r>
              <a:rPr lang="en-US" dirty="0">
                <a:latin typeface="Helvetica" panose="020B0604020202020204" pitchFamily="34" charset="0"/>
                <a:cs typeface="Helvetica" panose="020B0604020202020204" pitchFamily="34" charset="0"/>
              </a:rPr>
              <a:t>Breakfast cereals: no more than </a:t>
            </a:r>
            <a:r>
              <a:rPr lang="en-US" u="sng" dirty="0">
                <a:latin typeface="Helvetica" panose="020B0604020202020204" pitchFamily="34" charset="0"/>
                <a:cs typeface="Helvetica" panose="020B0604020202020204" pitchFamily="34" charset="0"/>
              </a:rPr>
              <a:t>6 grams</a:t>
            </a:r>
            <a:r>
              <a:rPr lang="en-US" dirty="0">
                <a:latin typeface="Helvetica" panose="020B0604020202020204" pitchFamily="34" charset="0"/>
                <a:cs typeface="Helvetica" panose="020B0604020202020204" pitchFamily="34" charset="0"/>
              </a:rPr>
              <a:t> per added ounce</a:t>
            </a:r>
          </a:p>
          <a:p>
            <a:pPr>
              <a:lnSpc>
                <a:spcPct val="100000"/>
              </a:lnSpc>
            </a:pPr>
            <a:r>
              <a:rPr lang="en-US" dirty="0">
                <a:latin typeface="Helvetica" panose="020B0604020202020204" pitchFamily="34" charset="0"/>
                <a:cs typeface="Helvetica" panose="020B0604020202020204" pitchFamily="34" charset="0"/>
              </a:rPr>
              <a:t>Grain based desserts: limit to no more than a 2-ounce equivalent per week in school breakfast, including cereal bars, doughnuts, sweet rolls, toaster pastries, coffee cakes, and fruit turnovers.</a:t>
            </a:r>
          </a:p>
          <a:p>
            <a:pPr>
              <a:lnSpc>
                <a:spcPct val="100000"/>
              </a:lnSpc>
            </a:pPr>
            <a:r>
              <a:rPr lang="en-US" dirty="0">
                <a:latin typeface="Helvetica" panose="020B0604020202020204" pitchFamily="34" charset="0"/>
                <a:cs typeface="Helvetica" panose="020B0604020202020204" pitchFamily="34" charset="0"/>
              </a:rPr>
              <a:t>Yogurt: no more than </a:t>
            </a:r>
            <a:r>
              <a:rPr lang="en-US" u="sng" dirty="0">
                <a:latin typeface="Helvetica" panose="020B0604020202020204" pitchFamily="34" charset="0"/>
                <a:cs typeface="Helvetica" panose="020B0604020202020204" pitchFamily="34" charset="0"/>
              </a:rPr>
              <a:t>12 grams</a:t>
            </a:r>
            <a:r>
              <a:rPr lang="en-US" dirty="0">
                <a:latin typeface="Helvetica" panose="020B0604020202020204" pitchFamily="34" charset="0"/>
                <a:cs typeface="Helvetica" panose="020B0604020202020204" pitchFamily="34" charset="0"/>
              </a:rPr>
              <a:t> of added sugars per 6 ounces</a:t>
            </a:r>
          </a:p>
          <a:p>
            <a:pPr>
              <a:lnSpc>
                <a:spcPct val="110000"/>
              </a:lnSpc>
            </a:pPr>
            <a:r>
              <a:rPr lang="en-US" dirty="0">
                <a:latin typeface="Helvetica" panose="020B0604020202020204" pitchFamily="34" charset="0"/>
                <a:cs typeface="Helvetica" panose="020B0604020202020204" pitchFamily="34" charset="0"/>
              </a:rPr>
              <a:t>Flavored milk: limited to no more than </a:t>
            </a:r>
            <a:r>
              <a:rPr lang="en-US" u="sng" dirty="0">
                <a:latin typeface="Helvetica" panose="020B0604020202020204" pitchFamily="34" charset="0"/>
                <a:cs typeface="Helvetica" panose="020B0604020202020204" pitchFamily="34" charset="0"/>
              </a:rPr>
              <a:t>10 grams</a:t>
            </a:r>
            <a:r>
              <a:rPr lang="en-US" dirty="0">
                <a:latin typeface="Helvetica" panose="020B0604020202020204" pitchFamily="34" charset="0"/>
                <a:cs typeface="Helvetica" panose="020B0604020202020204" pitchFamily="34" charset="0"/>
              </a:rPr>
              <a:t> of added sugars per 8 fluid ounces, or for flavored milk sold as a competitive food for middle and high school students, </a:t>
            </a:r>
            <a:r>
              <a:rPr lang="en-US" u="sng" dirty="0">
                <a:latin typeface="Helvetica" panose="020B0604020202020204" pitchFamily="34" charset="0"/>
                <a:cs typeface="Helvetica" panose="020B0604020202020204" pitchFamily="34" charset="0"/>
              </a:rPr>
              <a:t>15 grams</a:t>
            </a:r>
            <a:r>
              <a:rPr lang="en-US" dirty="0">
                <a:latin typeface="Helvetica" panose="020B0604020202020204" pitchFamily="34" charset="0"/>
                <a:cs typeface="Helvetica" panose="020B0604020202020204" pitchFamily="34" charset="0"/>
              </a:rPr>
              <a:t> of added sugars per 12 fluid ounces</a:t>
            </a:r>
          </a:p>
        </p:txBody>
      </p:sp>
      <p:cxnSp>
        <p:nvCxnSpPr>
          <p:cNvPr id="4" name="Straight Connector 3">
            <a:extLst>
              <a:ext uri="{FF2B5EF4-FFF2-40B4-BE49-F238E27FC236}">
                <a16:creationId xmlns:a16="http://schemas.microsoft.com/office/drawing/2014/main" id="{7B2F803D-0288-4627-9BE4-18F6FA3BA4F4}"/>
              </a:ext>
              <a:ext uri="{C183D7F6-B498-43B3-948B-1728B52AA6E4}">
                <adec:decorative xmlns:adec="http://schemas.microsoft.com/office/drawing/2017/decorative" val="1"/>
              </a:ext>
            </a:extLst>
          </p:cNvPr>
          <p:cNvCxnSpPr/>
          <p:nvPr/>
        </p:nvCxnSpPr>
        <p:spPr>
          <a:xfrm>
            <a:off x="909828" y="1507808"/>
            <a:ext cx="10372344"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5" name="Picture 4">
            <a:extLst>
              <a:ext uri="{FF2B5EF4-FFF2-40B4-BE49-F238E27FC236}">
                <a16:creationId xmlns:a16="http://schemas.microsoft.com/office/drawing/2014/main" id="{ADA668BA-11F7-561E-F2DA-C5F382AAE4B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846546" y="5960008"/>
            <a:ext cx="3435626" cy="703783"/>
          </a:xfrm>
          <a:prstGeom prst="rect">
            <a:avLst/>
          </a:prstGeom>
        </p:spPr>
      </p:pic>
    </p:spTree>
    <p:extLst>
      <p:ext uri="{BB962C8B-B14F-4D97-AF65-F5344CB8AC3E}">
        <p14:creationId xmlns:p14="http://schemas.microsoft.com/office/powerpoint/2010/main" val="25549370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Flowchart: Document 27">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26D919-ADEA-FBEF-C56D-F5917AA55EEE}"/>
              </a:ext>
            </a:extLst>
          </p:cNvPr>
          <p:cNvSpPr>
            <a:spLocks noGrp="1"/>
          </p:cNvSpPr>
          <p:nvPr>
            <p:ph type="title"/>
          </p:nvPr>
        </p:nvSpPr>
        <p:spPr>
          <a:xfrm>
            <a:off x="838200" y="171162"/>
            <a:ext cx="2840182" cy="2371148"/>
          </a:xfrm>
        </p:spPr>
        <p:txBody>
          <a:bodyPr vert="horz" lIns="91440" tIns="45720" rIns="91440" bIns="45720" rtlCol="0" anchor="ctr">
            <a:normAutofit/>
          </a:bodyPr>
          <a:lstStyle/>
          <a:p>
            <a:r>
              <a:rPr lang="en-US" sz="2800" kern="1200" dirty="0">
                <a:solidFill>
                  <a:srgbClr val="FFFFFF"/>
                </a:solidFill>
                <a:latin typeface="Helvetica" panose="020B0604020202020204" pitchFamily="34" charset="0"/>
                <a:cs typeface="Helvetica" panose="020B0604020202020204" pitchFamily="34" charset="0"/>
              </a:rPr>
              <a:t>Example Cereal Label </a:t>
            </a:r>
          </a:p>
        </p:txBody>
      </p:sp>
      <p:pic>
        <p:nvPicPr>
          <p:cNvPr id="4" name="Content Placeholder 3" descr="A nutrition label that includes the serving size (1 container), 220 calories, 3 g total fat, 0.5 g saturated fat, 0 g trans fat, 0 mg cholesterol, 320 mg sodium, 46 g total carbohydrate, 3 g dietary fiber, 12 g total sugars, 11 g added sugars, and 3 g protein.">
            <a:extLst>
              <a:ext uri="{FF2B5EF4-FFF2-40B4-BE49-F238E27FC236}">
                <a16:creationId xmlns:a16="http://schemas.microsoft.com/office/drawing/2014/main" id="{5EA56BDB-6991-7E7C-8332-CD887C93BB0A}"/>
              </a:ext>
            </a:extLst>
          </p:cNvPr>
          <p:cNvPicPr>
            <a:picLocks noGrp="1" noChangeAspect="1"/>
          </p:cNvPicPr>
          <p:nvPr>
            <p:ph idx="1"/>
          </p:nvPr>
        </p:nvPicPr>
        <p:blipFill>
          <a:blip r:embed="rId3"/>
          <a:stretch>
            <a:fillRect/>
          </a:stretch>
        </p:blipFill>
        <p:spPr>
          <a:xfrm>
            <a:off x="5334000" y="887247"/>
            <a:ext cx="4611683" cy="5026358"/>
          </a:xfrm>
          <a:prstGeom prst="rect">
            <a:avLst/>
          </a:prstGeom>
        </p:spPr>
      </p:pic>
    </p:spTree>
    <p:extLst>
      <p:ext uri="{BB962C8B-B14F-4D97-AF65-F5344CB8AC3E}">
        <p14:creationId xmlns:p14="http://schemas.microsoft.com/office/powerpoint/2010/main" val="9461570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5D75E3-EF22-80AB-03ED-A6B3D7006011}"/>
              </a:ext>
            </a:extLst>
          </p:cNvPr>
          <p:cNvSpPr>
            <a:spLocks noGrp="1"/>
          </p:cNvSpPr>
          <p:nvPr>
            <p:ph type="title"/>
          </p:nvPr>
        </p:nvSpPr>
        <p:spPr>
          <a:xfrm>
            <a:off x="1113810" y="2960716"/>
            <a:ext cx="4036334" cy="2387600"/>
          </a:xfrm>
        </p:spPr>
        <p:txBody>
          <a:bodyPr vert="horz" lIns="91440" tIns="45720" rIns="91440" bIns="45720" rtlCol="0" anchor="t">
            <a:normAutofit/>
          </a:bodyPr>
          <a:lstStyle/>
          <a:p>
            <a:r>
              <a:rPr lang="en-US" sz="4800" kern="1200" dirty="0">
                <a:solidFill>
                  <a:schemeClr val="tx1"/>
                </a:solidFill>
                <a:latin typeface="Helvetica" panose="020B0604020202020204" pitchFamily="34" charset="0"/>
                <a:cs typeface="Helvetica" panose="020B0604020202020204" pitchFamily="34" charset="0"/>
              </a:rPr>
              <a:t>Example Yogurt Label</a:t>
            </a:r>
          </a:p>
        </p:txBody>
      </p:sp>
      <p:grpSp>
        <p:nvGrpSpPr>
          <p:cNvPr id="18" name="Group 17">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19" name="Rectangle 18">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Rectangle 22">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A Nutrition Facts label for yogurt that includes the servings per container (1), the serving size (1 container or 227 g), 180 calories, 0 g total fat, 0 g saturated fat, 0 g trans fat, &lt;5 mg cholesterol, 105 mg sodium, 37 g total carbohydrate, 0 g dietary fiber, 29 g total sugars, 21 g added sugars, 6 g protein, 8.1 mcg vitamin D, 580 mg calcium, 0 mg iron, 310 mg potassium, 0 mcg vitamin A.">
            <a:extLst>
              <a:ext uri="{FF2B5EF4-FFF2-40B4-BE49-F238E27FC236}">
                <a16:creationId xmlns:a16="http://schemas.microsoft.com/office/drawing/2014/main" id="{6C151A72-58D2-84AE-927A-0D43DC9DAF6F}"/>
              </a:ext>
            </a:extLst>
          </p:cNvPr>
          <p:cNvPicPr>
            <a:picLocks noGrp="1" noChangeAspect="1"/>
          </p:cNvPicPr>
          <p:nvPr>
            <p:ph idx="1"/>
          </p:nvPr>
        </p:nvPicPr>
        <p:blipFill>
          <a:blip r:embed="rId3"/>
          <a:stretch>
            <a:fillRect/>
          </a:stretch>
        </p:blipFill>
        <p:spPr>
          <a:xfrm>
            <a:off x="7217675" y="666728"/>
            <a:ext cx="2945635" cy="5465791"/>
          </a:xfrm>
          <a:prstGeom prst="rect">
            <a:avLst/>
          </a:prstGeom>
        </p:spPr>
      </p:pic>
    </p:spTree>
    <p:extLst>
      <p:ext uri="{BB962C8B-B14F-4D97-AF65-F5344CB8AC3E}">
        <p14:creationId xmlns:p14="http://schemas.microsoft.com/office/powerpoint/2010/main" val="39908350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7A203437-703A-4E00-A8C0-91D328D6C7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3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4CE80E0-C701-E9AB-E630-D44CE632E20E}"/>
              </a:ext>
            </a:extLst>
          </p:cNvPr>
          <p:cNvSpPr>
            <a:spLocks noGrp="1"/>
          </p:cNvSpPr>
          <p:nvPr>
            <p:ph type="title"/>
          </p:nvPr>
        </p:nvSpPr>
        <p:spPr>
          <a:xfrm>
            <a:off x="589009" y="502400"/>
            <a:ext cx="3367171" cy="1818064"/>
          </a:xfrm>
        </p:spPr>
        <p:txBody>
          <a:bodyPr>
            <a:normAutofit/>
          </a:bodyPr>
          <a:lstStyle/>
          <a:p>
            <a:pPr algn="ctr"/>
            <a:r>
              <a:rPr lang="en-US" sz="3200" dirty="0">
                <a:latin typeface="Helvetica" panose="020B0604020202020204" pitchFamily="34" charset="0"/>
                <a:cs typeface="Helvetica" panose="020B0604020202020204" pitchFamily="34" charset="0"/>
              </a:rPr>
              <a:t>Ideas to Reduce Added Sugar</a:t>
            </a:r>
            <a:endParaRPr lang="en-US" sz="2800" dirty="0">
              <a:latin typeface="Helvetica" panose="020B0604020202020204" pitchFamily="34" charset="0"/>
              <a:cs typeface="Helvetica" panose="020B0604020202020204" pitchFamily="34" charset="0"/>
            </a:endParaRPr>
          </a:p>
        </p:txBody>
      </p:sp>
      <p:sp>
        <p:nvSpPr>
          <p:cNvPr id="3" name="Content Placeholder 2">
            <a:extLst>
              <a:ext uri="{FF2B5EF4-FFF2-40B4-BE49-F238E27FC236}">
                <a16:creationId xmlns:a16="http://schemas.microsoft.com/office/drawing/2014/main" id="{DC535396-2DBE-42BA-F249-30424552E472}"/>
              </a:ext>
            </a:extLst>
          </p:cNvPr>
          <p:cNvSpPr>
            <a:spLocks noGrp="1"/>
          </p:cNvSpPr>
          <p:nvPr>
            <p:ph idx="1"/>
          </p:nvPr>
        </p:nvSpPr>
        <p:spPr>
          <a:xfrm>
            <a:off x="5449633" y="3455208"/>
            <a:ext cx="5742432" cy="2344708"/>
          </a:xfrm>
        </p:spPr>
        <p:txBody>
          <a:bodyPr vert="horz" lIns="91440" tIns="45720" rIns="91440" bIns="45720" rtlCol="0" anchor="ctr">
            <a:noAutofit/>
          </a:bodyPr>
          <a:lstStyle/>
          <a:p>
            <a:r>
              <a:rPr lang="en-US" dirty="0">
                <a:latin typeface="Helvetica" panose="020B0604020202020204" pitchFamily="34" charset="0"/>
                <a:cs typeface="Helvetica" panose="020B0604020202020204" pitchFamily="34" charset="0"/>
              </a:rPr>
              <a:t>Cooking from scratch</a:t>
            </a:r>
          </a:p>
          <a:p>
            <a:r>
              <a:rPr lang="en-US" dirty="0">
                <a:latin typeface="Helvetica" panose="020B0604020202020204" pitchFamily="34" charset="0"/>
                <a:cs typeface="Helvetica" panose="020B0604020202020204" pitchFamily="34" charset="0"/>
              </a:rPr>
              <a:t>Explore culturally inclusive items at breakfast </a:t>
            </a:r>
          </a:p>
          <a:p>
            <a:r>
              <a:rPr lang="en-US" dirty="0">
                <a:latin typeface="Helvetica" panose="020B0604020202020204" pitchFamily="34" charset="0"/>
                <a:cs typeface="Helvetica" panose="020B0604020202020204" pitchFamily="34" charset="0"/>
              </a:rPr>
              <a:t>Consider plain yogurt</a:t>
            </a:r>
          </a:p>
          <a:p>
            <a:r>
              <a:rPr lang="en-US" dirty="0">
                <a:latin typeface="Helvetica" panose="020B0604020202020204" pitchFamily="34" charset="0"/>
                <a:cs typeface="Helvetica" panose="020B0604020202020204" pitchFamily="34" charset="0"/>
              </a:rPr>
              <a:t>Work with local vendors </a:t>
            </a:r>
          </a:p>
        </p:txBody>
      </p:sp>
      <p:pic>
        <p:nvPicPr>
          <p:cNvPr id="10" name="Picture 9" descr="cheese and egg quesadilla">
            <a:extLst>
              <a:ext uri="{FF2B5EF4-FFF2-40B4-BE49-F238E27FC236}">
                <a16:creationId xmlns:a16="http://schemas.microsoft.com/office/drawing/2014/main" id="{172835F1-DA35-F56D-2748-62212A1D8243}"/>
              </a:ext>
            </a:extLst>
          </p:cNvPr>
          <p:cNvPicPr>
            <a:picLocks noChangeAspect="1"/>
          </p:cNvPicPr>
          <p:nvPr/>
        </p:nvPicPr>
        <p:blipFill rotWithShape="1">
          <a:blip r:embed="rId3"/>
          <a:srcRect t="45803"/>
          <a:stretch/>
        </p:blipFill>
        <p:spPr>
          <a:xfrm>
            <a:off x="4555236" y="6"/>
            <a:ext cx="7636763" cy="2762724"/>
          </a:xfrm>
          <a:prstGeom prst="rect">
            <a:avLst/>
          </a:prstGeom>
        </p:spPr>
      </p:pic>
      <p:sp>
        <p:nvSpPr>
          <p:cNvPr id="27" name="Rectangle 26">
            <a:extLst>
              <a:ext uri="{FF2B5EF4-FFF2-40B4-BE49-F238E27FC236}">
                <a16:creationId xmlns:a16="http://schemas.microsoft.com/office/drawing/2014/main" id="{CD84038B-4A56-439B-A184-79B2D45066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762729"/>
            <a:ext cx="12192000"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7" name="Picture 6" descr="overnight oats with a layer of strawberries, oats and yogurt on top">
            <a:extLst>
              <a:ext uri="{FF2B5EF4-FFF2-40B4-BE49-F238E27FC236}">
                <a16:creationId xmlns:a16="http://schemas.microsoft.com/office/drawing/2014/main" id="{C544723B-B58A-E5AD-90A0-5A2E7B09A7EF}"/>
              </a:ext>
            </a:extLst>
          </p:cNvPr>
          <p:cNvPicPr>
            <a:picLocks noChangeAspect="1"/>
          </p:cNvPicPr>
          <p:nvPr/>
        </p:nvPicPr>
        <p:blipFill rotWithShape="1">
          <a:blip r:embed="rId4"/>
          <a:srcRect l="13457" r="10941" b="-2"/>
          <a:stretch/>
        </p:blipFill>
        <p:spPr>
          <a:xfrm>
            <a:off x="-1" y="2826737"/>
            <a:ext cx="4565779" cy="4031263"/>
          </a:xfrm>
          <a:prstGeom prst="rect">
            <a:avLst/>
          </a:prstGeom>
        </p:spPr>
      </p:pic>
      <p:sp>
        <p:nvSpPr>
          <p:cNvPr id="29" name="Rectangle 28">
            <a:extLst>
              <a:ext uri="{FF2B5EF4-FFF2-40B4-BE49-F238E27FC236}">
                <a16:creationId xmlns:a16="http://schemas.microsoft.com/office/drawing/2014/main" id="{4F96EE13-2C4D-4262-812E-DDE5FC35F0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58239" y="3396995"/>
            <a:ext cx="6858002"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Tree>
    <p:extLst>
      <p:ext uri="{BB962C8B-B14F-4D97-AF65-F5344CB8AC3E}">
        <p14:creationId xmlns:p14="http://schemas.microsoft.com/office/powerpoint/2010/main" val="21634485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FC72F5-55DA-D06F-A7AC-DDB1D5CC8D57}"/>
              </a:ext>
            </a:extLst>
          </p:cNvPr>
          <p:cNvSpPr>
            <a:spLocks noGrp="1"/>
          </p:cNvSpPr>
          <p:nvPr>
            <p:ph type="title"/>
          </p:nvPr>
        </p:nvSpPr>
        <p:spPr>
          <a:xfrm>
            <a:off x="640080" y="325369"/>
            <a:ext cx="4368602" cy="1956841"/>
          </a:xfrm>
        </p:spPr>
        <p:txBody>
          <a:bodyPr anchor="b">
            <a:normAutofit fontScale="90000"/>
          </a:bodyPr>
          <a:lstStyle/>
          <a:p>
            <a:r>
              <a:rPr lang="en-US" sz="5400" dirty="0">
                <a:latin typeface="Helvetica" panose="020B0604020202020204" pitchFamily="34" charset="0"/>
                <a:cs typeface="Helvetica" panose="020B0604020202020204" pitchFamily="34" charset="0"/>
              </a:rPr>
              <a:t>Items to Cook from Scratch</a:t>
            </a:r>
          </a:p>
        </p:txBody>
      </p:sp>
      <p:sp>
        <p:nvSpPr>
          <p:cNvPr id="25"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C5F105F-D883-05E8-2A1C-ABF69A650565}"/>
              </a:ext>
            </a:extLst>
          </p:cNvPr>
          <p:cNvSpPr>
            <a:spLocks noGrp="1"/>
          </p:cNvSpPr>
          <p:nvPr>
            <p:ph idx="1"/>
          </p:nvPr>
        </p:nvSpPr>
        <p:spPr>
          <a:xfrm>
            <a:off x="640080" y="2872899"/>
            <a:ext cx="4243589" cy="3320668"/>
          </a:xfrm>
        </p:spPr>
        <p:txBody>
          <a:bodyPr vert="horz" lIns="91440" tIns="45720" rIns="91440" bIns="45720" rtlCol="0">
            <a:normAutofit/>
          </a:bodyPr>
          <a:lstStyle/>
          <a:p>
            <a:r>
              <a:rPr lang="en-US" dirty="0">
                <a:latin typeface="Helvetica" panose="020B0604020202020204" pitchFamily="34" charset="0"/>
                <a:cs typeface="Helvetica" panose="020B0604020202020204" pitchFamily="34" charset="0"/>
              </a:rPr>
              <a:t>Granola</a:t>
            </a:r>
          </a:p>
          <a:p>
            <a:r>
              <a:rPr lang="en-US" dirty="0">
                <a:latin typeface="Helvetica" panose="020B0604020202020204" pitchFamily="34" charset="0"/>
                <a:cs typeface="Helvetica" panose="020B0604020202020204" pitchFamily="34" charset="0"/>
              </a:rPr>
              <a:t>Oatmeal</a:t>
            </a:r>
          </a:p>
          <a:p>
            <a:r>
              <a:rPr lang="en-US" dirty="0">
                <a:latin typeface="Helvetica" panose="020B0604020202020204" pitchFamily="34" charset="0"/>
                <a:cs typeface="Helvetica" panose="020B0604020202020204" pitchFamily="34" charset="0"/>
              </a:rPr>
              <a:t>Granola Bars</a:t>
            </a:r>
          </a:p>
          <a:p>
            <a:r>
              <a:rPr lang="en-US" dirty="0">
                <a:latin typeface="Helvetica" panose="020B0604020202020204" pitchFamily="34" charset="0"/>
                <a:cs typeface="Helvetica" panose="020B0604020202020204" pitchFamily="34" charset="0"/>
              </a:rPr>
              <a:t>Muffin Bars</a:t>
            </a:r>
          </a:p>
        </p:txBody>
      </p:sp>
      <p:pic>
        <p:nvPicPr>
          <p:cNvPr id="8" name="Picture 7" descr="scratch-made muffin bar">
            <a:extLst>
              <a:ext uri="{FF2B5EF4-FFF2-40B4-BE49-F238E27FC236}">
                <a16:creationId xmlns:a16="http://schemas.microsoft.com/office/drawing/2014/main" id="{E0FACA43-446E-2F88-A92B-F9F94A6C21D1}"/>
              </a:ext>
            </a:extLst>
          </p:cNvPr>
          <p:cNvPicPr>
            <a:picLocks noChangeAspect="1"/>
          </p:cNvPicPr>
          <p:nvPr/>
        </p:nvPicPr>
        <p:blipFill rotWithShape="1">
          <a:blip r:embed="rId3"/>
          <a:srcRect l="15133" r="17914"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5406515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4CC6AE8-9AF0-B733-4D2B-B49BF50EA04D}"/>
              </a:ext>
            </a:extLst>
          </p:cNvPr>
          <p:cNvSpPr>
            <a:spLocks noGrp="1"/>
          </p:cNvSpPr>
          <p:nvPr>
            <p:ph type="title"/>
          </p:nvPr>
        </p:nvSpPr>
        <p:spPr>
          <a:xfrm>
            <a:off x="890338" y="640080"/>
            <a:ext cx="3734014" cy="3566160"/>
          </a:xfrm>
        </p:spPr>
        <p:txBody>
          <a:bodyPr vert="horz" lIns="91440" tIns="45720" rIns="91440" bIns="45720" rtlCol="0" anchor="b">
            <a:normAutofit/>
          </a:bodyPr>
          <a:lstStyle/>
          <a:p>
            <a:r>
              <a:rPr lang="en-US" sz="5400" dirty="0">
                <a:latin typeface="Helvetica" panose="020B0604020202020204" pitchFamily="34" charset="0"/>
                <a:cs typeface="Helvetica" panose="020B0604020202020204" pitchFamily="34" charset="0"/>
              </a:rPr>
              <a:t>Demo – Reduced Sugar Granola</a:t>
            </a:r>
          </a:p>
        </p:txBody>
      </p:sp>
      <p:sp>
        <p:nvSpPr>
          <p:cNvPr id="11"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granola with dried cranberries">
            <a:extLst>
              <a:ext uri="{FF2B5EF4-FFF2-40B4-BE49-F238E27FC236}">
                <a16:creationId xmlns:a16="http://schemas.microsoft.com/office/drawing/2014/main" id="{6F6DC5CF-DD77-A72E-6579-C2909B6059EA}"/>
              </a:ext>
            </a:extLst>
          </p:cNvPr>
          <p:cNvPicPr>
            <a:picLocks noChangeAspect="1"/>
          </p:cNvPicPr>
          <p:nvPr/>
        </p:nvPicPr>
        <p:blipFill rotWithShape="1">
          <a:blip r:embed="rId3"/>
          <a:srcRect l="16587" r="1671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6007591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5C1FE3C-9D7F-4883-F3E3-63E6FC1931EC}"/>
              </a:ext>
            </a:extLst>
          </p:cNvPr>
          <p:cNvSpPr>
            <a:spLocks noGrp="1"/>
          </p:cNvSpPr>
          <p:nvPr>
            <p:ph type="title"/>
          </p:nvPr>
        </p:nvSpPr>
        <p:spPr>
          <a:xfrm>
            <a:off x="1524003" y="1999615"/>
            <a:ext cx="9144000" cy="2764028"/>
          </a:xfrm>
        </p:spPr>
        <p:txBody>
          <a:bodyPr vert="horz" lIns="91440" tIns="45720" rIns="91440" bIns="45720" rtlCol="0" anchor="ctr">
            <a:normAutofit/>
          </a:bodyPr>
          <a:lstStyle/>
          <a:p>
            <a:pPr algn="ctr"/>
            <a:r>
              <a:rPr lang="en-US" sz="7200" kern="1200" dirty="0">
                <a:solidFill>
                  <a:schemeClr val="tx1"/>
                </a:solidFill>
                <a:latin typeface="Helvetica" panose="020B0604020202020204" pitchFamily="34" charset="0"/>
                <a:cs typeface="Helvetica" panose="020B0604020202020204" pitchFamily="34" charset="0"/>
              </a:rPr>
              <a:t>Sodium</a:t>
            </a:r>
          </a:p>
        </p:txBody>
      </p:sp>
      <p:sp>
        <p:nvSpPr>
          <p:cNvPr id="14" name="Rectangle 13">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63360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1DC6C-72A5-E8FB-B7E6-2D3E1D666B94}"/>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Sodium Definitions</a:t>
            </a:r>
          </a:p>
        </p:txBody>
      </p:sp>
      <p:sp>
        <p:nvSpPr>
          <p:cNvPr id="3" name="Text Placeholder 2">
            <a:extLst>
              <a:ext uri="{FF2B5EF4-FFF2-40B4-BE49-F238E27FC236}">
                <a16:creationId xmlns:a16="http://schemas.microsoft.com/office/drawing/2014/main" id="{F4CFB2A0-D9A6-2549-7DD5-8FF0C44B82B2}"/>
              </a:ext>
            </a:extLst>
          </p:cNvPr>
          <p:cNvSpPr>
            <a:spLocks noGrp="1"/>
          </p:cNvSpPr>
          <p:nvPr>
            <p:ph type="body" idx="1"/>
          </p:nvPr>
        </p:nvSpPr>
        <p:spPr/>
        <p:txBody>
          <a:bodyPr>
            <a:normAutofit/>
          </a:bodyPr>
          <a:lstStyle/>
          <a:p>
            <a:r>
              <a:rPr lang="en-US" sz="3200" dirty="0">
                <a:latin typeface="Helvetica" panose="020B0604020202020204" pitchFamily="34" charset="0"/>
                <a:cs typeface="Helvetica" panose="020B0604020202020204" pitchFamily="34" charset="0"/>
              </a:rPr>
              <a:t>Sodium</a:t>
            </a:r>
          </a:p>
        </p:txBody>
      </p:sp>
      <p:sp>
        <p:nvSpPr>
          <p:cNvPr id="11" name="Arrow: Right 10" descr="arrow pointed to the sodium in the nutrition facts label">
            <a:extLst>
              <a:ext uri="{FF2B5EF4-FFF2-40B4-BE49-F238E27FC236}">
                <a16:creationId xmlns:a16="http://schemas.microsoft.com/office/drawing/2014/main" id="{A7FE64EC-1790-2FD3-C418-AE24CF163143}"/>
              </a:ext>
              <a:ext uri="{C183D7F6-B498-43B3-948B-1728B52AA6E4}">
                <adec:decorative xmlns:adec="http://schemas.microsoft.com/office/drawing/2017/decorative" val="0"/>
              </a:ext>
            </a:extLst>
          </p:cNvPr>
          <p:cNvSpPr/>
          <p:nvPr/>
        </p:nvSpPr>
        <p:spPr>
          <a:xfrm>
            <a:off x="745291" y="4090552"/>
            <a:ext cx="704490" cy="416942"/>
          </a:xfrm>
          <a:prstGeom prst="rightArrow">
            <a:avLst/>
          </a:prstGeom>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Content Placeholder 7" descr="An image of the old nutrition facts label and the updated nutrition facts label.">
            <a:extLst>
              <a:ext uri="{FF2B5EF4-FFF2-40B4-BE49-F238E27FC236}">
                <a16:creationId xmlns:a16="http://schemas.microsoft.com/office/drawing/2014/main" id="{8C043293-02BF-EFBB-970C-68EC2D5AE9C2}"/>
              </a:ext>
              <a:ext uri="{C183D7F6-B498-43B3-948B-1728B52AA6E4}">
                <adec:decorative xmlns:adec="http://schemas.microsoft.com/office/drawing/2017/decorative" val="0"/>
              </a:ext>
            </a:extLst>
          </p:cNvPr>
          <p:cNvPicPr>
            <a:picLocks noGrp="1" noChangeAspect="1"/>
          </p:cNvPicPr>
          <p:nvPr>
            <p:ph sz="quarter" idx="4"/>
          </p:nvPr>
        </p:nvPicPr>
        <p:blipFill>
          <a:blip r:embed="rId3"/>
          <a:stretch>
            <a:fillRect/>
          </a:stretch>
        </p:blipFill>
        <p:spPr>
          <a:xfrm>
            <a:off x="1454714" y="2691981"/>
            <a:ext cx="3950160" cy="3684588"/>
          </a:xfrm>
        </p:spPr>
      </p:pic>
      <p:sp>
        <p:nvSpPr>
          <p:cNvPr id="5" name="Text Placeholder 4">
            <a:extLst>
              <a:ext uri="{FF2B5EF4-FFF2-40B4-BE49-F238E27FC236}">
                <a16:creationId xmlns:a16="http://schemas.microsoft.com/office/drawing/2014/main" id="{DEF43607-E938-F057-A07C-C82BE41A7B76}"/>
              </a:ext>
            </a:extLst>
          </p:cNvPr>
          <p:cNvSpPr>
            <a:spLocks noGrp="1"/>
          </p:cNvSpPr>
          <p:nvPr>
            <p:ph type="body" sz="quarter" idx="3"/>
          </p:nvPr>
        </p:nvSpPr>
        <p:spPr/>
        <p:txBody>
          <a:bodyPr>
            <a:normAutofit/>
          </a:bodyPr>
          <a:lstStyle/>
          <a:p>
            <a:r>
              <a:rPr lang="en-US" sz="3200" dirty="0">
                <a:latin typeface="Helvetica" panose="020B0604020202020204" pitchFamily="34" charset="0"/>
                <a:cs typeface="Helvetica" panose="020B0604020202020204" pitchFamily="34" charset="0"/>
              </a:rPr>
              <a:t>Salt</a:t>
            </a:r>
          </a:p>
        </p:txBody>
      </p:sp>
      <p:pic>
        <p:nvPicPr>
          <p:cNvPr id="7" name="Content Placeholder 6" descr="A saltshaker.">
            <a:extLst>
              <a:ext uri="{FF2B5EF4-FFF2-40B4-BE49-F238E27FC236}">
                <a16:creationId xmlns:a16="http://schemas.microsoft.com/office/drawing/2014/main" id="{AA8D6F3B-67FB-6B35-E581-F0C5EA319E64}"/>
              </a:ext>
              <a:ext uri="{C183D7F6-B498-43B3-948B-1728B52AA6E4}">
                <adec:decorative xmlns:adec="http://schemas.microsoft.com/office/drawing/2017/decorative" val="0"/>
              </a:ext>
            </a:extLst>
          </p:cNvPr>
          <p:cNvPicPr>
            <a:picLocks noGrp="1" noChangeAspect="1"/>
          </p:cNvPicPr>
          <p:nvPr>
            <p:ph sz="half" idx="2"/>
          </p:nvPr>
        </p:nvPicPr>
        <p:blipFill>
          <a:blip r:embed="rId4"/>
          <a:stretch>
            <a:fillRect/>
          </a:stretch>
        </p:blipFill>
        <p:spPr>
          <a:xfrm>
            <a:off x="7111328" y="2451912"/>
            <a:ext cx="2804240" cy="3684588"/>
          </a:xfrm>
        </p:spPr>
      </p:pic>
    </p:spTree>
    <p:extLst>
      <p:ext uri="{BB962C8B-B14F-4D97-AF65-F5344CB8AC3E}">
        <p14:creationId xmlns:p14="http://schemas.microsoft.com/office/powerpoint/2010/main" val="37203235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8BADE-405C-E61C-6B30-5356332EACE9}"/>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Sodium Recommendations</a:t>
            </a:r>
          </a:p>
        </p:txBody>
      </p:sp>
      <p:sp>
        <p:nvSpPr>
          <p:cNvPr id="3" name="Content Placeholder 2">
            <a:extLst>
              <a:ext uri="{FF2B5EF4-FFF2-40B4-BE49-F238E27FC236}">
                <a16:creationId xmlns:a16="http://schemas.microsoft.com/office/drawing/2014/main" id="{64F1BAC5-F732-E862-9A31-F62C095485FB}"/>
              </a:ext>
            </a:extLst>
          </p:cNvPr>
          <p:cNvSpPr>
            <a:spLocks noGrp="1"/>
          </p:cNvSpPr>
          <p:nvPr>
            <p:ph idx="1"/>
          </p:nvPr>
        </p:nvSpPr>
        <p:spPr/>
        <p:txBody>
          <a:bodyPr/>
          <a:lstStyle/>
          <a:p>
            <a:r>
              <a:rPr lang="en-US" dirty="0">
                <a:latin typeface="Helvetica" panose="020B0604020202020204" pitchFamily="34" charset="0"/>
                <a:cs typeface="Helvetica" panose="020B0604020202020204" pitchFamily="34" charset="0"/>
              </a:rPr>
              <a:t>Ages 4-8: 1500 mg/day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Ages 9-13: 1800 mg/day</a:t>
            </a:r>
          </a:p>
        </p:txBody>
      </p:sp>
      <p:cxnSp>
        <p:nvCxnSpPr>
          <p:cNvPr id="4" name="Straight Connector 3">
            <a:extLst>
              <a:ext uri="{FF2B5EF4-FFF2-40B4-BE49-F238E27FC236}">
                <a16:creationId xmlns:a16="http://schemas.microsoft.com/office/drawing/2014/main" id="{B44E4382-42AD-095F-C166-04CAE44C5587}"/>
              </a:ext>
              <a:ext uri="{C183D7F6-B498-43B3-948B-1728B52AA6E4}">
                <adec:decorative xmlns:adec="http://schemas.microsoft.com/office/drawing/2017/decorative" val="1"/>
              </a:ext>
            </a:extLst>
          </p:cNvPr>
          <p:cNvCxnSpPr/>
          <p:nvPr/>
        </p:nvCxnSpPr>
        <p:spPr>
          <a:xfrm>
            <a:off x="909828" y="1507808"/>
            <a:ext cx="10372344"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5" name="Picture 4">
            <a:extLst>
              <a:ext uri="{FF2B5EF4-FFF2-40B4-BE49-F238E27FC236}">
                <a16:creationId xmlns:a16="http://schemas.microsoft.com/office/drawing/2014/main" id="{FE9FAB60-F7E8-453E-E401-EB79582B1BF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918174" y="5789092"/>
            <a:ext cx="3435626" cy="703783"/>
          </a:xfrm>
          <a:prstGeom prst="rect">
            <a:avLst/>
          </a:prstGeom>
        </p:spPr>
      </p:pic>
    </p:spTree>
    <p:extLst>
      <p:ext uri="{BB962C8B-B14F-4D97-AF65-F5344CB8AC3E}">
        <p14:creationId xmlns:p14="http://schemas.microsoft.com/office/powerpoint/2010/main" val="39492776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DE485F-8773-372A-3A1A-4DDC0372FEDB}"/>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sz="4800" kern="1200" dirty="0">
                <a:solidFill>
                  <a:srgbClr val="FFFFFF"/>
                </a:solidFill>
                <a:latin typeface="Helvetica" panose="020B0604020202020204" pitchFamily="34" charset="0"/>
                <a:cs typeface="Helvetica" panose="020B0604020202020204" pitchFamily="34" charset="0"/>
              </a:rPr>
              <a:t>Sodium Taste Implications</a:t>
            </a:r>
          </a:p>
        </p:txBody>
      </p:sp>
      <p:pic>
        <p:nvPicPr>
          <p:cNvPr id="4" name="Content Placeholder 3" descr="a tongue with the front edge highlighted to show the tastebuds that are sensitive to salty flavors">
            <a:extLst>
              <a:ext uri="{FF2B5EF4-FFF2-40B4-BE49-F238E27FC236}">
                <a16:creationId xmlns:a16="http://schemas.microsoft.com/office/drawing/2014/main" id="{ED73B56A-2202-A6EB-0F0F-F5CC78D24A0C}"/>
              </a:ext>
            </a:extLst>
          </p:cNvPr>
          <p:cNvPicPr>
            <a:picLocks noGrp="1" noChangeAspect="1"/>
          </p:cNvPicPr>
          <p:nvPr>
            <p:ph idx="1"/>
          </p:nvPr>
        </p:nvPicPr>
        <p:blipFill>
          <a:blip r:embed="rId3"/>
          <a:stretch>
            <a:fillRect/>
          </a:stretch>
        </p:blipFill>
        <p:spPr>
          <a:xfrm>
            <a:off x="4803282" y="1825625"/>
            <a:ext cx="2585436" cy="4351338"/>
          </a:xfrm>
          <a:prstGeom prst="rect">
            <a:avLst/>
          </a:prstGeom>
        </p:spPr>
      </p:pic>
    </p:spTree>
    <p:extLst>
      <p:ext uri="{BB962C8B-B14F-4D97-AF65-F5344CB8AC3E}">
        <p14:creationId xmlns:p14="http://schemas.microsoft.com/office/powerpoint/2010/main" val="14474881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94289-2B1C-B96B-E086-748C8DE71401}"/>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Sodium Health Implications</a:t>
            </a:r>
          </a:p>
        </p:txBody>
      </p:sp>
      <p:sp>
        <p:nvSpPr>
          <p:cNvPr id="3" name="Content Placeholder 2">
            <a:extLst>
              <a:ext uri="{FF2B5EF4-FFF2-40B4-BE49-F238E27FC236}">
                <a16:creationId xmlns:a16="http://schemas.microsoft.com/office/drawing/2014/main" id="{361A7CF4-32C4-F0EC-6CAA-B96FA464AB5A}"/>
              </a:ext>
            </a:extLst>
          </p:cNvPr>
          <p:cNvSpPr>
            <a:spLocks noGrp="1"/>
          </p:cNvSpPr>
          <p:nvPr>
            <p:ph idx="1"/>
          </p:nvPr>
        </p:nvSpPr>
        <p:spPr/>
        <p:txBody>
          <a:bodyPr>
            <a:normAutofit lnSpcReduction="10000"/>
          </a:bodyPr>
          <a:lstStyle/>
          <a:p>
            <a:r>
              <a:rPr lang="en-US" dirty="0">
                <a:latin typeface="Helvetica" panose="020B0604020202020204" pitchFamily="34" charset="0"/>
                <a:cs typeface="Helvetica" panose="020B0604020202020204" pitchFamily="34" charset="0"/>
              </a:rPr>
              <a:t>High blood pressure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800" kern="1200" dirty="0">
                <a:solidFill>
                  <a:schemeClr val="tx1"/>
                </a:solidFill>
                <a:effectLst/>
                <a:latin typeface="Helvetica" panose="020B0604020202020204" pitchFamily="34" charset="0"/>
                <a:cs typeface="Helvetica" panose="020B0604020202020204" pitchFamily="34" charset="0"/>
              </a:rPr>
              <a:t>Stroke</a:t>
            </a:r>
            <a:endParaRPr lang="en-US" dirty="0">
              <a:effectLst/>
              <a:latin typeface="Helvetica" panose="020B0604020202020204" pitchFamily="34" charset="0"/>
              <a:cs typeface="Helvetica"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Heart Failure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Enlarged heart muscle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Headaches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Kidney disease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Osteoporosis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Kidney stones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effectLst/>
                <a:latin typeface="Helvetica" panose="020B0604020202020204" pitchFamily="34" charset="0"/>
                <a:cs typeface="Helvetica" panose="020B0604020202020204" pitchFamily="34" charset="0"/>
              </a:rPr>
              <a:t>Stomach cancer</a:t>
            </a:r>
          </a:p>
        </p:txBody>
      </p:sp>
      <p:cxnSp>
        <p:nvCxnSpPr>
          <p:cNvPr id="4" name="Straight Connector 3">
            <a:extLst>
              <a:ext uri="{FF2B5EF4-FFF2-40B4-BE49-F238E27FC236}">
                <a16:creationId xmlns:a16="http://schemas.microsoft.com/office/drawing/2014/main" id="{DE1AF01B-77E9-E11A-7523-031A7B1D6758}"/>
              </a:ext>
              <a:ext uri="{C183D7F6-B498-43B3-948B-1728B52AA6E4}">
                <adec:decorative xmlns:adec="http://schemas.microsoft.com/office/drawing/2017/decorative" val="1"/>
              </a:ext>
            </a:extLst>
          </p:cNvPr>
          <p:cNvCxnSpPr/>
          <p:nvPr/>
        </p:nvCxnSpPr>
        <p:spPr>
          <a:xfrm>
            <a:off x="909828" y="1507808"/>
            <a:ext cx="10372344"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5" name="Picture 4">
            <a:extLst>
              <a:ext uri="{FF2B5EF4-FFF2-40B4-BE49-F238E27FC236}">
                <a16:creationId xmlns:a16="http://schemas.microsoft.com/office/drawing/2014/main" id="{A3F1EC66-7D67-D33D-98CA-8AAA5B4BFE5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918174" y="5663616"/>
            <a:ext cx="3435626" cy="703783"/>
          </a:xfrm>
          <a:prstGeom prst="rect">
            <a:avLst/>
          </a:prstGeom>
        </p:spPr>
      </p:pic>
    </p:spTree>
    <p:extLst>
      <p:ext uri="{BB962C8B-B14F-4D97-AF65-F5344CB8AC3E}">
        <p14:creationId xmlns:p14="http://schemas.microsoft.com/office/powerpoint/2010/main" val="29132879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09224-A857-A962-A22F-4B1603EE3BFD}"/>
              </a:ext>
            </a:extLst>
          </p:cNvPr>
          <p:cNvSpPr>
            <a:spLocks noGrp="1"/>
          </p:cNvSpPr>
          <p:nvPr>
            <p:ph type="title"/>
          </p:nvPr>
        </p:nvSpPr>
        <p:spPr>
          <a:xfrm>
            <a:off x="838199" y="1320126"/>
            <a:ext cx="3806729" cy="3072359"/>
          </a:xfrm>
        </p:spPr>
        <p:txBody>
          <a:bodyPr vert="horz" lIns="91440" tIns="45720" rIns="91440" bIns="45720" rtlCol="0" anchor="t">
            <a:normAutofit/>
          </a:bodyPr>
          <a:lstStyle/>
          <a:p>
            <a:r>
              <a:rPr lang="en-US" sz="4000" kern="1200" dirty="0">
                <a:solidFill>
                  <a:schemeClr val="tx1"/>
                </a:solidFill>
                <a:latin typeface="Helvetica" panose="020B0604020202020204" pitchFamily="34" charset="0"/>
                <a:cs typeface="Helvetica" panose="020B0604020202020204" pitchFamily="34" charset="0"/>
              </a:rPr>
              <a:t>Sodium in Schools</a:t>
            </a:r>
          </a:p>
        </p:txBody>
      </p:sp>
      <p:pic>
        <p:nvPicPr>
          <p:cNvPr id="4" name="Content Placeholder 3" descr="sausage biscuit">
            <a:extLst>
              <a:ext uri="{FF2B5EF4-FFF2-40B4-BE49-F238E27FC236}">
                <a16:creationId xmlns:a16="http://schemas.microsoft.com/office/drawing/2014/main" id="{6C1BB1C3-E236-12D6-B007-EB9A1A549882}"/>
              </a:ext>
            </a:extLst>
          </p:cNvPr>
          <p:cNvPicPr>
            <a:picLocks noGrp="1" noChangeAspect="1"/>
          </p:cNvPicPr>
          <p:nvPr>
            <p:ph idx="1"/>
          </p:nvPr>
        </p:nvPicPr>
        <p:blipFill rotWithShape="1">
          <a:blip r:embed="rId3"/>
          <a:srcRect t="2025" r="2" b="794"/>
          <a:stretch/>
        </p:blipFill>
        <p:spPr>
          <a:xfrm>
            <a:off x="5463389" y="1532002"/>
            <a:ext cx="5941497" cy="3652136"/>
          </a:xfrm>
          <a:prstGeom prst="rect">
            <a:avLst/>
          </a:prstGeom>
        </p:spPr>
      </p:pic>
      <p:grpSp>
        <p:nvGrpSpPr>
          <p:cNvPr id="22" name="Group 21">
            <a:extLst>
              <a:ext uri="{FF2B5EF4-FFF2-40B4-BE49-F238E27FC236}">
                <a16:creationId xmlns:a16="http://schemas.microsoft.com/office/drawing/2014/main" id="{71E4E172-1EA7-E251-8265-AD4D6731547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23" name="Rectangle 22">
              <a:extLst>
                <a:ext uri="{FF2B5EF4-FFF2-40B4-BE49-F238E27FC236}">
                  <a16:creationId xmlns:a16="http://schemas.microsoft.com/office/drawing/2014/main" id="{B36EE4C1-7905-4652-A645-D2C3112E2F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5B2D6870-BDC0-AE8B-A7F5-D570327D12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7265888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0DCC097-1DB8-4B6D-85D0-6FBA0E1CA4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E0B58608-23C8-4441-994D-C6823EEE1D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2083506"/>
          </a:xfrm>
          <a:custGeom>
            <a:avLst/>
            <a:gdLst>
              <a:gd name="connsiteX0" fmla="*/ 0 w 12191999"/>
              <a:gd name="connsiteY0" fmla="*/ 0 h 2083506"/>
              <a:gd name="connsiteX1" fmla="*/ 9429748 w 12191999"/>
              <a:gd name="connsiteY1" fmla="*/ 0 h 2083506"/>
              <a:gd name="connsiteX2" fmla="*/ 9429748 w 12191999"/>
              <a:gd name="connsiteY2" fmla="*/ 1 h 2083506"/>
              <a:gd name="connsiteX3" fmla="*/ 12191999 w 12191999"/>
              <a:gd name="connsiteY3" fmla="*/ 1 h 2083506"/>
              <a:gd name="connsiteX4" fmla="*/ 12191999 w 12191999"/>
              <a:gd name="connsiteY4" fmla="*/ 1164372 h 2083506"/>
              <a:gd name="connsiteX5" fmla="*/ 12147852 w 12191999"/>
              <a:gd name="connsiteY5" fmla="*/ 1163783 h 2083506"/>
              <a:gd name="connsiteX6" fmla="*/ 11993604 w 12191999"/>
              <a:gd name="connsiteY6" fmla="*/ 1153496 h 2083506"/>
              <a:gd name="connsiteX7" fmla="*/ 11865319 w 12191999"/>
              <a:gd name="connsiteY7" fmla="*/ 1176624 h 2083506"/>
              <a:gd name="connsiteX8" fmla="*/ 11718353 w 12191999"/>
              <a:gd name="connsiteY8" fmla="*/ 1209136 h 2083506"/>
              <a:gd name="connsiteX9" fmla="*/ 11609067 w 12191999"/>
              <a:gd name="connsiteY9" fmla="*/ 1218512 h 2083506"/>
              <a:gd name="connsiteX10" fmla="*/ 11545958 w 12191999"/>
              <a:gd name="connsiteY10" fmla="*/ 1240430 h 2083506"/>
              <a:gd name="connsiteX11" fmla="*/ 11445770 w 12191999"/>
              <a:gd name="connsiteY11" fmla="*/ 1225780 h 2083506"/>
              <a:gd name="connsiteX12" fmla="*/ 11398842 w 12191999"/>
              <a:gd name="connsiteY12" fmla="*/ 1227250 h 2083506"/>
              <a:gd name="connsiteX13" fmla="*/ 11240093 w 12191999"/>
              <a:gd name="connsiteY13" fmla="*/ 1266797 h 2083506"/>
              <a:gd name="connsiteX14" fmla="*/ 11141364 w 12191999"/>
              <a:gd name="connsiteY14" fmla="*/ 1288059 h 2083506"/>
              <a:gd name="connsiteX15" fmla="*/ 11015396 w 12191999"/>
              <a:gd name="connsiteY15" fmla="*/ 1353104 h 2083506"/>
              <a:gd name="connsiteX16" fmla="*/ 10973905 w 12191999"/>
              <a:gd name="connsiteY16" fmla="*/ 1365109 h 2083506"/>
              <a:gd name="connsiteX17" fmla="*/ 10904858 w 12191999"/>
              <a:gd name="connsiteY17" fmla="*/ 1371966 h 2083506"/>
              <a:gd name="connsiteX18" fmla="*/ 10827883 w 12191999"/>
              <a:gd name="connsiteY18" fmla="*/ 1410270 h 2083506"/>
              <a:gd name="connsiteX19" fmla="*/ 10690996 w 12191999"/>
              <a:gd name="connsiteY19" fmla="*/ 1426394 h 2083506"/>
              <a:gd name="connsiteX20" fmla="*/ 10624461 w 12191999"/>
              <a:gd name="connsiteY20" fmla="*/ 1444283 h 2083506"/>
              <a:gd name="connsiteX21" fmla="*/ 10517208 w 12191999"/>
              <a:gd name="connsiteY21" fmla="*/ 1478947 h 2083506"/>
              <a:gd name="connsiteX22" fmla="*/ 10497937 w 12191999"/>
              <a:gd name="connsiteY22" fmla="*/ 1469831 h 2083506"/>
              <a:gd name="connsiteX23" fmla="*/ 10471201 w 12191999"/>
              <a:gd name="connsiteY23" fmla="*/ 1486037 h 2083506"/>
              <a:gd name="connsiteX24" fmla="*/ 10448263 w 12191999"/>
              <a:gd name="connsiteY24" fmla="*/ 1478223 h 2083506"/>
              <a:gd name="connsiteX25" fmla="*/ 10388089 w 12191999"/>
              <a:gd name="connsiteY25" fmla="*/ 1507175 h 2083506"/>
              <a:gd name="connsiteX26" fmla="*/ 10333720 w 12191999"/>
              <a:gd name="connsiteY26" fmla="*/ 1515848 h 2083506"/>
              <a:gd name="connsiteX27" fmla="*/ 10104338 w 12191999"/>
              <a:gd name="connsiteY27" fmla="*/ 1569424 h 2083506"/>
              <a:gd name="connsiteX28" fmla="*/ 9910445 w 12191999"/>
              <a:gd name="connsiteY28" fmla="*/ 1632275 h 2083506"/>
              <a:gd name="connsiteX29" fmla="*/ 9770872 w 12191999"/>
              <a:gd name="connsiteY29" fmla="*/ 1688088 h 2083506"/>
              <a:gd name="connsiteX30" fmla="*/ 9733849 w 12191999"/>
              <a:gd name="connsiteY30" fmla="*/ 1700034 h 2083506"/>
              <a:gd name="connsiteX31" fmla="*/ 9703714 w 12191999"/>
              <a:gd name="connsiteY31" fmla="*/ 1730093 h 2083506"/>
              <a:gd name="connsiteX32" fmla="*/ 9698351 w 12191999"/>
              <a:gd name="connsiteY32" fmla="*/ 1730377 h 2083506"/>
              <a:gd name="connsiteX33" fmla="*/ 9632895 w 12191999"/>
              <a:gd name="connsiteY33" fmla="*/ 1736363 h 2083506"/>
              <a:gd name="connsiteX34" fmla="*/ 9569107 w 12191999"/>
              <a:gd name="connsiteY34" fmla="*/ 1741010 h 2083506"/>
              <a:gd name="connsiteX35" fmla="*/ 9536451 w 12191999"/>
              <a:gd name="connsiteY35" fmla="*/ 1755120 h 2083506"/>
              <a:gd name="connsiteX36" fmla="*/ 9529385 w 12191999"/>
              <a:gd name="connsiteY36" fmla="*/ 1757515 h 2083506"/>
              <a:gd name="connsiteX37" fmla="*/ 9498527 w 12191999"/>
              <a:gd name="connsiteY37" fmla="*/ 1753117 h 2083506"/>
              <a:gd name="connsiteX38" fmla="*/ 9436642 w 12191999"/>
              <a:gd name="connsiteY38" fmla="*/ 1755478 h 2083506"/>
              <a:gd name="connsiteX39" fmla="*/ 9429748 w 12191999"/>
              <a:gd name="connsiteY39" fmla="*/ 1756317 h 2083506"/>
              <a:gd name="connsiteX40" fmla="*/ 9429748 w 12191999"/>
              <a:gd name="connsiteY40" fmla="*/ 1768745 h 2083506"/>
              <a:gd name="connsiteX41" fmla="*/ 9425802 w 12191999"/>
              <a:gd name="connsiteY41" fmla="*/ 1769273 h 2083506"/>
              <a:gd name="connsiteX42" fmla="*/ 9349763 w 12191999"/>
              <a:gd name="connsiteY42" fmla="*/ 1776107 h 2083506"/>
              <a:gd name="connsiteX43" fmla="*/ 9256503 w 12191999"/>
              <a:gd name="connsiteY43" fmla="*/ 1800699 h 2083506"/>
              <a:gd name="connsiteX44" fmla="*/ 9222873 w 12191999"/>
              <a:gd name="connsiteY44" fmla="*/ 1803003 h 2083506"/>
              <a:gd name="connsiteX45" fmla="*/ 9224095 w 12191999"/>
              <a:gd name="connsiteY45" fmla="*/ 1807355 h 2083506"/>
              <a:gd name="connsiteX46" fmla="*/ 9211603 w 12191999"/>
              <a:gd name="connsiteY46" fmla="*/ 1807675 h 2083506"/>
              <a:gd name="connsiteX47" fmla="*/ 9183719 w 12191999"/>
              <a:gd name="connsiteY47" fmla="*/ 1807781 h 2083506"/>
              <a:gd name="connsiteX48" fmla="*/ 9100221 w 12191999"/>
              <a:gd name="connsiteY48" fmla="*/ 1808989 h 2083506"/>
              <a:gd name="connsiteX49" fmla="*/ 9077439 w 12191999"/>
              <a:gd name="connsiteY49" fmla="*/ 1817333 h 2083506"/>
              <a:gd name="connsiteX50" fmla="*/ 9055889 w 12191999"/>
              <a:gd name="connsiteY50" fmla="*/ 1817464 h 2083506"/>
              <a:gd name="connsiteX51" fmla="*/ 8930912 w 12191999"/>
              <a:gd name="connsiteY51" fmla="*/ 1828648 h 2083506"/>
              <a:gd name="connsiteX52" fmla="*/ 8913729 w 12191999"/>
              <a:gd name="connsiteY52" fmla="*/ 1829483 h 2083506"/>
              <a:gd name="connsiteX53" fmla="*/ 8904423 w 12191999"/>
              <a:gd name="connsiteY53" fmla="*/ 1833234 h 2083506"/>
              <a:gd name="connsiteX54" fmla="*/ 8871099 w 12191999"/>
              <a:gd name="connsiteY54" fmla="*/ 1833979 h 2083506"/>
              <a:gd name="connsiteX55" fmla="*/ 8869557 w 12191999"/>
              <a:gd name="connsiteY55" fmla="*/ 1836113 h 2083506"/>
              <a:gd name="connsiteX56" fmla="*/ 8760021 w 12191999"/>
              <a:gd name="connsiteY56" fmla="*/ 1854442 h 2083506"/>
              <a:gd name="connsiteX57" fmla="*/ 8741254 w 12191999"/>
              <a:gd name="connsiteY57" fmla="*/ 1857469 h 2083506"/>
              <a:gd name="connsiteX58" fmla="*/ 8725039 w 12191999"/>
              <a:gd name="connsiteY58" fmla="*/ 1856552 h 2083506"/>
              <a:gd name="connsiteX59" fmla="*/ 8635265 w 12191999"/>
              <a:gd name="connsiteY59" fmla="*/ 1859168 h 2083506"/>
              <a:gd name="connsiteX60" fmla="*/ 8613911 w 12191999"/>
              <a:gd name="connsiteY60" fmla="*/ 1857561 h 2083506"/>
              <a:gd name="connsiteX61" fmla="*/ 8604931 w 12191999"/>
              <a:gd name="connsiteY61" fmla="*/ 1854170 h 2083506"/>
              <a:gd name="connsiteX62" fmla="*/ 8570171 w 12191999"/>
              <a:gd name="connsiteY62" fmla="*/ 1860579 h 2083506"/>
              <a:gd name="connsiteX63" fmla="*/ 8516537 w 12191999"/>
              <a:gd name="connsiteY63" fmla="*/ 1864971 h 2083506"/>
              <a:gd name="connsiteX64" fmla="*/ 8491046 w 12191999"/>
              <a:gd name="connsiteY64" fmla="*/ 1868141 h 2083506"/>
              <a:gd name="connsiteX65" fmla="*/ 8470478 w 12191999"/>
              <a:gd name="connsiteY65" fmla="*/ 1866216 h 2083506"/>
              <a:gd name="connsiteX66" fmla="*/ 8353433 w 12191999"/>
              <a:gd name="connsiteY66" fmla="*/ 1865729 h 2083506"/>
              <a:gd name="connsiteX67" fmla="*/ 8347675 w 12191999"/>
              <a:gd name="connsiteY67" fmla="*/ 1865075 h 2083506"/>
              <a:gd name="connsiteX68" fmla="*/ 8343939 w 12191999"/>
              <a:gd name="connsiteY68" fmla="*/ 1865677 h 2083506"/>
              <a:gd name="connsiteX69" fmla="*/ 8221566 w 12191999"/>
              <a:gd name="connsiteY69" fmla="*/ 1881148 h 2083506"/>
              <a:gd name="connsiteX70" fmla="*/ 8066095 w 12191999"/>
              <a:gd name="connsiteY70" fmla="*/ 1919902 h 2083506"/>
              <a:gd name="connsiteX71" fmla="*/ 8044849 w 12191999"/>
              <a:gd name="connsiteY71" fmla="*/ 1916308 h 2083506"/>
              <a:gd name="connsiteX72" fmla="*/ 8041142 w 12191999"/>
              <a:gd name="connsiteY72" fmla="*/ 1915506 h 2083506"/>
              <a:gd name="connsiteX73" fmla="*/ 8022159 w 12191999"/>
              <a:gd name="connsiteY73" fmla="*/ 1911521 h 2083506"/>
              <a:gd name="connsiteX74" fmla="*/ 7944932 w 12191999"/>
              <a:gd name="connsiteY74" fmla="*/ 1917265 h 2083506"/>
              <a:gd name="connsiteX75" fmla="*/ 7879011 w 12191999"/>
              <a:gd name="connsiteY75" fmla="*/ 1928570 h 2083506"/>
              <a:gd name="connsiteX76" fmla="*/ 7865529 w 12191999"/>
              <a:gd name="connsiteY76" fmla="*/ 1934399 h 2083506"/>
              <a:gd name="connsiteX77" fmla="*/ 7774801 w 12191999"/>
              <a:gd name="connsiteY77" fmla="*/ 1947969 h 2083506"/>
              <a:gd name="connsiteX78" fmla="*/ 7748398 w 12191999"/>
              <a:gd name="connsiteY78" fmla="*/ 1955982 h 2083506"/>
              <a:gd name="connsiteX79" fmla="*/ 7740684 w 12191999"/>
              <a:gd name="connsiteY79" fmla="*/ 1955717 h 2083506"/>
              <a:gd name="connsiteX80" fmla="*/ 7712976 w 12191999"/>
              <a:gd name="connsiteY80" fmla="*/ 1960442 h 2083506"/>
              <a:gd name="connsiteX81" fmla="*/ 7699956 w 12191999"/>
              <a:gd name="connsiteY81" fmla="*/ 1966104 h 2083506"/>
              <a:gd name="connsiteX82" fmla="*/ 7684158 w 12191999"/>
              <a:gd name="connsiteY82" fmla="*/ 1962927 h 2083506"/>
              <a:gd name="connsiteX83" fmla="*/ 7643109 w 12191999"/>
              <a:gd name="connsiteY83" fmla="*/ 1964400 h 2083506"/>
              <a:gd name="connsiteX84" fmla="*/ 7630180 w 12191999"/>
              <a:gd name="connsiteY84" fmla="*/ 1970266 h 2083506"/>
              <a:gd name="connsiteX85" fmla="*/ 7609131 w 12191999"/>
              <a:gd name="connsiteY85" fmla="*/ 1971774 h 2083506"/>
              <a:gd name="connsiteX86" fmla="*/ 7555555 w 12191999"/>
              <a:gd name="connsiteY86" fmla="*/ 1969491 h 2083506"/>
              <a:gd name="connsiteX87" fmla="*/ 7520919 w 12191999"/>
              <a:gd name="connsiteY87" fmla="*/ 1970177 h 2083506"/>
              <a:gd name="connsiteX88" fmla="*/ 7456258 w 12191999"/>
              <a:gd name="connsiteY88" fmla="*/ 1960468 h 2083506"/>
              <a:gd name="connsiteX89" fmla="*/ 7393047 w 12191999"/>
              <a:gd name="connsiteY89" fmla="*/ 1952408 h 2083506"/>
              <a:gd name="connsiteX90" fmla="*/ 7199912 w 12191999"/>
              <a:gd name="connsiteY90" fmla="*/ 1959913 h 2083506"/>
              <a:gd name="connsiteX91" fmla="*/ 7146774 w 12191999"/>
              <a:gd name="connsiteY91" fmla="*/ 1956641 h 2083506"/>
              <a:gd name="connsiteX92" fmla="*/ 7122244 w 12191999"/>
              <a:gd name="connsiteY92" fmla="*/ 1953891 h 2083506"/>
              <a:gd name="connsiteX93" fmla="*/ 7032241 w 12191999"/>
              <a:gd name="connsiteY93" fmla="*/ 1962723 h 2083506"/>
              <a:gd name="connsiteX94" fmla="*/ 6941492 w 12191999"/>
              <a:gd name="connsiteY94" fmla="*/ 1976868 h 2083506"/>
              <a:gd name="connsiteX95" fmla="*/ 6906514 w 12191999"/>
              <a:gd name="connsiteY95" fmla="*/ 1968589 h 2083506"/>
              <a:gd name="connsiteX96" fmla="*/ 6826395 w 12191999"/>
              <a:gd name="connsiteY96" fmla="*/ 1974141 h 2083506"/>
              <a:gd name="connsiteX97" fmla="*/ 6716431 w 12191999"/>
              <a:gd name="connsiteY97" fmla="*/ 2004297 h 2083506"/>
              <a:gd name="connsiteX98" fmla="*/ 6569607 w 12191999"/>
              <a:gd name="connsiteY98" fmla="*/ 2015496 h 2083506"/>
              <a:gd name="connsiteX99" fmla="*/ 6561430 w 12191999"/>
              <a:gd name="connsiteY99" fmla="*/ 2020996 h 2083506"/>
              <a:gd name="connsiteX100" fmla="*/ 6549371 w 12191999"/>
              <a:gd name="connsiteY100" fmla="*/ 2024747 h 2083506"/>
              <a:gd name="connsiteX101" fmla="*/ 6547040 w 12191999"/>
              <a:gd name="connsiteY101" fmla="*/ 2024474 h 2083506"/>
              <a:gd name="connsiteX102" fmla="*/ 6530482 w 12191999"/>
              <a:gd name="connsiteY102" fmla="*/ 2026659 h 2083506"/>
              <a:gd name="connsiteX103" fmla="*/ 6528565 w 12191999"/>
              <a:gd name="connsiteY103" fmla="*/ 2028600 h 2083506"/>
              <a:gd name="connsiteX104" fmla="*/ 6517741 w 12191999"/>
              <a:gd name="connsiteY104" fmla="*/ 2030558 h 2083506"/>
              <a:gd name="connsiteX105" fmla="*/ 6497855 w 12191999"/>
              <a:gd name="connsiteY105" fmla="*/ 2035650 h 2083506"/>
              <a:gd name="connsiteX106" fmla="*/ 6492785 w 12191999"/>
              <a:gd name="connsiteY106" fmla="*/ 2035444 h 2083506"/>
              <a:gd name="connsiteX107" fmla="*/ 6460692 w 12191999"/>
              <a:gd name="connsiteY107" fmla="*/ 2041321 h 2083506"/>
              <a:gd name="connsiteX108" fmla="*/ 6459609 w 12191999"/>
              <a:gd name="connsiteY108" fmla="*/ 2040851 h 2083506"/>
              <a:gd name="connsiteX109" fmla="*/ 6447765 w 12191999"/>
              <a:gd name="connsiteY109" fmla="*/ 2040102 h 2083506"/>
              <a:gd name="connsiteX110" fmla="*/ 6426590 w 12191999"/>
              <a:gd name="connsiteY110" fmla="*/ 2039928 h 2083506"/>
              <a:gd name="connsiteX111" fmla="*/ 6401693 w 12191999"/>
              <a:gd name="connsiteY111" fmla="*/ 2033537 h 2083506"/>
              <a:gd name="connsiteX112" fmla="*/ 6387141 w 12191999"/>
              <a:gd name="connsiteY112" fmla="*/ 2033161 h 2083506"/>
              <a:gd name="connsiteX113" fmla="*/ 6357846 w 12191999"/>
              <a:gd name="connsiteY113" fmla="*/ 2036782 h 2083506"/>
              <a:gd name="connsiteX114" fmla="*/ 6342914 w 12191999"/>
              <a:gd name="connsiteY114" fmla="*/ 2037585 h 2083506"/>
              <a:gd name="connsiteX115" fmla="*/ 6336300 w 12191999"/>
              <a:gd name="connsiteY115" fmla="*/ 2038781 h 2083506"/>
              <a:gd name="connsiteX116" fmla="*/ 6317178 w 12191999"/>
              <a:gd name="connsiteY116" fmla="*/ 2038968 h 2083506"/>
              <a:gd name="connsiteX117" fmla="*/ 6161427 w 12191999"/>
              <a:gd name="connsiteY117" fmla="*/ 2047338 h 2083506"/>
              <a:gd name="connsiteX118" fmla="*/ 6097339 w 12191999"/>
              <a:gd name="connsiteY118" fmla="*/ 2082438 h 2083506"/>
              <a:gd name="connsiteX119" fmla="*/ 6079059 w 12191999"/>
              <a:gd name="connsiteY119" fmla="*/ 2081299 h 2083506"/>
              <a:gd name="connsiteX120" fmla="*/ 5998439 w 12191999"/>
              <a:gd name="connsiteY120" fmla="*/ 2070958 h 2083506"/>
              <a:gd name="connsiteX121" fmla="*/ 5904290 w 12191999"/>
              <a:gd name="connsiteY121" fmla="*/ 2070255 h 2083506"/>
              <a:gd name="connsiteX122" fmla="*/ 5814867 w 12191999"/>
              <a:gd name="connsiteY122" fmla="*/ 2079032 h 2083506"/>
              <a:gd name="connsiteX123" fmla="*/ 5725743 w 12191999"/>
              <a:gd name="connsiteY123" fmla="*/ 2070558 h 2083506"/>
              <a:gd name="connsiteX124" fmla="*/ 5650546 w 12191999"/>
              <a:gd name="connsiteY124" fmla="*/ 2052412 h 2083506"/>
              <a:gd name="connsiteX125" fmla="*/ 5581284 w 12191999"/>
              <a:gd name="connsiteY125" fmla="*/ 2023175 h 2083506"/>
              <a:gd name="connsiteX126" fmla="*/ 5572593 w 12191999"/>
              <a:gd name="connsiteY126" fmla="*/ 2018391 h 2083506"/>
              <a:gd name="connsiteX127" fmla="*/ 5548580 w 12191999"/>
              <a:gd name="connsiteY127" fmla="*/ 2016951 h 2083506"/>
              <a:gd name="connsiteX128" fmla="*/ 5471173 w 12191999"/>
              <a:gd name="connsiteY128" fmla="*/ 2018786 h 2083506"/>
              <a:gd name="connsiteX129" fmla="*/ 5340320 w 12191999"/>
              <a:gd name="connsiteY129" fmla="*/ 2037611 h 2083506"/>
              <a:gd name="connsiteX130" fmla="*/ 5254376 w 12191999"/>
              <a:gd name="connsiteY130" fmla="*/ 2042928 h 2083506"/>
              <a:gd name="connsiteX131" fmla="*/ 5258035 w 12191999"/>
              <a:gd name="connsiteY131" fmla="*/ 2035649 h 2083506"/>
              <a:gd name="connsiteX132" fmla="*/ 5230622 w 12191999"/>
              <a:gd name="connsiteY132" fmla="*/ 2024576 h 2083506"/>
              <a:gd name="connsiteX133" fmla="*/ 5026203 w 12191999"/>
              <a:gd name="connsiteY133" fmla="*/ 2030162 h 2083506"/>
              <a:gd name="connsiteX134" fmla="*/ 4973988 w 12191999"/>
              <a:gd name="connsiteY134" fmla="*/ 2026668 h 2083506"/>
              <a:gd name="connsiteX135" fmla="*/ 4928030 w 12191999"/>
              <a:gd name="connsiteY135" fmla="*/ 2033642 h 2083506"/>
              <a:gd name="connsiteX136" fmla="*/ 4908970 w 12191999"/>
              <a:gd name="connsiteY136" fmla="*/ 2030033 h 2083506"/>
              <a:gd name="connsiteX137" fmla="*/ 4905679 w 12191999"/>
              <a:gd name="connsiteY137" fmla="*/ 2029300 h 2083506"/>
              <a:gd name="connsiteX138" fmla="*/ 4892525 w 12191999"/>
              <a:gd name="connsiteY138" fmla="*/ 2028768 h 2083506"/>
              <a:gd name="connsiteX139" fmla="*/ 4888818 w 12191999"/>
              <a:gd name="connsiteY139" fmla="*/ 2025619 h 2083506"/>
              <a:gd name="connsiteX140" fmla="*/ 4869018 w 12191999"/>
              <a:gd name="connsiteY140" fmla="*/ 2022668 h 2083506"/>
              <a:gd name="connsiteX141" fmla="*/ 4844804 w 12191999"/>
              <a:gd name="connsiteY141" fmla="*/ 2022527 h 2083506"/>
              <a:gd name="connsiteX142" fmla="*/ 4758778 w 12191999"/>
              <a:gd name="connsiteY142" fmla="*/ 2021694 h 2083506"/>
              <a:gd name="connsiteX143" fmla="*/ 4744748 w 12191999"/>
              <a:gd name="connsiteY143" fmla="*/ 2023396 h 2083506"/>
              <a:gd name="connsiteX144" fmla="*/ 4698956 w 12191999"/>
              <a:gd name="connsiteY144" fmla="*/ 2020558 h 2083506"/>
              <a:gd name="connsiteX145" fmla="*/ 4658147 w 12191999"/>
              <a:gd name="connsiteY145" fmla="*/ 2019920 h 2083506"/>
              <a:gd name="connsiteX146" fmla="*/ 4631706 w 12191999"/>
              <a:gd name="connsiteY146" fmla="*/ 2021274 h 2083506"/>
              <a:gd name="connsiteX147" fmla="*/ 4624776 w 12191999"/>
              <a:gd name="connsiteY147" fmla="*/ 2020152 h 2083506"/>
              <a:gd name="connsiteX148" fmla="*/ 4598150 w 12191999"/>
              <a:gd name="connsiteY148" fmla="*/ 2019429 h 2083506"/>
              <a:gd name="connsiteX149" fmla="*/ 4584588 w 12191999"/>
              <a:gd name="connsiteY149" fmla="*/ 2021092 h 2083506"/>
              <a:gd name="connsiteX150" fmla="*/ 4571203 w 12191999"/>
              <a:gd name="connsiteY150" fmla="*/ 2017263 h 2083506"/>
              <a:gd name="connsiteX151" fmla="*/ 4567930 w 12191999"/>
              <a:gd name="connsiteY151" fmla="*/ 2014458 h 2083506"/>
              <a:gd name="connsiteX152" fmla="*/ 4548984 w 12191999"/>
              <a:gd name="connsiteY152" fmla="*/ 2015717 h 2083506"/>
              <a:gd name="connsiteX153" fmla="*/ 4533451 w 12191999"/>
              <a:gd name="connsiteY153" fmla="*/ 2012976 h 2083506"/>
              <a:gd name="connsiteX154" fmla="*/ 4519910 w 12191999"/>
              <a:gd name="connsiteY154" fmla="*/ 2014768 h 2083506"/>
              <a:gd name="connsiteX155" fmla="*/ 4514290 w 12191999"/>
              <a:gd name="connsiteY155" fmla="*/ 2014364 h 2083506"/>
              <a:gd name="connsiteX156" fmla="*/ 4500320 w 12191999"/>
              <a:gd name="connsiteY156" fmla="*/ 2013007 h 2083506"/>
              <a:gd name="connsiteX157" fmla="*/ 4476219 w 12191999"/>
              <a:gd name="connsiteY157" fmla="*/ 2009993 h 2083506"/>
              <a:gd name="connsiteX158" fmla="*/ 4468701 w 12191999"/>
              <a:gd name="connsiteY158" fmla="*/ 2009574 h 2083506"/>
              <a:gd name="connsiteX159" fmla="*/ 4452333 w 12191999"/>
              <a:gd name="connsiteY159" fmla="*/ 2004964 h 2083506"/>
              <a:gd name="connsiteX160" fmla="*/ 4420644 w 12191999"/>
              <a:gd name="connsiteY160" fmla="*/ 2001021 h 2083506"/>
              <a:gd name="connsiteX161" fmla="*/ 4364856 w 12191999"/>
              <a:gd name="connsiteY161" fmla="*/ 1987267 h 2083506"/>
              <a:gd name="connsiteX162" fmla="*/ 4332062 w 12191999"/>
              <a:gd name="connsiteY162" fmla="*/ 1980703 h 2083506"/>
              <a:gd name="connsiteX163" fmla="*/ 4309876 w 12191999"/>
              <a:gd name="connsiteY163" fmla="*/ 1974653 h 2083506"/>
              <a:gd name="connsiteX164" fmla="*/ 4244391 w 12191999"/>
              <a:gd name="connsiteY164" fmla="*/ 1966109 h 2083506"/>
              <a:gd name="connsiteX165" fmla="*/ 4132071 w 12191999"/>
              <a:gd name="connsiteY165" fmla="*/ 1954813 h 2083506"/>
              <a:gd name="connsiteX166" fmla="*/ 4109069 w 12191999"/>
              <a:gd name="connsiteY166" fmla="*/ 1951778 h 2083506"/>
              <a:gd name="connsiteX167" fmla="*/ 4092908 w 12191999"/>
              <a:gd name="connsiteY167" fmla="*/ 1946662 h 2083506"/>
              <a:gd name="connsiteX168" fmla="*/ 4092306 w 12191999"/>
              <a:gd name="connsiteY168" fmla="*/ 1943291 h 2083506"/>
              <a:gd name="connsiteX169" fmla="*/ 4080234 w 12191999"/>
              <a:gd name="connsiteY169" fmla="*/ 1941219 h 2083506"/>
              <a:gd name="connsiteX170" fmla="*/ 4077778 w 12191999"/>
              <a:gd name="connsiteY170" fmla="*/ 1940145 h 2083506"/>
              <a:gd name="connsiteX171" fmla="*/ 4062936 w 12191999"/>
              <a:gd name="connsiteY171" fmla="*/ 1934506 h 2083506"/>
              <a:gd name="connsiteX172" fmla="*/ 4012506 w 12191999"/>
              <a:gd name="connsiteY172" fmla="*/ 1935475 h 2083506"/>
              <a:gd name="connsiteX173" fmla="*/ 3965880 w 12191999"/>
              <a:gd name="connsiteY173" fmla="*/ 1925968 h 2083506"/>
              <a:gd name="connsiteX174" fmla="*/ 3765338 w 12191999"/>
              <a:gd name="connsiteY174" fmla="*/ 1906649 h 2083506"/>
              <a:gd name="connsiteX175" fmla="*/ 3749493 w 12191999"/>
              <a:gd name="connsiteY175" fmla="*/ 1893071 h 2083506"/>
              <a:gd name="connsiteX176" fmla="*/ 3672704 w 12191999"/>
              <a:gd name="connsiteY176" fmla="*/ 1881383 h 2083506"/>
              <a:gd name="connsiteX177" fmla="*/ 3530082 w 12191999"/>
              <a:gd name="connsiteY177" fmla="*/ 1883187 h 2083506"/>
              <a:gd name="connsiteX178" fmla="*/ 3387664 w 12191999"/>
              <a:gd name="connsiteY178" fmla="*/ 1862579 h 2083506"/>
              <a:gd name="connsiteX179" fmla="*/ 3371681 w 12191999"/>
              <a:gd name="connsiteY179" fmla="*/ 1865293 h 2083506"/>
              <a:gd name="connsiteX180" fmla="*/ 3355305 w 12191999"/>
              <a:gd name="connsiteY180" fmla="*/ 1865842 h 2083506"/>
              <a:gd name="connsiteX181" fmla="*/ 3353790 w 12191999"/>
              <a:gd name="connsiteY181" fmla="*/ 1865158 h 2083506"/>
              <a:gd name="connsiteX182" fmla="*/ 3336210 w 12191999"/>
              <a:gd name="connsiteY182" fmla="*/ 1863564 h 2083506"/>
              <a:gd name="connsiteX183" fmla="*/ 3331381 w 12191999"/>
              <a:gd name="connsiteY183" fmla="*/ 1864716 h 2083506"/>
              <a:gd name="connsiteX184" fmla="*/ 3319012 w 12191999"/>
              <a:gd name="connsiteY184" fmla="*/ 1864093 h 2083506"/>
              <a:gd name="connsiteX185" fmla="*/ 3293818 w 12191999"/>
              <a:gd name="connsiteY185" fmla="*/ 1864135 h 2083506"/>
              <a:gd name="connsiteX186" fmla="*/ 3289881 w 12191999"/>
              <a:gd name="connsiteY186" fmla="*/ 1862954 h 2083506"/>
              <a:gd name="connsiteX187" fmla="*/ 3253090 w 12191999"/>
              <a:gd name="connsiteY187" fmla="*/ 1861164 h 2083506"/>
              <a:gd name="connsiteX188" fmla="*/ 3252949 w 12191999"/>
              <a:gd name="connsiteY188" fmla="*/ 1860574 h 2083506"/>
              <a:gd name="connsiteX189" fmla="*/ 3244187 w 12191999"/>
              <a:gd name="connsiteY189" fmla="*/ 1857604 h 2083506"/>
              <a:gd name="connsiteX190" fmla="*/ 3246570 w 12191999"/>
              <a:gd name="connsiteY190" fmla="*/ 1852946 h 2083506"/>
              <a:gd name="connsiteX191" fmla="*/ 3237810 w 12191999"/>
              <a:gd name="connsiteY191" fmla="*/ 1853064 h 2083506"/>
              <a:gd name="connsiteX192" fmla="*/ 3230822 w 12191999"/>
              <a:gd name="connsiteY192" fmla="*/ 1855474 h 2083506"/>
              <a:gd name="connsiteX193" fmla="*/ 3136549 w 12191999"/>
              <a:gd name="connsiteY193" fmla="*/ 1874037 h 2083506"/>
              <a:gd name="connsiteX194" fmla="*/ 2845754 w 12191999"/>
              <a:gd name="connsiteY194" fmla="*/ 1910932 h 2083506"/>
              <a:gd name="connsiteX195" fmla="*/ 2786878 w 12191999"/>
              <a:gd name="connsiteY195" fmla="*/ 1917162 h 2083506"/>
              <a:gd name="connsiteX196" fmla="*/ 2725298 w 12191999"/>
              <a:gd name="connsiteY196" fmla="*/ 1912340 h 2083506"/>
              <a:gd name="connsiteX197" fmla="*/ 2697754 w 12191999"/>
              <a:gd name="connsiteY197" fmla="*/ 1914863 h 2083506"/>
              <a:gd name="connsiteX198" fmla="*/ 2568063 w 12191999"/>
              <a:gd name="connsiteY198" fmla="*/ 1936283 h 2083506"/>
              <a:gd name="connsiteX199" fmla="*/ 2489784 w 12191999"/>
              <a:gd name="connsiteY199" fmla="*/ 1943720 h 2083506"/>
              <a:gd name="connsiteX200" fmla="*/ 2458978 w 12191999"/>
              <a:gd name="connsiteY200" fmla="*/ 1938095 h 2083506"/>
              <a:gd name="connsiteX201" fmla="*/ 2318712 w 12191999"/>
              <a:gd name="connsiteY201" fmla="*/ 1934474 h 2083506"/>
              <a:gd name="connsiteX202" fmla="*/ 2268709 w 12191999"/>
              <a:gd name="connsiteY202" fmla="*/ 1940521 h 2083506"/>
              <a:gd name="connsiteX203" fmla="*/ 2264080 w 12191999"/>
              <a:gd name="connsiteY203" fmla="*/ 1941232 h 2083506"/>
              <a:gd name="connsiteX204" fmla="*/ 2254684 w 12191999"/>
              <a:gd name="connsiteY204" fmla="*/ 1943524 h 2083506"/>
              <a:gd name="connsiteX205" fmla="*/ 2252523 w 12191999"/>
              <a:gd name="connsiteY205" fmla="*/ 1943004 h 2083506"/>
              <a:gd name="connsiteX206" fmla="*/ 2173350 w 12191999"/>
              <a:gd name="connsiteY206" fmla="*/ 1929202 h 2083506"/>
              <a:gd name="connsiteX207" fmla="*/ 2155266 w 12191999"/>
              <a:gd name="connsiteY207" fmla="*/ 1920267 h 2083506"/>
              <a:gd name="connsiteX208" fmla="*/ 2091013 w 12191999"/>
              <a:gd name="connsiteY208" fmla="*/ 1914631 h 2083506"/>
              <a:gd name="connsiteX209" fmla="*/ 2030712 w 12191999"/>
              <a:gd name="connsiteY209" fmla="*/ 1897690 h 2083506"/>
              <a:gd name="connsiteX210" fmla="*/ 1908838 w 12191999"/>
              <a:gd name="connsiteY210" fmla="*/ 1892222 h 2083506"/>
              <a:gd name="connsiteX211" fmla="*/ 1877796 w 12191999"/>
              <a:gd name="connsiteY211" fmla="*/ 1883887 h 2083506"/>
              <a:gd name="connsiteX212" fmla="*/ 1875824 w 12191999"/>
              <a:gd name="connsiteY212" fmla="*/ 1879265 h 2083506"/>
              <a:gd name="connsiteX213" fmla="*/ 1823048 w 12191999"/>
              <a:gd name="connsiteY213" fmla="*/ 1881064 h 2083506"/>
              <a:gd name="connsiteX214" fmla="*/ 1765736 w 12191999"/>
              <a:gd name="connsiteY214" fmla="*/ 1856578 h 2083506"/>
              <a:gd name="connsiteX215" fmla="*/ 1725669 w 12191999"/>
              <a:gd name="connsiteY215" fmla="*/ 1833744 h 2083506"/>
              <a:gd name="connsiteX216" fmla="*/ 1725216 w 12191999"/>
              <a:gd name="connsiteY216" fmla="*/ 1829447 h 2083506"/>
              <a:gd name="connsiteX217" fmla="*/ 1721485 w 12191999"/>
              <a:gd name="connsiteY217" fmla="*/ 1828960 h 2083506"/>
              <a:gd name="connsiteX218" fmla="*/ 1717786 w 12191999"/>
              <a:gd name="connsiteY218" fmla="*/ 1832224 h 2083506"/>
              <a:gd name="connsiteX219" fmla="*/ 1689907 w 12191999"/>
              <a:gd name="connsiteY219" fmla="*/ 1825425 h 2083506"/>
              <a:gd name="connsiteX220" fmla="*/ 1688093 w 12191999"/>
              <a:gd name="connsiteY220" fmla="*/ 1817391 h 2083506"/>
              <a:gd name="connsiteX221" fmla="*/ 1496789 w 12191999"/>
              <a:gd name="connsiteY221" fmla="*/ 1805297 h 2083506"/>
              <a:gd name="connsiteX222" fmla="*/ 1392839 w 12191999"/>
              <a:gd name="connsiteY222" fmla="*/ 1758649 h 2083506"/>
              <a:gd name="connsiteX223" fmla="*/ 1360872 w 12191999"/>
              <a:gd name="connsiteY223" fmla="*/ 1752441 h 2083506"/>
              <a:gd name="connsiteX224" fmla="*/ 1313885 w 12191999"/>
              <a:gd name="connsiteY224" fmla="*/ 1731785 h 2083506"/>
              <a:gd name="connsiteX225" fmla="*/ 1247665 w 12191999"/>
              <a:gd name="connsiteY225" fmla="*/ 1727765 h 2083506"/>
              <a:gd name="connsiteX226" fmla="*/ 1196850 w 12191999"/>
              <a:gd name="connsiteY226" fmla="*/ 1729622 h 2083506"/>
              <a:gd name="connsiteX227" fmla="*/ 1168728 w 12191999"/>
              <a:gd name="connsiteY227" fmla="*/ 1728550 h 2083506"/>
              <a:gd name="connsiteX228" fmla="*/ 1096918 w 12191999"/>
              <a:gd name="connsiteY228" fmla="*/ 1721485 h 2083506"/>
              <a:gd name="connsiteX229" fmla="*/ 1094082 w 12191999"/>
              <a:gd name="connsiteY229" fmla="*/ 1720113 h 2083506"/>
              <a:gd name="connsiteX230" fmla="*/ 1040782 w 12191999"/>
              <a:gd name="connsiteY230" fmla="*/ 1721762 h 2083506"/>
              <a:gd name="connsiteX231" fmla="*/ 955980 w 12191999"/>
              <a:gd name="connsiteY231" fmla="*/ 1719289 h 2083506"/>
              <a:gd name="connsiteX232" fmla="*/ 926108 w 12191999"/>
              <a:gd name="connsiteY232" fmla="*/ 1715917 h 2083506"/>
              <a:gd name="connsiteX233" fmla="*/ 876049 w 12191999"/>
              <a:gd name="connsiteY233" fmla="*/ 1710422 h 2083506"/>
              <a:gd name="connsiteX234" fmla="*/ 839194 w 12191999"/>
              <a:gd name="connsiteY234" fmla="*/ 1700176 h 2083506"/>
              <a:gd name="connsiteX235" fmla="*/ 797112 w 12191999"/>
              <a:gd name="connsiteY235" fmla="*/ 1698014 h 2083506"/>
              <a:gd name="connsiteX236" fmla="*/ 786610 w 12191999"/>
              <a:gd name="connsiteY236" fmla="*/ 1705455 h 2083506"/>
              <a:gd name="connsiteX237" fmla="*/ 741833 w 12191999"/>
              <a:gd name="connsiteY237" fmla="*/ 1700566 h 2083506"/>
              <a:gd name="connsiteX238" fmla="*/ 673985 w 12191999"/>
              <a:gd name="connsiteY238" fmla="*/ 1692278 h 2083506"/>
              <a:gd name="connsiteX239" fmla="*/ 634665 w 12191999"/>
              <a:gd name="connsiteY239" fmla="*/ 1689550 h 2083506"/>
              <a:gd name="connsiteX240" fmla="*/ 527471 w 12191999"/>
              <a:gd name="connsiteY240" fmla="*/ 1679869 h 2083506"/>
              <a:gd name="connsiteX241" fmla="*/ 420260 w 12191999"/>
              <a:gd name="connsiteY241" fmla="*/ 1668475 h 2083506"/>
              <a:gd name="connsiteX242" fmla="*/ 357630 w 12191999"/>
              <a:gd name="connsiteY242" fmla="*/ 1652142 h 2083506"/>
              <a:gd name="connsiteX243" fmla="*/ 269407 w 12191999"/>
              <a:gd name="connsiteY243" fmla="*/ 1643812 h 2083506"/>
              <a:gd name="connsiteX244" fmla="*/ 254769 w 12191999"/>
              <a:gd name="connsiteY244" fmla="*/ 1641013 h 2083506"/>
              <a:gd name="connsiteX245" fmla="*/ 150763 w 12191999"/>
              <a:gd name="connsiteY245" fmla="*/ 1628143 h 2083506"/>
              <a:gd name="connsiteX246" fmla="*/ 29133 w 12191999"/>
              <a:gd name="connsiteY246" fmla="*/ 1626172 h 2083506"/>
              <a:gd name="connsiteX247" fmla="*/ 0 w 12191999"/>
              <a:gd name="connsiteY247" fmla="*/ 1619589 h 2083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Lst>
            <a:rect l="l" t="t" r="r" b="b"/>
            <a:pathLst>
              <a:path w="12191999" h="2083506">
                <a:moveTo>
                  <a:pt x="0" y="0"/>
                </a:moveTo>
                <a:lnTo>
                  <a:pt x="9429748" y="0"/>
                </a:lnTo>
                <a:lnTo>
                  <a:pt x="9429748" y="1"/>
                </a:lnTo>
                <a:lnTo>
                  <a:pt x="12191999" y="1"/>
                </a:lnTo>
                <a:lnTo>
                  <a:pt x="12191999" y="1164372"/>
                </a:lnTo>
                <a:lnTo>
                  <a:pt x="12147852" y="1163783"/>
                </a:lnTo>
                <a:cubicBezTo>
                  <a:pt x="12063101" y="1189107"/>
                  <a:pt x="12045020" y="1156925"/>
                  <a:pt x="11993604" y="1153496"/>
                </a:cubicBezTo>
                <a:cubicBezTo>
                  <a:pt x="11954216" y="1165241"/>
                  <a:pt x="11911195" y="1167350"/>
                  <a:pt x="11865319" y="1176624"/>
                </a:cubicBezTo>
                <a:cubicBezTo>
                  <a:pt x="11822513" y="1184682"/>
                  <a:pt x="11766915" y="1201558"/>
                  <a:pt x="11718353" y="1209136"/>
                </a:cubicBezTo>
                <a:cubicBezTo>
                  <a:pt x="11675379" y="1217463"/>
                  <a:pt x="11638007" y="1216639"/>
                  <a:pt x="11609067" y="1218512"/>
                </a:cubicBezTo>
                <a:cubicBezTo>
                  <a:pt x="11597582" y="1221322"/>
                  <a:pt x="11554280" y="1243577"/>
                  <a:pt x="11545958" y="1240430"/>
                </a:cubicBezTo>
                <a:lnTo>
                  <a:pt x="11445770" y="1225780"/>
                </a:lnTo>
                <a:cubicBezTo>
                  <a:pt x="11425543" y="1230782"/>
                  <a:pt x="11413740" y="1222096"/>
                  <a:pt x="11398842" y="1227250"/>
                </a:cubicBezTo>
                <a:cubicBezTo>
                  <a:pt x="11367060" y="1233093"/>
                  <a:pt x="11269285" y="1263712"/>
                  <a:pt x="11240093" y="1266797"/>
                </a:cubicBezTo>
                <a:cubicBezTo>
                  <a:pt x="11197297" y="1273685"/>
                  <a:pt x="11181311" y="1272682"/>
                  <a:pt x="11141364" y="1288059"/>
                </a:cubicBezTo>
                <a:cubicBezTo>
                  <a:pt x="11099891" y="1305386"/>
                  <a:pt x="11051533" y="1319157"/>
                  <a:pt x="11015396" y="1353104"/>
                </a:cubicBezTo>
                <a:cubicBezTo>
                  <a:pt x="11009424" y="1362217"/>
                  <a:pt x="10992328" y="1361966"/>
                  <a:pt x="10973905" y="1365109"/>
                </a:cubicBezTo>
                <a:cubicBezTo>
                  <a:pt x="10955482" y="1368254"/>
                  <a:pt x="10907369" y="1372817"/>
                  <a:pt x="10904858" y="1371966"/>
                </a:cubicBezTo>
                <a:cubicBezTo>
                  <a:pt x="10880521" y="1379494"/>
                  <a:pt x="10873670" y="1399734"/>
                  <a:pt x="10827883" y="1410270"/>
                </a:cubicBezTo>
                <a:cubicBezTo>
                  <a:pt x="10790248" y="1415655"/>
                  <a:pt x="10724899" y="1420726"/>
                  <a:pt x="10690996" y="1426394"/>
                </a:cubicBezTo>
                <a:cubicBezTo>
                  <a:pt x="10676463" y="1423331"/>
                  <a:pt x="10634514" y="1436908"/>
                  <a:pt x="10624461" y="1444283"/>
                </a:cubicBezTo>
                <a:cubicBezTo>
                  <a:pt x="10601952" y="1468442"/>
                  <a:pt x="10536224" y="1460228"/>
                  <a:pt x="10517208" y="1478947"/>
                </a:cubicBezTo>
                <a:cubicBezTo>
                  <a:pt x="10509508" y="1482271"/>
                  <a:pt x="10505833" y="1468818"/>
                  <a:pt x="10497937" y="1469831"/>
                </a:cubicBezTo>
                <a:lnTo>
                  <a:pt x="10471201" y="1486037"/>
                </a:lnTo>
                <a:lnTo>
                  <a:pt x="10448263" y="1478223"/>
                </a:lnTo>
                <a:lnTo>
                  <a:pt x="10388089" y="1507175"/>
                </a:lnTo>
                <a:cubicBezTo>
                  <a:pt x="10350285" y="1513081"/>
                  <a:pt x="10383281" y="1526586"/>
                  <a:pt x="10333720" y="1515848"/>
                </a:cubicBezTo>
                <a:cubicBezTo>
                  <a:pt x="10286428" y="1526223"/>
                  <a:pt x="10174884" y="1550019"/>
                  <a:pt x="10104338" y="1569424"/>
                </a:cubicBezTo>
                <a:cubicBezTo>
                  <a:pt x="10066963" y="1581564"/>
                  <a:pt x="9967395" y="1605712"/>
                  <a:pt x="9910445" y="1632275"/>
                </a:cubicBezTo>
                <a:cubicBezTo>
                  <a:pt x="9856131" y="1644130"/>
                  <a:pt x="9831118" y="1689967"/>
                  <a:pt x="9770872" y="1688088"/>
                </a:cubicBezTo>
                <a:cubicBezTo>
                  <a:pt x="9769882" y="1691843"/>
                  <a:pt x="9737016" y="1697044"/>
                  <a:pt x="9733849" y="1700034"/>
                </a:cubicBezTo>
                <a:lnTo>
                  <a:pt x="9703714" y="1730093"/>
                </a:lnTo>
                <a:lnTo>
                  <a:pt x="9698351" y="1730377"/>
                </a:lnTo>
                <a:lnTo>
                  <a:pt x="9632895" y="1736363"/>
                </a:lnTo>
                <a:lnTo>
                  <a:pt x="9569107" y="1741010"/>
                </a:lnTo>
                <a:cubicBezTo>
                  <a:pt x="9558961" y="1745882"/>
                  <a:pt x="9548028" y="1750646"/>
                  <a:pt x="9536451" y="1755120"/>
                </a:cubicBezTo>
                <a:lnTo>
                  <a:pt x="9529385" y="1757515"/>
                </a:lnTo>
                <a:lnTo>
                  <a:pt x="9498527" y="1753117"/>
                </a:lnTo>
                <a:lnTo>
                  <a:pt x="9436642" y="1755478"/>
                </a:lnTo>
                <a:lnTo>
                  <a:pt x="9429748" y="1756317"/>
                </a:lnTo>
                <a:lnTo>
                  <a:pt x="9429748" y="1768745"/>
                </a:lnTo>
                <a:lnTo>
                  <a:pt x="9425802" y="1769273"/>
                </a:lnTo>
                <a:cubicBezTo>
                  <a:pt x="9390751" y="1773262"/>
                  <a:pt x="9371406" y="1773457"/>
                  <a:pt x="9349763" y="1776107"/>
                </a:cubicBezTo>
                <a:cubicBezTo>
                  <a:pt x="9314721" y="1782260"/>
                  <a:pt x="9277650" y="1796217"/>
                  <a:pt x="9256503" y="1800699"/>
                </a:cubicBezTo>
                <a:lnTo>
                  <a:pt x="9222873" y="1803003"/>
                </a:lnTo>
                <a:lnTo>
                  <a:pt x="9224095" y="1807355"/>
                </a:lnTo>
                <a:lnTo>
                  <a:pt x="9211603" y="1807675"/>
                </a:lnTo>
                <a:lnTo>
                  <a:pt x="9183719" y="1807781"/>
                </a:lnTo>
                <a:cubicBezTo>
                  <a:pt x="9166319" y="1808439"/>
                  <a:pt x="9117935" y="1807396"/>
                  <a:pt x="9100221" y="1808989"/>
                </a:cubicBezTo>
                <a:cubicBezTo>
                  <a:pt x="9095111" y="1813630"/>
                  <a:pt x="9087224" y="1816160"/>
                  <a:pt x="9077439" y="1817333"/>
                </a:cubicBezTo>
                <a:lnTo>
                  <a:pt x="9055889" y="1817464"/>
                </a:lnTo>
                <a:lnTo>
                  <a:pt x="8930912" y="1828648"/>
                </a:lnTo>
                <a:lnTo>
                  <a:pt x="8913729" y="1829483"/>
                </a:lnTo>
                <a:lnTo>
                  <a:pt x="8904423" y="1833234"/>
                </a:lnTo>
                <a:cubicBezTo>
                  <a:pt x="8897319" y="1833982"/>
                  <a:pt x="8876911" y="1833498"/>
                  <a:pt x="8871099" y="1833979"/>
                </a:cubicBezTo>
                <a:lnTo>
                  <a:pt x="8869557" y="1836113"/>
                </a:lnTo>
                <a:cubicBezTo>
                  <a:pt x="8851043" y="1839524"/>
                  <a:pt x="8781405" y="1850882"/>
                  <a:pt x="8760021" y="1854442"/>
                </a:cubicBezTo>
                <a:cubicBezTo>
                  <a:pt x="8755749" y="1851161"/>
                  <a:pt x="8746183" y="1856343"/>
                  <a:pt x="8741254" y="1857469"/>
                </a:cubicBezTo>
                <a:cubicBezTo>
                  <a:pt x="8740491" y="1855259"/>
                  <a:pt x="8728559" y="1854585"/>
                  <a:pt x="8725039" y="1856552"/>
                </a:cubicBezTo>
                <a:cubicBezTo>
                  <a:pt x="8641157" y="1867333"/>
                  <a:pt x="8683145" y="1845054"/>
                  <a:pt x="8635265" y="1859168"/>
                </a:cubicBezTo>
                <a:cubicBezTo>
                  <a:pt x="8626795" y="1860103"/>
                  <a:pt x="8619931" y="1859212"/>
                  <a:pt x="8613911" y="1857561"/>
                </a:cubicBezTo>
                <a:lnTo>
                  <a:pt x="8604931" y="1854170"/>
                </a:lnTo>
                <a:lnTo>
                  <a:pt x="8570171" y="1860579"/>
                </a:lnTo>
                <a:cubicBezTo>
                  <a:pt x="8553049" y="1862813"/>
                  <a:pt x="8535028" y="1864294"/>
                  <a:pt x="8516537" y="1864971"/>
                </a:cubicBezTo>
                <a:cubicBezTo>
                  <a:pt x="8512388" y="1860455"/>
                  <a:pt x="8497874" y="1866870"/>
                  <a:pt x="8491046" y="1868141"/>
                </a:cubicBezTo>
                <a:cubicBezTo>
                  <a:pt x="8490975" y="1865191"/>
                  <a:pt x="8475847" y="1863778"/>
                  <a:pt x="8470478" y="1866216"/>
                </a:cubicBezTo>
                <a:cubicBezTo>
                  <a:pt x="8357654" y="1876758"/>
                  <a:pt x="8421139" y="1849210"/>
                  <a:pt x="8353433" y="1865729"/>
                </a:cubicBezTo>
                <a:lnTo>
                  <a:pt x="8347675" y="1865075"/>
                </a:lnTo>
                <a:lnTo>
                  <a:pt x="8343939" y="1865677"/>
                </a:lnTo>
                <a:cubicBezTo>
                  <a:pt x="8309852" y="1870841"/>
                  <a:pt x="8272587" y="1875809"/>
                  <a:pt x="8221566" y="1881148"/>
                </a:cubicBezTo>
                <a:cubicBezTo>
                  <a:pt x="8158043" y="1892960"/>
                  <a:pt x="8095547" y="1914042"/>
                  <a:pt x="8066095" y="1919902"/>
                </a:cubicBezTo>
                <a:cubicBezTo>
                  <a:pt x="8058949" y="1919234"/>
                  <a:pt x="8051921" y="1917862"/>
                  <a:pt x="8044849" y="1916308"/>
                </a:cubicBezTo>
                <a:lnTo>
                  <a:pt x="8041142" y="1915506"/>
                </a:lnTo>
                <a:lnTo>
                  <a:pt x="8022159" y="1911521"/>
                </a:lnTo>
                <a:lnTo>
                  <a:pt x="7944932" y="1917265"/>
                </a:lnTo>
                <a:lnTo>
                  <a:pt x="7879011" y="1928570"/>
                </a:lnTo>
                <a:lnTo>
                  <a:pt x="7865529" y="1934399"/>
                </a:lnTo>
                <a:lnTo>
                  <a:pt x="7774801" y="1947969"/>
                </a:lnTo>
                <a:lnTo>
                  <a:pt x="7748398" y="1955982"/>
                </a:lnTo>
                <a:lnTo>
                  <a:pt x="7740684" y="1955717"/>
                </a:lnTo>
                <a:cubicBezTo>
                  <a:pt x="7728362" y="1958584"/>
                  <a:pt x="7714099" y="1968442"/>
                  <a:pt x="7712976" y="1960442"/>
                </a:cubicBezTo>
                <a:lnTo>
                  <a:pt x="7699956" y="1966104"/>
                </a:lnTo>
                <a:lnTo>
                  <a:pt x="7684158" y="1962927"/>
                </a:lnTo>
                <a:cubicBezTo>
                  <a:pt x="7674684" y="1962643"/>
                  <a:pt x="7652105" y="1963177"/>
                  <a:pt x="7643109" y="1964400"/>
                </a:cubicBezTo>
                <a:lnTo>
                  <a:pt x="7630180" y="1970266"/>
                </a:lnTo>
                <a:lnTo>
                  <a:pt x="7609131" y="1971774"/>
                </a:lnTo>
                <a:cubicBezTo>
                  <a:pt x="7596694" y="1971644"/>
                  <a:pt x="7570258" y="1969757"/>
                  <a:pt x="7555555" y="1969491"/>
                </a:cubicBezTo>
                <a:cubicBezTo>
                  <a:pt x="7541460" y="1966540"/>
                  <a:pt x="7530571" y="1964848"/>
                  <a:pt x="7520919" y="1970177"/>
                </a:cubicBezTo>
                <a:cubicBezTo>
                  <a:pt x="7500295" y="1966884"/>
                  <a:pt x="7480780" y="1949401"/>
                  <a:pt x="7456258" y="1960468"/>
                </a:cubicBezTo>
                <a:cubicBezTo>
                  <a:pt x="7434946" y="1957506"/>
                  <a:pt x="7435772" y="1952500"/>
                  <a:pt x="7393047" y="1952408"/>
                </a:cubicBezTo>
                <a:cubicBezTo>
                  <a:pt x="7356520" y="1952860"/>
                  <a:pt x="7236307" y="1958626"/>
                  <a:pt x="7199912" y="1959913"/>
                </a:cubicBezTo>
                <a:cubicBezTo>
                  <a:pt x="7176501" y="1959942"/>
                  <a:pt x="7160098" y="1958343"/>
                  <a:pt x="7146774" y="1956641"/>
                </a:cubicBezTo>
                <a:lnTo>
                  <a:pt x="7122244" y="1953891"/>
                </a:lnTo>
                <a:lnTo>
                  <a:pt x="7032241" y="1962723"/>
                </a:lnTo>
                <a:cubicBezTo>
                  <a:pt x="6997214" y="1965198"/>
                  <a:pt x="6963725" y="1968396"/>
                  <a:pt x="6941492" y="1976868"/>
                </a:cubicBezTo>
                <a:cubicBezTo>
                  <a:pt x="6947015" y="1970398"/>
                  <a:pt x="6923088" y="1965379"/>
                  <a:pt x="6906514" y="1968589"/>
                </a:cubicBezTo>
                <a:cubicBezTo>
                  <a:pt x="6925890" y="1943204"/>
                  <a:pt x="6840983" y="1991464"/>
                  <a:pt x="6826395" y="1974141"/>
                </a:cubicBezTo>
                <a:cubicBezTo>
                  <a:pt x="6825676" y="1990223"/>
                  <a:pt x="6751393" y="2017492"/>
                  <a:pt x="6716431" y="2004297"/>
                </a:cubicBezTo>
                <a:cubicBezTo>
                  <a:pt x="6663167" y="2007518"/>
                  <a:pt x="6625450" y="2020811"/>
                  <a:pt x="6569607" y="2015496"/>
                </a:cubicBezTo>
                <a:cubicBezTo>
                  <a:pt x="6567874" y="2017648"/>
                  <a:pt x="6565034" y="2019449"/>
                  <a:pt x="6561430" y="2020996"/>
                </a:cubicBezTo>
                <a:lnTo>
                  <a:pt x="6549371" y="2024747"/>
                </a:lnTo>
                <a:lnTo>
                  <a:pt x="6547040" y="2024474"/>
                </a:lnTo>
                <a:cubicBezTo>
                  <a:pt x="6537882" y="2024425"/>
                  <a:pt x="6533193" y="2025332"/>
                  <a:pt x="6530482" y="2026659"/>
                </a:cubicBezTo>
                <a:lnTo>
                  <a:pt x="6528565" y="2028600"/>
                </a:lnTo>
                <a:lnTo>
                  <a:pt x="6517741" y="2030558"/>
                </a:lnTo>
                <a:lnTo>
                  <a:pt x="6497855" y="2035650"/>
                </a:lnTo>
                <a:lnTo>
                  <a:pt x="6492785" y="2035444"/>
                </a:lnTo>
                <a:lnTo>
                  <a:pt x="6460692" y="2041321"/>
                </a:lnTo>
                <a:lnTo>
                  <a:pt x="6459609" y="2040851"/>
                </a:lnTo>
                <a:cubicBezTo>
                  <a:pt x="6456451" y="2039933"/>
                  <a:pt x="6452734" y="2039508"/>
                  <a:pt x="6447765" y="2040102"/>
                </a:cubicBezTo>
                <a:cubicBezTo>
                  <a:pt x="6446007" y="2031126"/>
                  <a:pt x="6441093" y="2037380"/>
                  <a:pt x="6426590" y="2039928"/>
                </a:cubicBezTo>
                <a:cubicBezTo>
                  <a:pt x="6423606" y="2033241"/>
                  <a:pt x="6413230" y="2032925"/>
                  <a:pt x="6401693" y="2033537"/>
                </a:cubicBezTo>
                <a:lnTo>
                  <a:pt x="6387141" y="2033161"/>
                </a:lnTo>
                <a:lnTo>
                  <a:pt x="6357846" y="2036782"/>
                </a:lnTo>
                <a:lnTo>
                  <a:pt x="6342914" y="2037585"/>
                </a:lnTo>
                <a:lnTo>
                  <a:pt x="6336300" y="2038781"/>
                </a:lnTo>
                <a:lnTo>
                  <a:pt x="6317178" y="2038968"/>
                </a:lnTo>
                <a:lnTo>
                  <a:pt x="6161427" y="2047338"/>
                </a:lnTo>
                <a:cubicBezTo>
                  <a:pt x="6147824" y="2057658"/>
                  <a:pt x="6118908" y="2077615"/>
                  <a:pt x="6097339" y="2082438"/>
                </a:cubicBezTo>
                <a:cubicBezTo>
                  <a:pt x="6090149" y="2084046"/>
                  <a:pt x="6083776" y="2083972"/>
                  <a:pt x="6079059" y="2081299"/>
                </a:cubicBezTo>
                <a:cubicBezTo>
                  <a:pt x="6063900" y="2082334"/>
                  <a:pt x="6011621" y="2084537"/>
                  <a:pt x="5998439" y="2070958"/>
                </a:cubicBezTo>
                <a:cubicBezTo>
                  <a:pt x="5976443" y="2071759"/>
                  <a:pt x="5925514" y="2069780"/>
                  <a:pt x="5904290" y="2070255"/>
                </a:cubicBezTo>
                <a:cubicBezTo>
                  <a:pt x="5871515" y="2066244"/>
                  <a:pt x="5843986" y="2088249"/>
                  <a:pt x="5814867" y="2079032"/>
                </a:cubicBezTo>
                <a:cubicBezTo>
                  <a:pt x="5792003" y="2070559"/>
                  <a:pt x="5750009" y="2076273"/>
                  <a:pt x="5725743" y="2070558"/>
                </a:cubicBezTo>
                <a:cubicBezTo>
                  <a:pt x="5716432" y="2058355"/>
                  <a:pt x="5667424" y="2047322"/>
                  <a:pt x="5650546" y="2052412"/>
                </a:cubicBezTo>
                <a:cubicBezTo>
                  <a:pt x="5614627" y="2046084"/>
                  <a:pt x="5608108" y="2028306"/>
                  <a:pt x="5581284" y="2023175"/>
                </a:cubicBezTo>
                <a:lnTo>
                  <a:pt x="5572593" y="2018391"/>
                </a:lnTo>
                <a:lnTo>
                  <a:pt x="5548580" y="2016951"/>
                </a:lnTo>
                <a:cubicBezTo>
                  <a:pt x="5523726" y="2017783"/>
                  <a:pt x="5498337" y="2019663"/>
                  <a:pt x="5471173" y="2018786"/>
                </a:cubicBezTo>
                <a:cubicBezTo>
                  <a:pt x="5447687" y="2003020"/>
                  <a:pt x="5353807" y="2022324"/>
                  <a:pt x="5340320" y="2037611"/>
                </a:cubicBezTo>
                <a:cubicBezTo>
                  <a:pt x="5340015" y="2024215"/>
                  <a:pt x="5271937" y="2042455"/>
                  <a:pt x="5254376" y="2042928"/>
                </a:cubicBezTo>
                <a:cubicBezTo>
                  <a:pt x="5248522" y="2043086"/>
                  <a:pt x="5248281" y="2041270"/>
                  <a:pt x="5258035" y="2035649"/>
                </a:cubicBezTo>
                <a:cubicBezTo>
                  <a:pt x="5239374" y="2037214"/>
                  <a:pt x="5220112" y="2030252"/>
                  <a:pt x="5230622" y="2024576"/>
                </a:cubicBezTo>
                <a:cubicBezTo>
                  <a:pt x="5173932" y="2036724"/>
                  <a:pt x="5090262" y="2024645"/>
                  <a:pt x="5026203" y="2030162"/>
                </a:cubicBezTo>
                <a:cubicBezTo>
                  <a:pt x="4991280" y="2016814"/>
                  <a:pt x="5010212" y="2029164"/>
                  <a:pt x="4973988" y="2026668"/>
                </a:cubicBezTo>
                <a:cubicBezTo>
                  <a:pt x="4983896" y="2038955"/>
                  <a:pt x="4930012" y="2019774"/>
                  <a:pt x="4928030" y="2033642"/>
                </a:cubicBezTo>
                <a:cubicBezTo>
                  <a:pt x="4921501" y="2032748"/>
                  <a:pt x="4915238" y="2031445"/>
                  <a:pt x="4908970" y="2030033"/>
                </a:cubicBezTo>
                <a:lnTo>
                  <a:pt x="4905679" y="2029300"/>
                </a:lnTo>
                <a:lnTo>
                  <a:pt x="4892525" y="2028768"/>
                </a:lnTo>
                <a:lnTo>
                  <a:pt x="4888818" y="2025619"/>
                </a:lnTo>
                <a:lnTo>
                  <a:pt x="4869018" y="2022668"/>
                </a:lnTo>
                <a:cubicBezTo>
                  <a:pt x="4861602" y="2022028"/>
                  <a:pt x="4853622" y="2021880"/>
                  <a:pt x="4844804" y="2022527"/>
                </a:cubicBezTo>
                <a:cubicBezTo>
                  <a:pt x="4823110" y="2028022"/>
                  <a:pt x="4789330" y="2021287"/>
                  <a:pt x="4758778" y="2021694"/>
                </a:cubicBezTo>
                <a:lnTo>
                  <a:pt x="4744748" y="2023396"/>
                </a:lnTo>
                <a:lnTo>
                  <a:pt x="4698956" y="2020558"/>
                </a:lnTo>
                <a:cubicBezTo>
                  <a:pt x="4685921" y="2020008"/>
                  <a:pt x="4672392" y="2019718"/>
                  <a:pt x="4658147" y="2019920"/>
                </a:cubicBezTo>
                <a:lnTo>
                  <a:pt x="4631706" y="2021274"/>
                </a:lnTo>
                <a:lnTo>
                  <a:pt x="4624776" y="2020152"/>
                </a:lnTo>
                <a:cubicBezTo>
                  <a:pt x="4612703" y="2020277"/>
                  <a:pt x="4596727" y="2024226"/>
                  <a:pt x="4598150" y="2019429"/>
                </a:cubicBezTo>
                <a:lnTo>
                  <a:pt x="4584588" y="2021092"/>
                </a:lnTo>
                <a:lnTo>
                  <a:pt x="4571203" y="2017263"/>
                </a:lnTo>
                <a:cubicBezTo>
                  <a:pt x="4569736" y="2016374"/>
                  <a:pt x="4568633" y="2015427"/>
                  <a:pt x="4567930" y="2014458"/>
                </a:cubicBezTo>
                <a:lnTo>
                  <a:pt x="4548984" y="2015717"/>
                </a:lnTo>
                <a:lnTo>
                  <a:pt x="4533451" y="2012976"/>
                </a:lnTo>
                <a:lnTo>
                  <a:pt x="4519910" y="2014768"/>
                </a:lnTo>
                <a:lnTo>
                  <a:pt x="4514290" y="2014364"/>
                </a:lnTo>
                <a:lnTo>
                  <a:pt x="4500320" y="2013007"/>
                </a:lnTo>
                <a:cubicBezTo>
                  <a:pt x="4493159" y="2012056"/>
                  <a:pt x="4485144" y="2010910"/>
                  <a:pt x="4476219" y="2009993"/>
                </a:cubicBezTo>
                <a:lnTo>
                  <a:pt x="4468701" y="2009574"/>
                </a:lnTo>
                <a:lnTo>
                  <a:pt x="4452333" y="2004964"/>
                </a:lnTo>
                <a:cubicBezTo>
                  <a:pt x="4440422" y="2001479"/>
                  <a:pt x="4431048" y="1999130"/>
                  <a:pt x="4420644" y="2001021"/>
                </a:cubicBezTo>
                <a:cubicBezTo>
                  <a:pt x="4402911" y="1996519"/>
                  <a:pt x="4390524" y="1983900"/>
                  <a:pt x="4364856" y="1987267"/>
                </a:cubicBezTo>
                <a:cubicBezTo>
                  <a:pt x="4372645" y="1981550"/>
                  <a:pt x="4336350" y="1986575"/>
                  <a:pt x="4332062" y="1980703"/>
                </a:cubicBezTo>
                <a:cubicBezTo>
                  <a:pt x="4330083" y="1975974"/>
                  <a:pt x="4318612" y="1976397"/>
                  <a:pt x="4309876" y="1974653"/>
                </a:cubicBezTo>
                <a:cubicBezTo>
                  <a:pt x="4303650" y="1969824"/>
                  <a:pt x="4259693" y="1965414"/>
                  <a:pt x="4244391" y="1966109"/>
                </a:cubicBezTo>
                <a:cubicBezTo>
                  <a:pt x="4201255" y="1970914"/>
                  <a:pt x="4166558" y="1951471"/>
                  <a:pt x="4132071" y="1954813"/>
                </a:cubicBezTo>
                <a:cubicBezTo>
                  <a:pt x="4123041" y="1954358"/>
                  <a:pt x="4115554" y="1953263"/>
                  <a:pt x="4109069" y="1951778"/>
                </a:cubicBezTo>
                <a:lnTo>
                  <a:pt x="4092908" y="1946662"/>
                </a:lnTo>
                <a:cubicBezTo>
                  <a:pt x="4092707" y="1945539"/>
                  <a:pt x="4092506" y="1944415"/>
                  <a:pt x="4092306" y="1943291"/>
                </a:cubicBezTo>
                <a:lnTo>
                  <a:pt x="4080234" y="1941219"/>
                </a:lnTo>
                <a:lnTo>
                  <a:pt x="4077778" y="1940145"/>
                </a:lnTo>
                <a:cubicBezTo>
                  <a:pt x="4073105" y="1938081"/>
                  <a:pt x="4068339" y="1936119"/>
                  <a:pt x="4062936" y="1934506"/>
                </a:cubicBezTo>
                <a:cubicBezTo>
                  <a:pt x="4048082" y="1947155"/>
                  <a:pt x="4014523" y="1922869"/>
                  <a:pt x="4012506" y="1935475"/>
                </a:cubicBezTo>
                <a:cubicBezTo>
                  <a:pt x="3980228" y="1928812"/>
                  <a:pt x="3986775" y="1942559"/>
                  <a:pt x="3965880" y="1925968"/>
                </a:cubicBezTo>
                <a:cubicBezTo>
                  <a:pt x="3899515" y="1923414"/>
                  <a:pt x="3830855" y="1902158"/>
                  <a:pt x="3765338" y="1906649"/>
                </a:cubicBezTo>
                <a:cubicBezTo>
                  <a:pt x="3780686" y="1902635"/>
                  <a:pt x="3768784" y="1893856"/>
                  <a:pt x="3749493" y="1893071"/>
                </a:cubicBezTo>
                <a:cubicBezTo>
                  <a:pt x="3807776" y="1876857"/>
                  <a:pt x="3656400" y="1898030"/>
                  <a:pt x="3672704" y="1881383"/>
                </a:cubicBezTo>
                <a:cubicBezTo>
                  <a:pt x="3645532" y="1893973"/>
                  <a:pt x="3537791" y="1900656"/>
                  <a:pt x="3530082" y="1883187"/>
                </a:cubicBezTo>
                <a:cubicBezTo>
                  <a:pt x="3479808" y="1875044"/>
                  <a:pt x="3426017" y="1877998"/>
                  <a:pt x="3387664" y="1862579"/>
                </a:cubicBezTo>
                <a:cubicBezTo>
                  <a:pt x="3382649" y="1863935"/>
                  <a:pt x="3377277" y="1864791"/>
                  <a:pt x="3371681" y="1865293"/>
                </a:cubicBezTo>
                <a:lnTo>
                  <a:pt x="3355305" y="1865842"/>
                </a:lnTo>
                <a:lnTo>
                  <a:pt x="3353790" y="1865158"/>
                </a:lnTo>
                <a:cubicBezTo>
                  <a:pt x="3346144" y="1863282"/>
                  <a:pt x="3340687" y="1863057"/>
                  <a:pt x="3336210" y="1863564"/>
                </a:cubicBezTo>
                <a:lnTo>
                  <a:pt x="3331381" y="1864716"/>
                </a:lnTo>
                <a:lnTo>
                  <a:pt x="3319012" y="1864093"/>
                </a:lnTo>
                <a:lnTo>
                  <a:pt x="3293818" y="1864135"/>
                </a:lnTo>
                <a:lnTo>
                  <a:pt x="3289881" y="1862954"/>
                </a:lnTo>
                <a:lnTo>
                  <a:pt x="3253090" y="1861164"/>
                </a:lnTo>
                <a:cubicBezTo>
                  <a:pt x="3253042" y="1860968"/>
                  <a:pt x="3252996" y="1860771"/>
                  <a:pt x="3252949" y="1860574"/>
                </a:cubicBezTo>
                <a:cubicBezTo>
                  <a:pt x="3251799" y="1859213"/>
                  <a:pt x="3249368" y="1858131"/>
                  <a:pt x="3244187" y="1857604"/>
                </a:cubicBezTo>
                <a:cubicBezTo>
                  <a:pt x="3250860" y="1853873"/>
                  <a:pt x="3250577" y="1852999"/>
                  <a:pt x="3246570" y="1852946"/>
                </a:cubicBezTo>
                <a:lnTo>
                  <a:pt x="3237810" y="1853064"/>
                </a:lnTo>
                <a:lnTo>
                  <a:pt x="3230822" y="1855474"/>
                </a:lnTo>
                <a:cubicBezTo>
                  <a:pt x="3206812" y="1862286"/>
                  <a:pt x="3176733" y="1868865"/>
                  <a:pt x="3136549" y="1874037"/>
                </a:cubicBezTo>
                <a:cubicBezTo>
                  <a:pt x="3081163" y="1880168"/>
                  <a:pt x="2902557" y="1900580"/>
                  <a:pt x="2845754" y="1910932"/>
                </a:cubicBezTo>
                <a:cubicBezTo>
                  <a:pt x="2860822" y="1944376"/>
                  <a:pt x="2813389" y="1905358"/>
                  <a:pt x="2786878" y="1917162"/>
                </a:cubicBezTo>
                <a:cubicBezTo>
                  <a:pt x="2766803" y="1917398"/>
                  <a:pt x="2741628" y="1915886"/>
                  <a:pt x="2725298" y="1912340"/>
                </a:cubicBezTo>
                <a:cubicBezTo>
                  <a:pt x="2716680" y="1911427"/>
                  <a:pt x="2707572" y="1911972"/>
                  <a:pt x="2697754" y="1914863"/>
                </a:cubicBezTo>
                <a:cubicBezTo>
                  <a:pt x="2667185" y="1939014"/>
                  <a:pt x="2622149" y="1926211"/>
                  <a:pt x="2568063" y="1936283"/>
                </a:cubicBezTo>
                <a:cubicBezTo>
                  <a:pt x="2552625" y="1932001"/>
                  <a:pt x="2502682" y="1953378"/>
                  <a:pt x="2489784" y="1943720"/>
                </a:cubicBezTo>
                <a:cubicBezTo>
                  <a:pt x="2478524" y="1943155"/>
                  <a:pt x="2467418" y="1949411"/>
                  <a:pt x="2458978" y="1938095"/>
                </a:cubicBezTo>
                <a:cubicBezTo>
                  <a:pt x="2417552" y="1934639"/>
                  <a:pt x="2366376" y="1931293"/>
                  <a:pt x="2318712" y="1934474"/>
                </a:cubicBezTo>
                <a:cubicBezTo>
                  <a:pt x="2296029" y="1936526"/>
                  <a:pt x="2282069" y="1938434"/>
                  <a:pt x="2268709" y="1940521"/>
                </a:cubicBezTo>
                <a:lnTo>
                  <a:pt x="2264080" y="1941232"/>
                </a:lnTo>
                <a:lnTo>
                  <a:pt x="2254684" y="1943524"/>
                </a:lnTo>
                <a:lnTo>
                  <a:pt x="2252523" y="1943004"/>
                </a:lnTo>
                <a:lnTo>
                  <a:pt x="2173350" y="1929202"/>
                </a:lnTo>
                <a:lnTo>
                  <a:pt x="2155266" y="1920267"/>
                </a:lnTo>
                <a:lnTo>
                  <a:pt x="2091013" y="1914631"/>
                </a:lnTo>
                <a:cubicBezTo>
                  <a:pt x="2033357" y="1920614"/>
                  <a:pt x="2070513" y="1905065"/>
                  <a:pt x="2030712" y="1897690"/>
                </a:cubicBezTo>
                <a:cubicBezTo>
                  <a:pt x="1994539" y="1893055"/>
                  <a:pt x="1958569" y="1883188"/>
                  <a:pt x="1908838" y="1892222"/>
                </a:cubicBezTo>
                <a:cubicBezTo>
                  <a:pt x="1897236" y="1896147"/>
                  <a:pt x="1883338" y="1892415"/>
                  <a:pt x="1877796" y="1883887"/>
                </a:cubicBezTo>
                <a:cubicBezTo>
                  <a:pt x="1876842" y="1882419"/>
                  <a:pt x="1876177" y="1880863"/>
                  <a:pt x="1875824" y="1879265"/>
                </a:cubicBezTo>
                <a:cubicBezTo>
                  <a:pt x="1843474" y="1887199"/>
                  <a:pt x="1841511" y="1873818"/>
                  <a:pt x="1823048" y="1881064"/>
                </a:cubicBezTo>
                <a:cubicBezTo>
                  <a:pt x="1792640" y="1872164"/>
                  <a:pt x="1782358" y="1850450"/>
                  <a:pt x="1765736" y="1856578"/>
                </a:cubicBezTo>
                <a:cubicBezTo>
                  <a:pt x="1753024" y="1849107"/>
                  <a:pt x="1745932" y="1828316"/>
                  <a:pt x="1725669" y="1833744"/>
                </a:cubicBezTo>
                <a:cubicBezTo>
                  <a:pt x="1727428" y="1831405"/>
                  <a:pt x="1726953" y="1830157"/>
                  <a:pt x="1725216" y="1829447"/>
                </a:cubicBezTo>
                <a:lnTo>
                  <a:pt x="1721485" y="1828960"/>
                </a:lnTo>
                <a:lnTo>
                  <a:pt x="1717786" y="1832224"/>
                </a:lnTo>
                <a:cubicBezTo>
                  <a:pt x="1703445" y="1843277"/>
                  <a:pt x="1706547" y="1827935"/>
                  <a:pt x="1689907" y="1825425"/>
                </a:cubicBezTo>
                <a:cubicBezTo>
                  <a:pt x="1682338" y="1823445"/>
                  <a:pt x="1685181" y="1820226"/>
                  <a:pt x="1688093" y="1817391"/>
                </a:cubicBezTo>
                <a:lnTo>
                  <a:pt x="1496789" y="1805297"/>
                </a:lnTo>
                <a:cubicBezTo>
                  <a:pt x="1463551" y="1793913"/>
                  <a:pt x="1426345" y="1786892"/>
                  <a:pt x="1392839" y="1758649"/>
                </a:cubicBezTo>
                <a:cubicBezTo>
                  <a:pt x="1386461" y="1750573"/>
                  <a:pt x="1374031" y="1756918"/>
                  <a:pt x="1360872" y="1752441"/>
                </a:cubicBezTo>
                <a:cubicBezTo>
                  <a:pt x="1347711" y="1747963"/>
                  <a:pt x="1332751" y="1735898"/>
                  <a:pt x="1313885" y="1731785"/>
                </a:cubicBezTo>
                <a:cubicBezTo>
                  <a:pt x="1281989" y="1726305"/>
                  <a:pt x="1256405" y="1739744"/>
                  <a:pt x="1247665" y="1727765"/>
                </a:cubicBezTo>
                <a:cubicBezTo>
                  <a:pt x="1231363" y="1728538"/>
                  <a:pt x="1209120" y="1742556"/>
                  <a:pt x="1196850" y="1729622"/>
                </a:cubicBezTo>
                <a:cubicBezTo>
                  <a:pt x="1195195" y="1740224"/>
                  <a:pt x="1178147" y="1721561"/>
                  <a:pt x="1168728" y="1728550"/>
                </a:cubicBezTo>
                <a:cubicBezTo>
                  <a:pt x="1152073" y="1727193"/>
                  <a:pt x="1122804" y="1725926"/>
                  <a:pt x="1096918" y="1721485"/>
                </a:cubicBezTo>
                <a:lnTo>
                  <a:pt x="1094082" y="1720113"/>
                </a:lnTo>
                <a:lnTo>
                  <a:pt x="1040782" y="1721762"/>
                </a:lnTo>
                <a:cubicBezTo>
                  <a:pt x="987172" y="1722352"/>
                  <a:pt x="1023272" y="1708707"/>
                  <a:pt x="955980" y="1719289"/>
                </a:cubicBezTo>
                <a:cubicBezTo>
                  <a:pt x="948995" y="1714208"/>
                  <a:pt x="940521" y="1713816"/>
                  <a:pt x="926108" y="1715917"/>
                </a:cubicBezTo>
                <a:cubicBezTo>
                  <a:pt x="900077" y="1715834"/>
                  <a:pt x="902688" y="1703436"/>
                  <a:pt x="876049" y="1710422"/>
                </a:cubicBezTo>
                <a:cubicBezTo>
                  <a:pt x="881084" y="1703830"/>
                  <a:pt x="826830" y="1706893"/>
                  <a:pt x="839194" y="1700176"/>
                </a:cubicBezTo>
                <a:cubicBezTo>
                  <a:pt x="822548" y="1693764"/>
                  <a:pt x="813674" y="1703628"/>
                  <a:pt x="797112" y="1698014"/>
                </a:cubicBezTo>
                <a:cubicBezTo>
                  <a:pt x="778195" y="1696418"/>
                  <a:pt x="807647" y="1705364"/>
                  <a:pt x="786610" y="1705455"/>
                </a:cubicBezTo>
                <a:cubicBezTo>
                  <a:pt x="761170" y="1704357"/>
                  <a:pt x="760599" y="1716610"/>
                  <a:pt x="741833" y="1700566"/>
                </a:cubicBezTo>
                <a:lnTo>
                  <a:pt x="673985" y="1692278"/>
                </a:lnTo>
                <a:cubicBezTo>
                  <a:pt x="658515" y="1695829"/>
                  <a:pt x="646395" y="1693620"/>
                  <a:pt x="634665" y="1689550"/>
                </a:cubicBezTo>
                <a:cubicBezTo>
                  <a:pt x="599149" y="1689690"/>
                  <a:pt x="567176" y="1683160"/>
                  <a:pt x="527471" y="1679869"/>
                </a:cubicBezTo>
                <a:cubicBezTo>
                  <a:pt x="484099" y="1683240"/>
                  <a:pt x="462693" y="1671949"/>
                  <a:pt x="420260" y="1668475"/>
                </a:cubicBezTo>
                <a:cubicBezTo>
                  <a:pt x="377482" y="1677390"/>
                  <a:pt x="393500" y="1652730"/>
                  <a:pt x="357630" y="1652142"/>
                </a:cubicBezTo>
                <a:cubicBezTo>
                  <a:pt x="298692" y="1659518"/>
                  <a:pt x="359631" y="1643849"/>
                  <a:pt x="269407" y="1643812"/>
                </a:cubicBezTo>
                <a:cubicBezTo>
                  <a:pt x="264204" y="1645215"/>
                  <a:pt x="253436" y="1643159"/>
                  <a:pt x="254769" y="1641013"/>
                </a:cubicBezTo>
                <a:cubicBezTo>
                  <a:pt x="234996" y="1641090"/>
                  <a:pt x="179093" y="1626583"/>
                  <a:pt x="150763" y="1628143"/>
                </a:cubicBezTo>
                <a:cubicBezTo>
                  <a:pt x="96232" y="1619954"/>
                  <a:pt x="68845" y="1629422"/>
                  <a:pt x="29133" y="1626172"/>
                </a:cubicBezTo>
                <a:lnTo>
                  <a:pt x="0" y="1619589"/>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2AC63B3-40EF-597D-320B-8C381FCA6B32}"/>
              </a:ext>
            </a:extLst>
          </p:cNvPr>
          <p:cNvSpPr>
            <a:spLocks noGrp="1"/>
          </p:cNvSpPr>
          <p:nvPr>
            <p:ph type="title"/>
          </p:nvPr>
        </p:nvSpPr>
        <p:spPr>
          <a:xfrm>
            <a:off x="828675" y="494414"/>
            <a:ext cx="10534650" cy="817403"/>
          </a:xfrm>
        </p:spPr>
        <p:txBody>
          <a:bodyPr vert="horz" lIns="91440" tIns="45720" rIns="91440" bIns="45720" rtlCol="0" anchor="b">
            <a:normAutofit/>
          </a:bodyPr>
          <a:lstStyle/>
          <a:p>
            <a:pPr algn="ctr"/>
            <a:r>
              <a:rPr lang="en-US" sz="3600" kern="1200" dirty="0">
                <a:solidFill>
                  <a:schemeClr val="tx1"/>
                </a:solidFill>
                <a:latin typeface="Helvetica" panose="020B0604020202020204" pitchFamily="34" charset="0"/>
                <a:cs typeface="Helvetica" panose="020B0604020202020204" pitchFamily="34" charset="0"/>
              </a:rPr>
              <a:t>Transitional Standards</a:t>
            </a:r>
          </a:p>
        </p:txBody>
      </p:sp>
      <p:sp>
        <p:nvSpPr>
          <p:cNvPr id="7" name="Content Placeholder 2">
            <a:extLst>
              <a:ext uri="{FF2B5EF4-FFF2-40B4-BE49-F238E27FC236}">
                <a16:creationId xmlns:a16="http://schemas.microsoft.com/office/drawing/2014/main" id="{4F368DF4-192B-38C8-0CBF-7975DFE403F0}"/>
              </a:ext>
            </a:extLst>
          </p:cNvPr>
          <p:cNvSpPr>
            <a:spLocks noGrp="1"/>
          </p:cNvSpPr>
          <p:nvPr>
            <p:ph idx="1"/>
          </p:nvPr>
        </p:nvSpPr>
        <p:spPr>
          <a:xfrm>
            <a:off x="838200" y="2083505"/>
            <a:ext cx="10515600" cy="4093457"/>
          </a:xfrm>
        </p:spPr>
        <p:txBody>
          <a:bodyPr>
            <a:normAutofit/>
          </a:bodyPr>
          <a:lstStyle/>
          <a:p>
            <a:r>
              <a:rPr lang="en-US" sz="2400" dirty="0">
                <a:latin typeface="Helvetica" panose="020B0604020202020204" pitchFamily="34" charset="0"/>
                <a:cs typeface="Helvetica" panose="020B0604020202020204" pitchFamily="34" charset="0"/>
              </a:rPr>
              <a:t>Breakfast – Target 1</a:t>
            </a:r>
          </a:p>
          <a:p>
            <a:pPr lvl="1">
              <a:buFont typeface="Courier New" panose="02070309020205020404" pitchFamily="49" charset="0"/>
              <a:buChar char="o"/>
            </a:pPr>
            <a:r>
              <a:rPr lang="en-US" sz="2000" dirty="0">
                <a:latin typeface="Helvetica" panose="020B0604020202020204" pitchFamily="34" charset="0"/>
                <a:cs typeface="Helvetica" panose="020B0604020202020204" pitchFamily="34" charset="0"/>
              </a:rPr>
              <a:t>Grade K-5: 540 mg</a:t>
            </a:r>
          </a:p>
          <a:p>
            <a:pPr lvl="1">
              <a:buFont typeface="Courier New" panose="02070309020205020404" pitchFamily="49" charset="0"/>
              <a:buChar char="o"/>
            </a:pPr>
            <a:r>
              <a:rPr lang="en-US" sz="2000" dirty="0">
                <a:latin typeface="Helvetica" panose="020B0604020202020204" pitchFamily="34" charset="0"/>
                <a:cs typeface="Helvetica" panose="020B0604020202020204" pitchFamily="34" charset="0"/>
              </a:rPr>
              <a:t>Grade 6-8: 600 mg</a:t>
            </a:r>
          </a:p>
          <a:p>
            <a:pPr lvl="1">
              <a:buFont typeface="Courier New" panose="02070309020205020404" pitchFamily="49" charset="0"/>
              <a:buChar char="o"/>
            </a:pPr>
            <a:r>
              <a:rPr lang="en-US" sz="2000" dirty="0">
                <a:latin typeface="Helvetica" panose="020B0604020202020204" pitchFamily="34" charset="0"/>
                <a:cs typeface="Helvetica" panose="020B0604020202020204" pitchFamily="34" charset="0"/>
              </a:rPr>
              <a:t>Grade 9-12: 640 mg</a:t>
            </a:r>
          </a:p>
          <a:p>
            <a:r>
              <a:rPr lang="en-US" sz="2400" dirty="0">
                <a:latin typeface="Helvetica" panose="020B0604020202020204" pitchFamily="34" charset="0"/>
                <a:cs typeface="Helvetica" panose="020B0604020202020204" pitchFamily="34" charset="0"/>
              </a:rPr>
              <a:t>Lunch – Target 1A</a:t>
            </a:r>
          </a:p>
          <a:p>
            <a:pPr lvl="1">
              <a:buFont typeface="Courier New" panose="02070309020205020404" pitchFamily="49" charset="0"/>
              <a:buChar char="o"/>
            </a:pPr>
            <a:r>
              <a:rPr lang="en-US" sz="2000" dirty="0">
                <a:latin typeface="Helvetica" panose="020B0604020202020204" pitchFamily="34" charset="0"/>
                <a:cs typeface="Helvetica" panose="020B0604020202020204" pitchFamily="34" charset="0"/>
              </a:rPr>
              <a:t>Grade K-5: 1110 mg</a:t>
            </a:r>
          </a:p>
          <a:p>
            <a:pPr lvl="1">
              <a:buFont typeface="Courier New" panose="02070309020205020404" pitchFamily="49" charset="0"/>
              <a:buChar char="o"/>
            </a:pPr>
            <a:r>
              <a:rPr lang="en-US" sz="2000" dirty="0">
                <a:latin typeface="Helvetica" panose="020B0604020202020204" pitchFamily="34" charset="0"/>
                <a:cs typeface="Helvetica" panose="020B0604020202020204" pitchFamily="34" charset="0"/>
              </a:rPr>
              <a:t>Grade 6-8: 1225 mg</a:t>
            </a:r>
          </a:p>
          <a:p>
            <a:pPr lvl="1">
              <a:buFont typeface="Courier New" panose="02070309020205020404" pitchFamily="49" charset="0"/>
              <a:buChar char="o"/>
            </a:pPr>
            <a:r>
              <a:rPr lang="en-US" sz="2000" dirty="0">
                <a:latin typeface="Helvetica" panose="020B0604020202020204" pitchFamily="34" charset="0"/>
                <a:cs typeface="Helvetica" panose="020B0604020202020204" pitchFamily="34" charset="0"/>
              </a:rPr>
              <a:t>Grade 9-12: 1280 mg</a:t>
            </a:r>
          </a:p>
        </p:txBody>
      </p:sp>
    </p:spTree>
    <p:extLst>
      <p:ext uri="{BB962C8B-B14F-4D97-AF65-F5344CB8AC3E}">
        <p14:creationId xmlns:p14="http://schemas.microsoft.com/office/powerpoint/2010/main" val="34625950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D7F5A-33C6-C527-2787-2153B173B501}"/>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Sodium in the Proposed Rule - Lunch</a:t>
            </a:r>
          </a:p>
        </p:txBody>
      </p:sp>
      <p:sp>
        <p:nvSpPr>
          <p:cNvPr id="5" name="Content Placeholder 2">
            <a:extLst>
              <a:ext uri="{FF2B5EF4-FFF2-40B4-BE49-F238E27FC236}">
                <a16:creationId xmlns:a16="http://schemas.microsoft.com/office/drawing/2014/main" id="{F5F26652-616F-661E-A40B-A0E4F892F4E5}"/>
              </a:ext>
            </a:extLst>
          </p:cNvPr>
          <p:cNvSpPr>
            <a:spLocks noGrp="1"/>
          </p:cNvSpPr>
          <p:nvPr>
            <p:ph idx="1"/>
          </p:nvPr>
        </p:nvSpPr>
        <p:spPr>
          <a:xfrm>
            <a:off x="838200" y="1825625"/>
            <a:ext cx="10515600" cy="4351338"/>
          </a:xfrm>
        </p:spPr>
        <p:txBody>
          <a:bodyPr>
            <a:normAutofit fontScale="92500" lnSpcReduction="10000"/>
          </a:bodyPr>
          <a:lstStyle/>
          <a:p>
            <a:r>
              <a:rPr lang="en-US" dirty="0">
                <a:latin typeface="Helvetica" panose="020B0604020202020204" pitchFamily="34" charset="0"/>
                <a:cs typeface="Helvetica" panose="020B0604020202020204" pitchFamily="34" charset="0"/>
              </a:rPr>
              <a:t>Sodium limit: effective July 1, 2025</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Grades K-5: </a:t>
            </a:r>
            <a:r>
              <a:rPr lang="en-US" u="sng" dirty="0">
                <a:latin typeface="Helvetica" panose="020B0604020202020204" pitchFamily="34" charset="0"/>
                <a:cs typeface="Helvetica" panose="020B0604020202020204" pitchFamily="34" charset="0"/>
              </a:rPr>
              <a:t>&lt;</a:t>
            </a:r>
            <a:r>
              <a:rPr lang="en-US" dirty="0">
                <a:latin typeface="Helvetica" panose="020B0604020202020204" pitchFamily="34" charset="0"/>
                <a:cs typeface="Helvetica" panose="020B0604020202020204" pitchFamily="34" charset="0"/>
              </a:rPr>
              <a:t> 1000 mg</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Grades 6-8: </a:t>
            </a:r>
            <a:r>
              <a:rPr lang="en-US" u="sng" dirty="0">
                <a:latin typeface="Helvetica" panose="020B0604020202020204" pitchFamily="34" charset="0"/>
                <a:cs typeface="Helvetica" panose="020B0604020202020204" pitchFamily="34" charset="0"/>
              </a:rPr>
              <a:t>&lt;</a:t>
            </a:r>
            <a:r>
              <a:rPr lang="en-US" dirty="0">
                <a:latin typeface="Helvetica" panose="020B0604020202020204" pitchFamily="34" charset="0"/>
                <a:cs typeface="Helvetica" panose="020B0604020202020204" pitchFamily="34" charset="0"/>
              </a:rPr>
              <a:t> 1105 mg</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Grades 9-12: </a:t>
            </a:r>
            <a:r>
              <a:rPr lang="en-US" u="sng" dirty="0">
                <a:latin typeface="Helvetica" panose="020B0604020202020204" pitchFamily="34" charset="0"/>
                <a:cs typeface="Helvetica" panose="020B0604020202020204" pitchFamily="34" charset="0"/>
              </a:rPr>
              <a:t>&lt;</a:t>
            </a:r>
            <a:r>
              <a:rPr lang="en-US" dirty="0">
                <a:latin typeface="Helvetica" panose="020B0604020202020204" pitchFamily="34" charset="0"/>
                <a:cs typeface="Helvetica" panose="020B0604020202020204" pitchFamily="34" charset="0"/>
              </a:rPr>
              <a:t> 1150 mg</a:t>
            </a:r>
          </a:p>
          <a:p>
            <a:r>
              <a:rPr lang="en-US" dirty="0">
                <a:latin typeface="Helvetica" panose="020B0604020202020204" pitchFamily="34" charset="0"/>
                <a:cs typeface="Helvetica" panose="020B0604020202020204" pitchFamily="34" charset="0"/>
              </a:rPr>
              <a:t>Sodium limit: effective July 1, 2027</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Grades K-5: </a:t>
            </a:r>
            <a:r>
              <a:rPr lang="en-US" u="sng" dirty="0">
                <a:latin typeface="Helvetica" panose="020B0604020202020204" pitchFamily="34" charset="0"/>
                <a:cs typeface="Helvetica" panose="020B0604020202020204" pitchFamily="34" charset="0"/>
              </a:rPr>
              <a:t>&lt;</a:t>
            </a:r>
            <a:r>
              <a:rPr lang="en-US" dirty="0">
                <a:latin typeface="Helvetica" panose="020B0604020202020204" pitchFamily="34" charset="0"/>
                <a:cs typeface="Helvetica" panose="020B0604020202020204" pitchFamily="34" charset="0"/>
              </a:rPr>
              <a:t> 900 mg</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Grades 6-8: </a:t>
            </a:r>
            <a:r>
              <a:rPr lang="en-US" u="sng" dirty="0">
                <a:latin typeface="Helvetica" panose="020B0604020202020204" pitchFamily="34" charset="0"/>
                <a:cs typeface="Helvetica" panose="020B0604020202020204" pitchFamily="34" charset="0"/>
              </a:rPr>
              <a:t>&lt;</a:t>
            </a:r>
            <a:r>
              <a:rPr lang="en-US" dirty="0">
                <a:latin typeface="Helvetica" panose="020B0604020202020204" pitchFamily="34" charset="0"/>
                <a:cs typeface="Helvetica" panose="020B0604020202020204" pitchFamily="34" charset="0"/>
              </a:rPr>
              <a:t> 990 mg</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Grades 9-12: </a:t>
            </a:r>
            <a:r>
              <a:rPr lang="en-US" u="sng" dirty="0">
                <a:latin typeface="Helvetica" panose="020B0604020202020204" pitchFamily="34" charset="0"/>
                <a:cs typeface="Helvetica" panose="020B0604020202020204" pitchFamily="34" charset="0"/>
              </a:rPr>
              <a:t>&lt;</a:t>
            </a:r>
            <a:r>
              <a:rPr lang="en-US" dirty="0">
                <a:latin typeface="Helvetica" panose="020B0604020202020204" pitchFamily="34" charset="0"/>
                <a:cs typeface="Helvetica" panose="020B0604020202020204" pitchFamily="34" charset="0"/>
              </a:rPr>
              <a:t> 1035 mg</a:t>
            </a:r>
          </a:p>
          <a:p>
            <a:r>
              <a:rPr lang="en-US" dirty="0">
                <a:latin typeface="Helvetica" panose="020B0604020202020204" pitchFamily="34" charset="0"/>
                <a:cs typeface="Helvetica" panose="020B0604020202020204" pitchFamily="34" charset="0"/>
              </a:rPr>
              <a:t>Sodium limit: effective July 1, 2029</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Grades K-5: </a:t>
            </a:r>
            <a:r>
              <a:rPr lang="en-US" u="sng" dirty="0">
                <a:latin typeface="Helvetica" panose="020B0604020202020204" pitchFamily="34" charset="0"/>
                <a:cs typeface="Helvetica" panose="020B0604020202020204" pitchFamily="34" charset="0"/>
              </a:rPr>
              <a:t>&lt;</a:t>
            </a:r>
            <a:r>
              <a:rPr lang="en-US" dirty="0">
                <a:latin typeface="Helvetica" panose="020B0604020202020204" pitchFamily="34" charset="0"/>
                <a:cs typeface="Helvetica" panose="020B0604020202020204" pitchFamily="34" charset="0"/>
              </a:rPr>
              <a:t> 810 mg</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Grades 6-8: </a:t>
            </a:r>
            <a:r>
              <a:rPr lang="en-US" u="sng" dirty="0">
                <a:latin typeface="Helvetica" panose="020B0604020202020204" pitchFamily="34" charset="0"/>
                <a:cs typeface="Helvetica" panose="020B0604020202020204" pitchFamily="34" charset="0"/>
              </a:rPr>
              <a:t>&lt;</a:t>
            </a:r>
            <a:r>
              <a:rPr lang="en-US" dirty="0">
                <a:latin typeface="Helvetica" panose="020B0604020202020204" pitchFamily="34" charset="0"/>
                <a:cs typeface="Helvetica" panose="020B0604020202020204" pitchFamily="34" charset="0"/>
              </a:rPr>
              <a:t> 895 mg</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Grades 9-12: </a:t>
            </a:r>
            <a:r>
              <a:rPr lang="en-US" u="sng" dirty="0">
                <a:latin typeface="Helvetica" panose="020B0604020202020204" pitchFamily="34" charset="0"/>
                <a:cs typeface="Helvetica" panose="020B0604020202020204" pitchFamily="34" charset="0"/>
              </a:rPr>
              <a:t>&lt;</a:t>
            </a:r>
            <a:r>
              <a:rPr lang="en-US" dirty="0">
                <a:latin typeface="Helvetica" panose="020B0604020202020204" pitchFamily="34" charset="0"/>
                <a:cs typeface="Helvetica" panose="020B0604020202020204" pitchFamily="34" charset="0"/>
              </a:rPr>
              <a:t> 935 mg</a:t>
            </a:r>
          </a:p>
        </p:txBody>
      </p:sp>
      <p:cxnSp>
        <p:nvCxnSpPr>
          <p:cNvPr id="6" name="Straight Connector 5">
            <a:extLst>
              <a:ext uri="{FF2B5EF4-FFF2-40B4-BE49-F238E27FC236}">
                <a16:creationId xmlns:a16="http://schemas.microsoft.com/office/drawing/2014/main" id="{6098B30D-2B53-4CA4-A7C5-CE389D20CCEF}"/>
              </a:ext>
              <a:ext uri="{C183D7F6-B498-43B3-948B-1728B52AA6E4}">
                <adec:decorative xmlns:adec="http://schemas.microsoft.com/office/drawing/2017/decorative" val="1"/>
              </a:ext>
            </a:extLst>
          </p:cNvPr>
          <p:cNvCxnSpPr/>
          <p:nvPr/>
        </p:nvCxnSpPr>
        <p:spPr>
          <a:xfrm>
            <a:off x="909828" y="1507808"/>
            <a:ext cx="10372344"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7" name="Picture 6">
            <a:extLst>
              <a:ext uri="{FF2B5EF4-FFF2-40B4-BE49-F238E27FC236}">
                <a16:creationId xmlns:a16="http://schemas.microsoft.com/office/drawing/2014/main" id="{47B3CBA2-9B88-4BB6-1909-352AAE84DF1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918174" y="5700192"/>
            <a:ext cx="3435626" cy="703783"/>
          </a:xfrm>
          <a:prstGeom prst="rect">
            <a:avLst/>
          </a:prstGeom>
        </p:spPr>
      </p:pic>
    </p:spTree>
    <p:extLst>
      <p:ext uri="{BB962C8B-B14F-4D97-AF65-F5344CB8AC3E}">
        <p14:creationId xmlns:p14="http://schemas.microsoft.com/office/powerpoint/2010/main" val="5090991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71DEF-C461-19F3-E9D2-30D367937F90}"/>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Sodium in the Proposed Rule - Breakfast</a:t>
            </a:r>
          </a:p>
        </p:txBody>
      </p:sp>
      <p:sp>
        <p:nvSpPr>
          <p:cNvPr id="6" name="Content Placeholder 2">
            <a:extLst>
              <a:ext uri="{FF2B5EF4-FFF2-40B4-BE49-F238E27FC236}">
                <a16:creationId xmlns:a16="http://schemas.microsoft.com/office/drawing/2014/main" id="{78376018-E91C-7B9D-7874-E420F31DE532}"/>
              </a:ext>
            </a:extLst>
          </p:cNvPr>
          <p:cNvSpPr>
            <a:spLocks noGrp="1"/>
          </p:cNvSpPr>
          <p:nvPr>
            <p:ph idx="1"/>
          </p:nvPr>
        </p:nvSpPr>
        <p:spPr>
          <a:xfrm>
            <a:off x="838200" y="1825625"/>
            <a:ext cx="10515600" cy="4351338"/>
          </a:xfrm>
        </p:spPr>
        <p:txBody>
          <a:bodyPr>
            <a:normAutofit/>
          </a:bodyPr>
          <a:lstStyle/>
          <a:p>
            <a:r>
              <a:rPr lang="en-US" dirty="0">
                <a:latin typeface="Helvetica" panose="020B0604020202020204" pitchFamily="34" charset="0"/>
                <a:cs typeface="Helvetica" panose="020B0604020202020204" pitchFamily="34" charset="0"/>
              </a:rPr>
              <a:t>Sodium limit: effective July 1, 2025</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Grades K-5: </a:t>
            </a:r>
            <a:r>
              <a:rPr lang="en-US" u="sng" dirty="0">
                <a:latin typeface="Helvetica" panose="020B0604020202020204" pitchFamily="34" charset="0"/>
                <a:cs typeface="Helvetica" panose="020B0604020202020204" pitchFamily="34" charset="0"/>
              </a:rPr>
              <a:t>&lt;</a:t>
            </a:r>
            <a:r>
              <a:rPr lang="en-US" dirty="0">
                <a:latin typeface="Helvetica" panose="020B0604020202020204" pitchFamily="34" charset="0"/>
                <a:cs typeface="Helvetica" panose="020B0604020202020204" pitchFamily="34" charset="0"/>
              </a:rPr>
              <a:t> 485 mg</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Grades 6-8: </a:t>
            </a:r>
            <a:r>
              <a:rPr lang="en-US" u="sng" dirty="0">
                <a:latin typeface="Helvetica" panose="020B0604020202020204" pitchFamily="34" charset="0"/>
                <a:cs typeface="Helvetica" panose="020B0604020202020204" pitchFamily="34" charset="0"/>
              </a:rPr>
              <a:t>&lt;</a:t>
            </a:r>
            <a:r>
              <a:rPr lang="en-US" dirty="0">
                <a:latin typeface="Helvetica" panose="020B0604020202020204" pitchFamily="34" charset="0"/>
                <a:cs typeface="Helvetica" panose="020B0604020202020204" pitchFamily="34" charset="0"/>
              </a:rPr>
              <a:t> 540 mg</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Grades 9-12: </a:t>
            </a:r>
            <a:r>
              <a:rPr lang="en-US" u="sng" dirty="0">
                <a:latin typeface="Helvetica" panose="020B0604020202020204" pitchFamily="34" charset="0"/>
                <a:cs typeface="Helvetica" panose="020B0604020202020204" pitchFamily="34" charset="0"/>
              </a:rPr>
              <a:t>&lt;</a:t>
            </a:r>
            <a:r>
              <a:rPr lang="en-US" dirty="0">
                <a:latin typeface="Helvetica" panose="020B0604020202020204" pitchFamily="34" charset="0"/>
                <a:cs typeface="Helvetica" panose="020B0604020202020204" pitchFamily="34" charset="0"/>
              </a:rPr>
              <a:t> 575 mg</a:t>
            </a:r>
          </a:p>
          <a:p>
            <a:r>
              <a:rPr lang="en-US" dirty="0">
                <a:latin typeface="Helvetica" panose="020B0604020202020204" pitchFamily="34" charset="0"/>
                <a:cs typeface="Helvetica" panose="020B0604020202020204" pitchFamily="34" charset="0"/>
              </a:rPr>
              <a:t>Sodium limit: effective July 1, 2027</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Grades K-5: </a:t>
            </a:r>
            <a:r>
              <a:rPr lang="en-US" u="sng" dirty="0">
                <a:latin typeface="Helvetica" panose="020B0604020202020204" pitchFamily="34" charset="0"/>
                <a:cs typeface="Helvetica" panose="020B0604020202020204" pitchFamily="34" charset="0"/>
              </a:rPr>
              <a:t>&lt;</a:t>
            </a:r>
            <a:r>
              <a:rPr lang="en-US" dirty="0">
                <a:latin typeface="Helvetica" panose="020B0604020202020204" pitchFamily="34" charset="0"/>
                <a:cs typeface="Helvetica" panose="020B0604020202020204" pitchFamily="34" charset="0"/>
              </a:rPr>
              <a:t> 435 mg</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Grades 6-8: </a:t>
            </a:r>
            <a:r>
              <a:rPr lang="en-US" u="sng" dirty="0">
                <a:latin typeface="Helvetica" panose="020B0604020202020204" pitchFamily="34" charset="0"/>
                <a:cs typeface="Helvetica" panose="020B0604020202020204" pitchFamily="34" charset="0"/>
              </a:rPr>
              <a:t>&lt;</a:t>
            </a:r>
            <a:r>
              <a:rPr lang="en-US" dirty="0">
                <a:latin typeface="Helvetica" panose="020B0604020202020204" pitchFamily="34" charset="0"/>
                <a:cs typeface="Helvetica" panose="020B0604020202020204" pitchFamily="34" charset="0"/>
              </a:rPr>
              <a:t> 485 mg</a:t>
            </a:r>
          </a:p>
          <a:p>
            <a:pPr lvl="1">
              <a:buFont typeface="Courier New" panose="02070309020205020404" pitchFamily="49" charset="0"/>
              <a:buChar char="o"/>
            </a:pPr>
            <a:r>
              <a:rPr lang="en-US" dirty="0">
                <a:latin typeface="Helvetica" panose="020B0604020202020204" pitchFamily="34" charset="0"/>
                <a:cs typeface="Helvetica" panose="020B0604020202020204" pitchFamily="34" charset="0"/>
              </a:rPr>
              <a:t>Grades 9-12: </a:t>
            </a:r>
            <a:r>
              <a:rPr lang="en-US" u="sng" dirty="0">
                <a:latin typeface="Helvetica" panose="020B0604020202020204" pitchFamily="34" charset="0"/>
                <a:cs typeface="Helvetica" panose="020B0604020202020204" pitchFamily="34" charset="0"/>
              </a:rPr>
              <a:t>&lt;</a:t>
            </a:r>
            <a:r>
              <a:rPr lang="en-US" dirty="0">
                <a:latin typeface="Helvetica" panose="020B0604020202020204" pitchFamily="34" charset="0"/>
                <a:cs typeface="Helvetica" panose="020B0604020202020204" pitchFamily="34" charset="0"/>
              </a:rPr>
              <a:t> 520 mg</a:t>
            </a:r>
          </a:p>
        </p:txBody>
      </p:sp>
      <p:cxnSp>
        <p:nvCxnSpPr>
          <p:cNvPr id="7" name="Straight Connector 6">
            <a:extLst>
              <a:ext uri="{FF2B5EF4-FFF2-40B4-BE49-F238E27FC236}">
                <a16:creationId xmlns:a16="http://schemas.microsoft.com/office/drawing/2014/main" id="{419AD701-CE4C-D744-C25A-71B273D97DB0}"/>
              </a:ext>
              <a:ext uri="{C183D7F6-B498-43B3-948B-1728B52AA6E4}">
                <adec:decorative xmlns:adec="http://schemas.microsoft.com/office/drawing/2017/decorative" val="1"/>
              </a:ext>
            </a:extLst>
          </p:cNvPr>
          <p:cNvCxnSpPr/>
          <p:nvPr/>
        </p:nvCxnSpPr>
        <p:spPr>
          <a:xfrm>
            <a:off x="909828" y="1507808"/>
            <a:ext cx="10372344"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8" name="Picture 7">
            <a:extLst>
              <a:ext uri="{FF2B5EF4-FFF2-40B4-BE49-F238E27FC236}">
                <a16:creationId xmlns:a16="http://schemas.microsoft.com/office/drawing/2014/main" id="{66DDF0CA-1C47-79A1-E557-B5E1C2D93DD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918174" y="5608117"/>
            <a:ext cx="3435626" cy="703783"/>
          </a:xfrm>
          <a:prstGeom prst="rect">
            <a:avLst/>
          </a:prstGeom>
        </p:spPr>
      </p:pic>
    </p:spTree>
    <p:extLst>
      <p:ext uri="{BB962C8B-B14F-4D97-AF65-F5344CB8AC3E}">
        <p14:creationId xmlns:p14="http://schemas.microsoft.com/office/powerpoint/2010/main" val="18861407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1" name="Rectangle 90">
            <a:extLst>
              <a:ext uri="{FF2B5EF4-FFF2-40B4-BE49-F238E27FC236}">
                <a16:creationId xmlns:a16="http://schemas.microsoft.com/office/drawing/2014/main" id="{0550F5B9-399F-4FAD-AE6C-ED65F9A43A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0" name="Rectangle 89">
            <a:extLst>
              <a:ext uri="{FF2B5EF4-FFF2-40B4-BE49-F238E27FC236}">
                <a16:creationId xmlns:a16="http://schemas.microsoft.com/office/drawing/2014/main" id="{C062E60F-5CD4-4268-8359-8076634680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416" y="288350"/>
            <a:ext cx="11167447" cy="2089317"/>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0C1EC57-37CE-4F9B-DEAD-91F385C62EF9}"/>
              </a:ext>
            </a:extLst>
          </p:cNvPr>
          <p:cNvSpPr>
            <a:spLocks noGrp="1"/>
          </p:cNvSpPr>
          <p:nvPr>
            <p:ph type="title"/>
          </p:nvPr>
        </p:nvSpPr>
        <p:spPr>
          <a:xfrm>
            <a:off x="841248" y="510047"/>
            <a:ext cx="3300984" cy="1645920"/>
          </a:xfrm>
        </p:spPr>
        <p:txBody>
          <a:bodyPr>
            <a:normAutofit/>
          </a:bodyPr>
          <a:lstStyle/>
          <a:p>
            <a:r>
              <a:rPr lang="en-US" sz="3200" dirty="0">
                <a:latin typeface="Helvetica" panose="020B0604020202020204" pitchFamily="34" charset="0"/>
                <a:cs typeface="Helvetica" panose="020B0604020202020204" pitchFamily="34" charset="0"/>
              </a:rPr>
              <a:t>Ideas to Reduce Sodium</a:t>
            </a:r>
          </a:p>
        </p:txBody>
      </p:sp>
      <p:sp>
        <p:nvSpPr>
          <p:cNvPr id="92" name="Rectangle 91">
            <a:extLst>
              <a:ext uri="{FF2B5EF4-FFF2-40B4-BE49-F238E27FC236}">
                <a16:creationId xmlns:a16="http://schemas.microsoft.com/office/drawing/2014/main" id="{BB341EC3-1810-4D33-BA3F-E2D0AA0EC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08" y="980964"/>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4" name="Rectangle 93">
            <a:extLst>
              <a:ext uri="{FF2B5EF4-FFF2-40B4-BE49-F238E27FC236}">
                <a16:creationId xmlns:a16="http://schemas.microsoft.com/office/drawing/2014/main" id="{10127CDE-2B99-47A8-BB3C-7D17519105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10864" y="1323863"/>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1C612C9B-F8C9-3A0D-EA76-AA61FC50A7DD}"/>
              </a:ext>
            </a:extLst>
          </p:cNvPr>
          <p:cNvSpPr>
            <a:spLocks noGrp="1"/>
          </p:cNvSpPr>
          <p:nvPr>
            <p:ph idx="1"/>
          </p:nvPr>
        </p:nvSpPr>
        <p:spPr>
          <a:xfrm>
            <a:off x="4620770" y="510047"/>
            <a:ext cx="6858000" cy="1645920"/>
          </a:xfrm>
        </p:spPr>
        <p:txBody>
          <a:bodyPr vert="horz" lIns="91440" tIns="45720" rIns="91440" bIns="45720" rtlCol="0" anchor="ctr">
            <a:noAutofit/>
          </a:bodyPr>
          <a:lstStyle/>
          <a:p>
            <a:r>
              <a:rPr lang="en-US" sz="2000" dirty="0">
                <a:latin typeface="Helvetica" panose="020B0604020202020204" pitchFamily="34" charset="0"/>
                <a:cs typeface="Helvetica" panose="020B0604020202020204" pitchFamily="34" charset="0"/>
              </a:rPr>
              <a:t>Cook from scratch</a:t>
            </a:r>
          </a:p>
          <a:p>
            <a:r>
              <a:rPr lang="en-US" sz="2000" dirty="0">
                <a:latin typeface="Helvetica" panose="020B0604020202020204" pitchFamily="34" charset="0"/>
                <a:cs typeface="Helvetica" panose="020B0604020202020204" pitchFamily="34" charset="0"/>
              </a:rPr>
              <a:t>Build flavor through</a:t>
            </a:r>
          </a:p>
          <a:p>
            <a:pPr lvl="1">
              <a:buFont typeface="Courier New" panose="02070309020205020404" pitchFamily="49" charset="0"/>
              <a:buChar char="o"/>
            </a:pPr>
            <a:r>
              <a:rPr lang="en-US" sz="2000" dirty="0">
                <a:latin typeface="Helvetica" panose="020B0604020202020204" pitchFamily="34" charset="0"/>
                <a:cs typeface="Helvetica" panose="020B0604020202020204" pitchFamily="34" charset="0"/>
              </a:rPr>
              <a:t>Local products</a:t>
            </a:r>
          </a:p>
          <a:p>
            <a:pPr lvl="1">
              <a:buFont typeface="Courier New" panose="02070309020205020404" pitchFamily="49" charset="0"/>
              <a:buChar char="o"/>
            </a:pPr>
            <a:r>
              <a:rPr lang="en-US" sz="2000" dirty="0">
                <a:latin typeface="Helvetica" panose="020B0604020202020204" pitchFamily="34" charset="0"/>
                <a:cs typeface="Helvetica" panose="020B0604020202020204" pitchFamily="34" charset="0"/>
              </a:rPr>
              <a:t>Ingredients</a:t>
            </a:r>
          </a:p>
          <a:p>
            <a:pPr lvl="1">
              <a:buFont typeface="Courier New" panose="02070309020205020404" pitchFamily="49" charset="0"/>
              <a:buChar char="o"/>
            </a:pPr>
            <a:r>
              <a:rPr lang="en-US" sz="2000" dirty="0">
                <a:latin typeface="Helvetica" panose="020B0604020202020204" pitchFamily="34" charset="0"/>
                <a:cs typeface="Helvetica" panose="020B0604020202020204" pitchFamily="34" charset="0"/>
              </a:rPr>
              <a:t>Culinary techniques</a:t>
            </a:r>
          </a:p>
        </p:txBody>
      </p:sp>
      <p:pic>
        <p:nvPicPr>
          <p:cNvPr id="9" name="Picture 8" descr="chicken being tossed in marinade made of seasoning and yogurt">
            <a:extLst>
              <a:ext uri="{FF2B5EF4-FFF2-40B4-BE49-F238E27FC236}">
                <a16:creationId xmlns:a16="http://schemas.microsoft.com/office/drawing/2014/main" id="{4CA25953-E3AA-644E-9124-DADF363571C1}"/>
              </a:ext>
            </a:extLst>
          </p:cNvPr>
          <p:cNvPicPr>
            <a:picLocks noChangeAspect="1"/>
          </p:cNvPicPr>
          <p:nvPr/>
        </p:nvPicPr>
        <p:blipFill rotWithShape="1">
          <a:blip r:embed="rId3"/>
          <a:srcRect l="3545"/>
          <a:stretch/>
        </p:blipFill>
        <p:spPr>
          <a:xfrm>
            <a:off x="563596" y="2606462"/>
            <a:ext cx="3572823" cy="3639312"/>
          </a:xfrm>
          <a:prstGeom prst="rect">
            <a:avLst/>
          </a:prstGeom>
        </p:spPr>
      </p:pic>
      <p:pic>
        <p:nvPicPr>
          <p:cNvPr id="4" name="Picture 3" descr="roasted zucchini sticks with seasoning">
            <a:extLst>
              <a:ext uri="{FF2B5EF4-FFF2-40B4-BE49-F238E27FC236}">
                <a16:creationId xmlns:a16="http://schemas.microsoft.com/office/drawing/2014/main" id="{A132280A-25F1-E6E3-A072-EE2D974E0C1F}"/>
              </a:ext>
            </a:extLst>
          </p:cNvPr>
          <p:cNvPicPr>
            <a:picLocks noChangeAspect="1"/>
          </p:cNvPicPr>
          <p:nvPr/>
        </p:nvPicPr>
        <p:blipFill rotWithShape="1">
          <a:blip r:embed="rId4"/>
          <a:srcRect l="13522" r="21195" b="2"/>
          <a:stretch/>
        </p:blipFill>
        <p:spPr>
          <a:xfrm>
            <a:off x="4353433" y="2606462"/>
            <a:ext cx="3572780" cy="3639312"/>
          </a:xfrm>
          <a:prstGeom prst="rect">
            <a:avLst/>
          </a:prstGeom>
        </p:spPr>
      </p:pic>
      <p:pic>
        <p:nvPicPr>
          <p:cNvPr id="6" name="Picture 5" descr="a half of a sweet potato topped with granola crumble ">
            <a:extLst>
              <a:ext uri="{FF2B5EF4-FFF2-40B4-BE49-F238E27FC236}">
                <a16:creationId xmlns:a16="http://schemas.microsoft.com/office/drawing/2014/main" id="{16624C4B-DCF3-5A5B-7C3A-33C0C94D8FEF}"/>
              </a:ext>
            </a:extLst>
          </p:cNvPr>
          <p:cNvPicPr>
            <a:picLocks noChangeAspect="1"/>
          </p:cNvPicPr>
          <p:nvPr/>
        </p:nvPicPr>
        <p:blipFill>
          <a:blip r:embed="rId5"/>
          <a:stretch>
            <a:fillRect/>
          </a:stretch>
        </p:blipFill>
        <p:spPr>
          <a:xfrm>
            <a:off x="8137415" y="3261172"/>
            <a:ext cx="3584448" cy="2329891"/>
          </a:xfrm>
          <a:prstGeom prst="rect">
            <a:avLst/>
          </a:prstGeom>
        </p:spPr>
      </p:pic>
    </p:spTree>
    <p:extLst>
      <p:ext uri="{BB962C8B-B14F-4D97-AF65-F5344CB8AC3E}">
        <p14:creationId xmlns:p14="http://schemas.microsoft.com/office/powerpoint/2010/main" val="4211859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7" name="Rectangle 56">
            <a:extLst>
              <a:ext uri="{FF2B5EF4-FFF2-40B4-BE49-F238E27FC236}">
                <a16:creationId xmlns:a16="http://schemas.microsoft.com/office/drawing/2014/main" id="{38468727-63BE-4191-B4A6-C30C82C0E9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396FED-B7BE-D696-7C9D-2AC02E5D151A}"/>
              </a:ext>
            </a:extLst>
          </p:cNvPr>
          <p:cNvSpPr>
            <a:spLocks noGrp="1"/>
          </p:cNvSpPr>
          <p:nvPr>
            <p:ph type="title"/>
          </p:nvPr>
        </p:nvSpPr>
        <p:spPr>
          <a:xfrm>
            <a:off x="457201" y="412454"/>
            <a:ext cx="2381250" cy="2101850"/>
          </a:xfrm>
        </p:spPr>
        <p:txBody>
          <a:bodyPr>
            <a:normAutofit/>
          </a:bodyPr>
          <a:lstStyle/>
          <a:p>
            <a:r>
              <a:rPr lang="en-US" sz="2800" dirty="0">
                <a:latin typeface="Helvetica" panose="020B0604020202020204" pitchFamily="34" charset="0"/>
                <a:cs typeface="Helvetica" panose="020B0604020202020204" pitchFamily="34" charset="0"/>
              </a:rPr>
              <a:t>Ideas to Reduce Sodium Continued</a:t>
            </a:r>
          </a:p>
        </p:txBody>
      </p:sp>
      <p:sp>
        <p:nvSpPr>
          <p:cNvPr id="59" name="Rectangle 58">
            <a:extLst>
              <a:ext uri="{FF2B5EF4-FFF2-40B4-BE49-F238E27FC236}">
                <a16:creationId xmlns:a16="http://schemas.microsoft.com/office/drawing/2014/main" id="{9D355BB6-1BB8-4828-B246-CFB31742D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34839"/>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61" name="Rectangle 60">
            <a:extLst>
              <a:ext uri="{FF2B5EF4-FFF2-40B4-BE49-F238E27FC236}">
                <a16:creationId xmlns:a16="http://schemas.microsoft.com/office/drawing/2014/main" id="{CA52A9B9-B2B3-46F0-9D53-0EFF9905BF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45238" y="1452646"/>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9A96BC95-6652-F1A5-A3B0-FC0BDE34411D}"/>
              </a:ext>
            </a:extLst>
          </p:cNvPr>
          <p:cNvSpPr>
            <a:spLocks noGrp="1"/>
          </p:cNvSpPr>
          <p:nvPr>
            <p:ph idx="1"/>
          </p:nvPr>
        </p:nvSpPr>
        <p:spPr>
          <a:xfrm>
            <a:off x="3157538" y="412454"/>
            <a:ext cx="3243262" cy="2101850"/>
          </a:xfrm>
        </p:spPr>
        <p:txBody>
          <a:bodyPr vert="horz" lIns="91440" tIns="45720" rIns="91440" bIns="45720" rtlCol="0" anchor="ctr">
            <a:normAutofit/>
          </a:bodyPr>
          <a:lstStyle/>
          <a:p>
            <a:r>
              <a:rPr lang="en-US" dirty="0">
                <a:latin typeface="Helvetica" panose="020B0604020202020204" pitchFamily="34" charset="0"/>
                <a:cs typeface="Helvetica" panose="020B0604020202020204" pitchFamily="34" charset="0"/>
              </a:rPr>
              <a:t>Culturally inclusive meals</a:t>
            </a:r>
          </a:p>
          <a:p>
            <a:r>
              <a:rPr lang="en-US" dirty="0">
                <a:latin typeface="Helvetica" panose="020B0604020202020204" pitchFamily="34" charset="0"/>
                <a:cs typeface="Helvetica" panose="020B0604020202020204" pitchFamily="34" charset="0"/>
              </a:rPr>
              <a:t>Incorporate more produce</a:t>
            </a:r>
          </a:p>
        </p:txBody>
      </p:sp>
      <p:pic>
        <p:nvPicPr>
          <p:cNvPr id="6" name="Picture 5" descr="grab and go box with curry chicken salad, grapes, carrots, and pita bread">
            <a:extLst>
              <a:ext uri="{FF2B5EF4-FFF2-40B4-BE49-F238E27FC236}">
                <a16:creationId xmlns:a16="http://schemas.microsoft.com/office/drawing/2014/main" id="{1216CAFF-3DC0-098C-4E1C-09B7E9F46EAA}"/>
              </a:ext>
            </a:extLst>
          </p:cNvPr>
          <p:cNvPicPr>
            <a:picLocks noChangeAspect="1"/>
          </p:cNvPicPr>
          <p:nvPr/>
        </p:nvPicPr>
        <p:blipFill rotWithShape="1">
          <a:blip r:embed="rId3"/>
          <a:srcRect t="8671" b="86"/>
          <a:stretch/>
        </p:blipFill>
        <p:spPr>
          <a:xfrm>
            <a:off x="20" y="2959630"/>
            <a:ext cx="6400781" cy="3898370"/>
          </a:xfrm>
          <a:prstGeom prst="rect">
            <a:avLst/>
          </a:prstGeom>
        </p:spPr>
      </p:pic>
      <p:pic>
        <p:nvPicPr>
          <p:cNvPr id="7" name="Picture 6" descr="Chicken tikka masala over rice with cilantro sprinkled on top">
            <a:extLst>
              <a:ext uri="{FF2B5EF4-FFF2-40B4-BE49-F238E27FC236}">
                <a16:creationId xmlns:a16="http://schemas.microsoft.com/office/drawing/2014/main" id="{2760BE60-EC22-B572-3316-9C4492B0DDD8}"/>
              </a:ext>
            </a:extLst>
          </p:cNvPr>
          <p:cNvPicPr>
            <a:picLocks noChangeAspect="1"/>
          </p:cNvPicPr>
          <p:nvPr/>
        </p:nvPicPr>
        <p:blipFill rotWithShape="1">
          <a:blip r:embed="rId4"/>
          <a:srcRect l="21685" r="23802" b="-2"/>
          <a:stretch/>
        </p:blipFill>
        <p:spPr>
          <a:xfrm>
            <a:off x="6591299" y="1"/>
            <a:ext cx="5600701" cy="6857999"/>
          </a:xfrm>
          <a:prstGeom prst="rect">
            <a:avLst/>
          </a:prstGeom>
        </p:spPr>
      </p:pic>
    </p:spTree>
    <p:extLst>
      <p:ext uri="{BB962C8B-B14F-4D97-AF65-F5344CB8AC3E}">
        <p14:creationId xmlns:p14="http://schemas.microsoft.com/office/powerpoint/2010/main" val="25128671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D9E4C92-D8E3-1DF6-0C4B-7230AAAC2BF2}"/>
              </a:ext>
            </a:extLst>
          </p:cNvPr>
          <p:cNvSpPr>
            <a:spLocks noGrp="1"/>
          </p:cNvSpPr>
          <p:nvPr>
            <p:ph type="title"/>
          </p:nvPr>
        </p:nvSpPr>
        <p:spPr>
          <a:xfrm>
            <a:off x="640080" y="325369"/>
            <a:ext cx="4368602" cy="1956841"/>
          </a:xfrm>
        </p:spPr>
        <p:txBody>
          <a:bodyPr anchor="b">
            <a:normAutofit/>
          </a:bodyPr>
          <a:lstStyle/>
          <a:p>
            <a:r>
              <a:rPr lang="en-US" sz="4200" dirty="0">
                <a:latin typeface="Helvetica" panose="020B0604020202020204" pitchFamily="34" charset="0"/>
                <a:cs typeface="Helvetica" panose="020B0604020202020204" pitchFamily="34" charset="0"/>
              </a:rPr>
              <a:t>Demo – Reduced Sodium Curry Chicken Salad</a:t>
            </a:r>
          </a:p>
        </p:txBody>
      </p:sp>
      <p:sp>
        <p:nvSpPr>
          <p:cNvPr id="1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curry chicken salad with romaine inside a flatbread">
            <a:extLst>
              <a:ext uri="{FF2B5EF4-FFF2-40B4-BE49-F238E27FC236}">
                <a16:creationId xmlns:a16="http://schemas.microsoft.com/office/drawing/2014/main" id="{A98ECF35-1ACD-E310-D93B-E5BE41758F6A}"/>
              </a:ext>
            </a:extLst>
          </p:cNvPr>
          <p:cNvPicPr>
            <a:picLocks noChangeAspect="1"/>
          </p:cNvPicPr>
          <p:nvPr/>
        </p:nvPicPr>
        <p:blipFill rotWithShape="1">
          <a:blip r:embed="rId3"/>
          <a:srcRect t="33452" r="-1"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4137978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5EE73C9-3130-4B82-E6F0-7C572610FD38}"/>
              </a:ext>
            </a:extLst>
          </p:cNvPr>
          <p:cNvSpPr>
            <a:spLocks noGrp="1"/>
          </p:cNvSpPr>
          <p:nvPr>
            <p:ph type="title"/>
          </p:nvPr>
        </p:nvSpPr>
        <p:spPr>
          <a:xfrm>
            <a:off x="686834" y="1153572"/>
            <a:ext cx="3200400" cy="4461163"/>
          </a:xfrm>
        </p:spPr>
        <p:txBody>
          <a:bodyPr>
            <a:normAutofit/>
          </a:bodyPr>
          <a:lstStyle/>
          <a:p>
            <a:r>
              <a:rPr lang="en-US" dirty="0">
                <a:solidFill>
                  <a:srgbClr val="FFFFFF"/>
                </a:solidFill>
                <a:latin typeface="Helvetica" panose="020B0604020202020204" pitchFamily="34" charset="0"/>
                <a:cs typeface="Helvetica" panose="020B0604020202020204" pitchFamily="34" charset="0"/>
              </a:rPr>
              <a:t>Let's chat!</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8E5C5B69-2D05-D6DD-12DB-BA6DF476BE5C}"/>
              </a:ext>
            </a:extLst>
          </p:cNvPr>
          <p:cNvSpPr>
            <a:spLocks noGrp="1"/>
          </p:cNvSpPr>
          <p:nvPr>
            <p:ph idx="1"/>
          </p:nvPr>
        </p:nvSpPr>
        <p:spPr>
          <a:xfrm>
            <a:off x="4447308" y="591344"/>
            <a:ext cx="6906491" cy="5585619"/>
          </a:xfrm>
        </p:spPr>
        <p:txBody>
          <a:bodyPr vert="horz" lIns="91440" tIns="45720" rIns="91440" bIns="45720" rtlCol="0" anchor="ctr">
            <a:normAutofit/>
          </a:bodyPr>
          <a:lstStyle/>
          <a:p>
            <a:r>
              <a:rPr lang="en-US" dirty="0">
                <a:latin typeface="Helvetica" panose="020B0604020202020204" pitchFamily="34" charset="0"/>
                <a:cs typeface="Helvetica" panose="020B0604020202020204" pitchFamily="34" charset="0"/>
              </a:rPr>
              <a:t>What action item can you take to either reduce added sugars or sodium in your division? </a:t>
            </a:r>
          </a:p>
        </p:txBody>
      </p:sp>
    </p:spTree>
    <p:extLst>
      <p:ext uri="{BB962C8B-B14F-4D97-AF65-F5344CB8AC3E}">
        <p14:creationId xmlns:p14="http://schemas.microsoft.com/office/powerpoint/2010/main" val="41700656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3363022-C969-41E9-8EB2-E4C94908C1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20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D1AD6B3-BE88-4CEB-BA17-790657CC47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77CBA3-A653-161C-60B6-4268F797DFBE}"/>
              </a:ext>
            </a:extLst>
          </p:cNvPr>
          <p:cNvSpPr>
            <a:spLocks noGrp="1"/>
          </p:cNvSpPr>
          <p:nvPr>
            <p:ph type="title"/>
          </p:nvPr>
        </p:nvSpPr>
        <p:spPr>
          <a:xfrm>
            <a:off x="6590662" y="4267832"/>
            <a:ext cx="4805996" cy="1297115"/>
          </a:xfrm>
        </p:spPr>
        <p:txBody>
          <a:bodyPr vert="horz" lIns="91440" tIns="45720" rIns="91440" bIns="45720" rtlCol="0" anchor="t">
            <a:normAutofit/>
          </a:bodyPr>
          <a:lstStyle/>
          <a:p>
            <a:r>
              <a:rPr lang="en-US" sz="4000" kern="1200" dirty="0">
                <a:solidFill>
                  <a:schemeClr val="tx2"/>
                </a:solidFill>
                <a:latin typeface="Helvetica" panose="020B0604020202020204" pitchFamily="34" charset="0"/>
                <a:cs typeface="Helvetica" panose="020B0604020202020204" pitchFamily="34" charset="0"/>
              </a:rPr>
              <a:t>Questions?</a:t>
            </a:r>
          </a:p>
        </p:txBody>
      </p:sp>
      <p:pic>
        <p:nvPicPr>
          <p:cNvPr id="7" name="Graphic 6" descr="Question mark">
            <a:extLst>
              <a:ext uri="{FF2B5EF4-FFF2-40B4-BE49-F238E27FC236}">
                <a16:creationId xmlns:a16="http://schemas.microsoft.com/office/drawing/2014/main" id="{AB78A908-ED4C-4EA1-F0D7-7CBCCF47CBB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0470" y="1815320"/>
            <a:ext cx="4141760" cy="4141760"/>
          </a:xfrm>
          <a:custGeom>
            <a:avLst/>
            <a:gdLst/>
            <a:ahLst/>
            <a:cxnLst/>
            <a:rect l="l" t="t" r="r" b="b"/>
            <a:pathLst>
              <a:path w="4141760" h="4377846">
                <a:moveTo>
                  <a:pt x="0" y="0"/>
                </a:moveTo>
                <a:lnTo>
                  <a:pt x="4141760" y="0"/>
                </a:lnTo>
                <a:lnTo>
                  <a:pt x="4141760" y="4377846"/>
                </a:lnTo>
                <a:lnTo>
                  <a:pt x="0" y="4377846"/>
                </a:lnTo>
                <a:close/>
              </a:path>
            </a:pathLst>
          </a:custGeom>
        </p:spPr>
      </p:pic>
      <p:grpSp>
        <p:nvGrpSpPr>
          <p:cNvPr id="14" name="Group 13">
            <a:extLst>
              <a:ext uri="{FF2B5EF4-FFF2-40B4-BE49-F238E27FC236}">
                <a16:creationId xmlns:a16="http://schemas.microsoft.com/office/drawing/2014/main" id="{89D1390B-7E13-4B4F-9CB2-391063412E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53" y="-5977"/>
            <a:ext cx="6238675" cy="6863979"/>
            <a:chOff x="305" y="-5977"/>
            <a:chExt cx="6238675" cy="6863979"/>
          </a:xfrm>
        </p:grpSpPr>
        <p:sp>
          <p:nvSpPr>
            <p:cNvPr id="15" name="Freeform: Shape 14">
              <a:extLst>
                <a:ext uri="{FF2B5EF4-FFF2-40B4-BE49-F238E27FC236}">
                  <a16:creationId xmlns:a16="http://schemas.microsoft.com/office/drawing/2014/main" id="{9E720206-AA49-4786-A932-A2650DE091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34854"/>
              <a:ext cx="6028697" cy="6817170"/>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C72F6EE6-EDE9-45A5-8F6D-02B9B7CB2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1"/>
              <a:ext cx="6165116"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C093DC50-3BD7-46B1-A300-CD207E152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5977"/>
              <a:ext cx="6238675"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76953959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64A14DBBA55DC48809AFC08C18A0C39" ma:contentTypeVersion="13" ma:contentTypeDescription="Create a new document." ma:contentTypeScope="" ma:versionID="eccb2dff29d984bf5195413636bbc7dd">
  <xsd:schema xmlns:xsd="http://www.w3.org/2001/XMLSchema" xmlns:xs="http://www.w3.org/2001/XMLSchema" xmlns:p="http://schemas.microsoft.com/office/2006/metadata/properties" xmlns:ns2="cd9fb0ce-cc5e-4069-a635-474c35d56436" xmlns:ns3="5546905e-4a60-40fd-8bc3-55b8fdc9a8e5" targetNamespace="http://schemas.microsoft.com/office/2006/metadata/properties" ma:root="true" ma:fieldsID="3f4aa4384b58a47989663e9dba452770" ns2:_="" ns3:_="">
    <xsd:import namespace="cd9fb0ce-cc5e-4069-a635-474c35d56436"/>
    <xsd:import namespace="5546905e-4a60-40fd-8bc3-55b8fdc9a8e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9fb0ce-cc5e-4069-a635-474c35d5643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920e099-540f-4e49-b54d-0e500676ccf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546905e-4a60-40fd-8bc3-55b8fdc9a8e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41049c8e-8eb3-414c-9ed8-4393e1ebb5fb}" ma:internalName="TaxCatchAll" ma:showField="CatchAllData" ma:web="5546905e-4a60-40fd-8bc3-55b8fdc9a8e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cd9fb0ce-cc5e-4069-a635-474c35d56436">
      <Terms xmlns="http://schemas.microsoft.com/office/infopath/2007/PartnerControls"/>
    </lcf76f155ced4ddcb4097134ff3c332f>
    <TaxCatchAll xmlns="5546905e-4a60-40fd-8bc3-55b8fdc9a8e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8EFCB08-C967-45F8-8562-ED28797D364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d9fb0ce-cc5e-4069-a635-474c35d56436"/>
    <ds:schemaRef ds:uri="5546905e-4a60-40fd-8bc3-55b8fdc9a8e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39DE7CD-D681-4C15-812B-7B9DBC3DA14E}">
  <ds:schemaRefs>
    <ds:schemaRef ds:uri="5546905e-4a60-40fd-8bc3-55b8fdc9a8e5"/>
    <ds:schemaRef ds:uri="http://purl.org/dc/elements/1.1/"/>
    <ds:schemaRef ds:uri="http://purl.org/dc/dcmitype/"/>
    <ds:schemaRef ds:uri="http://schemas.microsoft.com/office/2006/metadata/properties"/>
    <ds:schemaRef ds:uri="http://www.w3.org/XML/1998/namespace"/>
    <ds:schemaRef ds:uri="http://purl.org/dc/terms/"/>
    <ds:schemaRef ds:uri="http://schemas.microsoft.com/office/2006/documentManagement/types"/>
    <ds:schemaRef ds:uri="cd9fb0ce-cc5e-4069-a635-474c35d56436"/>
    <ds:schemaRef ds:uri="http://schemas.microsoft.com/office/infopath/2007/PartnerControls"/>
    <ds:schemaRef ds:uri="http://schemas.openxmlformats.org/package/2006/metadata/core-properties"/>
  </ds:schemaRefs>
</ds:datastoreItem>
</file>

<file path=customXml/itemProps3.xml><?xml version="1.0" encoding="utf-8"?>
<ds:datastoreItem xmlns:ds="http://schemas.openxmlformats.org/officeDocument/2006/customXml" ds:itemID="{04457794-6184-44A5-BA40-0D08BB65063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1112</TotalTime>
  <Words>3685</Words>
  <Application>Microsoft Office PowerPoint</Application>
  <PresentationFormat>Widescreen</PresentationFormat>
  <Paragraphs>269</Paragraphs>
  <Slides>32</Slides>
  <Notes>32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32</vt:i4>
      </vt:variant>
    </vt:vector>
  </HeadingPairs>
  <TitlesOfParts>
    <vt:vector size="39" baseType="lpstr">
      <vt:lpstr>Arial</vt:lpstr>
      <vt:lpstr>Calibri</vt:lpstr>
      <vt:lpstr>Calibri Light</vt:lpstr>
      <vt:lpstr>Courier New</vt:lpstr>
      <vt:lpstr>Helvetica</vt:lpstr>
      <vt:lpstr>Wingdings</vt:lpstr>
      <vt:lpstr>office theme</vt:lpstr>
      <vt:lpstr>Limiting Added Sugars and Reducing Sodium</vt:lpstr>
      <vt:lpstr>USDA Funding and Non-Discrimination Statements:</vt:lpstr>
      <vt:lpstr>Welcome!</vt:lpstr>
      <vt:lpstr>Objectives</vt:lpstr>
      <vt:lpstr>Professional Standards – Learning Codes</vt:lpstr>
      <vt:lpstr>Added Sugars</vt:lpstr>
      <vt:lpstr>Sugar Definitions</vt:lpstr>
      <vt:lpstr>Sugar Recommendations</vt:lpstr>
      <vt:lpstr>4 Pillars of the Dietary Guidelines for Americans</vt:lpstr>
      <vt:lpstr>Added Sugar Health Implications</vt:lpstr>
      <vt:lpstr>Added Sugar Taste Implications</vt:lpstr>
      <vt:lpstr>Added Sugars in Schools</vt:lpstr>
      <vt:lpstr>Added Sugars in the Proposed Rule</vt:lpstr>
      <vt:lpstr>Example Cereal Label </vt:lpstr>
      <vt:lpstr>Example Yogurt Label</vt:lpstr>
      <vt:lpstr>Ideas to Reduce Added Sugar</vt:lpstr>
      <vt:lpstr>Items to Cook from Scratch</vt:lpstr>
      <vt:lpstr>Demo – Reduced Sugar Granola</vt:lpstr>
      <vt:lpstr>Sodium</vt:lpstr>
      <vt:lpstr>Sodium Definitions</vt:lpstr>
      <vt:lpstr>Sodium Recommendations</vt:lpstr>
      <vt:lpstr>Sodium Taste Implications</vt:lpstr>
      <vt:lpstr>Sodium Health Implications</vt:lpstr>
      <vt:lpstr>Sodium in Schools</vt:lpstr>
      <vt:lpstr>Transitional Standards</vt:lpstr>
      <vt:lpstr>Sodium in the Proposed Rule - Lunch</vt:lpstr>
      <vt:lpstr>Sodium in the Proposed Rule - Breakfast</vt:lpstr>
      <vt:lpstr>Ideas to Reduce Sodium</vt:lpstr>
      <vt:lpstr>Ideas to Reduce Sodium Continued</vt:lpstr>
      <vt:lpstr>Demo – Reduced Sodium Curry Chicken Salad</vt:lpstr>
      <vt:lpstr>Let's chat!</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Limiting Added Sugars and Reducing Sodium</dc:title>
  <dc:subject>Limiting Added Sugars and Reducing Sodium</dc:subject>
  <dc:creator>VDOE</dc:creator>
  <cp:keywords>added sugars; sodium; transitional standards; proposed rule</cp:keywords>
  <cp:lastModifiedBy>Stansfield, Katelynn (DOE)</cp:lastModifiedBy>
  <cp:revision>947</cp:revision>
  <cp:lastPrinted>2024-09-20T16:10:47Z</cp:lastPrinted>
  <dcterms:created xsi:type="dcterms:W3CDTF">2023-10-26T15:15:17Z</dcterms:created>
  <dcterms:modified xsi:type="dcterms:W3CDTF">2024-09-25T16:40:20Z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uage">
    <vt:lpwstr>English</vt:lpwstr>
  </property>
</Properties>
</file>