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6" r:id="rId5"/>
    <p:sldMasterId id="2147483686" r:id="rId6"/>
    <p:sldMasterId id="2147483698" r:id="rId7"/>
  </p:sldMasterIdLst>
  <p:notesMasterIdLst>
    <p:notesMasterId r:id="rId61"/>
  </p:notesMasterIdLst>
  <p:sldIdLst>
    <p:sldId id="256" r:id="rId8"/>
    <p:sldId id="261" r:id="rId9"/>
    <p:sldId id="262" r:id="rId10"/>
    <p:sldId id="263" r:id="rId11"/>
    <p:sldId id="358" r:id="rId12"/>
    <p:sldId id="267" r:id="rId13"/>
    <p:sldId id="268" r:id="rId14"/>
    <p:sldId id="337" r:id="rId15"/>
    <p:sldId id="338" r:id="rId16"/>
    <p:sldId id="270" r:id="rId17"/>
    <p:sldId id="339" r:id="rId18"/>
    <p:sldId id="272" r:id="rId19"/>
    <p:sldId id="273" r:id="rId20"/>
    <p:sldId id="274" r:id="rId21"/>
    <p:sldId id="341" r:id="rId22"/>
    <p:sldId id="276" r:id="rId23"/>
    <p:sldId id="359" r:id="rId24"/>
    <p:sldId id="360" r:id="rId25"/>
    <p:sldId id="344" r:id="rId26"/>
    <p:sldId id="345" r:id="rId27"/>
    <p:sldId id="361" r:id="rId28"/>
    <p:sldId id="282" r:id="rId29"/>
    <p:sldId id="365" r:id="rId30"/>
    <p:sldId id="284" r:id="rId31"/>
    <p:sldId id="285" r:id="rId32"/>
    <p:sldId id="286" r:id="rId33"/>
    <p:sldId id="356" r:id="rId34"/>
    <p:sldId id="289" r:id="rId35"/>
    <p:sldId id="362" r:id="rId36"/>
    <p:sldId id="352" r:id="rId37"/>
    <p:sldId id="292" r:id="rId38"/>
    <p:sldId id="363" r:id="rId39"/>
    <p:sldId id="303" r:id="rId40"/>
    <p:sldId id="304" r:id="rId41"/>
    <p:sldId id="305" r:id="rId42"/>
    <p:sldId id="306" r:id="rId43"/>
    <p:sldId id="307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20" r:id="rId52"/>
    <p:sldId id="364" r:id="rId53"/>
    <p:sldId id="322" r:id="rId54"/>
    <p:sldId id="335" r:id="rId55"/>
    <p:sldId id="325" r:id="rId56"/>
    <p:sldId id="326" r:id="rId57"/>
    <p:sldId id="327" r:id="rId58"/>
    <p:sldId id="328" r:id="rId59"/>
    <p:sldId id="329" r:id="rId60"/>
  </p:sldIdLst>
  <p:sldSz cx="12192000" cy="6858000"/>
  <p:notesSz cx="7010400" cy="9296400"/>
  <p:embeddedFontLst>
    <p:embeddedFont>
      <p:font typeface="Times" panose="02020603050405020304" pitchFamily="18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9" roundtripDataSignature="AMtx7mgRa8FqKGTzNC3v99Y3j8JS0Bd4X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FDB8CB-025C-679E-F857-521BDCCB86C4}" name="Andrea Bricker" initials="AB" userId="S::ABricker@cde.ca.gov::7bb8ef03-fbaa-4082-a8f7-7281237699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54C"/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27" autoAdjust="0"/>
  </p:normalViewPr>
  <p:slideViewPr>
    <p:cSldViewPr snapToGrid="0">
      <p:cViewPr varScale="1">
        <p:scale>
          <a:sx n="92" d="100"/>
          <a:sy n="92" d="100"/>
        </p:scale>
        <p:origin x="2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3.fntdata"/><Relationship Id="rId100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103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font" Target="fonts/font4.fntdata"/><Relationship Id="rId99" Type="http://customschemas.google.com/relationships/presentationmetadata" Target="meta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10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64" name="Google Shape;364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465887" lvl="0" indent="-23294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98" name="Google Shape;398;p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05" name="Google Shape;405;p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6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2" name="Google Shape;412;p6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49" name="Google Shape;449;p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6" name="Google Shape;456;p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0" name="Google Shape;470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0" name="Google Shape;470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780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84" name="Google Shape;484;p1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p1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174708" lvl="0" indent="-985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91" name="Google Shape;491;p1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1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9" name="Google Shape;499;p1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05" name="Google Shape;505;p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510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18" name="Google Shape;518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604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2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87" name="Google Shape;587;p2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2" name="Google Shape;602;p2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03" name="Google Shape;603;p2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9" name="Google Shape;609;p2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10" name="Google Shape;610;p2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p2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17" name="Google Shape;617;p2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>
          <a:extLst>
            <a:ext uri="{FF2B5EF4-FFF2-40B4-BE49-F238E27FC236}">
              <a16:creationId xmlns:a16="http://schemas.microsoft.com/office/drawing/2014/main" id="{1B493638-CEB3-9E7E-94CA-23C1EDC0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:notes">
            <a:extLst>
              <a:ext uri="{FF2B5EF4-FFF2-40B4-BE49-F238E27FC236}">
                <a16:creationId xmlns:a16="http://schemas.microsoft.com/office/drawing/2014/main" id="{5976ED44-C6A7-F5F1-65E3-02D9BC854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p27:notes">
            <a:extLst>
              <a:ext uri="{FF2B5EF4-FFF2-40B4-BE49-F238E27FC236}">
                <a16:creationId xmlns:a16="http://schemas.microsoft.com/office/drawing/2014/main" id="{8FAC83B9-FCAF-E10B-840C-450DF52300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17" name="Google Shape;617;p27:notes">
            <a:extLst>
              <a:ext uri="{FF2B5EF4-FFF2-40B4-BE49-F238E27FC236}">
                <a16:creationId xmlns:a16="http://schemas.microsoft.com/office/drawing/2014/main" id="{2910F3F4-867D-B8D2-8EB4-069BC960234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0024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6" name="Google Shape;646;p2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47" name="Google Shape;647;p2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188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p3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8" name="Google Shape;678;p3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6" name="Google Shape;766;p7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67" name="Google Shape;767;p7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3" name="Google Shape;773;p7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74" name="Google Shape;774;p7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1" name="Google Shape;781;p8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82" name="Google Shape;782;p8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8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90" name="Google Shape;790;p8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7" name="Google Shape;797;p8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98" name="Google Shape;798;p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2" name="Google Shape;812;p8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13" name="Google Shape;813;p8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9" name="Google Shape;819;p8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20" name="Google Shape;820;p8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6" name="Google Shape;826;p8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27" name="Google Shape;827;p8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4" name="Google Shape;834;p8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35" name="Google Shape;835;p8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8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42" name="Google Shape;842;p8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8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49" name="Google Shape;849;p8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6" name="Google Shape;856;p9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57" name="Google Shape;857;p9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p9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9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2" name="Google Shape;912;p4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3" name="Google Shape;913;p4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47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9" name="Google Shape;919;p4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4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2595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4" name="Google Shape;934;p4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35" name="Google Shape;935;p4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2" name="Google Shape;942;p4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</p:txBody>
      </p:sp>
      <p:sp>
        <p:nvSpPr>
          <p:cNvPr id="943" name="Google Shape;943;p4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9" name="Google Shape;949;p4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50" name="Google Shape;950;p4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51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7" name="Google Shape;957;p4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3" name="Google Shape;963;p4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</p:txBody>
      </p:sp>
      <p:sp>
        <p:nvSpPr>
          <p:cNvPr id="964" name="Google Shape;964;p4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50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3" name="Google Shape;23;p50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50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50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50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50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0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3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3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3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6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6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56"/>
          <p:cNvSpPr txBox="1">
            <a:spLocks noGrp="1"/>
          </p:cNvSpPr>
          <p:nvPr>
            <p:ph type="body" idx="1"/>
          </p:nvPr>
        </p:nvSpPr>
        <p:spPr>
          <a:xfrm>
            <a:off x="2540000" y="1944688"/>
            <a:ext cx="915035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6"/>
          <p:cNvSpPr txBox="1">
            <a:spLocks noGrp="1"/>
          </p:cNvSpPr>
          <p:nvPr>
            <p:ph type="body" idx="2"/>
          </p:nvPr>
        </p:nvSpPr>
        <p:spPr>
          <a:xfrm>
            <a:off x="2540000" y="3578225"/>
            <a:ext cx="4313238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6"/>
          <p:cNvSpPr txBox="1">
            <a:spLocks noGrp="1"/>
          </p:cNvSpPr>
          <p:nvPr>
            <p:ph type="body" idx="3"/>
          </p:nvPr>
        </p:nvSpPr>
        <p:spPr>
          <a:xfrm>
            <a:off x="7394575" y="3578225"/>
            <a:ext cx="4313238" cy="197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57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57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7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7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4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4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4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>
            <a:spLocks noGrp="1"/>
          </p:cNvSpPr>
          <p:nvPr>
            <p:ph type="pic" idx="2"/>
          </p:nvPr>
        </p:nvSpPr>
        <p:spPr>
          <a:xfrm>
            <a:off x="1280160" y="2211494"/>
            <a:ext cx="6126480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66" name="Google Shape;66;p65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5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1_Picture with 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3810002" y="704850"/>
            <a:ext cx="4571998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>
            <a:spLocks noGrp="1"/>
          </p:cNvSpPr>
          <p:nvPr>
            <p:ph type="pic" idx="2"/>
          </p:nvPr>
        </p:nvSpPr>
        <p:spPr>
          <a:xfrm>
            <a:off x="7938" y="0"/>
            <a:ext cx="3802064" cy="685800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66" name="Google Shape;66;p65"/>
          <p:cNvSpPr txBox="1">
            <a:spLocks noGrp="1"/>
          </p:cNvSpPr>
          <p:nvPr>
            <p:ph type="body" idx="1"/>
          </p:nvPr>
        </p:nvSpPr>
        <p:spPr>
          <a:xfrm>
            <a:off x="4495801" y="2419350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69" name="Google Shape;69;p6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65;p65">
            <a:extLst>
              <a:ext uri="{FF2B5EF4-FFF2-40B4-BE49-F238E27FC236}">
                <a16:creationId xmlns:a16="http://schemas.microsoft.com/office/drawing/2014/main" id="{E0267D9E-4802-1F41-663C-84D9FA8BD84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9936" y="0"/>
            <a:ext cx="3802064" cy="6857999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387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1_Picture with 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>
            <a:spLocks noGrp="1"/>
          </p:cNvSpPr>
          <p:nvPr>
            <p:ph type="pic" idx="2"/>
          </p:nvPr>
        </p:nvSpPr>
        <p:spPr>
          <a:xfrm>
            <a:off x="4046379" y="2031365"/>
            <a:ext cx="6126480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821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2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2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4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54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4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4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4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5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5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8" name="Google Shape;98;p55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5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2_Title Slid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58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103" name="Google Shape;103;p58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58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58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" name="Google Shape;106;p58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58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58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pic>
        <p:nvPicPr>
          <p:cNvPr id="109" name="Google Shape;10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9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9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9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9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59"/>
          <p:cNvSpPr txBox="1">
            <a:spLocks noGrp="1"/>
          </p:cNvSpPr>
          <p:nvPr>
            <p:ph type="body" idx="1"/>
          </p:nvPr>
        </p:nvSpPr>
        <p:spPr>
          <a:xfrm>
            <a:off x="2540000" y="1944688"/>
            <a:ext cx="915035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59"/>
          <p:cNvSpPr txBox="1">
            <a:spLocks noGrp="1"/>
          </p:cNvSpPr>
          <p:nvPr>
            <p:ph type="body" idx="2"/>
          </p:nvPr>
        </p:nvSpPr>
        <p:spPr>
          <a:xfrm>
            <a:off x="2540000" y="3578225"/>
            <a:ext cx="4313238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59"/>
          <p:cNvSpPr txBox="1">
            <a:spLocks noGrp="1"/>
          </p:cNvSpPr>
          <p:nvPr>
            <p:ph type="body" idx="3"/>
          </p:nvPr>
        </p:nvSpPr>
        <p:spPr>
          <a:xfrm>
            <a:off x="7394575" y="3578225"/>
            <a:ext cx="4313238" cy="197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60"/>
          <p:cNvGrpSpPr/>
          <p:nvPr/>
        </p:nvGrpSpPr>
        <p:grpSpPr>
          <a:xfrm>
            <a:off x="0" y="-382385"/>
            <a:ext cx="12192000" cy="6858000"/>
            <a:chOff x="0" y="0"/>
            <a:chExt cx="5760" cy="4320"/>
          </a:xfrm>
        </p:grpSpPr>
        <p:sp>
          <p:nvSpPr>
            <p:cNvPr id="127" name="Google Shape;127;p60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60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60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60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60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0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3" name="Google Shape;133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60"/>
          <p:cNvSpPr>
            <a:spLocks noGrp="1"/>
          </p:cNvSpPr>
          <p:nvPr>
            <p:ph type="pic" idx="2"/>
          </p:nvPr>
        </p:nvSpPr>
        <p:spPr>
          <a:xfrm>
            <a:off x="2624137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60"/>
          <p:cNvSpPr>
            <a:spLocks noGrp="1"/>
          </p:cNvSpPr>
          <p:nvPr>
            <p:ph type="pic" idx="3"/>
          </p:nvPr>
        </p:nvSpPr>
        <p:spPr>
          <a:xfrm>
            <a:off x="9742431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60"/>
          <p:cNvSpPr>
            <a:spLocks noGrp="1"/>
          </p:cNvSpPr>
          <p:nvPr>
            <p:ph type="pic" idx="4"/>
          </p:nvPr>
        </p:nvSpPr>
        <p:spPr>
          <a:xfrm>
            <a:off x="4998981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60"/>
          <p:cNvSpPr>
            <a:spLocks noGrp="1"/>
          </p:cNvSpPr>
          <p:nvPr>
            <p:ph type="pic" idx="5"/>
          </p:nvPr>
        </p:nvSpPr>
        <p:spPr>
          <a:xfrm>
            <a:off x="7370706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61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61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1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D0D8-EB64-DD03-B247-683F96AF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455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8235C-12C6-7DEB-0868-555C844D9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9813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3824E-88C6-16BD-7A7F-DC708590B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47850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015-8B12-E494-02B2-E7F36B63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847A0-9FD2-EDA1-7FA9-CA087618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1701-6360-4CBE-602F-7164D230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3B7BD7C-1E9F-0D6F-2866-EEAA4429DC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20075" y="1863725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5466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0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102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102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02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02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0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0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103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03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03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121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316" name="Google Shape;316;p121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21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21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9" name="Google Shape;319;p121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121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21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2" name="Google Shape;322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122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22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22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8" name="Google Shape;328;p122"/>
          <p:cNvSpPr txBox="1">
            <a:spLocks noGrp="1"/>
          </p:cNvSpPr>
          <p:nvPr>
            <p:ph type="body" idx="1"/>
          </p:nvPr>
        </p:nvSpPr>
        <p:spPr>
          <a:xfrm>
            <a:off x="2610036" y="1846555"/>
            <a:ext cx="2867486" cy="428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123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23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123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123"/>
          <p:cNvSpPr txBox="1">
            <a:spLocks noGrp="1"/>
          </p:cNvSpPr>
          <p:nvPr>
            <p:ph type="body" idx="1"/>
          </p:nvPr>
        </p:nvSpPr>
        <p:spPr>
          <a:xfrm>
            <a:off x="2540000" y="1944688"/>
            <a:ext cx="915035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123"/>
          <p:cNvSpPr txBox="1">
            <a:spLocks noGrp="1"/>
          </p:cNvSpPr>
          <p:nvPr>
            <p:ph type="body" idx="2"/>
          </p:nvPr>
        </p:nvSpPr>
        <p:spPr>
          <a:xfrm>
            <a:off x="2540000" y="3578225"/>
            <a:ext cx="4313238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123"/>
          <p:cNvSpPr txBox="1">
            <a:spLocks noGrp="1"/>
          </p:cNvSpPr>
          <p:nvPr>
            <p:ph type="body" idx="3"/>
          </p:nvPr>
        </p:nvSpPr>
        <p:spPr>
          <a:xfrm>
            <a:off x="7394575" y="3578225"/>
            <a:ext cx="4313238" cy="197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ree Content">
  <p:cSld name="1_Three Conten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24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124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124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p124"/>
          <p:cNvSpPr txBox="1">
            <a:spLocks noGrp="1"/>
          </p:cNvSpPr>
          <p:nvPr>
            <p:ph type="body" idx="1"/>
          </p:nvPr>
        </p:nvSpPr>
        <p:spPr>
          <a:xfrm>
            <a:off x="2540000" y="5721350"/>
            <a:ext cx="2919413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124"/>
          <p:cNvSpPr txBox="1">
            <a:spLocks noGrp="1"/>
          </p:cNvSpPr>
          <p:nvPr>
            <p:ph type="body" idx="2"/>
          </p:nvPr>
        </p:nvSpPr>
        <p:spPr>
          <a:xfrm>
            <a:off x="5649912" y="5702487"/>
            <a:ext cx="2962929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124"/>
          <p:cNvSpPr txBox="1">
            <a:spLocks noGrp="1"/>
          </p:cNvSpPr>
          <p:nvPr>
            <p:ph type="body" idx="3"/>
          </p:nvPr>
        </p:nvSpPr>
        <p:spPr>
          <a:xfrm>
            <a:off x="8819123" y="5708650"/>
            <a:ext cx="2919413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124"/>
          <p:cNvSpPr txBox="1">
            <a:spLocks noGrp="1"/>
          </p:cNvSpPr>
          <p:nvPr>
            <p:ph type="body" idx="4"/>
          </p:nvPr>
        </p:nvSpPr>
        <p:spPr>
          <a:xfrm flipH="1">
            <a:off x="2539998" y="1944688"/>
            <a:ext cx="2919413" cy="364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124"/>
          <p:cNvSpPr txBox="1">
            <a:spLocks noGrp="1"/>
          </p:cNvSpPr>
          <p:nvPr>
            <p:ph type="body" idx="5"/>
          </p:nvPr>
        </p:nvSpPr>
        <p:spPr>
          <a:xfrm>
            <a:off x="5534025" y="1944688"/>
            <a:ext cx="3078163" cy="364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124"/>
          <p:cNvSpPr txBox="1">
            <a:spLocks noGrp="1"/>
          </p:cNvSpPr>
          <p:nvPr>
            <p:ph type="body" idx="6"/>
          </p:nvPr>
        </p:nvSpPr>
        <p:spPr>
          <a:xfrm>
            <a:off x="8818561" y="1944688"/>
            <a:ext cx="2919414" cy="364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25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125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51" name="Google Shape;351;p125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25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12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126"/>
          <p:cNvSpPr>
            <a:spLocks noGrp="1"/>
          </p:cNvSpPr>
          <p:nvPr>
            <p:ph type="pic" idx="2"/>
          </p:nvPr>
        </p:nvSpPr>
        <p:spPr>
          <a:xfrm>
            <a:off x="1338073" y="2034540"/>
            <a:ext cx="6126480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357" name="Google Shape;357;p126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58" name="Google Shape;358;p126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26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26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1_Picture with Caption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6" name="Google Shape;356;p126"/>
          <p:cNvSpPr>
            <a:spLocks noGrp="1"/>
          </p:cNvSpPr>
          <p:nvPr>
            <p:ph type="pic" idx="2"/>
          </p:nvPr>
        </p:nvSpPr>
        <p:spPr>
          <a:xfrm>
            <a:off x="2352675" y="2034540"/>
            <a:ext cx="5111878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357" name="Google Shape;357;p126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7150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E036-9838-73ED-2660-B153A89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13DA58-4F49-F2C8-0609-C3855B28F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B6E33-9293-EFAD-C068-594D50153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1880-7474-7E97-4F98-7BF2A0766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3E0CD-4F78-3790-C512-97F985C3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83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43B60-27EF-CB9D-3498-471A1720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70582-83FE-3276-C796-A67AC3B96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84321-0AAC-73B1-AC18-34E424283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AE70-8ECF-B6C7-1A7F-EDFC1FAF7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6EC0A-8856-5002-365B-F145EC8C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75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3580-FA26-CF5C-EDA4-7AF3E987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AFF85-0132-3F30-59FC-9D8E2FC27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1B9AC-B7EF-6FBE-B4E6-88661BD79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924DF-4B7E-726E-17AF-2745CBA15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32EEC-CC23-8282-A2C4-405F238B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26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D0D8-EB64-DD03-B247-683F96AF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455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8235C-12C6-7DEB-0868-555C844D9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3824E-88C6-16BD-7A7F-DC708590B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015-8B12-E494-02B2-E7F36B63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847A0-9FD2-EDA1-7FA9-CA087618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1701-6360-4CBE-602F-7164D230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55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D0D8-EB64-DD03-B247-683F96AF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455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8235C-12C6-7DEB-0868-555C844D9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9813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3824E-88C6-16BD-7A7F-DC708590B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47850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015-8B12-E494-02B2-E7F36B63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847A0-9FD2-EDA1-7FA9-CA087618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1701-6360-4CBE-602F-7164D230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3B7BD7C-1E9F-0D6F-2866-EEAA4429DC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20075" y="1863725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4005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E0EA-91A0-C46E-6DCE-43835B9C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83AB9-59D7-F8B6-5A7B-E6490CF8A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ADF77-4971-A3C7-F927-20E388306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8F2482-C0E6-A43D-139C-3CF2E6024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7DEBF-FC64-DBE9-C4EF-323C0B6C3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08E6E9-9513-6E57-10C9-7ED5E2BB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7E7DC0-6391-BC69-84FC-011789A8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834490-7C51-21A4-C5EE-450AE8A6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93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861F-0B21-28D4-7BD2-A2AADA58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7B3B4F-69B9-B86B-ACE9-0D156CF40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9601C-B674-361D-98F6-343C5178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E13B85-C9E2-CBB9-BEDD-90A0D3E4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373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33865E-B8AF-3F95-4705-101D34CDE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92FADE-B249-226F-D1AB-5EEDCFB77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D0A2D-D3C5-E46B-18BC-52FCCD0B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4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B10D8-F00A-BA8C-8169-0B5BBAAE3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E5A5C-D9A2-1455-1B3A-02E39CC62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4F80B-EFF9-9CEF-302E-846231488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7C7D9-794B-0DEA-0943-0769FC90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7EA82-9E38-AFAE-A2EF-0C999C88B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FFB83-625C-A612-896D-16EDED04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001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2F70-C053-2B24-A52B-C89B8206D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C6A662-70E2-7D3A-8B2E-BE9776BD1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5C40A-981D-A5A5-292C-FC2FD0CF8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6064E-B9E3-EBD2-89E2-7A25871A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AD18F-AAE6-9BA8-B7AF-0DCE58DDC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DB2C-D86C-AC0D-2F2E-07736E6C3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55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0553-E102-6FCD-EAD1-02132392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F3216-A18D-8304-F8C6-2A2E7ACD3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04F6E-084D-C47D-CC82-EE060EF5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F8F31-32B7-0442-A15C-7BDE4072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49EDC-257F-BA8A-ECF7-A031E140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577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945881-3119-E623-C112-AA7E17DE9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FB298-1C14-2846-4BA4-4D0EA6A33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D873B-274D-B340-107A-A324BF5B5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05167-3366-EE7E-2173-84E1C4057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ED9F9-81E1-2954-0545-206D6133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7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49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11" name="Google Shape;11;p49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49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13;p49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9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9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49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49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" name="Google Shape;18;p49" descr="Official Seal of the California Department of Educat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0525" y="454025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9"/>
          <p:cNvSpPr/>
          <p:nvPr/>
        </p:nvSpPr>
        <p:spPr>
          <a:xfrm>
            <a:off x="266700" y="1909746"/>
            <a:ext cx="1701800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TONY THURMOND</a:t>
            </a:r>
            <a:br>
              <a:rPr lang="en-US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Superintendent </a:t>
            </a:r>
            <a:b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Public Instruction</a:t>
            </a:r>
            <a:endParaRPr sz="1000" b="0" i="0" u="none" strike="noStrike" cap="none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20" name="Google Shape;20;p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97" r:id="rId7"/>
    <p:sldLayoutId id="214748369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51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72" name="Google Shape;72;p51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51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" name="Google Shape;74;p5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51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51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51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51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9" name="Google Shape;79;p51" descr="Official Seal of the California Department of Educat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0525" y="454025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1"/>
          <p:cNvSpPr/>
          <p:nvPr/>
        </p:nvSpPr>
        <p:spPr>
          <a:xfrm>
            <a:off x="266700" y="1909746"/>
            <a:ext cx="1701800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TONY THURMOND</a:t>
            </a:r>
            <a:br>
              <a:rPr lang="en-US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Superintendent </a:t>
            </a:r>
            <a:b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Public Instruction</a:t>
            </a:r>
            <a:endParaRPr sz="1000" b="0" i="0" u="none" strike="noStrike" cap="none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81" name="Google Shape;81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2" r:id="rId5"/>
    <p:sldLayoutId id="2147483663" r:id="rId6"/>
    <p:sldLayoutId id="2147483664" r:id="rId7"/>
    <p:sldLayoutId id="214748371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101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91" name="Google Shape;291;p101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01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3" name="Google Shape;293;p10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" name="Google Shape;294;p101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5" name="Google Shape;295;p101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6" name="Google Shape;296;p101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7" name="Google Shape;297;p101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8" name="Google Shape;298;p101" descr="Official Seal of the California Department of Educatio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0525" y="454025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01"/>
          <p:cNvSpPr/>
          <p:nvPr/>
        </p:nvSpPr>
        <p:spPr>
          <a:xfrm>
            <a:off x="266700" y="1909746"/>
            <a:ext cx="1701800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TONY THURMOND</a:t>
            </a:r>
            <a:br>
              <a:rPr lang="en-US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Superintendent </a:t>
            </a:r>
            <a:b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Public Instruction</a:t>
            </a:r>
            <a:endParaRPr sz="1000" b="0" i="0" u="none" strike="noStrike" cap="none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300" name="Google Shape;300;p10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052CC2-7B73-F189-430B-006BE68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96940-15D4-209E-7090-91D93A6B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6E469-AFBA-C8A7-3C5A-C50DCECC3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FB02F-1194-467A-B44A-FCBFE8AB273F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67CDE-A207-CE52-D93B-5229018E6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ADCF9-91F3-4DA1-71B5-A12464526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0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10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buyingguide.fns.usda.gov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CARecipes@cde.ca.gov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cde.ca.gov/56817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de.ca.gov/566979" TargetMode="External"/><Relationship Id="rId4" Type="http://schemas.openxmlformats.org/officeDocument/2006/relationships/hyperlink" Target="https://cde.ca.gov/567538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icn.docebosaas.com/learn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heicn.org/cicn/usda-recipe-standardization-guide-for-school-nutrition-programs/" TargetMode="External"/><Relationship Id="rId4" Type="http://schemas.openxmlformats.org/officeDocument/2006/relationships/hyperlink" Target="https://foodbuyingguide.fns.usda.gov/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CARecipes@cde.ca.gov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"/>
          <p:cNvSpPr txBox="1">
            <a:spLocks noGrp="1"/>
          </p:cNvSpPr>
          <p:nvPr>
            <p:ph type="title"/>
          </p:nvPr>
        </p:nvSpPr>
        <p:spPr>
          <a:xfrm>
            <a:off x="2743200" y="1767840"/>
            <a:ext cx="9144000" cy="276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 dirty="0"/>
            </a:br>
            <a:r>
              <a:rPr lang="en-US" dirty="0"/>
              <a:t>Taste of CA Challenge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Recipe Standardization in </a:t>
            </a:r>
            <a:br>
              <a:rPr lang="en-US" dirty="0"/>
            </a:br>
            <a:r>
              <a:rPr lang="en-US" dirty="0"/>
              <a:t>Small Bites Workshop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California Department of Education (CDE)</a:t>
            </a:r>
            <a:br>
              <a:rPr lang="en-US" dirty="0"/>
            </a:br>
            <a:r>
              <a:rPr lang="en-US" sz="2400" dirty="0"/>
              <a:t>2024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401" name="Google Shape;401;p5"/>
          <p:cNvSpPr txBox="1">
            <a:spLocks noGrp="1"/>
          </p:cNvSpPr>
          <p:nvPr>
            <p:ph type="body" idx="1"/>
          </p:nvPr>
        </p:nvSpPr>
        <p:spPr>
          <a:xfrm>
            <a:off x="2623185" y="19014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/>
              <a:t>Introduction to the United States Department of Agriculture (USDA) Recipe Template and Recipe Standardization Process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/>
              <a:t>USDA Food Buying Guide (FBG) and Recipe Analysis Workbook (RAW) Overview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/>
              <a:t>Resources</a:t>
            </a:r>
            <a:endParaRPr sz="2800" dirty="0"/>
          </a:p>
          <a:p>
            <a:pPr marL="342900" lvl="0" indent="-139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Objectives (1)</a:t>
            </a:r>
            <a:endParaRPr/>
          </a:p>
        </p:txBody>
      </p:sp>
      <p:sp>
        <p:nvSpPr>
          <p:cNvPr id="408" name="Google Shape;408;p4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Describe a standardized recipe and the benefits of using one.</a:t>
            </a:r>
            <a:endParaRPr sz="2800" dirty="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Recognize the benefits of using locally grown ingredients and scratch cooking to develop recipes students will love.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List the three phases of the USDA Recipe Standardization process. 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endParaRPr sz="28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Objectives (2)</a:t>
            </a:r>
            <a:endParaRPr dirty="0"/>
          </a:p>
        </p:txBody>
      </p:sp>
      <p:sp>
        <p:nvSpPr>
          <p:cNvPr id="415" name="Google Shape;415;p6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Locate resources that will assist in the Recipe Standardization Process, such as the FBG for Child Nutrition Programs (CNP) and the RAW.</a:t>
            </a:r>
            <a:endParaRPr sz="28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4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4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621C61-60DD-BFB9-3B60-741D29EEB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960" y="215265"/>
            <a:ext cx="8379460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</a:pPr>
            <a:r>
              <a:rPr lang="en-US" dirty="0">
                <a:solidFill>
                  <a:srgbClr val="34554C"/>
                </a:solidFill>
                <a:latin typeface="Arial"/>
                <a:cs typeface="Arial"/>
                <a:sym typeface="Arial"/>
              </a:rPr>
              <a:t>Definition of a Standardized Recipe</a:t>
            </a:r>
          </a:p>
        </p:txBody>
      </p:sp>
      <p:pic>
        <p:nvPicPr>
          <p:cNvPr id="11" name="Content Placeholder 10" descr="A group of plated krispy kimchi chicken sandwiches. ">
            <a:extLst>
              <a:ext uri="{FF2B5EF4-FFF2-40B4-BE49-F238E27FC236}">
                <a16:creationId xmlns:a16="http://schemas.microsoft.com/office/drawing/2014/main" id="{AD72A874-9753-F83F-0C1A-D24E21F51A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915410" cy="68580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21B65D-3A4A-4047-86AB-D21646163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24960" y="1757998"/>
            <a:ext cx="7960360" cy="4588192"/>
          </a:xfrm>
        </p:spPr>
        <p:txBody>
          <a:bodyPr>
            <a:normAutofit/>
          </a:bodyPr>
          <a:lstStyle/>
          <a:p>
            <a:pPr marL="342900" lvl="0" indent="-21717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The USDA defines a standardized recipe as one that:</a:t>
            </a:r>
          </a:p>
          <a:p>
            <a:pPr marL="742950" lvl="1" indent="-217169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“has been tried, adapted, and retried </a:t>
            </a:r>
            <a:r>
              <a:rPr lang="en-US" sz="2400" b="1" dirty="0"/>
              <a:t>at least three times</a:t>
            </a:r>
            <a:r>
              <a:rPr lang="en-US" sz="2400" dirty="0"/>
              <a:t> and </a:t>
            </a:r>
          </a:p>
          <a:p>
            <a:pPr marL="742950" lvl="1" indent="-217169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has been found to </a:t>
            </a:r>
            <a:r>
              <a:rPr lang="en-US" sz="2400" b="1" dirty="0"/>
              <a:t>produce the same good results and yield every time</a:t>
            </a:r>
            <a:r>
              <a:rPr lang="en-US" sz="2400" dirty="0"/>
              <a:t> </a:t>
            </a:r>
          </a:p>
          <a:p>
            <a:pPr marL="742950" lvl="1" indent="-217169" algn="l" rtl="0"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when the exact procedures are used with the same type of equipment and the same quantity and quality of ingredients.”</a:t>
            </a:r>
          </a:p>
          <a:p>
            <a:pPr marL="114300" lvl="1" indent="0">
              <a:spcBef>
                <a:spcPts val="800"/>
              </a:spcBef>
              <a:spcAft>
                <a:spcPts val="800"/>
              </a:spcAft>
              <a:buSzPct val="100000"/>
              <a:buNone/>
            </a:pPr>
            <a:r>
              <a:rPr lang="en-US" sz="2400" dirty="0"/>
              <a:t>Pictured: Monterey Peninsula Unified School District (USD) Krispy Kimchi Chicken Sandwich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98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Quantity Recipes</a:t>
            </a:r>
            <a:endParaRPr/>
          </a:p>
        </p:txBody>
      </p:sp>
      <p:sp>
        <p:nvSpPr>
          <p:cNvPr id="452" name="Google Shape;452;p8"/>
          <p:cNvSpPr txBox="1">
            <a:spLocks noGrp="1"/>
          </p:cNvSpPr>
          <p:nvPr>
            <p:ph type="body" idx="1"/>
          </p:nvPr>
        </p:nvSpPr>
        <p:spPr>
          <a:xfrm>
            <a:off x="2519362" y="1752601"/>
            <a:ext cx="9164638" cy="409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Any recipe that produces 25 servings or more is termed a quantity recipe. </a:t>
            </a:r>
            <a:endParaRPr sz="2800" dirty="0"/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The terms </a:t>
            </a:r>
            <a:r>
              <a:rPr lang="en-US" sz="2800" b="1" dirty="0"/>
              <a:t>quantity recipes </a:t>
            </a:r>
            <a:r>
              <a:rPr lang="en-US" sz="2800" dirty="0"/>
              <a:t>and </a:t>
            </a:r>
            <a:r>
              <a:rPr lang="en-US" sz="2800" b="1" dirty="0"/>
              <a:t>standardized recipes </a:t>
            </a:r>
            <a:r>
              <a:rPr lang="en-US" sz="2800" dirty="0"/>
              <a:t>are not the same. </a:t>
            </a:r>
            <a:endParaRPr sz="2800" dirty="0"/>
          </a:p>
          <a:p>
            <a:pPr marL="742950" lvl="1" indent="-285750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dirty="0"/>
              <a:t>Many recipes are written to produce large quantities of food, but the recipe may or may not be standardized. </a:t>
            </a:r>
            <a:endParaRPr dirty="0"/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Quantity recipes are not standardized until they have been prepared </a:t>
            </a:r>
            <a:r>
              <a:rPr lang="en-US" sz="2800" b="1" dirty="0"/>
              <a:t>at least three times </a:t>
            </a:r>
            <a:r>
              <a:rPr lang="en-US" sz="2800" dirty="0"/>
              <a:t>with consistent results.</a:t>
            </a:r>
            <a:endParaRPr sz="2800" dirty="0"/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"/>
          <p:cNvSpPr txBox="1">
            <a:spLocks noGrp="1"/>
          </p:cNvSpPr>
          <p:nvPr>
            <p:ph type="title"/>
          </p:nvPr>
        </p:nvSpPr>
        <p:spPr>
          <a:xfrm>
            <a:off x="2368550" y="268986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400" dirty="0"/>
              <a:t>Components of the USDA Standardized Recipe Template</a:t>
            </a:r>
            <a:endParaRPr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4352C-8F9E-98E5-1E88-E01AFF4E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150" y="95250"/>
            <a:ext cx="9144000" cy="1143000"/>
          </a:xfrm>
        </p:spPr>
        <p:txBody>
          <a:bodyPr/>
          <a:lstStyle/>
          <a:p>
            <a:r>
              <a:rPr lang="en-US" dirty="0"/>
              <a:t>Standardized Recipe Template (1)</a:t>
            </a:r>
          </a:p>
        </p:txBody>
      </p:sp>
      <p:pic>
        <p:nvPicPr>
          <p:cNvPr id="6" name="Picture Placeholder 5" descr="Picture of USDA Recipe Template with recipe photo, title, and grid table with ingredients, number of servings, weights, and directions.">
            <a:extLst>
              <a:ext uri="{FF2B5EF4-FFF2-40B4-BE49-F238E27FC236}">
                <a16:creationId xmlns:a16="http://schemas.microsoft.com/office/drawing/2014/main" id="{89A06B41-AF40-5C4B-C8AC-3B6DED7DD4C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5914" b="5914"/>
          <a:stretch>
            <a:fillRect/>
          </a:stretch>
        </p:blipFill>
        <p:spPr>
          <a:xfrm>
            <a:off x="3180080" y="1055370"/>
            <a:ext cx="8318500" cy="5338739"/>
          </a:xfrm>
          <a:noFill/>
        </p:spPr>
      </p:pic>
    </p:spTree>
    <p:extLst>
      <p:ext uri="{BB962C8B-B14F-4D97-AF65-F5344CB8AC3E}">
        <p14:creationId xmlns:p14="http://schemas.microsoft.com/office/powerpoint/2010/main" val="904668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4352C-8F9E-98E5-1E88-E01AFF4E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150" y="95250"/>
            <a:ext cx="9144000" cy="1143000"/>
          </a:xfrm>
        </p:spPr>
        <p:txBody>
          <a:bodyPr/>
          <a:lstStyle/>
          <a:p>
            <a:r>
              <a:rPr lang="en-US" dirty="0"/>
              <a:t>Standardized Recipe Template (2)</a:t>
            </a:r>
          </a:p>
        </p:txBody>
      </p:sp>
      <p:pic>
        <p:nvPicPr>
          <p:cNvPr id="7" name="Picture Placeholder 6" descr="Picture of USDA recipe template with example nutrition facts information on the left, right pictured marketing guide for food purchased, recipe notes, and yield and volumes by serving.">
            <a:extLst>
              <a:ext uri="{FF2B5EF4-FFF2-40B4-BE49-F238E27FC236}">
                <a16:creationId xmlns:a16="http://schemas.microsoft.com/office/drawing/2014/main" id="{E847AAD4-16E8-3777-ABCA-7B6CDAB5FE3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754" b="754"/>
          <a:stretch>
            <a:fillRect/>
          </a:stretch>
        </p:blipFill>
        <p:spPr>
          <a:xfrm>
            <a:off x="2808605" y="883919"/>
            <a:ext cx="8721090" cy="5597118"/>
          </a:xfrm>
          <a:noFill/>
        </p:spPr>
      </p:pic>
    </p:spTree>
    <p:extLst>
      <p:ext uri="{BB962C8B-B14F-4D97-AF65-F5344CB8AC3E}">
        <p14:creationId xmlns:p14="http://schemas.microsoft.com/office/powerpoint/2010/main" val="3809224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1"/>
          <p:cNvSpPr txBox="1">
            <a:spLocks noGrp="1"/>
          </p:cNvSpPr>
          <p:nvPr>
            <p:ph type="title"/>
          </p:nvPr>
        </p:nvSpPr>
        <p:spPr>
          <a:xfrm>
            <a:off x="2437130" y="34671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Components of a Standardized Recipe (1)</a:t>
            </a:r>
            <a:endParaRPr dirty="0"/>
          </a:p>
        </p:txBody>
      </p:sp>
      <p:sp>
        <p:nvSpPr>
          <p:cNvPr id="473" name="Google Shape;473;p11"/>
          <p:cNvSpPr txBox="1">
            <a:spLocks noGrp="1"/>
          </p:cNvSpPr>
          <p:nvPr>
            <p:ph type="body" idx="1"/>
          </p:nvPr>
        </p:nvSpPr>
        <p:spPr>
          <a:xfrm>
            <a:off x="2437130" y="20955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Recipe Title and Description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Recipe Category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Ingredients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Weight/Volume of each ingredient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Units of Measure for each ingredient 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Preparation Directions</a:t>
            </a:r>
            <a:endParaRPr sz="2400"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Components of a Standardized Recipe (2)</a:t>
            </a:r>
            <a:endParaRPr dirty="0"/>
          </a:p>
        </p:txBody>
      </p:sp>
      <p:sp>
        <p:nvSpPr>
          <p:cNvPr id="473" name="Google Shape;473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Cooking Time, Temperature, and Preparation Time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Serving Size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Yield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Equipment and Tools Needed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Crediting Information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endParaRPr sz="2400"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C9DC83-59CF-D892-982F-BD78B6AAE95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Nutrient Analysis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Service Style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Marketing Guide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Food Safety Guidelines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Notes Section (optional)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5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3"/>
          <p:cNvSpPr txBox="1">
            <a:spLocks noGrp="1"/>
          </p:cNvSpPr>
          <p:nvPr>
            <p:ph type="title"/>
          </p:nvPr>
        </p:nvSpPr>
        <p:spPr>
          <a:xfrm>
            <a:off x="2448560" y="273558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5353"/>
              <a:buNone/>
            </a:pPr>
            <a:r>
              <a:rPr lang="en-US" dirty="0"/>
              <a:t>What are Some of the Benefits of Using Standardized Recipes in Your Operation?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Benefits of Standardized Recipes </a:t>
            </a:r>
            <a:endParaRPr dirty="0"/>
          </a:p>
        </p:txBody>
      </p:sp>
      <p:sp>
        <p:nvSpPr>
          <p:cNvPr id="494" name="Google Shape;494;p14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Consistent food quality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Predictable yield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Customer satisfaction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Consistent nutrient content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Food cost control </a:t>
            </a:r>
            <a:endParaRPr dirty="0"/>
          </a:p>
        </p:txBody>
      </p:sp>
      <p:sp>
        <p:nvSpPr>
          <p:cNvPr id="495" name="Google Shape;495;p14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Inventory control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Labor cost control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Increased employee confidence</a:t>
            </a:r>
          </a:p>
          <a:p>
            <a:pPr marL="342900">
              <a:spcBef>
                <a:spcPts val="592"/>
              </a:spcBef>
              <a:spcAft>
                <a:spcPts val="1200"/>
              </a:spcAft>
              <a:buSzPts val="3200"/>
            </a:pPr>
            <a:r>
              <a:rPr lang="en-US" dirty="0"/>
              <a:t>Efficient purchasing procedures 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5"/>
          <p:cNvSpPr txBox="1">
            <a:spLocks noGrp="1"/>
          </p:cNvSpPr>
          <p:nvPr>
            <p:ph type="title"/>
          </p:nvPr>
        </p:nvSpPr>
        <p:spPr>
          <a:xfrm>
            <a:off x="2448560" y="267843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Three Phases of the USDA Recipe Standardization Process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Three-phase Approach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ADFDAE-8B3B-26A4-1363-4FC0BCC1D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0459" y="2067720"/>
            <a:ext cx="3152140" cy="1838642"/>
          </a:xfrm>
          <a:solidFill>
            <a:schemeClr val="accent1"/>
          </a:solidFill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Recipe Verification Phase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C12DE-BD82-FA6A-CC40-ACDD209BA91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193597" y="2067720"/>
            <a:ext cx="3019108" cy="1838642"/>
          </a:xfrm>
          <a:solidFill>
            <a:schemeClr val="accent1"/>
          </a:solidFill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Product Evaluation 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FA9D6-12ED-2AA3-7753-0BD238D99DD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46529" y="4221482"/>
            <a:ext cx="3365182" cy="1710688"/>
          </a:xfrm>
          <a:solidFill>
            <a:schemeClr val="accent1"/>
          </a:solidFill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Quality Adjustment Phase</a:t>
            </a:r>
          </a:p>
        </p:txBody>
      </p:sp>
    </p:spTree>
    <p:extLst>
      <p:ext uri="{BB962C8B-B14F-4D97-AF65-F5344CB8AC3E}">
        <p14:creationId xmlns:p14="http://schemas.microsoft.com/office/powerpoint/2010/main" val="1227476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Phase One: Recipe Verification</a:t>
            </a:r>
            <a:endParaRPr dirty="0"/>
          </a:p>
        </p:txBody>
      </p:sp>
      <p:sp>
        <p:nvSpPr>
          <p:cNvPr id="521" name="Google Shape;521;p1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Identifying the recipe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Sourcing ingredients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Writing and reviewing the recipe in detail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Preparing the recipe in a small-batch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Verifying yield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Recording changes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2F50-9F9B-ABD0-5061-475332D4A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460" y="170815"/>
            <a:ext cx="8644890" cy="1325563"/>
          </a:xfrm>
        </p:spPr>
        <p:txBody>
          <a:bodyPr/>
          <a:lstStyle/>
          <a:p>
            <a:r>
              <a:rPr lang="en-US" sz="4400" dirty="0"/>
              <a:t>Strategies for Soliciting Recipes </a:t>
            </a:r>
            <a:br>
              <a:rPr lang="en-US" sz="4400" dirty="0"/>
            </a:br>
            <a:r>
              <a:rPr lang="en-US" sz="4400" dirty="0"/>
              <a:t>from the School Community</a:t>
            </a:r>
            <a:endParaRPr lang="en-US" dirty="0"/>
          </a:p>
        </p:txBody>
      </p:sp>
      <p:pic>
        <p:nvPicPr>
          <p:cNvPr id="7" name="Content Placeholder 6" descr="School Nutrition Staff plating chicken chili verde in paper boats. ">
            <a:extLst>
              <a:ext uri="{FF2B5EF4-FFF2-40B4-BE49-F238E27FC236}">
                <a16:creationId xmlns:a16="http://schemas.microsoft.com/office/drawing/2014/main" id="{379CAD55-03FE-132F-DFFB-CE935BA817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68046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ED1AE-F744-2A41-F511-CD2571F5E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88104" y="1667193"/>
            <a:ext cx="4352925" cy="4351338"/>
          </a:xfrm>
        </p:spPr>
        <p:txBody>
          <a:bodyPr>
            <a:normAutofit/>
          </a:bodyPr>
          <a:lstStyle/>
          <a:p>
            <a:pPr marL="228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Student surveys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Student culinary classes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Partnerships with local farmers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Celebrate students’ or staff’s cultural or ethnic background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Feature ingredients grown at school site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School nutrition staff ideas</a:t>
            </a:r>
          </a:p>
          <a:p>
            <a:endParaRPr lang="en-US" dirty="0"/>
          </a:p>
        </p:txBody>
      </p:sp>
      <p:pic>
        <p:nvPicPr>
          <p:cNvPr id="9" name="Content Placeholder 8" descr="Photo of prepared chili chicken verde in a paper boat with a plastic spoon.">
            <a:extLst>
              <a:ext uri="{FF2B5EF4-FFF2-40B4-BE49-F238E27FC236}">
                <a16:creationId xmlns:a16="http://schemas.microsoft.com/office/drawing/2014/main" id="{0F68BAEC-8790-3813-C8B0-E71F068C303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8933985" y="2277652"/>
            <a:ext cx="2760174" cy="3062455"/>
          </a:xfrm>
        </p:spPr>
      </p:pic>
    </p:spTree>
    <p:extLst>
      <p:ext uri="{BB962C8B-B14F-4D97-AF65-F5344CB8AC3E}">
        <p14:creationId xmlns:p14="http://schemas.microsoft.com/office/powerpoint/2010/main" val="2460812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BEBE-5953-9F37-0B18-8391AF245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280" y="227965"/>
            <a:ext cx="7284720" cy="1325563"/>
          </a:xfrm>
        </p:spPr>
        <p:txBody>
          <a:bodyPr>
            <a:normAutofit fontScale="90000"/>
          </a:bodyPr>
          <a:lstStyle/>
          <a:p>
            <a:r>
              <a:rPr lang="en-US" sz="4400" dirty="0" err="1"/>
              <a:t>Kickin</a:t>
            </a:r>
            <a:r>
              <a:rPr lang="en-US" sz="4400" dirty="0"/>
              <a:t>’ Kiwi Chicken Chili Verde with Kiwi Salsa</a:t>
            </a:r>
            <a:br>
              <a:rPr lang="en-US" sz="4400" dirty="0"/>
            </a:b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kickin kiwi chicken chili verde with kiwi salsa plated">
            <a:extLst>
              <a:ext uri="{FF2B5EF4-FFF2-40B4-BE49-F238E27FC236}">
                <a16:creationId xmlns:a16="http://schemas.microsoft.com/office/drawing/2014/main" id="{9484D092-40D2-0DB7-4A54-9E31F0C58F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638674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37AFE-E0FF-5C0E-60F2-96FC9E90E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1550" y="1575436"/>
            <a:ext cx="7284720" cy="4892991"/>
          </a:xfrm>
        </p:spPr>
        <p:txBody>
          <a:bodyPr>
            <a:norm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r>
              <a:rPr lang="en-US" sz="3200" dirty="0">
                <a:solidFill>
                  <a:schemeClr val="tx1"/>
                </a:solidFill>
              </a:rPr>
              <a:t>Marysville Joint USD 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/>
              <a:t>Southwestern comfort food paired with nutrient-rich Kiwi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/>
              <a:t>Student population is 44% Hispanic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/>
              <a:t>Ingredients:</a:t>
            </a:r>
          </a:p>
          <a:p>
            <a:pPr marL="85725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400" dirty="0"/>
              <a:t>Kiwi fruit, USDA unseasoned chicken strips, salsa </a:t>
            </a:r>
            <a:r>
              <a:rPr lang="en-US" sz="2400" dirty="0" err="1"/>
              <a:t>verde</a:t>
            </a:r>
            <a:r>
              <a:rPr lang="en-US" sz="2400" dirty="0"/>
              <a:t> (green salsa), tomatoes, jalapeños, green bell pepper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53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73D7-9676-4049-3686-D3DEB62F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Trivia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0BB16-1785-9A01-A62F-3EA507D30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1365" y="1908810"/>
            <a:ext cx="5589270" cy="1223010"/>
          </a:xfrm>
          <a:solidFill>
            <a:schemeClr val="accent1"/>
          </a:solidFill>
          <a:effectLst>
            <a:softEdge rad="88900"/>
          </a:effectLst>
        </p:spPr>
        <p:txBody>
          <a:bodyPr/>
          <a:lstStyle/>
          <a:p>
            <a:pPr marL="114300" indent="0"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Which of the following fruits has the most vitamin C?</a:t>
            </a:r>
            <a:endParaRPr lang="en-US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1DB36-A165-E853-855B-5C389DD3985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32075" y="2552700"/>
            <a:ext cx="8959850" cy="287655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685800" marR="0" lvl="1" indent="742950" algn="l" rtl="0"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Apples</a:t>
            </a: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74295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Oranges</a:t>
            </a: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74295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Kiwi Fruit</a:t>
            </a: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74295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Strawberries</a:t>
            </a:r>
            <a:endParaRPr lang="en-US" sz="3200" dirty="0">
              <a:ln w="41275">
                <a:noFill/>
              </a:ln>
              <a:solidFill>
                <a:schemeClr val="dk1">
                  <a:alpha val="81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13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73D7-9676-4049-3686-D3DEB62F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Trivia-Answer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0BB16-1785-9A01-A62F-3EA507D30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1365" y="1912620"/>
            <a:ext cx="5589270" cy="1242060"/>
          </a:xfrm>
          <a:solidFill>
            <a:schemeClr val="accent1"/>
          </a:solidFill>
          <a:effectLst>
            <a:softEdge rad="88900"/>
          </a:effectLst>
        </p:spPr>
        <p:txBody>
          <a:bodyPr/>
          <a:lstStyle/>
          <a:p>
            <a:pPr marL="114300" indent="0"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Which of the following fruits has the most vitamin C?</a:t>
            </a:r>
            <a:endParaRPr lang="en-US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1DB36-A165-E853-855B-5C389DD3985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32075" y="2552700"/>
            <a:ext cx="8959850" cy="287655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685800" marR="0" lvl="1" indent="0" algn="l" rtl="0">
              <a:lnSpc>
                <a:spcPct val="90000"/>
              </a:lnSpc>
              <a:spcBef>
                <a:spcPts val="102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</a:pPr>
            <a:r>
              <a:rPr lang="en-US" sz="32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c) Kiwi Fruit </a:t>
            </a:r>
          </a:p>
        </p:txBody>
      </p:sp>
    </p:spTree>
    <p:extLst>
      <p:ext uri="{BB962C8B-B14F-4D97-AF65-F5344CB8AC3E}">
        <p14:creationId xmlns:p14="http://schemas.microsoft.com/office/powerpoint/2010/main" val="3083880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FCCD7-D20D-BF21-3D9C-1F7D1ADFA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590B-04D1-10D9-C451-D143E58BF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180" y="249873"/>
            <a:ext cx="728472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Strategies for Identifying Locally Sourced Food Items</a:t>
            </a:r>
            <a:br>
              <a:rPr lang="en-US" sz="4400" dirty="0"/>
            </a:b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E5586E-D1FB-2181-EF0D-89AFEB04C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395478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40C0A-0B88-60CD-4A15-2703FBC16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2930" y="1575436"/>
            <a:ext cx="7284720" cy="4892991"/>
          </a:xfrm>
        </p:spPr>
        <p:txBody>
          <a:bodyPr>
            <a:normAutofit lnSpcReduction="10000"/>
          </a:bodyPr>
          <a:lstStyle/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Through distributors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From food processors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Via Department of Defense Fresh Fruit and Vegetable Program (DoD Fresh)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From individual producers (direct from farmers, ranchers, and fishers)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From producer cooperatives (co-ops) and food hubs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From school gardens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28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3"/>
          <p:cNvSpPr txBox="1">
            <a:spLocks noGrp="1"/>
          </p:cNvSpPr>
          <p:nvPr>
            <p:ph type="title"/>
          </p:nvPr>
        </p:nvSpPr>
        <p:spPr>
          <a:xfrm>
            <a:off x="2540000" y="569843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Phase One: Recipe Verification (2) </a:t>
            </a:r>
            <a:endParaRPr dirty="0"/>
          </a:p>
        </p:txBody>
      </p:sp>
      <p:sp>
        <p:nvSpPr>
          <p:cNvPr id="590" name="Google Shape;590;p2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/>
              <a:t>Identifying the recipe </a:t>
            </a:r>
            <a:endParaRPr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/>
              <a:t>Sourcing ingredients </a:t>
            </a:r>
            <a:endParaRPr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/>
              <a:t>Writing and reviewing the recipe in detail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0B97-C900-8D9B-B5FA-E9DEAD05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1B1A7-7B88-F6D8-20A0-383D712E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384" y="150482"/>
            <a:ext cx="728472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4554C"/>
                </a:solidFill>
              </a:rPr>
              <a:t>Writing Recipe Directions</a:t>
            </a:r>
            <a:endParaRPr lang="en-US" sz="2700" dirty="0">
              <a:solidFill>
                <a:srgbClr val="34554C"/>
              </a:solidFill>
            </a:endParaRPr>
          </a:p>
        </p:txBody>
      </p:sp>
      <p:pic>
        <p:nvPicPr>
          <p:cNvPr id="6" name="Content Placeholder 5" descr="Chef Toby preparing a variety of root vegetables.">
            <a:extLst>
              <a:ext uri="{FF2B5EF4-FFF2-40B4-BE49-F238E27FC236}">
                <a16:creationId xmlns:a16="http://schemas.microsoft.com/office/drawing/2014/main" id="{DEBE53FD-CE14-D5B7-0FAE-FE4C82D93FE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4629752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3D9D2-113B-0188-D80D-BA8010DAD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332" y="1476045"/>
            <a:ext cx="7138824" cy="4892991"/>
          </a:xfrm>
        </p:spPr>
        <p:txBody>
          <a:bodyPr>
            <a:normAutofit lnSpcReduction="10000"/>
          </a:bodyPr>
          <a:lstStyle/>
          <a:p>
            <a:pPr marL="3429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Indicate how to combine ingredients.</a:t>
            </a:r>
          </a:p>
          <a:p>
            <a:pPr marL="342900" lvl="0" indent="-406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US" dirty="0"/>
          </a:p>
          <a:p>
            <a:pPr marL="3429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List, in order, the steps to be followed in preparing the recipe.</a:t>
            </a:r>
          </a:p>
          <a:p>
            <a:pPr marL="342900" lvl="0" indent="-406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US" dirty="0"/>
          </a:p>
          <a:p>
            <a:pPr marL="3429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Include food safety guidelines.</a:t>
            </a:r>
          </a:p>
          <a:p>
            <a:pPr marL="342900" lvl="0" indent="-406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US" dirty="0"/>
          </a:p>
          <a:p>
            <a:pPr marL="3429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Use language that is widely understood.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15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5"/>
          <p:cNvSpPr txBox="1">
            <a:spLocks noGrp="1"/>
          </p:cNvSpPr>
          <p:nvPr>
            <p:ph type="title"/>
          </p:nvPr>
        </p:nvSpPr>
        <p:spPr>
          <a:xfrm>
            <a:off x="2540000" y="57531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Institute of Child Nutrition (ICN) Recipe Standardization Checklists, Charts, and Tables</a:t>
            </a:r>
            <a:endParaRPr dirty="0"/>
          </a:p>
        </p:txBody>
      </p:sp>
      <p:sp>
        <p:nvSpPr>
          <p:cNvPr id="606" name="Google Shape;606;p25"/>
          <p:cNvSpPr txBox="1">
            <a:spLocks noGrp="1"/>
          </p:cNvSpPr>
          <p:nvPr>
            <p:ph type="body" idx="1"/>
          </p:nvPr>
        </p:nvSpPr>
        <p:spPr>
          <a:xfrm>
            <a:off x="2540000" y="216789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Basics at a Glance Poster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Internal Cooking Temperatures Poster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Common measures and conversion tables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Recipe Review Checklist and Decision Guide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i="1" dirty="0"/>
              <a:t>Available in the Recipe Standardization Guide for SNPs or on the Food Buying Guide web page.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6"/>
          <p:cNvSpPr txBox="1">
            <a:spLocks noGrp="1"/>
          </p:cNvSpPr>
          <p:nvPr>
            <p:ph type="title"/>
          </p:nvPr>
        </p:nvSpPr>
        <p:spPr>
          <a:xfrm>
            <a:off x="2540000" y="530087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Phase One: Recipe Verification (3)</a:t>
            </a:r>
            <a:endParaRPr/>
          </a:p>
        </p:txBody>
      </p:sp>
      <p:sp>
        <p:nvSpPr>
          <p:cNvPr id="613" name="Google Shape;613;p26"/>
          <p:cNvSpPr txBox="1">
            <a:spLocks noGrp="1"/>
          </p:cNvSpPr>
          <p:nvPr>
            <p:ph type="body" idx="1"/>
          </p:nvPr>
        </p:nvSpPr>
        <p:spPr>
          <a:xfrm>
            <a:off x="2540000" y="1673087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Identifying the recipe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Sourcing ingredients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Writing and reviewing the recipe in detail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 dirty="0"/>
              <a:t>Preparing it in a small-batch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 dirty="0"/>
              <a:t>Verifying its yield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 dirty="0"/>
              <a:t>Recording changes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"/>
          <p:cNvSpPr txBox="1">
            <a:spLocks noGrp="1"/>
          </p:cNvSpPr>
          <p:nvPr>
            <p:ph type="title"/>
          </p:nvPr>
        </p:nvSpPr>
        <p:spPr>
          <a:xfrm>
            <a:off x="2540000" y="3524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Small Batch Taste Testing </a:t>
            </a:r>
            <a:br>
              <a:rPr lang="en-US" dirty="0"/>
            </a:br>
            <a:r>
              <a:rPr lang="en-US" dirty="0"/>
              <a:t>and Yield Verification</a:t>
            </a:r>
            <a:endParaRPr dirty="0"/>
          </a:p>
        </p:txBody>
      </p:sp>
      <p:sp>
        <p:nvSpPr>
          <p:cNvPr id="620" name="Google Shape;620;p27"/>
          <p:cNvSpPr txBox="1">
            <a:spLocks noGrp="1"/>
          </p:cNvSpPr>
          <p:nvPr>
            <p:ph type="body" idx="1"/>
          </p:nvPr>
        </p:nvSpPr>
        <p:spPr>
          <a:xfrm>
            <a:off x="2540000" y="1795462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Produce 25 or 50 servings three times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Involve staff and students to get feedback on feasibility and acceptability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Conduct a nutrient analysis using a USDA approved Nutrient Analysis Software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Verify recipe yield using the FBG RAW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8">
          <a:extLst>
            <a:ext uri="{FF2B5EF4-FFF2-40B4-BE49-F238E27FC236}">
              <a16:creationId xmlns:a16="http://schemas.microsoft.com/office/drawing/2014/main" id="{D372F9DC-4676-7551-34D6-26814E9B1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">
            <a:extLst>
              <a:ext uri="{FF2B5EF4-FFF2-40B4-BE49-F238E27FC236}">
                <a16:creationId xmlns:a16="http://schemas.microsoft.com/office/drawing/2014/main" id="{C6A1AA9F-C6AB-23B6-BA19-7AE39A4C18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0000" y="3524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Nutrient Analysis</a:t>
            </a:r>
            <a:endParaRPr dirty="0"/>
          </a:p>
        </p:txBody>
      </p:sp>
      <p:sp>
        <p:nvSpPr>
          <p:cNvPr id="620" name="Google Shape;620;p27">
            <a:extLst>
              <a:ext uri="{FF2B5EF4-FFF2-40B4-BE49-F238E27FC236}">
                <a16:creationId xmlns:a16="http://schemas.microsoft.com/office/drawing/2014/main" id="{D8E5F8C1-EC94-0062-1E3E-1D916D80C3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40000" y="1795462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Determine compliance with school meal regulatory requirements for: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Calories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Saturated Fat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Sodium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Added Sugars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(beginning July 1, 2027)</a:t>
            </a:r>
          </a:p>
        </p:txBody>
      </p:sp>
    </p:spTree>
    <p:extLst>
      <p:ext uri="{BB962C8B-B14F-4D97-AF65-F5344CB8AC3E}">
        <p14:creationId xmlns:p14="http://schemas.microsoft.com/office/powerpoint/2010/main" val="1848761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9"/>
          <p:cNvSpPr txBox="1">
            <a:spLocks noGrp="1"/>
          </p:cNvSpPr>
          <p:nvPr>
            <p:ph type="title"/>
          </p:nvPr>
        </p:nvSpPr>
        <p:spPr>
          <a:xfrm>
            <a:off x="2540000" y="419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Phase Two: Product Evaluation</a:t>
            </a:r>
            <a:endParaRPr dirty="0"/>
          </a:p>
        </p:txBody>
      </p:sp>
      <p:sp>
        <p:nvSpPr>
          <p:cNvPr id="650" name="Google Shape;650;p29"/>
          <p:cNvSpPr txBox="1">
            <a:spLocks noGrp="1"/>
          </p:cNvSpPr>
          <p:nvPr>
            <p:ph type="body" idx="1"/>
          </p:nvPr>
        </p:nvSpPr>
        <p:spPr>
          <a:xfrm>
            <a:off x="2540000" y="15621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Informal and formal evaluation process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Formal evaluation requires student taste testing and feedback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Use the USDA Quality Score Card or Taste Testing Survey Examples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Determine if the recipe should be rejected, accepted or changed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91B34-93D9-74B7-8767-00FB7811F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11C42-4885-E8EA-2992-AA257F0C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723" y="473867"/>
            <a:ext cx="5085399" cy="1325563"/>
          </a:xfrm>
        </p:spPr>
        <p:txBody>
          <a:bodyPr/>
          <a:lstStyle/>
          <a:p>
            <a:pPr algn="ctr"/>
            <a:r>
              <a:rPr lang="en-US" sz="4400" dirty="0"/>
              <a:t>Taste Testing Best Practices</a:t>
            </a:r>
            <a:endParaRPr lang="en-US" dirty="0"/>
          </a:p>
        </p:txBody>
      </p:sp>
      <p:pic>
        <p:nvPicPr>
          <p:cNvPr id="7" name="Content Placeholder 6" descr="Blind-folded students wearing blind folds cutting food.">
            <a:extLst>
              <a:ext uri="{FF2B5EF4-FFF2-40B4-BE49-F238E27FC236}">
                <a16:creationId xmlns:a16="http://schemas.microsoft.com/office/drawing/2014/main" id="{8EF9DD4C-ACBE-1F6B-1419-430E87DAAE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368046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710-B821-9D01-C8C2-56459980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88104" y="1975803"/>
            <a:ext cx="4352925" cy="4676457"/>
          </a:xfrm>
        </p:spPr>
        <p:txBody>
          <a:bodyPr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Choose age-appropriate methods and tasting events</a:t>
            </a:r>
            <a:endParaRPr lang="en-US" sz="4000" dirty="0"/>
          </a:p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Collect feedback using various formats e.g., Google form surveys, QR codes, “Tried it, Liked it, Love it” charts or emojis</a:t>
            </a:r>
            <a:endParaRPr lang="en-US" sz="4000" dirty="0"/>
          </a:p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Use scores or scales to summarize the results</a:t>
            </a:r>
            <a:endParaRPr lang="en-US" sz="4000" dirty="0"/>
          </a:p>
          <a:p>
            <a:endParaRPr lang="en-US" dirty="0"/>
          </a:p>
        </p:txBody>
      </p:sp>
      <p:pic>
        <p:nvPicPr>
          <p:cNvPr id="9" name="Content Placeholder 8" descr="Student voting on the Crunchy Taco Salad and placing a sticker under the Loved it column.">
            <a:extLst>
              <a:ext uri="{FF2B5EF4-FFF2-40B4-BE49-F238E27FC236}">
                <a16:creationId xmlns:a16="http://schemas.microsoft.com/office/drawing/2014/main" id="{C9231919-6359-3ADB-B325-85003B3E8450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rcRect/>
          <a:stretch/>
        </p:blipFill>
        <p:spPr>
          <a:xfrm>
            <a:off x="8448673" y="0"/>
            <a:ext cx="3743327" cy="6858000"/>
          </a:xfrm>
        </p:spPr>
      </p:pic>
    </p:spTree>
    <p:extLst>
      <p:ext uri="{BB962C8B-B14F-4D97-AF65-F5344CB8AC3E}">
        <p14:creationId xmlns:p14="http://schemas.microsoft.com/office/powerpoint/2010/main" val="1252413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5822A0-32DC-4940-3CAA-CB06228B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551" y="224886"/>
            <a:ext cx="9144000" cy="1143000"/>
          </a:xfrm>
        </p:spPr>
        <p:txBody>
          <a:bodyPr/>
          <a:lstStyle/>
          <a:p>
            <a:pPr>
              <a:lnSpc>
                <a:spcPct val="90000"/>
              </a:lnSpc>
              <a:buSzPct val="45751"/>
            </a:pPr>
            <a:r>
              <a:rPr lang="en-US" sz="4000" dirty="0"/>
              <a:t>Taste Testing Results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FEB81C-1BDB-EF77-244C-2A68E325D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9551" y="1807152"/>
            <a:ext cx="7072939" cy="4441248"/>
          </a:xfrm>
        </p:spPr>
        <p:txBody>
          <a:bodyPr>
            <a:noAutofit/>
          </a:bodyPr>
          <a:lstStyle/>
          <a:p>
            <a:pPr marL="3429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Grades K through 8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96% Acceptability Rating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Survey Questions:</a:t>
            </a:r>
          </a:p>
          <a:p>
            <a:pPr marL="857250" lvl="1" indent="-34290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400" dirty="0"/>
              <a:t>Do you like the way it looks?</a:t>
            </a:r>
          </a:p>
          <a:p>
            <a:pPr marL="514350" lvl="1" indent="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</a:pPr>
            <a:r>
              <a:rPr lang="en-US" sz="2400" dirty="0"/>
              <a:t>   ...smells? …tastes?</a:t>
            </a:r>
          </a:p>
          <a:p>
            <a:pPr marL="857250" lvl="1" indent="-34290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400" dirty="0"/>
              <a:t>Overall, what do you think of the item you sampled today?</a:t>
            </a:r>
          </a:p>
          <a:p>
            <a:pPr marL="1143000" lvl="2" indent="-22860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Menu Ready! or Still Needs Work</a:t>
            </a:r>
          </a:p>
        </p:txBody>
      </p:sp>
      <p:pic>
        <p:nvPicPr>
          <p:cNvPr id="10" name="Picture Placeholder 9" descr="A group of students sitting around a table tasting new recipes.">
            <a:extLst>
              <a:ext uri="{FF2B5EF4-FFF2-40B4-BE49-F238E27FC236}">
                <a16:creationId xmlns:a16="http://schemas.microsoft.com/office/drawing/2014/main" id="{782F6CA5-E3FA-FACB-B664-51BFE85E652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5798" b="15798"/>
          <a:stretch/>
        </p:blipFill>
        <p:spPr>
          <a:xfrm>
            <a:off x="7891751" y="2074459"/>
            <a:ext cx="3721395" cy="2388358"/>
          </a:xfrm>
        </p:spPr>
      </p:pic>
    </p:spTree>
    <p:extLst>
      <p:ext uri="{BB962C8B-B14F-4D97-AF65-F5344CB8AC3E}">
        <p14:creationId xmlns:p14="http://schemas.microsoft.com/office/powerpoint/2010/main" val="2592044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Phase Three: Quantity Adjustment</a:t>
            </a:r>
            <a:endParaRPr/>
          </a:p>
        </p:txBody>
      </p:sp>
      <p:sp>
        <p:nvSpPr>
          <p:cNvPr id="681" name="Google Shape;681;p3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Adjust the recipe to reflect the number of servings you will use in your program.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Use the factor method to increase or decrease the recipe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Other methods include: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Direct reading tables method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Percentage method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Computerized recipe adjustments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8D02-20C8-147F-293E-4F57D57F5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7E1C-03FB-7DB3-6FE9-055856F7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914" y="1069"/>
            <a:ext cx="9144000" cy="1143000"/>
          </a:xfrm>
        </p:spPr>
        <p:txBody>
          <a:bodyPr/>
          <a:lstStyle/>
          <a:p>
            <a:r>
              <a:rPr lang="en-US" dirty="0"/>
              <a:t>Menu Ready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5689F0-9BB8-E3C9-3B79-90DC91724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03176" y="1067117"/>
            <a:ext cx="5670348" cy="4351338"/>
          </a:xfrm>
        </p:spPr>
        <p:txBody>
          <a:bodyPr/>
          <a:lstStyle/>
          <a:p>
            <a:pPr marL="342900">
              <a:spcBef>
                <a:spcPts val="800"/>
              </a:spcBef>
              <a:buSzPts val="2800"/>
              <a:buFont typeface="Arial"/>
              <a:buChar char="•"/>
            </a:pPr>
            <a:r>
              <a:rPr lang="en-US" sz="2800" dirty="0">
                <a:latin typeface="+mj-lt"/>
              </a:rPr>
              <a:t>Complete the recipe standardization process</a:t>
            </a:r>
          </a:p>
          <a:p>
            <a:pPr marL="342900">
              <a:spcBef>
                <a:spcPts val="0"/>
              </a:spcBef>
              <a:buSzPts val="2800"/>
              <a:buFont typeface="Arial"/>
              <a:buChar char="•"/>
            </a:pPr>
            <a:r>
              <a:rPr lang="en-US" sz="2800" dirty="0">
                <a:latin typeface="+mj-lt"/>
              </a:rPr>
              <a:t>Menu item 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Age group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Menu compliance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Menu mix</a:t>
            </a:r>
          </a:p>
          <a:p>
            <a:pPr marL="342900">
              <a:spcBef>
                <a:spcPts val="800"/>
              </a:spcBef>
              <a:buSzPts val="2800"/>
              <a:buFont typeface="Arial"/>
              <a:buChar char="•"/>
            </a:pPr>
            <a:r>
              <a:rPr lang="en-US" sz="2800" dirty="0">
                <a:latin typeface="+mj-lt"/>
              </a:rPr>
              <a:t>Engage students and staff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Celebration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Taste testing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Surveys</a:t>
            </a:r>
            <a:endParaRPr lang="en-US" dirty="0"/>
          </a:p>
          <a:p>
            <a:endParaRPr lang="en-US" dirty="0"/>
          </a:p>
        </p:txBody>
      </p:sp>
      <p:pic>
        <p:nvPicPr>
          <p:cNvPr id="11" name="Content Placeholder 10" descr="Two plates of chicken adobo over rice.">
            <a:extLst>
              <a:ext uri="{FF2B5EF4-FFF2-40B4-BE49-F238E27FC236}">
                <a16:creationId xmlns:a16="http://schemas.microsoft.com/office/drawing/2014/main" id="{150370F7-EF94-1C40-0484-DB6F295A8D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73524" y="1433036"/>
            <a:ext cx="3209925" cy="36195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55D2EB-CC67-1AE6-BCD3-3622ACB8BD5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296173" y="5183531"/>
            <a:ext cx="4985302" cy="863917"/>
          </a:xfrm>
        </p:spPr>
        <p:txBody>
          <a:bodyPr/>
          <a:lstStyle/>
          <a:p>
            <a:pPr marL="25400" indent="0" algn="ctr">
              <a:spcBef>
                <a:spcPts val="6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Christo Rey San Jose Jesuit </a:t>
            </a:r>
          </a:p>
          <a:p>
            <a:pPr marL="25400" indent="0" algn="ctr">
              <a:spcBef>
                <a:spcPts val="6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 School Chicken Adobo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02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8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400" dirty="0"/>
              <a:t>Tour of the USDA Food Buying Guide Web-based Tool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79"/>
          <p:cNvSpPr txBox="1">
            <a:spLocks noGrp="1"/>
          </p:cNvSpPr>
          <p:nvPr>
            <p:ph type="title"/>
          </p:nvPr>
        </p:nvSpPr>
        <p:spPr>
          <a:xfrm>
            <a:off x="2540000" y="354677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Introduction to the FBG RAW</a:t>
            </a:r>
            <a:endParaRPr dirty="0"/>
          </a:p>
        </p:txBody>
      </p:sp>
      <p:sp>
        <p:nvSpPr>
          <p:cNvPr id="777" name="Google Shape;777;p79"/>
          <p:cNvSpPr txBox="1">
            <a:spLocks noGrp="1"/>
          </p:cNvSpPr>
          <p:nvPr>
            <p:ph type="body" idx="1"/>
          </p:nvPr>
        </p:nvSpPr>
        <p:spPr>
          <a:xfrm>
            <a:off x="2540000" y="1512570"/>
            <a:ext cx="9144000" cy="6511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b="1" dirty="0">
                <a:solidFill>
                  <a:schemeClr val="lt1"/>
                </a:solidFill>
              </a:rPr>
              <a:t>What?</a:t>
            </a:r>
            <a:endParaRPr dirty="0"/>
          </a:p>
        </p:txBody>
      </p:sp>
      <p:sp>
        <p:nvSpPr>
          <p:cNvPr id="778" name="Google Shape;778;p79"/>
          <p:cNvSpPr txBox="1">
            <a:spLocks noGrp="1"/>
          </p:cNvSpPr>
          <p:nvPr>
            <p:ph type="body" idx="2"/>
          </p:nvPr>
        </p:nvSpPr>
        <p:spPr>
          <a:xfrm>
            <a:off x="3066011" y="2163733"/>
            <a:ext cx="843510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The FBG Interactive Web-based Tool includes: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The FBG Calculator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Exhibit A Grains Tool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Downloadable FBG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RAW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Product Formulation Statement (PFS) Workbook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0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Location of the FBG RAW</a:t>
            </a:r>
            <a:endParaRPr/>
          </a:p>
        </p:txBody>
      </p:sp>
      <p:sp>
        <p:nvSpPr>
          <p:cNvPr id="785" name="Google Shape;785;p80"/>
          <p:cNvSpPr txBox="1">
            <a:spLocks noGrp="1"/>
          </p:cNvSpPr>
          <p:nvPr>
            <p:ph type="body" idx="1"/>
          </p:nvPr>
        </p:nvSpPr>
        <p:spPr>
          <a:xfrm>
            <a:off x="2540000" y="1752600"/>
            <a:ext cx="9144000" cy="6511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b="1">
                <a:solidFill>
                  <a:schemeClr val="lt1"/>
                </a:solidFill>
              </a:rPr>
              <a:t>Where?</a:t>
            </a:r>
            <a:endParaRPr/>
          </a:p>
        </p:txBody>
      </p:sp>
      <p:sp>
        <p:nvSpPr>
          <p:cNvPr id="786" name="Google Shape;786;p80"/>
          <p:cNvSpPr txBox="1">
            <a:spLocks noGrp="1"/>
          </p:cNvSpPr>
          <p:nvPr>
            <p:ph type="body" idx="2"/>
          </p:nvPr>
        </p:nvSpPr>
        <p:spPr>
          <a:xfrm>
            <a:off x="3248891" y="2403763"/>
            <a:ext cx="843510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USDA FBG web page at </a:t>
            </a:r>
            <a:r>
              <a:rPr lang="en-US" dirty="0">
                <a:solidFill>
                  <a:schemeClr val="tx1"/>
                </a:solidFill>
                <a:hlinkClick r:id="rId3" tooltip="U.S. Department of Agriculture Food Buying Guide"/>
              </a:rPr>
              <a:t>https://foodbuyingguide.fns.usda.gov/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Must create a user profile and login to use the RAW</a:t>
            </a:r>
            <a:endParaRPr dirty="0"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Select RAW or the Tools tab and select Create RAW</a:t>
            </a: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1"/>
          <p:cNvSpPr txBox="1">
            <a:spLocks noGrp="1"/>
          </p:cNvSpPr>
          <p:nvPr>
            <p:ph type="title"/>
          </p:nvPr>
        </p:nvSpPr>
        <p:spPr>
          <a:xfrm>
            <a:off x="2540000" y="31496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Benefits of the FBG RAW</a:t>
            </a:r>
            <a:endParaRPr dirty="0"/>
          </a:p>
        </p:txBody>
      </p:sp>
      <p:sp>
        <p:nvSpPr>
          <p:cNvPr id="793" name="Google Shape;793;p81"/>
          <p:cNvSpPr txBox="1">
            <a:spLocks noGrp="1"/>
          </p:cNvSpPr>
          <p:nvPr>
            <p:ph type="body" idx="1"/>
          </p:nvPr>
        </p:nvSpPr>
        <p:spPr>
          <a:xfrm>
            <a:off x="2540000" y="1457960"/>
            <a:ext cx="9144000" cy="6511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b="1">
                <a:solidFill>
                  <a:schemeClr val="lt1"/>
                </a:solidFill>
              </a:rPr>
              <a:t>Why?</a:t>
            </a:r>
            <a:endParaRPr/>
          </a:p>
        </p:txBody>
      </p:sp>
      <p:sp>
        <p:nvSpPr>
          <p:cNvPr id="794" name="Google Shape;794;p81"/>
          <p:cNvSpPr txBox="1">
            <a:spLocks noGrp="1"/>
          </p:cNvSpPr>
          <p:nvPr>
            <p:ph type="body" idx="2"/>
          </p:nvPr>
        </p:nvSpPr>
        <p:spPr>
          <a:xfrm>
            <a:off x="3248891" y="2109123"/>
            <a:ext cx="843510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FBG RAW helps you to: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Provide consistent food quality ​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Produce predictable yield ​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Determine true nutrient content and meal pattern contribution​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Manage food cost control ​and purchasing </a:t>
            </a:r>
            <a:endParaRPr dirty="0"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b="1" dirty="0"/>
              <a:t>Calculates the information for you!</a:t>
            </a: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8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Purchased versus Edible Portion</a:t>
            </a:r>
            <a:endParaRPr/>
          </a:p>
        </p:txBody>
      </p:sp>
      <p:sp>
        <p:nvSpPr>
          <p:cNvPr id="801" name="Google Shape;801;p8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As Purchased (AP)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b="0" i="0">
                <a:latin typeface="Arial"/>
                <a:ea typeface="Arial"/>
                <a:cs typeface="Arial"/>
                <a:sym typeface="Arial"/>
              </a:rPr>
              <a:t>The amount of food item as it is purchased before any preparation has been completed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Example: Carrots, fresh, without tops</a:t>
            </a:r>
            <a:endParaRPr/>
          </a:p>
        </p:txBody>
      </p:sp>
      <p:sp>
        <p:nvSpPr>
          <p:cNvPr id="802" name="Google Shape;802;p82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Edible Portion (EP)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b="0" i="0">
                <a:latin typeface="Arial"/>
                <a:ea typeface="Arial"/>
                <a:cs typeface="Arial"/>
                <a:sym typeface="Arial"/>
              </a:rPr>
              <a:t>The amount of a food item that is ready for use in a recipe after all pre-preparation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Example: Carrots, trimmed, peeled, and sliced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4"/>
          <p:cNvSpPr txBox="1">
            <a:spLocks noGrp="1"/>
          </p:cNvSpPr>
          <p:nvPr>
            <p:ph type="title"/>
          </p:nvPr>
        </p:nvSpPr>
        <p:spPr>
          <a:xfrm>
            <a:off x="2540000" y="34671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Estimate the Desired Yield Using </a:t>
            </a:r>
            <a:br>
              <a:rPr lang="en-US" sz="3600" dirty="0"/>
            </a:br>
            <a:r>
              <a:rPr lang="en-US" sz="3600" dirty="0"/>
              <a:t>the FBG Shopping List</a:t>
            </a:r>
            <a:endParaRPr dirty="0"/>
          </a:p>
        </p:txBody>
      </p:sp>
      <p:sp>
        <p:nvSpPr>
          <p:cNvPr id="816" name="Google Shape;816;p84"/>
          <p:cNvSpPr txBox="1">
            <a:spLocks noGrp="1"/>
          </p:cNvSpPr>
          <p:nvPr>
            <p:ph type="body" idx="1"/>
          </p:nvPr>
        </p:nvSpPr>
        <p:spPr>
          <a:xfrm>
            <a:off x="2540000" y="158115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Search and select the Creditable Food Ingredients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estimated serving size of the ingredient 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desired number of servings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Repeat for each of the creditable ingredients</a:t>
            </a:r>
            <a:endParaRPr dirty="0"/>
          </a:p>
          <a:p>
            <a:pPr marL="342900" lvl="0" indent="-1397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5"/>
          <p:cNvSpPr txBox="1">
            <a:spLocks noGrp="1"/>
          </p:cNvSpPr>
          <p:nvPr>
            <p:ph type="title"/>
          </p:nvPr>
        </p:nvSpPr>
        <p:spPr>
          <a:xfrm>
            <a:off x="2540000" y="1905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600" dirty="0"/>
              <a:t>Identify your Recipe and Desired Yield</a:t>
            </a:r>
            <a:endParaRPr dirty="0"/>
          </a:p>
        </p:txBody>
      </p:sp>
      <p:sp>
        <p:nvSpPr>
          <p:cNvPr id="823" name="Google Shape;823;p85"/>
          <p:cNvSpPr txBox="1">
            <a:spLocks noGrp="1"/>
          </p:cNvSpPr>
          <p:nvPr>
            <p:ph type="body" idx="1"/>
          </p:nvPr>
        </p:nvSpPr>
        <p:spPr>
          <a:xfrm>
            <a:off x="2540000" y="16383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recipe name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number of servings (50 or 100)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planned serving size (considering age group and meal pattern crediting requirements)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Before move you on to the next step select-- </a:t>
            </a:r>
            <a:r>
              <a:rPr lang="en-US" b="1" dirty="0"/>
              <a:t>Save</a:t>
            </a:r>
            <a:r>
              <a:rPr lang="en-US" dirty="0"/>
              <a:t>.</a:t>
            </a:r>
            <a:endParaRPr dirty="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86"/>
          <p:cNvSpPr txBox="1">
            <a:spLocks noGrp="1"/>
          </p:cNvSpPr>
          <p:nvPr>
            <p:ph type="title"/>
          </p:nvPr>
        </p:nvSpPr>
        <p:spPr>
          <a:xfrm>
            <a:off x="2540000" y="31242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200" dirty="0"/>
              <a:t>Identify the Desired Serving and Yield Factor</a:t>
            </a:r>
            <a:endParaRPr dirty="0"/>
          </a:p>
        </p:txBody>
      </p:sp>
      <p:sp>
        <p:nvSpPr>
          <p:cNvPr id="830" name="Google Shape;830;p86"/>
          <p:cNvSpPr txBox="1">
            <a:spLocks noGrp="1"/>
          </p:cNvSpPr>
          <p:nvPr>
            <p:ph type="body" idx="1"/>
          </p:nvPr>
        </p:nvSpPr>
        <p:spPr>
          <a:xfrm>
            <a:off x="2540000" y="1782639"/>
            <a:ext cx="9358420" cy="231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Search the Creditable Food Ingredients AP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Select the serving that best matches your EP as served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For example, 1 pound of fresh ground beef AP becomes 12 servings of 1 oz of cooked ground beef EP as served.</a:t>
            </a:r>
            <a:endParaRPr dirty="0"/>
          </a:p>
        </p:txBody>
      </p:sp>
      <p:pic>
        <p:nvPicPr>
          <p:cNvPr id="831" name="Google Shape;831;p86" descr="food buying guide table for ground beef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75296" y="4093146"/>
            <a:ext cx="8873408" cy="1691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8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600" dirty="0"/>
              <a:t>Calculate the Quantity to Purchase</a:t>
            </a:r>
            <a:endParaRPr dirty="0"/>
          </a:p>
        </p:txBody>
      </p:sp>
      <p:sp>
        <p:nvSpPr>
          <p:cNvPr id="838" name="Google Shape;838;p8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Select the Creditable Food Ingredients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Enter the estimated quantity of the EP of the ingredient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Enter the yield factor from the additional information column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If serving as purchased, enter 0 in the yield factor.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Adjust quantity of each of the ingredients to desired yield and meal contribution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88"/>
          <p:cNvSpPr txBox="1">
            <a:spLocks noGrp="1"/>
          </p:cNvSpPr>
          <p:nvPr>
            <p:ph type="title"/>
          </p:nvPr>
        </p:nvSpPr>
        <p:spPr>
          <a:xfrm>
            <a:off x="2540000" y="1905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600" dirty="0"/>
              <a:t>Using the Yield Factor</a:t>
            </a:r>
            <a:endParaRPr dirty="0"/>
          </a:p>
        </p:txBody>
      </p:sp>
      <p:sp>
        <p:nvSpPr>
          <p:cNvPr id="845" name="Google Shape;845;p88"/>
          <p:cNvSpPr txBox="1">
            <a:spLocks noGrp="1"/>
          </p:cNvSpPr>
          <p:nvPr>
            <p:ph type="body" idx="1"/>
          </p:nvPr>
        </p:nvSpPr>
        <p:spPr>
          <a:xfrm>
            <a:off x="2540000" y="154305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Choose the Yield Factor base on how the ingredient is added to the recipe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To find the Edible Portion (serving) amount 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EP equals AP multiplied by the Yield Factor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Ex. 8 pounds multiplied by .88 equals 7.04 pounds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To find the As Purchased amount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AP equals EP divided by the Yield Factor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Ex. 7.04 pounds divided by .88 equals 8 pounds</a:t>
            </a:r>
            <a:endParaRPr dirty="0"/>
          </a:p>
          <a:p>
            <a:pPr marL="45720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  <a:p>
            <a: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89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Recipe Analysis Workbook</a:t>
            </a:r>
            <a:br>
              <a:rPr lang="en-US" sz="3600"/>
            </a:br>
            <a:r>
              <a:rPr lang="en-US" sz="3600"/>
              <a:t>Calculating the Meal Pattern Contribution</a:t>
            </a:r>
            <a:endParaRPr/>
          </a:p>
        </p:txBody>
      </p:sp>
      <p:sp>
        <p:nvSpPr>
          <p:cNvPr id="852" name="Google Shape;852;p89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RAW automatically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Calculates each ingredient based on the yield and total number of servings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Combines ingredients by components and subgroups</a:t>
            </a:r>
            <a:endParaRPr dirty="0"/>
          </a:p>
        </p:txBody>
      </p:sp>
      <p:pic>
        <p:nvPicPr>
          <p:cNvPr id="853" name="Google Shape;853;p89" descr="recipe analysis workbook meal pattern contribution results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213600" y="2005312"/>
            <a:ext cx="4470400" cy="406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90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 about the RAW</a:t>
            </a:r>
            <a:endParaRPr/>
          </a:p>
        </p:txBody>
      </p:sp>
      <p:sp>
        <p:nvSpPr>
          <p:cNvPr id="860" name="Google Shape;860;p90"/>
          <p:cNvSpPr txBox="1">
            <a:spLocks noGrp="1"/>
          </p:cNvSpPr>
          <p:nvPr>
            <p:ph type="body" idx="1"/>
          </p:nvPr>
        </p:nvSpPr>
        <p:spPr>
          <a:xfrm>
            <a:off x="3329940" y="2449830"/>
            <a:ext cx="756412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 dirty="0"/>
              <a:t>The RAW is only as good as the information you put into it.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5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A6D"/>
              </a:buClr>
              <a:buSzPts val="6000"/>
              <a:buFont typeface="Arial"/>
              <a:buNone/>
            </a:pPr>
            <a:r>
              <a:rPr lang="en-US"/>
              <a:t>Resources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E51EC-6C7A-4D3A-12BF-71A80FC7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C668B-447E-233F-7A76-C3A2E3B0D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40" y="249873"/>
            <a:ext cx="7284720" cy="1325563"/>
          </a:xfrm>
        </p:spPr>
        <p:txBody>
          <a:bodyPr>
            <a:normAutofit/>
          </a:bodyPr>
          <a:lstStyle/>
          <a:p>
            <a:r>
              <a:rPr lang="en-US" dirty="0"/>
              <a:t>Celebrate &amp; Communicate</a:t>
            </a:r>
            <a:br>
              <a:rPr lang="en-US" sz="4400" dirty="0"/>
            </a:b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Fresh Delish Magazine Monterey Peninsula USD highlighting the Crispy Kimchi Chicken Sandwich recipe ">
            <a:extLst>
              <a:ext uri="{FF2B5EF4-FFF2-40B4-BE49-F238E27FC236}">
                <a16:creationId xmlns:a16="http://schemas.microsoft.com/office/drawing/2014/main" id="{B197E90D-F02C-76D8-F1F2-296B70AA98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378968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96270-4315-4C6D-FEBC-5387C47EF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8640" y="1373306"/>
            <a:ext cx="7284720" cy="4892991"/>
          </a:xfrm>
        </p:spPr>
        <p:txBody>
          <a:bodyPr>
            <a:normAutofit fontScale="92500" lnSpcReduction="10000"/>
          </a:bodyPr>
          <a:lstStyle/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Student-approved menu designation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Promotional posters 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Nutrition education displays in the cafeteria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Photos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Parent newsletter 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Email to the school community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Share with us by email at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CARecipes@cde.ca.gov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Photo: Monterey Peninsula USD Fresh Delish Magazine</a:t>
            </a:r>
          </a:p>
        </p:txBody>
      </p:sp>
    </p:spTree>
    <p:extLst>
      <p:ext uri="{BB962C8B-B14F-4D97-AF65-F5344CB8AC3E}">
        <p14:creationId xmlns:p14="http://schemas.microsoft.com/office/powerpoint/2010/main" val="3533858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40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CDE Web pages</a:t>
            </a:r>
            <a:endParaRPr/>
          </a:p>
        </p:txBody>
      </p:sp>
      <p:sp>
        <p:nvSpPr>
          <p:cNvPr id="916" name="Google Shape;916;p40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Nutrition What’s New web page at </a:t>
            </a:r>
            <a:r>
              <a:rPr lang="en-US" sz="2800" dirty="0">
                <a:solidFill>
                  <a:schemeClr val="tx1"/>
                </a:solidFill>
                <a:hlinkClick r:id="rId3" tooltip="CA Department of Education Nutrition What's New web page"/>
              </a:rPr>
              <a:t>https://cde.ca.gov/568178 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Taste of CA Challenge Grant web page at </a:t>
            </a:r>
            <a:r>
              <a:rPr lang="en-US" sz="2800" dirty="0">
                <a:solidFill>
                  <a:schemeClr val="tx1"/>
                </a:solidFill>
                <a:hlinkClick r:id="rId4" tooltip="CA Department of Education Taste of CA Challenge Grant"/>
              </a:rPr>
              <a:t>https://cde.ca.gov/567538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10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 Culinary Centers Standardized Recipe web page at </a:t>
            </a:r>
            <a:r>
              <a:rPr lang="en-US" sz="2800" dirty="0">
                <a:solidFill>
                  <a:schemeClr val="tx1"/>
                </a:solidFill>
                <a:hlinkClick r:id="rId5" tooltip="CA Culinary Centers "/>
              </a:rPr>
              <a:t>https://cde.ca.gov/566979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4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USDA and ICN Resources</a:t>
            </a:r>
            <a:endParaRPr dirty="0"/>
          </a:p>
        </p:txBody>
      </p:sp>
      <p:sp>
        <p:nvSpPr>
          <p:cNvPr id="923" name="Google Shape;923;p41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Institute for Child Nutrition eLearning website at </a:t>
            </a:r>
            <a:r>
              <a:rPr lang="en-US" sz="2800" dirty="0">
                <a:solidFill>
                  <a:schemeClr val="tx1"/>
                </a:solidFill>
                <a:hlinkClick r:id="rId3" tooltip="Institute for Child Nutrition"/>
              </a:rPr>
              <a:t>https://theicn.docebosaas.com/learn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USDA Food Buying Guide web-based tools at </a:t>
            </a:r>
            <a:r>
              <a:rPr lang="en-US" sz="2800" dirty="0">
                <a:solidFill>
                  <a:schemeClr val="tx1"/>
                </a:solidFill>
                <a:hlinkClick r:id="rId4" tooltip="U.S. Department of Agriculture"/>
              </a:rPr>
              <a:t>https://foodbuyingguide.fns.usda.gov/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USDA Recipe Standardization Guide for SNP Operators at </a:t>
            </a:r>
            <a:r>
              <a:rPr lang="en-US" sz="2800" dirty="0">
                <a:solidFill>
                  <a:schemeClr val="tx1"/>
                </a:solidFill>
                <a:hlinkClick r:id="rId5" tooltip="Culinary Institute of Child Nutrition"/>
              </a:rPr>
              <a:t>https://theicn.org/cicn/usda-recipe-standardization-guide-for-school-nutrition-programs/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1652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4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Professional Standard </a:t>
            </a:r>
            <a:br>
              <a:rPr lang="en-US"/>
            </a:br>
            <a:r>
              <a:rPr lang="en-US"/>
              <a:t>Crediting Codes and Objectives (1) </a:t>
            </a:r>
            <a:endParaRPr/>
          </a:p>
        </p:txBody>
      </p:sp>
      <p:sp>
        <p:nvSpPr>
          <p:cNvPr id="938" name="Google Shape;938;p4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Crediting Hours: </a:t>
            </a:r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US" dirty="0"/>
              <a:t>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Key Area Codes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1–Nutrition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2–Operations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4–Communications and Marketing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  <p:sp>
        <p:nvSpPr>
          <p:cNvPr id="939" name="Google Shape;939;p43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USDA Professional Standards Codes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Menu Planning–1100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Food Production–2100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Communications and Marketing–4100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44"/>
          <p:cNvSpPr txBox="1">
            <a:spLocks noGrp="1"/>
          </p:cNvSpPr>
          <p:nvPr>
            <p:ph type="title"/>
          </p:nvPr>
        </p:nvSpPr>
        <p:spPr>
          <a:xfrm>
            <a:off x="2540000" y="1905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Professional Standard </a:t>
            </a:r>
            <a:br>
              <a:rPr lang="en-US" dirty="0"/>
            </a:br>
            <a:r>
              <a:rPr lang="en-US" dirty="0"/>
              <a:t>Crediting Codes and Objectives (2)</a:t>
            </a:r>
            <a:endParaRPr dirty="0"/>
          </a:p>
        </p:txBody>
      </p:sp>
      <p:sp>
        <p:nvSpPr>
          <p:cNvPr id="946" name="Google Shape;946;p44"/>
          <p:cNvSpPr txBox="1">
            <a:spLocks noGrp="1"/>
          </p:cNvSpPr>
          <p:nvPr>
            <p:ph type="body" idx="1"/>
          </p:nvPr>
        </p:nvSpPr>
        <p:spPr>
          <a:xfrm>
            <a:off x="2540000" y="16383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1130–Utilize local food sources, especially Farm to School, when possible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1140–Write standardized recipes, and use FBG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2110–Understand and effectively prepare food using a standardized recipe.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2150–Understand CN Labeling, product formulation statements and/or appropriate crediting information for school meal pattern requirements.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800"/>
              <a:buChar char="–"/>
            </a:pPr>
            <a:r>
              <a:rPr lang="en-US" sz="2400" dirty="0"/>
              <a:t>4120–Promote the Child Nutrition Program. </a:t>
            </a:r>
            <a:endParaRPr sz="2400" dirty="0"/>
          </a:p>
          <a:p>
            <a:pPr marL="74295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4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Acknowledgements</a:t>
            </a:r>
            <a:endParaRPr/>
          </a:p>
        </p:txBody>
      </p:sp>
      <p:sp>
        <p:nvSpPr>
          <p:cNvPr id="954" name="Google Shape;954;p46" descr="Culinary Institute of Child Nutrition logo"/>
          <p:cNvSpPr txBox="1">
            <a:spLocks noGrp="1"/>
          </p:cNvSpPr>
          <p:nvPr>
            <p:ph type="body" idx="2"/>
          </p:nvPr>
        </p:nvSpPr>
        <p:spPr>
          <a:xfrm>
            <a:off x="2697707" y="2090381"/>
            <a:ext cx="8828586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Some of this training content was adapted from U.S. Department of Agriculture (USDA), Team Nutrition, and the Culinary Institute of Child Nutrition (ICN) Recipe Standardization Training and resources.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USDA does not endorse any products, services, or organizations.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7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br>
              <a:rPr lang="en-US" dirty="0"/>
            </a:br>
            <a:br>
              <a:rPr lang="en-US" dirty="0"/>
            </a:br>
            <a:r>
              <a:rPr lang="en-US" dirty="0"/>
              <a:t>Contact Information:</a:t>
            </a:r>
            <a:br>
              <a:rPr lang="en-US" dirty="0"/>
            </a:br>
            <a:r>
              <a:rPr lang="en-US" u="sng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CARecipes</a:t>
            </a:r>
            <a:r>
              <a:rPr lang="en-US" u="sng" dirty="0">
                <a:solidFill>
                  <a:srgbClr val="0563C1"/>
                </a:solidFill>
              </a:rPr>
              <a:t>@cde.ca.gov</a:t>
            </a:r>
            <a:br>
              <a:rPr lang="en-US" dirty="0"/>
            </a:b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48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dirty="0"/>
              <a:t>Thank you!</a:t>
            </a:r>
            <a:endParaRPr dirty="0"/>
          </a:p>
        </p:txBody>
      </p:sp>
      <p:pic>
        <p:nvPicPr>
          <p:cNvPr id="967" name="Google Shape;967;p48" descr="California Department of Education Seal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31756" y="1944688"/>
            <a:ext cx="1366837" cy="1366837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48"/>
          <p:cNvSpPr txBox="1">
            <a:spLocks noGrp="1"/>
          </p:cNvSpPr>
          <p:nvPr>
            <p:ph type="body" idx="2"/>
          </p:nvPr>
        </p:nvSpPr>
        <p:spPr>
          <a:xfrm>
            <a:off x="2688609" y="4030980"/>
            <a:ext cx="9292609" cy="250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b="0" i="1" dirty="0">
                <a:solidFill>
                  <a:schemeClr val="tx1"/>
                </a:solidFill>
                <a:effectLst/>
              </a:rPr>
              <a:t>This training was created with funding from a 2021 U.S. Department of Agriculture Team Nutrition Grant awarded to the Nutrition Services Division (NSD) of the California Department of Education (CDE).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en-US" sz="2400" b="0" i="1" dirty="0">
              <a:solidFill>
                <a:schemeClr val="tx1"/>
              </a:solidFill>
              <a:effectLst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b="0" i="1" dirty="0">
                <a:solidFill>
                  <a:schemeClr val="tx1"/>
                </a:solidFill>
                <a:effectLst/>
              </a:rPr>
              <a:t>The CDE is an equal opportunity employer.</a:t>
            </a:r>
            <a:endParaRPr lang="en-US" sz="240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dirty="0"/>
              <a:t>This institution is an equal opportunity provider.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7_Blank Presentation">
  <a:themeElements>
    <a:clrScheme name="Custom 2">
      <a:dk1>
        <a:srgbClr val="000000"/>
      </a:dk1>
      <a:lt1>
        <a:srgbClr val="FFFFFF"/>
      </a:lt1>
      <a:dk2>
        <a:srgbClr val="34554C"/>
      </a:dk2>
      <a:lt2>
        <a:srgbClr val="FFFFFF"/>
      </a:lt2>
      <a:accent1>
        <a:srgbClr val="6E9A3B"/>
      </a:accent1>
      <a:accent2>
        <a:srgbClr val="8DB640"/>
      </a:accent2>
      <a:accent3>
        <a:srgbClr val="704C2A"/>
      </a:accent3>
      <a:accent4>
        <a:srgbClr val="B03233"/>
      </a:accent4>
      <a:accent5>
        <a:srgbClr val="D76B2D"/>
      </a:accent5>
      <a:accent6>
        <a:srgbClr val="E98C2D"/>
      </a:accent6>
      <a:hlink>
        <a:srgbClr val="0000FF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Blank Presentation">
  <a:themeElements>
    <a:clrScheme name="NSD Colors">
      <a:dk1>
        <a:srgbClr val="000000"/>
      </a:dk1>
      <a:lt1>
        <a:srgbClr val="FFFFFF"/>
      </a:lt1>
      <a:dk2>
        <a:srgbClr val="34554C"/>
      </a:dk2>
      <a:lt2>
        <a:srgbClr val="FFFFFF"/>
      </a:lt2>
      <a:accent1>
        <a:srgbClr val="6E9A3B"/>
      </a:accent1>
      <a:accent2>
        <a:srgbClr val="8DB640"/>
      </a:accent2>
      <a:accent3>
        <a:srgbClr val="704C2A"/>
      </a:accent3>
      <a:accent4>
        <a:srgbClr val="B03233"/>
      </a:accent4>
      <a:accent5>
        <a:srgbClr val="D76B2D"/>
      </a:accent5>
      <a:accent6>
        <a:srgbClr val="E98C2D"/>
      </a:accent6>
      <a:hlink>
        <a:srgbClr val="000000"/>
      </a:hlink>
      <a:folHlink>
        <a:srgbClr val="F3926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lank Presentation">
  <a:themeElements>
    <a:clrScheme name="Custom 2">
      <a:dk1>
        <a:srgbClr val="000000"/>
      </a:dk1>
      <a:lt1>
        <a:srgbClr val="FFFFFF"/>
      </a:lt1>
      <a:dk2>
        <a:srgbClr val="34554C"/>
      </a:dk2>
      <a:lt2>
        <a:srgbClr val="FFFFFF"/>
      </a:lt2>
      <a:accent1>
        <a:srgbClr val="6E9A3B"/>
      </a:accent1>
      <a:accent2>
        <a:srgbClr val="8DB640"/>
      </a:accent2>
      <a:accent3>
        <a:srgbClr val="704C2A"/>
      </a:accent3>
      <a:accent4>
        <a:srgbClr val="B03233"/>
      </a:accent4>
      <a:accent5>
        <a:srgbClr val="D76B2D"/>
      </a:accent5>
      <a:accent6>
        <a:srgbClr val="E98C2D"/>
      </a:accent6>
      <a:hlink>
        <a:srgbClr val="0000FF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A84709EA23284CAA391E0C4B2B831D" ma:contentTypeVersion="15" ma:contentTypeDescription="Create a new document." ma:contentTypeScope="" ma:versionID="3bb7679b81063401bb7793ca38e4c9af">
  <xsd:schema xmlns:xsd="http://www.w3.org/2001/XMLSchema" xmlns:xs="http://www.w3.org/2001/XMLSchema" xmlns:p="http://schemas.microsoft.com/office/2006/metadata/properties" xmlns:ns2="71ffa928-4a0e-4b67-b2bd-4c002b649a72" xmlns:ns3="12e4d98c-038e-4f39-978b-4216aa1c07fe" targetNamespace="http://schemas.microsoft.com/office/2006/metadata/properties" ma:root="true" ma:fieldsID="e2646ac59f67fa016d4131f1effdb934" ns2:_="" ns3:_="">
    <xsd:import namespace="71ffa928-4a0e-4b67-b2bd-4c002b649a72"/>
    <xsd:import namespace="12e4d98c-038e-4f39-978b-4216aa1c07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ffa928-4a0e-4b67-b2bd-4c002b649a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2487d89-012e-44bc-975c-10dd49798f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4d98c-038e-4f39-978b-4216aa1c07f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4218c0-4434-41c9-82da-207fd2692237}" ma:internalName="TaxCatchAll" ma:showField="CatchAllData" ma:web="12e4d98c-038e-4f39-978b-4216aa1c07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e4d98c-038e-4f39-978b-4216aa1c07fe"/>
    <lcf76f155ced4ddcb4097134ff3c332f xmlns="71ffa928-4a0e-4b67-b2bd-4c002b649a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14746B9-545A-4E53-B625-1523D73773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ffa928-4a0e-4b67-b2bd-4c002b649a72"/>
    <ds:schemaRef ds:uri="12e4d98c-038e-4f39-978b-4216aa1c07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D72757-47CA-4023-82D4-5D2DAB62F0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DBFF41-62E1-498F-B924-37683E5FB21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12e4d98c-038e-4f39-978b-4216aa1c07fe"/>
    <ds:schemaRef ds:uri="http://purl.org/dc/terms/"/>
    <ds:schemaRef ds:uri="71ffa928-4a0e-4b67-b2bd-4c002b649a72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8021</TotalTime>
  <Words>1980</Words>
  <Application>Microsoft Office PowerPoint</Application>
  <PresentationFormat>Widescreen</PresentationFormat>
  <Paragraphs>321</Paragraphs>
  <Slides>53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Calibri</vt:lpstr>
      <vt:lpstr>Courier New</vt:lpstr>
      <vt:lpstr>Times</vt:lpstr>
      <vt:lpstr>Arial</vt:lpstr>
      <vt:lpstr>7_Blank Presentation</vt:lpstr>
      <vt:lpstr>6_Blank Presentation</vt:lpstr>
      <vt:lpstr>3_Blank Presentation</vt:lpstr>
      <vt:lpstr>Custom Design</vt:lpstr>
      <vt:lpstr> Taste of CA Challenge   Recipe Standardization in  Small Bites Workshop  California Department of Education (CDE) 2024</vt:lpstr>
      <vt:lpstr>Overview</vt:lpstr>
      <vt:lpstr>Objectives (1)</vt:lpstr>
      <vt:lpstr>Objectives (2)</vt:lpstr>
      <vt:lpstr>Definition of a Standardized Recipe</vt:lpstr>
      <vt:lpstr>Quantity Recipes</vt:lpstr>
      <vt:lpstr>Components of the USDA Standardized Recipe Template</vt:lpstr>
      <vt:lpstr>Standardized Recipe Template (1)</vt:lpstr>
      <vt:lpstr>Standardized Recipe Template (2)</vt:lpstr>
      <vt:lpstr>Components of a Standardized Recipe (1)</vt:lpstr>
      <vt:lpstr>Components of a Standardized Recipe (2)</vt:lpstr>
      <vt:lpstr>What are Some of the Benefits of Using Standardized Recipes in Your Operation?</vt:lpstr>
      <vt:lpstr>Benefits of Standardized Recipes </vt:lpstr>
      <vt:lpstr>Three Phases of the USDA Recipe Standardization Process</vt:lpstr>
      <vt:lpstr>Three-phase Approach</vt:lpstr>
      <vt:lpstr>Phase One: Recipe Verification</vt:lpstr>
      <vt:lpstr>Strategies for Soliciting Recipes  from the School Community</vt:lpstr>
      <vt:lpstr>Kickin’ Kiwi Chicken Chili Verde with Kiwi Salsa </vt:lpstr>
      <vt:lpstr>Trivia</vt:lpstr>
      <vt:lpstr>Trivia-Answer</vt:lpstr>
      <vt:lpstr>Strategies for Identifying Locally Sourced Food Items </vt:lpstr>
      <vt:lpstr>Phase One: Recipe Verification (2) </vt:lpstr>
      <vt:lpstr>Writing Recipe Directions</vt:lpstr>
      <vt:lpstr>Institute of Child Nutrition (ICN) Recipe Standardization Checklists, Charts, and Tables</vt:lpstr>
      <vt:lpstr>Phase One: Recipe Verification (3)</vt:lpstr>
      <vt:lpstr>Small Batch Taste Testing  and Yield Verification</vt:lpstr>
      <vt:lpstr>Nutrient Analysis</vt:lpstr>
      <vt:lpstr>Phase Two: Product Evaluation</vt:lpstr>
      <vt:lpstr>Taste Testing Best Practices</vt:lpstr>
      <vt:lpstr>Taste Testing Results</vt:lpstr>
      <vt:lpstr>Phase Three: Quantity Adjustment</vt:lpstr>
      <vt:lpstr>Menu Ready</vt:lpstr>
      <vt:lpstr>Tour of the USDA Food Buying Guide Web-based Tool</vt:lpstr>
      <vt:lpstr>Introduction to the FBG RAW</vt:lpstr>
      <vt:lpstr>Location of the FBG RAW</vt:lpstr>
      <vt:lpstr>Benefits of the FBG RAW</vt:lpstr>
      <vt:lpstr>As Purchased versus Edible Portion</vt:lpstr>
      <vt:lpstr>Estimate the Desired Yield Using  the FBG Shopping List</vt:lpstr>
      <vt:lpstr>RAW Identify your Recipe and Desired Yield</vt:lpstr>
      <vt:lpstr>RAW Identify the Desired Serving and Yield Factor</vt:lpstr>
      <vt:lpstr>RAW Calculate the Quantity to Purchase</vt:lpstr>
      <vt:lpstr>RAW Using the Yield Factor</vt:lpstr>
      <vt:lpstr>Recipe Analysis Workbook Calculating the Meal Pattern Contribution</vt:lpstr>
      <vt:lpstr>Note about the RAW</vt:lpstr>
      <vt:lpstr>Resources</vt:lpstr>
      <vt:lpstr>Celebrate &amp; Communicate </vt:lpstr>
      <vt:lpstr>CDE Web pages</vt:lpstr>
      <vt:lpstr>USDA and ICN Resources</vt:lpstr>
      <vt:lpstr>Professional Standard  Crediting Codes and Objectives (1) </vt:lpstr>
      <vt:lpstr>Professional Standard  Crediting Codes and Objectives (2)</vt:lpstr>
      <vt:lpstr>Acknowledgements</vt:lpstr>
      <vt:lpstr>  Contact Information: CARecipes@cde.ca.gov  </vt:lpstr>
      <vt:lpstr>Thank you!</vt:lpstr>
    </vt:vector>
  </TitlesOfParts>
  <Company>CA Dept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Taste of CA Challenge   Recipe Standardization in  Small Bites Workshop  (CA Department of Education) 2023</dc:title>
  <dc:subject>The 2023 Taste of CA: Recipe Standardization in Small Bites workshop provides the foundational steps of developing USDA standardized recipes.</dc:subject>
  <dc:creator>California Department of Education</dc:creator>
  <cp:lastModifiedBy>Heather Reed</cp:lastModifiedBy>
  <cp:revision>34</cp:revision>
  <dcterms:created xsi:type="dcterms:W3CDTF">2022-04-20T15:42:12Z</dcterms:created>
  <dcterms:modified xsi:type="dcterms:W3CDTF">2025-02-05T21:32:43Z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0x0101001AA84709EA23284CAA391E0C4B2B831D</vt:lpwstr>
  </property>
  <property fmtid="{D5CDD505-2E9C-101B-9397-08002B2CF9AE}" pid="3" name="MediaServiceImageTags">
    <vt:lpwstr/>
  </property>
  <property fmtid="{D5CDD505-2E9C-101B-9397-08002B2CF9AE}" pid="4" name="Order">
    <vt:lpwstr>67000.0000000000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