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4" r:id="rId1"/>
  </p:sldMasterIdLst>
  <p:notesMasterIdLst>
    <p:notesMasterId r:id="rId20"/>
  </p:notesMasterIdLst>
  <p:sldIdLst>
    <p:sldId id="256" r:id="rId2"/>
    <p:sldId id="258" r:id="rId3"/>
    <p:sldId id="259" r:id="rId4"/>
    <p:sldId id="257" r:id="rId5"/>
    <p:sldId id="260" r:id="rId6"/>
    <p:sldId id="261" r:id="rId7"/>
    <p:sldId id="262" r:id="rId8"/>
    <p:sldId id="264" r:id="rId9"/>
    <p:sldId id="263" r:id="rId10"/>
    <p:sldId id="265" r:id="rId11"/>
    <p:sldId id="268" r:id="rId12"/>
    <p:sldId id="269" r:id="rId13"/>
    <p:sldId id="270" r:id="rId14"/>
    <p:sldId id="274" r:id="rId15"/>
    <p:sldId id="271" r:id="rId16"/>
    <p:sldId id="272" r:id="rId17"/>
    <p:sldId id="275" r:id="rId18"/>
    <p:sldId id="273" r:id="rId19"/>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haron Walls" initials="SW" lastIdx="1"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761" autoAdjust="0"/>
    <p:restoredTop sz="68427" autoAdjust="0"/>
  </p:normalViewPr>
  <p:slideViewPr>
    <p:cSldViewPr snapToGrid="0">
      <p:cViewPr varScale="1">
        <p:scale>
          <a:sx n="77" d="100"/>
          <a:sy n="77" d="100"/>
        </p:scale>
        <p:origin x="618" y="84"/>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6D67A0E-A0A7-4ED4-B5AF-61FC96FA1150}"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747FDA1B-7F31-42AE-9447-2ACE61FAE851}">
      <dgm:prSet phldrT="[Text]" custT="1"/>
      <dgm:spPr/>
      <dgm:t>
        <a:bodyPr/>
        <a:lstStyle/>
        <a:p>
          <a:r>
            <a:rPr lang="en-US" sz="2400" dirty="0" smtClean="0">
              <a:latin typeface="Arial" panose="020B0604020202020204" pitchFamily="34" charset="0"/>
              <a:cs typeface="Arial" panose="020B0604020202020204" pitchFamily="34" charset="0"/>
            </a:rPr>
            <a:t>National School Lunch Program (NSLP)</a:t>
          </a:r>
          <a:endParaRPr lang="en-US" sz="2400" dirty="0">
            <a:latin typeface="Arial" panose="020B0604020202020204" pitchFamily="34" charset="0"/>
            <a:cs typeface="Arial" panose="020B0604020202020204" pitchFamily="34" charset="0"/>
          </a:endParaRPr>
        </a:p>
      </dgm:t>
    </dgm:pt>
    <dgm:pt modelId="{D99D0C2B-572E-40FD-B623-D2C9B8968C93}" type="parTrans" cxnId="{B5803AC3-5921-40F4-9E59-97A394BD6698}">
      <dgm:prSet/>
      <dgm:spPr/>
      <dgm:t>
        <a:bodyPr/>
        <a:lstStyle/>
        <a:p>
          <a:endParaRPr lang="en-US">
            <a:latin typeface="Arial" panose="020B0604020202020204" pitchFamily="34" charset="0"/>
            <a:cs typeface="Arial" panose="020B0604020202020204" pitchFamily="34" charset="0"/>
          </a:endParaRPr>
        </a:p>
      </dgm:t>
    </dgm:pt>
    <dgm:pt modelId="{D355C504-25BD-480A-86BE-5D6DE2EDEC87}" type="sibTrans" cxnId="{B5803AC3-5921-40F4-9E59-97A394BD6698}">
      <dgm:prSet/>
      <dgm:spPr/>
      <dgm:t>
        <a:bodyPr/>
        <a:lstStyle/>
        <a:p>
          <a:endParaRPr lang="en-US">
            <a:latin typeface="Arial" panose="020B0604020202020204" pitchFamily="34" charset="0"/>
            <a:cs typeface="Arial" panose="020B0604020202020204" pitchFamily="34" charset="0"/>
          </a:endParaRPr>
        </a:p>
      </dgm:t>
    </dgm:pt>
    <dgm:pt modelId="{66BE6312-3F06-48E0-AB35-3AA459A933FD}">
      <dgm:prSet phldrT="[Text]" custT="1"/>
      <dgm:spPr/>
      <dgm:t>
        <a:bodyPr/>
        <a:lstStyle/>
        <a:p>
          <a:r>
            <a:rPr lang="en-US" sz="2400" dirty="0" smtClean="0">
              <a:latin typeface="Arial" panose="020B0604020202020204" pitchFamily="34" charset="0"/>
              <a:cs typeface="Arial" panose="020B0604020202020204" pitchFamily="34" charset="0"/>
            </a:rPr>
            <a:t>School Breakfast Program (SBP)</a:t>
          </a:r>
          <a:endParaRPr lang="en-US" sz="2400" dirty="0">
            <a:latin typeface="Arial" panose="020B0604020202020204" pitchFamily="34" charset="0"/>
            <a:cs typeface="Arial" panose="020B0604020202020204" pitchFamily="34" charset="0"/>
          </a:endParaRPr>
        </a:p>
      </dgm:t>
    </dgm:pt>
    <dgm:pt modelId="{25179539-65BA-4AEA-9A87-A6BC4F1C493A}" type="parTrans" cxnId="{3502CFB9-1F5B-4E21-AC98-644151CE9D4C}">
      <dgm:prSet/>
      <dgm:spPr/>
      <dgm:t>
        <a:bodyPr/>
        <a:lstStyle/>
        <a:p>
          <a:endParaRPr lang="en-US">
            <a:latin typeface="Arial" panose="020B0604020202020204" pitchFamily="34" charset="0"/>
            <a:cs typeface="Arial" panose="020B0604020202020204" pitchFamily="34" charset="0"/>
          </a:endParaRPr>
        </a:p>
      </dgm:t>
    </dgm:pt>
    <dgm:pt modelId="{C002951F-EA9D-4E5D-AAAB-6084509B7182}" type="sibTrans" cxnId="{3502CFB9-1F5B-4E21-AC98-644151CE9D4C}">
      <dgm:prSet/>
      <dgm:spPr/>
      <dgm:t>
        <a:bodyPr/>
        <a:lstStyle/>
        <a:p>
          <a:endParaRPr lang="en-US">
            <a:latin typeface="Arial" panose="020B0604020202020204" pitchFamily="34" charset="0"/>
            <a:cs typeface="Arial" panose="020B0604020202020204" pitchFamily="34" charset="0"/>
          </a:endParaRPr>
        </a:p>
      </dgm:t>
    </dgm:pt>
    <dgm:pt modelId="{2538A640-A5CE-4B70-919D-9CBC81A16C44}">
      <dgm:prSet phldrT="[Text]" custT="1"/>
      <dgm:spPr/>
      <dgm:t>
        <a:bodyPr/>
        <a:lstStyle/>
        <a:p>
          <a:r>
            <a:rPr lang="en-US" sz="2200" dirty="0" smtClean="0">
              <a:latin typeface="Arial" panose="020B0604020202020204" pitchFamily="34" charset="0"/>
              <a:cs typeface="Arial" panose="020B0604020202020204" pitchFamily="34" charset="0"/>
            </a:rPr>
            <a:t>Child and Adult Care Food Program (CACFP)</a:t>
          </a:r>
          <a:endParaRPr lang="en-US" sz="2200" dirty="0">
            <a:latin typeface="Arial" panose="020B0604020202020204" pitchFamily="34" charset="0"/>
            <a:cs typeface="Arial" panose="020B0604020202020204" pitchFamily="34" charset="0"/>
          </a:endParaRPr>
        </a:p>
      </dgm:t>
    </dgm:pt>
    <dgm:pt modelId="{D3B92AED-E0F5-4120-9D00-BE49BF903379}" type="parTrans" cxnId="{6FA4036B-4885-470B-839E-DB3E898E4666}">
      <dgm:prSet/>
      <dgm:spPr/>
      <dgm:t>
        <a:bodyPr/>
        <a:lstStyle/>
        <a:p>
          <a:endParaRPr lang="en-US">
            <a:latin typeface="Arial" panose="020B0604020202020204" pitchFamily="34" charset="0"/>
            <a:cs typeface="Arial" panose="020B0604020202020204" pitchFamily="34" charset="0"/>
          </a:endParaRPr>
        </a:p>
      </dgm:t>
    </dgm:pt>
    <dgm:pt modelId="{CF78FD64-5CB6-4D32-A778-7BB5B10DAC00}" type="sibTrans" cxnId="{6FA4036B-4885-470B-839E-DB3E898E4666}">
      <dgm:prSet/>
      <dgm:spPr/>
      <dgm:t>
        <a:bodyPr/>
        <a:lstStyle/>
        <a:p>
          <a:endParaRPr lang="en-US">
            <a:latin typeface="Arial" panose="020B0604020202020204" pitchFamily="34" charset="0"/>
            <a:cs typeface="Arial" panose="020B0604020202020204" pitchFamily="34" charset="0"/>
          </a:endParaRPr>
        </a:p>
      </dgm:t>
    </dgm:pt>
    <dgm:pt modelId="{7D63BF34-BED8-447B-8A7A-D6DE414CA6D9}">
      <dgm:prSet phldrT="[Text]" custT="1"/>
      <dgm:spPr/>
      <dgm:t>
        <a:bodyPr/>
        <a:lstStyle/>
        <a:p>
          <a:r>
            <a:rPr lang="en-US" sz="2400" dirty="0" smtClean="0">
              <a:latin typeface="Arial" panose="020B0604020202020204" pitchFamily="34" charset="0"/>
              <a:cs typeface="Arial" panose="020B0604020202020204" pitchFamily="34" charset="0"/>
            </a:rPr>
            <a:t>Fresh Fruit and Vegetable Program (FFVP)</a:t>
          </a:r>
          <a:endParaRPr lang="en-US" sz="2400" dirty="0">
            <a:latin typeface="Arial" panose="020B0604020202020204" pitchFamily="34" charset="0"/>
            <a:cs typeface="Arial" panose="020B0604020202020204" pitchFamily="34" charset="0"/>
          </a:endParaRPr>
        </a:p>
      </dgm:t>
    </dgm:pt>
    <dgm:pt modelId="{06A85A86-2C21-40E2-8CFA-C34EBDE81E9B}" type="parTrans" cxnId="{263209BE-BA0F-4DEC-B467-17B7B46CC46C}">
      <dgm:prSet/>
      <dgm:spPr/>
      <dgm:t>
        <a:bodyPr/>
        <a:lstStyle/>
        <a:p>
          <a:endParaRPr lang="en-US">
            <a:latin typeface="Arial" panose="020B0604020202020204" pitchFamily="34" charset="0"/>
            <a:cs typeface="Arial" panose="020B0604020202020204" pitchFamily="34" charset="0"/>
          </a:endParaRPr>
        </a:p>
      </dgm:t>
    </dgm:pt>
    <dgm:pt modelId="{C044EEC7-89AE-47F4-83DF-88765405AED5}" type="sibTrans" cxnId="{263209BE-BA0F-4DEC-B467-17B7B46CC46C}">
      <dgm:prSet/>
      <dgm:spPr/>
      <dgm:t>
        <a:bodyPr/>
        <a:lstStyle/>
        <a:p>
          <a:endParaRPr lang="en-US">
            <a:latin typeface="Arial" panose="020B0604020202020204" pitchFamily="34" charset="0"/>
            <a:cs typeface="Arial" panose="020B0604020202020204" pitchFamily="34" charset="0"/>
          </a:endParaRPr>
        </a:p>
      </dgm:t>
    </dgm:pt>
    <dgm:pt modelId="{10EF57A2-1DF1-4C9B-BA36-59E0EA39B60A}">
      <dgm:prSet phldrT="[Text]" custT="1"/>
      <dgm:spPr/>
      <dgm:t>
        <a:bodyPr/>
        <a:lstStyle/>
        <a:p>
          <a:r>
            <a:rPr lang="en-US" sz="2400" dirty="0" smtClean="0">
              <a:latin typeface="Arial" panose="020B0604020202020204" pitchFamily="34" charset="0"/>
              <a:cs typeface="Arial" panose="020B0604020202020204" pitchFamily="34" charset="0"/>
            </a:rPr>
            <a:t>Special Milk Program for Children (SMP)</a:t>
          </a:r>
          <a:endParaRPr lang="en-US" sz="2400" dirty="0">
            <a:latin typeface="Arial" panose="020B0604020202020204" pitchFamily="34" charset="0"/>
            <a:cs typeface="Arial" panose="020B0604020202020204" pitchFamily="34" charset="0"/>
          </a:endParaRPr>
        </a:p>
      </dgm:t>
    </dgm:pt>
    <dgm:pt modelId="{037E9AD2-1556-49E1-A624-F9124D382614}" type="parTrans" cxnId="{2381DDAE-577E-410D-AF30-17EDDDA88476}">
      <dgm:prSet/>
      <dgm:spPr/>
      <dgm:t>
        <a:bodyPr/>
        <a:lstStyle/>
        <a:p>
          <a:endParaRPr lang="en-US">
            <a:latin typeface="Arial" panose="020B0604020202020204" pitchFamily="34" charset="0"/>
            <a:cs typeface="Arial" panose="020B0604020202020204" pitchFamily="34" charset="0"/>
          </a:endParaRPr>
        </a:p>
      </dgm:t>
    </dgm:pt>
    <dgm:pt modelId="{803DF2A5-DA12-426D-9661-26657053B65D}" type="sibTrans" cxnId="{2381DDAE-577E-410D-AF30-17EDDDA88476}">
      <dgm:prSet/>
      <dgm:spPr/>
      <dgm:t>
        <a:bodyPr/>
        <a:lstStyle/>
        <a:p>
          <a:endParaRPr lang="en-US">
            <a:latin typeface="Arial" panose="020B0604020202020204" pitchFamily="34" charset="0"/>
            <a:cs typeface="Arial" panose="020B0604020202020204" pitchFamily="34" charset="0"/>
          </a:endParaRPr>
        </a:p>
      </dgm:t>
    </dgm:pt>
    <dgm:pt modelId="{026B8A9A-0827-4BB2-8798-53C92575B9B6}">
      <dgm:prSet phldrT="[Text]" custT="1"/>
      <dgm:spPr/>
      <dgm:t>
        <a:bodyPr/>
        <a:lstStyle/>
        <a:p>
          <a:r>
            <a:rPr lang="en-US" sz="2400" dirty="0" smtClean="0">
              <a:latin typeface="Arial" panose="020B0604020202020204" pitchFamily="34" charset="0"/>
              <a:cs typeface="Arial" panose="020B0604020202020204" pitchFamily="34" charset="0"/>
            </a:rPr>
            <a:t>Summer Food Service Program (SFSP)</a:t>
          </a:r>
          <a:endParaRPr lang="en-US" sz="2400" dirty="0">
            <a:latin typeface="Arial" panose="020B0604020202020204" pitchFamily="34" charset="0"/>
            <a:cs typeface="Arial" panose="020B0604020202020204" pitchFamily="34" charset="0"/>
          </a:endParaRPr>
        </a:p>
      </dgm:t>
    </dgm:pt>
    <dgm:pt modelId="{2B6A7AA3-3E07-45BF-8C8F-6765E8709B53}" type="parTrans" cxnId="{8F32A106-E6F6-488D-85CD-1F4634B86DD1}">
      <dgm:prSet/>
      <dgm:spPr/>
      <dgm:t>
        <a:bodyPr/>
        <a:lstStyle/>
        <a:p>
          <a:endParaRPr lang="en-US">
            <a:latin typeface="Arial" panose="020B0604020202020204" pitchFamily="34" charset="0"/>
            <a:cs typeface="Arial" panose="020B0604020202020204" pitchFamily="34" charset="0"/>
          </a:endParaRPr>
        </a:p>
      </dgm:t>
    </dgm:pt>
    <dgm:pt modelId="{9B8BA151-FC4D-400B-8D58-896E25487648}" type="sibTrans" cxnId="{8F32A106-E6F6-488D-85CD-1F4634B86DD1}">
      <dgm:prSet/>
      <dgm:spPr/>
      <dgm:t>
        <a:bodyPr/>
        <a:lstStyle/>
        <a:p>
          <a:endParaRPr lang="en-US">
            <a:latin typeface="Arial" panose="020B0604020202020204" pitchFamily="34" charset="0"/>
            <a:cs typeface="Arial" panose="020B0604020202020204" pitchFamily="34" charset="0"/>
          </a:endParaRPr>
        </a:p>
      </dgm:t>
    </dgm:pt>
    <dgm:pt modelId="{8625C4C0-64D6-45B0-9287-ECE942BA5A77}">
      <dgm:prSet phldrT="[Text]" custT="1"/>
      <dgm:spPr/>
      <dgm:t>
        <a:bodyPr/>
        <a:lstStyle/>
        <a:p>
          <a:r>
            <a:rPr lang="en-US" sz="2000" dirty="0" smtClean="0">
              <a:latin typeface="Arial" panose="020B0604020202020204" pitchFamily="34" charset="0"/>
              <a:cs typeface="Arial" panose="020B0604020202020204" pitchFamily="34" charset="0"/>
            </a:rPr>
            <a:t>Afterschool Snack Service</a:t>
          </a:r>
          <a:endParaRPr lang="en-US" sz="2000" dirty="0">
            <a:latin typeface="Arial" panose="020B0604020202020204" pitchFamily="34" charset="0"/>
            <a:cs typeface="Arial" panose="020B0604020202020204" pitchFamily="34" charset="0"/>
          </a:endParaRPr>
        </a:p>
      </dgm:t>
    </dgm:pt>
    <dgm:pt modelId="{42762188-A618-4686-9430-F9DD82F94ED7}" type="parTrans" cxnId="{DCE49160-8E46-41E1-A595-B421A51198FE}">
      <dgm:prSet/>
      <dgm:spPr/>
      <dgm:t>
        <a:bodyPr/>
        <a:lstStyle/>
        <a:p>
          <a:endParaRPr lang="en-US">
            <a:latin typeface="Arial" panose="020B0604020202020204" pitchFamily="34" charset="0"/>
            <a:cs typeface="Arial" panose="020B0604020202020204" pitchFamily="34" charset="0"/>
          </a:endParaRPr>
        </a:p>
      </dgm:t>
    </dgm:pt>
    <dgm:pt modelId="{A87E28CF-0A95-44E5-BB2B-0B6365CD0A96}" type="sibTrans" cxnId="{DCE49160-8E46-41E1-A595-B421A51198FE}">
      <dgm:prSet/>
      <dgm:spPr/>
      <dgm:t>
        <a:bodyPr/>
        <a:lstStyle/>
        <a:p>
          <a:endParaRPr lang="en-US">
            <a:latin typeface="Arial" panose="020B0604020202020204" pitchFamily="34" charset="0"/>
            <a:cs typeface="Arial" panose="020B0604020202020204" pitchFamily="34" charset="0"/>
          </a:endParaRPr>
        </a:p>
      </dgm:t>
    </dgm:pt>
    <dgm:pt modelId="{5EEA5371-6209-4534-83D9-AEB48B185820}">
      <dgm:prSet phldrT="[Text]" custT="1"/>
      <dgm:spPr/>
      <dgm:t>
        <a:bodyPr/>
        <a:lstStyle/>
        <a:p>
          <a:r>
            <a:rPr lang="en-US" sz="2000" dirty="0" smtClean="0">
              <a:latin typeface="Arial" panose="020B0604020202020204" pitchFamily="34" charset="0"/>
              <a:cs typeface="Arial" panose="020B0604020202020204" pitchFamily="34" charset="0"/>
            </a:rPr>
            <a:t>Seamless Summer Option</a:t>
          </a:r>
          <a:endParaRPr lang="en-US" sz="2000" dirty="0">
            <a:latin typeface="Arial" panose="020B0604020202020204" pitchFamily="34" charset="0"/>
            <a:cs typeface="Arial" panose="020B0604020202020204" pitchFamily="34" charset="0"/>
          </a:endParaRPr>
        </a:p>
      </dgm:t>
    </dgm:pt>
    <dgm:pt modelId="{48A7F450-6B89-441D-BF61-90CFC832B352}" type="parTrans" cxnId="{DF718B6E-DC19-4944-9C46-1AE021185567}">
      <dgm:prSet/>
      <dgm:spPr/>
      <dgm:t>
        <a:bodyPr/>
        <a:lstStyle/>
        <a:p>
          <a:endParaRPr lang="en-US">
            <a:latin typeface="Arial" panose="020B0604020202020204" pitchFamily="34" charset="0"/>
            <a:cs typeface="Arial" panose="020B0604020202020204" pitchFamily="34" charset="0"/>
          </a:endParaRPr>
        </a:p>
      </dgm:t>
    </dgm:pt>
    <dgm:pt modelId="{BF7D28DF-FCA1-4F9D-8524-334A65A99A4C}" type="sibTrans" cxnId="{DF718B6E-DC19-4944-9C46-1AE021185567}">
      <dgm:prSet/>
      <dgm:spPr/>
      <dgm:t>
        <a:bodyPr/>
        <a:lstStyle/>
        <a:p>
          <a:endParaRPr lang="en-US">
            <a:latin typeface="Arial" panose="020B0604020202020204" pitchFamily="34" charset="0"/>
            <a:cs typeface="Arial" panose="020B0604020202020204" pitchFamily="34" charset="0"/>
          </a:endParaRPr>
        </a:p>
      </dgm:t>
    </dgm:pt>
    <dgm:pt modelId="{0AC4953F-CF4B-41E0-BBB4-725F6E9FA683}">
      <dgm:prSet phldrT="[Text]" custT="1"/>
      <dgm:spPr/>
      <dgm:t>
        <a:bodyPr/>
        <a:lstStyle/>
        <a:p>
          <a:r>
            <a:rPr lang="en-US" sz="2000" dirty="0" smtClean="0">
              <a:latin typeface="Arial" panose="020B0604020202020204" pitchFamily="34" charset="0"/>
              <a:cs typeface="Arial" panose="020B0604020202020204" pitchFamily="34" charset="0"/>
            </a:rPr>
            <a:t>At-Risk Afterschool Meals</a:t>
          </a:r>
          <a:endParaRPr lang="en-US" sz="2000" dirty="0">
            <a:latin typeface="Arial" panose="020B0604020202020204" pitchFamily="34" charset="0"/>
            <a:cs typeface="Arial" panose="020B0604020202020204" pitchFamily="34" charset="0"/>
          </a:endParaRPr>
        </a:p>
      </dgm:t>
    </dgm:pt>
    <dgm:pt modelId="{043AB0AA-DCB5-4FBE-BB13-81BACD906D1A}" type="parTrans" cxnId="{3183C53C-49EF-4547-A248-A9CF956E2517}">
      <dgm:prSet/>
      <dgm:spPr/>
      <dgm:t>
        <a:bodyPr/>
        <a:lstStyle/>
        <a:p>
          <a:endParaRPr lang="en-US">
            <a:latin typeface="Arial" panose="020B0604020202020204" pitchFamily="34" charset="0"/>
            <a:cs typeface="Arial" panose="020B0604020202020204" pitchFamily="34" charset="0"/>
          </a:endParaRPr>
        </a:p>
      </dgm:t>
    </dgm:pt>
    <dgm:pt modelId="{CB68AEC8-E293-44E5-BFC3-E9C45897A483}" type="sibTrans" cxnId="{3183C53C-49EF-4547-A248-A9CF956E2517}">
      <dgm:prSet/>
      <dgm:spPr/>
      <dgm:t>
        <a:bodyPr/>
        <a:lstStyle/>
        <a:p>
          <a:endParaRPr lang="en-US">
            <a:latin typeface="Arial" panose="020B0604020202020204" pitchFamily="34" charset="0"/>
            <a:cs typeface="Arial" panose="020B0604020202020204" pitchFamily="34" charset="0"/>
          </a:endParaRPr>
        </a:p>
      </dgm:t>
    </dgm:pt>
    <dgm:pt modelId="{982B9167-FFD2-4787-BB46-1855BF07FB17}" type="pres">
      <dgm:prSet presAssocID="{76D67A0E-A0A7-4ED4-B5AF-61FC96FA1150}" presName="linear" presStyleCnt="0">
        <dgm:presLayoutVars>
          <dgm:dir/>
          <dgm:animLvl val="lvl"/>
          <dgm:resizeHandles val="exact"/>
        </dgm:presLayoutVars>
      </dgm:prSet>
      <dgm:spPr/>
      <dgm:t>
        <a:bodyPr/>
        <a:lstStyle/>
        <a:p>
          <a:endParaRPr lang="en-US"/>
        </a:p>
      </dgm:t>
    </dgm:pt>
    <dgm:pt modelId="{3C849EA1-A3DF-490D-9BE9-B643650AC141}" type="pres">
      <dgm:prSet presAssocID="{747FDA1B-7F31-42AE-9447-2ACE61FAE851}" presName="parentLin" presStyleCnt="0"/>
      <dgm:spPr/>
    </dgm:pt>
    <dgm:pt modelId="{FCB1879B-41EB-4C63-BA81-902C2ACDF710}" type="pres">
      <dgm:prSet presAssocID="{747FDA1B-7F31-42AE-9447-2ACE61FAE851}" presName="parentLeftMargin" presStyleLbl="node1" presStyleIdx="0" presStyleCnt="6"/>
      <dgm:spPr/>
      <dgm:t>
        <a:bodyPr/>
        <a:lstStyle/>
        <a:p>
          <a:endParaRPr lang="en-US"/>
        </a:p>
      </dgm:t>
    </dgm:pt>
    <dgm:pt modelId="{BB0ECBC6-CB6F-4CB0-AE32-7CC65376E816}" type="pres">
      <dgm:prSet presAssocID="{747FDA1B-7F31-42AE-9447-2ACE61FAE851}" presName="parentText" presStyleLbl="node1" presStyleIdx="0" presStyleCnt="6" custScaleX="129191">
        <dgm:presLayoutVars>
          <dgm:chMax val="0"/>
          <dgm:bulletEnabled val="1"/>
        </dgm:presLayoutVars>
      </dgm:prSet>
      <dgm:spPr/>
      <dgm:t>
        <a:bodyPr/>
        <a:lstStyle/>
        <a:p>
          <a:endParaRPr lang="en-US"/>
        </a:p>
      </dgm:t>
    </dgm:pt>
    <dgm:pt modelId="{E31F4E49-3180-4B95-861A-B7709779971F}" type="pres">
      <dgm:prSet presAssocID="{747FDA1B-7F31-42AE-9447-2ACE61FAE851}" presName="negativeSpace" presStyleCnt="0"/>
      <dgm:spPr/>
    </dgm:pt>
    <dgm:pt modelId="{8734DEC2-5E00-414B-96D6-2A9A4CA72E07}" type="pres">
      <dgm:prSet presAssocID="{747FDA1B-7F31-42AE-9447-2ACE61FAE851}" presName="childText" presStyleLbl="conFgAcc1" presStyleIdx="0" presStyleCnt="6">
        <dgm:presLayoutVars>
          <dgm:bulletEnabled val="1"/>
        </dgm:presLayoutVars>
      </dgm:prSet>
      <dgm:spPr/>
      <dgm:t>
        <a:bodyPr/>
        <a:lstStyle/>
        <a:p>
          <a:endParaRPr lang="en-US"/>
        </a:p>
      </dgm:t>
    </dgm:pt>
    <dgm:pt modelId="{7922F755-9E43-44DC-BE69-CAC378B7FE9A}" type="pres">
      <dgm:prSet presAssocID="{D355C504-25BD-480A-86BE-5D6DE2EDEC87}" presName="spaceBetweenRectangles" presStyleCnt="0"/>
      <dgm:spPr/>
    </dgm:pt>
    <dgm:pt modelId="{931732EB-3B43-405D-8FC9-7D060AA06805}" type="pres">
      <dgm:prSet presAssocID="{66BE6312-3F06-48E0-AB35-3AA459A933FD}" presName="parentLin" presStyleCnt="0"/>
      <dgm:spPr/>
    </dgm:pt>
    <dgm:pt modelId="{B2CC229E-CA06-440D-8CCA-A0BB6B160D32}" type="pres">
      <dgm:prSet presAssocID="{66BE6312-3F06-48E0-AB35-3AA459A933FD}" presName="parentLeftMargin" presStyleLbl="node1" presStyleIdx="0" presStyleCnt="6"/>
      <dgm:spPr/>
      <dgm:t>
        <a:bodyPr/>
        <a:lstStyle/>
        <a:p>
          <a:endParaRPr lang="en-US"/>
        </a:p>
      </dgm:t>
    </dgm:pt>
    <dgm:pt modelId="{8AE8FD7E-317A-43CE-BA20-2F4D0B0903C1}" type="pres">
      <dgm:prSet presAssocID="{66BE6312-3F06-48E0-AB35-3AA459A933FD}" presName="parentText" presStyleLbl="node1" presStyleIdx="1" presStyleCnt="6" custScaleX="129191">
        <dgm:presLayoutVars>
          <dgm:chMax val="0"/>
          <dgm:bulletEnabled val="1"/>
        </dgm:presLayoutVars>
      </dgm:prSet>
      <dgm:spPr/>
      <dgm:t>
        <a:bodyPr/>
        <a:lstStyle/>
        <a:p>
          <a:endParaRPr lang="en-US"/>
        </a:p>
      </dgm:t>
    </dgm:pt>
    <dgm:pt modelId="{DF82AFF8-8593-4BD9-B364-8277E8A01D97}" type="pres">
      <dgm:prSet presAssocID="{66BE6312-3F06-48E0-AB35-3AA459A933FD}" presName="negativeSpace" presStyleCnt="0"/>
      <dgm:spPr/>
    </dgm:pt>
    <dgm:pt modelId="{A4697241-82EE-43A2-B140-8044B329CD28}" type="pres">
      <dgm:prSet presAssocID="{66BE6312-3F06-48E0-AB35-3AA459A933FD}" presName="childText" presStyleLbl="conFgAcc1" presStyleIdx="1" presStyleCnt="6">
        <dgm:presLayoutVars>
          <dgm:bulletEnabled val="1"/>
        </dgm:presLayoutVars>
      </dgm:prSet>
      <dgm:spPr/>
      <dgm:t>
        <a:bodyPr/>
        <a:lstStyle/>
        <a:p>
          <a:endParaRPr lang="en-US"/>
        </a:p>
      </dgm:t>
    </dgm:pt>
    <dgm:pt modelId="{4B8ED3F0-C874-4FA7-B65F-BB8CE3E6D172}" type="pres">
      <dgm:prSet presAssocID="{C002951F-EA9D-4E5D-AAAB-6084509B7182}" presName="spaceBetweenRectangles" presStyleCnt="0"/>
      <dgm:spPr/>
    </dgm:pt>
    <dgm:pt modelId="{FAB5F117-4485-4191-9FF1-600ADD88BB1D}" type="pres">
      <dgm:prSet presAssocID="{10EF57A2-1DF1-4C9B-BA36-59E0EA39B60A}" presName="parentLin" presStyleCnt="0"/>
      <dgm:spPr/>
    </dgm:pt>
    <dgm:pt modelId="{491D8EF7-9FDC-4500-8240-F1E6DF718639}" type="pres">
      <dgm:prSet presAssocID="{10EF57A2-1DF1-4C9B-BA36-59E0EA39B60A}" presName="parentLeftMargin" presStyleLbl="node1" presStyleIdx="1" presStyleCnt="6"/>
      <dgm:spPr/>
      <dgm:t>
        <a:bodyPr/>
        <a:lstStyle/>
        <a:p>
          <a:endParaRPr lang="en-US"/>
        </a:p>
      </dgm:t>
    </dgm:pt>
    <dgm:pt modelId="{F65AA485-7B6E-4BDD-8E42-4274FAF75BCF}" type="pres">
      <dgm:prSet presAssocID="{10EF57A2-1DF1-4C9B-BA36-59E0EA39B60A}" presName="parentText" presStyleLbl="node1" presStyleIdx="2" presStyleCnt="6" custScaleX="129191">
        <dgm:presLayoutVars>
          <dgm:chMax val="0"/>
          <dgm:bulletEnabled val="1"/>
        </dgm:presLayoutVars>
      </dgm:prSet>
      <dgm:spPr/>
      <dgm:t>
        <a:bodyPr/>
        <a:lstStyle/>
        <a:p>
          <a:endParaRPr lang="en-US"/>
        </a:p>
      </dgm:t>
    </dgm:pt>
    <dgm:pt modelId="{E261D8D7-3DF4-43D0-95C7-E4BD204278E8}" type="pres">
      <dgm:prSet presAssocID="{10EF57A2-1DF1-4C9B-BA36-59E0EA39B60A}" presName="negativeSpace" presStyleCnt="0"/>
      <dgm:spPr/>
    </dgm:pt>
    <dgm:pt modelId="{BA12BACF-24EB-4A19-8ECF-06526803EF8A}" type="pres">
      <dgm:prSet presAssocID="{10EF57A2-1DF1-4C9B-BA36-59E0EA39B60A}" presName="childText" presStyleLbl="conFgAcc1" presStyleIdx="2" presStyleCnt="6">
        <dgm:presLayoutVars>
          <dgm:bulletEnabled val="1"/>
        </dgm:presLayoutVars>
      </dgm:prSet>
      <dgm:spPr/>
    </dgm:pt>
    <dgm:pt modelId="{9492EE01-A803-434D-B847-45436EE6D5A9}" type="pres">
      <dgm:prSet presAssocID="{803DF2A5-DA12-426D-9661-26657053B65D}" presName="spaceBetweenRectangles" presStyleCnt="0"/>
      <dgm:spPr/>
    </dgm:pt>
    <dgm:pt modelId="{4ECA45C2-B6C8-40DB-B8F0-E0AEDE97F34C}" type="pres">
      <dgm:prSet presAssocID="{2538A640-A5CE-4B70-919D-9CBC81A16C44}" presName="parentLin" presStyleCnt="0"/>
      <dgm:spPr/>
    </dgm:pt>
    <dgm:pt modelId="{C1F5D353-3BDE-4CAD-A192-81FD64CAC439}" type="pres">
      <dgm:prSet presAssocID="{2538A640-A5CE-4B70-919D-9CBC81A16C44}" presName="parentLeftMargin" presStyleLbl="node1" presStyleIdx="2" presStyleCnt="6"/>
      <dgm:spPr/>
      <dgm:t>
        <a:bodyPr/>
        <a:lstStyle/>
        <a:p>
          <a:endParaRPr lang="en-US"/>
        </a:p>
      </dgm:t>
    </dgm:pt>
    <dgm:pt modelId="{7F164252-D911-4AC1-BAA2-5632E079F8EF}" type="pres">
      <dgm:prSet presAssocID="{2538A640-A5CE-4B70-919D-9CBC81A16C44}" presName="parentText" presStyleLbl="node1" presStyleIdx="3" presStyleCnt="6" custScaleX="129698">
        <dgm:presLayoutVars>
          <dgm:chMax val="0"/>
          <dgm:bulletEnabled val="1"/>
        </dgm:presLayoutVars>
      </dgm:prSet>
      <dgm:spPr/>
      <dgm:t>
        <a:bodyPr/>
        <a:lstStyle/>
        <a:p>
          <a:endParaRPr lang="en-US"/>
        </a:p>
      </dgm:t>
    </dgm:pt>
    <dgm:pt modelId="{335009CF-AC58-4A42-9F41-9608B31F04C3}" type="pres">
      <dgm:prSet presAssocID="{2538A640-A5CE-4B70-919D-9CBC81A16C44}" presName="negativeSpace" presStyleCnt="0"/>
      <dgm:spPr/>
    </dgm:pt>
    <dgm:pt modelId="{CE8D84B2-BC60-45EC-87A7-B194703376AB}" type="pres">
      <dgm:prSet presAssocID="{2538A640-A5CE-4B70-919D-9CBC81A16C44}" presName="childText" presStyleLbl="conFgAcc1" presStyleIdx="3" presStyleCnt="6">
        <dgm:presLayoutVars>
          <dgm:bulletEnabled val="1"/>
        </dgm:presLayoutVars>
      </dgm:prSet>
      <dgm:spPr/>
      <dgm:t>
        <a:bodyPr/>
        <a:lstStyle/>
        <a:p>
          <a:endParaRPr lang="en-US"/>
        </a:p>
      </dgm:t>
    </dgm:pt>
    <dgm:pt modelId="{0810D282-85B0-4B68-B0A5-371B3F096B75}" type="pres">
      <dgm:prSet presAssocID="{CF78FD64-5CB6-4D32-A778-7BB5B10DAC00}" presName="spaceBetweenRectangles" presStyleCnt="0"/>
      <dgm:spPr/>
    </dgm:pt>
    <dgm:pt modelId="{2C30DB10-3ED8-4601-A214-5CA15E57BF3F}" type="pres">
      <dgm:prSet presAssocID="{026B8A9A-0827-4BB2-8798-53C92575B9B6}" presName="parentLin" presStyleCnt="0"/>
      <dgm:spPr/>
    </dgm:pt>
    <dgm:pt modelId="{221451D5-871C-426D-99AF-63E1ABA2B34B}" type="pres">
      <dgm:prSet presAssocID="{026B8A9A-0827-4BB2-8798-53C92575B9B6}" presName="parentLeftMargin" presStyleLbl="node1" presStyleIdx="3" presStyleCnt="6"/>
      <dgm:spPr/>
      <dgm:t>
        <a:bodyPr/>
        <a:lstStyle/>
        <a:p>
          <a:endParaRPr lang="en-US"/>
        </a:p>
      </dgm:t>
    </dgm:pt>
    <dgm:pt modelId="{22BDBC0E-3397-4496-B357-2CDB16D60B23}" type="pres">
      <dgm:prSet presAssocID="{026B8A9A-0827-4BB2-8798-53C92575B9B6}" presName="parentText" presStyleLbl="node1" presStyleIdx="4" presStyleCnt="6" custScaleX="129698">
        <dgm:presLayoutVars>
          <dgm:chMax val="0"/>
          <dgm:bulletEnabled val="1"/>
        </dgm:presLayoutVars>
      </dgm:prSet>
      <dgm:spPr/>
      <dgm:t>
        <a:bodyPr/>
        <a:lstStyle/>
        <a:p>
          <a:endParaRPr lang="en-US"/>
        </a:p>
      </dgm:t>
    </dgm:pt>
    <dgm:pt modelId="{8F40B000-5167-4222-A5B7-C2DEA7E6F71B}" type="pres">
      <dgm:prSet presAssocID="{026B8A9A-0827-4BB2-8798-53C92575B9B6}" presName="negativeSpace" presStyleCnt="0"/>
      <dgm:spPr/>
    </dgm:pt>
    <dgm:pt modelId="{39691685-8659-44C1-999C-280F91D9FEC3}" type="pres">
      <dgm:prSet presAssocID="{026B8A9A-0827-4BB2-8798-53C92575B9B6}" presName="childText" presStyleLbl="conFgAcc1" presStyleIdx="4" presStyleCnt="6">
        <dgm:presLayoutVars>
          <dgm:bulletEnabled val="1"/>
        </dgm:presLayoutVars>
      </dgm:prSet>
      <dgm:spPr/>
    </dgm:pt>
    <dgm:pt modelId="{4B5E589D-015B-4CF9-87E6-FFDFD583A3C1}" type="pres">
      <dgm:prSet presAssocID="{9B8BA151-FC4D-400B-8D58-896E25487648}" presName="spaceBetweenRectangles" presStyleCnt="0"/>
      <dgm:spPr/>
    </dgm:pt>
    <dgm:pt modelId="{B44DF3C4-DA7A-451B-9EDA-213520AF076E}" type="pres">
      <dgm:prSet presAssocID="{7D63BF34-BED8-447B-8A7A-D6DE414CA6D9}" presName="parentLin" presStyleCnt="0"/>
      <dgm:spPr/>
    </dgm:pt>
    <dgm:pt modelId="{B56680FB-D14D-4E4B-BE7A-93CFB62CFEFC}" type="pres">
      <dgm:prSet presAssocID="{7D63BF34-BED8-447B-8A7A-D6DE414CA6D9}" presName="parentLeftMargin" presStyleLbl="node1" presStyleIdx="4" presStyleCnt="6"/>
      <dgm:spPr/>
      <dgm:t>
        <a:bodyPr/>
        <a:lstStyle/>
        <a:p>
          <a:endParaRPr lang="en-US"/>
        </a:p>
      </dgm:t>
    </dgm:pt>
    <dgm:pt modelId="{739C2EF2-51F4-4C22-9080-7E8DE768D876}" type="pres">
      <dgm:prSet presAssocID="{7D63BF34-BED8-447B-8A7A-D6DE414CA6D9}" presName="parentText" presStyleLbl="node1" presStyleIdx="5" presStyleCnt="6" custScaleX="129698">
        <dgm:presLayoutVars>
          <dgm:chMax val="0"/>
          <dgm:bulletEnabled val="1"/>
        </dgm:presLayoutVars>
      </dgm:prSet>
      <dgm:spPr/>
      <dgm:t>
        <a:bodyPr/>
        <a:lstStyle/>
        <a:p>
          <a:endParaRPr lang="en-US"/>
        </a:p>
      </dgm:t>
    </dgm:pt>
    <dgm:pt modelId="{8F985253-81D8-4197-9344-FB334DF2854A}" type="pres">
      <dgm:prSet presAssocID="{7D63BF34-BED8-447B-8A7A-D6DE414CA6D9}" presName="negativeSpace" presStyleCnt="0"/>
      <dgm:spPr/>
    </dgm:pt>
    <dgm:pt modelId="{90885432-B5EF-4ECC-9D33-D119F28321A0}" type="pres">
      <dgm:prSet presAssocID="{7D63BF34-BED8-447B-8A7A-D6DE414CA6D9}" presName="childText" presStyleLbl="conFgAcc1" presStyleIdx="5" presStyleCnt="6">
        <dgm:presLayoutVars>
          <dgm:bulletEnabled val="1"/>
        </dgm:presLayoutVars>
      </dgm:prSet>
      <dgm:spPr/>
    </dgm:pt>
  </dgm:ptLst>
  <dgm:cxnLst>
    <dgm:cxn modelId="{1DD78F2F-3B71-4ADE-80B1-BFF84ECB924F}" type="presOf" srcId="{0AC4953F-CF4B-41E0-BBB4-725F6E9FA683}" destId="{CE8D84B2-BC60-45EC-87A7-B194703376AB}" srcOrd="0" destOrd="0" presId="urn:microsoft.com/office/officeart/2005/8/layout/list1"/>
    <dgm:cxn modelId="{C1AE412F-09BB-492E-9457-9D71A3AE6C3B}" type="presOf" srcId="{2538A640-A5CE-4B70-919D-9CBC81A16C44}" destId="{7F164252-D911-4AC1-BAA2-5632E079F8EF}" srcOrd="1" destOrd="0" presId="urn:microsoft.com/office/officeart/2005/8/layout/list1"/>
    <dgm:cxn modelId="{72BA339E-0511-492D-8571-F6FA00CED06F}" type="presOf" srcId="{76D67A0E-A0A7-4ED4-B5AF-61FC96FA1150}" destId="{982B9167-FFD2-4787-BB46-1855BF07FB17}" srcOrd="0" destOrd="0" presId="urn:microsoft.com/office/officeart/2005/8/layout/list1"/>
    <dgm:cxn modelId="{B5803AC3-5921-40F4-9E59-97A394BD6698}" srcId="{76D67A0E-A0A7-4ED4-B5AF-61FC96FA1150}" destId="{747FDA1B-7F31-42AE-9447-2ACE61FAE851}" srcOrd="0" destOrd="0" parTransId="{D99D0C2B-572E-40FD-B623-D2C9B8968C93}" sibTransId="{D355C504-25BD-480A-86BE-5D6DE2EDEC87}"/>
    <dgm:cxn modelId="{602A57A8-BF8E-45A2-9B03-0A9B3275CCA7}" type="presOf" srcId="{8625C4C0-64D6-45B0-9287-ECE942BA5A77}" destId="{8734DEC2-5E00-414B-96D6-2A9A4CA72E07}" srcOrd="0" destOrd="0" presId="urn:microsoft.com/office/officeart/2005/8/layout/list1"/>
    <dgm:cxn modelId="{263209BE-BA0F-4DEC-B467-17B7B46CC46C}" srcId="{76D67A0E-A0A7-4ED4-B5AF-61FC96FA1150}" destId="{7D63BF34-BED8-447B-8A7A-D6DE414CA6D9}" srcOrd="5" destOrd="0" parTransId="{06A85A86-2C21-40E2-8CFA-C34EBDE81E9B}" sibTransId="{C044EEC7-89AE-47F4-83DF-88765405AED5}"/>
    <dgm:cxn modelId="{2381DDAE-577E-410D-AF30-17EDDDA88476}" srcId="{76D67A0E-A0A7-4ED4-B5AF-61FC96FA1150}" destId="{10EF57A2-1DF1-4C9B-BA36-59E0EA39B60A}" srcOrd="2" destOrd="0" parTransId="{037E9AD2-1556-49E1-A624-F9124D382614}" sibTransId="{803DF2A5-DA12-426D-9661-26657053B65D}"/>
    <dgm:cxn modelId="{3502CFB9-1F5B-4E21-AC98-644151CE9D4C}" srcId="{76D67A0E-A0A7-4ED4-B5AF-61FC96FA1150}" destId="{66BE6312-3F06-48E0-AB35-3AA459A933FD}" srcOrd="1" destOrd="0" parTransId="{25179539-65BA-4AEA-9A87-A6BC4F1C493A}" sibTransId="{C002951F-EA9D-4E5D-AAAB-6084509B7182}"/>
    <dgm:cxn modelId="{5BCD9740-CF64-413F-B895-4511C2CCD939}" type="presOf" srcId="{7D63BF34-BED8-447B-8A7A-D6DE414CA6D9}" destId="{739C2EF2-51F4-4C22-9080-7E8DE768D876}" srcOrd="1" destOrd="0" presId="urn:microsoft.com/office/officeart/2005/8/layout/list1"/>
    <dgm:cxn modelId="{8F32A106-E6F6-488D-85CD-1F4634B86DD1}" srcId="{76D67A0E-A0A7-4ED4-B5AF-61FC96FA1150}" destId="{026B8A9A-0827-4BB2-8798-53C92575B9B6}" srcOrd="4" destOrd="0" parTransId="{2B6A7AA3-3E07-45BF-8C8F-6765E8709B53}" sibTransId="{9B8BA151-FC4D-400B-8D58-896E25487648}"/>
    <dgm:cxn modelId="{DCE49160-8E46-41E1-A595-B421A51198FE}" srcId="{747FDA1B-7F31-42AE-9447-2ACE61FAE851}" destId="{8625C4C0-64D6-45B0-9287-ECE942BA5A77}" srcOrd="0" destOrd="0" parTransId="{42762188-A618-4686-9430-F9DD82F94ED7}" sibTransId="{A87E28CF-0A95-44E5-BB2B-0B6365CD0A96}"/>
    <dgm:cxn modelId="{75D5B567-56F6-48EC-8E1E-C185D196D816}" type="presOf" srcId="{747FDA1B-7F31-42AE-9447-2ACE61FAE851}" destId="{FCB1879B-41EB-4C63-BA81-902C2ACDF710}" srcOrd="0" destOrd="0" presId="urn:microsoft.com/office/officeart/2005/8/layout/list1"/>
    <dgm:cxn modelId="{D6397B42-2F69-45A4-A4EB-942B2596BD39}" type="presOf" srcId="{10EF57A2-1DF1-4C9B-BA36-59E0EA39B60A}" destId="{491D8EF7-9FDC-4500-8240-F1E6DF718639}" srcOrd="0" destOrd="0" presId="urn:microsoft.com/office/officeart/2005/8/layout/list1"/>
    <dgm:cxn modelId="{DF718B6E-DC19-4944-9C46-1AE021185567}" srcId="{747FDA1B-7F31-42AE-9447-2ACE61FAE851}" destId="{5EEA5371-6209-4534-83D9-AEB48B185820}" srcOrd="1" destOrd="0" parTransId="{48A7F450-6B89-441D-BF61-90CFC832B352}" sibTransId="{BF7D28DF-FCA1-4F9D-8524-334A65A99A4C}"/>
    <dgm:cxn modelId="{3183C53C-49EF-4547-A248-A9CF956E2517}" srcId="{2538A640-A5CE-4B70-919D-9CBC81A16C44}" destId="{0AC4953F-CF4B-41E0-BBB4-725F6E9FA683}" srcOrd="0" destOrd="0" parTransId="{043AB0AA-DCB5-4FBE-BB13-81BACD906D1A}" sibTransId="{CB68AEC8-E293-44E5-BFC3-E9C45897A483}"/>
    <dgm:cxn modelId="{E36940DB-B706-4CCE-A0FC-840C669EBAF8}" type="presOf" srcId="{7D63BF34-BED8-447B-8A7A-D6DE414CA6D9}" destId="{B56680FB-D14D-4E4B-BE7A-93CFB62CFEFC}" srcOrd="0" destOrd="0" presId="urn:microsoft.com/office/officeart/2005/8/layout/list1"/>
    <dgm:cxn modelId="{E1BE391B-D783-47EB-A270-7E65D92C49B8}" type="presOf" srcId="{66BE6312-3F06-48E0-AB35-3AA459A933FD}" destId="{B2CC229E-CA06-440D-8CCA-A0BB6B160D32}" srcOrd="0" destOrd="0" presId="urn:microsoft.com/office/officeart/2005/8/layout/list1"/>
    <dgm:cxn modelId="{B3977F11-E8E9-470A-837F-ADC4F2DD5B12}" type="presOf" srcId="{5EEA5371-6209-4534-83D9-AEB48B185820}" destId="{8734DEC2-5E00-414B-96D6-2A9A4CA72E07}" srcOrd="0" destOrd="1" presId="urn:microsoft.com/office/officeart/2005/8/layout/list1"/>
    <dgm:cxn modelId="{7CD6126D-3E6F-4242-B363-3D2DD204F372}" type="presOf" srcId="{10EF57A2-1DF1-4C9B-BA36-59E0EA39B60A}" destId="{F65AA485-7B6E-4BDD-8E42-4274FAF75BCF}" srcOrd="1" destOrd="0" presId="urn:microsoft.com/office/officeart/2005/8/layout/list1"/>
    <dgm:cxn modelId="{C57FC2D6-AC8F-4722-BFEC-C841AE4F2C98}" type="presOf" srcId="{2538A640-A5CE-4B70-919D-9CBC81A16C44}" destId="{C1F5D353-3BDE-4CAD-A192-81FD64CAC439}" srcOrd="0" destOrd="0" presId="urn:microsoft.com/office/officeart/2005/8/layout/list1"/>
    <dgm:cxn modelId="{DB982FD6-4C14-44EF-B661-599EB54F756D}" type="presOf" srcId="{747FDA1B-7F31-42AE-9447-2ACE61FAE851}" destId="{BB0ECBC6-CB6F-4CB0-AE32-7CC65376E816}" srcOrd="1" destOrd="0" presId="urn:microsoft.com/office/officeart/2005/8/layout/list1"/>
    <dgm:cxn modelId="{B2585AE2-7431-464D-910E-B6096A19C508}" type="presOf" srcId="{66BE6312-3F06-48E0-AB35-3AA459A933FD}" destId="{8AE8FD7E-317A-43CE-BA20-2F4D0B0903C1}" srcOrd="1" destOrd="0" presId="urn:microsoft.com/office/officeart/2005/8/layout/list1"/>
    <dgm:cxn modelId="{6FA4036B-4885-470B-839E-DB3E898E4666}" srcId="{76D67A0E-A0A7-4ED4-B5AF-61FC96FA1150}" destId="{2538A640-A5CE-4B70-919D-9CBC81A16C44}" srcOrd="3" destOrd="0" parTransId="{D3B92AED-E0F5-4120-9D00-BE49BF903379}" sibTransId="{CF78FD64-5CB6-4D32-A778-7BB5B10DAC00}"/>
    <dgm:cxn modelId="{60C3272F-8C2A-4B00-827F-07D3378090CF}" type="presOf" srcId="{026B8A9A-0827-4BB2-8798-53C92575B9B6}" destId="{221451D5-871C-426D-99AF-63E1ABA2B34B}" srcOrd="0" destOrd="0" presId="urn:microsoft.com/office/officeart/2005/8/layout/list1"/>
    <dgm:cxn modelId="{545D4600-07DB-476B-8098-12BFE9C14883}" type="presOf" srcId="{026B8A9A-0827-4BB2-8798-53C92575B9B6}" destId="{22BDBC0E-3397-4496-B357-2CDB16D60B23}" srcOrd="1" destOrd="0" presId="urn:microsoft.com/office/officeart/2005/8/layout/list1"/>
    <dgm:cxn modelId="{89BA6B8E-9353-48FC-B0DC-4693FE9B997F}" type="presParOf" srcId="{982B9167-FFD2-4787-BB46-1855BF07FB17}" destId="{3C849EA1-A3DF-490D-9BE9-B643650AC141}" srcOrd="0" destOrd="0" presId="urn:microsoft.com/office/officeart/2005/8/layout/list1"/>
    <dgm:cxn modelId="{4BE4C307-C010-48E8-BBF9-A17C27C740A9}" type="presParOf" srcId="{3C849EA1-A3DF-490D-9BE9-B643650AC141}" destId="{FCB1879B-41EB-4C63-BA81-902C2ACDF710}" srcOrd="0" destOrd="0" presId="urn:microsoft.com/office/officeart/2005/8/layout/list1"/>
    <dgm:cxn modelId="{C8F880D1-0591-4D9B-9AA1-2957CC48A3C2}" type="presParOf" srcId="{3C849EA1-A3DF-490D-9BE9-B643650AC141}" destId="{BB0ECBC6-CB6F-4CB0-AE32-7CC65376E816}" srcOrd="1" destOrd="0" presId="urn:microsoft.com/office/officeart/2005/8/layout/list1"/>
    <dgm:cxn modelId="{BDE85495-014F-496C-936A-500C4ECD86A0}" type="presParOf" srcId="{982B9167-FFD2-4787-BB46-1855BF07FB17}" destId="{E31F4E49-3180-4B95-861A-B7709779971F}" srcOrd="1" destOrd="0" presId="urn:microsoft.com/office/officeart/2005/8/layout/list1"/>
    <dgm:cxn modelId="{5A0BE098-A43F-4D19-8553-82A7EF39493D}" type="presParOf" srcId="{982B9167-FFD2-4787-BB46-1855BF07FB17}" destId="{8734DEC2-5E00-414B-96D6-2A9A4CA72E07}" srcOrd="2" destOrd="0" presId="urn:microsoft.com/office/officeart/2005/8/layout/list1"/>
    <dgm:cxn modelId="{7BFED5A1-A3EB-4411-A595-727A8EC763CC}" type="presParOf" srcId="{982B9167-FFD2-4787-BB46-1855BF07FB17}" destId="{7922F755-9E43-44DC-BE69-CAC378B7FE9A}" srcOrd="3" destOrd="0" presId="urn:microsoft.com/office/officeart/2005/8/layout/list1"/>
    <dgm:cxn modelId="{B974CF06-6CA9-47C8-BA9C-37E352D6DE14}" type="presParOf" srcId="{982B9167-FFD2-4787-BB46-1855BF07FB17}" destId="{931732EB-3B43-405D-8FC9-7D060AA06805}" srcOrd="4" destOrd="0" presId="urn:microsoft.com/office/officeart/2005/8/layout/list1"/>
    <dgm:cxn modelId="{AC0FAE49-09FD-4F44-8C07-F04C93B2FFC0}" type="presParOf" srcId="{931732EB-3B43-405D-8FC9-7D060AA06805}" destId="{B2CC229E-CA06-440D-8CCA-A0BB6B160D32}" srcOrd="0" destOrd="0" presId="urn:microsoft.com/office/officeart/2005/8/layout/list1"/>
    <dgm:cxn modelId="{8C9650A7-BBB8-463F-A156-991F0A974EF8}" type="presParOf" srcId="{931732EB-3B43-405D-8FC9-7D060AA06805}" destId="{8AE8FD7E-317A-43CE-BA20-2F4D0B0903C1}" srcOrd="1" destOrd="0" presId="urn:microsoft.com/office/officeart/2005/8/layout/list1"/>
    <dgm:cxn modelId="{AC3E9B8E-547F-4C0F-B614-744351938C84}" type="presParOf" srcId="{982B9167-FFD2-4787-BB46-1855BF07FB17}" destId="{DF82AFF8-8593-4BD9-B364-8277E8A01D97}" srcOrd="5" destOrd="0" presId="urn:microsoft.com/office/officeart/2005/8/layout/list1"/>
    <dgm:cxn modelId="{677F507B-8B24-46A9-98AC-63653DB1B0D6}" type="presParOf" srcId="{982B9167-FFD2-4787-BB46-1855BF07FB17}" destId="{A4697241-82EE-43A2-B140-8044B329CD28}" srcOrd="6" destOrd="0" presId="urn:microsoft.com/office/officeart/2005/8/layout/list1"/>
    <dgm:cxn modelId="{21A888EB-4CB6-4008-AF6B-6EC1298EE287}" type="presParOf" srcId="{982B9167-FFD2-4787-BB46-1855BF07FB17}" destId="{4B8ED3F0-C874-4FA7-B65F-BB8CE3E6D172}" srcOrd="7" destOrd="0" presId="urn:microsoft.com/office/officeart/2005/8/layout/list1"/>
    <dgm:cxn modelId="{00E8B5B4-BB54-4D39-88F9-CDA8B04D1DF6}" type="presParOf" srcId="{982B9167-FFD2-4787-BB46-1855BF07FB17}" destId="{FAB5F117-4485-4191-9FF1-600ADD88BB1D}" srcOrd="8" destOrd="0" presId="urn:microsoft.com/office/officeart/2005/8/layout/list1"/>
    <dgm:cxn modelId="{E8E4A598-1955-47AA-9277-F661A70C28CB}" type="presParOf" srcId="{FAB5F117-4485-4191-9FF1-600ADD88BB1D}" destId="{491D8EF7-9FDC-4500-8240-F1E6DF718639}" srcOrd="0" destOrd="0" presId="urn:microsoft.com/office/officeart/2005/8/layout/list1"/>
    <dgm:cxn modelId="{A7F0F82A-71B6-4523-AAE8-EC9F02F7AF24}" type="presParOf" srcId="{FAB5F117-4485-4191-9FF1-600ADD88BB1D}" destId="{F65AA485-7B6E-4BDD-8E42-4274FAF75BCF}" srcOrd="1" destOrd="0" presId="urn:microsoft.com/office/officeart/2005/8/layout/list1"/>
    <dgm:cxn modelId="{0962B5E8-7D91-4768-B65B-490C27F3A869}" type="presParOf" srcId="{982B9167-FFD2-4787-BB46-1855BF07FB17}" destId="{E261D8D7-3DF4-43D0-95C7-E4BD204278E8}" srcOrd="9" destOrd="0" presId="urn:microsoft.com/office/officeart/2005/8/layout/list1"/>
    <dgm:cxn modelId="{FC8AD278-56C0-43E2-B41E-34EF2B2F7311}" type="presParOf" srcId="{982B9167-FFD2-4787-BB46-1855BF07FB17}" destId="{BA12BACF-24EB-4A19-8ECF-06526803EF8A}" srcOrd="10" destOrd="0" presId="urn:microsoft.com/office/officeart/2005/8/layout/list1"/>
    <dgm:cxn modelId="{74225BBE-7311-4A93-9B51-FEF94B8FB02C}" type="presParOf" srcId="{982B9167-FFD2-4787-BB46-1855BF07FB17}" destId="{9492EE01-A803-434D-B847-45436EE6D5A9}" srcOrd="11" destOrd="0" presId="urn:microsoft.com/office/officeart/2005/8/layout/list1"/>
    <dgm:cxn modelId="{62AC680D-00A6-40A4-8640-71080360D5C0}" type="presParOf" srcId="{982B9167-FFD2-4787-BB46-1855BF07FB17}" destId="{4ECA45C2-B6C8-40DB-B8F0-E0AEDE97F34C}" srcOrd="12" destOrd="0" presId="urn:microsoft.com/office/officeart/2005/8/layout/list1"/>
    <dgm:cxn modelId="{000940C3-E575-4FCE-9A15-97E75FE2D1C7}" type="presParOf" srcId="{4ECA45C2-B6C8-40DB-B8F0-E0AEDE97F34C}" destId="{C1F5D353-3BDE-4CAD-A192-81FD64CAC439}" srcOrd="0" destOrd="0" presId="urn:microsoft.com/office/officeart/2005/8/layout/list1"/>
    <dgm:cxn modelId="{413EFA88-1BC5-41E3-8424-8070DA7F6054}" type="presParOf" srcId="{4ECA45C2-B6C8-40DB-B8F0-E0AEDE97F34C}" destId="{7F164252-D911-4AC1-BAA2-5632E079F8EF}" srcOrd="1" destOrd="0" presId="urn:microsoft.com/office/officeart/2005/8/layout/list1"/>
    <dgm:cxn modelId="{B2BE8D24-3974-42F2-A96B-2DC9395B3B67}" type="presParOf" srcId="{982B9167-FFD2-4787-BB46-1855BF07FB17}" destId="{335009CF-AC58-4A42-9F41-9608B31F04C3}" srcOrd="13" destOrd="0" presId="urn:microsoft.com/office/officeart/2005/8/layout/list1"/>
    <dgm:cxn modelId="{2A704EE7-6A3E-4F0F-A76C-4A7233AA5C63}" type="presParOf" srcId="{982B9167-FFD2-4787-BB46-1855BF07FB17}" destId="{CE8D84B2-BC60-45EC-87A7-B194703376AB}" srcOrd="14" destOrd="0" presId="urn:microsoft.com/office/officeart/2005/8/layout/list1"/>
    <dgm:cxn modelId="{2069F14E-CC6A-4B1D-8817-0BDE91CEF7BA}" type="presParOf" srcId="{982B9167-FFD2-4787-BB46-1855BF07FB17}" destId="{0810D282-85B0-4B68-B0A5-371B3F096B75}" srcOrd="15" destOrd="0" presId="urn:microsoft.com/office/officeart/2005/8/layout/list1"/>
    <dgm:cxn modelId="{6DE6509C-3ACB-46BC-82B2-0183DE4F6A2F}" type="presParOf" srcId="{982B9167-FFD2-4787-BB46-1855BF07FB17}" destId="{2C30DB10-3ED8-4601-A214-5CA15E57BF3F}" srcOrd="16" destOrd="0" presId="urn:microsoft.com/office/officeart/2005/8/layout/list1"/>
    <dgm:cxn modelId="{59F85F18-20EC-43E7-851C-B0CD7D1FC2D8}" type="presParOf" srcId="{2C30DB10-3ED8-4601-A214-5CA15E57BF3F}" destId="{221451D5-871C-426D-99AF-63E1ABA2B34B}" srcOrd="0" destOrd="0" presId="urn:microsoft.com/office/officeart/2005/8/layout/list1"/>
    <dgm:cxn modelId="{DD1037DB-0B96-4B5B-8AFF-8E403A108B4F}" type="presParOf" srcId="{2C30DB10-3ED8-4601-A214-5CA15E57BF3F}" destId="{22BDBC0E-3397-4496-B357-2CDB16D60B23}" srcOrd="1" destOrd="0" presId="urn:microsoft.com/office/officeart/2005/8/layout/list1"/>
    <dgm:cxn modelId="{E9C2F750-ED43-46BA-8569-1E3DDE610758}" type="presParOf" srcId="{982B9167-FFD2-4787-BB46-1855BF07FB17}" destId="{8F40B000-5167-4222-A5B7-C2DEA7E6F71B}" srcOrd="17" destOrd="0" presId="urn:microsoft.com/office/officeart/2005/8/layout/list1"/>
    <dgm:cxn modelId="{877BCFDE-0AFC-467F-9071-7CDE2F844ADB}" type="presParOf" srcId="{982B9167-FFD2-4787-BB46-1855BF07FB17}" destId="{39691685-8659-44C1-999C-280F91D9FEC3}" srcOrd="18" destOrd="0" presId="urn:microsoft.com/office/officeart/2005/8/layout/list1"/>
    <dgm:cxn modelId="{4C682106-CAE7-4E54-A3F2-8801820492FD}" type="presParOf" srcId="{982B9167-FFD2-4787-BB46-1855BF07FB17}" destId="{4B5E589D-015B-4CF9-87E6-FFDFD583A3C1}" srcOrd="19" destOrd="0" presId="urn:microsoft.com/office/officeart/2005/8/layout/list1"/>
    <dgm:cxn modelId="{FD1BA5B0-D61C-434F-A8B6-BB0E89539B3C}" type="presParOf" srcId="{982B9167-FFD2-4787-BB46-1855BF07FB17}" destId="{B44DF3C4-DA7A-451B-9EDA-213520AF076E}" srcOrd="20" destOrd="0" presId="urn:microsoft.com/office/officeart/2005/8/layout/list1"/>
    <dgm:cxn modelId="{F80C0C5C-24E2-4996-A504-32C2EE0CB133}" type="presParOf" srcId="{B44DF3C4-DA7A-451B-9EDA-213520AF076E}" destId="{B56680FB-D14D-4E4B-BE7A-93CFB62CFEFC}" srcOrd="0" destOrd="0" presId="urn:microsoft.com/office/officeart/2005/8/layout/list1"/>
    <dgm:cxn modelId="{CA9952DA-A5E4-49E3-98B8-252D625CA42E}" type="presParOf" srcId="{B44DF3C4-DA7A-451B-9EDA-213520AF076E}" destId="{739C2EF2-51F4-4C22-9080-7E8DE768D876}" srcOrd="1" destOrd="0" presId="urn:microsoft.com/office/officeart/2005/8/layout/list1"/>
    <dgm:cxn modelId="{ACAAFB85-B2E6-4FA8-AB9D-C05B88C4AF77}" type="presParOf" srcId="{982B9167-FFD2-4787-BB46-1855BF07FB17}" destId="{8F985253-81D8-4197-9344-FB334DF2854A}" srcOrd="21" destOrd="0" presId="urn:microsoft.com/office/officeart/2005/8/layout/list1"/>
    <dgm:cxn modelId="{931309DB-32D7-40A4-A8B1-86B83F45DBE5}" type="presParOf" srcId="{982B9167-FFD2-4787-BB46-1855BF07FB17}" destId="{90885432-B5EF-4ECC-9D33-D119F28321A0}" srcOrd="2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5"/>
          </a:xfrm>
          <a:prstGeom prst="rect">
            <a:avLst/>
          </a:prstGeom>
        </p:spPr>
        <p:txBody>
          <a:bodyPr vert="horz" lIns="93176" tIns="46588" rIns="93176" bIns="46588" rtlCol="0"/>
          <a:lstStyle>
            <a:lvl1pPr algn="l">
              <a:defRPr sz="1200"/>
            </a:lvl1pPr>
          </a:lstStyle>
          <a:p>
            <a:endParaRPr lang="en-US"/>
          </a:p>
        </p:txBody>
      </p:sp>
      <p:sp>
        <p:nvSpPr>
          <p:cNvPr id="3" name="Date Placeholder 2"/>
          <p:cNvSpPr>
            <a:spLocks noGrp="1"/>
          </p:cNvSpPr>
          <p:nvPr>
            <p:ph type="dt" idx="1"/>
          </p:nvPr>
        </p:nvSpPr>
        <p:spPr>
          <a:xfrm>
            <a:off x="3970939" y="0"/>
            <a:ext cx="3037840" cy="466435"/>
          </a:xfrm>
          <a:prstGeom prst="rect">
            <a:avLst/>
          </a:prstGeom>
        </p:spPr>
        <p:txBody>
          <a:bodyPr vert="horz" lIns="93176" tIns="46588" rIns="93176" bIns="46588" rtlCol="0"/>
          <a:lstStyle>
            <a:lvl1pPr algn="r">
              <a:defRPr sz="1200"/>
            </a:lvl1pPr>
          </a:lstStyle>
          <a:p>
            <a:fld id="{AF250C1D-C996-409C-89B5-50BC1DBA38E2}" type="datetimeFigureOut">
              <a:rPr lang="en-US" smtClean="0"/>
              <a:t>2/2/2017</a:t>
            </a:fld>
            <a:endParaRPr lang="en-US"/>
          </a:p>
        </p:txBody>
      </p:sp>
      <p:sp>
        <p:nvSpPr>
          <p:cNvPr id="4" name="Slide Image Placeholder 3"/>
          <p:cNvSpPr>
            <a:spLocks noGrp="1" noRot="1" noChangeAspect="1"/>
          </p:cNvSpPr>
          <p:nvPr>
            <p:ph type="sldImg" idx="2"/>
          </p:nvPr>
        </p:nvSpPr>
        <p:spPr>
          <a:xfrm>
            <a:off x="715963" y="1162050"/>
            <a:ext cx="5578475" cy="3138488"/>
          </a:xfrm>
          <a:prstGeom prst="rect">
            <a:avLst/>
          </a:prstGeom>
          <a:noFill/>
          <a:ln w="12700">
            <a:solidFill>
              <a:prstClr val="black"/>
            </a:solidFill>
          </a:ln>
        </p:spPr>
        <p:txBody>
          <a:bodyPr vert="horz" lIns="93176" tIns="46588" rIns="93176" bIns="46588" rtlCol="0" anchor="ctr"/>
          <a:lstStyle/>
          <a:p>
            <a:endParaRPr lang="en-US"/>
          </a:p>
        </p:txBody>
      </p:sp>
      <p:sp>
        <p:nvSpPr>
          <p:cNvPr id="5" name="Notes Placeholder 4"/>
          <p:cNvSpPr>
            <a:spLocks noGrp="1"/>
          </p:cNvSpPr>
          <p:nvPr>
            <p:ph type="body" sz="quarter" idx="3"/>
          </p:nvPr>
        </p:nvSpPr>
        <p:spPr>
          <a:xfrm>
            <a:off x="701041" y="4473893"/>
            <a:ext cx="5608320" cy="3660458"/>
          </a:xfrm>
          <a:prstGeom prst="rect">
            <a:avLst/>
          </a:prstGeom>
        </p:spPr>
        <p:txBody>
          <a:bodyPr vert="horz" lIns="93176" tIns="46588" rIns="93176" bIns="46588"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8"/>
            <a:ext cx="3037840" cy="466434"/>
          </a:xfrm>
          <a:prstGeom prst="rect">
            <a:avLst/>
          </a:prstGeom>
        </p:spPr>
        <p:txBody>
          <a:bodyPr vert="horz" lIns="93176" tIns="46588" rIns="93176" bIns="46588" rtlCol="0" anchor="b"/>
          <a:lstStyle>
            <a:lvl1pPr algn="l">
              <a:defRPr sz="1200"/>
            </a:lvl1pPr>
          </a:lstStyle>
          <a:p>
            <a:endParaRPr lang="en-US"/>
          </a:p>
        </p:txBody>
      </p:sp>
      <p:sp>
        <p:nvSpPr>
          <p:cNvPr id="7" name="Slide Number Placeholder 6"/>
          <p:cNvSpPr>
            <a:spLocks noGrp="1"/>
          </p:cNvSpPr>
          <p:nvPr>
            <p:ph type="sldNum" sz="quarter" idx="5"/>
          </p:nvPr>
        </p:nvSpPr>
        <p:spPr>
          <a:xfrm>
            <a:off x="3970939" y="8829968"/>
            <a:ext cx="3037840" cy="466434"/>
          </a:xfrm>
          <a:prstGeom prst="rect">
            <a:avLst/>
          </a:prstGeom>
        </p:spPr>
        <p:txBody>
          <a:bodyPr vert="horz" lIns="93176" tIns="46588" rIns="93176" bIns="46588" rtlCol="0" anchor="b"/>
          <a:lstStyle>
            <a:lvl1pPr algn="r">
              <a:defRPr sz="1200"/>
            </a:lvl1pPr>
          </a:lstStyle>
          <a:p>
            <a:fld id="{4B6B392A-5C7B-4047-9155-44594758A3ED}" type="slidenum">
              <a:rPr lang="en-US" smtClean="0"/>
              <a:t>‹#›</a:t>
            </a:fld>
            <a:endParaRPr lang="en-US"/>
          </a:p>
        </p:txBody>
      </p:sp>
    </p:spTree>
    <p:extLst>
      <p:ext uri="{BB962C8B-B14F-4D97-AF65-F5344CB8AC3E}">
        <p14:creationId xmlns:p14="http://schemas.microsoft.com/office/powerpoint/2010/main" val="672306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B6B392A-5C7B-4047-9155-44594758A3ED}" type="slidenum">
              <a:rPr lang="en-US" smtClean="0"/>
              <a:t>1</a:t>
            </a:fld>
            <a:endParaRPr lang="en-US"/>
          </a:p>
        </p:txBody>
      </p:sp>
    </p:spTree>
    <p:extLst>
      <p:ext uri="{BB962C8B-B14F-4D97-AF65-F5344CB8AC3E}">
        <p14:creationId xmlns:p14="http://schemas.microsoft.com/office/powerpoint/2010/main" val="12716027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B6B392A-5C7B-4047-9155-44594758A3ED}" type="slidenum">
              <a:rPr lang="en-US" smtClean="0"/>
              <a:t>2</a:t>
            </a:fld>
            <a:endParaRPr lang="en-US"/>
          </a:p>
        </p:txBody>
      </p:sp>
    </p:spTree>
    <p:extLst>
      <p:ext uri="{BB962C8B-B14F-4D97-AF65-F5344CB8AC3E}">
        <p14:creationId xmlns:p14="http://schemas.microsoft.com/office/powerpoint/2010/main" val="29247532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B6B392A-5C7B-4047-9155-44594758A3ED}" type="slidenum">
              <a:rPr lang="en-US" smtClean="0"/>
              <a:t>3</a:t>
            </a:fld>
            <a:endParaRPr lang="en-US"/>
          </a:p>
        </p:txBody>
      </p:sp>
    </p:spTree>
    <p:extLst>
      <p:ext uri="{BB962C8B-B14F-4D97-AF65-F5344CB8AC3E}">
        <p14:creationId xmlns:p14="http://schemas.microsoft.com/office/powerpoint/2010/main" val="18221545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B6B392A-5C7B-4047-9155-44594758A3ED}" type="slidenum">
              <a:rPr lang="en-US" smtClean="0"/>
              <a:t>4</a:t>
            </a:fld>
            <a:endParaRPr lang="en-US"/>
          </a:p>
        </p:txBody>
      </p:sp>
    </p:spTree>
    <p:extLst>
      <p:ext uri="{BB962C8B-B14F-4D97-AF65-F5344CB8AC3E}">
        <p14:creationId xmlns:p14="http://schemas.microsoft.com/office/powerpoint/2010/main" val="11837874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5" marR="0" lvl="0" indent="-174705" algn="l" defTabSz="93176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The federal child nutrition programs (CNPs) are administered at the federal level by the Food and Nutrition Services (FNS), headquartered in Arlington, Virginia. The FNS is under the United States Department of Agriculture (USDA), with headquarters in Washington, DC.</a:t>
            </a:r>
          </a:p>
          <a:p>
            <a:pPr marL="174705" indent="-174705" defTabSz="931760">
              <a:buFont typeface="Arial" panose="020B0604020202020204" pitchFamily="34" charset="0"/>
              <a:buChar char="•"/>
              <a:defRPr/>
            </a:pPr>
            <a:r>
              <a:rPr lang="en-US" baseline="0" dirty="0" smtClean="0"/>
              <a:t>There are seven USDA FNS regional offices who oversee the programs at the federal level. These seven regional offices are the Western, Mountain Plains, Southwest, Midwest, Southeast, Mid-Atlantic, and Northeast. </a:t>
            </a:r>
          </a:p>
          <a:p>
            <a:pPr marL="174705" indent="-174705" defTabSz="931760">
              <a:buFont typeface="Arial" panose="020B0604020202020204" pitchFamily="34" charset="0"/>
              <a:buChar char="•"/>
              <a:defRPr/>
            </a:pPr>
            <a:r>
              <a:rPr lang="en-US" baseline="0" dirty="0" smtClean="0"/>
              <a:t>Passing next to the state level, the CNPs are administered through the governing State agency, which in Texas, New Jersey, Florida, and Nevada is the State Department of Agriculture. In all other states, the State Department of Education administers the program. </a:t>
            </a:r>
            <a:r>
              <a:rPr lang="en-US" baseline="0" dirty="0" smtClean="0"/>
              <a:t> There </a:t>
            </a:r>
            <a:r>
              <a:rPr lang="en-US" baseline="0" dirty="0" smtClean="0"/>
              <a:t>are 56 State agencies including Washington, DC; American Samoa; Guam; Northern Mariana Islands; Puerto Rico; and Virgin Islands.</a:t>
            </a:r>
          </a:p>
          <a:p>
            <a:pPr marL="174705" indent="-174705" defTabSz="931760">
              <a:buFont typeface="Arial" panose="020B0604020202020204" pitchFamily="34" charset="0"/>
              <a:buChar char="•"/>
              <a:defRPr/>
            </a:pPr>
            <a:r>
              <a:rPr lang="en-US" baseline="0" dirty="0" smtClean="0"/>
              <a:t>For child care, the programs are then managed by each child care center or family child care home, where the children receive the benefits of the </a:t>
            </a:r>
            <a:r>
              <a:rPr lang="en-US" baseline="0" dirty="0" smtClean="0"/>
              <a:t>programs</a:t>
            </a:r>
            <a:r>
              <a:rPr lang="en-US" baseline="0" dirty="0" smtClean="0"/>
              <a:t>.</a:t>
            </a:r>
          </a:p>
          <a:p>
            <a:pPr marL="174705" indent="-174705" defTabSz="931760">
              <a:buFont typeface="Arial" panose="020B0604020202020204" pitchFamily="34" charset="0"/>
              <a:buChar char="•"/>
              <a:defRPr/>
            </a:pPr>
            <a:r>
              <a:rPr lang="en-US" baseline="0" dirty="0" smtClean="0"/>
              <a:t>For school nutrition, the programs are managed by a local school food authority (SFA). An SFA is the local unit </a:t>
            </a:r>
            <a:r>
              <a:rPr lang="en-US" baseline="0" dirty="0" smtClean="0">
                <a:solidFill>
                  <a:srgbClr val="FF0000"/>
                </a:solidFill>
              </a:rPr>
              <a:t>that</a:t>
            </a:r>
            <a:r>
              <a:rPr lang="en-US" baseline="0" dirty="0" smtClean="0"/>
              <a:t> administers the operation of a school feeding program. The SFAs receive the federal meal reimbursements for meal programs and ensure meal counts and eligibility criteria are met. </a:t>
            </a:r>
          </a:p>
          <a:p>
            <a:pPr marL="174705" indent="-174705" defTabSz="931760">
              <a:buFont typeface="Arial" panose="020B0604020202020204" pitchFamily="34" charset="0"/>
              <a:buChar char="•"/>
              <a:defRPr/>
            </a:pPr>
            <a:r>
              <a:rPr lang="en-US" baseline="0" dirty="0" smtClean="0"/>
              <a:t>Finally, the children receive the benefits of the programs at individual schools.</a:t>
            </a:r>
            <a:endParaRPr lang="en-US" dirty="0" smtClean="0"/>
          </a:p>
        </p:txBody>
      </p:sp>
      <p:sp>
        <p:nvSpPr>
          <p:cNvPr id="4" name="Slide Number Placeholder 3"/>
          <p:cNvSpPr>
            <a:spLocks noGrp="1"/>
          </p:cNvSpPr>
          <p:nvPr>
            <p:ph type="sldNum" sz="quarter" idx="10"/>
          </p:nvPr>
        </p:nvSpPr>
        <p:spPr/>
        <p:txBody>
          <a:bodyPr/>
          <a:lstStyle/>
          <a:p>
            <a:fld id="{4B6B392A-5C7B-4047-9155-44594758A3ED}" type="slidenum">
              <a:rPr lang="en-US" smtClean="0"/>
              <a:t>5</a:t>
            </a:fld>
            <a:endParaRPr lang="en-US"/>
          </a:p>
        </p:txBody>
      </p:sp>
    </p:spTree>
    <p:extLst>
      <p:ext uri="{BB962C8B-B14F-4D97-AF65-F5344CB8AC3E}">
        <p14:creationId xmlns:p14="http://schemas.microsoft.com/office/powerpoint/2010/main" val="37362186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p:spPr>
        <p:txBody>
          <a:bodyPr/>
          <a:lstStyle/>
          <a:p>
            <a:pPr defTabSz="949502"/>
            <a:fld id="{9708CF71-6B1D-41A8-BF60-2E72F0D366DF}" type="slidenum">
              <a:rPr lang="en-US" smtClean="0"/>
              <a:pPr defTabSz="949502"/>
              <a:t>6</a:t>
            </a:fld>
            <a:endParaRPr lang="en-US" dirty="0" smtClean="0"/>
          </a:p>
        </p:txBody>
      </p:sp>
      <p:sp>
        <p:nvSpPr>
          <p:cNvPr id="208899" name="Rectangle 3"/>
          <p:cNvSpPr>
            <a:spLocks noGrp="1" noChangeArrowheads="1"/>
          </p:cNvSpPr>
          <p:nvPr>
            <p:ph type="body" idx="1"/>
          </p:nvPr>
        </p:nvSpPr>
        <p:spPr>
          <a:ln/>
        </p:spPr>
        <p:txBody>
          <a:bodyPr/>
          <a:lstStyle/>
          <a:p>
            <a:r>
              <a:rPr lang="en-US" sz="1200" kern="1200" dirty="0" smtClean="0">
                <a:solidFill>
                  <a:schemeClr val="tx1"/>
                </a:solidFill>
                <a:effectLst/>
                <a:latin typeface="+mn-lt"/>
                <a:ea typeface="+mn-ea"/>
                <a:cs typeface="+mn-cs"/>
              </a:rPr>
              <a:t>There are seven USDA Food and Nutrition Service Regional Offices are located across the united States and oversee the CNPs at the federal level. </a:t>
            </a:r>
          </a:p>
          <a:p>
            <a:r>
              <a:rPr lang="en-US" sz="1200" kern="1200" dirty="0" smtClean="0">
                <a:solidFill>
                  <a:schemeClr val="tx1"/>
                </a:solidFill>
                <a:effectLst/>
                <a:latin typeface="+mn-lt"/>
                <a:ea typeface="+mn-ea"/>
                <a:cs typeface="+mn-cs"/>
              </a:rPr>
              <a:t> </a:t>
            </a:r>
          </a:p>
          <a:p>
            <a:pPr lvl="0"/>
            <a:r>
              <a:rPr lang="en-US" sz="1200" kern="1200" dirty="0" smtClean="0">
                <a:solidFill>
                  <a:schemeClr val="tx1"/>
                </a:solidFill>
                <a:effectLst/>
                <a:latin typeface="+mn-lt"/>
                <a:ea typeface="+mn-ea"/>
                <a:cs typeface="+mn-cs"/>
              </a:rPr>
              <a:t>The Western Regional Office (WRO) is located in San Francisco, California and serves eight states and three US territories: Alaska, American Samoa, Arizona, California, Guam, Hawaii, Idaho, Nevada, Northern Mariana Islands, Oregon, and Washington. </a:t>
            </a:r>
          </a:p>
          <a:p>
            <a:r>
              <a:rPr lang="en-US" sz="1200" kern="1200" dirty="0" smtClean="0">
                <a:solidFill>
                  <a:schemeClr val="tx1"/>
                </a:solidFill>
                <a:effectLst/>
                <a:latin typeface="+mn-lt"/>
                <a:ea typeface="+mn-ea"/>
                <a:cs typeface="+mn-cs"/>
              </a:rPr>
              <a:t> </a:t>
            </a:r>
          </a:p>
          <a:p>
            <a:pPr lvl="0"/>
            <a:r>
              <a:rPr lang="en-US" sz="1200" kern="1200" dirty="0" smtClean="0">
                <a:solidFill>
                  <a:schemeClr val="tx1"/>
                </a:solidFill>
                <a:effectLst/>
                <a:latin typeface="+mn-lt"/>
                <a:ea typeface="+mn-ea"/>
                <a:cs typeface="+mn-cs"/>
              </a:rPr>
              <a:t>The Mountain Plains Regional Office (MPRO) is located in Denver Colorado and serves ten states in the Mountain Plains region; Colorado, Iowa, Kansas, Missouri, Montana, Nebraska, North Dakota, South Dakota, Utah, and Wyoming.</a:t>
            </a:r>
          </a:p>
          <a:p>
            <a:r>
              <a:rPr lang="en-US" sz="1200" kern="1200" dirty="0" smtClean="0">
                <a:solidFill>
                  <a:schemeClr val="tx1"/>
                </a:solidFill>
                <a:effectLst/>
                <a:latin typeface="+mn-lt"/>
                <a:ea typeface="+mn-ea"/>
                <a:cs typeface="+mn-cs"/>
              </a:rPr>
              <a:t> </a:t>
            </a:r>
          </a:p>
          <a:p>
            <a:pPr lvl="0"/>
            <a:r>
              <a:rPr lang="en-US" sz="1200" kern="1200" dirty="0" smtClean="0">
                <a:solidFill>
                  <a:schemeClr val="tx1"/>
                </a:solidFill>
                <a:effectLst/>
                <a:latin typeface="+mn-lt"/>
                <a:ea typeface="+mn-ea"/>
                <a:cs typeface="+mn-cs"/>
              </a:rPr>
              <a:t>The Southwest Regional Office (SWRO) is located in Dallas, Texas and serves five states: Arkansas, Louisiana, New Mexico, Oklahoma, and Texas.</a:t>
            </a:r>
          </a:p>
          <a:p>
            <a:r>
              <a:rPr lang="en-US" sz="1200" kern="1200" dirty="0" smtClean="0">
                <a:solidFill>
                  <a:schemeClr val="tx1"/>
                </a:solidFill>
                <a:effectLst/>
                <a:latin typeface="+mn-lt"/>
                <a:ea typeface="+mn-ea"/>
                <a:cs typeface="+mn-cs"/>
              </a:rPr>
              <a:t> </a:t>
            </a:r>
          </a:p>
          <a:p>
            <a:pPr lvl="0"/>
            <a:r>
              <a:rPr lang="en-US" sz="1200" kern="1200" dirty="0" smtClean="0">
                <a:solidFill>
                  <a:schemeClr val="tx1"/>
                </a:solidFill>
                <a:effectLst/>
                <a:latin typeface="+mn-lt"/>
                <a:ea typeface="+mn-ea"/>
                <a:cs typeface="+mn-cs"/>
              </a:rPr>
              <a:t>The Midwest Regional Office (MWRO) is located in Chicago, Illinois and serves seven states: Illinois, Indiana, Michigan, Minnesota, Ohio, and Wisconsin.</a:t>
            </a:r>
          </a:p>
          <a:p>
            <a:r>
              <a:rPr lang="en-US" sz="1200" kern="1200" dirty="0" smtClean="0">
                <a:solidFill>
                  <a:schemeClr val="tx1"/>
                </a:solidFill>
                <a:effectLst/>
                <a:latin typeface="+mn-lt"/>
                <a:ea typeface="+mn-ea"/>
                <a:cs typeface="+mn-cs"/>
              </a:rPr>
              <a:t> </a:t>
            </a:r>
          </a:p>
          <a:p>
            <a:pPr lvl="0"/>
            <a:r>
              <a:rPr lang="en-US" sz="1200" kern="1200" dirty="0" smtClean="0">
                <a:solidFill>
                  <a:schemeClr val="tx1"/>
                </a:solidFill>
                <a:effectLst/>
                <a:latin typeface="+mn-lt"/>
                <a:ea typeface="+mn-ea"/>
                <a:cs typeface="+mn-cs"/>
              </a:rPr>
              <a:t>The Southeast Regional Office (SERO) is located in Atlanta, Georgia and serves eight states: Alabama, Florida, Georgia, Kentucky, Mississippi, North Carolina, South Carolina, and Tennessee.</a:t>
            </a:r>
          </a:p>
          <a:p>
            <a:r>
              <a:rPr lang="en-US" sz="1200" kern="1200" dirty="0" smtClean="0">
                <a:solidFill>
                  <a:schemeClr val="tx1"/>
                </a:solidFill>
                <a:effectLst/>
                <a:latin typeface="+mn-lt"/>
                <a:ea typeface="+mn-ea"/>
                <a:cs typeface="+mn-cs"/>
              </a:rPr>
              <a:t> </a:t>
            </a:r>
          </a:p>
          <a:p>
            <a:pPr lvl="0"/>
            <a:r>
              <a:rPr lang="en-US" sz="1200" kern="1200" dirty="0" smtClean="0">
                <a:solidFill>
                  <a:schemeClr val="tx1"/>
                </a:solidFill>
                <a:effectLst/>
                <a:latin typeface="+mn-lt"/>
                <a:ea typeface="+mn-ea"/>
                <a:cs typeface="+mn-cs"/>
              </a:rPr>
              <a:t>The Mid-Atlantic Regional Office (MARO) is located in Robbinsville, New Jersey and serves six states, two US territories, and the District of Columbia: Delaware, Maryland, New Jersey, Pennsylvania, Puerto Rico, Virgin Islands, Virginia, and West Virginia.</a:t>
            </a:r>
          </a:p>
          <a:p>
            <a:r>
              <a:rPr lang="en-US" sz="1200" kern="1200" dirty="0" smtClean="0">
                <a:solidFill>
                  <a:schemeClr val="tx1"/>
                </a:solidFill>
                <a:effectLst/>
                <a:latin typeface="+mn-lt"/>
                <a:ea typeface="+mn-ea"/>
                <a:cs typeface="+mn-cs"/>
              </a:rPr>
              <a:t> </a:t>
            </a:r>
          </a:p>
          <a:p>
            <a:pPr lvl="0"/>
            <a:r>
              <a:rPr lang="en-US" sz="1200" kern="1200" dirty="0" smtClean="0">
                <a:solidFill>
                  <a:schemeClr val="tx1"/>
                </a:solidFill>
                <a:effectLst/>
                <a:latin typeface="+mn-lt"/>
                <a:ea typeface="+mn-ea"/>
                <a:cs typeface="+mn-cs"/>
              </a:rPr>
              <a:t>The Northeast Regional Office (NERO) is located in Boston, Massachusetts and serves seven states: Connecticut, Maine, Massachusetts, New Hampshire, New York, Rhode Island, and Vermont.</a:t>
            </a:r>
          </a:p>
          <a:p>
            <a:pPr marL="349340" indent="-349340">
              <a:buFont typeface="+mj-lt"/>
              <a:buAutoNum type="arabicPeriod"/>
              <a:defRPr/>
            </a:pPr>
            <a:endParaRPr lang="en-US" dirty="0" smtClean="0"/>
          </a:p>
        </p:txBody>
      </p:sp>
      <p:sp>
        <p:nvSpPr>
          <p:cNvPr id="233476" name="Slide Image Placeholder 9"/>
          <p:cNvSpPr>
            <a:spLocks noGrp="1" noRot="1" noChangeAspect="1" noTextEdit="1"/>
          </p:cNvSpPr>
          <p:nvPr>
            <p:ph type="sldImg"/>
          </p:nvPr>
        </p:nvSpPr>
        <p:spPr>
          <a:ln/>
        </p:spPr>
      </p:sp>
    </p:spTree>
    <p:extLst>
      <p:ext uri="{BB962C8B-B14F-4D97-AF65-F5344CB8AC3E}">
        <p14:creationId xmlns:p14="http://schemas.microsoft.com/office/powerpoint/2010/main" val="38401393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5" indent="-174705">
              <a:buFont typeface="Arial" panose="020B0604020202020204" pitchFamily="34" charset="0"/>
              <a:buChar char="•"/>
            </a:pPr>
            <a:r>
              <a:rPr lang="en-US" dirty="0" smtClean="0"/>
              <a:t>The USDA FNS administers a</a:t>
            </a:r>
            <a:r>
              <a:rPr lang="en-US" baseline="0" dirty="0" smtClean="0"/>
              <a:t> variety of programs that provide healthy food to children. </a:t>
            </a:r>
          </a:p>
          <a:p>
            <a:pPr marL="174705" indent="-174705">
              <a:buFont typeface="Arial" panose="020B0604020202020204" pitchFamily="34" charset="0"/>
              <a:buChar char="•"/>
            </a:pPr>
            <a:r>
              <a:rPr lang="en-US" baseline="0" dirty="0" smtClean="0"/>
              <a:t>There are six major programs:</a:t>
            </a:r>
          </a:p>
          <a:p>
            <a:pPr marL="640585" lvl="1" indent="-174705">
              <a:buFont typeface="Arial" panose="020B0604020202020204" pitchFamily="34" charset="0"/>
              <a:buChar char="•"/>
            </a:pPr>
            <a:r>
              <a:rPr lang="en-US" baseline="0" dirty="0" smtClean="0"/>
              <a:t>National School Lunch Program (NSLP), which includes Afterschool Snack Service and the Seamless Summer Option</a:t>
            </a:r>
          </a:p>
          <a:p>
            <a:pPr marL="640585" lvl="1" indent="-174705">
              <a:buFont typeface="Arial" panose="020B0604020202020204" pitchFamily="34" charset="0"/>
              <a:buChar char="•"/>
            </a:pPr>
            <a:r>
              <a:rPr lang="en-US" baseline="0" dirty="0" smtClean="0"/>
              <a:t>School Breakfast Program (SBP)</a:t>
            </a:r>
          </a:p>
          <a:p>
            <a:pPr marL="640585" lvl="1" indent="-174705">
              <a:buFont typeface="Arial" panose="020B0604020202020204" pitchFamily="34" charset="0"/>
              <a:buChar char="•"/>
            </a:pPr>
            <a:r>
              <a:rPr lang="en-US" baseline="0" dirty="0" smtClean="0"/>
              <a:t>Special Milk Program (SMP)</a:t>
            </a:r>
          </a:p>
          <a:p>
            <a:pPr marL="640585" lvl="1" indent="-174705">
              <a:buFont typeface="Arial" panose="020B0604020202020204" pitchFamily="34" charset="0"/>
              <a:buChar char="•"/>
            </a:pPr>
            <a:r>
              <a:rPr lang="en-US" baseline="0" dirty="0" smtClean="0"/>
              <a:t>Child and Adult Care Food Program (CACFP), which includes At-Risk Afterschool Meals</a:t>
            </a:r>
          </a:p>
          <a:p>
            <a:pPr marL="640585" lvl="1" indent="-174705">
              <a:buFont typeface="Arial" panose="020B0604020202020204" pitchFamily="34" charset="0"/>
              <a:buChar char="•"/>
            </a:pPr>
            <a:r>
              <a:rPr lang="en-US" baseline="0" dirty="0" smtClean="0"/>
              <a:t>Summer Food Service Program (SFSP)</a:t>
            </a:r>
          </a:p>
          <a:p>
            <a:pPr marL="640585" lvl="1" indent="-174705">
              <a:buFont typeface="Arial" panose="020B0604020202020204" pitchFamily="34" charset="0"/>
              <a:buChar char="•"/>
            </a:pPr>
            <a:r>
              <a:rPr lang="en-US" baseline="0" dirty="0" smtClean="0"/>
              <a:t>Fresh Fruit and Vegetable Program (FFVP)</a:t>
            </a:r>
          </a:p>
          <a:p>
            <a:pPr marL="174705" indent="-174705">
              <a:buFont typeface="Arial" panose="020B0604020202020204" pitchFamily="34" charset="0"/>
              <a:buChar char="•"/>
            </a:pPr>
            <a:r>
              <a:rPr lang="en-US" baseline="0" dirty="0" smtClean="0"/>
              <a:t>These programs help improve the well-being of children by reimbursing organizations (i.e., schools, child care centers, and afterschool programs) for providing healthy meals to children.</a:t>
            </a:r>
          </a:p>
          <a:p>
            <a:pPr marL="640585" lvl="1" indent="-174705">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4B6B392A-5C7B-4047-9155-44594758A3ED}" type="slidenum">
              <a:rPr lang="en-US" smtClean="0"/>
              <a:t>7</a:t>
            </a:fld>
            <a:endParaRPr lang="en-US"/>
          </a:p>
        </p:txBody>
      </p:sp>
    </p:spTree>
    <p:extLst>
      <p:ext uri="{BB962C8B-B14F-4D97-AF65-F5344CB8AC3E}">
        <p14:creationId xmlns:p14="http://schemas.microsoft.com/office/powerpoint/2010/main" val="39717523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5" indent="-174705">
              <a:buFont typeface="Arial" panose="020B0604020202020204" pitchFamily="34" charset="0"/>
              <a:buChar char="•"/>
            </a:pPr>
            <a:r>
              <a:rPr lang="en-US" dirty="0" smtClean="0"/>
              <a:t>Signed</a:t>
            </a:r>
            <a:r>
              <a:rPr lang="en-US" baseline="0" dirty="0" smtClean="0"/>
              <a:t> by President Harry Truman in 1946, the Richard B. Russell National School Lunch Act supported schools in providing meals to children.</a:t>
            </a:r>
          </a:p>
          <a:p>
            <a:pPr marL="174705" indent="-174705">
              <a:buFont typeface="Arial" panose="020B0604020202020204" pitchFamily="34" charset="0"/>
              <a:buChar char="•"/>
            </a:pPr>
            <a:r>
              <a:rPr lang="en-US" baseline="0" dirty="0" smtClean="0"/>
              <a:t>It was established “as a measure of national security, to safeguard the health and well-being of the Nation’s children and to encourage the domestic consumption of nutritious commodities.”</a:t>
            </a:r>
            <a:endParaRPr lang="en-US" dirty="0"/>
          </a:p>
        </p:txBody>
      </p:sp>
      <p:sp>
        <p:nvSpPr>
          <p:cNvPr id="4" name="Slide Number Placeholder 3"/>
          <p:cNvSpPr>
            <a:spLocks noGrp="1"/>
          </p:cNvSpPr>
          <p:nvPr>
            <p:ph type="sldNum" sz="quarter" idx="10"/>
          </p:nvPr>
        </p:nvSpPr>
        <p:spPr/>
        <p:txBody>
          <a:bodyPr/>
          <a:lstStyle/>
          <a:p>
            <a:fld id="{4B6B392A-5C7B-4047-9155-44594758A3ED}" type="slidenum">
              <a:rPr lang="en-US" smtClean="0"/>
              <a:t>8</a:t>
            </a:fld>
            <a:endParaRPr lang="en-US"/>
          </a:p>
        </p:txBody>
      </p:sp>
    </p:spTree>
    <p:extLst>
      <p:ext uri="{BB962C8B-B14F-4D97-AF65-F5344CB8AC3E}">
        <p14:creationId xmlns:p14="http://schemas.microsoft.com/office/powerpoint/2010/main" val="7747604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5" indent="-174705">
              <a:buFont typeface="Arial" panose="020B0604020202020204" pitchFamily="34" charset="0"/>
              <a:buChar char="•"/>
            </a:pPr>
            <a:r>
              <a:rPr lang="en-US" dirty="0" smtClean="0"/>
              <a:t>The</a:t>
            </a:r>
            <a:r>
              <a:rPr lang="en-US" baseline="0" dirty="0" smtClean="0"/>
              <a:t> National School Lunch Program (NSLP) is a federally assisted meal program that operates in public and private nonprofit schools and residential child care institutions.</a:t>
            </a:r>
          </a:p>
          <a:p>
            <a:pPr marL="174705" indent="-174705">
              <a:buFont typeface="Arial" panose="020B0604020202020204" pitchFamily="34" charset="0"/>
              <a:buChar char="•"/>
            </a:pPr>
            <a:r>
              <a:rPr lang="en-US" baseline="0" dirty="0" smtClean="0"/>
              <a:t>It provides assistance to offer nutritionally balanced, low-cost or free lunches to children each school day.</a:t>
            </a:r>
          </a:p>
          <a:p>
            <a:pPr marL="174705" indent="-174705">
              <a:buFont typeface="Arial" panose="020B0604020202020204" pitchFamily="34" charset="0"/>
              <a:buChar char="•"/>
            </a:pPr>
            <a:r>
              <a:rPr lang="en-US" baseline="0" dirty="0" smtClean="0"/>
              <a:t>NSLP also provides reimbursements for afterschool snacks if they are served in an educational or enrichment program for children through age 18.</a:t>
            </a:r>
          </a:p>
          <a:p>
            <a:pPr marL="174705" indent="-174705">
              <a:buFont typeface="Arial" panose="020B0604020202020204" pitchFamily="34" charset="0"/>
              <a:buChar char="•"/>
            </a:pP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4B6B392A-5C7B-4047-9155-44594758A3ED}" type="slidenum">
              <a:rPr lang="en-US" smtClean="0"/>
              <a:t>9</a:t>
            </a:fld>
            <a:endParaRPr lang="en-US"/>
          </a:p>
        </p:txBody>
      </p:sp>
    </p:spTree>
    <p:extLst>
      <p:ext uri="{BB962C8B-B14F-4D97-AF65-F5344CB8AC3E}">
        <p14:creationId xmlns:p14="http://schemas.microsoft.com/office/powerpoint/2010/main" val="2204244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5" indent="-174705" defTabSz="931760">
              <a:buFont typeface="Arial" panose="020B0604020202020204" pitchFamily="34" charset="0"/>
              <a:buChar char="•"/>
              <a:defRPr/>
            </a:pPr>
            <a:r>
              <a:rPr lang="en-US" baseline="0" dirty="0" smtClean="0"/>
              <a:t>Lunch must be served during the specified time period between the hours of 10:00 a.m. – 2:00 p.m. It is important to </a:t>
            </a:r>
            <a:r>
              <a:rPr lang="en-US" baseline="0" dirty="0" smtClean="0"/>
              <a:t>note; </a:t>
            </a:r>
            <a:r>
              <a:rPr lang="en-US" baseline="0" dirty="0" smtClean="0"/>
              <a:t>however, there are no requirements for the length of the meal time.</a:t>
            </a:r>
          </a:p>
          <a:p>
            <a:pPr marL="174705" indent="-174705" defTabSz="931760">
              <a:buFont typeface="Arial" panose="020B0604020202020204" pitchFamily="34" charset="0"/>
              <a:buChar char="•"/>
              <a:defRPr/>
            </a:pPr>
            <a:r>
              <a:rPr lang="en-US" baseline="0" dirty="0" smtClean="0"/>
              <a:t>Lunches must meet specific meal pattern and nutrition standards. These specifications set specific calorie limits based on age/grade levels (K-5, 6-8, and 9-12), as well as the accepted amount of sodium in a meal.</a:t>
            </a:r>
          </a:p>
          <a:p>
            <a:pPr marL="174705" indent="-174705" defTabSz="931760">
              <a:buFont typeface="Arial" panose="020B0604020202020204" pitchFamily="34" charset="0"/>
              <a:buChar char="•"/>
              <a:defRPr/>
            </a:pPr>
            <a:r>
              <a:rPr lang="en-US" baseline="0" dirty="0" smtClean="0"/>
              <a:t>Schools may not make it obvious which students receive free or reduced price meals (F/RP), known as overt identification.</a:t>
            </a:r>
          </a:p>
          <a:p>
            <a:pPr marL="174705" indent="-174705" defTabSz="931760">
              <a:buFont typeface="Arial" panose="020B0604020202020204" pitchFamily="34" charset="0"/>
              <a:buChar char="•"/>
              <a:defRPr/>
            </a:pPr>
            <a:r>
              <a:rPr lang="en-US" baseline="0" dirty="0" smtClean="0"/>
              <a:t>In no way can schools differentiate between students based on their level of eligibility for F/RP meals, including: serving different meals, color-coded tickets, separate lines, etc.</a:t>
            </a:r>
          </a:p>
          <a:p>
            <a:pPr marL="174705" indent="-174705" defTabSz="931760">
              <a:buFont typeface="Arial" panose="020B0604020202020204" pitchFamily="34" charset="0"/>
              <a:buChar char="•"/>
              <a:defRPr/>
            </a:pPr>
            <a:endParaRPr lang="en-US" baseline="0" dirty="0" smtClean="0"/>
          </a:p>
          <a:p>
            <a:pPr marL="174705" indent="-174705" defTabSz="931760">
              <a:buFont typeface="Arial" panose="020B0604020202020204" pitchFamily="34" charset="0"/>
              <a:buChar char="•"/>
              <a:defRPr/>
            </a:pPr>
            <a:endParaRPr lang="en-US" baseline="0" dirty="0" smtClean="0"/>
          </a:p>
          <a:p>
            <a:pPr marL="174705" indent="-174705">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4B6B392A-5C7B-4047-9155-44594758A3ED}" type="slidenum">
              <a:rPr lang="en-US" smtClean="0"/>
              <a:t>10</a:t>
            </a:fld>
            <a:endParaRPr lang="en-US"/>
          </a:p>
        </p:txBody>
      </p:sp>
    </p:spTree>
    <p:extLst>
      <p:ext uri="{BB962C8B-B14F-4D97-AF65-F5344CB8AC3E}">
        <p14:creationId xmlns:p14="http://schemas.microsoft.com/office/powerpoint/2010/main" val="12007794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5" indent="-174705">
              <a:buFont typeface="Arial" panose="020B0604020202020204" pitchFamily="34" charset="0"/>
              <a:buChar char="•"/>
            </a:pPr>
            <a:r>
              <a:rPr lang="en-US" dirty="0" smtClean="0"/>
              <a:t>In 1966, Congress passed</a:t>
            </a:r>
            <a:r>
              <a:rPr lang="en-US" baseline="0" dirty="0" smtClean="0"/>
              <a:t> the Child Nutrition Act. Among other things, it expanded the Richard B. Russell National School Lunch Act to include breakfast.</a:t>
            </a:r>
          </a:p>
          <a:p>
            <a:pPr marL="174705" indent="-174705">
              <a:buFont typeface="Arial" panose="020B0604020202020204" pitchFamily="34" charset="0"/>
              <a:buChar char="•"/>
            </a:pPr>
            <a:r>
              <a:rPr lang="en-US" baseline="0" dirty="0" smtClean="0"/>
              <a:t>To participate in the program, SFAs must serve complete breakfasts at the beginning of the school day. They must also count and claim these meals based on the same categories as lunch (free, reduced price, and paid).</a:t>
            </a:r>
          </a:p>
          <a:p>
            <a:pPr marL="174705" indent="-174705">
              <a:buFont typeface="Arial" panose="020B0604020202020204" pitchFamily="34" charset="0"/>
              <a:buChar char="•"/>
            </a:pPr>
            <a:r>
              <a:rPr lang="en-US" baseline="0" dirty="0" smtClean="0"/>
              <a:t>In addition, SFAs must notify families about the availability of breakfast at the beginning of or just before each new school year, as well as send reminders throughout the year.</a:t>
            </a:r>
          </a:p>
          <a:p>
            <a:pPr marL="174705" indent="-174705">
              <a:buFont typeface="Arial" panose="020B0604020202020204" pitchFamily="34" charset="0"/>
              <a:buChar char="•"/>
            </a:pPr>
            <a:r>
              <a:rPr lang="en-US" baseline="0" dirty="0" smtClean="0"/>
              <a:t>The eligibility criteria for the SBP is the same as for the NSLP.</a:t>
            </a:r>
            <a:endParaRPr lang="en-US" dirty="0"/>
          </a:p>
        </p:txBody>
      </p:sp>
      <p:sp>
        <p:nvSpPr>
          <p:cNvPr id="4" name="Slide Number Placeholder 3"/>
          <p:cNvSpPr>
            <a:spLocks noGrp="1"/>
          </p:cNvSpPr>
          <p:nvPr>
            <p:ph type="sldNum" sz="quarter" idx="10"/>
          </p:nvPr>
        </p:nvSpPr>
        <p:spPr/>
        <p:txBody>
          <a:bodyPr/>
          <a:lstStyle/>
          <a:p>
            <a:fld id="{4B6B392A-5C7B-4047-9155-44594758A3ED}" type="slidenum">
              <a:rPr lang="en-US" smtClean="0"/>
              <a:t>11</a:t>
            </a:fld>
            <a:endParaRPr lang="en-US"/>
          </a:p>
        </p:txBody>
      </p:sp>
    </p:spTree>
    <p:extLst>
      <p:ext uri="{BB962C8B-B14F-4D97-AF65-F5344CB8AC3E}">
        <p14:creationId xmlns:p14="http://schemas.microsoft.com/office/powerpoint/2010/main" val="28205435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5" indent="-174705">
              <a:buFont typeface="Arial" panose="020B0604020202020204" pitchFamily="34" charset="0"/>
              <a:buChar char="•"/>
            </a:pPr>
            <a:r>
              <a:rPr lang="en-US" dirty="0" smtClean="0"/>
              <a:t>The Special Milk Program (SMP) provides milk to children in schools, child care institutions, and eligible camps that do not participate in other federal child nutrition meal service programs.</a:t>
            </a:r>
          </a:p>
          <a:p>
            <a:pPr marL="174705" indent="-174705">
              <a:buFont typeface="Arial" panose="020B0604020202020204" pitchFamily="34" charset="0"/>
              <a:buChar char="•"/>
            </a:pPr>
            <a:r>
              <a:rPr lang="en-US" dirty="0" smtClean="0"/>
              <a:t>The SMP reimburses schools and institutions for each half-pint of milk they serve.</a:t>
            </a:r>
          </a:p>
          <a:p>
            <a:pPr marL="174705" indent="-174705">
              <a:buFont typeface="Arial" panose="020B0604020202020204" pitchFamily="34" charset="0"/>
              <a:buChar char="•"/>
            </a:pPr>
            <a:r>
              <a:rPr lang="en-US" dirty="0" smtClean="0"/>
              <a:t>Schools in the National School Lunch or School Breakfast</a:t>
            </a:r>
            <a:r>
              <a:rPr lang="en-US" baseline="0" dirty="0" smtClean="0"/>
              <a:t> Programs may also participate in the SMP to provide milk to children in half-day pre-kindergarten and kindergarten programs where the children do not have access to the school meal programs.</a:t>
            </a:r>
          </a:p>
          <a:p>
            <a:pPr marL="174705" indent="-174705">
              <a:buFont typeface="Arial" panose="020B0604020202020204" pitchFamily="34" charset="0"/>
              <a:buChar char="•"/>
            </a:pPr>
            <a:r>
              <a:rPr lang="en-US" baseline="0" dirty="0" smtClean="0"/>
              <a:t>Schools must operate the milk program on a nonprofit basis and must use the federal reimbursement funds to reduce the price of milk to all children.</a:t>
            </a:r>
          </a:p>
          <a:p>
            <a:pPr marL="174705" indent="-174705">
              <a:buFont typeface="Arial" panose="020B0604020202020204" pitchFamily="34" charset="0"/>
              <a:buChar char="•"/>
            </a:pPr>
            <a:r>
              <a:rPr lang="en-US" baseline="0" dirty="0" smtClean="0"/>
              <a:t>Based on the school’s choice of program options, the children may either buy milk or receive it free.</a:t>
            </a:r>
            <a:endParaRPr lang="en-US" dirty="0"/>
          </a:p>
        </p:txBody>
      </p:sp>
      <p:sp>
        <p:nvSpPr>
          <p:cNvPr id="4" name="Slide Number Placeholder 3"/>
          <p:cNvSpPr>
            <a:spLocks noGrp="1"/>
          </p:cNvSpPr>
          <p:nvPr>
            <p:ph type="sldNum" sz="quarter" idx="10"/>
          </p:nvPr>
        </p:nvSpPr>
        <p:spPr/>
        <p:txBody>
          <a:bodyPr/>
          <a:lstStyle/>
          <a:p>
            <a:fld id="{4B6B392A-5C7B-4047-9155-44594758A3ED}"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37728747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5" indent="-174705">
              <a:buFont typeface="Arial" panose="020B0604020202020204" pitchFamily="34" charset="0"/>
              <a:buChar char="•"/>
            </a:pPr>
            <a:r>
              <a:rPr lang="en-US" smtClean="0"/>
              <a:t>The Child </a:t>
            </a:r>
            <a:r>
              <a:rPr lang="en-US" dirty="0" smtClean="0"/>
              <a:t>and Adult Care Food Program (CACFP) provides</a:t>
            </a:r>
            <a:r>
              <a:rPr lang="en-US" baseline="0" dirty="0" smtClean="0"/>
              <a:t> aid to child and adult care institutions and family or group day care homes. These funds are for the provision of nutritious foods that contribute to the wellness, healthy growth, and development of young children, and the health and wellness of older adults and chronically impaired disabled persons.</a:t>
            </a:r>
          </a:p>
          <a:p>
            <a:pPr marL="174705" indent="-174705">
              <a:buFont typeface="Arial" panose="020B0604020202020204" pitchFamily="34" charset="0"/>
              <a:buChar char="•"/>
            </a:pPr>
            <a:r>
              <a:rPr lang="en-US" baseline="0" dirty="0" smtClean="0"/>
              <a:t>The CACFP ensures children and adults have access to healthy, balanced meals and snacks throughout the day.</a:t>
            </a:r>
          </a:p>
          <a:p>
            <a:pPr marL="174705" indent="-174705">
              <a:buFont typeface="Arial" panose="020B0604020202020204" pitchFamily="34" charset="0"/>
              <a:buChar char="•"/>
            </a:pPr>
            <a:endParaRPr lang="en-US" baseline="0" dirty="0" smtClean="0"/>
          </a:p>
          <a:p>
            <a:pPr marL="174705" indent="-174705">
              <a:buFont typeface="Arial" panose="020B0604020202020204" pitchFamily="34" charset="0"/>
              <a:buChar char="•"/>
            </a:pPr>
            <a:endParaRPr lang="en-US" baseline="0" dirty="0" smtClean="0"/>
          </a:p>
          <a:p>
            <a:pPr marL="174705" indent="-174705">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4B6B392A-5C7B-4047-9155-44594758A3ED}"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41638434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5" indent="-174705">
              <a:buFont typeface="Arial" panose="020B0604020202020204" pitchFamily="34" charset="0"/>
              <a:buChar char="•"/>
            </a:pPr>
            <a:r>
              <a:rPr lang="en-US" dirty="0" smtClean="0"/>
              <a:t>The CACFP</a:t>
            </a:r>
            <a:r>
              <a:rPr lang="en-US" baseline="0" dirty="0" smtClean="0"/>
              <a:t> r</a:t>
            </a:r>
            <a:r>
              <a:rPr lang="en-US" dirty="0" smtClean="0"/>
              <a:t>eimburses meals and snacks served in child care centers, afterschool</a:t>
            </a:r>
            <a:r>
              <a:rPr lang="en-US" baseline="0" dirty="0" smtClean="0"/>
              <a:t> care centers, at-risk afterschool care centers, adult day care centers, and adult day care homes.</a:t>
            </a:r>
          </a:p>
          <a:p>
            <a:pPr marL="174705" indent="-174705">
              <a:buFont typeface="Arial" panose="020B0604020202020204" pitchFamily="34" charset="0"/>
              <a:buChar char="•"/>
            </a:pPr>
            <a:r>
              <a:rPr lang="en-US" baseline="0" dirty="0" smtClean="0"/>
              <a:t>Nutrition standards and meal patterns for CACFP recipients have recently been updated and must be implemented by October 1, 2017. These updates require using: 1) increased variety of vegetables and fruit, 2) more whole grains, and 3) less added sugar and fat.</a:t>
            </a:r>
          </a:p>
          <a:p>
            <a:pPr marL="174705" indent="-174705">
              <a:buFont typeface="Arial" panose="020B0604020202020204" pitchFamily="34" charset="0"/>
              <a:buChar char="•"/>
            </a:pP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4B6B392A-5C7B-4047-9155-44594758A3ED}" type="slidenum">
              <a:rPr lang="en-US" smtClean="0"/>
              <a:t>14</a:t>
            </a:fld>
            <a:endParaRPr lang="en-US"/>
          </a:p>
        </p:txBody>
      </p:sp>
    </p:spTree>
    <p:extLst>
      <p:ext uri="{BB962C8B-B14F-4D97-AF65-F5344CB8AC3E}">
        <p14:creationId xmlns:p14="http://schemas.microsoft.com/office/powerpoint/2010/main" val="15735503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5" indent="-174705">
              <a:buFont typeface="Arial" panose="020B0604020202020204" pitchFamily="34" charset="0"/>
              <a:buChar char="•"/>
            </a:pPr>
            <a:r>
              <a:rPr lang="en-US" dirty="0" smtClean="0"/>
              <a:t>The Summer Food Service Program (SFSP)</a:t>
            </a:r>
            <a:r>
              <a:rPr lang="en-US" baseline="0" dirty="0" smtClean="0"/>
              <a:t> is a federally-funded, state-administered program. It ensures that children and teens (age 18 and younger) in low-income areas receive free, nutritious meals when school is not in session.</a:t>
            </a:r>
          </a:p>
          <a:p>
            <a:pPr marL="174705" indent="-174705">
              <a:buFont typeface="Arial" panose="020B0604020202020204" pitchFamily="34" charset="0"/>
              <a:buChar char="•"/>
            </a:pPr>
            <a:r>
              <a:rPr lang="en-US" baseline="0" dirty="0" smtClean="0"/>
              <a:t>State agencies administer the program and communicate with USDA.</a:t>
            </a:r>
          </a:p>
          <a:p>
            <a:pPr marL="174705" indent="-174705">
              <a:buFont typeface="Arial" panose="020B0604020202020204" pitchFamily="34" charset="0"/>
              <a:buChar char="•"/>
            </a:pPr>
            <a:r>
              <a:rPr lang="en-US" baseline="0" dirty="0" smtClean="0"/>
              <a:t>Sponsors enter agreements with the State agencies to run the program. Sponsors may include schools, camps, and faith-based and other non-profit community-based organizations.</a:t>
            </a:r>
          </a:p>
          <a:p>
            <a:pPr marL="174705" indent="-174705">
              <a:buFont typeface="Arial" panose="020B0604020202020204" pitchFamily="34" charset="0"/>
              <a:buChar char="•"/>
            </a:pPr>
            <a:r>
              <a:rPr lang="en-US" baseline="0" dirty="0" smtClean="0"/>
              <a:t>The sites work directly with the sponsors and are the places in the community where children receive the meals in a safe and supervised environment. Examples of sites include parks, churches, hospitals, and apartment complexes.</a:t>
            </a:r>
            <a:endParaRPr lang="en-US" dirty="0"/>
          </a:p>
        </p:txBody>
      </p:sp>
      <p:sp>
        <p:nvSpPr>
          <p:cNvPr id="4" name="Slide Number Placeholder 3"/>
          <p:cNvSpPr>
            <a:spLocks noGrp="1"/>
          </p:cNvSpPr>
          <p:nvPr>
            <p:ph type="sldNum" sz="quarter" idx="10"/>
          </p:nvPr>
        </p:nvSpPr>
        <p:spPr/>
        <p:txBody>
          <a:bodyPr/>
          <a:lstStyle/>
          <a:p>
            <a:fld id="{4B6B392A-5C7B-4047-9155-44594758A3ED}"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6435043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5" indent="-174705">
              <a:buFont typeface="Arial" panose="020B0604020202020204" pitchFamily="34" charset="0"/>
              <a:buChar char="•"/>
            </a:pPr>
            <a:r>
              <a:rPr lang="en-US" dirty="0" smtClean="0"/>
              <a:t>The Fresh Fruit and Vegetable</a:t>
            </a:r>
            <a:r>
              <a:rPr lang="en-US" baseline="0" dirty="0" smtClean="0"/>
              <a:t> Program (FFVP) provides free, fresh fruits and vegetables to students in participating elementary schools during the day.</a:t>
            </a:r>
          </a:p>
          <a:p>
            <a:pPr marL="174705" indent="-174705">
              <a:buFont typeface="Arial" panose="020B0604020202020204" pitchFamily="34" charset="0"/>
              <a:buChar char="•"/>
            </a:pPr>
            <a:r>
              <a:rPr lang="en-US" baseline="0" dirty="0" smtClean="0"/>
              <a:t>The goals of the FFVP are to “improve children’s overall diet and create healthier eating habits to impact their present and future health.”</a:t>
            </a:r>
          </a:p>
          <a:p>
            <a:pPr marL="174705" indent="-174705">
              <a:buFont typeface="Arial" panose="020B0604020202020204" pitchFamily="34" charset="0"/>
              <a:buChar char="•"/>
            </a:pPr>
            <a:r>
              <a:rPr lang="en-US" baseline="0" dirty="0" smtClean="0"/>
              <a:t>FFVP is targeted to elementary schools with the highest free and reduced price enrollment.</a:t>
            </a:r>
          </a:p>
          <a:p>
            <a:pPr marL="174705" indent="-174705">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4B6B392A-5C7B-4047-9155-44594758A3ED}"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37241833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5" indent="-174705">
              <a:buFont typeface="Arial" panose="020B0604020202020204" pitchFamily="34" charset="0"/>
              <a:buChar char="•"/>
            </a:pPr>
            <a:r>
              <a:rPr lang="en-US" dirty="0" smtClean="0"/>
              <a:t>As you can see, there are a variety</a:t>
            </a:r>
            <a:r>
              <a:rPr lang="en-US" baseline="0" dirty="0" smtClean="0"/>
              <a:t> of</a:t>
            </a:r>
            <a:r>
              <a:rPr lang="en-US" dirty="0" smtClean="0"/>
              <a:t> federally</a:t>
            </a:r>
            <a:r>
              <a:rPr lang="en-US" baseline="0" dirty="0" smtClean="0"/>
              <a:t>-</a:t>
            </a:r>
            <a:r>
              <a:rPr lang="en-US" dirty="0" smtClean="0"/>
              <a:t>assisted child nutrition programs available from the USDA</a:t>
            </a:r>
            <a:r>
              <a:rPr lang="en-US" baseline="0" dirty="0" smtClean="0"/>
              <a:t>. </a:t>
            </a:r>
          </a:p>
          <a:p>
            <a:pPr marL="174705" indent="-174705">
              <a:buFont typeface="Arial" panose="020B0604020202020204" pitchFamily="34" charset="0"/>
              <a:buChar char="•"/>
            </a:pPr>
            <a:r>
              <a:rPr lang="en-US" baseline="0" dirty="0" smtClean="0"/>
              <a:t>The six programs discussed </a:t>
            </a:r>
            <a:r>
              <a:rPr lang="en-US" dirty="0" smtClean="0"/>
              <a:t>aim to improve the health</a:t>
            </a:r>
            <a:r>
              <a:rPr lang="en-US" baseline="0" dirty="0" smtClean="0"/>
              <a:t> and nutrition of children, as well as their access to a variety of foods.</a:t>
            </a:r>
          </a:p>
          <a:p>
            <a:pPr marL="174705" indent="-174705">
              <a:buFont typeface="Arial" panose="020B0604020202020204" pitchFamily="34" charset="0"/>
              <a:buChar char="•"/>
            </a:pPr>
            <a:r>
              <a:rPr lang="en-US" baseline="0" dirty="0" smtClean="0"/>
              <a:t>Individually and together, these federal child nutrition programs are making a positive difference in the well-being of children throughout the United States and its territories by reimbursing organizations for providing healthy meals to children.</a:t>
            </a:r>
          </a:p>
          <a:p>
            <a:pPr marL="174705" indent="-174705">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4B6B392A-5C7B-4047-9155-44594758A3ED}"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27932463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B6B392A-5C7B-4047-9155-44594758A3ED}"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17231559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96DFF08F-DC6B-4601-B491-B0F83F6DD2DA}" type="datetimeFigureOut">
              <a:rPr lang="en-US" dirty="0"/>
              <a:t>2/2/2017</a:t>
            </a:fld>
            <a:endParaRPr lang="en-US" dirty="0"/>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4FAB73BC-B049-4115-A692-8D63A059BFB8}" type="slidenum">
              <a:rPr lang="en-US" dirty="0"/>
              <a:t>‹#›</a:t>
            </a:fld>
            <a:endParaRPr lang="en-US" dirty="0"/>
          </a:p>
        </p:txBody>
      </p:sp>
      <p:cxnSp>
        <p:nvCxnSpPr>
          <p:cNvPr id="8" name="Straight Connector 7"/>
          <p:cNvCxnSpPr/>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b="1" u="sng"/>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t>2/2/2017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en-US" dirty="0" smtClean="0"/>
              <a:t>Click to edit Master title style</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4" name="Date Placeholder 3"/>
          <p:cNvSpPr>
            <a:spLocks noGrp="1"/>
          </p:cNvSpPr>
          <p:nvPr>
            <p:ph type="dt" sz="half" idx="10"/>
          </p:nvPr>
        </p:nvSpPr>
        <p:spPr/>
        <p:txBody>
          <a:bodyPr/>
          <a:lstStyle>
            <a:lvl1pPr>
              <a:defRPr>
                <a:solidFill>
                  <a:schemeClr val="tx1"/>
                </a:solidFill>
                <a:latin typeface="Arial" panose="020B0604020202020204" pitchFamily="34" charset="0"/>
                <a:cs typeface="Arial" panose="020B0604020202020204" pitchFamily="34" charset="0"/>
              </a:defRPr>
            </a:lvl1pPr>
          </a:lstStyle>
          <a:p>
            <a:fld id="{96DFF08F-DC6B-4601-B491-B0F83F6DD2DA}" type="datetimeFigureOut">
              <a:rPr lang="en-US" smtClean="0"/>
              <a:pPr/>
              <a:t>2/2/2017</a:t>
            </a:fld>
            <a:endParaRPr lang="en-US" dirty="0"/>
          </a:p>
        </p:txBody>
      </p:sp>
      <p:sp>
        <p:nvSpPr>
          <p:cNvPr id="5" name="Footer Placeholder 4"/>
          <p:cNvSpPr>
            <a:spLocks noGrp="1"/>
          </p:cNvSpPr>
          <p:nvPr>
            <p:ph type="ftr" sz="quarter" idx="11"/>
          </p:nvPr>
        </p:nvSpPr>
        <p:spPr/>
        <p:txBody>
          <a:bodyPr/>
          <a:lstStyle>
            <a:lvl1pPr>
              <a:defRPr>
                <a:solidFill>
                  <a:schemeClr val="tx1"/>
                </a:solidFill>
                <a:latin typeface="Arial" panose="020B0604020202020204" pitchFamily="34" charset="0"/>
                <a:cs typeface="Arial" panose="020B060402020202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tx1"/>
                </a:solidFill>
                <a:latin typeface="Arial" panose="020B0604020202020204" pitchFamily="34" charset="0"/>
                <a:cs typeface="Arial" panose="020B0604020202020204" pitchFamily="34" charset="0"/>
              </a:defRPr>
            </a:lvl1pPr>
          </a:lstStyle>
          <a:p>
            <a:fld id="{4FAB73BC-B049-4115-A692-8D63A059BFB8}" type="slidenum">
              <a:rPr lang="en-US" smtClean="0"/>
              <a:pPr/>
              <a:t>‹#›</a:t>
            </a:fld>
            <a:endParaRPr lang="en-US" dirty="0"/>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normAutofit/>
          </a:bodyPr>
          <a:lstStyle>
            <a:lvl1pPr>
              <a:defRPr sz="3600" b="1" u="sng"/>
            </a:lvl1pPr>
          </a:lstStyle>
          <a:p>
            <a:r>
              <a:rPr lang="en-US" dirty="0" smtClean="0"/>
              <a:t>Click to edit Master title style</a:t>
            </a:r>
            <a:endParaRPr lang="en-US" dirty="0"/>
          </a:p>
        </p:txBody>
      </p:sp>
      <p:sp>
        <p:nvSpPr>
          <p:cNvPr id="3" name="Content Placeholder 2"/>
          <p:cNvSpPr>
            <a:spLocks noGrp="1"/>
          </p:cNvSpPr>
          <p:nvPr>
            <p:ph sz="half" idx="1"/>
          </p:nvPr>
        </p:nvSpPr>
        <p:spPr>
          <a:xfrm>
            <a:off x="1142996" y="1771072"/>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6DFF08F-DC6B-4601-B491-B0F83F6DD2DA}" type="datetimeFigureOut">
              <a:rPr lang="en-US" dirty="0"/>
              <a:t>2/2/2017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normAutofit/>
          </a:bodyPr>
          <a:lstStyle>
            <a:lvl1pPr>
              <a:defRPr sz="3600" b="1" u="sng"/>
            </a:lvl1pPr>
          </a:lstStyle>
          <a:p>
            <a:r>
              <a:rPr lang="en-US" dirty="0" smtClean="0"/>
              <a:t>Click to edit Master title style</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6DFF08F-DC6B-4601-B491-B0F83F6DD2DA}" type="datetimeFigureOut">
              <a:rPr lang="en-US" dirty="0"/>
              <a:t>2/2/2017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b="1" u="sng"/>
            </a:lvl1pPr>
          </a:lstStyle>
          <a:p>
            <a:r>
              <a:rPr lang="en-US" dirty="0" smtClean="0"/>
              <a:t>Click to edit Master title style</a:t>
            </a:r>
            <a:endParaRPr lang="en-US" dirty="0"/>
          </a:p>
        </p:txBody>
      </p:sp>
      <p:sp>
        <p:nvSpPr>
          <p:cNvPr id="3" name="Date Placeholder 2"/>
          <p:cNvSpPr>
            <a:spLocks noGrp="1"/>
          </p:cNvSpPr>
          <p:nvPr>
            <p:ph type="dt" sz="half" idx="10"/>
          </p:nvPr>
        </p:nvSpPr>
        <p:spPr/>
        <p:txBody>
          <a:bodyPr/>
          <a:lstStyle/>
          <a:p>
            <a:fld id="{96DFF08F-DC6B-4601-B491-B0F83F6DD2DA}" type="datetimeFigureOut">
              <a:rPr lang="en-US" dirty="0"/>
              <a:t>2/2/2017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DFF08F-DC6B-4601-B491-B0F83F6DD2DA}" type="datetimeFigureOut">
              <a:rPr lang="en-US" dirty="0"/>
              <a:t>2/2/2017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smtClean="0"/>
              <a:t>Click to edit Master title style</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6DFF08F-DC6B-4601-B491-B0F83F6DD2DA}" type="datetimeFigureOut">
              <a:rPr lang="en-US" dirty="0"/>
              <a:t>2/2/2017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6DFF08F-DC6B-4601-B491-B0F83F6DD2DA}" type="datetimeFigureOut">
              <a:rPr lang="en-US" dirty="0"/>
              <a:t>2/2/2017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t>2/2/2017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t>2/2/2017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dgm">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0"/>
            <a:ext cx="10972800" cy="1371600"/>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609600" y="1981200"/>
            <a:ext cx="10972800" cy="3886200"/>
          </a:xfrm>
        </p:spPr>
        <p:txBody>
          <a:bodyPr>
            <a:normAutofit/>
          </a:bodyPr>
          <a:lstStyle/>
          <a:p>
            <a:pPr lvl="0"/>
            <a:endParaRPr lang="en-US" noProof="0"/>
          </a:p>
        </p:txBody>
      </p:sp>
      <p:sp>
        <p:nvSpPr>
          <p:cNvPr id="4" name="Footer Placeholder 3"/>
          <p:cNvSpPr>
            <a:spLocks noGrp="1"/>
          </p:cNvSpPr>
          <p:nvPr>
            <p:ph type="ftr" sz="quarter" idx="10"/>
          </p:nvPr>
        </p:nvSpPr>
        <p:spPr>
          <a:xfrm>
            <a:off x="4165600" y="6248400"/>
            <a:ext cx="3860800" cy="457200"/>
          </a:xfrm>
        </p:spPr>
        <p:txBody>
          <a:bodyPr/>
          <a:lstStyle>
            <a:lvl1pPr>
              <a:defRPr/>
            </a:lvl1pPr>
          </a:lstStyle>
          <a:p>
            <a:pPr>
              <a:defRPr/>
            </a:pPr>
            <a:endParaRPr lang="en-US"/>
          </a:p>
        </p:txBody>
      </p:sp>
      <p:sp>
        <p:nvSpPr>
          <p:cNvPr id="5" name="Date Placeholder 5"/>
          <p:cNvSpPr>
            <a:spLocks noGrp="1"/>
          </p:cNvSpPr>
          <p:nvPr>
            <p:ph type="dt" sz="half" idx="11"/>
          </p:nvPr>
        </p:nvSpPr>
        <p:spPr>
          <a:xfrm>
            <a:off x="609600" y="6245225"/>
            <a:ext cx="2844800" cy="476250"/>
          </a:xfrm>
        </p:spPr>
        <p:txBody>
          <a:bodyPr/>
          <a:lstStyle>
            <a:lvl1pPr algn="l">
              <a:defRPr>
                <a:latin typeface="Arial"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sz="1200" baseline="0"/>
            </a:lvl1pPr>
            <a:extLst/>
          </a:lstStyle>
          <a:p>
            <a:pPr>
              <a:defRPr/>
            </a:pPr>
            <a:r>
              <a:rPr lang="en-US"/>
              <a:t>SLIDE</a:t>
            </a:r>
            <a:fld id="{DBA62DA7-0A8E-4E99-94DE-C1727A5B5F05}" type="slidenum">
              <a:rPr lang="en-US"/>
              <a:pPr>
                <a:defRPr/>
              </a:pPr>
              <a:t>‹#›</a:t>
            </a:fld>
            <a:r>
              <a:rPr lang="en-US"/>
              <a:t> </a:t>
            </a:r>
          </a:p>
        </p:txBody>
      </p:sp>
    </p:spTree>
    <p:extLst>
      <p:ext uri="{BB962C8B-B14F-4D97-AF65-F5344CB8AC3E}">
        <p14:creationId xmlns:p14="http://schemas.microsoft.com/office/powerpoint/2010/main" val="11822615"/>
      </p:ext>
    </p:extLst>
  </p:cSld>
  <p:clrMapOvr>
    <a:masterClrMapping/>
  </p:clrMapOvr>
  <p:transition>
    <p:fade thruBlk="1"/>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96DFF08F-DC6B-4601-B491-B0F83F6DD2DA}" type="datetimeFigureOut">
              <a:rPr lang="en-US" dirty="0"/>
              <a:pPr/>
              <a:t>2/2/2017</a:t>
            </a:fld>
            <a:endParaRPr lang="en-US" dirty="0"/>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en-US" dirty="0"/>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Lst>
  <p:txStyles>
    <p:title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tx1"/>
          </a:solidFill>
          <a:latin typeface="Arial" panose="020B0604020202020204" pitchFamily="34" charset="0"/>
          <a:ea typeface="+mn-ea"/>
          <a:cs typeface="Arial" panose="020B0604020202020204" pitchFamily="34" charset="0"/>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tx1"/>
          </a:solidFill>
          <a:latin typeface="Arial" panose="020B0604020202020204" pitchFamily="34" charset="0"/>
          <a:ea typeface="+mn-ea"/>
          <a:cs typeface="Arial" panose="020B0604020202020204" pitchFamily="34" charset="0"/>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tx1"/>
          </a:solidFill>
          <a:latin typeface="Arial" panose="020B0604020202020204" pitchFamily="34" charset="0"/>
          <a:ea typeface="+mn-ea"/>
          <a:cs typeface="Arial" panose="020B0604020202020204" pitchFamily="34" charset="0"/>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2.xml"/><Relationship Id="rId1" Type="http://schemas.openxmlformats.org/officeDocument/2006/relationships/vmlDrawing" Target="../drawings/vmlDrawing1.vml"/><Relationship Id="rId5" Type="http://schemas.openxmlformats.org/officeDocument/2006/relationships/image" Target="../media/image3.emf"/><Relationship Id="rId4" Type="http://schemas.openxmlformats.org/officeDocument/2006/relationships/oleObject" Target="../embeddings/oleObject1.bin"/></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09980" y="674982"/>
            <a:ext cx="9966960" cy="2926080"/>
          </a:xfrm>
        </p:spPr>
        <p:txBody>
          <a:bodyPr>
            <a:normAutofit fontScale="90000"/>
          </a:bodyPr>
          <a:lstStyle/>
          <a:p>
            <a:r>
              <a:rPr lang="en-US" sz="6000" dirty="0" smtClean="0"/>
              <a:t>Overview of</a:t>
            </a:r>
            <a:br>
              <a:rPr lang="en-US" sz="6000" dirty="0" smtClean="0"/>
            </a:br>
            <a:r>
              <a:rPr lang="en-US" sz="6000" dirty="0" smtClean="0"/>
              <a:t>Federal </a:t>
            </a:r>
            <a:br>
              <a:rPr lang="en-US" sz="6000" dirty="0" smtClean="0"/>
            </a:br>
            <a:r>
              <a:rPr lang="en-US" sz="6000" dirty="0" smtClean="0"/>
              <a:t>child nutrition programs</a:t>
            </a:r>
            <a:endParaRPr lang="en-US" sz="6000" dirty="0"/>
          </a:p>
        </p:txBody>
      </p:sp>
      <p:sp>
        <p:nvSpPr>
          <p:cNvPr id="3" name="Subtitle 2"/>
          <p:cNvSpPr>
            <a:spLocks noGrp="1"/>
          </p:cNvSpPr>
          <p:nvPr>
            <p:ph type="subTitle" idx="1"/>
          </p:nvPr>
        </p:nvSpPr>
        <p:spPr>
          <a:xfrm>
            <a:off x="1709530" y="4331545"/>
            <a:ext cx="8767860" cy="2332383"/>
          </a:xfrm>
        </p:spPr>
        <p:txBody>
          <a:bodyPr>
            <a:normAutofit/>
          </a:bodyPr>
          <a:lstStyle/>
          <a:p>
            <a:r>
              <a:rPr lang="en-US" sz="2800" dirty="0" smtClean="0"/>
              <a:t>Institute of Child Nutrition</a:t>
            </a:r>
          </a:p>
          <a:p>
            <a:pPr>
              <a:lnSpc>
                <a:spcPct val="100000"/>
              </a:lnSpc>
              <a:spcBef>
                <a:spcPts val="600"/>
              </a:spcBef>
            </a:pPr>
            <a:r>
              <a:rPr lang="en-US" dirty="0" smtClean="0"/>
              <a:t>The University of Mississippi</a:t>
            </a:r>
          </a:p>
          <a:p>
            <a:pPr>
              <a:lnSpc>
                <a:spcPct val="100000"/>
              </a:lnSpc>
              <a:spcBef>
                <a:spcPts val="600"/>
              </a:spcBef>
            </a:pPr>
            <a:r>
              <a:rPr lang="en-US" dirty="0" smtClean="0"/>
              <a:t>theicn.org</a:t>
            </a:r>
          </a:p>
          <a:p>
            <a:r>
              <a:rPr lang="en-US" dirty="0" smtClean="0"/>
              <a:t>2017</a:t>
            </a:r>
            <a:endParaRPr lang="en-US" dirty="0"/>
          </a:p>
        </p:txBody>
      </p:sp>
    </p:spTree>
    <p:extLst>
      <p:ext uri="{BB962C8B-B14F-4D97-AF65-F5344CB8AC3E}">
        <p14:creationId xmlns:p14="http://schemas.microsoft.com/office/powerpoint/2010/main" val="22346316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txBox="1">
            <a:spLocks/>
          </p:cNvSpPr>
          <p:nvPr/>
        </p:nvSpPr>
        <p:spPr>
          <a:xfrm>
            <a:off x="1143000" y="715617"/>
            <a:ext cx="9872871" cy="5923722"/>
          </a:xfrm>
          <a:prstGeom prst="rect">
            <a:avLst/>
          </a:prstGeom>
        </p:spPr>
        <p:txBody>
          <a:bodyPr/>
          <a:lst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a:lstStyle>
          <a:p>
            <a:pPr marL="45720" indent="0" algn="ctr">
              <a:buNone/>
            </a:pPr>
            <a:r>
              <a:rPr lang="en-US" sz="3600" dirty="0" smtClean="0">
                <a:solidFill>
                  <a:schemeClr val="tx1"/>
                </a:solidFill>
                <a:latin typeface="Arial" panose="020B0604020202020204" pitchFamily="34" charset="0"/>
                <a:cs typeface="Arial" panose="020B0604020202020204" pitchFamily="34" charset="0"/>
              </a:rPr>
              <a:t>This resource is provided by the</a:t>
            </a:r>
          </a:p>
          <a:p>
            <a:pPr marL="45720" indent="0" algn="ctr">
              <a:buNone/>
            </a:pPr>
            <a:endParaRPr lang="en-US" sz="4400" dirty="0"/>
          </a:p>
          <a:p>
            <a:pPr marL="45720" indent="0" algn="ctr">
              <a:buNone/>
            </a:pPr>
            <a:endParaRPr lang="en-US" sz="4400" dirty="0" smtClean="0"/>
          </a:p>
          <a:p>
            <a:pPr marL="45720" indent="0" algn="ctr">
              <a:buNone/>
            </a:pPr>
            <a:endParaRPr lang="en-US" sz="4400" dirty="0"/>
          </a:p>
          <a:p>
            <a:pPr marL="45720" indent="0" algn="ctr">
              <a:lnSpc>
                <a:spcPct val="100000"/>
              </a:lnSpc>
              <a:spcBef>
                <a:spcPts val="2400"/>
              </a:spcBef>
              <a:buNone/>
            </a:pPr>
            <a:endParaRPr lang="en-US" sz="2800" dirty="0" smtClean="0">
              <a:solidFill>
                <a:schemeClr val="tx1"/>
              </a:solidFill>
              <a:latin typeface="Arial" panose="020B0604020202020204" pitchFamily="34" charset="0"/>
              <a:cs typeface="Arial" panose="020B0604020202020204" pitchFamily="34" charset="0"/>
            </a:endParaRPr>
          </a:p>
          <a:p>
            <a:pPr marL="45720" indent="0" algn="ctr">
              <a:lnSpc>
                <a:spcPct val="100000"/>
              </a:lnSpc>
              <a:spcBef>
                <a:spcPts val="2400"/>
              </a:spcBef>
              <a:buNone/>
            </a:pPr>
            <a:r>
              <a:rPr lang="en-US" sz="2800" dirty="0" smtClean="0">
                <a:solidFill>
                  <a:schemeClr val="tx1"/>
                </a:solidFill>
                <a:latin typeface="Arial" panose="020B0604020202020204" pitchFamily="34" charset="0"/>
                <a:cs typeface="Arial" panose="020B0604020202020204" pitchFamily="34" charset="0"/>
              </a:rPr>
              <a:t>The University of Mississippi</a:t>
            </a:r>
          </a:p>
          <a:p>
            <a:pPr marL="45720" indent="0" algn="ctr">
              <a:lnSpc>
                <a:spcPct val="100000"/>
              </a:lnSpc>
              <a:spcBef>
                <a:spcPts val="0"/>
              </a:spcBef>
              <a:buNone/>
            </a:pPr>
            <a:r>
              <a:rPr lang="en-US" sz="2800" dirty="0" smtClean="0">
                <a:solidFill>
                  <a:schemeClr val="tx1"/>
                </a:solidFill>
                <a:latin typeface="Arial" panose="020B0604020202020204" pitchFamily="34" charset="0"/>
                <a:cs typeface="Arial" panose="020B0604020202020204" pitchFamily="34" charset="0"/>
              </a:rPr>
              <a:t>School of Applied Sciences</a:t>
            </a:r>
          </a:p>
          <a:p>
            <a:pPr marL="45720" indent="0" algn="ctr">
              <a:lnSpc>
                <a:spcPct val="100000"/>
              </a:lnSpc>
              <a:spcBef>
                <a:spcPts val="0"/>
              </a:spcBef>
              <a:buNone/>
            </a:pPr>
            <a:r>
              <a:rPr lang="en-US" sz="2800" dirty="0" smtClean="0">
                <a:solidFill>
                  <a:schemeClr val="tx1"/>
                </a:solidFill>
                <a:latin typeface="Arial" panose="020B0604020202020204" pitchFamily="34" charset="0"/>
                <a:cs typeface="Arial" panose="020B0604020202020204" pitchFamily="34" charset="0"/>
              </a:rPr>
              <a:t>icn.org</a:t>
            </a:r>
          </a:p>
          <a:p>
            <a:pPr marL="45720" indent="0" algn="ctr">
              <a:lnSpc>
                <a:spcPct val="100000"/>
              </a:lnSpc>
              <a:spcBef>
                <a:spcPts val="0"/>
              </a:spcBef>
              <a:buNone/>
            </a:pPr>
            <a:r>
              <a:rPr lang="en-US" sz="2800" dirty="0" smtClean="0">
                <a:solidFill>
                  <a:schemeClr val="tx1"/>
                </a:solidFill>
                <a:latin typeface="Arial" panose="020B0604020202020204" pitchFamily="34" charset="0"/>
                <a:cs typeface="Arial" panose="020B0604020202020204" pitchFamily="34" charset="0"/>
              </a:rPr>
              <a:t>800-321-3054</a:t>
            </a:r>
          </a:p>
          <a:p>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50435" y="2446086"/>
            <a:ext cx="6858000" cy="1231392"/>
          </a:xfrm>
          <a:prstGeom prst="rect">
            <a:avLst/>
          </a:prstGeom>
        </p:spPr>
      </p:pic>
    </p:spTree>
    <p:extLst>
      <p:ext uri="{BB962C8B-B14F-4D97-AF65-F5344CB8AC3E}">
        <p14:creationId xmlns:p14="http://schemas.microsoft.com/office/powerpoint/2010/main" val="4884015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smtClean="0"/>
              <a:t>Institute of Child Nutrition</a:t>
            </a:r>
            <a:r>
              <a:rPr lang="en-US" dirty="0" smtClean="0"/>
              <a:t/>
            </a:r>
            <a:br>
              <a:rPr lang="en-US" dirty="0" smtClean="0"/>
            </a:br>
            <a:r>
              <a:rPr lang="en-US" sz="3200" dirty="0" smtClean="0"/>
              <a:t>The University of Mississippi</a:t>
            </a:r>
            <a:endParaRPr lang="en-US" sz="3200" dirty="0"/>
          </a:p>
        </p:txBody>
      </p:sp>
      <p:sp>
        <p:nvSpPr>
          <p:cNvPr id="3" name="Text Placeholder 2"/>
          <p:cNvSpPr>
            <a:spLocks noGrp="1"/>
          </p:cNvSpPr>
          <p:nvPr>
            <p:ph type="body" idx="1"/>
          </p:nvPr>
        </p:nvSpPr>
        <p:spPr>
          <a:xfrm>
            <a:off x="1143000" y="2001511"/>
            <a:ext cx="4754880" cy="1904566"/>
          </a:xfrm>
        </p:spPr>
        <p:txBody>
          <a:bodyPr>
            <a:normAutofit/>
          </a:bodyPr>
          <a:lstStyle/>
          <a:p>
            <a:r>
              <a:rPr lang="en-US" u="sng" dirty="0" smtClean="0"/>
              <a:t>Mission</a:t>
            </a:r>
            <a:r>
              <a:rPr lang="en-US" b="0" dirty="0" smtClean="0"/>
              <a:t>: To provide information and services that promote the continuous improvement of child nutrition programs</a:t>
            </a:r>
            <a:endParaRPr lang="en-US" u="sng" dirty="0"/>
          </a:p>
        </p:txBody>
      </p:sp>
      <p:sp>
        <p:nvSpPr>
          <p:cNvPr id="4" name="Content Placeholder 3"/>
          <p:cNvSpPr>
            <a:spLocks noGrp="1"/>
          </p:cNvSpPr>
          <p:nvPr>
            <p:ph sz="half" idx="2"/>
          </p:nvPr>
        </p:nvSpPr>
        <p:spPr>
          <a:xfrm>
            <a:off x="1143000" y="3906077"/>
            <a:ext cx="4754880" cy="2198685"/>
          </a:xfrm>
        </p:spPr>
        <p:txBody>
          <a:bodyPr/>
          <a:lstStyle/>
          <a:p>
            <a:pPr marL="45720" indent="0">
              <a:buNone/>
            </a:pPr>
            <a:r>
              <a:rPr lang="en-US" b="1" u="sng" dirty="0" smtClean="0"/>
              <a:t>Vision</a:t>
            </a:r>
            <a:r>
              <a:rPr lang="en-US" dirty="0" smtClean="0"/>
              <a:t>: To be the leader in providing education, research, and resources to promote excellence in child nutrition programs</a:t>
            </a:r>
          </a:p>
        </p:txBody>
      </p:sp>
      <p:pic>
        <p:nvPicPr>
          <p:cNvPr id="7" name="Content Placeholder 6"/>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7453442" y="1965960"/>
            <a:ext cx="2992584" cy="30055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88784448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u="sng" dirty="0" smtClean="0"/>
              <a:t>Objectives</a:t>
            </a:r>
            <a:endParaRPr lang="en-US" sz="3600" b="1" u="sng" dirty="0"/>
          </a:p>
        </p:txBody>
      </p:sp>
      <p:sp>
        <p:nvSpPr>
          <p:cNvPr id="3" name="Content Placeholder 2"/>
          <p:cNvSpPr>
            <a:spLocks noGrp="1"/>
          </p:cNvSpPr>
          <p:nvPr>
            <p:ph idx="1"/>
          </p:nvPr>
        </p:nvSpPr>
        <p:spPr/>
        <p:txBody>
          <a:bodyPr/>
          <a:lstStyle/>
          <a:p>
            <a:r>
              <a:rPr lang="en-US" dirty="0" smtClean="0"/>
              <a:t>Identify the six major federal child nutrition programs.</a:t>
            </a:r>
          </a:p>
          <a:p>
            <a:r>
              <a:rPr lang="en-US" dirty="0" smtClean="0"/>
              <a:t>Identify the administrative flow of the federal child nutrition programs from the federal level to the child care center and school levels.</a:t>
            </a:r>
          </a:p>
          <a:p>
            <a:r>
              <a:rPr lang="en-US" dirty="0" smtClean="0"/>
              <a:t>Describe the main requirements associated with each program.</a:t>
            </a:r>
          </a:p>
          <a:p>
            <a:endParaRPr lang="en-US" dirty="0"/>
          </a:p>
        </p:txBody>
      </p:sp>
    </p:spTree>
    <p:extLst>
      <p:ext uri="{BB962C8B-B14F-4D97-AF65-F5344CB8AC3E}">
        <p14:creationId xmlns:p14="http://schemas.microsoft.com/office/powerpoint/2010/main" val="282541353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Flowchart: Alternate Process 28"/>
          <p:cNvSpPr/>
          <p:nvPr/>
        </p:nvSpPr>
        <p:spPr>
          <a:xfrm>
            <a:off x="8355827" y="5097386"/>
            <a:ext cx="3330341" cy="565484"/>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latin typeface="Arial" panose="020B0604020202020204" pitchFamily="34" charset="0"/>
                <a:cs typeface="Arial" panose="020B0604020202020204" pitchFamily="34" charset="0"/>
              </a:rPr>
              <a:t>Family Child Care Homes</a:t>
            </a:r>
          </a:p>
        </p:txBody>
      </p:sp>
      <p:sp>
        <p:nvSpPr>
          <p:cNvPr id="18" name="Flowchart: Alternate Process 17"/>
          <p:cNvSpPr/>
          <p:nvPr/>
        </p:nvSpPr>
        <p:spPr>
          <a:xfrm>
            <a:off x="5388376" y="5076531"/>
            <a:ext cx="2843463" cy="565484"/>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latin typeface="Arial" panose="020B0604020202020204" pitchFamily="34" charset="0"/>
                <a:cs typeface="Arial" panose="020B0604020202020204" pitchFamily="34" charset="0"/>
              </a:rPr>
              <a:t>Child Care Centers</a:t>
            </a:r>
          </a:p>
        </p:txBody>
      </p:sp>
      <p:sp>
        <p:nvSpPr>
          <p:cNvPr id="32" name="Bent Arrow 31"/>
          <p:cNvSpPr/>
          <p:nvPr/>
        </p:nvSpPr>
        <p:spPr>
          <a:xfrm rot="5400000">
            <a:off x="7986612" y="4301936"/>
            <a:ext cx="787141" cy="816015"/>
          </a:xfrm>
          <a:prstGeom prst="bentArrow">
            <a:avLst/>
          </a:prstGeom>
          <a:solidFill>
            <a:schemeClr val="accent4"/>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3" name="Bent Arrow 32"/>
          <p:cNvSpPr/>
          <p:nvPr/>
        </p:nvSpPr>
        <p:spPr>
          <a:xfrm rot="16200000" flipH="1">
            <a:off x="7805674" y="4301936"/>
            <a:ext cx="787141" cy="816015"/>
          </a:xfrm>
          <a:prstGeom prst="bentArrow">
            <a:avLst/>
          </a:prstGeom>
          <a:solidFill>
            <a:schemeClr val="accent4"/>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9" name="Flowchart: Alternate Process 18"/>
          <p:cNvSpPr/>
          <p:nvPr/>
        </p:nvSpPr>
        <p:spPr>
          <a:xfrm>
            <a:off x="453555" y="5866602"/>
            <a:ext cx="4713171" cy="565484"/>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latin typeface="Arial" panose="020B0604020202020204" pitchFamily="34" charset="0"/>
                <a:cs typeface="Arial" panose="020B0604020202020204" pitchFamily="34" charset="0"/>
              </a:rPr>
              <a:t>Schools</a:t>
            </a:r>
          </a:p>
        </p:txBody>
      </p:sp>
      <p:sp>
        <p:nvSpPr>
          <p:cNvPr id="28" name="Down Arrow 27"/>
          <p:cNvSpPr/>
          <p:nvPr/>
        </p:nvSpPr>
        <p:spPr>
          <a:xfrm>
            <a:off x="2621300" y="5549899"/>
            <a:ext cx="385010" cy="358946"/>
          </a:xfrm>
          <a:prstGeom prst="down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7" name="Flowchart: Alternate Process 16"/>
          <p:cNvSpPr/>
          <p:nvPr/>
        </p:nvSpPr>
        <p:spPr>
          <a:xfrm>
            <a:off x="453555" y="5076531"/>
            <a:ext cx="4709160" cy="565484"/>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latin typeface="Arial" panose="020B0604020202020204" pitchFamily="34" charset="0"/>
                <a:cs typeface="Arial" panose="020B0604020202020204" pitchFamily="34" charset="0"/>
              </a:rPr>
              <a:t>Local School Food Authorities (SFA)</a:t>
            </a:r>
          </a:p>
        </p:txBody>
      </p:sp>
      <p:sp>
        <p:nvSpPr>
          <p:cNvPr id="26" name="Down Arrow 25"/>
          <p:cNvSpPr/>
          <p:nvPr/>
        </p:nvSpPr>
        <p:spPr>
          <a:xfrm>
            <a:off x="3406810" y="4738439"/>
            <a:ext cx="385010" cy="358946"/>
          </a:xfrm>
          <a:prstGeom prst="down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5" name="Flowchart: Alternate Process 14"/>
          <p:cNvSpPr/>
          <p:nvPr/>
        </p:nvSpPr>
        <p:spPr>
          <a:xfrm>
            <a:off x="3064042" y="4286460"/>
            <a:ext cx="6063916" cy="565484"/>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latin typeface="Arial" panose="020B0604020202020204" pitchFamily="34" charset="0"/>
                <a:cs typeface="Arial" panose="020B0604020202020204" pitchFamily="34" charset="0"/>
              </a:rPr>
              <a:t>State Agencies</a:t>
            </a:r>
          </a:p>
        </p:txBody>
      </p:sp>
      <p:sp>
        <p:nvSpPr>
          <p:cNvPr id="25" name="Down Arrow 24"/>
          <p:cNvSpPr/>
          <p:nvPr/>
        </p:nvSpPr>
        <p:spPr>
          <a:xfrm>
            <a:off x="5903495" y="3984662"/>
            <a:ext cx="385010" cy="358946"/>
          </a:xfrm>
          <a:prstGeom prst="down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grpSp>
        <p:nvGrpSpPr>
          <p:cNvPr id="30" name="Group 29"/>
          <p:cNvGrpSpPr/>
          <p:nvPr/>
        </p:nvGrpSpPr>
        <p:grpSpPr>
          <a:xfrm>
            <a:off x="1196540" y="2941329"/>
            <a:ext cx="9798920" cy="1146210"/>
            <a:chOff x="1193933" y="2941329"/>
            <a:chExt cx="9798920" cy="1146210"/>
          </a:xfrm>
        </p:grpSpPr>
        <p:sp>
          <p:nvSpPr>
            <p:cNvPr id="7" name="Flowchart: Alternate Process 6"/>
            <p:cNvSpPr/>
            <p:nvPr/>
          </p:nvSpPr>
          <p:spPr>
            <a:xfrm>
              <a:off x="3064042" y="2941329"/>
              <a:ext cx="6063916" cy="565484"/>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latin typeface="Arial" panose="020B0604020202020204" pitchFamily="34" charset="0"/>
                  <a:cs typeface="Arial" panose="020B0604020202020204" pitchFamily="34" charset="0"/>
                </a:rPr>
                <a:t>USDA Regional Offices</a:t>
              </a:r>
            </a:p>
          </p:txBody>
        </p:sp>
        <p:grpSp>
          <p:nvGrpSpPr>
            <p:cNvPr id="16" name="Group 15"/>
            <p:cNvGrpSpPr/>
            <p:nvPr/>
          </p:nvGrpSpPr>
          <p:grpSpPr>
            <a:xfrm>
              <a:off x="1193933" y="3517243"/>
              <a:ext cx="9798920" cy="570296"/>
              <a:chOff x="1193933" y="3508408"/>
              <a:chExt cx="9798920" cy="570296"/>
            </a:xfrm>
          </p:grpSpPr>
          <p:sp>
            <p:nvSpPr>
              <p:cNvPr id="12" name="Flowchart: Alternate Process 11"/>
              <p:cNvSpPr/>
              <p:nvPr/>
            </p:nvSpPr>
            <p:spPr>
              <a:xfrm>
                <a:off x="2666197" y="3508408"/>
                <a:ext cx="1371600" cy="565484"/>
              </a:xfrm>
              <a:prstGeom prst="flowChartAlternateProcess">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smtClean="0">
                    <a:latin typeface="Arial" panose="020B0604020202020204" pitchFamily="34" charset="0"/>
                    <a:cs typeface="Arial" panose="020B0604020202020204" pitchFamily="34" charset="0"/>
                  </a:rPr>
                  <a:t>Mountain Plains</a:t>
                </a:r>
                <a:endParaRPr lang="en-US" sz="1600" i="1" dirty="0">
                  <a:latin typeface="Arial" panose="020B0604020202020204" pitchFamily="34" charset="0"/>
                  <a:cs typeface="Arial" panose="020B0604020202020204" pitchFamily="34" charset="0"/>
                </a:endParaRPr>
              </a:p>
            </p:txBody>
          </p:sp>
          <p:sp>
            <p:nvSpPr>
              <p:cNvPr id="8" name="Flowchart: Alternate Process 7"/>
              <p:cNvSpPr/>
              <p:nvPr/>
            </p:nvSpPr>
            <p:spPr>
              <a:xfrm>
                <a:off x="9621253" y="3508408"/>
                <a:ext cx="1371600" cy="565484"/>
              </a:xfrm>
              <a:prstGeom prst="flowChartAlternateProcess">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smtClean="0">
                    <a:latin typeface="Arial" panose="020B0604020202020204" pitchFamily="34" charset="0"/>
                    <a:cs typeface="Arial" panose="020B0604020202020204" pitchFamily="34" charset="0"/>
                  </a:rPr>
                  <a:t>Northeast</a:t>
                </a:r>
                <a:endParaRPr lang="en-US" sz="1600" i="1" dirty="0">
                  <a:latin typeface="Arial" panose="020B0604020202020204" pitchFamily="34" charset="0"/>
                  <a:cs typeface="Arial" panose="020B0604020202020204" pitchFamily="34" charset="0"/>
                </a:endParaRPr>
              </a:p>
            </p:txBody>
          </p:sp>
          <p:sp>
            <p:nvSpPr>
              <p:cNvPr id="9" name="Flowchart: Alternate Process 8"/>
              <p:cNvSpPr/>
              <p:nvPr/>
            </p:nvSpPr>
            <p:spPr>
              <a:xfrm>
                <a:off x="6782603" y="3508408"/>
                <a:ext cx="1371600" cy="565484"/>
              </a:xfrm>
              <a:prstGeom prst="flowChartAlternateProcess">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smtClean="0">
                    <a:latin typeface="Arial" panose="020B0604020202020204" pitchFamily="34" charset="0"/>
                    <a:cs typeface="Arial" panose="020B0604020202020204" pitchFamily="34" charset="0"/>
                  </a:rPr>
                  <a:t>Southeast</a:t>
                </a:r>
                <a:endParaRPr lang="en-US" sz="1600" i="1" dirty="0">
                  <a:latin typeface="Arial" panose="020B0604020202020204" pitchFamily="34" charset="0"/>
                  <a:cs typeface="Arial" panose="020B0604020202020204" pitchFamily="34" charset="0"/>
                </a:endParaRPr>
              </a:p>
            </p:txBody>
          </p:sp>
          <p:sp>
            <p:nvSpPr>
              <p:cNvPr id="10" name="Flowchart: Alternate Process 9"/>
              <p:cNvSpPr/>
              <p:nvPr/>
            </p:nvSpPr>
            <p:spPr>
              <a:xfrm>
                <a:off x="5404666" y="3508408"/>
                <a:ext cx="1371600" cy="565484"/>
              </a:xfrm>
              <a:prstGeom prst="flowChartAlternateProcess">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smtClean="0">
                    <a:latin typeface="Arial" panose="020B0604020202020204" pitchFamily="34" charset="0"/>
                    <a:cs typeface="Arial" panose="020B0604020202020204" pitchFamily="34" charset="0"/>
                  </a:rPr>
                  <a:t>Midwest</a:t>
                </a:r>
                <a:endParaRPr lang="en-US" sz="1600" i="1" dirty="0">
                  <a:latin typeface="Arial" panose="020B0604020202020204" pitchFamily="34" charset="0"/>
                  <a:cs typeface="Arial" panose="020B0604020202020204" pitchFamily="34" charset="0"/>
                </a:endParaRPr>
              </a:p>
            </p:txBody>
          </p:sp>
          <p:sp>
            <p:nvSpPr>
              <p:cNvPr id="11" name="Flowchart: Alternate Process 10"/>
              <p:cNvSpPr/>
              <p:nvPr/>
            </p:nvSpPr>
            <p:spPr>
              <a:xfrm>
                <a:off x="4035071" y="3508408"/>
                <a:ext cx="1371600" cy="565484"/>
              </a:xfrm>
              <a:prstGeom prst="flowChartAlternateProcess">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smtClean="0">
                    <a:latin typeface="Arial" panose="020B0604020202020204" pitchFamily="34" charset="0"/>
                    <a:cs typeface="Arial" panose="020B0604020202020204" pitchFamily="34" charset="0"/>
                  </a:rPr>
                  <a:t>Southwest</a:t>
                </a:r>
                <a:endParaRPr lang="en-US" sz="1600" i="1" dirty="0">
                  <a:latin typeface="Arial" panose="020B0604020202020204" pitchFamily="34" charset="0"/>
                  <a:cs typeface="Arial" panose="020B0604020202020204" pitchFamily="34" charset="0"/>
                </a:endParaRPr>
              </a:p>
            </p:txBody>
          </p:sp>
          <p:sp>
            <p:nvSpPr>
              <p:cNvPr id="13" name="Flowchart: Alternate Process 12"/>
              <p:cNvSpPr/>
              <p:nvPr/>
            </p:nvSpPr>
            <p:spPr>
              <a:xfrm>
                <a:off x="8154203" y="3513220"/>
                <a:ext cx="1471060" cy="565484"/>
              </a:xfrm>
              <a:prstGeom prst="flowChartAlternateProcess">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smtClean="0">
                    <a:latin typeface="Arial" panose="020B0604020202020204" pitchFamily="34" charset="0"/>
                    <a:cs typeface="Arial" panose="020B0604020202020204" pitchFamily="34" charset="0"/>
                  </a:rPr>
                  <a:t>Mid-Atlantic</a:t>
                </a:r>
                <a:endParaRPr lang="en-US" sz="1600" i="1" dirty="0">
                  <a:latin typeface="Arial" panose="020B0604020202020204" pitchFamily="34" charset="0"/>
                  <a:cs typeface="Arial" panose="020B0604020202020204" pitchFamily="34" charset="0"/>
                </a:endParaRPr>
              </a:p>
            </p:txBody>
          </p:sp>
          <p:sp>
            <p:nvSpPr>
              <p:cNvPr id="14" name="Flowchart: Alternate Process 13"/>
              <p:cNvSpPr/>
              <p:nvPr/>
            </p:nvSpPr>
            <p:spPr>
              <a:xfrm>
                <a:off x="1193933" y="3508408"/>
                <a:ext cx="1471060" cy="565484"/>
              </a:xfrm>
              <a:prstGeom prst="flowChartAlternateProcess">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smtClean="0">
                    <a:latin typeface="Arial" panose="020B0604020202020204" pitchFamily="34" charset="0"/>
                    <a:cs typeface="Arial" panose="020B0604020202020204" pitchFamily="34" charset="0"/>
                  </a:rPr>
                  <a:t>Western</a:t>
                </a:r>
                <a:endParaRPr lang="en-US" sz="1600" i="1" dirty="0">
                  <a:latin typeface="Arial" panose="020B0604020202020204" pitchFamily="34" charset="0"/>
                  <a:cs typeface="Arial" panose="020B0604020202020204" pitchFamily="34" charset="0"/>
                </a:endParaRPr>
              </a:p>
            </p:txBody>
          </p:sp>
        </p:grpSp>
      </p:grpSp>
      <p:sp>
        <p:nvSpPr>
          <p:cNvPr id="24" name="Down Arrow 23"/>
          <p:cNvSpPr/>
          <p:nvPr/>
        </p:nvSpPr>
        <p:spPr>
          <a:xfrm>
            <a:off x="5895875" y="2599676"/>
            <a:ext cx="385010" cy="358946"/>
          </a:xfrm>
          <a:prstGeom prst="down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6" name="Flowchart: Alternate Process 5"/>
          <p:cNvSpPr/>
          <p:nvPr/>
        </p:nvSpPr>
        <p:spPr>
          <a:xfrm>
            <a:off x="3064042" y="2148042"/>
            <a:ext cx="6063916" cy="565484"/>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latin typeface="Arial" panose="020B0604020202020204" pitchFamily="34" charset="0"/>
                <a:cs typeface="Arial" panose="020B0604020202020204" pitchFamily="34" charset="0"/>
              </a:rPr>
              <a:t>Food and Nutrition Services (FNS)</a:t>
            </a:r>
          </a:p>
          <a:p>
            <a:pPr algn="ctr"/>
            <a:r>
              <a:rPr lang="en-US" i="1" dirty="0" smtClean="0">
                <a:latin typeface="Arial" panose="020B0604020202020204" pitchFamily="34" charset="0"/>
                <a:cs typeface="Arial" panose="020B0604020202020204" pitchFamily="34" charset="0"/>
              </a:rPr>
              <a:t>Headquarters – Arlington, VA</a:t>
            </a:r>
            <a:endParaRPr lang="en-US" i="1" dirty="0">
              <a:latin typeface="Arial" panose="020B0604020202020204" pitchFamily="34" charset="0"/>
              <a:cs typeface="Arial" panose="020B0604020202020204" pitchFamily="34" charset="0"/>
            </a:endParaRPr>
          </a:p>
        </p:txBody>
      </p:sp>
      <p:sp>
        <p:nvSpPr>
          <p:cNvPr id="2" name="Title 1"/>
          <p:cNvSpPr>
            <a:spLocks noGrp="1"/>
          </p:cNvSpPr>
          <p:nvPr>
            <p:ph type="title"/>
          </p:nvPr>
        </p:nvSpPr>
        <p:spPr/>
        <p:txBody>
          <a:bodyPr anchor="t">
            <a:normAutofit/>
          </a:bodyPr>
          <a:lstStyle/>
          <a:p>
            <a:r>
              <a:rPr lang="en-US" sz="3600" b="1" u="sng" dirty="0" smtClean="0"/>
              <a:t>Administrative Flow</a:t>
            </a:r>
            <a:endParaRPr lang="en-US" sz="3600" b="1" u="sng" dirty="0"/>
          </a:p>
        </p:txBody>
      </p:sp>
      <p:sp>
        <p:nvSpPr>
          <p:cNvPr id="23" name="Down Arrow 22"/>
          <p:cNvSpPr/>
          <p:nvPr/>
        </p:nvSpPr>
        <p:spPr>
          <a:xfrm>
            <a:off x="5895875" y="1816169"/>
            <a:ext cx="385010" cy="358946"/>
          </a:xfrm>
          <a:prstGeom prst="down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5" name="Flowchart: Alternate Process 4"/>
          <p:cNvSpPr/>
          <p:nvPr/>
        </p:nvSpPr>
        <p:spPr>
          <a:xfrm>
            <a:off x="3064042" y="1357166"/>
            <a:ext cx="6063916" cy="565484"/>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latin typeface="Arial" panose="020B0604020202020204" pitchFamily="34" charset="0"/>
                <a:cs typeface="Arial" panose="020B0604020202020204" pitchFamily="34" charset="0"/>
              </a:rPr>
              <a:t>United States Department of Agriculture (USDA)</a:t>
            </a:r>
          </a:p>
          <a:p>
            <a:pPr algn="ctr"/>
            <a:r>
              <a:rPr lang="en-US" i="1" dirty="0" smtClean="0">
                <a:latin typeface="Arial" panose="020B0604020202020204" pitchFamily="34" charset="0"/>
                <a:cs typeface="Arial" panose="020B0604020202020204" pitchFamily="34" charset="0"/>
              </a:rPr>
              <a:t>Headquarters – Washington, DC</a:t>
            </a:r>
            <a:endParaRPr lang="en-US"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4127176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2446" name="Rectangle 14"/>
          <p:cNvSpPr>
            <a:spLocks noGrp="1" noChangeArrowheads="1"/>
          </p:cNvSpPr>
          <p:nvPr>
            <p:ph type="title"/>
          </p:nvPr>
        </p:nvSpPr>
        <p:spPr>
          <a:xfrm>
            <a:off x="1981200" y="0"/>
            <a:ext cx="8229600" cy="1600200"/>
          </a:xfrm>
        </p:spPr>
        <p:txBody>
          <a:bodyPr/>
          <a:lstStyle/>
          <a:p>
            <a:pPr marL="54864" algn="ctr">
              <a:defRPr/>
            </a:pPr>
            <a:r>
              <a:rPr lang="en-US" b="1" u="sng" dirty="0">
                <a:solidFill>
                  <a:schemeClr val="bg2"/>
                </a:solidFill>
                <a:effectLst>
                  <a:outerShdw blurRad="38100" dist="38100" dir="2700000" algn="tl">
                    <a:srgbClr val="C0C0C0"/>
                  </a:outerShdw>
                </a:effectLst>
              </a:rPr>
              <a:t>FNS </a:t>
            </a:r>
            <a:r>
              <a:rPr lang="en-US" b="1" u="sng" dirty="0" smtClean="0">
                <a:solidFill>
                  <a:schemeClr val="bg2"/>
                </a:solidFill>
                <a:effectLst>
                  <a:outerShdw blurRad="38100" dist="38100" dir="2700000" algn="tl">
                    <a:srgbClr val="C0C0C0"/>
                  </a:outerShdw>
                </a:effectLst>
              </a:rPr>
              <a:t>Regional </a:t>
            </a:r>
            <a:r>
              <a:rPr lang="en-US" b="1" u="sng" dirty="0">
                <a:solidFill>
                  <a:schemeClr val="bg2"/>
                </a:solidFill>
                <a:effectLst>
                  <a:outerShdw blurRad="38100" dist="38100" dir="2700000" algn="tl">
                    <a:srgbClr val="C0C0C0"/>
                  </a:outerShdw>
                </a:effectLst>
              </a:rPr>
              <a:t>Offices</a:t>
            </a:r>
          </a:p>
        </p:txBody>
      </p:sp>
      <p:sp>
        <p:nvSpPr>
          <p:cNvPr id="1028" name="Slide Number Placeholder 4"/>
          <p:cNvSpPr>
            <a:spLocks noGrp="1"/>
          </p:cNvSpPr>
          <p:nvPr>
            <p:ph type="sldNum" sz="quarter" idx="12"/>
          </p:nvPr>
        </p:nvSpPr>
        <p:spPr bwMode="auto">
          <a:xfrm>
            <a:off x="8077200" y="6248400"/>
            <a:ext cx="2133600" cy="457200"/>
          </a:xfrm>
          <a:noFill/>
          <a:ln>
            <a:miter lim="800000"/>
            <a:headEnd/>
            <a:tailEnd/>
          </a:ln>
        </p:spPr>
        <p:txBody>
          <a:bodyPr vert="horz" wrap="square" lIns="91440" tIns="45720" rIns="91440" bIns="45720" numCol="1" rtlCol="0" anchor="t" anchorCtr="0" compatLnSpc="1">
            <a:prstTxWarp prst="textNoShape">
              <a:avLst/>
            </a:prstTxWarp>
          </a:bodyPr>
          <a:lstStyle/>
          <a:p>
            <a:fld id="{8F2EB433-9854-46F9-B35A-F64D5E2C9848}" type="slidenum">
              <a:rPr lang="en-US" smtClean="0">
                <a:latin typeface="Arial" charset="0"/>
              </a:rPr>
              <a:pPr/>
              <a:t>6</a:t>
            </a:fld>
            <a:endParaRPr lang="en-US" smtClean="0">
              <a:latin typeface="Arial" charset="0"/>
            </a:endParaRPr>
          </a:p>
        </p:txBody>
      </p:sp>
      <p:graphicFrame>
        <p:nvGraphicFramePr>
          <p:cNvPr id="1026" name="Object 4"/>
          <p:cNvGraphicFramePr>
            <a:graphicFrameLocks noChangeAspect="1"/>
          </p:cNvGraphicFramePr>
          <p:nvPr/>
        </p:nvGraphicFramePr>
        <p:xfrm>
          <a:off x="1219200" y="0"/>
          <a:ext cx="10972800" cy="6858000"/>
        </p:xfrm>
        <a:graphic>
          <a:graphicData uri="http://schemas.openxmlformats.org/presentationml/2006/ole">
            <mc:AlternateContent xmlns:mc="http://schemas.openxmlformats.org/markup-compatibility/2006">
              <mc:Choice xmlns:v="urn:schemas-microsoft-com:vml" Requires="v">
                <p:oleObj spid="_x0000_s1066" name="Slide" r:id="rId4" imgW="1610785" imgH="1208517" progId="PowerPoint.Slide.8">
                  <p:embed/>
                </p:oleObj>
              </mc:Choice>
              <mc:Fallback>
                <p:oleObj name="Slide" r:id="rId4" imgW="1610785" imgH="1208517" progId="PowerPoint.Slide.8">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9200" y="0"/>
                        <a:ext cx="109728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02437" name="Text Box 5"/>
          <p:cNvSpPr txBox="1">
            <a:spLocks noChangeArrowheads="1"/>
          </p:cNvSpPr>
          <p:nvPr/>
        </p:nvSpPr>
        <p:spPr bwMode="auto">
          <a:xfrm>
            <a:off x="2735052" y="2909840"/>
            <a:ext cx="1143000" cy="581025"/>
          </a:xfrm>
          <a:prstGeom prst="rect">
            <a:avLst/>
          </a:prstGeom>
          <a:noFill/>
          <a:ln w="9525">
            <a:noFill/>
            <a:miter lim="800000"/>
            <a:headEnd/>
            <a:tailEnd/>
          </a:ln>
          <a:effectLst/>
        </p:spPr>
        <p:txBody>
          <a:bodyPr>
            <a:spAutoFit/>
          </a:bodyPr>
          <a:lstStyle/>
          <a:p>
            <a:pPr algn="ctr">
              <a:spcBef>
                <a:spcPct val="50000"/>
              </a:spcBef>
              <a:defRPr/>
            </a:pPr>
            <a:r>
              <a:rPr lang="en-US" sz="1600" b="1" dirty="0">
                <a:solidFill>
                  <a:schemeClr val="bg2">
                    <a:lumMod val="25000"/>
                  </a:schemeClr>
                </a:solidFill>
                <a:effectLst>
                  <a:outerShdw blurRad="38100" dist="38100" dir="2700000" algn="tl">
                    <a:srgbClr val="C0C0C0"/>
                  </a:outerShdw>
                </a:effectLst>
              </a:rPr>
              <a:t>Western</a:t>
            </a:r>
            <a:br>
              <a:rPr lang="en-US" sz="1600" b="1" dirty="0">
                <a:solidFill>
                  <a:schemeClr val="bg2">
                    <a:lumMod val="25000"/>
                  </a:schemeClr>
                </a:solidFill>
                <a:effectLst>
                  <a:outerShdw blurRad="38100" dist="38100" dir="2700000" algn="tl">
                    <a:srgbClr val="C0C0C0"/>
                  </a:outerShdw>
                </a:effectLst>
              </a:rPr>
            </a:br>
            <a:r>
              <a:rPr lang="en-US" sz="1600" b="1" dirty="0">
                <a:solidFill>
                  <a:schemeClr val="bg2">
                    <a:lumMod val="25000"/>
                  </a:schemeClr>
                </a:solidFill>
                <a:effectLst>
                  <a:outerShdw blurRad="38100" dist="38100" dir="2700000" algn="tl">
                    <a:srgbClr val="C0C0C0"/>
                  </a:outerShdw>
                </a:effectLst>
              </a:rPr>
              <a:t>Region</a:t>
            </a:r>
          </a:p>
        </p:txBody>
      </p:sp>
      <p:sp>
        <p:nvSpPr>
          <p:cNvPr id="402438" name="Text Box 6"/>
          <p:cNvSpPr txBox="1">
            <a:spLocks noChangeArrowheads="1"/>
          </p:cNvSpPr>
          <p:nvPr/>
        </p:nvSpPr>
        <p:spPr bwMode="auto">
          <a:xfrm>
            <a:off x="5105400" y="1371601"/>
            <a:ext cx="1752600" cy="581025"/>
          </a:xfrm>
          <a:prstGeom prst="rect">
            <a:avLst/>
          </a:prstGeom>
          <a:noFill/>
          <a:ln w="9525">
            <a:noFill/>
            <a:miter lim="800000"/>
            <a:headEnd/>
            <a:tailEnd/>
          </a:ln>
          <a:effectLst/>
        </p:spPr>
        <p:txBody>
          <a:bodyPr>
            <a:spAutoFit/>
          </a:bodyPr>
          <a:lstStyle/>
          <a:p>
            <a:pPr algn="ctr">
              <a:spcBef>
                <a:spcPct val="50000"/>
              </a:spcBef>
              <a:defRPr/>
            </a:pPr>
            <a:r>
              <a:rPr lang="en-US" sz="1600" b="1" dirty="0">
                <a:solidFill>
                  <a:schemeClr val="bg2">
                    <a:lumMod val="25000"/>
                  </a:schemeClr>
                </a:solidFill>
                <a:effectLst>
                  <a:outerShdw blurRad="38100" dist="38100" dir="2700000" algn="tl">
                    <a:srgbClr val="C0C0C0"/>
                  </a:outerShdw>
                </a:effectLst>
              </a:rPr>
              <a:t>Mountain Plains Region</a:t>
            </a:r>
          </a:p>
        </p:txBody>
      </p:sp>
      <p:sp>
        <p:nvSpPr>
          <p:cNvPr id="402439" name="Text Box 7"/>
          <p:cNvSpPr txBox="1">
            <a:spLocks noChangeArrowheads="1"/>
          </p:cNvSpPr>
          <p:nvPr/>
        </p:nvSpPr>
        <p:spPr bwMode="auto">
          <a:xfrm>
            <a:off x="5145578" y="4676775"/>
            <a:ext cx="1295400" cy="581025"/>
          </a:xfrm>
          <a:prstGeom prst="rect">
            <a:avLst/>
          </a:prstGeom>
          <a:noFill/>
          <a:ln w="9525">
            <a:noFill/>
            <a:miter lim="800000"/>
            <a:headEnd/>
            <a:tailEnd/>
          </a:ln>
          <a:effectLst/>
        </p:spPr>
        <p:txBody>
          <a:bodyPr>
            <a:spAutoFit/>
          </a:bodyPr>
          <a:lstStyle/>
          <a:p>
            <a:pPr algn="ctr">
              <a:spcBef>
                <a:spcPct val="50000"/>
              </a:spcBef>
              <a:defRPr/>
            </a:pPr>
            <a:r>
              <a:rPr lang="en-US" sz="1600" b="1" dirty="0">
                <a:solidFill>
                  <a:schemeClr val="bg2">
                    <a:lumMod val="25000"/>
                  </a:schemeClr>
                </a:solidFill>
                <a:effectLst>
                  <a:outerShdw blurRad="38100" dist="38100" dir="2700000" algn="tl">
                    <a:srgbClr val="C0C0C0"/>
                  </a:outerShdw>
                </a:effectLst>
              </a:rPr>
              <a:t>Southwest</a:t>
            </a:r>
            <a:br>
              <a:rPr lang="en-US" sz="1600" b="1" dirty="0">
                <a:solidFill>
                  <a:schemeClr val="bg2">
                    <a:lumMod val="25000"/>
                  </a:schemeClr>
                </a:solidFill>
                <a:effectLst>
                  <a:outerShdw blurRad="38100" dist="38100" dir="2700000" algn="tl">
                    <a:srgbClr val="C0C0C0"/>
                  </a:outerShdw>
                </a:effectLst>
              </a:rPr>
            </a:br>
            <a:r>
              <a:rPr lang="en-US" sz="1600" b="1" dirty="0">
                <a:solidFill>
                  <a:schemeClr val="bg2">
                    <a:lumMod val="25000"/>
                  </a:schemeClr>
                </a:solidFill>
                <a:effectLst>
                  <a:outerShdw blurRad="38100" dist="38100" dir="2700000" algn="tl">
                    <a:srgbClr val="C0C0C0"/>
                  </a:outerShdw>
                </a:effectLst>
              </a:rPr>
              <a:t>Region</a:t>
            </a:r>
          </a:p>
        </p:txBody>
      </p:sp>
      <p:sp>
        <p:nvSpPr>
          <p:cNvPr id="402440" name="Text Box 8"/>
          <p:cNvSpPr txBox="1">
            <a:spLocks noChangeArrowheads="1"/>
          </p:cNvSpPr>
          <p:nvPr/>
        </p:nvSpPr>
        <p:spPr bwMode="auto">
          <a:xfrm>
            <a:off x="7239000" y="1447801"/>
            <a:ext cx="1143000" cy="581025"/>
          </a:xfrm>
          <a:prstGeom prst="rect">
            <a:avLst/>
          </a:prstGeom>
          <a:noFill/>
          <a:ln w="9525">
            <a:noFill/>
            <a:miter lim="800000"/>
            <a:headEnd/>
            <a:tailEnd/>
          </a:ln>
          <a:effectLst/>
        </p:spPr>
        <p:txBody>
          <a:bodyPr>
            <a:spAutoFit/>
          </a:bodyPr>
          <a:lstStyle/>
          <a:p>
            <a:pPr algn="ctr">
              <a:spcBef>
                <a:spcPct val="50000"/>
              </a:spcBef>
              <a:defRPr/>
            </a:pPr>
            <a:r>
              <a:rPr lang="en-US" sz="1600" b="1" dirty="0">
                <a:solidFill>
                  <a:schemeClr val="bg2">
                    <a:lumMod val="25000"/>
                  </a:schemeClr>
                </a:solidFill>
                <a:effectLst>
                  <a:outerShdw blurRad="38100" dist="38100" dir="2700000" algn="tl">
                    <a:srgbClr val="C0C0C0"/>
                  </a:outerShdw>
                </a:effectLst>
              </a:rPr>
              <a:t>Midwest</a:t>
            </a:r>
            <a:br>
              <a:rPr lang="en-US" sz="1600" b="1" dirty="0">
                <a:solidFill>
                  <a:schemeClr val="bg2">
                    <a:lumMod val="25000"/>
                  </a:schemeClr>
                </a:solidFill>
                <a:effectLst>
                  <a:outerShdw blurRad="38100" dist="38100" dir="2700000" algn="tl">
                    <a:srgbClr val="C0C0C0"/>
                  </a:outerShdw>
                </a:effectLst>
              </a:rPr>
            </a:br>
            <a:r>
              <a:rPr lang="en-US" sz="1600" b="1" dirty="0">
                <a:solidFill>
                  <a:schemeClr val="bg2">
                    <a:lumMod val="25000"/>
                  </a:schemeClr>
                </a:solidFill>
                <a:effectLst>
                  <a:outerShdw blurRad="38100" dist="38100" dir="2700000" algn="tl">
                    <a:srgbClr val="C0C0C0"/>
                  </a:outerShdw>
                </a:effectLst>
              </a:rPr>
              <a:t>Region</a:t>
            </a:r>
          </a:p>
        </p:txBody>
      </p:sp>
      <p:sp>
        <p:nvSpPr>
          <p:cNvPr id="402441" name="Text Box 9"/>
          <p:cNvSpPr txBox="1">
            <a:spLocks noChangeArrowheads="1"/>
          </p:cNvSpPr>
          <p:nvPr/>
        </p:nvSpPr>
        <p:spPr bwMode="auto">
          <a:xfrm>
            <a:off x="8763000" y="4038601"/>
            <a:ext cx="1219200" cy="581025"/>
          </a:xfrm>
          <a:prstGeom prst="rect">
            <a:avLst/>
          </a:prstGeom>
          <a:noFill/>
          <a:ln w="9525">
            <a:noFill/>
            <a:miter lim="800000"/>
            <a:headEnd/>
            <a:tailEnd/>
          </a:ln>
          <a:effectLst/>
        </p:spPr>
        <p:txBody>
          <a:bodyPr>
            <a:spAutoFit/>
          </a:bodyPr>
          <a:lstStyle/>
          <a:p>
            <a:pPr algn="ctr">
              <a:spcBef>
                <a:spcPct val="50000"/>
              </a:spcBef>
              <a:defRPr/>
            </a:pPr>
            <a:r>
              <a:rPr lang="en-US" sz="1600" b="1" dirty="0">
                <a:solidFill>
                  <a:schemeClr val="bg2">
                    <a:lumMod val="25000"/>
                  </a:schemeClr>
                </a:solidFill>
                <a:effectLst>
                  <a:outerShdw blurRad="38100" dist="38100" dir="2700000" algn="tl">
                    <a:srgbClr val="C0C0C0"/>
                  </a:outerShdw>
                </a:effectLst>
              </a:rPr>
              <a:t>Southeast</a:t>
            </a:r>
            <a:br>
              <a:rPr lang="en-US" sz="1600" b="1" dirty="0">
                <a:solidFill>
                  <a:schemeClr val="bg2">
                    <a:lumMod val="25000"/>
                  </a:schemeClr>
                </a:solidFill>
                <a:effectLst>
                  <a:outerShdw blurRad="38100" dist="38100" dir="2700000" algn="tl">
                    <a:srgbClr val="C0C0C0"/>
                  </a:outerShdw>
                </a:effectLst>
              </a:rPr>
            </a:br>
            <a:r>
              <a:rPr lang="en-US" sz="1600" b="1" dirty="0">
                <a:solidFill>
                  <a:schemeClr val="bg2">
                    <a:lumMod val="25000"/>
                  </a:schemeClr>
                </a:solidFill>
                <a:effectLst>
                  <a:outerShdw blurRad="38100" dist="38100" dir="2700000" algn="tl">
                    <a:srgbClr val="C0C0C0"/>
                  </a:outerShdw>
                </a:effectLst>
              </a:rPr>
              <a:t>Region</a:t>
            </a:r>
          </a:p>
        </p:txBody>
      </p:sp>
      <p:sp>
        <p:nvSpPr>
          <p:cNvPr id="402442" name="Text Box 10"/>
          <p:cNvSpPr txBox="1">
            <a:spLocks noChangeArrowheads="1"/>
          </p:cNvSpPr>
          <p:nvPr/>
        </p:nvSpPr>
        <p:spPr bwMode="auto">
          <a:xfrm>
            <a:off x="9296400" y="3048001"/>
            <a:ext cx="1371600" cy="581025"/>
          </a:xfrm>
          <a:prstGeom prst="rect">
            <a:avLst/>
          </a:prstGeom>
          <a:noFill/>
          <a:ln w="9525">
            <a:noFill/>
            <a:miter lim="800000"/>
            <a:headEnd/>
            <a:tailEnd/>
          </a:ln>
          <a:effectLst/>
        </p:spPr>
        <p:txBody>
          <a:bodyPr>
            <a:spAutoFit/>
          </a:bodyPr>
          <a:lstStyle/>
          <a:p>
            <a:pPr algn="ctr">
              <a:spcBef>
                <a:spcPct val="50000"/>
              </a:spcBef>
              <a:defRPr/>
            </a:pPr>
            <a:r>
              <a:rPr lang="en-US" sz="1600" b="1" dirty="0">
                <a:solidFill>
                  <a:schemeClr val="bg2">
                    <a:lumMod val="25000"/>
                  </a:schemeClr>
                </a:solidFill>
                <a:effectLst>
                  <a:outerShdw blurRad="38100" dist="38100" dir="2700000" algn="tl">
                    <a:srgbClr val="C0C0C0"/>
                  </a:outerShdw>
                </a:effectLst>
              </a:rPr>
              <a:t>Mid Atlantic</a:t>
            </a:r>
            <a:br>
              <a:rPr lang="en-US" sz="1600" b="1" dirty="0">
                <a:solidFill>
                  <a:schemeClr val="bg2">
                    <a:lumMod val="25000"/>
                  </a:schemeClr>
                </a:solidFill>
                <a:effectLst>
                  <a:outerShdw blurRad="38100" dist="38100" dir="2700000" algn="tl">
                    <a:srgbClr val="C0C0C0"/>
                  </a:outerShdw>
                </a:effectLst>
              </a:rPr>
            </a:br>
            <a:r>
              <a:rPr lang="en-US" sz="1600" b="1" dirty="0">
                <a:solidFill>
                  <a:schemeClr val="bg2">
                    <a:lumMod val="25000"/>
                  </a:schemeClr>
                </a:solidFill>
                <a:effectLst>
                  <a:outerShdw blurRad="38100" dist="38100" dir="2700000" algn="tl">
                    <a:srgbClr val="C0C0C0"/>
                  </a:outerShdw>
                </a:effectLst>
              </a:rPr>
              <a:t>Region</a:t>
            </a:r>
          </a:p>
        </p:txBody>
      </p:sp>
      <p:sp>
        <p:nvSpPr>
          <p:cNvPr id="402443" name="Text Box 11"/>
          <p:cNvSpPr txBox="1">
            <a:spLocks noChangeArrowheads="1"/>
          </p:cNvSpPr>
          <p:nvPr/>
        </p:nvSpPr>
        <p:spPr bwMode="auto">
          <a:xfrm>
            <a:off x="8991600" y="1295401"/>
            <a:ext cx="1219200" cy="581025"/>
          </a:xfrm>
          <a:prstGeom prst="rect">
            <a:avLst/>
          </a:prstGeom>
          <a:noFill/>
          <a:ln w="9525">
            <a:noFill/>
            <a:miter lim="800000"/>
            <a:headEnd/>
            <a:tailEnd/>
          </a:ln>
          <a:effectLst/>
        </p:spPr>
        <p:txBody>
          <a:bodyPr>
            <a:spAutoFit/>
          </a:bodyPr>
          <a:lstStyle/>
          <a:p>
            <a:pPr algn="ctr">
              <a:spcBef>
                <a:spcPct val="50000"/>
              </a:spcBef>
              <a:defRPr/>
            </a:pPr>
            <a:r>
              <a:rPr lang="en-US" sz="1600" b="1" dirty="0">
                <a:solidFill>
                  <a:schemeClr val="bg2">
                    <a:lumMod val="25000"/>
                  </a:schemeClr>
                </a:solidFill>
                <a:effectLst>
                  <a:outerShdw blurRad="38100" dist="38100" dir="2700000" algn="tl">
                    <a:srgbClr val="C0C0C0"/>
                  </a:outerShdw>
                </a:effectLst>
              </a:rPr>
              <a:t>Northeast</a:t>
            </a:r>
            <a:br>
              <a:rPr lang="en-US" sz="1600" b="1" dirty="0">
                <a:solidFill>
                  <a:schemeClr val="bg2">
                    <a:lumMod val="25000"/>
                  </a:schemeClr>
                </a:solidFill>
                <a:effectLst>
                  <a:outerShdw blurRad="38100" dist="38100" dir="2700000" algn="tl">
                    <a:srgbClr val="C0C0C0"/>
                  </a:outerShdw>
                </a:effectLst>
              </a:rPr>
            </a:br>
            <a:r>
              <a:rPr lang="en-US" sz="1600" b="1" dirty="0">
                <a:solidFill>
                  <a:schemeClr val="bg2">
                    <a:lumMod val="25000"/>
                  </a:schemeClr>
                </a:solidFill>
                <a:effectLst>
                  <a:outerShdw blurRad="38100" dist="38100" dir="2700000" algn="tl">
                    <a:srgbClr val="C0C0C0"/>
                  </a:outerShdw>
                </a:effectLst>
              </a:rPr>
              <a:t>Region</a:t>
            </a:r>
          </a:p>
        </p:txBody>
      </p:sp>
      <p:sp>
        <p:nvSpPr>
          <p:cNvPr id="5" name="TextBox 4"/>
          <p:cNvSpPr txBox="1"/>
          <p:nvPr/>
        </p:nvSpPr>
        <p:spPr>
          <a:xfrm>
            <a:off x="459425" y="299039"/>
            <a:ext cx="11273151" cy="646331"/>
          </a:xfrm>
          <a:prstGeom prst="rect">
            <a:avLst/>
          </a:prstGeom>
          <a:noFill/>
        </p:spPr>
        <p:txBody>
          <a:bodyPr wrap="none" rtlCol="0">
            <a:spAutoFit/>
          </a:bodyPr>
          <a:lstStyle/>
          <a:p>
            <a:r>
              <a:rPr lang="en-US" sz="3600" b="1" u="sng" dirty="0" smtClean="0">
                <a:latin typeface="Arial" panose="020B0604020202020204" pitchFamily="34" charset="0"/>
                <a:cs typeface="Arial" panose="020B0604020202020204" pitchFamily="34" charset="0"/>
              </a:rPr>
              <a:t>USDA Food and Nutrition Service Regional Offices</a:t>
            </a:r>
            <a:endParaRPr lang="en-US" sz="3600" b="1" u="sng" dirty="0">
              <a:latin typeface="Arial" panose="020B0604020202020204" pitchFamily="34" charset="0"/>
              <a:cs typeface="Arial" panose="020B0604020202020204" pitchFamily="34" charset="0"/>
            </a:endParaRPr>
          </a:p>
        </p:txBody>
      </p:sp>
      <p:sp>
        <p:nvSpPr>
          <p:cNvPr id="6" name="5-Point Star 5"/>
          <p:cNvSpPr/>
          <p:nvPr/>
        </p:nvSpPr>
        <p:spPr>
          <a:xfrm>
            <a:off x="9182100" y="2878281"/>
            <a:ext cx="188422" cy="207169"/>
          </a:xfrm>
          <a:prstGeom prst="star5">
            <a:avLst/>
          </a:prstGeom>
          <a:solidFill>
            <a:schemeClr val="tx1">
              <a:lumMod val="95000"/>
              <a:lumOff val="5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5-Point Star 16"/>
          <p:cNvSpPr/>
          <p:nvPr/>
        </p:nvSpPr>
        <p:spPr>
          <a:xfrm>
            <a:off x="9340735" y="2482668"/>
            <a:ext cx="188422" cy="207169"/>
          </a:xfrm>
          <a:prstGeom prst="star5">
            <a:avLst/>
          </a:prstGeom>
          <a:solidFill>
            <a:schemeClr val="tx1">
              <a:lumMod val="95000"/>
              <a:lumOff val="5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5-Point Star 17"/>
          <p:cNvSpPr/>
          <p:nvPr/>
        </p:nvSpPr>
        <p:spPr>
          <a:xfrm>
            <a:off x="8170719" y="3820715"/>
            <a:ext cx="188422" cy="207169"/>
          </a:xfrm>
          <a:prstGeom prst="star5">
            <a:avLst/>
          </a:prstGeom>
          <a:solidFill>
            <a:schemeClr val="tx1">
              <a:lumMod val="95000"/>
              <a:lumOff val="5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5-Point Star 18"/>
          <p:cNvSpPr/>
          <p:nvPr/>
        </p:nvSpPr>
        <p:spPr>
          <a:xfrm>
            <a:off x="7645632" y="2821186"/>
            <a:ext cx="188422" cy="207169"/>
          </a:xfrm>
          <a:prstGeom prst="star5">
            <a:avLst/>
          </a:prstGeom>
          <a:solidFill>
            <a:schemeClr val="tx1">
              <a:lumMod val="95000"/>
              <a:lumOff val="5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5-Point Star 19"/>
          <p:cNvSpPr/>
          <p:nvPr/>
        </p:nvSpPr>
        <p:spPr>
          <a:xfrm>
            <a:off x="5793278" y="3112901"/>
            <a:ext cx="188422" cy="207169"/>
          </a:xfrm>
          <a:prstGeom prst="star5">
            <a:avLst/>
          </a:prstGeom>
          <a:solidFill>
            <a:schemeClr val="tx1">
              <a:lumMod val="95000"/>
              <a:lumOff val="5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5-Point Star 20"/>
          <p:cNvSpPr/>
          <p:nvPr/>
        </p:nvSpPr>
        <p:spPr>
          <a:xfrm>
            <a:off x="3774671" y="3022273"/>
            <a:ext cx="188422" cy="207169"/>
          </a:xfrm>
          <a:prstGeom prst="star5">
            <a:avLst/>
          </a:prstGeom>
          <a:solidFill>
            <a:schemeClr val="tx1">
              <a:lumMod val="95000"/>
              <a:lumOff val="5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5-Point Star 21"/>
          <p:cNvSpPr/>
          <p:nvPr/>
        </p:nvSpPr>
        <p:spPr>
          <a:xfrm>
            <a:off x="6611388" y="4121944"/>
            <a:ext cx="188422" cy="207169"/>
          </a:xfrm>
          <a:prstGeom prst="star5">
            <a:avLst/>
          </a:prstGeom>
          <a:solidFill>
            <a:schemeClr val="tx1">
              <a:lumMod val="95000"/>
              <a:lumOff val="5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p:cNvGrpSpPr/>
          <p:nvPr/>
        </p:nvGrpSpPr>
        <p:grpSpPr>
          <a:xfrm>
            <a:off x="0" y="0"/>
            <a:ext cx="12192000" cy="6858001"/>
            <a:chOff x="0" y="0"/>
            <a:chExt cx="12192000" cy="6858001"/>
          </a:xfrm>
        </p:grpSpPr>
        <p:sp>
          <p:nvSpPr>
            <p:cNvPr id="26" name="Rectangle 25"/>
            <p:cNvSpPr/>
            <p:nvPr/>
          </p:nvSpPr>
          <p:spPr>
            <a:xfrm>
              <a:off x="0" y="6617385"/>
              <a:ext cx="12192000" cy="24061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0" y="0"/>
              <a:ext cx="12192000" cy="24061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rot="5400000">
              <a:off x="-3308692" y="3308693"/>
              <a:ext cx="6858000" cy="24061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rot="5400000">
              <a:off x="8642692" y="3308693"/>
              <a:ext cx="6858000" cy="24061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transition>
    <p:fade thruBlk="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chor="t">
            <a:normAutofit/>
          </a:bodyPr>
          <a:lstStyle/>
          <a:p>
            <a:r>
              <a:rPr lang="en-US" sz="3600" b="1" u="sng" dirty="0" smtClean="0"/>
              <a:t>Child Nutrition Programs</a:t>
            </a:r>
            <a:endParaRPr lang="en-US" sz="3600" b="1" u="sng" dirty="0"/>
          </a:p>
        </p:txBody>
      </p:sp>
      <p:graphicFrame>
        <p:nvGraphicFramePr>
          <p:cNvPr id="9" name="Content Placeholder 8"/>
          <p:cNvGraphicFramePr>
            <a:graphicFrameLocks noGrp="1"/>
          </p:cNvGraphicFramePr>
          <p:nvPr>
            <p:ph sz="half" idx="1"/>
            <p:extLst>
              <p:ext uri="{D42A27DB-BD31-4B8C-83A1-F6EECF244321}">
                <p14:modId xmlns:p14="http://schemas.microsoft.com/office/powerpoint/2010/main" val="1978697869"/>
              </p:ext>
            </p:extLst>
          </p:nvPr>
        </p:nvGraphicFramePr>
        <p:xfrm>
          <a:off x="2506429" y="1583702"/>
          <a:ext cx="7148661" cy="46141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1343072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609600"/>
            <a:ext cx="10272860" cy="1356360"/>
          </a:xfrm>
        </p:spPr>
        <p:txBody>
          <a:bodyPr anchor="t">
            <a:normAutofit/>
          </a:bodyPr>
          <a:lstStyle/>
          <a:p>
            <a:r>
              <a:rPr lang="en-US" sz="3600" b="1" u="sng" dirty="0"/>
              <a:t>National School Lunch Program </a:t>
            </a:r>
            <a:r>
              <a:rPr lang="en-US" sz="3600" b="1" u="sng" dirty="0" smtClean="0"/>
              <a:t>(</a:t>
            </a:r>
            <a:r>
              <a:rPr lang="en-US" sz="3600" b="1" u="sng" dirty="0"/>
              <a:t>NSLP</a:t>
            </a:r>
            <a:r>
              <a:rPr lang="en-US" sz="3600" b="1" u="sng" dirty="0" smtClean="0"/>
              <a:t>)</a:t>
            </a:r>
            <a:endParaRPr lang="en-US" sz="3600" b="1" u="sng" dirty="0"/>
          </a:p>
        </p:txBody>
      </p:sp>
      <p:sp>
        <p:nvSpPr>
          <p:cNvPr id="3" name="Content Placeholder 2"/>
          <p:cNvSpPr>
            <a:spLocks noGrp="1"/>
          </p:cNvSpPr>
          <p:nvPr>
            <p:ph sz="half" idx="1"/>
          </p:nvPr>
        </p:nvSpPr>
        <p:spPr>
          <a:xfrm>
            <a:off x="1143000" y="1549531"/>
            <a:ext cx="4754880" cy="4023360"/>
          </a:xfrm>
        </p:spPr>
        <p:txBody>
          <a:bodyPr/>
          <a:lstStyle/>
          <a:p>
            <a:r>
              <a:rPr lang="en-US" dirty="0" smtClean="0"/>
              <a:t>Richard B. Russell National School Lunch Act (1946)</a:t>
            </a:r>
          </a:p>
          <a:p>
            <a:r>
              <a:rPr lang="en-US" dirty="0" smtClean="0"/>
              <a:t>Established “…as a measure of national security, to safeguard the health and well-being of the Nation’s children and to encourage the domestic consumption of nutritious commodities…”</a:t>
            </a:r>
          </a:p>
          <a:p>
            <a:endParaRPr lang="en-US" dirty="0"/>
          </a:p>
        </p:txBody>
      </p:sp>
      <p:pic>
        <p:nvPicPr>
          <p:cNvPr id="7" name="Content Placeholder 6"/>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l="2476" t="3983" r="3447" b="2799"/>
          <a:stretch/>
        </p:blipFill>
        <p:spPr>
          <a:xfrm>
            <a:off x="6862713" y="1965960"/>
            <a:ext cx="3940404" cy="3120272"/>
          </a:xfrm>
          <a:prstGeom prst="rect">
            <a:avLst/>
          </a:prstGeom>
          <a:ln>
            <a:noFill/>
          </a:ln>
          <a:effectLst>
            <a:outerShdw blurRad="190500" algn="tl" rotWithShape="0">
              <a:srgbClr val="000000">
                <a:alpha val="70000"/>
              </a:srgbClr>
            </a:outerShdw>
          </a:effectLst>
        </p:spPr>
      </p:pic>
      <p:sp>
        <p:nvSpPr>
          <p:cNvPr id="6" name="TextBox 5"/>
          <p:cNvSpPr txBox="1"/>
          <p:nvPr/>
        </p:nvSpPr>
        <p:spPr>
          <a:xfrm>
            <a:off x="6606271" y="5156461"/>
            <a:ext cx="4404443" cy="307777"/>
          </a:xfrm>
          <a:prstGeom prst="rect">
            <a:avLst/>
          </a:prstGeom>
          <a:noFill/>
        </p:spPr>
        <p:txBody>
          <a:bodyPr wrap="square" rtlCol="0">
            <a:spAutoFit/>
          </a:bodyPr>
          <a:lstStyle/>
          <a:p>
            <a:pPr algn="ctr"/>
            <a:r>
              <a:rPr lang="en-US" sz="1400" dirty="0" smtClean="0">
                <a:latin typeface="Arial" panose="020B0604020202020204" pitchFamily="34" charset="0"/>
                <a:cs typeface="Arial" panose="020B0604020202020204" pitchFamily="34" charset="0"/>
              </a:rPr>
              <a:t>Photo credit: ICN - Archives</a:t>
            </a:r>
            <a:endParaRPr lang="en-US"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0352936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609600"/>
            <a:ext cx="10395408" cy="1356360"/>
          </a:xfrm>
        </p:spPr>
        <p:txBody>
          <a:bodyPr anchor="t">
            <a:normAutofit/>
          </a:bodyPr>
          <a:lstStyle/>
          <a:p>
            <a:r>
              <a:rPr lang="en-US" sz="3600" b="1" u="sng" dirty="0"/>
              <a:t>National School Lunch Program </a:t>
            </a:r>
            <a:r>
              <a:rPr lang="en-US" sz="3600" b="1" u="sng" dirty="0" smtClean="0"/>
              <a:t>(</a:t>
            </a:r>
            <a:r>
              <a:rPr lang="en-US" sz="3600" b="1" u="sng" dirty="0"/>
              <a:t>NSLP</a:t>
            </a:r>
            <a:r>
              <a:rPr lang="en-US" sz="3600" b="1" u="sng" dirty="0" smtClean="0"/>
              <a:t>)</a:t>
            </a:r>
            <a:endParaRPr lang="en-US" sz="3600" b="1" u="sng" dirty="0"/>
          </a:p>
        </p:txBody>
      </p:sp>
      <p:sp>
        <p:nvSpPr>
          <p:cNvPr id="3" name="Content Placeholder 2"/>
          <p:cNvSpPr>
            <a:spLocks noGrp="1"/>
          </p:cNvSpPr>
          <p:nvPr>
            <p:ph sz="half" idx="1"/>
          </p:nvPr>
        </p:nvSpPr>
        <p:spPr>
          <a:xfrm>
            <a:off x="1143000" y="1557778"/>
            <a:ext cx="9942922" cy="4023360"/>
          </a:xfrm>
        </p:spPr>
        <p:txBody>
          <a:bodyPr/>
          <a:lstStyle/>
          <a:p>
            <a:r>
              <a:rPr lang="en-US" dirty="0" smtClean="0"/>
              <a:t>Nutritionally balanced, low-cost or free lunches</a:t>
            </a:r>
          </a:p>
          <a:p>
            <a:r>
              <a:rPr lang="en-US" dirty="0" smtClean="0"/>
              <a:t>Public and nonprofit private schools and residential child care institutions</a:t>
            </a:r>
          </a:p>
          <a:p>
            <a:pPr>
              <a:spcAft>
                <a:spcPts val="1200"/>
              </a:spcAft>
            </a:pPr>
            <a:r>
              <a:rPr lang="en-US" dirty="0" smtClean="0"/>
              <a:t>Includes reimbursement for snacks served in afterschool educational and enrichment programs </a:t>
            </a:r>
          </a:p>
          <a:p>
            <a:pPr lvl="1"/>
            <a:r>
              <a:rPr lang="en-US" dirty="0" smtClean="0"/>
              <a:t>Children through age 18</a:t>
            </a:r>
          </a:p>
          <a:p>
            <a:endParaRPr lang="en-US" dirty="0"/>
          </a:p>
        </p:txBody>
      </p:sp>
    </p:spTree>
    <p:extLst>
      <p:ext uri="{BB962C8B-B14F-4D97-AF65-F5344CB8AC3E}">
        <p14:creationId xmlns:p14="http://schemas.microsoft.com/office/powerpoint/2010/main" val="275690208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609600"/>
            <a:ext cx="10395408" cy="1356360"/>
          </a:xfrm>
        </p:spPr>
        <p:txBody>
          <a:bodyPr anchor="t">
            <a:normAutofit/>
          </a:bodyPr>
          <a:lstStyle/>
          <a:p>
            <a:r>
              <a:rPr lang="en-US" sz="3600" b="1" u="sng" dirty="0" smtClean="0"/>
              <a:t>NSLP</a:t>
            </a:r>
            <a:r>
              <a:rPr lang="en-US" sz="3600" b="1" u="sng" dirty="0"/>
              <a:t> </a:t>
            </a:r>
            <a:r>
              <a:rPr lang="en-US" sz="3600" b="1" u="sng" dirty="0" smtClean="0"/>
              <a:t>Requirements</a:t>
            </a:r>
            <a:endParaRPr lang="en-US" sz="3600" b="1" u="sng" dirty="0"/>
          </a:p>
        </p:txBody>
      </p:sp>
      <p:sp>
        <p:nvSpPr>
          <p:cNvPr id="3" name="Content Placeholder 2"/>
          <p:cNvSpPr>
            <a:spLocks noGrp="1"/>
          </p:cNvSpPr>
          <p:nvPr>
            <p:ph sz="half" idx="1"/>
          </p:nvPr>
        </p:nvSpPr>
        <p:spPr>
          <a:xfrm>
            <a:off x="1143000" y="1567210"/>
            <a:ext cx="9839227" cy="4023360"/>
          </a:xfrm>
        </p:spPr>
        <p:txBody>
          <a:bodyPr/>
          <a:lstStyle/>
          <a:p>
            <a:r>
              <a:rPr lang="en-US" dirty="0" smtClean="0"/>
              <a:t>Serve during specific time period</a:t>
            </a:r>
            <a:endParaRPr lang="en-US" dirty="0"/>
          </a:p>
          <a:p>
            <a:r>
              <a:rPr lang="en-US" dirty="0" smtClean="0"/>
              <a:t>Meet nutritional requirements</a:t>
            </a:r>
          </a:p>
          <a:p>
            <a:r>
              <a:rPr lang="en-US" dirty="0" smtClean="0"/>
              <a:t>Display reimbursable meal signage</a:t>
            </a:r>
          </a:p>
          <a:p>
            <a:r>
              <a:rPr lang="en-US" dirty="0" smtClean="0"/>
              <a:t>No overt </a:t>
            </a:r>
            <a:r>
              <a:rPr lang="en-US" dirty="0"/>
              <a:t>identification</a:t>
            </a:r>
          </a:p>
          <a:p>
            <a:r>
              <a:rPr lang="en-US" dirty="0" smtClean="0"/>
              <a:t>No discrimination based on free/reduced price (F/RP) eligibility</a:t>
            </a:r>
          </a:p>
        </p:txBody>
      </p:sp>
    </p:spTree>
    <p:extLst>
      <p:ext uri="{BB962C8B-B14F-4D97-AF65-F5344CB8AC3E}">
        <p14:creationId xmlns:p14="http://schemas.microsoft.com/office/powerpoint/2010/main" val="34419653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609600"/>
            <a:ext cx="10272860" cy="1356360"/>
          </a:xfrm>
        </p:spPr>
        <p:txBody>
          <a:bodyPr anchor="t">
            <a:normAutofit/>
          </a:bodyPr>
          <a:lstStyle/>
          <a:p>
            <a:r>
              <a:rPr lang="en-US" sz="3600" b="1" u="sng" dirty="0" smtClean="0"/>
              <a:t>School Breakfast Program (SBP)</a:t>
            </a:r>
            <a:endParaRPr lang="en-US" sz="3600" b="1" u="sng" dirty="0"/>
          </a:p>
        </p:txBody>
      </p:sp>
      <p:sp>
        <p:nvSpPr>
          <p:cNvPr id="3" name="Content Placeholder 2"/>
          <p:cNvSpPr>
            <a:spLocks noGrp="1"/>
          </p:cNvSpPr>
          <p:nvPr>
            <p:ph sz="half" idx="1"/>
          </p:nvPr>
        </p:nvSpPr>
        <p:spPr>
          <a:xfrm>
            <a:off x="1143000" y="1965960"/>
            <a:ext cx="4754880" cy="3498278"/>
          </a:xfrm>
        </p:spPr>
        <p:txBody>
          <a:bodyPr/>
          <a:lstStyle/>
          <a:p>
            <a:r>
              <a:rPr lang="en-US" dirty="0" smtClean="0"/>
              <a:t>Child Nutrition Act (1966) </a:t>
            </a:r>
          </a:p>
          <a:p>
            <a:r>
              <a:rPr lang="en-US" dirty="0" smtClean="0"/>
              <a:t>Expanded the Richard B. Russell National School Lunch Act</a:t>
            </a:r>
          </a:p>
          <a:p>
            <a:r>
              <a:rPr lang="en-US" dirty="0" smtClean="0"/>
              <a:t>Serve complete breakfasts at the beginning of the school day</a:t>
            </a:r>
          </a:p>
          <a:p>
            <a:r>
              <a:rPr lang="en-US" dirty="0" smtClean="0"/>
              <a:t>Count and claim by category</a:t>
            </a:r>
          </a:p>
          <a:p>
            <a:r>
              <a:rPr lang="en-US" dirty="0" smtClean="0"/>
              <a:t>Inform families of availability</a:t>
            </a:r>
          </a:p>
          <a:p>
            <a:r>
              <a:rPr lang="en-US" dirty="0"/>
              <a:t>Same eligibility criteria as NSLP</a:t>
            </a:r>
          </a:p>
          <a:p>
            <a:endParaRPr lang="en-US" dirty="0"/>
          </a:p>
        </p:txBody>
      </p:sp>
      <p:pic>
        <p:nvPicPr>
          <p:cNvPr id="5" name="Content Placeholder 4"/>
          <p:cNvPicPr>
            <a:picLocks noChangeAspect="1"/>
          </p:cNvPicPr>
          <p:nvPr/>
        </p:nvPicPr>
        <p:blipFill rotWithShape="1">
          <a:blip r:embed="rId3">
            <a:extLst>
              <a:ext uri="{28A0092B-C50C-407E-A947-70E740481C1C}">
                <a14:useLocalDpi xmlns:a14="http://schemas.microsoft.com/office/drawing/2010/main" val="0"/>
              </a:ext>
            </a:extLst>
          </a:blip>
          <a:srcRect l="3850" t="4592" r="2364" b="4092"/>
          <a:stretch/>
        </p:blipFill>
        <p:spPr>
          <a:xfrm>
            <a:off x="6787299" y="1965960"/>
            <a:ext cx="3971764" cy="3118104"/>
          </a:xfrm>
          <a:prstGeom prst="rect">
            <a:avLst/>
          </a:prstGeom>
          <a:ln>
            <a:noFill/>
          </a:ln>
          <a:effectLst>
            <a:outerShdw blurRad="292100" dist="139700" dir="2700000" algn="tl" rotWithShape="0">
              <a:srgbClr val="333333">
                <a:alpha val="65000"/>
              </a:srgbClr>
            </a:outerShdw>
          </a:effectLst>
        </p:spPr>
      </p:pic>
      <p:sp>
        <p:nvSpPr>
          <p:cNvPr id="8" name="TextBox 7"/>
          <p:cNvSpPr txBox="1"/>
          <p:nvPr/>
        </p:nvSpPr>
        <p:spPr>
          <a:xfrm>
            <a:off x="6606271" y="5156461"/>
            <a:ext cx="4404443" cy="307777"/>
          </a:xfrm>
          <a:prstGeom prst="rect">
            <a:avLst/>
          </a:prstGeom>
          <a:noFill/>
        </p:spPr>
        <p:txBody>
          <a:bodyPr wrap="square" rtlCol="0">
            <a:spAutoFit/>
          </a:bodyPr>
          <a:lstStyle/>
          <a:p>
            <a:pPr algn="ctr"/>
            <a:r>
              <a:rPr lang="en-US" sz="1400" dirty="0" smtClean="0">
                <a:latin typeface="Arial" panose="020B0604020202020204" pitchFamily="34" charset="0"/>
                <a:cs typeface="Arial" panose="020B0604020202020204" pitchFamily="34" charset="0"/>
              </a:rPr>
              <a:t>Photo credit: Earnestine Camp Collection</a:t>
            </a:r>
            <a:endParaRPr lang="en-US"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1478288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609600"/>
            <a:ext cx="10272860" cy="1356360"/>
          </a:xfrm>
        </p:spPr>
        <p:txBody>
          <a:bodyPr anchor="t">
            <a:normAutofit/>
          </a:bodyPr>
          <a:lstStyle/>
          <a:p>
            <a:r>
              <a:rPr lang="en-US" sz="3600" b="1" u="sng" dirty="0" smtClean="0"/>
              <a:t>Special Milk Program (SMP)</a:t>
            </a:r>
            <a:endParaRPr lang="en-US" sz="3600" b="1" u="sng" dirty="0"/>
          </a:p>
        </p:txBody>
      </p:sp>
      <p:sp>
        <p:nvSpPr>
          <p:cNvPr id="3" name="Content Placeholder 2"/>
          <p:cNvSpPr>
            <a:spLocks noGrp="1"/>
          </p:cNvSpPr>
          <p:nvPr>
            <p:ph sz="half" idx="1"/>
          </p:nvPr>
        </p:nvSpPr>
        <p:spPr>
          <a:xfrm>
            <a:off x="1143000" y="1965960"/>
            <a:ext cx="5040984" cy="3156824"/>
          </a:xfrm>
        </p:spPr>
        <p:txBody>
          <a:bodyPr>
            <a:normAutofit/>
          </a:bodyPr>
          <a:lstStyle/>
          <a:p>
            <a:r>
              <a:rPr lang="en-US" dirty="0" smtClean="0"/>
              <a:t>Provides milk</a:t>
            </a:r>
          </a:p>
          <a:p>
            <a:r>
              <a:rPr lang="en-US" dirty="0" smtClean="0"/>
              <a:t>Reimburses schools</a:t>
            </a:r>
          </a:p>
          <a:p>
            <a:r>
              <a:rPr lang="en-US" dirty="0" smtClean="0"/>
              <a:t>Half-day pre-kindergarten and kindergarten programs</a:t>
            </a:r>
          </a:p>
          <a:p>
            <a:r>
              <a:rPr lang="en-US" dirty="0" smtClean="0"/>
              <a:t>Nonprofit</a:t>
            </a:r>
          </a:p>
          <a:p>
            <a:r>
              <a:rPr lang="en-US" dirty="0" smtClean="0"/>
              <a:t>Reimbursement funds – cost of milk</a:t>
            </a:r>
          </a:p>
          <a:p>
            <a:r>
              <a:rPr lang="en-US" dirty="0" smtClean="0"/>
              <a:t>Buy milk or receive it free</a:t>
            </a:r>
          </a:p>
          <a:p>
            <a:endParaRPr lang="en-US" dirty="0" smtClean="0"/>
          </a:p>
          <a:p>
            <a:endParaRPr lang="en-US" dirty="0" smtClean="0"/>
          </a:p>
          <a:p>
            <a:endParaRPr lang="en-US" dirty="0"/>
          </a:p>
        </p:txBody>
      </p:sp>
      <p:pic>
        <p:nvPicPr>
          <p:cNvPr id="5" name="Content Placeholder 4"/>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l="1846" t="2232" r="834" b="2728"/>
          <a:stretch/>
        </p:blipFill>
        <p:spPr>
          <a:xfrm>
            <a:off x="6749591" y="1965960"/>
            <a:ext cx="3912123" cy="3118104"/>
          </a:xfrm>
          <a:prstGeom prst="rect">
            <a:avLst/>
          </a:prstGeom>
          <a:ln>
            <a:noFill/>
          </a:ln>
          <a:effectLst>
            <a:outerShdw blurRad="292100" dist="139700" dir="2700000" algn="tl" rotWithShape="0">
              <a:srgbClr val="333333">
                <a:alpha val="65000"/>
              </a:srgbClr>
            </a:outerShdw>
          </a:effectLst>
        </p:spPr>
      </p:pic>
      <p:sp>
        <p:nvSpPr>
          <p:cNvPr id="6" name="TextBox 5"/>
          <p:cNvSpPr txBox="1"/>
          <p:nvPr/>
        </p:nvSpPr>
        <p:spPr>
          <a:xfrm>
            <a:off x="6606271" y="5156461"/>
            <a:ext cx="4404443" cy="307777"/>
          </a:xfrm>
          <a:prstGeom prst="rect">
            <a:avLst/>
          </a:prstGeom>
          <a:noFill/>
        </p:spPr>
        <p:txBody>
          <a:bodyPr wrap="square" rtlCol="0">
            <a:spAutoFit/>
          </a:bodyPr>
          <a:lstStyle/>
          <a:p>
            <a:pPr algn="ctr"/>
            <a:r>
              <a:rPr lang="en-US" sz="1400" dirty="0" smtClean="0">
                <a:latin typeface="Arial" panose="020B0604020202020204" pitchFamily="34" charset="0"/>
                <a:cs typeface="Arial" panose="020B0604020202020204" pitchFamily="34" charset="0"/>
              </a:rPr>
              <a:t>Photo credit: School Milk Program Collection</a:t>
            </a:r>
            <a:endParaRPr lang="en-US"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5513827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609600"/>
            <a:ext cx="10272860" cy="1356360"/>
          </a:xfrm>
        </p:spPr>
        <p:txBody>
          <a:bodyPr anchor="t"/>
          <a:lstStyle/>
          <a:p>
            <a:r>
              <a:rPr lang="en-US" dirty="0" smtClean="0"/>
              <a:t>Child and Adult Care Food Program (CACFP)</a:t>
            </a:r>
            <a:endParaRPr lang="en-US" dirty="0"/>
          </a:p>
        </p:txBody>
      </p:sp>
      <p:sp>
        <p:nvSpPr>
          <p:cNvPr id="3" name="Content Placeholder 2"/>
          <p:cNvSpPr>
            <a:spLocks noGrp="1"/>
          </p:cNvSpPr>
          <p:nvPr>
            <p:ph sz="half" idx="1"/>
          </p:nvPr>
        </p:nvSpPr>
        <p:spPr>
          <a:xfrm>
            <a:off x="1143000" y="1965960"/>
            <a:ext cx="5059841" cy="4023360"/>
          </a:xfrm>
        </p:spPr>
        <p:txBody>
          <a:bodyPr/>
          <a:lstStyle/>
          <a:p>
            <a:r>
              <a:rPr lang="en-US" dirty="0" smtClean="0"/>
              <a:t>Child and adult care institutions and family or group day care homes</a:t>
            </a:r>
          </a:p>
          <a:p>
            <a:r>
              <a:rPr lang="en-US" dirty="0" smtClean="0"/>
              <a:t>Wellness, healthy growth, and development</a:t>
            </a:r>
          </a:p>
          <a:p>
            <a:r>
              <a:rPr lang="en-US" dirty="0" smtClean="0"/>
              <a:t>Young children, older adults, and chronically impaired disabled persons</a:t>
            </a:r>
          </a:p>
          <a:p>
            <a:r>
              <a:rPr lang="en-US" dirty="0" smtClean="0"/>
              <a:t>Healthy, balanced meals and snacks</a:t>
            </a:r>
          </a:p>
          <a:p>
            <a:endParaRPr lang="en-US" dirty="0"/>
          </a:p>
        </p:txBody>
      </p:sp>
      <p:pic>
        <p:nvPicPr>
          <p:cNvPr id="7" name="Content Placeholder 6"/>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l="3887"/>
          <a:stretch/>
        </p:blipFill>
        <p:spPr>
          <a:xfrm>
            <a:off x="6693030" y="1965960"/>
            <a:ext cx="3995841" cy="3118104"/>
          </a:xfrm>
          <a:prstGeom prst="rect">
            <a:avLst/>
          </a:prstGeom>
          <a:ln>
            <a:noFill/>
          </a:ln>
          <a:effectLst>
            <a:outerShdw blurRad="292100" dist="139700" dir="2700000" algn="tl" rotWithShape="0">
              <a:srgbClr val="333333">
                <a:alpha val="65000"/>
              </a:srgbClr>
            </a:outerShdw>
          </a:effectLst>
        </p:spPr>
      </p:pic>
      <p:sp>
        <p:nvSpPr>
          <p:cNvPr id="8" name="TextBox 7"/>
          <p:cNvSpPr txBox="1"/>
          <p:nvPr/>
        </p:nvSpPr>
        <p:spPr>
          <a:xfrm>
            <a:off x="6606271" y="5156461"/>
            <a:ext cx="4404443" cy="307777"/>
          </a:xfrm>
          <a:prstGeom prst="rect">
            <a:avLst/>
          </a:prstGeom>
          <a:noFill/>
        </p:spPr>
        <p:txBody>
          <a:bodyPr wrap="square" rtlCol="0">
            <a:spAutoFit/>
          </a:bodyPr>
          <a:lstStyle/>
          <a:p>
            <a:pPr algn="ctr"/>
            <a:r>
              <a:rPr lang="en-US" sz="1400" dirty="0" smtClean="0">
                <a:latin typeface="Arial" panose="020B0604020202020204" pitchFamily="34" charset="0"/>
                <a:cs typeface="Arial" panose="020B0604020202020204" pitchFamily="34" charset="0"/>
              </a:rPr>
              <a:t>Photo credit: ICN – CACFP </a:t>
            </a:r>
            <a:endParaRPr lang="en-US"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7396455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609600"/>
            <a:ext cx="10395408" cy="1356360"/>
          </a:xfrm>
        </p:spPr>
        <p:txBody>
          <a:bodyPr anchor="t"/>
          <a:lstStyle/>
          <a:p>
            <a:r>
              <a:rPr lang="en-US" dirty="0"/>
              <a:t>Child and Adult Care Food Program (CACFP)</a:t>
            </a:r>
          </a:p>
        </p:txBody>
      </p:sp>
      <p:sp>
        <p:nvSpPr>
          <p:cNvPr id="3" name="Content Placeholder 2"/>
          <p:cNvSpPr>
            <a:spLocks noGrp="1"/>
          </p:cNvSpPr>
          <p:nvPr>
            <p:ph sz="half" idx="1"/>
          </p:nvPr>
        </p:nvSpPr>
        <p:spPr>
          <a:xfrm>
            <a:off x="1143000" y="1991410"/>
            <a:ext cx="9942922" cy="4023360"/>
          </a:xfrm>
        </p:spPr>
        <p:txBody>
          <a:bodyPr/>
          <a:lstStyle/>
          <a:p>
            <a:pPr>
              <a:spcAft>
                <a:spcPts val="1200"/>
              </a:spcAft>
            </a:pPr>
            <a:r>
              <a:rPr lang="en-US" dirty="0"/>
              <a:t>Reimburses meals and snacks</a:t>
            </a:r>
          </a:p>
          <a:p>
            <a:pPr>
              <a:spcAft>
                <a:spcPts val="1200"/>
              </a:spcAft>
            </a:pPr>
            <a:r>
              <a:rPr lang="en-US" dirty="0" smtClean="0"/>
              <a:t>Recently updated nutrition standards</a:t>
            </a:r>
          </a:p>
          <a:p>
            <a:pPr lvl="1">
              <a:spcAft>
                <a:spcPts val="1200"/>
              </a:spcAft>
            </a:pPr>
            <a:r>
              <a:rPr lang="en-US" dirty="0" smtClean="0"/>
              <a:t>Increased variety of vegetables and fruit</a:t>
            </a:r>
          </a:p>
          <a:p>
            <a:pPr lvl="1">
              <a:spcAft>
                <a:spcPts val="1200"/>
              </a:spcAft>
            </a:pPr>
            <a:r>
              <a:rPr lang="en-US" dirty="0" smtClean="0"/>
              <a:t>More whole grains</a:t>
            </a:r>
          </a:p>
          <a:p>
            <a:pPr lvl="1">
              <a:spcAft>
                <a:spcPts val="1200"/>
              </a:spcAft>
            </a:pPr>
            <a:r>
              <a:rPr lang="en-US" dirty="0" smtClean="0"/>
              <a:t>Less added sugar and fat</a:t>
            </a:r>
          </a:p>
          <a:p>
            <a:pPr lvl="1">
              <a:spcAft>
                <a:spcPts val="1200"/>
              </a:spcAft>
            </a:pPr>
            <a:endParaRPr lang="en-US" dirty="0" smtClean="0"/>
          </a:p>
          <a:p>
            <a:endParaRPr lang="en-US" dirty="0"/>
          </a:p>
        </p:txBody>
      </p:sp>
    </p:spTree>
    <p:extLst>
      <p:ext uri="{BB962C8B-B14F-4D97-AF65-F5344CB8AC3E}">
        <p14:creationId xmlns:p14="http://schemas.microsoft.com/office/powerpoint/2010/main" val="132993061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609600"/>
            <a:ext cx="10272860" cy="1356360"/>
          </a:xfrm>
        </p:spPr>
        <p:txBody>
          <a:bodyPr anchor="t"/>
          <a:lstStyle/>
          <a:p>
            <a:r>
              <a:rPr lang="en-US" dirty="0" smtClean="0"/>
              <a:t>Summer Food Service Program (SFSP)</a:t>
            </a:r>
            <a:endParaRPr lang="en-US" dirty="0"/>
          </a:p>
        </p:txBody>
      </p:sp>
      <p:sp>
        <p:nvSpPr>
          <p:cNvPr id="3" name="Content Placeholder 2"/>
          <p:cNvSpPr>
            <a:spLocks noGrp="1"/>
          </p:cNvSpPr>
          <p:nvPr>
            <p:ph sz="half" idx="1"/>
          </p:nvPr>
        </p:nvSpPr>
        <p:spPr>
          <a:xfrm>
            <a:off x="1143000" y="1965960"/>
            <a:ext cx="4754880" cy="4023360"/>
          </a:xfrm>
        </p:spPr>
        <p:txBody>
          <a:bodyPr/>
          <a:lstStyle/>
          <a:p>
            <a:pPr>
              <a:spcAft>
                <a:spcPts val="600"/>
              </a:spcAft>
            </a:pPr>
            <a:r>
              <a:rPr lang="en-US" dirty="0"/>
              <a:t>Federally funded and state administered</a:t>
            </a:r>
          </a:p>
          <a:p>
            <a:pPr>
              <a:spcAft>
                <a:spcPts val="600"/>
              </a:spcAft>
            </a:pPr>
            <a:r>
              <a:rPr lang="en-US" dirty="0" smtClean="0"/>
              <a:t>Children and teens in                           low income areas – free meals</a:t>
            </a:r>
          </a:p>
          <a:p>
            <a:pPr lvl="1"/>
            <a:r>
              <a:rPr lang="en-US" dirty="0" smtClean="0"/>
              <a:t>age 18 and younger</a:t>
            </a:r>
          </a:p>
          <a:p>
            <a:r>
              <a:rPr lang="en-US" dirty="0" smtClean="0"/>
              <a:t>When school is not in session</a:t>
            </a:r>
          </a:p>
          <a:p>
            <a:r>
              <a:rPr lang="en-US" dirty="0" smtClean="0"/>
              <a:t>Three main players</a:t>
            </a:r>
          </a:p>
          <a:p>
            <a:pPr lvl="1"/>
            <a:r>
              <a:rPr lang="en-US" dirty="0" smtClean="0"/>
              <a:t>State agencies</a:t>
            </a:r>
          </a:p>
          <a:p>
            <a:pPr lvl="1"/>
            <a:r>
              <a:rPr lang="en-US" dirty="0" smtClean="0"/>
              <a:t>Sponsors</a:t>
            </a:r>
          </a:p>
          <a:p>
            <a:pPr lvl="1"/>
            <a:r>
              <a:rPr lang="en-US" dirty="0" smtClean="0"/>
              <a:t>Sites</a:t>
            </a:r>
          </a:p>
          <a:p>
            <a:endParaRPr lang="en-US" dirty="0" smtClean="0"/>
          </a:p>
          <a:p>
            <a:endParaRPr lang="en-US" dirty="0"/>
          </a:p>
        </p:txBody>
      </p:sp>
      <p:pic>
        <p:nvPicPr>
          <p:cNvPr id="5" name="Content Placeholder 4"/>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l="6240" r="1432" b="18023"/>
          <a:stretch/>
        </p:blipFill>
        <p:spPr>
          <a:xfrm>
            <a:off x="6636471" y="1965960"/>
            <a:ext cx="4344045" cy="3118104"/>
          </a:xfrm>
          <a:prstGeom prst="rect">
            <a:avLst/>
          </a:prstGeom>
          <a:ln>
            <a:noFill/>
          </a:ln>
          <a:effectLst>
            <a:outerShdw blurRad="292100" dist="139700" dir="2700000" algn="tl" rotWithShape="0">
              <a:srgbClr val="333333">
                <a:alpha val="65000"/>
              </a:srgbClr>
            </a:outerShdw>
          </a:effectLst>
        </p:spPr>
      </p:pic>
      <p:sp>
        <p:nvSpPr>
          <p:cNvPr id="6" name="TextBox 5"/>
          <p:cNvSpPr txBox="1"/>
          <p:nvPr/>
        </p:nvSpPr>
        <p:spPr>
          <a:xfrm>
            <a:off x="6606271" y="5156461"/>
            <a:ext cx="4404443" cy="307777"/>
          </a:xfrm>
          <a:prstGeom prst="rect">
            <a:avLst/>
          </a:prstGeom>
          <a:noFill/>
        </p:spPr>
        <p:txBody>
          <a:bodyPr wrap="square" rtlCol="0">
            <a:spAutoFit/>
          </a:bodyPr>
          <a:lstStyle/>
          <a:p>
            <a:pPr algn="ctr"/>
            <a:r>
              <a:rPr lang="en-US" sz="1400" dirty="0" smtClean="0">
                <a:latin typeface="Arial" panose="020B0604020202020204" pitchFamily="34" charset="0"/>
                <a:cs typeface="Arial" panose="020B0604020202020204" pitchFamily="34" charset="0"/>
              </a:rPr>
              <a:t>Photo credit: Donna </a:t>
            </a:r>
            <a:r>
              <a:rPr lang="en-US" sz="1400" dirty="0" err="1" smtClean="0">
                <a:latin typeface="Arial" panose="020B0604020202020204" pitchFamily="34" charset="0"/>
                <a:cs typeface="Arial" panose="020B0604020202020204" pitchFamily="34" charset="0"/>
              </a:rPr>
              <a:t>Matsufuru</a:t>
            </a:r>
            <a:r>
              <a:rPr lang="en-US" sz="1400" dirty="0" smtClean="0">
                <a:latin typeface="Arial" panose="020B0604020202020204" pitchFamily="34" charset="0"/>
                <a:cs typeface="Arial" panose="020B0604020202020204" pitchFamily="34" charset="0"/>
              </a:rPr>
              <a:t> – Hawaii Collection</a:t>
            </a:r>
            <a:endParaRPr lang="en-US"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1131601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609600"/>
            <a:ext cx="10272860" cy="1356360"/>
          </a:xfrm>
        </p:spPr>
        <p:txBody>
          <a:bodyPr anchor="t"/>
          <a:lstStyle/>
          <a:p>
            <a:r>
              <a:rPr lang="en-US" dirty="0" smtClean="0"/>
              <a:t>Fresh Fruit and Vegetable Program (FFVP)</a:t>
            </a:r>
            <a:endParaRPr lang="en-US" dirty="0"/>
          </a:p>
        </p:txBody>
      </p:sp>
      <p:sp>
        <p:nvSpPr>
          <p:cNvPr id="3" name="Content Placeholder 2"/>
          <p:cNvSpPr>
            <a:spLocks noGrp="1"/>
          </p:cNvSpPr>
          <p:nvPr>
            <p:ph sz="half" idx="1"/>
          </p:nvPr>
        </p:nvSpPr>
        <p:spPr>
          <a:xfrm>
            <a:off x="1143000" y="1965960"/>
            <a:ext cx="4754880" cy="4023360"/>
          </a:xfrm>
        </p:spPr>
        <p:txBody>
          <a:bodyPr/>
          <a:lstStyle/>
          <a:p>
            <a:r>
              <a:rPr lang="en-US" dirty="0" smtClean="0"/>
              <a:t>Free, fresh fruits and vegetables</a:t>
            </a:r>
          </a:p>
          <a:p>
            <a:r>
              <a:rPr lang="en-US" dirty="0" smtClean="0"/>
              <a:t>Overall diet</a:t>
            </a:r>
          </a:p>
          <a:p>
            <a:r>
              <a:rPr lang="en-US" dirty="0" smtClean="0"/>
              <a:t>Healthier eating habits</a:t>
            </a:r>
          </a:p>
          <a:p>
            <a:r>
              <a:rPr lang="en-US" dirty="0" smtClean="0"/>
              <a:t>Elementary schools with highest free and reduced price enrollment</a:t>
            </a:r>
          </a:p>
          <a:p>
            <a:endParaRPr lang="en-US" dirty="0"/>
          </a:p>
        </p:txBody>
      </p:sp>
      <p:pic>
        <p:nvPicPr>
          <p:cNvPr id="5" name="Content Placeholder 4"/>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l="1222" t="1113" r="1752" b="9604"/>
          <a:stretch/>
        </p:blipFill>
        <p:spPr>
          <a:xfrm>
            <a:off x="7371761" y="1965960"/>
            <a:ext cx="3109918" cy="3118104"/>
          </a:xfrm>
          <a:prstGeom prst="rect">
            <a:avLst/>
          </a:prstGeom>
          <a:ln>
            <a:noFill/>
          </a:ln>
          <a:effectLst>
            <a:outerShdw blurRad="292100" dist="139700" dir="2700000" algn="tl" rotWithShape="0">
              <a:srgbClr val="333333">
                <a:alpha val="65000"/>
              </a:srgbClr>
            </a:outerShdw>
          </a:effectLst>
        </p:spPr>
      </p:pic>
      <p:sp>
        <p:nvSpPr>
          <p:cNvPr id="6" name="TextBox 5"/>
          <p:cNvSpPr txBox="1"/>
          <p:nvPr/>
        </p:nvSpPr>
        <p:spPr>
          <a:xfrm>
            <a:off x="7199026" y="5156461"/>
            <a:ext cx="3455388" cy="307777"/>
          </a:xfrm>
          <a:prstGeom prst="rect">
            <a:avLst/>
          </a:prstGeom>
          <a:noFill/>
        </p:spPr>
        <p:txBody>
          <a:bodyPr wrap="square" rtlCol="0">
            <a:spAutoFit/>
          </a:bodyPr>
          <a:lstStyle/>
          <a:p>
            <a:pPr algn="ctr"/>
            <a:r>
              <a:rPr lang="en-US" sz="1400" dirty="0" smtClean="0">
                <a:latin typeface="Arial" panose="020B0604020202020204" pitchFamily="34" charset="0"/>
                <a:cs typeface="Arial" panose="020B0604020202020204" pitchFamily="34" charset="0"/>
              </a:rPr>
              <a:t>Photo credit: Extension Service Records</a:t>
            </a:r>
            <a:endParaRPr lang="en-US"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3060509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609600"/>
            <a:ext cx="10272860" cy="1356360"/>
          </a:xfrm>
        </p:spPr>
        <p:txBody>
          <a:bodyPr anchor="t"/>
          <a:lstStyle/>
          <a:p>
            <a:r>
              <a:rPr lang="en-US" dirty="0" smtClean="0"/>
              <a:t>Conclusion</a:t>
            </a:r>
            <a:endParaRPr lang="en-US" dirty="0"/>
          </a:p>
        </p:txBody>
      </p:sp>
      <p:sp>
        <p:nvSpPr>
          <p:cNvPr id="3" name="Content Placeholder 2"/>
          <p:cNvSpPr>
            <a:spLocks noGrp="1"/>
          </p:cNvSpPr>
          <p:nvPr>
            <p:ph sz="half" idx="1"/>
          </p:nvPr>
        </p:nvSpPr>
        <p:spPr>
          <a:xfrm>
            <a:off x="1143000" y="1965960"/>
            <a:ext cx="4754880" cy="4023360"/>
          </a:xfrm>
        </p:spPr>
        <p:txBody>
          <a:bodyPr/>
          <a:lstStyle/>
          <a:p>
            <a:r>
              <a:rPr lang="en-US" dirty="0" smtClean="0"/>
              <a:t>Health, nutrition, and access</a:t>
            </a:r>
          </a:p>
          <a:p>
            <a:r>
              <a:rPr lang="en-US" dirty="0" smtClean="0"/>
              <a:t>Healthy meals to children</a:t>
            </a:r>
          </a:p>
          <a:p>
            <a:endParaRPr lang="en-US" dirty="0"/>
          </a:p>
        </p:txBody>
      </p:sp>
      <p:pic>
        <p:nvPicPr>
          <p:cNvPr id="5" name="Content Placeholder 4"/>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l="3637" t="3316" r="3607" b="5620"/>
          <a:stretch/>
        </p:blipFill>
        <p:spPr>
          <a:xfrm>
            <a:off x="6870383" y="1965960"/>
            <a:ext cx="4112674" cy="3118104"/>
          </a:xfrm>
          <a:prstGeom prst="rect">
            <a:avLst/>
          </a:prstGeom>
          <a:ln>
            <a:noFill/>
          </a:ln>
          <a:effectLst>
            <a:outerShdw blurRad="292100" dist="139700" dir="2700000" algn="tl" rotWithShape="0">
              <a:srgbClr val="333333">
                <a:alpha val="65000"/>
              </a:srgbClr>
            </a:outerShdw>
          </a:effectLst>
        </p:spPr>
      </p:pic>
      <p:sp>
        <p:nvSpPr>
          <p:cNvPr id="4" name="TextBox 3"/>
          <p:cNvSpPr txBox="1"/>
          <p:nvPr/>
        </p:nvSpPr>
        <p:spPr>
          <a:xfrm>
            <a:off x="7199026" y="5156461"/>
            <a:ext cx="3455388" cy="307777"/>
          </a:xfrm>
          <a:prstGeom prst="rect">
            <a:avLst/>
          </a:prstGeom>
          <a:noFill/>
        </p:spPr>
        <p:txBody>
          <a:bodyPr wrap="square" rtlCol="0">
            <a:spAutoFit/>
          </a:bodyPr>
          <a:lstStyle/>
          <a:p>
            <a:pPr algn="ctr"/>
            <a:r>
              <a:rPr lang="en-US" sz="1400" dirty="0" smtClean="0">
                <a:latin typeface="Arial" panose="020B0604020202020204" pitchFamily="34" charset="0"/>
                <a:cs typeface="Arial" panose="020B0604020202020204" pitchFamily="34" charset="0"/>
              </a:rPr>
              <a:t>Photo credit: Earnestine Camp Collection</a:t>
            </a:r>
            <a:endParaRPr lang="en-US"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4752043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609600"/>
            <a:ext cx="10272860" cy="1356360"/>
          </a:xfrm>
        </p:spPr>
        <p:txBody>
          <a:bodyPr anchor="t"/>
          <a:lstStyle/>
          <a:p>
            <a:r>
              <a:rPr lang="en-US" dirty="0" smtClean="0"/>
              <a:t>References</a:t>
            </a:r>
            <a:endParaRPr lang="en-US" dirty="0"/>
          </a:p>
        </p:txBody>
      </p:sp>
      <p:sp>
        <p:nvSpPr>
          <p:cNvPr id="3" name="Content Placeholder 2"/>
          <p:cNvSpPr>
            <a:spLocks noGrp="1"/>
          </p:cNvSpPr>
          <p:nvPr>
            <p:ph sz="half" idx="1"/>
          </p:nvPr>
        </p:nvSpPr>
        <p:spPr>
          <a:xfrm>
            <a:off x="1143000" y="1965960"/>
            <a:ext cx="10272860" cy="4023360"/>
          </a:xfrm>
        </p:spPr>
        <p:txBody>
          <a:bodyPr>
            <a:normAutofit fontScale="92500" lnSpcReduction="20000"/>
          </a:bodyPr>
          <a:lstStyle/>
          <a:p>
            <a:pPr>
              <a:lnSpc>
                <a:spcPct val="150000"/>
              </a:lnSpc>
            </a:pPr>
            <a:r>
              <a:rPr lang="en-US" dirty="0" smtClean="0"/>
              <a:t>https://www.fns.usda.gov/school-meals/child-nutrition-programs</a:t>
            </a:r>
          </a:p>
          <a:p>
            <a:pPr>
              <a:lnSpc>
                <a:spcPct val="150000"/>
              </a:lnSpc>
            </a:pPr>
            <a:r>
              <a:rPr lang="en-US" dirty="0" smtClean="0"/>
              <a:t>https://www.fns.usda.gov/sites/default/files/NSLPFactSheet.pdf</a:t>
            </a:r>
          </a:p>
          <a:p>
            <a:pPr>
              <a:lnSpc>
                <a:spcPct val="150000"/>
              </a:lnSpc>
            </a:pPr>
            <a:r>
              <a:rPr lang="en-US" dirty="0" smtClean="0"/>
              <a:t>https://www.fns.usda.gov/sites/default/files/sbp/SBPfactsheet.pdf</a:t>
            </a:r>
          </a:p>
          <a:p>
            <a:pPr>
              <a:lnSpc>
                <a:spcPct val="150000"/>
              </a:lnSpc>
            </a:pPr>
            <a:r>
              <a:rPr lang="en-US" dirty="0" smtClean="0"/>
              <a:t>https://www.fns.usda.gov/sites/default/files/SMPFactSheet.pdf</a:t>
            </a:r>
          </a:p>
          <a:p>
            <a:pPr>
              <a:lnSpc>
                <a:spcPct val="150000"/>
              </a:lnSpc>
            </a:pPr>
            <a:r>
              <a:rPr lang="en-US" dirty="0" smtClean="0"/>
              <a:t>https://www.fns.usda.gov/cacfp/managing-cacfp</a:t>
            </a:r>
          </a:p>
          <a:p>
            <a:pPr>
              <a:lnSpc>
                <a:spcPct val="150000"/>
              </a:lnSpc>
            </a:pPr>
            <a:r>
              <a:rPr lang="en-US" dirty="0" smtClean="0"/>
              <a:t>https://www.fns.usda.gov/sfsp/summer-food-service-program</a:t>
            </a:r>
          </a:p>
          <a:p>
            <a:pPr>
              <a:lnSpc>
                <a:spcPct val="150000"/>
              </a:lnSpc>
            </a:pPr>
            <a:r>
              <a:rPr lang="en-US" dirty="0" smtClean="0"/>
              <a:t>https://www.fns.usda.gov/sites/default/files/FFVPFactSheet.pdf</a:t>
            </a:r>
          </a:p>
          <a:p>
            <a:endParaRPr lang="en-US" dirty="0"/>
          </a:p>
        </p:txBody>
      </p:sp>
    </p:spTree>
    <p:extLst>
      <p:ext uri="{BB962C8B-B14F-4D97-AF65-F5344CB8AC3E}">
        <p14:creationId xmlns:p14="http://schemas.microsoft.com/office/powerpoint/2010/main" val="483808128"/>
      </p:ext>
    </p:extLst>
  </p:cSld>
  <p:clrMapOvr>
    <a:masterClrMapping/>
  </p:clrMapOvr>
  <p:timing>
    <p:tnLst>
      <p:par>
        <p:cTn id="1" dur="indefinite" restart="never" nodeType="tmRoot"/>
      </p:par>
    </p:tnLst>
  </p:timing>
</p:sld>
</file>

<file path=ppt/theme/theme1.xml><?xml version="1.0" encoding="utf-8"?>
<a:theme xmlns:a="http://schemas.openxmlformats.org/drawingml/2006/main" name="Basis">
  <a:themeElements>
    <a:clrScheme name="Basis">
      <a:dk1>
        <a:srgbClr val="000000"/>
      </a:dk1>
      <a:lt1>
        <a:srgbClr val="FFFFFF"/>
      </a:lt1>
      <a:dk2>
        <a:srgbClr val="565349"/>
      </a:dk2>
      <a:lt2>
        <a:srgbClr val="DDDDDD"/>
      </a:lt2>
      <a:accent1>
        <a:srgbClr val="A6B727"/>
      </a:accent1>
      <a:accent2>
        <a:srgbClr val="DF5327"/>
      </a:accent2>
      <a:accent3>
        <a:srgbClr val="FE9E00"/>
      </a:accent3>
      <a:accent4>
        <a:srgbClr val="418AB3"/>
      </a:accent4>
      <a:accent5>
        <a:srgbClr val="D7D447"/>
      </a:accent5>
      <a:accent6>
        <a:srgbClr val="818183"/>
      </a:accent6>
      <a:hlink>
        <a:srgbClr val="F59E00"/>
      </a:hlink>
      <a:folHlink>
        <a:srgbClr val="B2B2B2"/>
      </a:folHlink>
    </a:clrScheme>
    <a:fontScheme name="Basi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TM03457444[[fn=Basis]]</Template>
  <TotalTime>1639</TotalTime>
  <Words>2008</Words>
  <Application>Microsoft Office PowerPoint</Application>
  <PresentationFormat>Widescreen</PresentationFormat>
  <Paragraphs>213</Paragraphs>
  <Slides>18</Slides>
  <Notes>18</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18</vt:i4>
      </vt:variant>
    </vt:vector>
  </HeadingPairs>
  <TitlesOfParts>
    <vt:vector size="23" baseType="lpstr">
      <vt:lpstr>Arial</vt:lpstr>
      <vt:lpstr>Calibri</vt:lpstr>
      <vt:lpstr>Corbel</vt:lpstr>
      <vt:lpstr>Basis</vt:lpstr>
      <vt:lpstr>Slide</vt:lpstr>
      <vt:lpstr>Overview of Federal  child nutrition programs</vt:lpstr>
      <vt:lpstr>PowerPoint Presentation</vt:lpstr>
      <vt:lpstr>Institute of Child Nutrition The University of Mississippi</vt:lpstr>
      <vt:lpstr>Objectives</vt:lpstr>
      <vt:lpstr>Administrative Flow</vt:lpstr>
      <vt:lpstr>FNS Regional Offices</vt:lpstr>
      <vt:lpstr>Child Nutrition Programs</vt:lpstr>
      <vt:lpstr>National School Lunch Program (NSLP)</vt:lpstr>
      <vt:lpstr>National School Lunch Program (NSLP)</vt:lpstr>
      <vt:lpstr>NSLP Requirements</vt:lpstr>
      <vt:lpstr>School Breakfast Program (SBP)</vt:lpstr>
      <vt:lpstr>Special Milk Program (SMP)</vt:lpstr>
      <vt:lpstr>Child and Adult Care Food Program (CACFP)</vt:lpstr>
      <vt:lpstr>Child and Adult Care Food Program (CACFP)</vt:lpstr>
      <vt:lpstr>Summer Food Service Program (SFSP)</vt:lpstr>
      <vt:lpstr>Fresh Fruit and Vegetable Program (FFVP)</vt:lpstr>
      <vt:lpstr>Conclusion</vt:lpstr>
      <vt:lpstr>References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Federal  child nutrition programs</dc:title>
  <dc:creator>Lewanda Morse</dc:creator>
  <cp:lastModifiedBy>Lewanda Morse</cp:lastModifiedBy>
  <cp:revision>84</cp:revision>
  <cp:lastPrinted>2017-01-19T18:10:37Z</cp:lastPrinted>
  <dcterms:created xsi:type="dcterms:W3CDTF">2017-01-11T16:35:28Z</dcterms:created>
  <dcterms:modified xsi:type="dcterms:W3CDTF">2017-02-02T19:10:03Z</dcterms:modified>
</cp:coreProperties>
</file>