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54" r:id="rId1"/>
    <p:sldMasterId id="2147483780" r:id="rId2"/>
    <p:sldMasterId id="2147483792" r:id="rId3"/>
  </p:sldMasterIdLst>
  <p:notesMasterIdLst>
    <p:notesMasterId r:id="rId35"/>
  </p:notesMasterIdLst>
  <p:handoutMasterIdLst>
    <p:handoutMasterId r:id="rId36"/>
  </p:handoutMasterIdLst>
  <p:sldIdLst>
    <p:sldId id="370" r:id="rId4"/>
    <p:sldId id="408" r:id="rId5"/>
    <p:sldId id="424" r:id="rId6"/>
    <p:sldId id="425" r:id="rId7"/>
    <p:sldId id="410" r:id="rId8"/>
    <p:sldId id="426" r:id="rId9"/>
    <p:sldId id="411" r:id="rId10"/>
    <p:sldId id="462" r:id="rId11"/>
    <p:sldId id="457" r:id="rId12"/>
    <p:sldId id="441" r:id="rId13"/>
    <p:sldId id="453" r:id="rId14"/>
    <p:sldId id="435" r:id="rId15"/>
    <p:sldId id="455" r:id="rId16"/>
    <p:sldId id="416" r:id="rId17"/>
    <p:sldId id="454" r:id="rId18"/>
    <p:sldId id="437" r:id="rId19"/>
    <p:sldId id="438" r:id="rId20"/>
    <p:sldId id="439" r:id="rId21"/>
    <p:sldId id="418" r:id="rId22"/>
    <p:sldId id="443" r:id="rId23"/>
    <p:sldId id="447" r:id="rId24"/>
    <p:sldId id="427" r:id="rId25"/>
    <p:sldId id="421" r:id="rId26"/>
    <p:sldId id="459" r:id="rId27"/>
    <p:sldId id="458" r:id="rId28"/>
    <p:sldId id="428" r:id="rId29"/>
    <p:sldId id="422" r:id="rId30"/>
    <p:sldId id="460" r:id="rId31"/>
    <p:sldId id="463" r:id="rId32"/>
    <p:sldId id="466" r:id="rId33"/>
    <p:sldId id="467" r:id="rId34"/>
  </p:sldIdLst>
  <p:sldSz cx="9144000" cy="6858000" type="screen4x3"/>
  <p:notesSz cx="7315200" cy="9601200"/>
  <p:defaultTextStyle>
    <a:defPPr>
      <a:defRPr lang="en-US"/>
    </a:defPPr>
    <a:lvl1pPr algn="l" rtl="0" fontAlgn="base">
      <a:spcBef>
        <a:spcPct val="0"/>
      </a:spcBef>
      <a:spcAft>
        <a:spcPct val="0"/>
      </a:spcAft>
      <a:defRPr sz="4800" i="1" kern="1200">
        <a:solidFill>
          <a:schemeClr val="tx1"/>
        </a:solidFill>
        <a:latin typeface="Times New Roman" pitchFamily="18" charset="0"/>
        <a:ea typeface="+mn-ea"/>
        <a:cs typeface="+mn-cs"/>
      </a:defRPr>
    </a:lvl1pPr>
    <a:lvl2pPr marL="457200" algn="l" rtl="0" fontAlgn="base">
      <a:spcBef>
        <a:spcPct val="0"/>
      </a:spcBef>
      <a:spcAft>
        <a:spcPct val="0"/>
      </a:spcAft>
      <a:defRPr sz="4800" i="1" kern="1200">
        <a:solidFill>
          <a:schemeClr val="tx1"/>
        </a:solidFill>
        <a:latin typeface="Times New Roman" pitchFamily="18" charset="0"/>
        <a:ea typeface="+mn-ea"/>
        <a:cs typeface="+mn-cs"/>
      </a:defRPr>
    </a:lvl2pPr>
    <a:lvl3pPr marL="914400" algn="l" rtl="0" fontAlgn="base">
      <a:spcBef>
        <a:spcPct val="0"/>
      </a:spcBef>
      <a:spcAft>
        <a:spcPct val="0"/>
      </a:spcAft>
      <a:defRPr sz="4800" i="1" kern="1200">
        <a:solidFill>
          <a:schemeClr val="tx1"/>
        </a:solidFill>
        <a:latin typeface="Times New Roman" pitchFamily="18" charset="0"/>
        <a:ea typeface="+mn-ea"/>
        <a:cs typeface="+mn-cs"/>
      </a:defRPr>
    </a:lvl3pPr>
    <a:lvl4pPr marL="1371600" algn="l" rtl="0" fontAlgn="base">
      <a:spcBef>
        <a:spcPct val="0"/>
      </a:spcBef>
      <a:spcAft>
        <a:spcPct val="0"/>
      </a:spcAft>
      <a:defRPr sz="4800" i="1" kern="1200">
        <a:solidFill>
          <a:schemeClr val="tx1"/>
        </a:solidFill>
        <a:latin typeface="Times New Roman" pitchFamily="18" charset="0"/>
        <a:ea typeface="+mn-ea"/>
        <a:cs typeface="+mn-cs"/>
      </a:defRPr>
    </a:lvl4pPr>
    <a:lvl5pPr marL="1828800" algn="l" rtl="0" fontAlgn="base">
      <a:spcBef>
        <a:spcPct val="0"/>
      </a:spcBef>
      <a:spcAft>
        <a:spcPct val="0"/>
      </a:spcAft>
      <a:defRPr sz="4800" i="1" kern="1200">
        <a:solidFill>
          <a:schemeClr val="tx1"/>
        </a:solidFill>
        <a:latin typeface="Times New Roman" pitchFamily="18" charset="0"/>
        <a:ea typeface="+mn-ea"/>
        <a:cs typeface="+mn-cs"/>
      </a:defRPr>
    </a:lvl5pPr>
    <a:lvl6pPr marL="2286000" algn="l" defTabSz="914400" rtl="0" eaLnBrk="1" latinLnBrk="0" hangingPunct="1">
      <a:defRPr sz="4800" i="1" kern="1200">
        <a:solidFill>
          <a:schemeClr val="tx1"/>
        </a:solidFill>
        <a:latin typeface="Times New Roman" pitchFamily="18" charset="0"/>
        <a:ea typeface="+mn-ea"/>
        <a:cs typeface="+mn-cs"/>
      </a:defRPr>
    </a:lvl6pPr>
    <a:lvl7pPr marL="2743200" algn="l" defTabSz="914400" rtl="0" eaLnBrk="1" latinLnBrk="0" hangingPunct="1">
      <a:defRPr sz="4800" i="1" kern="1200">
        <a:solidFill>
          <a:schemeClr val="tx1"/>
        </a:solidFill>
        <a:latin typeface="Times New Roman" pitchFamily="18" charset="0"/>
        <a:ea typeface="+mn-ea"/>
        <a:cs typeface="+mn-cs"/>
      </a:defRPr>
    </a:lvl7pPr>
    <a:lvl8pPr marL="3200400" algn="l" defTabSz="914400" rtl="0" eaLnBrk="1" latinLnBrk="0" hangingPunct="1">
      <a:defRPr sz="4800" i="1" kern="1200">
        <a:solidFill>
          <a:schemeClr val="tx1"/>
        </a:solidFill>
        <a:latin typeface="Times New Roman" pitchFamily="18" charset="0"/>
        <a:ea typeface="+mn-ea"/>
        <a:cs typeface="+mn-cs"/>
      </a:defRPr>
    </a:lvl8pPr>
    <a:lvl9pPr marL="3657600" algn="l" defTabSz="914400" rtl="0" eaLnBrk="1" latinLnBrk="0" hangingPunct="1">
      <a:defRPr sz="4800" i="1"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C42"/>
    <a:srgbClr val="00CC00"/>
    <a:srgbClr val="E44048"/>
    <a:srgbClr val="DAE0FE"/>
    <a:srgbClr val="FFCC66"/>
    <a:srgbClr val="CC9900"/>
    <a:srgbClr val="996600"/>
    <a:srgbClr val="663300"/>
    <a:srgbClr val="996633"/>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p:cViewPr>
        <p:scale>
          <a:sx n="102" d="100"/>
          <a:sy n="102" d="100"/>
        </p:scale>
        <p:origin x="-876" y="-342"/>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2448"/>
    </p:cViewPr>
  </p:sorterViewPr>
  <p:notesViewPr>
    <p:cSldViewPr>
      <p:cViewPr varScale="1">
        <p:scale>
          <a:sx n="56" d="100"/>
          <a:sy n="56" d="100"/>
        </p:scale>
        <p:origin x="-1830"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slide" Target="slides/slide14.xml"/><Relationship Id="rId1"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4" name="Rectangle 4"/>
          <p:cNvSpPr>
            <a:spLocks noGrp="1" noChangeArrowheads="1"/>
          </p:cNvSpPr>
          <p:nvPr>
            <p:ph type="ftr" sz="quarter" idx="2"/>
          </p:nvPr>
        </p:nvSpPr>
        <p:spPr bwMode="auto">
          <a:xfrm>
            <a:off x="0" y="9120813"/>
            <a:ext cx="3170583" cy="480387"/>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621" eaLnBrk="0" hangingPunct="0">
              <a:defRPr sz="1200" i="0">
                <a:effectLst>
                  <a:outerShdw blurRad="38100" dist="38100" dir="2700000" algn="tl">
                    <a:srgbClr val="C0C0C0"/>
                  </a:outerShdw>
                </a:effectLst>
              </a:defRPr>
            </a:lvl1pPr>
          </a:lstStyle>
          <a:p>
            <a:endParaRPr lang="en-US"/>
          </a:p>
        </p:txBody>
      </p:sp>
      <p:sp>
        <p:nvSpPr>
          <p:cNvPr id="102405" name="Rectangle 5"/>
          <p:cNvSpPr>
            <a:spLocks noGrp="1" noChangeArrowheads="1"/>
          </p:cNvSpPr>
          <p:nvPr>
            <p:ph type="sldNum" sz="quarter" idx="3"/>
          </p:nvPr>
        </p:nvSpPr>
        <p:spPr bwMode="auto">
          <a:xfrm>
            <a:off x="4144618" y="9120813"/>
            <a:ext cx="3170583" cy="480387"/>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eaLnBrk="0" hangingPunct="0">
              <a:defRPr sz="1200" i="0">
                <a:effectLst>
                  <a:outerShdw blurRad="38100" dist="38100" dir="2700000" algn="tl">
                    <a:srgbClr val="C0C0C0"/>
                  </a:outerShdw>
                </a:effectLst>
              </a:defRPr>
            </a:lvl1pPr>
          </a:lstStyle>
          <a:p>
            <a:fld id="{88828829-A7BE-475F-BB98-B5CF4F164BC9}" type="slidenum">
              <a:rPr lang="en-US"/>
              <a:pPr/>
              <a:t>‹#›</a:t>
            </a:fld>
            <a:endParaRPr lang="en-US"/>
          </a:p>
        </p:txBody>
      </p:sp>
    </p:spTree>
    <p:extLst>
      <p:ext uri="{BB962C8B-B14F-4D97-AF65-F5344CB8AC3E}">
        <p14:creationId xmlns:p14="http://schemas.microsoft.com/office/powerpoint/2010/main" val="2615983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4"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p:spPr>
      </p:sp>
      <p:sp>
        <p:nvSpPr>
          <p:cNvPr id="24581" name="Rectangle 5"/>
          <p:cNvSpPr>
            <a:spLocks noGrp="1" noChangeArrowheads="1"/>
          </p:cNvSpPr>
          <p:nvPr>
            <p:ph type="body" sz="quarter" idx="3"/>
          </p:nvPr>
        </p:nvSpPr>
        <p:spPr bwMode="auto">
          <a:xfrm>
            <a:off x="975693" y="4561226"/>
            <a:ext cx="5363817" cy="43202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4582" name="Rectangle 6"/>
          <p:cNvSpPr>
            <a:spLocks noGrp="1" noChangeArrowheads="1"/>
          </p:cNvSpPr>
          <p:nvPr>
            <p:ph type="ftr" sz="quarter" idx="4"/>
          </p:nvPr>
        </p:nvSpPr>
        <p:spPr bwMode="auto">
          <a:xfrm>
            <a:off x="0" y="9120813"/>
            <a:ext cx="3170583" cy="480387"/>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621" eaLnBrk="0" hangingPunct="0">
              <a:defRPr sz="1200" i="0"/>
            </a:lvl1pPr>
          </a:lstStyle>
          <a:p>
            <a:endParaRPr lang="en-US"/>
          </a:p>
        </p:txBody>
      </p:sp>
      <p:sp>
        <p:nvSpPr>
          <p:cNvPr id="24583" name="Rectangle 7"/>
          <p:cNvSpPr>
            <a:spLocks noGrp="1" noChangeArrowheads="1"/>
          </p:cNvSpPr>
          <p:nvPr>
            <p:ph type="sldNum" sz="quarter" idx="5"/>
          </p:nvPr>
        </p:nvSpPr>
        <p:spPr bwMode="auto">
          <a:xfrm>
            <a:off x="4144618" y="9120813"/>
            <a:ext cx="3170583" cy="480387"/>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eaLnBrk="0" hangingPunct="0">
              <a:defRPr sz="1200" i="0"/>
            </a:lvl1pPr>
          </a:lstStyle>
          <a:p>
            <a:fld id="{61DB63C3-0EC7-4B60-80E5-69352F11D4CC}" type="slidenum">
              <a:rPr lang="en-US"/>
              <a:pPr/>
              <a:t>‹#›</a:t>
            </a:fld>
            <a:endParaRPr lang="en-US"/>
          </a:p>
        </p:txBody>
      </p:sp>
    </p:spTree>
    <p:extLst>
      <p:ext uri="{BB962C8B-B14F-4D97-AF65-F5344CB8AC3E}">
        <p14:creationId xmlns:p14="http://schemas.microsoft.com/office/powerpoint/2010/main" val="34112942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DB63C3-0EC7-4B60-80E5-69352F11D4CC}" type="slidenum">
              <a:rPr lang="en-US" smtClean="0"/>
              <a:pPr/>
              <a:t>1</a:t>
            </a:fld>
            <a:endParaRPr lang="en-US"/>
          </a:p>
        </p:txBody>
      </p:sp>
    </p:spTree>
    <p:extLst>
      <p:ext uri="{BB962C8B-B14F-4D97-AF65-F5344CB8AC3E}">
        <p14:creationId xmlns:p14="http://schemas.microsoft.com/office/powerpoint/2010/main" val="3033745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ln/>
        </p:spPr>
      </p:sp>
      <p:sp>
        <p:nvSpPr>
          <p:cNvPr id="29698"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557439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ln/>
        </p:spPr>
      </p:sp>
      <p:sp>
        <p:nvSpPr>
          <p:cNvPr id="34818" name="Rectangle 3"/>
          <p:cNvSpPr>
            <a:spLocks noGrp="1" noChangeArrowheads="1"/>
          </p:cNvSpPr>
          <p:nvPr>
            <p:ph type="body" idx="1"/>
          </p:nvPr>
        </p:nvSpPr>
        <p:spPr/>
        <p:txBody>
          <a:bodyPr/>
          <a:lstStyle/>
          <a:p>
            <a:endParaRPr lang="en-US" dirty="0" smtClean="0"/>
          </a:p>
        </p:txBody>
      </p:sp>
    </p:spTree>
    <p:extLst>
      <p:ext uri="{BB962C8B-B14F-4D97-AF65-F5344CB8AC3E}">
        <p14:creationId xmlns:p14="http://schemas.microsoft.com/office/powerpoint/2010/main" val="844318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DB63C3-0EC7-4B60-80E5-69352F11D4CC}" type="slidenum">
              <a:rPr lang="en-US" smtClean="0"/>
              <a:pPr/>
              <a:t>21</a:t>
            </a:fld>
            <a:endParaRPr lang="en-US"/>
          </a:p>
        </p:txBody>
      </p:sp>
    </p:spTree>
    <p:extLst>
      <p:ext uri="{BB962C8B-B14F-4D97-AF65-F5344CB8AC3E}">
        <p14:creationId xmlns:p14="http://schemas.microsoft.com/office/powerpoint/2010/main" val="1248807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p:txBody>
          <a:bodyPr/>
          <a:lstStyle/>
          <a:p>
            <a:endParaRPr lang="en-US" smtClean="0"/>
          </a:p>
        </p:txBody>
      </p:sp>
      <p:sp>
        <p:nvSpPr>
          <p:cNvPr id="43011" name="Slide Number Placeholder 3"/>
          <p:cNvSpPr>
            <a:spLocks noGrp="1"/>
          </p:cNvSpPr>
          <p:nvPr>
            <p:ph type="sldNum" sz="quarter" idx="5"/>
          </p:nvPr>
        </p:nvSpPr>
        <p:spPr>
          <a:noFill/>
        </p:spPr>
        <p:txBody>
          <a:bodyPr/>
          <a:lstStyle/>
          <a:p>
            <a:fld id="{95BA14DB-EACE-46A4-8946-33C7F971579D}" type="slidenum">
              <a:rPr lang="en-US"/>
              <a:pPr/>
              <a:t>23</a:t>
            </a:fld>
            <a:endParaRPr lang="en-US"/>
          </a:p>
        </p:txBody>
      </p:sp>
    </p:spTree>
    <p:extLst>
      <p:ext uri="{BB962C8B-B14F-4D97-AF65-F5344CB8AC3E}">
        <p14:creationId xmlns:p14="http://schemas.microsoft.com/office/powerpoint/2010/main" val="3625763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07">
              <a:defRPr/>
            </a:pPr>
            <a:r>
              <a:rPr lang="en-US" dirty="0" smtClean="0"/>
              <a:t>Smarter Lunch Rooms—mission to find:</a:t>
            </a:r>
            <a:br>
              <a:rPr lang="en-US" dirty="0" smtClean="0"/>
            </a:br>
            <a:r>
              <a:rPr lang="en-US" dirty="0" smtClean="0"/>
              <a:t>� 	</a:t>
            </a:r>
            <a:r>
              <a:rPr lang="en-US" dirty="0"/>
              <a:t>Low cost/No-Cost Solutions</a:t>
            </a:r>
            <a:br>
              <a:rPr lang="en-US" dirty="0"/>
            </a:br>
            <a:r>
              <a:rPr lang="en-US" dirty="0"/>
              <a:t>� 	Lunchroom Environment Focus</a:t>
            </a:r>
            <a:br>
              <a:rPr lang="en-US" dirty="0"/>
            </a:br>
            <a:r>
              <a:rPr lang="en-US" dirty="0"/>
              <a:t>� 	Promotion of healthful eating behaviors</a:t>
            </a:r>
            <a:br>
              <a:rPr lang="en-US" dirty="0"/>
            </a:br>
            <a:r>
              <a:rPr lang="en-US" dirty="0"/>
              <a:t>� 	Sustainability </a:t>
            </a:r>
          </a:p>
          <a:p>
            <a:pPr defTabSz="948507">
              <a:defRPr/>
            </a:pPr>
            <a:endParaRPr lang="en-US" dirty="0" smtClean="0"/>
          </a:p>
          <a:p>
            <a:pPr defTabSz="948507">
              <a:defRPr/>
            </a:pPr>
            <a:r>
              <a:rPr lang="en-US" dirty="0" smtClean="0"/>
              <a:t>Referenced in the latest HUSSC criteria</a:t>
            </a:r>
          </a:p>
          <a:p>
            <a:pPr defTabSz="948507">
              <a:defRPr/>
            </a:pPr>
            <a:endParaRPr lang="en-US" dirty="0" smtClean="0"/>
          </a:p>
          <a:p>
            <a:pPr defTabSz="948507">
              <a:defRPr/>
            </a:pPr>
            <a:r>
              <a:rPr lang="en-US" dirty="0" smtClean="0"/>
              <a:t>The Smarter Lunchrooms Movement was started in 2009 with the goal of creating sustainable, research-based lunchrooms that guide smarter choices. It is a grassroots movement of those concerned with the way children eat and wish to change these behaviors through the application of evidence-based, lunchroom focused principles that promote healthful eating.</a:t>
            </a:r>
          </a:p>
          <a:p>
            <a:pPr defTabSz="948507">
              <a:defRPr/>
            </a:pPr>
            <a:endParaRPr lang="en-US" dirty="0" smtClean="0"/>
          </a:p>
          <a:p>
            <a:pPr defTabSz="948507">
              <a:defRPr/>
            </a:pPr>
            <a:r>
              <a:rPr lang="en-US" dirty="0" smtClean="0"/>
              <a:t>In October 2010, a partnership between Dr. Brian </a:t>
            </a:r>
            <a:r>
              <a:rPr lang="en-US" dirty="0" err="1" smtClean="0"/>
              <a:t>Wansink</a:t>
            </a:r>
            <a:r>
              <a:rPr lang="en-US" dirty="0" smtClean="0"/>
              <a:t> and Dr. David Just produced the Cornell Center for Behavioral Economics in Child Nutrition Programs (the B.E.N. Center) as an experimental think tank devoted to child health, school environments, and the behavioral sciences (psychology, behavioral economics, and business). </a:t>
            </a:r>
          </a:p>
          <a:p>
            <a:pPr defTabSz="948507">
              <a:defRPr/>
            </a:pPr>
            <a:endParaRPr lang="en-US" dirty="0" smtClean="0"/>
          </a:p>
          <a:p>
            <a:pPr defTabSz="948507">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1DB63C3-0EC7-4B60-80E5-69352F11D4CC}" type="slidenum">
              <a:rPr lang="en-US" smtClean="0"/>
              <a:pPr/>
              <a:t>24</a:t>
            </a:fld>
            <a:endParaRPr lang="en-US"/>
          </a:p>
        </p:txBody>
      </p:sp>
    </p:spTree>
    <p:extLst>
      <p:ext uri="{BB962C8B-B14F-4D97-AF65-F5344CB8AC3E}">
        <p14:creationId xmlns:p14="http://schemas.microsoft.com/office/powerpoint/2010/main" val="1691387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dirty="0"/>
              <a:t>SAY: </a:t>
            </a:r>
            <a:r>
              <a:rPr lang="en-US" dirty="0"/>
              <a:t>Remember local policy will affect any evaluation conducted on school premises. You may need to get permission to do a written survey. </a:t>
            </a:r>
          </a:p>
          <a:p>
            <a:r>
              <a:rPr lang="en-US" dirty="0"/>
              <a:t> </a:t>
            </a:r>
          </a:p>
          <a:p>
            <a:r>
              <a:rPr lang="en-US" dirty="0"/>
              <a:t>Both formal and informal evaluations are useful. Examples of formal evaluations are surveys, focus groups, interviews, and guided discussions. Informal evaluations include taste tests, customer feedback cards, quality scorecards, and temperature checks. </a:t>
            </a:r>
          </a:p>
          <a:p>
            <a:r>
              <a:rPr lang="en-US" dirty="0"/>
              <a:t> </a:t>
            </a:r>
          </a:p>
          <a:p>
            <a:r>
              <a:rPr lang="en-US" dirty="0"/>
              <a:t> </a:t>
            </a:r>
          </a:p>
          <a:p>
            <a:r>
              <a:rPr lang="en-US" b="1" i="1" dirty="0"/>
              <a:t>Instructor’s Note: </a:t>
            </a:r>
            <a:r>
              <a:rPr lang="en-US" i="1" dirty="0"/>
              <a:t>Refer to the workbook Sample Taste Test Form. </a:t>
            </a:r>
            <a:endParaRPr lang="en-US" dirty="0"/>
          </a:p>
          <a:p>
            <a:r>
              <a:rPr lang="en-US" dirty="0"/>
              <a:t> </a:t>
            </a:r>
          </a:p>
          <a:p>
            <a:r>
              <a:rPr lang="en-US" b="1" dirty="0"/>
              <a:t>Do: (Workbook Activity) Sample Taste Test Form </a:t>
            </a:r>
            <a:endParaRPr lang="en-US" dirty="0"/>
          </a:p>
          <a:p>
            <a:r>
              <a:rPr lang="en-US" dirty="0"/>
              <a:t> </a:t>
            </a:r>
          </a:p>
          <a:p>
            <a:r>
              <a:rPr lang="en-US" b="1" dirty="0"/>
              <a:t>SAY: </a:t>
            </a:r>
            <a:r>
              <a:rPr lang="en-US" dirty="0"/>
              <a:t>The Sample Taste Test Form is one example of a form you can use to conduct taste tests with young children. </a:t>
            </a:r>
          </a:p>
          <a:p>
            <a:r>
              <a:rPr lang="en-US" dirty="0"/>
              <a:t> </a:t>
            </a:r>
          </a:p>
          <a:p>
            <a:r>
              <a:rPr lang="en-US" dirty="0"/>
              <a:t>With this form, children can simply mark the sad or the happy face to signify their dislike or like of the food they are sampling. </a:t>
            </a:r>
          </a:p>
          <a:p>
            <a:r>
              <a:rPr lang="en-US" dirty="0"/>
              <a:t> </a:t>
            </a:r>
          </a:p>
          <a:p>
            <a:r>
              <a:rPr lang="en-US" dirty="0"/>
              <a:t>This form will work well with kindergarten or first grade children. </a:t>
            </a:r>
          </a:p>
          <a:p>
            <a:r>
              <a:rPr lang="en-US" dirty="0"/>
              <a:t> </a:t>
            </a:r>
          </a:p>
          <a:p>
            <a:r>
              <a:rPr lang="en-US" dirty="0"/>
              <a:t>You may have surveys and other taste test forms that you have used at your school.</a:t>
            </a:r>
          </a:p>
          <a:p>
            <a:r>
              <a:rPr lang="en-US" dirty="0"/>
              <a:t> </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61DB63C3-0EC7-4B60-80E5-69352F11D4CC}" type="slidenum">
              <a:rPr lang="en-US" smtClean="0"/>
              <a:pPr/>
              <a:t>28</a:t>
            </a:fld>
            <a:endParaRPr lang="en-US"/>
          </a:p>
        </p:txBody>
      </p:sp>
    </p:spTree>
    <p:extLst>
      <p:ext uri="{BB962C8B-B14F-4D97-AF65-F5344CB8AC3E}">
        <p14:creationId xmlns:p14="http://schemas.microsoft.com/office/powerpoint/2010/main" val="1598488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baseline="0" dirty="0" smtClean="0">
              <a:solidFill>
                <a:schemeClr val="tx1"/>
              </a:solidFill>
            </a:endParaRPr>
          </a:p>
        </p:txBody>
      </p:sp>
      <p:sp>
        <p:nvSpPr>
          <p:cNvPr id="4" name="Slide Number Placeholder 3"/>
          <p:cNvSpPr>
            <a:spLocks noGrp="1"/>
          </p:cNvSpPr>
          <p:nvPr>
            <p:ph type="sldNum" sz="quarter" idx="10"/>
          </p:nvPr>
        </p:nvSpPr>
        <p:spPr/>
        <p:txBody>
          <a:bodyPr/>
          <a:lstStyle/>
          <a:p>
            <a:fld id="{26D55F36-246C-443B-95AA-1A76EB1DD3D1}"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384962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E5D481-82F7-4137-B407-ED2B170F456A}" type="slidenum">
              <a:rPr lang="en-US" smtClean="0">
                <a:solidFill>
                  <a:prstClr val="black"/>
                </a:solidFill>
              </a:rPr>
              <a:pPr/>
              <a:t>31</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eaLnBrk="1" latinLnBrk="0" hangingPunct="1"/>
            <a:fld id="{544213AF-26F6-41FA-8D85-E2C5388D6E58}" type="datetimeFigureOut">
              <a:rPr lang="en-US" smtClean="0"/>
              <a:pPr eaLnBrk="1" latinLnBrk="0" hangingPunct="1"/>
              <a:t>5/25/2017</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30970491-C53D-4C7D-AE88-64C6824E2F6D}" type="slidenum">
              <a:rPr lang="en-US" smtClean="0"/>
              <a:pPr>
                <a:defRPr/>
              </a:pPr>
              <a:t>‹#›</a:t>
            </a:fld>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58075" y="4145280"/>
            <a:ext cx="4063292" cy="731520"/>
          </a:xfrm>
          <a:prstGeom prst="rect">
            <a:avLst/>
          </a:prstGeom>
          <a:ln w="19050">
            <a:solidFill>
              <a:schemeClr val="bg1"/>
            </a:solid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5/25/2017</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6832F6B9-83BD-4C4F-9477-1837E1308D9A}" type="slidenum">
              <a:rPr lang="en-US" smtClean="0"/>
              <a:pPr>
                <a:defRPr/>
              </a:pPr>
              <a:t>‹#›</a:t>
            </a:fld>
            <a:endParaRPr lang="en-US"/>
          </a:p>
        </p:txBody>
      </p:sp>
      <p:sp>
        <p:nvSpPr>
          <p:cNvPr id="7" name="Title 6"/>
          <p:cNvSpPr>
            <a:spLocks noGrp="1"/>
          </p:cNvSpPr>
          <p:nvPr>
            <p:ph type="title"/>
          </p:nvPr>
        </p:nvSpPr>
        <p:spPr/>
        <p:txBody>
          <a:bodyPr rtlCol="0"/>
          <a:lstStyle>
            <a:lvl1pPr>
              <a:defRPr>
                <a:latin typeface="Arial" pitchFamily="34" charset="0"/>
                <a:cs typeface="Arial" pitchFamily="34" charset="0"/>
              </a:defRPr>
            </a:lvl1pPr>
            <a:extLst/>
          </a:lstStyle>
          <a:p>
            <a:r>
              <a:rPr kumimoji="0" lang="en-US" dirty="0" smtClean="0"/>
              <a:t>Click to edit Master title style</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5/25/2017</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1193094D-D621-41D1-B6B9-AC037927CEBB}"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5/25/2017</a:t>
            </a:fld>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21E8DF3D-124D-4271-B111-0BDE41C7CC6D}"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5/25/2017</a:t>
            </a:fld>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D53A24CE-C9AF-4508-A0EA-33FAF9CAA7E3}"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5/25/2017</a:t>
            </a:fld>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7714C130-FC4C-412F-B9A2-3BD4E5412043}"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5/25/2017</a:t>
            </a:fld>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7EBA8A67-550F-414F-8AF0-66ABE65B9003}"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eaLnBrk="1" latinLnBrk="0" hangingPunct="1"/>
            <a:fld id="{544213AF-26F6-41FA-8D85-E2C5388D6E58}" type="datetimeFigureOut">
              <a:rPr lang="en-US" smtClean="0"/>
              <a:pPr eaLnBrk="1" latinLnBrk="0" hangingPunct="1"/>
              <a:t>5/25/2017</a:t>
            </a:fld>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2769FC4D-A1F5-41DB-91AA-EC0DEFA84E0B}"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eaLnBrk="1" latinLnBrk="0" hangingPunct="1"/>
            <a:fld id="{544213AF-26F6-41FA-8D85-E2C5388D6E58}" type="datetimeFigureOut">
              <a:rPr lang="en-US" smtClean="0"/>
              <a:pPr eaLnBrk="1" latinLnBrk="0" hangingPunct="1"/>
              <a:t>5/25/2017</a:t>
            </a:fld>
            <a:endParaRPr lang="en-US">
              <a:solidFill>
                <a:schemeClr val="tx1"/>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9C912BD5-5A26-4395-A363-E591E5E2C1BA}"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5/25/2017</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59C37084-5153-4DDA-BD61-E408F998CD61}"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5/25/2017</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7B6A73AC-F109-4EB2-91AF-6B01FB1E6FEB}"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rtlCol="0">
            <a:normAutofit/>
          </a:bodyPr>
          <a:lstStyle/>
          <a:p>
            <a:pPr lvl="0"/>
            <a:endParaRPr lang="en-US" noProof="0" smtClean="0"/>
          </a:p>
        </p:txBody>
      </p:sp>
      <p:sp>
        <p:nvSpPr>
          <p:cNvPr id="5" name="Footer Placeholder 4"/>
          <p:cNvSpPr>
            <a:spLocks noGrp="1"/>
          </p:cNvSpPr>
          <p:nvPr>
            <p:ph type="ftr" sz="quarter"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70E2A83D-0FFD-4C01-BA0E-47663AC3819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rtlCol="0">
            <a:normAutofit/>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6F65E721-F4A9-4203-A771-04F63B30A2F2}"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B996EDA-588C-4F74-8427-18B6BE104485}" type="datetimeFigureOut">
              <a:rPr lang="en-US" smtClean="0">
                <a:solidFill>
                  <a:prstClr val="black">
                    <a:tint val="75000"/>
                  </a:prstClr>
                </a:solidFill>
              </a:rPr>
              <a:pPr/>
              <a:t>5/25/2017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532130-997B-4BCB-978C-6D9E6567AE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911896"/>
      </p:ext>
    </p:extLst>
  </p:cSld>
  <p:clrMapOvr>
    <a:masterClrMapping/>
  </p:clrMapOvr>
  <p:transition spd="slow">
    <p:wip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996EDA-588C-4F74-8427-18B6BE104485}" type="datetimeFigureOut">
              <a:rPr lang="en-US" smtClean="0">
                <a:solidFill>
                  <a:prstClr val="black">
                    <a:tint val="75000"/>
                  </a:prstClr>
                </a:solidFill>
              </a:rPr>
              <a:pPr/>
              <a:t>5/25/2017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532130-997B-4BCB-978C-6D9E6567AE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4254311"/>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996EDA-588C-4F74-8427-18B6BE104485}" type="datetimeFigureOut">
              <a:rPr lang="en-US" smtClean="0">
                <a:solidFill>
                  <a:prstClr val="black">
                    <a:tint val="75000"/>
                  </a:prstClr>
                </a:solidFill>
              </a:rPr>
              <a:pPr/>
              <a:t>5/25/2017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532130-997B-4BCB-978C-6D9E6567AE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4201352"/>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B996EDA-588C-4F74-8427-18B6BE104485}" type="datetimeFigureOut">
              <a:rPr lang="en-US" smtClean="0">
                <a:solidFill>
                  <a:prstClr val="black">
                    <a:tint val="75000"/>
                  </a:prstClr>
                </a:solidFill>
              </a:rPr>
              <a:pPr/>
              <a:t>5/25/2017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532130-997B-4BCB-978C-6D9E6567AE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2147569"/>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B996EDA-588C-4F74-8427-18B6BE104485}" type="datetimeFigureOut">
              <a:rPr lang="en-US" smtClean="0">
                <a:solidFill>
                  <a:prstClr val="black">
                    <a:tint val="75000"/>
                  </a:prstClr>
                </a:solidFill>
              </a:rPr>
              <a:pPr/>
              <a:t>5/25/2017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C532130-997B-4BCB-978C-6D9E6567AE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868587"/>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B996EDA-588C-4F74-8427-18B6BE104485}" type="datetimeFigureOut">
              <a:rPr lang="en-US" smtClean="0">
                <a:solidFill>
                  <a:prstClr val="black">
                    <a:tint val="75000"/>
                  </a:prstClr>
                </a:solidFill>
              </a:rPr>
              <a:pPr/>
              <a:t>5/25/2017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C532130-997B-4BCB-978C-6D9E6567AE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1743294"/>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96EDA-588C-4F74-8427-18B6BE104485}" type="datetimeFigureOut">
              <a:rPr lang="en-US" smtClean="0">
                <a:solidFill>
                  <a:prstClr val="black">
                    <a:tint val="75000"/>
                  </a:prstClr>
                </a:solidFill>
              </a:rPr>
              <a:pPr/>
              <a:t>5/25/2017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C532130-997B-4BCB-978C-6D9E6567AE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612731"/>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996EDA-588C-4F74-8427-18B6BE104485}" type="datetimeFigureOut">
              <a:rPr lang="en-US" smtClean="0">
                <a:solidFill>
                  <a:prstClr val="black">
                    <a:tint val="75000"/>
                  </a:prstClr>
                </a:solidFill>
              </a:rPr>
              <a:pPr/>
              <a:t>5/25/2017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532130-997B-4BCB-978C-6D9E6567AE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8359872"/>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996EDA-588C-4F74-8427-18B6BE104485}" type="datetimeFigureOut">
              <a:rPr lang="en-US" smtClean="0">
                <a:solidFill>
                  <a:prstClr val="black">
                    <a:tint val="75000"/>
                  </a:prstClr>
                </a:solidFill>
              </a:rPr>
              <a:pPr/>
              <a:t>5/25/2017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532130-997B-4BCB-978C-6D9E6567AE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2288398"/>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996EDA-588C-4F74-8427-18B6BE104485}" type="datetimeFigureOut">
              <a:rPr lang="en-US" smtClean="0">
                <a:solidFill>
                  <a:prstClr val="black">
                    <a:tint val="75000"/>
                  </a:prstClr>
                </a:solidFill>
              </a:rPr>
              <a:pPr/>
              <a:t>5/25/2017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532130-997B-4BCB-978C-6D9E6567AE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4882177"/>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996EDA-588C-4F74-8427-18B6BE104485}" type="datetimeFigureOut">
              <a:rPr lang="en-US" smtClean="0">
                <a:solidFill>
                  <a:prstClr val="black">
                    <a:tint val="75000"/>
                  </a:prstClr>
                </a:solidFill>
              </a:rPr>
              <a:pPr/>
              <a:t>5/25/2017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532130-997B-4BCB-978C-6D9E6567AE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293546"/>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fontAlgn="auto">
              <a:spcBef>
                <a:spcPts val="0"/>
              </a:spcBef>
              <a:spcAft>
                <a:spcPts val="0"/>
              </a:spcAft>
            </a:pPr>
            <a:fld id="{C0B4FDB5-2CC2-6E4D-A0CC-F15EFE7CF1C4}" type="slidenum">
              <a:rPr lang="en-US" sz="1800" i="0" smtClean="0">
                <a:solidFill>
                  <a:prstClr val="black"/>
                </a:solidFill>
                <a:latin typeface="Calibri"/>
              </a:rPr>
              <a:pPr defTabSz="457200" fontAlgn="auto">
                <a:spcBef>
                  <a:spcPts val="0"/>
                </a:spcBef>
                <a:spcAft>
                  <a:spcPts val="0"/>
                </a:spcAft>
              </a:pPr>
              <a:t>‹#›</a:t>
            </a:fld>
            <a:endParaRPr lang="en-US" sz="1800" i="0">
              <a:solidFill>
                <a:prstClr val="black"/>
              </a:solidFill>
              <a:latin typeface="Calibri"/>
            </a:endParaRPr>
          </a:p>
        </p:txBody>
      </p:sp>
    </p:spTree>
    <p:extLst>
      <p:ext uri="{BB962C8B-B14F-4D97-AF65-F5344CB8AC3E}">
        <p14:creationId xmlns:p14="http://schemas.microsoft.com/office/powerpoint/2010/main" val="28014152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0070460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fontAlgn="auto">
              <a:spcBef>
                <a:spcPts val="0"/>
              </a:spcBef>
              <a:spcAft>
                <a:spcPts val="0"/>
              </a:spcAft>
            </a:pPr>
            <a:endParaRPr lang="en-US" sz="1800" i="0">
              <a:solidFill>
                <a:prstClr val="black"/>
              </a:solidFill>
              <a:latin typeface="Calibri"/>
            </a:endParaRPr>
          </a:p>
        </p:txBody>
      </p:sp>
      <p:sp>
        <p:nvSpPr>
          <p:cNvPr id="5" name="Footer Placeholder 4"/>
          <p:cNvSpPr>
            <a:spLocks noGrp="1"/>
          </p:cNvSpPr>
          <p:nvPr>
            <p:ph type="ftr" sz="quarter" idx="11"/>
          </p:nvPr>
        </p:nvSpPr>
        <p:spPr>
          <a:xfrm>
            <a:off x="1152525" y="6356350"/>
            <a:ext cx="4867275" cy="365125"/>
          </a:xfrm>
          <a:prstGeom prst="rect">
            <a:avLst/>
          </a:prstGeom>
        </p:spPr>
        <p:txBody>
          <a:bodyPr/>
          <a:lstStyle/>
          <a:p>
            <a:pPr defTabSz="457200" fontAlgn="auto">
              <a:spcBef>
                <a:spcPts val="0"/>
              </a:spcBef>
              <a:spcAft>
                <a:spcPts val="0"/>
              </a:spcAft>
            </a:pPr>
            <a:endParaRPr lang="en-US" sz="1800" i="0">
              <a:solidFill>
                <a:prstClr val="black"/>
              </a:solidFill>
              <a:latin typeface="Calibri"/>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fontAlgn="auto">
              <a:spcBef>
                <a:spcPts val="0"/>
              </a:spcBef>
              <a:spcAft>
                <a:spcPts val="0"/>
              </a:spcAft>
            </a:pPr>
            <a:fld id="{C0B4FDB5-2CC2-6E4D-A0CC-F15EFE7CF1C4}" type="slidenum">
              <a:rPr lang="en-US" sz="1800" i="0" smtClean="0">
                <a:solidFill>
                  <a:prstClr val="black"/>
                </a:solidFill>
                <a:latin typeface="Calibri"/>
              </a:rPr>
              <a:pPr defTabSz="457200" fontAlgn="auto">
                <a:spcBef>
                  <a:spcPts val="0"/>
                </a:spcBef>
                <a:spcAft>
                  <a:spcPts val="0"/>
                </a:spcAft>
              </a:pPr>
              <a:t>‹#›</a:t>
            </a:fld>
            <a:endParaRPr lang="en-US" sz="1800" i="0">
              <a:solidFill>
                <a:prstClr val="black"/>
              </a:solidFill>
              <a:latin typeface="Calibri"/>
            </a:endParaRPr>
          </a:p>
        </p:txBody>
      </p:sp>
    </p:spTree>
    <p:extLst>
      <p:ext uri="{BB962C8B-B14F-4D97-AF65-F5344CB8AC3E}">
        <p14:creationId xmlns:p14="http://schemas.microsoft.com/office/powerpoint/2010/main" val="367573184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95450"/>
            <a:ext cx="4038600" cy="4430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95450"/>
            <a:ext cx="4038600" cy="4430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457200" fontAlgn="auto">
              <a:spcBef>
                <a:spcPts val="0"/>
              </a:spcBef>
              <a:spcAft>
                <a:spcPts val="0"/>
              </a:spcAft>
            </a:pPr>
            <a:endParaRPr lang="en-US" sz="1800" i="0">
              <a:solidFill>
                <a:prstClr val="black"/>
              </a:solidFill>
              <a:latin typeface="Calibri"/>
            </a:endParaRPr>
          </a:p>
        </p:txBody>
      </p:sp>
      <p:sp>
        <p:nvSpPr>
          <p:cNvPr id="6" name="Footer Placeholder 5"/>
          <p:cNvSpPr>
            <a:spLocks noGrp="1"/>
          </p:cNvSpPr>
          <p:nvPr>
            <p:ph type="ftr" sz="quarter" idx="11"/>
          </p:nvPr>
        </p:nvSpPr>
        <p:spPr>
          <a:xfrm>
            <a:off x="1152525" y="6356350"/>
            <a:ext cx="4867275" cy="365125"/>
          </a:xfrm>
          <a:prstGeom prst="rect">
            <a:avLst/>
          </a:prstGeom>
        </p:spPr>
        <p:txBody>
          <a:bodyPr/>
          <a:lstStyle/>
          <a:p>
            <a:pPr defTabSz="457200" fontAlgn="auto">
              <a:spcBef>
                <a:spcPts val="0"/>
              </a:spcBef>
              <a:spcAft>
                <a:spcPts val="0"/>
              </a:spcAft>
            </a:pPr>
            <a:endParaRPr lang="en-US" sz="1800" i="0">
              <a:solidFill>
                <a:prstClr val="black"/>
              </a:solidFill>
              <a:latin typeface="Calibri"/>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457200" fontAlgn="auto">
              <a:spcBef>
                <a:spcPts val="0"/>
              </a:spcBef>
              <a:spcAft>
                <a:spcPts val="0"/>
              </a:spcAft>
            </a:pPr>
            <a:fld id="{C0B4FDB5-2CC2-6E4D-A0CC-F15EFE7CF1C4}" type="slidenum">
              <a:rPr lang="en-US" sz="1800" i="0" smtClean="0">
                <a:solidFill>
                  <a:prstClr val="black"/>
                </a:solidFill>
                <a:latin typeface="Calibri"/>
              </a:rPr>
              <a:pPr defTabSz="457200" fontAlgn="auto">
                <a:spcBef>
                  <a:spcPts val="0"/>
                </a:spcBef>
                <a:spcAft>
                  <a:spcPts val="0"/>
                </a:spcAft>
              </a:pPr>
              <a:t>‹#›</a:t>
            </a:fld>
            <a:endParaRPr lang="en-US" sz="1800" i="0">
              <a:solidFill>
                <a:prstClr val="black"/>
              </a:solidFill>
              <a:latin typeface="Calibri"/>
            </a:endParaRPr>
          </a:p>
        </p:txBody>
      </p:sp>
    </p:spTree>
    <p:extLst>
      <p:ext uri="{BB962C8B-B14F-4D97-AF65-F5344CB8AC3E}">
        <p14:creationId xmlns:p14="http://schemas.microsoft.com/office/powerpoint/2010/main" val="321759051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defTabSz="457200" fontAlgn="auto">
              <a:spcBef>
                <a:spcPts val="0"/>
              </a:spcBef>
              <a:spcAft>
                <a:spcPts val="0"/>
              </a:spcAft>
            </a:pPr>
            <a:endParaRPr lang="en-US" sz="1800" i="0">
              <a:solidFill>
                <a:prstClr val="black"/>
              </a:solidFill>
              <a:latin typeface="Calibri"/>
            </a:endParaRPr>
          </a:p>
        </p:txBody>
      </p:sp>
      <p:sp>
        <p:nvSpPr>
          <p:cNvPr id="8" name="Footer Placeholder 7"/>
          <p:cNvSpPr>
            <a:spLocks noGrp="1"/>
          </p:cNvSpPr>
          <p:nvPr>
            <p:ph type="ftr" sz="quarter" idx="11"/>
          </p:nvPr>
        </p:nvSpPr>
        <p:spPr>
          <a:xfrm>
            <a:off x="1152525" y="6356350"/>
            <a:ext cx="4867275" cy="365125"/>
          </a:xfrm>
          <a:prstGeom prst="rect">
            <a:avLst/>
          </a:prstGeom>
        </p:spPr>
        <p:txBody>
          <a:bodyPr/>
          <a:lstStyle/>
          <a:p>
            <a:pPr defTabSz="457200" fontAlgn="auto">
              <a:spcBef>
                <a:spcPts val="0"/>
              </a:spcBef>
              <a:spcAft>
                <a:spcPts val="0"/>
              </a:spcAft>
            </a:pPr>
            <a:endParaRPr lang="en-US" sz="1800" i="0" dirty="0">
              <a:solidFill>
                <a:prstClr val="black"/>
              </a:solidFill>
              <a:latin typeface="Calibri"/>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pPr defTabSz="457200" fontAlgn="auto">
              <a:spcBef>
                <a:spcPts val="0"/>
              </a:spcBef>
              <a:spcAft>
                <a:spcPts val="0"/>
              </a:spcAft>
            </a:pPr>
            <a:fld id="{C0B4FDB5-2CC2-6E4D-A0CC-F15EFE7CF1C4}" type="slidenum">
              <a:rPr lang="en-US" sz="1800" i="0" smtClean="0">
                <a:solidFill>
                  <a:prstClr val="black"/>
                </a:solidFill>
                <a:latin typeface="Calibri"/>
              </a:rPr>
              <a:pPr defTabSz="457200" fontAlgn="auto">
                <a:spcBef>
                  <a:spcPts val="0"/>
                </a:spcBef>
                <a:spcAft>
                  <a:spcPts val="0"/>
                </a:spcAft>
              </a:pPr>
              <a:t>‹#›</a:t>
            </a:fld>
            <a:endParaRPr lang="en-US" sz="1800" i="0">
              <a:solidFill>
                <a:prstClr val="black"/>
              </a:solidFill>
              <a:latin typeface="Calibri"/>
            </a:endParaRPr>
          </a:p>
        </p:txBody>
      </p:sp>
    </p:spTree>
    <p:extLst>
      <p:ext uri="{BB962C8B-B14F-4D97-AF65-F5344CB8AC3E}">
        <p14:creationId xmlns:p14="http://schemas.microsoft.com/office/powerpoint/2010/main" val="91464639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defTabSz="457200" fontAlgn="auto">
              <a:spcBef>
                <a:spcPts val="0"/>
              </a:spcBef>
              <a:spcAft>
                <a:spcPts val="0"/>
              </a:spcAft>
            </a:pPr>
            <a:endParaRPr lang="en-US" sz="1800" i="0">
              <a:solidFill>
                <a:prstClr val="black"/>
              </a:solidFill>
              <a:latin typeface="Calibri"/>
            </a:endParaRPr>
          </a:p>
        </p:txBody>
      </p:sp>
      <p:sp>
        <p:nvSpPr>
          <p:cNvPr id="4" name="Footer Placeholder 3"/>
          <p:cNvSpPr>
            <a:spLocks noGrp="1"/>
          </p:cNvSpPr>
          <p:nvPr>
            <p:ph type="ftr" sz="quarter" idx="11"/>
          </p:nvPr>
        </p:nvSpPr>
        <p:spPr>
          <a:xfrm>
            <a:off x="1152525" y="6356350"/>
            <a:ext cx="4867275" cy="365125"/>
          </a:xfrm>
          <a:prstGeom prst="rect">
            <a:avLst/>
          </a:prstGeom>
        </p:spPr>
        <p:txBody>
          <a:bodyPr/>
          <a:lstStyle/>
          <a:p>
            <a:pPr defTabSz="457200" fontAlgn="auto">
              <a:spcBef>
                <a:spcPts val="0"/>
              </a:spcBef>
              <a:spcAft>
                <a:spcPts val="0"/>
              </a:spcAft>
            </a:pPr>
            <a:endParaRPr lang="en-US" sz="1800" i="0">
              <a:solidFill>
                <a:prstClr val="black"/>
              </a:solidFill>
              <a:latin typeface="Calibri"/>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pPr defTabSz="457200" fontAlgn="auto">
              <a:spcBef>
                <a:spcPts val="0"/>
              </a:spcBef>
              <a:spcAft>
                <a:spcPts val="0"/>
              </a:spcAft>
            </a:pPr>
            <a:fld id="{C0B4FDB5-2CC2-6E4D-A0CC-F15EFE7CF1C4}" type="slidenum">
              <a:rPr lang="en-US" sz="1800" i="0" smtClean="0">
                <a:solidFill>
                  <a:prstClr val="black"/>
                </a:solidFill>
                <a:latin typeface="Calibri"/>
              </a:rPr>
              <a:pPr defTabSz="457200" fontAlgn="auto">
                <a:spcBef>
                  <a:spcPts val="0"/>
                </a:spcBef>
                <a:spcAft>
                  <a:spcPts val="0"/>
                </a:spcAft>
              </a:pPr>
              <a:t>‹#›</a:t>
            </a:fld>
            <a:endParaRPr lang="en-US" sz="1800" i="0">
              <a:solidFill>
                <a:prstClr val="black"/>
              </a:solidFill>
              <a:latin typeface="Calibri"/>
            </a:endParaRPr>
          </a:p>
        </p:txBody>
      </p:sp>
    </p:spTree>
    <p:extLst>
      <p:ext uri="{BB962C8B-B14F-4D97-AF65-F5344CB8AC3E}">
        <p14:creationId xmlns:p14="http://schemas.microsoft.com/office/powerpoint/2010/main" val="6631550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4635723"/>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457200" fontAlgn="auto">
              <a:spcBef>
                <a:spcPts val="0"/>
              </a:spcBef>
              <a:spcAft>
                <a:spcPts val="0"/>
              </a:spcAft>
            </a:pPr>
            <a:endParaRPr lang="en-US" sz="1800" i="0">
              <a:solidFill>
                <a:prstClr val="black"/>
              </a:solidFill>
              <a:latin typeface="Calibri"/>
            </a:endParaRPr>
          </a:p>
        </p:txBody>
      </p:sp>
      <p:sp>
        <p:nvSpPr>
          <p:cNvPr id="6" name="Footer Placeholder 5"/>
          <p:cNvSpPr>
            <a:spLocks noGrp="1"/>
          </p:cNvSpPr>
          <p:nvPr>
            <p:ph type="ftr" sz="quarter" idx="11"/>
          </p:nvPr>
        </p:nvSpPr>
        <p:spPr>
          <a:xfrm>
            <a:off x="1152525" y="6356350"/>
            <a:ext cx="4867275" cy="365125"/>
          </a:xfrm>
          <a:prstGeom prst="rect">
            <a:avLst/>
          </a:prstGeom>
        </p:spPr>
        <p:txBody>
          <a:bodyPr/>
          <a:lstStyle/>
          <a:p>
            <a:pPr defTabSz="457200" fontAlgn="auto">
              <a:spcBef>
                <a:spcPts val="0"/>
              </a:spcBef>
              <a:spcAft>
                <a:spcPts val="0"/>
              </a:spcAft>
            </a:pPr>
            <a:endParaRPr lang="en-US" sz="1800" i="0">
              <a:solidFill>
                <a:prstClr val="black"/>
              </a:solidFill>
              <a:latin typeface="Calibri"/>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457200" fontAlgn="auto">
              <a:spcBef>
                <a:spcPts val="0"/>
              </a:spcBef>
              <a:spcAft>
                <a:spcPts val="0"/>
              </a:spcAft>
            </a:pPr>
            <a:fld id="{C0B4FDB5-2CC2-6E4D-A0CC-F15EFE7CF1C4}" type="slidenum">
              <a:rPr lang="en-US" sz="1800" i="0" smtClean="0">
                <a:solidFill>
                  <a:prstClr val="black"/>
                </a:solidFill>
                <a:latin typeface="Calibri"/>
              </a:rPr>
              <a:pPr defTabSz="457200" fontAlgn="auto">
                <a:spcBef>
                  <a:spcPts val="0"/>
                </a:spcBef>
                <a:spcAft>
                  <a:spcPts val="0"/>
                </a:spcAft>
              </a:pPr>
              <a:t>‹#›</a:t>
            </a:fld>
            <a:endParaRPr lang="en-US" sz="1800" i="0">
              <a:solidFill>
                <a:prstClr val="black"/>
              </a:solidFill>
              <a:latin typeface="Calibri"/>
            </a:endParaRPr>
          </a:p>
        </p:txBody>
      </p:sp>
    </p:spTree>
    <p:extLst>
      <p:ext uri="{BB962C8B-B14F-4D97-AF65-F5344CB8AC3E}">
        <p14:creationId xmlns:p14="http://schemas.microsoft.com/office/powerpoint/2010/main" val="19772599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457200" fontAlgn="auto">
              <a:spcBef>
                <a:spcPts val="0"/>
              </a:spcBef>
              <a:spcAft>
                <a:spcPts val="0"/>
              </a:spcAft>
            </a:pPr>
            <a:fld id="{C0B4FDB5-2CC2-6E4D-A0CC-F15EFE7CF1C4}" type="slidenum">
              <a:rPr lang="en-US" sz="1800" i="0" smtClean="0">
                <a:solidFill>
                  <a:prstClr val="black"/>
                </a:solidFill>
                <a:latin typeface="Calibri"/>
              </a:rPr>
              <a:pPr defTabSz="457200" fontAlgn="auto">
                <a:spcBef>
                  <a:spcPts val="0"/>
                </a:spcBef>
                <a:spcAft>
                  <a:spcPts val="0"/>
                </a:spcAft>
              </a:pPr>
              <a:t>‹#›</a:t>
            </a:fld>
            <a:endParaRPr lang="en-US" sz="1800" i="0">
              <a:solidFill>
                <a:prstClr val="black"/>
              </a:solidFill>
              <a:latin typeface="Calibri"/>
            </a:endParaRPr>
          </a:p>
        </p:txBody>
      </p:sp>
    </p:spTree>
    <p:extLst>
      <p:ext uri="{BB962C8B-B14F-4D97-AF65-F5344CB8AC3E}">
        <p14:creationId xmlns:p14="http://schemas.microsoft.com/office/powerpoint/2010/main" val="3025525646"/>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fontAlgn="auto">
              <a:spcBef>
                <a:spcPts val="0"/>
              </a:spcBef>
              <a:spcAft>
                <a:spcPts val="0"/>
              </a:spcAft>
            </a:pPr>
            <a:endParaRPr lang="en-US" sz="1800" i="0">
              <a:solidFill>
                <a:prstClr val="black"/>
              </a:solidFill>
              <a:latin typeface="Calibri"/>
            </a:endParaRPr>
          </a:p>
        </p:txBody>
      </p:sp>
      <p:sp>
        <p:nvSpPr>
          <p:cNvPr id="5" name="Footer Placeholder 4"/>
          <p:cNvSpPr>
            <a:spLocks noGrp="1"/>
          </p:cNvSpPr>
          <p:nvPr>
            <p:ph type="ftr" sz="quarter" idx="11"/>
          </p:nvPr>
        </p:nvSpPr>
        <p:spPr>
          <a:xfrm>
            <a:off x="1152525" y="6356350"/>
            <a:ext cx="4867275" cy="365125"/>
          </a:xfrm>
          <a:prstGeom prst="rect">
            <a:avLst/>
          </a:prstGeom>
        </p:spPr>
        <p:txBody>
          <a:bodyPr/>
          <a:lstStyle/>
          <a:p>
            <a:pPr defTabSz="457200" fontAlgn="auto">
              <a:spcBef>
                <a:spcPts val="0"/>
              </a:spcBef>
              <a:spcAft>
                <a:spcPts val="0"/>
              </a:spcAft>
            </a:pPr>
            <a:endParaRPr lang="en-US" sz="1800" i="0">
              <a:solidFill>
                <a:prstClr val="black"/>
              </a:solidFill>
              <a:latin typeface="Calibri"/>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fontAlgn="auto">
              <a:spcBef>
                <a:spcPts val="0"/>
              </a:spcBef>
              <a:spcAft>
                <a:spcPts val="0"/>
              </a:spcAft>
            </a:pPr>
            <a:fld id="{C0B4FDB5-2CC2-6E4D-A0CC-F15EFE7CF1C4}" type="slidenum">
              <a:rPr lang="en-US" sz="1800" i="0" smtClean="0">
                <a:solidFill>
                  <a:prstClr val="black"/>
                </a:solidFill>
                <a:latin typeface="Calibri"/>
              </a:rPr>
              <a:pPr defTabSz="457200" fontAlgn="auto">
                <a:spcBef>
                  <a:spcPts val="0"/>
                </a:spcBef>
                <a:spcAft>
                  <a:spcPts val="0"/>
                </a:spcAft>
              </a:pPr>
              <a:t>‹#›</a:t>
            </a:fld>
            <a:endParaRPr lang="en-US" sz="1800" i="0">
              <a:solidFill>
                <a:prstClr val="black"/>
              </a:solidFill>
              <a:latin typeface="Calibri"/>
            </a:endParaRPr>
          </a:p>
        </p:txBody>
      </p:sp>
    </p:spTree>
    <p:extLst>
      <p:ext uri="{BB962C8B-B14F-4D97-AF65-F5344CB8AC3E}">
        <p14:creationId xmlns:p14="http://schemas.microsoft.com/office/powerpoint/2010/main" val="2168062505"/>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fontAlgn="auto">
              <a:spcBef>
                <a:spcPts val="0"/>
              </a:spcBef>
              <a:spcAft>
                <a:spcPts val="0"/>
              </a:spcAft>
            </a:pPr>
            <a:fld id="{C0B4FDB5-2CC2-6E4D-A0CC-F15EFE7CF1C4}" type="slidenum">
              <a:rPr lang="en-US" sz="1800" i="0" smtClean="0">
                <a:solidFill>
                  <a:prstClr val="black"/>
                </a:solidFill>
                <a:latin typeface="Calibri"/>
              </a:rPr>
              <a:pPr defTabSz="457200" fontAlgn="auto">
                <a:spcBef>
                  <a:spcPts val="0"/>
                </a:spcBef>
                <a:spcAft>
                  <a:spcPts val="0"/>
                </a:spcAft>
              </a:pPr>
              <a:t>‹#›</a:t>
            </a:fld>
            <a:endParaRPr lang="en-US" sz="1800" i="0">
              <a:solidFill>
                <a:prstClr val="black"/>
              </a:solidFill>
              <a:latin typeface="Calibri"/>
            </a:endParaRPr>
          </a:p>
        </p:txBody>
      </p:sp>
    </p:spTree>
    <p:extLst>
      <p:ext uri="{BB962C8B-B14F-4D97-AF65-F5344CB8AC3E}">
        <p14:creationId xmlns:p14="http://schemas.microsoft.com/office/powerpoint/2010/main" val="58042132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5">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eaLnBrk="1" latinLnBrk="0" hangingPunct="1"/>
            <a:fld id="{544213AF-26F6-41FA-8D85-E2C5388D6E58}" type="datetimeFigureOut">
              <a:rPr lang="en-US" smtClean="0"/>
              <a:pPr eaLnBrk="1" latinLnBrk="0" hangingPunct="1"/>
              <a:t>5/25/2017</a:t>
            </a:fld>
            <a:endParaRPr lang="en-US" sz="1000" dirty="0">
              <a:solidFill>
                <a:schemeClr val="tx1"/>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C5A77250-8E7C-4DEB-8999-75FD71C587A2}" type="slidenum">
              <a:rPr lang="en-US" smtClean="0"/>
              <a:pPr>
                <a:defRPr/>
              </a:pPr>
              <a:t>‹#›</a:t>
            </a:fld>
            <a:endParaRPr lang="en-US"/>
          </a:p>
        </p:txBody>
      </p:sp>
      <p:pic>
        <p:nvPicPr>
          <p:cNvPr id="2" name="Picture 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543800" y="5943600"/>
            <a:ext cx="1444752" cy="818553"/>
          </a:xfrm>
          <a:prstGeom prst="rect">
            <a:avLst/>
          </a:prstGeom>
        </p:spPr>
      </p:pic>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3B996EDA-588C-4F74-8427-18B6BE104485}" type="datetimeFigureOut">
              <a:rPr lang="en-US" i="0" smtClean="0">
                <a:solidFill>
                  <a:prstClr val="black">
                    <a:tint val="75000"/>
                  </a:prstClr>
                </a:solidFill>
                <a:latin typeface="Calibri"/>
              </a:rPr>
              <a:pPr fontAlgn="auto">
                <a:spcBef>
                  <a:spcPts val="0"/>
                </a:spcBef>
                <a:spcAft>
                  <a:spcPts val="0"/>
                </a:spcAft>
              </a:pPr>
              <a:t>5/25/2017</a:t>
            </a:fld>
            <a:endParaRPr lang="en-US" i="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i="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EC532130-997B-4BCB-978C-6D9E6567AED0}" type="slidenum">
              <a:rPr lang="en-US" i="0" smtClean="0">
                <a:solidFill>
                  <a:prstClr val="black">
                    <a:tint val="75000"/>
                  </a:prstClr>
                </a:solidFill>
                <a:latin typeface="Calibri"/>
              </a:rPr>
              <a:pPr fontAlgn="auto">
                <a:spcBef>
                  <a:spcPts val="0"/>
                </a:spcBef>
                <a:spcAft>
                  <a:spcPts val="0"/>
                </a:spcAft>
              </a:pPr>
              <a:t>‹#›</a:t>
            </a:fld>
            <a:endParaRPr lang="en-US" i="0">
              <a:solidFill>
                <a:prstClr val="black">
                  <a:tint val="75000"/>
                </a:prstClr>
              </a:solidFill>
              <a:latin typeface="Calibri"/>
            </a:endParaRPr>
          </a:p>
        </p:txBody>
      </p:sp>
    </p:spTree>
    <p:extLst>
      <p:ext uri="{BB962C8B-B14F-4D97-AF65-F5344CB8AC3E}">
        <p14:creationId xmlns:p14="http://schemas.microsoft.com/office/powerpoint/2010/main" val="364215056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spd="slow">
    <p:wip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p:cNvSpPr/>
          <p:nvPr userDrawn="1"/>
        </p:nvSpPr>
        <p:spPr>
          <a:xfrm>
            <a:off x="0" y="274638"/>
            <a:ext cx="9144000" cy="1384582"/>
          </a:xfrm>
          <a:prstGeom prst="rect">
            <a:avLst/>
          </a:prstGeom>
          <a:solidFill>
            <a:srgbClr val="F0F1F6"/>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i="0">
              <a:solidFill>
                <a:prstClr val="white"/>
              </a:solidFill>
            </a:endParaRPr>
          </a:p>
        </p:txBody>
      </p:sp>
      <p:sp>
        <p:nvSpPr>
          <p:cNvPr id="2" name="Title Placeholder 1"/>
          <p:cNvSpPr>
            <a:spLocks noGrp="1"/>
          </p:cNvSpPr>
          <p:nvPr>
            <p:ph type="title"/>
          </p:nvPr>
        </p:nvSpPr>
        <p:spPr>
          <a:xfrm>
            <a:off x="2066924" y="395429"/>
            <a:ext cx="6619875"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20258487"/>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id="1" dur="indefinite" restart="never" nodeType="tmRoot"/>
      </p:par>
    </p:tnLst>
  </p:timing>
  <p:hf hdr="0" ftr="0" dt="0"/>
  <p:txStyles>
    <p:titleStyle>
      <a:lvl1pPr algn="ctr" defTabSz="457200" rtl="0" eaLnBrk="1" latinLnBrk="0" hangingPunct="1">
        <a:spcBef>
          <a:spcPct val="0"/>
        </a:spcBef>
        <a:buNone/>
        <a:defRPr sz="4200" kern="1200">
          <a:solidFill>
            <a:srgbClr val="6274AA"/>
          </a:solidFill>
          <a:latin typeface="Myriad Pro" pitchFamily="34" charset="0"/>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yriad Pro" pitchFamily="34"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yriad Pro" pitchFamily="34"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yriad Pro" pitchFamily="34"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yriad Pro" pitchFamily="34"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yriad Pro"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marterlunchrooms.org/index.html"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8.xml"/><Relationship Id="rId7" Type="http://schemas.openxmlformats.org/officeDocument/2006/relationships/hyperlink" Target="https://twitter.com/search?q=institute%20of%20child%20nutrition&amp;src=typd" TargetMode="External"/><Relationship Id="rId2" Type="http://schemas.openxmlformats.org/officeDocument/2006/relationships/slideLayout" Target="../slideLayouts/slideLayout14.xml"/><Relationship Id="rId1" Type="http://schemas.openxmlformats.org/officeDocument/2006/relationships/tags" Target="../tags/tag1.xml"/><Relationship Id="rId6" Type="http://schemas.openxmlformats.org/officeDocument/2006/relationships/image" Target="../media/image22.png"/><Relationship Id="rId11" Type="http://schemas.openxmlformats.org/officeDocument/2006/relationships/hyperlink" Target="https://www.instagram.com/theicn/" TargetMode="External"/><Relationship Id="rId5" Type="http://schemas.openxmlformats.org/officeDocument/2006/relationships/image" Target="../media/image21.tiff"/><Relationship Id="rId10" Type="http://schemas.openxmlformats.org/officeDocument/2006/relationships/image" Target="../media/image24.png"/><Relationship Id="rId4" Type="http://schemas.openxmlformats.org/officeDocument/2006/relationships/hyperlink" Target="https://www.facebook.com/ichildnutrition/" TargetMode="External"/><Relationship Id="rId9" Type="http://schemas.openxmlformats.org/officeDocument/2006/relationships/hyperlink" Target="https://www.pinterest.com/theicn/"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ctrTitle"/>
          </p:nvPr>
        </p:nvSpPr>
        <p:spPr>
          <a:xfrm>
            <a:off x="685800" y="1980239"/>
            <a:ext cx="7772400" cy="1829761"/>
          </a:xfrm>
        </p:spPr>
        <p:txBody>
          <a:bodyPr>
            <a:noAutofit/>
          </a:bodyPr>
          <a:lstStyle/>
          <a:p>
            <a:pPr algn="ctr"/>
            <a:r>
              <a:rPr lang="en-US" dirty="0" smtClean="0"/>
              <a:t>Customer Service, Merchandising, and Food Presentation</a:t>
            </a:r>
          </a:p>
        </p:txBody>
      </p:sp>
      <p:sp>
        <p:nvSpPr>
          <p:cNvPr id="7" name="Subtitle 3"/>
          <p:cNvSpPr txBox="1">
            <a:spLocks/>
          </p:cNvSpPr>
          <p:nvPr/>
        </p:nvSpPr>
        <p:spPr>
          <a:xfrm>
            <a:off x="0" y="542187"/>
            <a:ext cx="9144000" cy="1199704"/>
          </a:xfrm>
          <a:prstGeom prst="rect">
            <a:avLst/>
          </a:prstGeom>
        </p:spPr>
        <p:txBody>
          <a:bodyPr vert="horz" lIns="45720" rIns="45720">
            <a:normAutofit/>
          </a:bodyPr>
          <a:lstStyle>
            <a:lvl1pPr marL="0" marR="64008" indent="0" algn="r" rtl="0" eaLnBrk="1" latinLnBrk="0" hangingPunct="1">
              <a:spcBef>
                <a:spcPts val="400"/>
              </a:spcBef>
              <a:spcAft>
                <a:spcPts val="0"/>
              </a:spcAft>
              <a:buClr>
                <a:schemeClr val="accent1"/>
              </a:buClr>
              <a:buSzPct val="68000"/>
              <a:buFont typeface="Wingdings 3"/>
              <a:buNone/>
              <a:defRPr kumimoji="0" sz="2700" kern="1200">
                <a:solidFill>
                  <a:schemeClr val="tx2"/>
                </a:solidFill>
                <a:latin typeface="+mn-lt"/>
                <a:ea typeface="+mn-ea"/>
                <a:cs typeface="+mn-cs"/>
              </a:defRPr>
            </a:lvl1pPr>
            <a:lvl2pPr marL="457200" indent="0" algn="ctr" rtl="0" eaLnBrk="1" latinLnBrk="0" hangingPunct="1">
              <a:spcBef>
                <a:spcPts val="324"/>
              </a:spcBef>
              <a:buClr>
                <a:schemeClr val="accent1"/>
              </a:buClr>
              <a:buFont typeface="Verdana"/>
              <a:buNone/>
              <a:defRPr kumimoji="0" sz="2300" kern="1200">
                <a:solidFill>
                  <a:schemeClr val="tx1"/>
                </a:solidFill>
                <a:latin typeface="+mn-lt"/>
                <a:ea typeface="+mn-ea"/>
                <a:cs typeface="+mn-cs"/>
              </a:defRPr>
            </a:lvl2pPr>
            <a:lvl3pPr marL="914400" indent="0" algn="ctr" rtl="0" eaLnBrk="1" latinLnBrk="0" hangingPunct="1">
              <a:spcBef>
                <a:spcPts val="350"/>
              </a:spcBef>
              <a:buClr>
                <a:schemeClr val="accent2"/>
              </a:buClr>
              <a:buSzPct val="100000"/>
              <a:buFont typeface="Wingdings 2"/>
              <a:buNone/>
              <a:defRPr kumimoji="0" sz="2100" kern="1200">
                <a:solidFill>
                  <a:schemeClr val="tx1"/>
                </a:solidFill>
                <a:latin typeface="+mn-lt"/>
                <a:ea typeface="+mn-ea"/>
                <a:cs typeface="+mn-cs"/>
              </a:defRPr>
            </a:lvl3pPr>
            <a:lvl4pPr marL="1371600" indent="0" algn="ctr" rtl="0" eaLnBrk="1" latinLnBrk="0" hangingPunct="1">
              <a:spcBef>
                <a:spcPts val="350"/>
              </a:spcBef>
              <a:buClr>
                <a:schemeClr val="accent2"/>
              </a:buClr>
              <a:buFont typeface="Wingdings 2"/>
              <a:buNone/>
              <a:defRPr kumimoji="0" sz="1900" kern="1200">
                <a:solidFill>
                  <a:schemeClr val="tx1"/>
                </a:solidFill>
                <a:latin typeface="+mn-lt"/>
                <a:ea typeface="+mn-ea"/>
                <a:cs typeface="+mn-cs"/>
              </a:defRPr>
            </a:lvl4pPr>
            <a:lvl5pPr marL="1828800" indent="0" algn="ctr" rtl="0" eaLnBrk="1" latinLnBrk="0" hangingPunct="1">
              <a:spcBef>
                <a:spcPts val="350"/>
              </a:spcBef>
              <a:buClr>
                <a:schemeClr val="accent2"/>
              </a:buClr>
              <a:buFont typeface="Wingdings 2"/>
              <a:buNone/>
              <a:defRPr kumimoji="0" sz="1800" kern="1200">
                <a:solidFill>
                  <a:schemeClr val="tx1"/>
                </a:solidFill>
                <a:latin typeface="+mn-lt"/>
                <a:ea typeface="+mn-ea"/>
                <a:cs typeface="+mn-cs"/>
              </a:defRPr>
            </a:lvl5pPr>
            <a:lvl6pPr marL="2286000" indent="0" algn="ctr" rtl="0" eaLnBrk="1" latinLnBrk="0" hangingPunct="1">
              <a:spcBef>
                <a:spcPts val="350"/>
              </a:spcBef>
              <a:buClr>
                <a:schemeClr val="accent3"/>
              </a:buClr>
              <a:buFont typeface="Wingdings 2"/>
              <a:buNone/>
              <a:defRPr kumimoji="0" sz="1800" kern="1200">
                <a:solidFill>
                  <a:schemeClr val="tx1"/>
                </a:solidFill>
                <a:latin typeface="+mn-lt"/>
                <a:ea typeface="+mn-ea"/>
                <a:cs typeface="+mn-cs"/>
              </a:defRPr>
            </a:lvl6pPr>
            <a:lvl7pPr marL="2743200" indent="0" algn="ctr" rtl="0" eaLnBrk="1" latinLnBrk="0" hangingPunct="1">
              <a:spcBef>
                <a:spcPts val="350"/>
              </a:spcBef>
              <a:buClr>
                <a:schemeClr val="accent3"/>
              </a:buClr>
              <a:buFont typeface="Wingdings 2"/>
              <a:buNone/>
              <a:defRPr kumimoji="0" sz="1600" kern="1200">
                <a:solidFill>
                  <a:schemeClr val="tx1"/>
                </a:solidFill>
                <a:latin typeface="+mn-lt"/>
                <a:ea typeface="+mn-ea"/>
                <a:cs typeface="+mn-cs"/>
              </a:defRPr>
            </a:lvl7pPr>
            <a:lvl8pPr marL="3200400" indent="0" algn="ctr" rtl="0" eaLnBrk="1" latinLnBrk="0" hangingPunct="1">
              <a:spcBef>
                <a:spcPts val="350"/>
              </a:spcBef>
              <a:buClr>
                <a:schemeClr val="accent3"/>
              </a:buClr>
              <a:buFont typeface="Wingdings 2"/>
              <a:buNone/>
              <a:defRPr kumimoji="0" sz="1600" kern="1200">
                <a:solidFill>
                  <a:schemeClr val="tx1"/>
                </a:solidFill>
                <a:latin typeface="+mn-lt"/>
                <a:ea typeface="+mn-ea"/>
                <a:cs typeface="+mn-cs"/>
              </a:defRPr>
            </a:lvl8pPr>
            <a:lvl9pPr marL="3657600" indent="0" algn="ctr" rtl="0" eaLnBrk="1" latinLnBrk="0" hangingPunct="1">
              <a:spcBef>
                <a:spcPts val="350"/>
              </a:spcBef>
              <a:buClr>
                <a:schemeClr val="accent3"/>
              </a:buClr>
              <a:buFont typeface="Wingdings 2"/>
              <a:buNone/>
              <a:defRPr kumimoji="0" sz="1600" kern="1200" baseline="0">
                <a:solidFill>
                  <a:schemeClr val="tx1"/>
                </a:solidFill>
                <a:latin typeface="+mn-lt"/>
                <a:ea typeface="+mn-ea"/>
                <a:cs typeface="+mn-cs"/>
              </a:defRPr>
            </a:lvl9pPr>
            <a:extLst/>
          </a:lstStyle>
          <a:p>
            <a:pPr algn="ctr"/>
            <a:r>
              <a:rPr lang="en-US" sz="2400" i="0" dirty="0" smtClean="0">
                <a:solidFill>
                  <a:srgbClr val="76BC42"/>
                </a:solidFill>
              </a:rPr>
              <a:t>ORIENTATION TO SCHOOL NUTRITION MANAGEMENT</a:t>
            </a:r>
            <a:endParaRPr lang="en-US" sz="1800" i="0" dirty="0">
              <a:solidFill>
                <a:srgbClr val="76BC4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5"/>
          <p:cNvSpPr>
            <a:spLocks noGrp="1"/>
          </p:cNvSpPr>
          <p:nvPr>
            <p:ph idx="1"/>
          </p:nvPr>
        </p:nvSpPr>
        <p:spPr>
          <a:xfrm>
            <a:off x="685800" y="1524000"/>
            <a:ext cx="7772400" cy="4800600"/>
          </a:xfrm>
        </p:spPr>
        <p:txBody>
          <a:bodyPr>
            <a:normAutofit/>
          </a:bodyPr>
          <a:lstStyle/>
          <a:p>
            <a:pPr eaLnBrk="1" hangingPunct="1">
              <a:lnSpc>
                <a:spcPct val="80000"/>
              </a:lnSpc>
              <a:buFontTx/>
              <a:buNone/>
            </a:pPr>
            <a:r>
              <a:rPr lang="en-US" sz="2000" smtClean="0"/>
              <a:t>Starting in reverse order:</a:t>
            </a:r>
          </a:p>
          <a:p>
            <a:pPr eaLnBrk="1" hangingPunct="1">
              <a:lnSpc>
                <a:spcPct val="80000"/>
              </a:lnSpc>
              <a:buFontTx/>
              <a:buNone/>
            </a:pPr>
            <a:endParaRPr lang="en-US" sz="1200" smtClean="0"/>
          </a:p>
          <a:p>
            <a:pPr eaLnBrk="1" hangingPunct="1">
              <a:lnSpc>
                <a:spcPct val="80000"/>
              </a:lnSpc>
              <a:buFontTx/>
              <a:buNone/>
            </a:pPr>
            <a:r>
              <a:rPr lang="en-US" sz="2800" smtClean="0"/>
              <a:t>6.  “Next…”</a:t>
            </a:r>
          </a:p>
          <a:p>
            <a:pPr eaLnBrk="1" hangingPunct="1">
              <a:lnSpc>
                <a:spcPct val="80000"/>
              </a:lnSpc>
              <a:buFontTx/>
              <a:buNone/>
            </a:pPr>
            <a:endParaRPr lang="en-US" sz="1300" smtClean="0"/>
          </a:p>
          <a:p>
            <a:pPr eaLnBrk="1" hangingPunct="1">
              <a:lnSpc>
                <a:spcPct val="80000"/>
              </a:lnSpc>
              <a:buFontTx/>
              <a:buNone/>
            </a:pPr>
            <a:r>
              <a:rPr lang="en-US" sz="2800" smtClean="0"/>
              <a:t>5.  “What do you want?”</a:t>
            </a:r>
          </a:p>
          <a:p>
            <a:pPr eaLnBrk="1" hangingPunct="1">
              <a:lnSpc>
                <a:spcPct val="80000"/>
              </a:lnSpc>
              <a:buFontTx/>
              <a:buNone/>
            </a:pPr>
            <a:endParaRPr lang="en-US" sz="1300" smtClean="0"/>
          </a:p>
          <a:p>
            <a:pPr eaLnBrk="1" hangingPunct="1">
              <a:lnSpc>
                <a:spcPct val="80000"/>
              </a:lnSpc>
              <a:buFontTx/>
              <a:buNone/>
            </a:pPr>
            <a:r>
              <a:rPr lang="en-US" sz="2800" smtClean="0"/>
              <a:t>4.  “Come on and get moving!”</a:t>
            </a:r>
          </a:p>
          <a:p>
            <a:pPr eaLnBrk="1" hangingPunct="1">
              <a:lnSpc>
                <a:spcPct val="80000"/>
              </a:lnSpc>
              <a:buFontTx/>
              <a:buNone/>
            </a:pPr>
            <a:endParaRPr lang="en-US" sz="1300" smtClean="0"/>
          </a:p>
          <a:p>
            <a:pPr eaLnBrk="1" hangingPunct="1">
              <a:lnSpc>
                <a:spcPct val="80000"/>
              </a:lnSpc>
              <a:buFontTx/>
              <a:buNone/>
            </a:pPr>
            <a:r>
              <a:rPr lang="en-US" sz="2800" smtClean="0"/>
              <a:t>3.  “Stop talking!”</a:t>
            </a:r>
          </a:p>
          <a:p>
            <a:pPr eaLnBrk="1" hangingPunct="1">
              <a:lnSpc>
                <a:spcPct val="80000"/>
              </a:lnSpc>
              <a:buFontTx/>
              <a:buNone/>
            </a:pPr>
            <a:endParaRPr lang="en-US" sz="1200" smtClean="0"/>
          </a:p>
          <a:p>
            <a:pPr eaLnBrk="1" hangingPunct="1">
              <a:lnSpc>
                <a:spcPct val="80000"/>
              </a:lnSpc>
              <a:buFontTx/>
              <a:buNone/>
            </a:pPr>
            <a:r>
              <a:rPr lang="en-US" sz="2800" smtClean="0"/>
              <a:t>2.  “Enter your PIN, TRY AGAIN. Just tell   </a:t>
            </a:r>
          </a:p>
          <a:p>
            <a:pPr eaLnBrk="1" hangingPunct="1">
              <a:lnSpc>
                <a:spcPct val="80000"/>
              </a:lnSpc>
              <a:buFontTx/>
              <a:buNone/>
            </a:pPr>
            <a:r>
              <a:rPr lang="en-US" sz="2800" smtClean="0"/>
              <a:t>      me your name and I will do it!”</a:t>
            </a:r>
          </a:p>
          <a:p>
            <a:pPr eaLnBrk="1" hangingPunct="1">
              <a:lnSpc>
                <a:spcPct val="80000"/>
              </a:lnSpc>
              <a:buFontTx/>
              <a:buNone/>
            </a:pPr>
            <a:endParaRPr lang="en-US" sz="1200" smtClean="0"/>
          </a:p>
          <a:p>
            <a:pPr eaLnBrk="1" hangingPunct="1">
              <a:lnSpc>
                <a:spcPct val="80000"/>
              </a:lnSpc>
              <a:buFontTx/>
              <a:buNone/>
            </a:pPr>
            <a:r>
              <a:rPr lang="en-US" sz="2800" smtClean="0"/>
              <a:t>1.  The most common thing said to our </a:t>
            </a:r>
          </a:p>
          <a:p>
            <a:pPr eaLnBrk="1" hangingPunct="1">
              <a:lnSpc>
                <a:spcPct val="80000"/>
              </a:lnSpc>
              <a:buFontTx/>
              <a:buNone/>
            </a:pPr>
            <a:r>
              <a:rPr lang="en-US" sz="2800" smtClean="0"/>
              <a:t>     customers: </a:t>
            </a:r>
            <a:r>
              <a:rPr lang="en-US" sz="2800" b="1" i="1" smtClean="0"/>
              <a:t>Nothing!!</a:t>
            </a:r>
            <a:endParaRPr lang="en-US" sz="2800" smtClean="0"/>
          </a:p>
          <a:p>
            <a:pPr eaLnBrk="1" hangingPunct="1">
              <a:lnSpc>
                <a:spcPct val="80000"/>
              </a:lnSpc>
              <a:buFontTx/>
              <a:buNone/>
            </a:pPr>
            <a:endParaRPr lang="en-US" sz="3000" dirty="0" smtClean="0"/>
          </a:p>
        </p:txBody>
      </p:sp>
      <p:sp>
        <p:nvSpPr>
          <p:cNvPr id="18433" name="Title 4"/>
          <p:cNvSpPr>
            <a:spLocks noGrp="1"/>
          </p:cNvSpPr>
          <p:nvPr>
            <p:ph type="title"/>
          </p:nvPr>
        </p:nvSpPr>
        <p:spPr>
          <a:xfrm>
            <a:off x="457200" y="304800"/>
            <a:ext cx="7772400" cy="1295400"/>
          </a:xfrm>
        </p:spPr>
        <p:txBody>
          <a:bodyPr>
            <a:noAutofit/>
          </a:bodyPr>
          <a:lstStyle/>
          <a:p>
            <a:pPr eaLnBrk="1" hangingPunct="1"/>
            <a:r>
              <a:rPr lang="en-US" sz="3600" b="1" dirty="0" smtClean="0">
                <a:latin typeface="Arial" pitchFamily="34" charset="0"/>
                <a:cs typeface="Arial" pitchFamily="34" charset="0"/>
              </a:rPr>
              <a:t>Six Top Statements Made by Staff to Children in The Serving Line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457200" y="1828800"/>
            <a:ext cx="8229600" cy="4178300"/>
          </a:xfrm>
        </p:spPr>
        <p:txBody>
          <a:bodyPr>
            <a:normAutofit/>
          </a:bodyPr>
          <a:lstStyle/>
          <a:p>
            <a:pPr eaLnBrk="1" hangingPunct="1"/>
            <a:r>
              <a:rPr lang="en-US" sz="3200" dirty="0" smtClean="0"/>
              <a:t>“Hi, may I help you?”</a:t>
            </a:r>
          </a:p>
          <a:p>
            <a:pPr eaLnBrk="1" hangingPunct="1"/>
            <a:endParaRPr lang="en-US" sz="1600" dirty="0" smtClean="0"/>
          </a:p>
          <a:p>
            <a:pPr eaLnBrk="1" hangingPunct="1"/>
            <a:r>
              <a:rPr lang="en-US" sz="3200" dirty="0" smtClean="0"/>
              <a:t>“Great to see you today; hope you enjoy   </a:t>
            </a:r>
          </a:p>
          <a:p>
            <a:pPr marL="109728" indent="0" eaLnBrk="1" hangingPunct="1">
              <a:buNone/>
            </a:pPr>
            <a:r>
              <a:rPr lang="en-US" sz="3200" dirty="0"/>
              <a:t> </a:t>
            </a:r>
            <a:r>
              <a:rPr lang="en-US" sz="3200" dirty="0" smtClean="0"/>
              <a:t>   your meal.”</a:t>
            </a:r>
          </a:p>
          <a:p>
            <a:pPr eaLnBrk="1" hangingPunct="1">
              <a:buFont typeface="Arial" charset="0"/>
              <a:buNone/>
            </a:pPr>
            <a:endParaRPr lang="en-US" sz="1600" dirty="0" smtClean="0"/>
          </a:p>
          <a:p>
            <a:pPr eaLnBrk="1" hangingPunct="1"/>
            <a:r>
              <a:rPr lang="en-US" sz="3200" dirty="0" smtClean="0"/>
              <a:t>“Great choice of food selections today.”</a:t>
            </a:r>
          </a:p>
          <a:p>
            <a:pPr eaLnBrk="1" hangingPunct="1"/>
            <a:endParaRPr lang="en-US" sz="1600" dirty="0" smtClean="0"/>
          </a:p>
          <a:p>
            <a:pPr eaLnBrk="1" hangingPunct="1"/>
            <a:r>
              <a:rPr lang="en-US" sz="3200" dirty="0" smtClean="0"/>
              <a:t>“Don’t you look nice today?”</a:t>
            </a:r>
          </a:p>
        </p:txBody>
      </p:sp>
      <p:sp>
        <p:nvSpPr>
          <p:cNvPr id="19457" name="Title 1"/>
          <p:cNvSpPr>
            <a:spLocks noGrp="1"/>
          </p:cNvSpPr>
          <p:nvPr>
            <p:ph type="title"/>
          </p:nvPr>
        </p:nvSpPr>
        <p:spPr>
          <a:xfrm>
            <a:off x="457200" y="381000"/>
            <a:ext cx="8229600" cy="1143000"/>
          </a:xfrm>
        </p:spPr>
        <p:txBody>
          <a:bodyPr>
            <a:normAutofit fontScale="90000"/>
          </a:bodyPr>
          <a:lstStyle/>
          <a:p>
            <a:pPr eaLnBrk="1" hangingPunct="1"/>
            <a:r>
              <a:rPr lang="en-US" dirty="0" smtClean="0"/>
              <a:t>Statements Customers Hear When They Enter a Restaurant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457200" y="1874837"/>
            <a:ext cx="8229600" cy="4144963"/>
          </a:xfrm>
        </p:spPr>
        <p:txBody>
          <a:bodyPr/>
          <a:lstStyle/>
          <a:p>
            <a:pPr marL="342900" lvl="3" indent="-342900" algn="ctr" eaLnBrk="1" hangingPunct="1">
              <a:buFont typeface="Arial" charset="0"/>
              <a:buNone/>
            </a:pPr>
            <a:r>
              <a:rPr lang="en-US" sz="4400" dirty="0" smtClean="0"/>
              <a:t>Identify your customer.</a:t>
            </a:r>
          </a:p>
          <a:p>
            <a:pPr eaLnBrk="1" hangingPunct="1">
              <a:buFont typeface="Arial" charset="0"/>
              <a:buNone/>
            </a:pPr>
            <a:endParaRPr lang="en-US" dirty="0" smtClean="0">
              <a:latin typeface="Times New Roman" pitchFamily="18" charset="0"/>
              <a:cs typeface="Times New Roman" pitchFamily="18" charset="0"/>
            </a:endParaRPr>
          </a:p>
        </p:txBody>
      </p:sp>
      <p:sp>
        <p:nvSpPr>
          <p:cNvPr id="20481" name="Title 1"/>
          <p:cNvSpPr>
            <a:spLocks noGrp="1"/>
          </p:cNvSpPr>
          <p:nvPr>
            <p:ph type="title"/>
          </p:nvPr>
        </p:nvSpPr>
        <p:spPr/>
        <p:txBody>
          <a:bodyPr/>
          <a:lstStyle/>
          <a:p>
            <a:pPr eaLnBrk="1" hangingPunct="1"/>
            <a:r>
              <a:rPr lang="en-US" dirty="0" smtClean="0"/>
              <a:t>Objective 1</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marL="171450" indent="-171450" eaLnBrk="1" fontAlgn="auto" hangingPunct="1">
              <a:spcAft>
                <a:spcPts val="0"/>
              </a:spcAft>
              <a:buFont typeface="Arial" pitchFamily="34" charset="0"/>
              <a:buChar char="•"/>
              <a:tabLst>
                <a:tab pos="171450" algn="l"/>
              </a:tabLst>
              <a:defRPr/>
            </a:pPr>
            <a:r>
              <a:rPr lang="en-US" dirty="0" smtClean="0"/>
              <a:t>Who are the primary customers?</a:t>
            </a:r>
          </a:p>
          <a:p>
            <a:pPr marL="0" indent="0" eaLnBrk="1" fontAlgn="auto" hangingPunct="1">
              <a:spcAft>
                <a:spcPts val="0"/>
              </a:spcAft>
              <a:buFont typeface="Arial" charset="0"/>
              <a:buNone/>
              <a:tabLst>
                <a:tab pos="171450" algn="l"/>
              </a:tabLst>
              <a:defRPr/>
            </a:pPr>
            <a:r>
              <a:rPr lang="en-US" dirty="0"/>
              <a:t> </a:t>
            </a:r>
            <a:r>
              <a:rPr lang="en-US" dirty="0" smtClean="0"/>
              <a:t> Who </a:t>
            </a:r>
            <a:r>
              <a:rPr lang="en-US" dirty="0"/>
              <a:t>are the </a:t>
            </a:r>
            <a:r>
              <a:rPr lang="en-US" dirty="0" smtClean="0"/>
              <a:t>secondary customers</a:t>
            </a:r>
            <a:r>
              <a:rPr lang="en-US" dirty="0"/>
              <a:t>?</a:t>
            </a:r>
          </a:p>
          <a:p>
            <a:pPr marL="571500" lvl="1" indent="-171450" eaLnBrk="1" fontAlgn="auto" hangingPunct="1">
              <a:spcBef>
                <a:spcPts val="324"/>
              </a:spcBef>
              <a:spcAft>
                <a:spcPts val="0"/>
              </a:spcAft>
              <a:buFont typeface="Arial" pitchFamily="34" charset="0"/>
              <a:buChar char="•"/>
              <a:tabLst>
                <a:tab pos="171450" algn="l"/>
              </a:tabLst>
              <a:defRPr/>
            </a:pPr>
            <a:endParaRPr lang="en-US" sz="3200" dirty="0" smtClean="0"/>
          </a:p>
          <a:p>
            <a:pPr marL="171450" indent="-171450" eaLnBrk="1" fontAlgn="auto" hangingPunct="1">
              <a:spcAft>
                <a:spcPts val="0"/>
              </a:spcAft>
              <a:buFont typeface="Arial" pitchFamily="34" charset="0"/>
              <a:buChar char="•"/>
              <a:tabLst>
                <a:tab pos="171450" algn="l"/>
              </a:tabLst>
              <a:defRPr/>
            </a:pPr>
            <a:r>
              <a:rPr lang="en-US" dirty="0" smtClean="0"/>
              <a:t>What influences the needs and wants of the school nutrition customers?</a:t>
            </a:r>
          </a:p>
          <a:p>
            <a:pPr marL="171450" indent="-171450" eaLnBrk="1" fontAlgn="auto" hangingPunct="1">
              <a:spcAft>
                <a:spcPts val="0"/>
              </a:spcAft>
              <a:buFont typeface="Arial" pitchFamily="34" charset="0"/>
              <a:buChar char="•"/>
              <a:tabLst>
                <a:tab pos="171450" algn="l"/>
              </a:tabLst>
              <a:defRPr/>
            </a:pPr>
            <a:endParaRPr lang="en-US" dirty="0" smtClean="0"/>
          </a:p>
          <a:p>
            <a:pPr marL="171450" indent="-171450" eaLnBrk="1" fontAlgn="auto" hangingPunct="1">
              <a:spcAft>
                <a:spcPts val="0"/>
              </a:spcAft>
              <a:buFont typeface="Arial" pitchFamily="34" charset="0"/>
              <a:buChar char="•"/>
              <a:tabLst>
                <a:tab pos="171450" algn="l"/>
              </a:tabLst>
              <a:defRPr/>
            </a:pPr>
            <a:r>
              <a:rPr lang="en-US" dirty="0" smtClean="0"/>
              <a:t>What factors or groups influence customers' eating habits? </a:t>
            </a:r>
          </a:p>
          <a:p>
            <a:pPr marL="365760" indent="-256032" eaLnBrk="1" fontAlgn="auto" hangingPunct="1">
              <a:spcAft>
                <a:spcPts val="0"/>
              </a:spcAft>
              <a:buFont typeface="Wingdings 3"/>
              <a:buChar char=""/>
              <a:defRPr/>
            </a:pPr>
            <a:endParaRPr lang="en-US" dirty="0"/>
          </a:p>
        </p:txBody>
      </p:sp>
      <p:sp>
        <p:nvSpPr>
          <p:cNvPr id="21505" name="Title 1"/>
          <p:cNvSpPr>
            <a:spLocks noGrp="1"/>
          </p:cNvSpPr>
          <p:nvPr>
            <p:ph type="title"/>
          </p:nvPr>
        </p:nvSpPr>
        <p:spPr>
          <a:xfrm>
            <a:off x="533400" y="304800"/>
            <a:ext cx="8305800" cy="1143000"/>
          </a:xfrm>
        </p:spPr>
        <p:txBody>
          <a:bodyPr>
            <a:normAutofit fontScale="90000"/>
          </a:bodyPr>
          <a:lstStyle/>
          <a:p>
            <a:pPr eaLnBrk="1" hangingPunct="1"/>
            <a:r>
              <a:rPr lang="en-US" dirty="0" smtClean="0"/>
              <a:t>The Customer for School Nutrition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a:xfrm>
            <a:off x="478302" y="1874837"/>
            <a:ext cx="8229600" cy="4221163"/>
          </a:xfrm>
        </p:spPr>
        <p:txBody>
          <a:bodyPr>
            <a:normAutofit/>
          </a:bodyPr>
          <a:lstStyle/>
          <a:p>
            <a:pPr marL="342900" lvl="3" indent="0" algn="ctr" eaLnBrk="1" hangingPunct="1">
              <a:buFont typeface="Arial" charset="0"/>
              <a:buNone/>
            </a:pPr>
            <a:r>
              <a:rPr lang="en-US" sz="4000" dirty="0" smtClean="0"/>
              <a:t>State how the principles of customer service, merchandising, and food presentation relate to attracting and keeping customers.</a:t>
            </a:r>
          </a:p>
          <a:p>
            <a:pPr algn="ctr" eaLnBrk="1" hangingPunct="1">
              <a:buFont typeface="Arial" charset="0"/>
              <a:buNone/>
            </a:pPr>
            <a:endParaRPr lang="en-US" sz="2400" dirty="0" smtClean="0"/>
          </a:p>
        </p:txBody>
      </p:sp>
      <p:sp>
        <p:nvSpPr>
          <p:cNvPr id="22529" name="Title 1"/>
          <p:cNvSpPr>
            <a:spLocks noGrp="1"/>
          </p:cNvSpPr>
          <p:nvPr>
            <p:ph type="title"/>
          </p:nvPr>
        </p:nvSpPr>
        <p:spPr>
          <a:xfrm>
            <a:off x="457200" y="274638"/>
            <a:ext cx="8229600" cy="1143000"/>
          </a:xfrm>
        </p:spPr>
        <p:txBody>
          <a:bodyPr/>
          <a:lstStyle/>
          <a:p>
            <a:pPr eaLnBrk="1" hangingPunct="1"/>
            <a:r>
              <a:rPr lang="en-US" dirty="0" smtClean="0"/>
              <a:t>Objective 2</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p:cNvSpPr/>
          <p:nvPr/>
        </p:nvSpPr>
        <p:spPr>
          <a:xfrm>
            <a:off x="0" y="1308080"/>
            <a:ext cx="9144000" cy="562612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3" name="Rectangle 2"/>
          <p:cNvSpPr>
            <a:spLocks noGrp="1" noChangeArrowheads="1"/>
          </p:cNvSpPr>
          <p:nvPr>
            <p:ph type="title"/>
          </p:nvPr>
        </p:nvSpPr>
        <p:spPr>
          <a:xfrm>
            <a:off x="400929" y="457200"/>
            <a:ext cx="8763000" cy="914400"/>
          </a:xfrm>
        </p:spPr>
        <p:txBody>
          <a:bodyPr/>
          <a:lstStyle/>
          <a:p>
            <a:pPr eaLnBrk="1" hangingPunct="1"/>
            <a:r>
              <a:rPr lang="en-US" dirty="0" smtClean="0">
                <a:latin typeface="Arial" pitchFamily="34" charset="0"/>
                <a:cs typeface="Arial" pitchFamily="34" charset="0"/>
              </a:rPr>
              <a:t>5 Key Elements of Presentation</a:t>
            </a:r>
          </a:p>
        </p:txBody>
      </p:sp>
      <p:sp>
        <p:nvSpPr>
          <p:cNvPr id="55300" name="Text Box 4"/>
          <p:cNvSpPr txBox="1">
            <a:spLocks noChangeArrowheads="1"/>
          </p:cNvSpPr>
          <p:nvPr/>
        </p:nvSpPr>
        <p:spPr bwMode="auto">
          <a:xfrm>
            <a:off x="3162300" y="1473160"/>
            <a:ext cx="2819400" cy="6832640"/>
          </a:xfrm>
          <a:prstGeom prst="rect">
            <a:avLst/>
          </a:prstGeom>
          <a:noFill/>
          <a:ln w="9525">
            <a:noFill/>
            <a:miter lim="800000"/>
            <a:headEnd/>
            <a:tailEnd/>
          </a:ln>
          <a:effectLst/>
        </p:spPr>
        <p:txBody>
          <a:bodyPr wrap="square">
            <a:spAutoFit/>
          </a:bodyPr>
          <a:lstStyle/>
          <a:p>
            <a:pPr algn="ctr" eaLnBrk="0" hangingPunct="0">
              <a:spcBef>
                <a:spcPct val="50000"/>
              </a:spcBef>
              <a:defRPr/>
            </a:pPr>
            <a:r>
              <a:rPr lang="en-US" sz="5400" b="1" i="0" dirty="0" smtClean="0">
                <a:solidFill>
                  <a:schemeClr val="accent2"/>
                </a:solidFill>
                <a:effectLst>
                  <a:outerShdw blurRad="38100" dist="38100" dir="2700000" algn="tl">
                    <a:srgbClr val="000000"/>
                  </a:outerShdw>
                </a:effectLst>
              </a:rPr>
              <a:t>C</a:t>
            </a:r>
            <a:r>
              <a:rPr lang="en-US" sz="5400" b="1" i="0" dirty="0" smtClean="0">
                <a:solidFill>
                  <a:schemeClr val="accent3"/>
                </a:solidFill>
                <a:effectLst>
                  <a:outerShdw blurRad="38100" dist="38100" dir="2700000" algn="tl">
                    <a:srgbClr val="000000"/>
                  </a:outerShdw>
                </a:effectLst>
              </a:rPr>
              <a:t>O</a:t>
            </a:r>
            <a:r>
              <a:rPr lang="en-US" sz="5400" b="1" i="0" dirty="0" smtClean="0">
                <a:solidFill>
                  <a:srgbClr val="00B050"/>
                </a:solidFill>
                <a:effectLst>
                  <a:outerShdw blurRad="38100" dist="38100" dir="2700000" algn="tl">
                    <a:srgbClr val="000000"/>
                  </a:outerShdw>
                </a:effectLst>
              </a:rPr>
              <a:t>L</a:t>
            </a:r>
            <a:r>
              <a:rPr lang="en-US" sz="5400" b="1" i="0" dirty="0" smtClean="0">
                <a:solidFill>
                  <a:schemeClr val="accent4"/>
                </a:solidFill>
                <a:effectLst>
                  <a:outerShdw blurRad="38100" dist="38100" dir="2700000" algn="tl">
                    <a:srgbClr val="000000"/>
                  </a:outerShdw>
                </a:effectLst>
              </a:rPr>
              <a:t>O</a:t>
            </a:r>
            <a:r>
              <a:rPr lang="en-US" sz="5400" b="1" i="0" dirty="0" smtClean="0">
                <a:solidFill>
                  <a:srgbClr val="FFC000"/>
                </a:solidFill>
                <a:effectLst>
                  <a:outerShdw blurRad="38100" dist="38100" dir="2700000" algn="tl">
                    <a:srgbClr val="000000"/>
                  </a:outerShdw>
                </a:effectLst>
              </a:rPr>
              <a:t>R</a:t>
            </a:r>
            <a:r>
              <a:rPr lang="en-US" sz="5400" b="1" i="0" dirty="0">
                <a:solidFill>
                  <a:srgbClr val="FFFF00"/>
                </a:solidFill>
                <a:effectLst>
                  <a:outerShdw blurRad="38100" dist="38100" dir="2700000" algn="tl">
                    <a:srgbClr val="000000"/>
                  </a:outerShdw>
                </a:effectLst>
              </a:rPr>
              <a:t/>
            </a:r>
            <a:br>
              <a:rPr lang="en-US" sz="5400" b="1" i="0" dirty="0">
                <a:solidFill>
                  <a:srgbClr val="FFFF00"/>
                </a:solidFill>
                <a:effectLst>
                  <a:outerShdw blurRad="38100" dist="38100" dir="2700000" algn="tl">
                    <a:srgbClr val="000000"/>
                  </a:outerShdw>
                </a:effectLst>
              </a:rPr>
            </a:br>
            <a:r>
              <a:rPr lang="en-US" i="0" dirty="0">
                <a:solidFill>
                  <a:srgbClr val="FFFF00"/>
                </a:solidFill>
              </a:rPr>
              <a:t/>
            </a:r>
            <a:br>
              <a:rPr lang="en-US" i="0" dirty="0">
                <a:solidFill>
                  <a:srgbClr val="FFFF00"/>
                </a:solidFill>
              </a:rPr>
            </a:br>
            <a:r>
              <a:rPr lang="en-US" i="0" dirty="0">
                <a:solidFill>
                  <a:srgbClr val="FFFF00"/>
                </a:solidFill>
              </a:rPr>
              <a:t/>
            </a:r>
            <a:br>
              <a:rPr lang="en-US" i="0" dirty="0">
                <a:solidFill>
                  <a:srgbClr val="FFFF00"/>
                </a:solidFill>
              </a:rPr>
            </a:br>
            <a:r>
              <a:rPr lang="en-US" i="0" dirty="0">
                <a:solidFill>
                  <a:srgbClr val="FFFF00"/>
                </a:solidFill>
              </a:rPr>
              <a:t/>
            </a:r>
            <a:br>
              <a:rPr lang="en-US" i="0" dirty="0">
                <a:solidFill>
                  <a:srgbClr val="FFFF00"/>
                </a:solidFill>
              </a:rPr>
            </a:br>
            <a:r>
              <a:rPr lang="en-US" i="0" dirty="0">
                <a:solidFill>
                  <a:srgbClr val="FFFF00"/>
                </a:solidFill>
              </a:rPr>
              <a:t/>
            </a:r>
            <a:br>
              <a:rPr lang="en-US" i="0" dirty="0">
                <a:solidFill>
                  <a:srgbClr val="FFFF00"/>
                </a:solidFill>
              </a:rPr>
            </a:br>
            <a:r>
              <a:rPr lang="en-US" i="0" dirty="0">
                <a:solidFill>
                  <a:srgbClr val="FFFF00"/>
                </a:solidFill>
              </a:rPr>
              <a:t/>
            </a:r>
            <a:br>
              <a:rPr lang="en-US" i="0" dirty="0">
                <a:solidFill>
                  <a:srgbClr val="FFFF00"/>
                </a:solidFill>
              </a:rPr>
            </a:br>
            <a:r>
              <a:rPr lang="en-US" i="0" dirty="0">
                <a:solidFill>
                  <a:srgbClr val="FFFF00"/>
                </a:solidFill>
              </a:rPr>
              <a:t/>
            </a:r>
            <a:br>
              <a:rPr lang="en-US" i="0" dirty="0">
                <a:solidFill>
                  <a:srgbClr val="FFFF00"/>
                </a:solidFill>
              </a:rPr>
            </a:br>
            <a:r>
              <a:rPr lang="en-US" i="0" dirty="0">
                <a:solidFill>
                  <a:srgbClr val="FFFF00"/>
                </a:solidFill>
                <a:latin typeface="Century725 BdCn BT" pitchFamily="18" charset="0"/>
              </a:rPr>
              <a:t/>
            </a:r>
            <a:br>
              <a:rPr lang="en-US" i="0" dirty="0">
                <a:solidFill>
                  <a:srgbClr val="FFFF00"/>
                </a:solidFill>
                <a:latin typeface="Century725 BdCn BT" pitchFamily="18" charset="0"/>
              </a:rPr>
            </a:br>
            <a:endParaRPr lang="en-US" i="0" dirty="0">
              <a:solidFill>
                <a:srgbClr val="FFFF00"/>
              </a:solidFill>
            </a:endParaRPr>
          </a:p>
        </p:txBody>
      </p:sp>
      <p:sp>
        <p:nvSpPr>
          <p:cNvPr id="55301" name="WordArt 5"/>
          <p:cNvSpPr>
            <a:spLocks noChangeArrowheads="1" noChangeShapeType="1" noTextEdit="1"/>
          </p:cNvSpPr>
          <p:nvPr/>
        </p:nvSpPr>
        <p:spPr bwMode="auto">
          <a:xfrm>
            <a:off x="623887" y="2863850"/>
            <a:ext cx="3971925" cy="1562100"/>
          </a:xfrm>
          <a:prstGeom prst="rect">
            <a:avLst/>
          </a:prstGeom>
        </p:spPr>
        <p:txBody>
          <a:bodyPr wrap="none" fromWordArt="1">
            <a:prstTxWarp prst="textCascadeUp">
              <a:avLst>
                <a:gd name="adj" fmla="val 44444"/>
              </a:avLst>
            </a:prstTxWarp>
            <a:scene3d>
              <a:camera prst="legacyPerspectiveTopLeft">
                <a:rot lat="0" lon="20519972" rev="0"/>
              </a:camera>
              <a:lightRig rig="legacyHarsh3" dir="r"/>
            </a:scene3d>
            <a:sp3d extrusionH="430200" prstMaterial="legacyMatte">
              <a:extrusionClr>
                <a:srgbClr val="006600"/>
              </a:extrusionClr>
            </a:sp3d>
          </a:bodyPr>
          <a:lstStyle/>
          <a:p>
            <a:pPr algn="ctr"/>
            <a:r>
              <a:rPr lang="en-US" sz="3600" kern="10" spc="1800" dirty="0">
                <a:ln w="9525">
                  <a:round/>
                  <a:headEnd/>
                  <a:tailEnd/>
                </a:ln>
                <a:solidFill>
                  <a:srgbClr val="92D050"/>
                </a:solidFill>
                <a:latin typeface="Arial Black"/>
              </a:rPr>
              <a:t>Texture</a:t>
            </a:r>
          </a:p>
        </p:txBody>
      </p:sp>
      <p:sp>
        <p:nvSpPr>
          <p:cNvPr id="55303" name="WordArt 7"/>
          <p:cNvSpPr>
            <a:spLocks noChangeArrowheads="1" noChangeShapeType="1" noTextEdit="1"/>
          </p:cNvSpPr>
          <p:nvPr/>
        </p:nvSpPr>
        <p:spPr bwMode="auto">
          <a:xfrm>
            <a:off x="5826918" y="2647950"/>
            <a:ext cx="2047875" cy="16510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a:r>
              <a:rPr lang="en-US" sz="6600" kern="10" dirty="0">
                <a:ln w="9525">
                  <a:round/>
                  <a:headEnd/>
                  <a:tailEnd/>
                </a:ln>
                <a:gradFill rotWithShape="1">
                  <a:gsLst>
                    <a:gs pos="0">
                      <a:srgbClr val="FFFFCC"/>
                    </a:gs>
                    <a:gs pos="100000">
                      <a:srgbClr val="FF9999"/>
                    </a:gs>
                  </a:gsLst>
                  <a:lin ang="5400000" scaled="1"/>
                </a:gradFill>
                <a:latin typeface="Times New Roman"/>
                <a:cs typeface="Times New Roman"/>
              </a:rPr>
              <a:t>Shape</a:t>
            </a:r>
          </a:p>
        </p:txBody>
      </p:sp>
      <p:sp>
        <p:nvSpPr>
          <p:cNvPr id="55304" name="WordArt 8"/>
          <p:cNvSpPr>
            <a:spLocks noChangeArrowheads="1" noChangeShapeType="1" noTextEdit="1"/>
          </p:cNvSpPr>
          <p:nvPr/>
        </p:nvSpPr>
        <p:spPr bwMode="auto">
          <a:xfrm>
            <a:off x="4572000" y="4724400"/>
            <a:ext cx="3505200" cy="1905000"/>
          </a:xfrm>
          <a:prstGeom prst="rect">
            <a:avLst/>
          </a:prstGeom>
        </p:spPr>
        <p:txBody>
          <a:bodyPr wrap="none" fromWordArt="1">
            <a:prstTxWarp prst="textSlantUp">
              <a:avLst>
                <a:gd name="adj" fmla="val 53403"/>
              </a:avLst>
            </a:prstTxWarp>
          </a:bodyPr>
          <a:lstStyle/>
          <a:p>
            <a:pPr algn="ctr"/>
            <a:r>
              <a:rPr lang="en-US" sz="6600" kern="10" dirty="0">
                <a:ln w="9525">
                  <a:solidFill>
                    <a:srgbClr val="000000"/>
                  </a:solidFill>
                  <a:round/>
                  <a:headEnd/>
                  <a:tailEnd/>
                </a:ln>
                <a:solidFill>
                  <a:srgbClr val="000000"/>
                </a:solidFill>
                <a:latin typeface="Arial Black"/>
              </a:rPr>
              <a:t>Height</a:t>
            </a:r>
          </a:p>
        </p:txBody>
      </p:sp>
      <p:sp>
        <p:nvSpPr>
          <p:cNvPr id="55305" name="WordArt 9"/>
          <p:cNvSpPr>
            <a:spLocks noChangeArrowheads="1" noChangeShapeType="1" noTextEdit="1"/>
          </p:cNvSpPr>
          <p:nvPr/>
        </p:nvSpPr>
        <p:spPr bwMode="auto">
          <a:xfrm>
            <a:off x="1042988" y="5248275"/>
            <a:ext cx="3133725" cy="704850"/>
          </a:xfrm>
          <a:prstGeom prst="rect">
            <a:avLst/>
          </a:prstGeom>
        </p:spPr>
        <p:txBody>
          <a:bodyPr wrap="none" fromWordArt="1">
            <a:prstTxWarp prst="textPlain">
              <a:avLst>
                <a:gd name="adj" fmla="val 50000"/>
              </a:avLst>
            </a:prstTxWarp>
          </a:bodyPr>
          <a:lstStyle/>
          <a:p>
            <a:pPr algn="ctr"/>
            <a:r>
              <a:rPr lang="en-US" sz="4000" kern="10" dirty="0">
                <a:ln w="9525">
                  <a:solidFill>
                    <a:srgbClr val="000000"/>
                  </a:solidFill>
                  <a:round/>
                  <a:headEnd/>
                  <a:tailEnd/>
                </a:ln>
                <a:solidFill>
                  <a:srgbClr val="FFFFFF"/>
                </a:solidFill>
                <a:effectLst>
                  <a:outerShdw dist="35921" dir="2700000" algn="ctr" rotWithShape="0">
                    <a:srgbClr val="808080"/>
                  </a:outerShdw>
                </a:effectLst>
                <a:latin typeface="Arial Black"/>
              </a:rPr>
              <a:t>Simplicity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3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0" fill="hold" grpId="0" nodeType="clickEffect">
                                  <p:stCondLst>
                                    <p:cond delay="0"/>
                                  </p:stCondLst>
                                  <p:childTnLst>
                                    <p:set>
                                      <p:cBhvr>
                                        <p:cTn id="10" dur="1" fill="hold">
                                          <p:stCondLst>
                                            <p:cond delay="0"/>
                                          </p:stCondLst>
                                        </p:cTn>
                                        <p:tgtEl>
                                          <p:spTgt spid="553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0" fill="hold" grpId="0" nodeType="clickEffect">
                                  <p:stCondLst>
                                    <p:cond delay="0"/>
                                  </p:stCondLst>
                                  <p:childTnLst>
                                    <p:set>
                                      <p:cBhvr>
                                        <p:cTn id="14" dur="1" fill="hold">
                                          <p:stCondLst>
                                            <p:cond delay="0"/>
                                          </p:stCondLst>
                                        </p:cTn>
                                        <p:tgtEl>
                                          <p:spTgt spid="5530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0" fill="hold" grpId="0" nodeType="clickEffect">
                                  <p:stCondLst>
                                    <p:cond delay="0"/>
                                  </p:stCondLst>
                                  <p:childTnLst>
                                    <p:set>
                                      <p:cBhvr>
                                        <p:cTn id="18" dur="1" fill="hold">
                                          <p:stCondLst>
                                            <p:cond delay="0"/>
                                          </p:stCondLst>
                                        </p:cTn>
                                        <p:tgtEl>
                                          <p:spTgt spid="5530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ntr" presetSubtype="0" fill="hold" grpId="0" nodeType="clickEffect">
                                  <p:stCondLst>
                                    <p:cond delay="0"/>
                                  </p:stCondLst>
                                  <p:childTnLst>
                                    <p:set>
                                      <p:cBhvr>
                                        <p:cTn id="22" dur="1" fill="hold">
                                          <p:stCondLst>
                                            <p:cond delay="0"/>
                                          </p:stCondLst>
                                        </p:cTn>
                                        <p:tgtEl>
                                          <p:spTgt spid="553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p:bldP spid="55301" grpId="0"/>
      <p:bldP spid="55303" grpId="0" animBg="1"/>
      <p:bldP spid="55304" grpId="0" animBg="1"/>
      <p:bldP spid="5530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p:cNvSpPr>
          <p:nvPr>
            <p:ph type="title"/>
          </p:nvPr>
        </p:nvSpPr>
        <p:spPr>
          <a:xfrm>
            <a:off x="457200" y="457200"/>
            <a:ext cx="7543800" cy="762000"/>
          </a:xfrm>
        </p:spPr>
        <p:txBody>
          <a:bodyPr>
            <a:normAutofit fontScale="90000"/>
          </a:bodyPr>
          <a:lstStyle/>
          <a:p>
            <a:pPr eaLnBrk="1" hangingPunct="1"/>
            <a:r>
              <a:rPr lang="en-US" dirty="0" smtClean="0"/>
              <a:t/>
            </a:r>
            <a:br>
              <a:rPr lang="en-US" dirty="0" smtClean="0"/>
            </a:br>
            <a:r>
              <a:rPr lang="en-US" dirty="0" smtClean="0"/>
              <a:t>Colorful Serving Line </a:t>
            </a:r>
            <a:r>
              <a:rPr lang="en-US" dirty="0"/>
              <a:t>1</a:t>
            </a:r>
            <a:r>
              <a:rPr lang="en-US" dirty="0" smtClean="0"/>
              <a:t/>
            </a:r>
            <a:br>
              <a:rPr lang="en-US" dirty="0" smtClean="0"/>
            </a:br>
            <a:endParaRPr lang="en-US" dirty="0" smtClean="0"/>
          </a:p>
        </p:txBody>
      </p:sp>
      <p:pic>
        <p:nvPicPr>
          <p:cNvPr id="4" name="Picture 4" descr="Cathy 236"/>
          <p:cNvPicPr>
            <a:picLocks noChangeAspect="1" noChangeArrowheads="1"/>
          </p:cNvPicPr>
          <p:nvPr/>
        </p:nvPicPr>
        <p:blipFill>
          <a:blip r:embed="rId2" cstate="print"/>
          <a:srcRect/>
          <a:stretch>
            <a:fillRect/>
          </a:stretch>
        </p:blipFill>
        <p:spPr bwMode="auto">
          <a:xfrm>
            <a:off x="971550" y="228600"/>
            <a:ext cx="7200900" cy="5732567"/>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698007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4" name="Picture 4" descr="Cathy 148"/>
          <p:cNvPicPr>
            <a:picLocks noChangeAspect="1" noChangeArrowheads="1"/>
          </p:cNvPicPr>
          <p:nvPr/>
        </p:nvPicPr>
        <p:blipFill>
          <a:blip r:embed="rId2" cstate="print"/>
          <a:srcRect/>
          <a:stretch>
            <a:fillRect/>
          </a:stretch>
        </p:blipFill>
        <p:spPr bwMode="auto">
          <a:xfrm>
            <a:off x="1040135" y="321897"/>
            <a:ext cx="7063730" cy="5545503"/>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5" name="Rectangle 2"/>
          <p:cNvSpPr>
            <a:spLocks noGrp="1"/>
          </p:cNvSpPr>
          <p:nvPr>
            <p:ph type="title"/>
          </p:nvPr>
        </p:nvSpPr>
        <p:spPr>
          <a:xfrm>
            <a:off x="457200" y="457200"/>
            <a:ext cx="7543800" cy="762000"/>
          </a:xfrm>
        </p:spPr>
        <p:txBody>
          <a:bodyPr>
            <a:normAutofit fontScale="90000"/>
          </a:bodyPr>
          <a:lstStyle/>
          <a:p>
            <a:pPr eaLnBrk="1" hangingPunct="1"/>
            <a:r>
              <a:rPr lang="en-US" dirty="0" smtClean="0"/>
              <a:t/>
            </a:r>
            <a:br>
              <a:rPr lang="en-US" dirty="0" smtClean="0"/>
            </a:br>
            <a:r>
              <a:rPr lang="en-US" dirty="0" smtClean="0"/>
              <a:t>Colorful Serving Line 2</a:t>
            </a:r>
            <a:br>
              <a:rPr lang="en-US" dirty="0" smtClean="0"/>
            </a:b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title"/>
          </p:nvPr>
        </p:nvSpPr>
        <p:spPr>
          <a:xfrm>
            <a:off x="457200" y="457200"/>
            <a:ext cx="7543800" cy="762000"/>
          </a:xfrm>
        </p:spPr>
        <p:txBody>
          <a:bodyPr>
            <a:normAutofit fontScale="90000"/>
          </a:bodyPr>
          <a:lstStyle/>
          <a:p>
            <a:pPr eaLnBrk="1" hangingPunct="1"/>
            <a:r>
              <a:rPr lang="en-US" dirty="0" smtClean="0"/>
              <a:t/>
            </a:r>
            <a:br>
              <a:rPr lang="en-US" dirty="0" smtClean="0"/>
            </a:br>
            <a:r>
              <a:rPr lang="en-US" dirty="0" smtClean="0"/>
              <a:t>Colorful Serving Line 3</a:t>
            </a:r>
            <a:br>
              <a:rPr lang="en-US" dirty="0" smtClean="0"/>
            </a:br>
            <a:endParaRPr lang="en-US" dirty="0" smtClean="0"/>
          </a:p>
        </p:txBody>
      </p:sp>
      <p:pic>
        <p:nvPicPr>
          <p:cNvPr id="62468" name="Picture 4" descr="CFKS3_NFSMI310"/>
          <p:cNvPicPr>
            <a:picLocks noChangeAspect="1" noChangeArrowheads="1"/>
          </p:cNvPicPr>
          <p:nvPr/>
        </p:nvPicPr>
        <p:blipFill>
          <a:blip r:embed="rId2" cstate="print"/>
          <a:stretch>
            <a:fillRect/>
          </a:stretch>
        </p:blipFill>
        <p:spPr bwMode="auto">
          <a:xfrm>
            <a:off x="1295400" y="1292670"/>
            <a:ext cx="6727825" cy="44048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60273" y="1345194"/>
            <a:ext cx="6623454" cy="44460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p:nvPr>
        </p:nvSpPr>
        <p:spPr/>
        <p:txBody>
          <a:bodyPr/>
          <a:lstStyle/>
          <a:p>
            <a:r>
              <a:rPr lang="en-US" dirty="0" smtClean="0"/>
              <a:t>Color</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2228" name="Picture 4" descr="DSCN0061"/>
          <p:cNvPicPr>
            <a:picLocks noChangeAspect="1" noChangeArrowheads="1"/>
          </p:cNvPicPr>
          <p:nvPr/>
        </p:nvPicPr>
        <p:blipFill>
          <a:blip r:embed="rId3" cstate="print"/>
          <a:srcRect/>
          <a:stretch>
            <a:fillRect/>
          </a:stretch>
        </p:blipFill>
        <p:spPr bwMode="auto">
          <a:xfrm>
            <a:off x="381000" y="1524000"/>
            <a:ext cx="4038600" cy="4371975"/>
          </a:xfrm>
          <a:prstGeom prst="rect">
            <a:avLst/>
          </a:prstGeom>
          <a:ln>
            <a:noFill/>
          </a:ln>
          <a:effectLst>
            <a:outerShdw blurRad="292100" dist="139700" dir="2700000" algn="tl" rotWithShape="0">
              <a:srgbClr val="333333">
                <a:alpha val="65000"/>
              </a:srgbClr>
            </a:outerShdw>
          </a:effectLst>
        </p:spPr>
      </p:pic>
      <p:pic>
        <p:nvPicPr>
          <p:cNvPr id="4" name="Picture 4" descr="DSCN0067"/>
          <p:cNvPicPr>
            <a:picLocks noChangeAspect="1" noChangeArrowheads="1"/>
          </p:cNvPicPr>
          <p:nvPr/>
        </p:nvPicPr>
        <p:blipFill>
          <a:blip r:embed="rId4" cstate="print"/>
          <a:srcRect/>
          <a:stretch>
            <a:fillRect/>
          </a:stretch>
        </p:blipFill>
        <p:spPr bwMode="auto">
          <a:xfrm>
            <a:off x="4724400" y="1524000"/>
            <a:ext cx="3962400" cy="4373563"/>
          </a:xfrm>
          <a:prstGeom prst="rect">
            <a:avLst/>
          </a:prstGeom>
          <a:ln>
            <a:noFill/>
          </a:ln>
          <a:effectLst>
            <a:outerShdw blurRad="292100" dist="139700" dir="2700000" algn="tl" rotWithShape="0">
              <a:srgbClr val="333333">
                <a:alpha val="65000"/>
              </a:srgbClr>
            </a:outerShdw>
          </a:effectLst>
        </p:spPr>
      </p:pic>
      <p:sp>
        <p:nvSpPr>
          <p:cNvPr id="6" name="Rectangle 2"/>
          <p:cNvSpPr>
            <a:spLocks noGrp="1"/>
          </p:cNvSpPr>
          <p:nvPr>
            <p:ph type="title"/>
          </p:nvPr>
        </p:nvSpPr>
        <p:spPr>
          <a:xfrm>
            <a:off x="457200" y="427038"/>
            <a:ext cx="7772400" cy="944562"/>
          </a:xfrm>
        </p:spPr>
        <p:txBody>
          <a:bodyPr>
            <a:noAutofit/>
          </a:bodyPr>
          <a:lstStyle/>
          <a:p>
            <a:pPr eaLnBrk="1" hangingPunct="1"/>
            <a:r>
              <a:rPr lang="en-US" sz="4000" dirty="0" smtClean="0">
                <a:latin typeface="Arial" panose="020B0604020202020204" pitchFamily="34" charset="0"/>
                <a:cs typeface="Arial" panose="020B0604020202020204" pitchFamily="34" charset="0"/>
              </a:rPr>
              <a:t>Color: Preparation Techniques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2228"/>
                                        </p:tgtEl>
                                        <p:attrNameLst>
                                          <p:attrName>style.visibility</p:attrName>
                                        </p:attrNameLst>
                                      </p:cBhvr>
                                      <p:to>
                                        <p:strVal val="visible"/>
                                      </p:to>
                                    </p:set>
                                    <p:anim calcmode="lin" valueType="num">
                                      <p:cBhvr additive="base">
                                        <p:cTn id="7" dur="500" fill="hold"/>
                                        <p:tgtEl>
                                          <p:spTgt spid="52228"/>
                                        </p:tgtEl>
                                        <p:attrNameLst>
                                          <p:attrName>ppt_x</p:attrName>
                                        </p:attrNameLst>
                                      </p:cBhvr>
                                      <p:tavLst>
                                        <p:tav tm="0">
                                          <p:val>
                                            <p:strVal val="0-#ppt_w/2"/>
                                          </p:val>
                                        </p:tav>
                                        <p:tav tm="100000">
                                          <p:val>
                                            <p:strVal val="#ppt_x"/>
                                          </p:val>
                                        </p:tav>
                                      </p:tavLst>
                                    </p:anim>
                                    <p:anim calcmode="lin" valueType="num">
                                      <p:cBhvr additive="base">
                                        <p:cTn id="8" dur="500" fill="hold"/>
                                        <p:tgtEl>
                                          <p:spTgt spid="522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p:cNvSpPr>
          <p:nvPr>
            <p:ph type="title"/>
          </p:nvPr>
        </p:nvSpPr>
        <p:spPr>
          <a:xfrm>
            <a:off x="457200" y="427038"/>
            <a:ext cx="7467600" cy="944562"/>
          </a:xfrm>
        </p:spPr>
        <p:txBody>
          <a:bodyPr/>
          <a:lstStyle/>
          <a:p>
            <a:pPr eaLnBrk="1" hangingPunct="1"/>
            <a:r>
              <a:rPr lang="en-US" dirty="0" smtClean="0"/>
              <a:t>Texture </a:t>
            </a:r>
          </a:p>
        </p:txBody>
      </p:sp>
      <p:pic>
        <p:nvPicPr>
          <p:cNvPr id="307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30" t="3174" r="3196" b="6350"/>
          <a:stretch/>
        </p:blipFill>
        <p:spPr bwMode="auto">
          <a:xfrm>
            <a:off x="1586832" y="1371599"/>
            <a:ext cx="5970337" cy="44196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1746" name="Content Placeholder 5"/>
          <p:cNvSpPr>
            <a:spLocks noGrp="1"/>
          </p:cNvSpPr>
          <p:nvPr>
            <p:ph sz="half" idx="1"/>
          </p:nvPr>
        </p:nvSpPr>
        <p:spPr>
          <a:xfrm>
            <a:off x="457200" y="1481328"/>
            <a:ext cx="4191000" cy="4525963"/>
          </a:xfrm>
        </p:spPr>
        <p:txBody>
          <a:bodyPr>
            <a:noAutofit/>
          </a:bodyPr>
          <a:lstStyle/>
          <a:p>
            <a:pPr eaLnBrk="1" hangingPunct="1"/>
            <a:r>
              <a:rPr lang="en-US" sz="3200" dirty="0" smtClean="0">
                <a:solidFill>
                  <a:schemeClr val="bg1"/>
                </a:solidFill>
                <a:latin typeface="Arial" pitchFamily="34" charset="0"/>
                <a:cs typeface="Arial" pitchFamily="34" charset="0"/>
              </a:rPr>
              <a:t>Grilled Chicken Strips</a:t>
            </a:r>
          </a:p>
          <a:p>
            <a:pPr eaLnBrk="1" hangingPunct="1"/>
            <a:r>
              <a:rPr lang="en-US" sz="3200" dirty="0" smtClean="0">
                <a:solidFill>
                  <a:schemeClr val="bg1"/>
                </a:solidFill>
                <a:latin typeface="Arial" pitchFamily="34" charset="0"/>
                <a:cs typeface="Arial" pitchFamily="34" charset="0"/>
              </a:rPr>
              <a:t>Mild Mozzarella Cheese</a:t>
            </a:r>
          </a:p>
          <a:p>
            <a:pPr eaLnBrk="1" hangingPunct="1"/>
            <a:r>
              <a:rPr lang="en-US" sz="3200" dirty="0" smtClean="0">
                <a:solidFill>
                  <a:schemeClr val="bg1"/>
                </a:solidFill>
                <a:latin typeface="Arial" pitchFamily="34" charset="0"/>
                <a:cs typeface="Arial" pitchFamily="34" charset="0"/>
              </a:rPr>
              <a:t>Crisp Mixed Greens</a:t>
            </a:r>
          </a:p>
          <a:p>
            <a:pPr eaLnBrk="1" hangingPunct="1"/>
            <a:r>
              <a:rPr lang="en-US" sz="3200" dirty="0" smtClean="0">
                <a:solidFill>
                  <a:schemeClr val="bg1"/>
                </a:solidFill>
                <a:latin typeface="Arial" pitchFamily="34" charset="0"/>
                <a:cs typeface="Arial" pitchFamily="34" charset="0"/>
              </a:rPr>
              <a:t>Hearty Red Kidney Beans</a:t>
            </a:r>
          </a:p>
          <a:p>
            <a:pPr eaLnBrk="1" hangingPunct="1"/>
            <a:r>
              <a:rPr lang="en-US" sz="3200" dirty="0" smtClean="0">
                <a:solidFill>
                  <a:schemeClr val="bg1"/>
                </a:solidFill>
                <a:latin typeface="Arial" pitchFamily="34" charset="0"/>
                <a:cs typeface="Arial" pitchFamily="34" charset="0"/>
              </a:rPr>
              <a:t>Creamy Dressing</a:t>
            </a:r>
          </a:p>
        </p:txBody>
      </p:sp>
      <p:sp>
        <p:nvSpPr>
          <p:cNvPr id="31747" name="Content Placeholder 6"/>
          <p:cNvSpPr>
            <a:spLocks noGrp="1"/>
          </p:cNvSpPr>
          <p:nvPr>
            <p:ph sz="half" idx="2"/>
          </p:nvPr>
        </p:nvSpPr>
        <p:spPr>
          <a:xfrm>
            <a:off x="4648200" y="1481328"/>
            <a:ext cx="4191000" cy="4525963"/>
          </a:xfrm>
        </p:spPr>
        <p:txBody>
          <a:bodyPr>
            <a:normAutofit/>
          </a:bodyPr>
          <a:lstStyle/>
          <a:p>
            <a:pPr eaLnBrk="1" hangingPunct="1"/>
            <a:r>
              <a:rPr lang="en-US" sz="3200" dirty="0" smtClean="0">
                <a:solidFill>
                  <a:schemeClr val="bg1"/>
                </a:solidFill>
                <a:latin typeface="Arial" pitchFamily="34" charset="0"/>
                <a:cs typeface="Arial" pitchFamily="34" charset="0"/>
              </a:rPr>
              <a:t>Crunchy Baby Carrots</a:t>
            </a:r>
          </a:p>
          <a:p>
            <a:pPr eaLnBrk="1" hangingPunct="1"/>
            <a:r>
              <a:rPr lang="en-US" sz="3200" dirty="0" smtClean="0">
                <a:solidFill>
                  <a:schemeClr val="bg1"/>
                </a:solidFill>
                <a:latin typeface="Arial" pitchFamily="34" charset="0"/>
                <a:cs typeface="Arial" pitchFamily="34" charset="0"/>
              </a:rPr>
              <a:t>Tender Corn</a:t>
            </a:r>
          </a:p>
          <a:p>
            <a:pPr eaLnBrk="1" hangingPunct="1"/>
            <a:r>
              <a:rPr lang="en-US" sz="3200" dirty="0" smtClean="0">
                <a:solidFill>
                  <a:schemeClr val="bg1"/>
                </a:solidFill>
                <a:latin typeface="Arial" pitchFamily="34" charset="0"/>
                <a:cs typeface="Arial" pitchFamily="34" charset="0"/>
              </a:rPr>
              <a:t>Ripe Green Tip Banana </a:t>
            </a:r>
          </a:p>
          <a:p>
            <a:pPr eaLnBrk="1" hangingPunct="1"/>
            <a:r>
              <a:rPr lang="en-US" sz="3200" dirty="0" smtClean="0">
                <a:solidFill>
                  <a:schemeClr val="bg1"/>
                </a:solidFill>
                <a:latin typeface="Arial" pitchFamily="34" charset="0"/>
                <a:cs typeface="Arial" pitchFamily="34" charset="0"/>
              </a:rPr>
              <a:t>Crusty Whole Wheat Roll</a:t>
            </a:r>
          </a:p>
          <a:p>
            <a:pPr eaLnBrk="1" hangingPunct="1"/>
            <a:r>
              <a:rPr lang="en-US" sz="3200" dirty="0" smtClean="0">
                <a:solidFill>
                  <a:schemeClr val="bg1"/>
                </a:solidFill>
                <a:latin typeface="Arial" pitchFamily="34" charset="0"/>
                <a:cs typeface="Arial" pitchFamily="34" charset="0"/>
              </a:rPr>
              <a:t>Cold Chocolate Milk</a:t>
            </a:r>
          </a:p>
          <a:p>
            <a:pPr eaLnBrk="1" hangingPunct="1">
              <a:buFont typeface="Arial" charset="0"/>
              <a:buNone/>
            </a:pPr>
            <a:endParaRPr lang="en-US" sz="3200" dirty="0" smtClean="0">
              <a:latin typeface="Times New Roman" pitchFamily="18" charset="0"/>
              <a:cs typeface="Times New Roman" pitchFamily="18" charset="0"/>
            </a:endParaRPr>
          </a:p>
        </p:txBody>
      </p:sp>
      <p:sp>
        <p:nvSpPr>
          <p:cNvPr id="5" name="Rectangle 2"/>
          <p:cNvSpPr txBox="1">
            <a:spLocks/>
          </p:cNvSpPr>
          <p:nvPr/>
        </p:nvSpPr>
        <p:spPr>
          <a:xfrm>
            <a:off x="457200" y="427038"/>
            <a:ext cx="7467600" cy="944562"/>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fontAlgn="auto">
              <a:spcAft>
                <a:spcPts val="0"/>
              </a:spcAft>
            </a:pPr>
            <a:r>
              <a:rPr lang="en-US" i="0" dirty="0" smtClean="0">
                <a:solidFill>
                  <a:schemeClr val="bg2"/>
                </a:solidFill>
                <a:latin typeface="Arial" panose="020B0604020202020204" pitchFamily="34" charset="0"/>
                <a:cs typeface="Arial" panose="020B0604020202020204" pitchFamily="34" charset="0"/>
              </a:rPr>
              <a:t>Texture Names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4"/>
          <p:cNvSpPr>
            <a:spLocks noGrp="1"/>
          </p:cNvSpPr>
          <p:nvPr>
            <p:ph type="title" idx="4294967295"/>
          </p:nvPr>
        </p:nvSpPr>
        <p:spPr>
          <a:xfrm>
            <a:off x="457200" y="274638"/>
            <a:ext cx="8229600" cy="1143000"/>
          </a:xfrm>
        </p:spPr>
        <p:txBody>
          <a:bodyPr/>
          <a:lstStyle/>
          <a:p>
            <a:pPr eaLnBrk="1" hangingPunct="1"/>
            <a:r>
              <a:rPr lang="en-US" dirty="0" smtClean="0">
                <a:latin typeface="Arial" pitchFamily="34" charset="0"/>
                <a:cs typeface="Arial" pitchFamily="34" charset="0"/>
              </a:rPr>
              <a:t>Shapes: Food Variety 1</a:t>
            </a:r>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92226" y="1371600"/>
            <a:ext cx="6159549" cy="45498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p:cNvSpPr>
          <p:nvPr>
            <p:ph type="title"/>
          </p:nvPr>
        </p:nvSpPr>
        <p:spPr>
          <a:xfrm>
            <a:off x="457200" y="274638"/>
            <a:ext cx="8229600" cy="1143000"/>
          </a:xfrm>
        </p:spPr>
        <p:txBody>
          <a:bodyPr/>
          <a:lstStyle/>
          <a:p>
            <a:pPr eaLnBrk="1" hangingPunct="1"/>
            <a:r>
              <a:rPr lang="en-US" dirty="0" smtClean="0">
                <a:latin typeface="Arial" pitchFamily="34" charset="0"/>
                <a:cs typeface="Arial" pitchFamily="34" charset="0"/>
              </a:rPr>
              <a:t>Shapes: Food Variety 2</a:t>
            </a:r>
            <a:endParaRPr lang="en-US" sz="4000" dirty="0" smtClean="0">
              <a:latin typeface="Arial" pitchFamily="34" charset="0"/>
              <a:cs typeface="Arial" pitchFamily="34" charset="0"/>
            </a:endParaRPr>
          </a:p>
        </p:txBody>
      </p:sp>
      <p:grpSp>
        <p:nvGrpSpPr>
          <p:cNvPr id="5" name="Group 4"/>
          <p:cNvGrpSpPr/>
          <p:nvPr/>
        </p:nvGrpSpPr>
        <p:grpSpPr>
          <a:xfrm>
            <a:off x="4865171" y="2286000"/>
            <a:ext cx="1371600" cy="1371600"/>
            <a:chOff x="5105400" y="2133600"/>
            <a:chExt cx="1371600" cy="1371600"/>
          </a:xfrm>
        </p:grpSpPr>
        <p:sp>
          <p:nvSpPr>
            <p:cNvPr id="33797" name="Rectangle 6"/>
            <p:cNvSpPr>
              <a:spLocks noChangeArrowheads="1"/>
            </p:cNvSpPr>
            <p:nvPr/>
          </p:nvSpPr>
          <p:spPr bwMode="auto">
            <a:xfrm>
              <a:off x="5105400" y="2133600"/>
              <a:ext cx="1371600" cy="13716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56330" name="Line 10"/>
            <p:cNvSpPr>
              <a:spLocks noChangeShapeType="1"/>
            </p:cNvSpPr>
            <p:nvPr/>
          </p:nvSpPr>
          <p:spPr bwMode="auto">
            <a:xfrm>
              <a:off x="5105400" y="2133600"/>
              <a:ext cx="1371600" cy="1371600"/>
            </a:xfrm>
            <a:prstGeom prst="line">
              <a:avLst/>
            </a:prstGeom>
            <a:noFill/>
            <a:ln w="9525">
              <a:solidFill>
                <a:schemeClr val="tx1"/>
              </a:solidFill>
              <a:round/>
              <a:headEnd/>
              <a:tailEnd/>
            </a:ln>
          </p:spPr>
          <p:txBody>
            <a:bodyPr wrap="none" anchor="ctr"/>
            <a:lstStyle/>
            <a:p>
              <a:endParaRPr lang="en-US"/>
            </a:p>
          </p:txBody>
        </p:sp>
        <p:sp>
          <p:nvSpPr>
            <p:cNvPr id="56331" name="Line 11"/>
            <p:cNvSpPr>
              <a:spLocks noChangeShapeType="1"/>
            </p:cNvSpPr>
            <p:nvPr/>
          </p:nvSpPr>
          <p:spPr bwMode="auto">
            <a:xfrm flipH="1">
              <a:off x="5105400" y="2133600"/>
              <a:ext cx="1371600" cy="1371600"/>
            </a:xfrm>
            <a:prstGeom prst="line">
              <a:avLst/>
            </a:prstGeom>
            <a:noFill/>
            <a:ln w="9525">
              <a:solidFill>
                <a:schemeClr val="tx1"/>
              </a:solidFill>
              <a:round/>
              <a:headEnd/>
              <a:tailEnd/>
            </a:ln>
          </p:spPr>
          <p:txBody>
            <a:bodyPr wrap="none" anchor="ctr"/>
            <a:lstStyle/>
            <a:p>
              <a:endParaRPr lang="en-US"/>
            </a:p>
          </p:txBody>
        </p:sp>
      </p:grpSp>
      <p:grpSp>
        <p:nvGrpSpPr>
          <p:cNvPr id="7" name="Group 6"/>
          <p:cNvGrpSpPr/>
          <p:nvPr/>
        </p:nvGrpSpPr>
        <p:grpSpPr>
          <a:xfrm>
            <a:off x="1875927" y="4191000"/>
            <a:ext cx="1371600" cy="1371600"/>
            <a:chOff x="1752600" y="4343400"/>
            <a:chExt cx="1371600" cy="1371600"/>
          </a:xfrm>
        </p:grpSpPr>
        <p:sp>
          <p:nvSpPr>
            <p:cNvPr id="33799" name="Rectangle 8"/>
            <p:cNvSpPr>
              <a:spLocks noChangeArrowheads="1"/>
            </p:cNvSpPr>
            <p:nvPr/>
          </p:nvSpPr>
          <p:spPr bwMode="auto">
            <a:xfrm>
              <a:off x="1752600" y="4343400"/>
              <a:ext cx="1371600" cy="13716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56333" name="Line 13"/>
            <p:cNvSpPr>
              <a:spLocks noChangeShapeType="1"/>
            </p:cNvSpPr>
            <p:nvPr/>
          </p:nvSpPr>
          <p:spPr bwMode="auto">
            <a:xfrm>
              <a:off x="2209800" y="4343400"/>
              <a:ext cx="0" cy="1371600"/>
            </a:xfrm>
            <a:prstGeom prst="line">
              <a:avLst/>
            </a:prstGeom>
            <a:noFill/>
            <a:ln w="9525">
              <a:solidFill>
                <a:schemeClr val="tx1"/>
              </a:solidFill>
              <a:round/>
              <a:headEnd/>
              <a:tailEnd/>
            </a:ln>
          </p:spPr>
          <p:txBody>
            <a:bodyPr wrap="none" anchor="ctr"/>
            <a:lstStyle/>
            <a:p>
              <a:endParaRPr lang="en-US"/>
            </a:p>
          </p:txBody>
        </p:sp>
        <p:sp>
          <p:nvSpPr>
            <p:cNvPr id="56334" name="Line 14"/>
            <p:cNvSpPr>
              <a:spLocks noChangeShapeType="1"/>
            </p:cNvSpPr>
            <p:nvPr/>
          </p:nvSpPr>
          <p:spPr bwMode="auto">
            <a:xfrm>
              <a:off x="2667000" y="4343400"/>
              <a:ext cx="0" cy="1371600"/>
            </a:xfrm>
            <a:prstGeom prst="line">
              <a:avLst/>
            </a:prstGeom>
            <a:noFill/>
            <a:ln w="9525">
              <a:solidFill>
                <a:schemeClr val="tx1"/>
              </a:solidFill>
              <a:round/>
              <a:headEnd/>
              <a:tailEnd/>
            </a:ln>
          </p:spPr>
          <p:txBody>
            <a:bodyPr wrap="none" anchor="ctr"/>
            <a:lstStyle/>
            <a:p>
              <a:endParaRPr lang="en-US"/>
            </a:p>
          </p:txBody>
        </p:sp>
      </p:grpSp>
      <p:grpSp>
        <p:nvGrpSpPr>
          <p:cNvPr id="8" name="Group 7"/>
          <p:cNvGrpSpPr/>
          <p:nvPr/>
        </p:nvGrpSpPr>
        <p:grpSpPr>
          <a:xfrm>
            <a:off x="3975559" y="4191000"/>
            <a:ext cx="1371600" cy="1371600"/>
            <a:chOff x="4800600" y="4343400"/>
            <a:chExt cx="1371600" cy="1371600"/>
          </a:xfrm>
        </p:grpSpPr>
        <p:sp>
          <p:nvSpPr>
            <p:cNvPr id="33800" name="Rectangle 9"/>
            <p:cNvSpPr>
              <a:spLocks noChangeArrowheads="1"/>
            </p:cNvSpPr>
            <p:nvPr/>
          </p:nvSpPr>
          <p:spPr bwMode="auto">
            <a:xfrm>
              <a:off x="4800600" y="4343400"/>
              <a:ext cx="1371600" cy="13716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56335" name="Line 15"/>
            <p:cNvSpPr>
              <a:spLocks noChangeShapeType="1"/>
            </p:cNvSpPr>
            <p:nvPr/>
          </p:nvSpPr>
          <p:spPr bwMode="auto">
            <a:xfrm>
              <a:off x="5486400" y="4343400"/>
              <a:ext cx="0" cy="1371600"/>
            </a:xfrm>
            <a:prstGeom prst="line">
              <a:avLst/>
            </a:prstGeom>
            <a:noFill/>
            <a:ln w="9525">
              <a:solidFill>
                <a:schemeClr val="tx1"/>
              </a:solidFill>
              <a:round/>
              <a:headEnd/>
              <a:tailEnd/>
            </a:ln>
          </p:spPr>
          <p:txBody>
            <a:bodyPr wrap="none" anchor="ctr"/>
            <a:lstStyle/>
            <a:p>
              <a:endParaRPr lang="en-US"/>
            </a:p>
          </p:txBody>
        </p:sp>
        <p:sp>
          <p:nvSpPr>
            <p:cNvPr id="56336" name="Line 16"/>
            <p:cNvSpPr>
              <a:spLocks noChangeShapeType="1"/>
            </p:cNvSpPr>
            <p:nvPr/>
          </p:nvSpPr>
          <p:spPr bwMode="auto">
            <a:xfrm>
              <a:off x="4800600" y="4343400"/>
              <a:ext cx="685800" cy="1371600"/>
            </a:xfrm>
            <a:prstGeom prst="line">
              <a:avLst/>
            </a:prstGeom>
            <a:noFill/>
            <a:ln w="9525">
              <a:solidFill>
                <a:schemeClr val="tx1"/>
              </a:solidFill>
              <a:round/>
              <a:headEnd/>
              <a:tailEnd/>
            </a:ln>
          </p:spPr>
          <p:txBody>
            <a:bodyPr wrap="none" anchor="ctr"/>
            <a:lstStyle/>
            <a:p>
              <a:endParaRPr lang="en-US"/>
            </a:p>
          </p:txBody>
        </p:sp>
        <p:sp>
          <p:nvSpPr>
            <p:cNvPr id="56337" name="Line 17"/>
            <p:cNvSpPr>
              <a:spLocks noChangeShapeType="1"/>
            </p:cNvSpPr>
            <p:nvPr/>
          </p:nvSpPr>
          <p:spPr bwMode="auto">
            <a:xfrm>
              <a:off x="5486400" y="4343400"/>
              <a:ext cx="685800" cy="1371600"/>
            </a:xfrm>
            <a:prstGeom prst="line">
              <a:avLst/>
            </a:prstGeom>
            <a:noFill/>
            <a:ln w="9525">
              <a:solidFill>
                <a:schemeClr val="tx1"/>
              </a:solidFill>
              <a:round/>
              <a:headEnd/>
              <a:tailEnd/>
            </a:ln>
          </p:spPr>
          <p:txBody>
            <a:bodyPr wrap="none" anchor="ctr"/>
            <a:lstStyle/>
            <a:p>
              <a:endParaRPr lang="en-US"/>
            </a:p>
          </p:txBody>
        </p:sp>
      </p:grpSp>
      <p:grpSp>
        <p:nvGrpSpPr>
          <p:cNvPr id="9" name="Group 8"/>
          <p:cNvGrpSpPr/>
          <p:nvPr/>
        </p:nvGrpSpPr>
        <p:grpSpPr>
          <a:xfrm>
            <a:off x="6032959" y="4178147"/>
            <a:ext cx="1371600" cy="1371600"/>
            <a:chOff x="6781800" y="4267200"/>
            <a:chExt cx="1371600" cy="1371600"/>
          </a:xfrm>
        </p:grpSpPr>
        <p:sp>
          <p:nvSpPr>
            <p:cNvPr id="33795" name="Rectangle 4"/>
            <p:cNvSpPr>
              <a:spLocks noChangeArrowheads="1"/>
            </p:cNvSpPr>
            <p:nvPr/>
          </p:nvSpPr>
          <p:spPr bwMode="auto">
            <a:xfrm>
              <a:off x="6781800" y="4267200"/>
              <a:ext cx="1371600" cy="13716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56338" name="Line 18"/>
            <p:cNvSpPr>
              <a:spLocks noChangeShapeType="1"/>
            </p:cNvSpPr>
            <p:nvPr/>
          </p:nvSpPr>
          <p:spPr bwMode="auto">
            <a:xfrm>
              <a:off x="6781800" y="4724400"/>
              <a:ext cx="914400" cy="914400"/>
            </a:xfrm>
            <a:prstGeom prst="line">
              <a:avLst/>
            </a:prstGeom>
            <a:noFill/>
            <a:ln w="9525">
              <a:solidFill>
                <a:schemeClr val="tx1"/>
              </a:solidFill>
              <a:round/>
              <a:headEnd/>
              <a:tailEnd/>
            </a:ln>
          </p:spPr>
          <p:txBody>
            <a:bodyPr wrap="none" anchor="ctr"/>
            <a:lstStyle/>
            <a:p>
              <a:endParaRPr lang="en-US"/>
            </a:p>
          </p:txBody>
        </p:sp>
        <p:sp>
          <p:nvSpPr>
            <p:cNvPr id="56339" name="Line 19"/>
            <p:cNvSpPr>
              <a:spLocks noChangeShapeType="1"/>
            </p:cNvSpPr>
            <p:nvPr/>
          </p:nvSpPr>
          <p:spPr bwMode="auto">
            <a:xfrm>
              <a:off x="7239000" y="4267200"/>
              <a:ext cx="914400" cy="914400"/>
            </a:xfrm>
            <a:prstGeom prst="line">
              <a:avLst/>
            </a:prstGeom>
            <a:noFill/>
            <a:ln w="9525">
              <a:solidFill>
                <a:schemeClr val="tx1"/>
              </a:solidFill>
              <a:round/>
              <a:headEnd/>
              <a:tailEnd/>
            </a:ln>
          </p:spPr>
          <p:txBody>
            <a:bodyPr wrap="none" anchor="ctr"/>
            <a:lstStyle/>
            <a:p>
              <a:endParaRPr lang="en-US"/>
            </a:p>
          </p:txBody>
        </p:sp>
      </p:grpSp>
      <p:grpSp>
        <p:nvGrpSpPr>
          <p:cNvPr id="6" name="Group 5"/>
          <p:cNvGrpSpPr/>
          <p:nvPr/>
        </p:nvGrpSpPr>
        <p:grpSpPr>
          <a:xfrm>
            <a:off x="6858000" y="2286000"/>
            <a:ext cx="1371600" cy="1371600"/>
            <a:chOff x="7086600" y="2057400"/>
            <a:chExt cx="1371600" cy="1371600"/>
          </a:xfrm>
        </p:grpSpPr>
        <p:sp>
          <p:nvSpPr>
            <p:cNvPr id="33798" name="Rectangle 7"/>
            <p:cNvSpPr>
              <a:spLocks noChangeArrowheads="1"/>
            </p:cNvSpPr>
            <p:nvPr/>
          </p:nvSpPr>
          <p:spPr bwMode="auto">
            <a:xfrm>
              <a:off x="7086600" y="2057400"/>
              <a:ext cx="1371600" cy="13716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56340" name="Line 20"/>
            <p:cNvSpPr>
              <a:spLocks noChangeShapeType="1"/>
            </p:cNvSpPr>
            <p:nvPr/>
          </p:nvSpPr>
          <p:spPr bwMode="auto">
            <a:xfrm>
              <a:off x="7086600" y="2057400"/>
              <a:ext cx="685800" cy="1371600"/>
            </a:xfrm>
            <a:prstGeom prst="line">
              <a:avLst/>
            </a:prstGeom>
            <a:noFill/>
            <a:ln w="9525">
              <a:solidFill>
                <a:schemeClr val="tx1"/>
              </a:solidFill>
              <a:round/>
              <a:headEnd/>
              <a:tailEnd/>
            </a:ln>
          </p:spPr>
          <p:txBody>
            <a:bodyPr wrap="none" anchor="ctr"/>
            <a:lstStyle/>
            <a:p>
              <a:endParaRPr lang="en-US"/>
            </a:p>
          </p:txBody>
        </p:sp>
        <p:sp>
          <p:nvSpPr>
            <p:cNvPr id="56341" name="Line 21"/>
            <p:cNvSpPr>
              <a:spLocks noChangeShapeType="1"/>
            </p:cNvSpPr>
            <p:nvPr/>
          </p:nvSpPr>
          <p:spPr bwMode="auto">
            <a:xfrm flipV="1">
              <a:off x="7772400" y="2057400"/>
              <a:ext cx="685800" cy="1371600"/>
            </a:xfrm>
            <a:prstGeom prst="line">
              <a:avLst/>
            </a:prstGeom>
            <a:noFill/>
            <a:ln w="9525">
              <a:solidFill>
                <a:schemeClr val="tx1"/>
              </a:solidFill>
              <a:round/>
              <a:headEnd/>
              <a:tailEnd/>
            </a:ln>
          </p:spPr>
          <p:txBody>
            <a:bodyPr wrap="none" anchor="ctr"/>
            <a:lstStyle/>
            <a:p>
              <a:endParaRPr lang="en-US"/>
            </a:p>
          </p:txBody>
        </p:sp>
      </p:grpSp>
      <p:grpSp>
        <p:nvGrpSpPr>
          <p:cNvPr id="3" name="Group 2"/>
          <p:cNvGrpSpPr/>
          <p:nvPr/>
        </p:nvGrpSpPr>
        <p:grpSpPr>
          <a:xfrm>
            <a:off x="893590" y="2286000"/>
            <a:ext cx="1371600" cy="1371600"/>
            <a:chOff x="1143000" y="2438400"/>
            <a:chExt cx="1371600" cy="1371600"/>
          </a:xfrm>
        </p:grpSpPr>
        <p:sp>
          <p:nvSpPr>
            <p:cNvPr id="33794" name="Rectangle 3"/>
            <p:cNvSpPr>
              <a:spLocks noChangeArrowheads="1"/>
            </p:cNvSpPr>
            <p:nvPr/>
          </p:nvSpPr>
          <p:spPr bwMode="auto">
            <a:xfrm>
              <a:off x="1143000" y="2438400"/>
              <a:ext cx="1371600" cy="13716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56342" name="Line 22"/>
            <p:cNvSpPr>
              <a:spLocks noChangeShapeType="1"/>
            </p:cNvSpPr>
            <p:nvPr/>
          </p:nvSpPr>
          <p:spPr bwMode="auto">
            <a:xfrm>
              <a:off x="1143000" y="3124200"/>
              <a:ext cx="1371600" cy="0"/>
            </a:xfrm>
            <a:prstGeom prst="line">
              <a:avLst/>
            </a:prstGeom>
            <a:noFill/>
            <a:ln w="9525">
              <a:solidFill>
                <a:schemeClr val="tx1"/>
              </a:solidFill>
              <a:round/>
              <a:headEnd/>
              <a:tailEnd/>
            </a:ln>
          </p:spPr>
          <p:txBody>
            <a:bodyPr wrap="none" anchor="ctr"/>
            <a:lstStyle/>
            <a:p>
              <a:endParaRPr lang="en-US"/>
            </a:p>
          </p:txBody>
        </p:sp>
        <p:sp>
          <p:nvSpPr>
            <p:cNvPr id="56343" name="Line 23"/>
            <p:cNvSpPr>
              <a:spLocks noChangeShapeType="1"/>
            </p:cNvSpPr>
            <p:nvPr/>
          </p:nvSpPr>
          <p:spPr bwMode="auto">
            <a:xfrm>
              <a:off x="1828800" y="2438400"/>
              <a:ext cx="0" cy="1371600"/>
            </a:xfrm>
            <a:prstGeom prst="line">
              <a:avLst/>
            </a:prstGeom>
            <a:noFill/>
            <a:ln w="9525">
              <a:solidFill>
                <a:schemeClr val="tx1"/>
              </a:solidFill>
              <a:round/>
              <a:headEnd/>
              <a:tailEnd/>
            </a:ln>
          </p:spPr>
          <p:txBody>
            <a:bodyPr wrap="none" anchor="ctr"/>
            <a:lstStyle/>
            <a:p>
              <a:endParaRPr lang="en-US"/>
            </a:p>
          </p:txBody>
        </p:sp>
      </p:grpSp>
      <p:sp>
        <p:nvSpPr>
          <p:cNvPr id="56346" name="Text Box 26"/>
          <p:cNvSpPr txBox="1">
            <a:spLocks noChangeArrowheads="1"/>
          </p:cNvSpPr>
          <p:nvPr/>
        </p:nvSpPr>
        <p:spPr bwMode="auto">
          <a:xfrm>
            <a:off x="660400" y="1320225"/>
            <a:ext cx="7823200" cy="584775"/>
          </a:xfrm>
          <a:prstGeom prst="rect">
            <a:avLst/>
          </a:prstGeom>
          <a:noFill/>
          <a:ln w="9525">
            <a:noFill/>
            <a:miter lim="800000"/>
            <a:headEnd/>
            <a:tailEnd/>
          </a:ln>
        </p:spPr>
        <p:txBody>
          <a:bodyPr wrap="square">
            <a:spAutoFit/>
          </a:bodyPr>
          <a:lstStyle/>
          <a:p>
            <a:pPr eaLnBrk="0" hangingPunct="0">
              <a:spcBef>
                <a:spcPct val="50000"/>
              </a:spcBef>
            </a:pPr>
            <a:r>
              <a:rPr lang="en-US" sz="3200" dirty="0">
                <a:latin typeface="Arial" pitchFamily="34" charset="0"/>
                <a:cs typeface="Arial" pitchFamily="34" charset="0"/>
              </a:rPr>
              <a:t>How many ways can you cut a sandwich?</a:t>
            </a:r>
          </a:p>
        </p:txBody>
      </p:sp>
      <p:grpSp>
        <p:nvGrpSpPr>
          <p:cNvPr id="10" name="Group 9"/>
          <p:cNvGrpSpPr/>
          <p:nvPr/>
        </p:nvGrpSpPr>
        <p:grpSpPr>
          <a:xfrm>
            <a:off x="2866527" y="2286000"/>
            <a:ext cx="1373133" cy="1371600"/>
            <a:chOff x="2866527" y="2438400"/>
            <a:chExt cx="1373133" cy="1371600"/>
          </a:xfrm>
        </p:grpSpPr>
        <p:grpSp>
          <p:nvGrpSpPr>
            <p:cNvPr id="4" name="Group 3"/>
            <p:cNvGrpSpPr/>
            <p:nvPr/>
          </p:nvGrpSpPr>
          <p:grpSpPr>
            <a:xfrm>
              <a:off x="2866527" y="2438400"/>
              <a:ext cx="1371600" cy="1371600"/>
              <a:chOff x="3048000" y="2057400"/>
              <a:chExt cx="1371600" cy="1371600"/>
            </a:xfrm>
          </p:grpSpPr>
          <p:sp>
            <p:nvSpPr>
              <p:cNvPr id="33796" name="Rectangle 5"/>
              <p:cNvSpPr>
                <a:spLocks noChangeArrowheads="1"/>
              </p:cNvSpPr>
              <p:nvPr/>
            </p:nvSpPr>
            <p:spPr bwMode="auto">
              <a:xfrm>
                <a:off x="3048000" y="2057400"/>
                <a:ext cx="1371600" cy="13716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56344" name="Line 24"/>
              <p:cNvSpPr>
                <a:spLocks noChangeShapeType="1"/>
              </p:cNvSpPr>
              <p:nvPr/>
            </p:nvSpPr>
            <p:spPr bwMode="auto">
              <a:xfrm>
                <a:off x="3048000" y="2590800"/>
                <a:ext cx="762000" cy="838200"/>
              </a:xfrm>
              <a:prstGeom prst="line">
                <a:avLst/>
              </a:prstGeom>
              <a:noFill/>
              <a:ln w="9525">
                <a:solidFill>
                  <a:schemeClr val="tx1"/>
                </a:solidFill>
                <a:round/>
                <a:headEnd/>
                <a:tailEnd/>
              </a:ln>
            </p:spPr>
            <p:txBody>
              <a:bodyPr wrap="none" anchor="ctr"/>
              <a:lstStyle/>
              <a:p>
                <a:endParaRPr lang="en-US"/>
              </a:p>
            </p:txBody>
          </p:sp>
          <p:sp>
            <p:nvSpPr>
              <p:cNvPr id="56345" name="Line 25"/>
              <p:cNvSpPr>
                <a:spLocks noChangeShapeType="1"/>
              </p:cNvSpPr>
              <p:nvPr/>
            </p:nvSpPr>
            <p:spPr bwMode="auto">
              <a:xfrm flipV="1">
                <a:off x="3441475" y="2502243"/>
                <a:ext cx="617960" cy="515646"/>
              </a:xfrm>
              <a:prstGeom prst="line">
                <a:avLst/>
              </a:prstGeom>
              <a:noFill/>
              <a:ln w="9525">
                <a:solidFill>
                  <a:schemeClr val="tx1"/>
                </a:solidFill>
                <a:round/>
                <a:headEnd/>
                <a:tailEnd/>
              </a:ln>
            </p:spPr>
            <p:txBody>
              <a:bodyPr wrap="none" anchor="ctr"/>
              <a:lstStyle/>
              <a:p>
                <a:endParaRPr lang="en-US"/>
              </a:p>
            </p:txBody>
          </p:sp>
        </p:grpSp>
        <p:sp>
          <p:nvSpPr>
            <p:cNvPr id="35" name="Line 24"/>
            <p:cNvSpPr>
              <a:spLocks noChangeShapeType="1"/>
            </p:cNvSpPr>
            <p:nvPr/>
          </p:nvSpPr>
          <p:spPr bwMode="auto">
            <a:xfrm>
              <a:off x="3477660" y="2438400"/>
              <a:ext cx="762000" cy="838200"/>
            </a:xfrm>
            <a:prstGeom prst="line">
              <a:avLst/>
            </a:prstGeom>
            <a:noFill/>
            <a:ln w="9525">
              <a:solidFill>
                <a:schemeClr val="tx1"/>
              </a:solidFill>
              <a:round/>
              <a:headEnd/>
              <a:tailEn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6346"/>
                                        </p:tgtEl>
                                        <p:attrNameLst>
                                          <p:attrName>style.visibility</p:attrName>
                                        </p:attrNameLst>
                                      </p:cBhvr>
                                      <p:to>
                                        <p:strVal val="visible"/>
                                      </p:to>
                                    </p:set>
                                    <p:anim calcmode="lin" valueType="num">
                                      <p:cBhvr additive="base">
                                        <p:cTn id="7" dur="500" fill="hold"/>
                                        <p:tgtEl>
                                          <p:spTgt spid="56346"/>
                                        </p:tgtEl>
                                        <p:attrNameLst>
                                          <p:attrName>ppt_x</p:attrName>
                                        </p:attrNameLst>
                                      </p:cBhvr>
                                      <p:tavLst>
                                        <p:tav tm="0">
                                          <p:val>
                                            <p:strVal val="0-#ppt_w/2"/>
                                          </p:val>
                                        </p:tav>
                                        <p:tav tm="100000">
                                          <p:val>
                                            <p:strVal val="#ppt_x"/>
                                          </p:val>
                                        </p:tav>
                                      </p:tavLst>
                                    </p:anim>
                                    <p:anim calcmode="lin" valueType="num">
                                      <p:cBhvr additive="base">
                                        <p:cTn id="8" dur="500" fill="hold"/>
                                        <p:tgtEl>
                                          <p:spTgt spid="563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46"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p:cNvSpPr>
          <p:nvPr>
            <p:ph type="title"/>
          </p:nvPr>
        </p:nvSpPr>
        <p:spPr>
          <a:xfrm>
            <a:off x="457200" y="274638"/>
            <a:ext cx="8229600" cy="1143000"/>
          </a:xfrm>
        </p:spPr>
        <p:txBody>
          <a:bodyPr/>
          <a:lstStyle/>
          <a:p>
            <a:pPr eaLnBrk="1" hangingPunct="1"/>
            <a:r>
              <a:rPr lang="en-US" dirty="0" smtClean="0"/>
              <a:t>Shapes: Food Variety 3 </a:t>
            </a:r>
          </a:p>
        </p:txBody>
      </p:sp>
      <p:pic>
        <p:nvPicPr>
          <p:cNvPr id="58372" name="Picture 4" descr="CSfilm145"/>
          <p:cNvPicPr>
            <a:picLocks noChangeAspect="1" noChangeArrowheads="1"/>
          </p:cNvPicPr>
          <p:nvPr/>
        </p:nvPicPr>
        <p:blipFill>
          <a:blip r:embed="rId2" cstate="print"/>
          <a:srcRect/>
          <a:stretch>
            <a:fillRect/>
          </a:stretch>
        </p:blipFill>
        <p:spPr bwMode="auto">
          <a:xfrm>
            <a:off x="1490472" y="1447800"/>
            <a:ext cx="6163056" cy="4092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4"/>
          <p:cNvSpPr>
            <a:spLocks noGrp="1"/>
          </p:cNvSpPr>
          <p:nvPr>
            <p:ph type="title" idx="4294967295"/>
          </p:nvPr>
        </p:nvSpPr>
        <p:spPr>
          <a:xfrm>
            <a:off x="457200" y="274638"/>
            <a:ext cx="8229600" cy="1143000"/>
          </a:xfrm>
        </p:spPr>
        <p:txBody>
          <a:bodyPr/>
          <a:lstStyle/>
          <a:p>
            <a:pPr eaLnBrk="1" hangingPunct="1"/>
            <a:r>
              <a:rPr lang="en-US" dirty="0" smtClean="0">
                <a:latin typeface="Arial" pitchFamily="34" charset="0"/>
                <a:cs typeface="Arial" pitchFamily="34" charset="0"/>
              </a:rPr>
              <a:t>Shapes: Food Variety 4</a:t>
            </a:r>
          </a:p>
        </p:txBody>
      </p:sp>
      <p:pic>
        <p:nvPicPr>
          <p:cNvPr id="36866" name="Picture 5" descr="CSfilm154"/>
          <p:cNvPicPr>
            <a:picLocks noChangeAspect="1" noChangeArrowheads="1"/>
          </p:cNvPicPr>
          <p:nvPr/>
        </p:nvPicPr>
        <p:blipFill>
          <a:blip r:embed="rId2" cstate="print"/>
          <a:srcRect/>
          <a:stretch>
            <a:fillRect/>
          </a:stretch>
        </p:blipFill>
        <p:spPr bwMode="auto">
          <a:xfrm>
            <a:off x="1490472" y="1450975"/>
            <a:ext cx="6163056" cy="4092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5"/>
          <p:cNvSpPr>
            <a:spLocks noGrp="1"/>
          </p:cNvSpPr>
          <p:nvPr>
            <p:ph idx="1"/>
          </p:nvPr>
        </p:nvSpPr>
        <p:spPr>
          <a:xfrm>
            <a:off x="1066800" y="1481138"/>
            <a:ext cx="7391400" cy="4525962"/>
          </a:xfrm>
        </p:spPr>
        <p:txBody>
          <a:bodyPr/>
          <a:lstStyle/>
          <a:p>
            <a:pPr eaLnBrk="1" hangingPunct="1"/>
            <a:endParaRPr lang="en-US" smtClean="0"/>
          </a:p>
          <a:p>
            <a:pPr eaLnBrk="1" hangingPunct="1"/>
            <a:endParaRPr lang="en-US" smtClean="0"/>
          </a:p>
          <a:p>
            <a:pPr eaLnBrk="1" hangingPunct="1"/>
            <a:endParaRPr lang="en-US" smtClean="0"/>
          </a:p>
        </p:txBody>
      </p:sp>
      <p:sp>
        <p:nvSpPr>
          <p:cNvPr id="37889" name="Title 4"/>
          <p:cNvSpPr>
            <a:spLocks noGrp="1"/>
          </p:cNvSpPr>
          <p:nvPr>
            <p:ph type="title"/>
          </p:nvPr>
        </p:nvSpPr>
        <p:spPr>
          <a:xfrm>
            <a:off x="457200" y="381000"/>
            <a:ext cx="6934200" cy="914400"/>
          </a:xfrm>
        </p:spPr>
        <p:txBody>
          <a:bodyPr/>
          <a:lstStyle/>
          <a:p>
            <a:pPr eaLnBrk="1" hangingPunct="1"/>
            <a:r>
              <a:rPr lang="en-US" dirty="0" smtClean="0"/>
              <a:t>Simplicity</a:t>
            </a:r>
          </a:p>
        </p:txBody>
      </p:sp>
      <p:pic>
        <p:nvPicPr>
          <p:cNvPr id="32771" name="Picture 6" descr="http://www.fabulousfoods.com/uploads/picture/842/thumbnail_table/1222470153_healthy_lunch.jpg"/>
          <p:cNvPicPr>
            <a:picLocks noChangeAspect="1" noChangeArrowheads="1"/>
          </p:cNvPicPr>
          <p:nvPr/>
        </p:nvPicPr>
        <p:blipFill>
          <a:blip r:embed="rId2" cstate="print"/>
          <a:srcRect/>
          <a:stretch>
            <a:fillRect/>
          </a:stretch>
        </p:blipFill>
        <p:spPr bwMode="auto">
          <a:xfrm>
            <a:off x="1490472" y="1360569"/>
            <a:ext cx="6163056" cy="44306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4"/>
          <p:cNvSpPr>
            <a:spLocks noGrp="1"/>
          </p:cNvSpPr>
          <p:nvPr>
            <p:ph type="title" idx="4294967295"/>
          </p:nvPr>
        </p:nvSpPr>
        <p:spPr>
          <a:xfrm>
            <a:off x="457200" y="334962"/>
            <a:ext cx="8229600" cy="960438"/>
          </a:xfrm>
        </p:spPr>
        <p:txBody>
          <a:bodyPr/>
          <a:lstStyle/>
          <a:p>
            <a:pPr eaLnBrk="1" hangingPunct="1"/>
            <a:r>
              <a:rPr lang="en-US" dirty="0" smtClean="0">
                <a:latin typeface="Arial" panose="020B0604020202020204" pitchFamily="34" charset="0"/>
                <a:cs typeface="Arial" panose="020B0604020202020204" pitchFamily="34" charset="0"/>
              </a:rPr>
              <a:t>Height</a:t>
            </a:r>
          </a:p>
        </p:txBody>
      </p:sp>
      <p:pic>
        <p:nvPicPr>
          <p:cNvPr id="38914" name="Picture 5" descr="CFKS3_NFSMI033"/>
          <p:cNvPicPr>
            <a:picLocks noChangeAspect="1" noChangeArrowheads="1"/>
          </p:cNvPicPr>
          <p:nvPr/>
        </p:nvPicPr>
        <p:blipFill>
          <a:blip r:embed="rId2" cstate="print"/>
          <a:srcRect/>
          <a:stretch>
            <a:fillRect/>
          </a:stretch>
        </p:blipFill>
        <p:spPr bwMode="auto">
          <a:xfrm>
            <a:off x="1490472" y="1295664"/>
            <a:ext cx="6163056" cy="46479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4"/>
          <p:cNvSpPr>
            <a:spLocks noGrp="1"/>
          </p:cNvSpPr>
          <p:nvPr>
            <p:ph type="title" idx="4294967295"/>
          </p:nvPr>
        </p:nvSpPr>
        <p:spPr>
          <a:xfrm>
            <a:off x="457200" y="274638"/>
            <a:ext cx="8229600" cy="1143000"/>
          </a:xfrm>
        </p:spPr>
        <p:txBody>
          <a:bodyPr/>
          <a:lstStyle/>
          <a:p>
            <a:pPr eaLnBrk="1" hangingPunct="1"/>
            <a:r>
              <a:rPr lang="en-US" dirty="0" smtClean="0">
                <a:latin typeface="Arial" panose="020B0604020202020204" pitchFamily="34" charset="0"/>
                <a:cs typeface="Arial" panose="020B0604020202020204" pitchFamily="34" charset="0"/>
              </a:rPr>
              <a:t>Self-Serve Packaging</a:t>
            </a:r>
          </a:p>
        </p:txBody>
      </p:sp>
      <p:pic>
        <p:nvPicPr>
          <p:cNvPr id="71685" name="Picture 5" descr="VTStJohnsburySchool0322"/>
          <p:cNvPicPr>
            <a:picLocks noChangeAspect="1" noChangeArrowheads="1"/>
          </p:cNvPicPr>
          <p:nvPr/>
        </p:nvPicPr>
        <p:blipFill>
          <a:blip r:embed="rId3" cstate="print"/>
          <a:srcRect/>
          <a:stretch>
            <a:fillRect/>
          </a:stretch>
        </p:blipFill>
        <p:spPr bwMode="auto">
          <a:xfrm>
            <a:off x="1490472" y="1393378"/>
            <a:ext cx="6163056" cy="40930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3"/>
          <p:cNvSpPr>
            <a:spLocks noGrp="1"/>
          </p:cNvSpPr>
          <p:nvPr>
            <p:ph idx="1"/>
          </p:nvPr>
        </p:nvSpPr>
        <p:spPr>
          <a:xfrm>
            <a:off x="457200" y="1874837"/>
            <a:ext cx="8229600" cy="4068763"/>
          </a:xfrm>
        </p:spPr>
        <p:txBody>
          <a:bodyPr/>
          <a:lstStyle/>
          <a:p>
            <a:pPr indent="0" algn="ctr" eaLnBrk="1" hangingPunct="1">
              <a:buFont typeface="Arial" charset="0"/>
              <a:buNone/>
            </a:pPr>
            <a:r>
              <a:rPr lang="en-US" sz="4000" dirty="0" smtClean="0"/>
              <a:t>Demonstrate how to use menus and meal themes as part of a merchandising effort to attract and influence the preferences of children</a:t>
            </a:r>
            <a:r>
              <a:rPr lang="en-US" sz="4000" dirty="0" smtClean="0">
                <a:latin typeface="Times New Roman" pitchFamily="18" charset="0"/>
                <a:cs typeface="Times New Roman" pitchFamily="18" charset="0"/>
              </a:rPr>
              <a:t>.</a:t>
            </a:r>
          </a:p>
        </p:txBody>
      </p:sp>
      <p:sp>
        <p:nvSpPr>
          <p:cNvPr id="40961" name="Title 1"/>
          <p:cNvSpPr>
            <a:spLocks noGrp="1"/>
          </p:cNvSpPr>
          <p:nvPr>
            <p:ph type="title"/>
          </p:nvPr>
        </p:nvSpPr>
        <p:spPr/>
        <p:txBody>
          <a:bodyPr/>
          <a:lstStyle/>
          <a:p>
            <a:pPr eaLnBrk="1" hangingPunct="1"/>
            <a:r>
              <a:rPr lang="en-US" dirty="0" smtClean="0"/>
              <a:t>Objective 3</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6" descr="2010October       4"/>
          <p:cNvPicPr>
            <a:picLocks noChangeAspect="1" noChangeArrowheads="1"/>
          </p:cNvPicPr>
          <p:nvPr/>
        </p:nvPicPr>
        <p:blipFill rotWithShape="1">
          <a:blip r:embed="rId3" cstate="print"/>
          <a:srcRect b="6897"/>
          <a:stretch/>
        </p:blipFill>
        <p:spPr bwMode="auto">
          <a:xfrm>
            <a:off x="1947323" y="152400"/>
            <a:ext cx="5249354" cy="63246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cstate="print"/>
          <a:srcRect l="19484" t="18520" r="8962" b="7401"/>
          <a:stretch>
            <a:fillRect/>
          </a:stretch>
        </p:blipFill>
        <p:spPr bwMode="auto">
          <a:xfrm>
            <a:off x="457200" y="152400"/>
            <a:ext cx="8077200" cy="5226423"/>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457200" y="5410200"/>
            <a:ext cx="8229600" cy="868362"/>
          </a:xfrm>
        </p:spPr>
        <p:txBody>
          <a:bodyPr>
            <a:noAutofit/>
          </a:bodyPr>
          <a:lstStyle/>
          <a:p>
            <a:pPr algn="ctr"/>
            <a:r>
              <a:rPr lang="en-US" sz="2800" dirty="0" smtClean="0">
                <a:effectLst/>
                <a:hlinkClick r:id="rId4"/>
              </a:rPr>
              <a:t>http://smarterlunchrooms.org/index.html</a:t>
            </a:r>
            <a:r>
              <a:rPr lang="en-US" sz="2800" dirty="0" smtClean="0">
                <a:effectLst/>
              </a:rPr>
              <a:t/>
            </a:r>
            <a:br>
              <a:rPr lang="en-US" sz="2800" dirty="0" smtClean="0">
                <a:effectLst/>
              </a:rPr>
            </a:br>
            <a:endParaRPr lang="en-US" sz="2800" dirty="0">
              <a:effectLst/>
            </a:endParaRPr>
          </a:p>
        </p:txBody>
      </p:sp>
    </p:spTree>
    <p:extLst>
      <p:ext uri="{BB962C8B-B14F-4D97-AF65-F5344CB8AC3E}">
        <p14:creationId xmlns:p14="http://schemas.microsoft.com/office/powerpoint/2010/main" val="37823277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ChangeArrowheads="1"/>
          </p:cNvSpPr>
          <p:nvPr/>
        </p:nvSpPr>
        <p:spPr bwMode="auto">
          <a:xfrm>
            <a:off x="0" y="419100"/>
            <a:ext cx="9144000" cy="457200"/>
          </a:xfrm>
          <a:prstGeom prst="rect">
            <a:avLst/>
          </a:prstGeom>
          <a:noFill/>
          <a:ln w="9525">
            <a:noFill/>
            <a:miter lim="800000"/>
            <a:headEnd/>
            <a:tailEnd/>
          </a:ln>
        </p:spPr>
        <p:txBody>
          <a:bodyPr wrap="none" anchor="ctr">
            <a:spAutoFit/>
          </a:bodyPr>
          <a:lstStyle/>
          <a:p>
            <a:endParaRPr lang="en-US"/>
          </a:p>
        </p:txBody>
      </p:sp>
      <p:pic>
        <p:nvPicPr>
          <p:cNvPr id="44034" name="Picture 4"/>
          <p:cNvPicPr>
            <a:picLocks noChangeAspect="1" noChangeArrowheads="1"/>
          </p:cNvPicPr>
          <p:nvPr/>
        </p:nvPicPr>
        <p:blipFill>
          <a:blip r:embed="rId2" cstate="print"/>
          <a:srcRect/>
          <a:stretch>
            <a:fillRect/>
          </a:stretch>
        </p:blipFill>
        <p:spPr bwMode="auto">
          <a:xfrm>
            <a:off x="0" y="685800"/>
            <a:ext cx="9144000" cy="518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5"/>
          <p:cNvSpPr>
            <a:spLocks noGrp="1"/>
          </p:cNvSpPr>
          <p:nvPr>
            <p:ph idx="1"/>
          </p:nvPr>
        </p:nvSpPr>
        <p:spPr>
          <a:xfrm>
            <a:off x="457200" y="1874837"/>
            <a:ext cx="8229600" cy="3840163"/>
          </a:xfrm>
        </p:spPr>
        <p:txBody>
          <a:bodyPr/>
          <a:lstStyle/>
          <a:p>
            <a:pPr indent="0" algn="ctr" eaLnBrk="1" hangingPunct="1">
              <a:buFont typeface="Arial" charset="0"/>
              <a:buNone/>
            </a:pPr>
            <a:r>
              <a:rPr lang="en-US" sz="4000" dirty="0" smtClean="0"/>
              <a:t>Develop a method for evaluating customer service.</a:t>
            </a:r>
          </a:p>
        </p:txBody>
      </p:sp>
      <p:sp>
        <p:nvSpPr>
          <p:cNvPr id="45057" name="Title 4"/>
          <p:cNvSpPr>
            <a:spLocks noGrp="1"/>
          </p:cNvSpPr>
          <p:nvPr>
            <p:ph type="title"/>
          </p:nvPr>
        </p:nvSpPr>
        <p:spPr/>
        <p:txBody>
          <a:bodyPr/>
          <a:lstStyle/>
          <a:p>
            <a:pPr eaLnBrk="1" hangingPunct="1"/>
            <a:r>
              <a:rPr lang="en-US" dirty="0" smtClean="0"/>
              <a:t>Objective 4</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917700"/>
            <a:ext cx="8229600" cy="4102100"/>
          </a:xfrm>
        </p:spPr>
        <p:txBody>
          <a:bodyPr rtlCol="0">
            <a:normAutofit/>
          </a:bodyPr>
          <a:lstStyle/>
          <a:p>
            <a:pPr marL="514350" indent="-514350" eaLnBrk="1" fontAlgn="auto" hangingPunct="1">
              <a:spcAft>
                <a:spcPts val="0"/>
              </a:spcAft>
              <a:buFont typeface="Arial" pitchFamily="34" charset="0"/>
              <a:buChar char="•"/>
              <a:defRPr/>
            </a:pPr>
            <a:r>
              <a:rPr lang="en-US" sz="3600" dirty="0" smtClean="0"/>
              <a:t>To know what our customers think of our service</a:t>
            </a:r>
          </a:p>
          <a:p>
            <a:pPr marL="514350" indent="-514350" eaLnBrk="1" fontAlgn="auto" hangingPunct="1">
              <a:spcAft>
                <a:spcPts val="0"/>
              </a:spcAft>
              <a:buFont typeface="Arial" pitchFamily="34" charset="0"/>
              <a:buChar char="•"/>
              <a:defRPr/>
            </a:pPr>
            <a:r>
              <a:rPr lang="en-US" sz="3600" dirty="0" smtClean="0"/>
              <a:t>To gain ideas and suggestions for</a:t>
            </a:r>
            <a:r>
              <a:rPr lang="en-US" sz="3600" u="sng" dirty="0" smtClean="0"/>
              <a:t> </a:t>
            </a:r>
            <a:r>
              <a:rPr lang="en-US" sz="3600" dirty="0" smtClean="0"/>
              <a:t>improvement</a:t>
            </a:r>
          </a:p>
          <a:p>
            <a:pPr marL="514350" indent="-514350" eaLnBrk="1" fontAlgn="auto" hangingPunct="1">
              <a:spcAft>
                <a:spcPts val="0"/>
              </a:spcAft>
              <a:buFont typeface="Arial" pitchFamily="34" charset="0"/>
              <a:buChar char="•"/>
              <a:defRPr/>
            </a:pPr>
            <a:r>
              <a:rPr lang="en-US" sz="3600" dirty="0" smtClean="0"/>
              <a:t>To identify problems and solutions for solving problems</a:t>
            </a:r>
          </a:p>
          <a:p>
            <a:pPr marL="365760" indent="-256032" eaLnBrk="1" fontAlgn="auto" hangingPunct="1">
              <a:spcAft>
                <a:spcPts val="0"/>
              </a:spcAft>
              <a:buFont typeface="Wingdings 3"/>
              <a:buChar char=""/>
              <a:defRPr/>
            </a:pPr>
            <a:endParaRPr lang="en-US" sz="3600" dirty="0"/>
          </a:p>
        </p:txBody>
      </p:sp>
      <p:sp>
        <p:nvSpPr>
          <p:cNvPr id="46081" name="Title 4"/>
          <p:cNvSpPr>
            <a:spLocks noGrp="1"/>
          </p:cNvSpPr>
          <p:nvPr>
            <p:ph type="title"/>
          </p:nvPr>
        </p:nvSpPr>
        <p:spPr>
          <a:xfrm>
            <a:off x="0" y="274638"/>
            <a:ext cx="9144000" cy="1143000"/>
          </a:xfrm>
        </p:spPr>
        <p:txBody>
          <a:bodyPr>
            <a:normAutofit fontScale="90000"/>
          </a:bodyPr>
          <a:lstStyle/>
          <a:p>
            <a:pPr algn="ctr" eaLnBrk="1" hangingPunct="1"/>
            <a:r>
              <a:rPr lang="en-US" sz="4000" u="sng" dirty="0" smtClean="0"/>
              <a:t>Why</a:t>
            </a:r>
            <a:r>
              <a:rPr lang="en-US" sz="4000" dirty="0" smtClean="0"/>
              <a:t> Do We Evaluate Customer Service?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74837"/>
            <a:ext cx="8229600" cy="4449763"/>
          </a:xfrm>
        </p:spPr>
        <p:txBody>
          <a:bodyPr/>
          <a:lstStyle/>
          <a:p>
            <a:r>
              <a:rPr lang="en-US" dirty="0" smtClean="0"/>
              <a:t>Focus on the Customer has some suggestions:</a:t>
            </a:r>
          </a:p>
          <a:p>
            <a:pPr lvl="1"/>
            <a:r>
              <a:rPr lang="en-US" sz="3200" dirty="0" smtClean="0"/>
              <a:t>Ask your customer and listen to answers.</a:t>
            </a:r>
          </a:p>
          <a:p>
            <a:pPr lvl="1"/>
            <a:r>
              <a:rPr lang="en-US" sz="3200" dirty="0" smtClean="0"/>
              <a:t>Keep asking your customer for feedback.</a:t>
            </a:r>
          </a:p>
          <a:p>
            <a:pPr lvl="1"/>
            <a:r>
              <a:rPr lang="en-US" sz="3200" dirty="0" smtClean="0"/>
              <a:t>Observe customer behavior and choices.</a:t>
            </a:r>
          </a:p>
          <a:p>
            <a:pPr lvl="1"/>
            <a:r>
              <a:rPr lang="en-US" sz="3200" dirty="0" smtClean="0"/>
              <a:t>Survey customers using age appropriate methods.</a:t>
            </a:r>
          </a:p>
          <a:p>
            <a:pPr lvl="1"/>
            <a:r>
              <a:rPr lang="en-US" sz="3200" dirty="0" smtClean="0"/>
              <a:t>Talk to customers.</a:t>
            </a:r>
          </a:p>
          <a:p>
            <a:endParaRPr lang="en-US" dirty="0" smtClean="0"/>
          </a:p>
          <a:p>
            <a:endParaRPr lang="en-US" dirty="0" smtClean="0"/>
          </a:p>
          <a:p>
            <a:endParaRPr lang="en-US" dirty="0"/>
          </a:p>
        </p:txBody>
      </p:sp>
      <p:sp>
        <p:nvSpPr>
          <p:cNvPr id="2" name="Title 1"/>
          <p:cNvSpPr>
            <a:spLocks noGrp="1"/>
          </p:cNvSpPr>
          <p:nvPr>
            <p:ph type="title"/>
          </p:nvPr>
        </p:nvSpPr>
        <p:spPr>
          <a:xfrm>
            <a:off x="0" y="274638"/>
            <a:ext cx="9144000" cy="1143000"/>
          </a:xfrm>
        </p:spPr>
        <p:txBody>
          <a:bodyPr>
            <a:noAutofit/>
          </a:bodyPr>
          <a:lstStyle/>
          <a:p>
            <a:pPr algn="ctr"/>
            <a:r>
              <a:rPr lang="en-US" sz="3600" u="sng" dirty="0" smtClean="0"/>
              <a:t>How</a:t>
            </a:r>
            <a:r>
              <a:rPr lang="en-US" sz="3600" dirty="0" smtClean="0"/>
              <a:t> Do We Evaluate Customer Service?</a:t>
            </a:r>
            <a:endParaRPr lang="en-US" sz="3600" dirty="0"/>
          </a:p>
        </p:txBody>
      </p:sp>
    </p:spTree>
    <p:extLst>
      <p:ext uri="{BB962C8B-B14F-4D97-AF65-F5344CB8AC3E}">
        <p14:creationId xmlns:p14="http://schemas.microsoft.com/office/powerpoint/2010/main" val="16306670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5475"/>
            <a:ext cx="7772400" cy="1829761"/>
          </a:xfrm>
        </p:spPr>
        <p:txBody>
          <a:bodyPr>
            <a:normAutofit/>
          </a:bodyPr>
          <a:lstStyle/>
          <a:p>
            <a:pPr algn="ctr"/>
            <a:r>
              <a:rPr lang="en-US" sz="6600" i="1" smtClean="0"/>
              <a:t>Thank you!</a:t>
            </a:r>
            <a:endParaRPr lang="en-US" sz="6600" i="1" dirty="0"/>
          </a:p>
        </p:txBody>
      </p:sp>
      <p:sp>
        <p:nvSpPr>
          <p:cNvPr id="3" name="Subtitle 2"/>
          <p:cNvSpPr>
            <a:spLocks noGrp="1"/>
          </p:cNvSpPr>
          <p:nvPr>
            <p:ph type="subTitle" idx="1"/>
          </p:nvPr>
        </p:nvSpPr>
        <p:spPr>
          <a:xfrm>
            <a:off x="685800" y="3708584"/>
            <a:ext cx="7772400" cy="1199704"/>
          </a:xfrm>
        </p:spPr>
        <p:txBody>
          <a:bodyPr>
            <a:noAutofit/>
          </a:bodyPr>
          <a:lstStyle/>
          <a:p>
            <a:pPr algn="ctr">
              <a:lnSpc>
                <a:spcPct val="150000"/>
              </a:lnSpc>
            </a:pPr>
            <a:r>
              <a:rPr lang="en-US" sz="3600" b="1" dirty="0" smtClean="0"/>
              <a:t>The Institute of Child Nutrition</a:t>
            </a:r>
          </a:p>
          <a:p>
            <a:pPr algn="ctr">
              <a:lnSpc>
                <a:spcPct val="150000"/>
              </a:lnSpc>
            </a:pPr>
            <a:r>
              <a:rPr lang="en-US" sz="3200" dirty="0" smtClean="0"/>
              <a:t>www.theicn.org</a:t>
            </a:r>
          </a:p>
          <a:p>
            <a:pPr algn="ctr">
              <a:lnSpc>
                <a:spcPct val="150000"/>
              </a:lnSpc>
            </a:pPr>
            <a:r>
              <a:rPr lang="en-US" sz="3200" dirty="0" smtClean="0"/>
              <a:t>800-321-3054</a:t>
            </a:r>
            <a:endParaRPr lang="en-US" sz="32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1560" y="2336984"/>
            <a:ext cx="2420880" cy="1371600"/>
          </a:xfrm>
          <a:prstGeom prst="rect">
            <a:avLst/>
          </a:prstGeom>
        </p:spPr>
      </p:pic>
    </p:spTree>
    <p:extLst>
      <p:ext uri="{BB962C8B-B14F-4D97-AF65-F5344CB8AC3E}">
        <p14:creationId xmlns:p14="http://schemas.microsoft.com/office/powerpoint/2010/main" val="27882812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200" y="-76200"/>
            <a:ext cx="1219200" cy="7010400"/>
          </a:xfrm>
          <a:prstGeom prst="rect">
            <a:avLst/>
          </a:prstGeom>
          <a:solidFill>
            <a:srgbClr val="6D6E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i="0">
              <a:solidFill>
                <a:prstClr val="white"/>
              </a:solidFill>
            </a:endParaRPr>
          </a:p>
        </p:txBody>
      </p:sp>
      <p:sp>
        <p:nvSpPr>
          <p:cNvPr id="2" name="Rectangle 1"/>
          <p:cNvSpPr/>
          <p:nvPr/>
        </p:nvSpPr>
        <p:spPr>
          <a:xfrm>
            <a:off x="1817712" y="3680282"/>
            <a:ext cx="2920992" cy="369332"/>
          </a:xfrm>
          <a:prstGeom prst="rect">
            <a:avLst/>
          </a:prstGeom>
        </p:spPr>
        <p:txBody>
          <a:bodyPr wrap="none">
            <a:spAutoFit/>
          </a:bodyPr>
          <a:lstStyle/>
          <a:p>
            <a:pPr fontAlgn="auto">
              <a:spcBef>
                <a:spcPts val="0"/>
              </a:spcBef>
              <a:spcAft>
                <a:spcPts val="0"/>
              </a:spcAft>
            </a:pPr>
            <a:r>
              <a:rPr lang="en-US" sz="1800" i="0" dirty="0" smtClean="0">
                <a:solidFill>
                  <a:prstClr val="black"/>
                </a:solidFill>
                <a:latin typeface="Calibri"/>
                <a:hlinkClick r:id="rId4"/>
              </a:rPr>
              <a:t>facebook.com/</a:t>
            </a:r>
            <a:r>
              <a:rPr lang="en-US" sz="1800" i="0" dirty="0" err="1" smtClean="0">
                <a:solidFill>
                  <a:prstClr val="black"/>
                </a:solidFill>
                <a:latin typeface="Calibri"/>
                <a:hlinkClick r:id="rId4"/>
              </a:rPr>
              <a:t>ichildnutrition</a:t>
            </a:r>
            <a:endParaRPr lang="en-US" sz="1800" i="0" dirty="0">
              <a:solidFill>
                <a:prstClr val="black"/>
              </a:solidFill>
              <a:latin typeface="Calibri"/>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92729" y="2124016"/>
            <a:ext cx="1370958" cy="1371600"/>
          </a:xfrm>
          <a:prstGeom prst="rect">
            <a:avLst/>
          </a:prstGeom>
        </p:spPr>
      </p:pic>
      <p:pic>
        <p:nvPicPr>
          <p:cNvPr id="1026" name="Picture 2" descr="https://g.twimg.com/Twitter_logo_blu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77507" y="2124016"/>
            <a:ext cx="1687558" cy="13716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5861916" y="3680282"/>
            <a:ext cx="1718740" cy="369332"/>
          </a:xfrm>
          <a:prstGeom prst="rect">
            <a:avLst/>
          </a:prstGeom>
        </p:spPr>
        <p:txBody>
          <a:bodyPr wrap="none">
            <a:spAutoFit/>
          </a:bodyPr>
          <a:lstStyle/>
          <a:p>
            <a:pPr fontAlgn="auto">
              <a:spcBef>
                <a:spcPts val="0"/>
              </a:spcBef>
              <a:spcAft>
                <a:spcPts val="0"/>
              </a:spcAft>
            </a:pPr>
            <a:r>
              <a:rPr lang="en-US" sz="1800" i="0" dirty="0" smtClean="0">
                <a:solidFill>
                  <a:prstClr val="black"/>
                </a:solidFill>
                <a:latin typeface="Calibri"/>
                <a:hlinkClick r:id="rId7"/>
              </a:rPr>
              <a:t>@</a:t>
            </a:r>
            <a:r>
              <a:rPr lang="en-US" sz="1800" i="0" dirty="0" err="1" smtClean="0">
                <a:solidFill>
                  <a:prstClr val="black"/>
                </a:solidFill>
                <a:latin typeface="Calibri"/>
                <a:hlinkClick r:id="rId7"/>
              </a:rPr>
              <a:t>ichildnutrition</a:t>
            </a:r>
            <a:endParaRPr lang="en-US" sz="1800" i="0" dirty="0">
              <a:solidFill>
                <a:prstClr val="black"/>
              </a:solidFill>
              <a:latin typeface="Calibri"/>
            </a:endParaRPr>
          </a:p>
        </p:txBody>
      </p:sp>
      <p:pic>
        <p:nvPicPr>
          <p:cNvPr id="1032" name="Picture 8" descr="http://www.authormedia.com/wp-content/uploads/2013/04/pinterest_badge_red.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46206" y="4155623"/>
            <a:ext cx="1950161" cy="195016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5640349" y="6078598"/>
            <a:ext cx="2161874" cy="369332"/>
          </a:xfrm>
          <a:prstGeom prst="rect">
            <a:avLst/>
          </a:prstGeom>
        </p:spPr>
        <p:txBody>
          <a:bodyPr wrap="none">
            <a:spAutoFit/>
          </a:bodyPr>
          <a:lstStyle/>
          <a:p>
            <a:pPr fontAlgn="auto">
              <a:spcBef>
                <a:spcPts val="0"/>
              </a:spcBef>
              <a:spcAft>
                <a:spcPts val="0"/>
              </a:spcAft>
            </a:pPr>
            <a:r>
              <a:rPr lang="en-US" sz="1800" i="0" dirty="0" smtClean="0">
                <a:solidFill>
                  <a:prstClr val="black"/>
                </a:solidFill>
                <a:latin typeface="Calibri"/>
                <a:hlinkClick r:id="rId9"/>
              </a:rPr>
              <a:t>pinterest.com/</a:t>
            </a:r>
            <a:r>
              <a:rPr lang="en-US" sz="1800" i="0" dirty="0" err="1" smtClean="0">
                <a:solidFill>
                  <a:prstClr val="black"/>
                </a:solidFill>
                <a:latin typeface="Calibri"/>
                <a:hlinkClick r:id="rId9"/>
              </a:rPr>
              <a:t>theicn</a:t>
            </a:r>
            <a:endParaRPr lang="en-US" sz="1800" i="0" dirty="0">
              <a:solidFill>
                <a:prstClr val="black"/>
              </a:solidFill>
              <a:latin typeface="Calibri"/>
            </a:endParaRPr>
          </a:p>
        </p:txBody>
      </p:sp>
      <p:pic>
        <p:nvPicPr>
          <p:cNvPr id="1034" name="Picture 10" descr="http://3835642c2693476aa717-d4b78efce91b9730bcca725cf9bb0b37.r51.cf1.rackcdn.com/Multi-Color_Logo_thumbnail200.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36399" y="4489510"/>
            <a:ext cx="1483618" cy="148361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2154760" y="6043038"/>
            <a:ext cx="2246897" cy="369332"/>
          </a:xfrm>
          <a:prstGeom prst="rect">
            <a:avLst/>
          </a:prstGeom>
        </p:spPr>
        <p:txBody>
          <a:bodyPr wrap="none">
            <a:spAutoFit/>
          </a:bodyPr>
          <a:lstStyle/>
          <a:p>
            <a:pPr fontAlgn="auto">
              <a:spcBef>
                <a:spcPts val="0"/>
              </a:spcBef>
              <a:spcAft>
                <a:spcPts val="0"/>
              </a:spcAft>
            </a:pPr>
            <a:r>
              <a:rPr lang="en-US" sz="1800" i="0" dirty="0" smtClean="0">
                <a:solidFill>
                  <a:prstClr val="black"/>
                </a:solidFill>
                <a:latin typeface="Calibri"/>
                <a:hlinkClick r:id="rId11"/>
              </a:rPr>
              <a:t>instagram.com/</a:t>
            </a:r>
            <a:r>
              <a:rPr lang="en-US" sz="1800" i="0" dirty="0" err="1" smtClean="0">
                <a:solidFill>
                  <a:prstClr val="black"/>
                </a:solidFill>
                <a:latin typeface="Calibri"/>
                <a:hlinkClick r:id="rId11"/>
              </a:rPr>
              <a:t>theicn</a:t>
            </a:r>
            <a:endParaRPr lang="en-US" sz="1800" i="0" dirty="0">
              <a:solidFill>
                <a:prstClr val="black"/>
              </a:solidFill>
              <a:latin typeface="Calibri"/>
            </a:endParaRPr>
          </a:p>
        </p:txBody>
      </p:sp>
      <p:sp>
        <p:nvSpPr>
          <p:cNvPr id="4" name="TextBox 3"/>
          <p:cNvSpPr txBox="1"/>
          <p:nvPr/>
        </p:nvSpPr>
        <p:spPr>
          <a:xfrm>
            <a:off x="1752600" y="457200"/>
            <a:ext cx="6553200" cy="769441"/>
          </a:xfrm>
          <a:prstGeom prst="rect">
            <a:avLst/>
          </a:prstGeom>
          <a:noFill/>
        </p:spPr>
        <p:txBody>
          <a:bodyPr wrap="square" rtlCol="0">
            <a:spAutoFit/>
          </a:bodyPr>
          <a:lstStyle/>
          <a:p>
            <a:pPr algn="ctr" fontAlgn="auto">
              <a:spcBef>
                <a:spcPts val="0"/>
              </a:spcBef>
              <a:spcAft>
                <a:spcPts val="0"/>
              </a:spcAft>
            </a:pPr>
            <a:r>
              <a:rPr lang="en-US" sz="4400" i="0" dirty="0" smtClean="0">
                <a:solidFill>
                  <a:prstClr val="black"/>
                </a:solidFill>
                <a:latin typeface="Calibri"/>
              </a:rPr>
              <a:t>ICN on Social Media</a:t>
            </a:r>
            <a:endParaRPr lang="en-US" sz="4400" i="0" dirty="0">
              <a:solidFill>
                <a:prstClr val="black"/>
              </a:solidFill>
              <a:latin typeface="Calibri"/>
            </a:endParaRPr>
          </a:p>
        </p:txBody>
      </p:sp>
      <p:sp>
        <p:nvSpPr>
          <p:cNvPr id="7" name="TextBox 6"/>
          <p:cNvSpPr txBox="1"/>
          <p:nvPr/>
        </p:nvSpPr>
        <p:spPr>
          <a:xfrm>
            <a:off x="1752600" y="1371600"/>
            <a:ext cx="6553200" cy="369332"/>
          </a:xfrm>
          <a:prstGeom prst="rect">
            <a:avLst/>
          </a:prstGeom>
          <a:noFill/>
        </p:spPr>
        <p:txBody>
          <a:bodyPr wrap="square" rtlCol="0">
            <a:spAutoFit/>
          </a:bodyPr>
          <a:lstStyle/>
          <a:p>
            <a:pPr algn="ctr" fontAlgn="auto">
              <a:spcBef>
                <a:spcPts val="0"/>
              </a:spcBef>
              <a:spcAft>
                <a:spcPts val="0"/>
              </a:spcAft>
            </a:pPr>
            <a:r>
              <a:rPr lang="en-US" sz="1800" i="0" dirty="0" smtClean="0">
                <a:solidFill>
                  <a:prstClr val="black"/>
                </a:solidFill>
                <a:latin typeface="Calibri"/>
              </a:rPr>
              <a:t>Come follow us!</a:t>
            </a:r>
            <a:endParaRPr lang="en-US" sz="1800" i="0" dirty="0">
              <a:solidFill>
                <a:prstClr val="black"/>
              </a:solidFill>
              <a:latin typeface="Calibri"/>
            </a:endParaRPr>
          </a:p>
        </p:txBody>
      </p:sp>
    </p:spTree>
    <p:custDataLst>
      <p:tags r:id="rId1"/>
    </p:custDataLst>
    <p:extLst>
      <p:ext uri="{BB962C8B-B14F-4D97-AF65-F5344CB8AC3E}">
        <p14:creationId xmlns:p14="http://schemas.microsoft.com/office/powerpoint/2010/main" val="2571692231"/>
      </p:ext>
    </p:extLst>
  </p:cSld>
  <p:clrMapOvr>
    <a:masterClrMapping/>
  </p:clrMapOvr>
  <p:transition spd="slow" advTm="38983">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1152525" y="457201"/>
            <a:ext cx="7924800" cy="990600"/>
          </a:xfrm>
          <a:prstGeom prst="rect">
            <a:avLst/>
          </a:prstGeom>
          <a:noFill/>
          <a:ln w="9525">
            <a:noFill/>
            <a:miter lim="800000"/>
            <a:headEnd/>
            <a:tailEnd/>
          </a:ln>
        </p:spPr>
        <p:txBody>
          <a:bodyPr anchor="b"/>
          <a:lstStyle/>
          <a:p>
            <a:pPr marL="39688" algn="ctr" defTabSz="457200" fontAlgn="auto">
              <a:spcBef>
                <a:spcPts val="0"/>
              </a:spcBef>
              <a:spcAft>
                <a:spcPts val="0"/>
              </a:spcAft>
            </a:pPr>
            <a:r>
              <a:rPr lang="en-US" sz="2500" b="1" i="0" dirty="0" smtClean="0">
                <a:solidFill>
                  <a:prstClr val="black"/>
                </a:solidFill>
                <a:latin typeface="Myriad Pro" pitchFamily="34" charset="0"/>
              </a:rPr>
              <a:t>Institute of Child Nutrition</a:t>
            </a:r>
            <a:r>
              <a:rPr lang="en-US" sz="2500" b="1" i="0" dirty="0">
                <a:solidFill>
                  <a:prstClr val="black"/>
                </a:solidFill>
                <a:latin typeface="Myriad Pro" pitchFamily="34" charset="0"/>
              </a:rPr>
              <a:t/>
            </a:r>
            <a:br>
              <a:rPr lang="en-US" sz="2500" b="1" i="0" dirty="0">
                <a:solidFill>
                  <a:prstClr val="black"/>
                </a:solidFill>
                <a:latin typeface="Myriad Pro" pitchFamily="34" charset="0"/>
              </a:rPr>
            </a:br>
            <a:r>
              <a:rPr lang="en-US" sz="2500" b="1" i="0" dirty="0">
                <a:solidFill>
                  <a:prstClr val="black"/>
                </a:solidFill>
                <a:latin typeface="Myriad Pro" pitchFamily="34" charset="0"/>
              </a:rPr>
              <a:t>The University of Mississippi</a:t>
            </a:r>
          </a:p>
        </p:txBody>
      </p:sp>
      <p:sp>
        <p:nvSpPr>
          <p:cNvPr id="5" name="Rectangle 5"/>
          <p:cNvSpPr>
            <a:spLocks noChangeArrowheads="1"/>
          </p:cNvSpPr>
          <p:nvPr/>
        </p:nvSpPr>
        <p:spPr bwMode="auto">
          <a:xfrm>
            <a:off x="723900" y="4419600"/>
            <a:ext cx="7543800" cy="1600200"/>
          </a:xfrm>
          <a:prstGeom prst="rect">
            <a:avLst/>
          </a:prstGeom>
          <a:noFill/>
          <a:ln w="9525">
            <a:noFill/>
            <a:miter lim="800000"/>
            <a:headEnd/>
            <a:tailEnd/>
          </a:ln>
        </p:spPr>
        <p:txBody>
          <a:bodyPr/>
          <a:lstStyle/>
          <a:p>
            <a:pPr marL="382588" indent="-342900" defTabSz="457200" fontAlgn="auto">
              <a:spcBef>
                <a:spcPts val="800"/>
              </a:spcBef>
              <a:spcAft>
                <a:spcPts val="0"/>
              </a:spcAft>
              <a:buClr>
                <a:srgbClr val="000000"/>
              </a:buClr>
              <a:buSzPct val="100000"/>
              <a:buFont typeface="Arial" pitchFamily="34" charset="0"/>
              <a:buChar char="•"/>
            </a:pPr>
            <a:r>
              <a:rPr lang="en-US" sz="2000" b="1" i="0" dirty="0">
                <a:solidFill>
                  <a:prstClr val="black"/>
                </a:solidFill>
                <a:latin typeface="Arial" pitchFamily="34" charset="0"/>
              </a:rPr>
              <a:t>Mission:</a:t>
            </a:r>
            <a:r>
              <a:rPr lang="en-US" sz="2000" i="0" dirty="0">
                <a:solidFill>
                  <a:prstClr val="black"/>
                </a:solidFill>
                <a:latin typeface="Arial" pitchFamily="34" charset="0"/>
              </a:rPr>
              <a:t>  To provide information and services that promote the continuous improvement of child nutrition programs</a:t>
            </a:r>
          </a:p>
          <a:p>
            <a:pPr marL="382588" indent="-342900" defTabSz="457200" fontAlgn="auto">
              <a:spcBef>
                <a:spcPts val="800"/>
              </a:spcBef>
              <a:spcAft>
                <a:spcPts val="0"/>
              </a:spcAft>
              <a:buClr>
                <a:srgbClr val="000000"/>
              </a:buClr>
              <a:buSzPct val="100000"/>
              <a:buFont typeface="Arial" pitchFamily="34" charset="0"/>
              <a:buChar char="•"/>
            </a:pPr>
            <a:r>
              <a:rPr lang="en-US" sz="2000" b="1" i="0" dirty="0">
                <a:solidFill>
                  <a:prstClr val="black"/>
                </a:solidFill>
                <a:latin typeface="Arial" pitchFamily="34" charset="0"/>
              </a:rPr>
              <a:t>Vision:</a:t>
            </a:r>
            <a:r>
              <a:rPr lang="en-US" sz="2000" i="0" dirty="0">
                <a:solidFill>
                  <a:prstClr val="black"/>
                </a:solidFill>
                <a:latin typeface="Arial" pitchFamily="34" charset="0"/>
              </a:rPr>
              <a:t> To be the leader in providing education, research, and resources to promote excellence in child nutrition programs</a:t>
            </a:r>
          </a:p>
        </p:txBody>
      </p:sp>
      <p:pic>
        <p:nvPicPr>
          <p:cNvPr id="6" name="Picture 6" descr="NFSMIbldg0001"/>
          <p:cNvPicPr>
            <a:picLocks noChangeAspect="1" noChangeArrowheads="1"/>
          </p:cNvPicPr>
          <p:nvPr/>
        </p:nvPicPr>
        <p:blipFill>
          <a:blip r:embed="rId3" cstate="print"/>
          <a:stretch>
            <a:fillRect/>
          </a:stretch>
        </p:blipFill>
        <p:spPr bwMode="auto">
          <a:xfrm>
            <a:off x="1976960" y="2124075"/>
            <a:ext cx="5037680" cy="1978025"/>
          </a:xfrm>
          <a:prstGeom prst="rect">
            <a:avLst/>
          </a:prstGeom>
          <a:noFill/>
          <a:ln w="9525">
            <a:noFill/>
            <a:miter lim="800000"/>
            <a:headEnd/>
            <a:tailEnd/>
          </a:ln>
        </p:spPr>
      </p:pic>
    </p:spTree>
    <p:extLst>
      <p:ext uri="{BB962C8B-B14F-4D97-AF65-F5344CB8AC3E}">
        <p14:creationId xmlns:p14="http://schemas.microsoft.com/office/powerpoint/2010/main" val="17627627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9.4|4|12.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11835</TotalTime>
  <Words>508</Words>
  <Application>Microsoft Office PowerPoint</Application>
  <PresentationFormat>On-screen Show (4:3)</PresentationFormat>
  <Paragraphs>135</Paragraphs>
  <Slides>31</Slides>
  <Notes>9</Notes>
  <HiddenSlides>0</HiddenSlides>
  <MMClips>0</MMClips>
  <ScaleCrop>false</ScaleCrop>
  <HeadingPairs>
    <vt:vector size="4" baseType="variant">
      <vt:variant>
        <vt:lpstr>Theme</vt:lpstr>
      </vt:variant>
      <vt:variant>
        <vt:i4>3</vt:i4>
      </vt:variant>
      <vt:variant>
        <vt:lpstr>Slide Titles</vt:lpstr>
      </vt:variant>
      <vt:variant>
        <vt:i4>31</vt:i4>
      </vt:variant>
    </vt:vector>
  </HeadingPairs>
  <TitlesOfParts>
    <vt:vector size="34" baseType="lpstr">
      <vt:lpstr>Concourse</vt:lpstr>
      <vt:lpstr>Office Theme</vt:lpstr>
      <vt:lpstr>1_Office Theme</vt:lpstr>
      <vt:lpstr>Customer Service, Merchandising, and Food Presentation</vt:lpstr>
      <vt:lpstr>Six Top Statements Made by Staff to Children in The Serving Line</vt:lpstr>
      <vt:lpstr>Statements Customers Hear When They Enter a Restaurant </vt:lpstr>
      <vt:lpstr>Objective 1</vt:lpstr>
      <vt:lpstr>The Customer for School Nutrition</vt:lpstr>
      <vt:lpstr>Objective 2</vt:lpstr>
      <vt:lpstr>5 Key Elements of Presentation</vt:lpstr>
      <vt:lpstr> Colorful Serving Line 1 </vt:lpstr>
      <vt:lpstr> Colorful Serving Line 2 </vt:lpstr>
      <vt:lpstr> Colorful Serving Line 3 </vt:lpstr>
      <vt:lpstr>Color</vt:lpstr>
      <vt:lpstr>Color: Preparation Techniques</vt:lpstr>
      <vt:lpstr>Texture </vt:lpstr>
      <vt:lpstr>PowerPoint Presentation</vt:lpstr>
      <vt:lpstr>Shapes: Food Variety 1</vt:lpstr>
      <vt:lpstr>Shapes: Food Variety 2</vt:lpstr>
      <vt:lpstr>Shapes: Food Variety 3 </vt:lpstr>
      <vt:lpstr>Shapes: Food Variety 4</vt:lpstr>
      <vt:lpstr>Simplicity</vt:lpstr>
      <vt:lpstr>Height</vt:lpstr>
      <vt:lpstr>Self-Serve Packaging</vt:lpstr>
      <vt:lpstr>Objective 3</vt:lpstr>
      <vt:lpstr>PowerPoint Presentation</vt:lpstr>
      <vt:lpstr>http://smarterlunchrooms.org/index.html </vt:lpstr>
      <vt:lpstr>PowerPoint Presentation</vt:lpstr>
      <vt:lpstr>Objective 4</vt:lpstr>
      <vt:lpstr>Why Do We Evaluate Customer Service?</vt:lpstr>
      <vt:lpstr>How Do We Evaluate Customer Service?</vt:lpstr>
      <vt:lpstr>Thank you!</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G. Stewart Eidel</dc:creator>
  <cp:lastModifiedBy>Liz Purnell</cp:lastModifiedBy>
  <cp:revision>283</cp:revision>
  <cp:lastPrinted>2017-05-25T18:07:43Z</cp:lastPrinted>
  <dcterms:created xsi:type="dcterms:W3CDTF">2000-09-01T18:06:23Z</dcterms:created>
  <dcterms:modified xsi:type="dcterms:W3CDTF">2017-05-25T18:08:19Z</dcterms:modified>
</cp:coreProperties>
</file>