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51" r:id="rId1"/>
  </p:sldMasterIdLst>
  <p:notesMasterIdLst>
    <p:notesMasterId r:id="rId116"/>
  </p:notesMasterIdLst>
  <p:handoutMasterIdLst>
    <p:handoutMasterId r:id="rId117"/>
  </p:handoutMasterIdLst>
  <p:sldIdLst>
    <p:sldId id="256" r:id="rId2"/>
    <p:sldId id="404" r:id="rId3"/>
    <p:sldId id="28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378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9" r:id="rId24"/>
    <p:sldId id="277" r:id="rId25"/>
    <p:sldId id="278" r:id="rId26"/>
    <p:sldId id="379" r:id="rId27"/>
    <p:sldId id="280" r:id="rId28"/>
    <p:sldId id="281" r:id="rId29"/>
    <p:sldId id="282" r:id="rId30"/>
    <p:sldId id="283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3" r:id="rId39"/>
    <p:sldId id="294" r:id="rId40"/>
    <p:sldId id="295" r:id="rId41"/>
    <p:sldId id="380" r:id="rId42"/>
    <p:sldId id="296" r:id="rId43"/>
    <p:sldId id="297" r:id="rId44"/>
    <p:sldId id="386" r:id="rId45"/>
    <p:sldId id="387" r:id="rId46"/>
    <p:sldId id="388" r:id="rId47"/>
    <p:sldId id="389" r:id="rId48"/>
    <p:sldId id="390" r:id="rId49"/>
    <p:sldId id="391" r:id="rId50"/>
    <p:sldId id="392" r:id="rId51"/>
    <p:sldId id="393" r:id="rId52"/>
    <p:sldId id="394" r:id="rId53"/>
    <p:sldId id="395" r:id="rId54"/>
    <p:sldId id="396" r:id="rId55"/>
    <p:sldId id="397" r:id="rId56"/>
    <p:sldId id="398" r:id="rId57"/>
    <p:sldId id="309" r:id="rId58"/>
    <p:sldId id="310" r:id="rId59"/>
    <p:sldId id="311" r:id="rId60"/>
    <p:sldId id="312" r:id="rId61"/>
    <p:sldId id="318" r:id="rId62"/>
    <p:sldId id="319" r:id="rId63"/>
    <p:sldId id="320" r:id="rId64"/>
    <p:sldId id="321" r:id="rId65"/>
    <p:sldId id="322" r:id="rId66"/>
    <p:sldId id="323" r:id="rId67"/>
    <p:sldId id="325" r:id="rId68"/>
    <p:sldId id="324" r:id="rId69"/>
    <p:sldId id="326" r:id="rId70"/>
    <p:sldId id="327" r:id="rId71"/>
    <p:sldId id="328" r:id="rId72"/>
    <p:sldId id="329" r:id="rId73"/>
    <p:sldId id="333" r:id="rId74"/>
    <p:sldId id="399" r:id="rId75"/>
    <p:sldId id="334" r:id="rId76"/>
    <p:sldId id="335" r:id="rId77"/>
    <p:sldId id="336" r:id="rId78"/>
    <p:sldId id="317" r:id="rId79"/>
    <p:sldId id="316" r:id="rId80"/>
    <p:sldId id="332" r:id="rId81"/>
    <p:sldId id="313" r:id="rId82"/>
    <p:sldId id="315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30" r:id="rId91"/>
    <p:sldId id="346" r:id="rId92"/>
    <p:sldId id="347" r:id="rId93"/>
    <p:sldId id="351" r:id="rId94"/>
    <p:sldId id="352" r:id="rId95"/>
    <p:sldId id="384" r:id="rId96"/>
    <p:sldId id="353" r:id="rId97"/>
    <p:sldId id="365" r:id="rId98"/>
    <p:sldId id="366" r:id="rId99"/>
    <p:sldId id="367" r:id="rId100"/>
    <p:sldId id="368" r:id="rId101"/>
    <p:sldId id="369" r:id="rId102"/>
    <p:sldId id="370" r:id="rId103"/>
    <p:sldId id="356" r:id="rId104"/>
    <p:sldId id="371" r:id="rId105"/>
    <p:sldId id="372" r:id="rId106"/>
    <p:sldId id="373" r:id="rId107"/>
    <p:sldId id="357" r:id="rId108"/>
    <p:sldId id="358" r:id="rId109"/>
    <p:sldId id="374" r:id="rId110"/>
    <p:sldId id="375" r:id="rId111"/>
    <p:sldId id="376" r:id="rId112"/>
    <p:sldId id="377" r:id="rId113"/>
    <p:sldId id="385" r:id="rId114"/>
    <p:sldId id="400" r:id="rId11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8000"/>
    <a:srgbClr val="99FF66"/>
    <a:srgbClr val="CC00CC"/>
    <a:srgbClr val="66FFFF"/>
    <a:srgbClr val="9966FF"/>
    <a:srgbClr val="FF00FF"/>
    <a:srgbClr val="6600FF"/>
    <a:srgbClr val="0033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6247" autoAdjust="0"/>
  </p:normalViewPr>
  <p:slideViewPr>
    <p:cSldViewPr snapToGrid="0">
      <p:cViewPr varScale="1">
        <p:scale>
          <a:sx n="99" d="100"/>
          <a:sy n="99" d="100"/>
        </p:scale>
        <p:origin x="78" y="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7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012" cy="463064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477" y="0"/>
            <a:ext cx="3011012" cy="463064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101A1867-1DC5-481B-A775-4E4C7B6FDA46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012"/>
            <a:ext cx="3011012" cy="46306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477" y="8773012"/>
            <a:ext cx="3011012" cy="46306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7A2F69AB-55E1-46CA-9B9B-B2EA70A55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83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3408"/>
          </a:xfrm>
          <a:prstGeom prst="rect">
            <a:avLst/>
          </a:prstGeom>
        </p:spPr>
        <p:txBody>
          <a:bodyPr vert="horz" lIns="92484" tIns="46242" rIns="92484" bIns="4624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3408"/>
          </a:xfrm>
          <a:prstGeom prst="rect">
            <a:avLst/>
          </a:prstGeom>
        </p:spPr>
        <p:txBody>
          <a:bodyPr vert="horz" lIns="92484" tIns="46242" rIns="92484" bIns="46242" rtlCol="0"/>
          <a:lstStyle>
            <a:lvl1pPr algn="r">
              <a:defRPr sz="1200"/>
            </a:lvl1pPr>
          </a:lstStyle>
          <a:p>
            <a:fld id="{2E63DEF5-578F-41C1-AC4E-909179154566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4" tIns="46242" rIns="92484" bIns="4624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4"/>
          </a:xfrm>
          <a:prstGeom prst="rect">
            <a:avLst/>
          </a:prstGeom>
        </p:spPr>
        <p:txBody>
          <a:bodyPr vert="horz" lIns="92484" tIns="46242" rIns="92484" bIns="4624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9"/>
            <a:ext cx="3011699" cy="463407"/>
          </a:xfrm>
          <a:prstGeom prst="rect">
            <a:avLst/>
          </a:prstGeom>
        </p:spPr>
        <p:txBody>
          <a:bodyPr vert="horz" lIns="92484" tIns="46242" rIns="92484" bIns="4624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9"/>
            <a:ext cx="3011699" cy="463407"/>
          </a:xfrm>
          <a:prstGeom prst="rect">
            <a:avLst/>
          </a:prstGeom>
        </p:spPr>
        <p:txBody>
          <a:bodyPr vert="horz" lIns="92484" tIns="46242" rIns="92484" bIns="46242" rtlCol="0" anchor="b"/>
          <a:lstStyle>
            <a:lvl1pPr algn="r">
              <a:defRPr sz="1200"/>
            </a:lvl1pPr>
          </a:lstStyle>
          <a:p>
            <a:fld id="{6917D052-1545-4D62-AB7C-0BA4FEC1B6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478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 2016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D052-1545-4D62-AB7C-0BA4FEC1B6E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735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Overview: </a:t>
            </a:r>
            <a:r>
              <a:rPr lang="en-US" dirty="0"/>
              <a:t>The USDA’s Food and Nutrition Service (FNS) has published a final rule titled, </a:t>
            </a:r>
            <a:r>
              <a:rPr lang="en-US" i="1" dirty="0"/>
              <a:t>Child Nutrition Programs: Meal Patterns Consistent With the 2020-2025 Dietary Guidelines for Americans</a:t>
            </a:r>
            <a:r>
              <a:rPr lang="en-US" dirty="0"/>
              <a:t>.</a:t>
            </a:r>
            <a:r>
              <a:rPr lang="en-US" baseline="0" dirty="0"/>
              <a:t> </a:t>
            </a:r>
            <a:r>
              <a:rPr lang="en-US" dirty="0"/>
              <a:t>This rule marks a significant advancement in improving child nutrition programs based on scientific research and stakeholder input.</a:t>
            </a:r>
          </a:p>
          <a:p>
            <a:endParaRPr lang="en-US" dirty="0"/>
          </a:p>
          <a:p>
            <a:r>
              <a:rPr lang="en-US" b="1" dirty="0"/>
              <a:t>Purpose and Impact: </a:t>
            </a:r>
            <a:r>
              <a:rPr lang="en-US" dirty="0"/>
              <a:t>The update reinforces USDA's commitment to nutrition security by aligning with the latest dietary guidelines. It follows a comprehensive review of the 2020</a:t>
            </a:r>
            <a:r>
              <a:rPr lang="en-US" sz="1200" b="0" i="1" dirty="0"/>
              <a:t>–</a:t>
            </a:r>
            <a:r>
              <a:rPr lang="en-US" dirty="0"/>
              <a:t>2025 Dietary Guidelines for Americans and incorporates lessons learned from prior rulemakings.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Audience:</a:t>
            </a:r>
            <a:r>
              <a:rPr lang="en-US" b="1" baseline="0" dirty="0"/>
              <a:t> </a:t>
            </a:r>
            <a:r>
              <a:rPr lang="en-US" dirty="0"/>
              <a:t>In addition to standards for schools, the rule introduces specific requirements for those operating the Child and Adult Care Food Program and the Summer Food Service Program.</a:t>
            </a:r>
          </a:p>
          <a:p>
            <a:endParaRPr lang="en-US" dirty="0"/>
          </a:p>
          <a:p>
            <a:pPr marL="0" lvl="0" indent="0">
              <a:buFont typeface="Courier New" panose="02070309020205020404" pitchFamily="49" charset="0"/>
              <a:buNone/>
            </a:pPr>
            <a:r>
              <a:rPr lang="en-US" b="1" dirty="0"/>
              <a:t>Key Focus Areas:</a:t>
            </a:r>
            <a:r>
              <a:rPr lang="en-US" b="1" baseline="0" dirty="0"/>
              <a:t> </a:t>
            </a:r>
            <a:r>
              <a:rPr lang="en-US" baseline="0" dirty="0"/>
              <a:t>Added Sugars Limits and Meal Modifications </a:t>
            </a:r>
          </a:p>
          <a:p>
            <a:pPr marL="0" lvl="0" indent="0">
              <a:buFont typeface="Courier New" panose="02070309020205020404" pitchFamily="49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="1" dirty="0"/>
              <a:t>Beginning</a:t>
            </a:r>
            <a:r>
              <a:rPr lang="en-US" b="1" baseline="0" dirty="0"/>
              <a:t> July 1, 2024</a:t>
            </a:r>
            <a:r>
              <a:rPr lang="en-US" baseline="0" dirty="0"/>
              <a:t>: </a:t>
            </a:r>
            <a:r>
              <a:rPr lang="en-US" b="0" dirty="0"/>
              <a:t>Meal Modifications</a:t>
            </a:r>
            <a:r>
              <a:rPr lang="en-US" b="0" baseline="0" dirty="0"/>
              <a:t> will go into effect. </a:t>
            </a:r>
            <a:r>
              <a:rPr lang="en-US" b="0" dirty="0"/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/>
              <a:t>Regarding non-disability requests, </a:t>
            </a:r>
            <a:r>
              <a:rPr lang="en-US" dirty="0"/>
              <a:t>the regulation clarifies that the USDA </a:t>
            </a:r>
            <a:r>
              <a:rPr lang="en-US" b="0" i="1" dirty="0"/>
              <a:t>encourages</a:t>
            </a:r>
            <a:r>
              <a:rPr lang="en-US" dirty="0"/>
              <a:t> institutions and facilities to accommodate participants’ non-disability dietary </a:t>
            </a:r>
            <a:r>
              <a:rPr lang="en-US" b="0" i="1" dirty="0"/>
              <a:t>preferences</a:t>
            </a:r>
            <a:r>
              <a:rPr lang="en-US" dirty="0"/>
              <a:t> when planning and preparing CACFP meals.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="1" baseline="0" dirty="0"/>
              <a:t>Beginning October 1, 2025, </a:t>
            </a:r>
            <a:r>
              <a:rPr lang="en-US" baseline="0" dirty="0"/>
              <a:t>additional meal modifications and the Added</a:t>
            </a:r>
            <a:r>
              <a:rPr lang="en-US" b="0" baseline="0" dirty="0"/>
              <a:t> Sugar</a:t>
            </a:r>
            <a:r>
              <a:rPr lang="en-US" b="0" baseline="0" dirty="0">
                <a:solidFill>
                  <a:srgbClr val="FF0000"/>
                </a:solidFill>
              </a:rPr>
              <a:t>s</a:t>
            </a:r>
            <a:r>
              <a:rPr lang="en-US" b="0" baseline="0" dirty="0"/>
              <a:t> </a:t>
            </a:r>
            <a:r>
              <a:rPr lang="en-US" baseline="0" dirty="0"/>
              <a:t>limits will go into effect: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0" dirty="0"/>
              <a:t>Changes sugar limits for breakfast cereals and yogurt from total sugars to </a:t>
            </a:r>
            <a:r>
              <a:rPr lang="en-US" b="0" i="1" dirty="0"/>
              <a:t>added sugars</a:t>
            </a:r>
            <a:r>
              <a:rPr lang="en-US" b="0" dirty="0"/>
              <a:t>. CACFP total sugars limits remain in place until Oct. 1, 2025, when the added sugars limits must </a:t>
            </a:r>
            <a:r>
              <a:rPr lang="en-US" dirty="0"/>
              <a:t>be implemented. Breakfast Cereals: Must contain no more than 6 </a:t>
            </a:r>
            <a:r>
              <a:rPr lang="en-US" b="0" dirty="0"/>
              <a:t>grams of </a:t>
            </a:r>
            <a:r>
              <a:rPr lang="en-US" b="0" i="1" dirty="0"/>
              <a:t>added sugars </a:t>
            </a:r>
            <a:r>
              <a:rPr lang="en-US" b="0" dirty="0"/>
              <a:t>per dry ounce. Yogurt: Must contain no more than </a:t>
            </a:r>
            <a:r>
              <a:rPr lang="en-US" b="0" i="1" dirty="0"/>
              <a:t>12 grams </a:t>
            </a:r>
            <a:r>
              <a:rPr lang="en-US" b="0" dirty="0"/>
              <a:t>of </a:t>
            </a:r>
            <a:r>
              <a:rPr lang="en-US" b="0" i="1" dirty="0"/>
              <a:t>added sugars </a:t>
            </a:r>
            <a:r>
              <a:rPr lang="en-US" b="0" dirty="0"/>
              <a:t>per 6 ounces.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Clarifies that both state licensed healthcare professionals </a:t>
            </a:r>
            <a:r>
              <a:rPr lang="en-US" i="1" dirty="0"/>
              <a:t>and </a:t>
            </a:r>
            <a:r>
              <a:rPr lang="en-US" b="0" i="1" dirty="0"/>
              <a:t>registered dietitians </a:t>
            </a:r>
            <a:r>
              <a:rPr lang="en-US" dirty="0"/>
              <a:t>may write medical statements to request meal modifications on behalf of participants with disabilities.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09586-5956-48D1-AAA3-6204128C50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54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/>
              <a:t>It’s important to note that other technical changes are included in the final rule, but they do not require modifications to menus or operations.</a:t>
            </a:r>
            <a:r>
              <a:rPr lang="en-US" b="0" i="0" baseline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baseline="0" dirty="0"/>
              <a:t>Please scan this QR code or use the link to the CACFP and SFSP standards to learn more about the latest standards. </a:t>
            </a:r>
            <a:endParaRPr lang="en-US" b="0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Most importantly, the Institute of Child Nutrition is committed to your success with these new standards. If you have any questions, please feel free to contact our help desk</a:t>
            </a:r>
            <a:r>
              <a:rPr lang="en-US" baseline="0" dirty="0"/>
              <a:t> for assistance or your State agency.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09586-5956-48D1-AAA3-6204128C50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83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D052-1545-4D62-AB7C-0BA4FEC1B6E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90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D052-1545-4D62-AB7C-0BA4FEC1B6E1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1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611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26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360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40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26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774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249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92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88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629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96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533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8643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718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32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0416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05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49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0281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1903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2C6FE-673E-47B2-88AF-AE2EC7F510B1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6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6091652"/>
              </p:ext>
            </p:extLst>
          </p:nvPr>
        </p:nvGraphicFramePr>
        <p:xfrm>
          <a:off x="0" y="2"/>
          <a:ext cx="7239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90416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019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833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403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8446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1182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53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531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047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53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531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53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071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  <a:lvl2pPr marL="576263" indent="-282575">
              <a:spcBef>
                <a:spcPts val="0"/>
              </a:spcBef>
              <a:defRPr sz="2400"/>
            </a:lvl2pPr>
            <a:lvl3pPr marL="804863" indent="-282575"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69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23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70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099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9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4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272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10667998" cy="1057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744132"/>
            <a:ext cx="10667998" cy="4480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CEB86944-0783-41CC-8A35-5B7B3AE7285D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FE025E88-786B-4063-B07F-DAE79BC62C0E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42586115"/>
              </p:ext>
            </p:extLst>
          </p:nvPr>
        </p:nvGraphicFramePr>
        <p:xfrm>
          <a:off x="-1" y="6722112"/>
          <a:ext cx="12192000" cy="135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888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31147189"/>
              </p:ext>
            </p:extLst>
          </p:nvPr>
        </p:nvGraphicFramePr>
        <p:xfrm>
          <a:off x="-1" y="0"/>
          <a:ext cx="12192000" cy="135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888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08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2" r:id="rId1"/>
    <p:sldLayoutId id="2147484453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3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2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2"/>
          <a:stretch/>
        </p:blipFill>
        <p:spPr>
          <a:xfrm flipH="1">
            <a:off x="0" y="0"/>
            <a:ext cx="12192000" cy="6962776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045" y="1388533"/>
            <a:ext cx="7381873" cy="4089400"/>
          </a:xfrm>
          <a:solidFill>
            <a:srgbClr val="FFFFFF">
              <a:alpha val="72157"/>
            </a:srgbClr>
          </a:solidFill>
          <a:effectLst>
            <a:softEdge rad="241300"/>
          </a:effectLst>
        </p:spPr>
        <p:txBody>
          <a:bodyPr>
            <a:normAutofit/>
          </a:bodyPr>
          <a:lstStyle/>
          <a:p>
            <a:pPr algn="ctr"/>
            <a:br>
              <a:rPr lang="en-US" sz="4000" b="1" i="0" cap="none" dirty="0">
                <a:solidFill>
                  <a:sysClr val="windowText" lastClr="000000"/>
                </a:solidFill>
              </a:rPr>
            </a:br>
            <a:br>
              <a:rPr lang="en-US" sz="4000" b="1" i="0" cap="none" dirty="0">
                <a:solidFill>
                  <a:sysClr val="windowText" lastClr="000000"/>
                </a:solidFill>
              </a:rPr>
            </a:br>
            <a:r>
              <a:rPr lang="en-US" sz="4000" b="1" i="0" cap="none" dirty="0">
                <a:solidFill>
                  <a:sysClr val="windowText" lastClr="000000"/>
                </a:solidFill>
              </a:rPr>
              <a:t>Introduction to Happy Mealtimes in </a:t>
            </a:r>
            <a:br>
              <a:rPr lang="en-US" sz="4000" b="1" i="0" cap="none" dirty="0">
                <a:solidFill>
                  <a:sysClr val="windowText" lastClr="000000"/>
                </a:solidFill>
              </a:rPr>
            </a:br>
            <a:r>
              <a:rPr lang="en-US" sz="4000" b="1" i="0" cap="none" dirty="0">
                <a:solidFill>
                  <a:sysClr val="windowText" lastClr="000000"/>
                </a:solidFill>
              </a:rPr>
              <a:t>Child Care Settings </a:t>
            </a:r>
            <a:endParaRPr lang="en-US" sz="4000" i="0" cap="none" dirty="0">
              <a:solidFill>
                <a:sysClr val="windowText" lastClr="000000"/>
              </a:solidFill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361800" y="4095477"/>
            <a:ext cx="7034362" cy="706355"/>
          </a:xfrm>
        </p:spPr>
        <p:txBody>
          <a:bodyPr>
            <a:normAutofit fontScale="62500" lnSpcReduction="20000"/>
          </a:bodyPr>
          <a:lstStyle/>
          <a:p>
            <a:pPr algn="ctr"/>
            <a:endParaRPr lang="en-US" sz="3200" b="1" i="0" dirty="0">
              <a:solidFill>
                <a:sysClr val="windowText" lastClr="000000"/>
              </a:solidFill>
              <a:latin typeface="+mj-lt"/>
            </a:endParaRPr>
          </a:p>
          <a:p>
            <a:pPr algn="ctr"/>
            <a:r>
              <a:rPr lang="en-US" sz="3200" b="1" i="0" dirty="0">
                <a:solidFill>
                  <a:sysClr val="windowText" lastClr="000000"/>
                </a:solidFill>
                <a:latin typeface="+mj-lt"/>
              </a:rPr>
              <a:t>Institute of Child Nutrition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45" y="432646"/>
            <a:ext cx="2590800" cy="141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9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17175" y="2282934"/>
            <a:ext cx="9407999" cy="4155965"/>
          </a:xfrm>
        </p:spPr>
        <p:txBody>
          <a:bodyPr>
            <a:normAutofit/>
          </a:bodyPr>
          <a:lstStyle/>
          <a:p>
            <a:r>
              <a:rPr lang="en-US" b="1" dirty="0"/>
              <a:t>Implementation Date: </a:t>
            </a:r>
            <a:r>
              <a:rPr lang="en-US" b="1" dirty="0">
                <a:solidFill>
                  <a:srgbClr val="FF0000"/>
                </a:solidFill>
              </a:rPr>
              <a:t>July 1, 2024</a:t>
            </a:r>
          </a:p>
          <a:p>
            <a:pPr lvl="1">
              <a:buSzPct val="79000"/>
              <a:buFont typeface="Courier New" panose="02070309020205020404" pitchFamily="49" charset="0"/>
              <a:buChar char="o"/>
            </a:pPr>
            <a:r>
              <a:rPr lang="en-US" sz="2145" b="1" dirty="0"/>
              <a:t>Dietary Accommodations: </a:t>
            </a:r>
            <a:r>
              <a:rPr lang="en-US" sz="2145" dirty="0"/>
              <a:t>Institutions and facilities are </a:t>
            </a:r>
            <a:r>
              <a:rPr lang="en-US" sz="2145" i="1" dirty="0"/>
              <a:t>encouraged</a:t>
            </a:r>
            <a:r>
              <a:rPr lang="en-US" sz="2145" dirty="0"/>
              <a:t> to accommodate non-disability dietary </a:t>
            </a:r>
            <a:r>
              <a:rPr lang="en-US" sz="2145" i="1" dirty="0"/>
              <a:t>preferences</a:t>
            </a:r>
            <a:r>
              <a:rPr lang="en-US" sz="2145" dirty="0"/>
              <a:t> in CACFP meal planning and preparation. </a:t>
            </a:r>
          </a:p>
          <a:p>
            <a:pPr marL="377190" lvl="1" indent="0">
              <a:buSzPct val="79000"/>
              <a:buNone/>
            </a:pPr>
            <a:endParaRPr lang="en-US" sz="2145" dirty="0"/>
          </a:p>
          <a:p>
            <a:endParaRPr lang="en-US" sz="413" dirty="0"/>
          </a:p>
          <a:p>
            <a:r>
              <a:rPr lang="en-US" b="1" dirty="0"/>
              <a:t>Implementation Date: </a:t>
            </a:r>
            <a:r>
              <a:rPr lang="en-US" b="1" dirty="0">
                <a:solidFill>
                  <a:srgbClr val="FF0000"/>
                </a:solidFill>
              </a:rPr>
              <a:t>October 1, 2025</a:t>
            </a:r>
          </a:p>
          <a:p>
            <a:pPr lvl="1">
              <a:buSzPct val="79000"/>
              <a:buFont typeface="Courier New" panose="02070309020205020404" pitchFamily="49" charset="0"/>
              <a:buChar char="o"/>
            </a:pPr>
            <a:r>
              <a:rPr lang="en-US" sz="2145" b="1" dirty="0"/>
              <a:t>Added Sugars Limits: </a:t>
            </a:r>
            <a:r>
              <a:rPr lang="en-US" sz="2145" dirty="0"/>
              <a:t>Changes sugar limits for breakfast cereals and yogurt, shifting from total sugars to added sugars.</a:t>
            </a:r>
          </a:p>
          <a:p>
            <a:pPr lvl="1">
              <a:buSzPct val="79000"/>
              <a:buFont typeface="Courier New" panose="02070309020205020404" pitchFamily="49" charset="0"/>
              <a:buChar char="o"/>
            </a:pPr>
            <a:r>
              <a:rPr lang="en-US" sz="2145" b="1" dirty="0"/>
              <a:t>Medical Statements: </a:t>
            </a:r>
            <a:r>
              <a:rPr lang="en-US" sz="2145" dirty="0"/>
              <a:t>State licensed healthcare professionals </a:t>
            </a:r>
            <a:r>
              <a:rPr lang="en-US" sz="2145" i="1" dirty="0"/>
              <a:t>and registered dietitians </a:t>
            </a:r>
            <a:r>
              <a:rPr lang="en-US" sz="2145" dirty="0"/>
              <a:t>can write medical statements.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6" y="1321367"/>
            <a:ext cx="10227149" cy="961568"/>
          </a:xfrm>
          <a:ln w="38100">
            <a:noFill/>
          </a:ln>
        </p:spPr>
        <p:txBody>
          <a:bodyPr>
            <a:normAutofit fontScale="90000"/>
          </a:bodyPr>
          <a:lstStyle/>
          <a:p>
            <a:r>
              <a:rPr lang="en-US" sz="2970" b="1" dirty="0"/>
              <a:t>Child Nutrition Programs: Meal Patterns Consistent with the 2020–2025 Dietary Guidelines for Americans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7176" y="685800"/>
            <a:ext cx="3111974" cy="3970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980" b="1" dirty="0"/>
              <a:t>NEW Federal Rule (CACFP)</a:t>
            </a:r>
          </a:p>
        </p:txBody>
      </p:sp>
    </p:spTree>
    <p:extLst>
      <p:ext uri="{BB962C8B-B14F-4D97-AF65-F5344CB8AC3E}">
        <p14:creationId xmlns:p14="http://schemas.microsoft.com/office/powerpoint/2010/main" val="120230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8632" y="2310927"/>
            <a:ext cx="6542295" cy="3974990"/>
          </a:xfrm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/>
              <a:t>CACFP &amp; SFSP Standards: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310" dirty="0"/>
              <a:t>www.bit.ly/49PeLMZ</a:t>
            </a:r>
          </a:p>
          <a:p>
            <a:endParaRPr lang="en-US" b="1" dirty="0"/>
          </a:p>
          <a:p>
            <a:r>
              <a:rPr lang="en-US" b="1" dirty="0"/>
              <a:t>Available Support: The ICN’s Help Desk: </a:t>
            </a:r>
          </a:p>
          <a:p>
            <a:pPr lvl="1">
              <a:buSzPct val="79000"/>
              <a:buFont typeface="Courier New" panose="02070309020205020404" pitchFamily="49" charset="0"/>
              <a:buChar char="o"/>
            </a:pPr>
            <a:r>
              <a:rPr lang="en-US" sz="2310" dirty="0"/>
              <a:t>Email: helpdesk@theicn.org </a:t>
            </a:r>
          </a:p>
          <a:p>
            <a:pPr lvl="1">
              <a:buSzPct val="79000"/>
              <a:buFont typeface="Courier New" panose="02070309020205020404" pitchFamily="49" charset="0"/>
              <a:buChar char="o"/>
            </a:pPr>
            <a:r>
              <a:rPr lang="en-US" sz="2310" dirty="0"/>
              <a:t>Phone: 1-800-321-3054</a:t>
            </a:r>
          </a:p>
          <a:p>
            <a:pPr lvl="1">
              <a:buSzPct val="79000"/>
              <a:buFont typeface="Courier New" panose="02070309020205020404" pitchFamily="49" charset="0"/>
              <a:buChar char="o"/>
            </a:pPr>
            <a:endParaRPr lang="en-US" sz="2145" dirty="0"/>
          </a:p>
          <a:p>
            <a:pPr>
              <a:buSzPct val="79000"/>
            </a:pPr>
            <a:endParaRPr lang="en-US" sz="2475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8631" y="1064538"/>
            <a:ext cx="7831993" cy="1246390"/>
          </a:xfrm>
          <a:ln w="38100">
            <a:noFill/>
          </a:ln>
        </p:spPr>
        <p:txBody>
          <a:bodyPr>
            <a:normAutofit fontScale="90000"/>
          </a:bodyPr>
          <a:lstStyle/>
          <a:p>
            <a:r>
              <a:rPr lang="en-US" sz="2970" b="1" dirty="0"/>
              <a:t>Child Nutrition Programs: Meal Patterns Consistent with the 2020–2025 Dietary Guidelines for Americans (cont.)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633" y="242939"/>
            <a:ext cx="3117118" cy="3970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980" b="1" dirty="0"/>
              <a:t>NEW Federal Rule (CACFP)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775" y="1825063"/>
            <a:ext cx="4260267" cy="426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63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Ground Rules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/>
              <a:t>Be a team player.</a:t>
            </a:r>
          </a:p>
          <a:p>
            <a:pPr marL="0" lvl="0" indent="0">
              <a:buNone/>
            </a:pPr>
            <a:endParaRPr lang="en-US" sz="1600" dirty="0"/>
          </a:p>
          <a:p>
            <a:pPr lvl="0"/>
            <a:r>
              <a:rPr lang="en-US" sz="2800" dirty="0"/>
              <a:t>Be respectful of everyone.</a:t>
            </a:r>
          </a:p>
          <a:p>
            <a:pPr lvl="0"/>
            <a:endParaRPr lang="en-US" sz="1800" dirty="0"/>
          </a:p>
          <a:p>
            <a:pPr lvl="0"/>
            <a:r>
              <a:rPr lang="en-US" sz="2800" dirty="0"/>
              <a:t>Share ideas with the class.</a:t>
            </a:r>
          </a:p>
          <a:p>
            <a:endParaRPr lang="en-US" sz="1800" dirty="0"/>
          </a:p>
          <a:p>
            <a:r>
              <a:rPr lang="en-US" sz="2800" dirty="0"/>
              <a:t>Be on time for all sessions.</a:t>
            </a:r>
          </a:p>
        </p:txBody>
      </p:sp>
    </p:spTree>
    <p:extLst>
      <p:ext uri="{BB962C8B-B14F-4D97-AF65-F5344CB8AC3E}">
        <p14:creationId xmlns:p14="http://schemas.microsoft.com/office/powerpoint/2010/main" val="381002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Ground Rules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Stand up when your mind goes on vacation.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Always ask for clarification if you do not understand. 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Turn your mind on and your electronic devices to silent or off.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02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19" y="559678"/>
            <a:ext cx="11151447" cy="1184454"/>
          </a:xfrm>
        </p:spPr>
        <p:txBody>
          <a:bodyPr>
            <a:normAutofit/>
          </a:bodyPr>
          <a:lstStyle/>
          <a:p>
            <a:r>
              <a:rPr lang="en-US" dirty="0"/>
              <a:t>Young Children and Development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/>
              </a:rPr>
              <a:t>Mealtimes provide opportunities:</a:t>
            </a:r>
            <a:endParaRPr lang="en-US" sz="2800" dirty="0"/>
          </a:p>
          <a:p>
            <a:pPr marL="576263" lvl="1" indent="-282575">
              <a:tabLst>
                <a:tab pos="576263" algn="l"/>
              </a:tabLst>
            </a:pPr>
            <a:endParaRPr lang="en-US" sz="1200" dirty="0">
              <a:effectLst/>
            </a:endParaRPr>
          </a:p>
          <a:p>
            <a:pPr marL="576263" lvl="1" indent="-282575">
              <a:tabLst>
                <a:tab pos="576263" algn="l"/>
              </a:tabLst>
            </a:pPr>
            <a:r>
              <a:rPr lang="en-US" sz="2400" dirty="0">
                <a:effectLst/>
              </a:rPr>
              <a:t>Learn new skills </a:t>
            </a:r>
          </a:p>
          <a:p>
            <a:pPr marL="576263" lvl="1" indent="-282575">
              <a:tabLst>
                <a:tab pos="576263" algn="l"/>
              </a:tabLst>
            </a:pPr>
            <a:endParaRPr lang="en-US" sz="1200" dirty="0">
              <a:effectLst/>
            </a:endParaRPr>
          </a:p>
          <a:p>
            <a:pPr marL="576263" lvl="1" indent="-282575">
              <a:tabLst>
                <a:tab pos="576263" algn="l"/>
              </a:tabLst>
            </a:pPr>
            <a:r>
              <a:rPr lang="en-US" sz="2400" dirty="0">
                <a:effectLst/>
              </a:rPr>
              <a:t>Develop eating habits </a:t>
            </a:r>
          </a:p>
          <a:p>
            <a:endParaRPr lang="en-US" sz="1600" dirty="0"/>
          </a:p>
          <a:p>
            <a:r>
              <a:rPr lang="en-US" sz="2800" dirty="0"/>
              <a:t>First three years are the most critical time:</a:t>
            </a:r>
          </a:p>
          <a:p>
            <a:pPr marL="576263" lvl="1" indent="-282575"/>
            <a:endParaRPr lang="en-US" sz="1200" dirty="0"/>
          </a:p>
          <a:p>
            <a:pPr marL="576263" lvl="1" indent="-282575"/>
            <a:r>
              <a:rPr lang="en-US" sz="2400" dirty="0"/>
              <a:t>Brain grows the fastest</a:t>
            </a:r>
          </a:p>
          <a:p>
            <a:pPr marL="576263" lvl="1" indent="-282575"/>
            <a:endParaRPr lang="en-US" sz="1200" dirty="0"/>
          </a:p>
          <a:p>
            <a:pPr marL="576263" lvl="1" indent="-282575"/>
            <a:r>
              <a:rPr lang="en-US" sz="2400" dirty="0"/>
              <a:t>More receptive to learning new skills and habits</a:t>
            </a:r>
          </a:p>
          <a:p>
            <a:pPr marL="29368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308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Care Providers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Help young children develop new skills and healthy eating habits</a:t>
            </a:r>
          </a:p>
          <a:p>
            <a:pPr marL="293688" lvl="1" indent="0">
              <a:buNone/>
            </a:pPr>
            <a:endParaRPr lang="en-US" sz="1100" dirty="0"/>
          </a:p>
          <a:p>
            <a:r>
              <a:rPr lang="en-US" sz="2800" dirty="0"/>
              <a:t>Create happy mealtimes when:</a:t>
            </a:r>
          </a:p>
          <a:p>
            <a:pPr marL="571500" lvl="1" indent="-282575"/>
            <a:endParaRPr lang="en-US" sz="1200" dirty="0"/>
          </a:p>
          <a:p>
            <a:pPr marL="571500" lvl="1" indent="-282575"/>
            <a:r>
              <a:rPr lang="en-US" sz="2400" dirty="0"/>
              <a:t>Create calm and warm environments</a:t>
            </a:r>
          </a:p>
          <a:p>
            <a:pPr marL="571500" lvl="1" indent="-282575"/>
            <a:endParaRPr lang="en-US" sz="1200" dirty="0"/>
          </a:p>
          <a:p>
            <a:pPr marL="571500" lvl="1" indent="-282575"/>
            <a:r>
              <a:rPr lang="en-US" sz="2400" dirty="0"/>
              <a:t>Serve nutritious and appealing meals and snacks</a:t>
            </a:r>
          </a:p>
          <a:p>
            <a:pPr marL="571500" lvl="1" indent="-282575"/>
            <a:endParaRPr lang="en-US" sz="1200" dirty="0"/>
          </a:p>
          <a:p>
            <a:pPr marL="571500" lvl="1" indent="-282575"/>
            <a:r>
              <a:rPr lang="en-US" sz="2400" dirty="0"/>
              <a:t>Sit and eat with the children </a:t>
            </a:r>
          </a:p>
          <a:p>
            <a:pPr marL="571500" lvl="1" indent="-282575"/>
            <a:endParaRPr lang="en-US" sz="1200" dirty="0"/>
          </a:p>
          <a:p>
            <a:pPr marL="571500" lvl="1" indent="-282575"/>
            <a:r>
              <a:rPr lang="en-US" sz="2400" dirty="0"/>
              <a:t>Participate in meaningful conversations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84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Creating happy mealtimes</a:t>
            </a:r>
          </a:p>
          <a:p>
            <a:pPr lvl="1"/>
            <a:endParaRPr lang="en-US" sz="1900" dirty="0"/>
          </a:p>
          <a:p>
            <a:pPr lvl="1"/>
            <a:r>
              <a:rPr lang="en-US" dirty="0"/>
              <a:t>Importance of implementing schedules and routines </a:t>
            </a:r>
          </a:p>
          <a:p>
            <a:pPr lvl="1"/>
            <a:endParaRPr lang="en-US" sz="1900" dirty="0"/>
          </a:p>
          <a:p>
            <a:pPr lvl="1"/>
            <a:r>
              <a:rPr lang="en-US" dirty="0"/>
              <a:t>Methods for serving meals family-style</a:t>
            </a:r>
          </a:p>
          <a:p>
            <a:pPr lvl="1"/>
            <a:endParaRPr lang="en-US" sz="1900" dirty="0"/>
          </a:p>
          <a:p>
            <a:pPr lvl="1"/>
            <a:r>
              <a:rPr lang="en-US" dirty="0"/>
              <a:t>Steps for creating safe mealtime environments</a:t>
            </a:r>
          </a:p>
          <a:p>
            <a:pPr lvl="1"/>
            <a:endParaRPr lang="en-US" sz="1900" dirty="0"/>
          </a:p>
          <a:p>
            <a:pPr lvl="1"/>
            <a:r>
              <a:rPr lang="en-US" dirty="0"/>
              <a:t>Strategies for helping young children develop healthy eating habits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783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09688" y="1446359"/>
            <a:ext cx="9572625" cy="3965283"/>
          </a:xfrm>
          <a:solidFill>
            <a:srgbClr val="FFFFFF">
              <a:alpha val="78824"/>
            </a:srgbClr>
          </a:solidFill>
          <a:effectLst>
            <a:softEdge rad="127000"/>
          </a:effectLst>
        </p:spPr>
        <p:txBody>
          <a:bodyPr>
            <a:normAutofit/>
          </a:bodyPr>
          <a:lstStyle/>
          <a:p>
            <a:pPr algn="ctr"/>
            <a:r>
              <a:rPr lang="en-US" sz="6600" i="0" cap="none" dirty="0">
                <a:solidFill>
                  <a:sysClr val="windowText" lastClr="000000"/>
                </a:solidFill>
              </a:rPr>
              <a:t>Lesson 1: Implement Schedules And Routines </a:t>
            </a:r>
          </a:p>
        </p:txBody>
      </p:sp>
    </p:spTree>
    <p:extLst>
      <p:ext uri="{BB962C8B-B14F-4D97-AF65-F5344CB8AC3E}">
        <p14:creationId xmlns:p14="http://schemas.microsoft.com/office/powerpoint/2010/main" val="3055239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Importance of Mealtime Schedules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</a:t>
            </a:r>
            <a:r>
              <a:rPr lang="en-US" sz="2800" dirty="0">
                <a:effectLst/>
              </a:rPr>
              <a:t>eed to eat smaller amounts and more frequently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Can become irritable and have difficulty focusing on tasks </a:t>
            </a:r>
          </a:p>
          <a:p>
            <a:endParaRPr lang="en-US" sz="2800" dirty="0">
              <a:effectLst/>
            </a:endParaRPr>
          </a:p>
          <a:p>
            <a:r>
              <a:rPr lang="en-US" sz="2800" dirty="0">
                <a:effectLst/>
              </a:rPr>
              <a:t>Provide comfort and a sense of safety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1472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 strategies for planning schedules and routines for mealtimes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Explore methods and strategies for incorporating transitions into mealtime routines</a:t>
            </a:r>
          </a:p>
        </p:txBody>
      </p:sp>
    </p:spTree>
    <p:extLst>
      <p:ext uri="{BB962C8B-B14F-4D97-AF65-F5344CB8AC3E}">
        <p14:creationId xmlns:p14="http://schemas.microsoft.com/office/powerpoint/2010/main" val="2541458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Mealtime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written outline, showcasing the specific times for each meal</a:t>
            </a:r>
          </a:p>
          <a:p>
            <a:endParaRPr lang="en-US" dirty="0"/>
          </a:p>
          <a:p>
            <a:r>
              <a:rPr lang="en-US" dirty="0"/>
              <a:t>Designed based on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Needs of the children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Facility’s hours of operation </a:t>
            </a:r>
          </a:p>
        </p:txBody>
      </p:sp>
    </p:spTree>
    <p:extLst>
      <p:ext uri="{BB962C8B-B14F-4D97-AF65-F5344CB8AC3E}">
        <p14:creationId xmlns:p14="http://schemas.microsoft.com/office/powerpoint/2010/main" val="639323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CACFP and Mealtime Schedules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 for two meals and a snack </a:t>
            </a:r>
            <a:r>
              <a:rPr lang="en-US" b="1" u="sng" dirty="0"/>
              <a:t>or</a:t>
            </a:r>
            <a:r>
              <a:rPr lang="en-US" dirty="0"/>
              <a:t> two snacks and a meal</a:t>
            </a:r>
          </a:p>
          <a:p>
            <a:endParaRPr lang="en-US" dirty="0"/>
          </a:p>
          <a:p>
            <a:r>
              <a:rPr lang="en-US" dirty="0"/>
              <a:t>Some states have specific requirements for mealtime schedules</a:t>
            </a:r>
          </a:p>
          <a:p>
            <a:endParaRPr lang="en-US" dirty="0"/>
          </a:p>
          <a:p>
            <a:r>
              <a:rPr lang="en-US" dirty="0"/>
              <a:t>Refer to the CACFP and your state agency’s policies and procedures</a:t>
            </a:r>
          </a:p>
          <a:p>
            <a:endParaRPr lang="en-US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4372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 Practices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Schedule meals and/or snacks every two to three hours</a:t>
            </a:r>
          </a:p>
          <a:p>
            <a:endParaRPr lang="en-US" sz="1800" dirty="0"/>
          </a:p>
          <a:p>
            <a:r>
              <a:rPr lang="en-US" dirty="0"/>
              <a:t>Schedule time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Snacks for at least 15-30 minutes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Meals for at least 30-45 minutes</a:t>
            </a:r>
          </a:p>
          <a:p>
            <a:endParaRPr lang="en-US" sz="1800" dirty="0"/>
          </a:p>
          <a:p>
            <a:r>
              <a:rPr lang="en-US" dirty="0"/>
              <a:t>Allow children enough time to eat without feeling rushed </a:t>
            </a:r>
          </a:p>
        </p:txBody>
      </p:sp>
    </p:spTree>
    <p:extLst>
      <p:ext uri="{BB962C8B-B14F-4D97-AF65-F5344CB8AC3E}">
        <p14:creationId xmlns:p14="http://schemas.microsoft.com/office/powerpoint/2010/main" val="224855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Hours of Operation: 6:30 am - 5:30 pm</a:t>
            </a:r>
          </a:p>
          <a:p>
            <a:pPr marL="0" indent="0">
              <a:buNone/>
            </a:pPr>
            <a:endParaRPr lang="en-US" sz="1800" dirty="0"/>
          </a:p>
          <a:p>
            <a:pPr lvl="1"/>
            <a:r>
              <a:rPr lang="en-US" dirty="0"/>
              <a:t>Breakfast: 7:00 am - 8:00 am</a:t>
            </a:r>
          </a:p>
          <a:p>
            <a:pPr lvl="1"/>
            <a:endParaRPr lang="en-US" sz="1800" dirty="0"/>
          </a:p>
          <a:p>
            <a:pPr lvl="1"/>
            <a:r>
              <a:rPr lang="en-US" dirty="0"/>
              <a:t>Lunch: 11:00 am - 11:45 am </a:t>
            </a:r>
          </a:p>
          <a:p>
            <a:pPr lvl="1"/>
            <a:endParaRPr lang="en-US" sz="1800" dirty="0"/>
          </a:p>
          <a:p>
            <a:pPr lvl="1"/>
            <a:r>
              <a:rPr lang="en-US" dirty="0"/>
              <a:t>Afternoon Snack: 2:15 pm - 2:45 pm</a:t>
            </a:r>
          </a:p>
        </p:txBody>
      </p:sp>
    </p:spTree>
    <p:extLst>
      <p:ext uri="{BB962C8B-B14F-4D97-AF65-F5344CB8AC3E}">
        <p14:creationId xmlns:p14="http://schemas.microsoft.com/office/powerpoint/2010/main" val="3167371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Schedules and Routines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Terms are not the same</a:t>
            </a:r>
          </a:p>
          <a:p>
            <a:endParaRPr lang="en-US" dirty="0"/>
          </a:p>
          <a:p>
            <a:r>
              <a:rPr lang="en-US" dirty="0"/>
              <a:t>A routine is a sequence of actions regularly followed </a:t>
            </a:r>
          </a:p>
          <a:p>
            <a:endParaRPr lang="en-US" dirty="0"/>
          </a:p>
          <a:p>
            <a:r>
              <a:rPr lang="en-US" dirty="0"/>
              <a:t>Work best when used together</a:t>
            </a:r>
          </a:p>
        </p:txBody>
      </p:sp>
    </p:spTree>
    <p:extLst>
      <p:ext uri="{BB962C8B-B14F-4D97-AF65-F5344CB8AC3E}">
        <p14:creationId xmlns:p14="http://schemas.microsoft.com/office/powerpoint/2010/main" val="1137600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Mealtime Routine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Transition into mealtimes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Children sit at the table as the food and beverage is placed on the table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Children serve themselves with the assistance of their teacher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Teacher(s) sit, eat, and participate in mealtime conversation with children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 from mealtimes</a:t>
            </a:r>
          </a:p>
        </p:txBody>
      </p:sp>
    </p:spTree>
    <p:extLst>
      <p:ext uri="{BB962C8B-B14F-4D97-AF65-F5344CB8AC3E}">
        <p14:creationId xmlns:p14="http://schemas.microsoft.com/office/powerpoint/2010/main" val="3355269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Alternative Routine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Things will occur that interrupt your regular routine</a:t>
            </a:r>
          </a:p>
          <a:p>
            <a:endParaRPr lang="en-US" dirty="0"/>
          </a:p>
          <a:p>
            <a:r>
              <a:rPr lang="en-US" dirty="0"/>
              <a:t>Create a backup plan that maintains a calm environment </a:t>
            </a:r>
          </a:p>
          <a:p>
            <a:endParaRPr lang="en-US" dirty="0"/>
          </a:p>
          <a:p>
            <a:r>
              <a:rPr lang="en-US" dirty="0"/>
              <a:t>Similar routines may be ideal for alternative routines</a:t>
            </a:r>
          </a:p>
        </p:txBody>
      </p:sp>
    </p:spTree>
    <p:extLst>
      <p:ext uri="{BB962C8B-B14F-4D97-AF65-F5344CB8AC3E}">
        <p14:creationId xmlns:p14="http://schemas.microsoft.com/office/powerpoint/2010/main" val="1804735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 Mealtime Schedule and Routine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Follow a schedule and routine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Create a visual mealtime schedule and routine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Review the mealtime schedule and the routine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Evaluate the schedule and routine for effectiveness</a:t>
            </a:r>
          </a:p>
        </p:txBody>
      </p:sp>
    </p:spTree>
    <p:extLst>
      <p:ext uri="{BB962C8B-B14F-4D97-AF65-F5344CB8AC3E}">
        <p14:creationId xmlns:p14="http://schemas.microsoft.com/office/powerpoint/2010/main" val="1266130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Transition Between Mealtimes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smooth transition </a:t>
            </a:r>
          </a:p>
          <a:p>
            <a:pPr lvl="1"/>
            <a:endParaRPr lang="en-US" sz="1100" dirty="0"/>
          </a:p>
          <a:p>
            <a:pPr lvl="1"/>
            <a:r>
              <a:rPr lang="en-US" dirty="0"/>
              <a:t>Allows for a gradual switch from major activities to mealtimes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Gradually switch from mealtime to the next activity</a:t>
            </a:r>
          </a:p>
          <a:p>
            <a:endParaRPr lang="en-US" sz="1800" dirty="0"/>
          </a:p>
          <a:p>
            <a:r>
              <a:rPr lang="en-US" dirty="0"/>
              <a:t>Smooth transitions help children respond better to mealtimes</a:t>
            </a:r>
          </a:p>
        </p:txBody>
      </p:sp>
    </p:spTree>
    <p:extLst>
      <p:ext uri="{BB962C8B-B14F-4D97-AF65-F5344CB8AC3E}">
        <p14:creationId xmlns:p14="http://schemas.microsoft.com/office/powerpoint/2010/main" val="1831616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Transition Challenges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and/or confusing instruction</a:t>
            </a:r>
          </a:p>
          <a:p>
            <a:endParaRPr lang="en-US" dirty="0"/>
          </a:p>
          <a:p>
            <a:r>
              <a:rPr lang="en-US" dirty="0"/>
              <a:t>The transition is too long</a:t>
            </a:r>
          </a:p>
          <a:p>
            <a:endParaRPr lang="en-US" dirty="0"/>
          </a:p>
          <a:p>
            <a:r>
              <a:rPr lang="en-US" dirty="0"/>
              <a:t>All children transition at the same time</a:t>
            </a:r>
          </a:p>
          <a:p>
            <a:endParaRPr lang="en-US" dirty="0"/>
          </a:p>
          <a:p>
            <a:r>
              <a:rPr lang="en-US" dirty="0"/>
              <a:t>Children are required to wait too long to transition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77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 Transition Activities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you need to do? </a:t>
            </a:r>
          </a:p>
          <a:p>
            <a:endParaRPr lang="en-US" dirty="0"/>
          </a:p>
          <a:p>
            <a:r>
              <a:rPr lang="en-US" dirty="0"/>
              <a:t>Where do you need to stand?</a:t>
            </a:r>
          </a:p>
          <a:p>
            <a:endParaRPr lang="en-US" dirty="0"/>
          </a:p>
          <a:p>
            <a:r>
              <a:rPr lang="en-US" dirty="0"/>
              <a:t>What will you need to say?</a:t>
            </a:r>
          </a:p>
          <a:p>
            <a:endParaRPr lang="en-US" dirty="0"/>
          </a:p>
          <a:p>
            <a:r>
              <a:rPr lang="en-US" dirty="0"/>
              <a:t>What will the kids do?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752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Incorporate Songs, Games, and Rhymes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Involve children </a:t>
            </a:r>
          </a:p>
          <a:p>
            <a:pPr lvl="1"/>
            <a:r>
              <a:rPr lang="en-US" i="1" dirty="0"/>
              <a:t>Clean up, Clean up, Everybody Everywhere</a:t>
            </a:r>
            <a:endParaRPr lang="en-US" dirty="0"/>
          </a:p>
          <a:p>
            <a:pPr lvl="1"/>
            <a:r>
              <a:rPr lang="en-US" i="1" dirty="0"/>
              <a:t>Simon Says</a:t>
            </a:r>
            <a:r>
              <a:rPr lang="en-US" dirty="0"/>
              <a:t> or </a:t>
            </a:r>
            <a:r>
              <a:rPr lang="en-US" i="1" dirty="0"/>
              <a:t>I Spy</a:t>
            </a:r>
            <a:endParaRPr lang="en-US" dirty="0"/>
          </a:p>
          <a:p>
            <a:pPr lvl="1"/>
            <a:r>
              <a:rPr lang="en-US" i="1" dirty="0"/>
              <a:t>Do you know what time it is?</a:t>
            </a:r>
            <a:endParaRPr lang="en-US" dirty="0"/>
          </a:p>
          <a:p>
            <a:pPr lvl="1"/>
            <a:r>
              <a:rPr lang="en-US" i="1" dirty="0"/>
              <a:t>Clap hands three times if you can hear me!</a:t>
            </a:r>
          </a:p>
          <a:p>
            <a:endParaRPr lang="en-US" dirty="0"/>
          </a:p>
          <a:p>
            <a:r>
              <a:rPr lang="en-US" dirty="0"/>
              <a:t>Reduces the time children have to wait for long periods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18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Provide Clear Instructions and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to do?</a:t>
            </a:r>
          </a:p>
          <a:p>
            <a:pPr lvl="1"/>
            <a:endParaRPr lang="en-US" dirty="0"/>
          </a:p>
          <a:p>
            <a:r>
              <a:rPr lang="en-US" dirty="0"/>
              <a:t>What to expect?</a:t>
            </a:r>
          </a:p>
          <a:p>
            <a:endParaRPr lang="en-US" dirty="0"/>
          </a:p>
          <a:p>
            <a:r>
              <a:rPr lang="en-US" dirty="0"/>
              <a:t>How to complete the transition?</a:t>
            </a:r>
          </a:p>
        </p:txBody>
      </p:sp>
    </p:spTree>
    <p:extLst>
      <p:ext uri="{BB962C8B-B14F-4D97-AF65-F5344CB8AC3E}">
        <p14:creationId xmlns:p14="http://schemas.microsoft.com/office/powerpoint/2010/main" val="3132303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Prepare Children for Transition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Provide verbal and nonverbal cues to alert children </a:t>
            </a:r>
          </a:p>
          <a:p>
            <a:endParaRPr lang="en-US" dirty="0"/>
          </a:p>
          <a:p>
            <a:r>
              <a:rPr lang="en-US" dirty="0"/>
              <a:t>A verbal cue</a:t>
            </a:r>
          </a:p>
          <a:p>
            <a:pPr lvl="1"/>
            <a:r>
              <a:rPr lang="en-US" dirty="0"/>
              <a:t>E.g., at the ten-minute mark tell children it is almost time to clean up</a:t>
            </a:r>
          </a:p>
          <a:p>
            <a:endParaRPr lang="en-US" dirty="0"/>
          </a:p>
          <a:p>
            <a:r>
              <a:rPr lang="en-US" dirty="0"/>
              <a:t>A nonverbal cue </a:t>
            </a:r>
          </a:p>
          <a:p>
            <a:pPr lvl="1"/>
            <a:r>
              <a:rPr lang="en-US" dirty="0"/>
              <a:t>E.g., ringing a bell, beating a drum, or showing a picture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92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Provide Feedback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continuous feedback during transitions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Acknowledge children who are following through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Encourage those who are not </a:t>
            </a:r>
          </a:p>
          <a:p>
            <a:endParaRPr lang="en-US" dirty="0"/>
          </a:p>
          <a:p>
            <a:r>
              <a:rPr lang="en-US" dirty="0"/>
              <a:t>Give specific positive feedback after transitioning</a:t>
            </a:r>
          </a:p>
        </p:txBody>
      </p:sp>
    </p:spTree>
    <p:extLst>
      <p:ext uri="{BB962C8B-B14F-4D97-AF65-F5344CB8AC3E}">
        <p14:creationId xmlns:p14="http://schemas.microsoft.com/office/powerpoint/2010/main" val="1847319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Transition in Small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Reduces the wait time for all children to finish</a:t>
            </a:r>
          </a:p>
          <a:p>
            <a:endParaRPr lang="en-US" dirty="0"/>
          </a:p>
          <a:p>
            <a:r>
              <a:rPr lang="en-US" dirty="0"/>
              <a:t>Always plan safe transitions</a:t>
            </a:r>
          </a:p>
        </p:txBody>
      </p:sp>
    </p:spTree>
    <p:extLst>
      <p:ext uri="{BB962C8B-B14F-4D97-AF65-F5344CB8AC3E}">
        <p14:creationId xmlns:p14="http://schemas.microsoft.com/office/powerpoint/2010/main" val="2603202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1: Review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Importance of schedules and routines</a:t>
            </a:r>
          </a:p>
          <a:p>
            <a:endParaRPr lang="en-US" dirty="0"/>
          </a:p>
          <a:p>
            <a:r>
              <a:rPr lang="en-US" dirty="0"/>
              <a:t>How schedules and routines best work together</a:t>
            </a:r>
          </a:p>
          <a:p>
            <a:endParaRPr lang="en-US" dirty="0"/>
          </a:p>
          <a:p>
            <a:r>
              <a:rPr lang="en-US" dirty="0"/>
              <a:t>Importance of using transitions during mealtimes</a:t>
            </a:r>
          </a:p>
        </p:txBody>
      </p:sp>
    </p:spTree>
    <p:extLst>
      <p:ext uri="{BB962C8B-B14F-4D97-AF65-F5344CB8AC3E}">
        <p14:creationId xmlns:p14="http://schemas.microsoft.com/office/powerpoint/2010/main" val="3694460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3679" y="2324247"/>
            <a:ext cx="10044642" cy="2209506"/>
          </a:xfrm>
          <a:solidFill>
            <a:srgbClr val="FFFFFF">
              <a:alpha val="70980"/>
            </a:srgbClr>
          </a:solidFill>
          <a:effectLst>
            <a:softEdge rad="127000"/>
          </a:effectLst>
        </p:spPr>
        <p:txBody>
          <a:bodyPr>
            <a:noAutofit/>
          </a:bodyPr>
          <a:lstStyle/>
          <a:p>
            <a:pPr algn="ctr"/>
            <a:r>
              <a:rPr lang="en-US" sz="6600" cap="none" dirty="0">
                <a:solidFill>
                  <a:sysClr val="windowText" lastClr="000000"/>
                </a:solidFill>
              </a:rPr>
              <a:t>Lesson 2: Serve Meals Family-Style</a:t>
            </a:r>
            <a:br>
              <a:rPr lang="en-US" sz="6600" dirty="0">
                <a:solidFill>
                  <a:sysClr val="windowText" lastClr="000000"/>
                </a:solidFill>
              </a:rPr>
            </a:br>
            <a:endParaRPr lang="en-US" sz="6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95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Serve Meals Family-Style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children drop the food on the floor, spill the milk on the table, or don’t eat enough” </a:t>
            </a:r>
          </a:p>
          <a:p>
            <a:endParaRPr lang="en-US" dirty="0"/>
          </a:p>
          <a:p>
            <a:r>
              <a:rPr lang="en-US" dirty="0"/>
              <a:t>Family-style meal service is beneficial to young children</a:t>
            </a:r>
          </a:p>
          <a:p>
            <a:endParaRPr lang="en-US" dirty="0"/>
          </a:p>
          <a:p>
            <a:r>
              <a:rPr lang="en-US" dirty="0"/>
              <a:t>It can be successful with time, practice, and commitment</a:t>
            </a:r>
          </a:p>
        </p:txBody>
      </p:sp>
    </p:spTree>
    <p:extLst>
      <p:ext uri="{BB962C8B-B14F-4D97-AF65-F5344CB8AC3E}">
        <p14:creationId xmlns:p14="http://schemas.microsoft.com/office/powerpoint/2010/main" val="24591603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Family-Style Meal Service?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All foods and beverages are placed on the table.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Children serve themselves with the assistance of their teacher.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Children and adults sit and eat together, while enjoying meaningful conversations.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If desired, children take second portions.</a:t>
            </a:r>
          </a:p>
        </p:txBody>
      </p:sp>
    </p:spTree>
    <p:extLst>
      <p:ext uri="{BB962C8B-B14F-4D97-AF65-F5344CB8AC3E}">
        <p14:creationId xmlns:p14="http://schemas.microsoft.com/office/powerpoint/2010/main" val="3246743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Explore the advantages for implementing family-style meal service</a:t>
            </a:r>
          </a:p>
          <a:p>
            <a:endParaRPr lang="en-US" dirty="0"/>
          </a:p>
          <a:p>
            <a:r>
              <a:rPr lang="en-US" dirty="0"/>
              <a:t>Identify and list methods implementing family-style meal service</a:t>
            </a:r>
          </a:p>
          <a:p>
            <a:endParaRPr lang="en-US" dirty="0"/>
          </a:p>
          <a:p>
            <a:r>
              <a:rPr lang="en-US" dirty="0"/>
              <a:t>Discuss the skills young children need to master family-style meal service</a:t>
            </a:r>
          </a:p>
        </p:txBody>
      </p:sp>
    </p:spTree>
    <p:extLst>
      <p:ext uri="{BB962C8B-B14F-4D97-AF65-F5344CB8AC3E}">
        <p14:creationId xmlns:p14="http://schemas.microsoft.com/office/powerpoint/2010/main" val="3641673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Reinforces Social Skills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learn to: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Share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Take turns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Say “please” and “thank you”</a:t>
            </a:r>
          </a:p>
        </p:txBody>
      </p:sp>
    </p:spTree>
    <p:extLst>
      <p:ext uri="{BB962C8B-B14F-4D97-AF65-F5344CB8AC3E}">
        <p14:creationId xmlns:p14="http://schemas.microsoft.com/office/powerpoint/2010/main" val="715225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Strengthens Serving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both fine and gross motor skills.  </a:t>
            </a:r>
          </a:p>
          <a:p>
            <a:endParaRPr lang="en-US" sz="1800" dirty="0"/>
          </a:p>
          <a:p>
            <a:r>
              <a:rPr lang="en-US" dirty="0"/>
              <a:t>Learn how to serve themselves without:</a:t>
            </a:r>
          </a:p>
          <a:p>
            <a:pPr lvl="1"/>
            <a:r>
              <a:rPr lang="en-US" dirty="0"/>
              <a:t>Touching the food with their bare hands </a:t>
            </a:r>
          </a:p>
          <a:p>
            <a:pPr lvl="1"/>
            <a:r>
              <a:rPr lang="en-US" dirty="0"/>
              <a:t>Eating off the serving dishes and serving utensils</a:t>
            </a:r>
          </a:p>
          <a:p>
            <a:pPr lvl="1"/>
            <a:endParaRPr lang="en-US" sz="1800" dirty="0"/>
          </a:p>
          <a:p>
            <a:pPr lvl="0"/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Learn how to:</a:t>
            </a:r>
          </a:p>
          <a:p>
            <a:pPr lvl="1"/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Pour beverages</a:t>
            </a:r>
          </a:p>
          <a:p>
            <a:pPr lvl="1"/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Pass food in serving dishes </a:t>
            </a:r>
          </a:p>
          <a:p>
            <a:pPr lvl="1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endParaRPr lang="en-US" dirty="0"/>
          </a:p>
          <a:p>
            <a:pPr lvl="1"/>
            <a:endParaRPr lang="en-US" dirty="0"/>
          </a:p>
          <a:p>
            <a:pPr marL="29368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24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Gives Children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Take small servings of food first and take additional servings later</a:t>
            </a:r>
          </a:p>
          <a:p>
            <a:endParaRPr lang="en-US" dirty="0"/>
          </a:p>
          <a:p>
            <a:r>
              <a:rPr lang="en-US" dirty="0"/>
              <a:t>Choose to pass on certain foods or not to take a food item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Feel confident that additional servings are available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30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Try New Foods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Indirectly encourages children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Model the behaviors of those around them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Pressure free environments are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14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Advantages for Child Care Providers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Sit and enjoy meals and conversations with the children</a:t>
            </a:r>
          </a:p>
          <a:p>
            <a:pPr lvl="0"/>
            <a:endParaRPr lang="en-US" dirty="0"/>
          </a:p>
          <a:p>
            <a:r>
              <a:rPr lang="en-US" dirty="0"/>
              <a:t>Model appropriate mealtime behaviors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Have a more relaxed mealtime</a:t>
            </a:r>
          </a:p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179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Advantages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Meals served family-style are eligible for the CACFP reimbursement</a:t>
            </a:r>
          </a:p>
          <a:p>
            <a:endParaRPr lang="en-US" dirty="0"/>
          </a:p>
          <a:p>
            <a:r>
              <a:rPr lang="en-US" dirty="0"/>
              <a:t>Children may take second servings of food</a:t>
            </a:r>
          </a:p>
          <a:p>
            <a:endParaRPr lang="en-US" dirty="0"/>
          </a:p>
          <a:p>
            <a:r>
              <a:rPr lang="en-US" dirty="0"/>
              <a:t>Only one meal per child is eligible for reimbursement</a:t>
            </a:r>
          </a:p>
        </p:txBody>
      </p:sp>
    </p:spTree>
    <p:extLst>
      <p:ext uri="{BB962C8B-B14F-4D97-AF65-F5344CB8AC3E}">
        <p14:creationId xmlns:p14="http://schemas.microsoft.com/office/powerpoint/2010/main" val="2296065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Importance of Planning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Inconsistency is the most common mistake</a:t>
            </a:r>
          </a:p>
          <a:p>
            <a:endParaRPr lang="en-US" dirty="0"/>
          </a:p>
          <a:p>
            <a:r>
              <a:rPr lang="en-US" dirty="0"/>
              <a:t>Properly plan before implementing family-style meal service</a:t>
            </a:r>
          </a:p>
          <a:p>
            <a:endParaRPr lang="en-US" dirty="0"/>
          </a:p>
          <a:p>
            <a:r>
              <a:rPr lang="en-US" dirty="0"/>
              <a:t>Make a commitment to serve meals family-style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668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Family-Style Meal Service Plan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Planning allows you to:</a:t>
            </a:r>
          </a:p>
          <a:p>
            <a:pPr lvl="1"/>
            <a:r>
              <a:rPr lang="en-US" dirty="0"/>
              <a:t>Evaluate your needs </a:t>
            </a:r>
          </a:p>
          <a:p>
            <a:pPr lvl="1"/>
            <a:r>
              <a:rPr lang="en-US" dirty="0"/>
              <a:t>Identify key ways to meet those needs</a:t>
            </a:r>
          </a:p>
          <a:p>
            <a:endParaRPr lang="en-US" dirty="0"/>
          </a:p>
          <a:p>
            <a:r>
              <a:rPr lang="en-US" dirty="0"/>
              <a:t>When you have a plan:</a:t>
            </a:r>
          </a:p>
          <a:p>
            <a:pPr lvl="1"/>
            <a:r>
              <a:rPr lang="en-US" dirty="0"/>
              <a:t>Everyone is knowledgeable and committed</a:t>
            </a:r>
          </a:p>
          <a:p>
            <a:pPr lvl="1"/>
            <a:r>
              <a:rPr lang="en-US" dirty="0"/>
              <a:t>Parents are supportive</a:t>
            </a:r>
          </a:p>
          <a:p>
            <a:pPr lvl="1"/>
            <a:r>
              <a:rPr lang="en-US" dirty="0"/>
              <a:t>Children understand what to do</a:t>
            </a:r>
          </a:p>
        </p:txBody>
      </p:sp>
    </p:spTree>
    <p:extLst>
      <p:ext uri="{BB962C8B-B14F-4D97-AF65-F5344CB8AC3E}">
        <p14:creationId xmlns:p14="http://schemas.microsoft.com/office/powerpoint/2010/main" val="2197840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Evaluate Mealtimes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a starting point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Complete an assessment to gain insight: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What you are already doing?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What you may need to do?</a:t>
            </a:r>
          </a:p>
        </p:txBody>
      </p:sp>
    </p:spTree>
    <p:extLst>
      <p:ext uri="{BB962C8B-B14F-4D97-AF65-F5344CB8AC3E}">
        <p14:creationId xmlns:p14="http://schemas.microsoft.com/office/powerpoint/2010/main" val="3199440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a Start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Allows time to:</a:t>
            </a:r>
          </a:p>
          <a:p>
            <a:pPr lvl="1"/>
            <a:r>
              <a:rPr lang="en-US" dirty="0"/>
              <a:t>Evaluate your current meal service </a:t>
            </a:r>
          </a:p>
          <a:p>
            <a:pPr lvl="1"/>
            <a:r>
              <a:rPr lang="en-US" dirty="0"/>
              <a:t>Inform parents and children </a:t>
            </a:r>
          </a:p>
          <a:p>
            <a:pPr lvl="1"/>
            <a:r>
              <a:rPr lang="en-US" dirty="0"/>
              <a:t>Inform all child care staff  </a:t>
            </a:r>
          </a:p>
          <a:p>
            <a:endParaRPr lang="en-US" dirty="0"/>
          </a:p>
          <a:p>
            <a:r>
              <a:rPr lang="en-US" dirty="0"/>
              <a:t>Provides time for children to begin practicing new skills</a:t>
            </a:r>
          </a:p>
          <a:p>
            <a:pPr lvl="1"/>
            <a:r>
              <a:rPr lang="en-US" dirty="0"/>
              <a:t>E.g., passing, pouring, and serving</a:t>
            </a:r>
          </a:p>
        </p:txBody>
      </p:sp>
    </p:spTree>
    <p:extLst>
      <p:ext uri="{BB962C8B-B14F-4D97-AF65-F5344CB8AC3E}">
        <p14:creationId xmlns:p14="http://schemas.microsoft.com/office/powerpoint/2010/main" val="24090520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a Start Date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a minimum of 30 days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Make it a festive time to increase buy-in</a:t>
            </a:r>
          </a:p>
          <a:p>
            <a:endParaRPr lang="en-US" dirty="0"/>
          </a:p>
          <a:p>
            <a:r>
              <a:rPr lang="en-US" dirty="0"/>
              <a:t>Timeframe increases success rate</a:t>
            </a:r>
          </a:p>
        </p:txBody>
      </p:sp>
    </p:spTree>
    <p:extLst>
      <p:ext uri="{BB962C8B-B14F-4D97-AF65-F5344CB8AC3E}">
        <p14:creationId xmlns:p14="http://schemas.microsoft.com/office/powerpoint/2010/main" val="2178380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Family-Style Meal Service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mealtimes begin:</a:t>
            </a:r>
          </a:p>
          <a:p>
            <a:pPr marL="0" indent="0">
              <a:buNone/>
            </a:pPr>
            <a:endParaRPr lang="en-US" sz="1200" dirty="0"/>
          </a:p>
          <a:p>
            <a:pPr lvl="1"/>
            <a:r>
              <a:rPr lang="en-US" dirty="0"/>
              <a:t>Know which meal components are required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Review and compare the meal pattern to the menu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Make sure the full-required serving is available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Follow the mealtime schedule and routine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366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Mealtimes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Properly wash hands</a:t>
            </a:r>
          </a:p>
          <a:p>
            <a:endParaRPr lang="en-US" dirty="0"/>
          </a:p>
          <a:p>
            <a:r>
              <a:rPr lang="en-US" dirty="0"/>
              <a:t>Supervise children</a:t>
            </a:r>
          </a:p>
          <a:p>
            <a:endParaRPr lang="en-US" dirty="0"/>
          </a:p>
          <a:p>
            <a:r>
              <a:rPr lang="en-US" dirty="0"/>
              <a:t>Allow children to help set the table</a:t>
            </a:r>
          </a:p>
          <a:p>
            <a:endParaRPr lang="en-US" dirty="0"/>
          </a:p>
          <a:p>
            <a:r>
              <a:rPr lang="en-US" dirty="0"/>
              <a:t>Place all foods on the table</a:t>
            </a:r>
          </a:p>
        </p:txBody>
      </p:sp>
    </p:spTree>
    <p:extLst>
      <p:ext uri="{BB962C8B-B14F-4D97-AF65-F5344CB8AC3E}">
        <p14:creationId xmlns:p14="http://schemas.microsoft.com/office/powerpoint/2010/main" val="34348719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Family-Style Meal Service Process – </a:t>
            </a:r>
            <a:br>
              <a:rPr lang="en-US" sz="4000" dirty="0"/>
            </a:br>
            <a:r>
              <a:rPr lang="en-US" sz="4000" dirty="0"/>
              <a:t>During Mealtimes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r>
              <a:rPr lang="en-US" dirty="0"/>
              <a:t>Make sure children are offered each food</a:t>
            </a:r>
          </a:p>
          <a:p>
            <a:endParaRPr lang="en-US" sz="1900" dirty="0"/>
          </a:p>
          <a:p>
            <a:r>
              <a:rPr lang="en-US" dirty="0"/>
              <a:t>Help children with serving (as needed)</a:t>
            </a:r>
          </a:p>
          <a:p>
            <a:endParaRPr lang="en-US" sz="1900" dirty="0"/>
          </a:p>
          <a:p>
            <a:r>
              <a:rPr lang="en-US" dirty="0"/>
              <a:t>Sit at the table and eat with the children</a:t>
            </a:r>
          </a:p>
          <a:p>
            <a:endParaRPr lang="en-US" sz="1900" dirty="0"/>
          </a:p>
          <a:p>
            <a:r>
              <a:rPr lang="en-US" dirty="0"/>
              <a:t>Do not force children to eat</a:t>
            </a:r>
          </a:p>
          <a:p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2983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During Mealtimes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additional servings </a:t>
            </a:r>
          </a:p>
          <a:p>
            <a:endParaRPr lang="en-US" dirty="0"/>
          </a:p>
          <a:p>
            <a:r>
              <a:rPr lang="en-US" dirty="0"/>
              <a:t>Make positive comments and happy facial expressions </a:t>
            </a:r>
          </a:p>
          <a:p>
            <a:endParaRPr lang="en-US" dirty="0"/>
          </a:p>
          <a:p>
            <a:r>
              <a:rPr lang="en-US" dirty="0"/>
              <a:t>Help the children:</a:t>
            </a:r>
          </a:p>
          <a:p>
            <a:pPr lvl="1"/>
            <a:r>
              <a:rPr lang="en-US" dirty="0"/>
              <a:t>Learn to try new foods</a:t>
            </a:r>
          </a:p>
          <a:p>
            <a:pPr lvl="1"/>
            <a:r>
              <a:rPr lang="en-US" dirty="0"/>
              <a:t>Talk about foods</a:t>
            </a:r>
          </a:p>
          <a:p>
            <a:pPr lvl="1"/>
            <a:r>
              <a:rPr lang="en-US" dirty="0"/>
              <a:t>Practice good table manners</a:t>
            </a:r>
          </a:p>
          <a:p>
            <a:pPr lvl="1"/>
            <a:r>
              <a:rPr lang="en-US" dirty="0"/>
              <a:t>Handle food safely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3032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Family-Style Meal Service Process – After Mealtimes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30400"/>
            <a:ext cx="10667998" cy="4293821"/>
          </a:xfrm>
        </p:spPr>
        <p:txBody>
          <a:bodyPr/>
          <a:lstStyle/>
          <a:p>
            <a:endParaRPr lang="en-US" sz="1200" dirty="0"/>
          </a:p>
          <a:p>
            <a:r>
              <a:rPr lang="en-US" dirty="0"/>
              <a:t>Help children to clear the table</a:t>
            </a:r>
          </a:p>
          <a:p>
            <a:endParaRPr lang="en-US" dirty="0"/>
          </a:p>
          <a:p>
            <a:r>
              <a:rPr lang="en-US" dirty="0"/>
              <a:t>Properly wash hands and assist children in washing their hands</a:t>
            </a:r>
          </a:p>
          <a:p>
            <a:endParaRPr lang="en-US" dirty="0"/>
          </a:p>
          <a:p>
            <a:r>
              <a:rPr lang="en-US" dirty="0"/>
              <a:t>Transition to next activity</a:t>
            </a:r>
          </a:p>
          <a:p>
            <a:endParaRPr lang="en-US" dirty="0"/>
          </a:p>
          <a:p>
            <a:r>
              <a:rPr lang="en-US" dirty="0"/>
              <a:t>Properly supervise children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3911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Your Research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Talk with other child care providers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Research good practices for implementation</a:t>
            </a:r>
          </a:p>
          <a:p>
            <a:endParaRPr lang="en-US" dirty="0"/>
          </a:p>
          <a:p>
            <a:r>
              <a:rPr lang="en-US" dirty="0"/>
              <a:t>Refer to your local or state regulatory agency for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6033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Ensure You Have Supplies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Child-sized tableware and equipment</a:t>
            </a:r>
          </a:p>
          <a:p>
            <a:endParaRPr lang="en-US" dirty="0"/>
          </a:p>
          <a:p>
            <a:r>
              <a:rPr lang="en-US" dirty="0"/>
              <a:t>Standard kitchen utensils are typically not appropriate  </a:t>
            </a:r>
          </a:p>
          <a:p>
            <a:endParaRPr lang="en-US" dirty="0"/>
          </a:p>
          <a:p>
            <a:r>
              <a:rPr lang="en-US" dirty="0"/>
              <a:t>Include other supplies that make mealtimes extra special</a:t>
            </a:r>
          </a:p>
          <a:p>
            <a:pPr lvl="1"/>
            <a:r>
              <a:rPr lang="en-US" dirty="0"/>
              <a:t>E.g., tablecloths or placemats, flowers in small vases, and brightly colored plates and bowls</a:t>
            </a:r>
          </a:p>
        </p:txBody>
      </p:sp>
    </p:spTree>
    <p:extLst>
      <p:ext uri="{BB962C8B-B14F-4D97-AF65-F5344CB8AC3E}">
        <p14:creationId xmlns:p14="http://schemas.microsoft.com/office/powerpoint/2010/main" val="4986333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Introduce to Parents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Host a parent meeting to present the new meal service to the parents</a:t>
            </a:r>
          </a:p>
          <a:p>
            <a:pPr lvl="1"/>
            <a:r>
              <a:rPr lang="en-US" dirty="0"/>
              <a:t>Explain the benefits of family-style meal service</a:t>
            </a:r>
          </a:p>
          <a:p>
            <a:endParaRPr lang="en-US" dirty="0"/>
          </a:p>
          <a:p>
            <a:r>
              <a:rPr lang="en-US" dirty="0"/>
              <a:t>Provide parents with literature</a:t>
            </a:r>
          </a:p>
          <a:p>
            <a:endParaRPr lang="en-US" dirty="0"/>
          </a:p>
          <a:p>
            <a:r>
              <a:rPr lang="en-US" dirty="0"/>
              <a:t>Display a table with tableware to show parents what to expect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911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Introduce to Children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Children need to know what to expect and they need time to adjust</a:t>
            </a:r>
          </a:p>
          <a:p>
            <a:endParaRPr lang="en-US" dirty="0"/>
          </a:p>
          <a:p>
            <a:r>
              <a:rPr lang="en-US" dirty="0"/>
              <a:t>Incorporate activities that promote skill development </a:t>
            </a:r>
          </a:p>
          <a:p>
            <a:endParaRPr lang="en-US" dirty="0"/>
          </a:p>
          <a:p>
            <a:r>
              <a:rPr lang="en-US" dirty="0"/>
              <a:t>Begin with snacks and then advance to meals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045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 Spills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Avoid reprimanding or criticizing children for spills  </a:t>
            </a:r>
          </a:p>
          <a:p>
            <a:endParaRPr lang="en-US" dirty="0"/>
          </a:p>
          <a:p>
            <a:r>
              <a:rPr lang="en-US" dirty="0"/>
              <a:t>During an accident, determine if it poses any danger: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Disregard small spills that do not pose a threat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Quickly clean up spills that are hazards, wash hands, and return to the meal </a:t>
            </a:r>
          </a:p>
          <a:p>
            <a:pPr marL="29368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232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Appropriate Serving 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measured hard plastic serving spoons or ladles</a:t>
            </a:r>
          </a:p>
          <a:p>
            <a:endParaRPr lang="en-US" dirty="0"/>
          </a:p>
          <a:p>
            <a:r>
              <a:rPr lang="en-US" dirty="0"/>
              <a:t>When children know that they are allowed to have seconds, they are more likely to choose the single serving size</a:t>
            </a:r>
          </a:p>
        </p:txBody>
      </p:sp>
    </p:spTree>
    <p:extLst>
      <p:ext uri="{BB962C8B-B14F-4D97-AF65-F5344CB8AC3E}">
        <p14:creationId xmlns:p14="http://schemas.microsoft.com/office/powerpoint/2010/main" val="4447962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and Handling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challenging because children can spill food: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Themselves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Their neighbor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The floor</a:t>
            </a:r>
          </a:p>
          <a:p>
            <a:endParaRPr lang="en-US" dirty="0"/>
          </a:p>
          <a:p>
            <a:r>
              <a:rPr lang="en-US" dirty="0"/>
              <a:t>Begin with small amounts and increase as their skills increase</a:t>
            </a:r>
          </a:p>
        </p:txBody>
      </p:sp>
    </p:spTree>
    <p:extLst>
      <p:ext uri="{BB962C8B-B14F-4D97-AF65-F5344CB8AC3E}">
        <p14:creationId xmlns:p14="http://schemas.microsoft.com/office/powerpoint/2010/main" val="12246600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Serving Utensils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the difference between serving utensils and eating utensils</a:t>
            </a:r>
          </a:p>
          <a:p>
            <a:endParaRPr lang="en-US" dirty="0"/>
          </a:p>
          <a:p>
            <a:r>
              <a:rPr lang="en-US" dirty="0"/>
              <a:t>Ensure there is a definite and obvious difference in the size and feel</a:t>
            </a:r>
          </a:p>
          <a:p>
            <a:endParaRPr lang="en-US" dirty="0"/>
          </a:p>
          <a:p>
            <a:r>
              <a:rPr lang="en-US" dirty="0"/>
              <a:t>Explain and model using the right utensils </a:t>
            </a:r>
          </a:p>
        </p:txBody>
      </p:sp>
    </p:spTree>
    <p:extLst>
      <p:ext uri="{BB962C8B-B14F-4D97-AF65-F5344CB8AC3E}">
        <p14:creationId xmlns:p14="http://schemas.microsoft.com/office/powerpoint/2010/main" val="16948458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Pouring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child-sized pitchers with lids and pouring spouts</a:t>
            </a:r>
          </a:p>
          <a:p>
            <a:endParaRPr lang="en-US" dirty="0"/>
          </a:p>
          <a:p>
            <a:r>
              <a:rPr lang="en-US" dirty="0"/>
              <a:t>Teach children how to pour through activity</a:t>
            </a:r>
          </a:p>
          <a:p>
            <a:pPr lvl="1"/>
            <a:r>
              <a:rPr lang="en-US" dirty="0"/>
              <a:t>E.g., pour water into cups, sand into a sandbox, dry beans into a bowl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7497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Review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advantages of using family-style meal service</a:t>
            </a:r>
          </a:p>
          <a:p>
            <a:endParaRPr lang="en-US" dirty="0"/>
          </a:p>
          <a:p>
            <a:r>
              <a:rPr lang="en-US" dirty="0"/>
              <a:t>Methods and strategies for implementing family-style meal service</a:t>
            </a:r>
          </a:p>
        </p:txBody>
      </p:sp>
    </p:spTree>
    <p:extLst>
      <p:ext uri="{BB962C8B-B14F-4D97-AF65-F5344CB8AC3E}">
        <p14:creationId xmlns:p14="http://schemas.microsoft.com/office/powerpoint/2010/main" val="40578595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33550" y="2230966"/>
            <a:ext cx="9648825" cy="2396068"/>
          </a:xfrm>
          <a:solidFill>
            <a:srgbClr val="FFFFFF">
              <a:alpha val="76078"/>
            </a:srgbClr>
          </a:solidFill>
          <a:effectLst>
            <a:softEdge rad="63500"/>
          </a:effectLst>
        </p:spPr>
        <p:txBody>
          <a:bodyPr>
            <a:noAutofit/>
          </a:bodyPr>
          <a:lstStyle/>
          <a:p>
            <a:pPr algn="ctr"/>
            <a:r>
              <a:rPr lang="en-US" sz="6600" cap="none" dirty="0">
                <a:solidFill>
                  <a:schemeClr val="tx1"/>
                </a:solidFill>
              </a:rPr>
              <a:t>Lesson 3: Implement Food Safety Practices</a:t>
            </a:r>
            <a:endParaRPr lang="en-US" sz="1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620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Young Children and Safety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younger than four:</a:t>
            </a:r>
          </a:p>
          <a:p>
            <a:pPr lvl="1"/>
            <a:r>
              <a:rPr lang="en-US" dirty="0"/>
              <a:t>Under-developed immune systems </a:t>
            </a:r>
          </a:p>
          <a:p>
            <a:pPr lvl="1"/>
            <a:r>
              <a:rPr lang="en-US" dirty="0"/>
              <a:t>Significantly smaller airways than adults</a:t>
            </a:r>
          </a:p>
          <a:p>
            <a:pPr lvl="1"/>
            <a:r>
              <a:rPr lang="en-US" dirty="0"/>
              <a:t>Explore by placing things their mouths </a:t>
            </a:r>
          </a:p>
          <a:p>
            <a:endParaRPr lang="en-US" dirty="0"/>
          </a:p>
          <a:p>
            <a:r>
              <a:rPr lang="en-US" dirty="0"/>
              <a:t>About 25% of children will have their first allergic reaction in a child care setting.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91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 methods for preventing choking incidents during mealtimes</a:t>
            </a:r>
          </a:p>
          <a:p>
            <a:endParaRPr lang="en-US" dirty="0"/>
          </a:p>
          <a:p>
            <a:r>
              <a:rPr lang="en-US" dirty="0"/>
              <a:t>Discuss methods for preventing allergic reactions during mealtimes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Explore ways for creating safe mealtime environments</a:t>
            </a:r>
          </a:p>
        </p:txBody>
      </p:sp>
    </p:spTree>
    <p:extLst>
      <p:ext uri="{BB962C8B-B14F-4D97-AF65-F5344CB8AC3E}">
        <p14:creationId xmlns:p14="http://schemas.microsoft.com/office/powerpoint/2010/main" val="28842143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Choking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under the age of four are at the greatest risk.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Almost 90% of the children who die from choking are under the age of four.</a:t>
            </a:r>
          </a:p>
          <a:p>
            <a:endParaRPr lang="en-US" dirty="0"/>
          </a:p>
          <a:p>
            <a:r>
              <a:rPr lang="en-US" dirty="0"/>
              <a:t>Children have small airways.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4677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 Risk Foods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Round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Hard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Small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Thick and sticky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Smooth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Slippery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257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Choking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Panic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Inability to breathe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Inability to talk or make noises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Gasping or  wheezing 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Change in skin color (blue or purple tone)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Loss of consciousness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892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Choking and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Seek help right away </a:t>
            </a:r>
          </a:p>
          <a:p>
            <a:endParaRPr lang="en-US" dirty="0"/>
          </a:p>
          <a:p>
            <a:r>
              <a:rPr lang="en-US" dirty="0"/>
              <a:t>Can lead to brain damage or death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May require Heimlich Maneuver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38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Methods for Choking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Arrange tables with safety in mind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Ensure food is safe to eat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Serve meals when children are seated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Serve food using safe tableware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4799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Positioning of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Arrange tables with safety in mind: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Away from major walkways, restrooms, and entrances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Where you can see all children, at all times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039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Foods and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Cut food into thin slices or small pieces, no larger than 1/2 inch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Change size, shape, or texture, to help children easily chew and swallow food</a:t>
            </a:r>
          </a:p>
        </p:txBody>
      </p:sp>
    </p:spTree>
    <p:extLst>
      <p:ext uri="{BB962C8B-B14F-4D97-AF65-F5344CB8AC3E}">
        <p14:creationId xmlns:p14="http://schemas.microsoft.com/office/powerpoint/2010/main" val="20396366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Standing While Eating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children will attempt to stand and move while eating.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Standing can increase the risk of choking. </a:t>
            </a:r>
          </a:p>
          <a:p>
            <a:endParaRPr lang="en-US" dirty="0"/>
          </a:p>
          <a:p>
            <a:r>
              <a:rPr lang="en-US" dirty="0"/>
              <a:t>Always serve meals when children are seated.</a:t>
            </a:r>
          </a:p>
        </p:txBody>
      </p:sp>
    </p:spTree>
    <p:extLst>
      <p:ext uri="{BB962C8B-B14F-4D97-AF65-F5344CB8AC3E}">
        <p14:creationId xmlns:p14="http://schemas.microsoft.com/office/powerpoint/2010/main" val="2759100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Disposable Tableware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Foam or plastic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Best fit for some programs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Least expensive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Can be a choking hazard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6174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Disposable Tableware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appropriate for child care settings:</a:t>
            </a:r>
          </a:p>
          <a:p>
            <a:pPr lvl="1"/>
            <a:endParaRPr lang="en-US" sz="1300" dirty="0"/>
          </a:p>
          <a:p>
            <a:pPr lvl="1"/>
            <a:r>
              <a:rPr lang="en-US" dirty="0"/>
              <a:t>Heavy weight paper</a:t>
            </a:r>
          </a:p>
          <a:p>
            <a:pPr lvl="1"/>
            <a:endParaRPr lang="en-US" sz="1300" dirty="0"/>
          </a:p>
          <a:p>
            <a:pPr lvl="1"/>
            <a:r>
              <a:rPr lang="en-US" dirty="0"/>
              <a:t>Food-grade </a:t>
            </a:r>
          </a:p>
          <a:p>
            <a:pPr lvl="1"/>
            <a:endParaRPr lang="en-US" sz="1300" dirty="0"/>
          </a:p>
          <a:p>
            <a:pPr lvl="1"/>
            <a:r>
              <a:rPr lang="en-US" dirty="0"/>
              <a:t>Medium-weight</a:t>
            </a:r>
          </a:p>
          <a:p>
            <a:pPr lvl="1"/>
            <a:endParaRPr lang="en-US" sz="1300" dirty="0"/>
          </a:p>
          <a:p>
            <a:pPr lvl="1"/>
            <a:r>
              <a:rPr lang="en-US" dirty="0" err="1"/>
              <a:t>Bisphenoal</a:t>
            </a:r>
            <a:r>
              <a:rPr lang="en-US" dirty="0"/>
              <a:t> A (BPA)-Free plastic</a:t>
            </a:r>
          </a:p>
          <a:p>
            <a:pPr lvl="1"/>
            <a:endParaRPr lang="en-US" sz="1300" dirty="0"/>
          </a:p>
          <a:p>
            <a:pPr lvl="1"/>
            <a:r>
              <a:rPr lang="en-US" dirty="0"/>
              <a:t>Phthalates-free plastic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267273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Food Allergies in Child Care Settings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 8% of children have food allergies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Many are diagnosed between the ages of 1 and 4</a:t>
            </a:r>
          </a:p>
        </p:txBody>
      </p:sp>
    </p:spTree>
    <p:extLst>
      <p:ext uri="{BB962C8B-B14F-4D97-AF65-F5344CB8AC3E}">
        <p14:creationId xmlns:p14="http://schemas.microsoft.com/office/powerpoint/2010/main" val="12322569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Allergies and Allergens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Allergy - The immune system mistakenly reacts to a particular food or ingredient as if it is a threat to the body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Food allergens - The proteins in food that trigger an immune response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069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Food Allergens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Milk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Eggs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Peanuts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Tree nuts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Wheat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Soy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Fish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Crustacean shellfish </a:t>
            </a:r>
          </a:p>
        </p:txBody>
      </p:sp>
    </p:spTree>
    <p:extLst>
      <p:ext uri="{BB962C8B-B14F-4D97-AF65-F5344CB8AC3E}">
        <p14:creationId xmlns:p14="http://schemas.microsoft.com/office/powerpoint/2010/main" val="13575906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Food Allergy Symptoms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Itching</a:t>
            </a:r>
          </a:p>
          <a:p>
            <a:pPr lvl="0"/>
            <a:endParaRPr lang="en-US" sz="1300" dirty="0"/>
          </a:p>
          <a:p>
            <a:pPr lvl="0"/>
            <a:r>
              <a:rPr lang="en-US" dirty="0"/>
              <a:t>Hives and rashes</a:t>
            </a:r>
          </a:p>
          <a:p>
            <a:pPr lvl="0"/>
            <a:endParaRPr lang="en-US" sz="1300" dirty="0"/>
          </a:p>
          <a:p>
            <a:pPr lvl="0"/>
            <a:r>
              <a:rPr lang="en-US" dirty="0"/>
              <a:t>Difficulty breathing</a:t>
            </a:r>
          </a:p>
          <a:p>
            <a:pPr lvl="0"/>
            <a:endParaRPr lang="en-US" sz="1300" dirty="0"/>
          </a:p>
          <a:p>
            <a:pPr lvl="0"/>
            <a:r>
              <a:rPr lang="en-US" dirty="0"/>
              <a:t>Hoarse or squeaky voice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Swelling of the face, eyes, or tongue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Pulling or scratching at the ears or tongue </a:t>
            </a:r>
          </a:p>
        </p:txBody>
      </p:sp>
    </p:spTree>
    <p:extLst>
      <p:ext uri="{BB962C8B-B14F-4D97-AF65-F5344CB8AC3E}">
        <p14:creationId xmlns:p14="http://schemas.microsoft.com/office/powerpoint/2010/main" val="37748302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Children’s Statements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“This food is too spicy.”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“My tongue is hot.”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“My mouth feels funny.”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“My mouth itches.”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“It feels like something is stuck in my throat.”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812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Cure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People with food allergies should avoid even the smallest amounts of allergen-causing foods!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69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SKPPP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</a:t>
            </a:r>
            <a:r>
              <a:rPr lang="en-US" dirty="0"/>
              <a:t>erious</a:t>
            </a:r>
          </a:p>
          <a:p>
            <a:endParaRPr lang="en-US" sz="1200" dirty="0"/>
          </a:p>
          <a:p>
            <a:r>
              <a:rPr lang="en-US" b="1" dirty="0"/>
              <a:t>K</a:t>
            </a:r>
            <a:r>
              <a:rPr lang="en-US" dirty="0"/>
              <a:t>now</a:t>
            </a:r>
          </a:p>
          <a:p>
            <a:endParaRPr lang="en-US" sz="1200" b="1" dirty="0"/>
          </a:p>
          <a:p>
            <a:r>
              <a:rPr lang="en-US" b="1" dirty="0"/>
              <a:t>P</a:t>
            </a:r>
            <a:r>
              <a:rPr lang="en-US" dirty="0"/>
              <a:t>lan</a:t>
            </a:r>
          </a:p>
          <a:p>
            <a:endParaRPr lang="en-US" sz="1200" dirty="0"/>
          </a:p>
          <a:p>
            <a:r>
              <a:rPr lang="en-US" b="1" dirty="0"/>
              <a:t>P</a:t>
            </a:r>
            <a:r>
              <a:rPr lang="en-US" dirty="0"/>
              <a:t>rotect </a:t>
            </a:r>
          </a:p>
          <a:p>
            <a:endParaRPr lang="en-US" sz="1200" dirty="0"/>
          </a:p>
          <a:p>
            <a:r>
              <a:rPr lang="en-US" b="1" dirty="0"/>
              <a:t>P</a:t>
            </a:r>
            <a:r>
              <a:rPr lang="en-US" dirty="0"/>
              <a:t>revent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96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Food allergies are a serious matter. </a:t>
            </a:r>
          </a:p>
          <a:p>
            <a:endParaRPr lang="en-US" dirty="0"/>
          </a:p>
          <a:p>
            <a:r>
              <a:rPr lang="en-US" dirty="0"/>
              <a:t>Precaution should be taken to ensure safety.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smallest amount of food can cause an allergic reaction.</a:t>
            </a:r>
          </a:p>
        </p:txBody>
      </p:sp>
    </p:spTree>
    <p:extLst>
      <p:ext uri="{BB962C8B-B14F-4D97-AF65-F5344CB8AC3E}">
        <p14:creationId xmlns:p14="http://schemas.microsoft.com/office/powerpoint/2010/main" val="26659263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the common and specific symptoms </a:t>
            </a:r>
          </a:p>
          <a:p>
            <a:endParaRPr lang="en-US" dirty="0"/>
          </a:p>
          <a:p>
            <a:r>
              <a:rPr lang="en-US" dirty="0"/>
              <a:t>Know the details of the medical statement</a:t>
            </a:r>
          </a:p>
          <a:p>
            <a:endParaRPr lang="en-US" dirty="0"/>
          </a:p>
          <a:p>
            <a:r>
              <a:rPr lang="en-US" dirty="0"/>
              <a:t>Create a food allergy binder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0513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Properly plan to prevent allergic reactions during mealtimes </a:t>
            </a:r>
          </a:p>
          <a:p>
            <a:endParaRPr lang="en-US" dirty="0"/>
          </a:p>
          <a:p>
            <a:r>
              <a:rPr lang="en-US" dirty="0"/>
              <a:t>Create a food allergy policy</a:t>
            </a:r>
          </a:p>
          <a:p>
            <a:endParaRPr lang="en-US" dirty="0"/>
          </a:p>
          <a:p>
            <a:r>
              <a:rPr lang="en-US" dirty="0"/>
              <a:t>Refer to your local or state regulatory agency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434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Protect and Prevent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the directions on the medical statement</a:t>
            </a:r>
          </a:p>
          <a:p>
            <a:endParaRPr lang="en-US" dirty="0"/>
          </a:p>
          <a:p>
            <a:r>
              <a:rPr lang="en-US" dirty="0"/>
              <a:t>Consider all the ways a child may be exposed to the food allergen</a:t>
            </a:r>
          </a:p>
          <a:p>
            <a:endParaRPr lang="en-US" dirty="0"/>
          </a:p>
          <a:p>
            <a:r>
              <a:rPr lang="en-US" dirty="0"/>
              <a:t>Identify methods to prevent allergic reactions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8423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Safe Mealtime Environments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Use safe equipment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Clean and sanitize eating areas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Wash hands properly and at the right times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Conduct supervision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1890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Safe Mealtime Equipment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safe mealtime equipment, such as tables and chairs</a:t>
            </a:r>
          </a:p>
          <a:p>
            <a:pPr marL="0" indent="0">
              <a:buNone/>
            </a:pPr>
            <a:endParaRPr lang="en-US" sz="1200" dirty="0"/>
          </a:p>
          <a:p>
            <a:pPr lvl="1"/>
            <a:r>
              <a:rPr lang="en-US" dirty="0"/>
              <a:t>Difficult to clean broken, cracked, and chipped tables and chairs </a:t>
            </a:r>
          </a:p>
          <a:p>
            <a:endParaRPr lang="en-US" dirty="0"/>
          </a:p>
          <a:p>
            <a:r>
              <a:rPr lang="en-US" dirty="0"/>
              <a:t>Inspect mealtime equipment for safety hazards</a:t>
            </a:r>
          </a:p>
        </p:txBody>
      </p:sp>
    </p:spTree>
    <p:extLst>
      <p:ext uri="{BB962C8B-B14F-4D97-AF65-F5344CB8AC3E}">
        <p14:creationId xmlns:p14="http://schemas.microsoft.com/office/powerpoint/2010/main" val="20104748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Clean and Sanitize Eating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and after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Each meal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Snack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Food-related activity</a:t>
            </a:r>
          </a:p>
          <a:p>
            <a:endParaRPr lang="en-US" dirty="0"/>
          </a:p>
          <a:p>
            <a:r>
              <a:rPr lang="en-US" dirty="0"/>
              <a:t>Clean and sanitize all tableware after each use</a:t>
            </a:r>
          </a:p>
        </p:txBody>
      </p:sp>
    </p:spTree>
    <p:extLst>
      <p:ext uri="{BB962C8B-B14F-4D97-AF65-F5344CB8AC3E}">
        <p14:creationId xmlns:p14="http://schemas.microsoft.com/office/powerpoint/2010/main" val="36809130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Clean and Sanitize Surfaces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Remove food or crumbs</a:t>
            </a:r>
          </a:p>
          <a:p>
            <a:pPr marL="514350" indent="-514350">
              <a:buFont typeface="+mj-lt"/>
              <a:buAutoNum type="arabicPeriod"/>
            </a:pPr>
            <a:endParaRPr lang="en-US" sz="13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Clean with warm, soapy water; and rinse with fresh water and a clean cloth</a:t>
            </a:r>
          </a:p>
          <a:p>
            <a:pPr marL="514350" indent="-514350">
              <a:buFont typeface="+mj-lt"/>
              <a:buAutoNum type="arabicPeriod"/>
            </a:pPr>
            <a:endParaRPr lang="en-US" sz="13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Saturate surface with a sanitizing solution</a:t>
            </a:r>
          </a:p>
          <a:p>
            <a:pPr lvl="1"/>
            <a:r>
              <a:rPr lang="en-US" dirty="0"/>
              <a:t>¼ cup of household chlorine bleach mixed with one gallon of warm water</a:t>
            </a:r>
          </a:p>
          <a:p>
            <a:pPr marL="365760" lvl="1" indent="0">
              <a:buNone/>
            </a:pPr>
            <a:endParaRPr lang="en-US" sz="12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Spray surface with solution, and wipe the surface to spread evenly</a:t>
            </a:r>
          </a:p>
          <a:p>
            <a:pPr marL="514350" indent="-514350">
              <a:buFont typeface="+mj-lt"/>
              <a:buAutoNum type="arabicPeriod"/>
            </a:pPr>
            <a:endParaRPr lang="en-US" sz="12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Allow surface to air dry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76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Handwashing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Easiest steps and most effective ways for preventing the spread of germs and illnesses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Properly wash hands before and after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Meals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Snacks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Nutrition-related activities</a:t>
            </a:r>
          </a:p>
        </p:txBody>
      </p:sp>
    </p:spTree>
    <p:extLst>
      <p:ext uri="{BB962C8B-B14F-4D97-AF65-F5344CB8AC3E}">
        <p14:creationId xmlns:p14="http://schemas.microsoft.com/office/powerpoint/2010/main" val="35425871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Handwashing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4163" indent="-284163">
              <a:buFont typeface="+mj-lt"/>
              <a:buAutoNum type="arabicPeriod"/>
            </a:pPr>
            <a:r>
              <a:rPr lang="en-US" dirty="0"/>
              <a:t>Wet hands with warm running water</a:t>
            </a:r>
          </a:p>
          <a:p>
            <a:pPr marL="284163" indent="-284163">
              <a:buFont typeface="+mj-lt"/>
              <a:buAutoNum type="arabicPeriod"/>
            </a:pPr>
            <a:endParaRPr lang="en-US" dirty="0"/>
          </a:p>
          <a:p>
            <a:pPr marL="284163" indent="-284163">
              <a:buFont typeface="+mj-lt"/>
              <a:buAutoNum type="arabicPeriod"/>
            </a:pPr>
            <a:r>
              <a:rPr lang="en-US" dirty="0"/>
              <a:t>Apply soap</a:t>
            </a:r>
          </a:p>
          <a:p>
            <a:pPr marL="284163" indent="-284163">
              <a:buFont typeface="+mj-lt"/>
              <a:buAutoNum type="arabicPeriod"/>
            </a:pPr>
            <a:endParaRPr lang="en-US" dirty="0"/>
          </a:p>
          <a:p>
            <a:pPr marL="284163" indent="-284163">
              <a:buFont typeface="+mj-lt"/>
              <a:buAutoNum type="arabicPeriod"/>
            </a:pPr>
            <a:r>
              <a:rPr lang="en-US" dirty="0"/>
              <a:t>Vigorously scrub hands together for 20 seconds</a:t>
            </a:r>
          </a:p>
          <a:p>
            <a:pPr marL="284163" indent="-284163">
              <a:buFont typeface="+mj-lt"/>
              <a:buAutoNum type="arabicPeriod"/>
            </a:pPr>
            <a:endParaRPr lang="en-US" dirty="0"/>
          </a:p>
          <a:p>
            <a:pPr marL="284163" indent="-284163">
              <a:buFont typeface="+mj-lt"/>
              <a:buAutoNum type="arabicPeriod"/>
            </a:pPr>
            <a:r>
              <a:rPr lang="en-US" dirty="0"/>
              <a:t>Rinse hand thoroughly under running water</a:t>
            </a:r>
          </a:p>
          <a:p>
            <a:pPr marL="284163" indent="-284163">
              <a:buFont typeface="+mj-lt"/>
              <a:buAutoNum type="arabicPeriod"/>
            </a:pPr>
            <a:endParaRPr lang="en-US" dirty="0"/>
          </a:p>
          <a:p>
            <a:pPr marL="284163" indent="-284163">
              <a:buFont typeface="+mj-lt"/>
              <a:buAutoNum type="arabicPeriod"/>
            </a:pPr>
            <a:r>
              <a:rPr lang="en-US" dirty="0"/>
              <a:t>Dry hands with paper towel, use paper towel to turn off faucets</a:t>
            </a:r>
          </a:p>
          <a:p>
            <a:pPr marL="284163" indent="-284163">
              <a:buFont typeface="+mj-lt"/>
              <a:buAutoNum type="arabicPeriod"/>
            </a:pPr>
            <a:endParaRPr lang="en-US" dirty="0"/>
          </a:p>
          <a:p>
            <a:pPr marL="284163" indent="-284163">
              <a:buFont typeface="+mj-lt"/>
              <a:buAutoNum type="arabicPeriod"/>
            </a:pPr>
            <a:r>
              <a:rPr lang="en-US" dirty="0"/>
              <a:t>Dispose paper towel in foot-operated trashcan</a:t>
            </a:r>
          </a:p>
        </p:txBody>
      </p:sp>
    </p:spTree>
    <p:extLst>
      <p:ext uri="{BB962C8B-B14F-4D97-AF65-F5344CB8AC3E}">
        <p14:creationId xmlns:p14="http://schemas.microsoft.com/office/powerpoint/2010/main" val="26476424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Review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Risks for choking and methods for preventing choking incidents during mealtimes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Food allergies and common symptoms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Methods for creating safe mealtime environments in child care settings</a:t>
            </a:r>
          </a:p>
        </p:txBody>
      </p:sp>
    </p:spTree>
    <p:extLst>
      <p:ext uri="{BB962C8B-B14F-4D97-AF65-F5344CB8AC3E}">
        <p14:creationId xmlns:p14="http://schemas.microsoft.com/office/powerpoint/2010/main" val="399850489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71650" y="2085975"/>
            <a:ext cx="8984655" cy="1963722"/>
          </a:xfrm>
          <a:solidFill>
            <a:srgbClr val="FFFFFF">
              <a:alpha val="61176"/>
            </a:srgbClr>
          </a:solidFill>
          <a:effectLst>
            <a:softEdge rad="63500"/>
          </a:effectLst>
        </p:spPr>
        <p:txBody>
          <a:bodyPr>
            <a:noAutofit/>
          </a:bodyPr>
          <a:lstStyle/>
          <a:p>
            <a:pPr algn="ctr"/>
            <a:r>
              <a:rPr lang="en-US" sz="6000" cap="none" dirty="0">
                <a:solidFill>
                  <a:schemeClr val="tx1"/>
                </a:solidFill>
              </a:rPr>
              <a:t>Lesson 4: Focus on Healthy Habits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7487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Young Children and Fear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Everything is new and foreign to young children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Young children need </a:t>
            </a:r>
          </a:p>
          <a:p>
            <a:pPr lvl="1"/>
            <a:r>
              <a:rPr lang="en-US" dirty="0"/>
              <a:t>Time</a:t>
            </a:r>
          </a:p>
          <a:p>
            <a:pPr lvl="1"/>
            <a:r>
              <a:rPr lang="en-US" dirty="0"/>
              <a:t>Support </a:t>
            </a:r>
          </a:p>
          <a:p>
            <a:pPr lvl="1"/>
            <a:r>
              <a:rPr lang="en-US" dirty="0"/>
              <a:t>Positive attitude</a:t>
            </a:r>
          </a:p>
          <a:p>
            <a:pPr lvl="1"/>
            <a:r>
              <a:rPr lang="en-US" dirty="0"/>
              <a:t>Many opportunities to try new foods </a:t>
            </a:r>
          </a:p>
        </p:txBody>
      </p:sp>
    </p:spTree>
    <p:extLst>
      <p:ext uri="{BB962C8B-B14F-4D97-AF65-F5344CB8AC3E}">
        <p14:creationId xmlns:p14="http://schemas.microsoft.com/office/powerpoint/2010/main" val="2674022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 picky eating behaviors displayed by young children</a:t>
            </a:r>
          </a:p>
          <a:p>
            <a:endParaRPr lang="en-US" dirty="0"/>
          </a:p>
          <a:p>
            <a:r>
              <a:rPr lang="en-US" dirty="0"/>
              <a:t>Discuss methods that negatively influence children when developing eating habits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Identify strategies for helping young children develop healthy eating habits</a:t>
            </a:r>
          </a:p>
        </p:txBody>
      </p:sp>
    </p:spTree>
    <p:extLst>
      <p:ext uri="{BB962C8B-B14F-4D97-AF65-F5344CB8AC3E}">
        <p14:creationId xmlns:p14="http://schemas.microsoft.com/office/powerpoint/2010/main" val="2312101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Picky Eating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Picky eating is a common behavior </a:t>
            </a:r>
          </a:p>
          <a:p>
            <a:endParaRPr lang="en-US" dirty="0"/>
          </a:p>
          <a:p>
            <a:r>
              <a:rPr lang="en-US" dirty="0"/>
              <a:t>Peaks between the ages of two and five</a:t>
            </a:r>
          </a:p>
          <a:p>
            <a:endParaRPr lang="en-US" dirty="0"/>
          </a:p>
          <a:p>
            <a:r>
              <a:rPr lang="en-US" dirty="0"/>
              <a:t>Consume a limited variety of foods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Reject familiar or vaguely familiar foods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54439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Causes of Picky Eating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are cautious about trying new things.</a:t>
            </a:r>
          </a:p>
          <a:p>
            <a:endParaRPr lang="en-US" dirty="0"/>
          </a:p>
          <a:p>
            <a:r>
              <a:rPr lang="en-US" dirty="0"/>
              <a:t>If the food does not taste, smell, or look good, some children will avoid the food.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Other children may experience food jag or food aversion.</a:t>
            </a:r>
          </a:p>
          <a:p>
            <a:pPr lvl="1"/>
            <a:r>
              <a:rPr lang="en-US" dirty="0"/>
              <a:t>To only eating favorite foods for a period</a:t>
            </a:r>
          </a:p>
        </p:txBody>
      </p:sp>
    </p:spTree>
    <p:extLst>
      <p:ext uri="{BB962C8B-B14F-4D97-AF65-F5344CB8AC3E}">
        <p14:creationId xmlns:p14="http://schemas.microsoft.com/office/powerpoint/2010/main" val="30294443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 and Picky Eating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children will need as many as 15 offerings </a:t>
            </a:r>
          </a:p>
          <a:p>
            <a:pPr lvl="1"/>
            <a:r>
              <a:rPr lang="en-US" dirty="0"/>
              <a:t>Before trying</a:t>
            </a:r>
          </a:p>
          <a:p>
            <a:pPr lvl="1"/>
            <a:r>
              <a:rPr lang="en-US" dirty="0"/>
              <a:t>Learning to like it </a:t>
            </a:r>
          </a:p>
          <a:p>
            <a:endParaRPr lang="en-US" dirty="0"/>
          </a:p>
          <a:p>
            <a:r>
              <a:rPr lang="en-US" dirty="0"/>
              <a:t>Children may need: </a:t>
            </a:r>
          </a:p>
          <a:p>
            <a:pPr lvl="1"/>
            <a:r>
              <a:rPr lang="en-US" dirty="0"/>
              <a:t>To see others try the food </a:t>
            </a:r>
          </a:p>
          <a:p>
            <a:pPr lvl="1"/>
            <a:r>
              <a:rPr lang="en-US" dirty="0"/>
              <a:t>Opportunities to taste it</a:t>
            </a:r>
          </a:p>
          <a:p>
            <a:pPr lvl="1"/>
            <a:r>
              <a:rPr lang="en-US" dirty="0"/>
              <a:t>Support when they refuse to try it</a:t>
            </a:r>
          </a:p>
          <a:p>
            <a:pPr lvl="1"/>
            <a:r>
              <a:rPr lang="en-US" dirty="0"/>
              <a:t>Time to grow familiar with the food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7897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Eating Behaviors and Concerns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eating behaviors can be a serious matter</a:t>
            </a:r>
          </a:p>
          <a:p>
            <a:endParaRPr lang="en-US" dirty="0"/>
          </a:p>
          <a:p>
            <a:r>
              <a:rPr lang="en-US" dirty="0"/>
              <a:t>May be other associated challenges</a:t>
            </a:r>
          </a:p>
          <a:p>
            <a:endParaRPr lang="en-US" dirty="0"/>
          </a:p>
          <a:p>
            <a:r>
              <a:rPr lang="en-US" dirty="0"/>
              <a:t>Always inform parents of any concerns</a:t>
            </a:r>
          </a:p>
        </p:txBody>
      </p:sp>
    </p:spTree>
    <p:extLst>
      <p:ext uri="{BB962C8B-B14F-4D97-AF65-F5344CB8AC3E}">
        <p14:creationId xmlns:p14="http://schemas.microsoft.com/office/powerpoint/2010/main" val="184414080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Negative Influences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Pressuring children to eat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Bribing and rewarding children to eat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Restricting specific foods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Speaking negatively about foods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Making negative facial expressions towards certain foods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39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Force or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children are forced to eat they are more likely to: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Overeat and not listen to their hunger cues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Develop a dislike for the food or flavor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Reduce their desire to try other foods because of the negative experience</a:t>
            </a:r>
          </a:p>
        </p:txBody>
      </p:sp>
    </p:spTree>
    <p:extLst>
      <p:ext uri="{BB962C8B-B14F-4D97-AF65-F5344CB8AC3E}">
        <p14:creationId xmlns:p14="http://schemas.microsoft.com/office/powerpoint/2010/main" val="8084235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Bribing and Rewarding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Bring and rewarding children to eat can cause: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Health challenges (E.g., tooth decay and weight gain)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A dislike for the food altogether</a:t>
            </a:r>
          </a:p>
        </p:txBody>
      </p:sp>
    </p:spTree>
    <p:extLst>
      <p:ext uri="{BB962C8B-B14F-4D97-AF65-F5344CB8AC3E}">
        <p14:creationId xmlns:p14="http://schemas.microsoft.com/office/powerpoint/2010/main" val="23804593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Food Restrictions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Restricting or forbidding specific foods can cause: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An increase in the desire to have the restricted food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Overeating when offered the restricted food </a:t>
            </a:r>
          </a:p>
        </p:txBody>
      </p:sp>
    </p:spTree>
    <p:extLst>
      <p:ext uri="{BB962C8B-B14F-4D97-AF65-F5344CB8AC3E}">
        <p14:creationId xmlns:p14="http://schemas.microsoft.com/office/powerpoint/2010/main" val="33360653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Facial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model the behaviors of those around them</a:t>
            </a:r>
          </a:p>
          <a:p>
            <a:endParaRPr lang="en-US" dirty="0"/>
          </a:p>
          <a:p>
            <a:r>
              <a:rPr lang="en-US" dirty="0"/>
              <a:t>Unhappy facial expressions can cause them to reject foods</a:t>
            </a:r>
          </a:p>
        </p:txBody>
      </p:sp>
    </p:spTree>
    <p:extLst>
      <p:ext uri="{BB962C8B-B14F-4D97-AF65-F5344CB8AC3E}">
        <p14:creationId xmlns:p14="http://schemas.microsoft.com/office/powerpoint/2010/main" val="131008771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Mealtime Conversations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“When the cook gives you the bowl of green beans to place on the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table, you say to the children, “I don’t like green beans.” </a:t>
            </a:r>
          </a:p>
        </p:txBody>
      </p:sp>
    </p:spTree>
    <p:extLst>
      <p:ext uri="{BB962C8B-B14F-4D97-AF65-F5344CB8AC3E}">
        <p14:creationId xmlns:p14="http://schemas.microsoft.com/office/powerpoint/2010/main" val="2589178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Healthy Eating Habits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Coaxing or forcing child to eat takes away control.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It is important for children to eat a variety of nutritious food.</a:t>
            </a:r>
          </a:p>
          <a:p>
            <a:endParaRPr lang="en-US" dirty="0"/>
          </a:p>
          <a:p>
            <a:r>
              <a:rPr lang="en-US" dirty="0"/>
              <a:t>Incorporate nutrition education activities to help children develop healthy eating habits.</a:t>
            </a:r>
          </a:p>
        </p:txBody>
      </p:sp>
    </p:spTree>
    <p:extLst>
      <p:ext uri="{BB962C8B-B14F-4D97-AF65-F5344CB8AC3E}">
        <p14:creationId xmlns:p14="http://schemas.microsoft.com/office/powerpoint/2010/main" val="37635671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Children’s 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Naturally want to try new foods when they are offered on a regular basis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Want to feel in control of their eating</a:t>
            </a:r>
          </a:p>
          <a:p>
            <a:endParaRPr lang="en-US" sz="1200" dirty="0"/>
          </a:p>
          <a:p>
            <a:r>
              <a:rPr lang="en-US" dirty="0"/>
              <a:t>Respond well to support and encouragement from adults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May eat different amounts of food from day to day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9995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Provide Opportunities for Taste-Testing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Establish a specific time to taste-test new foods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Talk about the ingredients and the origin of the food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Taste the food in front of the children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Invite children to taste the food</a:t>
            </a:r>
          </a:p>
        </p:txBody>
      </p:sp>
    </p:spTree>
    <p:extLst>
      <p:ext uri="{BB962C8B-B14F-4D97-AF65-F5344CB8AC3E}">
        <p14:creationId xmlns:p14="http://schemas.microsoft.com/office/powerpoint/2010/main" val="21494331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Sometimes Foods vs. Anytime Foods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 children about the differences</a:t>
            </a:r>
          </a:p>
          <a:p>
            <a:endParaRPr lang="en-US" dirty="0"/>
          </a:p>
          <a:p>
            <a:r>
              <a:rPr lang="en-US" dirty="0"/>
              <a:t>Sometimes foods are filled with sugar, empty calories, and unhealthy fats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Anytime foods are filled with vitamins and nutrients that promote healthy growth 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32376945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Allow Children to Help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children to help prepare simple snacks or meals</a:t>
            </a:r>
          </a:p>
          <a:p>
            <a:endParaRPr lang="en-US" dirty="0"/>
          </a:p>
          <a:p>
            <a:r>
              <a:rPr lang="en-US" dirty="0"/>
              <a:t>When children are actively involved they are more likely to: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Try the food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Encourage their peers to try the food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65107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for the Children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appropriate behaviors for young children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Use the appropriate spoon to serve yourself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Wash your hands before meals and snacks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Try new foods during mealtimes  </a:t>
            </a:r>
          </a:p>
          <a:p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3713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Incorporate Nutrition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Builds on young children’s natural curiosity to learn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Can be used to teach a variety of other subject areas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Math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Science 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Foreign languages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0784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Nutrition Education Activities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Plan age-appropriate activities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Help children learn through hands-on activities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Incorporate a variety of literacy opportunities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Use every day materials for arts and crafts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4775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10667998" cy="1057455"/>
          </a:xfrm>
        </p:spPr>
        <p:txBody>
          <a:bodyPr>
            <a:noAutofit/>
          </a:bodyPr>
          <a:lstStyle/>
          <a:p>
            <a:r>
              <a:rPr lang="en-US" sz="4000" dirty="0"/>
              <a:t>Other Tips for Broadening Food Preferences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Introduce new foods with favorite foods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Offer one new food at a time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Make learning about new foods fun through celebrations</a:t>
            </a:r>
          </a:p>
          <a:p>
            <a:pPr marL="0" indent="0">
              <a:buNone/>
            </a:pPr>
            <a:endParaRPr lang="en-US" sz="1200" dirty="0"/>
          </a:p>
          <a:p>
            <a:pPr lvl="0"/>
            <a:r>
              <a:rPr lang="en-US" dirty="0"/>
              <a:t>Allow children to explore foods</a:t>
            </a:r>
          </a:p>
        </p:txBody>
      </p:sp>
    </p:spTree>
    <p:extLst>
      <p:ext uri="{BB962C8B-B14F-4D97-AF65-F5344CB8AC3E}">
        <p14:creationId xmlns:p14="http://schemas.microsoft.com/office/powerpoint/2010/main" val="6344858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Review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Picky eating is a common behavior for many young children</a:t>
            </a:r>
          </a:p>
          <a:p>
            <a:endParaRPr lang="en-US" sz="1200" dirty="0"/>
          </a:p>
          <a:p>
            <a:r>
              <a:rPr lang="en-US" dirty="0"/>
              <a:t>Methods that negatively influence eating habits</a:t>
            </a:r>
          </a:p>
          <a:p>
            <a:endParaRPr lang="en-US" sz="1200" dirty="0"/>
          </a:p>
          <a:p>
            <a:r>
              <a:rPr lang="en-US" dirty="0"/>
              <a:t>The importance of nutrition education and developing healthy eating habits</a:t>
            </a:r>
          </a:p>
        </p:txBody>
      </p:sp>
    </p:spTree>
    <p:extLst>
      <p:ext uri="{BB962C8B-B14F-4D97-AF65-F5344CB8AC3E}">
        <p14:creationId xmlns:p14="http://schemas.microsoft.com/office/powerpoint/2010/main" val="94240425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Training Review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Importance of implementing schedules and routines </a:t>
            </a:r>
          </a:p>
          <a:p>
            <a:endParaRPr lang="en-US" dirty="0"/>
          </a:p>
          <a:p>
            <a:r>
              <a:rPr lang="en-US" dirty="0"/>
              <a:t>Methods for serving meals family-style</a:t>
            </a:r>
          </a:p>
          <a:p>
            <a:endParaRPr lang="en-US" dirty="0"/>
          </a:p>
          <a:p>
            <a:r>
              <a:rPr lang="en-US" dirty="0"/>
              <a:t>Steps for creating safe mealtime environments</a:t>
            </a:r>
          </a:p>
          <a:p>
            <a:endParaRPr lang="en-US" dirty="0"/>
          </a:p>
          <a:p>
            <a:r>
              <a:rPr lang="en-US" dirty="0"/>
              <a:t>Strategies for helping young children develop healthy eating habits</a:t>
            </a:r>
          </a:p>
        </p:txBody>
      </p:sp>
    </p:spTree>
    <p:extLst>
      <p:ext uri="{BB962C8B-B14F-4D97-AF65-F5344CB8AC3E}">
        <p14:creationId xmlns:p14="http://schemas.microsoft.com/office/powerpoint/2010/main" val="51747148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1145" y="304799"/>
            <a:ext cx="11213432" cy="6288506"/>
          </a:xfrm>
        </p:spPr>
        <p:txBody>
          <a:bodyPr>
            <a:normAutofit/>
          </a:bodyPr>
          <a:lstStyle/>
          <a:p>
            <a:pPr algn="ctr"/>
            <a:br>
              <a:rPr lang="en-US" sz="3600" i="0" dirty="0">
                <a:latin typeface="Arial" pitchFamily="34" charset="0"/>
                <a:cs typeface="Arial" pitchFamily="34" charset="0"/>
              </a:rPr>
            </a:br>
            <a:br>
              <a:rPr lang="en-US" sz="3600" i="0" dirty="0">
                <a:latin typeface="Arial" pitchFamily="34" charset="0"/>
                <a:cs typeface="Arial" pitchFamily="34" charset="0"/>
              </a:rPr>
            </a:br>
            <a:r>
              <a:rPr lang="en-US" sz="3600" i="0" dirty="0">
                <a:latin typeface="Arial" pitchFamily="34" charset="0"/>
                <a:cs typeface="Arial" pitchFamily="34" charset="0"/>
              </a:rPr>
              <a:t>  </a:t>
            </a:r>
            <a:br>
              <a:rPr lang="en-US" sz="3600" i="0" dirty="0">
                <a:latin typeface="Arial" pitchFamily="34" charset="0"/>
                <a:cs typeface="Arial" pitchFamily="34" charset="0"/>
              </a:rPr>
            </a:br>
            <a:br>
              <a:rPr lang="en-US" sz="3600" i="0" dirty="0">
                <a:latin typeface="Arial" pitchFamily="34" charset="0"/>
                <a:cs typeface="Arial" pitchFamily="34" charset="0"/>
              </a:rPr>
            </a:br>
            <a:r>
              <a:rPr lang="en-US" sz="7200" i="0" dirty="0">
                <a:latin typeface="Arial" pitchFamily="34" charset="0"/>
                <a:cs typeface="Arial" pitchFamily="34" charset="0"/>
              </a:rPr>
              <a:t>Thank you! </a:t>
            </a:r>
            <a:br>
              <a:rPr lang="en-US" sz="3600" i="0" dirty="0">
                <a:latin typeface="Arial" pitchFamily="34" charset="0"/>
                <a:cs typeface="Arial" pitchFamily="34" charset="0"/>
              </a:rPr>
            </a:br>
            <a:br>
              <a:rPr lang="en-US" sz="3600" i="0" dirty="0">
                <a:latin typeface="Arial" pitchFamily="34" charset="0"/>
                <a:cs typeface="Arial" pitchFamily="34" charset="0"/>
              </a:rPr>
            </a:br>
            <a:r>
              <a:rPr lang="en-US" sz="3200" b="1" i="0" dirty="0">
                <a:latin typeface="Arial" pitchFamily="34" charset="0"/>
                <a:cs typeface="Arial" pitchFamily="34" charset="0"/>
              </a:rPr>
              <a:t>Institute of Child Nutrition</a:t>
            </a:r>
            <a:br>
              <a:rPr lang="en-US" sz="3200" i="0" dirty="0">
                <a:latin typeface="Arial" pitchFamily="34" charset="0"/>
                <a:cs typeface="Arial" pitchFamily="34" charset="0"/>
              </a:rPr>
            </a:br>
            <a:r>
              <a:rPr lang="en-US" sz="2400" i="0" dirty="0">
                <a:latin typeface="Arial" pitchFamily="34" charset="0"/>
                <a:cs typeface="Arial" pitchFamily="34" charset="0"/>
              </a:rPr>
              <a:t>Telephone: (800) 321-3054</a:t>
            </a:r>
            <a:br>
              <a:rPr lang="en-US" sz="2400" i="0" dirty="0">
                <a:latin typeface="Arial" pitchFamily="34" charset="0"/>
                <a:cs typeface="Arial" pitchFamily="34" charset="0"/>
              </a:rPr>
            </a:br>
            <a:r>
              <a:rPr lang="en-US" sz="2400" i="0" dirty="0">
                <a:latin typeface="Arial" pitchFamily="34" charset="0"/>
                <a:cs typeface="Arial" pitchFamily="34" charset="0"/>
              </a:rPr>
              <a:t>Fax: (800) 321-3061</a:t>
            </a:r>
            <a:br>
              <a:rPr lang="en-US" sz="2400" i="0" dirty="0">
                <a:latin typeface="Arial" pitchFamily="34" charset="0"/>
                <a:cs typeface="Arial" pitchFamily="34" charset="0"/>
              </a:rPr>
            </a:br>
            <a:r>
              <a:rPr lang="en-US" sz="2400" i="0" dirty="0">
                <a:latin typeface="Arial" pitchFamily="34" charset="0"/>
                <a:cs typeface="Arial" pitchFamily="34" charset="0"/>
              </a:rPr>
              <a:t>Email: helpdesk@theicn.org </a:t>
            </a:r>
            <a:br>
              <a:rPr lang="en-US" sz="2400" i="0" dirty="0">
                <a:latin typeface="Arial" pitchFamily="34" charset="0"/>
                <a:cs typeface="Arial" pitchFamily="34" charset="0"/>
              </a:rPr>
            </a:br>
            <a:r>
              <a:rPr lang="en-US" sz="2400" i="0" dirty="0">
                <a:latin typeface="Arial" pitchFamily="34" charset="0"/>
                <a:cs typeface="Arial" pitchFamily="34" charset="0"/>
              </a:rPr>
              <a:t>Website: www.theicn.org</a:t>
            </a:r>
            <a:br>
              <a:rPr lang="en-US" sz="3200" i="0" dirty="0">
                <a:latin typeface="Arial" pitchFamily="34" charset="0"/>
                <a:cs typeface="Arial" pitchFamily="34" charset="0"/>
              </a:rPr>
            </a:br>
            <a:endParaRPr lang="en-US" sz="3200" i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37" y="458803"/>
            <a:ext cx="4287764" cy="197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35543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Custom 8">
      <a:dk1>
        <a:sysClr val="windowText" lastClr="000000"/>
      </a:dk1>
      <a:lt1>
        <a:sysClr val="window" lastClr="FFFFFF"/>
      </a:lt1>
      <a:dk2>
        <a:srgbClr val="373545"/>
      </a:dk2>
      <a:lt2>
        <a:srgbClr val="FFFFFF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Headlines">
      <a:majorFont>
        <a:latin typeface="Century Schoolbook" panose="020406040505050203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0A845BBA-79DB-48B1-B20E-7DB1D92248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26082</TotalTime>
  <Words>3852</Words>
  <Application>Microsoft Office PowerPoint</Application>
  <PresentationFormat>Widescreen</PresentationFormat>
  <Paragraphs>874</Paragraphs>
  <Slides>114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20" baseType="lpstr">
      <vt:lpstr>Arial</vt:lpstr>
      <vt:lpstr>Calibri</vt:lpstr>
      <vt:lpstr>Century Schoolbook</vt:lpstr>
      <vt:lpstr>Corbel</vt:lpstr>
      <vt:lpstr>Courier New</vt:lpstr>
      <vt:lpstr>Headlines</vt:lpstr>
      <vt:lpstr>  Introduction to Happy Mealtimes in  Child Care Settings </vt:lpstr>
      <vt:lpstr>Child Nutrition Programs: Meal Patterns Consistent with the 2020–2025 Dietary Guidelines for Americans</vt:lpstr>
      <vt:lpstr>Child Nutrition Programs: Meal Patterns Consistent with the 2020–2025 Dietary Guidelines for Americans (cont.)</vt:lpstr>
      <vt:lpstr>Ground Rules </vt:lpstr>
      <vt:lpstr>Ground Rules (Continued)</vt:lpstr>
      <vt:lpstr>Young Children and Development </vt:lpstr>
      <vt:lpstr>Child Care Providers</vt:lpstr>
      <vt:lpstr>Overview of Training</vt:lpstr>
      <vt:lpstr>Lesson 1: Implement Schedules And Routines </vt:lpstr>
      <vt:lpstr>Importance of Mealtime Schedules </vt:lpstr>
      <vt:lpstr>Lesson Objectives</vt:lpstr>
      <vt:lpstr>Mealtime Schedule</vt:lpstr>
      <vt:lpstr>CACFP and Mealtime Schedules </vt:lpstr>
      <vt:lpstr>Good Practices </vt:lpstr>
      <vt:lpstr>Sample Schedule</vt:lpstr>
      <vt:lpstr>Schedules and Routines</vt:lpstr>
      <vt:lpstr>Mealtime Routine</vt:lpstr>
      <vt:lpstr>Alternative Routine </vt:lpstr>
      <vt:lpstr>Visual Mealtime Schedule and Routine</vt:lpstr>
      <vt:lpstr>Transition Between Mealtimes </vt:lpstr>
      <vt:lpstr>Transition Challenges </vt:lpstr>
      <vt:lpstr>Identify Transition Activities </vt:lpstr>
      <vt:lpstr>Incorporate Songs, Games, and Rhymes</vt:lpstr>
      <vt:lpstr>Provide Clear Instructions and Expectations</vt:lpstr>
      <vt:lpstr>Prepare Children for Transition </vt:lpstr>
      <vt:lpstr>Provide Feedback </vt:lpstr>
      <vt:lpstr>Transition in Small Groups</vt:lpstr>
      <vt:lpstr>Lesson 1: Review </vt:lpstr>
      <vt:lpstr>Lesson 2: Serve Meals Family-Style </vt:lpstr>
      <vt:lpstr>Serve Meals Family-Style </vt:lpstr>
      <vt:lpstr>What Is Family-Style Meal Service?</vt:lpstr>
      <vt:lpstr>Lesson Objectives </vt:lpstr>
      <vt:lpstr>Reinforces Social Skills </vt:lpstr>
      <vt:lpstr>Strengthens Serving Skills</vt:lpstr>
      <vt:lpstr>Gives Children Control</vt:lpstr>
      <vt:lpstr>Children Try New Foods </vt:lpstr>
      <vt:lpstr>Advantages for Child Care Providers</vt:lpstr>
      <vt:lpstr>Other Advantages </vt:lpstr>
      <vt:lpstr>Importance of Planning </vt:lpstr>
      <vt:lpstr>Family-Style Meal Service Plan </vt:lpstr>
      <vt:lpstr>Evaluate Mealtimes</vt:lpstr>
      <vt:lpstr>Set a Start Date</vt:lpstr>
      <vt:lpstr>Set a Start Date (Continued)</vt:lpstr>
      <vt:lpstr>Family-Style Meal Service Process</vt:lpstr>
      <vt:lpstr>Before Mealtimes</vt:lpstr>
      <vt:lpstr>Family-Style Meal Service Process –  During Mealtimes </vt:lpstr>
      <vt:lpstr>During Mealtimes (Continued) </vt:lpstr>
      <vt:lpstr>Family-Style Meal Service Process – After Mealtimes </vt:lpstr>
      <vt:lpstr>Complete Your Research </vt:lpstr>
      <vt:lpstr>Ensure You Have Supplies</vt:lpstr>
      <vt:lpstr>Introduce to Parents</vt:lpstr>
      <vt:lpstr>Introduce to Children </vt:lpstr>
      <vt:lpstr>Expect Spills </vt:lpstr>
      <vt:lpstr>Appropriate Serving Sizes</vt:lpstr>
      <vt:lpstr>Passing and Handling </vt:lpstr>
      <vt:lpstr>Serving Utensils </vt:lpstr>
      <vt:lpstr>Pouring</vt:lpstr>
      <vt:lpstr>Lesson Review </vt:lpstr>
      <vt:lpstr>Lesson 3: Implement Food Safety Practices</vt:lpstr>
      <vt:lpstr>Young Children and Safety </vt:lpstr>
      <vt:lpstr>Lesson Objectives </vt:lpstr>
      <vt:lpstr>Choking </vt:lpstr>
      <vt:lpstr>High Risk Foods </vt:lpstr>
      <vt:lpstr>Choking Symptoms</vt:lpstr>
      <vt:lpstr>Choking and Treatment</vt:lpstr>
      <vt:lpstr>Methods for Choking Prevention</vt:lpstr>
      <vt:lpstr>Positioning of Tables</vt:lpstr>
      <vt:lpstr>Foods and Safety</vt:lpstr>
      <vt:lpstr>Standing While Eating </vt:lpstr>
      <vt:lpstr>Disposable Tableware</vt:lpstr>
      <vt:lpstr>Disposable Tableware (Continued)</vt:lpstr>
      <vt:lpstr>Food Allergies in Child Care Settings </vt:lpstr>
      <vt:lpstr>Allergies and Allergens </vt:lpstr>
      <vt:lpstr>Common Food Allergens</vt:lpstr>
      <vt:lpstr>Food Allergy Symptoms </vt:lpstr>
      <vt:lpstr>Children’s Statements </vt:lpstr>
      <vt:lpstr>No Cure </vt:lpstr>
      <vt:lpstr>SKPPP</vt:lpstr>
      <vt:lpstr>Serious</vt:lpstr>
      <vt:lpstr>Know</vt:lpstr>
      <vt:lpstr>Plan</vt:lpstr>
      <vt:lpstr>Protect and Prevent</vt:lpstr>
      <vt:lpstr>Creating Safe Mealtime Environments </vt:lpstr>
      <vt:lpstr>Safe Mealtime Equipment </vt:lpstr>
      <vt:lpstr>Clean and Sanitize Eating Areas</vt:lpstr>
      <vt:lpstr>How to Clean and Sanitize Surfaces</vt:lpstr>
      <vt:lpstr>Handwashing</vt:lpstr>
      <vt:lpstr>Handwashing Steps</vt:lpstr>
      <vt:lpstr>Lesson Review </vt:lpstr>
      <vt:lpstr>Lesson 4: Focus on Healthy Habits</vt:lpstr>
      <vt:lpstr>Young Children and Fear</vt:lpstr>
      <vt:lpstr>Lesson Objectives </vt:lpstr>
      <vt:lpstr>Picky Eating </vt:lpstr>
      <vt:lpstr>Causes of Picky Eating </vt:lpstr>
      <vt:lpstr>Time and Picky Eating </vt:lpstr>
      <vt:lpstr>Eating Behaviors and Concerns </vt:lpstr>
      <vt:lpstr>Negative Influences </vt:lpstr>
      <vt:lpstr>Force or Pressure</vt:lpstr>
      <vt:lpstr>Bribing and Rewarding </vt:lpstr>
      <vt:lpstr>Food Restrictions</vt:lpstr>
      <vt:lpstr>Facial Expressions</vt:lpstr>
      <vt:lpstr>Mealtime Conversations Scenario</vt:lpstr>
      <vt:lpstr>Healthy Eating Habits </vt:lpstr>
      <vt:lpstr>Children’s View </vt:lpstr>
      <vt:lpstr>Provide Opportunities for Taste-Testing </vt:lpstr>
      <vt:lpstr>Sometimes Foods vs. Anytime Foods </vt:lpstr>
      <vt:lpstr>Allow Children to Help </vt:lpstr>
      <vt:lpstr>Model for the Children </vt:lpstr>
      <vt:lpstr>Incorporate Nutrition Education</vt:lpstr>
      <vt:lpstr>Nutrition Education Activities </vt:lpstr>
      <vt:lpstr>Other Tips for Broadening Food Preferences </vt:lpstr>
      <vt:lpstr>Lesson Review </vt:lpstr>
      <vt:lpstr>Training Review </vt:lpstr>
      <vt:lpstr>      Thank you!   Institute of Child Nutrition Telephone: (800) 321-3054 Fax: (800) 321-3061 Email: helpdesk@theicn.org  Website: www.theicn.org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Happy Mealtimes in Child Care Settings</dc:title>
  <dc:creator>Lutina Cochran</dc:creator>
  <cp:lastModifiedBy>Heather Burkhead-Goins</cp:lastModifiedBy>
  <cp:revision>132</cp:revision>
  <cp:lastPrinted>2016-06-20T16:18:42Z</cp:lastPrinted>
  <dcterms:created xsi:type="dcterms:W3CDTF">2015-11-06T17:48:58Z</dcterms:created>
  <dcterms:modified xsi:type="dcterms:W3CDTF">2025-02-05T16:29:01Z</dcterms:modified>
</cp:coreProperties>
</file>