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  <p:sldMasterId id="2147483696" r:id="rId5"/>
    <p:sldMasterId id="2147483672" r:id="rId6"/>
    <p:sldMasterId id="2147484150" r:id="rId7"/>
  </p:sldMasterIdLst>
  <p:notesMasterIdLst>
    <p:notesMasterId r:id="rId71"/>
  </p:notesMasterIdLst>
  <p:handoutMasterIdLst>
    <p:handoutMasterId r:id="rId72"/>
  </p:handoutMasterIdLst>
  <p:sldIdLst>
    <p:sldId id="460" r:id="rId8"/>
    <p:sldId id="355" r:id="rId9"/>
    <p:sldId id="299" r:id="rId10"/>
    <p:sldId id="461" r:id="rId11"/>
    <p:sldId id="298" r:id="rId12"/>
    <p:sldId id="259" r:id="rId13"/>
    <p:sldId id="356" r:id="rId14"/>
    <p:sldId id="257" r:id="rId15"/>
    <p:sldId id="357" r:id="rId16"/>
    <p:sldId id="408" r:id="rId17"/>
    <p:sldId id="455" r:id="rId18"/>
    <p:sldId id="462" r:id="rId19"/>
    <p:sldId id="411" r:id="rId20"/>
    <p:sldId id="434" r:id="rId21"/>
    <p:sldId id="463" r:id="rId22"/>
    <p:sldId id="476" r:id="rId23"/>
    <p:sldId id="475" r:id="rId24"/>
    <p:sldId id="428" r:id="rId25"/>
    <p:sldId id="474" r:id="rId26"/>
    <p:sldId id="429" r:id="rId27"/>
    <p:sldId id="456" r:id="rId28"/>
    <p:sldId id="464" r:id="rId29"/>
    <p:sldId id="430" r:id="rId30"/>
    <p:sldId id="465" r:id="rId31"/>
    <p:sldId id="436" r:id="rId32"/>
    <p:sldId id="326" r:id="rId33"/>
    <p:sldId id="328" r:id="rId34"/>
    <p:sldId id="467" r:id="rId35"/>
    <p:sldId id="324" r:id="rId36"/>
    <p:sldId id="327" r:id="rId37"/>
    <p:sldId id="358" r:id="rId38"/>
    <p:sldId id="362" r:id="rId39"/>
    <p:sldId id="361" r:id="rId40"/>
    <p:sldId id="365" r:id="rId41"/>
    <p:sldId id="468" r:id="rId42"/>
    <p:sldId id="469" r:id="rId43"/>
    <p:sldId id="478" r:id="rId44"/>
    <p:sldId id="321" r:id="rId45"/>
    <p:sldId id="366" r:id="rId46"/>
    <p:sldId id="470" r:id="rId47"/>
    <p:sldId id="466" r:id="rId48"/>
    <p:sldId id="322" r:id="rId49"/>
    <p:sldId id="395" r:id="rId50"/>
    <p:sldId id="347" r:id="rId51"/>
    <p:sldId id="432" r:id="rId52"/>
    <p:sldId id="386" r:id="rId53"/>
    <p:sldId id="398" r:id="rId54"/>
    <p:sldId id="471" r:id="rId55"/>
    <p:sldId id="472" r:id="rId56"/>
    <p:sldId id="439" r:id="rId57"/>
    <p:sldId id="440" r:id="rId58"/>
    <p:sldId id="391" r:id="rId59"/>
    <p:sldId id="392" r:id="rId60"/>
    <p:sldId id="393" r:id="rId61"/>
    <p:sldId id="272" r:id="rId62"/>
    <p:sldId id="473" r:id="rId63"/>
    <p:sldId id="271" r:id="rId64"/>
    <p:sldId id="404" r:id="rId65"/>
    <p:sldId id="389" r:id="rId66"/>
    <p:sldId id="312" r:id="rId67"/>
    <p:sldId id="274" r:id="rId68"/>
    <p:sldId id="477" r:id="rId69"/>
    <p:sldId id="293" r:id="rId70"/>
  </p:sldIdLst>
  <p:sldSz cx="9144000" cy="6858000" type="screen4x3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B6786E-C103-3932-DDFF-0B77BE270C2F}" name="Henrietta Henderson" initials="HH" userId="S::hhenders@olemiss.edu::56a1cc24-d293-4785-a0a6-1d6a75d73248" providerId="AD"/>
  <p188:author id="{2699DBB7-BD91-3359-4FDB-E3CE0E819145}" name="Lakyrea Janae Le" initials="LL" userId="S::ljowens@olemiss.edu::a5c5cf36-a257-4102-987b-ba205e2a2501" providerId="AD"/>
  <p188:author id="{7207A7E6-6A64-3E34-48B3-6979E26A26BA}" name="Stacey Balkun" initials="SB" userId="S::sbalkun@olemiss.edu::4e75045e-e41c-43d6-b7ba-1893c48fb3e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nrietta Henderson" initials="HH" lastIdx="1" clrIdx="0"/>
  <p:cmAuthor id="2" name="Guest User" initials="GU" lastIdx="4" clrIdx="1">
    <p:extLst>
      <p:ext uri="{19B8F6BF-5375-455C-9EA6-DF929625EA0E}">
        <p15:presenceInfo xmlns:p15="http://schemas.microsoft.com/office/powerpoint/2012/main" userId="S::urn:spo:anon#1d4435e80c93654bebe4a0db25b1652591eb6948ce9e315194cb2eda1258ed10::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8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824635-68F2-88E8-06F8-7C5B4E1DF787}" v="29" dt="2025-02-28T18:35:27.588"/>
    <p1510:client id="{15351E9A-EA2A-000C-41E2-659E2A376E95}" v="1" dt="2025-02-28T17:15:09.140"/>
    <p1510:client id="{492EBCD1-B1C7-F0BE-4A1E-D13EBA183318}" v="465" dt="2025-02-27T23:36:19.8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2" y="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presProps" Target="presProps.xml"/><Relationship Id="rId79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commentAuthors" Target="commentAuthors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997895-F2B9-4207-A114-B25E8440C7E8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48DBE2-980C-4D7E-88CE-FB2AE4AA2AA6}">
      <dgm:prSet phldrT="[Text]"/>
      <dgm:spPr/>
      <dgm:t>
        <a:bodyPr/>
        <a:lstStyle/>
        <a:p>
          <a:r>
            <a:rPr lang="en-US" u="none"/>
            <a:t>Employee engagement</a:t>
          </a:r>
        </a:p>
      </dgm:t>
    </dgm:pt>
    <dgm:pt modelId="{620E3EF5-90B5-4E74-A89E-3933F5C2292D}" type="parTrans" cxnId="{22FFF80C-59B1-47DF-B9B2-8F7ACDEC8BDC}">
      <dgm:prSet/>
      <dgm:spPr/>
      <dgm:t>
        <a:bodyPr/>
        <a:lstStyle/>
        <a:p>
          <a:endParaRPr lang="en-US"/>
        </a:p>
      </dgm:t>
    </dgm:pt>
    <dgm:pt modelId="{5F248D5A-5B16-41AE-980A-D0DB1C2FEAC3}" type="sibTrans" cxnId="{22FFF80C-59B1-47DF-B9B2-8F7ACDEC8BDC}">
      <dgm:prSet/>
      <dgm:spPr/>
      <dgm:t>
        <a:bodyPr/>
        <a:lstStyle/>
        <a:p>
          <a:endParaRPr lang="en-US"/>
        </a:p>
      </dgm:t>
    </dgm:pt>
    <dgm:pt modelId="{617C100F-E8CB-4BD8-BB93-50804EA82E88}">
      <dgm:prSet phldrT="[Text]"/>
      <dgm:spPr/>
      <dgm:t>
        <a:bodyPr/>
        <a:lstStyle/>
        <a:p>
          <a:r>
            <a:rPr lang="en-US" u="none"/>
            <a:t>Establish creativity and innovation</a:t>
          </a:r>
        </a:p>
      </dgm:t>
    </dgm:pt>
    <dgm:pt modelId="{6D9D569D-B8E9-43AC-980B-289590D2C343}" type="parTrans" cxnId="{AE66D365-87B2-4FE5-8627-FE96385D7696}">
      <dgm:prSet/>
      <dgm:spPr/>
      <dgm:t>
        <a:bodyPr/>
        <a:lstStyle/>
        <a:p>
          <a:endParaRPr lang="en-US"/>
        </a:p>
      </dgm:t>
    </dgm:pt>
    <dgm:pt modelId="{048521FA-3C40-4160-8013-CA3E4277DF6A}" type="sibTrans" cxnId="{AE66D365-87B2-4FE5-8627-FE96385D7696}">
      <dgm:prSet/>
      <dgm:spPr/>
      <dgm:t>
        <a:bodyPr/>
        <a:lstStyle/>
        <a:p>
          <a:endParaRPr lang="en-US"/>
        </a:p>
      </dgm:t>
    </dgm:pt>
    <dgm:pt modelId="{74E5C4E8-11F1-472E-B183-765170953083}">
      <dgm:prSet phldrT="[Text]"/>
      <dgm:spPr/>
      <dgm:t>
        <a:bodyPr/>
        <a:lstStyle/>
        <a:p>
          <a:r>
            <a:rPr lang="en-US" u="none"/>
            <a:t>Increased job satisfaction and team productivity</a:t>
          </a:r>
          <a:endParaRPr lang="en-US" b="0" u="none"/>
        </a:p>
      </dgm:t>
    </dgm:pt>
    <dgm:pt modelId="{01CFC656-B1B6-4423-BCD9-C0D84B55715C}" type="parTrans" cxnId="{24066C68-36F7-4EF8-9B18-22CAED6D1B91}">
      <dgm:prSet/>
      <dgm:spPr/>
      <dgm:t>
        <a:bodyPr/>
        <a:lstStyle/>
        <a:p>
          <a:endParaRPr lang="en-US"/>
        </a:p>
      </dgm:t>
    </dgm:pt>
    <dgm:pt modelId="{AAFC9362-5E86-40AD-BB6F-7BF608ADCD4B}" type="sibTrans" cxnId="{24066C68-36F7-4EF8-9B18-22CAED6D1B91}">
      <dgm:prSet/>
      <dgm:spPr/>
      <dgm:t>
        <a:bodyPr/>
        <a:lstStyle/>
        <a:p>
          <a:endParaRPr lang="en-US"/>
        </a:p>
      </dgm:t>
    </dgm:pt>
    <dgm:pt modelId="{8C3D7F0E-E4E5-4FA7-9149-1F957FB335DA}">
      <dgm:prSet phldrT="[Text]"/>
      <dgm:spPr/>
      <dgm:t>
        <a:bodyPr/>
        <a:lstStyle/>
        <a:p>
          <a:r>
            <a:rPr lang="en-US" u="none"/>
            <a:t>Decreases employee turnover</a:t>
          </a:r>
        </a:p>
      </dgm:t>
    </dgm:pt>
    <dgm:pt modelId="{63629011-5639-4A5E-9270-EA98E3BC0656}" type="parTrans" cxnId="{01C5A0CE-8443-4CE7-815A-577B387452E7}">
      <dgm:prSet/>
      <dgm:spPr/>
      <dgm:t>
        <a:bodyPr/>
        <a:lstStyle/>
        <a:p>
          <a:endParaRPr lang="en-US"/>
        </a:p>
      </dgm:t>
    </dgm:pt>
    <dgm:pt modelId="{7A247872-C857-4E7B-8120-388D479248D6}" type="sibTrans" cxnId="{01C5A0CE-8443-4CE7-815A-577B387452E7}">
      <dgm:prSet/>
      <dgm:spPr/>
      <dgm:t>
        <a:bodyPr/>
        <a:lstStyle/>
        <a:p>
          <a:endParaRPr lang="en-US"/>
        </a:p>
      </dgm:t>
    </dgm:pt>
    <dgm:pt modelId="{8FFDC7D5-0338-4804-B136-1E6554B10892}">
      <dgm:prSet phldrT="[Text]"/>
      <dgm:spPr/>
      <dgm:t>
        <a:bodyPr/>
        <a:lstStyle/>
        <a:p>
          <a:r>
            <a:rPr lang="en-US" u="none"/>
            <a:t>Attract qualified employees</a:t>
          </a:r>
        </a:p>
      </dgm:t>
    </dgm:pt>
    <dgm:pt modelId="{65FC83F1-1BD9-43EB-8412-2FC3C1BF00FD}" type="parTrans" cxnId="{0801649F-72D7-4430-A84D-9D1321DB099C}">
      <dgm:prSet/>
      <dgm:spPr/>
      <dgm:t>
        <a:bodyPr/>
        <a:lstStyle/>
        <a:p>
          <a:endParaRPr lang="en-US"/>
        </a:p>
      </dgm:t>
    </dgm:pt>
    <dgm:pt modelId="{2A0B2F2B-7DDF-4523-84BF-5B37096E1F92}" type="sibTrans" cxnId="{0801649F-72D7-4430-A84D-9D1321DB099C}">
      <dgm:prSet/>
      <dgm:spPr/>
      <dgm:t>
        <a:bodyPr/>
        <a:lstStyle/>
        <a:p>
          <a:endParaRPr lang="en-US"/>
        </a:p>
      </dgm:t>
    </dgm:pt>
    <dgm:pt modelId="{791260B7-CB0F-4C4F-AC3F-E4FEA66CA1D3}" type="pres">
      <dgm:prSet presAssocID="{43997895-F2B9-4207-A114-B25E8440C7E8}" presName="Name0" presStyleCnt="0">
        <dgm:presLayoutVars>
          <dgm:chMax val="7"/>
          <dgm:dir/>
          <dgm:resizeHandles val="exact"/>
        </dgm:presLayoutVars>
      </dgm:prSet>
      <dgm:spPr/>
    </dgm:pt>
    <dgm:pt modelId="{2C553FCC-6690-4A26-9A2E-C08A49193F00}" type="pres">
      <dgm:prSet presAssocID="{43997895-F2B9-4207-A114-B25E8440C7E8}" presName="ellipse1" presStyleLbl="vennNode1" presStyleIdx="0" presStyleCnt="5" custScaleX="120796" custScaleY="80533" custLinFactNeighborX="8366" custLinFactNeighborY="-5749">
        <dgm:presLayoutVars>
          <dgm:bulletEnabled val="1"/>
        </dgm:presLayoutVars>
      </dgm:prSet>
      <dgm:spPr/>
    </dgm:pt>
    <dgm:pt modelId="{AA3B1971-6092-49AB-9C2E-ECEBC41787E1}" type="pres">
      <dgm:prSet presAssocID="{43997895-F2B9-4207-A114-B25E8440C7E8}" presName="ellipse2" presStyleLbl="vennNode1" presStyleIdx="1" presStyleCnt="5" custScaleX="121117" custScaleY="74436" custLinFactNeighborX="-30" custLinFactNeighborY="-2687">
        <dgm:presLayoutVars>
          <dgm:bulletEnabled val="1"/>
        </dgm:presLayoutVars>
      </dgm:prSet>
      <dgm:spPr/>
    </dgm:pt>
    <dgm:pt modelId="{747722F9-7602-44D9-98B6-06D43CB01AFD}" type="pres">
      <dgm:prSet presAssocID="{43997895-F2B9-4207-A114-B25E8440C7E8}" presName="ellipse3" presStyleLbl="vennNode1" presStyleIdx="2" presStyleCnt="5" custScaleX="111512" custScaleY="85934" custLinFactNeighborX="-2047" custLinFactNeighborY="-11541">
        <dgm:presLayoutVars>
          <dgm:bulletEnabled val="1"/>
        </dgm:presLayoutVars>
      </dgm:prSet>
      <dgm:spPr/>
    </dgm:pt>
    <dgm:pt modelId="{52FD4A64-1FAB-4511-B3FE-95CF2902CC15}" type="pres">
      <dgm:prSet presAssocID="{43997895-F2B9-4207-A114-B25E8440C7E8}" presName="ellipse4" presStyleLbl="vennNode1" presStyleIdx="3" presStyleCnt="5" custScaleX="114726" custScaleY="63113" custLinFactNeighborX="-7429" custLinFactNeighborY="-21709">
        <dgm:presLayoutVars>
          <dgm:bulletEnabled val="1"/>
        </dgm:presLayoutVars>
      </dgm:prSet>
      <dgm:spPr/>
    </dgm:pt>
    <dgm:pt modelId="{A326DF85-5BD4-4793-9E07-3E860D087383}" type="pres">
      <dgm:prSet presAssocID="{43997895-F2B9-4207-A114-B25E8440C7E8}" presName="ellipse5" presStyleLbl="vennNode1" presStyleIdx="4" presStyleCnt="5" custScaleX="112668" custScaleY="70679" custLinFactNeighborX="-14588" custLinFactNeighborY="-5015">
        <dgm:presLayoutVars>
          <dgm:bulletEnabled val="1"/>
        </dgm:presLayoutVars>
      </dgm:prSet>
      <dgm:spPr/>
    </dgm:pt>
  </dgm:ptLst>
  <dgm:cxnLst>
    <dgm:cxn modelId="{22FFF80C-59B1-47DF-B9B2-8F7ACDEC8BDC}" srcId="{43997895-F2B9-4207-A114-B25E8440C7E8}" destId="{9048DBE2-980C-4D7E-88CE-FB2AE4AA2AA6}" srcOrd="0" destOrd="0" parTransId="{620E3EF5-90B5-4E74-A89E-3933F5C2292D}" sibTransId="{5F248D5A-5B16-41AE-980A-D0DB1C2FEAC3}"/>
    <dgm:cxn modelId="{9F4BD23D-3DD5-4A8F-9032-C7E0EC87924C}" type="presOf" srcId="{74E5C4E8-11F1-472E-B183-765170953083}" destId="{747722F9-7602-44D9-98B6-06D43CB01AFD}" srcOrd="0" destOrd="0" presId="urn:microsoft.com/office/officeart/2005/8/layout/rings+Icon"/>
    <dgm:cxn modelId="{AE66D365-87B2-4FE5-8627-FE96385D7696}" srcId="{43997895-F2B9-4207-A114-B25E8440C7E8}" destId="{617C100F-E8CB-4BD8-BB93-50804EA82E88}" srcOrd="1" destOrd="0" parTransId="{6D9D569D-B8E9-43AC-980B-289590D2C343}" sibTransId="{048521FA-3C40-4160-8013-CA3E4277DF6A}"/>
    <dgm:cxn modelId="{24066C68-36F7-4EF8-9B18-22CAED6D1B91}" srcId="{43997895-F2B9-4207-A114-B25E8440C7E8}" destId="{74E5C4E8-11F1-472E-B183-765170953083}" srcOrd="2" destOrd="0" parTransId="{01CFC656-B1B6-4423-BCD9-C0D84B55715C}" sibTransId="{AAFC9362-5E86-40AD-BB6F-7BF608ADCD4B}"/>
    <dgm:cxn modelId="{7AFC3187-EF07-4086-BD5E-D243917054CF}" type="presOf" srcId="{617C100F-E8CB-4BD8-BB93-50804EA82E88}" destId="{AA3B1971-6092-49AB-9C2E-ECEBC41787E1}" srcOrd="0" destOrd="0" presId="urn:microsoft.com/office/officeart/2005/8/layout/rings+Icon"/>
    <dgm:cxn modelId="{DAF5F087-F5BC-4F37-B59F-00FFF99E1954}" type="presOf" srcId="{43997895-F2B9-4207-A114-B25E8440C7E8}" destId="{791260B7-CB0F-4C4F-AC3F-E4FEA66CA1D3}" srcOrd="0" destOrd="0" presId="urn:microsoft.com/office/officeart/2005/8/layout/rings+Icon"/>
    <dgm:cxn modelId="{8DF8828E-E4CD-497C-84D7-9AB1BC8185C0}" type="presOf" srcId="{8FFDC7D5-0338-4804-B136-1E6554B10892}" destId="{A326DF85-5BD4-4793-9E07-3E860D087383}" srcOrd="0" destOrd="0" presId="urn:microsoft.com/office/officeart/2005/8/layout/rings+Icon"/>
    <dgm:cxn modelId="{0801649F-72D7-4430-A84D-9D1321DB099C}" srcId="{43997895-F2B9-4207-A114-B25E8440C7E8}" destId="{8FFDC7D5-0338-4804-B136-1E6554B10892}" srcOrd="4" destOrd="0" parTransId="{65FC83F1-1BD9-43EB-8412-2FC3C1BF00FD}" sibTransId="{2A0B2F2B-7DDF-4523-84BF-5B37096E1F92}"/>
    <dgm:cxn modelId="{8701D1A2-70DD-4F74-8779-5074CEDA007C}" type="presOf" srcId="{8C3D7F0E-E4E5-4FA7-9149-1F957FB335DA}" destId="{52FD4A64-1FAB-4511-B3FE-95CF2902CC15}" srcOrd="0" destOrd="0" presId="urn:microsoft.com/office/officeart/2005/8/layout/rings+Icon"/>
    <dgm:cxn modelId="{01C5A0CE-8443-4CE7-815A-577B387452E7}" srcId="{43997895-F2B9-4207-A114-B25E8440C7E8}" destId="{8C3D7F0E-E4E5-4FA7-9149-1F957FB335DA}" srcOrd="3" destOrd="0" parTransId="{63629011-5639-4A5E-9270-EA98E3BC0656}" sibTransId="{7A247872-C857-4E7B-8120-388D479248D6}"/>
    <dgm:cxn modelId="{3592E7D7-50FB-460D-A6A3-95EF310DEAB6}" type="presOf" srcId="{9048DBE2-980C-4D7E-88CE-FB2AE4AA2AA6}" destId="{2C553FCC-6690-4A26-9A2E-C08A49193F00}" srcOrd="0" destOrd="0" presId="urn:microsoft.com/office/officeart/2005/8/layout/rings+Icon"/>
    <dgm:cxn modelId="{776BA54A-CDFA-42B3-BD58-3F8F31E9F7C1}" type="presParOf" srcId="{791260B7-CB0F-4C4F-AC3F-E4FEA66CA1D3}" destId="{2C553FCC-6690-4A26-9A2E-C08A49193F00}" srcOrd="0" destOrd="0" presId="urn:microsoft.com/office/officeart/2005/8/layout/rings+Icon"/>
    <dgm:cxn modelId="{28FDCCC4-D00A-476D-9710-2A6F736BFDC0}" type="presParOf" srcId="{791260B7-CB0F-4C4F-AC3F-E4FEA66CA1D3}" destId="{AA3B1971-6092-49AB-9C2E-ECEBC41787E1}" srcOrd="1" destOrd="0" presId="urn:microsoft.com/office/officeart/2005/8/layout/rings+Icon"/>
    <dgm:cxn modelId="{E2ED81D3-13B1-431E-BC5B-8CD912631255}" type="presParOf" srcId="{791260B7-CB0F-4C4F-AC3F-E4FEA66CA1D3}" destId="{747722F9-7602-44D9-98B6-06D43CB01AFD}" srcOrd="2" destOrd="0" presId="urn:microsoft.com/office/officeart/2005/8/layout/rings+Icon"/>
    <dgm:cxn modelId="{C1D34129-1DD3-4638-BAA3-E9807D26D6A0}" type="presParOf" srcId="{791260B7-CB0F-4C4F-AC3F-E4FEA66CA1D3}" destId="{52FD4A64-1FAB-4511-B3FE-95CF2902CC15}" srcOrd="3" destOrd="0" presId="urn:microsoft.com/office/officeart/2005/8/layout/rings+Icon"/>
    <dgm:cxn modelId="{27CDA839-91CB-45C6-B969-C713C93D86FC}" type="presParOf" srcId="{791260B7-CB0F-4C4F-AC3F-E4FEA66CA1D3}" destId="{A326DF85-5BD4-4793-9E07-3E860D087383}" srcOrd="4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53FCC-6690-4A26-9A2E-C08A49193F00}">
      <dsp:nvSpPr>
        <dsp:cNvPr id="0" name=""/>
        <dsp:cNvSpPr/>
      </dsp:nvSpPr>
      <dsp:spPr>
        <a:xfrm>
          <a:off x="0" y="304804"/>
          <a:ext cx="3251710" cy="216786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none" kern="1200"/>
            <a:t>Employee engagement</a:t>
          </a:r>
        </a:p>
      </dsp:txBody>
      <dsp:txXfrm>
        <a:off x="476202" y="622280"/>
        <a:ext cx="2299306" cy="1532912"/>
      </dsp:txXfrm>
    </dsp:sp>
    <dsp:sp modelId="{AA3B1971-6092-49AB-9C2E-ECEBC41787E1}">
      <dsp:nvSpPr>
        <dsp:cNvPr id="0" name=""/>
        <dsp:cNvSpPr/>
      </dsp:nvSpPr>
      <dsp:spPr>
        <a:xfrm>
          <a:off x="1153886" y="2264637"/>
          <a:ext cx="3260351" cy="20037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none" kern="1200"/>
            <a:t>Establish creativity and innovation</a:t>
          </a:r>
        </a:p>
      </dsp:txBody>
      <dsp:txXfrm>
        <a:off x="1631353" y="2558078"/>
        <a:ext cx="2305417" cy="1416857"/>
      </dsp:txXfrm>
    </dsp:sp>
    <dsp:sp modelId="{747722F9-7602-44D9-98B6-06D43CB01AFD}">
      <dsp:nvSpPr>
        <dsp:cNvPr id="0" name=""/>
        <dsp:cNvSpPr/>
      </dsp:nvSpPr>
      <dsp:spPr>
        <a:xfrm>
          <a:off x="2613910" y="76194"/>
          <a:ext cx="3001793" cy="23132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none" kern="1200"/>
            <a:t>Increased job satisfaction and team productivity</a:t>
          </a:r>
          <a:endParaRPr lang="en-US" sz="2400" b="0" u="none" kern="1200"/>
        </a:p>
      </dsp:txBody>
      <dsp:txXfrm>
        <a:off x="3053512" y="414962"/>
        <a:ext cx="2122589" cy="1635717"/>
      </dsp:txXfrm>
    </dsp:sp>
    <dsp:sp modelId="{52FD4A64-1FAB-4511-B3FE-95CF2902CC15}">
      <dsp:nvSpPr>
        <dsp:cNvPr id="0" name=""/>
        <dsp:cNvSpPr/>
      </dsp:nvSpPr>
      <dsp:spPr>
        <a:xfrm>
          <a:off x="3809992" y="1904986"/>
          <a:ext cx="3088311" cy="169893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none" kern="1200"/>
            <a:t>Decreases employee turnover</a:t>
          </a:r>
        </a:p>
      </dsp:txBody>
      <dsp:txXfrm>
        <a:off x="4262265" y="2153789"/>
        <a:ext cx="2183765" cy="1201330"/>
      </dsp:txXfrm>
    </dsp:sp>
    <dsp:sp modelId="{A326DF85-5BD4-4793-9E07-3E860D087383}">
      <dsp:nvSpPr>
        <dsp:cNvPr id="0" name=""/>
        <dsp:cNvSpPr/>
      </dsp:nvSpPr>
      <dsp:spPr>
        <a:xfrm>
          <a:off x="5029197" y="457192"/>
          <a:ext cx="3032912" cy="190260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none" kern="1200"/>
            <a:t>Attract qualified employees</a:t>
          </a:r>
        </a:p>
      </dsp:txBody>
      <dsp:txXfrm>
        <a:off x="5473357" y="735822"/>
        <a:ext cx="2144592" cy="1345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1963"/>
          </a:xfrm>
          <a:prstGeom prst="rect">
            <a:avLst/>
          </a:prstGeom>
        </p:spPr>
        <p:txBody>
          <a:bodyPr vert="horz" lIns="92475" tIns="46238" rIns="92475" bIns="46238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5413" y="0"/>
            <a:ext cx="3013075" cy="461963"/>
          </a:xfrm>
          <a:prstGeom prst="rect">
            <a:avLst/>
          </a:prstGeom>
        </p:spPr>
        <p:txBody>
          <a:bodyPr vert="horz" lIns="92475" tIns="46238" rIns="92475" bIns="46238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649CA72C-27BA-4A4A-9FF4-BD7D1DA8C723}" type="datetimeFigureOut">
              <a:rPr lang="en-US"/>
              <a:pPr>
                <a:defRPr/>
              </a:pPr>
              <a:t>8/1/2025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3075" cy="461963"/>
          </a:xfrm>
          <a:prstGeom prst="rect">
            <a:avLst/>
          </a:prstGeom>
        </p:spPr>
        <p:txBody>
          <a:bodyPr vert="horz" lIns="92475" tIns="46238" rIns="92475" bIns="46238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5413" y="8772525"/>
            <a:ext cx="3013075" cy="461963"/>
          </a:xfrm>
          <a:prstGeom prst="rect">
            <a:avLst/>
          </a:prstGeom>
        </p:spPr>
        <p:txBody>
          <a:bodyPr vert="horz" wrap="square" lIns="92475" tIns="46238" rIns="92475" bIns="4623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30D9B60-97AC-4820-A4C4-BA63159F27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1963"/>
          </a:xfrm>
          <a:prstGeom prst="rect">
            <a:avLst/>
          </a:prstGeom>
        </p:spPr>
        <p:txBody>
          <a:bodyPr vert="horz" lIns="90018" tIns="45009" rIns="90018" bIns="45009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5413" y="0"/>
            <a:ext cx="3013075" cy="461963"/>
          </a:xfrm>
          <a:prstGeom prst="rect">
            <a:avLst/>
          </a:prstGeom>
        </p:spPr>
        <p:txBody>
          <a:bodyPr vert="horz" lIns="90018" tIns="45009" rIns="90018" bIns="45009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BAE65D14-9A86-460A-ACCC-53254FFEF070}" type="datetimeFigureOut">
              <a:rPr lang="en-US"/>
              <a:pPr>
                <a:defRPr/>
              </a:pPr>
              <a:t>8/1/2025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18" tIns="45009" rIns="90018" bIns="4500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0018" tIns="45009" rIns="90018" bIns="4500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3075" cy="461963"/>
          </a:xfrm>
          <a:prstGeom prst="rect">
            <a:avLst/>
          </a:prstGeom>
        </p:spPr>
        <p:txBody>
          <a:bodyPr vert="horz" lIns="90018" tIns="45009" rIns="90018" bIns="45009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5413" y="8772525"/>
            <a:ext cx="3013075" cy="461963"/>
          </a:xfrm>
          <a:prstGeom prst="rect">
            <a:avLst/>
          </a:prstGeom>
        </p:spPr>
        <p:txBody>
          <a:bodyPr vert="horz" wrap="square" lIns="90018" tIns="45009" rIns="90018" bIns="4500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1289C81-C161-4357-82C3-9E31E6208A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68883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DBBDB79-46DF-4D50-8F62-CDB02F0DAD7E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4CD0C2A-2F71-4141-89AD-15478BC8BBA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4CD0C2A-2F71-4141-89AD-15478BC8BBA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6782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F2470EC-D90B-4315-A99D-F25BDDB627A6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3D38DC6-DFB7-4246-A669-7FDD937683DC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884B8DB-9596-4F21-A1F9-18D2C97A6D4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D47F434-B3E0-4B22-B327-A150C4E92240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AA912B0-8CF9-4D42-B549-CEC3191F1DFB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9F68629-4533-4D7C-AA5E-701CC9E68808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38F2DBD-448E-4576-8FE8-F04E0645E238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38F2DBD-448E-4576-8FE8-F04E0645E238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6934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B4C2A02-C556-4314-BBD2-1B28FD250F63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39B2C-A416-ED9F-A01C-102AA5A77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6BC412C2-E7C5-BD05-570C-72F7417AEB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2148755D-3AD1-4165-17D5-E7A9C45029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173D118E-32D7-E8C4-5313-022A82950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AD32496-0387-4989-A2B5-2F0E0C93299C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3276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A58BBCE-E1A5-4781-9E51-E8A54A986AD4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36599-24EC-7DEA-7E85-33330920C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FBB44B6E-364D-5782-D51C-8FBAA6D4AC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BB7F3C8A-9CA9-0519-603D-B60D855A04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D98589C8-7D69-1216-FE00-BE82C99B81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AD32496-0387-4989-A2B5-2F0E0C93299C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404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824CA91-D321-435A-9CD1-A03B70EE5702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824CA91-D321-435A-9CD1-A03B70EE5702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806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824CA91-D321-435A-9CD1-A03B70EE5702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20440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4274747-66D7-41FC-BB33-0BC710152CCE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884B8DB-9596-4F21-A1F9-18D2C97A6D47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27787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FC1C6EE-3AF3-4337-ABEA-3EB07488675C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1212420-0F84-4921-B40D-F2EEB3F7659D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8049948-8088-4171-AC9C-1A17811E9D11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2511E85-06EE-4491-AE75-63074AB0F2FC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0AF85F6-DF49-476D-A3D9-AF075A651B4C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F67FFB2-DB8C-4A07-95F8-048C5D24E1EB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476DF99-2980-4763-94C4-0AD44FD805CF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1AA0381-3826-45D1-A3EF-D3F4B44CF914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476DF99-2980-4763-94C4-0AD44FD805CF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84324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8B5838B-5BD8-4844-A8BA-EBDA6380C3D3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42551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B5D74-8882-C21B-C010-F1DCD0A55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>
            <a:extLst>
              <a:ext uri="{FF2B5EF4-FFF2-40B4-BE49-F238E27FC236}">
                <a16:creationId xmlns:a16="http://schemas.microsoft.com/office/drawing/2014/main" id="{7AD7281D-404B-5FA7-6E60-54FE7C1950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>
            <a:extLst>
              <a:ext uri="{FF2B5EF4-FFF2-40B4-BE49-F238E27FC236}">
                <a16:creationId xmlns:a16="http://schemas.microsoft.com/office/drawing/2014/main" id="{AF8194F4-AEB4-D610-FE6F-7444B650DD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91140" name="Slide Number Placeholder 3">
            <a:extLst>
              <a:ext uri="{FF2B5EF4-FFF2-40B4-BE49-F238E27FC236}">
                <a16:creationId xmlns:a16="http://schemas.microsoft.com/office/drawing/2014/main" id="{E00EDC58-798C-C429-FA63-6953DDD43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8B5838B-5BD8-4844-A8BA-EBDA6380C3D3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26601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3C8CB72-A184-4804-8DD8-BFF5A043787A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8B5838B-5BD8-4844-A8BA-EBDA6380C3D3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8B5838B-5BD8-4844-A8BA-EBDA6380C3D3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6434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884B8DB-9596-4F21-A1F9-18D2C97A6D47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93352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Have each bullet point pop up after discussing the previous bullet point. </a:t>
            </a:r>
            <a:br>
              <a:rPr lang="en-US" altLang="en-US"/>
            </a:br>
            <a:r>
              <a:rPr lang="en-US" altLang="en-US"/>
              <a:t>Don’t show all at once.</a:t>
            </a:r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D887547-8CBD-47E0-9B6A-DA52B54446E6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96E80C2-47FF-4A06-8B1F-4A7D2E8BAD6A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42DBA0C-B0AB-4C56-AEC0-5F6ED0232A22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56D9D92-C51E-4209-AAC6-9426CF494EC1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2E39959-049A-498E-AEB4-24CC268F80CB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2E39959-049A-498E-AEB4-24CC268F80CB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4534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2E39959-049A-498E-AEB4-24CC268F80CB}" type="slidenum">
              <a:rPr lang="en-US" altLang="en-US" smtClean="0"/>
              <a:pPr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48931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F70B01E-7C60-4B02-9FED-42A7C042BCFB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A088C09-93F9-4CBA-801C-D69CBA0774A0}" type="slidenum">
              <a:rPr lang="en-US" altLang="en-US" smtClean="0"/>
              <a:pPr/>
              <a:t>51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29CC7AF-616C-472B-A74A-3767DDBB67AE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4C5E938-F6E6-4E89-BAEB-CE80CA232D3E}" type="slidenum">
              <a:rPr lang="en-US" altLang="en-US" smtClean="0"/>
              <a:pPr/>
              <a:t>53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5A01BC8-54E9-4938-AB1A-E0540F83B402}" type="slidenum">
              <a:rPr lang="en-US" altLang="en-US" smtClean="0"/>
              <a:pPr/>
              <a:t>54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195AD83-32A7-4082-B7DF-EEFB802D482E}" type="slidenum">
              <a:rPr lang="en-US" altLang="en-US" smtClean="0"/>
              <a:pPr/>
              <a:t>55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195AD83-32A7-4082-B7DF-EEFB802D482E}" type="slidenum">
              <a:rPr lang="en-US" altLang="en-US" smtClean="0"/>
              <a:pPr/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345658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F9E85A7-17A4-430F-BEB4-68A2C202796D}" type="slidenum">
              <a:rPr lang="en-US" altLang="en-US" smtClean="0"/>
              <a:pPr/>
              <a:t>57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6D325F2-2A7E-4257-9852-798842EEBC3D}" type="slidenum">
              <a:rPr lang="en-US" altLang="en-US" smtClean="0"/>
              <a:pPr/>
              <a:t>58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EA7744B-194A-4501-9D01-F6CFAAFCF694}" type="slidenum">
              <a:rPr lang="en-US" altLang="en-US" smtClean="0"/>
              <a:pPr/>
              <a:t>59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C67F047-BFD8-4311-ADA2-6C958A862990}" type="slidenum">
              <a:rPr lang="en-US" altLang="en-US" smtClean="0"/>
              <a:pPr/>
              <a:t>60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06152FF-091F-47F3-87ED-81D2FFA597B6}" type="slidenum">
              <a:rPr lang="en-US" altLang="en-US" smtClean="0"/>
              <a:pPr/>
              <a:t>61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9A77308-C03F-4999-9D1E-6CA0A24753BD}" type="slidenum">
              <a:rPr lang="en-US" altLang="en-US" smtClean="0"/>
              <a:pPr/>
              <a:t>63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84942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7350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879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9821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4555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2377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1275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202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653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990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43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99906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517525" indent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6282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9842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3668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6788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46147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35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6782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978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6018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3993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1725613"/>
            <a:ext cx="5486400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6119813"/>
            <a:ext cx="266700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5256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6345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485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48951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22508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5206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8610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28445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05969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54833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58908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524000"/>
            <a:ext cx="5267693" cy="512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321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20070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41541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7006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0062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84369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15603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79960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8561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70399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705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65125"/>
            <a:ext cx="9144000" cy="1325563"/>
          </a:xfrm>
          <a:prstGeom prst="rect">
            <a:avLst/>
          </a:prstGeom>
          <a:solidFill>
            <a:srgbClr val="2D883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8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122988"/>
            <a:ext cx="1143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65125"/>
            <a:ext cx="9144000" cy="1325563"/>
          </a:xfrm>
          <a:prstGeom prst="rect">
            <a:avLst/>
          </a:prstGeom>
          <a:solidFill>
            <a:srgbClr val="2D883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018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2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419F5-6B5F-66AD-873F-6F6FC056B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8" y="1981200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A Manager’s Guide: Strategies for Leading Effective Teams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 descr="icn">
            <a:extLst>
              <a:ext uri="{FF2B5EF4-FFF2-40B4-BE49-F238E27FC236}">
                <a16:creationId xmlns:a16="http://schemas.microsoft.com/office/drawing/2014/main" id="{A2DE8DBA-F041-5A4B-3E61-C4B3BF2A7A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108"/>
          <a:stretch/>
        </p:blipFill>
        <p:spPr bwMode="auto">
          <a:xfrm>
            <a:off x="2244435" y="4419600"/>
            <a:ext cx="4655127" cy="8992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28518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28650" y="1752600"/>
            <a:ext cx="7886700" cy="472757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sz="3500"/>
              <a:t>Show up on time and come prepared.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sz="3500"/>
              <a:t>Stay mentally and physically present.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sz="3500"/>
              <a:t>Let everyone participate.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sz="3500"/>
              <a:t>Listen with an open mind.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sz="3500"/>
              <a:t>Think before speaking.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sz="3500"/>
              <a:t>Attack the problem, not the person.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/>
          </a:p>
        </p:txBody>
      </p:sp>
      <p:sp>
        <p:nvSpPr>
          <p:cNvPr id="921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Ground Rules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Training Outcomes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>
              <a:latin typeface="Calibri"/>
              <a:ea typeface="Times New Roman" panose="02020603050405020304" pitchFamily="18" charset="0"/>
              <a:cs typeface="Arial"/>
            </a:endParaRPr>
          </a:p>
          <a:p>
            <a:r>
              <a:rPr lang="en-US" sz="2400" dirty="0">
                <a:latin typeface="Calibri"/>
                <a:ea typeface="Times New Roman" panose="02020603050405020304" pitchFamily="18" charset="0"/>
                <a:cs typeface="Arial"/>
              </a:rPr>
              <a:t>Explore </a:t>
            </a:r>
            <a:r>
              <a:rPr lang="en-US" sz="2400" dirty="0">
                <a:effectLst/>
                <a:latin typeface="Calibri"/>
                <a:ea typeface="Times New Roman" panose="02020603050405020304" pitchFamily="18" charset="0"/>
                <a:cs typeface="Arial"/>
              </a:rPr>
              <a:t>how individual personalities and perspectives shape the </a:t>
            </a:r>
            <a:r>
              <a:rPr lang="en-US" sz="2400" dirty="0">
                <a:latin typeface="Calibri"/>
                <a:ea typeface="Times New Roman" panose="02020603050405020304" pitchFamily="18" charset="0"/>
                <a:cs typeface="Arial"/>
              </a:rPr>
              <a:t>workplace and contribute to a multi-skilled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environment.</a:t>
            </a:r>
            <a:endParaRPr lang="en-US" sz="2400">
              <a:latin typeface="Calibri"/>
              <a:ea typeface="Times New Roman" panose="02020603050405020304" pitchFamily="18" charset="0"/>
              <a:cs typeface="Arial"/>
            </a:endParaRPr>
          </a:p>
          <a:p>
            <a:endParaRPr lang="en-US" sz="2400" dirty="0">
              <a:latin typeface="Calibri"/>
              <a:ea typeface="Times New Roman" panose="02020603050405020304" pitchFamily="18" charset="0"/>
              <a:cs typeface="Arial"/>
            </a:endParaRPr>
          </a:p>
          <a:p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Develop strategies to minimize the impact of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implicit and explicit biases on workplace interactions.</a:t>
            </a:r>
            <a:endParaRPr lang="en-US" sz="2400">
              <a:latin typeface="Calibri"/>
              <a:ea typeface="Calibri"/>
              <a:cs typeface="Arial"/>
            </a:endParaRPr>
          </a:p>
          <a:p>
            <a:endParaRPr lang="en-US" sz="2400" dirty="0">
              <a:latin typeface="Calibri"/>
              <a:ea typeface="Times New Roman" panose="02020603050405020304" pitchFamily="18" charset="0"/>
              <a:cs typeface="Arial"/>
            </a:endParaRPr>
          </a:p>
          <a:p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Utilize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effective communication and conflict </a:t>
            </a:r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management skills to address and resolve workplace challenges constructively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. </a:t>
            </a:r>
            <a:endParaRPr lang="en-US" sz="2400">
              <a:latin typeface="Calibri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Training Objectives, cont’d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Adopt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positive behaviors </a:t>
            </a:r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based on structured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frameworks to </a:t>
            </a:r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manage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conflicts</a:t>
            </a:r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 effectively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, </a:t>
            </a:r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fostering collaboration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and </a:t>
            </a:r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win-win resolutions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.</a:t>
            </a:r>
            <a:endParaRPr lang="en-US" sz="2400">
              <a:latin typeface="Calibri"/>
              <a:ea typeface="Calibri"/>
              <a:cs typeface="Arial"/>
            </a:endParaRPr>
          </a:p>
          <a:p>
            <a:endParaRPr lang="en-US" sz="2400" dirty="0">
              <a:latin typeface="Calibri"/>
              <a:ea typeface="Times New Roman" panose="02020603050405020304" pitchFamily="18" charset="0"/>
              <a:cs typeface="Arial"/>
            </a:endParaRPr>
          </a:p>
          <a:p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Assess team dynamics using team roles theory to </a:t>
            </a:r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leverage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shared goals and </a:t>
            </a:r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unique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strengths to enhance team </a:t>
            </a:r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productivity.</a:t>
            </a:r>
            <a:endParaRPr lang="en-US" sz="2400">
              <a:latin typeface="Calibri"/>
              <a:ea typeface="Calibri"/>
              <a:cs typeface="Calibri"/>
            </a:endParaRPr>
          </a:p>
          <a:p>
            <a:endParaRPr lang="en-US" sz="2400" dirty="0">
              <a:latin typeface="Calibri"/>
              <a:ea typeface="Times New Roman" panose="02020603050405020304" pitchFamily="18" charset="0"/>
              <a:cs typeface="Arial"/>
            </a:endParaRPr>
          </a:p>
          <a:p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Cultivate practical strategies for promoting positive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and </a:t>
            </a:r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supportive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workplace </a:t>
            </a:r>
            <a:r>
              <a:rPr lang="en-US" sz="2400">
                <a:latin typeface="Calibri"/>
                <a:ea typeface="Times New Roman" panose="02020603050405020304" pitchFamily="18" charset="0"/>
                <a:cs typeface="Arial"/>
              </a:rPr>
              <a:t>dynamics, mutual respect, and team </a:t>
            </a:r>
            <a:r>
              <a:rPr lang="en-US" sz="2400">
                <a:effectLst/>
                <a:latin typeface="Calibri"/>
                <a:ea typeface="Times New Roman" panose="02020603050405020304" pitchFamily="18" charset="0"/>
                <a:cs typeface="Arial"/>
              </a:rPr>
              <a:t>productivity. </a:t>
            </a:r>
            <a:endParaRPr lang="en-US" sz="2400">
              <a:latin typeface="Calibri"/>
              <a:ea typeface="Calibri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647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2" name="Rectangle 2152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18" name="Picture 21517" descr="Black pencil fence with one yellow pencil under a lightbulb">
            <a:extLst>
              <a:ext uri="{FF2B5EF4-FFF2-40B4-BE49-F238E27FC236}">
                <a16:creationId xmlns:a16="http://schemas.microsoft.com/office/drawing/2014/main" id="{4408F2BA-8C2D-C938-F68C-B932C3D614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l="14712" r="5288"/>
          <a:stretch/>
        </p:blipFill>
        <p:spPr>
          <a:xfrm>
            <a:off x="20" y="1143001"/>
            <a:ext cx="9143980" cy="5714999"/>
          </a:xfrm>
          <a:prstGeom prst="rect">
            <a:avLst/>
          </a:prstGeom>
        </p:spPr>
      </p:pic>
      <p:sp>
        <p:nvSpPr>
          <p:cNvPr id="21510" name="Title 1"/>
          <p:cNvSpPr>
            <a:spLocks noGrp="1"/>
          </p:cNvSpPr>
          <p:nvPr>
            <p:ph type="title"/>
          </p:nvPr>
        </p:nvSpPr>
        <p:spPr>
          <a:xfrm>
            <a:off x="-4373" y="-3123"/>
            <a:ext cx="9152744" cy="11498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27432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u="sng">
                <a:solidFill>
                  <a:srgbClr val="FFFFFF"/>
                </a:solidFill>
              </a:rPr>
              <a:t>Activity: </a:t>
            </a:r>
            <a:r>
              <a:rPr lang="en-US" u="sng">
                <a:solidFill>
                  <a:srgbClr val="FFFFFF"/>
                </a:solidFill>
              </a:rPr>
              <a:t>Icebreaker - </a:t>
            </a:r>
            <a:r>
              <a:rPr lang="en-US" altLang="en-US" u="sng">
                <a:solidFill>
                  <a:srgbClr val="FFFFFF"/>
                </a:solidFill>
              </a:rPr>
              <a:t>Drawing Toast</a:t>
            </a:r>
            <a:r>
              <a:rPr lang="en-US" altLang="en-US" dirty="0">
                <a:solidFill>
                  <a:srgbClr val="FFFFFF"/>
                </a:solidFill>
              </a:rPr>
              <a:t> </a:t>
            </a:r>
            <a:endParaRPr lang="en-US" altLang="en-US" sz="5100" dirty="0">
              <a:solidFill>
                <a:srgbClr val="FFFFFF"/>
              </a:solidFill>
              <a:ea typeface="Calibri Light" panose="020F0302020204030204"/>
              <a:cs typeface="Calibri Light" panose="020F0302020204030204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Rectangle 1946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alphaModFix amt="50000"/>
          </a:blip>
          <a:srcRect l="11333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9459" name="Title 3"/>
          <p:cNvSpPr>
            <a:spLocks noGrp="1"/>
          </p:cNvSpPr>
          <p:nvPr>
            <p:ph type="title"/>
          </p:nvPr>
        </p:nvSpPr>
        <p:spPr>
          <a:xfrm>
            <a:off x="1143000" y="1871870"/>
            <a:ext cx="6858000" cy="25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/>
            <a:r>
              <a:rPr lang="en-US" altLang="en-US" sz="6000" dirty="0">
                <a:solidFill>
                  <a:srgbClr val="FFFFFF"/>
                </a:solidFill>
              </a:rPr>
              <a:t>Pre-Assessment</a:t>
            </a:r>
            <a:br>
              <a:rPr lang="en-US" altLang="en-US" sz="6000" dirty="0">
                <a:solidFill>
                  <a:srgbClr val="FFFFFF"/>
                </a:solidFill>
              </a:rPr>
            </a:br>
            <a:endParaRPr lang="en-US" altLang="en-US" sz="6000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1331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alphaModFix amt="35000"/>
          </a:blip>
          <a:srcRect l="1948" r="9718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29587" y="2335251"/>
            <a:ext cx="7886700" cy="175653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>
                <a:solidFill>
                  <a:srgbClr val="FFFFFF"/>
                </a:solidFill>
              </a:rPr>
              <a:t>Lesson 1: Understanding Individual Differences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>
              <a:solidFill>
                <a:srgbClr val="FFFF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Components of Individual Differences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2638"/>
            <a:ext cx="7886700" cy="3509962"/>
          </a:xfrm>
        </p:spPr>
        <p:txBody>
          <a:bodyPr rtlCol="0">
            <a:normAutofit fontScale="62500" lnSpcReduction="20000"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0" algn="l"/>
              </a:tabLst>
            </a:pPr>
            <a:r>
              <a:rPr lang="en-US">
                <a:effectLst/>
                <a:latin typeface="Calibri"/>
                <a:ea typeface="Times New Roman" panose="02020603050405020304" pitchFamily="18" charset="0"/>
                <a:cs typeface="Arial"/>
              </a:rPr>
              <a:t>Personality </a:t>
            </a:r>
            <a:r>
              <a:rPr lang="en-US">
                <a:latin typeface="Calibri"/>
                <a:ea typeface="Times New Roman" panose="02020603050405020304" pitchFamily="18" charset="0"/>
                <a:cs typeface="Arial"/>
              </a:rPr>
              <a:t>Traits</a:t>
            </a:r>
            <a:endParaRPr lang="en-US">
              <a:latin typeface="Calibri"/>
              <a:ea typeface="Times New Roman" panose="02020603050405020304" pitchFamily="18" charset="0"/>
              <a:cs typeface="Calibri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0" algn="l"/>
              </a:tabLst>
            </a:pPr>
            <a:r>
              <a:rPr lang="en-US">
                <a:effectLst/>
                <a:latin typeface="Calibri"/>
                <a:ea typeface="Times New Roman" panose="02020603050405020304" pitchFamily="18" charset="0"/>
                <a:cs typeface="Calibri"/>
              </a:rPr>
              <a:t>Cognitive Abilities 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0" algn="l"/>
              </a:tabLst>
            </a:pPr>
            <a:r>
              <a:rPr lang="en-US">
                <a:effectLst/>
                <a:latin typeface="Calibri"/>
                <a:ea typeface="Times New Roman" panose="02020603050405020304" pitchFamily="18" charset="0"/>
                <a:cs typeface="Calibri"/>
              </a:rPr>
              <a:t>Values and Beliefs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0" algn="l"/>
              </a:tabLst>
            </a:pPr>
            <a:r>
              <a:rPr lang="en-US">
                <a:effectLst/>
                <a:latin typeface="Calibri"/>
                <a:ea typeface="Times New Roman" panose="02020603050405020304" pitchFamily="18" charset="0"/>
                <a:cs typeface="Calibri"/>
              </a:rPr>
              <a:t>Cultural </a:t>
            </a:r>
            <a:r>
              <a:rPr lang="en-US">
                <a:latin typeface="Calibri"/>
                <a:ea typeface="Times New Roman" panose="02020603050405020304" pitchFamily="18" charset="0"/>
                <a:cs typeface="Calibri"/>
              </a:rPr>
              <a:t>Backgrounds</a:t>
            </a:r>
            <a:endParaRPr lang="en-US">
              <a:effectLst/>
              <a:latin typeface="Calibri"/>
              <a:ea typeface="Times New Roman" panose="02020603050405020304" pitchFamily="18" charset="0"/>
              <a:cs typeface="Calibri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0" algn="l"/>
              </a:tabLst>
            </a:pPr>
            <a:r>
              <a:rPr lang="en-US">
                <a:effectLst/>
                <a:latin typeface="Calibri"/>
                <a:ea typeface="Times New Roman" panose="02020603050405020304" pitchFamily="18" charset="0"/>
                <a:cs typeface="Calibri"/>
              </a:rPr>
              <a:t>Work Experience and Skills 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0" algn="l"/>
              </a:tabLst>
            </a:pPr>
            <a:r>
              <a:rPr lang="en-US">
                <a:effectLst/>
                <a:latin typeface="Calibri"/>
                <a:ea typeface="Times New Roman" panose="02020603050405020304" pitchFamily="18" charset="0"/>
                <a:cs typeface="Calibri"/>
              </a:rPr>
              <a:t>Learning Styles </a:t>
            </a:r>
            <a:endParaRPr lang="en-US">
              <a:latin typeface="Times New Roman"/>
              <a:ea typeface="Calibri"/>
              <a:cs typeface="Calibri"/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/>
          </a:p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>
                <a:ea typeface="Calibri"/>
                <a:cs typeface="Calibri"/>
              </a:rPr>
              <a:t>  </a:t>
            </a:r>
            <a:endParaRPr lang="en-US"/>
          </a:p>
        </p:txBody>
      </p:sp>
      <p:pic>
        <p:nvPicPr>
          <p:cNvPr id="5222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90738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063" y="2057400"/>
            <a:ext cx="7889875" cy="4191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Manifest in professional settings.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Shape our communication style and behavior tendencies.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/>
          </a:p>
        </p:txBody>
      </p:sp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Personalities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1"/>
          <p:cNvSpPr>
            <a:spLocks noGrp="1"/>
          </p:cNvSpPr>
          <p:nvPr>
            <p:ph idx="1"/>
          </p:nvPr>
        </p:nvSpPr>
        <p:spPr>
          <a:xfrm>
            <a:off x="627063" y="2057400"/>
            <a:ext cx="7889875" cy="4221163"/>
          </a:xfrm>
        </p:spPr>
        <p:txBody>
          <a:bodyPr/>
          <a:lstStyle/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000"/>
              <a:t>Openness to experience – captures a person’s willingness to engage in new aesthetic, cultural, or intellectual experiences.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000"/>
              <a:t>Conscientiousness – describes how organized, efficient, responsible, and hardworking someone can be.</a:t>
            </a:r>
            <a:endParaRPr lang="en-US" altLang="en-US" sz="2000">
              <a:ea typeface="Calibri"/>
              <a:cs typeface="Calibri"/>
            </a:endParaRP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000"/>
              <a:t>Extroversion – reflects how relatively outgoing, gregarious, sociable, and openly expressive an individual may be.</a:t>
            </a:r>
            <a:endParaRPr lang="en-US" altLang="en-US" sz="2000">
              <a:ea typeface="Calibri"/>
              <a:cs typeface="Calibri"/>
            </a:endParaRP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000"/>
              <a:t>Agreeableness – highlights a person’s tendency to be cooperative, friendly, and compassionate.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000"/>
              <a:t>Neuroticism – indicates one’s emotional stability or how prone an individual is to experience emotional fluctuations.</a:t>
            </a:r>
          </a:p>
        </p:txBody>
      </p:sp>
      <p:sp>
        <p:nvSpPr>
          <p:cNvPr id="235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Big Five Personality Traits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1"/>
          <p:cNvSpPr>
            <a:spLocks noGrp="1"/>
          </p:cNvSpPr>
          <p:nvPr>
            <p:ph idx="1"/>
          </p:nvPr>
        </p:nvSpPr>
        <p:spPr>
          <a:xfrm>
            <a:off x="542742" y="1916483"/>
            <a:ext cx="6384151" cy="4483876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2600" b="1" dirty="0"/>
              <a:t>Instructions: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2600" dirty="0"/>
              <a:t>Work individually to complete the worksheet.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2600" dirty="0"/>
              <a:t>Mark how much you agree or disagree on a scale of 1 to 5.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2600" dirty="0"/>
              <a:t>Total up the ratings for each personality trait.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2600" dirty="0"/>
              <a:t>Complete group discussion questions.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2600" b="1" dirty="0"/>
              <a:t>Time: </a:t>
            </a:r>
            <a:r>
              <a:rPr lang="en-US" altLang="en-US" sz="2600" dirty="0"/>
              <a:t>15 minutes, 5-minute group discussion</a:t>
            </a:r>
            <a:endParaRPr lang="en-US" altLang="en-US" sz="2600" dirty="0">
              <a:ea typeface="Calibri"/>
              <a:cs typeface="Calibri"/>
            </a:endParaRP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endParaRPr lang="en-US" altLang="en-US" sz="2000" dirty="0"/>
          </a:p>
        </p:txBody>
      </p:sp>
      <p:sp>
        <p:nvSpPr>
          <p:cNvPr id="25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/>
              <a:t>Activity: My Personality Rating </a:t>
            </a:r>
          </a:p>
        </p:txBody>
      </p:sp>
      <p:pic>
        <p:nvPicPr>
          <p:cNvPr id="3" name="Content Placeholder 2" descr="A pencil and a piece of paper&#10;&#10;AI-generated content may be incorrect.">
            <a:extLst>
              <a:ext uri="{FF2B5EF4-FFF2-40B4-BE49-F238E27FC236}">
                <a16:creationId xmlns:a16="http://schemas.microsoft.com/office/drawing/2014/main" id="{5FC92BFB-4A0F-3F7E-74FE-5FC7C25F0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979" y="2497087"/>
            <a:ext cx="1820278" cy="2046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1" descr="Two speech bubbles">
            <a:extLst>
              <a:ext uri="{FF2B5EF4-FFF2-40B4-BE49-F238E27FC236}">
                <a16:creationId xmlns:a16="http://schemas.microsoft.com/office/drawing/2014/main" id="{03A2F266-3155-273C-40BA-981769AF8E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9027" y="4109872"/>
            <a:ext cx="2613910" cy="261391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1"/>
          <p:cNvSpPr>
            <a:spLocks noGrp="1"/>
          </p:cNvSpPr>
          <p:nvPr>
            <p:ph idx="1"/>
          </p:nvPr>
        </p:nvSpPr>
        <p:spPr>
          <a:xfrm>
            <a:off x="655878" y="1788459"/>
            <a:ext cx="7832245" cy="4221163"/>
          </a:xfrm>
        </p:spPr>
        <p:txBody>
          <a:bodyPr/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/>
              <a:t>Discussion Questions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What did you learn about yourself that you didn’t know before?</a:t>
            </a:r>
            <a:endParaRPr lang="en-US" sz="2400">
              <a:effectLst/>
              <a:ea typeface="Times New Roman" panose="02020603050405020304" pitchFamily="18" charset="0"/>
              <a:cs typeface="Calibri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Do the ratings of your personality traits align with your initial thoughts about yourself? </a:t>
            </a:r>
            <a:endParaRPr lang="en-US" sz="2400">
              <a:effectLst/>
              <a:ea typeface="Times New Roman" panose="02020603050405020304" pitchFamily="18" charset="0"/>
              <a:cs typeface="Calibri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a typeface="Times New Roman" panose="02020603050405020304" pitchFamily="18" charset="0"/>
                <a:cs typeface="Calibri"/>
              </a:rPr>
              <a:t>Do you feel your results will impact your behavior moving forward? </a:t>
            </a:r>
            <a:endParaRPr lang="en-US" sz="2400" dirty="0">
              <a:effectLst/>
              <a:ea typeface="Times New Roman" panose="02020603050405020304" pitchFamily="18" charset="0"/>
              <a:cs typeface="Calibri"/>
            </a:endParaRP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endParaRPr lang="en-US" altLang="en-US" sz="2000"/>
          </a:p>
        </p:txBody>
      </p:sp>
      <p:sp>
        <p:nvSpPr>
          <p:cNvPr id="25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 dirty="0"/>
              <a:t>My Personality Rating Discussion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786645-BE2A-EF81-7F5A-E50F9D0CE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108" y="4928603"/>
            <a:ext cx="2661354" cy="176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25013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742820" y="2118610"/>
            <a:ext cx="7891462" cy="36576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4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Bias is a tendency, inclination, or prejudice toward or against something or someone. We consciously and unconsciously categorize people all the time based on social, behavioral, or other characteristics.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Stereotypes are fixed, over-generalized beliefs about a particular group or class of people. </a:t>
            </a:r>
            <a:endParaRPr lang="en-US" altLang="en-US" sz="2400" dirty="0">
              <a:latin typeface="Arial"/>
              <a:cs typeface="Arial"/>
            </a:endParaRP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Bias and Stereotypes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Biases and Stereotypes Discussion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532600" y="1877679"/>
            <a:ext cx="6465154" cy="917575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b="1" dirty="0"/>
              <a:t>Discussion Questions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7150" algn="l"/>
              </a:tabLst>
            </a:pPr>
            <a:r>
              <a:rPr lang="en-US" sz="2400" dirty="0">
                <a:effectLst/>
                <a:ea typeface="Times New Roman" panose="02020603050405020304" pitchFamily="18" charset="0"/>
              </a:rPr>
              <a:t>Have you ever been in a situation where you felt stereotyped as an individual? </a:t>
            </a:r>
            <a:endParaRPr lang="en-US" sz="2400" dirty="0">
              <a:effectLst/>
              <a:ea typeface="Times New Roman" panose="02020603050405020304" pitchFamily="18" charset="0"/>
              <a:cs typeface="Calibri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7150" algn="l"/>
              </a:tabLst>
            </a:pPr>
            <a:r>
              <a:rPr lang="en-US" sz="2400" dirty="0">
                <a:effectLst/>
                <a:ea typeface="Times New Roman" panose="02020603050405020304" pitchFamily="18" charset="0"/>
              </a:rPr>
              <a:t>Think back to a time when you might have been consciously or unconsciously biased towards something or someone. What assumptions did you make in that situation?</a:t>
            </a:r>
            <a:endParaRPr lang="en-US" sz="2400" dirty="0">
              <a:effectLst/>
              <a:ea typeface="Times New Roman" panose="02020603050405020304" pitchFamily="18" charset="0"/>
              <a:cs typeface="Calibri"/>
            </a:endParaRPr>
          </a:p>
          <a:p>
            <a:pPr marL="0" indent="0">
              <a:buNone/>
            </a:pPr>
            <a:endParaRPr lang="en-US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BBDA9F-0C9F-2AF0-6B26-E0ABBFA8D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565" y="5013644"/>
            <a:ext cx="2843850" cy="18417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dirty="0"/>
              <a:t>Activity: Bias and Stereotype Reflection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789141" y="2014537"/>
            <a:ext cx="4875042" cy="2463800"/>
          </a:xfrm>
        </p:spPr>
        <p:txBody>
          <a:bodyPr/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7150" algn="l"/>
              </a:tabLst>
            </a:pPr>
            <a:r>
              <a:rPr lang="en-US" sz="2700" b="1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Instructions: </a:t>
            </a:r>
          </a:p>
          <a:p>
            <a:pPr marL="54864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7150" algn="l"/>
              </a:tabLst>
            </a:pPr>
            <a:r>
              <a:rPr lang="en-US" sz="27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Work individually to complete the reflection worksheet. </a:t>
            </a:r>
          </a:p>
          <a:p>
            <a:pPr marL="54864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7150" algn="l"/>
              </a:tabLst>
            </a:pPr>
            <a:r>
              <a:rPr lang="en-US" sz="2700" dirty="0">
                <a:latin typeface="Arial"/>
                <a:ea typeface="Times New Roman" panose="02020603050405020304" pitchFamily="18" charset="0"/>
                <a:cs typeface="Arial"/>
              </a:rPr>
              <a:t>Read the self-reflection questions. </a:t>
            </a:r>
          </a:p>
          <a:p>
            <a:pPr marL="54864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7150" algn="l"/>
              </a:tabLst>
            </a:pPr>
            <a:r>
              <a:rPr lang="en-US" sz="2700" dirty="0">
                <a:latin typeface="Arial"/>
                <a:ea typeface="Times New Roman" panose="02020603050405020304" pitchFamily="18" charset="0"/>
                <a:cs typeface="Arial"/>
              </a:rPr>
              <a:t>Write out your answer for each.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7150" algn="l"/>
              </a:tabLst>
            </a:pPr>
            <a:r>
              <a:rPr lang="en-US" sz="2700" b="1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Time:</a:t>
            </a:r>
            <a:r>
              <a:rPr lang="en-US" sz="27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10 minutes</a:t>
            </a:r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3" name="Content Placeholder 2" descr="A pencil and a piece of paper&#10;&#10;AI-generated content may be incorrect.">
            <a:extLst>
              <a:ext uri="{FF2B5EF4-FFF2-40B4-BE49-F238E27FC236}">
                <a16:creationId xmlns:a16="http://schemas.microsoft.com/office/drawing/2014/main" id="{D8634E86-1A83-0CA4-1D30-9687AC3E46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036" y="2272164"/>
            <a:ext cx="2652096" cy="297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35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C6FA1-6118-3369-3408-1583B6693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Explicit and Implicit Bias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1F6412-4260-0856-8F02-524AEAD21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Explicit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DB774A-D2CC-CE89-7ACB-DCF8B8060F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Consciously aware</a:t>
            </a:r>
          </a:p>
          <a:p>
            <a:r>
              <a:rPr lang="en-US" dirty="0">
                <a:ea typeface="Calibri"/>
                <a:cs typeface="Calibri"/>
              </a:rPr>
              <a:t>Deliberately formed</a:t>
            </a:r>
          </a:p>
          <a:p>
            <a:r>
              <a:rPr lang="en-US" dirty="0">
                <a:ea typeface="Calibri"/>
                <a:cs typeface="Calibri"/>
              </a:rPr>
              <a:t>Easy to express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85329-3B14-39D9-C8E0-34E7078C6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Implicit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93C110-5104-22B2-0D1D-B88872D9883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Formed involuntarily</a:t>
            </a:r>
          </a:p>
          <a:p>
            <a:r>
              <a:rPr lang="en-US" dirty="0">
                <a:ea typeface="Calibri"/>
                <a:cs typeface="Calibri"/>
              </a:rPr>
              <a:t>Unaware bias exists</a:t>
            </a:r>
          </a:p>
          <a:p>
            <a:r>
              <a:rPr lang="en-US">
                <a:ea typeface="Calibri"/>
                <a:cs typeface="Calibri"/>
              </a:rPr>
              <a:t>Harder to address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3114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BDE9F-BB0E-37D8-453F-0566A9A55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1">
            <a:extLst>
              <a:ext uri="{FF2B5EF4-FFF2-40B4-BE49-F238E27FC236}">
                <a16:creationId xmlns:a16="http://schemas.microsoft.com/office/drawing/2014/main" id="{C659FF55-D8D7-EFE0-37F5-51E393003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38400"/>
            <a:ext cx="7600950" cy="2743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1800">
                <a:effectLst/>
                <a:latin typeface="Arial"/>
                <a:ea typeface="Times New Roman" panose="02020603050405020304" pitchFamily="18" charset="0"/>
                <a:cs typeface="Arial"/>
              </a:rPr>
              <a:t>Explicit bias </a:t>
            </a:r>
            <a:r>
              <a:rPr lang="en-US" sz="1800">
                <a:latin typeface="Arial"/>
                <a:ea typeface="Times New Roman" panose="02020603050405020304" pitchFamily="18" charset="0"/>
                <a:cs typeface="Arial"/>
              </a:rPr>
              <a:t>– </a:t>
            </a:r>
            <a:r>
              <a:rPr lang="en-US" sz="1800">
                <a:effectLst/>
                <a:latin typeface="Arial"/>
                <a:ea typeface="Times New Roman" panose="02020603050405020304" pitchFamily="18" charset="0"/>
                <a:cs typeface="Arial"/>
              </a:rPr>
              <a:t>refers to the attitudes and beliefs we knowingly have </a:t>
            </a:r>
            <a:r>
              <a:rPr lang="en-US" sz="18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about a person or group and make decisions and judgements based on them. </a:t>
            </a:r>
            <a:endParaRPr lang="en-US" altLang="en-US" sz="1800">
              <a:latin typeface="Arial"/>
              <a:cs typeface="Arial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altLang="en-US"/>
          </a:p>
        </p:txBody>
      </p:sp>
      <p:sp>
        <p:nvSpPr>
          <p:cNvPr id="52228" name="Title 1">
            <a:extLst>
              <a:ext uri="{FF2B5EF4-FFF2-40B4-BE49-F238E27FC236}">
                <a16:creationId xmlns:a16="http://schemas.microsoft.com/office/drawing/2014/main" id="{2EADED5C-BFD8-4B98-8C97-B7F4589CF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Explicit Bias</a:t>
            </a:r>
          </a:p>
        </p:txBody>
      </p:sp>
    </p:spTree>
    <p:extLst>
      <p:ext uri="{BB962C8B-B14F-4D97-AF65-F5344CB8AC3E}">
        <p14:creationId xmlns:p14="http://schemas.microsoft.com/office/powerpoint/2010/main" val="1501439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3600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sz="24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sz="2400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0179" y="2247463"/>
            <a:ext cx="5482731" cy="3327286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/>
          <a:p>
            <a:pPr>
              <a:defRPr/>
            </a:pPr>
            <a:r>
              <a:rPr lang="en-US" sz="2700" b="1" dirty="0">
                <a:latin typeface="+mn-lt"/>
                <a:ea typeface="Calibri"/>
                <a:cs typeface="Arial"/>
              </a:rPr>
              <a:t>Instructions:</a:t>
            </a:r>
          </a:p>
          <a:p>
            <a:pPr marL="640080" indent="-514350">
              <a:buFont typeface="+mj-lt"/>
              <a:buAutoNum type="arabicPeriod"/>
              <a:defRPr/>
            </a:pPr>
            <a:r>
              <a:rPr lang="en-US" sz="2700" dirty="0">
                <a:latin typeface="+mn-lt"/>
                <a:ea typeface="Calibri"/>
                <a:cs typeface="Arial"/>
              </a:rPr>
              <a:t>Read each scenario aloud to the group.</a:t>
            </a:r>
          </a:p>
          <a:p>
            <a:pPr marL="640080" indent="-514350">
              <a:buFont typeface="+mj-lt"/>
              <a:buAutoNum type="arabicPeriod"/>
              <a:defRPr/>
            </a:pPr>
            <a:r>
              <a:rPr lang="en-US" sz="2700" dirty="0">
                <a:latin typeface="+mn-lt"/>
                <a:ea typeface="Calibri"/>
                <a:cs typeface="Arial"/>
              </a:rPr>
              <a:t>Think about the cause of each bias.</a:t>
            </a:r>
          </a:p>
          <a:p>
            <a:pPr marL="640080" indent="-514350">
              <a:buFont typeface="+mj-lt"/>
              <a:buAutoNum type="arabicPeriod"/>
              <a:defRPr/>
            </a:pPr>
            <a:r>
              <a:rPr lang="en-US" sz="2700" dirty="0">
                <a:latin typeface="+mn-lt"/>
                <a:ea typeface="Calibri"/>
                <a:cs typeface="Arial"/>
              </a:rPr>
              <a:t>Ask volunteers to share their thoughts.</a:t>
            </a:r>
            <a:endParaRPr lang="en-US" sz="2700" dirty="0">
              <a:latin typeface="+mn-lt"/>
            </a:endParaRPr>
          </a:p>
          <a:p>
            <a:pPr>
              <a:buFont typeface="Arial"/>
              <a:buChar char="•"/>
              <a:defRPr/>
            </a:pPr>
            <a:endParaRPr lang="en-US" sz="2700" dirty="0">
              <a:latin typeface="+mn-lt"/>
              <a:ea typeface="Calibri"/>
              <a:cs typeface="Arial"/>
            </a:endParaRPr>
          </a:p>
          <a:p>
            <a:pPr>
              <a:defRPr/>
            </a:pPr>
            <a:r>
              <a:rPr lang="en-US" sz="2700" b="1" dirty="0">
                <a:latin typeface="+mn-lt"/>
                <a:ea typeface="Calibri"/>
                <a:cs typeface="Arial"/>
              </a:rPr>
              <a:t>Time:</a:t>
            </a:r>
            <a:r>
              <a:rPr lang="en-US" sz="2700" dirty="0">
                <a:latin typeface="+mn-lt"/>
                <a:ea typeface="Calibri"/>
                <a:cs typeface="Arial"/>
              </a:rPr>
              <a:t> 10-minute group discussion</a:t>
            </a:r>
            <a:endParaRPr lang="en-US" sz="2700" dirty="0">
              <a:latin typeface="+mn-lt"/>
              <a:ea typeface="Calibri" panose="020F0502020204030204" pitchFamily="34" charset="0"/>
            </a:endParaRPr>
          </a:p>
          <a:p>
            <a:pPr marL="457200" indent="-457200">
              <a:spcAft>
                <a:spcPts val="1800"/>
              </a:spcAft>
              <a:buFont typeface="Arial"/>
              <a:buChar char="•"/>
              <a:defRPr/>
            </a:pPr>
            <a:endParaRPr lang="en-US" sz="3200" dirty="0">
              <a:latin typeface="Calibri"/>
              <a:ea typeface="Calibri"/>
              <a:cs typeface="Arial"/>
            </a:endParaRPr>
          </a:p>
        </p:txBody>
      </p:sp>
      <p:sp>
        <p:nvSpPr>
          <p:cNvPr id="542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/>
              <a:t>Activity</a:t>
            </a:r>
            <a:br>
              <a:rPr lang="en-US" altLang="en-US" u="sng"/>
            </a:br>
            <a:r>
              <a:rPr lang="en-US" altLang="en-US"/>
              <a:t>Where is the Bias?</a:t>
            </a:r>
          </a:p>
        </p:txBody>
      </p:sp>
      <p:pic>
        <p:nvPicPr>
          <p:cNvPr id="3" name="Graphic 1" descr="Two speech bubbles">
            <a:extLst>
              <a:ext uri="{FF2B5EF4-FFF2-40B4-BE49-F238E27FC236}">
                <a16:creationId xmlns:a16="http://schemas.microsoft.com/office/drawing/2014/main" id="{E4C6887B-6B79-7584-9287-9C98BFBC8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87233" y="2172391"/>
            <a:ext cx="3657806" cy="365780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5122A-8DF9-2756-1F6F-E5C972429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1">
            <a:extLst>
              <a:ext uri="{FF2B5EF4-FFF2-40B4-BE49-F238E27FC236}">
                <a16:creationId xmlns:a16="http://schemas.microsoft.com/office/drawing/2014/main" id="{117ADA92-99BD-0D0F-BC80-3F4395D56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38400"/>
            <a:ext cx="7600950" cy="2743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18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Implicit bias - attitudes and beliefs we are unaware of or unclear of their origins but can negatively affect </a:t>
            </a:r>
            <a:r>
              <a:rPr lang="en-US" sz="1800" dirty="0">
                <a:latin typeface="Arial"/>
                <a:ea typeface="Times New Roman" panose="02020603050405020304" pitchFamily="18" charset="0"/>
                <a:cs typeface="Arial"/>
              </a:rPr>
              <a:t>us and</a:t>
            </a:r>
            <a:r>
              <a:rPr lang="en-US" sz="18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en-US" sz="1800" dirty="0">
                <a:latin typeface="Arial"/>
                <a:ea typeface="Times New Roman" panose="02020603050405020304" pitchFamily="18" charset="0"/>
                <a:cs typeface="Arial"/>
              </a:rPr>
              <a:t>our</a:t>
            </a:r>
            <a:r>
              <a:rPr lang="en-US" sz="18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interactions with other people. </a:t>
            </a:r>
            <a:endParaRPr lang="en-US" altLang="en-US" sz="1800">
              <a:latin typeface="Arial"/>
              <a:cs typeface="Arial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altLang="en-US"/>
          </a:p>
        </p:txBody>
      </p:sp>
      <p:sp>
        <p:nvSpPr>
          <p:cNvPr id="52228" name="Title 1">
            <a:extLst>
              <a:ext uri="{FF2B5EF4-FFF2-40B4-BE49-F238E27FC236}">
                <a16:creationId xmlns:a16="http://schemas.microsoft.com/office/drawing/2014/main" id="{EA096907-1566-185F-06AE-1CF0391D0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Implicit Bias</a:t>
            </a:r>
          </a:p>
        </p:txBody>
      </p:sp>
    </p:spTree>
    <p:extLst>
      <p:ext uri="{BB962C8B-B14F-4D97-AF65-F5344CB8AC3E}">
        <p14:creationId xmlns:p14="http://schemas.microsoft.com/office/powerpoint/2010/main" val="1632480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628650" y="2133600"/>
            <a:ext cx="5145849" cy="404336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sz="2800" b="1" dirty="0"/>
              <a:t>Instructions: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altLang="en-US" sz="2800" dirty="0"/>
              <a:t>Review the handout aloud as a group.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altLang="en-US" sz="2800" dirty="0"/>
              <a:t>Circle two tips you either find most useful or implemented successfully.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sz="2800" b="1" dirty="0"/>
              <a:t>Time: </a:t>
            </a:r>
            <a:r>
              <a:rPr lang="en-US" altLang="en-US" sz="2800" dirty="0"/>
              <a:t>5-minute group discussion</a:t>
            </a:r>
            <a:endParaRPr lang="en-US" altLang="en-US" sz="2800" dirty="0">
              <a:ea typeface="Calibri" panose="020F0502020204030204"/>
              <a:cs typeface="Calibri" panose="020F0502020204030204"/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sz="3600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sz="24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sz="2400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dirty="0"/>
          </a:p>
        </p:txBody>
      </p:sp>
      <p:sp>
        <p:nvSpPr>
          <p:cNvPr id="563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Activity: Ways to Counter Unconscious Bias as an Individual</a:t>
            </a:r>
          </a:p>
        </p:txBody>
      </p:sp>
      <p:pic>
        <p:nvPicPr>
          <p:cNvPr id="4" name="Graphic 1" descr="Two speech bubbles">
            <a:extLst>
              <a:ext uri="{FF2B5EF4-FFF2-40B4-BE49-F238E27FC236}">
                <a16:creationId xmlns:a16="http://schemas.microsoft.com/office/drawing/2014/main" id="{287BECA1-1942-6621-60C9-6550186F0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4991" y="3898726"/>
            <a:ext cx="2959274" cy="2959274"/>
          </a:xfrm>
          <a:prstGeom prst="rect">
            <a:avLst/>
          </a:prstGeom>
        </p:spPr>
      </p:pic>
      <p:pic>
        <p:nvPicPr>
          <p:cNvPr id="2" name="Content Placeholder 2" descr="A pencil and a piece of paper&#10;&#10;AI-generated content may be incorrect.">
            <a:extLst>
              <a:ext uri="{FF2B5EF4-FFF2-40B4-BE49-F238E27FC236}">
                <a16:creationId xmlns:a16="http://schemas.microsoft.com/office/drawing/2014/main" id="{B95F3BDB-AFDC-E3DC-F56D-0BE307C230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088" y="2218151"/>
            <a:ext cx="1898724" cy="214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1325563"/>
          </a:xfrm>
        </p:spPr>
        <p:txBody>
          <a:bodyPr/>
          <a:lstStyle/>
          <a:p>
            <a:pPr eaLnBrk="1" hangingPunct="1"/>
            <a:r>
              <a:rPr lang="en-US" altLang="en-US" dirty="0"/>
              <a:t>What is a Positive and Supportive Workplace?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4416A-0F2D-7953-ABB9-68DC2E5EC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3600" dirty="0">
              <a:latin typeface="Arial"/>
              <a:ea typeface="Times New Roman" panose="02020603050405020304" pitchFamily="18" charset="0"/>
              <a:cs typeface="Arial"/>
            </a:endParaRPr>
          </a:p>
          <a:p>
            <a:pPr marL="0" indent="0" algn="ctr">
              <a:buNone/>
            </a:pPr>
            <a:r>
              <a:rPr lang="en-US" sz="3600">
                <a:latin typeface="Arial"/>
                <a:ea typeface="Times New Roman" panose="02020603050405020304" pitchFamily="18" charset="0"/>
                <a:cs typeface="Arial"/>
              </a:rPr>
              <a:t>One</a:t>
            </a:r>
            <a:r>
              <a:rPr lang="en-US" sz="3600">
                <a:effectLst/>
                <a:latin typeface="Arial"/>
                <a:ea typeface="Times New Roman" panose="02020603050405020304" pitchFamily="18" charset="0"/>
                <a:cs typeface="Arial"/>
              </a:rPr>
              <a:t> that values and celebrates the </a:t>
            </a:r>
            <a:r>
              <a:rPr lang="en-US" sz="36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individual </a:t>
            </a:r>
            <a:r>
              <a:rPr lang="en-US" sz="3600" dirty="0">
                <a:latin typeface="Arial"/>
                <a:ea typeface="Times New Roman" panose="02020603050405020304" pitchFamily="18" charset="0"/>
                <a:cs typeface="Arial"/>
              </a:rPr>
              <a:t>strengths and</a:t>
            </a:r>
            <a:r>
              <a:rPr lang="en-US" sz="36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en-US" sz="3600" dirty="0">
                <a:latin typeface="Arial"/>
                <a:ea typeface="Times New Roman" panose="02020603050405020304" pitchFamily="18" charset="0"/>
                <a:cs typeface="Arial"/>
              </a:rPr>
              <a:t>skills of</a:t>
            </a:r>
            <a:r>
              <a:rPr lang="en-US" sz="36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all employees. </a:t>
            </a:r>
            <a:endParaRPr lang="en-US" sz="3600">
              <a:latin typeface="Times New Roman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625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1325563"/>
          </a:xfrm>
        </p:spPr>
        <p:txBody>
          <a:bodyPr/>
          <a:lstStyle/>
          <a:p>
            <a:pPr eaLnBrk="1" hangingPunct="1"/>
            <a:r>
              <a:rPr lang="en-US" altLang="en-US" dirty="0"/>
              <a:t>Importance of a Positive and Supportive Workplace for Staff</a:t>
            </a:r>
            <a:endParaRPr lang="en-US" altLang="en-US" dirty="0">
              <a:ea typeface="Calibri Light"/>
              <a:cs typeface="Calibri Ligh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229600" cy="4727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69389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Title 1"/>
          <p:cNvSpPr>
            <a:spLocks noGrp="1"/>
          </p:cNvSpPr>
          <p:nvPr>
            <p:ph type="title"/>
          </p:nvPr>
        </p:nvSpPr>
        <p:spPr>
          <a:xfrm>
            <a:off x="0" y="-635"/>
            <a:ext cx="9144000" cy="2084160"/>
          </a:xfrm>
        </p:spPr>
        <p:txBody>
          <a:bodyPr/>
          <a:lstStyle/>
          <a:p>
            <a:pPr eaLnBrk="1" hangingPunct="1"/>
            <a:br>
              <a:rPr lang="en-US" altLang="en-US" u="sng" dirty="0"/>
            </a:br>
            <a:r>
              <a:rPr lang="en-US" altLang="en-US" u="sng" dirty="0"/>
              <a:t>Activity</a:t>
            </a:r>
            <a:r>
              <a:rPr lang="en-US" altLang="en-US" dirty="0"/>
              <a:t> </a:t>
            </a:r>
            <a:br>
              <a:rPr lang="en-US" altLang="en-US" dirty="0"/>
            </a:br>
            <a:r>
              <a:rPr lang="en-US" altLang="en-US" dirty="0"/>
              <a:t>Fostering a </a:t>
            </a:r>
            <a:r>
              <a:rPr lang="en-US" altLang="en-US" dirty="0">
                <a:latin typeface="Calibri Light"/>
                <a:ea typeface="Calibri Light"/>
                <a:cs typeface="Calibri Light"/>
              </a:rPr>
              <a:t>Positive and Supportive Workplace for Staff</a:t>
            </a:r>
            <a:endParaRPr lang="en-US" dirty="0">
              <a:latin typeface="Calibri Light"/>
              <a:ea typeface="Calibri Light"/>
              <a:cs typeface="Calibri Light"/>
            </a:endParaRPr>
          </a:p>
          <a:p>
            <a:endParaRPr lang="en-US" altLang="en-US" dirty="0">
              <a:ea typeface="Calibri Light"/>
              <a:cs typeface="Calibri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0050" y="2360374"/>
            <a:ext cx="6088954" cy="4108536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57150" algn="l"/>
              </a:tabLst>
            </a:pPr>
            <a:r>
              <a:rPr lang="en-US" sz="2600" b="1" dirty="0">
                <a:effectLst/>
                <a:latin typeface="+mn-lt"/>
                <a:ea typeface="Times New Roman" panose="02020603050405020304" pitchFamily="18" charset="0"/>
              </a:rPr>
              <a:t>Instructions:</a:t>
            </a:r>
            <a:r>
              <a:rPr lang="en-US" sz="2600" dirty="0"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64008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7150" algn="l"/>
              </a:tabLst>
            </a:pPr>
            <a:r>
              <a:rPr lang="en-US" sz="2600" dirty="0">
                <a:effectLst/>
                <a:latin typeface="+mn-lt"/>
                <a:ea typeface="Times New Roman" panose="02020603050405020304" pitchFamily="18" charset="0"/>
              </a:rPr>
              <a:t>Discuss the handout as a group.</a:t>
            </a:r>
          </a:p>
          <a:p>
            <a:pPr marL="640080" indent="-51435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>
                <a:tab pos="57150" algn="l"/>
              </a:tabLst>
            </a:pPr>
            <a:r>
              <a:rPr lang="en-US" sz="2600" dirty="0">
                <a:latin typeface="+mn-lt"/>
                <a:ea typeface="Times New Roman" panose="02020603050405020304" pitchFamily="18" charset="0"/>
              </a:rPr>
              <a:t>Think about how you can promote these strategies in the workplace.</a:t>
            </a:r>
          </a:p>
          <a:p>
            <a:pPr marL="640080" indent="-51435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>
                <a:tab pos="57150" algn="l"/>
              </a:tabLst>
            </a:pPr>
            <a:r>
              <a:rPr lang="en-US" sz="2600" dirty="0">
                <a:effectLst/>
                <a:latin typeface="+mn-lt"/>
                <a:ea typeface="Times New Roman" panose="02020603050405020304" pitchFamily="18" charset="0"/>
              </a:rPr>
              <a:t>Stand and explain if you have implemented any of the strategies in your program.</a:t>
            </a:r>
          </a:p>
          <a:p>
            <a:pPr marL="64008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7150" algn="l"/>
              </a:tabLst>
            </a:pPr>
            <a:endParaRPr lang="en-US" sz="26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57150" algn="l"/>
              </a:tabLst>
            </a:pPr>
            <a:r>
              <a:rPr lang="en-US" sz="2600" b="1" dirty="0">
                <a:effectLst/>
                <a:latin typeface="+mn-lt"/>
                <a:ea typeface="Times New Roman" panose="02020603050405020304" pitchFamily="18" charset="0"/>
              </a:rPr>
              <a:t>Time:</a:t>
            </a:r>
            <a:r>
              <a:rPr lang="en-US" sz="260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600" dirty="0">
                <a:latin typeface="+mn-lt"/>
                <a:ea typeface="Times New Roman" panose="02020603050405020304" pitchFamily="18" charset="0"/>
              </a:rPr>
              <a:t>5-7-minute</a:t>
            </a:r>
            <a:r>
              <a:rPr lang="en-US" sz="2600" dirty="0">
                <a:effectLst/>
                <a:latin typeface="+mn-lt"/>
                <a:ea typeface="Times New Roman" panose="02020603050405020304" pitchFamily="18" charset="0"/>
              </a:rPr>
              <a:t> group discussion</a:t>
            </a:r>
          </a:p>
        </p:txBody>
      </p:sp>
      <p:pic>
        <p:nvPicPr>
          <p:cNvPr id="5" name="Graphic 1" descr="Two speech bubbles">
            <a:extLst>
              <a:ext uri="{FF2B5EF4-FFF2-40B4-BE49-F238E27FC236}">
                <a16:creationId xmlns:a16="http://schemas.microsoft.com/office/drawing/2014/main" id="{BBAFEB2A-F3E2-BCB9-7E64-C4D81EB79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1956" y="2904473"/>
            <a:ext cx="3346015" cy="33460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Rectangle 1331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6" name="Picture 13315" descr="A group of yellow figures and a red figure on the other side">
            <a:extLst>
              <a:ext uri="{FF2B5EF4-FFF2-40B4-BE49-F238E27FC236}">
                <a16:creationId xmlns:a16="http://schemas.microsoft.com/office/drawing/2014/main" id="{FA33AF95-0882-0C9F-9834-B511CE7ECC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>
                <a:solidFill>
                  <a:srgbClr val="FFFFFF"/>
                </a:solidFill>
              </a:rPr>
              <a:t>Lesson 2: Managing Conflict Effectively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>
              <a:solidFill>
                <a:srgbClr val="FFFFFF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082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Common Reasons for Conflict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81276"/>
            <a:ext cx="8058150" cy="2495448"/>
          </a:xfrm>
        </p:spPr>
        <p:txBody>
          <a:bodyPr numCol="2"/>
          <a:lstStyle/>
          <a:p>
            <a:pPr>
              <a:defRPr/>
            </a:pPr>
            <a:r>
              <a:rPr lang="en-US" sz="2800"/>
              <a:t>Communication Issues </a:t>
            </a:r>
          </a:p>
          <a:p>
            <a:pPr>
              <a:defRPr/>
            </a:pPr>
            <a:r>
              <a:rPr lang="en-US" sz="2800"/>
              <a:t>Differences in Personalities or Work Style</a:t>
            </a:r>
          </a:p>
          <a:p>
            <a:pPr>
              <a:defRPr/>
            </a:pPr>
            <a:r>
              <a:rPr lang="en-US" sz="2800"/>
              <a:t>Interpersonal Conflicts</a:t>
            </a:r>
          </a:p>
          <a:p>
            <a:pPr>
              <a:defRPr/>
            </a:pPr>
            <a:r>
              <a:rPr lang="en-US" sz="2800"/>
              <a:t>Leadership or Management Issues</a:t>
            </a:r>
          </a:p>
          <a:p>
            <a:pPr>
              <a:defRPr/>
            </a:pPr>
            <a:r>
              <a:rPr lang="en-US" sz="2800"/>
              <a:t>Competition for Resources </a:t>
            </a:r>
          </a:p>
          <a:p>
            <a:pPr>
              <a:defRPr/>
            </a:pPr>
            <a:r>
              <a:rPr lang="en-US" sz="2800"/>
              <a:t>Cultural or Diversity Issues</a:t>
            </a:r>
          </a:p>
          <a:p>
            <a:pPr>
              <a:defRPr/>
            </a:pPr>
            <a:r>
              <a:rPr lang="en-US" sz="2800"/>
              <a:t>External Factors</a:t>
            </a:r>
          </a:p>
          <a:p>
            <a:pPr marL="0" indent="0">
              <a:buNone/>
              <a:defRPr/>
            </a:pPr>
            <a:endParaRPr lang="en-US" sz="2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ontent Placeholder 1"/>
          <p:cNvSpPr>
            <a:spLocks noGrp="1"/>
          </p:cNvSpPr>
          <p:nvPr>
            <p:ph idx="1"/>
          </p:nvPr>
        </p:nvSpPr>
        <p:spPr>
          <a:xfrm>
            <a:off x="628650" y="2133600"/>
            <a:ext cx="7886700" cy="4043363"/>
          </a:xfrm>
        </p:spPr>
        <p:txBody>
          <a:bodyPr/>
          <a:lstStyle/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7150" algn="l"/>
              </a:tabLst>
            </a:pPr>
            <a:r>
              <a:rPr lang="en-US" sz="2000" b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Discussion questions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7150" algn="l"/>
              </a:tabLst>
            </a:pP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Have any of you experienced conflict based on one or more of these reasons?</a:t>
            </a: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7150" algn="l"/>
              </a:tabLst>
            </a:pP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How was the conflict handled to resolve the situation?</a:t>
            </a: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34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Common Reasons for Conflict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F0388D-C689-9F59-2B37-E99813CE2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198" y="3810000"/>
            <a:ext cx="3420152" cy="227400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Content Placeholder 2"/>
          <p:cNvSpPr>
            <a:spLocks noGrp="1"/>
          </p:cNvSpPr>
          <p:nvPr>
            <p:ph idx="1"/>
          </p:nvPr>
        </p:nvSpPr>
        <p:spPr>
          <a:xfrm>
            <a:off x="623888" y="1911350"/>
            <a:ext cx="7891462" cy="4224338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altLang="en-US" sz="3600"/>
              <a:t>The</a:t>
            </a:r>
            <a:r>
              <a:rPr lang="en-US" altLang="en-US"/>
              <a:t> overall way a person thinks or feels about someone or something and relates to the outside world. </a:t>
            </a:r>
          </a:p>
          <a:p>
            <a:pPr eaLnBrk="1" hangingPunct="1">
              <a:defRPr/>
            </a:pPr>
            <a:endParaRPr lang="en-US" altLang="en-US"/>
          </a:p>
        </p:txBody>
      </p:sp>
      <p:sp>
        <p:nvSpPr>
          <p:cNvPr id="696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Definition of Attitude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11952-D329-5939-36BA-BF6A4A4F3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Positive vs. Negative Attitude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BBDE6-3B14-FCA9-CEB4-7EB0E70469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/>
              <a:t>Positive</a:t>
            </a:r>
          </a:p>
          <a:p>
            <a:r>
              <a:rPr lang="en-US"/>
              <a:t>Openness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r>
              <a:rPr lang="en-US"/>
              <a:t>Collaboration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r>
              <a:rPr lang="en-US"/>
              <a:t>Empathy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31B73-4A3E-F2E1-296D-B10A9C4D41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/>
              <a:t>Negative</a:t>
            </a:r>
          </a:p>
          <a:p>
            <a:r>
              <a:rPr lang="en-US"/>
              <a:t>Defensiveness</a:t>
            </a:r>
          </a:p>
          <a:p>
            <a:r>
              <a:rPr lang="en-US"/>
              <a:t>Avoidance</a:t>
            </a:r>
          </a:p>
          <a:p>
            <a:r>
              <a:rPr lang="en-US"/>
              <a:t>Deconstructive tone</a:t>
            </a:r>
          </a:p>
        </p:txBody>
      </p:sp>
    </p:spTree>
    <p:extLst>
      <p:ext uri="{BB962C8B-B14F-4D97-AF65-F5344CB8AC3E}">
        <p14:creationId xmlns:p14="http://schemas.microsoft.com/office/powerpoint/2010/main" val="1938725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Content Placeholder 1"/>
          <p:cNvSpPr>
            <a:spLocks noGrp="1"/>
          </p:cNvSpPr>
          <p:nvPr>
            <p:ph idx="1"/>
          </p:nvPr>
        </p:nvSpPr>
        <p:spPr>
          <a:xfrm>
            <a:off x="685800" y="1828800"/>
            <a:ext cx="7886700" cy="4510087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/>
              <a:t>Attitude: </a:t>
            </a:r>
          </a:p>
          <a:p>
            <a:pPr lvl="1" eaLnBrk="1" hangingPunct="1"/>
            <a:r>
              <a:rPr lang="en-US" altLang="en-US"/>
              <a:t>Determines the success of conflict resolution.</a:t>
            </a:r>
            <a:endParaRPr lang="en-US" altLang="en-US">
              <a:ea typeface="Calibri"/>
              <a:cs typeface="Calibri"/>
            </a:endParaRPr>
          </a:p>
          <a:p>
            <a:pPr lvl="1" eaLnBrk="1" hangingPunct="1">
              <a:spcAft>
                <a:spcPts val="1200"/>
              </a:spcAft>
            </a:pPr>
            <a:r>
              <a:rPr lang="en-US" altLang="en-US"/>
              <a:t>Impacts how conflict is perceived, approached, and resolved.</a:t>
            </a:r>
          </a:p>
        </p:txBody>
      </p:sp>
      <p:sp>
        <p:nvSpPr>
          <p:cNvPr id="7373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Influence on Conflict Management Style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/>
              <a:t>Activity</a:t>
            </a:r>
            <a:br>
              <a:rPr lang="en-US" altLang="en-US"/>
            </a:br>
            <a:r>
              <a:rPr lang="en-US" altLang="en-US"/>
              <a:t>The Five Conflict Modes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9B87A-95FD-1766-C702-7580754F7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133" y="2422602"/>
            <a:ext cx="5897719" cy="4070273"/>
          </a:xfrm>
        </p:spPr>
        <p:txBody>
          <a:bodyPr/>
          <a:lstStyle/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7150" algn="l"/>
              </a:tabLst>
            </a:pPr>
            <a:r>
              <a:rPr lang="en-US" sz="2800" b="1" dirty="0">
                <a:ea typeface="Times New Roman" panose="02020603050405020304" pitchFamily="18" charset="0"/>
                <a:cs typeface="Arial"/>
              </a:rPr>
              <a:t>I</a:t>
            </a:r>
            <a:r>
              <a:rPr lang="en-US" sz="2800" b="1" dirty="0">
                <a:effectLst/>
                <a:ea typeface="Times New Roman" panose="02020603050405020304" pitchFamily="18" charset="0"/>
                <a:cs typeface="Arial"/>
              </a:rPr>
              <a:t>nstructions:</a:t>
            </a:r>
            <a:r>
              <a:rPr lang="en-US" sz="2800" dirty="0">
                <a:effectLst/>
                <a:ea typeface="Times New Roman" panose="02020603050405020304" pitchFamily="18" charset="0"/>
                <a:cs typeface="Arial"/>
              </a:rPr>
              <a:t> </a:t>
            </a:r>
          </a:p>
          <a:p>
            <a:pPr marL="640080" marR="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7150" algn="l"/>
              </a:tabLst>
            </a:pPr>
            <a:r>
              <a:rPr lang="en-US" sz="2800" dirty="0">
                <a:effectLst/>
                <a:ea typeface="Times New Roman" panose="02020603050405020304" pitchFamily="18" charset="0"/>
                <a:cs typeface="Arial"/>
              </a:rPr>
              <a:t>Review and read aloud th</a:t>
            </a:r>
            <a:r>
              <a:rPr lang="en-US" sz="2800" dirty="0">
                <a:ea typeface="Times New Roman" panose="02020603050405020304" pitchFamily="18" charset="0"/>
                <a:cs typeface="Arial"/>
              </a:rPr>
              <a:t>e handout as a group. </a:t>
            </a:r>
          </a:p>
          <a:p>
            <a:pPr marL="640080" marR="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7150" algn="l"/>
              </a:tabLst>
            </a:pPr>
            <a:r>
              <a:rPr lang="en-US" sz="2800" dirty="0">
                <a:ea typeface="Calibri"/>
                <a:cs typeface="Arial"/>
              </a:rPr>
              <a:t>Share any thoughts on which mode resonates with you the most. </a:t>
            </a:r>
          </a:p>
          <a:p>
            <a:pPr marL="640080" marR="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57150" algn="l"/>
              </a:tabLst>
            </a:pPr>
            <a:endParaRPr lang="en-US" sz="2800" dirty="0">
              <a:ea typeface="Calibri"/>
              <a:cs typeface="Arial"/>
            </a:endParaRP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7150" algn="l"/>
              </a:tabLst>
            </a:pPr>
            <a:r>
              <a:rPr lang="en-US" sz="2800" b="1" dirty="0">
                <a:effectLst/>
                <a:ea typeface="Times New Roman" panose="02020603050405020304" pitchFamily="18" charset="0"/>
                <a:cs typeface="Arial"/>
              </a:rPr>
              <a:t>Time:</a:t>
            </a:r>
            <a:r>
              <a:rPr lang="en-US" sz="2800" dirty="0">
                <a:effectLst/>
                <a:ea typeface="Times New Roman" panose="02020603050405020304" pitchFamily="18" charset="0"/>
                <a:cs typeface="Arial"/>
              </a:rPr>
              <a:t> </a:t>
            </a:r>
            <a:r>
              <a:rPr lang="en-US" sz="2800" dirty="0">
                <a:ea typeface="Times New Roman" panose="02020603050405020304" pitchFamily="18" charset="0"/>
                <a:cs typeface="Arial"/>
              </a:rPr>
              <a:t>5-7</a:t>
            </a:r>
            <a:r>
              <a:rPr lang="en-US" sz="2800" dirty="0">
                <a:ea typeface="Times New Roman" panose="02020603050405020304" pitchFamily="18" charset="0"/>
              </a:rPr>
              <a:t>-</a:t>
            </a:r>
            <a:r>
              <a:rPr lang="en-US" sz="2800" dirty="0">
                <a:ea typeface="Times New Roman" panose="02020603050405020304" pitchFamily="18" charset="0"/>
                <a:cs typeface="Arial"/>
              </a:rPr>
              <a:t>minute</a:t>
            </a:r>
            <a:r>
              <a:rPr lang="en-US" sz="2800" dirty="0">
                <a:effectLst/>
                <a:ea typeface="Times New Roman" panose="02020603050405020304" pitchFamily="18" charset="0"/>
                <a:cs typeface="Arial"/>
              </a:rPr>
              <a:t> group discussion</a:t>
            </a:r>
          </a:p>
          <a:p>
            <a:pPr marL="640080"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pic>
        <p:nvPicPr>
          <p:cNvPr id="6" name="Graphic 1" descr="Two speech bubbles">
            <a:extLst>
              <a:ext uri="{FF2B5EF4-FFF2-40B4-BE49-F238E27FC236}">
                <a16:creationId xmlns:a16="http://schemas.microsoft.com/office/drawing/2014/main" id="{503CE6DF-5101-3A55-57B4-CF9F20814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8380" y="2225936"/>
            <a:ext cx="3335620" cy="333562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 dirty="0"/>
              <a:t>Activity</a:t>
            </a:r>
            <a:br>
              <a:rPr lang="en-US" altLang="en-US" dirty="0"/>
            </a:br>
            <a:r>
              <a:rPr lang="en-US" altLang="en-US" dirty="0"/>
              <a:t>Conflict Management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133599"/>
            <a:ext cx="5940476" cy="4359275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/>
          <a:p>
            <a:pPr marL="0" marR="0">
              <a:spcBef>
                <a:spcPts val="30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Arial"/>
              </a:rPr>
              <a:t>Instructions:</a:t>
            </a:r>
            <a:r>
              <a:rPr lang="en-US" sz="2400" dirty="0">
                <a:effectLst/>
                <a:latin typeface="+mn-lt"/>
                <a:ea typeface="Times New Roman" panose="02020603050405020304" pitchFamily="18" charset="0"/>
                <a:cs typeface="Arial"/>
              </a:rPr>
              <a:t> </a:t>
            </a:r>
          </a:p>
          <a:p>
            <a:pPr marL="640080" marR="0" indent="-45720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+mn-lt"/>
                <a:ea typeface="Times New Roman" panose="02020603050405020304" pitchFamily="18" charset="0"/>
                <a:cs typeface="Arial"/>
              </a:rPr>
              <a:t>Work individually to complete the worksheet. </a:t>
            </a:r>
          </a:p>
          <a:p>
            <a:pPr marL="640080" marR="0" indent="-45720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+mn-lt"/>
                <a:ea typeface="Times New Roman" panose="02020603050405020304" pitchFamily="18" charset="0"/>
                <a:cs typeface="Arial"/>
              </a:rPr>
              <a:t>Answer each statement based on initial instinct. There are no wrong answers. </a:t>
            </a:r>
          </a:p>
          <a:p>
            <a:pPr marL="640080" marR="0" indent="-45720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+mn-lt"/>
                <a:ea typeface="Times New Roman" panose="02020603050405020304" pitchFamily="18" charset="0"/>
                <a:cs typeface="Arial"/>
              </a:rPr>
              <a:t>Total up all scores for each conflict management style.</a:t>
            </a:r>
          </a:p>
          <a:p>
            <a:pPr marL="640080" indent="-45720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altLang="en-US" sz="2400" dirty="0">
                <a:latin typeface="+mn-lt"/>
              </a:rPr>
              <a:t>Complete group discussion questions.</a:t>
            </a:r>
            <a:endParaRPr lang="en-US" sz="2400" dirty="0">
              <a:effectLst/>
              <a:latin typeface="+mn-lt"/>
              <a:ea typeface="Times New Roman" panose="02020603050405020304" pitchFamily="18" charset="0"/>
              <a:cs typeface="Arial"/>
            </a:endParaRPr>
          </a:p>
          <a:p>
            <a:pPr marL="0" marR="0">
              <a:spcBef>
                <a:spcPts val="300"/>
              </a:spcBef>
              <a:spcAft>
                <a:spcPts val="0"/>
              </a:spcAft>
            </a:pPr>
            <a:endParaRPr lang="en-US" sz="2400" b="1" dirty="0">
              <a:effectLst/>
              <a:latin typeface="+mn-lt"/>
              <a:ea typeface="Times New Roman" panose="02020603050405020304" pitchFamily="18" charset="0"/>
              <a:cs typeface="Arial"/>
            </a:endParaRPr>
          </a:p>
          <a:p>
            <a:pPr marL="0" marR="0">
              <a:spcBef>
                <a:spcPts val="30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Arial"/>
              </a:rPr>
              <a:t>Time:</a:t>
            </a:r>
            <a:r>
              <a:rPr lang="en-US" sz="2400" dirty="0">
                <a:effectLst/>
                <a:latin typeface="+mn-lt"/>
                <a:ea typeface="Times New Roman" panose="02020603050405020304" pitchFamily="18" charset="0"/>
                <a:cs typeface="Arial"/>
              </a:rPr>
              <a:t> 15 minutes, 5-minute group discussion</a:t>
            </a:r>
          </a:p>
        </p:txBody>
      </p:sp>
      <p:pic>
        <p:nvPicPr>
          <p:cNvPr id="7" name="Graphic 1" descr="Two speech bubbles">
            <a:extLst>
              <a:ext uri="{FF2B5EF4-FFF2-40B4-BE49-F238E27FC236}">
                <a16:creationId xmlns:a16="http://schemas.microsoft.com/office/drawing/2014/main" id="{3895DBE5-3E44-AD74-40E4-2CDA1D0A6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3876" y="4047344"/>
            <a:ext cx="2670123" cy="2670123"/>
          </a:xfrm>
          <a:prstGeom prst="rect">
            <a:avLst/>
          </a:prstGeom>
        </p:spPr>
      </p:pic>
      <p:pic>
        <p:nvPicPr>
          <p:cNvPr id="9" name="Content Placeholder 2" descr="A pencil and a piece of paper&#10;&#10;AI-generated content may be incorrect.">
            <a:extLst>
              <a:ext uri="{FF2B5EF4-FFF2-40B4-BE49-F238E27FC236}">
                <a16:creationId xmlns:a16="http://schemas.microsoft.com/office/drawing/2014/main" id="{47050C52-66D8-AE80-E78D-A5748B23E8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638" y="2228036"/>
            <a:ext cx="2046962" cy="231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Content Placeholder 2"/>
          <p:cNvSpPr>
            <a:spLocks noGrp="1"/>
          </p:cNvSpPr>
          <p:nvPr>
            <p:ph idx="1"/>
          </p:nvPr>
        </p:nvSpPr>
        <p:spPr>
          <a:xfrm>
            <a:off x="628650" y="1981200"/>
            <a:ext cx="7886700" cy="4119563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dirty="0">
                <a:effectLst/>
                <a:ea typeface="Times New Roman" panose="02020603050405020304" pitchFamily="18" charset="0"/>
              </a:rPr>
              <a:t>Group Discussion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ea typeface="Times New Roman" panose="02020603050405020304" pitchFamily="18" charset="0"/>
              </a:rPr>
              <a:t>What are your thoughts about your results?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ea typeface="Times New Roman" panose="02020603050405020304" pitchFamily="18" charset="0"/>
              </a:rPr>
              <a:t>Do your results reflect the way you handle conflict?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ea typeface="Times New Roman" panose="02020603050405020304" pitchFamily="18" charset="0"/>
              </a:rPr>
              <a:t>Do you have any equal scores indicating your use of multiple conflict-managing styles equally?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ea typeface="Times New Roman" panose="02020603050405020304" pitchFamily="18" charset="0"/>
              </a:rPr>
              <a:t>How will your results influence how you handle conflict in the future?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dirty="0"/>
              <a:t>How might your personality traits affect the conflict mode you naturally lean toward?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ea typeface="Times New Roman" panose="02020603050405020304" pitchFamily="18" charset="0"/>
            </a:endParaRPr>
          </a:p>
          <a:p>
            <a:pPr eaLnBrk="1" hangingPunct="1"/>
            <a:endParaRPr lang="en-US" altLang="en-US" dirty="0"/>
          </a:p>
        </p:txBody>
      </p:sp>
      <p:sp>
        <p:nvSpPr>
          <p:cNvPr id="757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Conflict Management Assessment Discussion</a:t>
            </a:r>
          </a:p>
        </p:txBody>
      </p:sp>
      <p:pic>
        <p:nvPicPr>
          <p:cNvPr id="3" name="Picture 2" descr="A group of people holding up paper with question marks&#10;&#10;AI-generated content may be incorrect.">
            <a:extLst>
              <a:ext uri="{FF2B5EF4-FFF2-40B4-BE49-F238E27FC236}">
                <a16:creationId xmlns:a16="http://schemas.microsoft.com/office/drawing/2014/main" id="{76D5E75D-4236-FED2-0C8C-946F491DC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856" y="4656580"/>
            <a:ext cx="2924494" cy="19444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628650" y="1973263"/>
            <a:ext cx="7886700" cy="4351337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altLang="en-US" sz="2000"/>
              <a:t>Set rules for respectful conversations.</a:t>
            </a:r>
            <a:endParaRPr lang="en-US" altLang="en-US" sz="2000">
              <a:ea typeface="Calibri"/>
              <a:cs typeface="Calibri"/>
            </a:endParaRPr>
          </a:p>
          <a:p>
            <a:pPr eaLnBrk="1" hangingPunct="1">
              <a:spcAft>
                <a:spcPts val="1200"/>
              </a:spcAft>
            </a:pPr>
            <a:r>
              <a:rPr lang="en-US" altLang="en-US" sz="2000"/>
              <a:t>Ask all involved to set aside preconceived opinions about each other. 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 sz="2000"/>
              <a:t>Ensure all involved engage in active listening without interruption.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 sz="2000"/>
              <a:t>Write the main problem, then say the problem out loud.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 sz="2000"/>
              <a:t>Write a solution, then share it with all involved.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 sz="2000"/>
              <a:t>Discuss the positive and negative aspects of each proposed solution.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 sz="2000"/>
              <a:t>Decide which solution mutually satisfies all involved.</a:t>
            </a:r>
          </a:p>
          <a:p>
            <a:pPr eaLnBrk="1" hangingPunct="1"/>
            <a:endParaRPr lang="en-US" altLang="en-US"/>
          </a:p>
        </p:txBody>
      </p:sp>
      <p:sp>
        <p:nvSpPr>
          <p:cNvPr id="778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Achieving Mutually Satisfactory Solutions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5721" y="2504281"/>
            <a:ext cx="5521927" cy="2514600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</a:rPr>
              <a:t>Instructions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640080" marR="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Read and discuss the handout aloud as a group. </a:t>
            </a:r>
          </a:p>
          <a:p>
            <a:pPr marL="640080" marR="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</a:rPr>
              <a:t>Share your thoughts.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Time:</a:t>
            </a:r>
            <a:r>
              <a:rPr lang="en-US" sz="28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en-US" sz="2800" dirty="0">
                <a:latin typeface="Arial"/>
                <a:ea typeface="Times New Roman" panose="02020603050405020304" pitchFamily="18" charset="0"/>
                <a:cs typeface="Arial"/>
              </a:rPr>
              <a:t>5-minute group discussion</a:t>
            </a:r>
            <a:endParaRPr lang="en-US" sz="2800" dirty="0">
              <a:effectLst/>
              <a:latin typeface="Times New Roman"/>
              <a:ea typeface="Times New Roman" panose="02020603050405020304" pitchFamily="18" charset="0"/>
            </a:endParaRPr>
          </a:p>
        </p:txBody>
      </p:sp>
      <p:sp>
        <p:nvSpPr>
          <p:cNvPr id="880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u="sng"/>
              <a:t>Activity</a:t>
            </a:r>
            <a:br>
              <a:rPr lang="en-US" altLang="en-US" sz="4000"/>
            </a:br>
            <a:r>
              <a:rPr lang="en-US" altLang="en-US" sz="4000"/>
              <a:t>Positive Conflict Management Strategies</a:t>
            </a:r>
          </a:p>
        </p:txBody>
      </p:sp>
      <p:pic>
        <p:nvPicPr>
          <p:cNvPr id="8" name="Graphic 1" descr="Two speech bubbles">
            <a:extLst>
              <a:ext uri="{FF2B5EF4-FFF2-40B4-BE49-F238E27FC236}">
                <a16:creationId xmlns:a16="http://schemas.microsoft.com/office/drawing/2014/main" id="{9D93A8DA-9116-3E82-F446-4264693A9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0154" y="2145672"/>
            <a:ext cx="3415884" cy="341588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628650" y="1973263"/>
            <a:ext cx="7886700" cy="4351337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altLang="en-US"/>
              <a:t>Foster commitment among staff.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/>
              <a:t>Maintain shared goals and productivity.</a:t>
            </a:r>
          </a:p>
          <a:p>
            <a:pPr eaLnBrk="1" hangingPunct="1">
              <a:spcAft>
                <a:spcPts val="1200"/>
              </a:spcAft>
            </a:pPr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778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Achieving Mutually Satisfactory Solutions</a:t>
            </a:r>
          </a:p>
        </p:txBody>
      </p:sp>
    </p:spTree>
    <p:extLst>
      <p:ext uri="{BB962C8B-B14F-4D97-AF65-F5344CB8AC3E}">
        <p14:creationId xmlns:p14="http://schemas.microsoft.com/office/powerpoint/2010/main" val="8621379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7575" y="2021534"/>
            <a:ext cx="5412288" cy="3823503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/>
          <a:p>
            <a:pPr>
              <a:defRPr/>
            </a:pPr>
            <a:r>
              <a:rPr lang="en-US" sz="2500" b="1" dirty="0">
                <a:latin typeface="+mn-lt"/>
                <a:cs typeface="Arial"/>
              </a:rPr>
              <a:t>Instructions:</a:t>
            </a:r>
            <a:r>
              <a:rPr lang="en-US" sz="2500" dirty="0">
                <a:latin typeface="+mn-lt"/>
                <a:cs typeface="Arial"/>
              </a:rPr>
              <a:t> </a:t>
            </a:r>
            <a:endParaRPr lang="en-US" sz="2500" dirty="0">
              <a:latin typeface="+mn-lt"/>
              <a:ea typeface="Calibri"/>
            </a:endParaRPr>
          </a:p>
          <a:p>
            <a:pPr marL="640080" indent="-457200">
              <a:buFont typeface="+mj-lt"/>
              <a:buAutoNum type="arabicPeriod"/>
              <a:defRPr/>
            </a:pPr>
            <a:r>
              <a:rPr lang="en-US" sz="2500" dirty="0">
                <a:latin typeface="+mn-lt"/>
                <a:cs typeface="Arial"/>
              </a:rPr>
              <a:t>Divide participants into four groups.</a:t>
            </a:r>
          </a:p>
          <a:p>
            <a:pPr marL="640080" indent="-457200">
              <a:buFont typeface="+mj-lt"/>
              <a:buAutoNum type="arabicPeriod"/>
              <a:defRPr/>
            </a:pPr>
            <a:r>
              <a:rPr lang="en-US" sz="2500" dirty="0">
                <a:latin typeface="+mn-lt"/>
                <a:cs typeface="Arial"/>
              </a:rPr>
              <a:t>Each group will review the scenario handout to resolve the conflict.</a:t>
            </a:r>
            <a:endParaRPr lang="en-US" sz="2500" dirty="0">
              <a:latin typeface="+mn-lt"/>
              <a:ea typeface="Calibri"/>
            </a:endParaRPr>
          </a:p>
          <a:p>
            <a:pPr marL="640080" indent="-457200">
              <a:buFont typeface="+mj-lt"/>
              <a:buAutoNum type="arabicPeriod"/>
              <a:defRPr/>
            </a:pPr>
            <a:r>
              <a:rPr lang="en-US" sz="2500" dirty="0">
                <a:latin typeface="+mn-lt"/>
                <a:cs typeface="Arial"/>
              </a:rPr>
              <a:t>Reference the</a:t>
            </a:r>
            <a:r>
              <a:rPr lang="en-US" sz="2500" i="1" dirty="0">
                <a:latin typeface="+mn-lt"/>
                <a:cs typeface="Arial"/>
              </a:rPr>
              <a:t> Positive Conflict Management Strategies </a:t>
            </a:r>
            <a:r>
              <a:rPr lang="en-US" sz="2500" dirty="0">
                <a:latin typeface="+mn-lt"/>
                <a:cs typeface="Arial"/>
              </a:rPr>
              <a:t>handout.</a:t>
            </a:r>
          </a:p>
          <a:p>
            <a:pPr marL="640080" indent="-457200">
              <a:buFont typeface="+mj-lt"/>
              <a:buAutoNum type="arabicPeriod"/>
              <a:defRPr/>
            </a:pPr>
            <a:r>
              <a:rPr lang="en-US" sz="2500" dirty="0">
                <a:latin typeface="+mn-lt"/>
                <a:ea typeface="Calibri"/>
                <a:cs typeface="Arial"/>
              </a:rPr>
              <a:t>Each group shares their responses.</a:t>
            </a:r>
          </a:p>
          <a:p>
            <a:pPr marL="640080" indent="-457200">
              <a:buFont typeface="+mj-lt"/>
              <a:buAutoNum type="arabicPeriod"/>
              <a:defRPr/>
            </a:pPr>
            <a:endParaRPr lang="en-US" sz="2500" dirty="0">
              <a:latin typeface="+mn-lt"/>
              <a:ea typeface="Calibri"/>
            </a:endParaRPr>
          </a:p>
          <a:p>
            <a:pPr>
              <a:defRPr/>
            </a:pPr>
            <a:r>
              <a:rPr lang="en-US" sz="2500" b="1" dirty="0">
                <a:latin typeface="+mn-lt"/>
                <a:cs typeface="Arial"/>
              </a:rPr>
              <a:t>Time:</a:t>
            </a:r>
            <a:r>
              <a:rPr lang="en-US" sz="2500" dirty="0">
                <a:latin typeface="+mn-lt"/>
                <a:cs typeface="Arial"/>
              </a:rPr>
              <a:t> 10 minutes</a:t>
            </a:r>
            <a:endParaRPr lang="en-US" sz="2500" dirty="0">
              <a:latin typeface="+mn-lt"/>
              <a:ea typeface="Calibri" panose="020F0502020204030204" pitchFamily="34" charset="0"/>
            </a:endParaRPr>
          </a:p>
          <a:p>
            <a:pPr marL="457200" indent="-457200">
              <a:spcAft>
                <a:spcPts val="1800"/>
              </a:spcAft>
              <a:buFont typeface="Arial"/>
              <a:buChar char="•"/>
              <a:defRPr/>
            </a:pPr>
            <a:endParaRPr lang="en-US" sz="2800" dirty="0">
              <a:latin typeface="+mn-lt"/>
              <a:ea typeface="Calibri"/>
            </a:endParaRPr>
          </a:p>
        </p:txBody>
      </p:sp>
      <p:sp>
        <p:nvSpPr>
          <p:cNvPr id="901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/>
              <a:t>Activity</a:t>
            </a:r>
            <a:r>
              <a:rPr lang="en-US" altLang="en-US"/>
              <a:t> </a:t>
            </a:r>
            <a:br>
              <a:rPr lang="en-US" altLang="en-US"/>
            </a:br>
            <a:r>
              <a:rPr lang="en-US" altLang="en-US"/>
              <a:t>Win-Win Results Scenarios</a:t>
            </a:r>
          </a:p>
        </p:txBody>
      </p:sp>
      <p:pic>
        <p:nvPicPr>
          <p:cNvPr id="115716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923" y="2706891"/>
            <a:ext cx="2810490" cy="245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2830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8F017-0FB2-AA76-BC6C-2078FC7C3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Title 1">
            <a:extLst>
              <a:ext uri="{FF2B5EF4-FFF2-40B4-BE49-F238E27FC236}">
                <a16:creationId xmlns:a16="http://schemas.microsoft.com/office/drawing/2014/main" id="{55CD9E0D-97D4-9794-8004-B788B8D8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Win-Win Results Discussion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D5F79C-B0CF-1886-A679-CC4B90E4E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415" y="2050026"/>
            <a:ext cx="7886700" cy="4119563"/>
          </a:xfrm>
        </p:spPr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dirty="0">
                <a:effectLst/>
                <a:ea typeface="Times New Roman" panose="02020603050405020304" pitchFamily="18" charset="0"/>
              </a:rPr>
              <a:t>Group Discussion</a:t>
            </a:r>
          </a:p>
          <a:p>
            <a:pPr lvl="0"/>
            <a:r>
              <a:rPr lang="en-US" sz="1800" dirty="0"/>
              <a:t>What was the primary conflict?</a:t>
            </a:r>
          </a:p>
          <a:p>
            <a:pPr lvl="0"/>
            <a:r>
              <a:rPr lang="en-US" sz="1800" dirty="0"/>
              <a:t>If you were a part of this team, which conflict mode do you think would be most effective in this situation, and why?</a:t>
            </a:r>
          </a:p>
          <a:p>
            <a:pPr lvl="0"/>
            <a:r>
              <a:rPr lang="en-US" sz="1800" dirty="0"/>
              <a:t>Which positive conflict management strategies did you apply, and why?</a:t>
            </a:r>
            <a:endParaRPr lang="en-US" dirty="0"/>
          </a:p>
          <a:p>
            <a:pPr lvl="0"/>
            <a:r>
              <a:rPr lang="en-US" sz="1800" dirty="0"/>
              <a:t>In what ways did your proposed resolution address the needs and interests of all parties </a:t>
            </a:r>
            <a:r>
              <a:rPr lang="en-US" sz="1800"/>
              <a:t>involved?</a:t>
            </a:r>
            <a:endParaRPr lang="en-US" sz="1800" dirty="0"/>
          </a:p>
        </p:txBody>
      </p:sp>
      <p:pic>
        <p:nvPicPr>
          <p:cNvPr id="3" name="Picture 2" descr="A group of people holding up paper with question marks&#10;&#10;AI-generated content may be incorrect.">
            <a:extLst>
              <a:ext uri="{FF2B5EF4-FFF2-40B4-BE49-F238E27FC236}">
                <a16:creationId xmlns:a16="http://schemas.microsoft.com/office/drawing/2014/main" id="{DD77A88B-3AE0-CDF2-73F4-501CBFAF7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495" y="4254922"/>
            <a:ext cx="3420152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36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28650" y="2133600"/>
            <a:ext cx="7886700" cy="404336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/>
          </a:p>
        </p:txBody>
      </p:sp>
      <p:sp>
        <p:nvSpPr>
          <p:cNvPr id="921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Effective Communication Techniques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A2FC16-5BF6-6592-08FF-0CC90416BFA1}"/>
              </a:ext>
            </a:extLst>
          </p:cNvPr>
          <p:cNvSpPr txBox="1"/>
          <p:nvPr/>
        </p:nvSpPr>
        <p:spPr>
          <a:xfrm>
            <a:off x="533400" y="1911077"/>
            <a:ext cx="8229600" cy="44730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2400" b="1">
                <a:effectLst/>
                <a:latin typeface="+mn-lt"/>
                <a:ea typeface="Times New Roman" panose="02020603050405020304" pitchFamily="18" charset="0"/>
                <a:cs typeface="Arial"/>
              </a:rPr>
              <a:t>Open communication</a:t>
            </a:r>
            <a:r>
              <a:rPr lang="en-US" sz="2400" b="1">
                <a:latin typeface="+mn-lt"/>
                <a:ea typeface="Times New Roman" panose="02020603050405020304" pitchFamily="18" charset="0"/>
                <a:cs typeface="Arial"/>
              </a:rPr>
              <a:t>:</a:t>
            </a:r>
            <a:r>
              <a:rPr lang="en-US" sz="2400">
                <a:effectLst/>
                <a:latin typeface="+mn-lt"/>
                <a:ea typeface="Times New Roman" panose="02020603050405020304" pitchFamily="18" charset="0"/>
                <a:cs typeface="Arial"/>
              </a:rPr>
              <a:t> </a:t>
            </a:r>
            <a:endParaRPr lang="en-US" sz="2400">
              <a:latin typeface="+mn-lt"/>
              <a:ea typeface="Times New Roman" panose="02020603050405020304" pitchFamily="18" charset="0"/>
              <a:cs typeface="Arial"/>
            </a:endParaRPr>
          </a:p>
          <a:p>
            <a:pPr marL="285750" marR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+mn-lt"/>
                <a:ea typeface="Times New Roman" panose="02020603050405020304" pitchFamily="18" charset="0"/>
                <a:cs typeface="Arial"/>
              </a:rPr>
              <a:t>E</a:t>
            </a:r>
            <a:r>
              <a:rPr lang="en-US" sz="2400">
                <a:effectLst/>
                <a:latin typeface="+mn-lt"/>
                <a:ea typeface="Times New Roman" panose="02020603050405020304" pitchFamily="18" charset="0"/>
                <a:cs typeface="Arial"/>
              </a:rPr>
              <a:t>veryone feels comfortable and encouraged to share their thoughts, ideas, and concerns</a:t>
            </a:r>
            <a:r>
              <a:rPr lang="en-US" sz="2400">
                <a:latin typeface="+mn-lt"/>
                <a:ea typeface="Times New Roman" panose="02020603050405020304" pitchFamily="18" charset="0"/>
                <a:cs typeface="Arial"/>
              </a:rPr>
              <a:t>.</a:t>
            </a:r>
            <a:r>
              <a:rPr lang="en-US" sz="2400">
                <a:effectLst/>
                <a:latin typeface="+mn-lt"/>
                <a:ea typeface="Times New Roman" panose="02020603050405020304" pitchFamily="18" charset="0"/>
                <a:cs typeface="Arial"/>
              </a:rPr>
              <a:t> </a:t>
            </a:r>
          </a:p>
          <a:p>
            <a:pPr marL="285750" marR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+mn-lt"/>
                <a:ea typeface="Times New Roman" panose="02020603050405020304" pitchFamily="18" charset="0"/>
              </a:rPr>
              <a:t>An environment </a:t>
            </a:r>
            <a:r>
              <a:rPr lang="en-US" sz="2400">
                <a:effectLst/>
                <a:latin typeface="+mn-lt"/>
                <a:ea typeface="Times New Roman" panose="02020603050405020304" pitchFamily="18" charset="0"/>
              </a:rPr>
              <a:t>with no fear of judgment or retaliation. 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endParaRPr lang="en-US" sz="2400"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en-US" sz="2400" b="1">
                <a:effectLst/>
                <a:latin typeface="+mn-lt"/>
                <a:ea typeface="Times New Roman" panose="02020603050405020304" pitchFamily="18" charset="0"/>
                <a:cs typeface="Arial"/>
              </a:rPr>
              <a:t>Active listening</a:t>
            </a:r>
            <a:r>
              <a:rPr lang="en-US" sz="2400" b="1">
                <a:latin typeface="+mn-lt"/>
                <a:ea typeface="Times New Roman" panose="02020603050405020304" pitchFamily="18" charset="0"/>
                <a:cs typeface="Arial"/>
              </a:rPr>
              <a:t>:</a:t>
            </a:r>
            <a:r>
              <a:rPr lang="en-US" sz="2400">
                <a:effectLst/>
                <a:latin typeface="+mn-lt"/>
                <a:ea typeface="Times New Roman" panose="02020603050405020304" pitchFamily="18" charset="0"/>
                <a:cs typeface="Arial"/>
              </a:rPr>
              <a:t> </a:t>
            </a:r>
            <a:endParaRPr lang="en-US" sz="2400">
              <a:latin typeface="+mn-lt"/>
              <a:ea typeface="Times New Roman" panose="02020603050405020304" pitchFamily="18" charset="0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n-lt"/>
                <a:ea typeface="Times New Roman" panose="02020603050405020304" pitchFamily="18" charset="0"/>
                <a:cs typeface="Arial"/>
              </a:rPr>
              <a:t>Requires</a:t>
            </a:r>
            <a:r>
              <a:rPr lang="en-US" sz="2400">
                <a:effectLst/>
                <a:latin typeface="+mn-lt"/>
                <a:ea typeface="Times New Roman" panose="02020603050405020304" pitchFamily="18" charset="0"/>
                <a:cs typeface="Arial"/>
              </a:rPr>
              <a:t> fully concentrating, understanding, and remembering what is being said</a:t>
            </a:r>
            <a:r>
              <a:rPr lang="en-US" sz="2400">
                <a:latin typeface="+mn-lt"/>
                <a:ea typeface="Times New Roman" panose="02020603050405020304" pitchFamily="18" charset="0"/>
                <a:cs typeface="Arial"/>
              </a:rPr>
              <a:t>.</a:t>
            </a:r>
            <a:endParaRPr lang="en-US" sz="2400">
              <a:effectLst/>
              <a:latin typeface="+mn-lt"/>
              <a:ea typeface="Times New Roman" panose="02020603050405020304" pitchFamily="18" charset="0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n-lt"/>
                <a:ea typeface="Times New Roman" panose="02020603050405020304" pitchFamily="18" charset="0"/>
                <a:cs typeface="Arial"/>
              </a:rPr>
              <a:t>Helps</a:t>
            </a:r>
            <a:r>
              <a:rPr lang="en-US" sz="2400">
                <a:effectLst/>
                <a:latin typeface="+mn-lt"/>
                <a:ea typeface="Times New Roman" panose="02020603050405020304" pitchFamily="18" charset="0"/>
                <a:cs typeface="Arial"/>
              </a:rPr>
              <a:t> you understand the underlying issues and respond appropriately.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+mn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2834" y="2064939"/>
            <a:ext cx="5384089" cy="3736693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/>
          <a:p>
            <a:pPr>
              <a:defRPr/>
            </a:pPr>
            <a:r>
              <a:rPr lang="en-US" sz="2500" b="1" dirty="0">
                <a:latin typeface="+mn-lt"/>
                <a:cs typeface="Arial"/>
              </a:rPr>
              <a:t>Instructions:</a:t>
            </a:r>
          </a:p>
          <a:p>
            <a:pPr marL="640080" indent="-514350">
              <a:buFont typeface="+mj-lt"/>
              <a:buAutoNum type="arabicPeriod"/>
              <a:defRPr/>
            </a:pPr>
            <a:r>
              <a:rPr lang="en-US" sz="2500" dirty="0">
                <a:latin typeface="+mn-lt"/>
                <a:cs typeface="Arial"/>
              </a:rPr>
              <a:t>Volunteers from the group are needed to role-play the two scenarios. </a:t>
            </a:r>
          </a:p>
          <a:p>
            <a:pPr marL="640080" indent="-514350">
              <a:buFont typeface="+mj-lt"/>
              <a:buAutoNum type="arabicPeriod"/>
              <a:defRPr/>
            </a:pPr>
            <a:r>
              <a:rPr lang="en-US" sz="2500" dirty="0">
                <a:latin typeface="+mn-lt"/>
                <a:ea typeface="Calibri" panose="020F0502020204030204"/>
                <a:cs typeface="Arial"/>
              </a:rPr>
              <a:t>Think about the information learned throughout the lesson. </a:t>
            </a:r>
          </a:p>
          <a:p>
            <a:pPr marL="640080" indent="-514350">
              <a:buFont typeface="+mj-lt"/>
              <a:buAutoNum type="arabicPeriod"/>
              <a:defRPr/>
            </a:pPr>
            <a:r>
              <a:rPr lang="en-US" sz="2500" dirty="0">
                <a:latin typeface="+mn-lt"/>
                <a:ea typeface="Calibri" panose="020F0502020204030204"/>
                <a:cs typeface="Arial"/>
              </a:rPr>
              <a:t>Complete the discussion questions as each scenario is played out.</a:t>
            </a:r>
            <a:endParaRPr lang="en-US" sz="2500" dirty="0">
              <a:latin typeface="+mn-lt"/>
              <a:ea typeface="Calibri" panose="020F0502020204030204"/>
            </a:endParaRPr>
          </a:p>
          <a:p>
            <a:pPr>
              <a:defRPr/>
            </a:pPr>
            <a:endParaRPr lang="en-US" sz="2500" dirty="0">
              <a:latin typeface="+mn-lt"/>
              <a:cs typeface="Arial"/>
            </a:endParaRPr>
          </a:p>
          <a:p>
            <a:pPr>
              <a:defRPr/>
            </a:pPr>
            <a:r>
              <a:rPr lang="en-US" sz="2500" b="1" dirty="0">
                <a:latin typeface="+mn-lt"/>
                <a:cs typeface="Arial"/>
              </a:rPr>
              <a:t>Time:</a:t>
            </a:r>
            <a:r>
              <a:rPr lang="en-US" sz="2500" dirty="0">
                <a:latin typeface="+mn-lt"/>
                <a:cs typeface="Arial"/>
              </a:rPr>
              <a:t> 15 minutes</a:t>
            </a:r>
            <a:endParaRPr lang="en-US" sz="2500" dirty="0">
              <a:latin typeface="+mn-lt"/>
              <a:ea typeface="Calibri" panose="020F0502020204030204" pitchFamily="34" charset="0"/>
            </a:endParaRPr>
          </a:p>
          <a:p>
            <a:pPr>
              <a:buFont typeface="Arial" panose="020F0302020204030204"/>
              <a:buChar char="•"/>
              <a:defRPr/>
            </a:pPr>
            <a:endParaRPr lang="en-US" dirty="0"/>
          </a:p>
          <a:p>
            <a:pPr marL="457200" indent="-457200">
              <a:spcAft>
                <a:spcPts val="1800"/>
              </a:spcAft>
              <a:buAutoNum type="arabicPeriod"/>
              <a:defRPr/>
            </a:pPr>
            <a:endParaRPr lang="en-US" sz="2800" dirty="0">
              <a:latin typeface="+mn-lt"/>
              <a:ea typeface="Calibri"/>
            </a:endParaRPr>
          </a:p>
        </p:txBody>
      </p:sp>
      <p:sp>
        <p:nvSpPr>
          <p:cNvPr id="901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/>
              <a:t>Activity</a:t>
            </a:r>
            <a:r>
              <a:rPr lang="en-US" altLang="en-US"/>
              <a:t> </a:t>
            </a:r>
            <a:br>
              <a:rPr lang="en-US" altLang="en-US"/>
            </a:br>
            <a:r>
              <a:rPr lang="en-US" altLang="en-US"/>
              <a:t>Responding to Conflict Role Play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CCEA17-DA2D-4874-CED9-CB1C7D004A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923" y="2706891"/>
            <a:ext cx="2810490" cy="245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5300" y="2133600"/>
            <a:ext cx="4077950" cy="1981200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>
                <a:effectLst/>
                <a:latin typeface="Arial"/>
                <a:ea typeface="Times New Roman" panose="02020603050405020304" pitchFamily="18" charset="0"/>
                <a:cs typeface="Arial"/>
              </a:rPr>
              <a:t>Materials:</a:t>
            </a:r>
            <a:r>
              <a:rPr lang="en-US" sz="2800">
                <a:effectLst/>
                <a:latin typeface="Arial"/>
                <a:ea typeface="Times New Roman" panose="02020603050405020304" pitchFamily="18" charset="0"/>
                <a:cs typeface="Arial"/>
              </a:rPr>
              <a:t> Conflict Response Techniques worksheet</a:t>
            </a:r>
            <a:endParaRPr lang="en-US" sz="28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>
                <a:effectLst/>
                <a:latin typeface="Arial"/>
                <a:ea typeface="Times New Roman" panose="02020603050405020304" pitchFamily="18" charset="0"/>
                <a:cs typeface="Arial"/>
              </a:rPr>
              <a:t>Time:</a:t>
            </a:r>
            <a:r>
              <a:rPr lang="en-US" sz="2800">
                <a:effectLst/>
                <a:latin typeface="Arial"/>
                <a:ea typeface="Times New Roman" panose="02020603050405020304" pitchFamily="18" charset="0"/>
                <a:cs typeface="Arial"/>
              </a:rPr>
              <a:t> 3 minutes, 2-minute discussion</a:t>
            </a:r>
            <a:r>
              <a:rPr lang="en-US" sz="28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endParaRPr lang="en-US">
              <a:ea typeface="Calibri"/>
            </a:endParaRPr>
          </a:p>
        </p:txBody>
      </p:sp>
      <p:sp>
        <p:nvSpPr>
          <p:cNvPr id="901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/>
              <a:t>Activity</a:t>
            </a:r>
            <a:r>
              <a:rPr lang="en-US" altLang="en-US"/>
              <a:t> </a:t>
            </a:r>
            <a:br>
              <a:rPr lang="en-US" altLang="en-US"/>
            </a:br>
            <a:r>
              <a:rPr lang="en-US" altLang="en-US"/>
              <a:t>Conflict Response Checklist</a:t>
            </a:r>
          </a:p>
        </p:txBody>
      </p:sp>
      <p:pic>
        <p:nvPicPr>
          <p:cNvPr id="3" name="Graphic 1" descr="Two speech bubbles">
            <a:extLst>
              <a:ext uri="{FF2B5EF4-FFF2-40B4-BE49-F238E27FC236}">
                <a16:creationId xmlns:a16="http://schemas.microsoft.com/office/drawing/2014/main" id="{CC2B61C0-1F07-BD33-68AB-6D8A19383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2376" y="3906810"/>
            <a:ext cx="2679492" cy="2670123"/>
          </a:xfrm>
          <a:prstGeom prst="rect">
            <a:avLst/>
          </a:prstGeom>
        </p:spPr>
      </p:pic>
      <p:pic>
        <p:nvPicPr>
          <p:cNvPr id="5" name="Content Placeholder 2" descr="A pencil and a piece of paper&#10;&#10;AI-generated content may be incorrect.">
            <a:extLst>
              <a:ext uri="{FF2B5EF4-FFF2-40B4-BE49-F238E27FC236}">
                <a16:creationId xmlns:a16="http://schemas.microsoft.com/office/drawing/2014/main" id="{70A6861D-6772-245C-0C17-0864FCDC1E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359" y="1784984"/>
            <a:ext cx="2367978" cy="267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695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1331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65CECB-7E46-33D0-BE0A-5DF7DD7B8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50000"/>
          </a:blip>
          <a:srcRect l="7667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09600" y="2209800"/>
            <a:ext cx="6858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/>
            <a:r>
              <a:rPr lang="en-US" altLang="en-US" sz="6000">
                <a:solidFill>
                  <a:srgbClr val="FFFFFF"/>
                </a:solidFill>
              </a:rPr>
              <a:t>Lesson 3: Building and Strengthening Team Productivity </a:t>
            </a:r>
          </a:p>
        </p:txBody>
      </p:sp>
    </p:spTree>
    <p:extLst>
      <p:ext uri="{BB962C8B-B14F-4D97-AF65-F5344CB8AC3E}">
        <p14:creationId xmlns:p14="http://schemas.microsoft.com/office/powerpoint/2010/main" val="4083021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4119563"/>
          </a:xfrm>
        </p:spPr>
        <p:txBody>
          <a:bodyPr/>
          <a:lstStyle/>
          <a:p>
            <a:pPr eaLnBrk="1" hangingPunct="1"/>
            <a:r>
              <a:rPr lang="en-US" sz="2400">
                <a:ea typeface="Calibri"/>
                <a:cs typeface="Calibri"/>
              </a:rPr>
              <a:t>An atmosphere shaped by team members: </a:t>
            </a:r>
          </a:p>
          <a:p>
            <a:pPr lvl="1" eaLnBrk="1" hangingPunct="1"/>
            <a:r>
              <a:rPr lang="en-US" sz="2400"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240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nique traits</a:t>
            </a:r>
          </a:p>
          <a:p>
            <a:pPr lvl="1" eaLnBrk="1" hangingPunct="1"/>
            <a:r>
              <a:rPr lang="en-US" sz="2400"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240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alues</a:t>
            </a:r>
          </a:p>
          <a:p>
            <a:pPr lvl="1" eaLnBrk="1" hangingPunct="1"/>
            <a:r>
              <a:rPr lang="en-US" sz="2400"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40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ommunication styles</a:t>
            </a:r>
          </a:p>
          <a:p>
            <a:pPr lvl="1" eaLnBrk="1" hangingPunct="1"/>
            <a:r>
              <a:rPr lang="en-US" sz="2400"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40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ork experiences</a:t>
            </a:r>
          </a:p>
          <a:p>
            <a:pPr lvl="1" eaLnBrk="1" hangingPunct="1"/>
            <a:endParaRPr lang="en-US" sz="240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2400"/>
              <a:t>Varied perspectives and interactions lead to more innovation and productivity. </a:t>
            </a:r>
            <a:endParaRPr lang="en-US" altLang="en-US" sz="2400">
              <a:ea typeface="Calibri"/>
              <a:cs typeface="Calibri"/>
            </a:endParaRPr>
          </a:p>
        </p:txBody>
      </p:sp>
      <p:sp>
        <p:nvSpPr>
          <p:cNvPr id="942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Dynamics of Individual Differences in the Workplace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360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sz="240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180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 sz="240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17525" y="2209800"/>
            <a:ext cx="3958289" cy="2626791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/>
          <a:p>
            <a:pPr marL="0" marR="0" indent="-571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57150" algn="l"/>
              </a:tabLst>
            </a:pPr>
            <a:r>
              <a:rPr lang="en-US" sz="2400" b="1">
                <a:effectLst/>
                <a:latin typeface="Arial"/>
                <a:ea typeface="Times New Roman" panose="02020603050405020304" pitchFamily="18" charset="0"/>
                <a:cs typeface="Arial"/>
              </a:rPr>
              <a:t>Materials: </a:t>
            </a:r>
            <a:r>
              <a:rPr lang="en-US" sz="2400">
                <a:effectLst/>
                <a:latin typeface="Arial"/>
                <a:ea typeface="Times New Roman" panose="02020603050405020304" pitchFamily="18" charset="0"/>
                <a:cs typeface="Arial"/>
              </a:rPr>
              <a:t>Benefits of Individual Differences in The Workplace</a:t>
            </a:r>
            <a:r>
              <a:rPr lang="en-US" sz="2400" i="1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en-US" sz="2400">
                <a:effectLst/>
                <a:latin typeface="Arial"/>
                <a:ea typeface="Times New Roman" panose="02020603050405020304" pitchFamily="18" charset="0"/>
                <a:cs typeface="Arial"/>
              </a:rPr>
              <a:t>handout</a:t>
            </a:r>
          </a:p>
          <a:p>
            <a:pPr marL="0" marR="0" indent="-571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57150" algn="l"/>
              </a:tabLst>
            </a:pPr>
            <a:r>
              <a:rPr lang="en-US" sz="2400" b="1">
                <a:effectLst/>
                <a:latin typeface="Arial"/>
                <a:ea typeface="Times New Roman" panose="02020603050405020304" pitchFamily="18" charset="0"/>
                <a:cs typeface="Arial"/>
              </a:rPr>
              <a:t>Time:</a:t>
            </a:r>
            <a:r>
              <a:rPr lang="en-US" sz="2400">
                <a:effectLst/>
                <a:latin typeface="Arial"/>
                <a:ea typeface="Times New Roman" panose="02020603050405020304" pitchFamily="18" charset="0"/>
                <a:cs typeface="Arial"/>
              </a:rPr>
              <a:t> 5-minute discussion</a:t>
            </a:r>
          </a:p>
        </p:txBody>
      </p:sp>
      <p:sp>
        <p:nvSpPr>
          <p:cNvPr id="993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u="sng"/>
              <a:t>Activity</a:t>
            </a:r>
            <a:br>
              <a:rPr lang="en-US" altLang="en-US" sz="3200" u="sng"/>
            </a:br>
            <a:r>
              <a:rPr lang="en-US" altLang="en-US" sz="3200"/>
              <a:t>Benefits of Individual Differences in the Workplace</a:t>
            </a:r>
          </a:p>
        </p:txBody>
      </p:sp>
      <p:pic>
        <p:nvPicPr>
          <p:cNvPr id="3" name="Graphic 1" descr="Two speech bubbles">
            <a:extLst>
              <a:ext uri="{FF2B5EF4-FFF2-40B4-BE49-F238E27FC236}">
                <a16:creationId xmlns:a16="http://schemas.microsoft.com/office/drawing/2014/main" id="{3B083478-2F15-612E-2B9C-263AA9CE9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18647" y="2098621"/>
            <a:ext cx="3597639" cy="3607008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41195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/>
              <a:t>Unproductive behaviors that negatively impact the team and work environment: 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/>
              <a:t>Unconscious bias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/>
              <a:t>Communication barriers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/>
              <a:t>Groupthink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/>
              <a:t>Resistance to change 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/>
              <a:t>Inequitable work distribution  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altLang="en-US"/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/>
          </a:p>
        </p:txBody>
      </p:sp>
      <p:sp>
        <p:nvSpPr>
          <p:cNvPr id="962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Unproductive Workplace Dynamics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57150" algn="l"/>
              </a:tabLst>
            </a:pPr>
            <a:r>
              <a:rPr lang="en-US" sz="2800" u="sng">
                <a:effectLst/>
                <a:latin typeface="Calibri Light"/>
                <a:ea typeface="Calibri Light"/>
                <a:cs typeface="Calibri Light"/>
              </a:rPr>
              <a:t>Activity</a:t>
            </a:r>
            <a:r>
              <a:rPr lang="en-US" sz="2800">
                <a:latin typeface="Calibri Light"/>
                <a:ea typeface="Calibri Light"/>
                <a:cs typeface="Calibri Light"/>
              </a:rPr>
              <a:t> </a:t>
            </a:r>
            <a:br>
              <a:rPr lang="en-US" sz="28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800">
                <a:effectLst/>
                <a:latin typeface="Calibri Light"/>
                <a:ea typeface="Calibri Light"/>
                <a:cs typeface="Calibri Light"/>
              </a:rPr>
              <a:t>Individual Differences in the Workplace Reflection</a:t>
            </a:r>
          </a:p>
        </p:txBody>
      </p:sp>
      <p:sp>
        <p:nvSpPr>
          <p:cNvPr id="98307" name="Content Placeholder 2"/>
          <p:cNvSpPr txBox="1">
            <a:spLocks/>
          </p:cNvSpPr>
          <p:nvPr/>
        </p:nvSpPr>
        <p:spPr bwMode="auto">
          <a:xfrm>
            <a:off x="628650" y="2120483"/>
            <a:ext cx="4167267" cy="413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7150" algn="l"/>
              </a:tabLst>
            </a:pPr>
            <a:r>
              <a:rPr lang="en-US" sz="2400" b="1">
                <a:effectLst/>
                <a:latin typeface="Arial"/>
                <a:ea typeface="Times New Roman" panose="02020603050405020304" pitchFamily="18" charset="0"/>
                <a:cs typeface="Arial"/>
              </a:rPr>
              <a:t>Materials:</a:t>
            </a:r>
            <a:r>
              <a:rPr lang="en-US" sz="24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endParaRPr lang="en-US" sz="2400" dirty="0">
              <a:latin typeface="Arial"/>
              <a:ea typeface="Times New Roman" panose="02020603050405020304" pitchFamily="18" charset="0"/>
              <a:cs typeface="Arial"/>
            </a:endParaRPr>
          </a:p>
          <a:p>
            <a:pPr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tabLst>
                <a:tab pos="57150" algn="l"/>
              </a:tabLst>
            </a:pPr>
            <a:r>
              <a:rPr lang="en-US" sz="2400">
                <a:effectLst/>
                <a:latin typeface="Arial"/>
                <a:ea typeface="Times New Roman" panose="02020603050405020304" pitchFamily="18" charset="0"/>
                <a:cs typeface="Arial"/>
              </a:rPr>
              <a:t>Benefits of Individual Differences in the Workplace </a:t>
            </a:r>
            <a:r>
              <a:rPr lang="en-US" sz="2400">
                <a:latin typeface="Arial"/>
                <a:ea typeface="Times New Roman" panose="02020603050405020304" pitchFamily="18" charset="0"/>
                <a:cs typeface="Arial"/>
              </a:rPr>
              <a:t>handout</a:t>
            </a:r>
          </a:p>
          <a:p>
            <a:pPr marR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tabLst>
                <a:tab pos="57150" algn="l"/>
              </a:tabLst>
            </a:pPr>
            <a:r>
              <a:rPr lang="en-US" sz="2400">
                <a:latin typeface="Arial"/>
                <a:ea typeface="Times New Roman" panose="02020603050405020304" pitchFamily="18" charset="0"/>
                <a:cs typeface="Arial"/>
              </a:rPr>
              <a:t>Individual</a:t>
            </a:r>
            <a:r>
              <a:rPr lang="en-US" sz="2400">
                <a:effectLst/>
                <a:latin typeface="Arial"/>
                <a:ea typeface="Times New Roman" panose="02020603050405020304" pitchFamily="18" charset="0"/>
                <a:cs typeface="Arial"/>
              </a:rPr>
              <a:t> Differences in the Workplace Reflection</a:t>
            </a:r>
            <a:endParaRPr lang="en-US" sz="2400">
              <a:latin typeface="Arial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7150" algn="l"/>
              </a:tabLst>
            </a:pPr>
            <a:r>
              <a:rPr lang="en-US" sz="2400" b="1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Time:</a:t>
            </a:r>
            <a:r>
              <a:rPr lang="en-US" sz="24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5-minute small group discussion</a:t>
            </a:r>
          </a:p>
        </p:txBody>
      </p:sp>
      <p:pic>
        <p:nvPicPr>
          <p:cNvPr id="3" name="Graphic 1" descr="Two speech bubbles">
            <a:extLst>
              <a:ext uri="{FF2B5EF4-FFF2-40B4-BE49-F238E27FC236}">
                <a16:creationId xmlns:a16="http://schemas.microsoft.com/office/drawing/2014/main" id="{387718DF-05C0-3155-03EC-99F0EC4DD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0344" y="1901875"/>
            <a:ext cx="3597639" cy="360700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Team Role Theories</a:t>
            </a:r>
          </a:p>
        </p:txBody>
      </p:sp>
      <p:sp>
        <p:nvSpPr>
          <p:cNvPr id="117763" name="Content Placeholder 2"/>
          <p:cNvSpPr txBox="1">
            <a:spLocks/>
          </p:cNvSpPr>
          <p:nvPr/>
        </p:nvSpPr>
        <p:spPr bwMode="auto">
          <a:xfrm>
            <a:off x="628650" y="1905000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>
                <a:latin typeface="Calibri"/>
                <a:ea typeface="Calibri"/>
                <a:cs typeface="Arial"/>
              </a:rPr>
              <a:t>Evaluates each team member’s contribution to the team.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>
                <a:latin typeface="Calibri"/>
                <a:ea typeface="Calibri"/>
                <a:cs typeface="Arial"/>
              </a:rPr>
              <a:t>Offers a structured way to evaluate strengths.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>
                <a:latin typeface="Calibri"/>
                <a:ea typeface="Calibri"/>
                <a:cs typeface="Arial"/>
              </a:rPr>
              <a:t>Identifies areas where the team may lack skills or perspectives.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981200"/>
            <a:ext cx="8610600" cy="350361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b="1"/>
              <a:t>Plants </a:t>
            </a:r>
            <a:r>
              <a:rPr lang="en-US" sz="1800">
                <a:latin typeface="Arial"/>
                <a:cs typeface="Arial"/>
              </a:rPr>
              <a:t>– </a:t>
            </a:r>
            <a:r>
              <a:rPr lang="en-US" sz="2400">
                <a:effectLst/>
                <a:ea typeface="Times New Roman" panose="02020603050405020304" pitchFamily="18" charset="0"/>
              </a:rPr>
              <a:t>tend to be highly creative and innovative. </a:t>
            </a:r>
            <a:endParaRPr lang="en-US" sz="2400" b="1" dirty="0">
              <a:ea typeface="Calibri" panose="020F0502020204030204"/>
              <a:cs typeface="Calibri" panose="020F0502020204030204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 b="1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b="1"/>
              <a:t>Monitor Evaluators </a:t>
            </a:r>
            <a:r>
              <a:rPr lang="en-US" sz="1800">
                <a:latin typeface="Arial"/>
                <a:cs typeface="Arial"/>
              </a:rPr>
              <a:t>– </a:t>
            </a:r>
            <a:r>
              <a:rPr lang="en-US" sz="2400">
                <a:effectLst/>
                <a:ea typeface="Times New Roman" panose="02020603050405020304" pitchFamily="18" charset="0"/>
              </a:rPr>
              <a:t>tend to be logical and objective. </a:t>
            </a:r>
            <a:endParaRPr lang="en-US" sz="2400" b="1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 b="1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b="1"/>
              <a:t>Specialists </a:t>
            </a:r>
            <a:r>
              <a:rPr lang="en-US" sz="1800">
                <a:latin typeface="Arial"/>
                <a:cs typeface="Arial"/>
              </a:rPr>
              <a:t>– </a:t>
            </a:r>
            <a:r>
              <a:rPr lang="en-US" sz="2400">
                <a:effectLst/>
                <a:ea typeface="Times New Roman" panose="02020603050405020304" pitchFamily="18" charset="0"/>
              </a:rPr>
              <a:t>brings in-depth knowledge in a particular area. </a:t>
            </a:r>
            <a:endParaRPr lang="en-US" sz="2400" b="1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b="1" u="sng"/>
          </a:p>
        </p:txBody>
      </p:sp>
      <p:sp>
        <p:nvSpPr>
          <p:cNvPr id="10342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altLang="en-US" u="sng" dirty="0"/>
            </a:br>
            <a:r>
              <a:rPr lang="en-US" altLang="en-US" dirty="0"/>
              <a:t>Thinking-Oriented Roles </a:t>
            </a:r>
            <a:endParaRPr lang="en-US" altLang="en-US" dirty="0">
              <a:ea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981200"/>
            <a:ext cx="7848600" cy="350361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b="1"/>
              <a:t>Resource Investigators </a:t>
            </a:r>
            <a:r>
              <a:rPr lang="en-US" sz="1800">
                <a:latin typeface="Arial"/>
                <a:cs typeface="Arial"/>
              </a:rPr>
              <a:t>– </a:t>
            </a:r>
            <a:r>
              <a:rPr lang="en-US" sz="2400">
                <a:effectLst/>
                <a:ea typeface="Times New Roman" panose="02020603050405020304" pitchFamily="18" charset="0"/>
              </a:rPr>
              <a:t>excel at exploring new opportunities 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and building connections.</a:t>
            </a:r>
            <a:endParaRPr lang="en-US" sz="24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b="1"/>
              <a:t>Teamworkers</a:t>
            </a:r>
            <a:r>
              <a:rPr lang="en-US" sz="2400" dirty="0"/>
              <a:t> </a:t>
            </a:r>
            <a:r>
              <a:rPr lang="en-US" sz="1800">
                <a:latin typeface="Arial"/>
                <a:cs typeface="Arial"/>
              </a:rPr>
              <a:t>– </a:t>
            </a:r>
            <a:r>
              <a:rPr lang="en-US" sz="2400">
                <a:effectLst/>
                <a:ea typeface="Times New Roman" panose="02020603050405020304" pitchFamily="18" charset="0"/>
              </a:rPr>
              <a:t>great at promoting cohesion and resolving 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conflict. </a:t>
            </a:r>
            <a:endParaRPr lang="en-US" sz="24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b="1"/>
              <a:t>Coordinators</a:t>
            </a:r>
            <a:r>
              <a:rPr lang="en-US" sz="2400" dirty="0"/>
              <a:t> </a:t>
            </a:r>
            <a:r>
              <a:rPr lang="en-US" sz="1800">
                <a:latin typeface="Arial"/>
                <a:cs typeface="Arial"/>
              </a:rPr>
              <a:t>–</a:t>
            </a:r>
            <a:r>
              <a:rPr lang="en-US" sz="2400" dirty="0"/>
              <a:t> </a:t>
            </a:r>
            <a:r>
              <a:rPr lang="en-US" sz="2400">
                <a:effectLst/>
                <a:ea typeface="Times New Roman" panose="02020603050405020304" pitchFamily="18" charset="0"/>
              </a:rPr>
              <a:t>skilled at clarifying team goals and promoting 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decision-making. </a:t>
            </a:r>
            <a:endParaRPr lang="en-US" sz="2400" dirty="0"/>
          </a:p>
        </p:txBody>
      </p:sp>
      <p:sp>
        <p:nvSpPr>
          <p:cNvPr id="10342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altLang="en-US" u="sng" dirty="0"/>
            </a:br>
            <a:r>
              <a:rPr lang="en-US" altLang="en-US" dirty="0"/>
              <a:t>Social-Oriented Roles</a:t>
            </a:r>
          </a:p>
        </p:txBody>
      </p:sp>
    </p:spTree>
    <p:extLst>
      <p:ext uri="{BB962C8B-B14F-4D97-AF65-F5344CB8AC3E}">
        <p14:creationId xmlns:p14="http://schemas.microsoft.com/office/powerpoint/2010/main" val="41376934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981200"/>
            <a:ext cx="8077200" cy="350361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b="1"/>
              <a:t>Shapers</a:t>
            </a:r>
            <a:r>
              <a:rPr lang="en-US" sz="2400" dirty="0"/>
              <a:t> </a:t>
            </a:r>
            <a:r>
              <a:rPr lang="en-US" sz="1800">
                <a:latin typeface="Arial"/>
                <a:cs typeface="Arial"/>
              </a:rPr>
              <a:t>–</a:t>
            </a:r>
            <a:r>
              <a:rPr lang="en-US" sz="2400" dirty="0"/>
              <a:t> </a:t>
            </a:r>
            <a:r>
              <a:rPr lang="en-US" sz="2400">
                <a:effectLst/>
                <a:ea typeface="Times New Roman" panose="02020603050405020304" pitchFamily="18" charset="0"/>
              </a:rPr>
              <a:t>thrive on challenges and are driven to push the team 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toward improvement.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b="1"/>
              <a:t>Implementers </a:t>
            </a:r>
            <a:r>
              <a:rPr lang="en-US" sz="1800">
                <a:latin typeface="Arial"/>
                <a:cs typeface="Arial"/>
              </a:rPr>
              <a:t>–</a:t>
            </a:r>
            <a:r>
              <a:rPr lang="en-US" sz="2400" dirty="0"/>
              <a:t> </a:t>
            </a:r>
            <a:r>
              <a:rPr lang="en-US" sz="2400">
                <a:effectLst/>
                <a:ea typeface="Times New Roman" panose="02020603050405020304" pitchFamily="18" charset="0"/>
              </a:rPr>
              <a:t>practical and excel at turning ideas into 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actionable tasks. </a:t>
            </a:r>
            <a:endParaRPr lang="en-US" sz="2400" dirty="0">
              <a:effectLst/>
              <a:ea typeface="Times New Roman" panose="02020603050405020304" pitchFamily="18" charset="0"/>
              <a:cs typeface="Calibri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b="1"/>
              <a:t>Completer Finishers </a:t>
            </a:r>
            <a:r>
              <a:rPr lang="en-US" sz="1800">
                <a:latin typeface="Arial"/>
                <a:cs typeface="Arial"/>
              </a:rPr>
              <a:t>–</a:t>
            </a:r>
            <a:r>
              <a:rPr lang="en-US" sz="2400" dirty="0"/>
              <a:t> </a:t>
            </a:r>
            <a:r>
              <a:rPr lang="en-US" sz="2400">
                <a:effectLst/>
                <a:ea typeface="Times New Roman" panose="02020603050405020304" pitchFamily="18" charset="0"/>
              </a:rPr>
              <a:t>pay attention to detail and ensure that 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tasks are completed thoroughly and on time. </a:t>
            </a:r>
            <a:endParaRPr lang="en-US" sz="2400" dirty="0"/>
          </a:p>
        </p:txBody>
      </p:sp>
      <p:sp>
        <p:nvSpPr>
          <p:cNvPr id="10342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altLang="en-US" u="sng" dirty="0"/>
            </a:br>
            <a:r>
              <a:rPr lang="en-US" altLang="en-US" dirty="0"/>
              <a:t>Action-Oriented Roles</a:t>
            </a:r>
          </a:p>
        </p:txBody>
      </p:sp>
    </p:spTree>
    <p:extLst>
      <p:ext uri="{BB962C8B-B14F-4D97-AF65-F5344CB8AC3E}">
        <p14:creationId xmlns:p14="http://schemas.microsoft.com/office/powerpoint/2010/main" val="41868558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Establishing Clear Objectives</a:t>
            </a:r>
          </a:p>
        </p:txBody>
      </p:sp>
      <p:sp>
        <p:nvSpPr>
          <p:cNvPr id="119812" name="Content Placeholder 2"/>
          <p:cNvSpPr txBox="1">
            <a:spLocks/>
          </p:cNvSpPr>
          <p:nvPr/>
        </p:nvSpPr>
        <p:spPr bwMode="auto">
          <a:xfrm>
            <a:off x="762000" y="2057400"/>
            <a:ext cx="78867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Aft>
                <a:spcPts val="1800"/>
              </a:spcAft>
            </a:pPr>
            <a:r>
              <a:rPr lang="en-US" sz="2400">
                <a:effectLst/>
                <a:latin typeface="+mn-lt"/>
                <a:ea typeface="Times New Roman" panose="02020603050405020304" pitchFamily="18" charset="0"/>
                <a:cs typeface="Arial"/>
              </a:rPr>
              <a:t>Communicate clear, well-defined goals</a:t>
            </a:r>
            <a:r>
              <a:rPr lang="en-US" sz="2400">
                <a:latin typeface="+mn-lt"/>
                <a:ea typeface="Times New Roman" panose="02020603050405020304" pitchFamily="18" charset="0"/>
                <a:cs typeface="Arial"/>
              </a:rPr>
              <a:t>.</a:t>
            </a:r>
            <a:endParaRPr lang="en-US" sz="2400">
              <a:effectLst/>
              <a:latin typeface="+mn-lt"/>
              <a:ea typeface="Times New Roman" panose="02020603050405020304" pitchFamily="18" charset="0"/>
            </a:endParaRPr>
          </a:p>
          <a:p>
            <a:pPr eaLnBrk="1" hangingPunct="1">
              <a:spcAft>
                <a:spcPts val="1800"/>
              </a:spcAft>
            </a:pPr>
            <a:r>
              <a:rPr lang="en-US" sz="2400">
                <a:effectLst/>
                <a:latin typeface="+mn-lt"/>
                <a:ea typeface="Times New Roman" panose="02020603050405020304" pitchFamily="18" charset="0"/>
              </a:rPr>
              <a:t>Highlight a unified purpose that creates alignment across all operational duties, responsibilities, and tasks. </a:t>
            </a:r>
            <a:endParaRPr lang="en-US" altLang="en-US" sz="4000">
              <a:latin typeface="+mn-l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effectLst/>
                <a:ea typeface="Times New Roman" panose="02020603050405020304" pitchFamily="18" charset="0"/>
              </a:rPr>
              <a:t>Maximize the use of Belbin’s team roles theory</a:t>
            </a:r>
            <a:r>
              <a:rPr lang="en-US" sz="2400">
                <a:ea typeface="Times New Roman" panose="02020603050405020304" pitchFamily="18" charset="0"/>
              </a:rPr>
              <a:t>.</a:t>
            </a:r>
            <a:r>
              <a:rPr lang="en-US" sz="2400">
                <a:effectLst/>
                <a:ea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ea typeface="Times New Roman" panose="02020603050405020304" pitchFamily="18" charset="0"/>
              </a:rPr>
              <a:t>A</a:t>
            </a:r>
            <a:r>
              <a:rPr lang="en-US" sz="2400">
                <a:effectLst/>
                <a:ea typeface="Times New Roman" panose="02020603050405020304" pitchFamily="18" charset="0"/>
              </a:rPr>
              <a:t>ssign tasks based on the unique strengths of each team member</a:t>
            </a:r>
            <a:r>
              <a:rPr lang="en-US" sz="2400">
                <a:ea typeface="Times New Roman" panose="02020603050405020304" pitchFamily="18" charset="0"/>
              </a:rPr>
              <a:t>.</a:t>
            </a:r>
            <a:endParaRPr lang="en-US" sz="2400">
              <a:effectLst/>
              <a:ea typeface="Times New Roman" panose="02020603050405020304" pitchFamily="18" charset="0"/>
              <a:cs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effectLst/>
                <a:ea typeface="Times New Roman" panose="02020603050405020304" pitchFamily="18" charset="0"/>
              </a:rPr>
              <a:t>Complete the Team </a:t>
            </a:r>
            <a:r>
              <a:rPr lang="en-US" sz="2400">
                <a:ea typeface="Times New Roman" panose="02020603050405020304" pitchFamily="18" charset="0"/>
              </a:rPr>
              <a:t>R</a:t>
            </a:r>
            <a:r>
              <a:rPr lang="en-US" sz="2400">
                <a:effectLst/>
                <a:ea typeface="Times New Roman" panose="02020603050405020304" pitchFamily="18" charset="0"/>
              </a:rPr>
              <a:t>oles </a:t>
            </a:r>
            <a:r>
              <a:rPr lang="en-US" sz="2400">
                <a:ea typeface="Times New Roman" panose="02020603050405020304" pitchFamily="18" charset="0"/>
              </a:rPr>
              <a:t>O</a:t>
            </a:r>
            <a:r>
              <a:rPr lang="en-US" sz="2400">
                <a:effectLst/>
                <a:ea typeface="Times New Roman" panose="02020603050405020304" pitchFamily="18" charset="0"/>
              </a:rPr>
              <a:t>bservation </a:t>
            </a:r>
            <a:r>
              <a:rPr lang="en-US" sz="2400">
                <a:ea typeface="Times New Roman" panose="02020603050405020304" pitchFamily="18" charset="0"/>
              </a:rPr>
              <a:t>E</a:t>
            </a:r>
            <a:r>
              <a:rPr lang="en-US" sz="2400">
                <a:effectLst/>
                <a:ea typeface="Times New Roman" panose="02020603050405020304" pitchFamily="18" charset="0"/>
              </a:rPr>
              <a:t>valuation worksheet for each team member</a:t>
            </a:r>
            <a:r>
              <a:rPr lang="en-US" sz="2400">
                <a:ea typeface="Times New Roman" panose="02020603050405020304" pitchFamily="18" charset="0"/>
              </a:rPr>
              <a:t>.</a:t>
            </a:r>
            <a:endParaRPr lang="en-US" sz="2400">
              <a:effectLst/>
              <a:ea typeface="Times New Roman" panose="02020603050405020304" pitchFamily="18" charset="0"/>
              <a:cs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effectLst/>
                <a:ea typeface="Times New Roman" panose="02020603050405020304" pitchFamily="18" charset="0"/>
              </a:rPr>
              <a:t>Update team roles as staff develop new knowledge and skills</a:t>
            </a:r>
            <a:r>
              <a:rPr lang="en-US" sz="2400">
                <a:ea typeface="Times New Roman" panose="02020603050405020304" pitchFamily="18" charset="0"/>
              </a:rPr>
              <a:t>.</a:t>
            </a:r>
            <a:endParaRPr lang="en-US" sz="2400">
              <a:effectLst/>
              <a:ea typeface="Times New Roman" panose="02020603050405020304" pitchFamily="18" charset="0"/>
              <a:cs typeface="Calibri"/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/>
          </a:p>
        </p:txBody>
      </p:sp>
      <p:sp>
        <p:nvSpPr>
          <p:cNvPr id="1218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Leveraging Strengths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>
                <a:ea typeface="Times New Roman" panose="02020603050405020304" pitchFamily="18" charset="0"/>
              </a:rPr>
              <a:t>Encourage</a:t>
            </a:r>
            <a:r>
              <a:rPr lang="en-US" sz="2400">
                <a:effectLst/>
                <a:ea typeface="Times New Roman" panose="02020603050405020304" pitchFamily="18" charset="0"/>
              </a:rPr>
              <a:t> each member to remain focused on the shared goals</a:t>
            </a:r>
            <a:r>
              <a:rPr lang="en-US" sz="2400">
                <a:ea typeface="Times New Roman" panose="02020603050405020304" pitchFamily="18" charset="0"/>
              </a:rPr>
              <a:t>.</a:t>
            </a:r>
            <a:endParaRPr lang="en-US" sz="2400">
              <a:effectLst/>
              <a:ea typeface="Times New Roman" panose="02020603050405020304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>
                <a:ea typeface="Times New Roman" panose="02020603050405020304" pitchFamily="18" charset="0"/>
              </a:rPr>
              <a:t>Observe</a:t>
            </a:r>
            <a:r>
              <a:rPr lang="en-US" sz="2400">
                <a:effectLst/>
                <a:ea typeface="Times New Roman" panose="02020603050405020304" pitchFamily="18" charset="0"/>
              </a:rPr>
              <a:t> collaborative efforts </a:t>
            </a:r>
            <a:r>
              <a:rPr lang="en-US" sz="2400">
                <a:ea typeface="Times New Roman" panose="02020603050405020304" pitchFamily="18" charset="0"/>
              </a:rPr>
              <a:t>regularly.</a:t>
            </a:r>
            <a:endParaRPr lang="en-US" sz="2400">
              <a:effectLst/>
              <a:ea typeface="Times New Roman" panose="02020603050405020304" pitchFamily="18" charset="0"/>
              <a:cs typeface="Calibri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>
                <a:effectLst/>
                <a:ea typeface="Times New Roman" panose="02020603050405020304" pitchFamily="18" charset="0"/>
              </a:rPr>
              <a:t>Address any misunderstandings early on</a:t>
            </a:r>
            <a:r>
              <a:rPr lang="en-US" sz="2400">
                <a:ea typeface="Times New Roman" panose="02020603050405020304" pitchFamily="18" charset="0"/>
              </a:rPr>
              <a:t>.</a:t>
            </a:r>
            <a:endParaRPr lang="en-US" sz="2400">
              <a:effectLst/>
              <a:ea typeface="Times New Roman" panose="02020603050405020304" pitchFamily="18" charset="0"/>
              <a:cs typeface="Calibri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>
                <a:ea typeface="Times New Roman" panose="02020603050405020304" pitchFamily="18" charset="0"/>
              </a:rPr>
              <a:t>Establish</a:t>
            </a:r>
            <a:r>
              <a:rPr lang="en-US" sz="2400">
                <a:effectLst/>
                <a:ea typeface="Times New Roman" panose="02020603050405020304" pitchFamily="18" charset="0"/>
              </a:rPr>
              <a:t> a supportive environment</a:t>
            </a:r>
            <a:r>
              <a:rPr lang="en-US" sz="2400">
                <a:ea typeface="Times New Roman" panose="02020603050405020304" pitchFamily="18" charset="0"/>
              </a:rPr>
              <a:t>.</a:t>
            </a:r>
            <a:r>
              <a:rPr lang="en-US" sz="2400">
                <a:effectLst/>
                <a:ea typeface="Times New Roman" panose="02020603050405020304" pitchFamily="18" charset="0"/>
              </a:rPr>
              <a:t> </a:t>
            </a:r>
            <a:endParaRPr lang="en-US" sz="2400">
              <a:effectLst/>
              <a:ea typeface="Times New Roman" panose="02020603050405020304" pitchFamily="18" charset="0"/>
              <a:cs typeface="Calibri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>
                <a:effectLst/>
                <a:ea typeface="Times New Roman" panose="02020603050405020304" pitchFamily="18" charset="0"/>
              </a:rPr>
              <a:t>Maintain a sense of collective accountability. </a:t>
            </a:r>
            <a:endParaRPr lang="en-US" altLang="en-US"/>
          </a:p>
        </p:txBody>
      </p:sp>
      <p:sp>
        <p:nvSpPr>
          <p:cNvPr id="1239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Creating Accountability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>
                <a:effectLst/>
                <a:ea typeface="Times New Roman" panose="02020603050405020304" pitchFamily="18" charset="0"/>
              </a:rPr>
              <a:t>Encourage and support professional growth</a:t>
            </a:r>
            <a:r>
              <a:rPr lang="en-US" sz="2400">
                <a:ea typeface="Times New Roman" panose="02020603050405020304" pitchFamily="18" charset="0"/>
              </a:rPr>
              <a:t>.</a:t>
            </a:r>
            <a:r>
              <a:rPr lang="en-US" sz="2400">
                <a:effectLst/>
                <a:ea typeface="Times New Roman" panose="02020603050405020304" pitchFamily="18" charset="0"/>
              </a:rPr>
              <a:t> 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>
                <a:effectLst/>
                <a:ea typeface="Times New Roman" panose="02020603050405020304" pitchFamily="18" charset="0"/>
              </a:rPr>
              <a:t>Offer opportunities to improve skills and broaden their knowledge</a:t>
            </a:r>
            <a:r>
              <a:rPr lang="en-US" sz="2400">
                <a:ea typeface="Times New Roman" panose="02020603050405020304" pitchFamily="18" charset="0"/>
              </a:rPr>
              <a:t>.</a:t>
            </a:r>
            <a:r>
              <a:rPr lang="en-US" sz="2400">
                <a:effectLst/>
                <a:ea typeface="Times New Roman" panose="02020603050405020304" pitchFamily="18" charset="0"/>
              </a:rPr>
              <a:t> </a:t>
            </a:r>
            <a:endParaRPr lang="en-US" sz="2400">
              <a:effectLst/>
              <a:ea typeface="Times New Roman" panose="02020603050405020304" pitchFamily="18" charset="0"/>
              <a:cs typeface="Calibri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>
                <a:ea typeface="Times New Roman" panose="02020603050405020304" pitchFamily="18" charset="0"/>
              </a:rPr>
              <a:t>Recognize changes in team</a:t>
            </a:r>
            <a:r>
              <a:rPr lang="en-US" sz="2400">
                <a:effectLst/>
                <a:ea typeface="Times New Roman" panose="02020603050405020304" pitchFamily="18" charset="0"/>
              </a:rPr>
              <a:t> members’ strengths and weaknesses </a:t>
            </a:r>
            <a:r>
              <a:rPr lang="en-US" sz="2400">
                <a:ea typeface="Times New Roman" panose="02020603050405020304" pitchFamily="18" charset="0"/>
              </a:rPr>
              <a:t>as their skills improve </a:t>
            </a:r>
            <a:endParaRPr lang="en-US" sz="2400">
              <a:cs typeface="Calibri"/>
            </a:endParaRPr>
          </a:p>
        </p:txBody>
      </p:sp>
      <p:sp>
        <p:nvSpPr>
          <p:cNvPr id="12595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Encouraging Continuous Learning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96557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/>
                <a:ea typeface="Calibri"/>
                <a:cs typeface="Calibri"/>
              </a:rPr>
              <a:t>R</a:t>
            </a:r>
            <a:r>
              <a:rPr lang="en-US" sz="2400" dirty="0">
                <a:effectLst/>
                <a:latin typeface="Calibri"/>
                <a:ea typeface="Calibri"/>
                <a:cs typeface="Calibri"/>
              </a:rPr>
              <a:t>egular communication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/>
                <a:ea typeface="Calibri"/>
                <a:cs typeface="Calibri"/>
              </a:rPr>
              <a:t>C</a:t>
            </a:r>
            <a:r>
              <a:rPr lang="en-US" sz="2400" dirty="0">
                <a:effectLst/>
                <a:latin typeface="Calibri"/>
                <a:ea typeface="Calibri"/>
                <a:cs typeface="Calibri"/>
              </a:rPr>
              <a:t>oordination of efforts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/>
                <a:ea typeface="Calibri"/>
                <a:cs typeface="Calibri"/>
              </a:rPr>
              <a:t>S</a:t>
            </a:r>
            <a:r>
              <a:rPr lang="en-US" sz="2400" dirty="0">
                <a:effectLst/>
                <a:latin typeface="Calibri"/>
                <a:ea typeface="Calibri"/>
                <a:cs typeface="Calibri"/>
              </a:rPr>
              <a:t>hared accountability for outcomes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Shared</a:t>
            </a:r>
            <a:r>
              <a:rPr lang="en-US" sz="2400">
                <a:effectLst/>
                <a:latin typeface="Calibri"/>
                <a:ea typeface="Calibri"/>
                <a:cs typeface="Calibri"/>
              </a:rPr>
              <a:t> goals </a:t>
            </a:r>
            <a:endParaRPr lang="en-US" sz="2400">
              <a:latin typeface="Calibri"/>
              <a:ea typeface="Calibri"/>
              <a:cs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effectLst/>
                <a:latin typeface="Calibri"/>
                <a:ea typeface="Calibri"/>
                <a:cs typeface="Calibri"/>
              </a:rPr>
              <a:t>Contribution of individual strengths</a:t>
            </a:r>
            <a:endParaRPr lang="en-US" sz="2400" dirty="0"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libri"/>
                <a:ea typeface="Calibri"/>
                <a:cs typeface="Calibri"/>
              </a:rPr>
              <a:t>High-performance</a:t>
            </a:r>
          </a:p>
        </p:txBody>
      </p:sp>
      <p:sp>
        <p:nvSpPr>
          <p:cNvPr id="1280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Team Collaboration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4119563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effectLst/>
                <a:latin typeface="Calibri"/>
                <a:ea typeface="Calibri"/>
                <a:cs typeface="Calibri"/>
              </a:rPr>
              <a:t>Act as the glue that holds diverse teams together</a:t>
            </a:r>
            <a:endParaRPr lang="en-US" sz="24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Minimize</a:t>
            </a:r>
            <a:r>
              <a:rPr lang="en-US" sz="2400">
                <a:effectLst/>
                <a:latin typeface="Calibri"/>
                <a:ea typeface="Calibri"/>
                <a:cs typeface="Calibri"/>
              </a:rPr>
              <a:t> potential conflicts stemming from different approaches or personal priorities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libri"/>
                <a:ea typeface="Calibri"/>
                <a:cs typeface="Calibri"/>
              </a:rPr>
              <a:t>Better able to navigate challenges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libri"/>
                <a:ea typeface="Calibri"/>
                <a:cs typeface="Calibri"/>
              </a:rPr>
              <a:t>Make decisions faster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libri"/>
                <a:ea typeface="Calibri"/>
                <a:cs typeface="Calibri"/>
              </a:rPr>
              <a:t>Work more effectively with an aligned purpose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sp>
        <p:nvSpPr>
          <p:cNvPr id="134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Importance of Shared Goals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4119563"/>
          </a:xfrm>
        </p:spPr>
        <p:txBody>
          <a:bodyPr/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Specific </a:t>
            </a: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– Goals should be simplistically written and clearly define what you are going to do.</a:t>
            </a: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Measurable</a:t>
            </a: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– Goals can be quantified to a determined amount of a specified unit; an indicator of progress. </a:t>
            </a: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Achievable</a:t>
            </a: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– Goals state what results can realistically be achieved, given available resources but may stretch the team. </a:t>
            </a: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Relevant</a:t>
            </a: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– Goals must be ones that you are willing and able to work on and must be based on current or forecasted needs. </a:t>
            </a: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Time-bound</a:t>
            </a: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– Goals should be linked to a time frame that creates a practical sense of urgency. </a:t>
            </a: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1" hangingPunct="1"/>
            <a:endParaRPr lang="en-US" altLang="en-US"/>
          </a:p>
        </p:txBody>
      </p:sp>
      <p:sp>
        <p:nvSpPr>
          <p:cNvPr id="134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Developing Shared Goals That Are SMART</a:t>
            </a:r>
          </a:p>
        </p:txBody>
      </p:sp>
    </p:spTree>
    <p:extLst>
      <p:ext uri="{BB962C8B-B14F-4D97-AF65-F5344CB8AC3E}">
        <p14:creationId xmlns:p14="http://schemas.microsoft.com/office/powerpoint/2010/main" val="24746314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Creating a Plan of Action</a:t>
            </a:r>
          </a:p>
        </p:txBody>
      </p:sp>
      <p:sp>
        <p:nvSpPr>
          <p:cNvPr id="132099" name="Content Placeholder 1"/>
          <p:cNvSpPr txBox="1">
            <a:spLocks/>
          </p:cNvSpPr>
          <p:nvPr/>
        </p:nvSpPr>
        <p:spPr bwMode="auto">
          <a:xfrm>
            <a:off x="381000" y="1951038"/>
            <a:ext cx="8229600" cy="353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effectLst/>
                <a:latin typeface="+mn-lt"/>
                <a:ea typeface="Times New Roman" panose="02020603050405020304" pitchFamily="18" charset="0"/>
              </a:rPr>
              <a:t>Outline the actions that need to occur to meet the outcomes.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effectLst/>
                <a:latin typeface="+mn-lt"/>
                <a:ea typeface="Times New Roman" panose="02020603050405020304" pitchFamily="18" charset="0"/>
              </a:rPr>
              <a:t>Identify the team members who will be involved in implementing the actions.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effectLst/>
                <a:latin typeface="+mn-lt"/>
                <a:ea typeface="Times New Roman" panose="02020603050405020304" pitchFamily="18" charset="0"/>
              </a:rPr>
              <a:t>List indicators of progress.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effectLst/>
                <a:latin typeface="+mn-lt"/>
                <a:ea typeface="Times New Roman" panose="02020603050405020304" pitchFamily="18" charset="0"/>
              </a:rPr>
              <a:t>Set a date for completing the shared goals. 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0" y="2185988"/>
            <a:ext cx="3505200" cy="3933825"/>
          </a:xfrm>
        </p:spPr>
      </p:pic>
      <p:sp>
        <p:nvSpPr>
          <p:cNvPr id="7" name="TextBox 6"/>
          <p:cNvSpPr txBox="1"/>
          <p:nvPr/>
        </p:nvSpPr>
        <p:spPr>
          <a:xfrm>
            <a:off x="685800" y="1905000"/>
            <a:ext cx="5257800" cy="4343400"/>
          </a:xfrm>
          <a:prstGeom prst="rect">
            <a:avLst/>
          </a:prstGeom>
          <a:noFill/>
        </p:spPr>
        <p:txBody>
          <a:bodyPr lIns="91440" tIns="45720" rIns="91440" bIns="45720" anchor="t">
            <a:normAutofit/>
          </a:bodyPr>
          <a:lstStyle/>
          <a:p>
            <a:pPr>
              <a:defRPr/>
            </a:pPr>
            <a:r>
              <a:rPr lang="en-US" sz="2400" b="1">
                <a:latin typeface="Arial"/>
                <a:cs typeface="Arial"/>
              </a:rPr>
              <a:t>Materials: </a:t>
            </a:r>
            <a:endParaRPr lang="en-US" sz="2400">
              <a:latin typeface="Arial"/>
              <a:ea typeface="Calibri" panose="020F0502020204030204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>
                <a:latin typeface="Arial"/>
                <a:cs typeface="Arial"/>
              </a:rPr>
              <a:t>Leveraging Shared Goals, Strengths, </a:t>
            </a:r>
            <a:r>
              <a:rPr lang="en-US" sz="2400">
                <a:latin typeface="Arial"/>
                <a:cs typeface="Arial"/>
              </a:rPr>
              <a:t>and Skills Collaborative Plan Sample </a:t>
            </a:r>
            <a:endParaRPr lang="en-US" sz="2400" dirty="0">
              <a:latin typeface="Arial"/>
              <a:ea typeface="Calibri" panose="020F0502020204030204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2400">
                <a:latin typeface="Arial"/>
                <a:cs typeface="Arial"/>
              </a:rPr>
              <a:t>Leveraging Shared Goals, Strengths, </a:t>
            </a:r>
            <a:r>
              <a:rPr lang="en-US" sz="2400" dirty="0">
                <a:latin typeface="Arial"/>
                <a:cs typeface="Arial"/>
              </a:rPr>
              <a:t>and Skills Collaborative </a:t>
            </a:r>
            <a:r>
              <a:rPr lang="en-US" sz="2400">
                <a:latin typeface="Arial"/>
                <a:cs typeface="Arial"/>
              </a:rPr>
              <a:t>Plan Template</a:t>
            </a:r>
            <a:endParaRPr lang="en-US" sz="2400">
              <a:latin typeface="Arial"/>
              <a:ea typeface="Calibri" panose="020F0502020204030204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2400">
                <a:latin typeface="Arial"/>
                <a:cs typeface="Arial"/>
              </a:rPr>
              <a:t>pencil or pen</a:t>
            </a:r>
            <a:endParaRPr lang="en-US" sz="2400">
              <a:latin typeface="Arial"/>
              <a:ea typeface="Calibri" panose="020F0502020204030204"/>
            </a:endParaRPr>
          </a:p>
          <a:p>
            <a:pPr>
              <a:defRPr/>
            </a:pPr>
            <a:r>
              <a:rPr lang="en-US" sz="2400" b="1">
                <a:latin typeface="Arial"/>
                <a:cs typeface="Arial"/>
              </a:rPr>
              <a:t>Time: </a:t>
            </a:r>
            <a:r>
              <a:rPr lang="en-US" sz="2400">
                <a:latin typeface="Arial"/>
                <a:cs typeface="Arial"/>
              </a:rPr>
              <a:t>10 minutes</a:t>
            </a:r>
            <a:endParaRPr lang="en-US" sz="2400">
              <a:ea typeface="Calibri" panose="020F0502020204030204" pitchFamily="34" charset="0"/>
            </a:endParaRPr>
          </a:p>
          <a:p>
            <a:pPr marL="457200" indent="-457200">
              <a:spcAft>
                <a:spcPts val="1800"/>
              </a:spcAft>
              <a:buFont typeface="Arial"/>
              <a:buChar char="•"/>
              <a:defRPr/>
            </a:pPr>
            <a:endParaRPr lang="en-US" sz="3200" dirty="0">
              <a:latin typeface="+mn-lt"/>
              <a:ea typeface="Calibri"/>
            </a:endParaRPr>
          </a:p>
        </p:txBody>
      </p:sp>
      <p:sp>
        <p:nvSpPr>
          <p:cNvPr id="13005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u="sng" dirty="0"/>
              <a:t>Activity</a:t>
            </a:r>
            <a:r>
              <a:rPr lang="en-US" altLang="en-US" sz="3600" dirty="0"/>
              <a:t> </a:t>
            </a:r>
            <a:br>
              <a:rPr lang="en-US" altLang="en-US" u="sng" dirty="0"/>
            </a:br>
            <a:r>
              <a:rPr lang="en-US" altLang="en-US" sz="3200" dirty="0"/>
              <a:t>Leveraging Shared Goals and Strengths Collaborative Plan</a:t>
            </a:r>
            <a:endParaRPr lang="en-US" alt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400" y="2057400"/>
            <a:ext cx="4264702" cy="3200400"/>
          </a:xfrm>
          <a:prstGeom prst="rect">
            <a:avLst/>
          </a:prstGeom>
          <a:noFill/>
        </p:spPr>
        <p:txBody>
          <a:bodyPr lIns="91440" tIns="45720" rIns="91440" bIns="45720" anchor="t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>
                <a:effectLst/>
                <a:latin typeface="Arial"/>
                <a:ea typeface="Times New Roman" panose="02020603050405020304" pitchFamily="18" charset="0"/>
                <a:cs typeface="Arial"/>
              </a:rPr>
              <a:t>Materials: </a:t>
            </a:r>
            <a:endParaRPr lang="en-US" sz="2400" dirty="0"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Blank</a:t>
            </a:r>
            <a:r>
              <a:rPr lang="en-US" sz="2400">
                <a:effectLst/>
                <a:latin typeface="Arial"/>
                <a:ea typeface="Times New Roman" panose="02020603050405020304" pitchFamily="18" charset="0"/>
                <a:cs typeface="Arial"/>
              </a:rPr>
              <a:t> sheet in </a:t>
            </a:r>
            <a:r>
              <a:rPr lang="en-US" sz="2400">
                <a:latin typeface="Arial"/>
                <a:ea typeface="Times New Roman" panose="02020603050405020304" pitchFamily="18" charset="0"/>
                <a:cs typeface="Arial"/>
              </a:rPr>
              <a:t>Participant's</a:t>
            </a:r>
            <a:r>
              <a:rPr lang="en-US" sz="240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en-US" sz="2400">
                <a:latin typeface="Arial"/>
                <a:ea typeface="Times New Roman" panose="02020603050405020304" pitchFamily="18" charset="0"/>
                <a:cs typeface="Arial"/>
              </a:rPr>
              <a:t>Workbook</a:t>
            </a:r>
            <a:endParaRPr lang="en-US" sz="2400" dirty="0"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marR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>
                <a:latin typeface="Arial"/>
                <a:ea typeface="Times New Roman" panose="02020603050405020304" pitchFamily="18" charset="0"/>
                <a:cs typeface="Arial"/>
              </a:rPr>
              <a:t>pencil</a:t>
            </a:r>
            <a:r>
              <a:rPr lang="en-US" sz="2400">
                <a:effectLst/>
                <a:latin typeface="Arial"/>
                <a:ea typeface="Times New Roman" panose="02020603050405020304" pitchFamily="18" charset="0"/>
                <a:cs typeface="Arial"/>
              </a:rPr>
              <a:t> or pen</a:t>
            </a:r>
            <a:r>
              <a:rPr lang="en-US" sz="2400" b="1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endParaRPr lang="en-US" sz="24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Time: </a:t>
            </a:r>
            <a:r>
              <a:rPr lang="en-US" sz="2400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5 minutes</a:t>
            </a:r>
            <a:endParaRPr lang="en-US" sz="2400">
              <a:effectLst/>
              <a:latin typeface="Arial"/>
              <a:ea typeface="Times New Roman" panose="02020603050405020304" pitchFamily="18" charset="0"/>
              <a:cs typeface="Arial"/>
            </a:endParaRPr>
          </a:p>
        </p:txBody>
      </p:sp>
      <p:sp>
        <p:nvSpPr>
          <p:cNvPr id="14234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/>
              <a:t>Activity </a:t>
            </a:r>
            <a:br>
              <a:rPr lang="en-US" altLang="en-US" u="sng"/>
            </a:br>
            <a:r>
              <a:rPr lang="en-US" altLang="en-US"/>
              <a:t>Think – Pair – Share </a:t>
            </a:r>
          </a:p>
        </p:txBody>
      </p:sp>
      <p:pic>
        <p:nvPicPr>
          <p:cNvPr id="3" name="Content Placeholder 2" descr="A pencil and a piece of paper&#10;&#10;AI-generated content may be incorrect.">
            <a:extLst>
              <a:ext uri="{FF2B5EF4-FFF2-40B4-BE49-F238E27FC236}">
                <a16:creationId xmlns:a16="http://schemas.microsoft.com/office/drawing/2014/main" id="{F2F64CF0-F540-1117-1C0B-F6EA6C590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703" y="2337746"/>
            <a:ext cx="2761469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550" y="2209800"/>
            <a:ext cx="5676900" cy="3781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643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Post-Assessment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86000"/>
            <a:ext cx="5638800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8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Questions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7F43A-5B05-4AB5-4773-4D79ED3DB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79940"/>
            <a:ext cx="9144000" cy="1325563"/>
          </a:xfrm>
        </p:spPr>
        <p:txBody>
          <a:bodyPr/>
          <a:lstStyle/>
          <a:p>
            <a:r>
              <a:rPr lang="en-US">
                <a:ea typeface="Calibri Light"/>
                <a:cs typeface="Calibri Light"/>
              </a:rPr>
              <a:t>Thank You!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7358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Box 1"/>
          <p:cNvSpPr txBox="1">
            <a:spLocks noChangeArrowheads="1"/>
          </p:cNvSpPr>
          <p:nvPr/>
        </p:nvSpPr>
        <p:spPr bwMode="auto">
          <a:xfrm>
            <a:off x="952500" y="685800"/>
            <a:ext cx="7239000" cy="769938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400"/>
              <a:t>Institute of Child Nutrition</a:t>
            </a:r>
          </a:p>
        </p:txBody>
      </p:sp>
      <p:sp>
        <p:nvSpPr>
          <p:cNvPr id="148483" name="TextBox 2"/>
          <p:cNvSpPr txBox="1">
            <a:spLocks noChangeArrowheads="1"/>
          </p:cNvSpPr>
          <p:nvPr/>
        </p:nvSpPr>
        <p:spPr bwMode="auto">
          <a:xfrm>
            <a:off x="4572000" y="27432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484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2155825"/>
            <a:ext cx="5041900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5" name="TextBox 3"/>
          <p:cNvSpPr txBox="1">
            <a:spLocks noChangeArrowheads="1"/>
          </p:cNvSpPr>
          <p:nvPr/>
        </p:nvSpPr>
        <p:spPr bwMode="auto">
          <a:xfrm>
            <a:off x="2509838" y="4267200"/>
            <a:ext cx="43084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/>
              <a:t>The University of Mississippi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/>
              <a:t>School of Applied Sciences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/>
              <a:t>800-321-3054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/>
              <a:t>www.theicn.org</a:t>
            </a:r>
          </a:p>
        </p:txBody>
      </p:sp>
      <p:sp>
        <p:nvSpPr>
          <p:cNvPr id="1484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Institute of Child Nutrition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9B1A6D72811740B01CBE0CA2B02C68" ma:contentTypeVersion="13" ma:contentTypeDescription="Create a new document." ma:contentTypeScope="" ma:versionID="0472ebf2a0f7e0bb84b51e27d4e2329e">
  <xsd:schema xmlns:xsd="http://www.w3.org/2001/XMLSchema" xmlns:xs="http://www.w3.org/2001/XMLSchema" xmlns:p="http://schemas.microsoft.com/office/2006/metadata/properties" xmlns:ns3="422bc492-97f3-49a3-a334-7f07538d972d" xmlns:ns4="e08f17cc-2209-4510-a380-2f51ee112d39" targetNamespace="http://schemas.microsoft.com/office/2006/metadata/properties" ma:root="true" ma:fieldsID="7ceeee8ad6527d727b7e5da653f34f37" ns3:_="" ns4:_="">
    <xsd:import namespace="422bc492-97f3-49a3-a334-7f07538d972d"/>
    <xsd:import namespace="e08f17cc-2209-4510-a380-2f51ee112d3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2bc492-97f3-49a3-a334-7f07538d972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8f17cc-2209-4510-a380-2f51ee112d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5BFC50-8D57-47AC-8206-3886D160AC7C}">
  <ds:schemaRefs>
    <ds:schemaRef ds:uri="422bc492-97f3-49a3-a334-7f07538d972d"/>
    <ds:schemaRef ds:uri="e08f17cc-2209-4510-a380-2f51ee112d3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595E4F6-7F2B-461E-95D3-DAC9D1CFD0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16705B-6335-4B8D-B2F6-C735D3C5299D}">
  <ds:schemaRefs>
    <ds:schemaRef ds:uri="422bc492-97f3-49a3-a334-7f07538d972d"/>
    <ds:schemaRef ds:uri="e08f17cc-2209-4510-a380-2f51ee112d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3096</TotalTime>
  <Words>2175</Words>
  <Application>Microsoft Office PowerPoint</Application>
  <PresentationFormat>On-screen Show (4:3)</PresentationFormat>
  <Paragraphs>401</Paragraphs>
  <Slides>63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Arial</vt:lpstr>
      <vt:lpstr>Calibri</vt:lpstr>
      <vt:lpstr>Calibri Light</vt:lpstr>
      <vt:lpstr>Symbol</vt:lpstr>
      <vt:lpstr>Times New Roman</vt:lpstr>
      <vt:lpstr>1_Custom Design</vt:lpstr>
      <vt:lpstr>2_Custom Design</vt:lpstr>
      <vt:lpstr>Custom Design</vt:lpstr>
      <vt:lpstr>3_Custom Design</vt:lpstr>
      <vt:lpstr>A Manager’s Guide: Strategies for Leading Effective Teams  </vt:lpstr>
      <vt:lpstr>Ground Rules</vt:lpstr>
      <vt:lpstr>Training Outcomes</vt:lpstr>
      <vt:lpstr>Training Objectives, cont’d</vt:lpstr>
      <vt:lpstr>Activity: Icebreaker - Drawing Toast </vt:lpstr>
      <vt:lpstr>Pre-Assessment </vt:lpstr>
      <vt:lpstr>Lesson 1: Understanding Individual Differences </vt:lpstr>
      <vt:lpstr>Components of Individual Differences</vt:lpstr>
      <vt:lpstr>Personalities</vt:lpstr>
      <vt:lpstr>The Big Five Personality Traits</vt:lpstr>
      <vt:lpstr>Activity: My Personality Rating </vt:lpstr>
      <vt:lpstr>My Personality Rating Discussion </vt:lpstr>
      <vt:lpstr>Bias and Stereotypes </vt:lpstr>
      <vt:lpstr>Biases and Stereotypes Discussion</vt:lpstr>
      <vt:lpstr>Activity: Bias and Stereotype Reflection</vt:lpstr>
      <vt:lpstr>Explicit and Implicit Bias</vt:lpstr>
      <vt:lpstr>Explicit Bias</vt:lpstr>
      <vt:lpstr>Activity Where is the Bias?</vt:lpstr>
      <vt:lpstr>Implicit Bias</vt:lpstr>
      <vt:lpstr>Activity: Ways to Counter Unconscious Bias as an Individual</vt:lpstr>
      <vt:lpstr>What is a Positive and Supportive Workplace?</vt:lpstr>
      <vt:lpstr>Importance of a Positive and Supportive Workplace for Staff</vt:lpstr>
      <vt:lpstr> Activity  Fostering a Positive and Supportive Workplace for Staff </vt:lpstr>
      <vt:lpstr>Lesson 2: Managing Conflict Effectively </vt:lpstr>
      <vt:lpstr>Common Reasons for Conflict</vt:lpstr>
      <vt:lpstr>Common Reasons for Conflict</vt:lpstr>
      <vt:lpstr>Definition of Attitude</vt:lpstr>
      <vt:lpstr>Positive vs. Negative Attitude</vt:lpstr>
      <vt:lpstr>Influence on Conflict Management Style </vt:lpstr>
      <vt:lpstr>Activity The Five Conflict Modes</vt:lpstr>
      <vt:lpstr>Activity Conflict Management Assessment</vt:lpstr>
      <vt:lpstr>Conflict Management Assessment Discussion</vt:lpstr>
      <vt:lpstr>Achieving Mutually Satisfactory Solutions</vt:lpstr>
      <vt:lpstr>Activity Positive Conflict Management Strategies</vt:lpstr>
      <vt:lpstr>Achieving Mutually Satisfactory Solutions</vt:lpstr>
      <vt:lpstr>Activity  Win-Win Results Scenarios</vt:lpstr>
      <vt:lpstr>Win-Win Results Discussion</vt:lpstr>
      <vt:lpstr>Effective Communication Techniques</vt:lpstr>
      <vt:lpstr>Activity  Responding to Conflict Role Play</vt:lpstr>
      <vt:lpstr>Activity  Conflict Response Checklist</vt:lpstr>
      <vt:lpstr>Lesson 3: Building and Strengthening Team Productivity </vt:lpstr>
      <vt:lpstr>Dynamics of Individual Differences in the Workplace</vt:lpstr>
      <vt:lpstr>Activity Benefits of Individual Differences in the Workplace</vt:lpstr>
      <vt:lpstr>Unproductive Workplace Dynamics</vt:lpstr>
      <vt:lpstr>Activity  Individual Differences in the Workplace Reflection</vt:lpstr>
      <vt:lpstr>Team Role Theories</vt:lpstr>
      <vt:lpstr> Thinking-Oriented Roles </vt:lpstr>
      <vt:lpstr> Social-Oriented Roles</vt:lpstr>
      <vt:lpstr> Action-Oriented Roles</vt:lpstr>
      <vt:lpstr>Establishing Clear Objectives</vt:lpstr>
      <vt:lpstr>Leveraging Strengths</vt:lpstr>
      <vt:lpstr>Creating Accountability</vt:lpstr>
      <vt:lpstr>Encouraging Continuous Learning </vt:lpstr>
      <vt:lpstr>Team Collaboration </vt:lpstr>
      <vt:lpstr>Importance of Shared Goals</vt:lpstr>
      <vt:lpstr>Developing Shared Goals That Are SMART</vt:lpstr>
      <vt:lpstr>Creating a Plan of Action</vt:lpstr>
      <vt:lpstr>Activity  Leveraging Shared Goals and Strengths Collaborative Plan</vt:lpstr>
      <vt:lpstr>Activity  Think – Pair – Share </vt:lpstr>
      <vt:lpstr>Post-Assessment</vt:lpstr>
      <vt:lpstr>Questions</vt:lpstr>
      <vt:lpstr>Thank You!</vt:lpstr>
      <vt:lpstr>Institute of Child Nutrition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lmorse@olemiss.edu</dc:creator>
  <cp:lastModifiedBy>Lakyrea Janae Le</cp:lastModifiedBy>
  <cp:revision>354</cp:revision>
  <cp:lastPrinted>2018-09-17T17:11:51Z</cp:lastPrinted>
  <dcterms:created xsi:type="dcterms:W3CDTF">2015-10-30T00:55:44Z</dcterms:created>
  <dcterms:modified xsi:type="dcterms:W3CDTF">2025-08-01T21:06:21Z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0x010100E69B1A6D72811740B01CBE0CA2B02C68</vt:lpwstr>
  </property>
</Properties>
</file>