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97" r:id="rId2"/>
    <p:sldId id="257" r:id="rId3"/>
    <p:sldId id="258" r:id="rId4"/>
    <p:sldId id="259" r:id="rId5"/>
    <p:sldId id="260" r:id="rId6"/>
    <p:sldId id="261" r:id="rId7"/>
    <p:sldId id="296" r:id="rId8"/>
    <p:sldId id="262" r:id="rId9"/>
    <p:sldId id="263" r:id="rId10"/>
    <p:sldId id="264" r:id="rId11"/>
    <p:sldId id="265" r:id="rId12"/>
    <p:sldId id="266" r:id="rId13"/>
    <p:sldId id="267" r:id="rId14"/>
    <p:sldId id="268" r:id="rId15"/>
    <p:sldId id="269" r:id="rId16"/>
    <p:sldId id="270" r:id="rId17"/>
    <p:sldId id="272" r:id="rId18"/>
    <p:sldId id="276" r:id="rId19"/>
    <p:sldId id="277" r:id="rId20"/>
    <p:sldId id="278" r:id="rId21"/>
    <p:sldId id="279" r:id="rId22"/>
    <p:sldId id="275"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AE51"/>
    <a:srgbClr val="DD4347"/>
    <a:srgbClr val="8AC3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94674"/>
  </p:normalViewPr>
  <p:slideViewPr>
    <p:cSldViewPr snapToGrid="0">
      <p:cViewPr varScale="1">
        <p:scale>
          <a:sx n="73" d="100"/>
          <a:sy n="73" d="100"/>
        </p:scale>
        <p:origin x="552" y="3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B0C4C1-C806-4F72-83B9-0043947E599B}" type="datetimeFigureOut">
              <a:rPr lang="en-US" smtClean="0">
                <a:latin typeface="Arial" panose="020B0604020202020204" pitchFamily="34" charset="0"/>
              </a:rPr>
              <a:t>7/2/2021</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95E170-6EC2-46FA-84C5-75F2E31313F7}"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3795202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F2F5D8A0-77D9-48D0-B657-895E611F85F6}" type="datetimeFigureOut">
              <a:rPr lang="en-US" smtClean="0"/>
              <a:pPr/>
              <a:t>7/2/2021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50998316-1A70-4B12-A8C8-011388628872}" type="slidenum">
              <a:rPr lang="en-US" smtClean="0"/>
              <a:pPr/>
              <a:t>‹#›</a:t>
            </a:fld>
            <a:endParaRPr lang="en-US" dirty="0"/>
          </a:p>
        </p:txBody>
      </p:sp>
    </p:spTree>
    <p:extLst>
      <p:ext uri="{BB962C8B-B14F-4D97-AF65-F5344CB8AC3E}">
        <p14:creationId xmlns:p14="http://schemas.microsoft.com/office/powerpoint/2010/main" val="2200981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Enhanced</a:t>
            </a:r>
          </a:p>
          <a:p>
            <a:r>
              <a:rPr lang="en-US" dirty="0"/>
              <a:t>Strategies</a:t>
            </a:r>
          </a:p>
          <a:p>
            <a:r>
              <a:rPr lang="en-US" dirty="0"/>
              <a:t>Training</a:t>
            </a:r>
          </a:p>
          <a:p>
            <a:r>
              <a:rPr lang="en-US" dirty="0"/>
              <a:t>Action Plans</a:t>
            </a:r>
          </a:p>
          <a:p>
            <a:r>
              <a:rPr lang="en-US" dirty="0"/>
              <a:t>Resources</a:t>
            </a:r>
          </a:p>
        </p:txBody>
      </p:sp>
      <p:sp>
        <p:nvSpPr>
          <p:cNvPr id="4" name="Slide Number Placeholder 3"/>
          <p:cNvSpPr>
            <a:spLocks noGrp="1"/>
          </p:cNvSpPr>
          <p:nvPr>
            <p:ph type="sldNum" sz="quarter" idx="5"/>
          </p:nvPr>
        </p:nvSpPr>
        <p:spPr/>
        <p:txBody>
          <a:bodyPr/>
          <a:lstStyle/>
          <a:p>
            <a:fld id="{50998316-1A70-4B12-A8C8-011388628872}" type="slidenum">
              <a:rPr lang="en-US" smtClean="0"/>
              <a:t>2</a:t>
            </a:fld>
            <a:endParaRPr lang="en-US" dirty="0"/>
          </a:p>
        </p:txBody>
      </p:sp>
    </p:spTree>
    <p:extLst>
      <p:ext uri="{BB962C8B-B14F-4D97-AF65-F5344CB8AC3E}">
        <p14:creationId xmlns:p14="http://schemas.microsoft.com/office/powerpoint/2010/main" val="1368365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about 15 minutes</a:t>
            </a:r>
          </a:p>
          <a:p>
            <a:r>
              <a:rPr lang="en-US" dirty="0"/>
              <a:t>Locate this in your material to discuss later</a:t>
            </a:r>
          </a:p>
        </p:txBody>
      </p:sp>
      <p:sp>
        <p:nvSpPr>
          <p:cNvPr id="4" name="Slide Number Placeholder 3"/>
          <p:cNvSpPr>
            <a:spLocks noGrp="1"/>
          </p:cNvSpPr>
          <p:nvPr>
            <p:ph type="sldNum" sz="quarter" idx="5"/>
          </p:nvPr>
        </p:nvSpPr>
        <p:spPr/>
        <p:txBody>
          <a:bodyPr/>
          <a:lstStyle/>
          <a:p>
            <a:fld id="{50998316-1A70-4B12-A8C8-011388628872}" type="slidenum">
              <a:rPr lang="en-US" smtClean="0"/>
              <a:t>5</a:t>
            </a:fld>
            <a:endParaRPr lang="en-US" dirty="0"/>
          </a:p>
        </p:txBody>
      </p:sp>
    </p:spTree>
    <p:extLst>
      <p:ext uri="{BB962C8B-B14F-4D97-AF65-F5344CB8AC3E}">
        <p14:creationId xmlns:p14="http://schemas.microsoft.com/office/powerpoint/2010/main" val="2478146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workshops and trainings are fantastic, some disappointing</a:t>
            </a:r>
          </a:p>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t>6</a:t>
            </a:fld>
            <a:endParaRPr lang="en-US" dirty="0"/>
          </a:p>
        </p:txBody>
      </p:sp>
    </p:spTree>
    <p:extLst>
      <p:ext uri="{BB962C8B-B14F-4D97-AF65-F5344CB8AC3E}">
        <p14:creationId xmlns:p14="http://schemas.microsoft.com/office/powerpoint/2010/main" val="773736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Annotate examples from your experiences</a:t>
            </a:r>
          </a:p>
          <a:p>
            <a:r>
              <a:rPr lang="en-US" dirty="0"/>
              <a:t>+  Understand audience and topic, defines unfamiliar terms, prepares</a:t>
            </a:r>
          </a:p>
          <a:p>
            <a:pPr marL="171450" indent="-171450">
              <a:buFontTx/>
              <a:buChar char="-"/>
            </a:pPr>
            <a:r>
              <a:rPr lang="en-US" dirty="0"/>
              <a:t>Poor posture, head bowed, read word for word, no confidence, speak low, unclear, yell</a:t>
            </a:r>
          </a:p>
          <a:p>
            <a:pPr marL="171450" indent="-171450">
              <a:buFontTx/>
              <a:buChar char="-"/>
            </a:pPr>
            <a:r>
              <a:rPr lang="en-US" dirty="0"/>
              <a:t>Therefore, welcome participants as they arrive, ask for show of hands on various positions</a:t>
            </a:r>
          </a:p>
          <a:p>
            <a:pPr marL="171450" indent="-171450">
              <a:buFontTx/>
              <a:buChar char="-"/>
            </a:pPr>
            <a:r>
              <a:rPr lang="en-US" dirty="0"/>
              <a:t>Confirm all materials, sign in, exits, facilities, allow them freedom to be comfortable</a:t>
            </a:r>
          </a:p>
        </p:txBody>
      </p:sp>
      <p:sp>
        <p:nvSpPr>
          <p:cNvPr id="4" name="Slide Number Placeholder 3"/>
          <p:cNvSpPr>
            <a:spLocks noGrp="1"/>
          </p:cNvSpPr>
          <p:nvPr>
            <p:ph type="sldNum" sz="quarter" idx="5"/>
          </p:nvPr>
        </p:nvSpPr>
        <p:spPr/>
        <p:txBody>
          <a:bodyPr/>
          <a:lstStyle/>
          <a:p>
            <a:fld id="{50998316-1A70-4B12-A8C8-011388628872}" type="slidenum">
              <a:rPr lang="en-US" smtClean="0"/>
              <a:t>7</a:t>
            </a:fld>
            <a:endParaRPr lang="en-US" dirty="0"/>
          </a:p>
        </p:txBody>
      </p:sp>
    </p:spTree>
    <p:extLst>
      <p:ext uri="{BB962C8B-B14F-4D97-AF65-F5344CB8AC3E}">
        <p14:creationId xmlns:p14="http://schemas.microsoft.com/office/powerpoint/2010/main" val="2122896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Might say:  “During this training we encourage you to determine your level of participation based on your individual needs.     </a:t>
            </a:r>
          </a:p>
          <a:p>
            <a:r>
              <a:rPr lang="en-US" dirty="0"/>
              <a:t>Good Resource</a:t>
            </a:r>
          </a:p>
        </p:txBody>
      </p:sp>
      <p:sp>
        <p:nvSpPr>
          <p:cNvPr id="4" name="Slide Number Placeholder 3"/>
          <p:cNvSpPr>
            <a:spLocks noGrp="1"/>
          </p:cNvSpPr>
          <p:nvPr>
            <p:ph type="sldNum" sz="quarter" idx="5"/>
          </p:nvPr>
        </p:nvSpPr>
        <p:spPr/>
        <p:txBody>
          <a:bodyPr/>
          <a:lstStyle/>
          <a:p>
            <a:fld id="{50998316-1A70-4B12-A8C8-011388628872}" type="slidenum">
              <a:rPr lang="en-US" smtClean="0"/>
              <a:t>8</a:t>
            </a:fld>
            <a:endParaRPr lang="en-US" dirty="0"/>
          </a:p>
        </p:txBody>
      </p:sp>
    </p:spTree>
    <p:extLst>
      <p:ext uri="{BB962C8B-B14F-4D97-AF65-F5344CB8AC3E}">
        <p14:creationId xmlns:p14="http://schemas.microsoft.com/office/powerpoint/2010/main" val="3324280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excellent ICN resource:  Designing and delivering Training Programs – great tips on ensuring your training message STICKS</a:t>
            </a:r>
          </a:p>
        </p:txBody>
      </p:sp>
      <p:sp>
        <p:nvSpPr>
          <p:cNvPr id="4" name="Slide Number Placeholder 3"/>
          <p:cNvSpPr>
            <a:spLocks noGrp="1"/>
          </p:cNvSpPr>
          <p:nvPr>
            <p:ph type="sldNum" sz="quarter" idx="5"/>
          </p:nvPr>
        </p:nvSpPr>
        <p:spPr/>
        <p:txBody>
          <a:bodyPr/>
          <a:lstStyle/>
          <a:p>
            <a:fld id="{50998316-1A70-4B12-A8C8-011388628872}" type="slidenum">
              <a:rPr lang="en-US" smtClean="0"/>
              <a:t>9</a:t>
            </a:fld>
            <a:endParaRPr lang="en-US" dirty="0"/>
          </a:p>
        </p:txBody>
      </p:sp>
    </p:spTree>
    <p:extLst>
      <p:ext uri="{BB962C8B-B14F-4D97-AF65-F5344CB8AC3E}">
        <p14:creationId xmlns:p14="http://schemas.microsoft.com/office/powerpoint/2010/main" val="180559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t>10</a:t>
            </a:fld>
            <a:endParaRPr lang="en-US" dirty="0"/>
          </a:p>
        </p:txBody>
      </p:sp>
    </p:spTree>
    <p:extLst>
      <p:ext uri="{BB962C8B-B14F-4D97-AF65-F5344CB8AC3E}">
        <p14:creationId xmlns:p14="http://schemas.microsoft.com/office/powerpoint/2010/main" val="1912457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Breakout 4 rooms for 5 minutes:  Expertise, Empathy, Enthusiasm, Clarity</a:t>
            </a:r>
          </a:p>
          <a:p>
            <a:r>
              <a:rPr lang="en-US" dirty="0"/>
              <a:t>Note room number, pick reporter, review your word on handout, report 2 ways to make sure you incorporate the tips into your next training event.</a:t>
            </a:r>
          </a:p>
        </p:txBody>
      </p:sp>
      <p:sp>
        <p:nvSpPr>
          <p:cNvPr id="4" name="Slide Number Placeholder 3"/>
          <p:cNvSpPr>
            <a:spLocks noGrp="1"/>
          </p:cNvSpPr>
          <p:nvPr>
            <p:ph type="sldNum" sz="quarter" idx="5"/>
          </p:nvPr>
        </p:nvSpPr>
        <p:spPr/>
        <p:txBody>
          <a:bodyPr/>
          <a:lstStyle/>
          <a:p>
            <a:fld id="{50998316-1A70-4B12-A8C8-011388628872}" type="slidenum">
              <a:rPr lang="en-US" smtClean="0"/>
              <a:t>12</a:t>
            </a:fld>
            <a:endParaRPr lang="en-US" dirty="0"/>
          </a:p>
        </p:txBody>
      </p:sp>
    </p:spTree>
    <p:extLst>
      <p:ext uri="{BB962C8B-B14F-4D97-AF65-F5344CB8AC3E}">
        <p14:creationId xmlns:p14="http://schemas.microsoft.com/office/powerpoint/2010/main" val="4216434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Adults cannot learn what they cannot understand</a:t>
            </a:r>
          </a:p>
        </p:txBody>
      </p:sp>
      <p:sp>
        <p:nvSpPr>
          <p:cNvPr id="4" name="Slide Number Placeholder 3"/>
          <p:cNvSpPr>
            <a:spLocks noGrp="1"/>
          </p:cNvSpPr>
          <p:nvPr>
            <p:ph type="sldNum" sz="quarter" idx="5"/>
          </p:nvPr>
        </p:nvSpPr>
        <p:spPr/>
        <p:txBody>
          <a:bodyPr/>
          <a:lstStyle/>
          <a:p>
            <a:fld id="{50998316-1A70-4B12-A8C8-011388628872}" type="slidenum">
              <a:rPr lang="en-US" smtClean="0"/>
              <a:t>16</a:t>
            </a:fld>
            <a:endParaRPr lang="en-US" dirty="0"/>
          </a:p>
        </p:txBody>
      </p:sp>
    </p:spTree>
    <p:extLst>
      <p:ext uri="{BB962C8B-B14F-4D97-AF65-F5344CB8AC3E}">
        <p14:creationId xmlns:p14="http://schemas.microsoft.com/office/powerpoint/2010/main" val="597425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 communication = effective listening, speaking skills, &amp; effective materials.  Use open-minded listening   State ideas clearly and logically and non-judgmentally</a:t>
            </a:r>
          </a:p>
          <a:p>
            <a:r>
              <a:rPr lang="en-US" dirty="0"/>
              <a:t>Use green check or red X for the next statements.</a:t>
            </a:r>
          </a:p>
        </p:txBody>
      </p:sp>
      <p:sp>
        <p:nvSpPr>
          <p:cNvPr id="4" name="Slide Number Placeholder 3"/>
          <p:cNvSpPr>
            <a:spLocks noGrp="1"/>
          </p:cNvSpPr>
          <p:nvPr>
            <p:ph type="sldNum" sz="quarter" idx="5"/>
          </p:nvPr>
        </p:nvSpPr>
        <p:spPr/>
        <p:txBody>
          <a:bodyPr/>
          <a:lstStyle/>
          <a:p>
            <a:fld id="{50998316-1A70-4B12-A8C8-011388628872}" type="slidenum">
              <a:rPr lang="en-US" smtClean="0"/>
              <a:t>17</a:t>
            </a:fld>
            <a:endParaRPr lang="en-US" dirty="0"/>
          </a:p>
        </p:txBody>
      </p:sp>
    </p:spTree>
    <p:extLst>
      <p:ext uri="{BB962C8B-B14F-4D97-AF65-F5344CB8AC3E}">
        <p14:creationId xmlns:p14="http://schemas.microsoft.com/office/powerpoint/2010/main" val="563475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Job!  Let’s move on to good listening techniques.  Use green check or red X next.</a:t>
            </a:r>
          </a:p>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t>19</a:t>
            </a:fld>
            <a:endParaRPr lang="en-US" dirty="0"/>
          </a:p>
        </p:txBody>
      </p:sp>
    </p:spTree>
    <p:extLst>
      <p:ext uri="{BB962C8B-B14F-4D97-AF65-F5344CB8AC3E}">
        <p14:creationId xmlns:p14="http://schemas.microsoft.com/office/powerpoint/2010/main" val="2595956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make an effort to practice listening and speaking skills.  See handout titled:  Communication Skills</a:t>
            </a:r>
          </a:p>
        </p:txBody>
      </p:sp>
      <p:sp>
        <p:nvSpPr>
          <p:cNvPr id="4" name="Slide Number Placeholder 3"/>
          <p:cNvSpPr>
            <a:spLocks noGrp="1"/>
          </p:cNvSpPr>
          <p:nvPr>
            <p:ph type="sldNum" sz="quarter" idx="5"/>
          </p:nvPr>
        </p:nvSpPr>
        <p:spPr/>
        <p:txBody>
          <a:bodyPr/>
          <a:lstStyle/>
          <a:p>
            <a:fld id="{50998316-1A70-4B12-A8C8-011388628872}" type="slidenum">
              <a:rPr lang="en-US" smtClean="0"/>
              <a:t>21</a:t>
            </a:fld>
            <a:endParaRPr lang="en-US" dirty="0"/>
          </a:p>
        </p:txBody>
      </p:sp>
    </p:spTree>
    <p:extLst>
      <p:ext uri="{BB962C8B-B14F-4D97-AF65-F5344CB8AC3E}">
        <p14:creationId xmlns:p14="http://schemas.microsoft.com/office/powerpoint/2010/main" val="4084922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t>22</a:t>
            </a:fld>
            <a:endParaRPr lang="en-US" dirty="0"/>
          </a:p>
        </p:txBody>
      </p:sp>
    </p:spTree>
    <p:extLst>
      <p:ext uri="{BB962C8B-B14F-4D97-AF65-F5344CB8AC3E}">
        <p14:creationId xmlns:p14="http://schemas.microsoft.com/office/powerpoint/2010/main" val="903383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should be very lively</a:t>
            </a:r>
          </a:p>
          <a:p>
            <a:r>
              <a:rPr lang="en-US" dirty="0"/>
              <a:t>Participants can gain a wealth of knowledge in a fun environment</a:t>
            </a:r>
          </a:p>
          <a:p>
            <a:r>
              <a:rPr lang="en-US" dirty="0"/>
              <a:t>Examples:  “Do we need a break?”  “Do we need to change groups?”</a:t>
            </a:r>
          </a:p>
        </p:txBody>
      </p:sp>
      <p:sp>
        <p:nvSpPr>
          <p:cNvPr id="4" name="Slide Number Placeholder 3"/>
          <p:cNvSpPr>
            <a:spLocks noGrp="1"/>
          </p:cNvSpPr>
          <p:nvPr>
            <p:ph type="sldNum" sz="quarter" idx="5"/>
          </p:nvPr>
        </p:nvSpPr>
        <p:spPr/>
        <p:txBody>
          <a:bodyPr/>
          <a:lstStyle/>
          <a:p>
            <a:fld id="{50998316-1A70-4B12-A8C8-011388628872}" type="slidenum">
              <a:rPr lang="en-US" smtClean="0"/>
              <a:t>23</a:t>
            </a:fld>
            <a:endParaRPr lang="en-US" dirty="0"/>
          </a:p>
        </p:txBody>
      </p:sp>
    </p:spTree>
    <p:extLst>
      <p:ext uri="{BB962C8B-B14F-4D97-AF65-F5344CB8AC3E}">
        <p14:creationId xmlns:p14="http://schemas.microsoft.com/office/powerpoint/2010/main" val="2324277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BO rooms, 5 minutes</a:t>
            </a:r>
          </a:p>
          <a:p>
            <a:r>
              <a:rPr lang="en-US" dirty="0"/>
              <a:t>Each group has 6 tips</a:t>
            </a:r>
          </a:p>
          <a:p>
            <a:r>
              <a:rPr lang="en-US" dirty="0"/>
              <a:t>Give 2 examples you would use in your next training event</a:t>
            </a:r>
          </a:p>
        </p:txBody>
      </p:sp>
      <p:sp>
        <p:nvSpPr>
          <p:cNvPr id="4" name="Slide Number Placeholder 3"/>
          <p:cNvSpPr>
            <a:spLocks noGrp="1"/>
          </p:cNvSpPr>
          <p:nvPr>
            <p:ph type="sldNum" sz="quarter" idx="5"/>
          </p:nvPr>
        </p:nvSpPr>
        <p:spPr/>
        <p:txBody>
          <a:bodyPr/>
          <a:lstStyle/>
          <a:p>
            <a:fld id="{50998316-1A70-4B12-A8C8-011388628872}" type="slidenum">
              <a:rPr lang="en-US" smtClean="0"/>
              <a:t>24</a:t>
            </a:fld>
            <a:endParaRPr lang="en-US" dirty="0"/>
          </a:p>
        </p:txBody>
      </p:sp>
    </p:spTree>
    <p:extLst>
      <p:ext uri="{BB962C8B-B14F-4D97-AF65-F5344CB8AC3E}">
        <p14:creationId xmlns:p14="http://schemas.microsoft.com/office/powerpoint/2010/main" val="512613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Manager’ Corner handout</a:t>
            </a:r>
          </a:p>
          <a:p>
            <a:r>
              <a:rPr lang="en-US" dirty="0"/>
              <a:t>You will do 16 trainings with your frontline staff over the next 2 years.  </a:t>
            </a:r>
          </a:p>
        </p:txBody>
      </p:sp>
      <p:sp>
        <p:nvSpPr>
          <p:cNvPr id="4" name="Slide Number Placeholder 3"/>
          <p:cNvSpPr>
            <a:spLocks noGrp="1"/>
          </p:cNvSpPr>
          <p:nvPr>
            <p:ph type="sldNum" sz="quarter" idx="5"/>
          </p:nvPr>
        </p:nvSpPr>
        <p:spPr/>
        <p:txBody>
          <a:bodyPr/>
          <a:lstStyle/>
          <a:p>
            <a:fld id="{50998316-1A70-4B12-A8C8-011388628872}" type="slidenum">
              <a:rPr lang="en-US" smtClean="0"/>
              <a:t>25</a:t>
            </a:fld>
            <a:endParaRPr lang="en-US" dirty="0"/>
          </a:p>
        </p:txBody>
      </p:sp>
    </p:spTree>
    <p:extLst>
      <p:ext uri="{BB962C8B-B14F-4D97-AF65-F5344CB8AC3E}">
        <p14:creationId xmlns:p14="http://schemas.microsoft.com/office/powerpoint/2010/main" val="2193142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colors for 4 key areas</a:t>
            </a:r>
          </a:p>
          <a:p>
            <a:r>
              <a:rPr lang="en-US" dirty="0"/>
              <a:t>Nutrition blue   Operations red   Administration  Orange    Communications/Marketing  Green</a:t>
            </a:r>
          </a:p>
          <a:p>
            <a:r>
              <a:rPr lang="en-US" dirty="0"/>
              <a:t>Behind Mgr Corner tab is alphabetical list of all Mgr Corners related to ESTAR</a:t>
            </a:r>
          </a:p>
        </p:txBody>
      </p:sp>
      <p:sp>
        <p:nvSpPr>
          <p:cNvPr id="4" name="Slide Number Placeholder 3"/>
          <p:cNvSpPr>
            <a:spLocks noGrp="1"/>
          </p:cNvSpPr>
          <p:nvPr>
            <p:ph type="sldNum" sz="quarter" idx="5"/>
          </p:nvPr>
        </p:nvSpPr>
        <p:spPr/>
        <p:txBody>
          <a:bodyPr/>
          <a:lstStyle/>
          <a:p>
            <a:fld id="{50998316-1A70-4B12-A8C8-011388628872}" type="slidenum">
              <a:rPr lang="en-US" smtClean="0"/>
              <a:t>26</a:t>
            </a:fld>
            <a:endParaRPr lang="en-US" dirty="0"/>
          </a:p>
        </p:txBody>
      </p:sp>
    </p:spTree>
    <p:extLst>
      <p:ext uri="{BB962C8B-B14F-4D97-AF65-F5344CB8AC3E}">
        <p14:creationId xmlns:p14="http://schemas.microsoft.com/office/powerpoint/2010/main" val="1366718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“Knowing your Customer” handout</a:t>
            </a:r>
          </a:p>
          <a:p>
            <a:r>
              <a:rPr lang="en-US" dirty="0"/>
              <a:t>Let’s look at each section</a:t>
            </a:r>
          </a:p>
        </p:txBody>
      </p:sp>
      <p:sp>
        <p:nvSpPr>
          <p:cNvPr id="4" name="Slide Number Placeholder 3"/>
          <p:cNvSpPr>
            <a:spLocks noGrp="1"/>
          </p:cNvSpPr>
          <p:nvPr>
            <p:ph type="sldNum" sz="quarter" idx="5"/>
          </p:nvPr>
        </p:nvSpPr>
        <p:spPr/>
        <p:txBody>
          <a:bodyPr/>
          <a:lstStyle/>
          <a:p>
            <a:fld id="{50998316-1A70-4B12-A8C8-011388628872}" type="slidenum">
              <a:rPr lang="en-US" smtClean="0"/>
              <a:t>27</a:t>
            </a:fld>
            <a:endParaRPr lang="en-US" dirty="0"/>
          </a:p>
        </p:txBody>
      </p:sp>
    </p:spTree>
    <p:extLst>
      <p:ext uri="{BB962C8B-B14F-4D97-AF65-F5344CB8AC3E}">
        <p14:creationId xmlns:p14="http://schemas.microsoft.com/office/powerpoint/2010/main" val="1938795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Code is used to tract training</a:t>
            </a:r>
          </a:p>
        </p:txBody>
      </p:sp>
      <p:sp>
        <p:nvSpPr>
          <p:cNvPr id="4" name="Slide Number Placeholder 3"/>
          <p:cNvSpPr>
            <a:spLocks noGrp="1"/>
          </p:cNvSpPr>
          <p:nvPr>
            <p:ph type="sldNum" sz="quarter" idx="5"/>
          </p:nvPr>
        </p:nvSpPr>
        <p:spPr/>
        <p:txBody>
          <a:bodyPr/>
          <a:lstStyle/>
          <a:p>
            <a:fld id="{50998316-1A70-4B12-A8C8-011388628872}" type="slidenum">
              <a:rPr lang="en-US" smtClean="0"/>
              <a:t>28</a:t>
            </a:fld>
            <a:endParaRPr lang="en-US" dirty="0"/>
          </a:p>
        </p:txBody>
      </p:sp>
    </p:spTree>
    <p:extLst>
      <p:ext uri="{BB962C8B-B14F-4D97-AF65-F5344CB8AC3E}">
        <p14:creationId xmlns:p14="http://schemas.microsoft.com/office/powerpoint/2010/main" val="3887213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Volunteer read the objective in this lesson.</a:t>
            </a:r>
          </a:p>
          <a:p>
            <a:r>
              <a:rPr lang="en-US" dirty="0"/>
              <a:t>TorF:  There are 2 reasons listed why it is important” section  green check or red X</a:t>
            </a:r>
          </a:p>
          <a:p>
            <a:r>
              <a:rPr lang="en-US" dirty="0"/>
              <a:t>False:  3 listed and they are …</a:t>
            </a:r>
          </a:p>
          <a:p>
            <a:r>
              <a:rPr lang="en-US" dirty="0"/>
              <a:t>Thought provoking questions to engage the staff.  Answers provided    May not have a right or wrong answer   </a:t>
            </a:r>
          </a:p>
          <a:p>
            <a:r>
              <a:rPr lang="en-US" dirty="0"/>
              <a:t>What page are the questions on?  Ans page 8</a:t>
            </a:r>
          </a:p>
          <a:p>
            <a:r>
              <a:rPr lang="en-US" dirty="0"/>
              <a:t>TorF  There are 8 questions in this lesson?  False only 6</a:t>
            </a:r>
          </a:p>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t>29</a:t>
            </a:fld>
            <a:endParaRPr lang="en-US" dirty="0"/>
          </a:p>
        </p:txBody>
      </p:sp>
    </p:spTree>
    <p:extLst>
      <p:ext uri="{BB962C8B-B14F-4D97-AF65-F5344CB8AC3E}">
        <p14:creationId xmlns:p14="http://schemas.microsoft.com/office/powerpoint/2010/main" val="4011796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 F  You will need at least 1 copy of “how Well Do you Know your Customer Assessment” and the answer key.  Green check or red X  </a:t>
            </a:r>
          </a:p>
          <a:p>
            <a:r>
              <a:rPr lang="en-US" dirty="0"/>
              <a:t>True, but better if each one has one</a:t>
            </a:r>
          </a:p>
          <a:p>
            <a:r>
              <a:rPr lang="en-US" dirty="0"/>
              <a:t>Look at the instructions for completing the assessment.  TorF  “Please answer each question in the HWDYKYCA to the best of your ability  We will review the answer</a:t>
            </a:r>
            <a:r>
              <a:rPr lang="en-US" baseline="0" dirty="0"/>
              <a:t> </a:t>
            </a:r>
            <a:r>
              <a:rPr lang="en-US" dirty="0"/>
              <a:t>key together.  Once everyone has completed the statement”  green check or red X   True</a:t>
            </a:r>
          </a:p>
        </p:txBody>
      </p:sp>
      <p:sp>
        <p:nvSpPr>
          <p:cNvPr id="4" name="Slide Number Placeholder 3"/>
          <p:cNvSpPr>
            <a:spLocks noGrp="1"/>
          </p:cNvSpPr>
          <p:nvPr>
            <p:ph type="sldNum" sz="quarter" idx="5"/>
          </p:nvPr>
        </p:nvSpPr>
        <p:spPr/>
        <p:txBody>
          <a:bodyPr/>
          <a:lstStyle/>
          <a:p>
            <a:fld id="{50998316-1A70-4B12-A8C8-011388628872}" type="slidenum">
              <a:rPr lang="en-US" smtClean="0"/>
              <a:t>31</a:t>
            </a:fld>
            <a:endParaRPr lang="en-US" dirty="0"/>
          </a:p>
        </p:txBody>
      </p:sp>
    </p:spTree>
    <p:extLst>
      <p:ext uri="{BB962C8B-B14F-4D97-AF65-F5344CB8AC3E}">
        <p14:creationId xmlns:p14="http://schemas.microsoft.com/office/powerpoint/2010/main" val="1772396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section</a:t>
            </a:r>
          </a:p>
          <a:p>
            <a:r>
              <a:rPr lang="en-US" dirty="0"/>
              <a:t>We’ve talked about training and facilitation skills and the format of manager corner resource</a:t>
            </a:r>
          </a:p>
          <a:p>
            <a:r>
              <a:rPr lang="en-US" dirty="0"/>
              <a:t> You will do an activity on day 3 to apply these skills.</a:t>
            </a:r>
          </a:p>
          <a:p>
            <a:r>
              <a:rPr lang="en-US" dirty="0"/>
              <a:t>So:  choose a mgr corner lesson,   </a:t>
            </a:r>
          </a:p>
          <a:p>
            <a:r>
              <a:rPr lang="en-US" dirty="0"/>
              <a:t>present to a small group of your peers (5)   </a:t>
            </a:r>
          </a:p>
          <a:p>
            <a:r>
              <a:rPr lang="en-US" dirty="0"/>
              <a:t>give a 5 minute training event on learning overview question section ONLY   </a:t>
            </a:r>
          </a:p>
          <a:p>
            <a:r>
              <a:rPr lang="en-US" dirty="0"/>
              <a:t>Use the checklist to give and receive</a:t>
            </a:r>
            <a:r>
              <a:rPr lang="en-US" baseline="0" dirty="0"/>
              <a:t> </a:t>
            </a:r>
            <a:r>
              <a:rPr lang="en-US" dirty="0"/>
              <a:t>feedback.  </a:t>
            </a:r>
          </a:p>
        </p:txBody>
      </p:sp>
      <p:sp>
        <p:nvSpPr>
          <p:cNvPr id="4" name="Slide Number Placeholder 3"/>
          <p:cNvSpPr>
            <a:spLocks noGrp="1"/>
          </p:cNvSpPr>
          <p:nvPr>
            <p:ph type="sldNum" sz="quarter" idx="5"/>
          </p:nvPr>
        </p:nvSpPr>
        <p:spPr/>
        <p:txBody>
          <a:bodyPr/>
          <a:lstStyle/>
          <a:p>
            <a:fld id="{50998316-1A70-4B12-A8C8-011388628872}" type="slidenum">
              <a:rPr lang="en-US" smtClean="0"/>
              <a:t>32</a:t>
            </a:fld>
            <a:endParaRPr lang="en-US" dirty="0"/>
          </a:p>
        </p:txBody>
      </p:sp>
    </p:spTree>
    <p:extLst>
      <p:ext uri="{BB962C8B-B14F-4D97-AF65-F5344CB8AC3E}">
        <p14:creationId xmlns:p14="http://schemas.microsoft.com/office/powerpoint/2010/main" val="223915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a:t>
            </a:r>
          </a:p>
          <a:p>
            <a:r>
              <a:rPr lang="en-US" dirty="0"/>
              <a:t>Pick a topic on page 29-30  </a:t>
            </a:r>
          </a:p>
          <a:p>
            <a:r>
              <a:rPr lang="en-US" dirty="0"/>
              <a:t>One that you are likely to  use with your staff </a:t>
            </a:r>
          </a:p>
        </p:txBody>
      </p:sp>
      <p:sp>
        <p:nvSpPr>
          <p:cNvPr id="4" name="Slide Number Placeholder 3"/>
          <p:cNvSpPr>
            <a:spLocks noGrp="1"/>
          </p:cNvSpPr>
          <p:nvPr>
            <p:ph type="sldNum" sz="quarter" idx="5"/>
          </p:nvPr>
        </p:nvSpPr>
        <p:spPr/>
        <p:txBody>
          <a:bodyPr/>
          <a:lstStyle/>
          <a:p>
            <a:fld id="{50998316-1A70-4B12-A8C8-011388628872}" type="slidenum">
              <a:rPr lang="en-US" smtClean="0"/>
              <a:t>33</a:t>
            </a:fld>
            <a:endParaRPr lang="en-US" dirty="0"/>
          </a:p>
        </p:txBody>
      </p:sp>
    </p:spTree>
    <p:extLst>
      <p:ext uri="{BB962C8B-B14F-4D97-AF65-F5344CB8AC3E}">
        <p14:creationId xmlns:p14="http://schemas.microsoft.com/office/powerpoint/2010/main" val="3933619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0584B3-EE48-459E-B0D6-A44085050CF1}" type="slidenum">
              <a:rPr lang="en-US" smtClean="0"/>
              <a:t>‹#›</a:t>
            </a:fld>
            <a:endParaRPr lang="en-US" dirty="0"/>
          </a:p>
        </p:txBody>
      </p:sp>
    </p:spTree>
    <p:extLst>
      <p:ext uri="{BB962C8B-B14F-4D97-AF65-F5344CB8AC3E}">
        <p14:creationId xmlns:p14="http://schemas.microsoft.com/office/powerpoint/2010/main" val="47796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32F57FEE-5201-8B45-9A42-90A002AAA3CF}"/>
              </a:ext>
            </a:extLst>
          </p:cNvPr>
          <p:cNvPicPr>
            <a:picLocks noChangeAspect="1"/>
          </p:cNvPicPr>
          <p:nvPr userDrawn="1"/>
        </p:nvPicPr>
        <p:blipFill>
          <a:blip r:embed="rId2"/>
          <a:stretch>
            <a:fillRect/>
          </a:stretch>
        </p:blipFill>
        <p:spPr>
          <a:xfrm>
            <a:off x="-1523999" y="5564615"/>
            <a:ext cx="14031310" cy="1480048"/>
          </a:xfrm>
          <a:prstGeom prst="rect">
            <a:avLst/>
          </a:prstGeom>
        </p:spPr>
      </p:pic>
      <p:pic>
        <p:nvPicPr>
          <p:cNvPr id="10" name="Picture 9">
            <a:extLst>
              <a:ext uri="{FF2B5EF4-FFF2-40B4-BE49-F238E27FC236}">
                <a16:creationId xmlns:a16="http://schemas.microsoft.com/office/drawing/2014/main" id="{4FE0C50C-BDCF-3646-B53D-E113F73B1719}"/>
              </a:ext>
            </a:extLst>
          </p:cNvPr>
          <p:cNvPicPr>
            <a:picLocks noChangeAspect="1"/>
          </p:cNvPicPr>
          <p:nvPr userDrawn="1"/>
        </p:nvPicPr>
        <p:blipFill>
          <a:blip r:embed="rId3"/>
          <a:stretch>
            <a:fillRect/>
          </a:stretch>
        </p:blipFill>
        <p:spPr>
          <a:xfrm>
            <a:off x="8043155" y="5974984"/>
            <a:ext cx="3634112" cy="722376"/>
          </a:xfrm>
          <a:prstGeom prst="rect">
            <a:avLst/>
          </a:prstGeom>
        </p:spPr>
      </p:pic>
      <p:pic>
        <p:nvPicPr>
          <p:cNvPr id="11" name="Picture 10">
            <a:extLst>
              <a:ext uri="{FF2B5EF4-FFF2-40B4-BE49-F238E27FC236}">
                <a16:creationId xmlns:a16="http://schemas.microsoft.com/office/drawing/2014/main" id="{CDE0C5C3-44C3-B14D-8680-FADE0DF21F3F}"/>
              </a:ext>
            </a:extLst>
          </p:cNvPr>
          <p:cNvPicPr>
            <a:picLocks noChangeAspect="1"/>
          </p:cNvPicPr>
          <p:nvPr userDrawn="1"/>
        </p:nvPicPr>
        <p:blipFill>
          <a:blip r:embed="rId4"/>
          <a:stretch>
            <a:fillRect/>
          </a:stretch>
        </p:blipFill>
        <p:spPr>
          <a:xfrm>
            <a:off x="1700048" y="5880391"/>
            <a:ext cx="990600" cy="559644"/>
          </a:xfrm>
          <a:prstGeom prst="rect">
            <a:avLst/>
          </a:prstGeom>
        </p:spPr>
      </p:pic>
    </p:spTree>
    <p:extLst>
      <p:ext uri="{BB962C8B-B14F-4D97-AF65-F5344CB8AC3E}">
        <p14:creationId xmlns:p14="http://schemas.microsoft.com/office/powerpoint/2010/main" val="1035164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0584B3-EE48-459E-B0D6-A44085050CF1}"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2908020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0584B3-EE48-459E-B0D6-A44085050CF1}"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2855176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00584B3-EE48-459E-B0D6-A44085050CF1}"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44785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00584B3-EE48-459E-B0D6-A44085050CF1}"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399216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00584B3-EE48-459E-B0D6-A44085050CF1}"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1542879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0584B3-EE48-459E-B0D6-A44085050CF1}"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3058647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0584B3-EE48-459E-B0D6-A44085050CF1}"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1880262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0584B3-EE48-459E-B0D6-A44085050CF1}"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976423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9AA1D-C1AA-48A0-90AF-737FFAC31437}" type="datetimeFigureOut">
              <a:rPr lang="en-US" smtClean="0"/>
              <a:t>7/2/2021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0584B3-EE48-459E-B0D6-A44085050CF1}"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2626455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CD49AA1D-C1AA-48A0-90AF-737FFAC31437}" type="datetimeFigureOut">
              <a:rPr lang="en-US" smtClean="0"/>
              <a:pPr/>
              <a:t>7/2/2021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800584B3-EE48-459E-B0D6-A44085050CF1}" type="slidenum">
              <a:rPr lang="en-US" smtClean="0"/>
              <a:pPr/>
              <a:t>‹#›</a:t>
            </a:fld>
            <a:endParaRPr lang="en-US" dirty="0"/>
          </a:p>
        </p:txBody>
      </p:sp>
    </p:spTree>
    <p:extLst>
      <p:ext uri="{BB962C8B-B14F-4D97-AF65-F5344CB8AC3E}">
        <p14:creationId xmlns:p14="http://schemas.microsoft.com/office/powerpoint/2010/main" val="1264086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BE049D-18F4-2340-A739-A3F7EAD115CC}"/>
              </a:ext>
            </a:extLst>
          </p:cNvPr>
          <p:cNvPicPr>
            <a:picLocks noChangeAspect="1"/>
          </p:cNvPicPr>
          <p:nvPr/>
        </p:nvPicPr>
        <p:blipFill>
          <a:blip r:embed="rId2"/>
          <a:stretch>
            <a:fillRect/>
          </a:stretch>
        </p:blipFill>
        <p:spPr>
          <a:xfrm rot="164298">
            <a:off x="1249600" y="-2744125"/>
            <a:ext cx="16114532" cy="10746714"/>
          </a:xfrm>
          <a:prstGeom prst="rect">
            <a:avLst/>
          </a:prstGeom>
        </p:spPr>
      </p:pic>
      <p:pic>
        <p:nvPicPr>
          <p:cNvPr id="9" name="Picture 8">
            <a:extLst>
              <a:ext uri="{FF2B5EF4-FFF2-40B4-BE49-F238E27FC236}">
                <a16:creationId xmlns:a16="http://schemas.microsoft.com/office/drawing/2014/main" id="{256E8866-704F-6640-BFB2-CFD00F2EF43E}"/>
              </a:ext>
            </a:extLst>
          </p:cNvPr>
          <p:cNvPicPr>
            <a:picLocks noChangeAspect="1"/>
          </p:cNvPicPr>
          <p:nvPr/>
        </p:nvPicPr>
        <p:blipFill>
          <a:blip r:embed="rId3"/>
          <a:stretch>
            <a:fillRect/>
          </a:stretch>
        </p:blipFill>
        <p:spPr>
          <a:xfrm rot="21329464">
            <a:off x="-2743075" y="-1388633"/>
            <a:ext cx="12790875" cy="9635266"/>
          </a:xfrm>
          <a:prstGeom prst="rect">
            <a:avLst/>
          </a:prstGeom>
        </p:spPr>
      </p:pic>
      <p:sp>
        <p:nvSpPr>
          <p:cNvPr id="10" name="Rectangle 9">
            <a:extLst>
              <a:ext uri="{FF2B5EF4-FFF2-40B4-BE49-F238E27FC236}">
                <a16:creationId xmlns:a16="http://schemas.microsoft.com/office/drawing/2014/main" id="{B6CF2E5A-804A-1543-B5D0-67683D9B35D1}"/>
              </a:ext>
            </a:extLst>
          </p:cNvPr>
          <p:cNvSpPr/>
          <p:nvPr/>
        </p:nvSpPr>
        <p:spPr>
          <a:xfrm>
            <a:off x="-2547257" y="1741713"/>
            <a:ext cx="17286514" cy="4051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1" name="TextBox 10">
            <a:extLst>
              <a:ext uri="{FF2B5EF4-FFF2-40B4-BE49-F238E27FC236}">
                <a16:creationId xmlns:a16="http://schemas.microsoft.com/office/drawing/2014/main" id="{F8D680E1-2B1B-DA4A-A81F-9BFD4159CBC6}"/>
              </a:ext>
            </a:extLst>
          </p:cNvPr>
          <p:cNvSpPr txBox="1"/>
          <p:nvPr/>
        </p:nvSpPr>
        <p:spPr>
          <a:xfrm>
            <a:off x="1785257" y="4571196"/>
            <a:ext cx="8621486" cy="954107"/>
          </a:xfrm>
          <a:prstGeom prst="rect">
            <a:avLst/>
          </a:prstGeom>
          <a:noFill/>
        </p:spPr>
        <p:txBody>
          <a:bodyPr wrap="square" rtlCol="0">
            <a:spAutoFit/>
          </a:bodyPr>
          <a:lstStyle/>
          <a:p>
            <a:pPr algn="ctr"/>
            <a:r>
              <a:rPr lang="en-US" sz="3200" dirty="0">
                <a:latin typeface="Arial" panose="020B0604020202020204" pitchFamily="34" charset="0"/>
              </a:rPr>
              <a:t>Virtual ESTAR</a:t>
            </a:r>
            <a:endParaRPr lang="en-US" sz="2400" dirty="0">
              <a:latin typeface="Arial" panose="020B0604020202020204" pitchFamily="34" charset="0"/>
            </a:endParaRPr>
          </a:p>
          <a:p>
            <a:pPr algn="ctr"/>
            <a:r>
              <a:rPr lang="en-US" sz="2400" dirty="0">
                <a:latin typeface="Arial" panose="020B0604020202020204" pitchFamily="34" charset="0"/>
              </a:rPr>
              <a:t>Training and Facilitating</a:t>
            </a:r>
          </a:p>
        </p:txBody>
      </p:sp>
      <p:cxnSp>
        <p:nvCxnSpPr>
          <p:cNvPr id="12" name="Straight Connector 11">
            <a:extLst>
              <a:ext uri="{FF2B5EF4-FFF2-40B4-BE49-F238E27FC236}">
                <a16:creationId xmlns:a16="http://schemas.microsoft.com/office/drawing/2014/main" id="{88974B55-D1A5-824B-8CBC-C4377AEF3CF4}"/>
              </a:ext>
            </a:extLst>
          </p:cNvPr>
          <p:cNvCxnSpPr/>
          <p:nvPr/>
        </p:nvCxnSpPr>
        <p:spPr>
          <a:xfrm>
            <a:off x="3301758" y="4347027"/>
            <a:ext cx="5448519" cy="0"/>
          </a:xfrm>
          <a:prstGeom prst="line">
            <a:avLst/>
          </a:prstGeom>
          <a:ln w="57150">
            <a:solidFill>
              <a:srgbClr val="E7AE51"/>
            </a:solidFill>
          </a:ln>
        </p:spPr>
        <p:style>
          <a:lnRef idx="1">
            <a:schemeClr val="accent2"/>
          </a:lnRef>
          <a:fillRef idx="0">
            <a:schemeClr val="accent2"/>
          </a:fillRef>
          <a:effectRef idx="0">
            <a:schemeClr val="accent2"/>
          </a:effectRef>
          <a:fontRef idx="minor">
            <a:schemeClr val="tx1"/>
          </a:fontRef>
        </p:style>
      </p:cxnSp>
      <p:pic>
        <p:nvPicPr>
          <p:cNvPr id="13" name="Picture 12">
            <a:extLst>
              <a:ext uri="{FF2B5EF4-FFF2-40B4-BE49-F238E27FC236}">
                <a16:creationId xmlns:a16="http://schemas.microsoft.com/office/drawing/2014/main" id="{BFC9EBFC-111E-0F4B-B105-5667F2A811C5}"/>
              </a:ext>
            </a:extLst>
          </p:cNvPr>
          <p:cNvPicPr>
            <a:picLocks noChangeAspect="1"/>
          </p:cNvPicPr>
          <p:nvPr/>
        </p:nvPicPr>
        <p:blipFill>
          <a:blip r:embed="rId4"/>
          <a:stretch>
            <a:fillRect/>
          </a:stretch>
        </p:blipFill>
        <p:spPr>
          <a:xfrm>
            <a:off x="13931" y="1876321"/>
            <a:ext cx="12164138" cy="2238479"/>
          </a:xfrm>
          <a:prstGeom prst="rect">
            <a:avLst/>
          </a:prstGeom>
        </p:spPr>
      </p:pic>
    </p:spTree>
    <p:extLst>
      <p:ext uri="{BB962C8B-B14F-4D97-AF65-F5344CB8AC3E}">
        <p14:creationId xmlns:p14="http://schemas.microsoft.com/office/powerpoint/2010/main" val="3839131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E7AE51"/>
                </a:solidFill>
                <a:latin typeface="Arial" panose="020B0604020202020204" pitchFamily="34" charset="0"/>
                <a:cs typeface="Arial" panose="020B0604020202020204" pitchFamily="34" charset="0"/>
              </a:rPr>
              <a:t>Other Related Resources from ICN</a:t>
            </a:r>
          </a:p>
        </p:txBody>
      </p:sp>
      <p:sp>
        <p:nvSpPr>
          <p:cNvPr id="6" name="Content Placeholder 5">
            <a:extLst>
              <a:ext uri="{FF2B5EF4-FFF2-40B4-BE49-F238E27FC236}">
                <a16:creationId xmlns:a16="http://schemas.microsoft.com/office/drawing/2014/main" id="{3A14EB87-A89F-4E38-BD8E-7FBE23974978}"/>
              </a:ext>
            </a:extLst>
          </p:cNvPr>
          <p:cNvSpPr txBox="1">
            <a:spLocks noGrp="1"/>
          </p:cNvSpPr>
          <p:nvPr>
            <p:ph idx="1"/>
          </p:nvPr>
        </p:nvSpPr>
        <p:spPr>
          <a:xfrm>
            <a:off x="789295" y="1310236"/>
            <a:ext cx="10515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u="none" strike="noStrike" kern="1200" cap="none" spc="0" normalizeH="0" baseline="0" noProof="0" dirty="0">
                <a:ln>
                  <a:noFill/>
                </a:ln>
                <a:solidFill>
                  <a:prstClr val="black"/>
                </a:solidFill>
                <a:effectLst/>
                <a:uLnTx/>
                <a:uFillTx/>
                <a:ea typeface="+mn-ea"/>
                <a:cs typeface="+mn-cs"/>
              </a:rPr>
              <a:t>www.TheICN.org</a:t>
            </a:r>
          </a:p>
        </p:txBody>
      </p:sp>
      <p:pic>
        <p:nvPicPr>
          <p:cNvPr id="7" name="Picture 6" descr="A picture containing person, indoor, man, people&#10;&#10;Description automatically generated">
            <a:extLst>
              <a:ext uri="{FF2B5EF4-FFF2-40B4-BE49-F238E27FC236}">
                <a16:creationId xmlns:a16="http://schemas.microsoft.com/office/drawing/2014/main" id="{B551F565-6F69-4589-9FCB-2F22F3F9A5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1034" y="2090207"/>
            <a:ext cx="2472866" cy="3201121"/>
          </a:xfrm>
          <a:prstGeom prst="rect">
            <a:avLst/>
          </a:prstGeom>
          <a:ln>
            <a:noFill/>
          </a:ln>
          <a:effectLst>
            <a:outerShdw blurRad="292100" dist="139700" dir="2700000" algn="tl" rotWithShape="0">
              <a:srgbClr val="333333">
                <a:alpha val="65000"/>
              </a:srgbClr>
            </a:outerShdw>
          </a:effectLst>
        </p:spPr>
      </p:pic>
      <p:pic>
        <p:nvPicPr>
          <p:cNvPr id="8" name="Picture 7" descr="A close up of a logo&#10;&#10;Description automatically generated">
            <a:extLst>
              <a:ext uri="{FF2B5EF4-FFF2-40B4-BE49-F238E27FC236}">
                <a16:creationId xmlns:a16="http://schemas.microsoft.com/office/drawing/2014/main" id="{57EAC35D-9858-495C-9490-00F56556E6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9567" y="2166407"/>
            <a:ext cx="2472866" cy="3205963"/>
          </a:xfrm>
          <a:prstGeom prst="rect">
            <a:avLst/>
          </a:prstGeom>
          <a:ln>
            <a:noFill/>
          </a:ln>
          <a:effectLst>
            <a:outerShdw blurRad="292100" dist="139700" dir="2700000" algn="tl" rotWithShape="0">
              <a:srgbClr val="333333">
                <a:alpha val="65000"/>
              </a:srgbClr>
            </a:outerShdw>
          </a:effectLst>
        </p:spPr>
      </p:pic>
      <p:pic>
        <p:nvPicPr>
          <p:cNvPr id="9" name="Picture 8" descr="A close up of a mans face&#10;&#10;Description automatically generated">
            <a:extLst>
              <a:ext uri="{FF2B5EF4-FFF2-40B4-BE49-F238E27FC236}">
                <a16:creationId xmlns:a16="http://schemas.microsoft.com/office/drawing/2014/main" id="{B9B15F2C-D114-46AE-B0B9-2F9FF9FD1F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3428" y="2090207"/>
            <a:ext cx="2472867" cy="32011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3923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4619"/>
          </a:xfrm>
        </p:spPr>
        <p:txBody>
          <a:bodyPr>
            <a:normAutofit/>
          </a:bodyPr>
          <a:lstStyle/>
          <a:p>
            <a:r>
              <a:rPr lang="en-US" sz="3200" b="1" dirty="0">
                <a:solidFill>
                  <a:srgbClr val="E7AE51"/>
                </a:solidFill>
                <a:latin typeface="Arial" panose="020B0604020202020204" pitchFamily="34" charset="0"/>
                <a:cs typeface="Arial" panose="020B0604020202020204" pitchFamily="34" charset="0"/>
              </a:rPr>
              <a:t>Key Area, Professional Standards and Objectives</a:t>
            </a:r>
          </a:p>
        </p:txBody>
      </p:sp>
      <p:sp>
        <p:nvSpPr>
          <p:cNvPr id="3" name="Content Placeholder 2"/>
          <p:cNvSpPr>
            <a:spLocks noGrp="1"/>
          </p:cNvSpPr>
          <p:nvPr>
            <p:ph idx="1"/>
          </p:nvPr>
        </p:nvSpPr>
        <p:spPr>
          <a:xfrm>
            <a:off x="838200" y="1313560"/>
            <a:ext cx="10515600" cy="4587368"/>
          </a:xfrm>
        </p:spPr>
        <p:txBody>
          <a:bodyPr>
            <a:normAutofit fontScale="77500" lnSpcReduction="20000"/>
          </a:bodyPr>
          <a:lstStyle/>
          <a:p>
            <a:pPr marL="0" indent="0">
              <a:buNone/>
            </a:pPr>
            <a:r>
              <a:rPr lang="en-US" dirty="0">
                <a:latin typeface="Arial" panose="020B0604020202020204" pitchFamily="34" charset="0"/>
                <a:cs typeface="Arial" panose="020B0604020202020204" pitchFamily="34" charset="0"/>
              </a:rPr>
              <a:t>Key Area: 3 Administration</a:t>
            </a:r>
          </a:p>
          <a:p>
            <a:pPr marL="0" indent="0">
              <a:buNone/>
            </a:pPr>
            <a:r>
              <a:rPr lang="en-US" u="sng" dirty="0">
                <a:latin typeface="Arial" panose="020B0604020202020204" pitchFamily="34" charset="0"/>
                <a:cs typeface="Arial" panose="020B0604020202020204" pitchFamily="34" charset="0"/>
              </a:rPr>
              <a:t>USDA Professional </a:t>
            </a:r>
            <a:r>
              <a:rPr lang="en-US" dirty="0">
                <a:latin typeface="Arial" panose="020B0604020202020204" pitchFamily="34" charset="0"/>
                <a:cs typeface="Arial" panose="020B0604020202020204" pitchFamily="34" charset="0"/>
              </a:rPr>
              <a:t>Standards  3430 – Develop employee training plans, including a plan for tracking training.</a:t>
            </a:r>
          </a:p>
          <a:p>
            <a:endParaRPr lang="en-US" u="sng" dirty="0">
              <a:latin typeface="Arial" panose="020B0604020202020204" pitchFamily="34" charset="0"/>
              <a:cs typeface="Arial" panose="020B0604020202020204" pitchFamily="34" charset="0"/>
            </a:endParaRPr>
          </a:p>
          <a:p>
            <a:pPr marL="0" indent="0">
              <a:buNone/>
            </a:pPr>
            <a:r>
              <a:rPr lang="en-US" u="sng" dirty="0">
                <a:latin typeface="Arial" panose="020B0604020202020204" pitchFamily="34" charset="0"/>
                <a:cs typeface="Arial" panose="020B0604020202020204" pitchFamily="34" charset="0"/>
              </a:rPr>
              <a:t>ICN Competency</a:t>
            </a:r>
          </a:p>
          <a:p>
            <a:pPr marL="0" indent="0">
              <a:buNone/>
            </a:pPr>
            <a:r>
              <a:rPr lang="en-US" dirty="0">
                <a:latin typeface="Arial" panose="020B0604020202020204" pitchFamily="34" charset="0"/>
                <a:cs typeface="Arial" panose="020B0604020202020204" pitchFamily="34" charset="0"/>
              </a:rPr>
              <a:t>Competency 1.3: Conducts training sessions with staff that positively affect foodservice operations and meet local, state, and federal requirements.</a:t>
            </a:r>
          </a:p>
          <a:p>
            <a:pPr marL="0" indent="0">
              <a:buNone/>
            </a:pPr>
            <a:endParaRPr lang="en-US" u="sng" dirty="0">
              <a:latin typeface="Arial" panose="020B0604020202020204" pitchFamily="34" charset="0"/>
              <a:cs typeface="Arial" panose="020B0604020202020204" pitchFamily="34" charset="0"/>
            </a:endParaRPr>
          </a:p>
          <a:p>
            <a:pPr marL="0" indent="0">
              <a:buNone/>
            </a:pPr>
            <a:r>
              <a:rPr lang="en-US" u="sng" dirty="0">
                <a:latin typeface="Arial" panose="020B0604020202020204" pitchFamily="34" charset="0"/>
                <a:cs typeface="Arial" panose="020B0604020202020204" pitchFamily="34" charset="0"/>
              </a:rPr>
              <a:t>Learning Objectives</a:t>
            </a:r>
          </a:p>
          <a:p>
            <a:r>
              <a:rPr lang="en-US" dirty="0">
                <a:latin typeface="Arial" panose="020B0604020202020204" pitchFamily="34" charset="0"/>
                <a:cs typeface="Arial" panose="020B0604020202020204" pitchFamily="34" charset="0"/>
              </a:rPr>
              <a:t>Using the information provided in this training, participants will:</a:t>
            </a:r>
          </a:p>
          <a:p>
            <a:pPr lvl="0"/>
            <a:r>
              <a:rPr lang="en-US" dirty="0">
                <a:latin typeface="Arial" panose="020B0604020202020204" pitchFamily="34" charset="0"/>
                <a:cs typeface="Arial" panose="020B0604020202020204" pitchFamily="34" charset="0"/>
              </a:rPr>
              <a:t>Identify skills of effective trainers.</a:t>
            </a:r>
          </a:p>
          <a:p>
            <a:pPr lvl="0"/>
            <a:r>
              <a:rPr lang="en-US" dirty="0">
                <a:latin typeface="Arial" panose="020B0604020202020204" pitchFamily="34" charset="0"/>
                <a:cs typeface="Arial" panose="020B0604020202020204" pitchFamily="34" charset="0"/>
              </a:rPr>
              <a:t>Recognize skills of an effective facilitator.</a:t>
            </a:r>
          </a:p>
          <a:p>
            <a:pPr lvl="0"/>
            <a:r>
              <a:rPr lang="en-US" dirty="0">
                <a:latin typeface="Arial" panose="020B0604020202020204" pitchFamily="34" charset="0"/>
                <a:cs typeface="Arial" panose="020B0604020202020204" pitchFamily="34" charset="0"/>
              </a:rPr>
              <a:t>Apply effective training and facilitation techniques.</a:t>
            </a:r>
          </a:p>
          <a:p>
            <a:endParaRPr lang="en-US" dirty="0"/>
          </a:p>
        </p:txBody>
      </p:sp>
    </p:spTree>
    <p:extLst>
      <p:ext uri="{BB962C8B-B14F-4D97-AF65-F5344CB8AC3E}">
        <p14:creationId xmlns:p14="http://schemas.microsoft.com/office/powerpoint/2010/main" val="3457301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latin typeface="Arial" panose="020B0604020202020204" pitchFamily="34" charset="0"/>
                <a:cs typeface="Arial" panose="020B0604020202020204" pitchFamily="34" charset="0"/>
              </a:rPr>
              <a:t>ESTAR-Workshops</a:t>
            </a:r>
          </a:p>
        </p:txBody>
      </p:sp>
      <p:sp>
        <p:nvSpPr>
          <p:cNvPr id="3" name="Content Placeholder 2"/>
          <p:cNvSpPr>
            <a:spLocks noGrp="1"/>
          </p:cNvSpPr>
          <p:nvPr>
            <p:ph idx="1"/>
          </p:nvPr>
        </p:nvSpPr>
        <p:spPr/>
        <p:txBody>
          <a:bodyPr/>
          <a:lstStyle/>
          <a:p>
            <a:r>
              <a:rPr lang="en-US" sz="2400" dirty="0">
                <a:latin typeface="Arial" panose="020B0604020202020204" pitchFamily="34" charset="0"/>
                <a:cs typeface="Arial" panose="020B0604020202020204" pitchFamily="34" charset="0"/>
              </a:rPr>
              <a:t>Helps school nutrition managers understand how to prepare and provide quality reimbursable school meals to students.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Allows the opportunity for participants to receive training that will enhance their culinary skills to prepare quality meals.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Provides the opportunity to learn from peers, identify best practices, and share success stories.</a:t>
            </a:r>
          </a:p>
          <a:p>
            <a:endParaRPr lang="en-US" dirty="0"/>
          </a:p>
        </p:txBody>
      </p:sp>
    </p:spTree>
    <p:extLst>
      <p:ext uri="{BB962C8B-B14F-4D97-AF65-F5344CB8AC3E}">
        <p14:creationId xmlns:p14="http://schemas.microsoft.com/office/powerpoint/2010/main" val="941134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latin typeface="Arial" panose="020B0604020202020204" pitchFamily="34" charset="0"/>
                <a:cs typeface="Arial" panose="020B0604020202020204" pitchFamily="34" charset="0"/>
              </a:rPr>
              <a:t>Manager’s Corner</a:t>
            </a:r>
          </a:p>
        </p:txBody>
      </p:sp>
      <p:sp>
        <p:nvSpPr>
          <p:cNvPr id="3" name="Content Placeholder 2"/>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Designed for Directors/Managers to train their staff.</a:t>
            </a:r>
          </a:p>
          <a:p>
            <a:r>
              <a:rPr lang="en-US" sz="2400" dirty="0">
                <a:latin typeface="Arial" panose="020B0604020202020204" pitchFamily="34" charset="0"/>
                <a:cs typeface="Arial" panose="020B0604020202020204" pitchFamily="34" charset="0"/>
              </a:rPr>
              <a:t>Easy-to-use lesson plans on various topics.</a:t>
            </a:r>
          </a:p>
          <a:p>
            <a:r>
              <a:rPr lang="en-US" sz="2400" dirty="0">
                <a:latin typeface="Arial" panose="020B0604020202020204" pitchFamily="34" charset="0"/>
                <a:cs typeface="Arial" panose="020B0604020202020204" pitchFamily="34" charset="0"/>
              </a:rPr>
              <a:t>Color-coded to identify Key Areas</a:t>
            </a:r>
          </a:p>
          <a:p>
            <a:pPr lvl="1"/>
            <a:r>
              <a:rPr lang="en-US" sz="2000" dirty="0">
                <a:latin typeface="Arial" panose="020B0604020202020204" pitchFamily="34" charset="0"/>
                <a:cs typeface="Arial" panose="020B0604020202020204" pitchFamily="34" charset="0"/>
              </a:rPr>
              <a:t>Nutrition (Blue)</a:t>
            </a:r>
          </a:p>
          <a:p>
            <a:pPr lvl="1"/>
            <a:r>
              <a:rPr lang="en-US" sz="2000" dirty="0">
                <a:latin typeface="Arial" panose="020B0604020202020204" pitchFamily="34" charset="0"/>
                <a:cs typeface="Arial" panose="020B0604020202020204" pitchFamily="34" charset="0"/>
              </a:rPr>
              <a:t>Operations (Red)</a:t>
            </a:r>
          </a:p>
          <a:p>
            <a:pPr lvl="1"/>
            <a:r>
              <a:rPr lang="en-US" sz="2000" dirty="0">
                <a:latin typeface="Arial" panose="020B0604020202020204" pitchFamily="34" charset="0"/>
                <a:cs typeface="Arial" panose="020B0604020202020204" pitchFamily="34" charset="0"/>
              </a:rPr>
              <a:t>Administration (Orange)</a:t>
            </a:r>
          </a:p>
          <a:p>
            <a:pPr lvl="1"/>
            <a:r>
              <a:rPr lang="en-US" sz="2000" dirty="0">
                <a:latin typeface="Arial" panose="020B0604020202020204" pitchFamily="34" charset="0"/>
                <a:cs typeface="Arial" panose="020B0604020202020204" pitchFamily="34" charset="0"/>
              </a:rPr>
              <a:t>Communications/Marketing (Green)</a:t>
            </a:r>
          </a:p>
        </p:txBody>
      </p:sp>
      <p:pic>
        <p:nvPicPr>
          <p:cNvPr id="4" name="Picture 3"/>
          <p:cNvPicPr>
            <a:picLocks noChangeAspect="1"/>
          </p:cNvPicPr>
          <p:nvPr/>
        </p:nvPicPr>
        <p:blipFill>
          <a:blip r:embed="rId3"/>
          <a:stretch>
            <a:fillRect/>
          </a:stretch>
        </p:blipFill>
        <p:spPr>
          <a:xfrm>
            <a:off x="6666627" y="3229234"/>
            <a:ext cx="4915166" cy="1284577"/>
          </a:xfrm>
          <a:prstGeom prst="rect">
            <a:avLst/>
          </a:prstGeom>
        </p:spPr>
      </p:pic>
    </p:spTree>
    <p:extLst>
      <p:ext uri="{BB962C8B-B14F-4D97-AF65-F5344CB8AC3E}">
        <p14:creationId xmlns:p14="http://schemas.microsoft.com/office/powerpoint/2010/main" val="663156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latin typeface="Arial" panose="020B0604020202020204" pitchFamily="34" charset="0"/>
                <a:cs typeface="Arial" panose="020B0604020202020204" pitchFamily="34" charset="0"/>
              </a:rPr>
              <a:t>Introduction Ice Breaker</a:t>
            </a:r>
          </a:p>
        </p:txBody>
      </p:sp>
      <p:sp>
        <p:nvSpPr>
          <p:cNvPr id="6" name="Title 3">
            <a:extLst>
              <a:ext uri="{FF2B5EF4-FFF2-40B4-BE49-F238E27FC236}">
                <a16:creationId xmlns:a16="http://schemas.microsoft.com/office/drawing/2014/main" id="{3C1BADCC-96F0-4290-9CB7-71418CE3DA19}"/>
              </a:ext>
            </a:extLst>
          </p:cNvPr>
          <p:cNvSpPr txBox="1">
            <a:spLocks noGrp="1"/>
          </p:cNvSpPr>
          <p:nvPr>
            <p:ph idx="1"/>
          </p:nvPr>
        </p:nvSpPr>
        <p:spPr>
          <a:xfrm>
            <a:off x="1421476" y="1559618"/>
            <a:ext cx="8969433" cy="108382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pPr algn="ctr"/>
            <a:r>
              <a:rPr lang="en-US" sz="3600" dirty="0">
                <a:effectLst>
                  <a:outerShdw blurRad="38100" dist="38100" dir="2700000" algn="tl">
                    <a:srgbClr val="000000">
                      <a:alpha val="43137"/>
                    </a:srgbClr>
                  </a:outerShdw>
                </a:effectLst>
                <a:latin typeface="Arial" panose="020B0604020202020204" pitchFamily="34" charset="0"/>
              </a:rPr>
              <a:t>Qualities of </a:t>
            </a:r>
            <a:r>
              <a:rPr lang="en-US" sz="4000" u="sng" dirty="0">
                <a:effectLst>
                  <a:outerShdw blurRad="38100" dist="38100" dir="2700000" algn="tl">
                    <a:srgbClr val="000000">
                      <a:alpha val="43137"/>
                    </a:srgbClr>
                  </a:outerShdw>
                </a:effectLst>
                <a:latin typeface="Arial" panose="020B0604020202020204" pitchFamily="34" charset="0"/>
              </a:rPr>
              <a:t>successful</a:t>
            </a:r>
            <a:r>
              <a:rPr lang="en-US" sz="3600" dirty="0">
                <a:effectLst>
                  <a:outerShdw blurRad="38100" dist="38100" dir="2700000" algn="tl">
                    <a:srgbClr val="000000">
                      <a:alpha val="43137"/>
                    </a:srgbClr>
                  </a:outerShdw>
                </a:effectLst>
                <a:latin typeface="Arial" panose="020B0604020202020204" pitchFamily="34" charset="0"/>
              </a:rPr>
              <a:t> and </a:t>
            </a:r>
            <a:r>
              <a:rPr lang="en-US" sz="4000" u="sng" dirty="0">
                <a:effectLst>
                  <a:outerShdw blurRad="38100" dist="38100" dir="2700000" algn="tl">
                    <a:srgbClr val="000000">
                      <a:alpha val="43137"/>
                    </a:srgbClr>
                  </a:outerShdw>
                </a:effectLst>
                <a:latin typeface="Arial" panose="020B0604020202020204" pitchFamily="34" charset="0"/>
              </a:rPr>
              <a:t>poor</a:t>
            </a:r>
            <a:r>
              <a:rPr lang="en-US" sz="3600" dirty="0">
                <a:effectLst>
                  <a:outerShdw blurRad="38100" dist="38100" dir="2700000" algn="tl">
                    <a:srgbClr val="000000">
                      <a:alpha val="43137"/>
                    </a:srgbClr>
                  </a:outerShdw>
                </a:effectLst>
                <a:latin typeface="Arial" panose="020B0604020202020204" pitchFamily="34" charset="0"/>
              </a:rPr>
              <a:t> training events</a:t>
            </a:r>
          </a:p>
        </p:txBody>
      </p:sp>
      <p:pic>
        <p:nvPicPr>
          <p:cNvPr id="7" name="Picture 2" descr="Image result for smile icon">
            <a:extLst>
              <a:ext uri="{FF2B5EF4-FFF2-40B4-BE49-F238E27FC236}">
                <a16:creationId xmlns:a16="http://schemas.microsoft.com/office/drawing/2014/main" id="{C23DC746-D97C-438B-AA07-C69DE2E8C2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76" b="5733"/>
          <a:stretch/>
        </p:blipFill>
        <p:spPr bwMode="auto">
          <a:xfrm rot="21066678">
            <a:off x="2694598" y="2571026"/>
            <a:ext cx="2630880" cy="26862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clipart&#10;&#10;Description automatically generated">
            <a:extLst>
              <a:ext uri="{FF2B5EF4-FFF2-40B4-BE49-F238E27FC236}">
                <a16:creationId xmlns:a16="http://schemas.microsoft.com/office/drawing/2014/main" id="{5CE26AED-7F1E-4ECB-8204-6D5BA5F74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18883">
            <a:off x="6439144" y="2759971"/>
            <a:ext cx="2567919" cy="2567919"/>
          </a:xfrm>
          <a:prstGeom prst="rect">
            <a:avLst/>
          </a:prstGeom>
        </p:spPr>
      </p:pic>
    </p:spTree>
    <p:extLst>
      <p:ext uri="{BB962C8B-B14F-4D97-AF65-F5344CB8AC3E}">
        <p14:creationId xmlns:p14="http://schemas.microsoft.com/office/powerpoint/2010/main" val="1917472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3C1BADCC-96F0-4290-9CB7-71418CE3DA19}"/>
              </a:ext>
            </a:extLst>
          </p:cNvPr>
          <p:cNvSpPr txBox="1">
            <a:spLocks noGrp="1"/>
          </p:cNvSpPr>
          <p:nvPr>
            <p:ph idx="1"/>
          </p:nvPr>
        </p:nvSpPr>
        <p:spPr>
          <a:xfrm>
            <a:off x="1435331" y="247052"/>
            <a:ext cx="9837506" cy="10838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pPr algn="ctr"/>
            <a:r>
              <a:rPr lang="en-US" b="1" dirty="0">
                <a:solidFill>
                  <a:srgbClr val="E7AE51"/>
                </a:solidFill>
                <a:latin typeface="Arial" panose="020B0604020202020204" pitchFamily="34" charset="0"/>
                <a:cs typeface="Arial" panose="020B0604020202020204" pitchFamily="34" charset="0"/>
              </a:rPr>
              <a:t>Qualities of Effective and Ineffective Training Events</a:t>
            </a:r>
          </a:p>
        </p:txBody>
      </p:sp>
      <p:pic>
        <p:nvPicPr>
          <p:cNvPr id="7" name="Picture 2" descr="Image result for smile icon">
            <a:extLst>
              <a:ext uri="{FF2B5EF4-FFF2-40B4-BE49-F238E27FC236}">
                <a16:creationId xmlns:a16="http://schemas.microsoft.com/office/drawing/2014/main" id="{C23DC746-D97C-438B-AA07-C69DE2E8C2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76" b="5733"/>
          <a:stretch/>
        </p:blipFill>
        <p:spPr bwMode="auto">
          <a:xfrm rot="21066678">
            <a:off x="326838" y="1675697"/>
            <a:ext cx="1480639" cy="15118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clipart&#10;&#10;Description automatically generated">
            <a:extLst>
              <a:ext uri="{FF2B5EF4-FFF2-40B4-BE49-F238E27FC236}">
                <a16:creationId xmlns:a16="http://schemas.microsoft.com/office/drawing/2014/main" id="{5CE26AED-7F1E-4ECB-8204-6D5BA5F74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18883">
            <a:off x="10061058" y="1721406"/>
            <a:ext cx="1469112" cy="1469112"/>
          </a:xfrm>
          <a:prstGeom prst="rect">
            <a:avLst/>
          </a:prstGeom>
        </p:spPr>
      </p:pic>
      <p:cxnSp>
        <p:nvCxnSpPr>
          <p:cNvPr id="5" name="Straight Connector 4">
            <a:extLst>
              <a:ext uri="{FF2B5EF4-FFF2-40B4-BE49-F238E27FC236}">
                <a16:creationId xmlns:a16="http://schemas.microsoft.com/office/drawing/2014/main" id="{AB66BCEB-EED8-4B77-A98F-ACD1938B94DF}"/>
              </a:ext>
            </a:extLst>
          </p:cNvPr>
          <p:cNvCxnSpPr>
            <a:cxnSpLocks/>
          </p:cNvCxnSpPr>
          <p:nvPr/>
        </p:nvCxnSpPr>
        <p:spPr>
          <a:xfrm>
            <a:off x="5920047" y="1816608"/>
            <a:ext cx="0" cy="3907536"/>
          </a:xfrm>
          <a:prstGeom prst="line">
            <a:avLst/>
          </a:prstGeom>
          <a:ln w="50800">
            <a:solidFill>
              <a:srgbClr val="8AC33F"/>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085006" y="1570385"/>
            <a:ext cx="2768600" cy="492443"/>
          </a:xfrm>
          <a:prstGeom prst="rect">
            <a:avLst/>
          </a:prstGeom>
          <a:noFill/>
        </p:spPr>
        <p:txBody>
          <a:bodyPr wrap="square" rtlCol="0">
            <a:spAutoFit/>
          </a:bodyPr>
          <a:lstStyle/>
          <a:p>
            <a:pPr algn="ctr"/>
            <a:r>
              <a:rPr lang="en-US" sz="2600" dirty="0">
                <a:latin typeface="Arial" panose="020B0604020202020204" pitchFamily="34" charset="0"/>
              </a:rPr>
              <a:t>Effective</a:t>
            </a:r>
          </a:p>
        </p:txBody>
      </p:sp>
      <p:sp>
        <p:nvSpPr>
          <p:cNvPr id="9" name="TextBox 8"/>
          <p:cNvSpPr txBox="1"/>
          <p:nvPr/>
        </p:nvSpPr>
        <p:spPr>
          <a:xfrm>
            <a:off x="8286608" y="1668788"/>
            <a:ext cx="2768600" cy="492443"/>
          </a:xfrm>
          <a:prstGeom prst="rect">
            <a:avLst/>
          </a:prstGeom>
          <a:noFill/>
        </p:spPr>
        <p:txBody>
          <a:bodyPr wrap="square" rtlCol="0">
            <a:spAutoFit/>
          </a:bodyPr>
          <a:lstStyle/>
          <a:p>
            <a:r>
              <a:rPr lang="en-US" sz="2600" dirty="0">
                <a:latin typeface="Arial" panose="020B0604020202020204" pitchFamily="34" charset="0"/>
              </a:rPr>
              <a:t>Ineffective</a:t>
            </a:r>
          </a:p>
        </p:txBody>
      </p:sp>
    </p:spTree>
    <p:extLst>
      <p:ext uri="{BB962C8B-B14F-4D97-AF65-F5344CB8AC3E}">
        <p14:creationId xmlns:p14="http://schemas.microsoft.com/office/powerpoint/2010/main" val="850257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Comfort Level</a:t>
            </a:r>
          </a:p>
        </p:txBody>
      </p:sp>
      <p:sp>
        <p:nvSpPr>
          <p:cNvPr id="3" name="Content Placeholder 2"/>
          <p:cNvSpPr>
            <a:spLocks noGrp="1"/>
          </p:cNvSpPr>
          <p:nvPr>
            <p:ph idx="1"/>
          </p:nvPr>
        </p:nvSpPr>
        <p:spPr>
          <a:xfrm>
            <a:off x="838200" y="1825625"/>
            <a:ext cx="6891225" cy="4351338"/>
          </a:xfrm>
        </p:spPr>
        <p:txBody>
          <a:bodyPr>
            <a:normAutofit/>
          </a:bodyPr>
          <a:lstStyle/>
          <a:p>
            <a:r>
              <a:rPr lang="en-US" sz="2400" dirty="0">
                <a:latin typeface="Arial" panose="020B0604020202020204" pitchFamily="34" charset="0"/>
                <a:cs typeface="Arial" panose="020B0604020202020204" pitchFamily="34" charset="0"/>
              </a:rPr>
              <a:t>Trainers must be sensitive to:</a:t>
            </a:r>
          </a:p>
          <a:p>
            <a:pPr lvl="1"/>
            <a:r>
              <a:rPr lang="en-US" sz="2000" dirty="0">
                <a:latin typeface="Arial" panose="020B0604020202020204" pitchFamily="34" charset="0"/>
                <a:cs typeface="Arial" panose="020B0604020202020204" pitchFamily="34" charset="0"/>
              </a:rPr>
              <a:t>Participants’ cultural beliefs</a:t>
            </a:r>
          </a:p>
          <a:p>
            <a:pPr lvl="1"/>
            <a:r>
              <a:rPr lang="en-US" sz="2000" dirty="0">
                <a:latin typeface="Arial" panose="020B0604020202020204" pitchFamily="34" charset="0"/>
                <a:cs typeface="Arial" panose="020B0604020202020204" pitchFamily="34" charset="0"/>
              </a:rPr>
              <a:t>Personal preferences</a:t>
            </a:r>
          </a:p>
          <a:p>
            <a:pPr lvl="1"/>
            <a:r>
              <a:rPr lang="en-US" sz="2000" dirty="0">
                <a:latin typeface="Arial" panose="020B0604020202020204" pitchFamily="34" charset="0"/>
                <a:cs typeface="Arial" panose="020B0604020202020204" pitchFamily="34" charset="0"/>
              </a:rPr>
              <a:t>Physical capabilities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For more information, check out ICN’s Training Culturally Diverse Groups</a:t>
            </a:r>
          </a:p>
        </p:txBody>
      </p:sp>
      <p:pic>
        <p:nvPicPr>
          <p:cNvPr id="4" name="Picture 3"/>
          <p:cNvPicPr>
            <a:picLocks noChangeAspect="1"/>
          </p:cNvPicPr>
          <p:nvPr/>
        </p:nvPicPr>
        <p:blipFill>
          <a:blip r:embed="rId3"/>
          <a:stretch>
            <a:fillRect/>
          </a:stretch>
        </p:blipFill>
        <p:spPr>
          <a:xfrm>
            <a:off x="8278368" y="1690688"/>
            <a:ext cx="2515968" cy="3234230"/>
          </a:xfrm>
          <a:prstGeom prst="rect">
            <a:avLst/>
          </a:prstGeom>
        </p:spPr>
      </p:pic>
    </p:spTree>
    <p:extLst>
      <p:ext uri="{BB962C8B-B14F-4D97-AF65-F5344CB8AC3E}">
        <p14:creationId xmlns:p14="http://schemas.microsoft.com/office/powerpoint/2010/main" val="151396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latin typeface="Arial" panose="020B0604020202020204" pitchFamily="34" charset="0"/>
                <a:cs typeface="Arial" panose="020B0604020202020204" pitchFamily="34" charset="0"/>
              </a:rPr>
              <a:t>Set the Stage for Success</a:t>
            </a:r>
          </a:p>
        </p:txBody>
      </p:sp>
      <p:sp>
        <p:nvSpPr>
          <p:cNvPr id="3" name="Content Placeholder 2"/>
          <p:cNvSpPr>
            <a:spLocks noGrp="1"/>
          </p:cNvSpPr>
          <p:nvPr>
            <p:ph idx="1"/>
          </p:nvPr>
        </p:nvSpPr>
        <p:spPr>
          <a:xfrm>
            <a:off x="838200" y="1459865"/>
            <a:ext cx="10515600" cy="4351338"/>
          </a:xfrm>
        </p:spPr>
        <p:txBody>
          <a:bodyPr>
            <a:normAutofit fontScale="92500"/>
          </a:bodyPr>
          <a:lstStyle/>
          <a:p>
            <a:r>
              <a:rPr lang="en-US" sz="2400" dirty="0">
                <a:latin typeface="Arial" panose="020B0604020202020204" pitchFamily="34" charset="0"/>
                <a:cs typeface="Arial" panose="020B0604020202020204" pitchFamily="34" charset="0"/>
              </a:rPr>
              <a:t>It is important to let participants know the purpose of the training and the anticipated outcomes.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Adult learners are more open to new information when they understand the “why” behind the training.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Example: “The intended audience of </a:t>
            </a:r>
            <a:r>
              <a:rPr lang="en-US" sz="2400" i="1" dirty="0">
                <a:latin typeface="Arial" panose="020B0604020202020204" pitchFamily="34" charset="0"/>
                <a:cs typeface="Arial" panose="020B0604020202020204" pitchFamily="34" charset="0"/>
              </a:rPr>
              <a:t>this ESTAR Training and Facilitating </a:t>
            </a:r>
            <a:r>
              <a:rPr lang="en-US" sz="2400" dirty="0">
                <a:latin typeface="Arial" panose="020B0604020202020204" pitchFamily="34" charset="0"/>
                <a:cs typeface="Arial" panose="020B0604020202020204" pitchFamily="34" charset="0"/>
              </a:rPr>
              <a:t>training are managers participating in the ESTAR program. This component of the training is designed to assist each manager in becoming a more effective trainer. This training will assist managers in assessing current skill levels and will encourage further professional development. It also provides training tools and resources to take back and use immediately.”</a:t>
            </a:r>
          </a:p>
          <a:p>
            <a:endParaRPr lang="en-US" dirty="0"/>
          </a:p>
        </p:txBody>
      </p:sp>
    </p:spTree>
    <p:extLst>
      <p:ext uri="{BB962C8B-B14F-4D97-AF65-F5344CB8AC3E}">
        <p14:creationId xmlns:p14="http://schemas.microsoft.com/office/powerpoint/2010/main" val="2707169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latin typeface="Arial" panose="020B0604020202020204" pitchFamily="34" charset="0"/>
                <a:cs typeface="Arial" panose="020B0604020202020204" pitchFamily="34" charset="0"/>
              </a:rPr>
              <a:t>Lesson 1: Skills of Effective Trainers</a:t>
            </a:r>
          </a:p>
        </p:txBody>
      </p:sp>
      <p:sp>
        <p:nvSpPr>
          <p:cNvPr id="3" name="Content Placeholder 2"/>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Objective: Identify the skills of an effective trainer.</a:t>
            </a:r>
          </a:p>
        </p:txBody>
      </p:sp>
    </p:spTree>
    <p:extLst>
      <p:ext uri="{BB962C8B-B14F-4D97-AF65-F5344CB8AC3E}">
        <p14:creationId xmlns:p14="http://schemas.microsoft.com/office/powerpoint/2010/main" val="2866224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A Successful Trainer</a:t>
            </a:r>
          </a:p>
        </p:txBody>
      </p:sp>
      <p:sp>
        <p:nvSpPr>
          <p:cNvPr id="3" name="Content Placeholder 2"/>
          <p:cNvSpPr>
            <a:spLocks noGrp="1"/>
          </p:cNvSpPr>
          <p:nvPr>
            <p:ph idx="1"/>
          </p:nvPr>
        </p:nvSpPr>
        <p:spPr/>
        <p:txBody>
          <a:bodyPr/>
          <a:lstStyle/>
          <a:p>
            <a:r>
              <a:rPr lang="en-US" sz="2400" dirty="0">
                <a:latin typeface="Arial" panose="020B0604020202020204" pitchFamily="34" charset="0"/>
                <a:cs typeface="Arial" panose="020B0604020202020204" pitchFamily="34" charset="0"/>
              </a:rPr>
              <a:t>All trainers have their own style.</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Body language, interaction with participants, attitude, and inclusiveness are just a few parts of a trainer’s style.</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Each of these items can improve with practice and self-awareness.</a:t>
            </a:r>
          </a:p>
          <a:p>
            <a:endParaRPr lang="en-US" dirty="0"/>
          </a:p>
          <a:p>
            <a:pPr marL="0" indent="0">
              <a:buNone/>
            </a:pPr>
            <a:endParaRPr lang="en-US" dirty="0"/>
          </a:p>
        </p:txBody>
      </p:sp>
    </p:spTree>
    <p:extLst>
      <p:ext uri="{BB962C8B-B14F-4D97-AF65-F5344CB8AC3E}">
        <p14:creationId xmlns:p14="http://schemas.microsoft.com/office/powerpoint/2010/main" val="2025142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latin typeface="Arial" panose="020B0604020202020204" pitchFamily="34" charset="0"/>
                <a:cs typeface="Arial" panose="020B0604020202020204" pitchFamily="34" charset="0"/>
              </a:rPr>
              <a:t>ACTIVITY: </a:t>
            </a:r>
            <a:r>
              <a:rPr lang="en-US" sz="4000" dirty="0"/>
              <a:t>Tips for Effective Communication</a:t>
            </a:r>
          </a:p>
        </p:txBody>
      </p:sp>
      <p:sp>
        <p:nvSpPr>
          <p:cNvPr id="3" name="Content Placeholder 2"/>
          <p:cNvSpPr>
            <a:spLocks noGrp="1"/>
          </p:cNvSpPr>
          <p:nvPr>
            <p:ph idx="1"/>
          </p:nvPr>
        </p:nvSpPr>
        <p:spPr/>
        <p:txBody>
          <a:bodyPr>
            <a:normAutofit/>
          </a:bodyPr>
          <a:lstStyle/>
          <a:p>
            <a:r>
              <a:rPr lang="en-US" sz="2400" dirty="0"/>
              <a:t>Training Tips for Effective Communication handout</a:t>
            </a:r>
          </a:p>
        </p:txBody>
      </p:sp>
    </p:spTree>
    <p:extLst>
      <p:ext uri="{BB962C8B-B14F-4D97-AF65-F5344CB8AC3E}">
        <p14:creationId xmlns:p14="http://schemas.microsoft.com/office/powerpoint/2010/main" val="2311408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C24E8B-0771-CF41-9466-7A237BDA8970}"/>
              </a:ext>
            </a:extLst>
          </p:cNvPr>
          <p:cNvSpPr/>
          <p:nvPr/>
        </p:nvSpPr>
        <p:spPr>
          <a:xfrm>
            <a:off x="6242304" y="1328928"/>
            <a:ext cx="5693664" cy="4145279"/>
          </a:xfrm>
          <a:prstGeom prst="rect">
            <a:avLst/>
          </a:prstGeom>
          <a:solidFill>
            <a:srgbClr val="E7A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title"/>
          </p:nvPr>
        </p:nvSpPr>
        <p:spPr>
          <a:xfrm>
            <a:off x="838200" y="365125"/>
            <a:ext cx="3941064" cy="1325563"/>
          </a:xfrm>
        </p:spPr>
        <p:txBody>
          <a:bodyPr/>
          <a:lstStyle/>
          <a:p>
            <a:r>
              <a:rPr lang="en-US" b="1" dirty="0">
                <a:solidFill>
                  <a:srgbClr val="E7AE51"/>
                </a:solidFill>
                <a:latin typeface="Arial" panose="020B0604020202020204" pitchFamily="34" charset="0"/>
                <a:cs typeface="Arial" panose="020B0604020202020204" pitchFamily="34" charset="0"/>
              </a:rPr>
              <a:t>Expertise</a:t>
            </a:r>
          </a:p>
        </p:txBody>
      </p:sp>
      <p:sp>
        <p:nvSpPr>
          <p:cNvPr id="3" name="Content Placeholder 2"/>
          <p:cNvSpPr>
            <a:spLocks noGrp="1"/>
          </p:cNvSpPr>
          <p:nvPr>
            <p:ph idx="1"/>
          </p:nvPr>
        </p:nvSpPr>
        <p:spPr>
          <a:xfrm>
            <a:off x="838200" y="1825625"/>
            <a:ext cx="4892041" cy="3551047"/>
          </a:xfrm>
        </p:spPr>
        <p:txBody>
          <a:bodyPr>
            <a:normAutofit/>
          </a:bodyPr>
          <a:lstStyle/>
          <a:p>
            <a:r>
              <a:rPr lang="en-US" sz="2400" dirty="0">
                <a:latin typeface="Arial" panose="020B0604020202020204" pitchFamily="34" charset="0"/>
                <a:cs typeface="Arial" panose="020B0604020202020204" pitchFamily="34" charset="0"/>
              </a:rPr>
              <a:t>Having thorough knowledge of a topic before presenting the training gives a trainer confidence.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When the trainer is knowledgeable about the topic, it gives them the ability to focus on the needs of the participants. </a:t>
            </a:r>
          </a:p>
        </p:txBody>
      </p:sp>
      <p:sp>
        <p:nvSpPr>
          <p:cNvPr id="4" name="Content Placeholder 3"/>
          <p:cNvSpPr>
            <a:spLocks noGrp="1"/>
          </p:cNvSpPr>
          <p:nvPr>
            <p:ph sz="half" idx="4294967295"/>
          </p:nvPr>
        </p:nvSpPr>
        <p:spPr>
          <a:xfrm>
            <a:off x="6339840" y="1438339"/>
            <a:ext cx="5535168" cy="3987101"/>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Behaviors include:</a:t>
            </a:r>
          </a:p>
          <a:p>
            <a:pPr lvl="0"/>
            <a:r>
              <a:rPr lang="en-US" sz="1900" dirty="0">
                <a:solidFill>
                  <a:schemeClr val="bg1"/>
                </a:solidFill>
                <a:latin typeface="Arial" panose="020B0604020202020204" pitchFamily="34" charset="0"/>
                <a:cs typeface="Arial" panose="020B0604020202020204" pitchFamily="34" charset="0"/>
              </a:rPr>
              <a:t>Refers to the material but is not dependent on it</a:t>
            </a:r>
          </a:p>
          <a:p>
            <a:pPr lvl="0"/>
            <a:r>
              <a:rPr lang="en-US" sz="1900" dirty="0">
                <a:solidFill>
                  <a:schemeClr val="bg1"/>
                </a:solidFill>
                <a:latin typeface="Arial" panose="020B0604020202020204" pitchFamily="34" charset="0"/>
                <a:cs typeface="Arial" panose="020B0604020202020204" pitchFamily="34" charset="0"/>
              </a:rPr>
              <a:t>Demonstrate a confident method of presentation; body language and eye contact are relaxed</a:t>
            </a:r>
          </a:p>
          <a:p>
            <a:pPr lvl="0"/>
            <a:r>
              <a:rPr lang="en-US" sz="1900" dirty="0">
                <a:solidFill>
                  <a:schemeClr val="bg1"/>
                </a:solidFill>
                <a:latin typeface="Arial" panose="020B0604020202020204" pitchFamily="34" charset="0"/>
                <a:cs typeface="Arial" panose="020B0604020202020204" pitchFamily="34" charset="0"/>
              </a:rPr>
              <a:t>Encourage group presentation; stay on time</a:t>
            </a:r>
          </a:p>
          <a:p>
            <a:pPr lvl="0"/>
            <a:r>
              <a:rPr lang="en-US" sz="1900" dirty="0">
                <a:solidFill>
                  <a:schemeClr val="bg1"/>
                </a:solidFill>
                <a:latin typeface="Arial" panose="020B0604020202020204" pitchFamily="34" charset="0"/>
                <a:cs typeface="Arial" panose="020B0604020202020204" pitchFamily="34" charset="0"/>
              </a:rPr>
              <a:t>Use creative and flexible teaching methods</a:t>
            </a:r>
          </a:p>
          <a:p>
            <a:pPr lvl="0"/>
            <a:r>
              <a:rPr lang="en-US" sz="1900" dirty="0">
                <a:solidFill>
                  <a:schemeClr val="bg1"/>
                </a:solidFill>
                <a:latin typeface="Arial" panose="020B0604020202020204" pitchFamily="34" charset="0"/>
                <a:cs typeface="Arial" panose="020B0604020202020204" pitchFamily="34" charset="0"/>
              </a:rPr>
              <a:t>Demonstrate confidence; use good communication skills</a:t>
            </a:r>
          </a:p>
          <a:p>
            <a:pPr lvl="0"/>
            <a:r>
              <a:rPr lang="en-US" sz="1900" dirty="0">
                <a:solidFill>
                  <a:schemeClr val="bg1"/>
                </a:solidFill>
                <a:latin typeface="Arial" panose="020B0604020202020204" pitchFamily="34" charset="0"/>
                <a:cs typeface="Arial" panose="020B0604020202020204" pitchFamily="34" charset="0"/>
              </a:rPr>
              <a:t>Be flexible, improvise, involve all learners</a:t>
            </a:r>
          </a:p>
          <a:p>
            <a:pPr lvl="0"/>
            <a:r>
              <a:rPr lang="en-US" sz="1900" dirty="0">
                <a:solidFill>
                  <a:schemeClr val="bg1"/>
                </a:solidFill>
                <a:latin typeface="Arial" panose="020B0604020202020204" pitchFamily="34" charset="0"/>
                <a:cs typeface="Arial" panose="020B0604020202020204" pitchFamily="34" charset="0"/>
              </a:rPr>
              <a:t>Be knowledgeable and credible</a:t>
            </a:r>
          </a:p>
          <a:p>
            <a:endParaRPr lang="en-US" dirty="0"/>
          </a:p>
        </p:txBody>
      </p:sp>
    </p:spTree>
    <p:extLst>
      <p:ext uri="{BB962C8B-B14F-4D97-AF65-F5344CB8AC3E}">
        <p14:creationId xmlns:p14="http://schemas.microsoft.com/office/powerpoint/2010/main" val="2274490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EBA0DA-0ED3-DB40-ABD4-C9224FA841B2}"/>
              </a:ext>
            </a:extLst>
          </p:cNvPr>
          <p:cNvSpPr/>
          <p:nvPr/>
        </p:nvSpPr>
        <p:spPr>
          <a:xfrm>
            <a:off x="6669024" y="1690689"/>
            <a:ext cx="4120896" cy="3039808"/>
          </a:xfrm>
          <a:prstGeom prst="rect">
            <a:avLst/>
          </a:prstGeom>
          <a:solidFill>
            <a:srgbClr val="E7A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title"/>
          </p:nvPr>
        </p:nvSpPr>
        <p:spPr/>
        <p:txBody>
          <a:bodyPr>
            <a:normAutofit/>
          </a:bodyPr>
          <a:lstStyle/>
          <a:p>
            <a:r>
              <a:rPr lang="en-US" sz="4000" b="1" dirty="0">
                <a:solidFill>
                  <a:srgbClr val="E7AE51"/>
                </a:solidFill>
                <a:latin typeface="Arial" panose="020B0604020202020204" pitchFamily="34" charset="0"/>
                <a:cs typeface="Arial" panose="020B0604020202020204" pitchFamily="34" charset="0"/>
              </a:rPr>
              <a:t>Empathy</a:t>
            </a:r>
          </a:p>
        </p:txBody>
      </p:sp>
      <p:sp>
        <p:nvSpPr>
          <p:cNvPr id="3" name="Content Placeholder 2"/>
          <p:cNvSpPr>
            <a:spLocks noGrp="1"/>
          </p:cNvSpPr>
          <p:nvPr>
            <p:ph idx="1"/>
          </p:nvPr>
        </p:nvSpPr>
        <p:spPr>
          <a:xfrm>
            <a:off x="838200" y="1825625"/>
            <a:ext cx="5181600" cy="3136519"/>
          </a:xfrm>
        </p:spPr>
        <p:txBody>
          <a:bodyPr>
            <a:normAutofit fontScale="92500" lnSpcReduction="10000"/>
          </a:bodyPr>
          <a:lstStyle/>
          <a:p>
            <a:r>
              <a:rPr lang="en-US" sz="2600" dirty="0">
                <a:latin typeface="Arial" panose="020B0604020202020204" pitchFamily="34" charset="0"/>
                <a:cs typeface="Arial" panose="020B0604020202020204" pitchFamily="34" charset="0"/>
              </a:rPr>
              <a:t>An empathetic trainer simply means that you consider the learner’s perspective and learning environment. </a:t>
            </a:r>
          </a:p>
          <a:p>
            <a:endParaRPr lang="en-US" sz="2600" dirty="0">
              <a:latin typeface="Arial" panose="020B0604020202020204" pitchFamily="34" charset="0"/>
              <a:cs typeface="Arial" panose="020B0604020202020204" pitchFamily="34" charset="0"/>
            </a:endParaRPr>
          </a:p>
          <a:p>
            <a:r>
              <a:rPr lang="en-US" sz="2600" dirty="0">
                <a:latin typeface="Arial" panose="020B0604020202020204" pitchFamily="34" charset="0"/>
                <a:cs typeface="Arial" panose="020B0604020202020204" pitchFamily="34" charset="0"/>
              </a:rPr>
              <a:t>An empathetic trainer is aware of the learners’ needs, expectations, experiences, skills, and perspectives.</a:t>
            </a:r>
          </a:p>
          <a:p>
            <a:endParaRPr lang="en-US" dirty="0"/>
          </a:p>
        </p:txBody>
      </p:sp>
      <p:sp>
        <p:nvSpPr>
          <p:cNvPr id="4" name="Content Placeholder 3"/>
          <p:cNvSpPr>
            <a:spLocks noGrp="1"/>
          </p:cNvSpPr>
          <p:nvPr>
            <p:ph sz="half" idx="4294967295"/>
          </p:nvPr>
        </p:nvSpPr>
        <p:spPr>
          <a:xfrm>
            <a:off x="6803136" y="1825625"/>
            <a:ext cx="3901440" cy="2904871"/>
          </a:xfrm>
        </p:spPr>
        <p:txBody>
          <a:bodyPr/>
          <a:lstStyle/>
          <a:p>
            <a:pPr marL="0" indent="0">
              <a:buNone/>
            </a:pPr>
            <a:r>
              <a:rPr lang="en-US" dirty="0">
                <a:solidFill>
                  <a:schemeClr val="bg1"/>
                </a:solidFill>
                <a:latin typeface="Arial" panose="020B0604020202020204" pitchFamily="34" charset="0"/>
                <a:cs typeface="Arial" panose="020B0604020202020204" pitchFamily="34" charset="0"/>
              </a:rPr>
              <a:t>Behaviors include:</a:t>
            </a:r>
          </a:p>
          <a:p>
            <a:pPr lvl="0"/>
            <a:r>
              <a:rPr lang="en-US" sz="1800" dirty="0">
                <a:solidFill>
                  <a:schemeClr val="bg1"/>
                </a:solidFill>
                <a:latin typeface="Arial" panose="020B0604020202020204" pitchFamily="34" charset="0"/>
                <a:cs typeface="Arial" panose="020B0604020202020204" pitchFamily="34" charset="0"/>
              </a:rPr>
              <a:t>Start and end on time</a:t>
            </a:r>
          </a:p>
          <a:p>
            <a:pPr lvl="0"/>
            <a:r>
              <a:rPr lang="en-US" sz="1800" dirty="0">
                <a:solidFill>
                  <a:schemeClr val="bg1"/>
                </a:solidFill>
                <a:latin typeface="Arial" panose="020B0604020202020204" pitchFamily="34" charset="0"/>
                <a:cs typeface="Arial" panose="020B0604020202020204" pitchFamily="34" charset="0"/>
              </a:rPr>
              <a:t>Schedule breaks</a:t>
            </a:r>
          </a:p>
          <a:p>
            <a:pPr lvl="0"/>
            <a:r>
              <a:rPr lang="en-US" sz="1800" dirty="0">
                <a:solidFill>
                  <a:schemeClr val="bg1"/>
                </a:solidFill>
                <a:latin typeface="Arial" panose="020B0604020202020204" pitchFamily="34" charset="0"/>
                <a:cs typeface="Arial" panose="020B0604020202020204" pitchFamily="34" charset="0"/>
              </a:rPr>
              <a:t>Create a comfortable environment</a:t>
            </a:r>
          </a:p>
          <a:p>
            <a:pPr lvl="0"/>
            <a:r>
              <a:rPr lang="en-US" sz="1800" dirty="0">
                <a:solidFill>
                  <a:schemeClr val="bg1"/>
                </a:solidFill>
                <a:latin typeface="Arial" panose="020B0604020202020204" pitchFamily="34" charset="0"/>
                <a:cs typeface="Arial" panose="020B0604020202020204" pitchFamily="34" charset="0"/>
              </a:rPr>
              <a:t>Meet the needs of participants</a:t>
            </a:r>
          </a:p>
          <a:p>
            <a:pPr lvl="0"/>
            <a:r>
              <a:rPr lang="en-US" sz="1800" dirty="0">
                <a:solidFill>
                  <a:schemeClr val="bg1"/>
                </a:solidFill>
                <a:latin typeface="Arial" panose="020B0604020202020204" pitchFamily="34" charset="0"/>
                <a:cs typeface="Arial" panose="020B0604020202020204" pitchFamily="34" charset="0"/>
              </a:rPr>
              <a:t>Prepare user-friendly materials</a:t>
            </a:r>
          </a:p>
          <a:p>
            <a:pPr lvl="0"/>
            <a:r>
              <a:rPr lang="en-US" sz="1800" dirty="0">
                <a:solidFill>
                  <a:schemeClr val="bg1"/>
                </a:solidFill>
                <a:latin typeface="Arial" panose="020B0604020202020204" pitchFamily="34" charset="0"/>
                <a:cs typeface="Arial" panose="020B0604020202020204" pitchFamily="34" charset="0"/>
              </a:rPr>
              <a:t>Does not embarrass others</a:t>
            </a:r>
          </a:p>
          <a:p>
            <a:pPr marL="0" indent="0">
              <a:buNone/>
            </a:pPr>
            <a:endParaRPr lang="en-US" dirty="0"/>
          </a:p>
        </p:txBody>
      </p:sp>
    </p:spTree>
    <p:extLst>
      <p:ext uri="{BB962C8B-B14F-4D97-AF65-F5344CB8AC3E}">
        <p14:creationId xmlns:p14="http://schemas.microsoft.com/office/powerpoint/2010/main" val="4200545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7B42FD-2EF0-D84D-8991-BDCC3744A594}"/>
              </a:ext>
            </a:extLst>
          </p:cNvPr>
          <p:cNvSpPr/>
          <p:nvPr/>
        </p:nvSpPr>
        <p:spPr>
          <a:xfrm>
            <a:off x="6242304" y="1328928"/>
            <a:ext cx="5693664" cy="3971671"/>
          </a:xfrm>
          <a:prstGeom prst="rect">
            <a:avLst/>
          </a:prstGeom>
          <a:solidFill>
            <a:srgbClr val="E7A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title"/>
          </p:nvPr>
        </p:nvSpPr>
        <p:spPr/>
        <p:txBody>
          <a:bodyPr>
            <a:normAutofit/>
          </a:bodyPr>
          <a:lstStyle/>
          <a:p>
            <a:r>
              <a:rPr lang="en-US" sz="4000" b="1" dirty="0">
                <a:solidFill>
                  <a:srgbClr val="E7AE51"/>
                </a:solidFill>
              </a:rPr>
              <a:t>Enthusiasm</a:t>
            </a:r>
          </a:p>
        </p:txBody>
      </p:sp>
      <p:sp>
        <p:nvSpPr>
          <p:cNvPr id="3" name="Content Placeholder 2"/>
          <p:cNvSpPr>
            <a:spLocks noGrp="1"/>
          </p:cNvSpPr>
          <p:nvPr>
            <p:ph idx="1"/>
          </p:nvPr>
        </p:nvSpPr>
        <p:spPr>
          <a:xfrm>
            <a:off x="838200" y="1825625"/>
            <a:ext cx="5181600" cy="3343783"/>
          </a:xfrm>
        </p:spPr>
        <p:txBody>
          <a:bodyPr>
            <a:noAutofit/>
          </a:bodyPr>
          <a:lstStyle/>
          <a:p>
            <a:r>
              <a:rPr lang="en-US" sz="2400" dirty="0"/>
              <a:t>Showing enthusiasm during a training communicates that the trainer is passionate and excited about the materials presented. </a:t>
            </a:r>
          </a:p>
          <a:p>
            <a:endParaRPr lang="en-US" sz="2400" dirty="0"/>
          </a:p>
          <a:p>
            <a:r>
              <a:rPr lang="en-US" sz="2400" dirty="0"/>
              <a:t>Smiling and using a varying voice, volume, and inflection when speaking are easy ways to communicate enthusiasm.</a:t>
            </a:r>
          </a:p>
        </p:txBody>
      </p:sp>
      <p:sp>
        <p:nvSpPr>
          <p:cNvPr id="4" name="Content Placeholder 3"/>
          <p:cNvSpPr>
            <a:spLocks noGrp="1"/>
          </p:cNvSpPr>
          <p:nvPr>
            <p:ph sz="half" idx="4294967295"/>
          </p:nvPr>
        </p:nvSpPr>
        <p:spPr>
          <a:xfrm>
            <a:off x="6394704" y="1557401"/>
            <a:ext cx="5181600" cy="4351338"/>
          </a:xfrm>
        </p:spPr>
        <p:txBody>
          <a:bodyPr>
            <a:normAutofit/>
          </a:bodyPr>
          <a:lstStyle/>
          <a:p>
            <a:pPr marL="0" indent="0">
              <a:buNone/>
            </a:pPr>
            <a:r>
              <a:rPr lang="en-US" dirty="0">
                <a:solidFill>
                  <a:schemeClr val="bg1"/>
                </a:solidFill>
              </a:rPr>
              <a:t>Behaviors include:</a:t>
            </a:r>
          </a:p>
          <a:p>
            <a:pPr lvl="0"/>
            <a:r>
              <a:rPr lang="en-US" sz="2200" dirty="0">
                <a:solidFill>
                  <a:schemeClr val="bg1"/>
                </a:solidFill>
              </a:rPr>
              <a:t>Smile</a:t>
            </a:r>
          </a:p>
          <a:p>
            <a:pPr lvl="0"/>
            <a:r>
              <a:rPr lang="en-US" sz="2200" dirty="0">
                <a:solidFill>
                  <a:schemeClr val="bg1"/>
                </a:solidFill>
              </a:rPr>
              <a:t>Use humor appropriately </a:t>
            </a:r>
          </a:p>
          <a:p>
            <a:pPr lvl="0"/>
            <a:r>
              <a:rPr lang="en-US" sz="2200" dirty="0">
                <a:solidFill>
                  <a:schemeClr val="bg1"/>
                </a:solidFill>
              </a:rPr>
              <a:t>Be animated</a:t>
            </a:r>
          </a:p>
          <a:p>
            <a:pPr lvl="0"/>
            <a:r>
              <a:rPr lang="en-US" sz="2200" dirty="0">
                <a:solidFill>
                  <a:schemeClr val="bg1"/>
                </a:solidFill>
              </a:rPr>
              <a:t>Use body language that shows energy</a:t>
            </a:r>
          </a:p>
          <a:p>
            <a:pPr lvl="0"/>
            <a:r>
              <a:rPr lang="en-US" sz="2200" dirty="0">
                <a:solidFill>
                  <a:schemeClr val="bg1"/>
                </a:solidFill>
              </a:rPr>
              <a:t>Vary voice, volume, and inflection</a:t>
            </a:r>
          </a:p>
          <a:p>
            <a:pPr lvl="0"/>
            <a:r>
              <a:rPr lang="en-US" sz="2200" dirty="0">
                <a:solidFill>
                  <a:schemeClr val="bg1"/>
                </a:solidFill>
              </a:rPr>
              <a:t>Work the room</a:t>
            </a:r>
          </a:p>
          <a:p>
            <a:pPr lvl="0"/>
            <a:r>
              <a:rPr lang="en-US" sz="2200" dirty="0">
                <a:solidFill>
                  <a:schemeClr val="bg1"/>
                </a:solidFill>
              </a:rPr>
              <a:t>Excite participants</a:t>
            </a:r>
          </a:p>
          <a:p>
            <a:pPr marL="0" indent="0">
              <a:buNone/>
            </a:pPr>
            <a:endParaRPr lang="en-US" dirty="0"/>
          </a:p>
        </p:txBody>
      </p:sp>
    </p:spTree>
    <p:extLst>
      <p:ext uri="{BB962C8B-B14F-4D97-AF65-F5344CB8AC3E}">
        <p14:creationId xmlns:p14="http://schemas.microsoft.com/office/powerpoint/2010/main" val="3157597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AB54412-8D71-B040-ACB3-F9F1643208AB}"/>
              </a:ext>
            </a:extLst>
          </p:cNvPr>
          <p:cNvSpPr/>
          <p:nvPr/>
        </p:nvSpPr>
        <p:spPr>
          <a:xfrm>
            <a:off x="6242304" y="1328929"/>
            <a:ext cx="5693664" cy="3584448"/>
          </a:xfrm>
          <a:prstGeom prst="rect">
            <a:avLst/>
          </a:prstGeom>
          <a:solidFill>
            <a:srgbClr val="E7A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Clarity</a:t>
            </a:r>
          </a:p>
        </p:txBody>
      </p:sp>
      <p:sp>
        <p:nvSpPr>
          <p:cNvPr id="3" name="Content Placeholder 2"/>
          <p:cNvSpPr>
            <a:spLocks noGrp="1"/>
          </p:cNvSpPr>
          <p:nvPr>
            <p:ph idx="1"/>
          </p:nvPr>
        </p:nvSpPr>
        <p:spPr>
          <a:xfrm>
            <a:off x="838200" y="1825625"/>
            <a:ext cx="5181600" cy="1100455"/>
          </a:xfrm>
        </p:spPr>
        <p:txBody>
          <a:bodyPr>
            <a:normAutofit/>
          </a:bodyPr>
          <a:lstStyle/>
          <a:p>
            <a:r>
              <a:rPr lang="en-US" sz="2400" dirty="0"/>
              <a:t>Very important to provide clear instructions when teaching participants something new.</a:t>
            </a:r>
          </a:p>
        </p:txBody>
      </p:sp>
      <p:sp>
        <p:nvSpPr>
          <p:cNvPr id="4" name="Content Placeholder 3"/>
          <p:cNvSpPr>
            <a:spLocks noGrp="1"/>
          </p:cNvSpPr>
          <p:nvPr>
            <p:ph sz="half" idx="4294967295"/>
          </p:nvPr>
        </p:nvSpPr>
        <p:spPr>
          <a:xfrm>
            <a:off x="6437376" y="1569593"/>
            <a:ext cx="5181600" cy="3343783"/>
          </a:xfrm>
        </p:spPr>
        <p:txBody>
          <a:bodyPr/>
          <a:lstStyle/>
          <a:p>
            <a:pPr marL="0" indent="0">
              <a:buNone/>
            </a:pPr>
            <a:r>
              <a:rPr lang="en-US" dirty="0">
                <a:solidFill>
                  <a:schemeClr val="bg1"/>
                </a:solidFill>
              </a:rPr>
              <a:t>Behaviors include:</a:t>
            </a:r>
          </a:p>
          <a:p>
            <a:pPr lvl="0"/>
            <a:r>
              <a:rPr lang="en-US" sz="2000" dirty="0">
                <a:solidFill>
                  <a:schemeClr val="bg1"/>
                </a:solidFill>
              </a:rPr>
              <a:t>Allow time for participants</a:t>
            </a:r>
          </a:p>
          <a:p>
            <a:pPr lvl="0"/>
            <a:r>
              <a:rPr lang="en-US" sz="2000" dirty="0">
                <a:solidFill>
                  <a:schemeClr val="bg1"/>
                </a:solidFill>
              </a:rPr>
              <a:t>Teach one skill at a time</a:t>
            </a:r>
          </a:p>
          <a:p>
            <a:pPr lvl="0"/>
            <a:r>
              <a:rPr lang="en-US" sz="2000" dirty="0">
                <a:solidFill>
                  <a:schemeClr val="bg1"/>
                </a:solidFill>
              </a:rPr>
              <a:t>Demonstrate role playing</a:t>
            </a:r>
          </a:p>
          <a:p>
            <a:pPr lvl="0"/>
            <a:r>
              <a:rPr lang="en-US" sz="2000" dirty="0">
                <a:solidFill>
                  <a:schemeClr val="bg1"/>
                </a:solidFill>
              </a:rPr>
              <a:t>Use a variety of instructional methods and materials</a:t>
            </a:r>
          </a:p>
          <a:p>
            <a:pPr lvl="0"/>
            <a:r>
              <a:rPr lang="en-US" sz="2000" dirty="0">
                <a:solidFill>
                  <a:schemeClr val="bg1"/>
                </a:solidFill>
              </a:rPr>
              <a:t>Speak clearly</a:t>
            </a:r>
          </a:p>
          <a:p>
            <a:pPr lvl="0"/>
            <a:r>
              <a:rPr lang="en-US" sz="2000" dirty="0">
                <a:solidFill>
                  <a:schemeClr val="bg1"/>
                </a:solidFill>
              </a:rPr>
              <a:t>Be yourself or better</a:t>
            </a:r>
          </a:p>
          <a:p>
            <a:pPr marL="0" indent="0">
              <a:buNone/>
            </a:pPr>
            <a:endParaRPr lang="en-US" dirty="0"/>
          </a:p>
        </p:txBody>
      </p:sp>
    </p:spTree>
    <p:extLst>
      <p:ext uri="{BB962C8B-B14F-4D97-AF65-F5344CB8AC3E}">
        <p14:creationId xmlns:p14="http://schemas.microsoft.com/office/powerpoint/2010/main" val="1647710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ACTIVITY: </a:t>
            </a:r>
            <a:r>
              <a:rPr lang="en-US" dirty="0">
                <a:latin typeface="Arial" panose="020B0604020202020204" pitchFamily="34" charset="0"/>
                <a:cs typeface="Arial" panose="020B0604020202020204" pitchFamily="34" charset="0"/>
              </a:rPr>
              <a:t>Good Listening and Speaking Techniques</a:t>
            </a:r>
          </a:p>
        </p:txBody>
      </p:sp>
    </p:spTree>
    <p:extLst>
      <p:ext uri="{BB962C8B-B14F-4D97-AF65-F5344CB8AC3E}">
        <p14:creationId xmlns:p14="http://schemas.microsoft.com/office/powerpoint/2010/main" val="2804824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15C1-636C-4EC7-8CCA-7A0B94A9AD93}"/>
              </a:ext>
            </a:extLst>
          </p:cNvPr>
          <p:cNvSpPr>
            <a:spLocks noGrp="1"/>
          </p:cNvSpPr>
          <p:nvPr>
            <p:ph type="title"/>
          </p:nvPr>
        </p:nvSpPr>
        <p:spPr/>
        <p:txBody>
          <a:bodyPr/>
          <a:lstStyle/>
          <a:p>
            <a:endParaRPr lang="en-US" b="1" dirty="0">
              <a:effectLst>
                <a:outerShdw blurRad="38100" dist="38100" dir="2700000" algn="tl">
                  <a:srgbClr val="000000">
                    <a:alpha val="43137"/>
                  </a:srgbClr>
                </a:outerShdw>
              </a:effectLst>
            </a:endParaRPr>
          </a:p>
        </p:txBody>
      </p:sp>
      <p:sp>
        <p:nvSpPr>
          <p:cNvPr id="6" name="Content Placeholder 5">
            <a:extLst>
              <a:ext uri="{FF2B5EF4-FFF2-40B4-BE49-F238E27FC236}">
                <a16:creationId xmlns:a16="http://schemas.microsoft.com/office/drawing/2014/main" id="{D66C7A5E-3B39-4D1A-BDBE-FF36674D0034}"/>
              </a:ext>
            </a:extLst>
          </p:cNvPr>
          <p:cNvSpPr>
            <a:spLocks noGrp="1"/>
          </p:cNvSpPr>
          <p:nvPr>
            <p:ph sz="half" idx="2"/>
          </p:nvPr>
        </p:nvSpPr>
        <p:spPr/>
        <p:txBody>
          <a:bodyPr>
            <a:normAutofit/>
          </a:bodyPr>
          <a:lstStyle/>
          <a:p>
            <a:pPr marL="0" indent="0">
              <a:buNone/>
            </a:pPr>
            <a:endParaRPr lang="en-US" dirty="0"/>
          </a:p>
          <a:p>
            <a:endParaRPr lang="en-US" dirty="0"/>
          </a:p>
        </p:txBody>
      </p:sp>
      <p:pic>
        <p:nvPicPr>
          <p:cNvPr id="8" name="Graphic 7" descr="Ear">
            <a:extLst>
              <a:ext uri="{FF2B5EF4-FFF2-40B4-BE49-F238E27FC236}">
                <a16:creationId xmlns:a16="http://schemas.microsoft.com/office/drawing/2014/main" id="{BA8BBC4D-DAE4-4C2F-80E2-0CF31F503F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9747607" y="1397303"/>
            <a:ext cx="2316804" cy="2316804"/>
          </a:xfrm>
          <a:prstGeom prst="rect">
            <a:avLst/>
          </a:prstGeom>
        </p:spPr>
      </p:pic>
      <p:sp>
        <p:nvSpPr>
          <p:cNvPr id="9" name="Rectangle 8">
            <a:extLst>
              <a:ext uri="{FF2B5EF4-FFF2-40B4-BE49-F238E27FC236}">
                <a16:creationId xmlns:a16="http://schemas.microsoft.com/office/drawing/2014/main" id="{3B15943C-D24F-430A-9BC7-6D0DCB5749A2}"/>
              </a:ext>
            </a:extLst>
          </p:cNvPr>
          <p:cNvSpPr/>
          <p:nvPr/>
        </p:nvSpPr>
        <p:spPr>
          <a:xfrm>
            <a:off x="10819185" y="194745"/>
            <a:ext cx="1120820" cy="369332"/>
          </a:xfrm>
          <a:prstGeom prst="rect">
            <a:avLst/>
          </a:prstGeom>
        </p:spPr>
        <p:txBody>
          <a:bodyPr wrap="none">
            <a:spAutoFit/>
          </a:bodyPr>
          <a:lstStyle/>
          <a:p>
            <a:r>
              <a:rPr lang="en-US" dirty="0">
                <a:latin typeface="Arial" panose="020B0604020202020204" pitchFamily="34" charset="0"/>
              </a:rPr>
              <a:t>Lesson 2</a:t>
            </a:r>
          </a:p>
        </p:txBody>
      </p:sp>
      <p:sp>
        <p:nvSpPr>
          <p:cNvPr id="16" name="Content Placeholder 15">
            <a:extLst>
              <a:ext uri="{FF2B5EF4-FFF2-40B4-BE49-F238E27FC236}">
                <a16:creationId xmlns:a16="http://schemas.microsoft.com/office/drawing/2014/main" id="{CD2F9467-E193-48F4-B08A-FE76573AF257}"/>
              </a:ext>
            </a:extLst>
          </p:cNvPr>
          <p:cNvSpPr>
            <a:spLocks noGrp="1"/>
          </p:cNvSpPr>
          <p:nvPr>
            <p:ph sz="half" idx="1"/>
          </p:nvPr>
        </p:nvSpPr>
        <p:spPr/>
        <p:txBody>
          <a:bodyPr/>
          <a:lstStyle/>
          <a:p>
            <a:endParaRPr lang="en-US" dirty="0"/>
          </a:p>
        </p:txBody>
      </p:sp>
      <p:graphicFrame>
        <p:nvGraphicFramePr>
          <p:cNvPr id="13" name="Table 13">
            <a:extLst>
              <a:ext uri="{FF2B5EF4-FFF2-40B4-BE49-F238E27FC236}">
                <a16:creationId xmlns:a16="http://schemas.microsoft.com/office/drawing/2014/main" id="{E668CA3B-5621-4F01-95F4-CF5156A6788F}"/>
              </a:ext>
            </a:extLst>
          </p:cNvPr>
          <p:cNvGraphicFramePr>
            <a:graphicFrameLocks noGrp="1"/>
          </p:cNvGraphicFramePr>
          <p:nvPr>
            <p:extLst>
              <p:ext uri="{D42A27DB-BD31-4B8C-83A1-F6EECF244321}">
                <p14:modId xmlns:p14="http://schemas.microsoft.com/office/powerpoint/2010/main" val="1045858061"/>
              </p:ext>
            </p:extLst>
          </p:nvPr>
        </p:nvGraphicFramePr>
        <p:xfrm>
          <a:off x="-4283" y="-69368"/>
          <a:ext cx="12192001" cy="7081720"/>
        </p:xfrm>
        <a:graphic>
          <a:graphicData uri="http://schemas.openxmlformats.org/drawingml/2006/table">
            <a:tbl>
              <a:tblPr firstRow="1" bandRow="1">
                <a:tableStyleId>{5C22544A-7EE6-4342-B048-85BDC9FD1C3A}</a:tableStyleId>
              </a:tblPr>
              <a:tblGrid>
                <a:gridCol w="9527570">
                  <a:extLst>
                    <a:ext uri="{9D8B030D-6E8A-4147-A177-3AD203B41FA5}">
                      <a16:colId xmlns:a16="http://schemas.microsoft.com/office/drawing/2014/main" val="2116995988"/>
                    </a:ext>
                  </a:extLst>
                </a:gridCol>
                <a:gridCol w="1309956">
                  <a:extLst>
                    <a:ext uri="{9D8B030D-6E8A-4147-A177-3AD203B41FA5}">
                      <a16:colId xmlns:a16="http://schemas.microsoft.com/office/drawing/2014/main" val="1671413549"/>
                    </a:ext>
                  </a:extLst>
                </a:gridCol>
                <a:gridCol w="1354475">
                  <a:extLst>
                    <a:ext uri="{9D8B030D-6E8A-4147-A177-3AD203B41FA5}">
                      <a16:colId xmlns:a16="http://schemas.microsoft.com/office/drawing/2014/main" val="934186382"/>
                    </a:ext>
                  </a:extLst>
                </a:gridCol>
              </a:tblGrid>
              <a:tr h="989624">
                <a:tc>
                  <a:txBody>
                    <a:bodyPr/>
                    <a:lstStyle/>
                    <a:p>
                      <a:r>
                        <a:rPr lang="en-US" sz="3200" b="0" i="0" dirty="0">
                          <a:effectLst>
                            <a:outerShdw blurRad="38100" dist="38100" dir="2700000" algn="tl">
                              <a:srgbClr val="000000">
                                <a:alpha val="43137"/>
                              </a:srgbClr>
                            </a:outerShdw>
                          </a:effectLst>
                          <a:latin typeface="Arial" panose="020B0604020202020204" pitchFamily="34" charset="0"/>
                        </a:rPr>
                        <a:t>  </a:t>
                      </a:r>
                      <a:r>
                        <a:rPr lang="en-US" sz="4400" b="1" dirty="0">
                          <a:effectLst>
                            <a:outerShdw blurRad="38100" dist="38100" dir="2700000" algn="tl">
                              <a:srgbClr val="000000">
                                <a:alpha val="43137"/>
                              </a:srgbClr>
                            </a:outerShdw>
                          </a:effectLst>
                        </a:rPr>
                        <a:t>A Good </a:t>
                      </a:r>
                      <a:r>
                        <a:rPr lang="en-US" sz="4400" b="1" i="0" u="none" dirty="0">
                          <a:solidFill>
                            <a:srgbClr val="FFFF00"/>
                          </a:solidFill>
                          <a:effectLst>
                            <a:outerShdw blurRad="38100" dist="38100" dir="2700000" algn="tl">
                              <a:srgbClr val="000000">
                                <a:alpha val="43137"/>
                              </a:srgbClr>
                            </a:outerShdw>
                          </a:effectLst>
                        </a:rPr>
                        <a:t>Listener</a:t>
                      </a:r>
                      <a:r>
                        <a:rPr lang="en-US" sz="4400" b="1" dirty="0">
                          <a:effectLst>
                            <a:outerShdw blurRad="38100" dist="38100" dir="2700000" algn="tl">
                              <a:srgbClr val="000000">
                                <a:alpha val="43137"/>
                              </a:srgbClr>
                            </a:outerShdw>
                          </a:effectLst>
                        </a:rPr>
                        <a:t> Always….</a:t>
                      </a:r>
                      <a:endParaRPr lang="en-US" sz="4400" dirty="0"/>
                    </a:p>
                  </a:txBody>
                  <a:tcPr>
                    <a:solidFill>
                      <a:srgbClr val="5B8F75"/>
                    </a:solidFill>
                  </a:tcPr>
                </a:tc>
                <a:tc>
                  <a:txBody>
                    <a:bodyPr/>
                    <a:lstStyle/>
                    <a:p>
                      <a:pPr algn="ctr"/>
                      <a:r>
                        <a:rPr lang="en-US" sz="3200" b="0" i="0" dirty="0">
                          <a:latin typeface="Arial" panose="020B0604020202020204" pitchFamily="34" charset="0"/>
                        </a:rPr>
                        <a:t>YES</a:t>
                      </a:r>
                    </a:p>
                  </a:txBody>
                  <a:tcPr>
                    <a:solidFill>
                      <a:srgbClr val="5B8F75"/>
                    </a:solidFill>
                  </a:tcPr>
                </a:tc>
                <a:tc>
                  <a:txBody>
                    <a:bodyPr/>
                    <a:lstStyle/>
                    <a:p>
                      <a:pPr algn="ctr"/>
                      <a:r>
                        <a:rPr lang="en-US" sz="3200" b="0" i="0" dirty="0">
                          <a:latin typeface="Arial" panose="020B0604020202020204" pitchFamily="34" charset="0"/>
                        </a:rPr>
                        <a:t>NO</a:t>
                      </a:r>
                    </a:p>
                  </a:txBody>
                  <a:tcPr>
                    <a:solidFill>
                      <a:srgbClr val="5B8F75"/>
                    </a:solidFill>
                  </a:tcPr>
                </a:tc>
                <a:extLst>
                  <a:ext uri="{0D108BD9-81ED-4DB2-BD59-A6C34878D82A}">
                    <a16:rowId xmlns:a16="http://schemas.microsoft.com/office/drawing/2014/main" val="2344924805"/>
                  </a:ext>
                </a:extLst>
              </a:tr>
              <a:tr h="989624">
                <a:tc>
                  <a:txBody>
                    <a:bodyPr/>
                    <a:lstStyle/>
                    <a:p>
                      <a:r>
                        <a:rPr lang="en-US" sz="3200" b="0" i="0" dirty="0">
                          <a:latin typeface="Arial" panose="020B0604020202020204" pitchFamily="34" charset="0"/>
                        </a:rPr>
                        <a:t>  Answers before hearing the full sentence or question</a:t>
                      </a: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extLst>
                  <a:ext uri="{0D108BD9-81ED-4DB2-BD59-A6C34878D82A}">
                    <a16:rowId xmlns:a16="http://schemas.microsoft.com/office/drawing/2014/main" val="1557085791"/>
                  </a:ext>
                </a:extLst>
              </a:tr>
              <a:tr h="989624">
                <a:tc>
                  <a:txBody>
                    <a:bodyPr/>
                    <a:lstStyle/>
                    <a:p>
                      <a:r>
                        <a:rPr lang="en-US" sz="3200" b="0" i="0" dirty="0">
                          <a:latin typeface="Arial" panose="020B0604020202020204" pitchFamily="34" charset="0"/>
                        </a:rPr>
                        <a:t>  Uses positive non-verbal actions </a:t>
                      </a:r>
                      <a:r>
                        <a:rPr lang="en-US" sz="2600" dirty="0"/>
                        <a:t>(nods, smiles, eye contact)</a:t>
                      </a:r>
                    </a:p>
                  </a:txBody>
                  <a:tcPr/>
                </a:tc>
                <a:tc>
                  <a:txBody>
                    <a:bodyPr/>
                    <a:lstStyle/>
                    <a:p>
                      <a:endParaRPr lang="en-US" sz="3200" b="0" i="0" dirty="0">
                        <a:latin typeface="Arial" panose="020B0604020202020204" pitchFamily="34" charset="0"/>
                      </a:endParaRPr>
                    </a:p>
                  </a:txBody>
                  <a:tcPr/>
                </a:tc>
                <a:tc>
                  <a:txBody>
                    <a:bodyPr/>
                    <a:lstStyle/>
                    <a:p>
                      <a:endParaRPr lang="en-US" sz="3200" b="0" i="0" dirty="0">
                        <a:latin typeface="Arial" panose="020B0604020202020204" pitchFamily="34" charset="0"/>
                      </a:endParaRPr>
                    </a:p>
                  </a:txBody>
                  <a:tcPr/>
                </a:tc>
                <a:extLst>
                  <a:ext uri="{0D108BD9-81ED-4DB2-BD59-A6C34878D82A}">
                    <a16:rowId xmlns:a16="http://schemas.microsoft.com/office/drawing/2014/main" val="1297540549"/>
                  </a:ext>
                </a:extLst>
              </a:tr>
              <a:tr h="989624">
                <a:tc>
                  <a:txBody>
                    <a:bodyPr/>
                    <a:lstStyle/>
                    <a:p>
                      <a:r>
                        <a:rPr lang="en-US" sz="3200" b="0" i="0" dirty="0">
                          <a:latin typeface="Arial" panose="020B0604020202020204" pitchFamily="34" charset="0"/>
                        </a:rPr>
                        <a:t>  Checks text messages &amp; multi-tasks while others    </a:t>
                      </a:r>
                    </a:p>
                    <a:p>
                      <a:r>
                        <a:rPr lang="en-US" sz="3200" b="0" i="0" dirty="0">
                          <a:latin typeface="Arial" panose="020B0604020202020204" pitchFamily="34" charset="0"/>
                        </a:rPr>
                        <a:t>speak</a:t>
                      </a: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extLst>
                  <a:ext uri="{0D108BD9-81ED-4DB2-BD59-A6C34878D82A}">
                    <a16:rowId xmlns:a16="http://schemas.microsoft.com/office/drawing/2014/main" val="3276849848"/>
                  </a:ext>
                </a:extLst>
              </a:tr>
              <a:tr h="989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0" dirty="0">
                          <a:latin typeface="Arial" panose="020B0604020202020204" pitchFamily="34" charset="0"/>
                        </a:rPr>
                        <a:t>  Rolls their eyes if they disagree with opinions</a:t>
                      </a:r>
                    </a:p>
                  </a:txBody>
                  <a:tcPr/>
                </a:tc>
                <a:tc>
                  <a:txBody>
                    <a:bodyPr/>
                    <a:lstStyle/>
                    <a:p>
                      <a:endParaRPr lang="en-US" sz="3200" b="0" i="0" dirty="0">
                        <a:latin typeface="Arial" panose="020B0604020202020204" pitchFamily="34" charset="0"/>
                      </a:endParaRPr>
                    </a:p>
                  </a:txBody>
                  <a:tcPr/>
                </a:tc>
                <a:tc>
                  <a:txBody>
                    <a:bodyPr/>
                    <a:lstStyle/>
                    <a:p>
                      <a:endParaRPr lang="en-US" sz="3200" b="0" i="0" dirty="0">
                        <a:latin typeface="Arial" panose="020B0604020202020204" pitchFamily="34" charset="0"/>
                      </a:endParaRPr>
                    </a:p>
                  </a:txBody>
                  <a:tcPr/>
                </a:tc>
                <a:extLst>
                  <a:ext uri="{0D108BD9-81ED-4DB2-BD59-A6C34878D82A}">
                    <a16:rowId xmlns:a16="http://schemas.microsoft.com/office/drawing/2014/main" val="3624512511"/>
                  </a:ext>
                </a:extLst>
              </a:tr>
              <a:tr h="989624">
                <a:tc>
                  <a:txBody>
                    <a:bodyPr/>
                    <a:lstStyle/>
                    <a:p>
                      <a:r>
                        <a:rPr lang="en-US" sz="3200" b="0" i="0" dirty="0">
                          <a:latin typeface="Arial" panose="020B0604020202020204" pitchFamily="34" charset="0"/>
                        </a:rPr>
                        <a:t>  Gives their full attention while others speak</a:t>
                      </a: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extLst>
                  <a:ext uri="{0D108BD9-81ED-4DB2-BD59-A6C34878D82A}">
                    <a16:rowId xmlns:a16="http://schemas.microsoft.com/office/drawing/2014/main" val="991493200"/>
                  </a:ext>
                </a:extLst>
              </a:tr>
              <a:tr h="989624">
                <a:tc>
                  <a:txBody>
                    <a:bodyPr/>
                    <a:lstStyle/>
                    <a:p>
                      <a:r>
                        <a:rPr lang="en-US" sz="3200" b="0" i="0" dirty="0">
                          <a:latin typeface="Arial" panose="020B0604020202020204" pitchFamily="34" charset="0"/>
                        </a:rPr>
                        <a:t>  Keeps an open mind and uses empathy</a:t>
                      </a:r>
                    </a:p>
                  </a:txBody>
                  <a:tcPr/>
                </a:tc>
                <a:tc>
                  <a:txBody>
                    <a:bodyPr/>
                    <a:lstStyle/>
                    <a:p>
                      <a:endParaRPr lang="en-US" sz="3200" b="0" i="0" dirty="0">
                        <a:latin typeface="Arial" panose="020B0604020202020204" pitchFamily="34" charset="0"/>
                      </a:endParaRPr>
                    </a:p>
                  </a:txBody>
                  <a:tcPr/>
                </a:tc>
                <a:tc>
                  <a:txBody>
                    <a:bodyPr/>
                    <a:lstStyle/>
                    <a:p>
                      <a:endParaRPr lang="en-US" sz="3200" b="0" i="0" dirty="0">
                        <a:latin typeface="Arial" panose="020B0604020202020204" pitchFamily="34" charset="0"/>
                      </a:endParaRPr>
                    </a:p>
                  </a:txBody>
                  <a:tcPr/>
                </a:tc>
                <a:extLst>
                  <a:ext uri="{0D108BD9-81ED-4DB2-BD59-A6C34878D82A}">
                    <a16:rowId xmlns:a16="http://schemas.microsoft.com/office/drawing/2014/main" val="1615680899"/>
                  </a:ext>
                </a:extLst>
              </a:tr>
            </a:tbl>
          </a:graphicData>
        </a:graphic>
      </p:graphicFrame>
      <p:pic>
        <p:nvPicPr>
          <p:cNvPr id="17" name="Picture 16" descr="A picture containing clock&#10;&#10;Description automatically generated">
            <a:extLst>
              <a:ext uri="{FF2B5EF4-FFF2-40B4-BE49-F238E27FC236}">
                <a16:creationId xmlns:a16="http://schemas.microsoft.com/office/drawing/2014/main" id="{667F11DD-53F7-459F-8478-FA560FB5DC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430" t="27632" r="8978" b="44263"/>
          <a:stretch/>
        </p:blipFill>
        <p:spPr>
          <a:xfrm>
            <a:off x="11311467" y="452120"/>
            <a:ext cx="426903" cy="392796"/>
          </a:xfrm>
          <a:prstGeom prst="rect">
            <a:avLst/>
          </a:prstGeom>
        </p:spPr>
      </p:pic>
      <p:pic>
        <p:nvPicPr>
          <p:cNvPr id="18" name="Picture 17" descr="A picture containing clock&#10;&#10;Description automatically generated">
            <a:extLst>
              <a:ext uri="{FF2B5EF4-FFF2-40B4-BE49-F238E27FC236}">
                <a16:creationId xmlns:a16="http://schemas.microsoft.com/office/drawing/2014/main" id="{51A96F1D-36BA-4422-B304-56EF39DD701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45041" t="26572" r="42367" b="39827"/>
          <a:stretch/>
        </p:blipFill>
        <p:spPr>
          <a:xfrm>
            <a:off x="9985518" y="401523"/>
            <a:ext cx="412425" cy="453667"/>
          </a:xfrm>
          <a:prstGeom prst="rect">
            <a:avLst/>
          </a:prstGeom>
        </p:spPr>
      </p:pic>
      <p:pic>
        <p:nvPicPr>
          <p:cNvPr id="19" name="Picture 18">
            <a:extLst>
              <a:ext uri="{FF2B5EF4-FFF2-40B4-BE49-F238E27FC236}">
                <a16:creationId xmlns:a16="http://schemas.microsoft.com/office/drawing/2014/main" id="{5E287B56-A469-464F-9A1E-7023569CBB7D}"/>
              </a:ext>
            </a:extLst>
          </p:cNvPr>
          <p:cNvPicPr>
            <a:picLocks noChangeAspect="1"/>
          </p:cNvPicPr>
          <p:nvPr/>
        </p:nvPicPr>
        <p:blipFill rotWithShape="1">
          <a:blip r:embed="rId7"/>
          <a:srcRect l="25955" t="30561" r="53399" b="51381"/>
          <a:stretch/>
        </p:blipFill>
        <p:spPr>
          <a:xfrm>
            <a:off x="9451767" y="2100829"/>
            <a:ext cx="1423925" cy="700542"/>
          </a:xfrm>
          <a:prstGeom prst="rect">
            <a:avLst/>
          </a:prstGeom>
        </p:spPr>
      </p:pic>
      <p:pic>
        <p:nvPicPr>
          <p:cNvPr id="23" name="Picture 22">
            <a:extLst>
              <a:ext uri="{FF2B5EF4-FFF2-40B4-BE49-F238E27FC236}">
                <a16:creationId xmlns:a16="http://schemas.microsoft.com/office/drawing/2014/main" id="{89D107F1-B65E-4AFD-8525-4749E5A3CFC8}"/>
              </a:ext>
            </a:extLst>
          </p:cNvPr>
          <p:cNvPicPr>
            <a:picLocks noChangeAspect="1"/>
          </p:cNvPicPr>
          <p:nvPr/>
        </p:nvPicPr>
        <p:blipFill rotWithShape="1">
          <a:blip r:embed="rId7"/>
          <a:srcRect l="25955" t="30561" r="53399" b="51381"/>
          <a:stretch/>
        </p:blipFill>
        <p:spPr>
          <a:xfrm>
            <a:off x="9503136" y="5051632"/>
            <a:ext cx="1423925" cy="700542"/>
          </a:xfrm>
          <a:prstGeom prst="rect">
            <a:avLst/>
          </a:prstGeom>
        </p:spPr>
      </p:pic>
      <p:pic>
        <p:nvPicPr>
          <p:cNvPr id="27" name="Picture 26">
            <a:extLst>
              <a:ext uri="{FF2B5EF4-FFF2-40B4-BE49-F238E27FC236}">
                <a16:creationId xmlns:a16="http://schemas.microsoft.com/office/drawing/2014/main" id="{75C860B3-CAE0-4939-9583-6AC31DB506C3}"/>
              </a:ext>
            </a:extLst>
          </p:cNvPr>
          <p:cNvPicPr>
            <a:picLocks noChangeAspect="1"/>
          </p:cNvPicPr>
          <p:nvPr/>
        </p:nvPicPr>
        <p:blipFill rotWithShape="1">
          <a:blip r:embed="rId7"/>
          <a:srcRect l="25955" t="30561" r="53399" b="51381"/>
          <a:stretch/>
        </p:blipFill>
        <p:spPr>
          <a:xfrm>
            <a:off x="9482084" y="6101896"/>
            <a:ext cx="1423925" cy="700542"/>
          </a:xfrm>
          <a:prstGeom prst="rect">
            <a:avLst/>
          </a:prstGeom>
        </p:spPr>
      </p:pic>
      <p:pic>
        <p:nvPicPr>
          <p:cNvPr id="28" name="Picture 27">
            <a:extLst>
              <a:ext uri="{FF2B5EF4-FFF2-40B4-BE49-F238E27FC236}">
                <a16:creationId xmlns:a16="http://schemas.microsoft.com/office/drawing/2014/main" id="{E153E009-61FC-47C6-A8DC-DDFFD179478E}"/>
              </a:ext>
            </a:extLst>
          </p:cNvPr>
          <p:cNvPicPr>
            <a:picLocks noChangeAspect="1"/>
          </p:cNvPicPr>
          <p:nvPr/>
        </p:nvPicPr>
        <p:blipFill rotWithShape="1">
          <a:blip r:embed="rId7"/>
          <a:srcRect l="25450" t="58033" r="54199" b="23296"/>
          <a:stretch/>
        </p:blipFill>
        <p:spPr>
          <a:xfrm>
            <a:off x="10794355" y="1071175"/>
            <a:ext cx="1403583" cy="724329"/>
          </a:xfrm>
          <a:prstGeom prst="rect">
            <a:avLst/>
          </a:prstGeom>
        </p:spPr>
      </p:pic>
      <p:pic>
        <p:nvPicPr>
          <p:cNvPr id="29" name="Picture 28">
            <a:extLst>
              <a:ext uri="{FF2B5EF4-FFF2-40B4-BE49-F238E27FC236}">
                <a16:creationId xmlns:a16="http://schemas.microsoft.com/office/drawing/2014/main" id="{41E60989-4B62-487E-BB39-34FD3A8449BB}"/>
              </a:ext>
            </a:extLst>
          </p:cNvPr>
          <p:cNvPicPr>
            <a:picLocks noChangeAspect="1"/>
          </p:cNvPicPr>
          <p:nvPr/>
        </p:nvPicPr>
        <p:blipFill rotWithShape="1">
          <a:blip r:embed="rId7"/>
          <a:srcRect l="25450" t="58033" r="54199" b="23296"/>
          <a:stretch/>
        </p:blipFill>
        <p:spPr>
          <a:xfrm>
            <a:off x="10779000" y="3019899"/>
            <a:ext cx="1403583" cy="724329"/>
          </a:xfrm>
          <a:prstGeom prst="rect">
            <a:avLst/>
          </a:prstGeom>
        </p:spPr>
      </p:pic>
      <p:pic>
        <p:nvPicPr>
          <p:cNvPr id="30" name="Picture 29">
            <a:extLst>
              <a:ext uri="{FF2B5EF4-FFF2-40B4-BE49-F238E27FC236}">
                <a16:creationId xmlns:a16="http://schemas.microsoft.com/office/drawing/2014/main" id="{FC47A3A5-3889-42EA-8FB6-1F364F1FB10E}"/>
              </a:ext>
            </a:extLst>
          </p:cNvPr>
          <p:cNvPicPr>
            <a:picLocks noChangeAspect="1"/>
          </p:cNvPicPr>
          <p:nvPr/>
        </p:nvPicPr>
        <p:blipFill rotWithShape="1">
          <a:blip r:embed="rId7"/>
          <a:srcRect l="25450" t="58033" r="54199" b="23296"/>
          <a:stretch/>
        </p:blipFill>
        <p:spPr>
          <a:xfrm>
            <a:off x="10778999" y="4065884"/>
            <a:ext cx="1403583" cy="724329"/>
          </a:xfrm>
          <a:prstGeom prst="rect">
            <a:avLst/>
          </a:prstGeom>
        </p:spPr>
      </p:pic>
    </p:spTree>
    <p:extLst>
      <p:ext uri="{BB962C8B-B14F-4D97-AF65-F5344CB8AC3E}">
        <p14:creationId xmlns:p14="http://schemas.microsoft.com/office/powerpoint/2010/main" val="404699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A1FA9C-A74B-CD42-8535-F26DC80D65D3}"/>
              </a:ext>
            </a:extLst>
          </p:cNvPr>
          <p:cNvPicPr>
            <a:picLocks noChangeAspect="1"/>
          </p:cNvPicPr>
          <p:nvPr/>
        </p:nvPicPr>
        <p:blipFill>
          <a:blip r:embed="rId3"/>
          <a:stretch>
            <a:fillRect/>
          </a:stretch>
        </p:blipFill>
        <p:spPr>
          <a:xfrm>
            <a:off x="7195518" y="1905528"/>
            <a:ext cx="2999232" cy="3249168"/>
          </a:xfrm>
          <a:prstGeom prst="rect">
            <a:avLst/>
          </a:prstGeom>
        </p:spPr>
      </p:pic>
      <p:sp>
        <p:nvSpPr>
          <p:cNvPr id="4" name="Title 3">
            <a:extLst>
              <a:ext uri="{FF2B5EF4-FFF2-40B4-BE49-F238E27FC236}">
                <a16:creationId xmlns:a16="http://schemas.microsoft.com/office/drawing/2014/main" id="{DFDEC3B5-2336-4540-9AF0-CC240B757855}"/>
              </a:ext>
            </a:extLst>
          </p:cNvPr>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Listening Techniques</a:t>
            </a:r>
          </a:p>
        </p:txBody>
      </p:sp>
      <p:sp>
        <p:nvSpPr>
          <p:cNvPr id="6" name="Content Placeholder 5">
            <a:extLst>
              <a:ext uri="{FF2B5EF4-FFF2-40B4-BE49-F238E27FC236}">
                <a16:creationId xmlns:a16="http://schemas.microsoft.com/office/drawing/2014/main" id="{D66C7A5E-3B39-4D1A-BDBE-FF36674D0034}"/>
              </a:ext>
            </a:extLst>
          </p:cNvPr>
          <p:cNvSpPr>
            <a:spLocks noGrp="1"/>
          </p:cNvSpPr>
          <p:nvPr>
            <p:ph idx="1"/>
          </p:nvPr>
        </p:nvSpPr>
        <p:spPr>
          <a:xfrm>
            <a:off x="6591801" y="1905528"/>
            <a:ext cx="5377138" cy="4351338"/>
          </a:xfrm>
        </p:spPr>
        <p:txBody>
          <a:bodyPr>
            <a:normAutofit/>
          </a:bodyPr>
          <a:lstStyle/>
          <a:p>
            <a:pPr marL="0" indent="0">
              <a:buNone/>
            </a:pPr>
            <a:r>
              <a:rPr lang="en-US" b="1" dirty="0">
                <a:effectLst>
                  <a:outerShdw blurRad="38100" dist="38100" dir="2700000" algn="tl">
                    <a:srgbClr val="000000">
                      <a:alpha val="43137"/>
                    </a:srgbClr>
                  </a:outerShdw>
                </a:effectLst>
              </a:rPr>
              <a:t>Ineffective</a:t>
            </a:r>
          </a:p>
          <a:p>
            <a:r>
              <a:rPr lang="en-US" dirty="0"/>
              <a:t>Multi-tasking, preoccupied </a:t>
            </a:r>
          </a:p>
          <a:p>
            <a:r>
              <a:rPr lang="en-US" dirty="0"/>
              <a:t>Checking text messages, answering emails or calls </a:t>
            </a:r>
          </a:p>
          <a:p>
            <a:r>
              <a:rPr lang="en-US" dirty="0"/>
              <a:t>Interrupting or responding before hearing the full message </a:t>
            </a:r>
          </a:p>
          <a:p>
            <a:pPr marL="0" indent="0">
              <a:buNone/>
            </a:pPr>
            <a:endParaRPr lang="en-US" dirty="0"/>
          </a:p>
          <a:p>
            <a:endParaRPr lang="en-US" dirty="0"/>
          </a:p>
        </p:txBody>
      </p:sp>
      <p:pic>
        <p:nvPicPr>
          <p:cNvPr id="7" name="Picture 6">
            <a:extLst>
              <a:ext uri="{FF2B5EF4-FFF2-40B4-BE49-F238E27FC236}">
                <a16:creationId xmlns:a16="http://schemas.microsoft.com/office/drawing/2014/main" id="{EE165441-8782-46DA-B188-8AB610061D00}"/>
              </a:ext>
            </a:extLst>
          </p:cNvPr>
          <p:cNvPicPr>
            <a:picLocks noChangeAspect="1"/>
          </p:cNvPicPr>
          <p:nvPr/>
        </p:nvPicPr>
        <p:blipFill>
          <a:blip r:embed="rId4"/>
          <a:stretch>
            <a:fillRect/>
          </a:stretch>
        </p:blipFill>
        <p:spPr>
          <a:xfrm>
            <a:off x="838200" y="1690688"/>
            <a:ext cx="5377138" cy="4456562"/>
          </a:xfrm>
          <a:prstGeom prst="rect">
            <a:avLst/>
          </a:prstGeom>
        </p:spPr>
      </p:pic>
    </p:spTree>
    <p:extLst>
      <p:ext uri="{BB962C8B-B14F-4D97-AF65-F5344CB8AC3E}">
        <p14:creationId xmlns:p14="http://schemas.microsoft.com/office/powerpoint/2010/main" val="242058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15C1-636C-4EC7-8CCA-7A0B94A9AD93}"/>
              </a:ext>
            </a:extLst>
          </p:cNvPr>
          <p:cNvSpPr>
            <a:spLocks noGrp="1"/>
          </p:cNvSpPr>
          <p:nvPr>
            <p:ph type="title"/>
          </p:nvPr>
        </p:nvSpPr>
        <p:spPr/>
        <p:txBody>
          <a:bodyPr/>
          <a:lstStyle/>
          <a:p>
            <a:endParaRPr lang="en-US" b="1" dirty="0">
              <a:effectLst>
                <a:outerShdw blurRad="38100" dist="38100" dir="2700000" algn="tl">
                  <a:srgbClr val="000000">
                    <a:alpha val="43137"/>
                  </a:srgbClr>
                </a:outerShdw>
              </a:effectLst>
            </a:endParaRPr>
          </a:p>
        </p:txBody>
      </p:sp>
      <p:sp>
        <p:nvSpPr>
          <p:cNvPr id="6" name="Content Placeholder 5">
            <a:extLst>
              <a:ext uri="{FF2B5EF4-FFF2-40B4-BE49-F238E27FC236}">
                <a16:creationId xmlns:a16="http://schemas.microsoft.com/office/drawing/2014/main" id="{D66C7A5E-3B39-4D1A-BDBE-FF36674D0034}"/>
              </a:ext>
            </a:extLst>
          </p:cNvPr>
          <p:cNvSpPr>
            <a:spLocks noGrp="1"/>
          </p:cNvSpPr>
          <p:nvPr>
            <p:ph sz="half" idx="2"/>
          </p:nvPr>
        </p:nvSpPr>
        <p:spPr/>
        <p:txBody>
          <a:bodyPr>
            <a:normAutofit/>
          </a:bodyPr>
          <a:lstStyle/>
          <a:p>
            <a:pPr marL="0" indent="0">
              <a:buNone/>
            </a:pPr>
            <a:endParaRPr lang="en-US" dirty="0"/>
          </a:p>
          <a:p>
            <a:endParaRPr lang="en-US" dirty="0"/>
          </a:p>
        </p:txBody>
      </p:sp>
      <p:pic>
        <p:nvPicPr>
          <p:cNvPr id="8" name="Graphic 7" descr="Ear">
            <a:extLst>
              <a:ext uri="{FF2B5EF4-FFF2-40B4-BE49-F238E27FC236}">
                <a16:creationId xmlns:a16="http://schemas.microsoft.com/office/drawing/2014/main" id="{BA8BBC4D-DAE4-4C2F-80E2-0CF31F503F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9747607" y="1397303"/>
            <a:ext cx="2316804" cy="2316804"/>
          </a:xfrm>
          <a:prstGeom prst="rect">
            <a:avLst/>
          </a:prstGeom>
        </p:spPr>
      </p:pic>
      <p:sp>
        <p:nvSpPr>
          <p:cNvPr id="9" name="Rectangle 8">
            <a:extLst>
              <a:ext uri="{FF2B5EF4-FFF2-40B4-BE49-F238E27FC236}">
                <a16:creationId xmlns:a16="http://schemas.microsoft.com/office/drawing/2014/main" id="{3B15943C-D24F-430A-9BC7-6D0DCB5749A2}"/>
              </a:ext>
            </a:extLst>
          </p:cNvPr>
          <p:cNvSpPr/>
          <p:nvPr/>
        </p:nvSpPr>
        <p:spPr>
          <a:xfrm>
            <a:off x="10819185" y="194745"/>
            <a:ext cx="1120820" cy="369332"/>
          </a:xfrm>
          <a:prstGeom prst="rect">
            <a:avLst/>
          </a:prstGeom>
        </p:spPr>
        <p:txBody>
          <a:bodyPr wrap="none">
            <a:spAutoFit/>
          </a:bodyPr>
          <a:lstStyle/>
          <a:p>
            <a:r>
              <a:rPr lang="en-US" dirty="0">
                <a:latin typeface="Arial" panose="020B0604020202020204" pitchFamily="34" charset="0"/>
              </a:rPr>
              <a:t>Lesson 2</a:t>
            </a:r>
          </a:p>
        </p:txBody>
      </p:sp>
      <p:sp>
        <p:nvSpPr>
          <p:cNvPr id="16" name="Content Placeholder 15">
            <a:extLst>
              <a:ext uri="{FF2B5EF4-FFF2-40B4-BE49-F238E27FC236}">
                <a16:creationId xmlns:a16="http://schemas.microsoft.com/office/drawing/2014/main" id="{CD2F9467-E193-48F4-B08A-FE76573AF257}"/>
              </a:ext>
            </a:extLst>
          </p:cNvPr>
          <p:cNvSpPr>
            <a:spLocks noGrp="1"/>
          </p:cNvSpPr>
          <p:nvPr>
            <p:ph sz="half" idx="1"/>
          </p:nvPr>
        </p:nvSpPr>
        <p:spPr/>
        <p:txBody>
          <a:bodyPr/>
          <a:lstStyle/>
          <a:p>
            <a:endParaRPr lang="en-US" dirty="0"/>
          </a:p>
        </p:txBody>
      </p:sp>
      <p:graphicFrame>
        <p:nvGraphicFramePr>
          <p:cNvPr id="13" name="Table 13">
            <a:extLst>
              <a:ext uri="{FF2B5EF4-FFF2-40B4-BE49-F238E27FC236}">
                <a16:creationId xmlns:a16="http://schemas.microsoft.com/office/drawing/2014/main" id="{E668CA3B-5621-4F01-95F4-CF5156A6788F}"/>
              </a:ext>
            </a:extLst>
          </p:cNvPr>
          <p:cNvGraphicFramePr>
            <a:graphicFrameLocks noGrp="1"/>
          </p:cNvGraphicFramePr>
          <p:nvPr>
            <p:extLst>
              <p:ext uri="{D42A27DB-BD31-4B8C-83A1-F6EECF244321}">
                <p14:modId xmlns:p14="http://schemas.microsoft.com/office/powerpoint/2010/main" val="3708291269"/>
              </p:ext>
            </p:extLst>
          </p:nvPr>
        </p:nvGraphicFramePr>
        <p:xfrm>
          <a:off x="-4283" y="-69368"/>
          <a:ext cx="12192001" cy="6927368"/>
        </p:xfrm>
        <a:graphic>
          <a:graphicData uri="http://schemas.openxmlformats.org/drawingml/2006/table">
            <a:tbl>
              <a:tblPr firstRow="1" bandRow="1">
                <a:tableStyleId>{5C22544A-7EE6-4342-B048-85BDC9FD1C3A}</a:tableStyleId>
              </a:tblPr>
              <a:tblGrid>
                <a:gridCol w="9527570">
                  <a:extLst>
                    <a:ext uri="{9D8B030D-6E8A-4147-A177-3AD203B41FA5}">
                      <a16:colId xmlns:a16="http://schemas.microsoft.com/office/drawing/2014/main" val="2116995988"/>
                    </a:ext>
                  </a:extLst>
                </a:gridCol>
                <a:gridCol w="1309956">
                  <a:extLst>
                    <a:ext uri="{9D8B030D-6E8A-4147-A177-3AD203B41FA5}">
                      <a16:colId xmlns:a16="http://schemas.microsoft.com/office/drawing/2014/main" val="1671413549"/>
                    </a:ext>
                  </a:extLst>
                </a:gridCol>
                <a:gridCol w="1354475">
                  <a:extLst>
                    <a:ext uri="{9D8B030D-6E8A-4147-A177-3AD203B41FA5}">
                      <a16:colId xmlns:a16="http://schemas.microsoft.com/office/drawing/2014/main" val="934186382"/>
                    </a:ext>
                  </a:extLst>
                </a:gridCol>
              </a:tblGrid>
              <a:tr h="989624">
                <a:tc>
                  <a:txBody>
                    <a:bodyPr/>
                    <a:lstStyle/>
                    <a:p>
                      <a:r>
                        <a:rPr lang="en-US" sz="3200" b="0" i="0" dirty="0">
                          <a:effectLst>
                            <a:outerShdw blurRad="38100" dist="38100" dir="2700000" algn="tl">
                              <a:srgbClr val="000000">
                                <a:alpha val="43137"/>
                              </a:srgbClr>
                            </a:outerShdw>
                          </a:effectLst>
                          <a:latin typeface="Arial" panose="020B0604020202020204" pitchFamily="34" charset="0"/>
                        </a:rPr>
                        <a:t>  </a:t>
                      </a:r>
                      <a:r>
                        <a:rPr lang="en-US" sz="4400" b="1" dirty="0">
                          <a:effectLst>
                            <a:outerShdw blurRad="38100" dist="38100" dir="2700000" algn="tl">
                              <a:srgbClr val="000000">
                                <a:alpha val="43137"/>
                              </a:srgbClr>
                            </a:outerShdw>
                          </a:effectLst>
                        </a:rPr>
                        <a:t>A Good </a:t>
                      </a:r>
                      <a:r>
                        <a:rPr lang="en-US" sz="4400" b="1" dirty="0">
                          <a:solidFill>
                            <a:srgbClr val="FFFF00"/>
                          </a:solidFill>
                          <a:effectLst>
                            <a:outerShdw blurRad="38100" dist="38100" dir="2700000" algn="tl">
                              <a:srgbClr val="000000">
                                <a:alpha val="43137"/>
                              </a:srgbClr>
                            </a:outerShdw>
                          </a:effectLst>
                        </a:rPr>
                        <a:t>Speaker </a:t>
                      </a:r>
                      <a:r>
                        <a:rPr lang="en-US" sz="4400" b="1" dirty="0">
                          <a:effectLst>
                            <a:outerShdw blurRad="38100" dist="38100" dir="2700000" algn="tl">
                              <a:srgbClr val="000000">
                                <a:alpha val="43137"/>
                              </a:srgbClr>
                            </a:outerShdw>
                          </a:effectLst>
                        </a:rPr>
                        <a:t>Tries To….</a:t>
                      </a:r>
                      <a:endParaRPr lang="en-US" sz="4400" dirty="0"/>
                    </a:p>
                  </a:txBody>
                  <a:tcPr>
                    <a:solidFill>
                      <a:srgbClr val="5B8F75"/>
                    </a:solidFill>
                  </a:tcPr>
                </a:tc>
                <a:tc>
                  <a:txBody>
                    <a:bodyPr/>
                    <a:lstStyle/>
                    <a:p>
                      <a:pPr algn="ctr"/>
                      <a:r>
                        <a:rPr lang="en-US" sz="3200" b="0" i="0" dirty="0">
                          <a:latin typeface="Arial" panose="020B0604020202020204" pitchFamily="34" charset="0"/>
                        </a:rPr>
                        <a:t>YES</a:t>
                      </a:r>
                    </a:p>
                  </a:txBody>
                  <a:tcPr>
                    <a:solidFill>
                      <a:srgbClr val="5B8F75"/>
                    </a:solidFill>
                  </a:tcPr>
                </a:tc>
                <a:tc>
                  <a:txBody>
                    <a:bodyPr/>
                    <a:lstStyle/>
                    <a:p>
                      <a:pPr algn="ctr"/>
                      <a:r>
                        <a:rPr lang="en-US" sz="3200" b="0" i="0" dirty="0">
                          <a:latin typeface="Arial" panose="020B0604020202020204" pitchFamily="34" charset="0"/>
                        </a:rPr>
                        <a:t>NO</a:t>
                      </a:r>
                    </a:p>
                  </a:txBody>
                  <a:tcPr>
                    <a:solidFill>
                      <a:srgbClr val="5B8F75"/>
                    </a:solidFill>
                  </a:tcPr>
                </a:tc>
                <a:extLst>
                  <a:ext uri="{0D108BD9-81ED-4DB2-BD59-A6C34878D82A}">
                    <a16:rowId xmlns:a16="http://schemas.microsoft.com/office/drawing/2014/main" val="2344924805"/>
                  </a:ext>
                </a:extLst>
              </a:tr>
              <a:tr h="989624">
                <a:tc>
                  <a:txBody>
                    <a:bodyPr/>
                    <a:lstStyle/>
                    <a:p>
                      <a:r>
                        <a:rPr lang="en-US" sz="3200" b="0" i="0" dirty="0">
                          <a:latin typeface="Arial" panose="020B0604020202020204" pitchFamily="34" charset="0"/>
                        </a:rPr>
                        <a:t>  Use clear, concise, logical language</a:t>
                      </a: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extLst>
                  <a:ext uri="{0D108BD9-81ED-4DB2-BD59-A6C34878D82A}">
                    <a16:rowId xmlns:a16="http://schemas.microsoft.com/office/drawing/2014/main" val="1557085791"/>
                  </a:ext>
                </a:extLst>
              </a:tr>
              <a:tr h="989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0" dirty="0">
                          <a:latin typeface="Arial" panose="020B0604020202020204" pitchFamily="34" charset="0"/>
                        </a:rPr>
                        <a:t>  Read word-for-word from the slides or script </a:t>
                      </a:r>
                    </a:p>
                  </a:txBody>
                  <a:tcPr/>
                </a:tc>
                <a:tc>
                  <a:txBody>
                    <a:bodyPr/>
                    <a:lstStyle/>
                    <a:p>
                      <a:endParaRPr lang="en-US" sz="3200" b="0" i="0" dirty="0">
                        <a:latin typeface="Arial" panose="020B0604020202020204" pitchFamily="34" charset="0"/>
                      </a:endParaRPr>
                    </a:p>
                  </a:txBody>
                  <a:tcPr/>
                </a:tc>
                <a:tc>
                  <a:txBody>
                    <a:bodyPr/>
                    <a:lstStyle/>
                    <a:p>
                      <a:endParaRPr lang="en-US" sz="3200" b="0" i="0" dirty="0">
                        <a:latin typeface="Arial" panose="020B0604020202020204" pitchFamily="34" charset="0"/>
                      </a:endParaRPr>
                    </a:p>
                  </a:txBody>
                  <a:tcPr/>
                </a:tc>
                <a:extLst>
                  <a:ext uri="{0D108BD9-81ED-4DB2-BD59-A6C34878D82A}">
                    <a16:rowId xmlns:a16="http://schemas.microsoft.com/office/drawing/2014/main" val="1297540549"/>
                  </a:ext>
                </a:extLst>
              </a:tr>
              <a:tr h="989624">
                <a:tc>
                  <a:txBody>
                    <a:bodyPr/>
                    <a:lstStyle/>
                    <a:p>
                      <a:r>
                        <a:rPr lang="en-US" sz="3200" b="0" i="0" dirty="0">
                          <a:latin typeface="Arial" panose="020B0604020202020204" pitchFamily="34" charset="0"/>
                        </a:rPr>
                        <a:t>  Practice content out loud before the presentation</a:t>
                      </a: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extLst>
                  <a:ext uri="{0D108BD9-81ED-4DB2-BD59-A6C34878D82A}">
                    <a16:rowId xmlns:a16="http://schemas.microsoft.com/office/drawing/2014/main" val="3276849848"/>
                  </a:ext>
                </a:extLst>
              </a:tr>
              <a:tr h="989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0" dirty="0">
                          <a:latin typeface="Arial" panose="020B0604020202020204" pitchFamily="34" charset="0"/>
                        </a:rPr>
                        <a:t>  Use lots of acronyms and big, impressive words</a:t>
                      </a:r>
                    </a:p>
                  </a:txBody>
                  <a:tcPr/>
                </a:tc>
                <a:tc>
                  <a:txBody>
                    <a:bodyPr/>
                    <a:lstStyle/>
                    <a:p>
                      <a:endParaRPr lang="en-US" sz="3200" b="0" i="0" dirty="0">
                        <a:latin typeface="Arial" panose="020B0604020202020204" pitchFamily="34" charset="0"/>
                      </a:endParaRPr>
                    </a:p>
                  </a:txBody>
                  <a:tcPr/>
                </a:tc>
                <a:tc>
                  <a:txBody>
                    <a:bodyPr/>
                    <a:lstStyle/>
                    <a:p>
                      <a:endParaRPr lang="en-US" sz="3200" b="0" i="0" dirty="0">
                        <a:latin typeface="Arial" panose="020B0604020202020204" pitchFamily="34" charset="0"/>
                      </a:endParaRPr>
                    </a:p>
                  </a:txBody>
                  <a:tcPr/>
                </a:tc>
                <a:extLst>
                  <a:ext uri="{0D108BD9-81ED-4DB2-BD59-A6C34878D82A}">
                    <a16:rowId xmlns:a16="http://schemas.microsoft.com/office/drawing/2014/main" val="3624512511"/>
                  </a:ext>
                </a:extLst>
              </a:tr>
              <a:tr h="989624">
                <a:tc>
                  <a:txBody>
                    <a:bodyPr/>
                    <a:lstStyle/>
                    <a:p>
                      <a:r>
                        <a:rPr lang="en-US" sz="3200" b="0" i="0" dirty="0">
                          <a:latin typeface="Arial" panose="020B0604020202020204" pitchFamily="34" charset="0"/>
                        </a:rPr>
                        <a:t>  Call people by name</a:t>
                      </a: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tc>
                  <a:txBody>
                    <a:bodyPr/>
                    <a:lstStyle/>
                    <a:p>
                      <a:endParaRPr lang="en-US" sz="3200" b="0" i="0" dirty="0">
                        <a:latin typeface="Arial" panose="020B0604020202020204" pitchFamily="34" charset="0"/>
                      </a:endParaRPr>
                    </a:p>
                  </a:txBody>
                  <a:tcPr>
                    <a:solidFill>
                      <a:srgbClr val="ABC9BA"/>
                    </a:solidFill>
                  </a:tcPr>
                </a:tc>
                <a:extLst>
                  <a:ext uri="{0D108BD9-81ED-4DB2-BD59-A6C34878D82A}">
                    <a16:rowId xmlns:a16="http://schemas.microsoft.com/office/drawing/2014/main" val="991493200"/>
                  </a:ext>
                </a:extLst>
              </a:tr>
              <a:tr h="989624">
                <a:tc>
                  <a:txBody>
                    <a:bodyPr/>
                    <a:lstStyle/>
                    <a:p>
                      <a:r>
                        <a:rPr lang="en-US" sz="3200" b="0" i="0" dirty="0">
                          <a:latin typeface="Arial" panose="020B0604020202020204" pitchFamily="34" charset="0"/>
                        </a:rPr>
                        <a:t>  Start every sentence with “so” or “and”</a:t>
                      </a:r>
                    </a:p>
                  </a:txBody>
                  <a:tcPr/>
                </a:tc>
                <a:tc>
                  <a:txBody>
                    <a:bodyPr/>
                    <a:lstStyle/>
                    <a:p>
                      <a:endParaRPr lang="en-US" sz="3200" b="0" i="0" dirty="0">
                        <a:latin typeface="Arial" panose="020B0604020202020204" pitchFamily="34" charset="0"/>
                      </a:endParaRPr>
                    </a:p>
                  </a:txBody>
                  <a:tcPr/>
                </a:tc>
                <a:tc>
                  <a:txBody>
                    <a:bodyPr/>
                    <a:lstStyle/>
                    <a:p>
                      <a:endParaRPr lang="en-US" sz="3200" b="0" i="0" dirty="0">
                        <a:latin typeface="Arial" panose="020B0604020202020204" pitchFamily="34" charset="0"/>
                      </a:endParaRPr>
                    </a:p>
                  </a:txBody>
                  <a:tcPr/>
                </a:tc>
                <a:extLst>
                  <a:ext uri="{0D108BD9-81ED-4DB2-BD59-A6C34878D82A}">
                    <a16:rowId xmlns:a16="http://schemas.microsoft.com/office/drawing/2014/main" val="1615680899"/>
                  </a:ext>
                </a:extLst>
              </a:tr>
            </a:tbl>
          </a:graphicData>
        </a:graphic>
      </p:graphicFrame>
      <p:pic>
        <p:nvPicPr>
          <p:cNvPr id="17" name="Picture 16" descr="A picture containing clock&#10;&#10;Description automatically generated">
            <a:extLst>
              <a:ext uri="{FF2B5EF4-FFF2-40B4-BE49-F238E27FC236}">
                <a16:creationId xmlns:a16="http://schemas.microsoft.com/office/drawing/2014/main" id="{667F11DD-53F7-459F-8478-FA560FB5DC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430" t="27632" r="8978" b="44263"/>
          <a:stretch/>
        </p:blipFill>
        <p:spPr>
          <a:xfrm>
            <a:off x="11311467" y="452120"/>
            <a:ext cx="426903" cy="392796"/>
          </a:xfrm>
          <a:prstGeom prst="rect">
            <a:avLst/>
          </a:prstGeom>
        </p:spPr>
      </p:pic>
      <p:pic>
        <p:nvPicPr>
          <p:cNvPr id="18" name="Picture 17" descr="A picture containing clock&#10;&#10;Description automatically generated">
            <a:extLst>
              <a:ext uri="{FF2B5EF4-FFF2-40B4-BE49-F238E27FC236}">
                <a16:creationId xmlns:a16="http://schemas.microsoft.com/office/drawing/2014/main" id="{51A96F1D-36BA-4422-B304-56EF39DD701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45041" t="26572" r="42367" b="39827"/>
          <a:stretch/>
        </p:blipFill>
        <p:spPr>
          <a:xfrm>
            <a:off x="9985518" y="401523"/>
            <a:ext cx="412425" cy="453667"/>
          </a:xfrm>
          <a:prstGeom prst="rect">
            <a:avLst/>
          </a:prstGeom>
        </p:spPr>
      </p:pic>
      <p:pic>
        <p:nvPicPr>
          <p:cNvPr id="19" name="Picture 18">
            <a:extLst>
              <a:ext uri="{FF2B5EF4-FFF2-40B4-BE49-F238E27FC236}">
                <a16:creationId xmlns:a16="http://schemas.microsoft.com/office/drawing/2014/main" id="{30C80732-EF21-430A-9CD6-6FED8F0A2F5D}"/>
              </a:ext>
            </a:extLst>
          </p:cNvPr>
          <p:cNvPicPr>
            <a:picLocks noChangeAspect="1"/>
          </p:cNvPicPr>
          <p:nvPr/>
        </p:nvPicPr>
        <p:blipFill rotWithShape="1">
          <a:blip r:embed="rId7"/>
          <a:srcRect l="25955" t="30561" r="53399" b="51381"/>
          <a:stretch/>
        </p:blipFill>
        <p:spPr>
          <a:xfrm>
            <a:off x="9479767" y="1071175"/>
            <a:ext cx="1423925" cy="700542"/>
          </a:xfrm>
          <a:prstGeom prst="rect">
            <a:avLst/>
          </a:prstGeom>
        </p:spPr>
      </p:pic>
      <p:pic>
        <p:nvPicPr>
          <p:cNvPr id="23" name="Picture 22">
            <a:extLst>
              <a:ext uri="{FF2B5EF4-FFF2-40B4-BE49-F238E27FC236}">
                <a16:creationId xmlns:a16="http://schemas.microsoft.com/office/drawing/2014/main" id="{B4F6C6BC-8440-4199-B838-61D7D00D4CDA}"/>
              </a:ext>
            </a:extLst>
          </p:cNvPr>
          <p:cNvPicPr>
            <a:picLocks noChangeAspect="1"/>
          </p:cNvPicPr>
          <p:nvPr/>
        </p:nvPicPr>
        <p:blipFill rotWithShape="1">
          <a:blip r:embed="rId7"/>
          <a:srcRect l="25955" t="30561" r="53399" b="51381"/>
          <a:stretch/>
        </p:blipFill>
        <p:spPr>
          <a:xfrm>
            <a:off x="9398535" y="3019899"/>
            <a:ext cx="1423925" cy="700542"/>
          </a:xfrm>
          <a:prstGeom prst="rect">
            <a:avLst/>
          </a:prstGeom>
        </p:spPr>
      </p:pic>
      <p:pic>
        <p:nvPicPr>
          <p:cNvPr id="27" name="Picture 26">
            <a:extLst>
              <a:ext uri="{FF2B5EF4-FFF2-40B4-BE49-F238E27FC236}">
                <a16:creationId xmlns:a16="http://schemas.microsoft.com/office/drawing/2014/main" id="{1BCBF79E-0CD7-4DDE-A56A-AEEA13A07059}"/>
              </a:ext>
            </a:extLst>
          </p:cNvPr>
          <p:cNvPicPr>
            <a:picLocks noChangeAspect="1"/>
          </p:cNvPicPr>
          <p:nvPr/>
        </p:nvPicPr>
        <p:blipFill rotWithShape="1">
          <a:blip r:embed="rId7"/>
          <a:srcRect l="25955" t="30561" r="53399" b="51381"/>
          <a:stretch/>
        </p:blipFill>
        <p:spPr>
          <a:xfrm>
            <a:off x="9479766" y="5043878"/>
            <a:ext cx="1423925" cy="700542"/>
          </a:xfrm>
          <a:prstGeom prst="rect">
            <a:avLst/>
          </a:prstGeom>
        </p:spPr>
      </p:pic>
      <p:pic>
        <p:nvPicPr>
          <p:cNvPr id="28" name="Picture 27">
            <a:extLst>
              <a:ext uri="{FF2B5EF4-FFF2-40B4-BE49-F238E27FC236}">
                <a16:creationId xmlns:a16="http://schemas.microsoft.com/office/drawing/2014/main" id="{E8C16348-BCD8-442B-AE06-D79B38AB6446}"/>
              </a:ext>
            </a:extLst>
          </p:cNvPr>
          <p:cNvPicPr>
            <a:picLocks noChangeAspect="1"/>
          </p:cNvPicPr>
          <p:nvPr/>
        </p:nvPicPr>
        <p:blipFill rotWithShape="1">
          <a:blip r:embed="rId7"/>
          <a:srcRect l="25450" t="58033" r="54199" b="23296"/>
          <a:stretch/>
        </p:blipFill>
        <p:spPr>
          <a:xfrm>
            <a:off x="10804550" y="2060598"/>
            <a:ext cx="1403583" cy="724329"/>
          </a:xfrm>
          <a:prstGeom prst="rect">
            <a:avLst/>
          </a:prstGeom>
        </p:spPr>
      </p:pic>
      <p:pic>
        <p:nvPicPr>
          <p:cNvPr id="29" name="Picture 28">
            <a:extLst>
              <a:ext uri="{FF2B5EF4-FFF2-40B4-BE49-F238E27FC236}">
                <a16:creationId xmlns:a16="http://schemas.microsoft.com/office/drawing/2014/main" id="{7F4AC8A8-362F-47BD-82C8-23C323C08157}"/>
              </a:ext>
            </a:extLst>
          </p:cNvPr>
          <p:cNvPicPr>
            <a:picLocks noChangeAspect="1"/>
          </p:cNvPicPr>
          <p:nvPr/>
        </p:nvPicPr>
        <p:blipFill rotWithShape="1">
          <a:blip r:embed="rId7"/>
          <a:srcRect l="25450" t="58033" r="54199" b="23296"/>
          <a:stretch/>
        </p:blipFill>
        <p:spPr>
          <a:xfrm>
            <a:off x="10745970" y="5998085"/>
            <a:ext cx="1403583" cy="724329"/>
          </a:xfrm>
          <a:prstGeom prst="rect">
            <a:avLst/>
          </a:prstGeom>
        </p:spPr>
      </p:pic>
      <p:pic>
        <p:nvPicPr>
          <p:cNvPr id="30" name="Picture 29">
            <a:extLst>
              <a:ext uri="{FF2B5EF4-FFF2-40B4-BE49-F238E27FC236}">
                <a16:creationId xmlns:a16="http://schemas.microsoft.com/office/drawing/2014/main" id="{0B3BB79D-1DFB-4961-9859-D0C480124DDB}"/>
              </a:ext>
            </a:extLst>
          </p:cNvPr>
          <p:cNvPicPr>
            <a:picLocks noChangeAspect="1"/>
          </p:cNvPicPr>
          <p:nvPr/>
        </p:nvPicPr>
        <p:blipFill rotWithShape="1">
          <a:blip r:embed="rId7"/>
          <a:srcRect l="25450" t="58033" r="54199" b="23296"/>
          <a:stretch/>
        </p:blipFill>
        <p:spPr>
          <a:xfrm>
            <a:off x="10778999" y="4065884"/>
            <a:ext cx="1403583" cy="724329"/>
          </a:xfrm>
          <a:prstGeom prst="rect">
            <a:avLst/>
          </a:prstGeom>
        </p:spPr>
      </p:pic>
    </p:spTree>
    <p:extLst>
      <p:ext uri="{BB962C8B-B14F-4D97-AF65-F5344CB8AC3E}">
        <p14:creationId xmlns:p14="http://schemas.microsoft.com/office/powerpoint/2010/main" val="239378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61190FF-6B89-7549-9962-3ED69DC22891}"/>
              </a:ext>
            </a:extLst>
          </p:cNvPr>
          <p:cNvPicPr>
            <a:picLocks noChangeAspect="1"/>
          </p:cNvPicPr>
          <p:nvPr/>
        </p:nvPicPr>
        <p:blipFill>
          <a:blip r:embed="rId3"/>
          <a:stretch>
            <a:fillRect/>
          </a:stretch>
        </p:blipFill>
        <p:spPr>
          <a:xfrm>
            <a:off x="7300645" y="1804416"/>
            <a:ext cx="2999232" cy="3249168"/>
          </a:xfrm>
          <a:prstGeom prst="rect">
            <a:avLst/>
          </a:prstGeom>
        </p:spPr>
      </p:pic>
      <p:sp>
        <p:nvSpPr>
          <p:cNvPr id="5" name="Title 4">
            <a:extLst>
              <a:ext uri="{FF2B5EF4-FFF2-40B4-BE49-F238E27FC236}">
                <a16:creationId xmlns:a16="http://schemas.microsoft.com/office/drawing/2014/main" id="{86C46C05-1C98-7B4D-8EAE-A458FED9D135}"/>
              </a:ext>
            </a:extLst>
          </p:cNvPr>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Speaking Techniques</a:t>
            </a:r>
          </a:p>
        </p:txBody>
      </p:sp>
      <p:sp>
        <p:nvSpPr>
          <p:cNvPr id="4" name="Content Placeholder 3">
            <a:extLst>
              <a:ext uri="{FF2B5EF4-FFF2-40B4-BE49-F238E27FC236}">
                <a16:creationId xmlns:a16="http://schemas.microsoft.com/office/drawing/2014/main" id="{535C88CE-A010-49BF-8167-7D1B5B94FA96}"/>
              </a:ext>
            </a:extLst>
          </p:cNvPr>
          <p:cNvSpPr>
            <a:spLocks noGrp="1"/>
          </p:cNvSpPr>
          <p:nvPr>
            <p:ph idx="1"/>
          </p:nvPr>
        </p:nvSpPr>
        <p:spPr>
          <a:xfrm>
            <a:off x="6624674" y="1804416"/>
            <a:ext cx="10515600" cy="4351338"/>
          </a:xfrm>
        </p:spPr>
        <p:txBody>
          <a:bodyPr>
            <a:normAutofit/>
          </a:bodyPr>
          <a:lstStyle/>
          <a:p>
            <a:pPr marL="0" indent="0">
              <a:buNone/>
            </a:pPr>
            <a:r>
              <a:rPr lang="en-US" sz="2400" b="1" dirty="0">
                <a:effectLst>
                  <a:outerShdw blurRad="38100" dist="38100" dir="2700000" algn="tl">
                    <a:srgbClr val="000000">
                      <a:alpha val="43137"/>
                    </a:srgbClr>
                  </a:outerShdw>
                </a:effectLst>
              </a:rPr>
              <a:t>Ineffective</a:t>
            </a:r>
          </a:p>
          <a:p>
            <a:r>
              <a:rPr lang="en-US" sz="2400" dirty="0"/>
              <a:t>Reading the slides or script </a:t>
            </a:r>
          </a:p>
          <a:p>
            <a:r>
              <a:rPr lang="en-US" sz="2400" dirty="0"/>
              <a:t>“Hiding” behind lectern</a:t>
            </a:r>
          </a:p>
          <a:p>
            <a:r>
              <a:rPr lang="en-US" sz="2400" dirty="0"/>
              <a:t>Taking things personally </a:t>
            </a:r>
          </a:p>
          <a:p>
            <a:r>
              <a:rPr lang="en-US" sz="2400" dirty="0"/>
              <a:t>Using slang or acronyms </a:t>
            </a:r>
          </a:p>
          <a:p>
            <a:r>
              <a:rPr lang="en-US" sz="2400" dirty="0"/>
              <a:t>Excess “filler” words</a:t>
            </a:r>
          </a:p>
          <a:p>
            <a:pPr marL="0" indent="0">
              <a:buNone/>
            </a:pPr>
            <a:endParaRPr lang="en-US" dirty="0"/>
          </a:p>
          <a:p>
            <a:endParaRPr lang="en-US" dirty="0"/>
          </a:p>
        </p:txBody>
      </p:sp>
      <p:pic>
        <p:nvPicPr>
          <p:cNvPr id="10" name="Picture 9">
            <a:extLst>
              <a:ext uri="{FF2B5EF4-FFF2-40B4-BE49-F238E27FC236}">
                <a16:creationId xmlns:a16="http://schemas.microsoft.com/office/drawing/2014/main" id="{C7E8C41C-10A9-4A7C-822C-F962A755CC76}"/>
              </a:ext>
            </a:extLst>
          </p:cNvPr>
          <p:cNvPicPr>
            <a:picLocks noChangeAspect="1"/>
          </p:cNvPicPr>
          <p:nvPr/>
        </p:nvPicPr>
        <p:blipFill>
          <a:blip r:embed="rId4"/>
          <a:stretch>
            <a:fillRect/>
          </a:stretch>
        </p:blipFill>
        <p:spPr>
          <a:xfrm>
            <a:off x="673695" y="1690688"/>
            <a:ext cx="5316173" cy="4252912"/>
          </a:xfrm>
          <a:prstGeom prst="rect">
            <a:avLst/>
          </a:prstGeom>
        </p:spPr>
      </p:pic>
    </p:spTree>
    <p:extLst>
      <p:ext uri="{BB962C8B-B14F-4D97-AF65-F5344CB8AC3E}">
        <p14:creationId xmlns:p14="http://schemas.microsoft.com/office/powerpoint/2010/main" val="377627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latin typeface="Arial" panose="020B0604020202020204" pitchFamily="34" charset="0"/>
                <a:cs typeface="Arial" panose="020B0604020202020204" pitchFamily="34" charset="0"/>
              </a:rPr>
              <a:t>Lesson 2: Skills of an Effective Facilitator</a:t>
            </a:r>
          </a:p>
        </p:txBody>
      </p:sp>
      <p:sp>
        <p:nvSpPr>
          <p:cNvPr id="5" name="Content Placeholder 4"/>
          <p:cNvSpPr>
            <a:spLocks noGrp="1"/>
          </p:cNvSpPr>
          <p:nvPr>
            <p:ph idx="1"/>
          </p:nvPr>
        </p:nvSpPr>
        <p:spPr/>
        <p:txBody>
          <a:bodyPr>
            <a:normAutofit/>
          </a:bodyPr>
          <a:lstStyle/>
          <a:p>
            <a:r>
              <a:rPr lang="en-US" sz="2400" dirty="0"/>
              <a:t>Objective: Recognize the skills of an effective facilitator.</a:t>
            </a:r>
          </a:p>
        </p:txBody>
      </p:sp>
    </p:spTree>
    <p:extLst>
      <p:ext uri="{BB962C8B-B14F-4D97-AF65-F5344CB8AC3E}">
        <p14:creationId xmlns:p14="http://schemas.microsoft.com/office/powerpoint/2010/main" val="2096775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E7AE51"/>
                </a:solidFill>
                <a:latin typeface="Arial" panose="020B0604020202020204" pitchFamily="34" charset="0"/>
                <a:cs typeface="Arial" panose="020B0604020202020204" pitchFamily="34" charset="0"/>
              </a:rPr>
              <a:t>Facilitating Training </a:t>
            </a:r>
            <a:endParaRPr lang="en-US" b="1" dirty="0">
              <a:solidFill>
                <a:srgbClr val="E7AE5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B09CF264-72BA-41A1-87D1-1779D089FE05}"/>
              </a:ext>
            </a:extLst>
          </p:cNvPr>
          <p:cNvSpPr>
            <a:spLocks noGrp="1"/>
          </p:cNvSpPr>
          <p:nvPr>
            <p:ph idx="1"/>
          </p:nvPr>
        </p:nvSpPr>
        <p:spPr>
          <a:xfrm>
            <a:off x="838200" y="1825625"/>
            <a:ext cx="5038344" cy="4351338"/>
          </a:xfrm>
          <a:effectLst>
            <a:outerShdw sx="1000" sy="1000" algn="ctr" rotWithShape="0">
              <a:srgbClr val="000000"/>
            </a:outerShdw>
          </a:effectLst>
        </p:spPr>
        <p:txBody>
          <a:bodyPr/>
          <a:lstStyle/>
          <a:p>
            <a:pPr marL="0" indent="0">
              <a:buNone/>
            </a:pPr>
            <a:r>
              <a:rPr lang="en-US" sz="2400" b="1" dirty="0"/>
              <a:t>Cheerleader for the Session</a:t>
            </a:r>
          </a:p>
          <a:p>
            <a:r>
              <a:rPr lang="en-US" sz="2400" dirty="0"/>
              <a:t>Two-way communication</a:t>
            </a:r>
          </a:p>
          <a:p>
            <a:r>
              <a:rPr lang="en-US" sz="2400" dirty="0"/>
              <a:t>Positive energy</a:t>
            </a:r>
          </a:p>
          <a:p>
            <a:r>
              <a:rPr lang="en-US" sz="2400" dirty="0"/>
              <a:t>Provides “safe” environment</a:t>
            </a:r>
          </a:p>
          <a:p>
            <a:r>
              <a:rPr lang="en-US" sz="2400" dirty="0"/>
              <a:t>Great listener</a:t>
            </a:r>
          </a:p>
          <a:p>
            <a:r>
              <a:rPr lang="en-US" sz="2400" dirty="0"/>
              <a:t>Flexible &amp; adaptive</a:t>
            </a:r>
          </a:p>
          <a:p>
            <a:endParaRPr lang="en-US" dirty="0"/>
          </a:p>
          <a:p>
            <a:endParaRPr lang="en-US" dirty="0"/>
          </a:p>
          <a:p>
            <a:endParaRPr lang="en-US" dirty="0"/>
          </a:p>
        </p:txBody>
      </p:sp>
      <p:sp>
        <p:nvSpPr>
          <p:cNvPr id="9" name="Content Placeholder 8">
            <a:extLst>
              <a:ext uri="{FF2B5EF4-FFF2-40B4-BE49-F238E27FC236}">
                <a16:creationId xmlns:a16="http://schemas.microsoft.com/office/drawing/2014/main" id="{7CAF4220-E4EA-4037-B5F1-86C192707550}"/>
              </a:ext>
            </a:extLst>
          </p:cNvPr>
          <p:cNvSpPr>
            <a:spLocks noGrp="1"/>
          </p:cNvSpPr>
          <p:nvPr>
            <p:ph sz="half" idx="4294967295"/>
          </p:nvPr>
        </p:nvSpPr>
        <p:spPr>
          <a:xfrm>
            <a:off x="6315458" y="1837440"/>
            <a:ext cx="5556250" cy="4351338"/>
          </a:xfrm>
        </p:spPr>
        <p:txBody>
          <a:bodyPr/>
          <a:lstStyle/>
          <a:p>
            <a:pPr marL="457200" lvl="1" indent="0">
              <a:buNone/>
            </a:pPr>
            <a:r>
              <a:rPr lang="en-US" b="1" dirty="0"/>
              <a:t>Keeps the session moving</a:t>
            </a:r>
          </a:p>
          <a:p>
            <a:pPr lvl="1"/>
            <a:r>
              <a:rPr lang="en-US" dirty="0"/>
              <a:t>Encourages interaction &amp; sharing of experiences</a:t>
            </a:r>
          </a:p>
          <a:p>
            <a:pPr lvl="1"/>
            <a:r>
              <a:rPr lang="en-US" dirty="0"/>
              <a:t>Watches audience for non-verbal cues</a:t>
            </a:r>
          </a:p>
          <a:p>
            <a:pPr lvl="1"/>
            <a:r>
              <a:rPr lang="en-US" dirty="0"/>
              <a:t>Customizes content for differing learner needs</a:t>
            </a:r>
          </a:p>
          <a:p>
            <a:pPr lvl="1"/>
            <a:r>
              <a:rPr lang="en-US" dirty="0"/>
              <a:t>Leads attendees to self discovery of learning objectives</a:t>
            </a:r>
          </a:p>
          <a:p>
            <a:endParaRPr lang="en-US" dirty="0"/>
          </a:p>
          <a:p>
            <a:endParaRPr lang="en-US" dirty="0"/>
          </a:p>
          <a:p>
            <a:endParaRPr lang="en-US" dirty="0"/>
          </a:p>
        </p:txBody>
      </p:sp>
    </p:spTree>
    <p:extLst>
      <p:ext uri="{BB962C8B-B14F-4D97-AF65-F5344CB8AC3E}">
        <p14:creationId xmlns:p14="http://schemas.microsoft.com/office/powerpoint/2010/main" val="253186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ACTIVITY: </a:t>
            </a:r>
            <a:r>
              <a:rPr lang="en-US" dirty="0"/>
              <a:t>Skills of an Effective Facilitator</a:t>
            </a:r>
          </a:p>
        </p:txBody>
      </p:sp>
      <p:sp>
        <p:nvSpPr>
          <p:cNvPr id="5" name="Content Placeholder 4"/>
          <p:cNvSpPr>
            <a:spLocks noGrp="1"/>
          </p:cNvSpPr>
          <p:nvPr>
            <p:ph idx="1"/>
          </p:nvPr>
        </p:nvSpPr>
        <p:spPr/>
        <p:txBody>
          <a:bodyPr>
            <a:normAutofit/>
          </a:bodyPr>
          <a:lstStyle/>
          <a:p>
            <a:r>
              <a:rPr lang="en-US" sz="2400" dirty="0"/>
              <a:t>Skills of an Effective Facilitator handout</a:t>
            </a:r>
          </a:p>
        </p:txBody>
      </p:sp>
    </p:spTree>
    <p:extLst>
      <p:ext uri="{BB962C8B-B14F-4D97-AF65-F5344CB8AC3E}">
        <p14:creationId xmlns:p14="http://schemas.microsoft.com/office/powerpoint/2010/main" val="2367107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Lesson 3: Application of Effective Training Techniques</a:t>
            </a:r>
          </a:p>
        </p:txBody>
      </p:sp>
      <p:sp>
        <p:nvSpPr>
          <p:cNvPr id="3" name="Content Placeholder 2"/>
          <p:cNvSpPr>
            <a:spLocks noGrp="1"/>
          </p:cNvSpPr>
          <p:nvPr>
            <p:ph idx="1"/>
          </p:nvPr>
        </p:nvSpPr>
        <p:spPr/>
        <p:txBody>
          <a:bodyPr>
            <a:normAutofit/>
          </a:bodyPr>
          <a:lstStyle/>
          <a:p>
            <a:r>
              <a:rPr lang="en-US" sz="2400" dirty="0"/>
              <a:t>Objective: Apply effective training and facilitation techniques.</a:t>
            </a:r>
          </a:p>
        </p:txBody>
      </p:sp>
    </p:spTree>
    <p:extLst>
      <p:ext uri="{BB962C8B-B14F-4D97-AF65-F5344CB8AC3E}">
        <p14:creationId xmlns:p14="http://schemas.microsoft.com/office/powerpoint/2010/main" val="2159553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latin typeface="Arial" panose="020B0604020202020204" pitchFamily="34" charset="0"/>
                <a:cs typeface="Arial" panose="020B0604020202020204" pitchFamily="34" charset="0"/>
              </a:rPr>
              <a:t>Manager’s Corner</a:t>
            </a:r>
          </a:p>
        </p:txBody>
      </p:sp>
      <p:sp>
        <p:nvSpPr>
          <p:cNvPr id="3" name="Content Placeholder 2"/>
          <p:cNvSpPr>
            <a:spLocks noGrp="1"/>
          </p:cNvSpPr>
          <p:nvPr>
            <p:ph idx="1"/>
          </p:nvPr>
        </p:nvSpPr>
        <p:spPr/>
        <p:txBody>
          <a:bodyPr/>
          <a:lstStyle/>
          <a:p>
            <a:pPr marL="0" indent="0">
              <a:buNone/>
            </a:pPr>
            <a:r>
              <a:rPr lang="en-US" sz="2400" dirty="0"/>
              <a:t>Each lesson plan contains:</a:t>
            </a:r>
          </a:p>
          <a:p>
            <a:r>
              <a:rPr lang="en-US" sz="2000" dirty="0"/>
              <a:t>Learning objective</a:t>
            </a:r>
          </a:p>
          <a:p>
            <a:r>
              <a:rPr lang="en-US" sz="2000" dirty="0"/>
              <a:t>Statement explaining the importance of the topic</a:t>
            </a:r>
          </a:p>
          <a:p>
            <a:r>
              <a:rPr lang="en-US" sz="2000" dirty="0"/>
              <a:t>List of materials</a:t>
            </a:r>
          </a:p>
          <a:p>
            <a:r>
              <a:rPr lang="en-US" sz="2000" dirty="0"/>
              <a:t>Instructions on how to present the information</a:t>
            </a:r>
          </a:p>
          <a:p>
            <a:r>
              <a:rPr lang="en-US" sz="2000" dirty="0"/>
              <a:t>Questions to ask staff</a:t>
            </a:r>
          </a:p>
          <a:p>
            <a:r>
              <a:rPr lang="en-US" sz="2000" dirty="0"/>
              <a:t>An activity to strengthen or refresh the knowledge of the staff</a:t>
            </a:r>
          </a:p>
        </p:txBody>
      </p:sp>
    </p:spTree>
    <p:extLst>
      <p:ext uri="{BB962C8B-B14F-4D97-AF65-F5344CB8AC3E}">
        <p14:creationId xmlns:p14="http://schemas.microsoft.com/office/powerpoint/2010/main" val="713956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Table of Contents</a:t>
            </a:r>
          </a:p>
        </p:txBody>
      </p:sp>
      <p:sp>
        <p:nvSpPr>
          <p:cNvPr id="3" name="Content Placeholder 2"/>
          <p:cNvSpPr>
            <a:spLocks noGrp="1"/>
          </p:cNvSpPr>
          <p:nvPr>
            <p:ph idx="1"/>
          </p:nvPr>
        </p:nvSpPr>
        <p:spPr/>
        <p:txBody>
          <a:bodyPr>
            <a:normAutofit/>
          </a:bodyPr>
          <a:lstStyle/>
          <a:p>
            <a:pPr marL="0" indent="0">
              <a:buNone/>
            </a:pPr>
            <a:r>
              <a:rPr lang="en-US" sz="2400" dirty="0"/>
              <a:t>Provides an overview of what the resource contains:</a:t>
            </a:r>
          </a:p>
          <a:p>
            <a:pPr lvl="1"/>
            <a:r>
              <a:rPr lang="en-US" sz="2000" dirty="0"/>
              <a:t>Professional Standards and Introduction</a:t>
            </a:r>
          </a:p>
          <a:p>
            <a:pPr lvl="1"/>
            <a:endParaRPr lang="en-US" sz="2000" dirty="0"/>
          </a:p>
          <a:p>
            <a:pPr lvl="1"/>
            <a:r>
              <a:rPr lang="en-US" sz="2000" dirty="0"/>
              <a:t>Lesson Overview: Questions</a:t>
            </a:r>
          </a:p>
          <a:p>
            <a:pPr lvl="1"/>
            <a:endParaRPr lang="en-US" sz="2000" dirty="0"/>
          </a:p>
          <a:p>
            <a:pPr lvl="1"/>
            <a:r>
              <a:rPr lang="en-US" sz="2000" dirty="0"/>
              <a:t>Activity: How Well Do You Know Your Customer?</a:t>
            </a:r>
          </a:p>
          <a:p>
            <a:pPr lvl="1"/>
            <a:endParaRPr lang="en-US" sz="2000" dirty="0"/>
          </a:p>
          <a:p>
            <a:pPr lvl="1"/>
            <a:r>
              <a:rPr lang="en-US" sz="2000" dirty="0"/>
              <a:t>References</a:t>
            </a:r>
          </a:p>
        </p:txBody>
      </p:sp>
    </p:spTree>
    <p:extLst>
      <p:ext uri="{BB962C8B-B14F-4D97-AF65-F5344CB8AC3E}">
        <p14:creationId xmlns:p14="http://schemas.microsoft.com/office/powerpoint/2010/main" val="577549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Professional Standards</a:t>
            </a:r>
          </a:p>
        </p:txBody>
      </p:sp>
      <p:sp>
        <p:nvSpPr>
          <p:cNvPr id="3" name="Content Placeholder 2"/>
          <p:cNvSpPr>
            <a:spLocks noGrp="1"/>
          </p:cNvSpPr>
          <p:nvPr>
            <p:ph idx="1"/>
          </p:nvPr>
        </p:nvSpPr>
        <p:spPr/>
        <p:txBody>
          <a:bodyPr/>
          <a:lstStyle/>
          <a:p>
            <a:pPr marL="0" indent="0">
              <a:buNone/>
            </a:pPr>
            <a:r>
              <a:rPr lang="en-US" sz="2400" dirty="0"/>
              <a:t>The professional standards code pertaining to the training topic has been identified and noted so school nutrition professionals can accurately track what areas they train or attend.</a:t>
            </a:r>
          </a:p>
          <a:p>
            <a:pPr marL="0" indent="0">
              <a:buNone/>
            </a:pPr>
            <a:endParaRPr lang="en-US" dirty="0"/>
          </a:p>
        </p:txBody>
      </p:sp>
    </p:spTree>
    <p:extLst>
      <p:ext uri="{BB962C8B-B14F-4D97-AF65-F5344CB8AC3E}">
        <p14:creationId xmlns:p14="http://schemas.microsoft.com/office/powerpoint/2010/main" val="3531856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cs typeface="Arial" panose="020B0604020202020204" pitchFamily="34" charset="0"/>
              </a:rPr>
              <a:t>Introduction</a:t>
            </a:r>
          </a:p>
        </p:txBody>
      </p:sp>
      <p:sp>
        <p:nvSpPr>
          <p:cNvPr id="3" name="Content Placeholder 2"/>
          <p:cNvSpPr>
            <a:spLocks noGrp="1"/>
          </p:cNvSpPr>
          <p:nvPr>
            <p:ph idx="1"/>
          </p:nvPr>
        </p:nvSpPr>
        <p:spPr/>
        <p:txBody>
          <a:bodyPr/>
          <a:lstStyle/>
          <a:p>
            <a:r>
              <a:rPr lang="en-US" sz="2400" dirty="0"/>
              <a:t>Identifies the topic taught for the particular lesson in this section. </a:t>
            </a:r>
          </a:p>
          <a:p>
            <a:endParaRPr lang="en-US" sz="2400" dirty="0"/>
          </a:p>
          <a:p>
            <a:r>
              <a:rPr lang="en-US" sz="2400" dirty="0"/>
              <a:t>ICN has also outlined the lesson plan for all </a:t>
            </a:r>
            <a:r>
              <a:rPr lang="en-US" sz="2400" i="1" dirty="0"/>
              <a:t>Manager’s Corner</a:t>
            </a:r>
            <a:r>
              <a:rPr lang="en-US" sz="2400" dirty="0"/>
              <a:t> lessons.</a:t>
            </a:r>
          </a:p>
          <a:p>
            <a:endParaRPr lang="en-US" dirty="0"/>
          </a:p>
        </p:txBody>
      </p:sp>
    </p:spTree>
    <p:extLst>
      <p:ext uri="{BB962C8B-B14F-4D97-AF65-F5344CB8AC3E}">
        <p14:creationId xmlns:p14="http://schemas.microsoft.com/office/powerpoint/2010/main" val="2529521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Overview: Questions</a:t>
            </a:r>
          </a:p>
        </p:txBody>
      </p:sp>
      <p:sp>
        <p:nvSpPr>
          <p:cNvPr id="3" name="Content Placeholder 2"/>
          <p:cNvSpPr>
            <a:spLocks noGrp="1"/>
          </p:cNvSpPr>
          <p:nvPr>
            <p:ph idx="1"/>
          </p:nvPr>
        </p:nvSpPr>
        <p:spPr>
          <a:xfrm>
            <a:off x="838201" y="1825625"/>
            <a:ext cx="6821774" cy="4351338"/>
          </a:xfrm>
        </p:spPr>
        <p:txBody>
          <a:bodyPr/>
          <a:lstStyle/>
          <a:p>
            <a:pPr marL="0" indent="0">
              <a:buNone/>
            </a:pPr>
            <a:r>
              <a:rPr lang="en-US" sz="2400" dirty="0"/>
              <a:t>Since the </a:t>
            </a:r>
            <a:r>
              <a:rPr lang="en-US" sz="2400" i="1" dirty="0"/>
              <a:t>Manager’s Corner </a:t>
            </a:r>
            <a:r>
              <a:rPr lang="en-US" sz="2400" dirty="0"/>
              <a:t>is designed to provide a 15–20 minute training, there is only one objective. </a:t>
            </a:r>
          </a:p>
          <a:p>
            <a:pPr marL="0" indent="0">
              <a:buNone/>
            </a:pPr>
            <a:endParaRPr lang="en-US" sz="2400" dirty="0"/>
          </a:p>
          <a:p>
            <a:pPr marL="0" indent="0">
              <a:buNone/>
            </a:pPr>
            <a:r>
              <a:rPr lang="en-US" sz="2400" i="1" dirty="0"/>
              <a:t>Example: Manager’s Corner: Knowing Your Customer.</a:t>
            </a:r>
            <a:endParaRPr lang="en-US" sz="2400" dirty="0"/>
          </a:p>
          <a:p>
            <a:endParaRPr lang="en-US" dirty="0"/>
          </a:p>
        </p:txBody>
      </p:sp>
      <p:pic>
        <p:nvPicPr>
          <p:cNvPr id="5" name="Picture 4">
            <a:extLst>
              <a:ext uri="{FF2B5EF4-FFF2-40B4-BE49-F238E27FC236}">
                <a16:creationId xmlns:a16="http://schemas.microsoft.com/office/drawing/2014/main" id="{67082EDA-C566-9C45-B704-8FB7E8A5C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3" y="1690688"/>
            <a:ext cx="3515122" cy="3504992"/>
          </a:xfrm>
          <a:prstGeom prst="rect">
            <a:avLst/>
          </a:prstGeom>
        </p:spPr>
      </p:pic>
    </p:spTree>
    <p:extLst>
      <p:ext uri="{BB962C8B-B14F-4D97-AF65-F5344CB8AC3E}">
        <p14:creationId xmlns:p14="http://schemas.microsoft.com/office/powerpoint/2010/main" val="1936043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Activity: </a:t>
            </a:r>
            <a:r>
              <a:rPr lang="en-US" sz="4000" dirty="0"/>
              <a:t>How Well Do You Know Your Customer?</a:t>
            </a:r>
          </a:p>
        </p:txBody>
      </p:sp>
      <p:sp>
        <p:nvSpPr>
          <p:cNvPr id="3" name="Content Placeholder 2"/>
          <p:cNvSpPr>
            <a:spLocks noGrp="1"/>
          </p:cNvSpPr>
          <p:nvPr>
            <p:ph idx="1"/>
          </p:nvPr>
        </p:nvSpPr>
        <p:spPr/>
        <p:txBody>
          <a:bodyPr/>
          <a:lstStyle/>
          <a:p>
            <a:r>
              <a:rPr lang="en-US" sz="2400" dirty="0"/>
              <a:t>The lesson includes handouts, worksheets, answer keys, and a list of supplies needed to complete the training. </a:t>
            </a:r>
          </a:p>
          <a:p>
            <a:endParaRPr lang="en-US" sz="2400" dirty="0"/>
          </a:p>
          <a:p>
            <a:r>
              <a:rPr lang="en-US" sz="2400" dirty="0"/>
              <a:t>Review the activity instructions. </a:t>
            </a:r>
          </a:p>
          <a:p>
            <a:endParaRPr lang="en-US" sz="2400" dirty="0"/>
          </a:p>
          <a:p>
            <a:r>
              <a:rPr lang="en-US" sz="2400" dirty="0"/>
              <a:t>Remember, a good trainer recognizes constraints such as time and resources and modifies accordingly to meet the needs of the operation. </a:t>
            </a:r>
          </a:p>
          <a:p>
            <a:endParaRPr lang="en-US" dirty="0"/>
          </a:p>
        </p:txBody>
      </p:sp>
    </p:spTree>
    <p:extLst>
      <p:ext uri="{BB962C8B-B14F-4D97-AF65-F5344CB8AC3E}">
        <p14:creationId xmlns:p14="http://schemas.microsoft.com/office/powerpoint/2010/main" val="815994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References</a:t>
            </a:r>
          </a:p>
        </p:txBody>
      </p:sp>
      <p:sp>
        <p:nvSpPr>
          <p:cNvPr id="3" name="Content Placeholder 2"/>
          <p:cNvSpPr>
            <a:spLocks noGrp="1"/>
          </p:cNvSpPr>
          <p:nvPr>
            <p:ph idx="1"/>
          </p:nvPr>
        </p:nvSpPr>
        <p:spPr/>
        <p:txBody>
          <a:bodyPr/>
          <a:lstStyle/>
          <a:p>
            <a:pPr marL="0" indent="0">
              <a:buNone/>
            </a:pPr>
            <a:r>
              <a:rPr lang="en-US" sz="2400" dirty="0"/>
              <a:t>Identifies the references that support the content of the lesson. </a:t>
            </a:r>
          </a:p>
          <a:p>
            <a:endParaRPr lang="en-US" dirty="0"/>
          </a:p>
        </p:txBody>
      </p:sp>
    </p:spTree>
    <p:extLst>
      <p:ext uri="{BB962C8B-B14F-4D97-AF65-F5344CB8AC3E}">
        <p14:creationId xmlns:p14="http://schemas.microsoft.com/office/powerpoint/2010/main" val="2770759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E7AE51"/>
                </a:solidFill>
              </a:rPr>
              <a:t>Peer-to-Peer</a:t>
            </a:r>
            <a:r>
              <a:rPr lang="en-US" b="1" dirty="0">
                <a:solidFill>
                  <a:srgbClr val="E7AE51"/>
                </a:solidFill>
              </a:rPr>
              <a:t> Facilitation Checklist</a:t>
            </a:r>
          </a:p>
        </p:txBody>
      </p:sp>
      <p:sp>
        <p:nvSpPr>
          <p:cNvPr id="3" name="Content Placeholder 2"/>
          <p:cNvSpPr>
            <a:spLocks noGrp="1"/>
          </p:cNvSpPr>
          <p:nvPr>
            <p:ph idx="1"/>
          </p:nvPr>
        </p:nvSpPr>
        <p:spPr>
          <a:xfrm>
            <a:off x="838200" y="1825625"/>
            <a:ext cx="5112895" cy="4351338"/>
          </a:xfrm>
        </p:spPr>
        <p:txBody>
          <a:bodyPr>
            <a:normAutofit/>
          </a:bodyPr>
          <a:lstStyle/>
          <a:p>
            <a:r>
              <a:rPr lang="en-US" sz="2400" dirty="0"/>
              <a:t>Checklist to give and receive feedback on training presentations.</a:t>
            </a:r>
          </a:p>
        </p:txBody>
      </p:sp>
      <p:pic>
        <p:nvPicPr>
          <p:cNvPr id="4" name="Picture 3"/>
          <p:cNvPicPr>
            <a:picLocks noChangeAspect="1"/>
          </p:cNvPicPr>
          <p:nvPr/>
        </p:nvPicPr>
        <p:blipFill>
          <a:blip r:embed="rId3"/>
          <a:stretch>
            <a:fillRect/>
          </a:stretch>
        </p:blipFill>
        <p:spPr>
          <a:xfrm>
            <a:off x="7633455" y="1447952"/>
            <a:ext cx="3446650" cy="3962095"/>
          </a:xfrm>
          <a:prstGeom prst="rect">
            <a:avLst/>
          </a:prstGeom>
        </p:spPr>
      </p:pic>
    </p:spTree>
    <p:extLst>
      <p:ext uri="{BB962C8B-B14F-4D97-AF65-F5344CB8AC3E}">
        <p14:creationId xmlns:p14="http://schemas.microsoft.com/office/powerpoint/2010/main" val="1484884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Activity: </a:t>
            </a:r>
            <a:r>
              <a:rPr lang="en-US" sz="4000" dirty="0"/>
              <a:t>Demonstration of Manager’s Corner: Know Your Customer</a:t>
            </a:r>
          </a:p>
        </p:txBody>
      </p:sp>
      <p:sp>
        <p:nvSpPr>
          <p:cNvPr id="5" name="Content Placeholder 4"/>
          <p:cNvSpPr>
            <a:spLocks noGrp="1"/>
          </p:cNvSpPr>
          <p:nvPr>
            <p:ph idx="1"/>
          </p:nvPr>
        </p:nvSpPr>
        <p:spPr/>
        <p:txBody>
          <a:bodyPr/>
          <a:lstStyle/>
          <a:p>
            <a:r>
              <a:rPr lang="en-US" sz="2400" dirty="0"/>
              <a:t>Review and consider Manager’s Corner topics for Day 3 Presentation.</a:t>
            </a:r>
          </a:p>
          <a:p>
            <a:endParaRPr lang="en-US" sz="2400" dirty="0"/>
          </a:p>
          <a:p>
            <a:r>
              <a:rPr lang="en-US" sz="2400" dirty="0"/>
              <a:t>Mini presentations</a:t>
            </a:r>
          </a:p>
          <a:p>
            <a:endParaRPr lang="en-US" dirty="0"/>
          </a:p>
          <a:p>
            <a:endParaRPr lang="en-US" dirty="0"/>
          </a:p>
        </p:txBody>
      </p:sp>
    </p:spTree>
    <p:extLst>
      <p:ext uri="{BB962C8B-B14F-4D97-AF65-F5344CB8AC3E}">
        <p14:creationId xmlns:p14="http://schemas.microsoft.com/office/powerpoint/2010/main" val="2739901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cs typeface="Arial" panose="020B0604020202020204" pitchFamily="34" charset="0"/>
              </a:rPr>
              <a:t>Wrap Up Discussion</a:t>
            </a:r>
          </a:p>
        </p:txBody>
      </p:sp>
      <p:sp>
        <p:nvSpPr>
          <p:cNvPr id="3" name="Content Placeholder 2"/>
          <p:cNvSpPr>
            <a:spLocks noGrp="1"/>
          </p:cNvSpPr>
          <p:nvPr>
            <p:ph idx="1"/>
          </p:nvPr>
        </p:nvSpPr>
        <p:spPr/>
        <p:txBody>
          <a:bodyPr>
            <a:normAutofit/>
          </a:bodyPr>
          <a:lstStyle/>
          <a:p>
            <a:r>
              <a:rPr lang="en-US" sz="2400" dirty="0"/>
              <a:t>Was it challenging to present in front of your peers?</a:t>
            </a:r>
          </a:p>
          <a:p>
            <a:endParaRPr lang="en-US" sz="2400" dirty="0"/>
          </a:p>
          <a:p>
            <a:r>
              <a:rPr lang="en-US" sz="2400" dirty="0"/>
              <a:t>What pieces did you find the most challenging?</a:t>
            </a:r>
          </a:p>
          <a:p>
            <a:endParaRPr lang="en-US" sz="2400" dirty="0"/>
          </a:p>
          <a:p>
            <a:r>
              <a:rPr lang="en-US" sz="2400" dirty="0"/>
              <a:t>What are the lessons learned from this activity?</a:t>
            </a:r>
          </a:p>
          <a:p>
            <a:endParaRPr lang="en-US" sz="2400" dirty="0"/>
          </a:p>
          <a:p>
            <a:r>
              <a:rPr lang="en-US" sz="2400" dirty="0"/>
              <a:t>What actions will you do differently the next time you train using the Manager’s Corner?</a:t>
            </a:r>
          </a:p>
        </p:txBody>
      </p:sp>
    </p:spTree>
    <p:extLst>
      <p:ext uri="{BB962C8B-B14F-4D97-AF65-F5344CB8AC3E}">
        <p14:creationId xmlns:p14="http://schemas.microsoft.com/office/powerpoint/2010/main" val="22443168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929</TotalTime>
  <Words>1931</Words>
  <Application>Microsoft Office PowerPoint</Application>
  <PresentationFormat>Widescreen</PresentationFormat>
  <Paragraphs>284</Paragraphs>
  <Slides>35</Slides>
  <Notes>23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35</vt:i4>
      </vt:variant>
    </vt:vector>
  </HeadingPairs>
  <TitlesOfParts>
    <vt:vector size="37" baseType="lpstr">
      <vt:lpstr>Arial</vt:lpstr>
      <vt:lpstr>Office Theme</vt:lpstr>
      <vt:lpstr>PowerPoint Presentation</vt:lpstr>
      <vt:lpstr>Other Related Resources from ICN</vt:lpstr>
      <vt:lpstr>Key Area, Professional Standards and Objectives</vt:lpstr>
      <vt:lpstr>ESTAR-Workshops</vt:lpstr>
      <vt:lpstr>Manager’s Corner</vt:lpstr>
      <vt:lpstr>Introduction Ice Breaker</vt:lpstr>
      <vt:lpstr>PowerPoint Presentation</vt:lpstr>
      <vt:lpstr>Comfort Level</vt:lpstr>
      <vt:lpstr>Set the Stage for Success</vt:lpstr>
      <vt:lpstr>Lesson 1: Skills of Effective Trainers</vt:lpstr>
      <vt:lpstr>A Successful Trainer</vt:lpstr>
      <vt:lpstr>ACTIVITY: Tips for Effective Communication</vt:lpstr>
      <vt:lpstr>Expertise</vt:lpstr>
      <vt:lpstr>Empathy</vt:lpstr>
      <vt:lpstr>Enthusiasm</vt:lpstr>
      <vt:lpstr>Clarity</vt:lpstr>
      <vt:lpstr>ACTIVITY: Good Listening and Speaking Techniques</vt:lpstr>
      <vt:lpstr>PowerPoint Presentation</vt:lpstr>
      <vt:lpstr>Listening Techniques</vt:lpstr>
      <vt:lpstr>PowerPoint Presentation</vt:lpstr>
      <vt:lpstr>Speaking Techniques</vt:lpstr>
      <vt:lpstr>Lesson 2: Skills of an Effective Facilitator</vt:lpstr>
      <vt:lpstr>Facilitating Training </vt:lpstr>
      <vt:lpstr>ACTIVITY: Skills of an Effective Facilitator</vt:lpstr>
      <vt:lpstr>Lesson 3: Application of Effective Training Techniques</vt:lpstr>
      <vt:lpstr>Manager’s Corner</vt:lpstr>
      <vt:lpstr>Table of Contents</vt:lpstr>
      <vt:lpstr>Professional Standards</vt:lpstr>
      <vt:lpstr>Introduction</vt:lpstr>
      <vt:lpstr>Lesson Overview: Questions</vt:lpstr>
      <vt:lpstr>Activity: How Well Do You Know Your Customer?</vt:lpstr>
      <vt:lpstr>References</vt:lpstr>
      <vt:lpstr>Peer-to-Peer Facilitation Checklist</vt:lpstr>
      <vt:lpstr>Activity: Demonstration of Manager’s Corner: Know Your Customer</vt:lpstr>
      <vt:lpstr>Wrap Up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ESTAR Training and Facilitation</dc:title>
  <dc:creator>ALESHIA HALL-CAMPBELL</dc:creator>
  <cp:lastModifiedBy>ALESHIA HALL-CAMPBELL</cp:lastModifiedBy>
  <cp:revision>38</cp:revision>
  <dcterms:created xsi:type="dcterms:W3CDTF">2021-04-28T14:38:45Z</dcterms:created>
  <dcterms:modified xsi:type="dcterms:W3CDTF">2021-07-02T11:28:45Z</dcterms:modified>
</cp:coreProperties>
</file>