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0"/>
  </p:notesMasterIdLst>
  <p:handoutMasterIdLst>
    <p:handoutMasterId r:id="rId111"/>
  </p:handoutMasterIdLst>
  <p:sldIdLst>
    <p:sldId id="256" r:id="rId2"/>
    <p:sldId id="297" r:id="rId3"/>
    <p:sldId id="298" r:id="rId4"/>
    <p:sldId id="264" r:id="rId5"/>
    <p:sldId id="299" r:id="rId6"/>
    <p:sldId id="300" r:id="rId7"/>
    <p:sldId id="301" r:id="rId8"/>
    <p:sldId id="303" r:id="rId9"/>
    <p:sldId id="302" r:id="rId10"/>
    <p:sldId id="304" r:id="rId11"/>
    <p:sldId id="305" r:id="rId12"/>
    <p:sldId id="306" r:id="rId13"/>
    <p:sldId id="307" r:id="rId14"/>
    <p:sldId id="308" r:id="rId15"/>
    <p:sldId id="309" r:id="rId16"/>
    <p:sldId id="310" r:id="rId17"/>
    <p:sldId id="311" r:id="rId18"/>
    <p:sldId id="312" r:id="rId19"/>
    <p:sldId id="313" r:id="rId20"/>
    <p:sldId id="40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30" r:id="rId37"/>
    <p:sldId id="329" r:id="rId38"/>
    <p:sldId id="331" r:id="rId39"/>
    <p:sldId id="332" r:id="rId40"/>
    <p:sldId id="333" r:id="rId41"/>
    <p:sldId id="334" r:id="rId42"/>
    <p:sldId id="335" r:id="rId43"/>
    <p:sldId id="336" r:id="rId44"/>
    <p:sldId id="337" r:id="rId45"/>
    <p:sldId id="338" r:id="rId46"/>
    <p:sldId id="339" r:id="rId47"/>
    <p:sldId id="340" r:id="rId48"/>
    <p:sldId id="341" r:id="rId49"/>
    <p:sldId id="401" r:id="rId50"/>
    <p:sldId id="342" r:id="rId51"/>
    <p:sldId id="343" r:id="rId52"/>
    <p:sldId id="344" r:id="rId53"/>
    <p:sldId id="345" r:id="rId54"/>
    <p:sldId id="346" r:id="rId55"/>
    <p:sldId id="347" r:id="rId56"/>
    <p:sldId id="348" r:id="rId57"/>
    <p:sldId id="349" r:id="rId58"/>
    <p:sldId id="350" r:id="rId59"/>
    <p:sldId id="351" r:id="rId60"/>
    <p:sldId id="352" r:id="rId61"/>
    <p:sldId id="353" r:id="rId62"/>
    <p:sldId id="354" r:id="rId63"/>
    <p:sldId id="355" r:id="rId64"/>
    <p:sldId id="356" r:id="rId65"/>
    <p:sldId id="357" r:id="rId66"/>
    <p:sldId id="358" r:id="rId67"/>
    <p:sldId id="359" r:id="rId68"/>
    <p:sldId id="360" r:id="rId69"/>
    <p:sldId id="361" r:id="rId70"/>
    <p:sldId id="362" r:id="rId71"/>
    <p:sldId id="363" r:id="rId72"/>
    <p:sldId id="364" r:id="rId73"/>
    <p:sldId id="365" r:id="rId74"/>
    <p:sldId id="366" r:id="rId75"/>
    <p:sldId id="367" r:id="rId76"/>
    <p:sldId id="368" r:id="rId77"/>
    <p:sldId id="369" r:id="rId78"/>
    <p:sldId id="370" r:id="rId79"/>
    <p:sldId id="371" r:id="rId80"/>
    <p:sldId id="372" r:id="rId81"/>
    <p:sldId id="373" r:id="rId82"/>
    <p:sldId id="374" r:id="rId83"/>
    <p:sldId id="375" r:id="rId84"/>
    <p:sldId id="404" r:id="rId85"/>
    <p:sldId id="376" r:id="rId86"/>
    <p:sldId id="402" r:id="rId87"/>
    <p:sldId id="378" r:id="rId88"/>
    <p:sldId id="379" r:id="rId89"/>
    <p:sldId id="380" r:id="rId90"/>
    <p:sldId id="381" r:id="rId91"/>
    <p:sldId id="382" r:id="rId92"/>
    <p:sldId id="383" r:id="rId93"/>
    <p:sldId id="384" r:id="rId94"/>
    <p:sldId id="385" r:id="rId95"/>
    <p:sldId id="395" r:id="rId96"/>
    <p:sldId id="396" r:id="rId97"/>
    <p:sldId id="397" r:id="rId98"/>
    <p:sldId id="398" r:id="rId99"/>
    <p:sldId id="389" r:id="rId100"/>
    <p:sldId id="390" r:id="rId101"/>
    <p:sldId id="391" r:id="rId102"/>
    <p:sldId id="392" r:id="rId103"/>
    <p:sldId id="393" r:id="rId104"/>
    <p:sldId id="394" r:id="rId105"/>
    <p:sldId id="405" r:id="rId106"/>
    <p:sldId id="399" r:id="rId107"/>
    <p:sldId id="400" r:id="rId108"/>
    <p:sldId id="295"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AE51"/>
    <a:srgbClr val="DD4347"/>
    <a:srgbClr val="90C8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961" autoAdjust="0"/>
  </p:normalViewPr>
  <p:slideViewPr>
    <p:cSldViewPr snapToGrid="0">
      <p:cViewPr varScale="1">
        <p:scale>
          <a:sx n="102" d="100"/>
          <a:sy n="102" d="100"/>
        </p:scale>
        <p:origin x="1472" y="184"/>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B0C4C1-C806-4F72-83B9-0043947E599B}" type="datetimeFigureOut">
              <a:rPr lang="en-US" smtClean="0">
                <a:latin typeface="Arial" panose="020B0604020202020204" pitchFamily="34" charset="0"/>
              </a:rPr>
              <a:t>7/2/21</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95E170-6EC2-46FA-84C5-75F2E31313F7}"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3795202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2F5D8A0-77D9-48D0-B657-895E611F85F6}" type="datetimeFigureOut">
              <a:rPr lang="en-US" smtClean="0"/>
              <a:pPr/>
              <a:t>7/2/21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50998316-1A70-4B12-A8C8-011388628872}" type="slidenum">
              <a:rPr lang="en-US" smtClean="0"/>
              <a:pPr/>
              <a:t>‹#›</a:t>
            </a:fld>
            <a:endParaRPr lang="en-US" dirty="0"/>
          </a:p>
        </p:txBody>
      </p:sp>
    </p:spTree>
    <p:extLst>
      <p:ext uri="{BB962C8B-B14F-4D97-AF65-F5344CB8AC3E}">
        <p14:creationId xmlns:p14="http://schemas.microsoft.com/office/powerpoint/2010/main" val="2200981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pPr/>
              <a:t>46</a:t>
            </a:fld>
            <a:endParaRPr lang="en-US" dirty="0"/>
          </a:p>
        </p:txBody>
      </p:sp>
    </p:spTree>
    <p:extLst>
      <p:ext uri="{BB962C8B-B14F-4D97-AF65-F5344CB8AC3E}">
        <p14:creationId xmlns:p14="http://schemas.microsoft.com/office/powerpoint/2010/main" val="3752624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pPr/>
              <a:t>57</a:t>
            </a:fld>
            <a:endParaRPr lang="en-US" dirty="0"/>
          </a:p>
        </p:txBody>
      </p:sp>
    </p:spTree>
    <p:extLst>
      <p:ext uri="{BB962C8B-B14F-4D97-AF65-F5344CB8AC3E}">
        <p14:creationId xmlns:p14="http://schemas.microsoft.com/office/powerpoint/2010/main" val="1515652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pPr/>
              <a:t>83</a:t>
            </a:fld>
            <a:endParaRPr lang="en-US" dirty="0"/>
          </a:p>
        </p:txBody>
      </p:sp>
    </p:spTree>
    <p:extLst>
      <p:ext uri="{BB962C8B-B14F-4D97-AF65-F5344CB8AC3E}">
        <p14:creationId xmlns:p14="http://schemas.microsoft.com/office/powerpoint/2010/main" val="23052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98316-1A70-4B12-A8C8-011388628872}" type="slidenum">
              <a:rPr lang="en-US" smtClean="0"/>
              <a:pPr/>
              <a:t>102</a:t>
            </a:fld>
            <a:endParaRPr lang="en-US" dirty="0"/>
          </a:p>
        </p:txBody>
      </p:sp>
    </p:spTree>
    <p:extLst>
      <p:ext uri="{BB962C8B-B14F-4D97-AF65-F5344CB8AC3E}">
        <p14:creationId xmlns:p14="http://schemas.microsoft.com/office/powerpoint/2010/main" val="1768241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779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EA0ED6FB-0759-5844-8410-9F61E672F9C4}"/>
              </a:ext>
            </a:extLst>
          </p:cNvPr>
          <p:cNvPicPr>
            <a:picLocks noChangeAspect="1"/>
          </p:cNvPicPr>
          <p:nvPr userDrawn="1"/>
        </p:nvPicPr>
        <p:blipFill>
          <a:blip r:embed="rId2"/>
          <a:stretch>
            <a:fillRect/>
          </a:stretch>
        </p:blipFill>
        <p:spPr>
          <a:xfrm>
            <a:off x="-1523999" y="5564615"/>
            <a:ext cx="14031310" cy="1480048"/>
          </a:xfrm>
          <a:prstGeom prst="rect">
            <a:avLst/>
          </a:prstGeom>
        </p:spPr>
      </p:pic>
      <p:pic>
        <p:nvPicPr>
          <p:cNvPr id="10" name="Picture 9">
            <a:extLst>
              <a:ext uri="{FF2B5EF4-FFF2-40B4-BE49-F238E27FC236}">
                <a16:creationId xmlns:a16="http://schemas.microsoft.com/office/drawing/2014/main" id="{9448C73D-16F6-E44E-8E99-752BC850961E}"/>
              </a:ext>
            </a:extLst>
          </p:cNvPr>
          <p:cNvPicPr>
            <a:picLocks noChangeAspect="1"/>
          </p:cNvPicPr>
          <p:nvPr userDrawn="1"/>
        </p:nvPicPr>
        <p:blipFill>
          <a:blip r:embed="rId3"/>
          <a:stretch>
            <a:fillRect/>
          </a:stretch>
        </p:blipFill>
        <p:spPr>
          <a:xfrm>
            <a:off x="8043155" y="5974984"/>
            <a:ext cx="3634112" cy="722376"/>
          </a:xfrm>
          <a:prstGeom prst="rect">
            <a:avLst/>
          </a:prstGeom>
        </p:spPr>
      </p:pic>
      <p:pic>
        <p:nvPicPr>
          <p:cNvPr id="11" name="Picture 10">
            <a:extLst>
              <a:ext uri="{FF2B5EF4-FFF2-40B4-BE49-F238E27FC236}">
                <a16:creationId xmlns:a16="http://schemas.microsoft.com/office/drawing/2014/main" id="{D85DEC74-D4B0-B945-9045-C7F4CF87956D}"/>
              </a:ext>
            </a:extLst>
          </p:cNvPr>
          <p:cNvPicPr>
            <a:picLocks noChangeAspect="1"/>
          </p:cNvPicPr>
          <p:nvPr userDrawn="1"/>
        </p:nvPicPr>
        <p:blipFill>
          <a:blip r:embed="rId4"/>
          <a:stretch>
            <a:fillRect/>
          </a:stretch>
        </p:blipFill>
        <p:spPr>
          <a:xfrm>
            <a:off x="1700048" y="5880391"/>
            <a:ext cx="990600" cy="559644"/>
          </a:xfrm>
          <a:prstGeom prst="rect">
            <a:avLst/>
          </a:prstGeom>
        </p:spPr>
      </p:pic>
    </p:spTree>
    <p:extLst>
      <p:ext uri="{BB962C8B-B14F-4D97-AF65-F5344CB8AC3E}">
        <p14:creationId xmlns:p14="http://schemas.microsoft.com/office/powerpoint/2010/main" val="103516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915E7BC-FEC9-0043-81E2-533AF64D803E}"/>
              </a:ext>
            </a:extLst>
          </p:cNvPr>
          <p:cNvPicPr>
            <a:picLocks noChangeAspect="1"/>
          </p:cNvPicPr>
          <p:nvPr userDrawn="1"/>
        </p:nvPicPr>
        <p:blipFill>
          <a:blip r:embed="rId2"/>
          <a:stretch>
            <a:fillRect/>
          </a:stretch>
        </p:blipFill>
        <p:spPr>
          <a:xfrm>
            <a:off x="-1523999" y="5564615"/>
            <a:ext cx="14031310" cy="1480048"/>
          </a:xfrm>
          <a:prstGeom prst="rect">
            <a:avLst/>
          </a:prstGeom>
        </p:spPr>
      </p:pic>
    </p:spTree>
    <p:extLst>
      <p:ext uri="{BB962C8B-B14F-4D97-AF65-F5344CB8AC3E}">
        <p14:creationId xmlns:p14="http://schemas.microsoft.com/office/powerpoint/2010/main" val="2908020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49AA1D-C1AA-48A0-90AF-737FFAC31437}" type="datetimeFigureOut">
              <a:rPr lang="en-US" smtClean="0"/>
              <a:t>7/2/21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0584B3-EE48-459E-B0D6-A44085050CF1}"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2855176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49AA1D-C1AA-48A0-90AF-737FFAC31437}" type="datetimeFigureOut">
              <a:rPr lang="en-US" smtClean="0"/>
              <a:t>7/2/21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0584B3-EE48-459E-B0D6-A44085050CF1}"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44785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49AA1D-C1AA-48A0-90AF-737FFAC31437}" type="datetimeFigureOut">
              <a:rPr lang="en-US" smtClean="0"/>
              <a:t>7/2/21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0584B3-EE48-459E-B0D6-A44085050CF1}"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399216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49AA1D-C1AA-48A0-90AF-737FFAC31437}" type="datetimeFigureOut">
              <a:rPr lang="en-US" smtClean="0"/>
              <a:t>7/2/21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0584B3-EE48-459E-B0D6-A44085050CF1}"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1542879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49AA1D-C1AA-48A0-90AF-737FFAC31437}" type="datetimeFigureOut">
              <a:rPr lang="en-US" smtClean="0"/>
              <a:t>7/2/21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0584B3-EE48-459E-B0D6-A44085050CF1}"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305864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49AA1D-C1AA-48A0-90AF-737FFAC31437}" type="datetimeFigureOut">
              <a:rPr lang="en-US" smtClean="0"/>
              <a:t>7/2/21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0584B3-EE48-459E-B0D6-A44085050CF1}"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1880262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9AA1D-C1AA-48A0-90AF-737FFAC31437}" type="datetimeFigureOut">
              <a:rPr lang="en-US" smtClean="0"/>
              <a:t>7/2/21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0584B3-EE48-459E-B0D6-A44085050CF1}"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976423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9AA1D-C1AA-48A0-90AF-737FFAC31437}" type="datetimeFigureOut">
              <a:rPr lang="en-US" smtClean="0"/>
              <a:t>7/2/21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0584B3-EE48-459E-B0D6-A44085050CF1}"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064408"/>
            <a:ext cx="3876479" cy="7177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673" y="6213404"/>
            <a:ext cx="2822127" cy="508071"/>
          </a:xfrm>
          <a:prstGeom prst="rect">
            <a:avLst/>
          </a:prstGeom>
        </p:spPr>
      </p:pic>
    </p:spTree>
    <p:extLst>
      <p:ext uri="{BB962C8B-B14F-4D97-AF65-F5344CB8AC3E}">
        <p14:creationId xmlns:p14="http://schemas.microsoft.com/office/powerpoint/2010/main" val="2626455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CD49AA1D-C1AA-48A0-90AF-737FFAC31437}" type="datetimeFigureOut">
              <a:rPr lang="en-US" smtClean="0"/>
              <a:pPr/>
              <a:t>7/2/21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800584B3-EE48-459E-B0D6-A44085050CF1}" type="slidenum">
              <a:rPr lang="en-US" smtClean="0"/>
              <a:pPr/>
              <a:t>‹#›</a:t>
            </a:fld>
            <a:endParaRPr lang="en-US" dirty="0"/>
          </a:p>
        </p:txBody>
      </p:sp>
    </p:spTree>
    <p:extLst>
      <p:ext uri="{BB962C8B-B14F-4D97-AF65-F5344CB8AC3E}">
        <p14:creationId xmlns:p14="http://schemas.microsoft.com/office/powerpoint/2010/main" val="1264086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35.jpeg"/></Relationships>
</file>

<file path=ppt/slides/_rels/slide7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0.png"/><Relationship Id="rId5" Type="http://schemas.microsoft.com/office/2007/relationships/hdphoto" Target="../media/hdphoto1.wdp"/><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C846142-2A0D-E041-B714-99904F179F7A}"/>
              </a:ext>
            </a:extLst>
          </p:cNvPr>
          <p:cNvPicPr>
            <a:picLocks noChangeAspect="1"/>
          </p:cNvPicPr>
          <p:nvPr/>
        </p:nvPicPr>
        <p:blipFill>
          <a:blip r:embed="rId2"/>
          <a:stretch>
            <a:fillRect/>
          </a:stretch>
        </p:blipFill>
        <p:spPr>
          <a:xfrm rot="164298">
            <a:off x="1249600" y="-2744125"/>
            <a:ext cx="16114532" cy="10746714"/>
          </a:xfrm>
          <a:prstGeom prst="rect">
            <a:avLst/>
          </a:prstGeom>
        </p:spPr>
      </p:pic>
      <p:pic>
        <p:nvPicPr>
          <p:cNvPr id="10" name="Picture 9">
            <a:extLst>
              <a:ext uri="{FF2B5EF4-FFF2-40B4-BE49-F238E27FC236}">
                <a16:creationId xmlns:a16="http://schemas.microsoft.com/office/drawing/2014/main" id="{81A05079-FAAA-8846-A4C9-752A0B29F509}"/>
              </a:ext>
            </a:extLst>
          </p:cNvPr>
          <p:cNvPicPr>
            <a:picLocks noChangeAspect="1"/>
          </p:cNvPicPr>
          <p:nvPr/>
        </p:nvPicPr>
        <p:blipFill>
          <a:blip r:embed="rId3"/>
          <a:stretch>
            <a:fillRect/>
          </a:stretch>
        </p:blipFill>
        <p:spPr>
          <a:xfrm rot="21329464">
            <a:off x="-2743075" y="-1388633"/>
            <a:ext cx="12790875" cy="9635266"/>
          </a:xfrm>
          <a:prstGeom prst="rect">
            <a:avLst/>
          </a:prstGeom>
        </p:spPr>
      </p:pic>
      <p:sp>
        <p:nvSpPr>
          <p:cNvPr id="6" name="Subtitle 5">
            <a:extLst>
              <a:ext uri="{FF2B5EF4-FFF2-40B4-BE49-F238E27FC236}">
                <a16:creationId xmlns:a16="http://schemas.microsoft.com/office/drawing/2014/main" id="{CF48E388-C87A-5040-889F-7F85A22675BE}"/>
              </a:ext>
            </a:extLst>
          </p:cNvPr>
          <p:cNvSpPr>
            <a:spLocks noGrp="1"/>
          </p:cNvSpPr>
          <p:nvPr>
            <p:ph type="subTitle" idx="1"/>
          </p:nvPr>
        </p:nvSpPr>
        <p:spPr/>
        <p:txBody>
          <a:bodyPr/>
          <a:lstStyle/>
          <a:p>
            <a:endParaRPr lang="en-US"/>
          </a:p>
        </p:txBody>
      </p:sp>
      <p:sp>
        <p:nvSpPr>
          <p:cNvPr id="12" name="Rectangle 11">
            <a:extLst>
              <a:ext uri="{FF2B5EF4-FFF2-40B4-BE49-F238E27FC236}">
                <a16:creationId xmlns:a16="http://schemas.microsoft.com/office/drawing/2014/main" id="{CBC3BC80-1692-AD46-BECF-FF9C155E5453}"/>
              </a:ext>
            </a:extLst>
          </p:cNvPr>
          <p:cNvSpPr/>
          <p:nvPr/>
        </p:nvSpPr>
        <p:spPr>
          <a:xfrm>
            <a:off x="-2547257" y="1741713"/>
            <a:ext cx="17286514" cy="4051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 name="TextBox 6">
            <a:extLst>
              <a:ext uri="{FF2B5EF4-FFF2-40B4-BE49-F238E27FC236}">
                <a16:creationId xmlns:a16="http://schemas.microsoft.com/office/drawing/2014/main" id="{0F5B8C6A-6DFC-9D4D-93CF-5FE3EC912B26}"/>
              </a:ext>
            </a:extLst>
          </p:cNvPr>
          <p:cNvSpPr txBox="1"/>
          <p:nvPr/>
        </p:nvSpPr>
        <p:spPr>
          <a:xfrm>
            <a:off x="1785257" y="4579255"/>
            <a:ext cx="8621486" cy="954107"/>
          </a:xfrm>
          <a:prstGeom prst="rect">
            <a:avLst/>
          </a:prstGeom>
          <a:noFill/>
        </p:spPr>
        <p:txBody>
          <a:bodyPr wrap="square" rtlCol="0">
            <a:spAutoFit/>
          </a:bodyPr>
          <a:lstStyle/>
          <a:p>
            <a:pPr algn="ctr"/>
            <a:r>
              <a:rPr lang="en-US" sz="3200" dirty="0">
                <a:latin typeface="Arial" panose="020B0604020202020204" pitchFamily="34" charset="0"/>
              </a:rPr>
              <a:t>Virtual ESTAR</a:t>
            </a:r>
          </a:p>
          <a:p>
            <a:pPr algn="ctr"/>
            <a:r>
              <a:rPr lang="en-US" sz="2400" dirty="0">
                <a:latin typeface="Arial" panose="020B0604020202020204" pitchFamily="34" charset="0"/>
              </a:rPr>
              <a:t> Practical Skills for Quality Meals: A Five Step Process</a:t>
            </a:r>
          </a:p>
        </p:txBody>
      </p:sp>
      <p:cxnSp>
        <p:nvCxnSpPr>
          <p:cNvPr id="8" name="Straight Connector 7">
            <a:extLst>
              <a:ext uri="{FF2B5EF4-FFF2-40B4-BE49-F238E27FC236}">
                <a16:creationId xmlns:a16="http://schemas.microsoft.com/office/drawing/2014/main" id="{97363489-29EF-A549-9482-0A4606EE649C}"/>
              </a:ext>
            </a:extLst>
          </p:cNvPr>
          <p:cNvCxnSpPr/>
          <p:nvPr/>
        </p:nvCxnSpPr>
        <p:spPr>
          <a:xfrm>
            <a:off x="3301758" y="4347027"/>
            <a:ext cx="5448519" cy="0"/>
          </a:xfrm>
          <a:prstGeom prst="line">
            <a:avLst/>
          </a:prstGeom>
          <a:ln w="57150">
            <a:solidFill>
              <a:srgbClr val="E7AE51"/>
            </a:solidFill>
          </a:ln>
        </p:spPr>
        <p:style>
          <a:lnRef idx="1">
            <a:schemeClr val="accent2"/>
          </a:lnRef>
          <a:fillRef idx="0">
            <a:schemeClr val="accent2"/>
          </a:fillRef>
          <a:effectRef idx="0">
            <a:schemeClr val="accent2"/>
          </a:effectRef>
          <a:fontRef idx="minor">
            <a:schemeClr val="tx1"/>
          </a:fontRef>
        </p:style>
      </p:cxnSp>
      <p:pic>
        <p:nvPicPr>
          <p:cNvPr id="9" name="Picture 8">
            <a:extLst>
              <a:ext uri="{FF2B5EF4-FFF2-40B4-BE49-F238E27FC236}">
                <a16:creationId xmlns:a16="http://schemas.microsoft.com/office/drawing/2014/main" id="{DAEC4443-DF43-1741-962E-99E4D311EFA9}"/>
              </a:ext>
            </a:extLst>
          </p:cNvPr>
          <p:cNvPicPr>
            <a:picLocks noChangeAspect="1"/>
          </p:cNvPicPr>
          <p:nvPr/>
        </p:nvPicPr>
        <p:blipFill>
          <a:blip r:embed="rId4"/>
          <a:stretch>
            <a:fillRect/>
          </a:stretch>
        </p:blipFill>
        <p:spPr>
          <a:xfrm>
            <a:off x="13931" y="1876321"/>
            <a:ext cx="12164138" cy="2238479"/>
          </a:xfrm>
          <a:prstGeom prst="rect">
            <a:avLst/>
          </a:prstGeom>
        </p:spPr>
      </p:pic>
    </p:spTree>
    <p:extLst>
      <p:ext uri="{BB962C8B-B14F-4D97-AF65-F5344CB8AC3E}">
        <p14:creationId xmlns:p14="http://schemas.microsoft.com/office/powerpoint/2010/main" val="381480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9615"/>
            <a:ext cx="10515600" cy="1325563"/>
          </a:xfrm>
        </p:spPr>
        <p:txBody>
          <a:bodyPr>
            <a:normAutofit/>
          </a:bodyPr>
          <a:lstStyle/>
          <a:p>
            <a:r>
              <a:rPr lang="en-US" sz="4000" b="1" dirty="0">
                <a:solidFill>
                  <a:srgbClr val="E7AE51"/>
                </a:solidFill>
              </a:rPr>
              <a:t>Objectives</a:t>
            </a:r>
          </a:p>
        </p:txBody>
      </p:sp>
      <p:sp>
        <p:nvSpPr>
          <p:cNvPr id="3" name="Content Placeholder 2"/>
          <p:cNvSpPr>
            <a:spLocks noGrp="1"/>
          </p:cNvSpPr>
          <p:nvPr>
            <p:ph idx="1"/>
          </p:nvPr>
        </p:nvSpPr>
        <p:spPr>
          <a:xfrm>
            <a:off x="838200" y="1357530"/>
            <a:ext cx="10515600" cy="4515729"/>
          </a:xfrm>
        </p:spPr>
        <p:txBody>
          <a:bodyPr>
            <a:normAutofit fontScale="92500" lnSpcReduction="20000"/>
          </a:bodyPr>
          <a:lstStyle/>
          <a:p>
            <a:pPr lvl="0">
              <a:lnSpc>
                <a:spcPct val="110000"/>
              </a:lnSpc>
            </a:pPr>
            <a:r>
              <a:rPr lang="en-US" sz="2000" dirty="0"/>
              <a:t>Recall the definition of school meal quality and why it is important.</a:t>
            </a:r>
          </a:p>
          <a:p>
            <a:pPr lvl="0">
              <a:lnSpc>
                <a:spcPct val="110000"/>
              </a:lnSpc>
            </a:pPr>
            <a:r>
              <a:rPr lang="en-US" sz="2000" dirty="0"/>
              <a:t>Recall the five-step process for preparing quality school meals.</a:t>
            </a:r>
          </a:p>
          <a:p>
            <a:pPr lvl="0">
              <a:lnSpc>
                <a:spcPct val="110000"/>
              </a:lnSpc>
            </a:pPr>
            <a:r>
              <a:rPr lang="en-US" sz="2000" dirty="0"/>
              <a:t>Identify the benefits of using a cycle menu.</a:t>
            </a:r>
          </a:p>
          <a:p>
            <a:pPr lvl="0">
              <a:lnSpc>
                <a:spcPct val="110000"/>
              </a:lnSpc>
            </a:pPr>
            <a:r>
              <a:rPr lang="en-US" sz="2000" dirty="0"/>
              <a:t>Discuss the importance of using a standardized recipe to prepare quality school meals.</a:t>
            </a:r>
          </a:p>
          <a:p>
            <a:pPr lvl="0">
              <a:lnSpc>
                <a:spcPct val="110000"/>
              </a:lnSpc>
            </a:pPr>
            <a:r>
              <a:rPr lang="en-US" sz="2000" dirty="0"/>
              <a:t>Identify the components of a standardized recipe.</a:t>
            </a:r>
          </a:p>
          <a:p>
            <a:pPr lvl="0">
              <a:lnSpc>
                <a:spcPct val="110000"/>
              </a:lnSpc>
            </a:pPr>
            <a:r>
              <a:rPr lang="en-US" sz="2000" dirty="0"/>
              <a:t>Identify how to make appropriate ingredient substitutions when using standardized recipes.</a:t>
            </a:r>
          </a:p>
          <a:p>
            <a:pPr lvl="0">
              <a:lnSpc>
                <a:spcPct val="110000"/>
              </a:lnSpc>
            </a:pPr>
            <a:r>
              <a:rPr lang="en-US" sz="2000" dirty="0"/>
              <a:t>Identify the required information needed for documenting and evaluating amounts of food planned, prepared, and served.</a:t>
            </a:r>
          </a:p>
          <a:p>
            <a:pPr lvl="0">
              <a:lnSpc>
                <a:spcPct val="110000"/>
              </a:lnSpc>
            </a:pPr>
            <a:r>
              <a:rPr lang="en-US" sz="2000" dirty="0"/>
              <a:t>Apply time standards to plan for batch cooking. </a:t>
            </a:r>
          </a:p>
          <a:p>
            <a:pPr lvl="0">
              <a:lnSpc>
                <a:spcPct val="110000"/>
              </a:lnSpc>
            </a:pPr>
            <a:r>
              <a:rPr lang="en-US" sz="2000" dirty="0"/>
              <a:t>Discuss the benefits of practicing mise en place when following a standardized recipe.</a:t>
            </a:r>
          </a:p>
          <a:p>
            <a:pPr lvl="0">
              <a:lnSpc>
                <a:spcPct val="110000"/>
              </a:lnSpc>
            </a:pPr>
            <a:r>
              <a:rPr lang="en-US" sz="2000" dirty="0"/>
              <a:t>Explain the purpose of using only approved, commercial grade equipment in school foodservice kitchens.</a:t>
            </a:r>
          </a:p>
        </p:txBody>
      </p:sp>
    </p:spTree>
    <p:extLst>
      <p:ext uri="{BB962C8B-B14F-4D97-AF65-F5344CB8AC3E}">
        <p14:creationId xmlns:p14="http://schemas.microsoft.com/office/powerpoint/2010/main" val="2714570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2370"/>
            <a:ext cx="10515600" cy="1325563"/>
          </a:xfrm>
        </p:spPr>
        <p:txBody>
          <a:bodyPr>
            <a:normAutofit/>
          </a:bodyPr>
          <a:lstStyle/>
          <a:p>
            <a:r>
              <a:rPr lang="en-US" sz="4000" b="1" dirty="0">
                <a:solidFill>
                  <a:srgbClr val="E7AE51"/>
                </a:solidFill>
              </a:rPr>
              <a:t>Objectives (cont’d)</a:t>
            </a:r>
          </a:p>
        </p:txBody>
      </p:sp>
      <p:sp>
        <p:nvSpPr>
          <p:cNvPr id="3" name="Content Placeholder 2"/>
          <p:cNvSpPr>
            <a:spLocks noGrp="1"/>
          </p:cNvSpPr>
          <p:nvPr>
            <p:ph idx="1"/>
          </p:nvPr>
        </p:nvSpPr>
        <p:spPr>
          <a:xfrm>
            <a:off x="838200" y="1339946"/>
            <a:ext cx="10515600" cy="4568482"/>
          </a:xfrm>
        </p:spPr>
        <p:txBody>
          <a:bodyPr>
            <a:normAutofit lnSpcReduction="10000"/>
          </a:bodyPr>
          <a:lstStyle/>
          <a:p>
            <a:pPr lvl="0">
              <a:lnSpc>
                <a:spcPct val="100000"/>
              </a:lnSpc>
            </a:pPr>
            <a:r>
              <a:rPr lang="en-US" sz="2000" dirty="0"/>
              <a:t>Discuss the importance of measures and weight in recipes.</a:t>
            </a:r>
          </a:p>
          <a:p>
            <a:pPr lvl="0">
              <a:lnSpc>
                <a:spcPct val="100000"/>
              </a:lnSpc>
            </a:pPr>
            <a:r>
              <a:rPr lang="en-US" sz="2000" dirty="0"/>
              <a:t>Describe the importance of organizing workspace, equipment, and ingredients to work smarter not harder.</a:t>
            </a:r>
          </a:p>
          <a:p>
            <a:pPr lvl="0">
              <a:lnSpc>
                <a:spcPct val="100000"/>
              </a:lnSpc>
            </a:pPr>
            <a:r>
              <a:rPr lang="en-US" sz="2000" dirty="0"/>
              <a:t>Identify how colors, textures, and shapes contribute to positive school meal experiences.</a:t>
            </a:r>
          </a:p>
          <a:p>
            <a:pPr lvl="0">
              <a:lnSpc>
                <a:spcPct val="100000"/>
              </a:lnSpc>
            </a:pPr>
            <a:r>
              <a:rPr lang="en-US" sz="2000" dirty="0"/>
              <a:t>List three common cooking methods.</a:t>
            </a:r>
          </a:p>
          <a:p>
            <a:pPr lvl="0">
              <a:lnSpc>
                <a:spcPct val="100000"/>
              </a:lnSpc>
            </a:pPr>
            <a:r>
              <a:rPr lang="en-US" sz="2000" dirty="0"/>
              <a:t>Demonstrate how to properly hold a knife and food for fabrication.</a:t>
            </a:r>
          </a:p>
          <a:p>
            <a:pPr lvl="0">
              <a:lnSpc>
                <a:spcPct val="100000"/>
              </a:lnSpc>
            </a:pPr>
            <a:r>
              <a:rPr lang="en-US" sz="2000" dirty="0"/>
              <a:t>Describe proper knife techniques.</a:t>
            </a:r>
          </a:p>
          <a:p>
            <a:pPr lvl="0">
              <a:lnSpc>
                <a:spcPct val="100000"/>
              </a:lnSpc>
            </a:pPr>
            <a:r>
              <a:rPr lang="en-US" sz="2000" dirty="0"/>
              <a:t>Describe how the principles of food production impact food quality.</a:t>
            </a:r>
          </a:p>
          <a:p>
            <a:pPr lvl="0">
              <a:lnSpc>
                <a:spcPct val="100000"/>
              </a:lnSpc>
            </a:pPr>
            <a:r>
              <a:rPr lang="en-US" sz="2000" dirty="0"/>
              <a:t>Demonstrate use of a quality scorecard to assess school meals.</a:t>
            </a:r>
          </a:p>
          <a:p>
            <a:pPr lvl="0">
              <a:lnSpc>
                <a:spcPct val="100000"/>
              </a:lnSpc>
            </a:pPr>
            <a:r>
              <a:rPr lang="en-US" sz="2000" dirty="0"/>
              <a:t>Organize an appealing serving line during meal service periods.</a:t>
            </a:r>
          </a:p>
          <a:p>
            <a:pPr lvl="0">
              <a:lnSpc>
                <a:spcPct val="100000"/>
              </a:lnSpc>
            </a:pPr>
            <a:r>
              <a:rPr lang="en-US" sz="2000" dirty="0"/>
              <a:t>Formulate strategies and activities related to improving meal quality and student perception of meal quality to create an action plan. </a:t>
            </a:r>
          </a:p>
          <a:p>
            <a:pPr marL="0" lvl="0" indent="0">
              <a:buNone/>
            </a:pPr>
            <a:endParaRPr lang="en-US" sz="2000" dirty="0"/>
          </a:p>
        </p:txBody>
      </p:sp>
    </p:spTree>
    <p:extLst>
      <p:ext uri="{BB962C8B-B14F-4D97-AF65-F5344CB8AC3E}">
        <p14:creationId xmlns:p14="http://schemas.microsoft.com/office/powerpoint/2010/main" val="2584727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a:t>
            </a:r>
            <a:r>
              <a:rPr lang="en-US" dirty="0"/>
              <a:t>Introduction</a:t>
            </a:r>
          </a:p>
        </p:txBody>
      </p:sp>
      <p:sp>
        <p:nvSpPr>
          <p:cNvPr id="3" name="Content Placeholder 2"/>
          <p:cNvSpPr>
            <a:spLocks noGrp="1"/>
          </p:cNvSpPr>
          <p:nvPr>
            <p:ph idx="1"/>
          </p:nvPr>
        </p:nvSpPr>
        <p:spPr>
          <a:xfrm>
            <a:off x="838200" y="1614608"/>
            <a:ext cx="10515600" cy="4351338"/>
          </a:xfrm>
        </p:spPr>
        <p:txBody>
          <a:bodyPr>
            <a:normAutofit/>
          </a:bodyPr>
          <a:lstStyle/>
          <a:p>
            <a:pPr marL="0" indent="0">
              <a:buNone/>
            </a:pPr>
            <a:r>
              <a:rPr lang="en-US" dirty="0"/>
              <a:t>Objectives:</a:t>
            </a:r>
          </a:p>
          <a:p>
            <a:pPr lvl="1"/>
            <a:r>
              <a:rPr lang="en-US" sz="2800" dirty="0"/>
              <a:t>Define quality school meals and state why they are so important.</a:t>
            </a:r>
          </a:p>
          <a:p>
            <a:pPr marL="457200" lvl="1" indent="0">
              <a:buNone/>
            </a:pPr>
            <a:endParaRPr lang="en-US" sz="1000" dirty="0"/>
          </a:p>
          <a:p>
            <a:pPr lvl="1"/>
            <a:r>
              <a:rPr lang="en-US" sz="2800" dirty="0"/>
              <a:t> Recall the five-step process for preparing quality school meals.</a:t>
            </a:r>
          </a:p>
        </p:txBody>
      </p:sp>
    </p:spTree>
    <p:extLst>
      <p:ext uri="{BB962C8B-B14F-4D97-AF65-F5344CB8AC3E}">
        <p14:creationId xmlns:p14="http://schemas.microsoft.com/office/powerpoint/2010/main" val="2866224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Manager’s Corner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3044387"/>
              </p:ext>
            </p:extLst>
          </p:nvPr>
        </p:nvGraphicFramePr>
        <p:xfrm>
          <a:off x="742784" y="1690688"/>
          <a:ext cx="10515600" cy="3581400"/>
        </p:xfrm>
        <a:graphic>
          <a:graphicData uri="http://schemas.openxmlformats.org/drawingml/2006/table">
            <a:tbl>
              <a:tblPr firstRow="1" bandRow="1">
                <a:tableStyleId>{7DF18680-E054-41AD-8BC1-D1AEF772440D}</a:tableStyleId>
              </a:tblPr>
              <a:tblGrid>
                <a:gridCol w="5257800">
                  <a:extLst>
                    <a:ext uri="{9D8B030D-6E8A-4147-A177-3AD203B41FA5}">
                      <a16:colId xmlns:a16="http://schemas.microsoft.com/office/drawing/2014/main" val="463697168"/>
                    </a:ext>
                  </a:extLst>
                </a:gridCol>
                <a:gridCol w="5257800">
                  <a:extLst>
                    <a:ext uri="{9D8B030D-6E8A-4147-A177-3AD203B41FA5}">
                      <a16:colId xmlns:a16="http://schemas.microsoft.com/office/drawing/2014/main" val="4196233957"/>
                    </a:ext>
                  </a:extLst>
                </a:gridCol>
              </a:tblGrid>
              <a:tr h="370840">
                <a:tc>
                  <a:txBody>
                    <a:bodyPr/>
                    <a:lstStyle/>
                    <a:p>
                      <a:r>
                        <a:rPr lang="en-US" b="0" i="0" dirty="0">
                          <a:latin typeface="Arial" panose="020B0604020202020204" pitchFamily="34" charset="0"/>
                        </a:rPr>
                        <a:t>Culinary Topics</a:t>
                      </a:r>
                      <a:endParaRPr lang="en-US" dirty="0"/>
                    </a:p>
                  </a:txBody>
                  <a:tcPr/>
                </a:tc>
                <a:tc>
                  <a:txBody>
                    <a:bodyPr/>
                    <a:lstStyle/>
                    <a:p>
                      <a:r>
                        <a:rPr lang="en-US" b="0" i="0" dirty="0">
                          <a:latin typeface="Arial" panose="020B0604020202020204" pitchFamily="34" charset="0"/>
                        </a:rPr>
                        <a:t>Manager’s Corners</a:t>
                      </a:r>
                      <a:endParaRPr lang="en-US" dirty="0"/>
                    </a:p>
                  </a:txBody>
                  <a:tcPr/>
                </a:tc>
                <a:extLst>
                  <a:ext uri="{0D108BD9-81ED-4DB2-BD59-A6C34878D82A}">
                    <a16:rowId xmlns:a16="http://schemas.microsoft.com/office/drawing/2014/main" val="824244371"/>
                  </a:ext>
                </a:extLst>
              </a:tr>
              <a:tr h="370840">
                <a:tc>
                  <a:txBody>
                    <a:bodyPr/>
                    <a:lstStyle/>
                    <a:p>
                      <a:r>
                        <a:rPr lang="en-US" b="0" i="0" dirty="0">
                          <a:latin typeface="Arial" panose="020B0604020202020204" pitchFamily="34" charset="0"/>
                        </a:rPr>
                        <a:t>Menus</a:t>
                      </a:r>
                      <a:endParaRPr lang="en-US" dirty="0"/>
                    </a:p>
                  </a:txBody>
                  <a:tcPr/>
                </a:tc>
                <a:tc>
                  <a:txBody>
                    <a:bodyPr/>
                    <a:lstStyle/>
                    <a:p>
                      <a:pPr marL="0" indent="0">
                        <a:buFont typeface="Arial" panose="020B0604020202020204" pitchFamily="34" charset="0"/>
                        <a:buNone/>
                      </a:pPr>
                      <a:r>
                        <a:rPr lang="en-US" b="0" i="0" dirty="0">
                          <a:latin typeface="Arial" panose="020B0604020202020204" pitchFamily="34" charset="0"/>
                        </a:rPr>
                        <a:t>Cycle Menus</a:t>
                      </a:r>
                      <a:endParaRPr lang="en-US" dirty="0"/>
                    </a:p>
                  </a:txBody>
                  <a:tcPr/>
                </a:tc>
                <a:extLst>
                  <a:ext uri="{0D108BD9-81ED-4DB2-BD59-A6C34878D82A}">
                    <a16:rowId xmlns:a16="http://schemas.microsoft.com/office/drawing/2014/main" val="1185155470"/>
                  </a:ext>
                </a:extLst>
              </a:tr>
              <a:tr h="370840">
                <a:tc>
                  <a:txBody>
                    <a:bodyPr/>
                    <a:lstStyle/>
                    <a:p>
                      <a:r>
                        <a:rPr lang="en-US" b="0" i="0" dirty="0">
                          <a:latin typeface="Arial" panose="020B0604020202020204" pitchFamily="34" charset="0"/>
                        </a:rPr>
                        <a:t>Menu Quality and Acceptability</a:t>
                      </a:r>
                      <a:endParaRPr lang="en-US" dirty="0"/>
                    </a:p>
                  </a:txBody>
                  <a:tcPr/>
                </a:tc>
                <a:tc>
                  <a:txBody>
                    <a:bodyPr/>
                    <a:lstStyle/>
                    <a:p>
                      <a:pPr marL="0" indent="0">
                        <a:buFont typeface="Arial" panose="020B0604020202020204" pitchFamily="34" charset="0"/>
                        <a:buNone/>
                      </a:pPr>
                      <a:r>
                        <a:rPr lang="en-US" b="0" i="0" dirty="0">
                          <a:latin typeface="Arial" panose="020B0604020202020204" pitchFamily="34" charset="0"/>
                        </a:rPr>
                        <a:t>Meal Quality and Acceptability; Standardized Recipes; Student Taste</a:t>
                      </a:r>
                      <a:r>
                        <a:rPr lang="en-US" baseline="0" dirty="0"/>
                        <a:t> Testing-Breakfast; Student Taste Testing-Lunch</a:t>
                      </a:r>
                      <a:endParaRPr lang="en-US" dirty="0"/>
                    </a:p>
                  </a:txBody>
                  <a:tcPr/>
                </a:tc>
                <a:extLst>
                  <a:ext uri="{0D108BD9-81ED-4DB2-BD59-A6C34878D82A}">
                    <a16:rowId xmlns:a16="http://schemas.microsoft.com/office/drawing/2014/main" val="2985390603"/>
                  </a:ext>
                </a:extLst>
              </a:tr>
              <a:tr h="370840">
                <a:tc>
                  <a:txBody>
                    <a:bodyPr/>
                    <a:lstStyle/>
                    <a:p>
                      <a:r>
                        <a:rPr lang="en-US" b="0" i="0" dirty="0">
                          <a:latin typeface="Arial" panose="020B0604020202020204" pitchFamily="34" charset="0"/>
                        </a:rPr>
                        <a:t>Food Production</a:t>
                      </a:r>
                      <a:endParaRPr lang="en-US" dirty="0"/>
                    </a:p>
                  </a:txBody>
                  <a:tcPr/>
                </a:tc>
                <a:tc>
                  <a:txBody>
                    <a:bodyPr/>
                    <a:lstStyle/>
                    <a:p>
                      <a:pPr marL="0" indent="0">
                        <a:buFont typeface="Arial" panose="020B0604020202020204" pitchFamily="34" charset="0"/>
                        <a:buNone/>
                      </a:pPr>
                      <a:r>
                        <a:rPr lang="en-US" b="0" i="0" dirty="0">
                          <a:latin typeface="Arial" panose="020B0604020202020204" pitchFamily="34" charset="0"/>
                        </a:rPr>
                        <a:t>Cycle Menus; Ingredient Calculations; Preventing</a:t>
                      </a:r>
                      <a:r>
                        <a:rPr lang="en-US" baseline="0" dirty="0"/>
                        <a:t> Excess Waste in Storage Areas; </a:t>
                      </a:r>
                      <a:r>
                        <a:rPr lang="en-US" dirty="0"/>
                        <a:t>Production</a:t>
                      </a:r>
                      <a:r>
                        <a:rPr lang="en-US" baseline="0" dirty="0"/>
                        <a:t> Records</a:t>
                      </a:r>
                      <a:endParaRPr lang="en-US" dirty="0"/>
                    </a:p>
                  </a:txBody>
                  <a:tcPr/>
                </a:tc>
                <a:extLst>
                  <a:ext uri="{0D108BD9-81ED-4DB2-BD59-A6C34878D82A}">
                    <a16:rowId xmlns:a16="http://schemas.microsoft.com/office/drawing/2014/main" val="150621890"/>
                  </a:ext>
                </a:extLst>
              </a:tr>
              <a:tr h="370840">
                <a:tc>
                  <a:txBody>
                    <a:bodyPr/>
                    <a:lstStyle/>
                    <a:p>
                      <a:r>
                        <a:rPr lang="en-US" b="0" i="0" dirty="0">
                          <a:latin typeface="Arial" panose="020B0604020202020204" pitchFamily="34" charset="0"/>
                        </a:rPr>
                        <a:t>Basic Culinary Principles</a:t>
                      </a:r>
                      <a:endParaRPr lang="en-US" dirty="0"/>
                    </a:p>
                  </a:txBody>
                  <a:tcPr/>
                </a:tc>
                <a:tc>
                  <a:txBody>
                    <a:bodyPr/>
                    <a:lstStyle/>
                    <a:p>
                      <a:pPr marL="0" indent="0">
                        <a:buFont typeface="Arial" panose="020B0604020202020204" pitchFamily="34" charset="0"/>
                        <a:buNone/>
                      </a:pPr>
                      <a:r>
                        <a:rPr lang="en-US" b="0" i="0" dirty="0">
                          <a:latin typeface="Arial" panose="020B0604020202020204" pitchFamily="34" charset="0"/>
                        </a:rPr>
                        <a:t>Common Large Cooking Equipment; Knife Skills: Knife</a:t>
                      </a:r>
                      <a:r>
                        <a:rPr lang="en-US" baseline="0" dirty="0"/>
                        <a:t> Safety; Knife Skills: Knife Types; Mise En Place; Roasting Vegetables; Weights and Volume</a:t>
                      </a:r>
                      <a:endParaRPr lang="en-US" dirty="0"/>
                    </a:p>
                  </a:txBody>
                  <a:tcPr/>
                </a:tc>
                <a:extLst>
                  <a:ext uri="{0D108BD9-81ED-4DB2-BD59-A6C34878D82A}">
                    <a16:rowId xmlns:a16="http://schemas.microsoft.com/office/drawing/2014/main" val="1753899688"/>
                  </a:ext>
                </a:extLst>
              </a:tr>
              <a:tr h="370840">
                <a:tc>
                  <a:txBody>
                    <a:bodyPr/>
                    <a:lstStyle/>
                    <a:p>
                      <a:r>
                        <a:rPr lang="en-US" b="0" i="0" dirty="0">
                          <a:latin typeface="Arial" panose="020B0604020202020204" pitchFamily="34" charset="0"/>
                        </a:rPr>
                        <a:t>Appetizing and</a:t>
                      </a:r>
                      <a:r>
                        <a:rPr lang="en-US" baseline="0" dirty="0"/>
                        <a:t> Varied Food Presentation</a:t>
                      </a:r>
                      <a:endParaRPr lang="en-US" dirty="0"/>
                    </a:p>
                  </a:txBody>
                  <a:tcPr/>
                </a:tc>
                <a:tc>
                  <a:txBody>
                    <a:bodyPr/>
                    <a:lstStyle/>
                    <a:p>
                      <a:r>
                        <a:rPr lang="en-US" b="0" i="0" dirty="0">
                          <a:latin typeface="Arial" panose="020B0604020202020204" pitchFamily="34" charset="0"/>
                        </a:rPr>
                        <a:t>Food Presentation; Serving Line</a:t>
                      </a:r>
                      <a:r>
                        <a:rPr lang="en-US" baseline="0" dirty="0"/>
                        <a:t> Presentation </a:t>
                      </a:r>
                      <a:endParaRPr lang="en-US" dirty="0"/>
                    </a:p>
                  </a:txBody>
                  <a:tcPr/>
                </a:tc>
                <a:extLst>
                  <a:ext uri="{0D108BD9-81ED-4DB2-BD59-A6C34878D82A}">
                    <a16:rowId xmlns:a16="http://schemas.microsoft.com/office/drawing/2014/main" val="2725424983"/>
                  </a:ext>
                </a:extLst>
              </a:tr>
            </a:tbl>
          </a:graphicData>
        </a:graphic>
      </p:graphicFrame>
    </p:spTree>
    <p:extLst>
      <p:ext uri="{BB962C8B-B14F-4D97-AF65-F5344CB8AC3E}">
        <p14:creationId xmlns:p14="http://schemas.microsoft.com/office/powerpoint/2010/main" val="252276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Research</a:t>
            </a:r>
          </a:p>
        </p:txBody>
      </p:sp>
      <p:sp>
        <p:nvSpPr>
          <p:cNvPr id="3" name="Content Placeholder 2"/>
          <p:cNvSpPr>
            <a:spLocks noGrp="1"/>
          </p:cNvSpPr>
          <p:nvPr>
            <p:ph idx="1"/>
          </p:nvPr>
        </p:nvSpPr>
        <p:spPr>
          <a:xfrm>
            <a:off x="838200" y="1772870"/>
            <a:ext cx="10515600" cy="4351338"/>
          </a:xfrm>
        </p:spPr>
        <p:txBody>
          <a:bodyPr>
            <a:normAutofit/>
          </a:bodyPr>
          <a:lstStyle/>
          <a:p>
            <a:pPr>
              <a:lnSpc>
                <a:spcPct val="100000"/>
              </a:lnSpc>
            </a:pPr>
            <a:r>
              <a:rPr lang="en-US" sz="2400" dirty="0"/>
              <a:t>Research has shown there is a connection between nutrition and proper brain development in children. </a:t>
            </a:r>
          </a:p>
          <a:p>
            <a:pPr>
              <a:lnSpc>
                <a:spcPct val="100000"/>
              </a:lnSpc>
            </a:pPr>
            <a:endParaRPr lang="en-US" sz="1000" dirty="0"/>
          </a:p>
          <a:p>
            <a:pPr>
              <a:lnSpc>
                <a:spcPct val="100000"/>
              </a:lnSpc>
            </a:pPr>
            <a:r>
              <a:rPr lang="en-US" sz="2400" dirty="0"/>
              <a:t>When children do not receive enough nutritious food to eat, it can impact their ability to learn.</a:t>
            </a:r>
          </a:p>
          <a:p>
            <a:pPr>
              <a:lnSpc>
                <a:spcPct val="100000"/>
              </a:lnSpc>
            </a:pPr>
            <a:endParaRPr lang="en-US" sz="1000" dirty="0"/>
          </a:p>
          <a:p>
            <a:pPr>
              <a:lnSpc>
                <a:spcPct val="100000"/>
              </a:lnSpc>
            </a:pPr>
            <a:r>
              <a:rPr lang="en-US" sz="2400" dirty="0"/>
              <a:t>YOU are in a unique position to aid in ensuring children receive the nutrients they need to grow and learn. </a:t>
            </a:r>
          </a:p>
        </p:txBody>
      </p:sp>
    </p:spTree>
    <p:extLst>
      <p:ext uri="{BB962C8B-B14F-4D97-AF65-F5344CB8AC3E}">
        <p14:creationId xmlns:p14="http://schemas.microsoft.com/office/powerpoint/2010/main" val="58262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Quality School Meals</a:t>
            </a:r>
          </a:p>
        </p:txBody>
      </p:sp>
      <p:sp>
        <p:nvSpPr>
          <p:cNvPr id="3" name="Content Placeholder 2"/>
          <p:cNvSpPr>
            <a:spLocks noGrp="1"/>
          </p:cNvSpPr>
          <p:nvPr>
            <p:ph idx="1"/>
          </p:nvPr>
        </p:nvSpPr>
        <p:spPr>
          <a:xfrm>
            <a:off x="838200" y="1667362"/>
            <a:ext cx="10515600" cy="4351338"/>
          </a:xfrm>
        </p:spPr>
        <p:txBody>
          <a:bodyPr>
            <a:normAutofit/>
          </a:bodyPr>
          <a:lstStyle/>
          <a:p>
            <a:pPr>
              <a:lnSpc>
                <a:spcPct val="100000"/>
              </a:lnSpc>
            </a:pPr>
            <a:r>
              <a:rPr lang="en-US" sz="2400" dirty="0"/>
              <a:t>How would you define “quality school meals”?</a:t>
            </a:r>
          </a:p>
          <a:p>
            <a:pPr>
              <a:lnSpc>
                <a:spcPct val="100000"/>
              </a:lnSpc>
            </a:pPr>
            <a:endParaRPr lang="en-US" sz="1000" dirty="0"/>
          </a:p>
          <a:p>
            <a:pPr>
              <a:lnSpc>
                <a:spcPct val="100000"/>
              </a:lnSpc>
            </a:pPr>
            <a:r>
              <a:rPr lang="en-US" sz="2400" dirty="0"/>
              <a:t>In this training, School Meal Quality is defined as </a:t>
            </a:r>
            <a:r>
              <a:rPr lang="en-US" sz="2400" i="1" dirty="0"/>
              <a:t>characteristics of food that affect its acceptability to consumers</a:t>
            </a:r>
            <a:r>
              <a:rPr lang="en-US" sz="2400" dirty="0"/>
              <a:t>. This includes: </a:t>
            </a:r>
          </a:p>
          <a:p>
            <a:pPr lvl="1">
              <a:lnSpc>
                <a:spcPct val="100000"/>
              </a:lnSpc>
            </a:pPr>
            <a:r>
              <a:rPr lang="en-US" dirty="0"/>
              <a:t>Food appearance (size, shape, color, gloss, and consistency)</a:t>
            </a:r>
          </a:p>
          <a:p>
            <a:pPr lvl="1">
              <a:lnSpc>
                <a:spcPct val="100000"/>
              </a:lnSpc>
            </a:pPr>
            <a:r>
              <a:rPr lang="en-US" dirty="0"/>
              <a:t>Texture</a:t>
            </a:r>
          </a:p>
          <a:p>
            <a:pPr lvl="1">
              <a:lnSpc>
                <a:spcPct val="100000"/>
              </a:lnSpc>
            </a:pPr>
            <a:r>
              <a:rPr lang="en-US" dirty="0"/>
              <a:t>Flavor</a:t>
            </a:r>
          </a:p>
          <a:p>
            <a:pPr lvl="1">
              <a:lnSpc>
                <a:spcPct val="100000"/>
              </a:lnSpc>
            </a:pPr>
            <a:r>
              <a:rPr lang="en-US" dirty="0"/>
              <a:t>Nutritional value</a:t>
            </a:r>
          </a:p>
          <a:p>
            <a:pPr lvl="1">
              <a:lnSpc>
                <a:spcPct val="100000"/>
              </a:lnSpc>
            </a:pPr>
            <a:r>
              <a:rPr lang="en-US" dirty="0"/>
              <a:t>Freshness</a:t>
            </a:r>
          </a:p>
          <a:p>
            <a:pPr marL="0" indent="0">
              <a:buNone/>
            </a:pPr>
            <a:endParaRPr lang="en-US" dirty="0"/>
          </a:p>
        </p:txBody>
      </p:sp>
    </p:spTree>
    <p:extLst>
      <p:ext uri="{BB962C8B-B14F-4D97-AF65-F5344CB8AC3E}">
        <p14:creationId xmlns:p14="http://schemas.microsoft.com/office/powerpoint/2010/main" val="256543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Match the Definitions</a:t>
            </a:r>
          </a:p>
        </p:txBody>
      </p:sp>
    </p:spTree>
    <p:extLst>
      <p:ext uri="{BB962C8B-B14F-4D97-AF65-F5344CB8AC3E}">
        <p14:creationId xmlns:p14="http://schemas.microsoft.com/office/powerpoint/2010/main" val="104873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8832387" y="452667"/>
            <a:ext cx="2881384" cy="2373867"/>
          </a:xfrm>
          <a:prstGeom prst="rect">
            <a:avLst/>
          </a:prstGeom>
        </p:spPr>
      </p:pic>
      <p:pic>
        <p:nvPicPr>
          <p:cNvPr id="5" name="Picture 4"/>
          <p:cNvPicPr>
            <a:picLocks noChangeAspect="1"/>
          </p:cNvPicPr>
          <p:nvPr/>
        </p:nvPicPr>
        <p:blipFill>
          <a:blip r:embed="rId3"/>
          <a:stretch>
            <a:fillRect/>
          </a:stretch>
        </p:blipFill>
        <p:spPr>
          <a:xfrm>
            <a:off x="5061841" y="488062"/>
            <a:ext cx="2981925" cy="2412726"/>
          </a:xfrm>
          <a:prstGeom prst="rect">
            <a:avLst/>
          </a:prstGeom>
        </p:spPr>
      </p:pic>
      <p:pic>
        <p:nvPicPr>
          <p:cNvPr id="6" name="Picture 5"/>
          <p:cNvPicPr>
            <a:picLocks noChangeAspect="1"/>
          </p:cNvPicPr>
          <p:nvPr/>
        </p:nvPicPr>
        <p:blipFill>
          <a:blip r:embed="rId4"/>
          <a:stretch>
            <a:fillRect/>
          </a:stretch>
        </p:blipFill>
        <p:spPr>
          <a:xfrm>
            <a:off x="327323" y="488062"/>
            <a:ext cx="3945897" cy="2396519"/>
          </a:xfrm>
          <a:prstGeom prst="rect">
            <a:avLst/>
          </a:prstGeom>
        </p:spPr>
      </p:pic>
      <p:sp>
        <p:nvSpPr>
          <p:cNvPr id="7" name="TextBox 6"/>
          <p:cNvSpPr txBox="1"/>
          <p:nvPr/>
        </p:nvSpPr>
        <p:spPr>
          <a:xfrm>
            <a:off x="1176612" y="7532519"/>
            <a:ext cx="11787548" cy="2246769"/>
          </a:xfrm>
          <a:prstGeom prst="rect">
            <a:avLst/>
          </a:prstGeom>
          <a:noFill/>
        </p:spPr>
        <p:txBody>
          <a:bodyPr wrap="square" rtlCol="0">
            <a:spAutoFit/>
          </a:bodyPr>
          <a:lstStyle/>
          <a:p>
            <a:pPr marL="342900" indent="-342900">
              <a:buFont typeface="+mj-lt"/>
              <a:buAutoNum type="arabicPeriod"/>
            </a:pPr>
            <a:r>
              <a:rPr lang="en-US" sz="2600" dirty="0">
                <a:latin typeface="Arial" panose="020B0604020202020204" pitchFamily="34" charset="0"/>
              </a:rPr>
              <a:t>Food Production Record</a:t>
            </a:r>
          </a:p>
          <a:p>
            <a:pPr marL="342900" indent="-342900">
              <a:buFont typeface="+mj-lt"/>
              <a:buAutoNum type="arabicPeriod"/>
            </a:pPr>
            <a:r>
              <a:rPr lang="en-US" sz="2600" dirty="0">
                <a:latin typeface="Arial" panose="020B0604020202020204" pitchFamily="34" charset="0"/>
              </a:rPr>
              <a:t>Quality Scorecard</a:t>
            </a:r>
          </a:p>
          <a:p>
            <a:pPr marL="342900" indent="-342900">
              <a:buFont typeface="+mj-lt"/>
              <a:buAutoNum type="arabicPeriod"/>
            </a:pPr>
            <a:r>
              <a:rPr lang="en-US" sz="2600" dirty="0">
                <a:latin typeface="Arial" panose="020B0604020202020204" pitchFamily="34" charset="0"/>
              </a:rPr>
              <a:t>Recipe Category</a:t>
            </a:r>
          </a:p>
          <a:p>
            <a:pPr marL="342900" indent="-342900">
              <a:buFont typeface="+mj-lt"/>
              <a:buAutoNum type="arabicPeriod"/>
            </a:pPr>
            <a:r>
              <a:rPr lang="en-US" sz="2600" dirty="0">
                <a:latin typeface="Arial" panose="020B0604020202020204" pitchFamily="34" charset="0"/>
              </a:rPr>
              <a:t>Standardized Recipe</a:t>
            </a:r>
          </a:p>
          <a:p>
            <a:endParaRPr lang="en-US" dirty="0">
              <a:latin typeface="Arial" panose="020B0604020202020204" pitchFamily="34" charset="0"/>
            </a:endParaRPr>
          </a:p>
          <a:p>
            <a:endParaRPr lang="en-US" dirty="0">
              <a:latin typeface="Arial" panose="020B0604020202020204" pitchFamily="34" charset="0"/>
            </a:endParaRPr>
          </a:p>
        </p:txBody>
      </p:sp>
      <p:sp>
        <p:nvSpPr>
          <p:cNvPr id="8" name="TextBox 7"/>
          <p:cNvSpPr txBox="1"/>
          <p:nvPr/>
        </p:nvSpPr>
        <p:spPr>
          <a:xfrm>
            <a:off x="6778896" y="3603270"/>
            <a:ext cx="8066428" cy="1323439"/>
          </a:xfrm>
          <a:prstGeom prst="rect">
            <a:avLst/>
          </a:prstGeom>
          <a:noFill/>
        </p:spPr>
        <p:txBody>
          <a:bodyPr wrap="square" rtlCol="0">
            <a:spAutoFit/>
          </a:bodyPr>
          <a:lstStyle/>
          <a:p>
            <a:r>
              <a:rPr lang="en-US" sz="4000" b="1" dirty="0">
                <a:solidFill>
                  <a:srgbClr val="90C84A"/>
                </a:solidFill>
                <a:latin typeface="Arial" panose="020B0604020202020204" pitchFamily="34" charset="0"/>
              </a:rPr>
              <a:t>Standardized </a:t>
            </a:r>
          </a:p>
          <a:p>
            <a:r>
              <a:rPr lang="en-US" sz="4000" b="1" dirty="0">
                <a:solidFill>
                  <a:srgbClr val="90C84A"/>
                </a:solidFill>
                <a:latin typeface="Arial" panose="020B0604020202020204" pitchFamily="34" charset="0"/>
              </a:rPr>
              <a:t>Recipe </a:t>
            </a:r>
          </a:p>
        </p:txBody>
      </p:sp>
      <p:sp>
        <p:nvSpPr>
          <p:cNvPr id="12" name="TextBox 11">
            <a:extLst>
              <a:ext uri="{FF2B5EF4-FFF2-40B4-BE49-F238E27FC236}">
                <a16:creationId xmlns:a16="http://schemas.microsoft.com/office/drawing/2014/main" id="{06CE2A76-E440-B648-BE98-B85B3A503898}"/>
              </a:ext>
            </a:extLst>
          </p:cNvPr>
          <p:cNvSpPr txBox="1"/>
          <p:nvPr/>
        </p:nvSpPr>
        <p:spPr>
          <a:xfrm>
            <a:off x="786470" y="4268447"/>
            <a:ext cx="4917440" cy="1305101"/>
          </a:xfrm>
          <a:prstGeom prst="rect">
            <a:avLst/>
          </a:prstGeom>
          <a:noFill/>
        </p:spPr>
        <p:txBody>
          <a:bodyPr wrap="square" rtlCol="0">
            <a:spAutoFit/>
          </a:bodyPr>
          <a:lstStyle/>
          <a:p>
            <a:pPr>
              <a:lnSpc>
                <a:spcPct val="150000"/>
              </a:lnSpc>
            </a:pPr>
            <a:r>
              <a:rPr lang="en-US" sz="2800" dirty="0">
                <a:latin typeface="Arial" panose="020B0604020202020204" pitchFamily="34" charset="0"/>
                <a:cs typeface="Arial" panose="020B0604020202020204" pitchFamily="34" charset="0"/>
              </a:rPr>
              <a:t>Recipe Category</a:t>
            </a:r>
          </a:p>
          <a:p>
            <a:pPr>
              <a:lnSpc>
                <a:spcPct val="150000"/>
              </a:lnSpc>
            </a:pPr>
            <a:r>
              <a:rPr lang="en-US" sz="2800" dirty="0">
                <a:latin typeface="Arial" panose="020B0604020202020204" pitchFamily="34" charset="0"/>
                <a:cs typeface="Arial" panose="020B0604020202020204" pitchFamily="34" charset="0"/>
              </a:rPr>
              <a:t>Standardized Recipe</a:t>
            </a:r>
          </a:p>
        </p:txBody>
      </p:sp>
      <p:sp>
        <p:nvSpPr>
          <p:cNvPr id="13" name="TextBox 12">
            <a:extLst>
              <a:ext uri="{FF2B5EF4-FFF2-40B4-BE49-F238E27FC236}">
                <a16:creationId xmlns:a16="http://schemas.microsoft.com/office/drawing/2014/main" id="{F971663D-D9EB-4346-AD1A-DDF40A248DBB}"/>
              </a:ext>
            </a:extLst>
          </p:cNvPr>
          <p:cNvSpPr txBox="1"/>
          <p:nvPr/>
        </p:nvSpPr>
        <p:spPr>
          <a:xfrm>
            <a:off x="786470" y="3063356"/>
            <a:ext cx="4917440" cy="1692771"/>
          </a:xfrm>
          <a:prstGeom prst="rect">
            <a:avLst/>
          </a:prstGeom>
          <a:noFill/>
        </p:spPr>
        <p:txBody>
          <a:bodyPr wrap="square" rtlCol="0">
            <a:spAutoFit/>
          </a:bodyPr>
          <a:lstStyle/>
          <a:p>
            <a:pPr>
              <a:lnSpc>
                <a:spcPct val="150000"/>
              </a:lnSpc>
            </a:pPr>
            <a:r>
              <a:rPr lang="en-US" sz="2800" dirty="0">
                <a:latin typeface="Arial" panose="020B0604020202020204" pitchFamily="34" charset="0"/>
                <a:cs typeface="Arial" panose="020B0604020202020204" pitchFamily="34" charset="0"/>
              </a:rPr>
              <a:t>Food Production Record</a:t>
            </a:r>
          </a:p>
          <a:p>
            <a:pPr>
              <a:lnSpc>
                <a:spcPct val="150000"/>
              </a:lnSpc>
            </a:pPr>
            <a:r>
              <a:rPr lang="en-US" sz="2800" dirty="0">
                <a:latin typeface="Arial" panose="020B0604020202020204" pitchFamily="34" charset="0"/>
                <a:cs typeface="Arial" panose="020B0604020202020204" pitchFamily="34" charset="0"/>
              </a:rPr>
              <a:t>Quality Scorecard</a:t>
            </a:r>
          </a:p>
          <a:p>
            <a:endParaRPr lang="en-US" sz="20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627B223-F5F8-B640-BBD8-84EE1CF5FFD4}"/>
              </a:ext>
            </a:extLst>
          </p:cNvPr>
          <p:cNvSpPr txBox="1"/>
          <p:nvPr/>
        </p:nvSpPr>
        <p:spPr>
          <a:xfrm>
            <a:off x="327323" y="3135731"/>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1.</a:t>
            </a:r>
          </a:p>
        </p:txBody>
      </p:sp>
      <p:sp>
        <p:nvSpPr>
          <p:cNvPr id="15" name="TextBox 14">
            <a:extLst>
              <a:ext uri="{FF2B5EF4-FFF2-40B4-BE49-F238E27FC236}">
                <a16:creationId xmlns:a16="http://schemas.microsoft.com/office/drawing/2014/main" id="{DDADE764-1D8C-6944-9C23-C189C05A8027}"/>
              </a:ext>
            </a:extLst>
          </p:cNvPr>
          <p:cNvSpPr txBox="1"/>
          <p:nvPr/>
        </p:nvSpPr>
        <p:spPr>
          <a:xfrm>
            <a:off x="327323" y="3765651"/>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2.</a:t>
            </a:r>
          </a:p>
        </p:txBody>
      </p:sp>
      <p:sp>
        <p:nvSpPr>
          <p:cNvPr id="16" name="TextBox 15">
            <a:extLst>
              <a:ext uri="{FF2B5EF4-FFF2-40B4-BE49-F238E27FC236}">
                <a16:creationId xmlns:a16="http://schemas.microsoft.com/office/drawing/2014/main" id="{DC2C5C08-ED90-F748-901A-944415011D72}"/>
              </a:ext>
            </a:extLst>
          </p:cNvPr>
          <p:cNvSpPr txBox="1"/>
          <p:nvPr/>
        </p:nvSpPr>
        <p:spPr>
          <a:xfrm>
            <a:off x="305684" y="4970742"/>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4.</a:t>
            </a:r>
          </a:p>
        </p:txBody>
      </p:sp>
      <p:sp>
        <p:nvSpPr>
          <p:cNvPr id="17" name="TextBox 16">
            <a:extLst>
              <a:ext uri="{FF2B5EF4-FFF2-40B4-BE49-F238E27FC236}">
                <a16:creationId xmlns:a16="http://schemas.microsoft.com/office/drawing/2014/main" id="{F0C390B4-ADF0-074A-8A72-F56D772CCBA0}"/>
              </a:ext>
            </a:extLst>
          </p:cNvPr>
          <p:cNvSpPr txBox="1"/>
          <p:nvPr/>
        </p:nvSpPr>
        <p:spPr>
          <a:xfrm>
            <a:off x="305684" y="4320502"/>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25802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42422" y="2406048"/>
            <a:ext cx="4650940" cy="3231654"/>
          </a:xfrm>
          <a:prstGeom prst="rect">
            <a:avLst/>
          </a:prstGeom>
          <a:noFill/>
        </p:spPr>
        <p:txBody>
          <a:bodyPr wrap="square" rtlCol="0">
            <a:spAutoFit/>
          </a:bodyPr>
          <a:lstStyle/>
          <a:p>
            <a:pPr>
              <a:lnSpc>
                <a:spcPct val="150000"/>
              </a:lnSpc>
            </a:pPr>
            <a:r>
              <a:rPr lang="en-US" sz="2800" dirty="0">
                <a:latin typeface="Arial" panose="020B0604020202020204" pitchFamily="34" charset="0"/>
              </a:rPr>
              <a:t>Batch Cooking</a:t>
            </a:r>
          </a:p>
          <a:p>
            <a:pPr>
              <a:lnSpc>
                <a:spcPct val="150000"/>
              </a:lnSpc>
            </a:pPr>
            <a:r>
              <a:rPr lang="en-US" sz="2800" dirty="0">
                <a:latin typeface="Arial" panose="020B0604020202020204" pitchFamily="34" charset="0"/>
              </a:rPr>
              <a:t>Culinary Technique</a:t>
            </a:r>
          </a:p>
          <a:p>
            <a:pPr>
              <a:lnSpc>
                <a:spcPct val="150000"/>
              </a:lnSpc>
            </a:pPr>
            <a:r>
              <a:rPr lang="en-US" sz="2800" dirty="0">
                <a:latin typeface="Arial" panose="020B0604020202020204" pitchFamily="34" charset="0"/>
              </a:rPr>
              <a:t>Mise en Place</a:t>
            </a:r>
          </a:p>
          <a:p>
            <a:pPr>
              <a:lnSpc>
                <a:spcPct val="150000"/>
              </a:lnSpc>
            </a:pPr>
            <a:r>
              <a:rPr lang="en-US" sz="2800" dirty="0">
                <a:latin typeface="Arial" panose="020B0604020202020204" pitchFamily="34" charset="0"/>
              </a:rPr>
              <a:t>Tare</a:t>
            </a:r>
          </a:p>
          <a:p>
            <a:endParaRPr lang="en-US" dirty="0">
              <a:latin typeface="Arial" panose="020B0604020202020204" pitchFamily="34" charset="0"/>
            </a:endParaRPr>
          </a:p>
          <a:p>
            <a:endParaRPr lang="en-US" dirty="0">
              <a:latin typeface="Arial" panose="020B0604020202020204" pitchFamily="34" charset="0"/>
            </a:endParaRPr>
          </a:p>
        </p:txBody>
      </p:sp>
      <p:sp>
        <p:nvSpPr>
          <p:cNvPr id="8" name="TextBox 7"/>
          <p:cNvSpPr txBox="1"/>
          <p:nvPr/>
        </p:nvSpPr>
        <p:spPr>
          <a:xfrm>
            <a:off x="6715671" y="3866434"/>
            <a:ext cx="4913906" cy="707886"/>
          </a:xfrm>
          <a:prstGeom prst="rect">
            <a:avLst/>
          </a:prstGeom>
          <a:noFill/>
        </p:spPr>
        <p:txBody>
          <a:bodyPr wrap="square" rtlCol="0">
            <a:spAutoFit/>
          </a:bodyPr>
          <a:lstStyle/>
          <a:p>
            <a:r>
              <a:rPr lang="en-US" sz="4000" b="1" dirty="0">
                <a:solidFill>
                  <a:srgbClr val="90C84A"/>
                </a:solidFill>
                <a:latin typeface="Arial" panose="020B0604020202020204" pitchFamily="34" charset="0"/>
              </a:rPr>
              <a:t>Mise en Place</a:t>
            </a:r>
          </a:p>
        </p:txBody>
      </p:sp>
      <p:sp>
        <p:nvSpPr>
          <p:cNvPr id="10" name="TextBox 9"/>
          <p:cNvSpPr txBox="1"/>
          <p:nvPr/>
        </p:nvSpPr>
        <p:spPr>
          <a:xfrm>
            <a:off x="779228" y="445273"/>
            <a:ext cx="10574572" cy="1938992"/>
          </a:xfrm>
          <a:prstGeom prst="rect">
            <a:avLst/>
          </a:prstGeom>
          <a:noFill/>
        </p:spPr>
        <p:txBody>
          <a:bodyPr wrap="square" rtlCol="0">
            <a:spAutoFit/>
          </a:bodyPr>
          <a:lstStyle/>
          <a:p>
            <a:r>
              <a:rPr lang="en-US" sz="3000" dirty="0">
                <a:latin typeface="Arial" panose="020B0604020202020204" pitchFamily="34" charset="0"/>
              </a:rPr>
              <a:t>French phrase meaning “to put in place,” referred to by cooking professionals as the preparation and assembly of all necessary ingredients and equipment prior to food production. </a:t>
            </a:r>
          </a:p>
        </p:txBody>
      </p:sp>
      <p:sp>
        <p:nvSpPr>
          <p:cNvPr id="5" name="TextBox 4">
            <a:extLst>
              <a:ext uri="{FF2B5EF4-FFF2-40B4-BE49-F238E27FC236}">
                <a16:creationId xmlns:a16="http://schemas.microsoft.com/office/drawing/2014/main" id="{0E8B1B63-378C-7E43-AB67-FC7E272CA9CD}"/>
              </a:ext>
            </a:extLst>
          </p:cNvPr>
          <p:cNvSpPr txBox="1"/>
          <p:nvPr/>
        </p:nvSpPr>
        <p:spPr>
          <a:xfrm>
            <a:off x="857675" y="2495651"/>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1.</a:t>
            </a:r>
          </a:p>
        </p:txBody>
      </p:sp>
      <p:sp>
        <p:nvSpPr>
          <p:cNvPr id="6" name="TextBox 5">
            <a:extLst>
              <a:ext uri="{FF2B5EF4-FFF2-40B4-BE49-F238E27FC236}">
                <a16:creationId xmlns:a16="http://schemas.microsoft.com/office/drawing/2014/main" id="{D4DE0162-0D46-BC4F-8225-9AA47D4CE613}"/>
              </a:ext>
            </a:extLst>
          </p:cNvPr>
          <p:cNvSpPr txBox="1"/>
          <p:nvPr/>
        </p:nvSpPr>
        <p:spPr>
          <a:xfrm>
            <a:off x="857675" y="3125571"/>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2.</a:t>
            </a:r>
          </a:p>
        </p:txBody>
      </p:sp>
      <p:sp>
        <p:nvSpPr>
          <p:cNvPr id="9" name="TextBox 8">
            <a:extLst>
              <a:ext uri="{FF2B5EF4-FFF2-40B4-BE49-F238E27FC236}">
                <a16:creationId xmlns:a16="http://schemas.microsoft.com/office/drawing/2014/main" id="{85C690D8-A248-3F4F-8CB5-455232C828D5}"/>
              </a:ext>
            </a:extLst>
          </p:cNvPr>
          <p:cNvSpPr txBox="1"/>
          <p:nvPr/>
        </p:nvSpPr>
        <p:spPr>
          <a:xfrm>
            <a:off x="836036" y="4422102"/>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4.</a:t>
            </a:r>
          </a:p>
        </p:txBody>
      </p:sp>
      <p:sp>
        <p:nvSpPr>
          <p:cNvPr id="11" name="TextBox 10">
            <a:extLst>
              <a:ext uri="{FF2B5EF4-FFF2-40B4-BE49-F238E27FC236}">
                <a16:creationId xmlns:a16="http://schemas.microsoft.com/office/drawing/2014/main" id="{576E07AD-A618-9E42-ACC7-1717D0CD3DF4}"/>
              </a:ext>
            </a:extLst>
          </p:cNvPr>
          <p:cNvSpPr txBox="1"/>
          <p:nvPr/>
        </p:nvSpPr>
        <p:spPr>
          <a:xfrm>
            <a:off x="836036" y="3771862"/>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56173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27726" y="2414408"/>
            <a:ext cx="4650940" cy="3046988"/>
          </a:xfrm>
          <a:prstGeom prst="rect">
            <a:avLst/>
          </a:prstGeom>
          <a:noFill/>
        </p:spPr>
        <p:txBody>
          <a:bodyPr wrap="square" rtlCol="0">
            <a:spAutoFit/>
          </a:bodyPr>
          <a:lstStyle/>
          <a:p>
            <a:pPr>
              <a:lnSpc>
                <a:spcPct val="150000"/>
              </a:lnSpc>
            </a:pPr>
            <a:r>
              <a:rPr lang="en-US" sz="2600" dirty="0">
                <a:latin typeface="Arial" panose="020B0604020202020204" pitchFamily="34" charset="0"/>
              </a:rPr>
              <a:t>Batch Cooking</a:t>
            </a:r>
          </a:p>
          <a:p>
            <a:pPr>
              <a:lnSpc>
                <a:spcPct val="150000"/>
              </a:lnSpc>
            </a:pPr>
            <a:r>
              <a:rPr lang="en-US" sz="2600" dirty="0">
                <a:latin typeface="Arial" panose="020B0604020202020204" pitchFamily="34" charset="0"/>
              </a:rPr>
              <a:t>Culinary Technique</a:t>
            </a:r>
          </a:p>
          <a:p>
            <a:pPr>
              <a:lnSpc>
                <a:spcPct val="150000"/>
              </a:lnSpc>
            </a:pPr>
            <a:r>
              <a:rPr lang="en-US" sz="2600" dirty="0">
                <a:latin typeface="Arial" panose="020B0604020202020204" pitchFamily="34" charset="0"/>
              </a:rPr>
              <a:t>Fabrication</a:t>
            </a:r>
          </a:p>
          <a:p>
            <a:pPr>
              <a:lnSpc>
                <a:spcPct val="150000"/>
              </a:lnSpc>
            </a:pPr>
            <a:r>
              <a:rPr lang="en-US" sz="2600" dirty="0">
                <a:latin typeface="Arial" panose="020B0604020202020204" pitchFamily="34" charset="0"/>
              </a:rPr>
              <a:t>Tare</a:t>
            </a:r>
          </a:p>
          <a:p>
            <a:endParaRPr lang="en-US" dirty="0">
              <a:latin typeface="Arial" panose="020B0604020202020204" pitchFamily="34" charset="0"/>
            </a:endParaRPr>
          </a:p>
          <a:p>
            <a:endParaRPr lang="en-US" dirty="0">
              <a:latin typeface="Arial" panose="020B0604020202020204" pitchFamily="34" charset="0"/>
            </a:endParaRPr>
          </a:p>
        </p:txBody>
      </p:sp>
      <p:sp>
        <p:nvSpPr>
          <p:cNvPr id="8" name="TextBox 7"/>
          <p:cNvSpPr txBox="1"/>
          <p:nvPr/>
        </p:nvSpPr>
        <p:spPr>
          <a:xfrm>
            <a:off x="6697383" y="3763092"/>
            <a:ext cx="4913906" cy="707886"/>
          </a:xfrm>
          <a:prstGeom prst="rect">
            <a:avLst/>
          </a:prstGeom>
          <a:noFill/>
        </p:spPr>
        <p:txBody>
          <a:bodyPr wrap="square" rtlCol="0">
            <a:spAutoFit/>
          </a:bodyPr>
          <a:lstStyle/>
          <a:p>
            <a:r>
              <a:rPr lang="en-US" sz="4000" b="1" dirty="0">
                <a:solidFill>
                  <a:srgbClr val="90C84A"/>
                </a:solidFill>
                <a:latin typeface="Arial" panose="020B0604020202020204" pitchFamily="34" charset="0"/>
              </a:rPr>
              <a:t>Batch</a:t>
            </a:r>
            <a:r>
              <a:rPr lang="en-US" sz="4000" b="1" dirty="0">
                <a:solidFill>
                  <a:srgbClr val="FF0000"/>
                </a:solidFill>
                <a:latin typeface="Arial" panose="020B0604020202020204" pitchFamily="34" charset="0"/>
              </a:rPr>
              <a:t> </a:t>
            </a:r>
            <a:r>
              <a:rPr lang="en-US" sz="4000" b="1" dirty="0">
                <a:solidFill>
                  <a:srgbClr val="90C84A"/>
                </a:solidFill>
                <a:latin typeface="Arial" panose="020B0604020202020204" pitchFamily="34" charset="0"/>
              </a:rPr>
              <a:t>Cooking</a:t>
            </a:r>
          </a:p>
        </p:txBody>
      </p:sp>
      <p:sp>
        <p:nvSpPr>
          <p:cNvPr id="10" name="TextBox 9"/>
          <p:cNvSpPr txBox="1"/>
          <p:nvPr/>
        </p:nvSpPr>
        <p:spPr>
          <a:xfrm>
            <a:off x="779228" y="445273"/>
            <a:ext cx="10574572" cy="1015663"/>
          </a:xfrm>
          <a:prstGeom prst="rect">
            <a:avLst/>
          </a:prstGeom>
          <a:noFill/>
        </p:spPr>
        <p:txBody>
          <a:bodyPr wrap="square" rtlCol="0">
            <a:spAutoFit/>
          </a:bodyPr>
          <a:lstStyle/>
          <a:p>
            <a:r>
              <a:rPr lang="en-US" sz="3000" dirty="0">
                <a:latin typeface="Arial" panose="020B0604020202020204" pitchFamily="34" charset="0"/>
              </a:rPr>
              <a:t>To prepare a menu item in small amounts, so it will be at its peak of quality when placed on the service line. </a:t>
            </a:r>
          </a:p>
        </p:txBody>
      </p:sp>
      <p:sp>
        <p:nvSpPr>
          <p:cNvPr id="5" name="TextBox 4">
            <a:extLst>
              <a:ext uri="{FF2B5EF4-FFF2-40B4-BE49-F238E27FC236}">
                <a16:creationId xmlns:a16="http://schemas.microsoft.com/office/drawing/2014/main" id="{973BCB1F-9700-3242-A5D1-19CCB2170FE8}"/>
              </a:ext>
            </a:extLst>
          </p:cNvPr>
          <p:cNvSpPr txBox="1"/>
          <p:nvPr/>
        </p:nvSpPr>
        <p:spPr>
          <a:xfrm>
            <a:off x="793057" y="2453087"/>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1.</a:t>
            </a:r>
          </a:p>
        </p:txBody>
      </p:sp>
      <p:sp>
        <p:nvSpPr>
          <p:cNvPr id="6" name="TextBox 5">
            <a:extLst>
              <a:ext uri="{FF2B5EF4-FFF2-40B4-BE49-F238E27FC236}">
                <a16:creationId xmlns:a16="http://schemas.microsoft.com/office/drawing/2014/main" id="{72160B04-8577-814E-BC93-245A4D9437D6}"/>
              </a:ext>
            </a:extLst>
          </p:cNvPr>
          <p:cNvSpPr txBox="1"/>
          <p:nvPr/>
        </p:nvSpPr>
        <p:spPr>
          <a:xfrm>
            <a:off x="793057" y="3028143"/>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2.</a:t>
            </a:r>
          </a:p>
        </p:txBody>
      </p:sp>
      <p:sp>
        <p:nvSpPr>
          <p:cNvPr id="9" name="TextBox 8">
            <a:extLst>
              <a:ext uri="{FF2B5EF4-FFF2-40B4-BE49-F238E27FC236}">
                <a16:creationId xmlns:a16="http://schemas.microsoft.com/office/drawing/2014/main" id="{D02807BB-3E83-1740-A50D-FFEABA5065F0}"/>
              </a:ext>
            </a:extLst>
          </p:cNvPr>
          <p:cNvSpPr txBox="1"/>
          <p:nvPr/>
        </p:nvSpPr>
        <p:spPr>
          <a:xfrm>
            <a:off x="771418" y="4214946"/>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4.</a:t>
            </a:r>
          </a:p>
        </p:txBody>
      </p:sp>
      <p:sp>
        <p:nvSpPr>
          <p:cNvPr id="11" name="TextBox 10">
            <a:extLst>
              <a:ext uri="{FF2B5EF4-FFF2-40B4-BE49-F238E27FC236}">
                <a16:creationId xmlns:a16="http://schemas.microsoft.com/office/drawing/2014/main" id="{3814D867-BDA0-324F-A5C9-E010832E0C54}"/>
              </a:ext>
            </a:extLst>
          </p:cNvPr>
          <p:cNvSpPr txBox="1"/>
          <p:nvPr/>
        </p:nvSpPr>
        <p:spPr>
          <a:xfrm>
            <a:off x="771418" y="3637858"/>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233298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84215" y="2158913"/>
            <a:ext cx="4650940" cy="3046988"/>
          </a:xfrm>
          <a:prstGeom prst="rect">
            <a:avLst/>
          </a:prstGeom>
          <a:noFill/>
        </p:spPr>
        <p:txBody>
          <a:bodyPr wrap="square" rtlCol="0">
            <a:spAutoFit/>
          </a:bodyPr>
          <a:lstStyle/>
          <a:p>
            <a:pPr>
              <a:lnSpc>
                <a:spcPct val="150000"/>
              </a:lnSpc>
            </a:pPr>
            <a:r>
              <a:rPr lang="en-US" sz="2600" dirty="0">
                <a:latin typeface="Arial" panose="020B0604020202020204" pitchFamily="34" charset="0"/>
              </a:rPr>
              <a:t>Chiffonade</a:t>
            </a:r>
          </a:p>
          <a:p>
            <a:pPr>
              <a:lnSpc>
                <a:spcPct val="150000"/>
              </a:lnSpc>
            </a:pPr>
            <a:r>
              <a:rPr lang="en-US" sz="2600" dirty="0">
                <a:latin typeface="Arial" panose="020B0604020202020204" pitchFamily="34" charset="0"/>
              </a:rPr>
              <a:t>Fabrication</a:t>
            </a:r>
          </a:p>
          <a:p>
            <a:pPr>
              <a:lnSpc>
                <a:spcPct val="150000"/>
              </a:lnSpc>
            </a:pPr>
            <a:r>
              <a:rPr lang="en-US" sz="2600" dirty="0">
                <a:latin typeface="Arial" panose="020B0604020202020204" pitchFamily="34" charset="0"/>
              </a:rPr>
              <a:t>Serving Size</a:t>
            </a:r>
          </a:p>
          <a:p>
            <a:pPr>
              <a:lnSpc>
                <a:spcPct val="150000"/>
              </a:lnSpc>
            </a:pPr>
            <a:r>
              <a:rPr lang="en-US" sz="2600" dirty="0">
                <a:latin typeface="Arial" panose="020B0604020202020204" pitchFamily="34" charset="0"/>
              </a:rPr>
              <a:t>Yield</a:t>
            </a:r>
          </a:p>
          <a:p>
            <a:endParaRPr lang="en-US" dirty="0">
              <a:latin typeface="Arial" panose="020B0604020202020204" pitchFamily="34" charset="0"/>
            </a:endParaRPr>
          </a:p>
          <a:p>
            <a:endParaRPr lang="en-US" dirty="0">
              <a:latin typeface="Arial" panose="020B0604020202020204" pitchFamily="34" charset="0"/>
            </a:endParaRPr>
          </a:p>
        </p:txBody>
      </p:sp>
      <p:sp>
        <p:nvSpPr>
          <p:cNvPr id="8" name="TextBox 7"/>
          <p:cNvSpPr txBox="1"/>
          <p:nvPr/>
        </p:nvSpPr>
        <p:spPr>
          <a:xfrm>
            <a:off x="6661514" y="3813153"/>
            <a:ext cx="4913906" cy="707886"/>
          </a:xfrm>
          <a:prstGeom prst="rect">
            <a:avLst/>
          </a:prstGeom>
          <a:noFill/>
        </p:spPr>
        <p:txBody>
          <a:bodyPr wrap="square" rtlCol="0">
            <a:spAutoFit/>
          </a:bodyPr>
          <a:lstStyle/>
          <a:p>
            <a:r>
              <a:rPr lang="en-US" sz="4000" b="1" dirty="0">
                <a:solidFill>
                  <a:srgbClr val="90C84A"/>
                </a:solidFill>
                <a:latin typeface="Arial" panose="020B0604020202020204" pitchFamily="34" charset="0"/>
              </a:rPr>
              <a:t>Chiffonade</a:t>
            </a:r>
          </a:p>
        </p:txBody>
      </p:sp>
      <p:sp>
        <p:nvSpPr>
          <p:cNvPr id="10" name="TextBox 9"/>
          <p:cNvSpPr txBox="1"/>
          <p:nvPr/>
        </p:nvSpPr>
        <p:spPr>
          <a:xfrm>
            <a:off x="779228" y="445273"/>
            <a:ext cx="10574572" cy="553998"/>
          </a:xfrm>
          <a:prstGeom prst="rect">
            <a:avLst/>
          </a:prstGeom>
          <a:noFill/>
        </p:spPr>
        <p:txBody>
          <a:bodyPr wrap="square" rtlCol="0">
            <a:spAutoFit/>
          </a:bodyPr>
          <a:lstStyle/>
          <a:p>
            <a:r>
              <a:rPr lang="en-US" sz="3000" dirty="0">
                <a:latin typeface="Arial" panose="020B0604020202020204" pitchFamily="34" charset="0"/>
              </a:rPr>
              <a:t>Finely slice or shred leafy vegetables or herbs. </a:t>
            </a:r>
          </a:p>
        </p:txBody>
      </p:sp>
      <p:sp>
        <p:nvSpPr>
          <p:cNvPr id="5" name="TextBox 4">
            <a:extLst>
              <a:ext uri="{FF2B5EF4-FFF2-40B4-BE49-F238E27FC236}">
                <a16:creationId xmlns:a16="http://schemas.microsoft.com/office/drawing/2014/main" id="{FF08FFF5-C76B-1D47-A232-A33D1B977125}"/>
              </a:ext>
            </a:extLst>
          </p:cNvPr>
          <p:cNvSpPr txBox="1"/>
          <p:nvPr/>
        </p:nvSpPr>
        <p:spPr>
          <a:xfrm>
            <a:off x="729659" y="2158913"/>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1.</a:t>
            </a:r>
          </a:p>
        </p:txBody>
      </p:sp>
      <p:sp>
        <p:nvSpPr>
          <p:cNvPr id="6" name="TextBox 5">
            <a:extLst>
              <a:ext uri="{FF2B5EF4-FFF2-40B4-BE49-F238E27FC236}">
                <a16:creationId xmlns:a16="http://schemas.microsoft.com/office/drawing/2014/main" id="{BEB684E5-9CE5-0347-BA72-0C2165F7CF47}"/>
              </a:ext>
            </a:extLst>
          </p:cNvPr>
          <p:cNvSpPr txBox="1"/>
          <p:nvPr/>
        </p:nvSpPr>
        <p:spPr>
          <a:xfrm>
            <a:off x="729659" y="2788833"/>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2.</a:t>
            </a:r>
          </a:p>
        </p:txBody>
      </p:sp>
      <p:sp>
        <p:nvSpPr>
          <p:cNvPr id="9" name="TextBox 8">
            <a:extLst>
              <a:ext uri="{FF2B5EF4-FFF2-40B4-BE49-F238E27FC236}">
                <a16:creationId xmlns:a16="http://schemas.microsoft.com/office/drawing/2014/main" id="{E76B5105-B999-AE47-B834-EA6AB0EF4B50}"/>
              </a:ext>
            </a:extLst>
          </p:cNvPr>
          <p:cNvSpPr txBox="1"/>
          <p:nvPr/>
        </p:nvSpPr>
        <p:spPr>
          <a:xfrm>
            <a:off x="708020" y="3975636"/>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4.</a:t>
            </a:r>
          </a:p>
        </p:txBody>
      </p:sp>
      <p:sp>
        <p:nvSpPr>
          <p:cNvPr id="11" name="TextBox 10">
            <a:extLst>
              <a:ext uri="{FF2B5EF4-FFF2-40B4-BE49-F238E27FC236}">
                <a16:creationId xmlns:a16="http://schemas.microsoft.com/office/drawing/2014/main" id="{9CFF9D59-A986-6C4A-91EA-04AD41D2A55D}"/>
              </a:ext>
            </a:extLst>
          </p:cNvPr>
          <p:cNvSpPr txBox="1"/>
          <p:nvPr/>
        </p:nvSpPr>
        <p:spPr>
          <a:xfrm>
            <a:off x="708020" y="3416836"/>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46764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887963" y="629531"/>
            <a:ext cx="3273557" cy="3046988"/>
          </a:xfrm>
          <a:prstGeom prst="rect">
            <a:avLst/>
          </a:prstGeom>
          <a:noFill/>
        </p:spPr>
        <p:txBody>
          <a:bodyPr wrap="square" rtlCol="0">
            <a:spAutoFit/>
          </a:bodyPr>
          <a:lstStyle/>
          <a:p>
            <a:pPr>
              <a:lnSpc>
                <a:spcPct val="150000"/>
              </a:lnSpc>
            </a:pPr>
            <a:r>
              <a:rPr lang="en-US" sz="2600" dirty="0">
                <a:latin typeface="Arial" panose="020B0604020202020204" pitchFamily="34" charset="0"/>
              </a:rPr>
              <a:t>Production Record</a:t>
            </a:r>
          </a:p>
          <a:p>
            <a:pPr>
              <a:lnSpc>
                <a:spcPct val="150000"/>
              </a:lnSpc>
            </a:pPr>
            <a:r>
              <a:rPr lang="en-US" sz="2600" dirty="0">
                <a:latin typeface="Arial" panose="020B0604020202020204" pitchFamily="34" charset="0"/>
              </a:rPr>
              <a:t>Quality Scorecard</a:t>
            </a:r>
          </a:p>
          <a:p>
            <a:pPr>
              <a:lnSpc>
                <a:spcPct val="150000"/>
              </a:lnSpc>
            </a:pPr>
            <a:r>
              <a:rPr lang="en-US" sz="2600" dirty="0">
                <a:latin typeface="Arial" panose="020B0604020202020204" pitchFamily="34" charset="0"/>
              </a:rPr>
              <a:t>Serving Size</a:t>
            </a:r>
          </a:p>
          <a:p>
            <a:pPr>
              <a:lnSpc>
                <a:spcPct val="150000"/>
              </a:lnSpc>
            </a:pPr>
            <a:r>
              <a:rPr lang="en-US" sz="2600" dirty="0">
                <a:latin typeface="Arial" panose="020B0604020202020204" pitchFamily="34" charset="0"/>
              </a:rPr>
              <a:t>Time Standard</a:t>
            </a:r>
          </a:p>
          <a:p>
            <a:endParaRPr lang="en-US" dirty="0">
              <a:latin typeface="Arial" panose="020B0604020202020204" pitchFamily="34" charset="0"/>
            </a:endParaRPr>
          </a:p>
          <a:p>
            <a:endParaRPr lang="en-US" dirty="0">
              <a:latin typeface="Arial" panose="020B0604020202020204" pitchFamily="34" charset="0"/>
            </a:endParaRPr>
          </a:p>
        </p:txBody>
      </p:sp>
      <p:sp>
        <p:nvSpPr>
          <p:cNvPr id="8" name="TextBox 7"/>
          <p:cNvSpPr txBox="1"/>
          <p:nvPr/>
        </p:nvSpPr>
        <p:spPr>
          <a:xfrm>
            <a:off x="8540496" y="3806144"/>
            <a:ext cx="3438144" cy="1323439"/>
          </a:xfrm>
          <a:prstGeom prst="rect">
            <a:avLst/>
          </a:prstGeom>
          <a:noFill/>
        </p:spPr>
        <p:txBody>
          <a:bodyPr wrap="square" rtlCol="0">
            <a:spAutoFit/>
          </a:bodyPr>
          <a:lstStyle/>
          <a:p>
            <a:r>
              <a:rPr lang="en-US" sz="4000" b="1" dirty="0">
                <a:solidFill>
                  <a:srgbClr val="90C84A"/>
                </a:solidFill>
                <a:latin typeface="Arial" panose="020B0604020202020204" pitchFamily="34" charset="0"/>
              </a:rPr>
              <a:t>Quality Scorecard</a:t>
            </a:r>
          </a:p>
        </p:txBody>
      </p:sp>
      <p:graphicFrame>
        <p:nvGraphicFramePr>
          <p:cNvPr id="2" name="Table 1"/>
          <p:cNvGraphicFramePr>
            <a:graphicFrameLocks noGrp="1"/>
          </p:cNvGraphicFramePr>
          <p:nvPr>
            <p:extLst>
              <p:ext uri="{D42A27DB-BD31-4B8C-83A1-F6EECF244321}">
                <p14:modId xmlns:p14="http://schemas.microsoft.com/office/powerpoint/2010/main" val="2910678872"/>
              </p:ext>
            </p:extLst>
          </p:nvPr>
        </p:nvGraphicFramePr>
        <p:xfrm>
          <a:off x="337267" y="271186"/>
          <a:ext cx="7854746" cy="5173652"/>
        </p:xfrm>
        <a:graphic>
          <a:graphicData uri="http://schemas.openxmlformats.org/drawingml/2006/table">
            <a:tbl>
              <a:tblPr firstRow="1" firstCol="1" lastRow="1" lastCol="1" bandRow="1" bandCol="1">
                <a:tableStyleId>{5940675A-B579-460E-94D1-54222C63F5DA}</a:tableStyleId>
              </a:tblPr>
              <a:tblGrid>
                <a:gridCol w="3681548">
                  <a:extLst>
                    <a:ext uri="{9D8B030D-6E8A-4147-A177-3AD203B41FA5}">
                      <a16:colId xmlns:a16="http://schemas.microsoft.com/office/drawing/2014/main" val="2241920178"/>
                    </a:ext>
                  </a:extLst>
                </a:gridCol>
                <a:gridCol w="501831">
                  <a:extLst>
                    <a:ext uri="{9D8B030D-6E8A-4147-A177-3AD203B41FA5}">
                      <a16:colId xmlns:a16="http://schemas.microsoft.com/office/drawing/2014/main" val="2818040440"/>
                    </a:ext>
                  </a:extLst>
                </a:gridCol>
                <a:gridCol w="501831">
                  <a:extLst>
                    <a:ext uri="{9D8B030D-6E8A-4147-A177-3AD203B41FA5}">
                      <a16:colId xmlns:a16="http://schemas.microsoft.com/office/drawing/2014/main" val="2154673817"/>
                    </a:ext>
                  </a:extLst>
                </a:gridCol>
                <a:gridCol w="501831">
                  <a:extLst>
                    <a:ext uri="{9D8B030D-6E8A-4147-A177-3AD203B41FA5}">
                      <a16:colId xmlns:a16="http://schemas.microsoft.com/office/drawing/2014/main" val="2977775031"/>
                    </a:ext>
                  </a:extLst>
                </a:gridCol>
                <a:gridCol w="2667705">
                  <a:extLst>
                    <a:ext uri="{9D8B030D-6E8A-4147-A177-3AD203B41FA5}">
                      <a16:colId xmlns:a16="http://schemas.microsoft.com/office/drawing/2014/main" val="2709277942"/>
                    </a:ext>
                  </a:extLst>
                </a:gridCol>
              </a:tblGrid>
              <a:tr h="233192">
                <a:tc gridSpan="5">
                  <a:txBody>
                    <a:bodyPr/>
                    <a:lstStyle/>
                    <a:p>
                      <a:pPr marL="54610" marR="0">
                        <a:spcBef>
                          <a:spcPts val="200"/>
                        </a:spcBef>
                        <a:spcAft>
                          <a:spcPts val="200"/>
                        </a:spcAft>
                      </a:pPr>
                      <a:r>
                        <a:rPr lang="en-US" sz="1200" b="0" i="0" dirty="0">
                          <a:effectLst/>
                          <a:latin typeface="Arial" panose="020B0604020202020204" pitchFamily="34" charset="0"/>
                        </a:rPr>
                        <a:t>APPEARANCE</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86666650"/>
                  </a:ext>
                </a:extLst>
              </a:tr>
              <a:tr h="241234">
                <a:tc>
                  <a:txBody>
                    <a:bodyPr/>
                    <a:lstStyle/>
                    <a:p>
                      <a:pPr marL="54610" marR="274320">
                        <a:spcBef>
                          <a:spcPts val="200"/>
                        </a:spcBef>
                        <a:spcAft>
                          <a:spcPts val="200"/>
                        </a:spcAft>
                      </a:pPr>
                      <a:r>
                        <a:rPr lang="en-US" sz="1200" b="0" i="0" dirty="0">
                          <a:effectLst/>
                          <a:latin typeface="Arial" panose="020B0604020202020204" pitchFamily="34" charset="0"/>
                        </a:rPr>
                        <a:t>Color is bright, typical of fresh greens.</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105916347"/>
                  </a:ext>
                </a:extLst>
              </a:tr>
              <a:tr h="463167">
                <a:tc>
                  <a:txBody>
                    <a:bodyPr/>
                    <a:lstStyle/>
                    <a:p>
                      <a:pPr marL="50800" marR="0">
                        <a:spcBef>
                          <a:spcPts val="120"/>
                        </a:spcBef>
                        <a:spcAft>
                          <a:spcPts val="0"/>
                        </a:spcAft>
                      </a:pPr>
                      <a:r>
                        <a:rPr lang="en-US" sz="1200" b="0" i="0" dirty="0">
                          <a:effectLst/>
                          <a:latin typeface="Arial" panose="020B0604020202020204" pitchFamily="34" charset="0"/>
                        </a:rPr>
                        <a:t>Color is bright, typical of other fresh ingredients (no discoloration).</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4141723715"/>
                  </a:ext>
                </a:extLst>
              </a:tr>
              <a:tr h="463167">
                <a:tc>
                  <a:txBody>
                    <a:bodyPr/>
                    <a:lstStyle/>
                    <a:p>
                      <a:pPr marL="54610" marR="274320">
                        <a:spcBef>
                          <a:spcPts val="200"/>
                        </a:spcBef>
                        <a:spcAft>
                          <a:spcPts val="200"/>
                        </a:spcAft>
                      </a:pPr>
                      <a:r>
                        <a:rPr lang="en-US" sz="1200" b="0" i="0" dirty="0">
                          <a:effectLst/>
                          <a:latin typeface="Arial" panose="020B0604020202020204" pitchFamily="34" charset="0"/>
                        </a:rPr>
                        <a:t>Salad appears moist, not dry or excessively wet.</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121894979"/>
                  </a:ext>
                </a:extLst>
              </a:tr>
              <a:tr h="241234">
                <a:tc>
                  <a:txBody>
                    <a:bodyPr/>
                    <a:lstStyle/>
                    <a:p>
                      <a:pPr marL="54610" marR="274320">
                        <a:spcBef>
                          <a:spcPts val="200"/>
                        </a:spcBef>
                        <a:spcAft>
                          <a:spcPts val="200"/>
                        </a:spcAft>
                      </a:pPr>
                      <a:r>
                        <a:rPr lang="en-US" sz="1200" b="0" i="0" dirty="0">
                          <a:effectLst/>
                          <a:latin typeface="Arial" panose="020B0604020202020204" pitchFamily="34" charset="0"/>
                        </a:rPr>
                        <a:t>Salad ingredients are cut evenly.</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46110917"/>
                  </a:ext>
                </a:extLst>
              </a:tr>
              <a:tr h="241234">
                <a:tc>
                  <a:txBody>
                    <a:bodyPr/>
                    <a:lstStyle/>
                    <a:p>
                      <a:pPr marL="54610" marR="274320">
                        <a:spcBef>
                          <a:spcPts val="200"/>
                        </a:spcBef>
                        <a:spcAft>
                          <a:spcPts val="200"/>
                        </a:spcAft>
                      </a:pPr>
                      <a:r>
                        <a:rPr lang="en-US" sz="1200" b="0" i="0" dirty="0">
                          <a:effectLst/>
                          <a:latin typeface="Arial" panose="020B0604020202020204" pitchFamily="34" charset="0"/>
                        </a:rPr>
                        <a:t>Salad ingredients appear crisp, not limp.</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898817832"/>
                  </a:ext>
                </a:extLst>
              </a:tr>
              <a:tr h="463167">
                <a:tc>
                  <a:txBody>
                    <a:bodyPr/>
                    <a:lstStyle/>
                    <a:p>
                      <a:pPr marL="54610" marR="274320">
                        <a:spcBef>
                          <a:spcPts val="200"/>
                        </a:spcBef>
                        <a:spcAft>
                          <a:spcPts val="200"/>
                        </a:spcAft>
                      </a:pPr>
                      <a:r>
                        <a:rPr lang="en-US" sz="1200" b="0" i="0" dirty="0">
                          <a:effectLst/>
                          <a:latin typeface="Arial" panose="020B0604020202020204" pitchFamily="34" charset="0"/>
                        </a:rPr>
                        <a:t>Garnish is edible and appropriate for the salad.</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925761021"/>
                  </a:ext>
                </a:extLst>
              </a:tr>
              <a:tr h="241234">
                <a:tc gridSpan="5">
                  <a:txBody>
                    <a:bodyPr/>
                    <a:lstStyle/>
                    <a:p>
                      <a:pPr marL="54610" marR="0">
                        <a:spcBef>
                          <a:spcPts val="200"/>
                        </a:spcBef>
                        <a:spcAft>
                          <a:spcPts val="200"/>
                        </a:spcAft>
                      </a:pPr>
                      <a:r>
                        <a:rPr lang="en-US" sz="1200" b="0" i="0" dirty="0">
                          <a:effectLst/>
                          <a:latin typeface="Arial" panose="020B0604020202020204" pitchFamily="34" charset="0"/>
                        </a:rPr>
                        <a:t>TEXTURE OR CONSISTENCY</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4305504"/>
                  </a:ext>
                </a:extLst>
              </a:tr>
              <a:tr h="241234">
                <a:tc>
                  <a:txBody>
                    <a:bodyPr/>
                    <a:lstStyle/>
                    <a:p>
                      <a:pPr marL="54610" marR="0">
                        <a:spcBef>
                          <a:spcPts val="200"/>
                        </a:spcBef>
                        <a:spcAft>
                          <a:spcPts val="200"/>
                        </a:spcAft>
                      </a:pPr>
                      <a:r>
                        <a:rPr lang="en-US" sz="1200" b="0" i="0" dirty="0">
                          <a:effectLst/>
                          <a:latin typeface="Arial" panose="020B0604020202020204" pitchFamily="34" charset="0"/>
                        </a:rPr>
                        <a:t>Salad ingredients are crisp, not soggy.</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693677505"/>
                  </a:ext>
                </a:extLst>
              </a:tr>
              <a:tr h="463167">
                <a:tc>
                  <a:txBody>
                    <a:bodyPr/>
                    <a:lstStyle/>
                    <a:p>
                      <a:pPr marL="54610" marR="0">
                        <a:spcBef>
                          <a:spcPts val="200"/>
                        </a:spcBef>
                        <a:spcAft>
                          <a:spcPts val="200"/>
                        </a:spcAft>
                      </a:pPr>
                      <a:r>
                        <a:rPr lang="en-US" sz="1200" b="0" i="0" dirty="0">
                          <a:effectLst/>
                          <a:latin typeface="Arial" panose="020B0604020202020204" pitchFamily="34" charset="0"/>
                        </a:rPr>
                        <a:t>Meat or pasta/rice salads are tender but not mushy.</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589836768"/>
                  </a:ext>
                </a:extLst>
              </a:tr>
              <a:tr h="241234">
                <a:tc gridSpan="5">
                  <a:txBody>
                    <a:bodyPr/>
                    <a:lstStyle/>
                    <a:p>
                      <a:pPr marL="54610" marR="0">
                        <a:spcBef>
                          <a:spcPts val="200"/>
                        </a:spcBef>
                        <a:spcAft>
                          <a:spcPts val="200"/>
                        </a:spcAft>
                      </a:pPr>
                      <a:r>
                        <a:rPr lang="en-US" sz="1200" b="0" i="0" dirty="0">
                          <a:effectLst/>
                          <a:latin typeface="Arial" panose="020B0604020202020204" pitchFamily="34" charset="0"/>
                        </a:rPr>
                        <a:t>FLAVOR</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191186"/>
                  </a:ext>
                </a:extLst>
              </a:tr>
              <a:tr h="453519">
                <a:tc>
                  <a:txBody>
                    <a:bodyPr/>
                    <a:lstStyle/>
                    <a:p>
                      <a:pPr marL="50800" marR="0">
                        <a:spcBef>
                          <a:spcPts val="120"/>
                        </a:spcBef>
                        <a:spcAft>
                          <a:spcPts val="0"/>
                        </a:spcAft>
                      </a:pPr>
                      <a:r>
                        <a:rPr lang="en-US" sz="1200" b="0" i="0" dirty="0">
                          <a:effectLst/>
                          <a:latin typeface="Arial" panose="020B0604020202020204" pitchFamily="34" charset="0"/>
                        </a:rPr>
                        <a:t>Salad ingredients have a fresh, distinctive flavor.</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708290283"/>
                  </a:ext>
                </a:extLst>
              </a:tr>
              <a:tr h="463167">
                <a:tc>
                  <a:txBody>
                    <a:bodyPr/>
                    <a:lstStyle/>
                    <a:p>
                      <a:pPr marL="54610" marR="0">
                        <a:spcBef>
                          <a:spcPts val="200"/>
                        </a:spcBef>
                        <a:spcAft>
                          <a:spcPts val="200"/>
                        </a:spcAft>
                      </a:pPr>
                      <a:r>
                        <a:rPr lang="en-US" sz="1200" b="0" i="0" dirty="0">
                          <a:effectLst/>
                          <a:latin typeface="Arial" panose="020B0604020202020204" pitchFamily="34" charset="0"/>
                        </a:rPr>
                        <a:t>Seasonings enhance the salad but are not too salty or too tart.</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261500324"/>
                  </a:ext>
                </a:extLst>
              </a:tr>
              <a:tr h="241234">
                <a:tc>
                  <a:txBody>
                    <a:bodyPr/>
                    <a:lstStyle/>
                    <a:p>
                      <a:pPr marL="54610" marR="0">
                        <a:spcBef>
                          <a:spcPts val="200"/>
                        </a:spcBef>
                        <a:spcAft>
                          <a:spcPts val="200"/>
                        </a:spcAft>
                      </a:pPr>
                      <a:r>
                        <a:rPr lang="en-US" sz="1200" b="0" i="0" dirty="0">
                          <a:effectLst/>
                          <a:latin typeface="Arial" panose="020B0604020202020204" pitchFamily="34" charset="0"/>
                        </a:rPr>
                        <a:t>A variety of salad dressings are available.</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735529896"/>
                  </a:ext>
                </a:extLst>
              </a:tr>
              <a:tr h="241234">
                <a:tc gridSpan="5">
                  <a:txBody>
                    <a:bodyPr/>
                    <a:lstStyle/>
                    <a:p>
                      <a:pPr marL="54610" marR="0">
                        <a:spcBef>
                          <a:spcPts val="200"/>
                        </a:spcBef>
                        <a:spcAft>
                          <a:spcPts val="200"/>
                        </a:spcAft>
                      </a:pPr>
                      <a:r>
                        <a:rPr lang="en-US" sz="1200" b="0" i="0" dirty="0">
                          <a:effectLst/>
                          <a:latin typeface="Arial" panose="020B0604020202020204" pitchFamily="34" charset="0"/>
                        </a:rPr>
                        <a:t>SERVICE TEMPERATURE</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5590182"/>
                  </a:ext>
                </a:extLst>
              </a:tr>
              <a:tr h="241234">
                <a:tc>
                  <a:txBody>
                    <a:bodyPr/>
                    <a:lstStyle/>
                    <a:p>
                      <a:pPr marL="54610" marR="0">
                        <a:spcBef>
                          <a:spcPts val="200"/>
                        </a:spcBef>
                        <a:spcAft>
                          <a:spcPts val="200"/>
                        </a:spcAft>
                      </a:pPr>
                      <a:r>
                        <a:rPr lang="en-US" sz="1200" b="0" i="0" dirty="0">
                          <a:effectLst/>
                          <a:latin typeface="Arial" panose="020B0604020202020204" pitchFamily="34" charset="0"/>
                        </a:rPr>
                        <a:t>Chilled – 34 °F – 38 °F</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200" b="0" i="0" dirty="0">
                          <a:effectLst/>
                          <a:latin typeface="Arial" panose="020B0604020202020204" pitchFamily="34" charset="0"/>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847453300"/>
                  </a:ext>
                </a:extLst>
              </a:tr>
            </a:tbl>
          </a:graphicData>
        </a:graphic>
      </p:graphicFrame>
      <p:sp>
        <p:nvSpPr>
          <p:cNvPr id="5" name="TextBox 4">
            <a:extLst>
              <a:ext uri="{FF2B5EF4-FFF2-40B4-BE49-F238E27FC236}">
                <a16:creationId xmlns:a16="http://schemas.microsoft.com/office/drawing/2014/main" id="{2FA583BE-C4A1-C94A-9424-CFA0CA9B8484}"/>
              </a:ext>
            </a:extLst>
          </p:cNvPr>
          <p:cNvSpPr txBox="1"/>
          <p:nvPr/>
        </p:nvSpPr>
        <p:spPr>
          <a:xfrm>
            <a:off x="8465483" y="629531"/>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1.</a:t>
            </a:r>
          </a:p>
        </p:txBody>
      </p:sp>
      <p:sp>
        <p:nvSpPr>
          <p:cNvPr id="6" name="TextBox 5">
            <a:extLst>
              <a:ext uri="{FF2B5EF4-FFF2-40B4-BE49-F238E27FC236}">
                <a16:creationId xmlns:a16="http://schemas.microsoft.com/office/drawing/2014/main" id="{E8DD60CB-C14F-C548-A427-9A2705DF40C3}"/>
              </a:ext>
            </a:extLst>
          </p:cNvPr>
          <p:cNvSpPr txBox="1"/>
          <p:nvPr/>
        </p:nvSpPr>
        <p:spPr>
          <a:xfrm>
            <a:off x="8465483" y="1259451"/>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2.</a:t>
            </a:r>
          </a:p>
        </p:txBody>
      </p:sp>
      <p:sp>
        <p:nvSpPr>
          <p:cNvPr id="9" name="TextBox 8">
            <a:extLst>
              <a:ext uri="{FF2B5EF4-FFF2-40B4-BE49-F238E27FC236}">
                <a16:creationId xmlns:a16="http://schemas.microsoft.com/office/drawing/2014/main" id="{96CA3342-0DC8-AD4A-AE16-ED6E32EE838E}"/>
              </a:ext>
            </a:extLst>
          </p:cNvPr>
          <p:cNvSpPr txBox="1"/>
          <p:nvPr/>
        </p:nvSpPr>
        <p:spPr>
          <a:xfrm>
            <a:off x="8443844" y="2446254"/>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4.</a:t>
            </a:r>
          </a:p>
        </p:txBody>
      </p:sp>
      <p:sp>
        <p:nvSpPr>
          <p:cNvPr id="10" name="TextBox 9">
            <a:extLst>
              <a:ext uri="{FF2B5EF4-FFF2-40B4-BE49-F238E27FC236}">
                <a16:creationId xmlns:a16="http://schemas.microsoft.com/office/drawing/2014/main" id="{31D40668-874A-D843-A017-7F83C14837D1}"/>
              </a:ext>
            </a:extLst>
          </p:cNvPr>
          <p:cNvSpPr txBox="1"/>
          <p:nvPr/>
        </p:nvSpPr>
        <p:spPr>
          <a:xfrm>
            <a:off x="8443844" y="1887454"/>
            <a:ext cx="1309666" cy="646331"/>
          </a:xfrm>
          <a:prstGeom prst="rect">
            <a:avLst/>
          </a:prstGeom>
          <a:noFill/>
        </p:spPr>
        <p:txBody>
          <a:bodyPr wrap="square" rtlCol="0">
            <a:spAutoFit/>
          </a:bodyPr>
          <a:lstStyle/>
          <a:p>
            <a:r>
              <a:rPr lang="en-US" sz="3600" b="1" dirty="0">
                <a:solidFill>
                  <a:srgbClr val="E7AE5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25403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The Five-Step Process</a:t>
            </a:r>
          </a:p>
        </p:txBody>
      </p:sp>
      <p:sp>
        <p:nvSpPr>
          <p:cNvPr id="3" name="Content Placeholder 2"/>
          <p:cNvSpPr>
            <a:spLocks noGrp="1"/>
          </p:cNvSpPr>
          <p:nvPr>
            <p:ph idx="1"/>
          </p:nvPr>
        </p:nvSpPr>
        <p:spPr/>
        <p:txBody>
          <a:bodyPr/>
          <a:lstStyle/>
          <a:p>
            <a:pPr lvl="0"/>
            <a:r>
              <a:rPr lang="en-US" dirty="0"/>
              <a:t>Lesson 1: Using Cycle Menus and Standardized Recipes</a:t>
            </a:r>
          </a:p>
          <a:p>
            <a:pPr lvl="0"/>
            <a:r>
              <a:rPr lang="en-US" dirty="0"/>
              <a:t>Lesson 2: Planning Food Production and Batch Cooking</a:t>
            </a:r>
          </a:p>
          <a:p>
            <a:pPr lvl="0"/>
            <a:r>
              <a:rPr lang="en-US" dirty="0"/>
              <a:t>Lesson 3: Organizing Workplace, Equipment, and Ingredients</a:t>
            </a:r>
          </a:p>
          <a:p>
            <a:pPr lvl="0"/>
            <a:r>
              <a:rPr lang="en-US" dirty="0"/>
              <a:t>Lesson 4: Using Culinary Skills to Create Quality and Appeal</a:t>
            </a:r>
          </a:p>
          <a:p>
            <a:pPr lvl="0"/>
            <a:r>
              <a:rPr lang="en-US" dirty="0"/>
              <a:t>Lesson 5: Delivering a Quality Product</a:t>
            </a:r>
          </a:p>
          <a:p>
            <a:endParaRPr lang="en-US" dirty="0"/>
          </a:p>
        </p:txBody>
      </p:sp>
    </p:spTree>
    <p:extLst>
      <p:ext uri="{BB962C8B-B14F-4D97-AF65-F5344CB8AC3E}">
        <p14:creationId xmlns:p14="http://schemas.microsoft.com/office/powerpoint/2010/main" val="2073460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Step 1: </a:t>
            </a:r>
            <a:r>
              <a:rPr lang="en-US" sz="4000" dirty="0"/>
              <a:t>Using Cycle Menus and Standardized Recipes</a:t>
            </a:r>
          </a:p>
        </p:txBody>
      </p:sp>
      <p:sp>
        <p:nvSpPr>
          <p:cNvPr id="3" name="Content Placeholder 2"/>
          <p:cNvSpPr>
            <a:spLocks noGrp="1"/>
          </p:cNvSpPr>
          <p:nvPr>
            <p:ph idx="1"/>
          </p:nvPr>
        </p:nvSpPr>
        <p:spPr/>
        <p:txBody>
          <a:bodyPr/>
          <a:lstStyle/>
          <a:p>
            <a:pPr marL="0" indent="0">
              <a:buNone/>
            </a:pPr>
            <a:r>
              <a:rPr lang="en-US" dirty="0"/>
              <a:t>How many of you have started preparing a recipe only to find that you made a mistake halfway through because you didn’t read the entire recipe?</a:t>
            </a:r>
          </a:p>
          <a:p>
            <a:pPr marL="0" indent="0">
              <a:buNone/>
            </a:pPr>
            <a:endParaRPr lang="en-US" dirty="0"/>
          </a:p>
        </p:txBody>
      </p:sp>
    </p:spTree>
    <p:extLst>
      <p:ext uri="{BB962C8B-B14F-4D97-AF65-F5344CB8AC3E}">
        <p14:creationId xmlns:p14="http://schemas.microsoft.com/office/powerpoint/2010/main" val="3934744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Step 2: </a:t>
            </a:r>
            <a:r>
              <a:rPr lang="en-US" sz="4000" dirty="0"/>
              <a:t>Planning Food Production and Batch Cooking</a:t>
            </a:r>
          </a:p>
        </p:txBody>
      </p:sp>
      <p:sp>
        <p:nvSpPr>
          <p:cNvPr id="3" name="Content Placeholder 2"/>
          <p:cNvSpPr>
            <a:spLocks noGrp="1"/>
          </p:cNvSpPr>
          <p:nvPr>
            <p:ph idx="1"/>
          </p:nvPr>
        </p:nvSpPr>
        <p:spPr/>
        <p:txBody>
          <a:bodyPr/>
          <a:lstStyle/>
          <a:p>
            <a:r>
              <a:rPr lang="en-US" sz="2400" dirty="0"/>
              <a:t>Batch cooking means to cook in small batches, as needed, throughout the service period. </a:t>
            </a:r>
          </a:p>
          <a:p>
            <a:endParaRPr lang="en-US" sz="1000" dirty="0"/>
          </a:p>
          <a:p>
            <a:r>
              <a:rPr lang="en-US" sz="2400" dirty="0"/>
              <a:t>To be successful at batch cooking, the school nutrition team must plan ahead, review the work schedule, and communicate effectively between the front and back of the house.</a:t>
            </a:r>
          </a:p>
          <a:p>
            <a:endParaRPr lang="en-US" dirty="0"/>
          </a:p>
        </p:txBody>
      </p:sp>
    </p:spTree>
    <p:extLst>
      <p:ext uri="{BB962C8B-B14F-4D97-AF65-F5344CB8AC3E}">
        <p14:creationId xmlns:p14="http://schemas.microsoft.com/office/powerpoint/2010/main" val="502215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Step 3: </a:t>
            </a:r>
            <a:r>
              <a:rPr lang="en-US" sz="4000" dirty="0"/>
              <a:t>Organizing Workplace, Equipment, and Ingredients</a:t>
            </a:r>
          </a:p>
        </p:txBody>
      </p:sp>
      <p:sp>
        <p:nvSpPr>
          <p:cNvPr id="3" name="Content Placeholder 2"/>
          <p:cNvSpPr>
            <a:spLocks noGrp="1"/>
          </p:cNvSpPr>
          <p:nvPr>
            <p:ph idx="1"/>
          </p:nvPr>
        </p:nvSpPr>
        <p:spPr/>
        <p:txBody>
          <a:bodyPr/>
          <a:lstStyle/>
          <a:p>
            <a:pPr>
              <a:lnSpc>
                <a:spcPct val="100000"/>
              </a:lnSpc>
            </a:pPr>
            <a:r>
              <a:rPr lang="en-US" sz="2400" dirty="0"/>
              <a:t>The French term for this is mise en place (meez-un-plahss), which means “to put in place.” </a:t>
            </a:r>
          </a:p>
          <a:p>
            <a:pPr>
              <a:lnSpc>
                <a:spcPct val="100000"/>
              </a:lnSpc>
            </a:pPr>
            <a:endParaRPr lang="en-US" sz="1000" dirty="0"/>
          </a:p>
          <a:p>
            <a:pPr>
              <a:lnSpc>
                <a:spcPct val="100000"/>
              </a:lnSpc>
            </a:pPr>
            <a:r>
              <a:rPr lang="en-US" sz="2400" dirty="0"/>
              <a:t>Step three includes all the “get ready steps” needed for food production to be well-organized. </a:t>
            </a:r>
          </a:p>
          <a:p>
            <a:pPr>
              <a:lnSpc>
                <a:spcPct val="100000"/>
              </a:lnSpc>
            </a:pPr>
            <a:endParaRPr lang="en-US" sz="1000" dirty="0"/>
          </a:p>
          <a:p>
            <a:pPr marL="0" indent="0">
              <a:lnSpc>
                <a:spcPct val="100000"/>
              </a:lnSpc>
              <a:buNone/>
            </a:pPr>
            <a:r>
              <a:rPr lang="en-US" sz="2400" b="1" dirty="0">
                <a:solidFill>
                  <a:srgbClr val="DD4347"/>
                </a:solidFill>
              </a:rPr>
              <a:t>Best Practice/Strategy:  Organizing equipment and recipe ingredients save time and energy.</a:t>
            </a:r>
          </a:p>
          <a:p>
            <a:pPr marL="0" indent="0">
              <a:buNone/>
            </a:pPr>
            <a:endParaRPr lang="en-US" dirty="0"/>
          </a:p>
        </p:txBody>
      </p:sp>
    </p:spTree>
    <p:extLst>
      <p:ext uri="{BB962C8B-B14F-4D97-AF65-F5344CB8AC3E}">
        <p14:creationId xmlns:p14="http://schemas.microsoft.com/office/powerpoint/2010/main" val="2200251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Step 4: </a:t>
            </a:r>
            <a:r>
              <a:rPr lang="en-US" sz="4000" dirty="0"/>
              <a:t>Using Culinary Skills to Create Quality and Appeal</a:t>
            </a:r>
          </a:p>
        </p:txBody>
      </p:sp>
      <p:sp>
        <p:nvSpPr>
          <p:cNvPr id="3" name="Content Placeholder 2"/>
          <p:cNvSpPr>
            <a:spLocks noGrp="1"/>
          </p:cNvSpPr>
          <p:nvPr>
            <p:ph idx="1"/>
          </p:nvPr>
        </p:nvSpPr>
        <p:spPr/>
        <p:txBody>
          <a:bodyPr/>
          <a:lstStyle/>
          <a:p>
            <a:pPr>
              <a:lnSpc>
                <a:spcPct val="100000"/>
              </a:lnSpc>
            </a:pPr>
            <a:r>
              <a:rPr lang="en-US" sz="2400" dirty="0"/>
              <a:t>When the right equipment and the correct culinary techniques are utilized, food preparation efficiency is maximized. </a:t>
            </a:r>
          </a:p>
          <a:p>
            <a:pPr>
              <a:lnSpc>
                <a:spcPct val="100000"/>
              </a:lnSpc>
            </a:pPr>
            <a:endParaRPr lang="en-US" sz="1000" dirty="0"/>
          </a:p>
          <a:p>
            <a:pPr>
              <a:lnSpc>
                <a:spcPct val="100000"/>
              </a:lnSpc>
            </a:pPr>
            <a:r>
              <a:rPr lang="en-US" sz="2400" dirty="0"/>
              <a:t>Customers will notice the care taken to prepare and deliver a quality product.</a:t>
            </a:r>
          </a:p>
          <a:p>
            <a:pPr marL="0" indent="0">
              <a:buNone/>
            </a:pPr>
            <a:endParaRPr lang="en-US" dirty="0"/>
          </a:p>
        </p:txBody>
      </p:sp>
    </p:spTree>
    <p:extLst>
      <p:ext uri="{BB962C8B-B14F-4D97-AF65-F5344CB8AC3E}">
        <p14:creationId xmlns:p14="http://schemas.microsoft.com/office/powerpoint/2010/main" val="2502921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Step 5: </a:t>
            </a:r>
            <a:r>
              <a:rPr lang="en-US" sz="4000" dirty="0"/>
              <a:t>Delivering a Quality Product</a:t>
            </a:r>
          </a:p>
        </p:txBody>
      </p:sp>
      <p:sp>
        <p:nvSpPr>
          <p:cNvPr id="3" name="Content Placeholder 2"/>
          <p:cNvSpPr>
            <a:spLocks noGrp="1"/>
          </p:cNvSpPr>
          <p:nvPr>
            <p:ph idx="1"/>
          </p:nvPr>
        </p:nvSpPr>
        <p:spPr/>
        <p:txBody>
          <a:bodyPr>
            <a:normAutofit/>
          </a:bodyPr>
          <a:lstStyle/>
          <a:p>
            <a:pPr>
              <a:lnSpc>
                <a:spcPct val="100000"/>
              </a:lnSpc>
            </a:pPr>
            <a:r>
              <a:rPr lang="en-US" sz="2400" dirty="0"/>
              <a:t>The food on the serving line demonstrates the skill level of back-of-the-house school nutrition professionals. It also communicates pride in a job well done and care for the customer.</a:t>
            </a:r>
          </a:p>
          <a:p>
            <a:pPr>
              <a:lnSpc>
                <a:spcPct val="100000"/>
              </a:lnSpc>
            </a:pPr>
            <a:endParaRPr lang="en-US" sz="1000" dirty="0"/>
          </a:p>
          <a:p>
            <a:pPr>
              <a:lnSpc>
                <a:spcPct val="100000"/>
              </a:lnSpc>
            </a:pPr>
            <a:r>
              <a:rPr lang="en-US" sz="2400" dirty="0"/>
              <a:t>The five-step process should be used when preparing and serving safe, quality meals. </a:t>
            </a:r>
          </a:p>
          <a:p>
            <a:pPr>
              <a:lnSpc>
                <a:spcPct val="100000"/>
              </a:lnSpc>
            </a:pPr>
            <a:endParaRPr lang="en-US" sz="1000" dirty="0"/>
          </a:p>
          <a:p>
            <a:pPr>
              <a:lnSpc>
                <a:spcPct val="100000"/>
              </a:lnSpc>
            </a:pPr>
            <a:r>
              <a:rPr lang="en-US" sz="2400" dirty="0"/>
              <a:t>If you follow these five steps during preparation, you will be proud of the healthy, quality school meals you serve. </a:t>
            </a:r>
          </a:p>
          <a:p>
            <a:endParaRPr lang="en-US" dirty="0"/>
          </a:p>
        </p:txBody>
      </p:sp>
    </p:spTree>
    <p:extLst>
      <p:ext uri="{BB962C8B-B14F-4D97-AF65-F5344CB8AC3E}">
        <p14:creationId xmlns:p14="http://schemas.microsoft.com/office/powerpoint/2010/main" val="4081914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011238" y="2179320"/>
            <a:ext cx="10169525" cy="3467100"/>
          </a:xfrm>
        </p:spPr>
        <p:txBody>
          <a:bodyPr/>
          <a:lstStyle/>
          <a:p>
            <a:pPr algn="ctr"/>
            <a:r>
              <a:rPr lang="en-US" dirty="0"/>
              <a:t>Virtual </a:t>
            </a:r>
            <a:r>
              <a:rPr lang="en-US" dirty="0">
                <a:solidFill>
                  <a:srgbClr val="E7AE51"/>
                </a:solidFill>
              </a:rPr>
              <a:t>E-</a:t>
            </a:r>
            <a:r>
              <a:rPr lang="en-US" dirty="0">
                <a:solidFill>
                  <a:srgbClr val="DD4347"/>
                </a:solidFill>
              </a:rPr>
              <a:t>S</a:t>
            </a:r>
            <a:r>
              <a:rPr lang="en-US" dirty="0">
                <a:solidFill>
                  <a:srgbClr val="90C84A"/>
                </a:solidFill>
              </a:rPr>
              <a:t>T</a:t>
            </a:r>
            <a:r>
              <a:rPr lang="en-US" dirty="0">
                <a:solidFill>
                  <a:srgbClr val="7030A0"/>
                </a:solidFill>
              </a:rPr>
              <a:t>A</a:t>
            </a:r>
            <a:r>
              <a:rPr lang="en-US" dirty="0">
                <a:solidFill>
                  <a:srgbClr val="0070C0"/>
                </a:solidFill>
              </a:rPr>
              <a:t>R</a:t>
            </a:r>
            <a:br>
              <a:rPr lang="en-US" dirty="0"/>
            </a:br>
            <a:r>
              <a:rPr lang="en-US" dirty="0"/>
              <a:t>Practical Skills for Quality Meals: A Five Step Process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22" y="530352"/>
            <a:ext cx="8955156" cy="1658022"/>
          </a:xfrm>
          <a:prstGeom prst="rect">
            <a:avLst/>
          </a:prstGeom>
        </p:spPr>
      </p:pic>
    </p:spTree>
    <p:extLst>
      <p:ext uri="{BB962C8B-B14F-4D97-AF65-F5344CB8AC3E}">
        <p14:creationId xmlns:p14="http://schemas.microsoft.com/office/powerpoint/2010/main" val="3808701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Lesson 1: </a:t>
            </a:r>
            <a:r>
              <a:rPr lang="en-US" sz="4000" dirty="0"/>
              <a:t>Using Cycle Menus and Standardized Recipes </a:t>
            </a:r>
          </a:p>
        </p:txBody>
      </p:sp>
      <p:sp>
        <p:nvSpPr>
          <p:cNvPr id="3" name="Content Placeholder 2"/>
          <p:cNvSpPr>
            <a:spLocks noGrp="1"/>
          </p:cNvSpPr>
          <p:nvPr>
            <p:ph idx="1"/>
          </p:nvPr>
        </p:nvSpPr>
        <p:spPr>
          <a:xfrm>
            <a:off x="838200" y="1838151"/>
            <a:ext cx="10515600" cy="4351338"/>
          </a:xfrm>
        </p:spPr>
        <p:txBody>
          <a:bodyPr/>
          <a:lstStyle/>
          <a:p>
            <a:pPr marL="0" indent="0">
              <a:buNone/>
            </a:pPr>
            <a:r>
              <a:rPr lang="en-US" dirty="0"/>
              <a:t>Objectives:</a:t>
            </a:r>
          </a:p>
          <a:p>
            <a:pPr lvl="1"/>
            <a:r>
              <a:rPr lang="en-US" dirty="0"/>
              <a:t>Identify the benefits of a cycle menu.</a:t>
            </a:r>
          </a:p>
          <a:p>
            <a:pPr lvl="1"/>
            <a:r>
              <a:rPr lang="en-US" dirty="0"/>
              <a:t>Discuss the importance of using a standardized recipe to prepare quality school meals.</a:t>
            </a:r>
          </a:p>
          <a:p>
            <a:pPr lvl="1"/>
            <a:r>
              <a:rPr lang="en-US" dirty="0"/>
              <a:t>Identify the components of a standardized recipe.</a:t>
            </a:r>
          </a:p>
          <a:p>
            <a:pPr lvl="1"/>
            <a:r>
              <a:rPr lang="en-US" dirty="0"/>
              <a:t>Identify how to make appropriate ingredient substitutions when using standardized recipes.</a:t>
            </a:r>
          </a:p>
        </p:txBody>
      </p:sp>
    </p:spTree>
    <p:extLst>
      <p:ext uri="{BB962C8B-B14F-4D97-AF65-F5344CB8AC3E}">
        <p14:creationId xmlns:p14="http://schemas.microsoft.com/office/powerpoint/2010/main" val="586327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Cycle Menus</a:t>
            </a:r>
          </a:p>
        </p:txBody>
      </p:sp>
      <p:sp>
        <p:nvSpPr>
          <p:cNvPr id="3" name="Content Placeholder 2"/>
          <p:cNvSpPr>
            <a:spLocks noGrp="1"/>
          </p:cNvSpPr>
          <p:nvPr>
            <p:ph idx="1"/>
          </p:nvPr>
        </p:nvSpPr>
        <p:spPr>
          <a:xfrm>
            <a:off x="854242" y="1691795"/>
            <a:ext cx="10515600" cy="4351338"/>
          </a:xfrm>
        </p:spPr>
        <p:txBody>
          <a:bodyPr/>
          <a:lstStyle/>
          <a:p>
            <a:pPr>
              <a:lnSpc>
                <a:spcPct val="100000"/>
              </a:lnSpc>
            </a:pPr>
            <a:r>
              <a:rPr lang="en-US" sz="2400" dirty="0"/>
              <a:t>Cycle menus are a set of meal components and food items that are different for each day during a set period of time (cycle). </a:t>
            </a:r>
          </a:p>
          <a:p>
            <a:pPr>
              <a:lnSpc>
                <a:spcPct val="100000"/>
              </a:lnSpc>
            </a:pPr>
            <a:endParaRPr lang="en-US" sz="1000" dirty="0"/>
          </a:p>
          <a:p>
            <a:pPr>
              <a:lnSpc>
                <a:spcPct val="100000"/>
              </a:lnSpc>
            </a:pPr>
            <a:r>
              <a:rPr lang="en-US" sz="2400" dirty="0"/>
              <a:t>A cycle menu offers different daily menu items and repeats for a designated duration.</a:t>
            </a:r>
          </a:p>
          <a:p>
            <a:pPr marL="0" indent="0">
              <a:lnSpc>
                <a:spcPct val="100000"/>
              </a:lnSpc>
              <a:buNone/>
            </a:pPr>
            <a:r>
              <a:rPr lang="en-US" sz="2400" dirty="0"/>
              <a:t> </a:t>
            </a:r>
            <a:endParaRPr lang="en-US" sz="1000" dirty="0"/>
          </a:p>
          <a:p>
            <a:pPr>
              <a:lnSpc>
                <a:spcPct val="100000"/>
              </a:lnSpc>
            </a:pPr>
            <a:r>
              <a:rPr lang="en-US" sz="2400" dirty="0"/>
              <a:t>The menu planner has the flexibility to determine the cycle length. </a:t>
            </a:r>
          </a:p>
          <a:p>
            <a:pPr marL="0" indent="0">
              <a:lnSpc>
                <a:spcPct val="100000"/>
              </a:lnSpc>
              <a:buNone/>
            </a:pPr>
            <a:endParaRPr lang="en-US" sz="1000" dirty="0"/>
          </a:p>
          <a:p>
            <a:pPr>
              <a:lnSpc>
                <a:spcPct val="100000"/>
              </a:lnSpc>
            </a:pPr>
            <a:r>
              <a:rPr lang="en-US" sz="2400" dirty="0"/>
              <a:t>In general, the length of the cycle repeats every two to five weeks and can be different for different age groups. </a:t>
            </a:r>
          </a:p>
          <a:p>
            <a:endParaRPr lang="en-US" dirty="0"/>
          </a:p>
        </p:txBody>
      </p:sp>
    </p:spTree>
    <p:extLst>
      <p:ext uri="{BB962C8B-B14F-4D97-AF65-F5344CB8AC3E}">
        <p14:creationId xmlns:p14="http://schemas.microsoft.com/office/powerpoint/2010/main" val="2763998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Benefits of Cycle Menus</a:t>
            </a:r>
          </a:p>
        </p:txBody>
      </p:sp>
      <p:sp>
        <p:nvSpPr>
          <p:cNvPr id="3" name="Content Placeholder 2"/>
          <p:cNvSpPr>
            <a:spLocks noGrp="1"/>
          </p:cNvSpPr>
          <p:nvPr>
            <p:ph idx="1"/>
          </p:nvPr>
        </p:nvSpPr>
        <p:spPr>
          <a:xfrm>
            <a:off x="838200" y="1506266"/>
            <a:ext cx="10515600" cy="4597545"/>
          </a:xfrm>
        </p:spPr>
        <p:txBody>
          <a:bodyPr>
            <a:normAutofit lnSpcReduction="10000"/>
          </a:bodyPr>
          <a:lstStyle/>
          <a:p>
            <a:pPr marL="0" lvl="0" indent="0">
              <a:lnSpc>
                <a:spcPct val="100000"/>
              </a:lnSpc>
              <a:buNone/>
            </a:pPr>
            <a:r>
              <a:rPr lang="en-US" b="1" dirty="0"/>
              <a:t>What are some benefits of cycle menus?</a:t>
            </a:r>
          </a:p>
          <a:p>
            <a:pPr lvl="1">
              <a:lnSpc>
                <a:spcPct val="100000"/>
              </a:lnSpc>
            </a:pPr>
            <a:r>
              <a:rPr lang="en-US" b="1" u="sng" dirty="0"/>
              <a:t>Cycle menus save time.</a:t>
            </a:r>
            <a:r>
              <a:rPr lang="en-US" b="1" dirty="0"/>
              <a:t> </a:t>
            </a:r>
            <a:r>
              <a:rPr lang="en-US" dirty="0"/>
              <a:t>Cycle menus save time because they reduce repetitive tasks such as menu planning. </a:t>
            </a:r>
          </a:p>
          <a:p>
            <a:pPr lvl="1">
              <a:lnSpc>
                <a:spcPct val="100000"/>
              </a:lnSpc>
            </a:pPr>
            <a:r>
              <a:rPr lang="en-US" b="1" u="sng" dirty="0"/>
              <a:t>Cycle menus reduce labor.</a:t>
            </a:r>
            <a:r>
              <a:rPr lang="en-US" b="1" dirty="0"/>
              <a:t> </a:t>
            </a:r>
            <a:r>
              <a:rPr lang="en-US" dirty="0"/>
              <a:t>Cycle menus reduce labor because as the staff becomes more familiar with specific standardized recipes, they become more efficient in producing the recipes. </a:t>
            </a:r>
          </a:p>
          <a:p>
            <a:pPr lvl="1">
              <a:lnSpc>
                <a:spcPct val="100000"/>
              </a:lnSpc>
            </a:pPr>
            <a:r>
              <a:rPr lang="en-US" b="1" u="sng" dirty="0"/>
              <a:t>Cycle menus control food costs.</a:t>
            </a:r>
            <a:r>
              <a:rPr lang="en-US" b="1" dirty="0"/>
              <a:t> </a:t>
            </a:r>
            <a:r>
              <a:rPr lang="en-US" dirty="0"/>
              <a:t>Cycle menus control food costs because information provided on the production record can contribute to accurate forecasting of specific menu items. </a:t>
            </a:r>
          </a:p>
          <a:p>
            <a:pPr lvl="1">
              <a:lnSpc>
                <a:spcPct val="100000"/>
              </a:lnSpc>
            </a:pPr>
            <a:r>
              <a:rPr lang="en-US" b="1" u="sng" dirty="0"/>
              <a:t>Cycle menus support local agriculture.</a:t>
            </a:r>
            <a:r>
              <a:rPr lang="en-US" b="1" dirty="0"/>
              <a:t> </a:t>
            </a:r>
            <a:r>
              <a:rPr lang="en-US" dirty="0"/>
              <a:t>Cycle menus provide the opportunity to incorporate local agricultural products during the peak of their season.</a:t>
            </a:r>
          </a:p>
          <a:p>
            <a:endParaRPr lang="en-US" dirty="0"/>
          </a:p>
        </p:txBody>
      </p:sp>
    </p:spTree>
    <p:extLst>
      <p:ext uri="{BB962C8B-B14F-4D97-AF65-F5344CB8AC3E}">
        <p14:creationId xmlns:p14="http://schemas.microsoft.com/office/powerpoint/2010/main" val="207467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Importance of Standardized Recipes </a:t>
            </a:r>
          </a:p>
        </p:txBody>
      </p:sp>
      <p:sp>
        <p:nvSpPr>
          <p:cNvPr id="3" name="Content Placeholder 2"/>
          <p:cNvSpPr>
            <a:spLocks noGrp="1"/>
          </p:cNvSpPr>
          <p:nvPr>
            <p:ph idx="1"/>
          </p:nvPr>
        </p:nvSpPr>
        <p:spPr>
          <a:xfrm>
            <a:off x="838200" y="1358301"/>
            <a:ext cx="10701528" cy="4457284"/>
          </a:xfrm>
        </p:spPr>
        <p:txBody>
          <a:bodyPr>
            <a:normAutofit/>
          </a:bodyPr>
          <a:lstStyle/>
          <a:p>
            <a:pPr marL="0" indent="0">
              <a:lnSpc>
                <a:spcPct val="100000"/>
              </a:lnSpc>
              <a:buNone/>
            </a:pPr>
            <a:r>
              <a:rPr lang="en-US" sz="2400" dirty="0"/>
              <a:t>A standardized recipe is a recipe that has been tried, adapted, and retried several times for use by a given school nutrition operation. </a:t>
            </a:r>
          </a:p>
          <a:p>
            <a:pPr marL="0" indent="0">
              <a:buNone/>
            </a:pPr>
            <a:endParaRPr lang="en-US" sz="1000" dirty="0"/>
          </a:p>
          <a:p>
            <a:pPr marL="0" indent="0">
              <a:buNone/>
            </a:pPr>
            <a:r>
              <a:rPr lang="en-US" sz="2400" dirty="0"/>
              <a:t>Standardized recipes are important because:</a:t>
            </a:r>
          </a:p>
          <a:p>
            <a:pPr lvl="1"/>
            <a:r>
              <a:rPr lang="en-US" dirty="0"/>
              <a:t>Ensure consistent quality</a:t>
            </a:r>
          </a:p>
          <a:p>
            <a:pPr lvl="1"/>
            <a:r>
              <a:rPr lang="en-US" dirty="0"/>
              <a:t>Simplify the job for employees</a:t>
            </a:r>
          </a:p>
          <a:p>
            <a:pPr lvl="1"/>
            <a:r>
              <a:rPr lang="en-US" dirty="0"/>
              <a:t>Provide a time standard</a:t>
            </a:r>
          </a:p>
          <a:p>
            <a:pPr lvl="1"/>
            <a:r>
              <a:rPr lang="en-US" dirty="0"/>
              <a:t>Yield the same amount every time</a:t>
            </a:r>
          </a:p>
          <a:p>
            <a:pPr lvl="1"/>
            <a:r>
              <a:rPr lang="en-US" dirty="0"/>
              <a:t>Provide safe cooking and holding temperatures</a:t>
            </a:r>
          </a:p>
          <a:p>
            <a:pPr lvl="1"/>
            <a:r>
              <a:rPr lang="en-US" dirty="0"/>
              <a:t>Help determine how much food to order</a:t>
            </a:r>
          </a:p>
          <a:p>
            <a:pPr lvl="1"/>
            <a:r>
              <a:rPr lang="en-US" dirty="0"/>
              <a:t>Ensure customers will receive a quality product</a:t>
            </a:r>
          </a:p>
          <a:p>
            <a:pPr lvl="1"/>
            <a:endParaRPr lang="en-US" dirty="0"/>
          </a:p>
        </p:txBody>
      </p:sp>
    </p:spTree>
    <p:extLst>
      <p:ext uri="{BB962C8B-B14F-4D97-AF65-F5344CB8AC3E}">
        <p14:creationId xmlns:p14="http://schemas.microsoft.com/office/powerpoint/2010/main" val="152628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Components of a Standardized Recipe</a:t>
            </a:r>
          </a:p>
        </p:txBody>
      </p:sp>
      <p:sp>
        <p:nvSpPr>
          <p:cNvPr id="3" name="Content Placeholder 2"/>
          <p:cNvSpPr>
            <a:spLocks noGrp="1"/>
          </p:cNvSpPr>
          <p:nvPr>
            <p:ph idx="1"/>
          </p:nvPr>
        </p:nvSpPr>
        <p:spPr>
          <a:xfrm>
            <a:off x="838200" y="1789049"/>
            <a:ext cx="10515600" cy="4351338"/>
          </a:xfrm>
        </p:spPr>
        <p:txBody>
          <a:bodyPr/>
          <a:lstStyle/>
          <a:p>
            <a:pPr marL="0" indent="0">
              <a:buNone/>
            </a:pPr>
            <a:r>
              <a:rPr lang="en-US" dirty="0"/>
              <a:t>The major components of a standardized recipe include:</a:t>
            </a:r>
          </a:p>
          <a:p>
            <a:pPr marL="914400" lvl="1" indent="-457200">
              <a:buFont typeface="+mj-lt"/>
              <a:buAutoNum type="arabicPeriod"/>
            </a:pPr>
            <a:r>
              <a:rPr lang="en-US" dirty="0"/>
              <a:t>Recipe name</a:t>
            </a:r>
          </a:p>
          <a:p>
            <a:pPr marL="914400" lvl="1" indent="-457200">
              <a:buFont typeface="+mj-lt"/>
              <a:buAutoNum type="arabicPeriod"/>
            </a:pPr>
            <a:r>
              <a:rPr lang="en-US" dirty="0"/>
              <a:t>Recipe category</a:t>
            </a:r>
          </a:p>
          <a:p>
            <a:pPr marL="914400" lvl="1" indent="-457200">
              <a:buFont typeface="+mj-lt"/>
              <a:buAutoNum type="arabicPeriod"/>
            </a:pPr>
            <a:r>
              <a:rPr lang="en-US" dirty="0"/>
              <a:t>Ingredients</a:t>
            </a:r>
          </a:p>
          <a:p>
            <a:pPr marL="914400" lvl="1" indent="-457200">
              <a:buFont typeface="+mj-lt"/>
              <a:buAutoNum type="arabicPeriod"/>
            </a:pPr>
            <a:r>
              <a:rPr lang="en-US" dirty="0"/>
              <a:t>Measures and weight</a:t>
            </a:r>
          </a:p>
          <a:p>
            <a:pPr marL="914400" lvl="1" indent="-457200">
              <a:buFont typeface="+mj-lt"/>
              <a:buAutoNum type="arabicPeriod"/>
            </a:pPr>
            <a:r>
              <a:rPr lang="en-US" dirty="0"/>
              <a:t>Directions</a:t>
            </a:r>
          </a:p>
          <a:p>
            <a:pPr marL="914400" lvl="1" indent="-457200">
              <a:buFont typeface="+mj-lt"/>
              <a:buAutoNum type="arabicPeriod"/>
            </a:pPr>
            <a:r>
              <a:rPr lang="en-US" dirty="0"/>
              <a:t>Equipment and utensils</a:t>
            </a:r>
          </a:p>
          <a:p>
            <a:pPr marL="914400" lvl="1" indent="-457200">
              <a:buFont typeface="+mj-lt"/>
              <a:buAutoNum type="arabicPeriod"/>
            </a:pPr>
            <a:r>
              <a:rPr lang="en-US" dirty="0"/>
              <a:t>Food safety guidelines/Hazard Analysis Critical Control Point (HACCP)</a:t>
            </a:r>
          </a:p>
          <a:p>
            <a:pPr marL="914400" lvl="1" indent="-457200">
              <a:buFont typeface="+mj-lt"/>
              <a:buAutoNum type="arabicPeriod"/>
            </a:pPr>
            <a:r>
              <a:rPr lang="en-US" dirty="0"/>
              <a:t>Serving size and recipe yield</a:t>
            </a:r>
          </a:p>
        </p:txBody>
      </p:sp>
    </p:spTree>
    <p:extLst>
      <p:ext uri="{BB962C8B-B14F-4D97-AF65-F5344CB8AC3E}">
        <p14:creationId xmlns:p14="http://schemas.microsoft.com/office/powerpoint/2010/main" val="313793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Activity: </a:t>
            </a:r>
            <a:r>
              <a:rPr lang="en-US" sz="4000" dirty="0"/>
              <a:t>Building a Grilled Chicken Salad Standardized Recipe</a:t>
            </a:r>
          </a:p>
        </p:txBody>
      </p:sp>
      <p:sp>
        <p:nvSpPr>
          <p:cNvPr id="3" name="Content Placeholder 2"/>
          <p:cNvSpPr>
            <a:spLocks noGrp="1"/>
          </p:cNvSpPr>
          <p:nvPr>
            <p:ph idx="1"/>
          </p:nvPr>
        </p:nvSpPr>
        <p:spPr/>
        <p:txBody>
          <a:bodyPr/>
          <a:lstStyle/>
          <a:p>
            <a:r>
              <a:rPr lang="en-US" sz="2400" dirty="0"/>
              <a:t>Work in mentoring groups in breakout rooms to determine the missing parts of a grilled chicken salad recipe. </a:t>
            </a:r>
          </a:p>
          <a:p>
            <a:endParaRPr lang="en-US" sz="1000" dirty="0"/>
          </a:p>
          <a:p>
            <a:r>
              <a:rPr lang="en-US" sz="2400" dirty="0"/>
              <a:t>You have approximately 7 minutes to fill in the blanks.</a:t>
            </a:r>
          </a:p>
          <a:p>
            <a:endParaRPr lang="en-US" dirty="0"/>
          </a:p>
        </p:txBody>
      </p:sp>
    </p:spTree>
    <p:extLst>
      <p:ext uri="{BB962C8B-B14F-4D97-AF65-F5344CB8AC3E}">
        <p14:creationId xmlns:p14="http://schemas.microsoft.com/office/powerpoint/2010/main" val="2580612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8994"/>
            <a:ext cx="10515600" cy="1325563"/>
          </a:xfrm>
        </p:spPr>
        <p:txBody>
          <a:bodyPr>
            <a:normAutofit/>
          </a:bodyPr>
          <a:lstStyle/>
          <a:p>
            <a:r>
              <a:rPr lang="en-US" sz="4000" b="1" dirty="0">
                <a:solidFill>
                  <a:srgbClr val="E7AE51"/>
                </a:solidFill>
              </a:rPr>
              <a:t>Important Points to Remember about Standardized Recipes </a:t>
            </a:r>
          </a:p>
        </p:txBody>
      </p:sp>
      <p:sp>
        <p:nvSpPr>
          <p:cNvPr id="3" name="Content Placeholder 2"/>
          <p:cNvSpPr>
            <a:spLocks noGrp="1"/>
          </p:cNvSpPr>
          <p:nvPr>
            <p:ph idx="1"/>
          </p:nvPr>
        </p:nvSpPr>
        <p:spPr>
          <a:xfrm>
            <a:off x="633674" y="1396281"/>
            <a:ext cx="11253526" cy="4351338"/>
          </a:xfrm>
        </p:spPr>
        <p:txBody>
          <a:bodyPr>
            <a:noAutofit/>
          </a:bodyPr>
          <a:lstStyle/>
          <a:p>
            <a:pPr>
              <a:lnSpc>
                <a:spcPct val="120000"/>
              </a:lnSpc>
            </a:pPr>
            <a:r>
              <a:rPr lang="en-US" sz="2200" dirty="0"/>
              <a:t>Each standardized recipe has a name or a descriptive title. </a:t>
            </a:r>
          </a:p>
          <a:p>
            <a:pPr>
              <a:lnSpc>
                <a:spcPct val="120000"/>
              </a:lnSpc>
            </a:pPr>
            <a:r>
              <a:rPr lang="en-US" sz="2200" dirty="0"/>
              <a:t>The recipe category makes it easier to sort recipes in a file box or on the computer.</a:t>
            </a:r>
          </a:p>
          <a:p>
            <a:pPr lvl="1">
              <a:lnSpc>
                <a:spcPct val="120000"/>
              </a:lnSpc>
            </a:pPr>
            <a:r>
              <a:rPr lang="en-US" sz="2000" dirty="0"/>
              <a:t>In USDA recipes, the recipe category usually represents a specific meal component such as the main dish or vegetable.</a:t>
            </a:r>
            <a:endParaRPr lang="en-US" sz="800" dirty="0"/>
          </a:p>
          <a:p>
            <a:pPr>
              <a:lnSpc>
                <a:spcPct val="120000"/>
              </a:lnSpc>
            </a:pPr>
            <a:r>
              <a:rPr lang="en-US" sz="2200" dirty="0"/>
              <a:t>When reviewing a recipe, it is important to pay close attention to the ingredients. </a:t>
            </a:r>
          </a:p>
          <a:p>
            <a:pPr lvl="1">
              <a:lnSpc>
                <a:spcPct val="120000"/>
              </a:lnSpc>
            </a:pPr>
            <a:r>
              <a:rPr lang="en-US" sz="2000" dirty="0"/>
              <a:t>Types of ingredients (ex. fresh, frozen, or canned)</a:t>
            </a:r>
          </a:p>
          <a:p>
            <a:pPr lvl="1">
              <a:lnSpc>
                <a:spcPct val="120000"/>
              </a:lnSpc>
            </a:pPr>
            <a:r>
              <a:rPr lang="en-US" sz="2000" dirty="0"/>
              <a:t>Preparation techniques (ex. sliced carrots or diced onions)</a:t>
            </a:r>
          </a:p>
          <a:p>
            <a:pPr lvl="1">
              <a:lnSpc>
                <a:spcPct val="120000"/>
              </a:lnSpc>
            </a:pPr>
            <a:r>
              <a:rPr lang="en-US" sz="2000" dirty="0"/>
              <a:t>Ingredients are usually listed in order of use.</a:t>
            </a:r>
            <a:endParaRPr lang="en-US" sz="2400" dirty="0"/>
          </a:p>
          <a:p>
            <a:pPr marL="0" indent="0">
              <a:lnSpc>
                <a:spcPct val="120000"/>
              </a:lnSpc>
              <a:buNone/>
            </a:pPr>
            <a:r>
              <a:rPr lang="en-US" sz="2200" b="1" dirty="0">
                <a:solidFill>
                  <a:srgbClr val="DD4347"/>
                </a:solidFill>
              </a:rPr>
              <a:t>Best Practice/Strategy: Always review the recipe from beginning to end before preparation.</a:t>
            </a:r>
          </a:p>
        </p:txBody>
      </p:sp>
    </p:spTree>
    <p:extLst>
      <p:ext uri="{BB962C8B-B14F-4D97-AF65-F5344CB8AC3E}">
        <p14:creationId xmlns:p14="http://schemas.microsoft.com/office/powerpoint/2010/main" val="4086745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Additional Points to Remember about Standardized Recipes </a:t>
            </a:r>
          </a:p>
        </p:txBody>
      </p:sp>
      <p:sp>
        <p:nvSpPr>
          <p:cNvPr id="3" name="Content Placeholder 2"/>
          <p:cNvSpPr>
            <a:spLocks noGrp="1"/>
          </p:cNvSpPr>
          <p:nvPr>
            <p:ph idx="1"/>
          </p:nvPr>
        </p:nvSpPr>
        <p:spPr/>
        <p:txBody>
          <a:bodyPr>
            <a:noAutofit/>
          </a:bodyPr>
          <a:lstStyle/>
          <a:p>
            <a:r>
              <a:rPr lang="en-US" sz="2400" dirty="0"/>
              <a:t>Weights and/or measures are included for every ingredient in the standardized recipe. Weights and measures are not interchangeable. </a:t>
            </a:r>
          </a:p>
          <a:p>
            <a:pPr lvl="1"/>
            <a:r>
              <a:rPr lang="en-US" sz="2000" dirty="0"/>
              <a:t>Weighing ingredients is more accurate, but always use measure for liquid ingredients.</a:t>
            </a:r>
          </a:p>
          <a:p>
            <a:endParaRPr lang="en-US" sz="1000" dirty="0"/>
          </a:p>
          <a:p>
            <a:r>
              <a:rPr lang="en-US" sz="2400" dirty="0"/>
              <a:t>Directions, or detailed instructions, are included with each standardized recipe. </a:t>
            </a:r>
          </a:p>
          <a:p>
            <a:pPr lvl="1"/>
            <a:r>
              <a:rPr lang="en-US" sz="2000" dirty="0"/>
              <a:t>Directions are listed in the order the steps will be followed when preparing a recipe.</a:t>
            </a:r>
          </a:p>
          <a:p>
            <a:endParaRPr lang="en-US" sz="1000" dirty="0"/>
          </a:p>
          <a:p>
            <a:r>
              <a:rPr lang="en-US" sz="2400" dirty="0"/>
              <a:t>Standardized recipes also list </a:t>
            </a:r>
            <a:r>
              <a:rPr lang="en-US" sz="2400" b="1" dirty="0"/>
              <a:t>equipment and utensils </a:t>
            </a:r>
            <a:r>
              <a:rPr lang="en-US" sz="2400" dirty="0"/>
              <a:t>needed for production. </a:t>
            </a:r>
          </a:p>
        </p:txBody>
      </p:sp>
    </p:spTree>
    <p:extLst>
      <p:ext uri="{BB962C8B-B14F-4D97-AF65-F5344CB8AC3E}">
        <p14:creationId xmlns:p14="http://schemas.microsoft.com/office/powerpoint/2010/main" val="1522731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Final Points to Remember about Standardized Recipes</a:t>
            </a:r>
          </a:p>
        </p:txBody>
      </p:sp>
      <p:sp>
        <p:nvSpPr>
          <p:cNvPr id="3" name="Content Placeholder 2"/>
          <p:cNvSpPr>
            <a:spLocks noGrp="1"/>
          </p:cNvSpPr>
          <p:nvPr>
            <p:ph idx="1"/>
          </p:nvPr>
        </p:nvSpPr>
        <p:spPr>
          <a:xfrm>
            <a:off x="838200" y="1946720"/>
            <a:ext cx="10515600" cy="4351338"/>
          </a:xfrm>
        </p:spPr>
        <p:txBody>
          <a:bodyPr>
            <a:normAutofit/>
          </a:bodyPr>
          <a:lstStyle/>
          <a:p>
            <a:r>
              <a:rPr lang="en-US" sz="2400" dirty="0"/>
              <a:t>Standardized recipes include food safety guidelines/HACCP critical control points (CCPs). </a:t>
            </a:r>
          </a:p>
          <a:p>
            <a:pPr lvl="1"/>
            <a:r>
              <a:rPr lang="en-US" sz="2000" dirty="0"/>
              <a:t>By following CCPs ensures the final product will be safe to eat and more appealing to students.</a:t>
            </a:r>
          </a:p>
          <a:p>
            <a:pPr lvl="1"/>
            <a:endParaRPr lang="en-US" sz="1000" dirty="0"/>
          </a:p>
          <a:p>
            <a:r>
              <a:rPr lang="en-US" sz="2400" dirty="0"/>
              <a:t>Standardized recipes also include </a:t>
            </a:r>
            <a:r>
              <a:rPr lang="en-US" sz="2400" b="1" dirty="0"/>
              <a:t>serving size and recipe yield</a:t>
            </a:r>
            <a:r>
              <a:rPr lang="en-US" sz="2400" dirty="0"/>
              <a:t>. </a:t>
            </a:r>
          </a:p>
          <a:p>
            <a:endParaRPr lang="en-US" sz="1000" dirty="0"/>
          </a:p>
          <a:p>
            <a:r>
              <a:rPr lang="en-US" sz="2400" dirty="0"/>
              <a:t>Time standard is the estimated total amount of time required to make the recipe, from preparation to clean up, and is used to plan batch cooking for quality meals.</a:t>
            </a:r>
            <a:r>
              <a:rPr lang="en-US" sz="2400" b="1" dirty="0"/>
              <a:t> </a:t>
            </a:r>
            <a:endParaRPr lang="en-US" sz="2400" dirty="0"/>
          </a:p>
          <a:p>
            <a:endParaRPr lang="en-US" dirty="0"/>
          </a:p>
        </p:txBody>
      </p:sp>
    </p:spTree>
    <p:extLst>
      <p:ext uri="{BB962C8B-B14F-4D97-AF65-F5344CB8AC3E}">
        <p14:creationId xmlns:p14="http://schemas.microsoft.com/office/powerpoint/2010/main" val="3494361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Ingredient Substitutions</a:t>
            </a:r>
          </a:p>
        </p:txBody>
      </p:sp>
      <p:sp>
        <p:nvSpPr>
          <p:cNvPr id="3" name="Content Placeholder 2"/>
          <p:cNvSpPr>
            <a:spLocks noGrp="1"/>
          </p:cNvSpPr>
          <p:nvPr>
            <p:ph idx="1"/>
          </p:nvPr>
        </p:nvSpPr>
        <p:spPr>
          <a:xfrm>
            <a:off x="838200" y="1661033"/>
            <a:ext cx="10515600" cy="4351338"/>
          </a:xfrm>
        </p:spPr>
        <p:txBody>
          <a:bodyPr>
            <a:noAutofit/>
          </a:bodyPr>
          <a:lstStyle/>
          <a:p>
            <a:r>
              <a:rPr lang="en-US" sz="2400" dirty="0"/>
              <a:t>It is crucial to remember that during the preparation of a standardized recipe if any changes to the recipe are made, it can affect the yield, nutritional content, and product quality.</a:t>
            </a:r>
          </a:p>
          <a:p>
            <a:endParaRPr lang="en-US" sz="1000" dirty="0"/>
          </a:p>
          <a:p>
            <a:r>
              <a:rPr lang="en-US" sz="2400" dirty="0"/>
              <a:t>There are times you may need to make a substitution for an ingredient. Before you do so, make sure the substitution is appropriate for the recipe.</a:t>
            </a:r>
          </a:p>
          <a:p>
            <a:endParaRPr lang="en-US" sz="1000" dirty="0"/>
          </a:p>
          <a:p>
            <a:r>
              <a:rPr lang="en-US" sz="2400" b="1" dirty="0">
                <a:solidFill>
                  <a:srgbClr val="FF0000"/>
                </a:solidFill>
              </a:rPr>
              <a:t>Best Practice/Strategy: During preparation, if you make any changes to the recipe, it could affect the yield, nutritional content and product quality.  Any changes or recipe concerns should be discussed with your supervisor.</a:t>
            </a:r>
          </a:p>
        </p:txBody>
      </p:sp>
    </p:spTree>
    <p:extLst>
      <p:ext uri="{BB962C8B-B14F-4D97-AF65-F5344CB8AC3E}">
        <p14:creationId xmlns:p14="http://schemas.microsoft.com/office/powerpoint/2010/main" val="461602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1: </a:t>
            </a:r>
            <a:r>
              <a:rPr lang="en-US" dirty="0"/>
              <a:t>Reflections</a:t>
            </a:r>
          </a:p>
        </p:txBody>
      </p:sp>
      <p:sp>
        <p:nvSpPr>
          <p:cNvPr id="3" name="Content Placeholder 2"/>
          <p:cNvSpPr>
            <a:spLocks noGrp="1"/>
          </p:cNvSpPr>
          <p:nvPr>
            <p:ph idx="1"/>
          </p:nvPr>
        </p:nvSpPr>
        <p:spPr>
          <a:xfrm>
            <a:off x="838200" y="1825625"/>
            <a:ext cx="7567863" cy="4351338"/>
          </a:xfrm>
        </p:spPr>
        <p:txBody>
          <a:bodyPr/>
          <a:lstStyle/>
          <a:p>
            <a:r>
              <a:rPr lang="en-US" sz="2400" dirty="0"/>
              <a:t>Using cycle menus and standardized recipes is crucial to creating and serving quality school meals. </a:t>
            </a:r>
          </a:p>
          <a:p>
            <a:endParaRPr lang="en-US" sz="1000" dirty="0"/>
          </a:p>
          <a:p>
            <a:r>
              <a:rPr lang="en-US" sz="2400" dirty="0"/>
              <a:t>Standardized recipes are the building blocks of quality food production. </a:t>
            </a:r>
          </a:p>
          <a:p>
            <a:endParaRPr lang="en-US" sz="1000" dirty="0"/>
          </a:p>
          <a:p>
            <a:r>
              <a:rPr lang="en-US" sz="2400" dirty="0"/>
              <a:t>By following detailed recipe instructions, a quality product can be produced every time it is prepared and served. </a:t>
            </a:r>
          </a:p>
          <a:p>
            <a:endParaRPr lang="en-US" dirty="0"/>
          </a:p>
        </p:txBody>
      </p:sp>
      <p:pic>
        <p:nvPicPr>
          <p:cNvPr id="4" name="Picture 3">
            <a:extLst>
              <a:ext uri="{FF2B5EF4-FFF2-40B4-BE49-F238E27FC236}">
                <a16:creationId xmlns:a16="http://schemas.microsoft.com/office/drawing/2014/main" id="{D1604D89-5529-3D44-8913-84EBD5AFF0D1}"/>
              </a:ext>
            </a:extLst>
          </p:cNvPr>
          <p:cNvPicPr>
            <a:picLocks noChangeAspect="1"/>
          </p:cNvPicPr>
          <p:nvPr/>
        </p:nvPicPr>
        <p:blipFill>
          <a:blip r:embed="rId2"/>
          <a:stretch>
            <a:fillRect/>
          </a:stretch>
        </p:blipFill>
        <p:spPr>
          <a:xfrm>
            <a:off x="8406063" y="1690688"/>
            <a:ext cx="3454329" cy="3444374"/>
          </a:xfrm>
          <a:prstGeom prst="rect">
            <a:avLst/>
          </a:prstGeom>
        </p:spPr>
      </p:pic>
    </p:spTree>
    <p:extLst>
      <p:ext uri="{BB962C8B-B14F-4D97-AF65-F5344CB8AC3E}">
        <p14:creationId xmlns:p14="http://schemas.microsoft.com/office/powerpoint/2010/main" val="2996773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2: </a:t>
            </a:r>
            <a:r>
              <a:rPr lang="en-US" dirty="0"/>
              <a:t>Planning Food Production and Batch Cooking</a:t>
            </a:r>
          </a:p>
        </p:txBody>
      </p:sp>
      <p:sp>
        <p:nvSpPr>
          <p:cNvPr id="3" name="Content Placeholder 2"/>
          <p:cNvSpPr>
            <a:spLocks noGrp="1"/>
          </p:cNvSpPr>
          <p:nvPr>
            <p:ph idx="1"/>
          </p:nvPr>
        </p:nvSpPr>
        <p:spPr>
          <a:xfrm>
            <a:off x="838200" y="1825625"/>
            <a:ext cx="6605337" cy="4351338"/>
          </a:xfrm>
        </p:spPr>
        <p:txBody>
          <a:bodyPr/>
          <a:lstStyle/>
          <a:p>
            <a:pPr marL="0" indent="0">
              <a:buNone/>
            </a:pPr>
            <a:r>
              <a:rPr lang="en-US" dirty="0"/>
              <a:t>Objectives:</a:t>
            </a:r>
          </a:p>
          <a:p>
            <a:pPr lvl="1"/>
            <a:r>
              <a:rPr lang="en-US" dirty="0"/>
              <a:t>Identify the required information needed for documenting and evaluating amounts of food planned, prepared, and served.</a:t>
            </a:r>
          </a:p>
          <a:p>
            <a:pPr lvl="1"/>
            <a:r>
              <a:rPr lang="en-US" dirty="0"/>
              <a:t>Apply time standards to plan for batch cooking.</a:t>
            </a:r>
          </a:p>
        </p:txBody>
      </p:sp>
      <p:pic>
        <p:nvPicPr>
          <p:cNvPr id="5" name="Picture 4">
            <a:extLst>
              <a:ext uri="{FF2B5EF4-FFF2-40B4-BE49-F238E27FC236}">
                <a16:creationId xmlns:a16="http://schemas.microsoft.com/office/drawing/2014/main" id="{43CBD90A-A5B3-5349-8358-A8A6EED715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4166" y="1475873"/>
            <a:ext cx="2929690" cy="3906253"/>
          </a:xfrm>
          <a:prstGeom prst="rect">
            <a:avLst/>
          </a:prstGeom>
        </p:spPr>
      </p:pic>
    </p:spTree>
    <p:extLst>
      <p:ext uri="{BB962C8B-B14F-4D97-AF65-F5344CB8AC3E}">
        <p14:creationId xmlns:p14="http://schemas.microsoft.com/office/powerpoint/2010/main" val="2618195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Batch Cooking</a:t>
            </a:r>
          </a:p>
        </p:txBody>
      </p:sp>
      <p:sp>
        <p:nvSpPr>
          <p:cNvPr id="3" name="Content Placeholder 2"/>
          <p:cNvSpPr>
            <a:spLocks noGrp="1"/>
          </p:cNvSpPr>
          <p:nvPr>
            <p:ph idx="1"/>
          </p:nvPr>
        </p:nvSpPr>
        <p:spPr>
          <a:xfrm>
            <a:off x="838200" y="1592869"/>
            <a:ext cx="10515600" cy="4351338"/>
          </a:xfrm>
        </p:spPr>
        <p:txBody>
          <a:bodyPr>
            <a:normAutofit/>
          </a:bodyPr>
          <a:lstStyle/>
          <a:p>
            <a:pPr>
              <a:lnSpc>
                <a:spcPct val="100000"/>
              </a:lnSpc>
            </a:pPr>
            <a:r>
              <a:rPr lang="en-US" sz="2400" dirty="0"/>
              <a:t>Batch cooking means cooking food in small batches, as needed, throughout the service period. </a:t>
            </a:r>
          </a:p>
          <a:p>
            <a:pPr>
              <a:lnSpc>
                <a:spcPct val="100000"/>
              </a:lnSpc>
            </a:pPr>
            <a:endParaRPr lang="en-US" sz="1000" dirty="0"/>
          </a:p>
          <a:p>
            <a:pPr>
              <a:lnSpc>
                <a:spcPct val="100000"/>
              </a:lnSpc>
            </a:pPr>
            <a:r>
              <a:rPr lang="en-US" sz="2400" dirty="0"/>
              <a:t>Some school nutrition professionals use the phrases </a:t>
            </a:r>
            <a:r>
              <a:rPr lang="en-US" sz="2400" i="1" dirty="0"/>
              <a:t>cooking-to-the-line</a:t>
            </a:r>
            <a:r>
              <a:rPr lang="en-US" sz="2400" dirty="0"/>
              <a:t> and </a:t>
            </a:r>
            <a:r>
              <a:rPr lang="en-US" sz="2400" i="1" dirty="0"/>
              <a:t>just-in-time for service</a:t>
            </a:r>
            <a:r>
              <a:rPr lang="en-US" sz="2400" dirty="0"/>
              <a:t> to mean the same thing as batch cooking. </a:t>
            </a:r>
          </a:p>
          <a:p>
            <a:pPr>
              <a:lnSpc>
                <a:spcPct val="100000"/>
              </a:lnSpc>
            </a:pPr>
            <a:endParaRPr lang="en-US" sz="1000" dirty="0"/>
          </a:p>
          <a:p>
            <a:pPr>
              <a:lnSpc>
                <a:spcPct val="100000"/>
              </a:lnSpc>
            </a:pPr>
            <a:r>
              <a:rPr lang="en-US" sz="2400" dirty="0"/>
              <a:t>Batch cooking is ideal because it ensures the best appearance, temperature, and texture of food. </a:t>
            </a:r>
          </a:p>
        </p:txBody>
      </p:sp>
    </p:spTree>
    <p:extLst>
      <p:ext uri="{BB962C8B-B14F-4D97-AF65-F5344CB8AC3E}">
        <p14:creationId xmlns:p14="http://schemas.microsoft.com/office/powerpoint/2010/main" val="2628173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8549"/>
            <a:ext cx="10515600" cy="1325563"/>
          </a:xfrm>
        </p:spPr>
        <p:txBody>
          <a:bodyPr>
            <a:normAutofit/>
          </a:bodyPr>
          <a:lstStyle/>
          <a:p>
            <a:r>
              <a:rPr lang="en-US" sz="4000" b="1" dirty="0">
                <a:solidFill>
                  <a:srgbClr val="E7AE51"/>
                </a:solidFill>
              </a:rPr>
              <a:t>Planning</a:t>
            </a:r>
          </a:p>
        </p:txBody>
      </p:sp>
      <p:sp>
        <p:nvSpPr>
          <p:cNvPr id="3" name="Content Placeholder 2"/>
          <p:cNvSpPr>
            <a:spLocks noGrp="1"/>
          </p:cNvSpPr>
          <p:nvPr>
            <p:ph idx="1"/>
          </p:nvPr>
        </p:nvSpPr>
        <p:spPr>
          <a:xfrm>
            <a:off x="838201" y="1582687"/>
            <a:ext cx="7375358" cy="4132939"/>
          </a:xfrm>
        </p:spPr>
        <p:txBody>
          <a:bodyPr>
            <a:normAutofit fontScale="92500" lnSpcReduction="20000"/>
          </a:bodyPr>
          <a:lstStyle/>
          <a:p>
            <a:pPr>
              <a:lnSpc>
                <a:spcPct val="110000"/>
              </a:lnSpc>
            </a:pPr>
            <a:r>
              <a:rPr lang="en-US" sz="2400" dirty="0"/>
              <a:t>To be successful in preparing quality school meals, we must plan ahead. </a:t>
            </a:r>
          </a:p>
          <a:p>
            <a:pPr>
              <a:lnSpc>
                <a:spcPct val="110000"/>
              </a:lnSpc>
            </a:pPr>
            <a:endParaRPr lang="en-US" sz="1000" dirty="0"/>
          </a:p>
          <a:p>
            <a:pPr>
              <a:lnSpc>
                <a:spcPct val="110000"/>
              </a:lnSpc>
            </a:pPr>
            <a:r>
              <a:rPr lang="en-US" sz="2400" dirty="0"/>
              <a:t>Planning includes several steps—school nutrition professionals should review:</a:t>
            </a:r>
          </a:p>
          <a:p>
            <a:pPr lvl="1">
              <a:lnSpc>
                <a:spcPct val="110000"/>
              </a:lnSpc>
            </a:pPr>
            <a:r>
              <a:rPr lang="en-US" sz="2200" dirty="0"/>
              <a:t>the menu</a:t>
            </a:r>
          </a:p>
          <a:p>
            <a:pPr lvl="1">
              <a:lnSpc>
                <a:spcPct val="110000"/>
              </a:lnSpc>
            </a:pPr>
            <a:r>
              <a:rPr lang="en-US" sz="2200" dirty="0"/>
              <a:t>standardized recipes</a:t>
            </a:r>
          </a:p>
          <a:p>
            <a:pPr lvl="1">
              <a:lnSpc>
                <a:spcPct val="110000"/>
              </a:lnSpc>
            </a:pPr>
            <a:r>
              <a:rPr lang="en-US" sz="2200" dirty="0"/>
              <a:t>daily work schedule</a:t>
            </a:r>
          </a:p>
          <a:p>
            <a:pPr lvl="1">
              <a:lnSpc>
                <a:spcPct val="110000"/>
              </a:lnSpc>
            </a:pPr>
            <a:r>
              <a:rPr lang="en-US" sz="2200" dirty="0"/>
              <a:t>food production record</a:t>
            </a:r>
          </a:p>
          <a:p>
            <a:pPr lvl="1">
              <a:lnSpc>
                <a:spcPct val="110000"/>
              </a:lnSpc>
            </a:pPr>
            <a:endParaRPr lang="en-US" sz="1000" dirty="0"/>
          </a:p>
          <a:p>
            <a:pPr>
              <a:lnSpc>
                <a:spcPct val="110000"/>
              </a:lnSpc>
            </a:pPr>
            <a:r>
              <a:rPr lang="en-US" sz="2400" dirty="0"/>
              <a:t>Food production is about preparing and serving quality meals in the most efficient way.</a:t>
            </a:r>
          </a:p>
          <a:p>
            <a:endParaRPr lang="en-US" dirty="0"/>
          </a:p>
        </p:txBody>
      </p:sp>
      <p:pic>
        <p:nvPicPr>
          <p:cNvPr id="5" name="Picture 4">
            <a:extLst>
              <a:ext uri="{FF2B5EF4-FFF2-40B4-BE49-F238E27FC236}">
                <a16:creationId xmlns:a16="http://schemas.microsoft.com/office/drawing/2014/main" id="{7B3F7223-8F7E-CD40-AAED-07AFD36E4A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063" y="1444901"/>
            <a:ext cx="3607937" cy="3605334"/>
          </a:xfrm>
          <a:prstGeom prst="rect">
            <a:avLst/>
          </a:prstGeom>
        </p:spPr>
      </p:pic>
    </p:spTree>
    <p:extLst>
      <p:ext uri="{BB962C8B-B14F-4D97-AF65-F5344CB8AC3E}">
        <p14:creationId xmlns:p14="http://schemas.microsoft.com/office/powerpoint/2010/main" val="1250864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Characteristics of an Efficient, Cost-Effective Foodservice System</a:t>
            </a:r>
          </a:p>
        </p:txBody>
      </p:sp>
      <p:sp>
        <p:nvSpPr>
          <p:cNvPr id="3" name="Content Placeholder 2"/>
          <p:cNvSpPr>
            <a:spLocks noGrp="1"/>
          </p:cNvSpPr>
          <p:nvPr>
            <p:ph idx="1"/>
          </p:nvPr>
        </p:nvSpPr>
        <p:spPr/>
        <p:txBody>
          <a:bodyPr>
            <a:normAutofit/>
          </a:bodyPr>
          <a:lstStyle/>
          <a:p>
            <a:pPr marL="0" indent="0">
              <a:buNone/>
            </a:pPr>
            <a:r>
              <a:rPr lang="en-US" sz="2400" dirty="0"/>
              <a:t>What are the characteristics of an efficient, cost-effective foodservice system? </a:t>
            </a:r>
          </a:p>
          <a:p>
            <a:pPr lvl="1"/>
            <a:r>
              <a:rPr lang="en-US" sz="2000" dirty="0"/>
              <a:t>Adequate dry storage, refrigerated storage, and freezer space appropriately located</a:t>
            </a:r>
          </a:p>
          <a:p>
            <a:pPr lvl="1"/>
            <a:r>
              <a:rPr lang="en-US" sz="2000" dirty="0"/>
              <a:t>Accessible handwashing sinks, soap, and paper towels</a:t>
            </a:r>
          </a:p>
          <a:p>
            <a:pPr lvl="1"/>
            <a:r>
              <a:rPr lang="en-US" sz="2000" dirty="0"/>
              <a:t>Standardized recipes, quality ingredients, and accurate forecasting</a:t>
            </a:r>
          </a:p>
          <a:p>
            <a:pPr lvl="1"/>
            <a:r>
              <a:rPr lang="en-US" sz="2000" dirty="0"/>
              <a:t>Sufficient utensils, food and storage thermometers, equipment, and supplies</a:t>
            </a:r>
          </a:p>
          <a:p>
            <a:pPr lvl="1"/>
            <a:r>
              <a:rPr lang="en-US" sz="2000" dirty="0"/>
              <a:t>Trained staff that are empowered to maximize the use of their skills and the resources available</a:t>
            </a:r>
          </a:p>
          <a:p>
            <a:pPr lvl="1"/>
            <a:r>
              <a:rPr lang="en-US" sz="2000" dirty="0"/>
              <a:t>Overall layout and design of the operation</a:t>
            </a:r>
          </a:p>
          <a:p>
            <a:pPr marL="0" indent="0">
              <a:buNone/>
            </a:pPr>
            <a:endParaRPr lang="en-US" dirty="0"/>
          </a:p>
          <a:p>
            <a:endParaRPr lang="en-US" dirty="0"/>
          </a:p>
        </p:txBody>
      </p:sp>
    </p:spTree>
    <p:extLst>
      <p:ext uri="{BB962C8B-B14F-4D97-AF65-F5344CB8AC3E}">
        <p14:creationId xmlns:p14="http://schemas.microsoft.com/office/powerpoint/2010/main" val="370403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Production Records</a:t>
            </a:r>
          </a:p>
        </p:txBody>
      </p:sp>
      <p:sp>
        <p:nvSpPr>
          <p:cNvPr id="3" name="Content Placeholder 2"/>
          <p:cNvSpPr>
            <a:spLocks noGrp="1"/>
          </p:cNvSpPr>
          <p:nvPr>
            <p:ph idx="1"/>
          </p:nvPr>
        </p:nvSpPr>
        <p:spPr>
          <a:xfrm>
            <a:off x="838200" y="1687839"/>
            <a:ext cx="10515600" cy="4351338"/>
          </a:xfrm>
        </p:spPr>
        <p:txBody>
          <a:bodyPr/>
          <a:lstStyle/>
          <a:p>
            <a:pPr>
              <a:lnSpc>
                <a:spcPct val="100000"/>
              </a:lnSpc>
            </a:pPr>
            <a:r>
              <a:rPr lang="en-US" sz="2400" dirty="0"/>
              <a:t>The production record provides documentation that supports meeting Federal regulations. </a:t>
            </a:r>
          </a:p>
          <a:p>
            <a:pPr marL="0" indent="0">
              <a:lnSpc>
                <a:spcPct val="100000"/>
              </a:lnSpc>
              <a:buNone/>
            </a:pPr>
            <a:endParaRPr lang="en-US" sz="1000" dirty="0"/>
          </a:p>
          <a:p>
            <a:pPr>
              <a:lnSpc>
                <a:spcPct val="100000"/>
              </a:lnSpc>
            </a:pPr>
            <a:r>
              <a:rPr lang="en-US" sz="2400" dirty="0"/>
              <a:t>Production records also help staff identify the quantity to prepare, predict future production needs, and can help to reduce waste.</a:t>
            </a:r>
          </a:p>
          <a:p>
            <a:endParaRPr lang="en-US" dirty="0"/>
          </a:p>
        </p:txBody>
      </p:sp>
    </p:spTree>
    <p:extLst>
      <p:ext uri="{BB962C8B-B14F-4D97-AF65-F5344CB8AC3E}">
        <p14:creationId xmlns:p14="http://schemas.microsoft.com/office/powerpoint/2010/main" val="2577660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Accurate and Legible Production Record</a:t>
            </a:r>
          </a:p>
        </p:txBody>
      </p:sp>
      <p:sp>
        <p:nvSpPr>
          <p:cNvPr id="3" name="Content Placeholder 2"/>
          <p:cNvSpPr>
            <a:spLocks noGrp="1"/>
          </p:cNvSpPr>
          <p:nvPr>
            <p:ph idx="1"/>
          </p:nvPr>
        </p:nvSpPr>
        <p:spPr>
          <a:xfrm>
            <a:off x="838200" y="1788047"/>
            <a:ext cx="10515600" cy="4351338"/>
          </a:xfrm>
        </p:spPr>
        <p:txBody>
          <a:bodyPr/>
          <a:lstStyle/>
          <a:p>
            <a:r>
              <a:rPr lang="en-US" sz="2400" dirty="0"/>
              <a:t>It is important that the school nutrition staff understand the guidelines for completing food production records daily. </a:t>
            </a:r>
          </a:p>
          <a:p>
            <a:endParaRPr lang="en-US" sz="1000" dirty="0"/>
          </a:p>
          <a:p>
            <a:r>
              <a:rPr lang="en-US" sz="2400" b="1" dirty="0">
                <a:solidFill>
                  <a:srgbClr val="DD4347"/>
                </a:solidFill>
              </a:rPr>
              <a:t>Best Practice/Strategy: A good practice is to cross-train several employees to complete food production records.  Remember to stress in the training the importance of legible production records.</a:t>
            </a:r>
          </a:p>
          <a:p>
            <a:endParaRPr lang="en-US" dirty="0"/>
          </a:p>
        </p:txBody>
      </p:sp>
    </p:spTree>
    <p:extLst>
      <p:ext uri="{BB962C8B-B14F-4D97-AF65-F5344CB8AC3E}">
        <p14:creationId xmlns:p14="http://schemas.microsoft.com/office/powerpoint/2010/main" val="31805713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Daily Menu Production Record and Anatomy of a Production Record </a:t>
            </a:r>
          </a:p>
        </p:txBody>
      </p:sp>
    </p:spTree>
    <p:extLst>
      <p:ext uri="{BB962C8B-B14F-4D97-AF65-F5344CB8AC3E}">
        <p14:creationId xmlns:p14="http://schemas.microsoft.com/office/powerpoint/2010/main" val="4219149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312047" y="357446"/>
            <a:ext cx="7567906" cy="4870545"/>
          </a:xfrm>
          <a:prstGeom prst="rect">
            <a:avLst/>
          </a:prstGeom>
        </p:spPr>
      </p:pic>
    </p:spTree>
    <p:extLst>
      <p:ext uri="{BB962C8B-B14F-4D97-AF65-F5344CB8AC3E}">
        <p14:creationId xmlns:p14="http://schemas.microsoft.com/office/powerpoint/2010/main" val="1713200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0.74.124.15\home\kimmac\THINGS REVIEWED\Handouts for Theresa\ProductionRecords\KEY_Appendix_4A.jpg"/>
          <p:cNvPicPr/>
          <p:nvPr/>
        </p:nvPicPr>
        <p:blipFill rotWithShape="1">
          <a:blip r:embed="rId2" cstate="print">
            <a:extLst>
              <a:ext uri="{28A0092B-C50C-407E-A947-70E740481C1C}">
                <a14:useLocalDpi xmlns:a14="http://schemas.microsoft.com/office/drawing/2010/main" val="0"/>
              </a:ext>
            </a:extLst>
          </a:blip>
          <a:srcRect t="6865" b="1240"/>
          <a:stretch/>
        </p:blipFill>
        <p:spPr bwMode="auto">
          <a:xfrm>
            <a:off x="2333659" y="448887"/>
            <a:ext cx="7524682" cy="49538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918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Required Information for School Meals Production Records </a:t>
            </a:r>
          </a:p>
        </p:txBody>
      </p:sp>
    </p:spTree>
    <p:extLst>
      <p:ext uri="{BB962C8B-B14F-4D97-AF65-F5344CB8AC3E}">
        <p14:creationId xmlns:p14="http://schemas.microsoft.com/office/powerpoint/2010/main" val="2284358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Applying Time Standards to Plan </a:t>
            </a:r>
            <a:br>
              <a:rPr lang="en-US" sz="4000" b="1" dirty="0">
                <a:solidFill>
                  <a:srgbClr val="E7AE51"/>
                </a:solidFill>
              </a:rPr>
            </a:br>
            <a:r>
              <a:rPr lang="en-US" sz="4000" b="1" dirty="0">
                <a:solidFill>
                  <a:srgbClr val="E7AE51"/>
                </a:solidFill>
              </a:rPr>
              <a:t>for Batch Cooking</a:t>
            </a:r>
          </a:p>
        </p:txBody>
      </p:sp>
      <p:sp>
        <p:nvSpPr>
          <p:cNvPr id="3" name="Content Placeholder 2"/>
          <p:cNvSpPr>
            <a:spLocks noGrp="1"/>
          </p:cNvSpPr>
          <p:nvPr>
            <p:ph idx="1"/>
          </p:nvPr>
        </p:nvSpPr>
        <p:spPr>
          <a:xfrm>
            <a:off x="838200" y="1690688"/>
            <a:ext cx="10515600" cy="4351338"/>
          </a:xfrm>
        </p:spPr>
        <p:txBody>
          <a:bodyPr>
            <a:noAutofit/>
          </a:bodyPr>
          <a:lstStyle/>
          <a:p>
            <a:pPr>
              <a:lnSpc>
                <a:spcPct val="100000"/>
              </a:lnSpc>
            </a:pPr>
            <a:r>
              <a:rPr lang="en-US" sz="2400" dirty="0"/>
              <a:t>Batch cooking can help protect food quality and reduce waste. </a:t>
            </a:r>
          </a:p>
          <a:p>
            <a:pPr>
              <a:lnSpc>
                <a:spcPct val="100000"/>
              </a:lnSpc>
            </a:pPr>
            <a:endParaRPr lang="en-US" sz="800" dirty="0"/>
          </a:p>
          <a:p>
            <a:pPr>
              <a:lnSpc>
                <a:spcPct val="100000"/>
              </a:lnSpc>
            </a:pPr>
            <a:r>
              <a:rPr lang="en-US" sz="2400" dirty="0"/>
              <a:t>Although it takes a little more effort to batch cook, it is easy to develop and execute a production plan that includes time standards. </a:t>
            </a:r>
          </a:p>
          <a:p>
            <a:pPr>
              <a:lnSpc>
                <a:spcPct val="100000"/>
              </a:lnSpc>
            </a:pPr>
            <a:endParaRPr lang="en-US" sz="800" dirty="0"/>
          </a:p>
          <a:p>
            <a:pPr>
              <a:lnSpc>
                <a:spcPct val="100000"/>
              </a:lnSpc>
            </a:pPr>
            <a:r>
              <a:rPr lang="en-US" sz="2400" dirty="0"/>
              <a:t>When it comes to batch cooking, scheduling time appropriately takes skill and practice. In years past, school nutrition teams would prepare foods in advance and place the foods in hot holding cabinets hours before service. </a:t>
            </a:r>
          </a:p>
          <a:p>
            <a:pPr>
              <a:lnSpc>
                <a:spcPct val="100000"/>
              </a:lnSpc>
            </a:pPr>
            <a:endParaRPr lang="en-US" sz="800" dirty="0"/>
          </a:p>
          <a:p>
            <a:pPr>
              <a:lnSpc>
                <a:spcPct val="100000"/>
              </a:lnSpc>
            </a:pPr>
            <a:r>
              <a:rPr lang="en-US" sz="2400" b="1" dirty="0">
                <a:solidFill>
                  <a:srgbClr val="DD4347"/>
                </a:solidFill>
              </a:rPr>
              <a:t>Best Practice/Strategy: Batch cooking is ideal because it ensures the best appearance, temperature, and texture of food.</a:t>
            </a:r>
          </a:p>
        </p:txBody>
      </p:sp>
    </p:spTree>
    <p:extLst>
      <p:ext uri="{BB962C8B-B14F-4D97-AF65-F5344CB8AC3E}">
        <p14:creationId xmlns:p14="http://schemas.microsoft.com/office/powerpoint/2010/main" val="42541394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Time Standard</a:t>
            </a:r>
          </a:p>
        </p:txBody>
      </p:sp>
      <p:sp>
        <p:nvSpPr>
          <p:cNvPr id="3" name="Content Placeholder 2"/>
          <p:cNvSpPr>
            <a:spLocks noGrp="1"/>
          </p:cNvSpPr>
          <p:nvPr>
            <p:ph idx="1"/>
          </p:nvPr>
        </p:nvSpPr>
        <p:spPr>
          <a:xfrm>
            <a:off x="838200" y="1542992"/>
            <a:ext cx="7615989" cy="4351338"/>
          </a:xfrm>
        </p:spPr>
        <p:txBody>
          <a:bodyPr/>
          <a:lstStyle/>
          <a:p>
            <a:pPr>
              <a:lnSpc>
                <a:spcPct val="100000"/>
              </a:lnSpc>
            </a:pPr>
            <a:r>
              <a:rPr lang="en-US" sz="2400" dirty="0"/>
              <a:t>A time standard is how long it takes for a food product to be prepared and cooked for service. </a:t>
            </a:r>
          </a:p>
          <a:p>
            <a:pPr>
              <a:lnSpc>
                <a:spcPct val="100000"/>
              </a:lnSpc>
            </a:pPr>
            <a:endParaRPr lang="en-US" sz="1000" dirty="0"/>
          </a:p>
          <a:p>
            <a:pPr>
              <a:lnSpc>
                <a:spcPct val="100000"/>
              </a:lnSpc>
            </a:pPr>
            <a:r>
              <a:rPr lang="en-US" sz="2400" dirty="0"/>
              <a:t>Unfortunately, most recipes do not include the time standard because it is unique to individual kitchens. </a:t>
            </a:r>
          </a:p>
          <a:p>
            <a:pPr>
              <a:lnSpc>
                <a:spcPct val="100000"/>
              </a:lnSpc>
            </a:pPr>
            <a:r>
              <a:rPr lang="en-US" sz="2400" dirty="0"/>
              <a:t>Time standards vary from kitchen to kitchen because of factors such as number of servings required, available equipment, and number of employees.</a:t>
            </a:r>
          </a:p>
          <a:p>
            <a:endParaRPr lang="en-US" dirty="0"/>
          </a:p>
        </p:txBody>
      </p:sp>
      <p:pic>
        <p:nvPicPr>
          <p:cNvPr id="5" name="Picture 4">
            <a:extLst>
              <a:ext uri="{FF2B5EF4-FFF2-40B4-BE49-F238E27FC236}">
                <a16:creationId xmlns:a16="http://schemas.microsoft.com/office/drawing/2014/main" id="{E0AC1DAA-0C2B-4C46-809C-30191FD6C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7238" y="1421012"/>
            <a:ext cx="2436562" cy="3656313"/>
          </a:xfrm>
          <a:prstGeom prst="rect">
            <a:avLst/>
          </a:prstGeom>
        </p:spPr>
      </p:pic>
    </p:spTree>
    <p:extLst>
      <p:ext uri="{BB962C8B-B14F-4D97-AF65-F5344CB8AC3E}">
        <p14:creationId xmlns:p14="http://schemas.microsoft.com/office/powerpoint/2010/main" val="3733478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USDA Recipe: Eagle Pizza and the Time Standard Example</a:t>
            </a:r>
          </a:p>
        </p:txBody>
      </p:sp>
    </p:spTree>
    <p:extLst>
      <p:ext uri="{BB962C8B-B14F-4D97-AF65-F5344CB8AC3E}">
        <p14:creationId xmlns:p14="http://schemas.microsoft.com/office/powerpoint/2010/main" val="2721421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Put Time on Your Side</a:t>
            </a:r>
          </a:p>
        </p:txBody>
      </p:sp>
      <p:sp>
        <p:nvSpPr>
          <p:cNvPr id="3" name="Content Placeholder 2"/>
          <p:cNvSpPr>
            <a:spLocks noGrp="1"/>
          </p:cNvSpPr>
          <p:nvPr>
            <p:ph idx="1"/>
          </p:nvPr>
        </p:nvSpPr>
        <p:spPr/>
        <p:txBody>
          <a:bodyPr/>
          <a:lstStyle/>
          <a:p>
            <a:r>
              <a:rPr lang="en-US" dirty="0"/>
              <a:t>Video</a:t>
            </a:r>
          </a:p>
        </p:txBody>
      </p:sp>
    </p:spTree>
    <p:extLst>
      <p:ext uri="{BB962C8B-B14F-4D97-AF65-F5344CB8AC3E}">
        <p14:creationId xmlns:p14="http://schemas.microsoft.com/office/powerpoint/2010/main" val="1733286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Lesson 2: </a:t>
            </a:r>
            <a:r>
              <a:rPr lang="en-US" sz="4000" dirty="0"/>
              <a:t>Reflections</a:t>
            </a:r>
          </a:p>
        </p:txBody>
      </p:sp>
      <p:sp>
        <p:nvSpPr>
          <p:cNvPr id="3" name="Content Placeholder 2"/>
          <p:cNvSpPr>
            <a:spLocks noGrp="1"/>
          </p:cNvSpPr>
          <p:nvPr>
            <p:ph idx="1"/>
          </p:nvPr>
        </p:nvSpPr>
        <p:spPr>
          <a:xfrm>
            <a:off x="790071" y="1479664"/>
            <a:ext cx="10984833" cy="1949335"/>
          </a:xfrm>
        </p:spPr>
        <p:txBody>
          <a:bodyPr>
            <a:normAutofit/>
          </a:bodyPr>
          <a:lstStyle/>
          <a:p>
            <a:pPr>
              <a:lnSpc>
                <a:spcPct val="100000"/>
              </a:lnSpc>
            </a:pPr>
            <a:r>
              <a:rPr lang="en-US" sz="2400" dirty="0"/>
              <a:t>To be successful at batch cooking, the school nutrition team must plan ahead, review the daily production schedule, and develop good communication skills between the front of the house and back of the house. </a:t>
            </a:r>
          </a:p>
          <a:p>
            <a:endParaRPr lang="en-US" sz="2400" dirty="0"/>
          </a:p>
        </p:txBody>
      </p:sp>
      <p:sp>
        <p:nvSpPr>
          <p:cNvPr id="4" name="TextBox 3">
            <a:extLst>
              <a:ext uri="{FF2B5EF4-FFF2-40B4-BE49-F238E27FC236}">
                <a16:creationId xmlns:a16="http://schemas.microsoft.com/office/drawing/2014/main" id="{54C686FD-653F-244F-B8DA-3D564494D50A}"/>
              </a:ext>
            </a:extLst>
          </p:cNvPr>
          <p:cNvSpPr txBox="1"/>
          <p:nvPr/>
        </p:nvSpPr>
        <p:spPr>
          <a:xfrm>
            <a:off x="765019" y="2747898"/>
            <a:ext cx="7952876" cy="2893100"/>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 back of the house cook needs to know how long it will take for the product to be cooked and prepared for service. </a:t>
            </a:r>
          </a:p>
          <a:p>
            <a:endParaRPr lang="en-US" sz="1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The front of the house server needs to notify the cook in advance if product levels are running low. </a:t>
            </a:r>
          </a:p>
          <a:p>
            <a:endParaRPr lang="en-US" sz="1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This shared task is key to successful batch cooking.</a:t>
            </a:r>
          </a:p>
          <a:p>
            <a:endParaRPr lang="en-US" dirty="0"/>
          </a:p>
        </p:txBody>
      </p:sp>
      <p:pic>
        <p:nvPicPr>
          <p:cNvPr id="6" name="Picture 5">
            <a:extLst>
              <a:ext uri="{FF2B5EF4-FFF2-40B4-BE49-F238E27FC236}">
                <a16:creationId xmlns:a16="http://schemas.microsoft.com/office/drawing/2014/main" id="{737404DB-1B31-414C-8291-2DC75ECD36C9}"/>
              </a:ext>
            </a:extLst>
          </p:cNvPr>
          <p:cNvPicPr>
            <a:picLocks noChangeAspect="1"/>
          </p:cNvPicPr>
          <p:nvPr/>
        </p:nvPicPr>
        <p:blipFill>
          <a:blip r:embed="rId3"/>
          <a:stretch>
            <a:fillRect/>
          </a:stretch>
        </p:blipFill>
        <p:spPr>
          <a:xfrm>
            <a:off x="9111916" y="2682917"/>
            <a:ext cx="2662988" cy="2655313"/>
          </a:xfrm>
          <a:prstGeom prst="rect">
            <a:avLst/>
          </a:prstGeom>
        </p:spPr>
      </p:pic>
    </p:spTree>
    <p:extLst>
      <p:ext uri="{BB962C8B-B14F-4D97-AF65-F5344CB8AC3E}">
        <p14:creationId xmlns:p14="http://schemas.microsoft.com/office/powerpoint/2010/main" val="1909772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Lesson 3: </a:t>
            </a:r>
            <a:r>
              <a:rPr lang="en-US" sz="4000" dirty="0"/>
              <a:t>Organizing Workplace, Equipment, and Ingredients</a:t>
            </a:r>
          </a:p>
        </p:txBody>
      </p:sp>
      <p:sp>
        <p:nvSpPr>
          <p:cNvPr id="3" name="Content Placeholder 2"/>
          <p:cNvSpPr>
            <a:spLocks noGrp="1"/>
          </p:cNvSpPr>
          <p:nvPr>
            <p:ph idx="1"/>
          </p:nvPr>
        </p:nvSpPr>
        <p:spPr/>
        <p:txBody>
          <a:bodyPr/>
          <a:lstStyle/>
          <a:p>
            <a:pPr marL="0" indent="0">
              <a:buNone/>
            </a:pPr>
            <a:r>
              <a:rPr lang="en-US" dirty="0"/>
              <a:t>Objectives:</a:t>
            </a:r>
          </a:p>
          <a:p>
            <a:pPr lvl="1"/>
            <a:r>
              <a:rPr lang="en-US" dirty="0"/>
              <a:t>Discuss the benefits of practicing </a:t>
            </a:r>
            <a:r>
              <a:rPr lang="en-US" i="1" dirty="0"/>
              <a:t>mise en place</a:t>
            </a:r>
            <a:r>
              <a:rPr lang="en-US" dirty="0"/>
              <a:t> when following a standardized recipe.</a:t>
            </a:r>
          </a:p>
          <a:p>
            <a:pPr lvl="1"/>
            <a:r>
              <a:rPr lang="en-US" dirty="0"/>
              <a:t>Explain the purpose of using only approved, commercial grade equipment in school foodservice kitchens.</a:t>
            </a:r>
          </a:p>
          <a:p>
            <a:pPr lvl="1"/>
            <a:r>
              <a:rPr lang="en-US" dirty="0"/>
              <a:t>Discuss the importance of using measures and weights in recipes.</a:t>
            </a:r>
          </a:p>
          <a:p>
            <a:pPr lvl="1"/>
            <a:r>
              <a:rPr lang="en-US" dirty="0"/>
              <a:t>Describe the importance of organizing workspace, equipment, and ingredients to work smarter not harder.</a:t>
            </a:r>
          </a:p>
        </p:txBody>
      </p:sp>
    </p:spTree>
    <p:extLst>
      <p:ext uri="{BB962C8B-B14F-4D97-AF65-F5344CB8AC3E}">
        <p14:creationId xmlns:p14="http://schemas.microsoft.com/office/powerpoint/2010/main" val="3970875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E7AE51"/>
                </a:solidFill>
              </a:rPr>
              <a:t>Benefits of Practicing </a:t>
            </a:r>
            <a:r>
              <a:rPr lang="en-US" b="1" i="1" dirty="0">
                <a:solidFill>
                  <a:srgbClr val="E7AE51"/>
                </a:solidFill>
              </a:rPr>
              <a:t>Mise en Place</a:t>
            </a:r>
            <a:r>
              <a:rPr lang="en-US" b="1" dirty="0">
                <a:solidFill>
                  <a:srgbClr val="E7AE51"/>
                </a:solidFill>
              </a:rPr>
              <a:t> When Following a Standardized Recipe </a:t>
            </a:r>
          </a:p>
        </p:txBody>
      </p:sp>
      <p:sp>
        <p:nvSpPr>
          <p:cNvPr id="3" name="Content Placeholder 2"/>
          <p:cNvSpPr>
            <a:spLocks noGrp="1"/>
          </p:cNvSpPr>
          <p:nvPr>
            <p:ph idx="1"/>
          </p:nvPr>
        </p:nvSpPr>
        <p:spPr/>
        <p:txBody>
          <a:bodyPr>
            <a:normAutofit/>
          </a:bodyPr>
          <a:lstStyle/>
          <a:p>
            <a:r>
              <a:rPr lang="en-US" sz="2400" dirty="0"/>
              <a:t>A well-organized cook saves time and energy by assembling all ingredients and equipment before starting food preparation. </a:t>
            </a:r>
          </a:p>
          <a:p>
            <a:endParaRPr lang="en-US" sz="1000" dirty="0"/>
          </a:p>
          <a:p>
            <a:r>
              <a:rPr lang="en-US" sz="2400" dirty="0"/>
              <a:t>Professional chefs use the French term </a:t>
            </a:r>
            <a:r>
              <a:rPr lang="en-US" sz="2400" i="1" dirty="0"/>
              <a:t>mise en place</a:t>
            </a:r>
            <a:r>
              <a:rPr lang="en-US" sz="2400" dirty="0"/>
              <a:t> (meez-un-plahss), which means to put in place, to describe assembling ingredients and utensils. </a:t>
            </a:r>
          </a:p>
        </p:txBody>
      </p:sp>
    </p:spTree>
    <p:extLst>
      <p:ext uri="{BB962C8B-B14F-4D97-AF65-F5344CB8AC3E}">
        <p14:creationId xmlns:p14="http://schemas.microsoft.com/office/powerpoint/2010/main" val="3471937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Benefits of Practicing </a:t>
            </a:r>
            <a:r>
              <a:rPr lang="en-US" sz="4000" b="1" i="1" dirty="0">
                <a:solidFill>
                  <a:srgbClr val="E7AE51"/>
                </a:solidFill>
              </a:rPr>
              <a:t>Mise en Place</a:t>
            </a:r>
            <a:r>
              <a:rPr lang="en-US" sz="4000" b="1" dirty="0">
                <a:solidFill>
                  <a:srgbClr val="E7AE51"/>
                </a:solidFill>
              </a:rPr>
              <a:t> When Following a Standardized Recipe </a:t>
            </a:r>
          </a:p>
        </p:txBody>
      </p:sp>
      <p:sp>
        <p:nvSpPr>
          <p:cNvPr id="3" name="Content Placeholder 2"/>
          <p:cNvSpPr>
            <a:spLocks noGrp="1"/>
          </p:cNvSpPr>
          <p:nvPr>
            <p:ph idx="1"/>
          </p:nvPr>
        </p:nvSpPr>
        <p:spPr/>
        <p:txBody>
          <a:bodyPr>
            <a:normAutofit/>
          </a:bodyPr>
          <a:lstStyle/>
          <a:p>
            <a:pPr>
              <a:lnSpc>
                <a:spcPct val="100000"/>
              </a:lnSpc>
            </a:pPr>
            <a:r>
              <a:rPr lang="en-US" sz="2400" dirty="0"/>
              <a:t>It describes a series of meticulous steps in the food preparation process. </a:t>
            </a:r>
            <a:r>
              <a:rPr lang="en-US" sz="2400" i="1" dirty="0"/>
              <a:t>Mise en place</a:t>
            </a:r>
            <a:r>
              <a:rPr lang="en-US" sz="2400" dirty="0"/>
              <a:t> is a collection of good work habits. It takes planning, effort, and practice to develop any habit. </a:t>
            </a:r>
          </a:p>
          <a:p>
            <a:pPr>
              <a:lnSpc>
                <a:spcPct val="100000"/>
              </a:lnSpc>
            </a:pPr>
            <a:endParaRPr lang="en-US" sz="1000" dirty="0"/>
          </a:p>
          <a:p>
            <a:pPr marL="0" indent="0">
              <a:lnSpc>
                <a:spcPct val="100000"/>
              </a:lnSpc>
              <a:buNone/>
            </a:pPr>
            <a:r>
              <a:rPr lang="en-US" sz="2400" b="1" dirty="0">
                <a:solidFill>
                  <a:srgbClr val="DD4347"/>
                </a:solidFill>
              </a:rPr>
              <a:t>Best Practice/Strategy: A successful manager views the food preparation process as a whole and identifies the necessary steps for an efficient and organized approach.</a:t>
            </a:r>
          </a:p>
        </p:txBody>
      </p:sp>
    </p:spTree>
    <p:extLst>
      <p:ext uri="{BB962C8B-B14F-4D97-AF65-F5344CB8AC3E}">
        <p14:creationId xmlns:p14="http://schemas.microsoft.com/office/powerpoint/2010/main" val="6673646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Mise en Place</a:t>
            </a:r>
          </a:p>
        </p:txBody>
      </p:sp>
      <p:sp>
        <p:nvSpPr>
          <p:cNvPr id="3" name="Content Placeholder 2"/>
          <p:cNvSpPr>
            <a:spLocks noGrp="1"/>
          </p:cNvSpPr>
          <p:nvPr>
            <p:ph idx="1"/>
          </p:nvPr>
        </p:nvSpPr>
        <p:spPr/>
        <p:txBody>
          <a:bodyPr/>
          <a:lstStyle/>
          <a:p>
            <a:pPr>
              <a:lnSpc>
                <a:spcPct val="100000"/>
              </a:lnSpc>
            </a:pPr>
            <a:r>
              <a:rPr lang="en-US" sz="2400" i="1" dirty="0"/>
              <a:t>Mise en place</a:t>
            </a:r>
            <a:r>
              <a:rPr lang="en-US" sz="2400" dirty="0"/>
              <a:t> also refers to a state of mind. Meaning, it is important to anticipate and plan for situations that could arise during food production. </a:t>
            </a:r>
          </a:p>
          <a:p>
            <a:pPr>
              <a:lnSpc>
                <a:spcPct val="100000"/>
              </a:lnSpc>
            </a:pPr>
            <a:endParaRPr lang="en-US" sz="1000" dirty="0"/>
          </a:p>
          <a:p>
            <a:pPr>
              <a:lnSpc>
                <a:spcPct val="100000"/>
              </a:lnSpc>
            </a:pPr>
            <a:r>
              <a:rPr lang="en-US" sz="2400" dirty="0"/>
              <a:t>Thinking ahead, knowing culinary techniques, and being a well-organized cook reduces stress in the kitchen and helps staff easily solve problems that could arise during food production. </a:t>
            </a:r>
          </a:p>
          <a:p>
            <a:endParaRPr lang="en-US" dirty="0"/>
          </a:p>
        </p:txBody>
      </p:sp>
    </p:spTree>
    <p:extLst>
      <p:ext uri="{BB962C8B-B14F-4D97-AF65-F5344CB8AC3E}">
        <p14:creationId xmlns:p14="http://schemas.microsoft.com/office/powerpoint/2010/main" val="4223361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Activity: </a:t>
            </a:r>
            <a:r>
              <a:rPr lang="en-US" sz="4000" i="1" dirty="0"/>
              <a:t>Mise en Place</a:t>
            </a:r>
            <a:r>
              <a:rPr lang="en-US" sz="4000" dirty="0"/>
              <a:t>: Grilled Chicken Salad Recipe</a:t>
            </a:r>
          </a:p>
        </p:txBody>
      </p:sp>
    </p:spTree>
    <p:extLst>
      <p:ext uri="{BB962C8B-B14F-4D97-AF65-F5344CB8AC3E}">
        <p14:creationId xmlns:p14="http://schemas.microsoft.com/office/powerpoint/2010/main" val="350456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Approved, Commercial Grade Equipment</a:t>
            </a:r>
          </a:p>
        </p:txBody>
      </p:sp>
      <p:sp>
        <p:nvSpPr>
          <p:cNvPr id="3" name="Content Placeholder 2"/>
          <p:cNvSpPr>
            <a:spLocks noGrp="1"/>
          </p:cNvSpPr>
          <p:nvPr>
            <p:ph idx="1"/>
          </p:nvPr>
        </p:nvSpPr>
        <p:spPr>
          <a:xfrm>
            <a:off x="838200" y="1517015"/>
            <a:ext cx="8482263" cy="4351338"/>
          </a:xfrm>
        </p:spPr>
        <p:txBody>
          <a:bodyPr>
            <a:normAutofit/>
          </a:bodyPr>
          <a:lstStyle/>
          <a:p>
            <a:pPr>
              <a:lnSpc>
                <a:spcPct val="100000"/>
              </a:lnSpc>
            </a:pPr>
            <a:r>
              <a:rPr lang="en-US" sz="2400" dirty="0"/>
              <a:t>Having the proper equipment for food production is critical to a job well done. </a:t>
            </a:r>
          </a:p>
          <a:p>
            <a:pPr>
              <a:lnSpc>
                <a:spcPct val="100000"/>
              </a:lnSpc>
            </a:pPr>
            <a:endParaRPr lang="en-US" sz="1000" dirty="0"/>
          </a:p>
          <a:p>
            <a:pPr>
              <a:lnSpc>
                <a:spcPct val="100000"/>
              </a:lnSpc>
            </a:pPr>
            <a:r>
              <a:rPr lang="en-US" sz="2400" dirty="0"/>
              <a:t>Only commercial grade large and small equipment should be used in a commercial kitchen. </a:t>
            </a:r>
          </a:p>
          <a:p>
            <a:pPr>
              <a:lnSpc>
                <a:spcPct val="100000"/>
              </a:lnSpc>
            </a:pPr>
            <a:endParaRPr lang="en-US" sz="1000" dirty="0"/>
          </a:p>
          <a:p>
            <a:pPr marL="0" indent="0">
              <a:lnSpc>
                <a:spcPct val="100000"/>
              </a:lnSpc>
              <a:buNone/>
            </a:pPr>
            <a:r>
              <a:rPr lang="en-US" sz="2400" b="1" dirty="0">
                <a:solidFill>
                  <a:srgbClr val="DD4347"/>
                </a:solidFill>
              </a:rPr>
              <a:t>Best Practice/Strategy: Having the proper equipment for food production is critical to a job well done. Only commercial grade large and small equipment should be used in a commercial kitchen.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8404" y="2431851"/>
            <a:ext cx="2521666" cy="2521666"/>
          </a:xfrm>
          <a:prstGeom prst="rect">
            <a:avLst/>
          </a:prstGeom>
        </p:spPr>
      </p:pic>
    </p:spTree>
    <p:extLst>
      <p:ext uri="{BB962C8B-B14F-4D97-AF65-F5344CB8AC3E}">
        <p14:creationId xmlns:p14="http://schemas.microsoft.com/office/powerpoint/2010/main" val="4059102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Importance of Measures and Weights </a:t>
            </a:r>
            <a:br>
              <a:rPr lang="en-US" sz="4000" b="1" dirty="0">
                <a:solidFill>
                  <a:srgbClr val="E7AE51"/>
                </a:solidFill>
              </a:rPr>
            </a:br>
            <a:r>
              <a:rPr lang="en-US" sz="4000" b="1" dirty="0">
                <a:solidFill>
                  <a:srgbClr val="E7AE51"/>
                </a:solidFill>
              </a:rPr>
              <a:t>in Recipes </a:t>
            </a:r>
          </a:p>
        </p:txBody>
      </p:sp>
      <p:sp>
        <p:nvSpPr>
          <p:cNvPr id="3" name="Content Placeholder 2"/>
          <p:cNvSpPr>
            <a:spLocks noGrp="1"/>
          </p:cNvSpPr>
          <p:nvPr>
            <p:ph idx="1"/>
          </p:nvPr>
        </p:nvSpPr>
        <p:spPr>
          <a:xfrm>
            <a:off x="838200" y="1712891"/>
            <a:ext cx="10515600" cy="4351338"/>
          </a:xfrm>
        </p:spPr>
        <p:txBody>
          <a:bodyPr>
            <a:noAutofit/>
          </a:bodyPr>
          <a:lstStyle/>
          <a:p>
            <a:pPr>
              <a:lnSpc>
                <a:spcPct val="100000"/>
              </a:lnSpc>
            </a:pPr>
            <a:r>
              <a:rPr lang="en-US" sz="2300" dirty="0"/>
              <a:t>To get the desired recipe results, ingredients must be weighed or measured correctly. </a:t>
            </a:r>
          </a:p>
          <a:p>
            <a:pPr>
              <a:lnSpc>
                <a:spcPct val="100000"/>
              </a:lnSpc>
            </a:pPr>
            <a:endParaRPr lang="en-US" sz="600" dirty="0"/>
          </a:p>
          <a:p>
            <a:pPr>
              <a:lnSpc>
                <a:spcPct val="100000"/>
              </a:lnSpc>
            </a:pPr>
            <a:r>
              <a:rPr lang="en-US" sz="2300" dirty="0"/>
              <a:t>Recipes indicate the amount of each ingredient to use in two ways—by volume and weight. </a:t>
            </a:r>
          </a:p>
          <a:p>
            <a:pPr>
              <a:lnSpc>
                <a:spcPct val="100000"/>
              </a:lnSpc>
            </a:pPr>
            <a:endParaRPr lang="en-US" sz="600" dirty="0"/>
          </a:p>
          <a:p>
            <a:pPr>
              <a:lnSpc>
                <a:spcPct val="100000"/>
              </a:lnSpc>
            </a:pPr>
            <a:r>
              <a:rPr lang="en-US" sz="2300" dirty="0"/>
              <a:t>Weighing is faster, easier, and more accurate than measuring ingredients by volume. </a:t>
            </a:r>
          </a:p>
          <a:p>
            <a:pPr>
              <a:lnSpc>
                <a:spcPct val="100000"/>
              </a:lnSpc>
            </a:pPr>
            <a:endParaRPr lang="en-US" sz="600" dirty="0"/>
          </a:p>
          <a:p>
            <a:pPr>
              <a:lnSpc>
                <a:spcPct val="100000"/>
              </a:lnSpc>
            </a:pPr>
            <a:r>
              <a:rPr lang="en-US" sz="2300" dirty="0"/>
              <a:t>There is less chance for error if ingredients are weighed. This is why weighing ingredients is considered the more accurate measurement of the ingredient. </a:t>
            </a:r>
          </a:p>
        </p:txBody>
      </p:sp>
    </p:spTree>
    <p:extLst>
      <p:ext uri="{BB962C8B-B14F-4D97-AF65-F5344CB8AC3E}">
        <p14:creationId xmlns:p14="http://schemas.microsoft.com/office/powerpoint/2010/main" val="28156321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Importance of Using the Correct Volume or Weight</a:t>
            </a:r>
          </a:p>
        </p:txBody>
      </p:sp>
      <p:sp>
        <p:nvSpPr>
          <p:cNvPr id="3" name="Content Placeholder 2"/>
          <p:cNvSpPr>
            <a:spLocks noGrp="1"/>
          </p:cNvSpPr>
          <p:nvPr>
            <p:ph idx="1"/>
          </p:nvPr>
        </p:nvSpPr>
        <p:spPr>
          <a:xfrm>
            <a:off x="838200" y="1616691"/>
            <a:ext cx="10719816" cy="4351338"/>
          </a:xfrm>
        </p:spPr>
        <p:txBody>
          <a:bodyPr>
            <a:noAutofit/>
          </a:bodyPr>
          <a:lstStyle/>
          <a:p>
            <a:pPr>
              <a:lnSpc>
                <a:spcPct val="100000"/>
              </a:lnSpc>
            </a:pPr>
            <a:r>
              <a:rPr lang="en-US" sz="2400" dirty="0"/>
              <a:t>Another important reason for using the correct volume or weight is nutrition integrity. In other words, ensuring the nutrient analysis of the standardized recipe is accurate.</a:t>
            </a:r>
          </a:p>
          <a:p>
            <a:pPr>
              <a:lnSpc>
                <a:spcPct val="100000"/>
              </a:lnSpc>
            </a:pPr>
            <a:endParaRPr lang="en-US" sz="600" dirty="0"/>
          </a:p>
          <a:p>
            <a:pPr>
              <a:lnSpc>
                <a:spcPct val="100000"/>
              </a:lnSpc>
            </a:pPr>
            <a:r>
              <a:rPr lang="en-US" sz="2400" dirty="0"/>
              <a:t>The nutrient analyses of school nutrition recipes and menus published for the community must be accurate. For the nutrient information on the recipe to be accurate, ingredients must be weighed or measured correctly each time the recipe is prepared.</a:t>
            </a:r>
          </a:p>
          <a:p>
            <a:pPr>
              <a:lnSpc>
                <a:spcPct val="100000"/>
              </a:lnSpc>
            </a:pPr>
            <a:endParaRPr lang="en-US" sz="600" dirty="0"/>
          </a:p>
          <a:p>
            <a:pPr marL="0" indent="0">
              <a:lnSpc>
                <a:spcPct val="100000"/>
              </a:lnSpc>
              <a:buNone/>
            </a:pPr>
            <a:r>
              <a:rPr lang="en-US" sz="2400" b="1" dirty="0">
                <a:solidFill>
                  <a:srgbClr val="DD4347"/>
                </a:solidFill>
              </a:rPr>
              <a:t>Best Practice/Strategy: In order for the nutrient information on the recipe to be accurate, ingredients must be weighed or measured correctly each time the recipe is prepared.</a:t>
            </a:r>
          </a:p>
        </p:txBody>
      </p:sp>
    </p:spTree>
    <p:extLst>
      <p:ext uri="{BB962C8B-B14F-4D97-AF65-F5344CB8AC3E}">
        <p14:creationId xmlns:p14="http://schemas.microsoft.com/office/powerpoint/2010/main" val="34628866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Importance of Organizing Workspace, Equipment, and Ingredients</a:t>
            </a:r>
          </a:p>
        </p:txBody>
      </p:sp>
      <p:sp>
        <p:nvSpPr>
          <p:cNvPr id="3" name="Content Placeholder 2"/>
          <p:cNvSpPr>
            <a:spLocks noGrp="1"/>
          </p:cNvSpPr>
          <p:nvPr>
            <p:ph idx="1"/>
          </p:nvPr>
        </p:nvSpPr>
        <p:spPr/>
        <p:txBody>
          <a:bodyPr/>
          <a:lstStyle/>
          <a:p>
            <a:r>
              <a:rPr lang="en-US" sz="2400" dirty="0"/>
              <a:t>Taking time to plan and organize your overall workspace helps to improve:</a:t>
            </a:r>
          </a:p>
          <a:p>
            <a:pPr lvl="1"/>
            <a:r>
              <a:rPr lang="en-US" dirty="0"/>
              <a:t>Workflow</a:t>
            </a:r>
          </a:p>
          <a:p>
            <a:pPr lvl="1"/>
            <a:r>
              <a:rPr lang="en-US" dirty="0"/>
              <a:t>Streamline food production</a:t>
            </a:r>
          </a:p>
          <a:p>
            <a:pPr lvl="1"/>
            <a:r>
              <a:rPr lang="en-US" dirty="0"/>
              <a:t>Increase efficiency which helps to eliminate any unnecessary steps</a:t>
            </a:r>
          </a:p>
        </p:txBody>
      </p:sp>
    </p:spTree>
    <p:extLst>
      <p:ext uri="{BB962C8B-B14F-4D97-AF65-F5344CB8AC3E}">
        <p14:creationId xmlns:p14="http://schemas.microsoft.com/office/powerpoint/2010/main" val="17211501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0261"/>
            <a:ext cx="10515600" cy="1325563"/>
          </a:xfrm>
        </p:spPr>
        <p:txBody>
          <a:bodyPr/>
          <a:lstStyle/>
          <a:p>
            <a:r>
              <a:rPr lang="en-US" b="1" dirty="0">
                <a:solidFill>
                  <a:srgbClr val="E7AE51"/>
                </a:solidFill>
              </a:rPr>
              <a:t>Ideas or Suggestions </a:t>
            </a:r>
          </a:p>
        </p:txBody>
      </p:sp>
      <p:sp>
        <p:nvSpPr>
          <p:cNvPr id="3" name="Content Placeholder 2"/>
          <p:cNvSpPr>
            <a:spLocks noGrp="1"/>
          </p:cNvSpPr>
          <p:nvPr>
            <p:ph idx="1"/>
          </p:nvPr>
        </p:nvSpPr>
        <p:spPr>
          <a:xfrm>
            <a:off x="763386" y="1323536"/>
            <a:ext cx="10515600" cy="4693216"/>
          </a:xfrm>
        </p:spPr>
        <p:txBody>
          <a:bodyPr>
            <a:normAutofit fontScale="92500" lnSpcReduction="10000"/>
          </a:bodyPr>
          <a:lstStyle/>
          <a:p>
            <a:pPr marL="0" indent="0">
              <a:buNone/>
            </a:pPr>
            <a:r>
              <a:rPr lang="en-US" sz="2600" dirty="0"/>
              <a:t>What are some other ideas or suggestions for improving workflow, streamlining food production, and increasing efficiency in a kitchen?</a:t>
            </a:r>
          </a:p>
          <a:p>
            <a:pPr marL="0" indent="0">
              <a:buNone/>
            </a:pPr>
            <a:endParaRPr lang="en-US" sz="1100" dirty="0"/>
          </a:p>
          <a:p>
            <a:pPr lvl="0"/>
            <a:r>
              <a:rPr lang="en-US" sz="2600" dirty="0"/>
              <a:t>Rearranging work tables</a:t>
            </a:r>
          </a:p>
          <a:p>
            <a:pPr lvl="0"/>
            <a:r>
              <a:rPr lang="en-US" sz="2600" dirty="0"/>
              <a:t>Increasing use of rolling bun pan racks and/or carts</a:t>
            </a:r>
          </a:p>
          <a:p>
            <a:pPr lvl="0"/>
            <a:r>
              <a:rPr lang="en-US" sz="2600" dirty="0"/>
              <a:t>Storing film wrap, aluminum foil, and parchment paper in easily accessible locations (e.g., parchment paper could be stored in a sheet pan located on top or bottom of rolling bun pan rack)</a:t>
            </a:r>
          </a:p>
          <a:p>
            <a:pPr lvl="0"/>
            <a:r>
              <a:rPr lang="en-US" sz="2600" dirty="0"/>
              <a:t>Removing unnecessary items from dry storage and table drawers</a:t>
            </a:r>
          </a:p>
          <a:p>
            <a:pPr lvl="0"/>
            <a:r>
              <a:rPr lang="en-US" sz="2600" dirty="0"/>
              <a:t>Using food processing equipment (e.g., sectionizers, slicers, food processors)</a:t>
            </a:r>
          </a:p>
          <a:p>
            <a:pPr lvl="0"/>
            <a:r>
              <a:rPr lang="en-US" sz="2600" dirty="0"/>
              <a:t>Reorganizing storage areas, including refrigerated and dry storage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5930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3: </a:t>
            </a:r>
            <a:r>
              <a:rPr lang="en-US" dirty="0"/>
              <a:t>Reflections</a:t>
            </a:r>
          </a:p>
        </p:txBody>
      </p:sp>
      <p:sp>
        <p:nvSpPr>
          <p:cNvPr id="3" name="Content Placeholder 2"/>
          <p:cNvSpPr>
            <a:spLocks noGrp="1"/>
          </p:cNvSpPr>
          <p:nvPr>
            <p:ph idx="1"/>
          </p:nvPr>
        </p:nvSpPr>
        <p:spPr>
          <a:xfrm>
            <a:off x="838200" y="1418301"/>
            <a:ext cx="7904967" cy="4549362"/>
          </a:xfrm>
        </p:spPr>
        <p:txBody>
          <a:bodyPr>
            <a:normAutofit fontScale="92500" lnSpcReduction="10000"/>
          </a:bodyPr>
          <a:lstStyle/>
          <a:p>
            <a:pPr>
              <a:lnSpc>
                <a:spcPct val="110000"/>
              </a:lnSpc>
            </a:pPr>
            <a:r>
              <a:rPr lang="en-US" sz="2300" dirty="0"/>
              <a:t>Organizing your overall kitchen workspace to improve workflow, streamline food production, and increase efficiency is a major aspect of practicing mise en place in the kitchen. </a:t>
            </a:r>
          </a:p>
          <a:p>
            <a:pPr>
              <a:lnSpc>
                <a:spcPct val="110000"/>
              </a:lnSpc>
            </a:pPr>
            <a:endParaRPr lang="en-US" sz="1100" dirty="0"/>
          </a:p>
          <a:p>
            <a:pPr>
              <a:lnSpc>
                <a:spcPct val="110000"/>
              </a:lnSpc>
            </a:pPr>
            <a:r>
              <a:rPr lang="en-US" sz="2500" dirty="0"/>
              <a:t>Applying mise en place when following a standardized recipe and when organizing your overall workspace, equipment and ingredients will help ensure that quality and appealing meals are prepared in an efficient and cost-effective manner. </a:t>
            </a:r>
          </a:p>
          <a:p>
            <a:pPr>
              <a:lnSpc>
                <a:spcPct val="110000"/>
              </a:lnSpc>
            </a:pPr>
            <a:endParaRPr lang="en-US" sz="1100" dirty="0"/>
          </a:p>
          <a:p>
            <a:pPr>
              <a:lnSpc>
                <a:spcPct val="110000"/>
              </a:lnSpc>
            </a:pPr>
            <a:r>
              <a:rPr lang="en-US" sz="2500" dirty="0"/>
              <a:t>Organizing your workspace, equipment, and ingredients will help you work smarter, not harder.</a:t>
            </a:r>
          </a:p>
          <a:p>
            <a:endParaRPr lang="en-US" dirty="0"/>
          </a:p>
        </p:txBody>
      </p:sp>
      <p:pic>
        <p:nvPicPr>
          <p:cNvPr id="4" name="Picture 3">
            <a:extLst>
              <a:ext uri="{FF2B5EF4-FFF2-40B4-BE49-F238E27FC236}">
                <a16:creationId xmlns:a16="http://schemas.microsoft.com/office/drawing/2014/main" id="{CDE54562-8CE6-1343-A38E-BC56EA33A00F}"/>
              </a:ext>
            </a:extLst>
          </p:cNvPr>
          <p:cNvPicPr>
            <a:picLocks noChangeAspect="1"/>
          </p:cNvPicPr>
          <p:nvPr/>
        </p:nvPicPr>
        <p:blipFill>
          <a:blip r:embed="rId3"/>
          <a:stretch>
            <a:fillRect/>
          </a:stretch>
        </p:blipFill>
        <p:spPr>
          <a:xfrm>
            <a:off x="8438147" y="1418301"/>
            <a:ext cx="3454329" cy="3444374"/>
          </a:xfrm>
          <a:prstGeom prst="rect">
            <a:avLst/>
          </a:prstGeom>
        </p:spPr>
      </p:pic>
    </p:spTree>
    <p:extLst>
      <p:ext uri="{BB962C8B-B14F-4D97-AF65-F5344CB8AC3E}">
        <p14:creationId xmlns:p14="http://schemas.microsoft.com/office/powerpoint/2010/main" val="17304427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4: </a:t>
            </a:r>
            <a:r>
              <a:rPr lang="en-US" dirty="0"/>
              <a:t>Using Culinary Skills to Create Quality and Appeal</a:t>
            </a:r>
          </a:p>
        </p:txBody>
      </p:sp>
      <p:sp>
        <p:nvSpPr>
          <p:cNvPr id="3" name="Content Placeholder 2"/>
          <p:cNvSpPr>
            <a:spLocks noGrp="1"/>
          </p:cNvSpPr>
          <p:nvPr>
            <p:ph idx="1"/>
          </p:nvPr>
        </p:nvSpPr>
        <p:spPr/>
        <p:txBody>
          <a:bodyPr/>
          <a:lstStyle/>
          <a:p>
            <a:pPr marL="0" indent="0">
              <a:buNone/>
            </a:pPr>
            <a:r>
              <a:rPr lang="en-US" dirty="0"/>
              <a:t>Objectives</a:t>
            </a:r>
          </a:p>
          <a:p>
            <a:pPr lvl="1"/>
            <a:r>
              <a:rPr lang="en-US" dirty="0"/>
              <a:t>Identify how colors, textures, and shapes contribute to positive school meal experiences.</a:t>
            </a:r>
          </a:p>
          <a:p>
            <a:pPr lvl="1"/>
            <a:r>
              <a:rPr lang="en-US" dirty="0"/>
              <a:t>List three common cooking methods.</a:t>
            </a:r>
          </a:p>
          <a:p>
            <a:pPr lvl="1"/>
            <a:r>
              <a:rPr lang="en-US" dirty="0"/>
              <a:t>Demonstrate how to properly hold a knife and food for fabrication.</a:t>
            </a:r>
          </a:p>
          <a:p>
            <a:pPr lvl="1"/>
            <a:r>
              <a:rPr lang="en-US" dirty="0"/>
              <a:t>Describe proper knife techniques.</a:t>
            </a:r>
          </a:p>
        </p:txBody>
      </p:sp>
    </p:spTree>
    <p:extLst>
      <p:ext uri="{BB962C8B-B14F-4D97-AF65-F5344CB8AC3E}">
        <p14:creationId xmlns:p14="http://schemas.microsoft.com/office/powerpoint/2010/main" val="2822180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E7AE51"/>
                </a:solidFill>
              </a:rPr>
              <a:t>Colors, Textures, and Shapes Contribute to Positive Meal Experiences</a:t>
            </a:r>
          </a:p>
        </p:txBody>
      </p:sp>
      <p:sp>
        <p:nvSpPr>
          <p:cNvPr id="3" name="Content Placeholder 2"/>
          <p:cNvSpPr>
            <a:spLocks noGrp="1"/>
          </p:cNvSpPr>
          <p:nvPr>
            <p:ph idx="1"/>
          </p:nvPr>
        </p:nvSpPr>
        <p:spPr>
          <a:xfrm>
            <a:off x="838199" y="1538529"/>
            <a:ext cx="10660693" cy="4423861"/>
          </a:xfrm>
        </p:spPr>
        <p:txBody>
          <a:bodyPr>
            <a:noAutofit/>
          </a:bodyPr>
          <a:lstStyle/>
          <a:p>
            <a:pPr>
              <a:lnSpc>
                <a:spcPct val="120000"/>
              </a:lnSpc>
            </a:pPr>
            <a:r>
              <a:rPr lang="en-US" sz="2200" dirty="0"/>
              <a:t>Presenting food creatively can turn a dull-looking foodservice line into a bountiful marketplace of healthful and appetizing eating opportunities. </a:t>
            </a:r>
          </a:p>
          <a:p>
            <a:pPr>
              <a:lnSpc>
                <a:spcPct val="120000"/>
              </a:lnSpc>
            </a:pPr>
            <a:endParaRPr lang="en-US" sz="600" dirty="0"/>
          </a:p>
          <a:p>
            <a:pPr>
              <a:lnSpc>
                <a:spcPct val="120000"/>
              </a:lnSpc>
            </a:pPr>
            <a:r>
              <a:rPr lang="en-US" sz="2200" dirty="0"/>
              <a:t>Think of food presentation as art</a:t>
            </a:r>
            <a:r>
              <a:rPr lang="en-US" sz="2300" dirty="0"/>
              <a:t>. </a:t>
            </a:r>
          </a:p>
          <a:p>
            <a:pPr>
              <a:lnSpc>
                <a:spcPct val="120000"/>
              </a:lnSpc>
            </a:pPr>
            <a:endParaRPr lang="en-US" sz="600" dirty="0"/>
          </a:p>
          <a:p>
            <a:pPr>
              <a:lnSpc>
                <a:spcPct val="120000"/>
              </a:lnSpc>
            </a:pPr>
            <a:r>
              <a:rPr lang="en-US" sz="2200" dirty="0"/>
              <a:t>Well-planned menus take into consideration the principles of food presentation such as color, texture, and shapes. </a:t>
            </a:r>
          </a:p>
          <a:p>
            <a:pPr>
              <a:lnSpc>
                <a:spcPct val="120000"/>
              </a:lnSpc>
            </a:pPr>
            <a:endParaRPr lang="en-US" sz="600" dirty="0"/>
          </a:p>
          <a:p>
            <a:pPr>
              <a:lnSpc>
                <a:spcPct val="120000"/>
              </a:lnSpc>
            </a:pPr>
            <a:r>
              <a:rPr lang="en-US" sz="2200" dirty="0"/>
              <a:t>The final presentation is a critical last step. </a:t>
            </a:r>
          </a:p>
          <a:p>
            <a:pPr>
              <a:lnSpc>
                <a:spcPct val="120000"/>
              </a:lnSpc>
            </a:pPr>
            <a:endParaRPr lang="en-US" sz="600" dirty="0"/>
          </a:p>
          <a:p>
            <a:pPr>
              <a:lnSpc>
                <a:spcPct val="120000"/>
              </a:lnSpc>
            </a:pPr>
            <a:r>
              <a:rPr lang="en-US" sz="2200" dirty="0"/>
              <a:t>Eye appeal is key.</a:t>
            </a:r>
          </a:p>
        </p:txBody>
      </p:sp>
    </p:spTree>
    <p:extLst>
      <p:ext uri="{BB962C8B-B14F-4D97-AF65-F5344CB8AC3E}">
        <p14:creationId xmlns:p14="http://schemas.microsoft.com/office/powerpoint/2010/main" val="26816659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Colorful Serving </a:t>
            </a:r>
          </a:p>
        </p:txBody>
      </p:sp>
      <p:sp>
        <p:nvSpPr>
          <p:cNvPr id="3" name="Content Placeholder 2"/>
          <p:cNvSpPr>
            <a:spLocks noGrp="1"/>
          </p:cNvSpPr>
          <p:nvPr>
            <p:ph idx="1"/>
          </p:nvPr>
        </p:nvSpPr>
        <p:spPr>
          <a:xfrm>
            <a:off x="838200" y="1825625"/>
            <a:ext cx="6236368" cy="4351338"/>
          </a:xfrm>
        </p:spPr>
        <p:txBody>
          <a:bodyPr/>
          <a:lstStyle/>
          <a:p>
            <a:pPr marL="0" indent="0">
              <a:lnSpc>
                <a:spcPct val="100000"/>
              </a:lnSpc>
              <a:buNone/>
            </a:pPr>
            <a:r>
              <a:rPr lang="en-US" sz="2400" b="1" dirty="0">
                <a:solidFill>
                  <a:srgbClr val="DD4347"/>
                </a:solidFill>
              </a:rPr>
              <a:t>Best Practice/Strategy: Using color to increase eye appeal is one of the basic principles of menu planning</a:t>
            </a:r>
            <a:r>
              <a:rPr lang="en-US" b="1" dirty="0">
                <a:solidFill>
                  <a:srgbClr val="DD4347"/>
                </a:solidFill>
              </a:rPr>
              <a:t>.</a:t>
            </a:r>
          </a:p>
        </p:txBody>
      </p:sp>
      <p:pic>
        <p:nvPicPr>
          <p:cNvPr id="7" name="Picture 6">
            <a:extLst>
              <a:ext uri="{FF2B5EF4-FFF2-40B4-BE49-F238E27FC236}">
                <a16:creationId xmlns:a16="http://schemas.microsoft.com/office/drawing/2014/main" id="{CC082672-1BED-BB49-A3AE-DFEA2AD4E0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926" y="673768"/>
            <a:ext cx="3180084" cy="4764506"/>
          </a:xfrm>
          <a:prstGeom prst="rect">
            <a:avLst/>
          </a:prstGeom>
        </p:spPr>
      </p:pic>
    </p:spTree>
    <p:extLst>
      <p:ext uri="{BB962C8B-B14F-4D97-AF65-F5344CB8AC3E}">
        <p14:creationId xmlns:p14="http://schemas.microsoft.com/office/powerpoint/2010/main" val="42360097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Texture</a:t>
            </a:r>
          </a:p>
        </p:txBody>
      </p:sp>
      <p:sp>
        <p:nvSpPr>
          <p:cNvPr id="3" name="Content Placeholder 2"/>
          <p:cNvSpPr>
            <a:spLocks noGrp="1"/>
          </p:cNvSpPr>
          <p:nvPr>
            <p:ph idx="1"/>
          </p:nvPr>
        </p:nvSpPr>
        <p:spPr>
          <a:xfrm>
            <a:off x="838200" y="1825625"/>
            <a:ext cx="5257800" cy="4351338"/>
          </a:xfrm>
        </p:spPr>
        <p:txBody>
          <a:bodyPr>
            <a:normAutofit/>
          </a:bodyPr>
          <a:lstStyle/>
          <a:p>
            <a:pPr>
              <a:lnSpc>
                <a:spcPct val="100000"/>
              </a:lnSpc>
            </a:pPr>
            <a:r>
              <a:rPr lang="en-US" sz="2400" dirty="0"/>
              <a:t>Texture is one of the most important attributes used by consumers to assess food quality.</a:t>
            </a:r>
          </a:p>
          <a:p>
            <a:pPr>
              <a:lnSpc>
                <a:spcPct val="100000"/>
              </a:lnSpc>
            </a:pPr>
            <a:endParaRPr lang="en-US" sz="1000" dirty="0"/>
          </a:p>
          <a:p>
            <a:pPr>
              <a:lnSpc>
                <a:spcPct val="100000"/>
              </a:lnSpc>
            </a:pPr>
            <a:r>
              <a:rPr lang="en-US" sz="2400" dirty="0"/>
              <a:t>Think about terms you can use to describe texture in menu times to help students perceive them as appealing.</a:t>
            </a:r>
          </a:p>
        </p:txBody>
      </p:sp>
      <p:pic>
        <p:nvPicPr>
          <p:cNvPr id="5" name="Picture 4">
            <a:extLst>
              <a:ext uri="{FF2B5EF4-FFF2-40B4-BE49-F238E27FC236}">
                <a16:creationId xmlns:a16="http://schemas.microsoft.com/office/drawing/2014/main" id="{5EB1F30A-9092-1B4A-A02E-EFBC308749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4147" y="1825625"/>
            <a:ext cx="4654437" cy="3097993"/>
          </a:xfrm>
          <a:prstGeom prst="rect">
            <a:avLst/>
          </a:prstGeom>
        </p:spPr>
      </p:pic>
    </p:spTree>
    <p:extLst>
      <p:ext uri="{BB962C8B-B14F-4D97-AF65-F5344CB8AC3E}">
        <p14:creationId xmlns:p14="http://schemas.microsoft.com/office/powerpoint/2010/main" val="41439761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Describe Menu Items</a:t>
            </a:r>
          </a:p>
        </p:txBody>
      </p:sp>
      <p:sp>
        <p:nvSpPr>
          <p:cNvPr id="3" name="Content Placeholder 2"/>
          <p:cNvSpPr>
            <a:spLocks noGrp="1"/>
          </p:cNvSpPr>
          <p:nvPr>
            <p:ph idx="1"/>
          </p:nvPr>
        </p:nvSpPr>
        <p:spPr/>
        <p:txBody>
          <a:bodyPr/>
          <a:lstStyle/>
          <a:p>
            <a:pPr marL="0" indent="0">
              <a:buNone/>
            </a:pPr>
            <a:r>
              <a:rPr lang="en-US" dirty="0"/>
              <a:t>Menu Items:</a:t>
            </a:r>
          </a:p>
          <a:p>
            <a:pPr marL="0" indent="0">
              <a:buNone/>
            </a:pPr>
            <a:r>
              <a:rPr lang="en-US" dirty="0"/>
              <a:t>Vegetable Wrap			</a:t>
            </a:r>
          </a:p>
          <a:p>
            <a:pPr marL="0" indent="0">
              <a:buNone/>
            </a:pPr>
            <a:r>
              <a:rPr lang="en-US" dirty="0"/>
              <a:t>Tofu Scramble			</a:t>
            </a:r>
          </a:p>
          <a:p>
            <a:pPr marL="0" indent="0">
              <a:buNone/>
            </a:pPr>
            <a:r>
              <a:rPr lang="en-US" dirty="0"/>
              <a:t>Fish					</a:t>
            </a:r>
          </a:p>
          <a:p>
            <a:pPr marL="0" indent="0">
              <a:buNone/>
            </a:pPr>
            <a:r>
              <a:rPr lang="en-US" dirty="0"/>
              <a:t>Sweet Potatoes			</a:t>
            </a:r>
          </a:p>
        </p:txBody>
      </p:sp>
      <p:sp>
        <p:nvSpPr>
          <p:cNvPr id="8" name="Content Placeholder 7"/>
          <p:cNvSpPr>
            <a:spLocks noGrp="1"/>
          </p:cNvSpPr>
          <p:nvPr>
            <p:ph sz="half" idx="4294967295"/>
          </p:nvPr>
        </p:nvSpPr>
        <p:spPr>
          <a:xfrm>
            <a:off x="5757672" y="1825625"/>
            <a:ext cx="5867400" cy="4351338"/>
          </a:xfrm>
        </p:spPr>
        <p:txBody>
          <a:bodyPr/>
          <a:lstStyle/>
          <a:p>
            <a:endParaRPr lang="en-US" dirty="0"/>
          </a:p>
          <a:p>
            <a:pPr marL="0" indent="0">
              <a:buNone/>
            </a:pPr>
            <a:r>
              <a:rPr lang="en-US" dirty="0"/>
              <a:t>Crunchy Hawaiian Vegetable Wrap</a:t>
            </a:r>
          </a:p>
          <a:p>
            <a:pPr marL="0" indent="0">
              <a:buNone/>
            </a:pPr>
            <a:r>
              <a:rPr lang="en-US" dirty="0"/>
              <a:t>Southwest Tofu Scramble</a:t>
            </a:r>
          </a:p>
          <a:p>
            <a:pPr marL="0" indent="0">
              <a:buNone/>
            </a:pPr>
            <a:r>
              <a:rPr lang="en-US" dirty="0"/>
              <a:t>Herb Baked Fish with Lemon Slices</a:t>
            </a:r>
          </a:p>
          <a:p>
            <a:pPr marL="0" indent="0">
              <a:buNone/>
            </a:pPr>
            <a:r>
              <a:rPr lang="en-US" dirty="0"/>
              <a:t>Locally Grown Sweet Potatoes with a dash of Cinnamon</a:t>
            </a:r>
          </a:p>
          <a:p>
            <a:pPr marL="0" indent="0">
              <a:buNone/>
            </a:pPr>
            <a:endParaRPr lang="en-US" dirty="0"/>
          </a:p>
        </p:txBody>
      </p:sp>
      <p:sp>
        <p:nvSpPr>
          <p:cNvPr id="4" name="Right Arrow 3"/>
          <p:cNvSpPr/>
          <p:nvPr/>
        </p:nvSpPr>
        <p:spPr>
          <a:xfrm>
            <a:off x="3674225" y="2460568"/>
            <a:ext cx="1729047" cy="23275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Right Arrow 4"/>
          <p:cNvSpPr/>
          <p:nvPr/>
        </p:nvSpPr>
        <p:spPr>
          <a:xfrm>
            <a:off x="3676997" y="2962103"/>
            <a:ext cx="1729047" cy="23275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Right Arrow 5"/>
          <p:cNvSpPr/>
          <p:nvPr/>
        </p:nvSpPr>
        <p:spPr>
          <a:xfrm>
            <a:off x="3685309" y="3477494"/>
            <a:ext cx="1729047" cy="23275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 name="Right Arrow 6"/>
          <p:cNvSpPr/>
          <p:nvPr/>
        </p:nvSpPr>
        <p:spPr>
          <a:xfrm>
            <a:off x="3693621" y="3984571"/>
            <a:ext cx="1729047" cy="23275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67154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solidFill>
                  <a:srgbClr val="E7AE51"/>
                </a:solidFill>
              </a:rPr>
              <a:t>Shapes Variety</a:t>
            </a:r>
          </a:p>
        </p:txBody>
      </p:sp>
      <p:sp>
        <p:nvSpPr>
          <p:cNvPr id="6" name="Content Placeholder 5"/>
          <p:cNvSpPr>
            <a:spLocks noGrp="1"/>
          </p:cNvSpPr>
          <p:nvPr>
            <p:ph idx="1"/>
          </p:nvPr>
        </p:nvSpPr>
        <p:spPr>
          <a:xfrm>
            <a:off x="838200" y="1825625"/>
            <a:ext cx="5803232" cy="4351338"/>
          </a:xfrm>
        </p:spPr>
        <p:txBody>
          <a:bodyPr/>
          <a:lstStyle/>
          <a:p>
            <a:pPr>
              <a:lnSpc>
                <a:spcPct val="100000"/>
              </a:lnSpc>
            </a:pPr>
            <a:r>
              <a:rPr lang="en-US" sz="2400" dirty="0"/>
              <a:t>Have you ever thought about how combining shapes makes food more appealing? </a:t>
            </a:r>
          </a:p>
          <a:p>
            <a:pPr marL="0" indent="0">
              <a:lnSpc>
                <a:spcPct val="100000"/>
              </a:lnSpc>
              <a:buNone/>
            </a:pPr>
            <a:endParaRPr lang="en-US" sz="1000" dirty="0"/>
          </a:p>
          <a:p>
            <a:pPr>
              <a:lnSpc>
                <a:spcPct val="100000"/>
              </a:lnSpc>
            </a:pPr>
            <a:r>
              <a:rPr lang="en-US" sz="2400" dirty="0"/>
              <a:t>We can add visual appeal by combining natural shapes or creating new shapes. </a:t>
            </a:r>
          </a:p>
          <a:p>
            <a:pPr>
              <a:lnSpc>
                <a:spcPct val="100000"/>
              </a:lnSpc>
            </a:pPr>
            <a:endParaRPr lang="en-US" sz="1000" dirty="0"/>
          </a:p>
          <a:p>
            <a:pPr>
              <a:lnSpc>
                <a:spcPct val="100000"/>
              </a:lnSpc>
            </a:pPr>
            <a:r>
              <a:rPr lang="en-US" sz="2400" dirty="0"/>
              <a:t>A variety of shapes gives the impression of a variety of foods. </a:t>
            </a:r>
          </a:p>
          <a:p>
            <a:endParaRPr lang="en-US" dirty="0"/>
          </a:p>
        </p:txBody>
      </p:sp>
      <p:pic>
        <p:nvPicPr>
          <p:cNvPr id="3" name="Picture 2">
            <a:extLst>
              <a:ext uri="{FF2B5EF4-FFF2-40B4-BE49-F238E27FC236}">
                <a16:creationId xmlns:a16="http://schemas.microsoft.com/office/drawing/2014/main" id="{B7F1B3FB-C3C0-BA48-8565-F0A2E701E8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5302" y="1690688"/>
            <a:ext cx="4298498" cy="2830011"/>
          </a:xfrm>
          <a:prstGeom prst="rect">
            <a:avLst/>
          </a:prstGeom>
        </p:spPr>
      </p:pic>
    </p:spTree>
    <p:extLst>
      <p:ext uri="{BB962C8B-B14F-4D97-AF65-F5344CB8AC3E}">
        <p14:creationId xmlns:p14="http://schemas.microsoft.com/office/powerpoint/2010/main" val="31217996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Simplicity</a:t>
            </a:r>
          </a:p>
        </p:txBody>
      </p:sp>
      <p:sp>
        <p:nvSpPr>
          <p:cNvPr id="3" name="Content Placeholder 2"/>
          <p:cNvSpPr>
            <a:spLocks noGrp="1"/>
          </p:cNvSpPr>
          <p:nvPr>
            <p:ph idx="1"/>
          </p:nvPr>
        </p:nvSpPr>
        <p:spPr/>
        <p:txBody>
          <a:bodyPr>
            <a:normAutofit/>
          </a:bodyPr>
          <a:lstStyle/>
          <a:p>
            <a:r>
              <a:rPr lang="en-US" sz="2400" dirty="0"/>
              <a:t>Simple, clean lines and shapes are most pleasing to the eye. </a:t>
            </a:r>
          </a:p>
          <a:p>
            <a:endParaRPr lang="en-US" sz="1000" dirty="0"/>
          </a:p>
          <a:p>
            <a:r>
              <a:rPr lang="en-US" sz="2400" dirty="0"/>
              <a:t>Too much food on a plate or a tray that is too small causes the food to look messy and unappetizing. </a:t>
            </a:r>
          </a:p>
        </p:txBody>
      </p:sp>
    </p:spTree>
    <p:extLst>
      <p:ext uri="{BB962C8B-B14F-4D97-AF65-F5344CB8AC3E}">
        <p14:creationId xmlns:p14="http://schemas.microsoft.com/office/powerpoint/2010/main" val="655871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E7AE51"/>
                </a:solidFill>
              </a:rPr>
              <a:t>Self-Serve</a:t>
            </a:r>
            <a:r>
              <a:rPr lang="en-US" sz="4000" b="1" dirty="0">
                <a:solidFill>
                  <a:srgbClr val="E7AE51"/>
                </a:solidFill>
              </a:rPr>
              <a:t> Packaging </a:t>
            </a:r>
          </a:p>
        </p:txBody>
      </p:sp>
      <p:sp>
        <p:nvSpPr>
          <p:cNvPr id="3" name="Content Placeholder 2"/>
          <p:cNvSpPr>
            <a:spLocks noGrp="1"/>
          </p:cNvSpPr>
          <p:nvPr>
            <p:ph idx="1"/>
          </p:nvPr>
        </p:nvSpPr>
        <p:spPr>
          <a:xfrm>
            <a:off x="838200" y="1825625"/>
            <a:ext cx="3866804" cy="4351338"/>
          </a:xfrm>
        </p:spPr>
        <p:txBody>
          <a:bodyPr>
            <a:normAutofit/>
          </a:bodyPr>
          <a:lstStyle/>
          <a:p>
            <a:r>
              <a:rPr lang="en-US" sz="2400" dirty="0"/>
              <a:t>Presentation makes a big difference in selling prepackaged meals. </a:t>
            </a:r>
          </a:p>
          <a:p>
            <a:endParaRPr lang="en-US" sz="1000" dirty="0"/>
          </a:p>
          <a:p>
            <a:r>
              <a:rPr lang="en-US" sz="2400" dirty="0"/>
              <a:t>Part of the challenge is to showcase food products in an appealing way.</a:t>
            </a:r>
          </a:p>
        </p:txBody>
      </p:sp>
      <p:pic>
        <p:nvPicPr>
          <p:cNvPr id="1026" name="Picture 2" descr="chef salads - Laker School District - Elkton – Pigeon – Bay Po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9251" y="874132"/>
            <a:ext cx="3866804" cy="22728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enus &amp; Nutrition Information – Food Service – Unified School District of  De P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0395" y="3346496"/>
            <a:ext cx="2733988" cy="20504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neral McLane School Distric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3515" y="3347098"/>
            <a:ext cx="3082540" cy="2049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5329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Overcooked Food</a:t>
            </a:r>
          </a:p>
        </p:txBody>
      </p:sp>
      <p:sp>
        <p:nvSpPr>
          <p:cNvPr id="4" name="Content Placeholder 3"/>
          <p:cNvSpPr>
            <a:spLocks noGrp="1"/>
          </p:cNvSpPr>
          <p:nvPr>
            <p:ph idx="1"/>
          </p:nvPr>
        </p:nvSpPr>
        <p:spPr>
          <a:xfrm>
            <a:off x="838200" y="1825625"/>
            <a:ext cx="6614160" cy="3546475"/>
          </a:xfrm>
        </p:spPr>
        <p:txBody>
          <a:bodyPr>
            <a:noAutofit/>
          </a:bodyPr>
          <a:lstStyle/>
          <a:p>
            <a:pPr>
              <a:lnSpc>
                <a:spcPct val="100000"/>
              </a:lnSpc>
            </a:pPr>
            <a:r>
              <a:rPr lang="en-US" sz="2400" dirty="0"/>
              <a:t>Overcooking can change the color and appearance of food.</a:t>
            </a:r>
          </a:p>
          <a:p>
            <a:pPr>
              <a:lnSpc>
                <a:spcPct val="100000"/>
              </a:lnSpc>
            </a:pPr>
            <a:endParaRPr lang="en-US" sz="1000" dirty="0"/>
          </a:p>
          <a:p>
            <a:pPr>
              <a:lnSpc>
                <a:spcPct val="100000"/>
              </a:lnSpc>
            </a:pPr>
            <a:r>
              <a:rPr lang="en-US" sz="2400" dirty="0"/>
              <a:t>Matching ingredients with the correct cooking method will help create a quality product.</a:t>
            </a:r>
          </a:p>
          <a:p>
            <a:pPr>
              <a:lnSpc>
                <a:spcPct val="100000"/>
              </a:lnSpc>
            </a:pPr>
            <a:endParaRPr lang="en-US" sz="1000" dirty="0"/>
          </a:p>
          <a:p>
            <a:pPr>
              <a:lnSpc>
                <a:spcPct val="100000"/>
              </a:lnSpc>
            </a:pPr>
            <a:r>
              <a:rPr lang="en-US" sz="2400" dirty="0"/>
              <a:t>Heat causes proteins and starches to thicken, sugars to caramelize, water to evaporate, and fats to melt.</a:t>
            </a:r>
          </a:p>
        </p:txBody>
      </p:sp>
      <p:pic>
        <p:nvPicPr>
          <p:cNvPr id="2050" name="Picture 2" descr="Scotland's food standards agency has warned that overcooked bread, crisps  and chips carry cancer threat | Scotland | The Sunday Times"/>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8610859" y="1655093"/>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427979" y="3563568"/>
            <a:ext cx="3047741" cy="1815882"/>
          </a:xfrm>
          <a:prstGeom prst="rect">
            <a:avLst/>
          </a:prstGeom>
        </p:spPr>
        <p:txBody>
          <a:bodyPr wrap="square">
            <a:spAutoFit/>
          </a:bodyPr>
          <a:lstStyle/>
          <a:p>
            <a:pPr algn="ctr"/>
            <a:r>
              <a:rPr lang="en-US" sz="2800" dirty="0">
                <a:solidFill>
                  <a:srgbClr val="0070C0"/>
                </a:solidFill>
                <a:latin typeface="Arial" panose="020B0604020202020204" pitchFamily="34" charset="0"/>
              </a:rPr>
              <a:t>Using the incorrect cooking method could spell disaster.</a:t>
            </a:r>
          </a:p>
        </p:txBody>
      </p:sp>
    </p:spTree>
    <p:extLst>
      <p:ext uri="{BB962C8B-B14F-4D97-AF65-F5344CB8AC3E}">
        <p14:creationId xmlns:p14="http://schemas.microsoft.com/office/powerpoint/2010/main" val="38416367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744"/>
            <a:ext cx="10515600" cy="632402"/>
          </a:xfrm>
        </p:spPr>
        <p:txBody>
          <a:bodyPr>
            <a:normAutofit fontScale="90000"/>
          </a:bodyPr>
          <a:lstStyle/>
          <a:p>
            <a:r>
              <a:rPr lang="en-US" b="1" dirty="0">
                <a:solidFill>
                  <a:srgbClr val="E7AE51"/>
                </a:solidFill>
              </a:rPr>
              <a:t>Three Cooking Methods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19995320"/>
              </p:ext>
            </p:extLst>
          </p:nvPr>
        </p:nvGraphicFramePr>
        <p:xfrm>
          <a:off x="2611847" y="891486"/>
          <a:ext cx="6968306" cy="4731108"/>
        </p:xfrm>
        <a:graphic>
          <a:graphicData uri="http://schemas.openxmlformats.org/drawingml/2006/table">
            <a:tbl>
              <a:tblPr firstRow="1" firstCol="1" lastRow="1" lastCol="1" bandRow="1" bandCol="1">
                <a:tableStyleId>{912C8C85-51F0-491E-9774-3900AFEF0FD7}</a:tableStyleId>
              </a:tblPr>
              <a:tblGrid>
                <a:gridCol w="1726311">
                  <a:extLst>
                    <a:ext uri="{9D8B030D-6E8A-4147-A177-3AD203B41FA5}">
                      <a16:colId xmlns:a16="http://schemas.microsoft.com/office/drawing/2014/main" val="3196858217"/>
                    </a:ext>
                  </a:extLst>
                </a:gridCol>
                <a:gridCol w="1299674">
                  <a:extLst>
                    <a:ext uri="{9D8B030D-6E8A-4147-A177-3AD203B41FA5}">
                      <a16:colId xmlns:a16="http://schemas.microsoft.com/office/drawing/2014/main" val="1624054363"/>
                    </a:ext>
                  </a:extLst>
                </a:gridCol>
                <a:gridCol w="3942321">
                  <a:extLst>
                    <a:ext uri="{9D8B030D-6E8A-4147-A177-3AD203B41FA5}">
                      <a16:colId xmlns:a16="http://schemas.microsoft.com/office/drawing/2014/main" val="822799289"/>
                    </a:ext>
                  </a:extLst>
                </a:gridCol>
              </a:tblGrid>
              <a:tr h="361175">
                <a:tc>
                  <a:txBody>
                    <a:bodyPr/>
                    <a:lstStyle/>
                    <a:p>
                      <a:pPr marL="0" marR="0">
                        <a:spcBef>
                          <a:spcPts val="300"/>
                        </a:spcBef>
                        <a:spcAft>
                          <a:spcPts val="300"/>
                        </a:spcAft>
                      </a:pPr>
                      <a:r>
                        <a:rPr lang="en-US" sz="1000" b="0" i="0" dirty="0">
                          <a:effectLst/>
                          <a:latin typeface="Arial" panose="020B0604020202020204" pitchFamily="34" charset="0"/>
                        </a:rPr>
                        <a:t>DRY-HEAT METHODS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tc>
                  <a:txBody>
                    <a:bodyPr/>
                    <a:lstStyle/>
                    <a:p>
                      <a:pPr marL="0" marR="0" algn="ctr">
                        <a:spcBef>
                          <a:spcPts val="300"/>
                        </a:spcBef>
                        <a:spcAft>
                          <a:spcPts val="300"/>
                        </a:spcAft>
                      </a:pPr>
                      <a:r>
                        <a:rPr lang="en-US" sz="1000" b="0" i="0" dirty="0">
                          <a:effectLst/>
                          <a:latin typeface="Arial" panose="020B0604020202020204" pitchFamily="34" charset="0"/>
                        </a:rPr>
                        <a:t>MEDIUM</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tc>
                  <a:txBody>
                    <a:bodyPr/>
                    <a:lstStyle/>
                    <a:p>
                      <a:pPr marL="0" marR="0" algn="ctr">
                        <a:spcBef>
                          <a:spcPts val="300"/>
                        </a:spcBef>
                        <a:spcAft>
                          <a:spcPts val="300"/>
                        </a:spcAft>
                      </a:pPr>
                      <a:r>
                        <a:rPr lang="en-US" sz="1000" b="0" i="0" dirty="0">
                          <a:effectLst/>
                          <a:latin typeface="Arial" panose="020B0604020202020204" pitchFamily="34" charset="0"/>
                        </a:rPr>
                        <a:t>EQUIPMENT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extLst>
                  <a:ext uri="{0D108BD9-81ED-4DB2-BD59-A6C34878D82A}">
                    <a16:rowId xmlns:a16="http://schemas.microsoft.com/office/drawing/2014/main" val="1367904942"/>
                  </a:ext>
                </a:extLst>
              </a:tr>
              <a:tr h="185079">
                <a:tc>
                  <a:txBody>
                    <a:bodyPr/>
                    <a:lstStyle/>
                    <a:p>
                      <a:pPr marL="0" marR="0">
                        <a:spcBef>
                          <a:spcPts val="300"/>
                        </a:spcBef>
                        <a:spcAft>
                          <a:spcPts val="300"/>
                        </a:spcAft>
                      </a:pPr>
                      <a:r>
                        <a:rPr lang="en-US" sz="1000" b="0" i="0" dirty="0">
                          <a:effectLst/>
                          <a:latin typeface="Arial" panose="020B0604020202020204" pitchFamily="34" charset="0"/>
                        </a:rPr>
                        <a:t>Broiling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Air</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Overhead broiler</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476369957"/>
                  </a:ext>
                </a:extLst>
              </a:tr>
              <a:tr h="185079">
                <a:tc>
                  <a:txBody>
                    <a:bodyPr/>
                    <a:lstStyle/>
                    <a:p>
                      <a:pPr marL="0" marR="0">
                        <a:spcBef>
                          <a:spcPts val="300"/>
                        </a:spcBef>
                        <a:spcAft>
                          <a:spcPts val="300"/>
                        </a:spcAft>
                      </a:pPr>
                      <a:r>
                        <a:rPr lang="en-US" sz="1000" b="0" i="0" dirty="0">
                          <a:effectLst/>
                          <a:latin typeface="Arial" panose="020B0604020202020204" pitchFamily="34" charset="0"/>
                        </a:rPr>
                        <a:t>Grilling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Air</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Grill</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468363142"/>
                  </a:ext>
                </a:extLst>
              </a:tr>
              <a:tr h="185079">
                <a:tc>
                  <a:txBody>
                    <a:bodyPr/>
                    <a:lstStyle/>
                    <a:p>
                      <a:pPr marL="0" marR="0">
                        <a:spcBef>
                          <a:spcPts val="300"/>
                        </a:spcBef>
                        <a:spcAft>
                          <a:spcPts val="300"/>
                        </a:spcAft>
                      </a:pPr>
                      <a:r>
                        <a:rPr lang="en-US" sz="1000" b="0" i="0" dirty="0">
                          <a:effectLst/>
                          <a:latin typeface="Arial" panose="020B0604020202020204" pitchFamily="34" charset="0"/>
                        </a:rPr>
                        <a:t>Roasting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Air</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Oven, combi oven</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51289797"/>
                  </a:ext>
                </a:extLst>
              </a:tr>
              <a:tr h="185079">
                <a:tc>
                  <a:txBody>
                    <a:bodyPr/>
                    <a:lstStyle/>
                    <a:p>
                      <a:pPr marL="0" marR="0">
                        <a:spcBef>
                          <a:spcPts val="300"/>
                        </a:spcBef>
                        <a:spcAft>
                          <a:spcPts val="300"/>
                        </a:spcAft>
                      </a:pPr>
                      <a:r>
                        <a:rPr lang="en-US" sz="1000" b="0" i="0" dirty="0">
                          <a:effectLst/>
                          <a:latin typeface="Arial" panose="020B0604020202020204" pitchFamily="34" charset="0"/>
                        </a:rPr>
                        <a:t>Baking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Air</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Oven, combi oven</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54211439"/>
                  </a:ext>
                </a:extLst>
              </a:tr>
              <a:tr h="333141">
                <a:tc>
                  <a:txBody>
                    <a:bodyPr/>
                    <a:lstStyle/>
                    <a:p>
                      <a:pPr marL="0" marR="0">
                        <a:spcBef>
                          <a:spcPts val="300"/>
                        </a:spcBef>
                        <a:spcAft>
                          <a:spcPts val="300"/>
                        </a:spcAft>
                      </a:pPr>
                      <a:r>
                        <a:rPr lang="en-US" sz="1000" b="0" i="0" dirty="0">
                          <a:effectLst/>
                          <a:latin typeface="Arial" panose="020B0604020202020204" pitchFamily="34" charset="0"/>
                        </a:rPr>
                        <a:t>Sautéing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Fat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Fat tilt skillet (May sauté using sheet pan in an oven)</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081401618"/>
                  </a:ext>
                </a:extLst>
              </a:tr>
              <a:tr h="185079">
                <a:tc>
                  <a:txBody>
                    <a:bodyPr/>
                    <a:lstStyle/>
                    <a:p>
                      <a:pPr marL="0" marR="0">
                        <a:spcBef>
                          <a:spcPts val="300"/>
                        </a:spcBef>
                        <a:spcAft>
                          <a:spcPts val="300"/>
                        </a:spcAft>
                      </a:pPr>
                      <a:r>
                        <a:rPr lang="en-US" sz="1000" b="0" i="0" dirty="0">
                          <a:effectLst/>
                          <a:latin typeface="Arial" panose="020B0604020202020204" pitchFamily="34" charset="0"/>
                        </a:rPr>
                        <a:t>Stir-frying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Fat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Tilt skillet, steam-jacketed kettle, wok</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245209237"/>
                  </a:ext>
                </a:extLst>
              </a:tr>
              <a:tr h="185079">
                <a:tc>
                  <a:txBody>
                    <a:bodyPr/>
                    <a:lstStyle/>
                    <a:p>
                      <a:pPr marL="0" marR="0">
                        <a:spcBef>
                          <a:spcPts val="300"/>
                        </a:spcBef>
                        <a:spcAft>
                          <a:spcPts val="300"/>
                        </a:spcAft>
                      </a:pPr>
                      <a:r>
                        <a:rPr lang="en-US" sz="1000" b="0" i="0" dirty="0">
                          <a:effectLst/>
                          <a:latin typeface="Arial" panose="020B0604020202020204" pitchFamily="34" charset="0"/>
                        </a:rPr>
                        <a:t>Pan-frying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Fat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Stovetop, tilt skillet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599017011"/>
                  </a:ext>
                </a:extLst>
              </a:tr>
              <a:tr h="180589">
                <a:tc>
                  <a:txBody>
                    <a:bodyPr/>
                    <a:lstStyle/>
                    <a:p>
                      <a:pPr marL="0" marR="0">
                        <a:spcBef>
                          <a:spcPts val="300"/>
                        </a:spcBef>
                        <a:spcAft>
                          <a:spcPts val="300"/>
                        </a:spcAft>
                      </a:pPr>
                      <a:r>
                        <a:rPr lang="en-US" sz="1000" b="0" i="0" dirty="0">
                          <a:effectLst/>
                          <a:latin typeface="Arial" panose="020B0604020202020204" pitchFamily="34" charset="0"/>
                        </a:rPr>
                        <a:t>Deep-frying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Fat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Deep fat fryer</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977883655"/>
                  </a:ext>
                </a:extLst>
              </a:tr>
              <a:tr h="361175">
                <a:tc>
                  <a:txBody>
                    <a:bodyPr/>
                    <a:lstStyle/>
                    <a:p>
                      <a:pPr marL="0" marR="0">
                        <a:spcBef>
                          <a:spcPts val="300"/>
                        </a:spcBef>
                        <a:spcAft>
                          <a:spcPts val="300"/>
                        </a:spcAft>
                      </a:pPr>
                      <a:r>
                        <a:rPr lang="en-US" sz="1000" b="0" i="0" dirty="0">
                          <a:solidFill>
                            <a:schemeClr val="bg1"/>
                          </a:solidFill>
                          <a:effectLst/>
                          <a:latin typeface="Arial" panose="020B0604020202020204" pitchFamily="34" charset="0"/>
                        </a:rPr>
                        <a:t>MOIST-HEAT</a:t>
                      </a:r>
                      <a:br>
                        <a:rPr lang="en-US" sz="1000" b="0" i="0" dirty="0">
                          <a:solidFill>
                            <a:schemeClr val="bg1"/>
                          </a:solidFill>
                          <a:effectLst/>
                          <a:latin typeface="Arial" panose="020B0604020202020204" pitchFamily="34" charset="0"/>
                        </a:rPr>
                      </a:br>
                      <a:r>
                        <a:rPr lang="en-US" sz="1000" b="0" i="0" dirty="0">
                          <a:solidFill>
                            <a:schemeClr val="bg1"/>
                          </a:solidFill>
                          <a:effectLst/>
                          <a:latin typeface="Arial" panose="020B0604020202020204" pitchFamily="34" charset="0"/>
                        </a:rPr>
                        <a:t>METHODS</a:t>
                      </a:r>
                      <a:endParaRPr lang="en-US" sz="10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tc>
                  <a:txBody>
                    <a:bodyPr/>
                    <a:lstStyle/>
                    <a:p>
                      <a:pPr marL="0" marR="0" algn="ctr">
                        <a:spcBef>
                          <a:spcPts val="300"/>
                        </a:spcBef>
                        <a:spcAft>
                          <a:spcPts val="300"/>
                        </a:spcAft>
                      </a:pPr>
                      <a:r>
                        <a:rPr lang="en-US" sz="1000" b="0" i="0" dirty="0">
                          <a:solidFill>
                            <a:schemeClr val="bg1"/>
                          </a:solidFill>
                          <a:effectLst/>
                          <a:latin typeface="Arial" panose="020B0604020202020204" pitchFamily="34" charset="0"/>
                        </a:rPr>
                        <a:t>MEDIUM</a:t>
                      </a:r>
                      <a:endParaRPr lang="en-US" sz="10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tc>
                  <a:txBody>
                    <a:bodyPr/>
                    <a:lstStyle/>
                    <a:p>
                      <a:pPr marL="0" marR="0" algn="ctr">
                        <a:spcBef>
                          <a:spcPts val="300"/>
                        </a:spcBef>
                        <a:spcAft>
                          <a:spcPts val="300"/>
                        </a:spcAft>
                      </a:pPr>
                      <a:r>
                        <a:rPr lang="en-US" sz="1000" b="0" i="0" dirty="0">
                          <a:solidFill>
                            <a:schemeClr val="bg1"/>
                          </a:solidFill>
                          <a:effectLst/>
                          <a:latin typeface="Arial" panose="020B0604020202020204" pitchFamily="34" charset="0"/>
                        </a:rPr>
                        <a:t>EQUIPMENT</a:t>
                      </a:r>
                      <a:endParaRPr lang="en-US" sz="10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extLst>
                  <a:ext uri="{0D108BD9-81ED-4DB2-BD59-A6C34878D82A}">
                    <a16:rowId xmlns:a16="http://schemas.microsoft.com/office/drawing/2014/main" val="1672922610"/>
                  </a:ext>
                </a:extLst>
              </a:tr>
              <a:tr h="361175">
                <a:tc>
                  <a:txBody>
                    <a:bodyPr/>
                    <a:lstStyle/>
                    <a:p>
                      <a:pPr marL="0" marR="0">
                        <a:spcBef>
                          <a:spcPts val="300"/>
                        </a:spcBef>
                        <a:spcAft>
                          <a:spcPts val="300"/>
                        </a:spcAft>
                      </a:pPr>
                      <a:r>
                        <a:rPr lang="en-US" sz="1000" b="0" i="0" dirty="0">
                          <a:effectLst/>
                          <a:latin typeface="Arial" panose="020B0604020202020204" pitchFamily="34" charset="0"/>
                        </a:rPr>
                        <a:t>Poaching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Water or other liquid</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Stovetop, oven, steam-jacketed kettle, tilt skillet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2674456166"/>
                  </a:ext>
                </a:extLst>
              </a:tr>
              <a:tr h="361175">
                <a:tc>
                  <a:txBody>
                    <a:bodyPr/>
                    <a:lstStyle/>
                    <a:p>
                      <a:pPr marL="0" marR="0">
                        <a:spcBef>
                          <a:spcPts val="300"/>
                        </a:spcBef>
                        <a:spcAft>
                          <a:spcPts val="300"/>
                        </a:spcAft>
                      </a:pPr>
                      <a:r>
                        <a:rPr lang="en-US" sz="1000" b="0" i="0" dirty="0">
                          <a:effectLst/>
                          <a:latin typeface="Arial" panose="020B0604020202020204" pitchFamily="34" charset="0"/>
                        </a:rPr>
                        <a:t>Simmering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Water or other liquid</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Stovetop, steam-jacketed kettle, tilt skillet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2525959736"/>
                  </a:ext>
                </a:extLst>
              </a:tr>
              <a:tr h="361175">
                <a:tc>
                  <a:txBody>
                    <a:bodyPr/>
                    <a:lstStyle/>
                    <a:p>
                      <a:pPr marL="0" marR="0">
                        <a:spcBef>
                          <a:spcPts val="300"/>
                        </a:spcBef>
                        <a:spcAft>
                          <a:spcPts val="300"/>
                        </a:spcAft>
                      </a:pPr>
                      <a:r>
                        <a:rPr lang="en-US" sz="1000" b="0" i="0" dirty="0">
                          <a:effectLst/>
                          <a:latin typeface="Arial" panose="020B0604020202020204" pitchFamily="34" charset="0"/>
                        </a:rPr>
                        <a:t>Boiling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Water or other liquid</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Stovetop, steam-jacketed kettle, tilt skillet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3564110355"/>
                  </a:ext>
                </a:extLst>
              </a:tr>
              <a:tr h="185079">
                <a:tc>
                  <a:txBody>
                    <a:bodyPr/>
                    <a:lstStyle/>
                    <a:p>
                      <a:pPr marL="0" marR="0">
                        <a:spcBef>
                          <a:spcPts val="300"/>
                        </a:spcBef>
                        <a:spcAft>
                          <a:spcPts val="300"/>
                        </a:spcAft>
                      </a:pPr>
                      <a:r>
                        <a:rPr lang="en-US" sz="1000" b="0" i="0" dirty="0">
                          <a:effectLst/>
                          <a:latin typeface="Arial" panose="020B0604020202020204" pitchFamily="34" charset="0"/>
                        </a:rPr>
                        <a:t>Steaming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lgn="ctr">
                        <a:spcBef>
                          <a:spcPts val="300"/>
                        </a:spcBef>
                        <a:spcAft>
                          <a:spcPts val="300"/>
                        </a:spcAft>
                      </a:pPr>
                      <a:r>
                        <a:rPr lang="en-US" sz="1000" b="0" i="0" dirty="0">
                          <a:effectLst/>
                          <a:latin typeface="Arial" panose="020B0604020202020204" pitchFamily="34" charset="0"/>
                        </a:rPr>
                        <a:t>Steam</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Convection steamer, combi oven</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189650371"/>
                  </a:ext>
                </a:extLst>
              </a:tr>
              <a:tr h="393600">
                <a:tc>
                  <a:txBody>
                    <a:bodyPr/>
                    <a:lstStyle/>
                    <a:p>
                      <a:pPr marL="0" marR="0">
                        <a:spcBef>
                          <a:spcPts val="300"/>
                        </a:spcBef>
                        <a:spcAft>
                          <a:spcPts val="300"/>
                        </a:spcAft>
                      </a:pPr>
                      <a:r>
                        <a:rPr lang="en-US" sz="1000" b="0" i="0" dirty="0">
                          <a:solidFill>
                            <a:schemeClr val="bg1"/>
                          </a:solidFill>
                          <a:effectLst/>
                          <a:latin typeface="Arial" panose="020B0604020202020204" pitchFamily="34" charset="0"/>
                        </a:rPr>
                        <a:t>COMBINATION-HEAT METHODS</a:t>
                      </a:r>
                      <a:endParaRPr lang="en-US" sz="10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tc>
                  <a:txBody>
                    <a:bodyPr/>
                    <a:lstStyle/>
                    <a:p>
                      <a:pPr marL="0" marR="0" algn="ctr">
                        <a:spcBef>
                          <a:spcPts val="300"/>
                        </a:spcBef>
                        <a:spcAft>
                          <a:spcPts val="300"/>
                        </a:spcAft>
                      </a:pPr>
                      <a:r>
                        <a:rPr lang="en-US" sz="1000" b="0" i="0" dirty="0">
                          <a:solidFill>
                            <a:schemeClr val="bg1"/>
                          </a:solidFill>
                          <a:effectLst/>
                          <a:latin typeface="Arial" panose="020B0604020202020204" pitchFamily="34" charset="0"/>
                        </a:rPr>
                        <a:t>MEDIUM</a:t>
                      </a:r>
                      <a:endParaRPr lang="en-US" sz="10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tc>
                  <a:txBody>
                    <a:bodyPr/>
                    <a:lstStyle/>
                    <a:p>
                      <a:pPr marL="0" marR="0" algn="ctr">
                        <a:spcBef>
                          <a:spcPts val="300"/>
                        </a:spcBef>
                        <a:spcAft>
                          <a:spcPts val="300"/>
                        </a:spcAft>
                      </a:pPr>
                      <a:r>
                        <a:rPr lang="en-US" sz="1000" b="0" i="0" dirty="0">
                          <a:solidFill>
                            <a:schemeClr val="bg1"/>
                          </a:solidFill>
                          <a:effectLst/>
                          <a:latin typeface="Arial" panose="020B0604020202020204" pitchFamily="34" charset="0"/>
                        </a:rPr>
                        <a:t>EQUIPMENT</a:t>
                      </a:r>
                      <a:endParaRPr lang="en-US" sz="10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solidFill>
                      <a:srgbClr val="00B050"/>
                    </a:solidFill>
                  </a:tcPr>
                </a:tc>
                <a:extLst>
                  <a:ext uri="{0D108BD9-81ED-4DB2-BD59-A6C34878D82A}">
                    <a16:rowId xmlns:a16="http://schemas.microsoft.com/office/drawing/2014/main" val="3982976795"/>
                  </a:ext>
                </a:extLst>
              </a:tr>
              <a:tr h="361175">
                <a:tc>
                  <a:txBody>
                    <a:bodyPr/>
                    <a:lstStyle/>
                    <a:p>
                      <a:pPr marL="0" marR="0">
                        <a:spcBef>
                          <a:spcPts val="300"/>
                        </a:spcBef>
                        <a:spcAft>
                          <a:spcPts val="300"/>
                        </a:spcAft>
                      </a:pPr>
                      <a:r>
                        <a:rPr lang="en-US" sz="1000" b="0" i="0" dirty="0">
                          <a:effectLst/>
                          <a:latin typeface="Arial" panose="020B0604020202020204" pitchFamily="34" charset="0"/>
                        </a:rPr>
                        <a:t>Braising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Fat, then liquid</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Oven, combi oven, tilt skillet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1793483590"/>
                  </a:ext>
                </a:extLst>
              </a:tr>
              <a:tr h="361175">
                <a:tc>
                  <a:txBody>
                    <a:bodyPr/>
                    <a:lstStyle/>
                    <a:p>
                      <a:pPr marL="0" marR="0">
                        <a:spcBef>
                          <a:spcPts val="300"/>
                        </a:spcBef>
                        <a:spcAft>
                          <a:spcPts val="300"/>
                        </a:spcAft>
                      </a:pPr>
                      <a:r>
                        <a:rPr lang="en-US" sz="1000" b="0" i="0" dirty="0">
                          <a:effectLst/>
                          <a:latin typeface="Arial" panose="020B0604020202020204" pitchFamily="34" charset="0"/>
                        </a:rPr>
                        <a:t>Stewing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Fat, then liquid</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tc>
                  <a:txBody>
                    <a:bodyPr/>
                    <a:lstStyle/>
                    <a:p>
                      <a:pPr marL="0" marR="0">
                        <a:spcBef>
                          <a:spcPts val="300"/>
                        </a:spcBef>
                        <a:spcAft>
                          <a:spcPts val="300"/>
                        </a:spcAft>
                      </a:pPr>
                      <a:r>
                        <a:rPr lang="en-US" sz="1000" b="0" i="0" dirty="0">
                          <a:effectLst/>
                          <a:latin typeface="Arial" panose="020B0604020202020204" pitchFamily="34" charset="0"/>
                        </a:rPr>
                        <a:t>Oven, combi oven, tilt skillet</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57660" marR="57660" marT="0" marB="0" anchor="ctr"/>
                </a:tc>
                <a:extLst>
                  <a:ext uri="{0D108BD9-81ED-4DB2-BD59-A6C34878D82A}">
                    <a16:rowId xmlns:a16="http://schemas.microsoft.com/office/drawing/2014/main" val="2714938417"/>
                  </a:ext>
                </a:extLst>
              </a:tr>
            </a:tbl>
          </a:graphicData>
        </a:graphic>
      </p:graphicFrame>
    </p:spTree>
    <p:extLst>
      <p:ext uri="{BB962C8B-B14F-4D97-AF65-F5344CB8AC3E}">
        <p14:creationId xmlns:p14="http://schemas.microsoft.com/office/powerpoint/2010/main" val="41378485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Common Cooking Methods in School Nutrition </a:t>
            </a:r>
          </a:p>
        </p:txBody>
      </p:sp>
      <p:sp>
        <p:nvSpPr>
          <p:cNvPr id="3" name="Content Placeholder 2"/>
          <p:cNvSpPr>
            <a:spLocks noGrp="1"/>
          </p:cNvSpPr>
          <p:nvPr>
            <p:ph idx="1"/>
          </p:nvPr>
        </p:nvSpPr>
        <p:spPr/>
        <p:txBody>
          <a:bodyPr>
            <a:normAutofit/>
          </a:bodyPr>
          <a:lstStyle/>
          <a:p>
            <a:pPr>
              <a:lnSpc>
                <a:spcPct val="100000"/>
              </a:lnSpc>
            </a:pPr>
            <a:r>
              <a:rPr lang="en-US" sz="2400" dirty="0"/>
              <a:t>Most items on a school nutrition menu are:</a:t>
            </a:r>
          </a:p>
          <a:p>
            <a:pPr lvl="1">
              <a:lnSpc>
                <a:spcPct val="100000"/>
              </a:lnSpc>
            </a:pPr>
            <a:r>
              <a:rPr lang="en-US" dirty="0"/>
              <a:t>Baked</a:t>
            </a:r>
          </a:p>
          <a:p>
            <a:pPr lvl="1">
              <a:lnSpc>
                <a:spcPct val="100000"/>
              </a:lnSpc>
            </a:pPr>
            <a:r>
              <a:rPr lang="en-US" dirty="0"/>
              <a:t>Steamed</a:t>
            </a:r>
          </a:p>
          <a:p>
            <a:pPr lvl="1">
              <a:lnSpc>
                <a:spcPct val="100000"/>
              </a:lnSpc>
            </a:pPr>
            <a:r>
              <a:rPr lang="en-US" dirty="0"/>
              <a:t>Roasted</a:t>
            </a:r>
          </a:p>
          <a:p>
            <a:pPr>
              <a:lnSpc>
                <a:spcPct val="100000"/>
              </a:lnSpc>
            </a:pPr>
            <a:endParaRPr lang="en-US" sz="1000" dirty="0"/>
          </a:p>
          <a:p>
            <a:pPr>
              <a:lnSpc>
                <a:spcPct val="100000"/>
              </a:lnSpc>
            </a:pPr>
            <a:r>
              <a:rPr lang="en-US" sz="2400" dirty="0"/>
              <a:t>It is important we cook foods to safe internal temperatures and do not overcook products, which will make them tough, dry, and distasteful. This is especially true for items pre-cooked by the manufacturer.</a:t>
            </a:r>
          </a:p>
          <a:p>
            <a:endParaRPr lang="en-US" dirty="0"/>
          </a:p>
        </p:txBody>
      </p:sp>
    </p:spTree>
    <p:extLst>
      <p:ext uri="{BB962C8B-B14F-4D97-AF65-F5344CB8AC3E}">
        <p14:creationId xmlns:p14="http://schemas.microsoft.com/office/powerpoint/2010/main" val="3572098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E7AE51"/>
                </a:solidFill>
              </a:rPr>
              <a:t>How to </a:t>
            </a:r>
            <a:r>
              <a:rPr lang="en-US" b="1" dirty="0">
                <a:solidFill>
                  <a:srgbClr val="E7AE51"/>
                </a:solidFill>
              </a:rPr>
              <a:t>Accomplish</a:t>
            </a:r>
            <a:r>
              <a:rPr lang="en-US" sz="4000" b="1" dirty="0">
                <a:solidFill>
                  <a:srgbClr val="E7AE51"/>
                </a:solidFill>
              </a:rPr>
              <a:t> Visual Appeal?</a:t>
            </a:r>
          </a:p>
        </p:txBody>
      </p:sp>
      <p:sp>
        <p:nvSpPr>
          <p:cNvPr id="3" name="Content Placeholder 2"/>
          <p:cNvSpPr>
            <a:spLocks noGrp="1"/>
          </p:cNvSpPr>
          <p:nvPr>
            <p:ph idx="1"/>
          </p:nvPr>
        </p:nvSpPr>
        <p:spPr>
          <a:xfrm>
            <a:off x="838200" y="1825625"/>
            <a:ext cx="4985085" cy="4351338"/>
          </a:xfrm>
        </p:spPr>
        <p:txBody>
          <a:bodyPr>
            <a:normAutofit/>
          </a:bodyPr>
          <a:lstStyle/>
          <a:p>
            <a:pPr>
              <a:lnSpc>
                <a:spcPct val="100000"/>
              </a:lnSpc>
            </a:pPr>
            <a:r>
              <a:rPr lang="en-US" sz="2400" dirty="0"/>
              <a:t>Visual appeal can be accomplished with a very important culinary technique—knife skills.</a:t>
            </a:r>
          </a:p>
        </p:txBody>
      </p:sp>
      <p:pic>
        <p:nvPicPr>
          <p:cNvPr id="5" name="Picture 4">
            <a:extLst>
              <a:ext uri="{FF2B5EF4-FFF2-40B4-BE49-F238E27FC236}">
                <a16:creationId xmlns:a16="http://schemas.microsoft.com/office/drawing/2014/main" id="{E6FFE096-6FBB-3F4B-BE85-3A3D7664A6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8717" y="1825625"/>
            <a:ext cx="5163576" cy="3429000"/>
          </a:xfrm>
          <a:prstGeom prst="rect">
            <a:avLst/>
          </a:prstGeom>
        </p:spPr>
      </p:pic>
    </p:spTree>
    <p:extLst>
      <p:ext uri="{BB962C8B-B14F-4D97-AF65-F5344CB8AC3E}">
        <p14:creationId xmlns:p14="http://schemas.microsoft.com/office/powerpoint/2010/main" val="5139058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7694" y="148994"/>
            <a:ext cx="10515600" cy="873471"/>
          </a:xfrm>
        </p:spPr>
        <p:txBody>
          <a:bodyPr/>
          <a:lstStyle/>
          <a:p>
            <a:r>
              <a:rPr lang="en-US" b="1" dirty="0">
                <a:solidFill>
                  <a:srgbClr val="E7AE51"/>
                </a:solidFill>
              </a:rPr>
              <a:t>Choosing the Right Knife</a:t>
            </a:r>
          </a:p>
        </p:txBody>
      </p:sp>
      <p:pic>
        <p:nvPicPr>
          <p:cNvPr id="4" name="image18.jpeg"/>
          <p:cNvPicPr/>
          <p:nvPr/>
        </p:nvPicPr>
        <p:blipFill>
          <a:blip r:embed="rId2" cstate="print">
            <a:extLst>
              <a:ext uri="{28A0092B-C50C-407E-A947-70E740481C1C}">
                <a14:useLocalDpi xmlns:a14="http://schemas.microsoft.com/office/drawing/2010/main" val="0"/>
              </a:ext>
            </a:extLst>
          </a:blip>
          <a:stretch>
            <a:fillRect/>
          </a:stretch>
        </p:blipFill>
        <p:spPr>
          <a:xfrm>
            <a:off x="497898" y="1108768"/>
            <a:ext cx="240030" cy="2096770"/>
          </a:xfrm>
          <a:prstGeom prst="rect">
            <a:avLst/>
          </a:prstGeom>
        </p:spPr>
      </p:pic>
      <p:pic>
        <p:nvPicPr>
          <p:cNvPr id="5" name="image20.jpeg"/>
          <p:cNvPicPr/>
          <p:nvPr/>
        </p:nvPicPr>
        <p:blipFill>
          <a:blip r:embed="rId3" cstate="print"/>
          <a:stretch>
            <a:fillRect/>
          </a:stretch>
        </p:blipFill>
        <p:spPr>
          <a:xfrm>
            <a:off x="3724852" y="1122420"/>
            <a:ext cx="244475" cy="2069465"/>
          </a:xfrm>
          <a:prstGeom prst="rect">
            <a:avLst/>
          </a:prstGeom>
        </p:spPr>
      </p:pic>
      <p:pic>
        <p:nvPicPr>
          <p:cNvPr id="6" name="image19.png"/>
          <p:cNvPicPr/>
          <p:nvPr/>
        </p:nvPicPr>
        <p:blipFill>
          <a:blip r:embed="rId4" cstate="print"/>
          <a:stretch>
            <a:fillRect/>
          </a:stretch>
        </p:blipFill>
        <p:spPr>
          <a:xfrm>
            <a:off x="6807026" y="1019290"/>
            <a:ext cx="298450" cy="2472690"/>
          </a:xfrm>
          <a:prstGeom prst="rect">
            <a:avLst/>
          </a:prstGeom>
        </p:spPr>
      </p:pic>
      <p:sp>
        <p:nvSpPr>
          <p:cNvPr id="11" name="TextBox 10"/>
          <p:cNvSpPr txBox="1"/>
          <p:nvPr/>
        </p:nvSpPr>
        <p:spPr>
          <a:xfrm>
            <a:off x="1022465" y="1363287"/>
            <a:ext cx="1471353" cy="1877437"/>
          </a:xfrm>
          <a:prstGeom prst="rect">
            <a:avLst/>
          </a:prstGeom>
          <a:noFill/>
        </p:spPr>
        <p:txBody>
          <a:bodyPr wrap="square" rtlCol="0">
            <a:spAutoFit/>
          </a:bodyPr>
          <a:lstStyle/>
          <a:p>
            <a:r>
              <a:rPr lang="en-US" dirty="0">
                <a:latin typeface="Arial" panose="020B0604020202020204" pitchFamily="34" charset="0"/>
              </a:rPr>
              <a:t>BONING</a:t>
            </a:r>
          </a:p>
          <a:p>
            <a:r>
              <a:rPr lang="en-US" sz="1600" dirty="0">
                <a:latin typeface="Arial" panose="020B0604020202020204" pitchFamily="34" charset="0"/>
              </a:rPr>
              <a:t>Used to cut, section, and trim larger pieces of meat</a:t>
            </a:r>
          </a:p>
          <a:p>
            <a:endParaRPr lang="en-US" dirty="0">
              <a:latin typeface="Arial" panose="020B0604020202020204" pitchFamily="34" charset="0"/>
            </a:endParaRPr>
          </a:p>
        </p:txBody>
      </p:sp>
      <p:sp>
        <p:nvSpPr>
          <p:cNvPr id="12" name="TextBox 11"/>
          <p:cNvSpPr txBox="1"/>
          <p:nvPr/>
        </p:nvSpPr>
        <p:spPr>
          <a:xfrm>
            <a:off x="4331882" y="1363287"/>
            <a:ext cx="1471353" cy="1877437"/>
          </a:xfrm>
          <a:prstGeom prst="rect">
            <a:avLst/>
          </a:prstGeom>
          <a:noFill/>
        </p:spPr>
        <p:txBody>
          <a:bodyPr wrap="square" rtlCol="0">
            <a:spAutoFit/>
          </a:bodyPr>
          <a:lstStyle/>
          <a:p>
            <a:r>
              <a:rPr lang="en-US" dirty="0">
                <a:latin typeface="Arial" panose="020B0604020202020204" pitchFamily="34" charset="0"/>
              </a:rPr>
              <a:t>BREAD</a:t>
            </a:r>
          </a:p>
          <a:p>
            <a:r>
              <a:rPr lang="en-US" sz="1600" dirty="0">
                <a:latin typeface="Arial" panose="020B0604020202020204" pitchFamily="34" charset="0"/>
              </a:rPr>
              <a:t>Used to slice breads and other items with thick, hard crusts</a:t>
            </a:r>
          </a:p>
          <a:p>
            <a:endParaRPr lang="en-US" dirty="0">
              <a:latin typeface="Arial" panose="020B0604020202020204" pitchFamily="34" charset="0"/>
            </a:endParaRPr>
          </a:p>
        </p:txBody>
      </p:sp>
      <p:sp>
        <p:nvSpPr>
          <p:cNvPr id="13" name="TextBox 12"/>
          <p:cNvSpPr txBox="1"/>
          <p:nvPr/>
        </p:nvSpPr>
        <p:spPr>
          <a:xfrm>
            <a:off x="7373590" y="1363286"/>
            <a:ext cx="1471353" cy="1631216"/>
          </a:xfrm>
          <a:prstGeom prst="rect">
            <a:avLst/>
          </a:prstGeom>
          <a:noFill/>
        </p:spPr>
        <p:txBody>
          <a:bodyPr wrap="square" rtlCol="0">
            <a:spAutoFit/>
          </a:bodyPr>
          <a:lstStyle/>
          <a:p>
            <a:r>
              <a:rPr lang="en-US" dirty="0">
                <a:latin typeface="Arial" panose="020B0604020202020204" pitchFamily="34" charset="0"/>
              </a:rPr>
              <a:t>CARVING</a:t>
            </a:r>
          </a:p>
          <a:p>
            <a:r>
              <a:rPr lang="en-US" sz="1600" dirty="0">
                <a:latin typeface="Arial" panose="020B0604020202020204" pitchFamily="34" charset="0"/>
              </a:rPr>
              <a:t>Used to carve meats, such as roast and turkey</a:t>
            </a:r>
          </a:p>
          <a:p>
            <a:endParaRPr lang="en-US" dirty="0">
              <a:latin typeface="Arial" panose="020B0604020202020204" pitchFamily="34" charset="0"/>
            </a:endParaRPr>
          </a:p>
        </p:txBody>
      </p:sp>
      <p:pic>
        <p:nvPicPr>
          <p:cNvPr id="14" name="image21.jpeg"/>
          <p:cNvPicPr/>
          <p:nvPr/>
        </p:nvPicPr>
        <p:blipFill>
          <a:blip r:embed="rId5" cstate="print"/>
          <a:stretch>
            <a:fillRect/>
          </a:stretch>
        </p:blipFill>
        <p:spPr>
          <a:xfrm>
            <a:off x="9581225" y="1056120"/>
            <a:ext cx="361950" cy="2435860"/>
          </a:xfrm>
          <a:prstGeom prst="rect">
            <a:avLst/>
          </a:prstGeom>
        </p:spPr>
      </p:pic>
      <p:sp>
        <p:nvSpPr>
          <p:cNvPr id="15" name="TextBox 14"/>
          <p:cNvSpPr txBox="1"/>
          <p:nvPr/>
        </p:nvSpPr>
        <p:spPr>
          <a:xfrm>
            <a:off x="10037617" y="1363286"/>
            <a:ext cx="1471353" cy="1877437"/>
          </a:xfrm>
          <a:prstGeom prst="rect">
            <a:avLst/>
          </a:prstGeom>
          <a:noFill/>
        </p:spPr>
        <p:txBody>
          <a:bodyPr wrap="square" rtlCol="0">
            <a:spAutoFit/>
          </a:bodyPr>
          <a:lstStyle/>
          <a:p>
            <a:r>
              <a:rPr lang="en-US" dirty="0">
                <a:latin typeface="Arial" panose="020B0604020202020204" pitchFamily="34" charset="0"/>
              </a:rPr>
              <a:t>CHEF</a:t>
            </a:r>
          </a:p>
          <a:p>
            <a:r>
              <a:rPr lang="en-US" sz="1600" dirty="0">
                <a:latin typeface="Arial" panose="020B0604020202020204" pitchFamily="34" charset="0"/>
              </a:rPr>
              <a:t>Used to chop, dice, mince, and slice a wide variety of foods</a:t>
            </a:r>
          </a:p>
          <a:p>
            <a:endParaRPr lang="en-US" dirty="0">
              <a:latin typeface="Arial" panose="020B0604020202020204" pitchFamily="34" charset="0"/>
            </a:endParaRPr>
          </a:p>
        </p:txBody>
      </p:sp>
      <p:pic>
        <p:nvPicPr>
          <p:cNvPr id="16" name="image22.jpeg"/>
          <p:cNvPicPr/>
          <p:nvPr/>
        </p:nvPicPr>
        <p:blipFill>
          <a:blip r:embed="rId6" cstate="print"/>
          <a:stretch>
            <a:fillRect/>
          </a:stretch>
        </p:blipFill>
        <p:spPr>
          <a:xfrm>
            <a:off x="257694" y="3491980"/>
            <a:ext cx="822960" cy="2454910"/>
          </a:xfrm>
          <a:prstGeom prst="rect">
            <a:avLst/>
          </a:prstGeom>
        </p:spPr>
      </p:pic>
      <p:pic>
        <p:nvPicPr>
          <p:cNvPr id="17" name="image25.jpeg"/>
          <p:cNvPicPr/>
          <p:nvPr/>
        </p:nvPicPr>
        <p:blipFill>
          <a:blip r:embed="rId7" cstate="print"/>
          <a:stretch>
            <a:fillRect/>
          </a:stretch>
        </p:blipFill>
        <p:spPr>
          <a:xfrm>
            <a:off x="3437196" y="3786620"/>
            <a:ext cx="819785" cy="2160270"/>
          </a:xfrm>
          <a:prstGeom prst="rect">
            <a:avLst/>
          </a:prstGeom>
        </p:spPr>
      </p:pic>
      <p:pic>
        <p:nvPicPr>
          <p:cNvPr id="18" name="image24.jpeg"/>
          <p:cNvPicPr/>
          <p:nvPr/>
        </p:nvPicPr>
        <p:blipFill>
          <a:blip r:embed="rId8" cstate="print"/>
          <a:stretch>
            <a:fillRect/>
          </a:stretch>
        </p:blipFill>
        <p:spPr>
          <a:xfrm>
            <a:off x="6887671" y="4158875"/>
            <a:ext cx="217805" cy="1632585"/>
          </a:xfrm>
          <a:prstGeom prst="rect">
            <a:avLst/>
          </a:prstGeom>
        </p:spPr>
      </p:pic>
      <p:pic>
        <p:nvPicPr>
          <p:cNvPr id="19" name="image23.jpeg"/>
          <p:cNvPicPr/>
          <p:nvPr/>
        </p:nvPicPr>
        <p:blipFill>
          <a:blip r:embed="rId9" cstate="print"/>
          <a:stretch>
            <a:fillRect/>
          </a:stretch>
        </p:blipFill>
        <p:spPr>
          <a:xfrm>
            <a:off x="9639963" y="4014094"/>
            <a:ext cx="192405" cy="1922145"/>
          </a:xfrm>
          <a:prstGeom prst="rect">
            <a:avLst/>
          </a:prstGeom>
        </p:spPr>
      </p:pic>
      <p:sp>
        <p:nvSpPr>
          <p:cNvPr id="20" name="TextBox 19"/>
          <p:cNvSpPr txBox="1"/>
          <p:nvPr/>
        </p:nvSpPr>
        <p:spPr>
          <a:xfrm>
            <a:off x="1080654" y="3958283"/>
            <a:ext cx="1471353" cy="1631216"/>
          </a:xfrm>
          <a:prstGeom prst="rect">
            <a:avLst/>
          </a:prstGeom>
          <a:noFill/>
        </p:spPr>
        <p:txBody>
          <a:bodyPr wrap="square" rtlCol="0">
            <a:spAutoFit/>
          </a:bodyPr>
          <a:lstStyle/>
          <a:p>
            <a:r>
              <a:rPr lang="en-US" dirty="0">
                <a:latin typeface="Arial" panose="020B0604020202020204" pitchFamily="34" charset="0"/>
              </a:rPr>
              <a:t>CLEAVER</a:t>
            </a:r>
          </a:p>
          <a:p>
            <a:r>
              <a:rPr lang="en-US" sz="1600" dirty="0">
                <a:latin typeface="Arial" panose="020B0604020202020204" pitchFamily="34" charset="0"/>
              </a:rPr>
              <a:t>Used to chop thick cuts of meat or break down poultry</a:t>
            </a:r>
          </a:p>
          <a:p>
            <a:endParaRPr lang="en-US" dirty="0">
              <a:latin typeface="Arial" panose="020B0604020202020204" pitchFamily="34" charset="0"/>
            </a:endParaRPr>
          </a:p>
        </p:txBody>
      </p:sp>
      <p:sp>
        <p:nvSpPr>
          <p:cNvPr id="21" name="TextBox 20"/>
          <p:cNvSpPr txBox="1"/>
          <p:nvPr/>
        </p:nvSpPr>
        <p:spPr>
          <a:xfrm>
            <a:off x="4149074" y="3977420"/>
            <a:ext cx="1654161" cy="2123658"/>
          </a:xfrm>
          <a:prstGeom prst="rect">
            <a:avLst/>
          </a:prstGeom>
          <a:noFill/>
        </p:spPr>
        <p:txBody>
          <a:bodyPr wrap="square" rtlCol="0">
            <a:spAutoFit/>
          </a:bodyPr>
          <a:lstStyle/>
          <a:p>
            <a:r>
              <a:rPr lang="en-US" dirty="0">
                <a:latin typeface="Arial" panose="020B0604020202020204" pitchFamily="34" charset="0"/>
              </a:rPr>
              <a:t>SHEARS</a:t>
            </a:r>
          </a:p>
          <a:p>
            <a:r>
              <a:rPr lang="en-US" sz="1600" dirty="0">
                <a:latin typeface="Arial" panose="020B0604020202020204" pitchFamily="34" charset="0"/>
              </a:rPr>
              <a:t>Used to snip herbs; cut fresh cuts of meat, poultry, or fish; and chop fruits and vegetables</a:t>
            </a:r>
          </a:p>
          <a:p>
            <a:endParaRPr lang="en-US" dirty="0">
              <a:latin typeface="Arial" panose="020B0604020202020204" pitchFamily="34" charset="0"/>
            </a:endParaRPr>
          </a:p>
        </p:txBody>
      </p:sp>
      <p:sp>
        <p:nvSpPr>
          <p:cNvPr id="22" name="TextBox 21"/>
          <p:cNvSpPr txBox="1"/>
          <p:nvPr/>
        </p:nvSpPr>
        <p:spPr>
          <a:xfrm>
            <a:off x="7293032" y="4073104"/>
            <a:ext cx="1471353" cy="2123658"/>
          </a:xfrm>
          <a:prstGeom prst="rect">
            <a:avLst/>
          </a:prstGeom>
          <a:noFill/>
        </p:spPr>
        <p:txBody>
          <a:bodyPr wrap="square" rtlCol="0">
            <a:spAutoFit/>
          </a:bodyPr>
          <a:lstStyle/>
          <a:p>
            <a:r>
              <a:rPr lang="en-US" dirty="0">
                <a:latin typeface="Arial" panose="020B0604020202020204" pitchFamily="34" charset="0"/>
              </a:rPr>
              <a:t>PARING</a:t>
            </a:r>
          </a:p>
          <a:p>
            <a:r>
              <a:rPr lang="en-US" sz="1600" dirty="0">
                <a:latin typeface="Arial" panose="020B0604020202020204" pitchFamily="34" charset="0"/>
              </a:rPr>
              <a:t>Used to peel, core, slice, or mince smaller foods, such as fruits and vegetables</a:t>
            </a:r>
          </a:p>
          <a:p>
            <a:endParaRPr lang="en-US" dirty="0">
              <a:latin typeface="Arial" panose="020B0604020202020204" pitchFamily="34" charset="0"/>
            </a:endParaRPr>
          </a:p>
        </p:txBody>
      </p:sp>
      <p:sp>
        <p:nvSpPr>
          <p:cNvPr id="23" name="TextBox 22"/>
          <p:cNvSpPr txBox="1"/>
          <p:nvPr/>
        </p:nvSpPr>
        <p:spPr>
          <a:xfrm>
            <a:off x="10037616" y="4073103"/>
            <a:ext cx="1471353" cy="1877437"/>
          </a:xfrm>
          <a:prstGeom prst="rect">
            <a:avLst/>
          </a:prstGeom>
          <a:noFill/>
        </p:spPr>
        <p:txBody>
          <a:bodyPr wrap="square" rtlCol="0">
            <a:spAutoFit/>
          </a:bodyPr>
          <a:lstStyle/>
          <a:p>
            <a:r>
              <a:rPr lang="en-US" dirty="0">
                <a:latin typeface="Arial" panose="020B0604020202020204" pitchFamily="34" charset="0"/>
              </a:rPr>
              <a:t>UTILITY</a:t>
            </a:r>
          </a:p>
          <a:p>
            <a:r>
              <a:rPr lang="en-US" sz="1600" dirty="0">
                <a:latin typeface="Arial" panose="020B0604020202020204" pitchFamily="34" charset="0"/>
              </a:rPr>
              <a:t>Used to chop, dice, slice, and mince a variety of foods</a:t>
            </a:r>
          </a:p>
          <a:p>
            <a:endParaRPr lang="en-US" dirty="0">
              <a:latin typeface="Arial" panose="020B0604020202020204" pitchFamily="34" charset="0"/>
            </a:endParaRPr>
          </a:p>
        </p:txBody>
      </p:sp>
    </p:spTree>
    <p:extLst>
      <p:ext uri="{BB962C8B-B14F-4D97-AF65-F5344CB8AC3E}">
        <p14:creationId xmlns:p14="http://schemas.microsoft.com/office/powerpoint/2010/main" val="42044962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Knife Video, Part I</a:t>
            </a:r>
          </a:p>
        </p:txBody>
      </p:sp>
      <p:pic>
        <p:nvPicPr>
          <p:cNvPr id="6" name="image26.png"/>
          <p:cNvPicPr>
            <a:picLocks noGrp="1"/>
          </p:cNvPicPr>
          <p:nvPr>
            <p:ph idx="1"/>
          </p:nvPr>
        </p:nvPicPr>
        <p:blipFill>
          <a:blip r:embed="rId2" cstate="print"/>
          <a:stretch>
            <a:fillRect/>
          </a:stretch>
        </p:blipFill>
        <p:spPr>
          <a:xfrm>
            <a:off x="838200" y="1643071"/>
            <a:ext cx="10515600" cy="2831123"/>
          </a:xfrm>
          <a:prstGeom prst="rect">
            <a:avLst/>
          </a:prstGeom>
        </p:spPr>
      </p:pic>
      <p:sp>
        <p:nvSpPr>
          <p:cNvPr id="7" name="Rectangle 6"/>
          <p:cNvSpPr/>
          <p:nvPr/>
        </p:nvSpPr>
        <p:spPr>
          <a:xfrm>
            <a:off x="838200" y="4738549"/>
            <a:ext cx="10515600" cy="1200329"/>
          </a:xfrm>
          <a:prstGeom prst="rect">
            <a:avLst/>
          </a:prstGeom>
        </p:spPr>
        <p:txBody>
          <a:bodyPr wrap="square">
            <a:spAutoFit/>
          </a:bodyPr>
          <a:lstStyle/>
          <a:p>
            <a:r>
              <a:rPr lang="en-US" b="1" dirty="0">
                <a:solidFill>
                  <a:srgbClr val="DD4347"/>
                </a:solidFill>
                <a:latin typeface="Arial" panose="020B0604020202020204" pitchFamily="34" charset="0"/>
              </a:rPr>
              <a:t>Best Practice/Strategy: The most common grip is to hold the handle with the last three fingers while gripping the blade between the thumb and index finger.  Do not place your index finger along the top of the blade of the knife.</a:t>
            </a:r>
          </a:p>
          <a:p>
            <a:endParaRPr lang="en-US" dirty="0">
              <a:solidFill>
                <a:srgbClr val="FF0000"/>
              </a:solidFill>
              <a:latin typeface="Arial" panose="020B0604020202020204" pitchFamily="34" charset="0"/>
            </a:endParaRPr>
          </a:p>
        </p:txBody>
      </p:sp>
    </p:spTree>
    <p:extLst>
      <p:ext uri="{BB962C8B-B14F-4D97-AF65-F5344CB8AC3E}">
        <p14:creationId xmlns:p14="http://schemas.microsoft.com/office/powerpoint/2010/main" val="35263089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Cutting Boards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63288344"/>
              </p:ext>
            </p:extLst>
          </p:nvPr>
        </p:nvGraphicFramePr>
        <p:xfrm>
          <a:off x="838200" y="1567589"/>
          <a:ext cx="10515600" cy="4662958"/>
        </p:xfrm>
        <a:graphic>
          <a:graphicData uri="http://schemas.openxmlformats.org/drawingml/2006/table">
            <a:tbl>
              <a:tblPr firstRow="1" firstCol="1" lastRow="1" lastCol="1" bandRow="1" bandCol="1">
                <a:tableStyleId>{8799B23B-EC83-4686-B30A-512413B5E67A}</a:tableStyleId>
              </a:tblPr>
              <a:tblGrid>
                <a:gridCol w="3505200">
                  <a:extLst>
                    <a:ext uri="{9D8B030D-6E8A-4147-A177-3AD203B41FA5}">
                      <a16:colId xmlns:a16="http://schemas.microsoft.com/office/drawing/2014/main" val="4169944997"/>
                    </a:ext>
                  </a:extLst>
                </a:gridCol>
                <a:gridCol w="3505200">
                  <a:extLst>
                    <a:ext uri="{9D8B030D-6E8A-4147-A177-3AD203B41FA5}">
                      <a16:colId xmlns:a16="http://schemas.microsoft.com/office/drawing/2014/main" val="2173123545"/>
                    </a:ext>
                  </a:extLst>
                </a:gridCol>
                <a:gridCol w="3505200">
                  <a:extLst>
                    <a:ext uri="{9D8B030D-6E8A-4147-A177-3AD203B41FA5}">
                      <a16:colId xmlns:a16="http://schemas.microsoft.com/office/drawing/2014/main" val="3196088844"/>
                    </a:ext>
                  </a:extLst>
                </a:gridCol>
              </a:tblGrid>
              <a:tr h="487198">
                <a:tc gridSpan="3">
                  <a:txBody>
                    <a:bodyPr/>
                    <a:lstStyle/>
                    <a:p>
                      <a:pPr marL="0" marR="0" algn="ctr">
                        <a:spcBef>
                          <a:spcPts val="600"/>
                        </a:spcBef>
                        <a:spcAft>
                          <a:spcPts val="600"/>
                        </a:spcAft>
                      </a:pPr>
                      <a:r>
                        <a:rPr lang="en-US" sz="2400" b="1" i="0" dirty="0">
                          <a:solidFill>
                            <a:srgbClr val="DD4347"/>
                          </a:solidFill>
                          <a:effectLst/>
                          <a:latin typeface="Arial" panose="020B0604020202020204" pitchFamily="34" charset="0"/>
                        </a:rPr>
                        <a:t>Best Practices/Strategies</a:t>
                      </a:r>
                      <a:endParaRPr lang="en-US" sz="2400" b="1" dirty="0">
                        <a:solidFill>
                          <a:srgbClr val="DD4347"/>
                        </a:solidFill>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pPr marL="0" marR="0" algn="ctr">
                        <a:spcBef>
                          <a:spcPts val="600"/>
                        </a:spcBef>
                        <a:spcAft>
                          <a:spcPts val="600"/>
                        </a:spcAft>
                      </a:pP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263187002"/>
                  </a:ext>
                </a:extLst>
              </a:tr>
              <a:tr h="3419783">
                <a:tc>
                  <a:txBody>
                    <a:bodyPr/>
                    <a:lstStyle/>
                    <a:p>
                      <a:pPr marL="54610" marR="0">
                        <a:spcBef>
                          <a:spcPts val="600"/>
                        </a:spcBef>
                        <a:spcAft>
                          <a:spcPts val="600"/>
                        </a:spcAft>
                      </a:pPr>
                      <a:r>
                        <a:rPr lang="en-US" sz="2400" b="1" i="0" dirty="0">
                          <a:solidFill>
                            <a:srgbClr val="DD4347"/>
                          </a:solidFill>
                          <a:latin typeface="Arial" panose="020B0604020202020204" pitchFamily="34" charset="0"/>
                          <a:cs typeface="Arial" panose="020B0604020202020204" pitchFamily="34" charset="0"/>
                        </a:rPr>
                        <a:t>Knives should always be used with a cutting board.  It is important to never cut on stainless steel tables because you will dull your knife.</a:t>
                      </a:r>
                      <a:endParaRPr lang="en-US" sz="2400" b="1" dirty="0">
                        <a:solidFill>
                          <a:srgbClr val="DD4347"/>
                        </a:solidFill>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54610" marR="0" lvl="0" indent="0" algn="l" defTabSz="914400" rtl="0" eaLnBrk="1" fontAlgn="auto" latinLnBrk="0" hangingPunct="1">
                        <a:lnSpc>
                          <a:spcPct val="100000"/>
                        </a:lnSpc>
                        <a:spcBef>
                          <a:spcPts val="600"/>
                        </a:spcBef>
                        <a:spcAft>
                          <a:spcPts val="600"/>
                        </a:spcAft>
                        <a:buClrTx/>
                        <a:buSzTx/>
                        <a:buFontTx/>
                        <a:buNone/>
                        <a:tabLst/>
                        <a:defRPr/>
                      </a:pPr>
                      <a:r>
                        <a:rPr lang="en-US" sz="2400" b="1" i="0" dirty="0">
                          <a:solidFill>
                            <a:srgbClr val="DD4347"/>
                          </a:solidFill>
                          <a:effectLst/>
                          <a:latin typeface="Arial" panose="020B0604020202020204" pitchFamily="34" charset="0"/>
                          <a:cs typeface="Arial" panose="020B0604020202020204" pitchFamily="34" charset="0"/>
                        </a:rPr>
                        <a:t>If your cutting board is not designed with rubber edges to hold it in place, be sure you secure your cutting board with a damp, sanitized terry or disposable cloth or rubberized shelf liner.</a:t>
                      </a:r>
                    </a:p>
                    <a:p>
                      <a:pPr marL="54610" marR="0">
                        <a:spcBef>
                          <a:spcPts val="600"/>
                        </a:spcBef>
                        <a:spcAft>
                          <a:spcPts val="600"/>
                        </a:spcAft>
                      </a:pPr>
                      <a:endParaRPr lang="en-US" sz="2400" b="1" dirty="0">
                        <a:solidFill>
                          <a:srgbClr val="DD4347"/>
                        </a:solidFill>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54610" marR="0" lvl="0" indent="0" algn="l" defTabSz="914400" rtl="0" eaLnBrk="1" fontAlgn="auto" latinLnBrk="0" hangingPunct="1">
                        <a:lnSpc>
                          <a:spcPct val="100000"/>
                        </a:lnSpc>
                        <a:spcBef>
                          <a:spcPts val="600"/>
                        </a:spcBef>
                        <a:spcAft>
                          <a:spcPts val="600"/>
                        </a:spcAft>
                        <a:buClrTx/>
                        <a:buSzTx/>
                        <a:buFontTx/>
                        <a:buNone/>
                        <a:tabLst/>
                        <a:defRPr/>
                      </a:pPr>
                      <a:r>
                        <a:rPr lang="en-US" sz="2400" b="1" i="0" dirty="0">
                          <a:solidFill>
                            <a:srgbClr val="DD4347"/>
                          </a:solidFill>
                          <a:effectLst/>
                          <a:latin typeface="Arial" panose="020B0604020202020204" pitchFamily="34" charset="0"/>
                          <a:cs typeface="Arial" panose="020B0604020202020204" pitchFamily="34" charset="0"/>
                        </a:rPr>
                        <a:t>If you are using a color-coded cutting board system for food </a:t>
                      </a:r>
                      <a:r>
                        <a:rPr lang="en-US" sz="2400" b="1" spc="-15" dirty="0">
                          <a:solidFill>
                            <a:srgbClr val="DD4347"/>
                          </a:solidFill>
                          <a:effectLst/>
                          <a:latin typeface="Arial" panose="020B0604020202020204" pitchFamily="34" charset="0"/>
                          <a:cs typeface="Arial" panose="020B0604020202020204" pitchFamily="34" charset="0"/>
                        </a:rPr>
                        <a:t>safety, </a:t>
                      </a:r>
                      <a:r>
                        <a:rPr lang="en-US" sz="2400" b="1" dirty="0">
                          <a:solidFill>
                            <a:srgbClr val="DD4347"/>
                          </a:solidFill>
                          <a:effectLst/>
                          <a:latin typeface="Arial" panose="020B0604020202020204" pitchFamily="34" charset="0"/>
                          <a:cs typeface="Arial" panose="020B0604020202020204" pitchFamily="34" charset="0"/>
                        </a:rPr>
                        <a:t>be sure you have paired the correct color with</a:t>
                      </a:r>
                      <a:r>
                        <a:rPr lang="en-US" sz="2400" b="1" spc="-70" dirty="0">
                          <a:solidFill>
                            <a:srgbClr val="DD4347"/>
                          </a:solidFill>
                          <a:effectLst/>
                          <a:latin typeface="Arial" panose="020B0604020202020204" pitchFamily="34" charset="0"/>
                          <a:cs typeface="Arial" panose="020B0604020202020204" pitchFamily="34" charset="0"/>
                        </a:rPr>
                        <a:t> </a:t>
                      </a:r>
                      <a:r>
                        <a:rPr lang="en-US" sz="2400" b="1" dirty="0">
                          <a:solidFill>
                            <a:srgbClr val="DD4347"/>
                          </a:solidFill>
                          <a:effectLst/>
                          <a:latin typeface="Arial" panose="020B0604020202020204" pitchFamily="34" charset="0"/>
                          <a:cs typeface="Arial" panose="020B0604020202020204" pitchFamily="34" charset="0"/>
                        </a:rPr>
                        <a:t>the correct food. For example, a green cutting board should be used with fresh produce.</a:t>
                      </a:r>
                    </a:p>
                    <a:p>
                      <a:pPr marL="54610" marR="0">
                        <a:spcBef>
                          <a:spcPts val="600"/>
                        </a:spcBef>
                        <a:spcAft>
                          <a:spcPts val="600"/>
                        </a:spcAft>
                      </a:pPr>
                      <a:endParaRPr lang="en-US" sz="2400" b="1" dirty="0">
                        <a:solidFill>
                          <a:srgbClr val="DD4347"/>
                        </a:solidFill>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769258112"/>
                  </a:ext>
                </a:extLst>
              </a:tr>
            </a:tbl>
          </a:graphicData>
        </a:graphic>
      </p:graphicFrame>
    </p:spTree>
    <p:extLst>
      <p:ext uri="{BB962C8B-B14F-4D97-AF65-F5344CB8AC3E}">
        <p14:creationId xmlns:p14="http://schemas.microsoft.com/office/powerpoint/2010/main" val="3784532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160" y="244810"/>
            <a:ext cx="10515600" cy="1325563"/>
          </a:xfrm>
        </p:spPr>
        <p:txBody>
          <a:bodyPr/>
          <a:lstStyle/>
          <a:p>
            <a:r>
              <a:rPr lang="en-US" b="1" dirty="0">
                <a:solidFill>
                  <a:srgbClr val="E7AE51"/>
                </a:solidFill>
              </a:rPr>
              <a:t>Knife Video, Part II</a:t>
            </a:r>
          </a:p>
        </p:txBody>
      </p:sp>
      <p:pic>
        <p:nvPicPr>
          <p:cNvPr id="8" name="Content Placeholder 7"/>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a:xfrm>
            <a:off x="6649988" y="4699469"/>
            <a:ext cx="5039311" cy="1376243"/>
          </a:xfrm>
          <a:prstGeom prst="rect">
            <a:avLst/>
          </a:prstGeom>
        </p:spPr>
      </p:pic>
      <p:sp>
        <p:nvSpPr>
          <p:cNvPr id="7" name="TextBox 6"/>
          <p:cNvSpPr txBox="1"/>
          <p:nvPr/>
        </p:nvSpPr>
        <p:spPr>
          <a:xfrm>
            <a:off x="400162" y="1220378"/>
            <a:ext cx="11431377" cy="3477875"/>
          </a:xfrm>
          <a:prstGeom prst="rect">
            <a:avLst/>
          </a:prstGeom>
          <a:noFill/>
        </p:spPr>
        <p:txBody>
          <a:bodyPr wrap="square" rtlCol="0">
            <a:spAutoFit/>
          </a:bodyPr>
          <a:lstStyle/>
          <a:p>
            <a:r>
              <a:rPr lang="en-US" b="1" dirty="0">
                <a:solidFill>
                  <a:srgbClr val="DD4347"/>
                </a:solidFill>
                <a:latin typeface="Arial" panose="020B0604020202020204" pitchFamily="34" charset="0"/>
              </a:rPr>
              <a:t>Best Practice/Strategy:  After you sharpen and hone your knife, you should always wash it to remove debris. However, you should not clean or sanitize knives in a commercial dishwasher.  The heat and chemicals may damage the handle and blade.  Always clean and sanitize knives using the 3-compartment sink method.  In fact, you should wash, rinse, and sanitize all utensils and cutting boards immediately after each use.  It is also important to remember knives should never be left in the sink unattended because it an employee safety hazard.</a:t>
            </a:r>
          </a:p>
          <a:p>
            <a:endParaRPr lang="en-US" sz="1000" b="1" dirty="0">
              <a:solidFill>
                <a:srgbClr val="DD4347"/>
              </a:solidFill>
              <a:latin typeface="Arial" panose="020B0604020202020204" pitchFamily="34" charset="0"/>
            </a:endParaRPr>
          </a:p>
          <a:p>
            <a:r>
              <a:rPr lang="en-US" b="1" dirty="0">
                <a:solidFill>
                  <a:srgbClr val="DD4347"/>
                </a:solidFill>
                <a:latin typeface="Arial" panose="020B0604020202020204" pitchFamily="34" charset="0"/>
              </a:rPr>
              <a:t>Best Practice/Strategy: Wear single-use, disposable gloves when handling ready-to-eat foods, such as produce.</a:t>
            </a:r>
          </a:p>
          <a:p>
            <a:endParaRPr lang="en-US" sz="1000" b="1" dirty="0">
              <a:solidFill>
                <a:srgbClr val="DD4347"/>
              </a:solidFill>
              <a:latin typeface="Arial" panose="020B0604020202020204" pitchFamily="34" charset="0"/>
            </a:endParaRPr>
          </a:p>
          <a:p>
            <a:r>
              <a:rPr lang="en-US" b="1" dirty="0">
                <a:solidFill>
                  <a:srgbClr val="DD4347"/>
                </a:solidFill>
                <a:latin typeface="Arial" panose="020B0604020202020204" pitchFamily="34" charset="0"/>
              </a:rPr>
              <a:t>Best Practice/Strategy: The allergens (latex proteins) can be transferred from latex gloves to food.  As a precaution, purchase non-latex containing single-use, disposable gloves.</a:t>
            </a:r>
          </a:p>
          <a:p>
            <a:endParaRPr lang="en-US" sz="2000" dirty="0">
              <a:solidFill>
                <a:srgbClr val="FF0000"/>
              </a:solidFill>
              <a:latin typeface="Arial" panose="020B0604020202020204" pitchFamily="34" charset="0"/>
            </a:endParaRPr>
          </a:p>
        </p:txBody>
      </p:sp>
      <p:pic>
        <p:nvPicPr>
          <p:cNvPr id="6145"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699469"/>
            <a:ext cx="6002866" cy="1375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069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Cantaloupe Video</a:t>
            </a:r>
          </a:p>
        </p:txBody>
      </p:sp>
      <p:sp>
        <p:nvSpPr>
          <p:cNvPr id="4" name="Content Placeholder 3"/>
          <p:cNvSpPr>
            <a:spLocks noGrp="1"/>
          </p:cNvSpPr>
          <p:nvPr>
            <p:ph idx="1"/>
          </p:nvPr>
        </p:nvSpPr>
        <p:spPr>
          <a:xfrm>
            <a:off x="838200" y="1825625"/>
            <a:ext cx="4729480" cy="4351338"/>
          </a:xfrm>
        </p:spPr>
        <p:txBody>
          <a:bodyPr>
            <a:normAutofit/>
          </a:bodyPr>
          <a:lstStyle/>
          <a:p>
            <a:pPr>
              <a:lnSpc>
                <a:spcPct val="100000"/>
              </a:lnSpc>
            </a:pPr>
            <a:r>
              <a:rPr lang="en-US" sz="2400" b="1" dirty="0">
                <a:solidFill>
                  <a:srgbClr val="DD4347"/>
                </a:solidFill>
              </a:rPr>
              <a:t>Best Practice/Strategy: Using garnishes are a great way to add color and increase the eye appeal of dishes served.</a:t>
            </a:r>
          </a:p>
        </p:txBody>
      </p:sp>
      <p:pic>
        <p:nvPicPr>
          <p:cNvPr id="7172" name="Picture 15"/>
          <p:cNvPicPr>
            <a:picLocks noChangeAspect="1" noChangeArrowheads="1"/>
          </p:cNvPicPr>
          <p:nvPr/>
        </p:nvPicPr>
        <p:blipFill>
          <a:blip r:embed="rId2">
            <a:extLst>
              <a:ext uri="{28A0092B-C50C-407E-A947-70E740481C1C}">
                <a14:useLocalDpi xmlns:a14="http://schemas.microsoft.com/office/drawing/2010/main" val="0"/>
              </a:ext>
            </a:extLst>
          </a:blip>
          <a:srcRect b="66582"/>
          <a:stretch>
            <a:fillRect/>
          </a:stretch>
        </p:blipFill>
        <p:spPr bwMode="auto">
          <a:xfrm>
            <a:off x="6953250" y="1690688"/>
            <a:ext cx="4400550"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2849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Chiffonade Video</a:t>
            </a:r>
          </a:p>
        </p:txBody>
      </p:sp>
    </p:spTree>
    <p:extLst>
      <p:ext uri="{BB962C8B-B14F-4D97-AF65-F5344CB8AC3E}">
        <p14:creationId xmlns:p14="http://schemas.microsoft.com/office/powerpoint/2010/main" val="16702988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4: </a:t>
            </a:r>
            <a:r>
              <a:rPr lang="en-US" dirty="0"/>
              <a:t>Reflections</a:t>
            </a:r>
          </a:p>
        </p:txBody>
      </p:sp>
      <p:sp>
        <p:nvSpPr>
          <p:cNvPr id="5" name="Content Placeholder 4"/>
          <p:cNvSpPr>
            <a:spLocks noGrp="1"/>
          </p:cNvSpPr>
          <p:nvPr>
            <p:ph idx="1"/>
          </p:nvPr>
        </p:nvSpPr>
        <p:spPr>
          <a:xfrm>
            <a:off x="838200" y="1825625"/>
            <a:ext cx="5803232" cy="4351338"/>
          </a:xfrm>
        </p:spPr>
        <p:txBody>
          <a:bodyPr/>
          <a:lstStyle/>
          <a:p>
            <a:pPr>
              <a:lnSpc>
                <a:spcPct val="100000"/>
              </a:lnSpc>
            </a:pPr>
            <a:r>
              <a:rPr lang="en-US" sz="2400" dirty="0"/>
              <a:t>Spend some time reflecting on the ideas and thoughts from Lesson 4 and what “take-aways” you want to recall later to assist with identifying a strategy or activity to improve meal quality or student perception.</a:t>
            </a:r>
          </a:p>
          <a:p>
            <a:endParaRPr lang="en-US" dirty="0"/>
          </a:p>
        </p:txBody>
      </p:sp>
      <p:pic>
        <p:nvPicPr>
          <p:cNvPr id="4" name="Picture 3">
            <a:extLst>
              <a:ext uri="{FF2B5EF4-FFF2-40B4-BE49-F238E27FC236}">
                <a16:creationId xmlns:a16="http://schemas.microsoft.com/office/drawing/2014/main" id="{5A46A06F-F04B-2546-904C-0C158ADFB017}"/>
              </a:ext>
            </a:extLst>
          </p:cNvPr>
          <p:cNvPicPr>
            <a:picLocks noChangeAspect="1"/>
          </p:cNvPicPr>
          <p:nvPr/>
        </p:nvPicPr>
        <p:blipFill>
          <a:blip r:embed="rId2"/>
          <a:stretch>
            <a:fillRect/>
          </a:stretch>
        </p:blipFill>
        <p:spPr>
          <a:xfrm>
            <a:off x="7279986" y="774700"/>
            <a:ext cx="4406900" cy="4394200"/>
          </a:xfrm>
          <a:prstGeom prst="rect">
            <a:avLst/>
          </a:prstGeom>
        </p:spPr>
      </p:pic>
    </p:spTree>
    <p:extLst>
      <p:ext uri="{BB962C8B-B14F-4D97-AF65-F5344CB8AC3E}">
        <p14:creationId xmlns:p14="http://schemas.microsoft.com/office/powerpoint/2010/main" val="21738494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5: </a:t>
            </a:r>
            <a:r>
              <a:rPr lang="en-US" dirty="0"/>
              <a:t>Delivering a Quality Product</a:t>
            </a:r>
          </a:p>
        </p:txBody>
      </p:sp>
      <p:sp>
        <p:nvSpPr>
          <p:cNvPr id="3" name="Content Placeholder 2"/>
          <p:cNvSpPr>
            <a:spLocks noGrp="1"/>
          </p:cNvSpPr>
          <p:nvPr>
            <p:ph idx="1"/>
          </p:nvPr>
        </p:nvSpPr>
        <p:spPr/>
        <p:txBody>
          <a:bodyPr/>
          <a:lstStyle/>
          <a:p>
            <a:pPr marL="0" indent="0">
              <a:lnSpc>
                <a:spcPct val="100000"/>
              </a:lnSpc>
              <a:buNone/>
            </a:pPr>
            <a:r>
              <a:rPr lang="en-US" dirty="0"/>
              <a:t>Objectives:</a:t>
            </a:r>
          </a:p>
          <a:p>
            <a:pPr lvl="1">
              <a:lnSpc>
                <a:spcPct val="100000"/>
              </a:lnSpc>
            </a:pPr>
            <a:r>
              <a:rPr lang="en-US" dirty="0"/>
              <a:t>Describe how the principles of food production impact food quality.</a:t>
            </a:r>
          </a:p>
          <a:p>
            <a:pPr lvl="1">
              <a:lnSpc>
                <a:spcPct val="100000"/>
              </a:lnSpc>
            </a:pPr>
            <a:r>
              <a:rPr lang="en-US" dirty="0"/>
              <a:t>Demonstrate the use of a quality scorecard to assess school meals.</a:t>
            </a:r>
          </a:p>
          <a:p>
            <a:pPr lvl="1">
              <a:lnSpc>
                <a:spcPct val="100000"/>
              </a:lnSpc>
            </a:pPr>
            <a:r>
              <a:rPr lang="en-US" dirty="0"/>
              <a:t>Organize an appealing serving line during meal service periods. </a:t>
            </a:r>
          </a:p>
        </p:txBody>
      </p:sp>
    </p:spTree>
    <p:extLst>
      <p:ext uri="{BB962C8B-B14F-4D97-AF65-F5344CB8AC3E}">
        <p14:creationId xmlns:p14="http://schemas.microsoft.com/office/powerpoint/2010/main" val="27332748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Quality Meal Service </a:t>
            </a:r>
          </a:p>
        </p:txBody>
      </p:sp>
      <p:sp>
        <p:nvSpPr>
          <p:cNvPr id="3" name="Content Placeholder 2"/>
          <p:cNvSpPr>
            <a:spLocks noGrp="1"/>
          </p:cNvSpPr>
          <p:nvPr>
            <p:ph idx="1"/>
          </p:nvPr>
        </p:nvSpPr>
        <p:spPr>
          <a:xfrm>
            <a:off x="838200" y="1429789"/>
            <a:ext cx="10515600" cy="4747174"/>
          </a:xfrm>
        </p:spPr>
        <p:txBody>
          <a:bodyPr>
            <a:normAutofit/>
          </a:bodyPr>
          <a:lstStyle/>
          <a:p>
            <a:pPr>
              <a:lnSpc>
                <a:spcPct val="100000"/>
              </a:lnSpc>
            </a:pPr>
            <a:r>
              <a:rPr lang="en-US" sz="2400" dirty="0"/>
              <a:t>Quality is achieved by the actions we take during every step of preparation and service. </a:t>
            </a:r>
          </a:p>
          <a:p>
            <a:pPr>
              <a:lnSpc>
                <a:spcPct val="100000"/>
              </a:lnSpc>
            </a:pPr>
            <a:endParaRPr lang="en-US" sz="1000" dirty="0"/>
          </a:p>
          <a:p>
            <a:pPr>
              <a:lnSpc>
                <a:spcPct val="100000"/>
              </a:lnSpc>
            </a:pPr>
            <a:r>
              <a:rPr lang="en-US" sz="2400" dirty="0"/>
              <a:t>Quality meal service relates to the entire school nutrition program, starting with the time the food is received at delivery and continuing to the time the customer leaves the dining room. </a:t>
            </a:r>
          </a:p>
          <a:p>
            <a:pPr>
              <a:lnSpc>
                <a:spcPct val="100000"/>
              </a:lnSpc>
            </a:pPr>
            <a:endParaRPr lang="en-US" sz="1000" dirty="0"/>
          </a:p>
          <a:p>
            <a:pPr>
              <a:lnSpc>
                <a:spcPct val="100000"/>
              </a:lnSpc>
            </a:pPr>
            <a:r>
              <a:rPr lang="en-US" sz="2400" dirty="0"/>
              <a:t>To ensure the highest quality product, establish quality standards to evaluate each menu item. </a:t>
            </a:r>
          </a:p>
        </p:txBody>
      </p:sp>
    </p:spTree>
    <p:extLst>
      <p:ext uri="{BB962C8B-B14F-4D97-AF65-F5344CB8AC3E}">
        <p14:creationId xmlns:p14="http://schemas.microsoft.com/office/powerpoint/2010/main" val="42842223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Food Quality and Performance Acceptability</a:t>
            </a:r>
          </a:p>
        </p:txBody>
      </p:sp>
      <p:sp>
        <p:nvSpPr>
          <p:cNvPr id="3" name="Content Placeholder 2"/>
          <p:cNvSpPr>
            <a:spLocks noGrp="1"/>
          </p:cNvSpPr>
          <p:nvPr>
            <p:ph idx="1"/>
          </p:nvPr>
        </p:nvSpPr>
        <p:spPr>
          <a:xfrm>
            <a:off x="838200" y="1825625"/>
            <a:ext cx="5181600" cy="4351338"/>
          </a:xfrm>
        </p:spPr>
        <p:txBody>
          <a:bodyPr>
            <a:normAutofit/>
          </a:bodyPr>
          <a:lstStyle/>
          <a:p>
            <a:r>
              <a:rPr lang="en-US" sz="2400" dirty="0"/>
              <a:t>Establishing and implementing quality standards ensures:</a:t>
            </a:r>
          </a:p>
          <a:p>
            <a:pPr lvl="1"/>
            <a:r>
              <a:rPr lang="en-US" sz="2000" dirty="0"/>
              <a:t>The menu is being followed</a:t>
            </a:r>
          </a:p>
          <a:p>
            <a:pPr lvl="1"/>
            <a:endParaRPr lang="en-US" sz="1000" dirty="0"/>
          </a:p>
          <a:p>
            <a:pPr lvl="1"/>
            <a:r>
              <a:rPr lang="en-US" sz="2000" dirty="0"/>
              <a:t>High-quality meals that meet students’ nutrition needs and expectations are being served</a:t>
            </a:r>
          </a:p>
          <a:p>
            <a:pPr lvl="1"/>
            <a:endParaRPr lang="en-US" sz="1000" dirty="0"/>
          </a:p>
          <a:p>
            <a:pPr lvl="1"/>
            <a:r>
              <a:rPr lang="en-US" sz="2000" dirty="0"/>
              <a:t>Fiscal accountability is maintained</a:t>
            </a:r>
          </a:p>
          <a:p>
            <a:endParaRPr lang="en-US" dirty="0"/>
          </a:p>
        </p:txBody>
      </p:sp>
      <p:sp>
        <p:nvSpPr>
          <p:cNvPr id="4" name="Content Placeholder 3"/>
          <p:cNvSpPr>
            <a:spLocks noGrp="1"/>
          </p:cNvSpPr>
          <p:nvPr>
            <p:ph sz="half" idx="4294967295"/>
          </p:nvPr>
        </p:nvSpPr>
        <p:spPr>
          <a:xfrm>
            <a:off x="6563360" y="1690688"/>
            <a:ext cx="5384800" cy="4351338"/>
          </a:xfrm>
        </p:spPr>
        <p:txBody>
          <a:bodyPr>
            <a:normAutofit lnSpcReduction="10000"/>
          </a:bodyPr>
          <a:lstStyle/>
          <a:p>
            <a:pPr marL="0" indent="0">
              <a:buNone/>
            </a:pPr>
            <a:r>
              <a:rPr lang="en-US" sz="2400" b="1" dirty="0">
                <a:solidFill>
                  <a:srgbClr val="DD4347"/>
                </a:solidFill>
              </a:rPr>
              <a:t>Best Practice/Strategy: It is important to remember to use standardized recipes for accurate, portion sizes, and nutrition information applicable to your specific operation.</a:t>
            </a:r>
          </a:p>
          <a:p>
            <a:pPr marL="0" indent="0">
              <a:buNone/>
            </a:pPr>
            <a:endParaRPr lang="en-US" sz="1000" b="1" dirty="0">
              <a:solidFill>
                <a:srgbClr val="DD4347"/>
              </a:solidFill>
            </a:endParaRPr>
          </a:p>
          <a:p>
            <a:pPr marL="0" indent="0">
              <a:buNone/>
            </a:pPr>
            <a:r>
              <a:rPr lang="en-US" sz="2400" b="1" dirty="0">
                <a:solidFill>
                  <a:srgbClr val="DD4347"/>
                </a:solidFill>
              </a:rPr>
              <a:t>Best Practice/Strategy: It is important that managers determine in advance what is and is not an acceptable quality product and communicate the standards with the staff.</a:t>
            </a:r>
          </a:p>
        </p:txBody>
      </p:sp>
    </p:spTree>
    <p:extLst>
      <p:ext uri="{BB962C8B-B14F-4D97-AF65-F5344CB8AC3E}">
        <p14:creationId xmlns:p14="http://schemas.microsoft.com/office/powerpoint/2010/main" val="18215740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Food Quality Standards</a:t>
            </a:r>
          </a:p>
        </p:txBody>
      </p:sp>
      <p:sp>
        <p:nvSpPr>
          <p:cNvPr id="5" name="Content Placeholder 4"/>
          <p:cNvSpPr>
            <a:spLocks noGrp="1"/>
          </p:cNvSpPr>
          <p:nvPr>
            <p:ph idx="1"/>
          </p:nvPr>
        </p:nvSpPr>
        <p:spPr/>
        <p:txBody>
          <a:bodyPr/>
          <a:lstStyle/>
          <a:p>
            <a:pPr>
              <a:lnSpc>
                <a:spcPct val="100000"/>
              </a:lnSpc>
            </a:pPr>
            <a:r>
              <a:rPr lang="en-US" dirty="0"/>
              <a:t>Food quality standards are the characteristics of food that are acceptable to consumers.  This include factors such as:</a:t>
            </a:r>
          </a:p>
          <a:p>
            <a:pPr lvl="1">
              <a:lnSpc>
                <a:spcPct val="100000"/>
              </a:lnSpc>
            </a:pPr>
            <a:r>
              <a:rPr lang="en-US" dirty="0"/>
              <a:t>Appearance (size, shape, and color)</a:t>
            </a:r>
          </a:p>
          <a:p>
            <a:pPr lvl="1">
              <a:lnSpc>
                <a:spcPct val="100000"/>
              </a:lnSpc>
            </a:pPr>
            <a:r>
              <a:rPr lang="en-US" dirty="0"/>
              <a:t>Texture or consistency</a:t>
            </a:r>
          </a:p>
          <a:p>
            <a:pPr lvl="1">
              <a:lnSpc>
                <a:spcPct val="100000"/>
              </a:lnSpc>
            </a:pPr>
            <a:r>
              <a:rPr lang="en-US" dirty="0"/>
              <a:t>Flavor and seasoning </a:t>
            </a:r>
          </a:p>
        </p:txBody>
      </p:sp>
    </p:spTree>
    <p:extLst>
      <p:ext uri="{BB962C8B-B14F-4D97-AF65-F5344CB8AC3E}">
        <p14:creationId xmlns:p14="http://schemas.microsoft.com/office/powerpoint/2010/main" val="33301929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Define Quality Scorecards</a:t>
            </a:r>
          </a:p>
        </p:txBody>
      </p:sp>
      <p:sp>
        <p:nvSpPr>
          <p:cNvPr id="3" name="Content Placeholder 2"/>
          <p:cNvSpPr>
            <a:spLocks noGrp="1"/>
          </p:cNvSpPr>
          <p:nvPr>
            <p:ph idx="1"/>
          </p:nvPr>
        </p:nvSpPr>
        <p:spPr/>
        <p:txBody>
          <a:bodyPr>
            <a:normAutofit/>
          </a:bodyPr>
          <a:lstStyle/>
          <a:p>
            <a:pPr>
              <a:lnSpc>
                <a:spcPct val="100000"/>
              </a:lnSpc>
            </a:pPr>
            <a:r>
              <a:rPr lang="en-US" sz="2400" dirty="0"/>
              <a:t>Using quality scorecards is an excellent way to evaluate food products for quality. </a:t>
            </a:r>
          </a:p>
          <a:p>
            <a:pPr>
              <a:lnSpc>
                <a:spcPct val="100000"/>
              </a:lnSpc>
            </a:pPr>
            <a:endParaRPr lang="en-US" sz="1000" dirty="0"/>
          </a:p>
          <a:p>
            <a:pPr>
              <a:lnSpc>
                <a:spcPct val="100000"/>
              </a:lnSpc>
            </a:pPr>
            <a:r>
              <a:rPr lang="en-US" sz="2400" dirty="0"/>
              <a:t>A quality scorecard identifies characteristics of a product based on an established quality standard. As managers, you are encouraged to work with your staff to develop district-wide scorecards and to identify quality standards. </a:t>
            </a:r>
          </a:p>
          <a:p>
            <a:pPr>
              <a:lnSpc>
                <a:spcPct val="100000"/>
              </a:lnSpc>
            </a:pPr>
            <a:endParaRPr lang="en-US" sz="1000" dirty="0"/>
          </a:p>
          <a:p>
            <a:pPr>
              <a:lnSpc>
                <a:spcPct val="100000"/>
              </a:lnSpc>
            </a:pPr>
            <a:r>
              <a:rPr lang="en-US" sz="2400" dirty="0"/>
              <a:t>It is the manager’s responsibility to ensure deviation from the standard does not occur.</a:t>
            </a:r>
          </a:p>
        </p:txBody>
      </p:sp>
    </p:spTree>
    <p:extLst>
      <p:ext uri="{BB962C8B-B14F-4D97-AF65-F5344CB8AC3E}">
        <p14:creationId xmlns:p14="http://schemas.microsoft.com/office/powerpoint/2010/main" val="31482474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Use of a Quality Scorecard</a:t>
            </a:r>
          </a:p>
        </p:txBody>
      </p:sp>
      <p:sp>
        <p:nvSpPr>
          <p:cNvPr id="3" name="Content Placeholder 2"/>
          <p:cNvSpPr>
            <a:spLocks noGrp="1"/>
          </p:cNvSpPr>
          <p:nvPr>
            <p:ph idx="1"/>
          </p:nvPr>
        </p:nvSpPr>
        <p:spPr>
          <a:xfrm>
            <a:off x="838200" y="1578445"/>
            <a:ext cx="10515600" cy="4351338"/>
          </a:xfrm>
        </p:spPr>
        <p:txBody>
          <a:bodyPr/>
          <a:lstStyle/>
          <a:p>
            <a:pPr>
              <a:lnSpc>
                <a:spcPct val="100000"/>
              </a:lnSpc>
            </a:pPr>
            <a:r>
              <a:rPr lang="en-US" dirty="0"/>
              <a:t>Quality scorecards present the quality standard targets you should aim to meet when determining how the finished product should look and taste. </a:t>
            </a:r>
          </a:p>
          <a:p>
            <a:pPr lvl="1">
              <a:lnSpc>
                <a:spcPct val="100000"/>
              </a:lnSpc>
            </a:pPr>
            <a:r>
              <a:rPr lang="en-US" dirty="0"/>
              <a:t>Appearance—how the food should look when it is prepared according to the recipe.</a:t>
            </a:r>
          </a:p>
          <a:p>
            <a:pPr lvl="1">
              <a:lnSpc>
                <a:spcPct val="100000"/>
              </a:lnSpc>
            </a:pPr>
            <a:r>
              <a:rPr lang="en-US" dirty="0"/>
              <a:t>Texture or consistency—how the food should feel in the mouth and how it cuts.</a:t>
            </a:r>
          </a:p>
          <a:p>
            <a:pPr lvl="1">
              <a:lnSpc>
                <a:spcPct val="100000"/>
              </a:lnSpc>
            </a:pPr>
            <a:r>
              <a:rPr lang="en-US" dirty="0"/>
              <a:t>Flavor—how the food tastes</a:t>
            </a:r>
          </a:p>
          <a:p>
            <a:pPr lvl="1">
              <a:lnSpc>
                <a:spcPct val="100000"/>
              </a:lnSpc>
            </a:pPr>
            <a:r>
              <a:rPr lang="en-US" dirty="0"/>
              <a:t>Service temperature—the ideal temperature for serving the food, which may be higher than the safe holding temperature for hot foods. </a:t>
            </a:r>
          </a:p>
        </p:txBody>
      </p:sp>
    </p:spTree>
    <p:extLst>
      <p:ext uri="{BB962C8B-B14F-4D97-AF65-F5344CB8AC3E}">
        <p14:creationId xmlns:p14="http://schemas.microsoft.com/office/powerpoint/2010/main" val="2837808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8645"/>
            <a:ext cx="5643880" cy="1325563"/>
          </a:xfrm>
        </p:spPr>
        <p:txBody>
          <a:bodyPr>
            <a:normAutofit fontScale="90000"/>
          </a:bodyPr>
          <a:lstStyle/>
          <a:p>
            <a:r>
              <a:rPr lang="en-US" b="1" dirty="0">
                <a:solidFill>
                  <a:srgbClr val="E7AE51"/>
                </a:solidFill>
              </a:rPr>
              <a:t>Activity: </a:t>
            </a:r>
            <a:r>
              <a:rPr lang="en-US" dirty="0"/>
              <a:t>Using the Quality Scorecard for Cantaloupe</a:t>
            </a:r>
          </a:p>
        </p:txBody>
      </p:sp>
      <p:pic>
        <p:nvPicPr>
          <p:cNvPr id="6" name="Content Placeholder 5"/>
          <p:cNvPicPr>
            <a:picLocks noGrp="1" noChangeAspect="1"/>
          </p:cNvPicPr>
          <p:nvPr>
            <p:ph idx="1"/>
          </p:nvPr>
        </p:nvPicPr>
        <p:blipFill>
          <a:blip r:embed="rId3"/>
          <a:stretch>
            <a:fillRect/>
          </a:stretch>
        </p:blipFill>
        <p:spPr>
          <a:xfrm>
            <a:off x="7246710" y="398583"/>
            <a:ext cx="4289970" cy="4925257"/>
          </a:xfrm>
          <a:prstGeom prst="rect">
            <a:avLst/>
          </a:prstGeom>
        </p:spPr>
      </p:pic>
    </p:spTree>
    <p:extLst>
      <p:ext uri="{BB962C8B-B14F-4D97-AF65-F5344CB8AC3E}">
        <p14:creationId xmlns:p14="http://schemas.microsoft.com/office/powerpoint/2010/main" val="8576193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Picture of a Reimbursable School Meal with Salad and Cantaloupe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165" t="4158" r="6959" b="23564"/>
          <a:stretch/>
        </p:blipFill>
        <p:spPr>
          <a:xfrm rot="10800000">
            <a:off x="2895918" y="2015808"/>
            <a:ext cx="6400165" cy="3440442"/>
          </a:xfrm>
          <a:prstGeom prst="rect">
            <a:avLst/>
          </a:prstGeom>
        </p:spPr>
      </p:pic>
    </p:spTree>
    <p:extLst>
      <p:ext uri="{BB962C8B-B14F-4D97-AF65-F5344CB8AC3E}">
        <p14:creationId xmlns:p14="http://schemas.microsoft.com/office/powerpoint/2010/main" val="40673392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5"/>
            <a:ext cx="4871720" cy="2499995"/>
          </a:xfrm>
        </p:spPr>
        <p:txBody>
          <a:bodyPr>
            <a:normAutofit/>
          </a:bodyPr>
          <a:lstStyle/>
          <a:p>
            <a:r>
              <a:rPr lang="en-US" b="1" dirty="0">
                <a:solidFill>
                  <a:srgbClr val="E7AE51"/>
                </a:solidFill>
              </a:rPr>
              <a:t>Activity: </a:t>
            </a:r>
            <a:r>
              <a:rPr lang="en-US" dirty="0"/>
              <a:t>Grilled Chicken Salad Video</a:t>
            </a:r>
          </a:p>
        </p:txBody>
      </p:sp>
      <p:graphicFrame>
        <p:nvGraphicFramePr>
          <p:cNvPr id="5" name="Table 4"/>
          <p:cNvGraphicFramePr>
            <a:graphicFrameLocks noGrp="1"/>
          </p:cNvGraphicFramePr>
          <p:nvPr>
            <p:extLst>
              <p:ext uri="{D42A27DB-BD31-4B8C-83A1-F6EECF244321}">
                <p14:modId xmlns:p14="http://schemas.microsoft.com/office/powerpoint/2010/main" val="1827547333"/>
              </p:ext>
            </p:extLst>
          </p:nvPr>
        </p:nvGraphicFramePr>
        <p:xfrm>
          <a:off x="5405119" y="1196975"/>
          <a:ext cx="6172201" cy="4200144"/>
        </p:xfrm>
        <a:graphic>
          <a:graphicData uri="http://schemas.openxmlformats.org/drawingml/2006/table">
            <a:tbl>
              <a:tblPr firstRow="1" firstCol="1" lastRow="1" lastCol="1" bandRow="1" bandCol="1">
                <a:tableStyleId>{5940675A-B579-460E-94D1-54222C63F5DA}</a:tableStyleId>
              </a:tblPr>
              <a:tblGrid>
                <a:gridCol w="2892934">
                  <a:extLst>
                    <a:ext uri="{9D8B030D-6E8A-4147-A177-3AD203B41FA5}">
                      <a16:colId xmlns:a16="http://schemas.microsoft.com/office/drawing/2014/main" val="2077836438"/>
                    </a:ext>
                  </a:extLst>
                </a:gridCol>
                <a:gridCol w="394335">
                  <a:extLst>
                    <a:ext uri="{9D8B030D-6E8A-4147-A177-3AD203B41FA5}">
                      <a16:colId xmlns:a16="http://schemas.microsoft.com/office/drawing/2014/main" val="1882721751"/>
                    </a:ext>
                  </a:extLst>
                </a:gridCol>
                <a:gridCol w="394335">
                  <a:extLst>
                    <a:ext uri="{9D8B030D-6E8A-4147-A177-3AD203B41FA5}">
                      <a16:colId xmlns:a16="http://schemas.microsoft.com/office/drawing/2014/main" val="1876455311"/>
                    </a:ext>
                  </a:extLst>
                </a:gridCol>
                <a:gridCol w="394335">
                  <a:extLst>
                    <a:ext uri="{9D8B030D-6E8A-4147-A177-3AD203B41FA5}">
                      <a16:colId xmlns:a16="http://schemas.microsoft.com/office/drawing/2014/main" val="784715264"/>
                    </a:ext>
                  </a:extLst>
                </a:gridCol>
                <a:gridCol w="2096262">
                  <a:extLst>
                    <a:ext uri="{9D8B030D-6E8A-4147-A177-3AD203B41FA5}">
                      <a16:colId xmlns:a16="http://schemas.microsoft.com/office/drawing/2014/main" val="2502592505"/>
                    </a:ext>
                  </a:extLst>
                </a:gridCol>
              </a:tblGrid>
              <a:tr h="164592">
                <a:tc>
                  <a:txBody>
                    <a:bodyPr/>
                    <a:lstStyle/>
                    <a:p>
                      <a:pPr marL="50800" marR="0" algn="ctr">
                        <a:spcBef>
                          <a:spcPts val="300"/>
                        </a:spcBef>
                        <a:spcAft>
                          <a:spcPts val="300"/>
                        </a:spcAft>
                      </a:pPr>
                      <a:r>
                        <a:rPr lang="en-US" sz="1100" b="0" i="0" dirty="0">
                          <a:effectLst/>
                          <a:latin typeface="Arial" panose="020B0604020202020204" pitchFamily="34" charset="0"/>
                        </a:rPr>
                        <a:t>QUALITY SCORECARD</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lgn="ctr">
                        <a:spcBef>
                          <a:spcPts val="300"/>
                        </a:spcBef>
                        <a:spcAft>
                          <a:spcPts val="300"/>
                        </a:spcAft>
                      </a:pPr>
                      <a:r>
                        <a:rPr lang="en-US" sz="1100" b="0" i="0" dirty="0">
                          <a:effectLst/>
                          <a:latin typeface="Arial" panose="020B0604020202020204" pitchFamily="34" charset="0"/>
                        </a:rPr>
                        <a:t>YES</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lgn="ctr">
                        <a:spcBef>
                          <a:spcPts val="300"/>
                        </a:spcBef>
                        <a:spcAft>
                          <a:spcPts val="300"/>
                        </a:spcAft>
                      </a:pPr>
                      <a:r>
                        <a:rPr lang="en-US" sz="1100" b="0" i="0" dirty="0">
                          <a:effectLst/>
                          <a:latin typeface="Arial" panose="020B0604020202020204" pitchFamily="34" charset="0"/>
                        </a:rPr>
                        <a:t>NO</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lgn="ctr">
                        <a:spcBef>
                          <a:spcPts val="300"/>
                        </a:spcBef>
                        <a:spcAft>
                          <a:spcPts val="300"/>
                        </a:spcAft>
                      </a:pPr>
                      <a:r>
                        <a:rPr lang="en-US" sz="1100" b="0" i="0" dirty="0">
                          <a:effectLst/>
                          <a:latin typeface="Arial" panose="020B0604020202020204" pitchFamily="34" charset="0"/>
                        </a:rPr>
                        <a:t>NA</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lgn="ctr">
                        <a:spcBef>
                          <a:spcPts val="300"/>
                        </a:spcBef>
                        <a:spcAft>
                          <a:spcPts val="300"/>
                        </a:spcAft>
                      </a:pPr>
                      <a:r>
                        <a:rPr lang="en-US" sz="1100" b="0" i="0" dirty="0">
                          <a:effectLst/>
                          <a:latin typeface="Arial" panose="020B0604020202020204" pitchFamily="34" charset="0"/>
                        </a:rPr>
                        <a:t>COMMENTS</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559057493"/>
                  </a:ext>
                </a:extLst>
              </a:tr>
              <a:tr h="165735">
                <a:tc gridSpan="5">
                  <a:txBody>
                    <a:bodyPr/>
                    <a:lstStyle/>
                    <a:p>
                      <a:pPr marL="54610" marR="0">
                        <a:spcBef>
                          <a:spcPts val="200"/>
                        </a:spcBef>
                        <a:spcAft>
                          <a:spcPts val="200"/>
                        </a:spcAft>
                      </a:pPr>
                      <a:r>
                        <a:rPr lang="en-US" sz="1100" b="0" i="0" dirty="0">
                          <a:effectLst/>
                          <a:latin typeface="Arial" panose="020B0604020202020204" pitchFamily="34" charset="0"/>
                        </a:rPr>
                        <a:t>APPEARANCE</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82296" marR="82296" marT="41148" marB="41148"/>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2330432"/>
                  </a:ext>
                </a:extLst>
              </a:tr>
              <a:tr h="171450">
                <a:tc>
                  <a:txBody>
                    <a:bodyPr/>
                    <a:lstStyle/>
                    <a:p>
                      <a:pPr marL="54610" marR="274320">
                        <a:spcBef>
                          <a:spcPts val="200"/>
                        </a:spcBef>
                        <a:spcAft>
                          <a:spcPts val="200"/>
                        </a:spcAft>
                      </a:pPr>
                      <a:r>
                        <a:rPr lang="en-US" sz="1100" b="0" i="0" dirty="0">
                          <a:effectLst/>
                          <a:latin typeface="Arial" panose="020B0604020202020204" pitchFamily="34" charset="0"/>
                        </a:rPr>
                        <a:t>Color is bright, typical of fresh greens.</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761167056"/>
                  </a:ext>
                </a:extLst>
              </a:tr>
              <a:tr h="329184">
                <a:tc>
                  <a:txBody>
                    <a:bodyPr/>
                    <a:lstStyle/>
                    <a:p>
                      <a:pPr marL="50800" marR="0">
                        <a:spcBef>
                          <a:spcPts val="120"/>
                        </a:spcBef>
                        <a:spcAft>
                          <a:spcPts val="0"/>
                        </a:spcAft>
                      </a:pPr>
                      <a:r>
                        <a:rPr lang="en-US" sz="1100" b="0" i="0" dirty="0">
                          <a:effectLst/>
                          <a:latin typeface="Arial" panose="020B0604020202020204" pitchFamily="34" charset="0"/>
                        </a:rPr>
                        <a:t>Color is bright, typical of other fresh ingredients (no discoloration).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568463611"/>
                  </a:ext>
                </a:extLst>
              </a:tr>
              <a:tr h="329184">
                <a:tc>
                  <a:txBody>
                    <a:bodyPr/>
                    <a:lstStyle/>
                    <a:p>
                      <a:pPr marL="54610" marR="274320">
                        <a:spcBef>
                          <a:spcPts val="200"/>
                        </a:spcBef>
                        <a:spcAft>
                          <a:spcPts val="200"/>
                        </a:spcAft>
                      </a:pPr>
                      <a:r>
                        <a:rPr lang="en-US" sz="1100" b="0" i="0" dirty="0">
                          <a:effectLst/>
                          <a:latin typeface="Arial" panose="020B0604020202020204" pitchFamily="34" charset="0"/>
                        </a:rPr>
                        <a:t>Salad appears moist, not dry or excessively wet.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301833207"/>
                  </a:ext>
                </a:extLst>
              </a:tr>
              <a:tr h="164592">
                <a:tc>
                  <a:txBody>
                    <a:bodyPr/>
                    <a:lstStyle/>
                    <a:p>
                      <a:pPr marL="54610" marR="274320">
                        <a:spcBef>
                          <a:spcPts val="200"/>
                        </a:spcBef>
                        <a:spcAft>
                          <a:spcPts val="200"/>
                        </a:spcAft>
                      </a:pPr>
                      <a:r>
                        <a:rPr lang="en-US" sz="1100" b="0" i="0" dirty="0">
                          <a:effectLst/>
                          <a:latin typeface="Arial" panose="020B0604020202020204" pitchFamily="34" charset="0"/>
                        </a:rPr>
                        <a:t>Salad ingredients are cut evenly.</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4182705407"/>
                  </a:ext>
                </a:extLst>
              </a:tr>
              <a:tr h="164592">
                <a:tc>
                  <a:txBody>
                    <a:bodyPr/>
                    <a:lstStyle/>
                    <a:p>
                      <a:pPr marL="54610" marR="274320">
                        <a:spcBef>
                          <a:spcPts val="200"/>
                        </a:spcBef>
                        <a:spcAft>
                          <a:spcPts val="200"/>
                        </a:spcAft>
                      </a:pPr>
                      <a:r>
                        <a:rPr lang="en-US" sz="1100" b="0" i="0" dirty="0">
                          <a:effectLst/>
                          <a:latin typeface="Arial" panose="020B0604020202020204" pitchFamily="34" charset="0"/>
                        </a:rPr>
                        <a:t>Salad ingredients appear crisp, not limp.</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16092868"/>
                  </a:ext>
                </a:extLst>
              </a:tr>
              <a:tr h="329184">
                <a:tc>
                  <a:txBody>
                    <a:bodyPr/>
                    <a:lstStyle/>
                    <a:p>
                      <a:pPr marL="54610" marR="274320">
                        <a:spcBef>
                          <a:spcPts val="200"/>
                        </a:spcBef>
                        <a:spcAft>
                          <a:spcPts val="200"/>
                        </a:spcAft>
                      </a:pPr>
                      <a:r>
                        <a:rPr lang="en-US" sz="1100" b="0" i="0" dirty="0">
                          <a:effectLst/>
                          <a:latin typeface="Arial" panose="020B0604020202020204" pitchFamily="34" charset="0"/>
                        </a:rPr>
                        <a:t>Garnish is edible and appropriate for the salad.</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420176033"/>
                  </a:ext>
                </a:extLst>
              </a:tr>
              <a:tr h="171450">
                <a:tc gridSpan="5">
                  <a:txBody>
                    <a:bodyPr/>
                    <a:lstStyle/>
                    <a:p>
                      <a:pPr marL="54610" marR="0">
                        <a:spcBef>
                          <a:spcPts val="200"/>
                        </a:spcBef>
                        <a:spcAft>
                          <a:spcPts val="200"/>
                        </a:spcAft>
                      </a:pPr>
                      <a:r>
                        <a:rPr lang="en-US" sz="1100" b="0" i="0" dirty="0">
                          <a:effectLst/>
                          <a:latin typeface="Arial" panose="020B0604020202020204" pitchFamily="34" charset="0"/>
                        </a:rPr>
                        <a:t>TEXTURE OR CONSISTENCY</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82296" marR="82296" marT="41148" marB="41148"/>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5950352"/>
                  </a:ext>
                </a:extLst>
              </a:tr>
              <a:tr h="171450">
                <a:tc>
                  <a:txBody>
                    <a:bodyPr/>
                    <a:lstStyle/>
                    <a:p>
                      <a:pPr marL="54610" marR="0">
                        <a:spcBef>
                          <a:spcPts val="200"/>
                        </a:spcBef>
                        <a:spcAft>
                          <a:spcPts val="200"/>
                        </a:spcAft>
                      </a:pPr>
                      <a:r>
                        <a:rPr lang="en-US" sz="1100" b="0" i="0" dirty="0">
                          <a:effectLst/>
                          <a:latin typeface="Arial" panose="020B0604020202020204" pitchFamily="34" charset="0"/>
                        </a:rPr>
                        <a:t>Salad ingredients are crisp, not soggy.</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390894871"/>
                  </a:ext>
                </a:extLst>
              </a:tr>
              <a:tr h="329184">
                <a:tc>
                  <a:txBody>
                    <a:bodyPr/>
                    <a:lstStyle/>
                    <a:p>
                      <a:pPr marL="54610" marR="0">
                        <a:spcBef>
                          <a:spcPts val="200"/>
                        </a:spcBef>
                        <a:spcAft>
                          <a:spcPts val="200"/>
                        </a:spcAft>
                      </a:pPr>
                      <a:r>
                        <a:rPr lang="en-US" sz="1100" b="0" i="0" dirty="0">
                          <a:effectLst/>
                          <a:latin typeface="Arial" panose="020B0604020202020204" pitchFamily="34" charset="0"/>
                        </a:rPr>
                        <a:t>Meat or pasta/rice salads are tender but not mushy.</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988294726"/>
                  </a:ext>
                </a:extLst>
              </a:tr>
              <a:tr h="171450">
                <a:tc gridSpan="5">
                  <a:txBody>
                    <a:bodyPr/>
                    <a:lstStyle/>
                    <a:p>
                      <a:pPr marL="54610" marR="0">
                        <a:spcBef>
                          <a:spcPts val="200"/>
                        </a:spcBef>
                        <a:spcAft>
                          <a:spcPts val="200"/>
                        </a:spcAft>
                      </a:pPr>
                      <a:r>
                        <a:rPr lang="en-US" sz="1100" b="0" i="0" dirty="0">
                          <a:effectLst/>
                          <a:latin typeface="Arial" panose="020B0604020202020204" pitchFamily="34" charset="0"/>
                        </a:rPr>
                        <a:t>FLAVOR</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82296" marR="82296" marT="41148" marB="41148"/>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0358683"/>
                  </a:ext>
                </a:extLst>
              </a:tr>
              <a:tr h="329184">
                <a:tc>
                  <a:txBody>
                    <a:bodyPr/>
                    <a:lstStyle/>
                    <a:p>
                      <a:pPr marL="50800" marR="0">
                        <a:spcBef>
                          <a:spcPts val="120"/>
                        </a:spcBef>
                        <a:spcAft>
                          <a:spcPts val="0"/>
                        </a:spcAft>
                      </a:pPr>
                      <a:r>
                        <a:rPr lang="en-US" sz="1100" b="0" i="0" dirty="0">
                          <a:effectLst/>
                          <a:latin typeface="Arial" panose="020B0604020202020204" pitchFamily="34" charset="0"/>
                        </a:rPr>
                        <a:t>Salad ingredients have a fresh, distinctive flavor.</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982586995"/>
                  </a:ext>
                </a:extLst>
              </a:tr>
              <a:tr h="329184">
                <a:tc>
                  <a:txBody>
                    <a:bodyPr/>
                    <a:lstStyle/>
                    <a:p>
                      <a:pPr marL="54610" marR="0">
                        <a:spcBef>
                          <a:spcPts val="200"/>
                        </a:spcBef>
                        <a:spcAft>
                          <a:spcPts val="200"/>
                        </a:spcAft>
                      </a:pPr>
                      <a:r>
                        <a:rPr lang="en-US" sz="1100" b="0" i="0" dirty="0">
                          <a:effectLst/>
                          <a:latin typeface="Arial" panose="020B0604020202020204" pitchFamily="34" charset="0"/>
                        </a:rPr>
                        <a:t>Seasonings enhance the salad but are not too salty or too tart.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287066470"/>
                  </a:ext>
                </a:extLst>
              </a:tr>
              <a:tr h="171450">
                <a:tc>
                  <a:txBody>
                    <a:bodyPr/>
                    <a:lstStyle/>
                    <a:p>
                      <a:pPr marL="54610" marR="0">
                        <a:spcBef>
                          <a:spcPts val="200"/>
                        </a:spcBef>
                        <a:spcAft>
                          <a:spcPts val="200"/>
                        </a:spcAft>
                      </a:pPr>
                      <a:r>
                        <a:rPr lang="en-US" sz="1100" b="0" i="0" dirty="0">
                          <a:effectLst/>
                          <a:latin typeface="Arial" panose="020B0604020202020204" pitchFamily="34" charset="0"/>
                        </a:rPr>
                        <a:t>A variety of salad dressings are available.</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0"/>
                        </a:spcBef>
                        <a:spcAft>
                          <a:spcPts val="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31474441"/>
                  </a:ext>
                </a:extLst>
              </a:tr>
              <a:tr h="171450">
                <a:tc gridSpan="5">
                  <a:txBody>
                    <a:bodyPr/>
                    <a:lstStyle/>
                    <a:p>
                      <a:pPr marL="54610" marR="0">
                        <a:spcBef>
                          <a:spcPts val="200"/>
                        </a:spcBef>
                        <a:spcAft>
                          <a:spcPts val="200"/>
                        </a:spcAft>
                      </a:pPr>
                      <a:r>
                        <a:rPr lang="en-US" sz="1100" b="0" i="0" dirty="0">
                          <a:effectLst/>
                          <a:latin typeface="Arial" panose="020B0604020202020204" pitchFamily="34" charset="0"/>
                        </a:rPr>
                        <a:t>SERVICE TEMPERATURE</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82296" marR="82296" marT="41148" marB="41148"/>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7802708"/>
                  </a:ext>
                </a:extLst>
              </a:tr>
              <a:tr h="171450">
                <a:tc>
                  <a:txBody>
                    <a:bodyPr/>
                    <a:lstStyle/>
                    <a:p>
                      <a:pPr marL="54610" marR="0">
                        <a:spcBef>
                          <a:spcPts val="200"/>
                        </a:spcBef>
                        <a:spcAft>
                          <a:spcPts val="200"/>
                        </a:spcAft>
                      </a:pPr>
                      <a:r>
                        <a:rPr lang="en-US" sz="1100" b="0" i="0" dirty="0">
                          <a:effectLst/>
                          <a:latin typeface="Arial" panose="020B0604020202020204" pitchFamily="34" charset="0"/>
                        </a:rPr>
                        <a:t>Chilled – 34 °F – 38 °F</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4610" marR="0">
                        <a:spcBef>
                          <a:spcPts val="200"/>
                        </a:spcBef>
                        <a:spcAft>
                          <a:spcPts val="200"/>
                        </a:spcAft>
                      </a:pPr>
                      <a:r>
                        <a:rPr lang="en-US" sz="1100" b="0" i="0" dirty="0">
                          <a:effectLst/>
                          <a:latin typeface="Arial" panose="020B0604020202020204" pitchFamily="34" charset="0"/>
                        </a:rPr>
                        <a:t> </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925758122"/>
                  </a:ext>
                </a:extLst>
              </a:tr>
            </a:tbl>
          </a:graphicData>
        </a:graphic>
      </p:graphicFrame>
    </p:spTree>
    <p:extLst>
      <p:ext uri="{BB962C8B-B14F-4D97-AF65-F5344CB8AC3E}">
        <p14:creationId xmlns:p14="http://schemas.microsoft.com/office/powerpoint/2010/main" val="2246443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86440" cy="1325563"/>
          </a:xfrm>
        </p:spPr>
        <p:txBody>
          <a:bodyPr/>
          <a:lstStyle/>
          <a:p>
            <a:r>
              <a:rPr lang="en-US" b="1" dirty="0">
                <a:solidFill>
                  <a:srgbClr val="E7AE51"/>
                </a:solidFill>
              </a:rPr>
              <a:t>Pictures of Salads (High Quality vs. Not)</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0066" b="15754"/>
          <a:stretch/>
        </p:blipFill>
        <p:spPr>
          <a:xfrm>
            <a:off x="2663862" y="1606550"/>
            <a:ext cx="6864277" cy="3818890"/>
          </a:xfrm>
          <a:prstGeom prst="rect">
            <a:avLst/>
          </a:prstGeom>
        </p:spPr>
      </p:pic>
    </p:spTree>
    <p:extLst>
      <p:ext uri="{BB962C8B-B14F-4D97-AF65-F5344CB8AC3E}">
        <p14:creationId xmlns:p14="http://schemas.microsoft.com/office/powerpoint/2010/main" val="2606716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Picture of a Reimbursable School Meal with Salad and Cantaloupe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165" t="4158" r="6959" b="23564"/>
          <a:stretch/>
        </p:blipFill>
        <p:spPr>
          <a:xfrm rot="10800000">
            <a:off x="2814638" y="1954848"/>
            <a:ext cx="6562725" cy="3527827"/>
          </a:xfrm>
          <a:prstGeom prst="rect">
            <a:avLst/>
          </a:prstGeom>
        </p:spPr>
      </p:pic>
    </p:spTree>
    <p:extLst>
      <p:ext uri="{BB962C8B-B14F-4D97-AF65-F5344CB8AC3E}">
        <p14:creationId xmlns:p14="http://schemas.microsoft.com/office/powerpoint/2010/main" val="36327160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An Appealing Serving Line</a:t>
            </a:r>
          </a:p>
        </p:txBody>
      </p:sp>
      <p:sp>
        <p:nvSpPr>
          <p:cNvPr id="3" name="Content Placeholder 2"/>
          <p:cNvSpPr>
            <a:spLocks noGrp="1"/>
          </p:cNvSpPr>
          <p:nvPr>
            <p:ph idx="1"/>
          </p:nvPr>
        </p:nvSpPr>
        <p:spPr>
          <a:xfrm>
            <a:off x="838201" y="1825625"/>
            <a:ext cx="10006262" cy="4351338"/>
          </a:xfrm>
        </p:spPr>
        <p:txBody>
          <a:bodyPr>
            <a:normAutofit/>
          </a:bodyPr>
          <a:lstStyle/>
          <a:p>
            <a:pPr>
              <a:lnSpc>
                <a:spcPct val="100000"/>
              </a:lnSpc>
            </a:pPr>
            <a:r>
              <a:rPr lang="en-US" sz="2600" dirty="0"/>
              <a:t>Not only should foods be nutritious and appealing to the eye, but they should also be easy to see and reach. </a:t>
            </a:r>
          </a:p>
          <a:p>
            <a:pPr>
              <a:lnSpc>
                <a:spcPct val="100000"/>
              </a:lnSpc>
            </a:pPr>
            <a:r>
              <a:rPr lang="en-US" sz="2600" dirty="0"/>
              <a:t>When placing foods on the serving line, ask yourself the following questions:</a:t>
            </a:r>
          </a:p>
          <a:p>
            <a:pPr lvl="1">
              <a:lnSpc>
                <a:spcPct val="100000"/>
              </a:lnSpc>
            </a:pPr>
            <a:r>
              <a:rPr lang="en-US" dirty="0"/>
              <a:t>How does the food look from a customer’s point of view?</a:t>
            </a:r>
          </a:p>
          <a:p>
            <a:pPr lvl="1">
              <a:lnSpc>
                <a:spcPct val="100000"/>
              </a:lnSpc>
            </a:pPr>
            <a:r>
              <a:rPr lang="en-US" dirty="0"/>
              <a:t>Do the colors complement each other?</a:t>
            </a:r>
          </a:p>
          <a:p>
            <a:pPr lvl="1">
              <a:lnSpc>
                <a:spcPct val="100000"/>
              </a:lnSpc>
            </a:pPr>
            <a:r>
              <a:rPr lang="en-US" dirty="0"/>
              <a:t>Is the item attractive and eye-appealing?</a:t>
            </a:r>
          </a:p>
          <a:p>
            <a:pPr lvl="1">
              <a:lnSpc>
                <a:spcPct val="100000"/>
              </a:lnSpc>
            </a:pPr>
            <a:r>
              <a:rPr lang="en-US" dirty="0"/>
              <a:t>Would you want to eat this food?</a:t>
            </a:r>
          </a:p>
          <a:p>
            <a:endParaRPr lang="en-US" dirty="0"/>
          </a:p>
        </p:txBody>
      </p:sp>
    </p:spTree>
    <p:extLst>
      <p:ext uri="{BB962C8B-B14F-4D97-AF65-F5344CB8AC3E}">
        <p14:creationId xmlns:p14="http://schemas.microsoft.com/office/powerpoint/2010/main" val="25939726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Serving Line Diagrams</a:t>
            </a:r>
          </a:p>
        </p:txBody>
      </p:sp>
      <p:sp>
        <p:nvSpPr>
          <p:cNvPr id="3" name="Content Placeholder 2"/>
          <p:cNvSpPr>
            <a:spLocks noGrp="1"/>
          </p:cNvSpPr>
          <p:nvPr>
            <p:ph idx="1"/>
          </p:nvPr>
        </p:nvSpPr>
        <p:spPr>
          <a:xfrm>
            <a:off x="838200" y="1825625"/>
            <a:ext cx="5418221" cy="4351338"/>
          </a:xfrm>
        </p:spPr>
        <p:txBody>
          <a:bodyPr>
            <a:normAutofit/>
          </a:bodyPr>
          <a:lstStyle/>
          <a:p>
            <a:pPr marL="0" indent="0">
              <a:lnSpc>
                <a:spcPct val="100000"/>
              </a:lnSpc>
              <a:buNone/>
            </a:pPr>
            <a:r>
              <a:rPr lang="en-US" sz="2400" b="1" dirty="0">
                <a:solidFill>
                  <a:srgbClr val="DD4347"/>
                </a:solidFill>
              </a:rPr>
              <a:t>Best Practice/Strategy:  Planning how the serving line will be set up and what small equipment and/or supplies will be needed during service is critical.  The best way to plan your service is through serving line diagrams.  These diagrams should be posted for all staff to see on the day the menu will be served.</a:t>
            </a:r>
          </a:p>
        </p:txBody>
      </p:sp>
      <p:pic>
        <p:nvPicPr>
          <p:cNvPr id="4" name="Picture 3">
            <a:extLst>
              <a:ext uri="{FF2B5EF4-FFF2-40B4-BE49-F238E27FC236}">
                <a16:creationId xmlns:a16="http://schemas.microsoft.com/office/drawing/2014/main" id="{3E1B8A0B-AB83-064C-A221-5CF140C89D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4947" y="1841500"/>
            <a:ext cx="4775200" cy="3175000"/>
          </a:xfrm>
          <a:prstGeom prst="rect">
            <a:avLst/>
          </a:prstGeom>
        </p:spPr>
      </p:pic>
    </p:spTree>
    <p:extLst>
      <p:ext uri="{BB962C8B-B14F-4D97-AF65-F5344CB8AC3E}">
        <p14:creationId xmlns:p14="http://schemas.microsoft.com/office/powerpoint/2010/main" val="12273132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Serving Up Success</a:t>
            </a:r>
          </a:p>
        </p:txBody>
      </p:sp>
    </p:spTree>
    <p:extLst>
      <p:ext uri="{BB962C8B-B14F-4D97-AF65-F5344CB8AC3E}">
        <p14:creationId xmlns:p14="http://schemas.microsoft.com/office/powerpoint/2010/main" val="715320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Lesson 5: </a:t>
            </a:r>
            <a:r>
              <a:rPr lang="en-US" dirty="0"/>
              <a:t>Reflections</a:t>
            </a:r>
          </a:p>
        </p:txBody>
      </p:sp>
      <p:sp>
        <p:nvSpPr>
          <p:cNvPr id="3" name="Content Placeholder 2"/>
          <p:cNvSpPr>
            <a:spLocks noGrp="1"/>
          </p:cNvSpPr>
          <p:nvPr>
            <p:ph idx="1"/>
          </p:nvPr>
        </p:nvSpPr>
        <p:spPr>
          <a:xfrm>
            <a:off x="838201" y="1825625"/>
            <a:ext cx="5899484" cy="4351338"/>
          </a:xfrm>
        </p:spPr>
        <p:txBody>
          <a:bodyPr/>
          <a:lstStyle/>
          <a:p>
            <a:pPr>
              <a:lnSpc>
                <a:spcPct val="100000"/>
              </a:lnSpc>
            </a:pPr>
            <a:r>
              <a:rPr lang="en-US" sz="2400" dirty="0"/>
              <a:t>Spend some time reflecting on the ideas and thoughts from Lesson 5 and what “take-aways” you want to recall later to assist with identifying a strategy or activity to improve meal quality or student perception.</a:t>
            </a:r>
          </a:p>
          <a:p>
            <a:endParaRPr lang="en-US" dirty="0"/>
          </a:p>
        </p:txBody>
      </p:sp>
      <p:pic>
        <p:nvPicPr>
          <p:cNvPr id="4" name="Picture 3">
            <a:extLst>
              <a:ext uri="{FF2B5EF4-FFF2-40B4-BE49-F238E27FC236}">
                <a16:creationId xmlns:a16="http://schemas.microsoft.com/office/drawing/2014/main" id="{5C1B6267-BE63-274D-A5B8-A7D073897828}"/>
              </a:ext>
            </a:extLst>
          </p:cNvPr>
          <p:cNvPicPr>
            <a:picLocks noChangeAspect="1"/>
          </p:cNvPicPr>
          <p:nvPr/>
        </p:nvPicPr>
        <p:blipFill>
          <a:blip r:embed="rId2"/>
          <a:stretch>
            <a:fillRect/>
          </a:stretch>
        </p:blipFill>
        <p:spPr>
          <a:xfrm>
            <a:off x="7296028" y="1027906"/>
            <a:ext cx="4406900" cy="4394200"/>
          </a:xfrm>
          <a:prstGeom prst="rect">
            <a:avLst/>
          </a:prstGeom>
        </p:spPr>
      </p:pic>
    </p:spTree>
    <p:extLst>
      <p:ext uri="{BB962C8B-B14F-4D97-AF65-F5344CB8AC3E}">
        <p14:creationId xmlns:p14="http://schemas.microsoft.com/office/powerpoint/2010/main" val="15103566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71525"/>
            <a:ext cx="10515600" cy="1325563"/>
          </a:xfrm>
        </p:spPr>
        <p:txBody>
          <a:bodyPr>
            <a:normAutofit fontScale="90000"/>
          </a:bodyPr>
          <a:lstStyle/>
          <a:p>
            <a:r>
              <a:rPr lang="en-US" b="1" dirty="0">
                <a:solidFill>
                  <a:srgbClr val="E7AE51"/>
                </a:solidFill>
              </a:rPr>
              <a:t>Lesson 6: </a:t>
            </a:r>
            <a:r>
              <a:rPr lang="en-US" dirty="0"/>
              <a:t>Strategies and Activities Related to Improving Meal Quality and Student Perception</a:t>
            </a:r>
          </a:p>
        </p:txBody>
      </p:sp>
      <p:sp>
        <p:nvSpPr>
          <p:cNvPr id="3" name="Content Placeholder 2"/>
          <p:cNvSpPr>
            <a:spLocks noGrp="1"/>
          </p:cNvSpPr>
          <p:nvPr>
            <p:ph idx="1"/>
          </p:nvPr>
        </p:nvSpPr>
        <p:spPr>
          <a:xfrm>
            <a:off x="838200" y="2506662"/>
            <a:ext cx="10515600" cy="4351338"/>
          </a:xfrm>
        </p:spPr>
        <p:txBody>
          <a:bodyPr/>
          <a:lstStyle/>
          <a:p>
            <a:pPr marL="0" indent="0">
              <a:lnSpc>
                <a:spcPct val="100000"/>
              </a:lnSpc>
              <a:buNone/>
            </a:pPr>
            <a:r>
              <a:rPr lang="en-US" dirty="0"/>
              <a:t>Objective:</a:t>
            </a:r>
          </a:p>
          <a:p>
            <a:pPr>
              <a:lnSpc>
                <a:spcPct val="100000"/>
              </a:lnSpc>
            </a:pPr>
            <a:r>
              <a:rPr lang="en-US" dirty="0"/>
              <a:t>Formulate strategies and activities related to improving meal quality and student perception of meal quality to create an action plan.</a:t>
            </a:r>
          </a:p>
        </p:txBody>
      </p:sp>
    </p:spTree>
    <p:extLst>
      <p:ext uri="{BB962C8B-B14F-4D97-AF65-F5344CB8AC3E}">
        <p14:creationId xmlns:p14="http://schemas.microsoft.com/office/powerpoint/2010/main" val="40706861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140" y="365125"/>
            <a:ext cx="10967720" cy="1325563"/>
          </a:xfrm>
        </p:spPr>
        <p:txBody>
          <a:bodyPr/>
          <a:lstStyle/>
          <a:p>
            <a:r>
              <a:rPr lang="en-US" b="1" dirty="0">
                <a:solidFill>
                  <a:srgbClr val="E7AE51"/>
                </a:solidFill>
              </a:rPr>
              <a:t>Activity: </a:t>
            </a:r>
            <a:r>
              <a:rPr lang="en-US" dirty="0"/>
              <a:t>Review Lesson Reflection Sheets</a:t>
            </a:r>
          </a:p>
        </p:txBody>
      </p:sp>
    </p:spTree>
    <p:extLst>
      <p:ext uri="{BB962C8B-B14F-4D97-AF65-F5344CB8AC3E}">
        <p14:creationId xmlns:p14="http://schemas.microsoft.com/office/powerpoint/2010/main" val="34364690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Ideas for Strategies and Activities </a:t>
            </a:r>
          </a:p>
        </p:txBody>
      </p:sp>
      <p:sp>
        <p:nvSpPr>
          <p:cNvPr id="3" name="Content Placeholder 2"/>
          <p:cNvSpPr>
            <a:spLocks noGrp="1"/>
          </p:cNvSpPr>
          <p:nvPr>
            <p:ph idx="1"/>
          </p:nvPr>
        </p:nvSpPr>
        <p:spPr>
          <a:xfrm>
            <a:off x="838200" y="1825625"/>
            <a:ext cx="7616868" cy="4351338"/>
          </a:xfrm>
        </p:spPr>
        <p:txBody>
          <a:bodyPr>
            <a:normAutofit/>
          </a:bodyPr>
          <a:lstStyle/>
          <a:p>
            <a:pPr>
              <a:lnSpc>
                <a:spcPct val="100000"/>
              </a:lnSpc>
            </a:pPr>
            <a:r>
              <a:rPr lang="en-US" sz="2400" dirty="0"/>
              <a:t>Think about the strategies and activities you would like to implement in your program operation to improve meal quality and student perception of meal quality. </a:t>
            </a:r>
          </a:p>
        </p:txBody>
      </p:sp>
      <p:pic>
        <p:nvPicPr>
          <p:cNvPr id="5" name="Picture 4">
            <a:extLst>
              <a:ext uri="{FF2B5EF4-FFF2-40B4-BE49-F238E27FC236}">
                <a16:creationId xmlns:a16="http://schemas.microsoft.com/office/drawing/2014/main" id="{CA465B90-4F19-2B49-A863-FCFFA51BB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2333" y="1477852"/>
            <a:ext cx="3476977" cy="3902295"/>
          </a:xfrm>
          <a:prstGeom prst="rect">
            <a:avLst/>
          </a:prstGeom>
        </p:spPr>
      </p:pic>
    </p:spTree>
    <p:extLst>
      <p:ext uri="{BB962C8B-B14F-4D97-AF65-F5344CB8AC3E}">
        <p14:creationId xmlns:p14="http://schemas.microsoft.com/office/powerpoint/2010/main" val="12922309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Meal Quality SMART Goal and Action Plan Template</a:t>
            </a:r>
          </a:p>
        </p:txBody>
      </p:sp>
      <p:sp>
        <p:nvSpPr>
          <p:cNvPr id="5" name="Content Placeholder 4"/>
          <p:cNvSpPr>
            <a:spLocks noGrp="1"/>
          </p:cNvSpPr>
          <p:nvPr>
            <p:ph idx="1"/>
          </p:nvPr>
        </p:nvSpPr>
        <p:spPr>
          <a:xfrm>
            <a:off x="838200" y="1775521"/>
            <a:ext cx="6172200" cy="4351338"/>
          </a:xfrm>
        </p:spPr>
        <p:txBody>
          <a:bodyPr/>
          <a:lstStyle/>
          <a:p>
            <a:pPr>
              <a:lnSpc>
                <a:spcPct val="100000"/>
              </a:lnSpc>
            </a:pPr>
            <a:r>
              <a:rPr lang="en-US" dirty="0"/>
              <a:t>Developed to help you customize your SMART Goals and identify appropriate strategies and activities to create successful action plans. </a:t>
            </a:r>
          </a:p>
          <a:p>
            <a:pPr>
              <a:lnSpc>
                <a:spcPct val="100000"/>
              </a:lnSpc>
            </a:pPr>
            <a:endParaRPr lang="en-US" dirty="0"/>
          </a:p>
          <a:p>
            <a:pPr>
              <a:lnSpc>
                <a:spcPct val="100000"/>
              </a:lnSpc>
            </a:pPr>
            <a:r>
              <a:rPr lang="en-US" dirty="0">
                <a:solidFill>
                  <a:srgbClr val="DD4347"/>
                </a:solidFill>
              </a:rPr>
              <a:t>Step 1: </a:t>
            </a:r>
            <a:r>
              <a:rPr lang="en-US" dirty="0"/>
              <a:t>Select 1 of the 3 Meal  Quality Strategies.</a:t>
            </a:r>
          </a:p>
          <a:p>
            <a:endParaRPr lang="en-US" dirty="0"/>
          </a:p>
        </p:txBody>
      </p:sp>
      <p:sp>
        <p:nvSpPr>
          <p:cNvPr id="3" name="Content Placeholder 2"/>
          <p:cNvSpPr>
            <a:spLocks noGrp="1"/>
          </p:cNvSpPr>
          <p:nvPr>
            <p:ph sz="half" idx="4294967295"/>
          </p:nvPr>
        </p:nvSpPr>
        <p:spPr>
          <a:xfrm>
            <a:off x="7010400" y="1762995"/>
            <a:ext cx="4632960" cy="4351338"/>
          </a:xfrm>
        </p:spPr>
        <p:txBody>
          <a:bodyPr/>
          <a:lstStyle/>
          <a:p>
            <a:pPr>
              <a:lnSpc>
                <a:spcPct val="100000"/>
              </a:lnSpc>
            </a:pPr>
            <a:r>
              <a:rPr lang="en-US" dirty="0"/>
              <a:t>Meal Quality Strategies:</a:t>
            </a:r>
          </a:p>
          <a:p>
            <a:pPr lvl="1">
              <a:lnSpc>
                <a:spcPct val="100000"/>
              </a:lnSpc>
            </a:pPr>
            <a:r>
              <a:rPr lang="en-US" sz="2000" dirty="0"/>
              <a:t>Strategy 1: Increase Menu Variety and Choices for Student Selections</a:t>
            </a:r>
          </a:p>
          <a:p>
            <a:pPr lvl="1">
              <a:lnSpc>
                <a:spcPct val="100000"/>
              </a:lnSpc>
            </a:pPr>
            <a:endParaRPr lang="en-US" sz="2000" dirty="0"/>
          </a:p>
          <a:p>
            <a:pPr lvl="1">
              <a:lnSpc>
                <a:spcPct val="100000"/>
              </a:lnSpc>
            </a:pPr>
            <a:r>
              <a:rPr lang="en-US" sz="2000" dirty="0"/>
              <a:t>Strategy 2: Enhance Visual  Appeal of Meals at Breakfast and Lunch</a:t>
            </a:r>
          </a:p>
          <a:p>
            <a:pPr lvl="1">
              <a:lnSpc>
                <a:spcPct val="100000"/>
              </a:lnSpc>
            </a:pPr>
            <a:endParaRPr lang="en-US" sz="2000" dirty="0"/>
          </a:p>
          <a:p>
            <a:pPr lvl="1">
              <a:lnSpc>
                <a:spcPct val="100000"/>
              </a:lnSpc>
            </a:pPr>
            <a:r>
              <a:rPr lang="en-US" sz="2000" dirty="0"/>
              <a:t>Strategy 3: Enhance Culinary Preparation and Techniques</a:t>
            </a:r>
          </a:p>
          <a:p>
            <a:endParaRPr lang="en-US" dirty="0"/>
          </a:p>
        </p:txBody>
      </p:sp>
    </p:spTree>
    <p:extLst>
      <p:ext uri="{BB962C8B-B14F-4D97-AF65-F5344CB8AC3E}">
        <p14:creationId xmlns:p14="http://schemas.microsoft.com/office/powerpoint/2010/main" val="32737481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96993" cy="1325563"/>
          </a:xfrm>
        </p:spPr>
        <p:txBody>
          <a:bodyPr/>
          <a:lstStyle/>
          <a:p>
            <a:r>
              <a:rPr lang="en-US" b="1" dirty="0">
                <a:solidFill>
                  <a:srgbClr val="E7AE51"/>
                </a:solidFill>
              </a:rPr>
              <a:t>Meal Quality Strategy 1 and Corresponding Activities </a:t>
            </a:r>
          </a:p>
        </p:txBody>
      </p:sp>
      <p:sp>
        <p:nvSpPr>
          <p:cNvPr id="5" name="Content Placeholder 4"/>
          <p:cNvSpPr>
            <a:spLocks noGrp="1"/>
          </p:cNvSpPr>
          <p:nvPr>
            <p:ph idx="1"/>
          </p:nvPr>
        </p:nvSpPr>
        <p:spPr>
          <a:xfrm>
            <a:off x="838200" y="1690688"/>
            <a:ext cx="10515600" cy="4351338"/>
          </a:xfrm>
        </p:spPr>
        <p:txBody>
          <a:bodyPr>
            <a:normAutofit lnSpcReduction="10000"/>
          </a:bodyPr>
          <a:lstStyle/>
          <a:p>
            <a:pPr>
              <a:lnSpc>
                <a:spcPct val="110000"/>
              </a:lnSpc>
            </a:pPr>
            <a:r>
              <a:rPr lang="en-US" u="sng" dirty="0"/>
              <a:t>Strategy 1: Increase Menu Variety and Choices for Student Selections</a:t>
            </a:r>
            <a:endParaRPr lang="en-US" dirty="0"/>
          </a:p>
          <a:p>
            <a:pPr lvl="1"/>
            <a:r>
              <a:rPr lang="en-US" dirty="0"/>
              <a:t>Activity 1: Provide at least </a:t>
            </a:r>
            <a:r>
              <a:rPr lang="en-US" dirty="0">
                <a:solidFill>
                  <a:srgbClr val="DD4347"/>
                </a:solidFill>
              </a:rPr>
              <a:t>1 (2 or 3) </a:t>
            </a:r>
            <a:r>
              <a:rPr lang="en-US" b="1" dirty="0"/>
              <a:t>cultural menu option(s)</a:t>
            </a:r>
            <a:r>
              <a:rPr lang="en-US" dirty="0"/>
              <a:t> a week (month) to provide students with menu variety and choices. </a:t>
            </a:r>
          </a:p>
          <a:p>
            <a:pPr lvl="1"/>
            <a:r>
              <a:rPr lang="en-US" dirty="0"/>
              <a:t>Activity 2: Use </a:t>
            </a:r>
            <a:r>
              <a:rPr lang="en-US" b="1" dirty="0"/>
              <a:t>food bars or salad bars</a:t>
            </a:r>
            <a:r>
              <a:rPr lang="en-US" dirty="0"/>
              <a:t> to provide students with menu variety and choices of at least </a:t>
            </a:r>
            <a:r>
              <a:rPr lang="en-US" dirty="0">
                <a:solidFill>
                  <a:srgbClr val="DD4347"/>
                </a:solidFill>
              </a:rPr>
              <a:t>2 (3, 4, or 5</a:t>
            </a:r>
            <a:r>
              <a:rPr lang="en-US" dirty="0">
                <a:solidFill>
                  <a:srgbClr val="FF0000"/>
                </a:solidFill>
              </a:rPr>
              <a:t>) </a:t>
            </a:r>
            <a:r>
              <a:rPr lang="en-US" b="1" dirty="0"/>
              <a:t>fruit and/or vegetable </a:t>
            </a:r>
            <a:r>
              <a:rPr lang="en-US" dirty="0"/>
              <a:t>offerings served each </a:t>
            </a:r>
            <a:r>
              <a:rPr lang="en-US" dirty="0">
                <a:solidFill>
                  <a:srgbClr val="DD4347"/>
                </a:solidFill>
              </a:rPr>
              <a:t>day (week). </a:t>
            </a:r>
          </a:p>
          <a:p>
            <a:pPr lvl="1"/>
            <a:r>
              <a:rPr lang="en-US" dirty="0"/>
              <a:t>Activity 3: Make fruit available at all points of sale daily to provide students with menu variety and choices. </a:t>
            </a:r>
          </a:p>
          <a:p>
            <a:pPr lvl="1"/>
            <a:r>
              <a:rPr lang="en-US" dirty="0"/>
              <a:t>“Other” activity option: This allows managers to include a different activity that is not listed above, but it should be related to the concept of the strategy. </a:t>
            </a:r>
          </a:p>
          <a:p>
            <a:pPr marL="0" indent="0">
              <a:buNone/>
            </a:pPr>
            <a:endParaRPr lang="en-US" dirty="0"/>
          </a:p>
        </p:txBody>
      </p:sp>
    </p:spTree>
    <p:extLst>
      <p:ext uri="{BB962C8B-B14F-4D97-AF65-F5344CB8AC3E}">
        <p14:creationId xmlns:p14="http://schemas.microsoft.com/office/powerpoint/2010/main" val="26271376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Meal Quality Strategy 2 and Corresponding Activities</a:t>
            </a:r>
          </a:p>
        </p:txBody>
      </p:sp>
      <p:sp>
        <p:nvSpPr>
          <p:cNvPr id="5" name="Content Placeholder 4"/>
          <p:cNvSpPr>
            <a:spLocks noGrp="1"/>
          </p:cNvSpPr>
          <p:nvPr>
            <p:ph idx="1"/>
          </p:nvPr>
        </p:nvSpPr>
        <p:spPr>
          <a:xfrm>
            <a:off x="750736" y="1690688"/>
            <a:ext cx="10515600" cy="4351338"/>
          </a:xfrm>
        </p:spPr>
        <p:txBody>
          <a:bodyPr>
            <a:normAutofit fontScale="92500"/>
          </a:bodyPr>
          <a:lstStyle/>
          <a:p>
            <a:r>
              <a:rPr lang="en-US" u="sng" dirty="0"/>
              <a:t>Strategy 2: Enhance Visual Appeal of Meals at Breakfast and Lunch</a:t>
            </a:r>
            <a:endParaRPr lang="en-US" dirty="0"/>
          </a:p>
          <a:p>
            <a:pPr lvl="1"/>
            <a:r>
              <a:rPr lang="en-US" dirty="0"/>
              <a:t>Activity 1: The staff will </a:t>
            </a:r>
            <a:r>
              <a:rPr lang="en-US" b="1" dirty="0"/>
              <a:t>use garnishes </a:t>
            </a:r>
            <a:r>
              <a:rPr lang="en-US" dirty="0"/>
              <a:t>to add color and eye appeal to dishes served </a:t>
            </a:r>
            <a:r>
              <a:rPr lang="en-US" dirty="0">
                <a:solidFill>
                  <a:srgbClr val="DD4347"/>
                </a:solidFill>
              </a:rPr>
              <a:t>daily (weekly) </a:t>
            </a:r>
            <a:r>
              <a:rPr lang="en-US" dirty="0"/>
              <a:t>to provide students with visually appealing meals. </a:t>
            </a:r>
          </a:p>
          <a:p>
            <a:pPr lvl="1"/>
            <a:r>
              <a:rPr lang="en-US" dirty="0"/>
              <a:t>Activity 2: The manager will </a:t>
            </a:r>
            <a:r>
              <a:rPr lang="en-US" b="1" dirty="0"/>
              <a:t>utilize quality scorecards</a:t>
            </a:r>
            <a:r>
              <a:rPr lang="en-US" dirty="0"/>
              <a:t> </a:t>
            </a:r>
            <a:r>
              <a:rPr lang="en-US" dirty="0">
                <a:solidFill>
                  <a:srgbClr val="DD4347"/>
                </a:solidFill>
              </a:rPr>
              <a:t>daily (weekly) </a:t>
            </a:r>
            <a:r>
              <a:rPr lang="en-US" dirty="0"/>
              <a:t>to identify </a:t>
            </a:r>
            <a:r>
              <a:rPr lang="en-US" b="1" dirty="0"/>
              <a:t>acceptable quality products of each meal</a:t>
            </a:r>
            <a:r>
              <a:rPr lang="en-US" dirty="0"/>
              <a:t> prepared to ensure meals meet a set of quality standards. </a:t>
            </a:r>
          </a:p>
          <a:p>
            <a:pPr lvl="1"/>
            <a:r>
              <a:rPr lang="en-US" dirty="0"/>
              <a:t>Activity 3: The manager will </a:t>
            </a:r>
            <a:r>
              <a:rPr lang="en-US" b="1" dirty="0"/>
              <a:t>ensure the staff does not serve brown, bruised, or otherwise damaged produce</a:t>
            </a:r>
            <a:r>
              <a:rPr lang="en-US" dirty="0"/>
              <a:t> on serving lines or salad bars daily to maintain meal quality.</a:t>
            </a:r>
          </a:p>
          <a:p>
            <a:pPr lvl="1"/>
            <a:r>
              <a:rPr lang="en-US" dirty="0"/>
              <a:t>“Other” activity option: This allows managers to include a different activity that is not listed above, but it should be related to the concept of the strategy. </a:t>
            </a:r>
          </a:p>
          <a:p>
            <a:pPr marL="0" indent="0">
              <a:buNone/>
            </a:pPr>
            <a:endParaRPr lang="en-US" dirty="0"/>
          </a:p>
        </p:txBody>
      </p:sp>
    </p:spTree>
    <p:extLst>
      <p:ext uri="{BB962C8B-B14F-4D97-AF65-F5344CB8AC3E}">
        <p14:creationId xmlns:p14="http://schemas.microsoft.com/office/powerpoint/2010/main" val="34872054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6099"/>
            <a:ext cx="10515600" cy="1325563"/>
          </a:xfrm>
        </p:spPr>
        <p:txBody>
          <a:bodyPr/>
          <a:lstStyle/>
          <a:p>
            <a:r>
              <a:rPr lang="en-US" b="1" dirty="0">
                <a:solidFill>
                  <a:srgbClr val="E7AE51"/>
                </a:solidFill>
              </a:rPr>
              <a:t>Meal Quality Strategy 3 and Corresponding Activities</a:t>
            </a:r>
          </a:p>
        </p:txBody>
      </p:sp>
      <p:sp>
        <p:nvSpPr>
          <p:cNvPr id="5" name="Content Placeholder 4"/>
          <p:cNvSpPr>
            <a:spLocks noGrp="1"/>
          </p:cNvSpPr>
          <p:nvPr>
            <p:ph idx="1"/>
          </p:nvPr>
        </p:nvSpPr>
        <p:spPr>
          <a:xfrm>
            <a:off x="734833" y="1491888"/>
            <a:ext cx="10515600" cy="4351338"/>
          </a:xfrm>
        </p:spPr>
        <p:txBody>
          <a:bodyPr>
            <a:normAutofit fontScale="92500"/>
          </a:bodyPr>
          <a:lstStyle/>
          <a:p>
            <a:r>
              <a:rPr lang="en-US" u="sng" dirty="0"/>
              <a:t>Strategy 3: Enhance Culinary Preparation Techniques</a:t>
            </a:r>
            <a:endParaRPr lang="en-US" dirty="0"/>
          </a:p>
          <a:p>
            <a:pPr lvl="1"/>
            <a:r>
              <a:rPr lang="en-US" dirty="0"/>
              <a:t>Activity 1: The manager will </a:t>
            </a:r>
            <a:r>
              <a:rPr lang="en-US" b="1" dirty="0"/>
              <a:t>incorporate batch cooking</a:t>
            </a:r>
            <a:r>
              <a:rPr lang="en-US" dirty="0"/>
              <a:t> within the operation based on the menu offerings to ensure the best appearance, temperature, and texture of food are provided to maintain meal quality. </a:t>
            </a:r>
          </a:p>
          <a:p>
            <a:pPr lvl="1"/>
            <a:r>
              <a:rPr lang="en-US" dirty="0"/>
              <a:t>Activity 2: The staff will prepare menu items using </a:t>
            </a:r>
            <a:r>
              <a:rPr lang="en-US" b="1" dirty="0"/>
              <a:t>a different culinary technique</a:t>
            </a:r>
            <a:r>
              <a:rPr lang="en-US" dirty="0"/>
              <a:t> (i.e., roasting, steaming, sautéing, etc.) </a:t>
            </a:r>
            <a:r>
              <a:rPr lang="en-US" dirty="0">
                <a:solidFill>
                  <a:srgbClr val="FF0000"/>
                </a:solidFill>
              </a:rPr>
              <a:t>each month (semester, etc.) </a:t>
            </a:r>
            <a:r>
              <a:rPr lang="en-US" dirty="0"/>
              <a:t>to maintain meal quality and offer students a variety of menu options. </a:t>
            </a:r>
          </a:p>
          <a:p>
            <a:pPr lvl="1"/>
            <a:r>
              <a:rPr lang="en-US" dirty="0"/>
              <a:t>Activity 3: The staff will incorporate the </a:t>
            </a:r>
            <a:r>
              <a:rPr lang="en-US" b="1" dirty="0"/>
              <a:t>use of at least </a:t>
            </a:r>
            <a:r>
              <a:rPr lang="en-US" dirty="0">
                <a:solidFill>
                  <a:srgbClr val="FF0000"/>
                </a:solidFill>
              </a:rPr>
              <a:t>1 (2 or 3) </a:t>
            </a:r>
            <a:r>
              <a:rPr lang="en-US" b="1" dirty="0"/>
              <a:t>herb(s) and spice(s) to enhance flavor</a:t>
            </a:r>
            <a:r>
              <a:rPr lang="en-US" dirty="0"/>
              <a:t> </a:t>
            </a:r>
            <a:r>
              <a:rPr lang="en-US" dirty="0">
                <a:solidFill>
                  <a:srgbClr val="FF0000"/>
                </a:solidFill>
              </a:rPr>
              <a:t>each week </a:t>
            </a:r>
            <a:r>
              <a:rPr lang="en-US" dirty="0"/>
              <a:t>to a menu item to maintain meal quality. </a:t>
            </a:r>
          </a:p>
          <a:p>
            <a:pPr lvl="1"/>
            <a:r>
              <a:rPr lang="en-US" dirty="0"/>
              <a:t>“Other” activity option: This allows managers to include a different activity that is not listed above, but it should be related to the concept of the strategy. </a:t>
            </a:r>
          </a:p>
          <a:p>
            <a:pPr marL="0" indent="0">
              <a:buNone/>
            </a:pPr>
            <a:endParaRPr lang="en-US" dirty="0"/>
          </a:p>
        </p:txBody>
      </p:sp>
    </p:spTree>
    <p:extLst>
      <p:ext uri="{BB962C8B-B14F-4D97-AF65-F5344CB8AC3E}">
        <p14:creationId xmlns:p14="http://schemas.microsoft.com/office/powerpoint/2010/main" val="37245237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46" y="147594"/>
            <a:ext cx="11182089" cy="1325562"/>
          </a:xfrm>
        </p:spPr>
        <p:txBody>
          <a:bodyPr>
            <a:normAutofit/>
          </a:bodyPr>
          <a:lstStyle/>
          <a:p>
            <a:r>
              <a:rPr lang="en-US" sz="3200" b="1" dirty="0">
                <a:solidFill>
                  <a:srgbClr val="E7AE51"/>
                </a:solidFill>
              </a:rPr>
              <a:t>Meal Quality Improvement Goal and Action Plan Process </a:t>
            </a:r>
          </a:p>
        </p:txBody>
      </p:sp>
      <p:pic>
        <p:nvPicPr>
          <p:cNvPr id="4" name="Picture 3">
            <a:extLst>
              <a:ext uri="{FF2B5EF4-FFF2-40B4-BE49-F238E27FC236}">
                <a16:creationId xmlns:a16="http://schemas.microsoft.com/office/drawing/2014/main" id="{301A3B6E-3696-3145-A5A5-DAFC2C3E5B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5931" y="986338"/>
            <a:ext cx="9040138" cy="5517013"/>
          </a:xfrm>
          <a:prstGeom prst="rect">
            <a:avLst/>
          </a:prstGeom>
        </p:spPr>
      </p:pic>
    </p:spTree>
    <p:extLst>
      <p:ext uri="{BB962C8B-B14F-4D97-AF65-F5344CB8AC3E}">
        <p14:creationId xmlns:p14="http://schemas.microsoft.com/office/powerpoint/2010/main" val="28136161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Student Perception of Meal Quality SMART Goal and Action Plan Template</a:t>
            </a:r>
          </a:p>
        </p:txBody>
      </p:sp>
      <p:sp>
        <p:nvSpPr>
          <p:cNvPr id="5" name="Content Placeholder 4"/>
          <p:cNvSpPr>
            <a:spLocks noGrp="1"/>
          </p:cNvSpPr>
          <p:nvPr>
            <p:ph idx="1"/>
          </p:nvPr>
        </p:nvSpPr>
        <p:spPr>
          <a:xfrm>
            <a:off x="838200" y="1825625"/>
            <a:ext cx="6027821" cy="3580564"/>
          </a:xfrm>
        </p:spPr>
        <p:txBody>
          <a:bodyPr/>
          <a:lstStyle/>
          <a:p>
            <a:r>
              <a:rPr lang="en-US" dirty="0"/>
              <a:t>Developed to help you customize your SMART Goals and identify appropriate strategies and activities to create successful action plans. </a:t>
            </a:r>
          </a:p>
          <a:p>
            <a:endParaRPr lang="en-US" sz="2000" dirty="0"/>
          </a:p>
          <a:p>
            <a:r>
              <a:rPr lang="en-US" dirty="0">
                <a:solidFill>
                  <a:srgbClr val="C00000"/>
                </a:solidFill>
              </a:rPr>
              <a:t>Step 1: </a:t>
            </a:r>
            <a:r>
              <a:rPr lang="en-US" dirty="0"/>
              <a:t>Select 1 of the 3 Student Perception of Meal Quality Strategies</a:t>
            </a:r>
          </a:p>
          <a:p>
            <a:endParaRPr lang="en-US" dirty="0"/>
          </a:p>
        </p:txBody>
      </p:sp>
      <p:sp>
        <p:nvSpPr>
          <p:cNvPr id="3" name="Content Placeholder 2"/>
          <p:cNvSpPr>
            <a:spLocks noGrp="1"/>
          </p:cNvSpPr>
          <p:nvPr>
            <p:ph sz="half" idx="4294967295"/>
          </p:nvPr>
        </p:nvSpPr>
        <p:spPr>
          <a:xfrm>
            <a:off x="7010400" y="1825625"/>
            <a:ext cx="5181600" cy="4351338"/>
          </a:xfrm>
        </p:spPr>
        <p:txBody>
          <a:bodyPr/>
          <a:lstStyle/>
          <a:p>
            <a:r>
              <a:rPr lang="en-US" dirty="0"/>
              <a:t>Student Perception of Meal Quality Strategies:</a:t>
            </a:r>
          </a:p>
          <a:p>
            <a:pPr lvl="1"/>
            <a:r>
              <a:rPr lang="en-US" sz="2000" dirty="0"/>
              <a:t>Strategy 1: School Environment</a:t>
            </a:r>
          </a:p>
          <a:p>
            <a:pPr lvl="1"/>
            <a:endParaRPr lang="en-US" sz="2000" dirty="0"/>
          </a:p>
          <a:p>
            <a:pPr lvl="1"/>
            <a:r>
              <a:rPr lang="en-US" sz="2000" dirty="0"/>
              <a:t>Strategy 2: Nutrition Education </a:t>
            </a:r>
          </a:p>
          <a:p>
            <a:pPr lvl="1"/>
            <a:endParaRPr lang="en-US" sz="2000" dirty="0"/>
          </a:p>
          <a:p>
            <a:pPr lvl="1"/>
            <a:r>
              <a:rPr lang="en-US" sz="2000" dirty="0"/>
              <a:t>Strategy 3: Marketing Efforts </a:t>
            </a:r>
          </a:p>
        </p:txBody>
      </p:sp>
    </p:spTree>
    <p:extLst>
      <p:ext uri="{BB962C8B-B14F-4D97-AF65-F5344CB8AC3E}">
        <p14:creationId xmlns:p14="http://schemas.microsoft.com/office/powerpoint/2010/main" val="29949940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75289" cy="1325563"/>
          </a:xfrm>
        </p:spPr>
        <p:txBody>
          <a:bodyPr>
            <a:normAutofit fontScale="90000"/>
          </a:bodyPr>
          <a:lstStyle/>
          <a:p>
            <a:r>
              <a:rPr lang="en-US" b="1" dirty="0">
                <a:solidFill>
                  <a:srgbClr val="E7AE51"/>
                </a:solidFill>
              </a:rPr>
              <a:t>Student Perception of Meal Quality Strategy 1 and Corresponding Activities </a:t>
            </a:r>
          </a:p>
        </p:txBody>
      </p:sp>
      <p:sp>
        <p:nvSpPr>
          <p:cNvPr id="5" name="Content Placeholder 4"/>
          <p:cNvSpPr>
            <a:spLocks noGrp="1"/>
          </p:cNvSpPr>
          <p:nvPr>
            <p:ph idx="1"/>
          </p:nvPr>
        </p:nvSpPr>
        <p:spPr>
          <a:xfrm>
            <a:off x="838200" y="1690688"/>
            <a:ext cx="10515600" cy="4351338"/>
          </a:xfrm>
        </p:spPr>
        <p:txBody>
          <a:bodyPr>
            <a:normAutofit lnSpcReduction="10000"/>
          </a:bodyPr>
          <a:lstStyle/>
          <a:p>
            <a:pPr marL="0" indent="0">
              <a:buNone/>
            </a:pPr>
            <a:r>
              <a:rPr lang="en-US" u="sng" dirty="0"/>
              <a:t>Strategy 1: School Environment</a:t>
            </a:r>
            <a:endParaRPr lang="en-US" dirty="0"/>
          </a:p>
          <a:p>
            <a:pPr lvl="1"/>
            <a:r>
              <a:rPr lang="en-US" dirty="0"/>
              <a:t>Activity 1: The staff will maintain </a:t>
            </a:r>
            <a:r>
              <a:rPr lang="en-US" b="1" dirty="0"/>
              <a:t>a pleasant, safe, and clean physical environment</a:t>
            </a:r>
            <a:r>
              <a:rPr lang="en-US" dirty="0"/>
              <a:t> </a:t>
            </a:r>
            <a:r>
              <a:rPr lang="en-US" dirty="0">
                <a:solidFill>
                  <a:srgbClr val="DD4347"/>
                </a:solidFill>
              </a:rPr>
              <a:t>daily</a:t>
            </a:r>
            <a:r>
              <a:rPr lang="en-US" dirty="0"/>
              <a:t> in the school cafeteria to encourage student participation.</a:t>
            </a:r>
          </a:p>
          <a:p>
            <a:pPr lvl="1"/>
            <a:r>
              <a:rPr lang="en-US" dirty="0"/>
              <a:t>Activity 2: The staff will </a:t>
            </a:r>
            <a:r>
              <a:rPr lang="en-US" b="1" dirty="0"/>
              <a:t>display posters and signs in the cafeteria</a:t>
            </a:r>
            <a:r>
              <a:rPr lang="en-US" dirty="0"/>
              <a:t> </a:t>
            </a:r>
            <a:r>
              <a:rPr lang="en-US" dirty="0">
                <a:solidFill>
                  <a:srgbClr val="FF0000"/>
                </a:solidFill>
              </a:rPr>
              <a:t>ea</a:t>
            </a:r>
            <a:r>
              <a:rPr lang="en-US" dirty="0">
                <a:solidFill>
                  <a:srgbClr val="DD4347"/>
                </a:solidFill>
              </a:rPr>
              <a:t>ch year </a:t>
            </a:r>
            <a:r>
              <a:rPr lang="en-US" dirty="0"/>
              <a:t>to promote healthy eating among students.</a:t>
            </a:r>
          </a:p>
          <a:p>
            <a:pPr lvl="1"/>
            <a:r>
              <a:rPr lang="en-US" dirty="0"/>
              <a:t>Activity 3: The staff will </a:t>
            </a:r>
            <a:r>
              <a:rPr lang="en-US" b="1" dirty="0"/>
              <a:t>upgrade one aspect within the cafeteria environment</a:t>
            </a:r>
            <a:r>
              <a:rPr lang="en-US" dirty="0"/>
              <a:t> (i.e., painting walls, seating arrangements, serving dishes, baskets for displays, updated signs, etc.) </a:t>
            </a:r>
            <a:r>
              <a:rPr lang="en-US" dirty="0">
                <a:solidFill>
                  <a:srgbClr val="DD4347"/>
                </a:solidFill>
              </a:rPr>
              <a:t>each year </a:t>
            </a:r>
            <a:r>
              <a:rPr lang="en-US" dirty="0"/>
              <a:t>to improve students’ perception of meal quality. </a:t>
            </a:r>
          </a:p>
          <a:p>
            <a:pPr lvl="1"/>
            <a:r>
              <a:rPr lang="en-US" dirty="0"/>
              <a:t>“Other” activity option: This allows managers to include a different activity that is not listed above, but it should be related to the concept of the strategy. </a:t>
            </a:r>
          </a:p>
          <a:p>
            <a:pPr marL="0" indent="0">
              <a:buNone/>
            </a:pPr>
            <a:endParaRPr lang="en-US" dirty="0"/>
          </a:p>
        </p:txBody>
      </p:sp>
    </p:spTree>
    <p:extLst>
      <p:ext uri="{BB962C8B-B14F-4D97-AF65-F5344CB8AC3E}">
        <p14:creationId xmlns:p14="http://schemas.microsoft.com/office/powerpoint/2010/main" val="20241707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75289" cy="1325563"/>
          </a:xfrm>
        </p:spPr>
        <p:txBody>
          <a:bodyPr>
            <a:normAutofit fontScale="90000"/>
          </a:bodyPr>
          <a:lstStyle/>
          <a:p>
            <a:r>
              <a:rPr lang="en-US" b="1" dirty="0">
                <a:solidFill>
                  <a:srgbClr val="E7AE51"/>
                </a:solidFill>
              </a:rPr>
              <a:t>Student Perception of Meal Quality Strategy 2 and Corresponding Activities </a:t>
            </a:r>
          </a:p>
        </p:txBody>
      </p:sp>
      <p:sp>
        <p:nvSpPr>
          <p:cNvPr id="5" name="Content Placeholder 4"/>
          <p:cNvSpPr>
            <a:spLocks noGrp="1"/>
          </p:cNvSpPr>
          <p:nvPr>
            <p:ph idx="1"/>
          </p:nvPr>
        </p:nvSpPr>
        <p:spPr>
          <a:xfrm>
            <a:off x="838200" y="1690688"/>
            <a:ext cx="10515600" cy="4351338"/>
          </a:xfrm>
        </p:spPr>
        <p:txBody>
          <a:bodyPr>
            <a:normAutofit/>
          </a:bodyPr>
          <a:lstStyle/>
          <a:p>
            <a:pPr marL="0" indent="0">
              <a:buNone/>
            </a:pPr>
            <a:r>
              <a:rPr lang="en-US" u="sng" dirty="0"/>
              <a:t>Strategy 2: Nutrition Education </a:t>
            </a:r>
            <a:endParaRPr lang="en-US" dirty="0"/>
          </a:p>
          <a:p>
            <a:pPr lvl="1"/>
            <a:r>
              <a:rPr lang="en-US" sz="2300" dirty="0"/>
              <a:t>Activity 1: The staff will </a:t>
            </a:r>
            <a:r>
              <a:rPr lang="en-US" sz="2300" b="1" dirty="0"/>
              <a:t>provide students with nutrition education</a:t>
            </a:r>
            <a:r>
              <a:rPr lang="en-US" sz="2300" dirty="0"/>
              <a:t> </a:t>
            </a:r>
            <a:r>
              <a:rPr lang="en-US" sz="2300" dirty="0">
                <a:solidFill>
                  <a:srgbClr val="FF0000"/>
                </a:solidFill>
              </a:rPr>
              <a:t>each month (semester) </a:t>
            </a:r>
            <a:r>
              <a:rPr lang="en-US" sz="2300" dirty="0"/>
              <a:t>to improve students’ perception of meal quality. </a:t>
            </a:r>
          </a:p>
          <a:p>
            <a:pPr lvl="1"/>
            <a:r>
              <a:rPr lang="en-US" sz="2300" dirty="0"/>
              <a:t>Activity 2: The staff will work with the </a:t>
            </a:r>
            <a:r>
              <a:rPr lang="en-US" sz="2300" b="1" dirty="0"/>
              <a:t>school/classes to incorporate food from classroom themes/lessons</a:t>
            </a:r>
            <a:r>
              <a:rPr lang="en-US" sz="2300" dirty="0"/>
              <a:t> on the menus </a:t>
            </a:r>
            <a:r>
              <a:rPr lang="en-US" sz="2300" dirty="0">
                <a:solidFill>
                  <a:srgbClr val="FF0000"/>
                </a:solidFill>
              </a:rPr>
              <a:t>each month (semester) </a:t>
            </a:r>
            <a:r>
              <a:rPr lang="en-US" sz="2300" dirty="0"/>
              <a:t>to improve students’ perception of meal quality.</a:t>
            </a:r>
          </a:p>
          <a:p>
            <a:pPr lvl="1"/>
            <a:r>
              <a:rPr lang="en-US" sz="2300" dirty="0"/>
              <a:t>Activity 3: The staff will </a:t>
            </a:r>
            <a:r>
              <a:rPr lang="en-US" sz="2300" b="1" dirty="0"/>
              <a:t>provide nutrition education messages on the website or on menus</a:t>
            </a:r>
            <a:r>
              <a:rPr lang="en-US" sz="2300" dirty="0"/>
              <a:t> </a:t>
            </a:r>
            <a:r>
              <a:rPr lang="en-US" sz="2300" dirty="0">
                <a:solidFill>
                  <a:srgbClr val="FF0000"/>
                </a:solidFill>
              </a:rPr>
              <a:t>each week </a:t>
            </a:r>
            <a:r>
              <a:rPr lang="en-US" sz="2300" dirty="0"/>
              <a:t>to promote healthy eating among students.</a:t>
            </a:r>
          </a:p>
          <a:p>
            <a:pPr lvl="1"/>
            <a:r>
              <a:rPr lang="en-US" sz="2300" dirty="0"/>
              <a:t>“Other” activity option: This allows managers to include a different activity that is not listed above, but it should be related to the concept of the strategy. </a:t>
            </a:r>
          </a:p>
        </p:txBody>
      </p:sp>
    </p:spTree>
    <p:extLst>
      <p:ext uri="{BB962C8B-B14F-4D97-AF65-F5344CB8AC3E}">
        <p14:creationId xmlns:p14="http://schemas.microsoft.com/office/powerpoint/2010/main" val="40984273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75289" cy="1325563"/>
          </a:xfrm>
        </p:spPr>
        <p:txBody>
          <a:bodyPr>
            <a:normAutofit fontScale="90000"/>
          </a:bodyPr>
          <a:lstStyle/>
          <a:p>
            <a:r>
              <a:rPr lang="en-US" b="1" dirty="0">
                <a:solidFill>
                  <a:srgbClr val="E7AE51"/>
                </a:solidFill>
              </a:rPr>
              <a:t>Student Perception of Meal Quality Strategy 3 and Corresponding Activities </a:t>
            </a:r>
          </a:p>
        </p:txBody>
      </p:sp>
      <p:sp>
        <p:nvSpPr>
          <p:cNvPr id="5" name="Content Placeholder 4"/>
          <p:cNvSpPr>
            <a:spLocks noGrp="1"/>
          </p:cNvSpPr>
          <p:nvPr>
            <p:ph idx="1"/>
          </p:nvPr>
        </p:nvSpPr>
        <p:spPr>
          <a:xfrm>
            <a:off x="838200" y="1690688"/>
            <a:ext cx="10515600" cy="4351338"/>
          </a:xfrm>
        </p:spPr>
        <p:txBody>
          <a:bodyPr>
            <a:normAutofit/>
          </a:bodyPr>
          <a:lstStyle/>
          <a:p>
            <a:pPr marL="0" indent="0">
              <a:buNone/>
            </a:pPr>
            <a:r>
              <a:rPr lang="en-US" u="sng" dirty="0"/>
              <a:t>Strategy 3: Marketing Efforts</a:t>
            </a:r>
            <a:endParaRPr lang="en-US" dirty="0"/>
          </a:p>
          <a:p>
            <a:pPr lvl="1"/>
            <a:r>
              <a:rPr lang="en-US" dirty="0"/>
              <a:t>Activity 1: The staff will </a:t>
            </a:r>
            <a:r>
              <a:rPr lang="en-US" b="1" dirty="0"/>
              <a:t>provide teachers with promotional materials</a:t>
            </a:r>
            <a:r>
              <a:rPr lang="en-US" dirty="0"/>
              <a:t> </a:t>
            </a:r>
            <a:r>
              <a:rPr lang="en-US" dirty="0">
                <a:solidFill>
                  <a:srgbClr val="DD4347"/>
                </a:solidFill>
              </a:rPr>
              <a:t>each month (semester) </a:t>
            </a:r>
            <a:r>
              <a:rPr lang="en-US" dirty="0"/>
              <a:t>to improve students’ perception of meal quality.</a:t>
            </a:r>
          </a:p>
          <a:p>
            <a:pPr lvl="1"/>
            <a:r>
              <a:rPr lang="en-US" dirty="0"/>
              <a:t>Activity 2: The manager will develop a </a:t>
            </a:r>
            <a:r>
              <a:rPr lang="en-US" b="1" dirty="0"/>
              <a:t>student advisory committee</a:t>
            </a:r>
            <a:r>
              <a:rPr lang="en-US" dirty="0"/>
              <a:t> </a:t>
            </a:r>
            <a:r>
              <a:rPr lang="en-US" dirty="0">
                <a:solidFill>
                  <a:srgbClr val="DD4347"/>
                </a:solidFill>
              </a:rPr>
              <a:t>each year </a:t>
            </a:r>
            <a:r>
              <a:rPr lang="en-US" dirty="0"/>
              <a:t>to improve students’ perception of meal quality.</a:t>
            </a:r>
          </a:p>
          <a:p>
            <a:pPr lvl="1"/>
            <a:r>
              <a:rPr lang="en-US" dirty="0"/>
              <a:t>Activity 3: The staff will host a </a:t>
            </a:r>
            <a:r>
              <a:rPr lang="en-US" b="1" dirty="0"/>
              <a:t>student recipe competition</a:t>
            </a:r>
            <a:r>
              <a:rPr lang="en-US" dirty="0"/>
              <a:t> </a:t>
            </a:r>
            <a:r>
              <a:rPr lang="en-US" dirty="0">
                <a:solidFill>
                  <a:srgbClr val="DD4347"/>
                </a:solidFill>
              </a:rPr>
              <a:t>each year</a:t>
            </a:r>
            <a:r>
              <a:rPr lang="en-US" dirty="0">
                <a:solidFill>
                  <a:srgbClr val="FF0000"/>
                </a:solidFill>
              </a:rPr>
              <a:t> </a:t>
            </a:r>
            <a:r>
              <a:rPr lang="en-US" dirty="0"/>
              <a:t>to improve students’ perception of meal quality.</a:t>
            </a:r>
          </a:p>
          <a:p>
            <a:pPr lvl="1"/>
            <a:r>
              <a:rPr lang="en-US" dirty="0"/>
              <a:t>“Other” activity option: This allows managers to include a different activity that is not listed above, but it should be related to the concept of the strategy. </a:t>
            </a:r>
          </a:p>
          <a:p>
            <a:pPr marL="0" indent="0">
              <a:buNone/>
            </a:pPr>
            <a:endParaRPr lang="en-US" dirty="0"/>
          </a:p>
        </p:txBody>
      </p:sp>
    </p:spTree>
    <p:extLst>
      <p:ext uri="{BB962C8B-B14F-4D97-AF65-F5344CB8AC3E}">
        <p14:creationId xmlns:p14="http://schemas.microsoft.com/office/powerpoint/2010/main" val="22092589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4965" y="158750"/>
            <a:ext cx="10785475" cy="1325563"/>
          </a:xfrm>
        </p:spPr>
        <p:txBody>
          <a:bodyPr>
            <a:normAutofit/>
          </a:bodyPr>
          <a:lstStyle/>
          <a:p>
            <a:r>
              <a:rPr lang="en-US" sz="3200" b="1" dirty="0">
                <a:solidFill>
                  <a:srgbClr val="E7AE51"/>
                </a:solidFill>
              </a:rPr>
              <a:t>Student Perception of Meal Quality Goal and Action Plan Process </a:t>
            </a:r>
          </a:p>
        </p:txBody>
      </p:sp>
      <p:pic>
        <p:nvPicPr>
          <p:cNvPr id="4" name="Picture 3">
            <a:extLst>
              <a:ext uri="{FF2B5EF4-FFF2-40B4-BE49-F238E27FC236}">
                <a16:creationId xmlns:a16="http://schemas.microsoft.com/office/drawing/2014/main" id="{6FD1DE9B-C938-8A4A-AC9B-9A3639ED8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263" y="904489"/>
            <a:ext cx="8881475" cy="5794761"/>
          </a:xfrm>
          <a:prstGeom prst="rect">
            <a:avLst/>
          </a:prstGeom>
        </p:spPr>
      </p:pic>
    </p:spTree>
    <p:extLst>
      <p:ext uri="{BB962C8B-B14F-4D97-AF65-F5344CB8AC3E}">
        <p14:creationId xmlns:p14="http://schemas.microsoft.com/office/powerpoint/2010/main" val="24043845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9713"/>
            <a:ext cx="10515600" cy="1325563"/>
          </a:xfrm>
        </p:spPr>
        <p:txBody>
          <a:bodyPr>
            <a:normAutofit fontScale="90000"/>
          </a:bodyPr>
          <a:lstStyle/>
          <a:p>
            <a:r>
              <a:rPr lang="en-US" b="1" dirty="0">
                <a:solidFill>
                  <a:srgbClr val="E7AE51"/>
                </a:solidFill>
              </a:rPr>
              <a:t>ACTIVITY: Review and Discuss Student’s Perception of Meal Quality Goals and Action Plan Processes</a:t>
            </a:r>
          </a:p>
        </p:txBody>
      </p:sp>
      <p:sp>
        <p:nvSpPr>
          <p:cNvPr id="3" name="Content Placeholder 2"/>
          <p:cNvSpPr>
            <a:spLocks noGrp="1"/>
          </p:cNvSpPr>
          <p:nvPr>
            <p:ph idx="1"/>
          </p:nvPr>
        </p:nvSpPr>
        <p:spPr>
          <a:xfrm>
            <a:off x="838200" y="2338969"/>
            <a:ext cx="10515600" cy="4351338"/>
          </a:xfrm>
        </p:spPr>
        <p:txBody>
          <a:bodyPr/>
          <a:lstStyle/>
          <a:p>
            <a:pPr marL="0" indent="0">
              <a:buNone/>
            </a:pPr>
            <a:r>
              <a:rPr lang="en-US" dirty="0"/>
              <a:t>Review and discuss goals and action plans in breakout groups.</a:t>
            </a:r>
          </a:p>
        </p:txBody>
      </p:sp>
    </p:spTree>
    <p:extLst>
      <p:ext uri="{BB962C8B-B14F-4D97-AF65-F5344CB8AC3E}">
        <p14:creationId xmlns:p14="http://schemas.microsoft.com/office/powerpoint/2010/main" val="2011249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ACTIVITY: </a:t>
            </a:r>
            <a:r>
              <a:rPr lang="en-US" dirty="0"/>
              <a:t>Review and Discuss Goals and Action Plan Processes</a:t>
            </a:r>
          </a:p>
        </p:txBody>
      </p:sp>
      <p:sp>
        <p:nvSpPr>
          <p:cNvPr id="3" name="Content Placeholder 2"/>
          <p:cNvSpPr>
            <a:spLocks noGrp="1"/>
          </p:cNvSpPr>
          <p:nvPr>
            <p:ph idx="1"/>
          </p:nvPr>
        </p:nvSpPr>
        <p:spPr/>
        <p:txBody>
          <a:bodyPr/>
          <a:lstStyle/>
          <a:p>
            <a:pPr marL="0" indent="0">
              <a:buNone/>
            </a:pPr>
            <a:r>
              <a:rPr lang="en-US" dirty="0"/>
              <a:t>Review and discuss goals and action plans in breakout groups.</a:t>
            </a:r>
          </a:p>
        </p:txBody>
      </p:sp>
    </p:spTree>
    <p:extLst>
      <p:ext uri="{BB962C8B-B14F-4D97-AF65-F5344CB8AC3E}">
        <p14:creationId xmlns:p14="http://schemas.microsoft.com/office/powerpoint/2010/main" val="3544527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7AE51"/>
                </a:solidFill>
              </a:rPr>
              <a:t>Wrap Up Discussion</a:t>
            </a:r>
          </a:p>
        </p:txBody>
      </p:sp>
      <p:sp>
        <p:nvSpPr>
          <p:cNvPr id="3" name="Content Placeholder 2"/>
          <p:cNvSpPr>
            <a:spLocks noGrp="1"/>
          </p:cNvSpPr>
          <p:nvPr>
            <p:ph idx="1"/>
          </p:nvPr>
        </p:nvSpPr>
        <p:spPr>
          <a:xfrm>
            <a:off x="838200" y="1825625"/>
            <a:ext cx="5587652" cy="4351338"/>
          </a:xfrm>
        </p:spPr>
        <p:txBody>
          <a:bodyPr/>
          <a:lstStyle/>
          <a:p>
            <a:pPr>
              <a:lnSpc>
                <a:spcPct val="100000"/>
              </a:lnSpc>
            </a:pPr>
            <a:r>
              <a:rPr lang="en-US" dirty="0"/>
              <a:t>What strategies and activities are you planning to implement over the next year? </a:t>
            </a:r>
          </a:p>
          <a:p>
            <a:pPr>
              <a:lnSpc>
                <a:spcPct val="100000"/>
              </a:lnSpc>
            </a:pPr>
            <a:endParaRPr lang="en-US" sz="1000" dirty="0"/>
          </a:p>
          <a:p>
            <a:pPr>
              <a:lnSpc>
                <a:spcPct val="100000"/>
              </a:lnSpc>
            </a:pPr>
            <a:r>
              <a:rPr lang="en-US" dirty="0"/>
              <a:t>Reflections </a:t>
            </a:r>
          </a:p>
        </p:txBody>
      </p:sp>
      <p:pic>
        <p:nvPicPr>
          <p:cNvPr id="4" name="Picture 3">
            <a:extLst>
              <a:ext uri="{FF2B5EF4-FFF2-40B4-BE49-F238E27FC236}">
                <a16:creationId xmlns:a16="http://schemas.microsoft.com/office/drawing/2014/main" id="{A0A8EB18-5CD8-EC48-AE9B-C4A5A360596B}"/>
              </a:ext>
            </a:extLst>
          </p:cNvPr>
          <p:cNvPicPr>
            <a:picLocks noChangeAspect="1"/>
          </p:cNvPicPr>
          <p:nvPr/>
        </p:nvPicPr>
        <p:blipFill>
          <a:blip r:embed="rId2"/>
          <a:stretch>
            <a:fillRect/>
          </a:stretch>
        </p:blipFill>
        <p:spPr>
          <a:xfrm>
            <a:off x="7296028" y="1015380"/>
            <a:ext cx="4406900" cy="4394200"/>
          </a:xfrm>
          <a:prstGeom prst="rect">
            <a:avLst/>
          </a:prstGeom>
        </p:spPr>
      </p:pic>
    </p:spTree>
    <p:extLst>
      <p:ext uri="{BB962C8B-B14F-4D97-AF65-F5344CB8AC3E}">
        <p14:creationId xmlns:p14="http://schemas.microsoft.com/office/powerpoint/2010/main" val="34311767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7686A731-F49E-E94B-80B4-A2A98CF91CBA}"/>
              </a:ext>
            </a:extLst>
          </p:cNvPr>
          <p:cNvGrpSpPr/>
          <p:nvPr/>
        </p:nvGrpSpPr>
        <p:grpSpPr>
          <a:xfrm>
            <a:off x="951075" y="4853871"/>
            <a:ext cx="10260272" cy="1799286"/>
            <a:chOff x="951075" y="4367491"/>
            <a:chExt cx="10260272" cy="1799286"/>
          </a:xfrm>
        </p:grpSpPr>
        <p:grpSp>
          <p:nvGrpSpPr>
            <p:cNvPr id="25" name="Group 24">
              <a:extLst>
                <a:ext uri="{FF2B5EF4-FFF2-40B4-BE49-F238E27FC236}">
                  <a16:creationId xmlns:a16="http://schemas.microsoft.com/office/drawing/2014/main" id="{5A6CD004-6A46-BF41-AEE4-E15954E1D0DB}"/>
                </a:ext>
              </a:extLst>
            </p:cNvPr>
            <p:cNvGrpSpPr/>
            <p:nvPr/>
          </p:nvGrpSpPr>
          <p:grpSpPr>
            <a:xfrm>
              <a:off x="1578500" y="4367491"/>
              <a:ext cx="1371600" cy="1372003"/>
              <a:chOff x="2345886" y="4188964"/>
              <a:chExt cx="1371600" cy="1372003"/>
            </a:xfrm>
          </p:grpSpPr>
          <p:sp>
            <p:nvSpPr>
              <p:cNvPr id="39" name="Oval 38">
                <a:extLst>
                  <a:ext uri="{FF2B5EF4-FFF2-40B4-BE49-F238E27FC236}">
                    <a16:creationId xmlns:a16="http://schemas.microsoft.com/office/drawing/2014/main" id="{1409A674-77F8-DF47-A1EF-B111C16168AD}"/>
                  </a:ext>
                </a:extLst>
              </p:cNvPr>
              <p:cNvSpPr/>
              <p:nvPr/>
            </p:nvSpPr>
            <p:spPr>
              <a:xfrm>
                <a:off x="2345886" y="4188964"/>
                <a:ext cx="1371600" cy="1372003"/>
              </a:xfrm>
              <a:prstGeom prst="ellipse">
                <a:avLst/>
              </a:prstGeom>
              <a:solidFill>
                <a:srgbClr val="545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 name="Picture 39">
                <a:extLst>
                  <a:ext uri="{FF2B5EF4-FFF2-40B4-BE49-F238E27FC236}">
                    <a16:creationId xmlns:a16="http://schemas.microsoft.com/office/drawing/2014/main" id="{CAFBB096-206A-3B45-BA87-CB66F52794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9215" y="4452370"/>
                <a:ext cx="844943" cy="845191"/>
              </a:xfrm>
              <a:prstGeom prst="rect">
                <a:avLst/>
              </a:prstGeom>
              <a:solidFill>
                <a:srgbClr val="545E7C"/>
              </a:solidFill>
            </p:spPr>
          </p:pic>
        </p:grpSp>
        <p:grpSp>
          <p:nvGrpSpPr>
            <p:cNvPr id="26" name="Group 25">
              <a:extLst>
                <a:ext uri="{FF2B5EF4-FFF2-40B4-BE49-F238E27FC236}">
                  <a16:creationId xmlns:a16="http://schemas.microsoft.com/office/drawing/2014/main" id="{70EA3AEF-1093-864D-AC2E-AE3046863C65}"/>
                </a:ext>
              </a:extLst>
            </p:cNvPr>
            <p:cNvGrpSpPr/>
            <p:nvPr/>
          </p:nvGrpSpPr>
          <p:grpSpPr>
            <a:xfrm>
              <a:off x="3973039" y="4367491"/>
              <a:ext cx="1371600" cy="1371600"/>
              <a:chOff x="4223048" y="4184852"/>
              <a:chExt cx="1371600" cy="1371600"/>
            </a:xfrm>
          </p:grpSpPr>
          <p:sp>
            <p:nvSpPr>
              <p:cNvPr id="37" name="Oval 36">
                <a:extLst>
                  <a:ext uri="{FF2B5EF4-FFF2-40B4-BE49-F238E27FC236}">
                    <a16:creationId xmlns:a16="http://schemas.microsoft.com/office/drawing/2014/main" id="{0AFCD496-A868-0748-9A9A-D7ED7F96ADF4}"/>
                  </a:ext>
                </a:extLst>
              </p:cNvPr>
              <p:cNvSpPr/>
              <p:nvPr/>
            </p:nvSpPr>
            <p:spPr>
              <a:xfrm>
                <a:off x="4223048" y="4184852"/>
                <a:ext cx="1371600" cy="1371600"/>
              </a:xfrm>
              <a:prstGeom prst="ellipse">
                <a:avLst/>
              </a:pr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Picture 37">
                <a:extLst>
                  <a:ext uri="{FF2B5EF4-FFF2-40B4-BE49-F238E27FC236}">
                    <a16:creationId xmlns:a16="http://schemas.microsoft.com/office/drawing/2014/main" id="{620C3E61-D640-154F-A2F7-4B6AAFCB9A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6837" y="4448181"/>
                <a:ext cx="844943" cy="844943"/>
              </a:xfrm>
              <a:prstGeom prst="rect">
                <a:avLst/>
              </a:prstGeom>
              <a:solidFill>
                <a:srgbClr val="00A0A8"/>
              </a:solidFill>
            </p:spPr>
          </p:pic>
        </p:grpSp>
        <p:grpSp>
          <p:nvGrpSpPr>
            <p:cNvPr id="27" name="Group 26">
              <a:extLst>
                <a:ext uri="{FF2B5EF4-FFF2-40B4-BE49-F238E27FC236}">
                  <a16:creationId xmlns:a16="http://schemas.microsoft.com/office/drawing/2014/main" id="{40284C82-3CA5-6442-99B2-36296E386476}"/>
                </a:ext>
              </a:extLst>
            </p:cNvPr>
            <p:cNvGrpSpPr/>
            <p:nvPr/>
          </p:nvGrpSpPr>
          <p:grpSpPr>
            <a:xfrm>
              <a:off x="6620369" y="4367491"/>
              <a:ext cx="1371600" cy="1371600"/>
              <a:chOff x="6001080" y="4177168"/>
              <a:chExt cx="1371600" cy="1371600"/>
            </a:xfrm>
          </p:grpSpPr>
          <p:sp>
            <p:nvSpPr>
              <p:cNvPr id="35" name="Oval 34">
                <a:extLst>
                  <a:ext uri="{FF2B5EF4-FFF2-40B4-BE49-F238E27FC236}">
                    <a16:creationId xmlns:a16="http://schemas.microsoft.com/office/drawing/2014/main" id="{E2B749D8-B539-1F45-86C1-8253C5F9D20A}"/>
                  </a:ext>
                </a:extLst>
              </p:cNvPr>
              <p:cNvSpPr/>
              <p:nvPr/>
            </p:nvSpPr>
            <p:spPr>
              <a:xfrm>
                <a:off x="6001080" y="4177168"/>
                <a:ext cx="1371600" cy="1371600"/>
              </a:xfrm>
              <a:prstGeom prst="ellipse">
                <a:avLst/>
              </a:pr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a:extLst>
                  <a:ext uri="{FF2B5EF4-FFF2-40B4-BE49-F238E27FC236}">
                    <a16:creationId xmlns:a16="http://schemas.microsoft.com/office/drawing/2014/main" id="{E805DA70-F5E8-CE4A-9197-0CE593EB0D2B}"/>
                  </a:ext>
                </a:extLst>
              </p:cNvPr>
              <p:cNvPicPr>
                <a:picLocks noChangeAspect="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ackgroundRemoval t="2426" b="96765" l="3774" r="95553"/>
                        </a14:imgEffect>
                      </a14:imgLayer>
                    </a14:imgProps>
                  </a:ext>
                  <a:ext uri="{28A0092B-C50C-407E-A947-70E740481C1C}">
                    <a14:useLocalDpi xmlns:a14="http://schemas.microsoft.com/office/drawing/2010/main" val="0"/>
                  </a:ext>
                </a:extLst>
              </a:blip>
              <a:stretch>
                <a:fillRect/>
              </a:stretch>
            </p:blipFill>
            <p:spPr>
              <a:xfrm>
                <a:off x="6188441" y="4360929"/>
                <a:ext cx="996877" cy="996877"/>
              </a:xfrm>
              <a:prstGeom prst="rect">
                <a:avLst/>
              </a:prstGeom>
            </p:spPr>
          </p:pic>
        </p:grpSp>
        <p:grpSp>
          <p:nvGrpSpPr>
            <p:cNvPr id="28" name="Group 27">
              <a:extLst>
                <a:ext uri="{FF2B5EF4-FFF2-40B4-BE49-F238E27FC236}">
                  <a16:creationId xmlns:a16="http://schemas.microsoft.com/office/drawing/2014/main" id="{F606FCE0-38EC-AB4B-82E3-CB9C6E53135E}"/>
                </a:ext>
              </a:extLst>
            </p:cNvPr>
            <p:cNvGrpSpPr/>
            <p:nvPr/>
          </p:nvGrpSpPr>
          <p:grpSpPr>
            <a:xfrm>
              <a:off x="9517098" y="4387218"/>
              <a:ext cx="1371600" cy="1371600"/>
              <a:chOff x="9501196" y="3986206"/>
              <a:chExt cx="1371600" cy="1371600"/>
            </a:xfrm>
          </p:grpSpPr>
          <p:sp>
            <p:nvSpPr>
              <p:cNvPr id="33" name="Oval 32">
                <a:extLst>
                  <a:ext uri="{FF2B5EF4-FFF2-40B4-BE49-F238E27FC236}">
                    <a16:creationId xmlns:a16="http://schemas.microsoft.com/office/drawing/2014/main" id="{92F1BC77-1005-524A-B032-CB5F96880424}"/>
                  </a:ext>
                </a:extLst>
              </p:cNvPr>
              <p:cNvSpPr/>
              <p:nvPr/>
            </p:nvSpPr>
            <p:spPr>
              <a:xfrm>
                <a:off x="9501196" y="3986206"/>
                <a:ext cx="1371600" cy="1371600"/>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9F9D408E-7BCA-904B-9F75-223A28BB06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64525" y="4249535"/>
                <a:ext cx="844943" cy="844943"/>
              </a:xfrm>
              <a:prstGeom prst="rect">
                <a:avLst/>
              </a:prstGeom>
            </p:spPr>
          </p:pic>
        </p:grpSp>
        <p:sp>
          <p:nvSpPr>
            <p:cNvPr id="29" name="Rectangle 28">
              <a:extLst>
                <a:ext uri="{FF2B5EF4-FFF2-40B4-BE49-F238E27FC236}">
                  <a16:creationId xmlns:a16="http://schemas.microsoft.com/office/drawing/2014/main" id="{3110FDD6-D170-A442-B546-125FD0DE69B4}"/>
                </a:ext>
              </a:extLst>
            </p:cNvPr>
            <p:cNvSpPr/>
            <p:nvPr/>
          </p:nvSpPr>
          <p:spPr>
            <a:xfrm>
              <a:off x="951075" y="5752308"/>
              <a:ext cx="2771721" cy="369332"/>
            </a:xfrm>
            <a:prstGeom prst="rect">
              <a:avLst/>
            </a:prstGeom>
          </p:spPr>
          <p:txBody>
            <a:bodyPr wrap="none">
              <a:spAutoFit/>
            </a:bodyPr>
            <a:lstStyle/>
            <a:p>
              <a:pPr defTabSz="914377"/>
              <a:r>
                <a:rPr lang="en-US" dirty="0">
                  <a:latin typeface="Tw Cen MT" panose="020B0602020104020603" pitchFamily="34" charset="0"/>
                </a:rPr>
                <a:t>facebook.com/ichildnutrition</a:t>
              </a:r>
            </a:p>
          </p:txBody>
        </p:sp>
        <p:sp>
          <p:nvSpPr>
            <p:cNvPr id="30" name="Rectangle 29">
              <a:extLst>
                <a:ext uri="{FF2B5EF4-FFF2-40B4-BE49-F238E27FC236}">
                  <a16:creationId xmlns:a16="http://schemas.microsoft.com/office/drawing/2014/main" id="{0EA9F973-79FA-EA4B-96CD-42EFBC4DC41D}"/>
                </a:ext>
              </a:extLst>
            </p:cNvPr>
            <p:cNvSpPr/>
            <p:nvPr/>
          </p:nvSpPr>
          <p:spPr>
            <a:xfrm>
              <a:off x="3869676" y="5772035"/>
              <a:ext cx="1620572" cy="369332"/>
            </a:xfrm>
            <a:prstGeom prst="rect">
              <a:avLst/>
            </a:prstGeom>
          </p:spPr>
          <p:txBody>
            <a:bodyPr wrap="none">
              <a:spAutoFit/>
            </a:bodyPr>
            <a:lstStyle/>
            <a:p>
              <a:pPr defTabSz="914377"/>
              <a:r>
                <a:rPr lang="en-US" dirty="0">
                  <a:solidFill>
                    <a:prstClr val="black"/>
                  </a:solidFill>
                  <a:latin typeface="Tw Cen MT" panose="020B0602020104020603" pitchFamily="34" charset="0"/>
                </a:rPr>
                <a:t>@ichildnutrition</a:t>
              </a:r>
            </a:p>
          </p:txBody>
        </p:sp>
        <p:sp>
          <p:nvSpPr>
            <p:cNvPr id="31" name="Rectangle 30">
              <a:extLst>
                <a:ext uri="{FF2B5EF4-FFF2-40B4-BE49-F238E27FC236}">
                  <a16:creationId xmlns:a16="http://schemas.microsoft.com/office/drawing/2014/main" id="{61A38ADB-9B0A-334F-B4B8-F52644A847D6}"/>
                </a:ext>
              </a:extLst>
            </p:cNvPr>
            <p:cNvSpPr/>
            <p:nvPr/>
          </p:nvSpPr>
          <p:spPr>
            <a:xfrm>
              <a:off x="6315234" y="5797445"/>
              <a:ext cx="2128468" cy="369332"/>
            </a:xfrm>
            <a:prstGeom prst="rect">
              <a:avLst/>
            </a:prstGeom>
          </p:spPr>
          <p:txBody>
            <a:bodyPr wrap="none">
              <a:spAutoFit/>
            </a:bodyPr>
            <a:lstStyle/>
            <a:p>
              <a:pPr defTabSz="914377"/>
              <a:r>
                <a:rPr lang="en-US" dirty="0">
                  <a:solidFill>
                    <a:prstClr val="black"/>
                  </a:solidFill>
                  <a:latin typeface="Tw Cen MT" panose="020B0602020104020603" pitchFamily="34" charset="0"/>
                </a:rPr>
                <a:t>instagram.com/theicn</a:t>
              </a:r>
            </a:p>
          </p:txBody>
        </p:sp>
        <p:sp>
          <p:nvSpPr>
            <p:cNvPr id="32" name="Rectangle 31">
              <a:extLst>
                <a:ext uri="{FF2B5EF4-FFF2-40B4-BE49-F238E27FC236}">
                  <a16:creationId xmlns:a16="http://schemas.microsoft.com/office/drawing/2014/main" id="{448F9503-C282-7142-9878-2BFEEFE63B0C}"/>
                </a:ext>
              </a:extLst>
            </p:cNvPr>
            <p:cNvSpPr/>
            <p:nvPr/>
          </p:nvSpPr>
          <p:spPr>
            <a:xfrm>
              <a:off x="9194448" y="5773174"/>
              <a:ext cx="2016899" cy="369332"/>
            </a:xfrm>
            <a:prstGeom prst="rect">
              <a:avLst/>
            </a:prstGeom>
          </p:spPr>
          <p:txBody>
            <a:bodyPr wrap="none">
              <a:spAutoFit/>
            </a:bodyPr>
            <a:lstStyle/>
            <a:p>
              <a:pPr defTabSz="914377"/>
              <a:r>
                <a:rPr lang="en-US" dirty="0">
                  <a:latin typeface="Tw Cen MT" panose="020B0602020104020603" pitchFamily="34" charset="0"/>
                </a:rPr>
                <a:t>pinterest.com/theicn</a:t>
              </a:r>
            </a:p>
          </p:txBody>
        </p:sp>
      </p:grpSp>
      <p:pic>
        <p:nvPicPr>
          <p:cNvPr id="41" name="Picture 40">
            <a:extLst>
              <a:ext uri="{FF2B5EF4-FFF2-40B4-BE49-F238E27FC236}">
                <a16:creationId xmlns:a16="http://schemas.microsoft.com/office/drawing/2014/main" id="{32A26452-DED5-4D49-8AB2-18B3224AF83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83426" y="1092328"/>
            <a:ext cx="6542652" cy="1178277"/>
          </a:xfrm>
          <a:prstGeom prst="rect">
            <a:avLst/>
          </a:prstGeom>
        </p:spPr>
      </p:pic>
      <p:pic>
        <p:nvPicPr>
          <p:cNvPr id="42" name="Content Placeholder 3">
            <a:extLst>
              <a:ext uri="{FF2B5EF4-FFF2-40B4-BE49-F238E27FC236}">
                <a16:creationId xmlns:a16="http://schemas.microsoft.com/office/drawing/2014/main" id="{6A900F94-D918-E849-8238-C469D9DB6549}"/>
              </a:ext>
            </a:extLst>
          </p:cNvPr>
          <p:cNvPicPr>
            <a:picLocks noChangeAspect="1"/>
          </p:cNvPicPr>
          <p:nvPr/>
        </p:nvPicPr>
        <p:blipFill>
          <a:blip r:embed="rId8"/>
          <a:stretch>
            <a:fillRect/>
          </a:stretch>
        </p:blipFill>
        <p:spPr>
          <a:xfrm>
            <a:off x="2328292" y="1823130"/>
            <a:ext cx="7535416" cy="1969255"/>
          </a:xfrm>
          <a:prstGeom prst="rect">
            <a:avLst/>
          </a:prstGeom>
        </p:spPr>
      </p:pic>
      <p:sp>
        <p:nvSpPr>
          <p:cNvPr id="43" name="Subtitle 6">
            <a:extLst>
              <a:ext uri="{FF2B5EF4-FFF2-40B4-BE49-F238E27FC236}">
                <a16:creationId xmlns:a16="http://schemas.microsoft.com/office/drawing/2014/main" id="{1A3C42D3-3E5F-5441-B383-E6ADD35ECC83}"/>
              </a:ext>
            </a:extLst>
          </p:cNvPr>
          <p:cNvSpPr txBox="1">
            <a:spLocks/>
          </p:cNvSpPr>
          <p:nvPr/>
        </p:nvSpPr>
        <p:spPr>
          <a:xfrm>
            <a:off x="2512313" y="4239731"/>
            <a:ext cx="6801612" cy="480131"/>
          </a:xfrm>
          <a:prstGeom prst="rect">
            <a:avLst/>
          </a:prstGeom>
          <a:noFill/>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prstClr val="black"/>
                </a:solidFill>
                <a:latin typeface="Tw Cen MT" panose="020B0602020104020603" pitchFamily="34" charset="0"/>
                <a:cs typeface="Arial" panose="020B0604020202020204" pitchFamily="34" charset="0"/>
              </a:rPr>
              <a:t>Follow ICN on Social Media!</a:t>
            </a:r>
          </a:p>
        </p:txBody>
      </p:sp>
    </p:spTree>
    <p:extLst>
      <p:ext uri="{BB962C8B-B14F-4D97-AF65-F5344CB8AC3E}">
        <p14:creationId xmlns:p14="http://schemas.microsoft.com/office/powerpoint/2010/main" val="26769885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2256</TotalTime>
  <Words>6506</Words>
  <Application>Microsoft Macintosh PowerPoint</Application>
  <PresentationFormat>Widescreen</PresentationFormat>
  <Paragraphs>760</Paragraphs>
  <Slides>108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108</vt:i4>
      </vt:variant>
    </vt:vector>
  </HeadingPairs>
  <TitlesOfParts>
    <vt:vector size="112" baseType="lpstr">
      <vt:lpstr>Arial</vt:lpstr>
      <vt:lpstr>Calibri</vt:lpstr>
      <vt:lpstr>Tw Cen MT</vt:lpstr>
      <vt:lpstr>Office Theme</vt:lpstr>
      <vt:lpstr>PowerPoint Presentation</vt:lpstr>
      <vt:lpstr>Objectives</vt:lpstr>
      <vt:lpstr>Objectives (cont’d)</vt:lpstr>
      <vt:lpstr>Lesson: Introduction</vt:lpstr>
      <vt:lpstr>Manager’s Corner</vt:lpstr>
      <vt:lpstr>Research</vt:lpstr>
      <vt:lpstr>Quality School Meals</vt:lpstr>
      <vt:lpstr>Activity: Match the Definitions</vt:lpstr>
      <vt:lpstr>PowerPoint Presentation</vt:lpstr>
      <vt:lpstr>PowerPoint Presentation</vt:lpstr>
      <vt:lpstr>PowerPoint Presentation</vt:lpstr>
      <vt:lpstr>PowerPoint Presentation</vt:lpstr>
      <vt:lpstr>PowerPoint Presentation</vt:lpstr>
      <vt:lpstr>The Five-Step Process</vt:lpstr>
      <vt:lpstr>Step 1: Using Cycle Menus and Standardized Recipes</vt:lpstr>
      <vt:lpstr>Step 2: Planning Food Production and Batch Cooking</vt:lpstr>
      <vt:lpstr>Step 3: Organizing Workplace, Equipment, and Ingredients</vt:lpstr>
      <vt:lpstr>Step 4: Using Culinary Skills to Create Quality and Appeal</vt:lpstr>
      <vt:lpstr>Step 5: Delivering a Quality Product</vt:lpstr>
      <vt:lpstr>Virtual E-STAR Practical Skills for Quality Meals: A Five Step Process</vt:lpstr>
      <vt:lpstr>Lesson 1: Using Cycle Menus and Standardized Recipes </vt:lpstr>
      <vt:lpstr>Cycle Menus</vt:lpstr>
      <vt:lpstr>Benefits of Cycle Menus</vt:lpstr>
      <vt:lpstr>Importance of Standardized Recipes </vt:lpstr>
      <vt:lpstr>Components of a Standardized Recipe</vt:lpstr>
      <vt:lpstr>Activity: Building a Grilled Chicken Salad Standardized Recipe</vt:lpstr>
      <vt:lpstr>Important Points to Remember about Standardized Recipes </vt:lpstr>
      <vt:lpstr>Additional Points to Remember about Standardized Recipes </vt:lpstr>
      <vt:lpstr>Final Points to Remember about Standardized Recipes</vt:lpstr>
      <vt:lpstr>Ingredient Substitutions</vt:lpstr>
      <vt:lpstr>Lesson 1: Reflections</vt:lpstr>
      <vt:lpstr>Lesson 2: Planning Food Production and Batch Cooking</vt:lpstr>
      <vt:lpstr>Batch Cooking</vt:lpstr>
      <vt:lpstr>Planning</vt:lpstr>
      <vt:lpstr>Characteristics of an Efficient, Cost-Effective Foodservice System</vt:lpstr>
      <vt:lpstr>Production Records</vt:lpstr>
      <vt:lpstr>Accurate and Legible Production Record</vt:lpstr>
      <vt:lpstr>Activity: Daily Menu Production Record and Anatomy of a Production Record </vt:lpstr>
      <vt:lpstr>PowerPoint Presentation</vt:lpstr>
      <vt:lpstr>PowerPoint Presentation</vt:lpstr>
      <vt:lpstr>Activity: Required Information for School Meals Production Records </vt:lpstr>
      <vt:lpstr>Applying Time Standards to Plan  for Batch Cooking</vt:lpstr>
      <vt:lpstr>Time Standard</vt:lpstr>
      <vt:lpstr>Activity: USDA Recipe: Eagle Pizza and the Time Standard Example</vt:lpstr>
      <vt:lpstr>Activity: Put Time on Your Side</vt:lpstr>
      <vt:lpstr>Lesson 2: Reflections</vt:lpstr>
      <vt:lpstr>Lesson 3: Organizing Workplace, Equipment, and Ingredients</vt:lpstr>
      <vt:lpstr>Benefits of Practicing Mise en Place When Following a Standardized Recipe </vt:lpstr>
      <vt:lpstr>Benefits of Practicing Mise en Place When Following a Standardized Recipe </vt:lpstr>
      <vt:lpstr>Mise en Place</vt:lpstr>
      <vt:lpstr>Activity: Mise en Place: Grilled Chicken Salad Recipe</vt:lpstr>
      <vt:lpstr>Approved, Commercial Grade Equipment</vt:lpstr>
      <vt:lpstr>Importance of Measures and Weights  in Recipes </vt:lpstr>
      <vt:lpstr>Importance of Using the Correct Volume or Weight</vt:lpstr>
      <vt:lpstr>Importance of Organizing Workspace, Equipment, and Ingredients</vt:lpstr>
      <vt:lpstr>Ideas or Suggestions </vt:lpstr>
      <vt:lpstr>Lesson 3: Reflections</vt:lpstr>
      <vt:lpstr>Lesson 4: Using Culinary Skills to Create Quality and Appeal</vt:lpstr>
      <vt:lpstr>Colors, Textures, and Shapes Contribute to Positive Meal Experiences</vt:lpstr>
      <vt:lpstr>Colorful Serving </vt:lpstr>
      <vt:lpstr>Texture</vt:lpstr>
      <vt:lpstr>Activity: Describe Menu Items</vt:lpstr>
      <vt:lpstr>Shapes Variety</vt:lpstr>
      <vt:lpstr>Simplicity</vt:lpstr>
      <vt:lpstr>Self-Serve Packaging </vt:lpstr>
      <vt:lpstr>Overcooked Food</vt:lpstr>
      <vt:lpstr>Three Cooking Methods</vt:lpstr>
      <vt:lpstr>Common Cooking Methods in School Nutrition </vt:lpstr>
      <vt:lpstr>How to Accomplish Visual Appeal?</vt:lpstr>
      <vt:lpstr>Choosing the Right Knife</vt:lpstr>
      <vt:lpstr>Knife Video, Part I</vt:lpstr>
      <vt:lpstr>Cutting Boards</vt:lpstr>
      <vt:lpstr>Knife Video, Part II</vt:lpstr>
      <vt:lpstr>Cantaloupe Video</vt:lpstr>
      <vt:lpstr>Chiffonade Video</vt:lpstr>
      <vt:lpstr>Lesson 4: Reflections</vt:lpstr>
      <vt:lpstr>Lesson 5: Delivering a Quality Product</vt:lpstr>
      <vt:lpstr>Quality Meal Service </vt:lpstr>
      <vt:lpstr>Food Quality and Performance Acceptability</vt:lpstr>
      <vt:lpstr>Food Quality Standards</vt:lpstr>
      <vt:lpstr>Define Quality Scorecards</vt:lpstr>
      <vt:lpstr>Use of a Quality Scorecard</vt:lpstr>
      <vt:lpstr>Activity: Using the Quality Scorecard for Cantaloupe</vt:lpstr>
      <vt:lpstr>Picture of a Reimbursable School Meal with Salad and Cantaloupe</vt:lpstr>
      <vt:lpstr>Activity: Grilled Chicken Salad Video</vt:lpstr>
      <vt:lpstr>Pictures of Salads (High Quality vs. Not)</vt:lpstr>
      <vt:lpstr>Picture of a Reimbursable School Meal with Salad and Cantaloupe</vt:lpstr>
      <vt:lpstr>An Appealing Serving Line</vt:lpstr>
      <vt:lpstr>Serving Line Diagrams</vt:lpstr>
      <vt:lpstr>Activity: Serving Up Success</vt:lpstr>
      <vt:lpstr>Lesson 5: Reflections</vt:lpstr>
      <vt:lpstr>Lesson 6: Strategies and Activities Related to Improving Meal Quality and Student Perception</vt:lpstr>
      <vt:lpstr>Activity: Review Lesson Reflection Sheets</vt:lpstr>
      <vt:lpstr>Ideas for Strategies and Activities </vt:lpstr>
      <vt:lpstr>Meal Quality SMART Goal and Action Plan Template</vt:lpstr>
      <vt:lpstr>Meal Quality Strategy 1 and Corresponding Activities </vt:lpstr>
      <vt:lpstr>Meal Quality Strategy 2 and Corresponding Activities</vt:lpstr>
      <vt:lpstr>Meal Quality Strategy 3 and Corresponding Activities</vt:lpstr>
      <vt:lpstr>Meal Quality Improvement Goal and Action Plan Process </vt:lpstr>
      <vt:lpstr>Student Perception of Meal Quality SMART Goal and Action Plan Template</vt:lpstr>
      <vt:lpstr>Student Perception of Meal Quality Strategy 1 and Corresponding Activities </vt:lpstr>
      <vt:lpstr>Student Perception of Meal Quality Strategy 2 and Corresponding Activities </vt:lpstr>
      <vt:lpstr>Student Perception of Meal Quality Strategy 3 and Corresponding Activities </vt:lpstr>
      <vt:lpstr>Student Perception of Meal Quality Goal and Action Plan Process </vt:lpstr>
      <vt:lpstr>ACTIVITY: Review and Discuss Student’s Perception of Meal Quality Goals and Action Plan Processes</vt:lpstr>
      <vt:lpstr>ACTIVITY: Review and Discuss Goals and Action Plan Processes</vt:lpstr>
      <vt:lpstr>Wrap Up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ESTAR Training and Facilitation</dc:title>
  <dc:creator>ALESHIA HALL-CAMPBELL</dc:creator>
  <cp:lastModifiedBy>Microsoft Office User</cp:lastModifiedBy>
  <cp:revision>100</cp:revision>
  <dcterms:created xsi:type="dcterms:W3CDTF">2021-04-28T14:38:45Z</dcterms:created>
  <dcterms:modified xsi:type="dcterms:W3CDTF">2021-07-02T16:03:01Z</dcterms:modified>
</cp:coreProperties>
</file>