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Lst>
  <p:notesMasterIdLst>
    <p:notesMasterId r:id="rId19"/>
  </p:notesMasterIdLst>
  <p:sldIdLst>
    <p:sldId id="289" r:id="rId6"/>
    <p:sldId id="257" r:id="rId7"/>
    <p:sldId id="259" r:id="rId8"/>
    <p:sldId id="293" r:id="rId9"/>
    <p:sldId id="261" r:id="rId10"/>
    <p:sldId id="294" r:id="rId11"/>
    <p:sldId id="262" r:id="rId12"/>
    <p:sldId id="263" r:id="rId13"/>
    <p:sldId id="267" r:id="rId14"/>
    <p:sldId id="291" r:id="rId15"/>
    <p:sldId id="265" r:id="rId16"/>
    <p:sldId id="286" r:id="rId17"/>
    <p:sldId id="28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80759" autoAdjust="0"/>
  </p:normalViewPr>
  <p:slideViewPr>
    <p:cSldViewPr snapToGrid="0">
      <p:cViewPr varScale="1">
        <p:scale>
          <a:sx n="104" d="100"/>
          <a:sy n="104" d="100"/>
        </p:scale>
        <p:origin x="1160" y="208"/>
      </p:cViewPr>
      <p:guideLst/>
    </p:cSldViewPr>
  </p:slideViewPr>
  <p:outlineViewPr>
    <p:cViewPr>
      <p:scale>
        <a:sx n="33" d="100"/>
        <a:sy n="33" d="100"/>
      </p:scale>
      <p:origin x="0" y="-492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19CEC-59FE-4B42-83F1-29CC519D6DD2}" type="datetimeFigureOut">
              <a:rPr lang="en-US" smtClean="0"/>
              <a:t>11/3/21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190CF-0330-4AB8-AF1A-40C6E902CA58}" type="slidenum">
              <a:rPr lang="en-US" smtClean="0"/>
              <a:t>‹#›</a:t>
            </a:fld>
            <a:endParaRPr lang="en-US"/>
          </a:p>
        </p:txBody>
      </p:sp>
    </p:spTree>
    <p:extLst>
      <p:ext uri="{BB962C8B-B14F-4D97-AF65-F5344CB8AC3E}">
        <p14:creationId xmlns:p14="http://schemas.microsoft.com/office/powerpoint/2010/main" val="427921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8529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837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48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core content:</a:t>
            </a:r>
            <a:r>
              <a:rPr lang="en-US" sz="1200" kern="1200" dirty="0">
                <a:solidFill>
                  <a:schemeClr val="tx1"/>
                </a:solidFill>
                <a:effectLst/>
                <a:latin typeface="+mn-lt"/>
                <a:ea typeface="+mn-ea"/>
                <a:cs typeface="+mn-cs"/>
              </a:rPr>
              <a:t> The CACFP infant meal pattern has two age-groups: 0–5 months and 6–11 months of age. The meal pattern for these age groups support breastfeeding and promote nutritious meals when the infant is developmentally ready for solid foods. </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4</a:t>
            </a:fld>
            <a:endParaRPr lang="en-US"/>
          </a:p>
        </p:txBody>
      </p:sp>
    </p:spTree>
    <p:extLst>
      <p:ext uri="{BB962C8B-B14F-4D97-AF65-F5344CB8AC3E}">
        <p14:creationId xmlns:p14="http://schemas.microsoft.com/office/powerpoint/2010/main" val="1881490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The purpose of this training is to ensure that the CACFP infant meal pattern age group guidelines, including requirements for each age group, are clearly defined and understood. </a:t>
            </a:r>
          </a:p>
          <a:p>
            <a:r>
              <a:rPr lang="en-US" sz="1200" kern="1200" dirty="0">
                <a:solidFill>
                  <a:schemeClr val="tx1"/>
                </a:solidFill>
                <a:effectLst/>
                <a:latin typeface="+mn-lt"/>
                <a:ea typeface="+mn-ea"/>
                <a:cs typeface="+mn-cs"/>
              </a:rPr>
              <a:t>Having only two age groups makes things simple for child care providers. The meal pattern for infants promotes breastfeeding for as long as possible, as well as nutritious meals for infants.</a:t>
            </a:r>
            <a:endParaRPr dirty="0"/>
          </a:p>
        </p:txBody>
      </p:sp>
    </p:spTree>
    <p:extLst>
      <p:ext uri="{BB962C8B-B14F-4D97-AF65-F5344CB8AC3E}">
        <p14:creationId xmlns:p14="http://schemas.microsoft.com/office/powerpoint/2010/main" val="39699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6</a:t>
            </a:fld>
            <a:endParaRPr lang="en-US"/>
          </a:p>
        </p:txBody>
      </p:sp>
    </p:spTree>
    <p:extLst>
      <p:ext uri="{BB962C8B-B14F-4D97-AF65-F5344CB8AC3E}">
        <p14:creationId xmlns:p14="http://schemas.microsoft.com/office/powerpoint/2010/main" val="320090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Ask posing question:</a:t>
            </a:r>
            <a:r>
              <a:rPr lang="en-US" sz="1200" kern="1200" dirty="0">
                <a:solidFill>
                  <a:schemeClr val="tx1"/>
                </a:solidFill>
                <a:effectLst/>
                <a:latin typeface="+mn-lt"/>
                <a:ea typeface="+mn-ea"/>
                <a:cs typeface="+mn-cs"/>
              </a:rPr>
              <a:t> Can you share your experience with the infant age groups for CACFP?</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As previously mentioned, the two age groups are 0–5 months and 6–11 months. This promotes solely breastfeeding in the first six months, although solid foods may be introduced earlier or later than six months of age if the infant is developmentally ready for solids. </a:t>
            </a:r>
          </a:p>
          <a:p>
            <a:r>
              <a:rPr lang="en-US" sz="1200" kern="1200" dirty="0">
                <a:solidFill>
                  <a:schemeClr val="tx1"/>
                </a:solidFill>
                <a:effectLst/>
                <a:latin typeface="+mn-lt"/>
                <a:ea typeface="+mn-ea"/>
                <a:cs typeface="+mn-cs"/>
              </a:rPr>
              <a:t>The serving sizes for all food components for meals and snacks now begin with “zero” for infants 6 through 11 months, with the exception of breastmilk and infant formula. This serving size recognizes that not all infants are ready-to-eat solid foods right at 6 months of age and may need additional time before they are developmentally ready. It is important to note, by 7 or 8 months of age, most infants should consume solid foods from all food groups.</a:t>
            </a:r>
          </a:p>
          <a:p>
            <a:r>
              <a:rPr lang="en-US" sz="1200" kern="1200" dirty="0">
                <a:solidFill>
                  <a:schemeClr val="tx1"/>
                </a:solidFill>
                <a:effectLst/>
                <a:latin typeface="+mn-lt"/>
                <a:ea typeface="+mn-ea"/>
                <a:cs typeface="+mn-cs"/>
              </a:rPr>
              <a:t>The two age groups are consistent with the American Academy of Pediatrics’ (AAP) recommendations of exclusively breastfeeding for the first six months of life, as well as the Special Supplemental Nutrition Program for Women, Infants, and Children (WIC). These organizations recommend that infants continue to be breastfed until at least one year of age while gradually introducing solid foods at or around six months of age.</a:t>
            </a:r>
            <a:endParaRPr dirty="0"/>
          </a:p>
        </p:txBody>
      </p:sp>
    </p:spTree>
    <p:extLst>
      <p:ext uri="{BB962C8B-B14F-4D97-AF65-F5344CB8AC3E}">
        <p14:creationId xmlns:p14="http://schemas.microsoft.com/office/powerpoint/2010/main" val="212277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Required Components for Each Group</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The only required component for the 0–5 month age-group is breastmilk and/or iron-fortified formula. Breastmilk and/or formula is required for the 6–11 month group; however, when a child is deemed developmentally appropriate, they must be served fruit and/or vegetable at snack. Juice is not allowed to be served to infants in either age group, and ready-to-eat cereal is allowed to be served only at snack.</a:t>
            </a:r>
          </a:p>
          <a:p>
            <a:r>
              <a:rPr lang="en-US" sz="1200" kern="1200" dirty="0">
                <a:solidFill>
                  <a:schemeClr val="tx1"/>
                </a:solidFill>
                <a:effectLst/>
                <a:latin typeface="+mn-lt"/>
                <a:ea typeface="+mn-ea"/>
                <a:cs typeface="+mn-cs"/>
              </a:rPr>
              <a:t>The meal pattern requirements allow foods from all of the food components to be served to infants around 6 months, as it is developmentally appropriate. In particular, at breakfast, lunch, and supper meals, the following three food components must be offered to infants when infants are developmentally ready to accept them:</a:t>
            </a:r>
          </a:p>
          <a:p>
            <a:pPr lvl="0"/>
            <a:r>
              <a:rPr lang="en-US" sz="1200" kern="1200" dirty="0">
                <a:solidFill>
                  <a:schemeClr val="tx1"/>
                </a:solidFill>
                <a:effectLst/>
                <a:latin typeface="+mn-lt"/>
                <a:ea typeface="+mn-ea"/>
                <a:cs typeface="+mn-cs"/>
              </a:rPr>
              <a:t>Breastmilk or iron-fortified infant formula</a:t>
            </a:r>
          </a:p>
          <a:p>
            <a:pPr lvl="0"/>
            <a:r>
              <a:rPr lang="en-US" sz="1200" kern="1200" dirty="0">
                <a:solidFill>
                  <a:schemeClr val="tx1"/>
                </a:solidFill>
                <a:effectLst/>
                <a:latin typeface="+mn-lt"/>
                <a:ea typeface="+mn-ea"/>
                <a:cs typeface="+mn-cs"/>
              </a:rPr>
              <a:t>Infant cereal, meat/meat alternates, or a combination </a:t>
            </a:r>
          </a:p>
          <a:p>
            <a:pPr lvl="0"/>
            <a:r>
              <a:rPr lang="en-US" sz="1200" kern="1200" dirty="0">
                <a:solidFill>
                  <a:schemeClr val="tx1"/>
                </a:solidFill>
                <a:effectLst/>
                <a:latin typeface="+mn-lt"/>
                <a:ea typeface="+mn-ea"/>
                <a:cs typeface="+mn-cs"/>
              </a:rPr>
              <a:t>Vegetable, fruit, or a combination of both</a:t>
            </a:r>
          </a:p>
          <a:p>
            <a:r>
              <a:rPr lang="en-US" sz="1200" kern="1200" dirty="0">
                <a:solidFill>
                  <a:schemeClr val="tx1"/>
                </a:solidFill>
                <a:effectLst/>
                <a:latin typeface="+mn-lt"/>
                <a:ea typeface="+mn-ea"/>
                <a:cs typeface="+mn-cs"/>
              </a:rPr>
              <a:t>During snacks, there are three food components:</a:t>
            </a:r>
          </a:p>
          <a:p>
            <a:pPr lvl="0"/>
            <a:r>
              <a:rPr lang="en-US" sz="1200" kern="1200" dirty="0">
                <a:solidFill>
                  <a:schemeClr val="tx1"/>
                </a:solidFill>
                <a:effectLst/>
                <a:latin typeface="+mn-lt"/>
                <a:ea typeface="+mn-ea"/>
                <a:cs typeface="+mn-cs"/>
              </a:rPr>
              <a:t>Breastmilk or iron-fortified infant formula</a:t>
            </a:r>
          </a:p>
          <a:p>
            <a:pPr lvl="0"/>
            <a:r>
              <a:rPr lang="en-US" sz="1200" kern="1200" dirty="0">
                <a:solidFill>
                  <a:schemeClr val="tx1"/>
                </a:solidFill>
                <a:effectLst/>
                <a:latin typeface="+mn-lt"/>
                <a:ea typeface="+mn-ea"/>
                <a:cs typeface="+mn-cs"/>
              </a:rPr>
              <a:t>Grains</a:t>
            </a:r>
          </a:p>
          <a:p>
            <a:pPr lvl="0"/>
            <a:r>
              <a:rPr lang="en-US" sz="1200" kern="1200" dirty="0">
                <a:solidFill>
                  <a:schemeClr val="tx1"/>
                </a:solidFill>
                <a:effectLst/>
                <a:latin typeface="+mn-lt"/>
                <a:ea typeface="+mn-ea"/>
                <a:cs typeface="+mn-cs"/>
              </a:rPr>
              <a:t>Vegetable, fruit, or a combination of both</a:t>
            </a:r>
          </a:p>
          <a:p>
            <a:r>
              <a:rPr lang="en-US" sz="1200" kern="1200" dirty="0">
                <a:solidFill>
                  <a:schemeClr val="tx1"/>
                </a:solidFill>
                <a:effectLst/>
                <a:latin typeface="+mn-lt"/>
                <a:ea typeface="+mn-ea"/>
                <a:cs typeface="+mn-cs"/>
              </a:rPr>
              <a:t>Breastmilk is the optimal source for infants, and it is generally the only source of nutrients infants need for healthy growth and development during the first six months of life. While breastmilk provides the optimal nutrition for an infant, it is perfectly acceptable for an infant to be fed iron-fortified formula if that is what the parent or guardian chooses. The serving size for breastmilk or iron-fortified formula in the first five months of life is 4–6 fluid ounces for all meals and snacks. When a child reaches six months of age through eleven months, the serving size of breastmilk or iron-fortified formula is 6–8 fluid ounces. </a:t>
            </a:r>
          </a:p>
        </p:txBody>
      </p:sp>
    </p:spTree>
    <p:extLst>
      <p:ext uri="{BB962C8B-B14F-4D97-AF65-F5344CB8AC3E}">
        <p14:creationId xmlns:p14="http://schemas.microsoft.com/office/powerpoint/2010/main" val="3199529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Activity: CACFP Infant Age Groups</a:t>
            </a:r>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Time: 10 minutes</a:t>
            </a:r>
          </a:p>
          <a:p>
            <a:pPr lvl="0"/>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To ensure understanding of CACFP infant age groups.</a:t>
            </a:r>
          </a:p>
          <a:p>
            <a:pPr lvl="0"/>
            <a:r>
              <a:rPr lang="en-US" sz="1200" b="1" kern="1200" dirty="0">
                <a:solidFill>
                  <a:schemeClr val="tx1"/>
                </a:solidFill>
                <a:effectLst/>
                <a:latin typeface="+mn-lt"/>
                <a:ea typeface="+mn-ea"/>
                <a:cs typeface="+mn-cs"/>
              </a:rPr>
              <a:t>Materials Needed: </a:t>
            </a:r>
            <a:r>
              <a:rPr lang="en-US" sz="1200" kern="1200" dirty="0">
                <a:solidFill>
                  <a:schemeClr val="tx1"/>
                </a:solidFill>
                <a:effectLst/>
                <a:latin typeface="+mn-lt"/>
                <a:ea typeface="+mn-ea"/>
                <a:cs typeface="+mn-cs"/>
              </a:rPr>
              <a:t>CACFP Infant Meal Pattern Chart, Chart Paper, Markers, Pens/Pencils</a:t>
            </a:r>
          </a:p>
          <a:p>
            <a:pPr lvl="0"/>
            <a:r>
              <a:rPr lang="en-US" sz="1200" b="1" kern="1200" dirty="0">
                <a:solidFill>
                  <a:schemeClr val="tx1"/>
                </a:solidFill>
                <a:effectLst/>
                <a:latin typeface="+mn-lt"/>
                <a:ea typeface="+mn-ea"/>
                <a:cs typeface="+mn-cs"/>
              </a:rPr>
              <a:t>Instructions:</a:t>
            </a:r>
            <a:endParaRPr lang="en-US" sz="1200" kern="1200" dirty="0">
              <a:solidFill>
                <a:schemeClr val="tx1"/>
              </a:solidFill>
              <a:effectLst/>
              <a:latin typeface="+mn-lt"/>
              <a:ea typeface="+mn-ea"/>
              <a:cs typeface="+mn-cs"/>
            </a:endParaRPr>
          </a:p>
          <a:p>
            <a:pPr lvl="1"/>
            <a:r>
              <a:rPr lang="en-US" sz="1200" b="1" kern="1200" dirty="0">
                <a:solidFill>
                  <a:schemeClr val="tx1"/>
                </a:solidFill>
                <a:effectLst/>
                <a:latin typeface="+mn-lt"/>
                <a:ea typeface="+mn-ea"/>
                <a:cs typeface="+mn-cs"/>
              </a:rPr>
              <a:t>Part 1: </a:t>
            </a:r>
            <a:r>
              <a:rPr lang="en-US" sz="1200" kern="1200" dirty="0">
                <a:solidFill>
                  <a:schemeClr val="tx1"/>
                </a:solidFill>
                <a:effectLst/>
                <a:latin typeface="+mn-lt"/>
                <a:ea typeface="+mn-ea"/>
                <a:cs typeface="+mn-cs"/>
              </a:rPr>
              <a:t>Pass out an infant meal pattern chart to each person. Break into groups of 4–6 people. Take two minutes to review the meal pattern and think of how it helps to promote breastfeeding as well as nutritious foods for infants. Allow participants time to share with the entire group. Record answers on chart paper. </a:t>
            </a:r>
          </a:p>
          <a:p>
            <a:pPr lvl="1"/>
            <a:r>
              <a:rPr lang="en-US" sz="1200" b="1" kern="1200" dirty="0">
                <a:solidFill>
                  <a:schemeClr val="tx1"/>
                </a:solidFill>
                <a:effectLst/>
                <a:latin typeface="+mn-lt"/>
                <a:ea typeface="+mn-ea"/>
                <a:cs typeface="+mn-cs"/>
              </a:rPr>
              <a:t>Part 2: </a:t>
            </a:r>
            <a:r>
              <a:rPr lang="en-US" sz="1200" kern="1200" dirty="0">
                <a:solidFill>
                  <a:schemeClr val="tx1"/>
                </a:solidFill>
                <a:effectLst/>
                <a:latin typeface="+mn-lt"/>
                <a:ea typeface="+mn-ea"/>
                <a:cs typeface="+mn-cs"/>
              </a:rPr>
              <a:t>Pass out the worksheet. Read each question to the group, and allow the participants to respond. Review the correct answers on the (worksheet title) Answer Key, and provide justification if needed. </a:t>
            </a:r>
          </a:p>
        </p:txBody>
      </p:sp>
    </p:spTree>
    <p:extLst>
      <p:ext uri="{BB962C8B-B14F-4D97-AF65-F5344CB8AC3E}">
        <p14:creationId xmlns:p14="http://schemas.microsoft.com/office/powerpoint/2010/main" val="1273066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015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kern="1200" dirty="0">
                <a:solidFill>
                  <a:schemeClr val="tx1"/>
                </a:solidFill>
                <a:effectLst/>
                <a:latin typeface="+mn-lt"/>
                <a:ea typeface="+mn-ea"/>
                <a:cs typeface="+mn-cs"/>
              </a:rPr>
              <a:t>The CACFP infant age groups are 0–5 months and 6–11 months of age. There are two age groups to encourage nutritious meals when an infant is developmentally ready and to encourage breastfeeding for as long as possible. </a:t>
            </a:r>
          </a:p>
        </p:txBody>
      </p:sp>
    </p:spTree>
    <p:extLst>
      <p:ext uri="{BB962C8B-B14F-4D97-AF65-F5344CB8AC3E}">
        <p14:creationId xmlns:p14="http://schemas.microsoft.com/office/powerpoint/2010/main" val="2048487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1149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06B264-D7E8-4926-88CB-12B9599176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828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dirty="0"/>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70905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3465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000">
                <a:solidFill>
                  <a:srgbClr val="002060"/>
                </a:solidFill>
                <a:latin typeface="+mj-lt"/>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368950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155669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72508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D08FC6-BFD7-4AAC-BEE9-B1A786AB78C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11/3/21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180243-72B9-4BA5-931B-4075272812A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55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16266"/>
            <a:ext cx="10868751" cy="6889233"/>
          </a:xfrm>
          <a:custGeom>
            <a:avLst/>
            <a:gdLst/>
            <a:ahLst/>
            <a:cxnLst/>
            <a:rect l="l" t="t" r="r" b="b"/>
            <a:pathLst>
              <a:path w="241643" h="206677" extrusionOk="0">
                <a:moveTo>
                  <a:pt x="126321" y="206677"/>
                </a:moveTo>
                <a:lnTo>
                  <a:pt x="241643" y="0"/>
                </a:lnTo>
                <a:lnTo>
                  <a:pt x="0" y="0"/>
                </a:lnTo>
                <a:lnTo>
                  <a:pt x="0" y="206677"/>
                </a:lnTo>
                <a:close/>
              </a:path>
            </a:pathLst>
          </a:custGeom>
          <a:solidFill>
            <a:schemeClr val="lt1"/>
          </a:solidFill>
          <a:ln>
            <a:noFill/>
          </a:ln>
        </p:spPr>
      </p:sp>
      <p:sp>
        <p:nvSpPr>
          <p:cNvPr id="11" name="Google Shape;11;p2"/>
          <p:cNvSpPr/>
          <p:nvPr/>
        </p:nvSpPr>
        <p:spPr>
          <a:xfrm>
            <a:off x="5056561" y="2134567"/>
            <a:ext cx="4442400" cy="47384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2;p2"/>
          <p:cNvSpPr/>
          <p:nvPr/>
        </p:nvSpPr>
        <p:spPr>
          <a:xfrm>
            <a:off x="6971101" y="-19289"/>
            <a:ext cx="4442400" cy="47384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txBox="1">
            <a:spLocks noGrp="1"/>
          </p:cNvSpPr>
          <p:nvPr>
            <p:ph type="ctrTitle"/>
          </p:nvPr>
        </p:nvSpPr>
        <p:spPr>
          <a:xfrm>
            <a:off x="914400" y="928567"/>
            <a:ext cx="5954800" cy="3810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4800"/>
              <a:buNone/>
              <a:defRPr sz="6400"/>
            </a:lvl1pPr>
            <a:lvl2pPr lvl="1" rtl="0">
              <a:lnSpc>
                <a:spcPct val="100000"/>
              </a:lnSpc>
              <a:spcBef>
                <a:spcPts val="0"/>
              </a:spcBef>
              <a:spcAft>
                <a:spcPts val="0"/>
              </a:spcAft>
              <a:buSzPts val="4800"/>
              <a:buNone/>
              <a:defRPr sz="6400"/>
            </a:lvl2pPr>
            <a:lvl3pPr lvl="2" rtl="0">
              <a:lnSpc>
                <a:spcPct val="100000"/>
              </a:lnSpc>
              <a:spcBef>
                <a:spcPts val="0"/>
              </a:spcBef>
              <a:spcAft>
                <a:spcPts val="0"/>
              </a:spcAft>
              <a:buSzPts val="4800"/>
              <a:buNone/>
              <a:defRPr sz="6400"/>
            </a:lvl3pPr>
            <a:lvl4pPr lvl="3" rtl="0">
              <a:lnSpc>
                <a:spcPct val="100000"/>
              </a:lnSpc>
              <a:spcBef>
                <a:spcPts val="0"/>
              </a:spcBef>
              <a:spcAft>
                <a:spcPts val="0"/>
              </a:spcAft>
              <a:buSzPts val="4800"/>
              <a:buNone/>
              <a:defRPr sz="6400"/>
            </a:lvl4pPr>
            <a:lvl5pPr lvl="4" rtl="0">
              <a:lnSpc>
                <a:spcPct val="100000"/>
              </a:lnSpc>
              <a:spcBef>
                <a:spcPts val="0"/>
              </a:spcBef>
              <a:spcAft>
                <a:spcPts val="0"/>
              </a:spcAft>
              <a:buSzPts val="4800"/>
              <a:buNone/>
              <a:defRPr sz="6400"/>
            </a:lvl5pPr>
            <a:lvl6pPr lvl="5" rtl="0">
              <a:lnSpc>
                <a:spcPct val="100000"/>
              </a:lnSpc>
              <a:spcBef>
                <a:spcPts val="0"/>
              </a:spcBef>
              <a:spcAft>
                <a:spcPts val="0"/>
              </a:spcAft>
              <a:buSzPts val="4800"/>
              <a:buNone/>
              <a:defRPr sz="6400"/>
            </a:lvl6pPr>
            <a:lvl7pPr lvl="6" rtl="0">
              <a:lnSpc>
                <a:spcPct val="100000"/>
              </a:lnSpc>
              <a:spcBef>
                <a:spcPts val="0"/>
              </a:spcBef>
              <a:spcAft>
                <a:spcPts val="0"/>
              </a:spcAft>
              <a:buSzPts val="4800"/>
              <a:buNone/>
              <a:defRPr sz="6400"/>
            </a:lvl7pPr>
            <a:lvl8pPr lvl="7" rtl="0">
              <a:lnSpc>
                <a:spcPct val="100000"/>
              </a:lnSpc>
              <a:spcBef>
                <a:spcPts val="0"/>
              </a:spcBef>
              <a:spcAft>
                <a:spcPts val="0"/>
              </a:spcAft>
              <a:buSzPts val="4800"/>
              <a:buNone/>
              <a:defRPr sz="6400"/>
            </a:lvl8pPr>
            <a:lvl9pPr lvl="8" rtl="0">
              <a:lnSpc>
                <a:spcPct val="100000"/>
              </a:lnSpc>
              <a:spcBef>
                <a:spcPts val="0"/>
              </a:spcBef>
              <a:spcAft>
                <a:spcPts val="0"/>
              </a:spcAft>
              <a:buSzPts val="4800"/>
              <a:buNone/>
              <a:defRPr sz="6400"/>
            </a:lvl9pPr>
          </a:lstStyle>
          <a:p>
            <a:endParaRPr/>
          </a:p>
        </p:txBody>
      </p:sp>
    </p:spTree>
    <p:extLst>
      <p:ext uri="{BB962C8B-B14F-4D97-AF65-F5344CB8AC3E}">
        <p14:creationId xmlns:p14="http://schemas.microsoft.com/office/powerpoint/2010/main" val="1796208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214961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11058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400">
                <a:solidFill>
                  <a:srgbClr val="002060"/>
                </a:solidFill>
                <a:latin typeface="Calibri Light" panose="020F0302020204030204" pitchFamily="34" charset="0"/>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2105374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51"/>
        <p:cNvGrpSpPr/>
        <p:nvPr/>
      </p:nvGrpSpPr>
      <p:grpSpPr>
        <a:xfrm>
          <a:off x="0" y="0"/>
          <a:ext cx="0" cy="0"/>
          <a:chOff x="0" y="0"/>
          <a:chExt cx="0" cy="0"/>
        </a:xfrm>
      </p:grpSpPr>
      <p:sp>
        <p:nvSpPr>
          <p:cNvPr id="52" name="Google Shape;52;p6"/>
          <p:cNvSpPr/>
          <p:nvPr/>
        </p:nvSpPr>
        <p:spPr>
          <a:xfrm>
            <a:off x="-10400" y="-16266"/>
            <a:ext cx="8331067" cy="6889233"/>
          </a:xfrm>
          <a:custGeom>
            <a:avLst/>
            <a:gdLst/>
            <a:ahLst/>
            <a:cxnLst/>
            <a:rect l="l" t="t" r="r" b="b"/>
            <a:pathLst>
              <a:path w="249932" h="206677" extrusionOk="0">
                <a:moveTo>
                  <a:pt x="134610" y="206677"/>
                </a:moveTo>
                <a:lnTo>
                  <a:pt x="249932" y="0"/>
                </a:lnTo>
                <a:lnTo>
                  <a:pt x="312" y="176"/>
                </a:lnTo>
                <a:lnTo>
                  <a:pt x="0" y="206540"/>
                </a:lnTo>
                <a:close/>
              </a:path>
            </a:pathLst>
          </a:custGeom>
          <a:solidFill>
            <a:schemeClr val="lt1"/>
          </a:solidFill>
          <a:ln>
            <a:noFill/>
          </a:ln>
        </p:spPr>
      </p:sp>
      <p:grpSp>
        <p:nvGrpSpPr>
          <p:cNvPr id="53" name="Google Shape;53;p6"/>
          <p:cNvGrpSpPr/>
          <p:nvPr/>
        </p:nvGrpSpPr>
        <p:grpSpPr>
          <a:xfrm>
            <a:off x="-418255" y="-24499"/>
            <a:ext cx="8358488" cy="2182673"/>
            <a:chOff x="-313691" y="-18375"/>
            <a:chExt cx="6268866" cy="1637005"/>
          </a:xfrm>
        </p:grpSpPr>
        <p:sp>
          <p:nvSpPr>
            <p:cNvPr id="54" name="Google Shape;54;p6"/>
            <p:cNvSpPr/>
            <p:nvPr/>
          </p:nvSpPr>
          <p:spPr>
            <a:xfrm>
              <a:off x="256375" y="499825"/>
              <a:ext cx="56988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55;p6"/>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56;p6"/>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57;p6"/>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8" name="Google Shape;58;p6"/>
          <p:cNvGrpSpPr/>
          <p:nvPr/>
        </p:nvGrpSpPr>
        <p:grpSpPr>
          <a:xfrm>
            <a:off x="11171551" y="4763643"/>
            <a:ext cx="1749812" cy="2094404"/>
            <a:chOff x="7485392" y="1755351"/>
            <a:chExt cx="2830800" cy="3388272"/>
          </a:xfrm>
        </p:grpSpPr>
        <p:sp>
          <p:nvSpPr>
            <p:cNvPr id="59" name="Google Shape;59;p6"/>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6"/>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61" name="Google Shape;61;p6"/>
          <p:cNvSpPr/>
          <p:nvPr/>
        </p:nvSpPr>
        <p:spPr>
          <a:xfrm>
            <a:off x="4228773" y="3429000"/>
            <a:ext cx="2408800" cy="3443600"/>
          </a:xfrm>
          <a:prstGeom prst="parallelogram">
            <a:avLst>
              <a:gd name="adj" fmla="val 79448"/>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6"/>
          <p:cNvSpPr/>
          <p:nvPr/>
        </p:nvSpPr>
        <p:spPr>
          <a:xfrm>
            <a:off x="3891459" y="0"/>
            <a:ext cx="4429200" cy="6333200"/>
          </a:xfrm>
          <a:prstGeom prst="parallelogram">
            <a:avLst>
              <a:gd name="adj" fmla="val 79448"/>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6"/>
          <p:cNvSpPr txBox="1">
            <a:spLocks noGrp="1"/>
          </p:cNvSpPr>
          <p:nvPr>
            <p:ph type="title"/>
          </p:nvPr>
        </p:nvSpPr>
        <p:spPr>
          <a:xfrm>
            <a:off x="1219433" y="661167"/>
            <a:ext cx="52120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4" name="Google Shape;64;p6"/>
          <p:cNvSpPr txBox="1">
            <a:spLocks noGrp="1"/>
          </p:cNvSpPr>
          <p:nvPr>
            <p:ph type="body" idx="1"/>
          </p:nvPr>
        </p:nvSpPr>
        <p:spPr>
          <a:xfrm>
            <a:off x="1219433" y="2112567"/>
            <a:ext cx="3307600" cy="3999600"/>
          </a:xfrm>
          <a:prstGeom prst="rect">
            <a:avLst/>
          </a:prstGeom>
        </p:spPr>
        <p:txBody>
          <a:bodyPr spcFirstLastPara="1" wrap="square" lIns="0" tIns="0" rIns="0" bIns="0" anchor="t" anchorCtr="0">
            <a:noAutofit/>
          </a:bodyPr>
          <a:lstStyle>
            <a:lvl1pPr marL="609585" lvl="0" indent="-474121" rtl="0">
              <a:spcBef>
                <a:spcPts val="800"/>
              </a:spcBef>
              <a:spcAft>
                <a:spcPts val="0"/>
              </a:spcAft>
              <a:buSzPts val="2000"/>
              <a:buChar char="▰"/>
              <a:defRPr sz="2667"/>
            </a:lvl1pPr>
            <a:lvl2pPr marL="1219170" lvl="1" indent="-474121" rtl="0">
              <a:spcBef>
                <a:spcPts val="0"/>
              </a:spcBef>
              <a:spcAft>
                <a:spcPts val="0"/>
              </a:spcAft>
              <a:buSzPts val="2000"/>
              <a:buChar char="╺"/>
              <a:defRPr sz="2667"/>
            </a:lvl2pPr>
            <a:lvl3pPr marL="1828754" lvl="2" indent="-474121" rtl="0">
              <a:spcBef>
                <a:spcPts val="0"/>
              </a:spcBef>
              <a:spcAft>
                <a:spcPts val="0"/>
              </a:spcAft>
              <a:buSzPts val="2000"/>
              <a:buChar char="╺"/>
              <a:defRPr sz="2667"/>
            </a:lvl3pPr>
            <a:lvl4pPr marL="2438339" lvl="3" indent="-474121" rtl="0">
              <a:spcBef>
                <a:spcPts val="0"/>
              </a:spcBef>
              <a:spcAft>
                <a:spcPts val="0"/>
              </a:spcAft>
              <a:buSzPts val="2000"/>
              <a:buChar char="╺"/>
              <a:defRPr sz="2667"/>
            </a:lvl4pPr>
            <a:lvl5pPr marL="3047924" lvl="4" indent="-474121" rtl="0">
              <a:spcBef>
                <a:spcPts val="0"/>
              </a:spcBef>
              <a:spcAft>
                <a:spcPts val="0"/>
              </a:spcAft>
              <a:buSzPts val="2000"/>
              <a:buChar char="○"/>
              <a:defRPr sz="2667"/>
            </a:lvl5pPr>
            <a:lvl6pPr marL="3657509" lvl="5" indent="-474121" rtl="0">
              <a:spcBef>
                <a:spcPts val="0"/>
              </a:spcBef>
              <a:spcAft>
                <a:spcPts val="0"/>
              </a:spcAft>
              <a:buSzPts val="2000"/>
              <a:buChar char="■"/>
              <a:defRPr sz="2667"/>
            </a:lvl6pPr>
            <a:lvl7pPr marL="4267093" lvl="6" indent="-474121" rtl="0">
              <a:spcBef>
                <a:spcPts val="0"/>
              </a:spcBef>
              <a:spcAft>
                <a:spcPts val="0"/>
              </a:spcAft>
              <a:buSzPts val="2000"/>
              <a:buChar char="●"/>
              <a:defRPr sz="2667"/>
            </a:lvl7pPr>
            <a:lvl8pPr marL="4876678" lvl="7" indent="-474121" rtl="0">
              <a:spcBef>
                <a:spcPts val="0"/>
              </a:spcBef>
              <a:spcAft>
                <a:spcPts val="0"/>
              </a:spcAft>
              <a:buSzPts val="2000"/>
              <a:buChar char="○"/>
              <a:defRPr sz="2667"/>
            </a:lvl8pPr>
            <a:lvl9pPr marL="5486263" lvl="8" indent="-474121" rtl="0">
              <a:spcBef>
                <a:spcPts val="0"/>
              </a:spcBef>
              <a:spcAft>
                <a:spcPts val="0"/>
              </a:spcAft>
              <a:buSzPts val="2000"/>
              <a:buChar char="■"/>
              <a:defRPr sz="2667"/>
            </a:lvl9pPr>
          </a:lstStyle>
          <a:p>
            <a:endParaRPr/>
          </a:p>
        </p:txBody>
      </p:sp>
      <p:sp>
        <p:nvSpPr>
          <p:cNvPr id="65" name="Google Shape;65;p6"/>
          <p:cNvSpPr txBox="1">
            <a:spLocks noGrp="1"/>
          </p:cNvSpPr>
          <p:nvPr>
            <p:ph type="sldNum" idx="12"/>
          </p:nvPr>
        </p:nvSpPr>
        <p:spPr>
          <a:xfrm>
            <a:off x="11593033" y="6333133"/>
            <a:ext cx="5992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defTabSz="1219170">
              <a:buClr>
                <a:srgbClr val="000000"/>
              </a:buClr>
            </a:pPr>
            <a:fld id="{00000000-1234-1234-1234-123412341234}" type="slidenum">
              <a:rPr lang="en" sz="1867" kern="0" smtClean="0">
                <a:solidFill>
                  <a:srgbClr val="000000"/>
                </a:solidFill>
                <a:cs typeface="Arial"/>
                <a:sym typeface="Arial"/>
              </a:rPr>
              <a:pPr algn="r" defTabSz="1219170">
                <a:buClr>
                  <a:srgbClr val="000000"/>
                </a:buClr>
              </a:pPr>
              <a:t>‹#›</a:t>
            </a:fld>
            <a:endParaRPr lang="en" sz="1867" kern="0">
              <a:solidFill>
                <a:srgbClr val="000000"/>
              </a:solidFill>
              <a:cs typeface="Arial"/>
              <a:sym typeface="Arial"/>
            </a:endParaRPr>
          </a:p>
        </p:txBody>
      </p:sp>
    </p:spTree>
    <p:extLst>
      <p:ext uri="{BB962C8B-B14F-4D97-AF65-F5344CB8AC3E}">
        <p14:creationId xmlns:p14="http://schemas.microsoft.com/office/powerpoint/2010/main" val="2264910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2645819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736751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 Dark">
  <p:cSld name="Blank - Dark">
    <p:spTree>
      <p:nvGrpSpPr>
        <p:cNvPr id="1" name="Shape 142"/>
        <p:cNvGrpSpPr/>
        <p:nvPr/>
      </p:nvGrpSpPr>
      <p:grpSpPr>
        <a:xfrm>
          <a:off x="0" y="0"/>
          <a:ext cx="0" cy="0"/>
          <a:chOff x="0" y="0"/>
          <a:chExt cx="0" cy="0"/>
        </a:xfrm>
      </p:grpSpPr>
      <p:grpSp>
        <p:nvGrpSpPr>
          <p:cNvPr id="144" name="Google Shape;144;p13"/>
          <p:cNvGrpSpPr/>
          <p:nvPr/>
        </p:nvGrpSpPr>
        <p:grpSpPr>
          <a:xfrm>
            <a:off x="-418255" y="-24499"/>
            <a:ext cx="1823720" cy="2182673"/>
            <a:chOff x="-313691" y="-18375"/>
            <a:chExt cx="1367790" cy="1637005"/>
          </a:xfrm>
        </p:grpSpPr>
        <p:sp>
          <p:nvSpPr>
            <p:cNvPr id="145" name="Google Shape;145;p13"/>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46;p13"/>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47;p13"/>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8" name="Google Shape;148;p13"/>
          <p:cNvGrpSpPr/>
          <p:nvPr/>
        </p:nvGrpSpPr>
        <p:grpSpPr>
          <a:xfrm>
            <a:off x="9980523" y="2340468"/>
            <a:ext cx="3774400" cy="4517696"/>
            <a:chOff x="7485392" y="1755351"/>
            <a:chExt cx="2830800" cy="3388272"/>
          </a:xfrm>
        </p:grpSpPr>
        <p:sp>
          <p:nvSpPr>
            <p:cNvPr id="149" name="Google Shape;149;p13"/>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150;p13"/>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945989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62413499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80" r:id="rId6"/>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292023317"/>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openxmlformats.org/officeDocument/2006/relationships/hyperlink" Target="https://twitter.com/search?q=institute%20of%20child%20nutrition&amp;src=typd" TargetMode="External"/><Relationship Id="rId12"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tiff"/><Relationship Id="rId11" Type="http://schemas.openxmlformats.org/officeDocument/2006/relationships/hyperlink" Target="https://www.instagram.com/theicn/" TargetMode="External"/><Relationship Id="rId5" Type="http://schemas.openxmlformats.org/officeDocument/2006/relationships/hyperlink" Target="https://www.facebook.com/ichildnutrition/" TargetMode="External"/><Relationship Id="rId10" Type="http://schemas.openxmlformats.org/officeDocument/2006/relationships/image" Target="../media/image6.png"/><Relationship Id="rId4" Type="http://schemas.openxmlformats.org/officeDocument/2006/relationships/image" Target="../media/image3.jpeg"/><Relationship Id="rId9" Type="http://schemas.openxmlformats.org/officeDocument/2006/relationships/hyperlink" Target="https://www.pinterest.com/thei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6"/>
        <p:cNvGrpSpPr/>
        <p:nvPr/>
      </p:nvGrpSpPr>
      <p:grpSpPr>
        <a:xfrm>
          <a:off x="0" y="0"/>
          <a:ext cx="0" cy="0"/>
          <a:chOff x="0" y="0"/>
          <a:chExt cx="0" cy="0"/>
        </a:xfrm>
      </p:grpSpPr>
      <p:sp>
        <p:nvSpPr>
          <p:cNvPr id="157" name="Google Shape;157;p15"/>
          <p:cNvSpPr txBox="1">
            <a:spLocks noGrp="1"/>
          </p:cNvSpPr>
          <p:nvPr>
            <p:ph type="ctrTitle"/>
          </p:nvPr>
        </p:nvSpPr>
        <p:spPr>
          <a:xfrm>
            <a:off x="800608" y="1838903"/>
            <a:ext cx="5954800" cy="3810000"/>
          </a:xfrm>
          <a:prstGeom prst="rect">
            <a:avLst/>
          </a:prstGeom>
        </p:spPr>
        <p:txBody>
          <a:bodyPr spcFirstLastPara="1" wrap="square" lIns="0" tIns="0" rIns="0" bIns="0" anchor="t" anchorCtr="0">
            <a:noAutofit/>
          </a:bodyPr>
          <a:lstStyle/>
          <a:p>
            <a:pPr lvl="0"/>
            <a:r>
              <a:rPr lang="en-US" sz="5400" dirty="0">
                <a:solidFill>
                  <a:srgbClr val="002060"/>
                </a:solidFill>
                <a:latin typeface="+mj-lt"/>
              </a:rPr>
              <a:t>Infant Age Groups: What are the Basics?</a:t>
            </a:r>
            <a:endParaRPr sz="5400" dirty="0">
              <a:solidFill>
                <a:srgbClr val="002060"/>
              </a:solidFill>
              <a:latin typeface="+mj-lt"/>
            </a:endParaRPr>
          </a:p>
        </p:txBody>
      </p:sp>
      <p:sp>
        <p:nvSpPr>
          <p:cNvPr id="3" name="Rectangle 2"/>
          <p:cNvSpPr/>
          <p:nvPr/>
        </p:nvSpPr>
        <p:spPr>
          <a:xfrm>
            <a:off x="732097" y="4775746"/>
            <a:ext cx="2525050" cy="830997"/>
          </a:xfrm>
          <a:prstGeom prst="rect">
            <a:avLst/>
          </a:prstGeom>
        </p:spPr>
        <p:txBody>
          <a:bodyPr wrap="none">
            <a:spAutoFit/>
          </a:bodyPr>
          <a:lstStyle/>
          <a:p>
            <a:r>
              <a:rPr lang="en-US" sz="2400" b="1" dirty="0">
                <a:solidFill>
                  <a:srgbClr val="002060"/>
                </a:solidFill>
                <a:latin typeface="Calibri Light" panose="020F0302020204030204" pitchFamily="34" charset="0"/>
              </a:rPr>
              <a:t>CACFP </a:t>
            </a:r>
            <a:r>
              <a:rPr lang="en-US" sz="2400" b="1" dirty="0" err="1">
                <a:solidFill>
                  <a:srgbClr val="002060"/>
                </a:solidFill>
                <a:latin typeface="Calibri Light" panose="020F0302020204030204" pitchFamily="34" charset="0"/>
              </a:rPr>
              <a:t>iTrain</a:t>
            </a:r>
            <a:r>
              <a:rPr lang="en-US" sz="2400" b="1" dirty="0">
                <a:solidFill>
                  <a:srgbClr val="002060"/>
                </a:solidFill>
                <a:latin typeface="Calibri Light" panose="020F0302020204030204" pitchFamily="34" charset="0"/>
              </a:rPr>
              <a:t> </a:t>
            </a:r>
          </a:p>
          <a:p>
            <a:r>
              <a:rPr lang="en-US" sz="2400" b="1" dirty="0">
                <a:solidFill>
                  <a:srgbClr val="002060"/>
                </a:solidFill>
                <a:latin typeface="Calibri Light" panose="020F0302020204030204" pitchFamily="34" charset="0"/>
              </a:rPr>
              <a:t>Simple Lesson Plan</a:t>
            </a:r>
          </a:p>
        </p:txBody>
      </p:sp>
      <p:pic>
        <p:nvPicPr>
          <p:cNvPr id="4" name="Picture 3" descr="Institute of Child Nutrition Logo " title="Imag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195" y="1069099"/>
            <a:ext cx="2390483" cy="430363"/>
          </a:xfrm>
          <a:prstGeom prst="rect">
            <a:avLst/>
          </a:prstGeom>
        </p:spPr>
      </p:pic>
    </p:spTree>
    <p:extLst>
      <p:ext uri="{BB962C8B-B14F-4D97-AF65-F5344CB8AC3E}">
        <p14:creationId xmlns:p14="http://schemas.microsoft.com/office/powerpoint/2010/main" val="291636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Introduction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r>
              <a:rPr lang="en-US" dirty="0">
                <a:solidFill>
                  <a:schemeClr val="bg1"/>
                </a:solidFill>
              </a:rPr>
              <a:t>Trainer and Participants’</a:t>
            </a:r>
          </a:p>
          <a:p>
            <a:pPr marL="0" indent="0"/>
            <a:r>
              <a:rPr lang="en-US" dirty="0">
                <a:solidFill>
                  <a:schemeClr val="bg1"/>
                </a:solidFill>
              </a:rPr>
              <a:t> Introductions</a:t>
            </a:r>
          </a:p>
          <a:p>
            <a:pPr marL="0" indent="0"/>
            <a:endParaRPr b="1" dirty="0">
              <a:solidFill>
                <a:schemeClr val="bg1"/>
              </a:solidFill>
            </a:endParaRPr>
          </a:p>
        </p:txBody>
      </p:sp>
    </p:spTree>
    <p:extLst>
      <p:ext uri="{BB962C8B-B14F-4D97-AF65-F5344CB8AC3E}">
        <p14:creationId xmlns:p14="http://schemas.microsoft.com/office/powerpoint/2010/main" val="123757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9"/>
          <p:cNvSpPr txBox="1">
            <a:spLocks noGrp="1"/>
          </p:cNvSpPr>
          <p:nvPr>
            <p:ph type="body" idx="1"/>
          </p:nvPr>
        </p:nvSpPr>
        <p:spPr>
          <a:xfrm>
            <a:off x="2511358" y="1368867"/>
            <a:ext cx="7169285" cy="4120266"/>
          </a:xfrm>
          <a:prstGeom prst="rect">
            <a:avLst/>
          </a:prstGeom>
        </p:spPr>
        <p:txBody>
          <a:bodyPr spcFirstLastPara="1" wrap="square" lIns="0" tIns="0" rIns="0" bIns="0" anchor="ctr" anchorCtr="0">
            <a:noAutofit/>
          </a:bodyPr>
          <a:lstStyle/>
          <a:p>
            <a:pPr marL="0" indent="0">
              <a:buNone/>
            </a:pPr>
            <a:r>
              <a:rPr lang="en-US" sz="6600" b="1" dirty="0">
                <a:solidFill>
                  <a:srgbClr val="002060"/>
                </a:solidFill>
                <a:latin typeface="+mj-lt"/>
              </a:rPr>
              <a:t>Welcome!</a:t>
            </a:r>
          </a:p>
        </p:txBody>
      </p:sp>
    </p:spTree>
    <p:extLst>
      <p:ext uri="{BB962C8B-B14F-4D97-AF65-F5344CB8AC3E}">
        <p14:creationId xmlns:p14="http://schemas.microsoft.com/office/powerpoint/2010/main" val="38374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1;p17"/>
          <p:cNvSpPr txBox="1">
            <a:spLocks/>
          </p:cNvSpPr>
          <p:nvPr/>
        </p:nvSpPr>
        <p:spPr>
          <a:xfrm>
            <a:off x="1219433" y="2726676"/>
            <a:ext cx="10073197" cy="212688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r>
              <a:rPr lang="en-US" sz="5400" kern="0" dirty="0">
                <a:solidFill>
                  <a:srgbClr val="002060"/>
                </a:solidFill>
                <a:latin typeface="+mj-lt"/>
              </a:rPr>
              <a:t>Thinking about the Child and Adult Care Food Program (CACFP), how many age groups are in the infant meal pattern?</a:t>
            </a:r>
          </a:p>
        </p:txBody>
      </p:sp>
    </p:spTree>
    <p:extLst>
      <p:ext uri="{BB962C8B-B14F-4D97-AF65-F5344CB8AC3E}">
        <p14:creationId xmlns:p14="http://schemas.microsoft.com/office/powerpoint/2010/main" val="197955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US" sz="6600" dirty="0">
                <a:solidFill>
                  <a:schemeClr val="bg1"/>
                </a:solidFill>
                <a:latin typeface="+mj-lt"/>
              </a:rPr>
              <a:t>Overview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b="1" dirty="0">
              <a:solidFill>
                <a:schemeClr val="bg1"/>
              </a:solidFill>
              <a:latin typeface="+mj-lt"/>
            </a:endParaRPr>
          </a:p>
        </p:txBody>
      </p:sp>
    </p:spTree>
    <p:extLst>
      <p:ext uri="{BB962C8B-B14F-4D97-AF65-F5344CB8AC3E}">
        <p14:creationId xmlns:p14="http://schemas.microsoft.com/office/powerpoint/2010/main" val="166519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z="3600" dirty="0">
                <a:solidFill>
                  <a:schemeClr val="tx1">
                    <a:lumMod val="75000"/>
                    <a:lumOff val="25000"/>
                  </a:schemeClr>
                </a:solidFill>
                <a:latin typeface="+mj-lt"/>
              </a:rPr>
              <a:t>Explain what is required for each age group in the infant meal pattern for CACFP. </a:t>
            </a:r>
            <a:endParaRPr lang="en-US" sz="3600" dirty="0">
              <a:solidFill>
                <a:schemeClr val="tx1">
                  <a:lumMod val="75000"/>
                  <a:lumOff val="25000"/>
                </a:schemeClr>
              </a:solidFill>
            </a:endParaRPr>
          </a:p>
        </p:txBody>
      </p:sp>
      <p:sp>
        <p:nvSpPr>
          <p:cNvPr id="3" name="Title 2"/>
          <p:cNvSpPr>
            <a:spLocks noGrp="1"/>
          </p:cNvSpPr>
          <p:nvPr>
            <p:ph type="title"/>
          </p:nvPr>
        </p:nvSpPr>
        <p:spPr/>
        <p:txBody>
          <a:bodyPr/>
          <a:lstStyle/>
          <a:p>
            <a:r>
              <a:rPr lang="en-US" sz="4400" dirty="0"/>
              <a:t>Lesson Objective</a:t>
            </a:r>
            <a:endParaRPr lang="en-US" dirty="0"/>
          </a:p>
        </p:txBody>
      </p:sp>
    </p:spTree>
    <p:extLst>
      <p:ext uri="{BB962C8B-B14F-4D97-AF65-F5344CB8AC3E}">
        <p14:creationId xmlns:p14="http://schemas.microsoft.com/office/powerpoint/2010/main" val="100452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Two Age Groups</a:t>
            </a:r>
          </a:p>
        </p:txBody>
      </p:sp>
      <p:sp>
        <p:nvSpPr>
          <p:cNvPr id="192" name="Google Shape;192;p20"/>
          <p:cNvSpPr txBox="1">
            <a:spLocks noGrp="1"/>
          </p:cNvSpPr>
          <p:nvPr>
            <p:ph type="body" idx="1"/>
          </p:nvPr>
        </p:nvSpPr>
        <p:spPr>
          <a:xfrm>
            <a:off x="1219433" y="2112567"/>
            <a:ext cx="9195428" cy="3999600"/>
          </a:xfrm>
          <a:prstGeom prst="rect">
            <a:avLst/>
          </a:prstGeom>
        </p:spPr>
        <p:txBody>
          <a:bodyPr spcFirstLastPara="1" wrap="square" lIns="0" tIns="0" rIns="0" bIns="0" anchor="t" anchorCtr="0">
            <a:noAutofit/>
          </a:bodyPr>
          <a:lstStyle/>
          <a:p>
            <a:r>
              <a:rPr lang="en-US" dirty="0">
                <a:solidFill>
                  <a:schemeClr val="tx1"/>
                </a:solidFill>
                <a:latin typeface="+mj-lt"/>
              </a:rPr>
              <a:t>Two age groups are 0–5 months and 6–11 months</a:t>
            </a:r>
          </a:p>
          <a:p>
            <a:r>
              <a:rPr lang="en-US" dirty="0">
                <a:solidFill>
                  <a:schemeClr val="tx1"/>
                </a:solidFill>
                <a:latin typeface="+mj-lt"/>
              </a:rPr>
              <a:t>Promotes solely breastfeeding in the first six months</a:t>
            </a:r>
          </a:p>
          <a:p>
            <a:pPr lvl="1"/>
            <a:r>
              <a:rPr lang="en-US" dirty="0">
                <a:solidFill>
                  <a:schemeClr val="tx1"/>
                </a:solidFill>
                <a:latin typeface="+mj-lt"/>
              </a:rPr>
              <a:t>Solid foods may be introduced earlier or later than six months of age if the infant is developmentally ready for solids. </a:t>
            </a:r>
          </a:p>
          <a:p>
            <a:r>
              <a:rPr lang="en-US" dirty="0">
                <a:solidFill>
                  <a:schemeClr val="tx1"/>
                </a:solidFill>
                <a:latin typeface="+mj-lt"/>
              </a:rPr>
              <a:t>Age groups are consistent with the American Academy of Pediatrics’ (AAP) and the Special Supplemental Nutrition Program for Women, Infants, and Children (WIC)</a:t>
            </a:r>
          </a:p>
          <a:p>
            <a:endParaRPr lang="en-US" dirty="0">
              <a:solidFill>
                <a:schemeClr val="tx1"/>
              </a:solidFill>
              <a:latin typeface="+mj-lt"/>
            </a:endParaRPr>
          </a:p>
        </p:txBody>
      </p:sp>
    </p:spTree>
    <p:extLst>
      <p:ext uri="{BB962C8B-B14F-4D97-AF65-F5344CB8AC3E}">
        <p14:creationId xmlns:p14="http://schemas.microsoft.com/office/powerpoint/2010/main" val="157289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Required Components for Each Group</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dirty="0">
                <a:latin typeface="+mj-lt"/>
              </a:rPr>
              <a:t>0–5 month age-group is only breastmilk and/or iron-fortified formula</a:t>
            </a:r>
          </a:p>
          <a:p>
            <a:pPr lvl="1"/>
            <a:r>
              <a:rPr lang="en-US" dirty="0">
                <a:latin typeface="+mj-lt"/>
              </a:rPr>
              <a:t>serving size is 4–6 fluid ounces </a:t>
            </a:r>
          </a:p>
          <a:p>
            <a:r>
              <a:rPr lang="en-US" dirty="0">
                <a:latin typeface="+mj-lt"/>
              </a:rPr>
              <a:t>6–11 month age-group is breastmilk and/or iron-fortified formula and solid foods</a:t>
            </a:r>
          </a:p>
          <a:p>
            <a:pPr lvl="1"/>
            <a:r>
              <a:rPr lang="en-US" dirty="0">
                <a:solidFill>
                  <a:srgbClr val="002060"/>
                </a:solidFill>
                <a:latin typeface="+mj-lt"/>
              </a:rPr>
              <a:t>serving size is 6–8 fluid ounces </a:t>
            </a:r>
          </a:p>
          <a:p>
            <a:r>
              <a:rPr lang="en-US" dirty="0">
                <a:solidFill>
                  <a:srgbClr val="002060"/>
                </a:solidFill>
                <a:latin typeface="+mj-lt"/>
              </a:rPr>
              <a:t>Once a child is deemed developmentally appropriate, they must be served solid foods</a:t>
            </a:r>
          </a:p>
          <a:p>
            <a:pPr lvl="1"/>
            <a:r>
              <a:rPr lang="en-US" dirty="0">
                <a:solidFill>
                  <a:srgbClr val="002060"/>
                </a:solidFill>
                <a:latin typeface="+mj-lt"/>
              </a:rPr>
              <a:t>Juice is not allowed to be served to infants in either age group</a:t>
            </a:r>
          </a:p>
          <a:p>
            <a:pPr lvl="1"/>
            <a:r>
              <a:rPr lang="en-US" dirty="0">
                <a:solidFill>
                  <a:srgbClr val="002060"/>
                </a:solidFill>
                <a:latin typeface="+mj-lt"/>
              </a:rPr>
              <a:t>Ready-to-eat cereal is allowed to be served only at snack.</a:t>
            </a:r>
            <a:endParaRPr dirty="0">
              <a:solidFill>
                <a:srgbClr val="002060"/>
              </a:solidFill>
              <a:latin typeface="+mj-lt"/>
            </a:endParaRPr>
          </a:p>
        </p:txBody>
      </p:sp>
    </p:spTree>
    <p:extLst>
      <p:ext uri="{BB962C8B-B14F-4D97-AF65-F5344CB8AC3E}">
        <p14:creationId xmlns:p14="http://schemas.microsoft.com/office/powerpoint/2010/main" val="1529364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80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000" dirty="0">
                <a:solidFill>
                  <a:srgbClr val="002060"/>
                </a:solidFill>
                <a:latin typeface="+mj-lt"/>
              </a:rPr>
              <a:t>CACFP Infant Age Groups</a:t>
            </a:r>
            <a:endParaRPr sz="40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1789801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Conclusion</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dirty="0"/>
          </a:p>
        </p:txBody>
      </p:sp>
    </p:spTree>
    <p:extLst>
      <p:ext uri="{BB962C8B-B14F-4D97-AF65-F5344CB8AC3E}">
        <p14:creationId xmlns:p14="http://schemas.microsoft.com/office/powerpoint/2010/main" val="373505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solidFill>
                  <a:srgbClr val="002060"/>
                </a:solidFill>
                <a:latin typeface="+mj-lt"/>
              </a:rPr>
              <a:t>Lesson Conclusion </a:t>
            </a:r>
            <a:endParaRPr dirty="0">
              <a:solidFill>
                <a:srgbClr val="002060"/>
              </a:solidFill>
              <a:latin typeface="+mj-lt"/>
            </a:endParaRP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000" dirty="0">
                <a:latin typeface="+mj-lt"/>
              </a:rPr>
              <a:t>The CACFP infant age groups are 0–5 months and 6–11 months of age. </a:t>
            </a:r>
          </a:p>
          <a:p>
            <a:pPr lvl="1"/>
            <a:r>
              <a:rPr lang="en-US" sz="2000" dirty="0">
                <a:latin typeface="+mj-lt"/>
              </a:rPr>
              <a:t>encourage nutritious meals when an infant is developmentally ready for solid foods</a:t>
            </a:r>
          </a:p>
          <a:p>
            <a:pPr lvl="1"/>
            <a:r>
              <a:rPr lang="en-US" sz="2000" dirty="0">
                <a:latin typeface="+mj-lt"/>
              </a:rPr>
              <a:t>encourage breastfeeding for as long as possible. </a:t>
            </a:r>
          </a:p>
        </p:txBody>
      </p:sp>
    </p:spTree>
    <p:extLst>
      <p:ext uri="{BB962C8B-B14F-4D97-AF65-F5344CB8AC3E}">
        <p14:creationId xmlns:p14="http://schemas.microsoft.com/office/powerpoint/2010/main" val="1235199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66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400" dirty="0">
                <a:solidFill>
                  <a:srgbClr val="002060"/>
                </a:solidFill>
                <a:latin typeface="+mj-lt"/>
              </a:rPr>
              <a:t>Speed Action Planning </a:t>
            </a:r>
            <a:endParaRPr sz="44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2228486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descr="Translucent image - Institute of Child Nutrition " title="Image"/>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0" y="247650"/>
            <a:ext cx="12192000" cy="7031664"/>
          </a:xfrm>
          <a:prstGeom prst="rect">
            <a:avLst/>
          </a:prstGeom>
          <a:solidFill>
            <a:schemeClr val="bg1"/>
          </a:solidFill>
        </p:spPr>
      </p:pic>
      <p:sp>
        <p:nvSpPr>
          <p:cNvPr id="4" name="Title 3"/>
          <p:cNvSpPr>
            <a:spLocks noGrp="1"/>
          </p:cNvSpPr>
          <p:nvPr>
            <p:ph type="title"/>
          </p:nvPr>
        </p:nvSpPr>
        <p:spPr>
          <a:xfrm>
            <a:off x="-66696" y="2722879"/>
            <a:ext cx="12191999" cy="1391921"/>
          </a:xfrm>
        </p:spPr>
        <p:txBody>
          <a:bodyPr>
            <a:normAutofit fontScale="90000"/>
          </a:bodyPr>
          <a:lstStyle/>
          <a:p>
            <a:pPr algn="ctr">
              <a:tabLst>
                <a:tab pos="6289675" algn="l"/>
              </a:tabLst>
            </a:pP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The University of Mississippi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School of Applied Sciences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www.theicn.org</a:t>
            </a:r>
            <a:r>
              <a:rPr lang="en-US" sz="2700" dirty="0">
                <a:solidFill>
                  <a:srgbClr val="002060"/>
                </a:solidFill>
                <a:latin typeface="+mj-lt"/>
                <a:cs typeface="Arial" pitchFamily="34" charset="0"/>
              </a:rPr>
              <a:t> </a:t>
            </a:r>
            <a:r>
              <a:rPr lang="en-US" sz="2700" dirty="0">
                <a:solidFill>
                  <a:srgbClr val="002060"/>
                </a:solidFill>
                <a:latin typeface="+mj-lt"/>
                <a:cs typeface="Arial" pitchFamily="34" charset="0"/>
                <a:sym typeface="Wingdings 2" panose="05020102010507070707" pitchFamily="18" charset="2"/>
              </a:rPr>
              <a:t></a:t>
            </a:r>
            <a:r>
              <a:rPr lang="en-US" sz="2700" dirty="0">
                <a:solidFill>
                  <a:srgbClr val="002060"/>
                </a:solidFill>
                <a:latin typeface="+mj-lt"/>
                <a:cs typeface="Arial" pitchFamily="34" charset="0"/>
              </a:rPr>
              <a:t> 800-321-3054 </a:t>
            </a:r>
            <a:br>
              <a:rPr lang="en-US" sz="2700" dirty="0">
                <a:solidFill>
                  <a:srgbClr val="002060"/>
                </a:solidFill>
                <a:latin typeface="+mj-lt"/>
                <a:cs typeface="Arial" pitchFamily="34" charset="0"/>
              </a:rPr>
            </a:br>
            <a:r>
              <a:rPr lang="en-US" sz="2700" dirty="0">
                <a:solidFill>
                  <a:srgbClr val="002060"/>
                </a:solidFill>
                <a:latin typeface="+mj-lt"/>
                <a:cs typeface="Arial" pitchFamily="34" charset="0"/>
              </a:rPr>
              <a:t>helpdesk@theicn.org </a:t>
            </a:r>
            <a:endParaRPr lang="en-US" sz="3200" i="0" dirty="0">
              <a:solidFill>
                <a:srgbClr val="002060"/>
              </a:solidFill>
              <a:latin typeface="+mj-lt"/>
              <a:cs typeface="Arial" pitchFamily="34" charset="0"/>
            </a:endParaRPr>
          </a:p>
        </p:txBody>
      </p:sp>
      <p:pic>
        <p:nvPicPr>
          <p:cNvPr id="5" name="Picture 4" descr="Institute of Child Nutrition Logo " title="Imag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81" y="198311"/>
            <a:ext cx="3849345" cy="693004"/>
          </a:xfrm>
          <a:prstGeom prst="rect">
            <a:avLst/>
          </a:prstGeom>
        </p:spPr>
      </p:pic>
      <p:sp>
        <p:nvSpPr>
          <p:cNvPr id="7" name="Rectangle 6"/>
          <p:cNvSpPr/>
          <p:nvPr/>
        </p:nvSpPr>
        <p:spPr>
          <a:xfrm>
            <a:off x="754498" y="6128967"/>
            <a:ext cx="3076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facebook.com/ichildnutrition</a:t>
            </a:r>
          </a:p>
        </p:txBody>
      </p:sp>
      <p:pic>
        <p:nvPicPr>
          <p:cNvPr id="8" name="Picture 7" descr="Facebook " title="Logo">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7300" y="4911740"/>
            <a:ext cx="995387" cy="995853"/>
          </a:xfrm>
          <a:prstGeom prst="rect">
            <a:avLst/>
          </a:prstGeom>
        </p:spPr>
      </p:pic>
      <p:pic>
        <p:nvPicPr>
          <p:cNvPr id="9" name="Picture 2" descr="Twitter " title="Logo">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13086" y="4913415"/>
            <a:ext cx="1225255" cy="9958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074799" y="6126286"/>
            <a:ext cx="183575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@ichildnutrition</a:t>
            </a:r>
          </a:p>
        </p:txBody>
      </p:sp>
      <p:pic>
        <p:nvPicPr>
          <p:cNvPr id="11" name="Picture 8" descr="Pinterest " title="Logo">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16434" y="4699976"/>
            <a:ext cx="1415918" cy="141591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9143456" y="6126286"/>
            <a:ext cx="22733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pinterest.com/theicn</a:t>
            </a:r>
          </a:p>
        </p:txBody>
      </p:sp>
      <p:pic>
        <p:nvPicPr>
          <p:cNvPr id="13" name="Picture 10" descr="Instagram " title="Logo">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99754" y="4945667"/>
            <a:ext cx="1077184" cy="107718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6435578" y="6126286"/>
            <a:ext cx="23823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instagram.com/theicn</a:t>
            </a:r>
          </a:p>
        </p:txBody>
      </p:sp>
      <p:sp>
        <p:nvSpPr>
          <p:cNvPr id="16" name="TextBox 15"/>
          <p:cNvSpPr txBox="1"/>
          <p:nvPr/>
        </p:nvSpPr>
        <p:spPr>
          <a:xfrm>
            <a:off x="28481" y="4338935"/>
            <a:ext cx="121919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Light" panose="020F0302020204030204"/>
                <a:ea typeface="+mn-ea"/>
                <a:cs typeface="Arial" panose="020B0604020202020204" pitchFamily="34" charset="0"/>
              </a:rPr>
              <a:t>Follow ICN on Social Media!</a:t>
            </a:r>
          </a:p>
        </p:txBody>
      </p:sp>
      <p:sp>
        <p:nvSpPr>
          <p:cNvPr id="15" name="Rectangle 14" descr="Blue rectangle at bottom of screen " title="Rectangle"/>
          <p:cNvSpPr/>
          <p:nvPr/>
        </p:nvSpPr>
        <p:spPr>
          <a:xfrm>
            <a:off x="0" y="6716829"/>
            <a:ext cx="12192000" cy="3657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Google Shape;403;p37"/>
          <p:cNvSpPr txBox="1">
            <a:spLocks/>
          </p:cNvSpPr>
          <p:nvPr/>
        </p:nvSpPr>
        <p:spPr>
          <a:xfrm>
            <a:off x="2292739" y="1088713"/>
            <a:ext cx="8173600" cy="1546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pPr marL="0" marR="0" lvl="0" indent="0" algn="ctr" defTabSz="914400" rtl="0" eaLnBrk="1" fontAlgn="auto" latinLnBrk="0" hangingPunct="1">
              <a:lnSpc>
                <a:spcPct val="90000"/>
              </a:lnSpc>
              <a:spcBef>
                <a:spcPts val="0"/>
              </a:spcBef>
              <a:spcAft>
                <a:spcPts val="0"/>
              </a:spcAft>
              <a:buClr>
                <a:srgbClr val="184880"/>
              </a:buClr>
              <a:buSzPts val="2000"/>
              <a:buFont typeface="Merriweather"/>
              <a:buNone/>
              <a:tabLst/>
              <a:defRPr/>
            </a:pPr>
            <a:r>
              <a:rPr kumimoji="0" lang="en-US" sz="7200" i="1" u="none" strike="noStrike" kern="0" cap="none" spc="0" normalizeH="0" baseline="0" noProof="0" dirty="0">
                <a:ln>
                  <a:noFill/>
                </a:ln>
                <a:solidFill>
                  <a:srgbClr val="002060"/>
                </a:solidFill>
                <a:effectLst/>
                <a:uLnTx/>
                <a:uFillTx/>
                <a:latin typeface="+mj-lt"/>
                <a:sym typeface="Merriweather"/>
              </a:rPr>
              <a:t>Thank You!</a:t>
            </a:r>
          </a:p>
        </p:txBody>
      </p:sp>
    </p:spTree>
    <p:extLst>
      <p:ext uri="{BB962C8B-B14F-4D97-AF65-F5344CB8AC3E}">
        <p14:creationId xmlns:p14="http://schemas.microsoft.com/office/powerpoint/2010/main" val="3298560219"/>
      </p:ext>
    </p:extLst>
  </p:cSld>
  <p:clrMapOvr>
    <a:masterClrMapping/>
  </p:clrMapOvr>
</p:sld>
</file>

<file path=ppt/theme/theme1.xml><?xml version="1.0" encoding="utf-8"?>
<a:theme xmlns:a="http://schemas.openxmlformats.org/drawingml/2006/main" name="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4E37AA8E3D2C45BC50162E7E7DAD24" ma:contentTypeVersion="11" ma:contentTypeDescription="Create a new document." ma:contentTypeScope="" ma:versionID="a8f08e611e9f0f27d67f12fc0996828a">
  <xsd:schema xmlns:xsd="http://www.w3.org/2001/XMLSchema" xmlns:xs="http://www.w3.org/2001/XMLSchema" xmlns:p="http://schemas.microsoft.com/office/2006/metadata/properties" xmlns:ns3="399f57f5-dbed-4c34-9a36-43547801a8b1" xmlns:ns4="8988bec7-c4f2-4046-ad18-3a82420eb3eb" targetNamespace="http://schemas.microsoft.com/office/2006/metadata/properties" ma:root="true" ma:fieldsID="f69ce6b05a5e907364143177af6ab716" ns3:_="" ns4:_="">
    <xsd:import namespace="399f57f5-dbed-4c34-9a36-43547801a8b1"/>
    <xsd:import namespace="8988bec7-c4f2-4046-ad18-3a82420eb3e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f57f5-dbed-4c34-9a36-43547801a8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88bec7-c4f2-4046-ad18-3a82420eb3e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F37B2C-F9DA-4683-81E0-B3C6E8112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9f57f5-dbed-4c34-9a36-43547801a8b1"/>
    <ds:schemaRef ds:uri="8988bec7-c4f2-4046-ad18-3a82420eb3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F97B2E-70FC-4232-8A2D-B96F6A7F8113}">
  <ds:schemaRefs>
    <ds:schemaRef ds:uri="http://schemas.microsoft.com/sharepoint/v3/contenttype/forms"/>
  </ds:schemaRefs>
</ds:datastoreItem>
</file>

<file path=customXml/itemProps3.xml><?xml version="1.0" encoding="utf-8"?>
<ds:datastoreItem xmlns:ds="http://schemas.openxmlformats.org/officeDocument/2006/customXml" ds:itemID="{88C5DB4A-886A-4E21-8AEC-6187AFF130ED}">
  <ds:schemaRefs>
    <ds:schemaRef ds:uri="http://www.w3.org/XML/1998/namespace"/>
    <ds:schemaRef ds:uri="http://purl.org/dc/terms/"/>
    <ds:schemaRef ds:uri="http://purl.org/dc/elements/1.1/"/>
    <ds:schemaRef ds:uri="8988bec7-c4f2-4046-ad18-3a82420eb3eb"/>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399f57f5-dbed-4c34-9a36-43547801a8b1"/>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2283</TotalTime>
  <Words>1150</Words>
  <Application>Microsoft Macintosh PowerPoint</Application>
  <PresentationFormat>Widescreen</PresentationFormat>
  <Paragraphs>70</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Calibri</vt:lpstr>
      <vt:lpstr>Calibri Light</vt:lpstr>
      <vt:lpstr>IBM Plex Sans</vt:lpstr>
      <vt:lpstr>IBM Plex Sans Light</vt:lpstr>
      <vt:lpstr>Merriweather</vt:lpstr>
      <vt:lpstr>Surrey template</vt:lpstr>
      <vt:lpstr>1_Surrey template</vt:lpstr>
      <vt:lpstr>Infant Age Groups: What are the Basics?</vt:lpstr>
      <vt:lpstr>Introduction  </vt:lpstr>
      <vt:lpstr>PowerPoint Presentation</vt:lpstr>
      <vt:lpstr>PowerPoint Presentation</vt:lpstr>
      <vt:lpstr>Overview </vt:lpstr>
      <vt:lpstr>Lesson Objective</vt:lpstr>
      <vt:lpstr>Two Age Groups</vt:lpstr>
      <vt:lpstr>Required Components for Each Group</vt:lpstr>
      <vt:lpstr>Activity</vt:lpstr>
      <vt:lpstr>Conclusion</vt:lpstr>
      <vt:lpstr>Lesson Conclusion </vt:lpstr>
      <vt:lpstr>Activity</vt:lpstr>
      <vt:lpstr> The University of Mississippi   School of Applied Sciences    www.theicn.org  800-321-3054  helpdesk@theicn.org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for Serving Meals  Family Style in the CACFP</dc:title>
  <dc:creator>TC CO</dc:creator>
  <cp:lastModifiedBy>Breanna Tutor</cp:lastModifiedBy>
  <cp:revision>74</cp:revision>
  <dcterms:created xsi:type="dcterms:W3CDTF">2020-05-13T17:38:08Z</dcterms:created>
  <dcterms:modified xsi:type="dcterms:W3CDTF">2021-11-03T19:13:24Z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0x010100444E37AA8E3D2C45BC50162E7E7DAD24</vt:lpwstr>
  </property>
</Properties>
</file>