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21"/>
  </p:notesMasterIdLst>
  <p:sldIdLst>
    <p:sldId id="257" r:id="rId3"/>
    <p:sldId id="258" r:id="rId4"/>
    <p:sldId id="259" r:id="rId5"/>
    <p:sldId id="260" r:id="rId6"/>
    <p:sldId id="263" r:id="rId7"/>
    <p:sldId id="264" r:id="rId8"/>
    <p:sldId id="271" r:id="rId9"/>
    <p:sldId id="261" r:id="rId10"/>
    <p:sldId id="262" r:id="rId11"/>
    <p:sldId id="265" r:id="rId12"/>
    <p:sldId id="272" r:id="rId13"/>
    <p:sldId id="273" r:id="rId14"/>
    <p:sldId id="274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ETTA HENDERSON" initials="HH" lastIdx="3" clrIdx="0">
    <p:extLst>
      <p:ext uri="{19B8F6BF-5375-455C-9EA6-DF929625EA0E}">
        <p15:presenceInfo xmlns:p15="http://schemas.microsoft.com/office/powerpoint/2012/main" userId="S::hhenders@olemiss.edu::56a1cc24-d293-4785-a0a6-1d6a75d73248" providerId="AD"/>
      </p:ext>
    </p:extLst>
  </p:cmAuthor>
  <p:cmAuthor id="2" name="SHARON WALLS" initials="SW" lastIdx="3" clrIdx="1">
    <p:extLst>
      <p:ext uri="{19B8F6BF-5375-455C-9EA6-DF929625EA0E}">
        <p15:presenceInfo xmlns:p15="http://schemas.microsoft.com/office/powerpoint/2012/main" userId="S::swmartin@olemiss.edu::bff738a1-0dc7-490e-9a98-fdeeac8f7ede" providerId="AD"/>
      </p:ext>
    </p:extLst>
  </p:cmAuthor>
  <p:cmAuthor id="3" name="kimmac@olemiss.edu" initials="k" lastIdx="1" clrIdx="2">
    <p:extLst>
      <p:ext uri="{19B8F6BF-5375-455C-9EA6-DF929625EA0E}">
        <p15:presenceInfo xmlns:p15="http://schemas.microsoft.com/office/powerpoint/2012/main" userId="kimmac@olemiss.edu" providerId="None"/>
      </p:ext>
    </p:extLst>
  </p:cmAuthor>
  <p:cmAuthor id="4" name="lmorse" initials="lm" lastIdx="1" clrIdx="3">
    <p:extLst>
      <p:ext uri="{19B8F6BF-5375-455C-9EA6-DF929625EA0E}">
        <p15:presenceInfo xmlns:p15="http://schemas.microsoft.com/office/powerpoint/2012/main" userId="S::lmorse@olemiss.edu::36f5a0cd-ad2a-49af-81ae-bb801a0c5e51" providerId="AD"/>
      </p:ext>
    </p:extLst>
  </p:cmAuthor>
  <p:cmAuthor id="5" name="LUTINA COCHRAN" initials="LC" lastIdx="1" clrIdx="4">
    <p:extLst>
      <p:ext uri="{19B8F6BF-5375-455C-9EA6-DF929625EA0E}">
        <p15:presenceInfo xmlns:p15="http://schemas.microsoft.com/office/powerpoint/2012/main" userId="S::lcochran@olemiss.edu::bebe4141-ceae-4bef-8575-c2de6bfac1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" dt="2021-05-18T21:10:54.673"/>
    <p1510:client id="{36C6AFF6-A32C-CCFB-D77F-E9357D8C5293}" v="3" dt="2021-05-28T18:26:14.639"/>
    <p1510:client id="{52ADE5CF-B93E-A384-BE63-408F6C8577F6}" v="9" dt="2021-05-28T17:33:14.598"/>
    <p1510:client id="{6D814EEB-2A02-A4D4-FAB8-9E5A593A87DB}" v="27" dt="2021-05-28T15:13:54.116"/>
    <p1510:client id="{88B3FBB5-5DAD-68BA-9EAD-EEF83284AAB2}" v="1" dt="2021-05-28T18:38:48.471"/>
    <p1510:client id="{CC270B8C-E0CC-016C-2CB5-482B19746C17}" v="3" dt="2021-05-25T16:38:31.581"/>
    <p1510:client id="{EB430C2A-787B-5DFE-201A-D2E6B79D7F7C}" v="2" dt="2021-05-18T17:56:26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607DA-B5CB-4924-BD27-26B6B95C4673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19BF1-A6E0-4E2C-8C4E-30E5151CF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29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9139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365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4203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3930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9041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8930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282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9358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4601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7017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06B264-D7E8-4926-88CB-12B9599176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842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" y="-16266"/>
            <a:ext cx="10868751" cy="6889233"/>
          </a:xfrm>
          <a:custGeom>
            <a:avLst/>
            <a:gdLst/>
            <a:ahLst/>
            <a:cxnLst/>
            <a:rect l="l" t="t" r="r" b="b"/>
            <a:pathLst>
              <a:path w="241643" h="206677" extrusionOk="0">
                <a:moveTo>
                  <a:pt x="126321" y="206677"/>
                </a:moveTo>
                <a:lnTo>
                  <a:pt x="241643" y="0"/>
                </a:lnTo>
                <a:lnTo>
                  <a:pt x="0" y="0"/>
                </a:lnTo>
                <a:lnTo>
                  <a:pt x="0" y="2066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5056561" y="2134567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6971101" y="-19289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14400" y="928567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32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669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 userDrawn="1"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70" lvl="1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54" lvl="2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39" lvl="3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24" lvl="4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509" lvl="5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93" lvl="6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78" lvl="7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63" lvl="8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227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>
                <a:solidFill>
                  <a:srgbClr val="002060"/>
                </a:solidFill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dirty="0"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rgbClr val="002060"/>
                </a:solidFill>
                <a:latin typeface="Calibri Light" panose="020F03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828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-10400" y="-16266"/>
            <a:ext cx="8331067" cy="6889233"/>
          </a:xfrm>
          <a:custGeom>
            <a:avLst/>
            <a:gdLst/>
            <a:ahLst/>
            <a:cxnLst/>
            <a:rect l="l" t="t" r="r" b="b"/>
            <a:pathLst>
              <a:path w="249932" h="206677" extrusionOk="0">
                <a:moveTo>
                  <a:pt x="134610" y="206677"/>
                </a:moveTo>
                <a:lnTo>
                  <a:pt x="249932" y="0"/>
                </a:lnTo>
                <a:lnTo>
                  <a:pt x="312" y="176"/>
                </a:lnTo>
                <a:lnTo>
                  <a:pt x="0" y="2065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grpSp>
        <p:nvGrpSpPr>
          <p:cNvPr id="53" name="Google Shape;53;p6"/>
          <p:cNvGrpSpPr/>
          <p:nvPr/>
        </p:nvGrpSpPr>
        <p:grpSpPr>
          <a:xfrm>
            <a:off x="-418255" y="-24499"/>
            <a:ext cx="8358488" cy="2182673"/>
            <a:chOff x="-313691" y="-18375"/>
            <a:chExt cx="6268866" cy="1637005"/>
          </a:xfrm>
        </p:grpSpPr>
        <p:sp>
          <p:nvSpPr>
            <p:cNvPr id="54" name="Google Shape;54;p6"/>
            <p:cNvSpPr/>
            <p:nvPr/>
          </p:nvSpPr>
          <p:spPr>
            <a:xfrm>
              <a:off x="256375" y="499825"/>
              <a:ext cx="56988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11171551" y="4763643"/>
            <a:ext cx="1749812" cy="2094404"/>
            <a:chOff x="7485392" y="1755351"/>
            <a:chExt cx="2830800" cy="3388272"/>
          </a:xfrm>
        </p:grpSpPr>
        <p:sp>
          <p:nvSpPr>
            <p:cNvPr id="59" name="Google Shape;59;p6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6"/>
          <p:cNvSpPr/>
          <p:nvPr/>
        </p:nvSpPr>
        <p:spPr>
          <a:xfrm>
            <a:off x="4228773" y="3429000"/>
            <a:ext cx="2408800" cy="34436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3891459" y="0"/>
            <a:ext cx="4429200" cy="63332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52120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33076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11593033" y="6333133"/>
            <a:ext cx="5992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algn="r"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120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786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24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>
  <p:cSld name="Blank - Dar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3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45" name="Google Shape;145;p13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9" name="Google Shape;149;p13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739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354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 userDrawn="1"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70" lvl="1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54" lvl="2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39" lvl="3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24" lvl="4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509" lvl="5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93" lvl="6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78" lvl="7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63" lvl="8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kumimoji="0" sz="8000" b="1" i="0" u="none" strike="noStrike" kern="0" cap="none" spc="0" normalizeH="0" baseline="0" noProof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984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 sz="3600">
                <a:solidFill>
                  <a:srgbClr val="002060"/>
                </a:solidFill>
                <a:latin typeface="+mj-lt"/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 sz="3600">
                <a:solidFill>
                  <a:srgbClr val="002060"/>
                </a:solidFill>
                <a:latin typeface="+mj-lt"/>
              </a:defRPr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lang="en-US" dirty="0"/>
          </a:p>
          <a:p>
            <a:pPr lvl="1"/>
            <a:endParaRPr dirty="0"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rgbClr val="00206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820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174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8281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08FC6-BFD7-4AAC-BEE9-B1A786AB78C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11/3/21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180243-72B9-4BA5-931B-4075272812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05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92846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28214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hyperlink" Target="https://twitter.com/search?q=institute%20of%20child%20nutrition&amp;src=typd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tiff"/><Relationship Id="rId11" Type="http://schemas.openxmlformats.org/officeDocument/2006/relationships/hyperlink" Target="https://www.instagram.com/theicn/" TargetMode="External"/><Relationship Id="rId5" Type="http://schemas.openxmlformats.org/officeDocument/2006/relationships/hyperlink" Target="https://www.facebook.com/ichildnutrition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hyperlink" Target="https://www.pinterest.com/thei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>
            <a:spLocks noGrp="1"/>
          </p:cNvSpPr>
          <p:nvPr>
            <p:ph type="ctrTitle"/>
          </p:nvPr>
        </p:nvSpPr>
        <p:spPr>
          <a:xfrm>
            <a:off x="800608" y="1838903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sz="4800" dirty="0">
                <a:solidFill>
                  <a:srgbClr val="002060"/>
                </a:solidFill>
                <a:latin typeface="+mj-lt"/>
              </a:rPr>
              <a:t>Creating a Breastfeeding-Friendly  Environment</a:t>
            </a:r>
            <a:br>
              <a:rPr lang="en-US" sz="4800" dirty="0">
                <a:solidFill>
                  <a:srgbClr val="002060"/>
                </a:solidFill>
                <a:latin typeface="+mj-lt"/>
              </a:rPr>
            </a:br>
            <a:endParaRPr sz="48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2097" y="5133553"/>
            <a:ext cx="2595582" cy="830997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2060"/>
                </a:solidFill>
                <a:latin typeface="Calibri Light"/>
                <a:cs typeface="Calibri Light"/>
              </a:rPr>
              <a:t>CACFP </a:t>
            </a:r>
            <a:r>
              <a:rPr lang="en-US" sz="2400" b="1" dirty="0" err="1">
                <a:solidFill>
                  <a:srgbClr val="002060"/>
                </a:solidFill>
                <a:latin typeface="Calibri Light"/>
                <a:cs typeface="Calibri Light"/>
              </a:rPr>
              <a:t>iTrain</a:t>
            </a:r>
            <a:r>
              <a:rPr lang="en-US" sz="2400" b="1" dirty="0">
                <a:solidFill>
                  <a:srgbClr val="002060"/>
                </a:solidFill>
                <a:latin typeface="Calibri Light"/>
                <a:cs typeface="Calibri Light"/>
              </a:rPr>
              <a:t> </a:t>
            </a:r>
          </a:p>
          <a:p>
            <a:pPr>
              <a:defRPr/>
            </a:pPr>
            <a:r>
              <a:rPr lang="en-US" sz="2400" b="1" dirty="0">
                <a:solidFill>
                  <a:srgbClr val="002060"/>
                </a:solidFill>
                <a:latin typeface="Calibri Light"/>
                <a:cs typeface="Calibri Light"/>
              </a:rPr>
              <a:t>Simple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/>
                <a:cs typeface="Calibri Light"/>
              </a:rPr>
              <a:t>Lesson Plan</a:t>
            </a:r>
            <a:r>
              <a:rPr lang="en-US" sz="2400" b="1" dirty="0">
                <a:solidFill>
                  <a:srgbClr val="002060"/>
                </a:solidFill>
                <a:latin typeface="Calibri Light"/>
                <a:cs typeface="Calibri Light"/>
              </a:rPr>
              <a:t> 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Institute of Child Nutrition Logo " title="Image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95" y="1069099"/>
            <a:ext cx="2390483" cy="43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96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+mj-lt"/>
              </a:rPr>
              <a:t>Introduction  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US" dirty="0">
                <a:solidFill>
                  <a:schemeClr val="bg1"/>
                </a:solidFill>
              </a:rPr>
              <a:t>Trainer and Participants’</a:t>
            </a:r>
          </a:p>
          <a:p>
            <a:pPr marL="0" indent="0"/>
            <a:r>
              <a:rPr lang="en-US" dirty="0">
                <a:solidFill>
                  <a:schemeClr val="bg1"/>
                </a:solidFill>
              </a:rPr>
              <a:t> Introductions</a:t>
            </a:r>
          </a:p>
          <a:p>
            <a:pPr marL="0" indent="0"/>
            <a:endParaRPr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34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>
            <a:spLocks noGrp="1"/>
          </p:cNvSpPr>
          <p:nvPr>
            <p:ph type="body" idx="1"/>
          </p:nvPr>
        </p:nvSpPr>
        <p:spPr>
          <a:xfrm>
            <a:off x="2511358" y="1368867"/>
            <a:ext cx="7169285" cy="412026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buNone/>
            </a:pPr>
            <a:r>
              <a:rPr lang="en-US" sz="6600" b="1" dirty="0">
                <a:solidFill>
                  <a:srgbClr val="002060"/>
                </a:solidFill>
                <a:latin typeface="+mj-lt"/>
              </a:rPr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52572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Current Knowledge</a:t>
            </a:r>
          </a:p>
        </p:txBody>
      </p:sp>
      <p:sp>
        <p:nvSpPr>
          <p:cNvPr id="4" name="Google Shape;171;p17"/>
          <p:cNvSpPr txBox="1">
            <a:spLocks/>
          </p:cNvSpPr>
          <p:nvPr/>
        </p:nvSpPr>
        <p:spPr>
          <a:xfrm>
            <a:off x="859999" y="2367242"/>
            <a:ext cx="10475763" cy="2126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sym typeface="Merriweather"/>
              </a:rPr>
              <a:t>What are some of the benefits of breastfeeding?</a:t>
            </a:r>
            <a:endParaRPr lang="en-US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5317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</a:rPr>
              <a:t>Overview 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endParaRPr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8754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sz="3600" dirty="0"/>
              <a:t>enerate ideas for creating a breastfeeding-friendly environment in a child care setting.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Lesson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4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8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j-lt"/>
              </a:rPr>
              <a:t>Breastfeeding-Friendly Environment</a:t>
            </a:r>
            <a:endParaRPr sz="4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12" name="Google Shape;412;p38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dirty="0">
                <a:latin typeface="+mj-lt"/>
              </a:rPr>
              <a:t>What would a breastfeeding space look like in your child care setting?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4519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8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+mj-lt"/>
              </a:rPr>
              <a:t>Why Creat</a:t>
            </a:r>
            <a:r>
              <a:rPr lang="en-US" sz="4400" dirty="0"/>
              <a:t>e a Breastfeeding-Friendly Environment?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12" name="Google Shape;412;p38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608965" indent="-507365"/>
            <a:r>
              <a:rPr lang="en-US" dirty="0"/>
              <a:t>Provide mothers with the support they may not receive elsewhere</a:t>
            </a:r>
          </a:p>
          <a:p>
            <a:pPr marL="608965" indent="-507365"/>
            <a:r>
              <a:rPr lang="en-US" dirty="0"/>
              <a:t>Provide encouragement, education, and resources related to breastfeeding</a:t>
            </a:r>
          </a:p>
          <a:p>
            <a:pPr marL="608965" indent="-507365"/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8689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432" y="2112567"/>
            <a:ext cx="9690305" cy="4572012"/>
          </a:xfrm>
        </p:spPr>
        <p:txBody>
          <a:bodyPr/>
          <a:lstStyle/>
          <a:p>
            <a:r>
              <a:rPr lang="en-US" dirty="0">
                <a:latin typeface="+mj-lt"/>
              </a:rPr>
              <a:t>Centers and family child care homes reimbursed for meals when mothers breastfeed on-site </a:t>
            </a:r>
          </a:p>
          <a:p>
            <a:r>
              <a:rPr lang="en-US" dirty="0">
                <a:latin typeface="+mj-lt"/>
              </a:rPr>
              <a:t>Documentation must be recorded to claim meals </a:t>
            </a:r>
          </a:p>
          <a:p>
            <a:pPr lvl="1"/>
            <a:r>
              <a:rPr lang="en-US" dirty="0">
                <a:latin typeface="+mj-lt"/>
              </a:rPr>
              <a:t>Writing “breastfed on-site” or “mother on-site” are acceptable ways to document</a:t>
            </a:r>
          </a:p>
          <a:p>
            <a:endParaRPr lang="en-US" sz="3200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Breastfeeding On-Site</a:t>
            </a:r>
          </a:p>
        </p:txBody>
      </p:sp>
    </p:spTree>
    <p:extLst>
      <p:ext uri="{BB962C8B-B14F-4D97-AF65-F5344CB8AC3E}">
        <p14:creationId xmlns:p14="http://schemas.microsoft.com/office/powerpoint/2010/main" val="1805223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433" y="2112567"/>
            <a:ext cx="9453822" cy="4344218"/>
          </a:xfrm>
        </p:spPr>
        <p:txBody>
          <a:bodyPr/>
          <a:lstStyle/>
          <a:p>
            <a:r>
              <a:rPr lang="en-US" sz="3200" dirty="0">
                <a:latin typeface="+mj-lt"/>
              </a:rPr>
              <a:t>Establishing a breastfeeding policy is a way to outline:</a:t>
            </a:r>
          </a:p>
          <a:p>
            <a:pPr lvl="1"/>
            <a:r>
              <a:rPr lang="en-US" sz="3200" dirty="0">
                <a:latin typeface="+mj-lt"/>
              </a:rPr>
              <a:t>Standard of care that is received at your center or home</a:t>
            </a:r>
          </a:p>
          <a:p>
            <a:pPr lvl="1"/>
            <a:r>
              <a:rPr lang="en-US" sz="3200" dirty="0">
                <a:latin typeface="+mj-lt"/>
              </a:rPr>
              <a:t>Spaces where mothers can breastfeed</a:t>
            </a:r>
          </a:p>
          <a:p>
            <a:pPr lvl="1"/>
            <a:r>
              <a:rPr lang="en-US" sz="3200" dirty="0">
                <a:latin typeface="+mj-lt"/>
              </a:rPr>
              <a:t>Staff responsibilities</a:t>
            </a:r>
          </a:p>
          <a:p>
            <a:pPr lvl="1"/>
            <a:r>
              <a:rPr lang="en-US" sz="3200" dirty="0">
                <a:latin typeface="+mj-lt"/>
              </a:rPr>
              <a:t>Protocol for handling, storing, and serving breastmilk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Breastfeeding Policy</a:t>
            </a:r>
          </a:p>
        </p:txBody>
      </p:sp>
    </p:spTree>
    <p:extLst>
      <p:ext uri="{BB962C8B-B14F-4D97-AF65-F5344CB8AC3E}">
        <p14:creationId xmlns:p14="http://schemas.microsoft.com/office/powerpoint/2010/main" val="144434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433" y="1745167"/>
            <a:ext cx="9332800" cy="4955178"/>
          </a:xfrm>
        </p:spPr>
        <p:txBody>
          <a:bodyPr/>
          <a:lstStyle/>
          <a:p>
            <a:pPr marL="608965" indent="-507365"/>
            <a:r>
              <a:rPr lang="en-US" sz="2700" dirty="0"/>
              <a:t>Provide educational handouts or brochures</a:t>
            </a:r>
          </a:p>
          <a:p>
            <a:pPr marL="608965" indent="-507365"/>
            <a:r>
              <a:rPr lang="en-US" sz="2700" dirty="0"/>
              <a:t>Display the contact information of local and national resources</a:t>
            </a:r>
          </a:p>
          <a:p>
            <a:pPr marL="608965" indent="-507365"/>
            <a:r>
              <a:rPr lang="en-US" sz="2700" dirty="0"/>
              <a:t>Host a breastfeeding class/workshop</a:t>
            </a:r>
          </a:p>
          <a:p>
            <a:pPr marL="608965" indent="-507365"/>
            <a:r>
              <a:rPr lang="en-US" sz="2700" dirty="0"/>
              <a:t>Start a peer group of breastfeeding mothers</a:t>
            </a:r>
          </a:p>
          <a:p>
            <a:pPr marL="608965" indent="-507365"/>
            <a:r>
              <a:rPr lang="en-US" sz="2700" dirty="0"/>
              <a:t>Other resources: </a:t>
            </a:r>
          </a:p>
          <a:p>
            <a:pPr marL="1218565" lvl="1" indent="-507365"/>
            <a:r>
              <a:rPr lang="en-US" sz="2700" dirty="0"/>
              <a:t>Special Supplemental Nutrition Program for Women, Infants, and Children (WIC) </a:t>
            </a:r>
          </a:p>
          <a:p>
            <a:pPr marL="1218565" lvl="1" indent="-507365"/>
            <a:r>
              <a:rPr lang="en-US" sz="2700" dirty="0"/>
              <a:t>Team Nutrition’s Breastfed Babies Welcome Here resource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and Resources</a:t>
            </a:r>
          </a:p>
        </p:txBody>
      </p:sp>
    </p:spTree>
    <p:extLst>
      <p:ext uri="{BB962C8B-B14F-4D97-AF65-F5344CB8AC3E}">
        <p14:creationId xmlns:p14="http://schemas.microsoft.com/office/powerpoint/2010/main" val="1157263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8965" indent="-507365"/>
            <a:r>
              <a:rPr lang="en-US" sz="3600">
                <a:latin typeface="+mj-lt"/>
              </a:rPr>
              <a:t>Offer a physical space</a:t>
            </a:r>
            <a:r>
              <a:rPr lang="en-US"/>
              <a:t> that</a:t>
            </a:r>
            <a:r>
              <a:rPr lang="en-US" sz="3600">
                <a:latin typeface="+mj-lt"/>
              </a:rPr>
              <a:t>:</a:t>
            </a:r>
            <a:r>
              <a:rPr lang="en-US"/>
              <a:t> </a:t>
            </a:r>
          </a:p>
          <a:p>
            <a:pPr marL="1218565" lvl="1" indent="-507365"/>
            <a:r>
              <a:rPr lang="en-US"/>
              <a:t>Is clean</a:t>
            </a:r>
            <a:endParaRPr lang="en-US" sz="3600">
              <a:latin typeface="+mj-lt"/>
            </a:endParaRPr>
          </a:p>
          <a:p>
            <a:pPr marL="1218565" lvl="1" indent="-507365"/>
            <a:r>
              <a:rPr lang="en-US"/>
              <a:t>Is comfortable</a:t>
            </a:r>
            <a:endParaRPr lang="en-US" sz="3600">
              <a:latin typeface="+mj-lt"/>
            </a:endParaRPr>
          </a:p>
          <a:p>
            <a:pPr marL="1218565" lvl="1" indent="-507365"/>
            <a:r>
              <a:rPr lang="en-US"/>
              <a:t>Is private</a:t>
            </a:r>
            <a:endParaRPr lang="en-US" sz="3600">
              <a:latin typeface="+mj-lt"/>
            </a:endParaRPr>
          </a:p>
          <a:p>
            <a:pPr marL="1218565" lvl="1" indent="-507365"/>
            <a:r>
              <a:rPr lang="en-US"/>
              <a:t>Provides essential</a:t>
            </a:r>
            <a:r>
              <a:rPr lang="en-US" sz="3600">
                <a:latin typeface="+mj-lt"/>
              </a:rPr>
              <a:t> needs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Space</a:t>
            </a:r>
          </a:p>
        </p:txBody>
      </p:sp>
    </p:spTree>
    <p:extLst>
      <p:ext uri="{BB962C8B-B14F-4D97-AF65-F5344CB8AC3E}">
        <p14:creationId xmlns:p14="http://schemas.microsoft.com/office/powerpoint/2010/main" val="657527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+mj-lt"/>
              </a:rPr>
              <a:t>The Breastfeeding Space Makeover video provides ideas of how small spaces can be transformed to accommodate breastfeeding mothers.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Breastfeeding Space Makeover</a:t>
            </a:r>
          </a:p>
        </p:txBody>
      </p:sp>
    </p:spTree>
    <p:extLst>
      <p:ext uri="{BB962C8B-B14F-4D97-AF65-F5344CB8AC3E}">
        <p14:creationId xmlns:p14="http://schemas.microsoft.com/office/powerpoint/2010/main" val="2526142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8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Pair and Share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1" i="0" u="none" strike="noStrike" kern="0" cap="none" spc="0" normalizeH="0" baseline="0" noProof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23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+mj-lt"/>
              </a:rPr>
              <a:t>Conclusion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7441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dirty="0">
                <a:solidFill>
                  <a:srgbClr val="002060"/>
                </a:solidFill>
                <a:latin typeface="+mj-lt"/>
              </a:rPr>
              <a:t>Lesson Conclusion </a:t>
            </a:r>
            <a:endParaRPr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200" dirty="0">
                <a:latin typeface="+mj-lt"/>
              </a:rPr>
              <a:t>CACFP allows centers and family child care homes to claim meals for mothers who breastfeed their infants on-site </a:t>
            </a:r>
          </a:p>
          <a:p>
            <a:r>
              <a:rPr lang="en-US" sz="3200" dirty="0">
                <a:latin typeface="+mj-lt"/>
              </a:rPr>
              <a:t>Documentation of mothers breastfeeding on-site is important to record for meal reimbursement</a:t>
            </a:r>
          </a:p>
          <a:p>
            <a:r>
              <a:rPr lang="en-US" sz="3200" dirty="0">
                <a:latin typeface="+mj-lt"/>
              </a:rPr>
              <a:t>Creating a physical space for mothers to breastfeed shows support and encouragement</a:t>
            </a:r>
          </a:p>
          <a:p>
            <a:pPr marL="101598" lvl="0" indent="0">
              <a:buNone/>
            </a:pPr>
            <a:endParaRPr lang="en-US" dirty="0">
              <a:latin typeface="+mj-lt"/>
            </a:endParaRPr>
          </a:p>
          <a:p>
            <a:pPr marL="101598" lvl="0" indent="0">
              <a:buNone/>
            </a:pPr>
            <a:endParaRPr lang="en-US" dirty="0">
              <a:latin typeface="+mj-lt"/>
            </a:endParaRPr>
          </a:p>
          <a:p>
            <a:pPr marL="101598" lvl="0" indent="0">
              <a:buNone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endParaRPr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7046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6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Speed Action Planning 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1" i="0" u="none" strike="noStrike" kern="0" cap="none" spc="0" normalizeH="0" baseline="0" noProof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61E3A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081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Translucent image - Institute of Child Nutrition " title="Image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50"/>
            <a:ext cx="12192000" cy="70316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6696" y="2722879"/>
            <a:ext cx="12191999" cy="1391921"/>
          </a:xfrm>
        </p:spPr>
        <p:txBody>
          <a:bodyPr>
            <a:normAutofit fontScale="90000"/>
          </a:bodyPr>
          <a:lstStyle/>
          <a:p>
            <a:pPr algn="ctr">
              <a:tabLst>
                <a:tab pos="6289675" algn="l"/>
              </a:tabLst>
            </a:pP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The University of Mississippi  </a:t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School of Applied Sciences   </a:t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www.theicn.org</a:t>
            </a: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 </a:t>
            </a:r>
            <a:r>
              <a:rPr lang="en-US" sz="2700" dirty="0">
                <a:solidFill>
                  <a:schemeClr val="accent1"/>
                </a:solidFill>
                <a:latin typeface="+mj-lt"/>
                <a:cs typeface="Arial" pitchFamily="34" charset="0"/>
                <a:sym typeface="Wingdings 2" panose="05020102010507070707" pitchFamily="18" charset="2"/>
              </a:rPr>
              <a:t></a:t>
            </a: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 800-321-3054 </a:t>
            </a:r>
            <a:b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helpdesk@theicn.org </a:t>
            </a:r>
            <a:endParaRPr lang="en-US" sz="3200" i="0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Picture 4" descr="Institute of Child Nutrition Logo " title="Image 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5" y="198311"/>
            <a:ext cx="3849345" cy="6930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4498" y="6128967"/>
            <a:ext cx="3076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facebook.com/ichildnutrition</a:t>
            </a:r>
          </a:p>
        </p:txBody>
      </p:sp>
      <p:pic>
        <p:nvPicPr>
          <p:cNvPr id="8" name="Picture 7" descr="Facebook " title="Logo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300" y="4911740"/>
            <a:ext cx="995387" cy="995853"/>
          </a:xfrm>
          <a:prstGeom prst="rect">
            <a:avLst/>
          </a:prstGeom>
        </p:spPr>
      </p:pic>
      <p:pic>
        <p:nvPicPr>
          <p:cNvPr id="9" name="Picture 2" descr="Twitter " title="Logo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86" y="4913415"/>
            <a:ext cx="1225255" cy="9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074799" y="6126286"/>
            <a:ext cx="1835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@ichildnutrition</a:t>
            </a:r>
          </a:p>
        </p:txBody>
      </p:sp>
      <p:pic>
        <p:nvPicPr>
          <p:cNvPr id="11" name="Picture 8" descr="Pinterest " title="Logo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434" y="4699976"/>
            <a:ext cx="1415918" cy="14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143456" y="6126286"/>
            <a:ext cx="2273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pinterest.com/theicn</a:t>
            </a:r>
          </a:p>
        </p:txBody>
      </p:sp>
      <p:pic>
        <p:nvPicPr>
          <p:cNvPr id="13" name="Picture 10" descr="Instagram " title="Logo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754" y="4945667"/>
            <a:ext cx="1077184" cy="107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435578" y="6126286"/>
            <a:ext cx="2382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instagram.com/theicn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81" y="4338935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rPr>
              <a:t>Follow ICN on Social Media!</a:t>
            </a:r>
          </a:p>
        </p:txBody>
      </p:sp>
      <p:sp>
        <p:nvSpPr>
          <p:cNvPr id="15" name="Rectangle 14" descr="Blue rectangle at bottom of screen " title="Rectangle"/>
          <p:cNvSpPr/>
          <p:nvPr/>
        </p:nvSpPr>
        <p:spPr>
          <a:xfrm>
            <a:off x="0" y="6716829"/>
            <a:ext cx="12192000" cy="36576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403;p37"/>
          <p:cNvSpPr txBox="1">
            <a:spLocks/>
          </p:cNvSpPr>
          <p:nvPr/>
        </p:nvSpPr>
        <p:spPr>
          <a:xfrm>
            <a:off x="2292739" y="1088713"/>
            <a:ext cx="8173600" cy="15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r>
              <a:rPr kumimoji="0" lang="en-US" sz="72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sym typeface="Merriweather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71086587"/>
      </p:ext>
    </p:extLst>
  </p:cSld>
  <p:clrMapOvr>
    <a:masterClrMapping/>
  </p:clrMapOvr>
</p:sld>
</file>

<file path=ppt/theme/theme1.xml><?xml version="1.0" encoding="utf-8"?>
<a:theme xmlns:a="http://schemas.openxmlformats.org/drawingml/2006/main" name="1_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361</Words>
  <Application>Microsoft Macintosh PowerPoint</Application>
  <PresentationFormat>Widescreen</PresentationFormat>
  <Paragraphs>62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IBM Plex Sans</vt:lpstr>
      <vt:lpstr>IBM Plex Sans Light</vt:lpstr>
      <vt:lpstr>Merriweather</vt:lpstr>
      <vt:lpstr>1_Surrey template</vt:lpstr>
      <vt:lpstr>Surrey template</vt:lpstr>
      <vt:lpstr>Creating a Breastfeeding-Friendly  Environment </vt:lpstr>
      <vt:lpstr>Introduction  </vt:lpstr>
      <vt:lpstr>PowerPoint Presentation</vt:lpstr>
      <vt:lpstr>Review Current Knowledge</vt:lpstr>
      <vt:lpstr>Overview </vt:lpstr>
      <vt:lpstr>Lesson Objective</vt:lpstr>
      <vt:lpstr>Breastfeeding-Friendly Environment</vt:lpstr>
      <vt:lpstr>Why Create a Breastfeeding-Friendly Environment?</vt:lpstr>
      <vt:lpstr>Breastfeeding On-Site</vt:lpstr>
      <vt:lpstr>Breastfeeding Policy</vt:lpstr>
      <vt:lpstr>Education and Resources</vt:lpstr>
      <vt:lpstr>Physical Space</vt:lpstr>
      <vt:lpstr>Breastfeeding Space Makeover</vt:lpstr>
      <vt:lpstr>Activity</vt:lpstr>
      <vt:lpstr>Conclusion</vt:lpstr>
      <vt:lpstr>Lesson Conclusion </vt:lpstr>
      <vt:lpstr>Activity</vt:lpstr>
      <vt:lpstr> The University of Mississippi   School of Applied Sciences    www.theicn.org  800-321-3054  helpdesk@theicn.org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Breastfeeding-Friendly  Environment</dc:title>
  <dc:creator>Janae Owens</dc:creator>
  <cp:lastModifiedBy>Breanna Tutor</cp:lastModifiedBy>
  <cp:revision>41</cp:revision>
  <dcterms:created xsi:type="dcterms:W3CDTF">2021-05-11T20:20:38Z</dcterms:created>
  <dcterms:modified xsi:type="dcterms:W3CDTF">2021-11-03T19:12:18Z</dcterms:modified>
</cp:coreProperties>
</file>