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Lst>
  <p:notesMasterIdLst>
    <p:notesMasterId r:id="rId24"/>
  </p:notesMasterIdLst>
  <p:sldIdLst>
    <p:sldId id="289" r:id="rId6"/>
    <p:sldId id="257" r:id="rId7"/>
    <p:sldId id="259" r:id="rId8"/>
    <p:sldId id="293" r:id="rId9"/>
    <p:sldId id="261" r:id="rId10"/>
    <p:sldId id="294" r:id="rId11"/>
    <p:sldId id="283" r:id="rId12"/>
    <p:sldId id="262" r:id="rId13"/>
    <p:sldId id="263" r:id="rId14"/>
    <p:sldId id="284" r:id="rId15"/>
    <p:sldId id="285" r:id="rId16"/>
    <p:sldId id="295" r:id="rId17"/>
    <p:sldId id="296" r:id="rId18"/>
    <p:sldId id="267" r:id="rId19"/>
    <p:sldId id="291" r:id="rId20"/>
    <p:sldId id="265" r:id="rId21"/>
    <p:sldId id="286" r:id="rId22"/>
    <p:sldId id="30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RIETTA HENDERSON" initials="HH" lastIdx="1" clrIdx="0">
    <p:extLst>
      <p:ext uri="{19B8F6BF-5375-455C-9EA6-DF929625EA0E}">
        <p15:presenceInfo xmlns:p15="http://schemas.microsoft.com/office/powerpoint/2012/main" userId="S::hhenders@olemiss.edu::56a1cc24-d293-4785-a0a6-1d6a75d73248" providerId="AD"/>
      </p:ext>
    </p:extLst>
  </p:cmAuthor>
  <p:cmAuthor id="2" name="kimmac@olemiss.edu" initials="k" lastIdx="1" clrIdx="1">
    <p:extLst>
      <p:ext uri="{19B8F6BF-5375-455C-9EA6-DF929625EA0E}">
        <p15:presenceInfo xmlns:p15="http://schemas.microsoft.com/office/powerpoint/2012/main" userId="kimmac@olemiss.edu" providerId="None"/>
      </p:ext>
    </p:extLst>
  </p:cmAuthor>
  <p:cmAuthor id="3" name="LUTINA COCHRAN" initials="LC" lastIdx="1" clrIdx="2">
    <p:extLst>
      <p:ext uri="{19B8F6BF-5375-455C-9EA6-DF929625EA0E}">
        <p15:presenceInfo xmlns:p15="http://schemas.microsoft.com/office/powerpoint/2012/main" userId="S::lcochran@olemiss.edu::bebe4141-ceae-4bef-8575-c2de6bfac1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63438" autoAdjust="0"/>
  </p:normalViewPr>
  <p:slideViewPr>
    <p:cSldViewPr snapToGrid="0">
      <p:cViewPr varScale="1">
        <p:scale>
          <a:sx n="70" d="100"/>
          <a:sy n="70" d="100"/>
        </p:scale>
        <p:origin x="1866" y="60"/>
      </p:cViewPr>
      <p:guideLst/>
    </p:cSldViewPr>
  </p:slideViewPr>
  <p:outlineViewPr>
    <p:cViewPr>
      <p:scale>
        <a:sx n="33" d="100"/>
        <a:sy n="33" d="100"/>
      </p:scale>
      <p:origin x="0" y="-492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 Polzin" userId="b9e054fa-0868-4197-8146-cc0a868454d2" providerId="ADAL" clId="{2FBABB74-67A4-4DD0-B007-804A559058D6}"/>
    <pc:docChg chg="undo custSel addSld delSld modSld">
      <pc:chgData name="Molle Polzin" userId="b9e054fa-0868-4197-8146-cc0a868454d2" providerId="ADAL" clId="{2FBABB74-67A4-4DD0-B007-804A559058D6}" dt="2024-11-21T19:36:27.291" v="167" actId="47"/>
      <pc:docMkLst>
        <pc:docMk/>
      </pc:docMkLst>
      <pc:sldChg chg="modSp mod modNotesTx">
        <pc:chgData name="Molle Polzin" userId="b9e054fa-0868-4197-8146-cc0a868454d2" providerId="ADAL" clId="{2FBABB74-67A4-4DD0-B007-804A559058D6}" dt="2024-11-21T19:29:24.230" v="36" actId="20577"/>
        <pc:sldMkLst>
          <pc:docMk/>
          <pc:sldMk cId="1572890057" sldId="262"/>
        </pc:sldMkLst>
        <pc:spChg chg="mod">
          <ac:chgData name="Molle Polzin" userId="b9e054fa-0868-4197-8146-cc0a868454d2" providerId="ADAL" clId="{2FBABB74-67A4-4DD0-B007-804A559058D6}" dt="2024-11-21T19:28:47.531" v="16" actId="14100"/>
          <ac:spMkLst>
            <pc:docMk/>
            <pc:sldMk cId="1572890057" sldId="262"/>
            <ac:spMk id="192" creationId="{00000000-0000-0000-0000-000000000000}"/>
          </ac:spMkLst>
        </pc:spChg>
      </pc:sldChg>
      <pc:sldChg chg="modSp mod modNotesTx">
        <pc:chgData name="Molle Polzin" userId="b9e054fa-0868-4197-8146-cc0a868454d2" providerId="ADAL" clId="{2FBABB74-67A4-4DD0-B007-804A559058D6}" dt="2024-11-21T19:30:00.441" v="45" actId="20577"/>
        <pc:sldMkLst>
          <pc:docMk/>
          <pc:sldMk cId="1529364267" sldId="263"/>
        </pc:sldMkLst>
        <pc:spChg chg="mod">
          <ac:chgData name="Molle Polzin" userId="b9e054fa-0868-4197-8146-cc0a868454d2" providerId="ADAL" clId="{2FBABB74-67A4-4DD0-B007-804A559058D6}" dt="2024-11-21T19:30:00.441" v="45" actId="20577"/>
          <ac:spMkLst>
            <pc:docMk/>
            <pc:sldMk cId="1529364267" sldId="263"/>
            <ac:spMk id="192" creationId="{00000000-0000-0000-0000-000000000000}"/>
          </ac:spMkLst>
        </pc:spChg>
      </pc:sldChg>
      <pc:sldChg chg="modSp mod">
        <pc:chgData name="Molle Polzin" userId="b9e054fa-0868-4197-8146-cc0a868454d2" providerId="ADAL" clId="{2FBABB74-67A4-4DD0-B007-804A559058D6}" dt="2024-11-21T19:30:32.662" v="55" actId="20577"/>
        <pc:sldMkLst>
          <pc:docMk/>
          <pc:sldMk cId="2670514726" sldId="284"/>
        </pc:sldMkLst>
        <pc:spChg chg="mod">
          <ac:chgData name="Molle Polzin" userId="b9e054fa-0868-4197-8146-cc0a868454d2" providerId="ADAL" clId="{2FBABB74-67A4-4DD0-B007-804A559058D6}" dt="2024-11-21T19:30:32.662" v="55" actId="20577"/>
          <ac:spMkLst>
            <pc:docMk/>
            <pc:sldMk cId="2670514726" sldId="284"/>
            <ac:spMk id="192" creationId="{00000000-0000-0000-0000-000000000000}"/>
          </ac:spMkLst>
        </pc:spChg>
      </pc:sldChg>
      <pc:sldChg chg="modSp mod modNotesTx">
        <pc:chgData name="Molle Polzin" userId="b9e054fa-0868-4197-8146-cc0a868454d2" providerId="ADAL" clId="{2FBABB74-67A4-4DD0-B007-804A559058D6}" dt="2024-11-21T19:33:34.963" v="122" actId="20577"/>
        <pc:sldMkLst>
          <pc:docMk/>
          <pc:sldMk cId="2649816468" sldId="285"/>
        </pc:sldMkLst>
        <pc:spChg chg="mod">
          <ac:chgData name="Molle Polzin" userId="b9e054fa-0868-4197-8146-cc0a868454d2" providerId="ADAL" clId="{2FBABB74-67A4-4DD0-B007-804A559058D6}" dt="2024-11-21T19:33:32.101" v="120" actId="20577"/>
          <ac:spMkLst>
            <pc:docMk/>
            <pc:sldMk cId="2649816468" sldId="285"/>
            <ac:spMk id="2" creationId="{00000000-0000-0000-0000-000000000000}"/>
          </ac:spMkLst>
        </pc:spChg>
      </pc:sldChg>
      <pc:sldChg chg="del">
        <pc:chgData name="Molle Polzin" userId="b9e054fa-0868-4197-8146-cc0a868454d2" providerId="ADAL" clId="{2FBABB74-67A4-4DD0-B007-804A559058D6}" dt="2024-11-21T19:36:27.291" v="167" actId="47"/>
        <pc:sldMkLst>
          <pc:docMk/>
          <pc:sldMk cId="3298560219" sldId="288"/>
        </pc:sldMkLst>
      </pc:sldChg>
      <pc:sldChg chg="modSp mod modNotesTx">
        <pc:chgData name="Molle Polzin" userId="b9e054fa-0868-4197-8146-cc0a868454d2" providerId="ADAL" clId="{2FBABB74-67A4-4DD0-B007-804A559058D6}" dt="2024-11-21T19:34:53.611" v="162" actId="20577"/>
        <pc:sldMkLst>
          <pc:docMk/>
          <pc:sldMk cId="2600534923" sldId="295"/>
        </pc:sldMkLst>
        <pc:spChg chg="mod">
          <ac:chgData name="Molle Polzin" userId="b9e054fa-0868-4197-8146-cc0a868454d2" providerId="ADAL" clId="{2FBABB74-67A4-4DD0-B007-804A559058D6}" dt="2024-11-21T19:34:33.774" v="141" actId="20577"/>
          <ac:spMkLst>
            <pc:docMk/>
            <pc:sldMk cId="2600534923" sldId="295"/>
            <ac:spMk id="2" creationId="{00000000-0000-0000-0000-000000000000}"/>
          </ac:spMkLst>
        </pc:spChg>
      </pc:sldChg>
      <pc:sldChg chg="modSp add mod">
        <pc:chgData name="Molle Polzin" userId="b9e054fa-0868-4197-8146-cc0a868454d2" providerId="ADAL" clId="{2FBABB74-67A4-4DD0-B007-804A559058D6}" dt="2024-11-21T19:36:13.662" v="166" actId="1076"/>
        <pc:sldMkLst>
          <pc:docMk/>
          <pc:sldMk cId="3915211803" sldId="309"/>
        </pc:sldMkLst>
        <pc:picChg chg="mod">
          <ac:chgData name="Molle Polzin" userId="b9e054fa-0868-4197-8146-cc0a868454d2" providerId="ADAL" clId="{2FBABB74-67A4-4DD0-B007-804A559058D6}" dt="2024-11-21T19:36:13.662" v="166" actId="1076"/>
          <ac:picMkLst>
            <pc:docMk/>
            <pc:sldMk cId="3915211803" sldId="309"/>
            <ac:picMk id="5" creationId="{00000000-0000-0000-0000-000000000000}"/>
          </ac:picMkLst>
        </pc:picChg>
        <pc:picChg chg="mod">
          <ac:chgData name="Molle Polzin" userId="b9e054fa-0868-4197-8146-cc0a868454d2" providerId="ADAL" clId="{2FBABB74-67A4-4DD0-B007-804A559058D6}" dt="2024-11-21T19:36:11.972" v="165" actId="14100"/>
          <ac:picMkLst>
            <pc:docMk/>
            <pc:sldMk cId="3915211803" sldId="309"/>
            <ac:picMk id="18" creationId="{00000000-0000-0000-0000-000000000000}"/>
          </ac:picMkLst>
        </pc:picChg>
      </pc:sldChg>
    </pc:docChg>
  </pc:docChgLst>
  <pc:docChgLst>
    <pc:chgData name="Molle Polzin" userId="b9e054fa-0868-4197-8146-cc0a868454d2" providerId="ADAL" clId="{3F4759FA-D72D-4D77-AD8E-C19014FFF19A}"/>
    <pc:docChg chg="undo custSel modSld">
      <pc:chgData name="Molle Polzin" userId="b9e054fa-0868-4197-8146-cc0a868454d2" providerId="ADAL" clId="{3F4759FA-D72D-4D77-AD8E-C19014FFF19A}" dt="2024-12-19T19:13:42.551" v="34" actId="20577"/>
      <pc:docMkLst>
        <pc:docMk/>
      </pc:docMkLst>
      <pc:sldChg chg="modSp mod">
        <pc:chgData name="Molle Polzin" userId="b9e054fa-0868-4197-8146-cc0a868454d2" providerId="ADAL" clId="{3F4759FA-D72D-4D77-AD8E-C19014FFF19A}" dt="2024-12-19T18:49:38.686" v="1" actId="20577"/>
        <pc:sldMkLst>
          <pc:docMk/>
          <pc:sldMk cId="1237574672" sldId="257"/>
        </pc:sldMkLst>
        <pc:spChg chg="mod">
          <ac:chgData name="Molle Polzin" userId="b9e054fa-0868-4197-8146-cc0a868454d2" providerId="ADAL" clId="{3F4759FA-D72D-4D77-AD8E-C19014FFF19A}" dt="2024-12-19T18:49:38.686" v="1" actId="20577"/>
          <ac:spMkLst>
            <pc:docMk/>
            <pc:sldMk cId="1237574672" sldId="257"/>
            <ac:spMk id="180" creationId="{00000000-0000-0000-0000-000000000000}"/>
          </ac:spMkLst>
        </pc:spChg>
      </pc:sldChg>
      <pc:sldChg chg="modNotesTx">
        <pc:chgData name="Molle Polzin" userId="b9e054fa-0868-4197-8146-cc0a868454d2" providerId="ADAL" clId="{3F4759FA-D72D-4D77-AD8E-C19014FFF19A}" dt="2024-12-19T18:55:41.247" v="13" actId="20577"/>
        <pc:sldMkLst>
          <pc:docMk/>
          <pc:sldMk cId="1665191258" sldId="261"/>
        </pc:sldMkLst>
      </pc:sldChg>
      <pc:sldChg chg="modNotesTx">
        <pc:chgData name="Molle Polzin" userId="b9e054fa-0868-4197-8146-cc0a868454d2" providerId="ADAL" clId="{3F4759FA-D72D-4D77-AD8E-C19014FFF19A}" dt="2024-12-19T19:02:05.870" v="18"/>
        <pc:sldMkLst>
          <pc:docMk/>
          <pc:sldMk cId="1572890057" sldId="262"/>
        </pc:sldMkLst>
      </pc:sldChg>
      <pc:sldChg chg="modNotesTx">
        <pc:chgData name="Molle Polzin" userId="b9e054fa-0868-4197-8146-cc0a868454d2" providerId="ADAL" clId="{3F4759FA-D72D-4D77-AD8E-C19014FFF19A}" dt="2024-12-19T19:13:42.551" v="34" actId="20577"/>
        <pc:sldMkLst>
          <pc:docMk/>
          <pc:sldMk cId="1789801205" sldId="267"/>
        </pc:sldMkLst>
      </pc:sldChg>
      <pc:sldChg chg="modNotesTx">
        <pc:chgData name="Molle Polzin" userId="b9e054fa-0868-4197-8146-cc0a868454d2" providerId="ADAL" clId="{3F4759FA-D72D-4D77-AD8E-C19014FFF19A}" dt="2024-12-19T18:56:19.753" v="17" actId="20577"/>
        <pc:sldMkLst>
          <pc:docMk/>
          <pc:sldMk cId="204837299" sldId="283"/>
        </pc:sldMkLst>
      </pc:sldChg>
      <pc:sldChg chg="modNotesTx">
        <pc:chgData name="Molle Polzin" userId="b9e054fa-0868-4197-8146-cc0a868454d2" providerId="ADAL" clId="{3F4759FA-D72D-4D77-AD8E-C19014FFF19A}" dt="2024-12-19T19:06:22.536" v="21" actId="20577"/>
        <pc:sldMkLst>
          <pc:docMk/>
          <pc:sldMk cId="2649816468" sldId="285"/>
        </pc:sldMkLst>
      </pc:sldChg>
      <pc:sldChg chg="modSp mod modNotesTx">
        <pc:chgData name="Molle Polzin" userId="b9e054fa-0868-4197-8146-cc0a868454d2" providerId="ADAL" clId="{3F4759FA-D72D-4D77-AD8E-C19014FFF19A}" dt="2024-12-19T18:50:10.776" v="11" actId="6549"/>
        <pc:sldMkLst>
          <pc:docMk/>
          <pc:sldMk cId="1979555453" sldId="293"/>
        </pc:sldMkLst>
        <pc:spChg chg="mod">
          <ac:chgData name="Molle Polzin" userId="b9e054fa-0868-4197-8146-cc0a868454d2" providerId="ADAL" clId="{3F4759FA-D72D-4D77-AD8E-C19014FFF19A}" dt="2024-12-19T18:50:10.776" v="11" actId="6549"/>
          <ac:spMkLst>
            <pc:docMk/>
            <pc:sldMk cId="1979555453" sldId="293"/>
            <ac:spMk id="4" creationId="{00000000-0000-0000-0000-000000000000}"/>
          </ac:spMkLst>
        </pc:spChg>
      </pc:sldChg>
      <pc:sldChg chg="modNotesTx">
        <pc:chgData name="Molle Polzin" userId="b9e054fa-0868-4197-8146-cc0a868454d2" providerId="ADAL" clId="{3F4759FA-D72D-4D77-AD8E-C19014FFF19A}" dt="2024-12-19T19:08:44.073" v="26" actId="20577"/>
        <pc:sldMkLst>
          <pc:docMk/>
          <pc:sldMk cId="2600534923" sldId="295"/>
        </pc:sldMkLst>
      </pc:sldChg>
      <pc:sldChg chg="modNotesTx">
        <pc:chgData name="Molle Polzin" userId="b9e054fa-0868-4197-8146-cc0a868454d2" providerId="ADAL" clId="{3F4759FA-D72D-4D77-AD8E-C19014FFF19A}" dt="2024-12-19T19:10:35.184" v="31" actId="20577"/>
        <pc:sldMkLst>
          <pc:docMk/>
          <pc:sldMk cId="217348326" sldId="2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19CEC-59FE-4B42-83F1-29CC519D6DD2}" type="datetimeFigureOut">
              <a:rPr lang="en-US" smtClean="0"/>
              <a:t>12/19/2024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190CF-0330-4AB8-AF1A-40C6E902CA58}" type="slidenum">
              <a:rPr lang="en-US" smtClean="0"/>
              <a:t>‹#›</a:t>
            </a:fld>
            <a:endParaRPr lang="en-US"/>
          </a:p>
        </p:txBody>
      </p:sp>
    </p:spTree>
    <p:extLst>
      <p:ext uri="{BB962C8B-B14F-4D97-AF65-F5344CB8AC3E}">
        <p14:creationId xmlns:p14="http://schemas.microsoft.com/office/powerpoint/2010/main" val="427921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8529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837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48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Share core content: </a:t>
            </a:r>
            <a:r>
              <a:rPr lang="en-US" dirty="0"/>
              <a:t>Good menu planning has several benefits, especially when participating in the Child and Adult Care Food Program (CACFP). Planning ahead can help operators identify nutritious, appealing, and winning food combinations that meet the CACFP meal pattern requirements.</a:t>
            </a:r>
          </a:p>
        </p:txBody>
      </p:sp>
      <p:sp>
        <p:nvSpPr>
          <p:cNvPr id="4" name="Slide Number Placeholder 3"/>
          <p:cNvSpPr>
            <a:spLocks noGrp="1"/>
          </p:cNvSpPr>
          <p:nvPr>
            <p:ph type="sldNum" sz="quarter" idx="10"/>
          </p:nvPr>
        </p:nvSpPr>
        <p:spPr/>
        <p:txBody>
          <a:bodyPr/>
          <a:lstStyle/>
          <a:p>
            <a:fld id="{884190CF-0330-4AB8-AF1A-40C6E902CA58}" type="slidenum">
              <a:rPr lang="en-US" smtClean="0"/>
              <a:t>4</a:t>
            </a:fld>
            <a:endParaRPr lang="en-US"/>
          </a:p>
        </p:txBody>
      </p:sp>
    </p:spTree>
    <p:extLst>
      <p:ext uri="{BB962C8B-B14F-4D97-AF65-F5344CB8AC3E}">
        <p14:creationId xmlns:p14="http://schemas.microsoft.com/office/powerpoint/2010/main" val="1881490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spcBef>
                <a:spcPts val="600"/>
              </a:spcBef>
              <a:spcAft>
                <a:spcPts val="1200"/>
              </a:spcAft>
            </a:pPr>
            <a:r>
              <a:rPr lang="en-US" sz="1800" b="1" dirty="0">
                <a:effectLst/>
                <a:latin typeface="Arial" panose="020B0604020202020204" pitchFamily="34" charset="0"/>
                <a:ea typeface="Times New Roman" panose="02020603050405020304" pitchFamily="18" charset="0"/>
              </a:rPr>
              <a:t>Share core content: </a:t>
            </a:r>
            <a:r>
              <a:rPr lang="en-US" sz="1800" b="0" dirty="0">
                <a:effectLst/>
                <a:latin typeface="Arial" panose="020B0604020202020204" pitchFamily="34" charset="0"/>
                <a:ea typeface="Times New Roman" panose="02020603050405020304" pitchFamily="18" charset="0"/>
              </a:rPr>
              <a:t>The purpose of this training is to provide five steps for planning menus that will help you plan meals that meet the CACFP meal pattern requirements for children ages 3–5. Select food for meals that is varied, nutritious, and appealing to preschoolers.</a:t>
            </a:r>
          </a:p>
          <a:p>
            <a:pPr marL="0" marR="0">
              <a:spcBef>
                <a:spcPts val="600"/>
              </a:spcBef>
              <a:spcAft>
                <a:spcPts val="1200"/>
              </a:spcAft>
            </a:pPr>
            <a:endParaRPr lang="en-US" sz="1800" b="1" dirty="0">
              <a:effectLst/>
              <a:latin typeface="Arial" panose="020B0604020202020204" pitchFamily="34" charset="0"/>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At the end of this training, participants will plan nutritious menus that meet CACFP meal pattern requirements for children ages 3–5.</a:t>
            </a:r>
            <a:endParaRPr dirty="0"/>
          </a:p>
        </p:txBody>
      </p:sp>
    </p:spTree>
    <p:extLst>
      <p:ext uri="{BB962C8B-B14F-4D97-AF65-F5344CB8AC3E}">
        <p14:creationId xmlns:p14="http://schemas.microsoft.com/office/powerpoint/2010/main" val="39699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6</a:t>
            </a:fld>
            <a:endParaRPr lang="en-US"/>
          </a:p>
        </p:txBody>
      </p:sp>
    </p:spTree>
    <p:extLst>
      <p:ext uri="{BB962C8B-B14F-4D97-AF65-F5344CB8AC3E}">
        <p14:creationId xmlns:p14="http://schemas.microsoft.com/office/powerpoint/2010/main" val="320090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core content:</a:t>
            </a:r>
            <a:r>
              <a:rPr lang="en-US" sz="1200" kern="1200" dirty="0">
                <a:solidFill>
                  <a:schemeClr val="tx1"/>
                </a:solidFill>
                <a:effectLst/>
                <a:latin typeface="+mn-lt"/>
                <a:ea typeface="+mn-ea"/>
                <a:cs typeface="+mn-cs"/>
              </a:rPr>
              <a:t> Review the handout with the participants, emphasizing the requirements for meals and snacks. Highlight the Meal Planning Template handout, as it will be used throughout the remaining of the training.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Handout: </a:t>
            </a:r>
            <a:r>
              <a:rPr lang="en-US" sz="1200" kern="1200" dirty="0">
                <a:solidFill>
                  <a:schemeClr val="tx1"/>
                </a:solidFill>
                <a:effectLst/>
                <a:latin typeface="+mn-lt"/>
                <a:ea typeface="+mn-ea"/>
                <a:cs typeface="+mn-cs"/>
              </a:rPr>
              <a:t>Meal Planning Template</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7</a:t>
            </a:fld>
            <a:endParaRPr lang="en-US"/>
          </a:p>
        </p:txBody>
      </p:sp>
    </p:spTree>
    <p:extLst>
      <p:ext uri="{BB962C8B-B14F-4D97-AF65-F5344CB8AC3E}">
        <p14:creationId xmlns:p14="http://schemas.microsoft.com/office/powerpoint/2010/main" val="2183326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spcBef>
                <a:spcPts val="600"/>
              </a:spcBef>
              <a:spcAft>
                <a:spcPts val="1200"/>
              </a:spcAft>
            </a:pPr>
            <a:r>
              <a:rPr lang="en-US" sz="1800" b="1" dirty="0">
                <a:effectLst/>
                <a:latin typeface="Arial" panose="020B0604020202020204" pitchFamily="34" charset="0"/>
                <a:ea typeface="Calibri" panose="020F0502020204030204" pitchFamily="34" charset="0"/>
              </a:rPr>
              <a:t>Share core content: </a:t>
            </a:r>
            <a:r>
              <a:rPr lang="en-US" sz="1800" dirty="0">
                <a:effectLst/>
                <a:latin typeface="Arial" panose="020B0604020202020204" pitchFamily="34" charset="0"/>
                <a:ea typeface="Calibri" panose="020F0502020204030204" pitchFamily="34" charset="0"/>
              </a:rPr>
              <a:t>There are five steps for planning nutritious menus. </a:t>
            </a:r>
          </a:p>
          <a:p>
            <a:pPr marL="0" marR="0">
              <a:spcBef>
                <a:spcPts val="600"/>
              </a:spcBef>
              <a:spcAft>
                <a:spcPts val="1200"/>
              </a:spcAft>
            </a:pPr>
            <a:r>
              <a:rPr lang="en-US" sz="1800" dirty="0">
                <a:effectLst/>
                <a:latin typeface="Arial" panose="020B0604020202020204" pitchFamily="34" charset="0"/>
                <a:ea typeface="Calibri" panose="020F0502020204030204" pitchFamily="34" charset="0"/>
              </a:rPr>
              <a:t>Start by planning the main dish first. The main dish serves as the focal point for the meal. In most cases, this is the meats/meat alternates component. However, some mixed main dishes may include a grain, such as rice or pasta, and a vegetable also. </a:t>
            </a:r>
          </a:p>
          <a:p>
            <a:r>
              <a:rPr lang="en-US" sz="1800" dirty="0">
                <a:effectLst/>
                <a:latin typeface="Arial" panose="020B0604020202020204" pitchFamily="34" charset="0"/>
                <a:ea typeface="Calibri" panose="020F0502020204030204" pitchFamily="34" charset="0"/>
              </a:rPr>
              <a:t>In addition to lean meat and poultry choices for your main dish, try to include seafood, peas, beans, lentils, and tofu occasionally for variety.</a:t>
            </a:r>
            <a:endParaRPr dirty="0"/>
          </a:p>
        </p:txBody>
      </p:sp>
    </p:spTree>
    <p:extLst>
      <p:ext uri="{BB962C8B-B14F-4D97-AF65-F5344CB8AC3E}">
        <p14:creationId xmlns:p14="http://schemas.microsoft.com/office/powerpoint/2010/main" val="212277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kern="1200" dirty="0">
                <a:solidFill>
                  <a:schemeClr val="tx1"/>
                </a:solidFill>
                <a:effectLst/>
                <a:latin typeface="+mn-lt"/>
                <a:ea typeface="+mn-ea"/>
                <a:cs typeface="+mn-cs"/>
              </a:rPr>
              <a:t>Share core content: Choose sides to satisfy the other meal components that are complementary to the main dish. Ensure to cover all the components needed for a reimbursable meal.</a:t>
            </a:r>
            <a:endParaRPr dirty="0"/>
          </a:p>
        </p:txBody>
      </p:sp>
    </p:spTree>
    <p:extLst>
      <p:ext uri="{BB962C8B-B14F-4D97-AF65-F5344CB8AC3E}">
        <p14:creationId xmlns:p14="http://schemas.microsoft.com/office/powerpoint/2010/main" val="3199529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As you are planning the menus, plan to serve a variety of foods during the day and week. This helps make meals more interesting and helps preschoolers learn about different types of foods.</a:t>
            </a:r>
          </a:p>
          <a:p>
            <a:r>
              <a:rPr lang="en-US" sz="1200" kern="1200" dirty="0">
                <a:solidFill>
                  <a:schemeClr val="tx1"/>
                </a:solidFill>
                <a:effectLst/>
                <a:latin typeface="+mn-lt"/>
                <a:ea typeface="+mn-ea"/>
                <a:cs typeface="+mn-cs"/>
              </a:rPr>
              <a:t>Serve different foods throughout the day. Check to make sure the same foods are not repeated more than once a week. </a:t>
            </a:r>
            <a:endParaRPr dirty="0"/>
          </a:p>
        </p:txBody>
      </p:sp>
    </p:spTree>
    <p:extLst>
      <p:ext uri="{BB962C8B-B14F-4D97-AF65-F5344CB8AC3E}">
        <p14:creationId xmlns:p14="http://schemas.microsoft.com/office/powerpoint/2010/main" val="411514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1200"/>
              </a:spcAft>
            </a:pPr>
            <a:r>
              <a:rPr lang="en-US" sz="1800" b="1" dirty="0">
                <a:effectLst/>
                <a:latin typeface="Arial" panose="020B0604020202020204" pitchFamily="34" charset="0"/>
                <a:ea typeface="Calibri" panose="020F0502020204030204" pitchFamily="34" charset="0"/>
              </a:rPr>
              <a:t>Share core content: </a:t>
            </a:r>
            <a:r>
              <a:rPr lang="en-US" sz="1800" dirty="0">
                <a:effectLst/>
                <a:latin typeface="Arial" panose="020B0604020202020204" pitchFamily="34" charset="0"/>
                <a:ea typeface="Calibri" panose="020F0502020204030204" pitchFamily="34" charset="0"/>
              </a:rPr>
              <a:t>Preschoolers need a variety of nutrients for adequate growth and development. The CACFP has requirements to assure that meals served to preschoolers are more nutritious. These requirements include:</a:t>
            </a: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Serving only unflavored low-fat (1%) or fat-free (skim) milk</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Limiting the sugar content of yogurt to no more than 12 grams of added sugars per 6 ounces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Serving only grains that are whole grain-rich or enriched</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Serving at least one whole grain-rich grain each day</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Limiting the sugar content of ready-to-eat cereals to no more than 6 grams of added sugars per 1 dry ounce</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Not allowing grain-based desserts as part of a reimbursable meal</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11</a:t>
            </a:fld>
            <a:endParaRPr lang="en-US"/>
          </a:p>
        </p:txBody>
      </p:sp>
    </p:spTree>
    <p:extLst>
      <p:ext uri="{BB962C8B-B14F-4D97-AF65-F5344CB8AC3E}">
        <p14:creationId xmlns:p14="http://schemas.microsoft.com/office/powerpoint/2010/main" val="2257551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Other ways you can plan meals that are more nutritious include:</a:t>
            </a: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Including foods that provide vitamin A, such as spinach and other dark leafy greens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Including foods that provide vitamin C, such as oranges and cabbage</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Including iron-rich foods, such as beans, peas, and lentils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Limiting the number of high-fat foods offered (it’s important to note that CACFP regulations prohibit foods that are deep-fat fried on-site)</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Serving fewer high-salt (high-sodium) foods, such as luncheon meats and processed foods </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12</a:t>
            </a:fld>
            <a:endParaRPr lang="en-US"/>
          </a:p>
        </p:txBody>
      </p:sp>
    </p:spTree>
    <p:extLst>
      <p:ext uri="{BB962C8B-B14F-4D97-AF65-F5344CB8AC3E}">
        <p14:creationId xmlns:p14="http://schemas.microsoft.com/office/powerpoint/2010/main" val="977167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1200"/>
              </a:spcAft>
            </a:pPr>
            <a:r>
              <a:rPr lang="en-US" sz="1200" b="1" dirty="0">
                <a:effectLst/>
                <a:latin typeface="Arial" panose="020B0604020202020204" pitchFamily="34" charset="0"/>
                <a:ea typeface="Calibri" panose="020F0502020204030204" pitchFamily="34" charset="0"/>
              </a:rPr>
              <a:t>Share core content: </a:t>
            </a:r>
            <a:r>
              <a:rPr lang="en-US" sz="1200" dirty="0">
                <a:effectLst/>
                <a:latin typeface="Arial" panose="020B0604020202020204" pitchFamily="34" charset="0"/>
                <a:ea typeface="Calibri" panose="020F0502020204030204" pitchFamily="34" charset="0"/>
              </a:rPr>
              <a:t>While planning nutritious meals is essential, it is equally important to plan meals that look and taste good. When foods are visually appealing and tasty, children are more likely to try and to like the food. </a:t>
            </a:r>
          </a:p>
          <a:p>
            <a:pPr marL="0" marR="0">
              <a:spcBef>
                <a:spcPts val="600"/>
              </a:spcBef>
              <a:spcAft>
                <a:spcPts val="1200"/>
              </a:spcAft>
            </a:pPr>
            <a:r>
              <a:rPr lang="en-US" sz="1200" dirty="0">
                <a:effectLst/>
                <a:latin typeface="Arial" panose="020B0604020202020204" pitchFamily="34" charset="0"/>
                <a:ea typeface="Calibri" panose="020F0502020204030204" pitchFamily="34" charset="0"/>
              </a:rPr>
              <a:t>Here are some ways to plan meals that look and taste good.</a:t>
            </a:r>
          </a:p>
          <a:p>
            <a:pPr marL="342900" marR="0" lvl="0" indent="-342900">
              <a:spcAft>
                <a:spcPts val="600"/>
              </a:spcAft>
              <a:buSzPts val="1200"/>
              <a:buFont typeface="Symbol" panose="05050102010706020507" pitchFamily="18" charset="2"/>
              <a:buChar char=""/>
            </a:pPr>
            <a:r>
              <a:rPr lang="en-US" sz="1200" dirty="0">
                <a:effectLst/>
                <a:latin typeface="Arial" panose="020B0604020202020204" pitchFamily="34" charset="0"/>
                <a:ea typeface="Times New Roman" panose="02020603050405020304" pitchFamily="18" charset="0"/>
                <a:cs typeface="Arial" panose="020B0604020202020204" pitchFamily="34" charset="0"/>
              </a:rPr>
              <a:t>Focus on variety by including different:</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cs typeface="Arial" panose="020B0604020202020204" pitchFamily="34" charset="0"/>
              </a:rPr>
              <a:t>Shapes, including square, rectangular, and wedge-shaped</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cs typeface="Arial" panose="020B0604020202020204" pitchFamily="34" charset="0"/>
              </a:rPr>
              <a:t>Colors, such as yellow, orange, red, bright green, purple/blue, white, tan, and brown</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cs typeface="Arial" panose="020B0604020202020204" pitchFamily="34" charset="0"/>
              </a:rPr>
              <a:t>Textures, such as soft, fluffy, crunchy, crisp, creamy, and smooth</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cs typeface="Arial" panose="020B0604020202020204" pitchFamily="34" charset="0"/>
              </a:rPr>
              <a:t>Tastes, including sweet, sour, tart, salty, spicy, and mild</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200" dirty="0">
                <a:effectLst/>
                <a:latin typeface="Arial" panose="020B0604020202020204" pitchFamily="34" charset="0"/>
                <a:ea typeface="Times New Roman" panose="02020603050405020304" pitchFamily="18" charset="0"/>
                <a:cs typeface="Arial" panose="020B0604020202020204" pitchFamily="34" charset="0"/>
              </a:rPr>
              <a:t>Think about the likes and dislikes of the children as they relate to their cultures and what they might eat at home. Remember, it can take up to 10–15 exposures before children develop a preference for new foods.</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200" dirty="0">
                <a:effectLst/>
                <a:latin typeface="Arial" panose="020B0604020202020204" pitchFamily="34" charset="0"/>
                <a:ea typeface="Calibri" panose="020F0502020204030204" pitchFamily="34" charset="0"/>
              </a:rPr>
              <a:t>Introduce new foods along with familiar favorites.</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13</a:t>
            </a:fld>
            <a:endParaRPr lang="en-US"/>
          </a:p>
        </p:txBody>
      </p:sp>
    </p:spTree>
    <p:extLst>
      <p:ext uri="{BB962C8B-B14F-4D97-AF65-F5344CB8AC3E}">
        <p14:creationId xmlns:p14="http://schemas.microsoft.com/office/powerpoint/2010/main" val="840701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Activity: Developing a One-Day CACFP Menu</a:t>
            </a:r>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Time: 10 minutes</a:t>
            </a:r>
          </a:p>
          <a:p>
            <a:pPr marL="342900" marR="0" lvl="0" indent="-342900">
              <a:spcAft>
                <a:spcPts val="600"/>
              </a:spcAft>
              <a:buSzPts val="1200"/>
              <a:buFont typeface="Symbol" panose="05050102010706020507" pitchFamily="18" charset="2"/>
              <a:buChar char=""/>
            </a:pPr>
            <a:r>
              <a:rPr lang="en-US" sz="1200" b="1" dirty="0">
                <a:effectLst/>
                <a:latin typeface="Arial" panose="020B0604020202020204" pitchFamily="34" charset="0"/>
                <a:ea typeface="Times New Roman" panose="02020603050405020304" pitchFamily="18" charset="0"/>
                <a:cs typeface="Arial" panose="020B0604020202020204" pitchFamily="34" charset="0"/>
              </a:rPr>
              <a:t>Purpose: </a:t>
            </a:r>
            <a:r>
              <a:rPr lang="en-US" sz="1200" dirty="0">
                <a:effectLst/>
                <a:latin typeface="Arial" panose="020B0604020202020204" pitchFamily="34" charset="0"/>
                <a:ea typeface="Times New Roman" panose="02020603050405020304" pitchFamily="18" charset="0"/>
                <a:cs typeface="Arial" panose="020B0604020202020204" pitchFamily="34" charset="0"/>
              </a:rPr>
              <a:t>The purpose of this activity is to have participants apply the menu planning basics by developing a one-day CACFP menu for children ages 3–5 and to evaluate the menu to see if it meets CACFP meal requirements.</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200" b="1" dirty="0">
                <a:effectLst/>
                <a:latin typeface="Arial" panose="020B0604020202020204" pitchFamily="34" charset="0"/>
                <a:ea typeface="Times New Roman" panose="02020603050405020304" pitchFamily="18" charset="0"/>
                <a:cs typeface="Arial" panose="020B0604020202020204" pitchFamily="34" charset="0"/>
              </a:rPr>
              <a:t>Materials Needed: </a:t>
            </a:r>
            <a:r>
              <a:rPr lang="en-US" sz="1200" dirty="0">
                <a:effectLst/>
                <a:latin typeface="Arial" panose="020B0604020202020204" pitchFamily="34" charset="0"/>
                <a:ea typeface="Times New Roman" panose="02020603050405020304" pitchFamily="18" charset="0"/>
                <a:cs typeface="Arial" panose="020B0604020202020204" pitchFamily="34" charset="0"/>
              </a:rPr>
              <a:t>Meal Planning Template worksheet, Meal Pattern and Menu Review Checklist handout, and Pen/Pencil</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spcAft>
                <a:spcPts val="600"/>
              </a:spcAft>
              <a:buSzPts val="1200"/>
              <a:buFont typeface="Symbol" panose="05050102010706020507" pitchFamily="18" charset="2"/>
              <a:buChar char=""/>
            </a:pPr>
            <a:r>
              <a:rPr lang="en-US" sz="1200" b="1" dirty="0">
                <a:effectLst/>
                <a:latin typeface="Arial" panose="020B0604020202020204" pitchFamily="34" charset="0"/>
                <a:ea typeface="Times New Roman" panose="02020603050405020304" pitchFamily="18" charset="0"/>
                <a:cs typeface="Arial" panose="020B0604020202020204" pitchFamily="34" charset="0"/>
              </a:rPr>
              <a:t>Instructions: </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cs typeface="Arial" panose="020B0604020202020204" pitchFamily="34" charset="0"/>
              </a:rPr>
              <a:t>Distribute a copy of the Meal Planning Template worksheet to each participant. Divide the participants into small groups. Ask them to locate the Meal Planning Template worksheet and the Meal Pattern and Menu Review Checklist handouts. </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cs typeface="Arial" panose="020B0604020202020204" pitchFamily="34" charset="0"/>
              </a:rPr>
              <a:t>Ask each group to plan a one-day menu for 3 to 5-year-olds. Following, have each group use the Meal Pattern and Menu Review Checklist handouts to determine if it meets the CACFP meal pattern requirements. Encourage them to make any adjustments to menus that do not meet the meal pattern requirements. </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spcAft>
                <a:spcPts val="600"/>
              </a:spcAft>
              <a:buFont typeface="Courier New" panose="02070309020205020404" pitchFamily="49" charset="0"/>
              <a:buChar char="o"/>
            </a:pPr>
            <a:r>
              <a:rPr lang="en-US" sz="1200" dirty="0">
                <a:effectLst/>
                <a:latin typeface="Arial" panose="020B0604020202020204" pitchFamily="34" charset="0"/>
                <a:ea typeface="Calibri" panose="020F0502020204030204" pitchFamily="34" charset="0"/>
              </a:rPr>
              <a:t>Allow 5–10 minutes for participants to complete the activity. Once they have finished, ask each group to share their menu. </a:t>
            </a:r>
            <a:endParaRPr dirty="0"/>
          </a:p>
        </p:txBody>
      </p:sp>
    </p:spTree>
    <p:extLst>
      <p:ext uri="{BB962C8B-B14F-4D97-AF65-F5344CB8AC3E}">
        <p14:creationId xmlns:p14="http://schemas.microsoft.com/office/powerpoint/2010/main" val="1273066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015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kern="1200" dirty="0">
                <a:solidFill>
                  <a:schemeClr val="tx1"/>
                </a:solidFill>
                <a:effectLst/>
                <a:latin typeface="+mn-lt"/>
                <a:ea typeface="+mn-ea"/>
                <a:cs typeface="+mn-cs"/>
              </a:rPr>
              <a:t>This training focused on planning and evaluating menus that emphasize good nutrition, appeal, and compliance. It emphasized the following five steps: </a:t>
            </a:r>
          </a:p>
          <a:p>
            <a:pPr lvl="0"/>
            <a:r>
              <a:rPr lang="en-US" sz="1200" kern="1200" dirty="0">
                <a:solidFill>
                  <a:schemeClr val="tx1"/>
                </a:solidFill>
                <a:effectLst/>
                <a:latin typeface="+mn-lt"/>
                <a:ea typeface="+mn-ea"/>
                <a:cs typeface="+mn-cs"/>
              </a:rPr>
              <a:t>Select the main dish </a:t>
            </a:r>
          </a:p>
          <a:p>
            <a:pPr lvl="0"/>
            <a:r>
              <a:rPr lang="en-US" sz="1200" kern="1200" dirty="0">
                <a:solidFill>
                  <a:schemeClr val="tx1"/>
                </a:solidFill>
                <a:effectLst/>
                <a:latin typeface="+mn-lt"/>
                <a:ea typeface="+mn-ea"/>
                <a:cs typeface="+mn-cs"/>
              </a:rPr>
              <a:t>Select the other meal components</a:t>
            </a:r>
          </a:p>
          <a:p>
            <a:pPr lvl="0"/>
            <a:r>
              <a:rPr lang="en-US" sz="1200" kern="1200" dirty="0">
                <a:solidFill>
                  <a:schemeClr val="tx1"/>
                </a:solidFill>
                <a:effectLst/>
                <a:latin typeface="+mn-lt"/>
                <a:ea typeface="+mn-ea"/>
                <a:cs typeface="+mn-cs"/>
              </a:rPr>
              <a:t>Plan for variety</a:t>
            </a:r>
          </a:p>
          <a:p>
            <a:pPr lvl="0"/>
            <a:r>
              <a:rPr lang="en-US" sz="1200" kern="1200" dirty="0">
                <a:solidFill>
                  <a:schemeClr val="tx1"/>
                </a:solidFill>
                <a:effectLst/>
                <a:latin typeface="+mn-lt"/>
                <a:ea typeface="+mn-ea"/>
                <a:cs typeface="+mn-cs"/>
              </a:rPr>
              <a:t>Plan for nutrition</a:t>
            </a:r>
          </a:p>
          <a:p>
            <a:pPr lvl="0"/>
            <a:r>
              <a:rPr lang="en-US" sz="1200" kern="1200">
                <a:solidFill>
                  <a:schemeClr val="tx1"/>
                </a:solidFill>
                <a:effectLst/>
                <a:latin typeface="+mn-lt"/>
                <a:ea typeface="+mn-ea"/>
                <a:cs typeface="+mn-cs"/>
              </a:rPr>
              <a:t>Plan for child appeal</a:t>
            </a:r>
          </a:p>
        </p:txBody>
      </p:sp>
    </p:spTree>
    <p:extLst>
      <p:ext uri="{BB962C8B-B14F-4D97-AF65-F5344CB8AC3E}">
        <p14:creationId xmlns:p14="http://schemas.microsoft.com/office/powerpoint/2010/main" val="2048487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1149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06B264-D7E8-4926-88CB-12B9599176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828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dirty="0"/>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70905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3465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sz="3600">
                <a:solidFill>
                  <a:srgbClr val="002060"/>
                </a:solidFill>
                <a:latin typeface="+mj-lt"/>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400">
                <a:solidFill>
                  <a:srgbClr val="002060"/>
                </a:solidFill>
                <a:latin typeface="+mj-lt"/>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368950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155669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72508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3600">
                <a:solidFill>
                  <a:srgbClr val="002060"/>
                </a:solidFill>
                <a:latin typeface="+mj-lt"/>
              </a:defRPr>
            </a:lvl1pPr>
            <a:lvl2pPr>
              <a:defRPr sz="3600">
                <a:solidFill>
                  <a:srgbClr val="002060"/>
                </a:solidFill>
                <a:latin typeface="+mj-lt"/>
              </a:defRPr>
            </a:lvl2pPr>
            <a:lvl3pPr>
              <a:defRPr sz="3600">
                <a:solidFill>
                  <a:srgbClr val="002060"/>
                </a:solidFill>
                <a:latin typeface="+mj-lt"/>
              </a:defRPr>
            </a:lvl3pPr>
            <a:lvl4pPr>
              <a:defRPr sz="3600">
                <a:solidFill>
                  <a:srgbClr val="002060"/>
                </a:solidFill>
                <a:latin typeface="+mj-lt"/>
              </a:defRPr>
            </a:lvl4pPr>
            <a:lvl5pPr>
              <a:defRPr sz="3600">
                <a:solidFill>
                  <a:srgbClr val="002060"/>
                </a:solidFill>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D08FC6-BFD7-4AAC-BEE9-B1A786AB78C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12/19/2024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180243-72B9-4BA5-931B-4075272812A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55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16266"/>
            <a:ext cx="10868751" cy="6889233"/>
          </a:xfrm>
          <a:custGeom>
            <a:avLst/>
            <a:gdLst/>
            <a:ahLst/>
            <a:cxnLst/>
            <a:rect l="l" t="t" r="r" b="b"/>
            <a:pathLst>
              <a:path w="241643" h="206677" extrusionOk="0">
                <a:moveTo>
                  <a:pt x="126321" y="206677"/>
                </a:moveTo>
                <a:lnTo>
                  <a:pt x="241643" y="0"/>
                </a:lnTo>
                <a:lnTo>
                  <a:pt x="0" y="0"/>
                </a:lnTo>
                <a:lnTo>
                  <a:pt x="0" y="206677"/>
                </a:lnTo>
                <a:close/>
              </a:path>
            </a:pathLst>
          </a:custGeom>
          <a:solidFill>
            <a:schemeClr val="lt1"/>
          </a:solidFill>
          <a:ln>
            <a:noFill/>
          </a:ln>
        </p:spPr>
      </p:sp>
      <p:sp>
        <p:nvSpPr>
          <p:cNvPr id="11" name="Google Shape;11;p2"/>
          <p:cNvSpPr/>
          <p:nvPr/>
        </p:nvSpPr>
        <p:spPr>
          <a:xfrm>
            <a:off x="5056561" y="2134567"/>
            <a:ext cx="4442400" cy="47384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2;p2"/>
          <p:cNvSpPr/>
          <p:nvPr/>
        </p:nvSpPr>
        <p:spPr>
          <a:xfrm>
            <a:off x="6971101" y="-19289"/>
            <a:ext cx="4442400" cy="47384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txBox="1">
            <a:spLocks noGrp="1"/>
          </p:cNvSpPr>
          <p:nvPr>
            <p:ph type="ctrTitle"/>
          </p:nvPr>
        </p:nvSpPr>
        <p:spPr>
          <a:xfrm>
            <a:off x="914400" y="928567"/>
            <a:ext cx="5954800" cy="3810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4800"/>
              <a:buNone/>
              <a:defRPr sz="6400"/>
            </a:lvl1pPr>
            <a:lvl2pPr lvl="1" rtl="0">
              <a:lnSpc>
                <a:spcPct val="100000"/>
              </a:lnSpc>
              <a:spcBef>
                <a:spcPts val="0"/>
              </a:spcBef>
              <a:spcAft>
                <a:spcPts val="0"/>
              </a:spcAft>
              <a:buSzPts val="4800"/>
              <a:buNone/>
              <a:defRPr sz="6400"/>
            </a:lvl2pPr>
            <a:lvl3pPr lvl="2" rtl="0">
              <a:lnSpc>
                <a:spcPct val="100000"/>
              </a:lnSpc>
              <a:spcBef>
                <a:spcPts val="0"/>
              </a:spcBef>
              <a:spcAft>
                <a:spcPts val="0"/>
              </a:spcAft>
              <a:buSzPts val="4800"/>
              <a:buNone/>
              <a:defRPr sz="6400"/>
            </a:lvl3pPr>
            <a:lvl4pPr lvl="3" rtl="0">
              <a:lnSpc>
                <a:spcPct val="100000"/>
              </a:lnSpc>
              <a:spcBef>
                <a:spcPts val="0"/>
              </a:spcBef>
              <a:spcAft>
                <a:spcPts val="0"/>
              </a:spcAft>
              <a:buSzPts val="4800"/>
              <a:buNone/>
              <a:defRPr sz="6400"/>
            </a:lvl4pPr>
            <a:lvl5pPr lvl="4" rtl="0">
              <a:lnSpc>
                <a:spcPct val="100000"/>
              </a:lnSpc>
              <a:spcBef>
                <a:spcPts val="0"/>
              </a:spcBef>
              <a:spcAft>
                <a:spcPts val="0"/>
              </a:spcAft>
              <a:buSzPts val="4800"/>
              <a:buNone/>
              <a:defRPr sz="6400"/>
            </a:lvl5pPr>
            <a:lvl6pPr lvl="5" rtl="0">
              <a:lnSpc>
                <a:spcPct val="100000"/>
              </a:lnSpc>
              <a:spcBef>
                <a:spcPts val="0"/>
              </a:spcBef>
              <a:spcAft>
                <a:spcPts val="0"/>
              </a:spcAft>
              <a:buSzPts val="4800"/>
              <a:buNone/>
              <a:defRPr sz="6400"/>
            </a:lvl6pPr>
            <a:lvl7pPr lvl="6" rtl="0">
              <a:lnSpc>
                <a:spcPct val="100000"/>
              </a:lnSpc>
              <a:spcBef>
                <a:spcPts val="0"/>
              </a:spcBef>
              <a:spcAft>
                <a:spcPts val="0"/>
              </a:spcAft>
              <a:buSzPts val="4800"/>
              <a:buNone/>
              <a:defRPr sz="6400"/>
            </a:lvl7pPr>
            <a:lvl8pPr lvl="7" rtl="0">
              <a:lnSpc>
                <a:spcPct val="100000"/>
              </a:lnSpc>
              <a:spcBef>
                <a:spcPts val="0"/>
              </a:spcBef>
              <a:spcAft>
                <a:spcPts val="0"/>
              </a:spcAft>
              <a:buSzPts val="4800"/>
              <a:buNone/>
              <a:defRPr sz="6400"/>
            </a:lvl8pPr>
            <a:lvl9pPr lvl="8" rtl="0">
              <a:lnSpc>
                <a:spcPct val="100000"/>
              </a:lnSpc>
              <a:spcBef>
                <a:spcPts val="0"/>
              </a:spcBef>
              <a:spcAft>
                <a:spcPts val="0"/>
              </a:spcAft>
              <a:buSzPts val="4800"/>
              <a:buNone/>
              <a:defRPr sz="6400"/>
            </a:lvl9pPr>
          </a:lstStyle>
          <a:p>
            <a:endParaRPr/>
          </a:p>
        </p:txBody>
      </p:sp>
    </p:spTree>
    <p:extLst>
      <p:ext uri="{BB962C8B-B14F-4D97-AF65-F5344CB8AC3E}">
        <p14:creationId xmlns:p14="http://schemas.microsoft.com/office/powerpoint/2010/main" val="1796208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214961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11058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400">
                <a:solidFill>
                  <a:srgbClr val="002060"/>
                </a:solidFill>
                <a:latin typeface="Calibri Light" panose="020F0302020204030204" pitchFamily="34" charset="0"/>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2105374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51"/>
        <p:cNvGrpSpPr/>
        <p:nvPr/>
      </p:nvGrpSpPr>
      <p:grpSpPr>
        <a:xfrm>
          <a:off x="0" y="0"/>
          <a:ext cx="0" cy="0"/>
          <a:chOff x="0" y="0"/>
          <a:chExt cx="0" cy="0"/>
        </a:xfrm>
      </p:grpSpPr>
      <p:sp>
        <p:nvSpPr>
          <p:cNvPr id="52" name="Google Shape;52;p6"/>
          <p:cNvSpPr/>
          <p:nvPr/>
        </p:nvSpPr>
        <p:spPr>
          <a:xfrm>
            <a:off x="-10400" y="-16266"/>
            <a:ext cx="8331067" cy="6889233"/>
          </a:xfrm>
          <a:custGeom>
            <a:avLst/>
            <a:gdLst/>
            <a:ahLst/>
            <a:cxnLst/>
            <a:rect l="l" t="t" r="r" b="b"/>
            <a:pathLst>
              <a:path w="249932" h="206677" extrusionOk="0">
                <a:moveTo>
                  <a:pt x="134610" y="206677"/>
                </a:moveTo>
                <a:lnTo>
                  <a:pt x="249932" y="0"/>
                </a:lnTo>
                <a:lnTo>
                  <a:pt x="312" y="176"/>
                </a:lnTo>
                <a:lnTo>
                  <a:pt x="0" y="206540"/>
                </a:lnTo>
                <a:close/>
              </a:path>
            </a:pathLst>
          </a:custGeom>
          <a:solidFill>
            <a:schemeClr val="lt1"/>
          </a:solidFill>
          <a:ln>
            <a:noFill/>
          </a:ln>
        </p:spPr>
      </p:sp>
      <p:grpSp>
        <p:nvGrpSpPr>
          <p:cNvPr id="53" name="Google Shape;53;p6"/>
          <p:cNvGrpSpPr/>
          <p:nvPr/>
        </p:nvGrpSpPr>
        <p:grpSpPr>
          <a:xfrm>
            <a:off x="-418255" y="-24499"/>
            <a:ext cx="8358488" cy="2182673"/>
            <a:chOff x="-313691" y="-18375"/>
            <a:chExt cx="6268866" cy="1637005"/>
          </a:xfrm>
        </p:grpSpPr>
        <p:sp>
          <p:nvSpPr>
            <p:cNvPr id="54" name="Google Shape;54;p6"/>
            <p:cNvSpPr/>
            <p:nvPr/>
          </p:nvSpPr>
          <p:spPr>
            <a:xfrm>
              <a:off x="256375" y="499825"/>
              <a:ext cx="56988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55;p6"/>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56;p6"/>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57;p6"/>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8" name="Google Shape;58;p6"/>
          <p:cNvGrpSpPr/>
          <p:nvPr/>
        </p:nvGrpSpPr>
        <p:grpSpPr>
          <a:xfrm>
            <a:off x="11171551" y="4763643"/>
            <a:ext cx="1749812" cy="2094404"/>
            <a:chOff x="7485392" y="1755351"/>
            <a:chExt cx="2830800" cy="3388272"/>
          </a:xfrm>
        </p:grpSpPr>
        <p:sp>
          <p:nvSpPr>
            <p:cNvPr id="59" name="Google Shape;59;p6"/>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6"/>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61" name="Google Shape;61;p6"/>
          <p:cNvSpPr/>
          <p:nvPr/>
        </p:nvSpPr>
        <p:spPr>
          <a:xfrm>
            <a:off x="4228773" y="3429000"/>
            <a:ext cx="2408800" cy="3443600"/>
          </a:xfrm>
          <a:prstGeom prst="parallelogram">
            <a:avLst>
              <a:gd name="adj" fmla="val 79448"/>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6"/>
          <p:cNvSpPr/>
          <p:nvPr/>
        </p:nvSpPr>
        <p:spPr>
          <a:xfrm>
            <a:off x="3891459" y="0"/>
            <a:ext cx="4429200" cy="6333200"/>
          </a:xfrm>
          <a:prstGeom prst="parallelogram">
            <a:avLst>
              <a:gd name="adj" fmla="val 79448"/>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6"/>
          <p:cNvSpPr txBox="1">
            <a:spLocks noGrp="1"/>
          </p:cNvSpPr>
          <p:nvPr>
            <p:ph type="title"/>
          </p:nvPr>
        </p:nvSpPr>
        <p:spPr>
          <a:xfrm>
            <a:off x="1219433" y="661167"/>
            <a:ext cx="52120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4" name="Google Shape;64;p6"/>
          <p:cNvSpPr txBox="1">
            <a:spLocks noGrp="1"/>
          </p:cNvSpPr>
          <p:nvPr>
            <p:ph type="body" idx="1"/>
          </p:nvPr>
        </p:nvSpPr>
        <p:spPr>
          <a:xfrm>
            <a:off x="1219433" y="2112567"/>
            <a:ext cx="3307600" cy="3999600"/>
          </a:xfrm>
          <a:prstGeom prst="rect">
            <a:avLst/>
          </a:prstGeom>
        </p:spPr>
        <p:txBody>
          <a:bodyPr spcFirstLastPara="1" wrap="square" lIns="0" tIns="0" rIns="0" bIns="0" anchor="t" anchorCtr="0">
            <a:noAutofit/>
          </a:bodyPr>
          <a:lstStyle>
            <a:lvl1pPr marL="609585" lvl="0" indent="-474121" rtl="0">
              <a:spcBef>
                <a:spcPts val="800"/>
              </a:spcBef>
              <a:spcAft>
                <a:spcPts val="0"/>
              </a:spcAft>
              <a:buSzPts val="2000"/>
              <a:buChar char="▰"/>
              <a:defRPr sz="2667"/>
            </a:lvl1pPr>
            <a:lvl2pPr marL="1219170" lvl="1" indent="-474121" rtl="0">
              <a:spcBef>
                <a:spcPts val="0"/>
              </a:spcBef>
              <a:spcAft>
                <a:spcPts val="0"/>
              </a:spcAft>
              <a:buSzPts val="2000"/>
              <a:buChar char="╺"/>
              <a:defRPr sz="2667"/>
            </a:lvl2pPr>
            <a:lvl3pPr marL="1828754" lvl="2" indent="-474121" rtl="0">
              <a:spcBef>
                <a:spcPts val="0"/>
              </a:spcBef>
              <a:spcAft>
                <a:spcPts val="0"/>
              </a:spcAft>
              <a:buSzPts val="2000"/>
              <a:buChar char="╺"/>
              <a:defRPr sz="2667"/>
            </a:lvl3pPr>
            <a:lvl4pPr marL="2438339" lvl="3" indent="-474121" rtl="0">
              <a:spcBef>
                <a:spcPts val="0"/>
              </a:spcBef>
              <a:spcAft>
                <a:spcPts val="0"/>
              </a:spcAft>
              <a:buSzPts val="2000"/>
              <a:buChar char="╺"/>
              <a:defRPr sz="2667"/>
            </a:lvl4pPr>
            <a:lvl5pPr marL="3047924" lvl="4" indent="-474121" rtl="0">
              <a:spcBef>
                <a:spcPts val="0"/>
              </a:spcBef>
              <a:spcAft>
                <a:spcPts val="0"/>
              </a:spcAft>
              <a:buSzPts val="2000"/>
              <a:buChar char="○"/>
              <a:defRPr sz="2667"/>
            </a:lvl5pPr>
            <a:lvl6pPr marL="3657509" lvl="5" indent="-474121" rtl="0">
              <a:spcBef>
                <a:spcPts val="0"/>
              </a:spcBef>
              <a:spcAft>
                <a:spcPts val="0"/>
              </a:spcAft>
              <a:buSzPts val="2000"/>
              <a:buChar char="■"/>
              <a:defRPr sz="2667"/>
            </a:lvl6pPr>
            <a:lvl7pPr marL="4267093" lvl="6" indent="-474121" rtl="0">
              <a:spcBef>
                <a:spcPts val="0"/>
              </a:spcBef>
              <a:spcAft>
                <a:spcPts val="0"/>
              </a:spcAft>
              <a:buSzPts val="2000"/>
              <a:buChar char="●"/>
              <a:defRPr sz="2667"/>
            </a:lvl7pPr>
            <a:lvl8pPr marL="4876678" lvl="7" indent="-474121" rtl="0">
              <a:spcBef>
                <a:spcPts val="0"/>
              </a:spcBef>
              <a:spcAft>
                <a:spcPts val="0"/>
              </a:spcAft>
              <a:buSzPts val="2000"/>
              <a:buChar char="○"/>
              <a:defRPr sz="2667"/>
            </a:lvl8pPr>
            <a:lvl9pPr marL="5486263" lvl="8" indent="-474121" rtl="0">
              <a:spcBef>
                <a:spcPts val="0"/>
              </a:spcBef>
              <a:spcAft>
                <a:spcPts val="0"/>
              </a:spcAft>
              <a:buSzPts val="2000"/>
              <a:buChar char="■"/>
              <a:defRPr sz="2667"/>
            </a:lvl9pPr>
          </a:lstStyle>
          <a:p>
            <a:endParaRPr/>
          </a:p>
        </p:txBody>
      </p:sp>
      <p:sp>
        <p:nvSpPr>
          <p:cNvPr id="65" name="Google Shape;65;p6"/>
          <p:cNvSpPr txBox="1">
            <a:spLocks noGrp="1"/>
          </p:cNvSpPr>
          <p:nvPr>
            <p:ph type="sldNum" idx="12"/>
          </p:nvPr>
        </p:nvSpPr>
        <p:spPr>
          <a:xfrm>
            <a:off x="11593033" y="6333133"/>
            <a:ext cx="5992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defTabSz="1219170">
              <a:buClr>
                <a:srgbClr val="000000"/>
              </a:buClr>
            </a:pPr>
            <a:fld id="{00000000-1234-1234-1234-123412341234}" type="slidenum">
              <a:rPr lang="en" sz="1867" kern="0" smtClean="0">
                <a:solidFill>
                  <a:srgbClr val="000000"/>
                </a:solidFill>
                <a:cs typeface="Arial"/>
                <a:sym typeface="Arial"/>
              </a:rPr>
              <a:pPr algn="r" defTabSz="1219170">
                <a:buClr>
                  <a:srgbClr val="000000"/>
                </a:buClr>
              </a:pPr>
              <a:t>‹#›</a:t>
            </a:fld>
            <a:endParaRPr lang="en" sz="1867" kern="0">
              <a:solidFill>
                <a:srgbClr val="000000"/>
              </a:solidFill>
              <a:cs typeface="Arial"/>
              <a:sym typeface="Arial"/>
            </a:endParaRPr>
          </a:p>
        </p:txBody>
      </p:sp>
    </p:spTree>
    <p:extLst>
      <p:ext uri="{BB962C8B-B14F-4D97-AF65-F5344CB8AC3E}">
        <p14:creationId xmlns:p14="http://schemas.microsoft.com/office/powerpoint/2010/main" val="2264910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2645819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736751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 Dark">
  <p:cSld name="Blank - Dark">
    <p:spTree>
      <p:nvGrpSpPr>
        <p:cNvPr id="1" name="Shape 142"/>
        <p:cNvGrpSpPr/>
        <p:nvPr/>
      </p:nvGrpSpPr>
      <p:grpSpPr>
        <a:xfrm>
          <a:off x="0" y="0"/>
          <a:ext cx="0" cy="0"/>
          <a:chOff x="0" y="0"/>
          <a:chExt cx="0" cy="0"/>
        </a:xfrm>
      </p:grpSpPr>
      <p:grpSp>
        <p:nvGrpSpPr>
          <p:cNvPr id="144" name="Google Shape;144;p13"/>
          <p:cNvGrpSpPr/>
          <p:nvPr/>
        </p:nvGrpSpPr>
        <p:grpSpPr>
          <a:xfrm>
            <a:off x="-418255" y="-24499"/>
            <a:ext cx="1823720" cy="2182673"/>
            <a:chOff x="-313691" y="-18375"/>
            <a:chExt cx="1367790" cy="1637005"/>
          </a:xfrm>
        </p:grpSpPr>
        <p:sp>
          <p:nvSpPr>
            <p:cNvPr id="145" name="Google Shape;145;p13"/>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46;p13"/>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47;p13"/>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8" name="Google Shape;148;p13"/>
          <p:cNvGrpSpPr/>
          <p:nvPr/>
        </p:nvGrpSpPr>
        <p:grpSpPr>
          <a:xfrm>
            <a:off x="9980523" y="2340468"/>
            <a:ext cx="3774400" cy="4517696"/>
            <a:chOff x="7485392" y="1755351"/>
            <a:chExt cx="2830800" cy="3388272"/>
          </a:xfrm>
        </p:grpSpPr>
        <p:sp>
          <p:nvSpPr>
            <p:cNvPr id="149" name="Google Shape;149;p13"/>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150;p13"/>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945989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62413499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80" r:id="rId6"/>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292023317"/>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5.tiff"/><Relationship Id="rId5" Type="http://schemas.openxmlformats.org/officeDocument/2006/relationships/hyperlink" Target="https://www.facebook.com/ichildnutrition/" TargetMode="External"/><Relationship Id="rId10" Type="http://schemas.openxmlformats.org/officeDocument/2006/relationships/image" Target="../media/image8.png"/><Relationship Id="rId4" Type="http://schemas.openxmlformats.org/officeDocument/2006/relationships/image" Target="../media/image4.jpeg"/><Relationship Id="rId9" Type="http://schemas.openxmlformats.org/officeDocument/2006/relationships/hyperlink" Target="https://www.linkedin.com/company/thei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6"/>
        <p:cNvGrpSpPr/>
        <p:nvPr/>
      </p:nvGrpSpPr>
      <p:grpSpPr>
        <a:xfrm>
          <a:off x="0" y="0"/>
          <a:ext cx="0" cy="0"/>
          <a:chOff x="0" y="0"/>
          <a:chExt cx="0" cy="0"/>
        </a:xfrm>
      </p:grpSpPr>
      <p:sp>
        <p:nvSpPr>
          <p:cNvPr id="157" name="Google Shape;157;p15"/>
          <p:cNvSpPr txBox="1">
            <a:spLocks noGrp="1"/>
          </p:cNvSpPr>
          <p:nvPr>
            <p:ph type="ctrTitle"/>
          </p:nvPr>
        </p:nvSpPr>
        <p:spPr>
          <a:xfrm>
            <a:off x="800608" y="1838903"/>
            <a:ext cx="5954800" cy="3810000"/>
          </a:xfrm>
          <a:prstGeom prst="rect">
            <a:avLst/>
          </a:prstGeom>
        </p:spPr>
        <p:txBody>
          <a:bodyPr spcFirstLastPara="1" wrap="square" lIns="0" tIns="0" rIns="0" bIns="0" anchor="t" anchorCtr="0">
            <a:noAutofit/>
          </a:bodyPr>
          <a:lstStyle/>
          <a:p>
            <a:pPr lvl="0"/>
            <a:r>
              <a:rPr lang="en-US" sz="6000" dirty="0">
                <a:solidFill>
                  <a:srgbClr val="002060"/>
                </a:solidFill>
                <a:latin typeface="+mj-lt"/>
              </a:rPr>
              <a:t>Menu Planning Basics for CACFP</a:t>
            </a:r>
            <a:endParaRPr sz="6000" dirty="0">
              <a:solidFill>
                <a:srgbClr val="002060"/>
              </a:solidFill>
              <a:latin typeface="+mj-lt"/>
            </a:endParaRPr>
          </a:p>
        </p:txBody>
      </p:sp>
      <p:sp>
        <p:nvSpPr>
          <p:cNvPr id="3" name="Rectangle 2"/>
          <p:cNvSpPr/>
          <p:nvPr/>
        </p:nvSpPr>
        <p:spPr>
          <a:xfrm>
            <a:off x="732097" y="4775746"/>
            <a:ext cx="2595582" cy="830997"/>
          </a:xfrm>
          <a:prstGeom prst="rect">
            <a:avLst/>
          </a:prstGeom>
        </p:spPr>
        <p:txBody>
          <a:bodyPr wrap="none">
            <a:spAutoFit/>
          </a:bodyPr>
          <a:lstStyle/>
          <a:p>
            <a:r>
              <a:rPr lang="en-US" sz="2400" b="1" dirty="0">
                <a:solidFill>
                  <a:srgbClr val="002060"/>
                </a:solidFill>
                <a:latin typeface="Calibri Light" panose="020F0302020204030204" pitchFamily="34" charset="0"/>
              </a:rPr>
              <a:t>CACFP </a:t>
            </a:r>
            <a:r>
              <a:rPr lang="en-US" sz="2400" b="1" dirty="0" err="1">
                <a:solidFill>
                  <a:srgbClr val="002060"/>
                </a:solidFill>
                <a:latin typeface="Calibri Light" panose="020F0302020204030204" pitchFamily="34" charset="0"/>
              </a:rPr>
              <a:t>iTrain</a:t>
            </a:r>
            <a:r>
              <a:rPr lang="en-US" sz="2400" b="1" dirty="0">
                <a:solidFill>
                  <a:srgbClr val="002060"/>
                </a:solidFill>
                <a:latin typeface="Calibri Light" panose="020F0302020204030204" pitchFamily="34" charset="0"/>
              </a:rPr>
              <a:t> </a:t>
            </a:r>
          </a:p>
          <a:p>
            <a:r>
              <a:rPr lang="en-US" sz="2400" b="1" dirty="0">
                <a:solidFill>
                  <a:srgbClr val="002060"/>
                </a:solidFill>
                <a:latin typeface="Calibri Light" panose="020F0302020204030204" pitchFamily="34" charset="0"/>
              </a:rPr>
              <a:t>Simple Lesson Plan </a:t>
            </a:r>
          </a:p>
        </p:txBody>
      </p:sp>
      <p:pic>
        <p:nvPicPr>
          <p:cNvPr id="4" name="Picture 3" descr="Institute of Child Nutrition Logo " title="Imag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195" y="1069099"/>
            <a:ext cx="2390483" cy="430363"/>
          </a:xfrm>
          <a:prstGeom prst="rect">
            <a:avLst/>
          </a:prstGeom>
        </p:spPr>
      </p:pic>
    </p:spTree>
    <p:extLst>
      <p:ext uri="{BB962C8B-B14F-4D97-AF65-F5344CB8AC3E}">
        <p14:creationId xmlns:p14="http://schemas.microsoft.com/office/powerpoint/2010/main" val="291636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Introduction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r>
              <a:rPr lang="en-US" dirty="0">
                <a:solidFill>
                  <a:schemeClr val="bg1"/>
                </a:solidFill>
              </a:rPr>
              <a:t>Trainer and Participant</a:t>
            </a:r>
          </a:p>
          <a:p>
            <a:pPr marL="0" indent="0"/>
            <a:r>
              <a:rPr lang="en-US" dirty="0">
                <a:solidFill>
                  <a:schemeClr val="bg1"/>
                </a:solidFill>
              </a:rPr>
              <a:t> Introductions</a:t>
            </a:r>
          </a:p>
          <a:p>
            <a:pPr marL="0" indent="0"/>
            <a:endParaRPr b="1" dirty="0">
              <a:solidFill>
                <a:schemeClr val="bg1"/>
              </a:solidFill>
            </a:endParaRPr>
          </a:p>
        </p:txBody>
      </p:sp>
    </p:spTree>
    <p:extLst>
      <p:ext uri="{BB962C8B-B14F-4D97-AF65-F5344CB8AC3E}">
        <p14:creationId xmlns:p14="http://schemas.microsoft.com/office/powerpoint/2010/main" val="123757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9"/>
          <p:cNvSpPr txBox="1">
            <a:spLocks noGrp="1"/>
          </p:cNvSpPr>
          <p:nvPr>
            <p:ph type="body" idx="1"/>
          </p:nvPr>
        </p:nvSpPr>
        <p:spPr>
          <a:xfrm>
            <a:off x="2511358" y="1368867"/>
            <a:ext cx="7169285" cy="4120266"/>
          </a:xfrm>
          <a:prstGeom prst="rect">
            <a:avLst/>
          </a:prstGeom>
        </p:spPr>
        <p:txBody>
          <a:bodyPr spcFirstLastPara="1" wrap="square" lIns="0" tIns="0" rIns="0" bIns="0" anchor="ctr" anchorCtr="0">
            <a:noAutofit/>
          </a:bodyPr>
          <a:lstStyle/>
          <a:p>
            <a:pPr marL="0" indent="0">
              <a:buNone/>
            </a:pPr>
            <a:r>
              <a:rPr lang="en-US" sz="6600" b="1" dirty="0">
                <a:solidFill>
                  <a:srgbClr val="002060"/>
                </a:solidFill>
                <a:latin typeface="+mj-lt"/>
              </a:rPr>
              <a:t>Welcome!</a:t>
            </a:r>
          </a:p>
        </p:txBody>
      </p:sp>
    </p:spTree>
    <p:extLst>
      <p:ext uri="{BB962C8B-B14F-4D97-AF65-F5344CB8AC3E}">
        <p14:creationId xmlns:p14="http://schemas.microsoft.com/office/powerpoint/2010/main" val="38374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1;p17"/>
          <p:cNvSpPr txBox="1">
            <a:spLocks/>
          </p:cNvSpPr>
          <p:nvPr/>
        </p:nvSpPr>
        <p:spPr>
          <a:xfrm>
            <a:off x="1219433" y="2726676"/>
            <a:ext cx="10073197" cy="212688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r>
              <a:rPr lang="en-US" sz="4400" kern="0" dirty="0">
                <a:solidFill>
                  <a:srgbClr val="002060"/>
                </a:solidFill>
                <a:latin typeface="+mj-lt"/>
              </a:rPr>
              <a:t>How many of you have experience planning meals for your child care program?</a:t>
            </a:r>
          </a:p>
        </p:txBody>
      </p:sp>
      <p:sp>
        <p:nvSpPr>
          <p:cNvPr id="5" name="Title 2"/>
          <p:cNvSpPr>
            <a:spLocks noGrp="1"/>
          </p:cNvSpPr>
          <p:nvPr>
            <p:ph type="title"/>
          </p:nvPr>
        </p:nvSpPr>
        <p:spPr>
          <a:xfrm>
            <a:off x="1219433" y="661167"/>
            <a:ext cx="8035600" cy="1084000"/>
          </a:xfrm>
        </p:spPr>
        <p:txBody>
          <a:bodyPr/>
          <a:lstStyle/>
          <a:p>
            <a:pPr>
              <a:spcBef>
                <a:spcPts val="600"/>
              </a:spcBef>
              <a:spcAft>
                <a:spcPts val="1200"/>
              </a:spcAft>
            </a:pPr>
            <a:r>
              <a:rPr lang="en-US" sz="4400" dirty="0">
                <a:ea typeface="Times New Roman" panose="02020603050405020304" pitchFamily="18" charset="0"/>
              </a:rPr>
              <a:t>Review Current Knowledge </a:t>
            </a:r>
          </a:p>
        </p:txBody>
      </p:sp>
    </p:spTree>
    <p:extLst>
      <p:ext uri="{BB962C8B-B14F-4D97-AF65-F5344CB8AC3E}">
        <p14:creationId xmlns:p14="http://schemas.microsoft.com/office/powerpoint/2010/main" val="197955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US" sz="6600" dirty="0">
                <a:solidFill>
                  <a:schemeClr val="bg1"/>
                </a:solidFill>
                <a:latin typeface="+mj-lt"/>
              </a:rPr>
              <a:t>Overview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b="1" dirty="0">
              <a:solidFill>
                <a:schemeClr val="bg1"/>
              </a:solidFill>
              <a:latin typeface="+mj-lt"/>
            </a:endParaRPr>
          </a:p>
        </p:txBody>
      </p:sp>
    </p:spTree>
    <p:extLst>
      <p:ext uri="{BB962C8B-B14F-4D97-AF65-F5344CB8AC3E}">
        <p14:creationId xmlns:p14="http://schemas.microsoft.com/office/powerpoint/2010/main" val="166519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U</a:t>
            </a:r>
            <a:r>
              <a:rPr lang="en-US" sz="3600" dirty="0">
                <a:latin typeface="+mj-lt"/>
              </a:rPr>
              <a:t>se five steps for planning nutritious menus that emphasize variety, appeal, and good nutrition in the CACFP.</a:t>
            </a:r>
            <a:endParaRPr lang="en-US" sz="3600" dirty="0"/>
          </a:p>
        </p:txBody>
      </p:sp>
      <p:sp>
        <p:nvSpPr>
          <p:cNvPr id="3" name="Title 2"/>
          <p:cNvSpPr>
            <a:spLocks noGrp="1"/>
          </p:cNvSpPr>
          <p:nvPr>
            <p:ph type="title"/>
          </p:nvPr>
        </p:nvSpPr>
        <p:spPr/>
        <p:txBody>
          <a:bodyPr/>
          <a:lstStyle/>
          <a:p>
            <a:r>
              <a:rPr lang="en-US" sz="4400" dirty="0"/>
              <a:t>Lesson Objective</a:t>
            </a:r>
            <a:endParaRPr lang="en-US" dirty="0"/>
          </a:p>
        </p:txBody>
      </p:sp>
    </p:spTree>
    <p:extLst>
      <p:ext uri="{BB962C8B-B14F-4D97-AF65-F5344CB8AC3E}">
        <p14:creationId xmlns:p14="http://schemas.microsoft.com/office/powerpoint/2010/main" val="100452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kern="1200" dirty="0">
                <a:solidFill>
                  <a:schemeClr val="tx1"/>
                </a:solidFill>
              </a:rPr>
              <a:t>CACFP Meal and </a:t>
            </a:r>
            <a:br>
              <a:rPr lang="en-US" sz="4400" kern="1200" dirty="0">
                <a:solidFill>
                  <a:schemeClr val="tx1"/>
                </a:solidFill>
              </a:rPr>
            </a:br>
            <a:r>
              <a:rPr lang="en-US" sz="4400" kern="1200" dirty="0">
                <a:solidFill>
                  <a:schemeClr val="tx1"/>
                </a:solidFill>
              </a:rPr>
              <a:t>Snack Requirements </a:t>
            </a: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6475" y="0"/>
            <a:ext cx="6105525" cy="6852678"/>
          </a:xfrm>
          <a:prstGeom prst="rect">
            <a:avLst/>
          </a:prstGeom>
        </p:spPr>
      </p:pic>
    </p:spTree>
    <p:extLst>
      <p:ext uri="{BB962C8B-B14F-4D97-AF65-F5344CB8AC3E}">
        <p14:creationId xmlns:p14="http://schemas.microsoft.com/office/powerpoint/2010/main" val="204837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Step One: Select a Main Dish</a:t>
            </a:r>
          </a:p>
        </p:txBody>
      </p:sp>
      <p:sp>
        <p:nvSpPr>
          <p:cNvPr id="192" name="Google Shape;192;p20"/>
          <p:cNvSpPr txBox="1">
            <a:spLocks noGrp="1"/>
          </p:cNvSpPr>
          <p:nvPr>
            <p:ph type="body" idx="1"/>
          </p:nvPr>
        </p:nvSpPr>
        <p:spPr>
          <a:xfrm>
            <a:off x="1219433" y="2112566"/>
            <a:ext cx="9495183" cy="4631133"/>
          </a:xfrm>
          <a:prstGeom prst="rect">
            <a:avLst/>
          </a:prstGeom>
        </p:spPr>
        <p:txBody>
          <a:bodyPr spcFirstLastPara="1" wrap="square" lIns="0" tIns="0" rIns="0" bIns="0" anchor="t" anchorCtr="0">
            <a:noAutofit/>
          </a:bodyPr>
          <a:lstStyle/>
          <a:p>
            <a:r>
              <a:rPr lang="en-US" dirty="0">
                <a:latin typeface="+mj-lt"/>
              </a:rPr>
              <a:t>Start by planning the main dish first. </a:t>
            </a:r>
          </a:p>
          <a:p>
            <a:pPr lvl="1"/>
            <a:r>
              <a:rPr lang="en-US" sz="3600" dirty="0">
                <a:solidFill>
                  <a:srgbClr val="002060"/>
                </a:solidFill>
                <a:latin typeface="+mj-lt"/>
              </a:rPr>
              <a:t>Usually the M/MA component</a:t>
            </a:r>
          </a:p>
          <a:p>
            <a:pPr lvl="1"/>
            <a:r>
              <a:rPr lang="en-US" sz="3600" dirty="0">
                <a:solidFill>
                  <a:srgbClr val="002060"/>
                </a:solidFill>
                <a:latin typeface="+mj-lt"/>
              </a:rPr>
              <a:t>Some mixed main dishes may include a grain</a:t>
            </a:r>
          </a:p>
          <a:p>
            <a:r>
              <a:rPr lang="en-US" dirty="0">
                <a:latin typeface="+mj-lt"/>
              </a:rPr>
              <a:t>Include seafood, beans, peas, lentils, and tofu for variety</a:t>
            </a:r>
          </a:p>
        </p:txBody>
      </p:sp>
    </p:spTree>
    <p:extLst>
      <p:ext uri="{BB962C8B-B14F-4D97-AF65-F5344CB8AC3E}">
        <p14:creationId xmlns:p14="http://schemas.microsoft.com/office/powerpoint/2010/main" val="1572890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Step Two: Select the Other Meal Components</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dirty="0">
                <a:latin typeface="+mj-lt"/>
              </a:rPr>
              <a:t>Choose sides to satisfy the other meal components that are complementary to the main dish. </a:t>
            </a:r>
          </a:p>
          <a:p>
            <a:r>
              <a:rPr lang="en-US" dirty="0">
                <a:latin typeface="+mj-lt"/>
              </a:rPr>
              <a:t>Cover all the components needed for a reimbursable meal.</a:t>
            </a:r>
          </a:p>
          <a:p>
            <a:pPr marL="101598" indent="0">
              <a:buNone/>
            </a:pPr>
            <a:endParaRPr dirty="0">
              <a:solidFill>
                <a:srgbClr val="002060"/>
              </a:solidFill>
              <a:latin typeface="+mj-lt"/>
            </a:endParaRPr>
          </a:p>
        </p:txBody>
      </p:sp>
    </p:spTree>
    <p:extLst>
      <p:ext uri="{BB962C8B-B14F-4D97-AF65-F5344CB8AC3E}">
        <p14:creationId xmlns:p14="http://schemas.microsoft.com/office/powerpoint/2010/main" val="1529364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7364730" cy="1084000"/>
          </a:xfrm>
          <a:prstGeom prst="rect">
            <a:avLst/>
          </a:prstGeom>
        </p:spPr>
        <p:txBody>
          <a:bodyPr spcFirstLastPara="1" wrap="square" lIns="0" tIns="0" rIns="0" bIns="0" anchor="ctr" anchorCtr="0">
            <a:noAutofit/>
          </a:bodyPr>
          <a:lstStyle/>
          <a:p>
            <a:r>
              <a:rPr lang="en-US" dirty="0"/>
              <a:t>Step Three: Plan for Variety</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3100" dirty="0">
                <a:latin typeface="+mj-lt"/>
              </a:rPr>
              <a:t>Serve a variety of foods during the day and week</a:t>
            </a:r>
          </a:p>
          <a:p>
            <a:pPr lvl="1"/>
            <a:r>
              <a:rPr lang="en-US" sz="3100" dirty="0">
                <a:solidFill>
                  <a:srgbClr val="002060"/>
                </a:solidFill>
                <a:latin typeface="+mj-lt"/>
              </a:rPr>
              <a:t>Makes meals more interesting</a:t>
            </a:r>
          </a:p>
          <a:p>
            <a:pPr lvl="1"/>
            <a:r>
              <a:rPr lang="en-US" sz="3100" dirty="0">
                <a:solidFill>
                  <a:srgbClr val="002060"/>
                </a:solidFill>
                <a:latin typeface="+mj-lt"/>
              </a:rPr>
              <a:t>Helps preschoolers learn about different types of foods</a:t>
            </a:r>
          </a:p>
          <a:p>
            <a:r>
              <a:rPr lang="en-US" sz="3100" dirty="0">
                <a:latin typeface="+mj-lt"/>
              </a:rPr>
              <a:t>Serve different foods throughout the day</a:t>
            </a:r>
          </a:p>
          <a:p>
            <a:r>
              <a:rPr lang="en-US" sz="3100" dirty="0"/>
              <a:t>Ensure</a:t>
            </a:r>
            <a:r>
              <a:rPr lang="en-US" sz="3100" dirty="0">
                <a:latin typeface="+mj-lt"/>
              </a:rPr>
              <a:t> foods are not repeated more than once a week</a:t>
            </a:r>
          </a:p>
        </p:txBody>
      </p:sp>
    </p:spTree>
    <p:extLst>
      <p:ext uri="{BB962C8B-B14F-4D97-AF65-F5344CB8AC3E}">
        <p14:creationId xmlns:p14="http://schemas.microsoft.com/office/powerpoint/2010/main" val="267051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219432" y="1960166"/>
            <a:ext cx="10553467" cy="4897833"/>
          </a:xfrm>
        </p:spPr>
        <p:txBody>
          <a:bodyPr/>
          <a:lstStyle/>
          <a:p>
            <a:r>
              <a:rPr lang="en-US" sz="2800" dirty="0"/>
              <a:t>Serve only unflavored low-fat (1%) or fat-free (skim) milk</a:t>
            </a:r>
          </a:p>
          <a:p>
            <a:r>
              <a:rPr lang="en-US" sz="2800" dirty="0"/>
              <a:t>Limit added sugars in yogurt – no more than 12 grams per 6 ounces</a:t>
            </a:r>
          </a:p>
          <a:p>
            <a:r>
              <a:rPr lang="en-US" sz="2800" dirty="0"/>
              <a:t>Serve only grains that are whole grain-rich or enriched</a:t>
            </a:r>
          </a:p>
          <a:p>
            <a:r>
              <a:rPr lang="en-US" sz="2800" dirty="0"/>
              <a:t>Serve at least one whole grain-rich grain each day</a:t>
            </a:r>
          </a:p>
          <a:p>
            <a:r>
              <a:rPr lang="en-US" sz="2800" dirty="0"/>
              <a:t>Limit added sugars of RTE cereals –no more than 6 grams per</a:t>
            </a:r>
            <a:br>
              <a:rPr lang="en-US" sz="2800" dirty="0"/>
            </a:br>
            <a:r>
              <a:rPr lang="en-US" sz="2800" dirty="0"/>
              <a:t>dry ounce</a:t>
            </a:r>
          </a:p>
          <a:p>
            <a:r>
              <a:rPr lang="en-US" sz="2800" dirty="0"/>
              <a:t>Grain-based desserts not allowed as part of a reimbursable</a:t>
            </a:r>
            <a:br>
              <a:rPr lang="en-US" sz="2800" dirty="0"/>
            </a:br>
            <a:r>
              <a:rPr lang="en-US" sz="2800" dirty="0"/>
              <a:t>meal</a:t>
            </a:r>
          </a:p>
        </p:txBody>
      </p:sp>
      <p:sp>
        <p:nvSpPr>
          <p:cNvPr id="3" name="Title 2"/>
          <p:cNvSpPr>
            <a:spLocks noGrp="1"/>
          </p:cNvSpPr>
          <p:nvPr>
            <p:ph type="title"/>
          </p:nvPr>
        </p:nvSpPr>
        <p:spPr/>
        <p:txBody>
          <a:bodyPr/>
          <a:lstStyle/>
          <a:p>
            <a:r>
              <a:rPr lang="en-US" kern="1200" dirty="0">
                <a:solidFill>
                  <a:schemeClr val="tx1"/>
                </a:solidFill>
              </a:rPr>
              <a:t>Step Four: Plan for Nutrition</a:t>
            </a:r>
          </a:p>
        </p:txBody>
      </p:sp>
    </p:spTree>
    <p:extLst>
      <p:ext uri="{BB962C8B-B14F-4D97-AF65-F5344CB8AC3E}">
        <p14:creationId xmlns:p14="http://schemas.microsoft.com/office/powerpoint/2010/main" val="2649816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608965" indent="-507365"/>
            <a:r>
              <a:rPr lang="en-US" sz="2400" dirty="0">
                <a:latin typeface="Calibri Light"/>
                <a:cs typeface="Calibri Light"/>
              </a:rPr>
              <a:t>Include foods that provide vitamin A, such as spinach and other dark leafy greens </a:t>
            </a:r>
            <a:endParaRPr lang="en-US" dirty="0"/>
          </a:p>
          <a:p>
            <a:pPr marL="608965" indent="-507365"/>
            <a:r>
              <a:rPr lang="en-US" sz="2400" dirty="0">
                <a:latin typeface="Calibri Light"/>
                <a:cs typeface="Calibri Light"/>
              </a:rPr>
              <a:t>Include foods that provide vitamin C, such as oranges and cabbage</a:t>
            </a:r>
          </a:p>
          <a:p>
            <a:pPr marL="608965" indent="-507365"/>
            <a:r>
              <a:rPr lang="en-US" sz="2400" dirty="0">
                <a:latin typeface="Calibri Light"/>
                <a:cs typeface="Calibri Light"/>
              </a:rPr>
              <a:t>Include iron-rich foods, such as beans, peas, and lentils </a:t>
            </a:r>
          </a:p>
          <a:p>
            <a:pPr marL="608965" indent="-507365"/>
            <a:r>
              <a:rPr lang="en-US" sz="2400" dirty="0">
                <a:latin typeface="Calibri Light"/>
                <a:cs typeface="Calibri Light"/>
              </a:rPr>
              <a:t>Limit number of high-fat foods offered (CACFP regulations prohibit deep-fat frying on-site)</a:t>
            </a:r>
          </a:p>
          <a:p>
            <a:pPr marL="608965" indent="-507365"/>
            <a:r>
              <a:rPr lang="en-US" sz="2400" dirty="0">
                <a:latin typeface="Calibri Light"/>
                <a:cs typeface="Calibri Light"/>
              </a:rPr>
              <a:t>Serve fewer high-salt (high-sodium) foods, such as luncheon meats</a:t>
            </a:r>
            <a:br>
              <a:rPr lang="en-US" sz="2400" dirty="0">
                <a:latin typeface="Calibri Light"/>
                <a:cs typeface="Calibri Light"/>
              </a:rPr>
            </a:br>
            <a:r>
              <a:rPr lang="en-US" sz="2400" dirty="0">
                <a:latin typeface="Calibri Light"/>
                <a:cs typeface="Calibri Light"/>
              </a:rPr>
              <a:t>and processed foods </a:t>
            </a:r>
          </a:p>
        </p:txBody>
      </p:sp>
      <p:sp>
        <p:nvSpPr>
          <p:cNvPr id="3" name="Title 2"/>
          <p:cNvSpPr>
            <a:spLocks noGrp="1"/>
          </p:cNvSpPr>
          <p:nvPr>
            <p:ph type="title"/>
          </p:nvPr>
        </p:nvSpPr>
        <p:spPr/>
        <p:txBody>
          <a:bodyPr/>
          <a:lstStyle/>
          <a:p>
            <a:r>
              <a:rPr lang="en-US" dirty="0"/>
              <a:t>Step Four: Plan for Nutrition (continued)</a:t>
            </a:r>
          </a:p>
        </p:txBody>
      </p:sp>
    </p:spTree>
    <p:extLst>
      <p:ext uri="{BB962C8B-B14F-4D97-AF65-F5344CB8AC3E}">
        <p14:creationId xmlns:p14="http://schemas.microsoft.com/office/powerpoint/2010/main" val="2600534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219433" y="2112566"/>
            <a:ext cx="9332800" cy="4745433"/>
          </a:xfrm>
        </p:spPr>
        <p:txBody>
          <a:bodyPr/>
          <a:lstStyle/>
          <a:p>
            <a:r>
              <a:rPr lang="en-US" sz="2400" dirty="0">
                <a:latin typeface="Calibri Light"/>
                <a:cs typeface="Calibri Light"/>
              </a:rPr>
              <a:t>Focus on variety:</a:t>
            </a:r>
          </a:p>
          <a:p>
            <a:pPr lvl="1"/>
            <a:r>
              <a:rPr lang="en-US" dirty="0">
                <a:solidFill>
                  <a:srgbClr val="002060"/>
                </a:solidFill>
                <a:latin typeface="Calibri Light"/>
                <a:cs typeface="Calibri Light"/>
              </a:rPr>
              <a:t>Shapes: square, rectangular, wedge-shaped</a:t>
            </a:r>
          </a:p>
          <a:p>
            <a:pPr lvl="1"/>
            <a:r>
              <a:rPr lang="en-US" dirty="0">
                <a:solidFill>
                  <a:srgbClr val="002060"/>
                </a:solidFill>
                <a:latin typeface="Calibri Light"/>
                <a:cs typeface="Calibri Light"/>
              </a:rPr>
              <a:t>Colors: yellow, orange, red, green, purple/blue, white, tan/brown</a:t>
            </a:r>
          </a:p>
          <a:p>
            <a:pPr lvl="1"/>
            <a:r>
              <a:rPr lang="en-US" dirty="0">
                <a:solidFill>
                  <a:srgbClr val="002060"/>
                </a:solidFill>
                <a:latin typeface="Calibri Light"/>
                <a:cs typeface="Calibri Light"/>
              </a:rPr>
              <a:t>Textures: soft, fluffy, crunchy, crisp, creamy, smooth</a:t>
            </a:r>
          </a:p>
          <a:p>
            <a:pPr lvl="1"/>
            <a:r>
              <a:rPr lang="en-US" dirty="0">
                <a:solidFill>
                  <a:srgbClr val="002060"/>
                </a:solidFill>
                <a:latin typeface="Calibri Light"/>
                <a:cs typeface="Calibri Light"/>
              </a:rPr>
              <a:t>Tastes: sweet, sour, tart, salty, spicy, mild</a:t>
            </a:r>
          </a:p>
          <a:p>
            <a:r>
              <a:rPr lang="en-US" sz="2400" dirty="0">
                <a:latin typeface="Calibri Light"/>
                <a:cs typeface="Calibri Light"/>
              </a:rPr>
              <a:t>Introduce new foods along with familiar favorites</a:t>
            </a:r>
          </a:p>
        </p:txBody>
      </p:sp>
      <p:sp>
        <p:nvSpPr>
          <p:cNvPr id="3" name="Title 2"/>
          <p:cNvSpPr>
            <a:spLocks noGrp="1"/>
          </p:cNvSpPr>
          <p:nvPr>
            <p:ph type="title"/>
          </p:nvPr>
        </p:nvSpPr>
        <p:spPr/>
        <p:txBody>
          <a:bodyPr/>
          <a:lstStyle/>
          <a:p>
            <a:r>
              <a:rPr lang="en-US" dirty="0"/>
              <a:t>Step Five: Plan for Child Appeal</a:t>
            </a:r>
          </a:p>
        </p:txBody>
      </p:sp>
    </p:spTree>
    <p:extLst>
      <p:ext uri="{BB962C8B-B14F-4D97-AF65-F5344CB8AC3E}">
        <p14:creationId xmlns:p14="http://schemas.microsoft.com/office/powerpoint/2010/main" val="217348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80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000" dirty="0">
                <a:solidFill>
                  <a:srgbClr val="002060"/>
                </a:solidFill>
                <a:latin typeface="+mj-lt"/>
              </a:rPr>
              <a:t>Developing a One-Day CACFP Menu</a:t>
            </a:r>
            <a:endParaRPr sz="40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1789801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Conclusion</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dirty="0"/>
          </a:p>
        </p:txBody>
      </p:sp>
    </p:spTree>
    <p:extLst>
      <p:ext uri="{BB962C8B-B14F-4D97-AF65-F5344CB8AC3E}">
        <p14:creationId xmlns:p14="http://schemas.microsoft.com/office/powerpoint/2010/main" val="373505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solidFill>
                  <a:srgbClr val="002060"/>
                </a:solidFill>
                <a:latin typeface="+mj-lt"/>
              </a:rPr>
              <a:t>Lesson Conclusion </a:t>
            </a:r>
            <a:endParaRPr dirty="0">
              <a:solidFill>
                <a:srgbClr val="002060"/>
              </a:solidFill>
              <a:latin typeface="+mj-lt"/>
            </a:endParaRP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3200" dirty="0">
                <a:latin typeface="+mj-lt"/>
              </a:rPr>
              <a:t>This training focused on planning and evaluating menus that emphasize good nutrition, appeal, and compliance. It emphasized these five steps: </a:t>
            </a:r>
          </a:p>
          <a:p>
            <a:pPr marL="1168383" lvl="1" indent="-457200">
              <a:buFont typeface="+mj-lt"/>
              <a:buAutoNum type="arabicPeriod"/>
            </a:pPr>
            <a:r>
              <a:rPr lang="en-US" sz="3200" dirty="0">
                <a:latin typeface="+mj-lt"/>
              </a:rPr>
              <a:t>Select the main dish </a:t>
            </a:r>
          </a:p>
          <a:p>
            <a:pPr marL="1168383" lvl="1" indent="-457200">
              <a:buFont typeface="+mj-lt"/>
              <a:buAutoNum type="arabicPeriod"/>
            </a:pPr>
            <a:r>
              <a:rPr lang="en-US" sz="3200" dirty="0">
                <a:latin typeface="+mj-lt"/>
              </a:rPr>
              <a:t>Select the other meal components</a:t>
            </a:r>
          </a:p>
          <a:p>
            <a:pPr marL="1168383" lvl="1" indent="-457200">
              <a:buFont typeface="+mj-lt"/>
              <a:buAutoNum type="arabicPeriod"/>
            </a:pPr>
            <a:r>
              <a:rPr lang="en-US" sz="3200" dirty="0">
                <a:latin typeface="+mj-lt"/>
              </a:rPr>
              <a:t>Plan for variety</a:t>
            </a:r>
          </a:p>
          <a:p>
            <a:pPr marL="1168383" lvl="1" indent="-457200">
              <a:buFont typeface="+mj-lt"/>
              <a:buAutoNum type="arabicPeriod"/>
            </a:pPr>
            <a:r>
              <a:rPr lang="en-US" sz="3200" dirty="0">
                <a:latin typeface="+mj-lt"/>
              </a:rPr>
              <a:t>Plan for nutrition</a:t>
            </a:r>
          </a:p>
          <a:p>
            <a:pPr marL="1168383" lvl="1" indent="-457200">
              <a:buFont typeface="+mj-lt"/>
              <a:buAutoNum type="arabicPeriod"/>
            </a:pPr>
            <a:r>
              <a:rPr lang="en-US" sz="3200" dirty="0">
                <a:latin typeface="+mj-lt"/>
              </a:rPr>
              <a:t>Plan for child appeal</a:t>
            </a:r>
          </a:p>
        </p:txBody>
      </p:sp>
    </p:spTree>
    <p:extLst>
      <p:ext uri="{BB962C8B-B14F-4D97-AF65-F5344CB8AC3E}">
        <p14:creationId xmlns:p14="http://schemas.microsoft.com/office/powerpoint/2010/main" val="1235199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66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400" dirty="0">
                <a:solidFill>
                  <a:srgbClr val="002060"/>
                </a:solidFill>
                <a:latin typeface="+mj-lt"/>
              </a:rPr>
              <a:t>Speed Action Planning </a:t>
            </a:r>
            <a:endParaRPr sz="44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2228486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Translucent image - Institute of Child Nutrition " title="Image"/>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0" y="0"/>
            <a:ext cx="12192000" cy="7279314"/>
          </a:xfrm>
          <a:prstGeom prst="rect">
            <a:avLst/>
          </a:prstGeom>
          <a:solidFill>
            <a:schemeClr val="bg1"/>
          </a:solidFill>
        </p:spPr>
      </p:pic>
      <p:sp>
        <p:nvSpPr>
          <p:cNvPr id="4" name="Title 3"/>
          <p:cNvSpPr>
            <a:spLocks noGrp="1"/>
          </p:cNvSpPr>
          <p:nvPr>
            <p:ph type="title"/>
          </p:nvPr>
        </p:nvSpPr>
        <p:spPr>
          <a:xfrm>
            <a:off x="-66696" y="2722879"/>
            <a:ext cx="12191999" cy="1391921"/>
          </a:xfrm>
        </p:spPr>
        <p:txBody>
          <a:bodyPr>
            <a:normAutofit fontScale="90000"/>
          </a:bodyPr>
          <a:lstStyle/>
          <a:p>
            <a:pPr algn="ctr">
              <a:tabLst>
                <a:tab pos="6289675" algn="l"/>
              </a:tabLst>
            </a:pP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The University of Mississippi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School of Applied Sciences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www.theicn.org</a:t>
            </a:r>
            <a:r>
              <a:rPr lang="en-US" sz="2700" dirty="0">
                <a:solidFill>
                  <a:srgbClr val="002060"/>
                </a:solidFill>
                <a:latin typeface="+mj-lt"/>
                <a:cs typeface="Arial" pitchFamily="34" charset="0"/>
              </a:rPr>
              <a:t> </a:t>
            </a:r>
            <a:r>
              <a:rPr lang="en-US" sz="2700" dirty="0">
                <a:solidFill>
                  <a:srgbClr val="002060"/>
                </a:solidFill>
                <a:latin typeface="+mj-lt"/>
                <a:cs typeface="Arial" pitchFamily="34" charset="0"/>
                <a:sym typeface="Wingdings 2" panose="05020102010507070707" pitchFamily="18" charset="2"/>
              </a:rPr>
              <a:t></a:t>
            </a:r>
            <a:r>
              <a:rPr lang="en-US" sz="2700" dirty="0">
                <a:solidFill>
                  <a:srgbClr val="002060"/>
                </a:solidFill>
                <a:latin typeface="+mj-lt"/>
                <a:cs typeface="Arial" pitchFamily="34" charset="0"/>
              </a:rPr>
              <a:t> 800-321-3054 </a:t>
            </a:r>
            <a:br>
              <a:rPr lang="en-US" sz="2700" dirty="0">
                <a:solidFill>
                  <a:srgbClr val="002060"/>
                </a:solidFill>
                <a:latin typeface="+mj-lt"/>
                <a:cs typeface="Arial" pitchFamily="34" charset="0"/>
              </a:rPr>
            </a:br>
            <a:r>
              <a:rPr lang="en-US" sz="2700" dirty="0">
                <a:solidFill>
                  <a:srgbClr val="002060"/>
                </a:solidFill>
                <a:latin typeface="+mj-lt"/>
                <a:cs typeface="Arial" pitchFamily="34" charset="0"/>
              </a:rPr>
              <a:t>helpdesk@theicn.org </a:t>
            </a:r>
            <a:endParaRPr lang="en-US" sz="3200" i="0" dirty="0">
              <a:solidFill>
                <a:srgbClr val="002060"/>
              </a:solidFill>
              <a:latin typeface="+mj-lt"/>
              <a:cs typeface="Arial" pitchFamily="34" charset="0"/>
            </a:endParaRPr>
          </a:p>
        </p:txBody>
      </p:sp>
      <p:pic>
        <p:nvPicPr>
          <p:cNvPr id="5" name="Picture 4" descr="Institute of Child Nutrition Logo " title="Imag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81" y="132955"/>
            <a:ext cx="3849345" cy="693004"/>
          </a:xfrm>
          <a:prstGeom prst="rect">
            <a:avLst/>
          </a:prstGeom>
        </p:spPr>
      </p:pic>
      <p:sp>
        <p:nvSpPr>
          <p:cNvPr id="7" name="Rectangle 6"/>
          <p:cNvSpPr/>
          <p:nvPr/>
        </p:nvSpPr>
        <p:spPr>
          <a:xfrm>
            <a:off x="754498" y="6128967"/>
            <a:ext cx="3076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facebook.com/ichildnutrition</a:t>
            </a:r>
          </a:p>
        </p:txBody>
      </p:sp>
      <p:pic>
        <p:nvPicPr>
          <p:cNvPr id="8" name="Picture 7" descr="Facebook " title="Logo">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8748" y="5081334"/>
            <a:ext cx="995387" cy="995853"/>
          </a:xfrm>
          <a:prstGeom prst="rect">
            <a:avLst/>
          </a:prstGeom>
        </p:spPr>
      </p:pic>
      <p:sp>
        <p:nvSpPr>
          <p:cNvPr id="10" name="Rectangle 9"/>
          <p:cNvSpPr/>
          <p:nvPr/>
        </p:nvSpPr>
        <p:spPr>
          <a:xfrm>
            <a:off x="4074799" y="6126286"/>
            <a:ext cx="183575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@ichildnutrition</a:t>
            </a:r>
          </a:p>
        </p:txBody>
      </p:sp>
      <p:sp>
        <p:nvSpPr>
          <p:cNvPr id="12" name="Rectangle 11"/>
          <p:cNvSpPr/>
          <p:nvPr/>
        </p:nvSpPr>
        <p:spPr>
          <a:xfrm>
            <a:off x="8884657" y="6126286"/>
            <a:ext cx="30693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linkedin.com/company/theicn</a:t>
            </a:r>
          </a:p>
        </p:txBody>
      </p:sp>
      <p:sp>
        <p:nvSpPr>
          <p:cNvPr id="14" name="Rectangle 13"/>
          <p:cNvSpPr/>
          <p:nvPr/>
        </p:nvSpPr>
        <p:spPr>
          <a:xfrm>
            <a:off x="6435578" y="6126286"/>
            <a:ext cx="23823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instagram.com/theicn</a:t>
            </a:r>
          </a:p>
        </p:txBody>
      </p:sp>
      <p:sp>
        <p:nvSpPr>
          <p:cNvPr id="16" name="TextBox 15"/>
          <p:cNvSpPr txBox="1"/>
          <p:nvPr/>
        </p:nvSpPr>
        <p:spPr>
          <a:xfrm>
            <a:off x="28481" y="4338935"/>
            <a:ext cx="121919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Light" panose="020F0302020204030204"/>
                <a:ea typeface="+mn-ea"/>
                <a:cs typeface="Arial" panose="020B0604020202020204" pitchFamily="34" charset="0"/>
              </a:rPr>
              <a:t>Follow ICN on Social Media!</a:t>
            </a:r>
          </a:p>
        </p:txBody>
      </p:sp>
      <p:sp>
        <p:nvSpPr>
          <p:cNvPr id="15" name="Rectangle 14" descr="Blue rectangle at bottom of screen " title="Rectangle"/>
          <p:cNvSpPr/>
          <p:nvPr/>
        </p:nvSpPr>
        <p:spPr>
          <a:xfrm>
            <a:off x="0" y="6716829"/>
            <a:ext cx="12192000" cy="3657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Google Shape;403;p37"/>
          <p:cNvSpPr txBox="1">
            <a:spLocks/>
          </p:cNvSpPr>
          <p:nvPr/>
        </p:nvSpPr>
        <p:spPr>
          <a:xfrm>
            <a:off x="2292739" y="1088713"/>
            <a:ext cx="8173600" cy="1546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pPr marL="0" marR="0" lvl="0" indent="0" algn="ctr" defTabSz="914400" rtl="0" eaLnBrk="1" fontAlgn="auto" latinLnBrk="0" hangingPunct="1">
              <a:lnSpc>
                <a:spcPct val="90000"/>
              </a:lnSpc>
              <a:spcBef>
                <a:spcPts val="0"/>
              </a:spcBef>
              <a:spcAft>
                <a:spcPts val="0"/>
              </a:spcAft>
              <a:buClr>
                <a:srgbClr val="184880"/>
              </a:buClr>
              <a:buSzPts val="2000"/>
              <a:buFont typeface="Merriweather"/>
              <a:buNone/>
              <a:tabLst/>
              <a:defRPr/>
            </a:pPr>
            <a:r>
              <a:rPr kumimoji="0" lang="en-US" sz="7200" i="1" u="none" strike="noStrike" kern="0" cap="none" spc="0" normalizeH="0" baseline="0" noProof="0" dirty="0">
                <a:ln>
                  <a:noFill/>
                </a:ln>
                <a:solidFill>
                  <a:srgbClr val="002060"/>
                </a:solidFill>
                <a:effectLst/>
                <a:uLnTx/>
                <a:uFillTx/>
                <a:latin typeface="+mj-lt"/>
                <a:sym typeface="Merriweather"/>
              </a:rPr>
              <a:t>Thank You!</a:t>
            </a:r>
          </a:p>
        </p:txBody>
      </p:sp>
      <p:pic>
        <p:nvPicPr>
          <p:cNvPr id="27" name="Picture 2" descr="Image result for instagram">
            <a:extLst>
              <a:ext uri="{FF2B5EF4-FFF2-40B4-BE49-F238E27FC236}">
                <a16:creationId xmlns:a16="http://schemas.microsoft.com/office/drawing/2014/main" id="{E35B78A5-7870-5F4A-F6CB-AE4A34457AD1}"/>
              </a:ext>
            </a:extLst>
          </p:cNvPr>
          <p:cNvPicPr>
            <a:picLocks noChangeAspect="1" noChangeArrowheads="1"/>
          </p:cNvPicPr>
          <p:nvPr/>
        </p:nvPicPr>
        <p:blipFill>
          <a:blip r:embed="rId7" cstate="print">
            <a:clrChange>
              <a:clrFrom>
                <a:srgbClr val="FFF8FF"/>
              </a:clrFrom>
              <a:clrTo>
                <a:srgbClr val="FFF8FF">
                  <a:alpha val="0"/>
                </a:srgbClr>
              </a:clrTo>
            </a:clrChange>
            <a:extLst>
              <a:ext uri="{28A0092B-C50C-407E-A947-70E740481C1C}">
                <a14:useLocalDpi xmlns:a14="http://schemas.microsoft.com/office/drawing/2010/main" val="0"/>
              </a:ext>
            </a:extLst>
          </a:blip>
          <a:srcRect/>
          <a:stretch>
            <a:fillRect/>
          </a:stretch>
        </p:blipFill>
        <p:spPr bwMode="auto">
          <a:xfrm>
            <a:off x="7101226" y="5063354"/>
            <a:ext cx="995387" cy="995387"/>
          </a:xfrm>
          <a:prstGeom prst="rect">
            <a:avLst/>
          </a:prstGeom>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23D9353A-09C6-A0E6-E6EF-BD8A930759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2883" y="5051863"/>
            <a:ext cx="912491" cy="98622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hlinkClick r:id="rId9"/>
            <a:extLst>
              <a:ext uri="{FF2B5EF4-FFF2-40B4-BE49-F238E27FC236}">
                <a16:creationId xmlns:a16="http://schemas.microsoft.com/office/drawing/2014/main" id="{893E1258-C55D-E267-2963-6012F603F7B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72465" y="5110342"/>
            <a:ext cx="1159594" cy="905339"/>
          </a:xfrm>
          <a:prstGeom prst="rect">
            <a:avLst/>
          </a:prstGeom>
        </p:spPr>
      </p:pic>
    </p:spTree>
    <p:extLst>
      <p:ext uri="{BB962C8B-B14F-4D97-AF65-F5344CB8AC3E}">
        <p14:creationId xmlns:p14="http://schemas.microsoft.com/office/powerpoint/2010/main" val="3915211803"/>
      </p:ext>
    </p:extLst>
  </p:cSld>
  <p:clrMapOvr>
    <a:masterClrMapping/>
  </p:clrMapOvr>
</p:sld>
</file>

<file path=ppt/theme/theme1.xml><?xml version="1.0" encoding="utf-8"?>
<a:theme xmlns:a="http://schemas.openxmlformats.org/drawingml/2006/main" name="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4E37AA8E3D2C45BC50162E7E7DAD24" ma:contentTypeVersion="11" ma:contentTypeDescription="Create a new document." ma:contentTypeScope="" ma:versionID="a8f08e611e9f0f27d67f12fc0996828a">
  <xsd:schema xmlns:xsd="http://www.w3.org/2001/XMLSchema" xmlns:xs="http://www.w3.org/2001/XMLSchema" xmlns:p="http://schemas.microsoft.com/office/2006/metadata/properties" xmlns:ns3="399f57f5-dbed-4c34-9a36-43547801a8b1" xmlns:ns4="8988bec7-c4f2-4046-ad18-3a82420eb3eb" targetNamespace="http://schemas.microsoft.com/office/2006/metadata/properties" ma:root="true" ma:fieldsID="f69ce6b05a5e907364143177af6ab716" ns3:_="" ns4:_="">
    <xsd:import namespace="399f57f5-dbed-4c34-9a36-43547801a8b1"/>
    <xsd:import namespace="8988bec7-c4f2-4046-ad18-3a82420eb3e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f57f5-dbed-4c34-9a36-43547801a8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88bec7-c4f2-4046-ad18-3a82420eb3e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F97B2E-70FC-4232-8A2D-B96F6A7F8113}">
  <ds:schemaRefs>
    <ds:schemaRef ds:uri="http://schemas.microsoft.com/sharepoint/v3/contenttype/forms"/>
  </ds:schemaRefs>
</ds:datastoreItem>
</file>

<file path=customXml/itemProps2.xml><?xml version="1.0" encoding="utf-8"?>
<ds:datastoreItem xmlns:ds="http://schemas.openxmlformats.org/officeDocument/2006/customXml" ds:itemID="{FAF37B2C-F9DA-4683-81E0-B3C6E8112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9f57f5-dbed-4c34-9a36-43547801a8b1"/>
    <ds:schemaRef ds:uri="8988bec7-c4f2-4046-ad18-3a82420eb3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C5DB4A-886A-4E21-8AEC-6187AFF130ED}">
  <ds:schemaRefs>
    <ds:schemaRef ds:uri="http://www.w3.org/XML/1998/namespace"/>
    <ds:schemaRef ds:uri="http://schemas.microsoft.com/office/2006/metadata/properties"/>
    <ds:schemaRef ds:uri="http://purl.org/dc/terms/"/>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8988bec7-c4f2-4046-ad18-3a82420eb3eb"/>
    <ds:schemaRef ds:uri="399f57f5-dbed-4c34-9a36-43547801a8b1"/>
  </ds:schemaRefs>
</ds:datastoreItem>
</file>

<file path=docProps/app.xml><?xml version="1.0" encoding="utf-8"?>
<Properties xmlns="http://schemas.openxmlformats.org/officeDocument/2006/extended-properties" xmlns:vt="http://schemas.openxmlformats.org/officeDocument/2006/docPropsVTypes">
  <Template/>
  <TotalTime>2207</TotalTime>
  <Words>1499</Words>
  <Application>Microsoft Office PowerPoint</Application>
  <PresentationFormat>Widescreen</PresentationFormat>
  <Paragraphs>121</Paragraphs>
  <Slides>18</Slides>
  <Notes>18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Arial</vt:lpstr>
      <vt:lpstr>Calibri</vt:lpstr>
      <vt:lpstr>Calibri Light</vt:lpstr>
      <vt:lpstr>Courier New</vt:lpstr>
      <vt:lpstr>IBM Plex Sans</vt:lpstr>
      <vt:lpstr>IBM Plex Sans Light</vt:lpstr>
      <vt:lpstr>Merriweather</vt:lpstr>
      <vt:lpstr>Symbol</vt:lpstr>
      <vt:lpstr>Times New Roman</vt:lpstr>
      <vt:lpstr>Surrey template</vt:lpstr>
      <vt:lpstr>1_Surrey template</vt:lpstr>
      <vt:lpstr>Menu Planning Basics for CACFP</vt:lpstr>
      <vt:lpstr>Introduction  </vt:lpstr>
      <vt:lpstr>PowerPoint Presentation</vt:lpstr>
      <vt:lpstr>Review Current Knowledge </vt:lpstr>
      <vt:lpstr>Overview </vt:lpstr>
      <vt:lpstr>Lesson Objective</vt:lpstr>
      <vt:lpstr>CACFP Meal and  Snack Requirements </vt:lpstr>
      <vt:lpstr>Step One: Select a Main Dish</vt:lpstr>
      <vt:lpstr>Step Two: Select the Other Meal Components</vt:lpstr>
      <vt:lpstr>Step Three: Plan for Variety</vt:lpstr>
      <vt:lpstr>Step Four: Plan for Nutrition</vt:lpstr>
      <vt:lpstr>Step Four: Plan for Nutrition (continued)</vt:lpstr>
      <vt:lpstr>Step Five: Plan for Child Appeal</vt:lpstr>
      <vt:lpstr>Activity</vt:lpstr>
      <vt:lpstr>Conclusion</vt:lpstr>
      <vt:lpstr>Lesson Conclusion </vt:lpstr>
      <vt:lpstr>Activity</vt:lpstr>
      <vt:lpstr> The University of Mississippi   School of Applied Sciences    www.theicn.org  800-321-3054  helpdesk@theicn.org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for Serving Meals  Family Style in the CACFP</dc:title>
  <dc:creator>TC CO</dc:creator>
  <cp:lastModifiedBy>Molle Polzin</cp:lastModifiedBy>
  <cp:revision>83</cp:revision>
  <dcterms:created xsi:type="dcterms:W3CDTF">2020-05-13T17:38:08Z</dcterms:created>
  <dcterms:modified xsi:type="dcterms:W3CDTF">2024-12-19T19:13:49Z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0x010100444E37AA8E3D2C45BC50162E7E7DAD24</vt:lpwstr>
  </property>
</Properties>
</file>