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693" r:id="rId6"/>
    <p:sldMasterId id="2147483673" r:id="rId7"/>
    <p:sldMasterId id="2147483705" r:id="rId8"/>
    <p:sldMasterId id="2147483762" r:id="rId9"/>
  </p:sldMasterIdLst>
  <p:notesMasterIdLst>
    <p:notesMasterId r:id="rId103"/>
  </p:notesMasterIdLst>
  <p:handoutMasterIdLst>
    <p:handoutMasterId r:id="rId104"/>
  </p:handoutMasterIdLst>
  <p:sldIdLst>
    <p:sldId id="256" r:id="rId10"/>
    <p:sldId id="292" r:id="rId11"/>
    <p:sldId id="412" r:id="rId12"/>
    <p:sldId id="464" r:id="rId13"/>
    <p:sldId id="413" r:id="rId14"/>
    <p:sldId id="353" r:id="rId15"/>
    <p:sldId id="283" r:id="rId16"/>
    <p:sldId id="284" r:id="rId17"/>
    <p:sldId id="356" r:id="rId18"/>
    <p:sldId id="376" r:id="rId19"/>
    <p:sldId id="285" r:id="rId20"/>
    <p:sldId id="443" r:id="rId21"/>
    <p:sldId id="463" r:id="rId22"/>
    <p:sldId id="286" r:id="rId23"/>
    <p:sldId id="444" r:id="rId24"/>
    <p:sldId id="288" r:id="rId25"/>
    <p:sldId id="290" r:id="rId26"/>
    <p:sldId id="414" r:id="rId27"/>
    <p:sldId id="338" r:id="rId28"/>
    <p:sldId id="424" r:id="rId29"/>
    <p:sldId id="291" r:id="rId30"/>
    <p:sldId id="437" r:id="rId31"/>
    <p:sldId id="425" r:id="rId32"/>
    <p:sldId id="438" r:id="rId33"/>
    <p:sldId id="426" r:id="rId34"/>
    <p:sldId id="445" r:id="rId35"/>
    <p:sldId id="293" r:id="rId36"/>
    <p:sldId id="295" r:id="rId37"/>
    <p:sldId id="296" r:id="rId38"/>
    <p:sldId id="297" r:id="rId39"/>
    <p:sldId id="446" r:id="rId40"/>
    <p:sldId id="298" r:id="rId41"/>
    <p:sldId id="299" r:id="rId42"/>
    <p:sldId id="300" r:id="rId43"/>
    <p:sldId id="465" r:id="rId44"/>
    <p:sldId id="466" r:id="rId45"/>
    <p:sldId id="448" r:id="rId46"/>
    <p:sldId id="449" r:id="rId47"/>
    <p:sldId id="450" r:id="rId48"/>
    <p:sldId id="306" r:id="rId49"/>
    <p:sldId id="304" r:id="rId50"/>
    <p:sldId id="467" r:id="rId51"/>
    <p:sldId id="307" r:id="rId52"/>
    <p:sldId id="428" r:id="rId53"/>
    <p:sldId id="415" r:id="rId54"/>
    <p:sldId id="309" r:id="rId55"/>
    <p:sldId id="429" r:id="rId56"/>
    <p:sldId id="430" r:id="rId57"/>
    <p:sldId id="439" r:id="rId58"/>
    <p:sldId id="431" r:id="rId59"/>
    <p:sldId id="452" r:id="rId60"/>
    <p:sldId id="432" r:id="rId61"/>
    <p:sldId id="441" r:id="rId62"/>
    <p:sldId id="433" r:id="rId63"/>
    <p:sldId id="442" r:id="rId64"/>
    <p:sldId id="434" r:id="rId65"/>
    <p:sldId id="312" r:id="rId66"/>
    <p:sldId id="313" r:id="rId67"/>
    <p:sldId id="314" r:id="rId68"/>
    <p:sldId id="453" r:id="rId69"/>
    <p:sldId id="455" r:id="rId70"/>
    <p:sldId id="456" r:id="rId71"/>
    <p:sldId id="457" r:id="rId72"/>
    <p:sldId id="458" r:id="rId73"/>
    <p:sldId id="416" r:id="rId74"/>
    <p:sldId id="315" r:id="rId75"/>
    <p:sldId id="317" r:id="rId76"/>
    <p:sldId id="316" r:id="rId77"/>
    <p:sldId id="319" r:id="rId78"/>
    <p:sldId id="321" r:id="rId79"/>
    <p:sldId id="436" r:id="rId80"/>
    <p:sldId id="322" r:id="rId81"/>
    <p:sldId id="323" r:id="rId82"/>
    <p:sldId id="468" r:id="rId83"/>
    <p:sldId id="365" r:id="rId84"/>
    <p:sldId id="366" r:id="rId85"/>
    <p:sldId id="369" r:id="rId86"/>
    <p:sldId id="459" r:id="rId87"/>
    <p:sldId id="371" r:id="rId88"/>
    <p:sldId id="341" r:id="rId89"/>
    <p:sldId id="460" r:id="rId90"/>
    <p:sldId id="469" r:id="rId91"/>
    <p:sldId id="461" r:id="rId92"/>
    <p:sldId id="462" r:id="rId93"/>
    <p:sldId id="345" r:id="rId94"/>
    <p:sldId id="360" r:id="rId95"/>
    <p:sldId id="329" r:id="rId96"/>
    <p:sldId id="374" r:id="rId97"/>
    <p:sldId id="349" r:id="rId98"/>
    <p:sldId id="419" r:id="rId99"/>
    <p:sldId id="350" r:id="rId100"/>
    <p:sldId id="351" r:id="rId101"/>
    <p:sldId id="280" r:id="rId10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60AB0E-DB23-0086-F223-03D1BBFE5420}" name="Sharon Schaefer" initials="SS" userId="S::stschaef@olemiss.edu::d0bcee7e-fd6b-4ef7-af34-d1f71a56bd88" providerId="AD"/>
  <p188:author id="{B7ABCB23-8580-75C5-49B8-29D73CE78141}" name="Cassandra Hawkins" initials="CH" userId="S::chawkin1@olemiss.edu::7e806952-94cb-4bda-819e-ca04653ee58b" providerId="AD"/>
  <p188:author id="{55DA5849-98C3-2DB4-7077-C33EA4385387}" name="Elizabeth J Dixon" initials="ED" userId="S::ejdixon@olemiss.edu::a1476d13-d491-4962-a95f-2b4ebbb0e36f" providerId="AD"/>
  <p188:author id="{F9B6786E-C103-3932-DDFF-0B77BE270C2F}" name="Henrietta Henderson" initials="HH" userId="S::hhenders@olemiss.edu::56a1cc24-d293-4785-a0a6-1d6a75d73248" providerId="AD"/>
  <p188:author id="{691BF979-D3D9-977A-8850-7237C55FD4D0}" name="Guest User" initials="GU" userId="S::urn:spo:anon#382769a39dacbf5831996cf4ff4aea8e19db18a3d22410f3f59e01f252118231::" providerId="AD"/>
  <p188:author id="{62F836B1-AD3F-968B-3352-D2CF4DF32CBE}" name="Fortner, Charlsia - FNS" initials="FF" userId="S::charlsia.fortner@usda.gov::f19bf1d4-9226-4fce-a943-01451e656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Casteel" initials="AC" lastIdx="2" clrIdx="0">
    <p:extLst>
      <p:ext uri="{19B8F6BF-5375-455C-9EA6-DF929625EA0E}">
        <p15:presenceInfo xmlns:p15="http://schemas.microsoft.com/office/powerpoint/2012/main" userId="675b320bebee9bf7" providerId="Windows Live"/>
      </p:ext>
    </p:extLst>
  </p:cmAuthor>
  <p:cmAuthor id="2" name="Christanne Smith Harrison" initials="CSH" lastIdx="5" clrIdx="1">
    <p:extLst>
      <p:ext uri="{19B8F6BF-5375-455C-9EA6-DF929625EA0E}">
        <p15:presenceInfo xmlns:p15="http://schemas.microsoft.com/office/powerpoint/2012/main" userId="bbdc4b79368da1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C8"/>
    <a:srgbClr val="A87BC9"/>
    <a:srgbClr val="33CC33"/>
    <a:srgbClr val="1BE5CD"/>
    <a:srgbClr val="ED5113"/>
    <a:srgbClr val="9BC97B"/>
    <a:srgbClr val="94C600"/>
    <a:srgbClr val="00FF99"/>
    <a:srgbClr val="4C216D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835AA-DFC7-B411-F8EC-85866AE6F6C9}" v="13" dt="2023-02-28T16:10:08.836"/>
    <p1510:client id="{0CB03E00-9BEA-597F-EE05-7503832F5712}" v="4" dt="2023-08-07T19:35:35.271"/>
    <p1510:client id="{15C65E88-9E7C-3F8B-1C19-A9F9A483A81B}" v="26" dt="2023-08-18T17:52:24.650"/>
    <p1510:client id="{17F655E4-6297-BAE8-90FD-50B73F732182}" v="1" dt="2023-02-03T23:34:01.341"/>
    <p1510:client id="{313520D1-4EB0-5C68-38AA-C1701D1CFDDC}" v="5" dt="2023-08-07T20:16:25.019"/>
    <p1510:client id="{3D98E77C-5607-1616-52B3-E8B82CACADC4}" v="3" dt="2023-08-08T22:23:39.959"/>
    <p1510:client id="{472B4927-57CA-AD13-E6EB-79641DB5A718}" v="2" dt="2023-02-24T14:23:49.238"/>
    <p1510:client id="{489B06AE-91DB-70C8-5A21-4E373E322FB6}" v="76" dt="2023-02-01T19:06:16.711"/>
    <p1510:client id="{6D9D25C0-A4E7-012F-A13E-86DE079413D4}" v="3" dt="2023-08-18T18:13:21.399"/>
    <p1510:client id="{6ED29F25-E094-D6BA-B33E-B8E36D8615B5}" v="52" dt="2023-08-18T22:04:44.767"/>
    <p1510:client id="{701DC79E-86BF-8996-8068-0DA672EB2EDB}" v="53" dt="2023-08-18T20:19:34.412"/>
    <p1510:client id="{8D718AE8-31F6-AF17-797B-44DB93964DED}" v="9" dt="2023-01-31T22:45:48.592"/>
    <p1510:client id="{96BDD46C-52CA-C846-780C-2D3C51CC858A}" v="2" dt="2023-08-18T18:33:52.936"/>
    <p1510:client id="{AAF269E6-F12C-EC3D-2D44-632B03AAA69B}" v="272" dt="2023-02-01T22:20:03.079"/>
    <p1510:client id="{AC953E10-6FC6-A197-D3FE-D762C94E2E8C}" v="9" dt="2023-02-03T15:41:46.100"/>
    <p1510:client id="{D37BF530-7060-DC56-9E17-096355F16BD5}" v="1" dt="2023-02-03T17:50:46.525"/>
    <p1510:client id="{D9493854-BD9C-C95B-51B4-15E883C717C9}" v="16" dt="2023-02-03T21:41:40.338"/>
    <p1510:client id="{F22BBB0C-4285-C9AD-0843-62BE02426F8B}" v="1" dt="2023-03-07T17:26:12.460"/>
    <p1510:client id="{FCF45333-E71F-BBA2-D619-22F6551D3AF3}" v="1" dt="2023-02-02T15:52:44.836"/>
    <p1510:client id="{FEF0EA20-ADD7-4B7C-8EC4-5B39D7854D9B}" v="121" dt="2023-02-01T16:58:44.0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6" Type="http://schemas.openxmlformats.org/officeDocument/2006/relationships/slide" Target="slides/slide7.xml"/><Relationship Id="rId107" Type="http://schemas.openxmlformats.org/officeDocument/2006/relationships/viewProps" Target="viewProps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notesMaster" Target="notesMasters/notesMaster1.xml"/><Relationship Id="rId108" Type="http://schemas.openxmlformats.org/officeDocument/2006/relationships/theme" Target="theme/theme1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tableStyles" Target="tableStyles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microsoft.com/office/2015/10/relationships/revisionInfo" Target="revisionInfo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customXml" Target="../customXml/item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29EC10-5E30-40B3-96B3-9E41AD05D3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946423-D164-4E7E-97DB-2E58F60F7C00}">
      <dgm:prSet phldrT="[Text]" custT="1"/>
      <dgm:spPr/>
      <dgm:t>
        <a:bodyPr/>
        <a:lstStyle/>
        <a:p>
          <a:r>
            <a:rPr lang="en-US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55D608-817C-4383-BD8D-8C1DBFAB8BB2}" type="par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58FC69-EFE9-4934-9677-F9D3C4EB595C}" type="sib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77F425-84EF-43F6-BC2C-8D698FFB6B09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</dgm:t>
    </dgm:pt>
    <dgm:pt modelId="{2D0BED2E-BD28-4821-9420-CC06823F24C7}" type="par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BF49B-2254-45DD-8D71-3708D84AB696}" type="sib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9470A3-9B37-4253-AA94-100AACD8F57A}">
      <dgm:prSet phldrT="[Text]" custT="1"/>
      <dgm:spPr/>
      <dgm:t>
        <a:bodyPr/>
        <a:lstStyle/>
        <a:p>
          <a:r>
            <a:rPr lang="en-US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FD19E8-A8DB-4FB7-8CDB-EF307829100A}" type="par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6095E7-3089-46C8-A0AB-32FC8C9872BB}" type="sib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E7E5D-F790-4814-98FE-42B6A8726FAB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</dgm:t>
    </dgm:pt>
    <dgm:pt modelId="{08D42251-D563-42C7-8BE3-AA8626B25B9D}" type="par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6AC367-A1AF-4AD8-B1A9-9A4893EB3FCC}" type="sib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DE080-0C27-4D3F-8762-0290931FA041}">
      <dgm:prSet phldrT="[Text]" custT="1"/>
      <dgm:spPr/>
      <dgm:t>
        <a:bodyPr/>
        <a:lstStyle/>
        <a:p>
          <a:r>
            <a: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152C18-CECD-4601-8B91-2D1241F8E173}" type="par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4C4409-7238-449F-B0C2-8DC374267B03}" type="sib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0F9978-5849-4D15-98DC-458AC70F9FAA}">
      <dgm:prSet phldrT="[Text]"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</dgm:t>
    </dgm:pt>
    <dgm:pt modelId="{A2B187E6-54D9-4276-A8BA-F8B0FC652EA2}" type="par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1A64B-C132-4CF7-ABA8-F6AF06C28F4E}" type="sib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9ECC30-EBB3-4F0F-820C-A3F126570187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</dgm:t>
    </dgm:pt>
    <dgm:pt modelId="{ACD9B882-C744-4BE9-ABD6-CF3C37E655F4}" type="par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5581F-BB45-4489-8F88-FEECE0448C1E}" type="sib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6F1174-7F84-4689-86BE-654FFCA13DE7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gm:t>
    </dgm:pt>
    <dgm:pt modelId="{6ADFCC50-6E78-4B54-8A7F-0934D73182A7}" type="par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0B0697-7BC9-4BCE-9241-69A14091EACD}" type="sib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38724-B25C-4575-ACC9-29E96C3445D6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gm:t>
    </dgm:pt>
    <dgm:pt modelId="{19E53C14-7B9C-4DC3-A34D-B54C2AACC954}" type="par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A5760-3376-42AD-9AD8-B430C9C9FEB7}" type="sib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D8E47A-39FF-4725-9E3D-EC67D858093B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</dgm:t>
    </dgm:pt>
    <dgm:pt modelId="{DD5DEF45-50C2-4756-BD79-9D7603C6237A}" type="par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59B0CC-4D5A-4E26-8CE9-73586F43CFF5}" type="sib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224332-1356-49E6-BCA5-7C146C7EA44B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gm:t>
    </dgm:pt>
    <dgm:pt modelId="{F9A56AD7-51A2-42A1-BC32-26D698DB0BA3}" type="par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AB86A2-24BD-4977-9E6F-8B6C116E7308}" type="sib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AED365-3F40-4D8B-84C5-56A34F9663ED}" type="pres">
      <dgm:prSet presAssocID="{AC29EC10-5E30-40B3-96B3-9E41AD05D313}" presName="Name0" presStyleCnt="0">
        <dgm:presLayoutVars>
          <dgm:dir/>
          <dgm:animLvl val="lvl"/>
          <dgm:resizeHandles val="exact"/>
        </dgm:presLayoutVars>
      </dgm:prSet>
      <dgm:spPr/>
    </dgm:pt>
    <dgm:pt modelId="{53092402-FA83-40D7-B58F-8315DD565E83}" type="pres">
      <dgm:prSet presAssocID="{A3946423-D164-4E7E-97DB-2E58F60F7C00}" presName="composite" presStyleCnt="0"/>
      <dgm:spPr/>
    </dgm:pt>
    <dgm:pt modelId="{2FD4F41F-C4C7-4611-8D3C-E4D5BEEC1195}" type="pres">
      <dgm:prSet presAssocID="{A3946423-D164-4E7E-97DB-2E58F60F7C00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</dgm:pt>
    <dgm:pt modelId="{B1672733-D999-4FEB-8F4C-A4643D5817DD}" type="pres">
      <dgm:prSet presAssocID="{A3946423-D164-4E7E-97DB-2E58F60F7C00}" presName="desTx" presStyleLbl="alignAccFollowNode1" presStyleIdx="0" presStyleCnt="3">
        <dgm:presLayoutVars>
          <dgm:bulletEnabled val="1"/>
        </dgm:presLayoutVars>
      </dgm:prSet>
      <dgm:spPr/>
    </dgm:pt>
    <dgm:pt modelId="{52F20DDA-C9FD-49A2-A505-23A7612C7B25}" type="pres">
      <dgm:prSet presAssocID="{0258FC69-EFE9-4934-9677-F9D3C4EB595C}" presName="space" presStyleCnt="0"/>
      <dgm:spPr/>
    </dgm:pt>
    <dgm:pt modelId="{7979EF18-A799-4100-A614-C24C5DFB3E55}" type="pres">
      <dgm:prSet presAssocID="{469470A3-9B37-4253-AA94-100AACD8F57A}" presName="composite" presStyleCnt="0"/>
      <dgm:spPr/>
    </dgm:pt>
    <dgm:pt modelId="{FCE283D5-7100-4AD1-8355-01DEDB7FB612}" type="pres">
      <dgm:prSet presAssocID="{469470A3-9B37-4253-AA94-100AACD8F57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92A9C86-485E-4AC8-B77A-600208202E0A}" type="pres">
      <dgm:prSet presAssocID="{469470A3-9B37-4253-AA94-100AACD8F57A}" presName="desTx" presStyleLbl="alignAccFollowNode1" presStyleIdx="1" presStyleCnt="3">
        <dgm:presLayoutVars>
          <dgm:bulletEnabled val="1"/>
        </dgm:presLayoutVars>
      </dgm:prSet>
      <dgm:spPr/>
    </dgm:pt>
    <dgm:pt modelId="{72FFB6E8-87FE-4EFC-A5D5-2936C7F3B749}" type="pres">
      <dgm:prSet presAssocID="{A66095E7-3089-46C8-A0AB-32FC8C9872BB}" presName="space" presStyleCnt="0"/>
      <dgm:spPr/>
    </dgm:pt>
    <dgm:pt modelId="{350FDF80-CF17-45BD-B1C6-22D2FC11A91D}" type="pres">
      <dgm:prSet presAssocID="{68DDE080-0C27-4D3F-8762-0290931FA041}" presName="composite" presStyleCnt="0"/>
      <dgm:spPr/>
    </dgm:pt>
    <dgm:pt modelId="{ABC5B821-C862-4379-B708-69E3E1A84913}" type="pres">
      <dgm:prSet presAssocID="{68DDE080-0C27-4D3F-8762-0290931FA04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2148D2E-17DC-49B3-8904-7A7B191BFF60}" type="pres">
      <dgm:prSet presAssocID="{68DDE080-0C27-4D3F-8762-0290931FA04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1935A17-444C-4648-BA31-D83F04860C5D}" type="presOf" srcId="{789ECC30-EBB3-4F0F-820C-A3F126570187}" destId="{B1672733-D999-4FEB-8F4C-A4643D5817DD}" srcOrd="0" destOrd="1" presId="urn:microsoft.com/office/officeart/2005/8/layout/hList1"/>
    <dgm:cxn modelId="{6BBDEC24-FDEE-4E3F-9B26-3F5ABDF33DF1}" type="presOf" srcId="{A3946423-D164-4E7E-97DB-2E58F60F7C00}" destId="{2FD4F41F-C4C7-4611-8D3C-E4D5BEEC1195}" srcOrd="0" destOrd="0" presId="urn:microsoft.com/office/officeart/2005/8/layout/hList1"/>
    <dgm:cxn modelId="{C2E5CE45-E0C9-4F3F-88CD-E9155207E2CC}" type="presOf" srcId="{38224332-1356-49E6-BCA5-7C146C7EA44B}" destId="{A2148D2E-17DC-49B3-8904-7A7B191BFF60}" srcOrd="0" destOrd="2" presId="urn:microsoft.com/office/officeart/2005/8/layout/hList1"/>
    <dgm:cxn modelId="{8324C374-8ED2-4F89-904D-79B3908D61F4}" type="presOf" srcId="{3BD8E47A-39FF-4725-9E3D-EC67D858093B}" destId="{A2148D2E-17DC-49B3-8904-7A7B191BFF60}" srcOrd="0" destOrd="1" presId="urn:microsoft.com/office/officeart/2005/8/layout/hList1"/>
    <dgm:cxn modelId="{8761257C-6DA7-4329-8B9C-8A04D935E114}" type="presOf" srcId="{FBA38724-B25C-4575-ACC9-29E96C3445D6}" destId="{992A9C86-485E-4AC8-B77A-600208202E0A}" srcOrd="0" destOrd="1" presId="urn:microsoft.com/office/officeart/2005/8/layout/hList1"/>
    <dgm:cxn modelId="{BB73C77E-0709-46EA-A4F1-233D48054129}" srcId="{AC29EC10-5E30-40B3-96B3-9E41AD05D313}" destId="{68DDE080-0C27-4D3F-8762-0290931FA041}" srcOrd="2" destOrd="0" parTransId="{0A152C18-CECD-4601-8B91-2D1241F8E173}" sibTransId="{3D4C4409-7238-449F-B0C2-8DC374267B03}"/>
    <dgm:cxn modelId="{309F087F-5287-4896-BEF6-6DF9BF1D424F}" srcId="{AC29EC10-5E30-40B3-96B3-9E41AD05D313}" destId="{A3946423-D164-4E7E-97DB-2E58F60F7C00}" srcOrd="0" destOrd="0" parTransId="{B055D608-817C-4383-BD8D-8C1DBFAB8BB2}" sibTransId="{0258FC69-EFE9-4934-9677-F9D3C4EB595C}"/>
    <dgm:cxn modelId="{654D67A1-8B0B-40B4-81E2-9BC16069EE7D}" srcId="{A3946423-D164-4E7E-97DB-2E58F60F7C00}" destId="{496F1174-7F84-4689-86BE-654FFCA13DE7}" srcOrd="2" destOrd="0" parTransId="{6ADFCC50-6E78-4B54-8A7F-0934D73182A7}" sibTransId="{3E0B0697-7BC9-4BCE-9241-69A14091EACD}"/>
    <dgm:cxn modelId="{0A6682A2-E149-4C8B-B9B3-9AB166047487}" type="presOf" srcId="{A277F425-84EF-43F6-BC2C-8D698FFB6B09}" destId="{B1672733-D999-4FEB-8F4C-A4643D5817DD}" srcOrd="0" destOrd="0" presId="urn:microsoft.com/office/officeart/2005/8/layout/hList1"/>
    <dgm:cxn modelId="{13A3D9AA-37B6-4DD1-B5B7-6A2FA2195B34}" srcId="{A3946423-D164-4E7E-97DB-2E58F60F7C00}" destId="{A277F425-84EF-43F6-BC2C-8D698FFB6B09}" srcOrd="0" destOrd="0" parTransId="{2D0BED2E-BD28-4821-9420-CC06823F24C7}" sibTransId="{533BF49B-2254-45DD-8D71-3708D84AB696}"/>
    <dgm:cxn modelId="{848842C1-1301-4385-BF47-B7828656A859}" type="presOf" srcId="{496F1174-7F84-4689-86BE-654FFCA13DE7}" destId="{B1672733-D999-4FEB-8F4C-A4643D5817DD}" srcOrd="0" destOrd="2" presId="urn:microsoft.com/office/officeart/2005/8/layout/hList1"/>
    <dgm:cxn modelId="{DE0F8DCB-0BE0-4083-8747-B5900CC5DC6E}" type="presOf" srcId="{469470A3-9B37-4253-AA94-100AACD8F57A}" destId="{FCE283D5-7100-4AD1-8355-01DEDB7FB612}" srcOrd="0" destOrd="0" presId="urn:microsoft.com/office/officeart/2005/8/layout/hList1"/>
    <dgm:cxn modelId="{8801C9CE-C8E2-4AF8-8280-736F36C33258}" type="presOf" srcId="{68DDE080-0C27-4D3F-8762-0290931FA041}" destId="{ABC5B821-C862-4379-B708-69E3E1A84913}" srcOrd="0" destOrd="0" presId="urn:microsoft.com/office/officeart/2005/8/layout/hList1"/>
    <dgm:cxn modelId="{1A3D63D3-E372-4678-8C68-326F52DAB09F}" srcId="{469470A3-9B37-4253-AA94-100AACD8F57A}" destId="{FBA38724-B25C-4575-ACC9-29E96C3445D6}" srcOrd="1" destOrd="0" parTransId="{19E53C14-7B9C-4DC3-A34D-B54C2AACC954}" sibTransId="{5DAA5760-3376-42AD-9AD8-B430C9C9FEB7}"/>
    <dgm:cxn modelId="{7BB619DB-76B4-4DEA-8C20-15D5AAD784EA}" type="presOf" srcId="{AC29EC10-5E30-40B3-96B3-9E41AD05D313}" destId="{1CAED365-3F40-4D8B-84C5-56A34F9663ED}" srcOrd="0" destOrd="0" presId="urn:microsoft.com/office/officeart/2005/8/layout/hList1"/>
    <dgm:cxn modelId="{0B1430DE-C20F-443C-BDE1-10CEA42177CC}" srcId="{AC29EC10-5E30-40B3-96B3-9E41AD05D313}" destId="{469470A3-9B37-4253-AA94-100AACD8F57A}" srcOrd="1" destOrd="0" parTransId="{BBFD19E8-A8DB-4FB7-8CDB-EF307829100A}" sibTransId="{A66095E7-3089-46C8-A0AB-32FC8C9872BB}"/>
    <dgm:cxn modelId="{88EED4E0-A7F8-465A-8E2B-BA3B141755CD}" srcId="{469470A3-9B37-4253-AA94-100AACD8F57A}" destId="{9EAE7E5D-F790-4814-98FE-42B6A8726FAB}" srcOrd="0" destOrd="0" parTransId="{08D42251-D563-42C7-8BE3-AA8626B25B9D}" sibTransId="{5C6AC367-A1AF-4AD8-B1A9-9A4893EB3FCC}"/>
    <dgm:cxn modelId="{BD5C24EA-8F28-4C84-84C0-3CA9547D8451}" srcId="{F00F9978-5849-4D15-98DC-458AC70F9FAA}" destId="{3BD8E47A-39FF-4725-9E3D-EC67D858093B}" srcOrd="0" destOrd="0" parTransId="{DD5DEF45-50C2-4756-BD79-9D7603C6237A}" sibTransId="{3B59B0CC-4D5A-4E26-8CE9-73586F43CFF5}"/>
    <dgm:cxn modelId="{0301F7EE-6A44-4B94-8B12-200E0ADE83D4}" srcId="{A3946423-D164-4E7E-97DB-2E58F60F7C00}" destId="{789ECC30-EBB3-4F0F-820C-A3F126570187}" srcOrd="1" destOrd="0" parTransId="{ACD9B882-C744-4BE9-ABD6-CF3C37E655F4}" sibTransId="{7515581F-BB45-4489-8F88-FEECE0448C1E}"/>
    <dgm:cxn modelId="{CAC01FF5-6199-4ABB-8A15-00A6F3DFF952}" type="presOf" srcId="{9EAE7E5D-F790-4814-98FE-42B6A8726FAB}" destId="{992A9C86-485E-4AC8-B77A-600208202E0A}" srcOrd="0" destOrd="0" presId="urn:microsoft.com/office/officeart/2005/8/layout/hList1"/>
    <dgm:cxn modelId="{E4FED1F7-B70E-48DB-848B-86B17A8D05DE}" srcId="{F00F9978-5849-4D15-98DC-458AC70F9FAA}" destId="{38224332-1356-49E6-BCA5-7C146C7EA44B}" srcOrd="1" destOrd="0" parTransId="{F9A56AD7-51A2-42A1-BC32-26D698DB0BA3}" sibTransId="{13AB86A2-24BD-4977-9E6F-8B6C116E7308}"/>
    <dgm:cxn modelId="{278D50F9-8E8C-4112-BBF9-50E7CAC71507}" type="presOf" srcId="{F00F9978-5849-4D15-98DC-458AC70F9FAA}" destId="{A2148D2E-17DC-49B3-8904-7A7B191BFF60}" srcOrd="0" destOrd="0" presId="urn:microsoft.com/office/officeart/2005/8/layout/hList1"/>
    <dgm:cxn modelId="{EB6D31FC-72EE-411E-90A2-61FB349A730C}" srcId="{68DDE080-0C27-4D3F-8762-0290931FA041}" destId="{F00F9978-5849-4D15-98DC-458AC70F9FAA}" srcOrd="0" destOrd="0" parTransId="{A2B187E6-54D9-4276-A8BA-F8B0FC652EA2}" sibTransId="{B581A64B-C132-4CF7-ABA8-F6AF06C28F4E}"/>
    <dgm:cxn modelId="{E67BBCE5-CB0F-4448-9E0E-6DCCB7F6736D}" type="presParOf" srcId="{1CAED365-3F40-4D8B-84C5-56A34F9663ED}" destId="{53092402-FA83-40D7-B58F-8315DD565E83}" srcOrd="0" destOrd="0" presId="urn:microsoft.com/office/officeart/2005/8/layout/hList1"/>
    <dgm:cxn modelId="{631E3D54-173C-4315-9DA8-FAE917594940}" type="presParOf" srcId="{53092402-FA83-40D7-B58F-8315DD565E83}" destId="{2FD4F41F-C4C7-4611-8D3C-E4D5BEEC1195}" srcOrd="0" destOrd="0" presId="urn:microsoft.com/office/officeart/2005/8/layout/hList1"/>
    <dgm:cxn modelId="{918A7EC1-9B21-4455-A85D-4F575EE1E908}" type="presParOf" srcId="{53092402-FA83-40D7-B58F-8315DD565E83}" destId="{B1672733-D999-4FEB-8F4C-A4643D5817DD}" srcOrd="1" destOrd="0" presId="urn:microsoft.com/office/officeart/2005/8/layout/hList1"/>
    <dgm:cxn modelId="{A8CE4306-033C-429E-BA01-56CE01316A88}" type="presParOf" srcId="{1CAED365-3F40-4D8B-84C5-56A34F9663ED}" destId="{52F20DDA-C9FD-49A2-A505-23A7612C7B25}" srcOrd="1" destOrd="0" presId="urn:microsoft.com/office/officeart/2005/8/layout/hList1"/>
    <dgm:cxn modelId="{E67B87C0-1578-4300-B9FB-F9B79F3FDA10}" type="presParOf" srcId="{1CAED365-3F40-4D8B-84C5-56A34F9663ED}" destId="{7979EF18-A799-4100-A614-C24C5DFB3E55}" srcOrd="2" destOrd="0" presId="urn:microsoft.com/office/officeart/2005/8/layout/hList1"/>
    <dgm:cxn modelId="{577F0045-23C0-4BDE-A3B0-4BA4ED322DE6}" type="presParOf" srcId="{7979EF18-A799-4100-A614-C24C5DFB3E55}" destId="{FCE283D5-7100-4AD1-8355-01DEDB7FB612}" srcOrd="0" destOrd="0" presId="urn:microsoft.com/office/officeart/2005/8/layout/hList1"/>
    <dgm:cxn modelId="{B6704F6B-4F44-4396-B19E-DE0E8F5B3CEE}" type="presParOf" srcId="{7979EF18-A799-4100-A614-C24C5DFB3E55}" destId="{992A9C86-485E-4AC8-B77A-600208202E0A}" srcOrd="1" destOrd="0" presId="urn:microsoft.com/office/officeart/2005/8/layout/hList1"/>
    <dgm:cxn modelId="{F82B1C08-12CB-4B95-BBC6-15D54A30774B}" type="presParOf" srcId="{1CAED365-3F40-4D8B-84C5-56A34F9663ED}" destId="{72FFB6E8-87FE-4EFC-A5D5-2936C7F3B749}" srcOrd="3" destOrd="0" presId="urn:microsoft.com/office/officeart/2005/8/layout/hList1"/>
    <dgm:cxn modelId="{03F88F3E-A72B-41F3-9940-BBC5A0A2F3D2}" type="presParOf" srcId="{1CAED365-3F40-4D8B-84C5-56A34F9663ED}" destId="{350FDF80-CF17-45BD-B1C6-22D2FC11A91D}" srcOrd="4" destOrd="0" presId="urn:microsoft.com/office/officeart/2005/8/layout/hList1"/>
    <dgm:cxn modelId="{5D412A22-05A0-4732-9E52-93849B5F0AAD}" type="presParOf" srcId="{350FDF80-CF17-45BD-B1C6-22D2FC11A91D}" destId="{ABC5B821-C862-4379-B708-69E3E1A84913}" srcOrd="0" destOrd="0" presId="urn:microsoft.com/office/officeart/2005/8/layout/hList1"/>
    <dgm:cxn modelId="{4F080834-648A-485A-A599-46CA3BDB5BF6}" type="presParOf" srcId="{350FDF80-CF17-45BD-B1C6-22D2FC11A91D}" destId="{A2148D2E-17DC-49B3-8904-7A7B191BFF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F023C-AA64-47AD-9FA8-4BC1672E2E8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DBE11C-CE45-41B6-A035-751CF6EDF5D8}">
      <dgm:prSet phldrT="[Text]" custT="1"/>
      <dgm:spPr/>
      <dgm:t>
        <a:bodyPr/>
        <a:lstStyle/>
        <a:p>
          <a:r>
            <a:rPr lang="en-US" sz="54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gm:t>
    </dgm:pt>
    <dgm:pt modelId="{051BD17E-2BDB-4EA2-9745-B00BE318F372}" type="par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D2AB30-8EFF-446E-8C98-E4037757979D}" type="sib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EEC8E-40E8-4075-94C4-0852380AE2E4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gm:t>
    </dgm:pt>
    <dgm:pt modelId="{7C2A05F0-717E-44B9-8F6B-F8B72E566491}" type="par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687596-1032-4520-8845-202410C42C18}" type="sib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038A03-7525-43ED-9592-5FE692C598BA}">
      <dgm:prSet phldrT="[Text]" custT="1"/>
      <dgm:spPr/>
      <dgm:t>
        <a:bodyPr/>
        <a:lstStyle/>
        <a:p>
          <a:r>
            <a:rPr lang="en-US" sz="54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gm:t>
    </dgm:pt>
    <dgm:pt modelId="{C9BA9943-F337-4E8F-8CDA-C9AD64442111}" type="par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4AAB59-29E8-4752-9D8A-79A523674847}" type="sib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5B7BCF-B93A-49A1-8F38-58CAE6EA2033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school’s food safety practices</a:t>
          </a:r>
        </a:p>
      </dgm:t>
    </dgm:pt>
    <dgm:pt modelId="{7C8F213A-C907-4D17-B4A0-0EA5193E269F}" type="par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D9E25-9F10-48B7-9BBF-75A612D29CC0}" type="sib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866AD-955C-4FBA-879F-330A1E0B62BB}" type="pres">
      <dgm:prSet presAssocID="{24DF023C-AA64-47AD-9FA8-4BC1672E2E86}" presName="Name0" presStyleCnt="0">
        <dgm:presLayoutVars>
          <dgm:dir/>
          <dgm:animLvl val="lvl"/>
          <dgm:resizeHandles val="exact"/>
        </dgm:presLayoutVars>
      </dgm:prSet>
      <dgm:spPr/>
    </dgm:pt>
    <dgm:pt modelId="{F6BCDE2A-D650-4B06-AD5F-BFF4BB24151E}" type="pres">
      <dgm:prSet presAssocID="{E0DBE11C-CE45-41B6-A035-751CF6EDF5D8}" presName="linNode" presStyleCnt="0"/>
      <dgm:spPr/>
    </dgm:pt>
    <dgm:pt modelId="{A89622DA-CA7B-4697-8D09-E21FF49E8257}" type="pres">
      <dgm:prSet presAssocID="{E0DBE11C-CE45-41B6-A035-751CF6EDF5D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51C8CBF-B322-4F8F-8F9E-90DC46E5DD45}" type="pres">
      <dgm:prSet presAssocID="{E0DBE11C-CE45-41B6-A035-751CF6EDF5D8}" presName="descendantText" presStyleLbl="alignAccFollowNode1" presStyleIdx="0" presStyleCnt="2">
        <dgm:presLayoutVars>
          <dgm:bulletEnabled val="1"/>
        </dgm:presLayoutVars>
      </dgm:prSet>
      <dgm:spPr/>
    </dgm:pt>
    <dgm:pt modelId="{5436F9A1-1447-4B8C-AE7F-73F2E52298AE}" type="pres">
      <dgm:prSet presAssocID="{AFD2AB30-8EFF-446E-8C98-E4037757979D}" presName="sp" presStyleCnt="0"/>
      <dgm:spPr/>
    </dgm:pt>
    <dgm:pt modelId="{C501B112-2B31-4497-9DDD-FD7A104CA4D2}" type="pres">
      <dgm:prSet presAssocID="{94038A03-7525-43ED-9592-5FE692C598BA}" presName="linNode" presStyleCnt="0"/>
      <dgm:spPr/>
    </dgm:pt>
    <dgm:pt modelId="{6659C8A5-962E-4966-8F23-F01E3F1DD1DC}" type="pres">
      <dgm:prSet presAssocID="{94038A03-7525-43ED-9592-5FE692C598B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B2A4C37-1C57-4836-9ECB-EF9481901C03}" type="pres">
      <dgm:prSet presAssocID="{94038A03-7525-43ED-9592-5FE692C598B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190D821-7F18-4AE1-BA79-64BC1295787C}" type="presOf" srcId="{D95B7BCF-B93A-49A1-8F38-58CAE6EA2033}" destId="{9B2A4C37-1C57-4836-9ECB-EF9481901C03}" srcOrd="0" destOrd="0" presId="urn:microsoft.com/office/officeart/2005/8/layout/vList5"/>
    <dgm:cxn modelId="{FECCB164-1640-45D8-BFC5-C0708D0096A4}" type="presOf" srcId="{E15EEC8E-40E8-4075-94C4-0852380AE2E4}" destId="{851C8CBF-B322-4F8F-8F9E-90DC46E5DD45}" srcOrd="0" destOrd="0" presId="urn:microsoft.com/office/officeart/2005/8/layout/vList5"/>
    <dgm:cxn modelId="{AD494E7C-759C-4088-AB60-1CDF6AD8E89A}" srcId="{24DF023C-AA64-47AD-9FA8-4BC1672E2E86}" destId="{94038A03-7525-43ED-9592-5FE692C598BA}" srcOrd="1" destOrd="0" parTransId="{C9BA9943-F337-4E8F-8CDA-C9AD64442111}" sibTransId="{FF4AAB59-29E8-4752-9D8A-79A523674847}"/>
    <dgm:cxn modelId="{D90C8181-1967-4E6C-B8FF-B4E8C3C5C6CC}" srcId="{94038A03-7525-43ED-9592-5FE692C598BA}" destId="{D95B7BCF-B93A-49A1-8F38-58CAE6EA2033}" srcOrd="0" destOrd="0" parTransId="{7C8F213A-C907-4D17-B4A0-0EA5193E269F}" sibTransId="{2CDD9E25-9F10-48B7-9BBF-75A612D29CC0}"/>
    <dgm:cxn modelId="{EBF5B78B-2516-4499-8419-AD4A69BA5BAE}" srcId="{24DF023C-AA64-47AD-9FA8-4BC1672E2E86}" destId="{E0DBE11C-CE45-41B6-A035-751CF6EDF5D8}" srcOrd="0" destOrd="0" parTransId="{051BD17E-2BDB-4EA2-9745-B00BE318F372}" sibTransId="{AFD2AB30-8EFF-446E-8C98-E4037757979D}"/>
    <dgm:cxn modelId="{512B2BA7-F5A9-4A5A-AF38-8AB204216F49}" type="presOf" srcId="{94038A03-7525-43ED-9592-5FE692C598BA}" destId="{6659C8A5-962E-4966-8F23-F01E3F1DD1DC}" srcOrd="0" destOrd="0" presId="urn:microsoft.com/office/officeart/2005/8/layout/vList5"/>
    <dgm:cxn modelId="{68A7AEE6-48BC-48D8-BF86-631802C8EF0F}" type="presOf" srcId="{E0DBE11C-CE45-41B6-A035-751CF6EDF5D8}" destId="{A89622DA-CA7B-4697-8D09-E21FF49E8257}" srcOrd="0" destOrd="0" presId="urn:microsoft.com/office/officeart/2005/8/layout/vList5"/>
    <dgm:cxn modelId="{B09B26EF-C106-4B37-A327-B2E573050F4A}" srcId="{E0DBE11C-CE45-41B6-A035-751CF6EDF5D8}" destId="{E15EEC8E-40E8-4075-94C4-0852380AE2E4}" srcOrd="0" destOrd="0" parTransId="{7C2A05F0-717E-44B9-8F6B-F8B72E566491}" sibTransId="{D0687596-1032-4520-8845-202410C42C18}"/>
    <dgm:cxn modelId="{FD017CFA-F2A3-40D3-9439-AB2ABBBEDE67}" type="presOf" srcId="{24DF023C-AA64-47AD-9FA8-4BC1672E2E86}" destId="{257866AD-955C-4FBA-879F-330A1E0B62BB}" srcOrd="0" destOrd="0" presId="urn:microsoft.com/office/officeart/2005/8/layout/vList5"/>
    <dgm:cxn modelId="{395132D1-DC40-418D-813B-F42350393542}" type="presParOf" srcId="{257866AD-955C-4FBA-879F-330A1E0B62BB}" destId="{F6BCDE2A-D650-4B06-AD5F-BFF4BB24151E}" srcOrd="0" destOrd="0" presId="urn:microsoft.com/office/officeart/2005/8/layout/vList5"/>
    <dgm:cxn modelId="{92903102-55B8-4631-8662-3B5EA346FD2A}" type="presParOf" srcId="{F6BCDE2A-D650-4B06-AD5F-BFF4BB24151E}" destId="{A89622DA-CA7B-4697-8D09-E21FF49E8257}" srcOrd="0" destOrd="0" presId="urn:microsoft.com/office/officeart/2005/8/layout/vList5"/>
    <dgm:cxn modelId="{D569641A-5473-4698-BD80-CB88B6F66AE4}" type="presParOf" srcId="{F6BCDE2A-D650-4B06-AD5F-BFF4BB24151E}" destId="{851C8CBF-B322-4F8F-8F9E-90DC46E5DD45}" srcOrd="1" destOrd="0" presId="urn:microsoft.com/office/officeart/2005/8/layout/vList5"/>
    <dgm:cxn modelId="{C4526A36-BFAF-42A4-9392-E99CABAE5A4D}" type="presParOf" srcId="{257866AD-955C-4FBA-879F-330A1E0B62BB}" destId="{5436F9A1-1447-4B8C-AE7F-73F2E52298AE}" srcOrd="1" destOrd="0" presId="urn:microsoft.com/office/officeart/2005/8/layout/vList5"/>
    <dgm:cxn modelId="{05D9428A-CE57-4CB7-8E89-832B0E52F195}" type="presParOf" srcId="{257866AD-955C-4FBA-879F-330A1E0B62BB}" destId="{C501B112-2B31-4497-9DDD-FD7A104CA4D2}" srcOrd="2" destOrd="0" presId="urn:microsoft.com/office/officeart/2005/8/layout/vList5"/>
    <dgm:cxn modelId="{C62F9ADE-64BD-4260-9CEF-47E2280259E7}" type="presParOf" srcId="{C501B112-2B31-4497-9DDD-FD7A104CA4D2}" destId="{6659C8A5-962E-4966-8F23-F01E3F1DD1DC}" srcOrd="0" destOrd="0" presId="urn:microsoft.com/office/officeart/2005/8/layout/vList5"/>
    <dgm:cxn modelId="{CECFA906-8B38-4CEF-905F-DDC8A5ACBC07}" type="presParOf" srcId="{C501B112-2B31-4497-9DDD-FD7A104CA4D2}" destId="{9B2A4C37-1C57-4836-9ECB-EF9481901C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DAD869-4BD3-4A12-8B0A-7B2A156AA5B7}" type="doc">
      <dgm:prSet loTypeId="urn:microsoft.com/office/officeart/2005/8/layout/radial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53FEAB-E9C1-49D6-8020-851B8688798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Student’s Safety</a:t>
          </a:r>
        </a:p>
      </dgm:t>
    </dgm:pt>
    <dgm:pt modelId="{A190070B-81DC-4B7D-8BFC-B437BFA077A8}" type="par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295FC9-4E22-42E2-9AB5-9615EEF37828}" type="sib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AC390-1BAE-4C9A-9D0F-2C6FDA1C05A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Director</a:t>
          </a:r>
        </a:p>
      </dgm:t>
    </dgm:pt>
    <dgm:pt modelId="{01436D05-0163-46FF-A859-A78461246F43}" type="par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43B6E-D557-49FB-833C-794472A86C63}" type="sib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42027-F8DB-4E59-8821-AA20F8CD2D98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</a:t>
          </a:r>
        </a:p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Nurse</a:t>
          </a:r>
        </a:p>
      </dgm:t>
    </dgm:pt>
    <dgm:pt modelId="{F9D0D0F9-F241-4864-910D-CEC2DD3C315E}" type="par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2C97CF-E741-4D9D-BD0E-1BFDC329F6B7}" type="sib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C7782-BD0B-4451-9E9B-A829FCCD8138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Managers and Staff</a:t>
          </a:r>
        </a:p>
      </dgm:t>
    </dgm:pt>
    <dgm:pt modelId="{31FB1B79-8D40-402C-8A08-68EF3A0EB538}" type="par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41ECD6-EAFF-4BBA-B24E-DA3EC5E8B15C}" type="sib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0FC799-CFEF-45C3-888E-7CDB13D09281}" type="pres">
      <dgm:prSet presAssocID="{B5DAD869-4BD3-4A12-8B0A-7B2A156AA5B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C09770F-0939-4FD8-87AD-EDC6B75F6DCE}" type="pres">
      <dgm:prSet presAssocID="{FE53FEAB-E9C1-49D6-8020-851B86887980}" presName="centerShape" presStyleLbl="node0" presStyleIdx="0" presStyleCnt="1"/>
      <dgm:spPr/>
    </dgm:pt>
    <dgm:pt modelId="{9B0D941B-90D9-4256-BE22-06D96237C5F5}" type="pres">
      <dgm:prSet presAssocID="{404AC390-1BAE-4C9A-9D0F-2C6FDA1C05AE}" presName="node" presStyleLbl="node1" presStyleIdx="0" presStyleCnt="3" custScaleX="127328" custScaleY="128493">
        <dgm:presLayoutVars>
          <dgm:bulletEnabled val="1"/>
        </dgm:presLayoutVars>
      </dgm:prSet>
      <dgm:spPr/>
    </dgm:pt>
    <dgm:pt modelId="{D43935FF-E617-418C-B01C-21730E97C8A2}" type="pres">
      <dgm:prSet presAssocID="{404AC390-1BAE-4C9A-9D0F-2C6FDA1C05AE}" presName="dummy" presStyleCnt="0"/>
      <dgm:spPr/>
    </dgm:pt>
    <dgm:pt modelId="{F60C44C1-6734-411C-B322-0E576BA063B0}" type="pres">
      <dgm:prSet presAssocID="{65543B6E-D557-49FB-833C-794472A86C63}" presName="sibTrans" presStyleLbl="sibTrans2D1" presStyleIdx="0" presStyleCnt="3"/>
      <dgm:spPr/>
    </dgm:pt>
    <dgm:pt modelId="{4FE9C7B7-DA93-4EC0-A94A-C0D97903C84B}" type="pres">
      <dgm:prSet presAssocID="{14642027-F8DB-4E59-8821-AA20F8CD2D98}" presName="node" presStyleLbl="node1" presStyleIdx="1" presStyleCnt="3" custScaleX="127328" custScaleY="128493">
        <dgm:presLayoutVars>
          <dgm:bulletEnabled val="1"/>
        </dgm:presLayoutVars>
      </dgm:prSet>
      <dgm:spPr/>
    </dgm:pt>
    <dgm:pt modelId="{501D6D8D-9ABF-49EF-8EA4-147998DD4F92}" type="pres">
      <dgm:prSet presAssocID="{14642027-F8DB-4E59-8821-AA20F8CD2D98}" presName="dummy" presStyleCnt="0"/>
      <dgm:spPr/>
    </dgm:pt>
    <dgm:pt modelId="{C33B4AF2-2AB5-4523-A255-504128BE3A2C}" type="pres">
      <dgm:prSet presAssocID="{102C97CF-E741-4D9D-BD0E-1BFDC329F6B7}" presName="sibTrans" presStyleLbl="sibTrans2D1" presStyleIdx="1" presStyleCnt="3"/>
      <dgm:spPr/>
    </dgm:pt>
    <dgm:pt modelId="{8084FAA5-D432-4C2C-90CB-29AB239C4E12}" type="pres">
      <dgm:prSet presAssocID="{58BC7782-BD0B-4451-9E9B-A829FCCD8138}" presName="node" presStyleLbl="node1" presStyleIdx="2" presStyleCnt="3" custScaleX="127328" custScaleY="128493">
        <dgm:presLayoutVars>
          <dgm:bulletEnabled val="1"/>
        </dgm:presLayoutVars>
      </dgm:prSet>
      <dgm:spPr/>
    </dgm:pt>
    <dgm:pt modelId="{2952B3F7-0566-454D-82CC-363938D086B5}" type="pres">
      <dgm:prSet presAssocID="{58BC7782-BD0B-4451-9E9B-A829FCCD8138}" presName="dummy" presStyleCnt="0"/>
      <dgm:spPr/>
    </dgm:pt>
    <dgm:pt modelId="{BB2F7060-F12E-4A82-BA42-1764E82D1BD5}" type="pres">
      <dgm:prSet presAssocID="{7D41ECD6-EAFF-4BBA-B24E-DA3EC5E8B15C}" presName="sibTrans" presStyleLbl="sibTrans2D1" presStyleIdx="2" presStyleCnt="3"/>
      <dgm:spPr/>
    </dgm:pt>
  </dgm:ptLst>
  <dgm:cxnLst>
    <dgm:cxn modelId="{D866BE40-FE79-4A90-A24C-75A584BD6C8D}" srcId="{FE53FEAB-E9C1-49D6-8020-851B86887980}" destId="{58BC7782-BD0B-4451-9E9B-A829FCCD8138}" srcOrd="2" destOrd="0" parTransId="{31FB1B79-8D40-402C-8A08-68EF3A0EB538}" sibTransId="{7D41ECD6-EAFF-4BBA-B24E-DA3EC5E8B15C}"/>
    <dgm:cxn modelId="{66F8CC5B-4228-4D5C-B371-78B5A4CD6A58}" srcId="{B5DAD869-4BD3-4A12-8B0A-7B2A156AA5B7}" destId="{FE53FEAB-E9C1-49D6-8020-851B86887980}" srcOrd="0" destOrd="0" parTransId="{A190070B-81DC-4B7D-8BFC-B437BFA077A8}" sibTransId="{DF295FC9-4E22-42E2-9AB5-9615EEF37828}"/>
    <dgm:cxn modelId="{FCB17861-F959-4B4C-BC50-B1C13F9322C4}" type="presOf" srcId="{65543B6E-D557-49FB-833C-794472A86C63}" destId="{F60C44C1-6734-411C-B322-0E576BA063B0}" srcOrd="0" destOrd="0" presId="urn:microsoft.com/office/officeart/2005/8/layout/radial6"/>
    <dgm:cxn modelId="{CD6D8163-CD27-4896-86F1-2F4E859FB8D6}" type="presOf" srcId="{102C97CF-E741-4D9D-BD0E-1BFDC329F6B7}" destId="{C33B4AF2-2AB5-4523-A255-504128BE3A2C}" srcOrd="0" destOrd="0" presId="urn:microsoft.com/office/officeart/2005/8/layout/radial6"/>
    <dgm:cxn modelId="{7E930867-4987-4E8C-9D1C-3277C5D18699}" srcId="{FE53FEAB-E9C1-49D6-8020-851B86887980}" destId="{404AC390-1BAE-4C9A-9D0F-2C6FDA1C05AE}" srcOrd="0" destOrd="0" parTransId="{01436D05-0163-46FF-A859-A78461246F43}" sibTransId="{65543B6E-D557-49FB-833C-794472A86C63}"/>
    <dgm:cxn modelId="{AF1E456A-9DE4-4010-8679-A70C3C80EB0C}" type="presOf" srcId="{B5DAD869-4BD3-4A12-8B0A-7B2A156AA5B7}" destId="{BB0FC799-CFEF-45C3-888E-7CDB13D09281}" srcOrd="0" destOrd="0" presId="urn:microsoft.com/office/officeart/2005/8/layout/radial6"/>
    <dgm:cxn modelId="{EA149A6D-935F-491A-B0AC-774FB396CEE3}" type="presOf" srcId="{58BC7782-BD0B-4451-9E9B-A829FCCD8138}" destId="{8084FAA5-D432-4C2C-90CB-29AB239C4E12}" srcOrd="0" destOrd="0" presId="urn:microsoft.com/office/officeart/2005/8/layout/radial6"/>
    <dgm:cxn modelId="{6521D158-DE05-4DBD-B895-35305692DA32}" type="presOf" srcId="{404AC390-1BAE-4C9A-9D0F-2C6FDA1C05AE}" destId="{9B0D941B-90D9-4256-BE22-06D96237C5F5}" srcOrd="0" destOrd="0" presId="urn:microsoft.com/office/officeart/2005/8/layout/radial6"/>
    <dgm:cxn modelId="{1FC54C7C-F412-42B0-9A0F-47A195F15AFE}" type="presOf" srcId="{7D41ECD6-EAFF-4BBA-B24E-DA3EC5E8B15C}" destId="{BB2F7060-F12E-4A82-BA42-1764E82D1BD5}" srcOrd="0" destOrd="0" presId="urn:microsoft.com/office/officeart/2005/8/layout/radial6"/>
    <dgm:cxn modelId="{738DE4D1-C789-4564-A386-97915D715671}" type="presOf" srcId="{14642027-F8DB-4E59-8821-AA20F8CD2D98}" destId="{4FE9C7B7-DA93-4EC0-A94A-C0D97903C84B}" srcOrd="0" destOrd="0" presId="urn:microsoft.com/office/officeart/2005/8/layout/radial6"/>
    <dgm:cxn modelId="{62BD25D7-EC49-433D-9830-FA693EC7890B}" type="presOf" srcId="{FE53FEAB-E9C1-49D6-8020-851B86887980}" destId="{CC09770F-0939-4FD8-87AD-EDC6B75F6DCE}" srcOrd="0" destOrd="0" presId="urn:microsoft.com/office/officeart/2005/8/layout/radial6"/>
    <dgm:cxn modelId="{9C4105EE-8D47-49B2-8217-6F4911E14234}" srcId="{FE53FEAB-E9C1-49D6-8020-851B86887980}" destId="{14642027-F8DB-4E59-8821-AA20F8CD2D98}" srcOrd="1" destOrd="0" parTransId="{F9D0D0F9-F241-4864-910D-CEC2DD3C315E}" sibTransId="{102C97CF-E741-4D9D-BD0E-1BFDC329F6B7}"/>
    <dgm:cxn modelId="{A0AA0B82-3E40-4748-BED3-86A7A8919370}" type="presParOf" srcId="{BB0FC799-CFEF-45C3-888E-7CDB13D09281}" destId="{CC09770F-0939-4FD8-87AD-EDC6B75F6DCE}" srcOrd="0" destOrd="0" presId="urn:microsoft.com/office/officeart/2005/8/layout/radial6"/>
    <dgm:cxn modelId="{493A8488-DEB3-4A64-AC41-F6903C65ADB5}" type="presParOf" srcId="{BB0FC799-CFEF-45C3-888E-7CDB13D09281}" destId="{9B0D941B-90D9-4256-BE22-06D96237C5F5}" srcOrd="1" destOrd="0" presId="urn:microsoft.com/office/officeart/2005/8/layout/radial6"/>
    <dgm:cxn modelId="{C0790351-265C-44ED-9290-10772887B599}" type="presParOf" srcId="{BB0FC799-CFEF-45C3-888E-7CDB13D09281}" destId="{D43935FF-E617-418C-B01C-21730E97C8A2}" srcOrd="2" destOrd="0" presId="urn:microsoft.com/office/officeart/2005/8/layout/radial6"/>
    <dgm:cxn modelId="{E03A8003-39CB-4BB5-A310-9A25FCDB9235}" type="presParOf" srcId="{BB0FC799-CFEF-45C3-888E-7CDB13D09281}" destId="{F60C44C1-6734-411C-B322-0E576BA063B0}" srcOrd="3" destOrd="0" presId="urn:microsoft.com/office/officeart/2005/8/layout/radial6"/>
    <dgm:cxn modelId="{3AA261DE-814A-4958-A97C-B4F90547FDB2}" type="presParOf" srcId="{BB0FC799-CFEF-45C3-888E-7CDB13D09281}" destId="{4FE9C7B7-DA93-4EC0-A94A-C0D97903C84B}" srcOrd="4" destOrd="0" presId="urn:microsoft.com/office/officeart/2005/8/layout/radial6"/>
    <dgm:cxn modelId="{21526279-704E-45CC-A7B5-2FEEF4827FAE}" type="presParOf" srcId="{BB0FC799-CFEF-45C3-888E-7CDB13D09281}" destId="{501D6D8D-9ABF-49EF-8EA4-147998DD4F92}" srcOrd="5" destOrd="0" presId="urn:microsoft.com/office/officeart/2005/8/layout/radial6"/>
    <dgm:cxn modelId="{43B5422B-80C9-49AE-BB01-F3EA5D4828CF}" type="presParOf" srcId="{BB0FC799-CFEF-45C3-888E-7CDB13D09281}" destId="{C33B4AF2-2AB5-4523-A255-504128BE3A2C}" srcOrd="6" destOrd="0" presId="urn:microsoft.com/office/officeart/2005/8/layout/radial6"/>
    <dgm:cxn modelId="{D6625214-DB6F-42D1-85EA-45D617287AC8}" type="presParOf" srcId="{BB0FC799-CFEF-45C3-888E-7CDB13D09281}" destId="{8084FAA5-D432-4C2C-90CB-29AB239C4E12}" srcOrd="7" destOrd="0" presId="urn:microsoft.com/office/officeart/2005/8/layout/radial6"/>
    <dgm:cxn modelId="{B38EF228-7CDA-4958-9A7D-E67FE6959ACB}" type="presParOf" srcId="{BB0FC799-CFEF-45C3-888E-7CDB13D09281}" destId="{2952B3F7-0566-454D-82CC-363938D086B5}" srcOrd="8" destOrd="0" presId="urn:microsoft.com/office/officeart/2005/8/layout/radial6"/>
    <dgm:cxn modelId="{0D2AD9DD-69F8-45FD-A178-15BD55DF3A9A}" type="presParOf" srcId="{BB0FC799-CFEF-45C3-888E-7CDB13D09281}" destId="{BB2F7060-F12E-4A82-BA42-1764E82D1BD5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4F41F-C4C7-4611-8D3C-E4D5BEEC1195}">
      <dsp:nvSpPr>
        <dsp:cNvPr id="0" name=""/>
        <dsp:cNvSpPr/>
      </dsp:nvSpPr>
      <dsp:spPr>
        <a:xfrm>
          <a:off x="3429" y="10394"/>
          <a:ext cx="3343275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 kern="120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9" y="10394"/>
        <a:ext cx="3343275" cy="777600"/>
      </dsp:txXfrm>
    </dsp:sp>
    <dsp:sp modelId="{B1672733-D999-4FEB-8F4C-A4643D5817DD}">
      <dsp:nvSpPr>
        <dsp:cNvPr id="0" name=""/>
        <dsp:cNvSpPr/>
      </dsp:nvSpPr>
      <dsp:spPr>
        <a:xfrm>
          <a:off x="3429" y="787994"/>
          <a:ext cx="3343275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sp:txBody>
      <dsp:txXfrm>
        <a:off x="3429" y="787994"/>
        <a:ext cx="3343275" cy="4002209"/>
      </dsp:txXfrm>
    </dsp:sp>
    <dsp:sp modelId="{FCE283D5-7100-4AD1-8355-01DEDB7FB612}">
      <dsp:nvSpPr>
        <dsp:cNvPr id="0" name=""/>
        <dsp:cNvSpPr/>
      </dsp:nvSpPr>
      <dsp:spPr>
        <a:xfrm>
          <a:off x="3814762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 kern="120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4762" y="10394"/>
        <a:ext cx="3343274" cy="777600"/>
      </dsp:txXfrm>
    </dsp:sp>
    <dsp:sp modelId="{992A9C86-485E-4AC8-B77A-600208202E0A}">
      <dsp:nvSpPr>
        <dsp:cNvPr id="0" name=""/>
        <dsp:cNvSpPr/>
      </dsp:nvSpPr>
      <dsp:spPr>
        <a:xfrm>
          <a:off x="3814762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sp:txBody>
      <dsp:txXfrm>
        <a:off x="3814762" y="787994"/>
        <a:ext cx="3343274" cy="4002209"/>
      </dsp:txXfrm>
    </dsp:sp>
    <dsp:sp modelId="{ABC5B821-C862-4379-B708-69E3E1A84913}">
      <dsp:nvSpPr>
        <dsp:cNvPr id="0" name=""/>
        <dsp:cNvSpPr/>
      </dsp:nvSpPr>
      <dsp:spPr>
        <a:xfrm>
          <a:off x="7626096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6096" y="10394"/>
        <a:ext cx="3343274" cy="777600"/>
      </dsp:txXfrm>
    </dsp:sp>
    <dsp:sp modelId="{A2148D2E-17DC-49B3-8904-7A7B191BFF60}">
      <dsp:nvSpPr>
        <dsp:cNvPr id="0" name=""/>
        <dsp:cNvSpPr/>
      </dsp:nvSpPr>
      <dsp:spPr>
        <a:xfrm>
          <a:off x="7626096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sp:txBody>
      <dsp:txXfrm>
        <a:off x="7626096" y="787994"/>
        <a:ext cx="3343274" cy="4002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C8CBF-B322-4F8F-8F9E-90DC46E5DD45}">
      <dsp:nvSpPr>
        <dsp:cNvPr id="0" name=""/>
        <dsp:cNvSpPr/>
      </dsp:nvSpPr>
      <dsp:spPr>
        <a:xfrm rot="5400000">
          <a:off x="5978259" y="-2303374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sp:txBody>
      <dsp:txXfrm rot="-5400000">
        <a:off x="3511296" y="227459"/>
        <a:ext cx="6178434" cy="1180637"/>
      </dsp:txXfrm>
    </dsp:sp>
    <dsp:sp modelId="{A89622DA-CA7B-4697-8D09-E21FF49E8257}">
      <dsp:nvSpPr>
        <dsp:cNvPr id="0" name=""/>
        <dsp:cNvSpPr/>
      </dsp:nvSpPr>
      <dsp:spPr>
        <a:xfrm>
          <a:off x="0" y="40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sp:txBody>
      <dsp:txXfrm>
        <a:off x="79837" y="79877"/>
        <a:ext cx="3351622" cy="1475798"/>
      </dsp:txXfrm>
    </dsp:sp>
    <dsp:sp modelId="{9B2A4C37-1C57-4836-9ECB-EF9481901C03}">
      <dsp:nvSpPr>
        <dsp:cNvPr id="0" name=""/>
        <dsp:cNvSpPr/>
      </dsp:nvSpPr>
      <dsp:spPr>
        <a:xfrm rot="5400000">
          <a:off x="5978259" y="-586129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school’s food safety practices</a:t>
          </a:r>
        </a:p>
      </dsp:txBody>
      <dsp:txXfrm rot="-5400000">
        <a:off x="3511296" y="1944704"/>
        <a:ext cx="6178434" cy="1180637"/>
      </dsp:txXfrm>
    </dsp:sp>
    <dsp:sp modelId="{6659C8A5-962E-4966-8F23-F01E3F1DD1DC}">
      <dsp:nvSpPr>
        <dsp:cNvPr id="0" name=""/>
        <dsp:cNvSpPr/>
      </dsp:nvSpPr>
      <dsp:spPr>
        <a:xfrm>
          <a:off x="0" y="1717286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sp:txBody>
      <dsp:txXfrm>
        <a:off x="79837" y="1797123"/>
        <a:ext cx="3351622" cy="147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F7060-F12E-4A82-BA42-1764E82D1BD5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3B4AF2-2AB5-4523-A255-504128BE3A2C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0C44C1-6734-411C-B322-0E576BA063B0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09770F-0939-4FD8-87AD-EDC6B75F6DCE}">
      <dsp:nvSpPr>
        <dsp:cNvPr id="0" name=""/>
        <dsp:cNvSpPr/>
      </dsp:nvSpPr>
      <dsp:spPr>
        <a:xfrm>
          <a:off x="3012384" y="1969982"/>
          <a:ext cx="2050314" cy="205031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Student’s Safety</a:t>
          </a:r>
        </a:p>
      </dsp:txBody>
      <dsp:txXfrm>
        <a:off x="3312646" y="2270244"/>
        <a:ext cx="1449790" cy="1449790"/>
      </dsp:txXfrm>
    </dsp:sp>
    <dsp:sp modelId="{9B0D941B-90D9-4256-BE22-06D96237C5F5}">
      <dsp:nvSpPr>
        <dsp:cNvPr id="0" name=""/>
        <dsp:cNvSpPr/>
      </dsp:nvSpPr>
      <dsp:spPr>
        <a:xfrm>
          <a:off x="3123823" y="-101738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Director</a:t>
          </a:r>
        </a:p>
      </dsp:txBody>
      <dsp:txXfrm>
        <a:off x="3391445" y="168333"/>
        <a:ext cx="1292192" cy="1304015"/>
      </dsp:txXfrm>
    </dsp:sp>
    <dsp:sp modelId="{4FE9C7B7-DA93-4EC0-A94A-C0D97903C84B}">
      <dsp:nvSpPr>
        <dsp:cNvPr id="0" name=""/>
        <dsp:cNvSpPr/>
      </dsp:nvSpPr>
      <dsp:spPr>
        <a:xfrm>
          <a:off x="5007255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Nurse</a:t>
          </a:r>
        </a:p>
      </dsp:txBody>
      <dsp:txXfrm>
        <a:off x="5274877" y="3430532"/>
        <a:ext cx="1292192" cy="1304015"/>
      </dsp:txXfrm>
    </dsp:sp>
    <dsp:sp modelId="{8084FAA5-D432-4C2C-90CB-29AB239C4E12}">
      <dsp:nvSpPr>
        <dsp:cNvPr id="0" name=""/>
        <dsp:cNvSpPr/>
      </dsp:nvSpPr>
      <dsp:spPr>
        <a:xfrm>
          <a:off x="1240391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Managers and Staff</a:t>
          </a:r>
        </a:p>
      </dsp:txBody>
      <dsp:txXfrm>
        <a:off x="1508013" y="3430532"/>
        <a:ext cx="1292192" cy="1304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3F7CE954-1CF5-440C-963B-C27FC176BBC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526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83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068FBA4C-1263-4539-9230-3DFB2B6D1280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7EC8CA5E-778F-4D9E-881B-A5782C67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4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n.org/resources/518/food-allergies-for-school-nutrition-managers-and-staff/111729/caitlin-remembered-video.mp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4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8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15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91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</a:t>
            </a:r>
            <a:r>
              <a:rPr lang="en-US" baseline="0"/>
              <a:t> Caitlin Remembered video is not embedded into this slide deck due to it making the file too large to download. To get the video, go to www.theicn.org/foodsafety and download the </a:t>
            </a:r>
            <a:r>
              <a:rPr lang="en-US">
                <a:hlinkClick r:id="rId3" tooltip="Caitlin Remembered Video"/>
              </a:rPr>
              <a:t>Caitlin Remembered Video</a:t>
            </a:r>
            <a:r>
              <a:rPr lang="en-US"/>
              <a:t>. To embed it,</a:t>
            </a:r>
            <a:r>
              <a:rPr lang="en-US" baseline="0"/>
              <a:t> save the downloaded video to your computer. Then, go to the </a:t>
            </a:r>
            <a:r>
              <a:rPr lang="en-US" b="1" baseline="0"/>
              <a:t>Insert</a:t>
            </a:r>
            <a:r>
              <a:rPr lang="en-US" baseline="0"/>
              <a:t> tab, chose </a:t>
            </a:r>
            <a:r>
              <a:rPr lang="en-US" b="1" baseline="0"/>
              <a:t>Video, </a:t>
            </a:r>
            <a:r>
              <a:rPr lang="en-US" b="0" baseline="0"/>
              <a:t>and then </a:t>
            </a:r>
            <a:r>
              <a:rPr lang="en-US" b="1" baseline="0"/>
              <a:t>Video on my PC</a:t>
            </a:r>
            <a:r>
              <a:rPr lang="en-US" b="0" baseline="0"/>
              <a:t>. Choose the video from your files and embed.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29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30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54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*Animated Slide*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95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36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6009" y="3393369"/>
            <a:ext cx="7488062" cy="315884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D498D-2271-475A-9BC4-1D7732354B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2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407">
              <a:defRPr/>
            </a:pPr>
            <a:r>
              <a:rPr lang="en-US"/>
              <a:t>Trade names for this device include </a:t>
            </a:r>
            <a:r>
              <a:rPr lang="en-US" b="1"/>
              <a:t>EpiPen</a:t>
            </a:r>
            <a:r>
              <a:rPr lang="en-US"/>
              <a:t>®, </a:t>
            </a:r>
            <a:r>
              <a:rPr lang="en-US" b="1"/>
              <a:t>Adrenaclick</a:t>
            </a:r>
            <a:r>
              <a:rPr lang="en-US"/>
              <a:t>®, and </a:t>
            </a:r>
            <a:r>
              <a:rPr lang="en-US" b="1"/>
              <a:t>Auvi-Q</a:t>
            </a:r>
            <a:r>
              <a:rPr lang="en-US"/>
              <a:t>® (</a:t>
            </a:r>
            <a:r>
              <a:rPr lang="en-US" b="1"/>
              <a:t>Allerject</a:t>
            </a:r>
            <a:r>
              <a:rPr lang="en-US"/>
              <a:t>® in Canada).  </a:t>
            </a:r>
            <a:r>
              <a:rPr lang="en-US" b="1"/>
              <a:t>DEMONSTRATION</a:t>
            </a:r>
          </a:p>
          <a:p>
            <a:pPr defTabSz="910407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40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34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3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65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247">
              <a:buClr>
                <a:schemeClr val="tx2"/>
              </a:buCl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4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86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8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52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872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/>
              <a:t>* </a:t>
            </a:r>
            <a:r>
              <a:rPr lang="en-US">
                <a:latin typeface="Arial" charset="0"/>
              </a:rPr>
              <a:t>Be aware that oysters, mussels, and clams do </a:t>
            </a:r>
            <a:r>
              <a:rPr lang="en-US" b="1">
                <a:latin typeface="Arial" charset="0"/>
              </a:rPr>
              <a:t>not </a:t>
            </a:r>
            <a:r>
              <a:rPr lang="en-US">
                <a:latin typeface="Arial" charset="0"/>
              </a:rPr>
              <a:t>fall under crustacean shellfish. Consideration must be taken with allergies related to them as they are not listed as one of the nine</a:t>
            </a:r>
            <a:r>
              <a:rPr lang="en-US" baseline="0">
                <a:latin typeface="Arial" charset="0"/>
              </a:rPr>
              <a:t> major </a:t>
            </a:r>
            <a:r>
              <a:rPr lang="en-US">
                <a:latin typeface="Arial" charset="0"/>
              </a:rPr>
              <a:t>allergens.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011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567263-CEA5-48F0-93CD-B3C5B55FB2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12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43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21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874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44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244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867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18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3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312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Subscribe to food allergy recall notices, and a have system to take action if you serve a product being recalled.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793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05"/>
              </a:spcBef>
            </a:pPr>
            <a:r>
              <a:rPr lang="en-US" sz="3000"/>
              <a:t>Remove</a:t>
            </a:r>
            <a:r>
              <a:rPr lang="en-US" sz="3000" baseline="0"/>
              <a:t> borders</a:t>
            </a:r>
            <a:endParaRPr lang="en-US" sz="30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78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747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Reading food label 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853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20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41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661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155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787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831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675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476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28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Cross-Contamination: Person</a:t>
            </a:r>
            <a:r>
              <a:rPr lang="en-US" baseline="0" dirty="0"/>
              <a:t> is tasting the food with the serving spoon over </a:t>
            </a:r>
            <a:r>
              <a:rPr lang="en-US" dirty="0"/>
              <a:t>a </a:t>
            </a:r>
            <a:r>
              <a:rPr lang="en-US" baseline="0" dirty="0"/>
              <a:t>pan of food.</a:t>
            </a:r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076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Cross-Contact and Cross-Contamination: Cross-contact with</a:t>
            </a:r>
            <a:r>
              <a:rPr lang="en-US" baseline="0"/>
              <a:t> the flour on the dirty apron allowing for wheat allergens to transfer. Cross-contamination as the spaghetti sauce and flour on the dirty apron can grow and transfer microorganisms.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51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241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48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448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084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 cap="flat"/>
        </p:spPr>
      </p:sp>
    </p:spTree>
    <p:extLst>
      <p:ext uri="{BB962C8B-B14F-4D97-AF65-F5344CB8AC3E}">
        <p14:creationId xmlns:p14="http://schemas.microsoft.com/office/powerpoint/2010/main" val="127141729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2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421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200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276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271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435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A9E15-3313-46CC-A08E-2C9AD5281C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2939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Remove border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220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5303201" y="6668821"/>
            <a:ext cx="4056882" cy="35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17" tIns="46759" rIns="93517" bIns="46759" anchor="b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DD2C57FC-4A05-435D-BA9C-AB8F149E4DE3}" type="slidenum">
              <a:rPr lang="en-US" altLang="en-US" sz="1200"/>
              <a:pPr algn="r"/>
              <a:t>80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439927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67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87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8061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1831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835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35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91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637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D51DA-913F-4120-9526-B9FB6A5F788D}" type="slidenum">
              <a:rPr lang="en-US" smtClean="0">
                <a:latin typeface="Arial" pitchFamily="34" charset="0"/>
              </a:rPr>
              <a:pPr>
                <a:defRPr/>
              </a:pPr>
              <a:t>92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4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39138" y="864992"/>
            <a:ext cx="10452863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1447800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9BC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4956" y="7815"/>
            <a:ext cx="964986" cy="684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8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49600" y="864992"/>
            <a:ext cx="9042400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0800" y="1447801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8558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82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08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5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11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20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6389318"/>
            <a:ext cx="12192000" cy="46868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69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1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14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74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6300215"/>
            <a:ext cx="12192000" cy="55778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31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17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059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25A6-7856-3B6B-4433-0E3DC7B90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1E4C8-3163-1E5E-A95A-6DB5120EF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2E1F9-E038-8E18-C08D-4FDF6111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348F-C683-42F0-8CB0-3534FBCD4C45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26CEB-D708-9104-BF95-1CEB671A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9A0B1-90AC-EE7F-5B78-7C6A1B24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B2DD-7A12-4566-87E9-C4945CE51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60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rgbClr val="002060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28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31987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878113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7320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739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990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219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0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431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61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485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77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68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70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48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150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2869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4788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009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883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097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7529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4217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088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35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095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5621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658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35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3053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781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866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5822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6910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9573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252371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254766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85094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087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461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007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414146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678736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68375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53379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62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40037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72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894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1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268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40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82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342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2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6/24/2024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535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114531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199000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5007624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261418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9436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7047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0476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163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9882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335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2965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7947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6371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6791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017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7552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3775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005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8826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15726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7368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42760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57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9172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383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568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3416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5718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3828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341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847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264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4400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5067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508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0580946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490514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506750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18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025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571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948650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121922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9420812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700390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6/24/2024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661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49926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58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529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463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206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9506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345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863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3200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6/24/2024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392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slideLayout" Target="../slideLayouts/slideLayout66.xml"/><Relationship Id="rId55" Type="http://schemas.openxmlformats.org/officeDocument/2006/relationships/slideLayout" Target="../slideLayouts/slideLayout71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9.xml"/><Relationship Id="rId5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56" Type="http://schemas.openxmlformats.org/officeDocument/2006/relationships/slideLayout" Target="../slideLayouts/slideLayout72.xml"/><Relationship Id="rId8" Type="http://schemas.openxmlformats.org/officeDocument/2006/relationships/slideLayout" Target="../slideLayouts/slideLayout24.xml"/><Relationship Id="rId51" Type="http://schemas.openxmlformats.org/officeDocument/2006/relationships/slideLayout" Target="../slideLayouts/slideLayout67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Relationship Id="rId57" Type="http://schemas.openxmlformats.org/officeDocument/2006/relationships/theme" Target="../theme/theme5.xml"/><Relationship Id="rId1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106.xml"/><Relationship Id="rId42" Type="http://schemas.openxmlformats.org/officeDocument/2006/relationships/slideLayout" Target="../slideLayouts/slideLayout114.xml"/><Relationship Id="rId47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2.xml"/><Relationship Id="rId55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04.xml"/><Relationship Id="rId37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2.xml"/><Relationship Id="rId45" Type="http://schemas.openxmlformats.org/officeDocument/2006/relationships/slideLayout" Target="../slideLayouts/slideLayout117.xml"/><Relationship Id="rId53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2.xml"/><Relationship Id="rId35" Type="http://schemas.openxmlformats.org/officeDocument/2006/relationships/slideLayout" Target="../slideLayouts/slideLayout107.xml"/><Relationship Id="rId43" Type="http://schemas.openxmlformats.org/officeDocument/2006/relationships/slideLayout" Target="../slideLayouts/slideLayout115.xml"/><Relationship Id="rId48" Type="http://schemas.openxmlformats.org/officeDocument/2006/relationships/slideLayout" Target="../slideLayouts/slideLayout120.xml"/><Relationship Id="rId56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80.xml"/><Relationship Id="rId51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5.xml"/><Relationship Id="rId38" Type="http://schemas.openxmlformats.org/officeDocument/2006/relationships/slideLayout" Target="../slideLayouts/slideLayout110.xml"/><Relationship Id="rId4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92.xml"/><Relationship Id="rId41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36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21.xml"/><Relationship Id="rId57" Type="http://schemas.openxmlformats.org/officeDocument/2006/relationships/theme" Target="../theme/theme6.xml"/><Relationship Id="rId10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16.xml"/><Relationship Id="rId52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5618150"/>
            <a:ext cx="1524000" cy="8027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695" r:id="rId2"/>
    <p:sldLayoutId id="2147483688" r:id="rId3"/>
    <p:sldLayoutId id="2147483689" r:id="rId4"/>
    <p:sldLayoutId id="2147483698" r:id="rId5"/>
    <p:sldLayoutId id="2147483703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76" y="5542903"/>
            <a:ext cx="1524000" cy="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7" r:id="rId2"/>
    <p:sldLayoutId id="2147483699" r:id="rId3"/>
    <p:sldLayoutId id="2147483700" r:id="rId4"/>
    <p:sldLayoutId id="2147483819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06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22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6" r:id="rId2"/>
    <p:sldLayoutId id="2147483701" r:id="rId3"/>
    <p:sldLayoutId id="2147483702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E348F-C683-42F0-8CB0-3534FBCD4C45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DB2DD-7A12-4566-87E9-C4945CE51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9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  <p:sldLayoutId id="2147483755" r:id="rId50"/>
    <p:sldLayoutId id="2147483756" r:id="rId51"/>
    <p:sldLayoutId id="2147483757" r:id="rId52"/>
    <p:sldLayoutId id="2147483758" r:id="rId53"/>
    <p:sldLayoutId id="2147483759" r:id="rId54"/>
    <p:sldLayoutId id="2147483760" r:id="rId55"/>
    <p:sldLayoutId id="2147483761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  <p:sldLayoutId id="2147483797" r:id="rId35"/>
    <p:sldLayoutId id="2147483798" r:id="rId36"/>
    <p:sldLayoutId id="2147483799" r:id="rId37"/>
    <p:sldLayoutId id="2147483800" r:id="rId38"/>
    <p:sldLayoutId id="2147483801" r:id="rId39"/>
    <p:sldLayoutId id="2147483802" r:id="rId40"/>
    <p:sldLayoutId id="2147483803" r:id="rId41"/>
    <p:sldLayoutId id="2147483804" r:id="rId42"/>
    <p:sldLayoutId id="2147483805" r:id="rId43"/>
    <p:sldLayoutId id="2147483806" r:id="rId44"/>
    <p:sldLayoutId id="2147483807" r:id="rId45"/>
    <p:sldLayoutId id="2147483808" r:id="rId46"/>
    <p:sldLayoutId id="2147483809" r:id="rId47"/>
    <p:sldLayoutId id="2147483810" r:id="rId48"/>
    <p:sldLayoutId id="2147483811" r:id="rId49"/>
    <p:sldLayoutId id="2147483812" r:id="rId50"/>
    <p:sldLayoutId id="2147483813" r:id="rId51"/>
    <p:sldLayoutId id="2147483814" r:id="rId52"/>
    <p:sldLayoutId id="2147483815" r:id="rId53"/>
    <p:sldLayoutId id="2147483816" r:id="rId54"/>
    <p:sldLayoutId id="2147483817" r:id="rId55"/>
    <p:sldLayoutId id="2147483818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pn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8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theicn/" TargetMode="External"/><Relationship Id="rId3" Type="http://schemas.openxmlformats.org/officeDocument/2006/relationships/image" Target="../media/image121.tiff"/><Relationship Id="rId7" Type="http://schemas.openxmlformats.org/officeDocument/2006/relationships/image" Target="../media/image123.png"/><Relationship Id="rId2" Type="http://schemas.openxmlformats.org/officeDocument/2006/relationships/hyperlink" Target="https://www.facebook.com/ichildnutritio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pinterest.com/theicn/" TargetMode="External"/><Relationship Id="rId5" Type="http://schemas.openxmlformats.org/officeDocument/2006/relationships/image" Target="../media/image122.png"/><Relationship Id="rId10" Type="http://schemas.openxmlformats.org/officeDocument/2006/relationships/image" Target="../media/image125.png"/><Relationship Id="rId4" Type="http://schemas.openxmlformats.org/officeDocument/2006/relationships/hyperlink" Target="https://twitter.com/search?q=institute%20of%20child%20nutrition&amp;src=typd" TargetMode="External"/><Relationship Id="rId9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5600516" cy="101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145554" y="1018032"/>
            <a:ext cx="8331200" cy="256670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Arial"/>
                <a:cs typeface="Arial"/>
              </a:rPr>
              <a:t>Food Allergies for School Nutrition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61719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14400" y="642619"/>
            <a:ext cx="8077200" cy="137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Food Allergies in Children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1" y="1759302"/>
            <a:ext cx="9007597" cy="3970602"/>
            <a:chOff x="-293583" y="1476750"/>
            <a:chExt cx="9007597" cy="397060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93583" y="1737531"/>
              <a:ext cx="4286848" cy="367716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2177" y="1476750"/>
              <a:ext cx="3200847" cy="235300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1089" y="3094349"/>
              <a:ext cx="3200847" cy="235300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0275" y="1476750"/>
              <a:ext cx="1533739" cy="2353003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914400" y="1758473"/>
            <a:ext cx="10114951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8420">
              <a:defRPr/>
            </a:pPr>
            <a:r>
              <a:rPr lang="en-US" sz="2800" dirty="0">
                <a:latin typeface="Arial"/>
                <a:cs typeface="Arial"/>
              </a:rPr>
              <a:t>Roughly 1 in 13 children have a food allergy.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583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531779"/>
            <a:ext cx="10566400" cy="114300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Logistics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3716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Participant’s Workbook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Restrooms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Emergency Exits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Bike Rack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Ground Rules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1674779"/>
            <a:ext cx="4956675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0364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b="1"/>
              <a:t>Show up on time and come prepared. </a:t>
            </a:r>
          </a:p>
          <a:p>
            <a:pPr lvl="0">
              <a:spcAft>
                <a:spcPts val="1200"/>
              </a:spcAft>
            </a:pPr>
            <a:r>
              <a:rPr lang="en-US" b="1"/>
              <a:t>Stay mentally and physically present. </a:t>
            </a:r>
          </a:p>
          <a:p>
            <a:pPr lvl="0">
              <a:spcAft>
                <a:spcPts val="1200"/>
              </a:spcAft>
            </a:pPr>
            <a:r>
              <a:rPr lang="en-US" b="1"/>
              <a:t>Let everyone participate. </a:t>
            </a:r>
          </a:p>
          <a:p>
            <a:pPr lvl="0">
              <a:spcAft>
                <a:spcPts val="1200"/>
              </a:spcAft>
            </a:pPr>
            <a:r>
              <a:rPr lang="en-US" b="1"/>
              <a:t>Listen with an open mind. </a:t>
            </a:r>
          </a:p>
          <a:p>
            <a:pPr lvl="0">
              <a:spcAft>
                <a:spcPts val="1200"/>
              </a:spcAft>
            </a:pPr>
            <a:r>
              <a:rPr lang="en-US" b="1"/>
              <a:t>Think before speaking. </a:t>
            </a:r>
          </a:p>
          <a:p>
            <a:pPr>
              <a:spcAft>
                <a:spcPts val="1200"/>
              </a:spcAft>
            </a:pPr>
            <a:r>
              <a:rPr lang="en-US" b="1">
                <a:latin typeface="Arial"/>
                <a:cs typeface="Arial"/>
              </a:rPr>
              <a:t>Attack the problem, not the person.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0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1985"/>
            <a:ext cx="12192000" cy="68659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914400" y="4530015"/>
            <a:ext cx="4495800" cy="8039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Warm-Up Activity 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914400" y="5334000"/>
            <a:ext cx="9906000" cy="541338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6858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List 3 food allergies that students have in your school or district.</a:t>
            </a:r>
          </a:p>
        </p:txBody>
      </p:sp>
    </p:spTree>
    <p:extLst>
      <p:ext uri="{BB962C8B-B14F-4D97-AF65-F5344CB8AC3E}">
        <p14:creationId xmlns:p14="http://schemas.microsoft.com/office/powerpoint/2010/main" val="132153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491331"/>
            <a:ext cx="10566400" cy="1143000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Topics for Today</a:t>
            </a:r>
            <a:endParaRPr lang="en-US" b="1">
              <a:solidFill>
                <a:schemeClr val="tx1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777650" y="1744662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All About Food Allergies</a:t>
            </a:r>
            <a:endParaRPr lang="en-US"/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Reading Labels for Allergens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Avoiding Cross-Contact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Accommodating Students With Food Allergies</a:t>
            </a:r>
          </a:p>
          <a:p>
            <a:pPr marL="0" indent="0">
              <a:spcAft>
                <a:spcPts val="3600"/>
              </a:spcAft>
              <a:buNone/>
            </a:pPr>
            <a:endParaRPr lang="en-US" sz="2800"/>
          </a:p>
        </p:txBody>
      </p:sp>
      <p:pic>
        <p:nvPicPr>
          <p:cNvPr id="4" name="Picture Placeholder 70" descr="Checklist RTL">
            <a:extLst>
              <a:ext uri="{FF2B5EF4-FFF2-40B4-BE49-F238E27FC236}">
                <a16:creationId xmlns:a16="http://schemas.microsoft.com/office/drawing/2014/main" id="{76E10F36-72C7-48D2-92C9-EB0F25D847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71600" y="1524000"/>
            <a:ext cx="867600" cy="868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Placeholder 76" descr="Bullseye">
            <a:extLst>
              <a:ext uri="{FF2B5EF4-FFF2-40B4-BE49-F238E27FC236}">
                <a16:creationId xmlns:a16="http://schemas.microsoft.com/office/drawing/2014/main" id="{97C0FBD8-CC2C-4B3C-BEA4-C0AF2C3DED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01000" y="446532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6" name="Picture Placeholder 60" descr="Target">
            <a:extLst>
              <a:ext uri="{FF2B5EF4-FFF2-40B4-BE49-F238E27FC236}">
                <a16:creationId xmlns:a16="http://schemas.microsoft.com/office/drawing/2014/main" id="{ED39021A-AD0E-4A23-A73D-402E0578804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01000" y="350520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Picture Placeholder 72" descr="List">
            <a:extLst>
              <a:ext uri="{FF2B5EF4-FFF2-40B4-BE49-F238E27FC236}">
                <a16:creationId xmlns:a16="http://schemas.microsoft.com/office/drawing/2014/main" id="{840D31A1-AED1-47FF-A23F-DF37F6745DE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600" y="2514600"/>
            <a:ext cx="867600" cy="868680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0477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62800" y="2438400"/>
            <a:ext cx="4301947" cy="396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/>
            <a:r>
              <a:rPr lang="en-US" sz="2800">
                <a:ln w="0">
                  <a:noFill/>
                </a:ln>
                <a:solidFill>
                  <a:schemeClr val="tx1"/>
                </a:solidFill>
              </a:rPr>
              <a:t>Test your food allergy knowledge</a:t>
            </a:r>
          </a:p>
          <a:p>
            <a:pPr marL="457200" indent="-457200"/>
            <a:endParaRPr lang="en-US" sz="2800">
              <a:ln w="0"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Pre-Assessment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0800" y="243654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68182" y="41148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32020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/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buNone/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345"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allergy vs.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1: All About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79944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22729"/>
            <a:ext cx="11528139" cy="6248400"/>
          </a:xfrm>
        </p:spPr>
      </p:pic>
    </p:spTree>
    <p:extLst>
      <p:ext uri="{BB962C8B-B14F-4D97-AF65-F5344CB8AC3E}">
        <p14:creationId xmlns:p14="http://schemas.microsoft.com/office/powerpoint/2010/main" val="75650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Personal reflection (How you felt)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Record feelings on the worksheet</a:t>
            </a:r>
          </a:p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Discuss as a class</a:t>
            </a:r>
          </a:p>
          <a:p>
            <a:pPr marL="68580" indent="0">
              <a:spcAft>
                <a:spcPts val="1800"/>
              </a:spcAft>
              <a:buNone/>
            </a:pPr>
            <a:endParaRPr lang="en-US" sz="2600" dirty="0"/>
          </a:p>
        </p:txBody>
      </p:sp>
      <p:pic>
        <p:nvPicPr>
          <p:cNvPr id="6" name="Pictur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91200" y="3048000"/>
            <a:ext cx="5714999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7643" y="75227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Power of a Story Activity</a:t>
            </a:r>
          </a:p>
        </p:txBody>
      </p:sp>
    </p:spTree>
    <p:extLst>
      <p:ext uri="{BB962C8B-B14F-4D97-AF65-F5344CB8AC3E}">
        <p14:creationId xmlns:p14="http://schemas.microsoft.com/office/powerpoint/2010/main" val="85540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95400" y="1707218"/>
            <a:ext cx="845820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>
                <a:solidFill>
                  <a:srgbClr val="FF0000"/>
                </a:solidFill>
              </a:rPr>
              <a:t>Food Allergy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>
                <a:solidFill>
                  <a:schemeClr val="tx1"/>
                </a:solidFill>
              </a:rPr>
              <a:t>Body reaction to a food protein (allergen)</a:t>
            </a:r>
          </a:p>
          <a:p>
            <a:pPr marL="0" indent="0">
              <a:spcBef>
                <a:spcPts val="0"/>
              </a:spcBef>
              <a:buNone/>
            </a:pPr>
            <a:endParaRPr lang="en-US" b="1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200" b="1">
                <a:solidFill>
                  <a:srgbClr val="FF0000"/>
                </a:solidFill>
              </a:rPr>
              <a:t>Body’s Immune System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>
                <a:solidFill>
                  <a:schemeClr val="tx1"/>
                </a:solidFill>
              </a:rPr>
              <a:t>Body thinks food protein is dangerous           Creates antibodies against the allergen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u="sng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u="sng">
                <a:solidFill>
                  <a:srgbClr val="FF0000"/>
                </a:solidFill>
              </a:rPr>
              <a:t>EVEN A TRACE</a:t>
            </a:r>
            <a:r>
              <a:rPr lang="en-US" sz="2800" b="1">
                <a:solidFill>
                  <a:srgbClr val="FF0000"/>
                </a:solidFill>
              </a:rPr>
              <a:t> can result in an allergic reaction.</a:t>
            </a:r>
          </a:p>
          <a:p>
            <a:pPr eaLnBrk="1" hangingPunct="1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flipV="1">
            <a:off x="7467600" y="3571461"/>
            <a:ext cx="9144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295400" y="56421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Allergy?</a:t>
            </a:r>
          </a:p>
        </p:txBody>
      </p:sp>
    </p:spTree>
    <p:extLst>
      <p:ext uri="{BB962C8B-B14F-4D97-AF65-F5344CB8AC3E}">
        <p14:creationId xmlns:p14="http://schemas.microsoft.com/office/powerpoint/2010/main" val="1640125039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828800"/>
            <a:ext cx="3820058" cy="5201376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51412" y="122237"/>
            <a:ext cx="9971159" cy="1325563"/>
          </a:xfrm>
        </p:spPr>
        <p:txBody>
          <a:bodyPr/>
          <a:lstStyle/>
          <a:p>
            <a:r>
              <a:rPr lang="en-US" b="1" dirty="0">
                <a:cs typeface="Calibri" pitchFamily="34" charset="0"/>
              </a:rPr>
              <a:t>Allergic Reaction Symptoms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5791200"/>
            <a:ext cx="3754770" cy="365125"/>
          </a:xfrm>
        </p:spPr>
        <p:txBody>
          <a:bodyPr/>
          <a:lstStyle/>
          <a:p>
            <a:r>
              <a:rPr lang="en-US" sz="3200" b="1">
                <a:solidFill>
                  <a:schemeClr val="bg1"/>
                </a:solidFill>
              </a:rPr>
              <a:t>Death may occur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692245" y="1062142"/>
            <a:ext cx="8965742" cy="692595"/>
          </a:xfrm>
        </p:spPr>
        <p:txBody>
          <a:bodyPr>
            <a:noAutofit/>
          </a:bodyPr>
          <a:lstStyle/>
          <a:p>
            <a:pPr marL="288925" indent="-285750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>
                <a:solidFill>
                  <a:schemeClr val="tx1"/>
                </a:solidFill>
              </a:rPr>
              <a:t>One or more symptoms can occur from minutes to a few hours</a:t>
            </a:r>
          </a:p>
          <a:p>
            <a:pPr marL="290513" indent="-290513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>
                <a:solidFill>
                  <a:schemeClr val="tx1"/>
                </a:solidFill>
              </a:rPr>
              <a:t>Can be </a:t>
            </a:r>
            <a:r>
              <a:rPr lang="en-US" sz="2400">
                <a:solidFill>
                  <a:schemeClr val="tx1"/>
                </a:solidFill>
              </a:rPr>
              <a:t>MILD</a:t>
            </a:r>
            <a:r>
              <a:rPr lang="en-US" sz="2400" b="0">
                <a:solidFill>
                  <a:schemeClr val="tx1"/>
                </a:solidFill>
              </a:rPr>
              <a:t> to </a:t>
            </a:r>
            <a:r>
              <a:rPr lang="en-US" sz="2400">
                <a:solidFill>
                  <a:schemeClr val="tx1"/>
                </a:solidFill>
              </a:rPr>
              <a:t>SEVERE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4243548"/>
            <a:ext cx="3346510" cy="131905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Nausea &amp; vomiting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Diarrhea</a:t>
            </a:r>
          </a:p>
          <a:p>
            <a:pPr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/>
              <a:t>Abdominal cramping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38281" y="3603009"/>
            <a:ext cx="3529723" cy="1654791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Swelling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Hives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Eczema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Itchy, red rash</a:t>
            </a:r>
          </a:p>
          <a:p>
            <a:endParaRPr lang="en-US" sz="2200"/>
          </a:p>
        </p:txBody>
      </p:sp>
      <p:sp>
        <p:nvSpPr>
          <p:cNvPr id="10" name="Content Placeholder 8"/>
          <p:cNvSpPr>
            <a:spLocks noGrp="1"/>
          </p:cNvSpPr>
          <p:nvPr>
            <p:ph sz="half" idx="4294967295"/>
          </p:nvPr>
        </p:nvSpPr>
        <p:spPr>
          <a:xfrm>
            <a:off x="1003854" y="2192075"/>
            <a:ext cx="3134495" cy="82945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Trouble swallowing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Voice change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1891149"/>
            <a:ext cx="3529723" cy="48985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400"/>
              <a:t>Loss of consciousness</a:t>
            </a:r>
          </a:p>
          <a:p>
            <a:endParaRPr lang="en-US" sz="2000"/>
          </a:p>
        </p:txBody>
      </p:sp>
      <p:sp>
        <p:nvSpPr>
          <p:cNvPr id="13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2679410"/>
            <a:ext cx="3529723" cy="43812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400"/>
              <a:t>Drop in blood pressure</a:t>
            </a:r>
          </a:p>
        </p:txBody>
      </p:sp>
      <p:sp>
        <p:nvSpPr>
          <p:cNvPr id="3" name="Right Arrow 2"/>
          <p:cNvSpPr/>
          <p:nvPr/>
        </p:nvSpPr>
        <p:spPr>
          <a:xfrm rot="580775">
            <a:off x="3937209" y="2732158"/>
            <a:ext cx="1538141" cy="16941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0417296">
            <a:off x="3850569" y="4244674"/>
            <a:ext cx="1805853" cy="18046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6172201" y="4053016"/>
            <a:ext cx="757030" cy="14997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9858107">
            <a:off x="5492816" y="3031810"/>
            <a:ext cx="1590784" cy="15014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580186">
            <a:off x="5593464" y="2097149"/>
            <a:ext cx="1471565" cy="141981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3232779"/>
            <a:ext cx="3316874" cy="8562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Shortness of breath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Repetitive coughing</a:t>
            </a:r>
          </a:p>
        </p:txBody>
      </p:sp>
      <p:sp>
        <p:nvSpPr>
          <p:cNvPr id="20" name="Right Arrow 19"/>
          <p:cNvSpPr/>
          <p:nvPr/>
        </p:nvSpPr>
        <p:spPr>
          <a:xfrm rot="20892660">
            <a:off x="4018656" y="3505383"/>
            <a:ext cx="1203635" cy="181768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for Allergic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784482"/>
            <a:ext cx="7604759" cy="377692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Determined by the State licensed healthcare professional</a:t>
            </a:r>
          </a:p>
          <a:p>
            <a:pPr marL="285750" indent="-285750">
              <a:spcAft>
                <a:spcPts val="12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Written in the emergency care section of food allergy plan</a:t>
            </a:r>
          </a:p>
          <a:p>
            <a:pPr marL="285750" indent="-285750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Treatments for an allergic reaction may include:</a:t>
            </a:r>
            <a:endParaRPr lang="en-US" sz="2400" b="1"/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/>
              <a:t>Epinephrine</a:t>
            </a:r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/>
              <a:t>Antihistamine</a:t>
            </a:r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/>
              <a:t>Inhaler</a:t>
            </a:r>
            <a:endParaRPr lang="en-US" sz="2400"/>
          </a:p>
        </p:txBody>
      </p:sp>
      <p:pic>
        <p:nvPicPr>
          <p:cNvPr id="6" name="Picture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10600" y="1465552"/>
            <a:ext cx="2840503" cy="441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94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0432" y="1524000"/>
            <a:ext cx="4559968" cy="4038600"/>
          </a:xfrm>
        </p:spPr>
        <p:txBody>
          <a:bodyPr>
            <a:normAutofit/>
          </a:bodyPr>
          <a:lstStyle/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There is a frog in my throat.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There’s something stuck in my throat.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My lips feel tight.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throat feels thick.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It feels like there is a bump on the back of my tongue.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5400" y="1524001"/>
            <a:ext cx="4953000" cy="4351337"/>
          </a:xfrm>
        </p:spPr>
        <p:txBody>
          <a:bodyPr>
            <a:noAutofit/>
          </a:bodyPr>
          <a:lstStyle/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This food is too spicy.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tongue is hot (or burning).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It feels like something is poking my tongue.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tongue (or mouth) is tingling.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My tongue (or mouth) itches.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mouth feels funny.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345532" y="533400"/>
            <a:ext cx="982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How a Student Might Describe Symptoms</a:t>
            </a:r>
          </a:p>
        </p:txBody>
      </p:sp>
    </p:spTree>
    <p:extLst>
      <p:ext uri="{BB962C8B-B14F-4D97-AF65-F5344CB8AC3E}">
        <p14:creationId xmlns:p14="http://schemas.microsoft.com/office/powerpoint/2010/main" val="3482053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723" y="0"/>
            <a:ext cx="12203723" cy="68931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1979" y="337335"/>
            <a:ext cx="9313985" cy="83832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Nonverbal Signs of Allergic Reaction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4654550"/>
            <a:ext cx="6705600" cy="2027138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/>
                <a:cs typeface="Arial"/>
              </a:rPr>
              <a:t>Putting hands in mouth</a:t>
            </a:r>
            <a:endParaRPr lang="en-US">
              <a:latin typeface="Arial"/>
              <a:cs typeface="Arial"/>
            </a:endParaRP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Pulling or scratching at tongue</a:t>
            </a: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Slurring words</a:t>
            </a: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Voice may change (hoarse or squeaky)</a:t>
            </a:r>
          </a:p>
        </p:txBody>
      </p:sp>
    </p:spTree>
    <p:extLst>
      <p:ext uri="{BB962C8B-B14F-4D97-AF65-F5344CB8AC3E}">
        <p14:creationId xmlns:p14="http://schemas.microsoft.com/office/powerpoint/2010/main" val="60434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Content Placeholder 3"/>
          <p:cNvSpPr>
            <a:spLocks noGrp="1"/>
          </p:cNvSpPr>
          <p:nvPr>
            <p:ph idx="1"/>
          </p:nvPr>
        </p:nvSpPr>
        <p:spPr>
          <a:xfrm>
            <a:off x="1066800" y="1828800"/>
            <a:ext cx="10543823" cy="4038600"/>
          </a:xfrm>
        </p:spPr>
        <p:txBody>
          <a:bodyPr>
            <a:normAutofit/>
          </a:bodyPr>
          <a:lstStyle/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A serious allergic reaction</a:t>
            </a:r>
          </a:p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Rapid in onset</a:t>
            </a:r>
          </a:p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May cause death</a:t>
            </a:r>
          </a:p>
        </p:txBody>
      </p:sp>
      <p:sp>
        <p:nvSpPr>
          <p:cNvPr id="3072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22" name="TextBox 11"/>
          <p:cNvSpPr txBox="1">
            <a:spLocks noChangeArrowheads="1"/>
          </p:cNvSpPr>
          <p:nvPr/>
        </p:nvSpPr>
        <p:spPr bwMode="auto">
          <a:xfrm>
            <a:off x="6400800" y="6096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537119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Anaphylaxis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56080"/>
              </p:ext>
            </p:extLst>
          </p:nvPr>
        </p:nvGraphicFramePr>
        <p:xfrm>
          <a:off x="6400800" y="1128169"/>
          <a:ext cx="4756770" cy="4175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56770">
                  <a:extLst>
                    <a:ext uri="{9D8B030D-6E8A-4147-A177-3AD203B41FA5}">
                      <a16:colId xmlns:a16="http://schemas.microsoft.com/office/drawing/2014/main" val="2314112054"/>
                    </a:ext>
                  </a:extLst>
                </a:gridCol>
              </a:tblGrid>
              <a:tr h="446831">
                <a:tc>
                  <a:txBody>
                    <a:bodyPr/>
                    <a:lstStyle/>
                    <a:p>
                      <a:r>
                        <a:rPr lang="en-US" sz="2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Symptoms</a:t>
                      </a:r>
                      <a:endParaRPr lang="en-US"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9852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Difficulty breathing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0378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 in blood pressure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78100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Feeling of doom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23484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 symptoms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8864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Rapid pulse, cardiac arrest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0756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Shock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45242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symptoms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9395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Swollen lips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96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05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01000" y="6248400"/>
            <a:ext cx="383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Pictures from Food Allergy Research Education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247" y="1892398"/>
            <a:ext cx="3942240" cy="2303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78492"/>
            <a:ext cx="4274865" cy="14413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984" y="1810051"/>
            <a:ext cx="3535695" cy="24392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772" y="3834989"/>
            <a:ext cx="2205190" cy="2328385"/>
          </a:xfrm>
          <a:prstGeom prst="rect">
            <a:avLst/>
          </a:prstGeom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990600" y="1368125"/>
            <a:ext cx="7886700" cy="4419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b="1">
                <a:solidFill>
                  <a:srgbClr val="FF0000"/>
                </a:solidFill>
              </a:rPr>
              <a:t>Epinephrine auto-injectors treat anaphylaxis </a:t>
            </a:r>
          </a:p>
          <a:p>
            <a:pPr marL="68580" indent="0">
              <a:buNone/>
            </a:pP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1066800" y="442976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</a:t>
            </a:r>
          </a:p>
        </p:txBody>
      </p:sp>
    </p:spTree>
    <p:extLst>
      <p:ext uri="{BB962C8B-B14F-4D97-AF65-F5344CB8AC3E}">
        <p14:creationId xmlns:p14="http://schemas.microsoft.com/office/powerpoint/2010/main" val="107613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FARE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666" y="0"/>
            <a:ext cx="5273334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676400"/>
            <a:ext cx="4343400" cy="132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129218" y="1371600"/>
            <a:ext cx="10118747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600" b="1">
                <a:solidFill>
                  <a:schemeClr val="tx1"/>
                </a:solidFill>
              </a:rPr>
              <a:t>Five Priority Areas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>
                <a:solidFill>
                  <a:schemeClr val="tx1"/>
                </a:solidFill>
              </a:rPr>
              <a:t>Ensure the daily management of food allergies in individual students.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>
                <a:solidFill>
                  <a:schemeClr val="tx1"/>
                </a:solidFill>
              </a:rPr>
              <a:t>Prepare for food allergy emergencies.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>
                <a:solidFill>
                  <a:schemeClr val="tx1"/>
                </a:solidFill>
              </a:rPr>
              <a:t>Provide professional development on food allergies for staff members.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>
                <a:solidFill>
                  <a:schemeClr val="tx1"/>
                </a:solidFill>
              </a:rPr>
              <a:t>Educate students and family members about food allergies.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>
                <a:solidFill>
                  <a:schemeClr val="tx1"/>
                </a:solidFill>
              </a:rPr>
              <a:t>Create and maintain a healthy and safe educational environment.</a:t>
            </a:r>
          </a:p>
          <a:p>
            <a:pPr marL="68580" indent="0">
              <a:spcAft>
                <a:spcPts val="1200"/>
              </a:spcAft>
              <a:buNone/>
            </a:pPr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45882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Management Plan</a:t>
            </a:r>
          </a:p>
        </p:txBody>
      </p:sp>
    </p:spTree>
    <p:extLst>
      <p:ext uri="{BB962C8B-B14F-4D97-AF65-F5344CB8AC3E}">
        <p14:creationId xmlns:p14="http://schemas.microsoft.com/office/powerpoint/2010/main" val="352873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:\Graphics\Pictures\iStock photo\Mealtime Memo\Mealtime Memo 2011\Emergency room iStock_000006067804Medium.jpg"/>
          <p:cNvPicPr/>
          <p:nvPr/>
        </p:nvPicPr>
        <p:blipFill rotWithShape="1">
          <a:blip r:embed="rId3" cstate="email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550" b="7550"/>
          <a:stretch/>
        </p:blipFill>
        <p:spPr bwMode="auto">
          <a:xfrm>
            <a:off x="-228600" y="-152400"/>
            <a:ext cx="12573000" cy="7239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F64E-8296-4B2E-8D12-3AAA8191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219200"/>
            <a:ext cx="8229600" cy="1439694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>
                <a:solidFill>
                  <a:schemeClr val="tx1"/>
                </a:solidFill>
                <a:latin typeface="Arial"/>
                <a:cs typeface="Arial"/>
              </a:rPr>
              <a:t>Food Allergy Emergency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Answer questions, then discuss as a group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209800" y="381000"/>
            <a:ext cx="82296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Emergency Activity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9800" y="381000"/>
            <a:ext cx="8229600" cy="2277894"/>
          </a:xfrm>
          <a:prstGeom prst="rect">
            <a:avLst/>
          </a:prstGeom>
          <a:noFill/>
          <a:ln w="57150">
            <a:solidFill>
              <a:srgbClr val="ED51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08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409805"/>
          </a:xfrm>
        </p:spPr>
        <p:txBody>
          <a:bodyPr>
            <a:noAutofit/>
          </a:bodyPr>
          <a:lstStyle/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Student has reaction, what do you do first?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do you contact?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administers epinephrine?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is trained?</a:t>
            </a:r>
          </a:p>
          <a:p>
            <a:pPr lvl="1">
              <a:spcBef>
                <a:spcPts val="600"/>
              </a:spcBef>
              <a:spcAft>
                <a:spcPts val="1800"/>
              </a:spcAft>
            </a:pPr>
            <a:endParaRPr lang="en-US" alt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Emergency Reaction Questions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742" y="3048000"/>
            <a:ext cx="5217801" cy="343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29154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0" y="381000"/>
            <a:ext cx="3943349" cy="1752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038600"/>
          </a:xfrm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Quickly treat anaphylaxis with epinephrine </a:t>
            </a:r>
          </a:p>
          <a:p>
            <a:pPr lvl="2" indent="-347472">
              <a:spcAft>
                <a:spcPts val="1800"/>
              </a:spcAft>
            </a:pPr>
            <a:r>
              <a:rPr lang="en-US" sz="2600" u="sng">
                <a:solidFill>
                  <a:schemeClr val="tx1"/>
                </a:solidFill>
              </a:rPr>
              <a:t>Delay can be deadly</a:t>
            </a:r>
            <a:r>
              <a:rPr lang="en-US" sz="2600">
                <a:solidFill>
                  <a:schemeClr val="tx1"/>
                </a:solidFill>
              </a:rPr>
              <a:t>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Serious food allergic reaction         EMERGENCY 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Call 911 or follow school’s food allergy emergency policy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Notify EMS that anaphylaxis is suspected and to bring epinephrine</a:t>
            </a:r>
          </a:p>
        </p:txBody>
      </p:sp>
      <p:sp>
        <p:nvSpPr>
          <p:cNvPr id="7" name="Right Arrow 6"/>
          <p:cNvSpPr/>
          <p:nvPr/>
        </p:nvSpPr>
        <p:spPr>
          <a:xfrm flipV="1">
            <a:off x="5715000" y="3276600"/>
            <a:ext cx="6858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14400" y="59014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Response to Reaction</a:t>
            </a:r>
          </a:p>
        </p:txBody>
      </p:sp>
    </p:spTree>
    <p:extLst>
      <p:ext uri="{BB962C8B-B14F-4D97-AF65-F5344CB8AC3E}">
        <p14:creationId xmlns:p14="http://schemas.microsoft.com/office/powerpoint/2010/main" val="149256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0BB7-D31A-4631-AC69-847FBBFD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540" y="1720174"/>
            <a:ext cx="6858000" cy="340139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Can a student carry an auto-injector?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Is auto-injector in nurse’s office?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What if the nurse in unavailable?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Student without known food allergy has a reaction. Who do you contact?</a:t>
            </a:r>
          </a:p>
          <a:p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29641" y="51659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Auto-Injector Questions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1752600"/>
            <a:ext cx="3462338" cy="29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9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0" y="3505200"/>
            <a:ext cx="4419600" cy="29466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71242"/>
            <a:ext cx="10287000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Typically, only available by prescription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State laws may allow ‘stock’ auto-injectors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Students who receive an auto-injector need follow-up care and observation</a:t>
            </a: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Symptoms can improve or disappear, but student may have a 2</a:t>
            </a:r>
            <a:r>
              <a:rPr lang="en-US" baseline="30000" dirty="0">
                <a:solidFill>
                  <a:schemeClr val="tx1"/>
                </a:solidFill>
                <a:latin typeface="Arial"/>
                <a:cs typeface="Arial"/>
              </a:rPr>
              <a:t>nd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reaction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 Auto-Injector</a:t>
            </a:r>
          </a:p>
        </p:txBody>
      </p:sp>
    </p:spTree>
    <p:extLst>
      <p:ext uri="{BB962C8B-B14F-4D97-AF65-F5344CB8AC3E}">
        <p14:creationId xmlns:p14="http://schemas.microsoft.com/office/powerpoint/2010/main" val="101068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47303" y="345068"/>
            <a:ext cx="4135097" cy="6208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6424-B955-49BA-B0EE-0A6EC6B0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479822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Is staff trained? Substitutes? Volunteers?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 kitchen phone call 911?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Will EMS have epinephrine?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72667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Responding to an Emergency</a:t>
            </a:r>
          </a:p>
        </p:txBody>
      </p:sp>
    </p:spTree>
    <p:extLst>
      <p:ext uri="{BB962C8B-B14F-4D97-AF65-F5344CB8AC3E}">
        <p14:creationId xmlns:p14="http://schemas.microsoft.com/office/powerpoint/2010/main" val="2763088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19101"/>
            <a:ext cx="10566400" cy="1143000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Preparation Is the Key to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56370439"/>
              </p:ext>
            </p:extLst>
          </p:nvPr>
        </p:nvGraphicFramePr>
        <p:xfrm>
          <a:off x="609601" y="1371601"/>
          <a:ext cx="109728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3074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fish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49" y="4002623"/>
            <a:ext cx="2269288" cy="1512859"/>
          </a:xfrm>
          <a:prstGeom prst="rect">
            <a:avLst/>
          </a:prstGeom>
        </p:spPr>
      </p:pic>
      <p:pic>
        <p:nvPicPr>
          <p:cNvPr id="21" name="Picture 20" descr="P:\Graphics\Pictures\iStock photo\Food Allergy\milk iStock_000003931123Large MILK CARTON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4500" y="1368807"/>
            <a:ext cx="1981200" cy="264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:\Graphics\Pictures\iStock photo\Food Allergy\cracked egg iStock_000017710085Large BROKEN EGG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5462" y="1720508"/>
            <a:ext cx="2104229" cy="233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:\Graphics\Pictures\iStock photo\Food Allergy\mixed nuts iStock_000015395107Medium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7435" y="1904909"/>
            <a:ext cx="1929079" cy="152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05726" y="4109624"/>
            <a:ext cx="2770414" cy="187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:\Graphics\Pictures\iStock photo\Food Allergy\peanutbutter iStock_000014536483Medium PEANUT BUTTER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6061" y="1497104"/>
            <a:ext cx="1959293" cy="233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P:\Graphics\Pictures\iStock photo\Food Allergy\green peas iStock_000020453891Medium Soy Beans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7756" y="2962532"/>
            <a:ext cx="2338121" cy="16122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999549" y="427557"/>
            <a:ext cx="9011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Nine Major Food Allergens</a:t>
            </a:r>
          </a:p>
        </p:txBody>
      </p:sp>
      <p:pic>
        <p:nvPicPr>
          <p:cNvPr id="3" name="Picture 2" descr="A pile of different types of seeds&#10;&#10;Description automatically generated">
            <a:extLst>
              <a:ext uri="{FF2B5EF4-FFF2-40B4-BE49-F238E27FC236}">
                <a16:creationId xmlns:a16="http://schemas.microsoft.com/office/drawing/2014/main" id="{5F56B6CC-2DFB-2162-A9E5-2B0E2BE979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5005" y="4497736"/>
            <a:ext cx="2743200" cy="1592317"/>
          </a:xfrm>
          <a:prstGeom prst="rect">
            <a:avLst/>
          </a:prstGeom>
        </p:spPr>
      </p:pic>
      <p:pic>
        <p:nvPicPr>
          <p:cNvPr id="4" name="Picture 3" descr="A group of lobsters and shrimp&#10;&#10;Description automatically generated">
            <a:extLst>
              <a:ext uri="{FF2B5EF4-FFF2-40B4-BE49-F238E27FC236}">
                <a16:creationId xmlns:a16="http://schemas.microsoft.com/office/drawing/2014/main" id="{0A7B1BF3-79A6-5B05-1FB0-EEF27628B1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4650" y="4497555"/>
            <a:ext cx="2171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0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396" y="1833034"/>
            <a:ext cx="8828617" cy="9059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" indent="0" algn="ctr"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cs typeface="Arial"/>
              </a:rPr>
              <a:t>Strict Avoidance of Known Food Allergens</a:t>
            </a:r>
            <a:endParaRPr lang="en-US" sz="320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6625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20885" y="685800"/>
            <a:ext cx="10972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Only Way to Prevent an Allergic Reaction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921455"/>
            <a:ext cx="10363200" cy="348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48353"/>
      </p:ext>
    </p:extLst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835378" y="1600200"/>
            <a:ext cx="10977739" cy="4724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>
                <a:solidFill>
                  <a:srgbClr val="FF0000"/>
                </a:solidFill>
              </a:rPr>
              <a:t>Involves the Digestive System</a:t>
            </a:r>
            <a:endParaRPr lang="en-US" sz="3200">
              <a:solidFill>
                <a:srgbClr val="FF0000"/>
              </a:solidFill>
            </a:endParaRPr>
          </a:p>
          <a:p>
            <a:pPr marL="0" indent="0">
              <a:spcBef>
                <a:spcPts val="2000"/>
              </a:spcBef>
              <a:buNone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Symptoms may:</a:t>
            </a:r>
            <a:endParaRPr lang="en-US" sz="2800">
              <a:solidFill>
                <a:schemeClr val="tx1"/>
              </a:solidFill>
            </a:endParaRP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Affect the skin, respiratory tract, and digestive tract—individually or combination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Can cause nausea, diarrhea, vomiting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Come on gradually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Not life-threatening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May be confused with food allergies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5378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Intolerance?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0" y="3359150"/>
            <a:ext cx="3126903" cy="31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41330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838200" y="1583987"/>
            <a:ext cx="10543823" cy="4038600"/>
          </a:xfrm>
        </p:spPr>
        <p:txBody>
          <a:bodyPr>
            <a:noAutofit/>
          </a:bodyPr>
          <a:lstStyle/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b="1">
                <a:solidFill>
                  <a:srgbClr val="FF0000"/>
                </a:solidFill>
              </a:rPr>
              <a:t>Autoimmune disorder </a:t>
            </a:r>
            <a:r>
              <a:rPr lang="en-US" sz="2600">
                <a:solidFill>
                  <a:schemeClr val="tx1"/>
                </a:solidFill>
              </a:rPr>
              <a:t>involving the </a:t>
            </a:r>
            <a:r>
              <a:rPr lang="en-US" sz="2600" b="1">
                <a:solidFill>
                  <a:srgbClr val="FF0000"/>
                </a:solidFill>
              </a:rPr>
              <a:t>immune system</a:t>
            </a:r>
            <a:r>
              <a:rPr lang="en-US" sz="2600"/>
              <a:t> in the </a:t>
            </a:r>
            <a:r>
              <a:rPr lang="en-US" sz="2600" b="1">
                <a:solidFill>
                  <a:srgbClr val="FF0000"/>
                </a:solidFill>
              </a:rPr>
              <a:t>small intestine only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Reaction to eating gluten </a:t>
            </a:r>
            <a:r>
              <a:rPr lang="en-US">
                <a:solidFill>
                  <a:schemeClr val="tx1"/>
                </a:solidFill>
              </a:rPr>
              <a:t>–</a:t>
            </a:r>
            <a:r>
              <a:rPr lang="en-US" sz="2600">
                <a:solidFill>
                  <a:schemeClr val="tx1"/>
                </a:solidFill>
              </a:rPr>
              <a:t> protein in wheat, barley, and rye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Follow a strict gluten-free diet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Can have long-term health effects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Considered a disability</a:t>
            </a:r>
            <a:endParaRPr lang="en-US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Celiac Disease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6812" y="3200400"/>
            <a:ext cx="4752092" cy="32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96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566400" cy="1143000"/>
          </a:xfrm>
        </p:spPr>
        <p:txBody>
          <a:bodyPr/>
          <a:lstStyle/>
          <a:p>
            <a:r>
              <a:rPr lang="en-US"/>
              <a:t>Gluten-Free Meals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Carefully read labels</a:t>
            </a:r>
            <a:endParaRPr lang="en-US" sz="2800" b="1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Wheat-free ≠ Gluten-free</a:t>
            </a:r>
            <a:endParaRPr lang="en-US" sz="2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Be creative when planning menus</a:t>
            </a:r>
          </a:p>
          <a:p>
            <a:pPr lvl="1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Naturally gluten-free items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19" y="4191001"/>
            <a:ext cx="3399619" cy="2266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1" y="482696"/>
            <a:ext cx="3071122" cy="1993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346" y="2469405"/>
            <a:ext cx="2883527" cy="18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47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2192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allergy vs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228928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 Review</a:t>
            </a:r>
          </a:p>
        </p:txBody>
      </p:sp>
    </p:spTree>
    <p:extLst>
      <p:ext uri="{BB962C8B-B14F-4D97-AF65-F5344CB8AC3E}">
        <p14:creationId xmlns:p14="http://schemas.microsoft.com/office/powerpoint/2010/main" val="4283869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2133600"/>
            <a:ext cx="10134600" cy="4351338"/>
          </a:xfrm>
        </p:spPr>
        <p:txBody>
          <a:bodyPr>
            <a:normAutofit/>
          </a:bodyPr>
          <a:lstStyle/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Read food labels for nine major food allergens</a:t>
            </a:r>
            <a:endParaRPr lang="en-US">
              <a:solidFill>
                <a:schemeClr val="tx1"/>
              </a:solidFill>
            </a:endParaRPr>
          </a:p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Read food labels for allergens not among the nine major, in bulk, and in USDA Foods</a:t>
            </a:r>
          </a:p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Managing food labels</a:t>
            </a:r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62000"/>
            <a:ext cx="90868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2: Reading Food Labels for Allergens</a:t>
            </a:r>
          </a:p>
        </p:txBody>
      </p:sp>
    </p:spTree>
    <p:extLst>
      <p:ext uri="{BB962C8B-B14F-4D97-AF65-F5344CB8AC3E}">
        <p14:creationId xmlns:p14="http://schemas.microsoft.com/office/powerpoint/2010/main" val="928336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6" name="Picture 5" descr="A close up of a recipe&#10;&#10;Description automatically generated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3025" b="13025"/>
          <a:stretch/>
        </p:blipFill>
        <p:spPr>
          <a:xfrm>
            <a:off x="-228600" y="-161235"/>
            <a:ext cx="12655667" cy="701923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46000"/>
              </a:srgbClr>
            </a:outerShdw>
            <a:softEdge rad="112500"/>
          </a:effec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144889" y="691662"/>
            <a:ext cx="7924800" cy="910502"/>
          </a:xfrm>
          <a:prstGeom prst="rect">
            <a:avLst/>
          </a:prstGeom>
          <a:solidFill>
            <a:schemeClr val="bg1"/>
          </a:solidFill>
          <a:ln w="57150">
            <a:solidFill>
              <a:srgbClr val="A87BC9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Reading Ingredient Statements</a:t>
            </a:r>
          </a:p>
        </p:txBody>
      </p:sp>
    </p:spTree>
    <p:extLst>
      <p:ext uri="{BB962C8B-B14F-4D97-AF65-F5344CB8AC3E}">
        <p14:creationId xmlns:p14="http://schemas.microsoft.com/office/powerpoint/2010/main" val="3848079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9640" y="165222"/>
            <a:ext cx="9971159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Allergen Labeling and Consumer Protection Act of 2004 (FALCPA)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29640" y="1752600"/>
            <a:ext cx="10515600" cy="24279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Aft>
                <a:spcPts val="1200"/>
              </a:spcAft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Effective 2006</a:t>
            </a:r>
          </a:p>
          <a:p>
            <a:pPr marL="342900" indent="-342900">
              <a:spcAft>
                <a:spcPts val="1200"/>
              </a:spcAft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Food manufacturers must identify the major eight food allergens in plain language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91" y="3962400"/>
            <a:ext cx="10884297" cy="12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92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800" y="10887"/>
            <a:ext cx="4786200" cy="2814400"/>
          </a:xfrm>
        </p:spPr>
        <p:txBody>
          <a:bodyPr/>
          <a:lstStyle/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Food Allergy Safety, Treatment, Education, and Research Act (FASTER) </a:t>
            </a:r>
            <a:endParaRPr lang="en-US" sz="35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67400" y="1"/>
            <a:ext cx="5231567" cy="68579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88849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in 2021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January 2023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sesame as a major food allergen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135" y="2240279"/>
            <a:ext cx="1483311" cy="14276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54014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Labels Samples</a:t>
            </a:r>
          </a:p>
        </p:txBody>
      </p:sp>
      <p:sp>
        <p:nvSpPr>
          <p:cNvPr id="3" name="Text Placeholder 7"/>
          <p:cNvSpPr txBox="1">
            <a:spLocks/>
          </p:cNvSpPr>
          <p:nvPr/>
        </p:nvSpPr>
        <p:spPr>
          <a:xfrm>
            <a:off x="695741" y="1594632"/>
            <a:ext cx="3378771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None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Written as the common or usual name of major food allergen </a:t>
            </a: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4421542" y="1594632"/>
            <a:ext cx="3348749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570" indent="0">
              <a:buNone/>
            </a:pPr>
            <a:r>
              <a:rPr lang="en-US" sz="2400" dirty="0">
                <a:latin typeface="Arial"/>
                <a:cs typeface="Arial"/>
              </a:rPr>
              <a:t>In parenthesis following, the ingredient that is not the common name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8117321" y="1594633"/>
            <a:ext cx="3364274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45720" tIns="45720" rIns="4572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/>
            <a:r>
              <a:rPr lang="en-US"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 after the ingredient list in a </a:t>
            </a: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“Contains” </a:t>
            </a:r>
            <a:r>
              <a:rPr lang="en-US"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140691" y="3269093"/>
            <a:ext cx="3333224" cy="3126742"/>
            <a:chOff x="8132073" y="2779839"/>
            <a:chExt cx="3333224" cy="3126742"/>
          </a:xfrm>
        </p:grpSpPr>
        <p:pic>
          <p:nvPicPr>
            <p:cNvPr id="8" name="Content Placeholder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2073" y="2779839"/>
              <a:ext cx="3333224" cy="312674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8285209" y="5164828"/>
              <a:ext cx="3026953" cy="6596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33608" y="3269093"/>
            <a:ext cx="3333224" cy="2499918"/>
            <a:chOff x="687518" y="2779839"/>
            <a:chExt cx="3333224" cy="2499918"/>
          </a:xfrm>
        </p:grpSpPr>
        <p:pic>
          <p:nvPicPr>
            <p:cNvPr id="5" name="Content Placeholder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518" y="2779839"/>
              <a:ext cx="3333224" cy="2499918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87518" y="3416313"/>
              <a:ext cx="3205750" cy="9332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13862" y="3269093"/>
            <a:ext cx="3333224" cy="2093390"/>
            <a:chOff x="4413863" y="2779839"/>
            <a:chExt cx="3333224" cy="2093390"/>
          </a:xfrm>
        </p:grpSpPr>
        <p:pic>
          <p:nvPicPr>
            <p:cNvPr id="6" name="Content Placeholder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3863" y="2779839"/>
              <a:ext cx="3333224" cy="209339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606444" y="2987013"/>
              <a:ext cx="1140643" cy="35821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598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7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519" y="685800"/>
            <a:ext cx="4143555" cy="1536580"/>
          </a:xfrm>
        </p:spPr>
        <p:txBody>
          <a:bodyPr anchor="t"/>
          <a:lstStyle/>
          <a:p>
            <a:r>
              <a:rPr lang="en-US" dirty="0"/>
              <a:t>Advisory Statements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7"/>
          </p:nvPr>
        </p:nvSpPr>
        <p:spPr>
          <a:xfrm>
            <a:off x="1527519" y="1951677"/>
            <a:ext cx="4559068" cy="2288105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“May Contain”</a:t>
            </a: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“Made on equipment that also makes</a:t>
            </a:r>
            <a:r>
              <a:rPr lang="en-US" sz="2800" b="1" dirty="0">
                <a:latin typeface="Arial"/>
                <a:ea typeface="+mn-lt"/>
                <a:cs typeface="Arial"/>
              </a:rPr>
              <a:t> ...”</a:t>
            </a:r>
            <a:endParaRPr lang="en-US" sz="2800" dirty="0">
              <a:latin typeface="Arial"/>
              <a:ea typeface="+mn-lt"/>
              <a:cs typeface="Arial"/>
            </a:endParaRP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“Processed in facilities that also processes ...”</a:t>
            </a:r>
          </a:p>
          <a:p>
            <a:pPr marL="179705" indent="-179705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811" y="287443"/>
            <a:ext cx="4217987" cy="280828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943" y="3386142"/>
            <a:ext cx="4218855" cy="22881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0211969">
            <a:off x="7411914" y="1675626"/>
            <a:ext cx="3780912" cy="794657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07611" y="4530194"/>
            <a:ext cx="3780912" cy="114405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76400" y="4403600"/>
            <a:ext cx="2072272" cy="86753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regulated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76400" y="5434950"/>
            <a:ext cx="3690257" cy="89728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safe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420048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787" y="422173"/>
            <a:ext cx="10515600" cy="1325563"/>
          </a:xfrm>
        </p:spPr>
        <p:txBody>
          <a:bodyPr/>
          <a:lstStyle/>
          <a:p>
            <a:r>
              <a:rPr lang="en-US" dirty="0"/>
              <a:t>Other Food Labels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by FDA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Gluten-free</a:t>
            </a:r>
          </a:p>
          <a:p>
            <a:pPr marL="342900" indent="-3429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Gluten-free ≠ Wheat-free </a:t>
            </a:r>
          </a:p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Regulated by FDA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Dairy-free</a:t>
            </a:r>
          </a:p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Egg-free</a:t>
            </a:r>
          </a:p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Peanut-free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8400" y="228600"/>
            <a:ext cx="1743187" cy="21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0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1066800" y="1981200"/>
            <a:ext cx="7772400" cy="4351338"/>
          </a:xfrm>
        </p:spPr>
        <p:txBody>
          <a:bodyPr>
            <a:normAutofit/>
          </a:bodyPr>
          <a:lstStyle/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Work in groups 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Read product label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Answer questions for label 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Share answers with group</a:t>
            </a:r>
          </a:p>
          <a:p>
            <a:pPr algn="l">
              <a:spcAft>
                <a:spcPts val="1800"/>
              </a:spcAft>
            </a:pPr>
            <a:endParaRPr lang="en-US" sz="2800"/>
          </a:p>
          <a:p>
            <a:pPr algn="l"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799" y="533400"/>
            <a:ext cx="93059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Hide and Seek Label Reading Activity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1600200"/>
            <a:ext cx="3213141" cy="415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022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:\Graphics\Pictures\iStock photo\Online Courses &amp; Interactives\compuer screen iStock_000019642637Large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29805"/>
            <a:ext cx="5045242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idx="4294967295"/>
          </p:nvPr>
        </p:nvSpPr>
        <p:spPr>
          <a:xfrm>
            <a:off x="6456446" y="2885937"/>
            <a:ext cx="4324350" cy="89329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3600" b="1" dirty="0">
                <a:solidFill>
                  <a:srgbClr val="002060"/>
                </a:solidFill>
              </a:rPr>
              <a:t>Recalls.gov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1840992"/>
            <a:ext cx="5542046" cy="34930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with staff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of recalls due to undeclared food allergens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914400" y="69799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Recall Notifications</a:t>
            </a:r>
          </a:p>
        </p:txBody>
      </p:sp>
    </p:spTree>
    <p:extLst>
      <p:ext uri="{BB962C8B-B14F-4D97-AF65-F5344CB8AC3E}">
        <p14:creationId xmlns:p14="http://schemas.microsoft.com/office/powerpoint/2010/main" val="733408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Procedures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7"/>
          </p:nvPr>
        </p:nvSpPr>
        <p:spPr>
          <a:xfrm>
            <a:off x="1527519" y="2167439"/>
            <a:ext cx="4394915" cy="3991961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spcAft>
                <a:spcPts val="1200"/>
              </a:spcAft>
              <a:buClr>
                <a:srgbClr val="6DA945"/>
              </a:buClr>
              <a:buSzPct val="100000"/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Follow school district’s policies on handling recalls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179705" indent="-179705">
              <a:spcAft>
                <a:spcPts val="500"/>
              </a:spcAft>
              <a:buClr>
                <a:srgbClr val="6DA945"/>
              </a:buClr>
              <a:buSzPct val="100000"/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Have and use SOPs </a:t>
            </a:r>
            <a:endParaRPr 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Bef>
                <a:spcPts val="1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200" i="1">
                <a:solidFill>
                  <a:schemeClr val="tx1"/>
                </a:solidFill>
                <a:latin typeface="Arial"/>
                <a:cs typeface="Arial"/>
              </a:rPr>
              <a:t>Serving Safe Food to Students With Food Allergies</a:t>
            </a:r>
            <a:r>
              <a:rPr lang="en-US" sz="2200">
                <a:solidFill>
                  <a:schemeClr val="tx1"/>
                </a:solidFill>
                <a:latin typeface="Arial"/>
                <a:cs typeface="Arial"/>
              </a:rPr>
              <a:t> </a:t>
            </a:r>
            <a:endParaRPr lang="en-US" sz="2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Aft>
                <a:spcPts val="1200"/>
              </a:spcAft>
              <a:buClr>
                <a:srgbClr val="6DA945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200" i="1">
                <a:solidFill>
                  <a:schemeClr val="tx1"/>
                </a:solidFill>
                <a:latin typeface="Arial"/>
                <a:cs typeface="Arial"/>
              </a:rPr>
              <a:t>Handling a Food Recall</a:t>
            </a:r>
            <a:endParaRPr lang="en-US" sz="220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8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1245" y="685800"/>
            <a:ext cx="4328756" cy="5473700"/>
          </a:xfrm>
        </p:spPr>
      </p:pic>
    </p:spTree>
    <p:extLst>
      <p:ext uri="{BB962C8B-B14F-4D97-AF65-F5344CB8AC3E}">
        <p14:creationId xmlns:p14="http://schemas.microsoft.com/office/powerpoint/2010/main" val="4142244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2096" y="2362200"/>
            <a:ext cx="3232807" cy="408230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1676400"/>
            <a:ext cx="8991601" cy="403860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90% reactions = 9 Major </a:t>
            </a:r>
            <a:endParaRPr lang="en-US"/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10% reactions = Not 9 Major 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170 foods can cause allergic reactions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Read the entire ingredient statement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Work with parent, director, and nurse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Be aware of “spices” in ingredient statement</a:t>
            </a:r>
          </a:p>
          <a:p>
            <a:pPr marL="0" indent="0">
              <a:spcBef>
                <a:spcPts val="400"/>
              </a:spcBef>
              <a:spcAft>
                <a:spcPts val="1200"/>
              </a:spcAft>
              <a:buNone/>
            </a:pPr>
            <a:endParaRPr lang="en-US" sz="280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spcAft>
                <a:spcPts val="1200"/>
              </a:spcAft>
            </a:pPr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533400"/>
            <a:ext cx="90193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Labels for Other Allergens</a:t>
            </a:r>
          </a:p>
        </p:txBody>
      </p:sp>
    </p:spTree>
    <p:extLst>
      <p:ext uri="{BB962C8B-B14F-4D97-AF65-F5344CB8AC3E}">
        <p14:creationId xmlns:p14="http://schemas.microsoft.com/office/powerpoint/2010/main" val="808988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8D6F5-66A4-482F-BA8E-ECA01877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9220201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Same labeling requirements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Read actual labels for food allergens</a:t>
            </a: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USDA Foods Database</a:t>
            </a: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Do not rely on USDA Foods Fact Sheets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Picture 3" descr="S:\Graphics\Pictures\School Food Allergy Video Pictures\IMG_0042.JPG">
            <a:extLst>
              <a:ext uri="{FF2B5EF4-FFF2-40B4-BE49-F238E27FC236}">
                <a16:creationId xmlns:a16="http://schemas.microsoft.com/office/drawing/2014/main" id="{1241DB4E-CA6E-4ADD-AFAF-D3BC88CFEF8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53401" y="2362200"/>
            <a:ext cx="3075032" cy="323461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8200" y="381000"/>
            <a:ext cx="92201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Allergens in USDA Foods</a:t>
            </a:r>
          </a:p>
        </p:txBody>
      </p:sp>
    </p:spTree>
    <p:extLst>
      <p:ext uri="{BB962C8B-B14F-4D97-AF65-F5344CB8AC3E}">
        <p14:creationId xmlns:p14="http://schemas.microsoft.com/office/powerpoint/2010/main" val="2542991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94C600"/>
              </a:buClr>
              <a:buNone/>
            </a:pPr>
            <a:r>
              <a:rPr lang="en-US" sz="2800" b="1" dirty="0">
                <a:solidFill>
                  <a:srgbClr val="002060"/>
                </a:solidFill>
                <a:latin typeface="Arial"/>
                <a:cs typeface="Arial"/>
              </a:rPr>
              <a:t>Bulk Foods and USDA Foods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Read ingredient statements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SOP for handling bulk </a:t>
            </a:r>
            <a:endParaRPr lang="en-US" sz="2800" dirty="0">
              <a:solidFill>
                <a:schemeClr val="tx1"/>
              </a:solidFill>
            </a:endParaRP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Mixing lots </a:t>
            </a: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Scooping out of bulk </a:t>
            </a:r>
            <a:endParaRPr lang="en-US" sz="2800" dirty="0">
              <a:solidFill>
                <a:schemeClr val="tx1"/>
              </a:solidFill>
            </a:endParaRP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Cleaning bulk containers</a:t>
            </a: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Preventing cross-contact</a:t>
            </a:r>
          </a:p>
          <a:p>
            <a:endParaRPr lang="en-US" sz="2800" dirty="0"/>
          </a:p>
        </p:txBody>
      </p:sp>
      <p:pic>
        <p:nvPicPr>
          <p:cNvPr id="9" name="Picture 8" descr="S:\Graphics\Pictures\iStock photo\HealthierAlliance\black beans and scoop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7400" y="1630364"/>
            <a:ext cx="2560637" cy="4465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5378" y="487364"/>
            <a:ext cx="92230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Recognizing Allergens in Bulk Items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763001" y="1905000"/>
            <a:ext cx="2415332" cy="3733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32068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2209800"/>
            <a:ext cx="4425004" cy="33187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7110" y="617706"/>
            <a:ext cx="10566400" cy="1143000"/>
          </a:xfrm>
        </p:spPr>
        <p:txBody>
          <a:bodyPr>
            <a:noAutofit/>
          </a:bodyPr>
          <a:lstStyle/>
          <a:p>
            <a:r>
              <a:rPr lang="en-US"/>
              <a:t>Procedures for Reading</a:t>
            </a:r>
            <a:r>
              <a:rPr lang="en-US" b="1"/>
              <a:t> Food Labels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012E53-0B74-43BC-AA35-D049D33D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5794022" cy="4038600"/>
          </a:xfrm>
          <a:noFill/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Build in time to read labels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Read all ingredient statements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Store labels according to district policy</a:t>
            </a:r>
          </a:p>
        </p:txBody>
      </p:sp>
    </p:spTree>
    <p:extLst>
      <p:ext uri="{BB962C8B-B14F-4D97-AF65-F5344CB8AC3E}">
        <p14:creationId xmlns:p14="http://schemas.microsoft.com/office/powerpoint/2010/main" val="2475153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934" y="2251032"/>
            <a:ext cx="5349025" cy="3562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07C1-7C40-4A60-BB7C-26B480727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>
                <a:solidFill>
                  <a:schemeClr val="tx1"/>
                </a:solidFill>
                <a:latin typeface="Arial"/>
                <a:cs typeface="Arial"/>
              </a:rPr>
              <a:t>Reading Food Labels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Write answers to questions</a:t>
            </a:r>
          </a:p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If unsure, check “Research”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35378" y="586902"/>
            <a:ext cx="92470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 Activity</a:t>
            </a:r>
          </a:p>
        </p:txBody>
      </p:sp>
    </p:spTree>
    <p:extLst>
      <p:ext uri="{BB962C8B-B14F-4D97-AF65-F5344CB8AC3E}">
        <p14:creationId xmlns:p14="http://schemas.microsoft.com/office/powerpoint/2010/main" val="1542264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CDDD-F89F-4E76-9579-25216FD70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Who reads labels? If they are out, who is responsible?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 subs read labels? Part-time staff? Volunteers?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often are labels read?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3757" y="609600"/>
            <a:ext cx="96818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Procedures for Reading Food Labels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3048000"/>
            <a:ext cx="4548359" cy="3411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18279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31"/>
          <a:stretch/>
        </p:blipFill>
        <p:spPr>
          <a:xfrm>
            <a:off x="8001000" y="309638"/>
            <a:ext cx="3886200" cy="64241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1561"/>
            <a:ext cx="7239000" cy="4250960"/>
          </a:xfrm>
        </p:spPr>
        <p:txBody>
          <a:bodyPr>
            <a:noAutofit/>
          </a:bodyPr>
          <a:lstStyle/>
          <a:p>
            <a:pPr indent="-347472">
              <a:spcAft>
                <a:spcPts val="1200"/>
              </a:spcAft>
            </a:pPr>
            <a:r>
              <a:rPr lang="en-US" sz="2600">
                <a:solidFill>
                  <a:schemeClr val="tx1"/>
                </a:solidFill>
              </a:rPr>
              <a:t>Check all labels carefully every time</a:t>
            </a:r>
          </a:p>
          <a:p>
            <a:pPr lvl="2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</a:rPr>
              <a:t>When product is received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Suppliers may make product substitutions 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Formulas may change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Vendors could change</a:t>
            </a:r>
          </a:p>
          <a:p>
            <a:pPr lvl="1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</a:rPr>
              <a:t>Before using in cooking</a:t>
            </a:r>
          </a:p>
          <a:p>
            <a:pPr indent="-347472">
              <a:spcAft>
                <a:spcPts val="1200"/>
              </a:spcAft>
            </a:pPr>
            <a:r>
              <a:rPr lang="en-US" sz="2600">
                <a:solidFill>
                  <a:schemeClr val="tx1"/>
                </a:solidFill>
              </a:rPr>
              <a:t>Build time into the schedule for reading label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83077" y="417581"/>
            <a:ext cx="92871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</a:t>
            </a:r>
          </a:p>
        </p:txBody>
      </p:sp>
    </p:spTree>
    <p:extLst>
      <p:ext uri="{BB962C8B-B14F-4D97-AF65-F5344CB8AC3E}">
        <p14:creationId xmlns:p14="http://schemas.microsoft.com/office/powerpoint/2010/main" val="1061484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2B97-1465-4AF4-B4F8-3CA797C18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708421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Keep food labels? How long?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Cannot find label?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to find label when case is thrown away?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Where are food labels stored?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53212" y="762000"/>
            <a:ext cx="92409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Storing Food Labels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98120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550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286" y="533400"/>
            <a:ext cx="6291150" cy="1328497"/>
          </a:xfrm>
        </p:spPr>
        <p:txBody>
          <a:bodyPr anchor="t"/>
          <a:lstStyle/>
          <a:p>
            <a:r>
              <a:rPr lang="en-US" dirty="0"/>
              <a:t>Food Label Storage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3502"/>
            <a:ext cx="12192000" cy="245449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150" y="1295400"/>
            <a:ext cx="10734637" cy="3044467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CDC recommends keeping labels 24 hours</a:t>
            </a:r>
            <a:endParaRPr lang="en-US" sz="2800">
              <a:solidFill>
                <a:schemeClr val="tx1"/>
              </a:solidFill>
              <a:latin typeface="Arial"/>
              <a:cs typeface="Arial"/>
            </a:endParaRP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Available in case of reaction</a:t>
            </a:r>
          </a:p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Keep label if food is used as leftover or reused in another recipe</a:t>
            </a:r>
          </a:p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Storing ideas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Keep actual label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Scan or take photo</a:t>
            </a:r>
          </a:p>
        </p:txBody>
      </p:sp>
    </p:spTree>
    <p:extLst>
      <p:ext uri="{BB962C8B-B14F-4D97-AF65-F5344CB8AC3E}">
        <p14:creationId xmlns:p14="http://schemas.microsoft.com/office/powerpoint/2010/main" val="18936357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8BE6-0173-4A6B-BD3E-68F7EFEB6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1752600"/>
            <a:ext cx="10515600" cy="3808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What do you do if a substitute product contains allergen?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i="0">
                <a:solidFill>
                  <a:schemeClr val="tx1"/>
                </a:solidFill>
                <a:latin typeface="Arial"/>
                <a:cs typeface="Arial"/>
              </a:rPr>
              <a:t>Recipe has changed?</a:t>
            </a:r>
          </a:p>
          <a:p>
            <a:pPr lvl="2" indent="-347345"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i="0">
                <a:solidFill>
                  <a:schemeClr val="tx1"/>
                </a:solidFill>
                <a:latin typeface="Arial"/>
                <a:cs typeface="Arial"/>
              </a:rPr>
              <a:t>Now has new an advisory statement?</a:t>
            </a:r>
          </a:p>
          <a:p>
            <a:pPr indent="-347345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What is chain of command for communicating new allergen?</a:t>
            </a:r>
          </a:p>
          <a:p>
            <a:pPr indent="-347345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If misread label, what do you do?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31173" y="430279"/>
            <a:ext cx="1026794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Procedures for Changes in Food Labels</a:t>
            </a:r>
          </a:p>
        </p:txBody>
      </p:sp>
    </p:spTree>
    <p:extLst>
      <p:ext uri="{BB962C8B-B14F-4D97-AF65-F5344CB8AC3E}">
        <p14:creationId xmlns:p14="http://schemas.microsoft.com/office/powerpoint/2010/main" val="1113298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363200" cy="4419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Know chain of communication for allergens in food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Can prevent an allergic reaction </a:t>
            </a:r>
            <a:endParaRPr lang="en-US" sz="2800">
              <a:solidFill>
                <a:schemeClr val="tx1"/>
              </a:solidFill>
            </a:endParaRP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allergy management plan outlines: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Chain of command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Actions employees take if a food label is read incorrectly and contains a food allergen</a:t>
            </a:r>
          </a:p>
          <a:p>
            <a:pPr lvl="4" indent="-347345">
              <a:buFont typeface="Wingdings" panose="05000000000000000000" pitchFamily="2" charset="2"/>
              <a:buChar char="Ø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Do not serve the food to the student with the allergy</a:t>
            </a: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Train employees on plan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304800"/>
            <a:ext cx="92401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Changes in Food Labels</a:t>
            </a:r>
          </a:p>
        </p:txBody>
      </p:sp>
    </p:spTree>
    <p:extLst>
      <p:ext uri="{BB962C8B-B14F-4D97-AF65-F5344CB8AC3E}">
        <p14:creationId xmlns:p14="http://schemas.microsoft.com/office/powerpoint/2010/main" val="4290664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43FC6-B87E-4C66-82EA-7DE7720CD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429"/>
            <a:ext cx="7752942" cy="4038600"/>
          </a:xfrm>
        </p:spPr>
        <p:txBody>
          <a:bodyPr>
            <a:normAutofit lnSpcReduction="10000"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does your district share food allergy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Parent/guardian requests additional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Communicate with other school employees (school nurse, principal, teacher)?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If you cannot answer, who do you contact?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416429"/>
            <a:ext cx="10210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Allergy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29600" y="1366258"/>
            <a:ext cx="3222679" cy="481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366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10388600" cy="4468283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/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Methods for sharing food allergy information</a:t>
            </a:r>
            <a:endParaRPr lang="en-US" sz="2600">
              <a:solidFill>
                <a:schemeClr val="tx1"/>
              </a:solidFill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District/school website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Prepare handouts</a:t>
            </a:r>
          </a:p>
          <a:p>
            <a:pPr lvl="2" indent="-347345">
              <a:spcBef>
                <a:spcPts val="14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Provide training for your staff and parents or guardians.  </a:t>
            </a:r>
          </a:p>
          <a:p>
            <a:pPr indent="-347345">
              <a:buFont typeface="Wingdings 2" panose="05000000000000000000" pitchFamily="2" charset="2"/>
              <a:buChar char="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By communicating, families will understand how child is being protected: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Priority of the school nutrition department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Precautions taken </a:t>
            </a:r>
            <a:endParaRPr lang="en-US" sz="2600">
              <a:solidFill>
                <a:schemeClr val="tx1"/>
              </a:solidFill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Emergency action plan in place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300254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5780" indent="-347472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Each group will be assigned a scenario</a:t>
            </a:r>
          </a:p>
          <a:p>
            <a:pPr marL="525780" indent="-347472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Design skit to show solution</a:t>
            </a:r>
          </a:p>
          <a:p>
            <a:pPr>
              <a:spcAft>
                <a:spcPts val="1800"/>
              </a:spcAft>
            </a:pPr>
            <a:endParaRPr lang="en-US" sz="2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2971800"/>
            <a:ext cx="5172075" cy="344805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914400" y="625407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Label Reading Role-Play Activity</a:t>
            </a:r>
          </a:p>
        </p:txBody>
      </p:sp>
    </p:spTree>
    <p:extLst>
      <p:ext uri="{BB962C8B-B14F-4D97-AF65-F5344CB8AC3E}">
        <p14:creationId xmlns:p14="http://schemas.microsoft.com/office/powerpoint/2010/main" val="600807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990600" y="1676400"/>
            <a:ext cx="10134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major food allergens in the ingredient statement on the food label</a:t>
            </a:r>
            <a:endParaRPr lang="en-US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Allergens not among the nine major, in bulk, and in USDA Foods</a:t>
            </a:r>
            <a:endParaRPr lang="en-US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for reading ingredient statements</a:t>
            </a:r>
          </a:p>
          <a:p>
            <a:pPr marL="6858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 Review</a:t>
            </a:r>
          </a:p>
        </p:txBody>
      </p:sp>
    </p:spTree>
    <p:extLst>
      <p:ext uri="{BB962C8B-B14F-4D97-AF65-F5344CB8AC3E}">
        <p14:creationId xmlns:p14="http://schemas.microsoft.com/office/powerpoint/2010/main" val="40740700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14400" y="1905000"/>
            <a:ext cx="9105900" cy="45799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Cross-contact definition</a:t>
            </a:r>
            <a:endParaRPr lang="en-US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Ways cross-contact occurs</a:t>
            </a:r>
            <a:endParaRPr lang="en-US" sz="200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Strategies to avoid cross-contact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2800"/>
          </a:p>
          <a:p>
            <a:pPr>
              <a:spcAft>
                <a:spcPts val="24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3: Avoiding Cross-Contact</a:t>
            </a:r>
          </a:p>
        </p:txBody>
      </p:sp>
    </p:spTree>
    <p:extLst>
      <p:ext uri="{BB962C8B-B14F-4D97-AF65-F5344CB8AC3E}">
        <p14:creationId xmlns:p14="http://schemas.microsoft.com/office/powerpoint/2010/main" val="34547606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456478"/>
              </p:ext>
            </p:extLst>
          </p:nvPr>
        </p:nvGraphicFramePr>
        <p:xfrm>
          <a:off x="914400" y="609599"/>
          <a:ext cx="10363200" cy="5486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9588">
                  <a:extLst>
                    <a:ext uri="{9D8B030D-6E8A-4147-A177-3AD203B41FA5}">
                      <a16:colId xmlns:a16="http://schemas.microsoft.com/office/drawing/2014/main" val="3951302454"/>
                    </a:ext>
                  </a:extLst>
                </a:gridCol>
                <a:gridCol w="5413612">
                  <a:extLst>
                    <a:ext uri="{9D8B030D-6E8A-4147-A177-3AD203B41FA5}">
                      <a16:colId xmlns:a16="http://schemas.microsoft.com/office/drawing/2014/main" val="49460587"/>
                    </a:ext>
                  </a:extLst>
                </a:gridCol>
              </a:tblGrid>
              <a:tr h="1382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Cross-Contact</a:t>
                      </a: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Cross-Contamination</a:t>
                      </a:r>
                      <a:endParaRPr lang="en-US" sz="36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2513863436"/>
                  </a:ext>
                </a:extLst>
              </a:tr>
              <a:tr h="14108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allergens</a:t>
                      </a:r>
                      <a:endParaRPr lang="en-US" sz="2400" b="1" u="sng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microorganisms</a:t>
                      </a:r>
                      <a:endParaRPr lang="en-US" sz="2400" b="1" u="sng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274163477"/>
                  </a:ext>
                </a:extLst>
              </a:tr>
              <a:tr h="1241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not</a:t>
                      </a: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allergens.</a:t>
                      </a:r>
                      <a:endParaRPr lang="en-US" sz="2400" b="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microorganisms.</a:t>
                      </a:r>
                      <a:endParaRPr lang="en-US" sz="240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3884225520"/>
                  </a:ext>
                </a:extLst>
              </a:tr>
              <a:tr h="14515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Cutting PB&amp;J and turkey sandwiches with same knife</a:t>
                      </a:r>
                      <a:endParaRPr lang="en-US" sz="2400" b="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Raw meat stored above and dripping into fresh apple container</a:t>
                      </a:r>
                      <a:endParaRPr lang="en-US" sz="2400" u="non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833844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16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Cross-Contact or Cross-Contamination? Activity 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28800" y="2309481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Cross-Contact</a:t>
            </a:r>
            <a:r>
              <a:rPr lang="en-US"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261212" y="2309481"/>
            <a:ext cx="5183188" cy="823912"/>
          </a:xfrm>
        </p:spPr>
        <p:txBody>
          <a:bodyPr/>
          <a:lstStyle/>
          <a:p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Cross-Contamination</a:t>
            </a:r>
            <a:endParaRPr lang="en-US" sz="28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ultiply 2"/>
          <p:cNvSpPr/>
          <p:nvPr/>
        </p:nvSpPr>
        <p:spPr>
          <a:xfrm>
            <a:off x="7315200" y="3157938"/>
            <a:ext cx="2318657" cy="2255036"/>
          </a:xfrm>
          <a:prstGeom prst="mathMultiply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alf Frame 3"/>
          <p:cNvSpPr/>
          <p:nvPr/>
        </p:nvSpPr>
        <p:spPr>
          <a:xfrm rot="16200000">
            <a:off x="1404795" y="3517473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752600" y="3505200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84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10488393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313947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838681"/>
            <a:ext cx="5562600" cy="3698150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Cross-Contact or Cross-Contamination?</a:t>
            </a:r>
            <a:b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5951" y="-17402"/>
            <a:ext cx="5002650" cy="68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825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1614352"/>
            <a:ext cx="5646419" cy="3698150"/>
          </a:xfrm>
          <a:noFill/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Cross-Contact or Cross-Contamination?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91"/>
          <a:stretch/>
        </p:blipFill>
        <p:spPr>
          <a:xfrm>
            <a:off x="500742" y="155940"/>
            <a:ext cx="5105400" cy="66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7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72633" y="1534584"/>
            <a:ext cx="5922433" cy="4900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handling and preparation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Insufficient handwashing </a:t>
            </a:r>
            <a:endParaRPr lang="en-US" sz="280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Insufficient cleaning </a:t>
            </a:r>
            <a:endParaRPr lang="en-US" sz="280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Shared equipment, utensils, cutting boards, counters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Splatter or steam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Salad bars, buffets, serving stations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90600" y="602673"/>
            <a:ext cx="998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Potential Sources of Cross-Contact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7635" y="2997200"/>
            <a:ext cx="4692650" cy="352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18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234" y="1676400"/>
            <a:ext cx="10934700" cy="482798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914400" y="457200"/>
            <a:ext cx="1059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Where Are the Allergens? Activity</a:t>
            </a:r>
          </a:p>
        </p:txBody>
      </p:sp>
    </p:spTree>
    <p:extLst>
      <p:ext uri="{BB962C8B-B14F-4D97-AF65-F5344CB8AC3E}">
        <p14:creationId xmlns:p14="http://schemas.microsoft.com/office/powerpoint/2010/main" val="3241820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14400" y="399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Cleaning and Sanitizing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4563" y="1538817"/>
            <a:ext cx="7768693" cy="48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89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768" y="1447800"/>
            <a:ext cx="3183467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28768" y="381000"/>
            <a:ext cx="89296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Preventing Cross-Contact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43200" y="3902518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04266" y="1448015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00800" y="3886306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73742" y="1447799"/>
            <a:ext cx="3005958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257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685800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HACCP-Based Food Safety Plan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60437274"/>
              </p:ext>
            </p:extLst>
          </p:nvPr>
        </p:nvGraphicFramePr>
        <p:xfrm>
          <a:off x="1143000" y="2057401"/>
          <a:ext cx="9753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376245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990600" y="1819275"/>
            <a:ext cx="7674634" cy="4347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Avoiding Cross-Contact Plan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Think about your kitchen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Write where cross-contact could occur during these food processes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Write procedures your district uses to avoid cross-contact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609600"/>
            <a:ext cx="678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Preventing Cross-Contact Plan Activity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724349"/>
              </p:ext>
            </p:extLst>
          </p:nvPr>
        </p:nvGraphicFramePr>
        <p:xfrm>
          <a:off x="8382000" y="0"/>
          <a:ext cx="3810000" cy="685799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703429491"/>
                    </a:ext>
                  </a:extLst>
                </a:gridCol>
              </a:tblGrid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5648873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5386215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4713737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461143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447528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536437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Handling Leftovers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426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581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9067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Each group will be assigned a scenario</a:t>
            </a:r>
            <a:endParaRPr lang="en-US"/>
          </a:p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Come up with solution(s)</a:t>
            </a:r>
          </a:p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Report out</a:t>
            </a:r>
          </a:p>
          <a:p>
            <a:pPr marL="525780" indent="-457200">
              <a:spcAft>
                <a:spcPts val="1800"/>
              </a:spcAft>
              <a:buFont typeface="+mj-lt"/>
              <a:buAutoNum type="arabicPeriod"/>
            </a:pPr>
            <a:endParaRPr lang="en-US" sz="28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2819400"/>
            <a:ext cx="6248400" cy="3527431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28700" y="533400"/>
            <a:ext cx="1013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3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Avoiding</a:t>
            </a:r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 Cross-Contact Scenario Activity</a:t>
            </a:r>
          </a:p>
        </p:txBody>
      </p:sp>
    </p:spTree>
    <p:extLst>
      <p:ext uri="{BB962C8B-B14F-4D97-AF65-F5344CB8AC3E}">
        <p14:creationId xmlns:p14="http://schemas.microsoft.com/office/powerpoint/2010/main" val="6270524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990600" y="1676400"/>
            <a:ext cx="9029700" cy="43513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Cross-contact definition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Ways cross-contact occurs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Strategies to avoid cross-contact</a:t>
            </a:r>
          </a:p>
          <a:p>
            <a:pPr marL="68580" indent="0">
              <a:spcAft>
                <a:spcPts val="2400"/>
              </a:spcAft>
              <a:buNone/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 Review</a:t>
            </a:r>
          </a:p>
        </p:txBody>
      </p:sp>
    </p:spTree>
    <p:extLst>
      <p:ext uri="{BB962C8B-B14F-4D97-AF65-F5344CB8AC3E}">
        <p14:creationId xmlns:p14="http://schemas.microsoft.com/office/powerpoint/2010/main" val="39927970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1962376"/>
            <a:ext cx="10210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985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/>
          </a:p>
          <a:p>
            <a:pPr marL="461645" indent="-347345">
              <a:lnSpc>
                <a:spcPct val="110000"/>
              </a:lnSpc>
              <a:spcBef>
                <a:spcPts val="0"/>
              </a:spcBef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Role of SNPs in supporting students with food allergies</a:t>
            </a:r>
            <a:endParaRPr lang="en-US" sz="1800">
              <a:solidFill>
                <a:schemeClr val="tx1"/>
              </a:solidFill>
              <a:latin typeface="Arial"/>
              <a:cs typeface="Arial"/>
            </a:endParaRPr>
          </a:p>
          <a:p>
            <a:pPr marL="69850" indent="-347345">
              <a:lnSpc>
                <a:spcPct val="110000"/>
              </a:lnSpc>
              <a:spcBef>
                <a:spcPts val="0"/>
              </a:spcBef>
              <a:buNone/>
            </a:pPr>
            <a:endParaRPr lang="en-US" sz="1800">
              <a:solidFill>
                <a:schemeClr val="tx1"/>
              </a:solidFill>
            </a:endParaRPr>
          </a:p>
          <a:p>
            <a:pPr marL="461645" indent="-347345">
              <a:spcBef>
                <a:spcPts val="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Manage food outside of the cafeteria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20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/>
          </a:p>
          <a:p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90801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Lesson 4: Accommodating Students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6521328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347599" y="430834"/>
            <a:ext cx="4718649" cy="18932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Students With Food Allergies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1525576" y="2415037"/>
            <a:ext cx="4540672" cy="3721000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Civil rights and privacy must not be violated</a:t>
            </a:r>
          </a:p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Do not single out student with food allergies</a:t>
            </a: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41"/>
          <a:stretch/>
        </p:blipFill>
        <p:spPr>
          <a:xfrm>
            <a:off x="6911974" y="914400"/>
            <a:ext cx="4822826" cy="5334000"/>
          </a:xfrm>
        </p:spPr>
      </p:pic>
    </p:spTree>
    <p:extLst>
      <p:ext uri="{BB962C8B-B14F-4D97-AF65-F5344CB8AC3E}">
        <p14:creationId xmlns:p14="http://schemas.microsoft.com/office/powerpoint/2010/main" val="31974519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00134" y="3352800"/>
            <a:ext cx="4706731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835378" y="1981200"/>
            <a:ext cx="10543823" cy="40386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/>
              <a:t>Be alert to prevent bullying from other students and/or adults</a:t>
            </a:r>
          </a:p>
          <a:p>
            <a:pPr>
              <a:spcAft>
                <a:spcPts val="1800"/>
              </a:spcAft>
            </a:pPr>
            <a:r>
              <a:rPr lang="en-US" sz="2800"/>
              <a:t>Encourage them to notify an adult if they are being harassed or threatened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096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Protect Students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2453761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102870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600">
                <a:solidFill>
                  <a:schemeClr val="tx1"/>
                </a:solidFill>
              </a:rPr>
              <a:t>Laws that cover the treatment of those with disabilities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Rehabilitation Act of 1973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Individuals with Disabilities Education Act (IDEA)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Americans with Disabilities Act (ADA)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3505200"/>
            <a:ext cx="4419600" cy="2971352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4400" y="457200"/>
            <a:ext cx="912431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Disability Laws</a:t>
            </a:r>
          </a:p>
        </p:txBody>
      </p:sp>
    </p:spTree>
    <p:extLst>
      <p:ext uri="{BB962C8B-B14F-4D97-AF65-F5344CB8AC3E}">
        <p14:creationId xmlns:p14="http://schemas.microsoft.com/office/powerpoint/2010/main" val="2473562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8F51B-5A44-46C6-AC04-37B121465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8" y="1524000"/>
            <a:ext cx="10543823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Laws that protect the privacy of students with disabilities</a:t>
            </a:r>
          </a:p>
          <a:p>
            <a:pPr lvl="1" indent="-347345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Health Insurance Portability and Accountability Act of 1996 (HIPAA)</a:t>
            </a:r>
          </a:p>
          <a:p>
            <a:pPr lvl="1" indent="-347345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Family Educational Rights and Privacy Act of 1974 (FERPA)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14400" y="609600"/>
            <a:ext cx="90847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Privacy Laws</a:t>
            </a:r>
          </a:p>
        </p:txBody>
      </p:sp>
      <p:pic>
        <p:nvPicPr>
          <p:cNvPr id="7" name="Picture 6" descr="P:\Graphics\Pictures\iStock photo\Consultant_Andrea Cole\iStock-49708125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3810000"/>
            <a:ext cx="3581400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9657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9910" y="194943"/>
            <a:ext cx="9971088" cy="1325562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Strategies to Accommodate Students With Food Allergies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9910" y="1698171"/>
            <a:ext cx="10782783" cy="5083629"/>
            <a:chOff x="729910" y="1630999"/>
            <a:chExt cx="10782783" cy="3987215"/>
          </a:xfrm>
        </p:grpSpPr>
        <p:sp>
          <p:nvSpPr>
            <p:cNvPr id="5" name="Straight Connector 4"/>
            <p:cNvSpPr/>
            <p:nvPr/>
          </p:nvSpPr>
          <p:spPr>
            <a:xfrm>
              <a:off x="729910" y="4986371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Straight Connector 5"/>
            <p:cNvSpPr/>
            <p:nvPr/>
          </p:nvSpPr>
          <p:spPr>
            <a:xfrm>
              <a:off x="729910" y="3725534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Straight Connector 6"/>
            <p:cNvSpPr/>
            <p:nvPr/>
          </p:nvSpPr>
          <p:spPr>
            <a:xfrm>
              <a:off x="729910" y="2769285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Straight Connector 7"/>
            <p:cNvSpPr/>
            <p:nvPr/>
          </p:nvSpPr>
          <p:spPr>
            <a:xfrm>
              <a:off x="729910" y="1965182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3533433" y="167737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29910" y="1630999"/>
              <a:ext cx="2803523" cy="380557"/>
            </a:xfrm>
            <a:custGeom>
              <a:avLst/>
              <a:gdLst>
                <a:gd name="connsiteX0" fmla="*/ 63439 w 2803523"/>
                <a:gd name="connsiteY0" fmla="*/ 0 h 380557"/>
                <a:gd name="connsiteX1" fmla="*/ 2740084 w 2803523"/>
                <a:gd name="connsiteY1" fmla="*/ 0 h 380557"/>
                <a:gd name="connsiteX2" fmla="*/ 2803523 w 2803523"/>
                <a:gd name="connsiteY2" fmla="*/ 63439 h 380557"/>
                <a:gd name="connsiteX3" fmla="*/ 2803523 w 2803523"/>
                <a:gd name="connsiteY3" fmla="*/ 380557 h 380557"/>
                <a:gd name="connsiteX4" fmla="*/ 2803523 w 2803523"/>
                <a:gd name="connsiteY4" fmla="*/ 380557 h 380557"/>
                <a:gd name="connsiteX5" fmla="*/ 0 w 2803523"/>
                <a:gd name="connsiteY5" fmla="*/ 380557 h 380557"/>
                <a:gd name="connsiteX6" fmla="*/ 0 w 2803523"/>
                <a:gd name="connsiteY6" fmla="*/ 380557 h 380557"/>
                <a:gd name="connsiteX7" fmla="*/ 0 w 2803523"/>
                <a:gd name="connsiteY7" fmla="*/ 63439 h 380557"/>
                <a:gd name="connsiteX8" fmla="*/ 63439 w 2803523"/>
                <a:gd name="connsiteY8" fmla="*/ 0 h 3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0557">
                  <a:moveTo>
                    <a:pt x="63439" y="0"/>
                  </a:moveTo>
                  <a:lnTo>
                    <a:pt x="2740084" y="0"/>
                  </a:lnTo>
                  <a:cubicBezTo>
                    <a:pt x="2775120" y="0"/>
                    <a:pt x="2803523" y="28403"/>
                    <a:pt x="2803523" y="63439"/>
                  </a:cubicBezTo>
                  <a:lnTo>
                    <a:pt x="2803523" y="380557"/>
                  </a:lnTo>
                  <a:lnTo>
                    <a:pt x="2803523" y="380557"/>
                  </a:lnTo>
                  <a:lnTo>
                    <a:pt x="0" y="380557"/>
                  </a:lnTo>
                  <a:lnTo>
                    <a:pt x="0" y="380557"/>
                  </a:lnTo>
                  <a:lnTo>
                    <a:pt x="0" y="63439"/>
                  </a:lnTo>
                  <a:cubicBezTo>
                    <a:pt x="0" y="28403"/>
                    <a:pt x="28403" y="0"/>
                    <a:pt x="63439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921" tIns="71921" rIns="719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1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9910" y="2011556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Be aware of the food allergies of students at your</a:t>
              </a:r>
              <a:r>
                <a:rPr kumimoji="0" lang="en-US" sz="2400" b="0" i="0" u="none" strike="noStrike" kern="1200" cap="none" spc="0" normalizeH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school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33433" y="2539168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29910" y="2470458"/>
              <a:ext cx="2803523" cy="370326"/>
            </a:xfrm>
            <a:custGeom>
              <a:avLst/>
              <a:gdLst>
                <a:gd name="connsiteX0" fmla="*/ 61733 w 2803523"/>
                <a:gd name="connsiteY0" fmla="*/ 0 h 370326"/>
                <a:gd name="connsiteX1" fmla="*/ 2741790 w 2803523"/>
                <a:gd name="connsiteY1" fmla="*/ 0 h 370326"/>
                <a:gd name="connsiteX2" fmla="*/ 2803523 w 2803523"/>
                <a:gd name="connsiteY2" fmla="*/ 61733 h 370326"/>
                <a:gd name="connsiteX3" fmla="*/ 2803523 w 2803523"/>
                <a:gd name="connsiteY3" fmla="*/ 370326 h 370326"/>
                <a:gd name="connsiteX4" fmla="*/ 2803523 w 2803523"/>
                <a:gd name="connsiteY4" fmla="*/ 370326 h 370326"/>
                <a:gd name="connsiteX5" fmla="*/ 0 w 2803523"/>
                <a:gd name="connsiteY5" fmla="*/ 370326 h 370326"/>
                <a:gd name="connsiteX6" fmla="*/ 0 w 2803523"/>
                <a:gd name="connsiteY6" fmla="*/ 370326 h 370326"/>
                <a:gd name="connsiteX7" fmla="*/ 0 w 2803523"/>
                <a:gd name="connsiteY7" fmla="*/ 61733 h 370326"/>
                <a:gd name="connsiteX8" fmla="*/ 61733 w 2803523"/>
                <a:gd name="connsiteY8" fmla="*/ 0 h 3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70326">
                  <a:moveTo>
                    <a:pt x="61733" y="0"/>
                  </a:moveTo>
                  <a:lnTo>
                    <a:pt x="2741790" y="0"/>
                  </a:lnTo>
                  <a:cubicBezTo>
                    <a:pt x="2775884" y="0"/>
                    <a:pt x="2803523" y="27639"/>
                    <a:pt x="2803523" y="61733"/>
                  </a:cubicBezTo>
                  <a:lnTo>
                    <a:pt x="2803523" y="370326"/>
                  </a:lnTo>
                  <a:lnTo>
                    <a:pt x="2803523" y="370326"/>
                  </a:lnTo>
                  <a:lnTo>
                    <a:pt x="0" y="370326"/>
                  </a:lnTo>
                  <a:lnTo>
                    <a:pt x="0" y="370326"/>
                  </a:lnTo>
                  <a:lnTo>
                    <a:pt x="0" y="61733"/>
                  </a:lnTo>
                  <a:cubicBezTo>
                    <a:pt x="0" y="27639"/>
                    <a:pt x="27639" y="0"/>
                    <a:pt x="61733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1938821"/>
                <a:satOff val="0"/>
                <a:lumOff val="-8693"/>
                <a:alphaOff val="0"/>
              </a:schemeClr>
            </a:lnRef>
            <a:fillRef idx="1">
              <a:schemeClr val="accent2">
                <a:hueOff val="-1938821"/>
                <a:satOff val="0"/>
                <a:lumOff val="-8693"/>
                <a:alphaOff val="0"/>
              </a:schemeClr>
            </a:fillRef>
            <a:effectRef idx="0">
              <a:schemeClr val="accent2">
                <a:hueOff val="-1938821"/>
                <a:satOff val="0"/>
                <a:lumOff val="-86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421" tIns="71421" rIns="714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2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729910" y="2840784"/>
              <a:ext cx="10623891" cy="493957"/>
            </a:xfrm>
            <a:custGeom>
              <a:avLst/>
              <a:gdLst>
                <a:gd name="connsiteX0" fmla="*/ 0 w 10782783"/>
                <a:gd name="connsiteY0" fmla="*/ 0 h 681448"/>
                <a:gd name="connsiteX1" fmla="*/ 10782783 w 10782783"/>
                <a:gd name="connsiteY1" fmla="*/ 0 h 681448"/>
                <a:gd name="connsiteX2" fmla="*/ 10782783 w 10782783"/>
                <a:gd name="connsiteY2" fmla="*/ 681448 h 681448"/>
                <a:gd name="connsiteX3" fmla="*/ 0 w 10782783"/>
                <a:gd name="connsiteY3" fmla="*/ 681448 h 681448"/>
                <a:gd name="connsiteX4" fmla="*/ 0 w 10782783"/>
                <a:gd name="connsiteY4" fmla="*/ 0 h 6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681448">
                  <a:moveTo>
                    <a:pt x="0" y="0"/>
                  </a:moveTo>
                  <a:lnTo>
                    <a:pt x="10782783" y="0"/>
                  </a:lnTo>
                  <a:lnTo>
                    <a:pt x="10782783" y="681448"/>
                  </a:lnTo>
                  <a:lnTo>
                    <a:pt x="0" y="6814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a partnership with all those involved with the student’s care.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29910" y="3400787"/>
              <a:ext cx="2803523" cy="384512"/>
            </a:xfrm>
            <a:custGeom>
              <a:avLst/>
              <a:gdLst>
                <a:gd name="connsiteX0" fmla="*/ 64098 w 2803523"/>
                <a:gd name="connsiteY0" fmla="*/ 0 h 384512"/>
                <a:gd name="connsiteX1" fmla="*/ 2739425 w 2803523"/>
                <a:gd name="connsiteY1" fmla="*/ 0 h 384512"/>
                <a:gd name="connsiteX2" fmla="*/ 2803523 w 2803523"/>
                <a:gd name="connsiteY2" fmla="*/ 64098 h 384512"/>
                <a:gd name="connsiteX3" fmla="*/ 2803523 w 2803523"/>
                <a:gd name="connsiteY3" fmla="*/ 384512 h 384512"/>
                <a:gd name="connsiteX4" fmla="*/ 2803523 w 2803523"/>
                <a:gd name="connsiteY4" fmla="*/ 384512 h 384512"/>
                <a:gd name="connsiteX5" fmla="*/ 0 w 2803523"/>
                <a:gd name="connsiteY5" fmla="*/ 384512 h 384512"/>
                <a:gd name="connsiteX6" fmla="*/ 0 w 2803523"/>
                <a:gd name="connsiteY6" fmla="*/ 384512 h 384512"/>
                <a:gd name="connsiteX7" fmla="*/ 0 w 2803523"/>
                <a:gd name="connsiteY7" fmla="*/ 64098 h 384512"/>
                <a:gd name="connsiteX8" fmla="*/ 64098 w 2803523"/>
                <a:gd name="connsiteY8" fmla="*/ 0 h 38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4512">
                  <a:moveTo>
                    <a:pt x="64098" y="0"/>
                  </a:moveTo>
                  <a:lnTo>
                    <a:pt x="2739425" y="0"/>
                  </a:lnTo>
                  <a:cubicBezTo>
                    <a:pt x="2774825" y="0"/>
                    <a:pt x="2803523" y="28698"/>
                    <a:pt x="2803523" y="64098"/>
                  </a:cubicBezTo>
                  <a:lnTo>
                    <a:pt x="2803523" y="384512"/>
                  </a:lnTo>
                  <a:lnTo>
                    <a:pt x="2803523" y="384512"/>
                  </a:lnTo>
                  <a:lnTo>
                    <a:pt x="0" y="384512"/>
                  </a:lnTo>
                  <a:lnTo>
                    <a:pt x="0" y="384512"/>
                  </a:lnTo>
                  <a:lnTo>
                    <a:pt x="0" y="64098"/>
                  </a:lnTo>
                  <a:cubicBezTo>
                    <a:pt x="0" y="28698"/>
                    <a:pt x="28698" y="0"/>
                    <a:pt x="64098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3877643"/>
                <a:satOff val="0"/>
                <a:lumOff val="-17385"/>
                <a:alphaOff val="0"/>
              </a:schemeClr>
            </a:lnRef>
            <a:fillRef idx="1">
              <a:schemeClr val="accent2">
                <a:hueOff val="-3877643"/>
                <a:satOff val="0"/>
                <a:lumOff val="-17385"/>
                <a:alphaOff val="0"/>
              </a:schemeClr>
            </a:fillRef>
            <a:effectRef idx="0">
              <a:schemeClr val="accent2">
                <a:hueOff val="-3877643"/>
                <a:satOff val="0"/>
                <a:lumOff val="-1738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4" tIns="72114" rIns="7211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3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729911" y="3785299"/>
              <a:ext cx="10623890" cy="694586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Know requirements for serving food to students with food-related disabilities.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33433" y="472601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729910" y="4642422"/>
              <a:ext cx="2803523" cy="400088"/>
            </a:xfrm>
            <a:custGeom>
              <a:avLst/>
              <a:gdLst>
                <a:gd name="connsiteX0" fmla="*/ 66695 w 2803523"/>
                <a:gd name="connsiteY0" fmla="*/ 0 h 400088"/>
                <a:gd name="connsiteX1" fmla="*/ 2736828 w 2803523"/>
                <a:gd name="connsiteY1" fmla="*/ 0 h 400088"/>
                <a:gd name="connsiteX2" fmla="*/ 2803523 w 2803523"/>
                <a:gd name="connsiteY2" fmla="*/ 66695 h 400088"/>
                <a:gd name="connsiteX3" fmla="*/ 2803523 w 2803523"/>
                <a:gd name="connsiteY3" fmla="*/ 400088 h 400088"/>
                <a:gd name="connsiteX4" fmla="*/ 2803523 w 2803523"/>
                <a:gd name="connsiteY4" fmla="*/ 400088 h 400088"/>
                <a:gd name="connsiteX5" fmla="*/ 0 w 2803523"/>
                <a:gd name="connsiteY5" fmla="*/ 400088 h 400088"/>
                <a:gd name="connsiteX6" fmla="*/ 0 w 2803523"/>
                <a:gd name="connsiteY6" fmla="*/ 400088 h 400088"/>
                <a:gd name="connsiteX7" fmla="*/ 0 w 2803523"/>
                <a:gd name="connsiteY7" fmla="*/ 66695 h 400088"/>
                <a:gd name="connsiteX8" fmla="*/ 66695 w 2803523"/>
                <a:gd name="connsiteY8" fmla="*/ 0 h 4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400088">
                  <a:moveTo>
                    <a:pt x="66695" y="0"/>
                  </a:moveTo>
                  <a:lnTo>
                    <a:pt x="2736828" y="0"/>
                  </a:lnTo>
                  <a:cubicBezTo>
                    <a:pt x="2773663" y="0"/>
                    <a:pt x="2803523" y="29860"/>
                    <a:pt x="2803523" y="66695"/>
                  </a:cubicBezTo>
                  <a:lnTo>
                    <a:pt x="2803523" y="400088"/>
                  </a:lnTo>
                  <a:lnTo>
                    <a:pt x="2803523" y="400088"/>
                  </a:lnTo>
                  <a:lnTo>
                    <a:pt x="0" y="400088"/>
                  </a:lnTo>
                  <a:lnTo>
                    <a:pt x="0" y="400088"/>
                  </a:lnTo>
                  <a:lnTo>
                    <a:pt x="0" y="66695"/>
                  </a:lnTo>
                  <a:cubicBezTo>
                    <a:pt x="0" y="29860"/>
                    <a:pt x="29860" y="0"/>
                    <a:pt x="6669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5816464"/>
                <a:satOff val="0"/>
                <a:lumOff val="-26078"/>
                <a:alphaOff val="0"/>
              </a:schemeClr>
            </a:lnRef>
            <a:fillRef idx="1">
              <a:schemeClr val="accent2">
                <a:hueOff val="-5816464"/>
                <a:satOff val="0"/>
                <a:lumOff val="-26078"/>
                <a:alphaOff val="0"/>
              </a:schemeClr>
            </a:fillRef>
            <a:effectRef idx="0">
              <a:schemeClr val="accent2">
                <a:hueOff val="-5816464"/>
                <a:satOff val="0"/>
                <a:lumOff val="-2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874" tIns="72874" rIns="7287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4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9910" y="5042511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Implement the instructions of the State licensed healthcare professional.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820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914400" y="1828800"/>
            <a:ext cx="10543823" cy="4305300"/>
          </a:xfrm>
        </p:spPr>
        <p:txBody>
          <a:bodyPr>
            <a:noAutofit/>
          </a:bodyPr>
          <a:lstStyle/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504 Plan </a:t>
            </a:r>
          </a:p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Individualized Education Plan (IEP)</a:t>
            </a:r>
          </a:p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Individualized Healthcare Plan (IHP)</a:t>
            </a:r>
          </a:p>
          <a:p>
            <a:pPr marL="68580" indent="0">
              <a:spcBef>
                <a:spcPts val="600"/>
              </a:spcBef>
              <a:spcAft>
                <a:spcPts val="1800"/>
              </a:spcAft>
              <a:buNone/>
            </a:pPr>
            <a:endParaRPr lang="en-US" sz="280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rgbClr val="FF0066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400" y="3654646"/>
            <a:ext cx="3810000" cy="2898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9144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Written Plans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0604387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524000"/>
            <a:ext cx="10543823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u="sng">
                <a:solidFill>
                  <a:schemeClr val="tx1"/>
                </a:solidFill>
                <a:latin typeface="Arial"/>
                <a:cs typeface="Arial"/>
              </a:rPr>
              <a:t>Must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 make substitutions when disability prevents students from eating/drinking the school meal as prepared</a:t>
            </a:r>
            <a:endParaRPr lang="en-US" altLang="en-US" sz="2800">
              <a:solidFill>
                <a:schemeClr val="tx1"/>
              </a:solidFill>
              <a:latin typeface="Arial"/>
              <a:cs typeface="Arial"/>
            </a:endParaRPr>
          </a:p>
          <a:p>
            <a:pPr marL="394970" indent="-347345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Possible modifications:</a:t>
            </a:r>
          </a:p>
          <a:p>
            <a:pPr marL="914400" lvl="1" indent="-320040">
              <a:spcBef>
                <a:spcPts val="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Allergen-free meal </a:t>
            </a:r>
            <a:endParaRPr lang="en-US" sz="2800">
              <a:solidFill>
                <a:schemeClr val="tx1"/>
              </a:solidFill>
            </a:endParaRPr>
          </a:p>
          <a:p>
            <a:pPr marL="914400" lvl="1" indent="-320040">
              <a:spcBef>
                <a:spcPts val="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Safe environment to eat meal</a:t>
            </a:r>
          </a:p>
          <a:p>
            <a:pPr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No extra charge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3557" y="533400"/>
            <a:ext cx="89085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School Meal Requirements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58000" y="2895600"/>
            <a:ext cx="4343400" cy="307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145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Medical Statement Requirement for Federal Reimbursement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7" y="2059805"/>
            <a:ext cx="10291891" cy="4330411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>
                <a:latin typeface="Arial"/>
                <a:cs typeface="Arial"/>
              </a:rPr>
              <a:t>Federal reimbursement: 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>
                <a:latin typeface="Arial"/>
                <a:cs typeface="Arial"/>
              </a:rPr>
              <a:t>Outside of the meal pattern →</a:t>
            </a:r>
            <a:r>
              <a:rPr lang="en-US" sz="2400">
                <a:latin typeface="Arial"/>
                <a:cs typeface="Arial"/>
              </a:rPr>
              <a:t> </a:t>
            </a:r>
            <a:r>
              <a:rPr lang="en-US" sz="2400" b="1">
                <a:latin typeface="Arial"/>
                <a:cs typeface="Arial"/>
              </a:rPr>
              <a:t>medical statement required</a:t>
            </a:r>
            <a:endParaRPr lang="en-US" sz="2400">
              <a:latin typeface="Arial"/>
              <a:cs typeface="Arial"/>
            </a:endParaRP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>
                <a:latin typeface="Arial"/>
                <a:cs typeface="Arial"/>
              </a:rPr>
              <a:t>Inside of the meal pattern → medical statement</a:t>
            </a:r>
            <a:r>
              <a:rPr lang="en-US" sz="2400">
                <a:latin typeface="Arial"/>
                <a:cs typeface="Arial"/>
              </a:rPr>
              <a:t> </a:t>
            </a:r>
            <a:r>
              <a:rPr lang="en-US" sz="2400" b="1" u="sng">
                <a:latin typeface="Arial"/>
                <a:cs typeface="Arial"/>
              </a:rPr>
              <a:t>not</a:t>
            </a:r>
            <a:r>
              <a:rPr lang="en-US" sz="2400" b="1">
                <a:latin typeface="Arial"/>
                <a:cs typeface="Arial"/>
              </a:rPr>
              <a:t> required</a:t>
            </a:r>
          </a:p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>
                <a:latin typeface="Arial"/>
                <a:cs typeface="Arial"/>
              </a:rPr>
              <a:t>May still be required by: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/>
              <a:t>School district 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/>
              <a:t>Local health authority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/>
              <a:t>State agency</a:t>
            </a:r>
            <a:endParaRPr lang="en-US" sz="2400">
              <a:latin typeface="Arial"/>
              <a:cs typeface="Arial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207" y="3819030"/>
            <a:ext cx="3863741" cy="2571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7222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Medical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8" y="1818217"/>
            <a:ext cx="8085666" cy="4572000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Arial"/>
                <a:cs typeface="Arial"/>
              </a:rPr>
              <a:t>Medical statement should include: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Information about how the student’s physical or mental impairment restricts the student’s diet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Meal modifications for the student’s disability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Food(s) to be omitted and recommended alternatives for a modified meal</a:t>
            </a: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686800" y="0"/>
            <a:ext cx="3505200" cy="6858000"/>
          </a:xfrm>
        </p:spPr>
      </p:pic>
    </p:spTree>
    <p:extLst>
      <p:ext uri="{BB962C8B-B14F-4D97-AF65-F5344CB8AC3E}">
        <p14:creationId xmlns:p14="http://schemas.microsoft.com/office/powerpoint/2010/main" val="866285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Planning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676400"/>
            <a:ext cx="10515600" cy="35802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Allergen-free options in menu cycle </a:t>
            </a:r>
            <a:endParaRPr lang="en-US" sz="280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Reimbursable meal with existing allergen-free options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Minimizes need for special recipes or menu substitutions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Offer Versus Serve</a:t>
            </a:r>
          </a:p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198" y="4343400"/>
            <a:ext cx="2821547" cy="2302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4405395"/>
            <a:ext cx="3269143" cy="2178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65278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Team</a:t>
            </a:r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35792426"/>
              </p:ext>
            </p:extLst>
          </p:nvPr>
        </p:nvGraphicFramePr>
        <p:xfrm>
          <a:off x="2053167" y="613833"/>
          <a:ext cx="8075084" cy="540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 rot="3555044">
            <a:off x="7364407" y="2287375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2359" y="5953667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597759">
            <a:off x="2982926" y="2074796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2676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66800" y="2209800"/>
            <a:ext cx="45720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>
                <a:solidFill>
                  <a:schemeClr val="bg2">
                    <a:lumMod val="50000"/>
                  </a:schemeClr>
                </a:solidFill>
              </a:rPr>
              <a:t>Food Related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Disabilities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324600" y="2209800"/>
            <a:ext cx="44196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>
                <a:solidFill>
                  <a:schemeClr val="bg2">
                    <a:lumMod val="50000"/>
                  </a:schemeClr>
                </a:solidFill>
              </a:rPr>
              <a:t>Other Accommodations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629400" y="2971800"/>
            <a:ext cx="3810000" cy="2835275"/>
          </a:xfrm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Texture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IV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Tube feeding</a:t>
            </a:r>
          </a:p>
          <a:p>
            <a:pPr>
              <a:spcAft>
                <a:spcPts val="1800"/>
              </a:spcAft>
            </a:pPr>
            <a:endParaRPr lang="en-US" sz="280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066799" y="2971800"/>
            <a:ext cx="4495800" cy="2118518"/>
          </a:xfrm>
        </p:spPr>
        <p:txBody>
          <a:bodyPr>
            <a:no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600">
                <a:solidFill>
                  <a:schemeClr val="tx1"/>
                </a:solidFill>
              </a:rPr>
              <a:t>Diabetes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Phenylketonuria (PKU)</a:t>
            </a:r>
            <a:endParaRPr lang="en-US" altLang="en-US" sz="2600">
              <a:solidFill>
                <a:schemeClr val="tx1"/>
              </a:solidFill>
            </a:endParaRPr>
          </a:p>
          <a:p>
            <a:pPr indent="-347472">
              <a:spcAft>
                <a:spcPts val="1800"/>
              </a:spcAft>
            </a:pPr>
            <a:r>
              <a:rPr lang="en-US" altLang="en-US" sz="2600">
                <a:solidFill>
                  <a:schemeClr val="tx1"/>
                </a:solidFill>
              </a:rPr>
              <a:t>Celiac disease</a:t>
            </a:r>
          </a:p>
          <a:p>
            <a:pPr>
              <a:spcAft>
                <a:spcPts val="1800"/>
              </a:spcAft>
            </a:pPr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70955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Accommodating Students With Other Food-Related Disabilities</a:t>
            </a:r>
          </a:p>
        </p:txBody>
      </p:sp>
    </p:spTree>
    <p:extLst>
      <p:ext uri="{BB962C8B-B14F-4D97-AF65-F5344CB8AC3E}">
        <p14:creationId xmlns:p14="http://schemas.microsoft.com/office/powerpoint/2010/main" val="31052225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5225611"/>
              </p:ext>
            </p:extLst>
          </p:nvPr>
        </p:nvGraphicFramePr>
        <p:xfrm>
          <a:off x="1066800" y="1752600"/>
          <a:ext cx="9982200" cy="4498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1010397189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3402997230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1339157768"/>
                    </a:ext>
                  </a:extLst>
                </a:gridCol>
              </a:tblGrid>
              <a:tr h="17247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sources contracted to serve in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SNP food served outside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sources served outside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856418"/>
                  </a:ext>
                </a:extLst>
              </a:tr>
              <a:tr h="2694877"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Restaurants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Caterers</a:t>
                      </a:r>
                    </a:p>
                    <a:p>
                      <a:pPr lvl="0">
                        <a:spcAft>
                          <a:spcPts val="1200"/>
                        </a:spcAft>
                        <a:buNone/>
                      </a:pPr>
                      <a:endParaRPr lang="en-US" sz="2600">
                        <a:latin typeface="Arial"/>
                        <a:cs typeface="Arial"/>
                      </a:endParaRP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Breakfast in Classroom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Fresh Fruit and Vegetable Program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Afterschool Snack Program</a:t>
                      </a: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Potlucks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Classroom projects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Club and Sports events</a:t>
                      </a:r>
                    </a:p>
                  </a:txBody>
                  <a:tcPr marL="91239" marR="91239"/>
                </a:tc>
                <a:extLst>
                  <a:ext uri="{0D108BD9-81ED-4DB2-BD59-A6C34878D82A}">
                    <a16:rowId xmlns:a16="http://schemas.microsoft.com/office/drawing/2014/main" val="4258725822"/>
                  </a:ext>
                </a:extLst>
              </a:tr>
            </a:tbl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Strategies to Manage Outside Food</a:t>
            </a:r>
          </a:p>
        </p:txBody>
      </p:sp>
    </p:spTree>
    <p:extLst>
      <p:ext uri="{BB962C8B-B14F-4D97-AF65-F5344CB8AC3E}">
        <p14:creationId xmlns:p14="http://schemas.microsoft.com/office/powerpoint/2010/main" val="38928007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10058400" cy="44098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Work in groups. </a:t>
            </a:r>
            <a:endParaRPr lang="en-US" dirty="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Each group has a scenario of a student with a known life-threatening food allergy.</a:t>
            </a:r>
            <a:endParaRPr lang="en-US" sz="2800" dirty="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On the flip chart paper, record the actions you would take to 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safely provide food for the student.</a:t>
            </a:r>
            <a:endParaRPr lang="en-US" sz="280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Select a spokesperson           share your group’s scenario and the actions.</a:t>
            </a: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600"/>
          </a:p>
          <a:p>
            <a:pPr algn="l"/>
            <a:endParaRPr lang="en-US" sz="2600"/>
          </a:p>
          <a:p>
            <a:pPr marL="514350" indent="-514350">
              <a:buAutoNum type="arabicPeriod"/>
            </a:pPr>
            <a:endParaRPr lang="en-US" sz="2600"/>
          </a:p>
        </p:txBody>
      </p:sp>
      <p:sp>
        <p:nvSpPr>
          <p:cNvPr id="4" name="Right Arrow 3"/>
          <p:cNvSpPr/>
          <p:nvPr/>
        </p:nvSpPr>
        <p:spPr>
          <a:xfrm>
            <a:off x="5352308" y="4630655"/>
            <a:ext cx="743692" cy="398545"/>
          </a:xfrm>
          <a:prstGeom prst="rightArrow">
            <a:avLst/>
          </a:prstGeom>
          <a:solidFill>
            <a:srgbClr val="9BC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Reduce the Risk Activity</a:t>
            </a:r>
          </a:p>
        </p:txBody>
      </p:sp>
    </p:spTree>
    <p:extLst>
      <p:ext uri="{BB962C8B-B14F-4D97-AF65-F5344CB8AC3E}">
        <p14:creationId xmlns:p14="http://schemas.microsoft.com/office/powerpoint/2010/main" val="6005563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752600"/>
            <a:ext cx="9829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Accommodate students with food allergies.</a:t>
            </a:r>
          </a:p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Manage food outside of the cafeteria.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1664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4 Review</a:t>
            </a:r>
          </a:p>
        </p:txBody>
      </p:sp>
    </p:spTree>
    <p:extLst>
      <p:ext uri="{BB962C8B-B14F-4D97-AF65-F5344CB8AC3E}">
        <p14:creationId xmlns:p14="http://schemas.microsoft.com/office/powerpoint/2010/main" val="76160063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436378"/>
            <a:ext cx="4211217" cy="609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4618" y="1471197"/>
            <a:ext cx="3029306" cy="500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66800" y="2667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Make It Stick</a:t>
            </a:r>
          </a:p>
        </p:txBody>
      </p:sp>
    </p:spTree>
    <p:extLst>
      <p:ext uri="{BB962C8B-B14F-4D97-AF65-F5344CB8AC3E}">
        <p14:creationId xmlns:p14="http://schemas.microsoft.com/office/powerpoint/2010/main" val="4546011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6837" y="404628"/>
            <a:ext cx="4678326" cy="60487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3529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200" y="2057400"/>
            <a:ext cx="5218770" cy="297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43000" y="914400"/>
            <a:ext cx="5567312" cy="685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Post-Assessment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205740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01382" y="373566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0634347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676400"/>
            <a:ext cx="891657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What questions may I answer for you?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ICN Evaluation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Make sure you sign the class roster.</a:t>
            </a:r>
            <a:endParaRPr lang="en-US" dirty="0">
              <a:solidFill>
                <a:schemeClr val="tx1"/>
              </a:solidFill>
            </a:endParaRPr>
          </a:p>
          <a:p>
            <a:pPr eaLnBrk="1" hangingPunct="1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Training Wrap Up</a:t>
            </a:r>
            <a:endParaRPr lang="en-US" dirty="0">
              <a:solidFill>
                <a:srgbClr val="00206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41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067" y="3182025"/>
            <a:ext cx="7907867" cy="17921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The University of Mississippi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800" b="1">
                <a:solidFill>
                  <a:schemeClr val="tx1"/>
                </a:solidFill>
              </a:rPr>
              <a:t>School of Applied Sciences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www.theicn.org  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800-321-3054</a:t>
            </a: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6" name="Rectangle 5"/>
          <p:cNvSpPr/>
          <p:nvPr/>
        </p:nvSpPr>
        <p:spPr>
          <a:xfrm>
            <a:off x="2244724" y="5648944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facebook.com/</a:t>
            </a: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ichildnutrition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819" y="4881692"/>
            <a:ext cx="743990" cy="744339"/>
          </a:xfrm>
          <a:prstGeom prst="rect">
            <a:avLst/>
          </a:prstGeom>
        </p:spPr>
      </p:pic>
      <p:pic>
        <p:nvPicPr>
          <p:cNvPr id="8" name="Picture 2" descr="https://g.twimg.com/Twitter_logo_blu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9224" y="4941375"/>
            <a:ext cx="801157" cy="65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75306" y="5691556"/>
            <a:ext cx="1587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@ichildnutrition</a:t>
            </a:r>
          </a:p>
        </p:txBody>
      </p:sp>
      <p:pic>
        <p:nvPicPr>
          <p:cNvPr id="10" name="Picture 8" descr="http://www.authormedia.com/wp-content/uploads/2013/04/pinterest_badge_red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1583" y="4772394"/>
            <a:ext cx="939582" cy="93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005751" y="5689882"/>
            <a:ext cx="21881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pinterest.com/theicn</a:t>
            </a:r>
          </a:p>
        </p:txBody>
      </p:sp>
      <p:pic>
        <p:nvPicPr>
          <p:cNvPr id="12" name="Picture 10" descr="http://3835642c2693476aa717-d4b78efce91b9730bcca725cf9bb0b37.r51.cf1.rackcdn.com/Multi-Color_Logo_thumbnail200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4225" y="4835429"/>
            <a:ext cx="813515" cy="81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791201" y="5691556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instagram.com/theicn</a:t>
            </a: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2125135" y="867103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Thank you!</a:t>
            </a: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A8E06E8E-9EFD-B8E0-2702-CC81817CB57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979" y="2113069"/>
            <a:ext cx="4986866" cy="8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60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Blues">
      <a:dk1>
        <a:sysClr val="windowText" lastClr="000000"/>
      </a:dk1>
      <a:lt1>
        <a:sysClr val="window" lastClr="FFFFFF"/>
      </a:lt1>
      <a:dk2>
        <a:srgbClr val="323232"/>
      </a:dk2>
      <a:lt2>
        <a:srgbClr val="92D050"/>
      </a:lt2>
      <a:accent1>
        <a:srgbClr val="A9DB66"/>
      </a:accent1>
      <a:accent2>
        <a:srgbClr val="50771B"/>
      </a:accent2>
      <a:accent3>
        <a:srgbClr val="354F12"/>
      </a:accent3>
      <a:accent4>
        <a:srgbClr val="00B0F0"/>
      </a:accent4>
      <a:accent5>
        <a:srgbClr val="0070C0"/>
      </a:accent5>
      <a:accent6>
        <a:srgbClr val="002060"/>
      </a:accent6>
      <a:hlink>
        <a:srgbClr val="66FF66"/>
      </a:hlink>
      <a:folHlink>
        <a:srgbClr val="B26B02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6.xml><?xml version="1.0" encoding="utf-8"?>
<a:theme xmlns:a="http://schemas.openxmlformats.org/drawingml/2006/main" name="1_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38bbad-0bb0-41a7-b78f-084b382b3af7">
      <Terms xmlns="http://schemas.microsoft.com/office/infopath/2007/PartnerControls"/>
    </lcf76f155ced4ddcb4097134ff3c332f>
    <TaxCatchAll xmlns="73fb875a-8af9-4255-b008-0995492d31c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F41949DA2A940B8D082ECAF8F142D" ma:contentTypeVersion="16" ma:contentTypeDescription="Create a new document." ma:contentTypeScope="" ma:versionID="d6b3227db6851cc0cea80b98300a0e82">
  <xsd:schema xmlns:xsd="http://www.w3.org/2001/XMLSchema" xmlns:xs="http://www.w3.org/2001/XMLSchema" xmlns:p="http://schemas.microsoft.com/office/2006/metadata/properties" xmlns:ns2="df38bbad-0bb0-41a7-b78f-084b382b3af7" xmlns:ns3="e9322675-4e6c-4dcb-b08b-f40420b09916" xmlns:ns4="73fb875a-8af9-4255-b008-0995492d31cd" targetNamespace="http://schemas.microsoft.com/office/2006/metadata/properties" ma:root="true" ma:fieldsID="45a94729190c7cf5637891a2a156de65" ns2:_="" ns3:_="" ns4:_="">
    <xsd:import namespace="df38bbad-0bb0-41a7-b78f-084b382b3af7"/>
    <xsd:import namespace="e9322675-4e6c-4dcb-b08b-f40420b09916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8bbad-0bb0-41a7-b78f-084b382b3a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22675-4e6c-4dcb-b08b-f40420b099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48fc01c-e69d-4de5-96fd-ab5470473b8d}" ma:internalName="TaxCatchAll" ma:showField="CatchAllData" ma:web="e9322675-4e6c-4dcb-b08b-f40420b09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95B9-C007-4D2A-BE59-6526443DD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7461A4-1536-4046-B50C-639A9EF315A3}">
  <ds:schemaRefs>
    <ds:schemaRef ds:uri="http://purl.org/dc/elements/1.1/"/>
    <ds:schemaRef ds:uri="e9322675-4e6c-4dcb-b08b-f40420b0991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73fb875a-8af9-4255-b008-0995492d31cd"/>
    <ds:schemaRef ds:uri="df38bbad-0bb0-41a7-b78f-084b382b3af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20CFB89-7A27-4394-BC56-40D3941B45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38bbad-0bb0-41a7-b78f-084b382b3af7"/>
    <ds:schemaRef ds:uri="e9322675-4e6c-4dcb-b08b-f40420b09916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978</TotalTime>
  <Words>2758</Words>
  <Application>Microsoft Office PowerPoint</Application>
  <PresentationFormat>Widescreen</PresentationFormat>
  <Paragraphs>570</Paragraphs>
  <Slides>93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93</vt:i4>
      </vt:variant>
    </vt:vector>
  </HeadingPairs>
  <TitlesOfParts>
    <vt:vector size="109" baseType="lpstr">
      <vt:lpstr>Arial</vt:lpstr>
      <vt:lpstr>Avenir Next LT Pro</vt:lpstr>
      <vt:lpstr>Calibri</vt:lpstr>
      <vt:lpstr>Calibri Light</vt:lpstr>
      <vt:lpstr>Century Gothic</vt:lpstr>
      <vt:lpstr>Courier New</vt:lpstr>
      <vt:lpstr>Speak Pro</vt:lpstr>
      <vt:lpstr>Times New Roman</vt:lpstr>
      <vt:lpstr>Wingdings</vt:lpstr>
      <vt:lpstr>Wingdings 2</vt:lpstr>
      <vt:lpstr>Austin</vt:lpstr>
      <vt:lpstr>1_Austin</vt:lpstr>
      <vt:lpstr>2_Austin</vt:lpstr>
      <vt:lpstr>Custom Design</vt:lpstr>
      <vt:lpstr>Office Theme</vt:lpstr>
      <vt:lpstr>1_Office Theme</vt:lpstr>
      <vt:lpstr>Food Allergies for School Nutrition</vt:lpstr>
      <vt:lpstr>PowerPoint Presentation</vt:lpstr>
      <vt:lpstr>Logistics</vt:lpstr>
      <vt:lpstr>Ground Rules</vt:lpstr>
      <vt:lpstr>Warm-Up Activity </vt:lpstr>
      <vt:lpstr>Topics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Allergic Reaction Symptoms</vt:lpstr>
      <vt:lpstr>Treatment for Allergic Reaction</vt:lpstr>
      <vt:lpstr>PowerPoint Presentation</vt:lpstr>
      <vt:lpstr>Nonverbal Signs of Allergic Reaction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Preparation Is the Key to Success</vt:lpstr>
      <vt:lpstr>PowerPoint Presentation</vt:lpstr>
      <vt:lpstr>PowerPoint Presentation</vt:lpstr>
      <vt:lpstr>PowerPoint Presentation</vt:lpstr>
      <vt:lpstr>PowerPoint Presentation</vt:lpstr>
      <vt:lpstr>Gluten-Free Meals </vt:lpstr>
      <vt:lpstr>PowerPoint Presentation</vt:lpstr>
      <vt:lpstr>PowerPoint Presentation</vt:lpstr>
      <vt:lpstr>PowerPoint Presentation</vt:lpstr>
      <vt:lpstr>Food Allergen Labeling and Consumer Protection Act of 2004 (FALCPA) </vt:lpstr>
      <vt:lpstr>Food Allergy Safety, Treatment, Education, and Research Act (FASTER) </vt:lpstr>
      <vt:lpstr>Labels Samples</vt:lpstr>
      <vt:lpstr>Advisory Statements</vt:lpstr>
      <vt:lpstr>Other Food Labels</vt:lpstr>
      <vt:lpstr>PowerPoint Presentation</vt:lpstr>
      <vt:lpstr>PowerPoint Presentation</vt:lpstr>
      <vt:lpstr>Recall Procedures</vt:lpstr>
      <vt:lpstr>PowerPoint Presentation</vt:lpstr>
      <vt:lpstr>PowerPoint Presentation</vt:lpstr>
      <vt:lpstr>PowerPoint Presentation</vt:lpstr>
      <vt:lpstr>Procedures for Reading Food Labels</vt:lpstr>
      <vt:lpstr>PowerPoint Presentation</vt:lpstr>
      <vt:lpstr>PowerPoint Presentation</vt:lpstr>
      <vt:lpstr>PowerPoint Presentation</vt:lpstr>
      <vt:lpstr>PowerPoint Presentation</vt:lpstr>
      <vt:lpstr>Food Label Storage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Cross-Contact or Cross-Contamination? Activity </vt:lpstr>
      <vt:lpstr>1. Cross-Contact or Cross-Contamination?</vt:lpstr>
      <vt:lpstr>2. Cross-Contact or Cross-Contamination?</vt:lpstr>
      <vt:lpstr> 3. Cross-Contact or Cross-Contamination?  </vt:lpstr>
      <vt:lpstr>4. Cross-Contact or Cross-Contamination?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Respect Students With Food Allergies</vt:lpstr>
      <vt:lpstr>PowerPoint Presentation</vt:lpstr>
      <vt:lpstr>PowerPoint Presentation</vt:lpstr>
      <vt:lpstr>PowerPoint Presentation</vt:lpstr>
      <vt:lpstr>Strategies to Accommodate Students With Food Allergies </vt:lpstr>
      <vt:lpstr>PowerPoint Presentation</vt:lpstr>
      <vt:lpstr>PowerPoint Presentation</vt:lpstr>
      <vt:lpstr>Medical Statement Requirement for Federal Reimbursement</vt:lpstr>
      <vt:lpstr>Medical Statement</vt:lpstr>
      <vt:lpstr>Menu Planning Tips</vt:lpstr>
      <vt:lpstr>The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Dixon</dc:creator>
  <cp:lastModifiedBy>Elizabeth J Dixon</cp:lastModifiedBy>
  <cp:revision>77</cp:revision>
  <cp:lastPrinted>2019-10-16T12:58:21Z</cp:lastPrinted>
  <dcterms:created xsi:type="dcterms:W3CDTF">2017-05-23T14:06:53Z</dcterms:created>
  <dcterms:modified xsi:type="dcterms:W3CDTF">2024-06-25T13:51:03Z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0x010100B45F41949DA2A940B8D082ECAF8F142D</vt:lpwstr>
  </property>
  <property fmtid="{D5CDD505-2E9C-101B-9397-08002B2CF9AE}" pid="3" name="MediaServiceImageTags">
    <vt:lpwstr/>
  </property>
</Properties>
</file>