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ink/ink1.xml" ContentType="application/inkml+xml"/>
  <Override PartName="/ppt/ink/ink2.xml" ContentType="application/inkml+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4"/>
  </p:sldMasterIdLst>
  <p:notesMasterIdLst>
    <p:notesMasterId r:id="rId160"/>
  </p:notesMasterIdLst>
  <p:sldIdLst>
    <p:sldId id="404" r:id="rId5"/>
    <p:sldId id="406" r:id="rId6"/>
    <p:sldId id="405" r:id="rId7"/>
    <p:sldId id="452" r:id="rId8"/>
    <p:sldId id="473" r:id="rId9"/>
    <p:sldId id="453" r:id="rId10"/>
    <p:sldId id="407" r:id="rId11"/>
    <p:sldId id="408" r:id="rId12"/>
    <p:sldId id="454" r:id="rId13"/>
    <p:sldId id="471" r:id="rId14"/>
    <p:sldId id="455" r:id="rId15"/>
    <p:sldId id="480" r:id="rId16"/>
    <p:sldId id="479" r:id="rId17"/>
    <p:sldId id="409" r:id="rId18"/>
    <p:sldId id="410" r:id="rId19"/>
    <p:sldId id="456" r:id="rId20"/>
    <p:sldId id="411" r:id="rId21"/>
    <p:sldId id="387" r:id="rId22"/>
    <p:sldId id="388" r:id="rId23"/>
    <p:sldId id="390" r:id="rId24"/>
    <p:sldId id="391" r:id="rId25"/>
    <p:sldId id="481" r:id="rId26"/>
    <p:sldId id="392" r:id="rId27"/>
    <p:sldId id="393" r:id="rId28"/>
    <p:sldId id="395" r:id="rId29"/>
    <p:sldId id="396" r:id="rId30"/>
    <p:sldId id="397" r:id="rId31"/>
    <p:sldId id="398" r:id="rId32"/>
    <p:sldId id="399" r:id="rId33"/>
    <p:sldId id="400" r:id="rId34"/>
    <p:sldId id="401" r:id="rId35"/>
    <p:sldId id="402" r:id="rId36"/>
    <p:sldId id="403" r:id="rId37"/>
    <p:sldId id="448" r:id="rId38"/>
    <p:sldId id="412" r:id="rId39"/>
    <p:sldId id="274" r:id="rId40"/>
    <p:sldId id="413" r:id="rId41"/>
    <p:sldId id="414" r:id="rId42"/>
    <p:sldId id="417" r:id="rId43"/>
    <p:sldId id="380" r:id="rId44"/>
    <p:sldId id="275" r:id="rId45"/>
    <p:sldId id="276" r:id="rId46"/>
    <p:sldId id="277" r:id="rId47"/>
    <p:sldId id="278" r:id="rId48"/>
    <p:sldId id="279" r:id="rId49"/>
    <p:sldId id="280" r:id="rId50"/>
    <p:sldId id="281" r:id="rId51"/>
    <p:sldId id="368" r:id="rId52"/>
    <p:sldId id="415" r:id="rId53"/>
    <p:sldId id="416" r:id="rId54"/>
    <p:sldId id="449" r:id="rId55"/>
    <p:sldId id="290" r:id="rId56"/>
    <p:sldId id="291" r:id="rId57"/>
    <p:sldId id="419" r:id="rId58"/>
    <p:sldId id="420" r:id="rId59"/>
    <p:sldId id="292" r:id="rId60"/>
    <p:sldId id="421" r:id="rId61"/>
    <p:sldId id="293" r:id="rId62"/>
    <p:sldId id="457" r:id="rId63"/>
    <p:sldId id="482" r:id="rId64"/>
    <p:sldId id="294" r:id="rId65"/>
    <p:sldId id="369" r:id="rId66"/>
    <p:sldId id="297" r:id="rId67"/>
    <p:sldId id="298" r:id="rId68"/>
    <p:sldId id="340" r:id="rId69"/>
    <p:sldId id="483" r:id="rId70"/>
    <p:sldId id="381" r:id="rId71"/>
    <p:sldId id="299" r:id="rId72"/>
    <p:sldId id="301" r:id="rId73"/>
    <p:sldId id="423" r:id="rId74"/>
    <p:sldId id="424" r:id="rId75"/>
    <p:sldId id="302" r:id="rId76"/>
    <p:sldId id="425" r:id="rId77"/>
    <p:sldId id="426" r:id="rId78"/>
    <p:sldId id="303" r:id="rId79"/>
    <p:sldId id="465" r:id="rId80"/>
    <p:sldId id="466" r:id="rId81"/>
    <p:sldId id="467" r:id="rId82"/>
    <p:sldId id="468" r:id="rId83"/>
    <p:sldId id="428" r:id="rId84"/>
    <p:sldId id="427" r:id="rId85"/>
    <p:sldId id="484" r:id="rId86"/>
    <p:sldId id="485" r:id="rId87"/>
    <p:sldId id="469" r:id="rId88"/>
    <p:sldId id="429" r:id="rId89"/>
    <p:sldId id="458" r:id="rId90"/>
    <p:sldId id="430" r:id="rId91"/>
    <p:sldId id="309" r:id="rId92"/>
    <p:sldId id="459" r:id="rId93"/>
    <p:sldId id="460" r:id="rId94"/>
    <p:sldId id="461" r:id="rId95"/>
    <p:sldId id="462" r:id="rId96"/>
    <p:sldId id="463" r:id="rId97"/>
    <p:sldId id="370" r:id="rId98"/>
    <p:sldId id="315" r:id="rId99"/>
    <p:sldId id="316" r:id="rId100"/>
    <p:sldId id="431" r:id="rId101"/>
    <p:sldId id="317" r:id="rId102"/>
    <p:sldId id="474" r:id="rId103"/>
    <p:sldId id="433" r:id="rId104"/>
    <p:sldId id="432" r:id="rId105"/>
    <p:sldId id="319" r:id="rId106"/>
    <p:sldId id="434" r:id="rId107"/>
    <p:sldId id="324" r:id="rId108"/>
    <p:sldId id="475" r:id="rId109"/>
    <p:sldId id="325" r:id="rId110"/>
    <p:sldId id="328" r:id="rId111"/>
    <p:sldId id="329" r:id="rId112"/>
    <p:sldId id="371" r:id="rId113"/>
    <p:sldId id="435" r:id="rId114"/>
    <p:sldId id="332" r:id="rId115"/>
    <p:sldId id="372" r:id="rId116"/>
    <p:sldId id="436" r:id="rId117"/>
    <p:sldId id="437" r:id="rId118"/>
    <p:sldId id="374" r:id="rId119"/>
    <p:sldId id="375" r:id="rId120"/>
    <p:sldId id="376" r:id="rId121"/>
    <p:sldId id="377" r:id="rId122"/>
    <p:sldId id="476" r:id="rId123"/>
    <p:sldId id="379" r:id="rId124"/>
    <p:sldId id="477" r:id="rId125"/>
    <p:sldId id="486" r:id="rId126"/>
    <p:sldId id="438" r:id="rId127"/>
    <p:sldId id="333" r:id="rId128"/>
    <p:sldId id="441" r:id="rId129"/>
    <p:sldId id="440" r:id="rId130"/>
    <p:sldId id="344" r:id="rId131"/>
    <p:sldId id="335" r:id="rId132"/>
    <p:sldId id="478" r:id="rId133"/>
    <p:sldId id="345" r:id="rId134"/>
    <p:sldId id="346" r:id="rId135"/>
    <p:sldId id="347" r:id="rId136"/>
    <p:sldId id="348" r:id="rId137"/>
    <p:sldId id="349" r:id="rId138"/>
    <p:sldId id="464" r:id="rId139"/>
    <p:sldId id="442" r:id="rId140"/>
    <p:sldId id="443" r:id="rId141"/>
    <p:sldId id="451" r:id="rId142"/>
    <p:sldId id="445" r:id="rId143"/>
    <p:sldId id="446" r:id="rId144"/>
    <p:sldId id="352" r:id="rId145"/>
    <p:sldId id="353" r:id="rId146"/>
    <p:sldId id="354" r:id="rId147"/>
    <p:sldId id="355" r:id="rId148"/>
    <p:sldId id="358" r:id="rId149"/>
    <p:sldId id="359" r:id="rId150"/>
    <p:sldId id="487" r:id="rId151"/>
    <p:sldId id="360" r:id="rId152"/>
    <p:sldId id="488" r:id="rId153"/>
    <p:sldId id="447" r:id="rId154"/>
    <p:sldId id="362" r:id="rId155"/>
    <p:sldId id="363" r:id="rId156"/>
    <p:sldId id="365" r:id="rId157"/>
    <p:sldId id="366" r:id="rId158"/>
    <p:sldId id="470" r:id="rId15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585A"/>
    <a:srgbClr val="DCF2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891321-D556-43A0-83E8-A18C26B05CEB}" v="49" dt="2024-10-25T17:29:43.80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26" y="10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notesMaster" Target="notesMasters/notesMaster1.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commentAuthors" Target="commentAuthors.xml"/><Relationship Id="rId16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microsoft.com/office/2018/10/relationships/authors" Targe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viewProps" Target="viewProp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tableStyles" Target="tableStyles.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03F83A-FA3A-488F-9562-37088415FFE2}"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F1D81636-625C-421B-B8D1-FB86D4B0E6EB}">
      <dgm:prSet phldrT="[Text]"/>
      <dgm:spPr/>
      <dgm:t>
        <a:bodyPr/>
        <a:lstStyle/>
        <a:p>
          <a:r>
            <a:rPr lang="en-US" dirty="0"/>
            <a:t>SBP</a:t>
          </a:r>
        </a:p>
      </dgm:t>
    </dgm:pt>
    <dgm:pt modelId="{0FF5B685-6358-4B3A-93D6-3F9EDBDECF3C}" type="parTrans" cxnId="{21F1B998-64CD-47E3-8A55-42B8E58BB69C}">
      <dgm:prSet/>
      <dgm:spPr/>
      <dgm:t>
        <a:bodyPr/>
        <a:lstStyle/>
        <a:p>
          <a:endParaRPr lang="en-US"/>
        </a:p>
      </dgm:t>
    </dgm:pt>
    <dgm:pt modelId="{271A73CA-0572-4CB9-8102-B33E6F727E45}" type="sibTrans" cxnId="{21F1B998-64CD-47E3-8A55-42B8E58BB69C}">
      <dgm:prSet/>
      <dgm:spPr/>
      <dgm:t>
        <a:bodyPr/>
        <a:lstStyle/>
        <a:p>
          <a:endParaRPr lang="en-US"/>
        </a:p>
      </dgm:t>
    </dgm:pt>
    <dgm:pt modelId="{980C994D-A2E9-4337-98D1-0FA2782B6454}">
      <dgm:prSet phldrT="[Text]"/>
      <dgm:spPr/>
      <dgm:t>
        <a:bodyPr/>
        <a:lstStyle/>
        <a:p>
          <a:r>
            <a:rPr lang="en-US" dirty="0"/>
            <a:t>Milk</a:t>
          </a:r>
        </a:p>
      </dgm:t>
    </dgm:pt>
    <dgm:pt modelId="{6D8DD4FE-82E8-4183-AF28-6B3A08CA1D50}" type="parTrans" cxnId="{783CF4CD-DBC9-42B2-B043-75F35490A90B}">
      <dgm:prSet/>
      <dgm:spPr/>
      <dgm:t>
        <a:bodyPr/>
        <a:lstStyle/>
        <a:p>
          <a:endParaRPr lang="en-US"/>
        </a:p>
      </dgm:t>
    </dgm:pt>
    <dgm:pt modelId="{202DDD31-8838-4520-A482-2671B6091041}" type="sibTrans" cxnId="{783CF4CD-DBC9-42B2-B043-75F35490A90B}">
      <dgm:prSet/>
      <dgm:spPr/>
      <dgm:t>
        <a:bodyPr/>
        <a:lstStyle/>
        <a:p>
          <a:endParaRPr lang="en-US"/>
        </a:p>
      </dgm:t>
    </dgm:pt>
    <dgm:pt modelId="{6281027E-31F1-486A-993D-7101072107C0}">
      <dgm:prSet phldrT="[Text]"/>
      <dgm:spPr/>
      <dgm:t>
        <a:bodyPr/>
        <a:lstStyle/>
        <a:p>
          <a:r>
            <a:rPr lang="en-US" dirty="0"/>
            <a:t>Combined Grains and Meats/Meat Alternates</a:t>
          </a:r>
        </a:p>
      </dgm:t>
    </dgm:pt>
    <dgm:pt modelId="{741B51E4-CE6F-4395-A0B3-251E8617DC53}" type="parTrans" cxnId="{00523B64-07E7-459C-8FEF-CE6D4B93125F}">
      <dgm:prSet/>
      <dgm:spPr/>
      <dgm:t>
        <a:bodyPr/>
        <a:lstStyle/>
        <a:p>
          <a:endParaRPr lang="en-US"/>
        </a:p>
      </dgm:t>
    </dgm:pt>
    <dgm:pt modelId="{16D7F71D-B175-457F-8051-6B3728A81E9B}" type="sibTrans" cxnId="{00523B64-07E7-459C-8FEF-CE6D4B93125F}">
      <dgm:prSet/>
      <dgm:spPr/>
      <dgm:t>
        <a:bodyPr/>
        <a:lstStyle/>
        <a:p>
          <a:endParaRPr lang="en-US"/>
        </a:p>
      </dgm:t>
    </dgm:pt>
    <dgm:pt modelId="{D1D0CBBC-8458-4E8E-AC87-5BE10C2B358B}">
      <dgm:prSet phldrT="[Text]"/>
      <dgm:spPr/>
      <dgm:t>
        <a:bodyPr/>
        <a:lstStyle/>
        <a:p>
          <a:r>
            <a:rPr lang="en-US" dirty="0"/>
            <a:t>NSLP</a:t>
          </a:r>
        </a:p>
      </dgm:t>
    </dgm:pt>
    <dgm:pt modelId="{29B0F2EB-9E87-4A5B-97CB-9EF9AA887332}" type="parTrans" cxnId="{3D5681B4-3F9A-4D19-981E-3F84798D94CA}">
      <dgm:prSet/>
      <dgm:spPr/>
      <dgm:t>
        <a:bodyPr/>
        <a:lstStyle/>
        <a:p>
          <a:endParaRPr lang="en-US"/>
        </a:p>
      </dgm:t>
    </dgm:pt>
    <dgm:pt modelId="{ADA58C4D-6BB0-4E4F-A6F2-1ED6C39A5A43}" type="sibTrans" cxnId="{3D5681B4-3F9A-4D19-981E-3F84798D94CA}">
      <dgm:prSet/>
      <dgm:spPr/>
      <dgm:t>
        <a:bodyPr/>
        <a:lstStyle/>
        <a:p>
          <a:endParaRPr lang="en-US"/>
        </a:p>
      </dgm:t>
    </dgm:pt>
    <dgm:pt modelId="{DD16C952-3C77-4AEF-ABC6-77E427FC7D18}">
      <dgm:prSet phldrT="[Text]"/>
      <dgm:spPr/>
      <dgm:t>
        <a:bodyPr/>
        <a:lstStyle/>
        <a:p>
          <a:r>
            <a:rPr lang="en-US" dirty="0"/>
            <a:t>Milk</a:t>
          </a:r>
        </a:p>
      </dgm:t>
    </dgm:pt>
    <dgm:pt modelId="{4BDFD187-AC18-4EF8-A5FE-EDBEC8F6FE96}" type="parTrans" cxnId="{2DE6F87D-990F-4EA1-ABA5-23549DCEF3E4}">
      <dgm:prSet/>
      <dgm:spPr/>
      <dgm:t>
        <a:bodyPr/>
        <a:lstStyle/>
        <a:p>
          <a:endParaRPr lang="en-US"/>
        </a:p>
      </dgm:t>
    </dgm:pt>
    <dgm:pt modelId="{12785828-60B8-4286-8898-6C71E179916E}" type="sibTrans" cxnId="{2DE6F87D-990F-4EA1-ABA5-23549DCEF3E4}">
      <dgm:prSet/>
      <dgm:spPr/>
      <dgm:t>
        <a:bodyPr/>
        <a:lstStyle/>
        <a:p>
          <a:endParaRPr lang="en-US"/>
        </a:p>
      </dgm:t>
    </dgm:pt>
    <dgm:pt modelId="{2B50BE19-656D-4DCB-8372-17950308D654}">
      <dgm:prSet phldrT="[Text]"/>
      <dgm:spPr/>
      <dgm:t>
        <a:bodyPr/>
        <a:lstStyle/>
        <a:p>
          <a:r>
            <a:rPr lang="en-US" dirty="0"/>
            <a:t>Fruit</a:t>
          </a:r>
        </a:p>
      </dgm:t>
    </dgm:pt>
    <dgm:pt modelId="{610FCC9E-C499-4D8A-B6FC-71C1F8D777AE}" type="parTrans" cxnId="{57DA1FDE-2327-4339-A00B-D3D47C89CF49}">
      <dgm:prSet/>
      <dgm:spPr/>
      <dgm:t>
        <a:bodyPr/>
        <a:lstStyle/>
        <a:p>
          <a:endParaRPr lang="en-US"/>
        </a:p>
      </dgm:t>
    </dgm:pt>
    <dgm:pt modelId="{CD444158-29DA-4020-B548-4FBF9A5BA7B1}" type="sibTrans" cxnId="{57DA1FDE-2327-4339-A00B-D3D47C89CF49}">
      <dgm:prSet/>
      <dgm:spPr/>
      <dgm:t>
        <a:bodyPr/>
        <a:lstStyle/>
        <a:p>
          <a:endParaRPr lang="en-US"/>
        </a:p>
      </dgm:t>
    </dgm:pt>
    <dgm:pt modelId="{4308B6E1-C5D1-4B6D-ACDD-B208FA840EDE}">
      <dgm:prSet phldrT="[Text]"/>
      <dgm:spPr/>
      <dgm:t>
        <a:bodyPr/>
        <a:lstStyle/>
        <a:p>
          <a:r>
            <a:rPr lang="en-US" dirty="0"/>
            <a:t>Fruit</a:t>
          </a:r>
        </a:p>
      </dgm:t>
    </dgm:pt>
    <dgm:pt modelId="{8FC0C182-D242-45B3-940F-FD55D93C2B91}" type="parTrans" cxnId="{4EFA853C-10C9-4286-8B04-C3F97867CF6F}">
      <dgm:prSet/>
      <dgm:spPr/>
      <dgm:t>
        <a:bodyPr/>
        <a:lstStyle/>
        <a:p>
          <a:endParaRPr lang="en-US"/>
        </a:p>
      </dgm:t>
    </dgm:pt>
    <dgm:pt modelId="{E1396A6C-9D44-47A0-A15D-21A7B537B374}" type="sibTrans" cxnId="{4EFA853C-10C9-4286-8B04-C3F97867CF6F}">
      <dgm:prSet/>
      <dgm:spPr/>
      <dgm:t>
        <a:bodyPr/>
        <a:lstStyle/>
        <a:p>
          <a:endParaRPr lang="en-US"/>
        </a:p>
      </dgm:t>
    </dgm:pt>
    <dgm:pt modelId="{243FF411-D359-425A-A7E9-65DF2C9A1305}">
      <dgm:prSet phldrT="[Text]"/>
      <dgm:spPr/>
      <dgm:t>
        <a:bodyPr/>
        <a:lstStyle/>
        <a:p>
          <a:r>
            <a:rPr lang="en-US" dirty="0"/>
            <a:t>Vegetables</a:t>
          </a:r>
        </a:p>
      </dgm:t>
    </dgm:pt>
    <dgm:pt modelId="{8CCBD2BA-EB9D-4F7C-8D47-ACAEED010E7A}" type="parTrans" cxnId="{F4826B52-D992-402F-B86A-87856170709B}">
      <dgm:prSet/>
      <dgm:spPr/>
      <dgm:t>
        <a:bodyPr/>
        <a:lstStyle/>
        <a:p>
          <a:endParaRPr lang="en-US"/>
        </a:p>
      </dgm:t>
    </dgm:pt>
    <dgm:pt modelId="{5D2777F5-2253-4276-B964-04300EAB0E63}" type="sibTrans" cxnId="{F4826B52-D992-402F-B86A-87856170709B}">
      <dgm:prSet/>
      <dgm:spPr/>
      <dgm:t>
        <a:bodyPr/>
        <a:lstStyle/>
        <a:p>
          <a:endParaRPr lang="en-US"/>
        </a:p>
      </dgm:t>
    </dgm:pt>
    <dgm:pt modelId="{F3BC682E-5DD8-4E7A-8AEF-558AD1466055}">
      <dgm:prSet phldrT="[Text]"/>
      <dgm:spPr/>
      <dgm:t>
        <a:bodyPr/>
        <a:lstStyle/>
        <a:p>
          <a:r>
            <a:rPr lang="en-US" dirty="0"/>
            <a:t>Meats/Meat Alternates</a:t>
          </a:r>
        </a:p>
      </dgm:t>
    </dgm:pt>
    <dgm:pt modelId="{65058825-AA90-4921-BDD2-FED2604B7F82}" type="parTrans" cxnId="{7F4E4E2B-00A4-4E18-AC84-037017270B20}">
      <dgm:prSet/>
      <dgm:spPr/>
      <dgm:t>
        <a:bodyPr/>
        <a:lstStyle/>
        <a:p>
          <a:endParaRPr lang="en-US"/>
        </a:p>
      </dgm:t>
    </dgm:pt>
    <dgm:pt modelId="{7BC47280-F9A6-4D1E-B492-1EE52A2FFAE6}" type="sibTrans" cxnId="{7F4E4E2B-00A4-4E18-AC84-037017270B20}">
      <dgm:prSet/>
      <dgm:spPr/>
      <dgm:t>
        <a:bodyPr/>
        <a:lstStyle/>
        <a:p>
          <a:endParaRPr lang="en-US"/>
        </a:p>
      </dgm:t>
    </dgm:pt>
    <dgm:pt modelId="{B2E8E680-82E8-459A-B6E4-5BB3644E48FB}">
      <dgm:prSet phldrT="[Text]"/>
      <dgm:spPr/>
      <dgm:t>
        <a:bodyPr/>
        <a:lstStyle/>
        <a:p>
          <a:r>
            <a:rPr lang="en-US" dirty="0"/>
            <a:t>Grains</a:t>
          </a:r>
        </a:p>
      </dgm:t>
    </dgm:pt>
    <dgm:pt modelId="{EF0A0DA3-CABB-47FD-8F1F-D49BC6F1DB20}" type="parTrans" cxnId="{C0201E37-92DA-42F0-BB3A-161C7D12C423}">
      <dgm:prSet/>
      <dgm:spPr/>
      <dgm:t>
        <a:bodyPr/>
        <a:lstStyle/>
        <a:p>
          <a:endParaRPr lang="en-US"/>
        </a:p>
      </dgm:t>
    </dgm:pt>
    <dgm:pt modelId="{BF1F9A9B-FB9D-40C4-941D-02446195D9F5}" type="sibTrans" cxnId="{C0201E37-92DA-42F0-BB3A-161C7D12C423}">
      <dgm:prSet/>
      <dgm:spPr/>
      <dgm:t>
        <a:bodyPr/>
        <a:lstStyle/>
        <a:p>
          <a:endParaRPr lang="en-US"/>
        </a:p>
      </dgm:t>
    </dgm:pt>
    <dgm:pt modelId="{BB6DC053-A278-4B54-B1AE-A6D1E0CEA2E6}" type="pres">
      <dgm:prSet presAssocID="{B803F83A-FA3A-488F-9562-37088415FFE2}" presName="Name0" presStyleCnt="0">
        <dgm:presLayoutVars>
          <dgm:dir/>
          <dgm:animLvl val="lvl"/>
          <dgm:resizeHandles val="exact"/>
        </dgm:presLayoutVars>
      </dgm:prSet>
      <dgm:spPr/>
    </dgm:pt>
    <dgm:pt modelId="{71A50460-B670-4EC9-9474-A51A2141509E}" type="pres">
      <dgm:prSet presAssocID="{F1D81636-625C-421B-B8D1-FB86D4B0E6EB}" presName="composite" presStyleCnt="0"/>
      <dgm:spPr/>
    </dgm:pt>
    <dgm:pt modelId="{F2B8A20E-5136-4F20-8E57-E8114B2A9D15}" type="pres">
      <dgm:prSet presAssocID="{F1D81636-625C-421B-B8D1-FB86D4B0E6EB}" presName="parTx" presStyleLbl="alignNode1" presStyleIdx="0" presStyleCnt="2">
        <dgm:presLayoutVars>
          <dgm:chMax val="0"/>
          <dgm:chPref val="0"/>
          <dgm:bulletEnabled val="1"/>
        </dgm:presLayoutVars>
      </dgm:prSet>
      <dgm:spPr/>
    </dgm:pt>
    <dgm:pt modelId="{350CCC08-26DD-45A8-A786-F44EF0E5AD2B}" type="pres">
      <dgm:prSet presAssocID="{F1D81636-625C-421B-B8D1-FB86D4B0E6EB}" presName="desTx" presStyleLbl="alignAccFollowNode1" presStyleIdx="0" presStyleCnt="2">
        <dgm:presLayoutVars>
          <dgm:bulletEnabled val="1"/>
        </dgm:presLayoutVars>
      </dgm:prSet>
      <dgm:spPr/>
    </dgm:pt>
    <dgm:pt modelId="{15318CBA-F296-4133-AC28-A35B7233CA6F}" type="pres">
      <dgm:prSet presAssocID="{271A73CA-0572-4CB9-8102-B33E6F727E45}" presName="space" presStyleCnt="0"/>
      <dgm:spPr/>
    </dgm:pt>
    <dgm:pt modelId="{484D9523-9991-4CF4-9211-1969DD1D88A3}" type="pres">
      <dgm:prSet presAssocID="{D1D0CBBC-8458-4E8E-AC87-5BE10C2B358B}" presName="composite" presStyleCnt="0"/>
      <dgm:spPr/>
    </dgm:pt>
    <dgm:pt modelId="{2D128950-502A-44FD-B43A-3105518270CB}" type="pres">
      <dgm:prSet presAssocID="{D1D0CBBC-8458-4E8E-AC87-5BE10C2B358B}" presName="parTx" presStyleLbl="alignNode1" presStyleIdx="1" presStyleCnt="2">
        <dgm:presLayoutVars>
          <dgm:chMax val="0"/>
          <dgm:chPref val="0"/>
          <dgm:bulletEnabled val="1"/>
        </dgm:presLayoutVars>
      </dgm:prSet>
      <dgm:spPr/>
    </dgm:pt>
    <dgm:pt modelId="{57FC9579-F650-4FC9-8259-E6AD9261C7B2}" type="pres">
      <dgm:prSet presAssocID="{D1D0CBBC-8458-4E8E-AC87-5BE10C2B358B}" presName="desTx" presStyleLbl="alignAccFollowNode1" presStyleIdx="1" presStyleCnt="2">
        <dgm:presLayoutVars>
          <dgm:bulletEnabled val="1"/>
        </dgm:presLayoutVars>
      </dgm:prSet>
      <dgm:spPr/>
    </dgm:pt>
  </dgm:ptLst>
  <dgm:cxnLst>
    <dgm:cxn modelId="{79C36D1D-2F52-4A10-834C-BC1BC1F0495C}" type="presOf" srcId="{B803F83A-FA3A-488F-9562-37088415FFE2}" destId="{BB6DC053-A278-4B54-B1AE-A6D1E0CEA2E6}" srcOrd="0" destOrd="0" presId="urn:microsoft.com/office/officeart/2005/8/layout/hList1"/>
    <dgm:cxn modelId="{7F4E4E2B-00A4-4E18-AC84-037017270B20}" srcId="{D1D0CBBC-8458-4E8E-AC87-5BE10C2B358B}" destId="{F3BC682E-5DD8-4E7A-8AEF-558AD1466055}" srcOrd="4" destOrd="0" parTransId="{65058825-AA90-4921-BDD2-FED2604B7F82}" sibTransId="{7BC47280-F9A6-4D1E-B492-1EE52A2FFAE6}"/>
    <dgm:cxn modelId="{C0201E37-92DA-42F0-BB3A-161C7D12C423}" srcId="{D1D0CBBC-8458-4E8E-AC87-5BE10C2B358B}" destId="{B2E8E680-82E8-459A-B6E4-5BB3644E48FB}" srcOrd="2" destOrd="0" parTransId="{EF0A0DA3-CABB-47FD-8F1F-D49BC6F1DB20}" sibTransId="{BF1F9A9B-FB9D-40C4-941D-02446195D9F5}"/>
    <dgm:cxn modelId="{4EFA853C-10C9-4286-8B04-C3F97867CF6F}" srcId="{D1D0CBBC-8458-4E8E-AC87-5BE10C2B358B}" destId="{4308B6E1-C5D1-4B6D-ACDD-B208FA840EDE}" srcOrd="1" destOrd="0" parTransId="{8FC0C182-D242-45B3-940F-FD55D93C2B91}" sibTransId="{E1396A6C-9D44-47A0-A15D-21A7B537B374}"/>
    <dgm:cxn modelId="{B4B47440-A392-4AE3-826F-A108715DF729}" type="presOf" srcId="{D1D0CBBC-8458-4E8E-AC87-5BE10C2B358B}" destId="{2D128950-502A-44FD-B43A-3105518270CB}" srcOrd="0" destOrd="0" presId="urn:microsoft.com/office/officeart/2005/8/layout/hList1"/>
    <dgm:cxn modelId="{4F9A0964-9E29-478C-AB49-09C06ABDE8A6}" type="presOf" srcId="{4308B6E1-C5D1-4B6D-ACDD-B208FA840EDE}" destId="{57FC9579-F650-4FC9-8259-E6AD9261C7B2}" srcOrd="0" destOrd="1" presId="urn:microsoft.com/office/officeart/2005/8/layout/hList1"/>
    <dgm:cxn modelId="{00523B64-07E7-459C-8FEF-CE6D4B93125F}" srcId="{F1D81636-625C-421B-B8D1-FB86D4B0E6EB}" destId="{6281027E-31F1-486A-993D-7101072107C0}" srcOrd="2" destOrd="0" parTransId="{741B51E4-CE6F-4395-A0B3-251E8617DC53}" sibTransId="{16D7F71D-B175-457F-8051-6B3728A81E9B}"/>
    <dgm:cxn modelId="{21149065-02D9-475A-8320-A923043CAB3E}" type="presOf" srcId="{F1D81636-625C-421B-B8D1-FB86D4B0E6EB}" destId="{F2B8A20E-5136-4F20-8E57-E8114B2A9D15}" srcOrd="0" destOrd="0" presId="urn:microsoft.com/office/officeart/2005/8/layout/hList1"/>
    <dgm:cxn modelId="{C4984E67-9F8D-4F99-9427-2E076C6D0EA0}" type="presOf" srcId="{6281027E-31F1-486A-993D-7101072107C0}" destId="{350CCC08-26DD-45A8-A786-F44EF0E5AD2B}" srcOrd="0" destOrd="2" presId="urn:microsoft.com/office/officeart/2005/8/layout/hList1"/>
    <dgm:cxn modelId="{F4826B52-D992-402F-B86A-87856170709B}" srcId="{D1D0CBBC-8458-4E8E-AC87-5BE10C2B358B}" destId="{243FF411-D359-425A-A7E9-65DF2C9A1305}" srcOrd="3" destOrd="0" parTransId="{8CCBD2BA-EB9D-4F7C-8D47-ACAEED010E7A}" sibTransId="{5D2777F5-2253-4276-B964-04300EAB0E63}"/>
    <dgm:cxn modelId="{2DE6F87D-990F-4EA1-ABA5-23549DCEF3E4}" srcId="{D1D0CBBC-8458-4E8E-AC87-5BE10C2B358B}" destId="{DD16C952-3C77-4AEF-ABC6-77E427FC7D18}" srcOrd="0" destOrd="0" parTransId="{4BDFD187-AC18-4EF8-A5FE-EDBEC8F6FE96}" sibTransId="{12785828-60B8-4286-8898-6C71E179916E}"/>
    <dgm:cxn modelId="{21F1B998-64CD-47E3-8A55-42B8E58BB69C}" srcId="{B803F83A-FA3A-488F-9562-37088415FFE2}" destId="{F1D81636-625C-421B-B8D1-FB86D4B0E6EB}" srcOrd="0" destOrd="0" parTransId="{0FF5B685-6358-4B3A-93D6-3F9EDBDECF3C}" sibTransId="{271A73CA-0572-4CB9-8102-B33E6F727E45}"/>
    <dgm:cxn modelId="{E6EB79A7-3EA4-45EE-9F05-3D2925567689}" type="presOf" srcId="{2B50BE19-656D-4DCB-8372-17950308D654}" destId="{350CCC08-26DD-45A8-A786-F44EF0E5AD2B}" srcOrd="0" destOrd="1" presId="urn:microsoft.com/office/officeart/2005/8/layout/hList1"/>
    <dgm:cxn modelId="{3D5681B4-3F9A-4D19-981E-3F84798D94CA}" srcId="{B803F83A-FA3A-488F-9562-37088415FFE2}" destId="{D1D0CBBC-8458-4E8E-AC87-5BE10C2B358B}" srcOrd="1" destOrd="0" parTransId="{29B0F2EB-9E87-4A5B-97CB-9EF9AA887332}" sibTransId="{ADA58C4D-6BB0-4E4F-A6F2-1ED6C39A5A43}"/>
    <dgm:cxn modelId="{2B4A2FC3-F288-4749-A84F-FA8C07570562}" type="presOf" srcId="{243FF411-D359-425A-A7E9-65DF2C9A1305}" destId="{57FC9579-F650-4FC9-8259-E6AD9261C7B2}" srcOrd="0" destOrd="3" presId="urn:microsoft.com/office/officeart/2005/8/layout/hList1"/>
    <dgm:cxn modelId="{99013CC8-5B9E-4412-A98F-71655598E7F5}" type="presOf" srcId="{F3BC682E-5DD8-4E7A-8AEF-558AD1466055}" destId="{57FC9579-F650-4FC9-8259-E6AD9261C7B2}" srcOrd="0" destOrd="4" presId="urn:microsoft.com/office/officeart/2005/8/layout/hList1"/>
    <dgm:cxn modelId="{783CF4CD-DBC9-42B2-B043-75F35490A90B}" srcId="{F1D81636-625C-421B-B8D1-FB86D4B0E6EB}" destId="{980C994D-A2E9-4337-98D1-0FA2782B6454}" srcOrd="0" destOrd="0" parTransId="{6D8DD4FE-82E8-4183-AF28-6B3A08CA1D50}" sibTransId="{202DDD31-8838-4520-A482-2671B6091041}"/>
    <dgm:cxn modelId="{C3E38AD7-F222-415A-A17B-26A85EC79A1F}" type="presOf" srcId="{DD16C952-3C77-4AEF-ABC6-77E427FC7D18}" destId="{57FC9579-F650-4FC9-8259-E6AD9261C7B2}" srcOrd="0" destOrd="0" presId="urn:microsoft.com/office/officeart/2005/8/layout/hList1"/>
    <dgm:cxn modelId="{57DA1FDE-2327-4339-A00B-D3D47C89CF49}" srcId="{F1D81636-625C-421B-B8D1-FB86D4B0E6EB}" destId="{2B50BE19-656D-4DCB-8372-17950308D654}" srcOrd="1" destOrd="0" parTransId="{610FCC9E-C499-4D8A-B6FC-71C1F8D777AE}" sibTransId="{CD444158-29DA-4020-B548-4FBF9A5BA7B1}"/>
    <dgm:cxn modelId="{D264CBE6-E97E-47B3-B186-BA43DACC0344}" type="presOf" srcId="{980C994D-A2E9-4337-98D1-0FA2782B6454}" destId="{350CCC08-26DD-45A8-A786-F44EF0E5AD2B}" srcOrd="0" destOrd="0" presId="urn:microsoft.com/office/officeart/2005/8/layout/hList1"/>
    <dgm:cxn modelId="{0B307CF1-A759-4F5B-AED5-80F0C1065CA0}" type="presOf" srcId="{B2E8E680-82E8-459A-B6E4-5BB3644E48FB}" destId="{57FC9579-F650-4FC9-8259-E6AD9261C7B2}" srcOrd="0" destOrd="2" presId="urn:microsoft.com/office/officeart/2005/8/layout/hList1"/>
    <dgm:cxn modelId="{1C94F331-F852-4674-B41D-22517CAADDD4}" type="presParOf" srcId="{BB6DC053-A278-4B54-B1AE-A6D1E0CEA2E6}" destId="{71A50460-B670-4EC9-9474-A51A2141509E}" srcOrd="0" destOrd="0" presId="urn:microsoft.com/office/officeart/2005/8/layout/hList1"/>
    <dgm:cxn modelId="{40E939FB-07BA-4DAA-B6C2-013AE3194402}" type="presParOf" srcId="{71A50460-B670-4EC9-9474-A51A2141509E}" destId="{F2B8A20E-5136-4F20-8E57-E8114B2A9D15}" srcOrd="0" destOrd="0" presId="urn:microsoft.com/office/officeart/2005/8/layout/hList1"/>
    <dgm:cxn modelId="{E7CD16DE-1E63-4BAD-8328-19DC6D1D8F9A}" type="presParOf" srcId="{71A50460-B670-4EC9-9474-A51A2141509E}" destId="{350CCC08-26DD-45A8-A786-F44EF0E5AD2B}" srcOrd="1" destOrd="0" presId="urn:microsoft.com/office/officeart/2005/8/layout/hList1"/>
    <dgm:cxn modelId="{A3168607-438A-4F6B-A80B-A90D62FFEBF4}" type="presParOf" srcId="{BB6DC053-A278-4B54-B1AE-A6D1E0CEA2E6}" destId="{15318CBA-F296-4133-AC28-A35B7233CA6F}" srcOrd="1" destOrd="0" presId="urn:microsoft.com/office/officeart/2005/8/layout/hList1"/>
    <dgm:cxn modelId="{32F068F4-2DCA-49C3-883B-55F7AFC9EB2F}" type="presParOf" srcId="{BB6DC053-A278-4B54-B1AE-A6D1E0CEA2E6}" destId="{484D9523-9991-4CF4-9211-1969DD1D88A3}" srcOrd="2" destOrd="0" presId="urn:microsoft.com/office/officeart/2005/8/layout/hList1"/>
    <dgm:cxn modelId="{A2B36EFE-52AB-452D-8B76-9455E9F022EB}" type="presParOf" srcId="{484D9523-9991-4CF4-9211-1969DD1D88A3}" destId="{2D128950-502A-44FD-B43A-3105518270CB}" srcOrd="0" destOrd="0" presId="urn:microsoft.com/office/officeart/2005/8/layout/hList1"/>
    <dgm:cxn modelId="{5DE83B26-D0B5-489A-A404-37655B2F663E}" type="presParOf" srcId="{484D9523-9991-4CF4-9211-1969DD1D88A3}" destId="{57FC9579-F650-4FC9-8259-E6AD9261C7B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8A20E-5136-4F20-8E57-E8114B2A9D15}">
      <dsp:nvSpPr>
        <dsp:cNvPr id="0" name=""/>
        <dsp:cNvSpPr/>
      </dsp:nvSpPr>
      <dsp:spPr>
        <a:xfrm>
          <a:off x="51" y="229065"/>
          <a:ext cx="4913783" cy="950400"/>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kern="1200" dirty="0"/>
            <a:t>SBP</a:t>
          </a:r>
        </a:p>
      </dsp:txBody>
      <dsp:txXfrm>
        <a:off x="51" y="229065"/>
        <a:ext cx="4913783" cy="950400"/>
      </dsp:txXfrm>
    </dsp:sp>
    <dsp:sp modelId="{350CCC08-26DD-45A8-A786-F44EF0E5AD2B}">
      <dsp:nvSpPr>
        <dsp:cNvPr id="0" name=""/>
        <dsp:cNvSpPr/>
      </dsp:nvSpPr>
      <dsp:spPr>
        <a:xfrm>
          <a:off x="51" y="1179465"/>
          <a:ext cx="4913783" cy="2944012"/>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dirty="0"/>
            <a:t>Milk</a:t>
          </a:r>
        </a:p>
        <a:p>
          <a:pPr marL="285750" lvl="1" indent="-285750" algn="l" defTabSz="1466850">
            <a:lnSpc>
              <a:spcPct val="90000"/>
            </a:lnSpc>
            <a:spcBef>
              <a:spcPct val="0"/>
            </a:spcBef>
            <a:spcAft>
              <a:spcPct val="15000"/>
            </a:spcAft>
            <a:buChar char="•"/>
          </a:pPr>
          <a:r>
            <a:rPr lang="en-US" sz="3300" kern="1200" dirty="0"/>
            <a:t>Fruit</a:t>
          </a:r>
        </a:p>
        <a:p>
          <a:pPr marL="285750" lvl="1" indent="-285750" algn="l" defTabSz="1466850">
            <a:lnSpc>
              <a:spcPct val="90000"/>
            </a:lnSpc>
            <a:spcBef>
              <a:spcPct val="0"/>
            </a:spcBef>
            <a:spcAft>
              <a:spcPct val="15000"/>
            </a:spcAft>
            <a:buChar char="•"/>
          </a:pPr>
          <a:r>
            <a:rPr lang="en-US" sz="3300" kern="1200" dirty="0"/>
            <a:t>Combined Grains and Meats/Meat Alternates</a:t>
          </a:r>
        </a:p>
      </dsp:txBody>
      <dsp:txXfrm>
        <a:off x="51" y="1179465"/>
        <a:ext cx="4913783" cy="2944012"/>
      </dsp:txXfrm>
    </dsp:sp>
    <dsp:sp modelId="{2D128950-502A-44FD-B43A-3105518270CB}">
      <dsp:nvSpPr>
        <dsp:cNvPr id="0" name=""/>
        <dsp:cNvSpPr/>
      </dsp:nvSpPr>
      <dsp:spPr>
        <a:xfrm>
          <a:off x="5601764" y="229065"/>
          <a:ext cx="4913783" cy="950400"/>
        </a:xfrm>
        <a:prstGeom prst="rect">
          <a:avLst/>
        </a:prstGeom>
        <a:solidFill>
          <a:schemeClr val="accent5">
            <a:hueOff val="-6758543"/>
            <a:satOff val="-17419"/>
            <a:lumOff val="-11765"/>
            <a:alphaOff val="0"/>
          </a:schemeClr>
        </a:solidFill>
        <a:ln w="25400" cap="flat" cmpd="sng" algn="ctr">
          <a:solidFill>
            <a:schemeClr val="accent5">
              <a:hueOff val="-6758543"/>
              <a:satOff val="-17419"/>
              <a:lumOff val="-11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kern="1200" dirty="0"/>
            <a:t>NSLP</a:t>
          </a:r>
        </a:p>
      </dsp:txBody>
      <dsp:txXfrm>
        <a:off x="5601764" y="229065"/>
        <a:ext cx="4913783" cy="950400"/>
      </dsp:txXfrm>
    </dsp:sp>
    <dsp:sp modelId="{57FC9579-F650-4FC9-8259-E6AD9261C7B2}">
      <dsp:nvSpPr>
        <dsp:cNvPr id="0" name=""/>
        <dsp:cNvSpPr/>
      </dsp:nvSpPr>
      <dsp:spPr>
        <a:xfrm>
          <a:off x="5601764" y="1179465"/>
          <a:ext cx="4913783" cy="2944012"/>
        </a:xfrm>
        <a:prstGeom prst="rect">
          <a:avLst/>
        </a:prstGeom>
        <a:solidFill>
          <a:schemeClr val="accent5">
            <a:tint val="40000"/>
            <a:alpha val="90000"/>
            <a:hueOff val="-6739762"/>
            <a:satOff val="-22832"/>
            <a:lumOff val="-2928"/>
            <a:alphaOff val="0"/>
          </a:schemeClr>
        </a:solidFill>
        <a:ln w="25400" cap="flat" cmpd="sng" algn="ctr">
          <a:solidFill>
            <a:schemeClr val="accent5">
              <a:tint val="40000"/>
              <a:alpha val="90000"/>
              <a:hueOff val="-6739762"/>
              <a:satOff val="-22832"/>
              <a:lumOff val="-29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dirty="0"/>
            <a:t>Milk</a:t>
          </a:r>
        </a:p>
        <a:p>
          <a:pPr marL="285750" lvl="1" indent="-285750" algn="l" defTabSz="1466850">
            <a:lnSpc>
              <a:spcPct val="90000"/>
            </a:lnSpc>
            <a:spcBef>
              <a:spcPct val="0"/>
            </a:spcBef>
            <a:spcAft>
              <a:spcPct val="15000"/>
            </a:spcAft>
            <a:buChar char="•"/>
          </a:pPr>
          <a:r>
            <a:rPr lang="en-US" sz="3300" kern="1200" dirty="0"/>
            <a:t>Fruit</a:t>
          </a:r>
        </a:p>
        <a:p>
          <a:pPr marL="285750" lvl="1" indent="-285750" algn="l" defTabSz="1466850">
            <a:lnSpc>
              <a:spcPct val="90000"/>
            </a:lnSpc>
            <a:spcBef>
              <a:spcPct val="0"/>
            </a:spcBef>
            <a:spcAft>
              <a:spcPct val="15000"/>
            </a:spcAft>
            <a:buChar char="•"/>
          </a:pPr>
          <a:r>
            <a:rPr lang="en-US" sz="3300" kern="1200" dirty="0"/>
            <a:t>Grains</a:t>
          </a:r>
        </a:p>
        <a:p>
          <a:pPr marL="285750" lvl="1" indent="-285750" algn="l" defTabSz="1466850">
            <a:lnSpc>
              <a:spcPct val="90000"/>
            </a:lnSpc>
            <a:spcBef>
              <a:spcPct val="0"/>
            </a:spcBef>
            <a:spcAft>
              <a:spcPct val="15000"/>
            </a:spcAft>
            <a:buChar char="•"/>
          </a:pPr>
          <a:r>
            <a:rPr lang="en-US" sz="3300" kern="1200" dirty="0"/>
            <a:t>Vegetables</a:t>
          </a:r>
        </a:p>
        <a:p>
          <a:pPr marL="285750" lvl="1" indent="-285750" algn="l" defTabSz="1466850">
            <a:lnSpc>
              <a:spcPct val="90000"/>
            </a:lnSpc>
            <a:spcBef>
              <a:spcPct val="0"/>
            </a:spcBef>
            <a:spcAft>
              <a:spcPct val="15000"/>
            </a:spcAft>
            <a:buChar char="•"/>
          </a:pPr>
          <a:r>
            <a:rPr lang="en-US" sz="3300" kern="1200" dirty="0"/>
            <a:t>Meats/Meat Alternates</a:t>
          </a:r>
        </a:p>
      </dsp:txBody>
      <dsp:txXfrm>
        <a:off x="5601764" y="1179465"/>
        <a:ext cx="4913783" cy="294401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07T14:46:57.75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12 16383,'93'-8'0,"-4"4"0,-19 5 0,9 1 0,9-1 0,-4-1 0,4 0 0,5 0 0,3 0 0,-41 0 0,2 0 0,-2 0 0,1 0 0,2 0 0,-1 0 0,2 0 0,0 0 0,-1 0 0,-1 0 0,-4 0 0,-1 0 0,33 0 0,-19 0 0,-14 0 0,-13 0 0,-4 0 0,-1 0 0,0 0 0,-2 0 0,-4 0 0,-6 0 0,1 0 0,13 0 0,17 0 0,16 0 0,5 0 0,-11 0 0,-17 0 0,-12 0 0,-18 0 0,3 0 0,-4 0 0,9 0 0,3 0 0,-1 0 0,-2 0 0,-11 0 0,7 0 0,-9 0 0,8 0 0,0 0 0,2 0 0,0 0 0,0 0 0,-3 0 0,-5 0 0,5 0 0,5 0 0,17 0 0,7 0 0,1 0 0,-9 0 0,-9 0 0,-14 0 0,-4-1 0,-8-1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3T22:14:34.94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1 121 16383,'271'-81'0,"-12"41"0,-55 50 0,27 10 0,25-10 0,-11-10 0,11 0 0,15 0 0,9 0 0,-119 0 0,5 0 0,-6 0 0,3 0 0,6 0 0,-3 0 0,6 0 0,0 0 0,-3 0 0,-3 0 0,-11 0 0,-4 0 0,97 0 0,-56 0 0,-40 0 0,-38 0 0,-12 0 0,-3 0 0,0 0 0,-6 0 0,-11 0 0,-18 0 0,3 0 0,38 0 0,49 0 0,47 0 0,15 0 0,-32 0 0,-50 0 0,-35 0 0,-53 0 0,10 0 0,-13 0 0,27 0 0,9 0 0,-3 0 0,-6 0 0,-32 0 0,20 0 0,-26 0 0,23 0 0,1 0 0,5 0 0,0 0 0,0 0 0,-8 0 0,-15 0 0,14 0 0,15 0 0,50 0 0,20 0 0,3 0 0,-27 0 0,-25 0 0,-42 0 0,-11-10 0,-23-10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https://www.vectorstock.com/royalty-free-vector/flat-introduction-label-vector-33677013</a:t>
            </a:r>
          </a:p>
        </p:txBody>
      </p:sp>
    </p:spTree>
    <p:extLst>
      <p:ext uri="{BB962C8B-B14F-4D97-AF65-F5344CB8AC3E}">
        <p14:creationId xmlns:p14="http://schemas.microsoft.com/office/powerpoint/2010/main" val="2342001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6073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7774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99206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https://esha.com/blog/plan-nutritionally-adequate-client-menus-with-myplate/</a:t>
            </a:r>
          </a:p>
        </p:txBody>
      </p:sp>
    </p:spTree>
    <p:extLst>
      <p:ext uri="{BB962C8B-B14F-4D97-AF65-F5344CB8AC3E}">
        <p14:creationId xmlns:p14="http://schemas.microsoft.com/office/powerpoint/2010/main" val="2783061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https://esha.com/blog/plan-nutritionally-adequate-client-menus-with-myplate/</a:t>
            </a:r>
          </a:p>
        </p:txBody>
      </p:sp>
    </p:spTree>
    <p:extLst>
      <p:ext uri="{BB962C8B-B14F-4D97-AF65-F5344CB8AC3E}">
        <p14:creationId xmlns:p14="http://schemas.microsoft.com/office/powerpoint/2010/main" val="560898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8316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Suggested image: accurate photographic images of the portion size ½ pints, 1 cup and 8 fl oz plastic bottles</a:t>
            </a:r>
          </a:p>
          <a:p>
            <a:pPr marL="0" marR="0" lvl="0" indent="0" defTabSz="914400" eaLnBrk="1" fontAlgn="auto" latinLnBrk="0" hangingPunct="1">
              <a:lnSpc>
                <a:spcPct val="100000"/>
              </a:lnSpc>
              <a:spcBef>
                <a:spcPts val="0"/>
              </a:spcBef>
              <a:spcAft>
                <a:spcPts val="0"/>
              </a:spcAft>
              <a:buClrTx/>
              <a:buSzTx/>
              <a:buFontTx/>
              <a:buNone/>
              <a:tabLst/>
              <a:defRPr/>
            </a:pPr>
            <a:r>
              <a:rPr lang="en-US" i="1" dirty="0"/>
              <a:t>https://www.vecteezy.com/free-vector/milk-carton</a:t>
            </a:r>
          </a:p>
          <a:p>
            <a:endParaRPr lang="en-US" dirty="0"/>
          </a:p>
        </p:txBody>
      </p:sp>
    </p:spTree>
    <p:extLst>
      <p:ext uri="{BB962C8B-B14F-4D97-AF65-F5344CB8AC3E}">
        <p14:creationId xmlns:p14="http://schemas.microsoft.com/office/powerpoint/2010/main" val="1233178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https://www.shutterstock.com/search/objective+writing?image_type=photo</a:t>
            </a:r>
          </a:p>
        </p:txBody>
      </p:sp>
    </p:spTree>
    <p:extLst>
      <p:ext uri="{BB962C8B-B14F-4D97-AF65-F5344CB8AC3E}">
        <p14:creationId xmlns:p14="http://schemas.microsoft.com/office/powerpoint/2010/main" val="4192174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https://www.shutterstock.com/search/objective+writing?image_type=photo</a:t>
            </a:r>
          </a:p>
        </p:txBody>
      </p:sp>
    </p:spTree>
    <p:extLst>
      <p:ext uri="{BB962C8B-B14F-4D97-AF65-F5344CB8AC3E}">
        <p14:creationId xmlns:p14="http://schemas.microsoft.com/office/powerpoint/2010/main" val="3089705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defTabSz="457200">
              <a:lnSpc>
                <a:spcPct val="115000"/>
              </a:lnSpc>
              <a:spcBef>
                <a:spcPts val="400"/>
              </a:spcBef>
              <a:defRPr sz="1500">
                <a:uFill>
                  <a:solidFill>
                    <a:srgbClr val="000000"/>
                  </a:solidFill>
                </a:uFill>
              </a:defRPr>
            </a:pPr>
            <a:r>
              <a:rPr lang="en-US" i="1" dirty="0"/>
              <a:t>Suggested image:</a:t>
            </a:r>
          </a:p>
          <a:p>
            <a:pPr defTabSz="457200">
              <a:lnSpc>
                <a:spcPct val="115000"/>
              </a:lnSpc>
              <a:spcBef>
                <a:spcPts val="400"/>
              </a:spcBef>
              <a:defRPr sz="1500">
                <a:uFill>
                  <a:solidFill>
                    <a:srgbClr val="000000"/>
                  </a:solidFill>
                </a:uFill>
              </a:defRPr>
            </a:pPr>
            <a:r>
              <a:rPr lang="en-US" i="1" dirty="0"/>
              <a:t> Key words from content: </a:t>
            </a:r>
          </a:p>
          <a:p>
            <a:pPr defTabSz="457200">
              <a:lnSpc>
                <a:spcPct val="115000"/>
              </a:lnSpc>
              <a:spcBef>
                <a:spcPts val="400"/>
              </a:spcBef>
              <a:defRPr sz="1500">
                <a:uFill>
                  <a:solidFill>
                    <a:srgbClr val="000000"/>
                  </a:solidFill>
                </a:uFill>
              </a:defRPr>
            </a:pPr>
            <a:r>
              <a:rPr lang="en-US" i="1" dirty="0"/>
              <a:t>Fluid Milk, </a:t>
            </a:r>
          </a:p>
          <a:p>
            <a:pPr defTabSz="457200">
              <a:lnSpc>
                <a:spcPct val="115000"/>
              </a:lnSpc>
              <a:spcBef>
                <a:spcPts val="400"/>
              </a:spcBef>
              <a:defRPr sz="1500">
                <a:uFill>
                  <a:solidFill>
                    <a:srgbClr val="000000"/>
                  </a:solidFill>
                </a:uFill>
              </a:defRPr>
            </a:pPr>
            <a:r>
              <a:rPr lang="en-US" i="1" dirty="0"/>
              <a:t>Vitamins A and D (FDA levels) and </a:t>
            </a:r>
          </a:p>
          <a:p>
            <a:pPr defTabSz="457200">
              <a:lnSpc>
                <a:spcPct val="115000"/>
              </a:lnSpc>
              <a:spcBef>
                <a:spcPts val="400"/>
              </a:spcBef>
              <a:defRPr sz="1500">
                <a:uFill>
                  <a:solidFill>
                    <a:srgbClr val="000000"/>
                  </a:solidFill>
                </a:uFill>
              </a:defRPr>
            </a:pPr>
            <a:r>
              <a:rPr lang="en-US" i="1" dirty="0"/>
              <a:t>Any state or local standards (refer to State guidance for these standards).</a:t>
            </a:r>
          </a:p>
          <a:p>
            <a:endParaRPr lang="en-US" dirty="0"/>
          </a:p>
        </p:txBody>
      </p:sp>
    </p:spTree>
    <p:extLst>
      <p:ext uri="{BB962C8B-B14F-4D97-AF65-F5344CB8AC3E}">
        <p14:creationId xmlns:p14="http://schemas.microsoft.com/office/powerpoint/2010/main" val="1838016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defTabSz="457200">
              <a:lnSpc>
                <a:spcPct val="115000"/>
              </a:lnSpc>
              <a:spcBef>
                <a:spcPts val="400"/>
              </a:spcBef>
              <a:defRPr sz="1500">
                <a:uFill>
                  <a:solidFill>
                    <a:srgbClr val="000000"/>
                  </a:solidFill>
                </a:uFill>
              </a:defRPr>
            </a:pPr>
            <a:r>
              <a:rPr lang="en-US" i="1" dirty="0"/>
              <a:t>Suggested image:</a:t>
            </a:r>
          </a:p>
          <a:p>
            <a:pPr defTabSz="457200">
              <a:lnSpc>
                <a:spcPct val="115000"/>
              </a:lnSpc>
              <a:spcBef>
                <a:spcPts val="400"/>
              </a:spcBef>
              <a:defRPr sz="1500">
                <a:uFill>
                  <a:solidFill>
                    <a:srgbClr val="000000"/>
                  </a:solidFill>
                </a:uFill>
              </a:defRPr>
            </a:pPr>
            <a:r>
              <a:rPr lang="en-US" i="1" dirty="0"/>
              <a:t> Key words from content: </a:t>
            </a:r>
          </a:p>
          <a:p>
            <a:pPr defTabSz="457200">
              <a:lnSpc>
                <a:spcPct val="115000"/>
              </a:lnSpc>
              <a:spcBef>
                <a:spcPts val="400"/>
              </a:spcBef>
              <a:defRPr sz="1500">
                <a:uFill>
                  <a:solidFill>
                    <a:srgbClr val="000000"/>
                  </a:solidFill>
                </a:uFill>
              </a:defRPr>
            </a:pPr>
            <a:r>
              <a:rPr lang="en-US" i="1" dirty="0"/>
              <a:t>Fluid Milk, </a:t>
            </a:r>
          </a:p>
          <a:p>
            <a:pPr defTabSz="457200">
              <a:lnSpc>
                <a:spcPct val="115000"/>
              </a:lnSpc>
              <a:spcBef>
                <a:spcPts val="400"/>
              </a:spcBef>
              <a:defRPr sz="1500">
                <a:uFill>
                  <a:solidFill>
                    <a:srgbClr val="000000"/>
                  </a:solidFill>
                </a:uFill>
              </a:defRPr>
            </a:pPr>
            <a:r>
              <a:rPr lang="en-US" i="1" dirty="0"/>
              <a:t>Vitamins A and D (FDA levels) and </a:t>
            </a:r>
          </a:p>
          <a:p>
            <a:pPr defTabSz="457200">
              <a:lnSpc>
                <a:spcPct val="115000"/>
              </a:lnSpc>
              <a:spcBef>
                <a:spcPts val="400"/>
              </a:spcBef>
              <a:defRPr sz="1500">
                <a:uFill>
                  <a:solidFill>
                    <a:srgbClr val="000000"/>
                  </a:solidFill>
                </a:uFill>
              </a:defRPr>
            </a:pPr>
            <a:r>
              <a:rPr lang="en-US" i="1" dirty="0"/>
              <a:t>Any state or local standards (refer to State guidance for these standards).</a:t>
            </a:r>
          </a:p>
          <a:p>
            <a:endParaRPr lang="en-US" dirty="0"/>
          </a:p>
        </p:txBody>
      </p:sp>
    </p:spTree>
    <p:extLst>
      <p:ext uri="{BB962C8B-B14F-4D97-AF65-F5344CB8AC3E}">
        <p14:creationId xmlns:p14="http://schemas.microsoft.com/office/powerpoint/2010/main" val="1768557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http://loving2learn.com/Goals/Charts/MathCharts/CupsPintsQuartsandaGallonChart.aspx</a:t>
            </a:r>
          </a:p>
        </p:txBody>
      </p:sp>
    </p:spTree>
    <p:extLst>
      <p:ext uri="{BB962C8B-B14F-4D97-AF65-F5344CB8AC3E}">
        <p14:creationId xmlns:p14="http://schemas.microsoft.com/office/powerpoint/2010/main" val="3429963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Suggested image is the FBG Milk page with the description of servings per gallon “popped” out to be easier to read. Showing the math would also be helpful.  16 * 3 = 48</a:t>
            </a:r>
          </a:p>
          <a:p>
            <a:pPr marL="0" marR="0" lvl="0" indent="0" defTabSz="914400" eaLnBrk="1" fontAlgn="auto" latinLnBrk="0" hangingPunct="1">
              <a:lnSpc>
                <a:spcPct val="100000"/>
              </a:lnSpc>
              <a:spcBef>
                <a:spcPts val="0"/>
              </a:spcBef>
              <a:spcAft>
                <a:spcPts val="0"/>
              </a:spcAft>
              <a:buClrTx/>
              <a:buSzTx/>
              <a:buFontTx/>
              <a:buNone/>
              <a:tabLst/>
              <a:defRPr/>
            </a:pPr>
            <a:endParaRPr lang="en-US" i="1" dirty="0"/>
          </a:p>
          <a:p>
            <a:pPr marL="0" marR="0" lvl="0" indent="0" defTabSz="914400" eaLnBrk="1" fontAlgn="auto" latinLnBrk="0" hangingPunct="1">
              <a:lnSpc>
                <a:spcPct val="100000"/>
              </a:lnSpc>
              <a:spcBef>
                <a:spcPts val="0"/>
              </a:spcBef>
              <a:spcAft>
                <a:spcPts val="0"/>
              </a:spcAft>
              <a:buClrTx/>
              <a:buSzTx/>
              <a:buFontTx/>
              <a:buNone/>
              <a:tabLst/>
              <a:defRPr/>
            </a:pPr>
            <a:r>
              <a:rPr lang="en-US" i="1" dirty="0"/>
              <a:t>https://foodbuyingguide.fns.usda.gov/Content/TablesFBG/USDA_FBG_Section5_Milk.pdf</a:t>
            </a:r>
          </a:p>
          <a:p>
            <a:endParaRPr lang="en-US" dirty="0"/>
          </a:p>
        </p:txBody>
      </p:sp>
    </p:spTree>
    <p:extLst>
      <p:ext uri="{BB962C8B-B14F-4D97-AF65-F5344CB8AC3E}">
        <p14:creationId xmlns:p14="http://schemas.microsoft.com/office/powerpoint/2010/main" val="3289747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https://www.google.com/url?sa=i&amp;url=https%3A%2F%2Fmagsimba.com%2Fjcss.asp%3Fiid%3D335943602%26cid%3D90&amp;psig=AOvVaw1QBEamkFFNJCPIWwxoA-S_&amp;ust=1654637674981000&amp;source=images&amp;cd=vfe&amp;ved=0CAwQjRxqFwoTCKD3x_DjmfgCFQAAAAAdAAAAABAT</a:t>
            </a:r>
          </a:p>
        </p:txBody>
      </p:sp>
    </p:spTree>
    <p:extLst>
      <p:ext uri="{BB962C8B-B14F-4D97-AF65-F5344CB8AC3E}">
        <p14:creationId xmlns:p14="http://schemas.microsoft.com/office/powerpoint/2010/main" val="705846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https://www.shutterstock.com/search/objective+writing?image_type=photo</a:t>
            </a:r>
          </a:p>
          <a:p>
            <a:endParaRPr lang="en-US" dirty="0"/>
          </a:p>
        </p:txBody>
      </p:sp>
    </p:spTree>
    <p:extLst>
      <p:ext uri="{BB962C8B-B14F-4D97-AF65-F5344CB8AC3E}">
        <p14:creationId xmlns:p14="http://schemas.microsoft.com/office/powerpoint/2010/main" val="891695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https://www.thekitchn.com/5-tips-for-picking-perfect-melons-tips-from-the-kitchn-63939</a:t>
            </a:r>
          </a:p>
          <a:p>
            <a:r>
              <a:rPr lang="en-US" dirty="0"/>
              <a:t>https://sugargeekshow.com/recipe/berry-wash/</a:t>
            </a:r>
          </a:p>
          <a:p>
            <a:r>
              <a:rPr lang="en-US" dirty="0"/>
              <a:t>https://www.spendwithpennies.com/fresh-summer-fruit-salad/</a:t>
            </a:r>
          </a:p>
          <a:p>
            <a:endParaRPr lang="en-US" dirty="0"/>
          </a:p>
        </p:txBody>
      </p:sp>
    </p:spTree>
    <p:extLst>
      <p:ext uri="{BB962C8B-B14F-4D97-AF65-F5344CB8AC3E}">
        <p14:creationId xmlns:p14="http://schemas.microsoft.com/office/powerpoint/2010/main" val="397175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https://www.tasteofhome.com/article/canned-fruit/</a:t>
            </a:r>
          </a:p>
        </p:txBody>
      </p:sp>
    </p:spTree>
    <p:extLst>
      <p:ext uri="{BB962C8B-B14F-4D97-AF65-F5344CB8AC3E}">
        <p14:creationId xmlns:p14="http://schemas.microsoft.com/office/powerpoint/2010/main" val="2490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https://www.eatthis.com/cooking-frozen-foods-mistakes/</a:t>
            </a:r>
          </a:p>
        </p:txBody>
      </p:sp>
    </p:spTree>
    <p:extLst>
      <p:ext uri="{BB962C8B-B14F-4D97-AF65-F5344CB8AC3E}">
        <p14:creationId xmlns:p14="http://schemas.microsoft.com/office/powerpoint/2010/main" val="553257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https://www.fitday.com/fitness-articles/nutrition/healthy-eating/myth-or-fact-fresh-fruit-is-better-than-dried-fruit.html</a:t>
            </a:r>
          </a:p>
          <a:p>
            <a:endParaRPr lang="en-US" dirty="0"/>
          </a:p>
        </p:txBody>
      </p:sp>
    </p:spTree>
    <p:extLst>
      <p:ext uri="{BB962C8B-B14F-4D97-AF65-F5344CB8AC3E}">
        <p14:creationId xmlns:p14="http://schemas.microsoft.com/office/powerpoint/2010/main" val="3840370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https://commons.wikimedia.org/wiki/File:No-Symbol.png</a:t>
            </a:r>
          </a:p>
          <a:p>
            <a:r>
              <a:rPr lang="en-US" dirty="0"/>
              <a:t>https://www.cdc.gov/botulism/consumer.html</a:t>
            </a:r>
          </a:p>
          <a:p>
            <a:r>
              <a:rPr lang="en-US" dirty="0"/>
              <a:t>https://nuts.com/driedfruit/banana-chips/plantain.html</a:t>
            </a:r>
          </a:p>
          <a:p>
            <a:r>
              <a:rPr lang="en-US" dirty="0"/>
              <a:t>https://www.mashed.com/720337/strawberry-jelly-brands-ranked-worst-to-best/</a:t>
            </a:r>
          </a:p>
        </p:txBody>
      </p:sp>
    </p:spTree>
    <p:extLst>
      <p:ext uri="{BB962C8B-B14F-4D97-AF65-F5344CB8AC3E}">
        <p14:creationId xmlns:p14="http://schemas.microsoft.com/office/powerpoint/2010/main" val="1453085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https://worqiq.com/2018/09/open-to-think-pure-thinking-power/</a:t>
            </a:r>
          </a:p>
        </p:txBody>
      </p:sp>
    </p:spTree>
    <p:extLst>
      <p:ext uri="{BB962C8B-B14F-4D97-AF65-F5344CB8AC3E}">
        <p14:creationId xmlns:p14="http://schemas.microsoft.com/office/powerpoint/2010/main" val="3012961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https://www.google.com/url?sa=i&amp;url=https%3A%2F%2Fmagsimba.com%2Fjcss.asp%3Fiid%3D335943602%26cid%3D90&amp;psig=AOvVaw1QBEamkFFNJCPIWwxoA-S_&amp;ust=1654637674981000&amp;source=images&amp;cd=vfe&amp;ved=0CAwQjRxqFwoTCKD3x_DjmfgCFQAAAAAdAAAAABAT</a:t>
            </a:r>
          </a:p>
        </p:txBody>
      </p:sp>
    </p:spTree>
    <p:extLst>
      <p:ext uri="{BB962C8B-B14F-4D97-AF65-F5344CB8AC3E}">
        <p14:creationId xmlns:p14="http://schemas.microsoft.com/office/powerpoint/2010/main" val="1308202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https://www.gardeningknowhow.com/edible/vegetables/vgen/signs-of-fresh-veggies.htm</a:t>
            </a:r>
          </a:p>
          <a:p>
            <a:r>
              <a:rPr lang="en-US" dirty="0"/>
              <a:t>https://www.growveg.com/guides/cooking-with-dehydrated-vegetables/</a:t>
            </a:r>
          </a:p>
          <a:p>
            <a:r>
              <a:rPr lang="en-US" dirty="0"/>
              <a:t>https://www.southernliving.com/food/side-dishes/vegetables/best-frozen-vegetables</a:t>
            </a:r>
          </a:p>
          <a:p>
            <a:r>
              <a:rPr lang="en-US" dirty="0"/>
              <a:t>https://www.google.com/url?sa=i&amp;url=https%3A%2F%2Fplantbasedjuniors.com%2Fhealthy-canned-plant-based-foods%2F&amp;psig=AOvVaw2our6gSDimIf9I2cHWhj79&amp;ust=1654697905092000&amp;source=images&amp;cd=vfe&amp;ved=0CAwQjRxqFwoTCNDC8pjEm_gCFQAAAAAdAAAAABAE</a:t>
            </a:r>
          </a:p>
          <a:p>
            <a:endParaRPr lang="en-US" dirty="0"/>
          </a:p>
        </p:txBody>
      </p:sp>
    </p:spTree>
    <p:extLst>
      <p:ext uri="{BB962C8B-B14F-4D97-AF65-F5344CB8AC3E}">
        <p14:creationId xmlns:p14="http://schemas.microsoft.com/office/powerpoint/2010/main" val="1894593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Suggested Image From Vegetables downloadable PDF - Bottom of page 2-39 showing Red/Orange Vegetables – TOMATOES with the first item, Tomatoes, Fresh Cherry, Whole with Stem   and show math 3 whole = ¼ cup    3 halves = ⅛ cup</a:t>
            </a:r>
          </a:p>
          <a:p>
            <a:endParaRPr lang="en-US" dirty="0"/>
          </a:p>
          <a:p>
            <a:r>
              <a:rPr lang="en-US" dirty="0"/>
              <a:t>https://foodbuyingguide.fns.usda.gov/files/Reports/USDA_FBG_Section2_Vegetables_YieldTable.pdf</a:t>
            </a:r>
          </a:p>
        </p:txBody>
      </p:sp>
    </p:spTree>
    <p:extLst>
      <p:ext uri="{BB962C8B-B14F-4D97-AF65-F5344CB8AC3E}">
        <p14:creationId xmlns:p14="http://schemas.microsoft.com/office/powerpoint/2010/main" val="32287053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https://www.google.com/url?sa=i&amp;url=https%3A%2F%2Fmagsimba.com%2Fjcss.asp%3Fiid%3D335943602%26cid%3D90&amp;psig=AOvVaw1QBEamkFFNJCPIWwxoA-S_&amp;ust=1654637674981000&amp;source=images&amp;cd=vfe&amp;ved=0CAwQjRxqFwoTCKD3x_DjmfgCFQAAAAAdAAAAABAT</a:t>
            </a:r>
          </a:p>
        </p:txBody>
      </p:sp>
    </p:spTree>
    <p:extLst>
      <p:ext uri="{BB962C8B-B14F-4D97-AF65-F5344CB8AC3E}">
        <p14:creationId xmlns:p14="http://schemas.microsoft.com/office/powerpoint/2010/main" val="4155173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https://www.gardeningknowhow.com/edible/vegetables/vgen/signs-of-fresh-veggies.htm</a:t>
            </a:r>
          </a:p>
          <a:p>
            <a:r>
              <a:rPr lang="en-US" dirty="0"/>
              <a:t>https://www.growveg.com/guides/cooking-with-dehydrated-vegetables/</a:t>
            </a:r>
          </a:p>
          <a:p>
            <a:r>
              <a:rPr lang="en-US" dirty="0"/>
              <a:t>https://www.southernliving.com/food/side-dishes/vegetables/best-frozen-vegetables</a:t>
            </a:r>
          </a:p>
          <a:p>
            <a:r>
              <a:rPr lang="en-US" dirty="0"/>
              <a:t>https://www.google.com/url?sa=i&amp;url=https%3A%2F%2Fplantbasedjuniors.com%2Fhealthy-canned-plant-based-foods%2F&amp;psig=AOvVaw2our6gSDimIf9I2cHWhj79&amp;ust=1654697905092000&amp;source=images&amp;cd=vfe&amp;ved=0CAwQjRxqFwoTCNDC8pjEm_gCFQAAAAAdAAAAABAE</a:t>
            </a:r>
          </a:p>
          <a:p>
            <a:endParaRPr lang="en-US" dirty="0"/>
          </a:p>
        </p:txBody>
      </p:sp>
    </p:spTree>
    <p:extLst>
      <p:ext uri="{BB962C8B-B14F-4D97-AF65-F5344CB8AC3E}">
        <p14:creationId xmlns:p14="http://schemas.microsoft.com/office/powerpoint/2010/main" val="1442614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Suggested image Exhibit A with information about Bread in Group B and French Toast in Group E for the 1 ounce equivalent serving amount highlighted</a:t>
            </a:r>
          </a:p>
          <a:p>
            <a:endParaRPr lang="en-US" dirty="0"/>
          </a:p>
        </p:txBody>
      </p:sp>
    </p:spTree>
    <p:extLst>
      <p:ext uri="{BB962C8B-B14F-4D97-AF65-F5344CB8AC3E}">
        <p14:creationId xmlns:p14="http://schemas.microsoft.com/office/powerpoint/2010/main" val="40915533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Suggested image Exhibit A with information about Bread in Group B and French Toast in Group E for the 1 ounce equivalent serving amount highlighted</a:t>
            </a:r>
          </a:p>
          <a:p>
            <a:endParaRPr lang="en-US" dirty="0"/>
          </a:p>
        </p:txBody>
      </p:sp>
    </p:spTree>
    <p:extLst>
      <p:ext uri="{BB962C8B-B14F-4D97-AF65-F5344CB8AC3E}">
        <p14:creationId xmlns:p14="http://schemas.microsoft.com/office/powerpoint/2010/main" val="2502797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Suggested image Exhibit A with information about Bread in Group B and French Toast in Group E for the 1 ounce equivalent serving amount highlighted</a:t>
            </a:r>
          </a:p>
          <a:p>
            <a:endParaRPr lang="en-US" dirty="0"/>
          </a:p>
        </p:txBody>
      </p:sp>
    </p:spTree>
    <p:extLst>
      <p:ext uri="{BB962C8B-B14F-4D97-AF65-F5344CB8AC3E}">
        <p14:creationId xmlns:p14="http://schemas.microsoft.com/office/powerpoint/2010/main" val="42660618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Suggested image Exhibit A with information about Bread in Group B and French Toast in Group E for the 1 ounce equivalent serving amount highlighted</a:t>
            </a:r>
          </a:p>
          <a:p>
            <a:endParaRPr lang="en-US" dirty="0"/>
          </a:p>
        </p:txBody>
      </p:sp>
    </p:spTree>
    <p:extLst>
      <p:ext uri="{BB962C8B-B14F-4D97-AF65-F5344CB8AC3E}">
        <p14:creationId xmlns:p14="http://schemas.microsoft.com/office/powerpoint/2010/main" val="557769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Suggested image Exhibit A with information about Bread in Group B and French Toast in Group E for the 1 ounce equivalent serving amount highlighted</a:t>
            </a:r>
          </a:p>
          <a:p>
            <a:endParaRPr lang="en-US" dirty="0"/>
          </a:p>
        </p:txBody>
      </p:sp>
    </p:spTree>
    <p:extLst>
      <p:ext uri="{BB962C8B-B14F-4D97-AF65-F5344CB8AC3E}">
        <p14:creationId xmlns:p14="http://schemas.microsoft.com/office/powerpoint/2010/main" val="16740065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Suggested image Exhibit A with information about Bread in Group B and French Toast in Group E for the 1 ounce equivalent serving amount highlighted</a:t>
            </a:r>
          </a:p>
          <a:p>
            <a:endParaRPr lang="en-US" dirty="0"/>
          </a:p>
        </p:txBody>
      </p:sp>
    </p:spTree>
    <p:extLst>
      <p:ext uri="{BB962C8B-B14F-4D97-AF65-F5344CB8AC3E}">
        <p14:creationId xmlns:p14="http://schemas.microsoft.com/office/powerpoint/2010/main" val="27469050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https://cliparts.zone/plan-cliparts</a:t>
            </a:r>
          </a:p>
        </p:txBody>
      </p:sp>
    </p:spTree>
    <p:extLst>
      <p:ext uri="{BB962C8B-B14F-4D97-AF65-F5344CB8AC3E}">
        <p14:creationId xmlns:p14="http://schemas.microsoft.com/office/powerpoint/2010/main" val="3984655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https://www.google.com/url?sa=i&amp;url=https%3A%2F%2Fmagsimba.com%2Fjcss.asp%3Fiid%3D335943602%26cid%3D90&amp;psig=AOvVaw1QBEamkFFNJCPIWwxoA-S_&amp;ust=1654637674981000&amp;source=images&amp;cd=vfe&amp;ved=0CAwQjRxqFwoTCKD3x_DjmfgCFQAAAAAdAAAAABAT</a:t>
            </a:r>
          </a:p>
        </p:txBody>
      </p:sp>
    </p:spTree>
    <p:extLst>
      <p:ext uri="{BB962C8B-B14F-4D97-AF65-F5344CB8AC3E}">
        <p14:creationId xmlns:p14="http://schemas.microsoft.com/office/powerpoint/2010/main" val="28403986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https://www.doublecheckcoaching.org</a:t>
            </a:r>
          </a:p>
        </p:txBody>
      </p:sp>
    </p:spTree>
    <p:extLst>
      <p:ext uri="{BB962C8B-B14F-4D97-AF65-F5344CB8AC3E}">
        <p14:creationId xmlns:p14="http://schemas.microsoft.com/office/powerpoint/2010/main" val="41493906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https://www.thefoodtrainer.com/child-nutrition/</a:t>
            </a:r>
          </a:p>
        </p:txBody>
      </p:sp>
    </p:spTree>
    <p:extLst>
      <p:ext uri="{BB962C8B-B14F-4D97-AF65-F5344CB8AC3E}">
        <p14:creationId xmlns:p14="http://schemas.microsoft.com/office/powerpoint/2010/main" val="40944823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https://cathe.com/wonderful-healthy-world-beans-legumes/</a:t>
            </a:r>
          </a:p>
        </p:txBody>
      </p:sp>
    </p:spTree>
    <p:extLst>
      <p:ext uri="{BB962C8B-B14F-4D97-AF65-F5344CB8AC3E}">
        <p14:creationId xmlns:p14="http://schemas.microsoft.com/office/powerpoint/2010/main" val="25348514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https://www.heb.com/recipe/recipe-item/sunny-side-egg-in-toast/1398895542662</a:t>
            </a:r>
          </a:p>
        </p:txBody>
      </p:sp>
    </p:spTree>
    <p:extLst>
      <p:ext uri="{BB962C8B-B14F-4D97-AF65-F5344CB8AC3E}">
        <p14:creationId xmlns:p14="http://schemas.microsoft.com/office/powerpoint/2010/main" val="2583901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The biggest difference between the lunch and breakfast meal pattern is that the breakfast meal pattern requires only three meal components: Milk, Fruit and Grains</a:t>
            </a:r>
          </a:p>
          <a:p>
            <a:endParaRPr lang="en-US" dirty="0"/>
          </a:p>
        </p:txBody>
      </p:sp>
    </p:spTree>
    <p:extLst>
      <p:ext uri="{BB962C8B-B14F-4D97-AF65-F5344CB8AC3E}">
        <p14:creationId xmlns:p14="http://schemas.microsoft.com/office/powerpoint/2010/main" val="1341465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https://www.eatthis.com/effects-going-grain-free/</a:t>
            </a:r>
          </a:p>
        </p:txBody>
      </p:sp>
    </p:spTree>
    <p:extLst>
      <p:ext uri="{BB962C8B-B14F-4D97-AF65-F5344CB8AC3E}">
        <p14:creationId xmlns:p14="http://schemas.microsoft.com/office/powerpoint/2010/main" val="13850050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https://www.morningagclips.com/increasing-school-breakfast-participation/</a:t>
            </a:r>
          </a:p>
        </p:txBody>
      </p:sp>
    </p:spTree>
    <p:extLst>
      <p:ext uri="{BB962C8B-B14F-4D97-AF65-F5344CB8AC3E}">
        <p14:creationId xmlns:p14="http://schemas.microsoft.com/office/powerpoint/2010/main" val="4086196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https://www.morningagclips.com/increasing-school-breakfast-participation/</a:t>
            </a:r>
          </a:p>
        </p:txBody>
      </p:sp>
    </p:spTree>
    <p:extLst>
      <p:ext uri="{BB962C8B-B14F-4D97-AF65-F5344CB8AC3E}">
        <p14:creationId xmlns:p14="http://schemas.microsoft.com/office/powerpoint/2010/main" val="4013908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https://www.heb.com/recipe/recipe-item/sunny-side-egg-in-toast/1398895542662</a:t>
            </a:r>
          </a:p>
        </p:txBody>
      </p:sp>
    </p:spTree>
    <p:extLst>
      <p:ext uri="{BB962C8B-B14F-4D97-AF65-F5344CB8AC3E}">
        <p14:creationId xmlns:p14="http://schemas.microsoft.com/office/powerpoint/2010/main" val="37580117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https://techbullion.com/tips-to-beat-the-writers-block-from-fireghostwriter/</a:t>
            </a:r>
          </a:p>
        </p:txBody>
      </p:sp>
    </p:spTree>
    <p:extLst>
      <p:ext uri="{BB962C8B-B14F-4D97-AF65-F5344CB8AC3E}">
        <p14:creationId xmlns:p14="http://schemas.microsoft.com/office/powerpoint/2010/main" val="26148742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194679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https://slidetodoc.com/child-and-adult-care-food-program-cacfp-the/</a:t>
            </a:r>
          </a:p>
        </p:txBody>
      </p:sp>
    </p:spTree>
    <p:extLst>
      <p:ext uri="{BB962C8B-B14F-4D97-AF65-F5344CB8AC3E}">
        <p14:creationId xmlns:p14="http://schemas.microsoft.com/office/powerpoint/2010/main" val="117188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https://slidetodoc.com/child-and-adult-care-food-program-cacfp-the/</a:t>
            </a:r>
          </a:p>
        </p:txBody>
      </p:sp>
    </p:spTree>
    <p:extLst>
      <p:ext uri="{BB962C8B-B14F-4D97-AF65-F5344CB8AC3E}">
        <p14:creationId xmlns:p14="http://schemas.microsoft.com/office/powerpoint/2010/main" val="5840974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81174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https://dti.delaware.gov/state-agencies-portal/</a:t>
            </a:r>
          </a:p>
        </p:txBody>
      </p:sp>
    </p:spTree>
    <p:extLst>
      <p:ext uri="{BB962C8B-B14F-4D97-AF65-F5344CB8AC3E}">
        <p14:creationId xmlns:p14="http://schemas.microsoft.com/office/powerpoint/2010/main" val="33192467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https://www.schabell.org/2019/09/5-questions-everyones-asking-about-microservices-question4.html</a:t>
            </a:r>
          </a:p>
        </p:txBody>
      </p:sp>
    </p:spTree>
    <p:extLst>
      <p:ext uri="{BB962C8B-B14F-4D97-AF65-F5344CB8AC3E}">
        <p14:creationId xmlns:p14="http://schemas.microsoft.com/office/powerpoint/2010/main" val="28681911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https://www.gov.uk/government/news/say-thank-you-to-someone-at-companies-house</a:t>
            </a:r>
          </a:p>
        </p:txBody>
      </p:sp>
    </p:spTree>
    <p:extLst>
      <p:ext uri="{BB962C8B-B14F-4D97-AF65-F5344CB8AC3E}">
        <p14:creationId xmlns:p14="http://schemas.microsoft.com/office/powerpoint/2010/main" val="545830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lvl1pPr indent="-228600">
              <a:spcAft>
                <a:spcPts val="1200"/>
              </a:spcAft>
              <a:defRPr/>
            </a:lvl1pPr>
            <a:lvl2pPr indent="-228600">
              <a:spcAft>
                <a:spcPts val="1200"/>
              </a:spcAft>
              <a:defRPr/>
            </a:lvl2pPr>
            <a:lvl3pPr indent="-228600">
              <a:spcAft>
                <a:spcPts val="1200"/>
              </a:spcAft>
              <a:defRPr/>
            </a:lvl3pPr>
            <a:lvl4pPr indent="-228600">
              <a:spcAft>
                <a:spcPts val="1200"/>
              </a:spcAft>
              <a:defRPr/>
            </a:lvl4pPr>
            <a:lvl5pPr indent="-228600">
              <a:spcAft>
                <a:spcPts val="1200"/>
              </a:spcAft>
              <a:defRPr/>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lvl1pPr indent="-228600">
              <a:spcAft>
                <a:spcPts val="1200"/>
              </a:spcAft>
              <a:defRPr/>
            </a:lvl1pPr>
            <a:lvl2pPr indent="-228600">
              <a:spcAft>
                <a:spcPts val="1200"/>
              </a:spcAft>
              <a:defRPr/>
            </a:lvl2pPr>
            <a:lvl3pPr indent="-228600">
              <a:spcAft>
                <a:spcPts val="1200"/>
              </a:spcAft>
              <a:defRPr/>
            </a:lvl3pPr>
            <a:lvl4pPr indent="-228600">
              <a:spcAft>
                <a:spcPts val="1200"/>
              </a:spcAft>
              <a:defRPr/>
            </a:lvl4pPr>
            <a:lvl5pPr indent="-228600">
              <a:spcAft>
                <a:spcPts val="1200"/>
              </a:spcAft>
              <a:defRPr/>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939798" y="3179038"/>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indent="-228600">
              <a:spcAft>
                <a:spcPts val="1200"/>
              </a:spcAft>
              <a:defRPr sz="3200"/>
            </a:lvl1pPr>
            <a:lvl2pPr marL="718457" indent="-228600">
              <a:spcAft>
                <a:spcPts val="1200"/>
              </a:spcAft>
              <a:defRPr sz="3200"/>
            </a:lvl2pPr>
            <a:lvl3pPr marL="1219200" indent="-228600">
              <a:spcAft>
                <a:spcPts val="1200"/>
              </a:spcAft>
              <a:defRPr sz="3200"/>
            </a:lvl3pPr>
            <a:lvl4pPr marL="1737360" indent="-228600">
              <a:spcAft>
                <a:spcPts val="1200"/>
              </a:spcAft>
              <a:defRPr sz="3200"/>
            </a:lvl4pPr>
            <a:lvl5pPr marL="2194560" indent="-228600">
              <a:spcAft>
                <a:spcPts val="1200"/>
              </a:spcAft>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dirty="0"/>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04292"/>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5.tmp"/><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jpe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8" Type="http://schemas.openxmlformats.org/officeDocument/2006/relationships/image" Target="../media/image550.png"/><Relationship Id="rId3" Type="http://schemas.openxmlformats.org/officeDocument/2006/relationships/image" Target="../media/image65.png"/><Relationship Id="rId7" Type="http://schemas.openxmlformats.org/officeDocument/2006/relationships/customXml" Target="../ink/ink2.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40.png"/><Relationship Id="rId4" Type="http://schemas.openxmlformats.org/officeDocument/2006/relationships/customXml" Target="../ink/ink1.xml"/></Relationships>
</file>

<file path=ppt/slides/_rels/slide10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71.tmp"/><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77.tmp"/><Relationship Id="rId2" Type="http://schemas.openxmlformats.org/officeDocument/2006/relationships/image" Target="../media/image76.tmp"/><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15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9" name="Rectangle 9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itle 1"/>
          <p:cNvSpPr txBox="1">
            <a:spLocks noGrp="1"/>
          </p:cNvSpPr>
          <p:nvPr>
            <p:ph type="ctrTitle"/>
          </p:nvPr>
        </p:nvSpPr>
        <p:spPr>
          <a:xfrm>
            <a:off x="236316" y="3577456"/>
            <a:ext cx="11757904" cy="1687814"/>
          </a:xfrm>
          <a:prstGeom prst="rect">
            <a:avLst/>
          </a:prstGeom>
        </p:spPr>
        <p:txBody>
          <a:bodyPr lIns="45719" tIns="45720" rIns="45719" bIns="45720" anchor="b">
            <a:noAutofit/>
          </a:bodyPr>
          <a:lstStyle/>
          <a:p>
            <a:r>
              <a:rPr lang="en-US" sz="6600" b="1" dirty="0">
                <a:latin typeface="Calibri"/>
              </a:rPr>
              <a:t>Planning Reimbursable </a:t>
            </a:r>
            <a:br>
              <a:rPr lang="en-US" sz="6600" b="1" dirty="0">
                <a:latin typeface="Calibri"/>
              </a:rPr>
            </a:br>
            <a:r>
              <a:rPr lang="en-US" sz="6600" b="1" dirty="0">
                <a:latin typeface="Calibri"/>
              </a:rPr>
              <a:t>School Meals for Menu Planners</a:t>
            </a:r>
          </a:p>
        </p:txBody>
      </p:sp>
      <p:pic>
        <p:nvPicPr>
          <p:cNvPr id="2" name="Picture 2" descr="Logo&#10;&#10;Description automatically generated">
            <a:extLst>
              <a:ext uri="{FF2B5EF4-FFF2-40B4-BE49-F238E27FC236}">
                <a16:creationId xmlns:a16="http://schemas.microsoft.com/office/drawing/2014/main" id="{3EE2B5EE-DDDD-41A8-64D3-7847576DD3D3}"/>
              </a:ext>
            </a:extLst>
          </p:cNvPr>
          <p:cNvPicPr>
            <a:picLocks noChangeAspect="1"/>
          </p:cNvPicPr>
          <p:nvPr/>
        </p:nvPicPr>
        <p:blipFill>
          <a:blip r:embed="rId2"/>
          <a:stretch>
            <a:fillRect/>
          </a:stretch>
        </p:blipFill>
        <p:spPr>
          <a:xfrm>
            <a:off x="2873908" y="1383110"/>
            <a:ext cx="6439588" cy="1159124"/>
          </a:xfrm>
          <a:prstGeom prst="rect">
            <a:avLst/>
          </a:prstGeom>
        </p:spPr>
      </p:pic>
      <p:sp>
        <p:nvSpPr>
          <p:cNvPr id="101"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182529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96C7FE-17AD-645C-0BA6-BD67414175BB}"/>
              </a:ext>
            </a:extLst>
          </p:cNvPr>
          <p:cNvSpPr>
            <a:spLocks noGrp="1"/>
          </p:cNvSpPr>
          <p:nvPr>
            <p:ph type="title"/>
          </p:nvPr>
        </p:nvSpPr>
        <p:spPr>
          <a:xfrm>
            <a:off x="638881" y="457201"/>
            <a:ext cx="10909640" cy="1832654"/>
          </a:xfrm>
        </p:spPr>
        <p:txBody>
          <a:bodyPr vert="horz" lIns="91440" tIns="45720" rIns="91440" bIns="45720" rtlCol="0" anchor="b">
            <a:normAutofit/>
          </a:bodyPr>
          <a:lstStyle/>
          <a:p>
            <a:pPr algn="ctr">
              <a:spcBef>
                <a:spcPct val="0"/>
              </a:spcBef>
            </a:pPr>
            <a:r>
              <a:rPr lang="en-US" sz="6600" b="1" kern="1200">
                <a:solidFill>
                  <a:schemeClr val="tx1"/>
                </a:solidFill>
                <a:latin typeface="+mj-lt"/>
                <a:ea typeface="+mj-ea"/>
                <a:cs typeface="+mj-cs"/>
              </a:rPr>
              <a:t>Ice Breaker</a:t>
            </a:r>
          </a:p>
        </p:txBody>
      </p:sp>
      <p:sp>
        <p:nvSpPr>
          <p:cNvPr id="10"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320040" y="3217587"/>
            <a:ext cx="11548872" cy="2916089"/>
          </a:xfrm>
          <a:prstGeom prst="rect">
            <a:avLst/>
          </a:prstGeom>
        </p:spPr>
      </p:pic>
    </p:spTree>
    <p:extLst>
      <p:ext uri="{BB962C8B-B14F-4D97-AF65-F5344CB8AC3E}">
        <p14:creationId xmlns:p14="http://schemas.microsoft.com/office/powerpoint/2010/main" val="266593529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 name="Rectangle 10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itle 1"/>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4600" b="1" kern="1200">
                <a:solidFill>
                  <a:schemeClr val="tx1"/>
                </a:solidFill>
                <a:latin typeface="+mj-lt"/>
                <a:ea typeface="+mj-ea"/>
                <a:cs typeface="+mj-cs"/>
              </a:rPr>
              <a:t>Reimbursable Meal Training for Menu Planning</a:t>
            </a:r>
          </a:p>
        </p:txBody>
      </p:sp>
      <p:sp>
        <p:nvSpPr>
          <p:cNvPr id="10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A94F4A-5924-0B95-541B-C02C87F5B12F}"/>
              </a:ext>
            </a:extLst>
          </p:cNvPr>
          <p:cNvSpPr>
            <a:spLocks noGrp="1"/>
          </p:cNvSpPr>
          <p:nvPr>
            <p:ph type="body" idx="1"/>
          </p:nvPr>
        </p:nvSpPr>
        <p:spPr>
          <a:xfrm>
            <a:off x="5126418" y="552091"/>
            <a:ext cx="6224335" cy="5431536"/>
          </a:xfrm>
        </p:spPr>
        <p:txBody>
          <a:bodyPr vert="horz" lIns="91440" tIns="45720" rIns="91440" bIns="45720" rtlCol="0" anchor="ctr">
            <a:normAutofit/>
          </a:bodyPr>
          <a:lstStyle/>
          <a:p>
            <a:pPr>
              <a:buFont typeface="Arial" panose="020B0604020202020204" pitchFamily="34" charset="0"/>
              <a:buChar char="•"/>
            </a:pPr>
            <a:r>
              <a:rPr lang="en-US" b="1" kern="1200" dirty="0">
                <a:solidFill>
                  <a:schemeClr val="tx1"/>
                </a:solidFill>
                <a:latin typeface="+mn-lt"/>
                <a:ea typeface="+mn-ea"/>
                <a:cs typeface="+mn-cs"/>
              </a:rPr>
              <a:t>Food Based Menu Planning (FBMP):</a:t>
            </a:r>
            <a:r>
              <a:rPr lang="en-US" kern="1200" dirty="0">
                <a:solidFill>
                  <a:schemeClr val="tx1"/>
                </a:solidFill>
                <a:latin typeface="+mn-lt"/>
                <a:ea typeface="+mn-ea"/>
                <a:cs typeface="+mn-cs"/>
              </a:rPr>
              <a:t> Uses meal patterns and grade groups as planning tools. </a:t>
            </a:r>
          </a:p>
          <a:p>
            <a:pPr>
              <a:buFont typeface="Arial" panose="020B0604020202020204" pitchFamily="34" charset="0"/>
              <a:buChar char="•"/>
            </a:pPr>
            <a:r>
              <a:rPr lang="en-US" b="1" kern="1200" dirty="0">
                <a:solidFill>
                  <a:schemeClr val="tx1"/>
                </a:solidFill>
                <a:latin typeface="+mn-lt"/>
                <a:ea typeface="+mn-ea"/>
                <a:cs typeface="+mn-cs"/>
              </a:rPr>
              <a:t>Reimbursable Meal:</a:t>
            </a:r>
            <a:r>
              <a:rPr lang="en-US" kern="1200" dirty="0">
                <a:solidFill>
                  <a:schemeClr val="tx1"/>
                </a:solidFill>
                <a:latin typeface="+mn-lt"/>
                <a:ea typeface="+mn-ea"/>
                <a:cs typeface="+mn-cs"/>
              </a:rPr>
              <a:t> A single meal unit that offers all of the USDA daily required meal pattern components for each age/grade group served in the minimum required amounts.</a:t>
            </a:r>
            <a:r>
              <a:rPr lang="en-US" sz="1700" kern="1200" dirty="0">
                <a:solidFill>
                  <a:schemeClr val="tx1"/>
                </a:solidFill>
                <a:latin typeface="+mn-lt"/>
                <a:ea typeface="+mn-ea"/>
                <a:cs typeface="+mn-cs"/>
              </a:rPr>
              <a:t> </a:t>
            </a:r>
          </a:p>
        </p:txBody>
      </p:sp>
    </p:spTree>
    <p:extLst>
      <p:ext uri="{BB962C8B-B14F-4D97-AF65-F5344CB8AC3E}">
        <p14:creationId xmlns:p14="http://schemas.microsoft.com/office/powerpoint/2010/main" val="164560654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itle 1"/>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Training Objectives</a:t>
            </a:r>
          </a:p>
        </p:txBody>
      </p:sp>
      <p:sp>
        <p:nvSpPr>
          <p:cNvPr id="10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Content Placeholder 2"/>
          <p:cNvSpPr txBox="1">
            <a:spLocks noGrp="1"/>
          </p:cNvSpPr>
          <p:nvPr>
            <p:ph type="body" idx="1"/>
          </p:nvPr>
        </p:nvSpPr>
        <p:spPr>
          <a:xfrm>
            <a:off x="838200" y="1929384"/>
            <a:ext cx="10515600" cy="4251960"/>
          </a:xfrm>
          <a:prstGeom prst="rect">
            <a:avLst/>
          </a:prstGeom>
        </p:spPr>
        <p:txBody>
          <a:bodyPr vert="horz" lIns="91440" tIns="45720" rIns="91440" bIns="45720" rtlCol="0">
            <a:normAutofit/>
          </a:bodyPr>
          <a:lstStyle/>
          <a:p>
            <a:pPr>
              <a:spcBef>
                <a:spcPts val="500"/>
              </a:spcBef>
              <a:spcAft>
                <a:spcPts val="500"/>
              </a:spcAft>
              <a:buFont typeface="Arial" panose="020B0604020202020204" pitchFamily="34" charset="0"/>
              <a:buChar char="•"/>
            </a:pPr>
            <a:r>
              <a:rPr lang="en-US" sz="1500" kern="1200">
                <a:solidFill>
                  <a:schemeClr val="tx1"/>
                </a:solidFill>
                <a:latin typeface="+mn-lt"/>
                <a:ea typeface="+mn-ea"/>
                <a:cs typeface="+mn-cs"/>
              </a:rPr>
              <a:t>Identify the fluid milk component choices, serving size requirements, and how to credit fluid milk toward meeting meal pattern requirements for the National School Lunch Program (NSLP).</a:t>
            </a:r>
            <a:endParaRPr lang="en-US" sz="1500" b="1" kern="1200">
              <a:solidFill>
                <a:schemeClr val="tx1"/>
              </a:solidFill>
              <a:latin typeface="+mn-lt"/>
              <a:ea typeface="+mn-ea"/>
              <a:cs typeface="+mn-cs"/>
            </a:endParaRPr>
          </a:p>
          <a:p>
            <a:pPr>
              <a:spcBef>
                <a:spcPts val="500"/>
              </a:spcBef>
              <a:spcAft>
                <a:spcPts val="500"/>
              </a:spcAft>
              <a:buFont typeface="Arial" panose="020B0604020202020204" pitchFamily="34" charset="0"/>
              <a:buChar char="•"/>
            </a:pPr>
            <a:r>
              <a:rPr lang="en-US" sz="1500" kern="1200">
                <a:solidFill>
                  <a:schemeClr val="tx1"/>
                </a:solidFill>
                <a:latin typeface="+mn-lt"/>
                <a:ea typeface="+mn-ea"/>
                <a:cs typeface="+mn-cs"/>
              </a:rPr>
              <a:t>Identify the fruits component choices, serving size requirements, and how to credit fruits toward meeting meal pattern requirements for the NSLP.</a:t>
            </a:r>
            <a:endParaRPr lang="en-US" sz="1500" b="1" kern="1200">
              <a:solidFill>
                <a:schemeClr val="tx1"/>
              </a:solidFill>
              <a:latin typeface="+mn-lt"/>
              <a:ea typeface="+mn-ea"/>
              <a:cs typeface="+mn-cs"/>
            </a:endParaRPr>
          </a:p>
          <a:p>
            <a:pPr>
              <a:spcBef>
                <a:spcPts val="500"/>
              </a:spcBef>
              <a:spcAft>
                <a:spcPts val="500"/>
              </a:spcAft>
              <a:buFont typeface="Arial" panose="020B0604020202020204" pitchFamily="34" charset="0"/>
              <a:buChar char="•"/>
            </a:pPr>
            <a:r>
              <a:rPr lang="en-US" sz="1500" kern="1200">
                <a:solidFill>
                  <a:schemeClr val="tx1"/>
                </a:solidFill>
                <a:latin typeface="+mn-lt"/>
                <a:ea typeface="+mn-ea"/>
                <a:cs typeface="+mn-cs"/>
              </a:rPr>
              <a:t>Identify the vegetables component choices, serving size requirements, and how to credit vegetables toward meeting meal pattern requirements for the NSLP.</a:t>
            </a:r>
            <a:endParaRPr lang="en-US" sz="1500" b="1" kern="1200">
              <a:solidFill>
                <a:schemeClr val="tx1"/>
              </a:solidFill>
              <a:latin typeface="+mn-lt"/>
              <a:ea typeface="+mn-ea"/>
              <a:cs typeface="+mn-cs"/>
            </a:endParaRPr>
          </a:p>
          <a:p>
            <a:pPr>
              <a:spcBef>
                <a:spcPts val="500"/>
              </a:spcBef>
              <a:spcAft>
                <a:spcPts val="500"/>
              </a:spcAft>
              <a:buFont typeface="Arial" panose="020B0604020202020204" pitchFamily="34" charset="0"/>
              <a:buChar char="•"/>
            </a:pPr>
            <a:r>
              <a:rPr lang="en-US" sz="1500" kern="1200">
                <a:solidFill>
                  <a:schemeClr val="tx1"/>
                </a:solidFill>
                <a:latin typeface="+mn-lt"/>
                <a:ea typeface="+mn-ea"/>
                <a:cs typeface="+mn-cs"/>
              </a:rPr>
              <a:t>Identify the grains component choices, serving size requirements, and how to credit grains toward meeting meal pattern requirements for the NSLP.</a:t>
            </a:r>
            <a:endParaRPr lang="en-US" sz="1500" b="1" kern="1200">
              <a:solidFill>
                <a:schemeClr val="tx1"/>
              </a:solidFill>
              <a:latin typeface="+mn-lt"/>
              <a:ea typeface="+mn-ea"/>
              <a:cs typeface="+mn-cs"/>
            </a:endParaRPr>
          </a:p>
          <a:p>
            <a:pPr>
              <a:spcBef>
                <a:spcPts val="500"/>
              </a:spcBef>
              <a:spcAft>
                <a:spcPts val="500"/>
              </a:spcAft>
              <a:buFont typeface="Arial" panose="020B0604020202020204" pitchFamily="34" charset="0"/>
              <a:buChar char="•"/>
            </a:pPr>
            <a:r>
              <a:rPr lang="en-US" sz="1500" kern="1200">
                <a:solidFill>
                  <a:schemeClr val="tx1"/>
                </a:solidFill>
                <a:latin typeface="+mn-lt"/>
                <a:ea typeface="+mn-ea"/>
                <a:cs typeface="+mn-cs"/>
              </a:rPr>
              <a:t>Identify the meats/meat alternates component choices, serving size requirements, and how to credit meats/meat alternates toward meeting meal pattern requirements for the NSLP.</a:t>
            </a:r>
            <a:endParaRPr lang="en-US" sz="1500" b="1" kern="1200">
              <a:solidFill>
                <a:schemeClr val="tx1"/>
              </a:solidFill>
              <a:latin typeface="+mn-lt"/>
              <a:ea typeface="+mn-ea"/>
              <a:cs typeface="+mn-cs"/>
            </a:endParaRPr>
          </a:p>
          <a:p>
            <a:pPr lvl="0">
              <a:spcBef>
                <a:spcPts val="500"/>
              </a:spcBef>
              <a:spcAft>
                <a:spcPts val="500"/>
              </a:spcAft>
              <a:buFont typeface="Arial" panose="020B0604020202020204" pitchFamily="34" charset="0"/>
              <a:buChar char="•"/>
            </a:pPr>
            <a:r>
              <a:rPr lang="en-US" sz="1500" kern="1200">
                <a:solidFill>
                  <a:schemeClr val="tx1"/>
                </a:solidFill>
                <a:latin typeface="+mn-lt"/>
                <a:ea typeface="+mn-ea"/>
                <a:cs typeface="+mn-cs"/>
              </a:rPr>
              <a:t>Modify menu offerings for grade groups K–5 and 6–8 to meet meal pattern requirements for the NSLP.</a:t>
            </a:r>
            <a:endParaRPr lang="en-US" sz="1500" b="1" kern="1200">
              <a:solidFill>
                <a:schemeClr val="tx1"/>
              </a:solidFill>
              <a:latin typeface="+mn-lt"/>
              <a:ea typeface="+mn-ea"/>
              <a:cs typeface="+mn-cs"/>
            </a:endParaRPr>
          </a:p>
          <a:p>
            <a:pPr>
              <a:spcBef>
                <a:spcPts val="500"/>
              </a:spcBef>
              <a:spcAft>
                <a:spcPts val="500"/>
              </a:spcAft>
              <a:buFont typeface="Arial" panose="020B0604020202020204" pitchFamily="34" charset="0"/>
              <a:buChar char="•"/>
            </a:pPr>
            <a:r>
              <a:rPr lang="en-US" sz="1500" kern="1200">
                <a:solidFill>
                  <a:schemeClr val="tx1"/>
                </a:solidFill>
                <a:latin typeface="+mn-lt"/>
                <a:ea typeface="+mn-ea"/>
                <a:cs typeface="+mn-cs"/>
              </a:rPr>
              <a:t>Identify the meal components and serving size requirements to meet the School Breakfast Program meal pattern requirements.</a:t>
            </a:r>
            <a:endParaRPr lang="en-US" sz="1500" b="1" kern="1200">
              <a:solidFill>
                <a:schemeClr val="tx1"/>
              </a:solidFill>
              <a:latin typeface="+mn-lt"/>
              <a:ea typeface="+mn-ea"/>
              <a:cs typeface="+mn-cs"/>
            </a:endParaRPr>
          </a:p>
          <a:p>
            <a:pPr>
              <a:spcBef>
                <a:spcPts val="500"/>
              </a:spcBef>
              <a:spcAft>
                <a:spcPts val="500"/>
              </a:spcAft>
              <a:buFont typeface="Arial" panose="020B0604020202020204" pitchFamily="34" charset="0"/>
              <a:buChar char="•"/>
            </a:pPr>
            <a:r>
              <a:rPr lang="en-US" sz="1500" kern="1200">
                <a:solidFill>
                  <a:schemeClr val="tx1"/>
                </a:solidFill>
                <a:latin typeface="+mn-lt"/>
                <a:ea typeface="+mn-ea"/>
                <a:cs typeface="+mn-cs"/>
              </a:rPr>
              <a:t>Define nutrient standards in relation to the meal pattern requirements for the National School Lunch Program and School Breakfast Program.</a:t>
            </a:r>
            <a:endParaRPr lang="en-US" sz="1500" b="1" kern="1200">
              <a:solidFill>
                <a:schemeClr val="tx1"/>
              </a:solidFill>
              <a:latin typeface="+mn-lt"/>
              <a:ea typeface="+mn-ea"/>
              <a:cs typeface="+mn-cs"/>
            </a:endParaRPr>
          </a:p>
        </p:txBody>
      </p:sp>
    </p:spTree>
    <p:extLst>
      <p:ext uri="{BB962C8B-B14F-4D97-AF65-F5344CB8AC3E}">
        <p14:creationId xmlns:p14="http://schemas.microsoft.com/office/powerpoint/2010/main" val="11136880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ext, indoor, electronics, close&#10;&#10;Description automatically generated">
            <a:extLst>
              <a:ext uri="{FF2B5EF4-FFF2-40B4-BE49-F238E27FC236}">
                <a16:creationId xmlns:a16="http://schemas.microsoft.com/office/drawing/2014/main" id="{830AD194-A47C-6AE4-DEC5-1DB5A74CD71C}"/>
              </a:ext>
            </a:extLst>
          </p:cNvPr>
          <p:cNvPicPr>
            <a:picLocks noChangeAspect="1"/>
          </p:cNvPicPr>
          <p:nvPr/>
        </p:nvPicPr>
        <p:blipFill rotWithShape="1">
          <a:blip r:embed="rId2"/>
          <a:srcRect r="5882" b="-1"/>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1172C3D1-A43D-99E4-230C-404AAEC67D02}"/>
              </a:ext>
            </a:extLst>
          </p:cNvPr>
          <p:cNvSpPr>
            <a:spLocks noGrp="1"/>
          </p:cNvSpPr>
          <p:nvPr>
            <p:ph type="body" idx="1"/>
          </p:nvPr>
        </p:nvSpPr>
        <p:spPr>
          <a:xfrm>
            <a:off x="7763523" y="247593"/>
            <a:ext cx="3822189" cy="5553892"/>
          </a:xfrm>
        </p:spPr>
        <p:txBody>
          <a:bodyPr vert="horz" lIns="91440" tIns="45720" rIns="91440" bIns="45720" rtlCol="0" anchor="t">
            <a:noAutofit/>
          </a:bodyPr>
          <a:lstStyle/>
          <a:p>
            <a:pPr marL="685800" indent="-457200">
              <a:spcBef>
                <a:spcPts val="800"/>
              </a:spcBef>
              <a:spcAft>
                <a:spcPts val="800"/>
              </a:spcAft>
              <a:buAutoNum type="arabicPeriod"/>
            </a:pPr>
            <a:r>
              <a:rPr lang="en-US" sz="3200" kern="1200" dirty="0">
                <a:solidFill>
                  <a:schemeClr val="tx1"/>
                </a:solidFill>
                <a:latin typeface="+mn-lt"/>
                <a:ea typeface="+mn-ea"/>
                <a:cs typeface="+mn-cs"/>
              </a:rPr>
              <a:t>Show up on time.</a:t>
            </a:r>
            <a:endParaRPr lang="en-US" sz="3200">
              <a:solidFill>
                <a:schemeClr val="tx1"/>
              </a:solidFill>
            </a:endParaRPr>
          </a:p>
          <a:p>
            <a:pPr marL="685800" indent="-457200">
              <a:spcBef>
                <a:spcPts val="800"/>
              </a:spcBef>
              <a:spcAft>
                <a:spcPts val="800"/>
              </a:spcAft>
              <a:buAutoNum type="arabicPeriod"/>
            </a:pPr>
            <a:r>
              <a:rPr lang="en-US" sz="3200" kern="1200" dirty="0">
                <a:solidFill>
                  <a:schemeClr val="tx1"/>
                </a:solidFill>
                <a:latin typeface="+mn-lt"/>
                <a:ea typeface="+mn-ea"/>
                <a:cs typeface="+mn-cs"/>
              </a:rPr>
              <a:t>Be present.</a:t>
            </a:r>
          </a:p>
          <a:p>
            <a:pPr marL="685800" indent="-457200">
              <a:spcBef>
                <a:spcPts val="800"/>
              </a:spcBef>
              <a:spcAft>
                <a:spcPts val="800"/>
              </a:spcAft>
              <a:buAutoNum type="arabicPeriod"/>
            </a:pPr>
            <a:r>
              <a:rPr lang="en-US" sz="3200" kern="1200" dirty="0">
                <a:solidFill>
                  <a:schemeClr val="tx1"/>
                </a:solidFill>
                <a:latin typeface="+mn-lt"/>
                <a:ea typeface="+mn-ea"/>
                <a:cs typeface="+mn-cs"/>
              </a:rPr>
              <a:t>Let everyone participate.</a:t>
            </a:r>
          </a:p>
          <a:p>
            <a:pPr marL="685800" indent="-457200">
              <a:spcBef>
                <a:spcPts val="800"/>
              </a:spcBef>
              <a:spcAft>
                <a:spcPts val="800"/>
              </a:spcAft>
              <a:buAutoNum type="arabicPeriod"/>
            </a:pPr>
            <a:r>
              <a:rPr lang="en-US" sz="3200" kern="1200" dirty="0">
                <a:solidFill>
                  <a:schemeClr val="tx1"/>
                </a:solidFill>
                <a:latin typeface="+mn-lt"/>
                <a:ea typeface="+mn-ea"/>
                <a:cs typeface="+mn-cs"/>
              </a:rPr>
              <a:t>Listen with an open mind.</a:t>
            </a:r>
          </a:p>
          <a:p>
            <a:pPr marL="685800" indent="-457200">
              <a:spcBef>
                <a:spcPts val="800"/>
              </a:spcBef>
              <a:spcAft>
                <a:spcPts val="800"/>
              </a:spcAft>
              <a:buAutoNum type="arabicPeriod"/>
            </a:pPr>
            <a:r>
              <a:rPr lang="en-US" sz="3200" kern="1200" dirty="0">
                <a:solidFill>
                  <a:schemeClr val="tx1"/>
                </a:solidFill>
                <a:latin typeface="+mn-lt"/>
                <a:ea typeface="+mn-ea"/>
                <a:cs typeface="+mn-cs"/>
              </a:rPr>
              <a:t>Think before speaking.</a:t>
            </a:r>
          </a:p>
          <a:p>
            <a:pPr marL="685800" indent="-457200">
              <a:spcBef>
                <a:spcPts val="800"/>
              </a:spcBef>
              <a:spcAft>
                <a:spcPts val="800"/>
              </a:spcAft>
              <a:buAutoNum type="arabicPeriod"/>
            </a:pPr>
            <a:r>
              <a:rPr lang="en-US" sz="3200" kern="1200" dirty="0">
                <a:solidFill>
                  <a:schemeClr val="tx1"/>
                </a:solidFill>
                <a:latin typeface="+mn-lt"/>
                <a:ea typeface="+mn-ea"/>
                <a:cs typeface="+mn-cs"/>
              </a:rPr>
              <a:t>Attack the problem not the person.</a:t>
            </a:r>
          </a:p>
          <a:p>
            <a:pPr marL="0">
              <a:buFont typeface="Arial" panose="020B0604020202020204" pitchFamily="34" charset="0"/>
              <a:buChar char="•"/>
            </a:pPr>
            <a:endParaRPr lang="en-US" sz="2000" kern="1200">
              <a:solidFill>
                <a:schemeClr val="tx1"/>
              </a:solidFill>
              <a:latin typeface="+mn-lt"/>
              <a:ea typeface="+mn-ea"/>
              <a:cs typeface="+mn-cs"/>
            </a:endParaRPr>
          </a:p>
        </p:txBody>
      </p:sp>
      <p:sp>
        <p:nvSpPr>
          <p:cNvPr id="7" name="TextBox 6">
            <a:extLst>
              <a:ext uri="{FF2B5EF4-FFF2-40B4-BE49-F238E27FC236}">
                <a16:creationId xmlns:a16="http://schemas.microsoft.com/office/drawing/2014/main" id="{6AFCFCF4-4BBB-CBD7-C11F-C4B48BADCA9C}"/>
              </a:ext>
            </a:extLst>
          </p:cNvPr>
          <p:cNvSpPr txBox="1"/>
          <p:nvPr/>
        </p:nvSpPr>
        <p:spPr>
          <a:xfrm>
            <a:off x="1235363" y="1928091"/>
            <a:ext cx="5645727" cy="1569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9600" b="1" dirty="0"/>
              <a:t>GROUND</a:t>
            </a:r>
            <a:endParaRPr lang="en-US"/>
          </a:p>
        </p:txBody>
      </p:sp>
    </p:spTree>
    <p:extLst>
      <p:ext uri="{BB962C8B-B14F-4D97-AF65-F5344CB8AC3E}">
        <p14:creationId xmlns:p14="http://schemas.microsoft.com/office/powerpoint/2010/main" val="118687253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4" name="Rectangle 11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Key Terms</a:t>
            </a:r>
          </a:p>
        </p:txBody>
      </p:sp>
      <p:sp>
        <p:nvSpPr>
          <p:cNvPr id="116"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50ED7DD-68A7-800E-00E8-816CA9C3B6F3}"/>
              </a:ext>
            </a:extLst>
          </p:cNvPr>
          <p:cNvSpPr>
            <a:spLocks noGrp="1"/>
          </p:cNvSpPr>
          <p:nvPr>
            <p:ph type="body" idx="1"/>
          </p:nvPr>
        </p:nvSpPr>
        <p:spPr>
          <a:xfrm>
            <a:off x="630936" y="2660904"/>
            <a:ext cx="4818888" cy="3547872"/>
          </a:xfrm>
        </p:spPr>
        <p:txBody>
          <a:bodyPr vert="horz" lIns="91440" tIns="45720" rIns="91440" bIns="45720" rtlCol="0" anchor="t">
            <a:normAutofit/>
          </a:bodyPr>
          <a:lstStyle/>
          <a:p>
            <a:pPr marL="0" indent="0">
              <a:buNone/>
            </a:pPr>
            <a:r>
              <a:rPr lang="en-US" sz="3200" kern="1200" dirty="0">
                <a:solidFill>
                  <a:schemeClr val="tx1"/>
                </a:solidFill>
                <a:latin typeface="+mn-lt"/>
                <a:ea typeface="+mn-ea"/>
                <a:cs typeface="+mn-cs"/>
              </a:rPr>
              <a:t>Refer to the key terms chart in your Participant’s Workbook</a:t>
            </a:r>
            <a:endParaRPr lang="en-US" sz="3200" dirty="0">
              <a:solidFill>
                <a:schemeClr val="tx1"/>
              </a:solidFill>
            </a:endParaRPr>
          </a:p>
        </p:txBody>
      </p:sp>
      <p:pic>
        <p:nvPicPr>
          <p:cNvPr id="2" name="Picture 3">
            <a:extLst>
              <a:ext uri="{FF2B5EF4-FFF2-40B4-BE49-F238E27FC236}">
                <a16:creationId xmlns:a16="http://schemas.microsoft.com/office/drawing/2014/main" id="{A3F42B3B-B53B-8F0C-D870-5AB63DC6F226}"/>
              </a:ext>
            </a:extLst>
          </p:cNvPr>
          <p:cNvPicPr>
            <a:picLocks noChangeAspect="1"/>
          </p:cNvPicPr>
          <p:nvPr/>
        </p:nvPicPr>
        <p:blipFill>
          <a:blip r:embed="rId2"/>
          <a:stretch>
            <a:fillRect/>
          </a:stretch>
        </p:blipFill>
        <p:spPr>
          <a:xfrm>
            <a:off x="6646202" y="640080"/>
            <a:ext cx="4364659" cy="5577840"/>
          </a:xfrm>
          <a:prstGeom prst="rect">
            <a:avLst/>
          </a:prstGeom>
        </p:spPr>
      </p:pic>
    </p:spTree>
    <p:extLst>
      <p:ext uri="{BB962C8B-B14F-4D97-AF65-F5344CB8AC3E}">
        <p14:creationId xmlns:p14="http://schemas.microsoft.com/office/powerpoint/2010/main" val="162231317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What is a Meal Pattern?"/>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What Is the Meal Pattern?</a:t>
            </a:r>
          </a:p>
        </p:txBody>
      </p:sp>
      <p:sp>
        <p:nvSpPr>
          <p:cNvPr id="108"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A meal pattern is how meals are constructed to ensure needed nutrients are provided…"/>
          <p:cNvSpPr txBox="1">
            <a:spLocks noGrp="1"/>
          </p:cNvSpPr>
          <p:nvPr>
            <p:ph type="body" idx="1"/>
          </p:nvPr>
        </p:nvSpPr>
        <p:spPr>
          <a:xfrm>
            <a:off x="630936" y="2660904"/>
            <a:ext cx="4818888" cy="3547872"/>
          </a:xfrm>
          <a:prstGeom prst="rect">
            <a:avLst/>
          </a:prstGeom>
        </p:spPr>
        <p:txBody>
          <a:bodyPr vert="horz" lIns="91440" tIns="45720" rIns="91440" bIns="45720" rtlCol="0" anchor="t">
            <a:noAutofit/>
          </a:bodyPr>
          <a:lstStyle/>
          <a:p>
            <a:pPr marL="0" indent="0">
              <a:buNone/>
            </a:pPr>
            <a:r>
              <a:rPr lang="en-US" sz="3200" dirty="0"/>
              <a:t>Refer to the meal pattern charts in your Participant’s Workbook</a:t>
            </a:r>
          </a:p>
        </p:txBody>
      </p:sp>
      <p:pic>
        <p:nvPicPr>
          <p:cNvPr id="4" name="Picture 3" descr="A school lunch program meal pattern">
            <a:extLst>
              <a:ext uri="{FF2B5EF4-FFF2-40B4-BE49-F238E27FC236}">
                <a16:creationId xmlns:a16="http://schemas.microsoft.com/office/drawing/2014/main" id="{BE8E6D75-AEBC-3FC4-ED4F-1758734762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289" y="0"/>
            <a:ext cx="5781197" cy="6858000"/>
          </a:xfrm>
          <a:prstGeom prst="rect">
            <a:avLst/>
          </a:prstGeom>
        </p:spPr>
      </p:pic>
    </p:spTree>
    <p:extLst>
      <p:ext uri="{BB962C8B-B14F-4D97-AF65-F5344CB8AC3E}">
        <p14:creationId xmlns:p14="http://schemas.microsoft.com/office/powerpoint/2010/main" val="27613772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Meal Components</a:t>
            </a:r>
          </a:p>
        </p:txBody>
      </p:sp>
      <p:sp>
        <p:nvSpPr>
          <p:cNvPr id="308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Content Placeholder 2"/>
          <p:cNvSpPr txBox="1">
            <a:spLocks noGrp="1"/>
          </p:cNvSpPr>
          <p:nvPr>
            <p:ph type="body" idx="1"/>
          </p:nvPr>
        </p:nvSpPr>
        <p:spPr>
          <a:xfrm>
            <a:off x="630936" y="2660904"/>
            <a:ext cx="4818888" cy="3547872"/>
          </a:xfrm>
          <a:prstGeom prst="rect">
            <a:avLst/>
          </a:prstGeom>
        </p:spPr>
        <p:txBody>
          <a:bodyPr vert="horz" lIns="91440" tIns="45720" rIns="91440" bIns="45720" rtlCol="0" anchor="t">
            <a:noAutofit/>
          </a:bodyPr>
          <a:lstStyle/>
          <a:p>
            <a:pPr marL="514350">
              <a:buFont typeface="Arial" panose="020B0604020202020204" pitchFamily="34" charset="0"/>
              <a:buChar char="•"/>
            </a:pPr>
            <a:r>
              <a:rPr lang="en-US" sz="3200" kern="1200" dirty="0">
                <a:solidFill>
                  <a:schemeClr val="tx1"/>
                </a:solidFill>
                <a:latin typeface="+mn-lt"/>
                <a:ea typeface="+mn-ea"/>
                <a:cs typeface="+mn-cs"/>
              </a:rPr>
              <a:t>M</a:t>
            </a:r>
            <a:r>
              <a:rPr lang="en-US" kern="1200" dirty="0">
                <a:solidFill>
                  <a:schemeClr val="tx1"/>
                </a:solidFill>
                <a:latin typeface="+mn-lt"/>
                <a:ea typeface="+mn-ea"/>
                <a:cs typeface="+mn-cs"/>
              </a:rPr>
              <a:t>ilk</a:t>
            </a:r>
          </a:p>
          <a:p>
            <a:pPr marL="514350">
              <a:buFont typeface="Arial" panose="020B0604020202020204" pitchFamily="34" charset="0"/>
              <a:buChar char="•"/>
            </a:pPr>
            <a:r>
              <a:rPr lang="en-US" kern="1200" dirty="0">
                <a:solidFill>
                  <a:schemeClr val="tx1"/>
                </a:solidFill>
                <a:latin typeface="+mn-lt"/>
                <a:ea typeface="+mn-ea"/>
                <a:cs typeface="+mn-cs"/>
              </a:rPr>
              <a:t>Fruits</a:t>
            </a:r>
          </a:p>
          <a:p>
            <a:pPr marL="514350">
              <a:buFont typeface="Arial" panose="020B0604020202020204" pitchFamily="34" charset="0"/>
              <a:buChar char="•"/>
            </a:pPr>
            <a:r>
              <a:rPr lang="en-US" kern="1200" dirty="0">
                <a:solidFill>
                  <a:schemeClr val="tx1"/>
                </a:solidFill>
                <a:latin typeface="+mn-lt"/>
                <a:ea typeface="+mn-ea"/>
                <a:cs typeface="+mn-cs"/>
              </a:rPr>
              <a:t>Vegetables</a:t>
            </a:r>
          </a:p>
          <a:p>
            <a:pPr marL="514350">
              <a:buFont typeface="Arial" panose="020B0604020202020204" pitchFamily="34" charset="0"/>
              <a:buChar char="•"/>
            </a:pPr>
            <a:r>
              <a:rPr lang="en-US" kern="1200" dirty="0">
                <a:solidFill>
                  <a:schemeClr val="tx1"/>
                </a:solidFill>
                <a:latin typeface="+mn-lt"/>
                <a:ea typeface="+mn-ea"/>
                <a:cs typeface="+mn-cs"/>
              </a:rPr>
              <a:t>Grains</a:t>
            </a:r>
          </a:p>
          <a:p>
            <a:pPr marL="514350">
              <a:buFont typeface="Arial" panose="020B0604020202020204" pitchFamily="34" charset="0"/>
              <a:buChar char="•"/>
            </a:pPr>
            <a:r>
              <a:rPr lang="en-US" kern="1200" dirty="0">
                <a:solidFill>
                  <a:schemeClr val="tx1"/>
                </a:solidFill>
                <a:latin typeface="+mn-lt"/>
                <a:ea typeface="+mn-ea"/>
                <a:cs typeface="+mn-cs"/>
              </a:rPr>
              <a:t>Meats/Meat Alternates </a:t>
            </a:r>
          </a:p>
          <a:p>
            <a:pPr marL="0">
              <a:buFont typeface="Arial" panose="020B0604020202020204" pitchFamily="34" charset="0"/>
              <a:buChar char="•"/>
            </a:pPr>
            <a:endParaRPr lang="en-US" sz="2200" kern="1200">
              <a:solidFill>
                <a:schemeClr val="tx1"/>
              </a:solidFill>
              <a:latin typeface="+mn-lt"/>
              <a:ea typeface="+mn-ea"/>
              <a:cs typeface="+mn-cs"/>
            </a:endParaRPr>
          </a:p>
        </p:txBody>
      </p:sp>
      <p:pic>
        <p:nvPicPr>
          <p:cNvPr id="7" name="Picture 6"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8707" y="1380744"/>
            <a:ext cx="5809294" cy="3675185"/>
          </a:xfrm>
          <a:prstGeom prst="rect">
            <a:avLst/>
          </a:prstGeom>
        </p:spPr>
      </p:pic>
    </p:spTree>
    <p:extLst>
      <p:ext uri="{BB962C8B-B14F-4D97-AF65-F5344CB8AC3E}">
        <p14:creationId xmlns:p14="http://schemas.microsoft.com/office/powerpoint/2010/main" val="81232054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4" name="Rectangle 119">
            <a:extLst>
              <a:ext uri="{FF2B5EF4-FFF2-40B4-BE49-F238E27FC236}">
                <a16:creationId xmlns:a16="http://schemas.microsoft.com/office/drawing/2014/main" id="{F83B1BEA-1159-4AE5-AD9B-9440E5189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itle 1"/>
          <p:cNvSpPr txBox="1">
            <a:spLocks noGrp="1"/>
          </p:cNvSpPr>
          <p:nvPr>
            <p:ph type="title"/>
          </p:nvPr>
        </p:nvSpPr>
        <p:spPr>
          <a:xfrm>
            <a:off x="630936" y="381000"/>
            <a:ext cx="3419856" cy="2003057"/>
          </a:xfrm>
          <a:prstGeom prst="rect">
            <a:avLst/>
          </a:prstGeom>
        </p:spPr>
        <p:txBody>
          <a:bodyPr vert="horz" lIns="91440" tIns="45720" rIns="91440" bIns="45720" rtlCol="0" anchor="ctr">
            <a:normAutofit/>
          </a:bodyPr>
          <a:lstStyle/>
          <a:p>
            <a:pPr>
              <a:spcBef>
                <a:spcPct val="0"/>
              </a:spcBef>
            </a:pPr>
            <a:r>
              <a:rPr lang="en-US" sz="3000" b="1" kern="1200">
                <a:solidFill>
                  <a:schemeClr val="tx1"/>
                </a:solidFill>
                <a:latin typeface="+mj-lt"/>
                <a:ea typeface="+mj-ea"/>
                <a:cs typeface="+mj-cs"/>
              </a:rPr>
              <a:t>Recognizable Versus Unrecognizable Meal Components</a:t>
            </a:r>
          </a:p>
        </p:txBody>
      </p:sp>
      <p:sp>
        <p:nvSpPr>
          <p:cNvPr id="125" name="sketch line">
            <a:extLst>
              <a:ext uri="{FF2B5EF4-FFF2-40B4-BE49-F238E27FC236}">
                <a16:creationId xmlns:a16="http://schemas.microsoft.com/office/drawing/2014/main" id="{5D50C310-510F-45B8-81D2-BE905D5C6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570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50ED7DD-68A7-800E-00E8-816CA9C3B6F3}"/>
              </a:ext>
            </a:extLst>
          </p:cNvPr>
          <p:cNvSpPr>
            <a:spLocks noGrp="1"/>
          </p:cNvSpPr>
          <p:nvPr>
            <p:ph type="body" idx="1"/>
          </p:nvPr>
        </p:nvSpPr>
        <p:spPr>
          <a:xfrm>
            <a:off x="4665338" y="701261"/>
            <a:ext cx="6894576" cy="2003057"/>
          </a:xfrm>
        </p:spPr>
        <p:txBody>
          <a:bodyPr vert="horz" lIns="91440" tIns="45720" rIns="91440" bIns="45720" rtlCol="0" anchor="ctr">
            <a:normAutofit/>
          </a:bodyPr>
          <a:lstStyle/>
          <a:p>
            <a:pPr marL="0" indent="0">
              <a:buNone/>
            </a:pPr>
            <a:r>
              <a:rPr lang="en-US" sz="2200" b="1" kern="1200" dirty="0">
                <a:solidFill>
                  <a:schemeClr val="tx1"/>
                </a:solidFill>
                <a:latin typeface="+mn-lt"/>
                <a:ea typeface="+mn-ea"/>
                <a:cs typeface="+mn-cs"/>
              </a:rPr>
              <a:t>Recognizable Food Item:</a:t>
            </a:r>
            <a:r>
              <a:rPr lang="en-US" sz="2200" kern="1200" dirty="0">
                <a:solidFill>
                  <a:schemeClr val="tx1"/>
                </a:solidFill>
                <a:latin typeface="+mn-lt"/>
                <a:ea typeface="+mn-ea"/>
                <a:cs typeface="+mn-cs"/>
              </a:rPr>
              <a:t> a food item visible in the breakfast or lunch offered that allows students to identify the food groups and amounts recommended for consumption at mealtime</a:t>
            </a:r>
            <a:endParaRPr lang="en-US" dirty="0">
              <a:solidFill>
                <a:schemeClr val="tx1"/>
              </a:solidFill>
            </a:endParaRPr>
          </a:p>
          <a:p>
            <a:pPr marL="0">
              <a:buFont typeface="Arial" panose="020B0604020202020204" pitchFamily="34" charset="0"/>
              <a:buChar char="•"/>
            </a:pPr>
            <a:endParaRPr lang="en-US" sz="2200" kern="1200" dirty="0">
              <a:solidFill>
                <a:schemeClr val="tx1"/>
              </a:solidFill>
              <a:latin typeface="+mn-lt"/>
              <a:ea typeface="+mn-ea"/>
              <a:cs typeface="+mn-cs"/>
            </a:endParaRPr>
          </a:p>
        </p:txBody>
      </p:sp>
      <p:pic>
        <p:nvPicPr>
          <p:cNvPr id="4" name="Picture 4">
            <a:extLst>
              <a:ext uri="{FF2B5EF4-FFF2-40B4-BE49-F238E27FC236}">
                <a16:creationId xmlns:a16="http://schemas.microsoft.com/office/drawing/2014/main" id="{D82A92C2-74AA-875C-ED07-8DC9AA2E7154}"/>
              </a:ext>
            </a:extLst>
          </p:cNvPr>
          <p:cNvPicPr>
            <a:picLocks noChangeAspect="1"/>
          </p:cNvPicPr>
          <p:nvPr/>
        </p:nvPicPr>
        <p:blipFill rotWithShape="1">
          <a:blip r:embed="rId2"/>
          <a:srcRect l="13556" t="21372" r="18662" b="16663"/>
          <a:stretch/>
        </p:blipFill>
        <p:spPr>
          <a:xfrm>
            <a:off x="474878" y="3209817"/>
            <a:ext cx="5391456" cy="3291593"/>
          </a:xfrm>
          <a:custGeom>
            <a:avLst/>
            <a:gdLst/>
            <a:ahLst/>
            <a:cxnLst/>
            <a:rect l="l" t="t" r="r" b="b"/>
            <a:pathLst>
              <a:path w="6005375" h="4189309">
                <a:moveTo>
                  <a:pt x="5422311" y="873"/>
                </a:moveTo>
                <a:cubicBezTo>
                  <a:pt x="5467738" y="-1249"/>
                  <a:pt x="5513346" y="499"/>
                  <a:pt x="5558643" y="6137"/>
                </a:cubicBezTo>
                <a:cubicBezTo>
                  <a:pt x="5633356" y="13367"/>
                  <a:pt x="5708323" y="18441"/>
                  <a:pt x="5783036" y="26052"/>
                </a:cubicBezTo>
                <a:cubicBezTo>
                  <a:pt x="5816269" y="29477"/>
                  <a:pt x="5849884" y="16792"/>
                  <a:pt x="5882612" y="28462"/>
                </a:cubicBezTo>
                <a:cubicBezTo>
                  <a:pt x="5909726" y="38166"/>
                  <a:pt x="5937089" y="43856"/>
                  <a:pt x="5964555" y="46416"/>
                </a:cubicBezTo>
                <a:lnTo>
                  <a:pt x="5997178" y="46088"/>
                </a:lnTo>
                <a:lnTo>
                  <a:pt x="5995170" y="275470"/>
                </a:lnTo>
                <a:cubicBezTo>
                  <a:pt x="5993432" y="411056"/>
                  <a:pt x="5993035" y="546624"/>
                  <a:pt x="5999656" y="682159"/>
                </a:cubicBezTo>
                <a:cubicBezTo>
                  <a:pt x="6009854" y="891918"/>
                  <a:pt x="6003364" y="1101545"/>
                  <a:pt x="5999656" y="1311172"/>
                </a:cubicBezTo>
                <a:cubicBezTo>
                  <a:pt x="5992506" y="1713210"/>
                  <a:pt x="6003364" y="2114718"/>
                  <a:pt x="5998730" y="2516227"/>
                </a:cubicBezTo>
                <a:cubicBezTo>
                  <a:pt x="5996744" y="2694204"/>
                  <a:pt x="5998994" y="2871916"/>
                  <a:pt x="6003364" y="3049893"/>
                </a:cubicBezTo>
                <a:cubicBezTo>
                  <a:pt x="6009720" y="3304015"/>
                  <a:pt x="5999922" y="3558268"/>
                  <a:pt x="5989196" y="3812257"/>
                </a:cubicBezTo>
                <a:cubicBezTo>
                  <a:pt x="5985594" y="3882097"/>
                  <a:pt x="5984646" y="3952020"/>
                  <a:pt x="5986348" y="4021878"/>
                </a:cubicBezTo>
                <a:lnTo>
                  <a:pt x="5996786" y="4189309"/>
                </a:lnTo>
                <a:lnTo>
                  <a:pt x="0" y="4189309"/>
                </a:lnTo>
                <a:lnTo>
                  <a:pt x="0" y="27247"/>
                </a:lnTo>
                <a:lnTo>
                  <a:pt x="495" y="27408"/>
                </a:lnTo>
                <a:cubicBezTo>
                  <a:pt x="5176" y="27551"/>
                  <a:pt x="10686" y="26465"/>
                  <a:pt x="17314" y="23896"/>
                </a:cubicBezTo>
                <a:cubicBezTo>
                  <a:pt x="33823" y="19050"/>
                  <a:pt x="50862" y="16234"/>
                  <a:pt x="68053" y="15524"/>
                </a:cubicBezTo>
                <a:cubicBezTo>
                  <a:pt x="200481" y="-1093"/>
                  <a:pt x="333037" y="3346"/>
                  <a:pt x="466100" y="8801"/>
                </a:cubicBezTo>
                <a:cubicBezTo>
                  <a:pt x="697850" y="18187"/>
                  <a:pt x="929854" y="29096"/>
                  <a:pt x="1161985" y="25798"/>
                </a:cubicBezTo>
                <a:cubicBezTo>
                  <a:pt x="1397540" y="22373"/>
                  <a:pt x="1632588" y="29604"/>
                  <a:pt x="1867890" y="39117"/>
                </a:cubicBezTo>
                <a:cubicBezTo>
                  <a:pt x="1971017" y="43050"/>
                  <a:pt x="2074779" y="46982"/>
                  <a:pt x="2176256" y="17680"/>
                </a:cubicBezTo>
                <a:cubicBezTo>
                  <a:pt x="2199190" y="12314"/>
                  <a:pt x="2223101" y="12834"/>
                  <a:pt x="2245769" y="19202"/>
                </a:cubicBezTo>
                <a:cubicBezTo>
                  <a:pt x="2359678" y="45713"/>
                  <a:pt x="2474221" y="53578"/>
                  <a:pt x="2589398" y="27447"/>
                </a:cubicBezTo>
                <a:cubicBezTo>
                  <a:pt x="2721802" y="-1220"/>
                  <a:pt x="2858087" y="-7347"/>
                  <a:pt x="2992519" y="9308"/>
                </a:cubicBezTo>
                <a:cubicBezTo>
                  <a:pt x="3115435" y="23008"/>
                  <a:pt x="3238984" y="37849"/>
                  <a:pt x="3362153" y="26813"/>
                </a:cubicBezTo>
                <a:cubicBezTo>
                  <a:pt x="3556737" y="9308"/>
                  <a:pt x="3751067" y="24530"/>
                  <a:pt x="3945651" y="29223"/>
                </a:cubicBezTo>
                <a:cubicBezTo>
                  <a:pt x="4010343" y="30745"/>
                  <a:pt x="4075416" y="44064"/>
                  <a:pt x="4139727" y="32141"/>
                </a:cubicBezTo>
                <a:cubicBezTo>
                  <a:pt x="4241079" y="13367"/>
                  <a:pt x="4341288" y="20597"/>
                  <a:pt x="4442766" y="31126"/>
                </a:cubicBezTo>
                <a:cubicBezTo>
                  <a:pt x="4637096" y="51422"/>
                  <a:pt x="4831299" y="61189"/>
                  <a:pt x="5024742" y="23134"/>
                </a:cubicBezTo>
                <a:cubicBezTo>
                  <a:pt x="5084742" y="11211"/>
                  <a:pt x="5144359" y="4361"/>
                  <a:pt x="5205373" y="20344"/>
                </a:cubicBezTo>
                <a:cubicBezTo>
                  <a:pt x="5232315" y="26496"/>
                  <a:pt x="5260361" y="25976"/>
                  <a:pt x="5287062" y="18822"/>
                </a:cubicBezTo>
                <a:cubicBezTo>
                  <a:pt x="5331637" y="8985"/>
                  <a:pt x="5376883" y="2995"/>
                  <a:pt x="5422311" y="873"/>
                </a:cubicBezTo>
                <a:close/>
              </a:path>
            </a:pathLst>
          </a:custGeom>
        </p:spPr>
      </p:pic>
      <p:pic>
        <p:nvPicPr>
          <p:cNvPr id="2" name="Picture 3" descr="A picture containing container, snack food&#10;&#10;Description automatically generated">
            <a:extLst>
              <a:ext uri="{FF2B5EF4-FFF2-40B4-BE49-F238E27FC236}">
                <a16:creationId xmlns:a16="http://schemas.microsoft.com/office/drawing/2014/main" id="{FF97D80A-C207-291D-9842-0D25B6D578A4}"/>
              </a:ext>
            </a:extLst>
          </p:cNvPr>
          <p:cNvPicPr>
            <a:picLocks noChangeAspect="1"/>
          </p:cNvPicPr>
          <p:nvPr/>
        </p:nvPicPr>
        <p:blipFill rotWithShape="1">
          <a:blip r:embed="rId3"/>
          <a:srcRect l="844" r="7308" b="-3"/>
          <a:stretch/>
        </p:blipFill>
        <p:spPr>
          <a:xfrm>
            <a:off x="6019800" y="2657872"/>
            <a:ext cx="6172193" cy="4200116"/>
          </a:xfrm>
          <a:custGeom>
            <a:avLst/>
            <a:gdLst/>
            <a:ahLst/>
            <a:cxnLst/>
            <a:rect l="l" t="t" r="r" b="b"/>
            <a:pathLst>
              <a:path w="6006950" h="4200116">
                <a:moveTo>
                  <a:pt x="1035902" y="878"/>
                </a:moveTo>
                <a:cubicBezTo>
                  <a:pt x="1135908" y="5076"/>
                  <a:pt x="1234824" y="23223"/>
                  <a:pt x="1334526" y="31024"/>
                </a:cubicBezTo>
                <a:cubicBezTo>
                  <a:pt x="1429408" y="38508"/>
                  <a:pt x="1524290" y="49417"/>
                  <a:pt x="1619679" y="34449"/>
                </a:cubicBezTo>
                <a:cubicBezTo>
                  <a:pt x="1713242" y="21726"/>
                  <a:pt x="1807870" y="18745"/>
                  <a:pt x="1902041" y="25570"/>
                </a:cubicBezTo>
                <a:cubicBezTo>
                  <a:pt x="2006183" y="30770"/>
                  <a:pt x="2110071" y="48021"/>
                  <a:pt x="2214847" y="33561"/>
                </a:cubicBezTo>
                <a:cubicBezTo>
                  <a:pt x="2228052" y="32216"/>
                  <a:pt x="2241384" y="33954"/>
                  <a:pt x="2253790" y="38635"/>
                </a:cubicBezTo>
                <a:cubicBezTo>
                  <a:pt x="2294520" y="52169"/>
                  <a:pt x="2338397" y="53007"/>
                  <a:pt x="2379622" y="41045"/>
                </a:cubicBezTo>
                <a:cubicBezTo>
                  <a:pt x="2431756" y="27168"/>
                  <a:pt x="2486503" y="26254"/>
                  <a:pt x="2539069" y="38381"/>
                </a:cubicBezTo>
                <a:cubicBezTo>
                  <a:pt x="2617207" y="55379"/>
                  <a:pt x="2695598" y="72123"/>
                  <a:pt x="2776908" y="58169"/>
                </a:cubicBezTo>
                <a:cubicBezTo>
                  <a:pt x="2824222" y="50178"/>
                  <a:pt x="2868111" y="30770"/>
                  <a:pt x="2914791" y="21637"/>
                </a:cubicBezTo>
                <a:cubicBezTo>
                  <a:pt x="3049249" y="-4620"/>
                  <a:pt x="3184976" y="3244"/>
                  <a:pt x="3320703" y="12124"/>
                </a:cubicBezTo>
                <a:cubicBezTo>
                  <a:pt x="3453259" y="20876"/>
                  <a:pt x="3585179" y="38888"/>
                  <a:pt x="3718496" y="36225"/>
                </a:cubicBezTo>
                <a:cubicBezTo>
                  <a:pt x="3746884" y="36440"/>
                  <a:pt x="3775210" y="38812"/>
                  <a:pt x="3803230" y="43328"/>
                </a:cubicBezTo>
                <a:cubicBezTo>
                  <a:pt x="3907245" y="57028"/>
                  <a:pt x="4011767" y="69966"/>
                  <a:pt x="4114640" y="42313"/>
                </a:cubicBezTo>
                <a:cubicBezTo>
                  <a:pt x="4206871" y="17312"/>
                  <a:pt x="4303111" y="10677"/>
                  <a:pt x="4397891" y="22779"/>
                </a:cubicBezTo>
                <a:cubicBezTo>
                  <a:pt x="4522696" y="39130"/>
                  <a:pt x="4648846" y="42707"/>
                  <a:pt x="4774374" y="33434"/>
                </a:cubicBezTo>
                <a:cubicBezTo>
                  <a:pt x="4813773" y="29515"/>
                  <a:pt x="4853387" y="28107"/>
                  <a:pt x="4892977" y="29248"/>
                </a:cubicBezTo>
                <a:cubicBezTo>
                  <a:pt x="5181681" y="42440"/>
                  <a:pt x="5471273" y="25062"/>
                  <a:pt x="5759471" y="55759"/>
                </a:cubicBezTo>
                <a:cubicBezTo>
                  <a:pt x="5805028" y="61131"/>
                  <a:pt x="5850896" y="61524"/>
                  <a:pt x="5896277" y="57017"/>
                </a:cubicBezTo>
                <a:lnTo>
                  <a:pt x="6006950" y="33749"/>
                </a:lnTo>
                <a:lnTo>
                  <a:pt x="6006950" y="4200116"/>
                </a:lnTo>
                <a:lnTo>
                  <a:pt x="13501" y="4200116"/>
                </a:lnTo>
                <a:lnTo>
                  <a:pt x="28554" y="3862213"/>
                </a:lnTo>
                <a:cubicBezTo>
                  <a:pt x="30457" y="3736758"/>
                  <a:pt x="27411" y="3611386"/>
                  <a:pt x="15626" y="3486312"/>
                </a:cubicBezTo>
                <a:cubicBezTo>
                  <a:pt x="-847" y="3333707"/>
                  <a:pt x="-4304" y="3179990"/>
                  <a:pt x="5296" y="3026802"/>
                </a:cubicBezTo>
                <a:cubicBezTo>
                  <a:pt x="11786" y="2939137"/>
                  <a:pt x="18539" y="2851472"/>
                  <a:pt x="22776" y="2763676"/>
                </a:cubicBezTo>
                <a:cubicBezTo>
                  <a:pt x="28180" y="2638786"/>
                  <a:pt x="25173" y="2513673"/>
                  <a:pt x="13771" y="2389181"/>
                </a:cubicBezTo>
                <a:cubicBezTo>
                  <a:pt x="4237" y="2294247"/>
                  <a:pt x="3177" y="2198663"/>
                  <a:pt x="10593" y="2103543"/>
                </a:cubicBezTo>
                <a:cubicBezTo>
                  <a:pt x="25690" y="1941590"/>
                  <a:pt x="9931" y="1779636"/>
                  <a:pt x="5032" y="1617814"/>
                </a:cubicBezTo>
                <a:cubicBezTo>
                  <a:pt x="-3577" y="1320125"/>
                  <a:pt x="20393" y="1022570"/>
                  <a:pt x="9666" y="724882"/>
                </a:cubicBezTo>
                <a:cubicBezTo>
                  <a:pt x="3841" y="577627"/>
                  <a:pt x="16420" y="430504"/>
                  <a:pt x="9666" y="283249"/>
                </a:cubicBezTo>
                <a:cubicBezTo>
                  <a:pt x="6885" y="230875"/>
                  <a:pt x="4568" y="178502"/>
                  <a:pt x="3409" y="126111"/>
                </a:cubicBezTo>
                <a:lnTo>
                  <a:pt x="3819" y="33427"/>
                </a:lnTo>
                <a:lnTo>
                  <a:pt x="31797" y="28723"/>
                </a:lnTo>
                <a:cubicBezTo>
                  <a:pt x="147177" y="14068"/>
                  <a:pt x="264046" y="13354"/>
                  <a:pt x="379873" y="26711"/>
                </a:cubicBezTo>
                <a:cubicBezTo>
                  <a:pt x="443931" y="35083"/>
                  <a:pt x="508243" y="47768"/>
                  <a:pt x="573442" y="35083"/>
                </a:cubicBezTo>
                <a:cubicBezTo>
                  <a:pt x="579581" y="33992"/>
                  <a:pt x="585759" y="36757"/>
                  <a:pt x="589044" y="42060"/>
                </a:cubicBezTo>
                <a:cubicBezTo>
                  <a:pt x="621264" y="81382"/>
                  <a:pt x="663123" y="80114"/>
                  <a:pt x="705871" y="67429"/>
                </a:cubicBezTo>
                <a:cubicBezTo>
                  <a:pt x="733929" y="58740"/>
                  <a:pt x="761430" y="48326"/>
                  <a:pt x="788194" y="36225"/>
                </a:cubicBezTo>
                <a:cubicBezTo>
                  <a:pt x="835052" y="16792"/>
                  <a:pt x="884827" y="5299"/>
                  <a:pt x="935464" y="2230"/>
                </a:cubicBezTo>
                <a:cubicBezTo>
                  <a:pt x="969111" y="-370"/>
                  <a:pt x="1002567" y="-521"/>
                  <a:pt x="1035902" y="878"/>
                </a:cubicBezTo>
                <a:close/>
              </a:path>
            </a:pathLst>
          </a:custGeom>
        </p:spPr>
      </p:pic>
    </p:spTree>
    <p:extLst>
      <p:ext uri="{BB962C8B-B14F-4D97-AF65-F5344CB8AC3E}">
        <p14:creationId xmlns:p14="http://schemas.microsoft.com/office/powerpoint/2010/main" val="75946154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 name="Rectangle 10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3800" b="1" kern="1200">
                <a:solidFill>
                  <a:schemeClr val="tx1"/>
                </a:solidFill>
                <a:latin typeface="+mj-lt"/>
                <a:ea typeface="+mj-ea"/>
                <a:cs typeface="+mj-cs"/>
              </a:rPr>
              <a:t>Dietary Guidelines for Americans, 2020–2025</a:t>
            </a:r>
          </a:p>
        </p:txBody>
      </p:sp>
      <p:sp>
        <p:nvSpPr>
          <p:cNvPr id="10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50ED7DD-68A7-800E-00E8-816CA9C3B6F3}"/>
              </a:ext>
            </a:extLst>
          </p:cNvPr>
          <p:cNvSpPr>
            <a:spLocks noGrp="1"/>
          </p:cNvSpPr>
          <p:nvPr>
            <p:ph type="body" idx="1"/>
          </p:nvPr>
        </p:nvSpPr>
        <p:spPr>
          <a:xfrm>
            <a:off x="630936" y="2660904"/>
            <a:ext cx="4818888" cy="3547872"/>
          </a:xfrm>
        </p:spPr>
        <p:txBody>
          <a:bodyPr vert="horz" lIns="91440" tIns="45720" rIns="91440" bIns="45720" rtlCol="0" anchor="t">
            <a:normAutofit/>
          </a:bodyPr>
          <a:lstStyle/>
          <a:p>
            <a:pPr>
              <a:buFont typeface="Arial" panose="020B0604020202020204" pitchFamily="34" charset="0"/>
              <a:buChar char="•"/>
            </a:pPr>
            <a:r>
              <a:rPr lang="en-US" kern="1200" dirty="0">
                <a:solidFill>
                  <a:schemeClr val="tx1"/>
                </a:solidFill>
                <a:latin typeface="+mn-lt"/>
                <a:ea typeface="+mn-ea"/>
                <a:cs typeface="+mn-cs"/>
              </a:rPr>
              <a:t>Revised every five years</a:t>
            </a:r>
          </a:p>
          <a:p>
            <a:pPr>
              <a:buFont typeface="Arial" panose="020B0604020202020204" pitchFamily="34" charset="0"/>
              <a:buChar char="•"/>
            </a:pPr>
            <a:r>
              <a:rPr lang="en-US" kern="1200" dirty="0">
                <a:solidFill>
                  <a:schemeClr val="tx1"/>
                </a:solidFill>
                <a:latin typeface="+mn-lt"/>
                <a:ea typeface="+mn-ea"/>
                <a:cs typeface="+mn-cs"/>
              </a:rPr>
              <a:t>Meal patterns may continue to change to align with the guidelines</a:t>
            </a:r>
          </a:p>
        </p:txBody>
      </p:sp>
      <p:pic>
        <p:nvPicPr>
          <p:cNvPr id="2" name="Picture 3">
            <a:extLst>
              <a:ext uri="{FF2B5EF4-FFF2-40B4-BE49-F238E27FC236}">
                <a16:creationId xmlns:a16="http://schemas.microsoft.com/office/drawing/2014/main" id="{C4F7C23E-BE88-751F-72B9-72BB505AA93B}"/>
              </a:ext>
            </a:extLst>
          </p:cNvPr>
          <p:cNvPicPr>
            <a:picLocks noChangeAspect="1"/>
          </p:cNvPicPr>
          <p:nvPr/>
        </p:nvPicPr>
        <p:blipFill>
          <a:blip r:embed="rId2"/>
          <a:stretch>
            <a:fillRect/>
          </a:stretch>
        </p:blipFill>
        <p:spPr>
          <a:xfrm>
            <a:off x="6688036" y="640080"/>
            <a:ext cx="4280991" cy="5577840"/>
          </a:xfrm>
          <a:prstGeom prst="rect">
            <a:avLst/>
          </a:prstGeom>
        </p:spPr>
      </p:pic>
    </p:spTree>
    <p:extLst>
      <p:ext uri="{BB962C8B-B14F-4D97-AF65-F5344CB8AC3E}">
        <p14:creationId xmlns:p14="http://schemas.microsoft.com/office/powerpoint/2010/main" val="195331141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 name="Rectangle 10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itle 1"/>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000" b="1" kern="1200">
                <a:solidFill>
                  <a:schemeClr val="tx1"/>
                </a:solidFill>
                <a:latin typeface="+mj-lt"/>
                <a:ea typeface="+mj-ea"/>
                <a:cs typeface="+mj-cs"/>
              </a:rPr>
              <a:t>Overview of Offer Versus Serve (OVS)</a:t>
            </a:r>
            <a:endParaRPr lang="en-US" sz="5000" kern="1200">
              <a:solidFill>
                <a:schemeClr val="tx1"/>
              </a:solidFill>
              <a:latin typeface="+mj-lt"/>
              <a:ea typeface="+mj-ea"/>
              <a:cs typeface="+mj-cs"/>
            </a:endParaRPr>
          </a:p>
        </p:txBody>
      </p:sp>
      <p:sp>
        <p:nvSpPr>
          <p:cNvPr id="1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Content Placeholder 2"/>
          <p:cNvSpPr txBox="1">
            <a:spLocks noGrp="1"/>
          </p:cNvSpPr>
          <p:nvPr>
            <p:ph type="body" idx="1"/>
          </p:nvPr>
        </p:nvSpPr>
        <p:spPr>
          <a:xfrm>
            <a:off x="838200" y="1929384"/>
            <a:ext cx="10515600" cy="4251960"/>
          </a:xfrm>
          <a:prstGeom prst="rect">
            <a:avLst/>
          </a:prstGeom>
        </p:spPr>
        <p:txBody>
          <a:bodyPr vert="horz" lIns="91440" tIns="45720" rIns="91440" bIns="45720" rtlCol="0" anchor="t">
            <a:normAutofit/>
          </a:bodyPr>
          <a:lstStyle/>
          <a:p>
            <a:pPr>
              <a:buFont typeface="Arial" panose="020B0604020202020204" pitchFamily="34" charset="0"/>
              <a:buChar char="•"/>
            </a:pPr>
            <a:r>
              <a:rPr lang="en-US" sz="3200" kern="1200" dirty="0">
                <a:solidFill>
                  <a:schemeClr val="tx1"/>
                </a:solidFill>
                <a:latin typeface="+mn-lt"/>
                <a:ea typeface="+mn-ea"/>
                <a:cs typeface="+mn-cs"/>
              </a:rPr>
              <a:t>A provision in NSLP and SBP that allows students to decline some of the food offered. </a:t>
            </a:r>
          </a:p>
          <a:p>
            <a:pPr>
              <a:buFont typeface="Arial" panose="020B0604020202020204" pitchFamily="34" charset="0"/>
              <a:buChar char="•"/>
            </a:pPr>
            <a:r>
              <a:rPr lang="en-US" sz="3200" kern="1200" dirty="0">
                <a:solidFill>
                  <a:schemeClr val="tx1"/>
                </a:solidFill>
                <a:latin typeface="+mn-lt"/>
                <a:ea typeface="+mn-ea"/>
                <a:cs typeface="+mn-cs"/>
              </a:rPr>
              <a:t>The goals are to reduce food waste in the school meals programs while permitting students to decline foods they do not intend to eat.</a:t>
            </a:r>
          </a:p>
          <a:p>
            <a:pPr marL="0">
              <a:buFont typeface="Arial" panose="020B0604020202020204" pitchFamily="34" charset="0"/>
              <a:buChar char="•"/>
            </a:pPr>
            <a:endParaRPr lang="en-US" sz="1900" kern="1200" dirty="0">
              <a:solidFill>
                <a:schemeClr val="tx1"/>
              </a:solidFill>
              <a:latin typeface="+mn-lt"/>
              <a:ea typeface="+mn-ea"/>
              <a:cs typeface="+mn-cs"/>
            </a:endParaRPr>
          </a:p>
        </p:txBody>
      </p:sp>
    </p:spTree>
    <p:extLst>
      <p:ext uri="{BB962C8B-B14F-4D97-AF65-F5344CB8AC3E}">
        <p14:creationId xmlns:p14="http://schemas.microsoft.com/office/powerpoint/2010/main" val="84414089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 name="Rectangle 10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itle 1"/>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000" b="1" kern="1200" dirty="0">
                <a:solidFill>
                  <a:schemeClr val="tx1"/>
                </a:solidFill>
                <a:latin typeface="+mj-lt"/>
                <a:ea typeface="+mj-ea"/>
                <a:cs typeface="+mj-cs"/>
              </a:rPr>
              <a:t>OVS at Lunch</a:t>
            </a:r>
            <a:endParaRPr lang="en-US" sz="5000" kern="1200" dirty="0">
              <a:solidFill>
                <a:schemeClr val="tx1"/>
              </a:solidFill>
              <a:latin typeface="+mj-lt"/>
              <a:ea typeface="+mj-ea"/>
              <a:cs typeface="+mj-cs"/>
            </a:endParaRPr>
          </a:p>
        </p:txBody>
      </p:sp>
      <p:sp>
        <p:nvSpPr>
          <p:cNvPr id="1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Content Placeholder 2"/>
          <p:cNvSpPr txBox="1">
            <a:spLocks noGrp="1"/>
          </p:cNvSpPr>
          <p:nvPr>
            <p:ph type="body" idx="1"/>
          </p:nvPr>
        </p:nvSpPr>
        <p:spPr>
          <a:xfrm>
            <a:off x="838200" y="1929384"/>
            <a:ext cx="5457092" cy="4251960"/>
          </a:xfrm>
          <a:prstGeom prst="rect">
            <a:avLst/>
          </a:prstGeom>
        </p:spPr>
        <p:txBody>
          <a:bodyPr vert="horz" lIns="91440" tIns="45720" rIns="91440" bIns="45720" rtlCol="0" anchor="t">
            <a:noAutofit/>
          </a:bodyPr>
          <a:lstStyle/>
          <a:p>
            <a:r>
              <a:rPr lang="en-US" dirty="0"/>
              <a:t>Must offer students all 5 required food components in at least the minimum required amounts</a:t>
            </a:r>
          </a:p>
          <a:p>
            <a:r>
              <a:rPr lang="en-US" dirty="0"/>
              <a:t>Must take at least 3 components in the required serving sizes</a:t>
            </a:r>
          </a:p>
          <a:p>
            <a:r>
              <a:rPr lang="en-US" dirty="0"/>
              <a:t>One selection must be at least ½ cup from either the fruit or vegetable component</a:t>
            </a:r>
          </a:p>
          <a:p>
            <a:r>
              <a:rPr lang="en-US" i="1" dirty="0"/>
              <a:t>Required at the high school level</a:t>
            </a:r>
          </a:p>
        </p:txBody>
      </p:sp>
      <p:pic>
        <p:nvPicPr>
          <p:cNvPr id="6" name="Picture 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5488" y="2435070"/>
            <a:ext cx="5553464" cy="2950278"/>
          </a:xfrm>
          <a:prstGeom prst="rect">
            <a:avLst/>
          </a:prstGeom>
        </p:spPr>
      </p:pic>
    </p:spTree>
    <p:extLst>
      <p:ext uri="{BB962C8B-B14F-4D97-AF65-F5344CB8AC3E}">
        <p14:creationId xmlns:p14="http://schemas.microsoft.com/office/powerpoint/2010/main" val="208173858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 name="Rectangle 10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itle 1"/>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000" b="1" kern="1200" dirty="0">
                <a:solidFill>
                  <a:schemeClr val="tx1"/>
                </a:solidFill>
                <a:latin typeface="+mj-lt"/>
                <a:ea typeface="+mj-ea"/>
                <a:cs typeface="+mj-cs"/>
              </a:rPr>
              <a:t>OVS at Breakfast</a:t>
            </a:r>
            <a:endParaRPr lang="en-US" sz="5000" kern="1200" dirty="0">
              <a:solidFill>
                <a:schemeClr val="tx1"/>
              </a:solidFill>
              <a:latin typeface="+mj-lt"/>
              <a:ea typeface="+mj-ea"/>
              <a:cs typeface="+mj-cs"/>
            </a:endParaRPr>
          </a:p>
        </p:txBody>
      </p:sp>
      <p:sp>
        <p:nvSpPr>
          <p:cNvPr id="1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Content Placeholder 2"/>
          <p:cNvSpPr txBox="1">
            <a:spLocks noGrp="1"/>
          </p:cNvSpPr>
          <p:nvPr>
            <p:ph type="body" idx="1"/>
          </p:nvPr>
        </p:nvSpPr>
        <p:spPr>
          <a:xfrm>
            <a:off x="838200" y="1929384"/>
            <a:ext cx="5835162" cy="4251960"/>
          </a:xfrm>
          <a:prstGeom prst="rect">
            <a:avLst/>
          </a:prstGeom>
        </p:spPr>
        <p:txBody>
          <a:bodyPr vert="horz" lIns="91440" tIns="45720" rIns="91440" bIns="45720" rtlCol="0" anchor="t">
            <a:noAutofit/>
          </a:bodyPr>
          <a:lstStyle/>
          <a:p>
            <a:r>
              <a:rPr lang="en-US" dirty="0"/>
              <a:t>Must offer students all 3 required food components in at least the minimum required amounts</a:t>
            </a:r>
          </a:p>
          <a:p>
            <a:r>
              <a:rPr lang="en-US" dirty="0"/>
              <a:t>Must be offered at least 4 food items </a:t>
            </a:r>
          </a:p>
          <a:p>
            <a:r>
              <a:rPr lang="en-US" dirty="0"/>
              <a:t>Must select at least 3 food items, one of which must be ½ cup of fruit or vegetables for OVS</a:t>
            </a:r>
          </a:p>
          <a:p>
            <a:r>
              <a:rPr lang="en-US" i="1" dirty="0"/>
              <a:t>OVS is optional at all grade levels for breakfast</a:t>
            </a:r>
          </a:p>
        </p:txBody>
      </p:sp>
      <p:pic>
        <p:nvPicPr>
          <p:cNvPr id="6" name="Picture 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3362" y="2164037"/>
            <a:ext cx="5437449" cy="3354861"/>
          </a:xfrm>
          <a:prstGeom prst="rect">
            <a:avLst/>
          </a:prstGeom>
        </p:spPr>
      </p:pic>
    </p:spTree>
    <p:extLst>
      <p:ext uri="{BB962C8B-B14F-4D97-AF65-F5344CB8AC3E}">
        <p14:creationId xmlns:p14="http://schemas.microsoft.com/office/powerpoint/2010/main" val="15533348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spcBef>
                <a:spcPct val="0"/>
              </a:spcBef>
            </a:pPr>
            <a:r>
              <a:rPr lang="en-US" sz="3300" b="1" kern="1200" dirty="0">
                <a:solidFill>
                  <a:srgbClr val="FFFFFF"/>
                </a:solidFill>
                <a:latin typeface="+mj-lt"/>
                <a:ea typeface="+mj-ea"/>
                <a:cs typeface="+mj-cs"/>
              </a:rPr>
              <a:t>Training Activities–</a:t>
            </a:r>
            <a:r>
              <a:rPr lang="en-US" sz="3300" kern="1200" dirty="0">
                <a:solidFill>
                  <a:srgbClr val="FFFFFF"/>
                </a:solidFill>
                <a:latin typeface="+mj-lt"/>
                <a:ea typeface="+mj-ea"/>
                <a:cs typeface="+mj-cs"/>
              </a:rPr>
              <a:t>Menu Planning Form</a:t>
            </a:r>
            <a:endParaRPr lang="en-US" sz="3300" b="1" kern="1200" dirty="0">
              <a:solidFill>
                <a:srgbClr val="FFFFFF"/>
              </a:solidFill>
              <a:latin typeface="+mj-lt"/>
              <a:ea typeface="+mj-ea"/>
              <a:cs typeface="+mj-cs"/>
            </a:endParaRP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7316" y="1173405"/>
            <a:ext cx="6780700" cy="4508860"/>
          </a:xfrm>
          <a:prstGeom prst="rect">
            <a:avLst/>
          </a:prstGeom>
        </p:spPr>
      </p:pic>
    </p:spTree>
    <p:extLst>
      <p:ext uri="{BB962C8B-B14F-4D97-AF65-F5344CB8AC3E}">
        <p14:creationId xmlns:p14="http://schemas.microsoft.com/office/powerpoint/2010/main" val="101232424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334644"/>
            <a:ext cx="10509504" cy="1076914"/>
          </a:xfrm>
        </p:spPr>
        <p:txBody>
          <a:bodyPr vert="horz" lIns="91440" tIns="45720" rIns="91440" bIns="45720" rtlCol="0" anchor="ctr">
            <a:normAutofit/>
          </a:bodyPr>
          <a:lstStyle/>
          <a:p>
            <a:pPr>
              <a:spcBef>
                <a:spcPct val="0"/>
              </a:spcBef>
            </a:pPr>
            <a:r>
              <a:rPr lang="en-US" sz="4000" b="1" kern="1200">
                <a:solidFill>
                  <a:schemeClr val="tx1"/>
                </a:solidFill>
                <a:latin typeface="+mj-lt"/>
                <a:ea typeface="+mj-ea"/>
                <a:cs typeface="+mj-cs"/>
              </a:rPr>
              <a:t>Food Buying Guide</a:t>
            </a:r>
          </a:p>
        </p:txBody>
      </p:sp>
      <p:sp>
        <p:nvSpPr>
          <p:cNvPr id="14" name="Rectangle 13">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p:cNvSpPr>
            <a:spLocks noGrp="1"/>
          </p:cNvSpPr>
          <p:nvPr>
            <p:ph type="body" sz="half" idx="1"/>
          </p:nvPr>
        </p:nvSpPr>
        <p:spPr>
          <a:xfrm>
            <a:off x="868385" y="1737361"/>
            <a:ext cx="4816288" cy="4044561"/>
          </a:xfrm>
        </p:spPr>
        <p:txBody>
          <a:bodyPr lIns="45719" tIns="45720" rIns="45719" bIns="45720" anchor="t">
            <a:normAutofit/>
          </a:bodyPr>
          <a:lstStyle/>
          <a:p>
            <a:pPr marL="0" indent="0" algn="ctr" defTabSz="841248">
              <a:spcBef>
                <a:spcPts val="920"/>
              </a:spcBef>
              <a:spcAft>
                <a:spcPts val="1104"/>
              </a:spcAft>
              <a:buNone/>
            </a:pPr>
            <a:r>
              <a:rPr lang="en-US" sz="2576" b="0" i="0" u="none" strike="noStrike" cap="none" spc="0" baseline="0">
                <a:solidFill>
                  <a:srgbClr val="000000"/>
                </a:solidFill>
                <a:uFillTx/>
                <a:latin typeface="+mj-lt"/>
                <a:ea typeface="+mj-ea"/>
                <a:cs typeface="+mj-cs"/>
                <a:sym typeface="Calibri"/>
              </a:rPr>
              <a:t>Website</a:t>
            </a: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051" y="2178939"/>
            <a:ext cx="4093845" cy="4093845"/>
          </a:xfrm>
          <a:prstGeom prst="rect">
            <a:avLst/>
          </a:prstGeom>
        </p:spPr>
      </p:pic>
      <p:sp>
        <p:nvSpPr>
          <p:cNvPr id="5" name="Text Placeholder 3"/>
          <p:cNvSpPr txBox="1">
            <a:spLocks/>
          </p:cNvSpPr>
          <p:nvPr/>
        </p:nvSpPr>
        <p:spPr>
          <a:xfrm>
            <a:off x="6498182" y="1737360"/>
            <a:ext cx="4816288" cy="404456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marL="0" indent="0" algn="ctr" defTabSz="841248" hangingPunct="1">
              <a:spcBef>
                <a:spcPts val="920"/>
              </a:spcBef>
              <a:buNone/>
              <a:defRPr/>
            </a:pPr>
            <a:r>
              <a:rPr kumimoji="0" lang="en-US" sz="2576" b="0" i="0" u="none" strike="noStrike" cap="none" spc="0" normalizeH="0" baseline="0">
                <a:ln>
                  <a:noFill/>
                </a:ln>
                <a:solidFill>
                  <a:srgbClr val="000000"/>
                </a:solidFill>
                <a:effectLst/>
                <a:uFillTx/>
                <a:latin typeface="Calibri"/>
                <a:ea typeface="+mj-ea"/>
                <a:cs typeface="Calibri"/>
                <a:sym typeface="Calibri"/>
              </a:rPr>
              <a:t>App – Food Buying Guide for CNP</a:t>
            </a:r>
            <a:endParaRPr kumimoji="0" lang="en-US" sz="2576" b="0" i="0" u="none" strike="noStrike" cap="none" spc="0" normalizeH="0" baseline="0">
              <a:ln>
                <a:noFill/>
              </a:ln>
              <a:solidFill>
                <a:srgbClr val="000000"/>
              </a:solidFill>
              <a:effectLst/>
              <a:uFillTx/>
              <a:latin typeface="+mj-lt"/>
              <a:ea typeface="+mj-ea"/>
              <a:cs typeface="+mj-cs"/>
              <a:sym typeface="Calibri"/>
            </a:endParaRPr>
          </a:p>
          <a:p>
            <a:pPr marL="757123" lvl="1" indent="-245364" defTabSz="841248" hangingPunct="1">
              <a:spcBef>
                <a:spcPts val="920"/>
              </a:spcBef>
              <a:defRPr/>
            </a:pPr>
            <a:r>
              <a:rPr kumimoji="0" lang="en-US" sz="2576" b="0" i="0" u="none" strike="noStrike" cap="none" spc="0" normalizeH="0" baseline="0">
                <a:ln>
                  <a:noFill/>
                </a:ln>
                <a:solidFill>
                  <a:srgbClr val="000000"/>
                </a:solidFill>
                <a:effectLst/>
                <a:uFillTx/>
                <a:latin typeface="Calibri"/>
                <a:ea typeface="+mj-ea"/>
                <a:cs typeface="Calibri"/>
                <a:sym typeface="Calibri"/>
              </a:rPr>
              <a:t>Available on Google Play and Apple IOS   </a:t>
            </a:r>
            <a:endParaRPr lang="en-US" sz="2800" b="0" i="0" u="none" strike="noStrike" kern="0" cap="none" spc="0" normalizeH="0" baseline="0" noProof="0">
              <a:ln>
                <a:noFill/>
              </a:ln>
              <a:solidFill>
                <a:srgbClr val="000000"/>
              </a:solidFill>
              <a:effectLst/>
              <a:uLnTx/>
              <a:uFillTx/>
              <a:latin typeface="Calibri"/>
              <a:cs typeface="Calibri"/>
            </a:endParaRPr>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8293" y="3019095"/>
            <a:ext cx="2847365" cy="2747436"/>
          </a:xfrm>
          <a:prstGeom prst="rect">
            <a:avLst/>
          </a:prstGeom>
        </p:spPr>
      </p:pic>
    </p:spTree>
    <p:extLst>
      <p:ext uri="{BB962C8B-B14F-4D97-AF65-F5344CB8AC3E}">
        <p14:creationId xmlns:p14="http://schemas.microsoft.com/office/powerpoint/2010/main" val="428342573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Additional Resources</a:t>
            </a:r>
            <a:endParaRPr lang="en-US" sz="5000" kern="1200">
              <a:solidFill>
                <a:schemeClr val="tx1"/>
              </a:solidFill>
              <a:latin typeface="+mj-lt"/>
              <a:ea typeface="+mj-ea"/>
              <a:cs typeface="+mj-cs"/>
            </a:endParaRPr>
          </a:p>
        </p:txBody>
      </p:sp>
      <p:sp>
        <p:nvSpPr>
          <p:cNvPr id="1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1"/>
          </p:nvPr>
        </p:nvSpPr>
        <p:spPr>
          <a:xfrm>
            <a:off x="630936" y="2660904"/>
            <a:ext cx="4818888" cy="3547872"/>
          </a:xfr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Provides links to supplementary handouts, fact sheets, and more information on program details </a:t>
            </a:r>
            <a:endParaRPr lang="en-US" dirty="0">
              <a:solidFill>
                <a:schemeClr val="tx1"/>
              </a:solidFill>
            </a:endParaRPr>
          </a:p>
        </p:txBody>
      </p:sp>
      <p:pic>
        <p:nvPicPr>
          <p:cNvPr id="6" name="Picture 7" descr="A picture containing text&#10;&#10;Description automatically generated">
            <a:extLst>
              <a:ext uri="{FF2B5EF4-FFF2-40B4-BE49-F238E27FC236}">
                <a16:creationId xmlns:a16="http://schemas.microsoft.com/office/drawing/2014/main" id="{878536AE-1537-0B9B-AE7C-D33B6FFDF401}"/>
              </a:ext>
            </a:extLst>
          </p:cNvPr>
          <p:cNvPicPr>
            <a:picLocks noChangeAspect="1"/>
          </p:cNvPicPr>
          <p:nvPr/>
        </p:nvPicPr>
        <p:blipFill>
          <a:blip r:embed="rId2"/>
          <a:stretch>
            <a:fillRect/>
          </a:stretch>
        </p:blipFill>
        <p:spPr>
          <a:xfrm>
            <a:off x="6708953" y="640080"/>
            <a:ext cx="4239157" cy="55778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5179789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3" name="Rectangle 3082">
            <a:extLst>
              <a:ext uri="{FF2B5EF4-FFF2-40B4-BE49-F238E27FC236}">
                <a16:creationId xmlns:a16="http://schemas.microsoft.com/office/drawing/2014/main" id="{F0AED851-54B9-4765-92D2-F0BE443BE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34F290-5EA1-2F59-0C90-B85AC0D4E920}"/>
              </a:ext>
            </a:extLst>
          </p:cNvPr>
          <p:cNvSpPr>
            <a:spLocks noGrp="1"/>
          </p:cNvSpPr>
          <p:nvPr>
            <p:ph type="title"/>
          </p:nvPr>
        </p:nvSpPr>
        <p:spPr>
          <a:xfrm>
            <a:off x="6965168" y="597392"/>
            <a:ext cx="4036334" cy="2387600"/>
          </a:xfrm>
        </p:spPr>
        <p:txBody>
          <a:bodyPr vert="horz" lIns="91440" tIns="45720" rIns="91440" bIns="45720" rtlCol="0" anchor="t">
            <a:normAutofit/>
          </a:bodyPr>
          <a:lstStyle/>
          <a:p>
            <a:pPr>
              <a:spcBef>
                <a:spcPct val="0"/>
              </a:spcBef>
            </a:pPr>
            <a:r>
              <a:rPr lang="en-US" sz="5400" b="1" kern="1200" dirty="0">
                <a:solidFill>
                  <a:schemeClr val="tx1"/>
                </a:solidFill>
                <a:latin typeface="+mj-lt"/>
                <a:ea typeface="+mj-ea"/>
                <a:cs typeface="+mj-cs"/>
              </a:rPr>
              <a:t>Pre-Assessment</a:t>
            </a:r>
          </a:p>
        </p:txBody>
      </p:sp>
      <p:sp>
        <p:nvSpPr>
          <p:cNvPr id="3085" name="Rectangle 308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Rectangle 30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8" name="Picture 6" descr="Paper clipboard with pencil Royalty Free Vector Image">
            <a:extLst>
              <a:ext uri="{FF2B5EF4-FFF2-40B4-BE49-F238E27FC236}">
                <a16:creationId xmlns:a16="http://schemas.microsoft.com/office/drawing/2014/main" id="{2BB81BFB-6285-BF7A-B48C-464569561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1581649" y="666728"/>
            <a:ext cx="3839716" cy="5465791"/>
          </a:xfrm>
          <a:prstGeom prst="rect">
            <a:avLst/>
          </a:prstGeom>
          <a:noFill/>
          <a:extLst>
            <a:ext uri="{909E8E84-426E-40DD-AFC4-6F175D3DCCD1}">
              <a14:hiddenFill xmlns:a14="http://schemas.microsoft.com/office/drawing/2010/main">
                <a:solidFill>
                  <a:srgbClr val="FFFFFF"/>
                </a:solidFill>
              </a14:hiddenFill>
            </a:ext>
          </a:extLst>
        </p:spPr>
      </p:pic>
      <p:grpSp>
        <p:nvGrpSpPr>
          <p:cNvPr id="3089" name="Group 308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2984992"/>
            <a:ext cx="731521" cy="673460"/>
            <a:chOff x="3940602" y="308034"/>
            <a:chExt cx="2116791" cy="3428999"/>
          </a:xfrm>
          <a:solidFill>
            <a:schemeClr val="accent4"/>
          </a:solidFill>
        </p:grpSpPr>
        <p:sp>
          <p:nvSpPr>
            <p:cNvPr id="3090" name="Rectangle 3089">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1" name="Rectangle 309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2" name="Rectangle 309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7228" y="2644690"/>
            <a:ext cx="3764274" cy="3764274"/>
          </a:xfrm>
          <a:prstGeom prst="rect">
            <a:avLst/>
          </a:prstGeom>
        </p:spPr>
      </p:pic>
    </p:spTree>
    <p:extLst>
      <p:ext uri="{BB962C8B-B14F-4D97-AF65-F5344CB8AC3E}">
        <p14:creationId xmlns:p14="http://schemas.microsoft.com/office/powerpoint/2010/main" val="336310053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Freeform: Shape 5128">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Title 1"/>
          <p:cNvSpPr txBox="1">
            <a:spLocks noGrp="1"/>
          </p:cNvSpPr>
          <p:nvPr>
            <p:ph type="ctrTitle"/>
          </p:nvPr>
        </p:nvSpPr>
        <p:spPr>
          <a:xfrm>
            <a:off x="638881" y="390525"/>
            <a:ext cx="10909640" cy="1510301"/>
          </a:xfrm>
          <a:prstGeom prst="rect">
            <a:avLst/>
          </a:prstGeom>
        </p:spPr>
        <p:txBody>
          <a:bodyPr lIns="45719" tIns="45720" rIns="45719" bIns="45720" anchor="ctr">
            <a:normAutofit/>
          </a:bodyPr>
          <a:lstStyle/>
          <a:p>
            <a:r>
              <a:rPr lang="en-US" sz="5100" b="1">
                <a:solidFill>
                  <a:srgbClr val="FFFFFF"/>
                </a:solidFill>
              </a:rPr>
              <a:t>Lesson 1: Milk Component for the National School Lunch Program</a:t>
            </a:r>
          </a:p>
        </p:txBody>
      </p:sp>
      <p:sp>
        <p:nvSpPr>
          <p:cNvPr id="5131"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Free Vector | Milk cartons and bottle">
            <a:extLst>
              <a:ext uri="{FF2B5EF4-FFF2-40B4-BE49-F238E27FC236}">
                <a16:creationId xmlns:a16="http://schemas.microsoft.com/office/drawing/2014/main" id="{60282BA6-5810-69D2-AE5B-AE93B9BC17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609260" y="3067050"/>
            <a:ext cx="4970431" cy="301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56109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5" name="Rectangle 11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itle 1"/>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Milk Component</a:t>
            </a:r>
          </a:p>
        </p:txBody>
      </p:sp>
      <p:sp>
        <p:nvSpPr>
          <p:cNvPr id="11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Content Placeholder 2"/>
          <p:cNvSpPr txBox="1">
            <a:spLocks noGrp="1"/>
          </p:cNvSpPr>
          <p:nvPr>
            <p:ph type="body" idx="1"/>
          </p:nvPr>
        </p:nvSpPr>
        <p:spPr>
          <a:xfrm>
            <a:off x="5126418" y="552091"/>
            <a:ext cx="6224335" cy="5431536"/>
          </a:xfrm>
          <a:prstGeom prst="rect">
            <a:avLst/>
          </a:prstGeom>
        </p:spPr>
        <p:txBody>
          <a:bodyPr vert="horz" lIns="91440" tIns="45720" rIns="91440" bIns="45720" rtlCol="0" anchor="ctr">
            <a:normAutofit/>
          </a:bodyPr>
          <a:lstStyle/>
          <a:p>
            <a:pPr>
              <a:buFont typeface="Arial" panose="020B0604020202020204" pitchFamily="34" charset="0"/>
              <a:buChar char="•"/>
            </a:pPr>
            <a:r>
              <a:rPr lang="en-US" kern="1200" dirty="0">
                <a:solidFill>
                  <a:schemeClr val="tx1"/>
                </a:solidFill>
                <a:latin typeface="+mn-lt"/>
                <a:ea typeface="+mn-ea"/>
                <a:cs typeface="+mn-cs"/>
              </a:rPr>
              <a:t>Many health benefits</a:t>
            </a:r>
          </a:p>
          <a:p>
            <a:pPr>
              <a:buFont typeface="Arial" panose="020B0604020202020204" pitchFamily="34" charset="0"/>
              <a:buChar char="•"/>
            </a:pPr>
            <a:r>
              <a:rPr lang="en-US" kern="1200" dirty="0">
                <a:solidFill>
                  <a:schemeClr val="tx1"/>
                </a:solidFill>
                <a:latin typeface="+mn-lt"/>
                <a:ea typeface="+mn-ea"/>
                <a:cs typeface="+mn-cs"/>
              </a:rPr>
              <a:t>Important for building and maintaining strong bones</a:t>
            </a:r>
          </a:p>
          <a:p>
            <a:pPr>
              <a:buFont typeface="Arial" panose="020B0604020202020204" pitchFamily="34" charset="0"/>
              <a:buChar char="•"/>
            </a:pPr>
            <a:r>
              <a:rPr lang="en-US" kern="1200" dirty="0">
                <a:solidFill>
                  <a:schemeClr val="tx1"/>
                </a:solidFill>
                <a:latin typeface="+mn-lt"/>
                <a:ea typeface="+mn-ea"/>
                <a:cs typeface="+mn-cs"/>
              </a:rPr>
              <a:t>Provides nutrients including calcium, potassium, vitamin D, and protein</a:t>
            </a:r>
            <a:r>
              <a:rPr lang="en-US" b="1" kern="1200" dirty="0">
                <a:solidFill>
                  <a:schemeClr val="tx1"/>
                </a:solidFill>
                <a:latin typeface="+mn-lt"/>
                <a:ea typeface="+mn-ea"/>
                <a:cs typeface="+mn-cs"/>
              </a:rPr>
              <a:t>   </a:t>
            </a:r>
            <a:endParaRPr lang="en-US" kern="1200" dirty="0">
              <a:solidFill>
                <a:schemeClr val="tx1"/>
              </a:solidFill>
              <a:latin typeface="+mn-lt"/>
              <a:ea typeface="+mn-ea"/>
              <a:cs typeface="+mn-cs"/>
            </a:endParaRPr>
          </a:p>
        </p:txBody>
      </p:sp>
    </p:spTree>
    <p:extLst>
      <p:ext uri="{BB962C8B-B14F-4D97-AF65-F5344CB8AC3E}">
        <p14:creationId xmlns:p14="http://schemas.microsoft.com/office/powerpoint/2010/main" val="316244510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Lesson Overview and Objective </a:t>
            </a:r>
          </a:p>
        </p:txBody>
      </p:sp>
      <p:sp>
        <p:nvSpPr>
          <p:cNvPr id="5129"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Content Placeholder 2"/>
          <p:cNvSpPr txBox="1">
            <a:spLocks noGrp="1"/>
          </p:cNvSpPr>
          <p:nvPr>
            <p:ph type="body" idx="1"/>
          </p:nvPr>
        </p:nvSpPr>
        <p:spPr>
          <a:xfrm>
            <a:off x="630936" y="2660904"/>
            <a:ext cx="4818888" cy="3547872"/>
          </a:xfrm>
          <a:prstGeom prst="rect">
            <a:avLst/>
          </a:prstGeom>
        </p:spPr>
        <p:txBody>
          <a:bodyPr vert="horz" lIns="91440" tIns="45720" rIns="91440" bIns="45720" rtlCol="0" anchor="t">
            <a:normAutofit/>
          </a:bodyPr>
          <a:lstStyle/>
          <a:p>
            <a:pPr marL="0" indent="0">
              <a:buNone/>
            </a:pPr>
            <a:r>
              <a:rPr lang="en-US" kern="1200" dirty="0">
                <a:ea typeface="+mj-lt"/>
                <a:cs typeface="+mj-lt"/>
              </a:rPr>
              <a:t>Identify the fluid milk component choices, serving size requirements, and how to credit fluid milk toward meeting meal pattern requirements for the NSLP.</a:t>
            </a:r>
            <a:r>
              <a:rPr lang="en-US" sz="2200" kern="1200" dirty="0">
                <a:ea typeface="+mj-lt"/>
                <a:cs typeface="+mj-lt"/>
              </a:rPr>
              <a:t> </a:t>
            </a:r>
            <a:endParaRPr lang="en-US" dirty="0"/>
          </a:p>
        </p:txBody>
      </p:sp>
      <p:pic>
        <p:nvPicPr>
          <p:cNvPr id="5122" name="Picture 2" descr="Objective Stock Photos, Royalty Free Objective Images | Depositphotos">
            <a:extLst>
              <a:ext uri="{FF2B5EF4-FFF2-40B4-BE49-F238E27FC236}">
                <a16:creationId xmlns:a16="http://schemas.microsoft.com/office/drawing/2014/main" id="{9F844812-C0E7-16B9-C274-A5E84FB8AD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6099048" y="2043786"/>
            <a:ext cx="5458968" cy="2770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67634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8" name="Rectangle 11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Title 1"/>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Fluid Milk Requirements</a:t>
            </a:r>
          </a:p>
        </p:txBody>
      </p:sp>
      <p:sp>
        <p:nvSpPr>
          <p:cNvPr id="12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Content Placeholder 2"/>
          <p:cNvSpPr txBox="1">
            <a:spLocks noGrp="1"/>
          </p:cNvSpPr>
          <p:nvPr>
            <p:ph type="body" idx="1"/>
          </p:nvPr>
        </p:nvSpPr>
        <p:spPr>
          <a:xfrm>
            <a:off x="838200" y="1929384"/>
            <a:ext cx="10515600" cy="4251960"/>
          </a:xfrm>
          <a:prstGeom prst="rect">
            <a:avLst/>
          </a:prstGeom>
        </p:spPr>
        <p:txBody>
          <a:bodyPr vert="horz" lIns="91440" tIns="45720" rIns="91440" bIns="45720" rtlCol="0">
            <a:normAutofit/>
          </a:bodyPr>
          <a:lstStyle/>
          <a:p>
            <a:pPr>
              <a:spcBef>
                <a:spcPts val="0"/>
              </a:spcBef>
              <a:buFont typeface="Arial" panose="020B0604020202020204" pitchFamily="34" charset="0"/>
              <a:buChar char="•"/>
            </a:pPr>
            <a:r>
              <a:rPr lang="en-US" sz="3200" kern="1200" dirty="0">
                <a:solidFill>
                  <a:schemeClr val="tx1"/>
                </a:solidFill>
                <a:latin typeface="+mn-lt"/>
                <a:ea typeface="+mn-ea"/>
                <a:cs typeface="+mn-cs"/>
              </a:rPr>
              <a:t>Must have vitamins A and D at levels specified by the FDA</a:t>
            </a:r>
          </a:p>
          <a:p>
            <a:pPr>
              <a:spcBef>
                <a:spcPts val="0"/>
              </a:spcBef>
              <a:buFont typeface="Arial" panose="020B0604020202020204" pitchFamily="34" charset="0"/>
              <a:buChar char="•"/>
            </a:pPr>
            <a:r>
              <a:rPr lang="en-US" sz="3200" kern="1200" dirty="0">
                <a:solidFill>
                  <a:schemeClr val="tx1"/>
                </a:solidFill>
                <a:latin typeface="+mn-lt"/>
                <a:ea typeface="+mn-ea"/>
                <a:cs typeface="+mn-cs"/>
              </a:rPr>
              <a:t>2 levels of milk fat are allowed as options for all grade groups: </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Fat-free milk (also called nonfat or skim)</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1% low-fat milk</a:t>
            </a:r>
          </a:p>
        </p:txBody>
      </p:sp>
    </p:spTree>
    <p:extLst>
      <p:ext uri="{BB962C8B-B14F-4D97-AF65-F5344CB8AC3E}">
        <p14:creationId xmlns:p14="http://schemas.microsoft.com/office/powerpoint/2010/main" val="81099455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8" name="Rectangle 11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Title 1"/>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dirty="0">
                <a:solidFill>
                  <a:schemeClr val="tx1"/>
                </a:solidFill>
                <a:latin typeface="+mj-lt"/>
                <a:ea typeface="+mj-ea"/>
                <a:cs typeface="+mj-cs"/>
              </a:rPr>
              <a:t>Fluid Milk Requirements (cont’d)</a:t>
            </a:r>
          </a:p>
        </p:txBody>
      </p:sp>
      <p:sp>
        <p:nvSpPr>
          <p:cNvPr id="12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Content Placeholder 2"/>
          <p:cNvSpPr txBox="1">
            <a:spLocks noGrp="1"/>
          </p:cNvSpPr>
          <p:nvPr>
            <p:ph type="body" idx="1"/>
          </p:nvPr>
        </p:nvSpPr>
        <p:spPr>
          <a:xfrm>
            <a:off x="838200" y="1929384"/>
            <a:ext cx="10515600" cy="4251960"/>
          </a:xfrm>
          <a:prstGeom prst="rect">
            <a:avLst/>
          </a:prstGeom>
        </p:spPr>
        <p:txBody>
          <a:bodyPr vert="horz" lIns="91440" tIns="45720" rIns="91440" bIns="45720" rtlCol="0">
            <a:normAutofit/>
          </a:bodyPr>
          <a:lstStyle/>
          <a:p>
            <a:pPr>
              <a:spcBef>
                <a:spcPts val="0"/>
              </a:spcBef>
              <a:buFont typeface="Arial" panose="020B0604020202020204" pitchFamily="34" charset="0"/>
              <a:buChar char="•"/>
            </a:pPr>
            <a:r>
              <a:rPr lang="en-US" sz="3200" kern="1200" dirty="0">
                <a:solidFill>
                  <a:schemeClr val="tx1"/>
                </a:solidFill>
                <a:latin typeface="+mn-lt"/>
                <a:ea typeface="+mn-ea"/>
                <a:cs typeface="+mn-cs"/>
              </a:rPr>
              <a:t>Fat-free and 1% low-fat milk:</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Unflavored </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Flavored</a:t>
            </a:r>
          </a:p>
          <a:p>
            <a:pPr>
              <a:spcBef>
                <a:spcPts val="0"/>
              </a:spcBef>
              <a:buFont typeface="Arial" panose="020B0604020202020204" pitchFamily="34" charset="0"/>
              <a:buChar char="•"/>
            </a:pPr>
            <a:r>
              <a:rPr lang="en-US" sz="3200" kern="1200" dirty="0">
                <a:solidFill>
                  <a:schemeClr val="tx1"/>
                </a:solidFill>
                <a:latin typeface="+mn-lt"/>
                <a:ea typeface="+mn-ea"/>
                <a:cs typeface="+mn-cs"/>
              </a:rPr>
              <a:t>2 different options must be offered</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1 is required to be unflavored</a:t>
            </a:r>
          </a:p>
          <a:p>
            <a:pPr>
              <a:buFont typeface="Arial" panose="020B0604020202020204" pitchFamily="34" charset="0"/>
              <a:buChar char="•"/>
            </a:pPr>
            <a:endParaRPr lang="en-US" sz="2200" kern="1200" dirty="0">
              <a:solidFill>
                <a:schemeClr val="tx1"/>
              </a:solidFill>
              <a:latin typeface="+mn-lt"/>
              <a:ea typeface="+mn-ea"/>
              <a:cs typeface="+mn-cs"/>
            </a:endParaRPr>
          </a:p>
        </p:txBody>
      </p:sp>
    </p:spTree>
    <p:extLst>
      <p:ext uri="{BB962C8B-B14F-4D97-AF65-F5344CB8AC3E}">
        <p14:creationId xmlns:p14="http://schemas.microsoft.com/office/powerpoint/2010/main" val="326318089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22">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Title 1"/>
          <p:cNvSpPr txBox="1">
            <a:spLocks noGrp="1"/>
          </p:cNvSpPr>
          <p:nvPr>
            <p:ph type="title"/>
          </p:nvPr>
        </p:nvSpPr>
        <p:spPr>
          <a:xfrm>
            <a:off x="638881" y="457201"/>
            <a:ext cx="10909640" cy="1832654"/>
          </a:xfrm>
          <a:prstGeom prst="rect">
            <a:avLst/>
          </a:prstGeom>
        </p:spPr>
        <p:txBody>
          <a:bodyPr vert="horz" lIns="91440" tIns="45720" rIns="91440" bIns="45720" rtlCol="0" anchor="b">
            <a:normAutofit/>
          </a:bodyPr>
          <a:lstStyle/>
          <a:p>
            <a:pPr algn="ctr">
              <a:spcBef>
                <a:spcPct val="0"/>
              </a:spcBef>
            </a:pPr>
            <a:r>
              <a:rPr lang="en-US" sz="6100" b="1" kern="1200" dirty="0">
                <a:solidFill>
                  <a:schemeClr val="tx1"/>
                </a:solidFill>
                <a:latin typeface="+mj-lt"/>
                <a:ea typeface="+mj-ea"/>
                <a:cs typeface="+mj-cs"/>
              </a:rPr>
              <a:t>Milk Component Daily Required Minimum Serving Size</a:t>
            </a:r>
          </a:p>
        </p:txBody>
      </p:sp>
      <p:sp>
        <p:nvSpPr>
          <p:cNvPr id="125"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8" name="Table"/>
          <p:cNvGraphicFramePr/>
          <p:nvPr>
            <p:extLst>
              <p:ext uri="{D42A27DB-BD31-4B8C-83A1-F6EECF244321}">
                <p14:modId xmlns:p14="http://schemas.microsoft.com/office/powerpoint/2010/main" val="3469597976"/>
              </p:ext>
            </p:extLst>
          </p:nvPr>
        </p:nvGraphicFramePr>
        <p:xfrm>
          <a:off x="720566" y="3623241"/>
          <a:ext cx="10747821" cy="2104784"/>
        </p:xfrm>
        <a:graphic>
          <a:graphicData uri="http://schemas.openxmlformats.org/drawingml/2006/table">
            <a:tbl>
              <a:tblPr firstRow="1" bandRow="1">
                <a:solidFill>
                  <a:schemeClr val="tx1">
                    <a:lumMod val="75000"/>
                    <a:lumOff val="25000"/>
                  </a:schemeClr>
                </a:solidFill>
                <a:tableStyleId>{4C3C2611-4C71-4FC5-86AE-919BDF0F9419}</a:tableStyleId>
              </a:tblPr>
              <a:tblGrid>
                <a:gridCol w="3465359">
                  <a:extLst>
                    <a:ext uri="{9D8B030D-6E8A-4147-A177-3AD203B41FA5}">
                      <a16:colId xmlns:a16="http://schemas.microsoft.com/office/drawing/2014/main" val="20001"/>
                    </a:ext>
                  </a:extLst>
                </a:gridCol>
                <a:gridCol w="3420455">
                  <a:extLst>
                    <a:ext uri="{9D8B030D-6E8A-4147-A177-3AD203B41FA5}">
                      <a16:colId xmlns:a16="http://schemas.microsoft.com/office/drawing/2014/main" val="20002"/>
                    </a:ext>
                  </a:extLst>
                </a:gridCol>
                <a:gridCol w="3862007">
                  <a:extLst>
                    <a:ext uri="{9D8B030D-6E8A-4147-A177-3AD203B41FA5}">
                      <a16:colId xmlns:a16="http://schemas.microsoft.com/office/drawing/2014/main" val="20003"/>
                    </a:ext>
                  </a:extLst>
                </a:gridCol>
              </a:tblGrid>
              <a:tr h="1046405">
                <a:tc>
                  <a:txBody>
                    <a:bodyPr/>
                    <a:lstStyle/>
                    <a:p>
                      <a:pPr algn="ctr">
                        <a:lnSpc>
                          <a:spcPct val="115000"/>
                        </a:lnSpc>
                        <a:spcBef>
                          <a:spcPts val="400"/>
                        </a:spcBef>
                      </a:pPr>
                      <a:r>
                        <a:rPr sz="3300" b="0" i="1" cap="none" spc="0" dirty="0">
                          <a:solidFill>
                            <a:schemeClr val="bg1"/>
                          </a:solidFill>
                        </a:rPr>
                        <a:t>Grade Group</a:t>
                      </a:r>
                      <a:r>
                        <a:rPr lang="en-US" sz="3300" b="0" cap="none" spc="0" dirty="0">
                          <a:solidFill>
                            <a:schemeClr val="bg1"/>
                          </a:solidFill>
                        </a:rPr>
                        <a:t> </a:t>
                      </a:r>
                      <a:endParaRPr sz="3300" b="0" cap="none" spc="0" dirty="0">
                        <a:solidFill>
                          <a:schemeClr val="bg1"/>
                        </a:solidFill>
                      </a:endParaRPr>
                    </a:p>
                  </a:txBody>
                  <a:tcPr marL="280198" marR="119743" marT="215537" marB="215537" anchor="ctr" horzOverflow="overflow">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dirty="0">
                          <a:solidFill>
                            <a:schemeClr val="bg1"/>
                          </a:solidFill>
                        </a:rPr>
                        <a:t>Daily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dirty="0">
                          <a:solidFill>
                            <a:schemeClr val="bg1"/>
                          </a:solidFill>
                        </a:rPr>
                        <a:t>Weekly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extLst>
                  <a:ext uri="{0D108BD9-81ED-4DB2-BD59-A6C34878D82A}">
                    <a16:rowId xmlns:a16="http://schemas.microsoft.com/office/drawing/2014/main" val="10000"/>
                  </a:ext>
                </a:extLst>
              </a:tr>
              <a:tr h="1058379">
                <a:tc>
                  <a:txBody>
                    <a:bodyPr/>
                    <a:lstStyle/>
                    <a:p>
                      <a:pPr algn="ctr">
                        <a:lnSpc>
                          <a:spcPct val="115000"/>
                        </a:lnSpc>
                        <a:spcBef>
                          <a:spcPts val="400"/>
                        </a:spcBef>
                      </a:pPr>
                      <a:r>
                        <a:rPr lang="en-US" sz="3300" i="0" cap="none" spc="0" dirty="0">
                          <a:solidFill>
                            <a:schemeClr val="bg1"/>
                          </a:solidFill>
                        </a:rPr>
                        <a:t>K–5</a:t>
                      </a:r>
                      <a:r>
                        <a:rPr sz="3300" i="0" cap="none" spc="0" dirty="0">
                          <a:solidFill>
                            <a:schemeClr val="bg1"/>
                          </a:solidFill>
                        </a:rPr>
                        <a:t>, </a:t>
                      </a:r>
                      <a:r>
                        <a:rPr lang="en-US" sz="3300" i="0" cap="none" spc="0" dirty="0">
                          <a:solidFill>
                            <a:schemeClr val="bg1"/>
                          </a:solidFill>
                        </a:rPr>
                        <a:t>6</a:t>
                      </a:r>
                      <a:r>
                        <a:rPr lang="en-US" sz="3300" b="0" i="0" u="none" strike="noStrike" cap="none" spc="0" noProof="0" dirty="0">
                          <a:solidFill>
                            <a:schemeClr val="bg1"/>
                          </a:solidFill>
                          <a:latin typeface="Calibri"/>
                        </a:rPr>
                        <a:t>–</a:t>
                      </a:r>
                      <a:r>
                        <a:rPr lang="en-US" sz="3300" i="0" cap="none" spc="0" dirty="0">
                          <a:solidFill>
                            <a:schemeClr val="bg1"/>
                          </a:solidFill>
                        </a:rPr>
                        <a:t>8</a:t>
                      </a:r>
                      <a:r>
                        <a:rPr sz="3300" i="0" cap="none" spc="0" dirty="0">
                          <a:solidFill>
                            <a:schemeClr val="bg1"/>
                          </a:solidFill>
                        </a:rPr>
                        <a:t>, </a:t>
                      </a:r>
                      <a:r>
                        <a:rPr lang="en-US" sz="3300" i="0" cap="none" spc="0" dirty="0">
                          <a:solidFill>
                            <a:schemeClr val="bg1"/>
                          </a:solidFill>
                        </a:rPr>
                        <a:t>9</a:t>
                      </a:r>
                      <a:r>
                        <a:rPr lang="en-US" sz="3300" b="0" i="0" u="none" strike="noStrike" cap="none" spc="0" noProof="0" dirty="0">
                          <a:solidFill>
                            <a:schemeClr val="bg1"/>
                          </a:solidFill>
                          <a:latin typeface="Calibri"/>
                        </a:rPr>
                        <a:t>–</a:t>
                      </a:r>
                      <a:r>
                        <a:rPr lang="en-US" sz="3300" i="0" cap="none" spc="0" dirty="0">
                          <a:solidFill>
                            <a:schemeClr val="bg1"/>
                          </a:solidFill>
                        </a:rPr>
                        <a:t>12</a:t>
                      </a:r>
                      <a:endParaRPr sz="3300" i="0" cap="none" spc="0" dirty="0">
                        <a:solidFill>
                          <a:schemeClr val="bg1"/>
                        </a:solidFill>
                      </a:endParaRPr>
                    </a:p>
                  </a:txBody>
                  <a:tcPr marL="280198" marR="119743" marT="215537" marB="215537" anchor="ctr" horzOverflow="overflow">
                    <a:lnL w="38100" cap="flat" cmpd="sng" algn="ctr">
                      <a:noFill/>
                      <a:prstDash val="solid"/>
                    </a:lnL>
                    <a:lnR w="6350" cap="flat" cmpd="sng" algn="ctr">
                      <a:solidFill>
                        <a:schemeClr val="tx1">
                          <a:lumMod val="50000"/>
                          <a:lumOff val="50000"/>
                        </a:schemeClr>
                      </a:solidFill>
                      <a:prstDash val="solid"/>
                    </a:lnR>
                    <a:lnT w="38100" cmpd="sng">
                      <a:noFill/>
                    </a:lnT>
                    <a:lnB w="38100" cap="flat" cmpd="sng" algn="ctr">
                      <a:noFill/>
                      <a:prstDash val="solid"/>
                    </a:lnB>
                    <a:solidFill>
                      <a:schemeClr val="tx1">
                        <a:lumMod val="75000"/>
                        <a:lumOff val="25000"/>
                      </a:schemeClr>
                    </a:solidFill>
                  </a:tcPr>
                </a:tc>
                <a:tc>
                  <a:txBody>
                    <a:bodyPr/>
                    <a:lstStyle/>
                    <a:p>
                      <a:pPr algn="ctr" defTabSz="457200">
                        <a:lnSpc>
                          <a:spcPct val="115000"/>
                        </a:lnSpc>
                        <a:spcBef>
                          <a:spcPts val="400"/>
                        </a:spcBef>
                        <a:defRPr sz="1900" i="1">
                          <a:uFill>
                            <a:solidFill>
                              <a:srgbClr val="000000"/>
                            </a:solidFill>
                          </a:uFill>
                        </a:defRPr>
                      </a:pPr>
                      <a:r>
                        <a:rPr sz="3300" i="0" cap="none" spc="0" dirty="0">
                          <a:solidFill>
                            <a:schemeClr val="bg1"/>
                          </a:solidFill>
                        </a:rPr>
                        <a:t>1 cup (8 </a:t>
                      </a:r>
                      <a:r>
                        <a:rPr sz="3300" i="0" cap="none" spc="0" dirty="0" err="1">
                          <a:solidFill>
                            <a:schemeClr val="bg1"/>
                          </a:solidFill>
                        </a:rPr>
                        <a:t>fl</a:t>
                      </a:r>
                      <a:r>
                        <a:rPr sz="3300" i="0" cap="none" spc="0" dirty="0">
                          <a:solidFill>
                            <a:schemeClr val="bg1"/>
                          </a:solidFill>
                        </a:rPr>
                        <a:t> oz)</a:t>
                      </a:r>
                    </a:p>
                  </a:txBody>
                  <a:tcPr marL="280198" marR="119743" marT="215537" marB="215537" anchor="ctr" horzOverflow="overflow">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38100" cap="flat" cmpd="sng" algn="ctr">
                      <a:noFill/>
                      <a:prstDash val="solid"/>
                    </a:lnB>
                    <a:solidFill>
                      <a:schemeClr val="tx1">
                        <a:lumMod val="75000"/>
                        <a:lumOff val="25000"/>
                      </a:schemeClr>
                    </a:solidFill>
                  </a:tcPr>
                </a:tc>
                <a:tc>
                  <a:txBody>
                    <a:bodyPr/>
                    <a:lstStyle/>
                    <a:p>
                      <a:pPr algn="ctr" defTabSz="457200">
                        <a:lnSpc>
                          <a:spcPct val="115000"/>
                        </a:lnSpc>
                        <a:spcBef>
                          <a:spcPts val="400"/>
                        </a:spcBef>
                        <a:defRPr sz="1900" i="1">
                          <a:uFill>
                            <a:solidFill>
                              <a:srgbClr val="000000"/>
                            </a:solidFill>
                          </a:uFill>
                        </a:defRPr>
                      </a:pPr>
                      <a:r>
                        <a:rPr sz="3300" i="0" cap="none" spc="0" dirty="0">
                          <a:solidFill>
                            <a:schemeClr val="bg1"/>
                          </a:solidFill>
                        </a:rPr>
                        <a:t>5 cups</a:t>
                      </a:r>
                    </a:p>
                  </a:txBody>
                  <a:tcPr marL="280198" marR="119743" marT="215537" marB="215537" anchor="ctr" horzOverflow="overflow">
                    <a:lnL w="6350" cap="flat" cmpd="sng" algn="ctr">
                      <a:solidFill>
                        <a:schemeClr val="tx1">
                          <a:lumMod val="50000"/>
                          <a:lumOff val="50000"/>
                        </a:schemeClr>
                      </a:solidFill>
                      <a:prstDash val="solid"/>
                    </a:lnL>
                    <a:lnR w="38100" cap="flat" cmpd="sng" algn="ctr">
                      <a:noFill/>
                      <a:prstDash val="solid"/>
                    </a:lnR>
                    <a:lnT w="38100" cmpd="sng">
                      <a:noFill/>
                    </a:lnT>
                    <a:lnB w="38100" cap="flat" cmpd="sng" algn="ctr">
                      <a:noFill/>
                      <a:prstDash val="solid"/>
                    </a:lnB>
                    <a:solidFill>
                      <a:schemeClr val="tx1">
                        <a:lumMod val="75000"/>
                        <a:lumOff val="2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2570734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6" name="Rectangle 125">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itle 1"/>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4600" b="1" kern="1200">
                <a:solidFill>
                  <a:schemeClr val="tx1"/>
                </a:solidFill>
                <a:latin typeface="+mj-lt"/>
                <a:ea typeface="+mj-ea"/>
                <a:cs typeface="+mj-cs"/>
              </a:rPr>
              <a:t>Milk Component Requirements and Allowable Options</a:t>
            </a:r>
          </a:p>
        </p:txBody>
      </p:sp>
      <p:sp>
        <p:nvSpPr>
          <p:cNvPr id="128"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Content Placeholder 2"/>
          <p:cNvSpPr txBox="1">
            <a:spLocks noGrp="1"/>
          </p:cNvSpPr>
          <p:nvPr>
            <p:ph type="body" idx="1"/>
          </p:nvPr>
        </p:nvSpPr>
        <p:spPr>
          <a:xfrm>
            <a:off x="5126418" y="552091"/>
            <a:ext cx="6224335" cy="5431536"/>
          </a:xfrm>
          <a:prstGeom prst="rect">
            <a:avLst/>
          </a:prstGeom>
        </p:spPr>
        <p:txBody>
          <a:bodyPr vert="horz" lIns="91440" tIns="45720" rIns="91440" bIns="45720" rtlCol="0" anchor="ctr">
            <a:normAutofit/>
          </a:bodyPr>
          <a:lstStyle/>
          <a:p>
            <a:pPr>
              <a:buFont typeface="Arial" panose="020B0604020202020204" pitchFamily="34" charset="0"/>
              <a:buChar char="•"/>
            </a:pPr>
            <a:r>
              <a:rPr lang="en-US" sz="3200" kern="1200" dirty="0">
                <a:solidFill>
                  <a:schemeClr val="tx1"/>
                </a:solidFill>
                <a:latin typeface="+mn-lt"/>
                <a:ea typeface="+mn-ea"/>
                <a:cs typeface="+mn-cs"/>
              </a:rPr>
              <a:t>Unflavored 1% milk and flavored fat-free milk as standard options</a:t>
            </a:r>
          </a:p>
          <a:p>
            <a:pPr>
              <a:buFont typeface="Arial" panose="020B0604020202020204" pitchFamily="34" charset="0"/>
              <a:buChar char="•"/>
            </a:pPr>
            <a:r>
              <a:rPr lang="en-US" sz="3200" kern="1200" dirty="0">
                <a:solidFill>
                  <a:schemeClr val="tx1"/>
                </a:solidFill>
                <a:latin typeface="+mn-lt"/>
                <a:ea typeface="+mn-ea"/>
                <a:cs typeface="+mn-cs"/>
              </a:rPr>
              <a:t>Offering an unflavored option at every meal is required</a:t>
            </a:r>
          </a:p>
        </p:txBody>
      </p:sp>
    </p:spTree>
    <p:extLst>
      <p:ext uri="{BB962C8B-B14F-4D97-AF65-F5344CB8AC3E}">
        <p14:creationId xmlns:p14="http://schemas.microsoft.com/office/powerpoint/2010/main" val="246835894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itle 1"/>
          <p:cNvSpPr txBox="1">
            <a:spLocks noGrp="1"/>
          </p:cNvSpPr>
          <p:nvPr>
            <p:ph type="title"/>
          </p:nvPr>
        </p:nvSpPr>
        <p:spPr>
          <a:xfrm>
            <a:off x="505097" y="190954"/>
            <a:ext cx="11229454" cy="1325563"/>
          </a:xfrm>
          <a:prstGeom prst="rect">
            <a:avLst/>
          </a:prstGeom>
        </p:spPr>
        <p:txBody>
          <a:bodyPr lIns="45719" tIns="45720" rIns="45719" bIns="45720" anchor="ctr">
            <a:normAutofit/>
          </a:bodyPr>
          <a:lstStyle/>
          <a:p>
            <a:r>
              <a:rPr lang="en-US" b="1" dirty="0"/>
              <a:t>ACTIVITY: </a:t>
            </a:r>
            <a:r>
              <a:rPr b="1" dirty="0"/>
              <a:t>Milk Component </a:t>
            </a:r>
            <a:r>
              <a:rPr lang="en-US" b="1" dirty="0"/>
              <a:t>– </a:t>
            </a:r>
            <a:r>
              <a:rPr b="1" dirty="0"/>
              <a:t>Menu Planning Form</a:t>
            </a: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9275" y="1299391"/>
            <a:ext cx="7993450" cy="5303520"/>
          </a:xfrm>
          <a:prstGeom prst="rect">
            <a:avLst/>
          </a:prstGeom>
        </p:spPr>
      </p:pic>
      <p:pic>
        <p:nvPicPr>
          <p:cNvPr id="4" name="Picture 4" descr="A picture containing text&#10;&#10;Description automatically generated">
            <a:extLst>
              <a:ext uri="{FF2B5EF4-FFF2-40B4-BE49-F238E27FC236}">
                <a16:creationId xmlns:a16="http://schemas.microsoft.com/office/drawing/2014/main" id="{7F9F305B-E5F4-8DC3-6EEF-9D66EC753983}"/>
              </a:ext>
            </a:extLst>
          </p:cNvPr>
          <p:cNvPicPr>
            <a:picLocks noChangeAspect="1"/>
          </p:cNvPicPr>
          <p:nvPr/>
        </p:nvPicPr>
        <p:blipFill>
          <a:blip r:embed="rId3"/>
          <a:stretch>
            <a:fillRect/>
          </a:stretch>
        </p:blipFill>
        <p:spPr>
          <a:xfrm>
            <a:off x="284380" y="3244861"/>
            <a:ext cx="11450171" cy="1048101"/>
          </a:xfrm>
          <a:prstGeom prst="rect">
            <a:avLst/>
          </a:prstGeom>
        </p:spPr>
      </p:pic>
    </p:spTree>
    <p:extLst>
      <p:ext uri="{BB962C8B-B14F-4D97-AF65-F5344CB8AC3E}">
        <p14:creationId xmlns:p14="http://schemas.microsoft.com/office/powerpoint/2010/main" val="140384119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0" name="Rectangle 13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Milk Component section of Food Buying Guide"/>
          <p:cNvSpPr txBox="1">
            <a:spLocks noGrp="1"/>
          </p:cNvSpPr>
          <p:nvPr>
            <p:ph type="title"/>
          </p:nvPr>
        </p:nvSpPr>
        <p:spPr>
          <a:xfrm>
            <a:off x="890338" y="640080"/>
            <a:ext cx="3734014" cy="3566160"/>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Milk Component Section of Food Buying Guide</a:t>
            </a:r>
          </a:p>
        </p:txBody>
      </p:sp>
      <p:sp>
        <p:nvSpPr>
          <p:cNvPr id="14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10;&#10;Description automatically generated">
            <a:extLst>
              <a:ext uri="{FF2B5EF4-FFF2-40B4-BE49-F238E27FC236}">
                <a16:creationId xmlns:a16="http://schemas.microsoft.com/office/drawing/2014/main" id="{638936DC-8D51-29D0-7C27-E7777D66A458}"/>
              </a:ext>
            </a:extLst>
          </p:cNvPr>
          <p:cNvPicPr>
            <a:picLocks noChangeAspect="1"/>
          </p:cNvPicPr>
          <p:nvPr/>
        </p:nvPicPr>
        <p:blipFill rotWithShape="1">
          <a:blip r:embed="rId3">
            <a:extLst>
              <a:ext uri="{28A0092B-C50C-407E-A947-70E740481C1C}">
                <a14:useLocalDpi xmlns:a14="http://schemas.microsoft.com/office/drawing/2010/main" val="0"/>
              </a:ext>
            </a:extLst>
          </a:blip>
          <a:srcRect t="3183" r="-2" b="1979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8713652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4" name="Rectangle 13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itle 1"/>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Creditable Types of Milk</a:t>
            </a:r>
            <a:endParaRPr lang="en-US" sz="5400" kern="1200">
              <a:solidFill>
                <a:schemeClr val="tx1"/>
              </a:solidFill>
              <a:latin typeface="+mj-lt"/>
              <a:ea typeface="+mj-ea"/>
              <a:cs typeface="+mj-cs"/>
            </a:endParaRPr>
          </a:p>
        </p:txBody>
      </p:sp>
      <p:sp>
        <p:nvSpPr>
          <p:cNvPr id="13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1DF44D4F-14D5-5568-CD08-E41E64FF4155}"/>
              </a:ext>
            </a:extLst>
          </p:cNvPr>
          <p:cNvSpPr>
            <a:spLocks noGrp="1"/>
          </p:cNvSpPr>
          <p:nvPr>
            <p:ph type="body" sz="half" idx="1"/>
          </p:nvPr>
        </p:nvSpPr>
        <p:spPr>
          <a:xfrm>
            <a:off x="5126418" y="552091"/>
            <a:ext cx="6224335" cy="5431536"/>
          </a:xfrm>
        </p:spPr>
        <p:txBody>
          <a:bodyPr vert="horz" lIns="91440" tIns="45720" rIns="91440" bIns="45720" rtlCol="0" anchor="ctr">
            <a:noAutofit/>
          </a:bodyPr>
          <a:lstStyle/>
          <a:p>
            <a:pPr>
              <a:buFont typeface="Arial" panose="020B0604020202020204" pitchFamily="34" charset="0"/>
              <a:buChar char="•"/>
            </a:pPr>
            <a:r>
              <a:rPr lang="en-US" kern="1200" dirty="0">
                <a:solidFill>
                  <a:schemeClr val="tx1"/>
                </a:solidFill>
                <a:latin typeface="+mn-lt"/>
                <a:ea typeface="+mn-ea"/>
                <a:cs typeface="+mn-cs"/>
              </a:rPr>
              <a:t>The Food Buying Guide lists other types of pasteurized milk, such as:</a:t>
            </a:r>
          </a:p>
          <a:p>
            <a:pPr lvl="1">
              <a:buFont typeface="Arial" panose="020B0604020202020204" pitchFamily="34" charset="0"/>
              <a:buChar char="•"/>
            </a:pPr>
            <a:r>
              <a:rPr lang="en-US" kern="1200" dirty="0">
                <a:solidFill>
                  <a:schemeClr val="tx1"/>
                </a:solidFill>
                <a:latin typeface="+mn-lt"/>
                <a:ea typeface="+mn-ea"/>
                <a:cs typeface="+mn-cs"/>
              </a:rPr>
              <a:t>Lactose-free</a:t>
            </a:r>
          </a:p>
          <a:p>
            <a:pPr lvl="1">
              <a:buFont typeface="Arial" panose="020B0604020202020204" pitchFamily="34" charset="0"/>
              <a:buChar char="•"/>
            </a:pPr>
            <a:r>
              <a:rPr lang="en-US" kern="1200" dirty="0">
                <a:solidFill>
                  <a:schemeClr val="tx1"/>
                </a:solidFill>
                <a:latin typeface="+mn-lt"/>
                <a:ea typeface="+mn-ea"/>
                <a:cs typeface="+mn-cs"/>
              </a:rPr>
              <a:t>Buttermilk</a:t>
            </a:r>
          </a:p>
          <a:p>
            <a:pPr lvl="1">
              <a:buFont typeface="Arial" panose="020B0604020202020204" pitchFamily="34" charset="0"/>
              <a:buChar char="•"/>
            </a:pPr>
            <a:r>
              <a:rPr lang="en-US" kern="1200" dirty="0">
                <a:solidFill>
                  <a:schemeClr val="tx1"/>
                </a:solidFill>
                <a:latin typeface="+mn-lt"/>
                <a:ea typeface="+mn-ea"/>
                <a:cs typeface="+mn-cs"/>
              </a:rPr>
              <a:t>Ultra-High Temperature (UHT) milk, both unflavored and flavored, fat-free and 1%</a:t>
            </a:r>
            <a:endParaRPr lang="en-US" sz="2200" kern="1200" dirty="0">
              <a:solidFill>
                <a:schemeClr val="tx1"/>
              </a:solidFill>
              <a:latin typeface="+mn-lt"/>
              <a:ea typeface="+mn-ea"/>
              <a:cs typeface="+mn-cs"/>
            </a:endParaRPr>
          </a:p>
        </p:txBody>
      </p:sp>
    </p:spTree>
    <p:extLst>
      <p:ext uri="{BB962C8B-B14F-4D97-AF65-F5344CB8AC3E}">
        <p14:creationId xmlns:p14="http://schemas.microsoft.com/office/powerpoint/2010/main" val="374921027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 name="Rectangle 142">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Title 1"/>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5000" b="1" kern="1200">
                <a:solidFill>
                  <a:schemeClr val="tx1"/>
                </a:solidFill>
                <a:latin typeface="+mj-lt"/>
                <a:ea typeface="+mj-ea"/>
                <a:cs typeface="+mj-cs"/>
              </a:rPr>
              <a:t>Nondairy Milk Substitutes MUST Be Nutritionally Equivalent</a:t>
            </a:r>
          </a:p>
        </p:txBody>
      </p:sp>
      <p:sp>
        <p:nvSpPr>
          <p:cNvPr id="145"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idx="1"/>
          </p:nvPr>
        </p:nvSpPr>
        <p:spPr>
          <a:xfrm>
            <a:off x="5126418" y="552091"/>
            <a:ext cx="6224335" cy="5431536"/>
          </a:xfrm>
        </p:spPr>
        <p:txBody>
          <a:bodyPr vert="horz" lIns="91440" tIns="45720" rIns="91440" bIns="45720" rtlCol="0" anchor="ctr">
            <a:normAutofit/>
          </a:bodyPr>
          <a:lstStyle/>
          <a:p>
            <a:pPr>
              <a:buFont typeface="Arial" panose="020B0604020202020204" pitchFamily="34" charset="0"/>
              <a:buChar char="•"/>
            </a:pPr>
            <a:r>
              <a:rPr lang="en-US" sz="3200" kern="1200" dirty="0">
                <a:solidFill>
                  <a:schemeClr val="tx1"/>
                </a:solidFill>
                <a:latin typeface="+mn-lt"/>
                <a:ea typeface="+mn-ea"/>
                <a:cs typeface="+mn-cs"/>
              </a:rPr>
              <a:t>Nondairy beverages may be served in place of fluid milk</a:t>
            </a:r>
          </a:p>
          <a:p>
            <a:pPr>
              <a:buFont typeface="Arial" panose="020B0604020202020204" pitchFamily="34" charset="0"/>
              <a:buChar char="•"/>
            </a:pPr>
            <a:r>
              <a:rPr lang="en-US" sz="3200" kern="1200" dirty="0">
                <a:solidFill>
                  <a:schemeClr val="tx1"/>
                </a:solidFill>
                <a:latin typeface="+mn-lt"/>
                <a:ea typeface="+mn-ea"/>
                <a:cs typeface="+mn-cs"/>
              </a:rPr>
              <a:t>Must meet these specific nutrition requirements</a:t>
            </a:r>
          </a:p>
        </p:txBody>
      </p:sp>
    </p:spTree>
    <p:extLst>
      <p:ext uri="{BB962C8B-B14F-4D97-AF65-F5344CB8AC3E}">
        <p14:creationId xmlns:p14="http://schemas.microsoft.com/office/powerpoint/2010/main" val="2164687186"/>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 name="Rectangle 142">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Title 1"/>
          <p:cNvSpPr txBox="1">
            <a:spLocks noGrp="1"/>
          </p:cNvSpPr>
          <p:nvPr>
            <p:ph type="title"/>
          </p:nvPr>
        </p:nvSpPr>
        <p:spPr>
          <a:xfrm>
            <a:off x="638881" y="417576"/>
            <a:ext cx="10909640" cy="1249394"/>
          </a:xfrm>
          <a:prstGeom prst="rect">
            <a:avLst/>
          </a:prstGeom>
        </p:spPr>
        <p:txBody>
          <a:bodyPr vert="horz" lIns="91440" tIns="45720" rIns="91440" bIns="45720" rtlCol="0" anchor="ctr">
            <a:normAutofit/>
          </a:bodyPr>
          <a:lstStyle/>
          <a:p>
            <a:pPr algn="ctr">
              <a:spcBef>
                <a:spcPct val="0"/>
              </a:spcBef>
            </a:pPr>
            <a:r>
              <a:rPr lang="en-US" sz="4100" b="1" kern="1200">
                <a:solidFill>
                  <a:schemeClr val="tx1"/>
                </a:solidFill>
                <a:latin typeface="+mj-lt"/>
                <a:ea typeface="+mj-ea"/>
                <a:cs typeface="+mj-cs"/>
              </a:rPr>
              <a:t>Nondairy Milk Substitute Nutrition Standards</a:t>
            </a:r>
          </a:p>
        </p:txBody>
      </p:sp>
      <p:sp>
        <p:nvSpPr>
          <p:cNvPr id="145"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B45B4B85-D378-E760-D9F3-5AC5146DB95F}"/>
              </a:ext>
            </a:extLst>
          </p:cNvPr>
          <p:cNvGraphicFramePr>
            <a:graphicFrameLocks noGrp="1"/>
          </p:cNvGraphicFramePr>
          <p:nvPr>
            <p:extLst>
              <p:ext uri="{D42A27DB-BD31-4B8C-83A1-F6EECF244321}">
                <p14:modId xmlns:p14="http://schemas.microsoft.com/office/powerpoint/2010/main" val="4074278265"/>
              </p:ext>
            </p:extLst>
          </p:nvPr>
        </p:nvGraphicFramePr>
        <p:xfrm>
          <a:off x="736817" y="2633472"/>
          <a:ext cx="10715319" cy="3586360"/>
        </p:xfrm>
        <a:graphic>
          <a:graphicData uri="http://schemas.openxmlformats.org/drawingml/2006/table">
            <a:tbl>
              <a:tblPr firstRow="1" firstCol="1" bandRow="1">
                <a:tableStyleId>{68D230F3-CF80-4859-8CE7-A43EE81993B5}</a:tableStyleId>
              </a:tblPr>
              <a:tblGrid>
                <a:gridCol w="3234600">
                  <a:extLst>
                    <a:ext uri="{9D8B030D-6E8A-4147-A177-3AD203B41FA5}">
                      <a16:colId xmlns:a16="http://schemas.microsoft.com/office/drawing/2014/main" val="2705684234"/>
                    </a:ext>
                  </a:extLst>
                </a:gridCol>
                <a:gridCol w="7480719">
                  <a:extLst>
                    <a:ext uri="{9D8B030D-6E8A-4147-A177-3AD203B41FA5}">
                      <a16:colId xmlns:a16="http://schemas.microsoft.com/office/drawing/2014/main" val="2440329435"/>
                    </a:ext>
                  </a:extLst>
                </a:gridCol>
              </a:tblGrid>
              <a:tr h="358636">
                <a:tc>
                  <a:txBody>
                    <a:bodyPr/>
                    <a:lstStyle/>
                    <a:p>
                      <a:pPr algn="ctr">
                        <a:spcBef>
                          <a:spcPts val="300"/>
                        </a:spcBef>
                      </a:pPr>
                      <a:r>
                        <a:rPr lang="en-US" sz="2200" dirty="0">
                          <a:effectLst/>
                        </a:rPr>
                        <a:t>Nutrient</a:t>
                      </a:r>
                    </a:p>
                  </a:txBody>
                  <a:tcPr marL="53087" marR="53087" marT="0" marB="0" anchor="ctr"/>
                </a:tc>
                <a:tc>
                  <a:txBody>
                    <a:bodyPr/>
                    <a:lstStyle/>
                    <a:p>
                      <a:pPr algn="ctr">
                        <a:spcBef>
                          <a:spcPts val="300"/>
                        </a:spcBef>
                      </a:pPr>
                      <a:r>
                        <a:rPr lang="en-US" sz="2200" dirty="0">
                          <a:effectLst/>
                        </a:rPr>
                        <a:t>Requirement per Cup (8 </a:t>
                      </a:r>
                      <a:r>
                        <a:rPr lang="en-US" sz="2200" dirty="0" err="1">
                          <a:effectLst/>
                        </a:rPr>
                        <a:t>fl</a:t>
                      </a:r>
                      <a:r>
                        <a:rPr lang="en-US" sz="2200" dirty="0">
                          <a:effectLst/>
                        </a:rPr>
                        <a:t> oz)</a:t>
                      </a:r>
                    </a:p>
                  </a:txBody>
                  <a:tcPr marL="53087" marR="53087" marT="0" marB="0" anchor="ctr"/>
                </a:tc>
                <a:extLst>
                  <a:ext uri="{0D108BD9-81ED-4DB2-BD59-A6C34878D82A}">
                    <a16:rowId xmlns:a16="http://schemas.microsoft.com/office/drawing/2014/main" val="1670841369"/>
                  </a:ext>
                </a:extLst>
              </a:tr>
              <a:tr h="358636">
                <a:tc>
                  <a:txBody>
                    <a:bodyPr/>
                    <a:lstStyle/>
                    <a:p>
                      <a:pPr algn="ctr">
                        <a:spcBef>
                          <a:spcPts val="300"/>
                        </a:spcBef>
                      </a:pPr>
                      <a:r>
                        <a:rPr lang="en-US" sz="2200" dirty="0">
                          <a:effectLst/>
                        </a:rPr>
                        <a:t>Protein</a:t>
                      </a:r>
                    </a:p>
                  </a:txBody>
                  <a:tcPr marL="53087" marR="53087" marT="0" marB="0" anchor="ctr"/>
                </a:tc>
                <a:tc>
                  <a:txBody>
                    <a:bodyPr/>
                    <a:lstStyle/>
                    <a:p>
                      <a:pPr algn="ctr">
                        <a:spcBef>
                          <a:spcPts val="300"/>
                        </a:spcBef>
                      </a:pPr>
                      <a:r>
                        <a:rPr lang="en-US" sz="2200" dirty="0">
                          <a:effectLst/>
                        </a:rPr>
                        <a:t>8 gm</a:t>
                      </a:r>
                    </a:p>
                  </a:txBody>
                  <a:tcPr marL="53087" marR="53087" marT="0" marB="0" anchor="ctr"/>
                </a:tc>
                <a:extLst>
                  <a:ext uri="{0D108BD9-81ED-4DB2-BD59-A6C34878D82A}">
                    <a16:rowId xmlns:a16="http://schemas.microsoft.com/office/drawing/2014/main" val="2787246974"/>
                  </a:ext>
                </a:extLst>
              </a:tr>
              <a:tr h="358636">
                <a:tc>
                  <a:txBody>
                    <a:bodyPr/>
                    <a:lstStyle/>
                    <a:p>
                      <a:pPr algn="ctr">
                        <a:spcBef>
                          <a:spcPts val="300"/>
                        </a:spcBef>
                      </a:pPr>
                      <a:r>
                        <a:rPr lang="en-US" sz="2200" dirty="0">
                          <a:effectLst/>
                        </a:rPr>
                        <a:t>Calcium</a:t>
                      </a:r>
                    </a:p>
                  </a:txBody>
                  <a:tcPr marL="53087" marR="53087" marT="0" marB="0" anchor="ctr"/>
                </a:tc>
                <a:tc>
                  <a:txBody>
                    <a:bodyPr/>
                    <a:lstStyle/>
                    <a:p>
                      <a:pPr algn="ctr">
                        <a:spcBef>
                          <a:spcPts val="300"/>
                        </a:spcBef>
                      </a:pPr>
                      <a:r>
                        <a:rPr lang="en-US" sz="2200" dirty="0">
                          <a:effectLst/>
                        </a:rPr>
                        <a:t>276 mg</a:t>
                      </a:r>
                    </a:p>
                  </a:txBody>
                  <a:tcPr marL="53087" marR="53087" marT="0" marB="0" anchor="ctr"/>
                </a:tc>
                <a:extLst>
                  <a:ext uri="{0D108BD9-81ED-4DB2-BD59-A6C34878D82A}">
                    <a16:rowId xmlns:a16="http://schemas.microsoft.com/office/drawing/2014/main" val="1930770299"/>
                  </a:ext>
                </a:extLst>
              </a:tr>
              <a:tr h="358636">
                <a:tc>
                  <a:txBody>
                    <a:bodyPr/>
                    <a:lstStyle/>
                    <a:p>
                      <a:pPr algn="ctr">
                        <a:spcBef>
                          <a:spcPts val="300"/>
                        </a:spcBef>
                      </a:pPr>
                      <a:r>
                        <a:rPr lang="en-US" sz="2200" dirty="0">
                          <a:effectLst/>
                        </a:rPr>
                        <a:t>Vitamin A</a:t>
                      </a:r>
                    </a:p>
                  </a:txBody>
                  <a:tcPr marL="53087" marR="53087" marT="0" marB="0" anchor="ctr"/>
                </a:tc>
                <a:tc>
                  <a:txBody>
                    <a:bodyPr/>
                    <a:lstStyle/>
                    <a:p>
                      <a:pPr algn="ctr">
                        <a:spcBef>
                          <a:spcPts val="300"/>
                        </a:spcBef>
                      </a:pPr>
                      <a:r>
                        <a:rPr lang="en-US" sz="2200" dirty="0">
                          <a:effectLst/>
                        </a:rPr>
                        <a:t>150 mcg</a:t>
                      </a:r>
                    </a:p>
                  </a:txBody>
                  <a:tcPr marL="53087" marR="53087" marT="0" marB="0" anchor="ctr"/>
                </a:tc>
                <a:extLst>
                  <a:ext uri="{0D108BD9-81ED-4DB2-BD59-A6C34878D82A}">
                    <a16:rowId xmlns:a16="http://schemas.microsoft.com/office/drawing/2014/main" val="1042132458"/>
                  </a:ext>
                </a:extLst>
              </a:tr>
              <a:tr h="358636">
                <a:tc>
                  <a:txBody>
                    <a:bodyPr/>
                    <a:lstStyle/>
                    <a:p>
                      <a:pPr algn="ctr">
                        <a:spcBef>
                          <a:spcPts val="300"/>
                        </a:spcBef>
                      </a:pPr>
                      <a:r>
                        <a:rPr lang="en-US" sz="2200" dirty="0">
                          <a:effectLst/>
                        </a:rPr>
                        <a:t>Vitamin D</a:t>
                      </a:r>
                    </a:p>
                  </a:txBody>
                  <a:tcPr marL="53087" marR="53087" marT="0" marB="0" anchor="ctr"/>
                </a:tc>
                <a:tc>
                  <a:txBody>
                    <a:bodyPr/>
                    <a:lstStyle/>
                    <a:p>
                      <a:pPr algn="ctr">
                        <a:spcBef>
                          <a:spcPts val="300"/>
                        </a:spcBef>
                      </a:pPr>
                      <a:r>
                        <a:rPr lang="en-US" sz="2200" dirty="0">
                          <a:effectLst/>
                        </a:rPr>
                        <a:t>2.5 mcg</a:t>
                      </a:r>
                    </a:p>
                  </a:txBody>
                  <a:tcPr marL="53087" marR="53087" marT="0" marB="0" anchor="ctr"/>
                </a:tc>
                <a:extLst>
                  <a:ext uri="{0D108BD9-81ED-4DB2-BD59-A6C34878D82A}">
                    <a16:rowId xmlns:a16="http://schemas.microsoft.com/office/drawing/2014/main" val="3744387386"/>
                  </a:ext>
                </a:extLst>
              </a:tr>
              <a:tr h="358636">
                <a:tc>
                  <a:txBody>
                    <a:bodyPr/>
                    <a:lstStyle/>
                    <a:p>
                      <a:pPr algn="ctr">
                        <a:spcBef>
                          <a:spcPts val="300"/>
                        </a:spcBef>
                      </a:pPr>
                      <a:r>
                        <a:rPr lang="en-US" sz="2200" dirty="0">
                          <a:effectLst/>
                        </a:rPr>
                        <a:t>Magnesium</a:t>
                      </a:r>
                    </a:p>
                  </a:txBody>
                  <a:tcPr marL="53087" marR="53087" marT="0" marB="0" anchor="ctr"/>
                </a:tc>
                <a:tc>
                  <a:txBody>
                    <a:bodyPr/>
                    <a:lstStyle/>
                    <a:p>
                      <a:pPr algn="ctr">
                        <a:spcBef>
                          <a:spcPts val="300"/>
                        </a:spcBef>
                      </a:pPr>
                      <a:r>
                        <a:rPr lang="en-US" sz="2200" dirty="0">
                          <a:effectLst/>
                        </a:rPr>
                        <a:t>24 mg</a:t>
                      </a:r>
                    </a:p>
                  </a:txBody>
                  <a:tcPr marL="53087" marR="53087" marT="0" marB="0" anchor="ctr"/>
                </a:tc>
                <a:extLst>
                  <a:ext uri="{0D108BD9-81ED-4DB2-BD59-A6C34878D82A}">
                    <a16:rowId xmlns:a16="http://schemas.microsoft.com/office/drawing/2014/main" val="3596050498"/>
                  </a:ext>
                </a:extLst>
              </a:tr>
              <a:tr h="358636">
                <a:tc>
                  <a:txBody>
                    <a:bodyPr/>
                    <a:lstStyle/>
                    <a:p>
                      <a:pPr algn="ctr">
                        <a:spcBef>
                          <a:spcPts val="300"/>
                        </a:spcBef>
                      </a:pPr>
                      <a:r>
                        <a:rPr lang="en-US" sz="2200" dirty="0">
                          <a:effectLst/>
                        </a:rPr>
                        <a:t>Phosphorus</a:t>
                      </a:r>
                    </a:p>
                  </a:txBody>
                  <a:tcPr marL="53087" marR="53087" marT="0" marB="0" anchor="ctr"/>
                </a:tc>
                <a:tc>
                  <a:txBody>
                    <a:bodyPr/>
                    <a:lstStyle/>
                    <a:p>
                      <a:pPr algn="ctr">
                        <a:spcBef>
                          <a:spcPts val="300"/>
                        </a:spcBef>
                      </a:pPr>
                      <a:r>
                        <a:rPr lang="en-US" sz="2200" dirty="0">
                          <a:effectLst/>
                        </a:rPr>
                        <a:t>222 mg</a:t>
                      </a:r>
                    </a:p>
                  </a:txBody>
                  <a:tcPr marL="53087" marR="53087" marT="0" marB="0" anchor="ctr"/>
                </a:tc>
                <a:extLst>
                  <a:ext uri="{0D108BD9-81ED-4DB2-BD59-A6C34878D82A}">
                    <a16:rowId xmlns:a16="http://schemas.microsoft.com/office/drawing/2014/main" val="1352974056"/>
                  </a:ext>
                </a:extLst>
              </a:tr>
              <a:tr h="358636">
                <a:tc>
                  <a:txBody>
                    <a:bodyPr/>
                    <a:lstStyle/>
                    <a:p>
                      <a:pPr algn="ctr">
                        <a:spcBef>
                          <a:spcPts val="300"/>
                        </a:spcBef>
                      </a:pPr>
                      <a:r>
                        <a:rPr lang="en-US" sz="2200" dirty="0">
                          <a:effectLst/>
                        </a:rPr>
                        <a:t>Potassium</a:t>
                      </a:r>
                    </a:p>
                  </a:txBody>
                  <a:tcPr marL="53087" marR="53087" marT="0" marB="0" anchor="ctr"/>
                </a:tc>
                <a:tc>
                  <a:txBody>
                    <a:bodyPr/>
                    <a:lstStyle/>
                    <a:p>
                      <a:pPr algn="ctr">
                        <a:spcBef>
                          <a:spcPts val="300"/>
                        </a:spcBef>
                      </a:pPr>
                      <a:r>
                        <a:rPr lang="en-US" sz="2200" dirty="0">
                          <a:effectLst/>
                        </a:rPr>
                        <a:t>349 mg</a:t>
                      </a:r>
                    </a:p>
                  </a:txBody>
                  <a:tcPr marL="53087" marR="53087" marT="0" marB="0" anchor="ctr"/>
                </a:tc>
                <a:extLst>
                  <a:ext uri="{0D108BD9-81ED-4DB2-BD59-A6C34878D82A}">
                    <a16:rowId xmlns:a16="http://schemas.microsoft.com/office/drawing/2014/main" val="2507817361"/>
                  </a:ext>
                </a:extLst>
              </a:tr>
              <a:tr h="358636">
                <a:tc>
                  <a:txBody>
                    <a:bodyPr/>
                    <a:lstStyle/>
                    <a:p>
                      <a:pPr algn="ctr">
                        <a:spcBef>
                          <a:spcPts val="300"/>
                        </a:spcBef>
                      </a:pPr>
                      <a:r>
                        <a:rPr lang="en-US" sz="2200" dirty="0">
                          <a:effectLst/>
                        </a:rPr>
                        <a:t>Riboflavin</a:t>
                      </a:r>
                    </a:p>
                  </a:txBody>
                  <a:tcPr marL="53087" marR="53087" marT="0" marB="0" anchor="ctr"/>
                </a:tc>
                <a:tc>
                  <a:txBody>
                    <a:bodyPr/>
                    <a:lstStyle/>
                    <a:p>
                      <a:pPr algn="ctr">
                        <a:spcBef>
                          <a:spcPts val="300"/>
                        </a:spcBef>
                      </a:pPr>
                      <a:r>
                        <a:rPr lang="en-US" sz="2200" dirty="0">
                          <a:effectLst/>
                        </a:rPr>
                        <a:t>0.44 mg</a:t>
                      </a:r>
                    </a:p>
                  </a:txBody>
                  <a:tcPr marL="53087" marR="53087" marT="0" marB="0" anchor="ctr"/>
                </a:tc>
                <a:extLst>
                  <a:ext uri="{0D108BD9-81ED-4DB2-BD59-A6C34878D82A}">
                    <a16:rowId xmlns:a16="http://schemas.microsoft.com/office/drawing/2014/main" val="1635677442"/>
                  </a:ext>
                </a:extLst>
              </a:tr>
              <a:tr h="358636">
                <a:tc>
                  <a:txBody>
                    <a:bodyPr/>
                    <a:lstStyle/>
                    <a:p>
                      <a:pPr algn="ctr">
                        <a:spcBef>
                          <a:spcPts val="300"/>
                        </a:spcBef>
                      </a:pPr>
                      <a:r>
                        <a:rPr lang="en-US" sz="2200" dirty="0">
                          <a:effectLst/>
                        </a:rPr>
                        <a:t>Vitamin B12</a:t>
                      </a:r>
                    </a:p>
                  </a:txBody>
                  <a:tcPr marL="53087" marR="53087" marT="0" marB="0" anchor="ctr"/>
                </a:tc>
                <a:tc>
                  <a:txBody>
                    <a:bodyPr/>
                    <a:lstStyle/>
                    <a:p>
                      <a:pPr algn="ctr">
                        <a:spcBef>
                          <a:spcPts val="300"/>
                        </a:spcBef>
                      </a:pPr>
                      <a:r>
                        <a:rPr lang="en-US" sz="2200" dirty="0">
                          <a:effectLst/>
                        </a:rPr>
                        <a:t>1.1 mcg</a:t>
                      </a:r>
                    </a:p>
                  </a:txBody>
                  <a:tcPr marL="53087" marR="53087" marT="0" marB="0" anchor="ctr"/>
                </a:tc>
                <a:extLst>
                  <a:ext uri="{0D108BD9-81ED-4DB2-BD59-A6C34878D82A}">
                    <a16:rowId xmlns:a16="http://schemas.microsoft.com/office/drawing/2014/main" val="4187230942"/>
                  </a:ext>
                </a:extLst>
              </a:tr>
            </a:tbl>
          </a:graphicData>
        </a:graphic>
      </p:graphicFrame>
    </p:spTree>
    <p:extLst>
      <p:ext uri="{BB962C8B-B14F-4D97-AF65-F5344CB8AC3E}">
        <p14:creationId xmlns:p14="http://schemas.microsoft.com/office/powerpoint/2010/main" val="180149872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 name="Rectangle 14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Title 1"/>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Offering Nondairy Milk Substitutes</a:t>
            </a:r>
          </a:p>
        </p:txBody>
      </p:sp>
      <p:sp>
        <p:nvSpPr>
          <p:cNvPr id="14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idx="1"/>
          </p:nvPr>
        </p:nvSpPr>
        <p:spPr>
          <a:xfrm>
            <a:off x="838200" y="1929384"/>
            <a:ext cx="10515600" cy="4251960"/>
          </a:xfrm>
        </p:spPr>
        <p:txBody>
          <a:bodyPr vert="horz" lIns="91440" tIns="45720" rIns="91440" bIns="45720" rtlCol="0">
            <a:normAutofit/>
          </a:bodyPr>
          <a:lstStyle/>
          <a:p>
            <a:pPr>
              <a:buFont typeface="Arial" panose="020B0604020202020204" pitchFamily="34" charset="0"/>
              <a:buChar char="•"/>
            </a:pPr>
            <a:r>
              <a:rPr lang="en-US" sz="3200" kern="1200" dirty="0">
                <a:solidFill>
                  <a:schemeClr val="tx1"/>
                </a:solidFill>
                <a:latin typeface="+mn-lt"/>
                <a:ea typeface="+mn-ea"/>
                <a:cs typeface="+mn-cs"/>
              </a:rPr>
              <a:t>Offer nutritionally equivalent fortified soy milk with other fluid milk options without requiring a non-disability special dietary request for a milk substitute</a:t>
            </a:r>
          </a:p>
          <a:p>
            <a:pPr lvl="1">
              <a:buFont typeface="Arial" panose="020B0604020202020204" pitchFamily="34" charset="0"/>
              <a:buChar char="•"/>
            </a:pPr>
            <a:r>
              <a:rPr lang="en-US" sz="3200" kern="1200" dirty="0">
                <a:solidFill>
                  <a:schemeClr val="tx1"/>
                </a:solidFill>
                <a:latin typeface="+mn-lt"/>
                <a:ea typeface="+mn-ea"/>
                <a:cs typeface="+mn-cs"/>
              </a:rPr>
              <a:t>Other plant-based beverages, such as oat, rice, or pea, are usually not nutritionally equivalent for all the nutrients listed</a:t>
            </a:r>
          </a:p>
        </p:txBody>
      </p:sp>
    </p:spTree>
    <p:extLst>
      <p:ext uri="{BB962C8B-B14F-4D97-AF65-F5344CB8AC3E}">
        <p14:creationId xmlns:p14="http://schemas.microsoft.com/office/powerpoint/2010/main" val="286950819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Title 1"/>
          <p:cNvSpPr txBox="1">
            <a:spLocks noGrp="1"/>
          </p:cNvSpPr>
          <p:nvPr>
            <p:ph type="title"/>
          </p:nvPr>
        </p:nvSpPr>
        <p:spPr>
          <a:xfrm>
            <a:off x="638881" y="457200"/>
            <a:ext cx="10909640" cy="1368614"/>
          </a:xfrm>
          <a:prstGeom prst="rect">
            <a:avLst/>
          </a:prstGeom>
        </p:spPr>
        <p:txBody>
          <a:bodyPr vert="horz" lIns="91440" tIns="45720" rIns="91440" bIns="45720" rtlCol="0" anchor="ctr">
            <a:normAutofit/>
          </a:bodyPr>
          <a:lstStyle/>
          <a:p>
            <a:pPr algn="ctr">
              <a:spcBef>
                <a:spcPct val="0"/>
              </a:spcBef>
            </a:pPr>
            <a:r>
              <a:rPr lang="en-US" sz="4600" b="1" kern="1200">
                <a:solidFill>
                  <a:schemeClr val="tx1"/>
                </a:solidFill>
                <a:latin typeface="+mj-lt"/>
                <a:ea typeface="+mj-ea"/>
                <a:cs typeface="+mj-cs"/>
              </a:rPr>
              <a:t>Resources for Accommodating Children with Special Dietary Needs</a:t>
            </a:r>
          </a:p>
        </p:txBody>
      </p:sp>
      <p:sp>
        <p:nvSpPr>
          <p:cNvPr id="148"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4514" y="2642616"/>
            <a:ext cx="2785468" cy="3605784"/>
          </a:xfrm>
          <a:prstGeom prst="rect">
            <a:avLst/>
          </a:prstGeom>
        </p:spPr>
      </p:pic>
      <p:pic>
        <p:nvPicPr>
          <p:cNvPr id="4" name="Picture 3"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1714" y="2642616"/>
            <a:ext cx="4839979" cy="3605784"/>
          </a:xfrm>
          <a:prstGeom prst="rect">
            <a:avLst/>
          </a:prstGeom>
        </p:spPr>
      </p:pic>
    </p:spTree>
    <p:extLst>
      <p:ext uri="{BB962C8B-B14F-4D97-AF65-F5344CB8AC3E}">
        <p14:creationId xmlns:p14="http://schemas.microsoft.com/office/powerpoint/2010/main" val="14605660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Milk Component Wrap Up</a:t>
            </a:r>
          </a:p>
        </p:txBody>
      </p:sp>
      <p:sp>
        <p:nvSpPr>
          <p:cNvPr id="15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half" idx="1"/>
          </p:nvPr>
        </p:nvSpPr>
        <p:spPr>
          <a:xfrm>
            <a:off x="630936" y="2660904"/>
            <a:ext cx="4818888" cy="3547872"/>
          </a:xfr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What did you learn about planning menus that meet the meal pattern requirements for the milk component? </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9048" y="1327298"/>
            <a:ext cx="5458968" cy="4203404"/>
          </a:xfrm>
          <a:prstGeom prst="rect">
            <a:avLst/>
          </a:prstGeom>
        </p:spPr>
      </p:pic>
    </p:spTree>
    <p:extLst>
      <p:ext uri="{BB962C8B-B14F-4D97-AF65-F5344CB8AC3E}">
        <p14:creationId xmlns:p14="http://schemas.microsoft.com/office/powerpoint/2010/main" val="3650259691"/>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93" name="Rectangle 7185">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45064" y="525982"/>
            <a:ext cx="4282983" cy="1200361"/>
          </a:xfrm>
          <a:prstGeom prst="rect">
            <a:avLst/>
          </a:prstGeom>
        </p:spPr>
        <p:txBody>
          <a:bodyPr vert="horz" lIns="91440" tIns="45720" rIns="91440" bIns="45720" rtlCol="0" anchor="b">
            <a:normAutofit/>
          </a:bodyPr>
          <a:lstStyle/>
          <a:p>
            <a:pPr>
              <a:spcBef>
                <a:spcPct val="0"/>
              </a:spcBef>
            </a:pPr>
            <a:r>
              <a:rPr lang="en-US" sz="3600" b="1" kern="1200">
                <a:solidFill>
                  <a:schemeClr val="tx1"/>
                </a:solidFill>
                <a:latin typeface="+mj-lt"/>
                <a:ea typeface="+mj-ea"/>
                <a:cs typeface="+mj-cs"/>
              </a:rPr>
              <a:t>Milk Component Summary</a:t>
            </a:r>
          </a:p>
        </p:txBody>
      </p:sp>
      <p:sp>
        <p:nvSpPr>
          <p:cNvPr id="7195" name="Rectangle 7187">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Content Placeholder 2"/>
          <p:cNvSpPr txBox="1">
            <a:spLocks noGrp="1"/>
          </p:cNvSpPr>
          <p:nvPr>
            <p:ph type="body" idx="1"/>
          </p:nvPr>
        </p:nvSpPr>
        <p:spPr>
          <a:xfrm>
            <a:off x="645066" y="2031101"/>
            <a:ext cx="4282984" cy="3511943"/>
          </a:xfrm>
          <a:prstGeom prst="rect">
            <a:avLst/>
          </a:prstGeom>
        </p:spPr>
        <p:txBody>
          <a:bodyPr vert="horz" lIns="91440" tIns="45720" rIns="91440" bIns="45720" rtlCol="0" anchor="ctr">
            <a:normAutofit/>
          </a:bodyPr>
          <a:lstStyle/>
          <a:p>
            <a:pPr>
              <a:buFont typeface="Arial" panose="020B0604020202020204" pitchFamily="34" charset="0"/>
              <a:buChar char="•"/>
            </a:pPr>
            <a:r>
              <a:rPr lang="en-US" sz="1700" kern="1200">
                <a:solidFill>
                  <a:schemeClr val="tx1"/>
                </a:solidFill>
                <a:latin typeface="+mn-lt"/>
                <a:ea typeface="+mn-ea"/>
                <a:cs typeface="+mn-cs"/>
              </a:rPr>
              <a:t>Provide 1 cup (8 fl oz) serving size for all grade groups, at both lunch and breakfast</a:t>
            </a:r>
          </a:p>
          <a:p>
            <a:pPr>
              <a:buFont typeface="Arial" panose="020B0604020202020204" pitchFamily="34" charset="0"/>
              <a:buChar char="•"/>
            </a:pPr>
            <a:r>
              <a:rPr lang="en-US" sz="1700" kern="1200">
                <a:solidFill>
                  <a:schemeClr val="tx1"/>
                </a:solidFill>
                <a:latin typeface="+mn-lt"/>
                <a:ea typeface="+mn-ea"/>
                <a:cs typeface="+mn-cs"/>
              </a:rPr>
              <a:t>Include at least two choices at each meal, at least one choice must be unflavored.</a:t>
            </a:r>
          </a:p>
          <a:p>
            <a:pPr>
              <a:buFont typeface="Arial" panose="020B0604020202020204" pitchFamily="34" charset="0"/>
              <a:buChar char="•"/>
            </a:pPr>
            <a:r>
              <a:rPr lang="en-US" sz="1700" kern="1200">
                <a:solidFill>
                  <a:schemeClr val="tx1"/>
                </a:solidFill>
                <a:latin typeface="+mn-lt"/>
                <a:ea typeface="+mn-ea"/>
                <a:cs typeface="+mn-cs"/>
              </a:rPr>
              <a:t>Choose from unflavored or flavored fat-free and 1% milk.</a:t>
            </a:r>
          </a:p>
          <a:p>
            <a:pPr>
              <a:buFont typeface="Arial" panose="020B0604020202020204" pitchFamily="34" charset="0"/>
              <a:buChar char="•"/>
            </a:pPr>
            <a:r>
              <a:rPr lang="en-US" sz="1700" kern="1200">
                <a:solidFill>
                  <a:schemeClr val="tx1"/>
                </a:solidFill>
                <a:latin typeface="+mn-lt"/>
                <a:ea typeface="+mn-ea"/>
                <a:cs typeface="+mn-cs"/>
              </a:rPr>
              <a:t>Follow the substitution instructions if milk alternates are offered for non-disability reasons.</a:t>
            </a:r>
          </a:p>
        </p:txBody>
      </p:sp>
      <p:sp>
        <p:nvSpPr>
          <p:cNvPr id="7196" name="Rectangle 7189">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2" name="Rectangle 7191">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4" name="Rectangle 719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100+ Resume Summary Examples [How-To Guide]">
            <a:extLst>
              <a:ext uri="{FF2B5EF4-FFF2-40B4-BE49-F238E27FC236}">
                <a16:creationId xmlns:a16="http://schemas.microsoft.com/office/drawing/2014/main" id="{7F98F9CF-149D-FFB4-3F96-9B92C7A18B0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tretch/>
        </p:blipFill>
        <p:spPr bwMode="auto">
          <a:xfrm>
            <a:off x="5987738" y="885482"/>
            <a:ext cx="5628018" cy="4854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0017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2" name="Rectangle 241">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Freeform: Shape 243">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7" name="Title 1"/>
          <p:cNvSpPr txBox="1">
            <a:spLocks noGrp="1"/>
          </p:cNvSpPr>
          <p:nvPr>
            <p:ph type="ctrTitle"/>
          </p:nvPr>
        </p:nvSpPr>
        <p:spPr>
          <a:xfrm>
            <a:off x="638881" y="390525"/>
            <a:ext cx="10909640" cy="1510301"/>
          </a:xfrm>
          <a:prstGeom prst="rect">
            <a:avLst/>
          </a:prstGeom>
        </p:spPr>
        <p:txBody>
          <a:bodyPr lIns="45719" tIns="45720" rIns="45719" bIns="45720" anchor="ctr">
            <a:normAutofit/>
          </a:bodyPr>
          <a:lstStyle/>
          <a:p>
            <a:r>
              <a:rPr lang="en-US" sz="5100" b="1">
                <a:solidFill>
                  <a:srgbClr val="FFFFFF"/>
                </a:solidFill>
              </a:rPr>
              <a:t>Lesson 2: Fruits Component for the National School Lunch Program</a:t>
            </a:r>
          </a:p>
        </p:txBody>
      </p:sp>
      <p:sp>
        <p:nvSpPr>
          <p:cNvPr id="246"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Free Mixed Fruit Clipart in AI, SVG, EPS or PSD">
            <a:extLst>
              <a:ext uri="{FF2B5EF4-FFF2-40B4-BE49-F238E27FC236}">
                <a16:creationId xmlns:a16="http://schemas.microsoft.com/office/drawing/2014/main" id="{72A9136E-68BA-D731-3897-ED6C817BBAA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882203" y="3067050"/>
            <a:ext cx="6424546" cy="301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63965"/>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Benefits of Fruits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126418" y="552091"/>
            <a:ext cx="6224335" cy="5431536"/>
          </a:xfrm>
        </p:spPr>
        <p:txBody>
          <a:bodyPr vert="horz" lIns="91440" tIns="45720" rIns="91440" bIns="45720" rtlCol="0" anchor="ctr">
            <a:normAutofit/>
          </a:bodyPr>
          <a:lstStyle/>
          <a:p>
            <a:pPr marL="0" indent="0">
              <a:buNone/>
            </a:pPr>
            <a:r>
              <a:rPr lang="en-US" kern="1200" dirty="0">
                <a:solidFill>
                  <a:schemeClr val="tx1"/>
                </a:solidFill>
                <a:latin typeface="+mn-lt"/>
                <a:ea typeface="+mn-ea"/>
                <a:cs typeface="+mn-cs"/>
              </a:rPr>
              <a:t>Fruits are sources of many essential nutrients such as:</a:t>
            </a:r>
            <a:endParaRPr lang="en-US">
              <a:solidFill>
                <a:schemeClr val="tx1"/>
              </a:solidFill>
            </a:endParaRPr>
          </a:p>
          <a:p>
            <a:pPr lvl="1">
              <a:buFont typeface="Arial" panose="020B0604020202020204" pitchFamily="34" charset="0"/>
              <a:buChar char="•"/>
            </a:pPr>
            <a:r>
              <a:rPr lang="en-US" kern="1200" dirty="0">
                <a:solidFill>
                  <a:schemeClr val="tx1"/>
                </a:solidFill>
                <a:latin typeface="+mn-lt"/>
                <a:ea typeface="+mn-ea"/>
                <a:cs typeface="+mn-cs"/>
              </a:rPr>
              <a:t>Potassium</a:t>
            </a:r>
          </a:p>
          <a:p>
            <a:pPr lvl="1">
              <a:buFont typeface="Arial" panose="020B0604020202020204" pitchFamily="34" charset="0"/>
              <a:buChar char="•"/>
            </a:pPr>
            <a:r>
              <a:rPr lang="en-US" kern="1200" dirty="0">
                <a:solidFill>
                  <a:schemeClr val="tx1"/>
                </a:solidFill>
                <a:latin typeface="+mn-lt"/>
                <a:ea typeface="+mn-ea"/>
                <a:cs typeface="+mn-cs"/>
              </a:rPr>
              <a:t>Dietary fiber</a:t>
            </a:r>
          </a:p>
          <a:p>
            <a:pPr lvl="1">
              <a:buFont typeface="Arial" panose="020B0604020202020204" pitchFamily="34" charset="0"/>
              <a:buChar char="•"/>
            </a:pPr>
            <a:r>
              <a:rPr lang="en-US" kern="1200" dirty="0">
                <a:solidFill>
                  <a:schemeClr val="tx1"/>
                </a:solidFill>
                <a:latin typeface="+mn-lt"/>
                <a:ea typeface="+mn-ea"/>
                <a:cs typeface="+mn-cs"/>
              </a:rPr>
              <a:t>Vitamin C</a:t>
            </a:r>
          </a:p>
          <a:p>
            <a:pPr lvl="1">
              <a:buFont typeface="Arial" panose="020B0604020202020204" pitchFamily="34" charset="0"/>
              <a:buChar char="•"/>
            </a:pPr>
            <a:r>
              <a:rPr lang="en-US" kern="1200" dirty="0">
                <a:solidFill>
                  <a:schemeClr val="tx1"/>
                </a:solidFill>
                <a:latin typeface="+mn-lt"/>
                <a:ea typeface="+mn-ea"/>
                <a:cs typeface="+mn-cs"/>
              </a:rPr>
              <a:t>Folate </a:t>
            </a:r>
          </a:p>
        </p:txBody>
      </p:sp>
    </p:spTree>
    <p:extLst>
      <p:ext uri="{BB962C8B-B14F-4D97-AF65-F5344CB8AC3E}">
        <p14:creationId xmlns:p14="http://schemas.microsoft.com/office/powerpoint/2010/main" val="223217545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5" name="Rectangle 15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ruit Component Objectives"/>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Lesson Overview and Objective</a:t>
            </a:r>
          </a:p>
        </p:txBody>
      </p:sp>
      <p:sp>
        <p:nvSpPr>
          <p:cNvPr id="15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bjective 1:  Identify fruits component and serving size to meet meal pattern requirements for NSLP, and…"/>
          <p:cNvSpPr txBox="1">
            <a:spLocks noGrp="1"/>
          </p:cNvSpPr>
          <p:nvPr>
            <p:ph type="body" idx="1"/>
          </p:nvPr>
        </p:nvSpPr>
        <p:spPr>
          <a:xfrm>
            <a:off x="630936" y="2660904"/>
            <a:ext cx="4818888" cy="3547872"/>
          </a:xfrm>
          <a:prstGeom prst="rect">
            <a:avLst/>
          </a:prstGeom>
        </p:spPr>
        <p:txBody>
          <a:bodyPr vert="horz" lIns="91440" tIns="45720" rIns="91440" bIns="45720" rtlCol="0" anchor="t">
            <a:normAutofit/>
          </a:bodyPr>
          <a:lstStyle/>
          <a:p>
            <a:pPr marL="0" indent="0">
              <a:spcBef>
                <a:spcPts val="0"/>
              </a:spcBef>
              <a:buNone/>
              <a:defRPr>
                <a:uFill>
                  <a:solidFill>
                    <a:srgbClr val="000000"/>
                  </a:solidFill>
                </a:uFill>
              </a:defRPr>
            </a:pPr>
            <a:r>
              <a:rPr lang="en-US" kern="1200" dirty="0">
                <a:solidFill>
                  <a:schemeClr val="tx1"/>
                </a:solidFill>
                <a:latin typeface="+mn-lt"/>
                <a:ea typeface="+mn-ea"/>
                <a:cs typeface="+mn-cs"/>
              </a:rPr>
              <a:t>Identify the fruits</a:t>
            </a:r>
            <a:r>
              <a:rPr lang="en-US" kern="1200" dirty="0">
                <a:solidFill>
                  <a:schemeClr val="tx1"/>
                </a:solidFill>
                <a:uFill>
                  <a:solidFill>
                    <a:srgbClr val="000000"/>
                  </a:solidFill>
                </a:uFill>
                <a:latin typeface="+mn-lt"/>
                <a:ea typeface="+mn-ea"/>
                <a:cs typeface="+mn-cs"/>
              </a:rPr>
              <a:t> component choices, serving size requirements, and how to credit fruits toward meeting meal pattern requirements for the NSLP.  </a:t>
            </a:r>
            <a:endParaRPr lang="en-US" kern="1200">
              <a:solidFill>
                <a:schemeClr val="tx1"/>
              </a:solidFill>
              <a:uFill>
                <a:solidFill>
                  <a:srgbClr val="000000"/>
                </a:solidFill>
              </a:uFill>
              <a:latin typeface="+mn-lt"/>
              <a:ea typeface="+mn-ea"/>
              <a:cs typeface="+mn-cs"/>
            </a:endParaRPr>
          </a:p>
          <a:p>
            <a:pPr marL="0" indent="0">
              <a:spcBef>
                <a:spcPts val="0"/>
              </a:spcBef>
              <a:buNone/>
              <a:defRPr>
                <a:uFill>
                  <a:solidFill>
                    <a:srgbClr val="000000"/>
                  </a:solidFill>
                </a:uFill>
              </a:defRPr>
            </a:pPr>
            <a:endParaRPr lang="en-US">
              <a:solidFill>
                <a:schemeClr val="tx1"/>
              </a:solidFill>
            </a:endParaRPr>
          </a:p>
        </p:txBody>
      </p:sp>
      <p:pic>
        <p:nvPicPr>
          <p:cNvPr id="4" name="Picture 2" descr="Objective Stock Photos, Royalty Free Objective Images | Depositphotos">
            <a:extLst>
              <a:ext uri="{FF2B5EF4-FFF2-40B4-BE49-F238E27FC236}">
                <a16:creationId xmlns:a16="http://schemas.microsoft.com/office/drawing/2014/main" id="{B2B73505-36E9-86AA-6FAD-8473780501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6099048" y="2043786"/>
            <a:ext cx="5458968" cy="27704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2" name="Title 1"/>
          <p:cNvSpPr>
            <a:spLocks noGrp="1"/>
          </p:cNvSpPr>
          <p:nvPr>
            <p:ph type="title"/>
          </p:nvPr>
        </p:nvSpPr>
        <p:spPr>
          <a:xfrm>
            <a:off x="2558716" y="955309"/>
            <a:ext cx="7074568" cy="2898975"/>
          </a:xfrm>
        </p:spPr>
        <p:txBody>
          <a:bodyPr lIns="45719" tIns="45720" rIns="45719" bIns="45720" anchor="b">
            <a:normAutofit/>
          </a:bodyPr>
          <a:lstStyle/>
          <a:p>
            <a:r>
              <a:rPr lang="en-US" sz="8800" b="1" dirty="0">
                <a:solidFill>
                  <a:srgbClr val="FFFFFF"/>
                </a:solidFill>
              </a:rPr>
              <a:t>Favorite Fruits</a:t>
            </a:r>
          </a:p>
        </p:txBody>
      </p:sp>
      <p:sp>
        <p:nvSpPr>
          <p:cNvPr id="3" name="Text Placeholder 2">
            <a:extLst>
              <a:ext uri="{FF2B5EF4-FFF2-40B4-BE49-F238E27FC236}">
                <a16:creationId xmlns:a16="http://schemas.microsoft.com/office/drawing/2014/main" id="{6707F2B2-7E04-7DCB-A0BB-D5FC51B9361B}"/>
              </a:ext>
            </a:extLst>
          </p:cNvPr>
          <p:cNvSpPr>
            <a:spLocks noGrp="1"/>
          </p:cNvSpPr>
          <p:nvPr>
            <p:ph type="body" sz="quarter" idx="1"/>
          </p:nvPr>
        </p:nvSpPr>
        <p:spPr>
          <a:xfrm>
            <a:off x="2634916" y="4533813"/>
            <a:ext cx="6930189" cy="938463"/>
          </a:xfrm>
        </p:spPr>
        <p:txBody>
          <a:bodyPr lIns="45719" tIns="45720" rIns="45719" bIns="45720" anchor="t">
            <a:normAutofit/>
          </a:bodyPr>
          <a:lstStyle/>
          <a:p>
            <a:r>
              <a:rPr lang="en-US" sz="5400" dirty="0">
                <a:solidFill>
                  <a:srgbClr val="FFFFFF"/>
                </a:solidFill>
              </a:rPr>
              <a:t>Activity Time!</a:t>
            </a:r>
          </a:p>
        </p:txBody>
      </p:sp>
      <p:sp>
        <p:nvSpPr>
          <p:cNvPr id="12"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57109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1" y="457201"/>
            <a:ext cx="10909640" cy="1832654"/>
          </a:xfrm>
        </p:spPr>
        <p:txBody>
          <a:bodyPr vert="horz" lIns="91440" tIns="45720" rIns="91440" bIns="45720" rtlCol="0" anchor="b">
            <a:normAutofit/>
          </a:bodyPr>
          <a:lstStyle/>
          <a:p>
            <a:pPr algn="ctr">
              <a:spcBef>
                <a:spcPct val="0"/>
              </a:spcBef>
            </a:pPr>
            <a:r>
              <a:rPr lang="en-US" sz="6100" b="1" kern="1200">
                <a:solidFill>
                  <a:schemeClr val="tx1"/>
                </a:solidFill>
                <a:latin typeface="+mj-lt"/>
                <a:ea typeface="+mj-ea"/>
                <a:cs typeface="+mj-cs"/>
              </a:rPr>
              <a:t>Fruits Component Requirements</a:t>
            </a:r>
          </a:p>
        </p:txBody>
      </p:sp>
      <p:sp>
        <p:nvSpPr>
          <p:cNvPr id="12"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a:extLst>
              <a:ext uri="{FF2B5EF4-FFF2-40B4-BE49-F238E27FC236}">
                <a16:creationId xmlns:a16="http://schemas.microsoft.com/office/drawing/2014/main" id="{DB67FCF4-0E3B-1CBF-E835-4ECE3235B646}"/>
              </a:ext>
            </a:extLst>
          </p:cNvPr>
          <p:cNvGraphicFramePr/>
          <p:nvPr>
            <p:extLst>
              <p:ext uri="{D42A27DB-BD31-4B8C-83A1-F6EECF244321}">
                <p14:modId xmlns:p14="http://schemas.microsoft.com/office/powerpoint/2010/main" val="2201422482"/>
              </p:ext>
            </p:extLst>
          </p:nvPr>
        </p:nvGraphicFramePr>
        <p:xfrm>
          <a:off x="720565" y="3174374"/>
          <a:ext cx="10747821" cy="3002515"/>
        </p:xfrm>
        <a:graphic>
          <a:graphicData uri="http://schemas.openxmlformats.org/drawingml/2006/table">
            <a:tbl>
              <a:tblPr firstRow="1" bandRow="1">
                <a:solidFill>
                  <a:schemeClr val="tx1">
                    <a:lumMod val="75000"/>
                    <a:lumOff val="25000"/>
                  </a:schemeClr>
                </a:solidFill>
                <a:tableStyleId>{4C3C2611-4C71-4FC5-86AE-919BDF0F9419}</a:tableStyleId>
              </a:tblPr>
              <a:tblGrid>
                <a:gridCol w="3465359">
                  <a:extLst>
                    <a:ext uri="{9D8B030D-6E8A-4147-A177-3AD203B41FA5}">
                      <a16:colId xmlns:a16="http://schemas.microsoft.com/office/drawing/2014/main" val="20001"/>
                    </a:ext>
                  </a:extLst>
                </a:gridCol>
                <a:gridCol w="3420455">
                  <a:extLst>
                    <a:ext uri="{9D8B030D-6E8A-4147-A177-3AD203B41FA5}">
                      <a16:colId xmlns:a16="http://schemas.microsoft.com/office/drawing/2014/main" val="20002"/>
                    </a:ext>
                  </a:extLst>
                </a:gridCol>
                <a:gridCol w="3862007">
                  <a:extLst>
                    <a:ext uri="{9D8B030D-6E8A-4147-A177-3AD203B41FA5}">
                      <a16:colId xmlns:a16="http://schemas.microsoft.com/office/drawing/2014/main" val="20003"/>
                    </a:ext>
                  </a:extLst>
                </a:gridCol>
              </a:tblGrid>
              <a:tr h="996859">
                <a:tc>
                  <a:txBody>
                    <a:bodyPr/>
                    <a:lstStyle/>
                    <a:p>
                      <a:pPr algn="ctr">
                        <a:lnSpc>
                          <a:spcPct val="115000"/>
                        </a:lnSpc>
                        <a:spcBef>
                          <a:spcPts val="400"/>
                        </a:spcBef>
                      </a:pPr>
                      <a:r>
                        <a:rPr sz="3300" b="0" i="1" cap="none" spc="0">
                          <a:solidFill>
                            <a:schemeClr val="bg1"/>
                          </a:solidFill>
                        </a:rPr>
                        <a:t>Grade Group</a:t>
                      </a:r>
                      <a:r>
                        <a:rPr lang="en-US" sz="3300" b="0" cap="none" spc="0">
                          <a:solidFill>
                            <a:schemeClr val="bg1"/>
                          </a:solidFill>
                        </a:rPr>
                        <a:t> </a:t>
                      </a:r>
                      <a:endParaRPr sz="3300" b="0" cap="none" spc="0">
                        <a:solidFill>
                          <a:schemeClr val="bg1"/>
                        </a:solidFill>
                      </a:endParaRPr>
                    </a:p>
                  </a:txBody>
                  <a:tcPr marL="280198" marR="119743" marT="215537" marB="215537" anchor="ctr" horzOverflow="overflow">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a:solidFill>
                            <a:schemeClr val="bg1"/>
                          </a:solidFill>
                        </a:rPr>
                        <a:t>Daily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a:solidFill>
                            <a:schemeClr val="bg1"/>
                          </a:solidFill>
                        </a:rPr>
                        <a:t>Weekly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extLst>
                  <a:ext uri="{0D108BD9-81ED-4DB2-BD59-A6C34878D82A}">
                    <a16:rowId xmlns:a16="http://schemas.microsoft.com/office/drawing/2014/main" val="10000"/>
                  </a:ext>
                </a:extLst>
              </a:tr>
              <a:tr h="1008797">
                <a:tc>
                  <a:txBody>
                    <a:bodyPr/>
                    <a:lstStyle/>
                    <a:p>
                      <a:pPr algn="ctr">
                        <a:lnSpc>
                          <a:spcPct val="115000"/>
                        </a:lnSpc>
                        <a:spcBef>
                          <a:spcPts val="400"/>
                        </a:spcBef>
                      </a:pPr>
                      <a:r>
                        <a:rPr lang="en-US" sz="3300" i="0" cap="none" spc="0">
                          <a:solidFill>
                            <a:schemeClr val="bg1"/>
                          </a:solidFill>
                        </a:rPr>
                        <a:t>K–5</a:t>
                      </a:r>
                      <a:r>
                        <a:rPr sz="3300" i="0" cap="none" spc="0">
                          <a:solidFill>
                            <a:schemeClr val="bg1"/>
                          </a:solidFill>
                        </a:rPr>
                        <a:t>, </a:t>
                      </a:r>
                      <a:r>
                        <a:rPr lang="en-US" sz="3300" i="0" cap="none" spc="0">
                          <a:solidFill>
                            <a:schemeClr val="bg1"/>
                          </a:solidFill>
                        </a:rPr>
                        <a:t>6</a:t>
                      </a:r>
                      <a:r>
                        <a:rPr lang="en-US" sz="3300" b="0" i="0" u="none" strike="noStrike" cap="none" spc="0" noProof="0">
                          <a:solidFill>
                            <a:schemeClr val="bg1"/>
                          </a:solidFill>
                          <a:latin typeface="Calibri"/>
                        </a:rPr>
                        <a:t>–</a:t>
                      </a:r>
                      <a:r>
                        <a:rPr lang="en-US" sz="3300" i="0" cap="none" spc="0">
                          <a:solidFill>
                            <a:schemeClr val="bg1"/>
                          </a:solidFill>
                        </a:rPr>
                        <a:t>8</a:t>
                      </a:r>
                      <a:endParaRPr sz="3300" i="0" cap="none" spc="0">
                        <a:solidFill>
                          <a:schemeClr val="bg1"/>
                        </a:solidFill>
                      </a:endParaRPr>
                    </a:p>
                  </a:txBody>
                  <a:tcPr marL="280198" marR="119743" marT="215537" marB="215537" anchor="ctr" horzOverflow="overflow">
                    <a:lnL w="38100" cap="flat" cmpd="sng" algn="ctr">
                      <a:noFill/>
                      <a:prstDash val="solid"/>
                    </a:lnL>
                    <a:lnR w="6350" cap="flat" cmpd="sng" algn="ctr">
                      <a:solidFill>
                        <a:schemeClr val="tx1">
                          <a:lumMod val="50000"/>
                          <a:lumOff val="50000"/>
                        </a:schemeClr>
                      </a:solidFill>
                      <a:prstDash val="solid"/>
                    </a:lnR>
                    <a:lnT w="38100" cmpd="sng">
                      <a:noFill/>
                    </a:lnT>
                    <a:lnB w="38100" cmpd="sng">
                      <a:noFill/>
                    </a:lnB>
                    <a:solidFill>
                      <a:schemeClr val="tx1">
                        <a:lumMod val="75000"/>
                        <a:lumOff val="25000"/>
                      </a:schemeClr>
                    </a:solidFill>
                  </a:tcPr>
                </a:tc>
                <a:tc>
                  <a:txBody>
                    <a:bodyPr/>
                    <a:lstStyle/>
                    <a:p>
                      <a:pPr algn="ctr">
                        <a:lnSpc>
                          <a:spcPct val="115000"/>
                        </a:lnSpc>
                        <a:spcBef>
                          <a:spcPts val="400"/>
                        </a:spcBef>
                      </a:pPr>
                      <a:r>
                        <a:rPr lang="en-US" sz="3300" i="0" cap="none" spc="0">
                          <a:solidFill>
                            <a:schemeClr val="bg1"/>
                          </a:solidFill>
                        </a:rPr>
                        <a:t>½ cup</a:t>
                      </a:r>
                      <a:endParaRPr sz="3300" i="0" cap="none" spc="0">
                        <a:solidFill>
                          <a:schemeClr val="bg1"/>
                        </a:solidFill>
                      </a:endParaRPr>
                    </a:p>
                  </a:txBody>
                  <a:tcPr marL="280198" marR="119743" marT="215537" marB="215537" anchor="ctr" horzOverflow="overflow">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38100" cmpd="sng">
                      <a:noFill/>
                    </a:lnB>
                    <a:solidFill>
                      <a:schemeClr val="tx1">
                        <a:lumMod val="75000"/>
                        <a:lumOff val="25000"/>
                      </a:schemeClr>
                    </a:solidFill>
                  </a:tcPr>
                </a:tc>
                <a:tc>
                  <a:txBody>
                    <a:bodyPr/>
                    <a:lstStyle/>
                    <a:p>
                      <a:pPr algn="ctr">
                        <a:lnSpc>
                          <a:spcPct val="115000"/>
                        </a:lnSpc>
                        <a:spcBef>
                          <a:spcPts val="400"/>
                        </a:spcBef>
                      </a:pPr>
                      <a:r>
                        <a:rPr lang="en-US" sz="3300" i="0" cap="none" spc="0">
                          <a:solidFill>
                            <a:schemeClr val="bg1"/>
                          </a:solidFill>
                        </a:rPr>
                        <a:t>2 ½ cups</a:t>
                      </a:r>
                      <a:endParaRPr sz="3300" i="0" cap="none" spc="0">
                        <a:solidFill>
                          <a:schemeClr val="bg1"/>
                        </a:solidFill>
                      </a:endParaRPr>
                    </a:p>
                  </a:txBody>
                  <a:tcPr marL="280198" marR="119743" marT="215537" marB="215537" anchor="ctr" horzOverflow="overflow">
                    <a:lnL w="6350" cap="flat" cmpd="sng" algn="ctr">
                      <a:solidFill>
                        <a:schemeClr val="tx1">
                          <a:lumMod val="50000"/>
                          <a:lumOff val="50000"/>
                        </a:schemeClr>
                      </a:solidFill>
                      <a:prstDash val="solid"/>
                    </a:lnL>
                    <a:lnR w="38100" cap="flat" cmpd="sng" algn="ctr">
                      <a:noFill/>
                      <a:prstDash val="solid"/>
                    </a:lnR>
                    <a:lnT w="38100" cmpd="sng">
                      <a:noFill/>
                    </a:lnT>
                    <a:lnB w="38100" cmpd="sng">
                      <a:noFill/>
                    </a:lnB>
                    <a:solidFill>
                      <a:schemeClr val="tx1">
                        <a:lumMod val="75000"/>
                        <a:lumOff val="25000"/>
                      </a:schemeClr>
                    </a:solidFill>
                  </a:tcPr>
                </a:tc>
                <a:extLst>
                  <a:ext uri="{0D108BD9-81ED-4DB2-BD59-A6C34878D82A}">
                    <a16:rowId xmlns:a16="http://schemas.microsoft.com/office/drawing/2014/main" val="10001"/>
                  </a:ext>
                </a:extLst>
              </a:tr>
              <a:tr h="996859">
                <a:tc>
                  <a:txBody>
                    <a:bodyPr/>
                    <a:lstStyle/>
                    <a:p>
                      <a:pPr lvl="0" algn="ctr">
                        <a:lnSpc>
                          <a:spcPct val="114999"/>
                        </a:lnSpc>
                        <a:spcBef>
                          <a:spcPts val="400"/>
                        </a:spcBef>
                        <a:buNone/>
                      </a:pPr>
                      <a:r>
                        <a:rPr lang="en-US" sz="3300" i="0" cap="none" spc="0">
                          <a:solidFill>
                            <a:schemeClr val="bg1"/>
                          </a:solidFill>
                        </a:rPr>
                        <a:t>9–12</a:t>
                      </a:r>
                      <a:endParaRPr sz="3300" i="0" cap="none" spc="0">
                        <a:solidFill>
                          <a:schemeClr val="bg1"/>
                        </a:solidFill>
                      </a:endParaRPr>
                    </a:p>
                  </a:txBody>
                  <a:tcPr marL="280197" marR="119742" marT="215537" marB="215537"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a:solidFill>
                            <a:schemeClr val="bg1"/>
                          </a:solidFill>
                        </a:rPr>
                        <a:t>1 cup</a:t>
                      </a:r>
                      <a:endParaRPr/>
                    </a:p>
                  </a:txBody>
                  <a:tcPr marL="280197" marR="119742" marT="215537" marB="215537"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a:solidFill>
                            <a:schemeClr val="bg1"/>
                          </a:solidFill>
                        </a:rPr>
                        <a:t>5 cups</a:t>
                      </a:r>
                      <a:endParaRPr/>
                    </a:p>
                  </a:txBody>
                  <a:tcPr marL="280197" marR="119742" marT="215537" marB="215537"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3244703245"/>
                  </a:ext>
                </a:extLst>
              </a:tr>
            </a:tbl>
          </a:graphicData>
        </a:graphic>
      </p:graphicFrame>
    </p:spTree>
    <p:extLst>
      <p:ext uri="{BB962C8B-B14F-4D97-AF65-F5344CB8AC3E}">
        <p14:creationId xmlns:p14="http://schemas.microsoft.com/office/powerpoint/2010/main" val="1432623497"/>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Crediting Fruits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126418" y="552091"/>
            <a:ext cx="6224335" cy="5431536"/>
          </a:xfrm>
        </p:spPr>
        <p:txBody>
          <a:bodyPr vert="horz" lIns="91440" tIns="45720" rIns="91440" bIns="45720" rtlCol="0" anchor="ctr">
            <a:normAutofit/>
          </a:bodyPr>
          <a:lstStyle/>
          <a:p>
            <a:pPr>
              <a:buFont typeface="Arial" panose="020B0604020202020204" pitchFamily="34" charset="0"/>
              <a:buChar char="•"/>
            </a:pPr>
            <a:r>
              <a:rPr lang="en-US" sz="3200" kern="1200" dirty="0">
                <a:solidFill>
                  <a:schemeClr val="tx1"/>
                </a:solidFill>
                <a:latin typeface="+mn-lt"/>
                <a:ea typeface="+mn-ea"/>
                <a:cs typeface="+mn-cs"/>
              </a:rPr>
              <a:t>Measured in volume</a:t>
            </a:r>
          </a:p>
          <a:p>
            <a:pPr>
              <a:buFont typeface="Arial" panose="020B0604020202020204" pitchFamily="34" charset="0"/>
              <a:buChar char="•"/>
            </a:pPr>
            <a:r>
              <a:rPr lang="en-US" sz="3200" kern="1200" dirty="0">
                <a:solidFill>
                  <a:schemeClr val="tx1"/>
                </a:solidFill>
                <a:latin typeface="+mn-lt"/>
                <a:ea typeface="+mn-ea"/>
                <a:cs typeface="+mn-cs"/>
              </a:rPr>
              <a:t>Must be adequate and recognizable to meet the meal pattern requirements</a:t>
            </a:r>
          </a:p>
          <a:p>
            <a:pPr>
              <a:buFont typeface="Arial" panose="020B0604020202020204" pitchFamily="34" charset="0"/>
              <a:buChar char="•"/>
            </a:pPr>
            <a:r>
              <a:rPr lang="en-US" sz="3200" kern="1200" dirty="0">
                <a:solidFill>
                  <a:schemeClr val="tx1"/>
                </a:solidFill>
                <a:latin typeface="+mn-lt"/>
                <a:ea typeface="+mn-ea"/>
                <a:cs typeface="+mn-cs"/>
              </a:rPr>
              <a:t>Minimum creditable serving size for fruits is ⅛ cup</a:t>
            </a:r>
          </a:p>
        </p:txBody>
      </p:sp>
    </p:spTree>
    <p:extLst>
      <p:ext uri="{BB962C8B-B14F-4D97-AF65-F5344CB8AC3E}">
        <p14:creationId xmlns:p14="http://schemas.microsoft.com/office/powerpoint/2010/main" val="2655245686"/>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Types of Fruits</a:t>
            </a:r>
          </a:p>
        </p:txBody>
      </p:sp>
      <p:sp>
        <p:nvSpPr>
          <p:cNvPr id="1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half" idx="1"/>
          </p:nvPr>
        </p:nvSpPr>
        <p:spPr>
          <a:xfrm>
            <a:off x="639497" y="2455421"/>
            <a:ext cx="4810327" cy="3761916"/>
          </a:xfrm>
        </p:spPr>
        <p:txBody>
          <a:bodyPr vert="horz" lIns="91440" tIns="45720" rIns="91440" bIns="45720" rtlCol="0" anchor="t">
            <a:noAutofit/>
          </a:bodyPr>
          <a:lstStyle/>
          <a:p>
            <a:pPr>
              <a:buFont typeface="Arial" panose="020B0604020202020204" pitchFamily="34" charset="0"/>
              <a:buChar char="•"/>
            </a:pPr>
            <a:r>
              <a:rPr lang="en-US" kern="1200" dirty="0">
                <a:solidFill>
                  <a:schemeClr val="tx1"/>
                </a:solidFill>
                <a:latin typeface="+mn-lt"/>
                <a:ea typeface="+mn-ea"/>
                <a:cs typeface="+mn-cs"/>
              </a:rPr>
              <a:t>Fresh</a:t>
            </a:r>
          </a:p>
          <a:p>
            <a:pPr>
              <a:buFont typeface="Arial" panose="020B0604020202020204" pitchFamily="34" charset="0"/>
              <a:buChar char="•"/>
            </a:pPr>
            <a:r>
              <a:rPr lang="en-US" kern="1200" dirty="0">
                <a:solidFill>
                  <a:schemeClr val="tx1"/>
                </a:solidFill>
                <a:latin typeface="+mn-lt"/>
                <a:ea typeface="+mn-ea"/>
                <a:cs typeface="+mn-cs"/>
              </a:rPr>
              <a:t>Frozen</a:t>
            </a:r>
          </a:p>
          <a:p>
            <a:pPr>
              <a:buFont typeface="Arial" panose="020B0604020202020204" pitchFamily="34" charset="0"/>
              <a:buChar char="•"/>
            </a:pPr>
            <a:r>
              <a:rPr lang="en-US" kern="1200" dirty="0">
                <a:solidFill>
                  <a:schemeClr val="tx1"/>
                </a:solidFill>
                <a:latin typeface="+mn-lt"/>
                <a:ea typeface="+mn-ea"/>
                <a:cs typeface="+mn-cs"/>
              </a:rPr>
              <a:t>Canned</a:t>
            </a:r>
          </a:p>
          <a:p>
            <a:pPr>
              <a:buFont typeface="Arial" panose="020B0604020202020204" pitchFamily="34" charset="0"/>
              <a:buChar char="•"/>
            </a:pPr>
            <a:r>
              <a:rPr lang="en-US" kern="1200" dirty="0">
                <a:solidFill>
                  <a:schemeClr val="tx1"/>
                </a:solidFill>
                <a:latin typeface="+mn-lt"/>
                <a:ea typeface="+mn-ea"/>
                <a:cs typeface="+mn-cs"/>
              </a:rPr>
              <a:t>Dried</a:t>
            </a:r>
          </a:p>
          <a:p>
            <a:pPr>
              <a:buFont typeface="Arial" panose="020B0604020202020204" pitchFamily="34" charset="0"/>
              <a:buChar char="•"/>
            </a:pPr>
            <a:r>
              <a:rPr lang="en-US" kern="1200" dirty="0">
                <a:solidFill>
                  <a:schemeClr val="tx1"/>
                </a:solidFill>
                <a:latin typeface="+mn-lt"/>
                <a:ea typeface="+mn-ea"/>
                <a:cs typeface="+mn-cs"/>
              </a:rPr>
              <a:t>100% Juice</a:t>
            </a:r>
          </a:p>
          <a:p>
            <a:pPr>
              <a:buFont typeface="Arial" panose="020B0604020202020204" pitchFamily="34" charset="0"/>
              <a:buChar char="•"/>
            </a:pPr>
            <a:r>
              <a:rPr lang="en-US" kern="1200" dirty="0">
                <a:solidFill>
                  <a:schemeClr val="tx1"/>
                </a:solidFill>
                <a:latin typeface="+mn-lt"/>
                <a:ea typeface="+mn-ea"/>
                <a:cs typeface="+mn-cs"/>
              </a:rPr>
              <a:t>There are over 360 entries for fruits in the FBG.</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4646" y="640080"/>
            <a:ext cx="4587772" cy="5577840"/>
          </a:xfrm>
          <a:prstGeom prst="rect">
            <a:avLst/>
          </a:prstGeom>
        </p:spPr>
      </p:pic>
    </p:spTree>
    <p:extLst>
      <p:ext uri="{BB962C8B-B14F-4D97-AF65-F5344CB8AC3E}">
        <p14:creationId xmlns:p14="http://schemas.microsoft.com/office/powerpoint/2010/main" val="3920289045"/>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5" name="Rectangle 923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Fresh Fruit"/>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Fresh Fruit</a:t>
            </a:r>
          </a:p>
        </p:txBody>
      </p:sp>
      <p:sp>
        <p:nvSpPr>
          <p:cNvPr id="9237"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half" idx="1"/>
          </p:nvPr>
        </p:nvSpPr>
        <p:spPr>
          <a:xfrm>
            <a:off x="630936" y="2660904"/>
            <a:ext cx="4818888" cy="3547872"/>
          </a:xfrm>
        </p:spPr>
        <p:txBody>
          <a:bodyPr vert="horz" lIns="91440" tIns="45720" rIns="91440" bIns="45720" rtlCol="0" anchor="t">
            <a:noAutofit/>
          </a:bodyPr>
          <a:lstStyle/>
          <a:p>
            <a:pPr>
              <a:buFont typeface="Arial" panose="020B0604020202020204" pitchFamily="34" charset="0"/>
              <a:buChar char="•"/>
            </a:pPr>
            <a:r>
              <a:rPr lang="en-US" sz="2400" kern="1200" dirty="0">
                <a:solidFill>
                  <a:schemeClr val="tx1"/>
                </a:solidFill>
                <a:latin typeface="+mn-lt"/>
                <a:ea typeface="+mn-ea"/>
                <a:cs typeface="+mn-cs"/>
              </a:rPr>
              <a:t>Comes in a variety of colors, shapes and sizes</a:t>
            </a:r>
          </a:p>
          <a:p>
            <a:pPr>
              <a:buFont typeface="Arial" panose="020B0604020202020204" pitchFamily="34" charset="0"/>
              <a:buChar char="•"/>
            </a:pPr>
            <a:r>
              <a:rPr lang="en-US" sz="2400" kern="1200" dirty="0">
                <a:solidFill>
                  <a:schemeClr val="tx1"/>
                </a:solidFill>
                <a:latin typeface="+mn-lt"/>
                <a:ea typeface="+mn-ea"/>
                <a:cs typeface="+mn-cs"/>
              </a:rPr>
              <a:t>Understand what a creditable serving size is and be able to communicate that to those who prepare and serve meals</a:t>
            </a:r>
          </a:p>
          <a:p>
            <a:pPr>
              <a:buFont typeface="Arial" panose="020B0604020202020204" pitchFamily="34" charset="0"/>
              <a:buChar char="•"/>
            </a:pPr>
            <a:r>
              <a:rPr lang="en-US" sz="2400" kern="1200" dirty="0">
                <a:solidFill>
                  <a:schemeClr val="tx1"/>
                </a:solidFill>
                <a:latin typeface="+mn-lt"/>
                <a:ea typeface="+mn-ea"/>
                <a:cs typeface="+mn-cs"/>
              </a:rPr>
              <a:t>Fresh fruit when possible is the best choice for students</a:t>
            </a:r>
          </a:p>
        </p:txBody>
      </p:sp>
      <p:pic>
        <p:nvPicPr>
          <p:cNvPr id="9230" name="Picture 14" descr="How To Make Fresh Berries Last Longer – Sugar Geek Show">
            <a:extLst>
              <a:ext uri="{FF2B5EF4-FFF2-40B4-BE49-F238E27FC236}">
                <a16:creationId xmlns:a16="http://schemas.microsoft.com/office/drawing/2014/main" id="{9D71554A-8D0D-BF8A-81F7-FB423A4771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6099048" y="1388711"/>
            <a:ext cx="5458968" cy="40805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Canned Fruit"/>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Canned Fruit</a:t>
            </a:r>
          </a:p>
        </p:txBody>
      </p:sp>
      <p:sp>
        <p:nvSpPr>
          <p:cNvPr id="103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select fruit canned in 100% fruit juice, water, or light syrup."/>
          <p:cNvSpPr txBox="1">
            <a:spLocks noGrp="1"/>
          </p:cNvSpPr>
          <p:nvPr>
            <p:ph type="body" idx="1"/>
          </p:nvPr>
        </p:nvSpPr>
        <p:spPr>
          <a:xfrm>
            <a:off x="630936" y="2660904"/>
            <a:ext cx="4818888" cy="3547872"/>
          </a:xfrm>
          <a:prstGeom prst="rect">
            <a:avLst/>
          </a:prstGeom>
        </p:spPr>
        <p:txBody>
          <a:bodyPr vert="horz" lIns="91440" tIns="45720" rIns="91440" bIns="45720" rtlCol="0" anchor="t">
            <a:normAutofit/>
          </a:bodyPr>
          <a:lstStyle>
            <a:lvl1pPr marL="0" indent="0" defTabSz="457200">
              <a:lnSpc>
                <a:spcPct val="115000"/>
              </a:lnSpc>
              <a:spcBef>
                <a:spcPts val="0"/>
              </a:spcBef>
              <a:buSzTx/>
              <a:buFontTx/>
              <a:buNone/>
              <a:defRPr>
                <a:uFill>
                  <a:solidFill>
                    <a:srgbClr val="000000"/>
                  </a:solidFill>
                </a:uFill>
              </a:defRPr>
            </a:lvl1pPr>
          </a:lstStyle>
          <a:p>
            <a:pPr marL="228600" indent="-228600" defTabSz="914400">
              <a:lnSpc>
                <a:spcPct val="90000"/>
              </a:lnSpc>
              <a:spcBef>
                <a:spcPts val="1000"/>
              </a:spcBef>
              <a:buFont typeface="Arial" panose="020B0604020202020204" pitchFamily="34" charset="0"/>
              <a:buChar char="•"/>
            </a:pPr>
            <a:r>
              <a:rPr lang="en-US" kern="1200" dirty="0">
                <a:solidFill>
                  <a:schemeClr val="tx1"/>
                </a:solidFill>
                <a:latin typeface="+mn-lt"/>
                <a:ea typeface="+mn-ea"/>
                <a:cs typeface="+mn-cs"/>
              </a:rPr>
              <a:t>Select fruit canned in 100% fruit juice, water, or light syrup</a:t>
            </a:r>
          </a:p>
          <a:p>
            <a:pPr marL="228600" indent="-228600" defTabSz="914400">
              <a:lnSpc>
                <a:spcPct val="90000"/>
              </a:lnSpc>
              <a:spcBef>
                <a:spcPts val="1000"/>
              </a:spcBef>
              <a:buFont typeface="Arial" panose="020B0604020202020204" pitchFamily="34" charset="0"/>
              <a:buChar char="•"/>
            </a:pPr>
            <a:r>
              <a:rPr lang="en-US" kern="1200" dirty="0">
                <a:solidFill>
                  <a:schemeClr val="tx1"/>
                </a:solidFill>
                <a:latin typeface="+mn-lt"/>
                <a:ea typeface="+mn-ea"/>
                <a:cs typeface="+mn-cs"/>
              </a:rPr>
              <a:t>Canned fruit may include the juice or liquid syrup in which the fruit is packed </a:t>
            </a:r>
          </a:p>
        </p:txBody>
      </p:sp>
      <p:pic>
        <p:nvPicPr>
          <p:cNvPr id="1026" name="Picture 2" descr="Is Canned Fruit Healthy or Not? I Taste of Home">
            <a:extLst>
              <a:ext uri="{FF2B5EF4-FFF2-40B4-BE49-F238E27FC236}">
                <a16:creationId xmlns:a16="http://schemas.microsoft.com/office/drawing/2014/main" id="{5BC8B76D-2BFD-37C6-E40B-794D734B256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99048" y="699516"/>
            <a:ext cx="5458968" cy="54589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rozen Fruit"/>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Frozen Fruit</a:t>
            </a:r>
          </a:p>
        </p:txBody>
      </p:sp>
      <p:sp>
        <p:nvSpPr>
          <p:cNvPr id="2057"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A serving of thawed frozen fruit consists of fruit plus the juice or liquid that accumulated during thawing."/>
          <p:cNvSpPr txBox="1">
            <a:spLocks noGrp="1"/>
          </p:cNvSpPr>
          <p:nvPr>
            <p:ph type="body" idx="1"/>
          </p:nvPr>
        </p:nvSpPr>
        <p:spPr>
          <a:xfrm>
            <a:off x="630936" y="2660904"/>
            <a:ext cx="4818888" cy="3547872"/>
          </a:xfrm>
          <a:prstGeom prst="rect">
            <a:avLst/>
          </a:prstGeom>
        </p:spPr>
        <p:txBody>
          <a:bodyPr vert="horz" lIns="91440" tIns="45720" rIns="91440" bIns="45720" rtlCol="0" anchor="t">
            <a:noAutofit/>
          </a:bodyPr>
          <a:lstStyle>
            <a:lvl1pPr marL="0" indent="0" defTabSz="457200">
              <a:lnSpc>
                <a:spcPct val="115000"/>
              </a:lnSpc>
              <a:spcBef>
                <a:spcPts val="0"/>
              </a:spcBef>
              <a:buSzTx/>
              <a:buFontTx/>
              <a:buNone/>
              <a:defRPr>
                <a:uFill>
                  <a:solidFill>
                    <a:srgbClr val="000000"/>
                  </a:solidFill>
                </a:uFill>
              </a:defRPr>
            </a:lvl1pPr>
          </a:lstStyle>
          <a:p>
            <a:pPr marL="228600" indent="-228600" defTabSz="914400">
              <a:lnSpc>
                <a:spcPct val="90000"/>
              </a:lnSpc>
              <a:buFont typeface="Arial" panose="020B0604020202020204" pitchFamily="34" charset="0"/>
              <a:buChar char="•"/>
            </a:pPr>
            <a:r>
              <a:rPr lang="en-US" sz="2400" kern="1200" dirty="0">
                <a:solidFill>
                  <a:schemeClr val="tx1"/>
                </a:solidFill>
                <a:latin typeface="+mn-lt"/>
                <a:ea typeface="+mn-ea"/>
                <a:cs typeface="+mn-cs"/>
              </a:rPr>
              <a:t>A serving of thawed frozen fruit consists of fruit plus the juice or liquid that accumulated during thawing</a:t>
            </a:r>
          </a:p>
          <a:p>
            <a:pPr marL="228600" indent="-228600" defTabSz="914400">
              <a:lnSpc>
                <a:spcPct val="90000"/>
              </a:lnSpc>
              <a:buFont typeface="Arial" panose="020B0604020202020204" pitchFamily="34" charset="0"/>
              <a:buChar char="•"/>
            </a:pPr>
            <a:r>
              <a:rPr lang="en-US" sz="2400" kern="1200" dirty="0">
                <a:solidFill>
                  <a:schemeClr val="tx1"/>
                </a:solidFill>
                <a:latin typeface="+mn-lt"/>
                <a:ea typeface="+mn-ea"/>
                <a:cs typeface="+mn-cs"/>
              </a:rPr>
              <a:t>Offer all year that may not grow in your region or are only available fresh when in season </a:t>
            </a:r>
          </a:p>
        </p:txBody>
      </p:sp>
      <p:pic>
        <p:nvPicPr>
          <p:cNvPr id="2050" name="Picture 2" descr="15 Mistakes You Make When You Cook Frozen Foods — Eat This Not That">
            <a:extLst>
              <a:ext uri="{FF2B5EF4-FFF2-40B4-BE49-F238E27FC236}">
                <a16:creationId xmlns:a16="http://schemas.microsoft.com/office/drawing/2014/main" id="{B51B9EEE-B068-2240-E362-C35881F472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99048" y="1429652"/>
            <a:ext cx="5458968" cy="39986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Dried Fruit</a:t>
            </a:r>
          </a:p>
        </p:txBody>
      </p:sp>
      <p:sp>
        <p:nvSpPr>
          <p:cNvPr id="1127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Content Placeholder 2"/>
          <p:cNvSpPr txBox="1">
            <a:spLocks noGrp="1"/>
          </p:cNvSpPr>
          <p:nvPr>
            <p:ph type="body" idx="1"/>
          </p:nvPr>
        </p:nvSpPr>
        <p:spPr>
          <a:xfrm>
            <a:off x="630936" y="2660904"/>
            <a:ext cx="4818888" cy="3547872"/>
          </a:xfrm>
          <a:prstGeom prst="rect">
            <a:avLst/>
          </a:prstGeom>
        </p:spPr>
        <p:txBody>
          <a:bodyPr vert="horz" lIns="91440" tIns="45720" rIns="91440" bIns="45720" rtlCol="0" anchor="t">
            <a:normAutofit/>
          </a:bodyPr>
          <a:lstStyle/>
          <a:p>
            <a:pPr>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Whole dried fruit and whole dried fruit pieces credit at twice the volume served</a:t>
            </a:r>
          </a:p>
          <a:p>
            <a:pPr>
              <a:spcBef>
                <a:spcPts val="800"/>
              </a:spcBef>
              <a:spcAft>
                <a:spcPts val="600"/>
              </a:spcAft>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For example:</a:t>
            </a:r>
          </a:p>
          <a:p>
            <a:pPr lvl="1">
              <a:spcBef>
                <a:spcPts val="600"/>
              </a:spcBef>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⅛ cup of dried cranberries = ¼ cup fruit</a:t>
            </a:r>
          </a:p>
          <a:p>
            <a:pPr>
              <a:spcBef>
                <a:spcPts val="600"/>
              </a:spcBef>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Choose options with no added sugar</a:t>
            </a:r>
            <a:endParaRPr lang="en-US" sz="2200" kern="1200" dirty="0">
              <a:solidFill>
                <a:schemeClr val="tx1"/>
              </a:solidFill>
              <a:latin typeface="+mn-lt"/>
              <a:ea typeface="+mn-ea"/>
              <a:cs typeface="+mn-cs"/>
            </a:endParaRPr>
          </a:p>
        </p:txBody>
      </p:sp>
      <p:pic>
        <p:nvPicPr>
          <p:cNvPr id="11266" name="Picture 2" descr="Myth or Fact: Fresh Fruit Is Better Than Dried Fruit / Nutrition / Healthy  Eating">
            <a:extLst>
              <a:ext uri="{FF2B5EF4-FFF2-40B4-BE49-F238E27FC236}">
                <a16:creationId xmlns:a16="http://schemas.microsoft.com/office/drawing/2014/main" id="{6279B40E-D9A4-DE5C-AB82-F0843F47BCE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2050611"/>
            <a:ext cx="5458968" cy="27567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0" name="Rectangle 16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Juice"/>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Juice</a:t>
            </a:r>
          </a:p>
        </p:txBody>
      </p:sp>
      <p:sp>
        <p:nvSpPr>
          <p:cNvPr id="172"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To be creditable, juices must be pasteurized, 100% fruit juice.…"/>
          <p:cNvSpPr txBox="1">
            <a:spLocks noGrp="1"/>
          </p:cNvSpPr>
          <p:nvPr>
            <p:ph type="body" idx="1"/>
          </p:nvPr>
        </p:nvSpPr>
        <p:spPr>
          <a:xfrm>
            <a:off x="630936" y="2660904"/>
            <a:ext cx="4818888" cy="3547872"/>
          </a:xfrm>
          <a:prstGeom prst="rect">
            <a:avLst/>
          </a:prstGeom>
        </p:spPr>
        <p:txBody>
          <a:bodyPr vert="horz" lIns="91440" tIns="45720" rIns="91440" bIns="45720" rtlCol="0" anchor="t">
            <a:noAutofit/>
          </a:bodyPr>
          <a:lstStyle/>
          <a:p>
            <a:pPr>
              <a:spcAft>
                <a:spcPts val="1000"/>
              </a:spcAft>
              <a:buFont typeface="Arial" panose="020B0604020202020204" pitchFamily="34" charset="0"/>
              <a:buChar char="•"/>
              <a:defRPr sz="2548">
                <a:uFill>
                  <a:solidFill>
                    <a:srgbClr val="000000"/>
                  </a:solidFill>
                </a:uFill>
              </a:defRPr>
            </a:pPr>
            <a:r>
              <a:rPr lang="en-US" sz="2400" kern="1200" dirty="0">
                <a:solidFill>
                  <a:schemeClr val="tx1"/>
                </a:solidFill>
                <a:latin typeface="+mn-lt"/>
                <a:ea typeface="+mn-ea"/>
                <a:cs typeface="+mn-cs"/>
              </a:rPr>
              <a:t>To be creditable, juices must be pasteurized, 100% fruit juice</a:t>
            </a:r>
          </a:p>
          <a:p>
            <a:pPr>
              <a:spcAft>
                <a:spcPts val="1000"/>
              </a:spcAft>
              <a:buFont typeface="Arial" panose="020B0604020202020204" pitchFamily="34" charset="0"/>
              <a:buChar char="•"/>
              <a:defRPr sz="2548">
                <a:uFill>
                  <a:solidFill>
                    <a:srgbClr val="000000"/>
                  </a:solidFill>
                </a:uFill>
              </a:defRPr>
            </a:pPr>
            <a:r>
              <a:rPr lang="en-US" sz="2400" kern="1200" dirty="0">
                <a:solidFill>
                  <a:schemeClr val="tx1"/>
                </a:solidFill>
                <a:latin typeface="+mn-lt"/>
                <a:ea typeface="+mn-ea"/>
                <a:cs typeface="+mn-cs"/>
              </a:rPr>
              <a:t>Fruit juice is limited to half or less of the fruits planned for the week</a:t>
            </a:r>
          </a:p>
          <a:p>
            <a:pPr>
              <a:spcAft>
                <a:spcPts val="1000"/>
              </a:spcAft>
              <a:buFont typeface="Arial" panose="020B0604020202020204" pitchFamily="34" charset="0"/>
              <a:buChar char="•"/>
              <a:defRPr sz="2548">
                <a:uFill>
                  <a:solidFill>
                    <a:srgbClr val="000000"/>
                  </a:solidFill>
                </a:uFill>
              </a:defRPr>
            </a:pPr>
            <a:r>
              <a:rPr lang="en-US" sz="2400" kern="1200" dirty="0">
                <a:solidFill>
                  <a:schemeClr val="tx1"/>
                </a:solidFill>
                <a:latin typeface="+mn-lt"/>
                <a:ea typeface="+mn-ea"/>
                <a:cs typeface="+mn-cs"/>
              </a:rPr>
              <a:t>Juice cannot be credited when used as an ingredient in another food or beverage product with the exception of smoothies</a:t>
            </a:r>
          </a:p>
        </p:txBody>
      </p:sp>
      <p:pic>
        <p:nvPicPr>
          <p:cNvPr id="2" name="Picture 2">
            <a:extLst>
              <a:ext uri="{FF2B5EF4-FFF2-40B4-BE49-F238E27FC236}">
                <a16:creationId xmlns:a16="http://schemas.microsoft.com/office/drawing/2014/main" id="{86501DB5-CF06-91C4-7E6C-5BF2BE439BBE}"/>
              </a:ext>
            </a:extLst>
          </p:cNvPr>
          <p:cNvPicPr>
            <a:picLocks noChangeAspect="1"/>
          </p:cNvPicPr>
          <p:nvPr/>
        </p:nvPicPr>
        <p:blipFill>
          <a:blip r:embed="rId2"/>
          <a:stretch>
            <a:fillRect/>
          </a:stretch>
        </p:blipFill>
        <p:spPr>
          <a:xfrm>
            <a:off x="6099048" y="699516"/>
            <a:ext cx="5458968" cy="5458968"/>
          </a:xfrm>
          <a:prstGeom prst="rect">
            <a:avLst/>
          </a:prstGeom>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9AB13476-CE21-4746-B044-FD491AC84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Be Sure It’s A Fruit"/>
          <p:cNvSpPr txBox="1">
            <a:spLocks noGrp="1"/>
          </p:cNvSpPr>
          <p:nvPr>
            <p:ph type="title"/>
          </p:nvPr>
        </p:nvSpPr>
        <p:spPr>
          <a:xfrm>
            <a:off x="629328" y="429768"/>
            <a:ext cx="4095072" cy="1642533"/>
          </a:xfrm>
          <a:prstGeom prst="rect">
            <a:avLst/>
          </a:prstGeom>
        </p:spPr>
        <p:txBody>
          <a:bodyPr vert="horz" lIns="91440" tIns="45720" rIns="91440" bIns="45720" rtlCol="0" anchor="b">
            <a:normAutofit/>
          </a:bodyPr>
          <a:lstStyle/>
          <a:p>
            <a:pPr>
              <a:spcBef>
                <a:spcPct val="0"/>
              </a:spcBef>
            </a:pPr>
            <a:r>
              <a:rPr lang="en-US" sz="4600" b="1" kern="1200">
                <a:solidFill>
                  <a:schemeClr val="tx1"/>
                </a:solidFill>
                <a:latin typeface="+mj-lt"/>
                <a:ea typeface="+mj-ea"/>
                <a:cs typeface="+mj-cs"/>
              </a:rPr>
              <a:t>Non-Creditable Fruit Products</a:t>
            </a:r>
          </a:p>
        </p:txBody>
      </p:sp>
      <p:sp>
        <p:nvSpPr>
          <p:cNvPr id="308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328" y="2423160"/>
            <a:ext cx="3877056" cy="18288"/>
          </a:xfrm>
          <a:custGeom>
            <a:avLst/>
            <a:gdLst>
              <a:gd name="connsiteX0" fmla="*/ 0 w 3877056"/>
              <a:gd name="connsiteY0" fmla="*/ 0 h 18288"/>
              <a:gd name="connsiteX1" fmla="*/ 723717 w 3877056"/>
              <a:gd name="connsiteY1" fmla="*/ 0 h 18288"/>
              <a:gd name="connsiteX2" fmla="*/ 1447434 w 3877056"/>
              <a:gd name="connsiteY2" fmla="*/ 0 h 18288"/>
              <a:gd name="connsiteX3" fmla="*/ 1977299 w 3877056"/>
              <a:gd name="connsiteY3" fmla="*/ 0 h 18288"/>
              <a:gd name="connsiteX4" fmla="*/ 2623475 w 3877056"/>
              <a:gd name="connsiteY4" fmla="*/ 0 h 18288"/>
              <a:gd name="connsiteX5" fmla="*/ 3192109 w 3877056"/>
              <a:gd name="connsiteY5" fmla="*/ 0 h 18288"/>
              <a:gd name="connsiteX6" fmla="*/ 3877056 w 3877056"/>
              <a:gd name="connsiteY6" fmla="*/ 0 h 18288"/>
              <a:gd name="connsiteX7" fmla="*/ 3877056 w 3877056"/>
              <a:gd name="connsiteY7" fmla="*/ 18288 h 18288"/>
              <a:gd name="connsiteX8" fmla="*/ 3230880 w 3877056"/>
              <a:gd name="connsiteY8" fmla="*/ 18288 h 18288"/>
              <a:gd name="connsiteX9" fmla="*/ 2662245 w 3877056"/>
              <a:gd name="connsiteY9" fmla="*/ 18288 h 18288"/>
              <a:gd name="connsiteX10" fmla="*/ 2016069 w 3877056"/>
              <a:gd name="connsiteY10" fmla="*/ 18288 h 18288"/>
              <a:gd name="connsiteX11" fmla="*/ 1408664 w 3877056"/>
              <a:gd name="connsiteY11" fmla="*/ 18288 h 18288"/>
              <a:gd name="connsiteX12" fmla="*/ 840029 w 3877056"/>
              <a:gd name="connsiteY12" fmla="*/ 18288 h 18288"/>
              <a:gd name="connsiteX13" fmla="*/ 0 w 3877056"/>
              <a:gd name="connsiteY13" fmla="*/ 18288 h 18288"/>
              <a:gd name="connsiteX14" fmla="*/ 0 w 3877056"/>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77056" h="18288" fill="none" extrusionOk="0">
                <a:moveTo>
                  <a:pt x="0" y="0"/>
                </a:moveTo>
                <a:cubicBezTo>
                  <a:pt x="155902" y="14477"/>
                  <a:pt x="567164" y="18992"/>
                  <a:pt x="723717" y="0"/>
                </a:cubicBezTo>
                <a:cubicBezTo>
                  <a:pt x="880270" y="-18992"/>
                  <a:pt x="1230427" y="-33316"/>
                  <a:pt x="1447434" y="0"/>
                </a:cubicBezTo>
                <a:cubicBezTo>
                  <a:pt x="1664441" y="33316"/>
                  <a:pt x="1866557" y="5702"/>
                  <a:pt x="1977299" y="0"/>
                </a:cubicBezTo>
                <a:cubicBezTo>
                  <a:pt x="2088041" y="-5702"/>
                  <a:pt x="2302485" y="24099"/>
                  <a:pt x="2623475" y="0"/>
                </a:cubicBezTo>
                <a:cubicBezTo>
                  <a:pt x="2944465" y="-24099"/>
                  <a:pt x="2993399" y="-19795"/>
                  <a:pt x="3192109" y="0"/>
                </a:cubicBezTo>
                <a:cubicBezTo>
                  <a:pt x="3390819" y="19795"/>
                  <a:pt x="3581349" y="-26551"/>
                  <a:pt x="3877056" y="0"/>
                </a:cubicBezTo>
                <a:cubicBezTo>
                  <a:pt x="3877095" y="7328"/>
                  <a:pt x="3877675" y="9982"/>
                  <a:pt x="3877056" y="18288"/>
                </a:cubicBezTo>
                <a:cubicBezTo>
                  <a:pt x="3576596" y="42394"/>
                  <a:pt x="3502355" y="16962"/>
                  <a:pt x="3230880" y="18288"/>
                </a:cubicBezTo>
                <a:cubicBezTo>
                  <a:pt x="2959405" y="19614"/>
                  <a:pt x="2924948" y="18543"/>
                  <a:pt x="2662245" y="18288"/>
                </a:cubicBezTo>
                <a:cubicBezTo>
                  <a:pt x="2399543" y="18033"/>
                  <a:pt x="2231855" y="26028"/>
                  <a:pt x="2016069" y="18288"/>
                </a:cubicBezTo>
                <a:cubicBezTo>
                  <a:pt x="1800283" y="10548"/>
                  <a:pt x="1665927" y="755"/>
                  <a:pt x="1408664" y="18288"/>
                </a:cubicBezTo>
                <a:cubicBezTo>
                  <a:pt x="1151402" y="35821"/>
                  <a:pt x="1016899" y="28407"/>
                  <a:pt x="840029" y="18288"/>
                </a:cubicBezTo>
                <a:cubicBezTo>
                  <a:pt x="663160" y="8169"/>
                  <a:pt x="304031" y="-14425"/>
                  <a:pt x="0" y="18288"/>
                </a:cubicBezTo>
                <a:cubicBezTo>
                  <a:pt x="-593" y="9736"/>
                  <a:pt x="244" y="6610"/>
                  <a:pt x="0" y="0"/>
                </a:cubicBezTo>
                <a:close/>
              </a:path>
              <a:path w="3877056" h="18288" stroke="0" extrusionOk="0">
                <a:moveTo>
                  <a:pt x="0" y="0"/>
                </a:moveTo>
                <a:cubicBezTo>
                  <a:pt x="205869" y="28368"/>
                  <a:pt x="460328" y="6409"/>
                  <a:pt x="646176" y="0"/>
                </a:cubicBezTo>
                <a:cubicBezTo>
                  <a:pt x="832024" y="-6409"/>
                  <a:pt x="1043494" y="26447"/>
                  <a:pt x="1331123" y="0"/>
                </a:cubicBezTo>
                <a:cubicBezTo>
                  <a:pt x="1618752" y="-26447"/>
                  <a:pt x="1675797" y="-26969"/>
                  <a:pt x="1938528" y="0"/>
                </a:cubicBezTo>
                <a:cubicBezTo>
                  <a:pt x="2201259" y="26969"/>
                  <a:pt x="2439942" y="23453"/>
                  <a:pt x="2662245" y="0"/>
                </a:cubicBezTo>
                <a:cubicBezTo>
                  <a:pt x="2884548" y="-23453"/>
                  <a:pt x="3094562" y="-7899"/>
                  <a:pt x="3308421" y="0"/>
                </a:cubicBezTo>
                <a:cubicBezTo>
                  <a:pt x="3522280" y="7899"/>
                  <a:pt x="3615459" y="3066"/>
                  <a:pt x="3877056" y="0"/>
                </a:cubicBezTo>
                <a:cubicBezTo>
                  <a:pt x="3877383" y="8595"/>
                  <a:pt x="3876984" y="13110"/>
                  <a:pt x="3877056" y="18288"/>
                </a:cubicBezTo>
                <a:cubicBezTo>
                  <a:pt x="3624575" y="4903"/>
                  <a:pt x="3478089" y="20597"/>
                  <a:pt x="3230880" y="18288"/>
                </a:cubicBezTo>
                <a:cubicBezTo>
                  <a:pt x="2983671" y="15979"/>
                  <a:pt x="2743376" y="19903"/>
                  <a:pt x="2507163" y="18288"/>
                </a:cubicBezTo>
                <a:cubicBezTo>
                  <a:pt x="2270950" y="16673"/>
                  <a:pt x="1992617" y="19013"/>
                  <a:pt x="1822216" y="18288"/>
                </a:cubicBezTo>
                <a:cubicBezTo>
                  <a:pt x="1651815" y="17563"/>
                  <a:pt x="1370782" y="42338"/>
                  <a:pt x="1253581" y="18288"/>
                </a:cubicBezTo>
                <a:cubicBezTo>
                  <a:pt x="1136380" y="-5762"/>
                  <a:pt x="854528" y="8046"/>
                  <a:pt x="723717" y="18288"/>
                </a:cubicBezTo>
                <a:cubicBezTo>
                  <a:pt x="592906" y="28530"/>
                  <a:pt x="166343" y="24405"/>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Products that do not count as fruit:…"/>
          <p:cNvSpPr txBox="1">
            <a:spLocks noGrp="1"/>
          </p:cNvSpPr>
          <p:nvPr>
            <p:ph type="body" idx="1"/>
          </p:nvPr>
        </p:nvSpPr>
        <p:spPr>
          <a:xfrm>
            <a:off x="629489" y="2706624"/>
            <a:ext cx="4098951" cy="3386399"/>
          </a:xfrm>
          <a:prstGeom prst="rect">
            <a:avLst/>
          </a:prstGeom>
        </p:spPr>
        <p:txBody>
          <a:bodyPr vert="horz" lIns="91440" tIns="45720" rIns="91440" bIns="45720" rtlCol="0" anchor="t">
            <a:noAutofit/>
          </a:bodyPr>
          <a:lstStyle/>
          <a:p>
            <a:pPr>
              <a:spcBef>
                <a:spcPts val="0"/>
              </a:spcBef>
              <a:spcAft>
                <a:spcPts val="600"/>
              </a:spcAft>
              <a:buFont typeface="Arial" panose="020B0604020202020204" pitchFamily="34" charset="0"/>
              <a:buChar char="•"/>
              <a:defRPr>
                <a:uFill>
                  <a:solidFill>
                    <a:srgbClr val="000000"/>
                  </a:solidFill>
                </a:uFill>
              </a:defRPr>
            </a:pPr>
            <a:r>
              <a:rPr lang="en-US" kern="1200" dirty="0">
                <a:solidFill>
                  <a:schemeClr val="tx1"/>
                </a:solidFill>
                <a:latin typeface="+mn-lt"/>
                <a:ea typeface="+mn-ea"/>
                <a:cs typeface="+mn-cs"/>
              </a:rPr>
              <a:t>Products that do not count as fruit:</a:t>
            </a:r>
          </a:p>
          <a:p>
            <a:pPr lvl="1">
              <a:spcBef>
                <a:spcPts val="600"/>
              </a:spcBef>
              <a:spcAft>
                <a:spcPts val="600"/>
              </a:spcAft>
              <a:buFont typeface="Arial" panose="020B0604020202020204" pitchFamily="34" charset="0"/>
              <a:buChar char="•"/>
              <a:defRPr>
                <a:uFill>
                  <a:solidFill>
                    <a:srgbClr val="000000"/>
                  </a:solidFill>
                </a:uFill>
              </a:defRPr>
            </a:pPr>
            <a:r>
              <a:rPr lang="en-US" kern="1200" dirty="0">
                <a:solidFill>
                  <a:schemeClr val="tx1"/>
                </a:solidFill>
                <a:latin typeface="+mn-lt"/>
                <a:ea typeface="+mn-ea"/>
                <a:cs typeface="+mn-cs"/>
              </a:rPr>
              <a:t>Snack-type foods made from fruits, such as fried banana chips</a:t>
            </a:r>
          </a:p>
          <a:p>
            <a:pPr lvl="1">
              <a:spcBef>
                <a:spcPts val="600"/>
              </a:spcBef>
              <a:spcAft>
                <a:spcPts val="600"/>
              </a:spcAft>
              <a:buFont typeface="Arial" panose="020B0604020202020204" pitchFamily="34" charset="0"/>
              <a:buChar char="•"/>
              <a:defRPr>
                <a:uFill>
                  <a:solidFill>
                    <a:srgbClr val="000000"/>
                  </a:solidFill>
                </a:uFill>
              </a:defRPr>
            </a:pPr>
            <a:r>
              <a:rPr lang="en-US" kern="1200" dirty="0">
                <a:solidFill>
                  <a:schemeClr val="tx1"/>
                </a:solidFill>
                <a:latin typeface="+mn-lt"/>
                <a:ea typeface="+mn-ea"/>
                <a:cs typeface="+mn-cs"/>
              </a:rPr>
              <a:t>Pickle relish, jam, or jelly</a:t>
            </a:r>
          </a:p>
        </p:txBody>
      </p:sp>
      <p:pic>
        <p:nvPicPr>
          <p:cNvPr id="3074" name="Picture 2" descr="Strawberry Jelly Brands, Ranked Worst To Best">
            <a:extLst>
              <a:ext uri="{FF2B5EF4-FFF2-40B4-BE49-F238E27FC236}">
                <a16:creationId xmlns:a16="http://schemas.microsoft.com/office/drawing/2014/main" id="{AB7F57D6-0B65-76E1-3B6E-E2DFAABA178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526" r="27566" b="3"/>
          <a:stretch/>
        </p:blipFill>
        <p:spPr bwMode="auto">
          <a:xfrm>
            <a:off x="5027601" y="10"/>
            <a:ext cx="3044866" cy="3597029"/>
          </a:xfrm>
          <a:custGeom>
            <a:avLst/>
            <a:gdLst/>
            <a:ahLst/>
            <a:cxnLst/>
            <a:rect l="l" t="t" r="r" b="b"/>
            <a:pathLst>
              <a:path w="3044866"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8778" y="1230836"/>
                  <a:pt x="3024968" y="1520375"/>
                  <a:pt x="3040069" y="1809660"/>
                </a:cubicBezTo>
                <a:cubicBezTo>
                  <a:pt x="3049835" y="1950657"/>
                  <a:pt x="3044683" y="2092164"/>
                  <a:pt x="3024686" y="2232285"/>
                </a:cubicBez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332420D1-DD2A-7CC8-C387-16626BDD340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18" r="325" b="3"/>
          <a:stretch/>
        </p:blipFill>
        <p:spPr bwMode="auto">
          <a:xfrm>
            <a:off x="5474775" y="777560"/>
            <a:ext cx="2250840" cy="2270440"/>
          </a:xfrm>
          <a:custGeom>
            <a:avLst/>
            <a:gdLst/>
            <a:ahLst/>
            <a:cxnLst/>
            <a:rect l="l" t="t" r="r" b="b"/>
            <a:pathLst>
              <a:path w="3045969" h="3065570">
                <a:moveTo>
                  <a:pt x="2750933" y="0"/>
                </a:moveTo>
                <a:lnTo>
                  <a:pt x="3043770" y="11038"/>
                </a:lnTo>
                <a:lnTo>
                  <a:pt x="3045607" y="37526"/>
                </a:lnTo>
                <a:cubicBezTo>
                  <a:pt x="3047625" y="113720"/>
                  <a:pt x="3040851" y="189914"/>
                  <a:pt x="3034394" y="266109"/>
                </a:cubicBez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cubicBezTo>
                  <a:pt x="3052317" y="2587500"/>
                  <a:pt x="3032560" y="2779256"/>
                  <a:pt x="3029596" y="2971138"/>
                </a:cubicBezTo>
                <a:cubicBezTo>
                  <a:pt x="3029314" y="2988346"/>
                  <a:pt x="3030372" y="3005585"/>
                  <a:pt x="3031678" y="3022824"/>
                </a:cubicBezTo>
                <a:lnTo>
                  <a:pt x="3034625" y="3065570"/>
                </a:lnTo>
                <a:lnTo>
                  <a:pt x="24938" y="3065570"/>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a:noFill/>
          <a:extLst>
            <a:ext uri="{909E8E84-426E-40DD-AFC4-6F175D3DCCD1}">
              <a14:hiddenFill xmlns:a14="http://schemas.microsoft.com/office/drawing/2010/main">
                <a:solidFill>
                  <a:srgbClr val="FFFFFF"/>
                </a:solidFill>
              </a14:hiddenFill>
            </a:ext>
          </a:extLst>
        </p:spPr>
      </p:pic>
      <p:pic>
        <p:nvPicPr>
          <p:cNvPr id="3076" name="Picture 4" descr="Plantain Chips - Bananas - Dried Fruit - Nuts.com">
            <a:extLst>
              <a:ext uri="{FF2B5EF4-FFF2-40B4-BE49-F238E27FC236}">
                <a16:creationId xmlns:a16="http://schemas.microsoft.com/office/drawing/2014/main" id="{B5D6BC23-E401-4042-D343-A1DCA46E25E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95" r="24842" b="3"/>
          <a:stretch/>
        </p:blipFill>
        <p:spPr bwMode="auto">
          <a:xfrm>
            <a:off x="8281031" y="4328340"/>
            <a:ext cx="3910971" cy="2529660"/>
          </a:xfrm>
          <a:custGeom>
            <a:avLst/>
            <a:gdLst/>
            <a:ahLst/>
            <a:cxnLst/>
            <a:rect l="l" t="t" r="r" b="b"/>
            <a:pathLst>
              <a:path w="3910971"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71" y="11103"/>
                </a:lnTo>
                <a:lnTo>
                  <a:pt x="3910971"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967181B-DAAC-8D75-5DE3-3436A613BE4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597" r="2604" b="3"/>
          <a:stretch/>
        </p:blipFill>
        <p:spPr bwMode="auto">
          <a:xfrm>
            <a:off x="9423466" y="4329054"/>
            <a:ext cx="2161136" cy="2277149"/>
          </a:xfrm>
          <a:custGeom>
            <a:avLst/>
            <a:gdLst/>
            <a:ahLst/>
            <a:cxnLst/>
            <a:rect l="l" t="t" r="r" b="b"/>
            <a:pathLst>
              <a:path w="3928092" h="4143506">
                <a:moveTo>
                  <a:pt x="23605" y="0"/>
                </a:moveTo>
                <a:lnTo>
                  <a:pt x="3928092" y="0"/>
                </a:lnTo>
                <a:lnTo>
                  <a:pt x="3928092"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Increasing Fruit Consumption"/>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Increasing Fruit Consumption</a:t>
            </a:r>
          </a:p>
        </p:txBody>
      </p:sp>
      <p:sp>
        <p:nvSpPr>
          <p:cNvPr id="1332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How can we incorporate more fruits, both into menu planning and into student meals?"/>
          <p:cNvSpPr txBox="1">
            <a:spLocks noGrp="1"/>
          </p:cNvSpPr>
          <p:nvPr>
            <p:ph type="body" idx="1"/>
          </p:nvPr>
        </p:nvSpPr>
        <p:spPr>
          <a:xfrm>
            <a:off x="630936" y="2660904"/>
            <a:ext cx="4818888" cy="3547872"/>
          </a:xfrm>
          <a:prstGeom prst="rect">
            <a:avLst/>
          </a:prstGeom>
        </p:spPr>
        <p:txBody>
          <a:bodyPr vert="horz" lIns="91440" tIns="45720" rIns="91440" bIns="45720" rtlCol="0" anchor="t">
            <a:normAutofit/>
          </a:bodyPr>
          <a:lstStyle>
            <a:lvl1pPr marL="0" indent="0" defTabSz="457200">
              <a:lnSpc>
                <a:spcPct val="107916"/>
              </a:lnSpc>
              <a:spcBef>
                <a:spcPts val="800"/>
              </a:spcBef>
              <a:buSzTx/>
              <a:buFontTx/>
              <a:buNone/>
              <a:defRPr>
                <a:uFill>
                  <a:solidFill>
                    <a:srgbClr val="000000"/>
                  </a:solidFill>
                </a:uFill>
              </a:defRPr>
            </a:lvl1pPr>
          </a:lstStyle>
          <a:p>
            <a:pPr defTabSz="914400">
              <a:lnSpc>
                <a:spcPct val="90000"/>
              </a:lnSpc>
              <a:spcBef>
                <a:spcPts val="1000"/>
              </a:spcBef>
            </a:pPr>
            <a:r>
              <a:rPr lang="en-US" kern="1200" dirty="0">
                <a:solidFill>
                  <a:schemeClr val="tx1"/>
                </a:solidFill>
                <a:latin typeface="+mn-lt"/>
                <a:ea typeface="+mn-ea"/>
                <a:cs typeface="+mn-cs"/>
              </a:rPr>
              <a:t>How can we incorporate more fruits into menu planning and increase student consumption?</a:t>
            </a:r>
            <a:endParaRPr lang="en-US" dirty="0">
              <a:solidFill>
                <a:schemeClr val="tx1"/>
              </a:solidFill>
            </a:endParaRPr>
          </a:p>
        </p:txBody>
      </p:sp>
      <p:pic>
        <p:nvPicPr>
          <p:cNvPr id="13314" name="Picture 2" descr="Open to Think: How We Can Unleash Pure Thinking Power - Worq IQ">
            <a:extLst>
              <a:ext uri="{FF2B5EF4-FFF2-40B4-BE49-F238E27FC236}">
                <a16:creationId xmlns:a16="http://schemas.microsoft.com/office/drawing/2014/main" id="{8E0E3FB0-2242-1469-DA70-DEE7BF5001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rot="21600000">
            <a:off x="6824914" y="640080"/>
            <a:ext cx="4007236" cy="55778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itle 1"/>
          <p:cNvSpPr txBox="1">
            <a:spLocks noGrp="1"/>
          </p:cNvSpPr>
          <p:nvPr>
            <p:ph type="title"/>
          </p:nvPr>
        </p:nvSpPr>
        <p:spPr>
          <a:prstGeom prst="rect">
            <a:avLst/>
          </a:prstGeom>
        </p:spPr>
        <p:txBody>
          <a:bodyPr lIns="45719" tIns="45720" rIns="45719" bIns="45720" anchor="ctr">
            <a:normAutofit/>
          </a:bodyPr>
          <a:lstStyle/>
          <a:p>
            <a:r>
              <a:rPr lang="en-US" b="1" dirty="0"/>
              <a:t>Activity: Fruits</a:t>
            </a:r>
            <a:r>
              <a:rPr b="1" dirty="0"/>
              <a:t> Component </a:t>
            </a:r>
            <a:r>
              <a:rPr lang="en-US" b="1" dirty="0"/>
              <a:t>– </a:t>
            </a:r>
            <a:r>
              <a:rPr b="1" dirty="0"/>
              <a:t>Menu Planning Form</a:t>
            </a: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4420" y="1690688"/>
            <a:ext cx="7583160" cy="5029200"/>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441" y="3016251"/>
            <a:ext cx="11189119" cy="1030068"/>
          </a:xfrm>
          <a:prstGeom prst="rect">
            <a:avLst/>
          </a:prstGeom>
        </p:spPr>
      </p:pic>
    </p:spTree>
    <p:extLst>
      <p:ext uri="{BB962C8B-B14F-4D97-AF65-F5344CB8AC3E}">
        <p14:creationId xmlns:p14="http://schemas.microsoft.com/office/powerpoint/2010/main" val="32587419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4600" b="1" kern="1200">
                <a:solidFill>
                  <a:schemeClr val="tx1"/>
                </a:solidFill>
                <a:latin typeface="+mj-lt"/>
                <a:ea typeface="+mj-ea"/>
                <a:cs typeface="+mj-cs"/>
              </a:rPr>
              <a:t>Fruits Component Wrap Up</a:t>
            </a:r>
          </a:p>
        </p:txBody>
      </p:sp>
      <p:sp>
        <p:nvSpPr>
          <p:cNvPr id="15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half" idx="1"/>
          </p:nvPr>
        </p:nvSpPr>
        <p:spPr>
          <a:xfrm>
            <a:off x="630936" y="2660904"/>
            <a:ext cx="4818888" cy="3547872"/>
          </a:xfr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What did you learn about planning menus that meet the meal pattern requirements for the fruit component? </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9048" y="1327298"/>
            <a:ext cx="5458968" cy="4203404"/>
          </a:xfrm>
          <a:prstGeom prst="rect">
            <a:avLst/>
          </a:prstGeom>
        </p:spPr>
      </p:pic>
    </p:spTree>
    <p:extLst>
      <p:ext uri="{BB962C8B-B14F-4D97-AF65-F5344CB8AC3E}">
        <p14:creationId xmlns:p14="http://schemas.microsoft.com/office/powerpoint/2010/main" val="3102085824"/>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45064" y="525982"/>
            <a:ext cx="4282983" cy="1200361"/>
          </a:xfrm>
          <a:prstGeom prst="rect">
            <a:avLst/>
          </a:prstGeom>
        </p:spPr>
        <p:txBody>
          <a:bodyPr vert="horz" lIns="91440" tIns="45720" rIns="91440" bIns="45720" rtlCol="0" anchor="b">
            <a:normAutofit/>
          </a:bodyPr>
          <a:lstStyle/>
          <a:p>
            <a:pPr>
              <a:spcBef>
                <a:spcPct val="0"/>
              </a:spcBef>
            </a:pPr>
            <a:r>
              <a:rPr lang="en-US" sz="3600" b="1" kern="1200">
                <a:solidFill>
                  <a:schemeClr val="tx1"/>
                </a:solidFill>
                <a:latin typeface="+mj-lt"/>
                <a:ea typeface="+mj-ea"/>
                <a:cs typeface="+mj-cs"/>
              </a:rPr>
              <a:t>Fruits Component Summary</a:t>
            </a:r>
          </a:p>
        </p:txBody>
      </p:sp>
      <p:sp>
        <p:nvSpPr>
          <p:cNvPr id="7177" name="Rectangle 717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Content Placeholder 2"/>
          <p:cNvSpPr txBox="1">
            <a:spLocks noGrp="1"/>
          </p:cNvSpPr>
          <p:nvPr>
            <p:ph type="body" idx="1"/>
          </p:nvPr>
        </p:nvSpPr>
        <p:spPr>
          <a:xfrm>
            <a:off x="645066" y="2031101"/>
            <a:ext cx="4282984" cy="3511943"/>
          </a:xfrm>
          <a:prstGeom prst="rect">
            <a:avLst/>
          </a:prstGeom>
        </p:spPr>
        <p:txBody>
          <a:bodyPr vert="horz" lIns="91440" tIns="45720" rIns="91440" bIns="45720" rtlCol="0" anchor="ctr">
            <a:normAutofit/>
          </a:bodyPr>
          <a:lstStyle/>
          <a:p>
            <a:pPr>
              <a:buFont typeface="Arial" panose="020B0604020202020204" pitchFamily="34" charset="0"/>
              <a:buChar char="•"/>
            </a:pPr>
            <a:r>
              <a:rPr lang="en-US" sz="1700" kern="1200">
                <a:solidFill>
                  <a:schemeClr val="tx1"/>
                </a:solidFill>
                <a:latin typeface="+mn-lt"/>
                <a:ea typeface="+mn-ea"/>
                <a:cs typeface="+mn-cs"/>
              </a:rPr>
              <a:t>At lunch, provide at least ½ cup daily for grades K-5 and 6-8, and 1 cup daily for grades 9-12. </a:t>
            </a:r>
          </a:p>
          <a:p>
            <a:pPr>
              <a:buFont typeface="Arial" panose="020B0604020202020204" pitchFamily="34" charset="0"/>
              <a:buChar char="•"/>
            </a:pPr>
            <a:r>
              <a:rPr lang="en-US" sz="1700" kern="1200">
                <a:solidFill>
                  <a:schemeClr val="tx1"/>
                </a:solidFill>
                <a:latin typeface="+mn-lt"/>
                <a:ea typeface="+mn-ea"/>
                <a:cs typeface="+mn-cs"/>
              </a:rPr>
              <a:t>The smallest creditable amount for the fruits component is 1/8 cup. </a:t>
            </a:r>
          </a:p>
          <a:p>
            <a:pPr>
              <a:buFont typeface="Arial" panose="020B0604020202020204" pitchFamily="34" charset="0"/>
              <a:buChar char="•"/>
            </a:pPr>
            <a:r>
              <a:rPr lang="en-US" sz="1700" kern="1200">
                <a:solidFill>
                  <a:schemeClr val="tx1"/>
                </a:solidFill>
                <a:latin typeface="+mn-lt"/>
                <a:ea typeface="+mn-ea"/>
                <a:cs typeface="+mn-cs"/>
              </a:rPr>
              <a:t>Credit dried fruits at twice the volume (1/8 cup credits as ¼ cup).</a:t>
            </a:r>
          </a:p>
          <a:p>
            <a:pPr>
              <a:buFont typeface="Arial" panose="020B0604020202020204" pitchFamily="34" charset="0"/>
              <a:buChar char="•"/>
            </a:pPr>
            <a:r>
              <a:rPr lang="en-US" sz="1700" kern="1200">
                <a:solidFill>
                  <a:schemeClr val="tx1"/>
                </a:solidFill>
                <a:latin typeface="+mn-lt"/>
                <a:ea typeface="+mn-ea"/>
                <a:cs typeface="+mn-cs"/>
              </a:rPr>
              <a:t>Limit 100% fruit juice to half or less of fruits component weekly, including fruits credited in smoothies.</a:t>
            </a:r>
          </a:p>
          <a:p>
            <a:pPr lvl="0">
              <a:buFont typeface="Arial" panose="020B0604020202020204" pitchFamily="34" charset="0"/>
              <a:buChar char="•"/>
            </a:pPr>
            <a:endParaRPr lang="en-US" sz="1700" kern="1200">
              <a:solidFill>
                <a:schemeClr val="tx1"/>
              </a:solidFill>
              <a:latin typeface="+mn-lt"/>
              <a:ea typeface="+mn-ea"/>
              <a:cs typeface="+mn-cs"/>
            </a:endParaRPr>
          </a:p>
        </p:txBody>
      </p:sp>
      <p:sp>
        <p:nvSpPr>
          <p:cNvPr id="7179" name="Rectangle 717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1" name="Rectangle 718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3" name="Rectangle 718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100+ Resume Summary Examples [How-To Guide]">
            <a:extLst>
              <a:ext uri="{FF2B5EF4-FFF2-40B4-BE49-F238E27FC236}">
                <a16:creationId xmlns:a16="http://schemas.microsoft.com/office/drawing/2014/main" id="{7F98F9CF-149D-FFB4-3F96-9B92C7A18B0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tretch/>
        </p:blipFill>
        <p:spPr bwMode="auto">
          <a:xfrm>
            <a:off x="5987738" y="885482"/>
            <a:ext cx="5628018" cy="4854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43584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2" name="Rectangle 241">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Freeform: Shape 243">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7" name="Title 1"/>
          <p:cNvSpPr txBox="1">
            <a:spLocks noGrp="1"/>
          </p:cNvSpPr>
          <p:nvPr>
            <p:ph type="ctrTitle"/>
          </p:nvPr>
        </p:nvSpPr>
        <p:spPr>
          <a:xfrm>
            <a:off x="638881" y="390525"/>
            <a:ext cx="10909640" cy="1510301"/>
          </a:xfrm>
          <a:prstGeom prst="rect">
            <a:avLst/>
          </a:prstGeom>
        </p:spPr>
        <p:txBody>
          <a:bodyPr lIns="45719" tIns="45720" rIns="45719" bIns="45720" anchor="ctr">
            <a:normAutofit/>
          </a:bodyPr>
          <a:lstStyle/>
          <a:p>
            <a:r>
              <a:rPr lang="en-US" sz="5100" b="1">
                <a:solidFill>
                  <a:srgbClr val="FFFFFF"/>
                </a:solidFill>
              </a:rPr>
              <a:t>Lesson 3: Vegetables Component for the National School Lunch Program</a:t>
            </a:r>
          </a:p>
        </p:txBody>
      </p:sp>
      <p:sp>
        <p:nvSpPr>
          <p:cNvPr id="246"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145,777 Vegetables Drawing Stock Vector Illustration and Royalty Free  Vegetables Drawing Clipart">
            <a:extLst>
              <a:ext uri="{FF2B5EF4-FFF2-40B4-BE49-F238E27FC236}">
                <a16:creationId xmlns:a16="http://schemas.microsoft.com/office/drawing/2014/main" id="{B0628745-C003-2DBF-9453-3F656757AC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34146" y="3067050"/>
            <a:ext cx="5920660" cy="301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355868"/>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21" name="Rectangle 17420">
            <a:extLst>
              <a:ext uri="{FF2B5EF4-FFF2-40B4-BE49-F238E27FC236}">
                <a16:creationId xmlns:a16="http://schemas.microsoft.com/office/drawing/2014/main" id="{D4469056-D581-421C-80DD-CCE96ECB3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Vegetables Component"/>
          <p:cNvSpPr txBox="1">
            <a:spLocks noGrp="1"/>
          </p:cNvSpPr>
          <p:nvPr>
            <p:ph type="title"/>
          </p:nvPr>
        </p:nvSpPr>
        <p:spPr>
          <a:xfrm>
            <a:off x="630936" y="381000"/>
            <a:ext cx="3475383" cy="1968373"/>
          </a:xfrm>
          <a:prstGeom prst="rect">
            <a:avLst/>
          </a:prstGeom>
        </p:spPr>
        <p:txBody>
          <a:bodyPr vert="horz" lIns="91440" tIns="45720" rIns="91440" bIns="45720" rtlCol="0" anchor="ctr">
            <a:normAutofit/>
          </a:bodyPr>
          <a:lstStyle/>
          <a:p>
            <a:pPr>
              <a:spcBef>
                <a:spcPct val="0"/>
              </a:spcBef>
            </a:pPr>
            <a:r>
              <a:rPr lang="en-US" sz="4800" b="1" kern="1200">
                <a:solidFill>
                  <a:schemeClr val="tx1"/>
                </a:solidFill>
                <a:latin typeface="+mj-lt"/>
                <a:ea typeface="+mj-ea"/>
                <a:cs typeface="+mj-cs"/>
              </a:rPr>
              <a:t>Benefits of Vegetables</a:t>
            </a:r>
          </a:p>
        </p:txBody>
      </p:sp>
      <p:sp>
        <p:nvSpPr>
          <p:cNvPr id="17423" name="sketch line">
            <a:extLst>
              <a:ext uri="{FF2B5EF4-FFF2-40B4-BE49-F238E27FC236}">
                <a16:creationId xmlns:a16="http://schemas.microsoft.com/office/drawing/2014/main" id="{276A54DD-7E68-43B8-A73D-2B9A1AE31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353312"/>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Vegetables contribute potassium and other minerals, vitamins A, C, and other vitamins, and dietary fiber to the diet"/>
          <p:cNvSpPr txBox="1">
            <a:spLocks noGrp="1"/>
          </p:cNvSpPr>
          <p:nvPr>
            <p:ph type="body" idx="1"/>
          </p:nvPr>
        </p:nvSpPr>
        <p:spPr>
          <a:xfrm>
            <a:off x="4594613" y="381000"/>
            <a:ext cx="6966451" cy="1968373"/>
          </a:xfrm>
          <a:prstGeom prst="rect">
            <a:avLst/>
          </a:prstGeom>
        </p:spPr>
        <p:txBody>
          <a:bodyPr vert="horz" lIns="91440" tIns="45720" rIns="91440" bIns="45720" rtlCol="0" anchor="ctr">
            <a:normAutofit/>
          </a:bodyPr>
          <a:lstStyle>
            <a:lvl1pPr marL="0" indent="0" defTabSz="457200">
              <a:lnSpc>
                <a:spcPct val="115000"/>
              </a:lnSpc>
              <a:spcBef>
                <a:spcPts val="0"/>
              </a:spcBef>
              <a:buSzTx/>
              <a:buFontTx/>
              <a:buNone/>
              <a:defRPr>
                <a:uFill>
                  <a:solidFill>
                    <a:srgbClr val="000000"/>
                  </a:solidFill>
                </a:uFill>
              </a:defRPr>
            </a:lvl1pPr>
          </a:lstStyle>
          <a:p>
            <a:pPr defTabSz="914400">
              <a:lnSpc>
                <a:spcPct val="90000"/>
              </a:lnSpc>
            </a:pPr>
            <a:r>
              <a:rPr lang="en-US" kern="1200" dirty="0">
                <a:solidFill>
                  <a:schemeClr val="tx1"/>
                </a:solidFill>
                <a:latin typeface="+mn-lt"/>
                <a:ea typeface="+mn-ea"/>
                <a:cs typeface="+mn-cs"/>
              </a:rPr>
              <a:t>Vegetables are important sources of many nutrients including potassium, dietary fiber, folate, vitamin A and vitamin C.</a:t>
            </a:r>
            <a:endParaRPr lang="en-US">
              <a:solidFill>
                <a:schemeClr val="tx1"/>
              </a:solidFill>
            </a:endParaRPr>
          </a:p>
        </p:txBody>
      </p:sp>
      <p:pic>
        <p:nvPicPr>
          <p:cNvPr id="4100" name="Picture 4" descr="How to Use 10 Healthy Canned Foods on a Plant-Based Diet - Plant Based  Juniors">
            <a:extLst>
              <a:ext uri="{FF2B5EF4-FFF2-40B4-BE49-F238E27FC236}">
                <a16:creationId xmlns:a16="http://schemas.microsoft.com/office/drawing/2014/main" id="{84C5F8E6-554E-9289-0FE0-AA1A8E434A9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tretch/>
        </p:blipFill>
        <p:spPr bwMode="auto">
          <a:xfrm rot="5400000">
            <a:off x="110623" y="2993293"/>
            <a:ext cx="2970009" cy="284378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What Are the Best Frozen Vegetables to Buy? | Southern Living">
            <a:extLst>
              <a:ext uri="{FF2B5EF4-FFF2-40B4-BE49-F238E27FC236}">
                <a16:creationId xmlns:a16="http://schemas.microsoft.com/office/drawing/2014/main" id="{EB1AB562-F649-18BB-2159-876A1909C10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172968" y="3035949"/>
            <a:ext cx="2843784" cy="2758471"/>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Cooking With Dehydrated Vegetables">
            <a:extLst>
              <a:ext uri="{FF2B5EF4-FFF2-40B4-BE49-F238E27FC236}">
                <a16:creationId xmlns:a16="http://schemas.microsoft.com/office/drawing/2014/main" id="{2B8816AD-A0E9-A919-C71B-8547162E0BF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tretch/>
        </p:blipFill>
        <p:spPr bwMode="auto">
          <a:xfrm>
            <a:off x="6181344" y="3076007"/>
            <a:ext cx="2843784" cy="2678356"/>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descr="When Are Vegetables Fresh: Tips On Checking For Vegetable Freshness">
            <a:extLst>
              <a:ext uri="{FF2B5EF4-FFF2-40B4-BE49-F238E27FC236}">
                <a16:creationId xmlns:a16="http://schemas.microsoft.com/office/drawing/2014/main" id="{EF048C4F-587B-6CF0-8AB3-E0B2DAB96DF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tretch/>
        </p:blipFill>
        <p:spPr bwMode="auto">
          <a:xfrm>
            <a:off x="9174480" y="3163920"/>
            <a:ext cx="2843784" cy="25025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 name="Rectangle 20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Vegetables Objectives"/>
          <p:cNvSpPr txBox="1">
            <a:spLocks noGrp="1"/>
          </p:cNvSpPr>
          <p:nvPr>
            <p:ph type="title"/>
          </p:nvPr>
        </p:nvSpPr>
        <p:spPr>
          <a:xfrm>
            <a:off x="630936" y="639520"/>
            <a:ext cx="3429000" cy="1719072"/>
          </a:xfrm>
          <a:prstGeom prst="rect">
            <a:avLst/>
          </a:prstGeom>
        </p:spPr>
        <p:txBody>
          <a:bodyPr vert="horz" lIns="91440" tIns="45720" rIns="91440" bIns="45720" rtlCol="0" anchor="b">
            <a:normAutofit/>
          </a:bodyPr>
          <a:lstStyle/>
          <a:p>
            <a:pPr>
              <a:spcBef>
                <a:spcPct val="0"/>
              </a:spcBef>
            </a:pPr>
            <a:r>
              <a:rPr lang="en-US" sz="3800" b="1" kern="1200">
                <a:solidFill>
                  <a:schemeClr val="tx1"/>
                </a:solidFill>
                <a:latin typeface="+mj-lt"/>
                <a:ea typeface="+mj-ea"/>
                <a:cs typeface="+mj-cs"/>
              </a:rPr>
              <a:t>Lesson Overview and Objective</a:t>
            </a:r>
          </a:p>
        </p:txBody>
      </p:sp>
      <p:sp>
        <p:nvSpPr>
          <p:cNvPr id="208"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Identify Vegetables component choices and serving sizes to meet daily meal pattern requirements for NSLP…"/>
          <p:cNvSpPr txBox="1">
            <a:spLocks noGrp="1"/>
          </p:cNvSpPr>
          <p:nvPr>
            <p:ph type="body" idx="1"/>
          </p:nvPr>
        </p:nvSpPr>
        <p:spPr>
          <a:xfrm>
            <a:off x="639497" y="2807208"/>
            <a:ext cx="3857090" cy="3410712"/>
          </a:xfrm>
          <a:prstGeom prst="rect">
            <a:avLst/>
          </a:prstGeom>
        </p:spPr>
        <p:txBody>
          <a:bodyPr vert="horz" lIns="91440" tIns="45720" rIns="91440" bIns="45720" rtlCol="0" anchor="t">
            <a:noAutofit/>
          </a:bodyPr>
          <a:lstStyle/>
          <a:p>
            <a:pPr marL="0" indent="0">
              <a:spcBef>
                <a:spcPts val="0"/>
              </a:spcBef>
              <a:buNone/>
              <a:defRPr>
                <a:uFill>
                  <a:solidFill>
                    <a:srgbClr val="000000"/>
                  </a:solidFill>
                </a:uFill>
              </a:defRPr>
            </a:pPr>
            <a:r>
              <a:rPr lang="en-US" kern="1200" dirty="0">
                <a:ea typeface="+mj-lt"/>
                <a:cs typeface="+mj-lt"/>
              </a:rPr>
              <a:t>Identify the vegetables component choices, serving size requirements, and how to credit vegetables toward meeting meal pattern requirements for the NSLP. </a:t>
            </a:r>
            <a:endParaRPr lang="en-US"/>
          </a:p>
        </p:txBody>
      </p:sp>
      <p:pic>
        <p:nvPicPr>
          <p:cNvPr id="4" name="Picture 2" descr="Objective Stock Photos, Royalty Free Objective Images | Depositphotos">
            <a:extLst>
              <a:ext uri="{FF2B5EF4-FFF2-40B4-BE49-F238E27FC236}">
                <a16:creationId xmlns:a16="http://schemas.microsoft.com/office/drawing/2014/main" id="{FBC730A1-EBEB-622E-BD54-D7860E6CE1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4654296" y="1677180"/>
            <a:ext cx="6903720" cy="35036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2" name="Title 1"/>
          <p:cNvSpPr>
            <a:spLocks noGrp="1"/>
          </p:cNvSpPr>
          <p:nvPr>
            <p:ph type="title"/>
          </p:nvPr>
        </p:nvSpPr>
        <p:spPr>
          <a:xfrm>
            <a:off x="2558716" y="955309"/>
            <a:ext cx="7074568" cy="2898975"/>
          </a:xfrm>
        </p:spPr>
        <p:txBody>
          <a:bodyPr>
            <a:normAutofit/>
          </a:bodyPr>
          <a:lstStyle/>
          <a:p>
            <a:r>
              <a:rPr lang="en-US" sz="6600" b="1">
                <a:solidFill>
                  <a:srgbClr val="FFFFFF"/>
                </a:solidFill>
              </a:rPr>
              <a:t>Favorite Vegetables</a:t>
            </a:r>
          </a:p>
        </p:txBody>
      </p:sp>
      <p:sp>
        <p:nvSpPr>
          <p:cNvPr id="3" name="Text Placeholder 2">
            <a:extLst>
              <a:ext uri="{FF2B5EF4-FFF2-40B4-BE49-F238E27FC236}">
                <a16:creationId xmlns:a16="http://schemas.microsoft.com/office/drawing/2014/main" id="{9A470FE1-7F1B-C2CA-F437-7A16F1B922AB}"/>
              </a:ext>
            </a:extLst>
          </p:cNvPr>
          <p:cNvSpPr>
            <a:spLocks noGrp="1"/>
          </p:cNvSpPr>
          <p:nvPr>
            <p:ph type="body" sz="quarter" idx="1"/>
          </p:nvPr>
        </p:nvSpPr>
        <p:spPr>
          <a:xfrm>
            <a:off x="2634916" y="4533813"/>
            <a:ext cx="6930189" cy="938463"/>
          </a:xfrm>
        </p:spPr>
        <p:txBody>
          <a:bodyPr lIns="45719" tIns="45720" rIns="45719" bIns="45720" anchor="t">
            <a:normAutofit/>
          </a:bodyPr>
          <a:lstStyle/>
          <a:p>
            <a:r>
              <a:rPr lang="en-US" sz="6000" dirty="0">
                <a:solidFill>
                  <a:srgbClr val="FFFFFF"/>
                </a:solidFill>
              </a:rPr>
              <a:t>Activity Time!</a:t>
            </a:r>
          </a:p>
          <a:p>
            <a:endParaRPr lang="en-US" dirty="0"/>
          </a:p>
        </p:txBody>
      </p:sp>
      <p:sp>
        <p:nvSpPr>
          <p:cNvPr id="12"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0744938"/>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Vegetables Component</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half" idx="1"/>
          </p:nvPr>
        </p:nvSpPr>
        <p:spPr>
          <a:xfrm>
            <a:off x="630936" y="2660904"/>
            <a:ext cx="4818888" cy="3547872"/>
          </a:xfrm>
        </p:spPr>
        <p:txBody>
          <a:bodyPr vert="horz" lIns="91440" tIns="45720" rIns="91440" bIns="45720" rtlCol="0" anchor="t">
            <a:noAutofit/>
          </a:bodyPr>
          <a:lstStyle/>
          <a:p>
            <a:pPr>
              <a:buFont typeface="Arial" panose="020B0604020202020204" pitchFamily="34" charset="0"/>
              <a:buChar char="•"/>
            </a:pPr>
            <a:r>
              <a:rPr lang="en-US" sz="2400" kern="1200" dirty="0">
                <a:solidFill>
                  <a:schemeClr val="tx1"/>
                </a:solidFill>
                <a:latin typeface="+mn-lt"/>
                <a:ea typeface="+mn-ea"/>
                <a:cs typeface="+mn-cs"/>
              </a:rPr>
              <a:t>Must be fresh, frozen, canned, dried (including dried legumes), or 100% full-strength vegetable juice</a:t>
            </a:r>
          </a:p>
          <a:p>
            <a:pPr>
              <a:buFont typeface="Arial" panose="020B0604020202020204" pitchFamily="34" charset="0"/>
              <a:buChar char="•"/>
            </a:pPr>
            <a:r>
              <a:rPr lang="en-US" sz="2400" kern="1200" dirty="0">
                <a:solidFill>
                  <a:schemeClr val="tx1"/>
                </a:solidFill>
                <a:latin typeface="+mn-lt"/>
                <a:ea typeface="+mn-ea"/>
                <a:cs typeface="+mn-cs"/>
              </a:rPr>
              <a:t>The FBG has over 630 entries for vegetables</a:t>
            </a:r>
          </a:p>
          <a:p>
            <a:pPr>
              <a:buFont typeface="Arial" panose="020B0604020202020204" pitchFamily="34" charset="0"/>
              <a:buChar char="•"/>
            </a:pPr>
            <a:endParaRPr lang="en-US" sz="2200" kern="1200" dirty="0">
              <a:solidFill>
                <a:schemeClr val="tx1"/>
              </a:solidFill>
              <a:latin typeface="+mn-lt"/>
              <a:ea typeface="+mn-ea"/>
              <a:cs typeface="+mn-cs"/>
            </a:endParaRPr>
          </a:p>
        </p:txBody>
      </p:sp>
      <p:pic>
        <p:nvPicPr>
          <p:cNvPr id="4" name="Picture 3"/>
          <p:cNvPicPr>
            <a:picLocks noChangeAspect="1"/>
          </p:cNvPicPr>
          <p:nvPr/>
        </p:nvPicPr>
        <p:blipFill>
          <a:blip r:embed="rId2"/>
          <a:stretch>
            <a:fillRect/>
          </a:stretch>
        </p:blipFill>
        <p:spPr>
          <a:xfrm>
            <a:off x="6673955" y="640080"/>
            <a:ext cx="4309154" cy="557784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C69BCE1C-1D3A-4948-A77F-63EDECA3F7AB}"/>
              </a:ext>
            </a:extLst>
          </p:cNvPr>
          <p:cNvSpPr txBox="1"/>
          <p:nvPr/>
        </p:nvSpPr>
        <p:spPr>
          <a:xfrm>
            <a:off x="8824686" y="5441043"/>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endParaRPr lang="en-US" dirty="0"/>
          </a:p>
        </p:txBody>
      </p:sp>
    </p:spTree>
    <p:extLst>
      <p:ext uri="{BB962C8B-B14F-4D97-AF65-F5344CB8AC3E}">
        <p14:creationId xmlns:p14="http://schemas.microsoft.com/office/powerpoint/2010/main" val="3847120588"/>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9" name="Rectangle 208">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3" name="Vegetables Component Serving Size"/>
          <p:cNvSpPr txBox="1">
            <a:spLocks noGrp="1"/>
          </p:cNvSpPr>
          <p:nvPr>
            <p:ph type="title"/>
          </p:nvPr>
        </p:nvSpPr>
        <p:spPr>
          <a:xfrm>
            <a:off x="638881" y="457201"/>
            <a:ext cx="10909640" cy="1832654"/>
          </a:xfrm>
          <a:prstGeom prst="rect">
            <a:avLst/>
          </a:prstGeom>
        </p:spPr>
        <p:txBody>
          <a:bodyPr vert="horz" lIns="91440" tIns="45720" rIns="91440" bIns="45720" rtlCol="0" anchor="b">
            <a:normAutofit/>
          </a:bodyPr>
          <a:lstStyle/>
          <a:p>
            <a:pPr algn="ctr">
              <a:spcBef>
                <a:spcPct val="0"/>
              </a:spcBef>
            </a:pPr>
            <a:r>
              <a:rPr lang="en-US" sz="6100" b="1" kern="1200">
                <a:solidFill>
                  <a:schemeClr val="tx1"/>
                </a:solidFill>
                <a:latin typeface="+mj-lt"/>
                <a:ea typeface="+mj-ea"/>
                <a:cs typeface="+mj-cs"/>
              </a:rPr>
              <a:t>Vegetables Component Serving Size</a:t>
            </a:r>
          </a:p>
        </p:txBody>
      </p:sp>
      <p:sp>
        <p:nvSpPr>
          <p:cNvPr id="204" name="Vegetable juice must be pasteurized, 100% vegetable juice…"/>
          <p:cNvSpPr txBox="1">
            <a:spLocks noGrp="1"/>
          </p:cNvSpPr>
          <p:nvPr>
            <p:ph type="body" idx="1"/>
          </p:nvPr>
        </p:nvSpPr>
        <p:spPr>
          <a:xfrm>
            <a:off x="638881" y="2419141"/>
            <a:ext cx="10909643" cy="552659"/>
          </a:xfrm>
          <a:prstGeom prst="rect">
            <a:avLst/>
          </a:prstGeom>
        </p:spPr>
        <p:txBody>
          <a:bodyPr vert="horz" lIns="91440" tIns="45720" rIns="91440" bIns="45720" rtlCol="0" anchor="t">
            <a:normAutofit/>
          </a:bodyPr>
          <a:lstStyle/>
          <a:p>
            <a:pPr marL="0" indent="0" algn="ctr">
              <a:buNone/>
              <a:defRPr>
                <a:uFill>
                  <a:solidFill>
                    <a:srgbClr val="000000"/>
                  </a:solidFill>
                </a:uFill>
              </a:defRPr>
            </a:pPr>
            <a:r>
              <a:rPr lang="en-US" sz="2400" kern="1200">
                <a:solidFill>
                  <a:schemeClr val="tx1"/>
                </a:solidFill>
                <a:latin typeface="+mn-lt"/>
                <a:ea typeface="+mn-ea"/>
                <a:cs typeface="+mn-cs"/>
              </a:rPr>
              <a:t>Minimum creditable amount is 1/8 cup</a:t>
            </a:r>
          </a:p>
        </p:txBody>
      </p:sp>
      <p:sp>
        <p:nvSpPr>
          <p:cNvPr id="211"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a:extLst>
              <a:ext uri="{FF2B5EF4-FFF2-40B4-BE49-F238E27FC236}">
                <a16:creationId xmlns:a16="http://schemas.microsoft.com/office/drawing/2014/main" id="{9C34A6E5-F0B4-4930-C4C9-5E9B9C666478}"/>
              </a:ext>
            </a:extLst>
          </p:cNvPr>
          <p:cNvGraphicFramePr/>
          <p:nvPr>
            <p:extLst>
              <p:ext uri="{D42A27DB-BD31-4B8C-83A1-F6EECF244321}">
                <p14:modId xmlns:p14="http://schemas.microsoft.com/office/powerpoint/2010/main" val="2666447705"/>
              </p:ext>
            </p:extLst>
          </p:nvPr>
        </p:nvGraphicFramePr>
        <p:xfrm>
          <a:off x="720565" y="3174374"/>
          <a:ext cx="10747821" cy="3002515"/>
        </p:xfrm>
        <a:graphic>
          <a:graphicData uri="http://schemas.openxmlformats.org/drawingml/2006/table">
            <a:tbl>
              <a:tblPr firstRow="1" bandRow="1">
                <a:solidFill>
                  <a:schemeClr val="tx1">
                    <a:lumMod val="75000"/>
                    <a:lumOff val="25000"/>
                  </a:schemeClr>
                </a:solidFill>
                <a:tableStyleId>{4C3C2611-4C71-4FC5-86AE-919BDF0F9419}</a:tableStyleId>
              </a:tblPr>
              <a:tblGrid>
                <a:gridCol w="3465359">
                  <a:extLst>
                    <a:ext uri="{9D8B030D-6E8A-4147-A177-3AD203B41FA5}">
                      <a16:colId xmlns:a16="http://schemas.microsoft.com/office/drawing/2014/main" val="20001"/>
                    </a:ext>
                  </a:extLst>
                </a:gridCol>
                <a:gridCol w="3420455">
                  <a:extLst>
                    <a:ext uri="{9D8B030D-6E8A-4147-A177-3AD203B41FA5}">
                      <a16:colId xmlns:a16="http://schemas.microsoft.com/office/drawing/2014/main" val="20002"/>
                    </a:ext>
                  </a:extLst>
                </a:gridCol>
                <a:gridCol w="3862007">
                  <a:extLst>
                    <a:ext uri="{9D8B030D-6E8A-4147-A177-3AD203B41FA5}">
                      <a16:colId xmlns:a16="http://schemas.microsoft.com/office/drawing/2014/main" val="20003"/>
                    </a:ext>
                  </a:extLst>
                </a:gridCol>
              </a:tblGrid>
              <a:tr h="996859">
                <a:tc>
                  <a:txBody>
                    <a:bodyPr/>
                    <a:lstStyle/>
                    <a:p>
                      <a:pPr algn="ctr">
                        <a:lnSpc>
                          <a:spcPct val="115000"/>
                        </a:lnSpc>
                        <a:spcBef>
                          <a:spcPts val="400"/>
                        </a:spcBef>
                      </a:pPr>
                      <a:r>
                        <a:rPr sz="3300" b="0" i="1" cap="none" spc="0" dirty="0">
                          <a:solidFill>
                            <a:schemeClr val="bg1"/>
                          </a:solidFill>
                        </a:rPr>
                        <a:t>Grade Group</a:t>
                      </a:r>
                      <a:r>
                        <a:rPr lang="en-US" sz="3300" b="0" cap="none" spc="0" dirty="0">
                          <a:solidFill>
                            <a:schemeClr val="bg1"/>
                          </a:solidFill>
                        </a:rPr>
                        <a:t> </a:t>
                      </a:r>
                      <a:endParaRPr sz="3300" b="0" cap="none" spc="0" dirty="0">
                        <a:solidFill>
                          <a:schemeClr val="bg1"/>
                        </a:solidFill>
                      </a:endParaRPr>
                    </a:p>
                  </a:txBody>
                  <a:tcPr marL="280198" marR="119743" marT="215537" marB="215537" anchor="ctr" horzOverflow="overflow">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dirty="0">
                          <a:solidFill>
                            <a:schemeClr val="bg1"/>
                          </a:solidFill>
                        </a:rPr>
                        <a:t>Daily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dirty="0">
                          <a:solidFill>
                            <a:schemeClr val="bg1"/>
                          </a:solidFill>
                        </a:rPr>
                        <a:t>Weekly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extLst>
                  <a:ext uri="{0D108BD9-81ED-4DB2-BD59-A6C34878D82A}">
                    <a16:rowId xmlns:a16="http://schemas.microsoft.com/office/drawing/2014/main" val="10000"/>
                  </a:ext>
                </a:extLst>
              </a:tr>
              <a:tr h="1008797">
                <a:tc>
                  <a:txBody>
                    <a:bodyPr/>
                    <a:lstStyle/>
                    <a:p>
                      <a:pPr algn="ctr">
                        <a:lnSpc>
                          <a:spcPct val="115000"/>
                        </a:lnSpc>
                        <a:spcBef>
                          <a:spcPts val="400"/>
                        </a:spcBef>
                      </a:pPr>
                      <a:r>
                        <a:rPr lang="en-US" sz="3300" i="0" cap="none" spc="0" dirty="0">
                          <a:solidFill>
                            <a:schemeClr val="bg1"/>
                          </a:solidFill>
                        </a:rPr>
                        <a:t>K–5</a:t>
                      </a:r>
                      <a:r>
                        <a:rPr sz="3300" i="0" cap="none" spc="0" dirty="0">
                          <a:solidFill>
                            <a:schemeClr val="bg1"/>
                          </a:solidFill>
                        </a:rPr>
                        <a:t>, </a:t>
                      </a:r>
                      <a:r>
                        <a:rPr lang="en-US" sz="3300" i="0" cap="none" spc="0" dirty="0">
                          <a:solidFill>
                            <a:schemeClr val="bg1"/>
                          </a:solidFill>
                        </a:rPr>
                        <a:t>6</a:t>
                      </a:r>
                      <a:r>
                        <a:rPr lang="en-US" sz="3300" b="0" i="0" u="none" strike="noStrike" cap="none" spc="0" noProof="0" dirty="0">
                          <a:solidFill>
                            <a:schemeClr val="bg1"/>
                          </a:solidFill>
                          <a:latin typeface="Calibri"/>
                        </a:rPr>
                        <a:t>–</a:t>
                      </a:r>
                      <a:r>
                        <a:rPr lang="en-US" sz="3300" i="0" cap="none" spc="0" dirty="0">
                          <a:solidFill>
                            <a:schemeClr val="bg1"/>
                          </a:solidFill>
                        </a:rPr>
                        <a:t>8</a:t>
                      </a:r>
                      <a:endParaRPr sz="3300" i="0" cap="none" spc="0" dirty="0">
                        <a:solidFill>
                          <a:schemeClr val="bg1"/>
                        </a:solidFill>
                      </a:endParaRPr>
                    </a:p>
                  </a:txBody>
                  <a:tcPr marL="280198" marR="119743" marT="215537" marB="215537" anchor="ctr" horzOverflow="overflow">
                    <a:lnL w="38100" cap="flat" cmpd="sng" algn="ctr">
                      <a:noFill/>
                      <a:prstDash val="solid"/>
                    </a:lnL>
                    <a:lnR w="6350" cap="flat" cmpd="sng" algn="ctr">
                      <a:solidFill>
                        <a:schemeClr val="tx1">
                          <a:lumMod val="50000"/>
                          <a:lumOff val="50000"/>
                        </a:schemeClr>
                      </a:solidFill>
                      <a:prstDash val="solid"/>
                    </a:lnR>
                    <a:lnT w="38100" cmpd="sng">
                      <a:noFill/>
                    </a:lnT>
                    <a:lnB w="38100" cmpd="sng">
                      <a:noFill/>
                    </a:lnB>
                    <a:solidFill>
                      <a:schemeClr val="tx1">
                        <a:lumMod val="75000"/>
                        <a:lumOff val="25000"/>
                      </a:schemeClr>
                    </a:solidFill>
                  </a:tcPr>
                </a:tc>
                <a:tc>
                  <a:txBody>
                    <a:bodyPr/>
                    <a:lstStyle/>
                    <a:p>
                      <a:pPr algn="ctr">
                        <a:lnSpc>
                          <a:spcPct val="115000"/>
                        </a:lnSpc>
                        <a:spcBef>
                          <a:spcPts val="400"/>
                        </a:spcBef>
                      </a:pPr>
                      <a:r>
                        <a:rPr lang="en-US" sz="3300" i="0" cap="none" spc="0" dirty="0">
                          <a:solidFill>
                            <a:schemeClr val="bg1"/>
                          </a:solidFill>
                        </a:rPr>
                        <a:t>¾ cup</a:t>
                      </a:r>
                      <a:endParaRPr sz="3300" i="0" cap="none" spc="0" dirty="0">
                        <a:solidFill>
                          <a:schemeClr val="bg1"/>
                        </a:solidFill>
                      </a:endParaRPr>
                    </a:p>
                  </a:txBody>
                  <a:tcPr marL="280198" marR="119743" marT="215537" marB="215537" anchor="ctr" horzOverflow="overflow">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38100" cmpd="sng">
                      <a:noFill/>
                    </a:lnB>
                    <a:solidFill>
                      <a:schemeClr val="tx1">
                        <a:lumMod val="75000"/>
                        <a:lumOff val="25000"/>
                      </a:schemeClr>
                    </a:solidFill>
                  </a:tcPr>
                </a:tc>
                <a:tc>
                  <a:txBody>
                    <a:bodyPr/>
                    <a:lstStyle/>
                    <a:p>
                      <a:pPr algn="ctr">
                        <a:lnSpc>
                          <a:spcPct val="115000"/>
                        </a:lnSpc>
                        <a:spcBef>
                          <a:spcPts val="400"/>
                        </a:spcBef>
                      </a:pPr>
                      <a:r>
                        <a:rPr lang="en-US" sz="3300" i="0" cap="none" spc="0" dirty="0">
                          <a:solidFill>
                            <a:schemeClr val="bg1"/>
                          </a:solidFill>
                        </a:rPr>
                        <a:t>3 ¾ cups</a:t>
                      </a:r>
                      <a:endParaRPr sz="3300" i="0" cap="none" spc="0" dirty="0">
                        <a:solidFill>
                          <a:schemeClr val="bg1"/>
                        </a:solidFill>
                      </a:endParaRPr>
                    </a:p>
                  </a:txBody>
                  <a:tcPr marL="280198" marR="119743" marT="215537" marB="215537" anchor="ctr" horzOverflow="overflow">
                    <a:lnL w="6350" cap="flat" cmpd="sng" algn="ctr">
                      <a:solidFill>
                        <a:schemeClr val="tx1">
                          <a:lumMod val="50000"/>
                          <a:lumOff val="50000"/>
                        </a:schemeClr>
                      </a:solidFill>
                      <a:prstDash val="solid"/>
                    </a:lnL>
                    <a:lnR w="38100" cap="flat" cmpd="sng" algn="ctr">
                      <a:noFill/>
                      <a:prstDash val="solid"/>
                    </a:lnR>
                    <a:lnT w="38100" cmpd="sng">
                      <a:noFill/>
                    </a:lnT>
                    <a:lnB w="38100" cmpd="sng">
                      <a:noFill/>
                    </a:lnB>
                    <a:solidFill>
                      <a:schemeClr val="tx1">
                        <a:lumMod val="75000"/>
                        <a:lumOff val="25000"/>
                      </a:schemeClr>
                    </a:solidFill>
                  </a:tcPr>
                </a:tc>
                <a:extLst>
                  <a:ext uri="{0D108BD9-81ED-4DB2-BD59-A6C34878D82A}">
                    <a16:rowId xmlns:a16="http://schemas.microsoft.com/office/drawing/2014/main" val="10001"/>
                  </a:ext>
                </a:extLst>
              </a:tr>
              <a:tr h="996859">
                <a:tc>
                  <a:txBody>
                    <a:bodyPr/>
                    <a:lstStyle/>
                    <a:p>
                      <a:pPr lvl="0" algn="ctr">
                        <a:lnSpc>
                          <a:spcPct val="114999"/>
                        </a:lnSpc>
                        <a:spcBef>
                          <a:spcPts val="400"/>
                        </a:spcBef>
                        <a:buNone/>
                      </a:pPr>
                      <a:r>
                        <a:rPr lang="en-US" sz="3300" i="0" cap="none" spc="0" dirty="0">
                          <a:solidFill>
                            <a:schemeClr val="bg1"/>
                          </a:solidFill>
                        </a:rPr>
                        <a:t>9–12</a:t>
                      </a:r>
                      <a:endParaRPr sz="3300" i="0" cap="none" spc="0" dirty="0">
                        <a:solidFill>
                          <a:schemeClr val="bg1"/>
                        </a:solidFill>
                      </a:endParaRPr>
                    </a:p>
                  </a:txBody>
                  <a:tcPr marL="280197" marR="119742" marT="215537" marB="215537"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1 cup</a:t>
                      </a:r>
                      <a:endParaRPr dirty="0"/>
                    </a:p>
                  </a:txBody>
                  <a:tcPr marL="280197" marR="119742" marT="215537" marB="215537"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5 cups</a:t>
                      </a:r>
                      <a:endParaRPr dirty="0"/>
                    </a:p>
                  </a:txBody>
                  <a:tcPr marL="280197" marR="119742" marT="215537" marB="215537"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3244703245"/>
                  </a:ext>
                </a:extLst>
              </a:tr>
            </a:tbl>
          </a:graphicData>
        </a:graphic>
      </p:graphicFrame>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39520"/>
            <a:ext cx="3429000" cy="1719072"/>
          </a:xfr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Vegetable Subgroups</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half" idx="1"/>
          </p:nvPr>
        </p:nvSpPr>
        <p:spPr>
          <a:xfrm>
            <a:off x="630936" y="2807208"/>
            <a:ext cx="3429000" cy="3410712"/>
          </a:xfrm>
        </p:spPr>
        <p:txBody>
          <a:bodyPr vert="horz" lIns="91440" tIns="45720" rIns="91440" bIns="45720" rtlCol="0" anchor="t">
            <a:noAutofit/>
          </a:bodyPr>
          <a:lstStyle/>
          <a:p>
            <a:pPr>
              <a:buFont typeface="Arial" panose="020B0604020202020204" pitchFamily="34" charset="0"/>
              <a:buChar char="•"/>
            </a:pPr>
            <a:r>
              <a:rPr lang="en-US" kern="1200" dirty="0">
                <a:solidFill>
                  <a:schemeClr val="tx1"/>
                </a:solidFill>
                <a:latin typeface="+mn-lt"/>
                <a:ea typeface="+mn-ea"/>
                <a:cs typeface="+mn-cs"/>
              </a:rPr>
              <a:t>Dark green</a:t>
            </a:r>
          </a:p>
          <a:p>
            <a:pPr>
              <a:buFont typeface="Arial" panose="020B0604020202020204" pitchFamily="34" charset="0"/>
              <a:buChar char="•"/>
            </a:pPr>
            <a:r>
              <a:rPr lang="en-US" kern="1200" dirty="0">
                <a:solidFill>
                  <a:schemeClr val="tx1"/>
                </a:solidFill>
                <a:latin typeface="+mn-lt"/>
                <a:ea typeface="+mn-ea"/>
                <a:cs typeface="+mn-cs"/>
              </a:rPr>
              <a:t>Red/orange</a:t>
            </a:r>
          </a:p>
          <a:p>
            <a:pPr>
              <a:buFont typeface="Arial" panose="020B0604020202020204" pitchFamily="34" charset="0"/>
              <a:buChar char="•"/>
            </a:pPr>
            <a:r>
              <a:rPr lang="en-US" kern="1200" dirty="0">
                <a:solidFill>
                  <a:schemeClr val="tx1"/>
                </a:solidFill>
                <a:latin typeface="+mn-lt"/>
                <a:ea typeface="+mn-ea"/>
                <a:cs typeface="+mn-cs"/>
              </a:rPr>
              <a:t>Beans and peas (legumes)</a:t>
            </a:r>
          </a:p>
          <a:p>
            <a:pPr>
              <a:buFont typeface="Arial" panose="020B0604020202020204" pitchFamily="34" charset="0"/>
              <a:buChar char="•"/>
            </a:pPr>
            <a:r>
              <a:rPr lang="en-US" kern="1200" dirty="0">
                <a:solidFill>
                  <a:schemeClr val="tx1"/>
                </a:solidFill>
                <a:latin typeface="+mn-lt"/>
                <a:ea typeface="+mn-ea"/>
                <a:cs typeface="+mn-cs"/>
              </a:rPr>
              <a:t>Starchy</a:t>
            </a:r>
          </a:p>
          <a:p>
            <a:pPr>
              <a:buFont typeface="Arial" panose="020B0604020202020204" pitchFamily="34" charset="0"/>
              <a:buChar char="•"/>
            </a:pPr>
            <a:r>
              <a:rPr lang="en-US" kern="1200" dirty="0">
                <a:solidFill>
                  <a:schemeClr val="tx1"/>
                </a:solidFill>
                <a:latin typeface="+mn-lt"/>
                <a:ea typeface="+mn-ea"/>
                <a:cs typeface="+mn-cs"/>
              </a:rPr>
              <a:t>Other vegetables </a:t>
            </a:r>
          </a:p>
        </p:txBody>
      </p:sp>
      <p:pic>
        <p:nvPicPr>
          <p:cNvPr id="8" name="Picture 7" descr="Vegetable subgroups handout">
            <a:extLst>
              <a:ext uri="{FF2B5EF4-FFF2-40B4-BE49-F238E27FC236}">
                <a16:creationId xmlns:a16="http://schemas.microsoft.com/office/drawing/2014/main" id="{C8783D65-4957-9A1E-1DCC-8C4F71250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567" y="0"/>
            <a:ext cx="5439723" cy="6858000"/>
          </a:xfrm>
          <a:prstGeom prst="rect">
            <a:avLst/>
          </a:prstGeom>
        </p:spPr>
      </p:pic>
    </p:spTree>
    <p:extLst>
      <p:ext uri="{BB962C8B-B14F-4D97-AF65-F5344CB8AC3E}">
        <p14:creationId xmlns:p14="http://schemas.microsoft.com/office/powerpoint/2010/main" val="353478652"/>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Weekly Vegetable Subgroup Requirements"/>
          <p:cNvSpPr txBox="1">
            <a:spLocks noGrp="1"/>
          </p:cNvSpPr>
          <p:nvPr>
            <p:ph type="title"/>
          </p:nvPr>
        </p:nvSpPr>
        <p:spPr>
          <a:prstGeom prst="rect">
            <a:avLst/>
          </a:prstGeom>
        </p:spPr>
        <p:txBody>
          <a:bodyPr/>
          <a:lstStyle/>
          <a:p>
            <a:r>
              <a:rPr b="1" dirty="0"/>
              <a:t>Weekly Vegetable Subgroup Requirements</a:t>
            </a:r>
          </a:p>
        </p:txBody>
      </p:sp>
      <p:graphicFrame>
        <p:nvGraphicFramePr>
          <p:cNvPr id="208" name="Table"/>
          <p:cNvGraphicFramePr/>
          <p:nvPr>
            <p:extLst>
              <p:ext uri="{D42A27DB-BD31-4B8C-83A1-F6EECF244321}">
                <p14:modId xmlns:p14="http://schemas.microsoft.com/office/powerpoint/2010/main" val="1211999611"/>
              </p:ext>
            </p:extLst>
          </p:nvPr>
        </p:nvGraphicFramePr>
        <p:xfrm>
          <a:off x="1365849" y="1380226"/>
          <a:ext cx="9454883" cy="4488688"/>
        </p:xfrm>
        <a:graphic>
          <a:graphicData uri="http://schemas.openxmlformats.org/drawingml/2006/table">
            <a:tbl>
              <a:tblPr bandRow="1">
                <a:tableStyleId>{4C3C2611-4C71-4FC5-86AE-919BDF0F9419}</a:tableStyleId>
              </a:tblPr>
              <a:tblGrid>
                <a:gridCol w="3819792">
                  <a:extLst>
                    <a:ext uri="{9D8B030D-6E8A-4147-A177-3AD203B41FA5}">
                      <a16:colId xmlns:a16="http://schemas.microsoft.com/office/drawing/2014/main" val="20000"/>
                    </a:ext>
                  </a:extLst>
                </a:gridCol>
                <a:gridCol w="2646242">
                  <a:extLst>
                    <a:ext uri="{9D8B030D-6E8A-4147-A177-3AD203B41FA5}">
                      <a16:colId xmlns:a16="http://schemas.microsoft.com/office/drawing/2014/main" val="20001"/>
                    </a:ext>
                  </a:extLst>
                </a:gridCol>
                <a:gridCol w="2988849">
                  <a:extLst>
                    <a:ext uri="{9D8B030D-6E8A-4147-A177-3AD203B41FA5}">
                      <a16:colId xmlns:a16="http://schemas.microsoft.com/office/drawing/2014/main" val="20002"/>
                    </a:ext>
                  </a:extLst>
                </a:gridCol>
              </a:tblGrid>
              <a:tr h="650240">
                <a:tc>
                  <a:txBody>
                    <a:bodyPr/>
                    <a:lstStyle/>
                    <a:p>
                      <a:pPr algn="ctr" defTabSz="457200">
                        <a:lnSpc>
                          <a:spcPct val="100000"/>
                        </a:lnSpc>
                        <a:spcBef>
                          <a:spcPts val="600"/>
                        </a:spcBef>
                        <a:spcAft>
                          <a:spcPts val="600"/>
                        </a:spcAft>
                        <a:defRPr sz="1500" i="1">
                          <a:uFill>
                            <a:solidFill>
                              <a:srgbClr val="000000"/>
                            </a:solidFill>
                          </a:uFill>
                        </a:defRPr>
                      </a:pPr>
                      <a:r>
                        <a:rPr sz="2200" dirty="0">
                          <a:solidFill>
                            <a:schemeClr val="bg1"/>
                          </a:solidFill>
                        </a:rPr>
                        <a:t>Vegetable Subgroup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tx1"/>
                    </a:solidFill>
                  </a:tcPr>
                </a:tc>
                <a:tc>
                  <a:txBody>
                    <a:bodyPr/>
                    <a:lstStyle/>
                    <a:p>
                      <a:pPr algn="ctr">
                        <a:lnSpc>
                          <a:spcPct val="100000"/>
                        </a:lnSpc>
                        <a:spcBef>
                          <a:spcPts val="600"/>
                        </a:spcBef>
                        <a:spcAft>
                          <a:spcPts val="600"/>
                        </a:spcAft>
                      </a:pPr>
                      <a:r>
                        <a:rPr sz="2200" dirty="0">
                          <a:solidFill>
                            <a:schemeClr val="bg1"/>
                          </a:solidFill>
                        </a:rPr>
                        <a:t>Weekly Minimum</a:t>
                      </a:r>
                      <a:br>
                        <a:rPr lang="en-US" sz="2200" dirty="0">
                          <a:solidFill>
                            <a:schemeClr val="bg1"/>
                          </a:solidFill>
                        </a:rPr>
                      </a:br>
                      <a:r>
                        <a:rPr sz="2200" dirty="0">
                          <a:solidFill>
                            <a:schemeClr val="bg1"/>
                          </a:solidFill>
                        </a:rPr>
                        <a:t>K</a:t>
                      </a:r>
                      <a:r>
                        <a:rPr lang="en-US" sz="2200" dirty="0">
                          <a:solidFill>
                            <a:schemeClr val="bg1"/>
                          </a:solidFill>
                        </a:rPr>
                        <a:t>–</a:t>
                      </a:r>
                      <a:r>
                        <a:rPr sz="2200" dirty="0">
                          <a:solidFill>
                            <a:schemeClr val="bg1"/>
                          </a:solidFill>
                        </a:rPr>
                        <a:t>5, 6</a:t>
                      </a:r>
                      <a:r>
                        <a:rPr lang="en-US" sz="2200" dirty="0">
                          <a:solidFill>
                            <a:schemeClr val="bg1"/>
                          </a:solidFill>
                        </a:rPr>
                        <a:t>–</a:t>
                      </a:r>
                      <a:r>
                        <a:rPr sz="2200" dirty="0">
                          <a:solidFill>
                            <a:schemeClr val="bg1"/>
                          </a:solidFill>
                        </a:rPr>
                        <a:t>8</a:t>
                      </a:r>
                      <a:r>
                        <a:rPr lang="en-US" sz="2200" dirty="0">
                          <a:solidFill>
                            <a:schemeClr val="bg1"/>
                          </a:solidFill>
                        </a:rPr>
                        <a:t> </a:t>
                      </a:r>
                      <a:endParaRPr sz="2200" dirty="0">
                        <a:solidFill>
                          <a:schemeClr val="bg1"/>
                        </a:solidFill>
                      </a:endParaRP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tx1"/>
                    </a:solidFill>
                  </a:tcPr>
                </a:tc>
                <a:tc>
                  <a:txBody>
                    <a:bodyPr/>
                    <a:lstStyle/>
                    <a:p>
                      <a:pPr algn="ctr" defTabSz="457200">
                        <a:lnSpc>
                          <a:spcPct val="100000"/>
                        </a:lnSpc>
                        <a:spcBef>
                          <a:spcPts val="600"/>
                        </a:spcBef>
                        <a:spcAft>
                          <a:spcPts val="600"/>
                        </a:spcAft>
                        <a:defRPr sz="1500" i="1">
                          <a:uFill>
                            <a:solidFill>
                              <a:srgbClr val="000000"/>
                            </a:solidFill>
                          </a:uFill>
                        </a:defRPr>
                      </a:pPr>
                      <a:r>
                        <a:rPr sz="2200" dirty="0">
                          <a:solidFill>
                            <a:schemeClr val="bg1"/>
                          </a:solidFill>
                        </a:rPr>
                        <a:t>Weekly Minimum</a:t>
                      </a:r>
                      <a:br>
                        <a:rPr lang="en-US" sz="2200" dirty="0">
                          <a:solidFill>
                            <a:schemeClr val="bg1"/>
                          </a:solidFill>
                        </a:rPr>
                      </a:br>
                      <a:r>
                        <a:rPr sz="2200" dirty="0">
                          <a:solidFill>
                            <a:schemeClr val="bg1"/>
                          </a:solidFill>
                        </a:rPr>
                        <a:t>9</a:t>
                      </a:r>
                      <a:r>
                        <a:rPr lang="en-US" sz="2200" dirty="0">
                          <a:solidFill>
                            <a:schemeClr val="bg1"/>
                          </a:solidFill>
                        </a:rPr>
                        <a:t>–</a:t>
                      </a:r>
                      <a:r>
                        <a:rPr sz="2200" dirty="0">
                          <a:solidFill>
                            <a:schemeClr val="bg1"/>
                          </a:solidFill>
                        </a:rPr>
                        <a:t>12</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tx1"/>
                    </a:solidFill>
                  </a:tcPr>
                </a:tc>
                <a:extLst>
                  <a:ext uri="{0D108BD9-81ED-4DB2-BD59-A6C34878D82A}">
                    <a16:rowId xmlns:a16="http://schemas.microsoft.com/office/drawing/2014/main" val="10000"/>
                  </a:ext>
                </a:extLst>
              </a:tr>
              <a:tr h="336550">
                <a:tc>
                  <a:txBody>
                    <a:bodyPr/>
                    <a:lstStyle/>
                    <a:p>
                      <a:pPr algn="l" defTabSz="457200">
                        <a:lnSpc>
                          <a:spcPct val="115000"/>
                        </a:lnSpc>
                        <a:spcBef>
                          <a:spcPts val="400"/>
                        </a:spcBef>
                        <a:defRPr sz="1500" i="1">
                          <a:uFill>
                            <a:solidFill>
                              <a:srgbClr val="000000"/>
                            </a:solidFill>
                          </a:uFill>
                        </a:defRPr>
                      </a:pPr>
                      <a:r>
                        <a:rPr sz="2200" dirty="0"/>
                        <a:t>Dark Green*</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6">
                        <a:lumMod val="60000"/>
                        <a:lumOff val="40000"/>
                      </a:schemeClr>
                    </a:solidFill>
                  </a:tcPr>
                </a:tc>
                <a:tc>
                  <a:txBody>
                    <a:bodyPr/>
                    <a:lstStyle/>
                    <a:p>
                      <a:pPr algn="l" defTabSz="457200">
                        <a:lnSpc>
                          <a:spcPct val="115000"/>
                        </a:lnSpc>
                        <a:spcBef>
                          <a:spcPts val="400"/>
                        </a:spcBef>
                        <a:defRPr sz="1500" i="1">
                          <a:uFill>
                            <a:solidFill>
                              <a:srgbClr val="000000"/>
                            </a:solidFill>
                          </a:uFill>
                        </a:defRPr>
                      </a:pPr>
                      <a:r>
                        <a:rPr sz="2200" dirty="0"/>
                        <a:t>½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6">
                        <a:lumMod val="60000"/>
                        <a:lumOff val="40000"/>
                      </a:schemeClr>
                    </a:solidFill>
                  </a:tcPr>
                </a:tc>
                <a:tc>
                  <a:txBody>
                    <a:bodyPr/>
                    <a:lstStyle/>
                    <a:p>
                      <a:pPr algn="l" defTabSz="457200">
                        <a:lnSpc>
                          <a:spcPct val="115000"/>
                        </a:lnSpc>
                        <a:spcBef>
                          <a:spcPts val="400"/>
                        </a:spcBef>
                        <a:defRPr sz="1500" i="1">
                          <a:uFill>
                            <a:solidFill>
                              <a:srgbClr val="000000"/>
                            </a:solidFill>
                          </a:uFill>
                        </a:defRPr>
                      </a:pPr>
                      <a:r>
                        <a:rPr sz="2200" dirty="0"/>
                        <a:t>½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6">
                        <a:lumMod val="60000"/>
                        <a:lumOff val="40000"/>
                      </a:schemeClr>
                    </a:solidFill>
                  </a:tcPr>
                </a:tc>
                <a:extLst>
                  <a:ext uri="{0D108BD9-81ED-4DB2-BD59-A6C34878D82A}">
                    <a16:rowId xmlns:a16="http://schemas.microsoft.com/office/drawing/2014/main" val="10001"/>
                  </a:ext>
                </a:extLst>
              </a:tr>
              <a:tr h="336550">
                <a:tc>
                  <a:txBody>
                    <a:bodyPr/>
                    <a:lstStyle/>
                    <a:p>
                      <a:pPr algn="l" defTabSz="457200">
                        <a:lnSpc>
                          <a:spcPct val="115000"/>
                        </a:lnSpc>
                        <a:spcBef>
                          <a:spcPts val="400"/>
                        </a:spcBef>
                        <a:defRPr sz="1500" i="1">
                          <a:uFill>
                            <a:solidFill>
                              <a:srgbClr val="000000"/>
                            </a:solidFill>
                          </a:uFill>
                        </a:defRPr>
                      </a:pPr>
                      <a:r>
                        <a:rPr sz="2200" dirty="0"/>
                        <a:t>Red/Orange</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2">
                        <a:lumMod val="40000"/>
                        <a:lumOff val="60000"/>
                      </a:schemeClr>
                    </a:solidFill>
                  </a:tcPr>
                </a:tc>
                <a:tc>
                  <a:txBody>
                    <a:bodyPr/>
                    <a:lstStyle/>
                    <a:p>
                      <a:pPr algn="l" defTabSz="457200">
                        <a:lnSpc>
                          <a:spcPct val="115000"/>
                        </a:lnSpc>
                        <a:spcBef>
                          <a:spcPts val="400"/>
                        </a:spcBef>
                        <a:defRPr sz="1500" i="1">
                          <a:uFill>
                            <a:solidFill>
                              <a:srgbClr val="000000"/>
                            </a:solidFill>
                          </a:uFill>
                        </a:defRPr>
                      </a:pPr>
                      <a:r>
                        <a:rPr sz="2200" dirty="0"/>
                        <a:t>¾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2">
                        <a:lumMod val="40000"/>
                        <a:lumOff val="60000"/>
                      </a:schemeClr>
                    </a:solidFill>
                  </a:tcPr>
                </a:tc>
                <a:tc>
                  <a:txBody>
                    <a:bodyPr/>
                    <a:lstStyle/>
                    <a:p>
                      <a:pPr algn="l" defTabSz="457200">
                        <a:lnSpc>
                          <a:spcPct val="115000"/>
                        </a:lnSpc>
                        <a:spcBef>
                          <a:spcPts val="400"/>
                        </a:spcBef>
                        <a:defRPr sz="1500" i="1">
                          <a:uFill>
                            <a:solidFill>
                              <a:srgbClr val="000000"/>
                            </a:solidFill>
                          </a:uFill>
                        </a:defRPr>
                      </a:pPr>
                      <a:r>
                        <a:rPr sz="2200" dirty="0"/>
                        <a:t>1¼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2">
                        <a:lumMod val="40000"/>
                        <a:lumOff val="60000"/>
                      </a:schemeClr>
                    </a:solidFill>
                  </a:tcPr>
                </a:tc>
                <a:extLst>
                  <a:ext uri="{0D108BD9-81ED-4DB2-BD59-A6C34878D82A}">
                    <a16:rowId xmlns:a16="http://schemas.microsoft.com/office/drawing/2014/main" val="10002"/>
                  </a:ext>
                </a:extLst>
              </a:tr>
              <a:tr h="336550">
                <a:tc>
                  <a:txBody>
                    <a:bodyPr/>
                    <a:lstStyle/>
                    <a:p>
                      <a:pPr algn="l">
                        <a:lnSpc>
                          <a:spcPct val="115000"/>
                        </a:lnSpc>
                        <a:spcBef>
                          <a:spcPts val="400"/>
                        </a:spcBef>
                      </a:pPr>
                      <a:r>
                        <a:rPr sz="2200" dirty="0"/>
                        <a:t>Bean</a:t>
                      </a:r>
                      <a:r>
                        <a:rPr lang="en-US" sz="2200" dirty="0"/>
                        <a:t>s, Peas, and Lentils</a:t>
                      </a:r>
                      <a:endParaRPr sz="2200" dirty="0"/>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4">
                        <a:lumMod val="40000"/>
                        <a:lumOff val="60000"/>
                      </a:schemeClr>
                    </a:solidFill>
                  </a:tcPr>
                </a:tc>
                <a:tc>
                  <a:txBody>
                    <a:bodyPr/>
                    <a:lstStyle/>
                    <a:p>
                      <a:pPr algn="l" defTabSz="457200">
                        <a:lnSpc>
                          <a:spcPct val="115000"/>
                        </a:lnSpc>
                        <a:spcBef>
                          <a:spcPts val="400"/>
                        </a:spcBef>
                        <a:defRPr sz="1500" i="1">
                          <a:uFill>
                            <a:solidFill>
                              <a:srgbClr val="000000"/>
                            </a:solidFill>
                          </a:uFill>
                        </a:defRPr>
                      </a:pPr>
                      <a:r>
                        <a:rPr sz="2200" dirty="0"/>
                        <a:t>½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4">
                        <a:lumMod val="40000"/>
                        <a:lumOff val="60000"/>
                      </a:schemeClr>
                    </a:solidFill>
                  </a:tcPr>
                </a:tc>
                <a:tc>
                  <a:txBody>
                    <a:bodyPr/>
                    <a:lstStyle/>
                    <a:p>
                      <a:pPr algn="l" defTabSz="457200">
                        <a:lnSpc>
                          <a:spcPct val="115000"/>
                        </a:lnSpc>
                        <a:spcBef>
                          <a:spcPts val="400"/>
                        </a:spcBef>
                        <a:defRPr sz="1500" i="1">
                          <a:uFill>
                            <a:solidFill>
                              <a:srgbClr val="000000"/>
                            </a:solidFill>
                          </a:uFill>
                        </a:defRPr>
                      </a:pPr>
                      <a:r>
                        <a:rPr sz="2200" dirty="0"/>
                        <a:t>½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4">
                        <a:lumMod val="40000"/>
                        <a:lumOff val="60000"/>
                      </a:schemeClr>
                    </a:solidFill>
                  </a:tcPr>
                </a:tc>
                <a:extLst>
                  <a:ext uri="{0D108BD9-81ED-4DB2-BD59-A6C34878D82A}">
                    <a16:rowId xmlns:a16="http://schemas.microsoft.com/office/drawing/2014/main" val="10003"/>
                  </a:ext>
                </a:extLst>
              </a:tr>
              <a:tr h="336550">
                <a:tc>
                  <a:txBody>
                    <a:bodyPr/>
                    <a:lstStyle/>
                    <a:p>
                      <a:pPr algn="l" defTabSz="457200">
                        <a:lnSpc>
                          <a:spcPct val="115000"/>
                        </a:lnSpc>
                        <a:spcBef>
                          <a:spcPts val="400"/>
                        </a:spcBef>
                        <a:defRPr sz="1500" i="1">
                          <a:uFill>
                            <a:solidFill>
                              <a:srgbClr val="000000"/>
                            </a:solidFill>
                          </a:uFill>
                        </a:defRPr>
                      </a:pPr>
                      <a:r>
                        <a:rPr sz="2200" dirty="0"/>
                        <a:t>Starchy</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D1585A">
                        <a:alpha val="18000"/>
                      </a:srgbClr>
                    </a:solidFill>
                  </a:tcPr>
                </a:tc>
                <a:tc>
                  <a:txBody>
                    <a:bodyPr/>
                    <a:lstStyle/>
                    <a:p>
                      <a:pPr algn="l" defTabSz="457200">
                        <a:lnSpc>
                          <a:spcPct val="115000"/>
                        </a:lnSpc>
                        <a:spcBef>
                          <a:spcPts val="400"/>
                        </a:spcBef>
                        <a:defRPr sz="1500" i="1">
                          <a:uFill>
                            <a:solidFill>
                              <a:srgbClr val="000000"/>
                            </a:solidFill>
                          </a:uFill>
                        </a:defRPr>
                      </a:pPr>
                      <a:r>
                        <a:rPr sz="2200" dirty="0"/>
                        <a:t>½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D1585A">
                        <a:alpha val="18000"/>
                      </a:srgbClr>
                    </a:solidFill>
                  </a:tcPr>
                </a:tc>
                <a:tc>
                  <a:txBody>
                    <a:bodyPr/>
                    <a:lstStyle/>
                    <a:p>
                      <a:pPr algn="l" defTabSz="457200">
                        <a:lnSpc>
                          <a:spcPct val="115000"/>
                        </a:lnSpc>
                        <a:spcBef>
                          <a:spcPts val="400"/>
                        </a:spcBef>
                        <a:defRPr sz="1500" i="1">
                          <a:uFill>
                            <a:solidFill>
                              <a:srgbClr val="000000"/>
                            </a:solidFill>
                          </a:uFill>
                        </a:defRPr>
                      </a:pPr>
                      <a:r>
                        <a:rPr sz="2200" dirty="0"/>
                        <a:t>½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D1585A">
                        <a:alpha val="18000"/>
                      </a:srgbClr>
                    </a:solidFill>
                  </a:tcPr>
                </a:tc>
                <a:extLst>
                  <a:ext uri="{0D108BD9-81ED-4DB2-BD59-A6C34878D82A}">
                    <a16:rowId xmlns:a16="http://schemas.microsoft.com/office/drawing/2014/main" val="10004"/>
                  </a:ext>
                </a:extLst>
              </a:tr>
              <a:tr h="336550">
                <a:tc>
                  <a:txBody>
                    <a:bodyPr/>
                    <a:lstStyle/>
                    <a:p>
                      <a:pPr algn="l" defTabSz="457200">
                        <a:lnSpc>
                          <a:spcPct val="115000"/>
                        </a:lnSpc>
                        <a:spcBef>
                          <a:spcPts val="400"/>
                        </a:spcBef>
                        <a:defRPr sz="1500" i="1">
                          <a:uFill>
                            <a:solidFill>
                              <a:srgbClr val="000000"/>
                            </a:solidFill>
                          </a:uFill>
                        </a:defRPr>
                      </a:pPr>
                      <a:r>
                        <a:rPr sz="2200" dirty="0"/>
                        <a:t>Other**</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4">
                        <a:lumMod val="20000"/>
                        <a:lumOff val="80000"/>
                      </a:schemeClr>
                    </a:solidFill>
                  </a:tcPr>
                </a:tc>
                <a:tc>
                  <a:txBody>
                    <a:bodyPr/>
                    <a:lstStyle/>
                    <a:p>
                      <a:pPr algn="l" defTabSz="457200">
                        <a:lnSpc>
                          <a:spcPct val="115000"/>
                        </a:lnSpc>
                        <a:spcBef>
                          <a:spcPts val="400"/>
                        </a:spcBef>
                        <a:defRPr sz="1500" i="1">
                          <a:uFill>
                            <a:solidFill>
                              <a:srgbClr val="000000"/>
                            </a:solidFill>
                          </a:uFill>
                        </a:defRPr>
                      </a:pPr>
                      <a:r>
                        <a:rPr sz="2200" dirty="0"/>
                        <a:t>½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4">
                        <a:lumMod val="20000"/>
                        <a:lumOff val="80000"/>
                      </a:schemeClr>
                    </a:solidFill>
                  </a:tcPr>
                </a:tc>
                <a:tc>
                  <a:txBody>
                    <a:bodyPr/>
                    <a:lstStyle/>
                    <a:p>
                      <a:pPr algn="l" defTabSz="457200">
                        <a:lnSpc>
                          <a:spcPct val="115000"/>
                        </a:lnSpc>
                        <a:spcBef>
                          <a:spcPts val="400"/>
                        </a:spcBef>
                        <a:defRPr sz="1500" i="1">
                          <a:uFill>
                            <a:solidFill>
                              <a:srgbClr val="000000"/>
                            </a:solidFill>
                          </a:uFill>
                        </a:defRPr>
                      </a:pPr>
                      <a:r>
                        <a:rPr sz="2200" dirty="0"/>
                        <a:t>¾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accent4">
                        <a:lumMod val="20000"/>
                        <a:lumOff val="80000"/>
                      </a:schemeClr>
                    </a:solidFill>
                  </a:tcPr>
                </a:tc>
                <a:extLst>
                  <a:ext uri="{0D108BD9-81ED-4DB2-BD59-A6C34878D82A}">
                    <a16:rowId xmlns:a16="http://schemas.microsoft.com/office/drawing/2014/main" val="10005"/>
                  </a:ext>
                </a:extLst>
              </a:tr>
              <a:tr h="336550">
                <a:tc>
                  <a:txBody>
                    <a:bodyPr/>
                    <a:lstStyle/>
                    <a:p>
                      <a:pPr defTabSz="457200">
                        <a:lnSpc>
                          <a:spcPct val="115000"/>
                        </a:lnSpc>
                        <a:spcBef>
                          <a:spcPts val="400"/>
                        </a:spcBef>
                        <a:defRPr sz="1500" i="1">
                          <a:uFill>
                            <a:solidFill>
                              <a:srgbClr val="000000"/>
                            </a:solidFill>
                          </a:uFill>
                        </a:defRPr>
                      </a:pPr>
                      <a:r>
                        <a:rPr sz="2200" dirty="0">
                          <a:solidFill>
                            <a:schemeClr val="bg1"/>
                          </a:solidFill>
                        </a:rPr>
                        <a:t>Subgroup Totals</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bg2"/>
                    </a:solidFill>
                  </a:tcPr>
                </a:tc>
                <a:tc>
                  <a:txBody>
                    <a:bodyPr/>
                    <a:lstStyle/>
                    <a:p>
                      <a:pPr algn="ctr" defTabSz="457200">
                        <a:lnSpc>
                          <a:spcPct val="115000"/>
                        </a:lnSpc>
                        <a:spcBef>
                          <a:spcPts val="400"/>
                        </a:spcBef>
                        <a:defRPr sz="1500" i="1">
                          <a:uFill>
                            <a:solidFill>
                              <a:srgbClr val="000000"/>
                            </a:solidFill>
                          </a:uFill>
                        </a:defRPr>
                      </a:pPr>
                      <a:r>
                        <a:rPr sz="2200" dirty="0">
                          <a:solidFill>
                            <a:schemeClr val="bg1"/>
                          </a:solidFill>
                        </a:rPr>
                        <a:t>2 ¾ cups</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bg2"/>
                    </a:solidFill>
                  </a:tcPr>
                </a:tc>
                <a:tc>
                  <a:txBody>
                    <a:bodyPr/>
                    <a:lstStyle/>
                    <a:p>
                      <a:pPr algn="ctr" defTabSz="457200">
                        <a:lnSpc>
                          <a:spcPct val="115000"/>
                        </a:lnSpc>
                        <a:spcBef>
                          <a:spcPts val="400"/>
                        </a:spcBef>
                        <a:defRPr sz="1500" i="1">
                          <a:uFill>
                            <a:solidFill>
                              <a:srgbClr val="000000"/>
                            </a:solidFill>
                          </a:uFill>
                        </a:defRPr>
                      </a:pPr>
                      <a:r>
                        <a:rPr sz="2200" dirty="0">
                          <a:solidFill>
                            <a:schemeClr val="bg1"/>
                          </a:solidFill>
                        </a:rPr>
                        <a:t>3 ½ cups</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bg2"/>
                    </a:solidFill>
                  </a:tcPr>
                </a:tc>
                <a:extLst>
                  <a:ext uri="{0D108BD9-81ED-4DB2-BD59-A6C34878D82A}">
                    <a16:rowId xmlns:a16="http://schemas.microsoft.com/office/drawing/2014/main" val="10006"/>
                  </a:ext>
                </a:extLst>
              </a:tr>
              <a:tr h="336550">
                <a:tc>
                  <a:txBody>
                    <a:bodyPr/>
                    <a:lstStyle/>
                    <a:p>
                      <a:pPr defTabSz="457200">
                        <a:lnSpc>
                          <a:spcPct val="115000"/>
                        </a:lnSpc>
                        <a:spcBef>
                          <a:spcPts val="400"/>
                        </a:spcBef>
                        <a:defRPr sz="1500" i="1">
                          <a:uFill>
                            <a:solidFill>
                              <a:srgbClr val="000000"/>
                            </a:solidFill>
                          </a:uFill>
                        </a:defRPr>
                      </a:pPr>
                      <a:r>
                        <a:rPr sz="2200" dirty="0">
                          <a:solidFill>
                            <a:schemeClr val="bg1"/>
                          </a:solidFill>
                        </a:rPr>
                        <a:t>Additional Vegetables</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tx2"/>
                    </a:solidFill>
                  </a:tcPr>
                </a:tc>
                <a:tc>
                  <a:txBody>
                    <a:bodyPr/>
                    <a:lstStyle/>
                    <a:p>
                      <a:pPr algn="ctr" defTabSz="457200">
                        <a:lnSpc>
                          <a:spcPct val="115000"/>
                        </a:lnSpc>
                        <a:spcBef>
                          <a:spcPts val="400"/>
                        </a:spcBef>
                        <a:defRPr sz="1500" i="1">
                          <a:uFill>
                            <a:solidFill>
                              <a:srgbClr val="000000"/>
                            </a:solidFill>
                          </a:uFill>
                        </a:defRPr>
                      </a:pPr>
                      <a:r>
                        <a:rPr sz="2200" dirty="0">
                          <a:solidFill>
                            <a:schemeClr val="bg1"/>
                          </a:solidFill>
                        </a:rPr>
                        <a:t>1 cup</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tx2"/>
                    </a:solidFill>
                  </a:tcPr>
                </a:tc>
                <a:tc>
                  <a:txBody>
                    <a:bodyPr/>
                    <a:lstStyle/>
                    <a:p>
                      <a:pPr algn="ctr" defTabSz="457200">
                        <a:lnSpc>
                          <a:spcPct val="115000"/>
                        </a:lnSpc>
                        <a:spcBef>
                          <a:spcPts val="400"/>
                        </a:spcBef>
                        <a:defRPr sz="1500" i="1">
                          <a:uFill>
                            <a:solidFill>
                              <a:srgbClr val="000000"/>
                            </a:solidFill>
                          </a:uFill>
                        </a:defRPr>
                      </a:pPr>
                      <a:r>
                        <a:rPr sz="2200" dirty="0">
                          <a:solidFill>
                            <a:schemeClr val="bg1"/>
                          </a:solidFill>
                        </a:rPr>
                        <a:t>1 ½ cups</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tx2"/>
                    </a:solidFill>
                  </a:tcPr>
                </a:tc>
                <a:extLst>
                  <a:ext uri="{0D108BD9-81ED-4DB2-BD59-A6C34878D82A}">
                    <a16:rowId xmlns:a16="http://schemas.microsoft.com/office/drawing/2014/main" val="10007"/>
                  </a:ext>
                </a:extLst>
              </a:tr>
              <a:tr h="361950">
                <a:tc>
                  <a:txBody>
                    <a:bodyPr/>
                    <a:lstStyle/>
                    <a:p>
                      <a:pPr defTabSz="457200">
                        <a:lnSpc>
                          <a:spcPct val="115000"/>
                        </a:lnSpc>
                        <a:spcBef>
                          <a:spcPts val="400"/>
                        </a:spcBef>
                        <a:defRPr sz="1500" i="1">
                          <a:uFill>
                            <a:solidFill>
                              <a:srgbClr val="000000"/>
                            </a:solidFill>
                          </a:uFill>
                        </a:defRPr>
                      </a:pPr>
                      <a:r>
                        <a:rPr sz="2200" dirty="0">
                          <a:solidFill>
                            <a:schemeClr val="bg1"/>
                          </a:solidFill>
                        </a:rPr>
                        <a:t>Total Weekly Requirement</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tx1"/>
                    </a:solidFill>
                  </a:tcPr>
                </a:tc>
                <a:tc>
                  <a:txBody>
                    <a:bodyPr/>
                    <a:lstStyle/>
                    <a:p>
                      <a:pPr algn="ctr" defTabSz="457200">
                        <a:lnSpc>
                          <a:spcPct val="115000"/>
                        </a:lnSpc>
                        <a:spcBef>
                          <a:spcPts val="400"/>
                        </a:spcBef>
                        <a:defRPr sz="1500" i="1">
                          <a:uFill>
                            <a:solidFill>
                              <a:srgbClr val="000000"/>
                            </a:solidFill>
                          </a:uFill>
                        </a:defRPr>
                      </a:pPr>
                      <a:r>
                        <a:rPr sz="2200" dirty="0">
                          <a:solidFill>
                            <a:schemeClr val="bg1"/>
                          </a:solidFill>
                        </a:rPr>
                        <a:t>3 ¾ cups</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tx1"/>
                    </a:solidFill>
                  </a:tcPr>
                </a:tc>
                <a:tc>
                  <a:txBody>
                    <a:bodyPr/>
                    <a:lstStyle/>
                    <a:p>
                      <a:pPr algn="ctr" defTabSz="457200">
                        <a:lnSpc>
                          <a:spcPct val="115000"/>
                        </a:lnSpc>
                        <a:spcBef>
                          <a:spcPts val="400"/>
                        </a:spcBef>
                        <a:defRPr sz="1500" i="1">
                          <a:uFill>
                            <a:solidFill>
                              <a:srgbClr val="000000"/>
                            </a:solidFill>
                          </a:uFill>
                        </a:defRPr>
                      </a:pPr>
                      <a:r>
                        <a:rPr sz="2200" dirty="0">
                          <a:solidFill>
                            <a:schemeClr val="bg1"/>
                          </a:solidFill>
                        </a:rPr>
                        <a:t>5 cups</a:t>
                      </a:r>
                    </a:p>
                  </a:txBody>
                  <a:tcPr marL="50800" marR="50800" marT="50800" marB="50800" anchor="ctr"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chemeClr val="tx1"/>
                    </a:solidFill>
                  </a:tcPr>
                </a:tc>
                <a:extLst>
                  <a:ext uri="{0D108BD9-81ED-4DB2-BD59-A6C34878D82A}">
                    <a16:rowId xmlns:a16="http://schemas.microsoft.com/office/drawing/2014/main" val="10008"/>
                  </a:ext>
                </a:extLst>
              </a:tr>
            </a:tbl>
          </a:graphicData>
        </a:graphic>
      </p:graphicFrame>
      <p:sp>
        <p:nvSpPr>
          <p:cNvPr id="209" name="*Raw leafy greens (including iceberg lettuce) credit for half the volume; ¼ cup credits as ⅛ cup.…"/>
          <p:cNvSpPr txBox="1"/>
          <p:nvPr/>
        </p:nvSpPr>
        <p:spPr>
          <a:xfrm>
            <a:off x="248567" y="6055896"/>
            <a:ext cx="11694866" cy="62459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45719" tIns="45720" rIns="45719" bIns="45720" anchor="t">
            <a:spAutoFit/>
          </a:bodyPr>
          <a:lstStyle/>
          <a:p>
            <a:pPr defTabSz="457200">
              <a:lnSpc>
                <a:spcPct val="115000"/>
              </a:lnSpc>
              <a:spcBef>
                <a:spcPts val="400"/>
              </a:spcBef>
              <a:defRPr sz="1300">
                <a:uFill>
                  <a:solidFill>
                    <a:srgbClr val="000000"/>
                  </a:solidFill>
                </a:uFill>
              </a:defRPr>
            </a:pPr>
            <a:r>
              <a:rPr sz="1400" i="1" dirty="0"/>
              <a:t>*Raw leafy greens (including iceberg lettuce) credit for half the volume; ¼ cup credits as ⅛ cup.</a:t>
            </a:r>
            <a:endParaRPr lang="en-US" sz="1400" i="1" dirty="0"/>
          </a:p>
          <a:p>
            <a:pPr defTabSz="457200">
              <a:lnSpc>
                <a:spcPct val="115000"/>
              </a:lnSpc>
              <a:spcBef>
                <a:spcPts val="400"/>
              </a:spcBef>
              <a:defRPr sz="1300">
                <a:uFill>
                  <a:solidFill>
                    <a:srgbClr val="000000"/>
                  </a:solidFill>
                </a:uFill>
              </a:defRPr>
            </a:pPr>
            <a:r>
              <a:rPr sz="1400" i="1" dirty="0"/>
              <a:t>**Other vegetable subgroup requirement may be met with any additional amounts from the dark green, red/orange, and beans and peas vegetable subgroups.</a:t>
            </a:r>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9" name="Rectangle 20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Vegetables Component Serving Size"/>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Crediting Vegetables</a:t>
            </a:r>
            <a:endParaRPr lang="en-US" sz="5400" kern="1200">
              <a:solidFill>
                <a:schemeClr val="tx1"/>
              </a:solidFill>
              <a:latin typeface="+mj-lt"/>
              <a:ea typeface="+mj-ea"/>
              <a:cs typeface="+mj-cs"/>
            </a:endParaRPr>
          </a:p>
        </p:txBody>
      </p:sp>
      <p:sp>
        <p:nvSpPr>
          <p:cNvPr id="2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Vegetable juice must be pasteurized, 100% vegetable juice…"/>
          <p:cNvSpPr txBox="1">
            <a:spLocks noGrp="1"/>
          </p:cNvSpPr>
          <p:nvPr>
            <p:ph type="body" idx="1"/>
          </p:nvPr>
        </p:nvSpPr>
        <p:spPr>
          <a:xfrm>
            <a:off x="838200" y="1929384"/>
            <a:ext cx="10515600" cy="4251960"/>
          </a:xfrm>
          <a:prstGeom prst="rect">
            <a:avLst/>
          </a:prstGeom>
        </p:spPr>
        <p:txBody>
          <a:bodyPr vert="horz" lIns="91440" tIns="45720" rIns="91440" bIns="45720" rtlCol="0" anchor="t">
            <a:noAutofit/>
          </a:bodyPr>
          <a:lstStyle/>
          <a:p>
            <a:pPr>
              <a:defRPr>
                <a:uFill>
                  <a:solidFill>
                    <a:srgbClr val="000000"/>
                  </a:solidFill>
                </a:uFill>
              </a:defRPr>
            </a:pPr>
            <a:r>
              <a:rPr lang="en-US" sz="3200" kern="1200" dirty="0">
                <a:solidFill>
                  <a:schemeClr val="tx1"/>
                </a:solidFill>
                <a:latin typeface="+mn-lt"/>
                <a:ea typeface="+mn-ea"/>
                <a:cs typeface="+mn-cs"/>
              </a:rPr>
              <a:t>The Food Buying Guide is an essential resource for crediting fresh, frozen, canned, dried vegetables, and 100% vegetable juice</a:t>
            </a:r>
          </a:p>
          <a:p>
            <a:pPr>
              <a:defRPr>
                <a:uFill>
                  <a:solidFill>
                    <a:srgbClr val="000000"/>
                  </a:solidFill>
                </a:uFill>
              </a:defRPr>
            </a:pPr>
            <a:r>
              <a:rPr lang="en-US" sz="3200" kern="1200" dirty="0">
                <a:solidFill>
                  <a:schemeClr val="tx1"/>
                </a:solidFill>
                <a:latin typeface="+mn-lt"/>
                <a:ea typeface="+mn-ea"/>
                <a:cs typeface="+mn-cs"/>
              </a:rPr>
              <a:t>Helpful feature is the identification of vegetables by subgroup </a:t>
            </a:r>
            <a:endParaRPr lang="en-US" sz="3200" dirty="0">
              <a:solidFill>
                <a:schemeClr val="tx1"/>
              </a:solidFill>
            </a:endParaRPr>
          </a:p>
          <a:p>
            <a:pPr>
              <a:buFont typeface="Arial" panose="020B0604020202020204" pitchFamily="34" charset="0"/>
              <a:buChar char="•"/>
              <a:defRPr>
                <a:uFill>
                  <a:solidFill>
                    <a:srgbClr val="000000"/>
                  </a:solidFill>
                </a:uFill>
              </a:defRPr>
            </a:pPr>
            <a:endParaRPr lang="en-US" sz="1700" kern="1200" dirty="0">
              <a:solidFill>
                <a:schemeClr val="tx1"/>
              </a:solidFill>
              <a:latin typeface="+mn-lt"/>
              <a:ea typeface="+mn-ea"/>
              <a:cs typeface="+mn-cs"/>
            </a:endParaRPr>
          </a:p>
        </p:txBody>
      </p:sp>
    </p:spTree>
    <p:extLst>
      <p:ext uri="{BB962C8B-B14F-4D97-AF65-F5344CB8AC3E}">
        <p14:creationId xmlns:p14="http://schemas.microsoft.com/office/powerpoint/2010/main" val="2035938139"/>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9" name="Rectangle 20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Vegetables Component Serving Size"/>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dirty="0">
                <a:solidFill>
                  <a:schemeClr val="tx1"/>
                </a:solidFill>
                <a:latin typeface="+mj-lt"/>
                <a:ea typeface="+mj-ea"/>
                <a:cs typeface="+mj-cs"/>
              </a:rPr>
              <a:t>Crediting Vegetables (cont’d)</a:t>
            </a:r>
            <a:endParaRPr lang="en-US" sz="5400" kern="1200" dirty="0">
              <a:solidFill>
                <a:schemeClr val="tx1"/>
              </a:solidFill>
              <a:latin typeface="+mj-lt"/>
              <a:ea typeface="+mj-ea"/>
              <a:cs typeface="+mj-cs"/>
            </a:endParaRPr>
          </a:p>
        </p:txBody>
      </p:sp>
      <p:sp>
        <p:nvSpPr>
          <p:cNvPr id="2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Vegetable juice must be pasteurized, 100% vegetable juice…"/>
          <p:cNvSpPr txBox="1">
            <a:spLocks noGrp="1"/>
          </p:cNvSpPr>
          <p:nvPr>
            <p:ph type="body" idx="1"/>
          </p:nvPr>
        </p:nvSpPr>
        <p:spPr>
          <a:xfrm>
            <a:off x="838200" y="1929384"/>
            <a:ext cx="10515600" cy="4251960"/>
          </a:xfrm>
          <a:prstGeom prst="rect">
            <a:avLst/>
          </a:prstGeom>
        </p:spPr>
        <p:txBody>
          <a:bodyPr vert="horz" lIns="91440" tIns="45720" rIns="91440" bIns="45720" rtlCol="0" anchor="t">
            <a:noAutofit/>
          </a:bodyPr>
          <a:lstStyle/>
          <a:p>
            <a:pPr>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Raw leafy greens credit at half the volume served</a:t>
            </a:r>
          </a:p>
          <a:p>
            <a:pPr marL="723266" lvl="1">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For example, 1 cup of chopped romaine lettuce credits as ½ cup toward the dark green vegetable subgroup</a:t>
            </a:r>
          </a:p>
          <a:p>
            <a:pPr>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Cooked leafy greens, such as collard greens, are credited by volume as served</a:t>
            </a:r>
          </a:p>
          <a:p>
            <a:pPr marL="723266" lvl="1">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For example, ½ cup of cooked collard greens credits as ½ cup of dark green vegetables</a:t>
            </a:r>
            <a:br>
              <a:rPr lang="en-US" sz="1600" kern="1200" dirty="0">
                <a:latin typeface="+mn-lt"/>
                <a:ea typeface="+mn-ea"/>
                <a:cs typeface="+mn-cs"/>
              </a:rPr>
            </a:br>
            <a:endParaRPr lang="en-US" sz="1700" kern="1200" dirty="0">
              <a:solidFill>
                <a:schemeClr val="tx1"/>
              </a:solidFill>
              <a:latin typeface="+mn-lt"/>
              <a:ea typeface="+mn-ea"/>
              <a:cs typeface="+mn-cs"/>
            </a:endParaRPr>
          </a:p>
          <a:p>
            <a:pPr>
              <a:buFont typeface="Arial" panose="020B0604020202020204" pitchFamily="34" charset="0"/>
              <a:buChar char="•"/>
              <a:defRPr>
                <a:uFill>
                  <a:solidFill>
                    <a:srgbClr val="000000"/>
                  </a:solidFill>
                </a:uFill>
              </a:defRPr>
            </a:pPr>
            <a:endParaRPr lang="en-US" sz="1700" kern="1200" dirty="0">
              <a:solidFill>
                <a:schemeClr val="tx1"/>
              </a:solidFill>
              <a:latin typeface="+mn-lt"/>
              <a:ea typeface="+mn-ea"/>
              <a:cs typeface="+mn-cs"/>
            </a:endParaRPr>
          </a:p>
        </p:txBody>
      </p:sp>
    </p:spTree>
    <p:extLst>
      <p:ext uri="{BB962C8B-B14F-4D97-AF65-F5344CB8AC3E}">
        <p14:creationId xmlns:p14="http://schemas.microsoft.com/office/powerpoint/2010/main" val="656029241"/>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4" name="Rectangle 223">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Menu Sample for Vegetables Daily &amp; Weekly Required Serving amounts"/>
          <p:cNvSpPr txBox="1">
            <a:spLocks noGrp="1"/>
          </p:cNvSpPr>
          <p:nvPr>
            <p:ph type="title"/>
          </p:nvPr>
        </p:nvSpPr>
        <p:spPr>
          <a:xfrm>
            <a:off x="638881" y="417576"/>
            <a:ext cx="10909640" cy="1249394"/>
          </a:xfrm>
          <a:prstGeom prst="rect">
            <a:avLst/>
          </a:prstGeom>
        </p:spPr>
        <p:txBody>
          <a:bodyPr vert="horz" lIns="91440" tIns="45720" rIns="91440" bIns="45720" rtlCol="0" anchor="ctr">
            <a:normAutofit/>
          </a:bodyPr>
          <a:lstStyle/>
          <a:p>
            <a:pPr algn="ctr">
              <a:spcBef>
                <a:spcPct val="0"/>
              </a:spcBef>
            </a:pPr>
            <a:r>
              <a:rPr lang="en-US" sz="4100" b="1" kern="1200">
                <a:solidFill>
                  <a:schemeClr val="tx1"/>
                </a:solidFill>
                <a:latin typeface="+mj-lt"/>
                <a:ea typeface="+mj-ea"/>
                <a:cs typeface="+mj-cs"/>
              </a:rPr>
              <a:t>Sample Menu for Vegetables</a:t>
            </a:r>
            <a:br>
              <a:rPr lang="en-US" sz="4100" b="1" kern="1200">
                <a:solidFill>
                  <a:schemeClr val="tx1"/>
                </a:solidFill>
                <a:latin typeface="+mj-lt"/>
                <a:ea typeface="+mj-ea"/>
                <a:cs typeface="+mj-cs"/>
              </a:rPr>
            </a:br>
            <a:r>
              <a:rPr lang="en-US" sz="4100" b="1" kern="1200">
                <a:solidFill>
                  <a:schemeClr val="tx1"/>
                </a:solidFill>
                <a:latin typeface="+mj-lt"/>
                <a:ea typeface="+mj-ea"/>
                <a:cs typeface="+mj-cs"/>
              </a:rPr>
              <a:t>Daily &amp; Weekly Required Serving Amounts</a:t>
            </a:r>
          </a:p>
        </p:txBody>
      </p:sp>
      <p:sp>
        <p:nvSpPr>
          <p:cNvPr id="226"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3">
            <a:extLst>
              <a:ext uri="{FF2B5EF4-FFF2-40B4-BE49-F238E27FC236}">
                <a16:creationId xmlns:a16="http://schemas.microsoft.com/office/drawing/2014/main" id="{F0569796-D810-C521-2F0C-8F6A8DADDEDF}"/>
              </a:ext>
            </a:extLst>
          </p:cNvPr>
          <p:cNvGraphicFramePr>
            <a:graphicFrameLocks noGrp="1"/>
          </p:cNvGraphicFramePr>
          <p:nvPr>
            <p:extLst>
              <p:ext uri="{D42A27DB-BD31-4B8C-83A1-F6EECF244321}">
                <p14:modId xmlns:p14="http://schemas.microsoft.com/office/powerpoint/2010/main" val="3434079362"/>
              </p:ext>
            </p:extLst>
          </p:nvPr>
        </p:nvGraphicFramePr>
        <p:xfrm>
          <a:off x="320040" y="2810152"/>
          <a:ext cx="11548875" cy="3232995"/>
        </p:xfrm>
        <a:graphic>
          <a:graphicData uri="http://schemas.openxmlformats.org/drawingml/2006/table">
            <a:tbl>
              <a:tblPr firstRow="1" bandRow="1">
                <a:tableStyleId>{5940675A-B579-460E-94D1-54222C63F5DA}</a:tableStyleId>
              </a:tblPr>
              <a:tblGrid>
                <a:gridCol w="2233099">
                  <a:extLst>
                    <a:ext uri="{9D8B030D-6E8A-4147-A177-3AD203B41FA5}">
                      <a16:colId xmlns:a16="http://schemas.microsoft.com/office/drawing/2014/main" val="2557823856"/>
                    </a:ext>
                  </a:extLst>
                </a:gridCol>
                <a:gridCol w="2233099">
                  <a:extLst>
                    <a:ext uri="{9D8B030D-6E8A-4147-A177-3AD203B41FA5}">
                      <a16:colId xmlns:a16="http://schemas.microsoft.com/office/drawing/2014/main" val="2937283401"/>
                    </a:ext>
                  </a:extLst>
                </a:gridCol>
                <a:gridCol w="2360169">
                  <a:extLst>
                    <a:ext uri="{9D8B030D-6E8A-4147-A177-3AD203B41FA5}">
                      <a16:colId xmlns:a16="http://schemas.microsoft.com/office/drawing/2014/main" val="1333814887"/>
                    </a:ext>
                  </a:extLst>
                </a:gridCol>
                <a:gridCol w="2375359">
                  <a:extLst>
                    <a:ext uri="{9D8B030D-6E8A-4147-A177-3AD203B41FA5}">
                      <a16:colId xmlns:a16="http://schemas.microsoft.com/office/drawing/2014/main" val="1258785782"/>
                    </a:ext>
                  </a:extLst>
                </a:gridCol>
                <a:gridCol w="2347149">
                  <a:extLst>
                    <a:ext uri="{9D8B030D-6E8A-4147-A177-3AD203B41FA5}">
                      <a16:colId xmlns:a16="http://schemas.microsoft.com/office/drawing/2014/main" val="1018234046"/>
                    </a:ext>
                  </a:extLst>
                </a:gridCol>
              </a:tblGrid>
              <a:tr h="591605">
                <a:tc>
                  <a:txBody>
                    <a:bodyPr/>
                    <a:lstStyle/>
                    <a:p>
                      <a:pPr algn="ctr"/>
                      <a:r>
                        <a:rPr lang="en-US" sz="1900" cap="none" spc="0" dirty="0">
                          <a:solidFill>
                            <a:schemeClr val="bg1"/>
                          </a:solidFill>
                        </a:rPr>
                        <a:t>Monday</a:t>
                      </a:r>
                    </a:p>
                  </a:txBody>
                  <a:tcPr marL="162483" marR="124987" marT="124987" marB="124987" anchor="ctr">
                    <a:solidFill>
                      <a:schemeClr val="tx1"/>
                    </a:solidFill>
                  </a:tcPr>
                </a:tc>
                <a:tc>
                  <a:txBody>
                    <a:bodyPr/>
                    <a:lstStyle/>
                    <a:p>
                      <a:pPr algn="ctr"/>
                      <a:r>
                        <a:rPr lang="en-US" sz="1900" cap="none" spc="0" dirty="0">
                          <a:solidFill>
                            <a:schemeClr val="bg1"/>
                          </a:solidFill>
                        </a:rPr>
                        <a:t>Tuesday</a:t>
                      </a:r>
                    </a:p>
                  </a:txBody>
                  <a:tcPr marL="162483" marR="124987" marT="124987" marB="124987" anchor="ctr">
                    <a:solidFill>
                      <a:schemeClr val="tx1"/>
                    </a:solidFill>
                  </a:tcPr>
                </a:tc>
                <a:tc>
                  <a:txBody>
                    <a:bodyPr/>
                    <a:lstStyle/>
                    <a:p>
                      <a:pPr algn="ctr"/>
                      <a:r>
                        <a:rPr lang="en-US" sz="1900" cap="none" spc="0" dirty="0">
                          <a:solidFill>
                            <a:schemeClr val="bg1"/>
                          </a:solidFill>
                        </a:rPr>
                        <a:t>Wednesday</a:t>
                      </a:r>
                    </a:p>
                  </a:txBody>
                  <a:tcPr marL="162483" marR="124987" marT="124987" marB="124987" anchor="ctr">
                    <a:solidFill>
                      <a:schemeClr val="tx1"/>
                    </a:solidFill>
                  </a:tcPr>
                </a:tc>
                <a:tc>
                  <a:txBody>
                    <a:bodyPr/>
                    <a:lstStyle/>
                    <a:p>
                      <a:pPr algn="ctr"/>
                      <a:r>
                        <a:rPr lang="en-US" sz="1900" cap="none" spc="0" dirty="0">
                          <a:solidFill>
                            <a:schemeClr val="bg1"/>
                          </a:solidFill>
                        </a:rPr>
                        <a:t>Thursday</a:t>
                      </a:r>
                    </a:p>
                  </a:txBody>
                  <a:tcPr marL="162483" marR="124987" marT="124987" marB="124987" anchor="ctr">
                    <a:solidFill>
                      <a:schemeClr val="tx1"/>
                    </a:solidFill>
                  </a:tcPr>
                </a:tc>
                <a:tc>
                  <a:txBody>
                    <a:bodyPr/>
                    <a:lstStyle/>
                    <a:p>
                      <a:pPr algn="ctr"/>
                      <a:r>
                        <a:rPr lang="en-US" sz="1900" cap="none" spc="0" dirty="0">
                          <a:solidFill>
                            <a:schemeClr val="bg1"/>
                          </a:solidFill>
                        </a:rPr>
                        <a:t>Friday</a:t>
                      </a:r>
                    </a:p>
                  </a:txBody>
                  <a:tcPr marL="162483" marR="124987" marT="124987" marB="124987" anchor="ctr">
                    <a:solidFill>
                      <a:schemeClr val="tx1"/>
                    </a:solidFill>
                  </a:tcPr>
                </a:tc>
                <a:extLst>
                  <a:ext uri="{0D108BD9-81ED-4DB2-BD59-A6C34878D82A}">
                    <a16:rowId xmlns:a16="http://schemas.microsoft.com/office/drawing/2014/main" val="750494289"/>
                  </a:ext>
                </a:extLst>
              </a:tr>
              <a:tr h="1758149">
                <a:tc>
                  <a:txBody>
                    <a:bodyPr/>
                    <a:lstStyle/>
                    <a:p>
                      <a:pPr algn="l"/>
                      <a:r>
                        <a:rPr lang="en-US" sz="1900" cap="none" spc="0" dirty="0"/>
                        <a:t>½ cup Broccoli</a:t>
                      </a:r>
                    </a:p>
                  </a:txBody>
                  <a:tcPr marL="162483" marR="124987" marT="124987" marB="124987"/>
                </a:tc>
                <a:tc>
                  <a:txBody>
                    <a:bodyPr/>
                    <a:lstStyle/>
                    <a:p>
                      <a:pPr algn="l"/>
                      <a:r>
                        <a:rPr lang="en-US" sz="1900" cap="none" spc="0" dirty="0"/>
                        <a:t>½ cup Carrots</a:t>
                      </a:r>
                    </a:p>
                  </a:txBody>
                  <a:tcPr marL="162483" marR="124987" marT="124987" marB="124987"/>
                </a:tc>
                <a:tc>
                  <a:txBody>
                    <a:bodyPr/>
                    <a:lstStyle/>
                    <a:p>
                      <a:pPr algn="l"/>
                      <a:r>
                        <a:rPr lang="en-US" sz="1900" cap="none" spc="0" dirty="0"/>
                        <a:t>¾ cup Tossed Salad (½ c iceberg lettuce, ¼ c red pepper and tomato)</a:t>
                      </a:r>
                    </a:p>
                  </a:txBody>
                  <a:tcPr marL="162483" marR="124987" marT="124987" marB="124987"/>
                </a:tc>
                <a:tc>
                  <a:txBody>
                    <a:bodyPr/>
                    <a:lstStyle/>
                    <a:p>
                      <a:pPr algn="l"/>
                      <a:r>
                        <a:rPr lang="en-US" sz="1900" cap="none" spc="0" dirty="0"/>
                        <a:t>½ cup Cauliflower</a:t>
                      </a:r>
                    </a:p>
                  </a:txBody>
                  <a:tcPr marL="162483" marR="124987" marT="124987" marB="124987"/>
                </a:tc>
                <a:tc>
                  <a:txBody>
                    <a:bodyPr/>
                    <a:lstStyle/>
                    <a:p>
                      <a:pPr algn="l"/>
                      <a:r>
                        <a:rPr lang="en-US" sz="1900" cap="none" spc="0" dirty="0"/>
                        <a:t>½ cup Celery and Jicama Sicks</a:t>
                      </a:r>
                    </a:p>
                  </a:txBody>
                  <a:tcPr marL="162483" marR="124987" marT="124987" marB="124987"/>
                </a:tc>
                <a:extLst>
                  <a:ext uri="{0D108BD9-81ED-4DB2-BD59-A6C34878D82A}">
                    <a16:rowId xmlns:a16="http://schemas.microsoft.com/office/drawing/2014/main" val="1772671960"/>
                  </a:ext>
                </a:extLst>
              </a:tr>
              <a:tr h="883241">
                <a:tc>
                  <a:txBody>
                    <a:bodyPr/>
                    <a:lstStyle/>
                    <a:p>
                      <a:pPr algn="l"/>
                      <a:r>
                        <a:rPr lang="en-US" sz="1900" cap="none" spc="0" dirty="0"/>
                        <a:t>½ cup Acorn Squash</a:t>
                      </a:r>
                    </a:p>
                  </a:txBody>
                  <a:tcPr marL="162483" marR="124987" marT="124987" marB="124987"/>
                </a:tc>
                <a:tc>
                  <a:txBody>
                    <a:bodyPr/>
                    <a:lstStyle/>
                    <a:p>
                      <a:pPr algn="l"/>
                      <a:r>
                        <a:rPr lang="en-US" sz="1900" cap="none" spc="0" dirty="0"/>
                        <a:t>½ cup Fries</a:t>
                      </a:r>
                    </a:p>
                  </a:txBody>
                  <a:tcPr marL="162483" marR="124987" marT="124987" marB="124987"/>
                </a:tc>
                <a:tc>
                  <a:txBody>
                    <a:bodyPr/>
                    <a:lstStyle/>
                    <a:p>
                      <a:pPr algn="l"/>
                      <a:r>
                        <a:rPr lang="en-US" sz="1900" cap="none" spc="0" dirty="0"/>
                        <a:t>½ cup Refried Beans</a:t>
                      </a:r>
                    </a:p>
                  </a:txBody>
                  <a:tcPr marL="162483" marR="124987" marT="124987" marB="124987"/>
                </a:tc>
                <a:tc>
                  <a:txBody>
                    <a:bodyPr/>
                    <a:lstStyle/>
                    <a:p>
                      <a:pPr algn="l"/>
                      <a:r>
                        <a:rPr lang="en-US" sz="1900" cap="none" spc="0" dirty="0"/>
                        <a:t>½ cup Green Beans</a:t>
                      </a:r>
                    </a:p>
                  </a:txBody>
                  <a:tcPr marL="162483" marR="124987" marT="124987" marB="124987"/>
                </a:tc>
                <a:tc>
                  <a:txBody>
                    <a:bodyPr/>
                    <a:lstStyle/>
                    <a:p>
                      <a:pPr algn="l"/>
                      <a:r>
                        <a:rPr lang="en-US" sz="1900" cap="none" spc="0" dirty="0"/>
                        <a:t>½ cup Carrots</a:t>
                      </a:r>
                    </a:p>
                  </a:txBody>
                  <a:tcPr marL="162483" marR="124987" marT="124987" marB="124987"/>
                </a:tc>
                <a:extLst>
                  <a:ext uri="{0D108BD9-81ED-4DB2-BD59-A6C34878D82A}">
                    <a16:rowId xmlns:a16="http://schemas.microsoft.com/office/drawing/2014/main" val="1824986514"/>
                  </a:ext>
                </a:extLst>
              </a:tr>
            </a:tbl>
          </a:graphicData>
        </a:graphic>
      </p:graphicFrame>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itle 1"/>
          <p:cNvSpPr txBox="1">
            <a:spLocks noGrp="1"/>
          </p:cNvSpPr>
          <p:nvPr>
            <p:ph type="title"/>
          </p:nvPr>
        </p:nvSpPr>
        <p:spPr>
          <a:prstGeom prst="rect">
            <a:avLst/>
          </a:prstGeom>
        </p:spPr>
        <p:txBody>
          <a:bodyPr lIns="45719" tIns="45720" rIns="45719" bIns="45720" anchor="ctr">
            <a:normAutofit/>
          </a:bodyPr>
          <a:lstStyle/>
          <a:p>
            <a:r>
              <a:rPr lang="en-US" b="1" dirty="0"/>
              <a:t>Activity: Vegetables</a:t>
            </a:r>
            <a:r>
              <a:rPr b="1" dirty="0"/>
              <a:t> Component </a:t>
            </a:r>
            <a:r>
              <a:rPr lang="en-US" b="1" dirty="0"/>
              <a:t>– </a:t>
            </a:r>
            <a:r>
              <a:rPr b="1" dirty="0"/>
              <a:t>Menu Planning Form</a:t>
            </a: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4419" y="1690687"/>
            <a:ext cx="7583162" cy="5029200"/>
          </a:xfrm>
          <a:prstGeom prst="rect">
            <a:avLst/>
          </a:prstGeom>
        </p:spPr>
      </p:pic>
      <p:pic>
        <p:nvPicPr>
          <p:cNvPr id="3" name="Picture 2" descr="Screen Clippi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02836" y="2315916"/>
            <a:ext cx="11586328" cy="1741077"/>
          </a:xfrm>
          <a:prstGeom prst="rect">
            <a:avLst/>
          </a:prstGeom>
        </p:spPr>
      </p:pic>
    </p:spTree>
    <p:extLst>
      <p:ext uri="{BB962C8B-B14F-4D97-AF65-F5344CB8AC3E}">
        <p14:creationId xmlns:p14="http://schemas.microsoft.com/office/powerpoint/2010/main" val="366217519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6" name="Rectangle 22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Food Buying Guide for Vegetables"/>
          <p:cNvSpPr txBox="1">
            <a:spLocks noGrp="1"/>
          </p:cNvSpPr>
          <p:nvPr>
            <p:ph type="title"/>
          </p:nvPr>
        </p:nvSpPr>
        <p:spPr>
          <a:xfrm>
            <a:off x="638881" y="417576"/>
            <a:ext cx="10909640" cy="1249394"/>
          </a:xfrm>
          <a:prstGeom prst="rect">
            <a:avLst/>
          </a:prstGeom>
        </p:spPr>
        <p:txBody>
          <a:bodyPr vert="horz" lIns="91440" tIns="45720" rIns="91440" bIns="45720" rtlCol="0" anchor="ctr">
            <a:normAutofit/>
          </a:bodyPr>
          <a:lstStyle/>
          <a:p>
            <a:pPr algn="ctr">
              <a:spcBef>
                <a:spcPct val="0"/>
              </a:spcBef>
            </a:pPr>
            <a:r>
              <a:rPr lang="en-US" sz="5600" b="1" kern="1200">
                <a:solidFill>
                  <a:schemeClr val="tx1"/>
                </a:solidFill>
                <a:latin typeface="+mj-lt"/>
                <a:ea typeface="+mj-ea"/>
                <a:cs typeface="+mj-cs"/>
              </a:rPr>
              <a:t>Food Buying Guide for Vegetables</a:t>
            </a:r>
          </a:p>
        </p:txBody>
      </p:sp>
      <p:sp>
        <p:nvSpPr>
          <p:cNvPr id="22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able&#10;&#10;Description automatically generated">
            <a:extLst>
              <a:ext uri="{FF2B5EF4-FFF2-40B4-BE49-F238E27FC236}">
                <a16:creationId xmlns:a16="http://schemas.microsoft.com/office/drawing/2014/main" id="{C3851F81-8E75-5CDA-A992-750257C1F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 y="2881987"/>
            <a:ext cx="11548872" cy="3089323"/>
          </a:xfrm>
          <a:prstGeom prst="rect">
            <a:avLst/>
          </a:prstGeom>
        </p:spPr>
      </p:pic>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9" name="Rectangle 22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ICN iLearn Food Buying Guide Series"/>
          <p:cNvSpPr txBox="1">
            <a:spLocks noGrp="1"/>
          </p:cNvSpPr>
          <p:nvPr>
            <p:ph type="title"/>
          </p:nvPr>
        </p:nvSpPr>
        <p:spPr>
          <a:xfrm>
            <a:off x="1113810" y="2960716"/>
            <a:ext cx="4036334" cy="2387600"/>
          </a:xfrm>
          <a:prstGeom prst="rect">
            <a:avLst/>
          </a:prstGeom>
        </p:spPr>
        <p:txBody>
          <a:bodyPr vert="horz" lIns="91440" tIns="45720" rIns="91440" bIns="45720" rtlCol="0" anchor="t">
            <a:normAutofit/>
          </a:bodyPr>
          <a:lstStyle/>
          <a:p>
            <a:pPr>
              <a:spcBef>
                <a:spcPct val="0"/>
              </a:spcBef>
            </a:pPr>
            <a:r>
              <a:rPr lang="en-US" sz="5400" b="1" kern="1200">
                <a:solidFill>
                  <a:schemeClr val="tx1"/>
                </a:solidFill>
                <a:latin typeface="+mj-lt"/>
                <a:ea typeface="+mj-ea"/>
                <a:cs typeface="+mj-cs"/>
              </a:rPr>
              <a:t>ICN</a:t>
            </a:r>
            <a:r>
              <a:rPr lang="en-US" sz="5400" kern="1200">
                <a:solidFill>
                  <a:schemeClr val="tx1"/>
                </a:solidFill>
                <a:latin typeface="+mj-lt"/>
                <a:ea typeface="+mj-ea"/>
                <a:cs typeface="+mj-cs"/>
              </a:rPr>
              <a:t>’</a:t>
            </a:r>
            <a:r>
              <a:rPr lang="en-US" sz="5400" b="1" kern="1200">
                <a:solidFill>
                  <a:schemeClr val="tx1"/>
                </a:solidFill>
                <a:latin typeface="+mj-lt"/>
                <a:ea typeface="+mj-ea"/>
                <a:cs typeface="+mj-cs"/>
              </a:rPr>
              <a:t>s iLearn Food Buying Guide Series</a:t>
            </a:r>
          </a:p>
        </p:txBody>
      </p:sp>
      <p:grpSp>
        <p:nvGrpSpPr>
          <p:cNvPr id="231" name="Group 23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232" name="Rectangle 23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6" name="Rectangle 23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2492" y="1572743"/>
            <a:ext cx="5536001" cy="3653760"/>
          </a:xfrm>
          <a:prstGeom prst="rect">
            <a:avLst/>
          </a:prstGeom>
        </p:spPr>
      </p:pic>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2929-4E52-E5DE-61E1-A3693D518CCD}"/>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Crediting Specific to Vegetables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FC65092-5C71-AE42-3A80-86EE7EA0E5B6}"/>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a:spcAft>
                <a:spcPts val="600"/>
              </a:spcAft>
              <a:buFont typeface="Arial" panose="020B0604020202020204" pitchFamily="34" charset="0"/>
              <a:buChar char="•"/>
            </a:pPr>
            <a:r>
              <a:rPr lang="en-US" sz="3200" kern="1200" dirty="0">
                <a:solidFill>
                  <a:schemeClr val="tx1"/>
                </a:solidFill>
                <a:latin typeface="+mn-lt"/>
                <a:ea typeface="+mn-ea"/>
                <a:cs typeface="+mn-cs"/>
              </a:rPr>
              <a:t>Beans, peas, and lentils refers to dry, mature beans, lentils, and split peas (canned, dried, or frozen)</a:t>
            </a:r>
          </a:p>
          <a:p>
            <a:pPr lvl="1">
              <a:spcAft>
                <a:spcPts val="600"/>
              </a:spcAft>
              <a:buFont typeface="Arial" panose="020B0604020202020204" pitchFamily="34" charset="0"/>
              <a:buChar char="•"/>
            </a:pPr>
            <a:r>
              <a:rPr lang="en-US" sz="3200" kern="1200" dirty="0">
                <a:solidFill>
                  <a:schemeClr val="tx1"/>
                </a:solidFill>
                <a:latin typeface="+mn-lt"/>
                <a:ea typeface="+mn-ea"/>
                <a:cs typeface="+mn-cs"/>
              </a:rPr>
              <a:t>Credit toward the vegetables component </a:t>
            </a:r>
            <a:r>
              <a:rPr lang="en-US" sz="3200" b="1" kern="1200" dirty="0">
                <a:solidFill>
                  <a:schemeClr val="tx1"/>
                </a:solidFill>
                <a:latin typeface="+mn-lt"/>
                <a:ea typeface="+mn-ea"/>
                <a:cs typeface="+mn-cs"/>
              </a:rPr>
              <a:t>OR</a:t>
            </a:r>
            <a:r>
              <a:rPr lang="en-US" sz="3200" kern="1200" dirty="0">
                <a:solidFill>
                  <a:schemeClr val="tx1"/>
                </a:solidFill>
                <a:latin typeface="+mn-lt"/>
                <a:ea typeface="+mn-ea"/>
                <a:cs typeface="+mn-cs"/>
              </a:rPr>
              <a:t> meats/meat alternates component</a:t>
            </a:r>
          </a:p>
          <a:p>
            <a:pPr lvl="1">
              <a:buFont typeface="Arial" panose="020B0604020202020204" pitchFamily="34" charset="0"/>
              <a:buChar char="•"/>
            </a:pPr>
            <a:r>
              <a:rPr lang="en-US" sz="3200" kern="1200" dirty="0">
                <a:solidFill>
                  <a:schemeClr val="tx1"/>
                </a:solidFill>
                <a:latin typeface="+mn-lt"/>
                <a:ea typeface="+mn-ea"/>
                <a:cs typeface="+mn-cs"/>
              </a:rPr>
              <a:t>Only credit toward one food component in a menu item, </a:t>
            </a:r>
            <a:r>
              <a:rPr lang="en-US" sz="3200" b="1" kern="1200" dirty="0">
                <a:solidFill>
                  <a:schemeClr val="tx1"/>
                </a:solidFill>
                <a:latin typeface="+mn-lt"/>
                <a:ea typeface="+mn-ea"/>
                <a:cs typeface="+mn-cs"/>
              </a:rPr>
              <a:t>not both</a:t>
            </a:r>
            <a:endParaRPr lang="en-US" sz="3200" kern="1200" dirty="0">
              <a:solidFill>
                <a:schemeClr val="tx1"/>
              </a:solidFill>
              <a:latin typeface="+mn-lt"/>
              <a:ea typeface="+mn-ea"/>
              <a:cs typeface="+mn-cs"/>
            </a:endParaRPr>
          </a:p>
        </p:txBody>
      </p:sp>
    </p:spTree>
    <p:extLst>
      <p:ext uri="{BB962C8B-B14F-4D97-AF65-F5344CB8AC3E}">
        <p14:creationId xmlns:p14="http://schemas.microsoft.com/office/powerpoint/2010/main" val="3664323271"/>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2929-4E52-E5DE-61E1-A3693D518CCD}"/>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pPr>
              <a:spcBef>
                <a:spcPct val="0"/>
              </a:spcBef>
            </a:pPr>
            <a:r>
              <a:rPr lang="en-US" sz="5400" b="1" kern="1200" dirty="0">
                <a:solidFill>
                  <a:schemeClr val="tx1"/>
                </a:solidFill>
                <a:latin typeface="+mj-lt"/>
                <a:ea typeface="+mj-ea"/>
                <a:cs typeface="+mj-cs"/>
              </a:rPr>
              <a:t>Crediting Specific to Vegetables (cont’d)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FC65092-5C71-AE42-3A80-86EE7EA0E5B6}"/>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a:spcAft>
                <a:spcPts val="600"/>
              </a:spcAft>
              <a:buFont typeface="Arial" panose="020B0604020202020204" pitchFamily="34" charset="0"/>
              <a:buChar char="•"/>
            </a:pPr>
            <a:r>
              <a:rPr lang="en-US" sz="3200" kern="1200" dirty="0">
                <a:solidFill>
                  <a:schemeClr val="tx1"/>
                </a:solidFill>
                <a:latin typeface="+mn-lt"/>
                <a:ea typeface="+mn-ea"/>
                <a:cs typeface="+mn-cs"/>
              </a:rPr>
              <a:t>Vegetable juice must be pasteurized, 100% vegetable juice</a:t>
            </a:r>
          </a:p>
          <a:p>
            <a:pPr lvl="1">
              <a:spcAft>
                <a:spcPts val="600"/>
              </a:spcAft>
              <a:buFont typeface="Arial" panose="020B0604020202020204" pitchFamily="34" charset="0"/>
              <a:buChar char="•"/>
            </a:pPr>
            <a:r>
              <a:rPr lang="en-US" sz="3200" kern="1200" dirty="0">
                <a:solidFill>
                  <a:schemeClr val="tx1"/>
                </a:solidFill>
                <a:latin typeface="+mn-lt"/>
                <a:ea typeface="+mn-ea"/>
                <a:cs typeface="+mn-cs"/>
              </a:rPr>
              <a:t>Blends containing vegetables from the </a:t>
            </a:r>
            <a:r>
              <a:rPr lang="en-US" sz="3200" b="1" kern="1200" dirty="0">
                <a:solidFill>
                  <a:schemeClr val="tx1"/>
                </a:solidFill>
                <a:latin typeface="+mn-lt"/>
                <a:ea typeface="+mn-ea"/>
                <a:cs typeface="+mn-cs"/>
              </a:rPr>
              <a:t>same</a:t>
            </a:r>
            <a:r>
              <a:rPr lang="en-US" sz="3200" kern="1200" dirty="0">
                <a:solidFill>
                  <a:schemeClr val="tx1"/>
                </a:solidFill>
                <a:latin typeface="+mn-lt"/>
                <a:ea typeface="+mn-ea"/>
                <a:cs typeface="+mn-cs"/>
              </a:rPr>
              <a:t> </a:t>
            </a:r>
            <a:r>
              <a:rPr lang="en-US" sz="3200" b="1" kern="1200" dirty="0">
                <a:solidFill>
                  <a:schemeClr val="tx1"/>
                </a:solidFill>
                <a:latin typeface="+mn-lt"/>
                <a:ea typeface="+mn-ea"/>
                <a:cs typeface="+mn-cs"/>
              </a:rPr>
              <a:t>subgroup</a:t>
            </a:r>
            <a:r>
              <a:rPr lang="en-US" sz="3200" kern="1200" dirty="0">
                <a:solidFill>
                  <a:schemeClr val="tx1"/>
                </a:solidFill>
                <a:latin typeface="+mn-lt"/>
                <a:ea typeface="+mn-ea"/>
                <a:cs typeface="+mn-cs"/>
              </a:rPr>
              <a:t> may contribute toward that vegetable subgroup </a:t>
            </a:r>
          </a:p>
          <a:p>
            <a:pPr lvl="1">
              <a:buFont typeface="Arial" panose="020B0604020202020204" pitchFamily="34" charset="0"/>
              <a:buChar char="•"/>
            </a:pPr>
            <a:r>
              <a:rPr lang="en-US" sz="3200" kern="1200" dirty="0">
                <a:solidFill>
                  <a:schemeClr val="tx1"/>
                </a:solidFill>
                <a:latin typeface="+mn-lt"/>
                <a:ea typeface="+mn-ea"/>
                <a:cs typeface="+mn-cs"/>
              </a:rPr>
              <a:t>Blends containing vegetables from more than one subgroup may credit as </a:t>
            </a:r>
            <a:r>
              <a:rPr lang="en-US" sz="3200" i="1" kern="1200" dirty="0">
                <a:solidFill>
                  <a:schemeClr val="tx1"/>
                </a:solidFill>
                <a:latin typeface="+mn-lt"/>
                <a:ea typeface="+mn-ea"/>
                <a:cs typeface="+mn-cs"/>
              </a:rPr>
              <a:t>additional vegetables</a:t>
            </a:r>
            <a:r>
              <a:rPr lang="en-US" sz="3200" kern="1200" dirty="0">
                <a:solidFill>
                  <a:schemeClr val="tx1"/>
                </a:solidFill>
                <a:latin typeface="+mn-lt"/>
                <a:ea typeface="+mn-ea"/>
                <a:cs typeface="+mn-cs"/>
              </a:rPr>
              <a:t> </a:t>
            </a:r>
          </a:p>
          <a:p>
            <a:pPr>
              <a:buFont typeface="Arial" panose="020B0604020202020204" pitchFamily="34" charset="0"/>
              <a:buChar char="•"/>
            </a:pPr>
            <a:endParaRPr lang="en-US" kern="1200" dirty="0">
              <a:solidFill>
                <a:schemeClr val="tx1"/>
              </a:solidFill>
              <a:latin typeface="+mn-lt"/>
              <a:ea typeface="+mn-ea"/>
              <a:cs typeface="+mn-cs"/>
            </a:endParaRPr>
          </a:p>
        </p:txBody>
      </p:sp>
    </p:spTree>
    <p:extLst>
      <p:ext uri="{BB962C8B-B14F-4D97-AF65-F5344CB8AC3E}">
        <p14:creationId xmlns:p14="http://schemas.microsoft.com/office/powerpoint/2010/main" val="3315564968"/>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45719" tIns="45720" rIns="45719" bIns="45720" anchor="ctr">
            <a:normAutofit fontScale="90000"/>
          </a:bodyPr>
          <a:lstStyle/>
          <a:p>
            <a:r>
              <a:rPr lang="en-US" b="1" dirty="0" err="1"/>
              <a:t>Activity:Menu</a:t>
            </a:r>
            <a:r>
              <a:rPr lang="en-US" b="1" dirty="0"/>
              <a:t> Sample for Vegetables Daily, Weekly, and Subgroup Weekly Required Serving Amounts </a:t>
            </a:r>
          </a:p>
        </p:txBody>
      </p:sp>
      <p:graphicFrame>
        <p:nvGraphicFramePr>
          <p:cNvPr id="5" name="Table 3">
            <a:extLst>
              <a:ext uri="{FF2B5EF4-FFF2-40B4-BE49-F238E27FC236}">
                <a16:creationId xmlns:a16="http://schemas.microsoft.com/office/drawing/2014/main" id="{2DA8CADA-8F0D-BA3C-A5BC-6B9F923D25A0}"/>
              </a:ext>
            </a:extLst>
          </p:cNvPr>
          <p:cNvGraphicFramePr>
            <a:graphicFrameLocks noGrp="1"/>
          </p:cNvGraphicFramePr>
          <p:nvPr>
            <p:extLst>
              <p:ext uri="{D42A27DB-BD31-4B8C-83A1-F6EECF244321}">
                <p14:modId xmlns:p14="http://schemas.microsoft.com/office/powerpoint/2010/main" val="2068201251"/>
              </p:ext>
            </p:extLst>
          </p:nvPr>
        </p:nvGraphicFramePr>
        <p:xfrm>
          <a:off x="376303" y="1724391"/>
          <a:ext cx="11548875" cy="4894281"/>
        </p:xfrm>
        <a:graphic>
          <a:graphicData uri="http://schemas.openxmlformats.org/drawingml/2006/table">
            <a:tbl>
              <a:tblPr firstRow="1" bandRow="1">
                <a:tableStyleId>{5940675A-B579-460E-94D1-54222C63F5DA}</a:tableStyleId>
              </a:tblPr>
              <a:tblGrid>
                <a:gridCol w="2233099">
                  <a:extLst>
                    <a:ext uri="{9D8B030D-6E8A-4147-A177-3AD203B41FA5}">
                      <a16:colId xmlns:a16="http://schemas.microsoft.com/office/drawing/2014/main" val="2557823856"/>
                    </a:ext>
                  </a:extLst>
                </a:gridCol>
                <a:gridCol w="2233099">
                  <a:extLst>
                    <a:ext uri="{9D8B030D-6E8A-4147-A177-3AD203B41FA5}">
                      <a16:colId xmlns:a16="http://schemas.microsoft.com/office/drawing/2014/main" val="2937283401"/>
                    </a:ext>
                  </a:extLst>
                </a:gridCol>
                <a:gridCol w="2360169">
                  <a:extLst>
                    <a:ext uri="{9D8B030D-6E8A-4147-A177-3AD203B41FA5}">
                      <a16:colId xmlns:a16="http://schemas.microsoft.com/office/drawing/2014/main" val="1333814887"/>
                    </a:ext>
                  </a:extLst>
                </a:gridCol>
                <a:gridCol w="2375359">
                  <a:extLst>
                    <a:ext uri="{9D8B030D-6E8A-4147-A177-3AD203B41FA5}">
                      <a16:colId xmlns:a16="http://schemas.microsoft.com/office/drawing/2014/main" val="1258785782"/>
                    </a:ext>
                  </a:extLst>
                </a:gridCol>
                <a:gridCol w="2347149">
                  <a:extLst>
                    <a:ext uri="{9D8B030D-6E8A-4147-A177-3AD203B41FA5}">
                      <a16:colId xmlns:a16="http://schemas.microsoft.com/office/drawing/2014/main" val="1018234046"/>
                    </a:ext>
                  </a:extLst>
                </a:gridCol>
              </a:tblGrid>
              <a:tr h="591605">
                <a:tc>
                  <a:txBody>
                    <a:bodyPr/>
                    <a:lstStyle/>
                    <a:p>
                      <a:pPr algn="ctr"/>
                      <a:r>
                        <a:rPr lang="en-US" sz="1900" cap="none" spc="0" dirty="0">
                          <a:solidFill>
                            <a:schemeClr val="bg1"/>
                          </a:solidFill>
                        </a:rPr>
                        <a:t>Monday</a:t>
                      </a:r>
                    </a:p>
                  </a:txBody>
                  <a:tcPr marL="162483" marR="124987" marT="124987" marB="124987" anchor="ctr">
                    <a:solidFill>
                      <a:schemeClr val="tx1"/>
                    </a:solidFill>
                  </a:tcPr>
                </a:tc>
                <a:tc>
                  <a:txBody>
                    <a:bodyPr/>
                    <a:lstStyle/>
                    <a:p>
                      <a:pPr algn="ctr"/>
                      <a:r>
                        <a:rPr lang="en-US" sz="1900" cap="none" spc="0" dirty="0">
                          <a:solidFill>
                            <a:schemeClr val="bg1"/>
                          </a:solidFill>
                        </a:rPr>
                        <a:t>Tuesday</a:t>
                      </a:r>
                    </a:p>
                  </a:txBody>
                  <a:tcPr marL="162483" marR="124987" marT="124987" marB="124987" anchor="ctr">
                    <a:solidFill>
                      <a:schemeClr val="tx1"/>
                    </a:solidFill>
                  </a:tcPr>
                </a:tc>
                <a:tc>
                  <a:txBody>
                    <a:bodyPr/>
                    <a:lstStyle/>
                    <a:p>
                      <a:pPr algn="ctr"/>
                      <a:r>
                        <a:rPr lang="en-US" sz="1900" cap="none" spc="0" dirty="0">
                          <a:solidFill>
                            <a:schemeClr val="bg1"/>
                          </a:solidFill>
                        </a:rPr>
                        <a:t>Wednesday</a:t>
                      </a:r>
                    </a:p>
                  </a:txBody>
                  <a:tcPr marL="162483" marR="124987" marT="124987" marB="124987" anchor="ctr">
                    <a:solidFill>
                      <a:schemeClr val="tx1"/>
                    </a:solidFill>
                  </a:tcPr>
                </a:tc>
                <a:tc>
                  <a:txBody>
                    <a:bodyPr/>
                    <a:lstStyle/>
                    <a:p>
                      <a:pPr algn="ctr"/>
                      <a:r>
                        <a:rPr lang="en-US" sz="1900" cap="none" spc="0" dirty="0">
                          <a:solidFill>
                            <a:schemeClr val="bg1"/>
                          </a:solidFill>
                        </a:rPr>
                        <a:t>Thursday</a:t>
                      </a:r>
                    </a:p>
                  </a:txBody>
                  <a:tcPr marL="162483" marR="124987" marT="124987" marB="124987" anchor="ctr">
                    <a:solidFill>
                      <a:schemeClr val="tx1"/>
                    </a:solidFill>
                  </a:tcPr>
                </a:tc>
                <a:tc>
                  <a:txBody>
                    <a:bodyPr/>
                    <a:lstStyle/>
                    <a:p>
                      <a:pPr algn="ctr"/>
                      <a:r>
                        <a:rPr lang="en-US" sz="1900" cap="none" spc="0" dirty="0">
                          <a:solidFill>
                            <a:schemeClr val="bg1"/>
                          </a:solidFill>
                        </a:rPr>
                        <a:t>Friday</a:t>
                      </a:r>
                    </a:p>
                  </a:txBody>
                  <a:tcPr marL="162483" marR="124987" marT="124987" marB="124987" anchor="ctr">
                    <a:solidFill>
                      <a:schemeClr val="tx1"/>
                    </a:solidFill>
                  </a:tcPr>
                </a:tc>
                <a:extLst>
                  <a:ext uri="{0D108BD9-81ED-4DB2-BD59-A6C34878D82A}">
                    <a16:rowId xmlns:a16="http://schemas.microsoft.com/office/drawing/2014/main" val="750494289"/>
                  </a:ext>
                </a:extLst>
              </a:tr>
              <a:tr h="1758149">
                <a:tc>
                  <a:txBody>
                    <a:bodyPr/>
                    <a:lstStyle/>
                    <a:p>
                      <a:pPr algn="l"/>
                      <a:r>
                        <a:rPr lang="en-US" sz="1900" cap="none" spc="0" dirty="0"/>
                        <a:t>½ cup Broccoli</a:t>
                      </a:r>
                    </a:p>
                  </a:txBody>
                  <a:tcPr marL="162483" marR="124987" marT="124987" marB="124987"/>
                </a:tc>
                <a:tc>
                  <a:txBody>
                    <a:bodyPr/>
                    <a:lstStyle/>
                    <a:p>
                      <a:pPr algn="l"/>
                      <a:r>
                        <a:rPr lang="en-US" sz="1900" cap="none" spc="0" dirty="0"/>
                        <a:t>½ cup Carrots</a:t>
                      </a:r>
                    </a:p>
                  </a:txBody>
                  <a:tcPr marL="162483" marR="124987" marT="124987" marB="124987"/>
                </a:tc>
                <a:tc>
                  <a:txBody>
                    <a:bodyPr/>
                    <a:lstStyle/>
                    <a:p>
                      <a:pPr algn="l"/>
                      <a:r>
                        <a:rPr lang="en-US" sz="1900" cap="none" spc="0" dirty="0"/>
                        <a:t>¾ cup Tossed Salad (½ c iceberg lettuce, ¼ c red pepper and tomato)</a:t>
                      </a:r>
                    </a:p>
                  </a:txBody>
                  <a:tcPr marL="162483" marR="124987" marT="124987" marB="124987"/>
                </a:tc>
                <a:tc>
                  <a:txBody>
                    <a:bodyPr/>
                    <a:lstStyle/>
                    <a:p>
                      <a:pPr algn="l"/>
                      <a:r>
                        <a:rPr lang="en-US" sz="1900" cap="none" spc="0" dirty="0"/>
                        <a:t>½ cup Cauliflower</a:t>
                      </a:r>
                    </a:p>
                  </a:txBody>
                  <a:tcPr marL="162483" marR="124987" marT="124987" marB="124987"/>
                </a:tc>
                <a:tc>
                  <a:txBody>
                    <a:bodyPr/>
                    <a:lstStyle/>
                    <a:p>
                      <a:pPr algn="l"/>
                      <a:r>
                        <a:rPr lang="en-US" sz="1900" cap="none" spc="0" dirty="0"/>
                        <a:t>½ cup Celery and Jicama Sicks</a:t>
                      </a:r>
                    </a:p>
                  </a:txBody>
                  <a:tcPr marL="162483" marR="124987" marT="124987" marB="124987"/>
                </a:tc>
                <a:extLst>
                  <a:ext uri="{0D108BD9-81ED-4DB2-BD59-A6C34878D82A}">
                    <a16:rowId xmlns:a16="http://schemas.microsoft.com/office/drawing/2014/main" val="1772671960"/>
                  </a:ext>
                </a:extLst>
              </a:tr>
              <a:tr h="883241">
                <a:tc>
                  <a:txBody>
                    <a:bodyPr/>
                    <a:lstStyle/>
                    <a:p>
                      <a:pPr algn="l"/>
                      <a:r>
                        <a:rPr lang="en-US" sz="1900" cap="none" spc="0" dirty="0"/>
                        <a:t>½ cup Acorn Squash</a:t>
                      </a:r>
                    </a:p>
                  </a:txBody>
                  <a:tcPr marL="162483" marR="124987" marT="124987" marB="124987"/>
                </a:tc>
                <a:tc>
                  <a:txBody>
                    <a:bodyPr/>
                    <a:lstStyle/>
                    <a:p>
                      <a:pPr algn="l"/>
                      <a:r>
                        <a:rPr lang="en-US" sz="1900" cap="none" spc="0" dirty="0"/>
                        <a:t>½ cup Fries</a:t>
                      </a:r>
                    </a:p>
                  </a:txBody>
                  <a:tcPr marL="162483" marR="124987" marT="124987" marB="124987"/>
                </a:tc>
                <a:tc>
                  <a:txBody>
                    <a:bodyPr/>
                    <a:lstStyle/>
                    <a:p>
                      <a:pPr algn="l"/>
                      <a:r>
                        <a:rPr lang="en-US" sz="1900" cap="none" spc="0" dirty="0"/>
                        <a:t>½ cup Refried Beans</a:t>
                      </a:r>
                    </a:p>
                  </a:txBody>
                  <a:tcPr marL="162483" marR="124987" marT="124987" marB="124987"/>
                </a:tc>
                <a:tc>
                  <a:txBody>
                    <a:bodyPr/>
                    <a:lstStyle/>
                    <a:p>
                      <a:pPr algn="l"/>
                      <a:r>
                        <a:rPr lang="en-US" sz="1900" cap="none" spc="0" dirty="0"/>
                        <a:t>½ cup Green Beans</a:t>
                      </a:r>
                    </a:p>
                  </a:txBody>
                  <a:tcPr marL="162483" marR="124987" marT="124987" marB="124987"/>
                </a:tc>
                <a:tc>
                  <a:txBody>
                    <a:bodyPr/>
                    <a:lstStyle/>
                    <a:p>
                      <a:pPr algn="l"/>
                      <a:r>
                        <a:rPr lang="en-US" sz="1900" cap="none" spc="0" dirty="0"/>
                        <a:t>½ cup Carrots</a:t>
                      </a:r>
                    </a:p>
                  </a:txBody>
                  <a:tcPr marL="162483" marR="124987" marT="124987" marB="124987"/>
                </a:tc>
                <a:extLst>
                  <a:ext uri="{0D108BD9-81ED-4DB2-BD59-A6C34878D82A}">
                    <a16:rowId xmlns:a16="http://schemas.microsoft.com/office/drawing/2014/main" val="1824986514"/>
                  </a:ext>
                </a:extLst>
              </a:tr>
              <a:tr h="542636">
                <a:tc gridSpan="5">
                  <a:txBody>
                    <a:bodyPr/>
                    <a:lstStyle/>
                    <a:p>
                      <a:pPr lvl="0" algn="l">
                        <a:buNone/>
                      </a:pPr>
                      <a:r>
                        <a:rPr lang="en-US" sz="1900" cap="none" spc="0" dirty="0">
                          <a:solidFill>
                            <a:schemeClr val="bg1"/>
                          </a:solidFill>
                        </a:rPr>
                        <a:t>Subgroups:</a:t>
                      </a:r>
                    </a:p>
                  </a:txBody>
                  <a:tcPr marL="162483" marR="124986" marT="124986" marB="124986">
                    <a:solidFill>
                      <a:schemeClr val="bg2"/>
                    </a:solidFill>
                  </a:tcPr>
                </a:tc>
                <a:tc hMerge="1">
                  <a:txBody>
                    <a:bodyPr/>
                    <a:lstStyle/>
                    <a:p>
                      <a:endParaRPr lang="en-US"/>
                    </a:p>
                  </a:txBody>
                  <a:tcPr marL="162483" marR="124986" marT="124986" marB="124986"/>
                </a:tc>
                <a:tc hMerge="1">
                  <a:txBody>
                    <a:bodyPr/>
                    <a:lstStyle/>
                    <a:p>
                      <a:endParaRPr lang="en-US"/>
                    </a:p>
                  </a:txBody>
                  <a:tcPr marL="162483" marR="124986" marT="124986" marB="124986"/>
                </a:tc>
                <a:tc hMerge="1">
                  <a:txBody>
                    <a:bodyPr/>
                    <a:lstStyle/>
                    <a:p>
                      <a:endParaRPr lang="en-US"/>
                    </a:p>
                  </a:txBody>
                  <a:tcPr marL="162483" marR="124986" marT="124986" marB="124986"/>
                </a:tc>
                <a:tc hMerge="1">
                  <a:txBody>
                    <a:bodyPr/>
                    <a:lstStyle/>
                    <a:p>
                      <a:endParaRPr lang="en-US"/>
                    </a:p>
                  </a:txBody>
                  <a:tcPr marL="162483" marR="124986" marT="124986" marB="124986"/>
                </a:tc>
                <a:extLst>
                  <a:ext uri="{0D108BD9-81ED-4DB2-BD59-A6C34878D82A}">
                    <a16:rowId xmlns:a16="http://schemas.microsoft.com/office/drawing/2014/main" val="3827046146"/>
                  </a:ext>
                </a:extLst>
              </a:tr>
              <a:tr h="883239">
                <a:tc>
                  <a:txBody>
                    <a:bodyPr/>
                    <a:lstStyle/>
                    <a:p>
                      <a:pPr lvl="0" algn="l">
                        <a:buNone/>
                      </a:pPr>
                      <a:r>
                        <a:rPr lang="en-US" sz="1900" cap="none" spc="0" dirty="0"/>
                        <a:t>½ c dark green, </a:t>
                      </a:r>
                      <a:endParaRPr lang="en-US" sz="1900" cap="none" spc="0"/>
                    </a:p>
                    <a:p>
                      <a:pPr lvl="0" algn="l">
                        <a:buNone/>
                      </a:pPr>
                      <a:r>
                        <a:rPr lang="en-US" sz="1900" cap="none" spc="0" dirty="0"/>
                        <a:t>½ c red/orange</a:t>
                      </a:r>
                    </a:p>
                  </a:txBody>
                  <a:tcPr marL="162483" marR="124985" marT="124985" marB="124985">
                    <a:solidFill>
                      <a:schemeClr val="bg1">
                        <a:lumMod val="85000"/>
                      </a:schemeClr>
                    </a:solidFill>
                  </a:tcPr>
                </a:tc>
                <a:tc>
                  <a:txBody>
                    <a:bodyPr/>
                    <a:lstStyle/>
                    <a:p>
                      <a:pPr lvl="0" algn="l">
                        <a:buNone/>
                      </a:pPr>
                      <a:r>
                        <a:rPr lang="en-US" sz="1900" cap="none" spc="0" dirty="0"/>
                        <a:t>½ c red/orange,</a:t>
                      </a:r>
                    </a:p>
                    <a:p>
                      <a:pPr lvl="0" algn="l">
                        <a:buNone/>
                      </a:pPr>
                      <a:r>
                        <a:rPr lang="en-US" sz="1900" cap="none" spc="0" dirty="0"/>
                        <a:t>½ c starchy</a:t>
                      </a:r>
                    </a:p>
                  </a:txBody>
                  <a:tcPr marL="162483" marR="124985" marT="124985" marB="124985">
                    <a:solidFill>
                      <a:schemeClr val="bg1">
                        <a:lumMod val="85000"/>
                      </a:schemeClr>
                    </a:solidFill>
                  </a:tcPr>
                </a:tc>
                <a:tc>
                  <a:txBody>
                    <a:bodyPr/>
                    <a:lstStyle/>
                    <a:p>
                      <a:pPr lvl="0" algn="l">
                        <a:buNone/>
                      </a:pPr>
                      <a:r>
                        <a:rPr lang="en-US" sz="1900" cap="none" spc="0" dirty="0"/>
                        <a:t>¼ c other,</a:t>
                      </a:r>
                    </a:p>
                    <a:p>
                      <a:pPr lvl="0" algn="l">
                        <a:buNone/>
                      </a:pPr>
                      <a:r>
                        <a:rPr lang="en-US" sz="1900" cap="none" spc="0" dirty="0"/>
                        <a:t>½ c red/orange,</a:t>
                      </a:r>
                    </a:p>
                    <a:p>
                      <a:pPr lvl="0" algn="l">
                        <a:buNone/>
                      </a:pPr>
                      <a:r>
                        <a:rPr lang="en-US" sz="1900" cap="none" spc="0" dirty="0"/>
                        <a:t>½ c legumes</a:t>
                      </a:r>
                    </a:p>
                  </a:txBody>
                  <a:tcPr marL="162483" marR="124985" marT="124985" marB="124985">
                    <a:solidFill>
                      <a:schemeClr val="bg1">
                        <a:lumMod val="85000"/>
                      </a:schemeClr>
                    </a:solidFill>
                  </a:tcPr>
                </a:tc>
                <a:tc>
                  <a:txBody>
                    <a:bodyPr/>
                    <a:lstStyle/>
                    <a:p>
                      <a:pPr lvl="0" algn="l">
                        <a:buNone/>
                      </a:pPr>
                      <a:r>
                        <a:rPr lang="en-US" sz="1900" cap="none" spc="0" dirty="0"/>
                        <a:t>1 c other</a:t>
                      </a:r>
                    </a:p>
                  </a:txBody>
                  <a:tcPr marL="162483" marR="124985" marT="124985" marB="124985">
                    <a:solidFill>
                      <a:schemeClr val="bg1">
                        <a:lumMod val="85000"/>
                      </a:schemeClr>
                    </a:solidFill>
                  </a:tcPr>
                </a:tc>
                <a:tc>
                  <a:txBody>
                    <a:bodyPr/>
                    <a:lstStyle/>
                    <a:p>
                      <a:pPr lvl="0" algn="l">
                        <a:buNone/>
                      </a:pPr>
                      <a:r>
                        <a:rPr lang="en-US" sz="1900" cap="none" spc="0" dirty="0"/>
                        <a:t>½ c other,</a:t>
                      </a:r>
                    </a:p>
                    <a:p>
                      <a:pPr lvl="0" algn="l">
                        <a:buNone/>
                      </a:pPr>
                      <a:r>
                        <a:rPr lang="en-US" sz="1900" cap="none" spc="0" dirty="0"/>
                        <a:t>¼ c starchy,</a:t>
                      </a:r>
                    </a:p>
                    <a:p>
                      <a:pPr lvl="0" algn="l">
                        <a:buNone/>
                      </a:pPr>
                      <a:r>
                        <a:rPr lang="en-US" sz="1900" cap="none" spc="0" dirty="0"/>
                        <a:t>½ c red/orange</a:t>
                      </a:r>
                    </a:p>
                  </a:txBody>
                  <a:tcPr marL="162483" marR="124985" marT="124985" marB="124985">
                    <a:solidFill>
                      <a:schemeClr val="bg1">
                        <a:lumMod val="85000"/>
                      </a:schemeClr>
                    </a:solidFill>
                  </a:tcPr>
                </a:tc>
                <a:extLst>
                  <a:ext uri="{0D108BD9-81ED-4DB2-BD59-A6C34878D82A}">
                    <a16:rowId xmlns:a16="http://schemas.microsoft.com/office/drawing/2014/main" val="1866030100"/>
                  </a:ext>
                </a:extLst>
              </a:tr>
            </a:tbl>
          </a:graphicData>
        </a:graphic>
      </p:graphicFrame>
    </p:spTree>
    <p:extLst>
      <p:ext uri="{BB962C8B-B14F-4D97-AF65-F5344CB8AC3E}">
        <p14:creationId xmlns:p14="http://schemas.microsoft.com/office/powerpoint/2010/main" val="565798511"/>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2" name="Rectangle 231">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7" name="Vegetable Subgroups on Menu"/>
          <p:cNvSpPr txBox="1">
            <a:spLocks noGrp="1"/>
          </p:cNvSpPr>
          <p:nvPr>
            <p:ph type="title"/>
          </p:nvPr>
        </p:nvSpPr>
        <p:spPr>
          <a:xfrm>
            <a:off x="638881" y="457201"/>
            <a:ext cx="10909640" cy="1832654"/>
          </a:xfrm>
          <a:prstGeom prst="rect">
            <a:avLst/>
          </a:prstGeom>
        </p:spPr>
        <p:txBody>
          <a:bodyPr vert="horz" lIns="91440" tIns="45720" rIns="91440" bIns="45720" rtlCol="0" anchor="b">
            <a:normAutofit fontScale="90000"/>
          </a:bodyPr>
          <a:lstStyle/>
          <a:p>
            <a:pPr algn="ctr">
              <a:spcBef>
                <a:spcPct val="0"/>
              </a:spcBef>
            </a:pPr>
            <a:r>
              <a:rPr lang="en-US" sz="6600" b="1" kern="1200" dirty="0">
                <a:solidFill>
                  <a:schemeClr val="tx1"/>
                </a:solidFill>
                <a:latin typeface="+mj-lt"/>
                <a:ea typeface="+mj-ea"/>
                <a:cs typeface="+mj-cs"/>
              </a:rPr>
              <a:t>Activity: Vegetable Subgroups on Menu</a:t>
            </a:r>
          </a:p>
        </p:txBody>
      </p:sp>
      <p:sp>
        <p:nvSpPr>
          <p:cNvPr id="234"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Table&#10;&#10;Description automatically generated">
            <a:extLst>
              <a:ext uri="{FF2B5EF4-FFF2-40B4-BE49-F238E27FC236}">
                <a16:creationId xmlns:a16="http://schemas.microsoft.com/office/drawing/2014/main" id="{0F175F55-2E2F-D18D-2B39-2802A0D9F930}"/>
              </a:ext>
            </a:extLst>
          </p:cNvPr>
          <p:cNvPicPr>
            <a:picLocks noChangeAspect="1"/>
          </p:cNvPicPr>
          <p:nvPr/>
        </p:nvPicPr>
        <p:blipFill>
          <a:blip r:embed="rId2"/>
          <a:stretch>
            <a:fillRect/>
          </a:stretch>
        </p:blipFill>
        <p:spPr>
          <a:xfrm>
            <a:off x="1849070" y="2530434"/>
            <a:ext cx="8480914" cy="3805487"/>
          </a:xfrm>
          <a:prstGeom prst="rect">
            <a:avLst/>
          </a:prstGeom>
        </p:spPr>
      </p:pic>
      <p:sp>
        <p:nvSpPr>
          <p:cNvPr id="2" name="*Raw leafy greens (including iceberg lettuce) credit for half the volume; ½ cup credits as ¼ cup.">
            <a:extLst>
              <a:ext uri="{FF2B5EF4-FFF2-40B4-BE49-F238E27FC236}">
                <a16:creationId xmlns:a16="http://schemas.microsoft.com/office/drawing/2014/main" id="{428033D0-2E31-7234-B28E-E43AD8FBEDA9}"/>
              </a:ext>
            </a:extLst>
          </p:cNvPr>
          <p:cNvSpPr txBox="1"/>
          <p:nvPr/>
        </p:nvSpPr>
        <p:spPr>
          <a:xfrm>
            <a:off x="1093988" y="6332420"/>
            <a:ext cx="9992477" cy="40934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xmlns:lc="http://schemas.openxmlformats.org/drawingml/2006/lockedCanvas" val="1"/>
            </a:ext>
          </a:extLst>
        </p:spPr>
        <p:txBody>
          <a:bodyPr wrap="none" lIns="45719" rIns="45719">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r>
              <a:rPr sz="2000" dirty="0"/>
              <a:t>*Raw leafy greens (including iceberg lettuce) credit for half the volume; ½ cup credits as ¼ cup.</a:t>
            </a:r>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0" name="Rectangle 23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Vegetable Component Summary"/>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Salad Bar Example</a:t>
            </a:r>
          </a:p>
        </p:txBody>
      </p:sp>
      <p:sp>
        <p:nvSpPr>
          <p:cNvPr id="24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At lunch, provide ¾ cup daily for grades K-5, 6-8 and 1 cup daily for grades 9-12.…"/>
          <p:cNvSpPr txBox="1">
            <a:spLocks noGrp="1"/>
          </p:cNvSpPr>
          <p:nvPr>
            <p:ph type="body" idx="1"/>
          </p:nvPr>
        </p:nvSpPr>
        <p:spPr>
          <a:xfrm>
            <a:off x="630936" y="2660904"/>
            <a:ext cx="4818888" cy="3547872"/>
          </a:xfrm>
          <a:prstGeom prst="rect">
            <a:avLst/>
          </a:prstGeom>
        </p:spPr>
        <p:txBody>
          <a:bodyPr vert="horz" lIns="91440" tIns="45720" rIns="91440" bIns="45720" rtlCol="0" anchor="t">
            <a:normAutofit/>
          </a:bodyPr>
          <a:lstStyle/>
          <a:p>
            <a:pPr>
              <a:buFont typeface="Arial" panose="020B0604020202020204" pitchFamily="34" charset="0"/>
              <a:buChar char="•"/>
              <a:defRPr sz="2576">
                <a:uFill>
                  <a:solidFill>
                    <a:srgbClr val="000000"/>
                  </a:solidFill>
                </a:uFill>
              </a:defRPr>
            </a:pPr>
            <a:r>
              <a:rPr lang="en-US" sz="3200" kern="1200" dirty="0">
                <a:solidFill>
                  <a:schemeClr val="tx1"/>
                </a:solidFill>
                <a:latin typeface="+mn-lt"/>
                <a:ea typeface="+mn-ea"/>
                <a:cs typeface="+mn-cs"/>
              </a:rPr>
              <a:t>Offering a salad bar that meets the daily and weekly minimum serving amounts</a:t>
            </a:r>
          </a:p>
        </p:txBody>
      </p:sp>
      <p:pic>
        <p:nvPicPr>
          <p:cNvPr id="2" name="Picture 2">
            <a:extLst>
              <a:ext uri="{FF2B5EF4-FFF2-40B4-BE49-F238E27FC236}">
                <a16:creationId xmlns:a16="http://schemas.microsoft.com/office/drawing/2014/main" id="{1C01D86B-9EF5-D4A8-83B2-F0873C116535}"/>
              </a:ext>
            </a:extLst>
          </p:cNvPr>
          <p:cNvPicPr>
            <a:picLocks noChangeAspect="1"/>
          </p:cNvPicPr>
          <p:nvPr/>
        </p:nvPicPr>
        <p:blipFill>
          <a:blip r:embed="rId2"/>
          <a:stretch>
            <a:fillRect/>
          </a:stretch>
        </p:blipFill>
        <p:spPr>
          <a:xfrm>
            <a:off x="6583452" y="640080"/>
            <a:ext cx="4490160" cy="5577840"/>
          </a:xfrm>
          <a:prstGeom prst="rect">
            <a:avLst/>
          </a:prstGeom>
        </p:spPr>
      </p:pic>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3800" b="1" kern="1200">
                <a:solidFill>
                  <a:schemeClr val="tx1"/>
                </a:solidFill>
                <a:latin typeface="+mj-lt"/>
                <a:ea typeface="+mj-ea"/>
                <a:cs typeface="+mj-cs"/>
              </a:rPr>
              <a:t>Vegetables Component Wrap Up</a:t>
            </a:r>
          </a:p>
        </p:txBody>
      </p:sp>
      <p:sp>
        <p:nvSpPr>
          <p:cNvPr id="15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half" idx="1"/>
          </p:nvPr>
        </p:nvSpPr>
        <p:spPr>
          <a:xfrm>
            <a:off x="630936" y="2660904"/>
            <a:ext cx="4818888" cy="3547872"/>
          </a:xfr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What did you learn about planning menus that meet the meal pattern requirements for the vegetables component? </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9048" y="1327298"/>
            <a:ext cx="5458968" cy="4203404"/>
          </a:xfrm>
          <a:prstGeom prst="rect">
            <a:avLst/>
          </a:prstGeom>
        </p:spPr>
      </p:pic>
    </p:spTree>
    <p:extLst>
      <p:ext uri="{BB962C8B-B14F-4D97-AF65-F5344CB8AC3E}">
        <p14:creationId xmlns:p14="http://schemas.microsoft.com/office/powerpoint/2010/main" val="2515078212"/>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45064" y="525982"/>
            <a:ext cx="4282983" cy="1200361"/>
          </a:xfrm>
          <a:prstGeom prst="rect">
            <a:avLst/>
          </a:prstGeom>
        </p:spPr>
        <p:txBody>
          <a:bodyPr vert="horz" lIns="91440" tIns="45720" rIns="91440" bIns="45720" rtlCol="0" anchor="b">
            <a:normAutofit/>
          </a:bodyPr>
          <a:lstStyle/>
          <a:p>
            <a:pPr>
              <a:spcBef>
                <a:spcPct val="0"/>
              </a:spcBef>
            </a:pPr>
            <a:r>
              <a:rPr lang="en-US" sz="3300" b="1" kern="1200">
                <a:solidFill>
                  <a:schemeClr val="tx1"/>
                </a:solidFill>
                <a:latin typeface="+mj-lt"/>
                <a:ea typeface="+mj-ea"/>
                <a:cs typeface="+mj-cs"/>
              </a:rPr>
              <a:t>Vegetables Component Summary</a:t>
            </a:r>
          </a:p>
        </p:txBody>
      </p:sp>
      <p:sp>
        <p:nvSpPr>
          <p:cNvPr id="7177" name="Rectangle 717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Content Placeholder 2"/>
          <p:cNvSpPr txBox="1">
            <a:spLocks noGrp="1"/>
          </p:cNvSpPr>
          <p:nvPr>
            <p:ph type="body" idx="1"/>
          </p:nvPr>
        </p:nvSpPr>
        <p:spPr>
          <a:xfrm>
            <a:off x="645066" y="2031101"/>
            <a:ext cx="4282984" cy="3511943"/>
          </a:xfrm>
          <a:prstGeom prst="rect">
            <a:avLst/>
          </a:prstGeom>
        </p:spPr>
        <p:txBody>
          <a:bodyPr vert="horz" lIns="91440" tIns="45720" rIns="91440" bIns="45720" rtlCol="0" anchor="ctr">
            <a:normAutofit/>
          </a:bodyPr>
          <a:lstStyle/>
          <a:p>
            <a:pPr>
              <a:spcBef>
                <a:spcPts val="600"/>
              </a:spcBef>
              <a:spcAft>
                <a:spcPts val="600"/>
              </a:spcAft>
              <a:buFont typeface="Arial" panose="020B0604020202020204" pitchFamily="34" charset="0"/>
              <a:buChar char="•"/>
            </a:pPr>
            <a:r>
              <a:rPr lang="en-US" sz="1500" kern="1200" dirty="0">
                <a:solidFill>
                  <a:schemeClr val="tx1"/>
                </a:solidFill>
                <a:latin typeface="+mn-lt"/>
                <a:ea typeface="+mn-ea"/>
                <a:cs typeface="+mn-cs"/>
              </a:rPr>
              <a:t>At lunch, provide ¾ cup daily for grades K–5, 6–8, and 1 cup daily for grades 9–12. </a:t>
            </a:r>
          </a:p>
          <a:p>
            <a:pPr>
              <a:spcBef>
                <a:spcPts val="600"/>
              </a:spcBef>
              <a:spcAft>
                <a:spcPts val="600"/>
              </a:spcAft>
              <a:buFont typeface="Arial" panose="020B0604020202020204" pitchFamily="34" charset="0"/>
              <a:buChar char="•"/>
            </a:pPr>
            <a:r>
              <a:rPr lang="en-US" sz="1500" kern="1200" dirty="0">
                <a:solidFill>
                  <a:schemeClr val="tx1"/>
                </a:solidFill>
                <a:latin typeface="+mn-lt"/>
                <a:ea typeface="+mn-ea"/>
                <a:cs typeface="+mn-cs"/>
              </a:rPr>
              <a:t>Meet the weekly subgroup requirements.</a:t>
            </a:r>
          </a:p>
          <a:p>
            <a:pPr>
              <a:spcBef>
                <a:spcPts val="600"/>
              </a:spcBef>
              <a:spcAft>
                <a:spcPts val="600"/>
              </a:spcAft>
              <a:buFont typeface="Arial" panose="020B0604020202020204" pitchFamily="34" charset="0"/>
              <a:buChar char="•"/>
            </a:pPr>
            <a:r>
              <a:rPr lang="en-US" sz="1500" kern="1200" dirty="0">
                <a:solidFill>
                  <a:schemeClr val="tx1"/>
                </a:solidFill>
                <a:latin typeface="+mn-lt"/>
                <a:ea typeface="+mn-ea"/>
                <a:cs typeface="+mn-cs"/>
              </a:rPr>
              <a:t>Credit raw leafy greens at half the volume.</a:t>
            </a:r>
          </a:p>
          <a:p>
            <a:pPr>
              <a:spcBef>
                <a:spcPts val="600"/>
              </a:spcBef>
              <a:spcAft>
                <a:spcPts val="600"/>
              </a:spcAft>
              <a:buFont typeface="Arial" panose="020B0604020202020204" pitchFamily="34" charset="0"/>
              <a:buChar char="•"/>
            </a:pPr>
            <a:r>
              <a:rPr lang="en-US" sz="1500" kern="1200" dirty="0">
                <a:solidFill>
                  <a:schemeClr val="tx1"/>
                </a:solidFill>
                <a:latin typeface="+mn-lt"/>
                <a:ea typeface="+mn-ea"/>
                <a:cs typeface="+mn-cs"/>
              </a:rPr>
              <a:t>Credit beans, peas, and lentils as vegetable subgroup or as meats/meat alternates, but not both for the same menu item.</a:t>
            </a:r>
          </a:p>
          <a:p>
            <a:pPr>
              <a:spcBef>
                <a:spcPts val="600"/>
              </a:spcBef>
              <a:spcAft>
                <a:spcPts val="600"/>
              </a:spcAft>
              <a:buFont typeface="Arial" panose="020B0604020202020204" pitchFamily="34" charset="0"/>
              <a:buChar char="•"/>
            </a:pPr>
            <a:r>
              <a:rPr lang="en-US" sz="1500" kern="1200" dirty="0">
                <a:solidFill>
                  <a:schemeClr val="tx1"/>
                </a:solidFill>
                <a:latin typeface="+mn-lt"/>
                <a:ea typeface="+mn-ea"/>
                <a:cs typeface="+mn-cs"/>
              </a:rPr>
              <a:t>Limit 100% vegetable juice to half or less of vegetables component weekly, including vegetables credited in smoothies.</a:t>
            </a:r>
          </a:p>
          <a:p>
            <a:pPr>
              <a:spcBef>
                <a:spcPts val="600"/>
              </a:spcBef>
              <a:spcAft>
                <a:spcPts val="600"/>
              </a:spcAft>
              <a:buFont typeface="Arial" panose="020B0604020202020204" pitchFamily="34" charset="0"/>
              <a:buChar char="•"/>
            </a:pPr>
            <a:r>
              <a:rPr lang="en-US" sz="1500" kern="1200" dirty="0">
                <a:solidFill>
                  <a:schemeClr val="tx1"/>
                </a:solidFill>
                <a:latin typeface="+mn-lt"/>
                <a:ea typeface="+mn-ea"/>
                <a:cs typeface="+mn-cs"/>
              </a:rPr>
              <a:t>The smallest creditable amount for the vegetables component is 1/8 cup.</a:t>
            </a:r>
          </a:p>
        </p:txBody>
      </p:sp>
      <p:sp>
        <p:nvSpPr>
          <p:cNvPr id="7179" name="Rectangle 717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1" name="Rectangle 718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3" name="Rectangle 718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100+ Resume Summary Examples [How-To Guide]">
            <a:extLst>
              <a:ext uri="{FF2B5EF4-FFF2-40B4-BE49-F238E27FC236}">
                <a16:creationId xmlns:a16="http://schemas.microsoft.com/office/drawing/2014/main" id="{7F98F9CF-149D-FFB4-3F96-9B92C7A18B0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tretch/>
        </p:blipFill>
        <p:spPr bwMode="auto">
          <a:xfrm>
            <a:off x="5987738" y="885482"/>
            <a:ext cx="5628018" cy="4854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293556"/>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5" name="Rectangle 22534">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7" name="Freeform: Shape 22536">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7" name="Title 1"/>
          <p:cNvSpPr txBox="1">
            <a:spLocks noGrp="1"/>
          </p:cNvSpPr>
          <p:nvPr>
            <p:ph type="ctrTitle"/>
          </p:nvPr>
        </p:nvSpPr>
        <p:spPr>
          <a:xfrm>
            <a:off x="638881" y="390525"/>
            <a:ext cx="10909640" cy="1510301"/>
          </a:xfrm>
          <a:prstGeom prst="rect">
            <a:avLst/>
          </a:prstGeom>
        </p:spPr>
        <p:txBody>
          <a:bodyPr lIns="45719" tIns="45720" rIns="45719" bIns="45720" anchor="ctr">
            <a:normAutofit/>
          </a:bodyPr>
          <a:lstStyle/>
          <a:p>
            <a:r>
              <a:rPr lang="en-US" sz="5100" b="1">
                <a:solidFill>
                  <a:srgbClr val="FFFFFF"/>
                </a:solidFill>
              </a:rPr>
              <a:t>Lesson 4: Grains Component for the National School Lunch Program</a:t>
            </a:r>
          </a:p>
        </p:txBody>
      </p:sp>
      <p:sp>
        <p:nvSpPr>
          <p:cNvPr id="22539"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0" name="Picture 2" descr="rice and cereals cheap buy online">
            <a:extLst>
              <a:ext uri="{FF2B5EF4-FFF2-40B4-BE49-F238E27FC236}">
                <a16:creationId xmlns:a16="http://schemas.microsoft.com/office/drawing/2014/main" id="{856D8A7B-7ADC-F7B5-8161-42484D534C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3410443" y="3067050"/>
            <a:ext cx="5368065" cy="30195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2" name="Rectangle 20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Vegetables Component"/>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5400" b="1" kern="1200" dirty="0">
                <a:solidFill>
                  <a:schemeClr val="tx1"/>
                </a:solidFill>
                <a:latin typeface="+mj-lt"/>
                <a:ea typeface="+mj-ea"/>
                <a:cs typeface="+mj-cs"/>
              </a:rPr>
              <a:t>Benefits of Grains</a:t>
            </a:r>
          </a:p>
        </p:txBody>
      </p:sp>
      <p:sp>
        <p:nvSpPr>
          <p:cNvPr id="20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Vegetables contribute potassium and other minerals, vitamins A, C, and other vitamins, and dietary fiber to the diet"/>
          <p:cNvSpPr txBox="1">
            <a:spLocks noGrp="1"/>
          </p:cNvSpPr>
          <p:nvPr>
            <p:ph type="body" idx="1"/>
          </p:nvPr>
        </p:nvSpPr>
        <p:spPr>
          <a:xfrm>
            <a:off x="5126418" y="552091"/>
            <a:ext cx="6532182" cy="5431536"/>
          </a:xfrm>
          <a:prstGeom prst="rect">
            <a:avLst/>
          </a:prstGeom>
        </p:spPr>
        <p:txBody>
          <a:bodyPr vert="horz" lIns="91440" tIns="45720" rIns="91440" bIns="45720" rtlCol="0" anchor="ctr">
            <a:normAutofit/>
          </a:bodyPr>
          <a:lstStyle>
            <a:lvl1pPr marL="0" indent="0" defTabSz="457200">
              <a:lnSpc>
                <a:spcPct val="115000"/>
              </a:lnSpc>
              <a:spcBef>
                <a:spcPts val="0"/>
              </a:spcBef>
              <a:buSzTx/>
              <a:buFontTx/>
              <a:buNone/>
              <a:defRPr>
                <a:uFill>
                  <a:solidFill>
                    <a:srgbClr val="000000"/>
                  </a:solidFill>
                </a:uFill>
              </a:defRPr>
            </a:lvl1pPr>
          </a:lstStyle>
          <a:p>
            <a:pPr marL="228600" indent="-228600" defTabSz="914400">
              <a:lnSpc>
                <a:spcPct val="90000"/>
              </a:lnSpc>
              <a:spcBef>
                <a:spcPts val="1000"/>
              </a:spcBef>
              <a:buFont typeface="Arial" panose="020B0604020202020204" pitchFamily="34" charset="0"/>
              <a:buChar char="•"/>
            </a:pPr>
            <a:r>
              <a:rPr lang="en-US" sz="3200" kern="1200" dirty="0">
                <a:solidFill>
                  <a:schemeClr val="tx1"/>
                </a:solidFill>
                <a:latin typeface="+mn-lt"/>
                <a:ea typeface="+mn-ea"/>
                <a:cs typeface="+mn-cs"/>
              </a:rPr>
              <a:t>Contribute energy, dietary fiber, iron, B vitamins, and other nutrients</a:t>
            </a:r>
          </a:p>
          <a:p>
            <a:pPr marL="228600" indent="-228600" defTabSz="914400">
              <a:lnSpc>
                <a:spcPct val="90000"/>
              </a:lnSpc>
              <a:spcBef>
                <a:spcPts val="1000"/>
              </a:spcBef>
              <a:buFont typeface="Arial" panose="020B0604020202020204" pitchFamily="34" charset="0"/>
              <a:buChar char="•"/>
            </a:pPr>
            <a:r>
              <a:rPr lang="en-US" sz="3200" kern="1200" dirty="0">
                <a:solidFill>
                  <a:schemeClr val="tx1"/>
                </a:solidFill>
                <a:latin typeface="+mn-lt"/>
                <a:ea typeface="+mn-ea"/>
                <a:cs typeface="+mn-cs"/>
              </a:rPr>
              <a:t>Whole grains are a source of nutrients, such as dietary fiber, iron, zinc, manganese, folate, magnesium, copper, thiamin, niacin, vitamin B6, phosphorus, selenium, riboflavin and vitamin A </a:t>
            </a:r>
          </a:p>
        </p:txBody>
      </p:sp>
    </p:spTree>
    <p:extLst>
      <p:ext uri="{BB962C8B-B14F-4D97-AF65-F5344CB8AC3E}">
        <p14:creationId xmlns:p14="http://schemas.microsoft.com/office/powerpoint/2010/main" val="477896333"/>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 name="Rectangle 20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Vegetables Objectives"/>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Lesson Overview and Objective</a:t>
            </a:r>
          </a:p>
        </p:txBody>
      </p:sp>
      <p:sp>
        <p:nvSpPr>
          <p:cNvPr id="20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Identify Vegetables component choices and serving sizes to meet daily meal pattern requirements for NSLP…"/>
          <p:cNvSpPr txBox="1">
            <a:spLocks noGrp="1"/>
          </p:cNvSpPr>
          <p:nvPr>
            <p:ph type="body" idx="1"/>
          </p:nvPr>
        </p:nvSpPr>
        <p:spPr>
          <a:xfrm>
            <a:off x="630936" y="2660904"/>
            <a:ext cx="4818888" cy="3547872"/>
          </a:xfrm>
          <a:prstGeom prst="rect">
            <a:avLst/>
          </a:prstGeo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Identify the grains component choices, serving size requirements, and how to credit grains toward meeting meal pattern requirements for the NSLP. </a:t>
            </a:r>
            <a:endParaRPr lang="en-US" dirty="0">
              <a:solidFill>
                <a:schemeClr val="tx1"/>
              </a:solidFill>
            </a:endParaRPr>
          </a:p>
        </p:txBody>
      </p:sp>
      <p:pic>
        <p:nvPicPr>
          <p:cNvPr id="4" name="Picture 2" descr="Objective Stock Photos, Royalty Free Objective Images | Depositphotos">
            <a:extLst>
              <a:ext uri="{FF2B5EF4-FFF2-40B4-BE49-F238E27FC236}">
                <a16:creationId xmlns:a16="http://schemas.microsoft.com/office/drawing/2014/main" id="{FBC730A1-EBEB-622E-BD54-D7860E6CE1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6099048" y="2043786"/>
            <a:ext cx="5458968" cy="2770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57040"/>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 name="Rectangle 24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Grains"/>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4600" b="1" kern="1200">
                <a:solidFill>
                  <a:schemeClr val="tx1"/>
                </a:solidFill>
                <a:latin typeface="+mj-lt"/>
                <a:ea typeface="+mj-ea"/>
                <a:cs typeface="+mj-cs"/>
              </a:rPr>
              <a:t>Grains Component Requirements</a:t>
            </a:r>
          </a:p>
        </p:txBody>
      </p:sp>
      <p:sp>
        <p:nvSpPr>
          <p:cNvPr id="24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0139" y="646234"/>
            <a:ext cx="6282081" cy="5565531"/>
          </a:xfrm>
          <a:prstGeom prst="rect">
            <a:avLst/>
          </a:prstGeom>
        </p:spPr>
      </p:pic>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4E9C88-8517-E11B-FF63-53057A87DD6A}"/>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Grains: Types of Ingredients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D7F1B52-5A52-CE70-B003-D1B6466EBBE5}"/>
              </a:ext>
            </a:extLst>
          </p:cNvPr>
          <p:cNvSpPr>
            <a:spLocks noGrp="1"/>
          </p:cNvSpPr>
          <p:nvPr>
            <p:ph type="body" idx="1"/>
          </p:nvPr>
        </p:nvSpPr>
        <p:spPr>
          <a:xfrm>
            <a:off x="5126418" y="552091"/>
            <a:ext cx="6224335" cy="5431536"/>
          </a:xfrm>
        </p:spPr>
        <p:txBody>
          <a:bodyPr vert="horz" lIns="91440" tIns="45720" rIns="91440" bIns="45720" rtlCol="0" anchor="ctr">
            <a:normAutofit/>
          </a:bodyPr>
          <a:lstStyle/>
          <a:p>
            <a:pPr>
              <a:buFont typeface="Arial" panose="020B0604020202020204" pitchFamily="34" charset="0"/>
              <a:buChar char="•"/>
            </a:pPr>
            <a:r>
              <a:rPr lang="en-US" sz="4000" kern="1200" dirty="0">
                <a:solidFill>
                  <a:schemeClr val="tx1"/>
                </a:solidFill>
                <a:latin typeface="+mn-lt"/>
                <a:ea typeface="+mn-ea"/>
                <a:cs typeface="+mn-cs"/>
              </a:rPr>
              <a:t>Whole grains </a:t>
            </a:r>
          </a:p>
          <a:p>
            <a:pPr>
              <a:buFont typeface="Arial" panose="020B0604020202020204" pitchFamily="34" charset="0"/>
              <a:buChar char="•"/>
            </a:pPr>
            <a:r>
              <a:rPr lang="en-US" sz="4000" kern="1200" dirty="0">
                <a:solidFill>
                  <a:schemeClr val="tx1"/>
                </a:solidFill>
                <a:latin typeface="+mn-lt"/>
                <a:ea typeface="+mn-ea"/>
                <a:cs typeface="+mn-cs"/>
              </a:rPr>
              <a:t>Enriched grains </a:t>
            </a:r>
          </a:p>
          <a:p>
            <a:pPr>
              <a:buFont typeface="Arial" panose="020B0604020202020204" pitchFamily="34" charset="0"/>
              <a:buChar char="•"/>
            </a:pPr>
            <a:r>
              <a:rPr lang="en-US" sz="4000" kern="1200" dirty="0">
                <a:solidFill>
                  <a:schemeClr val="tx1"/>
                </a:solidFill>
                <a:latin typeface="+mn-lt"/>
                <a:ea typeface="+mn-ea"/>
                <a:cs typeface="+mn-cs"/>
              </a:rPr>
              <a:t>Bran or germ</a:t>
            </a:r>
          </a:p>
        </p:txBody>
      </p:sp>
    </p:spTree>
    <p:extLst>
      <p:ext uri="{BB962C8B-B14F-4D97-AF65-F5344CB8AC3E}">
        <p14:creationId xmlns:p14="http://schemas.microsoft.com/office/powerpoint/2010/main" val="3425994250"/>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4E9C88-8517-E11B-FF63-53057A87DD6A}"/>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Grains: Food Examples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D7F1B52-5A52-CE70-B003-D1B6466EBBE5}"/>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a:buFont typeface="Arial" panose="020B0604020202020204" pitchFamily="34" charset="0"/>
              <a:buChar char="•"/>
            </a:pPr>
            <a:r>
              <a:rPr lang="en-US" sz="2400" kern="1200" dirty="0">
                <a:solidFill>
                  <a:schemeClr val="tx1"/>
                </a:solidFill>
                <a:latin typeface="+mn-lt"/>
                <a:ea typeface="+mn-ea"/>
                <a:cs typeface="+mn-cs"/>
              </a:rPr>
              <a:t>Breads, biscuits, bagels, rolls, tortillas, crackers, and cereal grains (cooked)</a:t>
            </a:r>
          </a:p>
          <a:p>
            <a:pPr>
              <a:buFont typeface="Arial" panose="020B0604020202020204" pitchFamily="34" charset="0"/>
              <a:buChar char="•"/>
            </a:pPr>
            <a:r>
              <a:rPr lang="en-US" sz="2400" kern="1200" dirty="0">
                <a:solidFill>
                  <a:schemeClr val="tx1"/>
                </a:solidFill>
                <a:latin typeface="+mn-lt"/>
                <a:ea typeface="+mn-ea"/>
                <a:cs typeface="+mn-cs"/>
              </a:rPr>
              <a:t>Ready-to-eat (RTE) breakfast cereals</a:t>
            </a:r>
          </a:p>
          <a:p>
            <a:pPr>
              <a:buFont typeface="Arial" panose="020B0604020202020204" pitchFamily="34" charset="0"/>
              <a:buChar char="•"/>
            </a:pPr>
            <a:r>
              <a:rPr lang="en-US" sz="2400" kern="1200" dirty="0">
                <a:solidFill>
                  <a:schemeClr val="tx1"/>
                </a:solidFill>
                <a:latin typeface="+mn-lt"/>
                <a:ea typeface="+mn-ea"/>
                <a:cs typeface="+mn-cs"/>
              </a:rPr>
              <a:t>Cereals or bread products </a:t>
            </a:r>
          </a:p>
          <a:p>
            <a:pPr>
              <a:buFont typeface="Arial" panose="020B0604020202020204" pitchFamily="34" charset="0"/>
              <a:buChar char="•"/>
            </a:pPr>
            <a:r>
              <a:rPr lang="en-US" sz="2400" kern="1200" dirty="0">
                <a:solidFill>
                  <a:schemeClr val="tx1"/>
                </a:solidFill>
                <a:latin typeface="+mn-lt"/>
                <a:ea typeface="+mn-ea"/>
                <a:cs typeface="+mn-cs"/>
              </a:rPr>
              <a:t>Macaroni, pasta, noodle products (cooked)</a:t>
            </a:r>
          </a:p>
          <a:p>
            <a:pPr>
              <a:buFont typeface="Arial" panose="020B0604020202020204" pitchFamily="34" charset="0"/>
              <a:buChar char="•"/>
            </a:pPr>
            <a:r>
              <a:rPr lang="en-US" sz="2400" kern="1200" dirty="0">
                <a:solidFill>
                  <a:schemeClr val="tx1"/>
                </a:solidFill>
                <a:latin typeface="+mn-lt"/>
                <a:ea typeface="+mn-ea"/>
                <a:cs typeface="+mn-cs"/>
              </a:rPr>
              <a:t>Grain-based desserts</a:t>
            </a:r>
          </a:p>
          <a:p>
            <a:pPr>
              <a:buFont typeface="Arial" panose="020B0604020202020204" pitchFamily="34" charset="0"/>
              <a:buChar char="•"/>
            </a:pPr>
            <a:r>
              <a:rPr lang="en-US" sz="2400" kern="1200" dirty="0">
                <a:solidFill>
                  <a:schemeClr val="tx1"/>
                </a:solidFill>
                <a:latin typeface="+mn-lt"/>
                <a:ea typeface="+mn-ea"/>
                <a:cs typeface="+mn-cs"/>
              </a:rPr>
              <a:t>Non-sweet snack food products</a:t>
            </a:r>
          </a:p>
          <a:p>
            <a:pPr>
              <a:buFont typeface="Arial" panose="020B0604020202020204" pitchFamily="34" charset="0"/>
              <a:buChar char="•"/>
            </a:pPr>
            <a:endParaRPr lang="en-US" sz="2200" kern="1200" dirty="0">
              <a:solidFill>
                <a:schemeClr val="tx1"/>
              </a:solidFill>
              <a:latin typeface="+mn-lt"/>
              <a:ea typeface="+mn-ea"/>
              <a:cs typeface="+mn-cs"/>
            </a:endParaRPr>
          </a:p>
        </p:txBody>
      </p:sp>
    </p:spTree>
    <p:extLst>
      <p:ext uri="{BB962C8B-B14F-4D97-AF65-F5344CB8AC3E}">
        <p14:creationId xmlns:p14="http://schemas.microsoft.com/office/powerpoint/2010/main" val="3231606298"/>
      </p:ext>
    </p:extLst>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4E9C88-8517-E11B-FF63-53057A87DD6A}"/>
              </a:ext>
            </a:extLst>
          </p:cNvPr>
          <p:cNvSpPr>
            <a:spLocks noGrp="1"/>
          </p:cNvSpPr>
          <p:nvPr>
            <p:ph type="title"/>
          </p:nvPr>
        </p:nvSpPr>
        <p:spPr>
          <a:xfrm>
            <a:off x="638881" y="457201"/>
            <a:ext cx="10909640" cy="1832654"/>
          </a:xfrm>
        </p:spPr>
        <p:txBody>
          <a:bodyPr vert="horz" lIns="91440" tIns="45720" rIns="91440" bIns="45720" rtlCol="0" anchor="b">
            <a:normAutofit/>
          </a:bodyPr>
          <a:lstStyle/>
          <a:p>
            <a:pPr algn="ctr">
              <a:spcBef>
                <a:spcPct val="0"/>
              </a:spcBef>
            </a:pPr>
            <a:r>
              <a:rPr lang="en-US" sz="6100" b="1" kern="1200">
                <a:solidFill>
                  <a:schemeClr val="tx1"/>
                </a:solidFill>
                <a:latin typeface="+mj-lt"/>
                <a:ea typeface="+mj-ea"/>
                <a:cs typeface="+mj-cs"/>
              </a:rPr>
              <a:t>Grains: Daily and Weekly Required Minimums</a:t>
            </a:r>
          </a:p>
        </p:txBody>
      </p:sp>
      <p:sp>
        <p:nvSpPr>
          <p:cNvPr id="12"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a:extLst>
              <a:ext uri="{FF2B5EF4-FFF2-40B4-BE49-F238E27FC236}">
                <a16:creationId xmlns:a16="http://schemas.microsoft.com/office/drawing/2014/main" id="{80EFC213-0FD7-446B-B60E-0A22A90274AA}"/>
              </a:ext>
            </a:extLst>
          </p:cNvPr>
          <p:cNvGraphicFramePr/>
          <p:nvPr>
            <p:extLst>
              <p:ext uri="{D42A27DB-BD31-4B8C-83A1-F6EECF244321}">
                <p14:modId xmlns:p14="http://schemas.microsoft.com/office/powerpoint/2010/main" val="2558589411"/>
              </p:ext>
            </p:extLst>
          </p:nvPr>
        </p:nvGraphicFramePr>
        <p:xfrm>
          <a:off x="849085" y="2514600"/>
          <a:ext cx="10647553" cy="4120368"/>
        </p:xfrm>
        <a:graphic>
          <a:graphicData uri="http://schemas.openxmlformats.org/drawingml/2006/table">
            <a:tbl>
              <a:tblPr firstRow="1" bandRow="1">
                <a:solidFill>
                  <a:schemeClr val="tx1">
                    <a:lumMod val="75000"/>
                    <a:lumOff val="25000"/>
                  </a:schemeClr>
                </a:solidFill>
                <a:tableStyleId>{4C3C2611-4C71-4FC5-86AE-919BDF0F9419}</a:tableStyleId>
              </a:tblPr>
              <a:tblGrid>
                <a:gridCol w="2819735">
                  <a:extLst>
                    <a:ext uri="{9D8B030D-6E8A-4147-A177-3AD203B41FA5}">
                      <a16:colId xmlns:a16="http://schemas.microsoft.com/office/drawing/2014/main" val="20001"/>
                    </a:ext>
                  </a:extLst>
                </a:gridCol>
                <a:gridCol w="3455605">
                  <a:extLst>
                    <a:ext uri="{9D8B030D-6E8A-4147-A177-3AD203B41FA5}">
                      <a16:colId xmlns:a16="http://schemas.microsoft.com/office/drawing/2014/main" val="20002"/>
                    </a:ext>
                  </a:extLst>
                </a:gridCol>
                <a:gridCol w="4372213">
                  <a:extLst>
                    <a:ext uri="{9D8B030D-6E8A-4147-A177-3AD203B41FA5}">
                      <a16:colId xmlns:a16="http://schemas.microsoft.com/office/drawing/2014/main" val="20003"/>
                    </a:ext>
                  </a:extLst>
                </a:gridCol>
              </a:tblGrid>
              <a:tr h="1193988">
                <a:tc>
                  <a:txBody>
                    <a:bodyPr/>
                    <a:lstStyle/>
                    <a:p>
                      <a:pPr algn="ctr">
                        <a:lnSpc>
                          <a:spcPct val="115000"/>
                        </a:lnSpc>
                        <a:spcBef>
                          <a:spcPts val="400"/>
                        </a:spcBef>
                      </a:pPr>
                      <a:r>
                        <a:rPr sz="3300" b="0" i="0" cap="none" spc="0" dirty="0">
                          <a:solidFill>
                            <a:schemeClr val="bg1"/>
                          </a:solidFill>
                        </a:rPr>
                        <a:t>Grade Group</a:t>
                      </a:r>
                      <a:r>
                        <a:rPr lang="en-US" sz="3300" b="0" i="0" cap="none" spc="0" dirty="0">
                          <a:solidFill>
                            <a:schemeClr val="bg1"/>
                          </a:solidFill>
                        </a:rPr>
                        <a:t> </a:t>
                      </a:r>
                      <a:endParaRPr sz="3300" b="0" i="0" cap="none" spc="0" dirty="0">
                        <a:solidFill>
                          <a:schemeClr val="bg1"/>
                        </a:solidFill>
                      </a:endParaRPr>
                    </a:p>
                  </a:txBody>
                  <a:tcPr marL="280198" marR="119743" marT="215537" marB="215537" anchor="ctr" horzOverflow="overflow">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i="0" cap="none" spc="0" dirty="0">
                          <a:solidFill>
                            <a:schemeClr val="bg1"/>
                          </a:solidFill>
                        </a:rPr>
                        <a:t>Daily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i="0" cap="none" spc="0" dirty="0">
                          <a:solidFill>
                            <a:schemeClr val="bg1"/>
                          </a:solidFill>
                        </a:rPr>
                        <a:t>Weekly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extLst>
                  <a:ext uri="{0D108BD9-81ED-4DB2-BD59-A6C34878D82A}">
                    <a16:rowId xmlns:a16="http://schemas.microsoft.com/office/drawing/2014/main" val="10000"/>
                  </a:ext>
                </a:extLst>
              </a:tr>
              <a:tr h="765802">
                <a:tc>
                  <a:txBody>
                    <a:bodyPr/>
                    <a:lstStyle/>
                    <a:p>
                      <a:pPr lvl="0" algn="ctr">
                        <a:lnSpc>
                          <a:spcPct val="114999"/>
                        </a:lnSpc>
                        <a:spcBef>
                          <a:spcPts val="400"/>
                        </a:spcBef>
                        <a:buNone/>
                      </a:pPr>
                      <a:r>
                        <a:rPr lang="en-US" sz="3300" i="0" cap="none" spc="0" dirty="0">
                          <a:solidFill>
                            <a:schemeClr val="bg1"/>
                          </a:solidFill>
                        </a:rPr>
                        <a:t>K–5</a:t>
                      </a:r>
                      <a:endParaRPr sz="3300" i="0" cap="none" spc="0" dirty="0">
                        <a:solidFill>
                          <a:schemeClr val="bg1"/>
                        </a:solidFill>
                      </a:endParaRPr>
                    </a:p>
                  </a:txBody>
                  <a:tcPr marL="280196" marR="119742" marT="215537" marB="215537"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1 oz eq</a:t>
                      </a:r>
                      <a:endParaRPr sz="3300" i="0" cap="none" spc="0" dirty="0">
                        <a:solidFill>
                          <a:schemeClr val="bg1"/>
                        </a:solidFill>
                      </a:endParaRPr>
                    </a:p>
                  </a:txBody>
                  <a:tcPr marL="280196" marR="119742" marT="215537" marB="215537"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8–9 oz eq</a:t>
                      </a:r>
                      <a:endParaRPr sz="3300" i="0" cap="none" spc="0" dirty="0">
                        <a:solidFill>
                          <a:schemeClr val="bg1"/>
                        </a:solidFill>
                      </a:endParaRPr>
                    </a:p>
                  </a:txBody>
                  <a:tcPr marL="280196" marR="119742" marT="215537" marB="215537"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348751595"/>
                  </a:ext>
                </a:extLst>
              </a:tr>
              <a:tr h="765802">
                <a:tc>
                  <a:txBody>
                    <a:bodyPr/>
                    <a:lstStyle/>
                    <a:p>
                      <a:pPr lvl="0" algn="ctr">
                        <a:lnSpc>
                          <a:spcPct val="114999"/>
                        </a:lnSpc>
                        <a:spcBef>
                          <a:spcPts val="400"/>
                        </a:spcBef>
                        <a:buNone/>
                      </a:pPr>
                      <a:r>
                        <a:rPr lang="en-US" sz="3300" i="0" cap="none" spc="0" dirty="0">
                          <a:solidFill>
                            <a:schemeClr val="bg1"/>
                          </a:solidFill>
                        </a:rPr>
                        <a:t>6–8</a:t>
                      </a:r>
                      <a:endParaRPr sz="3300" i="0" cap="none" spc="0" dirty="0">
                        <a:solidFill>
                          <a:schemeClr val="bg1"/>
                        </a:solidFill>
                      </a:endParaRPr>
                    </a:p>
                  </a:txBody>
                  <a:tcPr marL="280196" marR="119742" marT="215537" marB="215537"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1 oz eq</a:t>
                      </a:r>
                      <a:endParaRPr sz="3300" i="0" cap="none" spc="0" dirty="0">
                        <a:solidFill>
                          <a:schemeClr val="bg1"/>
                        </a:solidFill>
                      </a:endParaRPr>
                    </a:p>
                  </a:txBody>
                  <a:tcPr marL="280196" marR="119742" marT="215537" marB="215537"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8–10 oz eq</a:t>
                      </a:r>
                      <a:endParaRPr sz="3300" i="0" cap="none" spc="0" dirty="0">
                        <a:solidFill>
                          <a:schemeClr val="bg1"/>
                        </a:solidFill>
                      </a:endParaRPr>
                    </a:p>
                  </a:txBody>
                  <a:tcPr marL="280196" marR="119742" marT="215537" marB="215537"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2061575305"/>
                  </a:ext>
                </a:extLst>
              </a:tr>
              <a:tr h="765802">
                <a:tc>
                  <a:txBody>
                    <a:bodyPr/>
                    <a:lstStyle/>
                    <a:p>
                      <a:pPr lvl="0" algn="ctr">
                        <a:lnSpc>
                          <a:spcPct val="114999"/>
                        </a:lnSpc>
                        <a:spcBef>
                          <a:spcPts val="400"/>
                        </a:spcBef>
                        <a:buNone/>
                      </a:pPr>
                      <a:r>
                        <a:rPr lang="en-US" sz="3300" i="0" cap="none" spc="0" dirty="0">
                          <a:solidFill>
                            <a:schemeClr val="bg1"/>
                          </a:solidFill>
                        </a:rPr>
                        <a:t>9–12</a:t>
                      </a:r>
                      <a:endParaRPr sz="3300" i="0" cap="none" spc="0" dirty="0">
                        <a:solidFill>
                          <a:schemeClr val="bg1"/>
                        </a:solidFill>
                      </a:endParaRPr>
                    </a:p>
                  </a:txBody>
                  <a:tcPr marL="280197" marR="119742" marT="215537" marB="215537" anchor="ctr">
                    <a:lnL w="0">
                      <a:noFill/>
                    </a:lnL>
                    <a:lnR w="6350">
                      <a:solidFill>
                        <a:schemeClr val="tx1">
                          <a:lumMod val="50000"/>
                          <a:lumOff val="50000"/>
                        </a:schemeClr>
                      </a:solidFill>
                    </a:lnR>
                    <a:lnT w="38100" cmpd="sng">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2 oz eq</a:t>
                      </a:r>
                      <a:endParaRPr dirty="0"/>
                    </a:p>
                  </a:txBody>
                  <a:tcPr marL="280197" marR="119742" marT="215537" marB="215537" anchor="ctr">
                    <a:lnL w="6350">
                      <a:solidFill>
                        <a:schemeClr val="tx1">
                          <a:lumMod val="50000"/>
                          <a:lumOff val="50000"/>
                        </a:schemeClr>
                      </a:solidFill>
                    </a:lnL>
                    <a:lnR w="6350">
                      <a:solidFill>
                        <a:schemeClr val="tx1">
                          <a:lumMod val="50000"/>
                          <a:lumOff val="50000"/>
                        </a:schemeClr>
                      </a:solidFill>
                    </a:lnR>
                    <a:lnT w="38100" cmpd="sng">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10–12 oz eq</a:t>
                      </a:r>
                      <a:endParaRPr sz="3300" i="0" cap="none" spc="0" dirty="0">
                        <a:solidFill>
                          <a:schemeClr val="bg1"/>
                        </a:solidFill>
                      </a:endParaRPr>
                    </a:p>
                  </a:txBody>
                  <a:tcPr marL="280197" marR="119742" marT="215537" marB="215537" anchor="ctr">
                    <a:lnL w="6350">
                      <a:solidFill>
                        <a:schemeClr val="tx1">
                          <a:lumMod val="50000"/>
                          <a:lumOff val="50000"/>
                        </a:schemeClr>
                      </a:solidFill>
                    </a:lnL>
                    <a:lnR w="0">
                      <a:noFill/>
                    </a:lnR>
                    <a:lnT w="38100" cmpd="sng">
                      <a:noFill/>
                    </a:lnT>
                    <a:lnB w="0">
                      <a:noFill/>
                    </a:lnB>
                    <a:solidFill>
                      <a:schemeClr val="tx1">
                        <a:lumMod val="75000"/>
                        <a:lumOff val="25000"/>
                      </a:schemeClr>
                    </a:solidFill>
                  </a:tcPr>
                </a:tc>
                <a:extLst>
                  <a:ext uri="{0D108BD9-81ED-4DB2-BD59-A6C34878D82A}">
                    <a16:rowId xmlns:a16="http://schemas.microsoft.com/office/drawing/2014/main" val="3244703245"/>
                  </a:ext>
                </a:extLst>
              </a:tr>
            </a:tbl>
          </a:graphicData>
        </a:graphic>
      </p:graphicFrame>
    </p:spTree>
    <p:extLst>
      <p:ext uri="{BB962C8B-B14F-4D97-AF65-F5344CB8AC3E}">
        <p14:creationId xmlns:p14="http://schemas.microsoft.com/office/powerpoint/2010/main" val="568839017"/>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4E9C88-8517-E11B-FF63-53057A87DD6A}"/>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Grain-Based Desserts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D7F1B52-5A52-CE70-B003-D1B6466EBBE5}"/>
              </a:ext>
            </a:extLst>
          </p:cNvPr>
          <p:cNvSpPr>
            <a:spLocks noGrp="1"/>
          </p:cNvSpPr>
          <p:nvPr>
            <p:ph type="body" idx="1"/>
          </p:nvPr>
        </p:nvSpPr>
        <p:spPr>
          <a:xfrm>
            <a:off x="838200" y="1929384"/>
            <a:ext cx="10515600" cy="4251960"/>
          </a:xfrm>
        </p:spPr>
        <p:txBody>
          <a:bodyPr vert="horz" lIns="91440" tIns="45720" rIns="91440" bIns="45720" rtlCol="0" anchor="t">
            <a:normAutofit fontScale="92500" lnSpcReduction="20000"/>
          </a:bodyPr>
          <a:lstStyle/>
          <a:p>
            <a:pPr>
              <a:buFont typeface="Arial" panose="020B0604020202020204" pitchFamily="34" charset="0"/>
              <a:buChar char="•"/>
            </a:pPr>
            <a:r>
              <a:rPr lang="en-US" sz="3500" kern="1200" dirty="0">
                <a:solidFill>
                  <a:schemeClr val="tx1"/>
                </a:solidFill>
                <a:latin typeface="+mn-lt"/>
                <a:ea typeface="+mn-ea"/>
                <a:cs typeface="+mn-cs"/>
              </a:rPr>
              <a:t>Can be included at lunch </a:t>
            </a:r>
          </a:p>
          <a:p>
            <a:pPr>
              <a:buFont typeface="Arial" panose="020B0604020202020204" pitchFamily="34" charset="0"/>
              <a:buChar char="•"/>
            </a:pPr>
            <a:r>
              <a:rPr lang="en-US" sz="3500" kern="1200" dirty="0">
                <a:solidFill>
                  <a:schemeClr val="tx1"/>
                </a:solidFill>
                <a:latin typeface="+mn-lt"/>
                <a:ea typeface="+mn-ea"/>
                <a:cs typeface="+mn-cs"/>
              </a:rPr>
              <a:t>May contribute up to 2 oz eq towards the grains requirement each week</a:t>
            </a:r>
          </a:p>
          <a:p>
            <a:pPr>
              <a:buFont typeface="Arial" panose="020B0604020202020204" pitchFamily="34" charset="0"/>
              <a:buChar char="•"/>
            </a:pPr>
            <a:r>
              <a:rPr lang="en-US" sz="3500" kern="1200" dirty="0">
                <a:solidFill>
                  <a:schemeClr val="tx1"/>
                </a:solidFill>
                <a:latin typeface="+mn-lt"/>
                <a:ea typeface="+mn-ea"/>
                <a:cs typeface="+mn-cs"/>
              </a:rPr>
              <a:t>Exhibit A denotes specific grain products that credit as grain-based desserts</a:t>
            </a:r>
          </a:p>
          <a:p>
            <a:pPr>
              <a:buFont typeface="Arial" panose="020B0604020202020204" pitchFamily="34" charset="0"/>
              <a:buChar char="•"/>
            </a:pPr>
            <a:r>
              <a:rPr lang="en-US" sz="3500" kern="1200" dirty="0">
                <a:solidFill>
                  <a:schemeClr val="tx1"/>
                </a:solidFill>
                <a:latin typeface="+mn-lt"/>
                <a:ea typeface="+mn-ea"/>
                <a:cs typeface="+mn-cs"/>
              </a:rPr>
              <a:t>May be whole grain-rich or made with enriched grains </a:t>
            </a:r>
          </a:p>
          <a:p>
            <a:pPr>
              <a:buFont typeface="Arial" panose="020B0604020202020204" pitchFamily="34" charset="0"/>
              <a:buChar char="•"/>
            </a:pPr>
            <a:r>
              <a:rPr lang="en-US" sz="3500" kern="1200" dirty="0">
                <a:solidFill>
                  <a:schemeClr val="tx1"/>
                </a:solidFill>
                <a:latin typeface="+mn-lt"/>
                <a:ea typeface="+mn-ea"/>
                <a:cs typeface="+mn-cs"/>
              </a:rPr>
              <a:t>Count toward the weekly dietary specifications</a:t>
            </a:r>
            <a:br>
              <a:rPr lang="en-US" sz="2200" kern="1200" dirty="0">
                <a:latin typeface="+mn-lt"/>
                <a:ea typeface="+mn-ea"/>
                <a:cs typeface="+mn-cs"/>
              </a:rPr>
            </a:br>
            <a:endParaRPr lang="en-US" sz="2200" kern="1200" dirty="0">
              <a:solidFill>
                <a:schemeClr val="tx1"/>
              </a:solidFill>
              <a:latin typeface="+mn-lt"/>
              <a:ea typeface="+mn-ea"/>
              <a:cs typeface="+mn-cs"/>
            </a:endParaRPr>
          </a:p>
          <a:p>
            <a:pPr>
              <a:buFont typeface="Arial" panose="020B0604020202020204" pitchFamily="34" charset="0"/>
              <a:buChar char="•"/>
            </a:pPr>
            <a:endParaRPr lang="en-US" sz="2200" kern="1200" dirty="0">
              <a:solidFill>
                <a:schemeClr val="tx1"/>
              </a:solidFill>
              <a:latin typeface="+mn-lt"/>
              <a:ea typeface="+mn-ea"/>
              <a:cs typeface="+mn-cs"/>
            </a:endParaRPr>
          </a:p>
          <a:p>
            <a:pPr>
              <a:buFont typeface="Arial" panose="020B0604020202020204" pitchFamily="34" charset="0"/>
              <a:buChar char="•"/>
            </a:pPr>
            <a:endParaRPr lang="en-US" sz="2200" kern="1200" dirty="0">
              <a:solidFill>
                <a:schemeClr val="tx1"/>
              </a:solidFill>
              <a:latin typeface="+mn-lt"/>
              <a:ea typeface="+mn-ea"/>
              <a:cs typeface="+mn-cs"/>
            </a:endParaRPr>
          </a:p>
          <a:p>
            <a:pPr>
              <a:buFont typeface="Arial" panose="020B0604020202020204" pitchFamily="34" charset="0"/>
              <a:buChar char="•"/>
            </a:pPr>
            <a:endParaRPr lang="en-US" sz="2200" kern="1200" dirty="0">
              <a:solidFill>
                <a:schemeClr val="tx1"/>
              </a:solidFill>
              <a:latin typeface="+mn-lt"/>
              <a:ea typeface="+mn-ea"/>
              <a:cs typeface="+mn-cs"/>
            </a:endParaRPr>
          </a:p>
        </p:txBody>
      </p:sp>
    </p:spTree>
    <p:extLst>
      <p:ext uri="{BB962C8B-B14F-4D97-AF65-F5344CB8AC3E}">
        <p14:creationId xmlns:p14="http://schemas.microsoft.com/office/powerpoint/2010/main" val="2149080169"/>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0" name="Rectangle 24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Grains Component Daily/Weekly Serving Requirements"/>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Crediting Criteria for Grains Component</a:t>
            </a:r>
          </a:p>
        </p:txBody>
      </p:sp>
      <p:sp>
        <p:nvSpPr>
          <p:cNvPr id="25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idx="1"/>
          </p:nvPr>
        </p:nvSpPr>
        <p:spPr>
          <a:xfrm>
            <a:off x="5126418" y="1473117"/>
            <a:ext cx="6224335" cy="4503884"/>
          </a:xfrm>
        </p:spPr>
        <p:txBody>
          <a:bodyPr vert="horz" lIns="91440" tIns="45720" rIns="91440" bIns="45720" rtlCol="0" anchor="ctr">
            <a:noAutofit/>
          </a:bodyPr>
          <a:lstStyle/>
          <a:p>
            <a:pPr>
              <a:buFont typeface="Arial" panose="020B0604020202020204" pitchFamily="34" charset="0"/>
              <a:buChar char="•"/>
            </a:pPr>
            <a:r>
              <a:rPr lang="en-US" sz="3200" kern="1200" dirty="0">
                <a:solidFill>
                  <a:schemeClr val="tx1"/>
                </a:solidFill>
                <a:latin typeface="+mn-lt"/>
                <a:ea typeface="+mn-ea"/>
                <a:cs typeface="+mn-cs"/>
              </a:rPr>
              <a:t>Whole-grain flour</a:t>
            </a:r>
          </a:p>
          <a:p>
            <a:pPr>
              <a:buFont typeface="Arial" panose="020B0604020202020204" pitchFamily="34" charset="0"/>
              <a:buChar char="•"/>
            </a:pPr>
            <a:r>
              <a:rPr lang="en-US" sz="3200" kern="1200" dirty="0">
                <a:solidFill>
                  <a:schemeClr val="tx1"/>
                </a:solidFill>
                <a:latin typeface="+mn-lt"/>
                <a:ea typeface="+mn-ea"/>
                <a:cs typeface="+mn-cs"/>
              </a:rPr>
              <a:t>Whole-grain meal</a:t>
            </a:r>
          </a:p>
          <a:p>
            <a:pPr>
              <a:buFont typeface="Arial" panose="020B0604020202020204" pitchFamily="34" charset="0"/>
              <a:buChar char="•"/>
            </a:pPr>
            <a:r>
              <a:rPr lang="en-US" sz="3200" kern="1200" dirty="0">
                <a:solidFill>
                  <a:schemeClr val="tx1"/>
                </a:solidFill>
                <a:latin typeface="+mn-lt"/>
                <a:ea typeface="+mn-ea"/>
                <a:cs typeface="+mn-cs"/>
              </a:rPr>
              <a:t>Corn masa, masa </a:t>
            </a:r>
            <a:r>
              <a:rPr lang="en-US" sz="3200" kern="1200" dirty="0" err="1">
                <a:solidFill>
                  <a:schemeClr val="tx1"/>
                </a:solidFill>
                <a:latin typeface="+mn-lt"/>
                <a:ea typeface="+mn-ea"/>
                <a:cs typeface="+mn-cs"/>
              </a:rPr>
              <a:t>harina</a:t>
            </a:r>
            <a:r>
              <a:rPr lang="en-US" sz="3200" kern="1200" dirty="0">
                <a:solidFill>
                  <a:schemeClr val="tx1"/>
                </a:solidFill>
                <a:latin typeface="+mn-lt"/>
                <a:ea typeface="+mn-ea"/>
                <a:cs typeface="+mn-cs"/>
              </a:rPr>
              <a:t>, hominy</a:t>
            </a:r>
          </a:p>
          <a:p>
            <a:pPr>
              <a:buFont typeface="Arial" panose="020B0604020202020204" pitchFamily="34" charset="0"/>
              <a:buChar char="•"/>
            </a:pPr>
            <a:r>
              <a:rPr lang="en-US" sz="3200" kern="1200" dirty="0">
                <a:solidFill>
                  <a:schemeClr val="tx1"/>
                </a:solidFill>
                <a:latin typeface="+mn-lt"/>
                <a:ea typeface="+mn-ea"/>
                <a:cs typeface="+mn-cs"/>
              </a:rPr>
              <a:t>Enriched flour</a:t>
            </a:r>
          </a:p>
          <a:p>
            <a:pPr>
              <a:buFont typeface="Arial" panose="020B0604020202020204" pitchFamily="34" charset="0"/>
              <a:buChar char="•"/>
            </a:pPr>
            <a:r>
              <a:rPr lang="en-US" sz="3200" kern="1200" dirty="0">
                <a:solidFill>
                  <a:schemeClr val="tx1"/>
                </a:solidFill>
                <a:latin typeface="+mn-lt"/>
                <a:ea typeface="+mn-ea"/>
                <a:cs typeface="+mn-cs"/>
              </a:rPr>
              <a:t>Enriched meal, bran, germ, </a:t>
            </a:r>
          </a:p>
          <a:p>
            <a:pPr>
              <a:buFont typeface="Arial" panose="020B0604020202020204" pitchFamily="34" charset="0"/>
              <a:buChar char="•"/>
            </a:pPr>
            <a:r>
              <a:rPr lang="en-US" sz="3200" kern="1200" dirty="0">
                <a:solidFill>
                  <a:schemeClr val="tx1"/>
                </a:solidFill>
                <a:latin typeface="+mn-lt"/>
                <a:ea typeface="+mn-ea"/>
                <a:cs typeface="+mn-cs"/>
              </a:rPr>
              <a:t>Enriched product, such as enriched bread, or a fortified cereal</a:t>
            </a:r>
          </a:p>
        </p:txBody>
      </p:sp>
    </p:spTree>
    <p:extLst>
      <p:ext uri="{BB962C8B-B14F-4D97-AF65-F5344CB8AC3E}">
        <p14:creationId xmlns:p14="http://schemas.microsoft.com/office/powerpoint/2010/main" val="958942287"/>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4200" b="1" kern="1200">
                <a:solidFill>
                  <a:schemeClr val="tx1"/>
                </a:solidFill>
                <a:latin typeface="+mj-lt"/>
                <a:ea typeface="+mj-ea"/>
                <a:cs typeface="+mj-cs"/>
              </a:rPr>
              <a:t>Crediting Criteria for Grains Component (cont'd)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838200" y="1929384"/>
            <a:ext cx="10515600" cy="4251960"/>
          </a:xfrm>
        </p:spPr>
        <p:txBody>
          <a:bodyPr vert="horz" lIns="91440" tIns="45720" rIns="91440" bIns="45720" rtlCol="0">
            <a:normAutofit/>
          </a:bodyPr>
          <a:lstStyle/>
          <a:p>
            <a:pPr lvl="0">
              <a:spcAft>
                <a:spcPts val="0"/>
              </a:spcAft>
              <a:buFont typeface="Arial" panose="020B0604020202020204" pitchFamily="34" charset="0"/>
              <a:buChar char="•"/>
            </a:pPr>
            <a:r>
              <a:rPr lang="en-US" sz="3200" kern="1200" dirty="0">
                <a:solidFill>
                  <a:schemeClr val="tx1"/>
                </a:solidFill>
                <a:latin typeface="+mn-lt"/>
                <a:ea typeface="+mn-ea"/>
                <a:cs typeface="+mn-cs"/>
              </a:rPr>
              <a:t>Oz </a:t>
            </a:r>
            <a:r>
              <a:rPr lang="en-US" sz="3200" kern="1200" dirty="0" err="1">
                <a:solidFill>
                  <a:schemeClr val="tx1"/>
                </a:solidFill>
                <a:latin typeface="+mn-lt"/>
                <a:ea typeface="+mn-ea"/>
                <a:cs typeface="+mn-cs"/>
              </a:rPr>
              <a:t>eq</a:t>
            </a:r>
            <a:r>
              <a:rPr lang="en-US" sz="3200" kern="1200" dirty="0">
                <a:solidFill>
                  <a:schemeClr val="tx1"/>
                </a:solidFill>
                <a:latin typeface="+mn-lt"/>
                <a:ea typeface="+mn-ea"/>
                <a:cs typeface="+mn-cs"/>
              </a:rPr>
              <a:t> are used to determine the amount of creditable grains</a:t>
            </a:r>
          </a:p>
          <a:p>
            <a:pPr lvl="0">
              <a:spcAft>
                <a:spcPts val="0"/>
              </a:spcAft>
              <a:buFont typeface="Arial" panose="020B0604020202020204" pitchFamily="34" charset="0"/>
              <a:buChar char="•"/>
            </a:pPr>
            <a:r>
              <a:rPr lang="en-US" sz="3200" kern="1200" dirty="0">
                <a:solidFill>
                  <a:schemeClr val="tx1"/>
                </a:solidFill>
                <a:latin typeface="+mn-lt"/>
                <a:ea typeface="+mn-ea"/>
                <a:cs typeface="+mn-cs"/>
              </a:rPr>
              <a:t>¼ ounce equivalent (0.25 </a:t>
            </a:r>
            <a:r>
              <a:rPr lang="en-US" sz="3200" kern="1200" dirty="0" err="1">
                <a:solidFill>
                  <a:schemeClr val="tx1"/>
                </a:solidFill>
                <a:latin typeface="+mn-lt"/>
                <a:ea typeface="+mn-ea"/>
                <a:cs typeface="+mn-cs"/>
              </a:rPr>
              <a:t>oz</a:t>
            </a:r>
            <a:r>
              <a:rPr lang="en-US" sz="3200" kern="1200" dirty="0">
                <a:solidFill>
                  <a:schemeClr val="tx1"/>
                </a:solidFill>
                <a:latin typeface="+mn-lt"/>
                <a:ea typeface="+mn-ea"/>
                <a:cs typeface="+mn-cs"/>
              </a:rPr>
              <a:t> </a:t>
            </a:r>
            <a:r>
              <a:rPr lang="en-US" sz="3200" kern="1200" dirty="0" err="1">
                <a:solidFill>
                  <a:schemeClr val="tx1"/>
                </a:solidFill>
                <a:latin typeface="+mn-lt"/>
                <a:ea typeface="+mn-ea"/>
                <a:cs typeface="+mn-cs"/>
              </a:rPr>
              <a:t>eq</a:t>
            </a:r>
            <a:r>
              <a:rPr lang="en-US" sz="3200" kern="1200" dirty="0">
                <a:solidFill>
                  <a:schemeClr val="tx1"/>
                </a:solidFill>
                <a:latin typeface="+mn-lt"/>
                <a:ea typeface="+mn-ea"/>
                <a:cs typeface="+mn-cs"/>
              </a:rPr>
              <a:t>) is the smallest amount allowable to be credited toward the grains requirement</a:t>
            </a:r>
          </a:p>
        </p:txBody>
      </p:sp>
    </p:spTree>
    <p:extLst>
      <p:ext uri="{BB962C8B-B14F-4D97-AF65-F5344CB8AC3E}">
        <p14:creationId xmlns:p14="http://schemas.microsoft.com/office/powerpoint/2010/main" val="3237483552"/>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4200" b="1" kern="1200">
                <a:solidFill>
                  <a:schemeClr val="tx1"/>
                </a:solidFill>
                <a:latin typeface="+mj-lt"/>
                <a:ea typeface="+mj-ea"/>
                <a:cs typeface="+mj-cs"/>
              </a:rPr>
              <a:t>Crediting Criteria for Grains Component (cont'd)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838200" y="1929384"/>
            <a:ext cx="10515600" cy="4251960"/>
          </a:xfrm>
        </p:spPr>
        <p:txBody>
          <a:bodyPr vert="horz" lIns="91440" tIns="45720" rIns="91440" bIns="45720" rtlCol="0">
            <a:normAutofit/>
          </a:bodyPr>
          <a:lstStyle/>
          <a:p>
            <a:pPr lvl="0">
              <a:spcAft>
                <a:spcPts val="0"/>
              </a:spcAft>
              <a:buFont typeface="Arial" panose="020B0604020202020204" pitchFamily="34" charset="0"/>
              <a:buChar char="•"/>
            </a:pPr>
            <a:r>
              <a:rPr lang="en-US" sz="3200" kern="1200" dirty="0">
                <a:solidFill>
                  <a:schemeClr val="tx1"/>
                </a:solidFill>
                <a:latin typeface="+mn-lt"/>
                <a:ea typeface="+mn-ea"/>
                <a:cs typeface="+mn-cs"/>
              </a:rPr>
              <a:t>At least 80% of the weekly grains offered must meet the whole grain-rich criteria</a:t>
            </a:r>
          </a:p>
          <a:p>
            <a:pPr lvl="1">
              <a:spcBef>
                <a:spcPts val="600"/>
              </a:spcBef>
              <a:spcAft>
                <a:spcPts val="0"/>
              </a:spcAft>
              <a:buFont typeface="Arial" panose="020B0604020202020204" pitchFamily="34" charset="0"/>
              <a:buChar char="•"/>
            </a:pPr>
            <a:r>
              <a:rPr lang="en-US" sz="3200" kern="1200" dirty="0">
                <a:solidFill>
                  <a:schemeClr val="tx1"/>
                </a:solidFill>
                <a:latin typeface="+mn-lt"/>
                <a:ea typeface="+mn-ea"/>
                <a:cs typeface="+mn-cs"/>
              </a:rPr>
              <a:t>100% whole grain</a:t>
            </a:r>
          </a:p>
          <a:p>
            <a:pPr lvl="1">
              <a:spcBef>
                <a:spcPts val="600"/>
              </a:spcBef>
              <a:spcAft>
                <a:spcPts val="0"/>
              </a:spcAft>
              <a:buFont typeface="Arial" panose="020B0604020202020204" pitchFamily="34" charset="0"/>
              <a:buChar char="•"/>
            </a:pPr>
            <a:r>
              <a:rPr lang="en-US" sz="3200" kern="1200" dirty="0">
                <a:solidFill>
                  <a:schemeClr val="tx1"/>
                </a:solidFill>
                <a:latin typeface="+mn-lt"/>
                <a:ea typeface="+mn-ea"/>
                <a:cs typeface="+mn-cs"/>
              </a:rPr>
              <a:t>Contain a blend of whole-grain ingredients and enriched grain ingredients of which at least 50% is whole grain</a:t>
            </a:r>
          </a:p>
        </p:txBody>
      </p:sp>
    </p:spTree>
    <p:extLst>
      <p:ext uri="{BB962C8B-B14F-4D97-AF65-F5344CB8AC3E}">
        <p14:creationId xmlns:p14="http://schemas.microsoft.com/office/powerpoint/2010/main" val="1581371540"/>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4200" b="1" kern="1200">
                <a:solidFill>
                  <a:schemeClr val="tx1"/>
                </a:solidFill>
                <a:latin typeface="+mj-lt"/>
                <a:ea typeface="+mj-ea"/>
                <a:cs typeface="+mj-cs"/>
              </a:rPr>
              <a:t>Crediting Criteria for Grains Component (cont'd)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838200" y="1929384"/>
            <a:ext cx="10515600" cy="4251960"/>
          </a:xfrm>
        </p:spPr>
        <p:txBody>
          <a:bodyPr vert="horz" lIns="91440" tIns="45720" rIns="91440" bIns="45720" rtlCol="0">
            <a:normAutofit/>
          </a:bodyPr>
          <a:lstStyle/>
          <a:p>
            <a:pPr lvl="0">
              <a:spcAft>
                <a:spcPts val="0"/>
              </a:spcAft>
              <a:buFont typeface="Arial" panose="020B0604020202020204" pitchFamily="34" charset="0"/>
              <a:buChar char="•"/>
            </a:pPr>
            <a:r>
              <a:rPr lang="en-US" sz="3200" kern="1200" dirty="0">
                <a:solidFill>
                  <a:schemeClr val="tx1"/>
                </a:solidFill>
                <a:latin typeface="+mn-lt"/>
                <a:ea typeface="+mn-ea"/>
                <a:cs typeface="+mn-cs"/>
              </a:rPr>
              <a:t>Up to 20% of the grain items offered weekly can be made from grains that are enriched meal and/or flour</a:t>
            </a:r>
          </a:p>
          <a:p>
            <a:pPr lvl="1">
              <a:spcBef>
                <a:spcPts val="600"/>
              </a:spcBef>
              <a:spcAft>
                <a:spcPts val="0"/>
              </a:spcAft>
              <a:buFont typeface="Arial" panose="020B0604020202020204" pitchFamily="34" charset="0"/>
              <a:buChar char="•"/>
            </a:pPr>
            <a:r>
              <a:rPr lang="en-US" sz="3200" kern="1200" dirty="0">
                <a:solidFill>
                  <a:schemeClr val="tx1"/>
                </a:solidFill>
                <a:latin typeface="+mn-lt"/>
                <a:ea typeface="+mn-ea"/>
                <a:cs typeface="+mn-cs"/>
              </a:rPr>
              <a:t>Bran and germ can be used to meet the enriched grains requirements</a:t>
            </a:r>
          </a:p>
        </p:txBody>
      </p:sp>
    </p:spTree>
    <p:extLst>
      <p:ext uri="{BB962C8B-B14F-4D97-AF65-F5344CB8AC3E}">
        <p14:creationId xmlns:p14="http://schemas.microsoft.com/office/powerpoint/2010/main" val="3666527175"/>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39520"/>
            <a:ext cx="3429000" cy="1719072"/>
          </a:xfrm>
        </p:spPr>
        <p:txBody>
          <a:bodyPr vert="horz" lIns="91440" tIns="45720" rIns="91440" bIns="45720" rtlCol="0" anchor="b">
            <a:normAutofit/>
          </a:bodyPr>
          <a:lstStyle/>
          <a:p>
            <a:pPr>
              <a:spcBef>
                <a:spcPct val="0"/>
              </a:spcBef>
            </a:pPr>
            <a:r>
              <a:rPr lang="en-US" sz="3800" b="1" kern="1200">
                <a:solidFill>
                  <a:schemeClr val="tx1"/>
                </a:solidFill>
                <a:latin typeface="+mj-lt"/>
                <a:ea typeface="+mj-ea"/>
                <a:cs typeface="+mj-cs"/>
              </a:rPr>
              <a:t>Crediting Grains Example</a:t>
            </a:r>
            <a:endParaRPr lang="en-US" sz="3800" kern="120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30936" y="2807208"/>
            <a:ext cx="5012633" cy="3755268"/>
          </a:xfrm>
        </p:spPr>
        <p:txBody>
          <a:bodyPr vert="horz" lIns="91440" tIns="45720" rIns="91440" bIns="45720" rtlCol="0" anchor="t">
            <a:normAutofit fontScale="77500" lnSpcReduction="20000"/>
          </a:bodyPr>
          <a:lstStyle/>
          <a:p>
            <a:pPr>
              <a:buFont typeface="Arial" panose="020B0604020202020204" pitchFamily="34" charset="0"/>
              <a:buChar char="•"/>
            </a:pPr>
            <a:r>
              <a:rPr lang="en-US" sz="3600" kern="1200" dirty="0">
                <a:solidFill>
                  <a:schemeClr val="tx1"/>
                </a:solidFill>
                <a:latin typeface="+mn-lt"/>
                <a:ea typeface="+mn-ea"/>
                <a:cs typeface="+mn-cs"/>
              </a:rPr>
              <a:t>For the 9–12 grade group meal pattern, a minimum of 10 oz eq of grains per week are required. </a:t>
            </a:r>
          </a:p>
          <a:p>
            <a:pPr>
              <a:buFont typeface="Arial" panose="020B0604020202020204" pitchFamily="34" charset="0"/>
              <a:buChar char="•"/>
            </a:pPr>
            <a:r>
              <a:rPr lang="en-US" sz="3600" kern="1200" dirty="0">
                <a:solidFill>
                  <a:schemeClr val="tx1"/>
                </a:solidFill>
                <a:latin typeface="+mn-lt"/>
                <a:ea typeface="+mn-ea"/>
                <a:cs typeface="+mn-cs"/>
              </a:rPr>
              <a:t>If the minimum servings are offered on the menu, 8 of the 10 servings must be whole grain-rich. The other 2 servings must be enriched.</a:t>
            </a:r>
            <a:r>
              <a:rPr lang="en-US" sz="3300" kern="1200" dirty="0">
                <a:solidFill>
                  <a:schemeClr val="tx1"/>
                </a:solidFill>
                <a:latin typeface="+mn-lt"/>
                <a:ea typeface="+mn-ea"/>
                <a:cs typeface="+mn-cs"/>
              </a:rPr>
              <a:t> </a:t>
            </a:r>
            <a:br>
              <a:rPr lang="en-US" sz="1700" kern="1200" dirty="0">
                <a:latin typeface="+mn-lt"/>
                <a:ea typeface="+mn-ea"/>
                <a:cs typeface="+mn-cs"/>
              </a:rPr>
            </a:br>
            <a:endParaRPr lang="en-US" sz="1700" kern="1200" dirty="0">
              <a:solidFill>
                <a:schemeClr val="tx1"/>
              </a:solidFill>
              <a:latin typeface="+mn-lt"/>
              <a:ea typeface="+mn-ea"/>
              <a:cs typeface="+mn-cs"/>
            </a:endParaRPr>
          </a:p>
          <a:p>
            <a:pPr lvl="0">
              <a:spcAft>
                <a:spcPts val="0"/>
              </a:spcAft>
              <a:buFont typeface="Arial" panose="020B0604020202020204" pitchFamily="34" charset="0"/>
              <a:buChar char="•"/>
            </a:pPr>
            <a:endParaRPr lang="en-US" sz="1700" kern="1200">
              <a:solidFill>
                <a:schemeClr val="tx1"/>
              </a:solidFill>
              <a:latin typeface="+mn-lt"/>
              <a:ea typeface="+mn-ea"/>
              <a:cs typeface="+mn-cs"/>
            </a:endParaRPr>
          </a:p>
        </p:txBody>
      </p:sp>
      <p:pic>
        <p:nvPicPr>
          <p:cNvPr id="4" name="Picture 4" descr="A picture containing text&#10;&#10;Description automatically generated">
            <a:extLst>
              <a:ext uri="{FF2B5EF4-FFF2-40B4-BE49-F238E27FC236}">
                <a16:creationId xmlns:a16="http://schemas.microsoft.com/office/drawing/2014/main" id="{80787BE9-2DEA-D08D-CD93-71BA302D570D}"/>
              </a:ext>
            </a:extLst>
          </p:cNvPr>
          <p:cNvPicPr>
            <a:picLocks noChangeAspect="1"/>
          </p:cNvPicPr>
          <p:nvPr/>
        </p:nvPicPr>
        <p:blipFill>
          <a:blip r:embed="rId2"/>
          <a:stretch>
            <a:fillRect/>
          </a:stretch>
        </p:blipFill>
        <p:spPr>
          <a:xfrm>
            <a:off x="5958688" y="640080"/>
            <a:ext cx="4294935" cy="5577840"/>
          </a:xfrm>
          <a:prstGeom prst="rect">
            <a:avLst/>
          </a:prstGeom>
        </p:spPr>
      </p:pic>
    </p:spTree>
    <p:extLst>
      <p:ext uri="{BB962C8B-B14F-4D97-AF65-F5344CB8AC3E}">
        <p14:creationId xmlns:p14="http://schemas.microsoft.com/office/powerpoint/2010/main" val="637582847"/>
      </p:ext>
    </p:extLst>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Food Buying Guide for Child Nutrition Programs Exhibit A</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126418" y="552091"/>
            <a:ext cx="6224335" cy="5431536"/>
          </a:xfrm>
        </p:spPr>
        <p:txBody>
          <a:bodyPr vert="horz" lIns="91440" tIns="45720" rIns="91440" bIns="45720" rtlCol="0" anchor="ctr">
            <a:noAutofit/>
          </a:bodyPr>
          <a:lstStyle/>
          <a:p>
            <a:pPr>
              <a:buFont typeface="Arial" panose="020B0604020202020204" pitchFamily="34" charset="0"/>
              <a:buChar char="•"/>
            </a:pPr>
            <a:r>
              <a:rPr lang="en-US" sz="3200" kern="1200" dirty="0">
                <a:solidFill>
                  <a:schemeClr val="tx1"/>
                </a:solidFill>
                <a:latin typeface="+mn-lt"/>
                <a:ea typeface="+mn-ea"/>
                <a:cs typeface="+mn-cs"/>
              </a:rPr>
              <a:t>Breads, cereals, muffins, crackers, pasta, etc. all contribute differently to the grains requirement based on the weight of each product. </a:t>
            </a:r>
          </a:p>
          <a:p>
            <a:pPr>
              <a:buFont typeface="Arial" panose="020B0604020202020204" pitchFamily="34" charset="0"/>
              <a:buChar char="•"/>
            </a:pPr>
            <a:r>
              <a:rPr lang="en-US" sz="3200" kern="1200" dirty="0">
                <a:solidFill>
                  <a:schemeClr val="tx1"/>
                </a:solidFill>
                <a:latin typeface="+mn-lt"/>
                <a:ea typeface="+mn-ea"/>
                <a:cs typeface="+mn-cs"/>
              </a:rPr>
              <a:t>The </a:t>
            </a:r>
            <a:r>
              <a:rPr lang="en-US" sz="3200" i="1" kern="1200" dirty="0">
                <a:solidFill>
                  <a:schemeClr val="tx1"/>
                </a:solidFill>
                <a:latin typeface="+mn-lt"/>
                <a:ea typeface="+mn-ea"/>
                <a:cs typeface="+mn-cs"/>
              </a:rPr>
              <a:t>Food Buying Guide for Child Nutrition Programs’</a:t>
            </a:r>
            <a:r>
              <a:rPr lang="en-US" sz="3200" kern="1200" dirty="0">
                <a:solidFill>
                  <a:schemeClr val="tx1"/>
                </a:solidFill>
                <a:latin typeface="+mn-lt"/>
                <a:ea typeface="+mn-ea"/>
                <a:cs typeface="+mn-cs"/>
              </a:rPr>
              <a:t> Exhibit A (Attachment A) provides a general guideline for crediting prepared grain items. </a:t>
            </a:r>
          </a:p>
        </p:txBody>
      </p:sp>
    </p:spTree>
    <p:extLst>
      <p:ext uri="{BB962C8B-B14F-4D97-AF65-F5344CB8AC3E}">
        <p14:creationId xmlns:p14="http://schemas.microsoft.com/office/powerpoint/2010/main" val="3201014927"/>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45719" tIns="45720" rIns="45719" bIns="45720" anchor="ctr">
            <a:normAutofit/>
          </a:bodyPr>
          <a:lstStyle/>
          <a:p>
            <a:r>
              <a:rPr lang="en-US" b="1" dirty="0"/>
              <a:t>Exhibit A</a:t>
            </a:r>
            <a:br>
              <a:rPr lang="en-US" b="1" dirty="0"/>
            </a:br>
            <a:r>
              <a:rPr lang="en-US" b="1" dirty="0"/>
              <a:t>Group B and Group E Examples</a:t>
            </a:r>
          </a:p>
        </p:txBody>
      </p:sp>
      <p:pic>
        <p:nvPicPr>
          <p:cNvPr id="4" name="Picture 4">
            <a:extLst>
              <a:ext uri="{FF2B5EF4-FFF2-40B4-BE49-F238E27FC236}">
                <a16:creationId xmlns:a16="http://schemas.microsoft.com/office/drawing/2014/main" id="{D35209EA-39A3-85DF-72B0-5049336C2CA9}"/>
              </a:ext>
            </a:extLst>
          </p:cNvPr>
          <p:cNvPicPr>
            <a:picLocks noChangeAspect="1"/>
          </p:cNvPicPr>
          <p:nvPr/>
        </p:nvPicPr>
        <p:blipFill>
          <a:blip r:embed="rId2"/>
          <a:stretch>
            <a:fillRect/>
          </a:stretch>
        </p:blipFill>
        <p:spPr>
          <a:xfrm>
            <a:off x="1524256" y="1879509"/>
            <a:ext cx="3875314" cy="438422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0264" y="1690688"/>
            <a:ext cx="4573042" cy="4573042"/>
          </a:xfrm>
          <a:prstGeom prst="rect">
            <a:avLst/>
          </a:prstGeom>
        </p:spPr>
      </p:pic>
    </p:spTree>
    <p:extLst>
      <p:ext uri="{BB962C8B-B14F-4D97-AF65-F5344CB8AC3E}">
        <p14:creationId xmlns:p14="http://schemas.microsoft.com/office/powerpoint/2010/main" val="868956171"/>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 name="Rectangle 255">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Exhibit A Group B and Group E Examples"/>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Exhibit A </a:t>
            </a:r>
            <a:br>
              <a:rPr lang="en-US" sz="5400" b="1" kern="1200">
                <a:solidFill>
                  <a:schemeClr val="tx1"/>
                </a:solidFill>
                <a:latin typeface="+mj-lt"/>
                <a:ea typeface="+mj-ea"/>
                <a:cs typeface="+mj-cs"/>
              </a:rPr>
            </a:br>
            <a:r>
              <a:rPr lang="en-US" sz="5400" b="1" kern="1200">
                <a:solidFill>
                  <a:schemeClr val="tx1"/>
                </a:solidFill>
                <a:latin typeface="+mj-lt"/>
                <a:ea typeface="+mj-ea"/>
                <a:cs typeface="+mj-cs"/>
              </a:rPr>
              <a:t>Group H and Group I Examples</a:t>
            </a:r>
          </a:p>
        </p:txBody>
      </p:sp>
      <p:sp>
        <p:nvSpPr>
          <p:cNvPr id="258"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466DA94-89CE-BCC7-FBBC-476911E10916}"/>
              </a:ext>
            </a:extLst>
          </p:cNvPr>
          <p:cNvSpPr>
            <a:spLocks noGrp="1"/>
          </p:cNvSpPr>
          <p:nvPr>
            <p:ph type="body" sz="half" idx="1"/>
          </p:nvPr>
        </p:nvSpPr>
        <p:spPr>
          <a:xfrm>
            <a:off x="5126418" y="552091"/>
            <a:ext cx="6224335" cy="5431536"/>
          </a:xfrm>
        </p:spPr>
        <p:txBody>
          <a:bodyPr vert="horz" lIns="91440" tIns="45720" rIns="91440" bIns="45720" rtlCol="0" anchor="ctr">
            <a:noAutofit/>
          </a:bodyPr>
          <a:lstStyle/>
          <a:p>
            <a:pPr>
              <a:spcAft>
                <a:spcPts val="600"/>
              </a:spcAft>
              <a:buFont typeface="Arial" panose="020B0604020202020204" pitchFamily="34" charset="0"/>
              <a:buChar char="•"/>
            </a:pPr>
            <a:r>
              <a:rPr lang="en-US" kern="1200" dirty="0">
                <a:solidFill>
                  <a:schemeClr val="tx1"/>
                </a:solidFill>
                <a:latin typeface="+mn-lt"/>
                <a:ea typeface="+mn-ea"/>
                <a:cs typeface="+mn-cs"/>
              </a:rPr>
              <a:t>Volume measure is included for items usually served by volume</a:t>
            </a:r>
          </a:p>
          <a:p>
            <a:pPr lvl="1">
              <a:spcBef>
                <a:spcPts val="700"/>
              </a:spcBef>
              <a:buFont typeface="Arial" panose="020B0604020202020204" pitchFamily="34" charset="0"/>
              <a:buChar char="•"/>
            </a:pPr>
            <a:r>
              <a:rPr lang="en-US" kern="1200" dirty="0">
                <a:solidFill>
                  <a:schemeClr val="tx1"/>
                </a:solidFill>
                <a:latin typeface="+mn-lt"/>
                <a:ea typeface="+mn-ea"/>
                <a:cs typeface="+mn-cs"/>
              </a:rPr>
              <a:t>Provides information on dry product yields for ounce equivalents for grains</a:t>
            </a:r>
          </a:p>
          <a:p>
            <a:pPr>
              <a:spcBef>
                <a:spcPts val="1200"/>
              </a:spcBef>
              <a:spcAft>
                <a:spcPts val="600"/>
              </a:spcAft>
              <a:buFont typeface="Arial" panose="020B0604020202020204" pitchFamily="34" charset="0"/>
              <a:buChar char="•"/>
            </a:pPr>
            <a:r>
              <a:rPr lang="en-US" kern="1200" dirty="0">
                <a:solidFill>
                  <a:schemeClr val="tx1"/>
                </a:solidFill>
                <a:latin typeface="+mn-lt"/>
                <a:ea typeface="+mn-ea"/>
                <a:cs typeface="+mn-cs"/>
              </a:rPr>
              <a:t>For grain items in Group H of Exhibit A, the volumes or weights listed in the chart can be used to meet grains requirements. </a:t>
            </a:r>
          </a:p>
        </p:txBody>
      </p:sp>
    </p:spTree>
    <p:extLst>
      <p:ext uri="{BB962C8B-B14F-4D97-AF65-F5344CB8AC3E}">
        <p14:creationId xmlns:p14="http://schemas.microsoft.com/office/powerpoint/2010/main" val="1672915093"/>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 name="Rectangle 261">
            <a:extLst>
              <a:ext uri="{FF2B5EF4-FFF2-40B4-BE49-F238E27FC236}">
                <a16:creationId xmlns:a16="http://schemas.microsoft.com/office/drawing/2014/main" id="{6570CC06-DB21-401C-BCF8-AAC5FF550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Other Crediting Information for Grains"/>
          <p:cNvSpPr txBox="1">
            <a:spLocks noGrp="1"/>
          </p:cNvSpPr>
          <p:nvPr>
            <p:ph type="title"/>
          </p:nvPr>
        </p:nvSpPr>
        <p:spPr>
          <a:xfrm>
            <a:off x="640080" y="640080"/>
            <a:ext cx="3566160" cy="3580330"/>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Other Crediting Information for Grains</a:t>
            </a:r>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b="555"/>
          <a:stretch/>
        </p:blipFill>
        <p:spPr bwMode="auto">
          <a:xfrm>
            <a:off x="5171237" y="640080"/>
            <a:ext cx="2656583" cy="3419856"/>
          </a:xfrm>
          <a:prstGeom prst="rect">
            <a:avLst/>
          </a:prstGeom>
          <a:extLst>
            <a:ext uri="{53640926-AAD7-44D8-BBD7-CCE9431645EC}">
              <a14:shadowObscured xmlns:a14="http://schemas.microsoft.com/office/drawing/2010/main"/>
            </a:ext>
          </a:extLst>
        </p:spPr>
      </p:pic>
      <p:pic>
        <p:nvPicPr>
          <p:cNvPr id="2" name="Picture 3" descr="Table&#10;&#10;Description automatically generated">
            <a:extLst>
              <a:ext uri="{FF2B5EF4-FFF2-40B4-BE49-F238E27FC236}">
                <a16:creationId xmlns:a16="http://schemas.microsoft.com/office/drawing/2014/main" id="{C383F976-F4DB-4B49-8E65-23ADB1ED7D64}"/>
              </a:ext>
            </a:extLst>
          </p:cNvPr>
          <p:cNvPicPr>
            <a:picLocks noChangeAspect="1"/>
          </p:cNvPicPr>
          <p:nvPr/>
        </p:nvPicPr>
        <p:blipFill>
          <a:blip r:embed="rId3"/>
          <a:stretch>
            <a:fillRect/>
          </a:stretch>
        </p:blipFill>
        <p:spPr>
          <a:xfrm>
            <a:off x="8287181" y="850118"/>
            <a:ext cx="3438144" cy="2999780"/>
          </a:xfrm>
          <a:prstGeom prst="rect">
            <a:avLst/>
          </a:prstGeom>
        </p:spPr>
      </p:pic>
      <p:sp>
        <p:nvSpPr>
          <p:cNvPr id="267" name="sketch line">
            <a:extLst>
              <a:ext uri="{FF2B5EF4-FFF2-40B4-BE49-F238E27FC236}">
                <a16:creationId xmlns:a16="http://schemas.microsoft.com/office/drawing/2014/main" id="{15B998FC-4B98-4A07-B159-9E629180A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4409267"/>
            <a:ext cx="3566160" cy="18288"/>
          </a:xfrm>
          <a:custGeom>
            <a:avLst/>
            <a:gdLst>
              <a:gd name="connsiteX0" fmla="*/ 0 w 3566160"/>
              <a:gd name="connsiteY0" fmla="*/ 0 h 18288"/>
              <a:gd name="connsiteX1" fmla="*/ 665683 w 3566160"/>
              <a:gd name="connsiteY1" fmla="*/ 0 h 18288"/>
              <a:gd name="connsiteX2" fmla="*/ 1331366 w 3566160"/>
              <a:gd name="connsiteY2" fmla="*/ 0 h 18288"/>
              <a:gd name="connsiteX3" fmla="*/ 1818742 w 3566160"/>
              <a:gd name="connsiteY3" fmla="*/ 0 h 18288"/>
              <a:gd name="connsiteX4" fmla="*/ 2413102 w 3566160"/>
              <a:gd name="connsiteY4" fmla="*/ 0 h 18288"/>
              <a:gd name="connsiteX5" fmla="*/ 2936138 w 3566160"/>
              <a:gd name="connsiteY5" fmla="*/ 0 h 18288"/>
              <a:gd name="connsiteX6" fmla="*/ 3566160 w 3566160"/>
              <a:gd name="connsiteY6" fmla="*/ 0 h 18288"/>
              <a:gd name="connsiteX7" fmla="*/ 3566160 w 3566160"/>
              <a:gd name="connsiteY7" fmla="*/ 18288 h 18288"/>
              <a:gd name="connsiteX8" fmla="*/ 2971800 w 3566160"/>
              <a:gd name="connsiteY8" fmla="*/ 18288 h 18288"/>
              <a:gd name="connsiteX9" fmla="*/ 2448763 w 3566160"/>
              <a:gd name="connsiteY9" fmla="*/ 18288 h 18288"/>
              <a:gd name="connsiteX10" fmla="*/ 1854403 w 3566160"/>
              <a:gd name="connsiteY10" fmla="*/ 18288 h 18288"/>
              <a:gd name="connsiteX11" fmla="*/ 1295705 w 3566160"/>
              <a:gd name="connsiteY11" fmla="*/ 18288 h 18288"/>
              <a:gd name="connsiteX12" fmla="*/ 772668 w 3566160"/>
              <a:gd name="connsiteY12" fmla="*/ 18288 h 18288"/>
              <a:gd name="connsiteX13" fmla="*/ 0 w 3566160"/>
              <a:gd name="connsiteY13" fmla="*/ 18288 h 18288"/>
              <a:gd name="connsiteX14" fmla="*/ 0 w 356616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6160" h="18288" fill="none" extrusionOk="0">
                <a:moveTo>
                  <a:pt x="0" y="0"/>
                </a:moveTo>
                <a:cubicBezTo>
                  <a:pt x="222644" y="15773"/>
                  <a:pt x="447078" y="-30288"/>
                  <a:pt x="665683" y="0"/>
                </a:cubicBezTo>
                <a:cubicBezTo>
                  <a:pt x="884288" y="30288"/>
                  <a:pt x="1132425" y="-6167"/>
                  <a:pt x="1331366" y="0"/>
                </a:cubicBezTo>
                <a:cubicBezTo>
                  <a:pt x="1530307" y="6167"/>
                  <a:pt x="1680942" y="17562"/>
                  <a:pt x="1818742" y="0"/>
                </a:cubicBezTo>
                <a:cubicBezTo>
                  <a:pt x="1956542" y="-17562"/>
                  <a:pt x="2130227" y="23032"/>
                  <a:pt x="2413102" y="0"/>
                </a:cubicBezTo>
                <a:cubicBezTo>
                  <a:pt x="2695977" y="-23032"/>
                  <a:pt x="2679988" y="-13260"/>
                  <a:pt x="2936138" y="0"/>
                </a:cubicBezTo>
                <a:cubicBezTo>
                  <a:pt x="3192288" y="13260"/>
                  <a:pt x="3378668" y="16268"/>
                  <a:pt x="3566160" y="0"/>
                </a:cubicBezTo>
                <a:cubicBezTo>
                  <a:pt x="3566199" y="7328"/>
                  <a:pt x="3566779" y="9982"/>
                  <a:pt x="3566160" y="18288"/>
                </a:cubicBezTo>
                <a:cubicBezTo>
                  <a:pt x="3315478" y="45899"/>
                  <a:pt x="3188272" y="-7574"/>
                  <a:pt x="2971800" y="18288"/>
                </a:cubicBezTo>
                <a:cubicBezTo>
                  <a:pt x="2755328" y="44150"/>
                  <a:pt x="2598570" y="34692"/>
                  <a:pt x="2448763" y="18288"/>
                </a:cubicBezTo>
                <a:cubicBezTo>
                  <a:pt x="2298956" y="1884"/>
                  <a:pt x="2011344" y="-7043"/>
                  <a:pt x="1854403" y="18288"/>
                </a:cubicBezTo>
                <a:cubicBezTo>
                  <a:pt x="1697462" y="43619"/>
                  <a:pt x="1444994" y="618"/>
                  <a:pt x="1295705" y="18288"/>
                </a:cubicBezTo>
                <a:cubicBezTo>
                  <a:pt x="1146416" y="35958"/>
                  <a:pt x="965401" y="42167"/>
                  <a:pt x="772668" y="18288"/>
                </a:cubicBezTo>
                <a:cubicBezTo>
                  <a:pt x="579935" y="-5591"/>
                  <a:pt x="352420" y="-19381"/>
                  <a:pt x="0" y="18288"/>
                </a:cubicBezTo>
                <a:cubicBezTo>
                  <a:pt x="-593" y="9736"/>
                  <a:pt x="244" y="6610"/>
                  <a:pt x="0" y="0"/>
                </a:cubicBezTo>
                <a:close/>
              </a:path>
              <a:path w="3566160" h="18288" stroke="0" extrusionOk="0">
                <a:moveTo>
                  <a:pt x="0" y="0"/>
                </a:moveTo>
                <a:cubicBezTo>
                  <a:pt x="169947" y="-5008"/>
                  <a:pt x="340602" y="-17518"/>
                  <a:pt x="594360" y="0"/>
                </a:cubicBezTo>
                <a:cubicBezTo>
                  <a:pt x="848118" y="17518"/>
                  <a:pt x="997921" y="8866"/>
                  <a:pt x="1224382" y="0"/>
                </a:cubicBezTo>
                <a:cubicBezTo>
                  <a:pt x="1450843" y="-8866"/>
                  <a:pt x="1572343" y="8392"/>
                  <a:pt x="1783080" y="0"/>
                </a:cubicBezTo>
                <a:cubicBezTo>
                  <a:pt x="1993817" y="-8392"/>
                  <a:pt x="2266728" y="2126"/>
                  <a:pt x="2448763" y="0"/>
                </a:cubicBezTo>
                <a:cubicBezTo>
                  <a:pt x="2630798" y="-2126"/>
                  <a:pt x="2815508" y="-13843"/>
                  <a:pt x="3043123" y="0"/>
                </a:cubicBezTo>
                <a:cubicBezTo>
                  <a:pt x="3270738" y="13843"/>
                  <a:pt x="3420568" y="2184"/>
                  <a:pt x="3566160" y="0"/>
                </a:cubicBezTo>
                <a:cubicBezTo>
                  <a:pt x="3566487" y="8595"/>
                  <a:pt x="3566088" y="13110"/>
                  <a:pt x="3566160" y="18288"/>
                </a:cubicBezTo>
                <a:cubicBezTo>
                  <a:pt x="3421748" y="9323"/>
                  <a:pt x="3176383" y="-3939"/>
                  <a:pt x="2971800" y="18288"/>
                </a:cubicBezTo>
                <a:cubicBezTo>
                  <a:pt x="2767217" y="40515"/>
                  <a:pt x="2590769" y="4336"/>
                  <a:pt x="2306117" y="18288"/>
                </a:cubicBezTo>
                <a:cubicBezTo>
                  <a:pt x="2021465" y="32240"/>
                  <a:pt x="1860727" y="-9280"/>
                  <a:pt x="1676095" y="18288"/>
                </a:cubicBezTo>
                <a:cubicBezTo>
                  <a:pt x="1491463" y="45856"/>
                  <a:pt x="1329173" y="5765"/>
                  <a:pt x="1153058" y="18288"/>
                </a:cubicBezTo>
                <a:cubicBezTo>
                  <a:pt x="976943" y="30811"/>
                  <a:pt x="895178" y="4751"/>
                  <a:pt x="665683" y="18288"/>
                </a:cubicBezTo>
                <a:cubicBezTo>
                  <a:pt x="436189" y="31825"/>
                  <a:pt x="302924" y="2002"/>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descr="Table&#10;&#10;Description automatically generated">
            <a:extLst>
              <a:ext uri="{FF2B5EF4-FFF2-40B4-BE49-F238E27FC236}">
                <a16:creationId xmlns:a16="http://schemas.microsoft.com/office/drawing/2014/main" id="{4014A146-2319-EBC2-D2DF-E52E93C5A48C}"/>
              </a:ext>
            </a:extLst>
          </p:cNvPr>
          <p:cNvPicPr>
            <a:picLocks noChangeAspect="1"/>
          </p:cNvPicPr>
          <p:nvPr/>
        </p:nvPicPr>
        <p:blipFill>
          <a:blip r:embed="rId4"/>
          <a:stretch>
            <a:fillRect/>
          </a:stretch>
        </p:blipFill>
        <p:spPr>
          <a:xfrm>
            <a:off x="4849037" y="4247434"/>
            <a:ext cx="3300984" cy="1947580"/>
          </a:xfrm>
          <a:prstGeom prst="rect">
            <a:avLst/>
          </a:prstGeom>
        </p:spPr>
      </p:pic>
      <p:pic>
        <p:nvPicPr>
          <p:cNvPr id="3" name="Picture 3" descr="Text&#10;&#10;Description automatically generated">
            <a:extLst>
              <a:ext uri="{FF2B5EF4-FFF2-40B4-BE49-F238E27FC236}">
                <a16:creationId xmlns:a16="http://schemas.microsoft.com/office/drawing/2014/main" id="{13B0A96A-393A-13C0-A175-E13F4660E88B}"/>
              </a:ext>
            </a:extLst>
          </p:cNvPr>
          <p:cNvPicPr>
            <a:picLocks noChangeAspect="1"/>
          </p:cNvPicPr>
          <p:nvPr/>
        </p:nvPicPr>
        <p:blipFill>
          <a:blip r:embed="rId5"/>
          <a:stretch>
            <a:fillRect/>
          </a:stretch>
        </p:blipFill>
        <p:spPr>
          <a:xfrm>
            <a:off x="8287180" y="4426153"/>
            <a:ext cx="3438143" cy="1590141"/>
          </a:xfrm>
          <a:prstGeom prst="rect">
            <a:avLst/>
          </a:prstGeom>
        </p:spPr>
      </p:pic>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 name="Rectangle 255">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Exhibit A Group B and Group E Examples"/>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Whole Grain-Rich Criteria</a:t>
            </a:r>
            <a:endParaRPr lang="en-US" sz="5400" kern="1200">
              <a:solidFill>
                <a:schemeClr val="tx1"/>
              </a:solidFill>
              <a:latin typeface="+mj-lt"/>
              <a:ea typeface="+mj-ea"/>
              <a:cs typeface="+mj-cs"/>
            </a:endParaRPr>
          </a:p>
        </p:txBody>
      </p:sp>
      <p:sp>
        <p:nvSpPr>
          <p:cNvPr id="258"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466DA94-89CE-BCC7-FBBC-476911E10916}"/>
              </a:ext>
            </a:extLst>
          </p:cNvPr>
          <p:cNvSpPr>
            <a:spLocks noGrp="1"/>
          </p:cNvSpPr>
          <p:nvPr>
            <p:ph type="body" sz="half" idx="1"/>
          </p:nvPr>
        </p:nvSpPr>
        <p:spPr>
          <a:xfrm>
            <a:off x="5126418" y="552091"/>
            <a:ext cx="6224335" cy="5431536"/>
          </a:xfrm>
        </p:spPr>
        <p:txBody>
          <a:bodyPr vert="horz" lIns="91440" tIns="45720" rIns="91440" bIns="45720" rtlCol="0" anchor="ctr">
            <a:normAutofit/>
          </a:bodyPr>
          <a:lstStyle/>
          <a:p>
            <a:pPr>
              <a:buFont typeface="Arial" panose="020B0604020202020204" pitchFamily="34" charset="0"/>
              <a:buChar char="•"/>
            </a:pPr>
            <a:r>
              <a:rPr lang="en-US" sz="3200" kern="1200" dirty="0">
                <a:solidFill>
                  <a:schemeClr val="tx1"/>
                </a:solidFill>
                <a:latin typeface="+mn-lt"/>
                <a:ea typeface="+mn-ea"/>
                <a:cs typeface="+mn-cs"/>
              </a:rPr>
              <a:t>80% of the amount of grains served per week must be whole grain-rich </a:t>
            </a:r>
          </a:p>
          <a:p>
            <a:pPr>
              <a:buFont typeface="Arial" panose="020B0604020202020204" pitchFamily="34" charset="0"/>
              <a:buChar char="•"/>
            </a:pPr>
            <a:r>
              <a:rPr lang="en-US" sz="3200" kern="1200" dirty="0">
                <a:solidFill>
                  <a:schemeClr val="tx1"/>
                </a:solidFill>
                <a:latin typeface="+mn-lt"/>
                <a:ea typeface="+mn-ea"/>
                <a:cs typeface="+mn-cs"/>
              </a:rPr>
              <a:t>Contain 100% whole grain or at least 50% whole grain meal and/or flour </a:t>
            </a:r>
          </a:p>
          <a:p>
            <a:pPr>
              <a:buFont typeface="Arial" panose="020B0604020202020204" pitchFamily="34" charset="0"/>
              <a:buChar char="•"/>
            </a:pPr>
            <a:r>
              <a:rPr lang="en-US" sz="3200" kern="1200" dirty="0">
                <a:solidFill>
                  <a:schemeClr val="tx1"/>
                </a:solidFill>
                <a:latin typeface="+mn-lt"/>
                <a:ea typeface="+mn-ea"/>
                <a:cs typeface="+mn-cs"/>
              </a:rPr>
              <a:t>Any remaining meal/flour must be enriched, bran, or germ </a:t>
            </a:r>
          </a:p>
          <a:p>
            <a:pPr>
              <a:buFont typeface="Arial" panose="020B0604020202020204" pitchFamily="34" charset="0"/>
              <a:buChar char="•"/>
            </a:pPr>
            <a:endParaRPr lang="en-US" sz="2200" i="1" kern="1200" dirty="0">
              <a:solidFill>
                <a:schemeClr val="tx1"/>
              </a:solidFill>
              <a:latin typeface="+mn-lt"/>
              <a:ea typeface="+mn-ea"/>
              <a:cs typeface="+mn-cs"/>
            </a:endParaRPr>
          </a:p>
        </p:txBody>
      </p:sp>
    </p:spTree>
    <p:extLst>
      <p:ext uri="{BB962C8B-B14F-4D97-AF65-F5344CB8AC3E}">
        <p14:creationId xmlns:p14="http://schemas.microsoft.com/office/powerpoint/2010/main" val="2379442161"/>
      </p:ext>
    </p:extLst>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 name="Rectangle 25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Exhibit A Group B and Group E Examples"/>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Whole Grain-Rich Criteria (cont'd)</a:t>
            </a:r>
            <a:endParaRPr lang="en-US" sz="5400" kern="1200">
              <a:solidFill>
                <a:schemeClr val="tx1"/>
              </a:solidFill>
              <a:latin typeface="+mj-lt"/>
              <a:ea typeface="+mj-ea"/>
              <a:cs typeface="+mj-cs"/>
            </a:endParaRPr>
          </a:p>
        </p:txBody>
      </p:sp>
      <p:sp>
        <p:nvSpPr>
          <p:cNvPr id="25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466DA94-89CE-BCC7-FBBC-476911E10916}"/>
              </a:ext>
            </a:extLst>
          </p:cNvPr>
          <p:cNvSpPr>
            <a:spLocks noGrp="1"/>
          </p:cNvSpPr>
          <p:nvPr>
            <p:ph type="body" sz="half" idx="1"/>
          </p:nvPr>
        </p:nvSpPr>
        <p:spPr>
          <a:xfrm>
            <a:off x="838200" y="1929384"/>
            <a:ext cx="10515600" cy="4251960"/>
          </a:xfrm>
        </p:spPr>
        <p:txBody>
          <a:bodyPr vert="horz" lIns="91440" tIns="45720" rIns="91440" bIns="45720" rtlCol="0" anchor="t">
            <a:noAutofit/>
          </a:bodyPr>
          <a:lstStyle/>
          <a:p>
            <a:pPr>
              <a:buFont typeface="Arial" panose="020B0604020202020204" pitchFamily="34" charset="0"/>
              <a:buChar char="•"/>
            </a:pPr>
            <a:r>
              <a:rPr lang="en-US" kern="1200" dirty="0">
                <a:solidFill>
                  <a:schemeClr val="tx1"/>
                </a:solidFill>
                <a:latin typeface="+mn-lt"/>
                <a:ea typeface="+mn-ea"/>
                <a:cs typeface="+mn-cs"/>
              </a:rPr>
              <a:t>Groups A-G, the whole- grain content per oz eq must be at least 8.0 grams or more </a:t>
            </a:r>
          </a:p>
          <a:p>
            <a:pPr>
              <a:buFont typeface="Arial" panose="020B0604020202020204" pitchFamily="34" charset="0"/>
              <a:buChar char="•"/>
            </a:pPr>
            <a:r>
              <a:rPr lang="en-US" kern="1200" dirty="0">
                <a:solidFill>
                  <a:schemeClr val="tx1"/>
                </a:solidFill>
                <a:latin typeface="+mn-lt"/>
                <a:ea typeface="+mn-ea"/>
                <a:cs typeface="+mn-cs"/>
              </a:rPr>
              <a:t>Groups H and I, the whole-grain content must be at least half of the volume or weight listed in the chart </a:t>
            </a:r>
          </a:p>
          <a:p>
            <a:pPr>
              <a:buFont typeface="Arial" panose="020B0604020202020204" pitchFamily="34" charset="0"/>
              <a:buChar char="•"/>
            </a:pPr>
            <a:r>
              <a:rPr lang="en-US" kern="1200" dirty="0">
                <a:solidFill>
                  <a:schemeClr val="tx1"/>
                </a:solidFill>
                <a:latin typeface="+mn-lt"/>
                <a:ea typeface="+mn-ea"/>
                <a:cs typeface="+mn-cs"/>
              </a:rPr>
              <a:t>Child Nutrition (CN) label to indicate the oz eq of grains in a food product. </a:t>
            </a:r>
          </a:p>
        </p:txBody>
      </p:sp>
    </p:spTree>
    <p:extLst>
      <p:ext uri="{BB962C8B-B14F-4D97-AF65-F5344CB8AC3E}">
        <p14:creationId xmlns:p14="http://schemas.microsoft.com/office/powerpoint/2010/main" val="968604331"/>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 name="Rectangle 25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Exhibit A Group B and Group E Examples"/>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Whole Grain-Rich Criteria (cont'd)</a:t>
            </a:r>
            <a:endParaRPr lang="en-US" sz="5400" kern="1200">
              <a:solidFill>
                <a:schemeClr val="tx1"/>
              </a:solidFill>
              <a:latin typeface="+mj-lt"/>
              <a:ea typeface="+mj-ea"/>
              <a:cs typeface="+mj-cs"/>
            </a:endParaRPr>
          </a:p>
        </p:txBody>
      </p:sp>
      <p:sp>
        <p:nvSpPr>
          <p:cNvPr id="25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466DA94-89CE-BCC7-FBBC-476911E10916}"/>
              </a:ext>
            </a:extLst>
          </p:cNvPr>
          <p:cNvSpPr>
            <a:spLocks noGrp="1"/>
          </p:cNvSpPr>
          <p:nvPr>
            <p:ph type="body" sz="half" idx="1"/>
          </p:nvPr>
        </p:nvSpPr>
        <p:spPr>
          <a:xfrm>
            <a:off x="838200" y="1929384"/>
            <a:ext cx="10515600" cy="4251960"/>
          </a:xfrm>
        </p:spPr>
        <p:txBody>
          <a:bodyPr vert="horz" lIns="91440" tIns="45720" rIns="91440" bIns="45720" rtlCol="0" anchor="t">
            <a:noAutofit/>
          </a:bodyPr>
          <a:lstStyle/>
          <a:p>
            <a:pPr lvl="1">
              <a:buFont typeface="Arial" panose="020B0604020202020204" pitchFamily="34" charset="0"/>
              <a:buChar char="•"/>
            </a:pPr>
            <a:r>
              <a:rPr lang="en-US" sz="3200" kern="1200" dirty="0">
                <a:solidFill>
                  <a:schemeClr val="tx1"/>
                </a:solidFill>
                <a:latin typeface="+mn-lt"/>
                <a:ea typeface="+mn-ea"/>
                <a:cs typeface="+mn-cs"/>
              </a:rPr>
              <a:t>“Diets rich in whole grain foods and other plant foods, and low in total fat, saturated fat, and cholesterol, may reduce the risk of heart disease and certain cancers.”</a:t>
            </a:r>
          </a:p>
          <a:p>
            <a:pPr marL="266700" lvl="1" indent="0" algn="ctr">
              <a:buNone/>
            </a:pPr>
            <a:r>
              <a:rPr lang="en-US" sz="3200" kern="1200" dirty="0">
                <a:solidFill>
                  <a:schemeClr val="tx1"/>
                </a:solidFill>
                <a:latin typeface="+mn-lt"/>
                <a:ea typeface="+mn-ea"/>
                <a:cs typeface="+mn-cs"/>
              </a:rPr>
              <a:t>OR </a:t>
            </a:r>
          </a:p>
          <a:p>
            <a:pPr lvl="1">
              <a:buFont typeface="Arial" panose="020B0604020202020204" pitchFamily="34" charset="0"/>
              <a:buChar char="•"/>
            </a:pPr>
            <a:r>
              <a:rPr lang="en-US" sz="3200" kern="1200" dirty="0">
                <a:solidFill>
                  <a:schemeClr val="tx1"/>
                </a:solidFill>
                <a:latin typeface="+mn-lt"/>
                <a:ea typeface="+mn-ea"/>
                <a:cs typeface="+mn-cs"/>
              </a:rPr>
              <a:t>“Diets rich in whole grain foods and other plant foods, and low in saturated fat and cholesterol, may help reduce the risk of heart disease.”</a:t>
            </a:r>
          </a:p>
          <a:p>
            <a:pPr>
              <a:buFont typeface="Arial" panose="020B0604020202020204" pitchFamily="34" charset="0"/>
              <a:buChar char="•"/>
            </a:pPr>
            <a:endParaRPr lang="en-US" sz="2200" kern="1200" dirty="0">
              <a:solidFill>
                <a:schemeClr val="tx1"/>
              </a:solidFill>
              <a:latin typeface="+mn-lt"/>
              <a:ea typeface="+mn-ea"/>
              <a:cs typeface="+mn-cs"/>
            </a:endParaRPr>
          </a:p>
        </p:txBody>
      </p:sp>
    </p:spTree>
    <p:extLst>
      <p:ext uri="{BB962C8B-B14F-4D97-AF65-F5344CB8AC3E}">
        <p14:creationId xmlns:p14="http://schemas.microsoft.com/office/powerpoint/2010/main" val="3681734713"/>
      </p:ext>
    </p:extLst>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 name="Rectangle 25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Exhibit A Group B and Group E Examples"/>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Whole Grain-Rich Criteria (cont'd)</a:t>
            </a:r>
            <a:endParaRPr lang="en-US" sz="5400" kern="1200">
              <a:solidFill>
                <a:schemeClr val="tx1"/>
              </a:solidFill>
              <a:latin typeface="+mj-lt"/>
              <a:ea typeface="+mj-ea"/>
              <a:cs typeface="+mj-cs"/>
            </a:endParaRPr>
          </a:p>
        </p:txBody>
      </p:sp>
      <p:sp>
        <p:nvSpPr>
          <p:cNvPr id="25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466DA94-89CE-BCC7-FBBC-476911E10916}"/>
              </a:ext>
            </a:extLst>
          </p:cNvPr>
          <p:cNvSpPr>
            <a:spLocks noGrp="1"/>
          </p:cNvSpPr>
          <p:nvPr>
            <p:ph type="body" sz="half" idx="1"/>
          </p:nvPr>
        </p:nvSpPr>
        <p:spPr>
          <a:xfrm>
            <a:off x="838200" y="1929384"/>
            <a:ext cx="10515600" cy="4251960"/>
          </a:xfrm>
        </p:spPr>
        <p:txBody>
          <a:bodyPr vert="horz" lIns="91440" tIns="45720" rIns="91440" bIns="45720" rtlCol="0" anchor="t">
            <a:noAutofit/>
          </a:bodyPr>
          <a:lstStyle/>
          <a:p>
            <a:pPr marL="0" indent="0">
              <a:buNone/>
            </a:pPr>
            <a:r>
              <a:rPr lang="en-US" sz="3200" kern="1200" dirty="0">
                <a:solidFill>
                  <a:schemeClr val="tx1"/>
                </a:solidFill>
                <a:latin typeface="+mn-lt"/>
                <a:ea typeface="+mn-ea"/>
                <a:cs typeface="+mn-cs"/>
              </a:rPr>
              <a:t>Whole grains are the primary grain ingredient by weight. Specifically:</a:t>
            </a:r>
            <a:endParaRPr lang="en-US" sz="3200" dirty="0">
              <a:solidFill>
                <a:schemeClr val="tx1"/>
              </a:solidFill>
            </a:endParaRPr>
          </a:p>
          <a:p>
            <a:pPr lvl="1">
              <a:buFont typeface="Arial" panose="020B0604020202020204" pitchFamily="34" charset="0"/>
              <a:buChar char="•"/>
            </a:pPr>
            <a:r>
              <a:rPr lang="en-US" sz="3200" kern="1200" dirty="0">
                <a:solidFill>
                  <a:schemeClr val="tx1"/>
                </a:solidFill>
                <a:latin typeface="+mn-lt"/>
                <a:ea typeface="+mn-ea"/>
                <a:cs typeface="+mn-cs"/>
              </a:rPr>
              <a:t>Non-mixed dishes (e.g., breads, cereals</a:t>
            </a:r>
          </a:p>
          <a:p>
            <a:pPr lvl="1">
              <a:buFont typeface="Arial" panose="020B0604020202020204" pitchFamily="34" charset="0"/>
              <a:buChar char="•"/>
            </a:pPr>
            <a:r>
              <a:rPr lang="en-US" sz="3200" kern="1200" dirty="0">
                <a:solidFill>
                  <a:schemeClr val="tx1"/>
                </a:solidFill>
                <a:latin typeface="+mn-lt"/>
                <a:ea typeface="+mn-ea"/>
                <a:cs typeface="+mn-cs"/>
              </a:rPr>
              <a:t>Mixed dishes (e.g., pizza, corn dogs)</a:t>
            </a:r>
            <a:endParaRPr lang="en-US" kern="1200" dirty="0">
              <a:solidFill>
                <a:schemeClr val="tx1"/>
              </a:solidFill>
              <a:latin typeface="+mn-lt"/>
              <a:ea typeface="+mn-ea"/>
              <a:cs typeface="+mn-cs"/>
            </a:endParaRPr>
          </a:p>
        </p:txBody>
      </p:sp>
    </p:spTree>
    <p:extLst>
      <p:ext uri="{BB962C8B-B14F-4D97-AF65-F5344CB8AC3E}">
        <p14:creationId xmlns:p14="http://schemas.microsoft.com/office/powerpoint/2010/main" val="1471420654"/>
      </p:ext>
    </p:extLst>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 name="Rectangle 25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Exhibit A Group B and Group E Examples"/>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Whole Grain-Rich Criteria (cont'd)</a:t>
            </a:r>
            <a:endParaRPr lang="en-US" sz="5400" kern="1200">
              <a:solidFill>
                <a:schemeClr val="tx1"/>
              </a:solidFill>
              <a:latin typeface="+mj-lt"/>
              <a:ea typeface="+mj-ea"/>
              <a:cs typeface="+mj-cs"/>
            </a:endParaRPr>
          </a:p>
        </p:txBody>
      </p:sp>
      <p:sp>
        <p:nvSpPr>
          <p:cNvPr id="25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466DA94-89CE-BCC7-FBBC-476911E10916}"/>
              </a:ext>
            </a:extLst>
          </p:cNvPr>
          <p:cNvSpPr>
            <a:spLocks noGrp="1"/>
          </p:cNvSpPr>
          <p:nvPr>
            <p:ph type="body" sz="half" idx="1"/>
          </p:nvPr>
        </p:nvSpPr>
        <p:spPr>
          <a:xfrm>
            <a:off x="838200" y="1929384"/>
            <a:ext cx="10515600" cy="4251960"/>
          </a:xfrm>
        </p:spPr>
        <p:txBody>
          <a:bodyPr vert="horz" lIns="91440" tIns="45720" rIns="91440" bIns="45720" rtlCol="0" anchor="t">
            <a:normAutofit/>
          </a:bodyPr>
          <a:lstStyle/>
          <a:p>
            <a:r>
              <a:rPr lang="en-US" kern="1200" dirty="0">
                <a:solidFill>
                  <a:schemeClr val="tx1"/>
                </a:solidFill>
                <a:latin typeface="+mn-lt"/>
                <a:ea typeface="+mn-ea"/>
                <a:cs typeface="+mn-cs"/>
              </a:rPr>
              <a:t>State agency’s Special Supplemental Nutrition Program for Women, Infants, and Children (WIC)-approved whole-grain food list</a:t>
            </a:r>
            <a:endParaRPr lang="en-US" dirty="0">
              <a:solidFill>
                <a:schemeClr val="tx1"/>
              </a:solidFill>
            </a:endParaRPr>
          </a:p>
          <a:p>
            <a:pPr>
              <a:buFont typeface="Arial" panose="020B0604020202020204" pitchFamily="34" charset="0"/>
              <a:buChar char="•"/>
            </a:pPr>
            <a:endParaRPr lang="en-US" sz="2200" kern="1200" dirty="0">
              <a:solidFill>
                <a:schemeClr val="tx1"/>
              </a:solidFill>
              <a:latin typeface="+mn-lt"/>
              <a:ea typeface="+mn-ea"/>
              <a:cs typeface="+mn-cs"/>
            </a:endParaRPr>
          </a:p>
          <a:p>
            <a:pPr>
              <a:buFont typeface="Arial" panose="020B0604020202020204" pitchFamily="34" charset="0"/>
              <a:buChar char="•"/>
            </a:pPr>
            <a:endParaRPr lang="en-US" sz="2200" kern="1200" dirty="0">
              <a:solidFill>
                <a:schemeClr val="tx1"/>
              </a:solidFill>
              <a:latin typeface="+mn-lt"/>
              <a:ea typeface="+mn-ea"/>
              <a:cs typeface="+mn-cs"/>
            </a:endParaRPr>
          </a:p>
        </p:txBody>
      </p:sp>
    </p:spTree>
    <p:extLst>
      <p:ext uri="{BB962C8B-B14F-4D97-AF65-F5344CB8AC3E}">
        <p14:creationId xmlns:p14="http://schemas.microsoft.com/office/powerpoint/2010/main" val="2518062807"/>
      </p:ext>
    </p:extLst>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itle 1"/>
          <p:cNvSpPr txBox="1">
            <a:spLocks noGrp="1"/>
          </p:cNvSpPr>
          <p:nvPr>
            <p:ph type="title"/>
          </p:nvPr>
        </p:nvSpPr>
        <p:spPr>
          <a:prstGeom prst="rect">
            <a:avLst/>
          </a:prstGeom>
        </p:spPr>
        <p:txBody>
          <a:bodyPr lIns="45719" tIns="45720" rIns="45719" bIns="45720" anchor="ctr">
            <a:normAutofit/>
          </a:bodyPr>
          <a:lstStyle/>
          <a:p>
            <a:r>
              <a:rPr lang="en-US" b="1" dirty="0"/>
              <a:t>Activity: Grains</a:t>
            </a:r>
            <a:r>
              <a:rPr b="1" dirty="0"/>
              <a:t> Component </a:t>
            </a:r>
            <a:r>
              <a:rPr lang="en-US" b="1" dirty="0"/>
              <a:t>–</a:t>
            </a:r>
            <a:r>
              <a:rPr b="1" dirty="0"/>
              <a:t> Menu Planning Form</a:t>
            </a: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4419" y="1690687"/>
            <a:ext cx="7583162" cy="5029200"/>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84" y="2979965"/>
            <a:ext cx="11650374" cy="1292990"/>
          </a:xfrm>
          <a:prstGeom prst="rect">
            <a:avLst/>
          </a:prstGeom>
        </p:spPr>
      </p:pic>
    </p:spTree>
    <p:extLst>
      <p:ext uri="{BB962C8B-B14F-4D97-AF65-F5344CB8AC3E}">
        <p14:creationId xmlns:p14="http://schemas.microsoft.com/office/powerpoint/2010/main" val="41983402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0" name="Rectangle 279">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5" name="Grains Menu Choices"/>
          <p:cNvSpPr txBox="1">
            <a:spLocks noGrp="1"/>
          </p:cNvSpPr>
          <p:nvPr>
            <p:ph type="title"/>
          </p:nvPr>
        </p:nvSpPr>
        <p:spPr>
          <a:xfrm>
            <a:off x="638881" y="457201"/>
            <a:ext cx="10909640" cy="1832654"/>
          </a:xfrm>
          <a:prstGeom prst="rect">
            <a:avLst/>
          </a:prstGeom>
        </p:spPr>
        <p:txBody>
          <a:bodyPr vert="horz" lIns="91440" tIns="45720" rIns="91440" bIns="45720" rtlCol="0" anchor="b">
            <a:normAutofit/>
          </a:bodyPr>
          <a:lstStyle/>
          <a:p>
            <a:pPr algn="ctr">
              <a:spcBef>
                <a:spcPct val="0"/>
              </a:spcBef>
            </a:pPr>
            <a:r>
              <a:rPr lang="en-US" sz="6600" b="1" kern="1200">
                <a:solidFill>
                  <a:schemeClr val="tx1"/>
                </a:solidFill>
                <a:latin typeface="+mj-lt"/>
                <a:ea typeface="+mj-ea"/>
                <a:cs typeface="+mj-cs"/>
              </a:rPr>
              <a:t>Grains Menu Choices</a:t>
            </a:r>
          </a:p>
        </p:txBody>
      </p:sp>
      <p:sp>
        <p:nvSpPr>
          <p:cNvPr id="282"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2">
            <a:extLst>
              <a:ext uri="{FF2B5EF4-FFF2-40B4-BE49-F238E27FC236}">
                <a16:creationId xmlns:a16="http://schemas.microsoft.com/office/drawing/2014/main" id="{2A9D2F64-F387-8ED6-DA00-69C4ADDBA0B2}"/>
              </a:ext>
            </a:extLst>
          </p:cNvPr>
          <p:cNvGraphicFramePr>
            <a:graphicFrameLocks noGrp="1"/>
          </p:cNvGraphicFramePr>
          <p:nvPr>
            <p:extLst>
              <p:ext uri="{D42A27DB-BD31-4B8C-83A1-F6EECF244321}">
                <p14:modId xmlns:p14="http://schemas.microsoft.com/office/powerpoint/2010/main" val="220594419"/>
              </p:ext>
            </p:extLst>
          </p:nvPr>
        </p:nvGraphicFramePr>
        <p:xfrm>
          <a:off x="881920" y="3493770"/>
          <a:ext cx="10425115" cy="2363724"/>
        </p:xfrm>
        <a:graphic>
          <a:graphicData uri="http://schemas.openxmlformats.org/drawingml/2006/table">
            <a:tbl>
              <a:tblPr firstRow="1" bandRow="1">
                <a:tableStyleId>{5940675A-B579-460E-94D1-54222C63F5DA}</a:tableStyleId>
              </a:tblPr>
              <a:tblGrid>
                <a:gridCol w="1954490">
                  <a:extLst>
                    <a:ext uri="{9D8B030D-6E8A-4147-A177-3AD203B41FA5}">
                      <a16:colId xmlns:a16="http://schemas.microsoft.com/office/drawing/2014/main" val="1842550843"/>
                    </a:ext>
                  </a:extLst>
                </a:gridCol>
                <a:gridCol w="2070180">
                  <a:extLst>
                    <a:ext uri="{9D8B030D-6E8A-4147-A177-3AD203B41FA5}">
                      <a16:colId xmlns:a16="http://schemas.microsoft.com/office/drawing/2014/main" val="526091135"/>
                    </a:ext>
                  </a:extLst>
                </a:gridCol>
                <a:gridCol w="2447807">
                  <a:extLst>
                    <a:ext uri="{9D8B030D-6E8A-4147-A177-3AD203B41FA5}">
                      <a16:colId xmlns:a16="http://schemas.microsoft.com/office/drawing/2014/main" val="734666064"/>
                    </a:ext>
                  </a:extLst>
                </a:gridCol>
                <a:gridCol w="2325568">
                  <a:extLst>
                    <a:ext uri="{9D8B030D-6E8A-4147-A177-3AD203B41FA5}">
                      <a16:colId xmlns:a16="http://schemas.microsoft.com/office/drawing/2014/main" val="3498862108"/>
                    </a:ext>
                  </a:extLst>
                </a:gridCol>
                <a:gridCol w="1627070">
                  <a:extLst>
                    <a:ext uri="{9D8B030D-6E8A-4147-A177-3AD203B41FA5}">
                      <a16:colId xmlns:a16="http://schemas.microsoft.com/office/drawing/2014/main" val="3175685807"/>
                    </a:ext>
                  </a:extLst>
                </a:gridCol>
              </a:tblGrid>
              <a:tr h="1181862">
                <a:tc>
                  <a:txBody>
                    <a:bodyPr/>
                    <a:lstStyle/>
                    <a:p>
                      <a:pPr algn="ctr"/>
                      <a:r>
                        <a:rPr lang="en-US" sz="3300">
                          <a:latin typeface="+mj-ea"/>
                          <a:ea typeface="+mj-ea"/>
                        </a:rPr>
                        <a:t>Monday</a:t>
                      </a:r>
                    </a:p>
                  </a:txBody>
                  <a:tcPr marL="125730" marR="125730" marT="62865" marB="62865" anchor="ctr">
                    <a:solidFill>
                      <a:schemeClr val="bg2">
                        <a:lumMod val="20000"/>
                        <a:lumOff val="80000"/>
                      </a:schemeClr>
                    </a:solidFill>
                  </a:tcPr>
                </a:tc>
                <a:tc>
                  <a:txBody>
                    <a:bodyPr/>
                    <a:lstStyle/>
                    <a:p>
                      <a:pPr algn="ctr"/>
                      <a:r>
                        <a:rPr lang="en-US" sz="3300">
                          <a:latin typeface="+mj-ea"/>
                          <a:ea typeface="+mj-ea"/>
                        </a:rPr>
                        <a:t>Tuesday</a:t>
                      </a:r>
                    </a:p>
                  </a:txBody>
                  <a:tcPr marL="125730" marR="125730" marT="62865" marB="62865" anchor="ctr">
                    <a:solidFill>
                      <a:schemeClr val="bg2">
                        <a:lumMod val="20000"/>
                        <a:lumOff val="80000"/>
                      </a:schemeClr>
                    </a:solidFill>
                  </a:tcPr>
                </a:tc>
                <a:tc>
                  <a:txBody>
                    <a:bodyPr/>
                    <a:lstStyle/>
                    <a:p>
                      <a:pPr algn="ctr"/>
                      <a:r>
                        <a:rPr lang="en-US" sz="3300">
                          <a:latin typeface="+mj-ea"/>
                          <a:ea typeface="+mj-ea"/>
                        </a:rPr>
                        <a:t>Wednesday</a:t>
                      </a:r>
                    </a:p>
                  </a:txBody>
                  <a:tcPr marL="125730" marR="125730" marT="62865" marB="62865" anchor="ctr">
                    <a:solidFill>
                      <a:schemeClr val="bg2">
                        <a:lumMod val="20000"/>
                        <a:lumOff val="80000"/>
                      </a:schemeClr>
                    </a:solidFill>
                  </a:tcPr>
                </a:tc>
                <a:tc>
                  <a:txBody>
                    <a:bodyPr/>
                    <a:lstStyle/>
                    <a:p>
                      <a:pPr algn="ctr"/>
                      <a:r>
                        <a:rPr lang="en-US" sz="3300">
                          <a:latin typeface="+mj-ea"/>
                          <a:ea typeface="+mj-ea"/>
                        </a:rPr>
                        <a:t>Thursday </a:t>
                      </a:r>
                    </a:p>
                  </a:txBody>
                  <a:tcPr marL="125730" marR="125730" marT="62865" marB="62865" anchor="ctr">
                    <a:solidFill>
                      <a:schemeClr val="bg2">
                        <a:lumMod val="20000"/>
                        <a:lumOff val="80000"/>
                      </a:schemeClr>
                    </a:solidFill>
                  </a:tcPr>
                </a:tc>
                <a:tc>
                  <a:txBody>
                    <a:bodyPr/>
                    <a:lstStyle/>
                    <a:p>
                      <a:pPr algn="ctr"/>
                      <a:r>
                        <a:rPr lang="en-US" sz="3300">
                          <a:latin typeface="+mj-ea"/>
                          <a:ea typeface="+mj-ea"/>
                        </a:rPr>
                        <a:t>Friday</a:t>
                      </a:r>
                    </a:p>
                  </a:txBody>
                  <a:tcPr marL="125730" marR="125730" marT="62865" marB="62865" anchor="ctr">
                    <a:solidFill>
                      <a:schemeClr val="bg2">
                        <a:lumMod val="20000"/>
                        <a:lumOff val="80000"/>
                      </a:schemeClr>
                    </a:solidFill>
                  </a:tcPr>
                </a:tc>
                <a:extLst>
                  <a:ext uri="{0D108BD9-81ED-4DB2-BD59-A6C34878D82A}">
                    <a16:rowId xmlns:a16="http://schemas.microsoft.com/office/drawing/2014/main" val="2247694700"/>
                  </a:ext>
                </a:extLst>
              </a:tr>
              <a:tr h="1181862">
                <a:tc>
                  <a:txBody>
                    <a:bodyPr/>
                    <a:lstStyle/>
                    <a:p>
                      <a:pPr algn="ctr"/>
                      <a:r>
                        <a:rPr lang="en-US" sz="3300">
                          <a:latin typeface="+mj-ea"/>
                          <a:ea typeface="+mj-ea"/>
                        </a:rPr>
                        <a:t>Pasta</a:t>
                      </a:r>
                    </a:p>
                  </a:txBody>
                  <a:tcPr marL="125730" marR="125730" marT="62865" marB="62865" anchor="ctr">
                    <a:solidFill>
                      <a:schemeClr val="accent6">
                        <a:lumMod val="20000"/>
                        <a:lumOff val="80000"/>
                      </a:schemeClr>
                    </a:solidFill>
                  </a:tcPr>
                </a:tc>
                <a:tc>
                  <a:txBody>
                    <a:bodyPr/>
                    <a:lstStyle/>
                    <a:p>
                      <a:pPr algn="ctr"/>
                      <a:r>
                        <a:rPr lang="en-US" sz="3300">
                          <a:latin typeface="+mj-ea"/>
                          <a:ea typeface="+mj-ea"/>
                        </a:rPr>
                        <a:t>Bun</a:t>
                      </a:r>
                    </a:p>
                  </a:txBody>
                  <a:tcPr marL="125730" marR="125730" marT="62865" marB="62865" anchor="ctr">
                    <a:solidFill>
                      <a:schemeClr val="accent6">
                        <a:lumMod val="20000"/>
                        <a:lumOff val="80000"/>
                      </a:schemeClr>
                    </a:solidFill>
                  </a:tcPr>
                </a:tc>
                <a:tc>
                  <a:txBody>
                    <a:bodyPr/>
                    <a:lstStyle/>
                    <a:p>
                      <a:pPr algn="ctr"/>
                      <a:r>
                        <a:rPr lang="en-US" sz="3300">
                          <a:latin typeface="+mj-ea"/>
                          <a:ea typeface="+mj-ea"/>
                        </a:rPr>
                        <a:t>Tortilla</a:t>
                      </a:r>
                    </a:p>
                  </a:txBody>
                  <a:tcPr marL="125730" marR="125730" marT="62865" marB="62865" anchor="ctr">
                    <a:solidFill>
                      <a:schemeClr val="accent6">
                        <a:lumMod val="20000"/>
                        <a:lumOff val="80000"/>
                      </a:schemeClr>
                    </a:solidFill>
                  </a:tcPr>
                </a:tc>
                <a:tc>
                  <a:txBody>
                    <a:bodyPr/>
                    <a:lstStyle/>
                    <a:p>
                      <a:pPr algn="ctr"/>
                      <a:r>
                        <a:rPr lang="en-US" sz="3300">
                          <a:latin typeface="+mj-ea"/>
                          <a:ea typeface="+mj-ea"/>
                        </a:rPr>
                        <a:t>Rice</a:t>
                      </a:r>
                    </a:p>
                  </a:txBody>
                  <a:tcPr marL="125730" marR="125730" marT="62865" marB="62865" anchor="ctr">
                    <a:solidFill>
                      <a:schemeClr val="accent6">
                        <a:lumMod val="20000"/>
                        <a:lumOff val="80000"/>
                      </a:schemeClr>
                    </a:solidFill>
                  </a:tcPr>
                </a:tc>
                <a:tc>
                  <a:txBody>
                    <a:bodyPr/>
                    <a:lstStyle/>
                    <a:p>
                      <a:pPr algn="ctr"/>
                      <a:r>
                        <a:rPr lang="en-US" sz="3300">
                          <a:latin typeface="+mj-ea"/>
                          <a:ea typeface="+mj-ea"/>
                        </a:rPr>
                        <a:t>Pizza Crust</a:t>
                      </a:r>
                    </a:p>
                  </a:txBody>
                  <a:tcPr marL="125730" marR="125730" marT="62865" marB="62865" anchor="ctr">
                    <a:solidFill>
                      <a:schemeClr val="accent6">
                        <a:lumMod val="20000"/>
                        <a:lumOff val="80000"/>
                      </a:schemeClr>
                    </a:solidFill>
                  </a:tcPr>
                </a:tc>
                <a:extLst>
                  <a:ext uri="{0D108BD9-81ED-4DB2-BD59-A6C34878D82A}">
                    <a16:rowId xmlns:a16="http://schemas.microsoft.com/office/drawing/2014/main" val="16959123"/>
                  </a:ext>
                </a:extLst>
              </a:tr>
            </a:tbl>
          </a:graphicData>
        </a:graphic>
      </p:graphicFrame>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31" name="Rectangle 266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Whole Grain-rich Criteria Special Circumstances"/>
          <p:cNvSpPr txBox="1">
            <a:spLocks noGrp="1"/>
          </p:cNvSpPr>
          <p:nvPr>
            <p:ph type="title"/>
          </p:nvPr>
        </p:nvSpPr>
        <p:spPr>
          <a:xfrm>
            <a:off x="572493" y="238539"/>
            <a:ext cx="11018520" cy="1434415"/>
          </a:xfrm>
          <a:prstGeom prst="rect">
            <a:avLst/>
          </a:prstGeom>
        </p:spPr>
        <p:txBody>
          <a:bodyPr vert="horz" lIns="91440" tIns="45720" rIns="91440" bIns="45720" rtlCol="0" anchor="b">
            <a:normAutofit/>
          </a:bodyPr>
          <a:lstStyle/>
          <a:p>
            <a:pPr>
              <a:spcBef>
                <a:spcPct val="0"/>
              </a:spcBef>
            </a:pPr>
            <a:r>
              <a:rPr lang="en-US" sz="4600" b="1" kern="1200">
                <a:solidFill>
                  <a:schemeClr val="tx1"/>
                </a:solidFill>
                <a:latin typeface="+mj-lt"/>
                <a:ea typeface="+mj-ea"/>
                <a:cs typeface="+mj-cs"/>
              </a:rPr>
              <a:t>Whole Grain-Rich Criteria – Special Circumstances</a:t>
            </a:r>
          </a:p>
        </p:txBody>
      </p:sp>
      <p:sp>
        <p:nvSpPr>
          <p:cNvPr id="266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Tip: use 2 ounce equivalents total per week of enriched grains to meet 80% criteria for menus with more than 10 ounce equivalent weekly grains. Keep the Math Simple!"/>
          <p:cNvSpPr txBox="1">
            <a:spLocks noGrp="1"/>
          </p:cNvSpPr>
          <p:nvPr>
            <p:ph type="body" idx="1"/>
          </p:nvPr>
        </p:nvSpPr>
        <p:spPr>
          <a:xfrm>
            <a:off x="572493" y="2071316"/>
            <a:ext cx="6713552" cy="4119172"/>
          </a:xfrm>
          <a:prstGeom prst="rect">
            <a:avLst/>
          </a:prstGeom>
        </p:spPr>
        <p:txBody>
          <a:bodyPr vert="horz" lIns="91440" tIns="45720" rIns="91440" bIns="45720" rtlCol="0" anchor="t">
            <a:normAutofit/>
          </a:bodyPr>
          <a:lstStyle>
            <a:lvl1pPr marL="0" indent="0" defTabSz="457200">
              <a:lnSpc>
                <a:spcPct val="100000"/>
              </a:lnSpc>
              <a:spcBef>
                <a:spcPts val="0"/>
              </a:spcBef>
              <a:buSzTx/>
              <a:buFontTx/>
              <a:buNone/>
              <a:defRPr>
                <a:uFill>
                  <a:solidFill>
                    <a:srgbClr val="000000"/>
                  </a:solidFill>
                </a:uFill>
              </a:defRPr>
            </a:lvl1pPr>
          </a:lstStyle>
          <a:p>
            <a:pPr marL="228600" indent="-228600" defTabSz="914400">
              <a:lnSpc>
                <a:spcPct val="90000"/>
              </a:lnSpc>
              <a:spcBef>
                <a:spcPts val="1000"/>
              </a:spcBef>
              <a:buFont typeface="Arial" panose="020B0604020202020204" pitchFamily="34" charset="0"/>
              <a:buChar char="•"/>
            </a:pPr>
            <a:r>
              <a:rPr lang="en-US" kern="1200" dirty="0">
                <a:solidFill>
                  <a:schemeClr val="tx1"/>
                </a:solidFill>
                <a:latin typeface="+mn-lt"/>
                <a:ea typeface="+mn-ea"/>
                <a:cs typeface="+mn-cs"/>
              </a:rPr>
              <a:t>If you plan menus with additional grains, you must ensure the 80% criteria is maintained. </a:t>
            </a:r>
          </a:p>
        </p:txBody>
      </p:sp>
      <p:pic>
        <p:nvPicPr>
          <p:cNvPr id="26626" name="Picture 2" descr="Plan Cliparts - Cliparts Zone">
            <a:extLst>
              <a:ext uri="{FF2B5EF4-FFF2-40B4-BE49-F238E27FC236}">
                <a16:creationId xmlns:a16="http://schemas.microsoft.com/office/drawing/2014/main" id="{47508EEB-CE21-ADF8-2A35-725F6A2FC5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245" r="20734" b="-1"/>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4600" b="1" kern="1200">
                <a:solidFill>
                  <a:schemeClr val="tx1"/>
                </a:solidFill>
                <a:latin typeface="+mj-lt"/>
                <a:ea typeface="+mj-ea"/>
                <a:cs typeface="+mj-cs"/>
              </a:rPr>
              <a:t>Grains Component Wrap Up</a:t>
            </a:r>
          </a:p>
        </p:txBody>
      </p:sp>
      <p:sp>
        <p:nvSpPr>
          <p:cNvPr id="15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half" idx="1"/>
          </p:nvPr>
        </p:nvSpPr>
        <p:spPr>
          <a:xfrm>
            <a:off x="630936" y="2660904"/>
            <a:ext cx="4818888" cy="3547872"/>
          </a:xfr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What did you learn about planning menus that meet the meal pattern requirements for the grains component? </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9048" y="1327298"/>
            <a:ext cx="5458968" cy="4203404"/>
          </a:xfrm>
          <a:prstGeom prst="rect">
            <a:avLst/>
          </a:prstGeom>
        </p:spPr>
      </p:pic>
    </p:spTree>
    <p:extLst>
      <p:ext uri="{BB962C8B-B14F-4D97-AF65-F5344CB8AC3E}">
        <p14:creationId xmlns:p14="http://schemas.microsoft.com/office/powerpoint/2010/main" val="3492255479"/>
      </p:ext>
    </p:extLst>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8" name="Rectangle 287">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Grains Component Summary"/>
          <p:cNvSpPr txBox="1">
            <a:spLocks noGrp="1"/>
          </p:cNvSpPr>
          <p:nvPr>
            <p:ph type="title"/>
          </p:nvPr>
        </p:nvSpPr>
        <p:spPr>
          <a:xfrm>
            <a:off x="645064" y="525982"/>
            <a:ext cx="4282983" cy="1200361"/>
          </a:xfrm>
          <a:prstGeom prst="rect">
            <a:avLst/>
          </a:prstGeom>
        </p:spPr>
        <p:txBody>
          <a:bodyPr vert="horz" lIns="91440" tIns="45720" rIns="91440" bIns="45720" rtlCol="0" anchor="b">
            <a:normAutofit/>
          </a:bodyPr>
          <a:lstStyle/>
          <a:p>
            <a:pPr>
              <a:spcBef>
                <a:spcPct val="0"/>
              </a:spcBef>
            </a:pPr>
            <a:r>
              <a:rPr lang="en-US" sz="3600" b="1" kern="1200">
                <a:solidFill>
                  <a:schemeClr val="tx1"/>
                </a:solidFill>
                <a:latin typeface="+mj-lt"/>
                <a:ea typeface="+mj-ea"/>
                <a:cs typeface="+mj-cs"/>
              </a:rPr>
              <a:t>Grains Component Summary</a:t>
            </a:r>
          </a:p>
        </p:txBody>
      </p:sp>
      <p:sp>
        <p:nvSpPr>
          <p:cNvPr id="290" name="Rectangle 289">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Meet daily minimums for each grade group.…"/>
          <p:cNvSpPr txBox="1">
            <a:spLocks noGrp="1"/>
          </p:cNvSpPr>
          <p:nvPr>
            <p:ph type="body" idx="1"/>
          </p:nvPr>
        </p:nvSpPr>
        <p:spPr>
          <a:xfrm>
            <a:off x="645066" y="2031101"/>
            <a:ext cx="4282984" cy="3511943"/>
          </a:xfrm>
          <a:prstGeom prst="rect">
            <a:avLst/>
          </a:prstGeom>
        </p:spPr>
        <p:txBody>
          <a:bodyPr vert="horz" lIns="91440" tIns="45720" rIns="91440" bIns="45720" rtlCol="0" anchor="ctr">
            <a:normAutofit/>
          </a:bodyPr>
          <a:lstStyle/>
          <a:p>
            <a:pPr>
              <a:buFont typeface="Arial" panose="020B0604020202020204" pitchFamily="34" charset="0"/>
              <a:buChar char="•"/>
              <a:defRPr>
                <a:uFill>
                  <a:solidFill>
                    <a:srgbClr val="000000"/>
                  </a:solidFill>
                </a:uFill>
              </a:defRPr>
            </a:pPr>
            <a:r>
              <a:rPr lang="en-US" sz="1500" kern="1200">
                <a:solidFill>
                  <a:schemeClr val="tx1"/>
                </a:solidFill>
                <a:latin typeface="+mn-lt"/>
                <a:ea typeface="+mn-ea"/>
                <a:cs typeface="+mn-cs"/>
              </a:rPr>
              <a:t>Meet daily minimums for each grade group.</a:t>
            </a:r>
          </a:p>
          <a:p>
            <a:pPr>
              <a:buFont typeface="Arial" panose="020B0604020202020204" pitchFamily="34" charset="0"/>
              <a:buChar char="•"/>
              <a:defRPr>
                <a:uFill>
                  <a:solidFill>
                    <a:srgbClr val="000000"/>
                  </a:solidFill>
                </a:uFill>
              </a:defRPr>
            </a:pPr>
            <a:r>
              <a:rPr lang="en-US" sz="1500" kern="1200">
                <a:solidFill>
                  <a:schemeClr val="tx1"/>
                </a:solidFill>
                <a:latin typeface="+mn-lt"/>
                <a:ea typeface="+mn-ea"/>
                <a:cs typeface="+mn-cs"/>
              </a:rPr>
              <a:t>Determine that at least 80% of credited grains are whole grain-rich.</a:t>
            </a:r>
          </a:p>
          <a:p>
            <a:pPr>
              <a:buFont typeface="Arial" panose="020B0604020202020204" pitchFamily="34" charset="0"/>
              <a:buChar char="•"/>
              <a:defRPr>
                <a:uFill>
                  <a:solidFill>
                    <a:srgbClr val="000000"/>
                  </a:solidFill>
                </a:uFill>
              </a:defRPr>
            </a:pPr>
            <a:r>
              <a:rPr lang="en-US" sz="1500" kern="1200">
                <a:solidFill>
                  <a:schemeClr val="tx1"/>
                </a:solidFill>
                <a:latin typeface="+mn-lt"/>
                <a:ea typeface="+mn-ea"/>
                <a:cs typeface="+mn-cs"/>
              </a:rPr>
              <a:t>Meet weekly minimums for each grade group.</a:t>
            </a:r>
          </a:p>
          <a:p>
            <a:pPr>
              <a:buFont typeface="Arial" panose="020B0604020202020204" pitchFamily="34" charset="0"/>
              <a:buChar char="•"/>
              <a:defRPr>
                <a:uFill>
                  <a:solidFill>
                    <a:srgbClr val="000000"/>
                  </a:solidFill>
                </a:uFill>
              </a:defRPr>
            </a:pPr>
            <a:r>
              <a:rPr lang="en-US" sz="1500" kern="1200">
                <a:solidFill>
                  <a:schemeClr val="tx1"/>
                </a:solidFill>
                <a:latin typeface="+mn-lt"/>
                <a:ea typeface="+mn-ea"/>
                <a:cs typeface="+mn-cs"/>
              </a:rPr>
              <a:t>Limit grain-based desserts to 2 oz eq or less weekly for all grade groups (lunch).</a:t>
            </a:r>
          </a:p>
          <a:p>
            <a:pPr>
              <a:buFont typeface="Arial" panose="020B0604020202020204" pitchFamily="34" charset="0"/>
              <a:buChar char="•"/>
              <a:defRPr>
                <a:uFill>
                  <a:solidFill>
                    <a:srgbClr val="000000"/>
                  </a:solidFill>
                </a:uFill>
              </a:defRPr>
            </a:pPr>
            <a:r>
              <a:rPr lang="en-US" sz="1500" kern="1200">
                <a:solidFill>
                  <a:schemeClr val="tx1"/>
                </a:solidFill>
                <a:latin typeface="+mn-lt"/>
                <a:ea typeface="+mn-ea"/>
                <a:cs typeface="+mn-cs"/>
              </a:rPr>
              <a:t>The smallest creditable amount for the grains component is ¼ oz eq.</a:t>
            </a:r>
          </a:p>
          <a:p>
            <a:pPr>
              <a:buFont typeface="Arial" panose="020B0604020202020204" pitchFamily="34" charset="0"/>
              <a:buChar char="•"/>
              <a:defRPr>
                <a:uFill>
                  <a:solidFill>
                    <a:srgbClr val="000000"/>
                  </a:solidFill>
                </a:uFill>
              </a:defRPr>
            </a:pPr>
            <a:endParaRPr lang="en-US" sz="1500" kern="1200">
              <a:solidFill>
                <a:schemeClr val="tx1"/>
              </a:solidFill>
              <a:latin typeface="+mn-lt"/>
              <a:ea typeface="+mn-ea"/>
              <a:cs typeface="+mn-cs"/>
            </a:endParaRPr>
          </a:p>
        </p:txBody>
      </p:sp>
      <p:sp>
        <p:nvSpPr>
          <p:cNvPr id="292" name="Rectangle 291">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Rectangle 29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100+ Resume Summary Examples [How-To Guide]">
            <a:extLst>
              <a:ext uri="{FF2B5EF4-FFF2-40B4-BE49-F238E27FC236}">
                <a16:creationId xmlns:a16="http://schemas.microsoft.com/office/drawing/2014/main" id="{96A83C27-E03C-48E2-99AF-5F9932C05D0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tretch/>
        </p:blipFill>
        <p:spPr bwMode="auto">
          <a:xfrm>
            <a:off x="5987738" y="885482"/>
            <a:ext cx="5628018" cy="48541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5" name="Rectangle 22534">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7" name="Freeform: Shape 22536">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7" name="Title 1"/>
          <p:cNvSpPr txBox="1">
            <a:spLocks noGrp="1"/>
          </p:cNvSpPr>
          <p:nvPr>
            <p:ph type="ctrTitle"/>
          </p:nvPr>
        </p:nvSpPr>
        <p:spPr>
          <a:xfrm>
            <a:off x="638881" y="390525"/>
            <a:ext cx="10909640" cy="1510301"/>
          </a:xfrm>
          <a:prstGeom prst="rect">
            <a:avLst/>
          </a:prstGeom>
        </p:spPr>
        <p:txBody>
          <a:bodyPr lIns="45719" tIns="45720" rIns="45719" bIns="45720" anchor="ctr">
            <a:normAutofit fontScale="90000"/>
          </a:bodyPr>
          <a:lstStyle/>
          <a:p>
            <a:r>
              <a:rPr lang="en-US" sz="5100" b="1" dirty="0">
                <a:solidFill>
                  <a:srgbClr val="FFFFFF"/>
                </a:solidFill>
              </a:rPr>
              <a:t>Lesson 5: </a:t>
            </a:r>
            <a:r>
              <a:rPr lang="en-US" sz="4900" b="1" dirty="0">
                <a:solidFill>
                  <a:srgbClr val="FFFFFF"/>
                </a:solidFill>
              </a:rPr>
              <a:t>Meats/Meat Alternates Component for the National School Lunch Program </a:t>
            </a:r>
          </a:p>
        </p:txBody>
      </p:sp>
      <p:sp>
        <p:nvSpPr>
          <p:cNvPr id="22539"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food, fruit, nut, meal&#10;&#10;Description automatically generated">
            <a:extLst>
              <a:ext uri="{FF2B5EF4-FFF2-40B4-BE49-F238E27FC236}">
                <a16:creationId xmlns:a16="http://schemas.microsoft.com/office/drawing/2014/main" id="{129BB94F-C9D7-10F2-9734-633E6EB69BCC}"/>
              </a:ext>
            </a:extLst>
          </p:cNvPr>
          <p:cNvPicPr>
            <a:picLocks noChangeAspect="1"/>
          </p:cNvPicPr>
          <p:nvPr/>
        </p:nvPicPr>
        <p:blipFill>
          <a:blip r:embed="rId3"/>
          <a:stretch>
            <a:fillRect/>
          </a:stretch>
        </p:blipFill>
        <p:spPr>
          <a:xfrm>
            <a:off x="4403952" y="3058885"/>
            <a:ext cx="3394982" cy="3385457"/>
          </a:xfrm>
          <a:prstGeom prst="rect">
            <a:avLst/>
          </a:prstGeom>
        </p:spPr>
      </p:pic>
    </p:spTree>
    <p:extLst>
      <p:ext uri="{BB962C8B-B14F-4D97-AF65-F5344CB8AC3E}">
        <p14:creationId xmlns:p14="http://schemas.microsoft.com/office/powerpoint/2010/main" val="3889139295"/>
      </p:ext>
    </p:extLst>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3" name="Rectangle 292">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Meat/Meat Alternate Objectives"/>
          <p:cNvSpPr txBox="1">
            <a:spLocks noGrp="1"/>
          </p:cNvSpPr>
          <p:nvPr>
            <p:ph type="title"/>
          </p:nvPr>
        </p:nvSpPr>
        <p:spPr>
          <a:xfrm>
            <a:off x="841248" y="548640"/>
            <a:ext cx="3600860" cy="5431536"/>
          </a:xfrm>
          <a:prstGeom prst="rect">
            <a:avLst/>
          </a:prstGeom>
        </p:spPr>
        <p:txBody>
          <a:bodyPr vert="horz" lIns="91440" tIns="45720" rIns="91440" bIns="45720" rtlCol="0" anchor="ctr">
            <a:normAutofit/>
          </a:bodyPr>
          <a:lstStyle/>
          <a:p>
            <a:pPr>
              <a:spcBef>
                <a:spcPct val="0"/>
              </a:spcBef>
            </a:pPr>
            <a:r>
              <a:rPr lang="en-US" sz="5000" b="1" kern="1200">
                <a:solidFill>
                  <a:schemeClr val="tx1"/>
                </a:solidFill>
                <a:latin typeface="+mj-lt"/>
                <a:ea typeface="+mj-ea"/>
                <a:cs typeface="+mj-cs"/>
              </a:rPr>
              <a:t>Benefits of Meats/Meat Alternates</a:t>
            </a:r>
          </a:p>
        </p:txBody>
      </p:sp>
      <p:sp>
        <p:nvSpPr>
          <p:cNvPr id="295"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bjective 1:  Identify meat/meat alternate component and serving size to meet meal pattern requirements for NSLP, and…"/>
          <p:cNvSpPr txBox="1">
            <a:spLocks noGrp="1"/>
          </p:cNvSpPr>
          <p:nvPr>
            <p:ph type="body" idx="1"/>
          </p:nvPr>
        </p:nvSpPr>
        <p:spPr>
          <a:xfrm>
            <a:off x="5126418" y="552091"/>
            <a:ext cx="6224335" cy="5431536"/>
          </a:xfrm>
          <a:prstGeom prst="rect">
            <a:avLst/>
          </a:prstGeom>
        </p:spPr>
        <p:txBody>
          <a:bodyPr vert="horz" lIns="91440" tIns="45720" rIns="91440" bIns="45720" rtlCol="0" anchor="ctr">
            <a:normAutofit/>
          </a:bodyPr>
          <a:lstStyle/>
          <a:p>
            <a:pPr>
              <a:buFont typeface="Arial" panose="020B0604020202020204" pitchFamily="34" charset="0"/>
              <a:buChar char="•"/>
            </a:pPr>
            <a:r>
              <a:rPr lang="en-US" kern="1200" dirty="0">
                <a:solidFill>
                  <a:schemeClr val="tx1"/>
                </a:solidFill>
                <a:latin typeface="+mn-lt"/>
                <a:ea typeface="+mn-ea"/>
                <a:cs typeface="+mn-cs"/>
              </a:rPr>
              <a:t>Include animal and plant-based foods, which are good protein sources</a:t>
            </a:r>
          </a:p>
          <a:p>
            <a:pPr>
              <a:buFont typeface="Arial" panose="020B0604020202020204" pitchFamily="34" charset="0"/>
              <a:buChar char="•"/>
            </a:pPr>
            <a:r>
              <a:rPr lang="en-US" kern="1200" dirty="0">
                <a:solidFill>
                  <a:schemeClr val="tx1"/>
                </a:solidFill>
                <a:latin typeface="+mn-lt"/>
                <a:ea typeface="+mn-ea"/>
                <a:cs typeface="+mn-cs"/>
              </a:rPr>
              <a:t>Provide iron, zinc, magnesium, and B-vitamins.</a:t>
            </a:r>
          </a:p>
        </p:txBody>
      </p:sp>
    </p:spTree>
    <p:extLst>
      <p:ext uri="{BB962C8B-B14F-4D97-AF65-F5344CB8AC3E}">
        <p14:creationId xmlns:p14="http://schemas.microsoft.com/office/powerpoint/2010/main" val="3244897288"/>
      </p:ext>
    </p:extLst>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3" name="Rectangle 29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Meat/Meat Alternate Objectives"/>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Lesson Overview and Objective</a:t>
            </a:r>
          </a:p>
        </p:txBody>
      </p:sp>
      <p:sp>
        <p:nvSpPr>
          <p:cNvPr id="295"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bjective 1:  Identify meat/meat alternate component and serving size to meet meal pattern requirements for NSLP, and…"/>
          <p:cNvSpPr txBox="1">
            <a:spLocks noGrp="1"/>
          </p:cNvSpPr>
          <p:nvPr>
            <p:ph type="body" idx="1"/>
          </p:nvPr>
        </p:nvSpPr>
        <p:spPr>
          <a:xfrm>
            <a:off x="630936" y="2660904"/>
            <a:ext cx="4818888" cy="3547872"/>
          </a:xfrm>
          <a:prstGeom prst="rect">
            <a:avLst/>
          </a:prstGeo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Identify the meats/meat alternates component choices, serving size requirements, and how to credit meats/meat alternates toward meeting meal pattern requirements for the NSLP. </a:t>
            </a:r>
            <a:endParaRPr lang="en-US">
              <a:solidFill>
                <a:schemeClr val="tx1"/>
              </a:solidFill>
            </a:endParaRPr>
          </a:p>
        </p:txBody>
      </p:sp>
      <p:pic>
        <p:nvPicPr>
          <p:cNvPr id="4" name="Picture 2" descr="Objective Stock Photos, Royalty Free Objective Images | Depositphotos">
            <a:extLst>
              <a:ext uri="{FF2B5EF4-FFF2-40B4-BE49-F238E27FC236}">
                <a16:creationId xmlns:a16="http://schemas.microsoft.com/office/drawing/2014/main" id="{269AEAE2-C6B1-F117-18C5-52189E2C73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6099048" y="2043786"/>
            <a:ext cx="5458968" cy="2770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129665"/>
      </p:ext>
    </p:extLst>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2" name="Rectangle 29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Meat/Meat Alternate Objectives"/>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Meats/Meat Alternates Component</a:t>
            </a:r>
          </a:p>
        </p:txBody>
      </p:sp>
      <p:sp>
        <p:nvSpPr>
          <p:cNvPr id="29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DFCE9BC0-0284-7B8A-6786-D77C288E3628}"/>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a:spcBef>
                <a:spcPts val="0"/>
              </a:spcBef>
              <a:buFont typeface="Arial" panose="020B0604020202020204" pitchFamily="34" charset="0"/>
              <a:buChar char="•"/>
            </a:pPr>
            <a:r>
              <a:rPr lang="en-US" sz="3200" kern="1200" dirty="0">
                <a:solidFill>
                  <a:schemeClr val="tx1"/>
                </a:solidFill>
                <a:latin typeface="+mn-lt"/>
                <a:ea typeface="+mn-ea"/>
                <a:cs typeface="+mn-cs"/>
              </a:rPr>
              <a:t>Measured in oz eq. </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Amount of the food that represents 1 ounce of edible portion of lean meat without the bone</a:t>
            </a:r>
          </a:p>
          <a:p>
            <a:pPr>
              <a:spcBef>
                <a:spcPts val="0"/>
              </a:spcBef>
              <a:buFont typeface="Arial" panose="020B0604020202020204" pitchFamily="34" charset="0"/>
              <a:buChar char="•"/>
            </a:pPr>
            <a:r>
              <a:rPr lang="en-US" sz="3200" kern="1200" dirty="0">
                <a:solidFill>
                  <a:schemeClr val="tx1"/>
                </a:solidFill>
                <a:latin typeface="+mn-lt"/>
                <a:ea typeface="+mn-ea"/>
                <a:cs typeface="+mn-cs"/>
              </a:rPr>
              <a:t>Includes: </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Fresh and frozen meats </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Processed meats </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Canned meats </a:t>
            </a:r>
          </a:p>
          <a:p>
            <a:pPr lvl="1">
              <a:spcBef>
                <a:spcPts val="0"/>
              </a:spcBef>
              <a:buFont typeface="Arial" panose="020B0604020202020204" pitchFamily="34" charset="0"/>
              <a:buChar char="•"/>
            </a:pPr>
            <a:r>
              <a:rPr lang="en-US" sz="3200" kern="1200" dirty="0">
                <a:solidFill>
                  <a:schemeClr val="tx1"/>
                </a:solidFill>
                <a:latin typeface="+mn-lt"/>
                <a:ea typeface="+mn-ea"/>
                <a:cs typeface="+mn-cs"/>
              </a:rPr>
              <a:t>Meat alternates </a:t>
            </a:r>
          </a:p>
          <a:p>
            <a:pPr>
              <a:buFont typeface="Arial" panose="020B0604020202020204" pitchFamily="34" charset="0"/>
              <a:buChar char="•"/>
            </a:pPr>
            <a:endParaRPr lang="en-US" sz="2200" kern="1200" dirty="0">
              <a:solidFill>
                <a:schemeClr val="tx1"/>
              </a:solidFill>
              <a:latin typeface="+mn-lt"/>
              <a:ea typeface="+mn-ea"/>
              <a:cs typeface="+mn-cs"/>
            </a:endParaRPr>
          </a:p>
        </p:txBody>
      </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2" name="Rectangle 291">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7" name="Meat/Meat Alternate Objectives"/>
          <p:cNvSpPr txBox="1">
            <a:spLocks noGrp="1"/>
          </p:cNvSpPr>
          <p:nvPr>
            <p:ph type="title"/>
          </p:nvPr>
        </p:nvSpPr>
        <p:spPr>
          <a:xfrm>
            <a:off x="638881" y="457201"/>
            <a:ext cx="10909640" cy="1832654"/>
          </a:xfrm>
          <a:prstGeom prst="rect">
            <a:avLst/>
          </a:prstGeom>
        </p:spPr>
        <p:txBody>
          <a:bodyPr vert="horz" lIns="91440" tIns="45720" rIns="91440" bIns="45720" rtlCol="0" anchor="b">
            <a:normAutofit/>
          </a:bodyPr>
          <a:lstStyle/>
          <a:p>
            <a:pPr algn="ctr">
              <a:spcBef>
                <a:spcPct val="0"/>
              </a:spcBef>
            </a:pPr>
            <a:r>
              <a:rPr lang="en-US" sz="6100" b="1" kern="1200">
                <a:solidFill>
                  <a:schemeClr val="tx1"/>
                </a:solidFill>
                <a:latin typeface="+mj-lt"/>
                <a:ea typeface="+mj-ea"/>
                <a:cs typeface="+mj-cs"/>
              </a:rPr>
              <a:t>Meats/Meat Alternates Component Serving</a:t>
            </a:r>
          </a:p>
        </p:txBody>
      </p:sp>
      <p:sp>
        <p:nvSpPr>
          <p:cNvPr id="294"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4248738926"/>
              </p:ext>
            </p:extLst>
          </p:nvPr>
        </p:nvGraphicFramePr>
        <p:xfrm>
          <a:off x="2044549" y="3443478"/>
          <a:ext cx="8099856" cy="2464308"/>
        </p:xfrm>
        <a:graphic>
          <a:graphicData uri="http://schemas.openxmlformats.org/drawingml/2006/table">
            <a:tbl>
              <a:tblPr firstRow="1" bandRow="1">
                <a:tableStyleId>{5940675A-B579-460E-94D1-54222C63F5DA}</a:tableStyleId>
              </a:tblPr>
              <a:tblGrid>
                <a:gridCol w="2651930">
                  <a:extLst>
                    <a:ext uri="{9D8B030D-6E8A-4147-A177-3AD203B41FA5}">
                      <a16:colId xmlns:a16="http://schemas.microsoft.com/office/drawing/2014/main" val="1962560366"/>
                    </a:ext>
                  </a:extLst>
                </a:gridCol>
                <a:gridCol w="2607026">
                  <a:extLst>
                    <a:ext uri="{9D8B030D-6E8A-4147-A177-3AD203B41FA5}">
                      <a16:colId xmlns:a16="http://schemas.microsoft.com/office/drawing/2014/main" val="1209246153"/>
                    </a:ext>
                  </a:extLst>
                </a:gridCol>
                <a:gridCol w="2840900">
                  <a:extLst>
                    <a:ext uri="{9D8B030D-6E8A-4147-A177-3AD203B41FA5}">
                      <a16:colId xmlns:a16="http://schemas.microsoft.com/office/drawing/2014/main" val="2170067063"/>
                    </a:ext>
                  </a:extLst>
                </a:gridCol>
              </a:tblGrid>
              <a:tr h="1156716">
                <a:tc gridSpan="3">
                  <a:txBody>
                    <a:bodyPr/>
                    <a:lstStyle/>
                    <a:p>
                      <a:pPr lvl="0" algn="ctr">
                        <a:buNone/>
                      </a:pPr>
                      <a:r>
                        <a:rPr lang="en-US" sz="3300" b="0" i="0" u="none" strike="noStrike" noProof="0">
                          <a:latin typeface="Arial"/>
                        </a:rPr>
                        <a:t>Amount of Food per Week</a:t>
                      </a:r>
                      <a:endParaRPr lang="en-US" sz="3300" b="0" i="0" u="none" strike="noStrike" noProof="0"/>
                    </a:p>
                    <a:p>
                      <a:pPr lvl="0" algn="ctr">
                        <a:buNone/>
                      </a:pPr>
                      <a:r>
                        <a:rPr lang="en-US" sz="3300" b="0" i="0" u="none" strike="noStrike" noProof="0">
                          <a:latin typeface="Arial"/>
                        </a:rPr>
                        <a:t>(minimum per day)</a:t>
                      </a:r>
                      <a:endParaRPr lang="en-US" sz="1400"/>
                    </a:p>
                  </a:txBody>
                  <a:tcPr marL="107769" marR="107769" marT="53884" marB="53884" anchor="ctr">
                    <a:solidFill>
                      <a:schemeClr val="accent6"/>
                    </a:solidFill>
                  </a:tcPr>
                </a:tc>
                <a:tc hMerge="1">
                  <a:txBody>
                    <a:bodyPr/>
                    <a:lstStyle/>
                    <a:p>
                      <a:endParaRPr lang="en-US"/>
                    </a:p>
                  </a:txBody>
                  <a:tcPr anchor="ctr"/>
                </a:tc>
                <a:tc hMerge="1">
                  <a:txBody>
                    <a:bodyPr/>
                    <a:lstStyle/>
                    <a:p>
                      <a:endParaRPr lang="en-US"/>
                    </a:p>
                  </a:txBody>
                  <a:tcPr anchor="ctr"/>
                </a:tc>
                <a:extLst>
                  <a:ext uri="{0D108BD9-81ED-4DB2-BD59-A6C34878D82A}">
                    <a16:rowId xmlns:a16="http://schemas.microsoft.com/office/drawing/2014/main" val="2295638114"/>
                  </a:ext>
                </a:extLst>
              </a:tr>
              <a:tr h="653796">
                <a:tc>
                  <a:txBody>
                    <a:bodyPr/>
                    <a:lstStyle/>
                    <a:p>
                      <a:pPr algn="ctr"/>
                      <a:r>
                        <a:rPr lang="en-US" sz="3300">
                          <a:latin typeface="Arial" panose="020B0604020202020204" pitchFamily="34" charset="0"/>
                          <a:cs typeface="Arial" panose="020B0604020202020204" pitchFamily="34" charset="0"/>
                        </a:rPr>
                        <a:t>Grades K</a:t>
                      </a:r>
                      <a:r>
                        <a:rPr lang="en-US" sz="3300" baseline="0">
                          <a:latin typeface="Arial" panose="020B0604020202020204" pitchFamily="34" charset="0"/>
                          <a:cs typeface="Arial" panose="020B0604020202020204" pitchFamily="34" charset="0"/>
                        </a:rPr>
                        <a:t>–</a:t>
                      </a:r>
                      <a:r>
                        <a:rPr lang="en-US" sz="3300">
                          <a:latin typeface="Arial" panose="020B0604020202020204" pitchFamily="34" charset="0"/>
                          <a:cs typeface="Arial" panose="020B0604020202020204" pitchFamily="34" charset="0"/>
                        </a:rPr>
                        <a:t>5</a:t>
                      </a:r>
                    </a:p>
                  </a:txBody>
                  <a:tcPr marL="107769" marR="107769" marT="53884" marB="53884" anchor="ctr">
                    <a:solidFill>
                      <a:schemeClr val="accent6">
                        <a:lumMod val="40000"/>
                        <a:lumOff val="60000"/>
                      </a:schemeClr>
                    </a:solidFill>
                  </a:tcPr>
                </a:tc>
                <a:tc>
                  <a:txBody>
                    <a:bodyPr/>
                    <a:lstStyle/>
                    <a:p>
                      <a:pPr algn="ctr"/>
                      <a:r>
                        <a:rPr lang="en-US" sz="3300">
                          <a:latin typeface="Arial" panose="020B0604020202020204" pitchFamily="34" charset="0"/>
                          <a:cs typeface="Arial" panose="020B0604020202020204" pitchFamily="34" charset="0"/>
                        </a:rPr>
                        <a:t>Grades 6</a:t>
                      </a:r>
                      <a:r>
                        <a:rPr lang="en-US" sz="3300" baseline="0">
                          <a:latin typeface="Arial" panose="020B0604020202020204" pitchFamily="34" charset="0"/>
                          <a:cs typeface="Arial" panose="020B0604020202020204" pitchFamily="34" charset="0"/>
                        </a:rPr>
                        <a:t>–</a:t>
                      </a:r>
                      <a:r>
                        <a:rPr lang="en-US" sz="3300">
                          <a:latin typeface="Arial" panose="020B0604020202020204" pitchFamily="34" charset="0"/>
                          <a:cs typeface="Arial" panose="020B0604020202020204" pitchFamily="34" charset="0"/>
                        </a:rPr>
                        <a:t>8</a:t>
                      </a:r>
                    </a:p>
                  </a:txBody>
                  <a:tcPr marL="107769" marR="107769" marT="53884" marB="53884" anchor="ctr">
                    <a:solidFill>
                      <a:schemeClr val="accent6">
                        <a:lumMod val="40000"/>
                        <a:lumOff val="60000"/>
                      </a:schemeClr>
                    </a:solidFill>
                  </a:tcPr>
                </a:tc>
                <a:tc>
                  <a:txBody>
                    <a:bodyPr/>
                    <a:lstStyle/>
                    <a:p>
                      <a:pPr algn="ctr"/>
                      <a:r>
                        <a:rPr lang="en-US" sz="3300">
                          <a:latin typeface="Arial" panose="020B0604020202020204" pitchFamily="34" charset="0"/>
                          <a:cs typeface="Arial" panose="020B0604020202020204" pitchFamily="34" charset="0"/>
                        </a:rPr>
                        <a:t>Grades 9</a:t>
                      </a:r>
                      <a:r>
                        <a:rPr lang="en-US" sz="3300" baseline="0">
                          <a:latin typeface="Arial" panose="020B0604020202020204" pitchFamily="34" charset="0"/>
                          <a:cs typeface="Arial" panose="020B0604020202020204" pitchFamily="34" charset="0"/>
                        </a:rPr>
                        <a:t>–</a:t>
                      </a:r>
                      <a:r>
                        <a:rPr lang="en-US" sz="3300">
                          <a:latin typeface="Arial" panose="020B0604020202020204" pitchFamily="34" charset="0"/>
                          <a:cs typeface="Arial" panose="020B0604020202020204" pitchFamily="34" charset="0"/>
                        </a:rPr>
                        <a:t>12</a:t>
                      </a:r>
                    </a:p>
                  </a:txBody>
                  <a:tcPr marL="107769" marR="107769" marT="53884" marB="53884" anchor="ctr">
                    <a:solidFill>
                      <a:schemeClr val="accent6">
                        <a:lumMod val="40000"/>
                        <a:lumOff val="60000"/>
                      </a:schemeClr>
                    </a:solidFill>
                  </a:tcPr>
                </a:tc>
                <a:extLst>
                  <a:ext uri="{0D108BD9-81ED-4DB2-BD59-A6C34878D82A}">
                    <a16:rowId xmlns:a16="http://schemas.microsoft.com/office/drawing/2014/main" val="1176665332"/>
                  </a:ext>
                </a:extLst>
              </a:tr>
              <a:tr h="653796">
                <a:tc>
                  <a:txBody>
                    <a:bodyPr/>
                    <a:lstStyle/>
                    <a:p>
                      <a:pPr algn="ctr"/>
                      <a:r>
                        <a:rPr lang="en-US" sz="3300">
                          <a:solidFill>
                            <a:schemeClr val="bg1"/>
                          </a:solidFill>
                          <a:latin typeface="Arial"/>
                          <a:cs typeface="Arial"/>
                        </a:rPr>
                        <a:t>8</a:t>
                      </a:r>
                      <a:r>
                        <a:rPr lang="en-US" sz="3300" baseline="0">
                          <a:solidFill>
                            <a:schemeClr val="bg1"/>
                          </a:solidFill>
                          <a:latin typeface="Arial"/>
                          <a:cs typeface="Arial"/>
                        </a:rPr>
                        <a:t>–</a:t>
                      </a:r>
                      <a:r>
                        <a:rPr lang="en-US" sz="3300">
                          <a:solidFill>
                            <a:schemeClr val="bg1"/>
                          </a:solidFill>
                          <a:latin typeface="Arial"/>
                          <a:cs typeface="Arial"/>
                        </a:rPr>
                        <a:t>10 (1)</a:t>
                      </a:r>
                    </a:p>
                  </a:txBody>
                  <a:tcPr marL="107769" marR="107769" marT="53884" marB="53884" anchor="ctr">
                    <a:solidFill>
                      <a:schemeClr val="tx1"/>
                    </a:solidFill>
                  </a:tcPr>
                </a:tc>
                <a:tc>
                  <a:txBody>
                    <a:bodyPr/>
                    <a:lstStyle/>
                    <a:p>
                      <a:pPr algn="ctr"/>
                      <a:r>
                        <a:rPr lang="en-US" sz="3300">
                          <a:solidFill>
                            <a:schemeClr val="bg1"/>
                          </a:solidFill>
                          <a:latin typeface="Arial"/>
                          <a:cs typeface="Arial"/>
                        </a:rPr>
                        <a:t>9</a:t>
                      </a:r>
                      <a:r>
                        <a:rPr lang="en-US" sz="3300" baseline="0">
                          <a:solidFill>
                            <a:schemeClr val="bg1"/>
                          </a:solidFill>
                          <a:latin typeface="Arial"/>
                          <a:cs typeface="Arial"/>
                        </a:rPr>
                        <a:t>–</a:t>
                      </a:r>
                      <a:r>
                        <a:rPr lang="en-US" sz="3300">
                          <a:solidFill>
                            <a:schemeClr val="bg1"/>
                          </a:solidFill>
                          <a:latin typeface="Arial"/>
                          <a:cs typeface="Arial"/>
                        </a:rPr>
                        <a:t>10 (1)</a:t>
                      </a:r>
                    </a:p>
                  </a:txBody>
                  <a:tcPr marL="107769" marR="107769" marT="53884" marB="53884" anchor="ctr">
                    <a:solidFill>
                      <a:schemeClr val="tx1"/>
                    </a:solidFill>
                  </a:tcPr>
                </a:tc>
                <a:tc>
                  <a:txBody>
                    <a:bodyPr/>
                    <a:lstStyle/>
                    <a:p>
                      <a:pPr algn="ctr"/>
                      <a:r>
                        <a:rPr lang="en-US" sz="3300">
                          <a:solidFill>
                            <a:schemeClr val="bg1"/>
                          </a:solidFill>
                          <a:latin typeface="Arial"/>
                          <a:cs typeface="Arial"/>
                        </a:rPr>
                        <a:t>10</a:t>
                      </a:r>
                      <a:r>
                        <a:rPr lang="en-US" sz="3300" baseline="0">
                          <a:solidFill>
                            <a:schemeClr val="bg1"/>
                          </a:solidFill>
                          <a:latin typeface="Arial"/>
                          <a:cs typeface="Arial"/>
                        </a:rPr>
                        <a:t>–</a:t>
                      </a:r>
                      <a:r>
                        <a:rPr lang="en-US" sz="3300">
                          <a:solidFill>
                            <a:schemeClr val="bg1"/>
                          </a:solidFill>
                          <a:latin typeface="Arial"/>
                          <a:cs typeface="Arial"/>
                        </a:rPr>
                        <a:t>12 (2)</a:t>
                      </a:r>
                    </a:p>
                  </a:txBody>
                  <a:tcPr marL="107769" marR="107769" marT="53884" marB="53884" anchor="ctr">
                    <a:solidFill>
                      <a:schemeClr val="tx1"/>
                    </a:solidFill>
                  </a:tcPr>
                </a:tc>
                <a:extLst>
                  <a:ext uri="{0D108BD9-81ED-4DB2-BD59-A6C34878D82A}">
                    <a16:rowId xmlns:a16="http://schemas.microsoft.com/office/drawing/2014/main" val="2024565495"/>
                  </a:ext>
                </a:extLst>
              </a:tr>
            </a:tbl>
          </a:graphicData>
        </a:graphic>
      </p:graphicFrame>
      <p:sp>
        <p:nvSpPr>
          <p:cNvPr id="4" name="TextBox 1">
            <a:extLst>
              <a:ext uri="{FF2B5EF4-FFF2-40B4-BE49-F238E27FC236}">
                <a16:creationId xmlns:a16="http://schemas.microsoft.com/office/drawing/2014/main" id="{AD2D3167-09F5-42EF-7A95-B2B3474264BE}"/>
              </a:ext>
            </a:extLst>
          </p:cNvPr>
          <p:cNvSpPr txBox="1"/>
          <p:nvPr/>
        </p:nvSpPr>
        <p:spPr>
          <a:xfrm>
            <a:off x="2057401" y="5937956"/>
            <a:ext cx="8119532"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45719" tIns="45719" rIns="45719" bIns="45719" numCol="1" spcCol="3810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r>
              <a:rPr lang="en-US" dirty="0"/>
              <a:t>Note: SFAs may exceed the weekly maximum for M/MA, provided that meals (on average) meet the weekly dietary specifications for calories, saturated fat, sodium, and added sugars.</a:t>
            </a:r>
          </a:p>
        </p:txBody>
      </p:sp>
    </p:spTree>
    <p:extLst>
      <p:ext uri="{BB962C8B-B14F-4D97-AF65-F5344CB8AC3E}">
        <p14:creationId xmlns:p14="http://schemas.microsoft.com/office/powerpoint/2010/main" val="4195538619"/>
      </p:ext>
    </p:extLst>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Crediting Meat/Meat Alternate"/>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3800" b="1" kern="1200">
                <a:solidFill>
                  <a:schemeClr val="tx1"/>
                </a:solidFill>
                <a:latin typeface="+mj-lt"/>
                <a:ea typeface="+mj-ea"/>
                <a:cs typeface="+mj-cs"/>
              </a:rPr>
              <a:t>Crediting Meats/Meat Alternates</a:t>
            </a:r>
          </a:p>
        </p:txBody>
      </p:sp>
      <p:sp>
        <p:nvSpPr>
          <p:cNvPr id="7177"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1. Use manufacturer’s documentation of the product (i.e. CN label, signed product formulation statement, or USDA Foods Fact Sheet).…"/>
          <p:cNvSpPr txBox="1">
            <a:spLocks noGrp="1"/>
          </p:cNvSpPr>
          <p:nvPr>
            <p:ph type="body" idx="1"/>
          </p:nvPr>
        </p:nvSpPr>
        <p:spPr>
          <a:xfrm>
            <a:off x="630936" y="2660904"/>
            <a:ext cx="4818888" cy="3547872"/>
          </a:xfrm>
          <a:prstGeom prst="rect">
            <a:avLst/>
          </a:prstGeom>
        </p:spPr>
        <p:txBody>
          <a:bodyPr vert="horz" lIns="91440" tIns="45720" rIns="91440" bIns="45720" rtlCol="0" anchor="t">
            <a:noAutofit/>
          </a:bodyPr>
          <a:lstStyle/>
          <a:p>
            <a:pPr marL="365760">
              <a:spcBef>
                <a:spcPts val="0"/>
              </a:spcBef>
              <a:buSzTx/>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Use manufacturer’s documentation of the product (i.e. CN label, signed product formulation statement, or USDA Foods Fact Sheet)</a:t>
            </a:r>
          </a:p>
          <a:p>
            <a:pPr marL="365760">
              <a:spcBef>
                <a:spcPts val="0"/>
              </a:spcBef>
              <a:buSzTx/>
              <a:buFont typeface="Arial" panose="020B0604020202020204" pitchFamily="34" charset="0"/>
              <a:buChar char="•"/>
              <a:defRPr>
                <a:uFill>
                  <a:solidFill>
                    <a:srgbClr val="000000"/>
                  </a:solidFill>
                </a:uFill>
              </a:defRPr>
            </a:pPr>
            <a:r>
              <a:rPr lang="en-US" sz="2400" kern="1200" dirty="0">
                <a:solidFill>
                  <a:schemeClr val="tx1"/>
                </a:solidFill>
                <a:latin typeface="+mn-lt"/>
                <a:ea typeface="+mn-ea"/>
                <a:cs typeface="+mn-cs"/>
              </a:rPr>
              <a:t>Use the Food Buying Guide</a:t>
            </a:r>
          </a:p>
          <a:p>
            <a:pPr marL="365760">
              <a:spcBef>
                <a:spcPts val="0"/>
              </a:spcBef>
              <a:buSzTx/>
              <a:buFont typeface="Arial" panose="020B0604020202020204" pitchFamily="34" charset="0"/>
              <a:buChar char="•"/>
              <a:defRPr>
                <a:uFill>
                  <a:solidFill>
                    <a:srgbClr val="000000"/>
                  </a:solidFill>
                </a:uFill>
              </a:defRPr>
            </a:pPr>
            <a:endParaRPr lang="en-US" sz="2400" kern="1200" dirty="0">
              <a:solidFill>
                <a:schemeClr val="tx1"/>
              </a:solidFill>
              <a:latin typeface="+mn-lt"/>
              <a:ea typeface="+mn-ea"/>
              <a:cs typeface="+mn-cs"/>
            </a:endParaRPr>
          </a:p>
          <a:p>
            <a:pPr marL="0" indent="0">
              <a:spcBef>
                <a:spcPts val="0"/>
              </a:spcBef>
              <a:buSzTx/>
              <a:buNone/>
              <a:defRPr>
                <a:uFill>
                  <a:solidFill>
                    <a:srgbClr val="000000"/>
                  </a:solidFill>
                </a:uFill>
              </a:defRPr>
            </a:pPr>
            <a:r>
              <a:rPr lang="en-US" sz="2400" kern="1200" dirty="0">
                <a:solidFill>
                  <a:schemeClr val="tx1"/>
                </a:solidFill>
                <a:latin typeface="+mn-lt"/>
                <a:ea typeface="+mn-ea"/>
                <a:cs typeface="+mn-cs"/>
              </a:rPr>
              <a:t>Note: The minimum creditable amount for meats/meat alternates is 0.25 oz eq.</a:t>
            </a:r>
          </a:p>
        </p:txBody>
      </p:sp>
      <p:pic>
        <p:nvPicPr>
          <p:cNvPr id="7170" name="Picture 2" descr="Double Check | Culturally Responsive Behavior Management for Teachers">
            <a:extLst>
              <a:ext uri="{FF2B5EF4-FFF2-40B4-BE49-F238E27FC236}">
                <a16:creationId xmlns:a16="http://schemas.microsoft.com/office/drawing/2014/main" id="{3A2A348B-3ED9-3077-D272-8D3BC88914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99048" y="1893665"/>
            <a:ext cx="5458968" cy="30706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714683-2A41-F577-2E21-3ADE3E451C6A}"/>
              </a:ext>
            </a:extLst>
          </p:cNvPr>
          <p:cNvSpPr>
            <a:spLocks noGrp="1"/>
          </p:cNvSpPr>
          <p:nvPr>
            <p:ph type="title"/>
          </p:nvPr>
        </p:nvSpPr>
        <p:spPr>
          <a:xfrm>
            <a:off x="630936" y="639520"/>
            <a:ext cx="3429000" cy="1719072"/>
          </a:xfrm>
        </p:spPr>
        <p:txBody>
          <a:bodyPr vert="horz" lIns="91440" tIns="45720" rIns="91440" bIns="45720" rtlCol="0" anchor="b">
            <a:normAutofit/>
          </a:bodyPr>
          <a:lstStyle/>
          <a:p>
            <a:pPr>
              <a:spcBef>
                <a:spcPct val="0"/>
              </a:spcBef>
            </a:pPr>
            <a:r>
              <a:rPr lang="en-US" sz="4200" kern="1200">
                <a:solidFill>
                  <a:schemeClr val="tx1"/>
                </a:solidFill>
                <a:latin typeface="+mj-lt"/>
                <a:ea typeface="+mj-ea"/>
                <a:cs typeface="+mj-cs"/>
              </a:rPr>
              <a:t>Crediting Nuts and Seeds</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CBA3040-5E5C-1005-B73C-E14DFF431706}"/>
              </a:ext>
            </a:extLst>
          </p:cNvPr>
          <p:cNvSpPr>
            <a:spLocks noGrp="1"/>
          </p:cNvSpPr>
          <p:nvPr>
            <p:ph type="body" idx="1"/>
          </p:nvPr>
        </p:nvSpPr>
        <p:spPr>
          <a:xfrm>
            <a:off x="630936" y="2807208"/>
            <a:ext cx="5748129" cy="3410712"/>
          </a:xfrm>
        </p:spPr>
        <p:txBody>
          <a:bodyPr vert="horz" lIns="91440" tIns="45720" rIns="91440" bIns="45720" rtlCol="0" anchor="t">
            <a:noAutofit/>
          </a:bodyPr>
          <a:lstStyle/>
          <a:p>
            <a:pPr>
              <a:buFont typeface="Arial" panose="020B0604020202020204" pitchFamily="34" charset="0"/>
              <a:buChar char="•"/>
            </a:pPr>
            <a:r>
              <a:rPr lang="en-US" kern="1200" dirty="0">
                <a:solidFill>
                  <a:schemeClr val="tx1"/>
                </a:solidFill>
                <a:latin typeface="+mn-lt"/>
                <a:ea typeface="+mn-ea"/>
                <a:cs typeface="+mn-cs"/>
              </a:rPr>
              <a:t>Operators can offer nuts and seeds to meet the full meats/meat alternates component </a:t>
            </a:r>
          </a:p>
          <a:p>
            <a:pPr>
              <a:buFont typeface="Arial" panose="020B0604020202020204" pitchFamily="34" charset="0"/>
              <a:buChar char="•"/>
            </a:pPr>
            <a:r>
              <a:rPr lang="en-US" kern="1200" dirty="0">
                <a:solidFill>
                  <a:schemeClr val="tx1"/>
                </a:solidFill>
                <a:latin typeface="+mn-lt"/>
                <a:ea typeface="+mn-ea"/>
                <a:cs typeface="+mn-cs"/>
              </a:rPr>
              <a:t>Or use them for only part of the component, paired with another meat/meat alternate</a:t>
            </a:r>
            <a:endParaRPr lang="en-US" sz="1900" kern="1200" dirty="0">
              <a:solidFill>
                <a:schemeClr val="tx1"/>
              </a:solidFill>
              <a:latin typeface="+mn-lt"/>
              <a:ea typeface="+mn-ea"/>
              <a:cs typeface="+mn-cs"/>
            </a:endParaRPr>
          </a:p>
        </p:txBody>
      </p:sp>
      <p:pic>
        <p:nvPicPr>
          <p:cNvPr id="4" name="Picture 4" descr="A picture containing nut, fruit, pile, sale&#10;&#10;Description automatically generated">
            <a:extLst>
              <a:ext uri="{FF2B5EF4-FFF2-40B4-BE49-F238E27FC236}">
                <a16:creationId xmlns:a16="http://schemas.microsoft.com/office/drawing/2014/main" id="{A84ABCD7-5AE9-6A83-FF28-BB3BD37935E1}"/>
              </a:ext>
            </a:extLst>
          </p:cNvPr>
          <p:cNvPicPr>
            <a:picLocks noChangeAspect="1"/>
          </p:cNvPicPr>
          <p:nvPr/>
        </p:nvPicPr>
        <p:blipFill>
          <a:blip r:embed="rId2"/>
          <a:stretch>
            <a:fillRect/>
          </a:stretch>
        </p:blipFill>
        <p:spPr>
          <a:xfrm>
            <a:off x="6774643" y="1124883"/>
            <a:ext cx="4783373" cy="4608233"/>
          </a:xfrm>
          <a:prstGeom prst="rect">
            <a:avLst/>
          </a:prstGeom>
        </p:spPr>
      </p:pic>
    </p:spTree>
    <p:extLst>
      <p:ext uri="{BB962C8B-B14F-4D97-AF65-F5344CB8AC3E}">
        <p14:creationId xmlns:p14="http://schemas.microsoft.com/office/powerpoint/2010/main" val="962279220"/>
      </p:ext>
    </p:extLst>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CN Label"/>
          <p:cNvSpPr txBox="1">
            <a:spLocks noGrp="1"/>
          </p:cNvSpPr>
          <p:nvPr>
            <p:ph type="title"/>
          </p:nvPr>
        </p:nvSpPr>
        <p:spPr>
          <a:prstGeom prst="rect">
            <a:avLst/>
          </a:prstGeom>
        </p:spPr>
        <p:txBody>
          <a:bodyPr/>
          <a:lstStyle/>
          <a:p>
            <a:r>
              <a:rPr lang="en-US" b="1" dirty="0"/>
              <a:t>Child Nutrition (</a:t>
            </a:r>
            <a:r>
              <a:rPr b="1" dirty="0"/>
              <a:t>CN</a:t>
            </a:r>
            <a:r>
              <a:rPr lang="en-US" b="1" dirty="0"/>
              <a:t>)</a:t>
            </a:r>
            <a:r>
              <a:rPr b="1" dirty="0"/>
              <a:t> Label</a:t>
            </a:r>
          </a:p>
        </p:txBody>
      </p:sp>
      <p:pic>
        <p:nvPicPr>
          <p:cNvPr id="8194" name="Picture 2" descr="Child Nutrition | IMIC Inc | Food Label Consultants | USDA | FDA | The  Foodtrainer">
            <a:extLst>
              <a:ext uri="{FF2B5EF4-FFF2-40B4-BE49-F238E27FC236}">
                <a16:creationId xmlns:a16="http://schemas.microsoft.com/office/drawing/2014/main" id="{33EB4F41-AD80-387E-33AB-74CE189C4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950" y="1545634"/>
            <a:ext cx="11218161" cy="396961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165AED7F-38BA-BBD2-584B-A0646F28BF2C}"/>
                  </a:ext>
                </a:extLst>
              </p14:cNvPr>
              <p14:cNvContentPartPr/>
              <p14:nvPr/>
            </p14:nvContentPartPr>
            <p14:xfrm>
              <a:off x="1731106" y="3870862"/>
              <a:ext cx="1039320" cy="4680"/>
            </p14:xfrm>
          </p:contentPart>
        </mc:Choice>
        <mc:Fallback xmlns="">
          <p:pic>
            <p:nvPicPr>
              <p:cNvPr id="6" name="Ink 5">
                <a:extLst>
                  <a:ext uri="{FF2B5EF4-FFF2-40B4-BE49-F238E27FC236}">
                    <a16:creationId xmlns:a16="http://schemas.microsoft.com/office/drawing/2014/main" id="{165AED7F-38BA-BBD2-584B-A0646F28BF2C}"/>
                  </a:ext>
                </a:extLst>
              </p:cNvPr>
              <p:cNvPicPr/>
              <p:nvPr/>
            </p:nvPicPr>
            <p:blipFill>
              <a:blip r:embed="rId6"/>
              <a:stretch>
                <a:fillRect/>
              </a:stretch>
            </p:blipFill>
            <p:spPr>
              <a:xfrm>
                <a:off x="1677087" y="3762862"/>
                <a:ext cx="1146997"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036699EC-B67C-0131-B7C6-AD21BFFA972F}"/>
                  </a:ext>
                </a:extLst>
              </p14:cNvPr>
              <p14:cNvContentPartPr/>
              <p14:nvPr/>
            </p14:nvContentPartPr>
            <p14:xfrm>
              <a:off x="7499022" y="3426361"/>
              <a:ext cx="3028986" cy="47013"/>
            </p14:xfrm>
          </p:contentPart>
        </mc:Choice>
        <mc:Fallback xmlns="">
          <p:pic>
            <p:nvPicPr>
              <p:cNvPr id="3" name="Ink 2">
                <a:extLst>
                  <a:ext uri="{FF2B5EF4-FFF2-40B4-BE49-F238E27FC236}">
                    <a16:creationId xmlns:a16="http://schemas.microsoft.com/office/drawing/2014/main" id="{036699EC-B67C-0131-B7C6-AD21BFFA972F}"/>
                  </a:ext>
                </a:extLst>
              </p:cNvPr>
              <p:cNvPicPr/>
              <p:nvPr/>
            </p:nvPicPr>
            <p:blipFill>
              <a:blip r:embed="rId8"/>
              <a:stretch>
                <a:fillRect/>
              </a:stretch>
            </p:blipFill>
            <p:spPr>
              <a:xfrm>
                <a:off x="7444991" y="3310755"/>
                <a:ext cx="3136688" cy="277839"/>
              </a:xfrm>
              <a:prstGeom prst="rect">
                <a:avLst/>
              </a:prstGeom>
            </p:spPr>
          </p:pic>
        </mc:Fallback>
      </mc:AlternateContent>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Beans &amp; Peas"/>
          <p:cNvSpPr txBox="1">
            <a:spLocks noGrp="1"/>
          </p:cNvSpPr>
          <p:nvPr>
            <p:ph type="title"/>
          </p:nvPr>
        </p:nvSpPr>
        <p:spPr>
          <a:xfrm>
            <a:off x="630936" y="640080"/>
            <a:ext cx="4818888" cy="1481328"/>
          </a:xfrm>
          <a:prstGeom prst="rect">
            <a:avLst/>
          </a:prstGeom>
        </p:spPr>
        <p:txBody>
          <a:bodyPr vert="horz" lIns="91440" tIns="45720" rIns="91440" bIns="45720" rtlCol="0" anchor="b">
            <a:normAutofit fontScale="90000"/>
          </a:bodyPr>
          <a:lstStyle/>
          <a:p>
            <a:pPr>
              <a:spcBef>
                <a:spcPct val="0"/>
              </a:spcBef>
            </a:pPr>
            <a:r>
              <a:rPr lang="en-US" sz="5400" b="1" kern="1200" dirty="0">
                <a:solidFill>
                  <a:schemeClr val="tx1"/>
                </a:solidFill>
                <a:latin typeface="+mj-lt"/>
                <a:ea typeface="+mj-ea"/>
                <a:cs typeface="+mj-cs"/>
              </a:rPr>
              <a:t>Beans, Peas, and Lentils</a:t>
            </a:r>
          </a:p>
        </p:txBody>
      </p:sp>
      <p:sp>
        <p:nvSpPr>
          <p:cNvPr id="9225"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Legumes - beans and peas can credit toward either the beans and peas (legumes) subgroup of the vegetables component or M/MA component.…"/>
          <p:cNvSpPr txBox="1">
            <a:spLocks noGrp="1"/>
          </p:cNvSpPr>
          <p:nvPr>
            <p:ph type="body" idx="1"/>
          </p:nvPr>
        </p:nvSpPr>
        <p:spPr>
          <a:xfrm>
            <a:off x="630936" y="2660904"/>
            <a:ext cx="4818888" cy="3547872"/>
          </a:xfrm>
          <a:prstGeom prst="rect">
            <a:avLst/>
          </a:prstGeom>
        </p:spPr>
        <p:txBody>
          <a:bodyPr vert="horz" lIns="91440" tIns="45720" rIns="91440" bIns="45720" rtlCol="0" anchor="t">
            <a:noAutofit/>
          </a:bodyPr>
          <a:lstStyle/>
          <a:p>
            <a:pPr>
              <a:buFont typeface="Arial" panose="020B0604020202020204" pitchFamily="34" charset="0"/>
              <a:buChar char="•"/>
              <a:defRPr>
                <a:uFill>
                  <a:solidFill>
                    <a:srgbClr val="000000"/>
                  </a:solidFill>
                </a:uFill>
              </a:defRPr>
            </a:pPr>
            <a:r>
              <a:rPr lang="en-US" sz="3200" kern="1200" dirty="0">
                <a:solidFill>
                  <a:schemeClr val="tx1"/>
                </a:solidFill>
                <a:latin typeface="+mn-lt"/>
                <a:ea typeface="+mn-ea"/>
                <a:cs typeface="+mn-cs"/>
              </a:rPr>
              <a:t>Credit towards the beans, peas, and lentils subgroup of the vegetables component </a:t>
            </a:r>
            <a:r>
              <a:rPr lang="en-US" sz="3200" b="1" kern="1200" dirty="0">
                <a:solidFill>
                  <a:schemeClr val="tx1"/>
                </a:solidFill>
                <a:latin typeface="+mn-lt"/>
                <a:ea typeface="+mn-ea"/>
                <a:cs typeface="+mn-cs"/>
              </a:rPr>
              <a:t>OR</a:t>
            </a:r>
            <a:r>
              <a:rPr lang="en-US" sz="3200" kern="1200" dirty="0">
                <a:solidFill>
                  <a:schemeClr val="tx1"/>
                </a:solidFill>
                <a:latin typeface="+mn-lt"/>
                <a:ea typeface="+mn-ea"/>
                <a:cs typeface="+mn-cs"/>
              </a:rPr>
              <a:t> M/MA component</a:t>
            </a:r>
          </a:p>
          <a:p>
            <a:pPr>
              <a:buFont typeface="Arial" panose="020B0604020202020204" pitchFamily="34" charset="0"/>
              <a:buChar char="•"/>
              <a:defRPr>
                <a:uFill>
                  <a:solidFill>
                    <a:srgbClr val="000000"/>
                  </a:solidFill>
                </a:uFill>
              </a:defRPr>
            </a:pPr>
            <a:r>
              <a:rPr lang="en-US" sz="3200" kern="1200" dirty="0">
                <a:solidFill>
                  <a:schemeClr val="tx1"/>
                </a:solidFill>
                <a:latin typeface="+mn-lt"/>
                <a:ea typeface="+mn-ea"/>
                <a:cs typeface="+mn-cs"/>
              </a:rPr>
              <a:t>Not both</a:t>
            </a:r>
          </a:p>
        </p:txBody>
      </p:sp>
      <p:pic>
        <p:nvPicPr>
          <p:cNvPr id="9218" name="Picture 2" descr="The Wonderful (And Healthy) World of Beans and Legumes">
            <a:extLst>
              <a:ext uri="{FF2B5EF4-FFF2-40B4-BE49-F238E27FC236}">
                <a16:creationId xmlns:a16="http://schemas.microsoft.com/office/drawing/2014/main" id="{436E8A72-EE6E-C56A-7BE2-92DF8A51771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1443300"/>
            <a:ext cx="5458968" cy="39713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7" name="Rectangle 32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Combination Foods"/>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Combination Foods</a:t>
            </a:r>
          </a:p>
        </p:txBody>
      </p:sp>
      <p:sp>
        <p:nvSpPr>
          <p:cNvPr id="338"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A combination food is a single serving of a food item that contains more than one food item from different food components that cannot be separated, such as pizza, soup, casseroles, burritos and sandwiches. Some combination foods may be credited for up t"/>
          <p:cNvSpPr txBox="1">
            <a:spLocks noGrp="1"/>
          </p:cNvSpPr>
          <p:nvPr>
            <p:ph type="body" idx="1"/>
          </p:nvPr>
        </p:nvSpPr>
        <p:spPr>
          <a:xfrm>
            <a:off x="630936" y="2660904"/>
            <a:ext cx="4818888" cy="3547872"/>
          </a:xfrm>
          <a:prstGeom prst="rect">
            <a:avLst/>
          </a:prstGeom>
        </p:spPr>
        <p:txBody>
          <a:bodyPr vert="horz" lIns="91440" tIns="45720" rIns="91440" bIns="45720" rtlCol="0" anchor="t">
            <a:noAutofit/>
          </a:bodyPr>
          <a:lstStyle/>
          <a:p>
            <a:pPr>
              <a:spcBef>
                <a:spcPts val="0"/>
              </a:spcBef>
              <a:buSzTx/>
              <a:buFont typeface="Arial" panose="020B0604020202020204" pitchFamily="34" charset="0"/>
              <a:buChar char="•"/>
              <a:defRPr>
                <a:uFill>
                  <a:solidFill>
                    <a:srgbClr val="000000"/>
                  </a:solidFill>
                </a:uFill>
              </a:defRPr>
            </a:pPr>
            <a:r>
              <a:rPr lang="en-US" kern="1200" dirty="0">
                <a:solidFill>
                  <a:schemeClr val="tx1"/>
                </a:solidFill>
                <a:latin typeface="+mn-lt"/>
                <a:ea typeface="+mn-ea"/>
                <a:cs typeface="+mn-cs"/>
              </a:rPr>
              <a:t>Single serving that contains more than one food item from different food components that cannot be separated</a:t>
            </a:r>
          </a:p>
          <a:p>
            <a:pPr lvl="1">
              <a:spcBef>
                <a:spcPts val="0"/>
              </a:spcBef>
              <a:buSzTx/>
              <a:buFont typeface="Arial" panose="020B0604020202020204" pitchFamily="34" charset="0"/>
              <a:buChar char="•"/>
              <a:defRPr>
                <a:uFill>
                  <a:solidFill>
                    <a:srgbClr val="000000"/>
                  </a:solidFill>
                </a:uFill>
              </a:defRPr>
            </a:pPr>
            <a:r>
              <a:rPr lang="en-US" kern="1200" dirty="0">
                <a:solidFill>
                  <a:schemeClr val="tx1"/>
                </a:solidFill>
                <a:latin typeface="+mn-lt"/>
                <a:ea typeface="+mn-ea"/>
                <a:cs typeface="+mn-cs"/>
              </a:rPr>
              <a:t>Pizza, soup, casseroles, burritos, sandwiches </a:t>
            </a:r>
          </a:p>
          <a:p>
            <a:pPr>
              <a:spcBef>
                <a:spcPts val="0"/>
              </a:spcBef>
              <a:buSzTx/>
              <a:buFont typeface="Arial" panose="020B0604020202020204" pitchFamily="34" charset="0"/>
              <a:buChar char="•"/>
              <a:defRPr>
                <a:uFill>
                  <a:solidFill>
                    <a:srgbClr val="000000"/>
                  </a:solidFill>
                </a:uFill>
              </a:defRPr>
            </a:pPr>
            <a:r>
              <a:rPr lang="en-US" kern="1200" dirty="0">
                <a:solidFill>
                  <a:schemeClr val="tx1"/>
                </a:solidFill>
                <a:latin typeface="+mn-lt"/>
                <a:ea typeface="+mn-ea"/>
                <a:cs typeface="+mn-cs"/>
              </a:rPr>
              <a:t>Often featured as the entrée</a:t>
            </a:r>
          </a:p>
        </p:txBody>
      </p:sp>
      <p:pic>
        <p:nvPicPr>
          <p:cNvPr id="2" name="Picture 2">
            <a:extLst>
              <a:ext uri="{FF2B5EF4-FFF2-40B4-BE49-F238E27FC236}">
                <a16:creationId xmlns:a16="http://schemas.microsoft.com/office/drawing/2014/main" id="{17D1C3CD-04F9-BD08-3178-0AA6DF85FDAB}"/>
              </a:ext>
            </a:extLst>
          </p:cNvPr>
          <p:cNvPicPr>
            <a:picLocks noChangeAspect="1"/>
          </p:cNvPicPr>
          <p:nvPr/>
        </p:nvPicPr>
        <p:blipFill rotWithShape="1">
          <a:blip r:embed="rId2"/>
          <a:srcRect l="9105" r="20684" b="1"/>
          <a:stretch/>
        </p:blipFill>
        <p:spPr>
          <a:xfrm>
            <a:off x="6099048" y="707746"/>
            <a:ext cx="5458968" cy="5442508"/>
          </a:xfrm>
          <a:prstGeom prst="rect">
            <a:avLst/>
          </a:prstGeom>
        </p:spPr>
      </p:pic>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itle 1"/>
          <p:cNvSpPr txBox="1">
            <a:spLocks noGrp="1"/>
          </p:cNvSpPr>
          <p:nvPr>
            <p:ph type="title"/>
          </p:nvPr>
        </p:nvSpPr>
        <p:spPr>
          <a:xfrm>
            <a:off x="838200" y="365125"/>
            <a:ext cx="10299357" cy="1325563"/>
          </a:xfrm>
          <a:prstGeom prst="rect">
            <a:avLst/>
          </a:prstGeom>
        </p:spPr>
        <p:txBody>
          <a:bodyPr lIns="45719" tIns="45720" rIns="45719" bIns="45720" anchor="ctr">
            <a:normAutofit/>
          </a:bodyPr>
          <a:lstStyle/>
          <a:p>
            <a:r>
              <a:rPr lang="en-US" b="1" dirty="0"/>
              <a:t>Activity: Meats/Meat Alternates</a:t>
            </a:r>
            <a:r>
              <a:rPr b="1" dirty="0"/>
              <a:t> Component </a:t>
            </a:r>
            <a:r>
              <a:rPr lang="en-US" b="1" dirty="0"/>
              <a:t>–</a:t>
            </a:r>
            <a:br>
              <a:rPr lang="en-US" b="1" dirty="0"/>
            </a:br>
            <a:r>
              <a:rPr b="1" dirty="0"/>
              <a:t>Menu Planning Form</a:t>
            </a:r>
          </a:p>
        </p:txBody>
      </p:sp>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4419" y="1690687"/>
            <a:ext cx="7583162" cy="5029200"/>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914" y="2614499"/>
            <a:ext cx="10736173" cy="1629002"/>
          </a:xfrm>
          <a:prstGeom prst="rect">
            <a:avLst/>
          </a:prstGeom>
        </p:spPr>
      </p:pic>
    </p:spTree>
    <p:extLst>
      <p:ext uri="{BB962C8B-B14F-4D97-AF65-F5344CB8AC3E}">
        <p14:creationId xmlns:p14="http://schemas.microsoft.com/office/powerpoint/2010/main" val="185568959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3400" b="1" kern="1200">
                <a:solidFill>
                  <a:schemeClr val="tx1"/>
                </a:solidFill>
                <a:latin typeface="+mj-lt"/>
                <a:ea typeface="+mj-ea"/>
                <a:cs typeface="+mj-cs"/>
              </a:rPr>
              <a:t>Meats/Meat Alternates Component Wrap Up</a:t>
            </a:r>
          </a:p>
        </p:txBody>
      </p:sp>
      <p:sp>
        <p:nvSpPr>
          <p:cNvPr id="15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half" idx="1"/>
          </p:nvPr>
        </p:nvSpPr>
        <p:spPr>
          <a:xfrm>
            <a:off x="630936" y="2660904"/>
            <a:ext cx="4818888" cy="3547872"/>
          </a:xfr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What did you learn about planning menus that meet the meal pattern requirements for the meats/meat alternates component? </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9048" y="1327298"/>
            <a:ext cx="5458968" cy="4203404"/>
          </a:xfrm>
          <a:prstGeom prst="rect">
            <a:avLst/>
          </a:prstGeom>
        </p:spPr>
      </p:pic>
    </p:spTree>
    <p:extLst>
      <p:ext uri="{BB962C8B-B14F-4D97-AF65-F5344CB8AC3E}">
        <p14:creationId xmlns:p14="http://schemas.microsoft.com/office/powerpoint/2010/main" val="560300747"/>
      </p:ext>
    </p:extLst>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5" name="Rectangle 344">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M/MA Component Summary"/>
          <p:cNvSpPr txBox="1">
            <a:spLocks noGrp="1"/>
          </p:cNvSpPr>
          <p:nvPr>
            <p:ph type="title"/>
          </p:nvPr>
        </p:nvSpPr>
        <p:spPr>
          <a:xfrm>
            <a:off x="645064" y="525982"/>
            <a:ext cx="4282983" cy="1200361"/>
          </a:xfrm>
          <a:prstGeom prst="rect">
            <a:avLst/>
          </a:prstGeom>
        </p:spPr>
        <p:txBody>
          <a:bodyPr vert="horz" lIns="91440" tIns="45720" rIns="91440" bIns="45720" rtlCol="0" anchor="b">
            <a:normAutofit/>
          </a:bodyPr>
          <a:lstStyle/>
          <a:p>
            <a:pPr>
              <a:spcBef>
                <a:spcPct val="0"/>
              </a:spcBef>
            </a:pPr>
            <a:r>
              <a:rPr lang="en-US" sz="3100" b="1" kern="1200">
                <a:solidFill>
                  <a:schemeClr val="tx1"/>
                </a:solidFill>
                <a:latin typeface="+mj-lt"/>
                <a:ea typeface="+mj-ea"/>
                <a:cs typeface="+mj-cs"/>
              </a:rPr>
              <a:t>Meats/Meat Alternates Component Summary</a:t>
            </a:r>
          </a:p>
        </p:txBody>
      </p:sp>
      <p:sp>
        <p:nvSpPr>
          <p:cNvPr id="347" name="Rectangle 34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Double-click to edit"/>
          <p:cNvSpPr txBox="1">
            <a:spLocks noGrp="1"/>
          </p:cNvSpPr>
          <p:nvPr>
            <p:ph type="body" idx="1"/>
          </p:nvPr>
        </p:nvSpPr>
        <p:spPr>
          <a:xfrm>
            <a:off x="615378" y="2664451"/>
            <a:ext cx="4312672" cy="2878593"/>
          </a:xfrm>
          <a:prstGeom prst="rect">
            <a:avLst/>
          </a:prstGeom>
        </p:spPr>
        <p:txBody>
          <a:bodyPr vert="horz" lIns="91440" tIns="45720" rIns="91440" bIns="45720" rtlCol="0" anchor="ctr">
            <a:normAutofit fontScale="92500" lnSpcReduction="20000"/>
          </a:bodyPr>
          <a:lstStyle/>
          <a:p>
            <a:pPr>
              <a:buFont typeface="Arial" panose="020B0604020202020204" pitchFamily="34" charset="0"/>
              <a:buChar char="•"/>
            </a:pPr>
            <a:r>
              <a:rPr lang="en-US" sz="1700" kern="1200">
                <a:solidFill>
                  <a:schemeClr val="tx1"/>
                </a:solidFill>
                <a:latin typeface="+mn-lt"/>
                <a:ea typeface="+mn-ea"/>
                <a:cs typeface="+mn-cs"/>
              </a:rPr>
              <a:t>Meet daily and weekly minimums for each grade group.</a:t>
            </a:r>
          </a:p>
          <a:p>
            <a:pPr>
              <a:buFont typeface="Arial" panose="020B0604020202020204" pitchFamily="34" charset="0"/>
              <a:buChar char="•"/>
            </a:pPr>
            <a:r>
              <a:rPr lang="en-US" sz="1700" kern="1200">
                <a:solidFill>
                  <a:schemeClr val="tx1"/>
                </a:solidFill>
                <a:latin typeface="+mn-lt"/>
                <a:ea typeface="+mn-ea"/>
                <a:cs typeface="+mn-cs"/>
              </a:rPr>
              <a:t>Creditable servings are measured by weight using ounce equivalents.</a:t>
            </a:r>
          </a:p>
          <a:p>
            <a:pPr>
              <a:buFont typeface="Arial" panose="020B0604020202020204" pitchFamily="34" charset="0"/>
              <a:buChar char="•"/>
            </a:pPr>
            <a:r>
              <a:rPr lang="en-US" sz="1700" kern="1200">
                <a:solidFill>
                  <a:schemeClr val="tx1"/>
                </a:solidFill>
                <a:latin typeface="+mn-lt"/>
                <a:ea typeface="+mn-ea"/>
                <a:cs typeface="+mn-cs"/>
              </a:rPr>
              <a:t>Combination foods may be credited for up to three (3) different meal components (meats/meat alternates, grains, vegetables, or fruits).</a:t>
            </a:r>
          </a:p>
          <a:p>
            <a:pPr>
              <a:buFont typeface="Arial" panose="020B0604020202020204" pitchFamily="34" charset="0"/>
              <a:buChar char="•"/>
            </a:pPr>
            <a:r>
              <a:rPr lang="en-US" sz="1700" kern="1200">
                <a:solidFill>
                  <a:schemeClr val="tx1"/>
                </a:solidFill>
                <a:latin typeface="+mn-lt"/>
                <a:ea typeface="+mn-ea"/>
                <a:cs typeface="+mn-cs"/>
              </a:rPr>
              <a:t>The smallest creditable amount is 0.25 oz eq.</a:t>
            </a:r>
          </a:p>
          <a:p>
            <a:pPr>
              <a:buFont typeface="Arial" panose="020B0604020202020204" pitchFamily="34" charset="0"/>
              <a:buChar char="•"/>
            </a:pPr>
            <a:endParaRPr lang="en-US" sz="1700" kern="1200">
              <a:solidFill>
                <a:schemeClr val="tx1"/>
              </a:solidFill>
              <a:latin typeface="+mn-lt"/>
              <a:ea typeface="+mn-ea"/>
              <a:cs typeface="+mn-cs"/>
            </a:endParaRPr>
          </a:p>
          <a:p>
            <a:pPr lvl="1">
              <a:buFont typeface="Arial" panose="020B0604020202020204" pitchFamily="34" charset="0"/>
              <a:buChar char="•"/>
            </a:pPr>
            <a:endParaRPr lang="en-US" sz="1700" kern="1200">
              <a:solidFill>
                <a:schemeClr val="tx1"/>
              </a:solidFill>
              <a:latin typeface="+mn-lt"/>
              <a:ea typeface="+mn-ea"/>
              <a:cs typeface="+mn-cs"/>
            </a:endParaRPr>
          </a:p>
        </p:txBody>
      </p:sp>
      <p:sp>
        <p:nvSpPr>
          <p:cNvPr id="349" name="Rectangle 34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Rectangle 35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100+ Resume Summary Examples [How-To Guide]">
            <a:extLst>
              <a:ext uri="{FF2B5EF4-FFF2-40B4-BE49-F238E27FC236}">
                <a16:creationId xmlns:a16="http://schemas.microsoft.com/office/drawing/2014/main" id="{FEA933D8-58C2-74BD-E51F-E7A83C4415D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67" r="6459" b="-2"/>
          <a:stretch/>
        </p:blipFill>
        <p:spPr bwMode="auto">
          <a:xfrm>
            <a:off x="5987753" y="650494"/>
            <a:ext cx="5627987" cy="53241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p:cNvSpPr>
            <a:spLocks noGrp="1"/>
          </p:cNvSpPr>
          <p:nvPr>
            <p:ph type="title"/>
          </p:nvPr>
        </p:nvSpPr>
        <p:spPr>
          <a:xfrm>
            <a:off x="638881" y="390525"/>
            <a:ext cx="10909640" cy="1510301"/>
          </a:xfrm>
        </p:spPr>
        <p:txBody>
          <a:bodyPr vert="horz" lIns="91440" tIns="45720" rIns="91440" bIns="45720" rtlCol="0" anchor="ctr">
            <a:normAutofit/>
          </a:bodyPr>
          <a:lstStyle/>
          <a:p>
            <a:pPr algn="ctr">
              <a:spcBef>
                <a:spcPct val="0"/>
              </a:spcBef>
            </a:pPr>
            <a:r>
              <a:rPr lang="en-US" sz="3100" b="1" kern="1200">
                <a:solidFill>
                  <a:srgbClr val="FFFFFF"/>
                </a:solidFill>
                <a:latin typeface="+mj-lt"/>
                <a:ea typeface="+mj-ea"/>
                <a:cs typeface="+mj-cs"/>
              </a:rPr>
              <a:t>Lesson 6: Modifying Menu Offerings for Grade Groups to Meet Meal Pattern Requirements for the National School Lunch Program</a:t>
            </a:r>
          </a:p>
        </p:txBody>
      </p:sp>
      <p:sp>
        <p:nvSpPr>
          <p:cNvPr id="13"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A picture containing tray, container, snack food, meal&#10;&#10;Description automatically generated">
            <a:extLst>
              <a:ext uri="{FF2B5EF4-FFF2-40B4-BE49-F238E27FC236}">
                <a16:creationId xmlns:a16="http://schemas.microsoft.com/office/drawing/2014/main" id="{61C54E0C-0647-C572-5C9F-5E6C11C0231A}"/>
              </a:ext>
            </a:extLst>
          </p:cNvPr>
          <p:cNvPicPr>
            <a:picLocks noChangeAspect="1"/>
          </p:cNvPicPr>
          <p:nvPr/>
        </p:nvPicPr>
        <p:blipFill>
          <a:blip r:embed="rId2"/>
          <a:stretch>
            <a:fillRect/>
          </a:stretch>
        </p:blipFill>
        <p:spPr>
          <a:xfrm>
            <a:off x="3678846" y="3067050"/>
            <a:ext cx="4831259" cy="3019537"/>
          </a:xfrm>
          <a:prstGeom prst="rect">
            <a:avLst/>
          </a:prstGeom>
        </p:spPr>
      </p:pic>
    </p:spTree>
    <p:extLst>
      <p:ext uri="{BB962C8B-B14F-4D97-AF65-F5344CB8AC3E}">
        <p14:creationId xmlns:p14="http://schemas.microsoft.com/office/powerpoint/2010/main" val="916977679"/>
      </p:ext>
    </p:extLst>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3" name="Rectangle 29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Meat/Meat Alternate Objectives"/>
          <p:cNvSpPr txBox="1">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Why Grade Groups?</a:t>
            </a:r>
          </a:p>
        </p:txBody>
      </p:sp>
      <p:sp>
        <p:nvSpPr>
          <p:cNvPr id="29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bjective 1:  Identify meat/meat alternate component and serving size to meet meal pattern requirements for NSLP, and…"/>
          <p:cNvSpPr txBox="1">
            <a:spLocks noGrp="1"/>
          </p:cNvSpPr>
          <p:nvPr>
            <p:ph type="body" idx="1"/>
          </p:nvPr>
        </p:nvSpPr>
        <p:spPr>
          <a:xfrm>
            <a:off x="838200" y="1929384"/>
            <a:ext cx="10515600" cy="4251960"/>
          </a:xfrm>
          <a:prstGeom prst="rect">
            <a:avLst/>
          </a:prstGeom>
        </p:spPr>
        <p:txBody>
          <a:bodyPr vert="horz" lIns="91440" tIns="45720" rIns="91440" bIns="45720" rtlCol="0" anchor="t">
            <a:normAutofit/>
          </a:bodyPr>
          <a:lstStyle/>
          <a:p>
            <a:pPr>
              <a:buFont typeface="Arial" panose="020B0604020202020204" pitchFamily="34" charset="0"/>
              <a:buChar char="•"/>
            </a:pPr>
            <a:r>
              <a:rPr lang="en-US" kern="1200" dirty="0">
                <a:solidFill>
                  <a:schemeClr val="tx1"/>
                </a:solidFill>
                <a:latin typeface="+mn-lt"/>
                <a:ea typeface="+mn-ea"/>
                <a:cs typeface="+mn-cs"/>
              </a:rPr>
              <a:t>All school lunches provide important nutrients that support learning, growth and overall health.</a:t>
            </a:r>
          </a:p>
          <a:p>
            <a:pPr>
              <a:buFont typeface="Arial" panose="020B0604020202020204" pitchFamily="34" charset="0"/>
              <a:buChar char="•"/>
            </a:pPr>
            <a:r>
              <a:rPr lang="en-US" kern="1200" dirty="0">
                <a:solidFill>
                  <a:schemeClr val="tx1"/>
                </a:solidFill>
                <a:latin typeface="+mn-lt"/>
                <a:ea typeface="+mn-ea"/>
                <a:cs typeface="+mn-cs"/>
              </a:rPr>
              <a:t>School lunches also have to meet average weekly amounts for calories (energy), saturated fat, and sodium (salt).</a:t>
            </a:r>
          </a:p>
          <a:p>
            <a:pPr>
              <a:buFont typeface="Arial" panose="020B0604020202020204" pitchFamily="34" charset="0"/>
              <a:buChar char="•"/>
            </a:pPr>
            <a:r>
              <a:rPr lang="en-US" kern="1200" dirty="0">
                <a:solidFill>
                  <a:schemeClr val="tx1"/>
                </a:solidFill>
                <a:latin typeface="+mn-lt"/>
                <a:ea typeface="+mn-ea"/>
                <a:cs typeface="+mn-cs"/>
              </a:rPr>
              <a:t>Different age groups have different nutrient needs. The meal patterns follow DGAs.</a:t>
            </a:r>
          </a:p>
          <a:p>
            <a:pPr marL="0">
              <a:buFont typeface="Arial" panose="020B0604020202020204" pitchFamily="34" charset="0"/>
              <a:buChar char="•"/>
            </a:pPr>
            <a:endParaRPr lang="en-US" sz="2200" kern="1200">
              <a:solidFill>
                <a:schemeClr val="tx1"/>
              </a:solidFill>
              <a:latin typeface="+mn-lt"/>
              <a:ea typeface="+mn-ea"/>
              <a:cs typeface="+mn-cs"/>
            </a:endParaRPr>
          </a:p>
        </p:txBody>
      </p:sp>
    </p:spTree>
    <p:extLst>
      <p:ext uri="{BB962C8B-B14F-4D97-AF65-F5344CB8AC3E}">
        <p14:creationId xmlns:p14="http://schemas.microsoft.com/office/powerpoint/2010/main" val="2190522117"/>
      </p:ext>
    </p:extLst>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3" name="Rectangle 29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Meat/Meat Alternate Objectives"/>
          <p:cNvSpPr txBox="1">
            <a:spLocks noGrp="1"/>
          </p:cNvSpPr>
          <p:nvPr>
            <p:ph type="title"/>
          </p:nvPr>
        </p:nvSpPr>
        <p:spPr>
          <a:xfrm>
            <a:off x="630936" y="639520"/>
            <a:ext cx="3429000" cy="1719072"/>
          </a:xfrm>
          <a:prstGeom prst="rect">
            <a:avLst/>
          </a:prstGeom>
        </p:spPr>
        <p:txBody>
          <a:bodyPr vert="horz" lIns="91440" tIns="45720" rIns="91440" bIns="45720" rtlCol="0" anchor="b">
            <a:normAutofit/>
          </a:bodyPr>
          <a:lstStyle/>
          <a:p>
            <a:pPr>
              <a:spcBef>
                <a:spcPct val="0"/>
              </a:spcBef>
            </a:pPr>
            <a:r>
              <a:rPr lang="en-US" sz="3800" b="1" kern="1200">
                <a:solidFill>
                  <a:schemeClr val="tx1"/>
                </a:solidFill>
                <a:latin typeface="+mj-lt"/>
                <a:ea typeface="+mj-ea"/>
                <a:cs typeface="+mj-cs"/>
              </a:rPr>
              <a:t>Lesson Overview and Objective</a:t>
            </a:r>
          </a:p>
        </p:txBody>
      </p:sp>
      <p:sp>
        <p:nvSpPr>
          <p:cNvPr id="29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bjective 1:  Identify meat/meat alternate component and serving size to meet meal pattern requirements for NSLP, and…"/>
          <p:cNvSpPr txBox="1">
            <a:spLocks noGrp="1"/>
          </p:cNvSpPr>
          <p:nvPr>
            <p:ph type="body" idx="1"/>
          </p:nvPr>
        </p:nvSpPr>
        <p:spPr>
          <a:xfrm>
            <a:off x="630936" y="2807208"/>
            <a:ext cx="3429000" cy="3410712"/>
          </a:xfrm>
          <a:prstGeom prst="rect">
            <a:avLst/>
          </a:prstGeo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Modify menu offerings for grade groups K–5 and 6–8 to meet meal pattern requirements for the National School Lunch Program. </a:t>
            </a:r>
            <a:endParaRPr lang="en-US" sz="2400" dirty="0">
              <a:solidFill>
                <a:schemeClr val="tx1"/>
              </a:solidFill>
            </a:endParaRPr>
          </a:p>
        </p:txBody>
      </p:sp>
      <p:pic>
        <p:nvPicPr>
          <p:cNvPr id="4" name="Picture 2" descr="Objective Stock Photos, Royalty Free Objective Images | Depositphotos">
            <a:extLst>
              <a:ext uri="{FF2B5EF4-FFF2-40B4-BE49-F238E27FC236}">
                <a16:creationId xmlns:a16="http://schemas.microsoft.com/office/drawing/2014/main" id="{269AEAE2-C6B1-F117-18C5-52189E2C73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4654296" y="1677180"/>
            <a:ext cx="6903720" cy="3503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589187"/>
      </p:ext>
    </p:extLst>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Grade Groups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40080" y="2872899"/>
            <a:ext cx="4243589" cy="3320668"/>
          </a:xfrm>
        </p:spPr>
        <p:txBody>
          <a:bodyPr vert="horz" lIns="91440" tIns="45720" rIns="91440" bIns="45720" rtlCol="0" anchor="t">
            <a:normAutofit/>
          </a:bodyPr>
          <a:lstStyle/>
          <a:p>
            <a:pPr>
              <a:buFont typeface="Arial" panose="020B0604020202020204" pitchFamily="34" charset="0"/>
              <a:buChar char="•"/>
            </a:pPr>
            <a:r>
              <a:rPr lang="en-US" kern="1200" dirty="0">
                <a:solidFill>
                  <a:schemeClr val="tx1"/>
                </a:solidFill>
                <a:latin typeface="+mn-lt"/>
                <a:ea typeface="+mn-ea"/>
                <a:cs typeface="+mn-cs"/>
              </a:rPr>
              <a:t>Grades K–5</a:t>
            </a:r>
          </a:p>
          <a:p>
            <a:pPr>
              <a:buFont typeface="Arial" panose="020B0604020202020204" pitchFamily="34" charset="0"/>
              <a:buChar char="•"/>
            </a:pPr>
            <a:r>
              <a:rPr lang="en-US" kern="1200" dirty="0">
                <a:solidFill>
                  <a:schemeClr val="tx1"/>
                </a:solidFill>
                <a:latin typeface="+mn-lt"/>
                <a:ea typeface="+mn-ea"/>
                <a:cs typeface="+mn-cs"/>
              </a:rPr>
              <a:t>Grades 6–8</a:t>
            </a:r>
          </a:p>
          <a:p>
            <a:pPr>
              <a:buFont typeface="Arial" panose="020B0604020202020204" pitchFamily="34" charset="0"/>
              <a:buChar char="•"/>
            </a:pPr>
            <a:r>
              <a:rPr lang="en-US" kern="1200" dirty="0">
                <a:solidFill>
                  <a:schemeClr val="tx1"/>
                </a:solidFill>
                <a:latin typeface="+mn-lt"/>
                <a:ea typeface="+mn-ea"/>
                <a:cs typeface="+mn-cs"/>
              </a:rPr>
              <a:t>Grades 9–12</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242" r="2433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05780333"/>
      </p:ext>
    </p:extLst>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5">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1" y="457201"/>
            <a:ext cx="10909640" cy="1832654"/>
          </a:xfrm>
        </p:spPr>
        <p:txBody>
          <a:bodyPr vert="horz" lIns="91440" tIns="45720" rIns="91440" bIns="45720" rtlCol="0" anchor="b">
            <a:normAutofit/>
          </a:bodyPr>
          <a:lstStyle/>
          <a:p>
            <a:pPr algn="ctr">
              <a:spcBef>
                <a:spcPct val="0"/>
              </a:spcBef>
            </a:pPr>
            <a:r>
              <a:rPr lang="en-US" sz="6600" b="1" kern="1200" dirty="0">
                <a:solidFill>
                  <a:schemeClr val="tx1"/>
                </a:solidFill>
                <a:latin typeface="+mj-lt"/>
                <a:ea typeface="+mj-ea"/>
                <a:cs typeface="+mj-cs"/>
              </a:rPr>
              <a:t>Activity: Milk Component</a:t>
            </a:r>
          </a:p>
        </p:txBody>
      </p:sp>
      <p:sp>
        <p:nvSpPr>
          <p:cNvPr id="18"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a:extLst>
              <a:ext uri="{FF2B5EF4-FFF2-40B4-BE49-F238E27FC236}">
                <a16:creationId xmlns:a16="http://schemas.microsoft.com/office/drawing/2014/main" id="{14105584-EF8E-18D7-A85D-0F599196D29E}"/>
              </a:ext>
            </a:extLst>
          </p:cNvPr>
          <p:cNvGraphicFramePr/>
          <p:nvPr>
            <p:extLst>
              <p:ext uri="{D42A27DB-BD31-4B8C-83A1-F6EECF244321}">
                <p14:modId xmlns:p14="http://schemas.microsoft.com/office/powerpoint/2010/main" val="328231568"/>
              </p:ext>
            </p:extLst>
          </p:nvPr>
        </p:nvGraphicFramePr>
        <p:xfrm>
          <a:off x="2398766" y="3124200"/>
          <a:ext cx="7391421" cy="3102864"/>
        </p:xfrm>
        <a:graphic>
          <a:graphicData uri="http://schemas.openxmlformats.org/drawingml/2006/table">
            <a:tbl>
              <a:tblPr firstRow="1" bandRow="1">
                <a:solidFill>
                  <a:schemeClr val="tx1">
                    <a:lumMod val="75000"/>
                    <a:lumOff val="25000"/>
                  </a:schemeClr>
                </a:solidFill>
                <a:tableStyleId>{4C3C2611-4C71-4FC5-86AE-919BDF0F9419}</a:tableStyleId>
              </a:tblPr>
              <a:tblGrid>
                <a:gridCol w="2752017">
                  <a:extLst>
                    <a:ext uri="{9D8B030D-6E8A-4147-A177-3AD203B41FA5}">
                      <a16:colId xmlns:a16="http://schemas.microsoft.com/office/drawing/2014/main" val="20001"/>
                    </a:ext>
                  </a:extLst>
                </a:gridCol>
                <a:gridCol w="2387715">
                  <a:extLst>
                    <a:ext uri="{9D8B030D-6E8A-4147-A177-3AD203B41FA5}">
                      <a16:colId xmlns:a16="http://schemas.microsoft.com/office/drawing/2014/main" val="20002"/>
                    </a:ext>
                  </a:extLst>
                </a:gridCol>
                <a:gridCol w="2251689">
                  <a:extLst>
                    <a:ext uri="{9D8B030D-6E8A-4147-A177-3AD203B41FA5}">
                      <a16:colId xmlns:a16="http://schemas.microsoft.com/office/drawing/2014/main" val="20003"/>
                    </a:ext>
                  </a:extLst>
                </a:gridCol>
              </a:tblGrid>
              <a:tr h="1551432">
                <a:tc>
                  <a:txBody>
                    <a:bodyPr/>
                    <a:lstStyle/>
                    <a:p>
                      <a:pPr algn="ctr">
                        <a:lnSpc>
                          <a:spcPct val="115000"/>
                        </a:lnSpc>
                        <a:spcBef>
                          <a:spcPts val="400"/>
                        </a:spcBef>
                      </a:pPr>
                      <a:r>
                        <a:rPr sz="3300" b="0" i="1" cap="none" spc="0">
                          <a:solidFill>
                            <a:schemeClr val="bg1"/>
                          </a:solidFill>
                        </a:rPr>
                        <a:t>Grade Group</a:t>
                      </a:r>
                      <a:r>
                        <a:rPr lang="en-US" sz="3300" b="0" cap="none" spc="0">
                          <a:solidFill>
                            <a:schemeClr val="bg1"/>
                          </a:solidFill>
                        </a:rPr>
                        <a:t> </a:t>
                      </a:r>
                      <a:endParaRPr sz="3300" b="0" cap="none" spc="0">
                        <a:solidFill>
                          <a:schemeClr val="bg1"/>
                        </a:solidFill>
                      </a:endParaRPr>
                    </a:p>
                  </a:txBody>
                  <a:tcPr marL="275967" marR="117935" marT="212282" marB="212282" anchor="ctr" horzOverflow="overflow">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a:solidFill>
                            <a:schemeClr val="bg1"/>
                          </a:solidFill>
                        </a:rPr>
                        <a:t>Daily Minimum</a:t>
                      </a:r>
                    </a:p>
                  </a:txBody>
                  <a:tcPr marL="275967" marR="117935" marT="212282" marB="212282"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a:solidFill>
                            <a:schemeClr val="bg1"/>
                          </a:solidFill>
                        </a:rPr>
                        <a:t>Weekly Minimum</a:t>
                      </a:r>
                    </a:p>
                  </a:txBody>
                  <a:tcPr marL="275967" marR="117935" marT="212282" marB="212282"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extLst>
                  <a:ext uri="{0D108BD9-81ED-4DB2-BD59-A6C34878D82A}">
                    <a16:rowId xmlns:a16="http://schemas.microsoft.com/office/drawing/2014/main" val="10000"/>
                  </a:ext>
                </a:extLst>
              </a:tr>
              <a:tr h="1551432">
                <a:tc>
                  <a:txBody>
                    <a:bodyPr/>
                    <a:lstStyle/>
                    <a:p>
                      <a:pPr algn="ctr">
                        <a:lnSpc>
                          <a:spcPct val="115000"/>
                        </a:lnSpc>
                        <a:spcBef>
                          <a:spcPts val="400"/>
                        </a:spcBef>
                      </a:pPr>
                      <a:r>
                        <a:rPr lang="en-US" sz="3300" i="0" cap="none" spc="0">
                          <a:solidFill>
                            <a:schemeClr val="bg1"/>
                          </a:solidFill>
                        </a:rPr>
                        <a:t>K–5</a:t>
                      </a:r>
                      <a:r>
                        <a:rPr sz="3300" i="0" cap="none" spc="0">
                          <a:solidFill>
                            <a:schemeClr val="bg1"/>
                          </a:solidFill>
                        </a:rPr>
                        <a:t>, </a:t>
                      </a:r>
                      <a:r>
                        <a:rPr lang="en-US" sz="3300" i="0" cap="none" spc="0">
                          <a:solidFill>
                            <a:schemeClr val="bg1"/>
                          </a:solidFill>
                        </a:rPr>
                        <a:t>6</a:t>
                      </a:r>
                      <a:r>
                        <a:rPr lang="en-US" sz="3300" b="0" i="0" u="none" strike="noStrike" cap="none" spc="0" noProof="0">
                          <a:solidFill>
                            <a:schemeClr val="bg1"/>
                          </a:solidFill>
                          <a:latin typeface="Calibri"/>
                        </a:rPr>
                        <a:t>–</a:t>
                      </a:r>
                      <a:r>
                        <a:rPr lang="en-US" sz="3300" i="0" cap="none" spc="0">
                          <a:solidFill>
                            <a:schemeClr val="bg1"/>
                          </a:solidFill>
                        </a:rPr>
                        <a:t>8</a:t>
                      </a:r>
                      <a:r>
                        <a:rPr sz="3300" i="0" cap="none" spc="0">
                          <a:solidFill>
                            <a:schemeClr val="bg1"/>
                          </a:solidFill>
                        </a:rPr>
                        <a:t>, </a:t>
                      </a:r>
                      <a:r>
                        <a:rPr lang="en-US" sz="3300" i="0" cap="none" spc="0">
                          <a:solidFill>
                            <a:schemeClr val="bg1"/>
                          </a:solidFill>
                        </a:rPr>
                        <a:t>9</a:t>
                      </a:r>
                      <a:r>
                        <a:rPr lang="en-US" sz="3300" b="0" i="0" u="none" strike="noStrike" cap="none" spc="0" noProof="0">
                          <a:solidFill>
                            <a:schemeClr val="bg1"/>
                          </a:solidFill>
                          <a:latin typeface="Calibri"/>
                        </a:rPr>
                        <a:t>–</a:t>
                      </a:r>
                      <a:r>
                        <a:rPr lang="en-US" sz="3300" i="0" cap="none" spc="0">
                          <a:solidFill>
                            <a:schemeClr val="bg1"/>
                          </a:solidFill>
                        </a:rPr>
                        <a:t>12</a:t>
                      </a:r>
                      <a:endParaRPr sz="3300" i="0" cap="none" spc="0">
                        <a:solidFill>
                          <a:schemeClr val="bg1"/>
                        </a:solidFill>
                      </a:endParaRPr>
                    </a:p>
                  </a:txBody>
                  <a:tcPr marL="275967" marR="117935" marT="212282" marB="212282" anchor="ctr" horzOverflow="overflow">
                    <a:lnL w="38100" cap="flat" cmpd="sng" algn="ctr">
                      <a:noFill/>
                      <a:prstDash val="solid"/>
                    </a:lnL>
                    <a:lnR w="6350" cap="flat" cmpd="sng" algn="ctr">
                      <a:solidFill>
                        <a:schemeClr val="tx1">
                          <a:lumMod val="50000"/>
                          <a:lumOff val="50000"/>
                        </a:schemeClr>
                      </a:solidFill>
                      <a:prstDash val="solid"/>
                    </a:lnR>
                    <a:lnT w="38100" cmpd="sng">
                      <a:noFill/>
                    </a:lnT>
                    <a:lnB w="38100" cap="flat" cmpd="sng" algn="ctr">
                      <a:noFill/>
                      <a:prstDash val="solid"/>
                    </a:lnB>
                    <a:solidFill>
                      <a:schemeClr val="tx1">
                        <a:lumMod val="75000"/>
                        <a:lumOff val="25000"/>
                      </a:schemeClr>
                    </a:solidFill>
                  </a:tcPr>
                </a:tc>
                <a:tc>
                  <a:txBody>
                    <a:bodyPr/>
                    <a:lstStyle/>
                    <a:p>
                      <a:pPr algn="ctr" defTabSz="457200">
                        <a:lnSpc>
                          <a:spcPct val="115000"/>
                        </a:lnSpc>
                        <a:spcBef>
                          <a:spcPts val="400"/>
                        </a:spcBef>
                        <a:defRPr sz="1900" i="1">
                          <a:uFill>
                            <a:solidFill>
                              <a:srgbClr val="000000"/>
                            </a:solidFill>
                          </a:uFill>
                        </a:defRPr>
                      </a:pPr>
                      <a:r>
                        <a:rPr sz="3300" i="0" cap="none" spc="0">
                          <a:solidFill>
                            <a:schemeClr val="bg1"/>
                          </a:solidFill>
                        </a:rPr>
                        <a:t>1 cup (8 </a:t>
                      </a:r>
                      <a:r>
                        <a:rPr sz="3300" i="0" cap="none" spc="0" err="1">
                          <a:solidFill>
                            <a:schemeClr val="bg1"/>
                          </a:solidFill>
                        </a:rPr>
                        <a:t>fl</a:t>
                      </a:r>
                      <a:r>
                        <a:rPr sz="3300" i="0" cap="none" spc="0">
                          <a:solidFill>
                            <a:schemeClr val="bg1"/>
                          </a:solidFill>
                        </a:rPr>
                        <a:t> oz)</a:t>
                      </a:r>
                    </a:p>
                  </a:txBody>
                  <a:tcPr marL="275967" marR="117935" marT="212282" marB="212282" anchor="ctr" horzOverflow="overflow">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38100" cap="flat" cmpd="sng" algn="ctr">
                      <a:noFill/>
                      <a:prstDash val="solid"/>
                    </a:lnB>
                    <a:solidFill>
                      <a:schemeClr val="tx1">
                        <a:lumMod val="75000"/>
                        <a:lumOff val="25000"/>
                      </a:schemeClr>
                    </a:solidFill>
                  </a:tcPr>
                </a:tc>
                <a:tc>
                  <a:txBody>
                    <a:bodyPr/>
                    <a:lstStyle/>
                    <a:p>
                      <a:pPr algn="ctr" defTabSz="457200">
                        <a:lnSpc>
                          <a:spcPct val="115000"/>
                        </a:lnSpc>
                        <a:spcBef>
                          <a:spcPts val="400"/>
                        </a:spcBef>
                        <a:defRPr sz="1900" i="1">
                          <a:uFill>
                            <a:solidFill>
                              <a:srgbClr val="000000"/>
                            </a:solidFill>
                          </a:uFill>
                        </a:defRPr>
                      </a:pPr>
                      <a:r>
                        <a:rPr sz="3300" i="0" cap="none" spc="0">
                          <a:solidFill>
                            <a:schemeClr val="bg1"/>
                          </a:solidFill>
                        </a:rPr>
                        <a:t>5 cups</a:t>
                      </a:r>
                    </a:p>
                  </a:txBody>
                  <a:tcPr marL="275967" marR="117935" marT="212282" marB="212282" anchor="ctr" horzOverflow="overflow">
                    <a:lnL w="6350" cap="flat" cmpd="sng" algn="ctr">
                      <a:solidFill>
                        <a:schemeClr val="tx1">
                          <a:lumMod val="50000"/>
                          <a:lumOff val="50000"/>
                        </a:schemeClr>
                      </a:solidFill>
                      <a:prstDash val="solid"/>
                    </a:lnL>
                    <a:lnR w="38100" cap="flat" cmpd="sng" algn="ctr">
                      <a:noFill/>
                      <a:prstDash val="solid"/>
                    </a:lnR>
                    <a:lnT w="38100" cmpd="sng">
                      <a:noFill/>
                    </a:lnT>
                    <a:lnB w="38100" cap="flat" cmpd="sng" algn="ctr">
                      <a:noFill/>
                      <a:prstDash val="solid"/>
                    </a:lnB>
                    <a:solidFill>
                      <a:schemeClr val="tx1">
                        <a:lumMod val="75000"/>
                        <a:lumOff val="2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68290397"/>
      </p:ext>
    </p:extLst>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1" y="457201"/>
            <a:ext cx="10909640" cy="1832654"/>
          </a:xfrm>
        </p:spPr>
        <p:txBody>
          <a:bodyPr vert="horz" lIns="91440" tIns="45720" rIns="91440" bIns="45720" rtlCol="0" anchor="b">
            <a:normAutofit/>
          </a:bodyPr>
          <a:lstStyle/>
          <a:p>
            <a:pPr algn="ctr">
              <a:spcBef>
                <a:spcPct val="0"/>
              </a:spcBef>
            </a:pPr>
            <a:r>
              <a:rPr lang="en-US" sz="6600" b="1" kern="1200" dirty="0">
                <a:solidFill>
                  <a:schemeClr val="tx1"/>
                </a:solidFill>
                <a:latin typeface="+mj-lt"/>
                <a:ea typeface="+mj-ea"/>
                <a:cs typeface="+mj-cs"/>
              </a:rPr>
              <a:t>Activity: Fruits Component</a:t>
            </a:r>
          </a:p>
        </p:txBody>
      </p:sp>
      <p:sp>
        <p:nvSpPr>
          <p:cNvPr id="13"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a:extLst>
              <a:ext uri="{FF2B5EF4-FFF2-40B4-BE49-F238E27FC236}">
                <a16:creationId xmlns:a16="http://schemas.microsoft.com/office/drawing/2014/main" id="{EF224233-BE5C-4461-F9C9-EABBF01D0E00}"/>
              </a:ext>
            </a:extLst>
          </p:cNvPr>
          <p:cNvGraphicFramePr/>
          <p:nvPr>
            <p:extLst>
              <p:ext uri="{D42A27DB-BD31-4B8C-83A1-F6EECF244321}">
                <p14:modId xmlns:p14="http://schemas.microsoft.com/office/powerpoint/2010/main" val="3497832817"/>
              </p:ext>
            </p:extLst>
          </p:nvPr>
        </p:nvGraphicFramePr>
        <p:xfrm>
          <a:off x="720565" y="3174374"/>
          <a:ext cx="10747821" cy="3002515"/>
        </p:xfrm>
        <a:graphic>
          <a:graphicData uri="http://schemas.openxmlformats.org/drawingml/2006/table">
            <a:tbl>
              <a:tblPr firstRow="1" bandRow="1">
                <a:solidFill>
                  <a:schemeClr val="tx1">
                    <a:lumMod val="75000"/>
                    <a:lumOff val="25000"/>
                  </a:schemeClr>
                </a:solidFill>
                <a:tableStyleId>{4C3C2611-4C71-4FC5-86AE-919BDF0F9419}</a:tableStyleId>
              </a:tblPr>
              <a:tblGrid>
                <a:gridCol w="3465359">
                  <a:extLst>
                    <a:ext uri="{9D8B030D-6E8A-4147-A177-3AD203B41FA5}">
                      <a16:colId xmlns:a16="http://schemas.microsoft.com/office/drawing/2014/main" val="20001"/>
                    </a:ext>
                  </a:extLst>
                </a:gridCol>
                <a:gridCol w="3420455">
                  <a:extLst>
                    <a:ext uri="{9D8B030D-6E8A-4147-A177-3AD203B41FA5}">
                      <a16:colId xmlns:a16="http://schemas.microsoft.com/office/drawing/2014/main" val="20002"/>
                    </a:ext>
                  </a:extLst>
                </a:gridCol>
                <a:gridCol w="3862007">
                  <a:extLst>
                    <a:ext uri="{9D8B030D-6E8A-4147-A177-3AD203B41FA5}">
                      <a16:colId xmlns:a16="http://schemas.microsoft.com/office/drawing/2014/main" val="20003"/>
                    </a:ext>
                  </a:extLst>
                </a:gridCol>
              </a:tblGrid>
              <a:tr h="996859">
                <a:tc>
                  <a:txBody>
                    <a:bodyPr/>
                    <a:lstStyle/>
                    <a:p>
                      <a:pPr algn="ctr">
                        <a:lnSpc>
                          <a:spcPct val="115000"/>
                        </a:lnSpc>
                        <a:spcBef>
                          <a:spcPts val="400"/>
                        </a:spcBef>
                      </a:pPr>
                      <a:r>
                        <a:rPr sz="3300" b="0" i="1" cap="none" spc="0">
                          <a:solidFill>
                            <a:schemeClr val="bg1"/>
                          </a:solidFill>
                        </a:rPr>
                        <a:t>Grade Group</a:t>
                      </a:r>
                      <a:r>
                        <a:rPr lang="en-US" sz="3300" b="0" cap="none" spc="0">
                          <a:solidFill>
                            <a:schemeClr val="bg1"/>
                          </a:solidFill>
                        </a:rPr>
                        <a:t> </a:t>
                      </a:r>
                      <a:endParaRPr sz="3300" b="0" cap="none" spc="0">
                        <a:solidFill>
                          <a:schemeClr val="bg1"/>
                        </a:solidFill>
                      </a:endParaRPr>
                    </a:p>
                  </a:txBody>
                  <a:tcPr marL="280198" marR="119743" marT="215537" marB="215537" anchor="ctr" horzOverflow="overflow">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a:solidFill>
                            <a:schemeClr val="bg1"/>
                          </a:solidFill>
                        </a:rPr>
                        <a:t>Daily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a:solidFill>
                            <a:schemeClr val="bg1"/>
                          </a:solidFill>
                        </a:rPr>
                        <a:t>Weekly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extLst>
                  <a:ext uri="{0D108BD9-81ED-4DB2-BD59-A6C34878D82A}">
                    <a16:rowId xmlns:a16="http://schemas.microsoft.com/office/drawing/2014/main" val="10000"/>
                  </a:ext>
                </a:extLst>
              </a:tr>
              <a:tr h="1008797">
                <a:tc>
                  <a:txBody>
                    <a:bodyPr/>
                    <a:lstStyle/>
                    <a:p>
                      <a:pPr algn="ctr">
                        <a:lnSpc>
                          <a:spcPct val="115000"/>
                        </a:lnSpc>
                        <a:spcBef>
                          <a:spcPts val="400"/>
                        </a:spcBef>
                      </a:pPr>
                      <a:r>
                        <a:rPr lang="en-US" sz="3300" i="0" cap="none" spc="0">
                          <a:solidFill>
                            <a:schemeClr val="bg1"/>
                          </a:solidFill>
                        </a:rPr>
                        <a:t>K–5</a:t>
                      </a:r>
                      <a:r>
                        <a:rPr sz="3300" i="0" cap="none" spc="0">
                          <a:solidFill>
                            <a:schemeClr val="bg1"/>
                          </a:solidFill>
                        </a:rPr>
                        <a:t>, </a:t>
                      </a:r>
                      <a:r>
                        <a:rPr lang="en-US" sz="3300" i="0" cap="none" spc="0">
                          <a:solidFill>
                            <a:schemeClr val="bg1"/>
                          </a:solidFill>
                        </a:rPr>
                        <a:t>6</a:t>
                      </a:r>
                      <a:r>
                        <a:rPr lang="en-US" sz="3300" b="0" i="0" u="none" strike="noStrike" cap="none" spc="0" noProof="0">
                          <a:solidFill>
                            <a:schemeClr val="bg1"/>
                          </a:solidFill>
                          <a:latin typeface="Calibri"/>
                        </a:rPr>
                        <a:t>–</a:t>
                      </a:r>
                      <a:r>
                        <a:rPr lang="en-US" sz="3300" i="0" cap="none" spc="0">
                          <a:solidFill>
                            <a:schemeClr val="bg1"/>
                          </a:solidFill>
                        </a:rPr>
                        <a:t>8</a:t>
                      </a:r>
                      <a:endParaRPr sz="3300" i="0" cap="none" spc="0">
                        <a:solidFill>
                          <a:schemeClr val="bg1"/>
                        </a:solidFill>
                      </a:endParaRPr>
                    </a:p>
                  </a:txBody>
                  <a:tcPr marL="280198" marR="119743" marT="215537" marB="215537" anchor="ctr" horzOverflow="overflow">
                    <a:lnL w="38100" cap="flat" cmpd="sng" algn="ctr">
                      <a:noFill/>
                      <a:prstDash val="solid"/>
                    </a:lnL>
                    <a:lnR w="6350" cap="flat" cmpd="sng" algn="ctr">
                      <a:solidFill>
                        <a:schemeClr val="tx1">
                          <a:lumMod val="50000"/>
                          <a:lumOff val="50000"/>
                        </a:schemeClr>
                      </a:solidFill>
                      <a:prstDash val="solid"/>
                    </a:lnR>
                    <a:lnT w="38100" cmpd="sng">
                      <a:noFill/>
                    </a:lnT>
                    <a:lnB w="38100" cmpd="sng">
                      <a:noFill/>
                    </a:lnB>
                    <a:solidFill>
                      <a:schemeClr val="tx1">
                        <a:lumMod val="75000"/>
                        <a:lumOff val="25000"/>
                      </a:schemeClr>
                    </a:solidFill>
                  </a:tcPr>
                </a:tc>
                <a:tc>
                  <a:txBody>
                    <a:bodyPr/>
                    <a:lstStyle/>
                    <a:p>
                      <a:pPr algn="ctr">
                        <a:lnSpc>
                          <a:spcPct val="115000"/>
                        </a:lnSpc>
                        <a:spcBef>
                          <a:spcPts val="400"/>
                        </a:spcBef>
                      </a:pPr>
                      <a:r>
                        <a:rPr lang="en-US" sz="3300" i="0" cap="none" spc="0">
                          <a:solidFill>
                            <a:schemeClr val="bg1"/>
                          </a:solidFill>
                        </a:rPr>
                        <a:t>½ cup</a:t>
                      </a:r>
                      <a:endParaRPr sz="3300" i="0" cap="none" spc="0">
                        <a:solidFill>
                          <a:schemeClr val="bg1"/>
                        </a:solidFill>
                      </a:endParaRPr>
                    </a:p>
                  </a:txBody>
                  <a:tcPr marL="280198" marR="119743" marT="215537" marB="215537" anchor="ctr" horzOverflow="overflow">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38100" cmpd="sng">
                      <a:noFill/>
                    </a:lnB>
                    <a:solidFill>
                      <a:schemeClr val="tx1">
                        <a:lumMod val="75000"/>
                        <a:lumOff val="25000"/>
                      </a:schemeClr>
                    </a:solidFill>
                  </a:tcPr>
                </a:tc>
                <a:tc>
                  <a:txBody>
                    <a:bodyPr/>
                    <a:lstStyle/>
                    <a:p>
                      <a:pPr algn="ctr">
                        <a:lnSpc>
                          <a:spcPct val="115000"/>
                        </a:lnSpc>
                        <a:spcBef>
                          <a:spcPts val="400"/>
                        </a:spcBef>
                      </a:pPr>
                      <a:r>
                        <a:rPr lang="en-US" sz="3300" i="0" cap="none" spc="0">
                          <a:solidFill>
                            <a:schemeClr val="bg1"/>
                          </a:solidFill>
                        </a:rPr>
                        <a:t>2 ½ cups</a:t>
                      </a:r>
                      <a:endParaRPr sz="3300" i="0" cap="none" spc="0">
                        <a:solidFill>
                          <a:schemeClr val="bg1"/>
                        </a:solidFill>
                      </a:endParaRPr>
                    </a:p>
                  </a:txBody>
                  <a:tcPr marL="280198" marR="119743" marT="215537" marB="215537" anchor="ctr" horzOverflow="overflow">
                    <a:lnL w="6350" cap="flat" cmpd="sng" algn="ctr">
                      <a:solidFill>
                        <a:schemeClr val="tx1">
                          <a:lumMod val="50000"/>
                          <a:lumOff val="50000"/>
                        </a:schemeClr>
                      </a:solidFill>
                      <a:prstDash val="solid"/>
                    </a:lnL>
                    <a:lnR w="38100" cap="flat" cmpd="sng" algn="ctr">
                      <a:noFill/>
                      <a:prstDash val="solid"/>
                    </a:lnR>
                    <a:lnT w="38100" cmpd="sng">
                      <a:noFill/>
                    </a:lnT>
                    <a:lnB w="38100" cmpd="sng">
                      <a:noFill/>
                    </a:lnB>
                    <a:solidFill>
                      <a:schemeClr val="tx1">
                        <a:lumMod val="75000"/>
                        <a:lumOff val="25000"/>
                      </a:schemeClr>
                    </a:solidFill>
                  </a:tcPr>
                </a:tc>
                <a:extLst>
                  <a:ext uri="{0D108BD9-81ED-4DB2-BD59-A6C34878D82A}">
                    <a16:rowId xmlns:a16="http://schemas.microsoft.com/office/drawing/2014/main" val="10001"/>
                  </a:ext>
                </a:extLst>
              </a:tr>
              <a:tr h="996859">
                <a:tc>
                  <a:txBody>
                    <a:bodyPr/>
                    <a:lstStyle/>
                    <a:p>
                      <a:pPr lvl="0" algn="ctr">
                        <a:lnSpc>
                          <a:spcPct val="114999"/>
                        </a:lnSpc>
                        <a:spcBef>
                          <a:spcPts val="400"/>
                        </a:spcBef>
                        <a:buNone/>
                      </a:pPr>
                      <a:r>
                        <a:rPr lang="en-US" sz="3300" i="0" cap="none" spc="0">
                          <a:solidFill>
                            <a:schemeClr val="bg1"/>
                          </a:solidFill>
                        </a:rPr>
                        <a:t>9–12</a:t>
                      </a:r>
                      <a:endParaRPr sz="3300" i="0" cap="none" spc="0">
                        <a:solidFill>
                          <a:schemeClr val="bg1"/>
                        </a:solidFill>
                      </a:endParaRPr>
                    </a:p>
                  </a:txBody>
                  <a:tcPr marL="280197" marR="119742" marT="215537" marB="215537"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a:solidFill>
                            <a:schemeClr val="bg1"/>
                          </a:solidFill>
                        </a:rPr>
                        <a:t>1 cup</a:t>
                      </a:r>
                      <a:endParaRPr/>
                    </a:p>
                  </a:txBody>
                  <a:tcPr marL="280197" marR="119742" marT="215537" marB="215537"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a:solidFill>
                            <a:schemeClr val="bg1"/>
                          </a:solidFill>
                        </a:rPr>
                        <a:t>5 cups</a:t>
                      </a:r>
                      <a:endParaRPr/>
                    </a:p>
                  </a:txBody>
                  <a:tcPr marL="280197" marR="119742" marT="215537" marB="215537"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3244703245"/>
                  </a:ext>
                </a:extLst>
              </a:tr>
            </a:tbl>
          </a:graphicData>
        </a:graphic>
      </p:graphicFrame>
    </p:spTree>
    <p:extLst>
      <p:ext uri="{BB962C8B-B14F-4D97-AF65-F5344CB8AC3E}">
        <p14:creationId xmlns:p14="http://schemas.microsoft.com/office/powerpoint/2010/main" val="2263545717"/>
      </p:ext>
    </p:extLst>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1" y="457201"/>
            <a:ext cx="10909640" cy="1832654"/>
          </a:xfrm>
        </p:spPr>
        <p:txBody>
          <a:bodyPr vert="horz" lIns="91440" tIns="45720" rIns="91440" bIns="45720" rtlCol="0" anchor="b">
            <a:normAutofit fontScale="90000"/>
          </a:bodyPr>
          <a:lstStyle/>
          <a:p>
            <a:pPr algn="ctr">
              <a:spcBef>
                <a:spcPct val="0"/>
              </a:spcBef>
            </a:pPr>
            <a:r>
              <a:rPr lang="en-US" sz="6600" b="1" kern="1200" dirty="0">
                <a:solidFill>
                  <a:schemeClr val="tx1"/>
                </a:solidFill>
                <a:latin typeface="+mj-lt"/>
                <a:ea typeface="+mj-ea"/>
                <a:cs typeface="+mj-cs"/>
              </a:rPr>
              <a:t>Activity: Vegetables Component</a:t>
            </a:r>
          </a:p>
        </p:txBody>
      </p:sp>
      <p:sp>
        <p:nvSpPr>
          <p:cNvPr id="16"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a:extLst>
              <a:ext uri="{FF2B5EF4-FFF2-40B4-BE49-F238E27FC236}">
                <a16:creationId xmlns:a16="http://schemas.microsoft.com/office/drawing/2014/main" id="{100C6FEA-C1A5-6832-94D1-B22CAC641716}"/>
              </a:ext>
            </a:extLst>
          </p:cNvPr>
          <p:cNvGraphicFramePr/>
          <p:nvPr>
            <p:extLst>
              <p:ext uri="{D42A27DB-BD31-4B8C-83A1-F6EECF244321}">
                <p14:modId xmlns:p14="http://schemas.microsoft.com/office/powerpoint/2010/main" val="2566451722"/>
              </p:ext>
            </p:extLst>
          </p:nvPr>
        </p:nvGraphicFramePr>
        <p:xfrm>
          <a:off x="720565" y="3174374"/>
          <a:ext cx="10747821" cy="3002515"/>
        </p:xfrm>
        <a:graphic>
          <a:graphicData uri="http://schemas.openxmlformats.org/drawingml/2006/table">
            <a:tbl>
              <a:tblPr firstRow="1" bandRow="1">
                <a:solidFill>
                  <a:schemeClr val="tx1">
                    <a:lumMod val="75000"/>
                    <a:lumOff val="25000"/>
                  </a:schemeClr>
                </a:solidFill>
                <a:tableStyleId>{4C3C2611-4C71-4FC5-86AE-919BDF0F9419}</a:tableStyleId>
              </a:tblPr>
              <a:tblGrid>
                <a:gridCol w="3465359">
                  <a:extLst>
                    <a:ext uri="{9D8B030D-6E8A-4147-A177-3AD203B41FA5}">
                      <a16:colId xmlns:a16="http://schemas.microsoft.com/office/drawing/2014/main" val="20001"/>
                    </a:ext>
                  </a:extLst>
                </a:gridCol>
                <a:gridCol w="3420455">
                  <a:extLst>
                    <a:ext uri="{9D8B030D-6E8A-4147-A177-3AD203B41FA5}">
                      <a16:colId xmlns:a16="http://schemas.microsoft.com/office/drawing/2014/main" val="20002"/>
                    </a:ext>
                  </a:extLst>
                </a:gridCol>
                <a:gridCol w="3862007">
                  <a:extLst>
                    <a:ext uri="{9D8B030D-6E8A-4147-A177-3AD203B41FA5}">
                      <a16:colId xmlns:a16="http://schemas.microsoft.com/office/drawing/2014/main" val="20003"/>
                    </a:ext>
                  </a:extLst>
                </a:gridCol>
              </a:tblGrid>
              <a:tr h="996859">
                <a:tc>
                  <a:txBody>
                    <a:bodyPr/>
                    <a:lstStyle/>
                    <a:p>
                      <a:pPr algn="ctr">
                        <a:lnSpc>
                          <a:spcPct val="115000"/>
                        </a:lnSpc>
                        <a:spcBef>
                          <a:spcPts val="400"/>
                        </a:spcBef>
                      </a:pPr>
                      <a:r>
                        <a:rPr sz="3300" b="0" i="1" cap="none" spc="0" dirty="0">
                          <a:solidFill>
                            <a:schemeClr val="bg1"/>
                          </a:solidFill>
                        </a:rPr>
                        <a:t>Grade Group</a:t>
                      </a:r>
                      <a:r>
                        <a:rPr lang="en-US" sz="3300" b="0" cap="none" spc="0" dirty="0">
                          <a:solidFill>
                            <a:schemeClr val="bg1"/>
                          </a:solidFill>
                        </a:rPr>
                        <a:t> </a:t>
                      </a:r>
                      <a:endParaRPr sz="3300" b="0" cap="none" spc="0" dirty="0">
                        <a:solidFill>
                          <a:schemeClr val="bg1"/>
                        </a:solidFill>
                      </a:endParaRPr>
                    </a:p>
                  </a:txBody>
                  <a:tcPr marL="280198" marR="119743" marT="215537" marB="215537" anchor="ctr" horzOverflow="overflow">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dirty="0">
                          <a:solidFill>
                            <a:schemeClr val="bg1"/>
                          </a:solidFill>
                        </a:rPr>
                        <a:t>Daily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3300" b="0" cap="none" spc="0" dirty="0">
                          <a:solidFill>
                            <a:schemeClr val="bg1"/>
                          </a:solidFill>
                        </a:rPr>
                        <a:t>Weekly Minimum</a:t>
                      </a:r>
                    </a:p>
                  </a:txBody>
                  <a:tcPr marL="280198" marR="119743" marT="215537" marB="215537"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extLst>
                  <a:ext uri="{0D108BD9-81ED-4DB2-BD59-A6C34878D82A}">
                    <a16:rowId xmlns:a16="http://schemas.microsoft.com/office/drawing/2014/main" val="10000"/>
                  </a:ext>
                </a:extLst>
              </a:tr>
              <a:tr h="1008797">
                <a:tc>
                  <a:txBody>
                    <a:bodyPr/>
                    <a:lstStyle/>
                    <a:p>
                      <a:pPr algn="ctr">
                        <a:lnSpc>
                          <a:spcPct val="115000"/>
                        </a:lnSpc>
                        <a:spcBef>
                          <a:spcPts val="400"/>
                        </a:spcBef>
                      </a:pPr>
                      <a:r>
                        <a:rPr lang="en-US" sz="3300" i="0" cap="none" spc="0" dirty="0">
                          <a:solidFill>
                            <a:schemeClr val="bg1"/>
                          </a:solidFill>
                        </a:rPr>
                        <a:t>K–5</a:t>
                      </a:r>
                      <a:r>
                        <a:rPr sz="3300" i="0" cap="none" spc="0" dirty="0">
                          <a:solidFill>
                            <a:schemeClr val="bg1"/>
                          </a:solidFill>
                        </a:rPr>
                        <a:t>, </a:t>
                      </a:r>
                      <a:r>
                        <a:rPr lang="en-US" sz="3300" i="0" cap="none" spc="0" dirty="0">
                          <a:solidFill>
                            <a:schemeClr val="bg1"/>
                          </a:solidFill>
                        </a:rPr>
                        <a:t>6</a:t>
                      </a:r>
                      <a:r>
                        <a:rPr lang="en-US" sz="3300" b="0" i="0" u="none" strike="noStrike" cap="none" spc="0" noProof="0" dirty="0">
                          <a:solidFill>
                            <a:schemeClr val="bg1"/>
                          </a:solidFill>
                          <a:latin typeface="Calibri"/>
                        </a:rPr>
                        <a:t>–</a:t>
                      </a:r>
                      <a:r>
                        <a:rPr lang="en-US" sz="3300" i="0" cap="none" spc="0" dirty="0">
                          <a:solidFill>
                            <a:schemeClr val="bg1"/>
                          </a:solidFill>
                        </a:rPr>
                        <a:t>8</a:t>
                      </a:r>
                      <a:endParaRPr sz="3300" i="0" cap="none" spc="0" dirty="0">
                        <a:solidFill>
                          <a:schemeClr val="bg1"/>
                        </a:solidFill>
                      </a:endParaRPr>
                    </a:p>
                  </a:txBody>
                  <a:tcPr marL="280198" marR="119743" marT="215537" marB="215537" anchor="ctr" horzOverflow="overflow">
                    <a:lnL w="38100" cap="flat" cmpd="sng" algn="ctr">
                      <a:noFill/>
                      <a:prstDash val="solid"/>
                    </a:lnL>
                    <a:lnR w="6350" cap="flat" cmpd="sng" algn="ctr">
                      <a:solidFill>
                        <a:schemeClr val="tx1">
                          <a:lumMod val="50000"/>
                          <a:lumOff val="50000"/>
                        </a:schemeClr>
                      </a:solidFill>
                      <a:prstDash val="solid"/>
                    </a:lnR>
                    <a:lnT w="38100" cmpd="sng">
                      <a:noFill/>
                    </a:lnT>
                    <a:lnB w="38100" cmpd="sng">
                      <a:noFill/>
                    </a:lnB>
                    <a:solidFill>
                      <a:schemeClr val="tx1">
                        <a:lumMod val="75000"/>
                        <a:lumOff val="25000"/>
                      </a:schemeClr>
                    </a:solidFill>
                  </a:tcPr>
                </a:tc>
                <a:tc>
                  <a:txBody>
                    <a:bodyPr/>
                    <a:lstStyle/>
                    <a:p>
                      <a:pPr algn="ctr">
                        <a:lnSpc>
                          <a:spcPct val="115000"/>
                        </a:lnSpc>
                        <a:spcBef>
                          <a:spcPts val="400"/>
                        </a:spcBef>
                      </a:pPr>
                      <a:r>
                        <a:rPr lang="en-US" sz="3300" i="0" cap="none" spc="0" dirty="0">
                          <a:solidFill>
                            <a:schemeClr val="bg1"/>
                          </a:solidFill>
                        </a:rPr>
                        <a:t>¾ cup</a:t>
                      </a:r>
                      <a:endParaRPr sz="3300" i="0" cap="none" spc="0" dirty="0">
                        <a:solidFill>
                          <a:schemeClr val="bg1"/>
                        </a:solidFill>
                      </a:endParaRPr>
                    </a:p>
                  </a:txBody>
                  <a:tcPr marL="280198" marR="119743" marT="215537" marB="215537" anchor="ctr" horzOverflow="overflow">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38100" cmpd="sng">
                      <a:noFill/>
                    </a:lnB>
                    <a:solidFill>
                      <a:schemeClr val="tx1">
                        <a:lumMod val="75000"/>
                        <a:lumOff val="25000"/>
                      </a:schemeClr>
                    </a:solidFill>
                  </a:tcPr>
                </a:tc>
                <a:tc>
                  <a:txBody>
                    <a:bodyPr/>
                    <a:lstStyle/>
                    <a:p>
                      <a:pPr algn="ctr">
                        <a:lnSpc>
                          <a:spcPct val="115000"/>
                        </a:lnSpc>
                        <a:spcBef>
                          <a:spcPts val="400"/>
                        </a:spcBef>
                      </a:pPr>
                      <a:r>
                        <a:rPr lang="en-US" sz="3300" i="0" cap="none" spc="0" dirty="0">
                          <a:solidFill>
                            <a:schemeClr val="bg1"/>
                          </a:solidFill>
                        </a:rPr>
                        <a:t>3 ¾ cups</a:t>
                      </a:r>
                      <a:endParaRPr sz="3300" i="0" cap="none" spc="0" dirty="0">
                        <a:solidFill>
                          <a:schemeClr val="bg1"/>
                        </a:solidFill>
                      </a:endParaRPr>
                    </a:p>
                  </a:txBody>
                  <a:tcPr marL="280198" marR="119743" marT="215537" marB="215537" anchor="ctr" horzOverflow="overflow">
                    <a:lnL w="6350" cap="flat" cmpd="sng" algn="ctr">
                      <a:solidFill>
                        <a:schemeClr val="tx1">
                          <a:lumMod val="50000"/>
                          <a:lumOff val="50000"/>
                        </a:schemeClr>
                      </a:solidFill>
                      <a:prstDash val="solid"/>
                    </a:lnL>
                    <a:lnR w="38100" cap="flat" cmpd="sng" algn="ctr">
                      <a:noFill/>
                      <a:prstDash val="solid"/>
                    </a:lnR>
                    <a:lnT w="38100" cmpd="sng">
                      <a:noFill/>
                    </a:lnT>
                    <a:lnB w="38100" cmpd="sng">
                      <a:noFill/>
                    </a:lnB>
                    <a:solidFill>
                      <a:schemeClr val="tx1">
                        <a:lumMod val="75000"/>
                        <a:lumOff val="25000"/>
                      </a:schemeClr>
                    </a:solidFill>
                  </a:tcPr>
                </a:tc>
                <a:extLst>
                  <a:ext uri="{0D108BD9-81ED-4DB2-BD59-A6C34878D82A}">
                    <a16:rowId xmlns:a16="http://schemas.microsoft.com/office/drawing/2014/main" val="10001"/>
                  </a:ext>
                </a:extLst>
              </a:tr>
              <a:tr h="996859">
                <a:tc>
                  <a:txBody>
                    <a:bodyPr/>
                    <a:lstStyle/>
                    <a:p>
                      <a:pPr lvl="0" algn="ctr">
                        <a:lnSpc>
                          <a:spcPct val="114999"/>
                        </a:lnSpc>
                        <a:spcBef>
                          <a:spcPts val="400"/>
                        </a:spcBef>
                        <a:buNone/>
                      </a:pPr>
                      <a:r>
                        <a:rPr lang="en-US" sz="3300" i="0" cap="none" spc="0" dirty="0">
                          <a:solidFill>
                            <a:schemeClr val="bg1"/>
                          </a:solidFill>
                        </a:rPr>
                        <a:t>9–12</a:t>
                      </a:r>
                      <a:endParaRPr sz="3300" i="0" cap="none" spc="0" dirty="0">
                        <a:solidFill>
                          <a:schemeClr val="bg1"/>
                        </a:solidFill>
                      </a:endParaRPr>
                    </a:p>
                  </a:txBody>
                  <a:tcPr marL="280197" marR="119742" marT="215537" marB="215537"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1 cup</a:t>
                      </a:r>
                      <a:endParaRPr dirty="0"/>
                    </a:p>
                  </a:txBody>
                  <a:tcPr marL="280197" marR="119742" marT="215537" marB="215537"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3300" i="0" cap="none" spc="0" dirty="0">
                          <a:solidFill>
                            <a:schemeClr val="bg1"/>
                          </a:solidFill>
                        </a:rPr>
                        <a:t>5 cups</a:t>
                      </a:r>
                      <a:endParaRPr dirty="0"/>
                    </a:p>
                  </a:txBody>
                  <a:tcPr marL="280197" marR="119742" marT="215537" marB="215537"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3244703245"/>
                  </a:ext>
                </a:extLst>
              </a:tr>
            </a:tbl>
          </a:graphicData>
        </a:graphic>
      </p:graphicFrame>
      <p:sp>
        <p:nvSpPr>
          <p:cNvPr id="10" name="Text Placeholder 2">
            <a:extLst>
              <a:ext uri="{FF2B5EF4-FFF2-40B4-BE49-F238E27FC236}">
                <a16:creationId xmlns:a16="http://schemas.microsoft.com/office/drawing/2014/main" id="{08F9503E-656B-3EC4-1404-03682299174E}"/>
              </a:ext>
            </a:extLst>
          </p:cNvPr>
          <p:cNvSpPr>
            <a:spLocks noGrp="1"/>
          </p:cNvSpPr>
          <p:nvPr/>
        </p:nvSpPr>
        <p:spPr>
          <a:xfrm>
            <a:off x="2777837" y="6230903"/>
            <a:ext cx="6625909" cy="901172"/>
          </a:xfrm>
          <a:prstGeom prst="rect">
            <a:avLst/>
          </a:prstGeom>
          <a:ln w="12700">
            <a:miter lim="400000"/>
          </a:ln>
          <a:extLst>
            <a:ext uri="{C572A759-6A51-4108-AA02-DFA0A04FC94B}">
              <ma14:wrappingTextBoxFlag xmlns:lc="http://schemas.openxmlformats.org/drawingml/2006/lockedCanvas" xmlns:m="http://schemas.openxmlformats.org/officeDocument/2006/math" xmlns:a14="http://schemas.microsoft.com/office/drawing/2010/main" xmlns:ma14="http://schemas.microsoft.com/office/mac/drawingml/2011/main" xmlns="" val="1"/>
            </a:ext>
          </a:extLst>
        </p:spPr>
        <p:txBody>
          <a:bodyPr lIns="45719" tIns="45720" rIns="45719" bIns="45720" anchor="t">
            <a:normAutofit/>
          </a:bodyPr>
          <a:lstStyle>
            <a:lvl1pPr marL="228600" marR="0" indent="-228600" algn="l" defTabSz="914400" rtl="0" latinLnBrk="0">
              <a:lnSpc>
                <a:spcPct val="90000"/>
              </a:lnSpc>
              <a:spcBef>
                <a:spcPts val="1000"/>
              </a:spcBef>
              <a:spcAft>
                <a:spcPts val="120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28600" algn="l" defTabSz="914400" rtl="0" latinLnBrk="0">
              <a:lnSpc>
                <a:spcPct val="90000"/>
              </a:lnSpc>
              <a:spcBef>
                <a:spcPts val="1000"/>
              </a:spcBef>
              <a:spcAft>
                <a:spcPts val="120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228600" algn="l" defTabSz="914400" rtl="0" latinLnBrk="0">
              <a:lnSpc>
                <a:spcPct val="90000"/>
              </a:lnSpc>
              <a:spcBef>
                <a:spcPts val="1000"/>
              </a:spcBef>
              <a:spcAft>
                <a:spcPts val="120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228600" algn="l" defTabSz="914400" rtl="0" latinLnBrk="0">
              <a:lnSpc>
                <a:spcPct val="90000"/>
              </a:lnSpc>
              <a:spcBef>
                <a:spcPts val="1000"/>
              </a:spcBef>
              <a:spcAft>
                <a:spcPts val="120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228600" algn="l" defTabSz="914400" rtl="0" latinLnBrk="0">
              <a:lnSpc>
                <a:spcPct val="90000"/>
              </a:lnSpc>
              <a:spcBef>
                <a:spcPts val="1000"/>
              </a:spcBef>
              <a:spcAft>
                <a:spcPts val="120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marL="0" indent="0" algn="ctr">
              <a:buNone/>
            </a:pPr>
            <a:r>
              <a:rPr lang="en-US" dirty="0"/>
              <a:t>Note the specific subgroup requirements</a:t>
            </a:r>
          </a:p>
          <a:p>
            <a:endParaRPr lang="en-US" dirty="0"/>
          </a:p>
        </p:txBody>
      </p:sp>
    </p:spTree>
    <p:extLst>
      <p:ext uri="{BB962C8B-B14F-4D97-AF65-F5344CB8AC3E}">
        <p14:creationId xmlns:p14="http://schemas.microsoft.com/office/powerpoint/2010/main" val="1527633283"/>
      </p:ext>
    </p:extLst>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1" y="457201"/>
            <a:ext cx="10909640" cy="1832654"/>
          </a:xfrm>
        </p:spPr>
        <p:txBody>
          <a:bodyPr vert="horz" lIns="91440" tIns="45720" rIns="91440" bIns="45720" rtlCol="0" anchor="b">
            <a:normAutofit/>
          </a:bodyPr>
          <a:lstStyle/>
          <a:p>
            <a:pPr algn="ctr">
              <a:spcBef>
                <a:spcPct val="0"/>
              </a:spcBef>
            </a:pPr>
            <a:r>
              <a:rPr lang="en-US" sz="6600" b="1" kern="1200" dirty="0">
                <a:solidFill>
                  <a:schemeClr val="tx1"/>
                </a:solidFill>
                <a:latin typeface="+mj-lt"/>
                <a:ea typeface="+mj-ea"/>
                <a:cs typeface="+mj-cs"/>
              </a:rPr>
              <a:t>Activity: Grains Component</a:t>
            </a:r>
          </a:p>
        </p:txBody>
      </p:sp>
      <p:sp>
        <p:nvSpPr>
          <p:cNvPr id="23"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a:extLst>
              <a:ext uri="{FF2B5EF4-FFF2-40B4-BE49-F238E27FC236}">
                <a16:creationId xmlns:a16="http://schemas.microsoft.com/office/drawing/2014/main" id="{05D62A1F-8BD1-CDEE-7843-CE0D74D80C9F}"/>
              </a:ext>
            </a:extLst>
          </p:cNvPr>
          <p:cNvGraphicFramePr/>
          <p:nvPr>
            <p:extLst>
              <p:ext uri="{D42A27DB-BD31-4B8C-83A1-F6EECF244321}">
                <p14:modId xmlns:p14="http://schemas.microsoft.com/office/powerpoint/2010/main" val="1843021706"/>
              </p:ext>
            </p:extLst>
          </p:nvPr>
        </p:nvGraphicFramePr>
        <p:xfrm>
          <a:off x="320040" y="3223766"/>
          <a:ext cx="11548873" cy="2903732"/>
        </p:xfrm>
        <a:graphic>
          <a:graphicData uri="http://schemas.openxmlformats.org/drawingml/2006/table">
            <a:tbl>
              <a:tblPr firstRow="1" bandRow="1">
                <a:solidFill>
                  <a:schemeClr val="tx1">
                    <a:lumMod val="75000"/>
                    <a:lumOff val="25000"/>
                  </a:schemeClr>
                </a:solidFill>
                <a:tableStyleId>{4C3C2611-4C71-4FC5-86AE-919BDF0F9419}</a:tableStyleId>
              </a:tblPr>
              <a:tblGrid>
                <a:gridCol w="3153140">
                  <a:extLst>
                    <a:ext uri="{9D8B030D-6E8A-4147-A177-3AD203B41FA5}">
                      <a16:colId xmlns:a16="http://schemas.microsoft.com/office/drawing/2014/main" val="20001"/>
                    </a:ext>
                  </a:extLst>
                </a:gridCol>
                <a:gridCol w="3740416">
                  <a:extLst>
                    <a:ext uri="{9D8B030D-6E8A-4147-A177-3AD203B41FA5}">
                      <a16:colId xmlns:a16="http://schemas.microsoft.com/office/drawing/2014/main" val="20002"/>
                    </a:ext>
                  </a:extLst>
                </a:gridCol>
                <a:gridCol w="4655317">
                  <a:extLst>
                    <a:ext uri="{9D8B030D-6E8A-4147-A177-3AD203B41FA5}">
                      <a16:colId xmlns:a16="http://schemas.microsoft.com/office/drawing/2014/main" val="20003"/>
                    </a:ext>
                  </a:extLst>
                </a:gridCol>
              </a:tblGrid>
              <a:tr h="725933">
                <a:tc>
                  <a:txBody>
                    <a:bodyPr/>
                    <a:lstStyle/>
                    <a:p>
                      <a:pPr algn="ctr">
                        <a:lnSpc>
                          <a:spcPct val="115000"/>
                        </a:lnSpc>
                        <a:spcBef>
                          <a:spcPts val="400"/>
                        </a:spcBef>
                      </a:pPr>
                      <a:r>
                        <a:rPr sz="2400" b="0" i="0" cap="none" spc="0">
                          <a:solidFill>
                            <a:schemeClr val="bg1"/>
                          </a:solidFill>
                        </a:rPr>
                        <a:t>Grade Group</a:t>
                      </a:r>
                      <a:r>
                        <a:rPr lang="en-US" sz="2400" b="0" i="0" cap="none" spc="0">
                          <a:solidFill>
                            <a:schemeClr val="bg1"/>
                          </a:solidFill>
                        </a:rPr>
                        <a:t> </a:t>
                      </a:r>
                      <a:endParaRPr sz="2400" b="0" i="0" cap="none" spc="0">
                        <a:solidFill>
                          <a:schemeClr val="bg1"/>
                        </a:solidFill>
                      </a:endParaRPr>
                    </a:p>
                  </a:txBody>
                  <a:tcPr marL="204046" marR="87199" marT="156958" marB="156958" anchor="ctr" horzOverflow="overflow">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2400" b="0" i="0" cap="none" spc="0">
                          <a:solidFill>
                            <a:schemeClr val="bg1"/>
                          </a:solidFill>
                        </a:rPr>
                        <a:t>Daily Minimum</a:t>
                      </a:r>
                    </a:p>
                  </a:txBody>
                  <a:tcPr marL="204046" marR="87199" marT="156958" marB="156958"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2400" b="0" i="0" cap="none" spc="0">
                          <a:solidFill>
                            <a:schemeClr val="bg1"/>
                          </a:solidFill>
                        </a:rPr>
                        <a:t>Weekly Minimum</a:t>
                      </a:r>
                    </a:p>
                  </a:txBody>
                  <a:tcPr marL="204046" marR="87199" marT="156958" marB="156958"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extLst>
                  <a:ext uri="{0D108BD9-81ED-4DB2-BD59-A6C34878D82A}">
                    <a16:rowId xmlns:a16="http://schemas.microsoft.com/office/drawing/2014/main" val="10000"/>
                  </a:ext>
                </a:extLst>
              </a:tr>
              <a:tr h="725933">
                <a:tc>
                  <a:txBody>
                    <a:bodyPr/>
                    <a:lstStyle/>
                    <a:p>
                      <a:pPr lvl="0" algn="ctr">
                        <a:lnSpc>
                          <a:spcPct val="114999"/>
                        </a:lnSpc>
                        <a:spcBef>
                          <a:spcPts val="400"/>
                        </a:spcBef>
                        <a:buNone/>
                      </a:pPr>
                      <a:r>
                        <a:rPr lang="en-US" sz="2400" i="0" cap="none" spc="0">
                          <a:solidFill>
                            <a:schemeClr val="bg1"/>
                          </a:solidFill>
                        </a:rPr>
                        <a:t>K–5</a:t>
                      </a:r>
                      <a:endParaRPr sz="2400" i="0" cap="none" spc="0">
                        <a:solidFill>
                          <a:schemeClr val="bg1"/>
                        </a:solidFill>
                      </a:endParaRPr>
                    </a:p>
                  </a:txBody>
                  <a:tcPr marL="204044" marR="87199" marT="156958" marB="156958"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1 oz eq</a:t>
                      </a:r>
                      <a:endParaRPr sz="2400" i="0" cap="none" spc="0">
                        <a:solidFill>
                          <a:schemeClr val="bg1"/>
                        </a:solidFill>
                      </a:endParaRPr>
                    </a:p>
                  </a:txBody>
                  <a:tcPr marL="204044" marR="87199" marT="156958" marB="156958"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8–9 oz eq</a:t>
                      </a:r>
                      <a:endParaRPr sz="2400" i="0" cap="none" spc="0">
                        <a:solidFill>
                          <a:schemeClr val="bg1"/>
                        </a:solidFill>
                      </a:endParaRPr>
                    </a:p>
                  </a:txBody>
                  <a:tcPr marL="204044" marR="87199" marT="156958" marB="156958"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348751595"/>
                  </a:ext>
                </a:extLst>
              </a:tr>
              <a:tr h="725933">
                <a:tc>
                  <a:txBody>
                    <a:bodyPr/>
                    <a:lstStyle/>
                    <a:p>
                      <a:pPr lvl="0" algn="ctr">
                        <a:lnSpc>
                          <a:spcPct val="114999"/>
                        </a:lnSpc>
                        <a:spcBef>
                          <a:spcPts val="400"/>
                        </a:spcBef>
                        <a:buNone/>
                      </a:pPr>
                      <a:r>
                        <a:rPr lang="en-US" sz="2400" i="0" cap="none" spc="0">
                          <a:solidFill>
                            <a:schemeClr val="bg1"/>
                          </a:solidFill>
                        </a:rPr>
                        <a:t>6–8</a:t>
                      </a:r>
                      <a:endParaRPr sz="2400" i="0" cap="none" spc="0">
                        <a:solidFill>
                          <a:schemeClr val="bg1"/>
                        </a:solidFill>
                      </a:endParaRPr>
                    </a:p>
                  </a:txBody>
                  <a:tcPr marL="204044" marR="87199" marT="156958" marB="156958"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1 oz eq</a:t>
                      </a:r>
                      <a:endParaRPr sz="2400" i="0" cap="none" spc="0">
                        <a:solidFill>
                          <a:schemeClr val="bg1"/>
                        </a:solidFill>
                      </a:endParaRPr>
                    </a:p>
                  </a:txBody>
                  <a:tcPr marL="204044" marR="87199" marT="156958" marB="156958"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8–10 oz eq</a:t>
                      </a:r>
                      <a:endParaRPr sz="2400" i="0" cap="none" spc="0">
                        <a:solidFill>
                          <a:schemeClr val="bg1"/>
                        </a:solidFill>
                      </a:endParaRPr>
                    </a:p>
                  </a:txBody>
                  <a:tcPr marL="204044" marR="87199" marT="156958" marB="156958"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2061575305"/>
                  </a:ext>
                </a:extLst>
              </a:tr>
              <a:tr h="725933">
                <a:tc>
                  <a:txBody>
                    <a:bodyPr/>
                    <a:lstStyle/>
                    <a:p>
                      <a:pPr lvl="0" algn="ctr">
                        <a:lnSpc>
                          <a:spcPct val="114999"/>
                        </a:lnSpc>
                        <a:spcBef>
                          <a:spcPts val="400"/>
                        </a:spcBef>
                        <a:buNone/>
                      </a:pPr>
                      <a:r>
                        <a:rPr lang="en-US" sz="2400" i="0" cap="none" spc="0">
                          <a:solidFill>
                            <a:schemeClr val="bg1"/>
                          </a:solidFill>
                        </a:rPr>
                        <a:t>9–12</a:t>
                      </a:r>
                      <a:endParaRPr sz="2400" i="0" cap="none" spc="0">
                        <a:solidFill>
                          <a:schemeClr val="bg1"/>
                        </a:solidFill>
                      </a:endParaRPr>
                    </a:p>
                  </a:txBody>
                  <a:tcPr marL="204045" marR="87199" marT="156958" marB="156958" anchor="ctr">
                    <a:lnL w="0">
                      <a:noFill/>
                    </a:lnL>
                    <a:lnR w="6350">
                      <a:solidFill>
                        <a:schemeClr val="tx1">
                          <a:lumMod val="50000"/>
                          <a:lumOff val="50000"/>
                        </a:schemeClr>
                      </a:solidFill>
                    </a:lnR>
                    <a:lnT w="38100" cmpd="sng">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2 oz eq</a:t>
                      </a:r>
                      <a:endParaRPr sz="900"/>
                    </a:p>
                  </a:txBody>
                  <a:tcPr marL="204045" marR="87199" marT="156958" marB="156958" anchor="ctr">
                    <a:lnL w="6350">
                      <a:solidFill>
                        <a:schemeClr val="tx1">
                          <a:lumMod val="50000"/>
                          <a:lumOff val="50000"/>
                        </a:schemeClr>
                      </a:solidFill>
                    </a:lnL>
                    <a:lnR w="6350">
                      <a:solidFill>
                        <a:schemeClr val="tx1">
                          <a:lumMod val="50000"/>
                          <a:lumOff val="50000"/>
                        </a:schemeClr>
                      </a:solidFill>
                    </a:lnR>
                    <a:lnT w="38100" cmpd="sng">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10–12 oz eq</a:t>
                      </a:r>
                      <a:endParaRPr sz="2400" i="0" cap="none" spc="0">
                        <a:solidFill>
                          <a:schemeClr val="bg1"/>
                        </a:solidFill>
                      </a:endParaRPr>
                    </a:p>
                  </a:txBody>
                  <a:tcPr marL="204045" marR="87199" marT="156958" marB="156958" anchor="ctr">
                    <a:lnL w="6350">
                      <a:solidFill>
                        <a:schemeClr val="tx1">
                          <a:lumMod val="50000"/>
                          <a:lumOff val="50000"/>
                        </a:schemeClr>
                      </a:solidFill>
                    </a:lnL>
                    <a:lnR w="0">
                      <a:noFill/>
                    </a:lnR>
                    <a:lnT w="38100" cmpd="sng">
                      <a:noFill/>
                    </a:lnT>
                    <a:lnB w="0">
                      <a:noFill/>
                    </a:lnB>
                    <a:solidFill>
                      <a:schemeClr val="tx1">
                        <a:lumMod val="75000"/>
                        <a:lumOff val="25000"/>
                      </a:schemeClr>
                    </a:solidFill>
                  </a:tcPr>
                </a:tc>
                <a:extLst>
                  <a:ext uri="{0D108BD9-81ED-4DB2-BD59-A6C34878D82A}">
                    <a16:rowId xmlns:a16="http://schemas.microsoft.com/office/drawing/2014/main" val="3244703245"/>
                  </a:ext>
                </a:extLst>
              </a:tr>
            </a:tbl>
          </a:graphicData>
        </a:graphic>
      </p:graphicFrame>
    </p:spTree>
    <p:extLst>
      <p:ext uri="{BB962C8B-B14F-4D97-AF65-F5344CB8AC3E}">
        <p14:creationId xmlns:p14="http://schemas.microsoft.com/office/powerpoint/2010/main" val="3935266729"/>
      </p:ext>
    </p:extLst>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1" y="457201"/>
            <a:ext cx="10909640" cy="1832654"/>
          </a:xfrm>
        </p:spPr>
        <p:txBody>
          <a:bodyPr vert="horz" lIns="91440" tIns="45720" rIns="91440" bIns="45720" rtlCol="0" anchor="b">
            <a:normAutofit/>
          </a:bodyPr>
          <a:lstStyle/>
          <a:p>
            <a:pPr algn="ctr">
              <a:spcBef>
                <a:spcPct val="0"/>
              </a:spcBef>
            </a:pPr>
            <a:r>
              <a:rPr lang="en-US" sz="6100" b="1" kern="1200" dirty="0">
                <a:solidFill>
                  <a:schemeClr val="tx1"/>
                </a:solidFill>
                <a:latin typeface="+mj-lt"/>
                <a:ea typeface="+mj-ea"/>
                <a:cs typeface="+mj-cs"/>
              </a:rPr>
              <a:t>Activity: Meats/Meat Alternates Component</a:t>
            </a:r>
          </a:p>
        </p:txBody>
      </p:sp>
      <p:sp>
        <p:nvSpPr>
          <p:cNvPr id="11"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a:extLst>
              <a:ext uri="{FF2B5EF4-FFF2-40B4-BE49-F238E27FC236}">
                <a16:creationId xmlns:a16="http://schemas.microsoft.com/office/drawing/2014/main" id="{BE1685D8-3CDD-51F7-2D9D-F6720EC10683}"/>
              </a:ext>
            </a:extLst>
          </p:cNvPr>
          <p:cNvGraphicFramePr/>
          <p:nvPr>
            <p:extLst>
              <p:ext uri="{D42A27DB-BD31-4B8C-83A1-F6EECF244321}">
                <p14:modId xmlns:p14="http://schemas.microsoft.com/office/powerpoint/2010/main" val="1240037826"/>
              </p:ext>
            </p:extLst>
          </p:nvPr>
        </p:nvGraphicFramePr>
        <p:xfrm>
          <a:off x="320040" y="3223766"/>
          <a:ext cx="11548873" cy="2903732"/>
        </p:xfrm>
        <a:graphic>
          <a:graphicData uri="http://schemas.openxmlformats.org/drawingml/2006/table">
            <a:tbl>
              <a:tblPr firstRow="1" bandRow="1">
                <a:solidFill>
                  <a:schemeClr val="tx1">
                    <a:lumMod val="75000"/>
                    <a:lumOff val="25000"/>
                  </a:schemeClr>
                </a:solidFill>
                <a:tableStyleId>{4C3C2611-4C71-4FC5-86AE-919BDF0F9419}</a:tableStyleId>
              </a:tblPr>
              <a:tblGrid>
                <a:gridCol w="3153140">
                  <a:extLst>
                    <a:ext uri="{9D8B030D-6E8A-4147-A177-3AD203B41FA5}">
                      <a16:colId xmlns:a16="http://schemas.microsoft.com/office/drawing/2014/main" val="20001"/>
                    </a:ext>
                  </a:extLst>
                </a:gridCol>
                <a:gridCol w="3740416">
                  <a:extLst>
                    <a:ext uri="{9D8B030D-6E8A-4147-A177-3AD203B41FA5}">
                      <a16:colId xmlns:a16="http://schemas.microsoft.com/office/drawing/2014/main" val="20002"/>
                    </a:ext>
                  </a:extLst>
                </a:gridCol>
                <a:gridCol w="4655317">
                  <a:extLst>
                    <a:ext uri="{9D8B030D-6E8A-4147-A177-3AD203B41FA5}">
                      <a16:colId xmlns:a16="http://schemas.microsoft.com/office/drawing/2014/main" val="20003"/>
                    </a:ext>
                  </a:extLst>
                </a:gridCol>
              </a:tblGrid>
              <a:tr h="725933">
                <a:tc>
                  <a:txBody>
                    <a:bodyPr/>
                    <a:lstStyle/>
                    <a:p>
                      <a:pPr algn="ctr">
                        <a:lnSpc>
                          <a:spcPct val="115000"/>
                        </a:lnSpc>
                        <a:spcBef>
                          <a:spcPts val="400"/>
                        </a:spcBef>
                      </a:pPr>
                      <a:r>
                        <a:rPr sz="2400" b="0" i="0" cap="none" spc="0">
                          <a:solidFill>
                            <a:schemeClr val="bg1"/>
                          </a:solidFill>
                        </a:rPr>
                        <a:t>Grade Group</a:t>
                      </a:r>
                      <a:r>
                        <a:rPr lang="en-US" sz="2400" b="0" i="0" cap="none" spc="0">
                          <a:solidFill>
                            <a:schemeClr val="bg1"/>
                          </a:solidFill>
                        </a:rPr>
                        <a:t> </a:t>
                      </a:r>
                      <a:endParaRPr sz="2400" b="0" i="0" cap="none" spc="0">
                        <a:solidFill>
                          <a:schemeClr val="bg1"/>
                        </a:solidFill>
                      </a:endParaRPr>
                    </a:p>
                  </a:txBody>
                  <a:tcPr marL="204046" marR="87199" marT="156958" marB="156958" anchor="ctr" horzOverflow="overflow">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2400" b="0" i="0" cap="none" spc="0">
                          <a:solidFill>
                            <a:schemeClr val="bg1"/>
                          </a:solidFill>
                        </a:rPr>
                        <a:t>Daily Minimum</a:t>
                      </a:r>
                    </a:p>
                  </a:txBody>
                  <a:tcPr marL="204046" marR="87199" marT="156958" marB="156958"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tc>
                  <a:txBody>
                    <a:bodyPr/>
                    <a:lstStyle/>
                    <a:p>
                      <a:pPr algn="ctr" defTabSz="457200">
                        <a:lnSpc>
                          <a:spcPct val="115000"/>
                        </a:lnSpc>
                        <a:spcBef>
                          <a:spcPts val="400"/>
                        </a:spcBef>
                        <a:defRPr sz="1900" i="1">
                          <a:uFill>
                            <a:solidFill>
                              <a:srgbClr val="000000"/>
                            </a:solidFill>
                          </a:uFill>
                        </a:defRPr>
                      </a:pPr>
                      <a:r>
                        <a:rPr sz="2400" b="0" i="0" cap="none" spc="0">
                          <a:solidFill>
                            <a:schemeClr val="bg1"/>
                          </a:solidFill>
                        </a:rPr>
                        <a:t>Weekly Minimum</a:t>
                      </a:r>
                    </a:p>
                  </a:txBody>
                  <a:tcPr marL="204046" marR="87199" marT="156958" marB="156958" anchor="ctr" horzOverflow="overflow">
                    <a:lnL w="12700" cmpd="sng">
                      <a:noFill/>
                    </a:lnL>
                    <a:lnR w="12700" cmpd="sng">
                      <a:noFill/>
                    </a:lnR>
                    <a:lnT w="19050" cap="flat" cmpd="sng" algn="ctr">
                      <a:solidFill>
                        <a:schemeClr val="tx1"/>
                      </a:solidFill>
                      <a:prstDash val="solid"/>
                    </a:lnT>
                    <a:lnB w="38100" cmpd="sng">
                      <a:noFill/>
                    </a:lnB>
                    <a:solidFill>
                      <a:schemeClr val="accent6"/>
                    </a:solidFill>
                  </a:tcPr>
                </a:tc>
                <a:extLst>
                  <a:ext uri="{0D108BD9-81ED-4DB2-BD59-A6C34878D82A}">
                    <a16:rowId xmlns:a16="http://schemas.microsoft.com/office/drawing/2014/main" val="10000"/>
                  </a:ext>
                </a:extLst>
              </a:tr>
              <a:tr h="725933">
                <a:tc>
                  <a:txBody>
                    <a:bodyPr/>
                    <a:lstStyle/>
                    <a:p>
                      <a:pPr lvl="0" algn="ctr">
                        <a:lnSpc>
                          <a:spcPct val="114999"/>
                        </a:lnSpc>
                        <a:spcBef>
                          <a:spcPts val="400"/>
                        </a:spcBef>
                        <a:buNone/>
                      </a:pPr>
                      <a:r>
                        <a:rPr lang="en-US" sz="2400" i="0" cap="none" spc="0">
                          <a:solidFill>
                            <a:schemeClr val="bg1"/>
                          </a:solidFill>
                        </a:rPr>
                        <a:t>K–5</a:t>
                      </a:r>
                      <a:endParaRPr sz="2400" i="0" cap="none" spc="0">
                        <a:solidFill>
                          <a:schemeClr val="bg1"/>
                        </a:solidFill>
                      </a:endParaRPr>
                    </a:p>
                  </a:txBody>
                  <a:tcPr marL="204044" marR="87199" marT="156958" marB="156958"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1 oz eq</a:t>
                      </a:r>
                      <a:endParaRPr sz="2400" i="0" cap="none" spc="0">
                        <a:solidFill>
                          <a:schemeClr val="bg1"/>
                        </a:solidFill>
                      </a:endParaRPr>
                    </a:p>
                  </a:txBody>
                  <a:tcPr marL="204044" marR="87199" marT="156958" marB="156958"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8–10 oz eq</a:t>
                      </a:r>
                      <a:endParaRPr sz="2400" i="0" cap="none" spc="0">
                        <a:solidFill>
                          <a:schemeClr val="bg1"/>
                        </a:solidFill>
                      </a:endParaRPr>
                    </a:p>
                  </a:txBody>
                  <a:tcPr marL="204044" marR="87199" marT="156958" marB="156958"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348751595"/>
                  </a:ext>
                </a:extLst>
              </a:tr>
              <a:tr h="725933">
                <a:tc>
                  <a:txBody>
                    <a:bodyPr/>
                    <a:lstStyle/>
                    <a:p>
                      <a:pPr lvl="0" algn="ctr">
                        <a:lnSpc>
                          <a:spcPct val="114999"/>
                        </a:lnSpc>
                        <a:spcBef>
                          <a:spcPts val="400"/>
                        </a:spcBef>
                        <a:buNone/>
                      </a:pPr>
                      <a:r>
                        <a:rPr lang="en-US" sz="2400" i="0" cap="none" spc="0">
                          <a:solidFill>
                            <a:schemeClr val="bg1"/>
                          </a:solidFill>
                        </a:rPr>
                        <a:t>6–8</a:t>
                      </a:r>
                      <a:endParaRPr sz="2400" i="0" cap="none" spc="0">
                        <a:solidFill>
                          <a:schemeClr val="bg1"/>
                        </a:solidFill>
                      </a:endParaRPr>
                    </a:p>
                  </a:txBody>
                  <a:tcPr marL="204044" marR="87199" marT="156958" marB="156958" anchor="ctr">
                    <a:lnL w="0">
                      <a:no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1 oz eq</a:t>
                      </a:r>
                      <a:endParaRPr sz="2400" i="0" cap="none" spc="0">
                        <a:solidFill>
                          <a:schemeClr val="bg1"/>
                        </a:solidFill>
                      </a:endParaRPr>
                    </a:p>
                  </a:txBody>
                  <a:tcPr marL="204044" marR="87199" marT="156958" marB="156958" anchor="ctr">
                    <a:lnL w="6350">
                      <a:solidFill>
                        <a:schemeClr val="tx1">
                          <a:lumMod val="50000"/>
                          <a:lumOff val="50000"/>
                        </a:schemeClr>
                      </a:solidFill>
                    </a:lnL>
                    <a:lnR w="6350">
                      <a:solidFill>
                        <a:schemeClr val="tx1">
                          <a:lumMod val="50000"/>
                          <a:lumOff val="50000"/>
                        </a:schemeClr>
                      </a:solidFill>
                    </a:lnR>
                    <a:lnT w="0">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9–10 oz eq</a:t>
                      </a:r>
                      <a:endParaRPr sz="2400" i="0" cap="none" spc="0">
                        <a:solidFill>
                          <a:schemeClr val="bg1"/>
                        </a:solidFill>
                      </a:endParaRPr>
                    </a:p>
                  </a:txBody>
                  <a:tcPr marL="204044" marR="87199" marT="156958" marB="156958" anchor="ctr">
                    <a:lnL w="6350">
                      <a:solidFill>
                        <a:schemeClr val="tx1">
                          <a:lumMod val="50000"/>
                          <a:lumOff val="50000"/>
                        </a:schemeClr>
                      </a:solidFill>
                    </a:lnL>
                    <a:lnR w="0">
                      <a:noFill/>
                    </a:lnR>
                    <a:lnT w="0">
                      <a:noFill/>
                    </a:lnT>
                    <a:lnB w="0">
                      <a:noFill/>
                    </a:lnB>
                    <a:solidFill>
                      <a:schemeClr val="tx1">
                        <a:lumMod val="75000"/>
                        <a:lumOff val="25000"/>
                      </a:schemeClr>
                    </a:solidFill>
                  </a:tcPr>
                </a:tc>
                <a:extLst>
                  <a:ext uri="{0D108BD9-81ED-4DB2-BD59-A6C34878D82A}">
                    <a16:rowId xmlns:a16="http://schemas.microsoft.com/office/drawing/2014/main" val="2061575305"/>
                  </a:ext>
                </a:extLst>
              </a:tr>
              <a:tr h="725933">
                <a:tc>
                  <a:txBody>
                    <a:bodyPr/>
                    <a:lstStyle/>
                    <a:p>
                      <a:pPr lvl="0" algn="ctr">
                        <a:lnSpc>
                          <a:spcPct val="114999"/>
                        </a:lnSpc>
                        <a:spcBef>
                          <a:spcPts val="400"/>
                        </a:spcBef>
                        <a:buNone/>
                      </a:pPr>
                      <a:r>
                        <a:rPr lang="en-US" sz="2400" i="0" cap="none" spc="0">
                          <a:solidFill>
                            <a:schemeClr val="bg1"/>
                          </a:solidFill>
                        </a:rPr>
                        <a:t>9–12</a:t>
                      </a:r>
                      <a:endParaRPr sz="2400" i="0" cap="none" spc="0">
                        <a:solidFill>
                          <a:schemeClr val="bg1"/>
                        </a:solidFill>
                      </a:endParaRPr>
                    </a:p>
                  </a:txBody>
                  <a:tcPr marL="204045" marR="87199" marT="156958" marB="156958" anchor="ctr">
                    <a:lnL w="0">
                      <a:noFill/>
                    </a:lnL>
                    <a:lnR w="6350">
                      <a:solidFill>
                        <a:schemeClr val="tx1">
                          <a:lumMod val="50000"/>
                          <a:lumOff val="50000"/>
                        </a:schemeClr>
                      </a:solidFill>
                    </a:lnR>
                    <a:lnT w="38100" cmpd="sng">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2 oz eq</a:t>
                      </a:r>
                      <a:endParaRPr sz="900"/>
                    </a:p>
                  </a:txBody>
                  <a:tcPr marL="204045" marR="87199" marT="156958" marB="156958" anchor="ctr">
                    <a:lnL w="6350">
                      <a:solidFill>
                        <a:schemeClr val="tx1">
                          <a:lumMod val="50000"/>
                          <a:lumOff val="50000"/>
                        </a:schemeClr>
                      </a:solidFill>
                    </a:lnL>
                    <a:lnR w="6350">
                      <a:solidFill>
                        <a:schemeClr val="tx1">
                          <a:lumMod val="50000"/>
                          <a:lumOff val="50000"/>
                        </a:schemeClr>
                      </a:solidFill>
                    </a:lnR>
                    <a:lnT w="38100" cmpd="sng">
                      <a:noFill/>
                    </a:lnT>
                    <a:lnB w="0">
                      <a:noFill/>
                    </a:lnB>
                    <a:solidFill>
                      <a:schemeClr val="tx1">
                        <a:lumMod val="75000"/>
                        <a:lumOff val="25000"/>
                      </a:schemeClr>
                    </a:solidFill>
                  </a:tcPr>
                </a:tc>
                <a:tc>
                  <a:txBody>
                    <a:bodyPr/>
                    <a:lstStyle/>
                    <a:p>
                      <a:pPr lvl="0" algn="ctr">
                        <a:lnSpc>
                          <a:spcPct val="114999"/>
                        </a:lnSpc>
                        <a:spcBef>
                          <a:spcPts val="400"/>
                        </a:spcBef>
                        <a:buNone/>
                      </a:pPr>
                      <a:r>
                        <a:rPr lang="en-US" sz="2400" i="0" cap="none" spc="0">
                          <a:solidFill>
                            <a:schemeClr val="bg1"/>
                          </a:solidFill>
                        </a:rPr>
                        <a:t>10–12 oz eq</a:t>
                      </a:r>
                      <a:endParaRPr sz="2400" i="0" cap="none" spc="0">
                        <a:solidFill>
                          <a:schemeClr val="bg1"/>
                        </a:solidFill>
                      </a:endParaRPr>
                    </a:p>
                  </a:txBody>
                  <a:tcPr marL="204045" marR="87199" marT="156958" marB="156958" anchor="ctr">
                    <a:lnL w="6350">
                      <a:solidFill>
                        <a:schemeClr val="tx1">
                          <a:lumMod val="50000"/>
                          <a:lumOff val="50000"/>
                        </a:schemeClr>
                      </a:solidFill>
                    </a:lnL>
                    <a:lnR w="0">
                      <a:noFill/>
                    </a:lnR>
                    <a:lnT w="38100" cmpd="sng">
                      <a:noFill/>
                    </a:lnT>
                    <a:lnB w="0">
                      <a:noFill/>
                    </a:lnB>
                    <a:solidFill>
                      <a:schemeClr val="tx1">
                        <a:lumMod val="75000"/>
                        <a:lumOff val="25000"/>
                      </a:schemeClr>
                    </a:solidFill>
                  </a:tcPr>
                </a:tc>
                <a:extLst>
                  <a:ext uri="{0D108BD9-81ED-4DB2-BD59-A6C34878D82A}">
                    <a16:rowId xmlns:a16="http://schemas.microsoft.com/office/drawing/2014/main" val="3244703245"/>
                  </a:ext>
                </a:extLst>
              </a:tr>
            </a:tbl>
          </a:graphicData>
        </a:graphic>
      </p:graphicFrame>
    </p:spTree>
    <p:extLst>
      <p:ext uri="{BB962C8B-B14F-4D97-AF65-F5344CB8AC3E}">
        <p14:creationId xmlns:p14="http://schemas.microsoft.com/office/powerpoint/2010/main" val="792363815"/>
      </p:ext>
    </p:extLst>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1981DC-1A1B-B60C-6A2E-A99BA3BD3A29}"/>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kern="1200">
                <a:solidFill>
                  <a:schemeClr val="tx1"/>
                </a:solidFill>
                <a:latin typeface="+mj-lt"/>
                <a:ea typeface="+mj-ea"/>
                <a:cs typeface="+mj-cs"/>
              </a:rPr>
              <a:t>Over Versus Serve (OVS) in NSLP</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AEE4D4E-3697-3215-EB17-B8E2ED32A626}"/>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a:buFont typeface="Arial" panose="020B0604020202020204" pitchFamily="34" charset="0"/>
              <a:buChar char="•"/>
            </a:pPr>
            <a:r>
              <a:rPr lang="en-US" sz="3200" kern="1200" dirty="0">
                <a:solidFill>
                  <a:schemeClr val="tx1"/>
                </a:solidFill>
                <a:latin typeface="+mn-lt"/>
                <a:ea typeface="+mn-ea"/>
                <a:cs typeface="+mn-cs"/>
              </a:rPr>
              <a:t>Required for lunches served in high schools, but is optional in middle and elementary schools </a:t>
            </a:r>
          </a:p>
          <a:p>
            <a:pPr>
              <a:buFont typeface="Arial" panose="020B0604020202020204" pitchFamily="34" charset="0"/>
              <a:buChar char="•"/>
            </a:pPr>
            <a:r>
              <a:rPr lang="en-US" sz="3200" kern="1200" dirty="0">
                <a:solidFill>
                  <a:schemeClr val="tx1"/>
                </a:solidFill>
                <a:latin typeface="+mn-lt"/>
                <a:ea typeface="+mn-ea"/>
                <a:cs typeface="+mn-cs"/>
              </a:rPr>
              <a:t>The required five food components must be offered for school lunch.</a:t>
            </a:r>
          </a:p>
          <a:p>
            <a:pPr lvl="1">
              <a:buFont typeface="Arial" panose="020B0604020202020204" pitchFamily="34" charset="0"/>
              <a:buChar char="•"/>
            </a:pPr>
            <a:r>
              <a:rPr lang="en-US" sz="3200" kern="1200" dirty="0">
                <a:solidFill>
                  <a:schemeClr val="tx1"/>
                </a:solidFill>
                <a:latin typeface="+mn-lt"/>
                <a:ea typeface="+mn-ea"/>
                <a:cs typeface="+mn-cs"/>
              </a:rPr>
              <a:t>Must select at least three of the five required food components, including at least ½ cup of fruit and/or vegetable </a:t>
            </a:r>
          </a:p>
        </p:txBody>
      </p:sp>
    </p:spTree>
    <p:extLst>
      <p:ext uri="{BB962C8B-B14F-4D97-AF65-F5344CB8AC3E}">
        <p14:creationId xmlns:p14="http://schemas.microsoft.com/office/powerpoint/2010/main" val="1547153083"/>
      </p:ext>
    </p:extLst>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1981DC-1A1B-B60C-6A2E-A99BA3BD3A29}"/>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kern="1200" dirty="0">
                <a:solidFill>
                  <a:schemeClr val="tx1"/>
                </a:solidFill>
                <a:latin typeface="+mj-lt"/>
                <a:ea typeface="+mj-ea"/>
                <a:cs typeface="+mj-cs"/>
              </a:rPr>
              <a:t>OVS in NSLP (cont’d)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AEE4D4E-3697-3215-EB17-B8E2ED32A626}"/>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a:buFont typeface="Arial" panose="020B0604020202020204" pitchFamily="34" charset="0"/>
              <a:buChar char="•"/>
            </a:pPr>
            <a:r>
              <a:rPr lang="en-US" sz="3200" kern="1200" dirty="0">
                <a:solidFill>
                  <a:schemeClr val="tx1"/>
                </a:solidFill>
                <a:latin typeface="+mn-lt"/>
                <a:ea typeface="+mn-ea"/>
                <a:cs typeface="+mn-cs"/>
              </a:rPr>
              <a:t>Use this simple checklist to determine if student lunches are reimbursable under OVS:</a:t>
            </a:r>
          </a:p>
          <a:p>
            <a:pPr lvl="1">
              <a:buFont typeface="Arial" panose="020B0604020202020204" pitchFamily="34" charset="0"/>
              <a:buChar char="•"/>
            </a:pPr>
            <a:r>
              <a:rPr lang="en-US" sz="3200" kern="1200" dirty="0">
                <a:solidFill>
                  <a:schemeClr val="tx1"/>
                </a:solidFill>
                <a:latin typeface="+mn-lt"/>
                <a:ea typeface="+mn-ea"/>
                <a:cs typeface="+mn-cs"/>
              </a:rPr>
              <a:t>Does the meal offered to students include the minimum required amounts of vegetables, fruits, grains, meats/meat alternates, and fluid milk?</a:t>
            </a:r>
          </a:p>
          <a:p>
            <a:pPr lvl="1">
              <a:buFont typeface="Arial" panose="020B0604020202020204" pitchFamily="34" charset="0"/>
              <a:buChar char="•"/>
            </a:pPr>
            <a:r>
              <a:rPr lang="en-US" sz="3200" kern="1200" dirty="0">
                <a:solidFill>
                  <a:schemeClr val="tx1"/>
                </a:solidFill>
                <a:latin typeface="+mn-lt"/>
                <a:ea typeface="+mn-ea"/>
                <a:cs typeface="+mn-cs"/>
              </a:rPr>
              <a:t>Does the meal selected by the student contain at least three components, including at least ½ cup fruit and/or vegetable?</a:t>
            </a:r>
          </a:p>
          <a:p>
            <a:pPr lvl="1">
              <a:buFont typeface="Arial" panose="020B0604020202020204" pitchFamily="34" charset="0"/>
              <a:buChar char="•"/>
            </a:pPr>
            <a:endParaRPr lang="en-US" sz="1900" kern="1200" dirty="0">
              <a:solidFill>
                <a:schemeClr val="tx1"/>
              </a:solidFill>
              <a:latin typeface="+mn-lt"/>
              <a:ea typeface="+mn-ea"/>
              <a:cs typeface="+mn-cs"/>
            </a:endParaRPr>
          </a:p>
        </p:txBody>
      </p:sp>
    </p:spTree>
    <p:extLst>
      <p:ext uri="{BB962C8B-B14F-4D97-AF65-F5344CB8AC3E}">
        <p14:creationId xmlns:p14="http://schemas.microsoft.com/office/powerpoint/2010/main" val="3147787099"/>
      </p:ext>
    </p:extLst>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Other Grade Groups Wrap Up</a:t>
            </a:r>
          </a:p>
        </p:txBody>
      </p:sp>
      <p:sp>
        <p:nvSpPr>
          <p:cNvPr id="15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half" idx="1"/>
          </p:nvPr>
        </p:nvSpPr>
        <p:spPr>
          <a:xfrm>
            <a:off x="630936" y="2660904"/>
            <a:ext cx="4818888" cy="3547872"/>
          </a:xfr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What questions do you have about applying the meal pattern requirements for the multiple grade groups?</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9048" y="1327298"/>
            <a:ext cx="5458968" cy="4203404"/>
          </a:xfrm>
          <a:prstGeom prst="rect">
            <a:avLst/>
          </a:prstGeom>
        </p:spPr>
      </p:pic>
    </p:spTree>
    <p:extLst>
      <p:ext uri="{BB962C8B-B14F-4D97-AF65-F5344CB8AC3E}">
        <p14:creationId xmlns:p14="http://schemas.microsoft.com/office/powerpoint/2010/main" val="2481973991"/>
      </p:ext>
    </p:extLst>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4" name="Rectangle 333">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Freeform: Shape 335">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9" name="Title 1"/>
          <p:cNvSpPr txBox="1">
            <a:spLocks noGrp="1"/>
          </p:cNvSpPr>
          <p:nvPr>
            <p:ph type="ctrTitle"/>
          </p:nvPr>
        </p:nvSpPr>
        <p:spPr>
          <a:xfrm>
            <a:off x="638881" y="390525"/>
            <a:ext cx="10909640" cy="1510301"/>
          </a:xfrm>
          <a:prstGeom prst="rect">
            <a:avLst/>
          </a:prstGeom>
        </p:spPr>
        <p:txBody>
          <a:bodyPr lIns="45719" tIns="45720" rIns="45719" bIns="45720" anchor="ctr">
            <a:normAutofit/>
          </a:bodyPr>
          <a:lstStyle/>
          <a:p>
            <a:r>
              <a:rPr lang="en-US" sz="5600" b="1">
                <a:solidFill>
                  <a:srgbClr val="FFFFFF"/>
                </a:solidFill>
              </a:rPr>
              <a:t>Lesson 7: School Breakfast Program</a:t>
            </a:r>
          </a:p>
        </p:txBody>
      </p:sp>
      <p:sp>
        <p:nvSpPr>
          <p:cNvPr id="338"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a:extLst>
              <a:ext uri="{FF2B5EF4-FFF2-40B4-BE49-F238E27FC236}">
                <a16:creationId xmlns:a16="http://schemas.microsoft.com/office/drawing/2014/main" id="{00AD648D-3388-6C62-13C4-5CA9B8EF135C}"/>
              </a:ext>
            </a:extLst>
          </p:cNvPr>
          <p:cNvPicPr>
            <a:picLocks noChangeAspect="1"/>
          </p:cNvPicPr>
          <p:nvPr/>
        </p:nvPicPr>
        <p:blipFill>
          <a:blip r:embed="rId3"/>
          <a:stretch>
            <a:fillRect/>
          </a:stretch>
        </p:blipFill>
        <p:spPr>
          <a:xfrm>
            <a:off x="3832651" y="3067050"/>
            <a:ext cx="4523650" cy="3019537"/>
          </a:xfrm>
          <a:prstGeom prst="rect">
            <a:avLst/>
          </a:prstGeom>
        </p:spPr>
      </p:pic>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557188"/>
            <a:ext cx="10515600" cy="1133499"/>
          </a:xfrm>
        </p:spPr>
        <p:txBody>
          <a:bodyPr vert="horz" lIns="91440" tIns="45720" rIns="91440" bIns="45720" rtlCol="0" anchor="ctr">
            <a:normAutofit/>
          </a:bodyPr>
          <a:lstStyle/>
          <a:p>
            <a:pPr algn="ctr">
              <a:spcBef>
                <a:spcPct val="0"/>
              </a:spcBef>
            </a:pPr>
            <a:r>
              <a:rPr lang="en-US" sz="5200" b="1" kern="1200">
                <a:solidFill>
                  <a:schemeClr val="tx1"/>
                </a:solidFill>
                <a:latin typeface="+mj-lt"/>
                <a:ea typeface="+mj-ea"/>
                <a:cs typeface="+mj-cs"/>
              </a:rPr>
              <a:t>SBP Compared to NSLP</a:t>
            </a:r>
          </a:p>
        </p:txBody>
      </p:sp>
      <p:graphicFrame>
        <p:nvGraphicFramePr>
          <p:cNvPr id="5" name="Diagram 4">
            <a:extLst>
              <a:ext uri="{FF2B5EF4-FFF2-40B4-BE49-F238E27FC236}">
                <a16:creationId xmlns:a16="http://schemas.microsoft.com/office/drawing/2014/main" id="{3DA42C4C-CD48-411E-938E-53C7D6C3CDA3}"/>
              </a:ext>
            </a:extLst>
          </p:cNvPr>
          <p:cNvGraphicFramePr/>
          <p:nvPr>
            <p:extLst>
              <p:ext uri="{D42A27DB-BD31-4B8C-83A1-F6EECF244321}">
                <p14:modId xmlns:p14="http://schemas.microsoft.com/office/powerpoint/2010/main" val="2244649430"/>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3321148"/>
      </p:ext>
    </p:extLst>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3" name="Rectangle 29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Meat/Meat Alternate Objectives"/>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Lesson Overview and Objective</a:t>
            </a:r>
          </a:p>
        </p:txBody>
      </p:sp>
      <p:sp>
        <p:nvSpPr>
          <p:cNvPr id="295"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bjective 1:  Identify meat/meat alternate component and serving size to meet meal pattern requirements for NSLP, and…"/>
          <p:cNvSpPr txBox="1">
            <a:spLocks noGrp="1"/>
          </p:cNvSpPr>
          <p:nvPr>
            <p:ph type="body" idx="1"/>
          </p:nvPr>
        </p:nvSpPr>
        <p:spPr>
          <a:xfrm>
            <a:off x="630936" y="2660904"/>
            <a:ext cx="4818888" cy="3547872"/>
          </a:xfrm>
          <a:prstGeom prst="rect">
            <a:avLst/>
          </a:prstGeo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Identify the meal pattern component choices and serving size requirements that meet the School Breakfast Program meal pattern requirements. </a:t>
            </a:r>
            <a:endParaRPr lang="en-US" dirty="0">
              <a:solidFill>
                <a:schemeClr val="tx1"/>
              </a:solidFill>
            </a:endParaRPr>
          </a:p>
        </p:txBody>
      </p:sp>
      <p:pic>
        <p:nvPicPr>
          <p:cNvPr id="4" name="Picture 2" descr="Objective Stock Photos, Royalty Free Objective Images | Depositphotos">
            <a:extLst>
              <a:ext uri="{FF2B5EF4-FFF2-40B4-BE49-F238E27FC236}">
                <a16:creationId xmlns:a16="http://schemas.microsoft.com/office/drawing/2014/main" id="{269AEAE2-C6B1-F117-18C5-52189E2C73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6099048" y="2043786"/>
            <a:ext cx="5458968" cy="2770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386724"/>
      </p:ext>
    </p:extLst>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B2B383-FC26-FBDF-51C9-23C52DED22C1}"/>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School Breakfast Program</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37B61F4-354D-24A7-D635-43804E3174FB}"/>
              </a:ext>
            </a:extLst>
          </p:cNvPr>
          <p:cNvSpPr>
            <a:spLocks noGrp="1"/>
          </p:cNvSpPr>
          <p:nvPr>
            <p:ph type="body" idx="1"/>
          </p:nvPr>
        </p:nvSpPr>
        <p:spPr>
          <a:xfrm>
            <a:off x="838200" y="1929384"/>
            <a:ext cx="10515600" cy="4251960"/>
          </a:xfrm>
        </p:spPr>
        <p:txBody>
          <a:bodyPr vert="horz" lIns="91440" tIns="45720" rIns="91440" bIns="45720" rtlCol="0" anchor="t">
            <a:normAutofit/>
          </a:bodyPr>
          <a:lstStyle/>
          <a:p>
            <a:pPr>
              <a:buFont typeface="Arial" panose="020B0604020202020204" pitchFamily="34" charset="0"/>
              <a:buChar char="•"/>
            </a:pPr>
            <a:r>
              <a:rPr lang="en-US" kern="1200" dirty="0">
                <a:solidFill>
                  <a:schemeClr val="tx1"/>
                </a:solidFill>
                <a:latin typeface="+mn-lt"/>
                <a:ea typeface="+mn-ea"/>
                <a:cs typeface="+mn-cs"/>
              </a:rPr>
              <a:t>Similar process to planning menus for NSLP</a:t>
            </a:r>
          </a:p>
          <a:p>
            <a:pPr>
              <a:buFont typeface="Arial" panose="020B0604020202020204" pitchFamily="34" charset="0"/>
              <a:buChar char="•"/>
            </a:pPr>
            <a:r>
              <a:rPr lang="en-US" kern="1200" dirty="0">
                <a:solidFill>
                  <a:schemeClr val="tx1"/>
                </a:solidFill>
                <a:latin typeface="+mn-lt"/>
                <a:ea typeface="+mn-ea"/>
                <a:cs typeface="+mn-cs"/>
              </a:rPr>
              <a:t>Required meal components </a:t>
            </a:r>
          </a:p>
          <a:p>
            <a:pPr>
              <a:buFont typeface="Arial" panose="020B0604020202020204" pitchFamily="34" charset="0"/>
              <a:buChar char="•"/>
            </a:pPr>
            <a:r>
              <a:rPr lang="en-US" kern="1200" dirty="0">
                <a:solidFill>
                  <a:schemeClr val="tx1"/>
                </a:solidFill>
                <a:latin typeface="+mn-lt"/>
                <a:ea typeface="+mn-ea"/>
                <a:cs typeface="+mn-cs"/>
              </a:rPr>
              <a:t>Daily required minimum serving amounts to meet weekly averages </a:t>
            </a:r>
          </a:p>
          <a:p>
            <a:pPr>
              <a:spcAft>
                <a:spcPts val="600"/>
              </a:spcAft>
              <a:buFont typeface="Arial" panose="020B0604020202020204" pitchFamily="34" charset="0"/>
              <a:buChar char="•"/>
            </a:pPr>
            <a:r>
              <a:rPr lang="en-US" kern="1200" dirty="0">
                <a:solidFill>
                  <a:schemeClr val="tx1"/>
                </a:solidFill>
                <a:latin typeface="+mn-lt"/>
                <a:ea typeface="+mn-ea"/>
                <a:cs typeface="+mn-cs"/>
              </a:rPr>
              <a:t>The main difference: only requires 3 meal components </a:t>
            </a:r>
          </a:p>
          <a:p>
            <a:pPr lvl="1">
              <a:spcAft>
                <a:spcPts val="600"/>
              </a:spcAft>
              <a:buFont typeface="Arial" panose="020B0604020202020204" pitchFamily="34" charset="0"/>
              <a:buChar char="•"/>
            </a:pPr>
            <a:r>
              <a:rPr lang="en-US" kern="1200" dirty="0">
                <a:solidFill>
                  <a:schemeClr val="tx1"/>
                </a:solidFill>
                <a:latin typeface="+mn-lt"/>
                <a:ea typeface="+mn-ea"/>
                <a:cs typeface="+mn-cs"/>
              </a:rPr>
              <a:t>Milk, Fruits, &amp; Combined Grains and Meats/Meat Alternates</a:t>
            </a:r>
          </a:p>
        </p:txBody>
      </p:sp>
    </p:spTree>
    <p:extLst>
      <p:ext uri="{BB962C8B-B14F-4D97-AF65-F5344CB8AC3E}">
        <p14:creationId xmlns:p14="http://schemas.microsoft.com/office/powerpoint/2010/main" val="428333222"/>
      </p:ext>
    </p:extLst>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Meal Pattern Breakfast Grade Group Charts"/>
          <p:cNvSpPr txBox="1">
            <a:spLocks noGrp="1"/>
          </p:cNvSpPr>
          <p:nvPr>
            <p:ph type="title"/>
          </p:nvPr>
        </p:nvSpPr>
        <p:spPr>
          <a:xfrm>
            <a:off x="1028700" y="1967266"/>
            <a:ext cx="2628900" cy="2547257"/>
          </a:xfrm>
          <a:prstGeom prst="rect">
            <a:avLst/>
          </a:prstGeom>
          <a:noFill/>
        </p:spPr>
        <p:txBody>
          <a:bodyPr vert="horz" lIns="91440" tIns="45720" rIns="91440" bIns="45720" rtlCol="0" anchor="ctr">
            <a:normAutofit/>
          </a:bodyPr>
          <a:lstStyle/>
          <a:p>
            <a:pPr algn="ctr">
              <a:spcBef>
                <a:spcPct val="0"/>
              </a:spcBef>
            </a:pPr>
            <a:r>
              <a:rPr lang="en-US" sz="3300" b="1" kern="1200">
                <a:solidFill>
                  <a:srgbClr val="FFFFFF"/>
                </a:solidFill>
                <a:latin typeface="+mj-lt"/>
                <a:ea typeface="+mj-ea"/>
                <a:cs typeface="+mj-cs"/>
              </a:rPr>
              <a:t>School Breakfast Program Meal Pattern</a:t>
            </a:r>
          </a:p>
        </p:txBody>
      </p:sp>
      <p:pic>
        <p:nvPicPr>
          <p:cNvPr id="4" name="Picture 3" descr="SBP Meal Pattern Chart">
            <a:extLst>
              <a:ext uri="{FF2B5EF4-FFF2-40B4-BE49-F238E27FC236}">
                <a16:creationId xmlns:a16="http://schemas.microsoft.com/office/drawing/2014/main" id="{47DB3F5B-40EE-13F0-7EA3-43E6DD697E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7804" y="955490"/>
            <a:ext cx="7426728" cy="4947019"/>
          </a:xfrm>
          <a:prstGeom prst="rect">
            <a:avLst/>
          </a:prstGeom>
        </p:spPr>
      </p:pic>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2" name="Title 1"/>
          <p:cNvSpPr>
            <a:spLocks noGrp="1"/>
          </p:cNvSpPr>
          <p:nvPr>
            <p:ph type="title"/>
          </p:nvPr>
        </p:nvSpPr>
        <p:spPr>
          <a:xfrm>
            <a:off x="2558716" y="955309"/>
            <a:ext cx="7074568" cy="2898975"/>
          </a:xfrm>
        </p:spPr>
        <p:txBody>
          <a:bodyPr lIns="45719" tIns="45720" rIns="45719" bIns="45720" anchor="b">
            <a:normAutofit/>
          </a:bodyPr>
          <a:lstStyle/>
          <a:p>
            <a:r>
              <a:rPr lang="en-US" sz="6600" b="1" dirty="0">
                <a:solidFill>
                  <a:srgbClr val="FFFFFF"/>
                </a:solidFill>
              </a:rPr>
              <a:t>Planning a Breakfast Menu</a:t>
            </a:r>
            <a:endParaRPr lang="en-US" dirty="0"/>
          </a:p>
        </p:txBody>
      </p:sp>
      <p:sp>
        <p:nvSpPr>
          <p:cNvPr id="3" name="Text Placeholder 2">
            <a:extLst>
              <a:ext uri="{FF2B5EF4-FFF2-40B4-BE49-F238E27FC236}">
                <a16:creationId xmlns:a16="http://schemas.microsoft.com/office/drawing/2014/main" id="{9A470FE1-7F1B-C2CA-F437-7A16F1B922AB}"/>
              </a:ext>
            </a:extLst>
          </p:cNvPr>
          <p:cNvSpPr>
            <a:spLocks noGrp="1"/>
          </p:cNvSpPr>
          <p:nvPr>
            <p:ph type="body" sz="quarter" idx="1"/>
          </p:nvPr>
        </p:nvSpPr>
        <p:spPr>
          <a:xfrm>
            <a:off x="2634916" y="4533813"/>
            <a:ext cx="6930189" cy="938463"/>
          </a:xfrm>
        </p:spPr>
        <p:txBody>
          <a:bodyPr lIns="45719" tIns="45720" rIns="45719" bIns="45720" anchor="t">
            <a:normAutofit/>
          </a:bodyPr>
          <a:lstStyle/>
          <a:p>
            <a:r>
              <a:rPr lang="en-US" sz="6000" dirty="0">
                <a:solidFill>
                  <a:srgbClr val="FFFFFF"/>
                </a:solidFill>
              </a:rPr>
              <a:t>Activity Time!</a:t>
            </a:r>
          </a:p>
          <a:p>
            <a:endParaRPr lang="en-US" dirty="0"/>
          </a:p>
        </p:txBody>
      </p:sp>
      <p:sp>
        <p:nvSpPr>
          <p:cNvPr id="12"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7791838"/>
      </p:ext>
    </p:extLst>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88BE4F-CC53-737B-557C-168301F5582C}"/>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School Breakfast Program Menu Crediting Fruits </a:t>
            </a:r>
            <a:endParaRPr lang="en-US" sz="54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E6396316-E9D2-4313-49BE-A8219F5CFA19}"/>
              </a:ext>
            </a:extLst>
          </p:cNvPr>
          <p:cNvSpPr>
            <a:spLocks noGrp="1"/>
          </p:cNvSpPr>
          <p:nvPr>
            <p:ph type="body" idx="1"/>
          </p:nvPr>
        </p:nvSpPr>
        <p:spPr>
          <a:xfrm>
            <a:off x="5126418" y="552091"/>
            <a:ext cx="6224335" cy="5431536"/>
          </a:xfrm>
        </p:spPr>
        <p:txBody>
          <a:bodyPr vert="horz" lIns="91440" tIns="45720" rIns="91440" bIns="45720" rtlCol="0" anchor="ctr">
            <a:normAutofit fontScale="85000" lnSpcReduction="10000"/>
          </a:bodyPr>
          <a:lstStyle/>
          <a:p>
            <a:pPr>
              <a:buFont typeface="Arial" panose="020B0604020202020204" pitchFamily="34" charset="0"/>
              <a:buChar char="•"/>
            </a:pPr>
            <a:r>
              <a:rPr lang="en-US" sz="3200" kern="1200" dirty="0">
                <a:solidFill>
                  <a:schemeClr val="tx1"/>
                </a:solidFill>
                <a:latin typeface="+mn-lt"/>
                <a:ea typeface="+mn-ea"/>
                <a:cs typeface="+mn-cs"/>
              </a:rPr>
              <a:t>Menu shows ONE way to meet the fruit juice weekly limit of no more than 50% of fruit offered,  </a:t>
            </a:r>
          </a:p>
          <a:p>
            <a:pPr>
              <a:buFont typeface="Arial" panose="020B0604020202020204" pitchFamily="34" charset="0"/>
              <a:buChar char="•"/>
            </a:pPr>
            <a:r>
              <a:rPr lang="en-US" sz="3200" kern="1200" dirty="0">
                <a:solidFill>
                  <a:schemeClr val="tx1"/>
                </a:solidFill>
                <a:latin typeface="+mn-lt"/>
                <a:ea typeface="+mn-ea"/>
                <a:cs typeface="+mn-cs"/>
              </a:rPr>
              <a:t>Vegetables may be substituted for fruits. If substituting vegetables at breakfast on one day per school week, any creditable vegetable, including starchy vegetables, can be offered. </a:t>
            </a:r>
          </a:p>
          <a:p>
            <a:pPr lvl="1">
              <a:buFont typeface="Arial" panose="020B0604020202020204" pitchFamily="34" charset="0"/>
              <a:buChar char="•"/>
            </a:pPr>
            <a:r>
              <a:rPr lang="en-US" sz="3200" kern="1200" dirty="0">
                <a:solidFill>
                  <a:schemeClr val="tx1"/>
                </a:solidFill>
                <a:latin typeface="+mn-lt"/>
                <a:ea typeface="+mn-ea"/>
                <a:cs typeface="+mn-cs"/>
              </a:rPr>
              <a:t>If substituting vegetables for fruits at breakfast on two or more days per school week, vegetables from at least two different subgroups must be offered.</a:t>
            </a:r>
          </a:p>
        </p:txBody>
      </p:sp>
    </p:spTree>
    <p:extLst>
      <p:ext uri="{BB962C8B-B14F-4D97-AF65-F5344CB8AC3E}">
        <p14:creationId xmlns:p14="http://schemas.microsoft.com/office/powerpoint/2010/main" val="2300746987"/>
      </p:ext>
    </p:extLst>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6C1DAB-145C-CB64-DFF8-EF4D9278928C}"/>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spcBef>
                <a:spcPct val="0"/>
              </a:spcBef>
            </a:pPr>
            <a:r>
              <a:rPr lang="en-US" sz="4100" b="1" kern="1200">
                <a:solidFill>
                  <a:schemeClr val="tx1"/>
                </a:solidFill>
                <a:latin typeface="+mj-lt"/>
                <a:ea typeface="+mj-ea"/>
                <a:cs typeface="+mj-cs"/>
              </a:rPr>
              <a:t>School Breakfast Program Menu Crediting Vegetables for Fruits </a:t>
            </a:r>
          </a:p>
        </p:txBody>
      </p:sp>
      <p:sp>
        <p:nvSpPr>
          <p:cNvPr id="1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B5CF84E-C347-4E09-57F1-0B1BE5FFCF7A}"/>
              </a:ext>
            </a:extLst>
          </p:cNvPr>
          <p:cNvPicPr>
            <a:picLocks noChangeAspect="1"/>
          </p:cNvPicPr>
          <p:nvPr/>
        </p:nvPicPr>
        <p:blipFill rotWithShape="1">
          <a:blip r:embed="rId2"/>
          <a:srcRect l="6477" t="520" r="4145" b="1040"/>
          <a:stretch/>
        </p:blipFill>
        <p:spPr>
          <a:xfrm rot="5400000">
            <a:off x="4551520" y="-1869140"/>
            <a:ext cx="3096927" cy="11877862"/>
          </a:xfrm>
          <a:prstGeom prst="rect">
            <a:avLst/>
          </a:prstGeom>
        </p:spPr>
      </p:pic>
    </p:spTree>
    <p:extLst>
      <p:ext uri="{BB962C8B-B14F-4D97-AF65-F5344CB8AC3E}">
        <p14:creationId xmlns:p14="http://schemas.microsoft.com/office/powerpoint/2010/main" val="2599108012"/>
      </p:ext>
    </p:extLst>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DC51D1-744B-04A5-2871-667401A84FD4}"/>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4200" b="1" kern="1200">
                <a:solidFill>
                  <a:schemeClr val="tx1"/>
                </a:solidFill>
                <a:latin typeface="+mj-lt"/>
                <a:ea typeface="+mj-ea"/>
                <a:cs typeface="+mj-cs"/>
              </a:rPr>
              <a:t>School Breakfast Program Menu Offering Vegetables as Extras</a:t>
            </a:r>
            <a:endParaRPr lang="en-US" sz="42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0D2EFAC-246D-DF5B-52E3-3D762EC2B805}"/>
              </a:ext>
            </a:extLst>
          </p:cNvPr>
          <p:cNvSpPr>
            <a:spLocks noGrp="1"/>
          </p:cNvSpPr>
          <p:nvPr>
            <p:ph type="body" idx="1"/>
          </p:nvPr>
        </p:nvSpPr>
        <p:spPr>
          <a:xfrm>
            <a:off x="838200" y="1929384"/>
            <a:ext cx="10515600" cy="4251960"/>
          </a:xfrm>
        </p:spPr>
        <p:txBody>
          <a:bodyPr vert="horz" lIns="91440" tIns="45720" rIns="91440" bIns="45720" rtlCol="0" anchor="t">
            <a:normAutofit/>
          </a:bodyPr>
          <a:lstStyle/>
          <a:p>
            <a:pPr>
              <a:buFont typeface="Arial" panose="020B0604020202020204" pitchFamily="34" charset="0"/>
              <a:buChar char="•"/>
            </a:pPr>
            <a:r>
              <a:rPr lang="en-US" sz="3200" kern="1200" dirty="0">
                <a:solidFill>
                  <a:schemeClr val="tx1"/>
                </a:solidFill>
                <a:latin typeface="+mn-lt"/>
                <a:ea typeface="+mn-ea"/>
                <a:cs typeface="+mn-cs"/>
              </a:rPr>
              <a:t>Some opt to include vegetables in their breakfast menu as “extras” </a:t>
            </a:r>
          </a:p>
          <a:p>
            <a:pPr lvl="1">
              <a:buFont typeface="Arial" panose="020B0604020202020204" pitchFamily="34" charset="0"/>
              <a:buChar char="•"/>
            </a:pPr>
            <a:r>
              <a:rPr lang="en-US" sz="3200" kern="1200" dirty="0" err="1">
                <a:solidFill>
                  <a:schemeClr val="tx1"/>
                </a:solidFill>
                <a:latin typeface="+mn-lt"/>
                <a:ea typeface="+mn-ea"/>
                <a:cs typeface="+mn-cs"/>
              </a:rPr>
              <a:t>Hashbrown</a:t>
            </a:r>
            <a:r>
              <a:rPr lang="en-US" sz="3200" kern="1200" dirty="0">
                <a:solidFill>
                  <a:schemeClr val="tx1"/>
                </a:solidFill>
                <a:latin typeface="+mn-lt"/>
                <a:ea typeface="+mn-ea"/>
                <a:cs typeface="+mn-cs"/>
              </a:rPr>
              <a:t>. </a:t>
            </a:r>
          </a:p>
          <a:p>
            <a:pPr>
              <a:buFont typeface="Arial" panose="020B0604020202020204" pitchFamily="34" charset="0"/>
              <a:buChar char="•"/>
            </a:pPr>
            <a:r>
              <a:rPr lang="en-US" sz="3200" kern="1200" dirty="0">
                <a:solidFill>
                  <a:schemeClr val="tx1"/>
                </a:solidFill>
                <a:latin typeface="+mn-lt"/>
                <a:ea typeface="+mn-ea"/>
                <a:cs typeface="+mn-cs"/>
              </a:rPr>
              <a:t>Helps line staff recognize the reimbursable meal more easily</a:t>
            </a:r>
            <a:endParaRPr lang="en-US" sz="2400" kern="1200" dirty="0">
              <a:solidFill>
                <a:schemeClr val="tx1"/>
              </a:solidFill>
              <a:latin typeface="+mn-lt"/>
              <a:ea typeface="+mn-ea"/>
              <a:cs typeface="+mn-cs"/>
            </a:endParaRPr>
          </a:p>
        </p:txBody>
      </p:sp>
    </p:spTree>
    <p:extLst>
      <p:ext uri="{BB962C8B-B14F-4D97-AF65-F5344CB8AC3E}">
        <p14:creationId xmlns:p14="http://schemas.microsoft.com/office/powerpoint/2010/main" val="2504805865"/>
      </p:ext>
    </p:extLst>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1" name="Rectangle 215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DC229A-7E67-718E-AA88-FEAFA557EF2E}"/>
              </a:ext>
            </a:extLst>
          </p:cNvPr>
          <p:cNvSpPr>
            <a:spLocks noGrp="1"/>
          </p:cNvSpPr>
          <p:nvPr>
            <p:ph type="title"/>
          </p:nvPr>
        </p:nvSpPr>
        <p:spPr>
          <a:xfrm>
            <a:off x="572493" y="238539"/>
            <a:ext cx="11018520" cy="1434415"/>
          </a:xfrm>
        </p:spPr>
        <p:txBody>
          <a:bodyPr vert="horz" lIns="91440" tIns="45720" rIns="91440" bIns="45720" rtlCol="0" anchor="b">
            <a:normAutofit/>
          </a:bodyPr>
          <a:lstStyle/>
          <a:p>
            <a:pPr>
              <a:spcBef>
                <a:spcPct val="0"/>
              </a:spcBef>
            </a:pPr>
            <a:r>
              <a:rPr lang="en-US" sz="4600" b="1" kern="1200" dirty="0">
                <a:solidFill>
                  <a:schemeClr val="tx1"/>
                </a:solidFill>
                <a:latin typeface="+mj-lt"/>
                <a:ea typeface="+mj-ea"/>
                <a:cs typeface="+mj-cs"/>
              </a:rPr>
              <a:t>School Breakfast Program Combined Grains and Meats/Meat Alternates Component</a:t>
            </a:r>
          </a:p>
        </p:txBody>
      </p:sp>
      <p:sp>
        <p:nvSpPr>
          <p:cNvPr id="215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41E1E1BC-E9C8-3A9F-EB01-E0B8494B630F}"/>
              </a:ext>
            </a:extLst>
          </p:cNvPr>
          <p:cNvSpPr>
            <a:spLocks noGrp="1"/>
          </p:cNvSpPr>
          <p:nvPr>
            <p:ph type="body" idx="1"/>
          </p:nvPr>
        </p:nvSpPr>
        <p:spPr>
          <a:xfrm>
            <a:off x="572493" y="2071316"/>
            <a:ext cx="6713552" cy="4119172"/>
          </a:xfrm>
        </p:spPr>
        <p:txBody>
          <a:bodyPr vert="horz" lIns="91440" tIns="45720" rIns="91440" bIns="45720" rtlCol="0" anchor="t">
            <a:noAutofit/>
          </a:bodyPr>
          <a:lstStyle/>
          <a:p>
            <a:pPr>
              <a:buFont typeface="Arial" panose="020B0604020202020204" pitchFamily="34" charset="0"/>
              <a:buChar char="•"/>
            </a:pPr>
            <a:r>
              <a:rPr lang="en-US" sz="3200" kern="1200" dirty="0">
                <a:solidFill>
                  <a:schemeClr val="tx1"/>
                </a:solidFill>
                <a:latin typeface="+mn-lt"/>
                <a:ea typeface="+mn-ea"/>
                <a:cs typeface="+mn-cs"/>
              </a:rPr>
              <a:t>Either plan another 1 oz eq of grains</a:t>
            </a:r>
          </a:p>
          <a:p>
            <a:pPr marL="0" indent="0" algn="ctr">
              <a:buNone/>
            </a:pPr>
            <a:r>
              <a:rPr lang="en-US" sz="3200" b="1" kern="1200" dirty="0">
                <a:solidFill>
                  <a:schemeClr val="tx1"/>
                </a:solidFill>
                <a:latin typeface="+mn-lt"/>
                <a:ea typeface="+mn-ea"/>
                <a:cs typeface="+mn-cs"/>
              </a:rPr>
              <a:t>OR</a:t>
            </a:r>
            <a:r>
              <a:rPr lang="en-US" sz="3200" kern="1200" dirty="0">
                <a:solidFill>
                  <a:schemeClr val="tx1"/>
                </a:solidFill>
                <a:latin typeface="+mn-lt"/>
                <a:ea typeface="+mn-ea"/>
                <a:cs typeface="+mn-cs"/>
              </a:rPr>
              <a:t> </a:t>
            </a:r>
          </a:p>
          <a:p>
            <a:pPr>
              <a:buFont typeface="Arial" panose="020B0604020202020204" pitchFamily="34" charset="0"/>
              <a:buChar char="•"/>
            </a:pPr>
            <a:r>
              <a:rPr lang="en-US" sz="3200" kern="1200" dirty="0">
                <a:solidFill>
                  <a:schemeClr val="tx1"/>
                </a:solidFill>
                <a:latin typeface="+mn-lt"/>
                <a:ea typeface="+mn-ea"/>
                <a:cs typeface="+mn-cs"/>
              </a:rPr>
              <a:t>You can substitute 1 oz eq of meats/meat alternates for 1 oz eq of grains</a:t>
            </a:r>
          </a:p>
        </p:txBody>
      </p:sp>
      <p:pic>
        <p:nvPicPr>
          <p:cNvPr id="21506" name="Picture 2" descr="Surprising Side Effects of Giving Up Grains, Say Dietitians — Eat This Not  That">
            <a:extLst>
              <a:ext uri="{FF2B5EF4-FFF2-40B4-BE49-F238E27FC236}">
                <a16:creationId xmlns:a16="http://schemas.microsoft.com/office/drawing/2014/main" id="{24D265EE-9DAC-13F3-1A1F-8AC6E1BD603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565" r="18963"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702570"/>
      </p:ext>
    </p:extLst>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3E1C58-06AA-E8C7-869F-06D6B68377A1}"/>
              </a:ext>
            </a:extLst>
          </p:cNvPr>
          <p:cNvSpPr>
            <a:spLocks noGrp="1"/>
          </p:cNvSpPr>
          <p:nvPr>
            <p:ph type="title"/>
          </p:nvPr>
        </p:nvSpPr>
        <p:spPr>
          <a:xfrm>
            <a:off x="630936" y="640080"/>
            <a:ext cx="4818888" cy="1481328"/>
          </a:xfrm>
        </p:spPr>
        <p:txBody>
          <a:bodyPr vert="horz" lIns="91440" tIns="45720" rIns="91440" bIns="45720" rtlCol="0" anchor="b">
            <a:normAutofit fontScale="90000"/>
          </a:bodyPr>
          <a:lstStyle/>
          <a:p>
            <a:pPr>
              <a:spcBef>
                <a:spcPct val="0"/>
              </a:spcBef>
            </a:pPr>
            <a:r>
              <a:rPr lang="en-US" sz="3600" b="1" kern="1200" dirty="0">
                <a:solidFill>
                  <a:schemeClr val="tx1"/>
                </a:solidFill>
                <a:latin typeface="+mj-lt"/>
                <a:ea typeface="+mj-ea"/>
                <a:cs typeface="+mj-cs"/>
              </a:rPr>
              <a:t>Grains and Meats/Meat Alternates Component Tip</a:t>
            </a:r>
            <a:endParaRPr lang="en-US" sz="3600" kern="1200" dirty="0">
              <a:solidFill>
                <a:schemeClr val="tx1"/>
              </a:solidFill>
              <a:latin typeface="+mj-lt"/>
              <a:ea typeface="+mj-ea"/>
              <a:cs typeface="+mj-cs"/>
            </a:endParaRPr>
          </a:p>
        </p:txBody>
      </p:sp>
      <p:sp>
        <p:nvSpPr>
          <p:cNvPr id="22539"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E95A992-0855-2EF2-4886-3588838B6DA8}"/>
              </a:ext>
            </a:extLst>
          </p:cNvPr>
          <p:cNvSpPr>
            <a:spLocks noGrp="1"/>
          </p:cNvSpPr>
          <p:nvPr>
            <p:ph type="body" idx="1"/>
          </p:nvPr>
        </p:nvSpPr>
        <p:spPr>
          <a:xfrm>
            <a:off x="630936" y="2660904"/>
            <a:ext cx="4818888" cy="3547872"/>
          </a:xfrm>
        </p:spPr>
        <p:txBody>
          <a:bodyPr vert="horz" lIns="91440" tIns="45720" rIns="91440" bIns="45720" rtlCol="0" anchor="t">
            <a:noAutofit/>
          </a:bodyPr>
          <a:lstStyle/>
          <a:p>
            <a:pPr>
              <a:buFont typeface="Arial" panose="020B0604020202020204" pitchFamily="34" charset="0"/>
              <a:buChar char="•"/>
            </a:pPr>
            <a:r>
              <a:rPr lang="en-US" sz="3200" kern="1200" dirty="0">
                <a:solidFill>
                  <a:schemeClr val="tx1"/>
                </a:solidFill>
                <a:latin typeface="+mn-lt"/>
                <a:ea typeface="+mn-ea"/>
                <a:cs typeface="+mn-cs"/>
              </a:rPr>
              <a:t>Tip for meeting the 80% whole grain-rich criteria:</a:t>
            </a:r>
          </a:p>
          <a:p>
            <a:pPr lvl="1">
              <a:buFont typeface="Arial" panose="020B0604020202020204" pitchFamily="34" charset="0"/>
              <a:buChar char="•"/>
            </a:pPr>
            <a:r>
              <a:rPr lang="en-US" sz="3200" kern="1200" dirty="0">
                <a:solidFill>
                  <a:schemeClr val="tx1"/>
                </a:solidFill>
                <a:latin typeface="+mn-lt"/>
                <a:ea typeface="+mn-ea"/>
                <a:cs typeface="+mn-cs"/>
              </a:rPr>
              <a:t>Only one ounce equivalent of the daily planned menu items is an enriched product</a:t>
            </a:r>
          </a:p>
        </p:txBody>
      </p:sp>
      <p:pic>
        <p:nvPicPr>
          <p:cNvPr id="22532" name="Picture 4" descr="Increasing school breakfast participation | Morning Ag Clips">
            <a:extLst>
              <a:ext uri="{FF2B5EF4-FFF2-40B4-BE49-F238E27FC236}">
                <a16:creationId xmlns:a16="http://schemas.microsoft.com/office/drawing/2014/main" id="{ADCF2D2A-140B-4ADE-A130-DBB5B26F505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1723072"/>
            <a:ext cx="5458968" cy="3411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428992"/>
      </p:ext>
    </p:extLst>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3E1C58-06AA-E8C7-869F-06D6B68377A1}"/>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4200" b="1" kern="1200">
                <a:solidFill>
                  <a:schemeClr val="tx1"/>
                </a:solidFill>
                <a:latin typeface="+mj-lt"/>
                <a:ea typeface="+mj-ea"/>
                <a:cs typeface="+mj-cs"/>
              </a:rPr>
              <a:t>School Breakfast Program Offer Versus Serve</a:t>
            </a:r>
            <a:endParaRPr lang="en-US" sz="42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E95A992-0855-2EF2-4886-3588838B6DA8}"/>
              </a:ext>
            </a:extLst>
          </p:cNvPr>
          <p:cNvSpPr>
            <a:spLocks noGrp="1"/>
          </p:cNvSpPr>
          <p:nvPr>
            <p:ph type="body" idx="1"/>
          </p:nvPr>
        </p:nvSpPr>
        <p:spPr>
          <a:xfrm>
            <a:off x="838200" y="1929384"/>
            <a:ext cx="10515600" cy="4251960"/>
          </a:xfrm>
        </p:spPr>
        <p:txBody>
          <a:bodyPr vert="horz" lIns="91440" tIns="45720" rIns="91440" bIns="45720" rtlCol="0" anchor="t">
            <a:normAutofit/>
          </a:bodyPr>
          <a:lstStyle/>
          <a:p>
            <a:pPr>
              <a:buFont typeface="Arial" panose="020B0604020202020204" pitchFamily="34" charset="0"/>
              <a:buChar char="•"/>
            </a:pPr>
            <a:r>
              <a:rPr lang="en-US" kern="1200" dirty="0">
                <a:solidFill>
                  <a:schemeClr val="tx1"/>
                </a:solidFill>
                <a:latin typeface="+mn-lt"/>
                <a:ea typeface="+mn-ea"/>
                <a:cs typeface="+mn-cs"/>
              </a:rPr>
              <a:t>Optional at all grade levels for breakfast</a:t>
            </a:r>
          </a:p>
          <a:p>
            <a:pPr>
              <a:buFont typeface="Arial" panose="020B0604020202020204" pitchFamily="34" charset="0"/>
              <a:buChar char="•"/>
            </a:pPr>
            <a:r>
              <a:rPr lang="en-US" kern="1200" dirty="0">
                <a:solidFill>
                  <a:schemeClr val="tx1"/>
                </a:solidFill>
                <a:latin typeface="+mn-lt"/>
                <a:ea typeface="+mn-ea"/>
                <a:cs typeface="+mn-cs"/>
              </a:rPr>
              <a:t>Must offer at least 4 food items from the three required meal components </a:t>
            </a:r>
          </a:p>
          <a:p>
            <a:pPr>
              <a:buFont typeface="Arial" panose="020B0604020202020204" pitchFamily="34" charset="0"/>
              <a:buChar char="•"/>
            </a:pPr>
            <a:r>
              <a:rPr lang="en-US" kern="1200" dirty="0">
                <a:solidFill>
                  <a:schemeClr val="tx1"/>
                </a:solidFill>
                <a:latin typeface="+mn-lt"/>
                <a:ea typeface="+mn-ea"/>
                <a:cs typeface="+mn-cs"/>
              </a:rPr>
              <a:t>Must select at least 3 of the 4 food items</a:t>
            </a:r>
          </a:p>
          <a:p>
            <a:pPr lvl="1">
              <a:buFont typeface="Arial" panose="020B0604020202020204" pitchFamily="34" charset="0"/>
              <a:buChar char="•"/>
            </a:pPr>
            <a:r>
              <a:rPr lang="en-US" kern="1200" dirty="0">
                <a:solidFill>
                  <a:schemeClr val="tx1"/>
                </a:solidFill>
                <a:latin typeface="+mn-lt"/>
                <a:ea typeface="+mn-ea"/>
                <a:cs typeface="+mn-cs"/>
              </a:rPr>
              <a:t>Including at least ½ cup of fruit and/or vegetable </a:t>
            </a:r>
          </a:p>
        </p:txBody>
      </p:sp>
    </p:spTree>
    <p:extLst>
      <p:ext uri="{BB962C8B-B14F-4D97-AF65-F5344CB8AC3E}">
        <p14:creationId xmlns:p14="http://schemas.microsoft.com/office/powerpoint/2010/main" val="2984937272"/>
      </p:ext>
    </p:extLst>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30936" y="639520"/>
            <a:ext cx="3429000" cy="1719072"/>
          </a:xfrm>
          <a:prstGeom prst="rect">
            <a:avLst/>
          </a:prstGeom>
        </p:spPr>
        <p:txBody>
          <a:bodyPr vert="horz" lIns="91440" tIns="45720" rIns="91440" bIns="45720" rtlCol="0" anchor="b">
            <a:normAutofit/>
          </a:bodyPr>
          <a:lstStyle/>
          <a:p>
            <a:pPr>
              <a:spcBef>
                <a:spcPct val="0"/>
              </a:spcBef>
            </a:pPr>
            <a:r>
              <a:rPr lang="en-US" sz="3400" b="1" kern="1200">
                <a:solidFill>
                  <a:schemeClr val="tx1"/>
                </a:solidFill>
                <a:latin typeface="+mj-lt"/>
                <a:ea typeface="+mj-ea"/>
                <a:cs typeface="+mj-cs"/>
              </a:rPr>
              <a:t>School Breakfast Program Wrap Up</a:t>
            </a:r>
          </a:p>
        </p:txBody>
      </p:sp>
      <p:sp>
        <p:nvSpPr>
          <p:cNvPr id="15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half" idx="1"/>
          </p:nvPr>
        </p:nvSpPr>
        <p:spPr>
          <a:xfrm>
            <a:off x="630936" y="2807208"/>
            <a:ext cx="3429000" cy="3410712"/>
          </a:xfr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What did you learn about planning menus that meet the meal pattern requirements for the School Breakfast Program? </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771068"/>
            <a:ext cx="6903720" cy="5315863"/>
          </a:xfrm>
          <a:prstGeom prst="rect">
            <a:avLst/>
          </a:prstGeom>
        </p:spPr>
      </p:pic>
    </p:spTree>
    <p:extLst>
      <p:ext uri="{BB962C8B-B14F-4D97-AF65-F5344CB8AC3E}">
        <p14:creationId xmlns:p14="http://schemas.microsoft.com/office/powerpoint/2010/main" val="671678416"/>
      </p:ext>
    </p:extLst>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2" name="Rectangle 331">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M/MA Component Summary"/>
          <p:cNvSpPr txBox="1">
            <a:spLocks noGrp="1"/>
          </p:cNvSpPr>
          <p:nvPr>
            <p:ph type="title"/>
          </p:nvPr>
        </p:nvSpPr>
        <p:spPr>
          <a:xfrm>
            <a:off x="645064" y="525982"/>
            <a:ext cx="4282983" cy="1200361"/>
          </a:xfrm>
          <a:prstGeom prst="rect">
            <a:avLst/>
          </a:prstGeom>
        </p:spPr>
        <p:txBody>
          <a:bodyPr vert="horz" lIns="91440" tIns="45720" rIns="91440" bIns="45720" rtlCol="0" anchor="b">
            <a:normAutofit/>
          </a:bodyPr>
          <a:lstStyle/>
          <a:p>
            <a:pPr>
              <a:spcBef>
                <a:spcPct val="0"/>
              </a:spcBef>
            </a:pPr>
            <a:r>
              <a:rPr lang="en-US" sz="3600" b="1" kern="1200">
                <a:solidFill>
                  <a:schemeClr val="tx1"/>
                </a:solidFill>
                <a:latin typeface="+mj-lt"/>
                <a:ea typeface="+mj-ea"/>
                <a:cs typeface="+mj-cs"/>
              </a:rPr>
              <a:t>School Breakfast Program Summary</a:t>
            </a:r>
          </a:p>
        </p:txBody>
      </p:sp>
      <p:sp>
        <p:nvSpPr>
          <p:cNvPr id="334" name="Rectangle 333">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Double-click to edit"/>
          <p:cNvSpPr txBox="1">
            <a:spLocks noGrp="1"/>
          </p:cNvSpPr>
          <p:nvPr>
            <p:ph type="body" idx="1"/>
          </p:nvPr>
        </p:nvSpPr>
        <p:spPr>
          <a:xfrm>
            <a:off x="645066" y="2031101"/>
            <a:ext cx="4282984" cy="3511943"/>
          </a:xfrm>
          <a:prstGeom prst="rect">
            <a:avLst/>
          </a:prstGeom>
        </p:spPr>
        <p:txBody>
          <a:bodyPr vert="horz" lIns="91440" tIns="45720" rIns="91440" bIns="45720" rtlCol="0" anchor="ctr">
            <a:normAutofit/>
          </a:bodyPr>
          <a:lstStyle/>
          <a:p>
            <a:pPr>
              <a:buFont typeface="Arial" panose="020B0604020202020204" pitchFamily="34" charset="0"/>
              <a:buChar char="•"/>
            </a:pPr>
            <a:r>
              <a:rPr lang="en-US" sz="1800" kern="1200" dirty="0">
                <a:solidFill>
                  <a:schemeClr val="tx1"/>
                </a:solidFill>
                <a:latin typeface="+mn-lt"/>
                <a:ea typeface="+mn-ea"/>
                <a:cs typeface="+mn-cs"/>
              </a:rPr>
              <a:t>The main points to remember when writing menus for SBP:</a:t>
            </a:r>
          </a:p>
          <a:p>
            <a:pPr lvl="1">
              <a:buFont typeface="Arial" panose="020B0604020202020204" pitchFamily="34" charset="0"/>
              <a:buChar char="•"/>
            </a:pPr>
            <a:r>
              <a:rPr lang="en-US" sz="1800" kern="1200" dirty="0">
                <a:solidFill>
                  <a:schemeClr val="tx1"/>
                </a:solidFill>
                <a:latin typeface="+mn-lt"/>
                <a:ea typeface="+mn-ea"/>
                <a:cs typeface="+mn-cs"/>
              </a:rPr>
              <a:t>The breakfast meal pattern requires only three meal components: milk, fruits, and combined grains and meats/meat alternates.</a:t>
            </a:r>
          </a:p>
          <a:p>
            <a:pPr lvl="1">
              <a:buFont typeface="Arial" panose="020B0604020202020204" pitchFamily="34" charset="0"/>
              <a:buChar char="•"/>
            </a:pPr>
            <a:r>
              <a:rPr lang="en-US" sz="1800" kern="1200" dirty="0">
                <a:solidFill>
                  <a:schemeClr val="tx1"/>
                </a:solidFill>
                <a:latin typeface="+mn-lt"/>
                <a:ea typeface="+mn-ea"/>
                <a:cs typeface="+mn-cs"/>
              </a:rPr>
              <a:t>Meet daily and weekly minimums for each grade group.</a:t>
            </a:r>
          </a:p>
          <a:p>
            <a:pPr marL="457200" lvl="1">
              <a:buFont typeface="Arial" panose="020B0604020202020204" pitchFamily="34" charset="0"/>
              <a:buChar char="•"/>
            </a:pPr>
            <a:endParaRPr lang="en-US" sz="1800" kern="1200" dirty="0">
              <a:solidFill>
                <a:schemeClr val="tx1"/>
              </a:solidFill>
              <a:latin typeface="+mn-lt"/>
              <a:ea typeface="+mn-ea"/>
              <a:cs typeface="+mn-cs"/>
            </a:endParaRPr>
          </a:p>
        </p:txBody>
      </p:sp>
      <p:sp>
        <p:nvSpPr>
          <p:cNvPr id="336" name="Rectangle 335">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Rectangle 337">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Rectangle 33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100+ Resume Summary Examples [How-To Guide]">
            <a:extLst>
              <a:ext uri="{FF2B5EF4-FFF2-40B4-BE49-F238E27FC236}">
                <a16:creationId xmlns:a16="http://schemas.microsoft.com/office/drawing/2014/main" id="{FEA933D8-58C2-74BD-E51F-E7A83C4415D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tretch/>
        </p:blipFill>
        <p:spPr bwMode="auto">
          <a:xfrm>
            <a:off x="5987738" y="885482"/>
            <a:ext cx="5628018" cy="4854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427980"/>
      </p:ext>
    </p:extLst>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5" name="Rectangle 334">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Freeform: Shape 336">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9" name="Title 1"/>
          <p:cNvSpPr txBox="1">
            <a:spLocks noGrp="1"/>
          </p:cNvSpPr>
          <p:nvPr>
            <p:ph type="ctrTitle"/>
          </p:nvPr>
        </p:nvSpPr>
        <p:spPr>
          <a:xfrm>
            <a:off x="638881" y="390525"/>
            <a:ext cx="10909640" cy="1510301"/>
          </a:xfrm>
          <a:prstGeom prst="rect">
            <a:avLst/>
          </a:prstGeom>
        </p:spPr>
        <p:txBody>
          <a:bodyPr lIns="45719" tIns="45720" rIns="45719" bIns="45720" anchor="ctr">
            <a:normAutofit/>
          </a:bodyPr>
          <a:lstStyle/>
          <a:p>
            <a:r>
              <a:rPr lang="en-US" sz="6600" b="1">
                <a:solidFill>
                  <a:srgbClr val="FFFFFF"/>
                </a:solidFill>
              </a:rPr>
              <a:t>Lesson 8: Nutrient Standards</a:t>
            </a:r>
            <a:endParaRPr lang="en-US" sz="6600">
              <a:solidFill>
                <a:srgbClr val="FFFFFF"/>
              </a:solidFill>
            </a:endParaRPr>
          </a:p>
        </p:txBody>
      </p:sp>
      <p:sp>
        <p:nvSpPr>
          <p:cNvPr id="339"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Table&#10;&#10;Description automatically generated">
            <a:extLst>
              <a:ext uri="{FF2B5EF4-FFF2-40B4-BE49-F238E27FC236}">
                <a16:creationId xmlns:a16="http://schemas.microsoft.com/office/drawing/2014/main" id="{BE2741C6-196D-765D-FBA9-F4A0323FBD46}"/>
              </a:ext>
            </a:extLst>
          </p:cNvPr>
          <p:cNvPicPr>
            <a:picLocks noChangeAspect="1"/>
          </p:cNvPicPr>
          <p:nvPr/>
        </p:nvPicPr>
        <p:blipFill>
          <a:blip r:embed="rId3"/>
          <a:stretch>
            <a:fillRect/>
          </a:stretch>
        </p:blipFill>
        <p:spPr>
          <a:xfrm>
            <a:off x="4293080" y="2983575"/>
            <a:ext cx="4482859" cy="3766322"/>
          </a:xfrm>
          <a:prstGeom prst="rect">
            <a:avLst/>
          </a:prstGeom>
        </p:spPr>
      </p:pic>
    </p:spTree>
    <p:extLst>
      <p:ext uri="{BB962C8B-B14F-4D97-AF65-F5344CB8AC3E}">
        <p14:creationId xmlns:p14="http://schemas.microsoft.com/office/powerpoint/2010/main" val="1638124195"/>
      </p:ext>
    </p:extLst>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Nutrient Standards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838200" y="1929384"/>
            <a:ext cx="10515600" cy="4251960"/>
          </a:xfrm>
        </p:spPr>
        <p:txBody>
          <a:bodyPr vert="horz" lIns="91440" tIns="45720" rIns="91440" bIns="45720" rtlCol="0" anchor="t">
            <a:noAutofit/>
          </a:bodyPr>
          <a:lstStyle/>
          <a:p>
            <a:pPr>
              <a:buFont typeface="Arial" panose="020B0604020202020204" pitchFamily="34" charset="0"/>
              <a:buChar char="•"/>
            </a:pPr>
            <a:r>
              <a:rPr lang="en-US" kern="1200" dirty="0">
                <a:solidFill>
                  <a:schemeClr val="tx1"/>
                </a:solidFill>
                <a:latin typeface="+mn-lt"/>
                <a:ea typeface="+mn-ea"/>
                <a:cs typeface="+mn-cs"/>
              </a:rPr>
              <a:t>Food-based approach ensures a variety of foods and nutrients are offered each week</a:t>
            </a:r>
          </a:p>
          <a:p>
            <a:pPr>
              <a:buFont typeface="Arial" panose="020B0604020202020204" pitchFamily="34" charset="0"/>
              <a:buChar char="•"/>
            </a:pPr>
            <a:r>
              <a:rPr lang="en-US" kern="1200" dirty="0">
                <a:solidFill>
                  <a:schemeClr val="tx1"/>
                </a:solidFill>
                <a:latin typeface="+mn-lt"/>
                <a:ea typeface="+mn-ea"/>
                <a:cs typeface="+mn-cs"/>
              </a:rPr>
              <a:t>The items to monitor include:</a:t>
            </a:r>
            <a:endParaRPr lang="en-US" b="1" kern="1200" dirty="0">
              <a:solidFill>
                <a:schemeClr val="tx1"/>
              </a:solidFill>
              <a:latin typeface="+mn-lt"/>
              <a:ea typeface="+mn-ea"/>
              <a:cs typeface="+mn-cs"/>
            </a:endParaRPr>
          </a:p>
          <a:p>
            <a:pPr lvl="1">
              <a:buFont typeface="Arial" panose="020B0604020202020204" pitchFamily="34" charset="0"/>
              <a:buChar char="•"/>
            </a:pPr>
            <a:r>
              <a:rPr lang="en-US" b="1" kern="1200" dirty="0">
                <a:solidFill>
                  <a:schemeClr val="tx1"/>
                </a:solidFill>
                <a:latin typeface="+mn-lt"/>
                <a:ea typeface="+mn-ea"/>
                <a:cs typeface="+mn-cs"/>
              </a:rPr>
              <a:t>Calories</a:t>
            </a:r>
          </a:p>
          <a:p>
            <a:pPr lvl="1">
              <a:buFont typeface="Arial" panose="020B0604020202020204" pitchFamily="34" charset="0"/>
              <a:buChar char="•"/>
            </a:pPr>
            <a:r>
              <a:rPr lang="en-US" b="1" kern="1200" dirty="0">
                <a:solidFill>
                  <a:schemeClr val="tx1"/>
                </a:solidFill>
                <a:latin typeface="+mn-lt"/>
                <a:ea typeface="+mn-ea"/>
                <a:cs typeface="+mn-cs"/>
              </a:rPr>
              <a:t>Saturated fat</a:t>
            </a:r>
          </a:p>
          <a:p>
            <a:pPr lvl="1">
              <a:buFont typeface="Arial" panose="020B0604020202020204" pitchFamily="34" charset="0"/>
              <a:buChar char="•"/>
            </a:pPr>
            <a:r>
              <a:rPr lang="en-US" b="1" kern="1200" dirty="0">
                <a:solidFill>
                  <a:schemeClr val="tx1"/>
                </a:solidFill>
                <a:latin typeface="+mn-lt"/>
                <a:ea typeface="+mn-ea"/>
                <a:cs typeface="+mn-cs"/>
              </a:rPr>
              <a:t>Sodium</a:t>
            </a:r>
          </a:p>
          <a:p>
            <a:pPr lvl="1">
              <a:buFont typeface="Arial" panose="020B0604020202020204" pitchFamily="34" charset="0"/>
              <a:buChar char="•"/>
            </a:pPr>
            <a:r>
              <a:rPr lang="en-US" b="1" kern="1200" dirty="0">
                <a:solidFill>
                  <a:schemeClr val="tx1"/>
                </a:solidFill>
                <a:latin typeface="+mn-lt"/>
                <a:ea typeface="+mn-ea"/>
                <a:cs typeface="+mn-cs"/>
              </a:rPr>
              <a:t>Added Sugars</a:t>
            </a:r>
          </a:p>
        </p:txBody>
      </p:sp>
    </p:spTree>
    <p:extLst>
      <p:ext uri="{BB962C8B-B14F-4D97-AF65-F5344CB8AC3E}">
        <p14:creationId xmlns:p14="http://schemas.microsoft.com/office/powerpoint/2010/main" val="1568645992"/>
      </p:ext>
    </p:extLst>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3" name="Rectangle 29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Meat/Meat Alternate Objectives"/>
          <p:cNvSpPr txBox="1">
            <a:spLocks noGrp="1"/>
          </p:cNvSpPr>
          <p:nvPr>
            <p:ph type="title"/>
          </p:nvPr>
        </p:nvSpPr>
        <p:spPr>
          <a:xfrm>
            <a:off x="640080" y="325369"/>
            <a:ext cx="4368602" cy="1956841"/>
          </a:xfrm>
          <a:prstGeom prst="rect">
            <a:avLst/>
          </a:prstGeom>
        </p:spPr>
        <p:txBody>
          <a:bodyPr vert="horz" lIns="91440" tIns="45720" rIns="91440" bIns="45720" rtlCol="0" anchor="b">
            <a:normAutofit/>
          </a:bodyPr>
          <a:lstStyle/>
          <a:p>
            <a:pPr>
              <a:spcBef>
                <a:spcPct val="0"/>
              </a:spcBef>
            </a:pPr>
            <a:r>
              <a:rPr lang="en-US" sz="4600" b="1" kern="1200">
                <a:solidFill>
                  <a:schemeClr val="tx1"/>
                </a:solidFill>
                <a:latin typeface="+mj-lt"/>
                <a:ea typeface="+mj-ea"/>
                <a:cs typeface="+mj-cs"/>
              </a:rPr>
              <a:t>Lesson Overview and Objective</a:t>
            </a:r>
          </a:p>
        </p:txBody>
      </p:sp>
      <p:sp>
        <p:nvSpPr>
          <p:cNvPr id="29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bjective 1:  Identify meat/meat alternate component and serving size to meet meal pattern requirements for NSLP, and…"/>
          <p:cNvSpPr txBox="1">
            <a:spLocks noGrp="1"/>
          </p:cNvSpPr>
          <p:nvPr>
            <p:ph type="body" idx="1"/>
          </p:nvPr>
        </p:nvSpPr>
        <p:spPr>
          <a:xfrm>
            <a:off x="640080" y="2872899"/>
            <a:ext cx="4243589" cy="3320668"/>
          </a:xfrm>
          <a:prstGeom prst="rect">
            <a:avLst/>
          </a:prstGeo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Define nutrient standards in relation to the meal pattern requirements for the National School Lunch Program and School Breakfast Program. </a:t>
            </a:r>
            <a:endParaRPr lang="en-US" dirty="0">
              <a:solidFill>
                <a:schemeClr val="tx1"/>
              </a:solidFill>
            </a:endParaRPr>
          </a:p>
        </p:txBody>
      </p:sp>
      <p:pic>
        <p:nvPicPr>
          <p:cNvPr id="3" name="Picture 2" descr="Objective Stock Photos, Royalty Free Objective Images | Depositphotos">
            <a:extLst>
              <a:ext uri="{FF2B5EF4-FFF2-40B4-BE49-F238E27FC236}">
                <a16:creationId xmlns:a16="http://schemas.microsoft.com/office/drawing/2014/main" id="{63288F7C-5E65-FACF-A474-DD70409B6B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6099048" y="2043786"/>
            <a:ext cx="5458968" cy="2770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22186"/>
      </p:ext>
    </p:extLst>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B9CE10B-7217-4727-A3A7-5DF664DEB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1F9FAB-9BF4-C9C1-E08A-B230F4D80F78}"/>
              </a:ext>
            </a:extLst>
          </p:cNvPr>
          <p:cNvSpPr>
            <a:spLocks noGrp="1"/>
          </p:cNvSpPr>
          <p:nvPr>
            <p:ph type="title"/>
          </p:nvPr>
        </p:nvSpPr>
        <p:spPr>
          <a:xfrm>
            <a:off x="337497" y="679731"/>
            <a:ext cx="3124151" cy="3736540"/>
          </a:xfrm>
        </p:spPr>
        <p:txBody>
          <a:bodyPr vert="horz" lIns="91440" tIns="45720" rIns="91440" bIns="45720" rtlCol="0" anchor="b">
            <a:normAutofit/>
          </a:bodyPr>
          <a:lstStyle/>
          <a:p>
            <a:pPr>
              <a:spcBef>
                <a:spcPct val="0"/>
              </a:spcBef>
            </a:pPr>
            <a:r>
              <a:rPr lang="en-US" sz="4600" b="1" kern="1200">
                <a:solidFill>
                  <a:schemeClr val="tx1"/>
                </a:solidFill>
                <a:latin typeface="+mj-lt"/>
                <a:ea typeface="+mj-ea"/>
                <a:cs typeface="+mj-cs"/>
              </a:rPr>
              <a:t>Meal Pattern Chart</a:t>
            </a:r>
          </a:p>
        </p:txBody>
      </p:sp>
      <p:grpSp>
        <p:nvGrpSpPr>
          <p:cNvPr id="14" name="Group 13">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5" name="Straight Connector 14">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BP Meal Pattern chart">
            <a:extLst>
              <a:ext uri="{FF2B5EF4-FFF2-40B4-BE49-F238E27FC236}">
                <a16:creationId xmlns:a16="http://schemas.microsoft.com/office/drawing/2014/main" id="{F81109E3-E58B-1C85-5037-6001CCEB27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2357" y="609813"/>
            <a:ext cx="3803533" cy="5728851"/>
          </a:xfrm>
          <a:prstGeom prst="rect">
            <a:avLst/>
          </a:prstGeom>
        </p:spPr>
      </p:pic>
      <p:pic>
        <p:nvPicPr>
          <p:cNvPr id="8" name="Picture 7" descr="NSLP Meal Pattern Chart">
            <a:extLst>
              <a:ext uri="{FF2B5EF4-FFF2-40B4-BE49-F238E27FC236}">
                <a16:creationId xmlns:a16="http://schemas.microsoft.com/office/drawing/2014/main" id="{73028529-9FA2-8C9D-E086-FB81462BF9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6819" y="605869"/>
            <a:ext cx="3936558" cy="5732795"/>
          </a:xfrm>
          <a:prstGeom prst="rect">
            <a:avLst/>
          </a:prstGeom>
        </p:spPr>
      </p:pic>
    </p:spTree>
    <p:extLst>
      <p:ext uri="{BB962C8B-B14F-4D97-AF65-F5344CB8AC3E}">
        <p14:creationId xmlns:p14="http://schemas.microsoft.com/office/powerpoint/2010/main" val="66947282"/>
      </p:ext>
    </p:extLst>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E48F8B-D521-128B-1F5E-2AFC23A86B68}"/>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Calories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2C32ADA7-8216-C488-D618-AC4538B7FE61}"/>
              </a:ext>
            </a:extLst>
          </p:cNvPr>
          <p:cNvSpPr>
            <a:spLocks noGrp="1"/>
          </p:cNvSpPr>
          <p:nvPr>
            <p:ph type="body" idx="1"/>
          </p:nvPr>
        </p:nvSpPr>
        <p:spPr>
          <a:xfrm>
            <a:off x="5126418" y="552091"/>
            <a:ext cx="6224335" cy="5431536"/>
          </a:xfrm>
        </p:spPr>
        <p:txBody>
          <a:bodyPr vert="horz" lIns="91440" tIns="45720" rIns="91440" bIns="45720" rtlCol="0" anchor="ctr">
            <a:normAutofit/>
          </a:bodyPr>
          <a:lstStyle/>
          <a:p>
            <a:pPr>
              <a:buFont typeface="Arial" panose="020B0604020202020204" pitchFamily="34" charset="0"/>
              <a:buChar char="•"/>
            </a:pPr>
            <a:r>
              <a:rPr lang="en-US" kern="1200" dirty="0">
                <a:solidFill>
                  <a:schemeClr val="tx1"/>
                </a:solidFill>
                <a:latin typeface="+mn-lt"/>
                <a:ea typeface="+mn-ea"/>
                <a:cs typeface="+mn-cs"/>
              </a:rPr>
              <a:t>Amounts listed are a range of calories to be offered each day </a:t>
            </a:r>
            <a:r>
              <a:rPr lang="en-US" b="1" kern="1200" dirty="0">
                <a:solidFill>
                  <a:schemeClr val="tx1"/>
                </a:solidFill>
                <a:latin typeface="+mn-lt"/>
                <a:ea typeface="+mn-ea"/>
                <a:cs typeface="+mn-cs"/>
              </a:rPr>
              <a:t>when averaged over the 5-day week</a:t>
            </a:r>
            <a:r>
              <a:rPr lang="en-US" kern="1200" dirty="0">
                <a:solidFill>
                  <a:schemeClr val="tx1"/>
                </a:solidFill>
                <a:latin typeface="+mn-lt"/>
                <a:ea typeface="+mn-ea"/>
                <a:cs typeface="+mn-cs"/>
              </a:rPr>
              <a:t> </a:t>
            </a:r>
          </a:p>
          <a:p>
            <a:pPr>
              <a:buFont typeface="Arial" panose="020B0604020202020204" pitchFamily="34" charset="0"/>
              <a:buChar char="•"/>
            </a:pPr>
            <a:r>
              <a:rPr lang="en-US" kern="1200" dirty="0">
                <a:solidFill>
                  <a:schemeClr val="tx1"/>
                </a:solidFill>
                <a:latin typeface="+mn-lt"/>
                <a:ea typeface="+mn-ea"/>
                <a:cs typeface="+mn-cs"/>
              </a:rPr>
              <a:t>No daily minimum or maximum, there is a </a:t>
            </a:r>
            <a:r>
              <a:rPr lang="en-US" b="1" kern="1200" dirty="0">
                <a:solidFill>
                  <a:schemeClr val="tx1"/>
                </a:solidFill>
                <a:latin typeface="+mn-lt"/>
                <a:ea typeface="+mn-ea"/>
                <a:cs typeface="+mn-cs"/>
              </a:rPr>
              <a:t>weekly </a:t>
            </a:r>
            <a:r>
              <a:rPr lang="en-US" kern="1200" dirty="0">
                <a:solidFill>
                  <a:schemeClr val="tx1"/>
                </a:solidFill>
                <a:latin typeface="+mn-lt"/>
                <a:ea typeface="+mn-ea"/>
                <a:cs typeface="+mn-cs"/>
              </a:rPr>
              <a:t>average minimum/maximum </a:t>
            </a:r>
          </a:p>
        </p:txBody>
      </p:sp>
    </p:spTree>
    <p:extLst>
      <p:ext uri="{BB962C8B-B14F-4D97-AF65-F5344CB8AC3E}">
        <p14:creationId xmlns:p14="http://schemas.microsoft.com/office/powerpoint/2010/main" val="146455500"/>
      </p:ext>
    </p:extLst>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0DE49-10C7-0FD7-5DC3-9960B4973D18}"/>
              </a:ext>
            </a:extLst>
          </p:cNvPr>
          <p:cNvSpPr>
            <a:spLocks noGrp="1"/>
          </p:cNvSpPr>
          <p:nvPr>
            <p:ph type="title"/>
          </p:nvPr>
        </p:nvSpPr>
        <p:spPr>
          <a:xfrm>
            <a:off x="630936" y="640080"/>
            <a:ext cx="4818888" cy="1481328"/>
          </a:xfrm>
        </p:spPr>
        <p:txBody>
          <a:bodyPr vert="horz" lIns="91440" tIns="45720" rIns="91440" bIns="45720" rtlCol="0" anchor="b">
            <a:normAutofit/>
          </a:bodyPr>
          <a:lstStyle/>
          <a:p>
            <a:pPr>
              <a:spcBef>
                <a:spcPct val="0"/>
              </a:spcBef>
            </a:pPr>
            <a:r>
              <a:rPr lang="en-US" sz="5000" b="1" kern="1200">
                <a:solidFill>
                  <a:schemeClr val="tx1"/>
                </a:solidFill>
                <a:latin typeface="+mj-lt"/>
                <a:ea typeface="+mj-ea"/>
                <a:cs typeface="+mj-cs"/>
              </a:rPr>
              <a:t>Tips for Calorie Management</a:t>
            </a:r>
          </a:p>
        </p:txBody>
      </p:sp>
      <p:sp>
        <p:nvSpPr>
          <p:cNvPr id="1332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D214BA74-33F5-F814-3B0D-5B13F2759ABD}"/>
              </a:ext>
            </a:extLst>
          </p:cNvPr>
          <p:cNvSpPr>
            <a:spLocks noGrp="1"/>
          </p:cNvSpPr>
          <p:nvPr>
            <p:ph type="body" idx="1"/>
          </p:nvPr>
        </p:nvSpPr>
        <p:spPr>
          <a:xfrm>
            <a:off x="630936" y="2660904"/>
            <a:ext cx="4818888" cy="3547872"/>
          </a:xfrm>
        </p:spPr>
        <p:txBody>
          <a:bodyPr vert="horz" lIns="91440" tIns="45720" rIns="91440" bIns="45720" rtlCol="0" anchor="t">
            <a:noAutofit/>
          </a:bodyPr>
          <a:lstStyle/>
          <a:p>
            <a:pPr marL="365760">
              <a:spcBef>
                <a:spcPts val="400"/>
              </a:spcBef>
              <a:spcAft>
                <a:spcPts val="400"/>
              </a:spcAft>
              <a:buFont typeface="Arial" panose="020B0604020202020204" pitchFamily="34" charset="0"/>
              <a:buChar char="•"/>
            </a:pPr>
            <a:r>
              <a:rPr lang="en-US" sz="2400" kern="1200" dirty="0">
                <a:solidFill>
                  <a:schemeClr val="tx1"/>
                </a:solidFill>
                <a:latin typeface="+mn-lt"/>
                <a:ea typeface="+mn-ea"/>
                <a:cs typeface="+mn-cs"/>
              </a:rPr>
              <a:t>Choose lean meats</a:t>
            </a:r>
            <a:endParaRPr lang="en-US" sz="2400">
              <a:solidFill>
                <a:schemeClr val="tx1"/>
              </a:solidFill>
            </a:endParaRPr>
          </a:p>
          <a:p>
            <a:pPr marL="365760">
              <a:spcBef>
                <a:spcPts val="400"/>
              </a:spcBef>
              <a:spcAft>
                <a:spcPts val="400"/>
              </a:spcAft>
              <a:buFont typeface="Arial" panose="020B0604020202020204" pitchFamily="34" charset="0"/>
              <a:buChar char="•"/>
            </a:pPr>
            <a:r>
              <a:rPr lang="en-US" sz="2400" kern="1200" dirty="0">
                <a:solidFill>
                  <a:schemeClr val="tx1"/>
                </a:solidFill>
                <a:latin typeface="+mn-lt"/>
                <a:ea typeface="+mn-ea"/>
                <a:cs typeface="+mn-cs"/>
              </a:rPr>
              <a:t>Choose fewer processed foods</a:t>
            </a:r>
          </a:p>
          <a:p>
            <a:pPr marL="365760">
              <a:spcBef>
                <a:spcPts val="400"/>
              </a:spcBef>
              <a:spcAft>
                <a:spcPts val="400"/>
              </a:spcAft>
              <a:buFont typeface="Arial" panose="020B0604020202020204" pitchFamily="34" charset="0"/>
              <a:buChar char="•"/>
            </a:pPr>
            <a:r>
              <a:rPr lang="en-US" sz="2400" kern="1200" dirty="0">
                <a:solidFill>
                  <a:schemeClr val="tx1"/>
                </a:solidFill>
                <a:latin typeface="+mn-lt"/>
                <a:ea typeface="+mn-ea"/>
                <a:cs typeface="+mn-cs"/>
              </a:rPr>
              <a:t>Limit condiments, or use ones that are lower in calories</a:t>
            </a:r>
          </a:p>
          <a:p>
            <a:pPr marL="365760">
              <a:spcBef>
                <a:spcPts val="400"/>
              </a:spcBef>
              <a:spcAft>
                <a:spcPts val="400"/>
              </a:spcAft>
              <a:buFont typeface="Arial" panose="020B0604020202020204" pitchFamily="34" charset="0"/>
              <a:buChar char="•"/>
            </a:pPr>
            <a:r>
              <a:rPr lang="en-US" sz="2400" kern="1200" dirty="0">
                <a:solidFill>
                  <a:schemeClr val="tx1"/>
                </a:solidFill>
                <a:latin typeface="+mn-lt"/>
                <a:ea typeface="+mn-ea"/>
                <a:cs typeface="+mn-cs"/>
              </a:rPr>
              <a:t>Substitute hummus for a high calorie dip</a:t>
            </a:r>
          </a:p>
          <a:p>
            <a:pPr marL="365760">
              <a:spcBef>
                <a:spcPts val="400"/>
              </a:spcBef>
              <a:spcAft>
                <a:spcPts val="400"/>
              </a:spcAft>
              <a:buFont typeface="Arial" panose="020B0604020202020204" pitchFamily="34" charset="0"/>
              <a:buChar char="•"/>
            </a:pPr>
            <a:r>
              <a:rPr lang="en-US" sz="2400" kern="1200" dirty="0">
                <a:solidFill>
                  <a:schemeClr val="tx1"/>
                </a:solidFill>
                <a:latin typeface="+mn-lt"/>
                <a:ea typeface="+mn-ea"/>
                <a:cs typeface="+mn-cs"/>
              </a:rPr>
              <a:t>Offer a rainbow of vegetable and fruits with no added sugars</a:t>
            </a:r>
          </a:p>
          <a:p>
            <a:pPr marL="365760">
              <a:spcBef>
                <a:spcPts val="400"/>
              </a:spcBef>
              <a:spcAft>
                <a:spcPts val="400"/>
              </a:spcAft>
              <a:buFont typeface="Arial" panose="020B0604020202020204" pitchFamily="34" charset="0"/>
              <a:buChar char="•"/>
            </a:pPr>
            <a:r>
              <a:rPr lang="en-US" sz="2400" kern="1200" dirty="0">
                <a:solidFill>
                  <a:schemeClr val="tx1"/>
                </a:solidFill>
                <a:latin typeface="+mn-lt"/>
                <a:ea typeface="+mn-ea"/>
                <a:cs typeface="+mn-cs"/>
              </a:rPr>
              <a:t>Limit grain-based desserts</a:t>
            </a:r>
          </a:p>
          <a:p>
            <a:pPr marL="514350">
              <a:buFont typeface="Arial" panose="020B0604020202020204" pitchFamily="34" charset="0"/>
              <a:buChar char="•"/>
            </a:pPr>
            <a:endParaRPr lang="en-US" sz="1700" kern="1200">
              <a:solidFill>
                <a:schemeClr val="tx1"/>
              </a:solidFill>
              <a:latin typeface="+mn-lt"/>
              <a:ea typeface="+mn-ea"/>
              <a:cs typeface="+mn-cs"/>
            </a:endParaRPr>
          </a:p>
        </p:txBody>
      </p:sp>
      <p:pic>
        <p:nvPicPr>
          <p:cNvPr id="13314" name="Picture 2" descr="Tips to Beat the Writer's Block From FireGhostWriter - TechBullion">
            <a:extLst>
              <a:ext uri="{FF2B5EF4-FFF2-40B4-BE49-F238E27FC236}">
                <a16:creationId xmlns:a16="http://schemas.microsoft.com/office/drawing/2014/main" id="{4C60B500-D6AC-0009-7A0B-67DE359643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6116021" y="640080"/>
            <a:ext cx="5425022"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074555"/>
      </p:ext>
    </p:extLst>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32462B-05B9-D94F-E840-3076D3E6AA71}"/>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b="1" kern="1200" dirty="0">
                <a:solidFill>
                  <a:schemeClr val="tx1"/>
                </a:solidFill>
                <a:latin typeface="+mj-lt"/>
                <a:ea typeface="+mj-ea"/>
                <a:cs typeface="+mj-cs"/>
              </a:rPr>
              <a:t>Saturated Fat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61FBE81-DBB4-FCBC-14CA-F9871EA8697C}"/>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a:buFont typeface="Arial" panose="020B0604020202020204" pitchFamily="34" charset="0"/>
              <a:buChar char="•"/>
            </a:pPr>
            <a:r>
              <a:rPr lang="en-US" sz="3200" kern="1200" dirty="0">
                <a:solidFill>
                  <a:schemeClr val="tx1"/>
                </a:solidFill>
                <a:latin typeface="+mn-lt"/>
                <a:ea typeface="+mn-ea"/>
                <a:cs typeface="+mn-cs"/>
              </a:rPr>
              <a:t>Most come from animal products, like dairy, meat, and poultry </a:t>
            </a:r>
          </a:p>
          <a:p>
            <a:pPr>
              <a:buFont typeface="Arial" panose="020B0604020202020204" pitchFamily="34" charset="0"/>
              <a:buChar char="•"/>
            </a:pPr>
            <a:r>
              <a:rPr lang="en-US" sz="3200" kern="1200" dirty="0">
                <a:solidFill>
                  <a:schemeClr val="tx1"/>
                </a:solidFill>
                <a:latin typeface="+mn-lt"/>
                <a:ea typeface="+mn-ea"/>
                <a:cs typeface="+mn-cs"/>
              </a:rPr>
              <a:t>Choose lower-fat and lean options of dairy, meat, and poultry</a:t>
            </a:r>
          </a:p>
          <a:p>
            <a:pPr lvl="1">
              <a:buFont typeface="Arial" panose="020B0604020202020204" pitchFamily="34" charset="0"/>
              <a:buChar char="•"/>
            </a:pPr>
            <a:r>
              <a:rPr lang="en-US" sz="3200" kern="1200" dirty="0">
                <a:solidFill>
                  <a:schemeClr val="tx1"/>
                </a:solidFill>
                <a:latin typeface="+mn-lt"/>
                <a:ea typeface="+mn-ea"/>
                <a:cs typeface="+mn-cs"/>
              </a:rPr>
              <a:t>Skim milk, lean beef, and grilled chicken breast without the skin or serve plant-based proteins</a:t>
            </a:r>
          </a:p>
          <a:p>
            <a:pPr>
              <a:buFont typeface="Arial" panose="020B0604020202020204" pitchFamily="34" charset="0"/>
              <a:buChar char="•"/>
            </a:pPr>
            <a:r>
              <a:rPr lang="en-US" sz="3200" kern="1200" dirty="0">
                <a:solidFill>
                  <a:schemeClr val="tx1"/>
                </a:solidFill>
                <a:latin typeface="+mn-lt"/>
                <a:ea typeface="+mn-ea"/>
                <a:cs typeface="+mn-cs"/>
              </a:rPr>
              <a:t>Calories from saturated fat must </a:t>
            </a:r>
            <a:r>
              <a:rPr lang="en-US" sz="3200" b="1" kern="1200" dirty="0">
                <a:solidFill>
                  <a:schemeClr val="tx1"/>
                </a:solidFill>
                <a:latin typeface="+mn-lt"/>
                <a:ea typeface="+mn-ea"/>
                <a:cs typeface="+mn-cs"/>
              </a:rPr>
              <a:t>average less than 10% </a:t>
            </a:r>
            <a:r>
              <a:rPr lang="en-US" sz="3200" kern="1200" dirty="0">
                <a:solidFill>
                  <a:schemeClr val="tx1"/>
                </a:solidFill>
                <a:latin typeface="+mn-lt"/>
                <a:ea typeface="+mn-ea"/>
                <a:cs typeface="+mn-cs"/>
              </a:rPr>
              <a:t>of the total calories of the weekly menu.</a:t>
            </a:r>
          </a:p>
          <a:p>
            <a:pPr marL="0">
              <a:buFont typeface="Arial" panose="020B0604020202020204" pitchFamily="34" charset="0"/>
              <a:buChar char="•"/>
            </a:pPr>
            <a:endParaRPr lang="en-US" sz="2200" kern="1200" dirty="0">
              <a:solidFill>
                <a:schemeClr val="tx1"/>
              </a:solidFill>
              <a:latin typeface="+mn-lt"/>
              <a:ea typeface="+mn-ea"/>
              <a:cs typeface="+mn-cs"/>
            </a:endParaRPr>
          </a:p>
          <a:p>
            <a:pPr>
              <a:buFont typeface="Arial" panose="020B0604020202020204" pitchFamily="34" charset="0"/>
              <a:buChar char="•"/>
            </a:pPr>
            <a:endParaRPr lang="en-US" sz="2200" kern="1200" dirty="0">
              <a:solidFill>
                <a:schemeClr val="tx1"/>
              </a:solidFill>
              <a:latin typeface="+mn-lt"/>
              <a:ea typeface="+mn-ea"/>
              <a:cs typeface="+mn-cs"/>
            </a:endParaRPr>
          </a:p>
        </p:txBody>
      </p:sp>
    </p:spTree>
    <p:extLst>
      <p:ext uri="{BB962C8B-B14F-4D97-AF65-F5344CB8AC3E}">
        <p14:creationId xmlns:p14="http://schemas.microsoft.com/office/powerpoint/2010/main" val="234902262"/>
      </p:ext>
    </p:extLst>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A31655-A9EB-D6E9-E356-5248D309D2F4}"/>
              </a:ext>
            </a:extLst>
          </p:cNvPr>
          <p:cNvSpPr>
            <a:spLocks noGrp="1"/>
          </p:cNvSpPr>
          <p:nvPr>
            <p:ph type="title"/>
          </p:nvPr>
        </p:nvSpPr>
        <p:spPr>
          <a:xfrm>
            <a:off x="630936" y="640080"/>
            <a:ext cx="4818888" cy="1481328"/>
          </a:xfr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Sodium/Salt</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53F6822-173C-082E-B2D7-D83DE25F4D39}"/>
              </a:ext>
            </a:extLst>
          </p:cNvPr>
          <p:cNvSpPr>
            <a:spLocks noGrp="1"/>
          </p:cNvSpPr>
          <p:nvPr>
            <p:ph type="body" idx="1"/>
          </p:nvPr>
        </p:nvSpPr>
        <p:spPr>
          <a:xfrm>
            <a:off x="644188" y="2660904"/>
            <a:ext cx="5488122" cy="3554498"/>
          </a:xfrm>
        </p:spPr>
        <p:txBody>
          <a:bodyPr vert="horz" lIns="91440" tIns="45720" rIns="91440" bIns="45720" rtlCol="0" anchor="t">
            <a:noAutofit/>
          </a:bodyPr>
          <a:lstStyle/>
          <a:p>
            <a:pPr>
              <a:buFont typeface="Arial" panose="020B0604020202020204" pitchFamily="34" charset="0"/>
              <a:buChar char="•"/>
            </a:pPr>
            <a:r>
              <a:rPr lang="en-US" sz="3200" kern="1200" dirty="0">
                <a:solidFill>
                  <a:schemeClr val="tx1"/>
                </a:solidFill>
                <a:latin typeface="+mn-lt"/>
                <a:ea typeface="+mn-ea"/>
                <a:cs typeface="+mn-cs"/>
              </a:rPr>
              <a:t>Essential in small quantities </a:t>
            </a:r>
          </a:p>
          <a:p>
            <a:pPr>
              <a:buFont typeface="Arial" panose="020B0604020202020204" pitchFamily="34" charset="0"/>
              <a:buChar char="•"/>
            </a:pPr>
            <a:r>
              <a:rPr lang="en-US" sz="3200" kern="1200" dirty="0">
                <a:solidFill>
                  <a:schemeClr val="tx1"/>
                </a:solidFill>
                <a:latin typeface="+mn-lt"/>
                <a:ea typeface="+mn-ea"/>
                <a:cs typeface="+mn-cs"/>
              </a:rPr>
              <a:t>Children (and most people) consume too much sodium</a:t>
            </a:r>
          </a:p>
        </p:txBody>
      </p:sp>
      <p:pic>
        <p:nvPicPr>
          <p:cNvPr id="4" name="Picture 4" descr="A picture containing indoor, shaker, tableware&#10;&#10;Description automatically generated">
            <a:extLst>
              <a:ext uri="{FF2B5EF4-FFF2-40B4-BE49-F238E27FC236}">
                <a16:creationId xmlns:a16="http://schemas.microsoft.com/office/drawing/2014/main" id="{4386580F-8F0A-59FF-B217-780DAE187A19}"/>
              </a:ext>
            </a:extLst>
          </p:cNvPr>
          <p:cNvPicPr>
            <a:picLocks noChangeAspect="1"/>
          </p:cNvPicPr>
          <p:nvPr/>
        </p:nvPicPr>
        <p:blipFill>
          <a:blip r:embed="rId3"/>
          <a:stretch>
            <a:fillRect/>
          </a:stretch>
        </p:blipFill>
        <p:spPr>
          <a:xfrm>
            <a:off x="7127069" y="640080"/>
            <a:ext cx="3402926" cy="5577840"/>
          </a:xfrm>
          <a:prstGeom prst="rect">
            <a:avLst/>
          </a:prstGeom>
        </p:spPr>
      </p:pic>
    </p:spTree>
    <p:extLst>
      <p:ext uri="{BB962C8B-B14F-4D97-AF65-F5344CB8AC3E}">
        <p14:creationId xmlns:p14="http://schemas.microsoft.com/office/powerpoint/2010/main" val="4232673427"/>
      </p:ext>
    </p:extLst>
  </p:cSld>
  <p:clrMapOvr>
    <a:masterClrMapping/>
  </p:clrMapOvr>
  <p:transition spd="med"/>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B45825-B11C-F86B-D9A0-DEC93BCCC974}"/>
              </a:ext>
            </a:extLst>
          </p:cNvPr>
          <p:cNvSpPr>
            <a:spLocks noGrp="1"/>
          </p:cNvSpPr>
          <p:nvPr>
            <p:ph type="title"/>
          </p:nvPr>
        </p:nvSpPr>
        <p:spPr>
          <a:xfrm>
            <a:off x="572493" y="238539"/>
            <a:ext cx="11047013" cy="1434415"/>
          </a:xfrm>
        </p:spPr>
        <p:txBody>
          <a:bodyPr vert="horz" lIns="91440" tIns="45720" rIns="91440" bIns="45720" rtlCol="0" anchor="b">
            <a:normAutofit/>
          </a:bodyPr>
          <a:lstStyle/>
          <a:p>
            <a:pPr>
              <a:spcBef>
                <a:spcPct val="0"/>
              </a:spcBef>
            </a:pPr>
            <a:r>
              <a:rPr lang="en-US" sz="5400" b="1" kern="1200">
                <a:solidFill>
                  <a:schemeClr val="tx1"/>
                </a:solidFill>
                <a:latin typeface="+mj-lt"/>
                <a:ea typeface="+mj-ea"/>
                <a:cs typeface="+mj-cs"/>
              </a:rPr>
              <a:t>Tips for Sodium Management</a:t>
            </a:r>
          </a:p>
        </p:txBody>
      </p:sp>
      <p:sp>
        <p:nvSpPr>
          <p:cNvPr id="11"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Logo, company name&#10;&#10;Description automatically generated">
            <a:extLst>
              <a:ext uri="{FF2B5EF4-FFF2-40B4-BE49-F238E27FC236}">
                <a16:creationId xmlns:a16="http://schemas.microsoft.com/office/drawing/2014/main" id="{36285CA1-E84F-C555-FDAA-2B5D6EE12CF1}"/>
              </a:ext>
            </a:extLst>
          </p:cNvPr>
          <p:cNvPicPr>
            <a:picLocks noChangeAspect="1"/>
          </p:cNvPicPr>
          <p:nvPr/>
        </p:nvPicPr>
        <p:blipFill rotWithShape="1">
          <a:blip r:embed="rId2"/>
          <a:srcRect l="4548" r="-1" b="-1"/>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Text Placeholder 2">
            <a:extLst>
              <a:ext uri="{FF2B5EF4-FFF2-40B4-BE49-F238E27FC236}">
                <a16:creationId xmlns:a16="http://schemas.microsoft.com/office/drawing/2014/main" id="{8E2E4DC2-FD15-550B-227A-9603EAF93CB8}"/>
              </a:ext>
            </a:extLst>
          </p:cNvPr>
          <p:cNvSpPr>
            <a:spLocks noGrp="1"/>
          </p:cNvSpPr>
          <p:nvPr>
            <p:ph type="body" idx="1"/>
          </p:nvPr>
        </p:nvSpPr>
        <p:spPr>
          <a:xfrm>
            <a:off x="4382495" y="2071316"/>
            <a:ext cx="7621325" cy="4121426"/>
          </a:xfrm>
        </p:spPr>
        <p:txBody>
          <a:bodyPr vert="horz" lIns="91440" tIns="45720" rIns="91440" bIns="45720" rtlCol="0" anchor="t">
            <a:noAutofit/>
          </a:bodyPr>
          <a:lstStyle/>
          <a:p>
            <a:pPr>
              <a:buFont typeface="Arial" panose="020B0604020202020204" pitchFamily="34" charset="0"/>
              <a:buChar char="•"/>
            </a:pPr>
            <a:r>
              <a:rPr lang="en-US" sz="2000" kern="1200" dirty="0">
                <a:solidFill>
                  <a:schemeClr val="tx1"/>
                </a:solidFill>
                <a:latin typeface="+mn-lt"/>
                <a:ea typeface="+mn-ea"/>
                <a:cs typeface="+mn-cs"/>
              </a:rPr>
              <a:t>Planning menus that are lower in sodium means choosing whole, minimally processed foods, incorporating the use of fresh or frozen vegetables, and the use of herbs, citrus, spices, and other flavors.</a:t>
            </a:r>
          </a:p>
          <a:p>
            <a:pPr>
              <a:buFont typeface="Arial" panose="020B0604020202020204" pitchFamily="34" charset="0"/>
              <a:buChar char="•"/>
            </a:pPr>
            <a:r>
              <a:rPr lang="en-US" sz="2000" kern="1200" dirty="0">
                <a:solidFill>
                  <a:schemeClr val="tx1"/>
                </a:solidFill>
                <a:latin typeface="+mn-lt"/>
                <a:ea typeface="+mn-ea"/>
                <a:cs typeface="+mn-cs"/>
              </a:rPr>
              <a:t>Select sauces and condiments with care. For example, soy sauce, bottled salad dressings, dips, ketchup, jarred salsas, capers, mustard, pickles, olives and relish can be high in sodium. Look for a reduced- or lower-sodium versions. </a:t>
            </a:r>
          </a:p>
          <a:p>
            <a:pPr>
              <a:buFont typeface="Arial" panose="020B0604020202020204" pitchFamily="34" charset="0"/>
              <a:buChar char="•"/>
            </a:pPr>
            <a:r>
              <a:rPr lang="en-US" sz="2000" kern="1200" dirty="0">
                <a:solidFill>
                  <a:schemeClr val="tx1"/>
                </a:solidFill>
                <a:latin typeface="+mn-lt"/>
                <a:ea typeface="+mn-ea"/>
                <a:cs typeface="+mn-cs"/>
              </a:rPr>
              <a:t>Choose recipes that enhance flavor with a variety of spices rather than salt. </a:t>
            </a:r>
          </a:p>
          <a:p>
            <a:pPr>
              <a:buFont typeface="Arial" panose="020B0604020202020204" pitchFamily="34" charset="0"/>
              <a:buChar char="•"/>
            </a:pPr>
            <a:r>
              <a:rPr lang="en-US" sz="2000" kern="1200" dirty="0">
                <a:solidFill>
                  <a:schemeClr val="tx1"/>
                </a:solidFill>
                <a:latin typeface="+mn-lt"/>
                <a:ea typeface="+mn-ea"/>
                <a:cs typeface="+mn-cs"/>
              </a:rPr>
              <a:t>Check out ICN’s Shaking It Up: Small Changes Lead to Big Flavors series of worksheets and online course for more sodium reduction strategies.</a:t>
            </a:r>
          </a:p>
          <a:p>
            <a:pPr>
              <a:buFont typeface="Arial" panose="020B0604020202020204" pitchFamily="34" charset="0"/>
              <a:buChar char="•"/>
            </a:pPr>
            <a:endParaRPr lang="en-US" sz="1600" kern="1200" dirty="0">
              <a:solidFill>
                <a:schemeClr val="tx1"/>
              </a:solidFill>
              <a:latin typeface="+mn-lt"/>
              <a:ea typeface="+mn-ea"/>
              <a:cs typeface="+mn-cs"/>
            </a:endParaRPr>
          </a:p>
        </p:txBody>
      </p:sp>
    </p:spTree>
    <p:extLst>
      <p:ext uri="{BB962C8B-B14F-4D97-AF65-F5344CB8AC3E}">
        <p14:creationId xmlns:p14="http://schemas.microsoft.com/office/powerpoint/2010/main" val="228742062"/>
      </p:ext>
    </p:extLst>
  </p:cSld>
  <p:clrMapOvr>
    <a:masterClrMapping/>
  </p:clrMapOvr>
  <p:transition spd="med"/>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32462B-05B9-D94F-E840-3076D3E6AA71}"/>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b="1" kern="1200" dirty="0">
                <a:solidFill>
                  <a:schemeClr val="tx1"/>
                </a:solidFill>
                <a:latin typeface="+mj-lt"/>
                <a:ea typeface="+mj-ea"/>
                <a:cs typeface="+mj-cs"/>
              </a:rPr>
              <a:t>Added Sugars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61FBE81-DBB4-FCBC-14CA-F9871EA8697C}"/>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marL="0" indent="0">
              <a:buNone/>
            </a:pPr>
            <a:r>
              <a:rPr lang="en-US" sz="3200" dirty="0"/>
              <a:t>Two-Step Approach to Reduce Added Sugars in School Meals</a:t>
            </a:r>
          </a:p>
          <a:p>
            <a:r>
              <a:rPr lang="en-US" sz="3200" dirty="0"/>
              <a:t>Step 1:  Implement product-based limits for breakfast cereals, yogurt and flavored milk by SY 2025-2026 (effective date July 1, 2025).</a:t>
            </a:r>
          </a:p>
          <a:p>
            <a:r>
              <a:rPr lang="en-US" sz="3200" dirty="0"/>
              <a:t>Step 2:  Implement a weekly dietary limit for added sugars to less than 10% of calories per week by SY 2027-2028 (effective date July 1, 2027).</a:t>
            </a:r>
          </a:p>
          <a:p>
            <a:pPr marL="0">
              <a:buFont typeface="Arial" panose="020B0604020202020204" pitchFamily="34" charset="0"/>
              <a:buChar char="•"/>
            </a:pPr>
            <a:endParaRPr lang="en-US" sz="2200" kern="1200" dirty="0">
              <a:solidFill>
                <a:schemeClr val="tx1"/>
              </a:solidFill>
              <a:latin typeface="+mn-lt"/>
              <a:ea typeface="+mn-ea"/>
              <a:cs typeface="+mn-cs"/>
            </a:endParaRPr>
          </a:p>
          <a:p>
            <a:pPr>
              <a:buFont typeface="Arial" panose="020B0604020202020204" pitchFamily="34" charset="0"/>
              <a:buChar char="•"/>
            </a:pPr>
            <a:endParaRPr lang="en-US" sz="2200" kern="1200" dirty="0">
              <a:solidFill>
                <a:schemeClr val="tx1"/>
              </a:solidFill>
              <a:latin typeface="+mn-lt"/>
              <a:ea typeface="+mn-ea"/>
              <a:cs typeface="+mn-cs"/>
            </a:endParaRPr>
          </a:p>
        </p:txBody>
      </p:sp>
    </p:spTree>
    <p:extLst>
      <p:ext uri="{BB962C8B-B14F-4D97-AF65-F5344CB8AC3E}">
        <p14:creationId xmlns:p14="http://schemas.microsoft.com/office/powerpoint/2010/main" val="1176306623"/>
      </p:ext>
    </p:extLst>
  </p:cSld>
  <p:clrMapOvr>
    <a:masterClrMapping/>
  </p:clrMapOvr>
  <p:transition spd="med"/>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8D45D7-F82F-253B-9CDD-8C37F8F9CCAC}"/>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b="1" kern="1200">
                <a:solidFill>
                  <a:schemeClr val="tx1"/>
                </a:solidFill>
                <a:latin typeface="+mj-lt"/>
                <a:ea typeface="+mj-ea"/>
                <a:cs typeface="+mj-cs"/>
              </a:rPr>
              <a:t>Non-Creditable Foods</a:t>
            </a:r>
            <a:r>
              <a:rPr lang="en-US" sz="5400" kern="1200">
                <a:solidFill>
                  <a:schemeClr val="tx1"/>
                </a:solidFill>
                <a:latin typeface="+mj-lt"/>
                <a:ea typeface="+mj-ea"/>
                <a:cs typeface="+mj-cs"/>
              </a:rPr>
              <a:t>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30E062B-B473-4A52-D90A-DB8C1AE57DF8}"/>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a:buFont typeface="Arial" panose="020B0604020202020204" pitchFamily="34" charset="0"/>
              <a:buChar char="•"/>
            </a:pPr>
            <a:r>
              <a:rPr lang="en-US" sz="3200" kern="1200" dirty="0">
                <a:solidFill>
                  <a:schemeClr val="tx1"/>
                </a:solidFill>
                <a:latin typeface="+mn-lt"/>
                <a:ea typeface="+mn-ea"/>
                <a:cs typeface="+mn-cs"/>
              </a:rPr>
              <a:t>Non-creditable foods are foods and beverages that cannot credit in USDA’s meal patterns for Child Nutrition Programs</a:t>
            </a:r>
          </a:p>
          <a:p>
            <a:pPr lvl="1">
              <a:buFont typeface="Arial" panose="020B0604020202020204" pitchFamily="34" charset="0"/>
              <a:buChar char="•"/>
            </a:pPr>
            <a:r>
              <a:rPr lang="en-US" sz="3200" kern="1200" dirty="0">
                <a:solidFill>
                  <a:schemeClr val="tx1"/>
                </a:solidFill>
                <a:latin typeface="+mn-lt"/>
                <a:ea typeface="+mn-ea"/>
                <a:cs typeface="+mn-cs"/>
              </a:rPr>
              <a:t>Potato chips, pudding, ice cream, gelatin, cream cheese, bacon, condiments (e.g., syrup, jam, ketchup, mustard, mayonnaise, and butter), and water</a:t>
            </a:r>
          </a:p>
        </p:txBody>
      </p:sp>
    </p:spTree>
    <p:extLst>
      <p:ext uri="{BB962C8B-B14F-4D97-AF65-F5344CB8AC3E}">
        <p14:creationId xmlns:p14="http://schemas.microsoft.com/office/powerpoint/2010/main" val="3530636129"/>
      </p:ext>
    </p:extLst>
  </p:cSld>
  <p:clrMapOvr>
    <a:masterClrMapping/>
  </p:clrMapOvr>
  <p:transition spd="med"/>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8D45D7-F82F-253B-9CDD-8C37F8F9CCAC}"/>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b="1" kern="1200" dirty="0">
                <a:solidFill>
                  <a:schemeClr val="tx1"/>
                </a:solidFill>
                <a:latin typeface="+mj-lt"/>
                <a:ea typeface="+mj-ea"/>
                <a:cs typeface="+mj-cs"/>
              </a:rPr>
              <a:t>Non-Creditable Foods (cont’d)</a:t>
            </a:r>
            <a:endParaRPr lang="en-US" sz="5400" kern="1200" dirty="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30E062B-B473-4A52-D90A-DB8C1AE57DF8}"/>
              </a:ext>
            </a:extLst>
          </p:cNvPr>
          <p:cNvSpPr>
            <a:spLocks noGrp="1"/>
          </p:cNvSpPr>
          <p:nvPr>
            <p:ph type="body" idx="1"/>
          </p:nvPr>
        </p:nvSpPr>
        <p:spPr>
          <a:xfrm>
            <a:off x="838200" y="1929384"/>
            <a:ext cx="10515600" cy="4251960"/>
          </a:xfrm>
        </p:spPr>
        <p:txBody>
          <a:bodyPr vert="horz" lIns="91440" tIns="45720" rIns="91440" bIns="45720" rtlCol="0" anchor="t">
            <a:noAutofit/>
          </a:bodyPr>
          <a:lstStyle/>
          <a:p>
            <a:pPr>
              <a:buFont typeface="Arial" panose="020B0604020202020204" pitchFamily="34" charset="0"/>
              <a:buChar char="•"/>
            </a:pPr>
            <a:r>
              <a:rPr lang="en-US" sz="3200" kern="1200" dirty="0">
                <a:solidFill>
                  <a:schemeClr val="tx1"/>
                </a:solidFill>
                <a:latin typeface="+mn-lt"/>
                <a:ea typeface="+mn-ea"/>
                <a:cs typeface="+mn-cs"/>
              </a:rPr>
              <a:t>SFAs may serve non-creditable foods in addition to the meal components to add variety, help improve acceptability in the meal, and satisfy appetites </a:t>
            </a:r>
          </a:p>
          <a:p>
            <a:pPr>
              <a:buFont typeface="Arial" panose="020B0604020202020204" pitchFamily="34" charset="0"/>
              <a:buChar char="•"/>
            </a:pPr>
            <a:r>
              <a:rPr lang="en-US" sz="3200" kern="1200" dirty="0">
                <a:solidFill>
                  <a:schemeClr val="tx1"/>
                </a:solidFill>
                <a:latin typeface="+mn-lt"/>
                <a:ea typeface="+mn-ea"/>
                <a:cs typeface="+mn-cs"/>
              </a:rPr>
              <a:t>Count toward the weekly dietary specifications (nutrition standards) for school meals</a:t>
            </a:r>
          </a:p>
          <a:p>
            <a:pPr lvl="1">
              <a:buFont typeface="Arial" panose="020B0604020202020204" pitchFamily="34" charset="0"/>
              <a:buChar char="•"/>
            </a:pPr>
            <a:r>
              <a:rPr lang="en-US" sz="3200" kern="1200">
                <a:solidFill>
                  <a:schemeClr val="tx1"/>
                </a:solidFill>
                <a:latin typeface="+mn-lt"/>
                <a:ea typeface="+mn-ea"/>
                <a:cs typeface="+mn-cs"/>
              </a:rPr>
              <a:t>Cannot cause the menu to exceed average weekly limits for calories, saturated fat, sodium and added sugars (Added sugars effective date July 1, 2027)</a:t>
            </a:r>
            <a:endParaRPr lang="en-US" sz="3200" kern="1200" dirty="0">
              <a:solidFill>
                <a:schemeClr val="tx1"/>
              </a:solidFill>
              <a:latin typeface="+mn-lt"/>
              <a:ea typeface="+mn-ea"/>
              <a:cs typeface="+mn-cs"/>
            </a:endParaRPr>
          </a:p>
        </p:txBody>
      </p:sp>
    </p:spTree>
    <p:extLst>
      <p:ext uri="{BB962C8B-B14F-4D97-AF65-F5344CB8AC3E}">
        <p14:creationId xmlns:p14="http://schemas.microsoft.com/office/powerpoint/2010/main" val="2144063105"/>
      </p:ext>
    </p:extLst>
  </p:cSld>
  <p:clrMapOvr>
    <a:masterClrMapping/>
  </p:clrMapOvr>
  <p:transition spd="med"/>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itle 1"/>
          <p:cNvSpPr txBox="1">
            <a:spLocks noGrp="1"/>
          </p:cNvSpPr>
          <p:nvPr>
            <p:ph type="title"/>
          </p:nvPr>
        </p:nvSpPr>
        <p:spPr>
          <a:xfrm>
            <a:off x="630936" y="640080"/>
            <a:ext cx="4818888" cy="1481328"/>
          </a:xfrm>
          <a:prstGeom prst="rect">
            <a:avLst/>
          </a:prstGeom>
        </p:spPr>
        <p:txBody>
          <a:bodyPr vert="horz" lIns="91440" tIns="45720" rIns="91440" bIns="45720" rtlCol="0" anchor="b">
            <a:normAutofit/>
          </a:bodyPr>
          <a:lstStyle/>
          <a:p>
            <a:pPr>
              <a:spcBef>
                <a:spcPct val="0"/>
              </a:spcBef>
            </a:pPr>
            <a:r>
              <a:rPr lang="en-US" sz="4200" b="1" kern="1200">
                <a:solidFill>
                  <a:schemeClr val="tx1"/>
                </a:solidFill>
                <a:latin typeface="+mj-lt"/>
                <a:ea typeface="+mj-ea"/>
                <a:cs typeface="+mj-cs"/>
              </a:rPr>
              <a:t>Nutrient Standards Wrap Up/Summary</a:t>
            </a:r>
          </a:p>
        </p:txBody>
      </p:sp>
      <p:sp>
        <p:nvSpPr>
          <p:cNvPr id="15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half" idx="1"/>
          </p:nvPr>
        </p:nvSpPr>
        <p:spPr>
          <a:xfrm>
            <a:off x="630936" y="2660904"/>
            <a:ext cx="4818888" cy="3547872"/>
          </a:xfrm>
        </p:spPr>
        <p:txBody>
          <a:bodyPr vert="horz" lIns="91440" tIns="45720" rIns="91440" bIns="45720" rtlCol="0" anchor="t">
            <a:normAutofit/>
          </a:bodyPr>
          <a:lstStyle/>
          <a:p>
            <a:pPr marL="0" indent="0">
              <a:buNone/>
            </a:pPr>
            <a:r>
              <a:rPr lang="en-US" kern="1200" dirty="0">
                <a:solidFill>
                  <a:schemeClr val="tx1"/>
                </a:solidFill>
                <a:latin typeface="+mn-lt"/>
                <a:ea typeface="+mn-ea"/>
                <a:cs typeface="+mn-cs"/>
              </a:rPr>
              <a:t>THINK–PAIR–SHARE Activity</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9048" y="1327298"/>
            <a:ext cx="5458968" cy="4203404"/>
          </a:xfrm>
          <a:prstGeom prst="rect">
            <a:avLst/>
          </a:prstGeom>
        </p:spPr>
      </p:pic>
    </p:spTree>
    <p:extLst>
      <p:ext uri="{BB962C8B-B14F-4D97-AF65-F5344CB8AC3E}">
        <p14:creationId xmlns:p14="http://schemas.microsoft.com/office/powerpoint/2010/main" val="2223672739"/>
      </p:ext>
    </p:extLst>
  </p:cSld>
  <p:clrMapOvr>
    <a:masterClrMapping/>
  </p:clrMapOvr>
  <p:transition spd="med"/>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B407E1-8398-C67A-A707-F7582F592BF5}"/>
              </a:ext>
            </a:extLst>
          </p:cNvPr>
          <p:cNvSpPr>
            <a:spLocks noGrp="1"/>
          </p:cNvSpPr>
          <p:nvPr>
            <p:ph type="title"/>
          </p:nvPr>
        </p:nvSpPr>
        <p:spPr>
          <a:xfrm>
            <a:off x="645065" y="1463040"/>
            <a:ext cx="3796306" cy="2690949"/>
          </a:xfrm>
        </p:spPr>
        <p:txBody>
          <a:bodyPr vert="horz" lIns="91440" tIns="45720" rIns="91440" bIns="45720" rtlCol="0" anchor="t">
            <a:normAutofit/>
          </a:bodyPr>
          <a:lstStyle/>
          <a:p>
            <a:pPr>
              <a:spcBef>
                <a:spcPct val="0"/>
              </a:spcBef>
            </a:pPr>
            <a:r>
              <a:rPr lang="en-US" b="1" kern="1200">
                <a:solidFill>
                  <a:schemeClr val="tx1"/>
                </a:solidFill>
                <a:latin typeface="+mj-lt"/>
                <a:ea typeface="+mj-ea"/>
                <a:cs typeface="+mj-cs"/>
              </a:rPr>
              <a:t>Certification of Compliance Worksheets: </a:t>
            </a:r>
            <a:br>
              <a:rPr lang="en-US" b="1" kern="1200">
                <a:solidFill>
                  <a:schemeClr val="tx1"/>
                </a:solidFill>
                <a:latin typeface="+mj-lt"/>
                <a:ea typeface="+mj-ea"/>
                <a:cs typeface="+mj-cs"/>
              </a:rPr>
            </a:br>
            <a:r>
              <a:rPr lang="en-US" b="1" kern="1200">
                <a:solidFill>
                  <a:schemeClr val="tx1"/>
                </a:solidFill>
                <a:latin typeface="+mj-lt"/>
                <a:ea typeface="+mj-ea"/>
                <a:cs typeface="+mj-cs"/>
              </a:rPr>
              <a:t>5-Day Schedule</a:t>
            </a:r>
            <a:endParaRPr lang="en-US" kern="1200">
              <a:solidFill>
                <a:schemeClr val="tx1"/>
              </a:solidFill>
              <a:latin typeface="+mj-lt"/>
              <a:ea typeface="+mj-ea"/>
              <a:cs typeface="+mj-cs"/>
            </a:endParaRP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7D10060-3D13-9721-7911-6E1931D6708E}"/>
              </a:ext>
            </a:extLst>
          </p:cNvPr>
          <p:cNvSpPr>
            <a:spLocks noGrp="1"/>
          </p:cNvSpPr>
          <p:nvPr>
            <p:ph type="body" idx="1"/>
          </p:nvPr>
        </p:nvSpPr>
        <p:spPr>
          <a:xfrm>
            <a:off x="5656218" y="276970"/>
            <a:ext cx="5542387" cy="5486516"/>
          </a:xfrm>
        </p:spPr>
        <p:txBody>
          <a:bodyPr vert="horz" lIns="91440" tIns="45720" rIns="91440" bIns="45720" rtlCol="0" anchor="t">
            <a:noAutofit/>
          </a:bodyPr>
          <a:lstStyle/>
          <a:p>
            <a:pPr>
              <a:buFont typeface="Arial" panose="020B0604020202020204" pitchFamily="34" charset="0"/>
              <a:buChar char="•"/>
            </a:pPr>
            <a:r>
              <a:rPr lang="en-US" kern="1200" dirty="0">
                <a:solidFill>
                  <a:schemeClr val="tx1"/>
                </a:solidFill>
                <a:latin typeface="+mn-lt"/>
                <a:ea typeface="+mn-ea"/>
                <a:cs typeface="+mn-cs"/>
              </a:rPr>
              <a:t>This worksheet is provided by USDA. You can find it online, and most likely it is a link from your State agency’s webpage. </a:t>
            </a:r>
          </a:p>
          <a:p>
            <a:pPr>
              <a:buFont typeface="Arial" panose="020B0604020202020204" pitchFamily="34" charset="0"/>
              <a:buChar char="•"/>
            </a:pPr>
            <a:r>
              <a:rPr lang="en-US" kern="1200" dirty="0">
                <a:solidFill>
                  <a:schemeClr val="tx1"/>
                </a:solidFill>
                <a:latin typeface="+mn-lt"/>
                <a:ea typeface="+mn-ea"/>
                <a:cs typeface="+mn-cs"/>
              </a:rPr>
              <a:t>You will enter the daily menu, including additional or non-creditable foods, and it calculates all the requirements </a:t>
            </a:r>
          </a:p>
          <a:p>
            <a:pPr>
              <a:buFont typeface="Arial" panose="020B0604020202020204" pitchFamily="34" charset="0"/>
              <a:buChar char="•"/>
            </a:pPr>
            <a:r>
              <a:rPr lang="en-US" kern="1200" dirty="0">
                <a:solidFill>
                  <a:schemeClr val="tx1"/>
                </a:solidFill>
                <a:latin typeface="+mn-lt"/>
                <a:ea typeface="+mn-ea"/>
                <a:cs typeface="+mn-cs"/>
              </a:rPr>
              <a:t>It is color coded with green showing when certain specifications are met, and red showing that the menu is over or under in a required area. </a:t>
            </a:r>
          </a:p>
        </p:txBody>
      </p:sp>
    </p:spTree>
    <p:extLst>
      <p:ext uri="{BB962C8B-B14F-4D97-AF65-F5344CB8AC3E}">
        <p14:creationId xmlns:p14="http://schemas.microsoft.com/office/powerpoint/2010/main" val="2068190053"/>
      </p:ext>
    </p:extLst>
  </p:cSld>
  <p:clrMapOvr>
    <a:masterClrMapping/>
  </p:clrMapOvr>
  <p:transition spd="med"/>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B5AEAC-7E81-9DB4-439B-3C7BCEEF5142}"/>
              </a:ext>
            </a:extLst>
          </p:cNvPr>
          <p:cNvSpPr>
            <a:spLocks noGrp="1"/>
          </p:cNvSpPr>
          <p:nvPr>
            <p:ph type="title"/>
          </p:nvPr>
        </p:nvSpPr>
        <p:spPr>
          <a:xfrm>
            <a:off x="6739128" y="638089"/>
            <a:ext cx="4818888" cy="1476801"/>
          </a:xfrm>
        </p:spPr>
        <p:txBody>
          <a:bodyPr vert="horz" lIns="91440" tIns="45720" rIns="91440" bIns="45720" rtlCol="0" anchor="b">
            <a:normAutofit/>
          </a:bodyPr>
          <a:lstStyle/>
          <a:p>
            <a:pPr>
              <a:spcBef>
                <a:spcPct val="0"/>
              </a:spcBef>
            </a:pPr>
            <a:r>
              <a:rPr lang="en-US" sz="4200" b="1" kern="1200">
                <a:solidFill>
                  <a:schemeClr val="tx1"/>
                </a:solidFill>
                <a:latin typeface="+mj-lt"/>
                <a:ea typeface="+mj-ea"/>
                <a:cs typeface="+mj-cs"/>
              </a:rPr>
              <a:t>Technical Assistance &amp; Guidance</a:t>
            </a:r>
            <a:r>
              <a:rPr lang="en-US" sz="4200" kern="1200">
                <a:solidFill>
                  <a:schemeClr val="tx1"/>
                </a:solidFill>
                <a:latin typeface="+mj-lt"/>
                <a:ea typeface="+mj-ea"/>
                <a:cs typeface="+mj-cs"/>
              </a:rPr>
              <a:t> </a:t>
            </a:r>
          </a:p>
        </p:txBody>
      </p:sp>
      <p:pic>
        <p:nvPicPr>
          <p:cNvPr id="17410" name="Picture 2" descr="State Agencies Portal - Department of Technology &amp; Information (DTI) - State  of Delaware">
            <a:extLst>
              <a:ext uri="{FF2B5EF4-FFF2-40B4-BE49-F238E27FC236}">
                <a16:creationId xmlns:a16="http://schemas.microsoft.com/office/drawing/2014/main" id="{DA9C1FC0-BCB0-65F5-0AA1-F1C74A8354B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0936" y="699516"/>
            <a:ext cx="5458968" cy="5458968"/>
          </a:xfrm>
          <a:prstGeom prst="rect">
            <a:avLst/>
          </a:prstGeom>
          <a:noFill/>
          <a:extLst>
            <a:ext uri="{909E8E84-426E-40DD-AFC4-6F175D3DCCD1}">
              <a14:hiddenFill xmlns:a14="http://schemas.microsoft.com/office/drawing/2010/main">
                <a:solidFill>
                  <a:srgbClr val="FFFFFF"/>
                </a:solidFill>
              </a14:hiddenFill>
            </a:ext>
          </a:extLst>
        </p:spPr>
      </p:pic>
      <p:sp>
        <p:nvSpPr>
          <p:cNvPr id="17417"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CEA05E0-3C58-4FFC-276D-5130F0FCE8D5}"/>
              </a:ext>
            </a:extLst>
          </p:cNvPr>
          <p:cNvSpPr>
            <a:spLocks noGrp="1"/>
          </p:cNvSpPr>
          <p:nvPr>
            <p:ph type="body" idx="1"/>
          </p:nvPr>
        </p:nvSpPr>
        <p:spPr>
          <a:xfrm>
            <a:off x="6739128" y="2664886"/>
            <a:ext cx="4818888" cy="3550789"/>
          </a:xfrm>
        </p:spPr>
        <p:txBody>
          <a:bodyPr vert="horz" lIns="91440" tIns="45720" rIns="91440" bIns="45720" rtlCol="0" anchor="t">
            <a:noAutofit/>
          </a:bodyPr>
          <a:lstStyle/>
          <a:p>
            <a:pPr>
              <a:buFont typeface="Arial" panose="020B0604020202020204" pitchFamily="34" charset="0"/>
              <a:buChar char="•"/>
            </a:pPr>
            <a:r>
              <a:rPr lang="en-US" kern="1200" dirty="0">
                <a:solidFill>
                  <a:schemeClr val="tx1"/>
                </a:solidFill>
                <a:latin typeface="+mn-lt"/>
                <a:ea typeface="+mn-ea"/>
                <a:cs typeface="+mn-cs"/>
              </a:rPr>
              <a:t>For technical assistance with food based menu planning contact your state agency.</a:t>
            </a:r>
          </a:p>
          <a:p>
            <a:pPr>
              <a:buFont typeface="Arial" panose="020B0604020202020204" pitchFamily="34" charset="0"/>
              <a:buChar char="•"/>
            </a:pPr>
            <a:r>
              <a:rPr lang="en-US" kern="1200" dirty="0">
                <a:solidFill>
                  <a:schemeClr val="tx1"/>
                </a:solidFill>
                <a:latin typeface="+mn-lt"/>
                <a:ea typeface="+mn-ea"/>
                <a:cs typeface="+mn-cs"/>
              </a:rPr>
              <a:t>Most have classes or webinars to explain how to use these tools that check for the calories and nutrients.</a:t>
            </a:r>
            <a:r>
              <a:rPr lang="en-US" b="1" kern="1200" dirty="0">
                <a:solidFill>
                  <a:schemeClr val="tx1"/>
                </a:solidFill>
                <a:latin typeface="+mn-lt"/>
                <a:ea typeface="+mn-ea"/>
                <a:cs typeface="+mn-cs"/>
              </a:rPr>
              <a:t> </a:t>
            </a:r>
            <a:endParaRPr lang="en-US" kern="1200" dirty="0">
              <a:solidFill>
                <a:schemeClr val="tx1"/>
              </a:solidFill>
              <a:latin typeface="+mn-lt"/>
              <a:ea typeface="+mn-ea"/>
              <a:cs typeface="+mn-cs"/>
            </a:endParaRPr>
          </a:p>
          <a:p>
            <a:pPr>
              <a:buFont typeface="Arial" panose="020B0604020202020204" pitchFamily="34" charset="0"/>
              <a:buChar char="•"/>
            </a:pPr>
            <a:endParaRPr lang="en-US" sz="2200" kern="1200">
              <a:solidFill>
                <a:schemeClr val="tx1"/>
              </a:solidFill>
              <a:latin typeface="+mn-lt"/>
              <a:ea typeface="+mn-ea"/>
              <a:cs typeface="+mn-cs"/>
            </a:endParaRPr>
          </a:p>
        </p:txBody>
      </p:sp>
    </p:spTree>
    <p:extLst>
      <p:ext uri="{BB962C8B-B14F-4D97-AF65-F5344CB8AC3E}">
        <p14:creationId xmlns:p14="http://schemas.microsoft.com/office/powerpoint/2010/main" val="128600913"/>
      </p:ext>
    </p:extLst>
  </p:cSld>
  <p:clrMapOvr>
    <a:masterClrMapping/>
  </p:clrMapOvr>
  <p:transition spd="med"/>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5" name="Rectangle 19464">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67" name="Rectangle 19466">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60" name="Picture 4" descr="Eric D. Schabell: 5 Questions Everyone's Asking About Microservices  (Question 4)">
            <a:extLst>
              <a:ext uri="{FF2B5EF4-FFF2-40B4-BE49-F238E27FC236}">
                <a16:creationId xmlns:a16="http://schemas.microsoft.com/office/drawing/2014/main" id="{C50928C7-9C0B-0950-1E7E-DE7BDF7943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414"/>
          <a:stretch/>
        </p:blipFill>
        <p:spPr bwMode="auto">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C0D6F96-C9F7-FF43-E466-3795FAB6B3BE}"/>
              </a:ext>
            </a:extLst>
          </p:cNvPr>
          <p:cNvSpPr>
            <a:spLocks noGrp="1"/>
          </p:cNvSpPr>
          <p:nvPr>
            <p:ph type="title"/>
          </p:nvPr>
        </p:nvSpPr>
        <p:spPr>
          <a:xfrm>
            <a:off x="599818" y="5234320"/>
            <a:ext cx="6931319" cy="752217"/>
          </a:xfrm>
        </p:spPr>
        <p:txBody>
          <a:bodyPr vert="horz" lIns="91440" tIns="45720" rIns="91440" bIns="45720" rtlCol="0" anchor="b">
            <a:normAutofit/>
          </a:bodyPr>
          <a:lstStyle/>
          <a:p>
            <a:pPr>
              <a:spcBef>
                <a:spcPct val="0"/>
              </a:spcBef>
            </a:pPr>
            <a:r>
              <a:rPr lang="en-US" sz="3600" b="1" kern="1200">
                <a:solidFill>
                  <a:schemeClr val="tx1">
                    <a:lumMod val="85000"/>
                    <a:lumOff val="15000"/>
                  </a:schemeClr>
                </a:solidFill>
                <a:latin typeface="+mj-lt"/>
                <a:ea typeface="+mj-ea"/>
                <a:cs typeface="+mj-cs"/>
              </a:rPr>
              <a:t>Questions?</a:t>
            </a:r>
          </a:p>
        </p:txBody>
      </p:sp>
    </p:spTree>
    <p:extLst>
      <p:ext uri="{BB962C8B-B14F-4D97-AF65-F5344CB8AC3E}">
        <p14:creationId xmlns:p14="http://schemas.microsoft.com/office/powerpoint/2010/main" val="398987505"/>
      </p:ext>
    </p:extLst>
  </p:cSld>
  <p:clrMapOvr>
    <a:masterClrMapping/>
  </p:clrMapOvr>
  <p:transition spd="med"/>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98" name="Rectangle 20486">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53598E-8E5F-8A87-8E93-CA3277364ED6}"/>
              </a:ext>
            </a:extLst>
          </p:cNvPr>
          <p:cNvSpPr>
            <a:spLocks noGrp="1"/>
          </p:cNvSpPr>
          <p:nvPr>
            <p:ph type="title"/>
          </p:nvPr>
        </p:nvSpPr>
        <p:spPr>
          <a:xfrm>
            <a:off x="1280054" y="666728"/>
            <a:ext cx="4036334" cy="2387600"/>
          </a:xfrm>
        </p:spPr>
        <p:txBody>
          <a:bodyPr vert="horz" lIns="91440" tIns="45720" rIns="91440" bIns="45720" rtlCol="0" anchor="t">
            <a:normAutofit/>
          </a:bodyPr>
          <a:lstStyle/>
          <a:p>
            <a:pPr>
              <a:spcBef>
                <a:spcPct val="0"/>
              </a:spcBef>
            </a:pPr>
            <a:r>
              <a:rPr lang="en-US" sz="5400" b="1" kern="1200" dirty="0">
                <a:solidFill>
                  <a:schemeClr val="tx1"/>
                </a:solidFill>
                <a:latin typeface="+mj-lt"/>
                <a:ea typeface="+mj-ea"/>
                <a:cs typeface="+mj-cs"/>
              </a:rPr>
              <a:t>Post-Assessment</a:t>
            </a:r>
          </a:p>
        </p:txBody>
      </p:sp>
      <p:grpSp>
        <p:nvGrpSpPr>
          <p:cNvPr id="20499" name="Group 2048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20490" name="Rectangle 20489">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0" name="Rectangle 2049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2" name="Rectangle 2049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494" name="Rectangle 20493">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6" name="Rectangle 2049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Say thank you to someone at Companies House - GOV.UK">
            <a:extLst>
              <a:ext uri="{FF2B5EF4-FFF2-40B4-BE49-F238E27FC236}">
                <a16:creationId xmlns:a16="http://schemas.microsoft.com/office/drawing/2014/main" id="{FD48F602-403A-6750-62BA-6E3300EB1D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92" r="2" b="2"/>
          <a:stretch/>
        </p:blipFill>
        <p:spPr bwMode="auto">
          <a:xfrm>
            <a:off x="5922492" y="666728"/>
            <a:ext cx="5536001" cy="54657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0053" y="2380405"/>
            <a:ext cx="3752114" cy="3752114"/>
          </a:xfrm>
          <a:prstGeom prst="rect">
            <a:avLst/>
          </a:prstGeom>
        </p:spPr>
      </p:pic>
    </p:spTree>
    <p:extLst>
      <p:ext uri="{BB962C8B-B14F-4D97-AF65-F5344CB8AC3E}">
        <p14:creationId xmlns:p14="http://schemas.microsoft.com/office/powerpoint/2010/main" val="380219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raphical user interface, text&#10;&#10;Description automatically generated">
            <a:extLst>
              <a:ext uri="{FF2B5EF4-FFF2-40B4-BE49-F238E27FC236}">
                <a16:creationId xmlns:a16="http://schemas.microsoft.com/office/drawing/2014/main" id="{9C6DC09D-36B6-3C9D-0B76-C42FC15F0E4F}"/>
              </a:ext>
            </a:extLst>
          </p:cNvPr>
          <p:cNvPicPr>
            <a:picLocks noChangeAspect="1"/>
          </p:cNvPicPr>
          <p:nvPr/>
        </p:nvPicPr>
        <p:blipFill>
          <a:blip r:embed="rId2"/>
          <a:stretch>
            <a:fillRect/>
          </a:stretch>
        </p:blipFill>
        <p:spPr>
          <a:xfrm>
            <a:off x="-2209" y="-4003"/>
            <a:ext cx="12196417" cy="6866006"/>
          </a:xfrm>
          <a:prstGeom prst="rect">
            <a:avLst/>
          </a:prstGeom>
        </p:spPr>
      </p:pic>
    </p:spTree>
    <p:extLst>
      <p:ext uri="{BB962C8B-B14F-4D97-AF65-F5344CB8AC3E}">
        <p14:creationId xmlns:p14="http://schemas.microsoft.com/office/powerpoint/2010/main" val="2563357886"/>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5f1fd206-2fdc-4610-9d73-0674844890ca">
      <UserInfo>
        <DisplayName>Katz, Nancy - FNS</DisplayName>
        <AccountId>129</AccountId>
        <AccountType/>
      </UserInfo>
      <UserInfo>
        <DisplayName>Mazerall, Amy - FNS</DisplayName>
        <AccountId>12</AccountId>
        <AccountType/>
      </UserInfo>
      <UserInfo>
        <DisplayName>Cain, Cara - FNS</DisplayName>
        <AccountId>102</AccountId>
        <AccountType/>
      </UserInfo>
      <UserInfo>
        <DisplayName>Butler, Allison - FNS</DisplayName>
        <AccountId>269</AccountId>
        <AccountType/>
      </UserInfo>
      <UserInfo>
        <DisplayName>Nigri, Debra - FNS</DisplayName>
        <AccountId>135</AccountId>
        <AccountType/>
      </UserInfo>
      <UserInfo>
        <DisplayName>Sweeney, Shawnee - FNS</DisplayName>
        <AccountId>136</AccountId>
        <AccountType/>
      </UserInfo>
      <UserInfo>
        <DisplayName>Carlson, Jennifer - FNS</DisplayName>
        <AccountId>15</AccountId>
        <AccountType/>
      </UserInfo>
      <UserInfo>
        <DisplayName>Bennett, Sara - FNS</DisplayName>
        <AccountId>185</AccountId>
        <AccountType/>
      </UserInfo>
      <UserInfo>
        <DisplayName>Smith, Erica - FNS</DisplayName>
        <AccountId>56</AccountId>
        <AccountType/>
      </UserInfo>
    </SharedWithUsers>
    <_activity xmlns="999a11ec-0d4a-4c48-9f72-b34e1b94d3f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02F25F01E79D40BAC200C6982FBEC8" ma:contentTypeVersion="16" ma:contentTypeDescription="Create a new document." ma:contentTypeScope="" ma:versionID="0aa91a7e4ed3881b1dddf847cd85efb7">
  <xsd:schema xmlns:xsd="http://www.w3.org/2001/XMLSchema" xmlns:xs="http://www.w3.org/2001/XMLSchema" xmlns:p="http://schemas.microsoft.com/office/2006/metadata/properties" xmlns:ns3="999a11ec-0d4a-4c48-9f72-b34e1b94d3f9" xmlns:ns4="5f1fd206-2fdc-4610-9d73-0674844890ca" targetNamespace="http://schemas.microsoft.com/office/2006/metadata/properties" ma:root="true" ma:fieldsID="125953b1f7d7582c19a775337463f7c3" ns3:_="" ns4:_="">
    <xsd:import namespace="999a11ec-0d4a-4c48-9f72-b34e1b94d3f9"/>
    <xsd:import namespace="5f1fd206-2fdc-4610-9d73-0674844890c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9a11ec-0d4a-4c48-9f72-b34e1b94d3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1fd206-2fdc-4610-9d73-0674844890c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36742B-FDD8-431C-BE5A-AC047E03B91D}">
  <ds:schemaRefs>
    <ds:schemaRef ds:uri="http://schemas.microsoft.com/sharepoint/v3/contenttype/forms"/>
  </ds:schemaRefs>
</ds:datastoreItem>
</file>

<file path=customXml/itemProps2.xml><?xml version="1.0" encoding="utf-8"?>
<ds:datastoreItem xmlns:ds="http://schemas.openxmlformats.org/officeDocument/2006/customXml" ds:itemID="{6CA5DBDB-1412-42F8-A64B-46571D2EFC79}">
  <ds:schemaRefs>
    <ds:schemaRef ds:uri="http://purl.org/dc/dcmitype/"/>
    <ds:schemaRef ds:uri="http://schemas.microsoft.com/office/infopath/2007/PartnerControls"/>
    <ds:schemaRef ds:uri="http://purl.org/dc/elements/1.1/"/>
    <ds:schemaRef ds:uri="http://schemas.microsoft.com/office/2006/metadata/properties"/>
    <ds:schemaRef ds:uri="5f1fd206-2fdc-4610-9d73-0674844890ca"/>
    <ds:schemaRef ds:uri="999a11ec-0d4a-4c48-9f72-b34e1b94d3f9"/>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E1EE87B4-4B0B-4D36-8ABE-CA2559DA78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9a11ec-0d4a-4c48-9f72-b34e1b94d3f9"/>
    <ds:schemaRef ds:uri="5f1fd206-2fdc-4610-9d73-0674844890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6476</Words>
  <Application>Microsoft Office PowerPoint</Application>
  <PresentationFormat>Widescreen</PresentationFormat>
  <Paragraphs>731</Paragraphs>
  <Slides>155</Slides>
  <Notes>52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155</vt:i4>
      </vt:variant>
    </vt:vector>
  </HeadingPairs>
  <TitlesOfParts>
    <vt:vector size="159" baseType="lpstr">
      <vt:lpstr>Arial</vt:lpstr>
      <vt:lpstr>Calibri</vt:lpstr>
      <vt:lpstr>Calibri Light</vt:lpstr>
      <vt:lpstr>Office Theme</vt:lpstr>
      <vt:lpstr>Planning Reimbursable  School Meals for Menu Planners</vt:lpstr>
      <vt:lpstr>Ice Breaker</vt:lpstr>
      <vt:lpstr>Reimbursable Meal Training for Menu Planning</vt:lpstr>
      <vt:lpstr>Training Objectives</vt:lpstr>
      <vt:lpstr>PowerPoint Presentation</vt:lpstr>
      <vt:lpstr>Key Terms</vt:lpstr>
      <vt:lpstr>What Is the Meal Pattern?</vt:lpstr>
      <vt:lpstr>Meal Components</vt:lpstr>
      <vt:lpstr>Recognizable Versus Unrecognizable Meal Components</vt:lpstr>
      <vt:lpstr>Dietary Guidelines for Americans, 2020–2025</vt:lpstr>
      <vt:lpstr>Overview of Offer Versus Serve (OVS)</vt:lpstr>
      <vt:lpstr>OVS at Lunch</vt:lpstr>
      <vt:lpstr>OVS at Breakfast</vt:lpstr>
      <vt:lpstr>Training Activities–Menu Planning Form</vt:lpstr>
      <vt:lpstr>Food Buying Guide</vt:lpstr>
      <vt:lpstr>Additional Resources</vt:lpstr>
      <vt:lpstr>Pre-Assessment</vt:lpstr>
      <vt:lpstr>Lesson 1: Milk Component for the National School Lunch Program</vt:lpstr>
      <vt:lpstr>Milk Component</vt:lpstr>
      <vt:lpstr>Lesson Overview and Objective </vt:lpstr>
      <vt:lpstr>Fluid Milk Requirements</vt:lpstr>
      <vt:lpstr>Fluid Milk Requirements (cont’d)</vt:lpstr>
      <vt:lpstr>Milk Component Daily Required Minimum Serving Size</vt:lpstr>
      <vt:lpstr>Milk Component Requirements and Allowable Options</vt:lpstr>
      <vt:lpstr>ACTIVITY: Milk Component – Menu Planning Form</vt:lpstr>
      <vt:lpstr>Milk Component Section of Food Buying Guide</vt:lpstr>
      <vt:lpstr>Creditable Types of Milk</vt:lpstr>
      <vt:lpstr>Nondairy Milk Substitutes MUST Be Nutritionally Equivalent</vt:lpstr>
      <vt:lpstr>Nondairy Milk Substitute Nutrition Standards</vt:lpstr>
      <vt:lpstr>Offering Nondairy Milk Substitutes</vt:lpstr>
      <vt:lpstr>Resources for Accommodating Children with Special Dietary Needs</vt:lpstr>
      <vt:lpstr>Milk Component Wrap Up</vt:lpstr>
      <vt:lpstr>Milk Component Summary</vt:lpstr>
      <vt:lpstr>Lesson 2: Fruits Component for the National School Lunch Program</vt:lpstr>
      <vt:lpstr>Benefits of Fruits</vt:lpstr>
      <vt:lpstr>Lesson Overview and Objective</vt:lpstr>
      <vt:lpstr>Favorite Fruits</vt:lpstr>
      <vt:lpstr>Fruits Component Requirements</vt:lpstr>
      <vt:lpstr>Crediting Fruits</vt:lpstr>
      <vt:lpstr>Types of Fruits</vt:lpstr>
      <vt:lpstr>Fresh Fruit</vt:lpstr>
      <vt:lpstr>Canned Fruit</vt:lpstr>
      <vt:lpstr>Frozen Fruit</vt:lpstr>
      <vt:lpstr>Dried Fruit</vt:lpstr>
      <vt:lpstr>Juice</vt:lpstr>
      <vt:lpstr>Non-Creditable Fruit Products</vt:lpstr>
      <vt:lpstr>Increasing Fruit Consumption</vt:lpstr>
      <vt:lpstr>Activity: Fruits Component – Menu Planning Form</vt:lpstr>
      <vt:lpstr>Fruits Component Wrap Up</vt:lpstr>
      <vt:lpstr>Fruits Component Summary</vt:lpstr>
      <vt:lpstr>Lesson 3: Vegetables Component for the National School Lunch Program</vt:lpstr>
      <vt:lpstr>Benefits of Vegetables</vt:lpstr>
      <vt:lpstr>Lesson Overview and Objective</vt:lpstr>
      <vt:lpstr>Favorite Vegetables</vt:lpstr>
      <vt:lpstr>Vegetables Component</vt:lpstr>
      <vt:lpstr>Vegetables Component Serving Size</vt:lpstr>
      <vt:lpstr>Vegetable Subgroups</vt:lpstr>
      <vt:lpstr>Weekly Vegetable Subgroup Requirements</vt:lpstr>
      <vt:lpstr>Crediting Vegetables</vt:lpstr>
      <vt:lpstr>Crediting Vegetables (cont’d)</vt:lpstr>
      <vt:lpstr>Sample Menu for Vegetables Daily &amp; Weekly Required Serving Amounts</vt:lpstr>
      <vt:lpstr>Activity: Vegetables Component – Menu Planning Form</vt:lpstr>
      <vt:lpstr>Food Buying Guide for Vegetables</vt:lpstr>
      <vt:lpstr>ICN’s iLearn Food Buying Guide Series</vt:lpstr>
      <vt:lpstr>Crediting Specific to Vegetables</vt:lpstr>
      <vt:lpstr>Crediting Specific to Vegetables (cont’d)</vt:lpstr>
      <vt:lpstr>Activity:Menu Sample for Vegetables Daily, Weekly, and Subgroup Weekly Required Serving Amounts </vt:lpstr>
      <vt:lpstr>Activity: Vegetable Subgroups on Menu</vt:lpstr>
      <vt:lpstr>Salad Bar Example</vt:lpstr>
      <vt:lpstr>Vegetables Component Wrap Up</vt:lpstr>
      <vt:lpstr>Vegetables Component Summary</vt:lpstr>
      <vt:lpstr>Lesson 4: Grains Component for the National School Lunch Program</vt:lpstr>
      <vt:lpstr>Benefits of Grains</vt:lpstr>
      <vt:lpstr>Lesson Overview and Objective</vt:lpstr>
      <vt:lpstr>Grains Component Requirements</vt:lpstr>
      <vt:lpstr>Grains: Types of Ingredients</vt:lpstr>
      <vt:lpstr>Grains: Food Examples</vt:lpstr>
      <vt:lpstr>Grains: Daily and Weekly Required Minimums</vt:lpstr>
      <vt:lpstr>Grain-Based Desserts</vt:lpstr>
      <vt:lpstr>Crediting Criteria for Grains Component</vt:lpstr>
      <vt:lpstr>Crediting Criteria for Grains Component (cont'd)</vt:lpstr>
      <vt:lpstr>Crediting Criteria for Grains Component (cont'd)</vt:lpstr>
      <vt:lpstr>Crediting Criteria for Grains Component (cont'd)</vt:lpstr>
      <vt:lpstr>Crediting Grains Example</vt:lpstr>
      <vt:lpstr>Food Buying Guide for Child Nutrition Programs Exhibit A</vt:lpstr>
      <vt:lpstr>Exhibit A Group B and Group E Examples</vt:lpstr>
      <vt:lpstr>Exhibit A  Group H and Group I Examples</vt:lpstr>
      <vt:lpstr>Other Crediting Information for Grains</vt:lpstr>
      <vt:lpstr>Whole Grain-Rich Criteria</vt:lpstr>
      <vt:lpstr>Whole Grain-Rich Criteria (cont'd)</vt:lpstr>
      <vt:lpstr>Whole Grain-Rich Criteria (cont'd)</vt:lpstr>
      <vt:lpstr>Whole Grain-Rich Criteria (cont'd)</vt:lpstr>
      <vt:lpstr>Whole Grain-Rich Criteria (cont'd)</vt:lpstr>
      <vt:lpstr>Activity: Grains Component – Menu Planning Form</vt:lpstr>
      <vt:lpstr>Grains Menu Choices</vt:lpstr>
      <vt:lpstr>Whole Grain-Rich Criteria – Special Circumstances</vt:lpstr>
      <vt:lpstr>Grains Component Wrap Up</vt:lpstr>
      <vt:lpstr>Grains Component Summary</vt:lpstr>
      <vt:lpstr>Lesson 5: Meats/Meat Alternates Component for the National School Lunch Program </vt:lpstr>
      <vt:lpstr>Benefits of Meats/Meat Alternates</vt:lpstr>
      <vt:lpstr>Lesson Overview and Objective</vt:lpstr>
      <vt:lpstr>Meats/Meat Alternates Component</vt:lpstr>
      <vt:lpstr>Meats/Meat Alternates Component Serving</vt:lpstr>
      <vt:lpstr>Crediting Meats/Meat Alternates</vt:lpstr>
      <vt:lpstr>Crediting Nuts and Seeds</vt:lpstr>
      <vt:lpstr>Child Nutrition (CN) Label</vt:lpstr>
      <vt:lpstr>Beans, Peas, and Lentils</vt:lpstr>
      <vt:lpstr>Combination Foods</vt:lpstr>
      <vt:lpstr>Activity: Meats/Meat Alternates Component – Menu Planning Form</vt:lpstr>
      <vt:lpstr>Meats/Meat Alternates Component Wrap Up</vt:lpstr>
      <vt:lpstr>Meats/Meat Alternates Component Summary</vt:lpstr>
      <vt:lpstr>Lesson 6: Modifying Menu Offerings for Grade Groups to Meet Meal Pattern Requirements for the National School Lunch Program</vt:lpstr>
      <vt:lpstr>Why Grade Groups?</vt:lpstr>
      <vt:lpstr>Lesson Overview and Objective</vt:lpstr>
      <vt:lpstr>Grade Groups</vt:lpstr>
      <vt:lpstr>Activity: Milk Component</vt:lpstr>
      <vt:lpstr>Activity: Fruits Component</vt:lpstr>
      <vt:lpstr>Activity: Vegetables Component</vt:lpstr>
      <vt:lpstr>Activity: Grains Component</vt:lpstr>
      <vt:lpstr>Activity: Meats/Meat Alternates Component</vt:lpstr>
      <vt:lpstr>Over Versus Serve (OVS) in NSLP</vt:lpstr>
      <vt:lpstr>OVS in NSLP (cont’d)</vt:lpstr>
      <vt:lpstr>Other Grade Groups Wrap Up</vt:lpstr>
      <vt:lpstr>Lesson 7: School Breakfast Program</vt:lpstr>
      <vt:lpstr>SBP Compared to NSLP</vt:lpstr>
      <vt:lpstr>Lesson Overview and Objective</vt:lpstr>
      <vt:lpstr>School Breakfast Program</vt:lpstr>
      <vt:lpstr>School Breakfast Program Meal Pattern</vt:lpstr>
      <vt:lpstr>Planning a Breakfast Menu</vt:lpstr>
      <vt:lpstr>School Breakfast Program Menu Crediting Fruits </vt:lpstr>
      <vt:lpstr>School Breakfast Program Menu Crediting Vegetables for Fruits </vt:lpstr>
      <vt:lpstr>School Breakfast Program Menu Offering Vegetables as Extras</vt:lpstr>
      <vt:lpstr>School Breakfast Program Combined Grains and Meats/Meat Alternates Component</vt:lpstr>
      <vt:lpstr>Grains and Meats/Meat Alternates Component Tip</vt:lpstr>
      <vt:lpstr>School Breakfast Program Offer Versus Serve</vt:lpstr>
      <vt:lpstr>School Breakfast Program Wrap Up</vt:lpstr>
      <vt:lpstr>School Breakfast Program Summary</vt:lpstr>
      <vt:lpstr>Lesson 8: Nutrient Standards</vt:lpstr>
      <vt:lpstr>Nutrient Standards</vt:lpstr>
      <vt:lpstr>Lesson Overview and Objective</vt:lpstr>
      <vt:lpstr>Meal Pattern Chart</vt:lpstr>
      <vt:lpstr>Calories</vt:lpstr>
      <vt:lpstr>Tips for Calorie Management</vt:lpstr>
      <vt:lpstr>Saturated Fat</vt:lpstr>
      <vt:lpstr>Sodium/Salt</vt:lpstr>
      <vt:lpstr>Tips for Sodium Management</vt:lpstr>
      <vt:lpstr>Added Sugars</vt:lpstr>
      <vt:lpstr>Non-Creditable Foods </vt:lpstr>
      <vt:lpstr>Non-Creditable Foods (cont’d)</vt:lpstr>
      <vt:lpstr>Nutrient Standards Wrap Up/Summary</vt:lpstr>
      <vt:lpstr>Certification of Compliance Worksheets:  5-Day Schedule</vt:lpstr>
      <vt:lpstr>Technical Assistance &amp; Guidance </vt:lpstr>
      <vt:lpstr>Questions?</vt:lpstr>
      <vt:lpstr>Post-Assessment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Identifying Reimbursable  School Meals for Menu Planners</dc:title>
  <dc:creator/>
  <cp:lastModifiedBy/>
  <cp:revision>1959</cp:revision>
  <dcterms:modified xsi:type="dcterms:W3CDTF">2024-10-25T17:31:49Z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0x0101003502F25F01E79D40BAC200C6982FBEC8</vt:lpwstr>
  </property>
</Properties>
</file>