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png" ContentType="image/png"/>
  <Default Extension="rels" ContentType="application/vnd.openxmlformats-package.relationships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slides/slide64.xml" ContentType="application/vnd.openxmlformats-officedocument.presentationml.slide+xml"/>
  <Override PartName="/ppt/slides/slide65.xml" ContentType="application/vnd.openxmlformats-officedocument.presentationml.slide+xml"/>
  <Override PartName="/ppt/slides/slide66.xml" ContentType="application/vnd.openxmlformats-officedocument.presentationml.slide+xml"/>
  <Override PartName="/ppt/slides/slide67.xml" ContentType="application/vnd.openxmlformats-officedocument.presentationml.slide+xml"/>
  <Override PartName="/ppt/slides/slide68.xml" ContentType="application/vnd.openxmlformats-officedocument.presentationml.slide+xml"/>
  <Override PartName="/ppt/slides/slide69.xml" ContentType="application/vnd.openxmlformats-officedocument.presentationml.slide+xml"/>
  <Override PartName="/ppt/slides/slide70.xml" ContentType="application/vnd.openxmlformats-officedocument.presentationml.slide+xml"/>
  <Override PartName="/ppt/slides/slide71.xml" ContentType="application/vnd.openxmlformats-officedocument.presentationml.slide+xml"/>
  <Override PartName="/ppt/slides/slide72.xml" ContentType="application/vnd.openxmlformats-officedocument.presentationml.slide+xml"/>
  <Override PartName="/ppt/slides/slide73.xml" ContentType="application/vnd.openxmlformats-officedocument.presentationml.slide+xml"/>
  <Override PartName="/ppt/slides/slide74.xml" ContentType="application/vnd.openxmlformats-officedocument.presentationml.slide+xml"/>
  <Override PartName="/ppt/slides/slide75.xml" ContentType="application/vnd.openxmlformats-officedocument.presentationml.slide+xml"/>
  <Override PartName="/ppt/slides/slide76.xml" ContentType="application/vnd.openxmlformats-officedocument.presentationml.slide+xml"/>
  <Override PartName="/ppt/slides/slide77.xml" ContentType="application/vnd.openxmlformats-officedocument.presentationml.slide+xml"/>
  <Override PartName="/ppt/slides/slide78.xml" ContentType="application/vnd.openxmlformats-officedocument.presentationml.slide+xml"/>
  <Override PartName="/ppt/slides/slide79.xml" ContentType="application/vnd.openxmlformats-officedocument.presentationml.slide+xml"/>
  <Override PartName="/ppt/slides/slide80.xml" ContentType="application/vnd.openxmlformats-officedocument.presentationml.slide+xml"/>
  <Override PartName="/ppt/slides/slide81.xml" ContentType="application/vnd.openxmlformats-officedocument.presentationml.slide+xml"/>
  <Override PartName="/ppt/slides/slide82.xml" ContentType="application/vnd.openxmlformats-officedocument.presentationml.slide+xml"/>
  <Override PartName="/ppt/slides/slide8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authors.xml" ContentType="application/vnd.ms-powerpoint.authors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removePersonalInfoOnSave="1" saveSubsetFonts="1" autoCompressPictures="0">
  <p:sldMasterIdLst>
    <p:sldMasterId id="2147483648" r:id="rId1"/>
  </p:sldMasterIdLst>
  <p:notesMasterIdLst>
    <p:notesMasterId r:id="rId85"/>
  </p:notesMasterIdLst>
  <p:sldIdLst>
    <p:sldId id="257" r:id="rId2"/>
    <p:sldId id="259" r:id="rId3"/>
    <p:sldId id="260" r:id="rId4"/>
    <p:sldId id="261" r:id="rId5"/>
    <p:sldId id="262" r:id="rId6"/>
    <p:sldId id="263" r:id="rId7"/>
    <p:sldId id="264" r:id="rId8"/>
    <p:sldId id="265" r:id="rId9"/>
    <p:sldId id="266" r:id="rId10"/>
    <p:sldId id="267" r:id="rId11"/>
    <p:sldId id="268" r:id="rId12"/>
    <p:sldId id="269" r:id="rId13"/>
    <p:sldId id="270" r:id="rId14"/>
    <p:sldId id="271" r:id="rId15"/>
    <p:sldId id="272" r:id="rId16"/>
    <p:sldId id="273" r:id="rId17"/>
    <p:sldId id="274" r:id="rId18"/>
    <p:sldId id="276" r:id="rId19"/>
    <p:sldId id="277" r:id="rId20"/>
    <p:sldId id="278" r:id="rId21"/>
    <p:sldId id="279" r:id="rId22"/>
    <p:sldId id="280" r:id="rId23"/>
    <p:sldId id="281" r:id="rId24"/>
    <p:sldId id="282" r:id="rId25"/>
    <p:sldId id="283" r:id="rId26"/>
    <p:sldId id="284" r:id="rId27"/>
    <p:sldId id="275" r:id="rId28"/>
    <p:sldId id="285" r:id="rId29"/>
    <p:sldId id="286" r:id="rId30"/>
    <p:sldId id="287" r:id="rId31"/>
    <p:sldId id="288" r:id="rId32"/>
    <p:sldId id="289" r:id="rId33"/>
    <p:sldId id="290" r:id="rId34"/>
    <p:sldId id="291" r:id="rId35"/>
    <p:sldId id="292" r:id="rId36"/>
    <p:sldId id="293" r:id="rId37"/>
    <p:sldId id="294" r:id="rId38"/>
    <p:sldId id="295" r:id="rId39"/>
    <p:sldId id="296" r:id="rId40"/>
    <p:sldId id="297" r:id="rId41"/>
    <p:sldId id="298" r:id="rId42"/>
    <p:sldId id="299" r:id="rId43"/>
    <p:sldId id="300" r:id="rId44"/>
    <p:sldId id="302" r:id="rId45"/>
    <p:sldId id="303" r:id="rId46"/>
    <p:sldId id="304" r:id="rId47"/>
    <p:sldId id="305" r:id="rId48"/>
    <p:sldId id="306" r:id="rId49"/>
    <p:sldId id="307" r:id="rId50"/>
    <p:sldId id="308" r:id="rId51"/>
    <p:sldId id="309" r:id="rId52"/>
    <p:sldId id="310" r:id="rId53"/>
    <p:sldId id="311" r:id="rId54"/>
    <p:sldId id="312" r:id="rId55"/>
    <p:sldId id="313" r:id="rId56"/>
    <p:sldId id="314" r:id="rId57"/>
    <p:sldId id="315" r:id="rId58"/>
    <p:sldId id="316" r:id="rId59"/>
    <p:sldId id="317" r:id="rId60"/>
    <p:sldId id="318" r:id="rId61"/>
    <p:sldId id="319" r:id="rId62"/>
    <p:sldId id="320" r:id="rId63"/>
    <p:sldId id="321" r:id="rId64"/>
    <p:sldId id="322" r:id="rId65"/>
    <p:sldId id="323" r:id="rId66"/>
    <p:sldId id="324" r:id="rId67"/>
    <p:sldId id="325" r:id="rId68"/>
    <p:sldId id="326" r:id="rId69"/>
    <p:sldId id="327" r:id="rId70"/>
    <p:sldId id="328" r:id="rId71"/>
    <p:sldId id="329" r:id="rId72"/>
    <p:sldId id="330" r:id="rId73"/>
    <p:sldId id="331" r:id="rId74"/>
    <p:sldId id="332" r:id="rId75"/>
    <p:sldId id="333" r:id="rId76"/>
    <p:sldId id="334" r:id="rId77"/>
    <p:sldId id="335" r:id="rId78"/>
    <p:sldId id="336" r:id="rId79"/>
    <p:sldId id="337" r:id="rId80"/>
    <p:sldId id="338" r:id="rId81"/>
    <p:sldId id="339" r:id="rId82"/>
    <p:sldId id="340" r:id="rId83"/>
    <p:sldId id="341" r:id="rId84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authors.xml><?xml version="1.0" encoding="utf-8"?>
<p188:authorLst xmlns:a="http://schemas.openxmlformats.org/drawingml/2006/main" xmlns:r="http://schemas.openxmlformats.org/officeDocument/2006/relationships" xmlns:p188="http://schemas.microsoft.com/office/powerpoint/2018/8/main">
  <p188:author id="{00000000-0000-0000-0000-000000000000}" name="Author" initials="A" userId="Author" providerId="AD"/>
</p188: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 useTimings="0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90C84A"/>
    <a:srgbClr val="96989B"/>
    <a:srgbClr val="93C849"/>
    <a:srgbClr val="92C74A"/>
    <a:srgbClr val="91C84A"/>
    <a:srgbClr val="84BF43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08FB837D-C827-4EFA-A057-4D05807E0F7C}" styleName="Themed Style 1 - Accent 6">
    <a:tblBg>
      <a:fillRef idx="2">
        <a:schemeClr val="accent6"/>
      </a:fillRef>
      <a:effectRef idx="1">
        <a:schemeClr val="accent6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  <a:insideH>
            <a:lnRef idx="1">
              <a:schemeClr val="accent6"/>
            </a:lnRef>
          </a:insideH>
          <a:insideV>
            <a:lnRef idx="1">
              <a:schemeClr val="accent6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6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</a:tcBdr>
        <a:fill>
          <a:solidFill>
            <a:schemeClr val="accent6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6"/>
            </a:lnRef>
          </a:left>
          <a:right>
            <a:lnRef idx="1">
              <a:schemeClr val="accent6"/>
            </a:lnRef>
          </a:right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  <a:insideH>
            <a:lnRef idx="1">
              <a:schemeClr val="accent6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6"/>
            </a:lnRef>
          </a:left>
          <a:right>
            <a:lnRef idx="2">
              <a:schemeClr val="accent6"/>
            </a:lnRef>
          </a:right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  <a:insideH>
            <a:lnRef idx="1">
              <a:schemeClr val="accent6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  <a:top>
            <a:lnRef idx="2">
              <a:schemeClr val="accent6"/>
            </a:lnRef>
          </a:top>
          <a:bottom>
            <a:lnRef idx="2">
              <a:schemeClr val="accent6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  <a:top>
            <a:lnRef idx="1">
              <a:schemeClr val="accent6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6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>
      <p:cViewPr varScale="1">
        <p:scale>
          <a:sx n="88" d="100"/>
          <a:sy n="88" d="100"/>
        </p:scale>
        <p:origin x="66" y="142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26" Type="http://schemas.openxmlformats.org/officeDocument/2006/relationships/slide" Target="slides/slide25.xml"/><Relationship Id="rId21" Type="http://schemas.openxmlformats.org/officeDocument/2006/relationships/slide" Target="slides/slide20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63" Type="http://schemas.openxmlformats.org/officeDocument/2006/relationships/slide" Target="slides/slide62.xml"/><Relationship Id="rId68" Type="http://schemas.openxmlformats.org/officeDocument/2006/relationships/slide" Target="slides/slide67.xml"/><Relationship Id="rId84" Type="http://schemas.openxmlformats.org/officeDocument/2006/relationships/slide" Target="slides/slide83.xml"/><Relationship Id="rId89" Type="http://schemas.openxmlformats.org/officeDocument/2006/relationships/tableStyles" Target="tableStyles.xml"/><Relationship Id="rId16" Type="http://schemas.openxmlformats.org/officeDocument/2006/relationships/slide" Target="slides/slide15.xml"/><Relationship Id="rId11" Type="http://schemas.openxmlformats.org/officeDocument/2006/relationships/slide" Target="slides/slide10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53" Type="http://schemas.openxmlformats.org/officeDocument/2006/relationships/slide" Target="slides/slide52.xml"/><Relationship Id="rId58" Type="http://schemas.openxmlformats.org/officeDocument/2006/relationships/slide" Target="slides/slide57.xml"/><Relationship Id="rId74" Type="http://schemas.openxmlformats.org/officeDocument/2006/relationships/slide" Target="slides/slide73.xml"/><Relationship Id="rId79" Type="http://schemas.openxmlformats.org/officeDocument/2006/relationships/slide" Target="slides/slide78.xml"/><Relationship Id="rId5" Type="http://schemas.openxmlformats.org/officeDocument/2006/relationships/slide" Target="slides/slide4.xml"/><Relationship Id="rId90" Type="http://schemas.microsoft.com/office/2018/10/relationships/authors" Target="authors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slide" Target="slides/slide55.xml"/><Relationship Id="rId64" Type="http://schemas.openxmlformats.org/officeDocument/2006/relationships/slide" Target="slides/slide63.xml"/><Relationship Id="rId69" Type="http://schemas.openxmlformats.org/officeDocument/2006/relationships/slide" Target="slides/slide68.xml"/><Relationship Id="rId77" Type="http://schemas.openxmlformats.org/officeDocument/2006/relationships/slide" Target="slides/slide76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72" Type="http://schemas.openxmlformats.org/officeDocument/2006/relationships/slide" Target="slides/slide71.xml"/><Relationship Id="rId80" Type="http://schemas.openxmlformats.org/officeDocument/2006/relationships/slide" Target="slides/slide79.xml"/><Relationship Id="rId85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59" Type="http://schemas.openxmlformats.org/officeDocument/2006/relationships/slide" Target="slides/slide58.xml"/><Relationship Id="rId67" Type="http://schemas.openxmlformats.org/officeDocument/2006/relationships/slide" Target="slides/slide66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54" Type="http://schemas.openxmlformats.org/officeDocument/2006/relationships/slide" Target="slides/slide53.xml"/><Relationship Id="rId62" Type="http://schemas.openxmlformats.org/officeDocument/2006/relationships/slide" Target="slides/slide61.xml"/><Relationship Id="rId70" Type="http://schemas.openxmlformats.org/officeDocument/2006/relationships/slide" Target="slides/slide69.xml"/><Relationship Id="rId75" Type="http://schemas.openxmlformats.org/officeDocument/2006/relationships/slide" Target="slides/slide74.xml"/><Relationship Id="rId83" Type="http://schemas.openxmlformats.org/officeDocument/2006/relationships/slide" Target="slides/slide82.xml"/><Relationship Id="rId88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slide" Target="slides/slide56.xml"/><Relationship Id="rId10" Type="http://schemas.openxmlformats.org/officeDocument/2006/relationships/slide" Target="slides/slide9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60" Type="http://schemas.openxmlformats.org/officeDocument/2006/relationships/slide" Target="slides/slide59.xml"/><Relationship Id="rId65" Type="http://schemas.openxmlformats.org/officeDocument/2006/relationships/slide" Target="slides/slide64.xml"/><Relationship Id="rId73" Type="http://schemas.openxmlformats.org/officeDocument/2006/relationships/slide" Target="slides/slide72.xml"/><Relationship Id="rId78" Type="http://schemas.openxmlformats.org/officeDocument/2006/relationships/slide" Target="slides/slide77.xml"/><Relationship Id="rId81" Type="http://schemas.openxmlformats.org/officeDocument/2006/relationships/slide" Target="slides/slide80.xml"/><Relationship Id="rId86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9" Type="http://schemas.openxmlformats.org/officeDocument/2006/relationships/slide" Target="slides/slide38.xml"/><Relationship Id="rId34" Type="http://schemas.openxmlformats.org/officeDocument/2006/relationships/slide" Target="slides/slide33.xml"/><Relationship Id="rId50" Type="http://schemas.openxmlformats.org/officeDocument/2006/relationships/slide" Target="slides/slide49.xml"/><Relationship Id="rId55" Type="http://schemas.openxmlformats.org/officeDocument/2006/relationships/slide" Target="slides/slide54.xml"/><Relationship Id="rId76" Type="http://schemas.openxmlformats.org/officeDocument/2006/relationships/slide" Target="slides/slide75.xml"/><Relationship Id="rId7" Type="http://schemas.openxmlformats.org/officeDocument/2006/relationships/slide" Target="slides/slide6.xml"/><Relationship Id="rId71" Type="http://schemas.openxmlformats.org/officeDocument/2006/relationships/slide" Target="slides/slide70.xml"/><Relationship Id="rId2" Type="http://schemas.openxmlformats.org/officeDocument/2006/relationships/slide" Target="slides/slide1.xml"/><Relationship Id="rId29" Type="http://schemas.openxmlformats.org/officeDocument/2006/relationships/slide" Target="slides/slide28.xml"/><Relationship Id="rId24" Type="http://schemas.openxmlformats.org/officeDocument/2006/relationships/slide" Target="slides/slide23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66" Type="http://schemas.openxmlformats.org/officeDocument/2006/relationships/slide" Target="slides/slide65.xml"/><Relationship Id="rId87" Type="http://schemas.openxmlformats.org/officeDocument/2006/relationships/viewProps" Target="viewProps.xml"/><Relationship Id="rId61" Type="http://schemas.openxmlformats.org/officeDocument/2006/relationships/slide" Target="slides/slide60.xml"/><Relationship Id="rId82" Type="http://schemas.openxmlformats.org/officeDocument/2006/relationships/slide" Target="slides/slide81.xml"/><Relationship Id="rId19" Type="http://schemas.openxmlformats.org/officeDocument/2006/relationships/slide" Target="slides/slide18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BF95024-807F-40F2-A58E-A6B4FB608976}" type="datetimeFigureOut">
              <a:rPr lang="en-US" smtClean="0"/>
              <a:t>10/23/2024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9630298-EF37-40A0-A7C4-B13375B42DE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5304790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9630298-EF37-40A0-A7C4-B13375B42DED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36374053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9630298-EF37-40A0-A7C4-B13375B42DED}" type="slidenum">
              <a:rPr lang="en-US" smtClean="0"/>
              <a:t>26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862614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emf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4.emf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emf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emf"/><Relationship Id="rId2" Type="http://schemas.openxmlformats.org/officeDocument/2006/relationships/image" Target="../media/image2.emf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emf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emf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emf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emf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>
            <a:extLst>
              <a:ext uri="{FF2B5EF4-FFF2-40B4-BE49-F238E27FC236}">
                <a16:creationId xmlns:a16="http://schemas.microsoft.com/office/drawing/2014/main" id="{6F79BC9B-B93A-6943-9B99-6E5E098E9B9D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9028954" y="-885444"/>
            <a:ext cx="4292600" cy="6324600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3CBBAEFF-003F-634F-A5D7-E06C36697A34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 rot="10800000">
            <a:off x="-1015256" y="1498092"/>
            <a:ext cx="4292600" cy="6324600"/>
          </a:xfrm>
          <a:prstGeom prst="rect">
            <a:avLst/>
          </a:prstGeom>
        </p:spPr>
      </p:pic>
      <p:pic>
        <p:nvPicPr>
          <p:cNvPr id="13" name="Picture 12">
            <a:extLst>
              <a:ext uri="{FF2B5EF4-FFF2-40B4-BE49-F238E27FC236}">
                <a16:creationId xmlns:a16="http://schemas.microsoft.com/office/drawing/2014/main" id="{8D113DE5-6C30-124E-921B-B5983421F315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3032413" y="2876550"/>
            <a:ext cx="6127173" cy="1104900"/>
          </a:xfrm>
          <a:prstGeom prst="rect">
            <a:avLst/>
          </a:prstGeom>
        </p:spPr>
      </p:pic>
      <p:pic>
        <p:nvPicPr>
          <p:cNvPr id="16" name="Picture 15">
            <a:extLst>
              <a:ext uri="{FF2B5EF4-FFF2-40B4-BE49-F238E27FC236}">
                <a16:creationId xmlns:a16="http://schemas.microsoft.com/office/drawing/2014/main" id="{6C4DE2A0-71C7-DB43-8E12-B715A3D0343B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2898371" y="6350865"/>
            <a:ext cx="12192000" cy="61718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9975158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1DC210E-52A8-B140-95E7-44B12EDC8CB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340BE9C-458E-B54E-8C20-E14A3EFAF31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D8E2634-B65E-6545-BA00-82350FE0819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95E16F41-8CF9-5B4A-B136-62BB686045DD}" type="slidenum">
              <a:rPr lang="en-US" smtClean="0"/>
              <a:t>‹#›</a:t>
            </a:fld>
            <a:endParaRPr lang="en-US"/>
          </a:p>
        </p:txBody>
      </p:sp>
      <p:pic>
        <p:nvPicPr>
          <p:cNvPr id="11" name="Picture 10">
            <a:extLst>
              <a:ext uri="{FF2B5EF4-FFF2-40B4-BE49-F238E27FC236}">
                <a16:creationId xmlns:a16="http://schemas.microsoft.com/office/drawing/2014/main" id="{F8F728B0-83E7-9B4D-8DCE-E8A4828019C7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2325536" y="6279284"/>
            <a:ext cx="12192000" cy="61718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4437751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EB3FC50-73D6-1842-B6EA-97974D3DF21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84225BBF-275E-354E-AA6E-B73396FE50F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398B348F-E19B-CA4B-BEB2-89495DA6CCFF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9159586" y="-885444"/>
            <a:ext cx="4292600" cy="6324600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1E89305E-BD04-DF43-BB5D-7B822C9A3E14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2325536" y="6279284"/>
            <a:ext cx="12192000" cy="61718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1000386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3A7E359-CC8A-F34F-AF0F-4219F65052C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1904275-F208-EB4F-BAFD-69F11A10E8B0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8057AEE6-2959-ED4C-A75F-1A06F49113D9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pic>
        <p:nvPicPr>
          <p:cNvPr id="13" name="Picture 12">
            <a:extLst>
              <a:ext uri="{FF2B5EF4-FFF2-40B4-BE49-F238E27FC236}">
                <a16:creationId xmlns:a16="http://schemas.microsoft.com/office/drawing/2014/main" id="{BC174785-18C1-014A-8982-C8424843E90B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2325536" y="6196154"/>
            <a:ext cx="12192000" cy="61718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247485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058A8B0-5469-1F4C-B60B-A3676FAF708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1AB0F1D8-1627-784F-90F5-F7AB3AD2F527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DF246E5F-1E59-8947-8DBF-C9C415147DD5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5335A771-EEEF-BC4A-BD6A-B40C4D12EC3A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F5546C34-C560-F243-901C-42D80C800AC3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 rot="10800000">
            <a:off x="-6411884" y="272673"/>
            <a:ext cx="12192000" cy="617188"/>
          </a:xfrm>
          <a:prstGeom prst="rect">
            <a:avLst/>
          </a:prstGeom>
        </p:spPr>
      </p:pic>
      <p:sp>
        <p:nvSpPr>
          <p:cNvPr id="13" name="Rectangle 12">
            <a:extLst>
              <a:ext uri="{FF2B5EF4-FFF2-40B4-BE49-F238E27FC236}">
                <a16:creationId xmlns:a16="http://schemas.microsoft.com/office/drawing/2014/main" id="{AC73E319-4D53-444B-A8A4-37B11EE5735E}"/>
              </a:ext>
            </a:extLst>
          </p:cNvPr>
          <p:cNvSpPr/>
          <p:nvPr userDrawn="1"/>
        </p:nvSpPr>
        <p:spPr>
          <a:xfrm>
            <a:off x="-96982" y="-310576"/>
            <a:ext cx="12765024" cy="681037"/>
          </a:xfrm>
          <a:prstGeom prst="rect">
            <a:avLst/>
          </a:prstGeom>
          <a:solidFill>
            <a:srgbClr val="91C84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err="1"/>
              <a:t>i</a:t>
            </a:r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C920D7F8-9F95-D94D-81F4-2D6D51F2A7B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27730" y="767556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FB676876-6BE9-9944-96C6-B745618F602C}"/>
              </a:ext>
            </a:extLst>
          </p:cNvPr>
          <p:cNvSpPr/>
          <p:nvPr userDrawn="1"/>
        </p:nvSpPr>
        <p:spPr>
          <a:xfrm>
            <a:off x="2710545" y="6140676"/>
            <a:ext cx="9546771" cy="864280"/>
          </a:xfrm>
          <a:custGeom>
            <a:avLst/>
            <a:gdLst>
              <a:gd name="connsiteX0" fmla="*/ 0 w 9546771"/>
              <a:gd name="connsiteY0" fmla="*/ 0 h 864280"/>
              <a:gd name="connsiteX1" fmla="*/ 9546771 w 9546771"/>
              <a:gd name="connsiteY1" fmla="*/ 0 h 864280"/>
              <a:gd name="connsiteX2" fmla="*/ 9546771 w 9546771"/>
              <a:gd name="connsiteY2" fmla="*/ 864280 h 864280"/>
              <a:gd name="connsiteX3" fmla="*/ 0 w 9546771"/>
              <a:gd name="connsiteY3" fmla="*/ 864280 h 864280"/>
              <a:gd name="connsiteX4" fmla="*/ 0 w 9546771"/>
              <a:gd name="connsiteY4" fmla="*/ 0 h 864280"/>
              <a:gd name="connsiteX0" fmla="*/ 506186 w 9546771"/>
              <a:gd name="connsiteY0" fmla="*/ 16329 h 864280"/>
              <a:gd name="connsiteX1" fmla="*/ 9546771 w 9546771"/>
              <a:gd name="connsiteY1" fmla="*/ 0 h 864280"/>
              <a:gd name="connsiteX2" fmla="*/ 9546771 w 9546771"/>
              <a:gd name="connsiteY2" fmla="*/ 864280 h 864280"/>
              <a:gd name="connsiteX3" fmla="*/ 0 w 9546771"/>
              <a:gd name="connsiteY3" fmla="*/ 864280 h 864280"/>
              <a:gd name="connsiteX4" fmla="*/ 506186 w 9546771"/>
              <a:gd name="connsiteY4" fmla="*/ 16329 h 864280"/>
              <a:gd name="connsiteX0" fmla="*/ 783771 w 9546771"/>
              <a:gd name="connsiteY0" fmla="*/ 65315 h 864280"/>
              <a:gd name="connsiteX1" fmla="*/ 9546771 w 9546771"/>
              <a:gd name="connsiteY1" fmla="*/ 0 h 864280"/>
              <a:gd name="connsiteX2" fmla="*/ 9546771 w 9546771"/>
              <a:gd name="connsiteY2" fmla="*/ 864280 h 864280"/>
              <a:gd name="connsiteX3" fmla="*/ 0 w 9546771"/>
              <a:gd name="connsiteY3" fmla="*/ 864280 h 864280"/>
              <a:gd name="connsiteX4" fmla="*/ 783771 w 9546771"/>
              <a:gd name="connsiteY4" fmla="*/ 65315 h 86428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9546771" h="864280">
                <a:moveTo>
                  <a:pt x="783771" y="65315"/>
                </a:moveTo>
                <a:lnTo>
                  <a:pt x="9546771" y="0"/>
                </a:lnTo>
                <a:lnTo>
                  <a:pt x="9546771" y="864280"/>
                </a:lnTo>
                <a:lnTo>
                  <a:pt x="0" y="864280"/>
                </a:lnTo>
                <a:lnTo>
                  <a:pt x="783771" y="65315"/>
                </a:lnTo>
                <a:close/>
              </a:path>
            </a:pathLst>
          </a:custGeom>
          <a:solidFill>
            <a:srgbClr val="93C84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1295555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B01686D-A8A1-274E-9443-689136AF1DA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1043997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7B9B4211-51C4-6B43-B601-6533FDFBBBE3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 rot="10800000">
            <a:off x="-6411884" y="272673"/>
            <a:ext cx="12192000" cy="617188"/>
          </a:xfrm>
          <a:prstGeom prst="rect">
            <a:avLst/>
          </a:prstGeom>
        </p:spPr>
      </p:pic>
      <p:sp>
        <p:nvSpPr>
          <p:cNvPr id="7" name="Rectangle 6">
            <a:extLst>
              <a:ext uri="{FF2B5EF4-FFF2-40B4-BE49-F238E27FC236}">
                <a16:creationId xmlns:a16="http://schemas.microsoft.com/office/drawing/2014/main" id="{5620A69E-8801-0440-AF39-3FE27DFE0A10}"/>
              </a:ext>
            </a:extLst>
          </p:cNvPr>
          <p:cNvSpPr/>
          <p:nvPr userDrawn="1"/>
        </p:nvSpPr>
        <p:spPr>
          <a:xfrm>
            <a:off x="-96982" y="-310576"/>
            <a:ext cx="12765024" cy="681037"/>
          </a:xfrm>
          <a:prstGeom prst="rect">
            <a:avLst/>
          </a:prstGeom>
          <a:solidFill>
            <a:srgbClr val="91C84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err="1"/>
              <a:t>i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5179710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16">
            <a:extLst>
              <a:ext uri="{FF2B5EF4-FFF2-40B4-BE49-F238E27FC236}">
                <a16:creationId xmlns:a16="http://schemas.microsoft.com/office/drawing/2014/main" id="{3989F4CF-6A1F-5B41-8C56-D47CBB9F028C}"/>
              </a:ext>
            </a:extLst>
          </p:cNvPr>
          <p:cNvSpPr/>
          <p:nvPr userDrawn="1"/>
        </p:nvSpPr>
        <p:spPr>
          <a:xfrm>
            <a:off x="2551519" y="6148628"/>
            <a:ext cx="9546771" cy="864280"/>
          </a:xfrm>
          <a:custGeom>
            <a:avLst/>
            <a:gdLst>
              <a:gd name="connsiteX0" fmla="*/ 0 w 9546771"/>
              <a:gd name="connsiteY0" fmla="*/ 0 h 864280"/>
              <a:gd name="connsiteX1" fmla="*/ 9546771 w 9546771"/>
              <a:gd name="connsiteY1" fmla="*/ 0 h 864280"/>
              <a:gd name="connsiteX2" fmla="*/ 9546771 w 9546771"/>
              <a:gd name="connsiteY2" fmla="*/ 864280 h 864280"/>
              <a:gd name="connsiteX3" fmla="*/ 0 w 9546771"/>
              <a:gd name="connsiteY3" fmla="*/ 864280 h 864280"/>
              <a:gd name="connsiteX4" fmla="*/ 0 w 9546771"/>
              <a:gd name="connsiteY4" fmla="*/ 0 h 864280"/>
              <a:gd name="connsiteX0" fmla="*/ 506186 w 9546771"/>
              <a:gd name="connsiteY0" fmla="*/ 16329 h 864280"/>
              <a:gd name="connsiteX1" fmla="*/ 9546771 w 9546771"/>
              <a:gd name="connsiteY1" fmla="*/ 0 h 864280"/>
              <a:gd name="connsiteX2" fmla="*/ 9546771 w 9546771"/>
              <a:gd name="connsiteY2" fmla="*/ 864280 h 864280"/>
              <a:gd name="connsiteX3" fmla="*/ 0 w 9546771"/>
              <a:gd name="connsiteY3" fmla="*/ 864280 h 864280"/>
              <a:gd name="connsiteX4" fmla="*/ 506186 w 9546771"/>
              <a:gd name="connsiteY4" fmla="*/ 16329 h 864280"/>
              <a:gd name="connsiteX0" fmla="*/ 783771 w 9546771"/>
              <a:gd name="connsiteY0" fmla="*/ 65315 h 864280"/>
              <a:gd name="connsiteX1" fmla="*/ 9546771 w 9546771"/>
              <a:gd name="connsiteY1" fmla="*/ 0 h 864280"/>
              <a:gd name="connsiteX2" fmla="*/ 9546771 w 9546771"/>
              <a:gd name="connsiteY2" fmla="*/ 864280 h 864280"/>
              <a:gd name="connsiteX3" fmla="*/ 0 w 9546771"/>
              <a:gd name="connsiteY3" fmla="*/ 864280 h 864280"/>
              <a:gd name="connsiteX4" fmla="*/ 783771 w 9546771"/>
              <a:gd name="connsiteY4" fmla="*/ 65315 h 86428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9546771" h="864280">
                <a:moveTo>
                  <a:pt x="783771" y="65315"/>
                </a:moveTo>
                <a:lnTo>
                  <a:pt x="9546771" y="0"/>
                </a:lnTo>
                <a:lnTo>
                  <a:pt x="9546771" y="864280"/>
                </a:lnTo>
                <a:lnTo>
                  <a:pt x="0" y="864280"/>
                </a:lnTo>
                <a:lnTo>
                  <a:pt x="783771" y="65315"/>
                </a:lnTo>
                <a:close/>
              </a:path>
            </a:pathLst>
          </a:custGeom>
          <a:solidFill>
            <a:srgbClr val="93C84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Triangle 8">
            <a:extLst>
              <a:ext uri="{FF2B5EF4-FFF2-40B4-BE49-F238E27FC236}">
                <a16:creationId xmlns:a16="http://schemas.microsoft.com/office/drawing/2014/main" id="{FDCC48B6-03C7-B245-A6EE-999844A4B17C}"/>
              </a:ext>
            </a:extLst>
          </p:cNvPr>
          <p:cNvSpPr/>
          <p:nvPr userDrawn="1"/>
        </p:nvSpPr>
        <p:spPr>
          <a:xfrm>
            <a:off x="2024745" y="6212240"/>
            <a:ext cx="1053547" cy="551382"/>
          </a:xfrm>
          <a:custGeom>
            <a:avLst/>
            <a:gdLst>
              <a:gd name="connsiteX0" fmla="*/ 0 w 787179"/>
              <a:gd name="connsiteY0" fmla="*/ 678603 h 678603"/>
              <a:gd name="connsiteX1" fmla="*/ 393590 w 787179"/>
              <a:gd name="connsiteY1" fmla="*/ 0 h 678603"/>
              <a:gd name="connsiteX2" fmla="*/ 787179 w 787179"/>
              <a:gd name="connsiteY2" fmla="*/ 678603 h 678603"/>
              <a:gd name="connsiteX3" fmla="*/ 0 w 787179"/>
              <a:gd name="connsiteY3" fmla="*/ 678603 h 678603"/>
              <a:gd name="connsiteX0" fmla="*/ 170953 w 958132"/>
              <a:gd name="connsiteY0" fmla="*/ 678603 h 678603"/>
              <a:gd name="connsiteX1" fmla="*/ 0 w 958132"/>
              <a:gd name="connsiteY1" fmla="*/ 0 h 678603"/>
              <a:gd name="connsiteX2" fmla="*/ 958132 w 958132"/>
              <a:gd name="connsiteY2" fmla="*/ 678603 h 678603"/>
              <a:gd name="connsiteX3" fmla="*/ 170953 w 958132"/>
              <a:gd name="connsiteY3" fmla="*/ 678603 h 678603"/>
              <a:gd name="connsiteX0" fmla="*/ 170953 w 1522674"/>
              <a:gd name="connsiteY0" fmla="*/ 678603 h 678603"/>
              <a:gd name="connsiteX1" fmla="*/ 0 w 1522674"/>
              <a:gd name="connsiteY1" fmla="*/ 0 h 678603"/>
              <a:gd name="connsiteX2" fmla="*/ 1522674 w 1522674"/>
              <a:gd name="connsiteY2" fmla="*/ 82255 h 678603"/>
              <a:gd name="connsiteX3" fmla="*/ 170953 w 1522674"/>
              <a:gd name="connsiteY3" fmla="*/ 678603 h 678603"/>
              <a:gd name="connsiteX0" fmla="*/ 942230 w 1522674"/>
              <a:gd name="connsiteY0" fmla="*/ 630895 h 630895"/>
              <a:gd name="connsiteX1" fmla="*/ 0 w 1522674"/>
              <a:gd name="connsiteY1" fmla="*/ 0 h 630895"/>
              <a:gd name="connsiteX2" fmla="*/ 1522674 w 1522674"/>
              <a:gd name="connsiteY2" fmla="*/ 82255 h 630895"/>
              <a:gd name="connsiteX3" fmla="*/ 942230 w 1522674"/>
              <a:gd name="connsiteY3" fmla="*/ 630895 h 630895"/>
              <a:gd name="connsiteX0" fmla="*/ 473103 w 1053547"/>
              <a:gd name="connsiteY0" fmla="*/ 551382 h 551382"/>
              <a:gd name="connsiteX1" fmla="*/ 0 w 1053547"/>
              <a:gd name="connsiteY1" fmla="*/ 0 h 551382"/>
              <a:gd name="connsiteX2" fmla="*/ 1053547 w 1053547"/>
              <a:gd name="connsiteY2" fmla="*/ 2742 h 551382"/>
              <a:gd name="connsiteX3" fmla="*/ 473103 w 1053547"/>
              <a:gd name="connsiteY3" fmla="*/ 551382 h 55138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053547" h="551382">
                <a:moveTo>
                  <a:pt x="473103" y="551382"/>
                </a:moveTo>
                <a:lnTo>
                  <a:pt x="0" y="0"/>
                </a:lnTo>
                <a:lnTo>
                  <a:pt x="1053547" y="2742"/>
                </a:lnTo>
                <a:lnTo>
                  <a:pt x="473103" y="551382"/>
                </a:lnTo>
                <a:close/>
              </a:path>
            </a:pathLst>
          </a:custGeom>
          <a:solidFill>
            <a:srgbClr val="96989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7071287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CB12535-0457-5543-ADEE-9D6750F2CA1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799EA31-07C6-4443-AD23-B103A5AD3FE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BE26718D-F9F2-A649-8B73-2B06868EBA29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916D8925-D475-884B-A20B-4BA6EDF8DAE9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9159586" y="-885444"/>
            <a:ext cx="4292600" cy="6324600"/>
          </a:xfrm>
          <a:prstGeom prst="rect">
            <a:avLst/>
          </a:prstGeom>
        </p:spPr>
      </p:pic>
      <p:sp>
        <p:nvSpPr>
          <p:cNvPr id="10" name="Rectangle 16">
            <a:extLst>
              <a:ext uri="{FF2B5EF4-FFF2-40B4-BE49-F238E27FC236}">
                <a16:creationId xmlns:a16="http://schemas.microsoft.com/office/drawing/2014/main" id="{E2B2D459-D569-1641-ADE7-5646D8C99B9E}"/>
              </a:ext>
            </a:extLst>
          </p:cNvPr>
          <p:cNvSpPr/>
          <p:nvPr userDrawn="1"/>
        </p:nvSpPr>
        <p:spPr>
          <a:xfrm>
            <a:off x="2551519" y="6148628"/>
            <a:ext cx="9546771" cy="864280"/>
          </a:xfrm>
          <a:custGeom>
            <a:avLst/>
            <a:gdLst>
              <a:gd name="connsiteX0" fmla="*/ 0 w 9546771"/>
              <a:gd name="connsiteY0" fmla="*/ 0 h 864280"/>
              <a:gd name="connsiteX1" fmla="*/ 9546771 w 9546771"/>
              <a:gd name="connsiteY1" fmla="*/ 0 h 864280"/>
              <a:gd name="connsiteX2" fmla="*/ 9546771 w 9546771"/>
              <a:gd name="connsiteY2" fmla="*/ 864280 h 864280"/>
              <a:gd name="connsiteX3" fmla="*/ 0 w 9546771"/>
              <a:gd name="connsiteY3" fmla="*/ 864280 h 864280"/>
              <a:gd name="connsiteX4" fmla="*/ 0 w 9546771"/>
              <a:gd name="connsiteY4" fmla="*/ 0 h 864280"/>
              <a:gd name="connsiteX0" fmla="*/ 506186 w 9546771"/>
              <a:gd name="connsiteY0" fmla="*/ 16329 h 864280"/>
              <a:gd name="connsiteX1" fmla="*/ 9546771 w 9546771"/>
              <a:gd name="connsiteY1" fmla="*/ 0 h 864280"/>
              <a:gd name="connsiteX2" fmla="*/ 9546771 w 9546771"/>
              <a:gd name="connsiteY2" fmla="*/ 864280 h 864280"/>
              <a:gd name="connsiteX3" fmla="*/ 0 w 9546771"/>
              <a:gd name="connsiteY3" fmla="*/ 864280 h 864280"/>
              <a:gd name="connsiteX4" fmla="*/ 506186 w 9546771"/>
              <a:gd name="connsiteY4" fmla="*/ 16329 h 864280"/>
              <a:gd name="connsiteX0" fmla="*/ 783771 w 9546771"/>
              <a:gd name="connsiteY0" fmla="*/ 65315 h 864280"/>
              <a:gd name="connsiteX1" fmla="*/ 9546771 w 9546771"/>
              <a:gd name="connsiteY1" fmla="*/ 0 h 864280"/>
              <a:gd name="connsiteX2" fmla="*/ 9546771 w 9546771"/>
              <a:gd name="connsiteY2" fmla="*/ 864280 h 864280"/>
              <a:gd name="connsiteX3" fmla="*/ 0 w 9546771"/>
              <a:gd name="connsiteY3" fmla="*/ 864280 h 864280"/>
              <a:gd name="connsiteX4" fmla="*/ 783771 w 9546771"/>
              <a:gd name="connsiteY4" fmla="*/ 65315 h 86428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9546771" h="864280">
                <a:moveTo>
                  <a:pt x="783771" y="65315"/>
                </a:moveTo>
                <a:lnTo>
                  <a:pt x="9546771" y="0"/>
                </a:lnTo>
                <a:lnTo>
                  <a:pt x="9546771" y="864280"/>
                </a:lnTo>
                <a:lnTo>
                  <a:pt x="0" y="864280"/>
                </a:lnTo>
                <a:lnTo>
                  <a:pt x="783771" y="65315"/>
                </a:lnTo>
                <a:close/>
              </a:path>
            </a:pathLst>
          </a:custGeom>
          <a:solidFill>
            <a:srgbClr val="93C84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Triangle 8">
            <a:extLst>
              <a:ext uri="{FF2B5EF4-FFF2-40B4-BE49-F238E27FC236}">
                <a16:creationId xmlns:a16="http://schemas.microsoft.com/office/drawing/2014/main" id="{F016F19E-BFDA-394D-B170-1433B5B63D4D}"/>
              </a:ext>
            </a:extLst>
          </p:cNvPr>
          <p:cNvSpPr/>
          <p:nvPr userDrawn="1"/>
        </p:nvSpPr>
        <p:spPr>
          <a:xfrm>
            <a:off x="2024745" y="6212240"/>
            <a:ext cx="1053547" cy="551382"/>
          </a:xfrm>
          <a:custGeom>
            <a:avLst/>
            <a:gdLst>
              <a:gd name="connsiteX0" fmla="*/ 0 w 787179"/>
              <a:gd name="connsiteY0" fmla="*/ 678603 h 678603"/>
              <a:gd name="connsiteX1" fmla="*/ 393590 w 787179"/>
              <a:gd name="connsiteY1" fmla="*/ 0 h 678603"/>
              <a:gd name="connsiteX2" fmla="*/ 787179 w 787179"/>
              <a:gd name="connsiteY2" fmla="*/ 678603 h 678603"/>
              <a:gd name="connsiteX3" fmla="*/ 0 w 787179"/>
              <a:gd name="connsiteY3" fmla="*/ 678603 h 678603"/>
              <a:gd name="connsiteX0" fmla="*/ 170953 w 958132"/>
              <a:gd name="connsiteY0" fmla="*/ 678603 h 678603"/>
              <a:gd name="connsiteX1" fmla="*/ 0 w 958132"/>
              <a:gd name="connsiteY1" fmla="*/ 0 h 678603"/>
              <a:gd name="connsiteX2" fmla="*/ 958132 w 958132"/>
              <a:gd name="connsiteY2" fmla="*/ 678603 h 678603"/>
              <a:gd name="connsiteX3" fmla="*/ 170953 w 958132"/>
              <a:gd name="connsiteY3" fmla="*/ 678603 h 678603"/>
              <a:gd name="connsiteX0" fmla="*/ 170953 w 1522674"/>
              <a:gd name="connsiteY0" fmla="*/ 678603 h 678603"/>
              <a:gd name="connsiteX1" fmla="*/ 0 w 1522674"/>
              <a:gd name="connsiteY1" fmla="*/ 0 h 678603"/>
              <a:gd name="connsiteX2" fmla="*/ 1522674 w 1522674"/>
              <a:gd name="connsiteY2" fmla="*/ 82255 h 678603"/>
              <a:gd name="connsiteX3" fmla="*/ 170953 w 1522674"/>
              <a:gd name="connsiteY3" fmla="*/ 678603 h 678603"/>
              <a:gd name="connsiteX0" fmla="*/ 942230 w 1522674"/>
              <a:gd name="connsiteY0" fmla="*/ 630895 h 630895"/>
              <a:gd name="connsiteX1" fmla="*/ 0 w 1522674"/>
              <a:gd name="connsiteY1" fmla="*/ 0 h 630895"/>
              <a:gd name="connsiteX2" fmla="*/ 1522674 w 1522674"/>
              <a:gd name="connsiteY2" fmla="*/ 82255 h 630895"/>
              <a:gd name="connsiteX3" fmla="*/ 942230 w 1522674"/>
              <a:gd name="connsiteY3" fmla="*/ 630895 h 630895"/>
              <a:gd name="connsiteX0" fmla="*/ 473103 w 1053547"/>
              <a:gd name="connsiteY0" fmla="*/ 551382 h 551382"/>
              <a:gd name="connsiteX1" fmla="*/ 0 w 1053547"/>
              <a:gd name="connsiteY1" fmla="*/ 0 h 551382"/>
              <a:gd name="connsiteX2" fmla="*/ 1053547 w 1053547"/>
              <a:gd name="connsiteY2" fmla="*/ 2742 h 551382"/>
              <a:gd name="connsiteX3" fmla="*/ 473103 w 1053547"/>
              <a:gd name="connsiteY3" fmla="*/ 551382 h 55138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053547" h="551382">
                <a:moveTo>
                  <a:pt x="473103" y="551382"/>
                </a:moveTo>
                <a:lnTo>
                  <a:pt x="0" y="0"/>
                </a:lnTo>
                <a:lnTo>
                  <a:pt x="1053547" y="2742"/>
                </a:lnTo>
                <a:lnTo>
                  <a:pt x="473103" y="551382"/>
                </a:lnTo>
                <a:close/>
              </a:path>
            </a:pathLst>
          </a:custGeom>
          <a:solidFill>
            <a:srgbClr val="96989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614701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2B3B26F-A834-FD4B-925D-9BC40FAD7B1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DEDAB1B7-7A57-2449-81D1-64A5F9B34173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2268E8C-DD4B-9A4F-862F-025D4ADA615D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88934D47-A064-184C-ADA9-C2EFBA33507E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F891BE5A-50FD-AF42-9ABB-DBDC544A2436}" type="datetimeFigureOut">
              <a:rPr lang="en-US" smtClean="0"/>
              <a:t>10/23/2024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296D968A-0F85-E64D-8272-EB605611887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1FC425B8-AA8C-494A-A7DB-56930995255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95E16F41-8CF9-5B4A-B136-62BB686045D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9939918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F228ECC-B0ED-E541-926B-86D2FF17AC0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03F5F87C-0054-4543-9440-BBD56B5CFA01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314B517-DD4A-8642-8649-D6286DFAFB7D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F891BE5A-50FD-AF42-9ABB-DBDC544A2436}" type="datetimeFigureOut">
              <a:rPr lang="en-US" smtClean="0"/>
              <a:t>10/23/2024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55C495E-EFA2-4A4F-8D28-3B1192AEAAB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ACAC60D-F00C-B144-96F1-F03C51D2563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95E16F41-8CF9-5B4A-B136-62BB686045D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3525305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D54B49A8-60F5-294E-A391-B20B36654A8D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984885A4-1552-0B43-A5E4-31281368D26A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44AA852-ECEA-5645-B205-F34032B53F45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F891BE5A-50FD-AF42-9ABB-DBDC544A2436}" type="datetimeFigureOut">
              <a:rPr lang="en-US" smtClean="0"/>
              <a:t>10/23/2024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0DF0D81-0FDE-1746-BC8C-FC19679C39F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03942BF-3C5E-194C-9082-E8D14659789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95E16F41-8CF9-5B4A-B136-62BB686045D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5571512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F0F2C33D-D790-C649-8DE8-5F0C2DEC1C0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5229B151-2D9B-964C-88AD-0773B7AC731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192CC3E9-08CD-BD42-9105-1F911A9AB20B}"/>
              </a:ext>
            </a:extLst>
          </p:cNvPr>
          <p:cNvPicPr>
            <a:picLocks noChangeAspect="1"/>
          </p:cNvPicPr>
          <p:nvPr userDrawn="1"/>
        </p:nvPicPr>
        <p:blipFill>
          <a:blip r:embed="rId13"/>
          <a:stretch>
            <a:fillRect/>
          </a:stretch>
        </p:blipFill>
        <p:spPr>
          <a:xfrm>
            <a:off x="707568" y="6152056"/>
            <a:ext cx="1148727" cy="64897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1833997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3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4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4.xml"/></Relationships>
</file>

<file path=ppt/slides/_rels/slide6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4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4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4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4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4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4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4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4.xml"/></Relationships>
</file>

<file path=ppt/slides/_rels/slide17.xml.rels><?xml version="1.0" encoding="UTF-8" standalone="yes"?>
<Relationships xmlns="http://schemas.openxmlformats.org/package/2006/relationships"><Relationship Id="rId3" Type="http://schemas.microsoft.com/office/2007/relationships/hdphoto" Target="../media/hdphoto2.wdp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4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4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4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4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4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4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4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4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4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4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4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4.xml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4.png"/><Relationship Id="rId1" Type="http://schemas.openxmlformats.org/officeDocument/2006/relationships/slideLayout" Target="../slideLayouts/slideLayout4.xml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4.xml"/></Relationships>
</file>

<file path=ppt/slides/_rels/slide4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6.png"/><Relationship Id="rId1" Type="http://schemas.openxmlformats.org/officeDocument/2006/relationships/slideLayout" Target="../slideLayouts/slideLayout4.xml"/></Relationships>
</file>

<file path=ppt/slides/_rels/slide4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7.png"/><Relationship Id="rId1" Type="http://schemas.openxmlformats.org/officeDocument/2006/relationships/slideLayout" Target="../slideLayouts/slideLayout2.xml"/></Relationships>
</file>

<file path=ppt/slides/_rels/slide4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8.png"/><Relationship Id="rId1" Type="http://schemas.openxmlformats.org/officeDocument/2006/relationships/slideLayout" Target="../slideLayouts/slideLayout4.xml"/></Relationships>
</file>

<file path=ppt/slides/_rels/slide4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9.png"/><Relationship Id="rId1" Type="http://schemas.openxmlformats.org/officeDocument/2006/relationships/slideLayout" Target="../slideLayouts/slideLayout2.xml"/></Relationships>
</file>

<file path=ppt/slides/_rels/slide4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0.png"/><Relationship Id="rId1" Type="http://schemas.openxmlformats.org/officeDocument/2006/relationships/slideLayout" Target="../slideLayouts/slideLayout2.xml"/></Relationships>
</file>

<file path=ppt/slides/_rels/slide4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1.jpeg"/><Relationship Id="rId1" Type="http://schemas.openxmlformats.org/officeDocument/2006/relationships/slideLayout" Target="../slideLayouts/slideLayout2.xml"/></Relationships>
</file>

<file path=ppt/slides/_rels/slide4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2.png"/><Relationship Id="rId1" Type="http://schemas.openxmlformats.org/officeDocument/2006/relationships/slideLayout" Target="../slideLayouts/slideLayout2.xml"/></Relationships>
</file>

<file path=ppt/slides/_rels/slide4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3.png"/><Relationship Id="rId1" Type="http://schemas.openxmlformats.org/officeDocument/2006/relationships/slideLayout" Target="../slideLayouts/slideLayout4.xml"/></Relationships>
</file>

<file path=ppt/slides/_rels/slide4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4.png"/><Relationship Id="rId1" Type="http://schemas.openxmlformats.org/officeDocument/2006/relationships/slideLayout" Target="../slideLayouts/slideLayout4.xml"/></Relationships>
</file>

<file path=ppt/slides/_rels/slide49.xml.rels><?xml version="1.0" encoding="UTF-8" standalone="yes"?>
<Relationships xmlns="http://schemas.openxmlformats.org/package/2006/relationships"><Relationship Id="rId2" Type="http://schemas.openxmlformats.org/officeDocument/2006/relationships/image" Target="../media/image45.png"/><Relationship Id="rId1" Type="http://schemas.openxmlformats.org/officeDocument/2006/relationships/slideLayout" Target="../slideLayouts/slideLayout4.xml"/></Relationships>
</file>

<file path=ppt/slides/_rels/slide5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6.png"/><Relationship Id="rId1" Type="http://schemas.openxmlformats.org/officeDocument/2006/relationships/slideLayout" Target="../slideLayouts/slideLayout2.xml"/></Relationships>
</file>

<file path=ppt/slides/_rels/slide5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7.png"/><Relationship Id="rId1" Type="http://schemas.openxmlformats.org/officeDocument/2006/relationships/slideLayout" Target="../slideLayouts/slideLayout4.xml"/></Relationships>
</file>

<file path=ppt/slides/_rels/slide5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8.png"/><Relationship Id="rId1" Type="http://schemas.openxmlformats.org/officeDocument/2006/relationships/slideLayout" Target="../slideLayouts/slideLayout4.xml"/></Relationships>
</file>

<file path=ppt/slides/_rels/slide5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9.png"/><Relationship Id="rId1" Type="http://schemas.openxmlformats.org/officeDocument/2006/relationships/slideLayout" Target="../slideLayouts/slideLayout4.xml"/></Relationships>
</file>

<file path=ppt/slides/_rels/slide5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0.png"/><Relationship Id="rId1" Type="http://schemas.openxmlformats.org/officeDocument/2006/relationships/slideLayout" Target="../slideLayouts/slideLayout4.xml"/></Relationships>
</file>

<file path=ppt/slides/_rels/slide5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1.png"/><Relationship Id="rId1" Type="http://schemas.openxmlformats.org/officeDocument/2006/relationships/slideLayout" Target="../slideLayouts/slideLayout2.xml"/></Relationships>
</file>

<file path=ppt/slides/_rels/slide5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2.png"/><Relationship Id="rId1" Type="http://schemas.openxmlformats.org/officeDocument/2006/relationships/slideLayout" Target="../slideLayouts/slideLayout4.xml"/></Relationships>
</file>

<file path=ppt/slides/_rels/slide58.xml.rels><?xml version="1.0" encoding="UTF-8" standalone="yes"?>
<Relationships xmlns="http://schemas.openxmlformats.org/package/2006/relationships"><Relationship Id="rId2" Type="http://schemas.openxmlformats.org/officeDocument/2006/relationships/image" Target="../media/image53.png"/><Relationship Id="rId1" Type="http://schemas.openxmlformats.org/officeDocument/2006/relationships/slideLayout" Target="../slideLayouts/slideLayout4.xml"/></Relationships>
</file>

<file path=ppt/slides/_rels/slide59.xml.rels><?xml version="1.0" encoding="UTF-8" standalone="yes"?>
<Relationships xmlns="http://schemas.openxmlformats.org/package/2006/relationships"><Relationship Id="rId2" Type="http://schemas.openxmlformats.org/officeDocument/2006/relationships/image" Target="../media/image54.png"/><Relationship Id="rId1" Type="http://schemas.openxmlformats.org/officeDocument/2006/relationships/slideLayout" Target="../slideLayouts/slideLayout4.xml"/></Relationships>
</file>

<file path=ppt/slides/_rels/slide60.xml.rels><?xml version="1.0" encoding="UTF-8" standalone="yes"?>
<Relationships xmlns="http://schemas.openxmlformats.org/package/2006/relationships"><Relationship Id="rId2" Type="http://schemas.openxmlformats.org/officeDocument/2006/relationships/image" Target="../media/image55.png"/><Relationship Id="rId1" Type="http://schemas.openxmlformats.org/officeDocument/2006/relationships/slideLayout" Target="../slideLayouts/slideLayout4.xml"/></Relationships>
</file>

<file path=ppt/slides/_rels/slide61.xml.rels><?xml version="1.0" encoding="UTF-8" standalone="yes"?>
<Relationships xmlns="http://schemas.openxmlformats.org/package/2006/relationships"><Relationship Id="rId2" Type="http://schemas.openxmlformats.org/officeDocument/2006/relationships/image" Target="../media/image56.png"/><Relationship Id="rId1" Type="http://schemas.openxmlformats.org/officeDocument/2006/relationships/slideLayout" Target="../slideLayouts/slideLayout4.xml"/></Relationships>
</file>

<file path=ppt/slides/_rels/slide6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7.png"/><Relationship Id="rId1" Type="http://schemas.openxmlformats.org/officeDocument/2006/relationships/slideLayout" Target="../slideLayouts/slideLayout2.xml"/></Relationships>
</file>

<file path=ppt/slides/_rels/slide6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4.xml"/></Relationships>
</file>

<file path=ppt/slides/_rels/slide6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6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8.png"/><Relationship Id="rId1" Type="http://schemas.openxmlformats.org/officeDocument/2006/relationships/slideLayout" Target="../slideLayouts/slideLayout2.xml"/></Relationships>
</file>

<file path=ppt/slides/_rels/slide6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8.xml.rels><?xml version="1.0" encoding="UTF-8" standalone="yes"?>
<Relationships xmlns="http://schemas.openxmlformats.org/package/2006/relationships"><Relationship Id="rId2" Type="http://schemas.openxmlformats.org/officeDocument/2006/relationships/image" Target="../media/image59.png"/><Relationship Id="rId1" Type="http://schemas.openxmlformats.org/officeDocument/2006/relationships/slideLayout" Target="../slideLayouts/slideLayout4.xml"/></Relationships>
</file>

<file path=ppt/slides/_rels/slide69.xml.rels><?xml version="1.0" encoding="UTF-8" standalone="yes"?>
<Relationships xmlns="http://schemas.openxmlformats.org/package/2006/relationships"><Relationship Id="rId2" Type="http://schemas.openxmlformats.org/officeDocument/2006/relationships/image" Target="../media/image60.png"/><Relationship Id="rId1" Type="http://schemas.openxmlformats.org/officeDocument/2006/relationships/slideLayout" Target="../slideLayouts/slideLayout4.xml"/></Relationships>
</file>

<file path=ppt/slides/_rels/slide70.xml.rels><?xml version="1.0" encoding="UTF-8" standalone="yes"?>
<Relationships xmlns="http://schemas.openxmlformats.org/package/2006/relationships"><Relationship Id="rId2" Type="http://schemas.openxmlformats.org/officeDocument/2006/relationships/image" Target="../media/image61.png"/><Relationship Id="rId1" Type="http://schemas.openxmlformats.org/officeDocument/2006/relationships/slideLayout" Target="../slideLayouts/slideLayout4.xml"/></Relationships>
</file>

<file path=ppt/slides/_rels/slide71.xml.rels><?xml version="1.0" encoding="UTF-8" standalone="yes"?>
<Relationships xmlns="http://schemas.openxmlformats.org/package/2006/relationships"><Relationship Id="rId2" Type="http://schemas.openxmlformats.org/officeDocument/2006/relationships/image" Target="../media/image62.png"/><Relationship Id="rId1" Type="http://schemas.openxmlformats.org/officeDocument/2006/relationships/slideLayout" Target="../slideLayouts/slideLayout4.xml"/></Relationships>
</file>

<file path=ppt/slides/_rels/slide72.xml.rels><?xml version="1.0" encoding="UTF-8" standalone="yes"?>
<Relationships xmlns="http://schemas.openxmlformats.org/package/2006/relationships"><Relationship Id="rId2" Type="http://schemas.openxmlformats.org/officeDocument/2006/relationships/image" Target="../media/image63.png"/><Relationship Id="rId1" Type="http://schemas.openxmlformats.org/officeDocument/2006/relationships/slideLayout" Target="../slideLayouts/slideLayout2.xml"/></Relationships>
</file>

<file path=ppt/slides/_rels/slide73.xml.rels><?xml version="1.0" encoding="UTF-8" standalone="yes"?>
<Relationships xmlns="http://schemas.openxmlformats.org/package/2006/relationships"><Relationship Id="rId2" Type="http://schemas.openxmlformats.org/officeDocument/2006/relationships/image" Target="../media/image64.png"/><Relationship Id="rId1" Type="http://schemas.openxmlformats.org/officeDocument/2006/relationships/slideLayout" Target="../slideLayouts/slideLayout2.xml"/></Relationships>
</file>

<file path=ppt/slides/_rels/slide7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5.png"/><Relationship Id="rId1" Type="http://schemas.openxmlformats.org/officeDocument/2006/relationships/slideLayout" Target="../slideLayouts/slideLayout2.xml"/></Relationships>
</file>

<file path=ppt/slides/_rels/slide7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6.png"/><Relationship Id="rId1" Type="http://schemas.openxmlformats.org/officeDocument/2006/relationships/slideLayout" Target="../slideLayouts/slideLayout4.xml"/></Relationships>
</file>

<file path=ppt/slides/_rels/slide7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8.xml.rels><?xml version="1.0" encoding="UTF-8" standalone="yes"?>
<Relationships xmlns="http://schemas.openxmlformats.org/package/2006/relationships"><Relationship Id="rId2" Type="http://schemas.openxmlformats.org/officeDocument/2006/relationships/image" Target="../media/image67.png"/><Relationship Id="rId1" Type="http://schemas.openxmlformats.org/officeDocument/2006/relationships/slideLayout" Target="../slideLayouts/slideLayout2.xml"/></Relationships>
</file>

<file path=ppt/slides/_rels/slide7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4.xml"/></Relationships>
</file>

<file path=ppt/slides/_rels/slide8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8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2.xml.rels><?xml version="1.0" encoding="UTF-8" standalone="yes"?>
<Relationships xmlns="http://schemas.openxmlformats.org/package/2006/relationships"><Relationship Id="rId2" Type="http://schemas.openxmlformats.org/officeDocument/2006/relationships/image" Target="../media/image68.png"/><Relationship Id="rId1" Type="http://schemas.openxmlformats.org/officeDocument/2006/relationships/slideLayout" Target="../slideLayouts/slideLayout2.xml"/></Relationships>
</file>

<file path=ppt/slides/_rels/slide8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9A8478CF-89F9-8860-2F5C-F9DB224E574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sz="4800"/>
              <a:t>Identifying Low-Sodium Food Products and Menu Planning Strategies to Meet Meal Pattern Requirements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D28CF00B-FF3E-6AAC-6A07-A04CCF5781F1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Sodium Reduction Virtual Workshop Series</a:t>
            </a:r>
          </a:p>
        </p:txBody>
      </p:sp>
    </p:spTree>
    <p:extLst>
      <p:ext uri="{BB962C8B-B14F-4D97-AF65-F5344CB8AC3E}">
        <p14:creationId xmlns:p14="http://schemas.microsoft.com/office/powerpoint/2010/main" val="60550455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83A6B2D-DD89-FB29-0DC5-63455D959D9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Activity: Introductions</a:t>
            </a:r>
          </a:p>
        </p:txBody>
      </p:sp>
      <p:pic>
        <p:nvPicPr>
          <p:cNvPr id="3" name="Content Placeholder 2" descr="a yellow post-it note pinned to a cork board"/>
          <p:cNvPicPr>
            <a:picLocks noGrp="1" noChangeAspect="1"/>
          </p:cNvPicPr>
          <p:nvPr>
            <p:ph idx="1"/>
          </p:nvPr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33449"/>
          <a:stretch/>
        </p:blipFill>
        <p:spPr>
          <a:xfrm>
            <a:off x="2493493" y="1386008"/>
            <a:ext cx="7205013" cy="4794983"/>
          </a:xfrm>
        </p:spPr>
      </p:pic>
    </p:spTree>
    <p:extLst>
      <p:ext uri="{BB962C8B-B14F-4D97-AF65-F5344CB8AC3E}">
        <p14:creationId xmlns:p14="http://schemas.microsoft.com/office/powerpoint/2010/main" val="14605143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BCEB9EB-16E8-FF80-F8A8-80FBD46AC79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Logistics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BB756E4-E3F3-F58E-C24D-752D50346469}"/>
              </a:ext>
            </a:extLst>
          </p:cNvPr>
          <p:cNvSpPr>
            <a:spLocks noGrp="1"/>
          </p:cNvSpPr>
          <p:nvPr>
            <p:ph sz="half" idx="1"/>
          </p:nvPr>
        </p:nvSpPr>
        <p:spPr/>
        <p:txBody>
          <a:bodyPr vert="horz" lIns="91440" tIns="45720" rIns="91440" bIns="45720" rtlCol="0" anchor="t">
            <a:normAutofit/>
          </a:bodyPr>
          <a:lstStyle/>
          <a:p>
            <a:pPr marL="0" indent="0">
              <a:buNone/>
            </a:pPr>
            <a:r>
              <a:rPr lang="en-US"/>
              <a:t>ICN Ground Rules</a:t>
            </a:r>
          </a:p>
          <a:p>
            <a:pPr marL="971550" lvl="1" indent="-514350">
              <a:buFont typeface="+mj-lt"/>
              <a:buAutoNum type="arabicPeriod"/>
            </a:pPr>
            <a:r>
              <a:rPr lang="en-US"/>
              <a:t>Show Up on Time</a:t>
            </a:r>
            <a:endParaRPr lang="en-US">
              <a:cs typeface="Calibri"/>
            </a:endParaRPr>
          </a:p>
          <a:p>
            <a:pPr marL="971550" lvl="1" indent="-514350">
              <a:buFont typeface="+mj-lt"/>
              <a:buAutoNum type="arabicPeriod"/>
            </a:pPr>
            <a:r>
              <a:rPr lang="en-US"/>
              <a:t>Be Present</a:t>
            </a:r>
          </a:p>
          <a:p>
            <a:pPr marL="971550" lvl="1" indent="-514350">
              <a:buFont typeface="+mj-lt"/>
              <a:buAutoNum type="arabicPeriod"/>
            </a:pPr>
            <a:r>
              <a:rPr lang="en-US"/>
              <a:t>Let Everyone Participate</a:t>
            </a:r>
          </a:p>
          <a:p>
            <a:pPr marL="971550" lvl="1" indent="-514350">
              <a:buFont typeface="+mj-lt"/>
              <a:buAutoNum type="arabicPeriod"/>
            </a:pPr>
            <a:r>
              <a:rPr lang="en-US"/>
              <a:t>Listen With an Open Mind</a:t>
            </a:r>
            <a:endParaRPr lang="en-US">
              <a:cs typeface="Calibri"/>
            </a:endParaRPr>
          </a:p>
          <a:p>
            <a:pPr marL="971550" lvl="1" indent="-514350">
              <a:buFont typeface="+mj-lt"/>
              <a:buAutoNum type="arabicPeriod"/>
            </a:pPr>
            <a:r>
              <a:rPr lang="en-US"/>
              <a:t>Think Before Speaking</a:t>
            </a:r>
          </a:p>
          <a:p>
            <a:pPr marL="971550" lvl="1" indent="-514350">
              <a:buFont typeface="+mj-lt"/>
              <a:buAutoNum type="arabicPeriod"/>
            </a:pPr>
            <a:r>
              <a:rPr lang="en-US"/>
              <a:t>Attack the Problem Not the Person</a:t>
            </a:r>
          </a:p>
        </p:txBody>
      </p:sp>
      <p:pic>
        <p:nvPicPr>
          <p:cNvPr id="6" name="Content Placeholder 5" descr="a group of colorful arrows pointing to the center of a circle"/>
          <p:cNvPicPr>
            <a:picLocks noGrp="1" noChangeAspect="1"/>
          </p:cNvPicPr>
          <p:nvPr>
            <p:ph sz="half" idx="2"/>
          </p:nvPr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33590"/>
          <a:stretch/>
        </p:blipFill>
        <p:spPr>
          <a:xfrm>
            <a:off x="6096000" y="1911467"/>
            <a:ext cx="5181600" cy="34411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2120209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itle 10">
            <a:extLst>
              <a:ext uri="{FF2B5EF4-FFF2-40B4-BE49-F238E27FC236}">
                <a16:creationId xmlns:a16="http://schemas.microsoft.com/office/drawing/2014/main" id="{14E59543-5002-E74D-6152-F5FDA013046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Background</a:t>
            </a:r>
          </a:p>
        </p:txBody>
      </p:sp>
      <p:sp>
        <p:nvSpPr>
          <p:cNvPr id="12" name="Content Placeholder 11">
            <a:extLst>
              <a:ext uri="{FF2B5EF4-FFF2-40B4-BE49-F238E27FC236}">
                <a16:creationId xmlns:a16="http://schemas.microsoft.com/office/drawing/2014/main" id="{BA1543FE-36D3-E812-94F8-DD369C08A9D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 vert="horz" lIns="91440" tIns="45720" rIns="91440" bIns="45720" rtlCol="0" anchor="t">
            <a:normAutofit lnSpcReduction="10000"/>
          </a:bodyPr>
          <a:lstStyle/>
          <a:p>
            <a:r>
              <a:rPr lang="en-US" dirty="0"/>
              <a:t>January 2012: Updated Nutrition Standards</a:t>
            </a:r>
          </a:p>
          <a:p>
            <a:pPr lvl="1"/>
            <a:r>
              <a:rPr lang="en-US" dirty="0"/>
              <a:t> Reflect Dietary Guidelines for Americans</a:t>
            </a:r>
          </a:p>
          <a:p>
            <a:pPr lvl="1"/>
            <a:r>
              <a:rPr lang="en-US" dirty="0"/>
              <a:t> Gradual sodium reduction</a:t>
            </a:r>
          </a:p>
          <a:p>
            <a:r>
              <a:rPr lang="en-US" dirty="0"/>
              <a:t>February 2022: Transitional Standards</a:t>
            </a:r>
          </a:p>
          <a:p>
            <a:pPr lvl="1"/>
            <a:r>
              <a:rPr lang="en-US" dirty="0"/>
              <a:t> Support during pandemic recovery</a:t>
            </a:r>
          </a:p>
          <a:p>
            <a:pPr lvl="1"/>
            <a:r>
              <a:rPr lang="en-US" dirty="0"/>
              <a:t> Gradual sodium reduction</a:t>
            </a:r>
            <a:endParaRPr lang="en-US" dirty="0">
              <a:ea typeface="Calibri"/>
              <a:cs typeface="Calibri"/>
            </a:endParaRPr>
          </a:p>
          <a:p>
            <a:r>
              <a:rPr lang="en-US" i="1" dirty="0"/>
              <a:t>Successful Approaches to Reduce Sodium in School Meals</a:t>
            </a:r>
          </a:p>
          <a:p>
            <a:pPr lvl="1"/>
            <a:r>
              <a:rPr lang="en-US" dirty="0"/>
              <a:t>Examined barriers</a:t>
            </a:r>
          </a:p>
          <a:p>
            <a:pPr lvl="1"/>
            <a:r>
              <a:rPr lang="en-US" dirty="0"/>
              <a:t>Identified successful strategies</a:t>
            </a:r>
          </a:p>
          <a:p>
            <a:r>
              <a:rPr lang="en-US" dirty="0"/>
              <a:t>April 2024: Final Rule, Child Nutrition Programs: Meal Patterns Consistent with 2020-2025 Dietary Guidelines for Americans</a:t>
            </a:r>
          </a:p>
        </p:txBody>
      </p:sp>
    </p:spTree>
    <p:extLst>
      <p:ext uri="{BB962C8B-B14F-4D97-AF65-F5344CB8AC3E}">
        <p14:creationId xmlns:p14="http://schemas.microsoft.com/office/powerpoint/2010/main" val="325907450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78E2DAA-96B3-643B-C722-4233BDA4EE1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Sodium Reduction Virtual Workshop Series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1B5E1E4-42ED-57EE-EE80-C1A7871AB2D4}"/>
              </a:ext>
            </a:extLst>
          </p:cNvPr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r>
              <a:rPr lang="en-US"/>
              <a:t>Topics </a:t>
            </a:r>
          </a:p>
          <a:p>
            <a:pPr lvl="1"/>
            <a:r>
              <a:rPr lang="en-US"/>
              <a:t>Menu Planning and Analysis</a:t>
            </a:r>
          </a:p>
          <a:p>
            <a:pPr lvl="1"/>
            <a:r>
              <a:rPr lang="en-US"/>
              <a:t>Procurement</a:t>
            </a:r>
          </a:p>
          <a:p>
            <a:pPr lvl="1"/>
            <a:r>
              <a:rPr lang="en-US"/>
              <a:t>Staff Training</a:t>
            </a:r>
          </a:p>
          <a:p>
            <a:pPr lvl="1"/>
            <a:r>
              <a:rPr lang="en-US"/>
              <a:t>Student Satisfaction</a:t>
            </a:r>
          </a:p>
          <a:p>
            <a:r>
              <a:rPr lang="en-US"/>
              <a:t>Hands-on Learning</a:t>
            </a:r>
          </a:p>
          <a:p>
            <a:pPr lvl="1"/>
            <a:r>
              <a:rPr lang="en-US"/>
              <a:t>Apply knowledge and skills</a:t>
            </a:r>
          </a:p>
          <a:p>
            <a:r>
              <a:rPr lang="en-US"/>
              <a:t>Action Plans</a:t>
            </a:r>
          </a:p>
        </p:txBody>
      </p:sp>
      <p:pic>
        <p:nvPicPr>
          <p:cNvPr id="6" name="Content Placeholder 5" descr="Shaking It Up! logo"/>
          <p:cNvPicPr>
            <a:picLocks noGrp="1" noChangeAspect="1"/>
          </p:cNvPicPr>
          <p:nvPr>
            <p:ph sz="half" idx="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37504" y="1798315"/>
            <a:ext cx="3718773" cy="376854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4045898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4DCE747-60B3-51AC-DEF7-13050FDAFB0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/>
              <a:t>Identifying Low-Sodium Food Products and Menu Planning Strategies to Meet Meal Pattern Requirements 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F78D26C-5A3A-E7B3-DCF8-A5168D4060D1}"/>
              </a:ext>
            </a:extLst>
          </p:cNvPr>
          <p:cNvSpPr>
            <a:spLocks noGrp="1"/>
          </p:cNvSpPr>
          <p:nvPr>
            <p:ph sz="half" idx="1"/>
          </p:nvPr>
        </p:nvSpPr>
        <p:spPr/>
        <p:txBody>
          <a:bodyPr>
            <a:normAutofit lnSpcReduction="10000"/>
          </a:bodyPr>
          <a:lstStyle/>
          <a:p>
            <a:pPr marL="0" indent="0">
              <a:buNone/>
            </a:pPr>
            <a:r>
              <a:rPr lang="en-US"/>
              <a:t> </a:t>
            </a:r>
          </a:p>
          <a:p>
            <a:r>
              <a:rPr lang="en-US"/>
              <a:t>Finding sodium info on food labels</a:t>
            </a:r>
          </a:p>
          <a:p>
            <a:r>
              <a:rPr lang="en-US"/>
              <a:t>Recipe sodium reduction strategies</a:t>
            </a:r>
          </a:p>
          <a:p>
            <a:r>
              <a:rPr lang="en-US"/>
              <a:t>Resources for new recipes</a:t>
            </a:r>
          </a:p>
          <a:p>
            <a:r>
              <a:rPr lang="en-US"/>
              <a:t>Gradual sodium reduction while preserving flavor</a:t>
            </a:r>
          </a:p>
          <a:p>
            <a:r>
              <a:rPr lang="en-US"/>
              <a:t>Developing lower-sodium school menus</a:t>
            </a:r>
          </a:p>
        </p:txBody>
      </p:sp>
      <p:pic>
        <p:nvPicPr>
          <p:cNvPr id="6" name="Content Placeholder 5" descr="a clipboard with check marks and a pencil"/>
          <p:cNvPicPr>
            <a:picLocks noGrp="1" noChangeAspect="1"/>
          </p:cNvPicPr>
          <p:nvPr>
            <p:ph sz="half" idx="2"/>
          </p:nvPr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0" b="100000" l="0" r="100000">
                        <a14:foregroundMark x1="7685" y1="12685" x2="75833" y2="12315"/>
                        <a14:foregroundMark x1="27870" y1="9722" x2="58056" y2="9074"/>
                        <a14:foregroundMark x1="36852" y1="6667" x2="41759" y2="1296"/>
                        <a14:foregroundMark x1="6019" y1="11667" x2="5833" y2="96389"/>
                        <a14:foregroundMark x1="6019" y1="96759" x2="78056" y2="96296"/>
                        <a14:foregroundMark x1="78056" y1="96296" x2="76204" y2="12593"/>
                        <a14:foregroundMark x1="65370" y1="67407" x2="92407" y2="20741"/>
                        <a14:foregroundMark x1="89444" y1="19907" x2="80463" y2="36111"/>
                        <a14:foregroundMark x1="95093" y1="23889" x2="79074" y2="50556"/>
                        <a14:foregroundMark x1="72778" y1="11296" x2="79074" y2="10370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87331" y="1825625"/>
            <a:ext cx="4351338" cy="435133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74173925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65660CA-E7A0-A303-6463-B09C4049ACD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Activity: Pre-Assessment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CE3EFED-E27B-A604-2371-30F46B00E37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endParaRPr lang="en-US" dirty="0">
              <a:highlight>
                <a:srgbClr val="FFFF00"/>
              </a:highlight>
            </a:endParaRPr>
          </a:p>
        </p:txBody>
      </p:sp>
    </p:spTree>
    <p:extLst>
      <p:ext uri="{BB962C8B-B14F-4D97-AF65-F5344CB8AC3E}">
        <p14:creationId xmlns:p14="http://schemas.microsoft.com/office/powerpoint/2010/main" val="1340218600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8A5CAC2-C6C0-ED35-C98F-2EAEBF21331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Lesson 1: Sodium Basics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FEF87831-3199-8894-5A83-AD9F79025971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14920571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AE38443-21B8-C593-23A0-E66AAEF3098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Is salt the same as sodium?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476F096-B861-708C-2C69-2B2EC1E7C3D8}"/>
              </a:ext>
            </a:extLst>
          </p:cNvPr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r>
              <a:rPr lang="en-US"/>
              <a:t>Sodium chloride</a:t>
            </a:r>
          </a:p>
          <a:p>
            <a:r>
              <a:rPr lang="en-US"/>
              <a:t>90% of sodium consumed is from salt</a:t>
            </a:r>
          </a:p>
          <a:p>
            <a:r>
              <a:rPr lang="en-US"/>
              <a:t>Not the same</a:t>
            </a:r>
          </a:p>
        </p:txBody>
      </p:sp>
      <p:pic>
        <p:nvPicPr>
          <p:cNvPr id="6" name="Content Placeholder 5" descr="a bag of salt and a scoop of salt"/>
          <p:cNvPicPr>
            <a:picLocks noGrp="1" noChangeAspect="1"/>
          </p:cNvPicPr>
          <p:nvPr>
            <p:ph sz="half" idx="2"/>
          </p:nvPr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33462"/>
          <a:stretch/>
        </p:blipFill>
        <p:spPr>
          <a:xfrm>
            <a:off x="6172200" y="2277428"/>
            <a:ext cx="5181600" cy="34477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557116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6813EB6-15C3-6AD0-3746-9E7470F530A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How much sodium does the average person need each day?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215E830-5719-151E-3D9E-36C104934169}"/>
              </a:ext>
            </a:extLst>
          </p:cNvPr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r>
              <a:rPr lang="en-US"/>
              <a:t>Essential nutrient</a:t>
            </a:r>
          </a:p>
          <a:p>
            <a:r>
              <a:rPr lang="en-US"/>
              <a:t>Less than 2,300 mg per day-adults and high school-aged students</a:t>
            </a:r>
          </a:p>
          <a:p>
            <a:r>
              <a:rPr lang="en-US"/>
              <a:t>Young children even less</a:t>
            </a:r>
          </a:p>
          <a:p>
            <a:pPr marL="0" indent="0">
              <a:buNone/>
            </a:pPr>
            <a:endParaRPr lang="en-US"/>
          </a:p>
        </p:txBody>
      </p:sp>
      <p:pic>
        <p:nvPicPr>
          <p:cNvPr id="6" name="Content Placeholder 5" descr="a salt shaker and a symbol"/>
          <p:cNvPicPr>
            <a:picLocks noGrp="1" noChangeAspect="1"/>
          </p:cNvPicPr>
          <p:nvPr>
            <p:ph sz="half" idx="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87331" y="1825625"/>
            <a:ext cx="4351338" cy="435133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2899904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1DEA99C-6B9C-F9C4-0C5E-D2279E2167E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Do you think children consume too much sodium? 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64E56E0-B9E8-14F3-50B7-02230E28FC1A}"/>
              </a:ext>
            </a:extLst>
          </p:cNvPr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r>
              <a:rPr lang="en-US"/>
              <a:t>~ 90% of US children ages 6-18 years eat too much sodium daily (CDC)</a:t>
            </a:r>
          </a:p>
        </p:txBody>
      </p:sp>
      <p:pic>
        <p:nvPicPr>
          <p:cNvPr id="6" name="Content Placeholder 5" descr="a salt shaker with text"/>
          <p:cNvPicPr>
            <a:picLocks noGrp="1" noChangeAspect="1"/>
          </p:cNvPicPr>
          <p:nvPr>
            <p:ph sz="half" idx="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87331" y="1825625"/>
            <a:ext cx="4351338" cy="435133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8528073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B48B760-9D64-00F7-1302-141C8C0D2A0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Why is it concerning that children are consuming so much sodium? 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878D31D-B928-DFD4-6AA5-F20C8013176B}"/>
              </a:ext>
            </a:extLst>
          </p:cNvPr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r>
              <a:rPr lang="en-US"/>
              <a:t>9 in 10 children consume more sodium than recommended</a:t>
            </a:r>
          </a:p>
          <a:p>
            <a:r>
              <a:rPr lang="en-US"/>
              <a:t>Salt in processed foods</a:t>
            </a:r>
          </a:p>
          <a:p>
            <a:r>
              <a:rPr lang="en-US"/>
              <a:t>Too much can lead to high blood pressure</a:t>
            </a:r>
          </a:p>
          <a:p>
            <a:pPr lvl="1"/>
            <a:r>
              <a:rPr lang="en-US"/>
              <a:t>1 in 6 children 8-17 years has raised blood pressure</a:t>
            </a:r>
          </a:p>
          <a:p>
            <a:r>
              <a:rPr lang="en-US"/>
              <a:t>Taste established at young age</a:t>
            </a:r>
          </a:p>
          <a:p>
            <a:endParaRPr lang="en-US"/>
          </a:p>
        </p:txBody>
      </p:sp>
      <p:pic>
        <p:nvPicPr>
          <p:cNvPr id="5" name="Content Placeholder 4" descr="a group of children waving"/>
          <p:cNvPicPr>
            <a:picLocks noGrp="1" noChangeAspect="1"/>
          </p:cNvPicPr>
          <p:nvPr>
            <p:ph sz="half" idx="2"/>
          </p:nvPr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587331" y="1825625"/>
            <a:ext cx="4351338" cy="3397006"/>
          </a:xfrm>
        </p:spPr>
      </p:pic>
    </p:spTree>
    <p:extLst>
      <p:ext uri="{BB962C8B-B14F-4D97-AF65-F5344CB8AC3E}">
        <p14:creationId xmlns:p14="http://schemas.microsoft.com/office/powerpoint/2010/main" val="406561696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A03CC4C-8D0D-DA5B-D28C-E0EE5882F19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Call to Action</a:t>
            </a:r>
          </a:p>
        </p:txBody>
      </p:sp>
      <p:pic>
        <p:nvPicPr>
          <p:cNvPr id="4" name="Content Placeholder 3" descr="a blue megaphone with lightnings coming out of it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20331" y="1825625"/>
            <a:ext cx="4351338" cy="4351338"/>
          </a:xfrm>
        </p:spPr>
      </p:pic>
    </p:spTree>
    <p:extLst>
      <p:ext uri="{BB962C8B-B14F-4D97-AF65-F5344CB8AC3E}">
        <p14:creationId xmlns:p14="http://schemas.microsoft.com/office/powerpoint/2010/main" val="3070871663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5D81296-7C5F-4DC1-272D-B76179DC64B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Activity: Communicating “The Why” of Sodium Reduction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45A481B-5047-216A-EA30-2B038B6531FA}"/>
              </a:ext>
            </a:extLst>
          </p:cNvPr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r>
              <a:rPr lang="en-US"/>
              <a:t>Reduced blood pressure</a:t>
            </a:r>
          </a:p>
          <a:p>
            <a:r>
              <a:rPr lang="en-US"/>
              <a:t>Reduced risk of cardiovascular disease, stroke, and coronary heart attack</a:t>
            </a:r>
          </a:p>
          <a:p>
            <a:r>
              <a:rPr lang="en-US"/>
              <a:t>Altering taste buds at a young age to prefer less “salty” tastes</a:t>
            </a:r>
          </a:p>
        </p:txBody>
      </p:sp>
      <p:pic>
        <p:nvPicPr>
          <p:cNvPr id="5" name="Content Placeholder 4" descr="a blue and white speech bubble with white text"/>
          <p:cNvPicPr>
            <a:picLocks noGrp="1" noChangeAspect="1"/>
          </p:cNvPicPr>
          <p:nvPr>
            <p:ph sz="half" idx="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87331" y="1825625"/>
            <a:ext cx="4351338" cy="4351338"/>
          </a:xfrm>
        </p:spPr>
      </p:pic>
    </p:spTree>
    <p:extLst>
      <p:ext uri="{BB962C8B-B14F-4D97-AF65-F5344CB8AC3E}">
        <p14:creationId xmlns:p14="http://schemas.microsoft.com/office/powerpoint/2010/main" val="60740751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DD552D3-E463-35D2-3670-291604FEF8F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Where do I find the sodium amounts?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B47D7F3-DAF6-74AD-89D1-BF1E611F796C}"/>
              </a:ext>
            </a:extLst>
          </p:cNvPr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r>
              <a:rPr lang="en-US"/>
              <a:t>Nutrition Facts label</a:t>
            </a:r>
          </a:p>
        </p:txBody>
      </p:sp>
      <p:pic>
        <p:nvPicPr>
          <p:cNvPr id="5" name="Content Placeholder 4" descr="Nutrition Facts label"/>
          <p:cNvPicPr>
            <a:picLocks noGrp="1" noChangeAspect="1"/>
          </p:cNvPicPr>
          <p:nvPr>
            <p:ph sz="half" idx="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87331" y="1825625"/>
            <a:ext cx="4351338" cy="4351338"/>
          </a:xfrm>
        </p:spPr>
      </p:pic>
    </p:spTree>
    <p:extLst>
      <p:ext uri="{BB962C8B-B14F-4D97-AF65-F5344CB8AC3E}">
        <p14:creationId xmlns:p14="http://schemas.microsoft.com/office/powerpoint/2010/main" val="234418139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CC11239-8C8F-A9B0-19FF-027FD31329E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The Updated Nutrition Facts Label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D692D80-2B7F-8FDD-6B70-5EF0394C1D08}"/>
              </a:ext>
            </a:extLst>
          </p:cNvPr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r>
              <a:rPr lang="en-US"/>
              <a:t>Reflects updated scientific information</a:t>
            </a:r>
          </a:p>
          <a:p>
            <a:r>
              <a:rPr lang="en-US"/>
              <a:t>Incorporates public input</a:t>
            </a:r>
          </a:p>
          <a:p>
            <a:r>
              <a:rPr lang="en-US"/>
              <a:t>First major update in 20 years</a:t>
            </a:r>
          </a:p>
          <a:p>
            <a:r>
              <a:rPr lang="en-US"/>
              <a:t>Enhanced design and information</a:t>
            </a:r>
          </a:p>
        </p:txBody>
      </p:sp>
      <p:pic>
        <p:nvPicPr>
          <p:cNvPr id="5" name="Content Placeholder 4" descr="Nutrition Facts label update"/>
          <p:cNvPicPr>
            <a:picLocks noGrp="1" noChangeAspect="1"/>
          </p:cNvPicPr>
          <p:nvPr>
            <p:ph sz="half" idx="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87331" y="1825625"/>
            <a:ext cx="4351338" cy="4351338"/>
          </a:xfrm>
        </p:spPr>
      </p:pic>
    </p:spTree>
    <p:extLst>
      <p:ext uri="{BB962C8B-B14F-4D97-AF65-F5344CB8AC3E}">
        <p14:creationId xmlns:p14="http://schemas.microsoft.com/office/powerpoint/2010/main" val="3877351495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8CCADBB-0DEE-D14C-F175-C91DACAFA20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4999892" cy="1325563"/>
          </a:xfrm>
        </p:spPr>
        <p:txBody>
          <a:bodyPr/>
          <a:lstStyle/>
          <a:p>
            <a:r>
              <a:rPr lang="en-US"/>
              <a:t>Nutrition Facts Label: </a:t>
            </a:r>
            <a:br>
              <a:rPr lang="en-US"/>
            </a:br>
            <a:r>
              <a:rPr lang="en-US"/>
              <a:t>Overview</a:t>
            </a:r>
          </a:p>
        </p:txBody>
      </p:sp>
      <p:pic>
        <p:nvPicPr>
          <p:cNvPr id="6" name="Content Placeholder 5" descr="Nutrition Facts label"/>
          <p:cNvPicPr>
            <a:picLocks noGrp="1" noChangeAspect="1"/>
          </p:cNvPicPr>
          <p:nvPr>
            <p:ph idx="1"/>
          </p:nvPr>
        </p:nvPicPr>
        <p:blipFill rotWithShape="1"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0" b="100000" l="0" r="70741">
                        <a14:foregroundMark x1="67037" y1="12130" x2="61389" y2="12593"/>
                        <a14:foregroundMark x1="66944" y1="25000" x2="60556" y2="25000"/>
                        <a14:foregroundMark x1="67315" y1="38056" x2="60741" y2="37870"/>
                        <a14:foregroundMark x1="67685" y1="65926" x2="60833" y2="65370"/>
                        <a14:foregroundMark x1="56389" y1="12593" x2="61204" y2="12500"/>
                        <a14:foregroundMark x1="55648" y1="25000" x2="61389" y2="25093"/>
                        <a14:foregroundMark x1="55648" y1="37963" x2="61204" y2="38056"/>
                        <a14:foregroundMark x1="56019" y1="65370" x2="60926" y2="65370"/>
                        <a14:foregroundMark x1="65278" y1="35926" x2="66852" y2="39537"/>
                        <a14:foregroundMark x1="52037" y1="90000" x2="51852" y2="98241"/>
                        <a14:foregroundMark x1="1852" y1="99074" x2="9722" y2="98889"/>
                        <a14:foregroundMark x1="10185" y1="98889" x2="29815" y2="98796"/>
                        <a14:backgroundMark x1="3241" y1="93426" x2="2593" y2="96759"/>
                        <a14:backgroundMark x1="39815" y1="96852" x2="46759" y2="96296"/>
                        <a14:backgroundMark x1="34352" y1="90833" x2="50185" y2="90741"/>
                        <a14:backgroundMark x1="1667" y1="90648" x2="35370" y2="90648"/>
                        <a14:backgroundMark x1="6759" y1="98148" x2="19907" y2="97593"/>
                        <a14:backgroundMark x1="7037" y1="92963" x2="10000" y2="93056"/>
                        <a14:backgroundMark x1="19537" y1="98241" x2="41852" y2="97407"/>
                        <a14:backgroundMark x1="49259" y1="90833" x2="50926" y2="90833"/>
                        <a14:backgroundMark x1="3611" y1="99444" x2="52222" y2="99537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r="29279"/>
          <a:stretch/>
        </p:blipFill>
        <p:spPr>
          <a:xfrm>
            <a:off x="5838092" y="-1"/>
            <a:ext cx="4783016" cy="6763223"/>
          </a:xfrm>
        </p:spPr>
      </p:pic>
    </p:spTree>
    <p:extLst>
      <p:ext uri="{BB962C8B-B14F-4D97-AF65-F5344CB8AC3E}">
        <p14:creationId xmlns:p14="http://schemas.microsoft.com/office/powerpoint/2010/main" val="1111621296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00FD66F-5CE5-85FB-8884-241BB073A1B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Looking at Sodium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6EF54EF-EB0B-7ABB-44AC-9F12D57F4CB1}"/>
              </a:ext>
            </a:extLst>
          </p:cNvPr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r>
              <a:rPr lang="en-US"/>
              <a:t>Find Serving Size at the top</a:t>
            </a:r>
          </a:p>
          <a:p>
            <a:r>
              <a:rPr lang="en-US"/>
              <a:t>Locate Sodium in nutrients list</a:t>
            </a:r>
          </a:p>
          <a:p>
            <a:r>
              <a:rPr lang="en-US"/>
              <a:t>Sodium = mg per serving</a:t>
            </a:r>
          </a:p>
          <a:p>
            <a:r>
              <a:rPr lang="en-US"/>
              <a:t>Average daily need = 2300 mg</a:t>
            </a:r>
          </a:p>
        </p:txBody>
      </p:sp>
      <p:pic>
        <p:nvPicPr>
          <p:cNvPr id="7" name="Content Placeholder 6" descr="Nutrition Facts label"/>
          <p:cNvPicPr>
            <a:picLocks noGrp="1" noChangeAspect="1"/>
          </p:cNvPicPr>
          <p:nvPr>
            <p:ph sz="half" idx="2"/>
          </p:nvPr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47104"/>
          <a:stretch/>
        </p:blipFill>
        <p:spPr>
          <a:xfrm>
            <a:off x="6587330" y="263174"/>
            <a:ext cx="3128169" cy="5913789"/>
          </a:xfrm>
        </p:spPr>
      </p:pic>
    </p:spTree>
    <p:extLst>
      <p:ext uri="{BB962C8B-B14F-4D97-AF65-F5344CB8AC3E}">
        <p14:creationId xmlns:p14="http://schemas.microsoft.com/office/powerpoint/2010/main" val="1652128710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17B541B-07E2-2C00-C422-2E576D4CC20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4947138" cy="1325563"/>
          </a:xfrm>
        </p:spPr>
        <p:txBody>
          <a:bodyPr/>
          <a:lstStyle/>
          <a:p>
            <a:r>
              <a:rPr lang="en-US"/>
              <a:t>Activity: Labeling a Nutrition Facts Label</a:t>
            </a:r>
          </a:p>
        </p:txBody>
      </p:sp>
      <p:pic>
        <p:nvPicPr>
          <p:cNvPr id="6" name="Content Placeholder 5" descr="Nutrition Facts label"/>
          <p:cNvPicPr>
            <a:picLocks noGrp="1" noChangeAspect="1"/>
          </p:cNvPicPr>
          <p:nvPr>
            <p:ph idx="1"/>
          </p:nvPr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134476" y="136692"/>
            <a:ext cx="3906339" cy="6506699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67114351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466736E-D7A1-5F5A-2E8C-3176147637A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Serving Size Versus Portion Size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8C2EF1B-6C76-66FB-BAAB-D8FA0BA4DCE0}"/>
              </a:ext>
            </a:extLst>
          </p:cNvPr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/>
              <a:t>Serving Size (Nutrition Facts Label):</a:t>
            </a:r>
          </a:p>
          <a:p>
            <a:r>
              <a:rPr lang="en-US"/>
              <a:t>Manufacturer's standard portion</a:t>
            </a:r>
          </a:p>
          <a:p>
            <a:r>
              <a:rPr lang="en-US"/>
              <a:t>Allows for easy product comparison</a:t>
            </a:r>
          </a:p>
          <a:p>
            <a:r>
              <a:rPr lang="en-US"/>
              <a:t>Regulated by FDA</a:t>
            </a:r>
          </a:p>
          <a:p>
            <a:r>
              <a:rPr lang="en-US"/>
              <a:t>Based on consumption patterns</a:t>
            </a:r>
          </a:p>
        </p:txBody>
      </p:sp>
      <p:sp>
        <p:nvSpPr>
          <p:cNvPr id="7" name="Content Placeholder 2">
            <a:extLst>
              <a:ext uri="{FF2B5EF4-FFF2-40B4-BE49-F238E27FC236}">
                <a16:creationId xmlns:a16="http://schemas.microsoft.com/office/drawing/2014/main" id="{057B8B7A-6D26-A4D0-B308-53F0B227306E}"/>
              </a:ext>
            </a:extLst>
          </p:cNvPr>
          <p:cNvSpPr txBox="1">
            <a:spLocks noGrp="1"/>
          </p:cNvSpPr>
          <p:nvPr>
            <p:ph sz="half" idx="2"/>
          </p:nvPr>
        </p:nvSpPr>
        <p:spPr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panose="020B0604020202020204" pitchFamily="34" charset="0"/>
              <a:buNone/>
            </a:pPr>
            <a:r>
              <a:rPr lang="en-US"/>
              <a:t>Portion Size (School Meal Programs):</a:t>
            </a:r>
          </a:p>
          <a:p>
            <a:r>
              <a:rPr lang="en-US"/>
              <a:t>Specific amount served in meals</a:t>
            </a:r>
          </a:p>
          <a:p>
            <a:r>
              <a:rPr lang="en-US"/>
              <a:t>Meets nutritional standards</a:t>
            </a:r>
          </a:p>
          <a:p>
            <a:r>
              <a:rPr lang="en-US"/>
              <a:t>Varies by age group and program</a:t>
            </a:r>
          </a:p>
          <a:p>
            <a:r>
              <a:rPr lang="en-US"/>
              <a:t>Designed for health and well-being</a:t>
            </a:r>
          </a:p>
        </p:txBody>
      </p:sp>
    </p:spTree>
    <p:extLst>
      <p:ext uri="{BB962C8B-B14F-4D97-AF65-F5344CB8AC3E}">
        <p14:creationId xmlns:p14="http://schemas.microsoft.com/office/powerpoint/2010/main" val="1883950006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631B499-CDF2-1D56-0C47-5E2AEC50BE7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Assessing Sodium Content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BC5A3B9-2459-9C5D-4A98-05B825B85871}"/>
              </a:ext>
            </a:extLst>
          </p:cNvPr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r>
              <a:rPr lang="en-US"/>
              <a:t>Compare products </a:t>
            </a:r>
          </a:p>
          <a:p>
            <a:r>
              <a:rPr lang="en-US"/>
              <a:t>Calculate sodium amounts for different serving sizes when needed</a:t>
            </a:r>
          </a:p>
        </p:txBody>
      </p:sp>
      <p:pic>
        <p:nvPicPr>
          <p:cNvPr id="5" name="Content Placeholder 4" descr="a magnifying glass and papers"/>
          <p:cNvPicPr>
            <a:picLocks noGrp="1" noChangeAspect="1"/>
          </p:cNvPicPr>
          <p:nvPr>
            <p:ph sz="half" idx="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87331" y="1825625"/>
            <a:ext cx="4351338" cy="4351338"/>
          </a:xfrm>
        </p:spPr>
      </p:pic>
    </p:spTree>
    <p:extLst>
      <p:ext uri="{BB962C8B-B14F-4D97-AF65-F5344CB8AC3E}">
        <p14:creationId xmlns:p14="http://schemas.microsoft.com/office/powerpoint/2010/main" val="1449442708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85CC35B-5A82-3D1F-DA0A-0AA8BCAF357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What if the serving sizes are not the same?</a:t>
            </a:r>
          </a:p>
        </p:txBody>
      </p:sp>
      <p:pic>
        <p:nvPicPr>
          <p:cNvPr id="4" name="Content Placeholder 3" descr="a person writing on a notebook and a calculator"/>
          <p:cNvPicPr>
            <a:picLocks noGrp="1" noChangeAspect="1"/>
          </p:cNvPicPr>
          <p:nvPr>
            <p:ph idx="1"/>
          </p:nvPr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33652"/>
          <a:stretch/>
        </p:blipFill>
        <p:spPr>
          <a:xfrm>
            <a:off x="2829138" y="1491518"/>
            <a:ext cx="6533723" cy="4335034"/>
          </a:xfrm>
        </p:spPr>
      </p:pic>
    </p:spTree>
    <p:extLst>
      <p:ext uri="{BB962C8B-B14F-4D97-AF65-F5344CB8AC3E}">
        <p14:creationId xmlns:p14="http://schemas.microsoft.com/office/powerpoint/2010/main" val="3389452163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A11D195-CC6B-D310-C5F4-06AE4B00907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Calculating Sodium Content</a:t>
            </a:r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BB81FBEF-E90C-6928-4A15-1481AB73B7ED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>
              <a:xfrm>
                <a:off x="838200" y="1825625"/>
                <a:ext cx="10662138" cy="4351338"/>
              </a:xfrm>
            </p:spPr>
            <p:txBody>
              <a:bodyPr>
                <a:normAutofit/>
              </a:bodyPr>
              <a:lstStyle/>
              <a:p>
                <a:pPr marL="0" marR="0" lvl="0" indent="0">
                  <a:lnSpc>
                    <a:spcPct val="115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en-US" dirty="0">
                    <a:solidFill>
                      <a:srgbClr val="000000"/>
                    </a:solidFill>
                    <a:effectLst/>
                    <a:ea typeface="Times New Roman" panose="02020603050405020304" pitchFamily="18" charset="0"/>
                  </a:rPr>
                  <a:t>Step 1: Calculate the amount of sodium per single food item or piece</a:t>
                </a:r>
                <a:endParaRPr lang="en-US" dirty="0">
                  <a:effectLst/>
                  <a:ea typeface="Times New Roman" panose="02020603050405020304" pitchFamily="18" charset="0"/>
                </a:endParaRPr>
              </a:p>
              <a:p>
                <a:pPr lvl="1">
                  <a:lnSpc>
                    <a:spcPct val="115000"/>
                  </a:lnSpc>
                  <a:spcBef>
                    <a:spcPts val="0"/>
                  </a:spcBef>
                </a:pPr>
                <a14:m>
                  <m:oMath xmlns:m="http://schemas.openxmlformats.org/officeDocument/2006/math">
                    <m:f>
                      <m:fPr>
                        <m:ctrlPr>
                          <a:rPr lang="en-US" sz="2800" i="1">
                            <a:solidFill>
                              <a:srgbClr val="000000"/>
                            </a:solidFill>
                            <a:effectLst/>
                            <a:latin typeface="Cambria Math" panose="02040503050406030204" pitchFamily="18" charset="0"/>
                            <a:ea typeface="Times New Roman" panose="02020603050405020304" pitchFamily="18" charset="0"/>
                            <a:cs typeface="Arial" panose="020B0604020202020204" pitchFamily="34" charset="0"/>
                          </a:rPr>
                        </m:ctrlPr>
                      </m:fPr>
                      <m:num>
                        <m:r>
                          <a:rPr lang="en-US" sz="2800" i="1">
                            <a:solidFill>
                              <a:srgbClr val="000000"/>
                            </a:solidFill>
                            <a:effectLst/>
                            <a:latin typeface="Cambria Math" panose="02040503050406030204" pitchFamily="18" charset="0"/>
                            <a:ea typeface="Times New Roman" panose="02020603050405020304" pitchFamily="18" charset="0"/>
                            <a:cs typeface="Arial" panose="020B0604020202020204" pitchFamily="34" charset="0"/>
                          </a:rPr>
                          <m:t>𝐴𝑚𝑜𝑢𝑛𝑡</m:t>
                        </m:r>
                        <m:r>
                          <a:rPr lang="en-US" sz="2800" i="1">
                            <a:solidFill>
                              <a:srgbClr val="000000"/>
                            </a:solidFill>
                            <a:effectLst/>
                            <a:latin typeface="Cambria Math" panose="02040503050406030204" pitchFamily="18" charset="0"/>
                            <a:ea typeface="Times New Roman" panose="02020603050405020304" pitchFamily="18" charset="0"/>
                            <a:cs typeface="Arial" panose="020B0604020202020204" pitchFamily="34" charset="0"/>
                          </a:rPr>
                          <m:t> </m:t>
                        </m:r>
                        <m:r>
                          <a:rPr lang="en-US" sz="2800" i="1">
                            <a:solidFill>
                              <a:srgbClr val="000000"/>
                            </a:solidFill>
                            <a:effectLst/>
                            <a:latin typeface="Cambria Math" panose="02040503050406030204" pitchFamily="18" charset="0"/>
                            <a:ea typeface="Times New Roman" panose="02020603050405020304" pitchFamily="18" charset="0"/>
                            <a:cs typeface="Arial" panose="020B0604020202020204" pitchFamily="34" charset="0"/>
                          </a:rPr>
                          <m:t>𝑜𝑓</m:t>
                        </m:r>
                        <m:r>
                          <a:rPr lang="en-US" sz="2800" i="1">
                            <a:solidFill>
                              <a:srgbClr val="000000"/>
                            </a:solidFill>
                            <a:effectLst/>
                            <a:latin typeface="Cambria Math" panose="02040503050406030204" pitchFamily="18" charset="0"/>
                            <a:ea typeface="Times New Roman" panose="02020603050405020304" pitchFamily="18" charset="0"/>
                            <a:cs typeface="Arial" panose="020B0604020202020204" pitchFamily="34" charset="0"/>
                          </a:rPr>
                          <m:t> </m:t>
                        </m:r>
                        <m:r>
                          <a:rPr lang="en-US" sz="2800" i="1">
                            <a:solidFill>
                              <a:srgbClr val="000000"/>
                            </a:solidFill>
                            <a:effectLst/>
                            <a:latin typeface="Cambria Math" panose="02040503050406030204" pitchFamily="18" charset="0"/>
                            <a:ea typeface="Times New Roman" panose="02020603050405020304" pitchFamily="18" charset="0"/>
                            <a:cs typeface="Arial" panose="020B0604020202020204" pitchFamily="34" charset="0"/>
                          </a:rPr>
                          <m:t>𝑠𝑜𝑑𝑖𝑢𝑚</m:t>
                        </m:r>
                      </m:num>
                      <m:den>
                        <m:r>
                          <a:rPr lang="en-US" sz="2800" i="1">
                            <a:solidFill>
                              <a:srgbClr val="000000"/>
                            </a:solidFill>
                            <a:effectLst/>
                            <a:latin typeface="Cambria Math" panose="02040503050406030204" pitchFamily="18" charset="0"/>
                            <a:ea typeface="Times New Roman" panose="02020603050405020304" pitchFamily="18" charset="0"/>
                            <a:cs typeface="Arial" panose="020B0604020202020204" pitchFamily="34" charset="0"/>
                          </a:rPr>
                          <m:t>𝑛𝑢𝑚𝑏𝑒𝑟</m:t>
                        </m:r>
                        <m:r>
                          <a:rPr lang="en-US" sz="2800" i="1">
                            <a:solidFill>
                              <a:srgbClr val="000000"/>
                            </a:solidFill>
                            <a:effectLst/>
                            <a:latin typeface="Cambria Math" panose="02040503050406030204" pitchFamily="18" charset="0"/>
                            <a:ea typeface="Times New Roman" panose="02020603050405020304" pitchFamily="18" charset="0"/>
                            <a:cs typeface="Arial" panose="020B0604020202020204" pitchFamily="34" charset="0"/>
                          </a:rPr>
                          <m:t> </m:t>
                        </m:r>
                        <m:r>
                          <a:rPr lang="en-US" sz="2800" i="1">
                            <a:solidFill>
                              <a:srgbClr val="000000"/>
                            </a:solidFill>
                            <a:effectLst/>
                            <a:latin typeface="Cambria Math" panose="02040503050406030204" pitchFamily="18" charset="0"/>
                            <a:ea typeface="Times New Roman" panose="02020603050405020304" pitchFamily="18" charset="0"/>
                            <a:cs typeface="Arial" panose="020B0604020202020204" pitchFamily="34" charset="0"/>
                          </a:rPr>
                          <m:t>𝑜𝑓</m:t>
                        </m:r>
                        <m:r>
                          <a:rPr lang="en-US" sz="2800" i="1">
                            <a:solidFill>
                              <a:srgbClr val="000000"/>
                            </a:solidFill>
                            <a:effectLst/>
                            <a:latin typeface="Cambria Math" panose="02040503050406030204" pitchFamily="18" charset="0"/>
                            <a:ea typeface="Times New Roman" panose="02020603050405020304" pitchFamily="18" charset="0"/>
                            <a:cs typeface="Arial" panose="020B0604020202020204" pitchFamily="34" charset="0"/>
                          </a:rPr>
                          <m:t> </m:t>
                        </m:r>
                        <m:r>
                          <a:rPr lang="en-US" sz="2800" i="1">
                            <a:solidFill>
                              <a:srgbClr val="000000"/>
                            </a:solidFill>
                            <a:effectLst/>
                            <a:latin typeface="Cambria Math" panose="02040503050406030204" pitchFamily="18" charset="0"/>
                            <a:ea typeface="Times New Roman" panose="02020603050405020304" pitchFamily="18" charset="0"/>
                            <a:cs typeface="Arial" panose="020B0604020202020204" pitchFamily="34" charset="0"/>
                          </a:rPr>
                          <m:t>𝑝𝑖𝑒𝑐𝑒𝑠</m:t>
                        </m:r>
                        <m:r>
                          <a:rPr lang="en-US" sz="2800" i="1">
                            <a:solidFill>
                              <a:srgbClr val="000000"/>
                            </a:solidFill>
                            <a:effectLst/>
                            <a:latin typeface="Cambria Math" panose="02040503050406030204" pitchFamily="18" charset="0"/>
                            <a:ea typeface="Times New Roman" panose="02020603050405020304" pitchFamily="18" charset="0"/>
                            <a:cs typeface="Arial" panose="020B0604020202020204" pitchFamily="34" charset="0"/>
                          </a:rPr>
                          <m:t> </m:t>
                        </m:r>
                        <m:r>
                          <a:rPr lang="en-US" sz="2800" i="1">
                            <a:solidFill>
                              <a:srgbClr val="000000"/>
                            </a:solidFill>
                            <a:effectLst/>
                            <a:latin typeface="Cambria Math" panose="02040503050406030204" pitchFamily="18" charset="0"/>
                            <a:ea typeface="Times New Roman" panose="02020603050405020304" pitchFamily="18" charset="0"/>
                            <a:cs typeface="Arial" panose="020B0604020202020204" pitchFamily="34" charset="0"/>
                          </a:rPr>
                          <m:t>𝑝𝑒𝑟</m:t>
                        </m:r>
                        <m:r>
                          <a:rPr lang="en-US" sz="2800" i="1">
                            <a:solidFill>
                              <a:srgbClr val="000000"/>
                            </a:solidFill>
                            <a:effectLst/>
                            <a:latin typeface="Cambria Math" panose="02040503050406030204" pitchFamily="18" charset="0"/>
                            <a:ea typeface="Times New Roman" panose="02020603050405020304" pitchFamily="18" charset="0"/>
                            <a:cs typeface="Arial" panose="020B0604020202020204" pitchFamily="34" charset="0"/>
                          </a:rPr>
                          <m:t> </m:t>
                        </m:r>
                        <m:r>
                          <a:rPr lang="en-US" sz="2800" i="1">
                            <a:solidFill>
                              <a:srgbClr val="000000"/>
                            </a:solidFill>
                            <a:effectLst/>
                            <a:latin typeface="Cambria Math" panose="02040503050406030204" pitchFamily="18" charset="0"/>
                            <a:ea typeface="Times New Roman" panose="02020603050405020304" pitchFamily="18" charset="0"/>
                            <a:cs typeface="Arial" panose="020B0604020202020204" pitchFamily="34" charset="0"/>
                          </a:rPr>
                          <m:t>𝑠𝑒𝑟𝑣𝑖𝑛𝑔</m:t>
                        </m:r>
                      </m:den>
                    </m:f>
                    <m:r>
                      <a:rPr lang="en-US" sz="2800" i="1">
                        <a:solidFill>
                          <a:srgbClr val="000000"/>
                        </a:solidFill>
                        <a:effectLst/>
                        <a:latin typeface="Cambria Math" panose="02040503050406030204" pitchFamily="18" charset="0"/>
                        <a:ea typeface="Times New Roman" panose="02020603050405020304" pitchFamily="18" charset="0"/>
                        <a:cs typeface="Arial" panose="020B0604020202020204" pitchFamily="34" charset="0"/>
                      </a:rPr>
                      <m:t>=</m:t>
                    </m:r>
                    <m:r>
                      <a:rPr lang="en-US" sz="2800" i="1">
                        <a:solidFill>
                          <a:srgbClr val="000000"/>
                        </a:solidFill>
                        <a:effectLst/>
                        <a:latin typeface="Cambria Math" panose="02040503050406030204" pitchFamily="18" charset="0"/>
                        <a:ea typeface="Times New Roman" panose="02020603050405020304" pitchFamily="18" charset="0"/>
                        <a:cs typeface="Arial" panose="020B0604020202020204" pitchFamily="34" charset="0"/>
                      </a:rPr>
                      <m:t>𝐴𝑚𝑜𝑢𝑛𝑡</m:t>
                    </m:r>
                    <m:r>
                      <a:rPr lang="en-US" sz="2800" i="1">
                        <a:solidFill>
                          <a:srgbClr val="000000"/>
                        </a:solidFill>
                        <a:effectLst/>
                        <a:latin typeface="Cambria Math" panose="02040503050406030204" pitchFamily="18" charset="0"/>
                        <a:ea typeface="Times New Roman" panose="02020603050405020304" pitchFamily="18" charset="0"/>
                        <a:cs typeface="Arial" panose="020B0604020202020204" pitchFamily="34" charset="0"/>
                      </a:rPr>
                      <m:t> </m:t>
                    </m:r>
                    <m:r>
                      <a:rPr lang="en-US" sz="2800" i="1">
                        <a:solidFill>
                          <a:srgbClr val="000000"/>
                        </a:solidFill>
                        <a:effectLst/>
                        <a:latin typeface="Cambria Math" panose="02040503050406030204" pitchFamily="18" charset="0"/>
                        <a:ea typeface="Times New Roman" panose="02020603050405020304" pitchFamily="18" charset="0"/>
                        <a:cs typeface="Arial" panose="020B0604020202020204" pitchFamily="34" charset="0"/>
                      </a:rPr>
                      <m:t>𝑜𝑓</m:t>
                    </m:r>
                    <m:r>
                      <a:rPr lang="en-US" sz="2800" i="1">
                        <a:solidFill>
                          <a:srgbClr val="000000"/>
                        </a:solidFill>
                        <a:effectLst/>
                        <a:latin typeface="Cambria Math" panose="02040503050406030204" pitchFamily="18" charset="0"/>
                        <a:ea typeface="Times New Roman" panose="02020603050405020304" pitchFamily="18" charset="0"/>
                        <a:cs typeface="Arial" panose="020B0604020202020204" pitchFamily="34" charset="0"/>
                      </a:rPr>
                      <m:t> </m:t>
                    </m:r>
                    <m:r>
                      <a:rPr lang="en-US" sz="2800" i="1">
                        <a:solidFill>
                          <a:srgbClr val="000000"/>
                        </a:solidFill>
                        <a:effectLst/>
                        <a:latin typeface="Cambria Math" panose="02040503050406030204" pitchFamily="18" charset="0"/>
                        <a:ea typeface="Times New Roman" panose="02020603050405020304" pitchFamily="18" charset="0"/>
                        <a:cs typeface="Arial" panose="020B0604020202020204" pitchFamily="34" charset="0"/>
                      </a:rPr>
                      <m:t>𝑠𝑜𝑑𝑖𝑢𝑚</m:t>
                    </m:r>
                    <m:r>
                      <a:rPr lang="en-US" sz="2800" i="1">
                        <a:solidFill>
                          <a:srgbClr val="000000"/>
                        </a:solidFill>
                        <a:effectLst/>
                        <a:latin typeface="Cambria Math" panose="02040503050406030204" pitchFamily="18" charset="0"/>
                        <a:ea typeface="Times New Roman" panose="02020603050405020304" pitchFamily="18" charset="0"/>
                        <a:cs typeface="Arial" panose="020B0604020202020204" pitchFamily="34" charset="0"/>
                      </a:rPr>
                      <m:t> </m:t>
                    </m:r>
                    <m:r>
                      <a:rPr lang="en-US" sz="2800" i="1">
                        <a:solidFill>
                          <a:srgbClr val="000000"/>
                        </a:solidFill>
                        <a:effectLst/>
                        <a:latin typeface="Cambria Math" panose="02040503050406030204" pitchFamily="18" charset="0"/>
                        <a:ea typeface="Times New Roman" panose="02020603050405020304" pitchFamily="18" charset="0"/>
                        <a:cs typeface="Arial" panose="020B0604020202020204" pitchFamily="34" charset="0"/>
                      </a:rPr>
                      <m:t>𝑝𝑒𝑟</m:t>
                    </m:r>
                    <m:r>
                      <a:rPr lang="en-US" sz="2800" i="1">
                        <a:solidFill>
                          <a:srgbClr val="000000"/>
                        </a:solidFill>
                        <a:effectLst/>
                        <a:latin typeface="Cambria Math" panose="02040503050406030204" pitchFamily="18" charset="0"/>
                        <a:ea typeface="Times New Roman" panose="02020603050405020304" pitchFamily="18" charset="0"/>
                        <a:cs typeface="Arial" panose="020B0604020202020204" pitchFamily="34" charset="0"/>
                      </a:rPr>
                      <m:t> </m:t>
                    </m:r>
                    <m:r>
                      <a:rPr lang="en-US" sz="2800" i="1">
                        <a:solidFill>
                          <a:srgbClr val="000000"/>
                        </a:solidFill>
                        <a:effectLst/>
                        <a:latin typeface="Cambria Math" panose="02040503050406030204" pitchFamily="18" charset="0"/>
                        <a:ea typeface="Times New Roman" panose="02020603050405020304" pitchFamily="18" charset="0"/>
                        <a:cs typeface="Arial" panose="020B0604020202020204" pitchFamily="34" charset="0"/>
                      </a:rPr>
                      <m:t>𝑝𝑖𝑒𝑐𝑒</m:t>
                    </m:r>
                  </m:oMath>
                </a14:m>
                <a:endParaRPr lang="en-US" sz="2800" dirty="0">
                  <a:effectLst/>
                  <a:ea typeface="Times New Roman" panose="02020603050405020304" pitchFamily="18" charset="0"/>
                </a:endParaRPr>
              </a:p>
              <a:p>
                <a:pPr marL="0" marR="0" lvl="0" indent="0">
                  <a:lnSpc>
                    <a:spcPct val="115000"/>
                  </a:lnSpc>
                  <a:spcBef>
                    <a:spcPts val="1200"/>
                  </a:spcBef>
                  <a:spcAft>
                    <a:spcPts val="0"/>
                  </a:spcAft>
                  <a:buNone/>
                </a:pPr>
                <a:r>
                  <a:rPr lang="en-US" dirty="0">
                    <a:solidFill>
                      <a:srgbClr val="000000"/>
                    </a:solidFill>
                    <a:effectLst/>
                    <a:ea typeface="Times New Roman" panose="02020603050405020304" pitchFamily="18" charset="0"/>
                  </a:rPr>
                  <a:t>Step 2: Multiply the amount of sodium per piece by the new serving size</a:t>
                </a:r>
                <a:endParaRPr lang="en-US" dirty="0">
                  <a:effectLst/>
                  <a:ea typeface="Times New Roman" panose="02020603050405020304" pitchFamily="18" charset="0"/>
                </a:endParaRPr>
              </a:p>
              <a:p>
                <a:pPr lvl="1">
                  <a:lnSpc>
                    <a:spcPct val="115000"/>
                  </a:lnSpc>
                  <a:spcBef>
                    <a:spcPts val="0"/>
                  </a:spcBef>
                </a:pPr>
                <a14:m>
                  <m:oMath xmlns:m="http://schemas.openxmlformats.org/officeDocument/2006/math">
                    <m:r>
                      <a:rPr lang="en-US" sz="2800" i="1">
                        <a:solidFill>
                          <a:srgbClr val="000000"/>
                        </a:solidFill>
                        <a:effectLst/>
                        <a:latin typeface="Cambria Math" panose="02040503050406030204" pitchFamily="18" charset="0"/>
                        <a:ea typeface="Times New Roman" panose="02020603050405020304" pitchFamily="18" charset="0"/>
                        <a:cs typeface="Arial" panose="020B0604020202020204" pitchFamily="34" charset="0"/>
                      </a:rPr>
                      <m:t>𝐴𝑚𝑜𝑢𝑛𝑡</m:t>
                    </m:r>
                    <m:r>
                      <a:rPr lang="en-US" sz="2800" i="1">
                        <a:solidFill>
                          <a:srgbClr val="000000"/>
                        </a:solidFill>
                        <a:effectLst/>
                        <a:latin typeface="Cambria Math" panose="02040503050406030204" pitchFamily="18" charset="0"/>
                        <a:ea typeface="Times New Roman" panose="02020603050405020304" pitchFamily="18" charset="0"/>
                        <a:cs typeface="Arial" panose="020B0604020202020204" pitchFamily="34" charset="0"/>
                      </a:rPr>
                      <m:t> </m:t>
                    </m:r>
                    <m:r>
                      <a:rPr lang="en-US" sz="2800" i="1">
                        <a:solidFill>
                          <a:srgbClr val="000000"/>
                        </a:solidFill>
                        <a:effectLst/>
                        <a:latin typeface="Cambria Math" panose="02040503050406030204" pitchFamily="18" charset="0"/>
                        <a:ea typeface="Times New Roman" panose="02020603050405020304" pitchFamily="18" charset="0"/>
                        <a:cs typeface="Arial" panose="020B0604020202020204" pitchFamily="34" charset="0"/>
                      </a:rPr>
                      <m:t>𝑜𝑓</m:t>
                    </m:r>
                    <m:r>
                      <a:rPr lang="en-US" sz="2800" i="1">
                        <a:solidFill>
                          <a:srgbClr val="000000"/>
                        </a:solidFill>
                        <a:effectLst/>
                        <a:latin typeface="Cambria Math" panose="02040503050406030204" pitchFamily="18" charset="0"/>
                        <a:ea typeface="Times New Roman" panose="02020603050405020304" pitchFamily="18" charset="0"/>
                        <a:cs typeface="Arial" panose="020B0604020202020204" pitchFamily="34" charset="0"/>
                      </a:rPr>
                      <m:t> </m:t>
                    </m:r>
                    <m:r>
                      <a:rPr lang="en-US" sz="2800" i="1">
                        <a:solidFill>
                          <a:srgbClr val="000000"/>
                        </a:solidFill>
                        <a:effectLst/>
                        <a:latin typeface="Cambria Math" panose="02040503050406030204" pitchFamily="18" charset="0"/>
                        <a:ea typeface="Times New Roman" panose="02020603050405020304" pitchFamily="18" charset="0"/>
                        <a:cs typeface="Arial" panose="020B0604020202020204" pitchFamily="34" charset="0"/>
                      </a:rPr>
                      <m:t>𝑠𝑜𝑑𝑖𝑢𝑚</m:t>
                    </m:r>
                    <m:r>
                      <a:rPr lang="en-US" sz="2800" i="1">
                        <a:solidFill>
                          <a:srgbClr val="000000"/>
                        </a:solidFill>
                        <a:effectLst/>
                        <a:latin typeface="Cambria Math" panose="02040503050406030204" pitchFamily="18" charset="0"/>
                        <a:ea typeface="Times New Roman" panose="02020603050405020304" pitchFamily="18" charset="0"/>
                        <a:cs typeface="Arial" panose="020B0604020202020204" pitchFamily="34" charset="0"/>
                      </a:rPr>
                      <m:t> </m:t>
                    </m:r>
                    <m:r>
                      <a:rPr lang="en-US" sz="2800" i="1">
                        <a:solidFill>
                          <a:srgbClr val="000000"/>
                        </a:solidFill>
                        <a:effectLst/>
                        <a:latin typeface="Cambria Math" panose="02040503050406030204" pitchFamily="18" charset="0"/>
                        <a:ea typeface="Times New Roman" panose="02020603050405020304" pitchFamily="18" charset="0"/>
                        <a:cs typeface="Arial" panose="020B0604020202020204" pitchFamily="34" charset="0"/>
                      </a:rPr>
                      <m:t>𝑝𝑒𝑟</m:t>
                    </m:r>
                    <m:r>
                      <a:rPr lang="en-US" sz="2800" i="1">
                        <a:solidFill>
                          <a:srgbClr val="000000"/>
                        </a:solidFill>
                        <a:effectLst/>
                        <a:latin typeface="Cambria Math" panose="02040503050406030204" pitchFamily="18" charset="0"/>
                        <a:ea typeface="Times New Roman" panose="02020603050405020304" pitchFamily="18" charset="0"/>
                        <a:cs typeface="Arial" panose="020B0604020202020204" pitchFamily="34" charset="0"/>
                      </a:rPr>
                      <m:t> </m:t>
                    </m:r>
                    <m:r>
                      <a:rPr lang="en-US" sz="2800" i="1">
                        <a:solidFill>
                          <a:srgbClr val="000000"/>
                        </a:solidFill>
                        <a:effectLst/>
                        <a:latin typeface="Cambria Math" panose="02040503050406030204" pitchFamily="18" charset="0"/>
                        <a:ea typeface="Times New Roman" panose="02020603050405020304" pitchFamily="18" charset="0"/>
                        <a:cs typeface="Arial" panose="020B0604020202020204" pitchFamily="34" charset="0"/>
                      </a:rPr>
                      <m:t>𝑝𝑖𝑒𝑐𝑒</m:t>
                    </m:r>
                    <m:r>
                      <a:rPr lang="en-US" sz="2800" i="1">
                        <a:solidFill>
                          <a:srgbClr val="000000"/>
                        </a:solidFill>
                        <a:effectLst/>
                        <a:latin typeface="Cambria Math" panose="02040503050406030204" pitchFamily="18" charset="0"/>
                        <a:ea typeface="Times New Roman" panose="02020603050405020304" pitchFamily="18" charset="0"/>
                        <a:cs typeface="Arial" panose="020B0604020202020204" pitchFamily="34" charset="0"/>
                      </a:rPr>
                      <m:t>×</m:t>
                    </m:r>
                    <m:r>
                      <a:rPr lang="en-US" sz="2800" i="1">
                        <a:solidFill>
                          <a:srgbClr val="000000"/>
                        </a:solidFill>
                        <a:effectLst/>
                        <a:latin typeface="Cambria Math" panose="02040503050406030204" pitchFamily="18" charset="0"/>
                        <a:ea typeface="Times New Roman" panose="02020603050405020304" pitchFamily="18" charset="0"/>
                        <a:cs typeface="Arial" panose="020B0604020202020204" pitchFamily="34" charset="0"/>
                      </a:rPr>
                      <m:t>𝑁𝑒𝑤</m:t>
                    </m:r>
                    <m:r>
                      <a:rPr lang="en-US" sz="2800" i="1">
                        <a:solidFill>
                          <a:srgbClr val="000000"/>
                        </a:solidFill>
                        <a:effectLst/>
                        <a:latin typeface="Cambria Math" panose="02040503050406030204" pitchFamily="18" charset="0"/>
                        <a:ea typeface="Times New Roman" panose="02020603050405020304" pitchFamily="18" charset="0"/>
                        <a:cs typeface="Arial" panose="020B0604020202020204" pitchFamily="34" charset="0"/>
                      </a:rPr>
                      <m:t> </m:t>
                    </m:r>
                    <m:r>
                      <a:rPr lang="en-US" sz="2800" i="1">
                        <a:solidFill>
                          <a:srgbClr val="000000"/>
                        </a:solidFill>
                        <a:effectLst/>
                        <a:latin typeface="Cambria Math" panose="02040503050406030204" pitchFamily="18" charset="0"/>
                        <a:ea typeface="Times New Roman" panose="02020603050405020304" pitchFamily="18" charset="0"/>
                        <a:cs typeface="Arial" panose="020B0604020202020204" pitchFamily="34" charset="0"/>
                      </a:rPr>
                      <m:t>𝑛𝑢𝑚𝑏𝑒𝑟</m:t>
                    </m:r>
                    <m:r>
                      <a:rPr lang="en-US" sz="2800" i="1">
                        <a:solidFill>
                          <a:srgbClr val="000000"/>
                        </a:solidFill>
                        <a:effectLst/>
                        <a:latin typeface="Cambria Math" panose="02040503050406030204" pitchFamily="18" charset="0"/>
                        <a:ea typeface="Times New Roman" panose="02020603050405020304" pitchFamily="18" charset="0"/>
                        <a:cs typeface="Arial" panose="020B0604020202020204" pitchFamily="34" charset="0"/>
                      </a:rPr>
                      <m:t> </m:t>
                    </m:r>
                    <m:r>
                      <a:rPr lang="en-US" sz="2800" i="1">
                        <a:solidFill>
                          <a:srgbClr val="000000"/>
                        </a:solidFill>
                        <a:effectLst/>
                        <a:latin typeface="Cambria Math" panose="02040503050406030204" pitchFamily="18" charset="0"/>
                        <a:ea typeface="Times New Roman" panose="02020603050405020304" pitchFamily="18" charset="0"/>
                        <a:cs typeface="Arial" panose="020B0604020202020204" pitchFamily="34" charset="0"/>
                      </a:rPr>
                      <m:t>𝑜𝑓</m:t>
                    </m:r>
                    <m:r>
                      <a:rPr lang="en-US" sz="2800" i="1">
                        <a:solidFill>
                          <a:srgbClr val="000000"/>
                        </a:solidFill>
                        <a:effectLst/>
                        <a:latin typeface="Cambria Math" panose="02040503050406030204" pitchFamily="18" charset="0"/>
                        <a:ea typeface="Times New Roman" panose="02020603050405020304" pitchFamily="18" charset="0"/>
                        <a:cs typeface="Arial" panose="020B0604020202020204" pitchFamily="34" charset="0"/>
                      </a:rPr>
                      <m:t> </m:t>
                    </m:r>
                    <m:r>
                      <a:rPr lang="en-US" sz="2800" i="1">
                        <a:solidFill>
                          <a:srgbClr val="000000"/>
                        </a:solidFill>
                        <a:effectLst/>
                        <a:latin typeface="Cambria Math" panose="02040503050406030204" pitchFamily="18" charset="0"/>
                        <a:ea typeface="Times New Roman" panose="02020603050405020304" pitchFamily="18" charset="0"/>
                        <a:cs typeface="Arial" panose="020B0604020202020204" pitchFamily="34" charset="0"/>
                      </a:rPr>
                      <m:t>𝑝𝑖𝑒𝑐𝑒𝑠</m:t>
                    </m:r>
                    <m:r>
                      <a:rPr lang="en-US" sz="2800" i="1">
                        <a:solidFill>
                          <a:srgbClr val="000000"/>
                        </a:solidFill>
                        <a:effectLst/>
                        <a:latin typeface="Cambria Math" panose="02040503050406030204" pitchFamily="18" charset="0"/>
                        <a:ea typeface="Times New Roman" panose="02020603050405020304" pitchFamily="18" charset="0"/>
                        <a:cs typeface="Arial" panose="020B0604020202020204" pitchFamily="34" charset="0"/>
                      </a:rPr>
                      <m:t> </m:t>
                    </m:r>
                    <m:r>
                      <a:rPr lang="en-US" sz="2800" i="1">
                        <a:solidFill>
                          <a:srgbClr val="000000"/>
                        </a:solidFill>
                        <a:effectLst/>
                        <a:latin typeface="Cambria Math" panose="02040503050406030204" pitchFamily="18" charset="0"/>
                        <a:ea typeface="Times New Roman" panose="02020603050405020304" pitchFamily="18" charset="0"/>
                        <a:cs typeface="Arial" panose="020B0604020202020204" pitchFamily="34" charset="0"/>
                      </a:rPr>
                      <m:t>𝑝𝑒𝑟</m:t>
                    </m:r>
                    <m:r>
                      <a:rPr lang="en-US" sz="2800" i="1">
                        <a:solidFill>
                          <a:srgbClr val="000000"/>
                        </a:solidFill>
                        <a:effectLst/>
                        <a:latin typeface="Cambria Math" panose="02040503050406030204" pitchFamily="18" charset="0"/>
                        <a:ea typeface="Times New Roman" panose="02020603050405020304" pitchFamily="18" charset="0"/>
                        <a:cs typeface="Arial" panose="020B0604020202020204" pitchFamily="34" charset="0"/>
                      </a:rPr>
                      <m:t> </m:t>
                    </m:r>
                    <m:r>
                      <a:rPr lang="en-US" sz="2800" i="1">
                        <a:solidFill>
                          <a:srgbClr val="000000"/>
                        </a:solidFill>
                        <a:effectLst/>
                        <a:latin typeface="Cambria Math" panose="02040503050406030204" pitchFamily="18" charset="0"/>
                        <a:ea typeface="Times New Roman" panose="02020603050405020304" pitchFamily="18" charset="0"/>
                        <a:cs typeface="Arial" panose="020B0604020202020204" pitchFamily="34" charset="0"/>
                      </a:rPr>
                      <m:t>𝑠𝑒𝑟𝑣𝑖𝑛𝑔</m:t>
                    </m:r>
                    <m:r>
                      <a:rPr lang="en-US" sz="2800" i="1">
                        <a:solidFill>
                          <a:srgbClr val="000000"/>
                        </a:solidFill>
                        <a:effectLst/>
                        <a:latin typeface="Cambria Math" panose="02040503050406030204" pitchFamily="18" charset="0"/>
                        <a:ea typeface="Times New Roman" panose="02020603050405020304" pitchFamily="18" charset="0"/>
                        <a:cs typeface="Arial" panose="020B0604020202020204" pitchFamily="34" charset="0"/>
                      </a:rPr>
                      <m:t>=</m:t>
                    </m:r>
                    <m:r>
                      <a:rPr lang="en-US" sz="2800" i="1">
                        <a:solidFill>
                          <a:srgbClr val="000000"/>
                        </a:solidFill>
                        <a:effectLst/>
                        <a:latin typeface="Cambria Math" panose="02040503050406030204" pitchFamily="18" charset="0"/>
                        <a:ea typeface="Times New Roman" panose="02020603050405020304" pitchFamily="18" charset="0"/>
                        <a:cs typeface="Arial" panose="020B0604020202020204" pitchFamily="34" charset="0"/>
                      </a:rPr>
                      <m:t>𝐴𝑚𝑜𝑢𝑛𝑡</m:t>
                    </m:r>
                    <m:r>
                      <a:rPr lang="en-US" sz="2800" i="1">
                        <a:solidFill>
                          <a:srgbClr val="000000"/>
                        </a:solidFill>
                        <a:effectLst/>
                        <a:latin typeface="Cambria Math" panose="02040503050406030204" pitchFamily="18" charset="0"/>
                        <a:ea typeface="Times New Roman" panose="02020603050405020304" pitchFamily="18" charset="0"/>
                        <a:cs typeface="Arial" panose="020B0604020202020204" pitchFamily="34" charset="0"/>
                      </a:rPr>
                      <m:t> </m:t>
                    </m:r>
                    <m:r>
                      <a:rPr lang="en-US" sz="2800" i="1">
                        <a:solidFill>
                          <a:srgbClr val="000000"/>
                        </a:solidFill>
                        <a:effectLst/>
                        <a:latin typeface="Cambria Math" panose="02040503050406030204" pitchFamily="18" charset="0"/>
                        <a:ea typeface="Times New Roman" panose="02020603050405020304" pitchFamily="18" charset="0"/>
                        <a:cs typeface="Arial" panose="020B0604020202020204" pitchFamily="34" charset="0"/>
                      </a:rPr>
                      <m:t>𝑜𝑓</m:t>
                    </m:r>
                    <m:r>
                      <a:rPr lang="en-US" sz="2800" i="1">
                        <a:solidFill>
                          <a:srgbClr val="000000"/>
                        </a:solidFill>
                        <a:effectLst/>
                        <a:latin typeface="Cambria Math" panose="02040503050406030204" pitchFamily="18" charset="0"/>
                        <a:ea typeface="Times New Roman" panose="02020603050405020304" pitchFamily="18" charset="0"/>
                        <a:cs typeface="Arial" panose="020B0604020202020204" pitchFamily="34" charset="0"/>
                      </a:rPr>
                      <m:t> </m:t>
                    </m:r>
                    <m:r>
                      <a:rPr lang="en-US" sz="2800" i="1">
                        <a:solidFill>
                          <a:srgbClr val="000000"/>
                        </a:solidFill>
                        <a:effectLst/>
                        <a:latin typeface="Cambria Math" panose="02040503050406030204" pitchFamily="18" charset="0"/>
                        <a:ea typeface="Times New Roman" panose="02020603050405020304" pitchFamily="18" charset="0"/>
                        <a:cs typeface="Arial" panose="020B0604020202020204" pitchFamily="34" charset="0"/>
                      </a:rPr>
                      <m:t>𝑠𝑜𝑑𝑖𝑢𝑚</m:t>
                    </m:r>
                    <m:r>
                      <a:rPr lang="en-US" sz="2800" i="1">
                        <a:solidFill>
                          <a:srgbClr val="000000"/>
                        </a:solidFill>
                        <a:effectLst/>
                        <a:latin typeface="Cambria Math" panose="02040503050406030204" pitchFamily="18" charset="0"/>
                        <a:ea typeface="Times New Roman" panose="02020603050405020304" pitchFamily="18" charset="0"/>
                        <a:cs typeface="Arial" panose="020B0604020202020204" pitchFamily="34" charset="0"/>
                      </a:rPr>
                      <m:t> </m:t>
                    </m:r>
                    <m:r>
                      <a:rPr lang="en-US" sz="2800" i="1">
                        <a:solidFill>
                          <a:srgbClr val="000000"/>
                        </a:solidFill>
                        <a:effectLst/>
                        <a:latin typeface="Cambria Math" panose="02040503050406030204" pitchFamily="18" charset="0"/>
                        <a:ea typeface="Times New Roman" panose="02020603050405020304" pitchFamily="18" charset="0"/>
                        <a:cs typeface="Arial" panose="020B0604020202020204" pitchFamily="34" charset="0"/>
                      </a:rPr>
                      <m:t>𝑝𝑒𝑟</m:t>
                    </m:r>
                    <m:r>
                      <a:rPr lang="en-US" sz="2800" i="1">
                        <a:solidFill>
                          <a:srgbClr val="000000"/>
                        </a:solidFill>
                        <a:effectLst/>
                        <a:latin typeface="Cambria Math" panose="02040503050406030204" pitchFamily="18" charset="0"/>
                        <a:ea typeface="Times New Roman" panose="02020603050405020304" pitchFamily="18" charset="0"/>
                        <a:cs typeface="Arial" panose="020B0604020202020204" pitchFamily="34" charset="0"/>
                      </a:rPr>
                      <m:t> </m:t>
                    </m:r>
                    <m:r>
                      <a:rPr lang="en-US" sz="2800" i="1">
                        <a:solidFill>
                          <a:srgbClr val="000000"/>
                        </a:solidFill>
                        <a:effectLst/>
                        <a:latin typeface="Cambria Math" panose="02040503050406030204" pitchFamily="18" charset="0"/>
                        <a:ea typeface="Times New Roman" panose="02020603050405020304" pitchFamily="18" charset="0"/>
                        <a:cs typeface="Arial" panose="020B0604020202020204" pitchFamily="34" charset="0"/>
                      </a:rPr>
                      <m:t>𝑠𝑒𝑟𝑣𝑖𝑛𝑔</m:t>
                    </m:r>
                  </m:oMath>
                </a14:m>
                <a:endParaRPr lang="en-US" sz="2800" dirty="0">
                  <a:effectLst/>
                  <a:ea typeface="Times New Roman" panose="02020603050405020304" pitchFamily="18" charset="0"/>
                </a:endParaRPr>
              </a:p>
            </p:txBody>
          </p:sp>
        </mc:Choice>
        <mc:Fallback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BB81FBEF-E90C-6928-4A15-1481AB73B7ED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838200" y="1825625"/>
                <a:ext cx="10662138" cy="4351338"/>
              </a:xfrm>
              <a:blipFill>
                <a:blip r:embed="rId2"/>
                <a:stretch>
                  <a:fillRect l="-1201" t="-560" r="-629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366729869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66DB9E7-ACD5-9B61-CAFB-29298DB696F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Activity: Calculating Sodium Content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EE57157-2CE8-8436-E3E6-30C52CA17921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10515600" cy="1585790"/>
          </a:xfrm>
        </p:spPr>
        <p:txBody>
          <a:bodyPr/>
          <a:lstStyle/>
          <a:p>
            <a:r>
              <a:rPr lang="en-US"/>
              <a:t>Step 1: 250 mg sodium ÷ 5 nuggets = 50 mg of sodium per nugget</a:t>
            </a:r>
          </a:p>
          <a:p>
            <a:r>
              <a:rPr lang="en-US"/>
              <a:t>Step 2: 50 mg of sodium per nugget × 6 nuggets per serving = 300 mg of sodium per serving</a:t>
            </a:r>
          </a:p>
        </p:txBody>
      </p:sp>
      <p:pic>
        <p:nvPicPr>
          <p:cNvPr id="5" name="Content Placeholder 4" descr="calculator"/>
          <p:cNvPicPr>
            <a:picLocks noGrp="1" noChangeAspect="1"/>
          </p:cNvPicPr>
          <p:nvPr>
            <p:ph sz="half" idx="2"/>
          </p:nvPr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923153" y="3100876"/>
            <a:ext cx="1809932" cy="2635661"/>
          </a:xfrm>
        </p:spPr>
      </p:pic>
    </p:spTree>
    <p:extLst>
      <p:ext uri="{BB962C8B-B14F-4D97-AF65-F5344CB8AC3E}">
        <p14:creationId xmlns:p14="http://schemas.microsoft.com/office/powerpoint/2010/main" val="114105757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BF019CB-620A-98FD-A02F-B8F21567CB2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Sodium Nutrient Claims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66DAE7D-ADDB-22A3-2CBC-666555C57170}"/>
              </a:ext>
            </a:extLst>
          </p:cNvPr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r>
              <a:rPr lang="en-US"/>
              <a:t>FDA-regulated labels for sodium content</a:t>
            </a:r>
          </a:p>
        </p:txBody>
      </p:sp>
      <p:pic>
        <p:nvPicPr>
          <p:cNvPr id="5" name="Content Placeholder 4" descr="FDA logo"/>
          <p:cNvPicPr>
            <a:picLocks noGrp="1" noChangeAspect="1"/>
          </p:cNvPicPr>
          <p:nvPr>
            <p:ph sz="half" idx="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72200" y="2663793"/>
            <a:ext cx="5181600" cy="2675001"/>
          </a:xfrm>
        </p:spPr>
      </p:pic>
    </p:spTree>
    <p:extLst>
      <p:ext uri="{BB962C8B-B14F-4D97-AF65-F5344CB8AC3E}">
        <p14:creationId xmlns:p14="http://schemas.microsoft.com/office/powerpoint/2010/main" val="950936128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12CA8CF-BE54-F85C-3877-6A1E98856E8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FDA-Approved Sodium Nutrient Claims</a:t>
            </a:r>
          </a:p>
        </p:txBody>
      </p:sp>
      <p:graphicFrame>
        <p:nvGraphicFramePr>
          <p:cNvPr id="4" name="Content Placeholder 3" descr="Sodium Free/Salt Free&#10;Less than 5 mg of sodium per serving&#10;Very Low Sodium&#10;35 mg of sodium or less per serving&#10;Low Sodium&#10;140 mg of sodium or less per serving&#10;Reduced Sodium&#10;At least 25% less sodium than the regular product&#10;Light in Sodium/Lightly Salted&#10;At least 50% less sodium than the regular product&#10;No Salt Added/Unsalted&#10;No salt is added during processing—but these products may not be salt/sodium-free unless stated. The label must declare, “This is not a sodium-free food” on the information panel if the food is not “sodium free.”">
            <a:extLst>
              <a:ext uri="{FF2B5EF4-FFF2-40B4-BE49-F238E27FC236}">
                <a16:creationId xmlns:a16="http://schemas.microsoft.com/office/drawing/2014/main" id="{AACCBB05-6F31-22C2-06D3-A845C95827E1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530256233"/>
              </p:ext>
            </p:extLst>
          </p:nvPr>
        </p:nvGraphicFramePr>
        <p:xfrm>
          <a:off x="838200" y="1690688"/>
          <a:ext cx="10515600" cy="3840480"/>
        </p:xfrm>
        <a:graphic>
          <a:graphicData uri="http://schemas.openxmlformats.org/drawingml/2006/table">
            <a:tbl>
              <a:tblPr firstRow="1" firstCol="1" bandRow="1">
                <a:tableStyleId>{08FB837D-C827-4EFA-A057-4D05807E0F7C}</a:tableStyleId>
              </a:tblPr>
              <a:tblGrid>
                <a:gridCol w="3840725">
                  <a:extLst>
                    <a:ext uri="{9D8B030D-6E8A-4147-A177-3AD203B41FA5}">
                      <a16:colId xmlns:a16="http://schemas.microsoft.com/office/drawing/2014/main" val="1483742401"/>
                    </a:ext>
                  </a:extLst>
                </a:gridCol>
                <a:gridCol w="6674875">
                  <a:extLst>
                    <a:ext uri="{9D8B030D-6E8A-4147-A177-3AD203B41FA5}">
                      <a16:colId xmlns:a16="http://schemas.microsoft.com/office/drawing/2014/main" val="3329613694"/>
                    </a:ext>
                  </a:extLst>
                </a:gridCol>
              </a:tblGrid>
              <a:tr h="0"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800">
                          <a:solidFill>
                            <a:srgbClr val="000000"/>
                          </a:solidFill>
                          <a:effectLst/>
                        </a:rPr>
                        <a:t>What it says</a:t>
                      </a:r>
                      <a:endParaRPr lang="en-US" sz="2800">
                        <a:effectLst/>
                        <a:latin typeface="+mn-lt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800">
                          <a:solidFill>
                            <a:srgbClr val="000000"/>
                          </a:solidFill>
                          <a:effectLst/>
                        </a:rPr>
                        <a:t>What it means</a:t>
                      </a:r>
                      <a:endParaRPr lang="en-US" sz="2800">
                        <a:effectLst/>
                        <a:latin typeface="+mn-lt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3525998264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800">
                          <a:solidFill>
                            <a:srgbClr val="000000"/>
                          </a:solidFill>
                          <a:effectLst/>
                        </a:rPr>
                        <a:t>Sodium Free/Salt Free</a:t>
                      </a:r>
                      <a:endParaRPr lang="en-US" sz="2800">
                        <a:effectLst/>
                        <a:latin typeface="+mn-lt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800">
                          <a:solidFill>
                            <a:srgbClr val="000000"/>
                          </a:solidFill>
                          <a:effectLst/>
                        </a:rPr>
                        <a:t>Less than 5 mg of sodium per serving</a:t>
                      </a:r>
                      <a:endParaRPr lang="en-US" sz="2800">
                        <a:effectLst/>
                        <a:latin typeface="+mn-lt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2363609712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800">
                          <a:solidFill>
                            <a:srgbClr val="000000"/>
                          </a:solidFill>
                          <a:effectLst/>
                        </a:rPr>
                        <a:t>Very Low Sodium</a:t>
                      </a:r>
                      <a:endParaRPr lang="en-US" sz="2800">
                        <a:effectLst/>
                        <a:latin typeface="+mn-lt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800">
                          <a:solidFill>
                            <a:srgbClr val="000000"/>
                          </a:solidFill>
                          <a:effectLst/>
                        </a:rPr>
                        <a:t>35 mg of sodium or less per serving</a:t>
                      </a:r>
                      <a:endParaRPr lang="en-US" sz="2800">
                        <a:effectLst/>
                        <a:latin typeface="+mn-lt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4095196913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800">
                          <a:solidFill>
                            <a:srgbClr val="000000"/>
                          </a:solidFill>
                          <a:effectLst/>
                        </a:rPr>
                        <a:t>Low Sodium</a:t>
                      </a:r>
                      <a:endParaRPr lang="en-US" sz="2800">
                        <a:effectLst/>
                        <a:latin typeface="+mn-lt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800">
                          <a:solidFill>
                            <a:srgbClr val="000000"/>
                          </a:solidFill>
                          <a:effectLst/>
                        </a:rPr>
                        <a:t>140 mg of sodium or less per serving</a:t>
                      </a:r>
                      <a:endParaRPr lang="en-US" sz="2800">
                        <a:effectLst/>
                        <a:latin typeface="+mn-lt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3263700209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800">
                          <a:solidFill>
                            <a:srgbClr val="000000"/>
                          </a:solidFill>
                          <a:effectLst/>
                        </a:rPr>
                        <a:t>Reduced Sodium</a:t>
                      </a:r>
                      <a:endParaRPr lang="en-US" sz="2800">
                        <a:effectLst/>
                        <a:latin typeface="+mn-lt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800">
                          <a:solidFill>
                            <a:srgbClr val="000000"/>
                          </a:solidFill>
                          <a:effectLst/>
                        </a:rPr>
                        <a:t>At least 25% less sodium than the regular product</a:t>
                      </a:r>
                      <a:endParaRPr lang="en-US" sz="2800">
                        <a:effectLst/>
                        <a:latin typeface="+mn-lt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701060089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800">
                          <a:solidFill>
                            <a:srgbClr val="000000"/>
                          </a:solidFill>
                          <a:effectLst/>
                        </a:rPr>
                        <a:t>Light in Sodium/Lightly Salted</a:t>
                      </a:r>
                      <a:endParaRPr lang="en-US" sz="2800">
                        <a:effectLst/>
                        <a:latin typeface="+mn-lt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800">
                          <a:solidFill>
                            <a:srgbClr val="000000"/>
                          </a:solidFill>
                          <a:effectLst/>
                        </a:rPr>
                        <a:t>At least 50% less sodium than the regular product</a:t>
                      </a:r>
                      <a:endParaRPr lang="en-US" sz="2800">
                        <a:effectLst/>
                        <a:latin typeface="+mn-lt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2469219514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800">
                          <a:solidFill>
                            <a:srgbClr val="000000"/>
                          </a:solidFill>
                          <a:effectLst/>
                        </a:rPr>
                        <a:t>No Salt Added/Unsalted</a:t>
                      </a:r>
                      <a:endParaRPr lang="en-US" sz="2800">
                        <a:effectLst/>
                        <a:latin typeface="+mn-lt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800" dirty="0">
                          <a:solidFill>
                            <a:srgbClr val="000000"/>
                          </a:solidFill>
                          <a:effectLst/>
                        </a:rPr>
                        <a:t>No salt is added during processing</a:t>
                      </a:r>
                      <a:endParaRPr lang="en-US" sz="2800" dirty="0">
                        <a:effectLst/>
                        <a:latin typeface="+mn-lt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1508080480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696569779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CF07E2B-052A-8AE0-3DA5-83153D0083C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Don’t Be Fooled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58F1B01-2704-7263-A312-F4A0419513BE}"/>
              </a:ext>
            </a:extLst>
          </p:cNvPr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r>
              <a:rPr lang="en-US"/>
              <a:t>Reduced Sodium ≠ Low Sodium</a:t>
            </a:r>
          </a:p>
          <a:p>
            <a:r>
              <a:rPr lang="en-US"/>
              <a:t>Verify sodium content for accuracy</a:t>
            </a:r>
          </a:p>
        </p:txBody>
      </p:sp>
      <p:pic>
        <p:nvPicPr>
          <p:cNvPr id="5" name="Content Placeholder 4" descr="Nutrition Facts label with magnifying glass"/>
          <p:cNvPicPr>
            <a:picLocks noGrp="1" noChangeAspect="1"/>
          </p:cNvPicPr>
          <p:nvPr>
            <p:ph sz="half" idx="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34808" y="1173102"/>
            <a:ext cx="5003861" cy="5003861"/>
          </a:xfrm>
        </p:spPr>
      </p:pic>
    </p:spTree>
    <p:extLst>
      <p:ext uri="{BB962C8B-B14F-4D97-AF65-F5344CB8AC3E}">
        <p14:creationId xmlns:p14="http://schemas.microsoft.com/office/powerpoint/2010/main" val="374967529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4916A8D-C290-7CAD-63BA-47C306BE408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Activity: Finding the Lowest-Sodium Product</a:t>
            </a:r>
          </a:p>
        </p:txBody>
      </p:sp>
      <p:pic>
        <p:nvPicPr>
          <p:cNvPr id="4" name="Content Placeholder 3" descr="3 Nutrition Facts labels of black bean examples"/>
          <p:cNvPicPr>
            <a:picLocks noGrp="1" noChangeAspect="1"/>
          </p:cNvPicPr>
          <p:nvPr>
            <p:ph idx="1"/>
          </p:nvPr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301262" y="1386011"/>
            <a:ext cx="9671537" cy="4834004"/>
          </a:xfrm>
        </p:spPr>
      </p:pic>
    </p:spTree>
    <p:extLst>
      <p:ext uri="{BB962C8B-B14F-4D97-AF65-F5344CB8AC3E}">
        <p14:creationId xmlns:p14="http://schemas.microsoft.com/office/powerpoint/2010/main" val="2539615224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54A7AAD-D8D1-186D-6B8D-58A0142BA58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Lesson 1 Summary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4F73B36-2D8B-8DD9-66E3-4BF0B21F8ED8}"/>
              </a:ext>
            </a:extLst>
          </p:cNvPr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r>
              <a:rPr lang="en-US"/>
              <a:t>Excessive salt/sodium intake raises health risks</a:t>
            </a:r>
          </a:p>
          <a:p>
            <a:r>
              <a:rPr lang="en-US"/>
              <a:t>Lower-sodium meals reduce health risks</a:t>
            </a:r>
          </a:p>
          <a:p>
            <a:r>
              <a:rPr lang="en-US"/>
              <a:t>Influence taste preferences early</a:t>
            </a:r>
          </a:p>
        </p:txBody>
      </p:sp>
      <p:pic>
        <p:nvPicPr>
          <p:cNvPr id="5" name="Content Placeholder 4" descr="recap"/>
          <p:cNvPicPr>
            <a:picLocks noGrp="1" noChangeAspect="1"/>
          </p:cNvPicPr>
          <p:nvPr>
            <p:ph sz="half" idx="2"/>
          </p:nvPr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36076"/>
          <a:stretch/>
        </p:blipFill>
        <p:spPr>
          <a:xfrm>
            <a:off x="6587331" y="1825625"/>
            <a:ext cx="4351338" cy="2781544"/>
          </a:xfrm>
        </p:spPr>
      </p:pic>
    </p:spTree>
    <p:extLst>
      <p:ext uri="{BB962C8B-B14F-4D97-AF65-F5344CB8AC3E}">
        <p14:creationId xmlns:p14="http://schemas.microsoft.com/office/powerpoint/2010/main" val="4265882335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8C1F2A17-E0DF-BA76-D827-9C4B4DFAB46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Lesson 2: Sodium Reduction Strategies </a:t>
            </a:r>
          </a:p>
        </p:txBody>
      </p:sp>
    </p:spTree>
    <p:extLst>
      <p:ext uri="{BB962C8B-B14F-4D97-AF65-F5344CB8AC3E}">
        <p14:creationId xmlns:p14="http://schemas.microsoft.com/office/powerpoint/2010/main" val="3304101827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FE89273C-4258-21F7-A329-FC04666A645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Sneaky Sources of Sodium</a:t>
            </a:r>
          </a:p>
        </p:txBody>
      </p: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DEC997C9-FCE1-6A9A-2873-AB6DD6618DA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 numCol="2">
            <a:normAutofit fontScale="70000" lnSpcReduction="20000"/>
          </a:bodyPr>
          <a:lstStyle/>
          <a:p>
            <a:r>
              <a:rPr lang="en-US"/>
              <a:t>Breads</a:t>
            </a:r>
          </a:p>
          <a:p>
            <a:r>
              <a:rPr lang="en-US"/>
              <a:t>Rolls</a:t>
            </a:r>
          </a:p>
          <a:p>
            <a:r>
              <a:rPr lang="en-US"/>
              <a:t>Tortillas</a:t>
            </a:r>
          </a:p>
          <a:p>
            <a:r>
              <a:rPr lang="en-US"/>
              <a:t>Burritos</a:t>
            </a:r>
          </a:p>
          <a:p>
            <a:r>
              <a:rPr lang="en-US"/>
              <a:t>Tacos</a:t>
            </a:r>
          </a:p>
          <a:p>
            <a:r>
              <a:rPr lang="en-US"/>
              <a:t>Cheese</a:t>
            </a:r>
          </a:p>
          <a:p>
            <a:r>
              <a:rPr lang="en-US"/>
              <a:t>Deli/cured meats (luncheon/sandwich meat, ham, and sausage)</a:t>
            </a:r>
          </a:p>
          <a:p>
            <a:r>
              <a:rPr lang="en-US"/>
              <a:t>Pizza</a:t>
            </a:r>
          </a:p>
          <a:p>
            <a:r>
              <a:rPr lang="en-US"/>
              <a:t>Poultry (chicken patties, nuggets, and tenders)</a:t>
            </a:r>
          </a:p>
          <a:p>
            <a:r>
              <a:rPr lang="en-US"/>
              <a:t>Sandwiches (hamburgers, hot dogs, and sub sandwiches)</a:t>
            </a:r>
          </a:p>
          <a:p>
            <a:r>
              <a:rPr lang="en-US"/>
              <a:t>Snack foods (crackers, chips, pretzels/snack mix, and popcorn)</a:t>
            </a:r>
          </a:p>
          <a:p>
            <a:r>
              <a:rPr lang="en-US"/>
              <a:t>Soups</a:t>
            </a:r>
          </a:p>
          <a:p>
            <a:r>
              <a:rPr lang="en-US"/>
              <a:t>Corn dogs</a:t>
            </a:r>
          </a:p>
          <a:p>
            <a:r>
              <a:rPr lang="en-US"/>
              <a:t>Flavored milk</a:t>
            </a:r>
          </a:p>
          <a:p>
            <a:r>
              <a:rPr lang="en-US"/>
              <a:t>Pickles and olives</a:t>
            </a:r>
          </a:p>
          <a:p>
            <a:r>
              <a:rPr lang="en-US"/>
              <a:t>Potato products (mashed potatoes, oven-baked fries, potato wedges, and tater tots)</a:t>
            </a:r>
          </a:p>
          <a:p>
            <a:r>
              <a:rPr lang="en-US"/>
              <a:t>Ready-to-eat cereals</a:t>
            </a:r>
          </a:p>
          <a:p>
            <a:r>
              <a:rPr lang="en-US"/>
              <a:t>Salad dressings (ranch, Italian, and French)</a:t>
            </a:r>
          </a:p>
          <a:p>
            <a:r>
              <a:rPr lang="en-US"/>
              <a:t>Mayonnaise</a:t>
            </a:r>
          </a:p>
          <a:p>
            <a:r>
              <a:rPr lang="en-US"/>
              <a:t>Soy/teriyaki sauce</a:t>
            </a:r>
          </a:p>
          <a:p>
            <a:r>
              <a:rPr lang="en-US"/>
              <a:t>Tomato-based sauces and condiments (spaghetti sauce, marinara sauce, ketchup, and salsa)</a:t>
            </a:r>
          </a:p>
        </p:txBody>
      </p:sp>
    </p:spTree>
    <p:extLst>
      <p:ext uri="{BB962C8B-B14F-4D97-AF65-F5344CB8AC3E}">
        <p14:creationId xmlns:p14="http://schemas.microsoft.com/office/powerpoint/2010/main" val="334670515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>
                      <p:stCondLst>
                        <p:cond delay="indefinite"/>
                      </p:stCondLst>
                      <p:childTnLst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4" end="1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5" end="1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7" fill="hold">
                      <p:stCondLst>
                        <p:cond delay="indefinite"/>
                      </p:stCondLst>
                      <p:childTnLst>
                        <p:par>
                          <p:cTn id="68" fill="hold">
                            <p:stCondLst>
                              <p:cond delay="0"/>
                            </p:stCondLst>
                            <p:childTnLst>
                              <p:par>
                                <p:cTn id="6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6" end="1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1" fill="hold">
                      <p:stCondLst>
                        <p:cond delay="indefinite"/>
                      </p:stCondLst>
                      <p:childTnLst>
                        <p:par>
                          <p:cTn id="72" fill="hold">
                            <p:stCondLst>
                              <p:cond delay="0"/>
                            </p:stCondLst>
                            <p:childTnLst>
                              <p:par>
                                <p:cTn id="7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7" end="1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5" fill="hold">
                      <p:stCondLst>
                        <p:cond delay="indefinite"/>
                      </p:stCondLst>
                      <p:childTnLst>
                        <p:par>
                          <p:cTn id="76" fill="hold">
                            <p:stCondLst>
                              <p:cond delay="0"/>
                            </p:stCondLst>
                            <p:childTnLst>
                              <p:par>
                                <p:cTn id="7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8" end="1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9" fill="hold">
                      <p:stCondLst>
                        <p:cond delay="indefinite"/>
                      </p:stCondLst>
                      <p:childTnLst>
                        <p:par>
                          <p:cTn id="80" fill="hold">
                            <p:stCondLst>
                              <p:cond delay="0"/>
                            </p:stCondLst>
                            <p:childTnLst>
                              <p:par>
                                <p:cTn id="8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9" end="1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3" fill="hold">
                      <p:stCondLst>
                        <p:cond delay="indefinite"/>
                      </p:stCondLst>
                      <p:childTnLst>
                        <p:par>
                          <p:cTn id="84" fill="hold">
                            <p:stCondLst>
                              <p:cond delay="0"/>
                            </p:stCondLst>
                            <p:childTnLst>
                              <p:par>
                                <p:cTn id="8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0" end="2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build="p"/>
    </p:bld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6898CD0-45A4-81A1-C206-C959F37BE91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Mindful Menu Choices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DFD3757-5B1E-03EC-19A5-9CB1BDF3EB26}"/>
              </a:ext>
            </a:extLst>
          </p:cNvPr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r>
              <a:rPr lang="en-US"/>
              <a:t>Small amounts of sodium are naturally found in foods</a:t>
            </a:r>
          </a:p>
          <a:p>
            <a:r>
              <a:rPr lang="en-US"/>
              <a:t>Most sodium comes from salt added during food processing and preparation </a:t>
            </a:r>
          </a:p>
        </p:txBody>
      </p:sp>
      <p:pic>
        <p:nvPicPr>
          <p:cNvPr id="5" name="Content Placeholder 4" descr="choices a, b, or c"/>
          <p:cNvPicPr>
            <a:picLocks noGrp="1" noChangeAspect="1"/>
          </p:cNvPicPr>
          <p:nvPr>
            <p:ph sz="half" idx="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87331" y="1825625"/>
            <a:ext cx="4351338" cy="4351338"/>
          </a:xfrm>
        </p:spPr>
      </p:pic>
    </p:spTree>
    <p:extLst>
      <p:ext uri="{BB962C8B-B14F-4D97-AF65-F5344CB8AC3E}">
        <p14:creationId xmlns:p14="http://schemas.microsoft.com/office/powerpoint/2010/main" val="3586027665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CE7965D-7137-C1EC-ACF6-834298FAD5B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Lower-Sodium Foods by Meal Pattern Component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67C6BA7-D069-F631-5865-0E1F73BC8F07}"/>
              </a:ext>
            </a:extLst>
          </p:cNvPr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r>
              <a:rPr lang="en-US"/>
              <a:t>Fruits</a:t>
            </a:r>
          </a:p>
          <a:p>
            <a:r>
              <a:rPr lang="en-US"/>
              <a:t>Vegetables</a:t>
            </a:r>
          </a:p>
          <a:p>
            <a:r>
              <a:rPr lang="en-US"/>
              <a:t>Grains</a:t>
            </a:r>
          </a:p>
          <a:p>
            <a:r>
              <a:rPr lang="en-US"/>
              <a:t>Meats/Meat Alternates</a:t>
            </a:r>
          </a:p>
          <a:p>
            <a:r>
              <a:rPr lang="en-US"/>
              <a:t>Fluid Milk</a:t>
            </a:r>
          </a:p>
          <a:p>
            <a:r>
              <a:rPr lang="en-US"/>
              <a:t>Bonus: Condiments</a:t>
            </a:r>
          </a:p>
          <a:p>
            <a:endParaRPr lang="en-US"/>
          </a:p>
        </p:txBody>
      </p:sp>
      <p:pic>
        <p:nvPicPr>
          <p:cNvPr id="5" name="Content Placeholder 4" descr="a tray of food and a milk carton"/>
          <p:cNvPicPr>
            <a:picLocks noGrp="1" noChangeAspect="1"/>
          </p:cNvPicPr>
          <p:nvPr>
            <p:ph sz="half" idx="2"/>
          </p:nvPr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156507" y="1825625"/>
            <a:ext cx="5300455" cy="3191608"/>
          </a:xfrm>
        </p:spPr>
      </p:pic>
    </p:spTree>
    <p:extLst>
      <p:ext uri="{BB962C8B-B14F-4D97-AF65-F5344CB8AC3E}">
        <p14:creationId xmlns:p14="http://schemas.microsoft.com/office/powerpoint/2010/main" val="87325153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25F22CF-87F4-EF91-28B3-16666865F28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Lower–Sodium Foods: Fruits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C7AAD0C-7838-31E8-4C31-BECD27F09C4B}"/>
              </a:ext>
            </a:extLst>
          </p:cNvPr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r>
              <a:rPr lang="en-US"/>
              <a:t>Naturally sodium-free or very low in sodium</a:t>
            </a:r>
          </a:p>
        </p:txBody>
      </p:sp>
      <p:pic>
        <p:nvPicPr>
          <p:cNvPr id="5" name="Content Placeholder 4" descr="a basket full of fruits"/>
          <p:cNvPicPr>
            <a:picLocks noGrp="1" noChangeAspect="1"/>
          </p:cNvPicPr>
          <p:nvPr>
            <p:ph sz="half" idx="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87331" y="1825625"/>
            <a:ext cx="4351338" cy="4351338"/>
          </a:xfrm>
        </p:spPr>
      </p:pic>
    </p:spTree>
    <p:extLst>
      <p:ext uri="{BB962C8B-B14F-4D97-AF65-F5344CB8AC3E}">
        <p14:creationId xmlns:p14="http://schemas.microsoft.com/office/powerpoint/2010/main" val="4211816901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97FF4D7-9FE9-4FC0-157F-4EFC4FDEEAD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Lower–Sodium Foods: Vegetables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2E8B530-8EA8-FC07-04C3-CD9AEA9DDE7E}"/>
              </a:ext>
            </a:extLst>
          </p:cNvPr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r>
              <a:rPr lang="en-US"/>
              <a:t>Fresh/frozen veggies = low sodium</a:t>
            </a:r>
          </a:p>
          <a:p>
            <a:r>
              <a:rPr lang="en-US"/>
              <a:t>Use lower-sodium seasonings</a:t>
            </a:r>
          </a:p>
          <a:p>
            <a:r>
              <a:rPr lang="en-US"/>
              <a:t>Choose canned: Low Sodium or No Salt Added</a:t>
            </a:r>
          </a:p>
          <a:p>
            <a:r>
              <a:rPr lang="en-US"/>
              <a:t>Avoid high-sodium prepackaged dishes</a:t>
            </a:r>
          </a:p>
        </p:txBody>
      </p:sp>
      <p:pic>
        <p:nvPicPr>
          <p:cNvPr id="5" name="Content Placeholder 4" descr="a group of vegetables and a can of food"/>
          <p:cNvPicPr>
            <a:picLocks noGrp="1" noChangeAspect="1"/>
          </p:cNvPicPr>
          <p:nvPr>
            <p:ph sz="half" idx="2"/>
          </p:nvPr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38299"/>
          <a:stretch/>
        </p:blipFill>
        <p:spPr>
          <a:xfrm>
            <a:off x="6587330" y="1825625"/>
            <a:ext cx="5078079" cy="3133237"/>
          </a:xfrm>
        </p:spPr>
      </p:pic>
    </p:spTree>
    <p:extLst>
      <p:ext uri="{BB962C8B-B14F-4D97-AF65-F5344CB8AC3E}">
        <p14:creationId xmlns:p14="http://schemas.microsoft.com/office/powerpoint/2010/main" val="4117695142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D3D84CB-85C3-E9F6-D676-CBA6C2A31B9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Lower-Sodium Foods: Grains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9432A9E-EDEC-B5C5-0FBD-E25C81611CA6}"/>
              </a:ext>
            </a:extLst>
          </p:cNvPr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r>
              <a:rPr lang="en-US"/>
              <a:t>Choose whole grains (e.g., brown rice, barley, quinoa) and pasta</a:t>
            </a:r>
          </a:p>
          <a:p>
            <a:r>
              <a:rPr lang="en-US"/>
              <a:t>Be cautious of processed grains (e.g., bread, rolls, bagels)</a:t>
            </a:r>
          </a:p>
          <a:p>
            <a:r>
              <a:rPr lang="en-US"/>
              <a:t>Explore "No Salt Added" options</a:t>
            </a:r>
          </a:p>
        </p:txBody>
      </p:sp>
      <p:pic>
        <p:nvPicPr>
          <p:cNvPr id="5" name="Content Placeholder 4" descr="a circular pattern of different types of grains"/>
          <p:cNvPicPr>
            <a:picLocks noGrp="1" noChangeAspect="1"/>
          </p:cNvPicPr>
          <p:nvPr>
            <p:ph sz="half" idx="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87331" y="1825625"/>
            <a:ext cx="4351338" cy="4351338"/>
          </a:xfrm>
        </p:spPr>
      </p:pic>
    </p:spTree>
    <p:extLst>
      <p:ext uri="{BB962C8B-B14F-4D97-AF65-F5344CB8AC3E}">
        <p14:creationId xmlns:p14="http://schemas.microsoft.com/office/powerpoint/2010/main" val="788723448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5C48C12-43FD-4936-6575-58D533B8C41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Lower-Sodium Foods: Meats/Meat Alternates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FC44BBF-A4ED-6366-7BC0-623A2E07920C}"/>
              </a:ext>
            </a:extLst>
          </p:cNvPr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r>
              <a:rPr lang="en-US"/>
              <a:t>Fresh meat, no added saline</a:t>
            </a:r>
          </a:p>
          <a:p>
            <a:r>
              <a:rPr lang="en-US"/>
              <a:t>Boiled eggs without added salt</a:t>
            </a:r>
          </a:p>
          <a:p>
            <a:r>
              <a:rPr lang="en-US"/>
              <a:t>Canned beans: Low Sodium or No Salt Added</a:t>
            </a:r>
          </a:p>
          <a:p>
            <a:r>
              <a:rPr lang="en-US"/>
              <a:t>"</a:t>
            </a:r>
            <a:r>
              <a:rPr lang="en-US" err="1"/>
              <a:t>Unbreaded</a:t>
            </a:r>
            <a:r>
              <a:rPr lang="en-US"/>
              <a:t>" meat products</a:t>
            </a:r>
          </a:p>
          <a:p>
            <a:r>
              <a:rPr lang="en-US"/>
              <a:t>Lower-sodium cheese varieties</a:t>
            </a:r>
          </a:p>
        </p:txBody>
      </p:sp>
      <p:pic>
        <p:nvPicPr>
          <p:cNvPr id="5" name="Content Placeholder 4" descr="bag of reduced sodium chicken tenders, Reduced fat mozzarella cheese, low sodium pinto beans"/>
          <p:cNvPicPr>
            <a:picLocks noGrp="1" noChangeAspect="1"/>
          </p:cNvPicPr>
          <p:nvPr>
            <p:ph sz="half" idx="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87331" y="1825625"/>
            <a:ext cx="4351338" cy="4351338"/>
          </a:xfrm>
        </p:spPr>
      </p:pic>
    </p:spTree>
    <p:extLst>
      <p:ext uri="{BB962C8B-B14F-4D97-AF65-F5344CB8AC3E}">
        <p14:creationId xmlns:p14="http://schemas.microsoft.com/office/powerpoint/2010/main" val="144357699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F588CD7-199F-C95D-4249-3A5423B1C5C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Lower-Sodium Foods: Fluid Milk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BF7F86C-FAAD-2F30-43B7-619CCFE77851}"/>
              </a:ext>
            </a:extLst>
          </p:cNvPr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r>
              <a:rPr lang="en-US"/>
              <a:t>Plain, unflavored milk: lower in sodium</a:t>
            </a:r>
          </a:p>
          <a:p>
            <a:r>
              <a:rPr lang="en-US"/>
              <a:t>Flavored milk: extra sodium added</a:t>
            </a:r>
          </a:p>
        </p:txBody>
      </p:sp>
      <p:pic>
        <p:nvPicPr>
          <p:cNvPr id="5" name="Content Placeholder 4" descr="cartons of milk"/>
          <p:cNvPicPr>
            <a:picLocks noGrp="1" noChangeAspect="1"/>
          </p:cNvPicPr>
          <p:nvPr>
            <p:ph sz="half" idx="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52251" b="46792"/>
          <a:stretch/>
        </p:blipFill>
        <p:spPr>
          <a:xfrm>
            <a:off x="7795646" y="1690688"/>
            <a:ext cx="3471069" cy="3867941"/>
          </a:xfrm>
        </p:spPr>
      </p:pic>
    </p:spTree>
    <p:extLst>
      <p:ext uri="{BB962C8B-B14F-4D97-AF65-F5344CB8AC3E}">
        <p14:creationId xmlns:p14="http://schemas.microsoft.com/office/powerpoint/2010/main" val="555905468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7F13D5E-A493-43CD-0AD5-10B13C14534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Lower-Sodium Condiments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DC2C59C-397E-2FBE-8EC5-9DC135E08262}"/>
              </a:ext>
            </a:extLst>
          </p:cNvPr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r>
              <a:rPr lang="en-US"/>
              <a:t>Use herbs, spices, and low-sodium seasonings</a:t>
            </a:r>
          </a:p>
          <a:p>
            <a:r>
              <a:rPr lang="en-US"/>
              <a:t>Try fresh or dried herbs, and salt-free mixes</a:t>
            </a:r>
          </a:p>
          <a:p>
            <a:r>
              <a:rPr lang="en-US"/>
              <a:t>Add aromatic veggies, lemon/lime juice</a:t>
            </a:r>
          </a:p>
          <a:p>
            <a:r>
              <a:rPr lang="en-US"/>
              <a:t>Salad bar options: salsa, flavored vinegars, simple dressings</a:t>
            </a:r>
          </a:p>
        </p:txBody>
      </p:sp>
      <p:pic>
        <p:nvPicPr>
          <p:cNvPr id="5" name="Content Placeholder 4" descr="a collection of spices, salsas, and lemon"/>
          <p:cNvPicPr>
            <a:picLocks noGrp="1" noChangeAspect="1"/>
          </p:cNvPicPr>
          <p:nvPr>
            <p:ph sz="half" idx="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87331" y="1825625"/>
            <a:ext cx="4351338" cy="4351338"/>
          </a:xfrm>
        </p:spPr>
      </p:pic>
    </p:spTree>
    <p:extLst>
      <p:ext uri="{BB962C8B-B14F-4D97-AF65-F5344CB8AC3E}">
        <p14:creationId xmlns:p14="http://schemas.microsoft.com/office/powerpoint/2010/main" val="2409573609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43859AC-CB49-146A-599F-286E512CE62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Product Substitution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E235A3E-3240-585C-65A2-E426B95EB23F}"/>
              </a:ext>
            </a:extLst>
          </p:cNvPr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r>
              <a:rPr lang="en-US"/>
              <a:t>Swap higher-sodium items</a:t>
            </a:r>
          </a:p>
          <a:p>
            <a:r>
              <a:rPr lang="en-US"/>
              <a:t>Within same meal component</a:t>
            </a:r>
          </a:p>
          <a:p>
            <a:r>
              <a:rPr lang="en-US"/>
              <a:t>Even small changes matter</a:t>
            </a:r>
          </a:p>
        </p:txBody>
      </p:sp>
      <p:pic>
        <p:nvPicPr>
          <p:cNvPr id="5" name="Content Placeholder 4" descr="can of green beans versus can of low sodium green beans"/>
          <p:cNvPicPr>
            <a:picLocks noGrp="1" noChangeAspect="1"/>
          </p:cNvPicPr>
          <p:nvPr>
            <p:ph sz="half" idx="2"/>
          </p:nvPr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019800" y="1825625"/>
            <a:ext cx="5210531" cy="3007973"/>
          </a:xfrm>
        </p:spPr>
      </p:pic>
    </p:spTree>
    <p:extLst>
      <p:ext uri="{BB962C8B-B14F-4D97-AF65-F5344CB8AC3E}">
        <p14:creationId xmlns:p14="http://schemas.microsoft.com/office/powerpoint/2010/main" val="1527771273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7F46652-EF79-DA17-D963-67BED7D4B2F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5703277" cy="1325563"/>
          </a:xfrm>
        </p:spPr>
        <p:txBody>
          <a:bodyPr/>
          <a:lstStyle/>
          <a:p>
            <a:r>
              <a:rPr lang="en-US"/>
              <a:t>Activity: Practicing Product Substitution</a:t>
            </a:r>
          </a:p>
        </p:txBody>
      </p:sp>
      <p:pic>
        <p:nvPicPr>
          <p:cNvPr id="4" name="Content Placeholder 3" descr="spaghetti, garlic bread, turkey and cheese sandwich, tossed salad, mixed vegetables, fruit cocktail, milk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96376" y="100441"/>
            <a:ext cx="6164447" cy="6164447"/>
          </a:xfrm>
        </p:spPr>
      </p:pic>
    </p:spTree>
    <p:extLst>
      <p:ext uri="{BB962C8B-B14F-4D97-AF65-F5344CB8AC3E}">
        <p14:creationId xmlns:p14="http://schemas.microsoft.com/office/powerpoint/2010/main" val="2628961984"/>
      </p:ext>
    </p:extLst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99F3579-C227-1782-4444-5611E56E41A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Product Substitution Works 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31D6F8F-9A1C-84E6-C8FA-68DFF60D64D8}"/>
              </a:ext>
            </a:extLst>
          </p:cNvPr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r>
              <a:rPr lang="en-US"/>
              <a:t>Start with manageable swaps</a:t>
            </a:r>
          </a:p>
          <a:p>
            <a:r>
              <a:rPr lang="en-US"/>
              <a:t>Seek lower-sodium versions</a:t>
            </a:r>
          </a:p>
          <a:p>
            <a:r>
              <a:rPr lang="en-US"/>
              <a:t>Plan gradual, bigger changes</a:t>
            </a:r>
          </a:p>
          <a:p>
            <a:r>
              <a:rPr lang="en-US"/>
              <a:t>Convert convenience to speed-scratch recipes</a:t>
            </a:r>
          </a:p>
        </p:txBody>
      </p:sp>
      <p:pic>
        <p:nvPicPr>
          <p:cNvPr id="5" name="Content Placeholder 4" descr="success"/>
          <p:cNvPicPr>
            <a:picLocks noGrp="1" noChangeAspect="1"/>
          </p:cNvPicPr>
          <p:nvPr>
            <p:ph sz="half" idx="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87331" y="1825625"/>
            <a:ext cx="4351338" cy="4351338"/>
          </a:xfrm>
        </p:spPr>
      </p:pic>
    </p:spTree>
    <p:extLst>
      <p:ext uri="{BB962C8B-B14F-4D97-AF65-F5344CB8AC3E}">
        <p14:creationId xmlns:p14="http://schemas.microsoft.com/office/powerpoint/2010/main" val="3391375279"/>
      </p:ext>
    </p:extLst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2BF62E2-914E-1E1C-4A12-EE79CA60CFC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Lower-Sodium Recipes</a:t>
            </a:r>
          </a:p>
        </p:txBody>
      </p:sp>
      <p:pic>
        <p:nvPicPr>
          <p:cNvPr id="4" name="Content Placeholder 3" descr="recipes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64138" y="164990"/>
            <a:ext cx="5804886" cy="5804886"/>
          </a:xfrm>
        </p:spPr>
      </p:pic>
    </p:spTree>
    <p:extLst>
      <p:ext uri="{BB962C8B-B14F-4D97-AF65-F5344CB8AC3E}">
        <p14:creationId xmlns:p14="http://schemas.microsoft.com/office/powerpoint/2010/main" val="1998353550"/>
      </p:ext>
    </p:extLst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FB2B3CF-A3B4-D964-310E-F0C5285B06A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Culinary Institute of Child Nutrition (CICN)</a:t>
            </a:r>
          </a:p>
        </p:txBody>
      </p:sp>
      <p:pic>
        <p:nvPicPr>
          <p:cNvPr id="4" name="Content Placeholder 3" descr="CICN logo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8200" y="2054619"/>
            <a:ext cx="10515600" cy="3893349"/>
          </a:xfrm>
        </p:spPr>
      </p:pic>
    </p:spTree>
    <p:extLst>
      <p:ext uri="{BB962C8B-B14F-4D97-AF65-F5344CB8AC3E}">
        <p14:creationId xmlns:p14="http://schemas.microsoft.com/office/powerpoint/2010/main" val="2076403079"/>
      </p:ext>
    </p:extLst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992290C-A1F0-B0B0-33ED-5DE13BBD9AD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Child Nutrition Recipe Box (CNRB)</a:t>
            </a:r>
          </a:p>
        </p:txBody>
      </p:sp>
      <p:pic>
        <p:nvPicPr>
          <p:cNvPr id="4" name="Content Placeholder 3" descr="CNRB logo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38250" y="2286794"/>
            <a:ext cx="9715500" cy="3429000"/>
          </a:xfrm>
        </p:spPr>
      </p:pic>
    </p:spTree>
    <p:extLst>
      <p:ext uri="{BB962C8B-B14F-4D97-AF65-F5344CB8AC3E}">
        <p14:creationId xmlns:p14="http://schemas.microsoft.com/office/powerpoint/2010/main" val="2563445393"/>
      </p:ext>
    </p:extLst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56F0FD2-3DA1-E17E-EA04-93BEEEF8449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Team Nutrition Recipes</a:t>
            </a:r>
          </a:p>
        </p:txBody>
      </p:sp>
      <p:pic>
        <p:nvPicPr>
          <p:cNvPr id="4" name="Content Placeholder 3" descr="Team Nutrition logo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91000" y="1313793"/>
            <a:ext cx="4750156" cy="4750156"/>
          </a:xfrm>
        </p:spPr>
      </p:pic>
    </p:spTree>
    <p:extLst>
      <p:ext uri="{BB962C8B-B14F-4D97-AF65-F5344CB8AC3E}">
        <p14:creationId xmlns:p14="http://schemas.microsoft.com/office/powerpoint/2010/main" val="4086645750"/>
      </p:ext>
    </p:extLst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7BD3C17-E56B-46EE-3E51-54979681209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Activity: Recipe Resource Sharing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1B08AAF-CB9C-5589-1468-D75714E358F7}"/>
              </a:ext>
            </a:extLst>
          </p:cNvPr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r>
              <a:rPr lang="en-US"/>
              <a:t>CICN</a:t>
            </a:r>
          </a:p>
          <a:p>
            <a:r>
              <a:rPr lang="en-US"/>
              <a:t>CNRB</a:t>
            </a:r>
          </a:p>
          <a:p>
            <a:r>
              <a:rPr lang="en-US"/>
              <a:t>Team Nutrition</a:t>
            </a:r>
          </a:p>
          <a:p>
            <a:r>
              <a:rPr lang="en-US"/>
              <a:t>State agencies</a:t>
            </a:r>
          </a:p>
          <a:p>
            <a:r>
              <a:rPr lang="en-US"/>
              <a:t>Industry</a:t>
            </a:r>
          </a:p>
          <a:p>
            <a:r>
              <a:rPr lang="en-US"/>
              <a:t>Other school districts</a:t>
            </a:r>
          </a:p>
        </p:txBody>
      </p:sp>
      <p:pic>
        <p:nvPicPr>
          <p:cNvPr id="5" name="Content Placeholder 4" descr="book of recipes"/>
          <p:cNvPicPr>
            <a:picLocks noGrp="1" noChangeAspect="1"/>
          </p:cNvPicPr>
          <p:nvPr>
            <p:ph sz="half" idx="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87331" y="1825625"/>
            <a:ext cx="4351338" cy="4351338"/>
          </a:xfrm>
        </p:spPr>
      </p:pic>
    </p:spTree>
    <p:extLst>
      <p:ext uri="{BB962C8B-B14F-4D97-AF65-F5344CB8AC3E}">
        <p14:creationId xmlns:p14="http://schemas.microsoft.com/office/powerpoint/2010/main" val="17804474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F6004D2-8CB5-4800-BF7E-882BA8DA201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Recipe Reformulation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45175A0-A6BA-ABAC-8619-54B50C63B993}"/>
              </a:ext>
            </a:extLst>
          </p:cNvPr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r>
              <a:rPr lang="en-US"/>
              <a:t>Improve nutrition</a:t>
            </a:r>
          </a:p>
          <a:p>
            <a:r>
              <a:rPr lang="en-US"/>
              <a:t>Keep flavors</a:t>
            </a:r>
          </a:p>
          <a:p>
            <a:r>
              <a:rPr lang="en-US"/>
              <a:t>Adjust ingredients &amp; techniques</a:t>
            </a:r>
          </a:p>
          <a:p>
            <a:r>
              <a:rPr lang="en-US"/>
              <a:t>Reduce salt &amp; replace with fresh foods</a:t>
            </a:r>
          </a:p>
          <a:p>
            <a:r>
              <a:rPr lang="en-US"/>
              <a:t>Add herbs &amp; spices</a:t>
            </a:r>
          </a:p>
          <a:p>
            <a:r>
              <a:rPr lang="en-US"/>
              <a:t>Follow USDA Recipe Standardization Guide</a:t>
            </a:r>
          </a:p>
        </p:txBody>
      </p:sp>
      <p:pic>
        <p:nvPicPr>
          <p:cNvPr id="5" name="Content Placeholder 4" descr="USDA Recipe Standardization Guide"/>
          <p:cNvPicPr>
            <a:picLocks noGrp="1" noChangeAspect="1"/>
          </p:cNvPicPr>
          <p:nvPr>
            <p:ph sz="half" idx="2"/>
          </p:nvPr>
        </p:nvPicPr>
        <p:blipFill>
          <a:blip r:embed="rId2"/>
          <a:stretch>
            <a:fillRect/>
          </a:stretch>
        </p:blipFill>
        <p:spPr>
          <a:xfrm>
            <a:off x="7085436" y="1825625"/>
            <a:ext cx="3355128" cy="435133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09772668"/>
      </p:ext>
    </p:extLst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CF42185-5137-9C62-1934-8C9F1FF89A2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Taste Matters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58857CD-426E-B084-74AB-FC4B50DEEA3D}"/>
              </a:ext>
            </a:extLst>
          </p:cNvPr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r>
              <a:rPr lang="en-US"/>
              <a:t>Students' preferences matter</a:t>
            </a:r>
          </a:p>
          <a:p>
            <a:r>
              <a:rPr lang="en-US"/>
              <a:t>Test with students, get feedback</a:t>
            </a:r>
          </a:p>
          <a:p>
            <a:r>
              <a:rPr lang="en-US"/>
              <a:t>Involve parents, teachers</a:t>
            </a:r>
          </a:p>
          <a:p>
            <a:r>
              <a:rPr lang="en-US"/>
              <a:t>Part of healthy meal improvement</a:t>
            </a:r>
          </a:p>
        </p:txBody>
      </p:sp>
      <p:pic>
        <p:nvPicPr>
          <p:cNvPr id="5" name="Content Placeholder 4" descr="Adult with kids displaying sign for taste-test"/>
          <p:cNvPicPr>
            <a:picLocks noGrp="1" noChangeAspect="1"/>
          </p:cNvPicPr>
          <p:nvPr>
            <p:ph sz="half" idx="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87331" y="1825625"/>
            <a:ext cx="4351338" cy="4351338"/>
          </a:xfrm>
        </p:spPr>
      </p:pic>
    </p:spTree>
    <p:extLst>
      <p:ext uri="{BB962C8B-B14F-4D97-AF65-F5344CB8AC3E}">
        <p14:creationId xmlns:p14="http://schemas.microsoft.com/office/powerpoint/2010/main" val="2572383638"/>
      </p:ext>
    </p:extLst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92C9A79-D922-C925-65BA-D8E78C03D47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Recipe Reformulation Strategies</a:t>
            </a:r>
          </a:p>
        </p:txBody>
      </p:sp>
      <p:pic>
        <p:nvPicPr>
          <p:cNvPr id="4" name="Content Placeholder 3" descr="chess strategy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20331" y="1825625"/>
            <a:ext cx="4351338" cy="4351338"/>
          </a:xfrm>
        </p:spPr>
      </p:pic>
    </p:spTree>
    <p:extLst>
      <p:ext uri="{BB962C8B-B14F-4D97-AF65-F5344CB8AC3E}">
        <p14:creationId xmlns:p14="http://schemas.microsoft.com/office/powerpoint/2010/main" val="500919489"/>
      </p:ext>
    </p:extLst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2006BF3-0295-1215-3D80-18E37670B17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Recipe Reformulation Strategies: Make Small Adjustments Gradually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4EB6867-5FA5-B02D-A331-EFFBEF477FD7}"/>
              </a:ext>
            </a:extLst>
          </p:cNvPr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r>
              <a:rPr lang="en-US"/>
              <a:t>Small adjustments over time</a:t>
            </a:r>
          </a:p>
          <a:p>
            <a:r>
              <a:rPr lang="en-US"/>
              <a:t>Use flavor enhancers, techniques</a:t>
            </a:r>
          </a:p>
          <a:p>
            <a:r>
              <a:rPr lang="en-US"/>
              <a:t>One step at a time</a:t>
            </a:r>
          </a:p>
        </p:txBody>
      </p:sp>
      <p:pic>
        <p:nvPicPr>
          <p:cNvPr id="5" name="Content Placeholder 4" descr="person walking up steps one at a time"/>
          <p:cNvPicPr>
            <a:picLocks noGrp="1" noChangeAspect="1"/>
          </p:cNvPicPr>
          <p:nvPr>
            <p:ph sz="half" idx="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87331" y="1825625"/>
            <a:ext cx="4351338" cy="4351338"/>
          </a:xfrm>
        </p:spPr>
      </p:pic>
    </p:spTree>
    <p:extLst>
      <p:ext uri="{BB962C8B-B14F-4D97-AF65-F5344CB8AC3E}">
        <p14:creationId xmlns:p14="http://schemas.microsoft.com/office/powerpoint/2010/main" val="1335138230"/>
      </p:ext>
    </p:extLst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77591AD-4446-8EA2-785E-F2E8C1840DD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Recipe Reformulation Strategies: Identify Lower-Sodium Versions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5654CCE-0A7D-8C71-5F3D-C257DD7C37D0}"/>
              </a:ext>
            </a:extLst>
          </p:cNvPr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r>
              <a:rPr lang="en-US"/>
              <a:t>Find lower-sodium alternatives</a:t>
            </a:r>
          </a:p>
          <a:p>
            <a:r>
              <a:rPr lang="en-US"/>
              <a:t>Broad sodium range in ingredients</a:t>
            </a:r>
          </a:p>
          <a:p>
            <a:r>
              <a:rPr lang="en-US"/>
              <a:t>Utilize vendor catalogs, databases</a:t>
            </a:r>
          </a:p>
          <a:p>
            <a:r>
              <a:rPr lang="en-US"/>
              <a:t>Choose lower-sodium canned foods</a:t>
            </a:r>
          </a:p>
          <a:p>
            <a:r>
              <a:rPr lang="en-US"/>
              <a:t>Use USDA </a:t>
            </a:r>
            <a:r>
              <a:rPr lang="en-US" err="1"/>
              <a:t>FoodData</a:t>
            </a:r>
            <a:r>
              <a:rPr lang="en-US"/>
              <a:t> Central for info</a:t>
            </a:r>
          </a:p>
        </p:txBody>
      </p:sp>
      <p:pic>
        <p:nvPicPr>
          <p:cNvPr id="5" name="Content Placeholder 4" descr="USDA FoodData Central screenshot of website"/>
          <p:cNvPicPr>
            <a:picLocks noGrp="1" noChangeAspect="1"/>
          </p:cNvPicPr>
          <p:nvPr>
            <p:ph sz="half" idx="2"/>
          </p:nvPr>
        </p:nvPicPr>
        <p:blipFill>
          <a:blip r:embed="rId2"/>
          <a:stretch>
            <a:fillRect/>
          </a:stretch>
        </p:blipFill>
        <p:spPr>
          <a:xfrm>
            <a:off x="6172200" y="2796027"/>
            <a:ext cx="5181600" cy="241053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97332291"/>
      </p:ext>
    </p:extLst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19588BD-6B5B-2C1B-448B-51092183268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Recipe Reformulation Strategies: Incorporate More Fresh or Frozen Fruits and Vegetables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94FC354-E008-DAAB-5075-5D7C11A2D526}"/>
              </a:ext>
            </a:extLst>
          </p:cNvPr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r>
              <a:rPr lang="en-US"/>
              <a:t>Add fresh or frozen produce</a:t>
            </a:r>
          </a:p>
          <a:p>
            <a:r>
              <a:rPr lang="en-US"/>
              <a:t>Use in mixed-dish recipes</a:t>
            </a:r>
          </a:p>
          <a:p>
            <a:r>
              <a:rPr lang="en-US"/>
              <a:t>Promote health and variety</a:t>
            </a:r>
          </a:p>
        </p:txBody>
      </p:sp>
      <p:pic>
        <p:nvPicPr>
          <p:cNvPr id="5" name="Content Placeholder 4" descr="bunch of fresh produce"/>
          <p:cNvPicPr>
            <a:picLocks noGrp="1" noChangeAspect="1"/>
          </p:cNvPicPr>
          <p:nvPr>
            <p:ph sz="half" idx="2"/>
          </p:nvPr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587331" y="1825625"/>
            <a:ext cx="4351338" cy="3261382"/>
          </a:xfrm>
        </p:spPr>
      </p:pic>
    </p:spTree>
    <p:extLst>
      <p:ext uri="{BB962C8B-B14F-4D97-AF65-F5344CB8AC3E}">
        <p14:creationId xmlns:p14="http://schemas.microsoft.com/office/powerpoint/2010/main" val="2099696338"/>
      </p:ext>
    </p:extLst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D89690F-7ABE-15DC-478D-353D7F88376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Recipe Reformulation Strategies: </a:t>
            </a:r>
            <a:br>
              <a:rPr lang="en-US"/>
            </a:br>
            <a:r>
              <a:rPr lang="en-US"/>
              <a:t>Focus on Flavor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D0BB7E2-C376-5D6E-726D-2FBB947B6F56}"/>
              </a:ext>
            </a:extLst>
          </p:cNvPr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r>
              <a:rPr lang="en-US"/>
              <a:t>Keep taste with herbs, acids</a:t>
            </a:r>
          </a:p>
          <a:p>
            <a:r>
              <a:rPr lang="en-US"/>
              <a:t>Use unseasoned products</a:t>
            </a:r>
          </a:p>
          <a:p>
            <a:r>
              <a:rPr lang="en-US"/>
              <a:t>Add fresh herbs, like cilantro</a:t>
            </a:r>
          </a:p>
          <a:p>
            <a:r>
              <a:rPr lang="en-US"/>
              <a:t>Try vinegar, citrus for brightness</a:t>
            </a:r>
          </a:p>
        </p:txBody>
      </p:sp>
      <p:pic>
        <p:nvPicPr>
          <p:cNvPr id="5" name="Content Placeholder 4" descr="lime, lemon, herb garden, bottles of vinegars"/>
          <p:cNvPicPr>
            <a:picLocks noGrp="1" noChangeAspect="1"/>
          </p:cNvPicPr>
          <p:nvPr>
            <p:ph sz="half" idx="2"/>
          </p:nvPr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9269"/>
          <a:stretch/>
        </p:blipFill>
        <p:spPr>
          <a:xfrm>
            <a:off x="6508199" y="1690688"/>
            <a:ext cx="5037459" cy="4066809"/>
          </a:xfrm>
        </p:spPr>
      </p:pic>
    </p:spTree>
    <p:extLst>
      <p:ext uri="{BB962C8B-B14F-4D97-AF65-F5344CB8AC3E}">
        <p14:creationId xmlns:p14="http://schemas.microsoft.com/office/powerpoint/2010/main" val="32172217"/>
      </p:ext>
    </p:extLst>
  </p:cSld>
  <p:clrMapOvr>
    <a:masterClrMapping/>
  </p:clrMapOvr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26176C1-1ABA-AF14-EA21-5F63500A729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Activity: Slash the Salt and Focus on Flavor</a:t>
            </a:r>
          </a:p>
        </p:txBody>
      </p:sp>
      <p:pic>
        <p:nvPicPr>
          <p:cNvPr id="4" name="Content Placeholder 3" descr="skilet full of chicken and veggie fajitas"/>
          <p:cNvPicPr>
            <a:picLocks noGrp="1" noChangeAspect="1"/>
          </p:cNvPicPr>
          <p:nvPr>
            <p:ph idx="1"/>
          </p:nvPr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4131"/>
          <a:stretch/>
        </p:blipFill>
        <p:spPr>
          <a:xfrm>
            <a:off x="2611807" y="1513351"/>
            <a:ext cx="6968386" cy="4590040"/>
          </a:xfrm>
        </p:spPr>
      </p:pic>
    </p:spTree>
    <p:extLst>
      <p:ext uri="{BB962C8B-B14F-4D97-AF65-F5344CB8AC3E}">
        <p14:creationId xmlns:p14="http://schemas.microsoft.com/office/powerpoint/2010/main" val="2570038662"/>
      </p:ext>
    </p:extLst>
  </p:cSld>
  <p:clrMapOvr>
    <a:masterClrMapping/>
  </p:clrMapOvr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B8C8065-F589-4232-61E5-08B46BC42C9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Example Recipe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9155EB0-44CE-172C-C224-C167BF5C0A7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/>
              <a:t>The recipe features lower-sodium, unseasoned chicken strips.</a:t>
            </a:r>
          </a:p>
          <a:p>
            <a:r>
              <a:rPr lang="en-US"/>
              <a:t>A sodium-free spice blend is used to season the chicken.</a:t>
            </a:r>
          </a:p>
          <a:p>
            <a:r>
              <a:rPr lang="en-US"/>
              <a:t>Frozen corn adds a fresh flavor without the salt.</a:t>
            </a:r>
          </a:p>
          <a:p>
            <a:r>
              <a:rPr lang="en-US"/>
              <a:t>No-added-salt tomatoes and low-sodium salsa keep the sodium in check.</a:t>
            </a:r>
          </a:p>
          <a:p>
            <a:r>
              <a:rPr lang="en-US"/>
              <a:t>Fresh squeezed lime juice adds a spritz of acid that brightens flavors.</a:t>
            </a:r>
          </a:p>
          <a:p>
            <a:r>
              <a:rPr lang="en-US"/>
              <a:t>Fresh peppers and onions are sautéed for added flavor.</a:t>
            </a:r>
          </a:p>
          <a:p>
            <a:r>
              <a:rPr lang="en-US"/>
              <a:t>Consider adding affordable fresh herbs, such as fresh cilantro, to increase presentation appeal and add flavor.</a:t>
            </a:r>
          </a:p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52725023"/>
      </p:ext>
    </p:extLst>
  </p:cSld>
  <p:clrMapOvr>
    <a:masterClrMapping/>
  </p:clrMapOvr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4E43768-6F53-D21D-4C11-5802402A6C5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Strategies to Reduce Sodium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B83EBE5-BB05-8271-0762-68867AE421ED}"/>
              </a:ext>
            </a:extLst>
          </p:cNvPr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r>
              <a:rPr lang="en-US"/>
              <a:t>Gradual process</a:t>
            </a:r>
          </a:p>
          <a:p>
            <a:r>
              <a:rPr lang="en-US"/>
              <a:t>Evaluate, revise, replace</a:t>
            </a:r>
          </a:p>
          <a:p>
            <a:r>
              <a:rPr lang="en-US"/>
              <a:t>Maintain student acceptability</a:t>
            </a:r>
          </a:p>
        </p:txBody>
      </p:sp>
      <p:pic>
        <p:nvPicPr>
          <p:cNvPr id="5" name="Content Placeholder 4" descr="pencil on a path to a light bulb"/>
          <p:cNvPicPr>
            <a:picLocks noGrp="1" noChangeAspect="1"/>
          </p:cNvPicPr>
          <p:nvPr>
            <p:ph sz="half" idx="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87331" y="1825625"/>
            <a:ext cx="4351338" cy="4351338"/>
          </a:xfrm>
        </p:spPr>
      </p:pic>
    </p:spTree>
    <p:extLst>
      <p:ext uri="{BB962C8B-B14F-4D97-AF65-F5344CB8AC3E}">
        <p14:creationId xmlns:p14="http://schemas.microsoft.com/office/powerpoint/2010/main" val="2807059433"/>
      </p:ext>
    </p:extLst>
  </p:cSld>
  <p:clrMapOvr>
    <a:masterClrMapping/>
  </p:clrMapOvr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50296C0-DE8C-1C42-9114-FFEF6398E0B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Product Substitution and Procurement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398107F-D0C9-53B1-B9B7-A16361802120}"/>
              </a:ext>
            </a:extLst>
          </p:cNvPr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r>
              <a:rPr lang="en-US"/>
              <a:t>Seek lower-sodium options</a:t>
            </a:r>
          </a:p>
          <a:p>
            <a:r>
              <a:rPr lang="en-US"/>
              <a:t>Engage with brokers, vendors</a:t>
            </a:r>
          </a:p>
          <a:p>
            <a:r>
              <a:rPr lang="en-US"/>
              <a:t>ICN’s Working With Your Procurement Partners worksheet</a:t>
            </a:r>
          </a:p>
          <a:p>
            <a:endParaRPr lang="en-US"/>
          </a:p>
        </p:txBody>
      </p:sp>
      <p:pic>
        <p:nvPicPr>
          <p:cNvPr id="5" name="Content Placeholder 4" descr="Working With Your Procurement Partners worksheet"/>
          <p:cNvPicPr>
            <a:picLocks noGrp="1" noChangeAspect="1"/>
          </p:cNvPicPr>
          <p:nvPr>
            <p:ph sz="half" idx="2"/>
          </p:nvPr>
        </p:nvPicPr>
        <p:blipFill>
          <a:blip r:embed="rId2"/>
          <a:stretch>
            <a:fillRect/>
          </a:stretch>
        </p:blipFill>
        <p:spPr>
          <a:xfrm>
            <a:off x="7082104" y="1825625"/>
            <a:ext cx="3361791" cy="435133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9694762"/>
      </p:ext>
    </p:extLst>
  </p:cSld>
  <p:clrMapOvr>
    <a:masterClrMapping/>
  </p:clrMapOvr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1CF1B92-235F-B29B-4A69-D8F63D85189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Serve Higher Sodium Items Less Frequently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8F7894B-976D-14CE-7177-81A9C15BE07D}"/>
              </a:ext>
            </a:extLst>
          </p:cNvPr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r>
              <a:rPr lang="en-US"/>
              <a:t>Mindful of high-sodium ingredients</a:t>
            </a:r>
          </a:p>
          <a:p>
            <a:r>
              <a:rPr lang="en-US"/>
              <a:t>Offer choices (e.g., hamburger vs. cheeseburger)</a:t>
            </a:r>
          </a:p>
          <a:p>
            <a:r>
              <a:rPr lang="en-US"/>
              <a:t>Pair high-sodium items with fresh produce</a:t>
            </a:r>
          </a:p>
          <a:p>
            <a:r>
              <a:rPr lang="en-US"/>
              <a:t>Limit high-sodium options for weekly targets</a:t>
            </a:r>
          </a:p>
        </p:txBody>
      </p:sp>
      <p:pic>
        <p:nvPicPr>
          <p:cNvPr id="5" name="Content Placeholder 4" descr="School lunch tray with a cheeseburger, salad, and milk"/>
          <p:cNvPicPr>
            <a:picLocks noGrp="1" noChangeAspect="1"/>
          </p:cNvPicPr>
          <p:nvPr>
            <p:ph sz="half" idx="2"/>
          </p:nvPr>
        </p:nvPicPr>
        <p:blipFill>
          <a:blip r:embed="rId2"/>
          <a:srcRect l="6" r="6"/>
          <a:stretch/>
        </p:blipFill>
        <p:spPr>
          <a:xfrm>
            <a:off x="6587331" y="1825625"/>
            <a:ext cx="4350801" cy="4351338"/>
          </a:xfrm>
        </p:spPr>
      </p:pic>
    </p:spTree>
    <p:extLst>
      <p:ext uri="{BB962C8B-B14F-4D97-AF65-F5344CB8AC3E}">
        <p14:creationId xmlns:p14="http://schemas.microsoft.com/office/powerpoint/2010/main" val="2384710501"/>
      </p:ext>
    </p:extLst>
  </p:cSld>
  <p:clrMapOvr>
    <a:masterClrMapping/>
  </p:clrMapOvr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F23BE37-68AE-2AA6-AC3C-E3A8EC65F6F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Use Herbs and Spice Blends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AD16693-CC99-6DC2-E7EF-2FF9B06C8FC2}"/>
              </a:ext>
            </a:extLst>
          </p:cNvPr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r>
              <a:rPr lang="en-US"/>
              <a:t>Buy lower-sodium seasonings</a:t>
            </a:r>
          </a:p>
          <a:p>
            <a:r>
              <a:rPr lang="en-US"/>
              <a:t>Create salt-free spice blends</a:t>
            </a:r>
          </a:p>
          <a:p>
            <a:r>
              <a:rPr lang="en-US"/>
              <a:t>Swap garlic salt with garlic powder</a:t>
            </a:r>
          </a:p>
          <a:p>
            <a:r>
              <a:rPr lang="en-US"/>
              <a:t>Swap onion salt with onion alternatives</a:t>
            </a:r>
          </a:p>
          <a:p>
            <a:r>
              <a:rPr lang="en-US"/>
              <a:t>CICN’s Herbs and Spices posters </a:t>
            </a:r>
          </a:p>
        </p:txBody>
      </p:sp>
      <p:pic>
        <p:nvPicPr>
          <p:cNvPr id="5" name="Content Placeholder 4" descr="ICN Spice Blends poster"/>
          <p:cNvPicPr>
            <a:picLocks noGrp="1" noChangeAspect="1"/>
          </p:cNvPicPr>
          <p:nvPr>
            <p:ph sz="half" idx="2"/>
          </p:nvPr>
        </p:nvPicPr>
        <p:blipFill>
          <a:blip r:embed="rId2"/>
          <a:stretch>
            <a:fillRect/>
          </a:stretch>
        </p:blipFill>
        <p:spPr>
          <a:xfrm>
            <a:off x="7079426" y="1308575"/>
            <a:ext cx="3767249" cy="486838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01410617"/>
      </p:ext>
    </p:extLst>
  </p:cSld>
  <p:clrMapOvr>
    <a:masterClrMapping/>
  </p:clrMapOvr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DC47BD5-37A8-74BE-210D-27D0281DAE2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Flavor Station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5D37048-31C0-84DB-1F66-63ED3B65B389}"/>
              </a:ext>
            </a:extLst>
          </p:cNvPr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r>
              <a:rPr lang="en-US"/>
              <a:t>Let students personalize flavors</a:t>
            </a:r>
          </a:p>
          <a:p>
            <a:r>
              <a:rPr lang="en-US"/>
              <a:t>Easy to create or buy</a:t>
            </a:r>
          </a:p>
          <a:p>
            <a:r>
              <a:rPr lang="en-US"/>
              <a:t>Place for students to access</a:t>
            </a:r>
          </a:p>
          <a:p>
            <a:r>
              <a:rPr lang="en-US"/>
              <a:t>Tailor to school level</a:t>
            </a:r>
          </a:p>
        </p:txBody>
      </p:sp>
      <p:pic>
        <p:nvPicPr>
          <p:cNvPr id="6" name="Content Placeholder 5" descr="Flavor station with herbs and spices"/>
          <p:cNvPicPr>
            <a:picLocks noGrp="1" noChangeAspect="1"/>
          </p:cNvPicPr>
          <p:nvPr>
            <p:ph sz="half" idx="2"/>
          </p:nvPr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5937"/>
          <a:stretch/>
        </p:blipFill>
        <p:spPr>
          <a:xfrm>
            <a:off x="6235638" y="1690688"/>
            <a:ext cx="5443500" cy="4031640"/>
          </a:xfrm>
        </p:spPr>
      </p:pic>
    </p:spTree>
    <p:extLst>
      <p:ext uri="{BB962C8B-B14F-4D97-AF65-F5344CB8AC3E}">
        <p14:creationId xmlns:p14="http://schemas.microsoft.com/office/powerpoint/2010/main" val="636447817"/>
      </p:ext>
    </p:extLst>
  </p:cSld>
  <p:clrMapOvr>
    <a:masterClrMapping/>
  </p:clrMapOvr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4FD558E-92F9-75A5-7A91-D8263E36A39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Flavor Station (cont’d)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693F931-D69D-86AD-B64C-87722DCB94F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/>
              <a:t>Dried Herbs &amp; Spices: oregano, red pepper flakes, cinnamon</a:t>
            </a:r>
          </a:p>
          <a:p>
            <a:r>
              <a:rPr lang="en-US"/>
              <a:t>Spice Blends: BBQ, chili, jerk, ranch</a:t>
            </a:r>
          </a:p>
          <a:p>
            <a:r>
              <a:rPr lang="en-US"/>
              <a:t>Lower-Sodium Hot Sauces: chili, hot pepper vinegar, sriracha</a:t>
            </a:r>
          </a:p>
          <a:p>
            <a:r>
              <a:rPr lang="en-US"/>
              <a:t>Dipping Sauces: BBQ, buffalo, honey mustard, ranch</a:t>
            </a:r>
          </a:p>
          <a:p>
            <a:r>
              <a:rPr lang="en-US"/>
              <a:t>Fresh Ingredients: lime, lemon slices, herbs</a:t>
            </a:r>
          </a:p>
        </p:txBody>
      </p:sp>
    </p:spTree>
    <p:extLst>
      <p:ext uri="{BB962C8B-B14F-4D97-AF65-F5344CB8AC3E}">
        <p14:creationId xmlns:p14="http://schemas.microsoft.com/office/powerpoint/2010/main" val="2832946576"/>
      </p:ext>
    </p:extLst>
  </p:cSld>
  <p:clrMapOvr>
    <a:masterClrMapping/>
  </p:clrMapOvr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8276D8B-B156-49F4-5A30-544BDE47301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Activity: Sharing Success</a:t>
            </a:r>
          </a:p>
        </p:txBody>
      </p:sp>
      <p:pic>
        <p:nvPicPr>
          <p:cNvPr id="4" name="Content Placeholder 3" descr="a group of hands with light bulb and speech bubbles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63835" y="291115"/>
            <a:ext cx="5521106" cy="5521106"/>
          </a:xfrm>
        </p:spPr>
      </p:pic>
    </p:spTree>
    <p:extLst>
      <p:ext uri="{BB962C8B-B14F-4D97-AF65-F5344CB8AC3E}">
        <p14:creationId xmlns:p14="http://schemas.microsoft.com/office/powerpoint/2010/main" val="4188320609"/>
      </p:ext>
    </p:extLst>
  </p:cSld>
  <p:clrMapOvr>
    <a:masterClrMapping/>
  </p:clrMapOvr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F10824F-FE6D-672B-717C-95912E5053F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Lesson 2 Summary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F4331AE-F300-5C1D-FF23-E3C578419259}"/>
              </a:ext>
            </a:extLst>
          </p:cNvPr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r>
              <a:rPr lang="en-US"/>
              <a:t>A gradual process</a:t>
            </a:r>
          </a:p>
          <a:p>
            <a:r>
              <a:rPr lang="en-US"/>
              <a:t>Maintain student acceptability</a:t>
            </a:r>
          </a:p>
          <a:p>
            <a:r>
              <a:rPr lang="en-US"/>
              <a:t>Key strategies:</a:t>
            </a:r>
          </a:p>
          <a:p>
            <a:pPr lvl="1"/>
            <a:r>
              <a:rPr lang="en-US"/>
              <a:t>Product substitution</a:t>
            </a:r>
          </a:p>
          <a:p>
            <a:pPr lvl="1"/>
            <a:r>
              <a:rPr lang="en-US"/>
              <a:t>Serve high-sodium items less frequently</a:t>
            </a:r>
          </a:p>
          <a:p>
            <a:pPr lvl="1"/>
            <a:r>
              <a:rPr lang="en-US"/>
              <a:t>Procure lower-sodium versions</a:t>
            </a:r>
          </a:p>
          <a:p>
            <a:pPr lvl="1"/>
            <a:r>
              <a:rPr lang="en-US"/>
              <a:t>Use herbs and spices</a:t>
            </a:r>
          </a:p>
        </p:txBody>
      </p:sp>
      <p:pic>
        <p:nvPicPr>
          <p:cNvPr id="5" name="Content Placeholder 4" descr="recap"/>
          <p:cNvPicPr>
            <a:picLocks noGrp="1" noChangeAspect="1"/>
          </p:cNvPicPr>
          <p:nvPr>
            <p:ph sz="half" idx="2"/>
          </p:nvPr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36076"/>
          <a:stretch/>
        </p:blipFill>
        <p:spPr>
          <a:xfrm>
            <a:off x="6172200" y="2345151"/>
            <a:ext cx="5181600" cy="3312286"/>
          </a:xfrm>
        </p:spPr>
      </p:pic>
    </p:spTree>
    <p:extLst>
      <p:ext uri="{BB962C8B-B14F-4D97-AF65-F5344CB8AC3E}">
        <p14:creationId xmlns:p14="http://schemas.microsoft.com/office/powerpoint/2010/main" val="321418897"/>
      </p:ext>
    </p:extLst>
  </p:cSld>
  <p:clrMapOvr>
    <a:masterClrMapping/>
  </p:clrMapOvr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3F14190D-4265-6EEA-95A0-01B36487FA9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Lesson 3: Sodium Standards </a:t>
            </a:r>
          </a:p>
        </p:txBody>
      </p:sp>
    </p:spTree>
    <p:extLst>
      <p:ext uri="{BB962C8B-B14F-4D97-AF65-F5344CB8AC3E}">
        <p14:creationId xmlns:p14="http://schemas.microsoft.com/office/powerpoint/2010/main" val="2901798046"/>
      </p:ext>
    </p:extLst>
  </p:cSld>
  <p:clrMapOvr>
    <a:masterClrMapping/>
  </p:clrMapOvr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E8165E11-0D60-F4FD-6545-0DFAFA460F5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Sodium Targets</a:t>
            </a:r>
          </a:p>
        </p:txBody>
      </p:sp>
      <p:pic>
        <p:nvPicPr>
          <p:cNvPr id="7" name="Content Placeholder 6">
            <a:extLst>
              <a:ext uri="{FF2B5EF4-FFF2-40B4-BE49-F238E27FC236}">
                <a16:creationId xmlns:a16="http://schemas.microsoft.com/office/drawing/2014/main" id="{87FCCCDD-67CE-24BD-5E04-383AF775A12E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313273" y="2507644"/>
            <a:ext cx="9565453" cy="2987299"/>
          </a:xfrm>
        </p:spPr>
      </p:pic>
    </p:spTree>
    <p:extLst>
      <p:ext uri="{BB962C8B-B14F-4D97-AF65-F5344CB8AC3E}">
        <p14:creationId xmlns:p14="http://schemas.microsoft.com/office/powerpoint/2010/main" val="2438310134"/>
      </p:ext>
    </p:extLst>
  </p:cSld>
  <p:clrMapOvr>
    <a:masterClrMapping/>
  </p:clrMapOvr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A0A3EFE-3F80-4BBD-170E-71BE0B1B914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Activity: List the Sodium Targets and Timelines</a:t>
            </a:r>
          </a:p>
        </p:txBody>
      </p:sp>
      <p:graphicFrame>
        <p:nvGraphicFramePr>
          <p:cNvPr id="4" name="Content Placeholder 3" descr="K-5=less than or equal to 540 mg sodium breakfast and less than or equal to 1,110mg sodium for lunch&#10;6-8=less than or equal to 600 mg sodium breakfast and less than or equal to 1,225mg sodium for lunch&#10;9-12=less than or equal to 640 mg sodium breakfast and less than or equal to 1,280mg sodium for lunch">
            <a:extLst>
              <a:ext uri="{FF2B5EF4-FFF2-40B4-BE49-F238E27FC236}">
                <a16:creationId xmlns:a16="http://schemas.microsoft.com/office/drawing/2014/main" id="{67C9B9F0-AD4B-FF9D-8E76-04AC3CEE9A7C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4293744051"/>
              </p:ext>
            </p:extLst>
          </p:nvPr>
        </p:nvGraphicFramePr>
        <p:xfrm>
          <a:off x="1146053" y="2579484"/>
          <a:ext cx="9544735" cy="2697099"/>
        </p:xfrm>
        <a:graphic>
          <a:graphicData uri="http://schemas.openxmlformats.org/drawingml/2006/table">
            <a:tbl>
              <a:tblPr firstRow="1" firstCol="1" bandRow="1">
                <a:tableStyleId>{08FB837D-C827-4EFA-A057-4D05807E0F7C}</a:tableStyleId>
              </a:tblPr>
              <a:tblGrid>
                <a:gridCol w="2017342">
                  <a:extLst>
                    <a:ext uri="{9D8B030D-6E8A-4147-A177-3AD203B41FA5}">
                      <a16:colId xmlns:a16="http://schemas.microsoft.com/office/drawing/2014/main" val="843392059"/>
                    </a:ext>
                  </a:extLst>
                </a:gridCol>
                <a:gridCol w="3647603">
                  <a:extLst>
                    <a:ext uri="{9D8B030D-6E8A-4147-A177-3AD203B41FA5}">
                      <a16:colId xmlns:a16="http://schemas.microsoft.com/office/drawing/2014/main" val="404121224"/>
                    </a:ext>
                  </a:extLst>
                </a:gridCol>
                <a:gridCol w="3879790">
                  <a:extLst>
                    <a:ext uri="{9D8B030D-6E8A-4147-A177-3AD203B41FA5}">
                      <a16:colId xmlns:a16="http://schemas.microsoft.com/office/drawing/2014/main" val="1137224278"/>
                    </a:ext>
                  </a:extLst>
                </a:gridCol>
              </a:tblGrid>
              <a:tr h="0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800">
                          <a:solidFill>
                            <a:srgbClr val="000000"/>
                          </a:solidFill>
                          <a:effectLst/>
                        </a:rPr>
                        <a:t>Age/Grade Groups</a:t>
                      </a:r>
                      <a:endParaRPr lang="en-US" sz="2800">
                        <a:effectLst/>
                        <a:latin typeface="+mn-lt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800">
                          <a:solidFill>
                            <a:srgbClr val="000000"/>
                          </a:solidFill>
                          <a:effectLst/>
                        </a:rPr>
                        <a:t>Breakfast Sodium (mg)</a:t>
                      </a:r>
                      <a:endParaRPr lang="en-US" sz="2800">
                        <a:effectLst/>
                      </a:endParaRPr>
                    </a:p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800">
                          <a:solidFill>
                            <a:srgbClr val="000000"/>
                          </a:solidFill>
                          <a:effectLst/>
                        </a:rPr>
                        <a:t>Target 1 </a:t>
                      </a:r>
                    </a:p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>
                          <a:solidFill>
                            <a:srgbClr val="000000"/>
                          </a:solidFill>
                          <a:effectLst/>
                        </a:rPr>
                        <a:t>THRU June 30, 2027</a:t>
                      </a:r>
                      <a:endParaRPr lang="en-US" sz="2000">
                        <a:effectLst/>
                        <a:latin typeface="+mn-lt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800">
                          <a:solidFill>
                            <a:srgbClr val="000000"/>
                          </a:solidFill>
                          <a:effectLst/>
                        </a:rPr>
                        <a:t>Lunch Sodium (mg)</a:t>
                      </a:r>
                      <a:endParaRPr lang="en-US" sz="2800">
                        <a:effectLst/>
                      </a:endParaRPr>
                    </a:p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800">
                          <a:solidFill>
                            <a:srgbClr val="000000"/>
                          </a:solidFill>
                          <a:effectLst/>
                        </a:rPr>
                        <a:t>Target 1A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000">
                          <a:solidFill>
                            <a:srgbClr val="000000"/>
                          </a:solidFill>
                          <a:effectLst/>
                        </a:rPr>
                        <a:t>THRU June 30, 2027</a:t>
                      </a:r>
                      <a:endParaRPr lang="en-US" sz="2000">
                        <a:effectLst/>
                        <a:latin typeface="+mn-lt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1258162257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800">
                          <a:solidFill>
                            <a:srgbClr val="000000"/>
                          </a:solidFill>
                          <a:effectLst/>
                        </a:rPr>
                        <a:t>K–5</a:t>
                      </a:r>
                      <a:endParaRPr lang="en-US" sz="2800">
                        <a:effectLst/>
                        <a:latin typeface="+mn-lt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800">
                          <a:solidFill>
                            <a:srgbClr val="000000"/>
                          </a:solidFill>
                          <a:effectLst/>
                        </a:rPr>
                        <a:t>≤540</a:t>
                      </a:r>
                      <a:endParaRPr lang="en-US" sz="2800">
                        <a:effectLst/>
                        <a:latin typeface="+mn-lt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800">
                          <a:solidFill>
                            <a:srgbClr val="000000"/>
                          </a:solidFill>
                          <a:effectLst/>
                        </a:rPr>
                        <a:t>≤1,110</a:t>
                      </a:r>
                      <a:endParaRPr lang="en-US" sz="2800">
                        <a:effectLst/>
                        <a:latin typeface="+mn-lt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2645153865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800">
                          <a:solidFill>
                            <a:srgbClr val="000000"/>
                          </a:solidFill>
                          <a:effectLst/>
                        </a:rPr>
                        <a:t>6–8</a:t>
                      </a:r>
                      <a:endParaRPr lang="en-US" sz="2800">
                        <a:effectLst/>
                        <a:latin typeface="+mn-lt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800">
                          <a:solidFill>
                            <a:srgbClr val="000000"/>
                          </a:solidFill>
                          <a:effectLst/>
                        </a:rPr>
                        <a:t>≤600</a:t>
                      </a:r>
                      <a:endParaRPr lang="en-US" sz="2800">
                        <a:effectLst/>
                        <a:latin typeface="+mn-lt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800">
                          <a:solidFill>
                            <a:srgbClr val="000000"/>
                          </a:solidFill>
                          <a:effectLst/>
                        </a:rPr>
                        <a:t>≤1,225</a:t>
                      </a:r>
                      <a:endParaRPr lang="en-US" sz="2800">
                        <a:effectLst/>
                        <a:latin typeface="+mn-lt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2516225723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800">
                          <a:solidFill>
                            <a:srgbClr val="000000"/>
                          </a:solidFill>
                          <a:effectLst/>
                        </a:rPr>
                        <a:t>9–12</a:t>
                      </a:r>
                      <a:endParaRPr lang="en-US" sz="2800">
                        <a:effectLst/>
                        <a:latin typeface="+mn-lt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800">
                          <a:solidFill>
                            <a:srgbClr val="000000"/>
                          </a:solidFill>
                          <a:effectLst/>
                        </a:rPr>
                        <a:t>≤640</a:t>
                      </a:r>
                      <a:endParaRPr lang="en-US" sz="2800">
                        <a:effectLst/>
                        <a:latin typeface="+mn-lt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800" dirty="0">
                          <a:solidFill>
                            <a:srgbClr val="000000"/>
                          </a:solidFill>
                          <a:effectLst/>
                        </a:rPr>
                        <a:t>≤1,280</a:t>
                      </a:r>
                      <a:endParaRPr lang="en-US" sz="2800" dirty="0">
                        <a:effectLst/>
                        <a:latin typeface="+mn-lt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3550756964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717192838"/>
      </p:ext>
    </p:extLst>
  </p:cSld>
  <p:clrMapOvr>
    <a:masterClrMapping/>
  </p:clrMapOvr>
</p:sld>
</file>

<file path=ppt/slides/slide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F79100A-656E-901E-A068-26A226FD87D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Nutrient Analysis of Sodium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080D7DF-D493-02A5-F62E-5B855BCEB9F9}"/>
              </a:ext>
            </a:extLst>
          </p:cNvPr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r>
              <a:rPr lang="en-US"/>
              <a:t>Purpose: Compliance &amp; monitoring</a:t>
            </a:r>
          </a:p>
          <a:p>
            <a:r>
              <a:rPr lang="en-US"/>
              <a:t>Calculates nutritional content</a:t>
            </a:r>
          </a:p>
          <a:p>
            <a:r>
              <a:rPr lang="en-US"/>
              <a:t>Compares to regulatory requirements</a:t>
            </a:r>
          </a:p>
          <a:p>
            <a:r>
              <a:rPr lang="en-US"/>
              <a:t>Based on weighted averages</a:t>
            </a:r>
          </a:p>
          <a:p>
            <a:r>
              <a:rPr lang="en-US"/>
              <a:t>Accounts for portion sizes &amp; frequency</a:t>
            </a:r>
          </a:p>
        </p:txBody>
      </p:sp>
      <p:pic>
        <p:nvPicPr>
          <p:cNvPr id="5" name="Content Placeholder 4" descr="a magnifying glass and a clipboard"/>
          <p:cNvPicPr>
            <a:picLocks noGrp="1" noChangeAspect="1"/>
          </p:cNvPicPr>
          <p:nvPr>
            <p:ph sz="half" idx="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87331" y="1825625"/>
            <a:ext cx="4351338" cy="4351338"/>
          </a:xfrm>
        </p:spPr>
      </p:pic>
    </p:spTree>
    <p:extLst>
      <p:ext uri="{BB962C8B-B14F-4D97-AF65-F5344CB8AC3E}">
        <p14:creationId xmlns:p14="http://schemas.microsoft.com/office/powerpoint/2010/main" val="1506708818"/>
      </p:ext>
    </p:extLst>
  </p:cSld>
  <p:clrMapOvr>
    <a:masterClrMapping/>
  </p:clrMapOvr>
</p:sld>
</file>

<file path=ppt/slides/slide6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790BD3F-5220-6204-FD89-F62DB4DB007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Weighted Nutrient Analysis of Sodium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8E4FAE3-9A9A-A378-8BAD-FB209F600CF3}"/>
              </a:ext>
            </a:extLst>
          </p:cNvPr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r>
              <a:rPr lang="en-US"/>
              <a:t>Small changes reduce sodium</a:t>
            </a:r>
          </a:p>
          <a:p>
            <a:r>
              <a:rPr lang="en-US"/>
              <a:t>Decrease daily and weekly averages</a:t>
            </a:r>
          </a:p>
          <a:p>
            <a:r>
              <a:rPr lang="en-US"/>
              <a:t>Balance sodium in daily and weekly menus</a:t>
            </a:r>
          </a:p>
          <a:p>
            <a:r>
              <a:rPr lang="en-US"/>
              <a:t>Pairing strategies:</a:t>
            </a:r>
          </a:p>
          <a:p>
            <a:pPr lvl="1"/>
            <a:r>
              <a:rPr lang="en-US"/>
              <a:t>Fresh/frozen vs. canned produce</a:t>
            </a:r>
          </a:p>
          <a:p>
            <a:pPr lvl="1"/>
            <a:r>
              <a:rPr lang="en-US"/>
              <a:t>Higher-sodium with lower-sodium options</a:t>
            </a:r>
          </a:p>
        </p:txBody>
      </p:sp>
      <p:pic>
        <p:nvPicPr>
          <p:cNvPr id="5" name="Content Placeholder 4" descr="a colorful graph with arrows and dots"/>
          <p:cNvPicPr>
            <a:picLocks noGrp="1" noChangeAspect="1"/>
          </p:cNvPicPr>
          <p:nvPr>
            <p:ph sz="half" idx="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87331" y="1825625"/>
            <a:ext cx="4351338" cy="4351338"/>
          </a:xfrm>
        </p:spPr>
      </p:pic>
    </p:spTree>
    <p:extLst>
      <p:ext uri="{BB962C8B-B14F-4D97-AF65-F5344CB8AC3E}">
        <p14:creationId xmlns:p14="http://schemas.microsoft.com/office/powerpoint/2010/main" val="2421141088"/>
      </p:ext>
    </p:extLst>
  </p:cSld>
  <p:clrMapOvr>
    <a:masterClrMapping/>
  </p:clrMapOvr>
</p:sld>
</file>

<file path=ppt/slides/slide7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8622265-9D3B-9F6A-735A-AA2B034A553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Daily Weighted Sodium Totals and Weekly Averages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955AB8F-194E-81B3-178C-C7CBED4EFCC6}"/>
              </a:ext>
            </a:extLst>
          </p:cNvPr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r>
              <a:rPr lang="en-US"/>
              <a:t>Calculate current sodium totals</a:t>
            </a:r>
          </a:p>
          <a:p>
            <a:r>
              <a:rPr lang="en-US"/>
              <a:t>Daily weighted sodium</a:t>
            </a:r>
          </a:p>
          <a:p>
            <a:r>
              <a:rPr lang="en-US"/>
              <a:t>Weekly averages for breakfast &amp; lunch</a:t>
            </a:r>
          </a:p>
          <a:p>
            <a:r>
              <a:rPr lang="en-US"/>
              <a:t>Use USDA's NAP Manual for guidance</a:t>
            </a:r>
          </a:p>
        </p:txBody>
      </p:sp>
      <p:pic>
        <p:nvPicPr>
          <p:cNvPr id="6" name="Content Placeholder 5" descr="USDA's NAP Manual"/>
          <p:cNvPicPr>
            <a:picLocks noGrp="1" noChangeAspect="1"/>
          </p:cNvPicPr>
          <p:nvPr>
            <p:ph sz="half" idx="2"/>
          </p:nvPr>
        </p:nvPicPr>
        <p:blipFill>
          <a:blip r:embed="rId2"/>
          <a:stretch>
            <a:fillRect/>
          </a:stretch>
        </p:blipFill>
        <p:spPr>
          <a:xfrm>
            <a:off x="7078611" y="1037098"/>
            <a:ext cx="3979249" cy="513986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14750463"/>
      </p:ext>
    </p:extLst>
  </p:cSld>
  <p:clrMapOvr>
    <a:masterClrMapping/>
  </p:clrMapOvr>
</p:sld>
</file>

<file path=ppt/slides/slide7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27B1FA6-44D9-A456-E73B-4890210455A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Calculating a Weighted Nutrient Analysis of a Weekly Menu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99EDE84-41E8-6BBC-ADF6-CDB1BB64D71C}"/>
              </a:ext>
            </a:extLst>
          </p:cNvPr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r>
              <a:rPr lang="en-US"/>
              <a:t>Estimated feeding figure</a:t>
            </a:r>
          </a:p>
          <a:p>
            <a:r>
              <a:rPr lang="en-US"/>
              <a:t>Servings &amp; portion size for each menu item</a:t>
            </a:r>
          </a:p>
          <a:p>
            <a:r>
              <a:rPr lang="en-US"/>
              <a:t>Nutrient info for each item</a:t>
            </a:r>
          </a:p>
          <a:p>
            <a:r>
              <a:rPr lang="en-US"/>
              <a:t>Separate analyses for breakfast and lunch</a:t>
            </a:r>
          </a:p>
          <a:p>
            <a:r>
              <a:rPr lang="en-US"/>
              <a:t>Age/grade group-specific analyses</a:t>
            </a:r>
          </a:p>
        </p:txBody>
      </p:sp>
      <p:pic>
        <p:nvPicPr>
          <p:cNvPr id="6" name="Content Placeholder 5" descr="calculator and clipboard"/>
          <p:cNvPicPr>
            <a:picLocks noGrp="1" noChangeAspect="1"/>
          </p:cNvPicPr>
          <p:nvPr>
            <p:ph sz="half" idx="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87331" y="1825625"/>
            <a:ext cx="4351338" cy="4351338"/>
          </a:xfrm>
        </p:spPr>
      </p:pic>
    </p:spTree>
    <p:extLst>
      <p:ext uri="{BB962C8B-B14F-4D97-AF65-F5344CB8AC3E}">
        <p14:creationId xmlns:p14="http://schemas.microsoft.com/office/powerpoint/2010/main" val="2073114055"/>
      </p:ext>
    </p:extLst>
  </p:cSld>
  <p:clrMapOvr>
    <a:masterClrMapping/>
  </p:clrMapOvr>
</p:sld>
</file>

<file path=ppt/slides/slide7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4C17828-7E53-F4F7-1D4A-D304938E6A6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Step 1: Calculate the Daily Weighted Sodium Total</a:t>
            </a:r>
          </a:p>
        </p:txBody>
      </p:sp>
      <p:pic>
        <p:nvPicPr>
          <p:cNvPr id="4" name="Content Placeholder 3" descr="chart with calculations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2903663" y="1155877"/>
            <a:ext cx="7367388" cy="502108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4563983"/>
      </p:ext>
    </p:extLst>
  </p:cSld>
  <p:clrMapOvr>
    <a:masterClrMapping/>
  </p:clrMapOvr>
</p:sld>
</file>

<file path=ppt/slides/slide7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4B4464B-DD99-FA83-A7A2-DD1288905CB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Step 2: Calculate the Weekly Weighted Sodium Average</a:t>
            </a:r>
          </a:p>
        </p:txBody>
      </p:sp>
      <p:pic>
        <p:nvPicPr>
          <p:cNvPr id="6" name="Content Placeholder 5" descr="steps of the calculation"/>
          <p:cNvPicPr>
            <a:picLocks noGrp="1" noChangeAspect="1"/>
          </p:cNvPicPr>
          <p:nvPr>
            <p:ph idx="1"/>
          </p:nvPr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46499"/>
          <a:stretch/>
        </p:blipFill>
        <p:spPr>
          <a:xfrm>
            <a:off x="2367976" y="1738803"/>
            <a:ext cx="8434703" cy="4512587"/>
          </a:xfrm>
        </p:spPr>
      </p:pic>
    </p:spTree>
    <p:extLst>
      <p:ext uri="{BB962C8B-B14F-4D97-AF65-F5344CB8AC3E}">
        <p14:creationId xmlns:p14="http://schemas.microsoft.com/office/powerpoint/2010/main" val="300223748"/>
      </p:ext>
    </p:extLst>
  </p:cSld>
  <p:clrMapOvr>
    <a:masterClrMapping/>
  </p:clrMapOvr>
</p:sld>
</file>

<file path=ppt/slides/slide7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7BE9B95-DDA5-4023-56D3-B067FB79C54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Activity: Weighted Analysis Practice</a:t>
            </a:r>
          </a:p>
        </p:txBody>
      </p:sp>
      <p:pic>
        <p:nvPicPr>
          <p:cNvPr id="4" name="Content Placeholder 3" descr="calculations and a cheeseburger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2199704" y="1825625"/>
            <a:ext cx="7792591" cy="435133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9908312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4C5C91D-3145-63B7-7440-F3BC4470FEF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Weekly and Daily Sodium Goals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E0D7FE2-3235-BD14-37BC-F88574C2B6BC}"/>
              </a:ext>
            </a:extLst>
          </p:cNvPr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r>
              <a:rPr lang="en-US"/>
              <a:t>Compare to sodium target </a:t>
            </a:r>
          </a:p>
          <a:p>
            <a:r>
              <a:rPr lang="en-US"/>
              <a:t>Identify weeks above target</a:t>
            </a:r>
          </a:p>
          <a:p>
            <a:r>
              <a:rPr lang="en-US"/>
              <a:t>Evaluate daily sodium totals</a:t>
            </a:r>
          </a:p>
        </p:txBody>
      </p:sp>
      <p:pic>
        <p:nvPicPr>
          <p:cNvPr id="5" name="Content Placeholder 4" descr="target"/>
          <p:cNvPicPr>
            <a:picLocks noGrp="1" noChangeAspect="1"/>
          </p:cNvPicPr>
          <p:nvPr>
            <p:ph sz="half" idx="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87331" y="1825625"/>
            <a:ext cx="4351338" cy="4351338"/>
          </a:xfrm>
        </p:spPr>
      </p:pic>
    </p:spTree>
    <p:extLst>
      <p:ext uri="{BB962C8B-B14F-4D97-AF65-F5344CB8AC3E}">
        <p14:creationId xmlns:p14="http://schemas.microsoft.com/office/powerpoint/2010/main" val="387577242"/>
      </p:ext>
    </p:extLst>
  </p:cSld>
  <p:clrMapOvr>
    <a:masterClrMapping/>
  </p:clrMapOvr>
</p:sld>
</file>

<file path=ppt/slides/slide7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18B759F-9532-A1E7-29D5-28E2DB5F79F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Daily Sodium Total Goals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32CE4E6-D36F-4B52-6E75-30C5EF17AC6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/>
              <a:t>Examine daily menus above the target</a:t>
            </a:r>
          </a:p>
          <a:p>
            <a:r>
              <a:rPr lang="en-US"/>
              <a:t>Consider substitutions with lower-sodium products</a:t>
            </a:r>
          </a:p>
          <a:p>
            <a:r>
              <a:rPr lang="en-US"/>
              <a:t>Explore scratch or speed-scratch recipes</a:t>
            </a:r>
          </a:p>
          <a:p>
            <a:r>
              <a:rPr lang="en-US"/>
              <a:t>Incorporate fresh fruits, vegetables, and meats</a:t>
            </a:r>
          </a:p>
          <a:p>
            <a:r>
              <a:rPr lang="en-US"/>
              <a:t>Review necessity of all condiments</a:t>
            </a:r>
          </a:p>
          <a:p>
            <a:r>
              <a:rPr lang="en-US"/>
              <a:t>Use herbs, spices, and lemon/lime juice for flavor</a:t>
            </a:r>
          </a:p>
        </p:txBody>
      </p:sp>
    </p:spTree>
    <p:extLst>
      <p:ext uri="{BB962C8B-B14F-4D97-AF65-F5344CB8AC3E}">
        <p14:creationId xmlns:p14="http://schemas.microsoft.com/office/powerpoint/2010/main" val="1995342234"/>
      </p:ext>
    </p:extLst>
  </p:cSld>
  <p:clrMapOvr>
    <a:masterClrMapping/>
  </p:clrMapOvr>
</p:sld>
</file>

<file path=ppt/slides/slide7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1BD924A-3793-74FB-0E27-1019D6D6DAD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Food Product Sodium Goals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226D637-CB0B-9DD6-202C-D628A486525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/>
              <a:t>Evaluate sodium content, unit price, meal contribution</a:t>
            </a:r>
          </a:p>
          <a:p>
            <a:r>
              <a:rPr lang="en-US"/>
              <a:t>Compare with lower-sodium alternatives</a:t>
            </a:r>
          </a:p>
          <a:p>
            <a:r>
              <a:rPr lang="en-US"/>
              <a:t>Procure lower-sodium products</a:t>
            </a:r>
          </a:p>
          <a:p>
            <a:r>
              <a:rPr lang="en-US"/>
              <a:t>Include sodium nutrition standards in specifications</a:t>
            </a:r>
          </a:p>
        </p:txBody>
      </p:sp>
    </p:spTree>
    <p:extLst>
      <p:ext uri="{BB962C8B-B14F-4D97-AF65-F5344CB8AC3E}">
        <p14:creationId xmlns:p14="http://schemas.microsoft.com/office/powerpoint/2010/main" val="1553798954"/>
      </p:ext>
    </p:extLst>
  </p:cSld>
  <p:clrMapOvr>
    <a:masterClrMapping/>
  </p:clrMapOvr>
</p:sld>
</file>

<file path=ppt/slides/slide7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A9449DE-9F46-AFB1-75B3-B42EF5C7646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Activity: Sodium Reduction Practice</a:t>
            </a:r>
          </a:p>
        </p:txBody>
      </p:sp>
      <p:pic>
        <p:nvPicPr>
          <p:cNvPr id="5" name="Content Placeholder 4" descr="a weekly school lunch menu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356780" y="1420787"/>
            <a:ext cx="9478439" cy="475617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78581335"/>
      </p:ext>
    </p:extLst>
  </p:cSld>
  <p:clrMapOvr>
    <a:masterClrMapping/>
  </p:clrMapOvr>
</p:sld>
</file>

<file path=ppt/slides/slide7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EC61E68-80F9-D3F7-FC2E-3F340F0059B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Lesson 3 Summary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D250D67-1FFC-C2A1-C36C-105045C7CCDC}"/>
              </a:ext>
            </a:extLst>
          </p:cNvPr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r>
              <a:rPr lang="en-US"/>
              <a:t>Know sodium content</a:t>
            </a:r>
          </a:p>
          <a:p>
            <a:r>
              <a:rPr lang="en-US"/>
              <a:t>Small changes reduce sodium</a:t>
            </a:r>
          </a:p>
          <a:p>
            <a:r>
              <a:rPr lang="en-US"/>
              <a:t>Ensure NSLP &amp; SBP compliance</a:t>
            </a:r>
          </a:p>
        </p:txBody>
      </p:sp>
      <p:pic>
        <p:nvPicPr>
          <p:cNvPr id="5" name="Content Placeholder 4" descr="recap"/>
          <p:cNvPicPr>
            <a:picLocks noGrp="1" noChangeAspect="1"/>
          </p:cNvPicPr>
          <p:nvPr>
            <p:ph sz="half" idx="2"/>
          </p:nvPr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36076"/>
          <a:stretch/>
        </p:blipFill>
        <p:spPr>
          <a:xfrm>
            <a:off x="6172200" y="2345151"/>
            <a:ext cx="5181600" cy="3312286"/>
          </a:xfrm>
        </p:spPr>
      </p:pic>
    </p:spTree>
    <p:extLst>
      <p:ext uri="{BB962C8B-B14F-4D97-AF65-F5344CB8AC3E}">
        <p14:creationId xmlns:p14="http://schemas.microsoft.com/office/powerpoint/2010/main" val="3992329883"/>
      </p:ext>
    </p:extLst>
  </p:cSld>
  <p:clrMapOvr>
    <a:masterClrMapping/>
  </p:clrMapOvr>
</p:sld>
</file>

<file path=ppt/slides/slide8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71226344-F2A7-A91D-75CE-34B536B31F6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Culminating Activity and </a:t>
            </a:r>
            <a:br>
              <a:rPr lang="en-US"/>
            </a:br>
            <a:r>
              <a:rPr lang="en-US"/>
              <a:t>Action Plan</a:t>
            </a:r>
          </a:p>
        </p:txBody>
      </p:sp>
    </p:spTree>
    <p:extLst>
      <p:ext uri="{BB962C8B-B14F-4D97-AF65-F5344CB8AC3E}">
        <p14:creationId xmlns:p14="http://schemas.microsoft.com/office/powerpoint/2010/main" val="2628162039"/>
      </p:ext>
    </p:extLst>
  </p:cSld>
  <p:clrMapOvr>
    <a:masterClrMapping/>
  </p:clrMapOvr>
</p:sld>
</file>

<file path=ppt/slides/slide8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6A0515A6-2372-D50F-A692-5B58CEC52B1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Activity: Independent Work Time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2E61BF4-ED07-2ACE-1EC5-77132B0677A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00763865"/>
      </p:ext>
    </p:extLst>
  </p:cSld>
  <p:clrMapOvr>
    <a:masterClrMapping/>
  </p:clrMapOvr>
</p:sld>
</file>

<file path=ppt/slides/slide8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9C817FC-AEE7-08AF-B871-276CF6ACDF7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Activity: Sharing Strategies and Action Plans</a:t>
            </a:r>
          </a:p>
        </p:txBody>
      </p:sp>
      <p:pic>
        <p:nvPicPr>
          <p:cNvPr id="7" name="Content Placeholder 6" descr="A colorful gears and text">
            <a:extLst>
              <a:ext uri="{FF2B5EF4-FFF2-40B4-BE49-F238E27FC236}">
                <a16:creationId xmlns:a16="http://schemas.microsoft.com/office/drawing/2014/main" id="{29EAE3B1-A04B-A8FF-93B8-986EA104713D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 rotWithShape="1">
          <a:blip r:embed="rId2"/>
          <a:srcRect b="34695"/>
          <a:stretch/>
        </p:blipFill>
        <p:spPr>
          <a:xfrm>
            <a:off x="2285181" y="1331102"/>
            <a:ext cx="7621637" cy="4977281"/>
          </a:xfrm>
        </p:spPr>
      </p:pic>
    </p:spTree>
    <p:extLst>
      <p:ext uri="{BB962C8B-B14F-4D97-AF65-F5344CB8AC3E}">
        <p14:creationId xmlns:p14="http://schemas.microsoft.com/office/powerpoint/2010/main" val="2843869274"/>
      </p:ext>
    </p:extLst>
  </p:cSld>
  <p:clrMapOvr>
    <a:masterClrMapping/>
  </p:clrMapOvr>
</p:sld>
</file>

<file path=ppt/slides/slide8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CF99EBB-CCBE-1A07-F583-51807A5822C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Thank You!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4E40FF3-811A-1741-EC07-749739129576}"/>
              </a:ext>
            </a:extLst>
          </p:cNvPr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r>
              <a:rPr lang="en-US"/>
              <a:t>Post-Assessment</a:t>
            </a:r>
          </a:p>
          <a:p>
            <a:pPr marL="0" indent="0">
              <a:buNone/>
            </a:pP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74557661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1929</Words>
  <Application>Microsoft Office PowerPoint</Application>
  <PresentationFormat>Widescreen</PresentationFormat>
  <Paragraphs>356</Paragraphs>
  <Slides>83</Slides>
  <Notes>2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83</vt:i4>
      </vt:variant>
    </vt:vector>
  </HeadingPairs>
  <TitlesOfParts>
    <vt:vector size="89" baseType="lpstr">
      <vt:lpstr>Arial</vt:lpstr>
      <vt:lpstr>Calibri</vt:lpstr>
      <vt:lpstr>Calibri Light</vt:lpstr>
      <vt:lpstr>Cambria Math</vt:lpstr>
      <vt:lpstr>Times New Roman</vt:lpstr>
      <vt:lpstr>Office Theme</vt:lpstr>
      <vt:lpstr>Identifying Low-Sodium Food Products and Menu Planning Strategies to Meet Meal Pattern Requirements</vt:lpstr>
      <vt:lpstr>Activity: Introductions</vt:lpstr>
      <vt:lpstr>Logistics</vt:lpstr>
      <vt:lpstr>Background</vt:lpstr>
      <vt:lpstr>Sodium Reduction Virtual Workshop Series</vt:lpstr>
      <vt:lpstr>Identifying Low-Sodium Food Products and Menu Planning Strategies to Meet Meal Pattern Requirements </vt:lpstr>
      <vt:lpstr>Activity: Pre-Assessment</vt:lpstr>
      <vt:lpstr>Lesson 1: Sodium Basics</vt:lpstr>
      <vt:lpstr>Is salt the same as sodium?</vt:lpstr>
      <vt:lpstr>How much sodium does the average person need each day?</vt:lpstr>
      <vt:lpstr>Do you think children consume too much sodium? </vt:lpstr>
      <vt:lpstr>Why is it concerning that children are consuming so much sodium? </vt:lpstr>
      <vt:lpstr>Call to Action</vt:lpstr>
      <vt:lpstr>Activity: Communicating “The Why” of Sodium Reduction</vt:lpstr>
      <vt:lpstr>Where do I find the sodium amounts?</vt:lpstr>
      <vt:lpstr>The Updated Nutrition Facts Label</vt:lpstr>
      <vt:lpstr>Nutrition Facts Label:  Overview</vt:lpstr>
      <vt:lpstr>Looking at Sodium</vt:lpstr>
      <vt:lpstr>Activity: Labeling a Nutrition Facts Label</vt:lpstr>
      <vt:lpstr>Serving Size Versus Portion Size</vt:lpstr>
      <vt:lpstr>Assessing Sodium Content</vt:lpstr>
      <vt:lpstr>What if the serving sizes are not the same?</vt:lpstr>
      <vt:lpstr>Calculating Sodium Content</vt:lpstr>
      <vt:lpstr>Activity: Calculating Sodium Content</vt:lpstr>
      <vt:lpstr>Sodium Nutrient Claims</vt:lpstr>
      <vt:lpstr>FDA-Approved Sodium Nutrient Claims</vt:lpstr>
      <vt:lpstr>Don’t Be Fooled</vt:lpstr>
      <vt:lpstr>Activity: Finding the Lowest-Sodium Product</vt:lpstr>
      <vt:lpstr>Lesson 1 Summary</vt:lpstr>
      <vt:lpstr>Lesson 2: Sodium Reduction Strategies </vt:lpstr>
      <vt:lpstr>Sneaky Sources of Sodium</vt:lpstr>
      <vt:lpstr>Mindful Menu Choices</vt:lpstr>
      <vt:lpstr>Lower-Sodium Foods by Meal Pattern Component</vt:lpstr>
      <vt:lpstr>Lower–Sodium Foods: Fruits</vt:lpstr>
      <vt:lpstr>Lower–Sodium Foods: Vegetables</vt:lpstr>
      <vt:lpstr>Lower-Sodium Foods: Grains</vt:lpstr>
      <vt:lpstr>Lower-Sodium Foods: Meats/Meat Alternates</vt:lpstr>
      <vt:lpstr>Lower-Sodium Foods: Fluid Milk</vt:lpstr>
      <vt:lpstr>Lower-Sodium Condiments</vt:lpstr>
      <vt:lpstr>Product Substitution</vt:lpstr>
      <vt:lpstr>Activity: Practicing Product Substitution</vt:lpstr>
      <vt:lpstr>Product Substitution Works </vt:lpstr>
      <vt:lpstr>Lower-Sodium Recipes</vt:lpstr>
      <vt:lpstr>Culinary Institute of Child Nutrition (CICN)</vt:lpstr>
      <vt:lpstr>Child Nutrition Recipe Box (CNRB)</vt:lpstr>
      <vt:lpstr>Team Nutrition Recipes</vt:lpstr>
      <vt:lpstr>Activity: Recipe Resource Sharing</vt:lpstr>
      <vt:lpstr>Recipe Reformulation</vt:lpstr>
      <vt:lpstr>Taste Matters</vt:lpstr>
      <vt:lpstr>Recipe Reformulation Strategies</vt:lpstr>
      <vt:lpstr>Recipe Reformulation Strategies: Make Small Adjustments Gradually</vt:lpstr>
      <vt:lpstr>Recipe Reformulation Strategies: Identify Lower-Sodium Versions</vt:lpstr>
      <vt:lpstr>Recipe Reformulation Strategies: Incorporate More Fresh or Frozen Fruits and Vegetables</vt:lpstr>
      <vt:lpstr>Recipe Reformulation Strategies:  Focus on Flavor</vt:lpstr>
      <vt:lpstr>Activity: Slash the Salt and Focus on Flavor</vt:lpstr>
      <vt:lpstr>Example Recipe</vt:lpstr>
      <vt:lpstr>Strategies to Reduce Sodium</vt:lpstr>
      <vt:lpstr>Product Substitution and Procurement</vt:lpstr>
      <vt:lpstr>Serve Higher Sodium Items Less Frequently</vt:lpstr>
      <vt:lpstr>Use Herbs and Spice Blends</vt:lpstr>
      <vt:lpstr>Flavor Station</vt:lpstr>
      <vt:lpstr>Flavor Station (cont’d)</vt:lpstr>
      <vt:lpstr>Activity: Sharing Success</vt:lpstr>
      <vt:lpstr>Lesson 2 Summary</vt:lpstr>
      <vt:lpstr>Lesson 3: Sodium Standards </vt:lpstr>
      <vt:lpstr>Sodium Targets</vt:lpstr>
      <vt:lpstr>Activity: List the Sodium Targets and Timelines</vt:lpstr>
      <vt:lpstr>Nutrient Analysis of Sodium</vt:lpstr>
      <vt:lpstr>Weighted Nutrient Analysis of Sodium</vt:lpstr>
      <vt:lpstr>Daily Weighted Sodium Totals and Weekly Averages</vt:lpstr>
      <vt:lpstr>Calculating a Weighted Nutrient Analysis of a Weekly Menu</vt:lpstr>
      <vt:lpstr>Step 1: Calculate the Daily Weighted Sodium Total</vt:lpstr>
      <vt:lpstr>Step 2: Calculate the Weekly Weighted Sodium Average</vt:lpstr>
      <vt:lpstr>Activity: Weighted Analysis Practice</vt:lpstr>
      <vt:lpstr>Weekly and Daily Sodium Goals</vt:lpstr>
      <vt:lpstr>Daily Sodium Total Goals</vt:lpstr>
      <vt:lpstr>Food Product Sodium Goals</vt:lpstr>
      <vt:lpstr>Activity: Sodium Reduction Practice</vt:lpstr>
      <vt:lpstr>Lesson 3 Summary</vt:lpstr>
      <vt:lpstr>Culminating Activity and  Action Plan</vt:lpstr>
      <vt:lpstr>Activity: Independent Work Time</vt:lpstr>
      <vt:lpstr>Activity: Sharing Strategies and Action Plans</vt:lpstr>
      <vt:lpstr>Thank You!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/>
  <cp:lastModifiedBy/>
  <cp:revision>1</cp:revision>
  <dcterms:created xsi:type="dcterms:W3CDTF">2024-08-08T15:11:00Z</dcterms:created>
  <dcterms:modified xsi:type="dcterms:W3CDTF">2024-10-23T20:14:33Z</dcterms:modified>
</cp:coreProperties>
</file>