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79"/>
  </p:notesMasterIdLst>
  <p:sldIdLst>
    <p:sldId id="257" r:id="rId5"/>
    <p:sldId id="259" r:id="rId6"/>
    <p:sldId id="260" r:id="rId7"/>
    <p:sldId id="261" r:id="rId8"/>
    <p:sldId id="262" r:id="rId9"/>
    <p:sldId id="264" r:id="rId10"/>
    <p:sldId id="265" r:id="rId11"/>
    <p:sldId id="453" r:id="rId12"/>
    <p:sldId id="455" r:id="rId13"/>
    <p:sldId id="456" r:id="rId14"/>
    <p:sldId id="457" r:id="rId15"/>
    <p:sldId id="458" r:id="rId16"/>
    <p:sldId id="459" r:id="rId17"/>
    <p:sldId id="460" r:id="rId18"/>
    <p:sldId id="461" r:id="rId19"/>
    <p:sldId id="462" r:id="rId20"/>
    <p:sldId id="463" r:id="rId21"/>
    <p:sldId id="464" r:id="rId22"/>
    <p:sldId id="465" r:id="rId23"/>
    <p:sldId id="466" r:id="rId24"/>
    <p:sldId id="470" r:id="rId25"/>
    <p:sldId id="471" r:id="rId26"/>
    <p:sldId id="472" r:id="rId27"/>
    <p:sldId id="473" r:id="rId28"/>
    <p:sldId id="474" r:id="rId29"/>
    <p:sldId id="475" r:id="rId30"/>
    <p:sldId id="476" r:id="rId31"/>
    <p:sldId id="477" r:id="rId32"/>
    <p:sldId id="478" r:id="rId33"/>
    <p:sldId id="479" r:id="rId34"/>
    <p:sldId id="480" r:id="rId35"/>
    <p:sldId id="481" r:id="rId36"/>
    <p:sldId id="482" r:id="rId37"/>
    <p:sldId id="483" r:id="rId38"/>
    <p:sldId id="484" r:id="rId39"/>
    <p:sldId id="485" r:id="rId40"/>
    <p:sldId id="486" r:id="rId41"/>
    <p:sldId id="487" r:id="rId42"/>
    <p:sldId id="488" r:id="rId43"/>
    <p:sldId id="489" r:id="rId44"/>
    <p:sldId id="490" r:id="rId45"/>
    <p:sldId id="491" r:id="rId46"/>
    <p:sldId id="492" r:id="rId47"/>
    <p:sldId id="493" r:id="rId48"/>
    <p:sldId id="494" r:id="rId49"/>
    <p:sldId id="495" r:id="rId50"/>
    <p:sldId id="496" r:id="rId51"/>
    <p:sldId id="497" r:id="rId52"/>
    <p:sldId id="498" r:id="rId53"/>
    <p:sldId id="499" r:id="rId54"/>
    <p:sldId id="500" r:id="rId55"/>
    <p:sldId id="501" r:id="rId56"/>
    <p:sldId id="502" r:id="rId57"/>
    <p:sldId id="503" r:id="rId58"/>
    <p:sldId id="504" r:id="rId59"/>
    <p:sldId id="505" r:id="rId60"/>
    <p:sldId id="506" r:id="rId61"/>
    <p:sldId id="507" r:id="rId62"/>
    <p:sldId id="508" r:id="rId63"/>
    <p:sldId id="509" r:id="rId64"/>
    <p:sldId id="452" r:id="rId65"/>
    <p:sldId id="510" r:id="rId66"/>
    <p:sldId id="511" r:id="rId67"/>
    <p:sldId id="512" r:id="rId68"/>
    <p:sldId id="513" r:id="rId69"/>
    <p:sldId id="514" r:id="rId70"/>
    <p:sldId id="515" r:id="rId71"/>
    <p:sldId id="516" r:id="rId72"/>
    <p:sldId id="517" r:id="rId73"/>
    <p:sldId id="518" r:id="rId74"/>
    <p:sldId id="338" r:id="rId75"/>
    <p:sldId id="339" r:id="rId76"/>
    <p:sldId id="340" r:id="rId77"/>
    <p:sldId id="341" r:id="rId7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C84A"/>
    <a:srgbClr val="96989B"/>
    <a:srgbClr val="93C849"/>
    <a:srgbClr val="92C74A"/>
    <a:srgbClr val="91C84A"/>
    <a:srgbClr val="84BF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60" autoAdjust="0"/>
    <p:restoredTop sz="89744" autoAdjust="0"/>
  </p:normalViewPr>
  <p:slideViewPr>
    <p:cSldViewPr snapToGrid="0" snapToObjects="1">
      <p:cViewPr varScale="1">
        <p:scale>
          <a:sx n="111" d="100"/>
          <a:sy n="111" d="100"/>
        </p:scale>
        <p:origin x="78" y="756"/>
      </p:cViewPr>
      <p:guideLst/>
    </p:cSldViewPr>
  </p:slideViewPr>
  <p:outlineViewPr>
    <p:cViewPr>
      <p:scale>
        <a:sx n="33" d="100"/>
        <a:sy n="33" d="100"/>
      </p:scale>
      <p:origin x="0" y="-31194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microsoft.com/office/2018/10/relationships/authors" Target="author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theme" Target="theme/them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F95024-807F-40F2-A58E-A6B4FB608976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630298-EF37-40A0-A7C4-B13375B42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047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630298-EF37-40A0-A7C4-B13375B42DE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374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630298-EF37-40A0-A7C4-B13375B42DED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4080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630298-EF37-40A0-A7C4-B13375B42DED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573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F79BC9B-B93A-6943-9B99-6E5E098E9B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28954" y="-885444"/>
            <a:ext cx="4292600" cy="6324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CBBAEFF-003F-634F-A5D7-E06C36697A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-1015256" y="1498092"/>
            <a:ext cx="4292600" cy="6324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D113DE5-6C30-124E-921B-B5983421F31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32413" y="2876550"/>
            <a:ext cx="6127173" cy="11049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C4DE2A0-71C7-DB43-8E12-B715A3D0343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98371" y="6350865"/>
            <a:ext cx="12192000" cy="61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751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C210E-52A8-B140-95E7-44B12EDC8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0BE9C-458E-B54E-8C20-E14A3EFAF3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8E2634-B65E-6545-BA00-82350FE08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E16F41-8CF9-5B4A-B136-62BB686045DD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8F728B0-83E7-9B4D-8DCE-E8A4828019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25536" y="6279284"/>
            <a:ext cx="12192000" cy="61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377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3FC50-73D6-1842-B6EA-97974D3DF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225BBF-275E-354E-AA6E-B73396FE5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98B348F-E19B-CA4B-BEB2-89495DA6CC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59586" y="-885444"/>
            <a:ext cx="4292600" cy="6324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E89305E-BD04-DF43-BB5D-7B822C9A3E1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325536" y="6279284"/>
            <a:ext cx="12192000" cy="61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003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7E359-CC8A-F34F-AF0F-4219F6505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04275-F208-EB4F-BAFD-69F11A10E8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57AEE6-2959-ED4C-A75F-1A06F49113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C174785-18C1-014A-8982-C8424843E9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25536" y="6196154"/>
            <a:ext cx="12192000" cy="61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74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58A8B0-5469-1F4C-B60B-A3676FAF70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B0F1D8-1627-784F-90F5-F7AB3AD2F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246E5F-1E59-8947-8DBF-C9C415147D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5A771-EEEF-BC4A-BD6A-B40C4D12EC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5546C34-C560-F243-901C-42D80C800A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-6411884" y="272673"/>
            <a:ext cx="12192000" cy="61718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C73E319-4D53-444B-A8A4-37B11EE5735E}"/>
              </a:ext>
            </a:extLst>
          </p:cNvPr>
          <p:cNvSpPr/>
          <p:nvPr userDrawn="1"/>
        </p:nvSpPr>
        <p:spPr>
          <a:xfrm>
            <a:off x="-96982" y="-310576"/>
            <a:ext cx="12765024" cy="681037"/>
          </a:xfrm>
          <a:prstGeom prst="rect">
            <a:avLst/>
          </a:prstGeom>
          <a:solidFill>
            <a:srgbClr val="91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20D7F8-9F95-D94D-81F4-2D6D51F2A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7730" y="767556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B676876-6BE9-9944-96C6-B745618F602C}"/>
              </a:ext>
            </a:extLst>
          </p:cNvPr>
          <p:cNvSpPr/>
          <p:nvPr userDrawn="1"/>
        </p:nvSpPr>
        <p:spPr>
          <a:xfrm>
            <a:off x="2710545" y="6140676"/>
            <a:ext cx="9546771" cy="864280"/>
          </a:xfrm>
          <a:custGeom>
            <a:avLst/>
            <a:gdLst>
              <a:gd name="connsiteX0" fmla="*/ 0 w 9546771"/>
              <a:gd name="connsiteY0" fmla="*/ 0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0 w 9546771"/>
              <a:gd name="connsiteY4" fmla="*/ 0 h 864280"/>
              <a:gd name="connsiteX0" fmla="*/ 506186 w 9546771"/>
              <a:gd name="connsiteY0" fmla="*/ 16329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506186 w 9546771"/>
              <a:gd name="connsiteY4" fmla="*/ 16329 h 864280"/>
              <a:gd name="connsiteX0" fmla="*/ 783771 w 9546771"/>
              <a:gd name="connsiteY0" fmla="*/ 65315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783771 w 9546771"/>
              <a:gd name="connsiteY4" fmla="*/ 65315 h 86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6771" h="864280">
                <a:moveTo>
                  <a:pt x="783771" y="65315"/>
                </a:moveTo>
                <a:lnTo>
                  <a:pt x="9546771" y="0"/>
                </a:lnTo>
                <a:lnTo>
                  <a:pt x="9546771" y="864280"/>
                </a:lnTo>
                <a:lnTo>
                  <a:pt x="0" y="864280"/>
                </a:lnTo>
                <a:lnTo>
                  <a:pt x="783771" y="65315"/>
                </a:lnTo>
                <a:close/>
              </a:path>
            </a:pathLst>
          </a:custGeom>
          <a:solidFill>
            <a:srgbClr val="93C8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955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1686D-A8A1-274E-9443-689136AF1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43997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9B4211-51C4-6B43-B601-6533FDFBBB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-6411884" y="272673"/>
            <a:ext cx="12192000" cy="61718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620A69E-8801-0440-AF39-3FE27DFE0A10}"/>
              </a:ext>
            </a:extLst>
          </p:cNvPr>
          <p:cNvSpPr/>
          <p:nvPr userDrawn="1"/>
        </p:nvSpPr>
        <p:spPr>
          <a:xfrm>
            <a:off x="-96982" y="-310576"/>
            <a:ext cx="12765024" cy="681037"/>
          </a:xfrm>
          <a:prstGeom prst="rect">
            <a:avLst/>
          </a:prstGeom>
          <a:solidFill>
            <a:srgbClr val="91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797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3989F4CF-6A1F-5B41-8C56-D47CBB9F028C}"/>
              </a:ext>
            </a:extLst>
          </p:cNvPr>
          <p:cNvSpPr/>
          <p:nvPr userDrawn="1"/>
        </p:nvSpPr>
        <p:spPr>
          <a:xfrm>
            <a:off x="2551519" y="6148628"/>
            <a:ext cx="9546771" cy="864280"/>
          </a:xfrm>
          <a:custGeom>
            <a:avLst/>
            <a:gdLst>
              <a:gd name="connsiteX0" fmla="*/ 0 w 9546771"/>
              <a:gd name="connsiteY0" fmla="*/ 0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0 w 9546771"/>
              <a:gd name="connsiteY4" fmla="*/ 0 h 864280"/>
              <a:gd name="connsiteX0" fmla="*/ 506186 w 9546771"/>
              <a:gd name="connsiteY0" fmla="*/ 16329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506186 w 9546771"/>
              <a:gd name="connsiteY4" fmla="*/ 16329 h 864280"/>
              <a:gd name="connsiteX0" fmla="*/ 783771 w 9546771"/>
              <a:gd name="connsiteY0" fmla="*/ 65315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783771 w 9546771"/>
              <a:gd name="connsiteY4" fmla="*/ 65315 h 86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6771" h="864280">
                <a:moveTo>
                  <a:pt x="783771" y="65315"/>
                </a:moveTo>
                <a:lnTo>
                  <a:pt x="9546771" y="0"/>
                </a:lnTo>
                <a:lnTo>
                  <a:pt x="9546771" y="864280"/>
                </a:lnTo>
                <a:lnTo>
                  <a:pt x="0" y="864280"/>
                </a:lnTo>
                <a:lnTo>
                  <a:pt x="783771" y="65315"/>
                </a:lnTo>
                <a:close/>
              </a:path>
            </a:pathLst>
          </a:custGeom>
          <a:solidFill>
            <a:srgbClr val="93C8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riangle 8">
            <a:extLst>
              <a:ext uri="{FF2B5EF4-FFF2-40B4-BE49-F238E27FC236}">
                <a16:creationId xmlns:a16="http://schemas.microsoft.com/office/drawing/2014/main" id="{FDCC48B6-03C7-B245-A6EE-999844A4B17C}"/>
              </a:ext>
            </a:extLst>
          </p:cNvPr>
          <p:cNvSpPr/>
          <p:nvPr userDrawn="1"/>
        </p:nvSpPr>
        <p:spPr>
          <a:xfrm>
            <a:off x="2024745" y="6212240"/>
            <a:ext cx="1053547" cy="551382"/>
          </a:xfrm>
          <a:custGeom>
            <a:avLst/>
            <a:gdLst>
              <a:gd name="connsiteX0" fmla="*/ 0 w 787179"/>
              <a:gd name="connsiteY0" fmla="*/ 678603 h 678603"/>
              <a:gd name="connsiteX1" fmla="*/ 393590 w 787179"/>
              <a:gd name="connsiteY1" fmla="*/ 0 h 678603"/>
              <a:gd name="connsiteX2" fmla="*/ 787179 w 787179"/>
              <a:gd name="connsiteY2" fmla="*/ 678603 h 678603"/>
              <a:gd name="connsiteX3" fmla="*/ 0 w 787179"/>
              <a:gd name="connsiteY3" fmla="*/ 678603 h 678603"/>
              <a:gd name="connsiteX0" fmla="*/ 170953 w 958132"/>
              <a:gd name="connsiteY0" fmla="*/ 678603 h 678603"/>
              <a:gd name="connsiteX1" fmla="*/ 0 w 958132"/>
              <a:gd name="connsiteY1" fmla="*/ 0 h 678603"/>
              <a:gd name="connsiteX2" fmla="*/ 958132 w 958132"/>
              <a:gd name="connsiteY2" fmla="*/ 678603 h 678603"/>
              <a:gd name="connsiteX3" fmla="*/ 170953 w 958132"/>
              <a:gd name="connsiteY3" fmla="*/ 678603 h 678603"/>
              <a:gd name="connsiteX0" fmla="*/ 170953 w 1522674"/>
              <a:gd name="connsiteY0" fmla="*/ 678603 h 678603"/>
              <a:gd name="connsiteX1" fmla="*/ 0 w 1522674"/>
              <a:gd name="connsiteY1" fmla="*/ 0 h 678603"/>
              <a:gd name="connsiteX2" fmla="*/ 1522674 w 1522674"/>
              <a:gd name="connsiteY2" fmla="*/ 82255 h 678603"/>
              <a:gd name="connsiteX3" fmla="*/ 170953 w 1522674"/>
              <a:gd name="connsiteY3" fmla="*/ 678603 h 678603"/>
              <a:gd name="connsiteX0" fmla="*/ 942230 w 1522674"/>
              <a:gd name="connsiteY0" fmla="*/ 630895 h 630895"/>
              <a:gd name="connsiteX1" fmla="*/ 0 w 1522674"/>
              <a:gd name="connsiteY1" fmla="*/ 0 h 630895"/>
              <a:gd name="connsiteX2" fmla="*/ 1522674 w 1522674"/>
              <a:gd name="connsiteY2" fmla="*/ 82255 h 630895"/>
              <a:gd name="connsiteX3" fmla="*/ 942230 w 1522674"/>
              <a:gd name="connsiteY3" fmla="*/ 630895 h 630895"/>
              <a:gd name="connsiteX0" fmla="*/ 473103 w 1053547"/>
              <a:gd name="connsiteY0" fmla="*/ 551382 h 551382"/>
              <a:gd name="connsiteX1" fmla="*/ 0 w 1053547"/>
              <a:gd name="connsiteY1" fmla="*/ 0 h 551382"/>
              <a:gd name="connsiteX2" fmla="*/ 1053547 w 1053547"/>
              <a:gd name="connsiteY2" fmla="*/ 2742 h 551382"/>
              <a:gd name="connsiteX3" fmla="*/ 473103 w 1053547"/>
              <a:gd name="connsiteY3" fmla="*/ 551382 h 551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3547" h="551382">
                <a:moveTo>
                  <a:pt x="473103" y="551382"/>
                </a:moveTo>
                <a:lnTo>
                  <a:pt x="0" y="0"/>
                </a:lnTo>
                <a:lnTo>
                  <a:pt x="1053547" y="2742"/>
                </a:lnTo>
                <a:lnTo>
                  <a:pt x="473103" y="551382"/>
                </a:lnTo>
                <a:close/>
              </a:path>
            </a:pathLst>
          </a:custGeom>
          <a:solidFill>
            <a:srgbClr val="969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712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12535-0457-5543-ADEE-9D6750F2C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99EA31-07C6-4443-AD23-B103A5AD3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26718D-F9F2-A649-8B73-2B06868EBA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16D8925-D475-884B-A20B-4BA6EDF8DA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59586" y="-885444"/>
            <a:ext cx="4292600" cy="6324600"/>
          </a:xfrm>
          <a:prstGeom prst="rect">
            <a:avLst/>
          </a:prstGeom>
        </p:spPr>
      </p:pic>
      <p:sp>
        <p:nvSpPr>
          <p:cNvPr id="10" name="Rectangle 16">
            <a:extLst>
              <a:ext uri="{FF2B5EF4-FFF2-40B4-BE49-F238E27FC236}">
                <a16:creationId xmlns:a16="http://schemas.microsoft.com/office/drawing/2014/main" id="{E2B2D459-D569-1641-ADE7-5646D8C99B9E}"/>
              </a:ext>
            </a:extLst>
          </p:cNvPr>
          <p:cNvSpPr/>
          <p:nvPr userDrawn="1"/>
        </p:nvSpPr>
        <p:spPr>
          <a:xfrm>
            <a:off x="2551519" y="6148628"/>
            <a:ext cx="9546771" cy="864280"/>
          </a:xfrm>
          <a:custGeom>
            <a:avLst/>
            <a:gdLst>
              <a:gd name="connsiteX0" fmla="*/ 0 w 9546771"/>
              <a:gd name="connsiteY0" fmla="*/ 0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0 w 9546771"/>
              <a:gd name="connsiteY4" fmla="*/ 0 h 864280"/>
              <a:gd name="connsiteX0" fmla="*/ 506186 w 9546771"/>
              <a:gd name="connsiteY0" fmla="*/ 16329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506186 w 9546771"/>
              <a:gd name="connsiteY4" fmla="*/ 16329 h 864280"/>
              <a:gd name="connsiteX0" fmla="*/ 783771 w 9546771"/>
              <a:gd name="connsiteY0" fmla="*/ 65315 h 864280"/>
              <a:gd name="connsiteX1" fmla="*/ 9546771 w 9546771"/>
              <a:gd name="connsiteY1" fmla="*/ 0 h 864280"/>
              <a:gd name="connsiteX2" fmla="*/ 9546771 w 9546771"/>
              <a:gd name="connsiteY2" fmla="*/ 864280 h 864280"/>
              <a:gd name="connsiteX3" fmla="*/ 0 w 9546771"/>
              <a:gd name="connsiteY3" fmla="*/ 864280 h 864280"/>
              <a:gd name="connsiteX4" fmla="*/ 783771 w 9546771"/>
              <a:gd name="connsiteY4" fmla="*/ 65315 h 86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6771" h="864280">
                <a:moveTo>
                  <a:pt x="783771" y="65315"/>
                </a:moveTo>
                <a:lnTo>
                  <a:pt x="9546771" y="0"/>
                </a:lnTo>
                <a:lnTo>
                  <a:pt x="9546771" y="864280"/>
                </a:lnTo>
                <a:lnTo>
                  <a:pt x="0" y="864280"/>
                </a:lnTo>
                <a:lnTo>
                  <a:pt x="783771" y="65315"/>
                </a:lnTo>
                <a:close/>
              </a:path>
            </a:pathLst>
          </a:custGeom>
          <a:solidFill>
            <a:srgbClr val="93C8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riangle 8">
            <a:extLst>
              <a:ext uri="{FF2B5EF4-FFF2-40B4-BE49-F238E27FC236}">
                <a16:creationId xmlns:a16="http://schemas.microsoft.com/office/drawing/2014/main" id="{F016F19E-BFDA-394D-B170-1433B5B63D4D}"/>
              </a:ext>
            </a:extLst>
          </p:cNvPr>
          <p:cNvSpPr/>
          <p:nvPr userDrawn="1"/>
        </p:nvSpPr>
        <p:spPr>
          <a:xfrm>
            <a:off x="2024745" y="6212240"/>
            <a:ext cx="1053547" cy="551382"/>
          </a:xfrm>
          <a:custGeom>
            <a:avLst/>
            <a:gdLst>
              <a:gd name="connsiteX0" fmla="*/ 0 w 787179"/>
              <a:gd name="connsiteY0" fmla="*/ 678603 h 678603"/>
              <a:gd name="connsiteX1" fmla="*/ 393590 w 787179"/>
              <a:gd name="connsiteY1" fmla="*/ 0 h 678603"/>
              <a:gd name="connsiteX2" fmla="*/ 787179 w 787179"/>
              <a:gd name="connsiteY2" fmla="*/ 678603 h 678603"/>
              <a:gd name="connsiteX3" fmla="*/ 0 w 787179"/>
              <a:gd name="connsiteY3" fmla="*/ 678603 h 678603"/>
              <a:gd name="connsiteX0" fmla="*/ 170953 w 958132"/>
              <a:gd name="connsiteY0" fmla="*/ 678603 h 678603"/>
              <a:gd name="connsiteX1" fmla="*/ 0 w 958132"/>
              <a:gd name="connsiteY1" fmla="*/ 0 h 678603"/>
              <a:gd name="connsiteX2" fmla="*/ 958132 w 958132"/>
              <a:gd name="connsiteY2" fmla="*/ 678603 h 678603"/>
              <a:gd name="connsiteX3" fmla="*/ 170953 w 958132"/>
              <a:gd name="connsiteY3" fmla="*/ 678603 h 678603"/>
              <a:gd name="connsiteX0" fmla="*/ 170953 w 1522674"/>
              <a:gd name="connsiteY0" fmla="*/ 678603 h 678603"/>
              <a:gd name="connsiteX1" fmla="*/ 0 w 1522674"/>
              <a:gd name="connsiteY1" fmla="*/ 0 h 678603"/>
              <a:gd name="connsiteX2" fmla="*/ 1522674 w 1522674"/>
              <a:gd name="connsiteY2" fmla="*/ 82255 h 678603"/>
              <a:gd name="connsiteX3" fmla="*/ 170953 w 1522674"/>
              <a:gd name="connsiteY3" fmla="*/ 678603 h 678603"/>
              <a:gd name="connsiteX0" fmla="*/ 942230 w 1522674"/>
              <a:gd name="connsiteY0" fmla="*/ 630895 h 630895"/>
              <a:gd name="connsiteX1" fmla="*/ 0 w 1522674"/>
              <a:gd name="connsiteY1" fmla="*/ 0 h 630895"/>
              <a:gd name="connsiteX2" fmla="*/ 1522674 w 1522674"/>
              <a:gd name="connsiteY2" fmla="*/ 82255 h 630895"/>
              <a:gd name="connsiteX3" fmla="*/ 942230 w 1522674"/>
              <a:gd name="connsiteY3" fmla="*/ 630895 h 630895"/>
              <a:gd name="connsiteX0" fmla="*/ 473103 w 1053547"/>
              <a:gd name="connsiteY0" fmla="*/ 551382 h 551382"/>
              <a:gd name="connsiteX1" fmla="*/ 0 w 1053547"/>
              <a:gd name="connsiteY1" fmla="*/ 0 h 551382"/>
              <a:gd name="connsiteX2" fmla="*/ 1053547 w 1053547"/>
              <a:gd name="connsiteY2" fmla="*/ 2742 h 551382"/>
              <a:gd name="connsiteX3" fmla="*/ 473103 w 1053547"/>
              <a:gd name="connsiteY3" fmla="*/ 551382 h 551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3547" h="551382">
                <a:moveTo>
                  <a:pt x="473103" y="551382"/>
                </a:moveTo>
                <a:lnTo>
                  <a:pt x="0" y="0"/>
                </a:lnTo>
                <a:lnTo>
                  <a:pt x="1053547" y="2742"/>
                </a:lnTo>
                <a:lnTo>
                  <a:pt x="473103" y="551382"/>
                </a:lnTo>
                <a:close/>
              </a:path>
            </a:pathLst>
          </a:custGeom>
          <a:solidFill>
            <a:srgbClr val="969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147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3B26F-A834-FD4B-925D-9BC40FAD7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DAB1B7-7A57-2449-81D1-64A5F9B341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268E8C-DD4B-9A4F-862F-025D4ADA61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934D47-A064-184C-ADA9-C2EFBA3350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91BE5A-50FD-AF42-9ABB-DBDC544A2436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6D968A-0F85-E64D-8272-EB6056118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C425B8-AA8C-494A-A7DB-569309952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E16F41-8CF9-5B4A-B136-62BB68604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399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28ECC-B0ED-E541-926B-86D2FF17A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F5F87C-0054-4543-9440-BBD56B5CFA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4B517-DD4A-8642-8649-D6286DFAF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91BE5A-50FD-AF42-9ABB-DBDC544A2436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C495E-EFA2-4A4F-8D28-3B1192AEA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CAC60D-F00C-B144-96F1-F03C51D25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E16F41-8CF9-5B4A-B136-62BB68604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253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4B49A8-60F5-294E-A391-B20B36654A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4885A4-1552-0B43-A5E4-31281368D2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4AA852-ECEA-5645-B205-F34032B53F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91BE5A-50FD-AF42-9ABB-DBDC544A2436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DF0D81-0FDE-1746-BC8C-FC19679C3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3942BF-3C5E-194C-9082-E8D146597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E16F41-8CF9-5B4A-B136-62BB68604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715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F2C33D-D790-C649-8DE8-5F0C2DEC1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29B151-2D9B-964C-88AD-0773B7AC73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2CC3E9-08CD-BD42-9105-1F911A9AB20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07568" y="6152056"/>
            <a:ext cx="1148727" cy="64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339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mp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mp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tmp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tmp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tmp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A8478CF-89F9-8860-2F5C-F9DB224E5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Maintaining Student Acceptability of Lower-Sodium Meals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8CF00B-FF3E-6AAC-6A07-A04CCF5781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Sodium Reduction VILT Series</a:t>
            </a:r>
          </a:p>
        </p:txBody>
      </p:sp>
    </p:spTree>
    <p:extLst>
      <p:ext uri="{BB962C8B-B14F-4D97-AF65-F5344CB8AC3E}">
        <p14:creationId xmlns:p14="http://schemas.microsoft.com/office/powerpoint/2010/main" val="605504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A6B2D-DD89-FB29-0DC5-63455D959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Introductions</a:t>
            </a:r>
          </a:p>
        </p:txBody>
      </p:sp>
      <p:pic>
        <p:nvPicPr>
          <p:cNvPr id="3" name="Content Placeholder 2" descr="a yellow post-it note pinned to a cork board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449"/>
          <a:stretch/>
        </p:blipFill>
        <p:spPr>
          <a:xfrm>
            <a:off x="2493493" y="1386008"/>
            <a:ext cx="7205013" cy="4794983"/>
          </a:xfrm>
        </p:spPr>
      </p:pic>
    </p:spTree>
    <p:extLst>
      <p:ext uri="{BB962C8B-B14F-4D97-AF65-F5344CB8AC3E}">
        <p14:creationId xmlns:p14="http://schemas.microsoft.com/office/powerpoint/2010/main" val="146051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EB9EB-16E8-FF80-F8A8-80FBD46AC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756E4-E3F3-F58E-C24D-752D5034646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ICN Ground Rules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Show Up on Time</a:t>
            </a:r>
            <a:endParaRPr lang="en-US" dirty="0">
              <a:cs typeface="Calibri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Be Present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Let Everyone Participate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Listen With an Open Mind</a:t>
            </a:r>
            <a:endParaRPr lang="en-US" dirty="0">
              <a:cs typeface="Calibri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Think Before Speaking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Attack the Problem Not the Person</a:t>
            </a:r>
          </a:p>
        </p:txBody>
      </p:sp>
      <p:pic>
        <p:nvPicPr>
          <p:cNvPr id="6" name="Content Placeholder 5" descr="a group of colorful arrows pointing to the center of a circle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590"/>
          <a:stretch/>
        </p:blipFill>
        <p:spPr>
          <a:xfrm>
            <a:off x="6096000" y="1911467"/>
            <a:ext cx="5181600" cy="344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202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14E59543-5002-E74D-6152-F5FDA0130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BA1543FE-36D3-E812-94F8-DD369C08A9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/>
              <a:t>January 2012: Updated Nutrition Standards</a:t>
            </a:r>
          </a:p>
          <a:p>
            <a:pPr lvl="1"/>
            <a:r>
              <a:rPr lang="en-US" dirty="0"/>
              <a:t> Reflect Dietary Guidelines for Americans</a:t>
            </a:r>
          </a:p>
          <a:p>
            <a:pPr lvl="1"/>
            <a:r>
              <a:rPr lang="en-US" dirty="0"/>
              <a:t> Gradual sodium reduction</a:t>
            </a:r>
          </a:p>
          <a:p>
            <a:r>
              <a:rPr lang="en-US" dirty="0"/>
              <a:t>February 2022: Transitional Standards</a:t>
            </a:r>
          </a:p>
          <a:p>
            <a:pPr lvl="1"/>
            <a:r>
              <a:rPr lang="en-US" dirty="0"/>
              <a:t> Support during pandemic recovery</a:t>
            </a:r>
          </a:p>
          <a:p>
            <a:pPr lvl="1"/>
            <a:r>
              <a:rPr lang="en-US" dirty="0"/>
              <a:t> Gradual sodium reduction</a:t>
            </a:r>
            <a:endParaRPr lang="en-US" dirty="0">
              <a:cs typeface="Calibri"/>
            </a:endParaRPr>
          </a:p>
          <a:p>
            <a:r>
              <a:rPr lang="en-US" dirty="0"/>
              <a:t>Successful Approaches to Reduce Sodium in School Meals</a:t>
            </a:r>
          </a:p>
          <a:p>
            <a:pPr lvl="1"/>
            <a:r>
              <a:rPr lang="en-US" dirty="0"/>
              <a:t>Examined barriers</a:t>
            </a:r>
          </a:p>
          <a:p>
            <a:pPr lvl="1"/>
            <a:r>
              <a:rPr lang="en-US" dirty="0"/>
              <a:t>Identified successful strategies</a:t>
            </a:r>
          </a:p>
          <a:p>
            <a:r>
              <a:rPr lang="en-US" dirty="0"/>
              <a:t> April 2024:Final Rule, Child Nutrition Programs: Meal Patterns Consistent with 2020-2025 Dietary Guidelines for Americans</a:t>
            </a:r>
          </a:p>
        </p:txBody>
      </p:sp>
    </p:spTree>
    <p:extLst>
      <p:ext uri="{BB962C8B-B14F-4D97-AF65-F5344CB8AC3E}">
        <p14:creationId xmlns:p14="http://schemas.microsoft.com/office/powerpoint/2010/main" val="3259074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E2DAA-96B3-643B-C722-4233BDA4E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Sodium Reduction Virtual Workshop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5E1E4-42ED-57EE-EE80-C1A7871AB2D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Topics </a:t>
            </a:r>
          </a:p>
          <a:p>
            <a:pPr lvl="1"/>
            <a:r>
              <a:rPr lang="en-US" dirty="0"/>
              <a:t>Menu Planning and Analysis</a:t>
            </a:r>
          </a:p>
          <a:p>
            <a:pPr lvl="1"/>
            <a:r>
              <a:rPr lang="en-US" dirty="0"/>
              <a:t>Procurement</a:t>
            </a:r>
          </a:p>
          <a:p>
            <a:pPr lvl="1"/>
            <a:r>
              <a:rPr lang="en-US" dirty="0"/>
              <a:t>Staff Training</a:t>
            </a:r>
          </a:p>
          <a:p>
            <a:pPr lvl="1"/>
            <a:r>
              <a:rPr lang="en-US" dirty="0"/>
              <a:t>Student Satisfaction</a:t>
            </a:r>
          </a:p>
          <a:p>
            <a:r>
              <a:rPr lang="en-US" dirty="0"/>
              <a:t>Hands-on Learning</a:t>
            </a:r>
          </a:p>
          <a:p>
            <a:pPr lvl="1"/>
            <a:r>
              <a:rPr lang="en-US" dirty="0"/>
              <a:t>Apply knowledge and skills</a:t>
            </a:r>
          </a:p>
          <a:p>
            <a:r>
              <a:rPr lang="en-US" dirty="0"/>
              <a:t>Action Plans</a:t>
            </a:r>
          </a:p>
        </p:txBody>
      </p:sp>
      <p:pic>
        <p:nvPicPr>
          <p:cNvPr id="6" name="Content Placeholder 5" descr="Shaking It Up! logo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504" y="1798315"/>
            <a:ext cx="3718773" cy="3768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45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660CA-E7A0-A303-6463-B09C4049A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Pre-Assessment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D63372-2D91-0FA5-04BE-477D672B68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218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5CAC2-C6C0-ED35-C98F-2EAEBF213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9758178" cy="2852737"/>
          </a:xfrm>
        </p:spPr>
        <p:txBody>
          <a:bodyPr/>
          <a:lstStyle/>
          <a:p>
            <a:r>
              <a:rPr lang="en-US" dirty="0"/>
              <a:t>Lesson 1: Student Acceptability of Lower-Sodium Meals</a:t>
            </a:r>
          </a:p>
        </p:txBody>
      </p:sp>
    </p:spTree>
    <p:extLst>
      <p:ext uri="{BB962C8B-B14F-4D97-AF65-F5344CB8AC3E}">
        <p14:creationId xmlns:p14="http://schemas.microsoft.com/office/powerpoint/2010/main" val="3414920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08A3989-A7E1-F919-ABA2-E1CA8EAFB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student acceptability important?</a:t>
            </a:r>
          </a:p>
        </p:txBody>
      </p:sp>
      <p:pic>
        <p:nvPicPr>
          <p:cNvPr id="9" name="Content Placeholder 8" descr="A group of kids with backpacks">
            <a:extLst>
              <a:ext uri="{FF2B5EF4-FFF2-40B4-BE49-F238E27FC236}">
                <a16:creationId xmlns:a16="http://schemas.microsoft.com/office/drawing/2014/main" id="{2F8035F7-CCF6-8572-D9EA-F7D37429D56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tretch/>
        </p:blipFill>
        <p:spPr>
          <a:xfrm>
            <a:off x="1253331" y="1825625"/>
            <a:ext cx="4351338" cy="4351338"/>
          </a:xfr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780B48A-6528-5514-C366-84B7760EA92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Balancing sodium reduction</a:t>
            </a:r>
          </a:p>
          <a:p>
            <a:r>
              <a:rPr lang="en-US" dirty="0"/>
              <a:t>Student satisfaction</a:t>
            </a:r>
          </a:p>
          <a:p>
            <a:r>
              <a:rPr lang="en-US" dirty="0"/>
              <a:t>Importance for health &amp; academics</a:t>
            </a:r>
          </a:p>
          <a:p>
            <a:r>
              <a:rPr lang="en-US" dirty="0"/>
              <a:t>Striking a balance</a:t>
            </a:r>
          </a:p>
        </p:txBody>
      </p:sp>
    </p:spTree>
    <p:extLst>
      <p:ext uri="{BB962C8B-B14F-4D97-AF65-F5344CB8AC3E}">
        <p14:creationId xmlns:p14="http://schemas.microsoft.com/office/powerpoint/2010/main" val="3981870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1F61A-B57D-288A-493C-7FE893E75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Engaging Students in Menu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B57B4-B3A9-F2AF-1AA1-6FAC40664B1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Community involvement</a:t>
            </a:r>
          </a:p>
          <a:p>
            <a:r>
              <a:rPr lang="en-US" dirty="0"/>
              <a:t>Key stakeholders</a:t>
            </a:r>
          </a:p>
          <a:p>
            <a:r>
              <a:rPr lang="en-US" dirty="0"/>
              <a:t>Show value through feedback</a:t>
            </a:r>
          </a:p>
          <a:p>
            <a:r>
              <a:rPr lang="en-US" dirty="0"/>
              <a:t>Student participation</a:t>
            </a:r>
          </a:p>
        </p:txBody>
      </p:sp>
      <p:pic>
        <p:nvPicPr>
          <p:cNvPr id="6" name="Content Placeholder 5" descr="A group of children and adults">
            <a:extLst>
              <a:ext uri="{FF2B5EF4-FFF2-40B4-BE49-F238E27FC236}">
                <a16:creationId xmlns:a16="http://schemas.microsoft.com/office/drawing/2014/main" id="{68B2B20A-5EB2-E313-FE59-72164515453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b="38351"/>
          <a:stretch/>
        </p:blipFill>
        <p:spPr>
          <a:xfrm>
            <a:off x="6019800" y="1974480"/>
            <a:ext cx="5317157" cy="3278003"/>
          </a:xfrm>
        </p:spPr>
      </p:pic>
    </p:spTree>
    <p:extLst>
      <p:ext uri="{BB962C8B-B14F-4D97-AF65-F5344CB8AC3E}">
        <p14:creationId xmlns:p14="http://schemas.microsoft.com/office/powerpoint/2010/main" val="1808745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3CE8F-5F04-862C-2895-C9ADE8F42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Menu and Taste-Test Surveys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96A80-8BD2-EFFE-876E-960A0908230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Collecting feedback</a:t>
            </a:r>
          </a:p>
          <a:p>
            <a:r>
              <a:rPr lang="en-US" dirty="0"/>
              <a:t>Interest in future menu items</a:t>
            </a:r>
          </a:p>
          <a:p>
            <a:r>
              <a:rPr lang="en-US" dirty="0"/>
              <a:t>Testing new products and recipes</a:t>
            </a:r>
          </a:p>
        </p:txBody>
      </p:sp>
      <p:pic>
        <p:nvPicPr>
          <p:cNvPr id="6" name="Content Placeholder 5" descr="A white paper with a pen and smiley faces">
            <a:extLst>
              <a:ext uri="{FF2B5EF4-FFF2-40B4-BE49-F238E27FC236}">
                <a16:creationId xmlns:a16="http://schemas.microsoft.com/office/drawing/2014/main" id="{4AF437B4-2130-385F-E979-0320FEEB1E7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442283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814B6-0421-4A72-5674-49DC15F36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Taste-Test Surveys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CC78AD-E8E3-1D2E-2C3A-BA3B6F7744E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Determine preferences</a:t>
            </a:r>
          </a:p>
          <a:p>
            <a:r>
              <a:rPr lang="en-US" dirty="0"/>
              <a:t>Feedback on menu items</a:t>
            </a:r>
          </a:p>
          <a:p>
            <a:r>
              <a:rPr lang="en-US" dirty="0"/>
              <a:t>Share with stakeholders</a:t>
            </a:r>
          </a:p>
          <a:p>
            <a:r>
              <a:rPr lang="en-US" dirty="0"/>
              <a:t>Convey student preferences</a:t>
            </a:r>
          </a:p>
          <a:p>
            <a:r>
              <a:rPr lang="en-US" dirty="0"/>
              <a:t>Decide menu additions</a:t>
            </a:r>
          </a:p>
        </p:txBody>
      </p:sp>
      <p:pic>
        <p:nvPicPr>
          <p:cNvPr id="6" name="Content Placeholder 5" descr="A pencil and nuggets with different colored circles">
            <a:extLst>
              <a:ext uri="{FF2B5EF4-FFF2-40B4-BE49-F238E27FC236}">
                <a16:creationId xmlns:a16="http://schemas.microsoft.com/office/drawing/2014/main" id="{7A53D151-F98C-709D-9A42-C000FF250B1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1567797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D6795-997A-4771-4F02-D517EEA46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Taste-Test Surveys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C486867-43A9-1B6B-B89C-604BF74B83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Determine the purpose of the taste test.</a:t>
            </a:r>
          </a:p>
          <a:p>
            <a:r>
              <a:rPr lang="en-US" dirty="0"/>
              <a:t>Ensure the potential menu items are appropriate for your program.</a:t>
            </a:r>
          </a:p>
          <a:p>
            <a:r>
              <a:rPr lang="en-US" dirty="0"/>
              <a:t>Plan to test no more than three or four items at a time.</a:t>
            </a:r>
          </a:p>
          <a:p>
            <a:r>
              <a:rPr lang="en-US" dirty="0"/>
              <a:t>Decide the specifics.</a:t>
            </a:r>
          </a:p>
          <a:p>
            <a:r>
              <a:rPr lang="en-US" dirty="0"/>
              <a:t>Develop a summary sheet to record the survey results.</a:t>
            </a:r>
          </a:p>
          <a:p>
            <a:r>
              <a:rPr lang="en-US" dirty="0"/>
              <a:t>Decide on an “acceptability” rate.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349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DDE40C-BE82-0439-5A2C-FBAEBC9E2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Determine the purpose of the taste test.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5C998C3-37F2-3183-47BA-D0F8DA06DE8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New menu item sample?</a:t>
            </a:r>
          </a:p>
          <a:p>
            <a:r>
              <a:rPr lang="en-US" dirty="0"/>
              <a:t>Compare student preferences for multiple item versions?</a:t>
            </a:r>
          </a:p>
        </p:txBody>
      </p:sp>
      <p:pic>
        <p:nvPicPr>
          <p:cNvPr id="8" name="Content Placeholder 7" descr="A head with a puzzle piece in it">
            <a:extLst>
              <a:ext uri="{FF2B5EF4-FFF2-40B4-BE49-F238E27FC236}">
                <a16:creationId xmlns:a16="http://schemas.microsoft.com/office/drawing/2014/main" id="{AD856280-FFD2-5F00-BA33-5F034DB2EC9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139286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513FA-0BE7-E017-1E55-00DB63546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Ensure the potential menu items are appropriate for your program.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25070-D4C6-BEB7-86A4-704878FF80F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Meets nutrition standards?</a:t>
            </a:r>
          </a:p>
          <a:p>
            <a:r>
              <a:rPr lang="en-US" dirty="0"/>
              <a:t>Fits budget/price?</a:t>
            </a:r>
          </a:p>
          <a:p>
            <a:r>
              <a:rPr lang="en-US" dirty="0"/>
              <a:t>Available for delivery?</a:t>
            </a:r>
          </a:p>
          <a:p>
            <a:r>
              <a:rPr lang="en-US" dirty="0"/>
              <a:t>Have necessary equipment?</a:t>
            </a:r>
          </a:p>
          <a:p>
            <a:r>
              <a:rPr lang="en-US" dirty="0"/>
              <a:t>Staff capable of preparation?</a:t>
            </a:r>
          </a:p>
          <a:p>
            <a:r>
              <a:rPr lang="en-US" dirty="0"/>
              <a:t>Adequate storage?</a:t>
            </a:r>
          </a:p>
          <a:p>
            <a:r>
              <a:rPr lang="en-US" dirty="0"/>
              <a:t>Appealing (appearance &amp; plate coverage)?</a:t>
            </a:r>
          </a:p>
          <a:p>
            <a:r>
              <a:rPr lang="en-US" dirty="0"/>
              <a:t>Holds well on the serving line?</a:t>
            </a:r>
          </a:p>
        </p:txBody>
      </p:sp>
      <p:pic>
        <p:nvPicPr>
          <p:cNvPr id="6" name="Content Placeholder 5" descr="A logo with yellow text">
            <a:extLst>
              <a:ext uri="{FF2B5EF4-FFF2-40B4-BE49-F238E27FC236}">
                <a16:creationId xmlns:a16="http://schemas.microsoft.com/office/drawing/2014/main" id="{B3C4D8E8-E5A7-A35F-AECE-FFB452B46C2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8846638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CE751-6AE4-C101-0B76-3A0DC3DDC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to test no more than three or four items at a time.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DCD4C-6109-DA50-6178-B27E5ABD429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Limit tastings to 3-4 items</a:t>
            </a:r>
          </a:p>
          <a:p>
            <a:r>
              <a:rPr lang="en-US" dirty="0"/>
              <a:t>Prevents student fatigue and maintains focus</a:t>
            </a:r>
          </a:p>
          <a:p>
            <a:r>
              <a:rPr lang="en-US" dirty="0"/>
              <a:t>Reduces confusion for more accurate feedback</a:t>
            </a:r>
          </a:p>
          <a:p>
            <a:r>
              <a:rPr lang="en-US" dirty="0"/>
              <a:t>Improves decision-making for menu additions</a:t>
            </a:r>
          </a:p>
        </p:txBody>
      </p:sp>
      <p:pic>
        <p:nvPicPr>
          <p:cNvPr id="6" name="Content Placeholder 5" descr="A person cooking at a food stand">
            <a:extLst>
              <a:ext uri="{FF2B5EF4-FFF2-40B4-BE49-F238E27FC236}">
                <a16:creationId xmlns:a16="http://schemas.microsoft.com/office/drawing/2014/main" id="{D4D1F9D0-7E8E-C9A7-A829-4516B17C16F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3059537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9F59E-A3C3-ED8A-3EBE-B165179D7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Decide the specifics.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EE743-A103-816C-FCED-CF239F608FA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Who participates</a:t>
            </a:r>
          </a:p>
          <a:p>
            <a:r>
              <a:rPr lang="en-US" dirty="0"/>
              <a:t>Testing time and location</a:t>
            </a:r>
          </a:p>
          <a:p>
            <a:r>
              <a:rPr lang="en-US" dirty="0"/>
              <a:t>Facilitator</a:t>
            </a:r>
          </a:p>
          <a:p>
            <a:r>
              <a:rPr lang="en-US" dirty="0"/>
              <a:t>Time available</a:t>
            </a:r>
          </a:p>
          <a:p>
            <a:r>
              <a:rPr lang="en-US" dirty="0"/>
              <a:t>Data collection method</a:t>
            </a:r>
          </a:p>
        </p:txBody>
      </p:sp>
      <p:pic>
        <p:nvPicPr>
          <p:cNvPr id="6" name="Content Placeholder 5" descr="A sketch of a notepad with a list">
            <a:extLst>
              <a:ext uri="{FF2B5EF4-FFF2-40B4-BE49-F238E27FC236}">
                <a16:creationId xmlns:a16="http://schemas.microsoft.com/office/drawing/2014/main" id="{C7717DD3-260D-AEAE-CFAC-36FAD671625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3121839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F346D-6538-3958-93F2-3BC716FFF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 a summary sheet to record the survey results.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F4136-B107-7A26-1D1F-5BD99C364D9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Tracks tested food and participation</a:t>
            </a:r>
          </a:p>
          <a:p>
            <a:r>
              <a:rPr lang="en-US" dirty="0"/>
              <a:t>Identifies preferred items for menus</a:t>
            </a:r>
          </a:p>
          <a:p>
            <a:r>
              <a:rPr lang="en-US" dirty="0"/>
              <a:t>Shares findings with school stakeholders</a:t>
            </a:r>
          </a:p>
          <a:p>
            <a:r>
              <a:rPr lang="en-US" dirty="0"/>
              <a:t>Organizes data for better food choices</a:t>
            </a:r>
          </a:p>
        </p:txBody>
      </p:sp>
      <p:pic>
        <p:nvPicPr>
          <p:cNvPr id="6" name="Content Placeholder 5" descr="A paper with a pie chart and a pie graph">
            <a:extLst>
              <a:ext uri="{FF2B5EF4-FFF2-40B4-BE49-F238E27FC236}">
                <a16:creationId xmlns:a16="http://schemas.microsoft.com/office/drawing/2014/main" id="{E8E898CA-655E-A61A-757F-33A9888C40E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0370989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17CAE-1660-AF7D-241F-3E212C9E6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Decide on an “acceptability” rate.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2E45C0-5518-8996-0B20-20DC795CA14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Determine </a:t>
            </a:r>
            <a:r>
              <a:rPr lang="en-US" dirty="0"/>
              <a:t>whether or not to offer or include the menu item</a:t>
            </a:r>
          </a:p>
        </p:txBody>
      </p:sp>
      <p:pic>
        <p:nvPicPr>
          <p:cNvPr id="8" name="Content Placeholder 7" descr="A paper with a check mark and a check mark">
            <a:extLst>
              <a:ext uri="{FF2B5EF4-FFF2-40B4-BE49-F238E27FC236}">
                <a16:creationId xmlns:a16="http://schemas.microsoft.com/office/drawing/2014/main" id="{975DBB8C-3353-C793-B333-2333F25DADB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619873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E1ADD-4ECA-2E43-2D6C-4E85495D0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Implementing Taste-Test Surveys</a:t>
            </a:r>
          </a:p>
        </p:txBody>
      </p:sp>
      <p:pic>
        <p:nvPicPr>
          <p:cNvPr id="9" name="Content Placeholder 8" descr="A paper with a list of tasks">
            <a:extLst>
              <a:ext uri="{FF2B5EF4-FFF2-40B4-BE49-F238E27FC236}">
                <a16:creationId xmlns:a16="http://schemas.microsoft.com/office/drawing/2014/main" id="{4EBA01EC-6F8B-6DAF-783C-063AB0605F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4058561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6017B2F-019B-07C3-198C-2086F7C3F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disposable soufflé cups or boats for the samples.</a:t>
            </a:r>
          </a:p>
        </p:txBody>
      </p:sp>
      <p:pic>
        <p:nvPicPr>
          <p:cNvPr id="9" name="Content Placeholder 8" descr="A group of small plastic cups with food in them">
            <a:extLst>
              <a:ext uri="{FF2B5EF4-FFF2-40B4-BE49-F238E27FC236}">
                <a16:creationId xmlns:a16="http://schemas.microsoft.com/office/drawing/2014/main" id="{ADE8C959-CDA3-B265-9C6B-33EABDE25D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34685"/>
          <a:stretch/>
        </p:blipFill>
        <p:spPr>
          <a:xfrm>
            <a:off x="2580398" y="1598028"/>
            <a:ext cx="7031204" cy="4592418"/>
          </a:xfrm>
        </p:spPr>
      </p:pic>
    </p:spTree>
    <p:extLst>
      <p:ext uri="{BB962C8B-B14F-4D97-AF65-F5344CB8AC3E}">
        <p14:creationId xmlns:p14="http://schemas.microsoft.com/office/powerpoint/2010/main" val="8914376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53BF3-8150-1837-9A06-8461AC13C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Follow food safety and sanitation standards.</a:t>
            </a:r>
          </a:p>
        </p:txBody>
      </p:sp>
      <p:pic>
        <p:nvPicPr>
          <p:cNvPr id="5" name="Content Placeholder 4" descr="A group of black symbols">
            <a:extLst>
              <a:ext uri="{FF2B5EF4-FFF2-40B4-BE49-F238E27FC236}">
                <a16:creationId xmlns:a16="http://schemas.microsoft.com/office/drawing/2014/main" id="{999E5587-2F03-B910-9C58-D11DECB0DD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1042811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5E507-F075-5450-42E2-5ADCC4FCD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a safe place for sharing.</a:t>
            </a:r>
          </a:p>
        </p:txBody>
      </p:sp>
      <p:pic>
        <p:nvPicPr>
          <p:cNvPr id="5" name="Content Placeholder 4" descr="A green and white sign">
            <a:extLst>
              <a:ext uri="{FF2B5EF4-FFF2-40B4-BE49-F238E27FC236}">
                <a16:creationId xmlns:a16="http://schemas.microsoft.com/office/drawing/2014/main" id="{3FAA60B5-7311-E6C6-8237-34543A79CB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7992741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B2754-E94C-0655-C865-12741158C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Promote customer acceptability.</a:t>
            </a:r>
          </a:p>
        </p:txBody>
      </p:sp>
      <p:pic>
        <p:nvPicPr>
          <p:cNvPr id="5" name="Content Placeholder 4" descr="A tray of baby carrots and dipping sauce">
            <a:extLst>
              <a:ext uri="{FF2B5EF4-FFF2-40B4-BE49-F238E27FC236}">
                <a16:creationId xmlns:a16="http://schemas.microsoft.com/office/drawing/2014/main" id="{8726B60D-F221-00C8-30BD-15654D4629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32242"/>
          <a:stretch/>
        </p:blipFill>
        <p:spPr>
          <a:xfrm>
            <a:off x="2867477" y="1559810"/>
            <a:ext cx="6457046" cy="4375187"/>
          </a:xfrm>
        </p:spPr>
      </p:pic>
    </p:spTree>
    <p:extLst>
      <p:ext uri="{BB962C8B-B14F-4D97-AF65-F5344CB8AC3E}">
        <p14:creationId xmlns:p14="http://schemas.microsoft.com/office/powerpoint/2010/main" val="31057122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3D412-F7B7-10D1-B514-1EB690DE2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 verbal comments.</a:t>
            </a:r>
          </a:p>
        </p:txBody>
      </p:sp>
      <p:pic>
        <p:nvPicPr>
          <p:cNvPr id="5" name="Content Placeholder 4" descr="A cartoon of a child with brown hair">
            <a:extLst>
              <a:ext uri="{FF2B5EF4-FFF2-40B4-BE49-F238E27FC236}">
                <a16:creationId xmlns:a16="http://schemas.microsoft.com/office/drawing/2014/main" id="{0D643A9F-96A0-779A-F3DF-9FB902455A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5049217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FA6FB-41A3-ECED-4CD0-1CA14333B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Taste-Testing Brainstorm</a:t>
            </a:r>
          </a:p>
        </p:txBody>
      </p:sp>
      <p:pic>
        <p:nvPicPr>
          <p:cNvPr id="5" name="Content Placeholder 4" descr="A questionnaire with text and images">
            <a:extLst>
              <a:ext uri="{FF2B5EF4-FFF2-40B4-BE49-F238E27FC236}">
                <a16:creationId xmlns:a16="http://schemas.microsoft.com/office/drawing/2014/main" id="{04E434D0-BE2F-DF63-74CD-900C540A82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47736"/>
          <a:stretch/>
        </p:blipFill>
        <p:spPr>
          <a:xfrm>
            <a:off x="2818336" y="1690688"/>
            <a:ext cx="6555327" cy="4490446"/>
          </a:xfrm>
        </p:spPr>
      </p:pic>
    </p:spTree>
    <p:extLst>
      <p:ext uri="{BB962C8B-B14F-4D97-AF65-F5344CB8AC3E}">
        <p14:creationId xmlns:p14="http://schemas.microsoft.com/office/powerpoint/2010/main" val="41303179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62DD1-7160-6B3B-1D41-36C78BDC3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now?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718414-C14D-9725-63F8-5AAB5087BEA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Assess the results</a:t>
            </a:r>
          </a:p>
        </p:txBody>
      </p:sp>
      <p:pic>
        <p:nvPicPr>
          <p:cNvPr id="7" name="Content Placeholder 6" descr="A magnifying glass and a paper">
            <a:extLst>
              <a:ext uri="{FF2B5EF4-FFF2-40B4-BE49-F238E27FC236}">
                <a16:creationId xmlns:a16="http://schemas.microsoft.com/office/drawing/2014/main" id="{73AB99CB-AF8A-667F-D5D8-C839611AE1C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950625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B3C42-94E9-94BA-D051-9A2862B03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the product or recipe is found acceptable …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0A90C-E633-5DD2-CE68-DE87150DAE7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Add it to the menu and assess it three times.</a:t>
            </a:r>
          </a:p>
          <a:p>
            <a:r>
              <a:rPr lang="en-US" dirty="0"/>
              <a:t>Adjust its frequency in the menu.</a:t>
            </a:r>
          </a:p>
          <a:p>
            <a:r>
              <a:rPr lang="en-US" dirty="0"/>
              <a:t>Keep an eye on production records and plate waste</a:t>
            </a:r>
          </a:p>
        </p:txBody>
      </p:sp>
      <p:pic>
        <p:nvPicPr>
          <p:cNvPr id="6" name="Content Placeholder 5" descr="A magnifying glass and graph">
            <a:extLst>
              <a:ext uri="{FF2B5EF4-FFF2-40B4-BE49-F238E27FC236}">
                <a16:creationId xmlns:a16="http://schemas.microsoft.com/office/drawing/2014/main" id="{9394AE5C-15EA-AB11-F12F-FDFCF22E652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2270131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398D1-1892-25C9-8963-3618777FC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the product or recipe is not found acceptable …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847CD7-8647-3C09-83D3-0A29C13019F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Don't purchase the product</a:t>
            </a:r>
          </a:p>
          <a:p>
            <a:r>
              <a:rPr lang="en-US" dirty="0"/>
              <a:t>Revise the recipe and retest</a:t>
            </a:r>
          </a:p>
          <a:p>
            <a:r>
              <a:rPr lang="en-US" dirty="0"/>
              <a:t>Ensure the correct preparation of the recipe</a:t>
            </a:r>
          </a:p>
        </p:txBody>
      </p:sp>
      <p:pic>
        <p:nvPicPr>
          <p:cNvPr id="6" name="Content Placeholder 5" descr="A clipboard with a check mark and check marks">
            <a:extLst>
              <a:ext uri="{FF2B5EF4-FFF2-40B4-BE49-F238E27FC236}">
                <a16:creationId xmlns:a16="http://schemas.microsoft.com/office/drawing/2014/main" id="{F17B6FFE-4FDA-735F-3679-C2304A26787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9505037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F0782-C1D2-F00C-F016-2593B4F42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Assessing Recipes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8E365-9FDA-38B3-8FBC-944C6316DB9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Refer to USDA Recipe Standardization Guide </a:t>
            </a:r>
          </a:p>
        </p:txBody>
      </p:sp>
      <p:pic>
        <p:nvPicPr>
          <p:cNvPr id="6" name="Content Placeholder 5" descr="A group of chefs looking at a recipe">
            <a:extLst>
              <a:ext uri="{FF2B5EF4-FFF2-40B4-BE49-F238E27FC236}">
                <a16:creationId xmlns:a16="http://schemas.microsoft.com/office/drawing/2014/main" id="{1065B020-1C19-4D9B-62C4-4DCA08CBCFF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18343" y="609122"/>
            <a:ext cx="4464820" cy="5567841"/>
          </a:xfrm>
        </p:spPr>
      </p:pic>
    </p:spTree>
    <p:extLst>
      <p:ext uri="{BB962C8B-B14F-4D97-AF65-F5344CB8AC3E}">
        <p14:creationId xmlns:p14="http://schemas.microsoft.com/office/powerpoint/2010/main" val="39008422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384B0-0A02-0D37-9922-6EFF6869D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Sharing Success</a:t>
            </a:r>
          </a:p>
        </p:txBody>
      </p:sp>
      <p:pic>
        <p:nvPicPr>
          <p:cNvPr id="7" name="Content Placeholder 6" descr="A colorful text with stars and dots">
            <a:extLst>
              <a:ext uri="{FF2B5EF4-FFF2-40B4-BE49-F238E27FC236}">
                <a16:creationId xmlns:a16="http://schemas.microsoft.com/office/drawing/2014/main" id="{42866D0E-5982-DCBF-56A9-D8C5754102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555585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77C0D52-ABE1-0492-E5A3-C74DCBCA6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Developing &amp; Implementing Menu Surveys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5CAA89-E94B-6B11-62A3-A7201B97002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Collect student feedback with menu surveys</a:t>
            </a:r>
          </a:p>
          <a:p>
            <a:r>
              <a:rPr lang="en-US" dirty="0"/>
              <a:t>Design survey questions effectively</a:t>
            </a:r>
          </a:p>
          <a:p>
            <a:r>
              <a:rPr lang="en-US" dirty="0"/>
              <a:t>Consider grade levels for appropriate questions</a:t>
            </a:r>
          </a:p>
          <a:p>
            <a:r>
              <a:rPr lang="en-US" dirty="0"/>
              <a:t>Survey in various locations</a:t>
            </a:r>
          </a:p>
          <a:p>
            <a:r>
              <a:rPr lang="en-US" dirty="0"/>
              <a:t>Use survey responses for decision-making</a:t>
            </a:r>
          </a:p>
        </p:txBody>
      </p:sp>
      <p:pic>
        <p:nvPicPr>
          <p:cNvPr id="8" name="Content Placeholder 7" descr="A purple line drawing of a survey">
            <a:extLst>
              <a:ext uri="{FF2B5EF4-FFF2-40B4-BE49-F238E27FC236}">
                <a16:creationId xmlns:a16="http://schemas.microsoft.com/office/drawing/2014/main" id="{8FE1C73F-F4C9-40FB-C904-91D26C7FAE7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42250528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9D5DB-C337-214A-12A6-A2D2CC998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Elementary Students (Pre K–3rd Grade)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D0F81C-DFD9-7041-84D8-2BDBA73BC38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Age-appropriate questions</a:t>
            </a:r>
          </a:p>
          <a:p>
            <a:r>
              <a:rPr lang="en-US" dirty="0"/>
              <a:t>Simplify surveys for early elementary students</a:t>
            </a:r>
          </a:p>
          <a:p>
            <a:r>
              <a:rPr lang="en-US" dirty="0"/>
              <a:t>Don't overwhelm with too many questions</a:t>
            </a:r>
          </a:p>
        </p:txBody>
      </p:sp>
      <p:pic>
        <p:nvPicPr>
          <p:cNvPr id="6" name="Content Placeholder 5" descr="A group of children standing together">
            <a:extLst>
              <a:ext uri="{FF2B5EF4-FFF2-40B4-BE49-F238E27FC236}">
                <a16:creationId xmlns:a16="http://schemas.microsoft.com/office/drawing/2014/main" id="{3F8A5845-04A5-0A18-8788-4BD69E89A1E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b="63152"/>
          <a:stretch/>
        </p:blipFill>
        <p:spPr>
          <a:xfrm>
            <a:off x="6096000" y="2364156"/>
            <a:ext cx="5779676" cy="2129687"/>
          </a:xfrm>
        </p:spPr>
      </p:pic>
    </p:spTree>
    <p:extLst>
      <p:ext uri="{BB962C8B-B14F-4D97-AF65-F5344CB8AC3E}">
        <p14:creationId xmlns:p14="http://schemas.microsoft.com/office/powerpoint/2010/main" val="16803326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7EEC6-0634-2A32-01EF-2C84A23BF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Paper-and-Pencil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4C6E5-5F8C-DAC6-2F9C-1896C53273F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YES or NO</a:t>
            </a:r>
          </a:p>
          <a:p>
            <a:r>
              <a:rPr lang="en-US" dirty="0"/>
              <a:t>Graphics</a:t>
            </a:r>
          </a:p>
        </p:txBody>
      </p:sp>
      <p:pic>
        <p:nvPicPr>
          <p:cNvPr id="6" name="Content Placeholder 5" descr="A green and red circle with a thumbs up and down symbol">
            <a:extLst>
              <a:ext uri="{FF2B5EF4-FFF2-40B4-BE49-F238E27FC236}">
                <a16:creationId xmlns:a16="http://schemas.microsoft.com/office/drawing/2014/main" id="{07FEFE06-3A0E-C042-A5B2-F765E30516E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b="50568"/>
          <a:stretch/>
        </p:blipFill>
        <p:spPr>
          <a:xfrm>
            <a:off x="4997302" y="1825624"/>
            <a:ext cx="5941367" cy="2936935"/>
          </a:xfrm>
        </p:spPr>
      </p:pic>
    </p:spTree>
    <p:extLst>
      <p:ext uri="{BB962C8B-B14F-4D97-AF65-F5344CB8AC3E}">
        <p14:creationId xmlns:p14="http://schemas.microsoft.com/office/powerpoint/2010/main" val="37521982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E0574-EBFD-8B63-6C55-FE5338732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5674B-2AED-92E7-B18B-546578CBAA1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YES or NO</a:t>
            </a:r>
          </a:p>
          <a:p>
            <a:r>
              <a:rPr lang="en-US" dirty="0"/>
              <a:t>Graphics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Content Placeholder 5" descr="A computer screen with check marks and x marks">
            <a:extLst>
              <a:ext uri="{FF2B5EF4-FFF2-40B4-BE49-F238E27FC236}">
                <a16:creationId xmlns:a16="http://schemas.microsoft.com/office/drawing/2014/main" id="{5F167300-0B4F-5A05-FED9-406565D4168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b="25400"/>
          <a:stretch/>
        </p:blipFill>
        <p:spPr>
          <a:xfrm>
            <a:off x="5316279" y="1825625"/>
            <a:ext cx="5622390" cy="4194312"/>
          </a:xfrm>
        </p:spPr>
      </p:pic>
    </p:spTree>
    <p:extLst>
      <p:ext uri="{BB962C8B-B14F-4D97-AF65-F5344CB8AC3E}">
        <p14:creationId xmlns:p14="http://schemas.microsoft.com/office/powerpoint/2010/main" val="42202492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5DD6F-83C5-E477-4747-DABE11978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Tokens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A0E32-5EFD-4DF9-D244-01682B4D655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Engage fine motor skills</a:t>
            </a:r>
          </a:p>
          <a:p>
            <a:r>
              <a:rPr lang="en-US" dirty="0"/>
              <a:t>Easy-to-read question</a:t>
            </a:r>
          </a:p>
          <a:p>
            <a:r>
              <a:rPr lang="en-US" dirty="0"/>
              <a:t>Collection boxes with response options</a:t>
            </a:r>
          </a:p>
        </p:txBody>
      </p:sp>
      <p:pic>
        <p:nvPicPr>
          <p:cNvPr id="6" name="Content Placeholder 5" descr="A blue box with a thumbs up and a thumbs down">
            <a:extLst>
              <a:ext uri="{FF2B5EF4-FFF2-40B4-BE49-F238E27FC236}">
                <a16:creationId xmlns:a16="http://schemas.microsoft.com/office/drawing/2014/main" id="{73A77156-09CF-DEF3-CF6F-14D6379EE0B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25241" b="32241"/>
          <a:stretch/>
        </p:blipFill>
        <p:spPr>
          <a:xfrm>
            <a:off x="6019800" y="2743200"/>
            <a:ext cx="5601720" cy="2381693"/>
          </a:xfrm>
        </p:spPr>
      </p:pic>
    </p:spTree>
    <p:extLst>
      <p:ext uri="{BB962C8B-B14F-4D97-AF65-F5344CB8AC3E}">
        <p14:creationId xmlns:p14="http://schemas.microsoft.com/office/powerpoint/2010/main" val="40840334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A2CE5-61CE-C203-637B-8E6C7C288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Words/Graphics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CEF94-8130-8341-D80E-F636726928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Easy-to-read question</a:t>
            </a:r>
          </a:p>
          <a:p>
            <a:r>
              <a:rPr lang="en-US" dirty="0"/>
              <a:t>Printed words/graphics</a:t>
            </a:r>
          </a:p>
          <a:p>
            <a:r>
              <a:rPr lang="en-US" dirty="0"/>
              <a:t>Collection box</a:t>
            </a:r>
          </a:p>
          <a:p>
            <a:r>
              <a:rPr lang="en-US" dirty="0"/>
              <a:t>Select and drop graphic into box</a:t>
            </a:r>
          </a:p>
        </p:txBody>
      </p:sp>
      <p:pic>
        <p:nvPicPr>
          <p:cNvPr id="6" name="Content Placeholder 5" descr="A hand putting a thumb up in a box">
            <a:extLst>
              <a:ext uri="{FF2B5EF4-FFF2-40B4-BE49-F238E27FC236}">
                <a16:creationId xmlns:a16="http://schemas.microsoft.com/office/drawing/2014/main" id="{1A5DCA17-B539-7DA1-1057-5D9E6FDC75D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87537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F67DE-5F27-FF48-9E7E-916AF26B7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Older Elementary (4th and 5th Grade) and Middle School Students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E826A-503B-9BBA-9941-924C5C0E896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More than one question</a:t>
            </a:r>
          </a:p>
          <a:p>
            <a:r>
              <a:rPr lang="en-US" dirty="0"/>
              <a:t>Not more than four</a:t>
            </a:r>
          </a:p>
        </p:txBody>
      </p:sp>
      <p:pic>
        <p:nvPicPr>
          <p:cNvPr id="6" name="Content Placeholder 5" descr="A group of children standing together">
            <a:extLst>
              <a:ext uri="{FF2B5EF4-FFF2-40B4-BE49-F238E27FC236}">
                <a16:creationId xmlns:a16="http://schemas.microsoft.com/office/drawing/2014/main" id="{BB977617-3BC5-2142-9561-A0598227400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b="42993"/>
          <a:stretch/>
        </p:blipFill>
        <p:spPr>
          <a:xfrm>
            <a:off x="6587331" y="1825625"/>
            <a:ext cx="5358512" cy="3054719"/>
          </a:xfrm>
        </p:spPr>
      </p:pic>
    </p:spTree>
    <p:extLst>
      <p:ext uri="{BB962C8B-B14F-4D97-AF65-F5344CB8AC3E}">
        <p14:creationId xmlns:p14="http://schemas.microsoft.com/office/powerpoint/2010/main" val="29096327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77065-7B8A-18FB-827E-1FA444276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Paper-and-Pencil </a:t>
            </a:r>
            <a:r>
              <a:rPr lang="en-US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796791-4065-5FDB-7776-F5F3A89C19F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"Yes/No" questions</a:t>
            </a:r>
          </a:p>
          <a:p>
            <a:r>
              <a:rPr lang="en-US" dirty="0"/>
              <a:t>One to two open-ended questions</a:t>
            </a:r>
          </a:p>
        </p:txBody>
      </p:sp>
      <p:pic>
        <p:nvPicPr>
          <p:cNvPr id="6" name="Content Placeholder 5" descr="A grey clipboard with a pencil">
            <a:extLst>
              <a:ext uri="{FF2B5EF4-FFF2-40B4-BE49-F238E27FC236}">
                <a16:creationId xmlns:a16="http://schemas.microsoft.com/office/drawing/2014/main" id="{70F9B71E-1980-E13E-996E-423099DB117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306151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8740D-2A73-C505-8213-667E14924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Technology </a:t>
            </a:r>
            <a:r>
              <a:rPr lang="en-US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D1A837-CAC2-643B-F5B3-F96E04B1072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"Yes/No" questions</a:t>
            </a:r>
          </a:p>
          <a:p>
            <a:r>
              <a:rPr lang="en-US" dirty="0"/>
              <a:t>One to two open-ended questions</a:t>
            </a:r>
          </a:p>
          <a:p>
            <a:endParaRPr lang="en-US" dirty="0"/>
          </a:p>
        </p:txBody>
      </p:sp>
      <p:pic>
        <p:nvPicPr>
          <p:cNvPr id="6" name="Content Placeholder 5" descr="A white icon of a computer">
            <a:extLst>
              <a:ext uri="{FF2B5EF4-FFF2-40B4-BE49-F238E27FC236}">
                <a16:creationId xmlns:a16="http://schemas.microsoft.com/office/drawing/2014/main" id="{3F65784F-248F-B3D0-73DB-5B1DC2FC6D0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2966690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257AD-13F8-4B5C-9594-98BD65C1A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Consider This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DC309-1DB8-E996-ABE7-01E55E9B4E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749131" cy="4351338"/>
          </a:xfrm>
        </p:spPr>
        <p:txBody>
          <a:bodyPr/>
          <a:lstStyle/>
          <a:p>
            <a:r>
              <a:rPr lang="en-US" dirty="0"/>
              <a:t>Liked about [menu item]?</a:t>
            </a:r>
          </a:p>
          <a:p>
            <a:r>
              <a:rPr lang="en-US" dirty="0"/>
              <a:t>Disliked about [menu item]?</a:t>
            </a:r>
          </a:p>
          <a:p>
            <a:r>
              <a:rPr lang="en-US" dirty="0"/>
              <a:t>Changes to improve [menu item]?</a:t>
            </a:r>
          </a:p>
          <a:p>
            <a:r>
              <a:rPr lang="en-US" dirty="0"/>
              <a:t>Interest in [menu item]?</a:t>
            </a:r>
          </a:p>
          <a:p>
            <a:r>
              <a:rPr lang="en-US" dirty="0"/>
              <a:t>Suggestions for menu additions?</a:t>
            </a:r>
          </a:p>
        </p:txBody>
      </p:sp>
      <p:pic>
        <p:nvPicPr>
          <p:cNvPr id="6" name="Content Placeholder 5" descr="A black and white chat bubbles">
            <a:extLst>
              <a:ext uri="{FF2B5EF4-FFF2-40B4-BE49-F238E27FC236}">
                <a16:creationId xmlns:a16="http://schemas.microsoft.com/office/drawing/2014/main" id="{168DB65F-D0D1-4264-2307-DE102C13663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8531737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2EF35-CFD1-D76A-D12C-897DAB8AC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School Students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3FDF88-81EA-3C0F-0B5A-71267142BAB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Portion size, flavor, appearance, and texture</a:t>
            </a:r>
          </a:p>
          <a:p>
            <a:r>
              <a:rPr lang="en-US" dirty="0"/>
              <a:t>Accompanying products like sauces, dips, or toppings</a:t>
            </a:r>
          </a:p>
          <a:p>
            <a:r>
              <a:rPr lang="en-US" dirty="0"/>
              <a:t>Preferred fruit and vegetable sides</a:t>
            </a:r>
          </a:p>
          <a:p>
            <a:r>
              <a:rPr lang="en-US" dirty="0"/>
              <a:t>Favorite restaurant menu items</a:t>
            </a:r>
          </a:p>
        </p:txBody>
      </p:sp>
      <p:pic>
        <p:nvPicPr>
          <p:cNvPr id="6" name="Content Placeholder 5" descr="A group of people standing together">
            <a:extLst>
              <a:ext uri="{FF2B5EF4-FFF2-40B4-BE49-F238E27FC236}">
                <a16:creationId xmlns:a16="http://schemas.microsoft.com/office/drawing/2014/main" id="{49195B72-370A-19F0-7F25-EE6389FB2AD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b="60098"/>
          <a:stretch/>
        </p:blipFill>
        <p:spPr>
          <a:xfrm>
            <a:off x="6096000" y="2284412"/>
            <a:ext cx="5736956" cy="2289175"/>
          </a:xfrm>
        </p:spPr>
      </p:pic>
    </p:spTree>
    <p:extLst>
      <p:ext uri="{BB962C8B-B14F-4D97-AF65-F5344CB8AC3E}">
        <p14:creationId xmlns:p14="http://schemas.microsoft.com/office/powerpoint/2010/main" val="12417959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0EF5B-1274-64A7-8DC7-370EFE308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Paper and Pencil </a:t>
            </a:r>
            <a:r>
              <a:rPr lang="en-US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28AC54-293F-CC87-5898-2B3C22F6D64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Student leaders to interview and record comments</a:t>
            </a:r>
          </a:p>
          <a:p>
            <a:r>
              <a:rPr lang="en-US" dirty="0"/>
              <a:t>Teacher-recommended students</a:t>
            </a:r>
          </a:p>
          <a:p>
            <a:r>
              <a:rPr lang="en-US" dirty="0"/>
              <a:t>Student Nutrition Advisory Council (SNAC)</a:t>
            </a:r>
          </a:p>
        </p:txBody>
      </p:sp>
      <p:pic>
        <p:nvPicPr>
          <p:cNvPr id="6" name="Content Placeholder 5" descr="A group of people standing and talking">
            <a:extLst>
              <a:ext uri="{FF2B5EF4-FFF2-40B4-BE49-F238E27FC236}">
                <a16:creationId xmlns:a16="http://schemas.microsoft.com/office/drawing/2014/main" id="{3D6BD4F6-85D4-CE8A-67B3-1F507064F72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2256744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8D719-7DAD-EAD6-DF71-029EF209B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Technology </a:t>
            </a:r>
            <a:r>
              <a:rPr lang="en-US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0D674D-A087-4259-DFBE-0D17512B4CC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QR code in cafeteria</a:t>
            </a:r>
          </a:p>
          <a:p>
            <a:r>
              <a:rPr lang="en-US" dirty="0"/>
              <a:t>Smartphone surveys</a:t>
            </a:r>
          </a:p>
          <a:p>
            <a:r>
              <a:rPr lang="en-US" dirty="0"/>
              <a:t>Social media feedback</a:t>
            </a:r>
          </a:p>
        </p:txBody>
      </p:sp>
      <p:pic>
        <p:nvPicPr>
          <p:cNvPr id="6" name="Content Placeholder 5" descr="A person and person sitting at a table">
            <a:extLst>
              <a:ext uri="{FF2B5EF4-FFF2-40B4-BE49-F238E27FC236}">
                <a16:creationId xmlns:a16="http://schemas.microsoft.com/office/drawing/2014/main" id="{7FC28D9A-4CE4-C50F-7950-0549BB6CB2C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5945891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DF5EE-A634-64C0-9FF6-12ABB0B8E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Age/Grade Groups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233DB7-AE66-2702-72BD-4DDF82C9D05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Non-food prizes</a:t>
            </a:r>
          </a:p>
          <a:p>
            <a:r>
              <a:rPr lang="en-US" dirty="0"/>
              <a:t>Water bottles</a:t>
            </a:r>
          </a:p>
          <a:p>
            <a:r>
              <a:rPr lang="en-US" dirty="0"/>
              <a:t>Frisbees</a:t>
            </a:r>
          </a:p>
          <a:p>
            <a:r>
              <a:rPr lang="en-US" dirty="0"/>
              <a:t>Balls</a:t>
            </a:r>
          </a:p>
          <a:p>
            <a:r>
              <a:rPr lang="en-US" dirty="0"/>
              <a:t>Jump ropes</a:t>
            </a:r>
          </a:p>
          <a:p>
            <a:r>
              <a:rPr lang="en-US" dirty="0"/>
              <a:t>Movie passes</a:t>
            </a:r>
          </a:p>
          <a:p>
            <a:r>
              <a:rPr lang="en-US" dirty="0"/>
              <a:t>Local vendor incentives</a:t>
            </a:r>
          </a:p>
        </p:txBody>
      </p:sp>
      <p:pic>
        <p:nvPicPr>
          <p:cNvPr id="6" name="Content Placeholder 5" descr="A hand holding a card with confetti">
            <a:extLst>
              <a:ext uri="{FF2B5EF4-FFF2-40B4-BE49-F238E27FC236}">
                <a16:creationId xmlns:a16="http://schemas.microsoft.com/office/drawing/2014/main" id="{5BE73392-DF32-66F4-B0D1-75379D3E042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74646809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EE8C5-9679-B705-1AED-0ECE3164D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Taste-Testing Brainstorm</a:t>
            </a:r>
          </a:p>
        </p:txBody>
      </p:sp>
      <p:pic>
        <p:nvPicPr>
          <p:cNvPr id="7" name="Content Placeholder 6" descr="A two people with gears">
            <a:extLst>
              <a:ext uri="{FF2B5EF4-FFF2-40B4-BE49-F238E27FC236}">
                <a16:creationId xmlns:a16="http://schemas.microsoft.com/office/drawing/2014/main" id="{0A936723-7D5B-0432-4728-412B4097C8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8751567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03305-4602-9311-A226-BC9381669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Responses are Reputable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E8FE31-7FB2-19B4-BF40-39C88A62E38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Review survey responses</a:t>
            </a:r>
          </a:p>
          <a:p>
            <a:r>
              <a:rPr lang="en-US" dirty="0"/>
              <a:t>Talk to students</a:t>
            </a:r>
          </a:p>
          <a:p>
            <a:r>
              <a:rPr lang="en-US" dirty="0"/>
              <a:t>Gather information</a:t>
            </a:r>
          </a:p>
          <a:p>
            <a:r>
              <a:rPr lang="en-US" dirty="0"/>
              <a:t>Teachers' assistance</a:t>
            </a:r>
          </a:p>
        </p:txBody>
      </p:sp>
      <p:pic>
        <p:nvPicPr>
          <p:cNvPr id="7" name="Content Placeholder 6" descr="A blue icon of a computer">
            <a:extLst>
              <a:ext uri="{FF2B5EF4-FFF2-40B4-BE49-F238E27FC236}">
                <a16:creationId xmlns:a16="http://schemas.microsoft.com/office/drawing/2014/main" id="{151F9776-DB46-EA0E-054A-BC0FA1C9DEE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5894678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25DE7-4B23-3575-639C-64352FF25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Listen to Your Customers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41732-B7C4-2821-1131-0C143FA4E37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Identify themes</a:t>
            </a:r>
          </a:p>
          <a:p>
            <a:r>
              <a:rPr lang="en-US" dirty="0"/>
              <a:t>Unfavorable feedback</a:t>
            </a:r>
          </a:p>
          <a:p>
            <a:r>
              <a:rPr lang="en-US" dirty="0"/>
              <a:t>Valuable feedback</a:t>
            </a:r>
          </a:p>
        </p:txBody>
      </p:sp>
      <p:pic>
        <p:nvPicPr>
          <p:cNvPr id="6" name="Content Placeholder 5" descr="A grey symbol of a ear with pulse line">
            <a:extLst>
              <a:ext uri="{FF2B5EF4-FFF2-40B4-BE49-F238E27FC236}">
                <a16:creationId xmlns:a16="http://schemas.microsoft.com/office/drawing/2014/main" id="{B1C257AC-9003-7C2C-12D8-90FB2605352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3511452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E6172-F1D7-9092-E9BB-DCDD60883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Menu Preferences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D60AE-020A-59AC-4057-AA4889C2C4C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Significant changes require many responses</a:t>
            </a:r>
          </a:p>
        </p:txBody>
      </p:sp>
      <p:pic>
        <p:nvPicPr>
          <p:cNvPr id="6" name="Content Placeholder 5" descr="A graph of a bar">
            <a:extLst>
              <a:ext uri="{FF2B5EF4-FFF2-40B4-BE49-F238E27FC236}">
                <a16:creationId xmlns:a16="http://schemas.microsoft.com/office/drawing/2014/main" id="{35F0A6B5-A11E-AB1E-F50C-8989870510F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40623719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C657F-F9D0-128F-98D8-6D89EF5F7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9C1F3-DB41-FC6E-C029-4990B9F59F0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Menu improvements</a:t>
            </a:r>
          </a:p>
        </p:txBody>
      </p:sp>
      <p:pic>
        <p:nvPicPr>
          <p:cNvPr id="6" name="Content Placeholder 5" descr="A light bulb with a wire">
            <a:extLst>
              <a:ext uri="{FF2B5EF4-FFF2-40B4-BE49-F238E27FC236}">
                <a16:creationId xmlns:a16="http://schemas.microsoft.com/office/drawing/2014/main" id="{BF196FED-0589-172D-5F82-2C779BD3A2F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0607122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7A748-935E-F33B-16C8-4880A4280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 at the Big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FDC934-3EA3-4CBB-78B4-0B35E118BE6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Consider pairings</a:t>
            </a:r>
          </a:p>
        </p:txBody>
      </p:sp>
      <p:pic>
        <p:nvPicPr>
          <p:cNvPr id="6" name="Content Placeholder 5" descr="A puzzle pieces in different colors">
            <a:extLst>
              <a:ext uri="{FF2B5EF4-FFF2-40B4-BE49-F238E27FC236}">
                <a16:creationId xmlns:a16="http://schemas.microsoft.com/office/drawing/2014/main" id="{6A03AF79-DD64-ED75-D4FA-EBA0A1F85A1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905947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C299D-73A5-7ADF-BA56-011C29AE0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Production Records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0E72AC-2A3D-4DAF-EF7E-F005462848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825625"/>
            <a:ext cx="5181600" cy="4351338"/>
          </a:xfrm>
        </p:spPr>
        <p:txBody>
          <a:bodyPr/>
          <a:lstStyle/>
          <a:p>
            <a:r>
              <a:rPr lang="en-US" dirty="0"/>
              <a:t>Determine favorite items</a:t>
            </a:r>
          </a:p>
        </p:txBody>
      </p:sp>
      <p:pic>
        <p:nvPicPr>
          <p:cNvPr id="6" name="Content Placeholder 5" descr="A blank food menu form">
            <a:extLst>
              <a:ext uri="{FF2B5EF4-FFF2-40B4-BE49-F238E27FC236}">
                <a16:creationId xmlns:a16="http://schemas.microsoft.com/office/drawing/2014/main" id="{8B1FF455-B2A0-31BE-34A8-7FC8060EEE8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 rot="5400000">
            <a:off x="6112647" y="639613"/>
            <a:ext cx="4903532" cy="5578774"/>
          </a:xfrm>
        </p:spPr>
      </p:pic>
    </p:spTree>
    <p:extLst>
      <p:ext uri="{BB962C8B-B14F-4D97-AF65-F5344CB8AC3E}">
        <p14:creationId xmlns:p14="http://schemas.microsoft.com/office/powerpoint/2010/main" val="30232506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412AD-5BFE-7681-B745-1E7D1B168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Incorporating Menu Survey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756C8-715F-A59F-76C8-C197B60E284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Use survey results to make menu decisions</a:t>
            </a:r>
          </a:p>
          <a:p>
            <a:r>
              <a:rPr lang="en-US" dirty="0"/>
              <a:t>Show customers their opinions matter</a:t>
            </a:r>
          </a:p>
        </p:txBody>
      </p:sp>
      <p:pic>
        <p:nvPicPr>
          <p:cNvPr id="6" name="Content Placeholder 5" descr="A speedometer with different faces">
            <a:extLst>
              <a:ext uri="{FF2B5EF4-FFF2-40B4-BE49-F238E27FC236}">
                <a16:creationId xmlns:a16="http://schemas.microsoft.com/office/drawing/2014/main" id="{B37220CA-B22A-652B-D284-0270B9DCAC3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3906112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4DEDA-F9E3-D6B6-96D8-3B7C54F77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Appeal to the Senses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ABFE9-68B8-5BF4-A972-0E10B0C017E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Menu modifications</a:t>
            </a:r>
          </a:p>
        </p:txBody>
      </p:sp>
      <p:pic>
        <p:nvPicPr>
          <p:cNvPr id="6" name="Content Placeholder 5" descr="A group of kids holding up paper">
            <a:extLst>
              <a:ext uri="{FF2B5EF4-FFF2-40B4-BE49-F238E27FC236}">
                <a16:creationId xmlns:a16="http://schemas.microsoft.com/office/drawing/2014/main" id="{DF500DEB-9EB7-D385-E0AC-7AB17D0198F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b="59120"/>
          <a:stretch/>
        </p:blipFill>
        <p:spPr>
          <a:xfrm>
            <a:off x="4694362" y="2389150"/>
            <a:ext cx="6510121" cy="2661315"/>
          </a:xfrm>
        </p:spPr>
      </p:pic>
    </p:spTree>
    <p:extLst>
      <p:ext uri="{BB962C8B-B14F-4D97-AF65-F5344CB8AC3E}">
        <p14:creationId xmlns:p14="http://schemas.microsoft.com/office/powerpoint/2010/main" val="362725839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BEED6-5E3F-5E7F-FE36-2FA30C0E9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 Responses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8357E7-5FBB-D031-BB39-B54F2D1CA20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Generate ideas</a:t>
            </a:r>
          </a:p>
          <a:p>
            <a:r>
              <a:rPr lang="en-US" dirty="0"/>
              <a:t>Foster buy-in</a:t>
            </a:r>
          </a:p>
        </p:txBody>
      </p:sp>
      <p:pic>
        <p:nvPicPr>
          <p:cNvPr id="6" name="Content Placeholder 5" descr="A group of people holding a light bulb">
            <a:extLst>
              <a:ext uri="{FF2B5EF4-FFF2-40B4-BE49-F238E27FC236}">
                <a16:creationId xmlns:a16="http://schemas.microsoft.com/office/drawing/2014/main" id="{0364F1B3-ED44-9D26-819B-C86FE7CED93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21711308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D3076-D004-B64A-7BB6-F9CFC2B2F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F47E42-78A1-8E60-A3FF-3D2D71B2D8A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Attractive</a:t>
            </a:r>
          </a:p>
          <a:p>
            <a:r>
              <a:rPr lang="en-US" dirty="0"/>
              <a:t>Appropriately plated</a:t>
            </a:r>
          </a:p>
        </p:txBody>
      </p:sp>
      <p:pic>
        <p:nvPicPr>
          <p:cNvPr id="6" name="Content Placeholder 5" descr="A group of children eating at a cafeteria">
            <a:extLst>
              <a:ext uri="{FF2B5EF4-FFF2-40B4-BE49-F238E27FC236}">
                <a16:creationId xmlns:a16="http://schemas.microsoft.com/office/drawing/2014/main" id="{59F7A56B-A2D9-0E6C-5EFC-A587246CB0C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76657399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0D20F-4E98-E810-5BED-766F2722B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Nutrition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A1705-C52F-BDD6-2DD8-007E921E02A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Advertise nutrition information</a:t>
            </a:r>
          </a:p>
          <a:p>
            <a:r>
              <a:rPr lang="en-US" dirty="0"/>
              <a:t>Use approved nutrient analysis software</a:t>
            </a:r>
          </a:p>
          <a:p>
            <a:r>
              <a:rPr lang="en-US" dirty="0"/>
              <a:t>Look for trends in reports</a:t>
            </a:r>
          </a:p>
        </p:txBody>
      </p:sp>
      <p:pic>
        <p:nvPicPr>
          <p:cNvPr id="6" name="Content Placeholder 5" descr="A cartoon of a child with a nutrition label">
            <a:extLst>
              <a:ext uri="{FF2B5EF4-FFF2-40B4-BE49-F238E27FC236}">
                <a16:creationId xmlns:a16="http://schemas.microsoft.com/office/drawing/2014/main" id="{EA3A4A58-9AF5-7F23-9848-564AD1D43F5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405485043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263D7-822D-CD61-61A9-2BFFB7802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Nutrition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57FDEE-AD72-C996-4FA7-9D0226F3253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Fact sheets</a:t>
            </a:r>
          </a:p>
          <a:p>
            <a:r>
              <a:rPr lang="en-US" dirty="0"/>
              <a:t>Posters</a:t>
            </a:r>
          </a:p>
          <a:p>
            <a:r>
              <a:rPr lang="en-US" dirty="0"/>
              <a:t>Learning activities </a:t>
            </a:r>
          </a:p>
        </p:txBody>
      </p:sp>
      <p:pic>
        <p:nvPicPr>
          <p:cNvPr id="6" name="Content Placeholder 5" descr="A poster of a healthy diet">
            <a:extLst>
              <a:ext uri="{FF2B5EF4-FFF2-40B4-BE49-F238E27FC236}">
                <a16:creationId xmlns:a16="http://schemas.microsoft.com/office/drawing/2014/main" id="{3FAF03E5-871A-A216-54B7-6369BDA090B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252484" y="1670696"/>
            <a:ext cx="6101316" cy="4050606"/>
          </a:xfrm>
        </p:spPr>
      </p:pic>
    </p:spTree>
    <p:extLst>
      <p:ext uri="{BB962C8B-B14F-4D97-AF65-F5344CB8AC3E}">
        <p14:creationId xmlns:p14="http://schemas.microsoft.com/office/powerpoint/2010/main" val="162195311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25010-6656-CD23-14F7-2870428C0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Make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D4357-5108-656A-E71C-A5772DEE50C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Modify or try a new recipe</a:t>
            </a:r>
          </a:p>
          <a:p>
            <a:r>
              <a:rPr lang="en-US" dirty="0"/>
              <a:t>Procure a different variety or brand for heat-and-serve products</a:t>
            </a:r>
          </a:p>
          <a:p>
            <a:r>
              <a:rPr lang="en-US" dirty="0"/>
              <a:t>Ask for samples from the distributor</a:t>
            </a:r>
          </a:p>
          <a:p>
            <a:r>
              <a:rPr lang="en-US" dirty="0"/>
              <a:t>Collaborate with the school culinary community members</a:t>
            </a:r>
          </a:p>
        </p:txBody>
      </p:sp>
      <p:pic>
        <p:nvPicPr>
          <p:cNvPr id="6" name="Content Placeholder 5" descr="A yellow light bulb with a star and circles">
            <a:extLst>
              <a:ext uri="{FF2B5EF4-FFF2-40B4-BE49-F238E27FC236}">
                <a16:creationId xmlns:a16="http://schemas.microsoft.com/office/drawing/2014/main" id="{982F1AFE-7843-B085-823D-7C522DA06F1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422350792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B70D5-C0B4-6145-6263-76DA11762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Evaluation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DBE8EB-F087-B894-F033-AC5013B3814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Monitor trends and production records</a:t>
            </a:r>
          </a:p>
          <a:p>
            <a:r>
              <a:rPr lang="en-US" dirty="0"/>
              <a:t>Regular schedule</a:t>
            </a:r>
          </a:p>
        </p:txBody>
      </p:sp>
      <p:pic>
        <p:nvPicPr>
          <p:cNvPr id="6" name="Content Placeholder 5" descr="A magnifying glass with a check mark and gears">
            <a:extLst>
              <a:ext uri="{FF2B5EF4-FFF2-40B4-BE49-F238E27FC236}">
                <a16:creationId xmlns:a16="http://schemas.microsoft.com/office/drawing/2014/main" id="{1CEADB90-4D14-7C7C-BE8E-D9D9E6A3251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2420629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E419C-248C-ECCE-E163-03BEE4C1B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Sharing Success </a:t>
            </a:r>
            <a:r>
              <a:rPr lang="en-US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7" name="Content Placeholder 6" descr="A colorful text with stars and dots">
            <a:extLst>
              <a:ext uri="{FF2B5EF4-FFF2-40B4-BE49-F238E27FC236}">
                <a16:creationId xmlns:a16="http://schemas.microsoft.com/office/drawing/2014/main" id="{387AC259-173A-2248-6B71-F1B645AD51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73494" y="1382233"/>
            <a:ext cx="4848006" cy="4848006"/>
          </a:xfrm>
        </p:spPr>
      </p:pic>
    </p:spTree>
    <p:extLst>
      <p:ext uri="{BB962C8B-B14F-4D97-AF65-F5344CB8AC3E}">
        <p14:creationId xmlns:p14="http://schemas.microsoft.com/office/powerpoint/2010/main" val="278743136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ACC3CEF-BC01-5149-84F6-714F1B152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 1 Summary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7D8DFDA-AF34-C01C-9989-03B4B30AEF9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Interact with many students</a:t>
            </a:r>
          </a:p>
          <a:p>
            <a:r>
              <a:rPr lang="en-US" dirty="0"/>
              <a:t>Menu surveys collect feedback and interest</a:t>
            </a:r>
          </a:p>
          <a:p>
            <a:r>
              <a:rPr lang="en-US" dirty="0"/>
              <a:t>Taste-test surveys test initial acceptability</a:t>
            </a:r>
          </a:p>
        </p:txBody>
      </p:sp>
      <p:pic>
        <p:nvPicPr>
          <p:cNvPr id="7" name="Content Placeholder 4" descr="A stopwatch with arrows and words">
            <a:extLst>
              <a:ext uri="{FF2B5EF4-FFF2-40B4-BE49-F238E27FC236}">
                <a16:creationId xmlns:a16="http://schemas.microsoft.com/office/drawing/2014/main" id="{40090EA7-B6A6-12D3-9AF5-5B16FF37C49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076"/>
          <a:stretch/>
        </p:blipFill>
        <p:spPr>
          <a:xfrm>
            <a:off x="6172200" y="2345151"/>
            <a:ext cx="5181600" cy="3312286"/>
          </a:xfrm>
        </p:spPr>
      </p:pic>
    </p:spTree>
    <p:extLst>
      <p:ext uri="{BB962C8B-B14F-4D97-AF65-F5344CB8AC3E}">
        <p14:creationId xmlns:p14="http://schemas.microsoft.com/office/powerpoint/2010/main" val="363219181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64ECBC5-796F-EACA-3863-40A9CBB2B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 2: Strategies for Maintaining Student Acceptability</a:t>
            </a:r>
          </a:p>
        </p:txBody>
      </p:sp>
    </p:spTree>
    <p:extLst>
      <p:ext uri="{BB962C8B-B14F-4D97-AF65-F5344CB8AC3E}">
        <p14:creationId xmlns:p14="http://schemas.microsoft.com/office/powerpoint/2010/main" val="102399357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3788AD2-F63D-24F2-4E2A-035F3BFB0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Nutrition Advisory Council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4D96641-18CE-2623-795E-7A79F7AAB73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Group of students and school representatives</a:t>
            </a:r>
          </a:p>
          <a:p>
            <a:r>
              <a:rPr lang="en-US" dirty="0"/>
              <a:t>Advance wellness and evaluate school meal program</a:t>
            </a:r>
          </a:p>
          <a:p>
            <a:r>
              <a:rPr lang="en-US" dirty="0"/>
              <a:t>Improve meal acceptability</a:t>
            </a:r>
          </a:p>
          <a:p>
            <a:r>
              <a:rPr lang="en-US" dirty="0"/>
              <a:t>Encourage healthy choices</a:t>
            </a:r>
          </a:p>
        </p:txBody>
      </p:sp>
      <p:pic>
        <p:nvPicPr>
          <p:cNvPr id="9" name="Content Placeholder 8" descr="A group of people standing together">
            <a:extLst>
              <a:ext uri="{FF2B5EF4-FFF2-40B4-BE49-F238E27FC236}">
                <a16:creationId xmlns:a16="http://schemas.microsoft.com/office/drawing/2014/main" id="{ED020794-EC4A-D85B-FECA-B871E5A23B8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62702014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D7583-BEA0-412B-48D6-F15E00107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Assembling a Council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979AB-B2E3-AC5B-A868-97430DC5210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Identifying potential members</a:t>
            </a:r>
          </a:p>
          <a:p>
            <a:r>
              <a:rPr lang="en-US" dirty="0"/>
              <a:t>Involving teachers, staff, and parents</a:t>
            </a:r>
          </a:p>
          <a:p>
            <a:r>
              <a:rPr lang="en-US" dirty="0"/>
              <a:t>Ensuring representation of the entire student body</a:t>
            </a:r>
          </a:p>
          <a:p>
            <a:r>
              <a:rPr lang="en-US" dirty="0"/>
              <a:t>Targeting students in relevant classes</a:t>
            </a:r>
          </a:p>
        </p:txBody>
      </p:sp>
      <p:pic>
        <p:nvPicPr>
          <p:cNvPr id="6" name="Content Placeholder 5" descr="A group of people standing together">
            <a:extLst>
              <a:ext uri="{FF2B5EF4-FFF2-40B4-BE49-F238E27FC236}">
                <a16:creationId xmlns:a16="http://schemas.microsoft.com/office/drawing/2014/main" id="{CCF69AA0-515D-78CC-9C7F-6618382ABBE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773063"/>
            <a:ext cx="5181600" cy="2456462"/>
          </a:xfrm>
        </p:spPr>
      </p:pic>
    </p:spTree>
    <p:extLst>
      <p:ext uri="{BB962C8B-B14F-4D97-AF65-F5344CB8AC3E}">
        <p14:creationId xmlns:p14="http://schemas.microsoft.com/office/powerpoint/2010/main" val="376410899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13973-3C51-5192-3467-D71A05763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a Council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96BFF-CC40-621E-1021-86652C35A12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Scheduling the first meeting</a:t>
            </a:r>
          </a:p>
          <a:p>
            <a:r>
              <a:rPr lang="en-US" dirty="0"/>
              <a:t>Setting goals and structure</a:t>
            </a:r>
          </a:p>
          <a:p>
            <a:r>
              <a:rPr lang="en-US" dirty="0"/>
              <a:t>Explaining the importance of participation</a:t>
            </a:r>
          </a:p>
          <a:p>
            <a:r>
              <a:rPr lang="en-US" dirty="0"/>
              <a:t>Influencing menu items and nutrition activities</a:t>
            </a:r>
          </a:p>
          <a:p>
            <a:r>
              <a:rPr lang="en-US" dirty="0"/>
              <a:t>Presenting information on meal patterns and dietary requirements</a:t>
            </a:r>
          </a:p>
        </p:txBody>
      </p:sp>
      <p:pic>
        <p:nvPicPr>
          <p:cNvPr id="6" name="Content Placeholder 5" descr="A person holding her hands up">
            <a:extLst>
              <a:ext uri="{FF2B5EF4-FFF2-40B4-BE49-F238E27FC236}">
                <a16:creationId xmlns:a16="http://schemas.microsoft.com/office/drawing/2014/main" id="{3AE39C41-A961-EC4A-90EF-D19C8CF766A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22808" y="1825625"/>
            <a:ext cx="3480384" cy="4351338"/>
          </a:xfrm>
        </p:spPr>
      </p:pic>
    </p:spTree>
    <p:extLst>
      <p:ext uri="{BB962C8B-B14F-4D97-AF65-F5344CB8AC3E}">
        <p14:creationId xmlns:p14="http://schemas.microsoft.com/office/powerpoint/2010/main" val="62983564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2E32B-8238-E4FC-9369-6EE59E32A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Interest and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74E7E-4E65-7B61-0A56-965FC92A829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Sharing program goals</a:t>
            </a:r>
          </a:p>
          <a:p>
            <a:r>
              <a:rPr lang="en-US" dirty="0"/>
              <a:t>Increasing participation</a:t>
            </a:r>
          </a:p>
          <a:p>
            <a:r>
              <a:rPr lang="en-US" dirty="0"/>
              <a:t>Testing new menu items and recipes</a:t>
            </a:r>
          </a:p>
          <a:p>
            <a:r>
              <a:rPr lang="en-US" dirty="0"/>
              <a:t>Developing a new menu, service line, or style of service</a:t>
            </a:r>
          </a:p>
          <a:p>
            <a:r>
              <a:rPr lang="en-US" dirty="0"/>
              <a:t>Promoting good nutrition</a:t>
            </a:r>
          </a:p>
        </p:txBody>
      </p:sp>
      <p:pic>
        <p:nvPicPr>
          <p:cNvPr id="6" name="Content Placeholder 5" descr="A clipboard with a dart and checklist">
            <a:extLst>
              <a:ext uri="{FF2B5EF4-FFF2-40B4-BE49-F238E27FC236}">
                <a16:creationId xmlns:a16="http://schemas.microsoft.com/office/drawing/2014/main" id="{7C02C367-85CB-CA16-39F9-1D5B26AD786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35547971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A0E32-B43B-27DF-961A-1153AEDFE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2ACB1A-E499-444C-1957-E6B4B75D0CD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Leadership</a:t>
            </a:r>
          </a:p>
          <a:p>
            <a:r>
              <a:rPr lang="en-US" dirty="0"/>
              <a:t>Note-taking</a:t>
            </a:r>
          </a:p>
          <a:p>
            <a:r>
              <a:rPr lang="en-US" dirty="0"/>
              <a:t>Meeting frequency and duration</a:t>
            </a:r>
          </a:p>
          <a:p>
            <a:r>
              <a:rPr lang="en-US" dirty="0"/>
              <a:t>Agenda</a:t>
            </a:r>
          </a:p>
          <a:p>
            <a:r>
              <a:rPr lang="en-US" dirty="0"/>
              <a:t>Meeting times and locations</a:t>
            </a:r>
          </a:p>
          <a:p>
            <a:r>
              <a:rPr lang="en-US" dirty="0"/>
              <a:t>Communication of activities and follow-up items</a:t>
            </a:r>
          </a:p>
        </p:txBody>
      </p:sp>
      <p:pic>
        <p:nvPicPr>
          <p:cNvPr id="6" name="Content Placeholder 5" descr="A group of hands touching each other">
            <a:extLst>
              <a:ext uri="{FF2B5EF4-FFF2-40B4-BE49-F238E27FC236}">
                <a16:creationId xmlns:a16="http://schemas.microsoft.com/office/drawing/2014/main" id="{77930AAC-FE19-22BB-E9AF-1F2FC3055A1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10224560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3085F-D425-D654-46CC-7FBACB23E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Student Nutrition Advisory Council Brainstorm</a:t>
            </a:r>
          </a:p>
        </p:txBody>
      </p:sp>
      <p:pic>
        <p:nvPicPr>
          <p:cNvPr id="7" name="Content Placeholder 6" descr="A two people with gears">
            <a:extLst>
              <a:ext uri="{FF2B5EF4-FFF2-40B4-BE49-F238E27FC236}">
                <a16:creationId xmlns:a16="http://schemas.microsoft.com/office/drawing/2014/main" id="{E840DFE1-9481-9F31-EB0B-1D11AB65E5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69975868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DFBA3B3-240D-893C-5A1C-BD9C4BDBF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Engagement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E7720D6-99E6-7802-E920-8158815307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en-US" dirty="0"/>
              <a:t>Discuss menu options and preferences</a:t>
            </a:r>
          </a:p>
          <a:p>
            <a:r>
              <a:rPr lang="en-US" dirty="0"/>
              <a:t>Brainstorm creative menu names</a:t>
            </a:r>
          </a:p>
          <a:p>
            <a:r>
              <a:rPr lang="en-US" dirty="0"/>
              <a:t>Provide kitchen tours</a:t>
            </a:r>
          </a:p>
          <a:p>
            <a:r>
              <a:rPr lang="en-US" dirty="0"/>
              <a:t>Taste-test new products</a:t>
            </a:r>
          </a:p>
          <a:p>
            <a:r>
              <a:rPr lang="en-US" dirty="0"/>
              <a:t>Collect menu surveys</a:t>
            </a:r>
          </a:p>
          <a:p>
            <a:r>
              <a:rPr lang="en-US" dirty="0"/>
              <a:t>Review and adjust previous menus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Plan promotional events</a:t>
            </a:r>
          </a:p>
          <a:p>
            <a:r>
              <a:rPr lang="en-US" dirty="0"/>
              <a:t>Promote healthy choices</a:t>
            </a:r>
          </a:p>
          <a:p>
            <a:r>
              <a:rPr lang="en-US" dirty="0"/>
              <a:t>Engage in gardening and composting</a:t>
            </a:r>
          </a:p>
          <a:p>
            <a:r>
              <a:rPr lang="en-US" dirty="0"/>
              <a:t>Reduce plate waste</a:t>
            </a:r>
          </a:p>
          <a:p>
            <a:r>
              <a:rPr lang="en-US" dirty="0"/>
              <a:t>Community service projects</a:t>
            </a:r>
          </a:p>
          <a:p>
            <a:r>
              <a:rPr lang="en-US" dirty="0"/>
              <a:t>Nutrition-based assemblies</a:t>
            </a:r>
          </a:p>
        </p:txBody>
      </p:sp>
    </p:spTree>
    <p:extLst>
      <p:ext uri="{BB962C8B-B14F-4D97-AF65-F5344CB8AC3E}">
        <p14:creationId xmlns:p14="http://schemas.microsoft.com/office/powerpoint/2010/main" val="252981181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ACC3CEF-BC01-5149-84F6-714F1B152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 2 Summary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7D8DFDA-AF34-C01C-9989-03B4B30AEF9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Student-centered, nutritious menu</a:t>
            </a:r>
          </a:p>
          <a:p>
            <a:r>
              <a:rPr lang="en-US" dirty="0"/>
              <a:t>Improved meal acceptability</a:t>
            </a:r>
          </a:p>
          <a:p>
            <a:r>
              <a:rPr lang="en-US" dirty="0"/>
              <a:t>Encouragement of healthy choices</a:t>
            </a:r>
          </a:p>
        </p:txBody>
      </p:sp>
      <p:pic>
        <p:nvPicPr>
          <p:cNvPr id="7" name="Content Placeholder 4" descr="A stopwatch with arrows and words">
            <a:extLst>
              <a:ext uri="{FF2B5EF4-FFF2-40B4-BE49-F238E27FC236}">
                <a16:creationId xmlns:a16="http://schemas.microsoft.com/office/drawing/2014/main" id="{40090EA7-B6A6-12D3-9AF5-5B16FF37C49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076"/>
          <a:stretch/>
        </p:blipFill>
        <p:spPr>
          <a:xfrm>
            <a:off x="6172200" y="2345151"/>
            <a:ext cx="5181600" cy="3312286"/>
          </a:xfrm>
        </p:spPr>
      </p:pic>
    </p:spTree>
    <p:extLst>
      <p:ext uri="{BB962C8B-B14F-4D97-AF65-F5344CB8AC3E}">
        <p14:creationId xmlns:p14="http://schemas.microsoft.com/office/powerpoint/2010/main" val="101821679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1226344-F2A7-A91D-75CE-34B536B31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Culminating Activity and </a:t>
            </a:r>
            <a:br>
              <a:rPr lang="en-US" dirty="0"/>
            </a:br>
            <a:r>
              <a:rPr lang="en-US" dirty="0"/>
              <a:t>Action Plan</a:t>
            </a:r>
          </a:p>
        </p:txBody>
      </p:sp>
    </p:spTree>
    <p:extLst>
      <p:ext uri="{BB962C8B-B14F-4D97-AF65-F5344CB8AC3E}">
        <p14:creationId xmlns:p14="http://schemas.microsoft.com/office/powerpoint/2010/main" val="262816203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A0515A6-2372-D50F-A692-5B58CEC52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Independent Work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9C3C5-456E-EFCC-E6B7-5CB11DBF1C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76386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817FC-AEE7-08AF-B871-276CF6ACD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Sharing Strategies and Action Plans</a:t>
            </a:r>
          </a:p>
        </p:txBody>
      </p:sp>
      <p:pic>
        <p:nvPicPr>
          <p:cNvPr id="7" name="Content Placeholder 6" descr="A colorful gears and text">
            <a:extLst>
              <a:ext uri="{FF2B5EF4-FFF2-40B4-BE49-F238E27FC236}">
                <a16:creationId xmlns:a16="http://schemas.microsoft.com/office/drawing/2014/main" id="{96BA2898-714E-82E1-8B5B-92301E2B86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35213"/>
          <a:stretch/>
        </p:blipFill>
        <p:spPr>
          <a:xfrm>
            <a:off x="2483405" y="1470025"/>
            <a:ext cx="7225189" cy="4680999"/>
          </a:xfrm>
        </p:spPr>
      </p:pic>
    </p:spTree>
    <p:extLst>
      <p:ext uri="{BB962C8B-B14F-4D97-AF65-F5344CB8AC3E}">
        <p14:creationId xmlns:p14="http://schemas.microsoft.com/office/powerpoint/2010/main" val="284386927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99EBB-CCBE-1A07-F583-51807A582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0FF3-811A-1741-EC07-74973912957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Post-Assessment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EED978-2605-2E2D-3BA3-73BBB6DC1D9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5576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359fd41-1f3b-406b-a6e6-039cfe34975a">
      <Terms xmlns="http://schemas.microsoft.com/office/infopath/2007/PartnerControls"/>
    </lcf76f155ced4ddcb4097134ff3c332f>
    <TaxCatchAll xmlns="73fb875a-8af9-4255-b008-0995492d31cd" xsi:nil="true"/>
    <Deliverable xmlns="a359fd41-1f3b-406b-a6e6-039cfe34975a">true</Deliverable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3BD512B5FB7949ACC2D9636751D959" ma:contentTypeVersion="17" ma:contentTypeDescription="Create a new document." ma:contentTypeScope="" ma:versionID="98c0bf0fb9e29f9d964691686461caa8">
  <xsd:schema xmlns:xsd="http://www.w3.org/2001/XMLSchema" xmlns:xs="http://www.w3.org/2001/XMLSchema" xmlns:p="http://schemas.microsoft.com/office/2006/metadata/properties" xmlns:ns2="a359fd41-1f3b-406b-a6e6-039cfe34975a" xmlns:ns3="7af30975-90a3-4148-a901-fa13ab955e22" xmlns:ns4="73fb875a-8af9-4255-b008-0995492d31cd" targetNamespace="http://schemas.microsoft.com/office/2006/metadata/properties" ma:root="true" ma:fieldsID="cbce6ea2980ef7a4c57f99f17c3a1c24" ns2:_="" ns3:_="" ns4:_="">
    <xsd:import namespace="a359fd41-1f3b-406b-a6e6-039cfe34975a"/>
    <xsd:import namespace="7af30975-90a3-4148-a901-fa13ab955e22"/>
    <xsd:import namespace="73fb875a-8af9-4255-b008-0995492d31c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Deliverable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59fd41-1f3b-406b-a6e6-039cfe3497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Deliverable" ma:index="15" nillable="true" ma:displayName="Deliverable" ma:default="1" ma:format="Dropdown" ma:internalName="Deliverable">
      <xsd:simpleType>
        <xsd:restriction base="dms:Boolean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8ff62593-b918-4deb-ac08-0d74ac0cc7e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f30975-90a3-4148-a901-fa13ab955e2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fb875a-8af9-4255-b008-0995492d31cd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8a9ffd1-7361-4a30-8bc9-2d1729500a66}" ma:internalName="TaxCatchAll" ma:showField="CatchAllData" ma:web="7af30975-90a3-4148-a901-fa13ab955e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3D625AD-B46B-46B9-8DAC-DEC6B390510F}">
  <ds:schemaRefs>
    <ds:schemaRef ds:uri="http://schemas.microsoft.com/office/2006/metadata/properties"/>
    <ds:schemaRef ds:uri="http://schemas.microsoft.com/office/infopath/2007/PartnerControls"/>
    <ds:schemaRef ds:uri="a359fd41-1f3b-406b-a6e6-039cfe34975a"/>
    <ds:schemaRef ds:uri="73fb875a-8af9-4255-b008-0995492d31cd"/>
  </ds:schemaRefs>
</ds:datastoreItem>
</file>

<file path=customXml/itemProps2.xml><?xml version="1.0" encoding="utf-8"?>
<ds:datastoreItem xmlns:ds="http://schemas.openxmlformats.org/officeDocument/2006/customXml" ds:itemID="{F899314C-6E0D-4FDA-9C11-8EE8636728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59fd41-1f3b-406b-a6e6-039cfe34975a"/>
    <ds:schemaRef ds:uri="7af30975-90a3-4148-a901-fa13ab955e22"/>
    <ds:schemaRef ds:uri="73fb875a-8af9-4255-b008-0995492d31c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7B6FABD-62D8-4F6A-A748-80FA20C5DDB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1194</Words>
  <Application>Microsoft Office PowerPoint</Application>
  <PresentationFormat>Widescreen</PresentationFormat>
  <Paragraphs>278</Paragraphs>
  <Slides>74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78" baseType="lpstr">
      <vt:lpstr>Arial</vt:lpstr>
      <vt:lpstr>Calibri</vt:lpstr>
      <vt:lpstr>Calibri Light</vt:lpstr>
      <vt:lpstr>Office Theme</vt:lpstr>
      <vt:lpstr>Maintaining Student Acceptability of Lower-Sodium Meals</vt:lpstr>
      <vt:lpstr>Activity: Introductions</vt:lpstr>
      <vt:lpstr>Logistics</vt:lpstr>
      <vt:lpstr>Background</vt:lpstr>
      <vt:lpstr>Sodium Reduction Virtual Workshop Series</vt:lpstr>
      <vt:lpstr>Activity: Pre-Assessment</vt:lpstr>
      <vt:lpstr>Lesson 1: Student Acceptability of Lower-Sodium Meals</vt:lpstr>
      <vt:lpstr>Why is student acceptability important?</vt:lpstr>
      <vt:lpstr>Engaging Students in Menu Development</vt:lpstr>
      <vt:lpstr>Menu and Taste-Test Surveys</vt:lpstr>
      <vt:lpstr>Taste-Test Surveys</vt:lpstr>
      <vt:lpstr>Planning Taste-Test Surveys</vt:lpstr>
      <vt:lpstr>Determine the purpose of the taste test.</vt:lpstr>
      <vt:lpstr>Ensure the potential menu items are appropriate for your program.</vt:lpstr>
      <vt:lpstr>Plan to test no more than three or four items at a time.</vt:lpstr>
      <vt:lpstr>Decide the specifics.</vt:lpstr>
      <vt:lpstr>Develop a summary sheet to record the survey results.</vt:lpstr>
      <vt:lpstr>Decide on an “acceptability” rate.</vt:lpstr>
      <vt:lpstr>Implementing Taste-Test Surveys</vt:lpstr>
      <vt:lpstr>Use disposable soufflé cups or boats for the samples.</vt:lpstr>
      <vt:lpstr>Follow food safety and sanitation standards.</vt:lpstr>
      <vt:lpstr>Create a safe place for sharing.</vt:lpstr>
      <vt:lpstr>Promote customer acceptability.</vt:lpstr>
      <vt:lpstr>Note verbal comments.</vt:lpstr>
      <vt:lpstr>Activity: Taste-Testing Brainstorm</vt:lpstr>
      <vt:lpstr>What now?</vt:lpstr>
      <vt:lpstr>If the product or recipe is found acceptable … </vt:lpstr>
      <vt:lpstr>If the product or recipe is not found acceptable … </vt:lpstr>
      <vt:lpstr>Assessing Recipes </vt:lpstr>
      <vt:lpstr>Activity: Sharing Success</vt:lpstr>
      <vt:lpstr>Developing &amp; Implementing Menu Surveys</vt:lpstr>
      <vt:lpstr>Early Elementary Students (Pre K–3rd Grade)</vt:lpstr>
      <vt:lpstr>Paper-and-Pencil</vt:lpstr>
      <vt:lpstr>Technology</vt:lpstr>
      <vt:lpstr>Tokens</vt:lpstr>
      <vt:lpstr>Words/Graphics</vt:lpstr>
      <vt:lpstr>Older Elementary (4th and 5th Grade) and Middle School Students</vt:lpstr>
      <vt:lpstr>Paper-and-Pencil 2</vt:lpstr>
      <vt:lpstr>Technology 2</vt:lpstr>
      <vt:lpstr>Consider This</vt:lpstr>
      <vt:lpstr>High School Students</vt:lpstr>
      <vt:lpstr>Paper and Pencil 3</vt:lpstr>
      <vt:lpstr>Technology 3</vt:lpstr>
      <vt:lpstr>All Age/Grade Groups</vt:lpstr>
      <vt:lpstr>Activity: Taste-Testing Brainstorm</vt:lpstr>
      <vt:lpstr>Responses are Reputable</vt:lpstr>
      <vt:lpstr>Listen to Your Customers</vt:lpstr>
      <vt:lpstr>Menu Preferences</vt:lpstr>
      <vt:lpstr>Ideas</vt:lpstr>
      <vt:lpstr>Look at the Big Picture</vt:lpstr>
      <vt:lpstr>Production Records</vt:lpstr>
      <vt:lpstr>Incorporating Menu Survey Feedback</vt:lpstr>
      <vt:lpstr>Appeal to the Senses</vt:lpstr>
      <vt:lpstr>Share Responses</vt:lpstr>
      <vt:lpstr>Presentation</vt:lpstr>
      <vt:lpstr>Nutrition Information</vt:lpstr>
      <vt:lpstr>Nutrition Education</vt:lpstr>
      <vt:lpstr>Make Changes</vt:lpstr>
      <vt:lpstr>Continuous Evaluation </vt:lpstr>
      <vt:lpstr>Activity: Sharing Success 2</vt:lpstr>
      <vt:lpstr>Lesson 1 Summary</vt:lpstr>
      <vt:lpstr>Lesson 2: Strategies for Maintaining Student Acceptability</vt:lpstr>
      <vt:lpstr>Student Nutrition Advisory Council</vt:lpstr>
      <vt:lpstr>Assembling a Council</vt:lpstr>
      <vt:lpstr>Managing a Council</vt:lpstr>
      <vt:lpstr>Interest and Goals</vt:lpstr>
      <vt:lpstr>Organization</vt:lpstr>
      <vt:lpstr>Activity: Student Nutrition Advisory Council Brainstorm</vt:lpstr>
      <vt:lpstr>Student Engagement</vt:lpstr>
      <vt:lpstr>Lesson 2 Summary</vt:lpstr>
      <vt:lpstr>Culminating Activity and  Action Plan</vt:lpstr>
      <vt:lpstr>Activity: Independent Work Time</vt:lpstr>
      <vt:lpstr>Activity: Sharing Strategies and Action Plans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Maintaining Student Acceptability of Lower-Sodium Meals</dc:title>
  <dc:creator/>
  <cp:lastModifiedBy/>
  <cp:revision>3</cp:revision>
  <dcterms:created xsi:type="dcterms:W3CDTF">2024-07-30T15:57:27Z</dcterms:created>
  <dcterms:modified xsi:type="dcterms:W3CDTF">2024-10-24T13:58:46Z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0x010100253BD512B5FB7949ACC2D9636751D959</vt:lpwstr>
  </property>
</Properties>
</file>