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1"/>
  </p:notesMasterIdLst>
  <p:sldIdLst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3" r:id="rId34"/>
    <p:sldId id="364" r:id="rId35"/>
    <p:sldId id="365" r:id="rId36"/>
    <p:sldId id="366" r:id="rId37"/>
    <p:sldId id="367" r:id="rId38"/>
    <p:sldId id="368" r:id="rId39"/>
    <p:sldId id="369" r:id="rId40"/>
    <p:sldId id="370" r:id="rId41"/>
    <p:sldId id="371" r:id="rId42"/>
    <p:sldId id="372" r:id="rId43"/>
    <p:sldId id="286" r:id="rId44"/>
    <p:sldId id="373" r:id="rId45"/>
    <p:sldId id="374" r:id="rId46"/>
    <p:sldId id="375" r:id="rId47"/>
    <p:sldId id="376" r:id="rId48"/>
    <p:sldId id="377" r:id="rId49"/>
    <p:sldId id="378" r:id="rId50"/>
    <p:sldId id="379" r:id="rId51"/>
    <p:sldId id="380" r:id="rId52"/>
    <p:sldId id="381" r:id="rId53"/>
    <p:sldId id="382" r:id="rId54"/>
    <p:sldId id="383" r:id="rId55"/>
    <p:sldId id="384" r:id="rId56"/>
    <p:sldId id="385" r:id="rId57"/>
    <p:sldId id="386" r:id="rId58"/>
    <p:sldId id="387" r:id="rId59"/>
    <p:sldId id="388" r:id="rId60"/>
    <p:sldId id="389" r:id="rId61"/>
    <p:sldId id="390" r:id="rId62"/>
    <p:sldId id="391" r:id="rId63"/>
    <p:sldId id="392" r:id="rId64"/>
    <p:sldId id="393" r:id="rId65"/>
    <p:sldId id="394" r:id="rId66"/>
    <p:sldId id="395" r:id="rId67"/>
    <p:sldId id="396" r:id="rId68"/>
    <p:sldId id="397" r:id="rId69"/>
    <p:sldId id="398" r:id="rId70"/>
    <p:sldId id="399" r:id="rId71"/>
    <p:sldId id="400" r:id="rId72"/>
    <p:sldId id="401" r:id="rId73"/>
    <p:sldId id="402" r:id="rId74"/>
    <p:sldId id="403" r:id="rId75"/>
    <p:sldId id="404" r:id="rId76"/>
    <p:sldId id="454" r:id="rId77"/>
    <p:sldId id="405" r:id="rId78"/>
    <p:sldId id="406" r:id="rId79"/>
    <p:sldId id="407" r:id="rId80"/>
    <p:sldId id="408" r:id="rId81"/>
    <p:sldId id="409" r:id="rId82"/>
    <p:sldId id="410" r:id="rId83"/>
    <p:sldId id="453" r:id="rId84"/>
    <p:sldId id="411" r:id="rId85"/>
    <p:sldId id="412" r:id="rId86"/>
    <p:sldId id="413" r:id="rId87"/>
    <p:sldId id="414" r:id="rId88"/>
    <p:sldId id="415" r:id="rId89"/>
    <p:sldId id="416" r:id="rId90"/>
    <p:sldId id="417" r:id="rId91"/>
    <p:sldId id="418" r:id="rId92"/>
    <p:sldId id="419" r:id="rId93"/>
    <p:sldId id="420" r:id="rId94"/>
    <p:sldId id="421" r:id="rId95"/>
    <p:sldId id="422" r:id="rId96"/>
    <p:sldId id="423" r:id="rId97"/>
    <p:sldId id="424" r:id="rId98"/>
    <p:sldId id="425" r:id="rId99"/>
    <p:sldId id="426" r:id="rId100"/>
    <p:sldId id="455" r:id="rId101"/>
    <p:sldId id="427" r:id="rId102"/>
    <p:sldId id="428" r:id="rId103"/>
    <p:sldId id="429" r:id="rId104"/>
    <p:sldId id="430" r:id="rId105"/>
    <p:sldId id="431" r:id="rId106"/>
    <p:sldId id="432" r:id="rId107"/>
    <p:sldId id="433" r:id="rId108"/>
    <p:sldId id="434" r:id="rId109"/>
    <p:sldId id="435" r:id="rId110"/>
    <p:sldId id="436" r:id="rId111"/>
    <p:sldId id="438" r:id="rId112"/>
    <p:sldId id="439" r:id="rId113"/>
    <p:sldId id="440" r:id="rId114"/>
    <p:sldId id="441" r:id="rId115"/>
    <p:sldId id="442" r:id="rId116"/>
    <p:sldId id="443" r:id="rId117"/>
    <p:sldId id="444" r:id="rId118"/>
    <p:sldId id="446" r:id="rId119"/>
    <p:sldId id="445" r:id="rId120"/>
    <p:sldId id="447" r:id="rId121"/>
    <p:sldId id="448" r:id="rId122"/>
    <p:sldId id="449" r:id="rId123"/>
    <p:sldId id="450" r:id="rId124"/>
    <p:sldId id="451" r:id="rId125"/>
    <p:sldId id="452" r:id="rId126"/>
    <p:sldId id="338" r:id="rId127"/>
    <p:sldId id="339" r:id="rId128"/>
    <p:sldId id="340" r:id="rId129"/>
    <p:sldId id="341" r:id="rId1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84A"/>
    <a:srgbClr val="96989B"/>
    <a:srgbClr val="93C849"/>
    <a:srgbClr val="92C74A"/>
    <a:srgbClr val="91C84A"/>
    <a:srgbClr val="84B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6095AC-C812-4829-8966-E43A6EF1EBB8}" v="7" dt="2024-08-08T18:28:19.517"/>
  </p1510:revLst>
</p1510:revInfo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78632" autoAdjust="0"/>
  </p:normalViewPr>
  <p:slideViewPr>
    <p:cSldViewPr snapToGrid="0" snapToObjects="1">
      <p:cViewPr varScale="1">
        <p:scale>
          <a:sx n="109" d="100"/>
          <a:sy n="109" d="100"/>
        </p:scale>
        <p:origin x="78" y="402"/>
      </p:cViewPr>
      <p:guideLst/>
    </p:cSldViewPr>
  </p:slideViewPr>
  <p:outlineViewPr>
    <p:cViewPr>
      <p:scale>
        <a:sx n="33" d="100"/>
        <a:sy n="33" d="100"/>
      </p:scale>
      <p:origin x="0" y="-3119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theme" Target="theme/theme1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tableStyles" Target="tableStyles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notesMaster" Target="notesMasters/notesMaster1.xml"/><Relationship Id="rId136" Type="http://schemas.microsoft.com/office/2015/10/relationships/revisionInfo" Target="revisionInfo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presProps" Target="presProps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5024-807F-40F2-A58E-A6B4FB60897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30298-EF37-40A0-A7C4-B13375B42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47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74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94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7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79BC9B-B93A-6943-9B99-6E5E098E9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8954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BBAEFF-003F-634F-A5D7-E06C36697A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15256" y="1498092"/>
            <a:ext cx="4292600" cy="6324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113DE5-6C30-124E-921B-B5983421F3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32413" y="2876550"/>
            <a:ext cx="6127173" cy="1104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4DE2A0-71C7-DB43-8E12-B715A3D034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98371" y="6350865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5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210E-52A8-B140-95E7-44B12EDC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0BE9C-458E-B54E-8C20-E14A3EFAF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E2634-B65E-6545-BA00-82350FE0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F728B0-83E7-9B4D-8DCE-E8A4828019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7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FC50-73D6-1842-B6EA-97974D3DF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25BBF-275E-354E-AA6E-B73396FE5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8B348F-E19B-CA4B-BEB2-89495DA6CC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89305E-BD04-DF43-BB5D-7B822C9A3E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E359-CC8A-F34F-AF0F-4219F650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04275-F208-EB4F-BAFD-69F11A10E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7AEE6-2959-ED4C-A75F-1A06F4911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174785-18C1-014A-8982-C8424843E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19615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8A8B0-5469-1F4C-B60B-A3676FAF7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0F1D8-1627-784F-90F5-F7AB3AD2F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46E5F-1E59-8947-8DBF-C9C415147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5A771-EEEF-BC4A-BD6A-B40C4D12E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546C34-C560-F243-901C-42D80C800A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C73E319-4D53-444B-A8A4-37B11EE5735E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0D7F8-9F95-D94D-81F4-2D6D51F2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30" y="767556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676876-6BE9-9944-96C6-B745618F602C}"/>
              </a:ext>
            </a:extLst>
          </p:cNvPr>
          <p:cNvSpPr/>
          <p:nvPr userDrawn="1"/>
        </p:nvSpPr>
        <p:spPr>
          <a:xfrm>
            <a:off x="2710545" y="6140676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5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686D-A8A1-274E-9443-689136AF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399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B4211-51C4-6B43-B601-6533FDFBBB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20A69E-8801-0440-AF39-3FE27DFE0A10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9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3989F4CF-6A1F-5B41-8C56-D47CBB9F028C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FDCC48B6-03C7-B245-A6EE-999844A4B17C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1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2535-0457-5543-ADEE-9D6750F2C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9EA31-07C6-4443-AD23-B103A5AD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6718D-F9F2-A649-8B73-2B06868EB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D8925-D475-884B-A20B-4BA6EDF8D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E2B2D459-D569-1641-ADE7-5646D8C99B9E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8">
            <a:extLst>
              <a:ext uri="{FF2B5EF4-FFF2-40B4-BE49-F238E27FC236}">
                <a16:creationId xmlns:a16="http://schemas.microsoft.com/office/drawing/2014/main" id="{F016F19E-BFDA-394D-B170-1433B5B63D4D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4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B26F-A834-FD4B-925D-9BC40FAD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DAB1B7-7A57-2449-81D1-64A5F9B34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68E8C-DD4B-9A4F-862F-025D4ADA6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34D47-A064-184C-ADA9-C2EFBA33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D968A-0F85-E64D-8272-EB6056118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425B8-AA8C-494A-A7DB-56930995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28ECC-B0ED-E541-926B-86D2FF17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5F87C-0054-4543-9440-BBD56B5CF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4B517-DD4A-8642-8649-D6286DFAF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495E-EFA2-4A4F-8D28-3B1192AE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AC60D-F00C-B144-96F1-F03C51D25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B49A8-60F5-294E-A391-B20B36654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885A4-1552-0B43-A5E4-31281368D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AA852-ECEA-5645-B205-F34032B53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F0D81-0FDE-1746-BC8C-FC19679C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942BF-3C5E-194C-9082-E8D14659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1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2C33D-D790-C649-8DE8-5F0C2DEC1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9B151-2D9B-964C-88AD-0773B7AC7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2CC3E9-08CD-BD42-9105-1F911A9AB2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7568" y="6152056"/>
            <a:ext cx="1148727" cy="6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8478CF-89F9-8860-2F5C-F9DB224E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Procurement of Lower-Sodium Foods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CF00B-FF3E-6AAC-6A07-A04CCF578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Sodium Reduction Virtual Workshop Series</a:t>
            </a:r>
          </a:p>
        </p:txBody>
      </p:sp>
    </p:spTree>
    <p:extLst>
      <p:ext uri="{BB962C8B-B14F-4D97-AF65-F5344CB8AC3E}">
        <p14:creationId xmlns:p14="http://schemas.microsoft.com/office/powerpoint/2010/main" val="60550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A6B2D-DD89-FB29-0DC5-63455D959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Introductions</a:t>
            </a:r>
          </a:p>
        </p:txBody>
      </p:sp>
      <p:pic>
        <p:nvPicPr>
          <p:cNvPr id="3" name="Content Placeholder 2" descr="a yellow post-it note pinned to a cork board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49"/>
          <a:stretch/>
        </p:blipFill>
        <p:spPr>
          <a:xfrm>
            <a:off x="2493493" y="1386008"/>
            <a:ext cx="7205013" cy="4794983"/>
          </a:xfrm>
        </p:spPr>
      </p:pic>
    </p:spTree>
    <p:extLst>
      <p:ext uri="{BB962C8B-B14F-4D97-AF65-F5344CB8AC3E}">
        <p14:creationId xmlns:p14="http://schemas.microsoft.com/office/powerpoint/2010/main" val="14605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B9EB-16E8-FF80-F8A8-80FBD46A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756E4-E3F3-F58E-C24D-752D503464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ICN Ground Rules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Show Up on Time</a:t>
            </a:r>
            <a:endParaRPr lang="en-US" dirty="0"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Be Present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Let Everyone Participate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Listen With an Open Mind</a:t>
            </a:r>
            <a:endParaRPr lang="en-US" dirty="0"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Think Before Speaking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Attach the Problem Not the Person</a:t>
            </a:r>
          </a:p>
        </p:txBody>
      </p:sp>
      <p:pic>
        <p:nvPicPr>
          <p:cNvPr id="6" name="Content Placeholder 5" descr="a group of colorful arrows pointing to the center of a circl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90"/>
          <a:stretch/>
        </p:blipFill>
        <p:spPr>
          <a:xfrm>
            <a:off x="6096000" y="1911467"/>
            <a:ext cx="5181600" cy="344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0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E59543-5002-E74D-6152-F5FDA013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1543FE-36D3-E812-94F8-DD369C08A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January 2012: Updated Nutrition Standards</a:t>
            </a:r>
          </a:p>
          <a:p>
            <a:pPr lvl="1"/>
            <a:r>
              <a:rPr lang="en-US" dirty="0"/>
              <a:t> Reflect Dietary Guidelines for Americans</a:t>
            </a:r>
          </a:p>
          <a:p>
            <a:pPr lvl="1"/>
            <a:r>
              <a:rPr lang="en-US" dirty="0"/>
              <a:t> Gradual sodium reduction</a:t>
            </a:r>
          </a:p>
          <a:p>
            <a:r>
              <a:rPr lang="en-US" dirty="0"/>
              <a:t>February 2022: Transitional Standards</a:t>
            </a:r>
          </a:p>
          <a:p>
            <a:pPr lvl="1"/>
            <a:r>
              <a:rPr lang="en-US" dirty="0"/>
              <a:t> Support during pandemic recovery</a:t>
            </a:r>
          </a:p>
          <a:p>
            <a:pPr lvl="1"/>
            <a:r>
              <a:rPr lang="en-US" dirty="0"/>
              <a:t> Gradual sodium reduction</a:t>
            </a:r>
            <a:endParaRPr lang="en-US" dirty="0">
              <a:cs typeface="Calibri"/>
            </a:endParaRPr>
          </a:p>
          <a:p>
            <a:r>
              <a:rPr lang="en-US" dirty="0"/>
              <a:t>Successful Approaches to Reduce Sodium in School Meals</a:t>
            </a:r>
          </a:p>
          <a:p>
            <a:pPr lvl="1"/>
            <a:r>
              <a:rPr lang="en-US" dirty="0"/>
              <a:t>Examined barriers</a:t>
            </a:r>
          </a:p>
          <a:p>
            <a:pPr lvl="1"/>
            <a:r>
              <a:rPr lang="en-US" dirty="0"/>
              <a:t>Identified successful strategies</a:t>
            </a:r>
          </a:p>
          <a:p>
            <a:r>
              <a:rPr lang="en-US" dirty="0"/>
              <a:t>April 2024: Final Rule, Child Nutrition Programs: Meal Patterns Consistent with 2020-2025 Dietary Guidelines for Americans</a:t>
            </a:r>
          </a:p>
        </p:txBody>
      </p:sp>
    </p:spTree>
    <p:extLst>
      <p:ext uri="{BB962C8B-B14F-4D97-AF65-F5344CB8AC3E}">
        <p14:creationId xmlns:p14="http://schemas.microsoft.com/office/powerpoint/2010/main" val="325907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2DAA-96B3-643B-C722-4233BDA4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Sodium Reduction Virtual Workshop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E1E4-42ED-57EE-EE80-C1A7871AB2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Topics </a:t>
            </a:r>
          </a:p>
          <a:p>
            <a:pPr lvl="1"/>
            <a:r>
              <a:rPr lang="en-US" dirty="0"/>
              <a:t>Menu Planning and Analysis</a:t>
            </a:r>
          </a:p>
          <a:p>
            <a:pPr lvl="1"/>
            <a:r>
              <a:rPr lang="en-US" dirty="0"/>
              <a:t>Procurement</a:t>
            </a:r>
          </a:p>
          <a:p>
            <a:pPr lvl="1"/>
            <a:r>
              <a:rPr lang="en-US" dirty="0"/>
              <a:t>Staff Training</a:t>
            </a:r>
          </a:p>
          <a:p>
            <a:pPr lvl="1"/>
            <a:r>
              <a:rPr lang="en-US" dirty="0"/>
              <a:t>Student Satisfaction</a:t>
            </a:r>
          </a:p>
          <a:p>
            <a:r>
              <a:rPr lang="en-US" dirty="0"/>
              <a:t>Hands-on Learning</a:t>
            </a:r>
          </a:p>
          <a:p>
            <a:pPr lvl="1"/>
            <a:r>
              <a:rPr lang="en-US" dirty="0"/>
              <a:t>Apply knowledge and skills</a:t>
            </a:r>
          </a:p>
          <a:p>
            <a:r>
              <a:rPr lang="en-US" dirty="0"/>
              <a:t>Action Plans</a:t>
            </a:r>
          </a:p>
        </p:txBody>
      </p:sp>
      <p:pic>
        <p:nvPicPr>
          <p:cNvPr id="6" name="Content Placeholder 5" descr="Shaking It Up! log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04" y="1798315"/>
            <a:ext cx="3718773" cy="37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E747-60B3-51AC-DEF7-13050FDAF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Procurement of Lower-Sodium </a:t>
            </a:r>
            <a:r>
              <a:rPr lang="en-US"/>
              <a:t>Foods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8D26C-5A3A-E7B3-DCF8-A5168D4060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Focus on lower-sodium products</a:t>
            </a:r>
          </a:p>
          <a:p>
            <a:r>
              <a:rPr lang="en-US" dirty="0"/>
              <a:t>Emphasize local food sourcing</a:t>
            </a:r>
          </a:p>
          <a:p>
            <a:r>
              <a:rPr lang="en-US" dirty="0"/>
              <a:t>Pre-procurement steps</a:t>
            </a:r>
          </a:p>
          <a:p>
            <a:r>
              <a:rPr lang="en-US" dirty="0"/>
              <a:t>Utilizing USDA programs</a:t>
            </a:r>
          </a:p>
          <a:p>
            <a:r>
              <a:rPr lang="en-US" dirty="0"/>
              <a:t>Vendor collaboration</a:t>
            </a:r>
          </a:p>
          <a:p>
            <a:r>
              <a:rPr lang="en-US" dirty="0"/>
              <a:t>Reducing sodium in school meals</a:t>
            </a:r>
          </a:p>
        </p:txBody>
      </p:sp>
      <p:pic>
        <p:nvPicPr>
          <p:cNvPr id="6" name="Content Placeholder 5" descr="a clipboard with check marks and a pencil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685" y1="12685" x2="75833" y2="12315"/>
                        <a14:foregroundMark x1="27870" y1="9722" x2="58056" y2="9074"/>
                        <a14:foregroundMark x1="36852" y1="6667" x2="41759" y2="1296"/>
                        <a14:foregroundMark x1="6019" y1="11667" x2="5833" y2="96389"/>
                        <a14:foregroundMark x1="6019" y1="96759" x2="78056" y2="96296"/>
                        <a14:foregroundMark x1="78056" y1="96296" x2="76204" y2="12593"/>
                        <a14:foregroundMark x1="65370" y1="67407" x2="92407" y2="20741"/>
                        <a14:foregroundMark x1="89444" y1="19907" x2="80463" y2="36111"/>
                        <a14:foregroundMark x1="95093" y1="23889" x2="79074" y2="50556"/>
                        <a14:foregroundMark x1="72778" y1="11296" x2="79074" y2="103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7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60CA-E7A0-A303-6463-B09C4049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Pre-Assessment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CFBE78-2935-B3BF-F3C6-2BEA2AE76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1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CAC2-C6C0-ED35-C98F-2EAEBF213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1: USDA Food Programs</a:t>
            </a:r>
          </a:p>
        </p:txBody>
      </p:sp>
    </p:spTree>
    <p:extLst>
      <p:ext uri="{BB962C8B-B14F-4D97-AF65-F5344CB8AC3E}">
        <p14:creationId xmlns:p14="http://schemas.microsoft.com/office/powerpoint/2010/main" val="3414920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25A29F-6E28-0A4D-BF8B-28C15963F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Procurement Partners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E33ACC-EF34-9EF8-44B5-84DE8A10D2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Open communication in the supply chain</a:t>
            </a:r>
          </a:p>
          <a:p>
            <a:r>
              <a:rPr lang="en-US" dirty="0"/>
              <a:t>SFA's responsibility for nutritious foods</a:t>
            </a:r>
          </a:p>
          <a:p>
            <a:r>
              <a:rPr lang="en-US" dirty="0"/>
              <a:t>Sourcing from various channels</a:t>
            </a:r>
          </a:p>
          <a:p>
            <a:r>
              <a:rPr lang="en-US" dirty="0"/>
              <a:t>USDA Foods and DoD Fresh programs</a:t>
            </a:r>
          </a:p>
        </p:txBody>
      </p:sp>
      <p:pic>
        <p:nvPicPr>
          <p:cNvPr id="2" name="Content Placeholder 1" descr="hands shak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95056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1D652-FB17-2B30-FF66-FA4B30E5E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start?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0E52E-B798-E0AF-7779-0D498B8903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Vendors want your business</a:t>
            </a:r>
          </a:p>
          <a:p>
            <a:r>
              <a:rPr lang="en-US" dirty="0"/>
              <a:t>Share menu needs and preferences</a:t>
            </a:r>
          </a:p>
          <a:p>
            <a:r>
              <a:rPr lang="en-US" dirty="0"/>
              <a:t>Seek student input</a:t>
            </a:r>
          </a:p>
          <a:p>
            <a:r>
              <a:rPr lang="en-US" dirty="0"/>
              <a:t>Establish collaboration and feedback</a:t>
            </a:r>
          </a:p>
        </p:txBody>
      </p:sp>
      <p:pic>
        <p:nvPicPr>
          <p:cNvPr id="6" name="Content Placeholder 5" descr="A red pointer with a white circle a">
            <a:extLst>
              <a:ext uri="{FF2B5EF4-FFF2-40B4-BE49-F238E27FC236}">
                <a16:creationId xmlns:a16="http://schemas.microsoft.com/office/drawing/2014/main" id="{8C18837D-113C-7A7E-DC74-FA93D10BF1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35380"/>
          <a:stretch/>
        </p:blipFill>
        <p:spPr>
          <a:xfrm>
            <a:off x="7413808" y="963979"/>
            <a:ext cx="2811850" cy="4351338"/>
          </a:xfrm>
        </p:spPr>
      </p:pic>
    </p:spTree>
    <p:extLst>
      <p:ext uri="{BB962C8B-B14F-4D97-AF65-F5344CB8AC3E}">
        <p14:creationId xmlns:p14="http://schemas.microsoft.com/office/powerpoint/2010/main" val="193712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456C7-2BDD-11B6-DE1D-20480FAB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Procurement Step 1: Prepare to Speak with Vendors Ahead of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EB9EF-EFCF-BF1B-E87E-8B892D1C9E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Evaluate your menu</a:t>
            </a:r>
          </a:p>
          <a:p>
            <a:r>
              <a:rPr lang="en-US" dirty="0"/>
              <a:t>Set sodium goals</a:t>
            </a:r>
          </a:p>
          <a:p>
            <a:r>
              <a:rPr lang="en-US" dirty="0"/>
              <a:t>Conduct market research </a:t>
            </a:r>
          </a:p>
          <a:p>
            <a:endParaRPr lang="en-US" dirty="0"/>
          </a:p>
        </p:txBody>
      </p:sp>
      <p:pic>
        <p:nvPicPr>
          <p:cNvPr id="6" name="Content Placeholder 5" descr="A magnifying glass with a check mark">
            <a:extLst>
              <a:ext uri="{FF2B5EF4-FFF2-40B4-BE49-F238E27FC236}">
                <a16:creationId xmlns:a16="http://schemas.microsoft.com/office/drawing/2014/main" id="{A4E3D4BD-4ADC-23B1-C5B5-86916EEC64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98903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8CD68-D3FF-2139-3BBA-429F1153A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Pre-Procurement Step 1: Prepare to speak with vendors ahead of time by: Evaluating Your Menu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9423B-A8DB-CFC1-2CF5-584FBD2A43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Identify high-sodium contributors</a:t>
            </a:r>
          </a:p>
          <a:p>
            <a:r>
              <a:rPr lang="en-US" dirty="0"/>
              <a:t>Use a cycle menu for analysis</a:t>
            </a:r>
          </a:p>
          <a:p>
            <a:r>
              <a:rPr lang="en-US" dirty="0"/>
              <a:t>Assess item type, frequency, and similarities</a:t>
            </a:r>
          </a:p>
          <a:p>
            <a:r>
              <a:rPr lang="en-US" dirty="0"/>
              <a:t>See sodium impact in different menus</a:t>
            </a:r>
          </a:p>
        </p:txBody>
      </p:sp>
      <p:pic>
        <p:nvPicPr>
          <p:cNvPr id="6" name="Content Placeholder 5" descr="A calendar and checklist with green ticks">
            <a:extLst>
              <a:ext uri="{FF2B5EF4-FFF2-40B4-BE49-F238E27FC236}">
                <a16:creationId xmlns:a16="http://schemas.microsoft.com/office/drawing/2014/main" id="{230FEFA5-404C-8BC0-7A3B-29BC962474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56168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8053-D8FA-88ED-354A-8227D0C79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Pre-Procurement Step 1: Prepare to speak with vendors ahead of time by: Setting Sodium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E157C-9F1F-103A-73F3-D5901905EF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Set initial maximum sodium limits</a:t>
            </a:r>
          </a:p>
          <a:p>
            <a:r>
              <a:rPr lang="en-US" dirty="0"/>
              <a:t>Substituting high-sodium contributors</a:t>
            </a:r>
          </a:p>
          <a:p>
            <a:r>
              <a:rPr lang="en-US" dirty="0"/>
              <a:t>Gradual reduction over time</a:t>
            </a:r>
          </a:p>
          <a:p>
            <a:r>
              <a:rPr lang="en-US" dirty="0"/>
              <a:t>Minimizes taste differences for students</a:t>
            </a:r>
          </a:p>
        </p:txBody>
      </p:sp>
      <p:pic>
        <p:nvPicPr>
          <p:cNvPr id="6" name="Content Placeholder 5" descr="A clipboard with check marks and dart board">
            <a:extLst>
              <a:ext uri="{FF2B5EF4-FFF2-40B4-BE49-F238E27FC236}">
                <a16:creationId xmlns:a16="http://schemas.microsoft.com/office/drawing/2014/main" id="{9CB44603-CC21-B12C-5F13-2FF689BC2A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32493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E82DD-B39C-C783-0499-95989ACE6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Pre-Procurement Step 1: Prepare to speak with vendors ahead of time by: Conducting Market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A9BFE-DF68-3F05-CA7B-3D0583E34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34392"/>
            <a:ext cx="5745271" cy="41425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Sodium content in commercially processed foods</a:t>
            </a:r>
          </a:p>
          <a:p>
            <a:r>
              <a:rPr lang="en-US" dirty="0"/>
              <a:t>Challenges in obtaining product information</a:t>
            </a:r>
          </a:p>
          <a:p>
            <a:r>
              <a:rPr lang="en-US" dirty="0"/>
              <a:t>Varied product ingredients and formulations</a:t>
            </a:r>
          </a:p>
          <a:p>
            <a:r>
              <a:rPr lang="en-US" dirty="0"/>
              <a:t>Rapidly changing manufacturing processes</a:t>
            </a:r>
          </a:p>
          <a:p>
            <a:r>
              <a:rPr lang="en-US" dirty="0"/>
              <a:t>Identifying potential collaborators and their roles</a:t>
            </a:r>
          </a:p>
        </p:txBody>
      </p:sp>
      <p:pic>
        <p:nvPicPr>
          <p:cNvPr id="6" name="Content Placeholder 5" descr="A magnifying glass and a tablet with graphs and charts">
            <a:extLst>
              <a:ext uri="{FF2B5EF4-FFF2-40B4-BE49-F238E27FC236}">
                <a16:creationId xmlns:a16="http://schemas.microsoft.com/office/drawing/2014/main" id="{3503B0AF-2000-87A8-AAB2-B278B616F1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34825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71E02-DB2F-CA90-0567-B57F6303E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Pre-Procurement Step 2: Discuss Your Menu Needs With Vendors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128E5-559B-65E2-62EE-54E2092524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Share findings from market research</a:t>
            </a:r>
          </a:p>
          <a:p>
            <a:r>
              <a:rPr lang="en-US" dirty="0"/>
              <a:t>Ask for information about low-sodium products</a:t>
            </a:r>
          </a:p>
          <a:p>
            <a:r>
              <a:rPr lang="en-US" dirty="0"/>
              <a:t>Explore lower-sodium versions or alternatives</a:t>
            </a:r>
          </a:p>
          <a:p>
            <a:r>
              <a:rPr lang="en-US" dirty="0"/>
              <a:t>Compare sodium amount, serving size, unit price, and meal contribution</a:t>
            </a:r>
          </a:p>
        </p:txBody>
      </p:sp>
      <p:pic>
        <p:nvPicPr>
          <p:cNvPr id="6" name="Content Placeholder 5" descr="A hands shaking and people icons">
            <a:extLst>
              <a:ext uri="{FF2B5EF4-FFF2-40B4-BE49-F238E27FC236}">
                <a16:creationId xmlns:a16="http://schemas.microsoft.com/office/drawing/2014/main" id="{45C971E1-1AA7-A55D-D31D-5AFE846F4D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761975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5C66F-F902-AC0D-1B47-788F03580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Substitution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3E940-CCA0-3013-AF45-97094E754A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Provide information for current products: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Description</a:t>
            </a:r>
          </a:p>
          <a:p>
            <a:pPr lvl="1"/>
            <a:r>
              <a:rPr lang="en-US" dirty="0"/>
              <a:t>Sodium amount</a:t>
            </a:r>
          </a:p>
          <a:p>
            <a:pPr lvl="1"/>
            <a:r>
              <a:rPr lang="en-US" dirty="0"/>
              <a:t>Serving size</a:t>
            </a:r>
          </a:p>
          <a:p>
            <a:pPr lvl="1"/>
            <a:r>
              <a:rPr lang="en-US" dirty="0"/>
              <a:t>Crediting information</a:t>
            </a:r>
          </a:p>
          <a:p>
            <a:r>
              <a:rPr lang="en-US" dirty="0"/>
              <a:t>Essential for analyzing and assessing differences</a:t>
            </a:r>
          </a:p>
        </p:txBody>
      </p:sp>
      <p:pic>
        <p:nvPicPr>
          <p:cNvPr id="6" name="Content Placeholder 5" descr="A black arrows pointing opposite directions like a swap">
            <a:extLst>
              <a:ext uri="{FF2B5EF4-FFF2-40B4-BE49-F238E27FC236}">
                <a16:creationId xmlns:a16="http://schemas.microsoft.com/office/drawing/2014/main" id="{2AE73D85-ED46-A2E5-E426-5A07543E1F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630908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05AAA-D22D-D4BF-FAB9-EAA5576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Pre-Procurement Step 3: Seek Student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99601-415F-B2B5-6215-EBE137DB6A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Essential for menu substitutions</a:t>
            </a:r>
          </a:p>
          <a:p>
            <a:r>
              <a:rPr lang="en-US" dirty="0"/>
              <a:t>Student preferences matter</a:t>
            </a:r>
          </a:p>
          <a:p>
            <a:r>
              <a:rPr lang="en-US" dirty="0"/>
              <a:t>Conduct taste-testing activities</a:t>
            </a:r>
          </a:p>
          <a:p>
            <a:r>
              <a:rPr lang="en-US" dirty="0"/>
              <a:t>Use surveys for feedback</a:t>
            </a:r>
          </a:p>
          <a:p>
            <a:r>
              <a:rPr lang="en-US" dirty="0"/>
              <a:t>Engage vendors for support</a:t>
            </a:r>
          </a:p>
          <a:p>
            <a:r>
              <a:rPr lang="en-US" dirty="0"/>
              <a:t>Ensure student acceptance of new items</a:t>
            </a:r>
          </a:p>
        </p:txBody>
      </p:sp>
      <p:pic>
        <p:nvPicPr>
          <p:cNvPr id="6" name="Content Placeholder 5" descr="A group of students standing together">
            <a:extLst>
              <a:ext uri="{FF2B5EF4-FFF2-40B4-BE49-F238E27FC236}">
                <a16:creationId xmlns:a16="http://schemas.microsoft.com/office/drawing/2014/main" id="{CADD09AB-71E2-85D9-1C25-699B72E269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48461"/>
          <a:stretch/>
        </p:blipFill>
        <p:spPr>
          <a:xfrm>
            <a:off x="6172202" y="2103438"/>
            <a:ext cx="5331809" cy="2747962"/>
          </a:xfrm>
        </p:spPr>
      </p:pic>
    </p:spTree>
    <p:extLst>
      <p:ext uri="{BB962C8B-B14F-4D97-AF65-F5344CB8AC3E}">
        <p14:creationId xmlns:p14="http://schemas.microsoft.com/office/powerpoint/2010/main" val="1672453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CAD25-7A10-1520-5219-FB7500B9C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Procuring Lower-Sodium Products Checklist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F309E4-3D4B-FF7C-C662-6C8CD80E5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Evaluate your menu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Familiarize yourself with sodium levels of all products and recipes in your menu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Identify the highest-sodium contributors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Set maximum sodium limits for all products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Identify a subset of your highest-sodium contributors to replace with lower-sodium versions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Conduct market research to familiarize yourself with potential lower-sodium substitutes</a:t>
            </a:r>
          </a:p>
          <a:p>
            <a:pPr marL="0" indent="0">
              <a:buNone/>
            </a:pPr>
            <a:r>
              <a:rPr lang="en-US" b="1" dirty="0"/>
              <a:t>Discuss menu needs with vendors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Notify vendors of maximum sodium limits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Share which menu items or products you are looking to substitute with lower-sodium versions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Share findings from market research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Identify lower-sodium product options</a:t>
            </a:r>
          </a:p>
          <a:p>
            <a:pPr marL="0" indent="0">
              <a:buNone/>
            </a:pPr>
            <a:r>
              <a:rPr lang="en-US" b="1" dirty="0"/>
              <a:t>Seek student input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Reach out to vendors to obtain samples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Implement taste-testing activities and surveys</a:t>
            </a:r>
          </a:p>
          <a:p>
            <a:pPr marL="0" indent="0">
              <a:buNone/>
            </a:pPr>
            <a:r>
              <a:rPr lang="en-US" b="1" dirty="0"/>
              <a:t>Incorporate new products and recipes into menu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Set new maximum sodium limits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7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06A60F-15E8-185E-89DB-FDC446B4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 Foods Program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1E5C79-A213-BD1C-D5D4-C8AD42FE6F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Supports SFAs</a:t>
            </a:r>
          </a:p>
          <a:p>
            <a:r>
              <a:rPr lang="en-US" dirty="0"/>
              <a:t>Provides American-grown foods</a:t>
            </a:r>
          </a:p>
          <a:p>
            <a:r>
              <a:rPr lang="en-US" dirty="0"/>
              <a:t>Helps meet meal patterns and dietary specifications</a:t>
            </a:r>
          </a:p>
          <a:p>
            <a:r>
              <a:rPr lang="en-US" dirty="0"/>
              <a:t>Supports farm to school activities with grants</a:t>
            </a:r>
          </a:p>
        </p:txBody>
      </p:sp>
      <p:pic>
        <p:nvPicPr>
          <p:cNvPr id="1026" name="Picture 2" descr="USDA Foods &amp; DoD Fresh Programs">
            <a:extLst>
              <a:ext uri="{FF2B5EF4-FFF2-40B4-BE49-F238E27FC236}">
                <a16:creationId xmlns:a16="http://schemas.microsoft.com/office/drawing/2014/main" id="{DE4F0BC8-7E8A-EE70-CC9F-14DDD42843A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790" y="1690688"/>
            <a:ext cx="2477181" cy="342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207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9543-7734-7446-6111-CF02769C0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 Foods in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C4F32-1AF3-2ED1-039C-C40C62D87C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Provides domestically produced food</a:t>
            </a:r>
          </a:p>
          <a:p>
            <a:r>
              <a:rPr lang="en-US" dirty="0"/>
              <a:t>Includes fruits, vegetables, meats, grains, dairy</a:t>
            </a:r>
          </a:p>
          <a:p>
            <a:r>
              <a:rPr lang="en-US" dirty="0"/>
              <a:t>Offers more than 200 products</a:t>
            </a:r>
          </a:p>
          <a:p>
            <a:r>
              <a:rPr lang="en-US" dirty="0"/>
              <a:t>Available through different ordering options</a:t>
            </a:r>
          </a:p>
        </p:txBody>
      </p:sp>
      <p:pic>
        <p:nvPicPr>
          <p:cNvPr id="10" name="Content Placeholder 9" descr="USDA Foods in Schools with USDA logo">
            <a:extLst>
              <a:ext uri="{FF2B5EF4-FFF2-40B4-BE49-F238E27FC236}">
                <a16:creationId xmlns:a16="http://schemas.microsoft.com/office/drawing/2014/main" id="{3095EE49-8FC1-C301-7ED5-60109B1026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6386" y="2178441"/>
            <a:ext cx="6100038" cy="2501118"/>
          </a:xfrm>
        </p:spPr>
      </p:pic>
    </p:spTree>
    <p:extLst>
      <p:ext uri="{BB962C8B-B14F-4D97-AF65-F5344CB8AC3E}">
        <p14:creationId xmlns:p14="http://schemas.microsoft.com/office/powerpoint/2010/main" val="1290922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EB9D5-C236-931C-BA98-376A9B8F5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 DoD Fresh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73EBA-6193-28F0-528C-128E150CFE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Partnership between USDA and DoD</a:t>
            </a:r>
          </a:p>
          <a:p>
            <a:r>
              <a:rPr lang="en-US" dirty="0"/>
              <a:t>Provides fresh fruits and vegetables</a:t>
            </a:r>
          </a:p>
          <a:p>
            <a:r>
              <a:rPr lang="en-US" dirty="0"/>
              <a:t>Weekly deliveries to schools and more</a:t>
            </a:r>
          </a:p>
        </p:txBody>
      </p:sp>
      <p:pic>
        <p:nvPicPr>
          <p:cNvPr id="6" name="Content Placeholder 5" descr="A diagram of how USDA DoD Fresh operates&#10;">
            <a:extLst>
              <a:ext uri="{FF2B5EF4-FFF2-40B4-BE49-F238E27FC236}">
                <a16:creationId xmlns:a16="http://schemas.microsoft.com/office/drawing/2014/main" id="{CB78A42F-B8C1-A845-1CCB-2766630025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4878" t="5741" r="14740"/>
          <a:stretch/>
        </p:blipFill>
        <p:spPr>
          <a:xfrm>
            <a:off x="6698511" y="1925790"/>
            <a:ext cx="4859080" cy="3660420"/>
          </a:xfrm>
        </p:spPr>
      </p:pic>
    </p:spTree>
    <p:extLst>
      <p:ext uri="{BB962C8B-B14F-4D97-AF65-F5344CB8AC3E}">
        <p14:creationId xmlns:p14="http://schemas.microsoft.com/office/powerpoint/2010/main" val="1540109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39E7-956C-5F93-89A1-39B42465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Farm to School Grant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530DD-E508-CD4E-59D4-F99033FC94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Supports farm-to-school programs</a:t>
            </a:r>
          </a:p>
          <a:p>
            <a:r>
              <a:rPr lang="en-US" dirty="0"/>
              <a:t>Provide agriculture and nutrition education</a:t>
            </a:r>
          </a:p>
          <a:p>
            <a:r>
              <a:rPr lang="en-US" dirty="0"/>
              <a:t>Available for schools in the NSLP</a:t>
            </a:r>
          </a:p>
          <a:p>
            <a:r>
              <a:rPr lang="en-US" dirty="0"/>
              <a:t>Two grant tracks: Turnkey and Implementation</a:t>
            </a:r>
          </a:p>
          <a:p>
            <a:r>
              <a:rPr lang="en-US" dirty="0"/>
              <a:t>Funding for equipment, partnerships, and education</a:t>
            </a:r>
          </a:p>
        </p:txBody>
      </p:sp>
      <p:pic>
        <p:nvPicPr>
          <p:cNvPr id="2052" name="Picture 4" descr="Congratulations to the New Farm to School Grantees">
            <a:extLst>
              <a:ext uri="{FF2B5EF4-FFF2-40B4-BE49-F238E27FC236}">
                <a16:creationId xmlns:a16="http://schemas.microsoft.com/office/drawing/2014/main" id="{2C520551-B1A5-19B6-B2C0-6E3EBA2F07E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596" y="2066023"/>
            <a:ext cx="3848977" cy="293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1957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FA210-6F5B-56EF-7EA4-D1C48D565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Activity: USDA Foods Programs</a:t>
            </a:r>
          </a:p>
        </p:txBody>
      </p:sp>
    </p:spTree>
    <p:extLst>
      <p:ext uri="{BB962C8B-B14F-4D97-AF65-F5344CB8AC3E}">
        <p14:creationId xmlns:p14="http://schemas.microsoft.com/office/powerpoint/2010/main" val="4135593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34835A-966D-E39F-C024-4092AB35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Participate in USDA Foods Including USDA DoD Fresh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6F7AA-611D-7F03-391E-922BB41386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Contact your SDA</a:t>
            </a:r>
          </a:p>
          <a:p>
            <a:r>
              <a:rPr lang="en-US" dirty="0"/>
              <a:t>SDA sets funding (PAL)-based on last year's meals</a:t>
            </a:r>
          </a:p>
          <a:p>
            <a:r>
              <a:rPr lang="en-US" dirty="0"/>
              <a:t>Choose available products</a:t>
            </a:r>
          </a:p>
        </p:txBody>
      </p:sp>
      <p:pic>
        <p:nvPicPr>
          <p:cNvPr id="7" name="Content Placeholder 6" descr="A person with a cart full of boxes and a dollar sign">
            <a:extLst>
              <a:ext uri="{FF2B5EF4-FFF2-40B4-BE49-F238E27FC236}">
                <a16:creationId xmlns:a16="http://schemas.microsoft.com/office/drawing/2014/main" id="{55F9FD30-F596-67D3-2C6D-C36B486A34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55272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82E4-D513-46BF-816B-0116DD7E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USDA Foods to Lower Sodium in School Meals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CFB10-7A90-6329-B4B5-5D06D1BEBB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Swap commercial foods</a:t>
            </a:r>
          </a:p>
          <a:p>
            <a:r>
              <a:rPr lang="en-US" dirty="0"/>
              <a:t>Low sodium or none</a:t>
            </a:r>
          </a:p>
          <a:p>
            <a:r>
              <a:rPr lang="en-US" dirty="0"/>
              <a:t>Reduced sodium products-cheese, meat, poultry, fish</a:t>
            </a:r>
          </a:p>
        </p:txBody>
      </p:sp>
      <p:pic>
        <p:nvPicPr>
          <p:cNvPr id="6" name="Content Placeholder 5" descr="A hand pointing at the USDA Foods/Low Sodium option">
            <a:extLst>
              <a:ext uri="{FF2B5EF4-FFF2-40B4-BE49-F238E27FC236}">
                <a16:creationId xmlns:a16="http://schemas.microsoft.com/office/drawing/2014/main" id="{3BA88A0B-AFBA-CFFB-8109-42CDD4D188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3306" t="15467" r="8990" b="6585"/>
          <a:stretch/>
        </p:blipFill>
        <p:spPr>
          <a:xfrm>
            <a:off x="7166343" y="1496049"/>
            <a:ext cx="4380615" cy="4394388"/>
          </a:xfrm>
        </p:spPr>
      </p:pic>
    </p:spTree>
    <p:extLst>
      <p:ext uri="{BB962C8B-B14F-4D97-AF65-F5344CB8AC3E}">
        <p14:creationId xmlns:p14="http://schemas.microsoft.com/office/powerpoint/2010/main" val="3026538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8AB17-C084-66A3-011E-03F379A3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 Foods Available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91A59-0BE6-1805-A54E-AF6690E243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Lists products available</a:t>
            </a:r>
          </a:p>
          <a:p>
            <a:r>
              <a:rPr lang="en-US" dirty="0"/>
              <a:t>Categorized by food group</a:t>
            </a:r>
          </a:p>
          <a:p>
            <a:r>
              <a:rPr lang="en-US" dirty="0"/>
              <a:t>Highlights low sodium items</a:t>
            </a:r>
          </a:p>
        </p:txBody>
      </p:sp>
      <p:pic>
        <p:nvPicPr>
          <p:cNvPr id="6" name="Content Placeholder 5" descr="A screenshot of a food chart">
            <a:extLst>
              <a:ext uri="{FF2B5EF4-FFF2-40B4-BE49-F238E27FC236}">
                <a16:creationId xmlns:a16="http://schemas.microsoft.com/office/drawing/2014/main" id="{7193C6EF-9F6C-3B5C-A666-17EB6CD118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01262"/>
            <a:ext cx="5181600" cy="4000063"/>
          </a:xfrm>
        </p:spPr>
      </p:pic>
    </p:spTree>
    <p:extLst>
      <p:ext uri="{BB962C8B-B14F-4D97-AF65-F5344CB8AC3E}">
        <p14:creationId xmlns:p14="http://schemas.microsoft.com/office/powerpoint/2010/main" val="2439608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6009E-2985-B143-D436-F3010853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 Foods Product Information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41D2B-3208-5253-F46C-3301C6C81E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Detailed product info</a:t>
            </a:r>
          </a:p>
          <a:p>
            <a:r>
              <a:rPr lang="en-US" dirty="0"/>
              <a:t>Categorized by food type</a:t>
            </a:r>
          </a:p>
          <a:p>
            <a:r>
              <a:rPr lang="en-US" dirty="0"/>
              <a:t>Compare sodium content</a:t>
            </a:r>
          </a:p>
        </p:txBody>
      </p:sp>
      <p:pic>
        <p:nvPicPr>
          <p:cNvPr id="6" name="Content Placeholder 5" descr="A screenshot of a USDA Foods Product Information Sheet for broccoli">
            <a:extLst>
              <a:ext uri="{FF2B5EF4-FFF2-40B4-BE49-F238E27FC236}">
                <a16:creationId xmlns:a16="http://schemas.microsoft.com/office/drawing/2014/main" id="{A7A369DF-EC06-D622-D71E-3907C48933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28622" y="1825625"/>
            <a:ext cx="3468755" cy="4351338"/>
          </a:xfrm>
        </p:spPr>
      </p:pic>
    </p:spTree>
    <p:extLst>
      <p:ext uri="{BB962C8B-B14F-4D97-AF65-F5344CB8AC3E}">
        <p14:creationId xmlns:p14="http://schemas.microsoft.com/office/powerpoint/2010/main" val="2997125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22619-BCA7-8BD7-89FE-C64FF85BB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USDA DoD Fresh to Lower Sodium in School Meals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6C1DE-EFE6-88A6-BC28-EFCC45D2BC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Fresh produce</a:t>
            </a:r>
          </a:p>
          <a:p>
            <a:r>
              <a:rPr lang="en-US" dirty="0"/>
              <a:t>Naturally low sodium</a:t>
            </a:r>
          </a:p>
          <a:p>
            <a:r>
              <a:rPr lang="en-US" dirty="0"/>
              <a:t>Use in various menu items</a:t>
            </a:r>
          </a:p>
        </p:txBody>
      </p:sp>
      <p:pic>
        <p:nvPicPr>
          <p:cNvPr id="6" name="Content Placeholder 5" descr="A list of fruits and vegetables">
            <a:extLst>
              <a:ext uri="{FF2B5EF4-FFF2-40B4-BE49-F238E27FC236}">
                <a16:creationId xmlns:a16="http://schemas.microsoft.com/office/drawing/2014/main" id="{1EA042DD-E1FF-2E7C-47B8-7AE46305D8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98027" y="1132692"/>
            <a:ext cx="4555773" cy="5044271"/>
          </a:xfrm>
        </p:spPr>
      </p:pic>
    </p:spTree>
    <p:extLst>
      <p:ext uri="{BB962C8B-B14F-4D97-AF65-F5344CB8AC3E}">
        <p14:creationId xmlns:p14="http://schemas.microsoft.com/office/powerpoint/2010/main" val="3805416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08B6F-07BA-EBF4-F16B-36D76CF08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Food for Thought</a:t>
            </a:r>
          </a:p>
        </p:txBody>
      </p:sp>
      <p:pic>
        <p:nvPicPr>
          <p:cNvPr id="7" name="Content Placeholder 6" descr="A group of colorful lines with light bulbs and people">
            <a:extLst>
              <a:ext uri="{FF2B5EF4-FFF2-40B4-BE49-F238E27FC236}">
                <a16:creationId xmlns:a16="http://schemas.microsoft.com/office/drawing/2014/main" id="{865ABA08-E7F4-B1B8-B4B8-6EA1039C1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4871" y="365125"/>
            <a:ext cx="5223761" cy="5223761"/>
          </a:xfrm>
        </p:spPr>
      </p:pic>
    </p:spTree>
    <p:extLst>
      <p:ext uri="{BB962C8B-B14F-4D97-AF65-F5344CB8AC3E}">
        <p14:creationId xmlns:p14="http://schemas.microsoft.com/office/powerpoint/2010/main" val="1777928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4FD900-DE43-6081-C525-B408A05C0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Local Foods in School Nutrition Programs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9531C1-A731-26A0-CEE4-E1D9BBF171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Fresh, minimally processed</a:t>
            </a:r>
          </a:p>
          <a:p>
            <a:r>
              <a:rPr lang="en-US" dirty="0"/>
              <a:t>Supports sodium reduction</a:t>
            </a:r>
          </a:p>
          <a:p>
            <a:r>
              <a:rPr lang="en-US" dirty="0"/>
              <a:t>Various procurement options</a:t>
            </a:r>
          </a:p>
          <a:p>
            <a:r>
              <a:rPr lang="en-US" dirty="0"/>
              <a:t>Strategies for menu inclusion</a:t>
            </a:r>
          </a:p>
        </p:txBody>
      </p:sp>
      <p:pic>
        <p:nvPicPr>
          <p:cNvPr id="8" name="Content Placeholder 7" descr="A green and white sign with Locally grown ">
            <a:extLst>
              <a:ext uri="{FF2B5EF4-FFF2-40B4-BE49-F238E27FC236}">
                <a16:creationId xmlns:a16="http://schemas.microsoft.com/office/drawing/2014/main" id="{C932B2C0-C017-25B8-4BDE-F48A1B5FC3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49346"/>
          <a:stretch/>
        </p:blipFill>
        <p:spPr>
          <a:xfrm>
            <a:off x="6172202" y="2261560"/>
            <a:ext cx="5652758" cy="2863333"/>
          </a:xfrm>
        </p:spPr>
      </p:pic>
    </p:spTree>
    <p:extLst>
      <p:ext uri="{BB962C8B-B14F-4D97-AF65-F5344CB8AC3E}">
        <p14:creationId xmlns:p14="http://schemas.microsoft.com/office/powerpoint/2010/main" val="2102275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06F4-1A37-5983-0FBB-C8EF4B941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Incorporating Local Foods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6131F-0545-8F3C-B8DA-BDBA742DEE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Define "local"</a:t>
            </a:r>
          </a:p>
          <a:p>
            <a:r>
              <a:rPr lang="en-US" dirty="0"/>
              <a:t>Identify local products and their season</a:t>
            </a:r>
          </a:p>
        </p:txBody>
      </p:sp>
      <p:pic>
        <p:nvPicPr>
          <p:cNvPr id="6" name="Content Placeholder 5" descr="A fruit stand with a striped awning">
            <a:extLst>
              <a:ext uri="{FF2B5EF4-FFF2-40B4-BE49-F238E27FC236}">
                <a16:creationId xmlns:a16="http://schemas.microsoft.com/office/drawing/2014/main" id="{F75225A9-9053-7B08-EA34-4230398772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774714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FA6E5-27AC-B1ED-74FA-E985C7C96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Local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31918-FC58-B997-F963-3EBB61B4C0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Mile radius</a:t>
            </a:r>
          </a:p>
          <a:p>
            <a:r>
              <a:rPr lang="en-US" dirty="0"/>
              <a:t>County</a:t>
            </a:r>
          </a:p>
          <a:p>
            <a:r>
              <a:rPr lang="en-US" dirty="0"/>
              <a:t>State</a:t>
            </a:r>
          </a:p>
          <a:p>
            <a:r>
              <a:rPr lang="en-US" dirty="0"/>
              <a:t>Varies by product and season</a:t>
            </a:r>
          </a:p>
        </p:txBody>
      </p:sp>
      <p:pic>
        <p:nvPicPr>
          <p:cNvPr id="6" name="Content Placeholder 5" descr="A green line drawing of a location symbol on a map">
            <a:extLst>
              <a:ext uri="{FF2B5EF4-FFF2-40B4-BE49-F238E27FC236}">
                <a16:creationId xmlns:a16="http://schemas.microsoft.com/office/drawing/2014/main" id="{E29DCE75-729E-2D2B-97F5-74653681D8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85331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B2967-9465-4A91-85A3-1D6450E9B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Availability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2A137-6C6F-A060-92E9-B4BAB776B0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Land-Grant University-Extension</a:t>
            </a:r>
          </a:p>
          <a:p>
            <a:r>
              <a:rPr lang="en-US" dirty="0"/>
              <a:t>State or Region-Specific Seasonality Charts</a:t>
            </a:r>
          </a:p>
          <a:p>
            <a:r>
              <a:rPr lang="en-US" dirty="0"/>
              <a:t>USDA Census of Agriculture</a:t>
            </a:r>
          </a:p>
          <a:p>
            <a:r>
              <a:rPr lang="en-US" dirty="0"/>
              <a:t>USDA Farm to School Census</a:t>
            </a:r>
          </a:p>
        </p:txBody>
      </p:sp>
      <p:pic>
        <p:nvPicPr>
          <p:cNvPr id="6" name="Content Placeholder 5" descr="A screenshot of a web page">
            <a:extLst>
              <a:ext uri="{FF2B5EF4-FFF2-40B4-BE49-F238E27FC236}">
                <a16:creationId xmlns:a16="http://schemas.microsoft.com/office/drawing/2014/main" id="{B941F400-461A-33AA-9A5D-B34F0121F3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9712" y="1825625"/>
            <a:ext cx="5126576" cy="4351338"/>
          </a:xfrm>
        </p:spPr>
      </p:pic>
    </p:spTree>
    <p:extLst>
      <p:ext uri="{BB962C8B-B14F-4D97-AF65-F5344CB8AC3E}">
        <p14:creationId xmlns:p14="http://schemas.microsoft.com/office/powerpoint/2010/main" val="18621578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88B8F-EC60-6963-FEA5-7F494BCF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to Grow Your Local Foods Menu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C5AC3-5E90-F9DE-9943-35043C414D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Fresh fruits and vegetables</a:t>
            </a:r>
          </a:p>
          <a:p>
            <a:r>
              <a:rPr lang="en-US" dirty="0"/>
              <a:t>Local meats</a:t>
            </a:r>
          </a:p>
          <a:p>
            <a:r>
              <a:rPr lang="en-US" dirty="0"/>
              <a:t>Replacing higher sodium items</a:t>
            </a:r>
          </a:p>
        </p:txBody>
      </p:sp>
      <p:pic>
        <p:nvPicPr>
          <p:cNvPr id="6" name="Content Placeholder 5" descr="A light bulb with different colored icons">
            <a:extLst>
              <a:ext uri="{FF2B5EF4-FFF2-40B4-BE49-F238E27FC236}">
                <a16:creationId xmlns:a16="http://schemas.microsoft.com/office/drawing/2014/main" id="{56416ED5-3AE6-9F21-52B0-3BA40C6734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68596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FBF1A-AF42-5CEA-D8CE-B48E850E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local foods that are already on the menu.</a:t>
            </a:r>
          </a:p>
        </p:txBody>
      </p:sp>
      <p:pic>
        <p:nvPicPr>
          <p:cNvPr id="7" name="Content Placeholder 6" descr="A grey icon of a paper with a magnifying glass">
            <a:extLst>
              <a:ext uri="{FF2B5EF4-FFF2-40B4-BE49-F238E27FC236}">
                <a16:creationId xmlns:a16="http://schemas.microsoft.com/office/drawing/2014/main" id="{5FF5983B-FC56-275F-EC3C-E1D8427C8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28379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E9AD2-2FA6-DCF8-5F60-688938BE0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for local foods to replace what you already offer on the menu.</a:t>
            </a:r>
          </a:p>
        </p:txBody>
      </p:sp>
      <p:pic>
        <p:nvPicPr>
          <p:cNvPr id="5" name="Content Placeholder 4" descr="A wooden box with plants ">
            <a:extLst>
              <a:ext uri="{FF2B5EF4-FFF2-40B4-BE49-F238E27FC236}">
                <a16:creationId xmlns:a16="http://schemas.microsoft.com/office/drawing/2014/main" id="{7A943F1B-FA48-6207-C899-F6523980E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4930"/>
          <a:stretch/>
        </p:blipFill>
        <p:spPr>
          <a:xfrm>
            <a:off x="2585714" y="1690688"/>
            <a:ext cx="7020571" cy="4568317"/>
          </a:xfrm>
        </p:spPr>
      </p:pic>
    </p:spTree>
    <p:extLst>
      <p:ext uri="{BB962C8B-B14F-4D97-AF65-F5344CB8AC3E}">
        <p14:creationId xmlns:p14="http://schemas.microsoft.com/office/powerpoint/2010/main" val="1755883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92B36-2027-1179-3A2F-AE11F1F4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 menus and recipes to incorporate local foods.</a:t>
            </a:r>
          </a:p>
        </p:txBody>
      </p:sp>
      <p:pic>
        <p:nvPicPr>
          <p:cNvPr id="4" name="Content Placeholder 3" descr="salad ba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21"/>
          <a:stretch/>
        </p:blipFill>
        <p:spPr>
          <a:xfrm>
            <a:off x="3920331" y="1825625"/>
            <a:ext cx="4351338" cy="2844849"/>
          </a:xfrm>
        </p:spPr>
      </p:pic>
    </p:spTree>
    <p:extLst>
      <p:ext uri="{BB962C8B-B14F-4D97-AF65-F5344CB8AC3E}">
        <p14:creationId xmlns:p14="http://schemas.microsoft.com/office/powerpoint/2010/main" val="2202665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A5A3D-B367-E682-F83E-8465C7D73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new menus and recipes to highlight local foods and ingredients.</a:t>
            </a:r>
          </a:p>
        </p:txBody>
      </p:sp>
      <p:pic>
        <p:nvPicPr>
          <p:cNvPr id="5" name="Content Placeholder 4" descr="Montana's Harvest of the Month">
            <a:extLst>
              <a:ext uri="{FF2B5EF4-FFF2-40B4-BE49-F238E27FC236}">
                <a16:creationId xmlns:a16="http://schemas.microsoft.com/office/drawing/2014/main" id="{18E0A6C1-7E01-C5AD-EF5B-467308FB8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4930" y="2351586"/>
            <a:ext cx="6942140" cy="3219874"/>
          </a:xfrm>
        </p:spPr>
      </p:pic>
    </p:spTree>
    <p:extLst>
      <p:ext uri="{BB962C8B-B14F-4D97-AF65-F5344CB8AC3E}">
        <p14:creationId xmlns:p14="http://schemas.microsoft.com/office/powerpoint/2010/main" val="21236963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C83C2-84CF-7F65-EF3E-F85D5317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Grow Your Local Foods Menu Action Plan</a:t>
            </a:r>
          </a:p>
        </p:txBody>
      </p:sp>
      <p:pic>
        <p:nvPicPr>
          <p:cNvPr id="5" name="Content Placeholder 4" descr="A person holding a pen and a checklist">
            <a:extLst>
              <a:ext uri="{FF2B5EF4-FFF2-40B4-BE49-F238E27FC236}">
                <a16:creationId xmlns:a16="http://schemas.microsoft.com/office/drawing/2014/main" id="{3ED170B6-A949-F540-31FC-AA8D85A30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2186690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7AAD-D8D1-186D-6B8D-58A0142B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73B36-2D8B-8DD9-66E3-4BF0B21F8E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USDA Foods in Schools offers domestically produced food</a:t>
            </a:r>
          </a:p>
          <a:p>
            <a:r>
              <a:rPr lang="en-US" dirty="0"/>
              <a:t>DoD Fresh Fruit and Vegetable Program provides fresh produce</a:t>
            </a:r>
          </a:p>
          <a:p>
            <a:r>
              <a:rPr lang="en-US" dirty="0"/>
              <a:t>USDA Farm to School Grant Program funds farm-to-school initiatives</a:t>
            </a:r>
          </a:p>
          <a:p>
            <a:r>
              <a:rPr lang="en-US" dirty="0"/>
              <a:t>Using fresh local foods can help reduce sodium in school meals</a:t>
            </a:r>
          </a:p>
        </p:txBody>
      </p:sp>
      <p:pic>
        <p:nvPicPr>
          <p:cNvPr id="5" name="Content Placeholder 4" descr="A stopwatch with arrows and words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587331" y="1825625"/>
            <a:ext cx="4351338" cy="2781544"/>
          </a:xfrm>
        </p:spPr>
      </p:pic>
    </p:spTree>
    <p:extLst>
      <p:ext uri="{BB962C8B-B14F-4D97-AF65-F5344CB8AC3E}">
        <p14:creationId xmlns:p14="http://schemas.microsoft.com/office/powerpoint/2010/main" val="42658823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1FE750F-AC2C-E070-930A-5EE36D13D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738179" cy="2852737"/>
          </a:xfrm>
        </p:spPr>
        <p:txBody>
          <a:bodyPr/>
          <a:lstStyle/>
          <a:p>
            <a:r>
              <a:rPr lang="en-US" dirty="0"/>
              <a:t>Lesson 2: Cooperative Purchasing Groups</a:t>
            </a:r>
          </a:p>
        </p:txBody>
      </p:sp>
    </p:spTree>
    <p:extLst>
      <p:ext uri="{BB962C8B-B14F-4D97-AF65-F5344CB8AC3E}">
        <p14:creationId xmlns:p14="http://schemas.microsoft.com/office/powerpoint/2010/main" val="3276970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1B7C3F-8E4B-6466-2075-F9A00682C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Purchasing Agreements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F24F97-0542-A6BD-EEDC-4836AD5329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SFAs use different types of purchasing agreements</a:t>
            </a:r>
          </a:p>
          <a:p>
            <a:r>
              <a:rPr lang="en-US" dirty="0"/>
              <a:t>Consider joining a CPG</a:t>
            </a:r>
          </a:p>
        </p:txBody>
      </p:sp>
      <p:pic>
        <p:nvPicPr>
          <p:cNvPr id="8" name="Content Placeholder 7" descr="A hand writing on a clipboard">
            <a:extLst>
              <a:ext uri="{FF2B5EF4-FFF2-40B4-BE49-F238E27FC236}">
                <a16:creationId xmlns:a16="http://schemas.microsoft.com/office/drawing/2014/main" id="{D7E5172A-7952-CC92-EF61-BFD33CED73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286310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9611A-F16C-58A7-458C-A6EF3BB51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Cooperative Purchasing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262B6-27DB-EE40-1D30-41E5E22131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Pooling purchasing power</a:t>
            </a:r>
          </a:p>
          <a:p>
            <a:r>
              <a:rPr lang="en-US" dirty="0"/>
              <a:t>Advantages for SFAs</a:t>
            </a:r>
          </a:p>
          <a:p>
            <a:r>
              <a:rPr lang="en-US" dirty="0"/>
              <a:t>Compliance with regulations</a:t>
            </a:r>
          </a:p>
        </p:txBody>
      </p:sp>
      <p:pic>
        <p:nvPicPr>
          <p:cNvPr id="6" name="Content Placeholder 5" descr="A cart with boxes and a gear">
            <a:extLst>
              <a:ext uri="{FF2B5EF4-FFF2-40B4-BE49-F238E27FC236}">
                <a16:creationId xmlns:a16="http://schemas.microsoft.com/office/drawing/2014/main" id="{11B4123B-2FD1-B228-2398-419FC11845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18097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DBE09-BA98-7114-11AD-C9FF87A5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a Cooperative Purchasing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8E48-6EDE-775F-C105-26334E41F4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Review guidelines</a:t>
            </a:r>
          </a:p>
          <a:p>
            <a:r>
              <a:rPr lang="en-US" dirty="0"/>
              <a:t>Conduct research</a:t>
            </a:r>
          </a:p>
          <a:p>
            <a:r>
              <a:rPr lang="en-US" dirty="0"/>
              <a:t>Member-user survey</a:t>
            </a:r>
          </a:p>
          <a:p>
            <a:r>
              <a:rPr lang="en-US" dirty="0"/>
              <a:t>Analyze finances</a:t>
            </a:r>
          </a:p>
          <a:p>
            <a:r>
              <a:rPr lang="en-US" dirty="0"/>
              <a:t>Meet potential members</a:t>
            </a:r>
          </a:p>
          <a:p>
            <a:r>
              <a:rPr lang="en-US" dirty="0"/>
              <a:t>Develop a business plan</a:t>
            </a:r>
          </a:p>
        </p:txBody>
      </p:sp>
      <p:pic>
        <p:nvPicPr>
          <p:cNvPr id="6" name="Content Placeholder 5" descr="A group of people in a gear">
            <a:extLst>
              <a:ext uri="{FF2B5EF4-FFF2-40B4-BE49-F238E27FC236}">
                <a16:creationId xmlns:a16="http://schemas.microsoft.com/office/drawing/2014/main" id="{467DC29B-E7AE-1427-910D-4271639622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623245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11FA-846F-37D8-4013-14164583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Federal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BA9BF-595A-6F40-3BBD-3ECEA5215A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Ensure full and open competition</a:t>
            </a:r>
          </a:p>
          <a:p>
            <a:r>
              <a:rPr lang="en-US" dirty="0"/>
              <a:t>Comply with Federal standards</a:t>
            </a:r>
          </a:p>
        </p:txBody>
      </p:sp>
      <p:pic>
        <p:nvPicPr>
          <p:cNvPr id="6" name="Content Placeholder 5" descr="A list of guidelines with citations">
            <a:extLst>
              <a:ext uri="{FF2B5EF4-FFF2-40B4-BE49-F238E27FC236}">
                <a16:creationId xmlns:a16="http://schemas.microsoft.com/office/drawing/2014/main" id="{A8D8C1A8-7FBF-D541-FF34-3CE29B3DDD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17298" b="50079"/>
          <a:stretch/>
        </p:blipFill>
        <p:spPr>
          <a:xfrm>
            <a:off x="6587330" y="1825625"/>
            <a:ext cx="5007837" cy="3022822"/>
          </a:xfrm>
        </p:spPr>
      </p:pic>
    </p:spTree>
    <p:extLst>
      <p:ext uri="{BB962C8B-B14F-4D97-AF65-F5344CB8AC3E}">
        <p14:creationId xmlns:p14="http://schemas.microsoft.com/office/powerpoint/2010/main" val="1672392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5A0A7-771A-57A4-1126-52539D7A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 Initial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45246-3D6B-1D0E-DA86-5AFD27B005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Form a leadership group</a:t>
            </a:r>
          </a:p>
          <a:p>
            <a:r>
              <a:rPr lang="en-US" dirty="0"/>
              <a:t>Contact local directors</a:t>
            </a:r>
          </a:p>
          <a:p>
            <a:r>
              <a:rPr lang="en-US" dirty="0"/>
              <a:t>Discuss cooperative purchasing group</a:t>
            </a:r>
          </a:p>
          <a:p>
            <a:r>
              <a:rPr lang="en-US" dirty="0"/>
              <a:t>Hold a general meeting</a:t>
            </a:r>
          </a:p>
        </p:txBody>
      </p:sp>
      <p:pic>
        <p:nvPicPr>
          <p:cNvPr id="6" name="Content Placeholder 5" descr="A group of people sitting at a table">
            <a:extLst>
              <a:ext uri="{FF2B5EF4-FFF2-40B4-BE49-F238E27FC236}">
                <a16:creationId xmlns:a16="http://schemas.microsoft.com/office/drawing/2014/main" id="{B4BC0B61-202F-3E4B-4FB1-E91D6C5F61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58632"/>
          <a:stretch/>
        </p:blipFill>
        <p:spPr>
          <a:xfrm>
            <a:off x="6019800" y="2227521"/>
            <a:ext cx="5808684" cy="2402957"/>
          </a:xfrm>
        </p:spPr>
      </p:pic>
    </p:spTree>
    <p:extLst>
      <p:ext uri="{BB962C8B-B14F-4D97-AF65-F5344CB8AC3E}">
        <p14:creationId xmlns:p14="http://schemas.microsoft.com/office/powerpoint/2010/main" val="2029994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E44D-A534-B819-C0B5-7787631EC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 Member-User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BEF69-92CA-7B66-866E-8790B72790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Survey for potential group membership</a:t>
            </a:r>
          </a:p>
          <a:p>
            <a:r>
              <a:rPr lang="en-US" dirty="0"/>
              <a:t>Questions on product needs, business volume, financial commitment</a:t>
            </a:r>
          </a:p>
          <a:p>
            <a:r>
              <a:rPr lang="en-US" dirty="0"/>
              <a:t>Build trust through phone calls, meetings</a:t>
            </a:r>
          </a:p>
        </p:txBody>
      </p:sp>
      <p:pic>
        <p:nvPicPr>
          <p:cNvPr id="6" name="Content Placeholder 5" descr="A clipboard with a pen and a checklist">
            <a:extLst>
              <a:ext uri="{FF2B5EF4-FFF2-40B4-BE49-F238E27FC236}">
                <a16:creationId xmlns:a16="http://schemas.microsoft.com/office/drawing/2014/main" id="{F0F9F7C6-2C05-AD7F-949E-2792D9FEA8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064174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85561-A19A-D22C-E385-E007A718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 Advisors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48B61-2661-AC35-1606-D5AFD51511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Consider outside advisors</a:t>
            </a:r>
          </a:p>
          <a:p>
            <a:r>
              <a:rPr lang="en-US" dirty="0"/>
              <a:t>State agency, officers, legal/purchasing experts</a:t>
            </a:r>
          </a:p>
          <a:p>
            <a:r>
              <a:rPr lang="en-US" dirty="0"/>
              <a:t>Clarify fees and expenses</a:t>
            </a:r>
          </a:p>
        </p:txBody>
      </p:sp>
      <p:pic>
        <p:nvPicPr>
          <p:cNvPr id="6" name="Content Placeholder 5" descr="A group of people with speech bubbles">
            <a:extLst>
              <a:ext uri="{FF2B5EF4-FFF2-40B4-BE49-F238E27FC236}">
                <a16:creationId xmlns:a16="http://schemas.microsoft.com/office/drawing/2014/main" id="{0963FF22-9037-6D68-1591-1729EDDE38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270201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C6EE-EB58-8B3F-F67F-DA1455684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 the Financial Needs of the Purchasing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28B5F-92E0-B6AD-7B47-ED7E847965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Feasibility analysis</a:t>
            </a:r>
          </a:p>
          <a:p>
            <a:r>
              <a:rPr lang="en-US" dirty="0"/>
              <a:t>Identify costs</a:t>
            </a:r>
          </a:p>
          <a:p>
            <a:r>
              <a:rPr lang="en-US" dirty="0"/>
              <a:t>Market research</a:t>
            </a:r>
          </a:p>
          <a:p>
            <a:r>
              <a:rPr lang="en-US" dirty="0"/>
              <a:t>Business fluctuations</a:t>
            </a:r>
          </a:p>
        </p:txBody>
      </p:sp>
      <p:pic>
        <p:nvPicPr>
          <p:cNvPr id="6" name="Content Placeholder 5" descr="A person sitting on a computer">
            <a:extLst>
              <a:ext uri="{FF2B5EF4-FFF2-40B4-BE49-F238E27FC236}">
                <a16:creationId xmlns:a16="http://schemas.microsoft.com/office/drawing/2014/main" id="{9E0A6C9D-3D8B-EDEB-71A2-A66366A113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9584633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583C-1ED0-67B2-370C-17DCA985C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 a Meeting with the Lead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FBD94-3083-1C72-78B4-2FE7C13A13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Vote to continue</a:t>
            </a:r>
          </a:p>
          <a:p>
            <a:r>
              <a:rPr lang="en-US" dirty="0"/>
              <a:t>Chairperson</a:t>
            </a:r>
          </a:p>
          <a:p>
            <a:r>
              <a:rPr lang="en-US" dirty="0"/>
              <a:t>Express procurement needs</a:t>
            </a:r>
          </a:p>
          <a:p>
            <a:r>
              <a:rPr lang="en-US" dirty="0"/>
              <a:t>Review survey results</a:t>
            </a:r>
          </a:p>
          <a:p>
            <a:r>
              <a:rPr lang="en-US" dirty="0"/>
              <a:t>Discuss operations, advantages, disadvantages, risks, benefits, limitations</a:t>
            </a:r>
          </a:p>
        </p:txBody>
      </p:sp>
      <p:pic>
        <p:nvPicPr>
          <p:cNvPr id="6" name="Content Placeholder 5" descr="A group of people with a light bulb behind them">
            <a:extLst>
              <a:ext uri="{FF2B5EF4-FFF2-40B4-BE49-F238E27FC236}">
                <a16:creationId xmlns:a16="http://schemas.microsoft.com/office/drawing/2014/main" id="{0DFD4F4C-6B47-7549-88F1-6C96BF184A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0981938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082EA-1738-9E9C-18B9-C439F1548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 Assistance While in Preparation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E67C7-2BD8-D302-5979-8785DDA5ED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Economic need is fundamental</a:t>
            </a:r>
          </a:p>
          <a:p>
            <a:r>
              <a:rPr lang="en-US" dirty="0"/>
              <a:t>Seek help from State agency, legal experts</a:t>
            </a:r>
          </a:p>
          <a:p>
            <a:r>
              <a:rPr lang="en-US" dirty="0"/>
              <a:t>Start with limited services</a:t>
            </a:r>
          </a:p>
          <a:p>
            <a:r>
              <a:rPr lang="en-US" dirty="0"/>
              <a:t>Expand after successful operation</a:t>
            </a:r>
          </a:p>
        </p:txBody>
      </p:sp>
      <p:pic>
        <p:nvPicPr>
          <p:cNvPr id="6" name="Content Placeholder 5" descr="A person pointing at a whiteboard">
            <a:extLst>
              <a:ext uri="{FF2B5EF4-FFF2-40B4-BE49-F238E27FC236}">
                <a16:creationId xmlns:a16="http://schemas.microsoft.com/office/drawing/2014/main" id="{724DF1E3-F80D-D7EE-7C60-6120F67FE5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1343400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D8E73-3DE4-6C4F-6551-29A3B6B75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an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FE67A-DF0E-6AE2-9B0E-0E69CF5CB7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Consider all member SFA needs</a:t>
            </a:r>
          </a:p>
          <a:p>
            <a:r>
              <a:rPr lang="en-US" dirty="0"/>
              <a:t>Develop quantities, specifications</a:t>
            </a:r>
          </a:p>
          <a:p>
            <a:r>
              <a:rPr lang="en-US" dirty="0"/>
              <a:t>Agree on product list based on menus</a:t>
            </a:r>
          </a:p>
          <a:p>
            <a:r>
              <a:rPr lang="en-US" dirty="0"/>
              <a:t>Establish governing policies</a:t>
            </a:r>
          </a:p>
          <a:p>
            <a:r>
              <a:rPr lang="en-US" dirty="0"/>
              <a:t>Maintain communication</a:t>
            </a:r>
          </a:p>
          <a:p>
            <a:r>
              <a:rPr lang="en-US" dirty="0"/>
              <a:t>Know Federal Procurement Regs</a:t>
            </a:r>
          </a:p>
        </p:txBody>
      </p:sp>
      <p:pic>
        <p:nvPicPr>
          <p:cNvPr id="6" name="Content Placeholder 5" descr="A hands shaking with a paper">
            <a:extLst>
              <a:ext uri="{FF2B5EF4-FFF2-40B4-BE49-F238E27FC236}">
                <a16:creationId xmlns:a16="http://schemas.microsoft.com/office/drawing/2014/main" id="{8AD7C9C1-7397-BA8D-377C-C84AD32F61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3091036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640D-B5E1-B241-5407-51B133FFD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Tips for a Successful Meeting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1C4A3A-4D41-93A5-E005-C68A0445A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Send meeting info early</a:t>
            </a:r>
          </a:p>
          <a:p>
            <a:r>
              <a:rPr lang="en-US" dirty="0"/>
              <a:t>Prepare agenda, handouts</a:t>
            </a:r>
          </a:p>
          <a:p>
            <a:r>
              <a:rPr lang="en-US" dirty="0"/>
              <a:t>Be well-prepared</a:t>
            </a:r>
          </a:p>
          <a:p>
            <a:r>
              <a:rPr lang="en-US" dirty="0"/>
              <a:t>Appoint a meeting leader</a:t>
            </a:r>
          </a:p>
          <a:p>
            <a:r>
              <a:rPr lang="en-US" dirty="0"/>
              <a:t>Start/end on time</a:t>
            </a:r>
          </a:p>
          <a:p>
            <a:r>
              <a:rPr lang="en-US" dirty="0"/>
              <a:t>Record detailed notes</a:t>
            </a:r>
          </a:p>
          <a:p>
            <a:r>
              <a:rPr lang="en-US" dirty="0"/>
              <a:t>Introduce participants</a:t>
            </a:r>
          </a:p>
          <a:p>
            <a:r>
              <a:rPr lang="en-US" dirty="0"/>
              <a:t>Encourage questions</a:t>
            </a:r>
          </a:p>
          <a:p>
            <a:r>
              <a:rPr lang="en-US" dirty="0"/>
              <a:t>Provide resources</a:t>
            </a:r>
          </a:p>
          <a:p>
            <a:r>
              <a:rPr lang="en-US" dirty="0"/>
              <a:t>Follow up on issues</a:t>
            </a:r>
          </a:p>
          <a:p>
            <a:r>
              <a:rPr lang="en-US" dirty="0"/>
              <a:t>Set next meeting details</a:t>
            </a:r>
          </a:p>
        </p:txBody>
      </p:sp>
    </p:spTree>
    <p:extLst>
      <p:ext uri="{BB962C8B-B14F-4D97-AF65-F5344CB8AC3E}">
        <p14:creationId xmlns:p14="http://schemas.microsoft.com/office/powerpoint/2010/main" val="42551137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6F391-70C2-5584-1C16-B87F43627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 a Cooperative Purchasing Group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66517C-5383-BBAF-17B9-B686EB509A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Determine needs</a:t>
            </a:r>
          </a:p>
          <a:p>
            <a:r>
              <a:rPr lang="en-US" dirty="0"/>
              <a:t>Equal voice in decisions</a:t>
            </a:r>
          </a:p>
          <a:p>
            <a:r>
              <a:rPr lang="en-US" dirty="0"/>
              <a:t>Concessions for cost savings</a:t>
            </a:r>
          </a:p>
        </p:txBody>
      </p:sp>
      <p:pic>
        <p:nvPicPr>
          <p:cNvPr id="11" name="Content Placeholder 10" descr="A red line art of a person and a dollar sign">
            <a:extLst>
              <a:ext uri="{FF2B5EF4-FFF2-40B4-BE49-F238E27FC236}">
                <a16:creationId xmlns:a16="http://schemas.microsoft.com/office/drawing/2014/main" id="{B7917784-0AEE-650B-32A7-26469199B4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9599477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8FA31-6143-3046-2870-E4390C598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Purchasing Group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9DF5B-3905-983F-D9D6-FB45B8BA84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Request to become a member</a:t>
            </a:r>
          </a:p>
          <a:p>
            <a:r>
              <a:rPr lang="en-US" dirty="0"/>
              <a:t>SFA authorized signature</a:t>
            </a:r>
          </a:p>
          <a:p>
            <a:r>
              <a:rPr lang="en-US" dirty="0"/>
              <a:t>Group's acceptance</a:t>
            </a:r>
          </a:p>
          <a:p>
            <a:r>
              <a:rPr lang="en-US" dirty="0"/>
              <a:t>President and secretary signatures</a:t>
            </a:r>
          </a:p>
          <a:p>
            <a:r>
              <a:rPr lang="en-US" dirty="0"/>
              <a:t>Member's intent and duty statement</a:t>
            </a:r>
          </a:p>
        </p:txBody>
      </p:sp>
      <p:pic>
        <p:nvPicPr>
          <p:cNvPr id="5" name="Content Placeholder 6" descr="A pen signing a contract">
            <a:extLst>
              <a:ext uri="{FF2B5EF4-FFF2-40B4-BE49-F238E27FC236}">
                <a16:creationId xmlns:a16="http://schemas.microsoft.com/office/drawing/2014/main" id="{33BE6165-18F9-580D-1C0D-B650603176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7334531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F2F2-62F7-A0A4-3261-81C98E0CB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to Consider Before You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6AD9A-759F-6E49-9915-2870D82522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Membership in good standing</a:t>
            </a:r>
          </a:p>
          <a:p>
            <a:r>
              <a:rPr lang="en-US" dirty="0"/>
              <a:t>Time commitments, money, and expertise</a:t>
            </a:r>
          </a:p>
          <a:p>
            <a:r>
              <a:rPr lang="en-US" dirty="0"/>
              <a:t>SFA's needs</a:t>
            </a:r>
          </a:p>
        </p:txBody>
      </p:sp>
      <p:pic>
        <p:nvPicPr>
          <p:cNvPr id="6" name="Content Placeholder 5" descr="A person with many light bulbs">
            <a:extLst>
              <a:ext uri="{FF2B5EF4-FFF2-40B4-BE49-F238E27FC236}">
                <a16:creationId xmlns:a16="http://schemas.microsoft.com/office/drawing/2014/main" id="{5540B35C-578A-F3AD-3932-DC050B1657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720416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54752-8774-2681-E409-84C3FEB7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96AEA-833F-7F7D-9658-013F31DF4B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Consider current food costs</a:t>
            </a:r>
          </a:p>
          <a:p>
            <a:r>
              <a:rPr lang="en-US" dirty="0"/>
              <a:t>Evaluate the volume of purchases</a:t>
            </a:r>
          </a:p>
          <a:p>
            <a:r>
              <a:rPr lang="en-US" dirty="0"/>
              <a:t>Assess administrative fees</a:t>
            </a:r>
          </a:p>
          <a:p>
            <a:r>
              <a:rPr lang="en-US" dirty="0"/>
              <a:t>Calculate and compare costs</a:t>
            </a:r>
          </a:p>
        </p:txBody>
      </p:sp>
      <p:pic>
        <p:nvPicPr>
          <p:cNvPr id="6" name="Content Placeholder 5" descr="A paper with a price list and a forklift">
            <a:extLst>
              <a:ext uri="{FF2B5EF4-FFF2-40B4-BE49-F238E27FC236}">
                <a16:creationId xmlns:a16="http://schemas.microsoft.com/office/drawing/2014/main" id="{D7BB98AF-6E53-21AB-7A92-F7D7147637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6721841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FC4B9-E8F8-0310-0E32-E60515DC0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E74F3-52A4-8757-FB47-63E24C5963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Review menu items</a:t>
            </a:r>
          </a:p>
          <a:p>
            <a:r>
              <a:rPr lang="en-US" dirty="0"/>
              <a:t>Forecast needs</a:t>
            </a:r>
          </a:p>
          <a:p>
            <a:r>
              <a:rPr lang="en-US" dirty="0"/>
              <a:t>Consider high-volume items</a:t>
            </a:r>
          </a:p>
          <a:p>
            <a:r>
              <a:rPr lang="en-US" dirty="0"/>
              <a:t>Evaluate cooperative purchasing</a:t>
            </a:r>
          </a:p>
        </p:txBody>
      </p:sp>
      <p:pic>
        <p:nvPicPr>
          <p:cNvPr id="6" name="Content Placeholder 5" descr="A menu with a magnifying glass">
            <a:extLst>
              <a:ext uri="{FF2B5EF4-FFF2-40B4-BE49-F238E27FC236}">
                <a16:creationId xmlns:a16="http://schemas.microsoft.com/office/drawing/2014/main" id="{CDF336C0-3B95-E2E4-305F-8E4701FC61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0444373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0C45D-5022-B47C-1FB8-9C3C4803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 Schedules and Storage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C361A-0ACC-B458-76A7-BFAE62A99E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Evaluate delivery schedules</a:t>
            </a:r>
          </a:p>
          <a:p>
            <a:r>
              <a:rPr lang="en-US" dirty="0"/>
              <a:t>Assess storage capacity</a:t>
            </a:r>
          </a:p>
          <a:p>
            <a:r>
              <a:rPr lang="en-US" dirty="0"/>
              <a:t>Consider larger, less frequent deliveries</a:t>
            </a:r>
          </a:p>
          <a:p>
            <a:r>
              <a:rPr lang="en-US" dirty="0"/>
              <a:t>Impact on pricing</a:t>
            </a:r>
          </a:p>
          <a:p>
            <a:r>
              <a:rPr lang="en-US" dirty="0"/>
              <a:t>Check storage space suitability</a:t>
            </a:r>
          </a:p>
        </p:txBody>
      </p:sp>
      <p:pic>
        <p:nvPicPr>
          <p:cNvPr id="6" name="Content Placeholder 5" descr="A shelf with boxes on it">
            <a:extLst>
              <a:ext uri="{FF2B5EF4-FFF2-40B4-BE49-F238E27FC236}">
                <a16:creationId xmlns:a16="http://schemas.microsoft.com/office/drawing/2014/main" id="{B56E5B40-2496-E18C-1756-7730C0B7E3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1140505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4C18B-2A45-E9A4-F87C-9551D3C3A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Regulations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AD257-6A28-23A0-B936-934600CBE7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Unique local regulations</a:t>
            </a:r>
          </a:p>
          <a:p>
            <a:r>
              <a:rPr lang="en-US" dirty="0"/>
              <a:t>Small purchase threshold</a:t>
            </a:r>
          </a:p>
          <a:p>
            <a:r>
              <a:rPr lang="en-US" dirty="0"/>
              <a:t>Compatibility with the group's practices</a:t>
            </a:r>
          </a:p>
          <a:p>
            <a:r>
              <a:rPr lang="en-US" dirty="0"/>
              <a:t>Consider any restrictions</a:t>
            </a:r>
          </a:p>
        </p:txBody>
      </p:sp>
      <p:pic>
        <p:nvPicPr>
          <p:cNvPr id="6" name="Content Placeholder 5" descr="A building with a paper and a medal">
            <a:extLst>
              <a:ext uri="{FF2B5EF4-FFF2-40B4-BE49-F238E27FC236}">
                <a16:creationId xmlns:a16="http://schemas.microsoft.com/office/drawing/2014/main" id="{554F15CE-129D-804B-2BB3-920C520009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635591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CC65E-BF7A-3425-9B72-035B0B25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23BDD-FA68-6AC6-5F17-B516D034C5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Participation costs</a:t>
            </a:r>
          </a:p>
          <a:p>
            <a:r>
              <a:rPr lang="en-US" dirty="0"/>
              <a:t>Administrative fees</a:t>
            </a:r>
          </a:p>
          <a:p>
            <a:r>
              <a:rPr lang="en-US" dirty="0"/>
              <a:t>Membership fees</a:t>
            </a:r>
          </a:p>
          <a:p>
            <a:r>
              <a:rPr lang="en-US" dirty="0"/>
              <a:t>Additional delivery fees</a:t>
            </a:r>
          </a:p>
          <a:p>
            <a:r>
              <a:rPr lang="en-US" dirty="0"/>
              <a:t>Penalties</a:t>
            </a:r>
          </a:p>
          <a:p>
            <a:r>
              <a:rPr lang="en-US" dirty="0"/>
              <a:t>Comparison with existing costs</a:t>
            </a:r>
          </a:p>
        </p:txBody>
      </p:sp>
      <p:pic>
        <p:nvPicPr>
          <p:cNvPr id="6" name="Content Placeholder 5" descr="A diagram of a graph and a box">
            <a:extLst>
              <a:ext uri="{FF2B5EF4-FFF2-40B4-BE49-F238E27FC236}">
                <a16:creationId xmlns:a16="http://schemas.microsoft.com/office/drawing/2014/main" id="{55B1BA3D-37FB-CB39-D490-0E85CAD111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708024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B171F-4073-B219-D15D-D811A64B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18FF5-346F-30E1-BCA5-FE6980A583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Binding agreements</a:t>
            </a:r>
          </a:p>
          <a:p>
            <a:r>
              <a:rPr lang="en-US" dirty="0"/>
              <a:t>Consult legal counsel</a:t>
            </a:r>
          </a:p>
          <a:p>
            <a:r>
              <a:rPr lang="en-US" dirty="0"/>
              <a:t>Termination conditions</a:t>
            </a:r>
          </a:p>
        </p:txBody>
      </p:sp>
      <p:pic>
        <p:nvPicPr>
          <p:cNvPr id="6" name="Content Placeholder 5" descr="A close-up of a document">
            <a:extLst>
              <a:ext uri="{FF2B5EF4-FFF2-40B4-BE49-F238E27FC236}">
                <a16:creationId xmlns:a16="http://schemas.microsoft.com/office/drawing/2014/main" id="{DE0BC7D2-124A-52D9-4162-2C0615EDBB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4927745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7763C-31FB-8707-2D47-AADF52107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EF8E9-6EEF-5BB5-138C-37EF3209E7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Contact group members</a:t>
            </a:r>
          </a:p>
          <a:p>
            <a:r>
              <a:rPr lang="en-US" dirty="0"/>
              <a:t>CN State agency</a:t>
            </a:r>
          </a:p>
          <a:p>
            <a:r>
              <a:rPr lang="en-US" dirty="0"/>
              <a:t>Local SNA chapter</a:t>
            </a:r>
          </a:p>
          <a:p>
            <a:r>
              <a:rPr lang="en-US" dirty="0"/>
              <a:t>Institute of Child Nutrition</a:t>
            </a:r>
          </a:p>
          <a:p>
            <a:r>
              <a:rPr lang="en-US" dirty="0"/>
              <a:t>Legal counsel &amp; purchasing office</a:t>
            </a:r>
          </a:p>
        </p:txBody>
      </p:sp>
      <p:pic>
        <p:nvPicPr>
          <p:cNvPr id="6" name="Content Placeholder 5" descr="A person standing in front of a group of people">
            <a:extLst>
              <a:ext uri="{FF2B5EF4-FFF2-40B4-BE49-F238E27FC236}">
                <a16:creationId xmlns:a16="http://schemas.microsoft.com/office/drawing/2014/main" id="{D52F5032-629C-0389-A18B-718463954A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7288090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6341E-E005-33C1-82B5-F44E8E9E8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Farm to School/Local Foods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F2168-F31B-C9A2-DDAB-6F81316136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Consider geographic preference</a:t>
            </a:r>
          </a:p>
          <a:p>
            <a:r>
              <a:rPr lang="en-US" dirty="0"/>
              <a:t>Specify in solicitation &amp; contract</a:t>
            </a:r>
          </a:p>
          <a:p>
            <a:r>
              <a:rPr lang="en-US" dirty="0"/>
              <a:t>Define local area</a:t>
            </a:r>
          </a:p>
        </p:txBody>
      </p:sp>
      <p:pic>
        <p:nvPicPr>
          <p:cNvPr id="6" name="Content Placeholder 5" descr="farm to school image">
            <a:extLst>
              <a:ext uri="{FF2B5EF4-FFF2-40B4-BE49-F238E27FC236}">
                <a16:creationId xmlns:a16="http://schemas.microsoft.com/office/drawing/2014/main" id="{29DE1B91-1B11-B397-5BC5-ACFCACC2CF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8610204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F4AD-D58D-08F3-4EF4-88BC0AF94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Rebates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4CE31-54C1-7E85-C494-D939E23F88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Allocate based on purchase volume</a:t>
            </a:r>
          </a:p>
          <a:p>
            <a:r>
              <a:rPr lang="en-US" dirty="0"/>
              <a:t>Report to each SFA</a:t>
            </a:r>
          </a:p>
          <a:p>
            <a:r>
              <a:rPr lang="en-US" dirty="0"/>
              <a:t>Cost-reimbursement contracts</a:t>
            </a:r>
          </a:p>
        </p:txBody>
      </p:sp>
      <p:pic>
        <p:nvPicPr>
          <p:cNvPr id="6" name="Content Placeholder 5" descr="A green line drawing of a hand and a dollar sign">
            <a:extLst>
              <a:ext uri="{FF2B5EF4-FFF2-40B4-BE49-F238E27FC236}">
                <a16:creationId xmlns:a16="http://schemas.microsoft.com/office/drawing/2014/main" id="{CAC4FBC3-2A21-653B-0B00-FC3293C1BE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0571390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8E0D7-EA14-0176-31C9-56DB451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Vendors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348FF-B95B-A6C6-C802-82C2451C86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Affirmative steps for small, minority, and women's businesses</a:t>
            </a:r>
          </a:p>
          <a:p>
            <a:r>
              <a:rPr lang="en-US" dirty="0"/>
              <a:t>Promote diversity and inclusion</a:t>
            </a:r>
          </a:p>
          <a:p>
            <a:r>
              <a:rPr lang="en-US" dirty="0"/>
              <a:t>Expand supplier opportunities</a:t>
            </a:r>
          </a:p>
          <a:p>
            <a:r>
              <a:rPr lang="en-US" dirty="0"/>
              <a:t>Align with government objectives</a:t>
            </a:r>
          </a:p>
        </p:txBody>
      </p:sp>
      <p:pic>
        <p:nvPicPr>
          <p:cNvPr id="6" name="Content Placeholder 5" descr="A small business building with a awning">
            <a:extLst>
              <a:ext uri="{FF2B5EF4-FFF2-40B4-BE49-F238E27FC236}">
                <a16:creationId xmlns:a16="http://schemas.microsoft.com/office/drawing/2014/main" id="{8A9BDCBD-5AAA-FF89-322E-DEC10EEB16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0910735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CABBE-9E56-F1B3-2E0E-AAA5FA522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86FEB-5F71-BFD3-F93C-B37D9D0611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Procure new and varied menu items</a:t>
            </a:r>
          </a:p>
          <a:p>
            <a:r>
              <a:rPr lang="en-US" dirty="0"/>
              <a:t>Maximize full and open competition</a:t>
            </a:r>
          </a:p>
          <a:p>
            <a:r>
              <a:rPr lang="en-US" dirty="0"/>
              <a:t>Competitively procure new products</a:t>
            </a:r>
          </a:p>
        </p:txBody>
      </p:sp>
      <p:pic>
        <p:nvPicPr>
          <p:cNvPr id="6" name="Content Placeholder 5" descr="A logo with yellow text">
            <a:extLst>
              <a:ext uri="{FF2B5EF4-FFF2-40B4-BE49-F238E27FC236}">
                <a16:creationId xmlns:a16="http://schemas.microsoft.com/office/drawing/2014/main" id="{3D489CB1-B961-64B2-B4D6-F4E34295BE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2179341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50EC0-F9AF-6D88-2982-8D8B1D02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Counsel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1470F-0780-3619-43E7-876C25373E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Seek legal counsel</a:t>
            </a:r>
          </a:p>
          <a:p>
            <a:r>
              <a:rPr lang="en-US" dirty="0"/>
              <a:t>Familiar with State statutes</a:t>
            </a:r>
          </a:p>
          <a:p>
            <a:r>
              <a:rPr lang="en-US" dirty="0"/>
              <a:t>Review agreements and contracts</a:t>
            </a:r>
          </a:p>
          <a:p>
            <a:r>
              <a:rPr lang="en-US" dirty="0"/>
              <a:t>Ensure legal compliance</a:t>
            </a:r>
          </a:p>
        </p:txBody>
      </p:sp>
      <p:pic>
        <p:nvPicPr>
          <p:cNvPr id="6" name="Content Placeholder 5" descr="A person sitting at a desk with a scale of justice">
            <a:extLst>
              <a:ext uri="{FF2B5EF4-FFF2-40B4-BE49-F238E27FC236}">
                <a16:creationId xmlns:a16="http://schemas.microsoft.com/office/drawing/2014/main" id="{D0520903-1318-DDC7-E477-9C1AE72832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347251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C7479-42AD-F95A-C385-6B646752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27E6D-5FE2-5980-43E3-5D31C4F8C1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Reach out to organizations</a:t>
            </a:r>
          </a:p>
          <a:p>
            <a:r>
              <a:rPr lang="en-US" dirty="0"/>
              <a:t>CNP State agency</a:t>
            </a:r>
          </a:p>
          <a:p>
            <a:r>
              <a:rPr lang="en-US" dirty="0"/>
              <a:t>Local SNA chapter</a:t>
            </a:r>
          </a:p>
          <a:p>
            <a:r>
              <a:rPr lang="en-US" dirty="0"/>
              <a:t>SFAs in cooperative groups</a:t>
            </a:r>
          </a:p>
        </p:txBody>
      </p:sp>
      <p:pic>
        <p:nvPicPr>
          <p:cNvPr id="6" name="Content Placeholder 5" descr="A group of colorful speech bubbles with question marks">
            <a:extLst>
              <a:ext uri="{FF2B5EF4-FFF2-40B4-BE49-F238E27FC236}">
                <a16:creationId xmlns:a16="http://schemas.microsoft.com/office/drawing/2014/main" id="{00A7DDC1-30A1-0174-B547-1C2EBA3E7B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8112789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84F30-6427-DD25-4B08-59CAB0EF3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Examine Your SFA’s Needs</a:t>
            </a:r>
          </a:p>
        </p:txBody>
      </p:sp>
      <p:pic>
        <p:nvPicPr>
          <p:cNvPr id="7" name="Content Placeholder 6" descr="A blue line drawing of a person with question marks around their face">
            <a:extLst>
              <a:ext uri="{FF2B5EF4-FFF2-40B4-BE49-F238E27FC236}">
                <a16:creationId xmlns:a16="http://schemas.microsoft.com/office/drawing/2014/main" id="{755CCE89-8171-18C4-FF5D-A390D0F03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5004794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5D9E3-8F17-7C18-F532-C28B8962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 the Cooperative Purchasing Group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F901CF-1C16-7C6D-D746-F33F877893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Identify existing CPGs</a:t>
            </a:r>
          </a:p>
          <a:p>
            <a:r>
              <a:rPr lang="en-US" dirty="0"/>
              <a:t>Determine SFA needs</a:t>
            </a:r>
          </a:p>
          <a:p>
            <a:r>
              <a:rPr lang="en-US" dirty="0"/>
              <a:t>Ensure compliance with regulations</a:t>
            </a:r>
          </a:p>
        </p:txBody>
      </p:sp>
      <p:pic>
        <p:nvPicPr>
          <p:cNvPr id="7" name="Content Placeholder 6" descr="A clipboard with a magnifying glass and check marks">
            <a:extLst>
              <a:ext uri="{FF2B5EF4-FFF2-40B4-BE49-F238E27FC236}">
                <a16:creationId xmlns:a16="http://schemas.microsoft.com/office/drawing/2014/main" id="{446AC4F8-A7D4-7C7A-479B-F22348F864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530700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4AE0A-22C8-1602-024D-1CB57E256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Cooperative Purchasing Group Efforts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3E346-260A-8255-3784-C629F19E5F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Benefits: savings, improved quality, efficiency</a:t>
            </a:r>
          </a:p>
          <a:p>
            <a:r>
              <a:rPr lang="en-US" dirty="0"/>
              <a:t>Drawbacks: fewer deliveries, product changes</a:t>
            </a:r>
          </a:p>
        </p:txBody>
      </p:sp>
      <p:pic>
        <p:nvPicPr>
          <p:cNvPr id="6" name="Content Placeholder 5" descr="A clipboard with check marks and x marks">
            <a:extLst>
              <a:ext uri="{FF2B5EF4-FFF2-40B4-BE49-F238E27FC236}">
                <a16:creationId xmlns:a16="http://schemas.microsoft.com/office/drawing/2014/main" id="{57D85B99-9FEC-9AC5-D4F6-E4B10AE624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9424243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613BB-672B-0534-DFDF-2AD7D1BE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and Disadvantages</a:t>
            </a:r>
          </a:p>
        </p:txBody>
      </p:sp>
      <p:pic>
        <p:nvPicPr>
          <p:cNvPr id="7" name="Content Placeholder 6" descr="A cartoon of a balance">
            <a:extLst>
              <a:ext uri="{FF2B5EF4-FFF2-40B4-BE49-F238E27FC236}">
                <a16:creationId xmlns:a16="http://schemas.microsoft.com/office/drawing/2014/main" id="{C19F1B8C-6281-0831-5FF9-18ED2A6C0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9072856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B6C94-C111-1153-4672-5BD331AAB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6353" y="442192"/>
            <a:ext cx="7355958" cy="1325563"/>
          </a:xfrm>
        </p:spPr>
        <p:txBody>
          <a:bodyPr/>
          <a:lstStyle/>
          <a:p>
            <a:r>
              <a:rPr lang="en-US" dirty="0"/>
              <a:t>Sodium Reduction Spotlight: Purchasing Power and Volume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BE2AF-15FD-0BC9-510C-ADB9DF3E2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43532" y="2527910"/>
            <a:ext cx="5181600" cy="2158298"/>
          </a:xfrm>
        </p:spPr>
        <p:txBody>
          <a:bodyPr>
            <a:normAutofit/>
          </a:bodyPr>
          <a:lstStyle/>
          <a:p>
            <a:r>
              <a:rPr lang="en-US" dirty="0"/>
              <a:t>More lower-sodium products</a:t>
            </a:r>
          </a:p>
          <a:p>
            <a:r>
              <a:rPr lang="en-US" dirty="0"/>
              <a:t>Lower prices</a:t>
            </a:r>
          </a:p>
          <a:p>
            <a:r>
              <a:rPr lang="en-US" dirty="0"/>
              <a:t>Volume purchases</a:t>
            </a:r>
          </a:p>
          <a:p>
            <a:r>
              <a:rPr lang="en-US" dirty="0"/>
              <a:t>Directly from manufacturers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35A1D0B-A7D3-04B0-C169-B80084423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86371" y="0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9722160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CBC7-AA15-A044-98EC-DCB01A793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EB4D0-AA2A-5F82-59EF-3C5A83765C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Increased purchasing power</a:t>
            </a:r>
          </a:p>
          <a:p>
            <a:r>
              <a:rPr lang="en-US" dirty="0"/>
              <a:t>Enhanced quality &amp; availability</a:t>
            </a:r>
          </a:p>
          <a:p>
            <a:r>
              <a:rPr lang="en-US" dirty="0"/>
              <a:t>Reduced administrative burden</a:t>
            </a:r>
          </a:p>
          <a:p>
            <a:r>
              <a:rPr lang="en-US" dirty="0"/>
              <a:t>Direct manufacturer purchasing</a:t>
            </a:r>
          </a:p>
          <a:p>
            <a:r>
              <a:rPr lang="en-US" dirty="0"/>
              <a:t>Increased volume for SFAs</a:t>
            </a:r>
          </a:p>
          <a:p>
            <a:r>
              <a:rPr lang="en-US" dirty="0"/>
              <a:t>Networking opportunities</a:t>
            </a:r>
          </a:p>
          <a:p>
            <a:r>
              <a:rPr lang="en-US" dirty="0"/>
              <a:t>Centralized decision-making</a:t>
            </a:r>
          </a:p>
          <a:p>
            <a:r>
              <a:rPr lang="en-US" dirty="0"/>
              <a:t>Other benefits</a:t>
            </a:r>
          </a:p>
        </p:txBody>
      </p:sp>
      <p:pic>
        <p:nvPicPr>
          <p:cNvPr id="6" name="Content Placeholder 5" descr="A green outline of a hand giving a thumbs up">
            <a:extLst>
              <a:ext uri="{FF2B5EF4-FFF2-40B4-BE49-F238E27FC236}">
                <a16:creationId xmlns:a16="http://schemas.microsoft.com/office/drawing/2014/main" id="{B6AAD4A5-8711-752C-B487-0EA604BDFB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24788" y="1253331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276155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1FB1-8C62-F6A8-E38D-C6F015CEC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Purchasing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0F863-7531-DD9F-8A07-0807576251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22572" cy="4351338"/>
          </a:xfrm>
        </p:spPr>
        <p:txBody>
          <a:bodyPr>
            <a:normAutofit/>
          </a:bodyPr>
          <a:lstStyle/>
          <a:p>
            <a:r>
              <a:rPr lang="en-US" dirty="0"/>
              <a:t>Negotiate contracts as one entity</a:t>
            </a:r>
          </a:p>
          <a:p>
            <a:r>
              <a:rPr lang="en-US" dirty="0"/>
              <a:t>Lower prices</a:t>
            </a:r>
          </a:p>
          <a:p>
            <a:r>
              <a:rPr lang="en-US" dirty="0"/>
              <a:t>Wider product range</a:t>
            </a:r>
          </a:p>
          <a:p>
            <a:r>
              <a:rPr lang="en-US" dirty="0"/>
              <a:t>Higher quality</a:t>
            </a:r>
          </a:p>
          <a:p>
            <a:r>
              <a:rPr lang="en-US" dirty="0"/>
              <a:t>Ability to purchase large-volume items</a:t>
            </a:r>
          </a:p>
          <a:p>
            <a:r>
              <a:rPr lang="en-US" dirty="0"/>
              <a:t>Demand for lower-sodium products</a:t>
            </a:r>
          </a:p>
          <a:p>
            <a:r>
              <a:rPr lang="en-US" dirty="0"/>
              <a:t>Lower prices for school-appropriate products</a:t>
            </a:r>
          </a:p>
        </p:txBody>
      </p:sp>
      <p:pic>
        <p:nvPicPr>
          <p:cNvPr id="6" name="Content Placeholder 5" descr="A blue and white handshake with a coin above it">
            <a:extLst>
              <a:ext uri="{FF2B5EF4-FFF2-40B4-BE49-F238E27FC236}">
                <a16:creationId xmlns:a16="http://schemas.microsoft.com/office/drawing/2014/main" id="{931817DC-4F23-FCE4-7220-F99F5B07EA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03017" y="1477282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3308189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BAF2-A05D-9C42-B3E6-973166D74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Quality and Availability of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78369-C29B-F2B7-78D7-43DDF4ED43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Knowledge sharing</a:t>
            </a:r>
          </a:p>
          <a:p>
            <a:r>
              <a:rPr lang="en-US" dirty="0"/>
              <a:t>Quality improvements</a:t>
            </a:r>
          </a:p>
          <a:p>
            <a:r>
              <a:rPr lang="en-US" dirty="0"/>
              <a:t>Variety in menu items</a:t>
            </a:r>
          </a:p>
          <a:p>
            <a:r>
              <a:rPr lang="en-US" dirty="0"/>
              <a:t>Enhanced customer satisfaction</a:t>
            </a:r>
          </a:p>
          <a:p>
            <a:r>
              <a:rPr lang="en-US" dirty="0"/>
              <a:t>Increased participation</a:t>
            </a:r>
          </a:p>
        </p:txBody>
      </p:sp>
      <p:pic>
        <p:nvPicPr>
          <p:cNvPr id="6" name="Content Placeholder 5" descr="A grey symbol with ribbons and a check mark">
            <a:extLst>
              <a:ext uri="{FF2B5EF4-FFF2-40B4-BE49-F238E27FC236}">
                <a16:creationId xmlns:a16="http://schemas.microsoft.com/office/drawing/2014/main" id="{42B9C8C9-BC45-C853-DA40-C5E2A205F2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6788034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38A7D-70C2-50E7-66E4-1F2A5BAE2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Administrative Burden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E5C0A-BF63-EB93-E546-1461B9AB65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Fewer deliveries</a:t>
            </a:r>
          </a:p>
          <a:p>
            <a:r>
              <a:rPr lang="en-US" dirty="0"/>
              <a:t>Fewer invoices</a:t>
            </a:r>
          </a:p>
          <a:p>
            <a:r>
              <a:rPr lang="en-US" dirty="0"/>
              <a:t>Less paperwork</a:t>
            </a:r>
          </a:p>
          <a:p>
            <a:r>
              <a:rPr lang="en-US" dirty="0"/>
              <a:t>Reduced administrative costs</a:t>
            </a:r>
          </a:p>
          <a:p>
            <a:r>
              <a:rPr lang="en-US" dirty="0"/>
              <a:t>Focused attention on core responsibilities</a:t>
            </a:r>
          </a:p>
        </p:txBody>
      </p:sp>
      <p:pic>
        <p:nvPicPr>
          <p:cNvPr id="6" name="Content Placeholder 5" descr="A hands shaking in a pile of papers">
            <a:extLst>
              <a:ext uri="{FF2B5EF4-FFF2-40B4-BE49-F238E27FC236}">
                <a16:creationId xmlns:a16="http://schemas.microsoft.com/office/drawing/2014/main" id="{AE1C568A-A09B-23AA-D8B3-C4EFDED222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8719547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D4CBB-3658-21DB-FBC7-A270F0C03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to Manufacturer Purchasing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8AC0D-5DC7-673A-1BFA-472DEA2763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Benefits: direct discounts, rebates, and credits</a:t>
            </a:r>
          </a:p>
          <a:p>
            <a:r>
              <a:rPr lang="en-US" dirty="0"/>
              <a:t>Savings on vendor fees</a:t>
            </a:r>
          </a:p>
          <a:p>
            <a:r>
              <a:rPr lang="en-US" dirty="0"/>
              <a:t>Greater savings for high-volume items</a:t>
            </a:r>
          </a:p>
          <a:p>
            <a:r>
              <a:rPr lang="en-US" dirty="0"/>
              <a:t>Advantages for small and medium SFAs</a:t>
            </a:r>
          </a:p>
          <a:p>
            <a:r>
              <a:rPr lang="en-US" dirty="0"/>
              <a:t>Attract more vendors</a:t>
            </a:r>
          </a:p>
          <a:p>
            <a:r>
              <a:rPr lang="en-US" dirty="0"/>
              <a:t>Simplified procurement for smaller entities</a:t>
            </a:r>
          </a:p>
        </p:txBody>
      </p:sp>
      <p:pic>
        <p:nvPicPr>
          <p:cNvPr id="6" name="Content Placeholder 5" descr="A green dollar signs in circles">
            <a:extLst>
              <a:ext uri="{FF2B5EF4-FFF2-40B4-BE49-F238E27FC236}">
                <a16:creationId xmlns:a16="http://schemas.microsoft.com/office/drawing/2014/main" id="{AB5C4CD7-96A1-A4D9-9DB8-18FD19FBC4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820656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D4CBB-3658-21DB-FBC7-A270F0C03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Volume for SFAs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8AC0D-5DC7-673A-1BFA-472DEA2763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Small to medium SFAs benefit</a:t>
            </a:r>
          </a:p>
          <a:p>
            <a:r>
              <a:rPr lang="en-US" dirty="0"/>
              <a:t>Suitable for rural SFAs</a:t>
            </a:r>
          </a:p>
          <a:p>
            <a:r>
              <a:rPr lang="en-US" dirty="0"/>
              <a:t>Larger SFAs have dedicated staff</a:t>
            </a:r>
          </a:p>
          <a:p>
            <a:r>
              <a:rPr lang="en-US" dirty="0"/>
              <a:t>Director serves multiple roles</a:t>
            </a:r>
          </a:p>
          <a:p>
            <a:r>
              <a:rPr lang="en-US" dirty="0"/>
              <a:t>Attracts vendors for multiple SFAs</a:t>
            </a:r>
          </a:p>
        </p:txBody>
      </p:sp>
      <p:pic>
        <p:nvPicPr>
          <p:cNvPr id="8" name="Content Placeholder 7" descr="A colorful bar graph with arrow pointing up">
            <a:extLst>
              <a:ext uri="{FF2B5EF4-FFF2-40B4-BE49-F238E27FC236}">
                <a16:creationId xmlns:a16="http://schemas.microsoft.com/office/drawing/2014/main" id="{C347CEBC-0693-B6C2-C0CB-D756681D2D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8000437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716BA-CBD3-D691-D820-8A1B07ED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Networking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E67B3-85E8-272A-8251-22655B4DF1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Exchange ideas</a:t>
            </a:r>
          </a:p>
          <a:p>
            <a:r>
              <a:rPr lang="en-US" dirty="0"/>
              <a:t>Learn from experienced directors</a:t>
            </a:r>
          </a:p>
          <a:p>
            <a:r>
              <a:rPr lang="en-US" dirty="0"/>
              <a:t>Share product and vendor information</a:t>
            </a:r>
          </a:p>
        </p:txBody>
      </p:sp>
      <p:pic>
        <p:nvPicPr>
          <p:cNvPr id="6" name="Content Placeholder 5" descr="A group of people connected to each other with Ice hockey rink in the background">
            <a:extLst>
              <a:ext uri="{FF2B5EF4-FFF2-40B4-BE49-F238E27FC236}">
                <a16:creationId xmlns:a16="http://schemas.microsoft.com/office/drawing/2014/main" id="{62A25CB9-BF5F-D201-515D-DC6C685149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04493787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F0C93-DC54-B218-70FA-39E090B3A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Centralized Decision-Making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E375B-2332-3E89-3027-2D14585D97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Consistent vendor communication</a:t>
            </a:r>
          </a:p>
          <a:p>
            <a:r>
              <a:rPr lang="en-US" dirty="0"/>
              <a:t>Group leadership for procurement problem-solving</a:t>
            </a:r>
          </a:p>
          <a:p>
            <a:r>
              <a:rPr lang="en-US" dirty="0"/>
              <a:t>Less individual vendor interaction</a:t>
            </a:r>
          </a:p>
        </p:txBody>
      </p:sp>
      <p:pic>
        <p:nvPicPr>
          <p:cNvPr id="6" name="Content Placeholder 5" descr="A group of people in a circle">
            <a:extLst>
              <a:ext uri="{FF2B5EF4-FFF2-40B4-BE49-F238E27FC236}">
                <a16:creationId xmlns:a16="http://schemas.microsoft.com/office/drawing/2014/main" id="{809C66BB-7130-0950-20C6-BE53076575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121989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8D24-C357-71B3-285C-A557E9B0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345FF-E0D4-2E93-EC2B-A8AA7B6BFA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Shared best practices</a:t>
            </a:r>
          </a:p>
          <a:p>
            <a:r>
              <a:rPr lang="en-US" dirty="0"/>
              <a:t>Labor savings</a:t>
            </a:r>
          </a:p>
          <a:p>
            <a:r>
              <a:rPr lang="en-US" dirty="0"/>
              <a:t>Increased cooperation</a:t>
            </a:r>
          </a:p>
          <a:p>
            <a:r>
              <a:rPr lang="en-US" dirty="0"/>
              <a:t>Group marketing</a:t>
            </a:r>
          </a:p>
          <a:p>
            <a:r>
              <a:rPr lang="en-US" dirty="0"/>
              <a:t>Promotion calendar</a:t>
            </a:r>
          </a:p>
          <a:p>
            <a:r>
              <a:rPr lang="en-US" dirty="0"/>
              <a:t>Menus and production records</a:t>
            </a:r>
          </a:p>
          <a:p>
            <a:r>
              <a:rPr lang="en-US" dirty="0"/>
              <a:t>Staff training</a:t>
            </a:r>
          </a:p>
          <a:p>
            <a:r>
              <a:rPr lang="en-US" dirty="0"/>
              <a:t>Branding</a:t>
            </a:r>
          </a:p>
          <a:p>
            <a:r>
              <a:rPr lang="en-US" dirty="0"/>
              <a:t>Specialty solicitations</a:t>
            </a:r>
          </a:p>
        </p:txBody>
      </p:sp>
      <p:pic>
        <p:nvPicPr>
          <p:cNvPr id="6" name="Content Placeholder 5" descr="Blue line art of a hand holding a light bulb and a bag of people">
            <a:extLst>
              <a:ext uri="{FF2B5EF4-FFF2-40B4-BE49-F238E27FC236}">
                <a16:creationId xmlns:a16="http://schemas.microsoft.com/office/drawing/2014/main" id="{D21C8CB9-5A1B-4D9B-6FB5-BC4EA8D39D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201477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5BBA-CCBB-F6C7-A92F-32245E57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Cooperative Purchasing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C3F0B-1DF1-D268-EC84-3DFDFDCDDE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Consensus among members</a:t>
            </a:r>
          </a:p>
          <a:p>
            <a:r>
              <a:rPr lang="en-US" dirty="0"/>
              <a:t>Deliveries</a:t>
            </a:r>
          </a:p>
          <a:p>
            <a:r>
              <a:rPr lang="en-US" dirty="0"/>
              <a:t>Food costs</a:t>
            </a:r>
          </a:p>
          <a:p>
            <a:r>
              <a:rPr lang="en-US" dirty="0"/>
              <a:t>Storage</a:t>
            </a:r>
          </a:p>
          <a:p>
            <a:r>
              <a:rPr lang="en-US" dirty="0"/>
              <a:t>Administrative costs</a:t>
            </a:r>
          </a:p>
          <a:p>
            <a:endParaRPr lang="en-US" dirty="0"/>
          </a:p>
        </p:txBody>
      </p:sp>
      <p:pic>
        <p:nvPicPr>
          <p:cNvPr id="6" name="Content Placeholder 5" descr="A red line drawing of a thumb down">
            <a:extLst>
              <a:ext uri="{FF2B5EF4-FFF2-40B4-BE49-F238E27FC236}">
                <a16:creationId xmlns:a16="http://schemas.microsoft.com/office/drawing/2014/main" id="{87C6BA8F-1681-AA89-EDA4-B40F2536CA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841668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E1960-4B73-B48E-6429-BD910609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Consensus Among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DC4D3-46F7-ECA0-9BCE-D90945A6AC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Agreement on product details</a:t>
            </a:r>
          </a:p>
          <a:p>
            <a:r>
              <a:rPr lang="en-US" dirty="0"/>
              <a:t>Combine orders when you can</a:t>
            </a:r>
          </a:p>
          <a:p>
            <a:r>
              <a:rPr lang="en-US" dirty="0"/>
              <a:t>Stick to common products</a:t>
            </a:r>
          </a:p>
          <a:p>
            <a:r>
              <a:rPr lang="en-US" dirty="0"/>
              <a:t>Be ready to compromise</a:t>
            </a:r>
          </a:p>
        </p:txBody>
      </p:sp>
      <p:pic>
        <p:nvPicPr>
          <p:cNvPr id="6" name="Content Placeholder 5" descr="A grey square with people and a check mark">
            <a:extLst>
              <a:ext uri="{FF2B5EF4-FFF2-40B4-BE49-F238E27FC236}">
                <a16:creationId xmlns:a16="http://schemas.microsoft.com/office/drawing/2014/main" id="{9501A01E-1E34-7888-C6F1-6BAF772DB1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0987512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A499F-3F1E-2465-325A-B3976EC5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47DD7-3D6E-042D-236A-7FFFDB5299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Consider fewer, larger deliveries</a:t>
            </a:r>
          </a:p>
          <a:p>
            <a:r>
              <a:rPr lang="en-US" dirty="0"/>
              <a:t>Discuss delivery frequency with your group</a:t>
            </a:r>
          </a:p>
          <a:p>
            <a:r>
              <a:rPr lang="en-US" dirty="0"/>
              <a:t>Ensure storage capacity for bulk deliveries</a:t>
            </a:r>
          </a:p>
        </p:txBody>
      </p:sp>
      <p:pic>
        <p:nvPicPr>
          <p:cNvPr id="6" name="Content Placeholder 5" descr="A delivery truck with a box">
            <a:extLst>
              <a:ext uri="{FF2B5EF4-FFF2-40B4-BE49-F238E27FC236}">
                <a16:creationId xmlns:a16="http://schemas.microsoft.com/office/drawing/2014/main" id="{852C84F3-10EC-6041-3F18-600459BB91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560662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8D366-23EC-7C86-C0C7-935550E2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BC4FE-187F-6D46-919D-2CB5525F60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Potential for higher quality, higher-cost products</a:t>
            </a:r>
          </a:p>
          <a:p>
            <a:r>
              <a:rPr lang="en-US" dirty="0"/>
              <a:t>Adjust or compromise on product quality</a:t>
            </a:r>
          </a:p>
          <a:p>
            <a:r>
              <a:rPr lang="en-US" dirty="0"/>
              <a:t>Eliminate products</a:t>
            </a:r>
          </a:p>
          <a:p>
            <a:r>
              <a:rPr lang="en-US" dirty="0"/>
              <a:t>Purchase independently when cost increases aren't sustainable</a:t>
            </a:r>
          </a:p>
        </p:txBody>
      </p:sp>
      <p:pic>
        <p:nvPicPr>
          <p:cNvPr id="6" name="Content Placeholder 5" descr="A calculator and pen with money">
            <a:extLst>
              <a:ext uri="{FF2B5EF4-FFF2-40B4-BE49-F238E27FC236}">
                <a16:creationId xmlns:a16="http://schemas.microsoft.com/office/drawing/2014/main" id="{D5BDF3BA-5154-9BFB-B485-D308EBC9DF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4379358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BECD-DDA4-BF0F-43FA-7416D445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966AF-01DF-5575-419F-17FAE9E6AD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Limited storage space in some SFAs</a:t>
            </a:r>
          </a:p>
          <a:p>
            <a:r>
              <a:rPr lang="en-US" dirty="0"/>
              <a:t>May need additional storage equipment or space</a:t>
            </a:r>
          </a:p>
          <a:p>
            <a:r>
              <a:rPr lang="en-US" dirty="0"/>
              <a:t>Compare savings to equipment or rental costs</a:t>
            </a:r>
          </a:p>
          <a:p>
            <a:r>
              <a:rPr lang="en-US" dirty="0"/>
              <a:t>Make informed decisions on storage capabilities</a:t>
            </a:r>
          </a:p>
        </p:txBody>
      </p:sp>
      <p:pic>
        <p:nvPicPr>
          <p:cNvPr id="5" name="Content Placeholder 5" descr="A shelf with boxes on it">
            <a:extLst>
              <a:ext uri="{FF2B5EF4-FFF2-40B4-BE49-F238E27FC236}">
                <a16:creationId xmlns:a16="http://schemas.microsoft.com/office/drawing/2014/main" id="{C805DEFC-593A-B208-3D53-C307778C48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608414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39B68-9E29-37B0-67B8-ACDA6FD38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86AC0-130E-9E5B-CD71-87037E2833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Membership fees required</a:t>
            </a:r>
          </a:p>
          <a:p>
            <a:r>
              <a:rPr lang="en-US" dirty="0"/>
              <a:t>Range from flat fee to per-student or per-case fee</a:t>
            </a:r>
          </a:p>
          <a:p>
            <a:r>
              <a:rPr lang="en-US" dirty="0"/>
              <a:t>Fees must be transparent</a:t>
            </a:r>
          </a:p>
          <a:p>
            <a:r>
              <a:rPr lang="en-US" dirty="0"/>
              <a:t>Included in cost analysis</a:t>
            </a:r>
          </a:p>
          <a:p>
            <a:r>
              <a:rPr lang="en-US" dirty="0"/>
              <a:t>May offset potential savings</a:t>
            </a:r>
          </a:p>
          <a:p>
            <a:r>
              <a:rPr lang="en-US" dirty="0"/>
              <a:t>Consider all costs for group participation</a:t>
            </a:r>
          </a:p>
          <a:p>
            <a:r>
              <a:rPr lang="en-US" dirty="0"/>
              <a:t>Deposit for timely payments</a:t>
            </a:r>
          </a:p>
        </p:txBody>
      </p:sp>
      <p:pic>
        <p:nvPicPr>
          <p:cNvPr id="6" name="Content Placeholder 5" descr="A clipboard with a graph and arrow">
            <a:extLst>
              <a:ext uri="{FF2B5EF4-FFF2-40B4-BE49-F238E27FC236}">
                <a16:creationId xmlns:a16="http://schemas.microsoft.com/office/drawing/2014/main" id="{45EDA56D-AC4C-A7DC-588D-6FC7AE7DB3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0792444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167CF-5395-6919-DEAD-74BC90F4B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Benefits and Challenges</a:t>
            </a:r>
          </a:p>
        </p:txBody>
      </p:sp>
      <p:pic>
        <p:nvPicPr>
          <p:cNvPr id="7" name="Content Placeholder 6" descr="A clipboard with check marks and x marks">
            <a:extLst>
              <a:ext uri="{FF2B5EF4-FFF2-40B4-BE49-F238E27FC236}">
                <a16:creationId xmlns:a16="http://schemas.microsoft.com/office/drawing/2014/main" id="{41C09D8A-8480-45A8-ECD4-F6A833F20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989412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CC3CEF-BC01-5149-84F6-714F1B1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D8DFDA-AF34-C01C-9989-03B4B30AEF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How to form a CPG</a:t>
            </a:r>
          </a:p>
          <a:p>
            <a:r>
              <a:rPr lang="en-US" dirty="0"/>
              <a:t>How to join a CPG</a:t>
            </a:r>
          </a:p>
          <a:p>
            <a:r>
              <a:rPr lang="en-US" dirty="0"/>
              <a:t>Advantages and disadvantages of CPG</a:t>
            </a:r>
          </a:p>
        </p:txBody>
      </p:sp>
      <p:pic>
        <p:nvPicPr>
          <p:cNvPr id="7" name="Content Placeholder 4" descr="A stopwatch with arrows and words">
            <a:extLst>
              <a:ext uri="{FF2B5EF4-FFF2-40B4-BE49-F238E27FC236}">
                <a16:creationId xmlns:a16="http://schemas.microsoft.com/office/drawing/2014/main" id="{40090EA7-B6A6-12D3-9AF5-5B16FF37C4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1371239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22AE7E-CF3B-912E-60F7-822AF0F00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3: Procurement Strategies</a:t>
            </a:r>
          </a:p>
        </p:txBody>
      </p:sp>
    </p:spTree>
    <p:extLst>
      <p:ext uri="{BB962C8B-B14F-4D97-AF65-F5344CB8AC3E}">
        <p14:creationId xmlns:p14="http://schemas.microsoft.com/office/powerpoint/2010/main" val="27039511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3B5576-0377-2607-2192-BC9EAD941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Your Network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4BC818-1E99-579F-E3CC-D4BA67C65D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Connect with neighboring districts</a:t>
            </a:r>
          </a:p>
          <a:p>
            <a:r>
              <a:rPr lang="en-US" dirty="0"/>
              <a:t>Learn about lower-sodium products</a:t>
            </a:r>
          </a:p>
          <a:p>
            <a:r>
              <a:rPr lang="en-US" dirty="0"/>
              <a:t>Informal surveys or formal plan</a:t>
            </a:r>
          </a:p>
          <a:p>
            <a:r>
              <a:rPr lang="en-US" dirty="0"/>
              <a:t>Discover what students enjoy</a:t>
            </a:r>
          </a:p>
        </p:txBody>
      </p:sp>
      <p:pic>
        <p:nvPicPr>
          <p:cNvPr id="8" name="Content Placeholder 7" descr="A group of people connected to each other">
            <a:extLst>
              <a:ext uri="{FF2B5EF4-FFF2-40B4-BE49-F238E27FC236}">
                <a16:creationId xmlns:a16="http://schemas.microsoft.com/office/drawing/2014/main" id="{8E9AB524-D795-2718-DDD6-60096D1C39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86065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3F16A-2EDF-604A-04FC-CA464C17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the neighboring school districts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4E5A2-8A66-7276-4B4C-9A4838B539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Identify neighbors</a:t>
            </a:r>
          </a:p>
          <a:p>
            <a:r>
              <a:rPr lang="en-US" dirty="0"/>
              <a:t>Use maps</a:t>
            </a:r>
          </a:p>
          <a:p>
            <a:r>
              <a:rPr lang="en-US" dirty="0"/>
              <a:t>Consult State agency</a:t>
            </a:r>
          </a:p>
        </p:txBody>
      </p:sp>
      <p:pic>
        <p:nvPicPr>
          <p:cNvPr id="6" name="Content Placeholder 5" descr="A hand holding a tablet with a picture of people around it">
            <a:extLst>
              <a:ext uri="{FF2B5EF4-FFF2-40B4-BE49-F238E27FC236}">
                <a16:creationId xmlns:a16="http://schemas.microsoft.com/office/drawing/2014/main" id="{F0B8F86E-94C0-D3AC-D452-9ADFF1C316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4255986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53DA-104B-4279-D2CD-283D1E76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list of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9CC4F-CB2F-F4BC-B150-F6226835B8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List high-sodium foods</a:t>
            </a:r>
          </a:p>
          <a:p>
            <a:r>
              <a:rPr lang="en-US" dirty="0"/>
              <a:t>Include brands/types</a:t>
            </a:r>
          </a:p>
          <a:p>
            <a:r>
              <a:rPr lang="en-US" dirty="0"/>
              <a:t>Current usage</a:t>
            </a:r>
          </a:p>
        </p:txBody>
      </p:sp>
      <p:pic>
        <p:nvPicPr>
          <p:cNvPr id="6" name="Content Placeholder 5" descr="A clipboard with check marks and a pen">
            <a:extLst>
              <a:ext uri="{FF2B5EF4-FFF2-40B4-BE49-F238E27FC236}">
                <a16:creationId xmlns:a16="http://schemas.microsoft.com/office/drawing/2014/main" id="{59105140-15D1-3D58-8986-7F47D2A101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77755764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E543A-3373-D8B5-08D5-C42CEA723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a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5EF9C-0964-2D6E-7769-54DCA6BAD9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Include product questions</a:t>
            </a:r>
          </a:p>
          <a:p>
            <a:r>
              <a:rPr lang="en-US" dirty="0"/>
              <a:t>Preparation and student feedback</a:t>
            </a:r>
          </a:p>
        </p:txBody>
      </p:sp>
      <p:pic>
        <p:nvPicPr>
          <p:cNvPr id="6" name="Content Placeholder 5" descr="A white paper with a pen and smiley faces">
            <a:extLst>
              <a:ext uri="{FF2B5EF4-FFF2-40B4-BE49-F238E27FC236}">
                <a16:creationId xmlns:a16="http://schemas.microsoft.com/office/drawing/2014/main" id="{84A70EF1-7111-6B38-B35B-8A2EE3B066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5539168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4B10-8EE5-5BAC-D05B-AAF71F230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Neighboring School Districts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E02ED-5F01-79B0-076C-911C5DEC9D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Reach out via email or phone</a:t>
            </a:r>
          </a:p>
          <a:p>
            <a:r>
              <a:rPr lang="en-US" dirty="0"/>
              <a:t>Explain the purpose of the survey</a:t>
            </a:r>
          </a:p>
          <a:p>
            <a:r>
              <a:rPr lang="en-US" dirty="0"/>
              <a:t>Request their participation</a:t>
            </a:r>
          </a:p>
          <a:p>
            <a:r>
              <a:rPr lang="en-US" dirty="0"/>
              <a:t>Provide a deadline for completion</a:t>
            </a:r>
          </a:p>
          <a:p>
            <a:r>
              <a:rPr lang="en-US" dirty="0"/>
              <a:t>Offer a contact for follow-up questions</a:t>
            </a:r>
          </a:p>
        </p:txBody>
      </p:sp>
      <p:pic>
        <p:nvPicPr>
          <p:cNvPr id="6" name="Content Placeholder 5" descr="A green light with a phone and a telephone">
            <a:extLst>
              <a:ext uri="{FF2B5EF4-FFF2-40B4-BE49-F238E27FC236}">
                <a16:creationId xmlns:a16="http://schemas.microsoft.com/office/drawing/2014/main" id="{831AF7AD-36C7-7124-75AD-0C6F3DE983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6676814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61A1D-5EE3-DFD3-B53C-AEE48521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 and analyze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6F7BB-DEF9-A3D7-E3A3-181D72229B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Gather survey responses</a:t>
            </a:r>
          </a:p>
          <a:p>
            <a:r>
              <a:rPr lang="en-US" dirty="0"/>
              <a:t>Compile data</a:t>
            </a:r>
          </a:p>
          <a:p>
            <a:r>
              <a:rPr lang="en-US" dirty="0"/>
              <a:t>Analyze for common products</a:t>
            </a:r>
          </a:p>
        </p:txBody>
      </p:sp>
      <p:pic>
        <p:nvPicPr>
          <p:cNvPr id="6" name="Content Placeholder 5" descr="A magnifying glass and graph">
            <a:extLst>
              <a:ext uri="{FF2B5EF4-FFF2-40B4-BE49-F238E27FC236}">
                <a16:creationId xmlns:a16="http://schemas.microsoft.com/office/drawing/2014/main" id="{9B25FAD0-05C9-1B1D-3BA5-BA3FD00CBF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26897768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6F5A7-D8C8-1559-7741-43E92395F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5D126-8B80-E51C-FFA3-34E040F6A7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Adapt menu items</a:t>
            </a:r>
          </a:p>
          <a:p>
            <a:r>
              <a:rPr lang="en-US" dirty="0"/>
              <a:t>Include lower-sodium options</a:t>
            </a:r>
          </a:p>
        </p:txBody>
      </p:sp>
      <p:pic>
        <p:nvPicPr>
          <p:cNvPr id="6" name="Content Placeholder 5" descr="A grey gear with arrows">
            <a:extLst>
              <a:ext uri="{FF2B5EF4-FFF2-40B4-BE49-F238E27FC236}">
                <a16:creationId xmlns:a16="http://schemas.microsoft.com/office/drawing/2014/main" id="{F826319D-8D23-9749-117D-0541B0C5C4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856546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21BF-55B5-94C2-822F-00C7DB5E4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Success</a:t>
            </a:r>
          </a:p>
        </p:txBody>
      </p:sp>
      <p:pic>
        <p:nvPicPr>
          <p:cNvPr id="7" name="Content Placeholder 6" descr="A colorful text with stars and dots">
            <a:extLst>
              <a:ext uri="{FF2B5EF4-FFF2-40B4-BE49-F238E27FC236}">
                <a16:creationId xmlns:a16="http://schemas.microsoft.com/office/drawing/2014/main" id="{7BAA0091-5B0D-1360-7F50-E3044ED133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309371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EAE3-AB3B-8795-5AB2-1AD9E327A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Specifications That Limit Sodium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096183-B31B-0AC9-1420-FE8BC33202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Plan menus</a:t>
            </a:r>
          </a:p>
          <a:p>
            <a:r>
              <a:rPr lang="en-US" dirty="0"/>
              <a:t>Write product specifications</a:t>
            </a:r>
          </a:p>
        </p:txBody>
      </p:sp>
      <p:pic>
        <p:nvPicPr>
          <p:cNvPr id="7" name="Content Placeholder 6" descr="A black and white image of a computer monitor and a pencil">
            <a:extLst>
              <a:ext uri="{FF2B5EF4-FFF2-40B4-BE49-F238E27FC236}">
                <a16:creationId xmlns:a16="http://schemas.microsoft.com/office/drawing/2014/main" id="{DF4C1CFC-26A2-ECDB-B217-2BACC8C10A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6090215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F441559-06D8-F4D5-3B08-D4C756A0E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Specifications for Use in a Competitive Procurement Process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1024B9-ABF8-1F40-7B5B-2F0989775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Product name</a:t>
            </a:r>
          </a:p>
          <a:p>
            <a:r>
              <a:rPr lang="en-US" dirty="0"/>
              <a:t>Product description</a:t>
            </a:r>
          </a:p>
          <a:p>
            <a:r>
              <a:rPr lang="en-US" dirty="0"/>
              <a:t>Brand name</a:t>
            </a:r>
          </a:p>
          <a:p>
            <a:r>
              <a:rPr lang="en-US" dirty="0"/>
              <a:t>Case pack and weight</a:t>
            </a:r>
          </a:p>
          <a:p>
            <a:r>
              <a:rPr lang="en-US" dirty="0"/>
              <a:t>Main ingredients</a:t>
            </a:r>
          </a:p>
          <a:p>
            <a:r>
              <a:rPr lang="en-US" dirty="0"/>
              <a:t>Other product ingredients</a:t>
            </a:r>
          </a:p>
          <a:p>
            <a:r>
              <a:rPr lang="en-US" dirty="0"/>
              <a:t>Prohibited ingredients</a:t>
            </a:r>
          </a:p>
          <a:p>
            <a:endParaRPr lang="en-US" dirty="0"/>
          </a:p>
          <a:p>
            <a:r>
              <a:rPr lang="en-US" dirty="0"/>
              <a:t>Minimum and maximum sizes and pieces</a:t>
            </a:r>
          </a:p>
          <a:p>
            <a:r>
              <a:rPr lang="en-US" dirty="0"/>
              <a:t>Unit on which award is made</a:t>
            </a:r>
          </a:p>
          <a:p>
            <a:r>
              <a:rPr lang="en-US" dirty="0"/>
              <a:t>Quality indicators</a:t>
            </a:r>
          </a:p>
          <a:p>
            <a:r>
              <a:rPr lang="en-US" dirty="0"/>
              <a:t>Meal pattern equivalents</a:t>
            </a:r>
          </a:p>
          <a:p>
            <a:r>
              <a:rPr lang="en-US" dirty="0"/>
              <a:t>Nutrition standards</a:t>
            </a:r>
          </a:p>
          <a:p>
            <a:r>
              <a:rPr lang="en-US" dirty="0"/>
              <a:t>Buy American</a:t>
            </a:r>
          </a:p>
        </p:txBody>
      </p:sp>
    </p:spTree>
    <p:extLst>
      <p:ext uri="{BB962C8B-B14F-4D97-AF65-F5344CB8AC3E}">
        <p14:creationId xmlns:p14="http://schemas.microsoft.com/office/powerpoint/2010/main" val="119499443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E05139-DB5E-A84F-B7A8-EAD2DAD7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Standard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B49848-8428-324B-48CA-566DC1C25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89927"/>
            <a:ext cx="5181600" cy="448703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Required for:</a:t>
            </a:r>
          </a:p>
          <a:p>
            <a:pPr lvl="1"/>
            <a:r>
              <a:rPr lang="en-US" dirty="0"/>
              <a:t>Milk: Fortified with vitamins A and D, fat-free (skim), or low-fat (1%)</a:t>
            </a:r>
          </a:p>
          <a:p>
            <a:pPr lvl="1"/>
            <a:r>
              <a:rPr lang="en-US" dirty="0"/>
              <a:t>Commercially processed, packaged, and prepared foods: Zero grams of trans fats per serving</a:t>
            </a:r>
          </a:p>
          <a:p>
            <a:r>
              <a:rPr lang="en-US" dirty="0"/>
              <a:t>Consider Nutrition Standards for Limiting Sodium in Specifications for:</a:t>
            </a:r>
          </a:p>
          <a:p>
            <a:pPr lvl="1"/>
            <a:r>
              <a:rPr lang="en-US" dirty="0"/>
              <a:t>Bread products</a:t>
            </a:r>
          </a:p>
          <a:p>
            <a:pPr lvl="1"/>
            <a:r>
              <a:rPr lang="en-US" dirty="0"/>
              <a:t>Canned vegetables and legumes</a:t>
            </a:r>
          </a:p>
          <a:p>
            <a:pPr lvl="1"/>
            <a:r>
              <a:rPr lang="en-US" dirty="0"/>
              <a:t>Condiments</a:t>
            </a:r>
          </a:p>
          <a:p>
            <a:pPr lvl="1"/>
            <a:r>
              <a:rPr lang="en-US" dirty="0"/>
              <a:t>Heat-and-serve entrées</a:t>
            </a:r>
          </a:p>
          <a:p>
            <a:pPr lvl="1"/>
            <a:r>
              <a:rPr lang="en-US" dirty="0"/>
              <a:t>Potato products</a:t>
            </a:r>
          </a:p>
          <a:p>
            <a:pPr lvl="1"/>
            <a:r>
              <a:rPr lang="en-US" dirty="0"/>
              <a:t>Processed meats</a:t>
            </a:r>
          </a:p>
          <a:p>
            <a:pPr lvl="1"/>
            <a:r>
              <a:rPr lang="en-US" dirty="0"/>
              <a:t>Tomato-based products</a:t>
            </a:r>
          </a:p>
          <a:p>
            <a:pPr lvl="1"/>
            <a:r>
              <a:rPr lang="en-US" dirty="0"/>
              <a:t>Seasoned/flavored vegetables</a:t>
            </a:r>
          </a:p>
        </p:txBody>
      </p:sp>
      <p:pic>
        <p:nvPicPr>
          <p:cNvPr id="8" name="Content Placeholder 7" descr="A purple line drawing of a nutrition standard">
            <a:extLst>
              <a:ext uri="{FF2B5EF4-FFF2-40B4-BE49-F238E27FC236}">
                <a16:creationId xmlns:a16="http://schemas.microsoft.com/office/drawing/2014/main" id="{CC977A6A-A110-41B1-F7F5-7752D6792E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720621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B745E-E4FC-1B52-F29C-66483DC81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Specifications that Limit Sodium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BABC0-49A8-8541-167D-C7F1C1D0E8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Sodium Nutrient Claims</a:t>
            </a:r>
          </a:p>
          <a:p>
            <a:r>
              <a:rPr lang="en-US" dirty="0"/>
              <a:t>Smart Snack Compliant</a:t>
            </a:r>
          </a:p>
          <a:p>
            <a:r>
              <a:rPr lang="en-US" dirty="0"/>
              <a:t>Maximum Sodium Limit</a:t>
            </a:r>
          </a:p>
          <a:p>
            <a:endParaRPr lang="en-US" dirty="0"/>
          </a:p>
        </p:txBody>
      </p:sp>
      <p:pic>
        <p:nvPicPr>
          <p:cNvPr id="6" name="Content Placeholder 5" descr="A light bulb with arrows pointing to the side">
            <a:extLst>
              <a:ext uri="{FF2B5EF4-FFF2-40B4-BE49-F238E27FC236}">
                <a16:creationId xmlns:a16="http://schemas.microsoft.com/office/drawing/2014/main" id="{5432FB28-F1A5-C23A-FDD0-E93CEE35E6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76320471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54339-2F45-E614-17FF-6E3817BD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Sodium Nutrient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B1747-4FDE-BB9C-1144-5A9CFF7CEE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Serving as Nutrition Standards</a:t>
            </a:r>
          </a:p>
          <a:p>
            <a:r>
              <a:rPr lang="en-US" dirty="0"/>
              <a:t>Inter-Brand Variation</a:t>
            </a:r>
          </a:p>
          <a:p>
            <a:r>
              <a:rPr lang="en-US" dirty="0"/>
              <a:t>Label Comparison</a:t>
            </a:r>
          </a:p>
          <a:p>
            <a:r>
              <a:rPr lang="en-US" dirty="0"/>
              <a:t>Consider Popularity</a:t>
            </a:r>
          </a:p>
        </p:txBody>
      </p:sp>
      <p:pic>
        <p:nvPicPr>
          <p:cNvPr id="6" name="Content Placeholder 5" descr="A blue circle with white text">
            <a:extLst>
              <a:ext uri="{FF2B5EF4-FFF2-40B4-BE49-F238E27FC236}">
                <a16:creationId xmlns:a16="http://schemas.microsoft.com/office/drawing/2014/main" id="{51C7614B-6A1B-BB1A-2A20-E6B4E6279A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9420631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DDBF-C079-6C39-BEAC-16018814C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Snacks Compliant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A2C6E-D8C6-2F75-19D3-0C06A6CF4B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≤ 480 mg for entrées</a:t>
            </a:r>
          </a:p>
          <a:p>
            <a:r>
              <a:rPr lang="en-US" dirty="0"/>
              <a:t>≤ 200 mg for side items</a:t>
            </a:r>
          </a:p>
        </p:txBody>
      </p:sp>
      <p:pic>
        <p:nvPicPr>
          <p:cNvPr id="6" name="Content Placeholder 5" descr="A yellow and green text">
            <a:extLst>
              <a:ext uri="{FF2B5EF4-FFF2-40B4-BE49-F238E27FC236}">
                <a16:creationId xmlns:a16="http://schemas.microsoft.com/office/drawing/2014/main" id="{B5D631DB-22E4-4608-C1D3-2100CC9EAD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6025" y="2439194"/>
            <a:ext cx="4933950" cy="3124200"/>
          </a:xfrm>
        </p:spPr>
      </p:pic>
    </p:spTree>
    <p:extLst>
      <p:ext uri="{BB962C8B-B14F-4D97-AF65-F5344CB8AC3E}">
        <p14:creationId xmlns:p14="http://schemas.microsoft.com/office/powerpoint/2010/main" val="245531549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FF0A3-99B6-8273-D222-0B76B4816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Sodium Limit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04230-6BCE-7B6E-2D63-EB25F78AD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Use when no sodium claim or specific limit needed</a:t>
            </a:r>
          </a:p>
          <a:p>
            <a:r>
              <a:rPr lang="en-US" dirty="0"/>
              <a:t>Determine limit via product and menu analysis</a:t>
            </a:r>
          </a:p>
        </p:txBody>
      </p:sp>
      <p:pic>
        <p:nvPicPr>
          <p:cNvPr id="6" name="Content Placeholder 5" descr="A graph and magnifying glass and calculator">
            <a:extLst>
              <a:ext uri="{FF2B5EF4-FFF2-40B4-BE49-F238E27FC236}">
                <a16:creationId xmlns:a16="http://schemas.microsoft.com/office/drawing/2014/main" id="{D2E6203A-8643-4E0A-AEB7-96E5F1F8EB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13834454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5AF87-263D-2549-BF3C-93258CD3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Product Specifications That Limit Sodium</a:t>
            </a:r>
          </a:p>
        </p:txBody>
      </p:sp>
      <p:pic>
        <p:nvPicPr>
          <p:cNvPr id="7" name="Content Placeholder 6" descr="A blue and orange line drawing of a paper with a check mark">
            <a:extLst>
              <a:ext uri="{FF2B5EF4-FFF2-40B4-BE49-F238E27FC236}">
                <a16:creationId xmlns:a16="http://schemas.microsoft.com/office/drawing/2014/main" id="{8EDBC30F-9246-E3D2-9C0C-36AC01519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4227816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7D48C-C3C4-43AE-B246-F261E377E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Sodium Nutrient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A731A-B9BC-F064-73FB-07A180434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GREEN BEANS, Cut, Canned, Grade B or better, Low sodium.</a:t>
            </a:r>
          </a:p>
          <a:p>
            <a:r>
              <a:rPr lang="en-US" dirty="0"/>
              <a:t>CARROTS, Diced, Frozen, Grade A, No salt added.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5944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CFA6B-C4B1-462F-FC09-DAD839E9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 Products to Meet Smart Snack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A63C0-BB5A-DDE7-0E49-95A61F6A3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BAGEL, BLUEBERRY, Sliced. First and primary ingredient must be whole grain. The product must contain at least 50% whole grain content. Smart Snacks compliant (2.00 oz. equivalent Grains). Product Formulation Statement preferred.</a:t>
            </a:r>
          </a:p>
          <a:p>
            <a:r>
              <a:rPr lang="en-US" dirty="0"/>
              <a:t>GRANOLA, CINNAMON, Individually wrapped. First and primary ingredient must be whole grain. The product must contain at least 50% whole grain content. Smart Snacks compliant (1.00 oz. equivalent Grains). Product Formulation Statement preferred.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36310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FF627-AAFF-367E-53BA-040E05EB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Maximum Sodium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54D61-062C-453F-0B39-0FBC1EA39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804"/>
            <a:ext cx="10515600" cy="446615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BURRITO, BEAN &amp; CHEESE, Fully cooked, IQF. Pinto and black bean burrito on a whole grain-rich tortilla. Cannot contain beef, poultry, pork, or fish by-products or MSG. Must contain between 300-350 calories, less than 10% calories from saturated fat, zero trans fat, and may not exceed 500 mg of sodium per individual portion (1.00 oz. equivalent M/MA, 1.50 oz. equivalent Grains). CN label or Product Formulation Statement required.</a:t>
            </a:r>
          </a:p>
          <a:p>
            <a:r>
              <a:rPr lang="en-US" dirty="0"/>
              <a:t>CHICKEN NUGGETS, Breaded, Fully cooked, IQF. Maximum limit of 400 mg of sodium per 5 piece portion (2.00 oz. equivalent M/MA, 1.00 oz. equivalent Grains). CN label or Product Formulation Statement required.</a:t>
            </a:r>
          </a:p>
          <a:p>
            <a:r>
              <a:rPr lang="en-US" dirty="0"/>
              <a:t>PIZZA, CHEESE, Sliced, Frozen. Whole grain crust, 100% real cheese (no imitation). No more than 500 mg of sodium per portion slice (2.00 oz. equivalent M/MA, 2.00 oz. equivalent Grains, 1/8 cup R/O Veg). CN label or Product Formulation Statement required.</a:t>
            </a:r>
          </a:p>
          <a:p>
            <a:r>
              <a:rPr lang="en-US" dirty="0"/>
              <a:t>POTATOES, FRENCH FRIES, Seasoned, Frozen, </a:t>
            </a:r>
            <a:r>
              <a:rPr lang="en-US" dirty="0" err="1"/>
              <a:t>Ovenable</a:t>
            </a:r>
            <a:r>
              <a:rPr lang="en-US" dirty="0"/>
              <a:t>, 1/2” Crinkle cut, Low moisture, U.S. Grade A. Processed in vegetable oil. No more than 200 mg of sodium per 1/2 cup serving.</a:t>
            </a:r>
          </a:p>
          <a:p>
            <a:r>
              <a:rPr lang="en-US" dirty="0"/>
              <a:t>TOMATO, SAUCE, Marinara, Dipping cups. No HFCS. May not exceed 200 mg of sodium/2.5 oz individual portion cup. Minimum 9 months shelf life from production.</a:t>
            </a:r>
          </a:p>
          <a:p>
            <a:r>
              <a:rPr lang="en-US" dirty="0"/>
              <a:t>TORTILLA, FLOUR, 8”, Whole grain-rich. Maximum limit of 225 mg of sodium per portion (1.50 oz. equivalent Grains). Product Formulation Statement preferred.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1679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BD068-D36A-DA16-098E-030E2FFE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Writing Nutrient Standards That Limit Sodium</a:t>
            </a:r>
          </a:p>
        </p:txBody>
      </p:sp>
      <p:pic>
        <p:nvPicPr>
          <p:cNvPr id="5" name="Content Placeholder 4" descr="A blue line drawing of a paper and a pen">
            <a:extLst>
              <a:ext uri="{FF2B5EF4-FFF2-40B4-BE49-F238E27FC236}">
                <a16:creationId xmlns:a16="http://schemas.microsoft.com/office/drawing/2014/main" id="{D959F289-4C67-E0A6-330F-F591099E1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80427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31DE72-4CD4-78EA-DD26-D48DB81F1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Vendors and Procurement Partners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C80789-4CBB-4D79-1C06-94056F7FEE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Talking to vendors</a:t>
            </a:r>
          </a:p>
          <a:p>
            <a:r>
              <a:rPr lang="en-US" dirty="0"/>
              <a:t>Communicating standards</a:t>
            </a:r>
          </a:p>
          <a:p>
            <a:r>
              <a:rPr lang="en-US" dirty="0"/>
              <a:t>Establishing partnerships</a:t>
            </a:r>
          </a:p>
        </p:txBody>
      </p:sp>
      <p:pic>
        <p:nvPicPr>
          <p:cNvPr id="8" name="Content Placeholder 7" descr="A group of people holding hands">
            <a:extLst>
              <a:ext uri="{FF2B5EF4-FFF2-40B4-BE49-F238E27FC236}">
                <a16:creationId xmlns:a16="http://schemas.microsoft.com/office/drawing/2014/main" id="{8D5110B1-D015-EE6A-8646-0EA0C10FB8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3400483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84B2-CB3C-2E85-E26B-13AC01AF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Questions to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DC13F-A713-9302-F411-E8BB99ABD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Low-sodium product availability?</a:t>
            </a:r>
          </a:p>
          <a:p>
            <a:r>
              <a:rPr lang="en-US" dirty="0"/>
              <a:t>Cost and availability?</a:t>
            </a:r>
          </a:p>
          <a:p>
            <a:r>
              <a:rPr lang="en-US" dirty="0"/>
              <a:t>Special orders?</a:t>
            </a:r>
          </a:p>
          <a:p>
            <a:r>
              <a:rPr lang="en-US" dirty="0"/>
              <a:t>Product recommendations?</a:t>
            </a:r>
          </a:p>
          <a:p>
            <a:r>
              <a:rPr lang="en-US" dirty="0"/>
              <a:t>Interest in working together?</a:t>
            </a:r>
          </a:p>
          <a:p>
            <a:r>
              <a:rPr lang="en-US" dirty="0"/>
              <a:t>Manufacturing low-sodium products?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Specification, amount, pricing, timing, and delivery?</a:t>
            </a:r>
          </a:p>
          <a:p>
            <a:r>
              <a:rPr lang="en-US" dirty="0"/>
              <a:t>Competitive solicitations?</a:t>
            </a:r>
          </a:p>
          <a:p>
            <a:r>
              <a:rPr lang="en-US" dirty="0"/>
              <a:t>Replacing with kitchen-prepared recipes?</a:t>
            </a:r>
          </a:p>
          <a:p>
            <a:r>
              <a:rPr lang="en-US" dirty="0"/>
              <a:t>USDA Foods alternatives?</a:t>
            </a:r>
          </a:p>
        </p:txBody>
      </p:sp>
    </p:spTree>
    <p:extLst>
      <p:ext uri="{BB962C8B-B14F-4D97-AF65-F5344CB8AC3E}">
        <p14:creationId xmlns:p14="http://schemas.microsoft.com/office/powerpoint/2010/main" val="2911342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21BF-55B5-94C2-822F-00C7DB5E4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Success</a:t>
            </a:r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" name="Content Placeholder 6" descr="A colorful text with stars and dots">
            <a:extLst>
              <a:ext uri="{FF2B5EF4-FFF2-40B4-BE49-F238E27FC236}">
                <a16:creationId xmlns:a16="http://schemas.microsoft.com/office/drawing/2014/main" id="{7BAA0091-5B0D-1360-7F50-E3044ED133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933170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D5A69-9E5D-B58A-7B0E-4901E6E1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Products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58B652-F433-C51B-DF19-EC69184D3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Nutrition standards</a:t>
            </a:r>
          </a:p>
          <a:p>
            <a:r>
              <a:rPr lang="en-US" dirty="0"/>
              <a:t>Taste and student acceptance</a:t>
            </a:r>
          </a:p>
          <a:p>
            <a:r>
              <a:rPr lang="en-US" dirty="0"/>
              <a:t>Variety and diversity</a:t>
            </a:r>
          </a:p>
          <a:p>
            <a:r>
              <a:rPr lang="en-US" dirty="0"/>
              <a:t>Cost</a:t>
            </a:r>
          </a:p>
        </p:txBody>
      </p:sp>
      <p:pic>
        <p:nvPicPr>
          <p:cNvPr id="7" name="Content Placeholder 6" descr="A grey icon of a browser">
            <a:extLst>
              <a:ext uri="{FF2B5EF4-FFF2-40B4-BE49-F238E27FC236}">
                <a16:creationId xmlns:a16="http://schemas.microsoft.com/office/drawing/2014/main" id="{5C4E7E9B-E0F4-EAFD-7D65-DEB16B263E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4117723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9E187-E186-1125-B547-F8DE8ECF4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6701D-D4FC-C092-7C23-AF0CF40A1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Essential nutrients</a:t>
            </a:r>
          </a:p>
          <a:p>
            <a:r>
              <a:rPr lang="en-US" dirty="0"/>
              <a:t>Limit saturated fats</a:t>
            </a:r>
          </a:p>
          <a:p>
            <a:r>
              <a:rPr lang="en-US" dirty="0"/>
              <a:t>Limit sodium</a:t>
            </a:r>
          </a:p>
          <a:p>
            <a:r>
              <a:rPr lang="en-US" dirty="0"/>
              <a:t>Limit added sugars</a:t>
            </a:r>
          </a:p>
          <a:p>
            <a:r>
              <a:rPr lang="en-US" dirty="0"/>
              <a:t>Evaluate vendor products</a:t>
            </a:r>
          </a:p>
          <a:p>
            <a:r>
              <a:rPr lang="en-US" dirty="0"/>
              <a:t>Ensure nutritional quality</a:t>
            </a:r>
          </a:p>
        </p:txBody>
      </p:sp>
      <p:pic>
        <p:nvPicPr>
          <p:cNvPr id="6" name="Content Placeholder 5" descr="A red line drawing of a clipboard with a checklist and an apple">
            <a:extLst>
              <a:ext uri="{FF2B5EF4-FFF2-40B4-BE49-F238E27FC236}">
                <a16:creationId xmlns:a16="http://schemas.microsoft.com/office/drawing/2014/main" id="{C0F3504A-4393-73C9-EAC1-50042218A3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42779417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ED0B-FBA6-880E-233D-5D2D6E803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Taste and Student Acceptance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743AA-9027-4B14-E0A0-1871A22231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Taste matters</a:t>
            </a:r>
          </a:p>
          <a:p>
            <a:r>
              <a:rPr lang="en-US" dirty="0"/>
              <a:t>Impact on student acceptance</a:t>
            </a:r>
          </a:p>
          <a:p>
            <a:r>
              <a:rPr lang="en-US" dirty="0"/>
              <a:t>Conduct taste tests</a:t>
            </a:r>
          </a:p>
          <a:p>
            <a:r>
              <a:rPr lang="en-US" dirty="0"/>
              <a:t>Gather student feedback</a:t>
            </a:r>
          </a:p>
          <a:p>
            <a:r>
              <a:rPr lang="en-US" dirty="0"/>
              <a:t>Balance nutrition and flavor</a:t>
            </a:r>
          </a:p>
        </p:txBody>
      </p:sp>
      <p:pic>
        <p:nvPicPr>
          <p:cNvPr id="6" name="Content Placeholder 5" descr="A group of people standing together">
            <a:extLst>
              <a:ext uri="{FF2B5EF4-FFF2-40B4-BE49-F238E27FC236}">
                <a16:creationId xmlns:a16="http://schemas.microsoft.com/office/drawing/2014/main" id="{78BF54BA-1292-1F7A-3D8D-148B39425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50324"/>
          <a:stretch/>
        </p:blipFill>
        <p:spPr>
          <a:xfrm>
            <a:off x="6278986" y="1931950"/>
            <a:ext cx="5314503" cy="2640049"/>
          </a:xfrm>
        </p:spPr>
      </p:pic>
    </p:spTree>
    <p:extLst>
      <p:ext uri="{BB962C8B-B14F-4D97-AF65-F5344CB8AC3E}">
        <p14:creationId xmlns:p14="http://schemas.microsoft.com/office/powerpoint/2010/main" val="9020072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BB1C-8773-2AF3-242F-142068EE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Variety and 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91456-F41A-6D69-A02B-F1DE52B3F2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Dietary needs</a:t>
            </a:r>
          </a:p>
          <a:p>
            <a:r>
              <a:rPr lang="en-US" dirty="0"/>
              <a:t>Vegetarian options</a:t>
            </a:r>
          </a:p>
          <a:p>
            <a:r>
              <a:rPr lang="en-US" dirty="0"/>
              <a:t>Cultural diversity</a:t>
            </a:r>
          </a:p>
          <a:p>
            <a:r>
              <a:rPr lang="en-US" dirty="0"/>
              <a:t>Inclusivity</a:t>
            </a:r>
          </a:p>
          <a:p>
            <a:r>
              <a:rPr lang="en-US" dirty="0"/>
              <a:t>Nutritional balance</a:t>
            </a:r>
          </a:p>
        </p:txBody>
      </p:sp>
      <p:pic>
        <p:nvPicPr>
          <p:cNvPr id="6" name="Content Placeholder 5" descr="A group of people sitting at a table">
            <a:extLst>
              <a:ext uri="{FF2B5EF4-FFF2-40B4-BE49-F238E27FC236}">
                <a16:creationId xmlns:a16="http://schemas.microsoft.com/office/drawing/2014/main" id="{6B1294DA-82FC-7A6D-9DA3-C0FDA374E4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54234952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4ED5A-C39E-656E-57E0-A3582071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EDDFB-DF88-8585-1D55-95DACBDF70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Affordable pricing</a:t>
            </a:r>
          </a:p>
          <a:p>
            <a:r>
              <a:rPr lang="en-US" dirty="0"/>
              <a:t>Total product cost</a:t>
            </a:r>
          </a:p>
          <a:p>
            <a:r>
              <a:rPr lang="en-US" dirty="0"/>
              <a:t>Cost-effective options</a:t>
            </a:r>
          </a:p>
          <a:p>
            <a:r>
              <a:rPr lang="en-US" dirty="0"/>
              <a:t>Balancing cost and nutrition</a:t>
            </a:r>
          </a:p>
        </p:txBody>
      </p:sp>
      <p:pic>
        <p:nvPicPr>
          <p:cNvPr id="6" name="Content Placeholder 5" descr="A circular logo with a gear and a dollar sign">
            <a:extLst>
              <a:ext uri="{FF2B5EF4-FFF2-40B4-BE49-F238E27FC236}">
                <a16:creationId xmlns:a16="http://schemas.microsoft.com/office/drawing/2014/main" id="{01665822-7C16-4673-6F86-FFA726C02C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4866332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8DD98-55FA-A12E-7FD5-41F4CDDA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Comparing Vendor Products</a:t>
            </a:r>
          </a:p>
        </p:txBody>
      </p:sp>
      <p:pic>
        <p:nvPicPr>
          <p:cNvPr id="7" name="Content Placeholder 6" descr="A green outline of a person holding two different shapes">
            <a:extLst>
              <a:ext uri="{FF2B5EF4-FFF2-40B4-BE49-F238E27FC236}">
                <a16:creationId xmlns:a16="http://schemas.microsoft.com/office/drawing/2014/main" id="{B24ECC4D-A69A-1557-6C15-92ED146E3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603686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CC3CEF-BC01-5149-84F6-714F1B1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3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D8DFDA-AF34-C01C-9989-03B4B30AEF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Networking for lower-sodium products</a:t>
            </a:r>
          </a:p>
          <a:p>
            <a:r>
              <a:rPr lang="en-US" dirty="0"/>
              <a:t>Collaboration with vendors</a:t>
            </a:r>
          </a:p>
          <a:p>
            <a:r>
              <a:rPr lang="en-US" dirty="0"/>
              <a:t>Criteria for product comparison</a:t>
            </a:r>
          </a:p>
        </p:txBody>
      </p:sp>
      <p:pic>
        <p:nvPicPr>
          <p:cNvPr id="7" name="Content Placeholder 4" descr="A stopwatch with arrows and words">
            <a:extLst>
              <a:ext uri="{FF2B5EF4-FFF2-40B4-BE49-F238E27FC236}">
                <a16:creationId xmlns:a16="http://schemas.microsoft.com/office/drawing/2014/main" id="{40090EA7-B6A6-12D3-9AF5-5B16FF37C4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363219181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226344-F2A7-A91D-75CE-34B536B3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Culminating Activity and </a:t>
            </a:r>
            <a:br>
              <a:rPr lang="en-US" dirty="0"/>
            </a:br>
            <a:r>
              <a:rPr lang="en-US" dirty="0"/>
              <a:t>Action Plan</a:t>
            </a:r>
          </a:p>
        </p:txBody>
      </p:sp>
    </p:spTree>
    <p:extLst>
      <p:ext uri="{BB962C8B-B14F-4D97-AF65-F5344CB8AC3E}">
        <p14:creationId xmlns:p14="http://schemas.microsoft.com/office/powerpoint/2010/main" val="262816203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515A6-2372-D50F-A692-5B58CEC5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Independent Work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B2559-F7EE-3B52-6B6B-ABB7A605F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6386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817FC-AEE7-08AF-B871-276CF6AC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Strategies and Action Plans</a:t>
            </a:r>
          </a:p>
        </p:txBody>
      </p:sp>
      <p:pic>
        <p:nvPicPr>
          <p:cNvPr id="6" name="Content Placeholder 5" descr="A colorful gears with tex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1261" y="1371375"/>
            <a:ext cx="7328916" cy="4763611"/>
          </a:xfrm>
        </p:spPr>
      </p:pic>
    </p:spTree>
    <p:extLst>
      <p:ext uri="{BB962C8B-B14F-4D97-AF65-F5344CB8AC3E}">
        <p14:creationId xmlns:p14="http://schemas.microsoft.com/office/powerpoint/2010/main" val="284386927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9EBB-CCBE-1A07-F583-51807A58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0FF3-811A-1741-EC07-7497391295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Post-Assessment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8C2F2-FA8A-E813-3636-84BCD95CAF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5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3BD512B5FB7949ACC2D9636751D959" ma:contentTypeVersion="17" ma:contentTypeDescription="Create a new document." ma:contentTypeScope="" ma:versionID="98c0bf0fb9e29f9d964691686461caa8">
  <xsd:schema xmlns:xsd="http://www.w3.org/2001/XMLSchema" xmlns:xs="http://www.w3.org/2001/XMLSchema" xmlns:p="http://schemas.microsoft.com/office/2006/metadata/properties" xmlns:ns2="a359fd41-1f3b-406b-a6e6-039cfe34975a" xmlns:ns3="7af30975-90a3-4148-a901-fa13ab955e22" xmlns:ns4="73fb875a-8af9-4255-b008-0995492d31cd" targetNamespace="http://schemas.microsoft.com/office/2006/metadata/properties" ma:root="true" ma:fieldsID="cbce6ea2980ef7a4c57f99f17c3a1c24" ns2:_="" ns3:_="" ns4:_="">
    <xsd:import namespace="a359fd41-1f3b-406b-a6e6-039cfe34975a"/>
    <xsd:import namespace="7af30975-90a3-4148-a901-fa13ab955e22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Deliverabl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9fd41-1f3b-406b-a6e6-039cfe3497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Deliverable" ma:index="15" nillable="true" ma:displayName="Deliverable" ma:default="1" ma:format="Dropdown" ma:internalName="Deliverable">
      <xsd:simpleType>
        <xsd:restriction base="dms:Boolean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30975-90a3-4148-a901-fa13ab955e2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8a9ffd1-7361-4a30-8bc9-2d1729500a66}" ma:internalName="TaxCatchAll" ma:showField="CatchAllData" ma:web="7af30975-90a3-4148-a901-fa13ab955e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59fd41-1f3b-406b-a6e6-039cfe34975a">
      <Terms xmlns="http://schemas.microsoft.com/office/infopath/2007/PartnerControls"/>
    </lcf76f155ced4ddcb4097134ff3c332f>
    <TaxCatchAll xmlns="73fb875a-8af9-4255-b008-0995492d31cd" xsi:nil="true"/>
    <Deliverable xmlns="a359fd41-1f3b-406b-a6e6-039cfe34975a">true</Deliverable>
  </documentManagement>
</p:properties>
</file>

<file path=customXml/itemProps1.xml><?xml version="1.0" encoding="utf-8"?>
<ds:datastoreItem xmlns:ds="http://schemas.openxmlformats.org/officeDocument/2006/customXml" ds:itemID="{45AD6A87-A45A-4565-88BC-BC04CAC36F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59fd41-1f3b-406b-a6e6-039cfe34975a"/>
    <ds:schemaRef ds:uri="7af30975-90a3-4148-a901-fa13ab955e22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7FEECC-E85E-4A91-92C8-EA4FD83B06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7BBAE9-7E26-4095-AAFA-CDB6AFCE0980}">
  <ds:schemaRefs>
    <ds:schemaRef ds:uri="http://schemas.microsoft.com/office/2006/metadata/properties"/>
    <ds:schemaRef ds:uri="http://schemas.microsoft.com/office/infopath/2007/PartnerControls"/>
    <ds:schemaRef ds:uri="a359fd41-1f3b-406b-a6e6-039cfe34975a"/>
    <ds:schemaRef ds:uri="73fb875a-8af9-4255-b008-0995492d31c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2829</Words>
  <Application>Microsoft Office PowerPoint</Application>
  <PresentationFormat>Widescreen</PresentationFormat>
  <Paragraphs>590</Paragraphs>
  <Slides>126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126</vt:i4>
      </vt:variant>
    </vt:vector>
  </HeadingPairs>
  <TitlesOfParts>
    <vt:vector size="131" baseType="lpstr">
      <vt:lpstr>Arial</vt:lpstr>
      <vt:lpstr>Calibri</vt:lpstr>
      <vt:lpstr>Calibri Light</vt:lpstr>
      <vt:lpstr>Wingdings</vt:lpstr>
      <vt:lpstr>Office Theme</vt:lpstr>
      <vt:lpstr>Procurement of Lower-Sodium Foods</vt:lpstr>
      <vt:lpstr>Activity: Introductions</vt:lpstr>
      <vt:lpstr>Logistics</vt:lpstr>
      <vt:lpstr>Background</vt:lpstr>
      <vt:lpstr>Sodium Reduction Virtual Workshop Series</vt:lpstr>
      <vt:lpstr>Procurement of Lower-Sodium Foods Overview</vt:lpstr>
      <vt:lpstr>Activity: Pre-Assessment</vt:lpstr>
      <vt:lpstr>Lesson 1: USDA Food Programs</vt:lpstr>
      <vt:lpstr>Working With Procurement Partners</vt:lpstr>
      <vt:lpstr>Where to start?</vt:lpstr>
      <vt:lpstr>Procurement Step 1: Prepare to Speak with Vendors Ahead of Time</vt:lpstr>
      <vt:lpstr>Pre-Procurement Step 1: Prepare to speak with vendors ahead of time by: Evaluating Your Menu</vt:lpstr>
      <vt:lpstr>Pre-Procurement Step 1: Prepare to speak with vendors ahead of time by: Setting Sodium Limits</vt:lpstr>
      <vt:lpstr>Pre-Procurement Step 1: Prepare to speak with vendors ahead of time by: Conducting Market Research</vt:lpstr>
      <vt:lpstr>Pre-Procurement Step 2: Discuss Your Menu Needs With Vendors</vt:lpstr>
      <vt:lpstr>Product Substitution</vt:lpstr>
      <vt:lpstr>Pre-Procurement Step 3: Seek Student Input</vt:lpstr>
      <vt:lpstr>Activity: Procuring Lower-Sodium Products Checklist</vt:lpstr>
      <vt:lpstr>USDA Foods Program</vt:lpstr>
      <vt:lpstr>USDA Foods in Schools</vt:lpstr>
      <vt:lpstr>USDA DoD Fresh</vt:lpstr>
      <vt:lpstr>Farm to School Grant Program</vt:lpstr>
      <vt:lpstr>Activity: USDA Foods Programs</vt:lpstr>
      <vt:lpstr>How to Participate in USDA Foods Including USDA DoD Fresh</vt:lpstr>
      <vt:lpstr>Using USDA Foods to Lower Sodium in School Meals</vt:lpstr>
      <vt:lpstr>USDA Foods Available List</vt:lpstr>
      <vt:lpstr>USDA Foods Product Information Sheets</vt:lpstr>
      <vt:lpstr>Using USDA DoD Fresh to Lower Sodium in School Meals</vt:lpstr>
      <vt:lpstr>Activity: Food for Thought</vt:lpstr>
      <vt:lpstr>Incorporating Local Foods in School Nutrition Programs</vt:lpstr>
      <vt:lpstr>Before Incorporating Local Foods</vt:lpstr>
      <vt:lpstr>Defining Local</vt:lpstr>
      <vt:lpstr>Local Availability Resources</vt:lpstr>
      <vt:lpstr>Strategies to Grow Your Local Foods Menu</vt:lpstr>
      <vt:lpstr>Identify local foods that are already on the menu.</vt:lpstr>
      <vt:lpstr>Look for local foods to replace what you already offer on the menu.</vt:lpstr>
      <vt:lpstr>Adjust menus and recipes to incorporate local foods.</vt:lpstr>
      <vt:lpstr>Develop new menus and recipes to highlight local foods and ingredients.</vt:lpstr>
      <vt:lpstr>Activity: Grow Your Local Foods Menu Action Plan</vt:lpstr>
      <vt:lpstr>Lesson 1 Summary</vt:lpstr>
      <vt:lpstr>Lesson 2: Cooperative Purchasing Groups</vt:lpstr>
      <vt:lpstr>Purchasing Agreements</vt:lpstr>
      <vt:lpstr>Cooperative Purchasing</vt:lpstr>
      <vt:lpstr>Form a Cooperative Purchasing Group</vt:lpstr>
      <vt:lpstr>Review Federal Guidelines</vt:lpstr>
      <vt:lpstr>Conduct Initial Research</vt:lpstr>
      <vt:lpstr>Conduct Member-User Survey</vt:lpstr>
      <vt:lpstr>Seek Advisors</vt:lpstr>
      <vt:lpstr>Analyze the Financial Needs of the Purchasing Group</vt:lpstr>
      <vt:lpstr>Conduct a Meeting with the Lead Committee</vt:lpstr>
      <vt:lpstr>Seek Assistance While in Preparation Stage</vt:lpstr>
      <vt:lpstr>Develop an Agreement</vt:lpstr>
      <vt:lpstr>Activity: Tips for a Successful Meeting</vt:lpstr>
      <vt:lpstr>Join a Cooperative Purchasing Group</vt:lpstr>
      <vt:lpstr>Purchasing Group Application</vt:lpstr>
      <vt:lpstr>Factors to Consider Before You Join</vt:lpstr>
      <vt:lpstr>Costs</vt:lpstr>
      <vt:lpstr>Menus</vt:lpstr>
      <vt:lpstr>Delivery Schedules and Storage Capacity</vt:lpstr>
      <vt:lpstr>Local Regulations</vt:lpstr>
      <vt:lpstr>Group Costs</vt:lpstr>
      <vt:lpstr>Legal Responsibilities</vt:lpstr>
      <vt:lpstr>Training</vt:lpstr>
      <vt:lpstr>Farm to School/Local Foods</vt:lpstr>
      <vt:lpstr>Rebates</vt:lpstr>
      <vt:lpstr>Small Vendors</vt:lpstr>
      <vt:lpstr>Menu Items</vt:lpstr>
      <vt:lpstr>Legal Counsel</vt:lpstr>
      <vt:lpstr>Ask Questions</vt:lpstr>
      <vt:lpstr>Activity: Examine Your SFA’s Needs</vt:lpstr>
      <vt:lpstr>Evaluate the Cooperative Purchasing Group</vt:lpstr>
      <vt:lpstr>Cooperative Purchasing Group Efforts</vt:lpstr>
      <vt:lpstr>Advantages and Disadvantages</vt:lpstr>
      <vt:lpstr>Sodium Reduction Spotlight: Purchasing Power and Volume</vt:lpstr>
      <vt:lpstr>Advantages</vt:lpstr>
      <vt:lpstr>Increased Purchasing Power</vt:lpstr>
      <vt:lpstr>Enhanced Quality and Availability of Products</vt:lpstr>
      <vt:lpstr>Reduced Administrative Burden</vt:lpstr>
      <vt:lpstr>Direct to Manufacturer Purchasing</vt:lpstr>
      <vt:lpstr>Increased Volume for SFAs</vt:lpstr>
      <vt:lpstr>Networking Opportunities</vt:lpstr>
      <vt:lpstr>Centralized Decision-Making</vt:lpstr>
      <vt:lpstr>Other Benefits</vt:lpstr>
      <vt:lpstr>Disadvantages of Cooperative Purchasing</vt:lpstr>
      <vt:lpstr>Consensus Among Members</vt:lpstr>
      <vt:lpstr>Deliveries</vt:lpstr>
      <vt:lpstr>Food Costs</vt:lpstr>
      <vt:lpstr>Storage</vt:lpstr>
      <vt:lpstr>Administrative Costs</vt:lpstr>
      <vt:lpstr>Activity: Benefits and Challenges</vt:lpstr>
      <vt:lpstr>Lesson 2 Summary</vt:lpstr>
      <vt:lpstr>Lesson 3: Procurement Strategies</vt:lpstr>
      <vt:lpstr>Use Your Network</vt:lpstr>
      <vt:lpstr>Identify the neighboring school districts</vt:lpstr>
      <vt:lpstr>Create a list of products</vt:lpstr>
      <vt:lpstr>Develop a survey</vt:lpstr>
      <vt:lpstr>Contact Neighboring School Districts</vt:lpstr>
      <vt:lpstr>Collect and analyze the data</vt:lpstr>
      <vt:lpstr>Consider changes</vt:lpstr>
      <vt:lpstr>Activity: Sharing Success</vt:lpstr>
      <vt:lpstr>Writing Specifications That Limit Sodium</vt:lpstr>
      <vt:lpstr>Product Specifications for Use in a Competitive Procurement Process</vt:lpstr>
      <vt:lpstr>Nutrition Standard</vt:lpstr>
      <vt:lpstr>Writing Specifications that Limit Sodium Approaches</vt:lpstr>
      <vt:lpstr>Sodium Nutrient Claims</vt:lpstr>
      <vt:lpstr>Smart Snacks Compliant</vt:lpstr>
      <vt:lpstr>Maximum Sodium Limit</vt:lpstr>
      <vt:lpstr>Examples of Product Specifications That Limit Sodium</vt:lpstr>
      <vt:lpstr>Use Sodium Nutrient Claims</vt:lpstr>
      <vt:lpstr>Require Products to Meet Smart Snack Requirements</vt:lpstr>
      <vt:lpstr>Define Maximum Sodium Limits</vt:lpstr>
      <vt:lpstr>Activity: Writing Nutrient Standards That Limit Sodium</vt:lpstr>
      <vt:lpstr>Vendors and Procurement Partners</vt:lpstr>
      <vt:lpstr>Potential Questions to Ask</vt:lpstr>
      <vt:lpstr>Activity: Sharing Success2</vt:lpstr>
      <vt:lpstr>Comparing Products</vt:lpstr>
      <vt:lpstr>Nutrition Standards</vt:lpstr>
      <vt:lpstr>Taste and Student Acceptance</vt:lpstr>
      <vt:lpstr>Variety and Diversity</vt:lpstr>
      <vt:lpstr>Cost</vt:lpstr>
      <vt:lpstr>Activity: Comparing Vendor Products</vt:lpstr>
      <vt:lpstr>Lesson 3 Summary</vt:lpstr>
      <vt:lpstr>Culminating Activity and  Action Plan</vt:lpstr>
      <vt:lpstr>Activity: Independent Work Time</vt:lpstr>
      <vt:lpstr>Activity: Sharing Strategies and Action Plans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2024-08-05T15:07:35Z</dcterms:created>
  <dcterms:modified xsi:type="dcterms:W3CDTF">2024-10-24T14:06:03Z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0x010100253BD512B5FB7949ACC2D9636751D959</vt:lpwstr>
  </property>
</Properties>
</file>