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85"/>
  </p:notesMasterIdLst>
  <p:sldIdLst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566" r:id="rId13"/>
    <p:sldId id="567" r:id="rId14"/>
    <p:sldId id="568" r:id="rId15"/>
    <p:sldId id="569" r:id="rId16"/>
    <p:sldId id="570" r:id="rId17"/>
    <p:sldId id="571" r:id="rId18"/>
    <p:sldId id="572" r:id="rId19"/>
    <p:sldId id="573" r:id="rId20"/>
    <p:sldId id="574" r:id="rId21"/>
    <p:sldId id="510" r:id="rId22"/>
    <p:sldId id="511" r:id="rId23"/>
    <p:sldId id="512" r:id="rId24"/>
    <p:sldId id="575" r:id="rId25"/>
    <p:sldId id="513" r:id="rId26"/>
    <p:sldId id="514" r:id="rId27"/>
    <p:sldId id="515" r:id="rId28"/>
    <p:sldId id="516" r:id="rId29"/>
    <p:sldId id="517" r:id="rId30"/>
    <p:sldId id="518" r:id="rId31"/>
    <p:sldId id="519" r:id="rId32"/>
    <p:sldId id="520" r:id="rId33"/>
    <p:sldId id="521" r:id="rId34"/>
    <p:sldId id="522" r:id="rId35"/>
    <p:sldId id="523" r:id="rId36"/>
    <p:sldId id="524" r:id="rId37"/>
    <p:sldId id="525" r:id="rId38"/>
    <p:sldId id="526" r:id="rId39"/>
    <p:sldId id="527" r:id="rId40"/>
    <p:sldId id="528" r:id="rId41"/>
    <p:sldId id="529" r:id="rId42"/>
    <p:sldId id="530" r:id="rId43"/>
    <p:sldId id="531" r:id="rId44"/>
    <p:sldId id="532" r:id="rId45"/>
    <p:sldId id="533" r:id="rId46"/>
    <p:sldId id="534" r:id="rId47"/>
    <p:sldId id="535" r:id="rId48"/>
    <p:sldId id="536" r:id="rId49"/>
    <p:sldId id="537" r:id="rId50"/>
    <p:sldId id="538" r:id="rId51"/>
    <p:sldId id="539" r:id="rId52"/>
    <p:sldId id="540" r:id="rId53"/>
    <p:sldId id="541" r:id="rId54"/>
    <p:sldId id="542" r:id="rId55"/>
    <p:sldId id="452" r:id="rId56"/>
    <p:sldId id="543" r:id="rId57"/>
    <p:sldId id="544" r:id="rId58"/>
    <p:sldId id="545" r:id="rId59"/>
    <p:sldId id="546" r:id="rId60"/>
    <p:sldId id="547" r:id="rId61"/>
    <p:sldId id="548" r:id="rId62"/>
    <p:sldId id="549" r:id="rId63"/>
    <p:sldId id="550" r:id="rId64"/>
    <p:sldId id="551" r:id="rId65"/>
    <p:sldId id="552" r:id="rId66"/>
    <p:sldId id="553" r:id="rId67"/>
    <p:sldId id="554" r:id="rId68"/>
    <p:sldId id="555" r:id="rId69"/>
    <p:sldId id="556" r:id="rId70"/>
    <p:sldId id="557" r:id="rId71"/>
    <p:sldId id="558" r:id="rId72"/>
    <p:sldId id="559" r:id="rId73"/>
    <p:sldId id="560" r:id="rId74"/>
    <p:sldId id="561" r:id="rId75"/>
    <p:sldId id="562" r:id="rId76"/>
    <p:sldId id="563" r:id="rId77"/>
    <p:sldId id="509" r:id="rId78"/>
    <p:sldId id="564" r:id="rId79"/>
    <p:sldId id="565" r:id="rId80"/>
    <p:sldId id="338" r:id="rId81"/>
    <p:sldId id="339" r:id="rId82"/>
    <p:sldId id="340" r:id="rId83"/>
    <p:sldId id="341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84A"/>
    <a:srgbClr val="96989B"/>
    <a:srgbClr val="93C849"/>
    <a:srgbClr val="92C74A"/>
    <a:srgbClr val="91C84A"/>
    <a:srgbClr val="84B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6E99A0-864C-46AA-8A86-40D47A712C1D}" v="5" dt="2024-08-08T18:39:59.483"/>
  </p1510:revLst>
</p1510:revInfo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6" autoAdjust="0"/>
    <p:restoredTop sz="78632" autoAdjust="0"/>
  </p:normalViewPr>
  <p:slideViewPr>
    <p:cSldViewPr snapToGrid="0" snapToObjects="1">
      <p:cViewPr varScale="1">
        <p:scale>
          <a:sx n="109" d="100"/>
          <a:sy n="109" d="100"/>
        </p:scale>
        <p:origin x="78" y="402"/>
      </p:cViewPr>
      <p:guideLst/>
    </p:cSldViewPr>
  </p:slideViewPr>
  <p:outlineViewPr>
    <p:cViewPr>
      <p:scale>
        <a:sx n="33" d="100"/>
        <a:sy n="33" d="100"/>
      </p:scale>
      <p:origin x="0" y="-3119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microsoft.com/office/2015/10/relationships/revisionInfo" Target="revisionInfo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heme" Target="theme/theme1.xml"/><Relationship Id="rId9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5024-807F-40F2-A58E-A6B4FB60897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30298-EF37-40A0-A7C4-B13375B42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47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74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7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79BC9B-B93A-6943-9B99-6E5E098E9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8954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BBAEFF-003F-634F-A5D7-E06C36697A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15256" y="1498092"/>
            <a:ext cx="4292600" cy="6324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113DE5-6C30-124E-921B-B5983421F3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32413" y="2876550"/>
            <a:ext cx="6127173" cy="1104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4DE2A0-71C7-DB43-8E12-B715A3D034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98371" y="6350865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5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210E-52A8-B140-95E7-44B12EDC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0BE9C-458E-B54E-8C20-E14A3EFAF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E2634-B65E-6545-BA00-82350FE0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F728B0-83E7-9B4D-8DCE-E8A4828019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7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FC50-73D6-1842-B6EA-97974D3DF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25BBF-275E-354E-AA6E-B73396FE5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8B348F-E19B-CA4B-BEB2-89495DA6CC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89305E-BD04-DF43-BB5D-7B822C9A3E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E359-CC8A-F34F-AF0F-4219F650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04275-F208-EB4F-BAFD-69F11A10E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7AEE6-2959-ED4C-A75F-1A06F4911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174785-18C1-014A-8982-C8424843E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19615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8A8B0-5469-1F4C-B60B-A3676FAF7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0F1D8-1627-784F-90F5-F7AB3AD2F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46E5F-1E59-8947-8DBF-C9C415147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5A771-EEEF-BC4A-BD6A-B40C4D12E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546C34-C560-F243-901C-42D80C800A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C73E319-4D53-444B-A8A4-37B11EE5735E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0D7F8-9F95-D94D-81F4-2D6D51F2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30" y="767556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676876-6BE9-9944-96C6-B745618F602C}"/>
              </a:ext>
            </a:extLst>
          </p:cNvPr>
          <p:cNvSpPr/>
          <p:nvPr userDrawn="1"/>
        </p:nvSpPr>
        <p:spPr>
          <a:xfrm>
            <a:off x="2710545" y="6140676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5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686D-A8A1-274E-9443-689136AF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399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B4211-51C4-6B43-B601-6533FDFBBB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20A69E-8801-0440-AF39-3FE27DFE0A10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9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3989F4CF-6A1F-5B41-8C56-D47CBB9F028C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FDCC48B6-03C7-B245-A6EE-999844A4B17C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1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2535-0457-5543-ADEE-9D6750F2C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9EA31-07C6-4443-AD23-B103A5AD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6718D-F9F2-A649-8B73-2B06868EB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D8925-D475-884B-A20B-4BA6EDF8D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E2B2D459-D569-1641-ADE7-5646D8C99B9E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8">
            <a:extLst>
              <a:ext uri="{FF2B5EF4-FFF2-40B4-BE49-F238E27FC236}">
                <a16:creationId xmlns:a16="http://schemas.microsoft.com/office/drawing/2014/main" id="{F016F19E-BFDA-394D-B170-1433B5B63D4D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4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B26F-A834-FD4B-925D-9BC40FAD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DAB1B7-7A57-2449-81D1-64A5F9B34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68E8C-DD4B-9A4F-862F-025D4ADA6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34D47-A064-184C-ADA9-C2EFBA33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D968A-0F85-E64D-8272-EB6056118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425B8-AA8C-494A-A7DB-56930995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28ECC-B0ED-E541-926B-86D2FF17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5F87C-0054-4543-9440-BBD56B5CF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4B517-DD4A-8642-8649-D6286DFAF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495E-EFA2-4A4F-8D28-3B1192AE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AC60D-F00C-B144-96F1-F03C51D25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B49A8-60F5-294E-A391-B20B36654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885A4-1552-0B43-A5E4-31281368D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AA852-ECEA-5645-B205-F34032B53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F0D81-0FDE-1746-BC8C-FC19679C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942BF-3C5E-194C-9082-E8D14659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1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2C33D-D790-C649-8DE8-5F0C2DEC1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9B151-2D9B-964C-88AD-0773B7AC7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2CC3E9-08CD-BD42-9105-1F911A9AB2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7568" y="6152056"/>
            <a:ext cx="1148727" cy="6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8478CF-89F9-8860-2F5C-F9DB224E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123365" cy="2852737"/>
          </a:xfrm>
        </p:spPr>
        <p:txBody>
          <a:bodyPr>
            <a:noAutofit/>
          </a:bodyPr>
          <a:lstStyle/>
          <a:p>
            <a:r>
              <a:rPr lang="en-US" sz="4800" dirty="0"/>
              <a:t>Staff Training and Engagement for Sodium Reduction Success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CF00B-FF3E-6AAC-6A07-A04CCF578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Sodium Reduction Virtual Workshop Series</a:t>
            </a:r>
          </a:p>
        </p:txBody>
      </p:sp>
    </p:spTree>
    <p:extLst>
      <p:ext uri="{BB962C8B-B14F-4D97-AF65-F5344CB8AC3E}">
        <p14:creationId xmlns:p14="http://schemas.microsoft.com/office/powerpoint/2010/main" val="60550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A6B2D-DD89-FB29-0DC5-63455D959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Introductions</a:t>
            </a:r>
          </a:p>
        </p:txBody>
      </p:sp>
      <p:pic>
        <p:nvPicPr>
          <p:cNvPr id="3" name="Content Placeholder 2" descr="a yellow post-it note pinned to a cork board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49"/>
          <a:stretch/>
        </p:blipFill>
        <p:spPr>
          <a:xfrm>
            <a:off x="2493493" y="1386008"/>
            <a:ext cx="7205013" cy="4794983"/>
          </a:xfrm>
        </p:spPr>
      </p:pic>
    </p:spTree>
    <p:extLst>
      <p:ext uri="{BB962C8B-B14F-4D97-AF65-F5344CB8AC3E}">
        <p14:creationId xmlns:p14="http://schemas.microsoft.com/office/powerpoint/2010/main" val="14605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B9EB-16E8-FF80-F8A8-80FBD46A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756E4-E3F3-F58E-C24D-752D503464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ICN Ground Rules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Show Up on Time</a:t>
            </a:r>
            <a:endParaRPr lang="en-US" dirty="0">
              <a:ea typeface="Calibri"/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Be Present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Let Everyone Participate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Listen With an Open Mind</a:t>
            </a:r>
            <a:endParaRPr lang="en-US" dirty="0">
              <a:ea typeface="Calibri"/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Think Before Speaking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Attach the Problem Not the Person</a:t>
            </a:r>
          </a:p>
        </p:txBody>
      </p:sp>
      <p:pic>
        <p:nvPicPr>
          <p:cNvPr id="6" name="Content Placeholder 5" descr="a group of colorful arrows pointing to the center of a circl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90"/>
          <a:stretch/>
        </p:blipFill>
        <p:spPr>
          <a:xfrm>
            <a:off x="6096000" y="1911467"/>
            <a:ext cx="5181600" cy="344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0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E59543-5002-E74D-6152-F5FDA013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1543FE-36D3-E812-94F8-DD369C08A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January 2012: Updated Nutrition Standards</a:t>
            </a:r>
          </a:p>
          <a:p>
            <a:pPr lvl="1"/>
            <a:r>
              <a:rPr lang="en-US" dirty="0"/>
              <a:t> Reflect Dietary Guidelines for Americans</a:t>
            </a:r>
          </a:p>
          <a:p>
            <a:pPr lvl="1"/>
            <a:r>
              <a:rPr lang="en-US" dirty="0"/>
              <a:t> Gradual sodium reduction</a:t>
            </a:r>
          </a:p>
          <a:p>
            <a:r>
              <a:rPr lang="en-US" dirty="0"/>
              <a:t>February 2022: Transitional Standards</a:t>
            </a:r>
          </a:p>
          <a:p>
            <a:pPr lvl="1"/>
            <a:r>
              <a:rPr lang="en-US" dirty="0"/>
              <a:t> Support during pandemic recovery</a:t>
            </a:r>
          </a:p>
          <a:p>
            <a:pPr lvl="1"/>
            <a:r>
              <a:rPr lang="en-US" dirty="0"/>
              <a:t> Gradual sodium reduction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Successful Approaches to Reduce Sodium in School Meals</a:t>
            </a:r>
          </a:p>
          <a:p>
            <a:pPr lvl="1"/>
            <a:r>
              <a:rPr lang="en-US" dirty="0"/>
              <a:t>Examined barriers</a:t>
            </a:r>
          </a:p>
          <a:p>
            <a:pPr lvl="1"/>
            <a:r>
              <a:rPr lang="en-US" dirty="0"/>
              <a:t>Identified successful strategies</a:t>
            </a:r>
          </a:p>
          <a:p>
            <a:r>
              <a:rPr lang="en-US" dirty="0"/>
              <a:t>April 2024: Final Rule, Child Nutrition Programs: Meal Patterns Consistent with 2020-2025 Dietary Guidelines for Americans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07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2DAA-96B3-643B-C722-4233BDA4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Sodium Reduction Virtual Workshop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E1E4-42ED-57EE-EE80-C1A7871AB2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Topics </a:t>
            </a:r>
          </a:p>
          <a:p>
            <a:pPr lvl="1"/>
            <a:r>
              <a:rPr lang="en-US" dirty="0"/>
              <a:t>Menu Planning and Analysis</a:t>
            </a:r>
          </a:p>
          <a:p>
            <a:pPr lvl="1"/>
            <a:r>
              <a:rPr lang="en-US" dirty="0"/>
              <a:t>Procurement</a:t>
            </a:r>
          </a:p>
          <a:p>
            <a:pPr lvl="1"/>
            <a:r>
              <a:rPr lang="en-US" dirty="0"/>
              <a:t>Staff Training</a:t>
            </a:r>
          </a:p>
          <a:p>
            <a:pPr lvl="1"/>
            <a:r>
              <a:rPr lang="en-US" dirty="0"/>
              <a:t>Student Satisfaction</a:t>
            </a:r>
          </a:p>
          <a:p>
            <a:r>
              <a:rPr lang="en-US" dirty="0"/>
              <a:t>Hands-on Learning</a:t>
            </a:r>
          </a:p>
          <a:p>
            <a:pPr lvl="1"/>
            <a:r>
              <a:rPr lang="en-US" dirty="0"/>
              <a:t>Apply knowledge and skills</a:t>
            </a:r>
          </a:p>
          <a:p>
            <a:r>
              <a:rPr lang="en-US" dirty="0"/>
              <a:t>Action Plans</a:t>
            </a:r>
          </a:p>
        </p:txBody>
      </p:sp>
      <p:pic>
        <p:nvPicPr>
          <p:cNvPr id="6" name="Content Placeholder 5" descr="Shaking It Up! log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04" y="1798315"/>
            <a:ext cx="3718773" cy="37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E747-60B3-51AC-DEF7-13050FDAF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Staff Training and Engagement for Sodium Reduction Success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8D26C-5A3A-E7B3-DCF8-A5168D4060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Assessing staff training needs</a:t>
            </a:r>
          </a:p>
          <a:p>
            <a:r>
              <a:rPr lang="en-US" dirty="0"/>
              <a:t>Evaluating kitchen staff skills</a:t>
            </a:r>
          </a:p>
          <a:p>
            <a:r>
              <a:rPr lang="en-US" dirty="0"/>
              <a:t>Identifying culinary skill improvement needs</a:t>
            </a:r>
          </a:p>
          <a:p>
            <a:r>
              <a:rPr lang="en-US" dirty="0"/>
              <a:t>Recognizing knowledge and skills for low-sodium recipes and menus</a:t>
            </a:r>
          </a:p>
          <a:p>
            <a:r>
              <a:rPr lang="en-US" dirty="0"/>
              <a:t>Sodium reduction resources</a:t>
            </a:r>
          </a:p>
        </p:txBody>
      </p:sp>
      <p:pic>
        <p:nvPicPr>
          <p:cNvPr id="6" name="Content Placeholder 5" descr="a clipboard with check marks and a pencil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685" y1="12685" x2="75833" y2="12315"/>
                        <a14:foregroundMark x1="27870" y1="9722" x2="58056" y2="9074"/>
                        <a14:foregroundMark x1="36852" y1="6667" x2="41759" y2="1296"/>
                        <a14:foregroundMark x1="6019" y1="11667" x2="5833" y2="96389"/>
                        <a14:foregroundMark x1="6019" y1="96759" x2="78056" y2="96296"/>
                        <a14:foregroundMark x1="78056" y1="96296" x2="76204" y2="12593"/>
                        <a14:foregroundMark x1="65370" y1="67407" x2="92407" y2="20741"/>
                        <a14:foregroundMark x1="89444" y1="19907" x2="80463" y2="36111"/>
                        <a14:foregroundMark x1="95093" y1="23889" x2="79074" y2="50556"/>
                        <a14:foregroundMark x1="72778" y1="11296" x2="79074" y2="103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7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60CA-E7A0-A303-6463-B09C4049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Pre-Assessment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146B22-8503-C8F3-DE23-89ABC81E4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1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CAC2-C6C0-ED35-C98F-2EAEBF213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1: Staff Training and Engagement</a:t>
            </a:r>
          </a:p>
        </p:txBody>
      </p:sp>
    </p:spTree>
    <p:extLst>
      <p:ext uri="{BB962C8B-B14F-4D97-AF65-F5344CB8AC3E}">
        <p14:creationId xmlns:p14="http://schemas.microsoft.com/office/powerpoint/2010/main" val="3414920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4EC794-5C0B-2E30-4E03-C4E926A85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Adult Learning Theory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4243E3-9917-EFEA-49FF-50C1D7C840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Introduced by Malcolm Knowles in 1980</a:t>
            </a:r>
          </a:p>
          <a:p>
            <a:r>
              <a:rPr lang="en-US" dirty="0"/>
              <a:t>Also known as Andragogy</a:t>
            </a:r>
          </a:p>
          <a:p>
            <a:r>
              <a:rPr lang="en-US" dirty="0"/>
              <a:t>Acknowledges distinct ways adults learn</a:t>
            </a:r>
          </a:p>
          <a:p>
            <a:r>
              <a:rPr lang="en-US" dirty="0"/>
              <a:t>Identifies effective teaching methods</a:t>
            </a:r>
          </a:p>
        </p:txBody>
      </p:sp>
      <p:pic>
        <p:nvPicPr>
          <p:cNvPr id="8" name="Content Placeholder 7" descr="A book and light bulb">
            <a:extLst>
              <a:ext uri="{FF2B5EF4-FFF2-40B4-BE49-F238E27FC236}">
                <a16:creationId xmlns:a16="http://schemas.microsoft.com/office/drawing/2014/main" id="{A4CBDA29-AE5F-6CA0-4ADD-2DB4ED645C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644809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0AE04-C3F7-373D-49F0-CD93D47F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of Adult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024C5-2C51-E1E8-8117-76E33D1DAE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Self-Concept</a:t>
            </a:r>
          </a:p>
          <a:p>
            <a:r>
              <a:rPr lang="en-US" dirty="0"/>
              <a:t>Adult Learner Experience</a:t>
            </a:r>
          </a:p>
          <a:p>
            <a:r>
              <a:rPr lang="en-US" dirty="0"/>
              <a:t>Readiness to Learn</a:t>
            </a:r>
          </a:p>
          <a:p>
            <a:r>
              <a:rPr lang="en-US" dirty="0"/>
              <a:t>Orientation to Learning</a:t>
            </a:r>
          </a:p>
          <a:p>
            <a:r>
              <a:rPr lang="en-US" dirty="0"/>
              <a:t>Motivation to Learn</a:t>
            </a:r>
          </a:p>
        </p:txBody>
      </p:sp>
      <p:pic>
        <p:nvPicPr>
          <p:cNvPr id="6" name="Content Placeholder 5" descr="A person standing in front of a group of people sitting at a table">
            <a:extLst>
              <a:ext uri="{FF2B5EF4-FFF2-40B4-BE49-F238E27FC236}">
                <a16:creationId xmlns:a16="http://schemas.microsoft.com/office/drawing/2014/main" id="{0AA36859-B2D6-A2E2-0F01-D812059305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90973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12FD2-00B0-8616-B82E-E7A6C4F1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of Andragogy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C6F10-93F5-219C-5091-B07098B35F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Involvement</a:t>
            </a:r>
          </a:p>
          <a:p>
            <a:r>
              <a:rPr lang="en-US" dirty="0"/>
              <a:t>Past Experiences</a:t>
            </a:r>
          </a:p>
          <a:p>
            <a:r>
              <a:rPr lang="en-US" dirty="0"/>
              <a:t>Relevant Topics</a:t>
            </a:r>
          </a:p>
          <a:p>
            <a:r>
              <a:rPr lang="en-US" dirty="0"/>
              <a:t>Problem-Centric Learning</a:t>
            </a:r>
          </a:p>
        </p:txBody>
      </p:sp>
      <p:pic>
        <p:nvPicPr>
          <p:cNvPr id="6" name="Content Placeholder 5" descr="Two people with a brain">
            <a:extLst>
              <a:ext uri="{FF2B5EF4-FFF2-40B4-BE49-F238E27FC236}">
                <a16:creationId xmlns:a16="http://schemas.microsoft.com/office/drawing/2014/main" id="{6CDF1389-7935-B7DE-AC91-12BF76321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746174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1CE07-5D80-079D-F8B3-5C69B66DF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1: Involvement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BC2D5-9283-03D2-D474-46665A42AB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Adult learners need involvement in planning and evaluation</a:t>
            </a:r>
          </a:p>
          <a:p>
            <a:r>
              <a:rPr lang="en-US" dirty="0"/>
              <a:t>Emphasizes self-direction</a:t>
            </a:r>
          </a:p>
          <a:p>
            <a:r>
              <a:rPr lang="en-US" dirty="0"/>
              <a:t>Control over what, when, and how of learning process</a:t>
            </a:r>
          </a:p>
        </p:txBody>
      </p:sp>
      <p:pic>
        <p:nvPicPr>
          <p:cNvPr id="6" name="Content Placeholder 5" descr="A hands holding a gear with a star above them">
            <a:extLst>
              <a:ext uri="{FF2B5EF4-FFF2-40B4-BE49-F238E27FC236}">
                <a16:creationId xmlns:a16="http://schemas.microsoft.com/office/drawing/2014/main" id="{E9014A98-76E8-8EC5-3CF4-A82D1B8DD0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906715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B0DF9-4A82-C151-31A8-0A2A7D4CC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2: Past Experiences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EA4DB-5003-DB73-C09B-EE262F4B4E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Basis for future learning activities</a:t>
            </a:r>
          </a:p>
          <a:p>
            <a:r>
              <a:rPr lang="en-US" dirty="0"/>
              <a:t>Builds on previous experiences, successes, and mistakes</a:t>
            </a:r>
          </a:p>
          <a:p>
            <a:r>
              <a:rPr lang="en-US" dirty="0"/>
              <a:t>Adds greater context to new information</a:t>
            </a:r>
          </a:p>
        </p:txBody>
      </p:sp>
      <p:pic>
        <p:nvPicPr>
          <p:cNvPr id="6" name="Content Placeholder 5" descr="A cartoon of a person reading a book">
            <a:extLst>
              <a:ext uri="{FF2B5EF4-FFF2-40B4-BE49-F238E27FC236}">
                <a16:creationId xmlns:a16="http://schemas.microsoft.com/office/drawing/2014/main" id="{674C55B7-5E40-0D30-9322-C4B8BDA4BC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31945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78FB-21BA-771D-95DA-ABD0F51A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3: Relevant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A931B-680F-E5B5-8D55-032A44BCF4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Focus on immediate relevance</a:t>
            </a:r>
          </a:p>
          <a:p>
            <a:r>
              <a:rPr lang="en-US" dirty="0"/>
              <a:t>Topics that interest adult learners</a:t>
            </a:r>
          </a:p>
          <a:p>
            <a:r>
              <a:rPr lang="en-US" dirty="0"/>
              <a:t>Enhances engagement and motivation</a:t>
            </a:r>
          </a:p>
        </p:txBody>
      </p:sp>
      <p:pic>
        <p:nvPicPr>
          <p:cNvPr id="6" name="Content Placeholder 5" descr="A graphic of two people with a graduation cap">
            <a:extLst>
              <a:ext uri="{FF2B5EF4-FFF2-40B4-BE49-F238E27FC236}">
                <a16:creationId xmlns:a16="http://schemas.microsoft.com/office/drawing/2014/main" id="{3102D0AB-F1B8-E748-AF9B-04E7C38B60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45110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BC48-D1AA-4749-04C5-CA1F46948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4: Problem-Centric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504C7-7DD1-1610-20BA-6CE8BC6374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Emphasizes problem-solving</a:t>
            </a:r>
          </a:p>
          <a:p>
            <a:r>
              <a:rPr lang="en-US" dirty="0"/>
              <a:t>Moves beyond memorization</a:t>
            </a:r>
          </a:p>
          <a:p>
            <a:r>
              <a:rPr lang="en-US" dirty="0"/>
              <a:t>Encourages reasoning and application</a:t>
            </a:r>
          </a:p>
          <a:p>
            <a:r>
              <a:rPr lang="en-US" dirty="0"/>
              <a:t>Engages adult learners effectively</a:t>
            </a:r>
          </a:p>
        </p:txBody>
      </p:sp>
      <p:pic>
        <p:nvPicPr>
          <p:cNvPr id="6" name="Content Placeholder 5" descr="A book with colorful circles and icons">
            <a:extLst>
              <a:ext uri="{FF2B5EF4-FFF2-40B4-BE49-F238E27FC236}">
                <a16:creationId xmlns:a16="http://schemas.microsoft.com/office/drawing/2014/main" id="{7613C608-E474-F74D-7EA8-1654438A21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236463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F27D5-9AE1-F1FE-6307-A72BA7F84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Continuous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1550C-1D25-4466-1B3A-F773BFE48C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Stay updated with the latest research</a:t>
            </a:r>
          </a:p>
          <a:p>
            <a:r>
              <a:rPr lang="en-US" dirty="0"/>
              <a:t>Meet the changing needs of the field</a:t>
            </a:r>
          </a:p>
          <a:p>
            <a:r>
              <a:rPr lang="en-US" dirty="0"/>
              <a:t>Continually improve programs</a:t>
            </a:r>
          </a:p>
        </p:txBody>
      </p:sp>
      <p:pic>
        <p:nvPicPr>
          <p:cNvPr id="6" name="Content Placeholder 5" descr="A green and black logo with a graduation cap and a book">
            <a:extLst>
              <a:ext uri="{FF2B5EF4-FFF2-40B4-BE49-F238E27FC236}">
                <a16:creationId xmlns:a16="http://schemas.microsoft.com/office/drawing/2014/main" id="{37B64E88-7BDA-ABE6-C5C7-B5E465A20A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3916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4735C-C37D-53E7-48D1-7D54AEBF2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Training Discussion</a:t>
            </a:r>
          </a:p>
        </p:txBody>
      </p:sp>
      <p:pic>
        <p:nvPicPr>
          <p:cNvPr id="7" name="Content Placeholder 6" descr="A group of orange and yellow speech bubbles">
            <a:extLst>
              <a:ext uri="{FF2B5EF4-FFF2-40B4-BE49-F238E27FC236}">
                <a16:creationId xmlns:a16="http://schemas.microsoft.com/office/drawing/2014/main" id="{2F8CF388-3E27-B724-AB4C-EE2E1E7378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194910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CA8A6-8D2B-F1C8-92CF-CF4C97152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staff training important?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6CA81F-E6B6-53B0-2453-44241F96B3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Training ensures knowledge and skills</a:t>
            </a:r>
          </a:p>
          <a:p>
            <a:r>
              <a:rPr lang="en-US" dirty="0"/>
              <a:t>Boosts engagement and motivation</a:t>
            </a:r>
          </a:p>
          <a:p>
            <a:r>
              <a:rPr lang="en-US" dirty="0"/>
              <a:t>Prepares for challenges and success</a:t>
            </a:r>
          </a:p>
        </p:txBody>
      </p:sp>
      <p:pic>
        <p:nvPicPr>
          <p:cNvPr id="8" name="Content Placeholder 7" descr="A person standing in front of a group of people">
            <a:extLst>
              <a:ext uri="{FF2B5EF4-FFF2-40B4-BE49-F238E27FC236}">
                <a16:creationId xmlns:a16="http://schemas.microsoft.com/office/drawing/2014/main" id="{FA04A085-2506-8206-8308-D6B275B3D8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1771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B4A32-3C9B-5C2C-F2FD-4CAB69EF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successes you have seen from staff training in the past?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5F05D-B76C-C8D5-E620-A5BB98ABB5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Increased productivity</a:t>
            </a:r>
          </a:p>
          <a:p>
            <a:r>
              <a:rPr lang="en-US" dirty="0"/>
              <a:t>Improved work quality</a:t>
            </a:r>
          </a:p>
          <a:p>
            <a:r>
              <a:rPr lang="en-US" dirty="0"/>
              <a:t>Enhanced communication and collaboration</a:t>
            </a:r>
          </a:p>
          <a:p>
            <a:r>
              <a:rPr lang="en-US" dirty="0"/>
              <a:t>Higher job satisfaction and engagement</a:t>
            </a:r>
          </a:p>
          <a:p>
            <a:r>
              <a:rPr lang="en-US" dirty="0"/>
              <a:t>Benefits for the organization and stakeholders</a:t>
            </a:r>
          </a:p>
          <a:p>
            <a:r>
              <a:rPr lang="en-US" dirty="0"/>
              <a:t>Customer satisfaction, revenue, and efficiency</a:t>
            </a:r>
          </a:p>
        </p:txBody>
      </p:sp>
      <p:pic>
        <p:nvPicPr>
          <p:cNvPr id="6" name="Content Placeholder 5" descr="A person watering small people in pots">
            <a:extLst>
              <a:ext uri="{FF2B5EF4-FFF2-40B4-BE49-F238E27FC236}">
                <a16:creationId xmlns:a16="http://schemas.microsoft.com/office/drawing/2014/main" id="{2F9B99EC-318C-3B23-098B-4BAF916096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921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A20F-5153-983D-471C-FA8E4293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challenges you have faced when it comes to staff training?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D21C7-349C-863B-63E2-589CA44A37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Limited time and resources</a:t>
            </a:r>
          </a:p>
          <a:p>
            <a:r>
              <a:rPr lang="en-US" dirty="0"/>
              <a:t>Measuring training effectiveness</a:t>
            </a:r>
          </a:p>
          <a:p>
            <a:r>
              <a:rPr lang="en-US" dirty="0"/>
              <a:t>Resistance to change and learning</a:t>
            </a:r>
          </a:p>
          <a:p>
            <a:r>
              <a:rPr lang="en-US" dirty="0"/>
              <a:t>Maintaining consistent standards</a:t>
            </a:r>
          </a:p>
        </p:txBody>
      </p:sp>
      <p:pic>
        <p:nvPicPr>
          <p:cNvPr id="6" name="Content Placeholder 5" descr="A person walking up a step with a gear and a folder">
            <a:extLst>
              <a:ext uri="{FF2B5EF4-FFF2-40B4-BE49-F238E27FC236}">
                <a16:creationId xmlns:a16="http://schemas.microsoft.com/office/drawing/2014/main" id="{6CBBBB21-923F-F698-B1AF-2911FBB07F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94489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1590-4327-21B7-6241-DFC4C097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ensure that staff training is effective and leads to positive outcomes?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12DBB-C1B0-B188-C59C-BCF2E740D3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Conduct thorough needs assessment</a:t>
            </a:r>
          </a:p>
          <a:p>
            <a:r>
              <a:rPr lang="en-US" dirty="0"/>
              <a:t>Deliver engaging and interactive training</a:t>
            </a:r>
          </a:p>
          <a:p>
            <a:r>
              <a:rPr lang="en-US" dirty="0"/>
              <a:t>Provide ongoing support and reinforcement</a:t>
            </a:r>
          </a:p>
          <a:p>
            <a:r>
              <a:rPr lang="en-US" dirty="0"/>
              <a:t>Measure effectiveness through evaluation and feedback</a:t>
            </a:r>
          </a:p>
          <a:p>
            <a:r>
              <a:rPr lang="en-US" dirty="0"/>
              <a:t>Make adjustments to improve outcomes</a:t>
            </a:r>
          </a:p>
        </p:txBody>
      </p:sp>
      <p:pic>
        <p:nvPicPr>
          <p:cNvPr id="6" name="Content Placeholder 5" descr="A clipboard with a checklist and a dart board with a thumbs up and a dart board with people">
            <a:extLst>
              <a:ext uri="{FF2B5EF4-FFF2-40B4-BE49-F238E27FC236}">
                <a16:creationId xmlns:a16="http://schemas.microsoft.com/office/drawing/2014/main" id="{507B9622-7B82-4F77-E71F-202A1D4D4C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55069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D86B6-0379-EC94-DBB4-BE13B6F5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staff training about sodium reduction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1320F-CAD0-00BE-57D7-D989C8A754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Role in children's health</a:t>
            </a:r>
          </a:p>
          <a:p>
            <a:r>
              <a:rPr lang="en-US" dirty="0"/>
              <a:t>Equipping staff with knowledge and skills</a:t>
            </a:r>
          </a:p>
          <a:p>
            <a:r>
              <a:rPr lang="en-US" dirty="0"/>
              <a:t>Staff buy-in for success</a:t>
            </a:r>
          </a:p>
          <a:p>
            <a:r>
              <a:rPr lang="en-US" dirty="0"/>
              <a:t>Understanding benefits of sodium reduction</a:t>
            </a:r>
          </a:p>
        </p:txBody>
      </p:sp>
      <p:pic>
        <p:nvPicPr>
          <p:cNvPr id="6" name="Content Placeholder 5" descr="A salt shaker and a chart">
            <a:extLst>
              <a:ext uri="{FF2B5EF4-FFF2-40B4-BE49-F238E27FC236}">
                <a16:creationId xmlns:a16="http://schemas.microsoft.com/office/drawing/2014/main" id="{772E08BB-345C-26B6-81AE-9E2899632B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9160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D30B-7C48-6EE4-70A8-69F93A78A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 Training and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F6C42-3602-FB1A-63A6-AE4B034EE8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Conducting training needs assessments</a:t>
            </a:r>
          </a:p>
          <a:p>
            <a:r>
              <a:rPr lang="en-US" dirty="0"/>
              <a:t>Assessing labor and culinary skills</a:t>
            </a:r>
          </a:p>
          <a:p>
            <a:r>
              <a:rPr lang="en-US" dirty="0"/>
              <a:t>Identifying knowledge and skills requirements</a:t>
            </a:r>
          </a:p>
          <a:p>
            <a:r>
              <a:rPr lang="en-US" dirty="0"/>
              <a:t>Exploring available training resources</a:t>
            </a:r>
          </a:p>
        </p:txBody>
      </p:sp>
      <p:pic>
        <p:nvPicPr>
          <p:cNvPr id="6" name="Content Placeholder 5" descr="A group of people standing in front of a chart">
            <a:extLst>
              <a:ext uri="{FF2B5EF4-FFF2-40B4-BE49-F238E27FC236}">
                <a16:creationId xmlns:a16="http://schemas.microsoft.com/office/drawing/2014/main" id="{64DE843E-4470-5503-615C-E9CD8B7517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01649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76E9-7B58-37BA-B024-36987C3B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start?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E32D8-6173-E652-FEEA-F2CCE1443A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Identify knowledge and skill gaps</a:t>
            </a:r>
          </a:p>
          <a:p>
            <a:r>
              <a:rPr lang="en-US" dirty="0"/>
              <a:t>Essential for effective training</a:t>
            </a:r>
          </a:p>
          <a:p>
            <a:r>
              <a:rPr lang="en-US" dirty="0"/>
              <a:t>Analyze job requirements</a:t>
            </a:r>
          </a:p>
          <a:p>
            <a:r>
              <a:rPr lang="en-US" dirty="0"/>
              <a:t>Guide training focus/resources</a:t>
            </a:r>
          </a:p>
          <a:p>
            <a:r>
              <a:rPr lang="en-US" dirty="0"/>
              <a:t>Measure training effectiveness</a:t>
            </a:r>
          </a:p>
          <a:p>
            <a:r>
              <a:rPr lang="en-US" dirty="0"/>
              <a:t>Ensure relevant staff training</a:t>
            </a:r>
          </a:p>
        </p:txBody>
      </p:sp>
      <p:pic>
        <p:nvPicPr>
          <p:cNvPr id="6" name="Content Placeholder 5" descr="A race track with a banner">
            <a:extLst>
              <a:ext uri="{FF2B5EF4-FFF2-40B4-BE49-F238E27FC236}">
                <a16:creationId xmlns:a16="http://schemas.microsoft.com/office/drawing/2014/main" id="{DC9C1F56-1EF7-6404-AA1D-2D261F0839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681597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1A809-23C4-5311-CFE5-0581B236F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3CC32-1037-4359-BEF8-92BD0EDD3A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school nutrition program goals</a:t>
            </a:r>
          </a:p>
          <a:p>
            <a:r>
              <a:rPr lang="en-US" dirty="0"/>
              <a:t>Five steps to a needs assessment: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Define outcomes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Identify challenges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Specify knowledge and skills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Set priorities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Choose delivery method</a:t>
            </a:r>
          </a:p>
        </p:txBody>
      </p:sp>
      <p:pic>
        <p:nvPicPr>
          <p:cNvPr id="6" name="Content Placeholder 5" descr="A clipboard with a magnifying glass and check marks">
            <a:extLst>
              <a:ext uri="{FF2B5EF4-FFF2-40B4-BE49-F238E27FC236}">
                <a16:creationId xmlns:a16="http://schemas.microsoft.com/office/drawing/2014/main" id="{A996ADB9-B97C-8CE4-3120-5175C940C8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704650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698F-A08F-830C-6CA9-6540D6A2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E6011-0F2A-B4B0-3023-9323FF8EF9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Job Requirements Analysis</a:t>
            </a:r>
          </a:p>
          <a:p>
            <a:r>
              <a:rPr lang="en-US" dirty="0"/>
              <a:t>Skill and Knowledge Assessment</a:t>
            </a:r>
          </a:p>
          <a:p>
            <a:r>
              <a:rPr lang="en-US" dirty="0"/>
              <a:t>Training Resource Identification</a:t>
            </a:r>
          </a:p>
          <a:p>
            <a:r>
              <a:rPr lang="en-US" dirty="0"/>
              <a:t>Challenges and Concerns</a:t>
            </a:r>
          </a:p>
          <a:p>
            <a:r>
              <a:rPr lang="en-US" dirty="0"/>
              <a:t>Feedback from Supervisors</a:t>
            </a:r>
          </a:p>
          <a:p>
            <a:r>
              <a:rPr lang="en-US" dirty="0"/>
              <a:t>Goals and Objectives</a:t>
            </a:r>
          </a:p>
          <a:p>
            <a:r>
              <a:rPr lang="en-US" dirty="0"/>
              <a:t>Measurement of Training Effectiveness</a:t>
            </a:r>
          </a:p>
        </p:txBody>
      </p:sp>
      <p:pic>
        <p:nvPicPr>
          <p:cNvPr id="6" name="Content Placeholder 5" descr="A person standing on stairs with arms up">
            <a:extLst>
              <a:ext uri="{FF2B5EF4-FFF2-40B4-BE49-F238E27FC236}">
                <a16:creationId xmlns:a16="http://schemas.microsoft.com/office/drawing/2014/main" id="{6B95BEA4-F5BB-AD3C-DA51-863ACC6581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9573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33C6E-9C90-ED6A-7158-4BB0CB65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EF51D-6666-0596-2B8E-137D4C6850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Comprehensive training needs assessment</a:t>
            </a:r>
          </a:p>
          <a:p>
            <a:r>
              <a:rPr lang="en-US" dirty="0"/>
              <a:t>Consider unique needs of school nutrition professionals</a:t>
            </a:r>
          </a:p>
          <a:p>
            <a:r>
              <a:rPr lang="en-US" dirty="0"/>
              <a:t>Build skills and knowledge</a:t>
            </a:r>
          </a:p>
        </p:txBody>
      </p:sp>
      <p:pic>
        <p:nvPicPr>
          <p:cNvPr id="6" name="Content Placeholder 5" descr="A yellow light bulb puzzle">
            <a:extLst>
              <a:ext uri="{FF2B5EF4-FFF2-40B4-BE49-F238E27FC236}">
                <a16:creationId xmlns:a16="http://schemas.microsoft.com/office/drawing/2014/main" id="{F4C6A404-B060-0431-16D3-FF08DF77FC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478577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CE110-188D-A608-337B-7DB9D3C06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 for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3C5F4-3866-572F-52B5-EC0D98D1A9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Compliance with federal and state regulations</a:t>
            </a:r>
          </a:p>
          <a:p>
            <a:r>
              <a:rPr lang="en-US" dirty="0"/>
              <a:t>Create nutritious and appealing meals</a:t>
            </a:r>
          </a:p>
          <a:p>
            <a:r>
              <a:rPr lang="en-US" dirty="0"/>
              <a:t>Reduce food waste and manage costs</a:t>
            </a:r>
          </a:p>
          <a:p>
            <a:r>
              <a:rPr lang="en-US" dirty="0"/>
              <a:t>Technical skills: equipment, inventory, food costs</a:t>
            </a:r>
          </a:p>
          <a:p>
            <a:r>
              <a:rPr lang="en-US" dirty="0"/>
              <a:t>Develop effective communication and interpersonal skills</a:t>
            </a:r>
          </a:p>
          <a:p>
            <a:r>
              <a:rPr lang="en-US" dirty="0"/>
              <a:t>Foster positive relationships with stakeholders</a:t>
            </a:r>
          </a:p>
        </p:txBody>
      </p:sp>
      <p:pic>
        <p:nvPicPr>
          <p:cNvPr id="6" name="Content Placeholder 5" descr="A green plant growing from soil">
            <a:extLst>
              <a:ext uri="{FF2B5EF4-FFF2-40B4-BE49-F238E27FC236}">
                <a16:creationId xmlns:a16="http://schemas.microsoft.com/office/drawing/2014/main" id="{6881D1DA-D0F1-5005-4FFD-0C6C81E78E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63152"/>
          <a:stretch/>
        </p:blipFill>
        <p:spPr>
          <a:xfrm>
            <a:off x="6172202" y="2410416"/>
            <a:ext cx="5231424" cy="1927668"/>
          </a:xfrm>
        </p:spPr>
      </p:pic>
    </p:spTree>
    <p:extLst>
      <p:ext uri="{BB962C8B-B14F-4D97-AF65-F5344CB8AC3E}">
        <p14:creationId xmlns:p14="http://schemas.microsoft.com/office/powerpoint/2010/main" val="3931244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9650E-56F9-1CCC-6599-CF4DD38A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Step-by-Step </a:t>
            </a:r>
            <a:br>
              <a:rPr lang="en-US" dirty="0"/>
            </a:br>
            <a:r>
              <a:rPr lang="en-US" dirty="0"/>
              <a:t>Training Needs Assessment</a:t>
            </a:r>
          </a:p>
        </p:txBody>
      </p:sp>
      <p:pic>
        <p:nvPicPr>
          <p:cNvPr id="7" name="Content Placeholder 6" descr="A drawing of a person with a pencil and light bulb">
            <a:extLst>
              <a:ext uri="{FF2B5EF4-FFF2-40B4-BE49-F238E27FC236}">
                <a16:creationId xmlns:a16="http://schemas.microsoft.com/office/drawing/2014/main" id="{CE43354A-F3F9-B687-E791-548DD56C1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052374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A6A2B-5023-E959-3FBF-E49A6999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Determine desired outcomes.</a:t>
            </a:r>
          </a:p>
        </p:txBody>
      </p:sp>
      <p:pic>
        <p:nvPicPr>
          <p:cNvPr id="7" name="Content Placeholder 6" descr="A blue line drawing of a clipboard with a dart board and people">
            <a:extLst>
              <a:ext uri="{FF2B5EF4-FFF2-40B4-BE49-F238E27FC236}">
                <a16:creationId xmlns:a16="http://schemas.microsoft.com/office/drawing/2014/main" id="{CBB4D72B-B3D4-0865-D03E-13925D49CA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AF92F9-FB0D-F426-9876-89BE899FA0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 opportunities for growth and improvement </a:t>
            </a:r>
          </a:p>
          <a:p>
            <a:r>
              <a:rPr lang="en-US" dirty="0"/>
              <a:t>Define success</a:t>
            </a:r>
          </a:p>
          <a:p>
            <a:r>
              <a:rPr lang="en-US" dirty="0"/>
              <a:t>For example:</a:t>
            </a:r>
          </a:p>
          <a:p>
            <a:pPr lvl="1"/>
            <a:r>
              <a:rPr lang="en-US" dirty="0"/>
              <a:t>Improve student satisfaction ratings </a:t>
            </a:r>
          </a:p>
          <a:p>
            <a:pPr lvl="1"/>
            <a:r>
              <a:rPr lang="en-US" dirty="0"/>
              <a:t>Reduce food waste</a:t>
            </a:r>
          </a:p>
        </p:txBody>
      </p:sp>
    </p:spTree>
    <p:extLst>
      <p:ext uri="{BB962C8B-B14F-4D97-AF65-F5344CB8AC3E}">
        <p14:creationId xmlns:p14="http://schemas.microsoft.com/office/powerpoint/2010/main" val="208808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758AF-1A23-A7AE-D71B-65E1C078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Identify specific challenges and areas of improvement.</a:t>
            </a:r>
          </a:p>
        </p:txBody>
      </p:sp>
      <p:pic>
        <p:nvPicPr>
          <p:cNvPr id="6" name="Content Placeholder 5" descr="A group of people working on a plant">
            <a:extLst>
              <a:ext uri="{FF2B5EF4-FFF2-40B4-BE49-F238E27FC236}">
                <a16:creationId xmlns:a16="http://schemas.microsoft.com/office/drawing/2014/main" id="{30015C7D-AC0A-7AE3-419C-3440B70C09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6270D-ED50-B3E5-2CB9-651735762E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Identify specific areas of improvement</a:t>
            </a:r>
          </a:p>
          <a:p>
            <a:pPr lvl="1"/>
            <a:r>
              <a:rPr lang="en-US" dirty="0"/>
              <a:t>Observation</a:t>
            </a:r>
          </a:p>
          <a:p>
            <a:pPr lvl="1"/>
            <a:r>
              <a:rPr lang="en-US" dirty="0"/>
              <a:t>Surveys</a:t>
            </a:r>
          </a:p>
          <a:p>
            <a:pPr lvl="1"/>
            <a:r>
              <a:rPr lang="en-US" dirty="0"/>
              <a:t>Data evaluation</a:t>
            </a:r>
          </a:p>
          <a:p>
            <a:pPr lvl="1"/>
            <a:r>
              <a:rPr lang="en-US" dirty="0"/>
              <a:t>Training assessments</a:t>
            </a:r>
          </a:p>
        </p:txBody>
      </p:sp>
    </p:spTree>
    <p:extLst>
      <p:ext uri="{BB962C8B-B14F-4D97-AF65-F5344CB8AC3E}">
        <p14:creationId xmlns:p14="http://schemas.microsoft.com/office/powerpoint/2010/main" val="394555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06A7E-EBF2-11B3-E6CD-8B17ECFE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Determine desired behaviors, knowledge, and skills.</a:t>
            </a:r>
          </a:p>
        </p:txBody>
      </p:sp>
      <p:pic>
        <p:nvPicPr>
          <p:cNvPr id="6" name="Content Placeholder 5" descr="Arrows hitting a target">
            <a:extLst>
              <a:ext uri="{FF2B5EF4-FFF2-40B4-BE49-F238E27FC236}">
                <a16:creationId xmlns:a16="http://schemas.microsoft.com/office/drawing/2014/main" id="{9192669B-5F1A-41BE-D193-9B8920FD1E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2ED7AB-EE18-98B1-7345-C2E3CDFE57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Training topics to the skill gaps</a:t>
            </a:r>
          </a:p>
        </p:txBody>
      </p:sp>
    </p:spTree>
    <p:extLst>
      <p:ext uri="{BB962C8B-B14F-4D97-AF65-F5344CB8AC3E}">
        <p14:creationId xmlns:p14="http://schemas.microsoft.com/office/powerpoint/2010/main" val="398667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7FDF1-26F0-DCEB-E75F-83A811CC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4: Set training timeline and priorities.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D4BBC-5F4E-304F-9371-AE737A1305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Establish the timeline</a:t>
            </a:r>
          </a:p>
        </p:txBody>
      </p:sp>
      <p:pic>
        <p:nvPicPr>
          <p:cNvPr id="6" name="Content Placeholder 5" descr="A colorful circle diagram with arrows">
            <a:extLst>
              <a:ext uri="{FF2B5EF4-FFF2-40B4-BE49-F238E27FC236}">
                <a16:creationId xmlns:a16="http://schemas.microsoft.com/office/drawing/2014/main" id="{339A9058-CD0A-BE77-99D5-377C470C51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55211"/>
          <a:stretch/>
        </p:blipFill>
        <p:spPr>
          <a:xfrm>
            <a:off x="4470343" y="2521781"/>
            <a:ext cx="6606549" cy="2959026"/>
          </a:xfrm>
        </p:spPr>
      </p:pic>
    </p:spTree>
    <p:extLst>
      <p:ext uri="{BB962C8B-B14F-4D97-AF65-F5344CB8AC3E}">
        <p14:creationId xmlns:p14="http://schemas.microsoft.com/office/powerpoint/2010/main" val="383652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F4-EF4C-6544-9928-3B9A3A97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Select the training format and delivery method(s).</a:t>
            </a:r>
          </a:p>
        </p:txBody>
      </p:sp>
      <p:pic>
        <p:nvPicPr>
          <p:cNvPr id="6" name="Content Placeholder 5" descr="A person pointing at a whiteboard">
            <a:extLst>
              <a:ext uri="{FF2B5EF4-FFF2-40B4-BE49-F238E27FC236}">
                <a16:creationId xmlns:a16="http://schemas.microsoft.com/office/drawing/2014/main" id="{672E3239-720A-422B-2F04-2E8C41D113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941B1-CD9E-2919-BDB3-F4818E2218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Training methods </a:t>
            </a:r>
          </a:p>
          <a:p>
            <a:pPr lvl="1"/>
            <a:r>
              <a:rPr lang="en-US" dirty="0"/>
              <a:t>Online training</a:t>
            </a:r>
          </a:p>
          <a:p>
            <a:pPr lvl="1"/>
            <a:r>
              <a:rPr lang="en-US" dirty="0"/>
              <a:t>Computer-based simulations</a:t>
            </a:r>
          </a:p>
          <a:p>
            <a:pPr lvl="1"/>
            <a:r>
              <a:rPr lang="en-US" dirty="0"/>
              <a:t>Self-guided audio and video programs</a:t>
            </a:r>
          </a:p>
          <a:p>
            <a:pPr lvl="1"/>
            <a:r>
              <a:rPr lang="en-US" dirty="0"/>
              <a:t>Virtual or in-person instructor-led sessions</a:t>
            </a:r>
          </a:p>
        </p:txBody>
      </p:sp>
    </p:spTree>
    <p:extLst>
      <p:ext uri="{BB962C8B-B14F-4D97-AF65-F5344CB8AC3E}">
        <p14:creationId xmlns:p14="http://schemas.microsoft.com/office/powerpoint/2010/main" val="253806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6FD80-EC9E-D453-27E4-B1657CC74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the WHY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44CC0-BBCC-F17C-72CC-DC0AFE340B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School nutrition challenges</a:t>
            </a:r>
          </a:p>
          <a:p>
            <a:r>
              <a:rPr lang="en-US" dirty="0"/>
              <a:t>Benefits of a training plan</a:t>
            </a:r>
          </a:p>
          <a:p>
            <a:r>
              <a:rPr lang="en-US" dirty="0"/>
              <a:t>Training for engagement and productivity</a:t>
            </a:r>
          </a:p>
        </p:txBody>
      </p:sp>
      <p:pic>
        <p:nvPicPr>
          <p:cNvPr id="6" name="Content Placeholder 5" descr="A red circle with white text">
            <a:extLst>
              <a:ext uri="{FF2B5EF4-FFF2-40B4-BE49-F238E27FC236}">
                <a16:creationId xmlns:a16="http://schemas.microsoft.com/office/drawing/2014/main" id="{8029F17C-F458-2822-56A8-C3E285D2F8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38743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1A53-0B2D-8A05-97D0-04524B105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 Professional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42597-EAE1-B0EF-3E67-1F7EF30BA9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Annual training and hiring criteria</a:t>
            </a:r>
          </a:p>
          <a:p>
            <a:r>
              <a:rPr lang="en-US" dirty="0"/>
              <a:t>Applicability to all school nutrition employees</a:t>
            </a:r>
          </a:p>
          <a:p>
            <a:r>
              <a:rPr lang="en-US" dirty="0"/>
              <a:t>Categories: directors, managers, staff</a:t>
            </a:r>
          </a:p>
          <a:p>
            <a:r>
              <a:rPr lang="en-US" dirty="0"/>
              <a:t>Focus on job categories and standards</a:t>
            </a:r>
          </a:p>
        </p:txBody>
      </p:sp>
      <p:pic>
        <p:nvPicPr>
          <p:cNvPr id="6" name="Content Placeholder 5" descr="A group of badges with text">
            <a:extLst>
              <a:ext uri="{FF2B5EF4-FFF2-40B4-BE49-F238E27FC236}">
                <a16:creationId xmlns:a16="http://schemas.microsoft.com/office/drawing/2014/main" id="{D06028BB-B250-BAA4-AA58-FD1C337318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137339"/>
            <a:ext cx="5181600" cy="3727909"/>
          </a:xfrm>
        </p:spPr>
      </p:pic>
    </p:spTree>
    <p:extLst>
      <p:ext uri="{BB962C8B-B14F-4D97-AF65-F5344CB8AC3E}">
        <p14:creationId xmlns:p14="http://schemas.microsoft.com/office/powerpoint/2010/main" val="29789969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DF933-FE4F-94A2-3012-20650538D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and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012E-B0BC-BA33-FC48-63F2B74BD6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Four key domains: </a:t>
            </a:r>
          </a:p>
          <a:p>
            <a:pPr lvl="1"/>
            <a:r>
              <a:rPr lang="en-US" dirty="0"/>
              <a:t>Nutrition</a:t>
            </a:r>
          </a:p>
          <a:p>
            <a:pPr lvl="1"/>
            <a:r>
              <a:rPr lang="en-US" dirty="0"/>
              <a:t>Operations</a:t>
            </a:r>
          </a:p>
          <a:p>
            <a:pPr lvl="1"/>
            <a:r>
              <a:rPr lang="en-US" dirty="0"/>
              <a:t>Administration</a:t>
            </a:r>
          </a:p>
          <a:p>
            <a:pPr lvl="1"/>
            <a:r>
              <a:rPr lang="en-US" dirty="0"/>
              <a:t>Communications/marketing</a:t>
            </a:r>
          </a:p>
        </p:txBody>
      </p:sp>
      <p:pic>
        <p:nvPicPr>
          <p:cNvPr id="6" name="Content Placeholder 5" descr="A purple line art of a head with a gear inside">
            <a:extLst>
              <a:ext uri="{FF2B5EF4-FFF2-40B4-BE49-F238E27FC236}">
                <a16:creationId xmlns:a16="http://schemas.microsoft.com/office/drawing/2014/main" id="{B55E429C-6451-319A-024F-6C08033446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14091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FDB9-4E18-0447-2472-A4C633E0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Identifying Knowledge and Skills</a:t>
            </a:r>
          </a:p>
        </p:txBody>
      </p:sp>
      <p:pic>
        <p:nvPicPr>
          <p:cNvPr id="7" name="Content Placeholder 6" descr="A colorful circles with light bulb and gear">
            <a:extLst>
              <a:ext uri="{FF2B5EF4-FFF2-40B4-BE49-F238E27FC236}">
                <a16:creationId xmlns:a16="http://schemas.microsoft.com/office/drawing/2014/main" id="{8276AA78-6BAA-AE37-A306-2C6A071E7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77023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899C4-1DDD-25EF-3FD6-551E97EAB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Knowledge and Skills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2E0A7-41C1-E05B-FAB3-A08714C828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Effective employee performance is essential</a:t>
            </a:r>
          </a:p>
          <a:p>
            <a:r>
              <a:rPr lang="en-US" dirty="0"/>
              <a:t>Periodic skill assessment</a:t>
            </a:r>
          </a:p>
          <a:p>
            <a:r>
              <a:rPr lang="en-US" dirty="0"/>
              <a:t>Tailor professional development</a:t>
            </a:r>
          </a:p>
          <a:p>
            <a:r>
              <a:rPr lang="en-US" dirty="0"/>
              <a:t>Improve nutrition programs and student health</a:t>
            </a:r>
          </a:p>
        </p:txBody>
      </p:sp>
      <p:pic>
        <p:nvPicPr>
          <p:cNvPr id="7" name="Content Placeholder 6" descr="A clipboard with a person and gear">
            <a:extLst>
              <a:ext uri="{FF2B5EF4-FFF2-40B4-BE49-F238E27FC236}">
                <a16:creationId xmlns:a16="http://schemas.microsoft.com/office/drawing/2014/main" id="{9EB01E24-9FD3-0BF6-FA8C-BA207A3A74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78242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9C3F-C72E-3FA8-1958-AB896D306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Individual Skillset Assessment</a:t>
            </a:r>
          </a:p>
        </p:txBody>
      </p:sp>
      <p:pic>
        <p:nvPicPr>
          <p:cNvPr id="7" name="Content Placeholder 6" descr="A person looking at a magnifying glass">
            <a:extLst>
              <a:ext uri="{FF2B5EF4-FFF2-40B4-BE49-F238E27FC236}">
                <a16:creationId xmlns:a16="http://schemas.microsoft.com/office/drawing/2014/main" id="{6320DF27-5714-1A25-2028-3E3261323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1964826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23F72-042B-2CAE-749A-0E545B285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Culinary Knowledge and Skills Focus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BE3F79-7E1F-1CB5-4F9F-B452E004DE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Assess kitchen staff labor skills</a:t>
            </a:r>
          </a:p>
          <a:p>
            <a:r>
              <a:rPr lang="en-US" dirty="0"/>
              <a:t>Crucial for efficient meal preparation</a:t>
            </a:r>
          </a:p>
          <a:p>
            <a:r>
              <a:rPr lang="en-US" dirty="0"/>
              <a:t>Balancing nutrition and taste is key</a:t>
            </a:r>
          </a:p>
        </p:txBody>
      </p:sp>
      <p:pic>
        <p:nvPicPr>
          <p:cNvPr id="7" name="Content Placeholder 6" descr="A chef hat and rolling pin">
            <a:extLst>
              <a:ext uri="{FF2B5EF4-FFF2-40B4-BE49-F238E27FC236}">
                <a16:creationId xmlns:a16="http://schemas.microsoft.com/office/drawing/2014/main" id="{895E21E3-D5F5-CD87-0DA2-8A96A7B688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556040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43B3-A12A-F674-0763-D2FE6E47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Culinary Skills of Kitchen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70093-2F2D-BEF4-DDE2-50F37D5644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Identify basic culinary skills needed</a:t>
            </a:r>
          </a:p>
          <a:p>
            <a:r>
              <a:rPr lang="en-US" dirty="0"/>
              <a:t>Evaluate skills through observation</a:t>
            </a:r>
          </a:p>
          <a:p>
            <a:r>
              <a:rPr lang="en-US" dirty="0"/>
              <a:t>Utilize self-assessment and surveys</a:t>
            </a:r>
          </a:p>
          <a:p>
            <a:r>
              <a:rPr lang="en-US" dirty="0"/>
              <a:t>Gather feedback from supervisors and colleagues</a:t>
            </a:r>
          </a:p>
        </p:txBody>
      </p:sp>
      <p:pic>
        <p:nvPicPr>
          <p:cNvPr id="6" name="Content Placeholder 5" descr="A drawing of a chef hat and speedometer">
            <a:extLst>
              <a:ext uri="{FF2B5EF4-FFF2-40B4-BE49-F238E27FC236}">
                <a16:creationId xmlns:a16="http://schemas.microsoft.com/office/drawing/2014/main" id="{3F343D61-E65F-FD83-0D8D-AA3CA925B5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59305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5D3D-2786-709B-CD80-64953FD83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Training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F4D31-9904-071E-57A9-2D2734ED2B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Utilize online resources for self-paced training</a:t>
            </a:r>
          </a:p>
          <a:p>
            <a:r>
              <a:rPr lang="en-US" dirty="0"/>
              <a:t>Consider in-person training for hands-on skills</a:t>
            </a:r>
          </a:p>
          <a:p>
            <a:r>
              <a:rPr lang="en-US" dirty="0"/>
              <a:t>Explore available training opportunities at ICN</a:t>
            </a:r>
          </a:p>
        </p:txBody>
      </p:sp>
      <p:pic>
        <p:nvPicPr>
          <p:cNvPr id="6" name="Content Placeholder 5" descr="A green line drawing of a clipboard with a dart board and a dart arrow">
            <a:extLst>
              <a:ext uri="{FF2B5EF4-FFF2-40B4-BE49-F238E27FC236}">
                <a16:creationId xmlns:a16="http://schemas.microsoft.com/office/drawing/2014/main" id="{1AA8C9ED-0B09-1B1B-EC5E-8593B6197A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3268231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F4DD4-D10D-BC1F-5EC3-E6FC3558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Culinary Skills Self-Assessment</a:t>
            </a:r>
          </a:p>
        </p:txBody>
      </p:sp>
      <p:pic>
        <p:nvPicPr>
          <p:cNvPr id="7" name="Content Placeholder 6" descr="A person in a chef hat">
            <a:extLst>
              <a:ext uri="{FF2B5EF4-FFF2-40B4-BE49-F238E27FC236}">
                <a16:creationId xmlns:a16="http://schemas.microsoft.com/office/drawing/2014/main" id="{3363AC7D-C62C-DA21-6AB0-2160CE0FD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6419102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1656-1285-7E70-7A96-D8A80C103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Resources and Sodium Reduction Resources</a:t>
            </a:r>
          </a:p>
        </p:txBody>
      </p:sp>
      <p:pic>
        <p:nvPicPr>
          <p:cNvPr id="5" name="Content Placeholder 4" descr="A person standing with arms up">
            <a:extLst>
              <a:ext uri="{FF2B5EF4-FFF2-40B4-BE49-F238E27FC236}">
                <a16:creationId xmlns:a16="http://schemas.microsoft.com/office/drawing/2014/main" id="{285F53CC-BECB-1D60-E169-F392799FF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04077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7F2549-1ABE-A24B-1D06-E0B9E9529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Institute of Child Nutrition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786C09-B533-B39E-F8C2-64EA4B9401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ICN offers sodium reduction resources</a:t>
            </a:r>
          </a:p>
          <a:p>
            <a:r>
              <a:rPr lang="en-US" dirty="0"/>
              <a:t>Shaking It Up! resource page for guidance</a:t>
            </a:r>
          </a:p>
          <a:p>
            <a:r>
              <a:rPr lang="en-US" dirty="0"/>
              <a:t>Manager's Corner provides short lesson plans</a:t>
            </a:r>
          </a:p>
        </p:txBody>
      </p:sp>
      <p:pic>
        <p:nvPicPr>
          <p:cNvPr id="8" name="Content Placeholder 7" descr="A green circle with a white letter i and a circle">
            <a:extLst>
              <a:ext uri="{FF2B5EF4-FFF2-40B4-BE49-F238E27FC236}">
                <a16:creationId xmlns:a16="http://schemas.microsoft.com/office/drawing/2014/main" id="{89C80126-A533-6EF6-8BC1-A4ED011D77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93994" y="1000771"/>
            <a:ext cx="4738023" cy="4738023"/>
          </a:xfrm>
        </p:spPr>
      </p:pic>
    </p:spTree>
    <p:extLst>
      <p:ext uri="{BB962C8B-B14F-4D97-AF65-F5344CB8AC3E}">
        <p14:creationId xmlns:p14="http://schemas.microsoft.com/office/powerpoint/2010/main" val="23804793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5FCD5-B69B-94DC-08EC-BA6AA19A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Culinary Institute of Child Nutrition (CICN)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BA4F3-3DE8-C9AC-504C-C39EAAEF16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Mission: Increase culinary skills</a:t>
            </a:r>
          </a:p>
          <a:p>
            <a:r>
              <a:rPr lang="en-US" dirty="0"/>
              <a:t>Provides culinary training and resources</a:t>
            </a:r>
          </a:p>
          <a:p>
            <a:r>
              <a:rPr lang="en-US" dirty="0"/>
              <a:t>Offers micro-trainings (Culinary Quick Bites)</a:t>
            </a:r>
          </a:p>
          <a:p>
            <a:r>
              <a:rPr lang="en-US" dirty="0"/>
              <a:t>Focus on basic culinary skills</a:t>
            </a:r>
          </a:p>
        </p:txBody>
      </p:sp>
      <p:pic>
        <p:nvPicPr>
          <p:cNvPr id="6" name="Content Placeholder 5" descr="A black letter with a green line">
            <a:extLst>
              <a:ext uri="{FF2B5EF4-FFF2-40B4-BE49-F238E27FC236}">
                <a16:creationId xmlns:a16="http://schemas.microsoft.com/office/drawing/2014/main" id="{3FB68B8F-D6DF-792A-9764-70E213B925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837372"/>
            <a:ext cx="5529442" cy="1183255"/>
          </a:xfrm>
        </p:spPr>
      </p:pic>
    </p:spTree>
    <p:extLst>
      <p:ext uri="{BB962C8B-B14F-4D97-AF65-F5344CB8AC3E}">
        <p14:creationId xmlns:p14="http://schemas.microsoft.com/office/powerpoint/2010/main" val="7265100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E023-816D-F3C3-2269-424F5B37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Nutrition Sharing Site (CNSS)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3E62C-3FF8-8B58-C0AA-AFC1D038BD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Aids in sharing program resources</a:t>
            </a:r>
          </a:p>
          <a:p>
            <a:r>
              <a:rPr lang="en-US" dirty="0"/>
              <a:t>Collaboration between ICN and USDA/FNS</a:t>
            </a:r>
          </a:p>
          <a:p>
            <a:r>
              <a:rPr lang="en-US" dirty="0"/>
              <a:t>Supports Federal regulations and policies</a:t>
            </a:r>
          </a:p>
        </p:txBody>
      </p:sp>
      <p:pic>
        <p:nvPicPr>
          <p:cNvPr id="6" name="Content Placeholder 5" descr="A logo with green letters">
            <a:extLst>
              <a:ext uri="{FF2B5EF4-FFF2-40B4-BE49-F238E27FC236}">
                <a16:creationId xmlns:a16="http://schemas.microsoft.com/office/drawing/2014/main" id="{8FA14933-2875-440C-55E3-237588D446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249119"/>
            <a:ext cx="4867153" cy="1752175"/>
          </a:xfrm>
        </p:spPr>
      </p:pic>
    </p:spTree>
    <p:extLst>
      <p:ext uri="{BB962C8B-B14F-4D97-AF65-F5344CB8AC3E}">
        <p14:creationId xmlns:p14="http://schemas.microsoft.com/office/powerpoint/2010/main" val="20532448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823E8-7CC9-4361-4231-AC9B4A9B5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Nutrition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4B48F-F4DE-3BD2-1A36-EE3A5A0810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USDA initiative</a:t>
            </a:r>
          </a:p>
          <a:p>
            <a:r>
              <a:rPr lang="en-US" dirty="0"/>
              <a:t>Promotes healthy food choices</a:t>
            </a:r>
          </a:p>
          <a:p>
            <a:r>
              <a:rPr lang="en-US" dirty="0"/>
              <a:t>Improves nutrition practices</a:t>
            </a:r>
          </a:p>
          <a:p>
            <a:r>
              <a:rPr lang="en-US" dirty="0"/>
              <a:t>Provides resources for schools and child care</a:t>
            </a:r>
          </a:p>
          <a:p>
            <a:r>
              <a:rPr lang="en-US" dirty="0"/>
              <a:t>Includes recipes</a:t>
            </a:r>
          </a:p>
        </p:txBody>
      </p:sp>
      <p:pic>
        <p:nvPicPr>
          <p:cNvPr id="6" name="Content Placeholder 5" descr="A white button with two people dancing">
            <a:extLst>
              <a:ext uri="{FF2B5EF4-FFF2-40B4-BE49-F238E27FC236}">
                <a16:creationId xmlns:a16="http://schemas.microsoft.com/office/drawing/2014/main" id="{17DDE101-1A0F-9CA4-A04B-FEF7E5F499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06856" y="1357515"/>
            <a:ext cx="3732028" cy="3732028"/>
          </a:xfrm>
        </p:spPr>
      </p:pic>
    </p:spTree>
    <p:extLst>
      <p:ext uri="{BB962C8B-B14F-4D97-AF65-F5344CB8AC3E}">
        <p14:creationId xmlns:p14="http://schemas.microsoft.com/office/powerpoint/2010/main" val="7792688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7395-6474-5136-2FBD-839F0931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Nutrition Recipe Box (CNRB)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FAA4D-D515-9569-D73E-6D539226DF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Provides operators with recipes</a:t>
            </a:r>
          </a:p>
          <a:p>
            <a:r>
              <a:rPr lang="en-US" dirty="0"/>
              <a:t>Meets meal pattern requirements</a:t>
            </a:r>
          </a:p>
          <a:p>
            <a:r>
              <a:rPr lang="en-US" dirty="0"/>
              <a:t>Standardized with crediting information</a:t>
            </a:r>
          </a:p>
        </p:txBody>
      </p:sp>
      <p:pic>
        <p:nvPicPr>
          <p:cNvPr id="6" name="Content Placeholder 5" descr="A close-up of a logo">
            <a:extLst>
              <a:ext uri="{FF2B5EF4-FFF2-40B4-BE49-F238E27FC236}">
                <a16:creationId xmlns:a16="http://schemas.microsoft.com/office/drawing/2014/main" id="{AF163E78-5B92-74F5-A51A-59747376C2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2525805"/>
            <a:ext cx="4915953" cy="1638651"/>
          </a:xfrm>
        </p:spPr>
      </p:pic>
    </p:spTree>
    <p:extLst>
      <p:ext uri="{BB962C8B-B14F-4D97-AF65-F5344CB8AC3E}">
        <p14:creationId xmlns:p14="http://schemas.microsoft.com/office/powerpoint/2010/main" val="37741736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E354-ECF2-4D5C-CABB-B8CFB3D10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Resource Sharing</a:t>
            </a:r>
          </a:p>
        </p:txBody>
      </p:sp>
      <p:pic>
        <p:nvPicPr>
          <p:cNvPr id="6" name="Content Placeholder 5" descr="A group of hands with light bulb and speech bubbles">
            <a:extLst>
              <a:ext uri="{FF2B5EF4-FFF2-40B4-BE49-F238E27FC236}">
                <a16:creationId xmlns:a16="http://schemas.microsoft.com/office/drawing/2014/main" id="{1DAF6BFC-5D8E-3805-5C85-F7B6501C39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3F1EE-E7BD-EFC9-218A-A706728D01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ICN</a:t>
            </a:r>
          </a:p>
          <a:p>
            <a:r>
              <a:rPr lang="en-US" dirty="0"/>
              <a:t>CICN</a:t>
            </a:r>
          </a:p>
          <a:p>
            <a:r>
              <a:rPr lang="en-US" dirty="0"/>
              <a:t>CNSS</a:t>
            </a:r>
          </a:p>
          <a:p>
            <a:r>
              <a:rPr lang="en-US" dirty="0"/>
              <a:t>CNRB</a:t>
            </a:r>
          </a:p>
          <a:p>
            <a:r>
              <a:rPr lang="en-US" dirty="0"/>
              <a:t>Team Nutrition</a:t>
            </a:r>
          </a:p>
          <a:p>
            <a:r>
              <a:rPr lang="en-US" dirty="0"/>
              <a:t>State agencies</a:t>
            </a:r>
          </a:p>
          <a:p>
            <a:r>
              <a:rPr lang="en-US" dirty="0"/>
              <a:t>Industry</a:t>
            </a:r>
          </a:p>
          <a:p>
            <a:r>
              <a:rPr lang="en-US" dirty="0"/>
              <a:t>Allied Organizations</a:t>
            </a:r>
          </a:p>
        </p:txBody>
      </p:sp>
    </p:spTree>
    <p:extLst>
      <p:ext uri="{BB962C8B-B14F-4D97-AF65-F5344CB8AC3E}">
        <p14:creationId xmlns:p14="http://schemas.microsoft.com/office/powerpoint/2010/main" val="88141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CC3CEF-BC01-5149-84F6-714F1B1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D8DFDA-AF34-C01C-9989-03B4B30AEF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Staff training ensures job effectiveness</a:t>
            </a:r>
          </a:p>
          <a:p>
            <a:r>
              <a:rPr lang="en-US" dirty="0"/>
              <a:t>Needs assessment identifies gaps</a:t>
            </a:r>
          </a:p>
          <a:p>
            <a:r>
              <a:rPr lang="en-US" dirty="0"/>
              <a:t>Resources: ICN, CICN, CNSS, Team Nutrition, State agencies</a:t>
            </a:r>
          </a:p>
        </p:txBody>
      </p:sp>
      <p:pic>
        <p:nvPicPr>
          <p:cNvPr id="7" name="Content Placeholder 4" descr="A stopwatch with arrows and words">
            <a:extLst>
              <a:ext uri="{FF2B5EF4-FFF2-40B4-BE49-F238E27FC236}">
                <a16:creationId xmlns:a16="http://schemas.microsoft.com/office/drawing/2014/main" id="{40090EA7-B6A6-12D3-9AF5-5B16FF37C4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36321918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67B735-D735-1489-62AC-62AE87615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2: Strategies for Staff Training and Engagement</a:t>
            </a:r>
          </a:p>
        </p:txBody>
      </p:sp>
    </p:spTree>
    <p:extLst>
      <p:ext uri="{BB962C8B-B14F-4D97-AF65-F5344CB8AC3E}">
        <p14:creationId xmlns:p14="http://schemas.microsoft.com/office/powerpoint/2010/main" val="4478302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575260-7F76-DD56-66C9-6297EC7FB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FC119E-D291-B938-C4DC-937283F8F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Improved staff morale and satisfaction</a:t>
            </a:r>
          </a:p>
          <a:p>
            <a:r>
              <a:rPr lang="en-US" dirty="0"/>
              <a:t>Increased buy-in and commitment</a:t>
            </a:r>
          </a:p>
          <a:p>
            <a:r>
              <a:rPr lang="en-US" dirty="0"/>
              <a:t>Boosted creativity and innovation</a:t>
            </a:r>
          </a:p>
          <a:p>
            <a:r>
              <a:rPr lang="en-US" dirty="0"/>
              <a:t>Enhanced nutrition knowledge</a:t>
            </a:r>
          </a:p>
          <a:p>
            <a:r>
              <a:rPr lang="en-US" dirty="0"/>
              <a:t>Improved communication and teamwork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Efficient menu planning</a:t>
            </a:r>
          </a:p>
          <a:p>
            <a:r>
              <a:rPr lang="en-US" dirty="0"/>
              <a:t>Increased customer satisfaction</a:t>
            </a:r>
          </a:p>
          <a:p>
            <a:r>
              <a:rPr lang="en-US" dirty="0"/>
              <a:t>Better understanding of students' needs</a:t>
            </a:r>
          </a:p>
          <a:p>
            <a:r>
              <a:rPr lang="en-US" dirty="0"/>
              <a:t>Effective program goal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5440531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29D9DB-C1E5-6F10-37C0-460BE3E7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staff morale and job satisfaction.</a:t>
            </a:r>
          </a:p>
        </p:txBody>
      </p:sp>
      <p:pic>
        <p:nvPicPr>
          <p:cNvPr id="9" name="Content Placeholder 8" descr="A cartoon of a person and person">
            <a:extLst>
              <a:ext uri="{FF2B5EF4-FFF2-40B4-BE49-F238E27FC236}">
                <a16:creationId xmlns:a16="http://schemas.microsoft.com/office/drawing/2014/main" id="{F18F9B44-8C6A-8DA8-88E0-FED8D8231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0084410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C33E-C1BA-4112-1BEB-E94FA04FA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staff buy-in and commitment to program goals.</a:t>
            </a:r>
          </a:p>
        </p:txBody>
      </p:sp>
      <p:pic>
        <p:nvPicPr>
          <p:cNvPr id="5" name="Content Placeholder 4" descr="A group of people holding hands">
            <a:extLst>
              <a:ext uri="{FF2B5EF4-FFF2-40B4-BE49-F238E27FC236}">
                <a16:creationId xmlns:a16="http://schemas.microsoft.com/office/drawing/2014/main" id="{D29B9C8D-7710-34C7-5590-EF7D7D930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419577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38FC-24CF-55A6-56FA-DE8614866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creativity and innovation in recipe and menu development.</a:t>
            </a:r>
          </a:p>
        </p:txBody>
      </p:sp>
      <p:pic>
        <p:nvPicPr>
          <p:cNvPr id="5" name="Content Placeholder 4" descr="A light bulb and gears">
            <a:extLst>
              <a:ext uri="{FF2B5EF4-FFF2-40B4-BE49-F238E27FC236}">
                <a16:creationId xmlns:a16="http://schemas.microsoft.com/office/drawing/2014/main" id="{2B6EE008-4DAD-F61A-CB02-F0E970230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0265486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1312-D4C0-D9A2-81F1-21836AC63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staff knowledge of nutrition and food preparation techniques.</a:t>
            </a:r>
          </a:p>
        </p:txBody>
      </p:sp>
      <p:pic>
        <p:nvPicPr>
          <p:cNvPr id="5" name="Content Placeholder 4" descr="A black and white illustration of a spoon and fork">
            <a:extLst>
              <a:ext uri="{FF2B5EF4-FFF2-40B4-BE49-F238E27FC236}">
                <a16:creationId xmlns:a16="http://schemas.microsoft.com/office/drawing/2014/main" id="{2FA4F62A-14EE-A1D6-2D04-6CA028492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2702593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6081-FA52-914F-FE1B-D888024D6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communication and teamwork among staff.</a:t>
            </a:r>
          </a:p>
        </p:txBody>
      </p:sp>
      <p:pic>
        <p:nvPicPr>
          <p:cNvPr id="5" name="Content Placeholder 4" descr="A group of people sitting on the floor">
            <a:extLst>
              <a:ext uri="{FF2B5EF4-FFF2-40B4-BE49-F238E27FC236}">
                <a16:creationId xmlns:a16="http://schemas.microsoft.com/office/drawing/2014/main" id="{97AB094E-D591-3787-5F21-AEE294496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6830455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25579-9EC6-22BA-BC59-65C0A2BAE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efficient and effective menu planning and recipe development processes.</a:t>
            </a:r>
          </a:p>
        </p:txBody>
      </p:sp>
      <p:pic>
        <p:nvPicPr>
          <p:cNvPr id="5" name="Content Placeholder 4" descr="A white rectangular device with a screen on it">
            <a:extLst>
              <a:ext uri="{FF2B5EF4-FFF2-40B4-BE49-F238E27FC236}">
                <a16:creationId xmlns:a16="http://schemas.microsoft.com/office/drawing/2014/main" id="{5EDE0868-416E-4292-F3A8-F1517EFBA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5411819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26335-1791-281B-7EAB-07487402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customer satisfaction with the program.</a:t>
            </a:r>
          </a:p>
        </p:txBody>
      </p:sp>
      <p:pic>
        <p:nvPicPr>
          <p:cNvPr id="5" name="Content Placeholder 4" descr="A speedometer with different faces">
            <a:extLst>
              <a:ext uri="{FF2B5EF4-FFF2-40B4-BE49-F238E27FC236}">
                <a16:creationId xmlns:a16="http://schemas.microsoft.com/office/drawing/2014/main" id="{BDAAFE8A-008F-E4E1-5F9D-353229376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3482"/>
          <a:stretch/>
        </p:blipFill>
        <p:spPr>
          <a:xfrm>
            <a:off x="2217787" y="1690688"/>
            <a:ext cx="7756426" cy="4383789"/>
          </a:xfrm>
        </p:spPr>
      </p:pic>
    </p:spTree>
    <p:extLst>
      <p:ext uri="{BB962C8B-B14F-4D97-AF65-F5344CB8AC3E}">
        <p14:creationId xmlns:p14="http://schemas.microsoft.com/office/powerpoint/2010/main" val="22811427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0CF1-B6F2-3E97-395E-E51553971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understanding of students' preferences and needs.</a:t>
            </a:r>
          </a:p>
        </p:txBody>
      </p:sp>
      <p:pic>
        <p:nvPicPr>
          <p:cNvPr id="5" name="Content Placeholder 4" descr="A group of children eating at a cafeteria">
            <a:extLst>
              <a:ext uri="{FF2B5EF4-FFF2-40B4-BE49-F238E27FC236}">
                <a16:creationId xmlns:a16="http://schemas.microsoft.com/office/drawing/2014/main" id="{068757D6-86B7-BF04-5D18-2A7190F4A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8282385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7A2F1-C186-AF40-5EEC-2254A753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effective implementation of program goals and initiatives.</a:t>
            </a:r>
          </a:p>
        </p:txBody>
      </p:sp>
      <p:pic>
        <p:nvPicPr>
          <p:cNvPr id="5" name="Content Placeholder 4" descr="A clipboard with a dart and checklist">
            <a:extLst>
              <a:ext uri="{FF2B5EF4-FFF2-40B4-BE49-F238E27FC236}">
                <a16:creationId xmlns:a16="http://schemas.microsoft.com/office/drawing/2014/main" id="{5BC21AAC-2648-BC30-18EB-02D4825B18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5194819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044D-CACA-B738-9400-03236C8B4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C9100-2DBC-6415-9F86-057ABC5CE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/>
              <a:t>Regular staff meetings for idea sharing</a:t>
            </a:r>
          </a:p>
          <a:p>
            <a:r>
              <a:rPr lang="en-US" dirty="0"/>
              <a:t>Taste-testing sessions for feedback</a:t>
            </a:r>
          </a:p>
          <a:p>
            <a:r>
              <a:rPr lang="en-US" dirty="0"/>
              <a:t>Recognition and rewards for contributions</a:t>
            </a:r>
          </a:p>
          <a:p>
            <a:r>
              <a:rPr lang="en-US" dirty="0"/>
              <a:t>Nutrition and food prep training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Showcase staff creations on social media</a:t>
            </a:r>
          </a:p>
          <a:p>
            <a:r>
              <a:rPr lang="en-US" dirty="0"/>
              <a:t>Promote a collaborative work environment</a:t>
            </a:r>
          </a:p>
          <a:p>
            <a:r>
              <a:rPr lang="en-US" dirty="0"/>
              <a:t>Conduct surveys and focus groups</a:t>
            </a:r>
          </a:p>
          <a:p>
            <a:r>
              <a:rPr lang="en-US" dirty="0"/>
              <a:t>Involve staff in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26453564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5D63E-12FE-3EBA-ACB3-D148E2AB2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Conduct regular staff meetings to discuss menu planning and recipe development, and encourage staff to share their ideas and feedback.</a:t>
            </a:r>
          </a:p>
        </p:txBody>
      </p:sp>
      <p:pic>
        <p:nvPicPr>
          <p:cNvPr id="5" name="Content Placeholder 4" descr="A group of people sitting around a table">
            <a:extLst>
              <a:ext uri="{FF2B5EF4-FFF2-40B4-BE49-F238E27FC236}">
                <a16:creationId xmlns:a16="http://schemas.microsoft.com/office/drawing/2014/main" id="{BC16961C-DA3B-33B3-C440-6C439E6A2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8069"/>
          <a:stretch/>
        </p:blipFill>
        <p:spPr>
          <a:xfrm>
            <a:off x="3697047" y="1921317"/>
            <a:ext cx="5155944" cy="4224301"/>
          </a:xfrm>
        </p:spPr>
      </p:pic>
    </p:spTree>
    <p:extLst>
      <p:ext uri="{BB962C8B-B14F-4D97-AF65-F5344CB8AC3E}">
        <p14:creationId xmlns:p14="http://schemas.microsoft.com/office/powerpoint/2010/main" val="18591319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EAF8E-F1C4-2C12-D6FE-5329C2257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Provide opportunities for staff to participate in taste-testing sessions and provide feedback on new recipes.</a:t>
            </a:r>
          </a:p>
        </p:txBody>
      </p:sp>
      <p:pic>
        <p:nvPicPr>
          <p:cNvPr id="5" name="Content Placeholder 4" descr="A hand holding a tray">
            <a:extLst>
              <a:ext uri="{FF2B5EF4-FFF2-40B4-BE49-F238E27FC236}">
                <a16:creationId xmlns:a16="http://schemas.microsoft.com/office/drawing/2014/main" id="{76CD3647-9A38-3E39-EBFA-812C0962C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795641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74CE5-9734-A97A-E530-787AD1A1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Recognize and reward staff for their contributions to menu planning and recipe development.</a:t>
            </a:r>
          </a:p>
        </p:txBody>
      </p:sp>
      <p:pic>
        <p:nvPicPr>
          <p:cNvPr id="5" name="Content Placeholder 4" descr="A yellow medal with a star and ribbons">
            <a:extLst>
              <a:ext uri="{FF2B5EF4-FFF2-40B4-BE49-F238E27FC236}">
                <a16:creationId xmlns:a16="http://schemas.microsoft.com/office/drawing/2014/main" id="{1289CC49-5882-8D01-0320-7F05B6DA3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915454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806A-34F9-97F1-3C68-2479416B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Offer training sessions on nutrition, food preparation, and menu planning to enhance staff knowledge and skills.</a:t>
            </a:r>
          </a:p>
        </p:txBody>
      </p:sp>
      <p:pic>
        <p:nvPicPr>
          <p:cNvPr id="5" name="Content Placeholder 4" descr="A black and white image of a person pointing at a whiteboard">
            <a:extLst>
              <a:ext uri="{FF2B5EF4-FFF2-40B4-BE49-F238E27FC236}">
                <a16:creationId xmlns:a16="http://schemas.microsoft.com/office/drawing/2014/main" id="{51A268B1-4103-20CF-7343-07CDB35EF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427969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736B0-BD54-CCC1-DF16-11EF4616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social media platforms to showcase staff creations and give them recognition.</a:t>
            </a:r>
          </a:p>
        </p:txBody>
      </p:sp>
      <p:pic>
        <p:nvPicPr>
          <p:cNvPr id="5" name="Content Placeholder 4" descr="A group of chat bubbles">
            <a:extLst>
              <a:ext uri="{FF2B5EF4-FFF2-40B4-BE49-F238E27FC236}">
                <a16:creationId xmlns:a16="http://schemas.microsoft.com/office/drawing/2014/main" id="{D39EAF6C-3330-8CFB-591D-66EDB4187C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1038581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5B22F-52DB-1AC9-1070-CC88C965E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Foster a collaborative work environment where staff feel comfortable sharing their ideas and suggestions.</a:t>
            </a:r>
          </a:p>
        </p:txBody>
      </p:sp>
      <p:pic>
        <p:nvPicPr>
          <p:cNvPr id="5" name="Content Placeholder 4" descr="A group of people embling a light bulb">
            <a:extLst>
              <a:ext uri="{FF2B5EF4-FFF2-40B4-BE49-F238E27FC236}">
                <a16:creationId xmlns:a16="http://schemas.microsoft.com/office/drawing/2014/main" id="{B2177937-12B3-D46A-5F83-60EEEFA11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5327490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98BDD-AE5D-97DD-FDED-FA1423676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Conduct regular surveys and focus groups to gather feedback from staff and make improvements to the program accordingly.</a:t>
            </a:r>
          </a:p>
        </p:txBody>
      </p:sp>
      <p:pic>
        <p:nvPicPr>
          <p:cNvPr id="5" name="Content Placeholder 4" descr="A magnifying glass and a tablet with graphs and charts">
            <a:extLst>
              <a:ext uri="{FF2B5EF4-FFF2-40B4-BE49-F238E27FC236}">
                <a16:creationId xmlns:a16="http://schemas.microsoft.com/office/drawing/2014/main" id="{6347710A-15E2-BA14-2980-FE1C57D5B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4557800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299B-9E17-5FDB-ED65-FCC2F7B45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59098"/>
          </a:xfrm>
        </p:spPr>
        <p:txBody>
          <a:bodyPr>
            <a:normAutofit fontScale="90000"/>
          </a:bodyPr>
          <a:lstStyle/>
          <a:p>
            <a:r>
              <a:rPr lang="en-US" dirty="0"/>
              <a:t>Involve staff in the decision-making process for menu planning and recipe development and provide them with a sense of ownership over the program.</a:t>
            </a:r>
          </a:p>
        </p:txBody>
      </p:sp>
      <p:pic>
        <p:nvPicPr>
          <p:cNvPr id="5" name="Content Placeholder 4" descr="A group of people holding puzzle pieces">
            <a:extLst>
              <a:ext uri="{FF2B5EF4-FFF2-40B4-BE49-F238E27FC236}">
                <a16:creationId xmlns:a16="http://schemas.microsoft.com/office/drawing/2014/main" id="{C04A1E16-DB4D-47A2-4EEE-B1350E788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9437" y="2763838"/>
            <a:ext cx="3413125" cy="3413125"/>
          </a:xfrm>
        </p:spPr>
      </p:pic>
    </p:spTree>
    <p:extLst>
      <p:ext uri="{BB962C8B-B14F-4D97-AF65-F5344CB8AC3E}">
        <p14:creationId xmlns:p14="http://schemas.microsoft.com/office/powerpoint/2010/main" val="2074211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3A62C-69D7-3AED-2B3D-BB997BE2A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to Action</a:t>
            </a:r>
          </a:p>
        </p:txBody>
      </p:sp>
      <p:pic>
        <p:nvPicPr>
          <p:cNvPr id="5" name="Content Placeholder 4" descr="A hand pointing at a button">
            <a:extLst>
              <a:ext uri="{FF2B5EF4-FFF2-40B4-BE49-F238E27FC236}">
                <a16:creationId xmlns:a16="http://schemas.microsoft.com/office/drawing/2014/main" id="{ADD8DFE9-5BAC-F2C9-70C3-2ABB610E5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1070232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E419C-248C-ECCE-E163-03BEE4C1B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Success </a:t>
            </a:r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" name="Content Placeholder 6" descr="A colorful text with stars and dots">
            <a:extLst>
              <a:ext uri="{FF2B5EF4-FFF2-40B4-BE49-F238E27FC236}">
                <a16:creationId xmlns:a16="http://schemas.microsoft.com/office/drawing/2014/main" id="{387AC259-173A-2248-6B71-F1B645AD5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494" y="1382233"/>
            <a:ext cx="4848006" cy="4848006"/>
          </a:xfrm>
        </p:spPr>
      </p:pic>
    </p:spTree>
    <p:extLst>
      <p:ext uri="{BB962C8B-B14F-4D97-AF65-F5344CB8AC3E}">
        <p14:creationId xmlns:p14="http://schemas.microsoft.com/office/powerpoint/2010/main" val="27874313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AC83A-CEDC-16B8-6A7E-BF22A6634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78F89-A36A-C2F7-F4BF-6A2655934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USDA Professional Standards Training Database</a:t>
            </a:r>
          </a:p>
          <a:p>
            <a:r>
              <a:rPr lang="en-US" dirty="0"/>
              <a:t>USDA FNS Office of Food Safety</a:t>
            </a:r>
          </a:p>
          <a:p>
            <a:r>
              <a:rPr lang="en-US" dirty="0"/>
              <a:t>USDA FNS Team Nutrition</a:t>
            </a:r>
          </a:p>
          <a:p>
            <a:r>
              <a:rPr lang="en-US" dirty="0"/>
              <a:t>Institute of Child Nutrition </a:t>
            </a:r>
          </a:p>
          <a:p>
            <a:r>
              <a:rPr lang="en-US" dirty="0"/>
              <a:t>State agencies</a:t>
            </a:r>
          </a:p>
          <a:p>
            <a:r>
              <a:rPr lang="en-US" dirty="0"/>
              <a:t>Professional Organizations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Local In-Service Training</a:t>
            </a:r>
          </a:p>
          <a:p>
            <a:r>
              <a:rPr lang="en-US" dirty="0"/>
              <a:t>Food service Suppliers</a:t>
            </a:r>
          </a:p>
          <a:p>
            <a:r>
              <a:rPr lang="en-US" dirty="0"/>
              <a:t>Exhibits at Conferences</a:t>
            </a:r>
          </a:p>
          <a:p>
            <a:r>
              <a:rPr lang="en-US" dirty="0"/>
              <a:t>Universities and community colleges </a:t>
            </a:r>
          </a:p>
          <a:p>
            <a:r>
              <a:rPr lang="en-US" dirty="0"/>
              <a:t>Cooperative Extension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249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CC3CEF-BC01-5149-84F6-714F1B1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D8DFDA-AF34-C01C-9989-03B4B30AEF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Benefits of staff engagement include improved morale, creativity, knowledge, and more effective programs</a:t>
            </a:r>
          </a:p>
          <a:p>
            <a:r>
              <a:rPr lang="en-US" dirty="0"/>
              <a:t>Strategies for staff engagement include meetings, taste-testing, recognition, training, social media, collaboration, surveys, and involvement in decision-making</a:t>
            </a:r>
          </a:p>
        </p:txBody>
      </p:sp>
      <p:pic>
        <p:nvPicPr>
          <p:cNvPr id="7" name="Content Placeholder 4" descr="A stopwatch with arrows and words">
            <a:extLst>
              <a:ext uri="{FF2B5EF4-FFF2-40B4-BE49-F238E27FC236}">
                <a16:creationId xmlns:a16="http://schemas.microsoft.com/office/drawing/2014/main" id="{40090EA7-B6A6-12D3-9AF5-5B16FF37C4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34848531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226344-F2A7-A91D-75CE-34B536B3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Culminating Activity and </a:t>
            </a:r>
            <a:br>
              <a:rPr lang="en-US" dirty="0"/>
            </a:br>
            <a:r>
              <a:rPr lang="en-US" dirty="0"/>
              <a:t>Action Plan</a:t>
            </a:r>
          </a:p>
        </p:txBody>
      </p:sp>
    </p:spTree>
    <p:extLst>
      <p:ext uri="{BB962C8B-B14F-4D97-AF65-F5344CB8AC3E}">
        <p14:creationId xmlns:p14="http://schemas.microsoft.com/office/powerpoint/2010/main" val="26281620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515A6-2372-D50F-A692-5B58CEC5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Independent Work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563ED-55A9-9D83-92A7-55100F7DA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638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817FC-AEE7-08AF-B871-276CF6AC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Strategies and Action Plans</a:t>
            </a:r>
          </a:p>
        </p:txBody>
      </p:sp>
      <p:pic>
        <p:nvPicPr>
          <p:cNvPr id="6" name="Content Placeholder 5" descr="A colorful gears with tex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1261" y="1371375"/>
            <a:ext cx="7328916" cy="4763611"/>
          </a:xfrm>
        </p:spPr>
      </p:pic>
    </p:spTree>
    <p:extLst>
      <p:ext uri="{BB962C8B-B14F-4D97-AF65-F5344CB8AC3E}">
        <p14:creationId xmlns:p14="http://schemas.microsoft.com/office/powerpoint/2010/main" val="28438692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9EBB-CCBE-1A07-F583-51807A58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0FF3-811A-1741-EC07-7497391295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Post-Assessment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E4AF4B-BEE0-B54A-8B32-C2BB0CB97E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5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3BD512B5FB7949ACC2D9636751D959" ma:contentTypeVersion="17" ma:contentTypeDescription="Create a new document." ma:contentTypeScope="" ma:versionID="98c0bf0fb9e29f9d964691686461caa8">
  <xsd:schema xmlns:xsd="http://www.w3.org/2001/XMLSchema" xmlns:xs="http://www.w3.org/2001/XMLSchema" xmlns:p="http://schemas.microsoft.com/office/2006/metadata/properties" xmlns:ns2="a359fd41-1f3b-406b-a6e6-039cfe34975a" xmlns:ns3="7af30975-90a3-4148-a901-fa13ab955e22" xmlns:ns4="73fb875a-8af9-4255-b008-0995492d31cd" targetNamespace="http://schemas.microsoft.com/office/2006/metadata/properties" ma:root="true" ma:fieldsID="cbce6ea2980ef7a4c57f99f17c3a1c24" ns2:_="" ns3:_="" ns4:_="">
    <xsd:import namespace="a359fd41-1f3b-406b-a6e6-039cfe34975a"/>
    <xsd:import namespace="7af30975-90a3-4148-a901-fa13ab955e22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Deliverabl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9fd41-1f3b-406b-a6e6-039cfe3497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Deliverable" ma:index="15" nillable="true" ma:displayName="Deliverable" ma:default="1" ma:format="Dropdown" ma:internalName="Deliverable">
      <xsd:simpleType>
        <xsd:restriction base="dms:Boolean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30975-90a3-4148-a901-fa13ab955e2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8a9ffd1-7361-4a30-8bc9-2d1729500a66}" ma:internalName="TaxCatchAll" ma:showField="CatchAllData" ma:web="7af30975-90a3-4148-a901-fa13ab955e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59fd41-1f3b-406b-a6e6-039cfe34975a">
      <Terms xmlns="http://schemas.microsoft.com/office/infopath/2007/PartnerControls"/>
    </lcf76f155ced4ddcb4097134ff3c332f>
    <TaxCatchAll xmlns="73fb875a-8af9-4255-b008-0995492d31cd" xsi:nil="true"/>
    <Deliverable xmlns="a359fd41-1f3b-406b-a6e6-039cfe34975a">true</Deliverable>
  </documentManagement>
</p:properties>
</file>

<file path=customXml/itemProps1.xml><?xml version="1.0" encoding="utf-8"?>
<ds:datastoreItem xmlns:ds="http://schemas.openxmlformats.org/officeDocument/2006/customXml" ds:itemID="{981149EF-9256-4BB1-A83E-CAD12D8DB3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29B3BE-B715-41A1-B8D9-B79B5A0DB8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59fd41-1f3b-406b-a6e6-039cfe34975a"/>
    <ds:schemaRef ds:uri="7af30975-90a3-4148-a901-fa13ab955e22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54756E-6311-4BEF-AB5A-ABF1AA3D473F}">
  <ds:schemaRefs>
    <ds:schemaRef ds:uri="http://schemas.microsoft.com/office/2006/metadata/properties"/>
    <ds:schemaRef ds:uri="http://schemas.microsoft.com/office/infopath/2007/PartnerControls"/>
    <ds:schemaRef ds:uri="a359fd41-1f3b-406b-a6e6-039cfe34975a"/>
    <ds:schemaRef ds:uri="73fb875a-8af9-4255-b008-0995492d31c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1512</Words>
  <Application>Microsoft Office PowerPoint</Application>
  <PresentationFormat>Widescreen</PresentationFormat>
  <Paragraphs>305</Paragraphs>
  <Slides>80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Arial</vt:lpstr>
      <vt:lpstr>Calibri</vt:lpstr>
      <vt:lpstr>Calibri Light</vt:lpstr>
      <vt:lpstr>Office Theme</vt:lpstr>
      <vt:lpstr>Staff Training and Engagement for Sodium Reduction Success</vt:lpstr>
      <vt:lpstr>Activity: Introductions</vt:lpstr>
      <vt:lpstr>Logistics</vt:lpstr>
      <vt:lpstr>Background</vt:lpstr>
      <vt:lpstr>Sodium Reduction Virtual Workshop Series</vt:lpstr>
      <vt:lpstr>Staff Training and Engagement for Sodium Reduction Success Overview</vt:lpstr>
      <vt:lpstr>Activity: Pre-Assessment</vt:lpstr>
      <vt:lpstr>Lesson 1: Staff Training and Engagement</vt:lpstr>
      <vt:lpstr>Understanding Adult Learning Theory</vt:lpstr>
      <vt:lpstr>Assumptions of Adult Learning</vt:lpstr>
      <vt:lpstr>Principles of Andragogy</vt:lpstr>
      <vt:lpstr>Principle 1: Involvement</vt:lpstr>
      <vt:lpstr>Principle 2: Past Experiences</vt:lpstr>
      <vt:lpstr>Principle 3: Relevant Topics</vt:lpstr>
      <vt:lpstr>Principle 4: Problem-Centric Learning</vt:lpstr>
      <vt:lpstr>The Importance of Continuous Learning</vt:lpstr>
      <vt:lpstr>ACTIVITY: Training Discussion</vt:lpstr>
      <vt:lpstr>Why is staff training important?</vt:lpstr>
      <vt:lpstr>What are some successes you have seen from staff training in the past?</vt:lpstr>
      <vt:lpstr>What are some challenges you have faced when it comes to staff training?</vt:lpstr>
      <vt:lpstr>How do you ensure that staff training is effective and leads to positive outcomes?</vt:lpstr>
      <vt:lpstr>Why is staff training about sodium reduction important?</vt:lpstr>
      <vt:lpstr>Staff Training and Engagement</vt:lpstr>
      <vt:lpstr>Where to start?</vt:lpstr>
      <vt:lpstr>Training Needs Assessment</vt:lpstr>
      <vt:lpstr>Questions and Steps</vt:lpstr>
      <vt:lpstr>Solution</vt:lpstr>
      <vt:lpstr>Opportunities for Growth</vt:lpstr>
      <vt:lpstr>Activity: Step-by-Step  Training Needs Assessment</vt:lpstr>
      <vt:lpstr>Step 1: Determine desired outcomes.</vt:lpstr>
      <vt:lpstr>Step 2: Identify specific challenges and areas of improvement.</vt:lpstr>
      <vt:lpstr>Step 3: Determine desired behaviors, knowledge, and skills.</vt:lpstr>
      <vt:lpstr>Step 4: Set training timeline and priorities.</vt:lpstr>
      <vt:lpstr>Step 5: Select the training format and delivery method(s).</vt:lpstr>
      <vt:lpstr>Remember the WHY</vt:lpstr>
      <vt:lpstr>USDA Professional Standards</vt:lpstr>
      <vt:lpstr>Knowledge and Skills</vt:lpstr>
      <vt:lpstr>Activity: Identifying Knowledge and Skills</vt:lpstr>
      <vt:lpstr>Assessing Knowledge and Skills</vt:lpstr>
      <vt:lpstr>Activity: Individual Skillset Assessment</vt:lpstr>
      <vt:lpstr>Culinary Knowledge and Skills Focus</vt:lpstr>
      <vt:lpstr>Assessing Culinary Skills of Kitchen Staff</vt:lpstr>
      <vt:lpstr>Developing a Training Plan</vt:lpstr>
      <vt:lpstr>Activity: Culinary Skills Self-Assessment</vt:lpstr>
      <vt:lpstr>Training Resources and Sodium Reduction Resources</vt:lpstr>
      <vt:lpstr>Institute of Child Nutrition</vt:lpstr>
      <vt:lpstr>Culinary Institute of Child Nutrition (CICN)</vt:lpstr>
      <vt:lpstr>Child Nutrition Sharing Site (CNSS)</vt:lpstr>
      <vt:lpstr>Team Nutrition </vt:lpstr>
      <vt:lpstr>Child Nutrition Recipe Box (CNRB)</vt:lpstr>
      <vt:lpstr>Activity: Resource Sharing</vt:lpstr>
      <vt:lpstr>Lesson 1 Summary</vt:lpstr>
      <vt:lpstr>Lesson 2: Strategies for Staff Training and Engagement</vt:lpstr>
      <vt:lpstr>Benefits</vt:lpstr>
      <vt:lpstr>Improved staff morale and job satisfaction.</vt:lpstr>
      <vt:lpstr>Increased staff buy-in and commitment to program goals.</vt:lpstr>
      <vt:lpstr>Increased creativity and innovation in recipe and menu development.</vt:lpstr>
      <vt:lpstr>Enhanced staff knowledge of nutrition and food preparation techniques.</vt:lpstr>
      <vt:lpstr>Improved communication and teamwork among staff.</vt:lpstr>
      <vt:lpstr>More efficient and effective menu planning and recipe development processes.</vt:lpstr>
      <vt:lpstr>Increased customer satisfaction with the program.</vt:lpstr>
      <vt:lpstr>Better understanding of students' preferences and needs.</vt:lpstr>
      <vt:lpstr>More effective implementation of program goals and initiatives.</vt:lpstr>
      <vt:lpstr>Strategies</vt:lpstr>
      <vt:lpstr>Conduct regular staff meetings to discuss menu planning and recipe development, and encourage staff to share their ideas and feedback.</vt:lpstr>
      <vt:lpstr>Provide opportunities for staff to participate in taste-testing sessions and provide feedback on new recipes.</vt:lpstr>
      <vt:lpstr>Recognize and reward staff for their contributions to menu planning and recipe development.</vt:lpstr>
      <vt:lpstr>Offer training sessions on nutrition, food preparation, and menu planning to enhance staff knowledge and skills.</vt:lpstr>
      <vt:lpstr>Use social media platforms to showcase staff creations and give them recognition.</vt:lpstr>
      <vt:lpstr>Foster a collaborative work environment where staff feel comfortable sharing their ideas and suggestions.</vt:lpstr>
      <vt:lpstr>Conduct regular surveys and focus groups to gather feedback from staff and make improvements to the program accordingly.</vt:lpstr>
      <vt:lpstr>Involve staff in the decision-making process for menu planning and recipe development and provide them with a sense of ownership over the program.</vt:lpstr>
      <vt:lpstr>Call to Action</vt:lpstr>
      <vt:lpstr>Activity: Sharing Success 2</vt:lpstr>
      <vt:lpstr>More Resources</vt:lpstr>
      <vt:lpstr>Lesson 2 Summary</vt:lpstr>
      <vt:lpstr>Culminating Activity and  Action Plan</vt:lpstr>
      <vt:lpstr>Activity: Independent Work Time</vt:lpstr>
      <vt:lpstr>Activity: Sharing Strategies and Action Plans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Training and Engagement for Sodium Reduction Success</dc:title>
  <dc:creator/>
  <cp:lastModifiedBy/>
  <cp:revision>1</cp:revision>
  <dcterms:created xsi:type="dcterms:W3CDTF">2024-08-05T14:48:46Z</dcterms:created>
  <dcterms:modified xsi:type="dcterms:W3CDTF">2024-10-24T14:13:42Z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</Properties>
</file>