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61" r:id="rId3"/>
    <p:sldId id="262" r:id="rId4"/>
    <p:sldId id="259" r:id="rId5"/>
    <p:sldId id="264" r:id="rId6"/>
    <p:sldId id="426" r:id="rId7"/>
    <p:sldId id="294" r:id="rId8"/>
    <p:sldId id="290" r:id="rId9"/>
    <p:sldId id="291" r:id="rId10"/>
    <p:sldId id="292" r:id="rId11"/>
    <p:sldId id="293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6" r:id="rId23"/>
    <p:sldId id="305" r:id="rId24"/>
    <p:sldId id="307" r:id="rId25"/>
    <p:sldId id="308" r:id="rId26"/>
    <p:sldId id="309" r:id="rId27"/>
    <p:sldId id="424" r:id="rId28"/>
    <p:sldId id="42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8953"/>
    <a:srgbClr val="148A82"/>
    <a:srgbClr val="4AA5AC"/>
    <a:srgbClr val="6CA1A6"/>
    <a:srgbClr val="77B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5DDF44-DBBD-467F-BD3E-8196026A9B60}" v="1" dt="2024-12-03T19:01:02.0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11" autoAdjust="0"/>
    <p:restoredTop sz="86402" autoAdjust="0"/>
  </p:normalViewPr>
  <p:slideViewPr>
    <p:cSldViewPr snapToGrid="0">
      <p:cViewPr varScale="1">
        <p:scale>
          <a:sx n="101" d="100"/>
          <a:sy n="101" d="100"/>
        </p:scale>
        <p:origin x="72" y="858"/>
      </p:cViewPr>
      <p:guideLst/>
    </p:cSldViewPr>
  </p:slideViewPr>
  <p:outlineViewPr>
    <p:cViewPr>
      <p:scale>
        <a:sx n="33" d="100"/>
        <a:sy n="33" d="100"/>
      </p:scale>
      <p:origin x="0" y="-51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 Barrett" userId="1c2023d7-d79a-46bc-b53f-0f7e666cf548" providerId="ADAL" clId="{9A5DDF44-DBBD-467F-BD3E-8196026A9B60}"/>
    <pc:docChg chg="custSel addSld modSld">
      <pc:chgData name="Danielle Barrett" userId="1c2023d7-d79a-46bc-b53f-0f7e666cf548" providerId="ADAL" clId="{9A5DDF44-DBBD-467F-BD3E-8196026A9B60}" dt="2024-12-03T19:01:24.885" v="9" actId="6549"/>
      <pc:docMkLst>
        <pc:docMk/>
      </pc:docMkLst>
      <pc:sldChg chg="modSp add mod">
        <pc:chgData name="Danielle Barrett" userId="1c2023d7-d79a-46bc-b53f-0f7e666cf548" providerId="ADAL" clId="{9A5DDF44-DBBD-467F-BD3E-8196026A9B60}" dt="2024-12-03T19:01:24.885" v="9" actId="6549"/>
        <pc:sldMkLst>
          <pc:docMk/>
          <pc:sldMk cId="1757054696" sldId="426"/>
        </pc:sldMkLst>
        <pc:spChg chg="mod">
          <ac:chgData name="Danielle Barrett" userId="1c2023d7-d79a-46bc-b53f-0f7e666cf548" providerId="ADAL" clId="{9A5DDF44-DBBD-467F-BD3E-8196026A9B60}" dt="2024-12-03T19:01:24.885" v="9" actId="6549"/>
          <ac:spMkLst>
            <pc:docMk/>
            <pc:sldMk cId="1757054696" sldId="426"/>
            <ac:spMk id="5" creationId="{2A6BBE21-526D-D6A0-F07B-21326E0C680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06A822-3CE0-47D4-BB06-046BD9DE271B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F8FDE-0B45-4689-A6C2-B221EC287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67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90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84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533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895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464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450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796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7399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434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890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691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975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873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3378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1239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6726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3296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501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0628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44387-137A-4E63-ABA3-665FE76D86EF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8127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3E798-ED3D-42FB-B99C-6965C2F8E05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4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3D688E-60B2-E8E2-1170-EAF56556BC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89169"/>
            <a:ext cx="12192000" cy="161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5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97742-5B91-A99A-F192-13A0F15B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EB187-3DBF-3AD3-10A7-704875C2F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445575-F549-566A-FBAB-7DE7E8B32F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477529"/>
            <a:ext cx="14650720" cy="485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71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DD531-54E0-B122-2DE0-A2DAA1746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DA9E5-EAC5-EFD7-1BBB-8D034E425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0453CA-7DE2-2704-85F2-09E6E9F01D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3978885" y="6425514"/>
            <a:ext cx="8222135" cy="33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8ACEC-DC9C-E6C6-BD23-3500A767C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76751" cy="6728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7AD83-4E7C-F77B-0307-8CB1AF103C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0B3B24-54BD-BDD4-FCEC-139B21BA6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59D1B8-5689-13A1-1D1D-104582C65E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6201677"/>
            <a:ext cx="8760941" cy="53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641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7581E-E602-08E9-2E27-5B57EF98D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D8A3F1-CEC3-68B8-82BA-877E7C60B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197FDA-646D-CADC-85E2-F9AC9D92FC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847C25-A105-8347-BFD5-D3D699B413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40800D-9E18-3F14-974D-7118650EF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27E3CC-2889-146D-8E4D-7045CC96B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FD8BD5-3CA4-E811-7BDE-781B5580A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7B1F31-CCDC-A4FF-586B-E99B74C24E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477529"/>
            <a:ext cx="14650720" cy="48537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46B9B2-E2D0-39C5-1E2C-97076E76E3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41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503C6F-538F-7F05-BD78-8DC7BEA315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89169"/>
            <a:ext cx="12192000" cy="16121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4C80A3-8E28-222D-B6FC-127723B35D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159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A7D6840-6756-B85B-5A5E-BC26BBBCA2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527" y="4989169"/>
            <a:ext cx="15747585" cy="16121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4EAA7A-6A99-CA1D-325F-D43ED1801E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515" y="288132"/>
            <a:ext cx="9534953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45036-B433-34A3-3685-9C6738AB1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3D432-D05D-777B-C5BD-DB2B39F3A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E34B4-622B-31A0-BBA7-CA0770C8C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D904E3-A02A-23C6-83BE-CD24B329C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2B75DB-3E8C-C185-8730-DDE66A034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FE6428-AB58-ABF2-8257-24A0ECF98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F2287B-6643-6882-C21E-2D939C5321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10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12390-A3D9-4D02-2B89-EA31CC42B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EB24AE-180B-9DE7-C198-2BFE222123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07ACF-00FE-5A53-2855-9AD17465D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A7EA52-5091-6017-284D-9332B7A7DC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2E60E9-CB49-DF9F-AB0F-3AB1D2C1ED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3978885" y="6425514"/>
            <a:ext cx="8222135" cy="33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407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13BC-DCE0-6B46-FD5D-1FB3562BA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94D5E-747C-F144-F6DE-9EBC22EBCEC7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 err="1"/>
              <a:t>Clic</a:t>
            </a:r>
            <a:r>
              <a:rPr lang="en-US" dirty="0"/>
              <a:t>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C87B2-4163-9230-8DC3-DE00435BE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6E397-3DFB-130F-45C5-1B29AE9BF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DE8BB-E986-40A3-4ED1-AADAFB69E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EFDF6F-02AD-04BC-29CB-33EF921E43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1" y="231034"/>
            <a:ext cx="13894725" cy="11217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67C2EE-6B1C-F5F0-3547-A38947EBEB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2527" y="4989169"/>
            <a:ext cx="15747585" cy="161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01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62C159-5E21-12C3-3D97-8F09D4ACD7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803FD3-D51E-2635-4817-D47C68420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B4435-F8BC-58BC-87FA-2D84A80CB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7794-6223-684F-9076-2E1BE63D367D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64A1E-AFBB-7BCE-F7AD-F9AEBC008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40700-0DEF-EA73-ACDD-6D7B08608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60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8A8B0-5469-1F4C-B60B-A3676FAF7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0F1D8-1627-784F-90F5-F7AB3AD2F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246E5F-1E59-8947-8DBF-C9C415147D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5A771-EEEF-BC4A-BD6A-B40C4D12EC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546C34-C560-F243-901C-42D80C800A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6411884" y="272673"/>
            <a:ext cx="12192000" cy="6171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20D7F8-9F95-D94D-81F4-2D6D51F2A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730" y="767557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676876-6BE9-9944-96C6-B745618F602C}"/>
              </a:ext>
            </a:extLst>
          </p:cNvPr>
          <p:cNvSpPr/>
          <p:nvPr userDrawn="1"/>
        </p:nvSpPr>
        <p:spPr>
          <a:xfrm>
            <a:off x="2645229" y="6189663"/>
            <a:ext cx="9546771" cy="668337"/>
          </a:xfrm>
          <a:custGeom>
            <a:avLst/>
            <a:gdLst>
              <a:gd name="connsiteX0" fmla="*/ 0 w 9546771"/>
              <a:gd name="connsiteY0" fmla="*/ 0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0 w 9546771"/>
              <a:gd name="connsiteY4" fmla="*/ 0 h 864280"/>
              <a:gd name="connsiteX0" fmla="*/ 506186 w 9546771"/>
              <a:gd name="connsiteY0" fmla="*/ 16329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506186 w 9546771"/>
              <a:gd name="connsiteY4" fmla="*/ 16329 h 864280"/>
              <a:gd name="connsiteX0" fmla="*/ 783771 w 9546771"/>
              <a:gd name="connsiteY0" fmla="*/ 65315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783771 w 9546771"/>
              <a:gd name="connsiteY4" fmla="*/ 65315 h 8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6771" h="864280">
                <a:moveTo>
                  <a:pt x="783771" y="65315"/>
                </a:moveTo>
                <a:lnTo>
                  <a:pt x="9546771" y="0"/>
                </a:lnTo>
                <a:lnTo>
                  <a:pt x="9546771" y="864280"/>
                </a:lnTo>
                <a:lnTo>
                  <a:pt x="0" y="864280"/>
                </a:lnTo>
                <a:lnTo>
                  <a:pt x="783771" y="65315"/>
                </a:lnTo>
                <a:close/>
              </a:path>
            </a:pathLst>
          </a:custGeom>
          <a:solidFill>
            <a:srgbClr val="93C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7579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0E0840-3902-0F62-0AC6-E052AF35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459F1-B268-B732-EA83-D119D3527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70DCB-CA01-EF4A-1A8C-6E7AF98BC0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A07794-6223-684F-9076-2E1BE63D367D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F3744-AA73-AF75-BD22-ED9730A1F6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AB07E-8774-5802-7467-8DF50CFDCE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A6DA8C-C689-2E4B-996A-0C3BF7914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55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12" Type="http://schemas.openxmlformats.org/officeDocument/2006/relationships/image" Target="../media/image18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11" Type="http://schemas.openxmlformats.org/officeDocument/2006/relationships/image" Target="../media/image17.png"/><Relationship Id="rId5" Type="http://schemas.openxmlformats.org/officeDocument/2006/relationships/image" Target="../media/image11.emf"/><Relationship Id="rId10" Type="http://schemas.openxmlformats.org/officeDocument/2006/relationships/image" Target="../media/image16.png"/><Relationship Id="rId4" Type="http://schemas.openxmlformats.org/officeDocument/2006/relationships/image" Target="../media/image10.emf"/><Relationship Id="rId9" Type="http://schemas.openxmlformats.org/officeDocument/2006/relationships/image" Target="../media/image15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theicn/" TargetMode="External"/><Relationship Id="rId3" Type="http://schemas.openxmlformats.org/officeDocument/2006/relationships/hyperlink" Target="https://www.facebook.com/ichildnutrition/" TargetMode="External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tagram.com/theicn/" TargetMode="External"/><Relationship Id="rId11" Type="http://schemas.openxmlformats.org/officeDocument/2006/relationships/image" Target="../media/image49.jpeg"/><Relationship Id="rId5" Type="http://schemas.openxmlformats.org/officeDocument/2006/relationships/hyperlink" Target="https://twitter.com/search?q=institute%20of%20child%20nutrition&amp;src=typd" TargetMode="External"/><Relationship Id="rId10" Type="http://schemas.openxmlformats.org/officeDocument/2006/relationships/image" Target="../media/image48.jpeg"/><Relationship Id="rId4" Type="http://schemas.openxmlformats.org/officeDocument/2006/relationships/image" Target="../media/image45.tiff"/><Relationship Id="rId9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C7C50E-B1E3-BC6B-B318-01C9DF3B5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28274" y="-1469819"/>
            <a:ext cx="15448547" cy="994306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ACC41AE-06DD-23C2-5904-F8F727E2E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1354" y="3161500"/>
            <a:ext cx="10344815" cy="3249997"/>
            <a:chOff x="441889" y="3653591"/>
            <a:chExt cx="10821204" cy="339966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85F7A20-9E6B-EF47-65CE-6047190EF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889" y="3754944"/>
              <a:ext cx="4996385" cy="203556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E97A912-5AC8-DAEB-9EBA-34BE29E70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360531">
              <a:off x="3399037" y="3653591"/>
              <a:ext cx="5447996" cy="339966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C2C4B1E-BD01-C985-85EA-D41B07CDA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34723" y="4184079"/>
              <a:ext cx="5428370" cy="2348814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A34B1B4-AEBD-11AB-C554-658A4317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34923">
            <a:off x="-90995" y="4272974"/>
            <a:ext cx="5092700" cy="3695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2C9A4A-CB9E-97FE-38FA-45411FFBB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2829" y="508837"/>
            <a:ext cx="8699026" cy="22245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AF7241F-D059-5386-CE2D-82FC52886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131" y="3039070"/>
            <a:ext cx="2126436" cy="18226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3D0A92-C5F2-5FE4-C33B-D51D9408F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24404" y="2689510"/>
            <a:ext cx="3531461" cy="143586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64DA71-2F7B-8983-DA24-7C2F55C8D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9658" y="34689"/>
            <a:ext cx="2611773" cy="106193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0919B16-0D01-817D-8A98-2E7489BD8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2796" y="2667537"/>
            <a:ext cx="2995391" cy="27792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7003F93-E1FB-F11E-F0A5-F2289B4A9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053603" y="2501386"/>
            <a:ext cx="2460260" cy="100032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EC19D27-2485-796A-B2A6-33E52C44B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2266" y="103069"/>
            <a:ext cx="2885325" cy="11731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46B47D-E525-8433-B443-3A1F49F6B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10661216" y="-335758"/>
            <a:ext cx="1194814" cy="27208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FA8C7D-4828-7E18-9B6D-D2B84CF80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259" y="-317306"/>
            <a:ext cx="1194814" cy="272086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5C119C5-4103-8E0E-7D27-797353AC0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4552" y="6040069"/>
            <a:ext cx="2862896" cy="51626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041DA2C-6FB6-FBEC-7C62-1F0E903AF2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13131" y="-3298099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Inspire, Influence, and Innovate: Leadership Essentials</a:t>
            </a:r>
          </a:p>
        </p:txBody>
      </p:sp>
    </p:spTree>
    <p:extLst>
      <p:ext uri="{BB962C8B-B14F-4D97-AF65-F5344CB8AC3E}">
        <p14:creationId xmlns:p14="http://schemas.microsoft.com/office/powerpoint/2010/main" val="1335248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FF506F4-B62A-8EBF-CF98-E64D985CBE6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5609" y="454586"/>
            <a:ext cx="6227805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FAE83D7-64BE-FF92-6BAF-3E625001D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904581" y="1790634"/>
            <a:ext cx="8304076" cy="1945821"/>
            <a:chOff x="1904581" y="2247834"/>
            <a:chExt cx="8304076" cy="194582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153D812-D4CD-BFD5-4C09-8FA009E49BBF}"/>
                </a:ext>
              </a:extLst>
            </p:cNvPr>
            <p:cNvGrpSpPr/>
            <p:nvPr/>
          </p:nvGrpSpPr>
          <p:grpSpPr>
            <a:xfrm>
              <a:off x="2493360" y="2247834"/>
              <a:ext cx="7205279" cy="1188720"/>
              <a:chOff x="1642359" y="1974091"/>
              <a:chExt cx="7205279" cy="1188720"/>
            </a:xfrm>
          </p:grpSpPr>
          <p:pic>
            <p:nvPicPr>
              <p:cNvPr id="8" name="Picture 7" descr="A paper plane with legs on it&#10;&#10;Description automatically generated">
                <a:extLst>
                  <a:ext uri="{FF2B5EF4-FFF2-40B4-BE49-F238E27FC236}">
                    <a16:creationId xmlns:a16="http://schemas.microsoft.com/office/drawing/2014/main" id="{766B3D1F-CFB1-71B8-09E8-CDB5B620AE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42359" y="1974091"/>
                <a:ext cx="1490086" cy="1188720"/>
              </a:xfrm>
              <a:prstGeom prst="rect">
                <a:avLst/>
              </a:prstGeom>
            </p:spPr>
          </p:pic>
          <p:pic>
            <p:nvPicPr>
              <p:cNvPr id="10" name="Picture 9" descr="A pair of colorful speech bubbles&#10;&#10;Description automatically generated">
                <a:extLst>
                  <a:ext uri="{FF2B5EF4-FFF2-40B4-BE49-F238E27FC236}">
                    <a16:creationId xmlns:a16="http://schemas.microsoft.com/office/drawing/2014/main" id="{BDE29A38-294A-0296-D89D-12955204B1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40496" y="1974091"/>
                <a:ext cx="1908208" cy="1188720"/>
              </a:xfrm>
              <a:prstGeom prst="rect">
                <a:avLst/>
              </a:prstGeom>
            </p:spPr>
          </p:pic>
          <p:pic>
            <p:nvPicPr>
              <p:cNvPr id="12" name="Picture 11" descr="A couple of people holding puzzle pieces&#10;&#10;Description automatically generated">
                <a:extLst>
                  <a:ext uri="{FF2B5EF4-FFF2-40B4-BE49-F238E27FC236}">
                    <a16:creationId xmlns:a16="http://schemas.microsoft.com/office/drawing/2014/main" id="{CC2A6C2F-5084-EB32-EDE2-F5F0938ED5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56755" y="1974091"/>
                <a:ext cx="1390883" cy="1188720"/>
              </a:xfrm>
              <a:prstGeom prst="rect">
                <a:avLst/>
              </a:prstGeom>
            </p:spPr>
          </p:pic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5225630-FAC2-0AA6-7206-11AD59C64C5D}"/>
                </a:ext>
              </a:extLst>
            </p:cNvPr>
            <p:cNvGrpSpPr/>
            <p:nvPr/>
          </p:nvGrpSpPr>
          <p:grpSpPr>
            <a:xfrm>
              <a:off x="1904581" y="3608880"/>
              <a:ext cx="8304076" cy="584775"/>
              <a:chOff x="1904581" y="3608880"/>
              <a:chExt cx="8304076" cy="584775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463C95A-3AB7-8D02-28E3-BB6C765B4AC9}"/>
                  </a:ext>
                </a:extLst>
              </p:cNvPr>
              <p:cNvSpPr txBox="1"/>
              <p:nvPr/>
            </p:nvSpPr>
            <p:spPr>
              <a:xfrm>
                <a:off x="1904581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Leadership Styles Overview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6A246D6-E3F8-4A5E-CC28-0991B865EFED}"/>
                  </a:ext>
                </a:extLst>
              </p:cNvPr>
              <p:cNvSpPr txBox="1"/>
              <p:nvPr/>
            </p:nvSpPr>
            <p:spPr>
              <a:xfrm>
                <a:off x="5245626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Effective Communication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D381048-F187-9617-AFFE-F41620540524}"/>
                  </a:ext>
                </a:extLst>
              </p:cNvPr>
              <p:cNvSpPr txBox="1"/>
              <p:nvPr/>
            </p:nvSpPr>
            <p:spPr>
              <a:xfrm>
                <a:off x="8129792" y="3608880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Team Building and Collaboration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6C7E65F-58B6-0E28-8EE5-E5122B5FB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5609" y="4228917"/>
            <a:ext cx="10047888" cy="1979744"/>
            <a:chOff x="1025609" y="4267017"/>
            <a:chExt cx="10047888" cy="197974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66B449A-5757-1608-E94A-2597B5114247}"/>
                </a:ext>
              </a:extLst>
            </p:cNvPr>
            <p:cNvGrpSpPr/>
            <p:nvPr/>
          </p:nvGrpSpPr>
          <p:grpSpPr>
            <a:xfrm>
              <a:off x="1470681" y="4267017"/>
              <a:ext cx="9048830" cy="1280160"/>
              <a:chOff x="1470681" y="4267017"/>
              <a:chExt cx="9048830" cy="1280160"/>
            </a:xfrm>
          </p:grpSpPr>
          <p:pic>
            <p:nvPicPr>
              <p:cNvPr id="14" name="Picture 13" descr="A clock with a yellow and black background&#10;&#10;Description automatically generated">
                <a:extLst>
                  <a:ext uri="{FF2B5EF4-FFF2-40B4-BE49-F238E27FC236}">
                    <a16:creationId xmlns:a16="http://schemas.microsoft.com/office/drawing/2014/main" id="{F31620D7-7590-D96C-B1F2-84D957C562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70681" y="4267017"/>
                <a:ext cx="1188720" cy="1188720"/>
              </a:xfrm>
              <a:prstGeom prst="rect">
                <a:avLst/>
              </a:prstGeom>
            </p:spPr>
          </p:pic>
          <p:pic>
            <p:nvPicPr>
              <p:cNvPr id="16" name="Picture 15" descr="A group of light bulbs&#10;&#10;Description automatically generated">
                <a:extLst>
                  <a:ext uri="{FF2B5EF4-FFF2-40B4-BE49-F238E27FC236}">
                    <a16:creationId xmlns:a16="http://schemas.microsoft.com/office/drawing/2014/main" id="{D36CA319-A98E-E0F9-294E-0608277B5E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78124" y="4267017"/>
                <a:ext cx="655755" cy="1280160"/>
              </a:xfrm>
              <a:prstGeom prst="rect">
                <a:avLst/>
              </a:prstGeom>
            </p:spPr>
          </p:pic>
          <p:pic>
            <p:nvPicPr>
              <p:cNvPr id="18" name="Picture 17" descr="A person helping another person climb up a arrow&#10;&#10;Description automatically generated">
                <a:extLst>
                  <a:ext uri="{FF2B5EF4-FFF2-40B4-BE49-F238E27FC236}">
                    <a16:creationId xmlns:a16="http://schemas.microsoft.com/office/drawing/2014/main" id="{99ABC5DF-5EAF-D15D-DFE4-C119FAE8CF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83763" y="4267017"/>
                <a:ext cx="1281456" cy="1188720"/>
              </a:xfrm>
              <a:prstGeom prst="rect">
                <a:avLst/>
              </a:prstGeom>
            </p:spPr>
          </p:pic>
          <p:pic>
            <p:nvPicPr>
              <p:cNvPr id="20" name="Picture 19" descr="A silhouette of a person's head with a heart in the middle&#10;&#10;Description automatically generated">
                <a:extLst>
                  <a:ext uri="{FF2B5EF4-FFF2-40B4-BE49-F238E27FC236}">
                    <a16:creationId xmlns:a16="http://schemas.microsoft.com/office/drawing/2014/main" id="{852D1FB0-DB19-716F-AF2B-849C27ED01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48619" y="4267017"/>
                <a:ext cx="970892" cy="1188720"/>
              </a:xfrm>
              <a:prstGeom prst="rect">
                <a:avLst/>
              </a:prstGeom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95EA1BE-DBC7-D54B-8456-35737D4E2253}"/>
                </a:ext>
              </a:extLst>
            </p:cNvPr>
            <p:cNvGrpSpPr/>
            <p:nvPr/>
          </p:nvGrpSpPr>
          <p:grpSpPr>
            <a:xfrm>
              <a:off x="1025609" y="5661986"/>
              <a:ext cx="10047888" cy="584775"/>
              <a:chOff x="1025609" y="5661986"/>
              <a:chExt cx="10047888" cy="584775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BAEEF6A-132A-6C74-902F-6D591B24BF18}"/>
                  </a:ext>
                </a:extLst>
              </p:cNvPr>
              <p:cNvSpPr txBox="1"/>
              <p:nvPr/>
            </p:nvSpPr>
            <p:spPr>
              <a:xfrm>
                <a:off x="1025609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Time Management and Prioritization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A3EA545-85B3-0D2C-0689-A7C833766CE6}"/>
                  </a:ext>
                </a:extLst>
              </p:cNvPr>
              <p:cNvSpPr txBox="1"/>
              <p:nvPr/>
            </p:nvSpPr>
            <p:spPr>
              <a:xfrm>
                <a:off x="3466570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Motivation and Inspiration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8FA8096-7A11-7D2C-3C28-94438CD0F737}"/>
                  </a:ext>
                </a:extLst>
              </p:cNvPr>
              <p:cNvSpPr txBox="1"/>
              <p:nvPr/>
            </p:nvSpPr>
            <p:spPr>
              <a:xfrm>
                <a:off x="6544123" y="5785096"/>
                <a:ext cx="20788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Adaptive Leadership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253F686-B882-EE25-BB04-9615F57E2057}"/>
                  </a:ext>
                </a:extLst>
              </p:cNvPr>
              <p:cNvSpPr txBox="1"/>
              <p:nvPr/>
            </p:nvSpPr>
            <p:spPr>
              <a:xfrm>
                <a:off x="8994632" y="5661986"/>
                <a:ext cx="20788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Emotional Intelligence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5800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5D7699-AA89-9575-5E5F-DBA9E90FB4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0422" y="379316"/>
            <a:ext cx="7869382" cy="8925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Participant’s Workbook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Leadership Journal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Front cover of the participant's workbook and leadership journal">
            <a:extLst>
              <a:ext uri="{FF2B5EF4-FFF2-40B4-BE49-F238E27FC236}">
                <a16:creationId xmlns:a16="http://schemas.microsoft.com/office/drawing/2014/main" id="{3E15DB5A-D27C-1007-A6FE-0D60857A5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27705"/>
            <a:ext cx="5031073" cy="650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59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42787C1-E204-3943-F9E7-9E403617A9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00897" y="448382"/>
            <a:ext cx="7624119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Ground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F0B53-5E83-742B-0C20-313E8E9BD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495" y="1834441"/>
            <a:ext cx="6759617" cy="3684588"/>
          </a:xfrm>
        </p:spPr>
        <p:txBody>
          <a:bodyPr>
            <a:normAutofit lnSpcReduction="10000"/>
          </a:bodyPr>
          <a:lstStyle/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Show up on time.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Be present.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Let everyone participate.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Listen with an open mind.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Think before speaking.</a:t>
            </a:r>
          </a:p>
          <a:p>
            <a:pPr marL="274320" indent="457200">
              <a:spcBef>
                <a:spcPts val="2400"/>
              </a:spcBef>
              <a:buFont typeface="+mj-lt"/>
              <a:buAutoNum type="arabicPeriod"/>
            </a:pPr>
            <a:r>
              <a:rPr lang="en-US" sz="2800" dirty="0"/>
              <a:t>Attack the problem, not the person.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652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4BED6A-3FAF-EC97-ABE9-9CD6B14B8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7298" y="-1317063"/>
            <a:ext cx="15448547" cy="99430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8FF4C5F-E5D9-79E3-D7BB-2650915DE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05622" y="3259229"/>
            <a:ext cx="11454972" cy="3598771"/>
            <a:chOff x="441889" y="3653591"/>
            <a:chExt cx="10821204" cy="339966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DEFB69-B95F-6ACD-BB50-5E2B69684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889" y="3754944"/>
              <a:ext cx="4996385" cy="203556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7587B12-5407-12DD-950B-166BA8769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360531">
              <a:off x="3399037" y="3653591"/>
              <a:ext cx="5447996" cy="339966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16D064C-CBBA-2866-4EC5-BAE165181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34723" y="4184079"/>
              <a:ext cx="5428370" cy="234881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667930C-B2F8-8BEB-52F3-D3B9A8891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34923">
            <a:off x="2075015" y="5377979"/>
            <a:ext cx="5092700" cy="36957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761D94C-2841-BDA4-B6E8-FBE478C9B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99265" y="435577"/>
            <a:ext cx="8870659" cy="2681933"/>
            <a:chOff x="956603" y="-450166"/>
            <a:chExt cx="8870659" cy="268193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C97B958-DFBA-7403-B95B-B2B69B293067}"/>
                </a:ext>
              </a:extLst>
            </p:cNvPr>
            <p:cNvSpPr txBox="1"/>
            <p:nvPr/>
          </p:nvSpPr>
          <p:spPr>
            <a:xfrm>
              <a:off x="1083228" y="-353556"/>
              <a:ext cx="8527093" cy="2585323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ln w="19050">
                    <a:solidFill>
                      <a:schemeClr val="bg1"/>
                    </a:solidFill>
                  </a:ln>
                  <a:solidFill>
                    <a:srgbClr val="F5895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EFFECTIVE COMMUNICATION SKILLS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95BB432-6E7C-2FF5-010B-713AF03B31B4}"/>
                </a:ext>
              </a:extLst>
            </p:cNvPr>
            <p:cNvSpPr/>
            <p:nvPr/>
          </p:nvSpPr>
          <p:spPr>
            <a:xfrm>
              <a:off x="956603" y="-450166"/>
              <a:ext cx="8870659" cy="2659123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1070579A-8C6A-287A-9AB9-AA20CC556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8922" y="248252"/>
            <a:ext cx="4990698" cy="21594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D5E5CE5-DB3E-D620-3A3E-614476D1C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79175" y="2699388"/>
            <a:ext cx="4496426" cy="194556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C0EB97-CAB2-CF0A-AA94-82BEE399D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28" y="-3228044"/>
            <a:ext cx="3932237" cy="16002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>
                <a:ln w="19050">
                  <a:solidFill>
                    <a:schemeClr val="bg1"/>
                  </a:solidFill>
                </a:ln>
                <a:solidFill>
                  <a:srgbClr val="F589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 COMMUNICATION SKILLS</a:t>
            </a:r>
          </a:p>
        </p:txBody>
      </p:sp>
    </p:spTree>
    <p:extLst>
      <p:ext uri="{BB962C8B-B14F-4D97-AF65-F5344CB8AC3E}">
        <p14:creationId xmlns:p14="http://schemas.microsoft.com/office/powerpoint/2010/main" val="1839963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ABA39B-04E4-149E-B534-00FABB4AE3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9775" y="193675"/>
            <a:ext cx="10515600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Learning 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6BBE21-526D-D6A0-F07B-21326E0C68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28775"/>
            <a:ext cx="8485187" cy="4560888"/>
          </a:xfrm>
        </p:spPr>
        <p:txBody>
          <a:bodyPr>
            <a:normAutofit/>
          </a:bodyPr>
          <a:lstStyle/>
          <a:p>
            <a:r>
              <a:rPr lang="en-US" dirty="0"/>
              <a:t>Apply active listening strategies, such as paraphrasing, asking open-ended questions, and providing constructive feedback, in the context of school nutrition.</a:t>
            </a:r>
          </a:p>
          <a:p>
            <a:r>
              <a:rPr lang="en-US" dirty="0"/>
              <a:t>Identify examples of nonverbal communication, such as facial expressions, body language, eye contact, and proximity.</a:t>
            </a:r>
          </a:p>
          <a:p>
            <a:r>
              <a:rPr lang="en-US" dirty="0"/>
              <a:t>Practice providing and receiving constructive feedback techniques in the context of school nutrition.</a:t>
            </a:r>
          </a:p>
        </p:txBody>
      </p:sp>
    </p:spTree>
    <p:extLst>
      <p:ext uri="{BB962C8B-B14F-4D97-AF65-F5344CB8AC3E}">
        <p14:creationId xmlns:p14="http://schemas.microsoft.com/office/powerpoint/2010/main" val="1757054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3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EFFECTIVE COMMUNICATION SKILLS DISCUSSION</a:t>
            </a:r>
          </a:p>
        </p:txBody>
      </p:sp>
      <p:pic>
        <p:nvPicPr>
          <p:cNvPr id="6" name="Content Placeholder 5" descr="A hand drawing a speech bubble">
            <a:extLst>
              <a:ext uri="{FF2B5EF4-FFF2-40B4-BE49-F238E27FC236}">
                <a16:creationId xmlns:a16="http://schemas.microsoft.com/office/drawing/2014/main" id="{13974A5A-810B-6D6D-7A27-38FE320375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71"/>
          <a:stretch/>
        </p:blipFill>
        <p:spPr>
          <a:xfrm>
            <a:off x="4777316" y="1206174"/>
            <a:ext cx="6780700" cy="444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927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132582-7349-0144-DC1E-24A47179B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Active Listening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69D819-9D64-B6A2-CC34-269F7E2AB3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Communication technique beyond hearing</a:t>
            </a:r>
          </a:p>
          <a:p>
            <a:r>
              <a:rPr lang="en-US" sz="2667" dirty="0"/>
              <a:t>Full concentration on speaker</a:t>
            </a:r>
          </a:p>
          <a:p>
            <a:r>
              <a:rPr lang="en-US" sz="2667" dirty="0"/>
              <a:t>Thoughtful response required</a:t>
            </a:r>
          </a:p>
          <a:p>
            <a:r>
              <a:rPr lang="en-US" sz="2667" dirty="0"/>
              <a:t>Staff Engagement Benefits</a:t>
            </a:r>
          </a:p>
        </p:txBody>
      </p:sp>
      <p:pic>
        <p:nvPicPr>
          <p:cNvPr id="7" name="Content Placeholder 6" descr="A note pinned to a cork board">
            <a:extLst>
              <a:ext uri="{FF2B5EF4-FFF2-40B4-BE49-F238E27FC236}">
                <a16:creationId xmlns:a16="http://schemas.microsoft.com/office/drawing/2014/main" id="{9BF514F5-1DCE-A015-0937-3F18552CA55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869329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1ECAE-3A53-E9B6-D2C3-9E5B708D6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Active Listening Strategies: </a:t>
            </a:r>
            <a:br>
              <a:rPr lang="en-US" b="1" dirty="0"/>
            </a:br>
            <a:r>
              <a:rPr lang="en-US" b="1" dirty="0"/>
              <a:t>Paraphrasing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DAA12-1536-BCF6-90AC-F2604B7E560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60960" tIns="30480" rIns="60960" bIns="30480" rtlCol="0" anchor="t">
            <a:normAutofit/>
          </a:bodyPr>
          <a:lstStyle/>
          <a:p>
            <a:r>
              <a:rPr lang="en-US" sz="2667" dirty="0"/>
              <a:t>Restate in own words</a:t>
            </a:r>
          </a:p>
          <a:p>
            <a:r>
              <a:rPr lang="en-US" sz="2667" dirty="0"/>
              <a:t>Confirm understanding</a:t>
            </a:r>
          </a:p>
          <a:p>
            <a:r>
              <a:rPr lang="en-US" sz="2667" dirty="0"/>
              <a:t>Allow speaker clarification</a:t>
            </a:r>
            <a:endParaRPr lang="en-US" sz="2667" dirty="0">
              <a:cs typeface="Calibri"/>
            </a:endParaRPr>
          </a:p>
        </p:txBody>
      </p:sp>
      <p:pic>
        <p:nvPicPr>
          <p:cNvPr id="6" name="Content Placeholder 5" descr="A group of wooden letters on a table">
            <a:extLst>
              <a:ext uri="{FF2B5EF4-FFF2-40B4-BE49-F238E27FC236}">
                <a16:creationId xmlns:a16="http://schemas.microsoft.com/office/drawing/2014/main" id="{629F98E3-628D-D448-23FE-A71877B5D0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4031839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1ECAE-3A53-E9B6-D2C3-9E5B708D6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Active Listening Strategies: </a:t>
            </a:r>
            <a:br>
              <a:rPr lang="en-US" b="1" dirty="0"/>
            </a:br>
            <a:r>
              <a:rPr lang="en-US" b="1" dirty="0"/>
              <a:t>Open-ended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DAA12-1536-BCF6-90AC-F2604B7E560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60960" tIns="30480" rIns="60960" bIns="30480" rtlCol="0" anchor="t">
            <a:normAutofit/>
          </a:bodyPr>
          <a:lstStyle/>
          <a:p>
            <a:r>
              <a:rPr lang="en-US" sz="2667" dirty="0"/>
              <a:t>Does not answer with yes/no</a:t>
            </a:r>
          </a:p>
          <a:p>
            <a:r>
              <a:rPr lang="en-US" sz="2667" dirty="0"/>
              <a:t>Encourages elaboration</a:t>
            </a:r>
            <a:endParaRPr lang="en-US" sz="2667" dirty="0">
              <a:cs typeface="Calibri"/>
            </a:endParaRPr>
          </a:p>
          <a:p>
            <a:r>
              <a:rPr lang="en-US" sz="2667" dirty="0"/>
              <a:t>Deepens understanding</a:t>
            </a:r>
          </a:p>
        </p:txBody>
      </p:sp>
      <p:pic>
        <p:nvPicPr>
          <p:cNvPr id="6" name="Content Placeholder 5" descr="A cork board with question marks on it">
            <a:extLst>
              <a:ext uri="{FF2B5EF4-FFF2-40B4-BE49-F238E27FC236}">
                <a16:creationId xmlns:a16="http://schemas.microsoft.com/office/drawing/2014/main" id="{DA641BBA-5D32-11B8-7507-E4C9DF623C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031004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1ECAE-3A53-E9B6-D2C3-9E5B708D6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Active Listening Strategies: </a:t>
            </a:r>
            <a:br>
              <a:rPr lang="en-US" b="1" dirty="0"/>
            </a:br>
            <a:r>
              <a:rPr lang="en-US" b="1" dirty="0"/>
              <a:t>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DAA12-1536-BCF6-90AC-F2604B7E560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Express understanding</a:t>
            </a:r>
          </a:p>
          <a:p>
            <a:r>
              <a:rPr lang="en-US" sz="2667" dirty="0"/>
              <a:t>Ask for clarification</a:t>
            </a:r>
          </a:p>
          <a:p>
            <a:r>
              <a:rPr lang="en-US" sz="2667" dirty="0"/>
              <a:t>Offer constructive thoughts</a:t>
            </a:r>
          </a:p>
          <a:p>
            <a:r>
              <a:rPr lang="en-US" sz="2667" dirty="0"/>
              <a:t>Foster positive environment</a:t>
            </a:r>
          </a:p>
        </p:txBody>
      </p:sp>
      <p:pic>
        <p:nvPicPr>
          <p:cNvPr id="6" name="Content Placeholder 5" descr="A hand writing on a black board">
            <a:extLst>
              <a:ext uri="{FF2B5EF4-FFF2-40B4-BE49-F238E27FC236}">
                <a16:creationId xmlns:a16="http://schemas.microsoft.com/office/drawing/2014/main" id="{2238610D-F3B3-A13D-4DF5-1CFF10D9C8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149786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ACTIVE LISTENING ROLE-PLAYING EXERCISE</a:t>
            </a:r>
          </a:p>
        </p:txBody>
      </p:sp>
      <p:pic>
        <p:nvPicPr>
          <p:cNvPr id="8" name="Content Placeholder 7" descr="A group of small clocks arranged in a circle">
            <a:extLst>
              <a:ext uri="{FF2B5EF4-FFF2-40B4-BE49-F238E27FC236}">
                <a16:creationId xmlns:a16="http://schemas.microsoft.com/office/drawing/2014/main" id="{2A3D13D6-10E9-CFC1-4C23-928BD47FE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4777316" y="1189290"/>
            <a:ext cx="6780700" cy="44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293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2DF687-9D7B-9C74-6F64-DBC8DCA81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Nonverbal Communication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457334-65EB-FB65-9159-1FE732359B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255045" cy="4351338"/>
          </a:xfrm>
        </p:spPr>
        <p:txBody>
          <a:bodyPr>
            <a:normAutofit/>
          </a:bodyPr>
          <a:lstStyle/>
          <a:p>
            <a:r>
              <a:rPr lang="en-US" sz="2667"/>
              <a:t>No words involved</a:t>
            </a:r>
          </a:p>
          <a:p>
            <a:r>
              <a:rPr lang="en-US" sz="2667"/>
              <a:t>Body language, expressions</a:t>
            </a:r>
          </a:p>
          <a:p>
            <a:r>
              <a:rPr lang="en-US" sz="2667"/>
              <a:t>Eye contact, gestures</a:t>
            </a:r>
          </a:p>
          <a:p>
            <a:r>
              <a:rPr lang="en-US" sz="2667"/>
              <a:t>Observing cues valuable</a:t>
            </a:r>
          </a:p>
          <a:p>
            <a:r>
              <a:rPr lang="en-US" sz="2667"/>
              <a:t>Staff Engagement Benefits</a:t>
            </a:r>
          </a:p>
          <a:p>
            <a:pPr lvl="1"/>
            <a:r>
              <a:rPr lang="en-US"/>
              <a:t>Understand challenges, suggestions</a:t>
            </a:r>
          </a:p>
          <a:p>
            <a:pPr lvl="1"/>
            <a:r>
              <a:rPr lang="en-US"/>
              <a:t>Improve workflow, teamwork</a:t>
            </a:r>
          </a:p>
          <a:p>
            <a:pPr lvl="1"/>
            <a:r>
              <a:rPr lang="en-US"/>
              <a:t>Enhance job satisfaction</a:t>
            </a:r>
            <a:endParaRPr lang="en-US" dirty="0"/>
          </a:p>
        </p:txBody>
      </p:sp>
      <p:pic>
        <p:nvPicPr>
          <p:cNvPr id="3" name="Content Placeholder 2" descr="A group of women sitting and talking">
            <a:extLst>
              <a:ext uri="{FF2B5EF4-FFF2-40B4-BE49-F238E27FC236}">
                <a16:creationId xmlns:a16="http://schemas.microsoft.com/office/drawing/2014/main" id="{5FBEF6C3-3CB8-6092-56BB-993138A5692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370303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28610-C678-8048-F67A-F644A9DF2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Nonverbal Communication: </a:t>
            </a:r>
            <a:br>
              <a:rPr lang="en-US" b="1" dirty="0"/>
            </a:br>
            <a:r>
              <a:rPr lang="en-US" b="1" dirty="0"/>
              <a:t>Facial Expressions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6A08C-54EF-D8C6-B9AB-4E4B6F913F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Convey emotions</a:t>
            </a:r>
          </a:p>
          <a:p>
            <a:r>
              <a:rPr lang="en-US" sz="2667" dirty="0"/>
              <a:t>Smile indicates happiness</a:t>
            </a:r>
          </a:p>
          <a:p>
            <a:r>
              <a:rPr lang="en-US" sz="2667" dirty="0"/>
              <a:t>Frown shows displeasure</a:t>
            </a:r>
          </a:p>
        </p:txBody>
      </p:sp>
      <p:pic>
        <p:nvPicPr>
          <p:cNvPr id="6" name="Content Placeholder 5" descr="A collage of a person">
            <a:extLst>
              <a:ext uri="{FF2B5EF4-FFF2-40B4-BE49-F238E27FC236}">
                <a16:creationId xmlns:a16="http://schemas.microsoft.com/office/drawing/2014/main" id="{CA7254F1-3B4F-1C69-D847-D28A179E6B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047018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28610-C678-8048-F67A-F644A9DF2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Nonverbal Communication: </a:t>
            </a:r>
            <a:br>
              <a:rPr lang="en-US" b="1" dirty="0"/>
            </a:br>
            <a:r>
              <a:rPr lang="en-US" b="1" dirty="0"/>
              <a:t>Body Language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6A08C-54EF-D8C6-B9AB-4E4B6F913F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Includes posture, gestures</a:t>
            </a:r>
          </a:p>
          <a:p>
            <a:pPr lvl="1"/>
            <a:r>
              <a:rPr lang="en-US" sz="2267" dirty="0"/>
              <a:t>Standing tall signals confidence</a:t>
            </a:r>
          </a:p>
          <a:p>
            <a:pPr lvl="1"/>
            <a:r>
              <a:rPr lang="en-US" sz="2267" dirty="0"/>
              <a:t>Open body language, uncrossed arms</a:t>
            </a:r>
          </a:p>
        </p:txBody>
      </p:sp>
      <p:pic>
        <p:nvPicPr>
          <p:cNvPr id="6" name="Content Placeholder 5" descr="A person making a shape with her hands">
            <a:extLst>
              <a:ext uri="{FF2B5EF4-FFF2-40B4-BE49-F238E27FC236}">
                <a16:creationId xmlns:a16="http://schemas.microsoft.com/office/drawing/2014/main" id="{B205788B-82D3-350C-F0CD-B4F8335F3E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860908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28610-C678-8048-F67A-F644A9DF2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Nonverbal Communication: </a:t>
            </a:r>
            <a:br>
              <a:rPr lang="en-US" b="1" dirty="0"/>
            </a:br>
            <a:r>
              <a:rPr lang="en-US" b="1" dirty="0"/>
              <a:t>Eye Contact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6A08C-54EF-D8C6-B9AB-4E4B6F913F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Shows attentiveness, interest</a:t>
            </a:r>
          </a:p>
          <a:p>
            <a:r>
              <a:rPr lang="en-US" sz="2667" dirty="0"/>
              <a:t>Too much or too little uncomfortable</a:t>
            </a:r>
          </a:p>
        </p:txBody>
      </p:sp>
      <p:pic>
        <p:nvPicPr>
          <p:cNvPr id="6" name="Content Placeholder 5" descr="A person standing in front of a whiteboard">
            <a:extLst>
              <a:ext uri="{FF2B5EF4-FFF2-40B4-BE49-F238E27FC236}">
                <a16:creationId xmlns:a16="http://schemas.microsoft.com/office/drawing/2014/main" id="{F2F82713-3CA2-731A-6B2E-B4C1A5252C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2154537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28610-C678-8048-F67A-F644A9DF2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Nonverbal Communication: </a:t>
            </a:r>
            <a:br>
              <a:rPr lang="en-US" b="1" dirty="0"/>
            </a:br>
            <a:r>
              <a:rPr lang="en-US" b="1" dirty="0"/>
              <a:t>Proximity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6A08C-54EF-D8C6-B9AB-4E4B6F913F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667" dirty="0"/>
              <a:t>Physical distance matters</a:t>
            </a:r>
          </a:p>
          <a:p>
            <a:r>
              <a:rPr lang="en-US" sz="2667" dirty="0"/>
              <a:t>Indicates intimacy, comfort</a:t>
            </a:r>
          </a:p>
          <a:p>
            <a:r>
              <a:rPr lang="en-US" sz="2667" dirty="0"/>
              <a:t>Influences relationship dynamics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 descr="A group of people around a table">
            <a:extLst>
              <a:ext uri="{FF2B5EF4-FFF2-40B4-BE49-F238E27FC236}">
                <a16:creationId xmlns:a16="http://schemas.microsoft.com/office/drawing/2014/main" id="{A1A5CC84-201F-2A25-772A-AFF21E9ABA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3172657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3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NONVERBAL COMMUNICATION ROLE-PLAYING EXERCISE</a:t>
            </a:r>
          </a:p>
        </p:txBody>
      </p:sp>
      <p:pic>
        <p:nvPicPr>
          <p:cNvPr id="8" name="Content Placeholder 7" descr="A group of small clocks arranged in a circle">
            <a:extLst>
              <a:ext uri="{FF2B5EF4-FFF2-40B4-BE49-F238E27FC236}">
                <a16:creationId xmlns:a16="http://schemas.microsoft.com/office/drawing/2014/main" id="{2A3D13D6-10E9-CFC1-4C23-928BD47FE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4777316" y="1189290"/>
            <a:ext cx="6780700" cy="44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51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311B1-3EEA-08D9-95FD-002EB97C5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Constructive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4870B-6EF6-AD3E-9D60-8DEAB482039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667" dirty="0"/>
              <a:t>Specific, actionable, beneficial</a:t>
            </a:r>
          </a:p>
          <a:p>
            <a:r>
              <a:rPr lang="en-US" sz="2667" dirty="0"/>
              <a:t>Enhances performance, outcomes</a:t>
            </a:r>
          </a:p>
          <a:p>
            <a:r>
              <a:rPr lang="en-US" sz="2667" dirty="0"/>
              <a:t>Focuses on growth, improvement</a:t>
            </a:r>
          </a:p>
          <a:p>
            <a:r>
              <a:rPr lang="en-US" sz="2667" dirty="0"/>
              <a:t>Enhances performance, job satisfaction</a:t>
            </a:r>
          </a:p>
          <a:p>
            <a:r>
              <a:rPr lang="en-US" sz="2667" dirty="0"/>
              <a:t>Operational efficiency feedback</a:t>
            </a:r>
          </a:p>
          <a:p>
            <a:r>
              <a:rPr lang="en-US" sz="2667" dirty="0"/>
              <a:t>Improved workflows, increased productivity</a:t>
            </a:r>
          </a:p>
        </p:txBody>
      </p:sp>
      <p:pic>
        <p:nvPicPr>
          <p:cNvPr id="10" name="Content Placeholder 9" descr="A person standing in front of a group of people">
            <a:extLst>
              <a:ext uri="{FF2B5EF4-FFF2-40B4-BE49-F238E27FC236}">
                <a16:creationId xmlns:a16="http://schemas.microsoft.com/office/drawing/2014/main" id="{365468ED-9686-940D-1947-076430AC42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694206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714D1-DF51-8C53-816C-647DEA2A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Constructive Feedback Methods: </a:t>
            </a:r>
            <a:br>
              <a:rPr lang="en-US" b="1" dirty="0"/>
            </a:br>
            <a:r>
              <a:rPr lang="en-US" b="1" dirty="0"/>
              <a:t>Direct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4599C-09BB-701D-A1ED-EB16E1217E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Straightforward, honest</a:t>
            </a:r>
          </a:p>
          <a:p>
            <a:r>
              <a:rPr lang="en-US" sz="2667" dirty="0"/>
              <a:t>Specific, objective</a:t>
            </a:r>
          </a:p>
          <a:p>
            <a:r>
              <a:rPr lang="en-US" sz="2667" dirty="0"/>
              <a:t>Focus on behavior</a:t>
            </a:r>
          </a:p>
        </p:txBody>
      </p:sp>
      <p:pic>
        <p:nvPicPr>
          <p:cNvPr id="5" name="Content Placeholder 5" descr="Two people looking at a computer">
            <a:extLst>
              <a:ext uri="{FF2B5EF4-FFF2-40B4-BE49-F238E27FC236}">
                <a16:creationId xmlns:a16="http://schemas.microsoft.com/office/drawing/2014/main" id="{987CAC17-8BA2-704A-500E-B35A4D4B5C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448133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714D1-DF51-8C53-816C-647DEA2A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Constructive Feedback Methods: </a:t>
            </a:r>
            <a:br>
              <a:rPr lang="en-US" b="1" dirty="0"/>
            </a:br>
            <a:r>
              <a:rPr lang="en-US" b="1" dirty="0"/>
              <a:t>360-Degree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4599C-09BB-701D-A1ED-EB16E1217E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Gathered from multiple sources</a:t>
            </a:r>
          </a:p>
          <a:p>
            <a:r>
              <a:rPr lang="en-US" sz="2667" dirty="0"/>
              <a:t>Holistic view of performance</a:t>
            </a:r>
          </a:p>
        </p:txBody>
      </p:sp>
      <p:pic>
        <p:nvPicPr>
          <p:cNvPr id="6" name="Content Placeholder 5" descr="A keyboard and pencils and a cup of coffee">
            <a:extLst>
              <a:ext uri="{FF2B5EF4-FFF2-40B4-BE49-F238E27FC236}">
                <a16:creationId xmlns:a16="http://schemas.microsoft.com/office/drawing/2014/main" id="{95AD5540-A7D6-E106-44CB-12DC72C4E7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87067" y="1825625"/>
            <a:ext cx="4351867" cy="4351867"/>
          </a:xfrm>
        </p:spPr>
      </p:pic>
    </p:spTree>
    <p:extLst>
      <p:ext uri="{BB962C8B-B14F-4D97-AF65-F5344CB8AC3E}">
        <p14:creationId xmlns:p14="http://schemas.microsoft.com/office/powerpoint/2010/main" val="1161853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714D1-DF51-8C53-816C-647DEA2A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Constructive Feedback Methods: </a:t>
            </a:r>
            <a:br>
              <a:rPr lang="en-US" b="1" dirty="0"/>
            </a:br>
            <a:r>
              <a:rPr lang="en-US" b="1" dirty="0"/>
              <a:t>Stop, Start, Continue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4599C-09BB-701D-A1ED-EB16E1217E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Stop unproductive behaviors</a:t>
            </a:r>
          </a:p>
          <a:p>
            <a:r>
              <a:rPr lang="en-US" sz="2667" dirty="0"/>
              <a:t>Start new productive behaviors</a:t>
            </a:r>
          </a:p>
          <a:p>
            <a:r>
              <a:rPr lang="en-US" sz="2667" dirty="0"/>
              <a:t>Continue current productive behaviors</a:t>
            </a:r>
          </a:p>
        </p:txBody>
      </p:sp>
      <p:pic>
        <p:nvPicPr>
          <p:cNvPr id="8" name="Content Placeholder 7" descr="A street sign with a couple of street signs">
            <a:extLst>
              <a:ext uri="{FF2B5EF4-FFF2-40B4-BE49-F238E27FC236}">
                <a16:creationId xmlns:a16="http://schemas.microsoft.com/office/drawing/2014/main" id="{A2086EC9-3194-993A-2789-1ED914AED2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" b="25803"/>
          <a:stretch/>
        </p:blipFill>
        <p:spPr>
          <a:xfrm>
            <a:off x="6587067" y="1825625"/>
            <a:ext cx="4334933" cy="3228975"/>
          </a:xfrm>
        </p:spPr>
      </p:pic>
    </p:spTree>
    <p:extLst>
      <p:ext uri="{BB962C8B-B14F-4D97-AF65-F5344CB8AC3E}">
        <p14:creationId xmlns:p14="http://schemas.microsoft.com/office/powerpoint/2010/main" val="2175723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714D1-DF51-8C53-816C-647DEA2A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Constructive Feedback Methods: </a:t>
            </a:r>
            <a:br>
              <a:rPr lang="en-US" b="1" dirty="0"/>
            </a:br>
            <a:r>
              <a:rPr lang="en-US" b="1" dirty="0"/>
              <a:t>SBI Method (Situation, Behavior, Impact)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4599C-09BB-701D-A1ED-EB16E1217E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Describe situation</a:t>
            </a:r>
          </a:p>
          <a:p>
            <a:r>
              <a:rPr lang="en-US" sz="2667" dirty="0"/>
              <a:t>Detail observed behavior</a:t>
            </a:r>
          </a:p>
          <a:p>
            <a:r>
              <a:rPr lang="en-US" sz="2667" dirty="0"/>
              <a:t>Explain impact</a:t>
            </a:r>
          </a:p>
        </p:txBody>
      </p:sp>
      <p:pic>
        <p:nvPicPr>
          <p:cNvPr id="8" name="Content Placeholder 7" descr="A person in aprons talking to another person">
            <a:extLst>
              <a:ext uri="{FF2B5EF4-FFF2-40B4-BE49-F238E27FC236}">
                <a16:creationId xmlns:a16="http://schemas.microsoft.com/office/drawing/2014/main" id="{5F272707-FFCD-1885-8CCE-CE5356BDDD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35"/>
          <a:stretch/>
        </p:blipFill>
        <p:spPr>
          <a:xfrm>
            <a:off x="6587067" y="1825625"/>
            <a:ext cx="3318933" cy="4351867"/>
          </a:xfrm>
        </p:spPr>
      </p:pic>
    </p:spTree>
    <p:extLst>
      <p:ext uri="{BB962C8B-B14F-4D97-AF65-F5344CB8AC3E}">
        <p14:creationId xmlns:p14="http://schemas.microsoft.com/office/powerpoint/2010/main" val="2369691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714D1-DF51-8C53-816C-647DEA2A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Constructive Feedback Methods: </a:t>
            </a:r>
            <a:br>
              <a:rPr lang="en-US" b="1" dirty="0"/>
            </a:br>
            <a:r>
              <a:rPr lang="en-US" b="1" dirty="0"/>
              <a:t>Feedforward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4599C-09BB-701D-A1ED-EB16E1217E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Suggestions for improvement</a:t>
            </a:r>
          </a:p>
          <a:p>
            <a:r>
              <a:rPr lang="en-US" sz="2667" dirty="0"/>
              <a:t>Focus on future performance</a:t>
            </a:r>
          </a:p>
        </p:txBody>
      </p:sp>
      <p:pic>
        <p:nvPicPr>
          <p:cNvPr id="8" name="Content Placeholder 7" descr="A person pointing at a stack of red boxes">
            <a:extLst>
              <a:ext uri="{FF2B5EF4-FFF2-40B4-BE49-F238E27FC236}">
                <a16:creationId xmlns:a16="http://schemas.microsoft.com/office/drawing/2014/main" id="{F8EE440D-C76C-F1DC-EC90-B636DF4DCB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6604000" y="2108200"/>
            <a:ext cx="4351867" cy="2873375"/>
          </a:xfrm>
        </p:spPr>
      </p:pic>
    </p:spTree>
    <p:extLst>
      <p:ext uri="{BB962C8B-B14F-4D97-AF65-F5344CB8AC3E}">
        <p14:creationId xmlns:p14="http://schemas.microsoft.com/office/powerpoint/2010/main" val="36338098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1019A9-4D39-EA46-8E69-B8B8DE0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5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ACTIVITY: CONSTRUCTIVE FEEDBACK ROLE-PLAYING EXERCISE</a:t>
            </a:r>
          </a:p>
        </p:txBody>
      </p:sp>
      <p:pic>
        <p:nvPicPr>
          <p:cNvPr id="8" name="Content Placeholder 7" descr="A group of small clocks arranged in a circle">
            <a:extLst>
              <a:ext uri="{FF2B5EF4-FFF2-40B4-BE49-F238E27FC236}">
                <a16:creationId xmlns:a16="http://schemas.microsoft.com/office/drawing/2014/main" id="{2A3D13D6-10E9-CFC1-4C23-928BD47FE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3"/>
          <a:stretch/>
        </p:blipFill>
        <p:spPr>
          <a:xfrm>
            <a:off x="4777316" y="1189290"/>
            <a:ext cx="6780700" cy="44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668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293B82-3F12-4C5F-52A0-E0BFF14EC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87" y="-612775"/>
            <a:ext cx="3932237" cy="1600200"/>
          </a:xfrm>
        </p:spPr>
        <p:txBody>
          <a:bodyPr/>
          <a:lstStyle/>
          <a:p>
            <a:r>
              <a:rPr lang="en-US" b="1" dirty="0"/>
              <a:t>Wrap Up and Q&amp;A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3A66D2-8C10-FB8C-C4B6-F8A6B3A97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875" y="1264443"/>
            <a:ext cx="6172200" cy="4873625"/>
          </a:xfrm>
        </p:spPr>
        <p:txBody>
          <a:bodyPr>
            <a:normAutofit fontScale="92500" lnSpcReduction="10000"/>
          </a:bodyPr>
          <a:lstStyle/>
          <a:p>
            <a:r>
              <a:rPr lang="en-US" sz="2667" dirty="0"/>
              <a:t>Active Listening</a:t>
            </a:r>
          </a:p>
          <a:p>
            <a:pPr lvl="1"/>
            <a:r>
              <a:rPr lang="en-US" dirty="0"/>
              <a:t>Definition</a:t>
            </a:r>
          </a:p>
          <a:p>
            <a:pPr lvl="1"/>
            <a:r>
              <a:rPr lang="en-US" dirty="0"/>
              <a:t>Importance</a:t>
            </a:r>
          </a:p>
          <a:p>
            <a:pPr lvl="1"/>
            <a:r>
              <a:rPr lang="en-US" dirty="0"/>
              <a:t>Techniques</a:t>
            </a:r>
          </a:p>
          <a:p>
            <a:r>
              <a:rPr lang="en-US" sz="2667" dirty="0"/>
              <a:t>Nonverbal Communication</a:t>
            </a:r>
          </a:p>
          <a:p>
            <a:pPr lvl="1"/>
            <a:r>
              <a:rPr lang="en-US" dirty="0"/>
              <a:t>Definition</a:t>
            </a:r>
          </a:p>
          <a:p>
            <a:pPr lvl="1"/>
            <a:r>
              <a:rPr lang="en-US" dirty="0"/>
              <a:t>Impact</a:t>
            </a:r>
          </a:p>
          <a:p>
            <a:pPr lvl="1"/>
            <a:r>
              <a:rPr lang="en-US" dirty="0"/>
              <a:t>Types</a:t>
            </a:r>
          </a:p>
          <a:p>
            <a:r>
              <a:rPr lang="en-US" sz="2667" dirty="0"/>
              <a:t>Constructive Feedback</a:t>
            </a:r>
          </a:p>
          <a:p>
            <a:pPr lvl="1"/>
            <a:r>
              <a:rPr lang="en-US" dirty="0"/>
              <a:t>Definition</a:t>
            </a:r>
          </a:p>
          <a:p>
            <a:pPr lvl="1"/>
            <a:r>
              <a:rPr lang="en-US" dirty="0"/>
              <a:t>Role</a:t>
            </a:r>
          </a:p>
          <a:p>
            <a:pPr lvl="1"/>
            <a:r>
              <a:rPr lang="en-US" dirty="0"/>
              <a:t>Methods</a:t>
            </a:r>
          </a:p>
        </p:txBody>
      </p:sp>
      <p:pic>
        <p:nvPicPr>
          <p:cNvPr id="8" name="Content Placeholder 7" descr="Several white speech bubbles with question marks">
            <a:extLst>
              <a:ext uri="{FF2B5EF4-FFF2-40B4-BE49-F238E27FC236}">
                <a16:creationId xmlns:a16="http://schemas.microsoft.com/office/drawing/2014/main" id="{CDC81E2D-254F-A84E-53D4-A4E587E9B6EE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31"/>
          <a:stretch/>
        </p:blipFill>
        <p:spPr>
          <a:xfrm>
            <a:off x="6771517" y="2093911"/>
            <a:ext cx="4860925" cy="3214687"/>
          </a:xfrm>
        </p:spPr>
      </p:pic>
    </p:spTree>
    <p:extLst>
      <p:ext uri="{BB962C8B-B14F-4D97-AF65-F5344CB8AC3E}">
        <p14:creationId xmlns:p14="http://schemas.microsoft.com/office/powerpoint/2010/main" val="24373034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30C7E7-4B72-4939-6D9C-F61D10796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Social Media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62216"/>
            <a:ext cx="10515600" cy="10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br>
              <a:rPr lang="en-US" dirty="0">
                <a:latin typeface="Arial" panose="020B0604020202020204" pitchFamily="34" charset="0"/>
                <a:cs typeface="Arial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itchFamily="34" charset="0"/>
              </a:rPr>
              <a:t>www.theicn.org  1-800-321-3054 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" y="3821673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/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ICN on Social Media!</a:t>
            </a:r>
          </a:p>
        </p:txBody>
      </p:sp>
      <p:grpSp>
        <p:nvGrpSpPr>
          <p:cNvPr id="7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7529" y="4407269"/>
            <a:ext cx="11310212" cy="1514924"/>
            <a:chOff x="820584" y="4441195"/>
            <a:chExt cx="11310212" cy="1514924"/>
          </a:xfrm>
        </p:grpSpPr>
        <p:grpSp>
          <p:nvGrpSpPr>
            <p:cNvPr id="8" name="Group 7"/>
            <p:cNvGrpSpPr/>
            <p:nvPr/>
          </p:nvGrpSpPr>
          <p:grpSpPr>
            <a:xfrm>
              <a:off x="820584" y="4441195"/>
              <a:ext cx="8064168" cy="1514924"/>
              <a:chOff x="669333" y="4441195"/>
              <a:chExt cx="8064168" cy="1514924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669333" y="5586787"/>
                <a:ext cx="30859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 dirty="0">
                    <a:solidFill>
                      <a:srgbClr val="0070C0"/>
                    </a:solidFill>
                    <a:hlinkClick r:id="rId3"/>
                  </a:rPr>
                  <a:t>facebook.com/</a:t>
                </a:r>
                <a:r>
                  <a:rPr lang="en-US" dirty="0" err="1">
                    <a:solidFill>
                      <a:srgbClr val="0070C0"/>
                    </a:solidFill>
                    <a:hlinkClick r:id="rId3"/>
                  </a:rPr>
                  <a:t>ichildnutrition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  <p:pic>
            <p:nvPicPr>
              <p:cNvPr id="13" name="Picture 12">
                <a:hlinkClick r:id="rId3"/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32135" y="4467003"/>
                <a:ext cx="995387" cy="995853"/>
              </a:xfrm>
              <a:prstGeom prst="rect">
                <a:avLst/>
              </a:prstGeom>
            </p:spPr>
          </p:pic>
          <p:sp>
            <p:nvSpPr>
              <p:cNvPr id="14" name="Rectangle 13"/>
              <p:cNvSpPr/>
              <p:nvPr/>
            </p:nvSpPr>
            <p:spPr>
              <a:xfrm>
                <a:off x="3989634" y="5584106"/>
                <a:ext cx="17828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>
                    <a:solidFill>
                      <a:prstClr val="black"/>
                    </a:solidFill>
                    <a:hlinkClick r:id="rId5"/>
                  </a:rPr>
                  <a:t>@</a:t>
                </a:r>
                <a:r>
                  <a:rPr lang="en-US" err="1">
                    <a:solidFill>
                      <a:prstClr val="black"/>
                    </a:solidFill>
                    <a:hlinkClick r:id="rId5"/>
                  </a:rPr>
                  <a:t>ichildnutrition</a:t>
                </a:r>
                <a:endParaRPr lang="en-US">
                  <a:solidFill>
                    <a:prstClr val="black"/>
                  </a:solidFill>
                </a:endParaRPr>
              </a:p>
            </p:txBody>
          </p:sp>
          <p:pic>
            <p:nvPicPr>
              <p:cNvPr id="15" name="Picture 10" descr="http://3835642c2693476aa717-d4b78efce91b9730bcca725cf9bb0b37.r51.cf1.rackcdn.com/Multi-Color_Logo_thumbnail200.png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27713" y="4441195"/>
                <a:ext cx="1077184" cy="1077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Rectangle 15"/>
              <p:cNvSpPr/>
              <p:nvPr/>
            </p:nvSpPr>
            <p:spPr>
              <a:xfrm>
                <a:off x="6350413" y="5584106"/>
                <a:ext cx="23830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46"/>
                <a:r>
                  <a:rPr lang="en-US">
                    <a:solidFill>
                      <a:prstClr val="black"/>
                    </a:solidFill>
                    <a:hlinkClick r:id="rId6"/>
                  </a:rPr>
                  <a:t>instagram.com/</a:t>
                </a:r>
                <a:r>
                  <a:rPr lang="en-US" err="1">
                    <a:solidFill>
                      <a:prstClr val="black"/>
                    </a:solidFill>
                    <a:hlinkClick r:id="rId6"/>
                  </a:rPr>
                  <a:t>theicn</a:t>
                </a: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06936" y="4467003"/>
              <a:ext cx="3323860" cy="1455267"/>
              <a:chOff x="8081010" y="4684315"/>
              <a:chExt cx="3051603" cy="1455267"/>
            </a:xfrm>
          </p:grpSpPr>
          <p:pic>
            <p:nvPicPr>
              <p:cNvPr id="10" name="Picture 9">
                <a:hlinkClick r:id="rId8"/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52826" y="4684315"/>
                <a:ext cx="1155348" cy="982500"/>
              </a:xfrm>
              <a:prstGeom prst="rect">
                <a:avLst/>
              </a:prstGeom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8081010" y="5770250"/>
                <a:ext cx="305160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>
                    <a:hlinkClick r:id="rId8"/>
                  </a:rPr>
                  <a:t>linkedin.com/company/</a:t>
                </a:r>
                <a:r>
                  <a:rPr lang="en-US" err="1">
                    <a:hlinkClick r:id="rId8"/>
                  </a:rPr>
                  <a:t>theicn</a:t>
                </a:r>
                <a:endParaRPr lang="en-US" sz="2400"/>
              </a:p>
            </p:txBody>
          </p:sp>
        </p:grpSp>
      </p:grp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90"/>
          <a:stretch/>
        </p:blipFill>
        <p:spPr>
          <a:xfrm>
            <a:off x="4276671" y="4433076"/>
            <a:ext cx="996647" cy="10513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CC5D6F6-A23D-5BCE-9B04-93FA5BF3F4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861" y="1433967"/>
            <a:ext cx="6536278" cy="117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3350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5282" y="608458"/>
            <a:ext cx="8305800" cy="563384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+mj-lt"/>
              </a:rPr>
              <a:t>This training was developed by the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The University of Mississippi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School of Applied Sciences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i="1" dirty="0">
                <a:solidFill>
                  <a:srgbClr val="000000"/>
                </a:solidFill>
                <a:latin typeface="+mj-lt"/>
              </a:rPr>
              <a:t>www.theicn.org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i="1">
                <a:solidFill>
                  <a:srgbClr val="000000"/>
                </a:solidFill>
                <a:latin typeface="+mj-lt"/>
              </a:rPr>
              <a:t>1-800-321-3054</a:t>
            </a:r>
            <a:endParaRPr lang="en-US" b="1" i="1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buNone/>
            </a:pPr>
            <a:endParaRPr lang="en-US" sz="48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E95157-3A19-13C2-093C-ECCDED9DD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861" y="2006601"/>
            <a:ext cx="6536278" cy="11767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8D4855-A4ED-96DB-03CA-2372827CA4F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Disclosure</a:t>
            </a:r>
          </a:p>
        </p:txBody>
      </p:sp>
    </p:spTree>
    <p:extLst>
      <p:ext uri="{BB962C8B-B14F-4D97-AF65-F5344CB8AC3E}">
        <p14:creationId xmlns:p14="http://schemas.microsoft.com/office/powerpoint/2010/main" val="194691253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532</Words>
  <Application>Microsoft Office PowerPoint</Application>
  <PresentationFormat>Widescreen</PresentationFormat>
  <Paragraphs>153</Paragraphs>
  <Slides>28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Symbol</vt:lpstr>
      <vt:lpstr>Office Theme</vt:lpstr>
      <vt:lpstr>Inspire, Influence, and Innovate: Leadership Essentials</vt:lpstr>
      <vt:lpstr>Sessions </vt:lpstr>
      <vt:lpstr>Participant’s Workbook  and Leadership Journal</vt:lpstr>
      <vt:lpstr>Ground Rules</vt:lpstr>
      <vt:lpstr>EFFECTIVE COMMUNICATION SKILLS</vt:lpstr>
      <vt:lpstr>Learning Objectives</vt:lpstr>
      <vt:lpstr>ACTIVITY: EFFECTIVE COMMUNICATION SKILLS DISCUSSION</vt:lpstr>
      <vt:lpstr>Active Listening</vt:lpstr>
      <vt:lpstr>Active Listening Strategies:  Paraphrasing</vt:lpstr>
      <vt:lpstr>Active Listening Strategies:  Open-ended Questions</vt:lpstr>
      <vt:lpstr>Active Listening Strategies:  Feedback</vt:lpstr>
      <vt:lpstr>ACTIVITY: ACTIVE LISTENING ROLE-PLAYING EXERCISE</vt:lpstr>
      <vt:lpstr>Nonverbal Communication</vt:lpstr>
      <vt:lpstr>Nonverbal Communication:  Facial Expressions</vt:lpstr>
      <vt:lpstr>Nonverbal Communication:  Body Language</vt:lpstr>
      <vt:lpstr>Nonverbal Communication:  Eye Contact</vt:lpstr>
      <vt:lpstr>Nonverbal Communication:  Proximity</vt:lpstr>
      <vt:lpstr>ACTIVITY: NONVERBAL COMMUNICATION ROLE-PLAYING EXERCISE</vt:lpstr>
      <vt:lpstr>Constructive Feedback</vt:lpstr>
      <vt:lpstr>Constructive Feedback Methods:  Direct Feedback</vt:lpstr>
      <vt:lpstr>Constructive Feedback Methods:  360-Degree Feedback</vt:lpstr>
      <vt:lpstr>Constructive Feedback Methods:  Stop, Start, Continue</vt:lpstr>
      <vt:lpstr>Constructive Feedback Methods:  SBI Method (Situation, Behavior, Impact)</vt:lpstr>
      <vt:lpstr>Constructive Feedback Methods:  Feedforward</vt:lpstr>
      <vt:lpstr>ACTIVITY: CONSTRUCTIVE FEEDBACK ROLE-PLAYING EXERCISE</vt:lpstr>
      <vt:lpstr>Wrap Up and Q&amp;A </vt:lpstr>
      <vt:lpstr>Social Media Links</vt:lpstr>
      <vt:lpstr>Disclosure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Breanna Tutor</dc:creator>
  <cp:lastModifiedBy>Danielle Barrett</cp:lastModifiedBy>
  <cp:revision>5</cp:revision>
  <dcterms:created xsi:type="dcterms:W3CDTF">2024-11-05T14:11:00Z</dcterms:created>
  <dcterms:modified xsi:type="dcterms:W3CDTF">2024-12-03T19:01:33Z</dcterms:modified>
</cp:coreProperties>
</file>