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61" r:id="rId3"/>
    <p:sldId id="262" r:id="rId4"/>
    <p:sldId id="259" r:id="rId5"/>
    <p:sldId id="264" r:id="rId6"/>
    <p:sldId id="426" r:id="rId7"/>
    <p:sldId id="398" r:id="rId8"/>
    <p:sldId id="399" r:id="rId9"/>
    <p:sldId id="400" r:id="rId10"/>
    <p:sldId id="401" r:id="rId11"/>
    <p:sldId id="402" r:id="rId12"/>
    <p:sldId id="404" r:id="rId13"/>
    <p:sldId id="403" r:id="rId14"/>
    <p:sldId id="405" r:id="rId15"/>
    <p:sldId id="406" r:id="rId16"/>
    <p:sldId id="407" r:id="rId17"/>
    <p:sldId id="410" r:id="rId18"/>
    <p:sldId id="409" r:id="rId19"/>
    <p:sldId id="408" r:id="rId20"/>
    <p:sldId id="411" r:id="rId21"/>
    <p:sldId id="412" r:id="rId22"/>
    <p:sldId id="413" r:id="rId23"/>
    <p:sldId id="414" r:id="rId24"/>
    <p:sldId id="415" r:id="rId25"/>
    <p:sldId id="416" r:id="rId26"/>
    <p:sldId id="417" r:id="rId27"/>
    <p:sldId id="418" r:id="rId28"/>
    <p:sldId id="309" r:id="rId29"/>
    <p:sldId id="424" r:id="rId30"/>
    <p:sldId id="425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8953"/>
    <a:srgbClr val="148A82"/>
    <a:srgbClr val="4AA5AC"/>
    <a:srgbClr val="6CA1A6"/>
    <a:srgbClr val="77B2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911" autoAdjust="0"/>
    <p:restoredTop sz="86402" autoAdjust="0"/>
  </p:normalViewPr>
  <p:slideViewPr>
    <p:cSldViewPr snapToGrid="0">
      <p:cViewPr varScale="1">
        <p:scale>
          <a:sx n="101" d="100"/>
          <a:sy n="101" d="100"/>
        </p:scale>
        <p:origin x="72" y="858"/>
      </p:cViewPr>
      <p:guideLst/>
    </p:cSldViewPr>
  </p:slideViewPr>
  <p:outlineViewPr>
    <p:cViewPr>
      <p:scale>
        <a:sx n="33" d="100"/>
        <a:sy n="33" d="100"/>
      </p:scale>
      <p:origin x="0" y="-517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le Barrett" userId="1c2023d7-d79a-46bc-b53f-0f7e666cf548" providerId="ADAL" clId="{C956330F-9ECF-46C2-AA92-39FAB82D17C0}"/>
    <pc:docChg chg="modSld">
      <pc:chgData name="Danielle Barrett" userId="1c2023d7-d79a-46bc-b53f-0f7e666cf548" providerId="ADAL" clId="{C956330F-9ECF-46C2-AA92-39FAB82D17C0}" dt="2024-12-03T18:57:43.375" v="1" actId="13244"/>
      <pc:docMkLst>
        <pc:docMk/>
      </pc:docMkLst>
      <pc:sldChg chg="modSp mod">
        <pc:chgData name="Danielle Barrett" userId="1c2023d7-d79a-46bc-b53f-0f7e666cf548" providerId="ADAL" clId="{C956330F-9ECF-46C2-AA92-39FAB82D17C0}" dt="2024-12-03T18:57:43.375" v="1" actId="13244"/>
        <pc:sldMkLst>
          <pc:docMk/>
          <pc:sldMk cId="1757054696" sldId="426"/>
        </pc:sldMkLst>
        <pc:spChg chg="ord">
          <ac:chgData name="Danielle Barrett" userId="1c2023d7-d79a-46bc-b53f-0f7e666cf548" providerId="ADAL" clId="{C956330F-9ECF-46C2-AA92-39FAB82D17C0}" dt="2024-12-03T18:57:43.375" v="1" actId="13244"/>
          <ac:spMkLst>
            <pc:docMk/>
            <pc:sldMk cId="1757054696" sldId="426"/>
            <ac:spMk id="4" creationId="{A8ABA39B-04E4-149E-B534-00FABB4AE38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06A822-3CE0-47D4-BB06-046BD9DE271B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6F8FDE-0B45-4689-A6C2-B221EC287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167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021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2130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2323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1398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1532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3295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0369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7261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0716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4320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8037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1869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9325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6996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4989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9061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9593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6252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5967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9952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6853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8127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93E798-ED3D-42FB-B99C-6965C2F8E05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249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C3D688E-60B2-E8E2-1170-EAF56556BC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989169"/>
            <a:ext cx="12192000" cy="1612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854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97742-5B91-A99A-F192-13A0F15B0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EB187-3DBF-3AD3-10A7-704875C2F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445575-F549-566A-FBAB-7DE7E8B32F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477529"/>
            <a:ext cx="14650720" cy="485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571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DD531-54E0-B122-2DE0-A2DAA1746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1DA9E5-EAC5-EFD7-1BBB-8D034E425C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0453CA-7DE2-2704-85F2-09E6E9F01D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3978885" y="6425514"/>
            <a:ext cx="8222135" cy="337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9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8ACEC-DC9C-E6C6-BD23-3500A767C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576751" cy="67284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A7AD83-4E7C-F77B-0307-8CB1AF103C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0B3B24-54BD-BDD4-FCEC-139B21BA62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459D1B8-5689-13A1-1D1D-104582C65E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6201677"/>
            <a:ext cx="8760941" cy="531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641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77581E-E602-08E9-2E27-5B57EF98D3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D8A3F1-CEC3-68B8-82BA-877E7C60B8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197FDA-646D-CADC-85E2-F9AC9D92FC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847C25-A105-8347-BFD5-D3D699B413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40800D-9E18-3F14-974D-7118650EF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07794-6223-684F-9076-2E1BE63D367D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27E3CC-2889-146D-8E4D-7045CC96B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FD8BD5-3CA4-E811-7BDE-781B5580A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DA8C-C689-2E4B-996A-0C3BF79149A7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47B1F31-CCDC-A4FF-586B-E99B74C24E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477529"/>
            <a:ext cx="14650720" cy="48537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946B9B2-E2D0-39C5-1E2C-97076E76E3C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0515" y="288132"/>
            <a:ext cx="9534953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741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1503C6F-538F-7F05-BD78-8DC7BEA315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989169"/>
            <a:ext cx="12192000" cy="16121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44C80A3-8E28-222D-B6FC-127723B35D9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0515" y="288132"/>
            <a:ext cx="9534953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159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A7D6840-6756-B85B-5A5E-BC26BBBCA2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527" y="4989169"/>
            <a:ext cx="15747585" cy="16121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4EAA7A-6A99-CA1D-325F-D43ED1801E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0515" y="288132"/>
            <a:ext cx="9534953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45036-B433-34A3-3685-9C6738AB1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33D432-D05D-777B-C5BD-DB2B39F3A4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6E34B4-622B-31A0-BBA7-CA0770C8C1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D904E3-A02A-23C6-83BE-CD24B329C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07794-6223-684F-9076-2E1BE63D367D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2B75DB-3E8C-C185-8730-DDE66A034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FE6428-AB58-ABF2-8257-24A0ECF98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DA8C-C689-2E4B-996A-0C3BF79149A7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4F2287B-6643-6882-C21E-2D939C5321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81" y="231034"/>
            <a:ext cx="13894725" cy="1121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510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12390-A3D9-4D02-2B89-EA31CC42B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EB24AE-180B-9DE7-C198-2BFE222123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B07ACF-00FE-5A53-2855-9AD17465D4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A7EA52-5091-6017-284D-9332B7A7DC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81" y="231034"/>
            <a:ext cx="13894725" cy="11217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2E60E9-CB49-DF9F-AB0F-3AB1D2C1ED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3978885" y="6425514"/>
            <a:ext cx="8222135" cy="337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407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113BC-DCE0-6B46-FD5D-1FB3562BA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94D5E-747C-F144-F6DE-9EBC22EBCEC7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dirty="0" err="1"/>
              <a:t>Clic</a:t>
            </a:r>
            <a:r>
              <a:rPr lang="en-US" dirty="0"/>
              <a:t>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EC87B2-4163-9230-8DC3-DE00435BE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07794-6223-684F-9076-2E1BE63D367D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F6E397-3DFB-130F-45C5-1B29AE9BF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CDE8BB-E986-40A3-4ED1-AADAFB69E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DA8C-C689-2E4B-996A-0C3BF79149A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EFDF6F-02AD-04BC-29CB-33EF921E43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81" y="231034"/>
            <a:ext cx="13894725" cy="11217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567C2EE-6B1C-F5F0-3547-A38947EBEB1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2527" y="4989169"/>
            <a:ext cx="15747585" cy="1612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501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62C159-5E21-12C3-3D97-8F09D4ACD7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803FD3-D51E-2635-4817-D47C68420C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BB4435-F8BC-58BC-87FA-2D84A80CB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07794-6223-684F-9076-2E1BE63D367D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664A1E-AFBB-7BCE-F7AD-F9AEBC008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540700-0DEF-EA73-ACDD-6D7B08608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DA8C-C689-2E4B-996A-0C3BF7914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960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50E0840-3902-0F62-0AC6-E052AF350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C459F1-B268-B732-EA83-D119D3527B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70DCB-CA01-EF4A-1A8C-6E7AF98BC0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A07794-6223-684F-9076-2E1BE63D367D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4F3744-AA73-AF75-BD22-ED9730A1F6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CAB07E-8774-5802-7467-8DF50CFDCE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A6DA8C-C689-2E4B-996A-0C3BF7914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455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12" Type="http://schemas.openxmlformats.org/officeDocument/2006/relationships/image" Target="../media/image17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emf"/><Relationship Id="rId11" Type="http://schemas.openxmlformats.org/officeDocument/2006/relationships/image" Target="../media/image16.png"/><Relationship Id="rId5" Type="http://schemas.openxmlformats.org/officeDocument/2006/relationships/image" Target="../media/image10.emf"/><Relationship Id="rId10" Type="http://schemas.openxmlformats.org/officeDocument/2006/relationships/image" Target="../media/image15.png"/><Relationship Id="rId4" Type="http://schemas.openxmlformats.org/officeDocument/2006/relationships/image" Target="../media/image9.emf"/><Relationship Id="rId9" Type="http://schemas.openxmlformats.org/officeDocument/2006/relationships/image" Target="../media/image14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nkedin.com/company/theicn/" TargetMode="External"/><Relationship Id="rId3" Type="http://schemas.openxmlformats.org/officeDocument/2006/relationships/hyperlink" Target="https://www.facebook.com/ichildnutrition/" TargetMode="External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instagram.com/theicn/" TargetMode="External"/><Relationship Id="rId11" Type="http://schemas.openxmlformats.org/officeDocument/2006/relationships/image" Target="../media/image50.jpeg"/><Relationship Id="rId5" Type="http://schemas.openxmlformats.org/officeDocument/2006/relationships/hyperlink" Target="https://twitter.com/search?q=institute%20of%20child%20nutrition&amp;src=typd" TargetMode="External"/><Relationship Id="rId10" Type="http://schemas.openxmlformats.org/officeDocument/2006/relationships/image" Target="../media/image49.jpeg"/><Relationship Id="rId4" Type="http://schemas.openxmlformats.org/officeDocument/2006/relationships/image" Target="../media/image46.tiff"/><Relationship Id="rId9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2C7C50E-B1E3-BC6B-B318-01C9DF3B5D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28274" y="-1469819"/>
            <a:ext cx="15448547" cy="9943061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FACC41AE-06DD-23C2-5904-F8F727E2EC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51354" y="3161500"/>
            <a:ext cx="10344815" cy="3249997"/>
            <a:chOff x="441889" y="3653591"/>
            <a:chExt cx="10821204" cy="339966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85F7A20-9E6B-EF47-65CE-6047190EF8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1889" y="3754944"/>
              <a:ext cx="4996385" cy="2035564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E97A912-5AC8-DAEB-9EBA-34BE29E70C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360531">
              <a:off x="3399037" y="3653591"/>
              <a:ext cx="5447996" cy="3399663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C2C4B1E-BD01-C985-85EA-D41B07CDA3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34723" y="4184079"/>
              <a:ext cx="5428370" cy="2348814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8A34B1B4-AEBD-11AB-C554-658A4317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34923">
            <a:off x="-90995" y="4272974"/>
            <a:ext cx="5092700" cy="36957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A2C9A4A-CB9E-97FE-38FA-45411FFBB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22829" y="508837"/>
            <a:ext cx="8699026" cy="222456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AF7241F-D059-5386-CE2D-82FC52886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3131" y="3039070"/>
            <a:ext cx="2126436" cy="182265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33D0A92-C5F2-5FE4-C33B-D51D9408F7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24404" y="2689510"/>
            <a:ext cx="3531461" cy="143586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B64DA71-2F7B-8983-DA24-7C2F55C8D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9658" y="34689"/>
            <a:ext cx="2611773" cy="106193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0919B16-0D01-817D-8A98-2E7489BD8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52796" y="2667537"/>
            <a:ext cx="2995391" cy="27792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7003F93-E1FB-F11E-F0A5-F2289B4A9F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053603" y="2501386"/>
            <a:ext cx="2460260" cy="100032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EC19D27-2485-796A-B2A6-33E52C44B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72266" y="103069"/>
            <a:ext cx="2885325" cy="117315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046B47D-E525-8433-B443-3A1F49F6B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10661216" y="-335758"/>
            <a:ext cx="1194814" cy="272086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CFA8C7D-4828-7E18-9B6D-D2B84CF80C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1259" y="-317306"/>
            <a:ext cx="1194814" cy="272086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5C119C5-4103-8E0E-7D27-797353AC02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64552" y="6040069"/>
            <a:ext cx="2862896" cy="51626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0041DA2C-6FB6-FBEC-7C62-1F0E903AF23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13131" y="-3298099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Inspire, Influence, and Innovate: Leadership Essentials</a:t>
            </a:r>
          </a:p>
        </p:txBody>
      </p:sp>
    </p:spTree>
    <p:extLst>
      <p:ext uri="{BB962C8B-B14F-4D97-AF65-F5344CB8AC3E}">
        <p14:creationId xmlns:p14="http://schemas.microsoft.com/office/powerpoint/2010/main" val="1335248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FF506F4-B62A-8EBF-CF98-E64D985CBE6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25609" y="454586"/>
            <a:ext cx="6227805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FAE83D7-64BE-FF92-6BAF-3E625001D3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904581" y="1790634"/>
            <a:ext cx="8304076" cy="1945821"/>
            <a:chOff x="1904581" y="2247834"/>
            <a:chExt cx="8304076" cy="1945821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153D812-D4CD-BFD5-4C09-8FA009E49BBF}"/>
                </a:ext>
              </a:extLst>
            </p:cNvPr>
            <p:cNvGrpSpPr/>
            <p:nvPr/>
          </p:nvGrpSpPr>
          <p:grpSpPr>
            <a:xfrm>
              <a:off x="2493360" y="2247834"/>
              <a:ext cx="7205279" cy="1188720"/>
              <a:chOff x="1642359" y="1974091"/>
              <a:chExt cx="7205279" cy="1188720"/>
            </a:xfrm>
          </p:grpSpPr>
          <p:pic>
            <p:nvPicPr>
              <p:cNvPr id="8" name="Picture 7" descr="A paper plane with legs on it&#10;&#10;Description automatically generated">
                <a:extLst>
                  <a:ext uri="{FF2B5EF4-FFF2-40B4-BE49-F238E27FC236}">
                    <a16:creationId xmlns:a16="http://schemas.microsoft.com/office/drawing/2014/main" id="{766B3D1F-CFB1-71B8-09E8-CDB5B620AE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642359" y="1974091"/>
                <a:ext cx="1490086" cy="1188720"/>
              </a:xfrm>
              <a:prstGeom prst="rect">
                <a:avLst/>
              </a:prstGeom>
            </p:spPr>
          </p:pic>
          <p:pic>
            <p:nvPicPr>
              <p:cNvPr id="10" name="Picture 9" descr="A pair of colorful speech bubbles&#10;&#10;Description automatically generated">
                <a:extLst>
                  <a:ext uri="{FF2B5EF4-FFF2-40B4-BE49-F238E27FC236}">
                    <a16:creationId xmlns:a16="http://schemas.microsoft.com/office/drawing/2014/main" id="{BDE29A38-294A-0296-D89D-12955204B1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40496" y="1974091"/>
                <a:ext cx="1908208" cy="1188720"/>
              </a:xfrm>
              <a:prstGeom prst="rect">
                <a:avLst/>
              </a:prstGeom>
            </p:spPr>
          </p:pic>
          <p:pic>
            <p:nvPicPr>
              <p:cNvPr id="12" name="Picture 11" descr="A couple of people holding puzzle pieces&#10;&#10;Description automatically generated">
                <a:extLst>
                  <a:ext uri="{FF2B5EF4-FFF2-40B4-BE49-F238E27FC236}">
                    <a16:creationId xmlns:a16="http://schemas.microsoft.com/office/drawing/2014/main" id="{CC2A6C2F-5084-EB32-EDE2-F5F0938ED5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56755" y="1974091"/>
                <a:ext cx="1390883" cy="1188720"/>
              </a:xfrm>
              <a:prstGeom prst="rect">
                <a:avLst/>
              </a:prstGeom>
            </p:spPr>
          </p:pic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5225630-FAC2-0AA6-7206-11AD59C64C5D}"/>
                </a:ext>
              </a:extLst>
            </p:cNvPr>
            <p:cNvGrpSpPr/>
            <p:nvPr/>
          </p:nvGrpSpPr>
          <p:grpSpPr>
            <a:xfrm>
              <a:off x="1904581" y="3608880"/>
              <a:ext cx="8304076" cy="584775"/>
              <a:chOff x="1904581" y="3608880"/>
              <a:chExt cx="8304076" cy="584775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463C95A-3AB7-8D02-28E3-BB6C765B4AC9}"/>
                  </a:ext>
                </a:extLst>
              </p:cNvPr>
              <p:cNvSpPr txBox="1"/>
              <p:nvPr/>
            </p:nvSpPr>
            <p:spPr>
              <a:xfrm>
                <a:off x="1904581" y="3608880"/>
                <a:ext cx="207886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Leadership Styles Overview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6A246D6-E3F8-4A5E-CC28-0991B865EFED}"/>
                  </a:ext>
                </a:extLst>
              </p:cNvPr>
              <p:cNvSpPr txBox="1"/>
              <p:nvPr/>
            </p:nvSpPr>
            <p:spPr>
              <a:xfrm>
                <a:off x="5245626" y="3608880"/>
                <a:ext cx="207886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Effective Communication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D381048-F187-9617-AFFE-F41620540524}"/>
                  </a:ext>
                </a:extLst>
              </p:cNvPr>
              <p:cNvSpPr txBox="1"/>
              <p:nvPr/>
            </p:nvSpPr>
            <p:spPr>
              <a:xfrm>
                <a:off x="8129792" y="3608880"/>
                <a:ext cx="207886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Team Building and Collaboration</a:t>
                </a:r>
              </a:p>
            </p:txBody>
          </p:sp>
        </p:grp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6C7E65F-58B6-0E28-8EE5-E5122B5FB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25609" y="4228917"/>
            <a:ext cx="10047888" cy="1979744"/>
            <a:chOff x="1025609" y="4267017"/>
            <a:chExt cx="10047888" cy="1979744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566B449A-5757-1608-E94A-2597B5114247}"/>
                </a:ext>
              </a:extLst>
            </p:cNvPr>
            <p:cNvGrpSpPr/>
            <p:nvPr/>
          </p:nvGrpSpPr>
          <p:grpSpPr>
            <a:xfrm>
              <a:off x="1470681" y="4267017"/>
              <a:ext cx="9048830" cy="1280160"/>
              <a:chOff x="1470681" y="4267017"/>
              <a:chExt cx="9048830" cy="1280160"/>
            </a:xfrm>
          </p:grpSpPr>
          <p:pic>
            <p:nvPicPr>
              <p:cNvPr id="14" name="Picture 13" descr="A clock with a yellow and black background&#10;&#10;Description automatically generated">
                <a:extLst>
                  <a:ext uri="{FF2B5EF4-FFF2-40B4-BE49-F238E27FC236}">
                    <a16:creationId xmlns:a16="http://schemas.microsoft.com/office/drawing/2014/main" id="{F31620D7-7590-D96C-B1F2-84D957C562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70681" y="4267017"/>
                <a:ext cx="1188720" cy="1188720"/>
              </a:xfrm>
              <a:prstGeom prst="rect">
                <a:avLst/>
              </a:prstGeom>
            </p:spPr>
          </p:pic>
          <p:pic>
            <p:nvPicPr>
              <p:cNvPr id="16" name="Picture 15" descr="A group of light bulbs&#10;&#10;Description automatically generated">
                <a:extLst>
                  <a:ext uri="{FF2B5EF4-FFF2-40B4-BE49-F238E27FC236}">
                    <a16:creationId xmlns:a16="http://schemas.microsoft.com/office/drawing/2014/main" id="{D36CA319-A98E-E0F9-294E-0608277B5E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178124" y="4267017"/>
                <a:ext cx="655755" cy="1280160"/>
              </a:xfrm>
              <a:prstGeom prst="rect">
                <a:avLst/>
              </a:prstGeom>
            </p:spPr>
          </p:pic>
          <p:pic>
            <p:nvPicPr>
              <p:cNvPr id="18" name="Picture 17" descr="A person helping another person climb up a arrow&#10;&#10;Description automatically generated">
                <a:extLst>
                  <a:ext uri="{FF2B5EF4-FFF2-40B4-BE49-F238E27FC236}">
                    <a16:creationId xmlns:a16="http://schemas.microsoft.com/office/drawing/2014/main" id="{99ABC5DF-5EAF-D15D-DFE4-C119FAE8CF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683763" y="4267017"/>
                <a:ext cx="1281456" cy="1188720"/>
              </a:xfrm>
              <a:prstGeom prst="rect">
                <a:avLst/>
              </a:prstGeom>
            </p:spPr>
          </p:pic>
          <p:pic>
            <p:nvPicPr>
              <p:cNvPr id="20" name="Picture 19" descr="A silhouette of a person's head with a heart in the middle&#10;&#10;Description automatically generated">
                <a:extLst>
                  <a:ext uri="{FF2B5EF4-FFF2-40B4-BE49-F238E27FC236}">
                    <a16:creationId xmlns:a16="http://schemas.microsoft.com/office/drawing/2014/main" id="{852D1FB0-DB19-716F-AF2B-849C27ED01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548619" y="4267017"/>
                <a:ext cx="970892" cy="1188720"/>
              </a:xfrm>
              <a:prstGeom prst="rect">
                <a:avLst/>
              </a:prstGeom>
            </p:spPr>
          </p:pic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C95EA1BE-DBC7-D54B-8456-35737D4E2253}"/>
                </a:ext>
              </a:extLst>
            </p:cNvPr>
            <p:cNvGrpSpPr/>
            <p:nvPr/>
          </p:nvGrpSpPr>
          <p:grpSpPr>
            <a:xfrm>
              <a:off x="1025609" y="5661986"/>
              <a:ext cx="10047888" cy="584775"/>
              <a:chOff x="1025609" y="5661986"/>
              <a:chExt cx="10047888" cy="584775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BAEEF6A-132A-6C74-902F-6D591B24BF18}"/>
                  </a:ext>
                </a:extLst>
              </p:cNvPr>
              <p:cNvSpPr txBox="1"/>
              <p:nvPr/>
            </p:nvSpPr>
            <p:spPr>
              <a:xfrm>
                <a:off x="1025609" y="5661986"/>
                <a:ext cx="207886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Time Management and Prioritization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A3EA545-85B3-0D2C-0689-A7C833766CE6}"/>
                  </a:ext>
                </a:extLst>
              </p:cNvPr>
              <p:cNvSpPr txBox="1"/>
              <p:nvPr/>
            </p:nvSpPr>
            <p:spPr>
              <a:xfrm>
                <a:off x="3466570" y="5661986"/>
                <a:ext cx="207886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Motivation and Inspiration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8FA8096-7A11-7D2C-3C28-94438CD0F737}"/>
                  </a:ext>
                </a:extLst>
              </p:cNvPr>
              <p:cNvSpPr txBox="1"/>
              <p:nvPr/>
            </p:nvSpPr>
            <p:spPr>
              <a:xfrm>
                <a:off x="6544123" y="5785096"/>
                <a:ext cx="20788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Adaptive Leadership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253F686-B882-EE25-BB04-9615F57E2057}"/>
                  </a:ext>
                </a:extLst>
              </p:cNvPr>
              <p:cNvSpPr txBox="1"/>
              <p:nvPr/>
            </p:nvSpPr>
            <p:spPr>
              <a:xfrm>
                <a:off x="8994632" y="5661986"/>
                <a:ext cx="207886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Emotional Intelligence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35800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05D7699-AA89-9575-5E5F-DBA9E90FB46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0422" y="379316"/>
            <a:ext cx="7869382" cy="89255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Participant’s Workbook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and Leadership Journal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Front cover of the participant's workbook and leadership journal">
            <a:extLst>
              <a:ext uri="{FF2B5EF4-FFF2-40B4-BE49-F238E27FC236}">
                <a16:creationId xmlns:a16="http://schemas.microsoft.com/office/drawing/2014/main" id="{3E15DB5A-D27C-1007-A6FE-0D60857A59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-27705"/>
            <a:ext cx="5031073" cy="6506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459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42787C1-E204-3943-F9E7-9E403617A99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00897" y="448382"/>
            <a:ext cx="7624119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Ground Rules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9F0B53-5E83-742B-0C20-313E8E9BD2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5495" y="1834441"/>
            <a:ext cx="6759617" cy="3684588"/>
          </a:xfrm>
        </p:spPr>
        <p:txBody>
          <a:bodyPr>
            <a:normAutofit lnSpcReduction="10000"/>
          </a:bodyPr>
          <a:lstStyle/>
          <a:p>
            <a:pPr marL="274320" indent="457200">
              <a:spcBef>
                <a:spcPts val="2400"/>
              </a:spcBef>
              <a:buFont typeface="+mj-lt"/>
              <a:buAutoNum type="arabicPeriod"/>
            </a:pPr>
            <a:r>
              <a:rPr lang="en-US" sz="2800" dirty="0"/>
              <a:t>Show up on time.</a:t>
            </a:r>
          </a:p>
          <a:p>
            <a:pPr marL="274320" indent="457200">
              <a:spcBef>
                <a:spcPts val="2400"/>
              </a:spcBef>
              <a:buFont typeface="+mj-lt"/>
              <a:buAutoNum type="arabicPeriod"/>
            </a:pPr>
            <a:r>
              <a:rPr lang="en-US" sz="2800" dirty="0"/>
              <a:t>Be present.</a:t>
            </a:r>
          </a:p>
          <a:p>
            <a:pPr marL="274320" indent="457200">
              <a:spcBef>
                <a:spcPts val="2400"/>
              </a:spcBef>
              <a:buFont typeface="+mj-lt"/>
              <a:buAutoNum type="arabicPeriod"/>
            </a:pPr>
            <a:r>
              <a:rPr lang="en-US" sz="2800" dirty="0"/>
              <a:t>Let everyone participate.</a:t>
            </a:r>
          </a:p>
          <a:p>
            <a:pPr marL="274320" indent="457200">
              <a:spcBef>
                <a:spcPts val="2400"/>
              </a:spcBef>
              <a:buFont typeface="+mj-lt"/>
              <a:buAutoNum type="arabicPeriod"/>
            </a:pPr>
            <a:r>
              <a:rPr lang="en-US" sz="2800" dirty="0"/>
              <a:t>Listen with an open mind.</a:t>
            </a:r>
          </a:p>
          <a:p>
            <a:pPr marL="274320" indent="457200">
              <a:spcBef>
                <a:spcPts val="2400"/>
              </a:spcBef>
              <a:buFont typeface="+mj-lt"/>
              <a:buAutoNum type="arabicPeriod"/>
            </a:pPr>
            <a:r>
              <a:rPr lang="en-US" sz="2800" dirty="0"/>
              <a:t>Think before speaking.</a:t>
            </a:r>
          </a:p>
          <a:p>
            <a:pPr marL="274320" indent="457200">
              <a:spcBef>
                <a:spcPts val="2400"/>
              </a:spcBef>
              <a:buFont typeface="+mj-lt"/>
              <a:buAutoNum type="arabicPeriod"/>
            </a:pPr>
            <a:r>
              <a:rPr lang="en-US" sz="2800" dirty="0"/>
              <a:t>Attack the problem, not the person.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652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84BED6A-3FAF-EC97-ABE9-9CD6B14B87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07298" y="-1317063"/>
            <a:ext cx="15448547" cy="994306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88FF4C5F-E5D9-79E3-D7BB-2650915DED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705622" y="3259229"/>
            <a:ext cx="11454972" cy="3598771"/>
            <a:chOff x="441889" y="3653591"/>
            <a:chExt cx="10821204" cy="339966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CDEFB69-B95F-6ACD-BB50-5E2B69684C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1889" y="3754944"/>
              <a:ext cx="4996385" cy="2035564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7587B12-5407-12DD-950B-166BA87698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360531">
              <a:off x="3399037" y="3653591"/>
              <a:ext cx="5447996" cy="339966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16D064C-CBBA-2866-4EC5-BAE165181B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34723" y="4184079"/>
              <a:ext cx="5428370" cy="2348814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0667930C-B2F8-8BEB-52F3-D3B9A8891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34923">
            <a:off x="2075015" y="5377979"/>
            <a:ext cx="5092700" cy="36957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6761D94C-2841-BDA4-B6E8-FBE478C9B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99265" y="435577"/>
            <a:ext cx="8870659" cy="2659123"/>
            <a:chOff x="956603" y="-450166"/>
            <a:chExt cx="8870659" cy="265912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C97B958-DFBA-7403-B95B-B2B69B293067}"/>
                </a:ext>
              </a:extLst>
            </p:cNvPr>
            <p:cNvSpPr txBox="1"/>
            <p:nvPr/>
          </p:nvSpPr>
          <p:spPr>
            <a:xfrm>
              <a:off x="1083228" y="-353556"/>
              <a:ext cx="8527093" cy="2554545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8000" b="1" dirty="0">
                  <a:ln w="19050">
                    <a:solidFill>
                      <a:schemeClr val="bg1"/>
                    </a:solidFill>
                  </a:ln>
                  <a:solidFill>
                    <a:srgbClr val="F5895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EMOTIONAL INTELLIGENCE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95BB432-6E7C-2FF5-010B-713AF03B31B4}"/>
                </a:ext>
              </a:extLst>
            </p:cNvPr>
            <p:cNvSpPr/>
            <p:nvPr/>
          </p:nvSpPr>
          <p:spPr>
            <a:xfrm>
              <a:off x="956603" y="-450166"/>
              <a:ext cx="8870659" cy="2659123"/>
            </a:xfrm>
            <a:prstGeom prst="rect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1070579A-8C6A-287A-9AB9-AA20CC556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38922" y="248252"/>
            <a:ext cx="4990698" cy="215943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D5E5CE5-DB3E-D620-3A3E-614476D1C1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479175" y="2699388"/>
            <a:ext cx="4496426" cy="194556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4C0EB97-CAB2-CF0A-AA94-82BEE399D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128" y="-3228044"/>
            <a:ext cx="3932237" cy="16002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b="1" dirty="0">
                <a:ln w="19050">
                  <a:solidFill>
                    <a:schemeClr val="bg1"/>
                  </a:solidFill>
                </a:ln>
                <a:solidFill>
                  <a:srgbClr val="F589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EMOTIONAL INTELLIGENCE</a:t>
            </a:r>
          </a:p>
        </p:txBody>
      </p:sp>
    </p:spTree>
    <p:extLst>
      <p:ext uri="{BB962C8B-B14F-4D97-AF65-F5344CB8AC3E}">
        <p14:creationId xmlns:p14="http://schemas.microsoft.com/office/powerpoint/2010/main" val="1839963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8ABA39B-04E4-149E-B534-00FABB4AE38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9775" y="193675"/>
            <a:ext cx="10515600" cy="132556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600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Learning Objectives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A6BBE21-526D-D6A0-F07B-21326E0C68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628775"/>
            <a:ext cx="8485187" cy="456088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Discuss the importance of self-awareness in leadership, such as its role in emotional intelligence, decision-making, and interpersonal relationships to improve leadership effectiveness.</a:t>
            </a:r>
          </a:p>
          <a:p>
            <a:r>
              <a:rPr lang="en-US" dirty="0"/>
              <a:t>Practice empathy techniques, including active listening to understand and share feelings, understanding different perspectives to manage diversity, and expressing empathy in interactions to build strong relationships. understood.</a:t>
            </a:r>
          </a:p>
          <a:p>
            <a:r>
              <a:rPr lang="en-US" dirty="0"/>
              <a:t>Explore relationship-building strategies, including building trust and loyalty to foster a reciprocal trusting environment, motivating teams by creating a culture of mutual respect and collaboration, and respecting diversity to foster an inclusive and supportive environment.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054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51019A9-4D39-EA46-8E69-B8B8DE065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ACTIVITY: EMOTIONAL INTELLIGENCE DISCUSSION</a:t>
            </a:r>
          </a:p>
        </p:txBody>
      </p:sp>
      <p:pic>
        <p:nvPicPr>
          <p:cNvPr id="6" name="Content Placeholder 5" descr="A hand drawing a speech bubble">
            <a:extLst>
              <a:ext uri="{FF2B5EF4-FFF2-40B4-BE49-F238E27FC236}">
                <a16:creationId xmlns:a16="http://schemas.microsoft.com/office/drawing/2014/main" id="{13974A5A-810B-6D6D-7A27-38FE320375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973"/>
          <a:stretch/>
        </p:blipFill>
        <p:spPr>
          <a:xfrm>
            <a:off x="4777316" y="1189290"/>
            <a:ext cx="6780700" cy="447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166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E00AF19-A2DA-CAB9-CED9-F04AFB778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Self-Awareness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72AB382-EF95-03CA-2BAC-EB8F9E5634F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667" dirty="0"/>
              <a:t>Understanding one's character, feelings, motives</a:t>
            </a:r>
          </a:p>
          <a:p>
            <a:r>
              <a:rPr lang="en-US" sz="2667" dirty="0"/>
              <a:t>Conscious knowledge of oneself</a:t>
            </a:r>
          </a:p>
          <a:p>
            <a:r>
              <a:rPr lang="en-US" sz="2667" dirty="0"/>
              <a:t>Focusing on personal traits, behaviors, and feelings</a:t>
            </a:r>
            <a:endParaRPr lang="en-US" sz="2400" dirty="0"/>
          </a:p>
        </p:txBody>
      </p:sp>
      <p:pic>
        <p:nvPicPr>
          <p:cNvPr id="8" name="Content Placeholder 7" descr="A notepad with a pen and glasses on a black surface">
            <a:extLst>
              <a:ext uri="{FF2B5EF4-FFF2-40B4-BE49-F238E27FC236}">
                <a16:creationId xmlns:a16="http://schemas.microsoft.com/office/drawing/2014/main" id="{4F58F897-B518-F1B1-F46B-B82E9E29831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803"/>
          <a:stretch/>
        </p:blipFill>
        <p:spPr>
          <a:xfrm>
            <a:off x="6587067" y="1825625"/>
            <a:ext cx="4351867" cy="3228975"/>
          </a:xfrm>
        </p:spPr>
      </p:pic>
    </p:spTree>
    <p:extLst>
      <p:ext uri="{BB962C8B-B14F-4D97-AF65-F5344CB8AC3E}">
        <p14:creationId xmlns:p14="http://schemas.microsoft.com/office/powerpoint/2010/main" val="30691356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CEDD0-2775-FD32-972B-492F143AB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033000" cy="67284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Importance of Self-Awareness in Leadership:</a:t>
            </a:r>
            <a:br>
              <a:rPr lang="en-US" b="1" dirty="0"/>
            </a:br>
            <a:r>
              <a:rPr lang="en-US" b="1" dirty="0"/>
              <a:t>Emotional Intelligence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CE6E81-AD10-0F3D-B312-63400F815F7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Self-awareness is key</a:t>
            </a:r>
          </a:p>
          <a:p>
            <a:r>
              <a:rPr lang="en-US" sz="2667" dirty="0"/>
              <a:t>Identify and manage emotions</a:t>
            </a:r>
          </a:p>
          <a:p>
            <a:r>
              <a:rPr lang="en-US" sz="2667" dirty="0"/>
              <a:t>Enables effective emotional management</a:t>
            </a:r>
          </a:p>
          <a:p>
            <a:r>
              <a:rPr lang="en-US" sz="2667" dirty="0"/>
              <a:t>Respond calmly and wisely</a:t>
            </a:r>
          </a:p>
        </p:txBody>
      </p:sp>
      <p:pic>
        <p:nvPicPr>
          <p:cNvPr id="6" name="Content Placeholder 5" descr="A chalk drawing of a head with gears">
            <a:extLst>
              <a:ext uri="{FF2B5EF4-FFF2-40B4-BE49-F238E27FC236}">
                <a16:creationId xmlns:a16="http://schemas.microsoft.com/office/drawing/2014/main" id="{2236F654-E750-9779-F772-7F08EBA41FD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7200" y="1549400"/>
            <a:ext cx="4064000" cy="4064000"/>
          </a:xfrm>
        </p:spPr>
      </p:pic>
    </p:spTree>
    <p:extLst>
      <p:ext uri="{BB962C8B-B14F-4D97-AF65-F5344CB8AC3E}">
        <p14:creationId xmlns:p14="http://schemas.microsoft.com/office/powerpoint/2010/main" val="31957309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CEDD0-2775-FD32-972B-492F143AB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399295" cy="67284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Importance of Self-Awareness in Leadership:</a:t>
            </a:r>
            <a:br>
              <a:rPr lang="en-US" b="1" dirty="0"/>
            </a:br>
            <a:r>
              <a:rPr lang="en-US" b="1" dirty="0"/>
              <a:t>Decision Making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CE6E81-AD10-0F3D-B312-63400F815F7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Aware of biases</a:t>
            </a:r>
          </a:p>
          <a:p>
            <a:r>
              <a:rPr lang="en-US" sz="2667" dirty="0"/>
              <a:t>Avoid emotional influence</a:t>
            </a:r>
          </a:p>
          <a:p>
            <a:r>
              <a:rPr lang="en-US" sz="2667" dirty="0"/>
              <a:t>Objectively evaluate options</a:t>
            </a:r>
          </a:p>
          <a:p>
            <a:r>
              <a:rPr lang="en-US" sz="2667" dirty="0"/>
              <a:t>Choose best for team</a:t>
            </a:r>
          </a:p>
        </p:txBody>
      </p:sp>
      <p:pic>
        <p:nvPicPr>
          <p:cNvPr id="6" name="Content Placeholder 5" descr="A hand pointing at a blackboard">
            <a:extLst>
              <a:ext uri="{FF2B5EF4-FFF2-40B4-BE49-F238E27FC236}">
                <a16:creationId xmlns:a16="http://schemas.microsoft.com/office/drawing/2014/main" id="{BF076396-1C8C-5E0D-EEA8-F07B8453B59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31457064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CEDD0-2775-FD32-972B-492F143AB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242884" cy="67284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Importance of Self-Awareness in Leadership:</a:t>
            </a:r>
            <a:br>
              <a:rPr lang="en-US" b="1" dirty="0"/>
            </a:br>
            <a:r>
              <a:rPr lang="en-US" b="1" dirty="0"/>
              <a:t>Interpersonal Relationships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CE6E81-AD10-0F3D-B312-63400F815F7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Understand impact on others</a:t>
            </a:r>
          </a:p>
          <a:p>
            <a:r>
              <a:rPr lang="en-US" sz="2667" dirty="0"/>
              <a:t>Adjust behavior accordingly</a:t>
            </a:r>
          </a:p>
          <a:p>
            <a:r>
              <a:rPr lang="en-US" sz="2667" dirty="0"/>
              <a:t>Build positive relationships</a:t>
            </a:r>
          </a:p>
          <a:p>
            <a:r>
              <a:rPr lang="en-US" sz="2667" dirty="0"/>
              <a:t>Avoid conflicts</a:t>
            </a:r>
          </a:p>
        </p:txBody>
      </p:sp>
      <p:pic>
        <p:nvPicPr>
          <p:cNvPr id="8" name="Content Placeholder 7" descr="A group of people standing in a room">
            <a:extLst>
              <a:ext uri="{FF2B5EF4-FFF2-40B4-BE49-F238E27FC236}">
                <a16:creationId xmlns:a16="http://schemas.microsoft.com/office/drawing/2014/main" id="{ABFB5050-4FFE-4856-1248-547C7BCA153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41"/>
          <a:stretch/>
        </p:blipFill>
        <p:spPr>
          <a:xfrm>
            <a:off x="6587067" y="1825625"/>
            <a:ext cx="4351867" cy="2822575"/>
          </a:xfrm>
        </p:spPr>
      </p:pic>
    </p:spTree>
    <p:extLst>
      <p:ext uri="{BB962C8B-B14F-4D97-AF65-F5344CB8AC3E}">
        <p14:creationId xmlns:p14="http://schemas.microsoft.com/office/powerpoint/2010/main" val="14583769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CEDD0-2775-FD32-972B-492F143AB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254916" cy="67284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Importance of Self-Awareness in Leadership:</a:t>
            </a:r>
            <a:br>
              <a:rPr lang="en-US" b="1" dirty="0"/>
            </a:br>
            <a:r>
              <a:rPr lang="en-US" b="1" dirty="0"/>
              <a:t>Receiving and Acting on 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CE6E81-AD10-0F3D-B312-63400F815F7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Open to feedback</a:t>
            </a:r>
          </a:p>
          <a:p>
            <a:r>
              <a:rPr lang="en-US" sz="2667" dirty="0"/>
              <a:t>Objectively analyze</a:t>
            </a:r>
          </a:p>
          <a:p>
            <a:r>
              <a:rPr lang="en-US" sz="2667" dirty="0"/>
              <a:t>Identify areas for improvement</a:t>
            </a:r>
          </a:p>
          <a:p>
            <a:r>
              <a:rPr lang="en-US" sz="2667" dirty="0"/>
              <a:t>Take appropriate actions</a:t>
            </a:r>
          </a:p>
        </p:txBody>
      </p:sp>
      <p:pic>
        <p:nvPicPr>
          <p:cNvPr id="8" name="Content Placeholder 7" descr="A person talking to another person">
            <a:extLst>
              <a:ext uri="{FF2B5EF4-FFF2-40B4-BE49-F238E27FC236}">
                <a16:creationId xmlns:a16="http://schemas.microsoft.com/office/drawing/2014/main" id="{E7DA47BD-E26D-EC33-9FC3-C4C1CA8228A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308"/>
          <a:stretch/>
        </p:blipFill>
        <p:spPr>
          <a:xfrm>
            <a:off x="6587067" y="1825625"/>
            <a:ext cx="4351867" cy="2771775"/>
          </a:xfrm>
        </p:spPr>
      </p:pic>
    </p:spTree>
    <p:extLst>
      <p:ext uri="{BB962C8B-B14F-4D97-AF65-F5344CB8AC3E}">
        <p14:creationId xmlns:p14="http://schemas.microsoft.com/office/powerpoint/2010/main" val="1390234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CEDD0-2775-FD32-972B-492F143AB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423358" cy="67284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Importance of Self-Awareness in Leadership:</a:t>
            </a:r>
            <a:br>
              <a:rPr lang="en-US" b="1" dirty="0"/>
            </a:br>
            <a:r>
              <a:rPr lang="en-US" b="1" dirty="0"/>
              <a:t>Continuous Improvement and Growth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CE6E81-AD10-0F3D-B312-63400F815F7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Be aware of strengths</a:t>
            </a:r>
          </a:p>
          <a:p>
            <a:r>
              <a:rPr lang="en-US" sz="2667" dirty="0"/>
              <a:t>Acknowledge weaknesses</a:t>
            </a:r>
          </a:p>
          <a:p>
            <a:r>
              <a:rPr lang="en-US" sz="2667" dirty="0"/>
              <a:t>Work on improvement</a:t>
            </a:r>
          </a:p>
          <a:p>
            <a:r>
              <a:rPr lang="en-US" sz="2667" dirty="0"/>
              <a:t>Continuously grow as a leader</a:t>
            </a:r>
          </a:p>
        </p:txBody>
      </p:sp>
      <p:pic>
        <p:nvPicPr>
          <p:cNvPr id="6" name="Content Placeholder 5" descr="A group of people writing on a white table">
            <a:extLst>
              <a:ext uri="{FF2B5EF4-FFF2-40B4-BE49-F238E27FC236}">
                <a16:creationId xmlns:a16="http://schemas.microsoft.com/office/drawing/2014/main" id="{D4D39A2B-8FB8-E9AA-836A-842A6C1B448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35279627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51019A9-4D39-EA46-8E69-B8B8DE065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ACTIVITY: SELF-AWARENESS ROLE-PLAYING EXERCISE</a:t>
            </a:r>
          </a:p>
        </p:txBody>
      </p:sp>
      <p:pic>
        <p:nvPicPr>
          <p:cNvPr id="8" name="Content Placeholder 7" descr="A group of small clocks arranged in a circle">
            <a:extLst>
              <a:ext uri="{FF2B5EF4-FFF2-40B4-BE49-F238E27FC236}">
                <a16:creationId xmlns:a16="http://schemas.microsoft.com/office/drawing/2014/main" id="{2A3D13D6-10E9-CFC1-4C23-928BD47FEE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973"/>
          <a:stretch/>
        </p:blipFill>
        <p:spPr>
          <a:xfrm>
            <a:off x="4777316" y="1189290"/>
            <a:ext cx="6780700" cy="447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3736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B3FFA-C532-9911-EB7D-3A7E4574D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Empathy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FF8F3F-7E8B-253A-C245-5B14B193454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Enhances understanding</a:t>
            </a:r>
          </a:p>
          <a:p>
            <a:r>
              <a:rPr lang="en-US" sz="2667" dirty="0"/>
              <a:t>Builds strong connections</a:t>
            </a:r>
          </a:p>
          <a:p>
            <a:r>
              <a:rPr lang="en-US" sz="2667" dirty="0"/>
              <a:t>Fosters collaboration</a:t>
            </a:r>
          </a:p>
          <a:p>
            <a:r>
              <a:rPr lang="en-US" sz="2667" dirty="0"/>
              <a:t>Strengthens team morale</a:t>
            </a:r>
          </a:p>
        </p:txBody>
      </p:sp>
      <p:pic>
        <p:nvPicPr>
          <p:cNvPr id="8" name="Content Placeholder 7" descr="A group of people in a circle">
            <a:extLst>
              <a:ext uri="{FF2B5EF4-FFF2-40B4-BE49-F238E27FC236}">
                <a16:creationId xmlns:a16="http://schemas.microsoft.com/office/drawing/2014/main" id="{0DCE6B41-D216-4361-2484-20578EAA4EE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137"/>
          <a:stretch/>
        </p:blipFill>
        <p:spPr>
          <a:xfrm>
            <a:off x="6587067" y="1825625"/>
            <a:ext cx="4351867" cy="3127375"/>
          </a:xfrm>
        </p:spPr>
      </p:pic>
    </p:spTree>
    <p:extLst>
      <p:ext uri="{BB962C8B-B14F-4D97-AF65-F5344CB8AC3E}">
        <p14:creationId xmlns:p14="http://schemas.microsoft.com/office/powerpoint/2010/main" val="3965554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532B1-74A1-9DC3-32A9-C7F192D91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72750" cy="67284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Importance of Empathy in Leadership:</a:t>
            </a:r>
            <a:br>
              <a:rPr lang="en-US" b="1" dirty="0"/>
            </a:br>
            <a:r>
              <a:rPr lang="en-US" b="1" dirty="0"/>
              <a:t>Building Strong Relationships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FA184C-491C-D78E-A517-FF7A8C60EFD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Connect on a deeper level</a:t>
            </a:r>
          </a:p>
          <a:p>
            <a:r>
              <a:rPr lang="en-US" sz="2667" dirty="0"/>
              <a:t>Understand and share feelings</a:t>
            </a:r>
          </a:p>
          <a:p>
            <a:r>
              <a:rPr lang="en-US" sz="2667" dirty="0"/>
              <a:t>Foster trust and cooperation</a:t>
            </a:r>
          </a:p>
        </p:txBody>
      </p:sp>
      <p:pic>
        <p:nvPicPr>
          <p:cNvPr id="6" name="Content Placeholder 5" descr="A group of colorful string">
            <a:extLst>
              <a:ext uri="{FF2B5EF4-FFF2-40B4-BE49-F238E27FC236}">
                <a16:creationId xmlns:a16="http://schemas.microsoft.com/office/drawing/2014/main" id="{7AA4692D-0430-58AC-1214-8C483696B6A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34112862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532B1-74A1-9DC3-32A9-C7F192D91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477500" cy="67284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Importance of Empathy in Leadership:</a:t>
            </a:r>
            <a:br>
              <a:rPr lang="en-US" b="1" dirty="0"/>
            </a:br>
            <a:r>
              <a:rPr lang="en-US" b="1" dirty="0"/>
              <a:t>Conflict Resolution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FA184C-491C-D78E-A517-FF7A8C60EFD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Understand feelings and perspectives</a:t>
            </a:r>
          </a:p>
          <a:p>
            <a:r>
              <a:rPr lang="en-US" sz="2667" dirty="0"/>
              <a:t>Find resolutions that satisfy all</a:t>
            </a:r>
          </a:p>
          <a:p>
            <a:r>
              <a:rPr lang="en-US" sz="2667" dirty="0"/>
              <a:t>Foster harmonious and productive teams</a:t>
            </a:r>
          </a:p>
        </p:txBody>
      </p:sp>
      <p:pic>
        <p:nvPicPr>
          <p:cNvPr id="6" name="Content Placeholder 5" descr="A clipboard with a drawing of hands and a pen">
            <a:extLst>
              <a:ext uri="{FF2B5EF4-FFF2-40B4-BE49-F238E27FC236}">
                <a16:creationId xmlns:a16="http://schemas.microsoft.com/office/drawing/2014/main" id="{B652F837-CE6F-4BC3-E23A-7BCCEBB4DC5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13299469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532B1-74A1-9DC3-32A9-C7F192D91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353675" cy="67284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Importance of Empathy in Leadership:</a:t>
            </a:r>
            <a:br>
              <a:rPr lang="en-US" b="1" dirty="0"/>
            </a:br>
            <a:r>
              <a:rPr lang="en-US" b="1" dirty="0"/>
              <a:t>Managing Diversity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FA184C-491C-D78E-A517-FF7A8C60EFD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Understand and respect differences</a:t>
            </a:r>
          </a:p>
          <a:p>
            <a:r>
              <a:rPr lang="en-US" sz="2667" dirty="0"/>
              <a:t>Create an inclusive environment</a:t>
            </a:r>
          </a:p>
          <a:p>
            <a:r>
              <a:rPr lang="en-US" sz="2667" dirty="0"/>
              <a:t>Ensure everyone feels valued</a:t>
            </a:r>
          </a:p>
          <a:p>
            <a:pPr marL="0" indent="0">
              <a:buNone/>
            </a:pPr>
            <a:endParaRPr lang="en-US" sz="2667" dirty="0"/>
          </a:p>
        </p:txBody>
      </p:sp>
      <p:pic>
        <p:nvPicPr>
          <p:cNvPr id="6" name="Content Placeholder 5" descr="Many hands forming a heart">
            <a:extLst>
              <a:ext uri="{FF2B5EF4-FFF2-40B4-BE49-F238E27FC236}">
                <a16:creationId xmlns:a16="http://schemas.microsoft.com/office/drawing/2014/main" id="{456A719A-B8C6-9F43-2F6B-099987524C9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28701698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532B1-74A1-9DC3-32A9-C7F192D91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277475" cy="67284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Importance of Empathy in Leadership:</a:t>
            </a:r>
            <a:br>
              <a:rPr lang="en-US" b="1" dirty="0"/>
            </a:br>
            <a:r>
              <a:rPr lang="en-US" b="1" dirty="0"/>
              <a:t>Fostering a Positive Environment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FA184C-491C-D78E-A517-FF7A8C60EFD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Understand and value others</a:t>
            </a:r>
          </a:p>
          <a:p>
            <a:r>
              <a:rPr lang="en-US" sz="2667" dirty="0"/>
              <a:t>Boosts satisfaction and productivity</a:t>
            </a:r>
          </a:p>
        </p:txBody>
      </p:sp>
      <p:pic>
        <p:nvPicPr>
          <p:cNvPr id="6" name="Content Placeholder 5" descr="A group of people giving each other a high five">
            <a:extLst>
              <a:ext uri="{FF2B5EF4-FFF2-40B4-BE49-F238E27FC236}">
                <a16:creationId xmlns:a16="http://schemas.microsoft.com/office/drawing/2014/main" id="{D3BC79D9-2283-9230-B72C-B324EBCFD1F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067" y="1825626"/>
            <a:ext cx="3979333" cy="3979333"/>
          </a:xfrm>
        </p:spPr>
      </p:pic>
    </p:spTree>
    <p:extLst>
      <p:ext uri="{BB962C8B-B14F-4D97-AF65-F5344CB8AC3E}">
        <p14:creationId xmlns:p14="http://schemas.microsoft.com/office/powerpoint/2010/main" val="6455902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51019A9-4D39-EA46-8E69-B8B8DE065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3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ACTIVITY: EMPATHY ROLE-PLAYING EXERCISE</a:t>
            </a:r>
          </a:p>
        </p:txBody>
      </p:sp>
      <p:pic>
        <p:nvPicPr>
          <p:cNvPr id="8" name="Content Placeholder 7" descr="A group of small clocks arranged in a circle">
            <a:extLst>
              <a:ext uri="{FF2B5EF4-FFF2-40B4-BE49-F238E27FC236}">
                <a16:creationId xmlns:a16="http://schemas.microsoft.com/office/drawing/2014/main" id="{2A3D13D6-10E9-CFC1-4C23-928BD47FEE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973"/>
          <a:stretch/>
        </p:blipFill>
        <p:spPr>
          <a:xfrm>
            <a:off x="4777316" y="1189290"/>
            <a:ext cx="6780700" cy="447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8586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D47DA6C-1BF7-B89A-CC15-03FB293A8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Relationship Building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5D8CDC7-F830-04B8-D548-883BB783DBE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Building Trust and Loyalty</a:t>
            </a:r>
          </a:p>
          <a:p>
            <a:r>
              <a:rPr lang="en-US" sz="2667" dirty="0"/>
              <a:t>Motivating Teams</a:t>
            </a:r>
          </a:p>
          <a:p>
            <a:r>
              <a:rPr lang="en-US" sz="2667" dirty="0"/>
              <a:t>Improving Teamwork</a:t>
            </a:r>
          </a:p>
          <a:p>
            <a:r>
              <a:rPr lang="en-US" sz="2667" dirty="0"/>
              <a:t>Creating a Positive Work Environment</a:t>
            </a:r>
          </a:p>
          <a:p>
            <a:r>
              <a:rPr lang="en-US" sz="2667" dirty="0"/>
              <a:t>Respecting Diversity</a:t>
            </a:r>
          </a:p>
          <a:p>
            <a:pPr marL="0" indent="0">
              <a:buNone/>
            </a:pPr>
            <a:endParaRPr lang="en-US" sz="2667" dirty="0"/>
          </a:p>
        </p:txBody>
      </p:sp>
      <p:pic>
        <p:nvPicPr>
          <p:cNvPr id="3" name="Content Placeholder 2" descr="Chalk drawing of a graph with colorful bars and arrow">
            <a:extLst>
              <a:ext uri="{FF2B5EF4-FFF2-40B4-BE49-F238E27FC236}">
                <a16:creationId xmlns:a16="http://schemas.microsoft.com/office/drawing/2014/main" id="{917A6FE3-07E1-F6C5-29F0-AA89CCE9136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36523108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D47DA6C-1BF7-B89A-CC15-03FB293A8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Relationship Building Strategies:</a:t>
            </a:r>
            <a:br>
              <a:rPr lang="en-US" b="1" dirty="0"/>
            </a:br>
            <a:r>
              <a:rPr lang="en-US" b="1" dirty="0"/>
              <a:t>Building Trust and Loyalty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5D8CDC7-F830-04B8-D548-883BB783DBE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Trust is foundational</a:t>
            </a:r>
          </a:p>
          <a:p>
            <a:r>
              <a:rPr lang="en-US" sz="2667" dirty="0"/>
              <a:t>Reciprocal trust in roles</a:t>
            </a:r>
          </a:p>
          <a:p>
            <a:r>
              <a:rPr lang="en-US" sz="2667" dirty="0"/>
              <a:t>Loyalty from feeling valued</a:t>
            </a:r>
          </a:p>
        </p:txBody>
      </p:sp>
      <p:pic>
        <p:nvPicPr>
          <p:cNvPr id="3" name="Content Placeholder 2" descr="A network of circles and lines">
            <a:extLst>
              <a:ext uri="{FF2B5EF4-FFF2-40B4-BE49-F238E27FC236}">
                <a16:creationId xmlns:a16="http://schemas.microsoft.com/office/drawing/2014/main" id="{5FB16598-146E-72DA-D89E-AF3275C0A92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20878015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D47DA6C-1BF7-B89A-CC15-03FB293A8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Relationship Building Strategies:</a:t>
            </a:r>
            <a:br>
              <a:rPr lang="en-US" b="1" dirty="0"/>
            </a:br>
            <a:r>
              <a:rPr lang="en-US" b="1" dirty="0"/>
              <a:t>Motivating Teams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5D8CDC7-F830-04B8-D548-883BB783DBE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Enhance relationships</a:t>
            </a:r>
          </a:p>
          <a:p>
            <a:r>
              <a:rPr lang="en-US" sz="2667" dirty="0"/>
              <a:t>Value team members</a:t>
            </a:r>
          </a:p>
          <a:p>
            <a:r>
              <a:rPr lang="en-US" sz="2667" dirty="0"/>
              <a:t>Mutual respect culture</a:t>
            </a:r>
          </a:p>
        </p:txBody>
      </p:sp>
      <p:pic>
        <p:nvPicPr>
          <p:cNvPr id="3" name="Content Placeholder 2" descr="A group of people giving each other a high five">
            <a:extLst>
              <a:ext uri="{FF2B5EF4-FFF2-40B4-BE49-F238E27FC236}">
                <a16:creationId xmlns:a16="http://schemas.microsoft.com/office/drawing/2014/main" id="{92B1A117-602E-C530-A36F-F82DB6D68A6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15623604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D47DA6C-1BF7-B89A-CC15-03FB293A8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Relationship Building Strategies:</a:t>
            </a:r>
            <a:br>
              <a:rPr lang="en-US" b="1" dirty="0"/>
            </a:br>
            <a:r>
              <a:rPr lang="en-US" b="1" dirty="0"/>
              <a:t>Improving Teamwork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5D8CDC7-F830-04B8-D548-883BB783DBE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Enhance relationships</a:t>
            </a:r>
          </a:p>
          <a:p>
            <a:r>
              <a:rPr lang="en-US" sz="2667" dirty="0"/>
              <a:t>Open communication</a:t>
            </a:r>
          </a:p>
          <a:p>
            <a:r>
              <a:rPr lang="en-US" sz="2667" dirty="0"/>
              <a:t>Contribute to success</a:t>
            </a:r>
          </a:p>
          <a:p>
            <a:endParaRPr lang="en-US" sz="2667" dirty="0"/>
          </a:p>
          <a:p>
            <a:endParaRPr lang="en-US" sz="2667" dirty="0"/>
          </a:p>
          <a:p>
            <a:endParaRPr lang="en-US" sz="2667" dirty="0"/>
          </a:p>
          <a:p>
            <a:endParaRPr lang="en-US" sz="2667" dirty="0"/>
          </a:p>
          <a:p>
            <a:endParaRPr lang="en-US" sz="2667" dirty="0"/>
          </a:p>
        </p:txBody>
      </p:sp>
      <p:pic>
        <p:nvPicPr>
          <p:cNvPr id="3" name="Content Placeholder 2" descr="A group of people holding hands together">
            <a:extLst>
              <a:ext uri="{FF2B5EF4-FFF2-40B4-BE49-F238E27FC236}">
                <a16:creationId xmlns:a16="http://schemas.microsoft.com/office/drawing/2014/main" id="{CBCCBBAA-AF47-A30B-6CCA-387AC25DB7D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5585890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D47DA6C-1BF7-B89A-CC15-03FB293A8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725150" cy="67284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Relationship Building Strategies:</a:t>
            </a:r>
            <a:br>
              <a:rPr lang="en-US" b="1" dirty="0"/>
            </a:br>
            <a:r>
              <a:rPr lang="en-US" b="1" dirty="0"/>
              <a:t>Creating a Positive Work Environment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5D8CDC7-F830-04B8-D548-883BB783DBE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Genuine care and concern</a:t>
            </a:r>
          </a:p>
          <a:p>
            <a:r>
              <a:rPr lang="en-US" sz="2667" dirty="0"/>
              <a:t>Supportive atmosphere</a:t>
            </a:r>
          </a:p>
          <a:p>
            <a:r>
              <a:rPr lang="en-US" sz="2667" dirty="0"/>
              <a:t>Increased job satisfaction</a:t>
            </a:r>
          </a:p>
          <a:p>
            <a:r>
              <a:rPr lang="en-US" sz="2667" dirty="0"/>
              <a:t>Improved morale and productivity</a:t>
            </a:r>
          </a:p>
        </p:txBody>
      </p:sp>
      <p:pic>
        <p:nvPicPr>
          <p:cNvPr id="3" name="Content Placeholder 2" descr="A group of people raising their hands">
            <a:extLst>
              <a:ext uri="{FF2B5EF4-FFF2-40B4-BE49-F238E27FC236}">
                <a16:creationId xmlns:a16="http://schemas.microsoft.com/office/drawing/2014/main" id="{D8363600-AD24-EC9E-5105-93A20893EBF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38207826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D47DA6C-1BF7-B89A-CC15-03FB293A8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Relationship Building Strategies:</a:t>
            </a:r>
            <a:br>
              <a:rPr lang="en-US" b="1" dirty="0"/>
            </a:br>
            <a:r>
              <a:rPr lang="en-US" b="1" dirty="0"/>
              <a:t>Respecting Diversity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5D8CDC7-F830-04B8-D548-883BB783DBE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Understanding unique experiences</a:t>
            </a:r>
          </a:p>
          <a:p>
            <a:r>
              <a:rPr lang="en-US" sz="2667" dirty="0"/>
              <a:t>Valuing diverse perspectives</a:t>
            </a:r>
          </a:p>
          <a:p>
            <a:r>
              <a:rPr lang="en-US" sz="2667" dirty="0"/>
              <a:t>Fostering inclusivity</a:t>
            </a:r>
          </a:p>
          <a:p>
            <a:r>
              <a:rPr lang="en-US" sz="2667" dirty="0"/>
              <a:t>Encouraging creativity and innovation</a:t>
            </a:r>
          </a:p>
        </p:txBody>
      </p:sp>
      <p:pic>
        <p:nvPicPr>
          <p:cNvPr id="3" name="Content Placeholder 2" descr="A group of school supplies on a table">
            <a:extLst>
              <a:ext uri="{FF2B5EF4-FFF2-40B4-BE49-F238E27FC236}">
                <a16:creationId xmlns:a16="http://schemas.microsoft.com/office/drawing/2014/main" id="{CFAE3791-CB7B-38EA-43AA-7FD53294124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41685949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51019A9-4D39-EA46-8E69-B8B8DE065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ACTIVITY: RELATIONSHIP BUILDING ROLE-PLAYING EXERCISE</a:t>
            </a:r>
          </a:p>
        </p:txBody>
      </p:sp>
      <p:pic>
        <p:nvPicPr>
          <p:cNvPr id="8" name="Content Placeholder 7" descr="A group of small clocks arranged in a circle">
            <a:extLst>
              <a:ext uri="{FF2B5EF4-FFF2-40B4-BE49-F238E27FC236}">
                <a16:creationId xmlns:a16="http://schemas.microsoft.com/office/drawing/2014/main" id="{2A3D13D6-10E9-CFC1-4C23-928BD47FEE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973"/>
          <a:stretch/>
        </p:blipFill>
        <p:spPr>
          <a:xfrm>
            <a:off x="4777316" y="1189290"/>
            <a:ext cx="6780700" cy="447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8065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D293B82-3F12-4C5F-52A0-E0BFF14EC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687" y="-612775"/>
            <a:ext cx="3932237" cy="1600200"/>
          </a:xfrm>
        </p:spPr>
        <p:txBody>
          <a:bodyPr/>
          <a:lstStyle/>
          <a:p>
            <a:r>
              <a:rPr lang="en-US" b="1" dirty="0"/>
              <a:t>Wrap Up and Q&amp;A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93A66D2-8C10-FB8C-C4B6-F8A6B3A976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8875" y="1264443"/>
            <a:ext cx="6172200" cy="4873625"/>
          </a:xfrm>
        </p:spPr>
        <p:txBody>
          <a:bodyPr>
            <a:normAutofit/>
          </a:bodyPr>
          <a:lstStyle/>
          <a:p>
            <a:r>
              <a:rPr lang="en-US" sz="3600" dirty="0"/>
              <a:t>Self-Awareness</a:t>
            </a:r>
          </a:p>
          <a:p>
            <a:pPr lvl="1"/>
            <a:r>
              <a:rPr lang="en-US" sz="3200" dirty="0"/>
              <a:t>Definition</a:t>
            </a:r>
          </a:p>
          <a:p>
            <a:pPr lvl="1"/>
            <a:r>
              <a:rPr lang="en-US" sz="3200" dirty="0"/>
              <a:t>Characteristics</a:t>
            </a:r>
          </a:p>
          <a:p>
            <a:r>
              <a:rPr lang="en-US" sz="3600" dirty="0"/>
              <a:t>Empathy</a:t>
            </a:r>
          </a:p>
          <a:p>
            <a:pPr lvl="1"/>
            <a:r>
              <a:rPr lang="en-US" sz="3200" dirty="0"/>
              <a:t>Characteristics</a:t>
            </a:r>
          </a:p>
          <a:p>
            <a:r>
              <a:rPr lang="en-US" sz="3600" dirty="0"/>
              <a:t>Building Relationships</a:t>
            </a:r>
            <a:endParaRPr lang="en-US" dirty="0"/>
          </a:p>
          <a:p>
            <a:pPr lvl="1"/>
            <a:r>
              <a:rPr lang="en-US" sz="3200" dirty="0"/>
              <a:t>Strategies </a:t>
            </a:r>
          </a:p>
        </p:txBody>
      </p:sp>
      <p:pic>
        <p:nvPicPr>
          <p:cNvPr id="8" name="Content Placeholder 7" descr="Several white speech bubbles with question marks">
            <a:extLst>
              <a:ext uri="{FF2B5EF4-FFF2-40B4-BE49-F238E27FC236}">
                <a16:creationId xmlns:a16="http://schemas.microsoft.com/office/drawing/2014/main" id="{CDC81E2D-254F-A84E-53D4-A4E587E9B6EE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831"/>
          <a:stretch/>
        </p:blipFill>
        <p:spPr>
          <a:xfrm>
            <a:off x="6771517" y="2093911"/>
            <a:ext cx="4860925" cy="3214687"/>
          </a:xfrm>
        </p:spPr>
      </p:pic>
    </p:spTree>
    <p:extLst>
      <p:ext uri="{BB962C8B-B14F-4D97-AF65-F5344CB8AC3E}">
        <p14:creationId xmlns:p14="http://schemas.microsoft.com/office/powerpoint/2010/main" val="24373034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230C7E7-4B72-4939-6D9C-F61D10796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Social Media Links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962216"/>
            <a:ext cx="10515600" cy="1057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br>
              <a:rPr lang="en-US" dirty="0">
                <a:latin typeface="Arial" panose="020B0604020202020204" pitchFamily="34" charset="0"/>
                <a:cs typeface="Arial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itchFamily="34" charset="0"/>
              </a:rPr>
              <a:t>www.theicn.org  1-800-321-3054 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" y="3821673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6"/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 ICN on Social Media!</a:t>
            </a:r>
          </a:p>
        </p:txBody>
      </p:sp>
      <p:grpSp>
        <p:nvGrpSpPr>
          <p:cNvPr id="7" name="Group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7529" y="4407269"/>
            <a:ext cx="11310212" cy="1514924"/>
            <a:chOff x="820584" y="4441195"/>
            <a:chExt cx="11310212" cy="1514924"/>
          </a:xfrm>
        </p:grpSpPr>
        <p:grpSp>
          <p:nvGrpSpPr>
            <p:cNvPr id="8" name="Group 7"/>
            <p:cNvGrpSpPr/>
            <p:nvPr/>
          </p:nvGrpSpPr>
          <p:grpSpPr>
            <a:xfrm>
              <a:off x="820584" y="4441195"/>
              <a:ext cx="8064168" cy="1514924"/>
              <a:chOff x="669333" y="4441195"/>
              <a:chExt cx="8064168" cy="1514924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669333" y="5586787"/>
                <a:ext cx="308590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446"/>
                <a:r>
                  <a:rPr lang="en-US" dirty="0">
                    <a:solidFill>
                      <a:srgbClr val="0070C0"/>
                    </a:solidFill>
                    <a:hlinkClick r:id="rId3"/>
                  </a:rPr>
                  <a:t>facebook.com/</a:t>
                </a:r>
                <a:r>
                  <a:rPr lang="en-US" dirty="0" err="1">
                    <a:solidFill>
                      <a:srgbClr val="0070C0"/>
                    </a:solidFill>
                    <a:hlinkClick r:id="rId3"/>
                  </a:rPr>
                  <a:t>ichildnutrition</a:t>
                </a:r>
                <a:endParaRPr lang="en-US" dirty="0">
                  <a:solidFill>
                    <a:srgbClr val="0070C0"/>
                  </a:solidFill>
                </a:endParaRPr>
              </a:p>
            </p:txBody>
          </p:sp>
          <p:pic>
            <p:nvPicPr>
              <p:cNvPr id="13" name="Picture 12">
                <a:hlinkClick r:id="rId3"/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32135" y="4467003"/>
                <a:ext cx="995387" cy="995853"/>
              </a:xfrm>
              <a:prstGeom prst="rect">
                <a:avLst/>
              </a:prstGeom>
            </p:spPr>
          </p:pic>
          <p:sp>
            <p:nvSpPr>
              <p:cNvPr id="14" name="Rectangle 13"/>
              <p:cNvSpPr/>
              <p:nvPr/>
            </p:nvSpPr>
            <p:spPr>
              <a:xfrm>
                <a:off x="3989634" y="5584106"/>
                <a:ext cx="178286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446"/>
                <a:r>
                  <a:rPr lang="en-US">
                    <a:solidFill>
                      <a:prstClr val="black"/>
                    </a:solidFill>
                    <a:hlinkClick r:id="rId5"/>
                  </a:rPr>
                  <a:t>@</a:t>
                </a:r>
                <a:r>
                  <a:rPr lang="en-US" err="1">
                    <a:solidFill>
                      <a:prstClr val="black"/>
                    </a:solidFill>
                    <a:hlinkClick r:id="rId5"/>
                  </a:rPr>
                  <a:t>ichildnutrition</a:t>
                </a:r>
                <a:endParaRPr lang="en-US">
                  <a:solidFill>
                    <a:prstClr val="black"/>
                  </a:solidFill>
                </a:endParaRPr>
              </a:p>
            </p:txBody>
          </p:sp>
          <p:pic>
            <p:nvPicPr>
              <p:cNvPr id="15" name="Picture 10" descr="http://3835642c2693476aa717-d4b78efce91b9730bcca725cf9bb0b37.r51.cf1.rackcdn.com/Multi-Color_Logo_thumbnail200.png">
                <a:hlinkClick r:id="rId6"/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27713" y="4441195"/>
                <a:ext cx="1077184" cy="10771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6" name="Rectangle 15"/>
              <p:cNvSpPr/>
              <p:nvPr/>
            </p:nvSpPr>
            <p:spPr>
              <a:xfrm>
                <a:off x="6350413" y="5584106"/>
                <a:ext cx="238308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446"/>
                <a:r>
                  <a:rPr lang="en-US">
                    <a:solidFill>
                      <a:prstClr val="black"/>
                    </a:solidFill>
                    <a:hlinkClick r:id="rId6"/>
                  </a:rPr>
                  <a:t>instagram.com/</a:t>
                </a:r>
                <a:r>
                  <a:rPr lang="en-US" err="1">
                    <a:solidFill>
                      <a:prstClr val="black"/>
                    </a:solidFill>
                    <a:hlinkClick r:id="rId6"/>
                  </a:rPr>
                  <a:t>theicn</a:t>
                </a:r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8806936" y="4467003"/>
              <a:ext cx="3323860" cy="1455267"/>
              <a:chOff x="8081010" y="4684315"/>
              <a:chExt cx="3051603" cy="1455267"/>
            </a:xfrm>
          </p:grpSpPr>
          <p:pic>
            <p:nvPicPr>
              <p:cNvPr id="10" name="Picture 9">
                <a:hlinkClick r:id="rId8"/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52826" y="4684315"/>
                <a:ext cx="1155348" cy="982500"/>
              </a:xfrm>
              <a:prstGeom prst="rect">
                <a:avLst/>
              </a:prstGeom>
            </p:spPr>
          </p:pic>
          <p:sp>
            <p:nvSpPr>
              <p:cNvPr id="11" name="Rectangle 10"/>
              <p:cNvSpPr/>
              <p:nvPr/>
            </p:nvSpPr>
            <p:spPr>
              <a:xfrm>
                <a:off x="8081010" y="5770250"/>
                <a:ext cx="305160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>
                    <a:hlinkClick r:id="rId8"/>
                  </a:rPr>
                  <a:t>linkedin.com/company/</a:t>
                </a:r>
                <a:r>
                  <a:rPr lang="en-US" err="1">
                    <a:hlinkClick r:id="rId8"/>
                  </a:rPr>
                  <a:t>theicn</a:t>
                </a:r>
                <a:endParaRPr lang="en-US" sz="2400"/>
              </a:p>
            </p:txBody>
          </p:sp>
        </p:grpSp>
      </p:grp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90"/>
          <a:stretch/>
        </p:blipFill>
        <p:spPr>
          <a:xfrm>
            <a:off x="4276671" y="4433076"/>
            <a:ext cx="996647" cy="105137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CC5D6F6-A23D-5BCE-9B04-93FA5BF3F4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861" y="1433967"/>
            <a:ext cx="6536278" cy="1176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3350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5282" y="608458"/>
            <a:ext cx="8305800" cy="563384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 cmpd="thinThick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40" tIns="45720" rIns="91440" bIns="45720"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>
                <a:solidFill>
                  <a:srgbClr val="000000"/>
                </a:solidFill>
                <a:latin typeface="+mj-lt"/>
              </a:rPr>
              <a:t>This training was developed by the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US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800" dirty="0">
                <a:solidFill>
                  <a:srgbClr val="000000"/>
                </a:solidFill>
                <a:latin typeface="+mj-lt"/>
              </a:rPr>
              <a:t>The University of Mississippi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800" dirty="0">
                <a:solidFill>
                  <a:srgbClr val="000000"/>
                </a:solidFill>
                <a:latin typeface="+mj-lt"/>
              </a:rPr>
              <a:t>School of Applied Sciences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b="1" i="1" dirty="0">
                <a:solidFill>
                  <a:srgbClr val="000000"/>
                </a:solidFill>
                <a:latin typeface="+mj-lt"/>
              </a:rPr>
              <a:t>www.theicn.org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b="1" i="1">
                <a:solidFill>
                  <a:srgbClr val="000000"/>
                </a:solidFill>
                <a:latin typeface="+mj-lt"/>
              </a:rPr>
              <a:t>1-800-321-3054</a:t>
            </a:r>
            <a:endParaRPr lang="en-US" b="1" i="1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buNone/>
            </a:pPr>
            <a:endParaRPr lang="en-US" sz="4800" b="1" dirty="0">
              <a:solidFill>
                <a:schemeClr val="bg2"/>
              </a:solidFill>
              <a:latin typeface="+mj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E95157-3A19-13C2-093C-ECCDED9DDB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861" y="2006601"/>
            <a:ext cx="6536278" cy="117673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8D4855-A4ED-96DB-03CA-2372827CA4F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Disclosure</a:t>
            </a:r>
          </a:p>
        </p:txBody>
      </p:sp>
    </p:spTree>
    <p:extLst>
      <p:ext uri="{BB962C8B-B14F-4D97-AF65-F5344CB8AC3E}">
        <p14:creationId xmlns:p14="http://schemas.microsoft.com/office/powerpoint/2010/main" val="1946912536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626</Words>
  <Application>Microsoft Office PowerPoint</Application>
  <PresentationFormat>Widescreen</PresentationFormat>
  <Paragraphs>159</Paragraphs>
  <Slides>30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Aptos</vt:lpstr>
      <vt:lpstr>Aptos Display</vt:lpstr>
      <vt:lpstr>Arial</vt:lpstr>
      <vt:lpstr>Courier New</vt:lpstr>
      <vt:lpstr>Symbol</vt:lpstr>
      <vt:lpstr>Office Theme</vt:lpstr>
      <vt:lpstr>Inspire, Influence, and Innovate: Leadership Essentials</vt:lpstr>
      <vt:lpstr>Sessions </vt:lpstr>
      <vt:lpstr>Participant’s Workbook  and Leadership Journal</vt:lpstr>
      <vt:lpstr>Ground Rules</vt:lpstr>
      <vt:lpstr>EMOTIONAL INTELLIGENCE</vt:lpstr>
      <vt:lpstr>Learning Objectives</vt:lpstr>
      <vt:lpstr>ACTIVITY: EMOTIONAL INTELLIGENCE DISCUSSION</vt:lpstr>
      <vt:lpstr>Self-Awareness</vt:lpstr>
      <vt:lpstr>Importance of Self-Awareness in Leadership: Emotional Intelligence</vt:lpstr>
      <vt:lpstr>Importance of Self-Awareness in Leadership: Decision Making</vt:lpstr>
      <vt:lpstr>Importance of Self-Awareness in Leadership: Interpersonal Relationships</vt:lpstr>
      <vt:lpstr>Importance of Self-Awareness in Leadership: Receiving and Acting on Feedback</vt:lpstr>
      <vt:lpstr>Importance of Self-Awareness in Leadership: Continuous Improvement and Growth</vt:lpstr>
      <vt:lpstr>ACTIVITY: SELF-AWARENESS ROLE-PLAYING EXERCISE</vt:lpstr>
      <vt:lpstr>Empathy</vt:lpstr>
      <vt:lpstr>Importance of Empathy in Leadership: Building Strong Relationships</vt:lpstr>
      <vt:lpstr>Importance of Empathy in Leadership: Conflict Resolution</vt:lpstr>
      <vt:lpstr>Importance of Empathy in Leadership: Managing Diversity</vt:lpstr>
      <vt:lpstr>Importance of Empathy in Leadership: Fostering a Positive Environment</vt:lpstr>
      <vt:lpstr>ACTIVITY: EMPATHY ROLE-PLAYING EXERCISE</vt:lpstr>
      <vt:lpstr>Relationship Building</vt:lpstr>
      <vt:lpstr>Relationship Building Strategies: Building Trust and Loyalty</vt:lpstr>
      <vt:lpstr>Relationship Building Strategies: Motivating Teams</vt:lpstr>
      <vt:lpstr>Relationship Building Strategies: Improving Teamwork</vt:lpstr>
      <vt:lpstr>Relationship Building Strategies: Creating a Positive Work Environment</vt:lpstr>
      <vt:lpstr>Relationship Building Strategies: Respecting Diversity</vt:lpstr>
      <vt:lpstr>ACTIVITY: RELATIONSHIP BUILDING ROLE-PLAYING EXERCISE</vt:lpstr>
      <vt:lpstr>Wrap Up and Q&amp;A </vt:lpstr>
      <vt:lpstr>Social Media Links</vt:lpstr>
      <vt:lpstr>Disclosure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Breanna Tutor</dc:creator>
  <cp:lastModifiedBy>Danielle Barrett</cp:lastModifiedBy>
  <cp:revision>5</cp:revision>
  <dcterms:created xsi:type="dcterms:W3CDTF">2024-11-05T14:11:00Z</dcterms:created>
  <dcterms:modified xsi:type="dcterms:W3CDTF">2024-12-03T18:57:51Z</dcterms:modified>
</cp:coreProperties>
</file>