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9"/>
  </p:notesMasterIdLst>
  <p:sldIdLst>
    <p:sldId id="256" r:id="rId2"/>
    <p:sldId id="261" r:id="rId3"/>
    <p:sldId id="262" r:id="rId4"/>
    <p:sldId id="259" r:id="rId5"/>
    <p:sldId id="264" r:id="rId6"/>
    <p:sldId id="426" r:id="rId7"/>
    <p:sldId id="334" r:id="rId8"/>
    <p:sldId id="335" r:id="rId9"/>
    <p:sldId id="336" r:id="rId10"/>
    <p:sldId id="337" r:id="rId11"/>
    <p:sldId id="338" r:id="rId12"/>
    <p:sldId id="339" r:id="rId13"/>
    <p:sldId id="340" r:id="rId14"/>
    <p:sldId id="341" r:id="rId15"/>
    <p:sldId id="344" r:id="rId16"/>
    <p:sldId id="342" r:id="rId17"/>
    <p:sldId id="343" r:id="rId18"/>
    <p:sldId id="345" r:id="rId19"/>
    <p:sldId id="346" r:id="rId20"/>
    <p:sldId id="347" r:id="rId21"/>
    <p:sldId id="348" r:id="rId22"/>
    <p:sldId id="349" r:id="rId23"/>
    <p:sldId id="350" r:id="rId24"/>
    <p:sldId id="351" r:id="rId25"/>
    <p:sldId id="309" r:id="rId26"/>
    <p:sldId id="424" r:id="rId27"/>
    <p:sldId id="425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8953"/>
    <a:srgbClr val="148A82"/>
    <a:srgbClr val="4AA5AC"/>
    <a:srgbClr val="6CA1A6"/>
    <a:srgbClr val="77B2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911" autoAdjust="0"/>
    <p:restoredTop sz="86402" autoAdjust="0"/>
  </p:normalViewPr>
  <p:slideViewPr>
    <p:cSldViewPr snapToGrid="0">
      <p:cViewPr>
        <p:scale>
          <a:sx n="80" d="100"/>
          <a:sy n="80" d="100"/>
        </p:scale>
        <p:origin x="60" y="1308"/>
      </p:cViewPr>
      <p:guideLst/>
    </p:cSldViewPr>
  </p:slideViewPr>
  <p:outlineViewPr>
    <p:cViewPr>
      <p:scale>
        <a:sx n="33" d="100"/>
        <a:sy n="33" d="100"/>
      </p:scale>
      <p:origin x="0" y="-517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06A822-3CE0-47D4-BB06-046BD9DE271B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6F8FDE-0B45-4689-A6C2-B221EC2875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1679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05065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09188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43826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4998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89409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41232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80402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49386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68025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16530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44041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2023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47056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90274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52473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83951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39762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61741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381276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93E798-ED3D-42FB-B99C-6965C2F8E05E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2491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C3D688E-60B2-E8E2-1170-EAF56556BC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989169"/>
            <a:ext cx="12192000" cy="1612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8547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297742-5B91-A99A-F192-13A0F15B0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7EB187-3DBF-3AD3-10A7-704875C2F1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D445575-F549-566A-FBAB-7DE7E8B32F9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477529"/>
            <a:ext cx="14650720" cy="4853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5711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3DD531-54E0-B122-2DE0-A2DAA1746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1DA9E5-EAC5-EFD7-1BBB-8D034E425C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70453CA-7DE2-2704-85F2-09E6E9F01D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3978885" y="6425514"/>
            <a:ext cx="8222135" cy="337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9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B8ACEC-DC9C-E6C6-BD23-3500A767C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576751" cy="67284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A7AD83-4E7C-F77B-0307-8CB1AF103C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0B3B24-54BD-BDD4-FCEC-139B21BA62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459D1B8-5689-13A1-1D1D-104582C65E6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6201677"/>
            <a:ext cx="8760941" cy="531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641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77581E-E602-08E9-2E27-5B57EF98D3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D8A3F1-CEC3-68B8-82BA-877E7C60B8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C197FDA-646D-CADC-85E2-F9AC9D92FC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847C25-A105-8347-BFD5-D3D699B413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340800D-9E18-3F14-974D-7118650EF7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07794-6223-684F-9076-2E1BE63D367D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C27E3CC-2889-146D-8E4D-7045CC96B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FD8BD5-3CA4-E811-7BDE-781B5580A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6DA8C-C689-2E4B-996A-0C3BF79149A7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47B1F31-CCDC-A4FF-586B-E99B74C24E7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477529"/>
            <a:ext cx="14650720" cy="485370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946B9B2-E2D0-39C5-1E2C-97076E76E3C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0515" y="288132"/>
            <a:ext cx="9534953" cy="142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7415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1503C6F-538F-7F05-BD78-8DC7BEA3155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989169"/>
            <a:ext cx="12192000" cy="161217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44C80A3-8E28-222D-B6FC-127723B35D9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0515" y="288132"/>
            <a:ext cx="9534953" cy="142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1599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A7D6840-6756-B85B-5A5E-BC26BBBCA20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2527" y="4989169"/>
            <a:ext cx="15747585" cy="161217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F4EAA7A-6A99-CA1D-325F-D43ED1801E4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0515" y="288132"/>
            <a:ext cx="9534953" cy="142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C45036-B433-34A3-3685-9C6738AB1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33D432-D05D-777B-C5BD-DB2B39F3A4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6E34B4-622B-31A0-BBA7-CA0770C8C1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D904E3-A02A-23C6-83BE-CD24B329C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07794-6223-684F-9076-2E1BE63D367D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2B75DB-3E8C-C185-8730-DDE66A0344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FE6428-AB58-ABF2-8257-24A0ECF98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6DA8C-C689-2E4B-996A-0C3BF79149A7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4F2287B-6643-6882-C21E-2D939C53210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81" y="231034"/>
            <a:ext cx="13894725" cy="1121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510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812390-A3D9-4D02-2B89-EA31CC42BC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EB24AE-180B-9DE7-C198-2BFE222123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B07ACF-00FE-5A53-2855-9AD17465D4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BA7EA52-5091-6017-284D-9332B7A7DCF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81" y="231034"/>
            <a:ext cx="13894725" cy="112177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F2E60E9-CB49-DF9F-AB0F-3AB1D2C1ED4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3978885" y="6425514"/>
            <a:ext cx="8222135" cy="337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407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113BC-DCE0-6B46-FD5D-1FB3562BA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94D5E-747C-F144-F6DE-9EBC22EBCEC7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n-US" dirty="0" err="1"/>
              <a:t>Clic</a:t>
            </a:r>
            <a:r>
              <a:rPr lang="en-US" dirty="0"/>
              <a:t>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EC87B2-4163-9230-8DC3-DE00435BEA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07794-6223-684F-9076-2E1BE63D367D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F6E397-3DFB-130F-45C5-1B29AE9BF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CDE8BB-E986-40A3-4ED1-AADAFB69E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6DA8C-C689-2E4B-996A-0C3BF79149A7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8EFDF6F-02AD-04BC-29CB-33EF921E43B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81" y="231034"/>
            <a:ext cx="13894725" cy="112177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567C2EE-6B1C-F5F0-3547-A38947EBEB1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2527" y="4989169"/>
            <a:ext cx="15747585" cy="1612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5016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E62C159-5E21-12C3-3D97-8F09D4ACD7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803FD3-D51E-2635-4817-D47C68420C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BB4435-F8BC-58BC-87FA-2D84A80CB1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07794-6223-684F-9076-2E1BE63D367D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664A1E-AFBB-7BCE-F7AD-F9AEBC008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540700-0DEF-EA73-ACDD-6D7B08608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6DA8C-C689-2E4B-996A-0C3BF79149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9603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50E0840-3902-0F62-0AC6-E052AF350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C459F1-B268-B732-EA83-D119D3527B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170DCB-CA01-EF4A-1A8C-6E7AF98BC0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8A07794-6223-684F-9076-2E1BE63D367D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4F3744-AA73-AF75-BD22-ED9730A1F6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CAB07E-8774-5802-7467-8DF50CFDCE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1A6DA8C-C689-2E4B-996A-0C3BF79149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455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emf"/><Relationship Id="rId7" Type="http://schemas.openxmlformats.org/officeDocument/2006/relationships/image" Target="../media/image12.emf"/><Relationship Id="rId12" Type="http://schemas.openxmlformats.org/officeDocument/2006/relationships/image" Target="../media/image17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emf"/><Relationship Id="rId11" Type="http://schemas.openxmlformats.org/officeDocument/2006/relationships/image" Target="../media/image16.png"/><Relationship Id="rId5" Type="http://schemas.openxmlformats.org/officeDocument/2006/relationships/image" Target="../media/image10.emf"/><Relationship Id="rId10" Type="http://schemas.openxmlformats.org/officeDocument/2006/relationships/image" Target="../media/image15.png"/><Relationship Id="rId4" Type="http://schemas.openxmlformats.org/officeDocument/2006/relationships/image" Target="../media/image9.emf"/><Relationship Id="rId9" Type="http://schemas.openxmlformats.org/officeDocument/2006/relationships/image" Target="../media/image14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1.emf"/><Relationship Id="rId5" Type="http://schemas.openxmlformats.org/officeDocument/2006/relationships/image" Target="../media/image10.emf"/><Relationship Id="rId4" Type="http://schemas.openxmlformats.org/officeDocument/2006/relationships/image" Target="../media/image9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linkedin.com/company/theicn/" TargetMode="External"/><Relationship Id="rId3" Type="http://schemas.openxmlformats.org/officeDocument/2006/relationships/hyperlink" Target="https://www.facebook.com/ichildnutrition/" TargetMode="External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instagram.com/theicn/" TargetMode="External"/><Relationship Id="rId11" Type="http://schemas.openxmlformats.org/officeDocument/2006/relationships/image" Target="../media/image47.jpeg"/><Relationship Id="rId5" Type="http://schemas.openxmlformats.org/officeDocument/2006/relationships/hyperlink" Target="https://twitter.com/search?q=institute%20of%20child%20nutrition&amp;src=typd" TargetMode="External"/><Relationship Id="rId10" Type="http://schemas.openxmlformats.org/officeDocument/2006/relationships/image" Target="../media/image46.jpeg"/><Relationship Id="rId4" Type="http://schemas.openxmlformats.org/officeDocument/2006/relationships/image" Target="../media/image43.tiff"/><Relationship Id="rId9" Type="http://schemas.openxmlformats.org/officeDocument/2006/relationships/image" Target="../media/image45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2C7C50E-B1E3-BC6B-B318-01C9DF3B5D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28274" y="-1469819"/>
            <a:ext cx="15448547" cy="9943061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FACC41AE-06DD-23C2-5904-F8F727E2EC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51354" y="3161500"/>
            <a:ext cx="10344815" cy="3249997"/>
            <a:chOff x="441889" y="3653591"/>
            <a:chExt cx="10821204" cy="3399663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485F7A20-9E6B-EF47-65CE-6047190EF8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1889" y="3754944"/>
              <a:ext cx="4996385" cy="2035564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7E97A912-5AC8-DAEB-9EBA-34BE29E70CD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360531">
              <a:off x="3399037" y="3653591"/>
              <a:ext cx="5447996" cy="3399663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0C2C4B1E-BD01-C985-85EA-D41B07CDA3F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834723" y="4184079"/>
              <a:ext cx="5428370" cy="2348814"/>
            </a:xfrm>
            <a:prstGeom prst="rect">
              <a:avLst/>
            </a:prstGeom>
          </p:spPr>
        </p:pic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8A34B1B4-AEBD-11AB-C554-658A4317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34923">
            <a:off x="-90995" y="4272974"/>
            <a:ext cx="5092700" cy="36957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A2C9A4A-CB9E-97FE-38FA-45411FFBB3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22829" y="508837"/>
            <a:ext cx="8699026" cy="222456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AF7241F-D059-5386-CE2D-82FC528867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3131" y="3039070"/>
            <a:ext cx="2126436" cy="182265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33D0A92-C5F2-5FE4-C33B-D51D9408F7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724404" y="2689510"/>
            <a:ext cx="3531461" cy="143586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B64DA71-2F7B-8983-DA24-7C2F55C8D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9658" y="34689"/>
            <a:ext cx="2611773" cy="106193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0919B16-0D01-817D-8A98-2E7489BD81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052796" y="2667537"/>
            <a:ext cx="2995391" cy="27792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87003F93-E1FB-F11E-F0A5-F2289B4A9F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1053603" y="2501386"/>
            <a:ext cx="2460260" cy="1000326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7EC19D27-2485-796A-B2A6-33E52C44B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72266" y="103069"/>
            <a:ext cx="2885325" cy="117315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046B47D-E525-8433-B443-3A1F49F6BB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flipH="1">
            <a:off x="10661216" y="-335758"/>
            <a:ext cx="1194814" cy="272086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CFA8C7D-4828-7E18-9B6D-D2B84CF80C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61259" y="-317306"/>
            <a:ext cx="1194814" cy="2720864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A5C119C5-4103-8E0E-7D27-797353AC02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664552" y="6040069"/>
            <a:ext cx="2862896" cy="51626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0041DA2C-6FB6-FBEC-7C62-1F0E903AF23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13131" y="-3298099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Inspire, Influence, and Innovate: Leadership Essentials</a:t>
            </a:r>
          </a:p>
        </p:txBody>
      </p:sp>
    </p:spTree>
    <p:extLst>
      <p:ext uri="{BB962C8B-B14F-4D97-AF65-F5344CB8AC3E}">
        <p14:creationId xmlns:p14="http://schemas.microsoft.com/office/powerpoint/2010/main" val="13352489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FF506F4-B62A-8EBF-CF98-E64D985CBE6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25609" y="454586"/>
            <a:ext cx="6227805" cy="92333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3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Sessions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FAE83D7-64BE-FF92-6BAF-3E625001D3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904581" y="1790634"/>
            <a:ext cx="8304076" cy="1945821"/>
            <a:chOff x="1904581" y="2247834"/>
            <a:chExt cx="8304076" cy="1945821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5153D812-D4CD-BFD5-4C09-8FA009E49BBF}"/>
                </a:ext>
              </a:extLst>
            </p:cNvPr>
            <p:cNvGrpSpPr/>
            <p:nvPr/>
          </p:nvGrpSpPr>
          <p:grpSpPr>
            <a:xfrm>
              <a:off x="2493360" y="2247834"/>
              <a:ext cx="7205279" cy="1188720"/>
              <a:chOff x="1642359" y="1974091"/>
              <a:chExt cx="7205279" cy="1188720"/>
            </a:xfrm>
          </p:grpSpPr>
          <p:pic>
            <p:nvPicPr>
              <p:cNvPr id="8" name="Picture 7" descr="A paper plane with legs on it&#10;&#10;Description automatically generated">
                <a:extLst>
                  <a:ext uri="{FF2B5EF4-FFF2-40B4-BE49-F238E27FC236}">
                    <a16:creationId xmlns:a16="http://schemas.microsoft.com/office/drawing/2014/main" id="{766B3D1F-CFB1-71B8-09E8-CDB5B620AE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642359" y="1974091"/>
                <a:ext cx="1490086" cy="1188720"/>
              </a:xfrm>
              <a:prstGeom prst="rect">
                <a:avLst/>
              </a:prstGeom>
            </p:spPr>
          </p:pic>
          <p:pic>
            <p:nvPicPr>
              <p:cNvPr id="10" name="Picture 9" descr="A pair of colorful speech bubbles&#10;&#10;Description automatically generated">
                <a:extLst>
                  <a:ext uri="{FF2B5EF4-FFF2-40B4-BE49-F238E27FC236}">
                    <a16:creationId xmlns:a16="http://schemas.microsoft.com/office/drawing/2014/main" id="{BDE29A38-294A-0296-D89D-12955204B1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340496" y="1974091"/>
                <a:ext cx="1908208" cy="1188720"/>
              </a:xfrm>
              <a:prstGeom prst="rect">
                <a:avLst/>
              </a:prstGeom>
            </p:spPr>
          </p:pic>
          <p:pic>
            <p:nvPicPr>
              <p:cNvPr id="12" name="Picture 11" descr="A couple of people holding puzzle pieces&#10;&#10;Description automatically generated">
                <a:extLst>
                  <a:ext uri="{FF2B5EF4-FFF2-40B4-BE49-F238E27FC236}">
                    <a16:creationId xmlns:a16="http://schemas.microsoft.com/office/drawing/2014/main" id="{CC2A6C2F-5084-EB32-EDE2-F5F0938ED5D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456755" y="1974091"/>
                <a:ext cx="1390883" cy="1188720"/>
              </a:xfrm>
              <a:prstGeom prst="rect">
                <a:avLst/>
              </a:prstGeom>
            </p:spPr>
          </p:pic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5225630-FAC2-0AA6-7206-11AD59C64C5D}"/>
                </a:ext>
              </a:extLst>
            </p:cNvPr>
            <p:cNvGrpSpPr/>
            <p:nvPr/>
          </p:nvGrpSpPr>
          <p:grpSpPr>
            <a:xfrm>
              <a:off x="1904581" y="3608880"/>
              <a:ext cx="8304076" cy="584775"/>
              <a:chOff x="1904581" y="3608880"/>
              <a:chExt cx="8304076" cy="584775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463C95A-3AB7-8D02-28E3-BB6C765B4AC9}"/>
                  </a:ext>
                </a:extLst>
              </p:cNvPr>
              <p:cNvSpPr txBox="1"/>
              <p:nvPr/>
            </p:nvSpPr>
            <p:spPr>
              <a:xfrm>
                <a:off x="1904581" y="3608880"/>
                <a:ext cx="207886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Leadership Styles Overview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46A246D6-E3F8-4A5E-CC28-0991B865EFED}"/>
                  </a:ext>
                </a:extLst>
              </p:cNvPr>
              <p:cNvSpPr txBox="1"/>
              <p:nvPr/>
            </p:nvSpPr>
            <p:spPr>
              <a:xfrm>
                <a:off x="5245626" y="3608880"/>
                <a:ext cx="207886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Effective Communication</a:t>
                </a: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D381048-F187-9617-AFFE-F41620540524}"/>
                  </a:ext>
                </a:extLst>
              </p:cNvPr>
              <p:cNvSpPr txBox="1"/>
              <p:nvPr/>
            </p:nvSpPr>
            <p:spPr>
              <a:xfrm>
                <a:off x="8129792" y="3608880"/>
                <a:ext cx="207886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Team Building and Collaboration</a:t>
                </a:r>
              </a:p>
            </p:txBody>
          </p:sp>
        </p:grp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6C7E65F-58B6-0E28-8EE5-E5122B5FB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025609" y="4228917"/>
            <a:ext cx="10047888" cy="1979744"/>
            <a:chOff x="1025609" y="4267017"/>
            <a:chExt cx="10047888" cy="1979744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566B449A-5757-1608-E94A-2597B5114247}"/>
                </a:ext>
              </a:extLst>
            </p:cNvPr>
            <p:cNvGrpSpPr/>
            <p:nvPr/>
          </p:nvGrpSpPr>
          <p:grpSpPr>
            <a:xfrm>
              <a:off x="1470681" y="4267017"/>
              <a:ext cx="9048830" cy="1280160"/>
              <a:chOff x="1470681" y="4267017"/>
              <a:chExt cx="9048830" cy="1280160"/>
            </a:xfrm>
          </p:grpSpPr>
          <p:pic>
            <p:nvPicPr>
              <p:cNvPr id="14" name="Picture 13" descr="A clock with a yellow and black background&#10;&#10;Description automatically generated">
                <a:extLst>
                  <a:ext uri="{FF2B5EF4-FFF2-40B4-BE49-F238E27FC236}">
                    <a16:creationId xmlns:a16="http://schemas.microsoft.com/office/drawing/2014/main" id="{F31620D7-7590-D96C-B1F2-84D957C5627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470681" y="4267017"/>
                <a:ext cx="1188720" cy="1188720"/>
              </a:xfrm>
              <a:prstGeom prst="rect">
                <a:avLst/>
              </a:prstGeom>
            </p:spPr>
          </p:pic>
          <p:pic>
            <p:nvPicPr>
              <p:cNvPr id="16" name="Picture 15" descr="A group of light bulbs&#10;&#10;Description automatically generated">
                <a:extLst>
                  <a:ext uri="{FF2B5EF4-FFF2-40B4-BE49-F238E27FC236}">
                    <a16:creationId xmlns:a16="http://schemas.microsoft.com/office/drawing/2014/main" id="{D36CA319-A98E-E0F9-294E-0608277B5E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178124" y="4267017"/>
                <a:ext cx="655755" cy="1280160"/>
              </a:xfrm>
              <a:prstGeom prst="rect">
                <a:avLst/>
              </a:prstGeom>
            </p:spPr>
          </p:pic>
          <p:pic>
            <p:nvPicPr>
              <p:cNvPr id="18" name="Picture 17" descr="A person helping another person climb up a arrow&#10;&#10;Description automatically generated">
                <a:extLst>
                  <a:ext uri="{FF2B5EF4-FFF2-40B4-BE49-F238E27FC236}">
                    <a16:creationId xmlns:a16="http://schemas.microsoft.com/office/drawing/2014/main" id="{99ABC5DF-5EAF-D15D-DFE4-C119FAE8CF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683763" y="4267017"/>
                <a:ext cx="1281456" cy="1188720"/>
              </a:xfrm>
              <a:prstGeom prst="rect">
                <a:avLst/>
              </a:prstGeom>
            </p:spPr>
          </p:pic>
          <p:pic>
            <p:nvPicPr>
              <p:cNvPr id="20" name="Picture 19" descr="A silhouette of a person's head with a heart in the middle&#10;&#10;Description automatically generated">
                <a:extLst>
                  <a:ext uri="{FF2B5EF4-FFF2-40B4-BE49-F238E27FC236}">
                    <a16:creationId xmlns:a16="http://schemas.microsoft.com/office/drawing/2014/main" id="{852D1FB0-DB19-716F-AF2B-849C27ED01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548619" y="4267017"/>
                <a:ext cx="970892" cy="1188720"/>
              </a:xfrm>
              <a:prstGeom prst="rect">
                <a:avLst/>
              </a:prstGeom>
            </p:spPr>
          </p:pic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C95EA1BE-DBC7-D54B-8456-35737D4E2253}"/>
                </a:ext>
              </a:extLst>
            </p:cNvPr>
            <p:cNvGrpSpPr/>
            <p:nvPr/>
          </p:nvGrpSpPr>
          <p:grpSpPr>
            <a:xfrm>
              <a:off x="1025609" y="5661986"/>
              <a:ext cx="10047888" cy="584775"/>
              <a:chOff x="1025609" y="5661986"/>
              <a:chExt cx="10047888" cy="584775"/>
            </a:xfrm>
          </p:grpSpPr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CBAEEF6A-132A-6C74-902F-6D591B24BF18}"/>
                  </a:ext>
                </a:extLst>
              </p:cNvPr>
              <p:cNvSpPr txBox="1"/>
              <p:nvPr/>
            </p:nvSpPr>
            <p:spPr>
              <a:xfrm>
                <a:off x="1025609" y="5661986"/>
                <a:ext cx="207886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Time Management and Prioritization</a:t>
                </a: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6A3EA545-85B3-0D2C-0689-A7C833766CE6}"/>
                  </a:ext>
                </a:extLst>
              </p:cNvPr>
              <p:cNvSpPr txBox="1"/>
              <p:nvPr/>
            </p:nvSpPr>
            <p:spPr>
              <a:xfrm>
                <a:off x="3466570" y="5661986"/>
                <a:ext cx="207886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Motivation and Inspiration</a:t>
                </a: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E8FA8096-7A11-7D2C-3C28-94438CD0F737}"/>
                  </a:ext>
                </a:extLst>
              </p:cNvPr>
              <p:cNvSpPr txBox="1"/>
              <p:nvPr/>
            </p:nvSpPr>
            <p:spPr>
              <a:xfrm>
                <a:off x="6544123" y="5785096"/>
                <a:ext cx="20788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Adaptive Leadership</a:t>
                </a: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C253F686-B882-EE25-BB04-9615F57E2057}"/>
                  </a:ext>
                </a:extLst>
              </p:cNvPr>
              <p:cNvSpPr txBox="1"/>
              <p:nvPr/>
            </p:nvSpPr>
            <p:spPr>
              <a:xfrm>
                <a:off x="8994632" y="5661986"/>
                <a:ext cx="207886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Emotional Intelligence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358003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05D7699-AA89-9575-5E5F-DBA9E90FB46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0422" y="379316"/>
            <a:ext cx="7869382" cy="89255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Participant’s Workbook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and Leadership Journal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3" descr="Front cover of the participant's workbook and leadership journal">
            <a:extLst>
              <a:ext uri="{FF2B5EF4-FFF2-40B4-BE49-F238E27FC236}">
                <a16:creationId xmlns:a16="http://schemas.microsoft.com/office/drawing/2014/main" id="{3E15DB5A-D27C-1007-A6FE-0D60857A59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-27705"/>
            <a:ext cx="5031073" cy="6506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4597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42787C1-E204-3943-F9E7-9E403617A99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00897" y="448382"/>
            <a:ext cx="7624119" cy="64633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3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Ground Rules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9F0B53-5E83-742B-0C20-313E8E9BD2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5495" y="1834441"/>
            <a:ext cx="6759617" cy="3684588"/>
          </a:xfrm>
        </p:spPr>
        <p:txBody>
          <a:bodyPr>
            <a:normAutofit lnSpcReduction="10000"/>
          </a:bodyPr>
          <a:lstStyle/>
          <a:p>
            <a:pPr marL="274320" indent="457200">
              <a:spcBef>
                <a:spcPts val="2400"/>
              </a:spcBef>
              <a:buFont typeface="+mj-lt"/>
              <a:buAutoNum type="arabicPeriod"/>
            </a:pPr>
            <a:r>
              <a:rPr lang="en-US" sz="2800" dirty="0"/>
              <a:t>Show up on time.</a:t>
            </a:r>
          </a:p>
          <a:p>
            <a:pPr marL="274320" indent="457200">
              <a:spcBef>
                <a:spcPts val="2400"/>
              </a:spcBef>
              <a:buFont typeface="+mj-lt"/>
              <a:buAutoNum type="arabicPeriod"/>
            </a:pPr>
            <a:r>
              <a:rPr lang="en-US" sz="2800" dirty="0"/>
              <a:t>Be present.</a:t>
            </a:r>
          </a:p>
          <a:p>
            <a:pPr marL="274320" indent="457200">
              <a:spcBef>
                <a:spcPts val="2400"/>
              </a:spcBef>
              <a:buFont typeface="+mj-lt"/>
              <a:buAutoNum type="arabicPeriod"/>
            </a:pPr>
            <a:r>
              <a:rPr lang="en-US" sz="2800" dirty="0"/>
              <a:t>Let everyone participate.</a:t>
            </a:r>
          </a:p>
          <a:p>
            <a:pPr marL="274320" indent="457200">
              <a:spcBef>
                <a:spcPts val="2400"/>
              </a:spcBef>
              <a:buFont typeface="+mj-lt"/>
              <a:buAutoNum type="arabicPeriod"/>
            </a:pPr>
            <a:r>
              <a:rPr lang="en-US" sz="2800" dirty="0"/>
              <a:t>Listen with an open mind.</a:t>
            </a:r>
          </a:p>
          <a:p>
            <a:pPr marL="274320" indent="457200">
              <a:spcBef>
                <a:spcPts val="2400"/>
              </a:spcBef>
              <a:buFont typeface="+mj-lt"/>
              <a:buAutoNum type="arabicPeriod"/>
            </a:pPr>
            <a:r>
              <a:rPr lang="en-US" sz="2800" dirty="0"/>
              <a:t>Think before speaking.</a:t>
            </a:r>
          </a:p>
          <a:p>
            <a:pPr marL="274320" indent="457200">
              <a:spcBef>
                <a:spcPts val="2400"/>
              </a:spcBef>
              <a:buFont typeface="+mj-lt"/>
              <a:buAutoNum type="arabicPeriod"/>
            </a:pPr>
            <a:r>
              <a:rPr lang="en-US" sz="2800" dirty="0"/>
              <a:t>Attack the problem, not the person.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96522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84BED6A-3FAF-EC97-ABE9-9CD6B14B87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07298" y="-1317063"/>
            <a:ext cx="15448547" cy="9943061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88FF4C5F-E5D9-79E3-D7BB-2650915DED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705622" y="3259229"/>
            <a:ext cx="11454972" cy="3598771"/>
            <a:chOff x="441889" y="3653591"/>
            <a:chExt cx="10821204" cy="3399663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CDEFB69-B95F-6ACD-BB50-5E2B69684C1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1889" y="3754944"/>
              <a:ext cx="4996385" cy="2035564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37587B12-5407-12DD-950B-166BA876987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360531">
              <a:off x="3399037" y="3653591"/>
              <a:ext cx="5447996" cy="3399663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16D064C-CBBA-2866-4EC5-BAE165181B8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834723" y="4184079"/>
              <a:ext cx="5428370" cy="2348814"/>
            </a:xfrm>
            <a:prstGeom prst="rect">
              <a:avLst/>
            </a:prstGeom>
          </p:spPr>
        </p:pic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0667930C-B2F8-8BEB-52F3-D3B9A88912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34923">
            <a:off x="2075015" y="5377979"/>
            <a:ext cx="5092700" cy="3695700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6761D94C-2841-BDA4-B6E8-FBE478C9B9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99265" y="435577"/>
            <a:ext cx="8870659" cy="2659123"/>
            <a:chOff x="956603" y="-450166"/>
            <a:chExt cx="8870659" cy="265912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C97B958-DFBA-7403-B95B-B2B69B293067}"/>
                </a:ext>
              </a:extLst>
            </p:cNvPr>
            <p:cNvSpPr txBox="1"/>
            <p:nvPr/>
          </p:nvSpPr>
          <p:spPr>
            <a:xfrm>
              <a:off x="1083228" y="-353556"/>
              <a:ext cx="8527093" cy="1938992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6000" b="1" dirty="0">
                  <a:ln w="19050">
                    <a:solidFill>
                      <a:schemeClr val="bg1"/>
                    </a:solidFill>
                  </a:ln>
                  <a:solidFill>
                    <a:srgbClr val="F5895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TIME MANAGEMENT AND PRIORITIZATION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95BB432-6E7C-2FF5-010B-713AF03B31B4}"/>
                </a:ext>
              </a:extLst>
            </p:cNvPr>
            <p:cNvSpPr/>
            <p:nvPr/>
          </p:nvSpPr>
          <p:spPr>
            <a:xfrm>
              <a:off x="956603" y="-450166"/>
              <a:ext cx="8870659" cy="2659123"/>
            </a:xfrm>
            <a:prstGeom prst="rect">
              <a:avLst/>
            </a:prstGeom>
            <a:noFill/>
            <a:ln w="25400"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1070579A-8C6A-287A-9AB9-AA20CC5568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38922" y="248252"/>
            <a:ext cx="4990698" cy="215943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D5E5CE5-DB3E-D620-3A3E-614476D1C1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479175" y="2699388"/>
            <a:ext cx="4496426" cy="1945569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4C0EB97-CAB2-CF0A-AA94-82BEE399D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128" y="-3228044"/>
            <a:ext cx="3932237" cy="160020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3200" b="1" dirty="0">
                <a:ln w="19050">
                  <a:solidFill>
                    <a:schemeClr val="bg1"/>
                  </a:solidFill>
                </a:ln>
                <a:solidFill>
                  <a:srgbClr val="F589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 MANAGEMENT AND PRIORITIZATION</a:t>
            </a:r>
          </a:p>
        </p:txBody>
      </p:sp>
    </p:spTree>
    <p:extLst>
      <p:ext uri="{BB962C8B-B14F-4D97-AF65-F5344CB8AC3E}">
        <p14:creationId xmlns:p14="http://schemas.microsoft.com/office/powerpoint/2010/main" val="18399637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8ABA39B-04E4-149E-B534-00FABB4AE38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39775" y="193675"/>
            <a:ext cx="10515600" cy="132556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600" b="1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Learning Objectives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A6BBE21-526D-D6A0-F07B-21326E0C68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628775"/>
            <a:ext cx="8485187" cy="4560888"/>
          </a:xfrm>
        </p:spPr>
        <p:txBody>
          <a:bodyPr>
            <a:normAutofit/>
          </a:bodyPr>
          <a:lstStyle/>
          <a:p>
            <a:r>
              <a:rPr lang="en-US" dirty="0"/>
              <a:t>Discuss strategies to effectively manage workload.</a:t>
            </a:r>
          </a:p>
          <a:p>
            <a:r>
              <a:rPr lang="en-US" dirty="0"/>
              <a:t>Practice delegation skills by clearly defining tasks and expectations, matching tasks with team members’ skills and interests, and providing feedback and recognition in the context of school nutrition</a:t>
            </a:r>
          </a:p>
          <a:p>
            <a:r>
              <a:rPr lang="en-US" dirty="0"/>
              <a:t>Employ strategies to successfully balance work and life, such as setting boundaries, taking breaks, practicing self-care, and seeking support.</a:t>
            </a:r>
          </a:p>
        </p:txBody>
      </p:sp>
    </p:spTree>
    <p:extLst>
      <p:ext uri="{BB962C8B-B14F-4D97-AF65-F5344CB8AC3E}">
        <p14:creationId xmlns:p14="http://schemas.microsoft.com/office/powerpoint/2010/main" val="17570546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51019A9-4D39-EA46-8E69-B8B8DE0651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5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ACTIVITY: TIME MANAGEMENT AND PRIORITIZATION DISCUSSION</a:t>
            </a:r>
          </a:p>
        </p:txBody>
      </p:sp>
      <p:pic>
        <p:nvPicPr>
          <p:cNvPr id="6" name="Content Placeholder 5" descr="A hand drawing a speech bubble">
            <a:extLst>
              <a:ext uri="{FF2B5EF4-FFF2-40B4-BE49-F238E27FC236}">
                <a16:creationId xmlns:a16="http://schemas.microsoft.com/office/drawing/2014/main" id="{13974A5A-810B-6D6D-7A27-38FE320375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973"/>
          <a:stretch/>
        </p:blipFill>
        <p:spPr>
          <a:xfrm>
            <a:off x="4777316" y="1189290"/>
            <a:ext cx="6780700" cy="4477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2359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E00AF19-A2DA-CAB9-CED9-F04AFB778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Managing Workload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72AB382-EF95-03CA-2BAC-EB8F9E5634F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667" dirty="0"/>
              <a:t>Amount of work</a:t>
            </a:r>
          </a:p>
          <a:p>
            <a:r>
              <a:rPr lang="en-US" sz="2667" dirty="0"/>
              <a:t>Maintain productivity</a:t>
            </a:r>
          </a:p>
          <a:p>
            <a:r>
              <a:rPr lang="en-US" sz="2667" dirty="0"/>
              <a:t>Prioritize tasks</a:t>
            </a:r>
          </a:p>
          <a:p>
            <a:r>
              <a:rPr lang="en-US" sz="2667" dirty="0"/>
              <a:t>Set realistic goals</a:t>
            </a:r>
          </a:p>
          <a:p>
            <a:r>
              <a:rPr lang="en-US" sz="2667" dirty="0"/>
              <a:t>Foster a healthy work-life balance</a:t>
            </a:r>
          </a:p>
        </p:txBody>
      </p:sp>
      <p:pic>
        <p:nvPicPr>
          <p:cNvPr id="8" name="Content Placeholder 7" descr="A person typing on a computer">
            <a:extLst>
              <a:ext uri="{FF2B5EF4-FFF2-40B4-BE49-F238E27FC236}">
                <a16:creationId xmlns:a16="http://schemas.microsoft.com/office/drawing/2014/main" id="{D7DD38DC-D496-F4E5-4718-6F95A3EF5F1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067" y="1825625"/>
            <a:ext cx="4351867" cy="4351867"/>
          </a:xfrm>
        </p:spPr>
      </p:pic>
    </p:spTree>
    <p:extLst>
      <p:ext uri="{BB962C8B-B14F-4D97-AF65-F5344CB8AC3E}">
        <p14:creationId xmlns:p14="http://schemas.microsoft.com/office/powerpoint/2010/main" val="8021057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967881-A7FD-B4BC-0FAD-C61FCC22C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773653" cy="672843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Workload Management Strategies: </a:t>
            </a:r>
            <a:br>
              <a:rPr lang="en-US" b="1" dirty="0"/>
            </a:br>
            <a:r>
              <a:rPr lang="en-US" b="1" dirty="0"/>
              <a:t>Task Management Tools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BC5489-385E-A3C4-5B82-99E94ED766E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667" dirty="0"/>
              <a:t>Track tasks, deadlines, progress</a:t>
            </a:r>
          </a:p>
          <a:p>
            <a:r>
              <a:rPr lang="en-US" sz="2667" dirty="0"/>
              <a:t>Digital tools for organization</a:t>
            </a:r>
          </a:p>
          <a:p>
            <a:r>
              <a:rPr lang="en-US" sz="2667" dirty="0"/>
              <a:t>Set reminders, delegate tasks</a:t>
            </a:r>
          </a:p>
        </p:txBody>
      </p:sp>
      <p:pic>
        <p:nvPicPr>
          <p:cNvPr id="8" name="Content Placeholder 7" descr="A hand touching a computer">
            <a:extLst>
              <a:ext uri="{FF2B5EF4-FFF2-40B4-BE49-F238E27FC236}">
                <a16:creationId xmlns:a16="http://schemas.microsoft.com/office/drawing/2014/main" id="{C5209AC2-E58C-E3D3-99F7-74BE2732C40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067" y="1825625"/>
            <a:ext cx="4351867" cy="4351867"/>
          </a:xfrm>
        </p:spPr>
      </p:pic>
    </p:spTree>
    <p:extLst>
      <p:ext uri="{BB962C8B-B14F-4D97-AF65-F5344CB8AC3E}">
        <p14:creationId xmlns:p14="http://schemas.microsoft.com/office/powerpoint/2010/main" val="10139742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967881-A7FD-B4BC-0FAD-C61FCC22C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100734" cy="672843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Workload Management Strategies: </a:t>
            </a:r>
            <a:br>
              <a:rPr lang="en-US" b="1" dirty="0"/>
            </a:br>
            <a:r>
              <a:rPr lang="en-US" b="1" dirty="0"/>
              <a:t>Create a Daily Schedule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BC5489-385E-A3C4-5B82-99E94ED766E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667" dirty="0"/>
              <a:t>Provide structure to the day</a:t>
            </a:r>
          </a:p>
          <a:p>
            <a:r>
              <a:rPr lang="en-US" sz="2667" dirty="0"/>
              <a:t>Allocate sufficient time</a:t>
            </a:r>
          </a:p>
          <a:p>
            <a:r>
              <a:rPr lang="en-US" sz="2667" dirty="0"/>
              <a:t>Avoid multitasking, reduce stress</a:t>
            </a:r>
          </a:p>
        </p:txBody>
      </p:sp>
      <p:pic>
        <p:nvPicPr>
          <p:cNvPr id="6" name="Content Placeholder 5" descr="A person using a phone and writing on a book">
            <a:extLst>
              <a:ext uri="{FF2B5EF4-FFF2-40B4-BE49-F238E27FC236}">
                <a16:creationId xmlns:a16="http://schemas.microsoft.com/office/drawing/2014/main" id="{F3ED4EDC-5AB0-37B3-DBCE-E731B8C16DF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6587067" y="1825625"/>
            <a:ext cx="4351867" cy="4351867"/>
          </a:xfrm>
        </p:spPr>
      </p:pic>
    </p:spTree>
    <p:extLst>
      <p:ext uri="{BB962C8B-B14F-4D97-AF65-F5344CB8AC3E}">
        <p14:creationId xmlns:p14="http://schemas.microsoft.com/office/powerpoint/2010/main" val="39479892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967881-A7FD-B4BC-0FAD-C61FCC22C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327105" cy="672843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Workload Management Strategies: </a:t>
            </a:r>
            <a:br>
              <a:rPr lang="en-US" b="1" dirty="0"/>
            </a:br>
            <a:r>
              <a:rPr lang="en-US" b="1" dirty="0"/>
              <a:t>Prioritizing Tasks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BC5489-385E-A3C4-5B82-99E94ED766E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667" dirty="0"/>
              <a:t>Not all tasks are equal</a:t>
            </a:r>
          </a:p>
          <a:p>
            <a:r>
              <a:rPr lang="en-US" sz="2667" dirty="0"/>
              <a:t>Importance and urgency</a:t>
            </a:r>
          </a:p>
          <a:p>
            <a:r>
              <a:rPr lang="en-US" sz="2667" dirty="0"/>
              <a:t>Focus on what's crucial</a:t>
            </a:r>
          </a:p>
          <a:p>
            <a:r>
              <a:rPr lang="en-US" sz="2667" dirty="0"/>
              <a:t>Manage time effectively</a:t>
            </a:r>
          </a:p>
        </p:txBody>
      </p:sp>
      <p:pic>
        <p:nvPicPr>
          <p:cNvPr id="6" name="Content Placeholder 5" descr="A yellow post-it note with black writing on it">
            <a:extLst>
              <a:ext uri="{FF2B5EF4-FFF2-40B4-BE49-F238E27FC236}">
                <a16:creationId xmlns:a16="http://schemas.microsoft.com/office/drawing/2014/main" id="{E5EB7C97-2568-B3B0-07B8-3779AFB5401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4000" y="1447800"/>
            <a:ext cx="4351867" cy="4351867"/>
          </a:xfrm>
        </p:spPr>
      </p:pic>
    </p:spTree>
    <p:extLst>
      <p:ext uri="{BB962C8B-B14F-4D97-AF65-F5344CB8AC3E}">
        <p14:creationId xmlns:p14="http://schemas.microsoft.com/office/powerpoint/2010/main" val="23184877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51019A9-4D39-EA46-8E69-B8B8DE0651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8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ACTIVITY: WORKLOAD MANAGEMENT ROLE-PLAYING EXERCISE</a:t>
            </a:r>
          </a:p>
        </p:txBody>
      </p:sp>
      <p:pic>
        <p:nvPicPr>
          <p:cNvPr id="8" name="Content Placeholder 7" descr="A group of small clocks arranged in a circle">
            <a:extLst>
              <a:ext uri="{FF2B5EF4-FFF2-40B4-BE49-F238E27FC236}">
                <a16:creationId xmlns:a16="http://schemas.microsoft.com/office/drawing/2014/main" id="{2A3D13D6-10E9-CFC1-4C23-928BD47FEE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973"/>
          <a:stretch/>
        </p:blipFill>
        <p:spPr>
          <a:xfrm>
            <a:off x="4777316" y="1189290"/>
            <a:ext cx="6780700" cy="4477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138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967881-A7FD-B4BC-0FAD-C61FCC22C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Delegation Skills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BC5489-385E-A3C4-5B82-99E94ED766E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667" dirty="0"/>
              <a:t>Assigning responsibility, authority</a:t>
            </a:r>
          </a:p>
          <a:p>
            <a:r>
              <a:rPr lang="en-US" sz="2667" dirty="0"/>
              <a:t>Allows focusing on high-level tasks</a:t>
            </a:r>
          </a:p>
          <a:p>
            <a:r>
              <a:rPr lang="en-US" sz="2667" dirty="0"/>
              <a:t>Empower team members</a:t>
            </a:r>
          </a:p>
          <a:p>
            <a:r>
              <a:rPr lang="en-US" sz="2667" dirty="0"/>
              <a:t>Efficient task distribution</a:t>
            </a:r>
          </a:p>
        </p:txBody>
      </p:sp>
      <p:pic>
        <p:nvPicPr>
          <p:cNvPr id="6" name="Content Placeholder 5" descr="A group of colorful post it notes with black outline">
            <a:extLst>
              <a:ext uri="{FF2B5EF4-FFF2-40B4-BE49-F238E27FC236}">
                <a16:creationId xmlns:a16="http://schemas.microsoft.com/office/drawing/2014/main" id="{F7ED577B-2191-3DCA-8E85-2830EF87547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4800" y="1143000"/>
            <a:ext cx="4351867" cy="4351867"/>
          </a:xfrm>
        </p:spPr>
      </p:pic>
    </p:spTree>
    <p:extLst>
      <p:ext uri="{BB962C8B-B14F-4D97-AF65-F5344CB8AC3E}">
        <p14:creationId xmlns:p14="http://schemas.microsoft.com/office/powerpoint/2010/main" val="5630626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CF800-EB51-F679-EACD-2D059FBA5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Benefits of Delegation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101073-13C5-F150-B902-15E2DE40440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667" dirty="0"/>
              <a:t>Empowering team members</a:t>
            </a:r>
          </a:p>
          <a:p>
            <a:r>
              <a:rPr lang="en-US" sz="2667" dirty="0"/>
              <a:t>Improving efficiency</a:t>
            </a:r>
          </a:p>
          <a:p>
            <a:r>
              <a:rPr lang="en-US" sz="2667" dirty="0"/>
              <a:t>Freeing up time for strategic planning</a:t>
            </a:r>
          </a:p>
        </p:txBody>
      </p:sp>
      <p:pic>
        <p:nvPicPr>
          <p:cNvPr id="6" name="Content Placeholder 5" descr="A group of hands touching a blackboard">
            <a:extLst>
              <a:ext uri="{FF2B5EF4-FFF2-40B4-BE49-F238E27FC236}">
                <a16:creationId xmlns:a16="http://schemas.microsoft.com/office/drawing/2014/main" id="{20AFAB8F-805B-2768-B172-A4D5C9C2588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6400" y="1397000"/>
            <a:ext cx="4351867" cy="4351867"/>
          </a:xfrm>
        </p:spPr>
      </p:pic>
    </p:spTree>
    <p:extLst>
      <p:ext uri="{BB962C8B-B14F-4D97-AF65-F5344CB8AC3E}">
        <p14:creationId xmlns:p14="http://schemas.microsoft.com/office/powerpoint/2010/main" val="1668905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975351-F44B-EE73-20F4-52BF59E21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495547" cy="672843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Delegation Strategies: </a:t>
            </a:r>
            <a:br>
              <a:rPr lang="en-US" b="1" dirty="0"/>
            </a:br>
            <a:r>
              <a:rPr lang="en-US" b="1" dirty="0"/>
              <a:t>Clearly Define Tasks and Expectations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239BAC-D187-BC03-94AC-73A1BB78553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667" dirty="0"/>
              <a:t>Define task, expectations clearly</a:t>
            </a:r>
          </a:p>
          <a:p>
            <a:r>
              <a:rPr lang="en-US" sz="2667" dirty="0"/>
              <a:t>What needs to be done</a:t>
            </a:r>
          </a:p>
          <a:p>
            <a:r>
              <a:rPr lang="en-US" sz="2667" dirty="0"/>
              <a:t>When it needs to be done</a:t>
            </a:r>
          </a:p>
          <a:p>
            <a:r>
              <a:rPr lang="en-US" sz="2667" dirty="0"/>
              <a:t>Guidelines, standards</a:t>
            </a:r>
          </a:p>
        </p:txBody>
      </p:sp>
      <p:pic>
        <p:nvPicPr>
          <p:cNvPr id="6" name="Content Placeholder 5" descr="A cork board with sticky notes">
            <a:extLst>
              <a:ext uri="{FF2B5EF4-FFF2-40B4-BE49-F238E27FC236}">
                <a16:creationId xmlns:a16="http://schemas.microsoft.com/office/drawing/2014/main" id="{C5B7D06A-396A-AE55-AB9E-35AAC98874B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6587067" y="1825625"/>
            <a:ext cx="4351867" cy="4351867"/>
          </a:xfrm>
        </p:spPr>
      </p:pic>
    </p:spTree>
    <p:extLst>
      <p:ext uri="{BB962C8B-B14F-4D97-AF65-F5344CB8AC3E}">
        <p14:creationId xmlns:p14="http://schemas.microsoft.com/office/powerpoint/2010/main" val="13075076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975351-F44B-EE73-20F4-52BF59E21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91800" cy="672843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Delegation Strategies: </a:t>
            </a:r>
            <a:br>
              <a:rPr lang="en-US" b="1" dirty="0"/>
            </a:br>
            <a:r>
              <a:rPr lang="en-US" b="1" dirty="0"/>
              <a:t>Match Tasks with Skills and Interests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239BAC-D187-BC03-94AC-73A1BB78553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667" dirty="0"/>
              <a:t>Match tasks with skills, interests</a:t>
            </a:r>
          </a:p>
          <a:p>
            <a:r>
              <a:rPr lang="en-US" sz="2667" dirty="0"/>
              <a:t>Ensures task success</a:t>
            </a:r>
          </a:p>
          <a:p>
            <a:r>
              <a:rPr lang="en-US" sz="2667" dirty="0"/>
              <a:t>Increases motivation, engagement</a:t>
            </a:r>
          </a:p>
        </p:txBody>
      </p:sp>
      <p:pic>
        <p:nvPicPr>
          <p:cNvPr id="6" name="Content Placeholder 5" descr="A hand writing on a chalkboard">
            <a:extLst>
              <a:ext uri="{FF2B5EF4-FFF2-40B4-BE49-F238E27FC236}">
                <a16:creationId xmlns:a16="http://schemas.microsoft.com/office/drawing/2014/main" id="{76E2C4C0-B7D2-9A4E-BA73-60D3C5A4D6A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6587067" y="1825625"/>
            <a:ext cx="4351867" cy="4351867"/>
          </a:xfrm>
        </p:spPr>
      </p:pic>
    </p:spTree>
    <p:extLst>
      <p:ext uri="{BB962C8B-B14F-4D97-AF65-F5344CB8AC3E}">
        <p14:creationId xmlns:p14="http://schemas.microsoft.com/office/powerpoint/2010/main" val="17959537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975351-F44B-EE73-20F4-52BF59E21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Delegation Strategies: Provide Feedback and Recognition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239BAC-D187-BC03-94AC-73A1BB78553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667" dirty="0"/>
              <a:t>After task completion</a:t>
            </a:r>
          </a:p>
          <a:p>
            <a:r>
              <a:rPr lang="en-US" sz="2667" dirty="0"/>
              <a:t>Provide feedback</a:t>
            </a:r>
          </a:p>
          <a:p>
            <a:r>
              <a:rPr lang="en-US" sz="2667" dirty="0"/>
              <a:t>Recognize and appreciate</a:t>
            </a:r>
          </a:p>
          <a:p>
            <a:r>
              <a:rPr lang="en-US" sz="2667" dirty="0"/>
              <a:t>Encourage learning and growth</a:t>
            </a:r>
          </a:p>
        </p:txBody>
      </p:sp>
      <p:pic>
        <p:nvPicPr>
          <p:cNvPr id="6" name="Content Placeholder 5" descr="A close-up of a blackboard with white chalk writing">
            <a:extLst>
              <a:ext uri="{FF2B5EF4-FFF2-40B4-BE49-F238E27FC236}">
                <a16:creationId xmlns:a16="http://schemas.microsoft.com/office/drawing/2014/main" id="{409CE43E-8DAD-0207-0E35-44CA556B385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6587067" y="1825625"/>
            <a:ext cx="4351867" cy="4351867"/>
          </a:xfrm>
        </p:spPr>
      </p:pic>
    </p:spTree>
    <p:extLst>
      <p:ext uri="{BB962C8B-B14F-4D97-AF65-F5344CB8AC3E}">
        <p14:creationId xmlns:p14="http://schemas.microsoft.com/office/powerpoint/2010/main" val="1101518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51019A9-4D39-EA46-8E69-B8B8DE0651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3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ACTIVITY: DELEGATION ROLE-PLAYING EXERCISE</a:t>
            </a:r>
          </a:p>
        </p:txBody>
      </p:sp>
      <p:pic>
        <p:nvPicPr>
          <p:cNvPr id="8" name="Content Placeholder 7" descr="A group of small clocks arranged in a circle">
            <a:extLst>
              <a:ext uri="{FF2B5EF4-FFF2-40B4-BE49-F238E27FC236}">
                <a16:creationId xmlns:a16="http://schemas.microsoft.com/office/drawing/2014/main" id="{2A3D13D6-10E9-CFC1-4C23-928BD47FEE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973"/>
          <a:stretch/>
        </p:blipFill>
        <p:spPr>
          <a:xfrm>
            <a:off x="4777316" y="1189290"/>
            <a:ext cx="6780700" cy="4477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3930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4A20819-453B-59B3-C6BE-D99BF2148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Balancing Work and Life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7B00325-E0D5-6AE9-E4D1-404D4BEC207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667" dirty="0"/>
              <a:t>Equilibrium between work and personal life</a:t>
            </a:r>
          </a:p>
          <a:p>
            <a:r>
              <a:rPr lang="en-US" sz="2667" dirty="0"/>
              <a:t>Sustainable harmony</a:t>
            </a:r>
          </a:p>
          <a:p>
            <a:r>
              <a:rPr lang="en-US" sz="2667" dirty="0"/>
              <a:t>Wellbeing, productivity, job satisfaction</a:t>
            </a:r>
          </a:p>
        </p:txBody>
      </p:sp>
      <p:pic>
        <p:nvPicPr>
          <p:cNvPr id="3" name="Content Placeholder 2" descr="A signpost with arrows pointing to different directions">
            <a:extLst>
              <a:ext uri="{FF2B5EF4-FFF2-40B4-BE49-F238E27FC236}">
                <a16:creationId xmlns:a16="http://schemas.microsoft.com/office/drawing/2014/main" id="{690C306D-89D1-1983-7C8A-C8179FE4804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6587067" y="1825625"/>
            <a:ext cx="4351867" cy="4351867"/>
          </a:xfrm>
        </p:spPr>
      </p:pic>
    </p:spTree>
    <p:extLst>
      <p:ext uri="{BB962C8B-B14F-4D97-AF65-F5344CB8AC3E}">
        <p14:creationId xmlns:p14="http://schemas.microsoft.com/office/powerpoint/2010/main" val="10202544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7A495B-72CC-F970-116E-8518D7177F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Strategies for Work-Life Balance: </a:t>
            </a:r>
            <a:br>
              <a:rPr lang="en-US" b="1" dirty="0"/>
            </a:br>
            <a:r>
              <a:rPr lang="en-US" b="1" dirty="0"/>
              <a:t>Set Boundaries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24E7CA-26AC-AAA5-374C-243E7EBED93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667" dirty="0"/>
              <a:t>Define clear work, personal boundaries</a:t>
            </a:r>
          </a:p>
          <a:p>
            <a:r>
              <a:rPr lang="en-US" sz="2667" dirty="0"/>
              <a:t>Avoid work emails after a certain time</a:t>
            </a:r>
          </a:p>
          <a:p>
            <a:r>
              <a:rPr lang="en-US" sz="2667" dirty="0"/>
              <a:t>Ensure full lunch breaks</a:t>
            </a:r>
          </a:p>
        </p:txBody>
      </p:sp>
      <p:pic>
        <p:nvPicPr>
          <p:cNvPr id="8" name="Content Placeholder 7" descr="A person standing on the floor with a graphic on the floor">
            <a:extLst>
              <a:ext uri="{FF2B5EF4-FFF2-40B4-BE49-F238E27FC236}">
                <a16:creationId xmlns:a16="http://schemas.microsoft.com/office/drawing/2014/main" id="{69984225-E468-481C-1D07-72B3E1C0B51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973"/>
          <a:stretch/>
        </p:blipFill>
        <p:spPr>
          <a:xfrm>
            <a:off x="6587067" y="1825625"/>
            <a:ext cx="4351867" cy="2873375"/>
          </a:xfrm>
        </p:spPr>
      </p:pic>
    </p:spTree>
    <p:extLst>
      <p:ext uri="{BB962C8B-B14F-4D97-AF65-F5344CB8AC3E}">
        <p14:creationId xmlns:p14="http://schemas.microsoft.com/office/powerpoint/2010/main" val="556673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7A495B-72CC-F970-116E-8518D7177F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Strategies for Work-Life Balance: </a:t>
            </a:r>
            <a:br>
              <a:rPr lang="en-US" b="1" dirty="0"/>
            </a:br>
            <a:r>
              <a:rPr lang="en-US" b="1" dirty="0"/>
              <a:t>Take Breaks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24E7CA-26AC-AAA5-374C-243E7EBED93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667" dirty="0"/>
              <a:t>Prevent burnout, improve productivity</a:t>
            </a:r>
          </a:p>
          <a:p>
            <a:r>
              <a:rPr lang="en-US" sz="2667" dirty="0"/>
              <a:t>Short walks, mindfulness, breaks from workspace</a:t>
            </a:r>
          </a:p>
        </p:txBody>
      </p:sp>
      <p:pic>
        <p:nvPicPr>
          <p:cNvPr id="6" name="Content Placeholder 5" descr="A chalkboard with a mug and stationery on a table">
            <a:extLst>
              <a:ext uri="{FF2B5EF4-FFF2-40B4-BE49-F238E27FC236}">
                <a16:creationId xmlns:a16="http://schemas.microsoft.com/office/drawing/2014/main" id="{56BCE429-642C-605C-2F50-300FF71E4EC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6587067" y="1825625"/>
            <a:ext cx="4351867" cy="4351867"/>
          </a:xfrm>
        </p:spPr>
      </p:pic>
    </p:spTree>
    <p:extLst>
      <p:ext uri="{BB962C8B-B14F-4D97-AF65-F5344CB8AC3E}">
        <p14:creationId xmlns:p14="http://schemas.microsoft.com/office/powerpoint/2010/main" val="42097707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7A495B-72CC-F970-116E-8518D7177F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Strategies for Work-Life Balance: </a:t>
            </a:r>
            <a:br>
              <a:rPr lang="en-US" b="1" dirty="0"/>
            </a:br>
            <a:r>
              <a:rPr lang="en-US" b="1" dirty="0"/>
              <a:t>Practice Self-Care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24E7CA-26AC-AAA5-374C-243E7EBED93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667" dirty="0"/>
              <a:t>Regular exercise</a:t>
            </a:r>
          </a:p>
          <a:p>
            <a:r>
              <a:rPr lang="en-US" sz="2667" dirty="0"/>
              <a:t>Healthy diet</a:t>
            </a:r>
          </a:p>
          <a:p>
            <a:r>
              <a:rPr lang="en-US" sz="2667" dirty="0"/>
              <a:t>Sufficient sleep</a:t>
            </a:r>
          </a:p>
          <a:p>
            <a:r>
              <a:rPr lang="en-US" sz="2667" dirty="0"/>
              <a:t>Relaxation techniques</a:t>
            </a:r>
          </a:p>
          <a:p>
            <a:r>
              <a:rPr lang="en-US" sz="2667" dirty="0"/>
              <a:t>Manage stress</a:t>
            </a:r>
          </a:p>
          <a:p>
            <a:r>
              <a:rPr lang="en-US" sz="2667" dirty="0"/>
              <a:t>Improve work-life balance</a:t>
            </a:r>
          </a:p>
        </p:txBody>
      </p:sp>
      <p:pic>
        <p:nvPicPr>
          <p:cNvPr id="6" name="Content Placeholder 5" descr="A small potted plant next to a chalkboard">
            <a:extLst>
              <a:ext uri="{FF2B5EF4-FFF2-40B4-BE49-F238E27FC236}">
                <a16:creationId xmlns:a16="http://schemas.microsoft.com/office/drawing/2014/main" id="{710A6077-A984-86CB-71B2-0E0A56F09BE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4000" y="1346200"/>
            <a:ext cx="4351867" cy="4351867"/>
          </a:xfrm>
        </p:spPr>
      </p:pic>
    </p:spTree>
    <p:extLst>
      <p:ext uri="{BB962C8B-B14F-4D97-AF65-F5344CB8AC3E}">
        <p14:creationId xmlns:p14="http://schemas.microsoft.com/office/powerpoint/2010/main" val="32328658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7A495B-72CC-F970-116E-8518D7177F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Strategies for Work-Life Balance: </a:t>
            </a:r>
            <a:br>
              <a:rPr lang="en-US" b="1" dirty="0"/>
            </a:br>
            <a:r>
              <a:rPr lang="en-US" b="1" dirty="0"/>
              <a:t>Seek Support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24E7CA-26AC-AAA5-374C-243E7EBED93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667" dirty="0"/>
              <a:t>Feeling overwhelmed</a:t>
            </a:r>
          </a:p>
          <a:p>
            <a:r>
              <a:rPr lang="en-US" sz="2667" dirty="0"/>
              <a:t>Seek support from colleagues, supervisor</a:t>
            </a:r>
          </a:p>
          <a:p>
            <a:r>
              <a:rPr lang="en-US" sz="2667" dirty="0"/>
              <a:t>Consider mental health professionals</a:t>
            </a:r>
          </a:p>
          <a:p>
            <a:endParaRPr lang="en-US" sz="2667" dirty="0"/>
          </a:p>
          <a:p>
            <a:endParaRPr lang="en-US" sz="2667" dirty="0"/>
          </a:p>
          <a:p>
            <a:endParaRPr lang="en-US" sz="2667" dirty="0"/>
          </a:p>
          <a:p>
            <a:endParaRPr lang="en-US" sz="2667" dirty="0"/>
          </a:p>
          <a:p>
            <a:endParaRPr lang="en-US" sz="2667" dirty="0"/>
          </a:p>
          <a:p>
            <a:endParaRPr lang="en-US" sz="2667" dirty="0"/>
          </a:p>
          <a:p>
            <a:endParaRPr lang="en-US" sz="2667" dirty="0"/>
          </a:p>
        </p:txBody>
      </p:sp>
      <p:pic>
        <p:nvPicPr>
          <p:cNvPr id="14" name="Content Placeholder 13" descr="A chalkboard with signs on it">
            <a:extLst>
              <a:ext uri="{FF2B5EF4-FFF2-40B4-BE49-F238E27FC236}">
                <a16:creationId xmlns:a16="http://schemas.microsoft.com/office/drawing/2014/main" id="{E4D65BAC-516A-71AD-8829-97D1B526ADB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6587067" y="1825625"/>
            <a:ext cx="4351867" cy="4351867"/>
          </a:xfrm>
        </p:spPr>
      </p:pic>
    </p:spTree>
    <p:extLst>
      <p:ext uri="{BB962C8B-B14F-4D97-AF65-F5344CB8AC3E}">
        <p14:creationId xmlns:p14="http://schemas.microsoft.com/office/powerpoint/2010/main" val="30734068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51019A9-4D39-EA46-8E69-B8B8DE0651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prstGeom prst="ellipse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0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ACTIVITY: WORK-LIFE BALANCE ROLE-PLAYING EXERCISE</a:t>
            </a:r>
          </a:p>
        </p:txBody>
      </p:sp>
      <p:pic>
        <p:nvPicPr>
          <p:cNvPr id="8" name="Content Placeholder 7" descr="A group of small clocks arranged in a circle">
            <a:extLst>
              <a:ext uri="{FF2B5EF4-FFF2-40B4-BE49-F238E27FC236}">
                <a16:creationId xmlns:a16="http://schemas.microsoft.com/office/drawing/2014/main" id="{2A3D13D6-10E9-CFC1-4C23-928BD47FEE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973"/>
          <a:stretch/>
        </p:blipFill>
        <p:spPr>
          <a:xfrm>
            <a:off x="4777316" y="1189290"/>
            <a:ext cx="6780700" cy="4477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367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D293B82-3F12-4C5F-52A0-E0BFF14EC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3687" y="-612775"/>
            <a:ext cx="3932237" cy="1600200"/>
          </a:xfrm>
        </p:spPr>
        <p:txBody>
          <a:bodyPr/>
          <a:lstStyle/>
          <a:p>
            <a:r>
              <a:rPr lang="en-US" b="1" dirty="0"/>
              <a:t>Wrap Up and Q&amp;A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93A66D2-8C10-FB8C-C4B6-F8A6B3A976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8875" y="1264443"/>
            <a:ext cx="6172200" cy="4873625"/>
          </a:xfrm>
        </p:spPr>
        <p:txBody>
          <a:bodyPr>
            <a:normAutofit/>
          </a:bodyPr>
          <a:lstStyle/>
          <a:p>
            <a:r>
              <a:rPr lang="en-US" sz="3600" dirty="0"/>
              <a:t>Managing Workload</a:t>
            </a:r>
          </a:p>
          <a:p>
            <a:pPr lvl="1"/>
            <a:r>
              <a:rPr lang="en-US" sz="3200" dirty="0"/>
              <a:t>Strategies</a:t>
            </a:r>
          </a:p>
          <a:p>
            <a:r>
              <a:rPr lang="en-US" sz="3600" dirty="0"/>
              <a:t>Delegation</a:t>
            </a:r>
          </a:p>
          <a:p>
            <a:pPr lvl="1"/>
            <a:r>
              <a:rPr lang="en-US" sz="3200" dirty="0"/>
              <a:t>Techniques</a:t>
            </a:r>
          </a:p>
          <a:p>
            <a:r>
              <a:rPr lang="en-US" sz="3600" dirty="0"/>
              <a:t>Work-Life Balance</a:t>
            </a:r>
          </a:p>
          <a:p>
            <a:pPr lvl="1"/>
            <a:r>
              <a:rPr lang="en-US" sz="3200" dirty="0"/>
              <a:t>Benefits</a:t>
            </a:r>
          </a:p>
          <a:p>
            <a:pPr lvl="1"/>
            <a:r>
              <a:rPr lang="en-US" sz="3200" dirty="0"/>
              <a:t>Strategies</a:t>
            </a:r>
            <a:endParaRPr lang="en-US" dirty="0"/>
          </a:p>
        </p:txBody>
      </p:sp>
      <p:pic>
        <p:nvPicPr>
          <p:cNvPr id="8" name="Content Placeholder 7" descr="Several white speech bubbles with question marks">
            <a:extLst>
              <a:ext uri="{FF2B5EF4-FFF2-40B4-BE49-F238E27FC236}">
                <a16:creationId xmlns:a16="http://schemas.microsoft.com/office/drawing/2014/main" id="{CDC81E2D-254F-A84E-53D4-A4E587E9B6EE}"/>
              </a:ext>
            </a:extLst>
          </p:cNvPr>
          <p:cNvPicPr>
            <a:picLocks noGrp="1" noChangeAspect="1"/>
          </p:cNvPicPr>
          <p:nvPr>
            <p:ph sz="quarter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831"/>
          <a:stretch/>
        </p:blipFill>
        <p:spPr>
          <a:xfrm>
            <a:off x="6771517" y="2093911"/>
            <a:ext cx="4860925" cy="3214687"/>
          </a:xfrm>
        </p:spPr>
      </p:pic>
    </p:spTree>
    <p:extLst>
      <p:ext uri="{BB962C8B-B14F-4D97-AF65-F5344CB8AC3E}">
        <p14:creationId xmlns:p14="http://schemas.microsoft.com/office/powerpoint/2010/main" val="24373034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230C7E7-4B72-4939-6D9C-F61D10796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Social Media Links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962216"/>
            <a:ext cx="10515600" cy="10578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br>
              <a:rPr lang="en-US" dirty="0">
                <a:latin typeface="Arial" panose="020B0604020202020204" pitchFamily="34" charset="0"/>
                <a:cs typeface="Arial" pitchFamily="34" charset="0"/>
              </a:rPr>
            </a:br>
            <a:r>
              <a:rPr lang="en-US" dirty="0">
                <a:latin typeface="Arial" panose="020B0604020202020204" pitchFamily="34" charset="0"/>
                <a:cs typeface="Arial" pitchFamily="34" charset="0"/>
              </a:rPr>
              <a:t>www.theicn.org  1-800-321-3054 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" y="3821673"/>
            <a:ext cx="12191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6"/>
            <a:r>
              <a:rPr lang="en-US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Follow ICN on Social Media!</a:t>
            </a:r>
          </a:p>
        </p:txBody>
      </p:sp>
      <p:grpSp>
        <p:nvGrpSpPr>
          <p:cNvPr id="7" name="Group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27529" y="4407269"/>
            <a:ext cx="11310212" cy="1514924"/>
            <a:chOff x="820584" y="4441195"/>
            <a:chExt cx="11310212" cy="1514924"/>
          </a:xfrm>
        </p:grpSpPr>
        <p:grpSp>
          <p:nvGrpSpPr>
            <p:cNvPr id="8" name="Group 7"/>
            <p:cNvGrpSpPr/>
            <p:nvPr/>
          </p:nvGrpSpPr>
          <p:grpSpPr>
            <a:xfrm>
              <a:off x="820584" y="4441195"/>
              <a:ext cx="8064168" cy="1514924"/>
              <a:chOff x="669333" y="4441195"/>
              <a:chExt cx="8064168" cy="1514924"/>
            </a:xfrm>
          </p:grpSpPr>
          <p:sp>
            <p:nvSpPr>
              <p:cNvPr id="12" name="Rectangle 11"/>
              <p:cNvSpPr/>
              <p:nvPr/>
            </p:nvSpPr>
            <p:spPr>
              <a:xfrm>
                <a:off x="669333" y="5586787"/>
                <a:ext cx="308590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14446"/>
                <a:r>
                  <a:rPr lang="en-US" dirty="0">
                    <a:solidFill>
                      <a:srgbClr val="0070C0"/>
                    </a:solidFill>
                    <a:hlinkClick r:id="rId3"/>
                  </a:rPr>
                  <a:t>facebook.com/</a:t>
                </a:r>
                <a:r>
                  <a:rPr lang="en-US" dirty="0" err="1">
                    <a:solidFill>
                      <a:srgbClr val="0070C0"/>
                    </a:solidFill>
                    <a:hlinkClick r:id="rId3"/>
                  </a:rPr>
                  <a:t>ichildnutrition</a:t>
                </a:r>
                <a:endParaRPr lang="en-US" dirty="0">
                  <a:solidFill>
                    <a:srgbClr val="0070C0"/>
                  </a:solidFill>
                </a:endParaRPr>
              </a:p>
            </p:txBody>
          </p:sp>
          <p:pic>
            <p:nvPicPr>
              <p:cNvPr id="13" name="Picture 12">
                <a:hlinkClick r:id="rId3"/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632135" y="4467003"/>
                <a:ext cx="995387" cy="995853"/>
              </a:xfrm>
              <a:prstGeom prst="rect">
                <a:avLst/>
              </a:prstGeom>
            </p:spPr>
          </p:pic>
          <p:sp>
            <p:nvSpPr>
              <p:cNvPr id="14" name="Rectangle 13"/>
              <p:cNvSpPr/>
              <p:nvPr/>
            </p:nvSpPr>
            <p:spPr>
              <a:xfrm>
                <a:off x="3989634" y="5584106"/>
                <a:ext cx="178286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14446"/>
                <a:r>
                  <a:rPr lang="en-US">
                    <a:solidFill>
                      <a:prstClr val="black"/>
                    </a:solidFill>
                    <a:hlinkClick r:id="rId5"/>
                  </a:rPr>
                  <a:t>@</a:t>
                </a:r>
                <a:r>
                  <a:rPr lang="en-US" err="1">
                    <a:solidFill>
                      <a:prstClr val="black"/>
                    </a:solidFill>
                    <a:hlinkClick r:id="rId5"/>
                  </a:rPr>
                  <a:t>ichildnutrition</a:t>
                </a:r>
                <a:endParaRPr lang="en-US">
                  <a:solidFill>
                    <a:prstClr val="black"/>
                  </a:solidFill>
                </a:endParaRPr>
              </a:p>
            </p:txBody>
          </p:sp>
          <p:pic>
            <p:nvPicPr>
              <p:cNvPr id="15" name="Picture 10" descr="http://3835642c2693476aa717-d4b78efce91b9730bcca725cf9bb0b37.r51.cf1.rackcdn.com/Multi-Color_Logo_thumbnail200.png">
                <a:hlinkClick r:id="rId6"/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27713" y="4441195"/>
                <a:ext cx="1077184" cy="107718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6" name="Rectangle 15"/>
              <p:cNvSpPr/>
              <p:nvPr/>
            </p:nvSpPr>
            <p:spPr>
              <a:xfrm>
                <a:off x="6350413" y="5584106"/>
                <a:ext cx="238308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14446"/>
                <a:r>
                  <a:rPr lang="en-US">
                    <a:solidFill>
                      <a:prstClr val="black"/>
                    </a:solidFill>
                    <a:hlinkClick r:id="rId6"/>
                  </a:rPr>
                  <a:t>instagram.com/</a:t>
                </a:r>
                <a:r>
                  <a:rPr lang="en-US" err="1">
                    <a:solidFill>
                      <a:prstClr val="black"/>
                    </a:solidFill>
                    <a:hlinkClick r:id="rId6"/>
                  </a:rPr>
                  <a:t>theicn</a:t>
                </a:r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8806936" y="4467003"/>
              <a:ext cx="3323860" cy="1455267"/>
              <a:chOff x="8081010" y="4684315"/>
              <a:chExt cx="3051603" cy="1455267"/>
            </a:xfrm>
          </p:grpSpPr>
          <p:pic>
            <p:nvPicPr>
              <p:cNvPr id="10" name="Picture 9">
                <a:hlinkClick r:id="rId8"/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152826" y="4684315"/>
                <a:ext cx="1155348" cy="982500"/>
              </a:xfrm>
              <a:prstGeom prst="rect">
                <a:avLst/>
              </a:prstGeom>
            </p:spPr>
          </p:pic>
          <p:sp>
            <p:nvSpPr>
              <p:cNvPr id="11" name="Rectangle 10"/>
              <p:cNvSpPr/>
              <p:nvPr/>
            </p:nvSpPr>
            <p:spPr>
              <a:xfrm>
                <a:off x="8081010" y="5770250"/>
                <a:ext cx="3051603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>
                    <a:hlinkClick r:id="rId8"/>
                  </a:rPr>
                  <a:t>linkedin.com/company/</a:t>
                </a:r>
                <a:r>
                  <a:rPr lang="en-US" err="1">
                    <a:hlinkClick r:id="rId8"/>
                  </a:rPr>
                  <a:t>theicn</a:t>
                </a:r>
                <a:endParaRPr lang="en-US" sz="2400"/>
              </a:p>
            </p:txBody>
          </p:sp>
        </p:grpSp>
      </p:grpSp>
      <p:pic>
        <p:nvPicPr>
          <p:cNvPr id="17" name="Picture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90"/>
          <a:stretch/>
        </p:blipFill>
        <p:spPr>
          <a:xfrm>
            <a:off x="4276671" y="4433076"/>
            <a:ext cx="996647" cy="105137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CC5D6F6-A23D-5BCE-9B04-93FA5BF3F4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7861" y="1433967"/>
            <a:ext cx="6536278" cy="1176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3350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5282" y="608458"/>
            <a:ext cx="8305800" cy="563384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7150" cmpd="thinThick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40" tIns="45720" rIns="91440" bIns="45720" anchor="t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r>
              <a:rPr lang="en-US" dirty="0">
                <a:solidFill>
                  <a:srgbClr val="000000"/>
                </a:solidFill>
                <a:latin typeface="+mj-lt"/>
              </a:rPr>
              <a:t>This training was developed by the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endParaRPr lang="en-US" dirty="0">
              <a:solidFill>
                <a:srgbClr val="000000"/>
              </a:solidFill>
              <a:latin typeface="+mj-lt"/>
            </a:endParaRP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endParaRPr lang="en-US" sz="2800" dirty="0">
              <a:solidFill>
                <a:srgbClr val="000000"/>
              </a:solidFill>
              <a:latin typeface="+mj-lt"/>
            </a:endParaRP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endParaRPr lang="en-US" sz="2800" dirty="0">
              <a:solidFill>
                <a:srgbClr val="000000"/>
              </a:solidFill>
              <a:latin typeface="+mj-lt"/>
            </a:endParaRP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endParaRPr lang="en-US" sz="2800" dirty="0">
              <a:solidFill>
                <a:srgbClr val="000000"/>
              </a:solidFill>
              <a:latin typeface="+mj-lt"/>
            </a:endParaRP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endParaRPr lang="en-US" sz="2800" dirty="0">
              <a:solidFill>
                <a:srgbClr val="000000"/>
              </a:solidFill>
              <a:latin typeface="+mj-lt"/>
            </a:endParaRP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endParaRPr lang="en-US" sz="2800" dirty="0">
              <a:solidFill>
                <a:srgbClr val="000000"/>
              </a:solidFill>
              <a:latin typeface="+mj-lt"/>
            </a:endParaRP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endParaRPr lang="en-US" sz="2800" dirty="0">
              <a:solidFill>
                <a:srgbClr val="000000"/>
              </a:solidFill>
              <a:latin typeface="+mj-lt"/>
            </a:endParaRP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2800" dirty="0">
                <a:solidFill>
                  <a:srgbClr val="000000"/>
                </a:solidFill>
                <a:latin typeface="+mj-lt"/>
              </a:rPr>
              <a:t>The University of Mississippi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2800" dirty="0">
                <a:solidFill>
                  <a:srgbClr val="000000"/>
                </a:solidFill>
                <a:latin typeface="+mj-lt"/>
              </a:rPr>
              <a:t>School of Applied Sciences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r>
              <a:rPr lang="en-US" b="1" i="1" dirty="0">
                <a:solidFill>
                  <a:srgbClr val="000000"/>
                </a:solidFill>
                <a:latin typeface="+mj-lt"/>
              </a:rPr>
              <a:t>www.theicn.org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r>
              <a:rPr lang="en-US" b="1" i="1">
                <a:solidFill>
                  <a:srgbClr val="000000"/>
                </a:solidFill>
                <a:latin typeface="+mj-lt"/>
              </a:rPr>
              <a:t>1-800-321-3054</a:t>
            </a:r>
            <a:endParaRPr lang="en-US" b="1" i="1" dirty="0">
              <a:solidFill>
                <a:srgbClr val="000000"/>
              </a:solidFill>
              <a:latin typeface="+mj-lt"/>
            </a:endParaRPr>
          </a:p>
          <a:p>
            <a:pPr marL="0" indent="0" algn="ctr">
              <a:buNone/>
            </a:pPr>
            <a:endParaRPr lang="en-US" sz="4800" b="1" dirty="0">
              <a:solidFill>
                <a:schemeClr val="bg2"/>
              </a:solidFill>
              <a:latin typeface="+mj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2E95157-3A19-13C2-093C-ECCDED9DDB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7861" y="2006601"/>
            <a:ext cx="6536278" cy="117673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28D4855-A4ED-96DB-03CA-2372827CA4F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Disclosure</a:t>
            </a:r>
          </a:p>
        </p:txBody>
      </p:sp>
    </p:spTree>
    <p:extLst>
      <p:ext uri="{BB962C8B-B14F-4D97-AF65-F5344CB8AC3E}">
        <p14:creationId xmlns:p14="http://schemas.microsoft.com/office/powerpoint/2010/main" val="1946912536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</TotalTime>
  <Words>544</Words>
  <Application>Microsoft Office PowerPoint</Application>
  <PresentationFormat>Widescreen</PresentationFormat>
  <Paragraphs>145</Paragraphs>
  <Slides>27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Aptos</vt:lpstr>
      <vt:lpstr>Aptos Display</vt:lpstr>
      <vt:lpstr>Arial</vt:lpstr>
      <vt:lpstr>Symbol</vt:lpstr>
      <vt:lpstr>Office Theme</vt:lpstr>
      <vt:lpstr>Inspire, Influence, and Innovate: Leadership Essentials</vt:lpstr>
      <vt:lpstr>Sessions </vt:lpstr>
      <vt:lpstr>Participant’s Workbook  and Leadership Journal</vt:lpstr>
      <vt:lpstr>Ground Rules</vt:lpstr>
      <vt:lpstr>TIME MANAGEMENT AND PRIORITIZATION</vt:lpstr>
      <vt:lpstr>Learning Objectives</vt:lpstr>
      <vt:lpstr>ACTIVITY: TIME MANAGEMENT AND PRIORITIZATION DISCUSSION</vt:lpstr>
      <vt:lpstr>Managing Workload</vt:lpstr>
      <vt:lpstr>Workload Management Strategies:  Task Management Tools</vt:lpstr>
      <vt:lpstr>Workload Management Strategies:  Create a Daily Schedule</vt:lpstr>
      <vt:lpstr>Workload Management Strategies:  Prioritizing Tasks</vt:lpstr>
      <vt:lpstr>ACTIVITY: WORKLOAD MANAGEMENT ROLE-PLAYING EXERCISE</vt:lpstr>
      <vt:lpstr>Delegation Skills</vt:lpstr>
      <vt:lpstr>Benefits of Delegation</vt:lpstr>
      <vt:lpstr>Delegation Strategies:  Clearly Define Tasks and Expectations</vt:lpstr>
      <vt:lpstr>Delegation Strategies:  Match Tasks with Skills and Interests</vt:lpstr>
      <vt:lpstr>Delegation Strategies: Provide Feedback and Recognition </vt:lpstr>
      <vt:lpstr>ACTIVITY: DELEGATION ROLE-PLAYING EXERCISE</vt:lpstr>
      <vt:lpstr>Balancing Work and Life</vt:lpstr>
      <vt:lpstr>Strategies for Work-Life Balance:  Set Boundaries</vt:lpstr>
      <vt:lpstr>Strategies for Work-Life Balance:  Take Breaks</vt:lpstr>
      <vt:lpstr>Strategies for Work-Life Balance:  Practice Self-Care</vt:lpstr>
      <vt:lpstr>Strategies for Work-Life Balance:  Seek Support</vt:lpstr>
      <vt:lpstr>ACTIVITY: WORK-LIFE BALANCE ROLE-PLAYING EXERCISE</vt:lpstr>
      <vt:lpstr>Wrap Up and Q&amp;A </vt:lpstr>
      <vt:lpstr>Social Media Links</vt:lpstr>
      <vt:lpstr>Disclosure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Breanna Tutor</dc:creator>
  <cp:lastModifiedBy>Danielle Barrett</cp:lastModifiedBy>
  <cp:revision>8</cp:revision>
  <dcterms:created xsi:type="dcterms:W3CDTF">2024-11-05T14:11:00Z</dcterms:created>
  <dcterms:modified xsi:type="dcterms:W3CDTF">2024-12-04T14:05:06Z</dcterms:modified>
</cp:coreProperties>
</file>