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24"/>
  </p:notesMasterIdLst>
  <p:sldIdLst>
    <p:sldId id="262" r:id="rId2"/>
    <p:sldId id="256" r:id="rId3"/>
    <p:sldId id="274" r:id="rId4"/>
    <p:sldId id="263" r:id="rId5"/>
    <p:sldId id="280" r:id="rId6"/>
    <p:sldId id="275" r:id="rId7"/>
    <p:sldId id="281" r:id="rId8"/>
    <p:sldId id="282" r:id="rId9"/>
    <p:sldId id="283" r:id="rId10"/>
    <p:sldId id="284" r:id="rId11"/>
    <p:sldId id="285" r:id="rId12"/>
    <p:sldId id="286" r:id="rId13"/>
    <p:sldId id="287" r:id="rId14"/>
    <p:sldId id="288" r:id="rId15"/>
    <p:sldId id="289" r:id="rId16"/>
    <p:sldId id="258" r:id="rId17"/>
    <p:sldId id="290" r:id="rId18"/>
    <p:sldId id="277" r:id="rId19"/>
    <p:sldId id="279" r:id="rId20"/>
    <p:sldId id="266" r:id="rId21"/>
    <p:sldId id="267" r:id="rId22"/>
    <p:sldId id="269" r:id="rId23"/>
  </p:sldIdLst>
  <p:sldSz cx="12192000" cy="6858000"/>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FC3DE"/>
    <a:srgbClr val="F0E3F0"/>
    <a:srgbClr val="613560"/>
    <a:srgbClr val="BCCFD0"/>
    <a:srgbClr val="E0E9E9"/>
    <a:srgbClr val="1C464A"/>
    <a:srgbClr val="9A599F"/>
    <a:srgbClr val="A35EA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72C4D4A-0D1A-4FB7-9371-187CF85D2755}" v="6" dt="2025-01-22T21:22:17.579"/>
  </p1510:revLst>
</p1510:revInfo>
</file>

<file path=ppt/tableStyles.xml><?xml version="1.0" encoding="utf-8"?>
<a:tblStyleLst xmlns:a="http://schemas.openxmlformats.org/drawingml/2006/main" def="{5C22544A-7EE6-4342-B048-85BDC9FD1C3A}">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4" autoAdjust="0"/>
    <p:restoredTop sz="74387" autoAdjust="0"/>
  </p:normalViewPr>
  <p:slideViewPr>
    <p:cSldViewPr snapToGrid="0">
      <p:cViewPr varScale="1">
        <p:scale>
          <a:sx n="80" d="100"/>
          <a:sy n="80" d="100"/>
        </p:scale>
        <p:origin x="1050"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 Id="rId30"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l-PL" dirty="0"/>
          </a:p>
        </p:txBody>
      </p:sp>
      <p:sp>
        <p:nvSpPr>
          <p:cNvPr id="3" name="Symbol zastępczy daty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27F7F17-3B1A-47A2-A6A6-8D3734B3CBF5}" type="datetimeFigureOut">
              <a:rPr lang="pl-PL" smtClean="0"/>
              <a:t>24.03.2025</a:t>
            </a:fld>
            <a:endParaRPr lang="pl-PL" dirty="0"/>
          </a:p>
        </p:txBody>
      </p:sp>
      <p:sp>
        <p:nvSpPr>
          <p:cNvPr id="4" name="Symbol zastępczy obrazu slajd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l-PL" dirty="0"/>
          </a:p>
        </p:txBody>
      </p:sp>
      <p:sp>
        <p:nvSpPr>
          <p:cNvPr id="5" name="Symbol zastępczy notatek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6" name="Symbol zastępczy stop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l-PL" dirty="0"/>
          </a:p>
        </p:txBody>
      </p:sp>
      <p:sp>
        <p:nvSpPr>
          <p:cNvPr id="7" name="Symbol zastępczy numeru slajd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6852EDF-4D44-47B0-9E4C-951827ADA8EF}" type="slidenum">
              <a:rPr lang="pl-PL" smtClean="0"/>
              <a:t>‹#›</a:t>
            </a:fld>
            <a:endParaRPr lang="pl-PL" dirty="0"/>
          </a:p>
        </p:txBody>
      </p:sp>
    </p:spTree>
    <p:extLst>
      <p:ext uri="{BB962C8B-B14F-4D97-AF65-F5344CB8AC3E}">
        <p14:creationId xmlns:p14="http://schemas.microsoft.com/office/powerpoint/2010/main" val="18624402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6852EDF-4D44-47B0-9E4C-951827ADA8EF}" type="slidenum">
              <a:rPr lang="pl-PL" smtClean="0"/>
              <a:t>4</a:t>
            </a:fld>
            <a:endParaRPr lang="pl-PL" dirty="0"/>
          </a:p>
        </p:txBody>
      </p:sp>
    </p:spTree>
    <p:extLst>
      <p:ext uri="{BB962C8B-B14F-4D97-AF65-F5344CB8AC3E}">
        <p14:creationId xmlns:p14="http://schemas.microsoft.com/office/powerpoint/2010/main" val="19258751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6852EDF-4D44-47B0-9E4C-951827ADA8EF}" type="slidenum">
              <a:rPr lang="pl-PL" smtClean="0"/>
              <a:t>5</a:t>
            </a:fld>
            <a:endParaRPr lang="pl-PL" dirty="0"/>
          </a:p>
        </p:txBody>
      </p:sp>
    </p:spTree>
    <p:extLst>
      <p:ext uri="{BB962C8B-B14F-4D97-AF65-F5344CB8AC3E}">
        <p14:creationId xmlns:p14="http://schemas.microsoft.com/office/powerpoint/2010/main" val="4144728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6852EDF-4D44-47B0-9E4C-951827ADA8EF}" type="slidenum">
              <a:rPr lang="pl-PL" smtClean="0"/>
              <a:t>6</a:t>
            </a:fld>
            <a:endParaRPr lang="pl-PL" dirty="0"/>
          </a:p>
        </p:txBody>
      </p:sp>
    </p:spTree>
    <p:extLst>
      <p:ext uri="{BB962C8B-B14F-4D97-AF65-F5344CB8AC3E}">
        <p14:creationId xmlns:p14="http://schemas.microsoft.com/office/powerpoint/2010/main" val="24673695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6852EDF-4D44-47B0-9E4C-951827ADA8EF}" type="slidenum">
              <a:rPr lang="pl-PL" smtClean="0"/>
              <a:t>7</a:t>
            </a:fld>
            <a:endParaRPr lang="pl-PL" dirty="0"/>
          </a:p>
        </p:txBody>
      </p:sp>
    </p:spTree>
    <p:extLst>
      <p:ext uri="{BB962C8B-B14F-4D97-AF65-F5344CB8AC3E}">
        <p14:creationId xmlns:p14="http://schemas.microsoft.com/office/powerpoint/2010/main" val="10761432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6852EDF-4D44-47B0-9E4C-951827ADA8EF}" type="slidenum">
              <a:rPr lang="pl-PL" smtClean="0"/>
              <a:t>8</a:t>
            </a:fld>
            <a:endParaRPr lang="pl-PL" dirty="0"/>
          </a:p>
        </p:txBody>
      </p:sp>
    </p:spTree>
    <p:extLst>
      <p:ext uri="{BB962C8B-B14F-4D97-AF65-F5344CB8AC3E}">
        <p14:creationId xmlns:p14="http://schemas.microsoft.com/office/powerpoint/2010/main" val="1667416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6852EDF-4D44-47B0-9E4C-951827ADA8EF}" type="slidenum">
              <a:rPr lang="pl-PL" smtClean="0"/>
              <a:t>9</a:t>
            </a:fld>
            <a:endParaRPr lang="pl-PL" dirty="0"/>
          </a:p>
        </p:txBody>
      </p:sp>
    </p:spTree>
    <p:extLst>
      <p:ext uri="{BB962C8B-B14F-4D97-AF65-F5344CB8AC3E}">
        <p14:creationId xmlns:p14="http://schemas.microsoft.com/office/powerpoint/2010/main" val="36874480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6852EDF-4D44-47B0-9E4C-951827ADA8EF}" type="slidenum">
              <a:rPr lang="pl-PL" smtClean="0"/>
              <a:t>10</a:t>
            </a:fld>
            <a:endParaRPr lang="pl-PL" dirty="0"/>
          </a:p>
        </p:txBody>
      </p:sp>
    </p:spTree>
    <p:extLst>
      <p:ext uri="{BB962C8B-B14F-4D97-AF65-F5344CB8AC3E}">
        <p14:creationId xmlns:p14="http://schemas.microsoft.com/office/powerpoint/2010/main" val="26347082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6852EDF-4D44-47B0-9E4C-951827ADA8EF}" type="slidenum">
              <a:rPr lang="pl-PL" smtClean="0"/>
              <a:t>11</a:t>
            </a:fld>
            <a:endParaRPr lang="pl-PL" dirty="0"/>
          </a:p>
        </p:txBody>
      </p:sp>
    </p:spTree>
    <p:extLst>
      <p:ext uri="{BB962C8B-B14F-4D97-AF65-F5344CB8AC3E}">
        <p14:creationId xmlns:p14="http://schemas.microsoft.com/office/powerpoint/2010/main" val="33166833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6852EDF-4D44-47B0-9E4C-951827ADA8EF}" type="slidenum">
              <a:rPr lang="pl-PL" smtClean="0"/>
              <a:t>12</a:t>
            </a:fld>
            <a:endParaRPr lang="pl-PL" dirty="0"/>
          </a:p>
        </p:txBody>
      </p:sp>
    </p:spTree>
    <p:extLst>
      <p:ext uri="{BB962C8B-B14F-4D97-AF65-F5344CB8AC3E}">
        <p14:creationId xmlns:p14="http://schemas.microsoft.com/office/powerpoint/2010/main" val="26150720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6852EDF-4D44-47B0-9E4C-951827ADA8EF}" type="slidenum">
              <a:rPr lang="pl-PL" smtClean="0"/>
              <a:t>13</a:t>
            </a:fld>
            <a:endParaRPr lang="pl-PL" dirty="0"/>
          </a:p>
        </p:txBody>
      </p:sp>
    </p:spTree>
    <p:extLst>
      <p:ext uri="{BB962C8B-B14F-4D97-AF65-F5344CB8AC3E}">
        <p14:creationId xmlns:p14="http://schemas.microsoft.com/office/powerpoint/2010/main" val="11295154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6852EDF-4D44-47B0-9E4C-951827ADA8EF}" type="slidenum">
              <a:rPr lang="pl-PL" smtClean="0"/>
              <a:t>14</a:t>
            </a:fld>
            <a:endParaRPr lang="pl-PL" dirty="0"/>
          </a:p>
        </p:txBody>
      </p:sp>
    </p:spTree>
    <p:extLst>
      <p:ext uri="{BB962C8B-B14F-4D97-AF65-F5344CB8AC3E}">
        <p14:creationId xmlns:p14="http://schemas.microsoft.com/office/powerpoint/2010/main" val="20164825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6852EDF-4D44-47B0-9E4C-951827ADA8EF}" type="slidenum">
              <a:rPr lang="pl-PL" smtClean="0"/>
              <a:t>15</a:t>
            </a:fld>
            <a:endParaRPr lang="pl-PL" dirty="0"/>
          </a:p>
        </p:txBody>
      </p:sp>
    </p:spTree>
    <p:extLst>
      <p:ext uri="{BB962C8B-B14F-4D97-AF65-F5344CB8AC3E}">
        <p14:creationId xmlns:p14="http://schemas.microsoft.com/office/powerpoint/2010/main" val="24605051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6852EDF-4D44-47B0-9E4C-951827ADA8EF}" type="slidenum">
              <a:rPr lang="pl-PL" smtClean="0"/>
              <a:t>16</a:t>
            </a:fld>
            <a:endParaRPr lang="pl-PL" dirty="0"/>
          </a:p>
        </p:txBody>
      </p:sp>
    </p:spTree>
    <p:extLst>
      <p:ext uri="{BB962C8B-B14F-4D97-AF65-F5344CB8AC3E}">
        <p14:creationId xmlns:p14="http://schemas.microsoft.com/office/powerpoint/2010/main" val="36422841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spcBef>
                <a:spcPts val="280"/>
              </a:spcBef>
              <a:spcAft>
                <a:spcPts val="0"/>
              </a:spcAft>
              <a:buClr>
                <a:srgbClr val="4471C4"/>
              </a:buClr>
              <a:buSzPts val="1200"/>
              <a:buFont typeface="Wingdings" panose="05000000000000000000" pitchFamily="2" charset="2"/>
              <a:buChar char=""/>
              <a:tabLst>
                <a:tab pos="469265" algn="l"/>
                <a:tab pos="469900" algn="l"/>
              </a:tabLst>
            </a:pPr>
            <a:endParaRPr lang="en-US" dirty="0"/>
          </a:p>
        </p:txBody>
      </p:sp>
      <p:sp>
        <p:nvSpPr>
          <p:cNvPr id="4" name="Slide Number Placeholder 3"/>
          <p:cNvSpPr>
            <a:spLocks noGrp="1"/>
          </p:cNvSpPr>
          <p:nvPr>
            <p:ph type="sldNum" sz="quarter" idx="5"/>
          </p:nvPr>
        </p:nvSpPr>
        <p:spPr/>
        <p:txBody>
          <a:bodyPr/>
          <a:lstStyle/>
          <a:p>
            <a:fld id="{96852EDF-4D44-47B0-9E4C-951827ADA8EF}" type="slidenum">
              <a:rPr lang="pl-PL" smtClean="0"/>
              <a:t>17</a:t>
            </a:fld>
            <a:endParaRPr lang="pl-PL" dirty="0"/>
          </a:p>
        </p:txBody>
      </p:sp>
    </p:spTree>
    <p:extLst>
      <p:ext uri="{BB962C8B-B14F-4D97-AF65-F5344CB8AC3E}">
        <p14:creationId xmlns:p14="http://schemas.microsoft.com/office/powerpoint/2010/main" val="22365959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endParaRPr lang="en-US" sz="1200" dirty="0">
              <a:effectLst/>
              <a:latin typeface="Arial" panose="020B0604020202020204" pitchFamily="34" charset="0"/>
              <a:ea typeface="Symbol" panose="05050102010706020507" pitchFamily="18" charset="2"/>
              <a:cs typeface="Symbol" panose="05050102010706020507" pitchFamily="18" charset="2"/>
            </a:endParaRPr>
          </a:p>
        </p:txBody>
      </p:sp>
      <p:sp>
        <p:nvSpPr>
          <p:cNvPr id="4" name="Slide Number Placeholder 3"/>
          <p:cNvSpPr>
            <a:spLocks noGrp="1"/>
          </p:cNvSpPr>
          <p:nvPr>
            <p:ph type="sldNum" sz="quarter" idx="5"/>
          </p:nvPr>
        </p:nvSpPr>
        <p:spPr/>
        <p:txBody>
          <a:bodyPr/>
          <a:lstStyle/>
          <a:p>
            <a:fld id="{96852EDF-4D44-47B0-9E4C-951827ADA8EF}" type="slidenum">
              <a:rPr lang="pl-PL" smtClean="0"/>
              <a:t>18</a:t>
            </a:fld>
            <a:endParaRPr lang="pl-PL" dirty="0"/>
          </a:p>
        </p:txBody>
      </p:sp>
    </p:spTree>
    <p:extLst>
      <p:ext uri="{BB962C8B-B14F-4D97-AF65-F5344CB8AC3E}">
        <p14:creationId xmlns:p14="http://schemas.microsoft.com/office/powerpoint/2010/main" val="8644450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6852EDF-4D44-47B0-9E4C-951827ADA8EF}" type="slidenum">
              <a:rPr lang="pl-PL" smtClean="0"/>
              <a:t>19</a:t>
            </a:fld>
            <a:endParaRPr lang="pl-PL" dirty="0"/>
          </a:p>
        </p:txBody>
      </p:sp>
    </p:spTree>
    <p:extLst>
      <p:ext uri="{BB962C8B-B14F-4D97-AF65-F5344CB8AC3E}">
        <p14:creationId xmlns:p14="http://schemas.microsoft.com/office/powerpoint/2010/main" val="79361495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Logo">
    <p:spTree>
      <p:nvGrpSpPr>
        <p:cNvPr id="1" name=""/>
        <p:cNvGrpSpPr/>
        <p:nvPr/>
      </p:nvGrpSpPr>
      <p:grpSpPr>
        <a:xfrm>
          <a:off x="0" y="0"/>
          <a:ext cx="0" cy="0"/>
          <a:chOff x="0" y="0"/>
          <a:chExt cx="0" cy="0"/>
        </a:xfrm>
      </p:grpSpPr>
      <p:pic>
        <p:nvPicPr>
          <p:cNvPr id="3" name="Picture 12">
            <a:extLst>
              <a:ext uri="{FF2B5EF4-FFF2-40B4-BE49-F238E27FC236}">
                <a16:creationId xmlns:a16="http://schemas.microsoft.com/office/drawing/2014/main" id="{88092AF8-3863-E91A-962E-8C122920731B}"/>
              </a:ext>
            </a:extLst>
          </p:cNvPr>
          <p:cNvPicPr>
            <a:picLocks noChangeAspect="1"/>
          </p:cNvPicPr>
          <p:nvPr userDrawn="1"/>
        </p:nvPicPr>
        <p:blipFill>
          <a:blip r:embed="rId2"/>
          <a:stretch>
            <a:fillRect/>
          </a:stretch>
        </p:blipFill>
        <p:spPr>
          <a:xfrm>
            <a:off x="850230" y="3994484"/>
            <a:ext cx="6828389" cy="1458289"/>
          </a:xfrm>
          <a:prstGeom prst="rect">
            <a:avLst/>
          </a:prstGeom>
        </p:spPr>
      </p:pic>
      <p:pic>
        <p:nvPicPr>
          <p:cNvPr id="4" name="Obraz 3" descr="Obraz zawierający Naturalne jedzenie, owoce, produkcja, Superfood&#10;&#10;Opis wygenerowany automatycznie">
            <a:extLst>
              <a:ext uri="{FF2B5EF4-FFF2-40B4-BE49-F238E27FC236}">
                <a16:creationId xmlns:a16="http://schemas.microsoft.com/office/drawing/2014/main" id="{E82B2C1D-FF82-B12A-E068-0A0C6168C7CB}"/>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0218234" y="0"/>
            <a:ext cx="1973766" cy="6858000"/>
          </a:xfrm>
          <a:prstGeom prst="rect">
            <a:avLst/>
          </a:prstGeom>
        </p:spPr>
      </p:pic>
    </p:spTree>
    <p:extLst>
      <p:ext uri="{BB962C8B-B14F-4D97-AF65-F5344CB8AC3E}">
        <p14:creationId xmlns:p14="http://schemas.microsoft.com/office/powerpoint/2010/main" val="573796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Slajd tytułowy">
    <p:bg>
      <p:bgPr>
        <a:solidFill>
          <a:schemeClr val="accent1"/>
        </a:solidFill>
        <a:effectLst/>
      </p:bgPr>
    </p:bg>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91D748C-CA8A-8681-7C59-A7C7DC71F930}"/>
              </a:ext>
            </a:extLst>
          </p:cNvPr>
          <p:cNvSpPr>
            <a:spLocks noGrp="1"/>
          </p:cNvSpPr>
          <p:nvPr>
            <p:ph type="ctrTitle" hasCustomPrompt="1"/>
          </p:nvPr>
        </p:nvSpPr>
        <p:spPr>
          <a:xfrm>
            <a:off x="792000" y="1990267"/>
            <a:ext cx="4993037" cy="2387600"/>
          </a:xfrm>
        </p:spPr>
        <p:txBody>
          <a:bodyPr anchor="b">
            <a:normAutofit/>
          </a:bodyPr>
          <a:lstStyle>
            <a:lvl1pPr algn="l">
              <a:lnSpc>
                <a:spcPct val="100000"/>
              </a:lnSpc>
              <a:defRPr sz="4800">
                <a:solidFill>
                  <a:srgbClr val="1C464A"/>
                </a:solidFill>
                <a:latin typeface="+mn-lt"/>
              </a:defRPr>
            </a:lvl1pPr>
          </a:lstStyle>
          <a:p>
            <a:r>
              <a:rPr lang="pl-PL" dirty="0"/>
              <a:t>KLIKNIJ, ABY EDYTOWAĆ STYL</a:t>
            </a:r>
          </a:p>
        </p:txBody>
      </p:sp>
      <p:sp>
        <p:nvSpPr>
          <p:cNvPr id="3" name="Podtytuł 2">
            <a:extLst>
              <a:ext uri="{FF2B5EF4-FFF2-40B4-BE49-F238E27FC236}">
                <a16:creationId xmlns:a16="http://schemas.microsoft.com/office/drawing/2014/main" id="{33A0E547-7A5C-8B62-74BA-FC2F3C7E29C6}"/>
              </a:ext>
            </a:extLst>
          </p:cNvPr>
          <p:cNvSpPr>
            <a:spLocks noGrp="1"/>
          </p:cNvSpPr>
          <p:nvPr>
            <p:ph type="subTitle" idx="1"/>
          </p:nvPr>
        </p:nvSpPr>
        <p:spPr>
          <a:xfrm>
            <a:off x="752962" y="4547432"/>
            <a:ext cx="4993037" cy="1655762"/>
          </a:xfrm>
        </p:spPr>
        <p:txBody>
          <a:bodyPr>
            <a:normAutofit/>
          </a:bodyPr>
          <a:lstStyle>
            <a:lvl1pPr marL="0" indent="0" algn="l">
              <a:buNone/>
              <a:defRPr sz="2000" i="1">
                <a:solidFill>
                  <a:srgbClr val="9A599F"/>
                </a:solidFill>
                <a:latin typeface="+mn-lt"/>
                <a:cs typeface="Poppins italic" panose="00000500000000000000" pitchFamily="2" charset="-18"/>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dirty="0"/>
              <a:t>Kliknij, aby edytować styl wzorca podtytułu</a:t>
            </a:r>
          </a:p>
        </p:txBody>
      </p:sp>
      <p:sp>
        <p:nvSpPr>
          <p:cNvPr id="7" name="Symbol zastępczy stopki 4">
            <a:extLst>
              <a:ext uri="{FF2B5EF4-FFF2-40B4-BE49-F238E27FC236}">
                <a16:creationId xmlns:a16="http://schemas.microsoft.com/office/drawing/2014/main" id="{E1C50AFA-EDB7-2C19-6E80-6BAAF31B1FC9}"/>
              </a:ext>
            </a:extLst>
          </p:cNvPr>
          <p:cNvSpPr>
            <a:spLocks noGrp="1"/>
          </p:cNvSpPr>
          <p:nvPr>
            <p:ph type="ftr" sz="quarter" idx="3"/>
          </p:nvPr>
        </p:nvSpPr>
        <p:spPr>
          <a:xfrm>
            <a:off x="752962" y="6336000"/>
            <a:ext cx="7315200" cy="365125"/>
          </a:xfrm>
          <a:prstGeom prst="rect">
            <a:avLst/>
          </a:prstGeom>
        </p:spPr>
        <p:txBody>
          <a:bodyPr vert="horz" lIns="91440" tIns="45720" rIns="91440" bIns="45720" rtlCol="0" anchor="ctr"/>
          <a:lstStyle>
            <a:lvl1pPr algn="l">
              <a:defRPr sz="1000" spc="100" baseline="0">
                <a:solidFill>
                  <a:schemeClr val="tx2"/>
                </a:solidFill>
                <a:latin typeface="Poppins SemiBold" panose="00000700000000000000" pitchFamily="2" charset="-18"/>
                <a:cs typeface="Poppins SemiBold" panose="00000700000000000000" pitchFamily="2" charset="-18"/>
              </a:defRPr>
            </a:lvl1pPr>
          </a:lstStyle>
          <a:p>
            <a:r>
              <a:rPr lang="en-US" dirty="0"/>
              <a:t>CULINARY INSTITUTE OF CHILD NUTRITION</a:t>
            </a:r>
            <a:endParaRPr lang="pl-PL" dirty="0"/>
          </a:p>
        </p:txBody>
      </p:sp>
      <p:pic>
        <p:nvPicPr>
          <p:cNvPr id="11" name="Obraz 10" descr="Obraz zawierający owoce, Naturalne jedzenie, jabłko, produkcja&#10;&#10;Opis wygenerowany automatycznie">
            <a:extLst>
              <a:ext uri="{FF2B5EF4-FFF2-40B4-BE49-F238E27FC236}">
                <a16:creationId xmlns:a16="http://schemas.microsoft.com/office/drawing/2014/main" id="{D5E1B4AC-4CC7-8301-A358-5BABAE87BA3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16079" y="1084074"/>
            <a:ext cx="2027538" cy="2216147"/>
          </a:xfrm>
          <a:prstGeom prst="rect">
            <a:avLst/>
          </a:prstGeom>
        </p:spPr>
      </p:pic>
      <p:pic>
        <p:nvPicPr>
          <p:cNvPr id="13" name="Obraz 12" descr="Obraz zawierający warzywo, fioletowy, roślina, kwiat&#10;&#10;Opis wygenerowany automatycznie">
            <a:extLst>
              <a:ext uri="{FF2B5EF4-FFF2-40B4-BE49-F238E27FC236}">
                <a16:creationId xmlns:a16="http://schemas.microsoft.com/office/drawing/2014/main" id="{EFF23AEE-56E4-C4B1-99C0-AC137DD1CA5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20471984">
            <a:off x="6929380" y="877828"/>
            <a:ext cx="2277564" cy="2489431"/>
          </a:xfrm>
          <a:prstGeom prst="rect">
            <a:avLst/>
          </a:prstGeom>
        </p:spPr>
      </p:pic>
      <p:pic>
        <p:nvPicPr>
          <p:cNvPr id="15" name="Obraz 14" descr="Obraz zawierający warzywo, brokół, Warzywa krzyżowe, produkcja&#10;&#10;Opis wygenerowany automatycznie">
            <a:extLst>
              <a:ext uri="{FF2B5EF4-FFF2-40B4-BE49-F238E27FC236}">
                <a16:creationId xmlns:a16="http://schemas.microsoft.com/office/drawing/2014/main" id="{4FD25F1E-356E-2B3C-59C9-8FF00356B7C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984558" y="3300221"/>
            <a:ext cx="2738967" cy="2993755"/>
          </a:xfrm>
          <a:prstGeom prst="rect">
            <a:avLst/>
          </a:prstGeom>
        </p:spPr>
      </p:pic>
      <p:pic>
        <p:nvPicPr>
          <p:cNvPr id="17" name="Obraz 16" descr="Obraz zawierający owoce, gruszka, produkcja&#10;&#10;Opis wygenerowany automatycznie">
            <a:extLst>
              <a:ext uri="{FF2B5EF4-FFF2-40B4-BE49-F238E27FC236}">
                <a16:creationId xmlns:a16="http://schemas.microsoft.com/office/drawing/2014/main" id="{8D14317D-14EA-2265-3068-0A9DAACB90E7}"/>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6885699" y="3399312"/>
            <a:ext cx="2492374" cy="2724224"/>
          </a:xfrm>
          <a:prstGeom prst="rect">
            <a:avLst/>
          </a:prstGeom>
        </p:spPr>
      </p:pic>
    </p:spTree>
    <p:extLst>
      <p:ext uri="{BB962C8B-B14F-4D97-AF65-F5344CB8AC3E}">
        <p14:creationId xmlns:p14="http://schemas.microsoft.com/office/powerpoint/2010/main" val="3918478837"/>
      </p:ext>
    </p:extLst>
  </p:cSld>
  <p:clrMapOvr>
    <a:masterClrMapping/>
  </p:clrMapOvr>
  <p:hf sldNum="0" hdr="0" dt="0"/>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3" name="Symbol zastępczy zawartości 2">
            <a:extLst>
              <a:ext uri="{FF2B5EF4-FFF2-40B4-BE49-F238E27FC236}">
                <a16:creationId xmlns:a16="http://schemas.microsoft.com/office/drawing/2014/main" id="{1341851E-3A45-2ACD-0BC4-B1871D928378}"/>
              </a:ext>
            </a:extLst>
          </p:cNvPr>
          <p:cNvSpPr>
            <a:spLocks noGrp="1"/>
          </p:cNvSpPr>
          <p:nvPr>
            <p:ph idx="1"/>
          </p:nvPr>
        </p:nvSpPr>
        <p:spPr>
          <a:xfrm>
            <a:off x="838199" y="1825625"/>
            <a:ext cx="8575307" cy="4031113"/>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7" name="Symbol zastępczy stopki 4">
            <a:extLst>
              <a:ext uri="{FF2B5EF4-FFF2-40B4-BE49-F238E27FC236}">
                <a16:creationId xmlns:a16="http://schemas.microsoft.com/office/drawing/2014/main" id="{523B5FB7-6FB7-3B87-846F-3DB20F8DCEC7}"/>
              </a:ext>
            </a:extLst>
          </p:cNvPr>
          <p:cNvSpPr>
            <a:spLocks noGrp="1"/>
          </p:cNvSpPr>
          <p:nvPr>
            <p:ph type="ftr" sz="quarter" idx="3"/>
          </p:nvPr>
        </p:nvSpPr>
        <p:spPr>
          <a:xfrm>
            <a:off x="4127808" y="6456709"/>
            <a:ext cx="7315200" cy="365125"/>
          </a:xfrm>
          <a:prstGeom prst="rect">
            <a:avLst/>
          </a:prstGeom>
        </p:spPr>
        <p:txBody>
          <a:bodyPr vert="horz" lIns="91440" tIns="45720" rIns="91440" bIns="45720" rtlCol="0" anchor="ctr"/>
          <a:lstStyle>
            <a:lvl1pPr algn="r">
              <a:defRPr sz="1000" spc="100" baseline="0">
                <a:solidFill>
                  <a:schemeClr val="tx1">
                    <a:tint val="82000"/>
                  </a:schemeClr>
                </a:solidFill>
                <a:latin typeface="Poppins SemiBold" panose="00000700000000000000" pitchFamily="2" charset="-18"/>
                <a:cs typeface="Poppins SemiBold" panose="00000700000000000000" pitchFamily="2" charset="-18"/>
              </a:defRPr>
            </a:lvl1pPr>
          </a:lstStyle>
          <a:p>
            <a:r>
              <a:rPr lang="pl-PL" dirty="0">
                <a:solidFill>
                  <a:schemeClr val="tx2"/>
                </a:solidFill>
              </a:rPr>
              <a:t>CULINARY INSTITUTE OF CHILD NUTRITION</a:t>
            </a:r>
            <a:r>
              <a:rPr lang="pl-PL" dirty="0"/>
              <a:t> </a:t>
            </a:r>
            <a:r>
              <a:rPr lang="pl-PL" dirty="0">
                <a:solidFill>
                  <a:schemeClr val="tx1"/>
                </a:solidFill>
              </a:rPr>
              <a:t>//</a:t>
            </a:r>
            <a:r>
              <a:rPr lang="pl-PL" dirty="0"/>
              <a:t> </a:t>
            </a:r>
            <a:r>
              <a:rPr lang="pl-PL" dirty="0">
                <a:solidFill>
                  <a:schemeClr val="accent4"/>
                </a:solidFill>
              </a:rPr>
              <a:t>WORKSHOP DAY 3</a:t>
            </a:r>
          </a:p>
        </p:txBody>
      </p:sp>
      <p:cxnSp>
        <p:nvCxnSpPr>
          <p:cNvPr id="20" name="Łącznik prosty 19">
            <a:extLst>
              <a:ext uri="{FF2B5EF4-FFF2-40B4-BE49-F238E27FC236}">
                <a16:creationId xmlns:a16="http://schemas.microsoft.com/office/drawing/2014/main" id="{FE1AB8CF-9220-C5F9-B05A-8DE967FC7ED0}"/>
              </a:ext>
            </a:extLst>
          </p:cNvPr>
          <p:cNvCxnSpPr>
            <a:cxnSpLocks/>
          </p:cNvCxnSpPr>
          <p:nvPr userDrawn="1"/>
        </p:nvCxnSpPr>
        <p:spPr>
          <a:xfrm>
            <a:off x="0" y="1309605"/>
            <a:ext cx="12192000" cy="0"/>
          </a:xfrm>
          <a:prstGeom prst="line">
            <a:avLst/>
          </a:prstGeom>
          <a:ln w="76200">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8" name="Łącznik prosty 7">
            <a:extLst>
              <a:ext uri="{FF2B5EF4-FFF2-40B4-BE49-F238E27FC236}">
                <a16:creationId xmlns:a16="http://schemas.microsoft.com/office/drawing/2014/main" id="{C65A2EDA-296E-634B-BCCC-AE4693472D66}"/>
              </a:ext>
            </a:extLst>
          </p:cNvPr>
          <p:cNvCxnSpPr/>
          <p:nvPr userDrawn="1"/>
        </p:nvCxnSpPr>
        <p:spPr>
          <a:xfrm>
            <a:off x="0" y="6402383"/>
            <a:ext cx="12192000" cy="0"/>
          </a:xfrm>
          <a:prstGeom prst="line">
            <a:avLst/>
          </a:prstGeom>
          <a:ln w="22225"/>
        </p:spPr>
        <p:style>
          <a:lnRef idx="1">
            <a:schemeClr val="accent6"/>
          </a:lnRef>
          <a:fillRef idx="0">
            <a:schemeClr val="accent6"/>
          </a:fillRef>
          <a:effectRef idx="0">
            <a:schemeClr val="accent6"/>
          </a:effectRef>
          <a:fontRef idx="minor">
            <a:schemeClr val="tx1"/>
          </a:fontRef>
        </p:style>
      </p:cxnSp>
      <p:grpSp>
        <p:nvGrpSpPr>
          <p:cNvPr id="11" name="Grupa 10">
            <a:extLst>
              <a:ext uri="{FF2B5EF4-FFF2-40B4-BE49-F238E27FC236}">
                <a16:creationId xmlns:a16="http://schemas.microsoft.com/office/drawing/2014/main" id="{21C2F152-CCFD-11DB-FCF9-9E1C0F208054}"/>
              </a:ext>
            </a:extLst>
          </p:cNvPr>
          <p:cNvGrpSpPr/>
          <p:nvPr userDrawn="1"/>
        </p:nvGrpSpPr>
        <p:grpSpPr>
          <a:xfrm>
            <a:off x="838201" y="6298750"/>
            <a:ext cx="481013" cy="445287"/>
            <a:chOff x="838201" y="6198391"/>
            <a:chExt cx="481013" cy="753561"/>
          </a:xfrm>
        </p:grpSpPr>
        <p:sp>
          <p:nvSpPr>
            <p:cNvPr id="9" name="Prostokąt 8">
              <a:extLst>
                <a:ext uri="{FF2B5EF4-FFF2-40B4-BE49-F238E27FC236}">
                  <a16:creationId xmlns:a16="http://schemas.microsoft.com/office/drawing/2014/main" id="{840C5FFB-A956-518C-9293-6F8943310F22}"/>
                </a:ext>
              </a:extLst>
            </p:cNvPr>
            <p:cNvSpPr/>
            <p:nvPr userDrawn="1"/>
          </p:nvSpPr>
          <p:spPr>
            <a:xfrm>
              <a:off x="838201" y="6198391"/>
              <a:ext cx="425450" cy="753561"/>
            </a:xfrm>
            <a:prstGeom prst="rect">
              <a:avLst/>
            </a:prstGeom>
            <a:solidFill>
              <a:srgbClr val="9A59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10" name="Trójkąt równoramienny 9">
              <a:extLst>
                <a:ext uri="{FF2B5EF4-FFF2-40B4-BE49-F238E27FC236}">
                  <a16:creationId xmlns:a16="http://schemas.microsoft.com/office/drawing/2014/main" id="{CE716A69-93F7-4EAC-19CA-AB4B45FFD3BB}"/>
                </a:ext>
              </a:extLst>
            </p:cNvPr>
            <p:cNvSpPr/>
            <p:nvPr userDrawn="1"/>
          </p:nvSpPr>
          <p:spPr>
            <a:xfrm>
              <a:off x="1263652" y="6198395"/>
              <a:ext cx="55562" cy="183430"/>
            </a:xfrm>
            <a:prstGeom prst="triangle">
              <a:avLst>
                <a:gd name="adj" fmla="val 0"/>
              </a:avLst>
            </a:prstGeom>
            <a:solidFill>
              <a:srgbClr val="A35EA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grpSp>
      <p:cxnSp>
        <p:nvCxnSpPr>
          <p:cNvPr id="15" name="Łącznik prosty 14">
            <a:extLst>
              <a:ext uri="{FF2B5EF4-FFF2-40B4-BE49-F238E27FC236}">
                <a16:creationId xmlns:a16="http://schemas.microsoft.com/office/drawing/2014/main" id="{7FB29A43-4E71-92C4-D326-225FD9814AF3}"/>
              </a:ext>
            </a:extLst>
          </p:cNvPr>
          <p:cNvCxnSpPr>
            <a:cxnSpLocks/>
          </p:cNvCxnSpPr>
          <p:nvPr userDrawn="1"/>
        </p:nvCxnSpPr>
        <p:spPr>
          <a:xfrm>
            <a:off x="936625" y="6603997"/>
            <a:ext cx="220663"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12" name="Symbol zastępczy numeru slajdu 5">
            <a:extLst>
              <a:ext uri="{FF2B5EF4-FFF2-40B4-BE49-F238E27FC236}">
                <a16:creationId xmlns:a16="http://schemas.microsoft.com/office/drawing/2014/main" id="{A67F8B7C-A480-D7AE-27F8-C097EF63CC8B}"/>
              </a:ext>
            </a:extLst>
          </p:cNvPr>
          <p:cNvSpPr>
            <a:spLocks noGrp="1"/>
          </p:cNvSpPr>
          <p:nvPr>
            <p:ph type="sldNum" sz="quarter" idx="4"/>
          </p:nvPr>
        </p:nvSpPr>
        <p:spPr>
          <a:xfrm>
            <a:off x="838201" y="6402384"/>
            <a:ext cx="425450" cy="178150"/>
          </a:xfrm>
          <a:prstGeom prst="rect">
            <a:avLst/>
          </a:prstGeom>
        </p:spPr>
        <p:txBody>
          <a:bodyPr vert="horz" lIns="0" tIns="45720" rIns="0" bIns="45720" rtlCol="0" anchor="ctr"/>
          <a:lstStyle>
            <a:lvl1pPr algn="ctr">
              <a:defRPr sz="1000">
                <a:solidFill>
                  <a:schemeClr val="bg1"/>
                </a:solidFill>
                <a:latin typeface="Poppins SemiBold" panose="00000700000000000000" pitchFamily="2" charset="-18"/>
                <a:cs typeface="Poppins SemiBold" panose="00000700000000000000" pitchFamily="2" charset="-18"/>
              </a:defRPr>
            </a:lvl1pPr>
          </a:lstStyle>
          <a:p>
            <a:fld id="{87B17086-FE5F-4B39-99A4-0AF7C2C21D7E}" type="slidenum">
              <a:rPr lang="pl-PL" smtClean="0"/>
              <a:pPr/>
              <a:t>‹#›</a:t>
            </a:fld>
            <a:endParaRPr lang="pl-PL" dirty="0"/>
          </a:p>
        </p:txBody>
      </p:sp>
      <p:sp>
        <p:nvSpPr>
          <p:cNvPr id="2" name="Tytuł 1">
            <a:extLst>
              <a:ext uri="{FF2B5EF4-FFF2-40B4-BE49-F238E27FC236}">
                <a16:creationId xmlns:a16="http://schemas.microsoft.com/office/drawing/2014/main" id="{F714CF64-9ECF-7399-ABBA-0AC811FD31B3}"/>
              </a:ext>
            </a:extLst>
          </p:cNvPr>
          <p:cNvSpPr>
            <a:spLocks noGrp="1"/>
          </p:cNvSpPr>
          <p:nvPr>
            <p:ph type="title"/>
          </p:nvPr>
        </p:nvSpPr>
        <p:spPr/>
        <p:txBody>
          <a:bodyPr/>
          <a:lstStyle>
            <a:lvl1pPr>
              <a:defRPr u="none" baseline="0">
                <a:solidFill>
                  <a:schemeClr val="tx1"/>
                </a:solidFill>
                <a:uFill>
                  <a:solidFill>
                    <a:schemeClr val="accent2"/>
                  </a:solidFill>
                </a:uFill>
              </a:defRPr>
            </a:lvl1pPr>
          </a:lstStyle>
          <a:p>
            <a:r>
              <a:rPr lang="pl-PL" dirty="0"/>
              <a:t>Kliknij, aby edytować styl</a:t>
            </a:r>
          </a:p>
        </p:txBody>
      </p:sp>
      <p:pic>
        <p:nvPicPr>
          <p:cNvPr id="5" name="Obraz 4" descr="Obraz zawierający warzywo, brokół, Warzywa krzyżowe, produkcja&#10;&#10;Opis wygenerowany automatycznie">
            <a:extLst>
              <a:ext uri="{FF2B5EF4-FFF2-40B4-BE49-F238E27FC236}">
                <a16:creationId xmlns:a16="http://schemas.microsoft.com/office/drawing/2014/main" id="{934AB7B8-FA32-64EF-8C1B-706CB47D4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86441" y="3670920"/>
            <a:ext cx="2336010" cy="2553313"/>
          </a:xfrm>
          <a:prstGeom prst="rect">
            <a:avLst/>
          </a:prstGeom>
        </p:spPr>
      </p:pic>
    </p:spTree>
    <p:extLst>
      <p:ext uri="{BB962C8B-B14F-4D97-AF65-F5344CB8AC3E}">
        <p14:creationId xmlns:p14="http://schemas.microsoft.com/office/powerpoint/2010/main" val="2263938500"/>
      </p:ext>
    </p:extLst>
  </p:cSld>
  <p:clrMapOvr>
    <a:masterClrMapping/>
  </p:clrMapOvr>
  <p:hf hdr="0" dt="0"/>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2_Tytuł i zawartość">
    <p:spTree>
      <p:nvGrpSpPr>
        <p:cNvPr id="1" name=""/>
        <p:cNvGrpSpPr/>
        <p:nvPr/>
      </p:nvGrpSpPr>
      <p:grpSpPr>
        <a:xfrm>
          <a:off x="0" y="0"/>
          <a:ext cx="0" cy="0"/>
          <a:chOff x="0" y="0"/>
          <a:chExt cx="0" cy="0"/>
        </a:xfrm>
      </p:grpSpPr>
      <p:sp>
        <p:nvSpPr>
          <p:cNvPr id="3" name="Symbol zastępczy zawartości 2">
            <a:extLst>
              <a:ext uri="{FF2B5EF4-FFF2-40B4-BE49-F238E27FC236}">
                <a16:creationId xmlns:a16="http://schemas.microsoft.com/office/drawing/2014/main" id="{1341851E-3A45-2ACD-0BC4-B1871D928378}"/>
              </a:ext>
            </a:extLst>
          </p:cNvPr>
          <p:cNvSpPr>
            <a:spLocks noGrp="1"/>
          </p:cNvSpPr>
          <p:nvPr>
            <p:ph idx="1"/>
          </p:nvPr>
        </p:nvSpPr>
        <p:spPr>
          <a:xfrm>
            <a:off x="838200" y="1825625"/>
            <a:ext cx="10515600" cy="4031113"/>
          </a:xfrm>
        </p:spPr>
        <p:txBody>
          <a:body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7" name="Symbol zastępczy stopki 4">
            <a:extLst>
              <a:ext uri="{FF2B5EF4-FFF2-40B4-BE49-F238E27FC236}">
                <a16:creationId xmlns:a16="http://schemas.microsoft.com/office/drawing/2014/main" id="{523B5FB7-6FB7-3B87-846F-3DB20F8DCEC7}"/>
              </a:ext>
            </a:extLst>
          </p:cNvPr>
          <p:cNvSpPr>
            <a:spLocks noGrp="1"/>
          </p:cNvSpPr>
          <p:nvPr>
            <p:ph type="ftr" sz="quarter" idx="3"/>
          </p:nvPr>
        </p:nvSpPr>
        <p:spPr>
          <a:xfrm>
            <a:off x="4127808" y="6456709"/>
            <a:ext cx="7315200" cy="365125"/>
          </a:xfrm>
          <a:prstGeom prst="rect">
            <a:avLst/>
          </a:prstGeom>
        </p:spPr>
        <p:txBody>
          <a:bodyPr vert="horz" lIns="91440" tIns="45720" rIns="91440" bIns="45720" rtlCol="0" anchor="ctr"/>
          <a:lstStyle>
            <a:lvl1pPr algn="r">
              <a:defRPr sz="1000" spc="100" baseline="0">
                <a:solidFill>
                  <a:schemeClr val="tx1">
                    <a:tint val="82000"/>
                  </a:schemeClr>
                </a:solidFill>
                <a:latin typeface="Poppins SemiBold" panose="00000700000000000000" pitchFamily="2" charset="-18"/>
                <a:cs typeface="Poppins SemiBold" panose="00000700000000000000" pitchFamily="2" charset="-18"/>
              </a:defRPr>
            </a:lvl1pPr>
          </a:lstStyle>
          <a:p>
            <a:r>
              <a:rPr lang="pl-PL" dirty="0">
                <a:solidFill>
                  <a:schemeClr val="tx2"/>
                </a:solidFill>
              </a:rPr>
              <a:t>CULINARY INSTITUTE OF CHILD NUTRITION</a:t>
            </a:r>
            <a:r>
              <a:rPr lang="pl-PL" dirty="0"/>
              <a:t> </a:t>
            </a:r>
            <a:r>
              <a:rPr lang="pl-PL" dirty="0">
                <a:solidFill>
                  <a:schemeClr val="tx1"/>
                </a:solidFill>
              </a:rPr>
              <a:t>//</a:t>
            </a:r>
            <a:r>
              <a:rPr lang="pl-PL" dirty="0"/>
              <a:t> </a:t>
            </a:r>
            <a:r>
              <a:rPr lang="pl-PL" dirty="0">
                <a:solidFill>
                  <a:schemeClr val="accent4"/>
                </a:solidFill>
              </a:rPr>
              <a:t>WORKSHOP DAY 3</a:t>
            </a:r>
          </a:p>
        </p:txBody>
      </p:sp>
      <p:cxnSp>
        <p:nvCxnSpPr>
          <p:cNvPr id="20" name="Łącznik prosty 19">
            <a:extLst>
              <a:ext uri="{FF2B5EF4-FFF2-40B4-BE49-F238E27FC236}">
                <a16:creationId xmlns:a16="http://schemas.microsoft.com/office/drawing/2014/main" id="{FE1AB8CF-9220-C5F9-B05A-8DE967FC7ED0}"/>
              </a:ext>
            </a:extLst>
          </p:cNvPr>
          <p:cNvCxnSpPr>
            <a:cxnSpLocks/>
          </p:cNvCxnSpPr>
          <p:nvPr userDrawn="1"/>
        </p:nvCxnSpPr>
        <p:spPr>
          <a:xfrm>
            <a:off x="0" y="1309605"/>
            <a:ext cx="12192000" cy="0"/>
          </a:xfrm>
          <a:prstGeom prst="line">
            <a:avLst/>
          </a:prstGeom>
          <a:ln w="76200">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8" name="Łącznik prosty 7">
            <a:extLst>
              <a:ext uri="{FF2B5EF4-FFF2-40B4-BE49-F238E27FC236}">
                <a16:creationId xmlns:a16="http://schemas.microsoft.com/office/drawing/2014/main" id="{C65A2EDA-296E-634B-BCCC-AE4693472D66}"/>
              </a:ext>
            </a:extLst>
          </p:cNvPr>
          <p:cNvCxnSpPr/>
          <p:nvPr userDrawn="1"/>
        </p:nvCxnSpPr>
        <p:spPr>
          <a:xfrm>
            <a:off x="0" y="6402383"/>
            <a:ext cx="12192000" cy="0"/>
          </a:xfrm>
          <a:prstGeom prst="line">
            <a:avLst/>
          </a:prstGeom>
          <a:ln w="22225"/>
        </p:spPr>
        <p:style>
          <a:lnRef idx="1">
            <a:schemeClr val="accent6"/>
          </a:lnRef>
          <a:fillRef idx="0">
            <a:schemeClr val="accent6"/>
          </a:fillRef>
          <a:effectRef idx="0">
            <a:schemeClr val="accent6"/>
          </a:effectRef>
          <a:fontRef idx="minor">
            <a:schemeClr val="tx1"/>
          </a:fontRef>
        </p:style>
      </p:cxnSp>
      <p:grpSp>
        <p:nvGrpSpPr>
          <p:cNvPr id="11" name="Grupa 10">
            <a:extLst>
              <a:ext uri="{FF2B5EF4-FFF2-40B4-BE49-F238E27FC236}">
                <a16:creationId xmlns:a16="http://schemas.microsoft.com/office/drawing/2014/main" id="{21C2F152-CCFD-11DB-FCF9-9E1C0F208054}"/>
              </a:ext>
            </a:extLst>
          </p:cNvPr>
          <p:cNvGrpSpPr/>
          <p:nvPr userDrawn="1"/>
        </p:nvGrpSpPr>
        <p:grpSpPr>
          <a:xfrm>
            <a:off x="838201" y="6298750"/>
            <a:ext cx="481013" cy="445287"/>
            <a:chOff x="838201" y="6198391"/>
            <a:chExt cx="481013" cy="753561"/>
          </a:xfrm>
        </p:grpSpPr>
        <p:sp>
          <p:nvSpPr>
            <p:cNvPr id="9" name="Prostokąt 8">
              <a:extLst>
                <a:ext uri="{FF2B5EF4-FFF2-40B4-BE49-F238E27FC236}">
                  <a16:creationId xmlns:a16="http://schemas.microsoft.com/office/drawing/2014/main" id="{840C5FFB-A956-518C-9293-6F8943310F22}"/>
                </a:ext>
              </a:extLst>
            </p:cNvPr>
            <p:cNvSpPr/>
            <p:nvPr userDrawn="1"/>
          </p:nvSpPr>
          <p:spPr>
            <a:xfrm>
              <a:off x="838201" y="6198391"/>
              <a:ext cx="425450" cy="753561"/>
            </a:xfrm>
            <a:prstGeom prst="rect">
              <a:avLst/>
            </a:prstGeom>
            <a:solidFill>
              <a:srgbClr val="9A59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10" name="Trójkąt równoramienny 9">
              <a:extLst>
                <a:ext uri="{FF2B5EF4-FFF2-40B4-BE49-F238E27FC236}">
                  <a16:creationId xmlns:a16="http://schemas.microsoft.com/office/drawing/2014/main" id="{CE716A69-93F7-4EAC-19CA-AB4B45FFD3BB}"/>
                </a:ext>
              </a:extLst>
            </p:cNvPr>
            <p:cNvSpPr/>
            <p:nvPr userDrawn="1"/>
          </p:nvSpPr>
          <p:spPr>
            <a:xfrm>
              <a:off x="1263652" y="6198395"/>
              <a:ext cx="55562" cy="183430"/>
            </a:xfrm>
            <a:prstGeom prst="triangle">
              <a:avLst>
                <a:gd name="adj" fmla="val 0"/>
              </a:avLst>
            </a:prstGeom>
            <a:solidFill>
              <a:srgbClr val="A35EA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grpSp>
      <p:cxnSp>
        <p:nvCxnSpPr>
          <p:cNvPr id="15" name="Łącznik prosty 14">
            <a:extLst>
              <a:ext uri="{FF2B5EF4-FFF2-40B4-BE49-F238E27FC236}">
                <a16:creationId xmlns:a16="http://schemas.microsoft.com/office/drawing/2014/main" id="{7FB29A43-4E71-92C4-D326-225FD9814AF3}"/>
              </a:ext>
            </a:extLst>
          </p:cNvPr>
          <p:cNvCxnSpPr>
            <a:cxnSpLocks/>
          </p:cNvCxnSpPr>
          <p:nvPr userDrawn="1"/>
        </p:nvCxnSpPr>
        <p:spPr>
          <a:xfrm>
            <a:off x="936625" y="6603997"/>
            <a:ext cx="220663"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12" name="Symbol zastępczy numeru slajdu 5">
            <a:extLst>
              <a:ext uri="{FF2B5EF4-FFF2-40B4-BE49-F238E27FC236}">
                <a16:creationId xmlns:a16="http://schemas.microsoft.com/office/drawing/2014/main" id="{A67F8B7C-A480-D7AE-27F8-C097EF63CC8B}"/>
              </a:ext>
            </a:extLst>
          </p:cNvPr>
          <p:cNvSpPr>
            <a:spLocks noGrp="1"/>
          </p:cNvSpPr>
          <p:nvPr>
            <p:ph type="sldNum" sz="quarter" idx="4"/>
          </p:nvPr>
        </p:nvSpPr>
        <p:spPr>
          <a:xfrm>
            <a:off x="838201" y="6402384"/>
            <a:ext cx="425450" cy="178150"/>
          </a:xfrm>
          <a:prstGeom prst="rect">
            <a:avLst/>
          </a:prstGeom>
        </p:spPr>
        <p:txBody>
          <a:bodyPr vert="horz" lIns="0" tIns="45720" rIns="0" bIns="45720" rtlCol="0" anchor="ctr"/>
          <a:lstStyle>
            <a:lvl1pPr algn="ctr">
              <a:defRPr sz="1000">
                <a:solidFill>
                  <a:schemeClr val="bg1"/>
                </a:solidFill>
                <a:latin typeface="Poppins SemiBold" panose="00000700000000000000" pitchFamily="2" charset="-18"/>
                <a:cs typeface="Poppins SemiBold" panose="00000700000000000000" pitchFamily="2" charset="-18"/>
              </a:defRPr>
            </a:lvl1pPr>
          </a:lstStyle>
          <a:p>
            <a:fld id="{87B17086-FE5F-4B39-99A4-0AF7C2C21D7E}" type="slidenum">
              <a:rPr lang="pl-PL" smtClean="0"/>
              <a:pPr/>
              <a:t>‹#›</a:t>
            </a:fld>
            <a:endParaRPr lang="pl-PL" dirty="0"/>
          </a:p>
        </p:txBody>
      </p:sp>
      <p:sp>
        <p:nvSpPr>
          <p:cNvPr id="2" name="Tytuł 1">
            <a:extLst>
              <a:ext uri="{FF2B5EF4-FFF2-40B4-BE49-F238E27FC236}">
                <a16:creationId xmlns:a16="http://schemas.microsoft.com/office/drawing/2014/main" id="{F714CF64-9ECF-7399-ABBA-0AC811FD31B3}"/>
              </a:ext>
            </a:extLst>
          </p:cNvPr>
          <p:cNvSpPr>
            <a:spLocks noGrp="1"/>
          </p:cNvSpPr>
          <p:nvPr>
            <p:ph type="title"/>
          </p:nvPr>
        </p:nvSpPr>
        <p:spPr/>
        <p:txBody>
          <a:bodyPr/>
          <a:lstStyle>
            <a:lvl1pPr>
              <a:defRPr u="none" baseline="0">
                <a:solidFill>
                  <a:schemeClr val="tx1"/>
                </a:solidFill>
                <a:uFill>
                  <a:solidFill>
                    <a:schemeClr val="accent2"/>
                  </a:solidFill>
                </a:uFill>
              </a:defRPr>
            </a:lvl1pPr>
          </a:lstStyle>
          <a:p>
            <a:r>
              <a:rPr lang="pl-PL" dirty="0"/>
              <a:t>Kliknij, aby edytować styl</a:t>
            </a:r>
          </a:p>
        </p:txBody>
      </p:sp>
    </p:spTree>
    <p:extLst>
      <p:ext uri="{BB962C8B-B14F-4D97-AF65-F5344CB8AC3E}">
        <p14:creationId xmlns:p14="http://schemas.microsoft.com/office/powerpoint/2010/main" val="1519494836"/>
      </p:ext>
    </p:extLst>
  </p:cSld>
  <p:clrMapOvr>
    <a:masterClrMapping/>
  </p:clrMapOvr>
  <p:hf hd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Two-line title and content">
    <p:spTree>
      <p:nvGrpSpPr>
        <p:cNvPr id="1" name=""/>
        <p:cNvGrpSpPr/>
        <p:nvPr/>
      </p:nvGrpSpPr>
      <p:grpSpPr>
        <a:xfrm>
          <a:off x="0" y="0"/>
          <a:ext cx="0" cy="0"/>
          <a:chOff x="0" y="0"/>
          <a:chExt cx="0" cy="0"/>
        </a:xfrm>
      </p:grpSpPr>
      <p:sp>
        <p:nvSpPr>
          <p:cNvPr id="3" name="Symbol zastępczy zawartości 2">
            <a:extLst>
              <a:ext uri="{FF2B5EF4-FFF2-40B4-BE49-F238E27FC236}">
                <a16:creationId xmlns:a16="http://schemas.microsoft.com/office/drawing/2014/main" id="{1341851E-3A45-2ACD-0BC4-B1871D928378}"/>
              </a:ext>
            </a:extLst>
          </p:cNvPr>
          <p:cNvSpPr>
            <a:spLocks noGrp="1"/>
          </p:cNvSpPr>
          <p:nvPr>
            <p:ph idx="1"/>
          </p:nvPr>
        </p:nvSpPr>
        <p:spPr>
          <a:xfrm>
            <a:off x="838199" y="2084089"/>
            <a:ext cx="10515600" cy="3772649"/>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7" name="Symbol zastępczy stopki 4">
            <a:extLst>
              <a:ext uri="{FF2B5EF4-FFF2-40B4-BE49-F238E27FC236}">
                <a16:creationId xmlns:a16="http://schemas.microsoft.com/office/drawing/2014/main" id="{523B5FB7-6FB7-3B87-846F-3DB20F8DCEC7}"/>
              </a:ext>
            </a:extLst>
          </p:cNvPr>
          <p:cNvSpPr>
            <a:spLocks noGrp="1"/>
          </p:cNvSpPr>
          <p:nvPr>
            <p:ph type="ftr" sz="quarter" idx="3"/>
          </p:nvPr>
        </p:nvSpPr>
        <p:spPr>
          <a:xfrm>
            <a:off x="4127808" y="6456709"/>
            <a:ext cx="7315200" cy="365125"/>
          </a:xfrm>
          <a:prstGeom prst="rect">
            <a:avLst/>
          </a:prstGeom>
        </p:spPr>
        <p:txBody>
          <a:bodyPr vert="horz" lIns="91440" tIns="45720" rIns="91440" bIns="45720" rtlCol="0" anchor="ctr"/>
          <a:lstStyle>
            <a:lvl1pPr algn="r">
              <a:defRPr sz="1000" spc="100" baseline="0">
                <a:solidFill>
                  <a:schemeClr val="tx1">
                    <a:tint val="82000"/>
                  </a:schemeClr>
                </a:solidFill>
                <a:latin typeface="Poppins SemiBold" panose="00000700000000000000" pitchFamily="2" charset="-18"/>
                <a:cs typeface="Poppins SemiBold" panose="00000700000000000000" pitchFamily="2" charset="-18"/>
              </a:defRPr>
            </a:lvl1pPr>
          </a:lstStyle>
          <a:p>
            <a:r>
              <a:rPr lang="pl-PL" dirty="0">
                <a:solidFill>
                  <a:schemeClr val="tx2"/>
                </a:solidFill>
              </a:rPr>
              <a:t>CULINARY INSTITUTE OF CHILD NUTRITION</a:t>
            </a:r>
            <a:r>
              <a:rPr lang="pl-PL" dirty="0"/>
              <a:t> </a:t>
            </a:r>
            <a:r>
              <a:rPr lang="pl-PL" dirty="0">
                <a:solidFill>
                  <a:schemeClr val="tx1"/>
                </a:solidFill>
              </a:rPr>
              <a:t>//</a:t>
            </a:r>
            <a:r>
              <a:rPr lang="pl-PL" dirty="0"/>
              <a:t> </a:t>
            </a:r>
            <a:r>
              <a:rPr lang="pl-PL" dirty="0">
                <a:solidFill>
                  <a:schemeClr val="accent4"/>
                </a:solidFill>
              </a:rPr>
              <a:t>WORKSHOP DAY 3</a:t>
            </a:r>
          </a:p>
        </p:txBody>
      </p:sp>
      <p:cxnSp>
        <p:nvCxnSpPr>
          <p:cNvPr id="20" name="Łącznik prosty 19">
            <a:extLst>
              <a:ext uri="{FF2B5EF4-FFF2-40B4-BE49-F238E27FC236}">
                <a16:creationId xmlns:a16="http://schemas.microsoft.com/office/drawing/2014/main" id="{FE1AB8CF-9220-C5F9-B05A-8DE967FC7ED0}"/>
              </a:ext>
            </a:extLst>
          </p:cNvPr>
          <p:cNvCxnSpPr>
            <a:cxnSpLocks/>
          </p:cNvCxnSpPr>
          <p:nvPr userDrawn="1"/>
        </p:nvCxnSpPr>
        <p:spPr>
          <a:xfrm>
            <a:off x="0" y="1656112"/>
            <a:ext cx="12192000" cy="0"/>
          </a:xfrm>
          <a:prstGeom prst="line">
            <a:avLst/>
          </a:prstGeom>
          <a:ln w="76200">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8" name="Łącznik prosty 7">
            <a:extLst>
              <a:ext uri="{FF2B5EF4-FFF2-40B4-BE49-F238E27FC236}">
                <a16:creationId xmlns:a16="http://schemas.microsoft.com/office/drawing/2014/main" id="{C65A2EDA-296E-634B-BCCC-AE4693472D66}"/>
              </a:ext>
            </a:extLst>
          </p:cNvPr>
          <p:cNvCxnSpPr/>
          <p:nvPr userDrawn="1"/>
        </p:nvCxnSpPr>
        <p:spPr>
          <a:xfrm>
            <a:off x="0" y="6402383"/>
            <a:ext cx="12192000" cy="0"/>
          </a:xfrm>
          <a:prstGeom prst="line">
            <a:avLst/>
          </a:prstGeom>
          <a:ln w="22225"/>
        </p:spPr>
        <p:style>
          <a:lnRef idx="1">
            <a:schemeClr val="accent6"/>
          </a:lnRef>
          <a:fillRef idx="0">
            <a:schemeClr val="accent6"/>
          </a:fillRef>
          <a:effectRef idx="0">
            <a:schemeClr val="accent6"/>
          </a:effectRef>
          <a:fontRef idx="minor">
            <a:schemeClr val="tx1"/>
          </a:fontRef>
        </p:style>
      </p:cxnSp>
      <p:grpSp>
        <p:nvGrpSpPr>
          <p:cNvPr id="11" name="Grupa 10">
            <a:extLst>
              <a:ext uri="{FF2B5EF4-FFF2-40B4-BE49-F238E27FC236}">
                <a16:creationId xmlns:a16="http://schemas.microsoft.com/office/drawing/2014/main" id="{21C2F152-CCFD-11DB-FCF9-9E1C0F208054}"/>
              </a:ext>
            </a:extLst>
          </p:cNvPr>
          <p:cNvGrpSpPr/>
          <p:nvPr userDrawn="1"/>
        </p:nvGrpSpPr>
        <p:grpSpPr>
          <a:xfrm>
            <a:off x="838201" y="6298750"/>
            <a:ext cx="481013" cy="445287"/>
            <a:chOff x="838201" y="6198391"/>
            <a:chExt cx="481013" cy="753561"/>
          </a:xfrm>
        </p:grpSpPr>
        <p:sp>
          <p:nvSpPr>
            <p:cNvPr id="9" name="Prostokąt 8">
              <a:extLst>
                <a:ext uri="{FF2B5EF4-FFF2-40B4-BE49-F238E27FC236}">
                  <a16:creationId xmlns:a16="http://schemas.microsoft.com/office/drawing/2014/main" id="{840C5FFB-A956-518C-9293-6F8943310F22}"/>
                </a:ext>
              </a:extLst>
            </p:cNvPr>
            <p:cNvSpPr/>
            <p:nvPr userDrawn="1"/>
          </p:nvSpPr>
          <p:spPr>
            <a:xfrm>
              <a:off x="838201" y="6198391"/>
              <a:ext cx="425450" cy="753561"/>
            </a:xfrm>
            <a:prstGeom prst="rect">
              <a:avLst/>
            </a:prstGeom>
            <a:solidFill>
              <a:srgbClr val="9A59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10" name="Trójkąt równoramienny 9">
              <a:extLst>
                <a:ext uri="{FF2B5EF4-FFF2-40B4-BE49-F238E27FC236}">
                  <a16:creationId xmlns:a16="http://schemas.microsoft.com/office/drawing/2014/main" id="{CE716A69-93F7-4EAC-19CA-AB4B45FFD3BB}"/>
                </a:ext>
              </a:extLst>
            </p:cNvPr>
            <p:cNvSpPr/>
            <p:nvPr userDrawn="1"/>
          </p:nvSpPr>
          <p:spPr>
            <a:xfrm>
              <a:off x="1263652" y="6198395"/>
              <a:ext cx="55562" cy="183430"/>
            </a:xfrm>
            <a:prstGeom prst="triangle">
              <a:avLst>
                <a:gd name="adj" fmla="val 0"/>
              </a:avLst>
            </a:prstGeom>
            <a:solidFill>
              <a:srgbClr val="A35EA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grpSp>
      <p:cxnSp>
        <p:nvCxnSpPr>
          <p:cNvPr id="15" name="Łącznik prosty 14">
            <a:extLst>
              <a:ext uri="{FF2B5EF4-FFF2-40B4-BE49-F238E27FC236}">
                <a16:creationId xmlns:a16="http://schemas.microsoft.com/office/drawing/2014/main" id="{7FB29A43-4E71-92C4-D326-225FD9814AF3}"/>
              </a:ext>
            </a:extLst>
          </p:cNvPr>
          <p:cNvCxnSpPr>
            <a:cxnSpLocks/>
          </p:cNvCxnSpPr>
          <p:nvPr userDrawn="1"/>
        </p:nvCxnSpPr>
        <p:spPr>
          <a:xfrm>
            <a:off x="936625" y="6603997"/>
            <a:ext cx="220663"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12" name="Symbol zastępczy numeru slajdu 5">
            <a:extLst>
              <a:ext uri="{FF2B5EF4-FFF2-40B4-BE49-F238E27FC236}">
                <a16:creationId xmlns:a16="http://schemas.microsoft.com/office/drawing/2014/main" id="{A67F8B7C-A480-D7AE-27F8-C097EF63CC8B}"/>
              </a:ext>
            </a:extLst>
          </p:cNvPr>
          <p:cNvSpPr>
            <a:spLocks noGrp="1"/>
          </p:cNvSpPr>
          <p:nvPr>
            <p:ph type="sldNum" sz="quarter" idx="4"/>
          </p:nvPr>
        </p:nvSpPr>
        <p:spPr>
          <a:xfrm>
            <a:off x="838201" y="6402384"/>
            <a:ext cx="425450" cy="178150"/>
          </a:xfrm>
          <a:prstGeom prst="rect">
            <a:avLst/>
          </a:prstGeom>
        </p:spPr>
        <p:txBody>
          <a:bodyPr vert="horz" lIns="0" tIns="45720" rIns="0" bIns="45720" rtlCol="0" anchor="ctr"/>
          <a:lstStyle>
            <a:lvl1pPr algn="ctr">
              <a:defRPr sz="1000">
                <a:solidFill>
                  <a:schemeClr val="bg1"/>
                </a:solidFill>
                <a:latin typeface="Poppins SemiBold" panose="00000700000000000000" pitchFamily="2" charset="-18"/>
                <a:cs typeface="Poppins SemiBold" panose="00000700000000000000" pitchFamily="2" charset="-18"/>
              </a:defRPr>
            </a:lvl1pPr>
          </a:lstStyle>
          <a:p>
            <a:fld id="{87B17086-FE5F-4B39-99A4-0AF7C2C21D7E}" type="slidenum">
              <a:rPr lang="pl-PL" smtClean="0"/>
              <a:pPr/>
              <a:t>‹#›</a:t>
            </a:fld>
            <a:endParaRPr lang="pl-PL" dirty="0"/>
          </a:p>
        </p:txBody>
      </p:sp>
      <p:sp>
        <p:nvSpPr>
          <p:cNvPr id="2" name="Tytuł 1">
            <a:extLst>
              <a:ext uri="{FF2B5EF4-FFF2-40B4-BE49-F238E27FC236}">
                <a16:creationId xmlns:a16="http://schemas.microsoft.com/office/drawing/2014/main" id="{F714CF64-9ECF-7399-ABBA-0AC811FD31B3}"/>
              </a:ext>
            </a:extLst>
          </p:cNvPr>
          <p:cNvSpPr>
            <a:spLocks noGrp="1"/>
          </p:cNvSpPr>
          <p:nvPr>
            <p:ph type="title"/>
          </p:nvPr>
        </p:nvSpPr>
        <p:spPr/>
        <p:txBody>
          <a:bodyPr/>
          <a:lstStyle>
            <a:lvl1pPr>
              <a:defRPr u="none" baseline="0">
                <a:solidFill>
                  <a:schemeClr val="tx1"/>
                </a:solidFill>
                <a:uFill>
                  <a:solidFill>
                    <a:schemeClr val="accent2"/>
                  </a:solidFill>
                </a:uFill>
              </a:defRPr>
            </a:lvl1pPr>
          </a:lstStyle>
          <a:p>
            <a:r>
              <a:rPr lang="pl-PL" dirty="0"/>
              <a:t>Kliknij, aby edytować styl</a:t>
            </a:r>
          </a:p>
        </p:txBody>
      </p:sp>
    </p:spTree>
    <p:extLst>
      <p:ext uri="{BB962C8B-B14F-4D97-AF65-F5344CB8AC3E}">
        <p14:creationId xmlns:p14="http://schemas.microsoft.com/office/powerpoint/2010/main" val="949347754"/>
      </p:ext>
    </p:extLst>
  </p:cSld>
  <p:clrMapOvr>
    <a:masterClrMapping/>
  </p:clrMapOvr>
  <p:hf hd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wo-line title and content">
    <p:spTree>
      <p:nvGrpSpPr>
        <p:cNvPr id="1" name=""/>
        <p:cNvGrpSpPr/>
        <p:nvPr/>
      </p:nvGrpSpPr>
      <p:grpSpPr>
        <a:xfrm>
          <a:off x="0" y="0"/>
          <a:ext cx="0" cy="0"/>
          <a:chOff x="0" y="0"/>
          <a:chExt cx="0" cy="0"/>
        </a:xfrm>
      </p:grpSpPr>
      <p:sp>
        <p:nvSpPr>
          <p:cNvPr id="3" name="Symbol zastępczy zawartości 2">
            <a:extLst>
              <a:ext uri="{FF2B5EF4-FFF2-40B4-BE49-F238E27FC236}">
                <a16:creationId xmlns:a16="http://schemas.microsoft.com/office/drawing/2014/main" id="{1341851E-3A45-2ACD-0BC4-B1871D928378}"/>
              </a:ext>
            </a:extLst>
          </p:cNvPr>
          <p:cNvSpPr>
            <a:spLocks noGrp="1"/>
          </p:cNvSpPr>
          <p:nvPr>
            <p:ph idx="1"/>
          </p:nvPr>
        </p:nvSpPr>
        <p:spPr>
          <a:xfrm>
            <a:off x="838199" y="2084089"/>
            <a:ext cx="8792680" cy="3772649"/>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7" name="Symbol zastępczy stopki 4">
            <a:extLst>
              <a:ext uri="{FF2B5EF4-FFF2-40B4-BE49-F238E27FC236}">
                <a16:creationId xmlns:a16="http://schemas.microsoft.com/office/drawing/2014/main" id="{523B5FB7-6FB7-3B87-846F-3DB20F8DCEC7}"/>
              </a:ext>
            </a:extLst>
          </p:cNvPr>
          <p:cNvSpPr>
            <a:spLocks noGrp="1"/>
          </p:cNvSpPr>
          <p:nvPr>
            <p:ph type="ftr" sz="quarter" idx="3"/>
          </p:nvPr>
        </p:nvSpPr>
        <p:spPr>
          <a:xfrm>
            <a:off x="4127808" y="6456709"/>
            <a:ext cx="7315200" cy="365125"/>
          </a:xfrm>
          <a:prstGeom prst="rect">
            <a:avLst/>
          </a:prstGeom>
        </p:spPr>
        <p:txBody>
          <a:bodyPr vert="horz" lIns="91440" tIns="45720" rIns="91440" bIns="45720" rtlCol="0" anchor="ctr"/>
          <a:lstStyle>
            <a:lvl1pPr algn="r">
              <a:defRPr sz="1000" spc="100" baseline="0">
                <a:solidFill>
                  <a:schemeClr val="tx1">
                    <a:tint val="82000"/>
                  </a:schemeClr>
                </a:solidFill>
                <a:latin typeface="Poppins SemiBold" panose="00000700000000000000" pitchFamily="2" charset="-18"/>
                <a:cs typeface="Poppins SemiBold" panose="00000700000000000000" pitchFamily="2" charset="-18"/>
              </a:defRPr>
            </a:lvl1pPr>
          </a:lstStyle>
          <a:p>
            <a:r>
              <a:rPr lang="pl-PL" dirty="0">
                <a:solidFill>
                  <a:schemeClr val="tx2"/>
                </a:solidFill>
              </a:rPr>
              <a:t>CULINARY INSTITUTE OF CHILD NUTRITION</a:t>
            </a:r>
            <a:r>
              <a:rPr lang="pl-PL" dirty="0"/>
              <a:t> </a:t>
            </a:r>
            <a:r>
              <a:rPr lang="pl-PL" dirty="0">
                <a:solidFill>
                  <a:schemeClr val="tx1"/>
                </a:solidFill>
              </a:rPr>
              <a:t>//</a:t>
            </a:r>
            <a:r>
              <a:rPr lang="pl-PL" dirty="0"/>
              <a:t> </a:t>
            </a:r>
            <a:r>
              <a:rPr lang="pl-PL" dirty="0">
                <a:solidFill>
                  <a:schemeClr val="accent4"/>
                </a:solidFill>
              </a:rPr>
              <a:t>WORKSHOP DAY 3</a:t>
            </a:r>
          </a:p>
        </p:txBody>
      </p:sp>
      <p:cxnSp>
        <p:nvCxnSpPr>
          <p:cNvPr id="20" name="Łącznik prosty 19">
            <a:extLst>
              <a:ext uri="{FF2B5EF4-FFF2-40B4-BE49-F238E27FC236}">
                <a16:creationId xmlns:a16="http://schemas.microsoft.com/office/drawing/2014/main" id="{FE1AB8CF-9220-C5F9-B05A-8DE967FC7ED0}"/>
              </a:ext>
            </a:extLst>
          </p:cNvPr>
          <p:cNvCxnSpPr>
            <a:cxnSpLocks/>
          </p:cNvCxnSpPr>
          <p:nvPr userDrawn="1"/>
        </p:nvCxnSpPr>
        <p:spPr>
          <a:xfrm>
            <a:off x="0" y="1656112"/>
            <a:ext cx="12192000" cy="0"/>
          </a:xfrm>
          <a:prstGeom prst="line">
            <a:avLst/>
          </a:prstGeom>
          <a:ln w="76200">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8" name="Łącznik prosty 7">
            <a:extLst>
              <a:ext uri="{FF2B5EF4-FFF2-40B4-BE49-F238E27FC236}">
                <a16:creationId xmlns:a16="http://schemas.microsoft.com/office/drawing/2014/main" id="{C65A2EDA-296E-634B-BCCC-AE4693472D66}"/>
              </a:ext>
            </a:extLst>
          </p:cNvPr>
          <p:cNvCxnSpPr/>
          <p:nvPr userDrawn="1"/>
        </p:nvCxnSpPr>
        <p:spPr>
          <a:xfrm>
            <a:off x="0" y="6402383"/>
            <a:ext cx="12192000" cy="0"/>
          </a:xfrm>
          <a:prstGeom prst="line">
            <a:avLst/>
          </a:prstGeom>
          <a:ln w="22225"/>
        </p:spPr>
        <p:style>
          <a:lnRef idx="1">
            <a:schemeClr val="accent6"/>
          </a:lnRef>
          <a:fillRef idx="0">
            <a:schemeClr val="accent6"/>
          </a:fillRef>
          <a:effectRef idx="0">
            <a:schemeClr val="accent6"/>
          </a:effectRef>
          <a:fontRef idx="minor">
            <a:schemeClr val="tx1"/>
          </a:fontRef>
        </p:style>
      </p:cxnSp>
      <p:grpSp>
        <p:nvGrpSpPr>
          <p:cNvPr id="11" name="Grupa 10">
            <a:extLst>
              <a:ext uri="{FF2B5EF4-FFF2-40B4-BE49-F238E27FC236}">
                <a16:creationId xmlns:a16="http://schemas.microsoft.com/office/drawing/2014/main" id="{21C2F152-CCFD-11DB-FCF9-9E1C0F208054}"/>
              </a:ext>
            </a:extLst>
          </p:cNvPr>
          <p:cNvGrpSpPr/>
          <p:nvPr userDrawn="1"/>
        </p:nvGrpSpPr>
        <p:grpSpPr>
          <a:xfrm>
            <a:off x="838201" y="6298750"/>
            <a:ext cx="481013" cy="445287"/>
            <a:chOff x="838201" y="6198391"/>
            <a:chExt cx="481013" cy="753561"/>
          </a:xfrm>
        </p:grpSpPr>
        <p:sp>
          <p:nvSpPr>
            <p:cNvPr id="9" name="Prostokąt 8">
              <a:extLst>
                <a:ext uri="{FF2B5EF4-FFF2-40B4-BE49-F238E27FC236}">
                  <a16:creationId xmlns:a16="http://schemas.microsoft.com/office/drawing/2014/main" id="{840C5FFB-A956-518C-9293-6F8943310F22}"/>
                </a:ext>
              </a:extLst>
            </p:cNvPr>
            <p:cNvSpPr/>
            <p:nvPr userDrawn="1"/>
          </p:nvSpPr>
          <p:spPr>
            <a:xfrm>
              <a:off x="838201" y="6198391"/>
              <a:ext cx="425450" cy="753561"/>
            </a:xfrm>
            <a:prstGeom prst="rect">
              <a:avLst/>
            </a:prstGeom>
            <a:solidFill>
              <a:srgbClr val="9A59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10" name="Trójkąt równoramienny 9">
              <a:extLst>
                <a:ext uri="{FF2B5EF4-FFF2-40B4-BE49-F238E27FC236}">
                  <a16:creationId xmlns:a16="http://schemas.microsoft.com/office/drawing/2014/main" id="{CE716A69-93F7-4EAC-19CA-AB4B45FFD3BB}"/>
                </a:ext>
              </a:extLst>
            </p:cNvPr>
            <p:cNvSpPr/>
            <p:nvPr userDrawn="1"/>
          </p:nvSpPr>
          <p:spPr>
            <a:xfrm>
              <a:off x="1263652" y="6198395"/>
              <a:ext cx="55562" cy="183430"/>
            </a:xfrm>
            <a:prstGeom prst="triangle">
              <a:avLst>
                <a:gd name="adj" fmla="val 0"/>
              </a:avLst>
            </a:prstGeom>
            <a:solidFill>
              <a:srgbClr val="A35EA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grpSp>
      <p:cxnSp>
        <p:nvCxnSpPr>
          <p:cNvPr id="15" name="Łącznik prosty 14">
            <a:extLst>
              <a:ext uri="{FF2B5EF4-FFF2-40B4-BE49-F238E27FC236}">
                <a16:creationId xmlns:a16="http://schemas.microsoft.com/office/drawing/2014/main" id="{7FB29A43-4E71-92C4-D326-225FD9814AF3}"/>
              </a:ext>
            </a:extLst>
          </p:cNvPr>
          <p:cNvCxnSpPr>
            <a:cxnSpLocks/>
          </p:cNvCxnSpPr>
          <p:nvPr userDrawn="1"/>
        </p:nvCxnSpPr>
        <p:spPr>
          <a:xfrm>
            <a:off x="936625" y="6603997"/>
            <a:ext cx="220663"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12" name="Symbol zastępczy numeru slajdu 5">
            <a:extLst>
              <a:ext uri="{FF2B5EF4-FFF2-40B4-BE49-F238E27FC236}">
                <a16:creationId xmlns:a16="http://schemas.microsoft.com/office/drawing/2014/main" id="{A67F8B7C-A480-D7AE-27F8-C097EF63CC8B}"/>
              </a:ext>
            </a:extLst>
          </p:cNvPr>
          <p:cNvSpPr>
            <a:spLocks noGrp="1"/>
          </p:cNvSpPr>
          <p:nvPr>
            <p:ph type="sldNum" sz="quarter" idx="4"/>
          </p:nvPr>
        </p:nvSpPr>
        <p:spPr>
          <a:xfrm>
            <a:off x="838201" y="6402384"/>
            <a:ext cx="425450" cy="178150"/>
          </a:xfrm>
          <a:prstGeom prst="rect">
            <a:avLst/>
          </a:prstGeom>
        </p:spPr>
        <p:txBody>
          <a:bodyPr vert="horz" lIns="0" tIns="45720" rIns="0" bIns="45720" rtlCol="0" anchor="ctr"/>
          <a:lstStyle>
            <a:lvl1pPr algn="ctr">
              <a:defRPr sz="1000">
                <a:solidFill>
                  <a:schemeClr val="bg1"/>
                </a:solidFill>
                <a:latin typeface="Poppins SemiBold" panose="00000700000000000000" pitchFamily="2" charset="-18"/>
                <a:cs typeface="Poppins SemiBold" panose="00000700000000000000" pitchFamily="2" charset="-18"/>
              </a:defRPr>
            </a:lvl1pPr>
          </a:lstStyle>
          <a:p>
            <a:fld id="{87B17086-FE5F-4B39-99A4-0AF7C2C21D7E}" type="slidenum">
              <a:rPr lang="pl-PL" smtClean="0"/>
              <a:pPr/>
              <a:t>‹#›</a:t>
            </a:fld>
            <a:endParaRPr lang="pl-PL" dirty="0"/>
          </a:p>
        </p:txBody>
      </p:sp>
      <p:sp>
        <p:nvSpPr>
          <p:cNvPr id="2" name="Tytuł 1">
            <a:extLst>
              <a:ext uri="{FF2B5EF4-FFF2-40B4-BE49-F238E27FC236}">
                <a16:creationId xmlns:a16="http://schemas.microsoft.com/office/drawing/2014/main" id="{F714CF64-9ECF-7399-ABBA-0AC811FD31B3}"/>
              </a:ext>
            </a:extLst>
          </p:cNvPr>
          <p:cNvSpPr>
            <a:spLocks noGrp="1"/>
          </p:cNvSpPr>
          <p:nvPr>
            <p:ph type="title"/>
          </p:nvPr>
        </p:nvSpPr>
        <p:spPr/>
        <p:txBody>
          <a:bodyPr/>
          <a:lstStyle>
            <a:lvl1pPr>
              <a:defRPr u="none" baseline="0">
                <a:solidFill>
                  <a:schemeClr val="tx1"/>
                </a:solidFill>
                <a:uFill>
                  <a:solidFill>
                    <a:schemeClr val="accent2"/>
                  </a:solidFill>
                </a:uFill>
              </a:defRPr>
            </a:lvl1pPr>
          </a:lstStyle>
          <a:p>
            <a:r>
              <a:rPr lang="pl-PL" dirty="0"/>
              <a:t>Kliknij, aby edytować styl</a:t>
            </a:r>
          </a:p>
        </p:txBody>
      </p:sp>
      <p:pic>
        <p:nvPicPr>
          <p:cNvPr id="13" name="Obraz 12" descr="Obraz zawierający warzywo, brokół, Warzywa krzyżowe, produkcja&#10;&#10;Opis wygenerowany automatycznie">
            <a:extLst>
              <a:ext uri="{FF2B5EF4-FFF2-40B4-BE49-F238E27FC236}">
                <a16:creationId xmlns:a16="http://schemas.microsoft.com/office/drawing/2014/main" id="{F1B35EE1-AF71-BAB0-84BD-DDB12C3DA26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86441" y="3670920"/>
            <a:ext cx="2336010" cy="2553313"/>
          </a:xfrm>
          <a:prstGeom prst="rect">
            <a:avLst/>
          </a:prstGeom>
        </p:spPr>
      </p:pic>
    </p:spTree>
    <p:extLst>
      <p:ext uri="{BB962C8B-B14F-4D97-AF65-F5344CB8AC3E}">
        <p14:creationId xmlns:p14="http://schemas.microsoft.com/office/powerpoint/2010/main" val="327150765"/>
      </p:ext>
    </p:extLst>
  </p:cSld>
  <p:clrMapOvr>
    <a:masterClrMapping/>
  </p:clrMapOvr>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1_Tytuł i zawartość">
    <p:spTree>
      <p:nvGrpSpPr>
        <p:cNvPr id="1" name=""/>
        <p:cNvGrpSpPr/>
        <p:nvPr/>
      </p:nvGrpSpPr>
      <p:grpSpPr>
        <a:xfrm>
          <a:off x="0" y="0"/>
          <a:ext cx="0" cy="0"/>
          <a:chOff x="0" y="0"/>
          <a:chExt cx="0" cy="0"/>
        </a:xfrm>
      </p:grpSpPr>
      <p:sp>
        <p:nvSpPr>
          <p:cNvPr id="3" name="Symbol zastępczy zawartości 2">
            <a:extLst>
              <a:ext uri="{FF2B5EF4-FFF2-40B4-BE49-F238E27FC236}">
                <a16:creationId xmlns:a16="http://schemas.microsoft.com/office/drawing/2014/main" id="{1341851E-3A45-2ACD-0BC4-B1871D928378}"/>
              </a:ext>
            </a:extLst>
          </p:cNvPr>
          <p:cNvSpPr>
            <a:spLocks noGrp="1"/>
          </p:cNvSpPr>
          <p:nvPr>
            <p:ph idx="1"/>
          </p:nvPr>
        </p:nvSpPr>
        <p:spPr>
          <a:xfrm>
            <a:off x="838200" y="1825625"/>
            <a:ext cx="8848241" cy="4031113"/>
          </a:xfrm>
        </p:spPr>
        <p:txBody>
          <a:body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7" name="Symbol zastępczy stopki 4">
            <a:extLst>
              <a:ext uri="{FF2B5EF4-FFF2-40B4-BE49-F238E27FC236}">
                <a16:creationId xmlns:a16="http://schemas.microsoft.com/office/drawing/2014/main" id="{523B5FB7-6FB7-3B87-846F-3DB20F8DCEC7}"/>
              </a:ext>
            </a:extLst>
          </p:cNvPr>
          <p:cNvSpPr>
            <a:spLocks noGrp="1"/>
          </p:cNvSpPr>
          <p:nvPr>
            <p:ph type="ftr" sz="quarter" idx="3"/>
          </p:nvPr>
        </p:nvSpPr>
        <p:spPr>
          <a:xfrm>
            <a:off x="4127808" y="6456709"/>
            <a:ext cx="7315200" cy="365125"/>
          </a:xfrm>
          <a:prstGeom prst="rect">
            <a:avLst/>
          </a:prstGeom>
        </p:spPr>
        <p:txBody>
          <a:bodyPr vert="horz" lIns="91440" tIns="45720" rIns="91440" bIns="45720" rtlCol="0" anchor="ctr"/>
          <a:lstStyle>
            <a:lvl1pPr algn="r">
              <a:defRPr sz="1000" spc="100" baseline="0">
                <a:solidFill>
                  <a:schemeClr val="tx1">
                    <a:tint val="82000"/>
                  </a:schemeClr>
                </a:solidFill>
                <a:latin typeface="Poppins SemiBold" panose="00000700000000000000" pitchFamily="2" charset="-18"/>
                <a:cs typeface="Poppins SemiBold" panose="00000700000000000000" pitchFamily="2" charset="-18"/>
              </a:defRPr>
            </a:lvl1pPr>
          </a:lstStyle>
          <a:p>
            <a:r>
              <a:rPr lang="pl-PL" dirty="0">
                <a:solidFill>
                  <a:schemeClr val="tx2"/>
                </a:solidFill>
              </a:rPr>
              <a:t>CULINARY INSTITUTE OF CHILD NUTRITION</a:t>
            </a:r>
            <a:r>
              <a:rPr lang="pl-PL" dirty="0"/>
              <a:t> </a:t>
            </a:r>
            <a:r>
              <a:rPr lang="pl-PL" dirty="0">
                <a:solidFill>
                  <a:schemeClr val="tx1"/>
                </a:solidFill>
              </a:rPr>
              <a:t>//</a:t>
            </a:r>
            <a:r>
              <a:rPr lang="pl-PL" dirty="0"/>
              <a:t> </a:t>
            </a:r>
            <a:r>
              <a:rPr lang="pl-PL" dirty="0">
                <a:solidFill>
                  <a:schemeClr val="accent4"/>
                </a:solidFill>
              </a:rPr>
              <a:t>WORKSHOP DAY 3</a:t>
            </a:r>
          </a:p>
        </p:txBody>
      </p:sp>
      <p:cxnSp>
        <p:nvCxnSpPr>
          <p:cNvPr id="8" name="Łącznik prosty 7">
            <a:extLst>
              <a:ext uri="{FF2B5EF4-FFF2-40B4-BE49-F238E27FC236}">
                <a16:creationId xmlns:a16="http://schemas.microsoft.com/office/drawing/2014/main" id="{C65A2EDA-296E-634B-BCCC-AE4693472D66}"/>
              </a:ext>
            </a:extLst>
          </p:cNvPr>
          <p:cNvCxnSpPr/>
          <p:nvPr userDrawn="1"/>
        </p:nvCxnSpPr>
        <p:spPr>
          <a:xfrm>
            <a:off x="0" y="6402383"/>
            <a:ext cx="12192000" cy="0"/>
          </a:xfrm>
          <a:prstGeom prst="line">
            <a:avLst/>
          </a:prstGeom>
          <a:ln w="22225"/>
        </p:spPr>
        <p:style>
          <a:lnRef idx="1">
            <a:schemeClr val="accent6"/>
          </a:lnRef>
          <a:fillRef idx="0">
            <a:schemeClr val="accent6"/>
          </a:fillRef>
          <a:effectRef idx="0">
            <a:schemeClr val="accent6"/>
          </a:effectRef>
          <a:fontRef idx="minor">
            <a:schemeClr val="tx1"/>
          </a:fontRef>
        </p:style>
      </p:cxnSp>
      <p:grpSp>
        <p:nvGrpSpPr>
          <p:cNvPr id="11" name="Grupa 10">
            <a:extLst>
              <a:ext uri="{FF2B5EF4-FFF2-40B4-BE49-F238E27FC236}">
                <a16:creationId xmlns:a16="http://schemas.microsoft.com/office/drawing/2014/main" id="{21C2F152-CCFD-11DB-FCF9-9E1C0F208054}"/>
              </a:ext>
            </a:extLst>
          </p:cNvPr>
          <p:cNvGrpSpPr/>
          <p:nvPr userDrawn="1"/>
        </p:nvGrpSpPr>
        <p:grpSpPr>
          <a:xfrm>
            <a:off x="838201" y="6298750"/>
            <a:ext cx="481013" cy="445287"/>
            <a:chOff x="838201" y="6198391"/>
            <a:chExt cx="481013" cy="753561"/>
          </a:xfrm>
        </p:grpSpPr>
        <p:sp>
          <p:nvSpPr>
            <p:cNvPr id="9" name="Prostokąt 8">
              <a:extLst>
                <a:ext uri="{FF2B5EF4-FFF2-40B4-BE49-F238E27FC236}">
                  <a16:creationId xmlns:a16="http://schemas.microsoft.com/office/drawing/2014/main" id="{840C5FFB-A956-518C-9293-6F8943310F22}"/>
                </a:ext>
              </a:extLst>
            </p:cNvPr>
            <p:cNvSpPr/>
            <p:nvPr userDrawn="1"/>
          </p:nvSpPr>
          <p:spPr>
            <a:xfrm>
              <a:off x="838201" y="6198391"/>
              <a:ext cx="425450" cy="753561"/>
            </a:xfrm>
            <a:prstGeom prst="rect">
              <a:avLst/>
            </a:prstGeom>
            <a:solidFill>
              <a:srgbClr val="9A59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10" name="Trójkąt równoramienny 9">
              <a:extLst>
                <a:ext uri="{FF2B5EF4-FFF2-40B4-BE49-F238E27FC236}">
                  <a16:creationId xmlns:a16="http://schemas.microsoft.com/office/drawing/2014/main" id="{CE716A69-93F7-4EAC-19CA-AB4B45FFD3BB}"/>
                </a:ext>
              </a:extLst>
            </p:cNvPr>
            <p:cNvSpPr/>
            <p:nvPr userDrawn="1"/>
          </p:nvSpPr>
          <p:spPr>
            <a:xfrm>
              <a:off x="1263652" y="6198395"/>
              <a:ext cx="55562" cy="183430"/>
            </a:xfrm>
            <a:prstGeom prst="triangle">
              <a:avLst>
                <a:gd name="adj" fmla="val 0"/>
              </a:avLst>
            </a:prstGeom>
            <a:solidFill>
              <a:srgbClr val="A35EA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grpSp>
      <p:cxnSp>
        <p:nvCxnSpPr>
          <p:cNvPr id="15" name="Łącznik prosty 14">
            <a:extLst>
              <a:ext uri="{FF2B5EF4-FFF2-40B4-BE49-F238E27FC236}">
                <a16:creationId xmlns:a16="http://schemas.microsoft.com/office/drawing/2014/main" id="{7FB29A43-4E71-92C4-D326-225FD9814AF3}"/>
              </a:ext>
            </a:extLst>
          </p:cNvPr>
          <p:cNvCxnSpPr>
            <a:cxnSpLocks/>
          </p:cNvCxnSpPr>
          <p:nvPr userDrawn="1"/>
        </p:nvCxnSpPr>
        <p:spPr>
          <a:xfrm>
            <a:off x="936625" y="6603997"/>
            <a:ext cx="220663"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12" name="Symbol zastępczy numeru slajdu 5">
            <a:extLst>
              <a:ext uri="{FF2B5EF4-FFF2-40B4-BE49-F238E27FC236}">
                <a16:creationId xmlns:a16="http://schemas.microsoft.com/office/drawing/2014/main" id="{A67F8B7C-A480-D7AE-27F8-C097EF63CC8B}"/>
              </a:ext>
            </a:extLst>
          </p:cNvPr>
          <p:cNvSpPr>
            <a:spLocks noGrp="1"/>
          </p:cNvSpPr>
          <p:nvPr>
            <p:ph type="sldNum" sz="quarter" idx="4"/>
          </p:nvPr>
        </p:nvSpPr>
        <p:spPr>
          <a:xfrm>
            <a:off x="838201" y="6402384"/>
            <a:ext cx="425450" cy="178150"/>
          </a:xfrm>
          <a:prstGeom prst="rect">
            <a:avLst/>
          </a:prstGeom>
        </p:spPr>
        <p:txBody>
          <a:bodyPr vert="horz" lIns="0" tIns="45720" rIns="0" bIns="45720" rtlCol="0" anchor="ctr"/>
          <a:lstStyle>
            <a:lvl1pPr algn="ctr">
              <a:defRPr sz="1000">
                <a:solidFill>
                  <a:schemeClr val="bg1"/>
                </a:solidFill>
                <a:latin typeface="Poppins SemiBold" panose="00000700000000000000" pitchFamily="2" charset="-18"/>
                <a:cs typeface="Poppins SemiBold" panose="00000700000000000000" pitchFamily="2" charset="-18"/>
              </a:defRPr>
            </a:lvl1pPr>
          </a:lstStyle>
          <a:p>
            <a:fld id="{87B17086-FE5F-4B39-99A4-0AF7C2C21D7E}" type="slidenum">
              <a:rPr lang="pl-PL" smtClean="0"/>
              <a:pPr/>
              <a:t>‹#›</a:t>
            </a:fld>
            <a:endParaRPr lang="pl-PL" dirty="0"/>
          </a:p>
        </p:txBody>
      </p:sp>
      <p:sp>
        <p:nvSpPr>
          <p:cNvPr id="2" name="Tytuł 1">
            <a:extLst>
              <a:ext uri="{FF2B5EF4-FFF2-40B4-BE49-F238E27FC236}">
                <a16:creationId xmlns:a16="http://schemas.microsoft.com/office/drawing/2014/main" id="{F714CF64-9ECF-7399-ABBA-0AC811FD31B3}"/>
              </a:ext>
            </a:extLst>
          </p:cNvPr>
          <p:cNvSpPr>
            <a:spLocks noGrp="1"/>
          </p:cNvSpPr>
          <p:nvPr>
            <p:ph type="title"/>
          </p:nvPr>
        </p:nvSpPr>
        <p:spPr/>
        <p:txBody>
          <a:bodyPr/>
          <a:lstStyle>
            <a:lvl1pPr>
              <a:defRPr u="none" baseline="0">
                <a:solidFill>
                  <a:schemeClr val="tx2">
                    <a:lumMod val="75000"/>
                  </a:schemeClr>
                </a:solidFill>
                <a:uFill>
                  <a:solidFill>
                    <a:schemeClr val="accent2"/>
                  </a:solidFill>
                </a:uFill>
              </a:defRPr>
            </a:lvl1pPr>
          </a:lstStyle>
          <a:p>
            <a:r>
              <a:rPr lang="pl-PL" dirty="0"/>
              <a:t>Kliknij, aby edytować styl</a:t>
            </a:r>
          </a:p>
        </p:txBody>
      </p:sp>
      <p:pic>
        <p:nvPicPr>
          <p:cNvPr id="4" name="Obraz 3" descr="Obraz zawierający warzywo, brokół, Warzywa krzyżowe, produkcja&#10;&#10;Opis wygenerowany automatycznie">
            <a:extLst>
              <a:ext uri="{FF2B5EF4-FFF2-40B4-BE49-F238E27FC236}">
                <a16:creationId xmlns:a16="http://schemas.microsoft.com/office/drawing/2014/main" id="{95E33885-D2CC-FE08-C8C4-7098F8A76AA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86441" y="3670920"/>
            <a:ext cx="2336010" cy="2553313"/>
          </a:xfrm>
          <a:prstGeom prst="rect">
            <a:avLst/>
          </a:prstGeom>
        </p:spPr>
      </p:pic>
    </p:spTree>
    <p:extLst>
      <p:ext uri="{BB962C8B-B14F-4D97-AF65-F5344CB8AC3E}">
        <p14:creationId xmlns:p14="http://schemas.microsoft.com/office/powerpoint/2010/main" val="1981072475"/>
      </p:ext>
    </p:extLst>
  </p:cSld>
  <p:clrMapOvr>
    <a:masterClrMapping/>
  </p:clrMapOvr>
  <p:hf hd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3_Tytuł i zawartość">
    <p:spTree>
      <p:nvGrpSpPr>
        <p:cNvPr id="1" name=""/>
        <p:cNvGrpSpPr/>
        <p:nvPr/>
      </p:nvGrpSpPr>
      <p:grpSpPr>
        <a:xfrm>
          <a:off x="0" y="0"/>
          <a:ext cx="0" cy="0"/>
          <a:chOff x="0" y="0"/>
          <a:chExt cx="0" cy="0"/>
        </a:xfrm>
      </p:grpSpPr>
      <p:sp>
        <p:nvSpPr>
          <p:cNvPr id="3" name="Symbol zastępczy zawartości 2">
            <a:extLst>
              <a:ext uri="{FF2B5EF4-FFF2-40B4-BE49-F238E27FC236}">
                <a16:creationId xmlns:a16="http://schemas.microsoft.com/office/drawing/2014/main" id="{1341851E-3A45-2ACD-0BC4-B1871D928378}"/>
              </a:ext>
            </a:extLst>
          </p:cNvPr>
          <p:cNvSpPr>
            <a:spLocks noGrp="1"/>
          </p:cNvSpPr>
          <p:nvPr>
            <p:ph idx="1"/>
          </p:nvPr>
        </p:nvSpPr>
        <p:spPr>
          <a:xfrm>
            <a:off x="838200" y="1825625"/>
            <a:ext cx="10515600" cy="4031113"/>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7" name="Symbol zastępczy stopki 4">
            <a:extLst>
              <a:ext uri="{FF2B5EF4-FFF2-40B4-BE49-F238E27FC236}">
                <a16:creationId xmlns:a16="http://schemas.microsoft.com/office/drawing/2014/main" id="{523B5FB7-6FB7-3B87-846F-3DB20F8DCEC7}"/>
              </a:ext>
            </a:extLst>
          </p:cNvPr>
          <p:cNvSpPr>
            <a:spLocks noGrp="1"/>
          </p:cNvSpPr>
          <p:nvPr>
            <p:ph type="ftr" sz="quarter" idx="3"/>
          </p:nvPr>
        </p:nvSpPr>
        <p:spPr>
          <a:xfrm>
            <a:off x="4127808" y="6456709"/>
            <a:ext cx="7315200" cy="365125"/>
          </a:xfrm>
          <a:prstGeom prst="rect">
            <a:avLst/>
          </a:prstGeom>
        </p:spPr>
        <p:txBody>
          <a:bodyPr vert="horz" lIns="91440" tIns="45720" rIns="91440" bIns="45720" rtlCol="0" anchor="ctr"/>
          <a:lstStyle>
            <a:lvl1pPr algn="r">
              <a:defRPr sz="1000" spc="100" baseline="0">
                <a:solidFill>
                  <a:schemeClr val="tx1">
                    <a:tint val="82000"/>
                  </a:schemeClr>
                </a:solidFill>
                <a:latin typeface="Poppins SemiBold" panose="00000700000000000000" pitchFamily="2" charset="-18"/>
                <a:cs typeface="Poppins SemiBold" panose="00000700000000000000" pitchFamily="2" charset="-18"/>
              </a:defRPr>
            </a:lvl1pPr>
          </a:lstStyle>
          <a:p>
            <a:r>
              <a:rPr lang="pl-PL" dirty="0">
                <a:solidFill>
                  <a:schemeClr val="tx2"/>
                </a:solidFill>
              </a:rPr>
              <a:t>CULINARY INSTITUTE OF CHILD NUTRITION</a:t>
            </a:r>
            <a:r>
              <a:rPr lang="pl-PL" dirty="0"/>
              <a:t> </a:t>
            </a:r>
            <a:r>
              <a:rPr lang="pl-PL" dirty="0">
                <a:solidFill>
                  <a:schemeClr val="tx1"/>
                </a:solidFill>
              </a:rPr>
              <a:t>//</a:t>
            </a:r>
            <a:r>
              <a:rPr lang="pl-PL" dirty="0"/>
              <a:t> </a:t>
            </a:r>
            <a:r>
              <a:rPr lang="pl-PL" dirty="0">
                <a:solidFill>
                  <a:schemeClr val="accent4"/>
                </a:solidFill>
              </a:rPr>
              <a:t>WORKSHOP DAY 3</a:t>
            </a:r>
          </a:p>
        </p:txBody>
      </p:sp>
      <p:cxnSp>
        <p:nvCxnSpPr>
          <p:cNvPr id="8" name="Łącznik prosty 7">
            <a:extLst>
              <a:ext uri="{FF2B5EF4-FFF2-40B4-BE49-F238E27FC236}">
                <a16:creationId xmlns:a16="http://schemas.microsoft.com/office/drawing/2014/main" id="{C65A2EDA-296E-634B-BCCC-AE4693472D66}"/>
              </a:ext>
            </a:extLst>
          </p:cNvPr>
          <p:cNvCxnSpPr/>
          <p:nvPr userDrawn="1"/>
        </p:nvCxnSpPr>
        <p:spPr>
          <a:xfrm>
            <a:off x="0" y="6402383"/>
            <a:ext cx="12192000" cy="0"/>
          </a:xfrm>
          <a:prstGeom prst="line">
            <a:avLst/>
          </a:prstGeom>
          <a:ln w="22225"/>
        </p:spPr>
        <p:style>
          <a:lnRef idx="1">
            <a:schemeClr val="accent6"/>
          </a:lnRef>
          <a:fillRef idx="0">
            <a:schemeClr val="accent6"/>
          </a:fillRef>
          <a:effectRef idx="0">
            <a:schemeClr val="accent6"/>
          </a:effectRef>
          <a:fontRef idx="minor">
            <a:schemeClr val="tx1"/>
          </a:fontRef>
        </p:style>
      </p:cxnSp>
      <p:grpSp>
        <p:nvGrpSpPr>
          <p:cNvPr id="11" name="Grupa 10">
            <a:extLst>
              <a:ext uri="{FF2B5EF4-FFF2-40B4-BE49-F238E27FC236}">
                <a16:creationId xmlns:a16="http://schemas.microsoft.com/office/drawing/2014/main" id="{21C2F152-CCFD-11DB-FCF9-9E1C0F208054}"/>
              </a:ext>
            </a:extLst>
          </p:cNvPr>
          <p:cNvGrpSpPr/>
          <p:nvPr userDrawn="1"/>
        </p:nvGrpSpPr>
        <p:grpSpPr>
          <a:xfrm>
            <a:off x="838201" y="6298750"/>
            <a:ext cx="481013" cy="445287"/>
            <a:chOff x="838201" y="6198391"/>
            <a:chExt cx="481013" cy="753561"/>
          </a:xfrm>
        </p:grpSpPr>
        <p:sp>
          <p:nvSpPr>
            <p:cNvPr id="9" name="Prostokąt 8">
              <a:extLst>
                <a:ext uri="{FF2B5EF4-FFF2-40B4-BE49-F238E27FC236}">
                  <a16:creationId xmlns:a16="http://schemas.microsoft.com/office/drawing/2014/main" id="{840C5FFB-A956-518C-9293-6F8943310F22}"/>
                </a:ext>
              </a:extLst>
            </p:cNvPr>
            <p:cNvSpPr/>
            <p:nvPr userDrawn="1"/>
          </p:nvSpPr>
          <p:spPr>
            <a:xfrm>
              <a:off x="838201" y="6198391"/>
              <a:ext cx="425450" cy="753561"/>
            </a:xfrm>
            <a:prstGeom prst="rect">
              <a:avLst/>
            </a:prstGeom>
            <a:solidFill>
              <a:srgbClr val="9A59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10" name="Trójkąt równoramienny 9">
              <a:extLst>
                <a:ext uri="{FF2B5EF4-FFF2-40B4-BE49-F238E27FC236}">
                  <a16:creationId xmlns:a16="http://schemas.microsoft.com/office/drawing/2014/main" id="{CE716A69-93F7-4EAC-19CA-AB4B45FFD3BB}"/>
                </a:ext>
              </a:extLst>
            </p:cNvPr>
            <p:cNvSpPr/>
            <p:nvPr userDrawn="1"/>
          </p:nvSpPr>
          <p:spPr>
            <a:xfrm>
              <a:off x="1263652" y="6198395"/>
              <a:ext cx="55562" cy="183430"/>
            </a:xfrm>
            <a:prstGeom prst="triangle">
              <a:avLst>
                <a:gd name="adj" fmla="val 0"/>
              </a:avLst>
            </a:prstGeom>
            <a:solidFill>
              <a:srgbClr val="A35EA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grpSp>
      <p:cxnSp>
        <p:nvCxnSpPr>
          <p:cNvPr id="15" name="Łącznik prosty 14">
            <a:extLst>
              <a:ext uri="{FF2B5EF4-FFF2-40B4-BE49-F238E27FC236}">
                <a16:creationId xmlns:a16="http://schemas.microsoft.com/office/drawing/2014/main" id="{7FB29A43-4E71-92C4-D326-225FD9814AF3}"/>
              </a:ext>
            </a:extLst>
          </p:cNvPr>
          <p:cNvCxnSpPr>
            <a:cxnSpLocks/>
          </p:cNvCxnSpPr>
          <p:nvPr userDrawn="1"/>
        </p:nvCxnSpPr>
        <p:spPr>
          <a:xfrm>
            <a:off x="936625" y="6603997"/>
            <a:ext cx="220663"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12" name="Symbol zastępczy numeru slajdu 5">
            <a:extLst>
              <a:ext uri="{FF2B5EF4-FFF2-40B4-BE49-F238E27FC236}">
                <a16:creationId xmlns:a16="http://schemas.microsoft.com/office/drawing/2014/main" id="{A67F8B7C-A480-D7AE-27F8-C097EF63CC8B}"/>
              </a:ext>
            </a:extLst>
          </p:cNvPr>
          <p:cNvSpPr>
            <a:spLocks noGrp="1"/>
          </p:cNvSpPr>
          <p:nvPr>
            <p:ph type="sldNum" sz="quarter" idx="4"/>
          </p:nvPr>
        </p:nvSpPr>
        <p:spPr>
          <a:xfrm>
            <a:off x="838201" y="6402384"/>
            <a:ext cx="425450" cy="178150"/>
          </a:xfrm>
          <a:prstGeom prst="rect">
            <a:avLst/>
          </a:prstGeom>
        </p:spPr>
        <p:txBody>
          <a:bodyPr vert="horz" lIns="0" tIns="45720" rIns="0" bIns="45720" rtlCol="0" anchor="ctr"/>
          <a:lstStyle>
            <a:lvl1pPr algn="ctr">
              <a:defRPr sz="1000">
                <a:solidFill>
                  <a:schemeClr val="bg1"/>
                </a:solidFill>
                <a:latin typeface="Poppins SemiBold" panose="00000700000000000000" pitchFamily="2" charset="-18"/>
                <a:cs typeface="Poppins SemiBold" panose="00000700000000000000" pitchFamily="2" charset="-18"/>
              </a:defRPr>
            </a:lvl1pPr>
          </a:lstStyle>
          <a:p>
            <a:fld id="{87B17086-FE5F-4B39-99A4-0AF7C2C21D7E}" type="slidenum">
              <a:rPr lang="pl-PL" smtClean="0"/>
              <a:pPr/>
              <a:t>‹#›</a:t>
            </a:fld>
            <a:endParaRPr lang="pl-PL" dirty="0"/>
          </a:p>
        </p:txBody>
      </p:sp>
      <p:sp>
        <p:nvSpPr>
          <p:cNvPr id="2" name="Tytuł 1">
            <a:extLst>
              <a:ext uri="{FF2B5EF4-FFF2-40B4-BE49-F238E27FC236}">
                <a16:creationId xmlns:a16="http://schemas.microsoft.com/office/drawing/2014/main" id="{F714CF64-9ECF-7399-ABBA-0AC811FD31B3}"/>
              </a:ext>
            </a:extLst>
          </p:cNvPr>
          <p:cNvSpPr>
            <a:spLocks noGrp="1"/>
          </p:cNvSpPr>
          <p:nvPr>
            <p:ph type="title"/>
          </p:nvPr>
        </p:nvSpPr>
        <p:spPr/>
        <p:txBody>
          <a:bodyPr/>
          <a:lstStyle>
            <a:lvl1pPr>
              <a:defRPr u="none" baseline="0">
                <a:solidFill>
                  <a:schemeClr val="tx2">
                    <a:lumMod val="75000"/>
                  </a:schemeClr>
                </a:solidFill>
                <a:uFill>
                  <a:solidFill>
                    <a:schemeClr val="accent2"/>
                  </a:solidFill>
                </a:uFill>
              </a:defRPr>
            </a:lvl1pPr>
          </a:lstStyle>
          <a:p>
            <a:r>
              <a:rPr lang="pl-PL" dirty="0"/>
              <a:t>Kliknij, aby edytować styl</a:t>
            </a:r>
          </a:p>
        </p:txBody>
      </p:sp>
    </p:spTree>
    <p:extLst>
      <p:ext uri="{BB962C8B-B14F-4D97-AF65-F5344CB8AC3E}">
        <p14:creationId xmlns:p14="http://schemas.microsoft.com/office/powerpoint/2010/main" val="2872824201"/>
      </p:ext>
    </p:extLst>
  </p:cSld>
  <p:clrMapOvr>
    <a:masterClrMapping/>
  </p:clrMapOvr>
  <p:hf hdr="0" dt="0"/>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Nagłówek sekcji">
    <p:bg>
      <p:bgPr>
        <a:solidFill>
          <a:schemeClr val="accent1"/>
        </a:solidFill>
        <a:effectLst/>
      </p:bgPr>
    </p:bg>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90329E1-EF7A-51DB-07E0-3C6A7DC634A6}"/>
              </a:ext>
            </a:extLst>
          </p:cNvPr>
          <p:cNvSpPr>
            <a:spLocks noGrp="1"/>
          </p:cNvSpPr>
          <p:nvPr>
            <p:ph type="title" hasCustomPrompt="1"/>
          </p:nvPr>
        </p:nvSpPr>
        <p:spPr>
          <a:xfrm>
            <a:off x="4044176" y="2219093"/>
            <a:ext cx="6077414" cy="1997695"/>
          </a:xfrm>
        </p:spPr>
        <p:txBody>
          <a:bodyPr anchor="b">
            <a:normAutofit/>
          </a:bodyPr>
          <a:lstStyle>
            <a:lvl1pPr algn="ctr">
              <a:lnSpc>
                <a:spcPct val="100000"/>
              </a:lnSpc>
              <a:defRPr sz="4800">
                <a:solidFill>
                  <a:srgbClr val="1C464A"/>
                </a:solidFill>
                <a:latin typeface="+mn-lt"/>
              </a:defRPr>
            </a:lvl1pPr>
          </a:lstStyle>
          <a:p>
            <a:r>
              <a:rPr lang="pl-PL" dirty="0"/>
              <a:t>KLIKNIJ, ABY EDYTOWAĆ STYL</a:t>
            </a:r>
          </a:p>
        </p:txBody>
      </p:sp>
      <p:sp>
        <p:nvSpPr>
          <p:cNvPr id="3" name="Symbol zastępczy tekstu 2">
            <a:extLst>
              <a:ext uri="{FF2B5EF4-FFF2-40B4-BE49-F238E27FC236}">
                <a16:creationId xmlns:a16="http://schemas.microsoft.com/office/drawing/2014/main" id="{17BC437E-3EAC-48AA-C338-BAD0DA32D67F}"/>
              </a:ext>
            </a:extLst>
          </p:cNvPr>
          <p:cNvSpPr>
            <a:spLocks noGrp="1"/>
          </p:cNvSpPr>
          <p:nvPr>
            <p:ph type="body" idx="1"/>
          </p:nvPr>
        </p:nvSpPr>
        <p:spPr>
          <a:xfrm>
            <a:off x="4044176" y="4589463"/>
            <a:ext cx="6077414" cy="1500187"/>
          </a:xfrm>
        </p:spPr>
        <p:txBody>
          <a:bodyPr/>
          <a:lstStyle>
            <a:lvl1pPr marL="0" indent="0" algn="ctr">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pl-PL" dirty="0"/>
              <a:t>Kliknij, aby edytować style wzorca tekstu</a:t>
            </a:r>
          </a:p>
        </p:txBody>
      </p:sp>
      <p:pic>
        <p:nvPicPr>
          <p:cNvPr id="10" name="Obraz 9" descr="Obraz zawierający Naturalne jedzenie, owoce, produkcja, Superfood&#10;&#10;Opis wygenerowany automatycznie">
            <a:extLst>
              <a:ext uri="{FF2B5EF4-FFF2-40B4-BE49-F238E27FC236}">
                <a16:creationId xmlns:a16="http://schemas.microsoft.com/office/drawing/2014/main" id="{D90AD388-54C7-CF8D-0991-D5FBA624614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973766" cy="6858000"/>
          </a:xfrm>
          <a:prstGeom prst="rect">
            <a:avLst/>
          </a:prstGeom>
        </p:spPr>
      </p:pic>
      <p:sp>
        <p:nvSpPr>
          <p:cNvPr id="11" name="Symbol zastępczy stopki 4">
            <a:extLst>
              <a:ext uri="{FF2B5EF4-FFF2-40B4-BE49-F238E27FC236}">
                <a16:creationId xmlns:a16="http://schemas.microsoft.com/office/drawing/2014/main" id="{649E791F-7302-FB09-F8CE-50E64E8790CC}"/>
              </a:ext>
            </a:extLst>
          </p:cNvPr>
          <p:cNvSpPr>
            <a:spLocks noGrp="1"/>
          </p:cNvSpPr>
          <p:nvPr>
            <p:ph type="ftr" sz="quarter" idx="3"/>
          </p:nvPr>
        </p:nvSpPr>
        <p:spPr>
          <a:xfrm>
            <a:off x="4129200" y="6458400"/>
            <a:ext cx="7315200" cy="365125"/>
          </a:xfrm>
          <a:prstGeom prst="rect">
            <a:avLst/>
          </a:prstGeom>
        </p:spPr>
        <p:txBody>
          <a:bodyPr vert="horz" lIns="91440" tIns="45720" rIns="91440" bIns="45720" rtlCol="0" anchor="ctr"/>
          <a:lstStyle>
            <a:lvl1pPr algn="r">
              <a:defRPr sz="1000" spc="100" baseline="0">
                <a:solidFill>
                  <a:schemeClr val="tx1">
                    <a:tint val="82000"/>
                  </a:schemeClr>
                </a:solidFill>
                <a:latin typeface="Poppins SemiBold" panose="00000700000000000000" pitchFamily="2" charset="-18"/>
                <a:cs typeface="Poppins SemiBold" panose="00000700000000000000" pitchFamily="2" charset="-18"/>
              </a:defRPr>
            </a:lvl1pPr>
          </a:lstStyle>
          <a:p>
            <a:r>
              <a:rPr lang="pl-PL" dirty="0">
                <a:solidFill>
                  <a:schemeClr val="tx2"/>
                </a:solidFill>
              </a:rPr>
              <a:t>CULINARY INSTITUTE OF CHILD NUTRITION</a:t>
            </a:r>
            <a:r>
              <a:rPr lang="pl-PL" dirty="0"/>
              <a:t> </a:t>
            </a:r>
            <a:r>
              <a:rPr lang="pl-PL" dirty="0">
                <a:solidFill>
                  <a:schemeClr val="tx1"/>
                </a:solidFill>
              </a:rPr>
              <a:t>//</a:t>
            </a:r>
            <a:r>
              <a:rPr lang="pl-PL" dirty="0"/>
              <a:t> </a:t>
            </a:r>
            <a:r>
              <a:rPr lang="pl-PL" dirty="0">
                <a:solidFill>
                  <a:schemeClr val="accent4"/>
                </a:solidFill>
              </a:rPr>
              <a:t>WORKSHOP DAY 3</a:t>
            </a:r>
          </a:p>
        </p:txBody>
      </p:sp>
    </p:spTree>
    <p:extLst>
      <p:ext uri="{BB962C8B-B14F-4D97-AF65-F5344CB8AC3E}">
        <p14:creationId xmlns:p14="http://schemas.microsoft.com/office/powerpoint/2010/main" val="1401298837"/>
      </p:ext>
    </p:extLst>
  </p:cSld>
  <p:clrMapOvr>
    <a:masterClrMapping/>
  </p:clrMapOvr>
  <p:hf sldNum="0" hd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BAF33CB2-2211-C663-2E35-DF7DC565951A}"/>
              </a:ext>
            </a:extLst>
          </p:cNvPr>
          <p:cNvSpPr>
            <a:spLocks noGrp="1"/>
          </p:cNvSpPr>
          <p:nvPr>
            <p:ph type="title"/>
          </p:nvPr>
        </p:nvSpPr>
        <p:spPr>
          <a:xfrm>
            <a:off x="838200" y="365125"/>
            <a:ext cx="10604808" cy="1325563"/>
          </a:xfrm>
        </p:spPr>
        <p:txBody>
          <a:bodyPr/>
          <a:lstStyle/>
          <a:p>
            <a:r>
              <a:rPr lang="pl-PL"/>
              <a:t>Kliknij, aby edytować styl</a:t>
            </a:r>
          </a:p>
        </p:txBody>
      </p:sp>
      <p:sp>
        <p:nvSpPr>
          <p:cNvPr id="3" name="Symbol zastępczy zawartości 2">
            <a:extLst>
              <a:ext uri="{FF2B5EF4-FFF2-40B4-BE49-F238E27FC236}">
                <a16:creationId xmlns:a16="http://schemas.microsoft.com/office/drawing/2014/main" id="{B36B38E8-5CE4-468A-75C5-3C8B51AF4CDD}"/>
              </a:ext>
            </a:extLst>
          </p:cNvPr>
          <p:cNvSpPr>
            <a:spLocks noGrp="1"/>
          </p:cNvSpPr>
          <p:nvPr>
            <p:ph sz="half" idx="1"/>
          </p:nvPr>
        </p:nvSpPr>
        <p:spPr>
          <a:xfrm>
            <a:off x="838200" y="1825625"/>
            <a:ext cx="5181600" cy="4351338"/>
          </a:xfrm>
        </p:spPr>
        <p:txBody>
          <a:body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4" name="Symbol zastępczy zawartości 3">
            <a:extLst>
              <a:ext uri="{FF2B5EF4-FFF2-40B4-BE49-F238E27FC236}">
                <a16:creationId xmlns:a16="http://schemas.microsoft.com/office/drawing/2014/main" id="{FF094A0C-92CF-E4C7-53AC-1D81D58E7B62}"/>
              </a:ext>
            </a:extLst>
          </p:cNvPr>
          <p:cNvSpPr>
            <a:spLocks noGrp="1"/>
          </p:cNvSpPr>
          <p:nvPr>
            <p:ph sz="half" idx="2"/>
          </p:nvPr>
        </p:nvSpPr>
        <p:spPr>
          <a:xfrm>
            <a:off x="6261408" y="1825625"/>
            <a:ext cx="5181600" cy="435133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15" name="Symbol zastępczy stopki 4">
            <a:extLst>
              <a:ext uri="{FF2B5EF4-FFF2-40B4-BE49-F238E27FC236}">
                <a16:creationId xmlns:a16="http://schemas.microsoft.com/office/drawing/2014/main" id="{4C98F313-D98F-9A48-1E04-115071CF3912}"/>
              </a:ext>
            </a:extLst>
          </p:cNvPr>
          <p:cNvSpPr>
            <a:spLocks noGrp="1"/>
          </p:cNvSpPr>
          <p:nvPr>
            <p:ph type="ftr" sz="quarter" idx="3"/>
          </p:nvPr>
        </p:nvSpPr>
        <p:spPr>
          <a:xfrm>
            <a:off x="4127808" y="6456709"/>
            <a:ext cx="7315200" cy="365125"/>
          </a:xfrm>
          <a:prstGeom prst="rect">
            <a:avLst/>
          </a:prstGeom>
        </p:spPr>
        <p:txBody>
          <a:bodyPr vert="horz" lIns="91440" tIns="45720" rIns="91440" bIns="45720" rtlCol="0" anchor="ctr"/>
          <a:lstStyle>
            <a:lvl1pPr algn="r">
              <a:defRPr sz="1000" spc="100" baseline="0">
                <a:solidFill>
                  <a:schemeClr val="tx1">
                    <a:tint val="82000"/>
                  </a:schemeClr>
                </a:solidFill>
                <a:latin typeface="Poppins SemiBold" panose="00000700000000000000" pitchFamily="2" charset="-18"/>
                <a:cs typeface="Poppins SemiBold" panose="00000700000000000000" pitchFamily="2" charset="-18"/>
              </a:defRPr>
            </a:lvl1pPr>
          </a:lstStyle>
          <a:p>
            <a:r>
              <a:rPr lang="pl-PL" dirty="0">
                <a:solidFill>
                  <a:schemeClr val="tx2"/>
                </a:solidFill>
              </a:rPr>
              <a:t>CULINARY INSTITUTE OF CHILD NUTRITION</a:t>
            </a:r>
            <a:r>
              <a:rPr lang="pl-PL" dirty="0"/>
              <a:t> </a:t>
            </a:r>
            <a:r>
              <a:rPr lang="pl-PL" dirty="0">
                <a:solidFill>
                  <a:schemeClr val="tx1"/>
                </a:solidFill>
              </a:rPr>
              <a:t>//</a:t>
            </a:r>
            <a:r>
              <a:rPr lang="pl-PL" dirty="0"/>
              <a:t> </a:t>
            </a:r>
            <a:r>
              <a:rPr lang="pl-PL" dirty="0">
                <a:solidFill>
                  <a:schemeClr val="accent4"/>
                </a:solidFill>
              </a:rPr>
              <a:t>WORKSHOP DAY 3</a:t>
            </a:r>
          </a:p>
        </p:txBody>
      </p:sp>
      <p:cxnSp>
        <p:nvCxnSpPr>
          <p:cNvPr id="16" name="Łącznik prosty 15">
            <a:extLst>
              <a:ext uri="{FF2B5EF4-FFF2-40B4-BE49-F238E27FC236}">
                <a16:creationId xmlns:a16="http://schemas.microsoft.com/office/drawing/2014/main" id="{C068E9CF-7764-EB5A-CAE7-A56F53506DAD}"/>
              </a:ext>
            </a:extLst>
          </p:cNvPr>
          <p:cNvCxnSpPr/>
          <p:nvPr userDrawn="1"/>
        </p:nvCxnSpPr>
        <p:spPr>
          <a:xfrm>
            <a:off x="0" y="6402383"/>
            <a:ext cx="12192000" cy="0"/>
          </a:xfrm>
          <a:prstGeom prst="line">
            <a:avLst/>
          </a:prstGeom>
          <a:ln w="22225"/>
        </p:spPr>
        <p:style>
          <a:lnRef idx="1">
            <a:schemeClr val="accent6"/>
          </a:lnRef>
          <a:fillRef idx="0">
            <a:schemeClr val="accent6"/>
          </a:fillRef>
          <a:effectRef idx="0">
            <a:schemeClr val="accent6"/>
          </a:effectRef>
          <a:fontRef idx="minor">
            <a:schemeClr val="tx1"/>
          </a:fontRef>
        </p:style>
      </p:cxnSp>
      <p:grpSp>
        <p:nvGrpSpPr>
          <p:cNvPr id="17" name="Grupa 16">
            <a:extLst>
              <a:ext uri="{FF2B5EF4-FFF2-40B4-BE49-F238E27FC236}">
                <a16:creationId xmlns:a16="http://schemas.microsoft.com/office/drawing/2014/main" id="{278EBE4A-5409-7458-D3A0-2C2185FE0F29}"/>
              </a:ext>
            </a:extLst>
          </p:cNvPr>
          <p:cNvGrpSpPr/>
          <p:nvPr userDrawn="1"/>
        </p:nvGrpSpPr>
        <p:grpSpPr>
          <a:xfrm>
            <a:off x="838201" y="6298750"/>
            <a:ext cx="481013" cy="445287"/>
            <a:chOff x="838201" y="6198391"/>
            <a:chExt cx="481013" cy="753561"/>
          </a:xfrm>
        </p:grpSpPr>
        <p:sp>
          <p:nvSpPr>
            <p:cNvPr id="18" name="Prostokąt 17">
              <a:extLst>
                <a:ext uri="{FF2B5EF4-FFF2-40B4-BE49-F238E27FC236}">
                  <a16:creationId xmlns:a16="http://schemas.microsoft.com/office/drawing/2014/main" id="{6E70C52F-4B52-5754-430F-91C686C1BB60}"/>
                </a:ext>
              </a:extLst>
            </p:cNvPr>
            <p:cNvSpPr/>
            <p:nvPr userDrawn="1"/>
          </p:nvSpPr>
          <p:spPr>
            <a:xfrm>
              <a:off x="838201" y="6198391"/>
              <a:ext cx="425450" cy="753561"/>
            </a:xfrm>
            <a:prstGeom prst="rect">
              <a:avLst/>
            </a:prstGeom>
            <a:solidFill>
              <a:srgbClr val="9A59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19" name="Trójkąt równoramienny 18">
              <a:extLst>
                <a:ext uri="{FF2B5EF4-FFF2-40B4-BE49-F238E27FC236}">
                  <a16:creationId xmlns:a16="http://schemas.microsoft.com/office/drawing/2014/main" id="{146FBEDF-F2DA-2F4A-132C-92A3A304E274}"/>
                </a:ext>
              </a:extLst>
            </p:cNvPr>
            <p:cNvSpPr/>
            <p:nvPr userDrawn="1"/>
          </p:nvSpPr>
          <p:spPr>
            <a:xfrm>
              <a:off x="1263652" y="6198395"/>
              <a:ext cx="55562" cy="183430"/>
            </a:xfrm>
            <a:prstGeom prst="triangle">
              <a:avLst>
                <a:gd name="adj" fmla="val 0"/>
              </a:avLst>
            </a:prstGeom>
            <a:solidFill>
              <a:srgbClr val="A35EA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grpSp>
      <p:cxnSp>
        <p:nvCxnSpPr>
          <p:cNvPr id="20" name="Łącznik prosty 19">
            <a:extLst>
              <a:ext uri="{FF2B5EF4-FFF2-40B4-BE49-F238E27FC236}">
                <a16:creationId xmlns:a16="http://schemas.microsoft.com/office/drawing/2014/main" id="{AE812259-A04F-061E-B7C1-EB2DE43D9EE7}"/>
              </a:ext>
            </a:extLst>
          </p:cNvPr>
          <p:cNvCxnSpPr>
            <a:cxnSpLocks/>
          </p:cNvCxnSpPr>
          <p:nvPr userDrawn="1"/>
        </p:nvCxnSpPr>
        <p:spPr>
          <a:xfrm>
            <a:off x="936625" y="6603997"/>
            <a:ext cx="220663"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21" name="Symbol zastępczy numeru slajdu 5">
            <a:extLst>
              <a:ext uri="{FF2B5EF4-FFF2-40B4-BE49-F238E27FC236}">
                <a16:creationId xmlns:a16="http://schemas.microsoft.com/office/drawing/2014/main" id="{AB1BD0A2-9900-7697-26D9-6E4B40375987}"/>
              </a:ext>
            </a:extLst>
          </p:cNvPr>
          <p:cNvSpPr>
            <a:spLocks noGrp="1"/>
          </p:cNvSpPr>
          <p:nvPr>
            <p:ph type="sldNum" sz="quarter" idx="4"/>
          </p:nvPr>
        </p:nvSpPr>
        <p:spPr>
          <a:xfrm>
            <a:off x="838201" y="6402384"/>
            <a:ext cx="425450" cy="178150"/>
          </a:xfrm>
          <a:prstGeom prst="rect">
            <a:avLst/>
          </a:prstGeom>
        </p:spPr>
        <p:txBody>
          <a:bodyPr vert="horz" lIns="0" tIns="45720" rIns="0" bIns="45720" rtlCol="0" anchor="ctr"/>
          <a:lstStyle>
            <a:lvl1pPr algn="ctr">
              <a:defRPr sz="1000">
                <a:solidFill>
                  <a:schemeClr val="bg1"/>
                </a:solidFill>
                <a:latin typeface="Poppins SemiBold" panose="00000700000000000000" pitchFamily="2" charset="-18"/>
                <a:cs typeface="Poppins SemiBold" panose="00000700000000000000" pitchFamily="2" charset="-18"/>
              </a:defRPr>
            </a:lvl1pPr>
          </a:lstStyle>
          <a:p>
            <a:fld id="{87B17086-FE5F-4B39-99A4-0AF7C2C21D7E}" type="slidenum">
              <a:rPr lang="pl-PL" smtClean="0"/>
              <a:pPr/>
              <a:t>‹#›</a:t>
            </a:fld>
            <a:endParaRPr lang="pl-PL" dirty="0"/>
          </a:p>
        </p:txBody>
      </p:sp>
    </p:spTree>
    <p:extLst>
      <p:ext uri="{BB962C8B-B14F-4D97-AF65-F5344CB8AC3E}">
        <p14:creationId xmlns:p14="http://schemas.microsoft.com/office/powerpoint/2010/main" val="1542442935"/>
      </p:ext>
    </p:extLst>
  </p:cSld>
  <p:clrMapOvr>
    <a:masterClrMapping/>
  </p:clrMapOvr>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92BEDDC0-F0F3-4496-6E75-B4D75A3565D9}"/>
              </a:ext>
            </a:extLst>
          </p:cNvPr>
          <p:cNvSpPr>
            <a:spLocks noGrp="1"/>
          </p:cNvSpPr>
          <p:nvPr>
            <p:ph type="title"/>
          </p:nvPr>
        </p:nvSpPr>
        <p:spPr>
          <a:xfrm>
            <a:off x="839788" y="365125"/>
            <a:ext cx="10603220" cy="1325563"/>
          </a:xfrm>
        </p:spPr>
        <p:txBody>
          <a:bodyPr/>
          <a:lstStyle/>
          <a:p>
            <a:r>
              <a:rPr lang="pl-PL"/>
              <a:t>Kliknij, aby edytować styl</a:t>
            </a:r>
          </a:p>
        </p:txBody>
      </p:sp>
      <p:sp>
        <p:nvSpPr>
          <p:cNvPr id="3" name="Symbol zastępczy tekstu 2">
            <a:extLst>
              <a:ext uri="{FF2B5EF4-FFF2-40B4-BE49-F238E27FC236}">
                <a16:creationId xmlns:a16="http://schemas.microsoft.com/office/drawing/2014/main" id="{4664A6A2-C40C-3891-1703-09A5D17D1256}"/>
              </a:ext>
            </a:extLst>
          </p:cNvPr>
          <p:cNvSpPr>
            <a:spLocks noGrp="1"/>
          </p:cNvSpPr>
          <p:nvPr>
            <p:ph type="body" idx="1"/>
          </p:nvPr>
        </p:nvSpPr>
        <p:spPr>
          <a:xfrm>
            <a:off x="839788" y="1681163"/>
            <a:ext cx="5157787" cy="823912"/>
          </a:xfrm>
        </p:spPr>
        <p:txBody>
          <a:bodyPr anchor="b"/>
          <a:lstStyle>
            <a:lvl1pPr marL="0" indent="0">
              <a:buNone/>
              <a:defRPr sz="24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dirty="0"/>
              <a:t>Kliknij, aby edytować style wzorca tekstu</a:t>
            </a:r>
          </a:p>
        </p:txBody>
      </p:sp>
      <p:sp>
        <p:nvSpPr>
          <p:cNvPr id="4" name="Symbol zastępczy zawartości 3">
            <a:extLst>
              <a:ext uri="{FF2B5EF4-FFF2-40B4-BE49-F238E27FC236}">
                <a16:creationId xmlns:a16="http://schemas.microsoft.com/office/drawing/2014/main" id="{C2DDE59F-BD7B-2AC5-B704-4E79BA9C63BD}"/>
              </a:ext>
            </a:extLst>
          </p:cNvPr>
          <p:cNvSpPr>
            <a:spLocks noGrp="1"/>
          </p:cNvSpPr>
          <p:nvPr>
            <p:ph sz="half" idx="2"/>
          </p:nvPr>
        </p:nvSpPr>
        <p:spPr>
          <a:xfrm>
            <a:off x="839788" y="2608705"/>
            <a:ext cx="5157787" cy="3580957"/>
          </a:xfrm>
        </p:spPr>
        <p:txBody>
          <a:bodyPr/>
          <a:lstStyle>
            <a:lvl1pPr>
              <a:defRPr sz="2000"/>
            </a:lvl1pPr>
            <a:lvl2pPr>
              <a:defRPr sz="2000"/>
            </a:lvl2pPr>
            <a:lvl3pPr>
              <a:defRPr sz="1800"/>
            </a:lvl3pPr>
            <a:lvl4pPr>
              <a:defRPr sz="1600"/>
            </a:lvl4pPr>
            <a:lvl5pPr>
              <a:defRPr sz="1600"/>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5" name="Symbol zastępczy tekstu 4">
            <a:extLst>
              <a:ext uri="{FF2B5EF4-FFF2-40B4-BE49-F238E27FC236}">
                <a16:creationId xmlns:a16="http://schemas.microsoft.com/office/drawing/2014/main" id="{444E2378-2F78-FB7F-55E2-D08146B7F497}"/>
              </a:ext>
            </a:extLst>
          </p:cNvPr>
          <p:cNvSpPr>
            <a:spLocks noGrp="1"/>
          </p:cNvSpPr>
          <p:nvPr>
            <p:ph type="body" sz="quarter" idx="3"/>
          </p:nvPr>
        </p:nvSpPr>
        <p:spPr>
          <a:xfrm>
            <a:off x="6259820" y="1681163"/>
            <a:ext cx="5183188" cy="823912"/>
          </a:xfrm>
        </p:spPr>
        <p:txBody>
          <a:bodyPr anchor="b"/>
          <a:lstStyle>
            <a:lvl1pPr marL="0" indent="0">
              <a:buNone/>
              <a:defRPr sz="24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dirty="0"/>
              <a:t>Kliknij, aby edytować style wzorca tekstu</a:t>
            </a:r>
          </a:p>
        </p:txBody>
      </p:sp>
      <p:sp>
        <p:nvSpPr>
          <p:cNvPr id="6" name="Symbol zastępczy zawartości 5">
            <a:extLst>
              <a:ext uri="{FF2B5EF4-FFF2-40B4-BE49-F238E27FC236}">
                <a16:creationId xmlns:a16="http://schemas.microsoft.com/office/drawing/2014/main" id="{C6F9FD53-2BD7-BD31-E51D-12DB59AD9CAC}"/>
              </a:ext>
            </a:extLst>
          </p:cNvPr>
          <p:cNvSpPr>
            <a:spLocks noGrp="1"/>
          </p:cNvSpPr>
          <p:nvPr>
            <p:ph sz="quarter" idx="4"/>
          </p:nvPr>
        </p:nvSpPr>
        <p:spPr>
          <a:xfrm>
            <a:off x="6259820" y="2608705"/>
            <a:ext cx="5183188" cy="3580958"/>
          </a:xfrm>
        </p:spPr>
        <p:txBody>
          <a:bodyPr/>
          <a:lstStyle>
            <a:lvl1pPr>
              <a:defRPr sz="2000"/>
            </a:lvl1pPr>
            <a:lvl2pPr>
              <a:defRPr sz="2000"/>
            </a:lvl2pPr>
            <a:lvl3pPr>
              <a:defRPr sz="1800"/>
            </a:lvl3pPr>
            <a:lvl4pPr>
              <a:defRPr sz="1600"/>
            </a:lvl4pPr>
            <a:lvl5pPr>
              <a:defRPr sz="1600"/>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7" name="Symbol zastępczy stopki 4">
            <a:extLst>
              <a:ext uri="{FF2B5EF4-FFF2-40B4-BE49-F238E27FC236}">
                <a16:creationId xmlns:a16="http://schemas.microsoft.com/office/drawing/2014/main" id="{DE3287B3-7315-D256-3BEC-D8E98BF46B6D}"/>
              </a:ext>
            </a:extLst>
          </p:cNvPr>
          <p:cNvSpPr>
            <a:spLocks noGrp="1"/>
          </p:cNvSpPr>
          <p:nvPr>
            <p:ph type="ftr" sz="quarter" idx="10"/>
          </p:nvPr>
        </p:nvSpPr>
        <p:spPr>
          <a:xfrm>
            <a:off x="4127808" y="6456709"/>
            <a:ext cx="7315200" cy="365125"/>
          </a:xfrm>
          <a:prstGeom prst="rect">
            <a:avLst/>
          </a:prstGeom>
        </p:spPr>
        <p:txBody>
          <a:bodyPr vert="horz" lIns="91440" tIns="45720" rIns="91440" bIns="45720" rtlCol="0" anchor="ctr"/>
          <a:lstStyle>
            <a:lvl1pPr algn="r">
              <a:defRPr sz="1000" spc="100" baseline="0">
                <a:solidFill>
                  <a:schemeClr val="tx1">
                    <a:tint val="82000"/>
                  </a:schemeClr>
                </a:solidFill>
                <a:latin typeface="Poppins SemiBold" panose="00000700000000000000" pitchFamily="2" charset="-18"/>
                <a:cs typeface="Poppins SemiBold" panose="00000700000000000000" pitchFamily="2" charset="-18"/>
              </a:defRPr>
            </a:lvl1pPr>
          </a:lstStyle>
          <a:p>
            <a:r>
              <a:rPr lang="pl-PL" dirty="0">
                <a:solidFill>
                  <a:schemeClr val="tx2"/>
                </a:solidFill>
              </a:rPr>
              <a:t>CULINARY INSTITUTE OF CHILD NUTRITION</a:t>
            </a:r>
            <a:r>
              <a:rPr lang="pl-PL" dirty="0"/>
              <a:t> </a:t>
            </a:r>
            <a:r>
              <a:rPr lang="pl-PL" dirty="0">
                <a:solidFill>
                  <a:schemeClr val="tx1"/>
                </a:solidFill>
              </a:rPr>
              <a:t>//</a:t>
            </a:r>
            <a:r>
              <a:rPr lang="pl-PL" dirty="0"/>
              <a:t> </a:t>
            </a:r>
            <a:r>
              <a:rPr lang="pl-PL" dirty="0">
                <a:solidFill>
                  <a:schemeClr val="accent4"/>
                </a:solidFill>
              </a:rPr>
              <a:t>WORKSHOP DAY 3</a:t>
            </a:r>
          </a:p>
        </p:txBody>
      </p:sp>
      <p:cxnSp>
        <p:nvCxnSpPr>
          <p:cNvPr id="18" name="Łącznik prosty 17">
            <a:extLst>
              <a:ext uri="{FF2B5EF4-FFF2-40B4-BE49-F238E27FC236}">
                <a16:creationId xmlns:a16="http://schemas.microsoft.com/office/drawing/2014/main" id="{EDFD9279-7B4B-1CA1-E4D2-36696B3F7EC1}"/>
              </a:ext>
            </a:extLst>
          </p:cNvPr>
          <p:cNvCxnSpPr/>
          <p:nvPr userDrawn="1"/>
        </p:nvCxnSpPr>
        <p:spPr>
          <a:xfrm>
            <a:off x="0" y="6402383"/>
            <a:ext cx="12192000" cy="0"/>
          </a:xfrm>
          <a:prstGeom prst="line">
            <a:avLst/>
          </a:prstGeom>
          <a:ln w="22225"/>
        </p:spPr>
        <p:style>
          <a:lnRef idx="1">
            <a:schemeClr val="accent6"/>
          </a:lnRef>
          <a:fillRef idx="0">
            <a:schemeClr val="accent6"/>
          </a:fillRef>
          <a:effectRef idx="0">
            <a:schemeClr val="accent6"/>
          </a:effectRef>
          <a:fontRef idx="minor">
            <a:schemeClr val="tx1"/>
          </a:fontRef>
        </p:style>
      </p:cxnSp>
      <p:grpSp>
        <p:nvGrpSpPr>
          <p:cNvPr id="19" name="Grupa 18">
            <a:extLst>
              <a:ext uri="{FF2B5EF4-FFF2-40B4-BE49-F238E27FC236}">
                <a16:creationId xmlns:a16="http://schemas.microsoft.com/office/drawing/2014/main" id="{2FDFF5F9-7C08-60AE-B322-25BCB605471C}"/>
              </a:ext>
            </a:extLst>
          </p:cNvPr>
          <p:cNvGrpSpPr/>
          <p:nvPr userDrawn="1"/>
        </p:nvGrpSpPr>
        <p:grpSpPr>
          <a:xfrm>
            <a:off x="838201" y="6298750"/>
            <a:ext cx="481013" cy="445287"/>
            <a:chOff x="838201" y="6198391"/>
            <a:chExt cx="481013" cy="753561"/>
          </a:xfrm>
        </p:grpSpPr>
        <p:sp>
          <p:nvSpPr>
            <p:cNvPr id="20" name="Prostokąt 19">
              <a:extLst>
                <a:ext uri="{FF2B5EF4-FFF2-40B4-BE49-F238E27FC236}">
                  <a16:creationId xmlns:a16="http://schemas.microsoft.com/office/drawing/2014/main" id="{AD6BC279-0AAA-669D-1877-315E06CDF136}"/>
                </a:ext>
              </a:extLst>
            </p:cNvPr>
            <p:cNvSpPr/>
            <p:nvPr userDrawn="1"/>
          </p:nvSpPr>
          <p:spPr>
            <a:xfrm>
              <a:off x="838201" y="6198391"/>
              <a:ext cx="425450" cy="753561"/>
            </a:xfrm>
            <a:prstGeom prst="rect">
              <a:avLst/>
            </a:prstGeom>
            <a:solidFill>
              <a:srgbClr val="9A59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21" name="Trójkąt równoramienny 20">
              <a:extLst>
                <a:ext uri="{FF2B5EF4-FFF2-40B4-BE49-F238E27FC236}">
                  <a16:creationId xmlns:a16="http://schemas.microsoft.com/office/drawing/2014/main" id="{B5E89BE6-F3AE-8BCC-5381-5A6E579F302C}"/>
                </a:ext>
              </a:extLst>
            </p:cNvPr>
            <p:cNvSpPr/>
            <p:nvPr userDrawn="1"/>
          </p:nvSpPr>
          <p:spPr>
            <a:xfrm>
              <a:off x="1263652" y="6198395"/>
              <a:ext cx="55562" cy="183430"/>
            </a:xfrm>
            <a:prstGeom prst="triangle">
              <a:avLst>
                <a:gd name="adj" fmla="val 0"/>
              </a:avLst>
            </a:prstGeom>
            <a:solidFill>
              <a:srgbClr val="A35EA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grpSp>
      <p:cxnSp>
        <p:nvCxnSpPr>
          <p:cNvPr id="22" name="Łącznik prosty 21">
            <a:extLst>
              <a:ext uri="{FF2B5EF4-FFF2-40B4-BE49-F238E27FC236}">
                <a16:creationId xmlns:a16="http://schemas.microsoft.com/office/drawing/2014/main" id="{92A589A2-F4E0-2FBF-4534-C901AC88CBC3}"/>
              </a:ext>
            </a:extLst>
          </p:cNvPr>
          <p:cNvCxnSpPr>
            <a:cxnSpLocks/>
          </p:cNvCxnSpPr>
          <p:nvPr userDrawn="1"/>
        </p:nvCxnSpPr>
        <p:spPr>
          <a:xfrm>
            <a:off x="936625" y="6603997"/>
            <a:ext cx="220663"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23" name="Symbol zastępczy numeru slajdu 5">
            <a:extLst>
              <a:ext uri="{FF2B5EF4-FFF2-40B4-BE49-F238E27FC236}">
                <a16:creationId xmlns:a16="http://schemas.microsoft.com/office/drawing/2014/main" id="{07EA2509-087C-2FA9-B3DA-C69EA7984859}"/>
              </a:ext>
            </a:extLst>
          </p:cNvPr>
          <p:cNvSpPr>
            <a:spLocks noGrp="1"/>
          </p:cNvSpPr>
          <p:nvPr>
            <p:ph type="sldNum" sz="quarter" idx="11"/>
          </p:nvPr>
        </p:nvSpPr>
        <p:spPr>
          <a:xfrm>
            <a:off x="838201" y="6402384"/>
            <a:ext cx="425450" cy="178150"/>
          </a:xfrm>
          <a:prstGeom prst="rect">
            <a:avLst/>
          </a:prstGeom>
        </p:spPr>
        <p:txBody>
          <a:bodyPr vert="horz" lIns="0" tIns="45720" rIns="0" bIns="45720" rtlCol="0" anchor="ctr"/>
          <a:lstStyle>
            <a:lvl1pPr algn="ctr">
              <a:defRPr sz="1000">
                <a:solidFill>
                  <a:schemeClr val="bg1"/>
                </a:solidFill>
                <a:latin typeface="Poppins SemiBold" panose="00000700000000000000" pitchFamily="2" charset="-18"/>
                <a:cs typeface="Poppins SemiBold" panose="00000700000000000000" pitchFamily="2" charset="-18"/>
              </a:defRPr>
            </a:lvl1pPr>
          </a:lstStyle>
          <a:p>
            <a:fld id="{87B17086-FE5F-4B39-99A4-0AF7C2C21D7E}" type="slidenum">
              <a:rPr lang="pl-PL" smtClean="0"/>
              <a:pPr/>
              <a:t>‹#›</a:t>
            </a:fld>
            <a:endParaRPr lang="pl-PL" dirty="0"/>
          </a:p>
        </p:txBody>
      </p:sp>
    </p:spTree>
    <p:extLst>
      <p:ext uri="{BB962C8B-B14F-4D97-AF65-F5344CB8AC3E}">
        <p14:creationId xmlns:p14="http://schemas.microsoft.com/office/powerpoint/2010/main" val="586812500"/>
      </p:ext>
    </p:extLst>
  </p:cSld>
  <p:clrMapOvr>
    <a:masterClrMapping/>
  </p:clrMapOvr>
  <p:hf hd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ylko tytuł">
    <p:bg>
      <p:bgPr>
        <a:solidFill>
          <a:schemeClr val="bg1"/>
        </a:solidFill>
        <a:effectLst/>
      </p:bgPr>
    </p:bg>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8F0E431-C7DA-AC3A-F7A4-6D6EF606D6EE}"/>
              </a:ext>
            </a:extLst>
          </p:cNvPr>
          <p:cNvSpPr>
            <a:spLocks noGrp="1"/>
          </p:cNvSpPr>
          <p:nvPr>
            <p:ph type="title"/>
          </p:nvPr>
        </p:nvSpPr>
        <p:spPr>
          <a:xfrm>
            <a:off x="838200" y="365125"/>
            <a:ext cx="10661542" cy="1325563"/>
          </a:xfrm>
        </p:spPr>
        <p:txBody>
          <a:bodyPr/>
          <a:lstStyle/>
          <a:p>
            <a:r>
              <a:rPr lang="pl-PL"/>
              <a:t>Kliknij, aby edytować styl</a:t>
            </a:r>
          </a:p>
        </p:txBody>
      </p:sp>
      <p:sp>
        <p:nvSpPr>
          <p:cNvPr id="13" name="Symbol zastępczy stopki 4">
            <a:extLst>
              <a:ext uri="{FF2B5EF4-FFF2-40B4-BE49-F238E27FC236}">
                <a16:creationId xmlns:a16="http://schemas.microsoft.com/office/drawing/2014/main" id="{E5D75264-6E35-F871-89AD-BDAFB8344200}"/>
              </a:ext>
            </a:extLst>
          </p:cNvPr>
          <p:cNvSpPr>
            <a:spLocks noGrp="1"/>
          </p:cNvSpPr>
          <p:nvPr>
            <p:ph type="ftr" sz="quarter" idx="3"/>
          </p:nvPr>
        </p:nvSpPr>
        <p:spPr>
          <a:xfrm>
            <a:off x="4127808" y="6456709"/>
            <a:ext cx="7315200" cy="365125"/>
          </a:xfrm>
          <a:prstGeom prst="rect">
            <a:avLst/>
          </a:prstGeom>
        </p:spPr>
        <p:txBody>
          <a:bodyPr vert="horz" lIns="91440" tIns="45720" rIns="91440" bIns="45720" rtlCol="0" anchor="ctr"/>
          <a:lstStyle>
            <a:lvl1pPr algn="r">
              <a:defRPr sz="1000" spc="100" baseline="0">
                <a:solidFill>
                  <a:schemeClr val="tx1">
                    <a:tint val="82000"/>
                  </a:schemeClr>
                </a:solidFill>
                <a:latin typeface="Poppins SemiBold" panose="00000700000000000000" pitchFamily="2" charset="-18"/>
                <a:cs typeface="Poppins SemiBold" panose="00000700000000000000" pitchFamily="2" charset="-18"/>
              </a:defRPr>
            </a:lvl1pPr>
          </a:lstStyle>
          <a:p>
            <a:r>
              <a:rPr lang="pl-PL" dirty="0">
                <a:solidFill>
                  <a:schemeClr val="tx2"/>
                </a:solidFill>
              </a:rPr>
              <a:t>CULINARY INSTITUTE OF CHILD NUTRITION</a:t>
            </a:r>
            <a:r>
              <a:rPr lang="pl-PL" dirty="0"/>
              <a:t> </a:t>
            </a:r>
            <a:r>
              <a:rPr lang="pl-PL" dirty="0">
                <a:solidFill>
                  <a:schemeClr val="tx1"/>
                </a:solidFill>
              </a:rPr>
              <a:t>//</a:t>
            </a:r>
            <a:r>
              <a:rPr lang="pl-PL" dirty="0"/>
              <a:t> </a:t>
            </a:r>
            <a:r>
              <a:rPr lang="pl-PL" dirty="0">
                <a:solidFill>
                  <a:schemeClr val="accent4"/>
                </a:solidFill>
              </a:rPr>
              <a:t>WORKSHOP DAY 3</a:t>
            </a:r>
          </a:p>
        </p:txBody>
      </p:sp>
      <p:cxnSp>
        <p:nvCxnSpPr>
          <p:cNvPr id="14" name="Łącznik prosty 13">
            <a:extLst>
              <a:ext uri="{FF2B5EF4-FFF2-40B4-BE49-F238E27FC236}">
                <a16:creationId xmlns:a16="http://schemas.microsoft.com/office/drawing/2014/main" id="{AF1E1CD0-6FD7-3AC9-4CB1-EF98642C2ADF}"/>
              </a:ext>
            </a:extLst>
          </p:cNvPr>
          <p:cNvCxnSpPr/>
          <p:nvPr userDrawn="1"/>
        </p:nvCxnSpPr>
        <p:spPr>
          <a:xfrm>
            <a:off x="0" y="6402383"/>
            <a:ext cx="12192000" cy="0"/>
          </a:xfrm>
          <a:prstGeom prst="line">
            <a:avLst/>
          </a:prstGeom>
          <a:ln w="22225"/>
        </p:spPr>
        <p:style>
          <a:lnRef idx="1">
            <a:schemeClr val="accent6"/>
          </a:lnRef>
          <a:fillRef idx="0">
            <a:schemeClr val="accent6"/>
          </a:fillRef>
          <a:effectRef idx="0">
            <a:schemeClr val="accent6"/>
          </a:effectRef>
          <a:fontRef idx="minor">
            <a:schemeClr val="tx1"/>
          </a:fontRef>
        </p:style>
      </p:cxnSp>
      <p:grpSp>
        <p:nvGrpSpPr>
          <p:cNvPr id="15" name="Grupa 14">
            <a:extLst>
              <a:ext uri="{FF2B5EF4-FFF2-40B4-BE49-F238E27FC236}">
                <a16:creationId xmlns:a16="http://schemas.microsoft.com/office/drawing/2014/main" id="{ACE23A8C-ED66-FDDC-C410-5B4C1209B1B4}"/>
              </a:ext>
            </a:extLst>
          </p:cNvPr>
          <p:cNvGrpSpPr/>
          <p:nvPr userDrawn="1"/>
        </p:nvGrpSpPr>
        <p:grpSpPr>
          <a:xfrm>
            <a:off x="838201" y="6298750"/>
            <a:ext cx="481013" cy="445287"/>
            <a:chOff x="838201" y="6198391"/>
            <a:chExt cx="481013" cy="753561"/>
          </a:xfrm>
        </p:grpSpPr>
        <p:sp>
          <p:nvSpPr>
            <p:cNvPr id="16" name="Prostokąt 15">
              <a:extLst>
                <a:ext uri="{FF2B5EF4-FFF2-40B4-BE49-F238E27FC236}">
                  <a16:creationId xmlns:a16="http://schemas.microsoft.com/office/drawing/2014/main" id="{0C5C450A-9F3A-C916-CD3B-553834EF94DE}"/>
                </a:ext>
              </a:extLst>
            </p:cNvPr>
            <p:cNvSpPr/>
            <p:nvPr userDrawn="1"/>
          </p:nvSpPr>
          <p:spPr>
            <a:xfrm>
              <a:off x="838201" y="6198391"/>
              <a:ext cx="425450" cy="753561"/>
            </a:xfrm>
            <a:prstGeom prst="rect">
              <a:avLst/>
            </a:prstGeom>
            <a:solidFill>
              <a:srgbClr val="9A59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17" name="Trójkąt równoramienny 16">
              <a:extLst>
                <a:ext uri="{FF2B5EF4-FFF2-40B4-BE49-F238E27FC236}">
                  <a16:creationId xmlns:a16="http://schemas.microsoft.com/office/drawing/2014/main" id="{5CD9C23C-B86D-AEDC-BE8C-C42605175853}"/>
                </a:ext>
              </a:extLst>
            </p:cNvPr>
            <p:cNvSpPr/>
            <p:nvPr userDrawn="1"/>
          </p:nvSpPr>
          <p:spPr>
            <a:xfrm>
              <a:off x="1263652" y="6198395"/>
              <a:ext cx="55562" cy="183430"/>
            </a:xfrm>
            <a:prstGeom prst="triangle">
              <a:avLst>
                <a:gd name="adj" fmla="val 0"/>
              </a:avLst>
            </a:prstGeom>
            <a:solidFill>
              <a:srgbClr val="A35EA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grpSp>
      <p:cxnSp>
        <p:nvCxnSpPr>
          <p:cNvPr id="18" name="Łącznik prosty 17">
            <a:extLst>
              <a:ext uri="{FF2B5EF4-FFF2-40B4-BE49-F238E27FC236}">
                <a16:creationId xmlns:a16="http://schemas.microsoft.com/office/drawing/2014/main" id="{4311D339-306B-4A80-40DA-F91A6D48C0DA}"/>
              </a:ext>
            </a:extLst>
          </p:cNvPr>
          <p:cNvCxnSpPr>
            <a:cxnSpLocks/>
          </p:cNvCxnSpPr>
          <p:nvPr userDrawn="1"/>
        </p:nvCxnSpPr>
        <p:spPr>
          <a:xfrm>
            <a:off x="936625" y="6603997"/>
            <a:ext cx="220663"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19" name="Symbol zastępczy numeru slajdu 5">
            <a:extLst>
              <a:ext uri="{FF2B5EF4-FFF2-40B4-BE49-F238E27FC236}">
                <a16:creationId xmlns:a16="http://schemas.microsoft.com/office/drawing/2014/main" id="{CE6866C1-998A-68AE-538A-D113D96DD4BA}"/>
              </a:ext>
            </a:extLst>
          </p:cNvPr>
          <p:cNvSpPr>
            <a:spLocks noGrp="1"/>
          </p:cNvSpPr>
          <p:nvPr>
            <p:ph type="sldNum" sz="quarter" idx="4"/>
          </p:nvPr>
        </p:nvSpPr>
        <p:spPr>
          <a:xfrm>
            <a:off x="838201" y="6402384"/>
            <a:ext cx="425450" cy="178150"/>
          </a:xfrm>
          <a:prstGeom prst="rect">
            <a:avLst/>
          </a:prstGeom>
        </p:spPr>
        <p:txBody>
          <a:bodyPr vert="horz" lIns="0" tIns="45720" rIns="0" bIns="45720" rtlCol="0" anchor="ctr"/>
          <a:lstStyle>
            <a:lvl1pPr algn="ctr">
              <a:defRPr sz="1000">
                <a:solidFill>
                  <a:schemeClr val="bg1"/>
                </a:solidFill>
                <a:latin typeface="Poppins SemiBold" panose="00000700000000000000" pitchFamily="2" charset="-18"/>
                <a:cs typeface="Poppins SemiBold" panose="00000700000000000000" pitchFamily="2" charset="-18"/>
              </a:defRPr>
            </a:lvl1pPr>
          </a:lstStyle>
          <a:p>
            <a:fld id="{87B17086-FE5F-4B39-99A4-0AF7C2C21D7E}" type="slidenum">
              <a:rPr lang="pl-PL" smtClean="0"/>
              <a:pPr/>
              <a:t>‹#›</a:t>
            </a:fld>
            <a:endParaRPr lang="pl-PL" dirty="0"/>
          </a:p>
        </p:txBody>
      </p:sp>
    </p:spTree>
    <p:extLst>
      <p:ext uri="{BB962C8B-B14F-4D97-AF65-F5344CB8AC3E}">
        <p14:creationId xmlns:p14="http://schemas.microsoft.com/office/powerpoint/2010/main" val="1378842417"/>
      </p:ext>
    </p:extLst>
  </p:cSld>
  <p:clrMapOvr>
    <a:masterClrMapping/>
  </p:clrMapOvr>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12" name="Symbol zastępczy stopki 4">
            <a:extLst>
              <a:ext uri="{FF2B5EF4-FFF2-40B4-BE49-F238E27FC236}">
                <a16:creationId xmlns:a16="http://schemas.microsoft.com/office/drawing/2014/main" id="{B82A4B27-A6B7-4005-F353-9BF1E30C76BE}"/>
              </a:ext>
            </a:extLst>
          </p:cNvPr>
          <p:cNvSpPr>
            <a:spLocks noGrp="1"/>
          </p:cNvSpPr>
          <p:nvPr>
            <p:ph type="ftr" sz="quarter" idx="3"/>
          </p:nvPr>
        </p:nvSpPr>
        <p:spPr>
          <a:xfrm>
            <a:off x="4127808" y="6456709"/>
            <a:ext cx="7315200" cy="365125"/>
          </a:xfrm>
          <a:prstGeom prst="rect">
            <a:avLst/>
          </a:prstGeom>
        </p:spPr>
        <p:txBody>
          <a:bodyPr vert="horz" lIns="91440" tIns="45720" rIns="91440" bIns="45720" rtlCol="0" anchor="ctr"/>
          <a:lstStyle>
            <a:lvl1pPr algn="r">
              <a:defRPr sz="1000" spc="100" baseline="0">
                <a:solidFill>
                  <a:schemeClr val="tx1">
                    <a:tint val="82000"/>
                  </a:schemeClr>
                </a:solidFill>
                <a:latin typeface="Poppins SemiBold" panose="00000700000000000000" pitchFamily="2" charset="-18"/>
                <a:cs typeface="Poppins SemiBold" panose="00000700000000000000" pitchFamily="2" charset="-18"/>
              </a:defRPr>
            </a:lvl1pPr>
          </a:lstStyle>
          <a:p>
            <a:r>
              <a:rPr lang="pl-PL" dirty="0">
                <a:solidFill>
                  <a:schemeClr val="tx2"/>
                </a:solidFill>
              </a:rPr>
              <a:t>CULINARY INSTITUTE OF CHILD NUTRITION</a:t>
            </a:r>
            <a:r>
              <a:rPr lang="pl-PL" dirty="0"/>
              <a:t> </a:t>
            </a:r>
            <a:r>
              <a:rPr lang="pl-PL" dirty="0">
                <a:solidFill>
                  <a:schemeClr val="tx1"/>
                </a:solidFill>
              </a:rPr>
              <a:t>//</a:t>
            </a:r>
            <a:r>
              <a:rPr lang="pl-PL" dirty="0"/>
              <a:t> </a:t>
            </a:r>
            <a:r>
              <a:rPr lang="pl-PL" dirty="0">
                <a:solidFill>
                  <a:schemeClr val="accent4"/>
                </a:solidFill>
              </a:rPr>
              <a:t>WORKSHOP DAY 3</a:t>
            </a:r>
          </a:p>
        </p:txBody>
      </p:sp>
      <p:cxnSp>
        <p:nvCxnSpPr>
          <p:cNvPr id="13" name="Łącznik prosty 12">
            <a:extLst>
              <a:ext uri="{FF2B5EF4-FFF2-40B4-BE49-F238E27FC236}">
                <a16:creationId xmlns:a16="http://schemas.microsoft.com/office/drawing/2014/main" id="{CF912A81-15A6-0F5F-9426-974488CBE621}"/>
              </a:ext>
            </a:extLst>
          </p:cNvPr>
          <p:cNvCxnSpPr/>
          <p:nvPr userDrawn="1"/>
        </p:nvCxnSpPr>
        <p:spPr>
          <a:xfrm>
            <a:off x="0" y="6402383"/>
            <a:ext cx="12192000" cy="0"/>
          </a:xfrm>
          <a:prstGeom prst="line">
            <a:avLst/>
          </a:prstGeom>
          <a:ln w="22225"/>
        </p:spPr>
        <p:style>
          <a:lnRef idx="1">
            <a:schemeClr val="accent6"/>
          </a:lnRef>
          <a:fillRef idx="0">
            <a:schemeClr val="accent6"/>
          </a:fillRef>
          <a:effectRef idx="0">
            <a:schemeClr val="accent6"/>
          </a:effectRef>
          <a:fontRef idx="minor">
            <a:schemeClr val="tx1"/>
          </a:fontRef>
        </p:style>
      </p:cxnSp>
      <p:grpSp>
        <p:nvGrpSpPr>
          <p:cNvPr id="14" name="Grupa 13">
            <a:extLst>
              <a:ext uri="{FF2B5EF4-FFF2-40B4-BE49-F238E27FC236}">
                <a16:creationId xmlns:a16="http://schemas.microsoft.com/office/drawing/2014/main" id="{E215DA77-D304-2F29-9553-1A5D8C214088}"/>
              </a:ext>
            </a:extLst>
          </p:cNvPr>
          <p:cNvGrpSpPr/>
          <p:nvPr userDrawn="1"/>
        </p:nvGrpSpPr>
        <p:grpSpPr>
          <a:xfrm>
            <a:off x="838201" y="6298750"/>
            <a:ext cx="481013" cy="445287"/>
            <a:chOff x="838201" y="6198391"/>
            <a:chExt cx="481013" cy="753561"/>
          </a:xfrm>
        </p:grpSpPr>
        <p:sp>
          <p:nvSpPr>
            <p:cNvPr id="15" name="Prostokąt 14">
              <a:extLst>
                <a:ext uri="{FF2B5EF4-FFF2-40B4-BE49-F238E27FC236}">
                  <a16:creationId xmlns:a16="http://schemas.microsoft.com/office/drawing/2014/main" id="{779489F0-7BF0-25F0-F70C-7ACC36EF3108}"/>
                </a:ext>
              </a:extLst>
            </p:cNvPr>
            <p:cNvSpPr/>
            <p:nvPr userDrawn="1"/>
          </p:nvSpPr>
          <p:spPr>
            <a:xfrm>
              <a:off x="838201" y="6198391"/>
              <a:ext cx="425450" cy="753561"/>
            </a:xfrm>
            <a:prstGeom prst="rect">
              <a:avLst/>
            </a:prstGeom>
            <a:solidFill>
              <a:srgbClr val="9A59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16" name="Trójkąt równoramienny 15">
              <a:extLst>
                <a:ext uri="{FF2B5EF4-FFF2-40B4-BE49-F238E27FC236}">
                  <a16:creationId xmlns:a16="http://schemas.microsoft.com/office/drawing/2014/main" id="{F7CDB82A-6827-1389-FE32-AB2C24B5C7F2}"/>
                </a:ext>
              </a:extLst>
            </p:cNvPr>
            <p:cNvSpPr/>
            <p:nvPr userDrawn="1"/>
          </p:nvSpPr>
          <p:spPr>
            <a:xfrm>
              <a:off x="1263652" y="6198395"/>
              <a:ext cx="55562" cy="183430"/>
            </a:xfrm>
            <a:prstGeom prst="triangle">
              <a:avLst>
                <a:gd name="adj" fmla="val 0"/>
              </a:avLst>
            </a:prstGeom>
            <a:solidFill>
              <a:srgbClr val="A35EA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grpSp>
      <p:cxnSp>
        <p:nvCxnSpPr>
          <p:cNvPr id="17" name="Łącznik prosty 16">
            <a:extLst>
              <a:ext uri="{FF2B5EF4-FFF2-40B4-BE49-F238E27FC236}">
                <a16:creationId xmlns:a16="http://schemas.microsoft.com/office/drawing/2014/main" id="{C69AFD1C-A622-223C-F92F-CA8A2683C8B1}"/>
              </a:ext>
            </a:extLst>
          </p:cNvPr>
          <p:cNvCxnSpPr>
            <a:cxnSpLocks/>
          </p:cNvCxnSpPr>
          <p:nvPr userDrawn="1"/>
        </p:nvCxnSpPr>
        <p:spPr>
          <a:xfrm>
            <a:off x="936625" y="6603997"/>
            <a:ext cx="220663"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18" name="Symbol zastępczy numeru slajdu 5">
            <a:extLst>
              <a:ext uri="{FF2B5EF4-FFF2-40B4-BE49-F238E27FC236}">
                <a16:creationId xmlns:a16="http://schemas.microsoft.com/office/drawing/2014/main" id="{2FB0262B-E20D-258D-F468-6A046AC211D1}"/>
              </a:ext>
            </a:extLst>
          </p:cNvPr>
          <p:cNvSpPr>
            <a:spLocks noGrp="1"/>
          </p:cNvSpPr>
          <p:nvPr>
            <p:ph type="sldNum" sz="quarter" idx="4"/>
          </p:nvPr>
        </p:nvSpPr>
        <p:spPr>
          <a:xfrm>
            <a:off x="838201" y="6402384"/>
            <a:ext cx="425450" cy="178150"/>
          </a:xfrm>
          <a:prstGeom prst="rect">
            <a:avLst/>
          </a:prstGeom>
        </p:spPr>
        <p:txBody>
          <a:bodyPr vert="horz" lIns="0" tIns="45720" rIns="0" bIns="45720" rtlCol="0" anchor="ctr"/>
          <a:lstStyle>
            <a:lvl1pPr algn="ctr">
              <a:defRPr sz="1000">
                <a:solidFill>
                  <a:schemeClr val="bg1"/>
                </a:solidFill>
                <a:latin typeface="Poppins SemiBold" panose="00000700000000000000" pitchFamily="2" charset="-18"/>
                <a:cs typeface="Poppins SemiBold" panose="00000700000000000000" pitchFamily="2" charset="-18"/>
              </a:defRPr>
            </a:lvl1pPr>
          </a:lstStyle>
          <a:p>
            <a:fld id="{87B17086-FE5F-4B39-99A4-0AF7C2C21D7E}" type="slidenum">
              <a:rPr lang="pl-PL" smtClean="0"/>
              <a:pPr/>
              <a:t>‹#›</a:t>
            </a:fld>
            <a:endParaRPr lang="pl-PL" dirty="0"/>
          </a:p>
        </p:txBody>
      </p:sp>
    </p:spTree>
    <p:extLst>
      <p:ext uri="{BB962C8B-B14F-4D97-AF65-F5344CB8AC3E}">
        <p14:creationId xmlns:p14="http://schemas.microsoft.com/office/powerpoint/2010/main" val="1545385765"/>
      </p:ext>
    </p:extLst>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99A61608-BF06-3EB1-3259-B2B3B4D6A5E9}"/>
              </a:ext>
            </a:extLst>
          </p:cNvPr>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zawartości 2">
            <a:extLst>
              <a:ext uri="{FF2B5EF4-FFF2-40B4-BE49-F238E27FC236}">
                <a16:creationId xmlns:a16="http://schemas.microsoft.com/office/drawing/2014/main" id="{6A275573-3E3F-6545-C8EF-E7F3CA4AACB9}"/>
              </a:ext>
            </a:extLst>
          </p:cNvPr>
          <p:cNvSpPr>
            <a:spLocks noGrp="1"/>
          </p:cNvSpPr>
          <p:nvPr>
            <p:ph idx="1"/>
          </p:nvPr>
        </p:nvSpPr>
        <p:spPr>
          <a:xfrm>
            <a:off x="5183188" y="987425"/>
            <a:ext cx="625982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tekstu 3">
            <a:extLst>
              <a:ext uri="{FF2B5EF4-FFF2-40B4-BE49-F238E27FC236}">
                <a16:creationId xmlns:a16="http://schemas.microsoft.com/office/drawing/2014/main" id="{57E3B518-078A-68CD-78CB-BBCCC095F0F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15" name="Symbol zastępczy stopki 4">
            <a:extLst>
              <a:ext uri="{FF2B5EF4-FFF2-40B4-BE49-F238E27FC236}">
                <a16:creationId xmlns:a16="http://schemas.microsoft.com/office/drawing/2014/main" id="{85E9A2F6-2B9A-013D-42EE-A3159FC4203C}"/>
              </a:ext>
            </a:extLst>
          </p:cNvPr>
          <p:cNvSpPr>
            <a:spLocks noGrp="1"/>
          </p:cNvSpPr>
          <p:nvPr>
            <p:ph type="ftr" sz="quarter" idx="3"/>
          </p:nvPr>
        </p:nvSpPr>
        <p:spPr>
          <a:xfrm>
            <a:off x="4127808" y="6456709"/>
            <a:ext cx="7315200" cy="365125"/>
          </a:xfrm>
          <a:prstGeom prst="rect">
            <a:avLst/>
          </a:prstGeom>
        </p:spPr>
        <p:txBody>
          <a:bodyPr vert="horz" lIns="91440" tIns="45720" rIns="91440" bIns="45720" rtlCol="0" anchor="ctr"/>
          <a:lstStyle>
            <a:lvl1pPr algn="r">
              <a:defRPr sz="1000" spc="100" baseline="0">
                <a:solidFill>
                  <a:schemeClr val="tx1">
                    <a:tint val="82000"/>
                  </a:schemeClr>
                </a:solidFill>
                <a:latin typeface="Poppins SemiBold" panose="00000700000000000000" pitchFamily="2" charset="-18"/>
                <a:cs typeface="Poppins SemiBold" panose="00000700000000000000" pitchFamily="2" charset="-18"/>
              </a:defRPr>
            </a:lvl1pPr>
          </a:lstStyle>
          <a:p>
            <a:r>
              <a:rPr lang="pl-PL" dirty="0">
                <a:solidFill>
                  <a:schemeClr val="tx2"/>
                </a:solidFill>
              </a:rPr>
              <a:t>CULINARY INSTITUTE OF CHILD NUTRITION</a:t>
            </a:r>
            <a:r>
              <a:rPr lang="pl-PL" dirty="0"/>
              <a:t> </a:t>
            </a:r>
            <a:r>
              <a:rPr lang="pl-PL" dirty="0">
                <a:solidFill>
                  <a:schemeClr val="tx1"/>
                </a:solidFill>
              </a:rPr>
              <a:t>//</a:t>
            </a:r>
            <a:r>
              <a:rPr lang="pl-PL" dirty="0"/>
              <a:t> </a:t>
            </a:r>
            <a:r>
              <a:rPr lang="pl-PL" dirty="0">
                <a:solidFill>
                  <a:schemeClr val="accent4"/>
                </a:solidFill>
              </a:rPr>
              <a:t>WORKSHOP DAY 3</a:t>
            </a:r>
          </a:p>
        </p:txBody>
      </p:sp>
      <p:cxnSp>
        <p:nvCxnSpPr>
          <p:cNvPr id="16" name="Łącznik prosty 15">
            <a:extLst>
              <a:ext uri="{FF2B5EF4-FFF2-40B4-BE49-F238E27FC236}">
                <a16:creationId xmlns:a16="http://schemas.microsoft.com/office/drawing/2014/main" id="{AA662BBF-AE81-E58B-460E-1A35B8F73EEB}"/>
              </a:ext>
            </a:extLst>
          </p:cNvPr>
          <p:cNvCxnSpPr/>
          <p:nvPr userDrawn="1"/>
        </p:nvCxnSpPr>
        <p:spPr>
          <a:xfrm>
            <a:off x="0" y="6402383"/>
            <a:ext cx="12192000" cy="0"/>
          </a:xfrm>
          <a:prstGeom prst="line">
            <a:avLst/>
          </a:prstGeom>
          <a:ln w="22225"/>
        </p:spPr>
        <p:style>
          <a:lnRef idx="1">
            <a:schemeClr val="accent6"/>
          </a:lnRef>
          <a:fillRef idx="0">
            <a:schemeClr val="accent6"/>
          </a:fillRef>
          <a:effectRef idx="0">
            <a:schemeClr val="accent6"/>
          </a:effectRef>
          <a:fontRef idx="minor">
            <a:schemeClr val="tx1"/>
          </a:fontRef>
        </p:style>
      </p:cxnSp>
      <p:grpSp>
        <p:nvGrpSpPr>
          <p:cNvPr id="17" name="Grupa 16">
            <a:extLst>
              <a:ext uri="{FF2B5EF4-FFF2-40B4-BE49-F238E27FC236}">
                <a16:creationId xmlns:a16="http://schemas.microsoft.com/office/drawing/2014/main" id="{F0CE1DF4-DFAE-364A-BC2D-1F62F1E2E63D}"/>
              </a:ext>
            </a:extLst>
          </p:cNvPr>
          <p:cNvGrpSpPr/>
          <p:nvPr userDrawn="1"/>
        </p:nvGrpSpPr>
        <p:grpSpPr>
          <a:xfrm>
            <a:off x="838201" y="6298750"/>
            <a:ext cx="481013" cy="445287"/>
            <a:chOff x="838201" y="6198391"/>
            <a:chExt cx="481013" cy="753561"/>
          </a:xfrm>
        </p:grpSpPr>
        <p:sp>
          <p:nvSpPr>
            <p:cNvPr id="18" name="Prostokąt 17">
              <a:extLst>
                <a:ext uri="{FF2B5EF4-FFF2-40B4-BE49-F238E27FC236}">
                  <a16:creationId xmlns:a16="http://schemas.microsoft.com/office/drawing/2014/main" id="{73EB0C9B-04E2-AD08-ABEE-F8C4007828F5}"/>
                </a:ext>
              </a:extLst>
            </p:cNvPr>
            <p:cNvSpPr/>
            <p:nvPr userDrawn="1"/>
          </p:nvSpPr>
          <p:spPr>
            <a:xfrm>
              <a:off x="838201" y="6198391"/>
              <a:ext cx="425450" cy="753561"/>
            </a:xfrm>
            <a:prstGeom prst="rect">
              <a:avLst/>
            </a:prstGeom>
            <a:solidFill>
              <a:srgbClr val="9A59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19" name="Trójkąt równoramienny 18">
              <a:extLst>
                <a:ext uri="{FF2B5EF4-FFF2-40B4-BE49-F238E27FC236}">
                  <a16:creationId xmlns:a16="http://schemas.microsoft.com/office/drawing/2014/main" id="{708913FD-310D-EFEF-460A-4FF33615A5E3}"/>
                </a:ext>
              </a:extLst>
            </p:cNvPr>
            <p:cNvSpPr/>
            <p:nvPr userDrawn="1"/>
          </p:nvSpPr>
          <p:spPr>
            <a:xfrm>
              <a:off x="1263652" y="6198395"/>
              <a:ext cx="55562" cy="183430"/>
            </a:xfrm>
            <a:prstGeom prst="triangle">
              <a:avLst>
                <a:gd name="adj" fmla="val 0"/>
              </a:avLst>
            </a:prstGeom>
            <a:solidFill>
              <a:srgbClr val="A35EA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grpSp>
      <p:cxnSp>
        <p:nvCxnSpPr>
          <p:cNvPr id="20" name="Łącznik prosty 19">
            <a:extLst>
              <a:ext uri="{FF2B5EF4-FFF2-40B4-BE49-F238E27FC236}">
                <a16:creationId xmlns:a16="http://schemas.microsoft.com/office/drawing/2014/main" id="{5D259413-A380-617B-5577-25968F3D9116}"/>
              </a:ext>
            </a:extLst>
          </p:cNvPr>
          <p:cNvCxnSpPr>
            <a:cxnSpLocks/>
          </p:cNvCxnSpPr>
          <p:nvPr userDrawn="1"/>
        </p:nvCxnSpPr>
        <p:spPr>
          <a:xfrm>
            <a:off x="936625" y="6603997"/>
            <a:ext cx="220663"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21" name="Symbol zastępczy numeru slajdu 5">
            <a:extLst>
              <a:ext uri="{FF2B5EF4-FFF2-40B4-BE49-F238E27FC236}">
                <a16:creationId xmlns:a16="http://schemas.microsoft.com/office/drawing/2014/main" id="{CDCEAA91-CDD6-9C2C-129E-E1293F534F44}"/>
              </a:ext>
            </a:extLst>
          </p:cNvPr>
          <p:cNvSpPr>
            <a:spLocks noGrp="1"/>
          </p:cNvSpPr>
          <p:nvPr>
            <p:ph type="sldNum" sz="quarter" idx="4"/>
          </p:nvPr>
        </p:nvSpPr>
        <p:spPr>
          <a:xfrm>
            <a:off x="838201" y="6402384"/>
            <a:ext cx="425450" cy="178150"/>
          </a:xfrm>
          <a:prstGeom prst="rect">
            <a:avLst/>
          </a:prstGeom>
        </p:spPr>
        <p:txBody>
          <a:bodyPr vert="horz" lIns="0" tIns="45720" rIns="0" bIns="45720" rtlCol="0" anchor="ctr"/>
          <a:lstStyle>
            <a:lvl1pPr algn="ctr">
              <a:defRPr sz="1000">
                <a:solidFill>
                  <a:schemeClr val="bg1"/>
                </a:solidFill>
                <a:latin typeface="Poppins SemiBold" panose="00000700000000000000" pitchFamily="2" charset="-18"/>
                <a:cs typeface="Poppins SemiBold" panose="00000700000000000000" pitchFamily="2" charset="-18"/>
              </a:defRPr>
            </a:lvl1pPr>
          </a:lstStyle>
          <a:p>
            <a:fld id="{87B17086-FE5F-4B39-99A4-0AF7C2C21D7E}" type="slidenum">
              <a:rPr lang="pl-PL" smtClean="0"/>
              <a:pPr/>
              <a:t>‹#›</a:t>
            </a:fld>
            <a:endParaRPr lang="pl-PL" dirty="0"/>
          </a:p>
        </p:txBody>
      </p:sp>
    </p:spTree>
    <p:extLst>
      <p:ext uri="{BB962C8B-B14F-4D97-AF65-F5344CB8AC3E}">
        <p14:creationId xmlns:p14="http://schemas.microsoft.com/office/powerpoint/2010/main" val="890383662"/>
      </p:ext>
    </p:extLst>
  </p:cSld>
  <p:clrMapOvr>
    <a:masterClrMapping/>
  </p:clrMapOvr>
  <p:hf hd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Obraz z podpisem">
    <p:spTree>
      <p:nvGrpSpPr>
        <p:cNvPr id="1" name=""/>
        <p:cNvGrpSpPr/>
        <p:nvPr/>
      </p:nvGrpSpPr>
      <p:grpSpPr>
        <a:xfrm>
          <a:off x="0" y="0"/>
          <a:ext cx="0" cy="0"/>
          <a:chOff x="0" y="0"/>
          <a:chExt cx="0" cy="0"/>
        </a:xfrm>
      </p:grpSpPr>
      <p:sp>
        <p:nvSpPr>
          <p:cNvPr id="26" name="Prostokąt: zaokrąglone rogi 25">
            <a:extLst>
              <a:ext uri="{FF2B5EF4-FFF2-40B4-BE49-F238E27FC236}">
                <a16:creationId xmlns:a16="http://schemas.microsoft.com/office/drawing/2014/main" id="{41D9A204-B827-10DF-99F2-5FBBAAFA5300}"/>
              </a:ext>
            </a:extLst>
          </p:cNvPr>
          <p:cNvSpPr/>
          <p:nvPr userDrawn="1"/>
        </p:nvSpPr>
        <p:spPr>
          <a:xfrm>
            <a:off x="838201" y="812801"/>
            <a:ext cx="5167963" cy="5148000"/>
          </a:xfrm>
          <a:prstGeom prst="roundRect">
            <a:avLst>
              <a:gd name="adj" fmla="val 8253"/>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 name="Tytuł 1">
            <a:extLst>
              <a:ext uri="{FF2B5EF4-FFF2-40B4-BE49-F238E27FC236}">
                <a16:creationId xmlns:a16="http://schemas.microsoft.com/office/drawing/2014/main" id="{BF8CB502-91CB-A214-F57E-F571E31DE2B4}"/>
              </a:ext>
            </a:extLst>
          </p:cNvPr>
          <p:cNvSpPr>
            <a:spLocks noGrp="1"/>
          </p:cNvSpPr>
          <p:nvPr>
            <p:ph type="title"/>
          </p:nvPr>
        </p:nvSpPr>
        <p:spPr>
          <a:xfrm>
            <a:off x="1012248" y="1121343"/>
            <a:ext cx="4819867" cy="594404"/>
          </a:xfrm>
        </p:spPr>
        <p:txBody>
          <a:bodyPr anchor="b">
            <a:normAutofit/>
          </a:bodyPr>
          <a:lstStyle>
            <a:lvl1pPr>
              <a:defRPr sz="2800">
                <a:solidFill>
                  <a:schemeClr val="tx1"/>
                </a:solidFill>
              </a:defRPr>
            </a:lvl1pPr>
          </a:lstStyle>
          <a:p>
            <a:r>
              <a:rPr lang="pl-PL" dirty="0"/>
              <a:t>Kliknij, aby edytować styl</a:t>
            </a:r>
          </a:p>
        </p:txBody>
      </p:sp>
      <p:sp>
        <p:nvSpPr>
          <p:cNvPr id="3" name="Symbol zastępczy obrazu 2">
            <a:extLst>
              <a:ext uri="{FF2B5EF4-FFF2-40B4-BE49-F238E27FC236}">
                <a16:creationId xmlns:a16="http://schemas.microsoft.com/office/drawing/2014/main" id="{1C31FF01-2EDF-ACD4-3C12-A50FC3F46C40}"/>
              </a:ext>
            </a:extLst>
          </p:cNvPr>
          <p:cNvSpPr>
            <a:spLocks noGrp="1"/>
          </p:cNvSpPr>
          <p:nvPr>
            <p:ph type="pic" idx="1"/>
          </p:nvPr>
        </p:nvSpPr>
        <p:spPr>
          <a:xfrm>
            <a:off x="6362700" y="812801"/>
            <a:ext cx="5080308" cy="5148000"/>
          </a:xfrm>
          <a:prstGeom prst="roundRect">
            <a:avLst>
              <a:gd name="adj" fmla="val 8278"/>
            </a:avLst>
          </a:prstGeom>
          <a:ln>
            <a:no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dirty="0"/>
          </a:p>
        </p:txBody>
      </p:sp>
      <p:sp>
        <p:nvSpPr>
          <p:cNvPr id="4" name="Symbol zastępczy tekstu 3">
            <a:extLst>
              <a:ext uri="{FF2B5EF4-FFF2-40B4-BE49-F238E27FC236}">
                <a16:creationId xmlns:a16="http://schemas.microsoft.com/office/drawing/2014/main" id="{C0109822-6CD1-06B5-C556-7ECF84F89BD5}"/>
              </a:ext>
            </a:extLst>
          </p:cNvPr>
          <p:cNvSpPr>
            <a:spLocks noGrp="1"/>
          </p:cNvSpPr>
          <p:nvPr>
            <p:ph type="body" sz="half" idx="2"/>
          </p:nvPr>
        </p:nvSpPr>
        <p:spPr>
          <a:xfrm>
            <a:off x="1012248" y="2057400"/>
            <a:ext cx="4819867" cy="3679257"/>
          </a:xfrm>
        </p:spPr>
        <p:txBody>
          <a:bodyPr>
            <a:normAutofit/>
          </a:bodyPr>
          <a:lstStyle>
            <a:lvl1pPr marL="342900" indent="-342900">
              <a:spcAft>
                <a:spcPts val="1200"/>
              </a:spcAft>
              <a:buClr>
                <a:schemeClr val="accent3"/>
              </a:buClr>
              <a:buFont typeface="Wingdings" panose="05000000000000000000" pitchFamily="2" charset="2"/>
              <a:buChar char="w"/>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dirty="0"/>
              <a:t>Kliknij, aby edytować style wzorca tekstu</a:t>
            </a:r>
          </a:p>
        </p:txBody>
      </p:sp>
      <p:sp>
        <p:nvSpPr>
          <p:cNvPr id="15" name="Symbol zastępczy stopki 4">
            <a:extLst>
              <a:ext uri="{FF2B5EF4-FFF2-40B4-BE49-F238E27FC236}">
                <a16:creationId xmlns:a16="http://schemas.microsoft.com/office/drawing/2014/main" id="{E82D0DA9-88BE-A58E-D4C7-44240575D76F}"/>
              </a:ext>
            </a:extLst>
          </p:cNvPr>
          <p:cNvSpPr>
            <a:spLocks noGrp="1"/>
          </p:cNvSpPr>
          <p:nvPr>
            <p:ph type="ftr" sz="quarter" idx="3"/>
          </p:nvPr>
        </p:nvSpPr>
        <p:spPr>
          <a:xfrm>
            <a:off x="4127808" y="6456709"/>
            <a:ext cx="7315200" cy="365125"/>
          </a:xfrm>
          <a:prstGeom prst="rect">
            <a:avLst/>
          </a:prstGeom>
        </p:spPr>
        <p:txBody>
          <a:bodyPr vert="horz" lIns="91440" tIns="45720" rIns="91440" bIns="45720" rtlCol="0" anchor="ctr"/>
          <a:lstStyle>
            <a:lvl1pPr algn="r">
              <a:defRPr sz="1000" spc="100" baseline="0">
                <a:solidFill>
                  <a:schemeClr val="tx1">
                    <a:tint val="82000"/>
                  </a:schemeClr>
                </a:solidFill>
                <a:latin typeface="Poppins SemiBold" panose="00000700000000000000" pitchFamily="2" charset="-18"/>
                <a:cs typeface="Poppins SemiBold" panose="00000700000000000000" pitchFamily="2" charset="-18"/>
              </a:defRPr>
            </a:lvl1pPr>
          </a:lstStyle>
          <a:p>
            <a:r>
              <a:rPr lang="pl-PL" dirty="0">
                <a:solidFill>
                  <a:schemeClr val="tx2"/>
                </a:solidFill>
              </a:rPr>
              <a:t>CULINARY INSTITUTE OF CHILD NUTRITION</a:t>
            </a:r>
            <a:r>
              <a:rPr lang="pl-PL" dirty="0"/>
              <a:t> </a:t>
            </a:r>
            <a:r>
              <a:rPr lang="pl-PL" dirty="0">
                <a:solidFill>
                  <a:schemeClr val="tx1"/>
                </a:solidFill>
              </a:rPr>
              <a:t>//</a:t>
            </a:r>
            <a:r>
              <a:rPr lang="pl-PL" dirty="0"/>
              <a:t> </a:t>
            </a:r>
            <a:r>
              <a:rPr lang="pl-PL" dirty="0">
                <a:solidFill>
                  <a:schemeClr val="accent4"/>
                </a:solidFill>
              </a:rPr>
              <a:t>WORKSHOP DAY 3</a:t>
            </a:r>
          </a:p>
        </p:txBody>
      </p:sp>
      <p:cxnSp>
        <p:nvCxnSpPr>
          <p:cNvPr id="16" name="Łącznik prosty 15">
            <a:extLst>
              <a:ext uri="{FF2B5EF4-FFF2-40B4-BE49-F238E27FC236}">
                <a16:creationId xmlns:a16="http://schemas.microsoft.com/office/drawing/2014/main" id="{3C96F40E-198D-266E-D777-1924E6E75297}"/>
              </a:ext>
            </a:extLst>
          </p:cNvPr>
          <p:cNvCxnSpPr/>
          <p:nvPr userDrawn="1"/>
        </p:nvCxnSpPr>
        <p:spPr>
          <a:xfrm>
            <a:off x="0" y="6402383"/>
            <a:ext cx="12192000" cy="0"/>
          </a:xfrm>
          <a:prstGeom prst="line">
            <a:avLst/>
          </a:prstGeom>
          <a:ln w="22225"/>
        </p:spPr>
        <p:style>
          <a:lnRef idx="1">
            <a:schemeClr val="accent6"/>
          </a:lnRef>
          <a:fillRef idx="0">
            <a:schemeClr val="accent6"/>
          </a:fillRef>
          <a:effectRef idx="0">
            <a:schemeClr val="accent6"/>
          </a:effectRef>
          <a:fontRef idx="minor">
            <a:schemeClr val="tx1"/>
          </a:fontRef>
        </p:style>
      </p:cxnSp>
      <p:grpSp>
        <p:nvGrpSpPr>
          <p:cNvPr id="17" name="Grupa 16">
            <a:extLst>
              <a:ext uri="{FF2B5EF4-FFF2-40B4-BE49-F238E27FC236}">
                <a16:creationId xmlns:a16="http://schemas.microsoft.com/office/drawing/2014/main" id="{F60D5ED0-03CB-6A23-559C-DF5D157DEEB8}"/>
              </a:ext>
            </a:extLst>
          </p:cNvPr>
          <p:cNvGrpSpPr/>
          <p:nvPr userDrawn="1"/>
        </p:nvGrpSpPr>
        <p:grpSpPr>
          <a:xfrm>
            <a:off x="838201" y="6298750"/>
            <a:ext cx="481013" cy="445287"/>
            <a:chOff x="838201" y="6198391"/>
            <a:chExt cx="481013" cy="753561"/>
          </a:xfrm>
        </p:grpSpPr>
        <p:sp>
          <p:nvSpPr>
            <p:cNvPr id="18" name="Prostokąt 17">
              <a:extLst>
                <a:ext uri="{FF2B5EF4-FFF2-40B4-BE49-F238E27FC236}">
                  <a16:creationId xmlns:a16="http://schemas.microsoft.com/office/drawing/2014/main" id="{E7D629CB-AC39-BE63-6A39-FB3749DA9CAC}"/>
                </a:ext>
              </a:extLst>
            </p:cNvPr>
            <p:cNvSpPr/>
            <p:nvPr userDrawn="1"/>
          </p:nvSpPr>
          <p:spPr>
            <a:xfrm>
              <a:off x="838201" y="6198391"/>
              <a:ext cx="425450" cy="753561"/>
            </a:xfrm>
            <a:prstGeom prst="rect">
              <a:avLst/>
            </a:prstGeom>
            <a:solidFill>
              <a:srgbClr val="9A59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19" name="Trójkąt równoramienny 18">
              <a:extLst>
                <a:ext uri="{FF2B5EF4-FFF2-40B4-BE49-F238E27FC236}">
                  <a16:creationId xmlns:a16="http://schemas.microsoft.com/office/drawing/2014/main" id="{06DE0BF1-D133-E03C-0542-6FBAD6F2F128}"/>
                </a:ext>
              </a:extLst>
            </p:cNvPr>
            <p:cNvSpPr/>
            <p:nvPr userDrawn="1"/>
          </p:nvSpPr>
          <p:spPr>
            <a:xfrm>
              <a:off x="1263652" y="6198395"/>
              <a:ext cx="55562" cy="183430"/>
            </a:xfrm>
            <a:prstGeom prst="triangle">
              <a:avLst>
                <a:gd name="adj" fmla="val 0"/>
              </a:avLst>
            </a:prstGeom>
            <a:solidFill>
              <a:srgbClr val="A35EA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grpSp>
      <p:cxnSp>
        <p:nvCxnSpPr>
          <p:cNvPr id="20" name="Łącznik prosty 19">
            <a:extLst>
              <a:ext uri="{FF2B5EF4-FFF2-40B4-BE49-F238E27FC236}">
                <a16:creationId xmlns:a16="http://schemas.microsoft.com/office/drawing/2014/main" id="{F1FE2B3C-45D3-F4B9-A1E0-0D65DFE7981D}"/>
              </a:ext>
            </a:extLst>
          </p:cNvPr>
          <p:cNvCxnSpPr>
            <a:cxnSpLocks/>
          </p:cNvCxnSpPr>
          <p:nvPr userDrawn="1"/>
        </p:nvCxnSpPr>
        <p:spPr>
          <a:xfrm>
            <a:off x="936625" y="6603997"/>
            <a:ext cx="220663"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21" name="Symbol zastępczy numeru slajdu 5">
            <a:extLst>
              <a:ext uri="{FF2B5EF4-FFF2-40B4-BE49-F238E27FC236}">
                <a16:creationId xmlns:a16="http://schemas.microsoft.com/office/drawing/2014/main" id="{3B789773-13EF-1B4D-E958-B8C71C83D021}"/>
              </a:ext>
            </a:extLst>
          </p:cNvPr>
          <p:cNvSpPr>
            <a:spLocks noGrp="1"/>
          </p:cNvSpPr>
          <p:nvPr>
            <p:ph type="sldNum" sz="quarter" idx="4"/>
          </p:nvPr>
        </p:nvSpPr>
        <p:spPr>
          <a:xfrm>
            <a:off x="838201" y="6402384"/>
            <a:ext cx="425450" cy="178150"/>
          </a:xfrm>
          <a:prstGeom prst="rect">
            <a:avLst/>
          </a:prstGeom>
        </p:spPr>
        <p:txBody>
          <a:bodyPr vert="horz" lIns="0" tIns="45720" rIns="0" bIns="45720" rtlCol="0" anchor="ctr"/>
          <a:lstStyle>
            <a:lvl1pPr algn="ctr">
              <a:defRPr sz="1000">
                <a:solidFill>
                  <a:schemeClr val="bg1"/>
                </a:solidFill>
                <a:latin typeface="Poppins SemiBold" panose="00000700000000000000" pitchFamily="2" charset="-18"/>
                <a:cs typeface="Poppins SemiBold" panose="00000700000000000000" pitchFamily="2" charset="-18"/>
              </a:defRPr>
            </a:lvl1pPr>
          </a:lstStyle>
          <a:p>
            <a:fld id="{87B17086-FE5F-4B39-99A4-0AF7C2C21D7E}" type="slidenum">
              <a:rPr lang="pl-PL" smtClean="0"/>
              <a:pPr/>
              <a:t>‹#›</a:t>
            </a:fld>
            <a:endParaRPr lang="pl-PL" dirty="0"/>
          </a:p>
        </p:txBody>
      </p:sp>
    </p:spTree>
    <p:extLst>
      <p:ext uri="{BB962C8B-B14F-4D97-AF65-F5344CB8AC3E}">
        <p14:creationId xmlns:p14="http://schemas.microsoft.com/office/powerpoint/2010/main" val="1390771209"/>
      </p:ext>
    </p:extLst>
  </p:cSld>
  <p:clrMapOvr>
    <a:masterClrMapping/>
  </p:clrMapOvr>
  <p:hf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Symbol zastępczy tytułu 1">
            <a:extLst>
              <a:ext uri="{FF2B5EF4-FFF2-40B4-BE49-F238E27FC236}">
                <a16:creationId xmlns:a16="http://schemas.microsoft.com/office/drawing/2014/main" id="{9D7FC2A5-C8EB-00F5-C73C-CF58F296293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l-PL" dirty="0"/>
              <a:t>Kliknij, aby edytować styl</a:t>
            </a:r>
          </a:p>
        </p:txBody>
      </p:sp>
      <p:sp>
        <p:nvSpPr>
          <p:cNvPr id="3" name="Symbol zastępczy tekstu 2">
            <a:extLst>
              <a:ext uri="{FF2B5EF4-FFF2-40B4-BE49-F238E27FC236}">
                <a16:creationId xmlns:a16="http://schemas.microsoft.com/office/drawing/2014/main" id="{4FE548E2-F93F-CAAD-A112-845172592C62}"/>
              </a:ext>
            </a:extLst>
          </p:cNvPr>
          <p:cNvSpPr>
            <a:spLocks noGrp="1"/>
          </p:cNvSpPr>
          <p:nvPr>
            <p:ph type="body" idx="1"/>
          </p:nvPr>
        </p:nvSpPr>
        <p:spPr>
          <a:xfrm>
            <a:off x="838200" y="1825625"/>
            <a:ext cx="10515600" cy="4031113"/>
          </a:xfrm>
          <a:prstGeom prst="rect">
            <a:avLst/>
          </a:prstGeom>
        </p:spPr>
        <p:txBody>
          <a:bodyPr vert="horz" lIns="91440" tIns="45720" rIns="91440" bIns="45720" rtlCol="0">
            <a:normAutofit/>
          </a:body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Tree>
    <p:extLst>
      <p:ext uri="{BB962C8B-B14F-4D97-AF65-F5344CB8AC3E}">
        <p14:creationId xmlns:p14="http://schemas.microsoft.com/office/powerpoint/2010/main" val="2025761404"/>
      </p:ext>
    </p:extLst>
  </p:cSld>
  <p:clrMap bg1="lt1" tx1="dk1" bg2="lt2" tx2="dk2" accent1="accent1" accent2="accent2" accent3="accent3" accent4="accent4" accent5="accent5" accent6="accent6" hlink="hlink" folHlink="folHlink"/>
  <p:sldLayoutIdLst>
    <p:sldLayoutId id="2147483658" r:id="rId1"/>
    <p:sldLayoutId id="2147483649" r:id="rId2"/>
    <p:sldLayoutId id="2147483650" r:id="rId3"/>
    <p:sldLayoutId id="2147483660" r:id="rId4"/>
    <p:sldLayoutId id="2147483663" r:id="rId5"/>
    <p:sldLayoutId id="2147483662" r:id="rId6"/>
    <p:sldLayoutId id="2147483659" r:id="rId7"/>
    <p:sldLayoutId id="2147483661" r:id="rId8"/>
    <p:sldLayoutId id="2147483651" r:id="rId9"/>
    <p:sldLayoutId id="2147483652" r:id="rId10"/>
    <p:sldLayoutId id="2147483653" r:id="rId11"/>
    <p:sldLayoutId id="2147483654" r:id="rId12"/>
    <p:sldLayoutId id="2147483655" r:id="rId13"/>
    <p:sldLayoutId id="2147483656" r:id="rId14"/>
    <p:sldLayoutId id="2147483657" r:id="rId15"/>
  </p:sldLayoutIdLst>
  <p:txStyles>
    <p:titleStyle>
      <a:lvl1pPr algn="l" defTabSz="914400" rtl="0" eaLnBrk="1" latinLnBrk="0" hangingPunct="1">
        <a:lnSpc>
          <a:spcPct val="90000"/>
        </a:lnSpc>
        <a:spcBef>
          <a:spcPct val="0"/>
        </a:spcBef>
        <a:buNone/>
        <a:defRPr sz="4400" kern="1200">
          <a:solidFill>
            <a:srgbClr val="1C464A"/>
          </a:solidFill>
          <a:latin typeface="+mj-lt"/>
          <a:ea typeface="+mj-ea"/>
          <a:cs typeface="+mj-cs"/>
        </a:defRPr>
      </a:lvl1pPr>
    </p:titleStyle>
    <p:bodyStyle>
      <a:lvl1pPr marL="0" indent="0" algn="l" defTabSz="914400" rtl="0" eaLnBrk="1" latinLnBrk="0" hangingPunct="1">
        <a:lnSpc>
          <a:spcPct val="100000"/>
        </a:lnSpc>
        <a:spcBef>
          <a:spcPts val="1000"/>
        </a:spcBef>
        <a:spcAft>
          <a:spcPts val="1200"/>
        </a:spcAft>
        <a:buClr>
          <a:schemeClr val="accent4"/>
        </a:buClr>
        <a:buFontTx/>
        <a:buNone/>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1200"/>
        </a:spcAft>
        <a:buClr>
          <a:schemeClr val="accent4"/>
        </a:buClr>
        <a:buFont typeface="Wingdings" panose="05000000000000000000" pitchFamily="2" charset="2"/>
        <a:buChar char="w"/>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1200"/>
        </a:spcAft>
        <a:buClr>
          <a:schemeClr val="accent4"/>
        </a:buClr>
        <a:buFont typeface="Wingdings" panose="05000000000000000000" pitchFamily="2" charset="2"/>
        <a:buChar char="w"/>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spcAft>
          <a:spcPts val="1200"/>
        </a:spcAft>
        <a:buClr>
          <a:schemeClr val="accent4"/>
        </a:buClr>
        <a:buFont typeface="Wingdings" panose="05000000000000000000" pitchFamily="2" charset="2"/>
        <a:buChar char="w"/>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spcAft>
          <a:spcPts val="1200"/>
        </a:spcAft>
        <a:buClr>
          <a:schemeClr val="accent4"/>
        </a:buClr>
        <a:buFont typeface="Wingdings" panose="05000000000000000000" pitchFamily="2" charset="2"/>
        <a:buChar char="w"/>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16.sv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10.svg"/><Relationship Id="rId11" Type="http://schemas.openxmlformats.org/officeDocument/2006/relationships/image" Target="../media/image15.png"/><Relationship Id="rId5" Type="http://schemas.openxmlformats.org/officeDocument/2006/relationships/image" Target="../media/image9.png"/><Relationship Id="rId10" Type="http://schemas.openxmlformats.org/officeDocument/2006/relationships/image" Target="../media/image14.svg"/><Relationship Id="rId4" Type="http://schemas.openxmlformats.org/officeDocument/2006/relationships/image" Target="../media/image8.svg"/><Relationship Id="rId9" Type="http://schemas.openxmlformats.org/officeDocument/2006/relationships/image" Target="../media/image13.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22.svg"/></Relationships>
</file>

<file path=ppt/slides/_rels/slide9.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image" Target="../media/image25.png"/><Relationship Id="rId7" Type="http://schemas.openxmlformats.org/officeDocument/2006/relationships/image" Target="../media/image27.png"/><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26.svg"/></Relationships>
</file>

<file path=ppt/slides/_rels/slide10.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notesSlide" Target="../notesSlides/notesSlide7.xml"/><Relationship Id="rId1" Type="http://schemas.openxmlformats.org/officeDocument/2006/relationships/slideLayout" Target="../slideLayouts/slideLayout5.xml"/><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30.sv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8" Type="http://schemas.openxmlformats.org/officeDocument/2006/relationships/image" Target="../media/image40.sv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openxmlformats.org/officeDocument/2006/relationships/image" Target="../media/image38.svg"/><Relationship Id="rId5" Type="http://schemas.openxmlformats.org/officeDocument/2006/relationships/image" Target="../media/image37.png"/><Relationship Id="rId4" Type="http://schemas.openxmlformats.org/officeDocument/2006/relationships/image" Target="../media/image36.svg"/></Relationships>
</file>

<file path=ppt/slides/_rels/slide1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0.xml"/><Relationship Id="rId1" Type="http://schemas.openxmlformats.org/officeDocument/2006/relationships/slideLayout" Target="../slideLayouts/slideLayout5.xml"/><Relationship Id="rId5" Type="http://schemas.openxmlformats.org/officeDocument/2006/relationships/image" Target="../media/image43.svg"/><Relationship Id="rId4" Type="http://schemas.openxmlformats.org/officeDocument/2006/relationships/image" Target="../media/image42.png"/></Relationships>
</file>

<file path=ppt/slides/_rels/slide1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sv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8" Type="http://schemas.openxmlformats.org/officeDocument/2006/relationships/image" Target="../media/image51.svg"/><Relationship Id="rId3" Type="http://schemas.openxmlformats.org/officeDocument/2006/relationships/image" Target="../media/image48.png"/><Relationship Id="rId7" Type="http://schemas.openxmlformats.org/officeDocument/2006/relationships/image" Target="../media/image50.png"/><Relationship Id="rId12" Type="http://schemas.openxmlformats.org/officeDocument/2006/relationships/image" Target="../media/image55.svg"/><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image" Target="../media/image8.svg"/><Relationship Id="rId11" Type="http://schemas.openxmlformats.org/officeDocument/2006/relationships/image" Target="../media/image54.png"/><Relationship Id="rId5" Type="http://schemas.openxmlformats.org/officeDocument/2006/relationships/image" Target="../media/image7.png"/><Relationship Id="rId10" Type="http://schemas.openxmlformats.org/officeDocument/2006/relationships/image" Target="../media/image53.svg"/><Relationship Id="rId4" Type="http://schemas.openxmlformats.org/officeDocument/2006/relationships/image" Target="../media/image49.svg"/><Relationship Id="rId9" Type="http://schemas.openxmlformats.org/officeDocument/2006/relationships/image" Target="../media/image52.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5.xml"/><Relationship Id="rId1" Type="http://schemas.openxmlformats.org/officeDocument/2006/relationships/slideLayout" Target="../slideLayouts/slideLayout13.xml"/><Relationship Id="rId4" Type="http://schemas.openxmlformats.org/officeDocument/2006/relationships/image" Target="../media/image57.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11DE09-C588-6B9C-0AD9-FF4C5FBD875A}"/>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pPr algn="ctr"/>
            <a:r>
              <a:rPr lang="en-IN" sz="5400" kern="100" dirty="0">
                <a:noFill/>
                <a:effectLst/>
                <a:latin typeface="Calibri" panose="020F0502020204030204" pitchFamily="34" charset="0"/>
                <a:ea typeface="Calibri" panose="020F0502020204030204" pitchFamily="34" charset="0"/>
                <a:cs typeface="Times New Roman" panose="02020603050405020304" pitchFamily="18" charset="0"/>
              </a:rPr>
              <a:t>Culinary Institute Of Child Nutrition</a:t>
            </a:r>
            <a:endParaRPr lang="en-IN" sz="5400" dirty="0">
              <a:noFill/>
            </a:endParaRPr>
          </a:p>
        </p:txBody>
      </p:sp>
    </p:spTree>
    <p:extLst>
      <p:ext uri="{BB962C8B-B14F-4D97-AF65-F5344CB8AC3E}">
        <p14:creationId xmlns:p14="http://schemas.microsoft.com/office/powerpoint/2010/main" val="22527374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5833D7D-B7CC-A969-6F21-2928ED810877}"/>
              </a:ext>
            </a:extLst>
          </p:cNvPr>
          <p:cNvSpPr>
            <a:spLocks noGrp="1"/>
          </p:cNvSpPr>
          <p:nvPr>
            <p:ph type="ctrTitle"/>
          </p:nvPr>
        </p:nvSpPr>
        <p:spPr>
          <a:xfrm>
            <a:off x="752962" y="1990267"/>
            <a:ext cx="4283987" cy="2387600"/>
          </a:xfrm>
        </p:spPr>
        <p:txBody>
          <a:bodyPr>
            <a:normAutofit/>
          </a:bodyPr>
          <a:lstStyle/>
          <a:p>
            <a:r>
              <a:rPr lang="pl-PL" dirty="0">
                <a:latin typeface="+mn-lt"/>
              </a:rPr>
              <a:t>SCHOOL MEAL RECIPE WORKSHOP:</a:t>
            </a:r>
          </a:p>
        </p:txBody>
      </p:sp>
      <p:sp>
        <p:nvSpPr>
          <p:cNvPr id="3" name="Podtytuł 2">
            <a:extLst>
              <a:ext uri="{FF2B5EF4-FFF2-40B4-BE49-F238E27FC236}">
                <a16:creationId xmlns:a16="http://schemas.microsoft.com/office/drawing/2014/main" id="{4F24FFD3-7C5C-0CD9-5FFE-0726C1AC4F52}"/>
              </a:ext>
            </a:extLst>
          </p:cNvPr>
          <p:cNvSpPr>
            <a:spLocks noGrp="1"/>
          </p:cNvSpPr>
          <p:nvPr>
            <p:ph type="subTitle" idx="1"/>
          </p:nvPr>
        </p:nvSpPr>
        <p:spPr/>
        <p:txBody>
          <a:bodyPr/>
          <a:lstStyle/>
          <a:p>
            <a:r>
              <a:rPr lang="pl-PL" dirty="0"/>
              <a:t>From </a:t>
            </a:r>
            <a:r>
              <a:rPr lang="en-US" dirty="0"/>
              <a:t>Concept</a:t>
            </a:r>
            <a:r>
              <a:rPr lang="pl-PL" dirty="0"/>
              <a:t> to </a:t>
            </a:r>
            <a:r>
              <a:rPr lang="pl-PL" dirty="0" err="1"/>
              <a:t>Standardization</a:t>
            </a:r>
            <a:endParaRPr lang="pl-PL" dirty="0"/>
          </a:p>
          <a:p>
            <a:r>
              <a:rPr lang="pl-PL" sz="1800" i="0" dirty="0">
                <a:solidFill>
                  <a:schemeClr val="accent3"/>
                </a:solidFill>
              </a:rPr>
              <a:t>Day 3</a:t>
            </a:r>
          </a:p>
        </p:txBody>
      </p:sp>
      <p:sp>
        <p:nvSpPr>
          <p:cNvPr id="4" name="Symbol zastępczy stopki 3">
            <a:extLst>
              <a:ext uri="{FF2B5EF4-FFF2-40B4-BE49-F238E27FC236}">
                <a16:creationId xmlns:a16="http://schemas.microsoft.com/office/drawing/2014/main" id="{62724BDE-B128-76AA-342C-287FC41B607A}"/>
              </a:ext>
            </a:extLst>
          </p:cNvPr>
          <p:cNvSpPr>
            <a:spLocks noGrp="1"/>
          </p:cNvSpPr>
          <p:nvPr>
            <p:ph type="ftr" sz="quarter" idx="3"/>
          </p:nvPr>
        </p:nvSpPr>
        <p:spPr/>
        <p:txBody>
          <a:bodyPr/>
          <a:lstStyle/>
          <a:p>
            <a:r>
              <a:rPr lang="en-US" dirty="0"/>
              <a:t>CULINARY INSTITUTE OF CHILD NUTRITION</a:t>
            </a:r>
            <a:endParaRPr lang="pl-PL" dirty="0"/>
          </a:p>
        </p:txBody>
      </p:sp>
    </p:spTree>
    <p:extLst>
      <p:ext uri="{BB962C8B-B14F-4D97-AF65-F5344CB8AC3E}">
        <p14:creationId xmlns:p14="http://schemas.microsoft.com/office/powerpoint/2010/main" val="10955284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9EC8FFE-8683-7004-AFB2-4E5C73BEDE09}"/>
              </a:ext>
            </a:extLst>
          </p:cNvPr>
          <p:cNvSpPr>
            <a:spLocks noGrp="1"/>
          </p:cNvSpPr>
          <p:nvPr>
            <p:ph type="title"/>
          </p:nvPr>
        </p:nvSpPr>
        <p:spPr/>
        <p:txBody>
          <a:bodyPr/>
          <a:lstStyle/>
          <a:p>
            <a:r>
              <a:rPr lang="pl-PL" dirty="0"/>
              <a:t>Schedule-</a:t>
            </a:r>
            <a:r>
              <a:rPr lang="pl-PL" dirty="0" err="1"/>
              <a:t>at</a:t>
            </a:r>
            <a:r>
              <a:rPr lang="pl-PL" dirty="0"/>
              <a:t>-a-</a:t>
            </a:r>
            <a:r>
              <a:rPr lang="pl-PL" dirty="0" err="1"/>
              <a:t>Glance</a:t>
            </a:r>
            <a:endParaRPr lang="pl-PL" dirty="0"/>
          </a:p>
        </p:txBody>
      </p:sp>
      <p:sp>
        <p:nvSpPr>
          <p:cNvPr id="3" name="Symbol zastępczy stopki 2">
            <a:extLst>
              <a:ext uri="{FF2B5EF4-FFF2-40B4-BE49-F238E27FC236}">
                <a16:creationId xmlns:a16="http://schemas.microsoft.com/office/drawing/2014/main" id="{68F1D70E-AF52-3602-AC55-527190CD1AB5}"/>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dirty="0">
                <a:solidFill>
                  <a:schemeClr val="tx2"/>
                </a:solidFill>
              </a:rPr>
              <a:t>CULINARY INSTITUTE OF CHILD NUTRITION</a:t>
            </a:r>
            <a:r>
              <a:rPr lang="pl-PL" dirty="0"/>
              <a:t> </a:t>
            </a:r>
            <a:r>
              <a:rPr lang="pl-PL" dirty="0">
                <a:solidFill>
                  <a:schemeClr val="tx1"/>
                </a:solidFill>
              </a:rPr>
              <a:t>//</a:t>
            </a:r>
            <a:r>
              <a:rPr lang="pl-PL" dirty="0"/>
              <a:t> </a:t>
            </a:r>
            <a:r>
              <a:rPr lang="pl-PL" dirty="0">
                <a:solidFill>
                  <a:schemeClr val="accent4"/>
                </a:solidFill>
              </a:rPr>
              <a:t>WORKSHOP DAY 3</a:t>
            </a:r>
          </a:p>
        </p:txBody>
      </p:sp>
      <p:graphicFrame>
        <p:nvGraphicFramePr>
          <p:cNvPr id="5" name="Tabela 4">
            <a:extLst>
              <a:ext uri="{FF2B5EF4-FFF2-40B4-BE49-F238E27FC236}">
                <a16:creationId xmlns:a16="http://schemas.microsoft.com/office/drawing/2014/main" id="{66BCE9B7-30D8-6F8D-602C-65C40F827108}"/>
              </a:ext>
            </a:extLst>
          </p:cNvPr>
          <p:cNvGraphicFramePr>
            <a:graphicFrameLocks noGrp="1"/>
          </p:cNvGraphicFramePr>
          <p:nvPr>
            <p:extLst>
              <p:ext uri="{D42A27DB-BD31-4B8C-83A1-F6EECF244321}">
                <p14:modId xmlns:p14="http://schemas.microsoft.com/office/powerpoint/2010/main" val="926435783"/>
              </p:ext>
            </p:extLst>
          </p:nvPr>
        </p:nvGraphicFramePr>
        <p:xfrm>
          <a:off x="866567" y="1484687"/>
          <a:ext cx="10604808" cy="4603320"/>
        </p:xfrm>
        <a:graphic>
          <a:graphicData uri="http://schemas.openxmlformats.org/drawingml/2006/table">
            <a:tbl>
              <a:tblPr firstRow="1" bandRow="1">
                <a:tableStyleId>{5C22544A-7EE6-4342-B048-85BDC9FD1C3A}</a:tableStyleId>
              </a:tblPr>
              <a:tblGrid>
                <a:gridCol w="1905000">
                  <a:extLst>
                    <a:ext uri="{9D8B030D-6E8A-4147-A177-3AD203B41FA5}">
                      <a16:colId xmlns:a16="http://schemas.microsoft.com/office/drawing/2014/main" val="3008663285"/>
                    </a:ext>
                  </a:extLst>
                </a:gridCol>
                <a:gridCol w="2107096">
                  <a:extLst>
                    <a:ext uri="{9D8B030D-6E8A-4147-A177-3AD203B41FA5}">
                      <a16:colId xmlns:a16="http://schemas.microsoft.com/office/drawing/2014/main" val="3786536341"/>
                    </a:ext>
                  </a:extLst>
                </a:gridCol>
                <a:gridCol w="6592712">
                  <a:extLst>
                    <a:ext uri="{9D8B030D-6E8A-4147-A177-3AD203B41FA5}">
                      <a16:colId xmlns:a16="http://schemas.microsoft.com/office/drawing/2014/main" val="2949740019"/>
                    </a:ext>
                  </a:extLst>
                </a:gridCol>
              </a:tblGrid>
              <a:tr h="370840">
                <a:tc gridSpan="3">
                  <a:txBody>
                    <a:bodyPr/>
                    <a:lstStyle/>
                    <a:p>
                      <a:pPr algn="ctr"/>
                      <a:r>
                        <a:rPr lang="pl-PL" sz="1600" b="0" dirty="0">
                          <a:solidFill>
                            <a:schemeClr val="bg1"/>
                          </a:solidFill>
                          <a:latin typeface="+mj-lt"/>
                        </a:rPr>
                        <a:t>Day Three</a:t>
                      </a:r>
                    </a:p>
                  </a:txBody>
                  <a:tcPr marL="90000" marT="90000" marB="90000">
                    <a:lnL w="12700" cmpd="sng">
                      <a:noFill/>
                    </a:lnL>
                    <a:lnR w="12700" cmpd="sng">
                      <a:noFill/>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hMerge="1">
                  <a:txBody>
                    <a:bodyPr/>
                    <a:lstStyle/>
                    <a:p>
                      <a:endParaRPr lang="pl-PL" dirty="0"/>
                    </a:p>
                  </a:txBody>
                  <a:tcPr/>
                </a:tc>
                <a:tc hMerge="1">
                  <a:txBody>
                    <a:bodyPr/>
                    <a:lstStyle/>
                    <a:p>
                      <a:endParaRPr lang="pl-PL" dirty="0"/>
                    </a:p>
                  </a:txBody>
                  <a:tcPr/>
                </a:tc>
                <a:extLst>
                  <a:ext uri="{0D108BD9-81ED-4DB2-BD59-A6C34878D82A}">
                    <a16:rowId xmlns:a16="http://schemas.microsoft.com/office/drawing/2014/main" val="3048181712"/>
                  </a:ext>
                </a:extLst>
              </a:tr>
              <a:tr h="370840">
                <a:tc>
                  <a:txBody>
                    <a:bodyPr/>
                    <a:lstStyle/>
                    <a:p>
                      <a:pPr algn="l"/>
                      <a:r>
                        <a:rPr lang="pl-PL" sz="1600" b="0" dirty="0">
                          <a:solidFill>
                            <a:schemeClr val="bg1"/>
                          </a:solidFill>
                          <a:latin typeface="+mj-lt"/>
                        </a:rPr>
                        <a:t>Time</a:t>
                      </a:r>
                    </a:p>
                  </a:txBody>
                  <a:tcPr marL="90000" marT="90000" marB="90000">
                    <a:lnL w="12700" cmpd="sng">
                      <a:noFill/>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l"/>
                      <a:r>
                        <a:rPr lang="pl-PL" sz="1600" b="0" dirty="0" err="1">
                          <a:solidFill>
                            <a:schemeClr val="bg1"/>
                          </a:solidFill>
                          <a:latin typeface="+mj-lt"/>
                        </a:rPr>
                        <a:t>Topic</a:t>
                      </a:r>
                      <a:endParaRPr lang="pl-PL" sz="1600" b="0" dirty="0">
                        <a:solidFill>
                          <a:schemeClr val="bg1"/>
                        </a:solidFill>
                        <a:latin typeface="+mj-lt"/>
                      </a:endParaRPr>
                    </a:p>
                  </a:txBody>
                  <a:tcPr marL="90000" marT="90000" marB="90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l"/>
                      <a:r>
                        <a:rPr lang="pl-PL" sz="1600" b="0" dirty="0" err="1">
                          <a:solidFill>
                            <a:schemeClr val="bg1"/>
                          </a:solidFill>
                          <a:latin typeface="+mj-lt"/>
                        </a:rPr>
                        <a:t>Activities</a:t>
                      </a:r>
                      <a:r>
                        <a:rPr lang="pl-PL" sz="1600" b="0" dirty="0">
                          <a:solidFill>
                            <a:schemeClr val="bg1"/>
                          </a:solidFill>
                          <a:latin typeface="+mj-lt"/>
                        </a:rPr>
                        <a:t> and </a:t>
                      </a:r>
                      <a:r>
                        <a:rPr lang="pl-PL" sz="1600" b="0" dirty="0" err="1">
                          <a:solidFill>
                            <a:schemeClr val="bg1"/>
                          </a:solidFill>
                          <a:latin typeface="+mj-lt"/>
                        </a:rPr>
                        <a:t>Objectives</a:t>
                      </a:r>
                      <a:endParaRPr lang="pl-PL" sz="1600" b="0" dirty="0">
                        <a:solidFill>
                          <a:schemeClr val="bg1"/>
                        </a:solidFill>
                        <a:latin typeface="+mj-lt"/>
                      </a:endParaRPr>
                    </a:p>
                  </a:txBody>
                  <a:tcPr marL="90000" marT="90000" marB="90000">
                    <a:lnL w="12700" cap="flat" cmpd="sng" algn="ctr">
                      <a:solidFill>
                        <a:schemeClr val="bg1"/>
                      </a:solidFill>
                      <a:prstDash val="solid"/>
                      <a:round/>
                      <a:headEnd type="none" w="med" len="med"/>
                      <a:tailEnd type="none" w="med" len="med"/>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9232568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sz="1600" b="0" i="0" u="none" strike="noStrike" kern="1200" baseline="0" dirty="0">
                          <a:solidFill>
                            <a:schemeClr val="dk1"/>
                          </a:solidFill>
                          <a:latin typeface="+mn-lt"/>
                          <a:ea typeface="+mn-ea"/>
                          <a:cs typeface="+mn-cs"/>
                        </a:rPr>
                        <a:t>30 </a:t>
                      </a:r>
                      <a:r>
                        <a:rPr lang="pl-PL" sz="1600" b="0" i="0" u="none" strike="noStrike" kern="1200" baseline="0" dirty="0" err="1">
                          <a:solidFill>
                            <a:schemeClr val="dk1"/>
                          </a:solidFill>
                          <a:latin typeface="+mn-lt"/>
                          <a:ea typeface="+mn-ea"/>
                          <a:cs typeface="+mn-cs"/>
                        </a:rPr>
                        <a:t>Minutes</a:t>
                      </a:r>
                      <a:endParaRPr lang="pl-PL" sz="1600" b="0" i="0" u="none" strike="noStrike" kern="1200" baseline="0" dirty="0">
                        <a:solidFill>
                          <a:schemeClr val="dk1"/>
                        </a:solidFill>
                        <a:latin typeface="+mn-lt"/>
                        <a:ea typeface="+mn-ea"/>
                        <a:cs typeface="+mn-cs"/>
                      </a:endParaRPr>
                    </a:p>
                  </a:txBody>
                  <a:tcPr marL="90000" marT="90000" marB="90000">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0E9E9"/>
                    </a:solidFill>
                  </a:tcPr>
                </a:tc>
                <a:tc>
                  <a:txBody>
                    <a:bodyPr/>
                    <a:lstStyle/>
                    <a:p>
                      <a:r>
                        <a:rPr lang="en-US" sz="1600" dirty="0"/>
                        <a:t>Review Plan for</a:t>
                      </a:r>
                      <a:r>
                        <a:rPr lang="pl-PL" sz="1600" dirty="0"/>
                        <a:t> </a:t>
                      </a:r>
                      <a:r>
                        <a:rPr lang="en-US" sz="1600" dirty="0"/>
                        <a:t>the Day</a:t>
                      </a:r>
                      <a:endParaRPr lang="pl-PL" sz="1600" dirty="0"/>
                    </a:p>
                  </a:txBody>
                  <a:tcPr marL="90000" marT="90000" marB="90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0E9E9"/>
                    </a:solidFill>
                  </a:tcPr>
                </a:tc>
                <a:tc>
                  <a:txBody>
                    <a:bodyPr/>
                    <a:lstStyle/>
                    <a:p>
                      <a:pPr marL="285750" indent="-285750">
                        <a:spcAft>
                          <a:spcPts val="600"/>
                        </a:spcAft>
                        <a:buClr>
                          <a:schemeClr val="tx2"/>
                        </a:buClr>
                        <a:buFont typeface="Wingdings" panose="05000000000000000000" pitchFamily="2" charset="2"/>
                        <a:buChar char="w"/>
                      </a:pPr>
                      <a:r>
                        <a:rPr lang="en-US" sz="1600" dirty="0"/>
                        <a:t>Review how to conduct a yield test.</a:t>
                      </a:r>
                    </a:p>
                    <a:p>
                      <a:pPr marL="285750" indent="-285750">
                        <a:spcAft>
                          <a:spcPts val="600"/>
                        </a:spcAft>
                        <a:buClr>
                          <a:schemeClr val="tx2"/>
                        </a:buClr>
                        <a:buFont typeface="Wingdings" panose="05000000000000000000" pitchFamily="2" charset="2"/>
                        <a:buChar char="w"/>
                      </a:pPr>
                      <a:r>
                        <a:rPr lang="en-US" sz="1600" dirty="0"/>
                        <a:t>Yield test activity</a:t>
                      </a:r>
                    </a:p>
                    <a:p>
                      <a:pPr marL="285750" indent="-285750">
                        <a:spcAft>
                          <a:spcPts val="600"/>
                        </a:spcAft>
                        <a:buClr>
                          <a:schemeClr val="tx2"/>
                        </a:buClr>
                        <a:buFont typeface="Wingdings" panose="05000000000000000000" pitchFamily="2" charset="2"/>
                        <a:buChar char="w"/>
                      </a:pPr>
                      <a:r>
                        <a:rPr lang="en-US" sz="1600" dirty="0"/>
                        <a:t>Produce a small batch of the recipe and ask</a:t>
                      </a:r>
                      <a:r>
                        <a:rPr lang="pl-PL" sz="1600" dirty="0"/>
                        <a:t> </a:t>
                      </a:r>
                      <a:r>
                        <a:rPr lang="en-US" sz="1600" dirty="0"/>
                        <a:t>staff to informally evaluate the recipe.</a:t>
                      </a:r>
                      <a:endParaRPr lang="pl-PL" sz="1600" dirty="0"/>
                    </a:p>
                  </a:txBody>
                  <a:tcPr marL="90000" marT="90000" marB="90000">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0E9E9"/>
                    </a:solidFill>
                  </a:tcPr>
                </a:tc>
                <a:extLst>
                  <a:ext uri="{0D108BD9-81ED-4DB2-BD59-A6C34878D82A}">
                    <a16:rowId xmlns:a16="http://schemas.microsoft.com/office/drawing/2014/main" val="1626284553"/>
                  </a:ext>
                </a:extLst>
              </a:tr>
              <a:tr h="370840">
                <a:tc>
                  <a:txBody>
                    <a:bodyPr/>
                    <a:lstStyle/>
                    <a:p>
                      <a:r>
                        <a:rPr lang="pl-PL" sz="1600" dirty="0"/>
                        <a:t>As </a:t>
                      </a:r>
                      <a:r>
                        <a:rPr lang="pl-PL" sz="1600" dirty="0" err="1"/>
                        <a:t>needed</a:t>
                      </a:r>
                      <a:endParaRPr lang="pl-PL" sz="1600" dirty="0"/>
                    </a:p>
                  </a:txBody>
                  <a:tcPr marL="90000" marT="90000" marB="90000">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CCFD0"/>
                    </a:solidFill>
                  </a:tcPr>
                </a:tc>
                <a:tc>
                  <a:txBody>
                    <a:bodyPr/>
                    <a:lstStyle/>
                    <a:p>
                      <a:r>
                        <a:rPr lang="pl-PL" sz="1600" dirty="0" err="1"/>
                        <a:t>Recipe</a:t>
                      </a:r>
                      <a:endParaRPr lang="pl-PL" sz="1600" dirty="0"/>
                    </a:p>
                  </a:txBody>
                  <a:tcPr marL="90000" marT="90000" marB="90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CCFD0"/>
                    </a:solidFill>
                  </a:tcPr>
                </a:tc>
                <a:tc>
                  <a:txBody>
                    <a:bodyPr/>
                    <a:lstStyle/>
                    <a:p>
                      <a:pPr marL="285750" indent="-285750">
                        <a:spcAft>
                          <a:spcPts val="600"/>
                        </a:spcAft>
                        <a:buClr>
                          <a:schemeClr val="tx2"/>
                        </a:buClr>
                        <a:buFont typeface="Wingdings" panose="05000000000000000000" pitchFamily="2" charset="2"/>
                        <a:buChar char="w"/>
                      </a:pPr>
                      <a:r>
                        <a:rPr lang="en-US" sz="1600" dirty="0"/>
                        <a:t>Make the small batch recipe</a:t>
                      </a:r>
                    </a:p>
                    <a:p>
                      <a:pPr marL="285750" indent="-285750">
                        <a:spcAft>
                          <a:spcPts val="600"/>
                        </a:spcAft>
                        <a:buClr>
                          <a:schemeClr val="tx2"/>
                        </a:buClr>
                        <a:buFont typeface="Wingdings" panose="05000000000000000000" pitchFamily="2" charset="2"/>
                        <a:buChar char="w"/>
                      </a:pPr>
                      <a:r>
                        <a:rPr lang="pl-PL" sz="1600" dirty="0"/>
                        <a:t>V</a:t>
                      </a:r>
                      <a:r>
                        <a:rPr lang="en-US" sz="1600" dirty="0" err="1"/>
                        <a:t>erify</a:t>
                      </a:r>
                      <a:r>
                        <a:rPr lang="en-US" sz="1600" dirty="0"/>
                        <a:t> recipe yield</a:t>
                      </a:r>
                    </a:p>
                    <a:p>
                      <a:pPr marL="285750" indent="-285750">
                        <a:spcAft>
                          <a:spcPts val="600"/>
                        </a:spcAft>
                        <a:buClr>
                          <a:schemeClr val="tx2"/>
                        </a:buClr>
                        <a:buFont typeface="Wingdings" panose="05000000000000000000" pitchFamily="2" charset="2"/>
                        <a:buChar char="w"/>
                      </a:pPr>
                      <a:r>
                        <a:rPr lang="en-US" sz="1600" dirty="0"/>
                        <a:t>Evaluate the recipe (staff)</a:t>
                      </a:r>
                    </a:p>
                    <a:p>
                      <a:pPr marL="285750" indent="-285750">
                        <a:spcAft>
                          <a:spcPts val="600"/>
                        </a:spcAft>
                        <a:buClr>
                          <a:schemeClr val="tx2"/>
                        </a:buClr>
                        <a:buFont typeface="Wingdings" panose="05000000000000000000" pitchFamily="2" charset="2"/>
                        <a:buChar char="w"/>
                      </a:pPr>
                      <a:r>
                        <a:rPr lang="en-US" sz="1600" dirty="0"/>
                        <a:t>Make recipe adjustments</a:t>
                      </a:r>
                      <a:endParaRPr lang="pl-PL" sz="1600" dirty="0"/>
                    </a:p>
                  </a:txBody>
                  <a:tcPr marL="90000" marT="90000" marB="90000">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CCFD0"/>
                    </a:solidFill>
                  </a:tcPr>
                </a:tc>
                <a:extLst>
                  <a:ext uri="{0D108BD9-81ED-4DB2-BD59-A6C34878D82A}">
                    <a16:rowId xmlns:a16="http://schemas.microsoft.com/office/drawing/2014/main" val="1363763035"/>
                  </a:ext>
                </a:extLst>
              </a:tr>
              <a:tr h="370840">
                <a:tc>
                  <a:txBody>
                    <a:bodyPr/>
                    <a:lstStyle/>
                    <a:p>
                      <a:r>
                        <a:rPr lang="pl-PL" sz="1600" dirty="0"/>
                        <a:t>30-60 </a:t>
                      </a:r>
                      <a:r>
                        <a:rPr lang="pl-PL" sz="1600" dirty="0" err="1"/>
                        <a:t>Minutes</a:t>
                      </a:r>
                      <a:endParaRPr lang="pl-PL" sz="1600" dirty="0"/>
                    </a:p>
                  </a:txBody>
                  <a:tcPr marL="90000" marT="90000" marB="90000">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solidFill>
                      <a:srgbClr val="E0E9E9"/>
                    </a:solidFill>
                  </a:tcPr>
                </a:tc>
                <a:tc>
                  <a:txBody>
                    <a:bodyPr/>
                    <a:lstStyle/>
                    <a:p>
                      <a:r>
                        <a:rPr lang="en-US" sz="1600" dirty="0"/>
                        <a:t>End of the Day</a:t>
                      </a:r>
                      <a:r>
                        <a:rPr lang="pl-PL" sz="1600" dirty="0"/>
                        <a:t> </a:t>
                      </a:r>
                      <a:r>
                        <a:rPr lang="en-US" sz="1600" dirty="0"/>
                        <a:t>Meeting</a:t>
                      </a:r>
                      <a:endParaRPr lang="pl-PL" sz="1600" dirty="0"/>
                    </a:p>
                  </a:txBody>
                  <a:tcPr marL="90000" marT="90000" marB="90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solidFill>
                      <a:srgbClr val="E0E9E9"/>
                    </a:solidFill>
                  </a:tcPr>
                </a:tc>
                <a:tc>
                  <a:txBody>
                    <a:bodyPr/>
                    <a:lstStyle/>
                    <a:p>
                      <a:pPr marL="285750" indent="-285750">
                        <a:spcAft>
                          <a:spcPts val="600"/>
                        </a:spcAft>
                        <a:buClr>
                          <a:schemeClr val="tx2"/>
                        </a:buClr>
                        <a:buFont typeface="Wingdings" panose="05000000000000000000" pitchFamily="2" charset="2"/>
                        <a:buChar char="w"/>
                      </a:pPr>
                      <a:r>
                        <a:rPr lang="en-US" sz="1600" dirty="0"/>
                        <a:t>Summarize day</a:t>
                      </a:r>
                    </a:p>
                    <a:p>
                      <a:pPr marL="285750" indent="-285750">
                        <a:spcAft>
                          <a:spcPts val="600"/>
                        </a:spcAft>
                        <a:buClr>
                          <a:schemeClr val="tx2"/>
                        </a:buClr>
                        <a:buFont typeface="Wingdings" panose="05000000000000000000" pitchFamily="2" charset="2"/>
                        <a:buChar char="w"/>
                      </a:pPr>
                      <a:r>
                        <a:rPr lang="en-US" sz="1600" dirty="0"/>
                        <a:t>Answer questions</a:t>
                      </a:r>
                    </a:p>
                    <a:p>
                      <a:pPr marL="285750" indent="-285750">
                        <a:spcAft>
                          <a:spcPts val="600"/>
                        </a:spcAft>
                        <a:buClr>
                          <a:schemeClr val="tx2"/>
                        </a:buClr>
                        <a:buFont typeface="Wingdings" panose="05000000000000000000" pitchFamily="2" charset="2"/>
                        <a:buChar char="w"/>
                      </a:pPr>
                      <a:r>
                        <a:rPr lang="en-US" sz="1600" dirty="0"/>
                        <a:t>Next Steps</a:t>
                      </a:r>
                      <a:endParaRPr lang="pl-PL" sz="1600" dirty="0"/>
                    </a:p>
                  </a:txBody>
                  <a:tcPr marL="90000" marT="90000" marB="90000">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solidFill>
                      <a:srgbClr val="E0E9E9"/>
                    </a:solidFill>
                  </a:tcPr>
                </a:tc>
                <a:extLst>
                  <a:ext uri="{0D108BD9-81ED-4DB2-BD59-A6C34878D82A}">
                    <a16:rowId xmlns:a16="http://schemas.microsoft.com/office/drawing/2014/main" val="2034588646"/>
                  </a:ext>
                </a:extLst>
              </a:tr>
            </a:tbl>
          </a:graphicData>
        </a:graphic>
      </p:graphicFrame>
      <p:sp>
        <p:nvSpPr>
          <p:cNvPr id="4" name="Symbol zastępczy numeru slajdu 3">
            <a:extLst>
              <a:ext uri="{FF2B5EF4-FFF2-40B4-BE49-F238E27FC236}">
                <a16:creationId xmlns:a16="http://schemas.microsoft.com/office/drawing/2014/main" id="{44C3BA0C-F219-789D-A9C8-7B7D1BDBB87A}"/>
              </a:ext>
            </a:extLst>
          </p:cNvPr>
          <p:cNvSpPr>
            <a:spLocks noGrp="1"/>
          </p:cNvSpPr>
          <p:nvPr>
            <p:ph type="sldNum" sz="quarter" idx="4"/>
          </p:nvPr>
        </p:nvSpPr>
        <p:spPr/>
        <p:txBody>
          <a:bodyPr/>
          <a:lstStyle/>
          <a:p>
            <a:fld id="{87B17086-FE5F-4B39-99A4-0AF7C2C21D7E}" type="slidenum">
              <a:rPr lang="pl-PL" smtClean="0"/>
              <a:pPr/>
              <a:t>3</a:t>
            </a:fld>
            <a:endParaRPr lang="pl-PL" dirty="0"/>
          </a:p>
        </p:txBody>
      </p:sp>
    </p:spTree>
    <p:extLst>
      <p:ext uri="{BB962C8B-B14F-4D97-AF65-F5344CB8AC3E}">
        <p14:creationId xmlns:p14="http://schemas.microsoft.com/office/powerpoint/2010/main" val="30283660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6268D2-8E9F-EFA3-64EA-A3FA1F4E64B9}"/>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BB53CA42-2508-4AEB-D4AB-9E58B8ED7E50}"/>
              </a:ext>
            </a:extLst>
          </p:cNvPr>
          <p:cNvSpPr>
            <a:spLocks noGrp="1"/>
          </p:cNvSpPr>
          <p:nvPr>
            <p:ph type="title"/>
          </p:nvPr>
        </p:nvSpPr>
        <p:spPr/>
        <p:txBody>
          <a:bodyPr/>
          <a:lstStyle/>
          <a:p>
            <a:r>
              <a:rPr lang="pl-PL" dirty="0"/>
              <a:t>Workshop Objectives</a:t>
            </a:r>
          </a:p>
        </p:txBody>
      </p:sp>
      <p:sp>
        <p:nvSpPr>
          <p:cNvPr id="3" name="Symbol zastępczy zawartości 2">
            <a:extLst>
              <a:ext uri="{FF2B5EF4-FFF2-40B4-BE49-F238E27FC236}">
                <a16:creationId xmlns:a16="http://schemas.microsoft.com/office/drawing/2014/main" id="{3E4E2D90-7805-B4E5-D737-FB7DC23EC086}"/>
              </a:ext>
            </a:extLst>
          </p:cNvPr>
          <p:cNvSpPr>
            <a:spLocks noGrp="1"/>
          </p:cNvSpPr>
          <p:nvPr>
            <p:ph idx="1"/>
          </p:nvPr>
        </p:nvSpPr>
        <p:spPr>
          <a:xfrm>
            <a:off x="838200" y="1825625"/>
            <a:ext cx="7097486" cy="4031113"/>
          </a:xfrm>
        </p:spPr>
        <p:txBody>
          <a:bodyPr/>
          <a:lstStyle/>
          <a:p>
            <a:pPr marL="457200" indent="-457200">
              <a:buFont typeface="Wingdings" panose="05000000000000000000" pitchFamily="2" charset="2"/>
              <a:buChar char="w"/>
            </a:pPr>
            <a:r>
              <a:rPr lang="en-US" dirty="0"/>
              <a:t>Review how to conduct a yield test.</a:t>
            </a:r>
          </a:p>
          <a:p>
            <a:pPr marL="457200" indent="-457200">
              <a:buFont typeface="Wingdings" panose="05000000000000000000" pitchFamily="2" charset="2"/>
              <a:buChar char="w"/>
            </a:pPr>
            <a:r>
              <a:rPr lang="en-US" dirty="0"/>
              <a:t>Yield test activity</a:t>
            </a:r>
          </a:p>
          <a:p>
            <a:pPr marL="457200" indent="-457200">
              <a:buFont typeface="Wingdings" panose="05000000000000000000" pitchFamily="2" charset="2"/>
              <a:buChar char="w"/>
            </a:pPr>
            <a:r>
              <a:rPr lang="en-US" dirty="0"/>
              <a:t>Produce a small batch of the recipe and ask staff to informally evaluate the recipe.</a:t>
            </a:r>
          </a:p>
        </p:txBody>
      </p:sp>
      <p:sp>
        <p:nvSpPr>
          <p:cNvPr id="4" name="Symbol zastępczy numeru slajdu 3">
            <a:extLst>
              <a:ext uri="{FF2B5EF4-FFF2-40B4-BE49-F238E27FC236}">
                <a16:creationId xmlns:a16="http://schemas.microsoft.com/office/drawing/2014/main" id="{4789C45F-5FB5-27DF-B0F3-D5D7C6AE634F}"/>
              </a:ext>
            </a:extLst>
          </p:cNvPr>
          <p:cNvSpPr>
            <a:spLocks noGrp="1"/>
          </p:cNvSpPr>
          <p:nvPr>
            <p:ph type="sldNum" sz="quarter" idx="4"/>
          </p:nvPr>
        </p:nvSpPr>
        <p:spPr/>
        <p:txBody>
          <a:bodyPr/>
          <a:lstStyle/>
          <a:p>
            <a:fld id="{87B17086-FE5F-4B39-99A4-0AF7C2C21D7E}" type="slidenum">
              <a:rPr lang="pl-PL" smtClean="0"/>
              <a:pPr/>
              <a:t>4</a:t>
            </a:fld>
            <a:endParaRPr lang="pl-PL" dirty="0"/>
          </a:p>
        </p:txBody>
      </p:sp>
      <p:sp>
        <p:nvSpPr>
          <p:cNvPr id="5" name="Symbol zastępczy stopki 4">
            <a:extLst>
              <a:ext uri="{FF2B5EF4-FFF2-40B4-BE49-F238E27FC236}">
                <a16:creationId xmlns:a16="http://schemas.microsoft.com/office/drawing/2014/main" id="{00225225-84F0-A2AF-0A8D-863B706C0229}"/>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dirty="0">
                <a:solidFill>
                  <a:schemeClr val="tx2"/>
                </a:solidFill>
              </a:rPr>
              <a:t>CULINARY INSTITUTE OF CHILD NUTRITION</a:t>
            </a:r>
            <a:r>
              <a:rPr lang="pl-PL" dirty="0"/>
              <a:t> </a:t>
            </a:r>
            <a:r>
              <a:rPr lang="pl-PL" dirty="0">
                <a:solidFill>
                  <a:schemeClr val="tx1"/>
                </a:solidFill>
              </a:rPr>
              <a:t>//</a:t>
            </a:r>
            <a:r>
              <a:rPr lang="pl-PL" dirty="0"/>
              <a:t> </a:t>
            </a:r>
            <a:r>
              <a:rPr lang="pl-PL" dirty="0">
                <a:solidFill>
                  <a:schemeClr val="accent4"/>
                </a:solidFill>
              </a:rPr>
              <a:t>WORKSHOP DAY 3</a:t>
            </a:r>
          </a:p>
        </p:txBody>
      </p:sp>
    </p:spTree>
    <p:extLst>
      <p:ext uri="{BB962C8B-B14F-4D97-AF65-F5344CB8AC3E}">
        <p14:creationId xmlns:p14="http://schemas.microsoft.com/office/powerpoint/2010/main" val="10506722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ymbol zastępczy stopki 2">
            <a:extLst>
              <a:ext uri="{FF2B5EF4-FFF2-40B4-BE49-F238E27FC236}">
                <a16:creationId xmlns:a16="http://schemas.microsoft.com/office/drawing/2014/main" id="{44768F66-21F9-F19C-AF71-A0B6B28A5B55}"/>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dirty="0">
                <a:solidFill>
                  <a:schemeClr val="tx2"/>
                </a:solidFill>
              </a:rPr>
              <a:t>CULINARY INSTITUTE OF CHILD NUTRITION</a:t>
            </a:r>
            <a:r>
              <a:rPr lang="pl-PL" dirty="0"/>
              <a:t> </a:t>
            </a:r>
            <a:r>
              <a:rPr lang="pl-PL" dirty="0">
                <a:solidFill>
                  <a:schemeClr val="tx1"/>
                </a:solidFill>
              </a:rPr>
              <a:t>//</a:t>
            </a:r>
            <a:r>
              <a:rPr lang="pl-PL" dirty="0"/>
              <a:t> </a:t>
            </a:r>
            <a:r>
              <a:rPr lang="pl-PL" dirty="0">
                <a:solidFill>
                  <a:schemeClr val="accent4"/>
                </a:solidFill>
              </a:rPr>
              <a:t>WORKSHOP DAY 3</a:t>
            </a:r>
          </a:p>
        </p:txBody>
      </p:sp>
      <p:sp>
        <p:nvSpPr>
          <p:cNvPr id="5" name="Tytuł 4">
            <a:extLst>
              <a:ext uri="{FF2B5EF4-FFF2-40B4-BE49-F238E27FC236}">
                <a16:creationId xmlns:a16="http://schemas.microsoft.com/office/drawing/2014/main" id="{0B459C00-9861-81F5-F63A-D2B9D1C47313}"/>
              </a:ext>
            </a:extLst>
          </p:cNvPr>
          <p:cNvSpPr>
            <a:spLocks noGrp="1"/>
          </p:cNvSpPr>
          <p:nvPr>
            <p:ph type="title"/>
          </p:nvPr>
        </p:nvSpPr>
        <p:spPr/>
        <p:txBody>
          <a:bodyPr/>
          <a:lstStyle/>
          <a:p>
            <a:r>
              <a:rPr lang="pl-PL" dirty="0" err="1"/>
              <a:t>Yield</a:t>
            </a:r>
            <a:r>
              <a:rPr lang="pl-PL" dirty="0"/>
              <a:t> Test</a:t>
            </a:r>
          </a:p>
        </p:txBody>
      </p:sp>
      <p:graphicFrame>
        <p:nvGraphicFramePr>
          <p:cNvPr id="6" name="Tabela 5">
            <a:extLst>
              <a:ext uri="{FF2B5EF4-FFF2-40B4-BE49-F238E27FC236}">
                <a16:creationId xmlns:a16="http://schemas.microsoft.com/office/drawing/2014/main" id="{C75015B1-16C8-3A2C-E060-5BB207129CC9}"/>
              </a:ext>
            </a:extLst>
          </p:cNvPr>
          <p:cNvGraphicFramePr>
            <a:graphicFrameLocks noGrp="1"/>
          </p:cNvGraphicFramePr>
          <p:nvPr>
            <p:extLst>
              <p:ext uri="{D42A27DB-BD31-4B8C-83A1-F6EECF244321}">
                <p14:modId xmlns:p14="http://schemas.microsoft.com/office/powerpoint/2010/main" val="179846463"/>
              </p:ext>
            </p:extLst>
          </p:nvPr>
        </p:nvGraphicFramePr>
        <p:xfrm>
          <a:off x="838200" y="3760233"/>
          <a:ext cx="10515600" cy="1143000"/>
        </p:xfrm>
        <a:graphic>
          <a:graphicData uri="http://schemas.openxmlformats.org/drawingml/2006/table">
            <a:tbl>
              <a:tblPr firstRow="1" bandRow="1">
                <a:tableStyleId>{5C22544A-7EE6-4342-B048-85BDC9FD1C3A}</a:tableStyleId>
              </a:tblPr>
              <a:tblGrid>
                <a:gridCol w="2103120">
                  <a:extLst>
                    <a:ext uri="{9D8B030D-6E8A-4147-A177-3AD203B41FA5}">
                      <a16:colId xmlns:a16="http://schemas.microsoft.com/office/drawing/2014/main" val="3919050033"/>
                    </a:ext>
                  </a:extLst>
                </a:gridCol>
                <a:gridCol w="2103120">
                  <a:extLst>
                    <a:ext uri="{9D8B030D-6E8A-4147-A177-3AD203B41FA5}">
                      <a16:colId xmlns:a16="http://schemas.microsoft.com/office/drawing/2014/main" val="277620907"/>
                    </a:ext>
                  </a:extLst>
                </a:gridCol>
                <a:gridCol w="2103120">
                  <a:extLst>
                    <a:ext uri="{9D8B030D-6E8A-4147-A177-3AD203B41FA5}">
                      <a16:colId xmlns:a16="http://schemas.microsoft.com/office/drawing/2014/main" val="1328943253"/>
                    </a:ext>
                  </a:extLst>
                </a:gridCol>
                <a:gridCol w="2103120">
                  <a:extLst>
                    <a:ext uri="{9D8B030D-6E8A-4147-A177-3AD203B41FA5}">
                      <a16:colId xmlns:a16="http://schemas.microsoft.com/office/drawing/2014/main" val="3226302475"/>
                    </a:ext>
                  </a:extLst>
                </a:gridCol>
                <a:gridCol w="2103120">
                  <a:extLst>
                    <a:ext uri="{9D8B030D-6E8A-4147-A177-3AD203B41FA5}">
                      <a16:colId xmlns:a16="http://schemas.microsoft.com/office/drawing/2014/main" val="2938677127"/>
                    </a:ext>
                  </a:extLst>
                </a:gridCol>
              </a:tblGrid>
              <a:tr h="11160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300" b="0" dirty="0">
                          <a:solidFill>
                            <a:sysClr val="windowText" lastClr="000000"/>
                          </a:solidFill>
                        </a:rPr>
                        <a:t>Nutritional Accuracy</a:t>
                      </a:r>
                    </a:p>
                    <a:p>
                      <a:pPr algn="ctr"/>
                      <a:endParaRPr lang="pl-PL" sz="2300" b="0" dirty="0">
                        <a:solidFill>
                          <a:sysClr val="windowText" lastClr="000000"/>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300" b="0" dirty="0">
                          <a:solidFill>
                            <a:sysClr val="windowText" lastClr="000000"/>
                          </a:solidFill>
                        </a:rPr>
                        <a:t>Cost Effectiveness</a:t>
                      </a:r>
                    </a:p>
                    <a:p>
                      <a:pPr algn="ctr"/>
                      <a:endParaRPr lang="pl-PL" sz="2300" b="0" dirty="0">
                        <a:solidFill>
                          <a:sysClr val="windowText" lastClr="000000"/>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300" b="0" dirty="0">
                          <a:solidFill>
                            <a:sysClr val="windowText" lastClr="000000"/>
                          </a:solidFill>
                        </a:rPr>
                        <a:t>Portion Control</a:t>
                      </a:r>
                    </a:p>
                    <a:p>
                      <a:pPr algn="ctr"/>
                      <a:endParaRPr lang="pl-PL" sz="2300" b="0" dirty="0">
                        <a:solidFill>
                          <a:sysClr val="windowText" lastClr="000000"/>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300" b="0" dirty="0">
                          <a:solidFill>
                            <a:sysClr val="windowText" lastClr="000000"/>
                          </a:solidFill>
                        </a:rPr>
                        <a:t>Menu Planning</a:t>
                      </a:r>
                    </a:p>
                    <a:p>
                      <a:pPr algn="ctr"/>
                      <a:endParaRPr lang="pl-PL" sz="2300" b="0" dirty="0">
                        <a:solidFill>
                          <a:sysClr val="windowText" lastClr="000000"/>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300" b="0" dirty="0">
                          <a:solidFill>
                            <a:sysClr val="windowText" lastClr="000000"/>
                          </a:solidFill>
                        </a:rPr>
                        <a:t>Waste Reduction</a:t>
                      </a:r>
                    </a:p>
                    <a:p>
                      <a:pPr algn="ctr"/>
                      <a:endParaRPr lang="pl-PL" sz="2300" b="0" dirty="0">
                        <a:solidFill>
                          <a:sysClr val="windowText" lastClr="000000"/>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578864684"/>
                  </a:ext>
                </a:extLst>
              </a:tr>
            </a:tbl>
          </a:graphicData>
        </a:graphic>
      </p:graphicFrame>
      <p:grpSp>
        <p:nvGrpSpPr>
          <p:cNvPr id="14" name="Grupa 13">
            <a:extLst>
              <a:ext uri="{FF2B5EF4-FFF2-40B4-BE49-F238E27FC236}">
                <a16:creationId xmlns:a16="http://schemas.microsoft.com/office/drawing/2014/main" id="{06903769-EA93-8E9E-7168-F0B308C3A80C}"/>
              </a:ext>
              <a:ext uri="{C183D7F6-B498-43B3-948B-1728B52AA6E4}">
                <adec:decorative xmlns:adec="http://schemas.microsoft.com/office/drawing/2017/decorative" val="1"/>
              </a:ext>
            </a:extLst>
          </p:cNvPr>
          <p:cNvGrpSpPr/>
          <p:nvPr/>
        </p:nvGrpSpPr>
        <p:grpSpPr>
          <a:xfrm>
            <a:off x="5615552" y="2558853"/>
            <a:ext cx="960895" cy="960895"/>
            <a:chOff x="662575" y="2718591"/>
            <a:chExt cx="960895" cy="960895"/>
          </a:xfrm>
        </p:grpSpPr>
        <p:sp>
          <p:nvSpPr>
            <p:cNvPr id="15" name="Schemat blokowy: łącznik 14">
              <a:extLst>
                <a:ext uri="{FF2B5EF4-FFF2-40B4-BE49-F238E27FC236}">
                  <a16:creationId xmlns:a16="http://schemas.microsoft.com/office/drawing/2014/main" id="{D4EF10A5-DBF3-ACB7-8A35-731E0E831055}"/>
                </a:ext>
              </a:extLst>
            </p:cNvPr>
            <p:cNvSpPr/>
            <p:nvPr/>
          </p:nvSpPr>
          <p:spPr>
            <a:xfrm>
              <a:off x="662575" y="2718591"/>
              <a:ext cx="960895" cy="960895"/>
            </a:xfrm>
            <a:prstGeom prst="flowChartConnector">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16" name="Grafika 15" descr="Widelec i nóż z wypełnieniem pełnym">
              <a:extLst>
                <a:ext uri="{FF2B5EF4-FFF2-40B4-BE49-F238E27FC236}">
                  <a16:creationId xmlns:a16="http://schemas.microsoft.com/office/drawing/2014/main" id="{4DE73080-98B7-B96C-3510-3AB1518E0D5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52406" y="2909327"/>
              <a:ext cx="581232" cy="581232"/>
            </a:xfrm>
            <a:prstGeom prst="rect">
              <a:avLst/>
            </a:prstGeom>
          </p:spPr>
        </p:pic>
      </p:grpSp>
      <p:grpSp>
        <p:nvGrpSpPr>
          <p:cNvPr id="20" name="Grupa 19">
            <a:extLst>
              <a:ext uri="{FF2B5EF4-FFF2-40B4-BE49-F238E27FC236}">
                <a16:creationId xmlns:a16="http://schemas.microsoft.com/office/drawing/2014/main" id="{674EF27E-0A01-F5D0-1EB3-6A4EE997D025}"/>
              </a:ext>
              <a:ext uri="{C183D7F6-B498-43B3-948B-1728B52AA6E4}">
                <adec:decorative xmlns:adec="http://schemas.microsoft.com/office/drawing/2017/decorative" val="1"/>
              </a:ext>
            </a:extLst>
          </p:cNvPr>
          <p:cNvGrpSpPr/>
          <p:nvPr/>
        </p:nvGrpSpPr>
        <p:grpSpPr>
          <a:xfrm>
            <a:off x="1426501" y="2558853"/>
            <a:ext cx="960895" cy="960895"/>
            <a:chOff x="4200698" y="2566191"/>
            <a:chExt cx="960895" cy="960895"/>
          </a:xfrm>
        </p:grpSpPr>
        <p:sp>
          <p:nvSpPr>
            <p:cNvPr id="21" name="Schemat blokowy: łącznik 20">
              <a:extLst>
                <a:ext uri="{FF2B5EF4-FFF2-40B4-BE49-F238E27FC236}">
                  <a16:creationId xmlns:a16="http://schemas.microsoft.com/office/drawing/2014/main" id="{C0E1C0A2-B6A6-D2D1-7950-E028B56601B6}"/>
                </a:ext>
              </a:extLst>
            </p:cNvPr>
            <p:cNvSpPr/>
            <p:nvPr/>
          </p:nvSpPr>
          <p:spPr>
            <a:xfrm>
              <a:off x="4200698" y="2566191"/>
              <a:ext cx="960895" cy="960895"/>
            </a:xfrm>
            <a:prstGeom prst="flowChartConnector">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22" name="Grafika 21">
              <a:extLst>
                <a:ext uri="{FF2B5EF4-FFF2-40B4-BE49-F238E27FC236}">
                  <a16:creationId xmlns:a16="http://schemas.microsoft.com/office/drawing/2014/main" id="{E4BF57F2-9A3C-3FEB-90AE-171CB6808BA1}"/>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4390529" y="2756927"/>
              <a:ext cx="581232" cy="581232"/>
            </a:xfrm>
            <a:prstGeom prst="rect">
              <a:avLst/>
            </a:prstGeom>
          </p:spPr>
        </p:pic>
      </p:grpSp>
      <p:grpSp>
        <p:nvGrpSpPr>
          <p:cNvPr id="23" name="Grupa 22">
            <a:extLst>
              <a:ext uri="{FF2B5EF4-FFF2-40B4-BE49-F238E27FC236}">
                <a16:creationId xmlns:a16="http://schemas.microsoft.com/office/drawing/2014/main" id="{1D6D7278-D003-CD7C-A434-10D241A5D622}"/>
              </a:ext>
              <a:ext uri="{C183D7F6-B498-43B3-948B-1728B52AA6E4}">
                <adec:decorative xmlns:adec="http://schemas.microsoft.com/office/drawing/2017/decorative" val="1"/>
              </a:ext>
            </a:extLst>
          </p:cNvPr>
          <p:cNvGrpSpPr/>
          <p:nvPr/>
        </p:nvGrpSpPr>
        <p:grpSpPr>
          <a:xfrm>
            <a:off x="3519099" y="2558852"/>
            <a:ext cx="960895" cy="960895"/>
            <a:chOff x="4200698" y="2566191"/>
            <a:chExt cx="960895" cy="960895"/>
          </a:xfrm>
        </p:grpSpPr>
        <p:sp>
          <p:nvSpPr>
            <p:cNvPr id="24" name="Schemat blokowy: łącznik 23">
              <a:extLst>
                <a:ext uri="{FF2B5EF4-FFF2-40B4-BE49-F238E27FC236}">
                  <a16:creationId xmlns:a16="http://schemas.microsoft.com/office/drawing/2014/main" id="{0D82AEB5-4330-FB4A-4AB1-209D63BA7561}"/>
                </a:ext>
              </a:extLst>
            </p:cNvPr>
            <p:cNvSpPr/>
            <p:nvPr/>
          </p:nvSpPr>
          <p:spPr>
            <a:xfrm>
              <a:off x="4200698" y="2566191"/>
              <a:ext cx="960895" cy="960895"/>
            </a:xfrm>
            <a:prstGeom prst="flowChartConnector">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25" name="Grafika 24" descr="Pieniądze z wypełnieniem pełnym">
              <a:extLst>
                <a:ext uri="{FF2B5EF4-FFF2-40B4-BE49-F238E27FC236}">
                  <a16:creationId xmlns:a16="http://schemas.microsoft.com/office/drawing/2014/main" id="{8EBCC639-A3A6-2750-B797-B034E2C21D62}"/>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4390529" y="2756927"/>
              <a:ext cx="581232" cy="581232"/>
            </a:xfrm>
            <a:prstGeom prst="rect">
              <a:avLst/>
            </a:prstGeom>
          </p:spPr>
        </p:pic>
      </p:grpSp>
      <p:grpSp>
        <p:nvGrpSpPr>
          <p:cNvPr id="26" name="Grupa 25">
            <a:extLst>
              <a:ext uri="{FF2B5EF4-FFF2-40B4-BE49-F238E27FC236}">
                <a16:creationId xmlns:a16="http://schemas.microsoft.com/office/drawing/2014/main" id="{F0853F72-5A72-1C57-4C88-20C97029A179}"/>
              </a:ext>
              <a:ext uri="{C183D7F6-B498-43B3-948B-1728B52AA6E4}">
                <adec:decorative xmlns:adec="http://schemas.microsoft.com/office/drawing/2017/decorative" val="1"/>
              </a:ext>
            </a:extLst>
          </p:cNvPr>
          <p:cNvGrpSpPr/>
          <p:nvPr/>
        </p:nvGrpSpPr>
        <p:grpSpPr>
          <a:xfrm>
            <a:off x="7708150" y="2558851"/>
            <a:ext cx="960895" cy="960895"/>
            <a:chOff x="4200698" y="2566191"/>
            <a:chExt cx="960895" cy="960895"/>
          </a:xfrm>
        </p:grpSpPr>
        <p:sp>
          <p:nvSpPr>
            <p:cNvPr id="27" name="Schemat blokowy: łącznik 26">
              <a:extLst>
                <a:ext uri="{FF2B5EF4-FFF2-40B4-BE49-F238E27FC236}">
                  <a16:creationId xmlns:a16="http://schemas.microsoft.com/office/drawing/2014/main" id="{C300920B-ADCA-445B-29D1-8B9B67972DA7}"/>
                </a:ext>
              </a:extLst>
            </p:cNvPr>
            <p:cNvSpPr/>
            <p:nvPr/>
          </p:nvSpPr>
          <p:spPr>
            <a:xfrm>
              <a:off x="4200698" y="2566191"/>
              <a:ext cx="960895" cy="960895"/>
            </a:xfrm>
            <a:prstGeom prst="flowChartConnector">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28" name="Grafika 27" descr="Przykryty talerz z wypełnieniem pełnym">
              <a:extLst>
                <a:ext uri="{FF2B5EF4-FFF2-40B4-BE49-F238E27FC236}">
                  <a16:creationId xmlns:a16="http://schemas.microsoft.com/office/drawing/2014/main" id="{75013480-24FE-45C1-B946-BAE3FD422775}"/>
                </a:ext>
              </a:extLst>
            </p:cNvPr>
            <p:cNvPicPr>
              <a:picLocks noChangeAspect="1"/>
            </p:cNvPicPr>
            <p:nvPr/>
          </p:nvPicPr>
          <p:blipFill>
            <a:blip r:embed="rId9">
              <a:extLst>
                <a:ext uri="{96DAC541-7B7A-43D3-8B79-37D633B846F1}">
                  <asvg:svgBlip xmlns:asvg="http://schemas.microsoft.com/office/drawing/2016/SVG/main" r:embed="rId10"/>
                </a:ext>
              </a:extLst>
            </a:blip>
            <a:srcRect/>
            <a:stretch/>
          </p:blipFill>
          <p:spPr>
            <a:xfrm>
              <a:off x="4390529" y="2756927"/>
              <a:ext cx="581232" cy="581232"/>
            </a:xfrm>
            <a:prstGeom prst="rect">
              <a:avLst/>
            </a:prstGeom>
          </p:spPr>
        </p:pic>
      </p:grpSp>
      <p:grpSp>
        <p:nvGrpSpPr>
          <p:cNvPr id="29" name="Grupa 28">
            <a:extLst>
              <a:ext uri="{FF2B5EF4-FFF2-40B4-BE49-F238E27FC236}">
                <a16:creationId xmlns:a16="http://schemas.microsoft.com/office/drawing/2014/main" id="{11ADD414-A42F-6AD5-442E-273F66FC5337}"/>
              </a:ext>
              <a:ext uri="{C183D7F6-B498-43B3-948B-1728B52AA6E4}">
                <adec:decorative xmlns:adec="http://schemas.microsoft.com/office/drawing/2017/decorative" val="1"/>
              </a:ext>
            </a:extLst>
          </p:cNvPr>
          <p:cNvGrpSpPr/>
          <p:nvPr/>
        </p:nvGrpSpPr>
        <p:grpSpPr>
          <a:xfrm>
            <a:off x="9804604" y="2558851"/>
            <a:ext cx="960895" cy="960895"/>
            <a:chOff x="4200698" y="2566191"/>
            <a:chExt cx="960895" cy="960895"/>
          </a:xfrm>
        </p:grpSpPr>
        <p:sp>
          <p:nvSpPr>
            <p:cNvPr id="30" name="Schemat blokowy: łącznik 29">
              <a:extLst>
                <a:ext uri="{FF2B5EF4-FFF2-40B4-BE49-F238E27FC236}">
                  <a16:creationId xmlns:a16="http://schemas.microsoft.com/office/drawing/2014/main" id="{133FC93A-7796-3291-4A93-1A53C975E889}"/>
                </a:ext>
              </a:extLst>
            </p:cNvPr>
            <p:cNvSpPr/>
            <p:nvPr/>
          </p:nvSpPr>
          <p:spPr>
            <a:xfrm>
              <a:off x="4200698" y="2566191"/>
              <a:ext cx="960895" cy="960895"/>
            </a:xfrm>
            <a:prstGeom prst="flowChartConnector">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31" name="Grafika 30" descr="Segregacja odpadów z wypełnieniem pełnym">
              <a:extLst>
                <a:ext uri="{FF2B5EF4-FFF2-40B4-BE49-F238E27FC236}">
                  <a16:creationId xmlns:a16="http://schemas.microsoft.com/office/drawing/2014/main" id="{7A0A8394-1A60-FBD1-97D4-9A6C65EAC242}"/>
                </a:ext>
              </a:extLst>
            </p:cNvPr>
            <p:cNvPicPr>
              <a:picLocks noChangeAspect="1"/>
            </p:cNvPicPr>
            <p:nvPr/>
          </p:nvPicPr>
          <p:blipFill>
            <a:blip r:embed="rId11">
              <a:extLst>
                <a:ext uri="{96DAC541-7B7A-43D3-8B79-37D633B846F1}">
                  <asvg:svgBlip xmlns:asvg="http://schemas.microsoft.com/office/drawing/2016/SVG/main" r:embed="rId12"/>
                </a:ext>
              </a:extLst>
            </a:blip>
            <a:srcRect/>
            <a:stretch/>
          </p:blipFill>
          <p:spPr>
            <a:xfrm>
              <a:off x="4390529" y="2756927"/>
              <a:ext cx="581232" cy="581232"/>
            </a:xfrm>
            <a:prstGeom prst="rect">
              <a:avLst/>
            </a:prstGeom>
          </p:spPr>
        </p:pic>
      </p:grpSp>
      <p:sp>
        <p:nvSpPr>
          <p:cNvPr id="4" name="Symbol zastępczy numeru slajdu 3">
            <a:extLst>
              <a:ext uri="{FF2B5EF4-FFF2-40B4-BE49-F238E27FC236}">
                <a16:creationId xmlns:a16="http://schemas.microsoft.com/office/drawing/2014/main" id="{4A8958D2-BCA6-42B0-AA64-5E94DAF14ABA}"/>
              </a:ext>
              <a:ext uri="{C183D7F6-B498-43B3-948B-1728B52AA6E4}">
                <adec:decorative xmlns:adec="http://schemas.microsoft.com/office/drawing/2017/decorative" val="0"/>
              </a:ext>
            </a:extLst>
          </p:cNvPr>
          <p:cNvSpPr>
            <a:spLocks noGrp="1"/>
          </p:cNvSpPr>
          <p:nvPr>
            <p:ph type="sldNum" sz="quarter" idx="4"/>
          </p:nvPr>
        </p:nvSpPr>
        <p:spPr/>
        <p:txBody>
          <a:bodyPr/>
          <a:lstStyle/>
          <a:p>
            <a:fld id="{87B17086-FE5F-4B39-99A4-0AF7C2C21D7E}" type="slidenum">
              <a:rPr lang="pl-PL" smtClean="0"/>
              <a:pPr/>
              <a:t>5</a:t>
            </a:fld>
            <a:endParaRPr lang="pl-PL" dirty="0"/>
          </a:p>
        </p:txBody>
      </p:sp>
    </p:spTree>
    <p:extLst>
      <p:ext uri="{BB962C8B-B14F-4D97-AF65-F5344CB8AC3E}">
        <p14:creationId xmlns:p14="http://schemas.microsoft.com/office/powerpoint/2010/main" val="39355257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ytuł 4">
            <a:extLst>
              <a:ext uri="{FF2B5EF4-FFF2-40B4-BE49-F238E27FC236}">
                <a16:creationId xmlns:a16="http://schemas.microsoft.com/office/drawing/2014/main" id="{DBD0BA00-5B2B-8C4A-2FA4-C3A33269E415}"/>
              </a:ext>
            </a:extLst>
          </p:cNvPr>
          <p:cNvSpPr>
            <a:spLocks noGrp="1"/>
          </p:cNvSpPr>
          <p:nvPr>
            <p:ph type="title"/>
          </p:nvPr>
        </p:nvSpPr>
        <p:spPr>
          <a:xfrm>
            <a:off x="838200" y="408669"/>
            <a:ext cx="9144000" cy="1325563"/>
          </a:xfrm>
        </p:spPr>
        <p:txBody>
          <a:bodyPr>
            <a:normAutofit/>
          </a:bodyPr>
          <a:lstStyle/>
          <a:p>
            <a:r>
              <a:rPr lang="pl-PL" dirty="0" err="1"/>
              <a:t>Scenario</a:t>
            </a:r>
            <a:r>
              <a:rPr lang="pl-PL" dirty="0"/>
              <a:t>: </a:t>
            </a:r>
            <a:r>
              <a:rPr lang="pl-PL" dirty="0" err="1"/>
              <a:t>Yield</a:t>
            </a:r>
            <a:r>
              <a:rPr lang="pl-PL" dirty="0"/>
              <a:t> Test for </a:t>
            </a:r>
            <a:r>
              <a:rPr lang="pl-PL" dirty="0" err="1"/>
              <a:t>Vegetable</a:t>
            </a:r>
            <a:r>
              <a:rPr lang="pl-PL" dirty="0"/>
              <a:t> Soup</a:t>
            </a:r>
          </a:p>
        </p:txBody>
      </p:sp>
      <p:sp>
        <p:nvSpPr>
          <p:cNvPr id="2" name="Symbol zastępczy zawartości 1">
            <a:extLst>
              <a:ext uri="{FF2B5EF4-FFF2-40B4-BE49-F238E27FC236}">
                <a16:creationId xmlns:a16="http://schemas.microsoft.com/office/drawing/2014/main" id="{24CEEC5D-CA59-2472-2FDF-DA0345D0A4F8}"/>
              </a:ext>
            </a:extLst>
          </p:cNvPr>
          <p:cNvSpPr>
            <a:spLocks noGrp="1"/>
          </p:cNvSpPr>
          <p:nvPr>
            <p:ph idx="1"/>
          </p:nvPr>
        </p:nvSpPr>
        <p:spPr>
          <a:xfrm>
            <a:off x="838199" y="2084089"/>
            <a:ext cx="8153401" cy="3772649"/>
          </a:xfrm>
        </p:spPr>
        <p:txBody>
          <a:bodyPr>
            <a:normAutofit/>
          </a:bodyPr>
          <a:lstStyle/>
          <a:p>
            <a:pPr marL="0" indent="0">
              <a:buNone/>
            </a:pPr>
            <a:r>
              <a:rPr lang="en-US" dirty="0"/>
              <a:t>Your team is testing a new vegetable soup to add to next year’s menu. You are in the process of recipe testing and want to ensure an accurate yield.</a:t>
            </a:r>
          </a:p>
        </p:txBody>
      </p:sp>
      <p:sp>
        <p:nvSpPr>
          <p:cNvPr id="3" name="Symbol zastępczy stopki 2">
            <a:extLst>
              <a:ext uri="{FF2B5EF4-FFF2-40B4-BE49-F238E27FC236}">
                <a16:creationId xmlns:a16="http://schemas.microsoft.com/office/drawing/2014/main" id="{316A86BE-A0E7-7B6D-808A-90A83262ABFC}"/>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dirty="0">
                <a:solidFill>
                  <a:schemeClr val="tx2"/>
                </a:solidFill>
              </a:rPr>
              <a:t>CULINARY INSTITUTE OF CHILD NUTRITION</a:t>
            </a:r>
            <a:r>
              <a:rPr lang="pl-PL" dirty="0"/>
              <a:t> </a:t>
            </a:r>
            <a:r>
              <a:rPr lang="pl-PL" dirty="0">
                <a:solidFill>
                  <a:schemeClr val="tx1"/>
                </a:solidFill>
              </a:rPr>
              <a:t>//</a:t>
            </a:r>
            <a:r>
              <a:rPr lang="pl-PL" dirty="0"/>
              <a:t> </a:t>
            </a:r>
            <a:r>
              <a:rPr lang="pl-PL" dirty="0">
                <a:solidFill>
                  <a:schemeClr val="accent4"/>
                </a:solidFill>
              </a:rPr>
              <a:t>WORKSHOP DAY 3</a:t>
            </a:r>
          </a:p>
        </p:txBody>
      </p:sp>
      <p:sp>
        <p:nvSpPr>
          <p:cNvPr id="4" name="Symbol zastępczy numeru slajdu 3">
            <a:extLst>
              <a:ext uri="{FF2B5EF4-FFF2-40B4-BE49-F238E27FC236}">
                <a16:creationId xmlns:a16="http://schemas.microsoft.com/office/drawing/2014/main" id="{1FE89867-CDA9-703F-E034-D790A7D76E3C}"/>
              </a:ext>
            </a:extLst>
          </p:cNvPr>
          <p:cNvSpPr>
            <a:spLocks noGrp="1"/>
          </p:cNvSpPr>
          <p:nvPr>
            <p:ph type="sldNum" sz="quarter" idx="4"/>
          </p:nvPr>
        </p:nvSpPr>
        <p:spPr/>
        <p:txBody>
          <a:bodyPr/>
          <a:lstStyle/>
          <a:p>
            <a:fld id="{87B17086-FE5F-4B39-99A4-0AF7C2C21D7E}" type="slidenum">
              <a:rPr lang="pl-PL" smtClean="0"/>
              <a:pPr/>
              <a:t>6</a:t>
            </a:fld>
            <a:endParaRPr lang="pl-PL" dirty="0"/>
          </a:p>
        </p:txBody>
      </p:sp>
    </p:spTree>
    <p:extLst>
      <p:ext uri="{BB962C8B-B14F-4D97-AF65-F5344CB8AC3E}">
        <p14:creationId xmlns:p14="http://schemas.microsoft.com/office/powerpoint/2010/main" val="24888438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138CB76-2B09-94FC-3BE0-5599E4E19C80}"/>
            </a:ext>
          </a:extLst>
        </p:cNvPr>
        <p:cNvGrpSpPr/>
        <p:nvPr/>
      </p:nvGrpSpPr>
      <p:grpSpPr>
        <a:xfrm>
          <a:off x="0" y="0"/>
          <a:ext cx="0" cy="0"/>
          <a:chOff x="0" y="0"/>
          <a:chExt cx="0" cy="0"/>
        </a:xfrm>
      </p:grpSpPr>
      <p:sp>
        <p:nvSpPr>
          <p:cNvPr id="3" name="Symbol zastępczy stopki 2">
            <a:extLst>
              <a:ext uri="{FF2B5EF4-FFF2-40B4-BE49-F238E27FC236}">
                <a16:creationId xmlns:a16="http://schemas.microsoft.com/office/drawing/2014/main" id="{55C8E5EB-685A-A6C5-52E3-C9AC5D9B73AE}"/>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dirty="0">
                <a:solidFill>
                  <a:schemeClr val="tx2"/>
                </a:solidFill>
              </a:rPr>
              <a:t>CULINARY INSTITUTE OF CHILD NUTRITION</a:t>
            </a:r>
            <a:r>
              <a:rPr lang="pl-PL" dirty="0"/>
              <a:t> </a:t>
            </a:r>
            <a:r>
              <a:rPr lang="pl-PL" dirty="0">
                <a:solidFill>
                  <a:schemeClr val="tx1"/>
                </a:solidFill>
              </a:rPr>
              <a:t>//</a:t>
            </a:r>
            <a:r>
              <a:rPr lang="pl-PL" dirty="0"/>
              <a:t> </a:t>
            </a:r>
            <a:r>
              <a:rPr lang="pl-PL" dirty="0">
                <a:solidFill>
                  <a:schemeClr val="accent4"/>
                </a:solidFill>
              </a:rPr>
              <a:t>WORKSHOP DAY 3</a:t>
            </a:r>
          </a:p>
        </p:txBody>
      </p:sp>
      <p:sp>
        <p:nvSpPr>
          <p:cNvPr id="5" name="Tytuł 4">
            <a:extLst>
              <a:ext uri="{FF2B5EF4-FFF2-40B4-BE49-F238E27FC236}">
                <a16:creationId xmlns:a16="http://schemas.microsoft.com/office/drawing/2014/main" id="{C2DC41A8-F730-67A8-C353-118DDE07F75A}"/>
              </a:ext>
            </a:extLst>
          </p:cNvPr>
          <p:cNvSpPr>
            <a:spLocks noGrp="1"/>
          </p:cNvSpPr>
          <p:nvPr>
            <p:ph type="title"/>
          </p:nvPr>
        </p:nvSpPr>
        <p:spPr>
          <a:xfrm>
            <a:off x="838200" y="411619"/>
            <a:ext cx="9460424" cy="1325563"/>
          </a:xfrm>
        </p:spPr>
        <p:txBody>
          <a:bodyPr>
            <a:normAutofit/>
          </a:bodyPr>
          <a:lstStyle/>
          <a:p>
            <a:r>
              <a:rPr lang="en-US" dirty="0"/>
              <a:t>Scenario: Yield Test for Vegetable Soup – Preparation</a:t>
            </a:r>
            <a:endParaRPr lang="pl-PL" dirty="0"/>
          </a:p>
        </p:txBody>
      </p:sp>
      <p:sp>
        <p:nvSpPr>
          <p:cNvPr id="6" name="Oval 5">
            <a:extLst>
              <a:ext uri="{FF2B5EF4-FFF2-40B4-BE49-F238E27FC236}">
                <a16:creationId xmlns:a16="http://schemas.microsoft.com/office/drawing/2014/main" id="{8A610EA0-9AEB-F924-46D4-FE5343226249}"/>
              </a:ext>
              <a:ext uri="{C183D7F6-B498-43B3-948B-1728B52AA6E4}">
                <adec:decorative xmlns:adec="http://schemas.microsoft.com/office/drawing/2017/decorative" val="1"/>
              </a:ext>
            </a:extLst>
          </p:cNvPr>
          <p:cNvSpPr/>
          <p:nvPr/>
        </p:nvSpPr>
        <p:spPr>
          <a:xfrm>
            <a:off x="2882999" y="2240694"/>
            <a:ext cx="2196000" cy="2196000"/>
          </a:xfrm>
          <a:prstGeom prst="ellipse">
            <a:avLst/>
          </a:prstGeom>
          <a:solidFill>
            <a:schemeClr val="accent3"/>
          </a:solidFill>
        </p:spPr>
        <p:style>
          <a:lnRef idx="0">
            <a:schemeClr val="lt1">
              <a:alpha val="0"/>
              <a:hueOff val="0"/>
              <a:satOff val="0"/>
              <a:lumOff val="0"/>
              <a:alphaOff val="0"/>
            </a:schemeClr>
          </a:lnRef>
          <a:fillRef idx="1">
            <a:scrgbClr r="0" g="0" b="0"/>
          </a:fillRef>
          <a:effectRef idx="0">
            <a:schemeClr val="accent2">
              <a:hueOff val="0"/>
              <a:satOff val="0"/>
              <a:lumOff val="0"/>
              <a:alphaOff val="0"/>
            </a:schemeClr>
          </a:effectRef>
          <a:fontRef idx="minor"/>
        </p:style>
      </p:sp>
      <p:sp>
        <p:nvSpPr>
          <p:cNvPr id="8" name="Rectangle 7">
            <a:extLst>
              <a:ext uri="{FF2B5EF4-FFF2-40B4-BE49-F238E27FC236}">
                <a16:creationId xmlns:a16="http://schemas.microsoft.com/office/drawing/2014/main" id="{31D48846-FFB6-0DD7-97E4-552683356CC4}"/>
              </a:ext>
              <a:ext uri="{C183D7F6-B498-43B3-948B-1728B52AA6E4}">
                <adec:decorative xmlns:adec="http://schemas.microsoft.com/office/drawing/2017/decorative" val="1"/>
              </a:ext>
            </a:extLst>
          </p:cNvPr>
          <p:cNvSpPr/>
          <p:nvPr/>
        </p:nvSpPr>
        <p:spPr>
          <a:xfrm>
            <a:off x="3350999" y="2708694"/>
            <a:ext cx="1260000" cy="1260000"/>
          </a:xfrm>
          <a:prstGeom prst="rect">
            <a:avLst/>
          </a:prstGeom>
          <a:blipFill>
            <a:blip r:embed="rId3">
              <a:extLst>
                <a:ext uri="{96DAC541-7B7A-43D3-8B79-37D633B846F1}">
                  <asvg:svgBlip xmlns:asvg="http://schemas.microsoft.com/office/drawing/2016/SVG/main" r:embed="rId4"/>
                </a:ext>
              </a:extLst>
            </a:blip>
            <a:srcRect/>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sp>
      <p:sp>
        <p:nvSpPr>
          <p:cNvPr id="9" name="Freeform: Shape 8">
            <a:extLst>
              <a:ext uri="{FF2B5EF4-FFF2-40B4-BE49-F238E27FC236}">
                <a16:creationId xmlns:a16="http://schemas.microsoft.com/office/drawing/2014/main" id="{3EB7904A-95D8-0CF4-FB4D-30E61EF686AF}"/>
              </a:ext>
            </a:extLst>
          </p:cNvPr>
          <p:cNvSpPr/>
          <p:nvPr/>
        </p:nvSpPr>
        <p:spPr>
          <a:xfrm>
            <a:off x="2180999" y="5120695"/>
            <a:ext cx="3600000" cy="832500"/>
          </a:xfrm>
          <a:custGeom>
            <a:avLst/>
            <a:gdLst>
              <a:gd name="connsiteX0" fmla="*/ 0 w 3600000"/>
              <a:gd name="connsiteY0" fmla="*/ 0 h 832500"/>
              <a:gd name="connsiteX1" fmla="*/ 3600000 w 3600000"/>
              <a:gd name="connsiteY1" fmla="*/ 0 h 832500"/>
              <a:gd name="connsiteX2" fmla="*/ 3600000 w 3600000"/>
              <a:gd name="connsiteY2" fmla="*/ 832500 h 832500"/>
              <a:gd name="connsiteX3" fmla="*/ 0 w 3600000"/>
              <a:gd name="connsiteY3" fmla="*/ 832500 h 832500"/>
              <a:gd name="connsiteX4" fmla="*/ 0 w 3600000"/>
              <a:gd name="connsiteY4" fmla="*/ 0 h 832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00000" h="832500">
                <a:moveTo>
                  <a:pt x="0" y="0"/>
                </a:moveTo>
                <a:lnTo>
                  <a:pt x="3600000" y="0"/>
                </a:lnTo>
                <a:lnTo>
                  <a:pt x="3600000" y="832500"/>
                </a:lnTo>
                <a:lnTo>
                  <a:pt x="0" y="832500"/>
                </a:lnTo>
                <a:lnTo>
                  <a:pt x="0" y="0"/>
                </a:lnTo>
                <a:close/>
              </a:path>
            </a:pathLst>
          </a:custGeom>
        </p:spPr>
        <p:style>
          <a:lnRef idx="0">
            <a:schemeClr val="accent2">
              <a:alpha val="0"/>
              <a:hueOff val="0"/>
              <a:satOff val="0"/>
              <a:lumOff val="0"/>
              <a:alphaOff val="0"/>
            </a:schemeClr>
          </a:lnRef>
          <a:fillRef idx="0">
            <a:schemeClr val="accent2">
              <a:alpha val="0"/>
              <a:hueOff val="0"/>
              <a:satOff val="0"/>
              <a:lumOff val="0"/>
              <a:alphaOff val="0"/>
            </a:schemeClr>
          </a:fillRef>
          <a:effectRef idx="0">
            <a:schemeClr val="accent2">
              <a:alpha val="0"/>
              <a:hueOff val="0"/>
              <a:satOff val="0"/>
              <a:lumOff val="0"/>
              <a:alphaOff val="0"/>
            </a:schemeClr>
          </a:effectRef>
          <a:fontRef idx="minor">
            <a:schemeClr val="accent2">
              <a:hueOff val="0"/>
              <a:satOff val="0"/>
              <a:lumOff val="0"/>
              <a:alphaOff val="0"/>
            </a:schemeClr>
          </a:fontRef>
        </p:style>
        <p:txBody>
          <a:bodyPr spcFirstLastPara="0" vert="horz" wrap="square" lIns="0" tIns="0" rIns="0" bIns="0" numCol="1" spcCol="1270" anchor="t" anchorCtr="0">
            <a:noAutofit/>
          </a:bodyPr>
          <a:lstStyle/>
          <a:p>
            <a:pPr marL="0" lvl="0" indent="0" algn="ctr" defTabSz="1066800">
              <a:lnSpc>
                <a:spcPct val="90000"/>
              </a:lnSpc>
              <a:spcBef>
                <a:spcPct val="0"/>
              </a:spcBef>
              <a:spcAft>
                <a:spcPct val="35000"/>
              </a:spcAft>
              <a:buNone/>
              <a:defRPr cap="all"/>
            </a:pPr>
            <a:r>
              <a:rPr lang="en-US" sz="2400" b="0" kern="1200" cap="none" dirty="0">
                <a:solidFill>
                  <a:schemeClr val="tx1"/>
                </a:solidFill>
              </a:rPr>
              <a:t>Gather ingredients and equipment</a:t>
            </a:r>
            <a:endParaRPr lang="en-US" sz="2400" kern="1200" cap="none" dirty="0">
              <a:solidFill>
                <a:schemeClr val="tx1"/>
              </a:solidFill>
            </a:endParaRPr>
          </a:p>
        </p:txBody>
      </p:sp>
      <p:sp>
        <p:nvSpPr>
          <p:cNvPr id="10" name="Oval 9">
            <a:extLst>
              <a:ext uri="{FF2B5EF4-FFF2-40B4-BE49-F238E27FC236}">
                <a16:creationId xmlns:a16="http://schemas.microsoft.com/office/drawing/2014/main" id="{EFB0C9F9-1C85-B0D3-0584-DDFD5CEE8780}"/>
              </a:ext>
              <a:ext uri="{C183D7F6-B498-43B3-948B-1728B52AA6E4}">
                <adec:decorative xmlns:adec="http://schemas.microsoft.com/office/drawing/2017/decorative" val="1"/>
              </a:ext>
            </a:extLst>
          </p:cNvPr>
          <p:cNvSpPr/>
          <p:nvPr/>
        </p:nvSpPr>
        <p:spPr>
          <a:xfrm>
            <a:off x="7112999" y="2240694"/>
            <a:ext cx="2196000" cy="2196000"/>
          </a:xfrm>
          <a:prstGeom prst="ellipse">
            <a:avLst/>
          </a:prstGeom>
          <a:solidFill>
            <a:schemeClr val="tx2"/>
          </a:solidFill>
        </p:spPr>
        <p:style>
          <a:lnRef idx="0">
            <a:schemeClr val="lt1">
              <a:alpha val="0"/>
              <a:hueOff val="0"/>
              <a:satOff val="0"/>
              <a:lumOff val="0"/>
              <a:alphaOff val="0"/>
            </a:schemeClr>
          </a:lnRef>
          <a:fillRef idx="1">
            <a:scrgbClr r="0" g="0" b="0"/>
          </a:fillRef>
          <a:effectRef idx="0">
            <a:schemeClr val="accent3">
              <a:hueOff val="0"/>
              <a:satOff val="0"/>
              <a:lumOff val="0"/>
              <a:alphaOff val="0"/>
            </a:schemeClr>
          </a:effectRef>
          <a:fontRef idx="minor"/>
        </p:style>
      </p:sp>
      <p:sp>
        <p:nvSpPr>
          <p:cNvPr id="11" name="Rectangle 10">
            <a:extLst>
              <a:ext uri="{FF2B5EF4-FFF2-40B4-BE49-F238E27FC236}">
                <a16:creationId xmlns:a16="http://schemas.microsoft.com/office/drawing/2014/main" id="{77226A65-D081-3183-B90B-6C6899624BEE}"/>
              </a:ext>
              <a:ext uri="{C183D7F6-B498-43B3-948B-1728B52AA6E4}">
                <adec:decorative xmlns:adec="http://schemas.microsoft.com/office/drawing/2017/decorative" val="1"/>
              </a:ext>
            </a:extLst>
          </p:cNvPr>
          <p:cNvSpPr/>
          <p:nvPr/>
        </p:nvSpPr>
        <p:spPr>
          <a:xfrm>
            <a:off x="7580999" y="2708694"/>
            <a:ext cx="1260000" cy="1260000"/>
          </a:xfrm>
          <a:prstGeom prst="rect">
            <a:avLst/>
          </a:prstGeom>
          <a:blipFill>
            <a:blip r:embed="rId5">
              <a:extLst>
                <a:ext uri="{96DAC541-7B7A-43D3-8B79-37D633B846F1}">
                  <asvg:svgBlip xmlns:asvg="http://schemas.microsoft.com/office/drawing/2016/SVG/main" r:embed="rId6"/>
                </a:ext>
              </a:extLst>
            </a:blip>
            <a:srcRect/>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sp>
      <p:sp>
        <p:nvSpPr>
          <p:cNvPr id="12" name="Freeform: Shape 11">
            <a:extLst>
              <a:ext uri="{FF2B5EF4-FFF2-40B4-BE49-F238E27FC236}">
                <a16:creationId xmlns:a16="http://schemas.microsoft.com/office/drawing/2014/main" id="{77D847D3-6ECF-031E-0CA5-602E6116A06C}"/>
              </a:ext>
            </a:extLst>
          </p:cNvPr>
          <p:cNvSpPr/>
          <p:nvPr/>
        </p:nvSpPr>
        <p:spPr>
          <a:xfrm>
            <a:off x="6410999" y="5120695"/>
            <a:ext cx="3600000" cy="832500"/>
          </a:xfrm>
          <a:custGeom>
            <a:avLst/>
            <a:gdLst>
              <a:gd name="connsiteX0" fmla="*/ 0 w 3600000"/>
              <a:gd name="connsiteY0" fmla="*/ 0 h 832500"/>
              <a:gd name="connsiteX1" fmla="*/ 3600000 w 3600000"/>
              <a:gd name="connsiteY1" fmla="*/ 0 h 832500"/>
              <a:gd name="connsiteX2" fmla="*/ 3600000 w 3600000"/>
              <a:gd name="connsiteY2" fmla="*/ 832500 h 832500"/>
              <a:gd name="connsiteX3" fmla="*/ 0 w 3600000"/>
              <a:gd name="connsiteY3" fmla="*/ 832500 h 832500"/>
              <a:gd name="connsiteX4" fmla="*/ 0 w 3600000"/>
              <a:gd name="connsiteY4" fmla="*/ 0 h 832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00000" h="832500">
                <a:moveTo>
                  <a:pt x="0" y="0"/>
                </a:moveTo>
                <a:lnTo>
                  <a:pt x="3600000" y="0"/>
                </a:lnTo>
                <a:lnTo>
                  <a:pt x="3600000" y="832500"/>
                </a:lnTo>
                <a:lnTo>
                  <a:pt x="0" y="832500"/>
                </a:lnTo>
                <a:lnTo>
                  <a:pt x="0" y="0"/>
                </a:lnTo>
                <a:close/>
              </a:path>
            </a:pathLst>
          </a:custGeom>
        </p:spPr>
        <p:style>
          <a:lnRef idx="0">
            <a:schemeClr val="accent2">
              <a:alpha val="0"/>
              <a:hueOff val="0"/>
              <a:satOff val="0"/>
              <a:lumOff val="0"/>
              <a:alphaOff val="0"/>
            </a:schemeClr>
          </a:lnRef>
          <a:fillRef idx="0">
            <a:schemeClr val="accent2">
              <a:alpha val="0"/>
              <a:hueOff val="0"/>
              <a:satOff val="0"/>
              <a:lumOff val="0"/>
              <a:alphaOff val="0"/>
            </a:schemeClr>
          </a:fillRef>
          <a:effectRef idx="0">
            <a:schemeClr val="accent2">
              <a:alpha val="0"/>
              <a:hueOff val="0"/>
              <a:satOff val="0"/>
              <a:lumOff val="0"/>
              <a:alphaOff val="0"/>
            </a:schemeClr>
          </a:effectRef>
          <a:fontRef idx="minor">
            <a:schemeClr val="accent3">
              <a:hueOff val="0"/>
              <a:satOff val="0"/>
              <a:lumOff val="0"/>
              <a:alphaOff val="0"/>
            </a:schemeClr>
          </a:fontRef>
        </p:style>
        <p:txBody>
          <a:bodyPr spcFirstLastPara="0" vert="horz" wrap="square" lIns="0" tIns="0" rIns="0" bIns="0" numCol="1" spcCol="1270" anchor="t" anchorCtr="0">
            <a:noAutofit/>
          </a:bodyPr>
          <a:lstStyle/>
          <a:p>
            <a:pPr marL="0" lvl="0" indent="0" algn="ctr" defTabSz="1066800">
              <a:lnSpc>
                <a:spcPct val="90000"/>
              </a:lnSpc>
              <a:spcBef>
                <a:spcPct val="0"/>
              </a:spcBef>
              <a:spcAft>
                <a:spcPct val="35000"/>
              </a:spcAft>
              <a:buNone/>
              <a:defRPr cap="all"/>
            </a:pPr>
            <a:r>
              <a:rPr lang="en-US" sz="2400" kern="1200" cap="none" dirty="0">
                <a:solidFill>
                  <a:schemeClr val="tx1"/>
                </a:solidFill>
              </a:rPr>
              <a:t>Weigh and measure raw ingredients</a:t>
            </a:r>
            <a:endParaRPr lang="pl-PL" sz="2400" kern="1200" cap="none" dirty="0">
              <a:solidFill>
                <a:schemeClr val="tx1"/>
              </a:solidFill>
            </a:endParaRPr>
          </a:p>
        </p:txBody>
      </p:sp>
      <p:sp>
        <p:nvSpPr>
          <p:cNvPr id="4" name="Symbol zastępczy numeru slajdu 3">
            <a:extLst>
              <a:ext uri="{FF2B5EF4-FFF2-40B4-BE49-F238E27FC236}">
                <a16:creationId xmlns:a16="http://schemas.microsoft.com/office/drawing/2014/main" id="{ED03C0A5-6FD3-0F7A-EFB0-DE180D0A04CE}"/>
              </a:ext>
            </a:extLst>
          </p:cNvPr>
          <p:cNvSpPr>
            <a:spLocks noGrp="1"/>
          </p:cNvSpPr>
          <p:nvPr>
            <p:ph type="sldNum" sz="quarter" idx="4"/>
          </p:nvPr>
        </p:nvSpPr>
        <p:spPr/>
        <p:txBody>
          <a:bodyPr/>
          <a:lstStyle/>
          <a:p>
            <a:fld id="{87B17086-FE5F-4B39-99A4-0AF7C2C21D7E}" type="slidenum">
              <a:rPr lang="pl-PL" smtClean="0"/>
              <a:pPr/>
              <a:t>7</a:t>
            </a:fld>
            <a:endParaRPr lang="pl-PL" dirty="0"/>
          </a:p>
        </p:txBody>
      </p:sp>
    </p:spTree>
    <p:extLst>
      <p:ext uri="{BB962C8B-B14F-4D97-AF65-F5344CB8AC3E}">
        <p14:creationId xmlns:p14="http://schemas.microsoft.com/office/powerpoint/2010/main" val="31965683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B8BFAB6-EFF4-E0E9-7ED2-A2E580B389C2}"/>
            </a:ext>
          </a:extLst>
        </p:cNvPr>
        <p:cNvGrpSpPr/>
        <p:nvPr/>
      </p:nvGrpSpPr>
      <p:grpSpPr>
        <a:xfrm>
          <a:off x="0" y="0"/>
          <a:ext cx="0" cy="0"/>
          <a:chOff x="0" y="0"/>
          <a:chExt cx="0" cy="0"/>
        </a:xfrm>
      </p:grpSpPr>
      <p:sp>
        <p:nvSpPr>
          <p:cNvPr id="3" name="Symbol zastępczy stopki 2">
            <a:extLst>
              <a:ext uri="{FF2B5EF4-FFF2-40B4-BE49-F238E27FC236}">
                <a16:creationId xmlns:a16="http://schemas.microsoft.com/office/drawing/2014/main" id="{D6C72738-5ACF-4759-45EB-6B22C566D293}"/>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dirty="0">
                <a:solidFill>
                  <a:schemeClr val="tx2"/>
                </a:solidFill>
              </a:rPr>
              <a:t>CULINARY INSTITUTE OF CHILD NUTRITION</a:t>
            </a:r>
            <a:r>
              <a:rPr lang="pl-PL" dirty="0"/>
              <a:t> </a:t>
            </a:r>
            <a:r>
              <a:rPr lang="pl-PL" dirty="0">
                <a:solidFill>
                  <a:schemeClr val="tx1"/>
                </a:solidFill>
              </a:rPr>
              <a:t>//</a:t>
            </a:r>
            <a:r>
              <a:rPr lang="pl-PL" dirty="0"/>
              <a:t> </a:t>
            </a:r>
            <a:r>
              <a:rPr lang="pl-PL" dirty="0">
                <a:solidFill>
                  <a:schemeClr val="accent4"/>
                </a:solidFill>
              </a:rPr>
              <a:t>WORKSHOP DAY 3</a:t>
            </a:r>
          </a:p>
        </p:txBody>
      </p:sp>
      <p:sp>
        <p:nvSpPr>
          <p:cNvPr id="5" name="Tytuł 4">
            <a:extLst>
              <a:ext uri="{FF2B5EF4-FFF2-40B4-BE49-F238E27FC236}">
                <a16:creationId xmlns:a16="http://schemas.microsoft.com/office/drawing/2014/main" id="{A38C3BE9-F03E-FBE0-FDC3-1B8B97A4C58C}"/>
              </a:ext>
            </a:extLst>
          </p:cNvPr>
          <p:cNvSpPr>
            <a:spLocks noGrp="1"/>
          </p:cNvSpPr>
          <p:nvPr>
            <p:ph type="title"/>
          </p:nvPr>
        </p:nvSpPr>
        <p:spPr>
          <a:xfrm>
            <a:off x="838200" y="411619"/>
            <a:ext cx="10604808" cy="1325563"/>
          </a:xfrm>
        </p:spPr>
        <p:txBody>
          <a:bodyPr>
            <a:normAutofit/>
          </a:bodyPr>
          <a:lstStyle/>
          <a:p>
            <a:r>
              <a:rPr lang="en-US" dirty="0"/>
              <a:t>Scenario: Yield Test for </a:t>
            </a:r>
            <a:br>
              <a:rPr lang="en-US" dirty="0"/>
            </a:br>
            <a:r>
              <a:rPr lang="en-US" dirty="0"/>
              <a:t>Vegetable Soup – Cooking Process</a:t>
            </a:r>
            <a:endParaRPr lang="pl-PL" dirty="0"/>
          </a:p>
        </p:txBody>
      </p:sp>
      <p:sp>
        <p:nvSpPr>
          <p:cNvPr id="7" name="Oval 6">
            <a:extLst>
              <a:ext uri="{FF2B5EF4-FFF2-40B4-BE49-F238E27FC236}">
                <a16:creationId xmlns:a16="http://schemas.microsoft.com/office/drawing/2014/main" id="{6CEC1412-C0EF-5DF4-8D3B-C79DF32D5D94}"/>
              </a:ext>
              <a:ext uri="{C183D7F6-B498-43B3-948B-1728B52AA6E4}">
                <adec:decorative xmlns:adec="http://schemas.microsoft.com/office/drawing/2017/decorative" val="1"/>
              </a:ext>
            </a:extLst>
          </p:cNvPr>
          <p:cNvSpPr/>
          <p:nvPr/>
        </p:nvSpPr>
        <p:spPr>
          <a:xfrm>
            <a:off x="2882999" y="2296944"/>
            <a:ext cx="2196000" cy="2196000"/>
          </a:xfrm>
          <a:prstGeom prst="ellipse">
            <a:avLst/>
          </a:prstGeom>
          <a:solidFill>
            <a:schemeClr val="accent4"/>
          </a:solidFill>
        </p:spPr>
        <p:style>
          <a:lnRef idx="0">
            <a:schemeClr val="lt1">
              <a:alpha val="0"/>
              <a:hueOff val="0"/>
              <a:satOff val="0"/>
              <a:lumOff val="0"/>
              <a:alphaOff val="0"/>
            </a:schemeClr>
          </a:lnRef>
          <a:fillRef idx="1">
            <a:scrgbClr r="0" g="0" b="0"/>
          </a:fillRef>
          <a:effectRef idx="0">
            <a:schemeClr val="accent2">
              <a:hueOff val="0"/>
              <a:satOff val="0"/>
              <a:lumOff val="0"/>
              <a:alphaOff val="0"/>
            </a:schemeClr>
          </a:effectRef>
          <a:fontRef idx="minor"/>
        </p:style>
      </p:sp>
      <p:sp>
        <p:nvSpPr>
          <p:cNvPr id="8" name="Rectangle 7">
            <a:extLst>
              <a:ext uri="{FF2B5EF4-FFF2-40B4-BE49-F238E27FC236}">
                <a16:creationId xmlns:a16="http://schemas.microsoft.com/office/drawing/2014/main" id="{18119771-FD97-12E8-47BD-AC4A7973C8DD}"/>
              </a:ext>
              <a:ext uri="{C183D7F6-B498-43B3-948B-1728B52AA6E4}">
                <adec:decorative xmlns:adec="http://schemas.microsoft.com/office/drawing/2017/decorative" val="1"/>
              </a:ext>
            </a:extLst>
          </p:cNvPr>
          <p:cNvSpPr/>
          <p:nvPr/>
        </p:nvSpPr>
        <p:spPr>
          <a:xfrm>
            <a:off x="3350999" y="2764944"/>
            <a:ext cx="1260000" cy="1260000"/>
          </a:xfrm>
          <a:prstGeom prst="rect">
            <a:avLst/>
          </a:prstGeom>
          <a:blipFill>
            <a:blip r:embed="rId3">
              <a:extLst>
                <a:ext uri="{96DAC541-7B7A-43D3-8B79-37D633B846F1}">
                  <asvg:svgBlip xmlns:asvg="http://schemas.microsoft.com/office/drawing/2016/SVG/main" r:embed="rId4"/>
                </a:ext>
              </a:extLst>
            </a:blip>
            <a:srcRect/>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sp>
      <p:sp>
        <p:nvSpPr>
          <p:cNvPr id="9" name="Freeform: Shape 8">
            <a:extLst>
              <a:ext uri="{FF2B5EF4-FFF2-40B4-BE49-F238E27FC236}">
                <a16:creationId xmlns:a16="http://schemas.microsoft.com/office/drawing/2014/main" id="{54C7C535-7216-6DCC-F7CD-61038A77E9A5}"/>
              </a:ext>
            </a:extLst>
          </p:cNvPr>
          <p:cNvSpPr/>
          <p:nvPr/>
        </p:nvSpPr>
        <p:spPr>
          <a:xfrm>
            <a:off x="2180999" y="5176945"/>
            <a:ext cx="3600000" cy="720000"/>
          </a:xfrm>
          <a:custGeom>
            <a:avLst/>
            <a:gdLst>
              <a:gd name="connsiteX0" fmla="*/ 0 w 3600000"/>
              <a:gd name="connsiteY0" fmla="*/ 0 h 720000"/>
              <a:gd name="connsiteX1" fmla="*/ 3600000 w 3600000"/>
              <a:gd name="connsiteY1" fmla="*/ 0 h 720000"/>
              <a:gd name="connsiteX2" fmla="*/ 3600000 w 3600000"/>
              <a:gd name="connsiteY2" fmla="*/ 720000 h 720000"/>
              <a:gd name="connsiteX3" fmla="*/ 0 w 3600000"/>
              <a:gd name="connsiteY3" fmla="*/ 720000 h 720000"/>
              <a:gd name="connsiteX4" fmla="*/ 0 w 3600000"/>
              <a:gd name="connsiteY4" fmla="*/ 0 h 72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00000" h="720000">
                <a:moveTo>
                  <a:pt x="0" y="0"/>
                </a:moveTo>
                <a:lnTo>
                  <a:pt x="3600000" y="0"/>
                </a:lnTo>
                <a:lnTo>
                  <a:pt x="3600000" y="720000"/>
                </a:lnTo>
                <a:lnTo>
                  <a:pt x="0" y="720000"/>
                </a:lnTo>
                <a:lnTo>
                  <a:pt x="0" y="0"/>
                </a:lnTo>
                <a:close/>
              </a:path>
            </a:pathLst>
          </a:custGeom>
        </p:spPr>
        <p:style>
          <a:lnRef idx="0">
            <a:schemeClr val="accent2">
              <a:alpha val="0"/>
              <a:hueOff val="0"/>
              <a:satOff val="0"/>
              <a:lumOff val="0"/>
              <a:alphaOff val="0"/>
            </a:schemeClr>
          </a:lnRef>
          <a:fillRef idx="0">
            <a:schemeClr val="accent2">
              <a:alpha val="0"/>
              <a:hueOff val="0"/>
              <a:satOff val="0"/>
              <a:lumOff val="0"/>
              <a:alphaOff val="0"/>
            </a:schemeClr>
          </a:fillRef>
          <a:effectRef idx="0">
            <a:schemeClr val="accent2">
              <a:alpha val="0"/>
              <a:hueOff val="0"/>
              <a:satOff val="0"/>
              <a:lumOff val="0"/>
              <a:alphaOff val="0"/>
            </a:schemeClr>
          </a:effectRef>
          <a:fontRef idx="minor">
            <a:schemeClr val="accent2">
              <a:hueOff val="0"/>
              <a:satOff val="0"/>
              <a:lumOff val="0"/>
              <a:alphaOff val="0"/>
            </a:schemeClr>
          </a:fontRef>
        </p:style>
        <p:txBody>
          <a:bodyPr spcFirstLastPara="0" vert="horz" wrap="square" lIns="0" tIns="0" rIns="0" bIns="0" numCol="1" spcCol="1270" anchor="t" anchorCtr="0">
            <a:noAutofit/>
          </a:bodyPr>
          <a:lstStyle/>
          <a:p>
            <a:pPr marL="0" lvl="0" indent="0" algn="ctr" defTabSz="1066800">
              <a:lnSpc>
                <a:spcPct val="90000"/>
              </a:lnSpc>
              <a:spcBef>
                <a:spcPct val="0"/>
              </a:spcBef>
              <a:spcAft>
                <a:spcPct val="35000"/>
              </a:spcAft>
              <a:buNone/>
              <a:defRPr cap="all"/>
            </a:pPr>
            <a:r>
              <a:rPr lang="pl-PL" sz="2400" b="0" kern="1200" cap="none" dirty="0" err="1">
                <a:solidFill>
                  <a:schemeClr val="tx1"/>
                </a:solidFill>
              </a:rPr>
              <a:t>Prepare</a:t>
            </a:r>
            <a:r>
              <a:rPr lang="pl-PL" sz="2400" b="0" kern="1200" cap="none" dirty="0">
                <a:solidFill>
                  <a:schemeClr val="tx1"/>
                </a:solidFill>
              </a:rPr>
              <a:t> the </a:t>
            </a:r>
            <a:r>
              <a:rPr lang="pl-PL" sz="2400" b="0" kern="1200" cap="none" dirty="0" err="1">
                <a:solidFill>
                  <a:schemeClr val="tx1"/>
                </a:solidFill>
              </a:rPr>
              <a:t>ingredients</a:t>
            </a:r>
            <a:endParaRPr lang="en-US" sz="2400" kern="1200" cap="none" dirty="0">
              <a:solidFill>
                <a:schemeClr val="tx1"/>
              </a:solidFill>
            </a:endParaRPr>
          </a:p>
        </p:txBody>
      </p:sp>
      <p:sp>
        <p:nvSpPr>
          <p:cNvPr id="10" name="Oval 9">
            <a:extLst>
              <a:ext uri="{FF2B5EF4-FFF2-40B4-BE49-F238E27FC236}">
                <a16:creationId xmlns:a16="http://schemas.microsoft.com/office/drawing/2014/main" id="{C8EF62A8-047F-744F-2E2F-988405361F87}"/>
              </a:ext>
              <a:ext uri="{C183D7F6-B498-43B3-948B-1728B52AA6E4}">
                <adec:decorative xmlns:adec="http://schemas.microsoft.com/office/drawing/2017/decorative" val="1"/>
              </a:ext>
            </a:extLst>
          </p:cNvPr>
          <p:cNvSpPr/>
          <p:nvPr/>
        </p:nvSpPr>
        <p:spPr>
          <a:xfrm>
            <a:off x="7112999" y="2296944"/>
            <a:ext cx="2196000" cy="2196000"/>
          </a:xfrm>
          <a:prstGeom prst="ellipse">
            <a:avLst/>
          </a:prstGeom>
        </p:spPr>
        <p:style>
          <a:lnRef idx="0">
            <a:schemeClr val="lt1">
              <a:alpha val="0"/>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p:style>
      </p:sp>
      <p:sp>
        <p:nvSpPr>
          <p:cNvPr id="11" name="Rectangle 10">
            <a:extLst>
              <a:ext uri="{FF2B5EF4-FFF2-40B4-BE49-F238E27FC236}">
                <a16:creationId xmlns:a16="http://schemas.microsoft.com/office/drawing/2014/main" id="{4F135804-CC7E-C110-3434-5D596349D975}"/>
              </a:ext>
              <a:ext uri="{C183D7F6-B498-43B3-948B-1728B52AA6E4}">
                <adec:decorative xmlns:adec="http://schemas.microsoft.com/office/drawing/2017/decorative" val="1"/>
              </a:ext>
            </a:extLst>
          </p:cNvPr>
          <p:cNvSpPr/>
          <p:nvPr/>
        </p:nvSpPr>
        <p:spPr>
          <a:xfrm>
            <a:off x="7580999" y="2764944"/>
            <a:ext cx="1260000" cy="1260000"/>
          </a:xfrm>
          <a:prstGeom prst="rect">
            <a:avLst/>
          </a:prstGeom>
          <a:blipFill>
            <a:blip r:embed="rId5">
              <a:extLst>
                <a:ext uri="{96DAC541-7B7A-43D3-8B79-37D633B846F1}">
                  <asvg:svgBlip xmlns:asvg="http://schemas.microsoft.com/office/drawing/2016/SVG/main" r:embed="rId6"/>
                </a:ext>
              </a:extLst>
            </a:blip>
            <a:srcRect/>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sp>
      <p:sp>
        <p:nvSpPr>
          <p:cNvPr id="12" name="Freeform: Shape 11">
            <a:extLst>
              <a:ext uri="{FF2B5EF4-FFF2-40B4-BE49-F238E27FC236}">
                <a16:creationId xmlns:a16="http://schemas.microsoft.com/office/drawing/2014/main" id="{3B67A523-6668-A7E5-37A2-587C7B9AAF90}"/>
              </a:ext>
            </a:extLst>
          </p:cNvPr>
          <p:cNvSpPr/>
          <p:nvPr/>
        </p:nvSpPr>
        <p:spPr>
          <a:xfrm>
            <a:off x="6410999" y="5176945"/>
            <a:ext cx="3600000" cy="720000"/>
          </a:xfrm>
          <a:custGeom>
            <a:avLst/>
            <a:gdLst>
              <a:gd name="connsiteX0" fmla="*/ 0 w 3600000"/>
              <a:gd name="connsiteY0" fmla="*/ 0 h 720000"/>
              <a:gd name="connsiteX1" fmla="*/ 3600000 w 3600000"/>
              <a:gd name="connsiteY1" fmla="*/ 0 h 720000"/>
              <a:gd name="connsiteX2" fmla="*/ 3600000 w 3600000"/>
              <a:gd name="connsiteY2" fmla="*/ 720000 h 720000"/>
              <a:gd name="connsiteX3" fmla="*/ 0 w 3600000"/>
              <a:gd name="connsiteY3" fmla="*/ 720000 h 720000"/>
              <a:gd name="connsiteX4" fmla="*/ 0 w 3600000"/>
              <a:gd name="connsiteY4" fmla="*/ 0 h 72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00000" h="720000">
                <a:moveTo>
                  <a:pt x="0" y="0"/>
                </a:moveTo>
                <a:lnTo>
                  <a:pt x="3600000" y="0"/>
                </a:lnTo>
                <a:lnTo>
                  <a:pt x="3600000" y="720000"/>
                </a:lnTo>
                <a:lnTo>
                  <a:pt x="0" y="720000"/>
                </a:lnTo>
                <a:lnTo>
                  <a:pt x="0" y="0"/>
                </a:lnTo>
                <a:close/>
              </a:path>
            </a:pathLst>
          </a:custGeom>
        </p:spPr>
        <p:style>
          <a:lnRef idx="0">
            <a:schemeClr val="accent2">
              <a:alpha val="0"/>
              <a:hueOff val="0"/>
              <a:satOff val="0"/>
              <a:lumOff val="0"/>
              <a:alphaOff val="0"/>
            </a:schemeClr>
          </a:lnRef>
          <a:fillRef idx="0">
            <a:schemeClr val="accent2">
              <a:alpha val="0"/>
              <a:hueOff val="0"/>
              <a:satOff val="0"/>
              <a:lumOff val="0"/>
              <a:alphaOff val="0"/>
            </a:schemeClr>
          </a:fillRef>
          <a:effectRef idx="0">
            <a:schemeClr val="accent2">
              <a:alpha val="0"/>
              <a:hueOff val="0"/>
              <a:satOff val="0"/>
              <a:lumOff val="0"/>
              <a:alphaOff val="0"/>
            </a:schemeClr>
          </a:effectRef>
          <a:fontRef idx="minor">
            <a:schemeClr val="accent3">
              <a:hueOff val="0"/>
              <a:satOff val="0"/>
              <a:lumOff val="0"/>
              <a:alphaOff val="0"/>
            </a:schemeClr>
          </a:fontRef>
        </p:style>
        <p:txBody>
          <a:bodyPr spcFirstLastPara="0" vert="horz" wrap="square" lIns="0" tIns="0" rIns="0" bIns="0" numCol="1" spcCol="1270" anchor="t" anchorCtr="0">
            <a:noAutofit/>
          </a:bodyPr>
          <a:lstStyle/>
          <a:p>
            <a:pPr marL="0" lvl="0" indent="0" algn="ctr" defTabSz="1066800">
              <a:lnSpc>
                <a:spcPct val="90000"/>
              </a:lnSpc>
              <a:spcBef>
                <a:spcPct val="0"/>
              </a:spcBef>
              <a:spcAft>
                <a:spcPct val="35000"/>
              </a:spcAft>
              <a:buNone/>
              <a:defRPr cap="all"/>
            </a:pPr>
            <a:r>
              <a:rPr lang="pl-PL" sz="2400" kern="1200" cap="none" dirty="0">
                <a:solidFill>
                  <a:schemeClr val="tx1"/>
                </a:solidFill>
              </a:rPr>
              <a:t>Cook the soup</a:t>
            </a:r>
          </a:p>
        </p:txBody>
      </p:sp>
      <p:sp>
        <p:nvSpPr>
          <p:cNvPr id="4" name="Symbol zastępczy numeru slajdu 3">
            <a:extLst>
              <a:ext uri="{FF2B5EF4-FFF2-40B4-BE49-F238E27FC236}">
                <a16:creationId xmlns:a16="http://schemas.microsoft.com/office/drawing/2014/main" id="{E688AFA2-A693-AD3E-04EA-D47472CEE61E}"/>
              </a:ext>
            </a:extLst>
          </p:cNvPr>
          <p:cNvSpPr>
            <a:spLocks noGrp="1"/>
          </p:cNvSpPr>
          <p:nvPr>
            <p:ph type="sldNum" sz="quarter" idx="4"/>
          </p:nvPr>
        </p:nvSpPr>
        <p:spPr/>
        <p:txBody>
          <a:bodyPr/>
          <a:lstStyle/>
          <a:p>
            <a:fld id="{87B17086-FE5F-4B39-99A4-0AF7C2C21D7E}" type="slidenum">
              <a:rPr lang="pl-PL" smtClean="0"/>
              <a:pPr/>
              <a:t>8</a:t>
            </a:fld>
            <a:endParaRPr lang="pl-PL" dirty="0"/>
          </a:p>
        </p:txBody>
      </p:sp>
    </p:spTree>
    <p:extLst>
      <p:ext uri="{BB962C8B-B14F-4D97-AF65-F5344CB8AC3E}">
        <p14:creationId xmlns:p14="http://schemas.microsoft.com/office/powerpoint/2010/main" val="24930387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6CF9783-F62E-8036-E613-7EF1AEB36BED}"/>
            </a:ext>
          </a:extLst>
        </p:cNvPr>
        <p:cNvGrpSpPr/>
        <p:nvPr/>
      </p:nvGrpSpPr>
      <p:grpSpPr>
        <a:xfrm>
          <a:off x="0" y="0"/>
          <a:ext cx="0" cy="0"/>
          <a:chOff x="0" y="0"/>
          <a:chExt cx="0" cy="0"/>
        </a:xfrm>
      </p:grpSpPr>
      <p:sp>
        <p:nvSpPr>
          <p:cNvPr id="3" name="Symbol zastępczy stopki 2">
            <a:extLst>
              <a:ext uri="{FF2B5EF4-FFF2-40B4-BE49-F238E27FC236}">
                <a16:creationId xmlns:a16="http://schemas.microsoft.com/office/drawing/2014/main" id="{3A05B03F-8059-0989-D0D4-FBDE67146C7E}"/>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dirty="0">
                <a:solidFill>
                  <a:schemeClr val="tx2"/>
                </a:solidFill>
              </a:rPr>
              <a:t>CULINARY INSTITUTE OF CHILD NUTRITION</a:t>
            </a:r>
            <a:r>
              <a:rPr lang="pl-PL" dirty="0"/>
              <a:t> </a:t>
            </a:r>
            <a:r>
              <a:rPr lang="pl-PL" dirty="0">
                <a:solidFill>
                  <a:schemeClr val="tx1"/>
                </a:solidFill>
              </a:rPr>
              <a:t>//</a:t>
            </a:r>
            <a:r>
              <a:rPr lang="pl-PL" dirty="0"/>
              <a:t> </a:t>
            </a:r>
            <a:r>
              <a:rPr lang="pl-PL" dirty="0">
                <a:solidFill>
                  <a:schemeClr val="accent4"/>
                </a:solidFill>
              </a:rPr>
              <a:t>WORKSHOP DAY 3</a:t>
            </a:r>
          </a:p>
        </p:txBody>
      </p:sp>
      <p:sp>
        <p:nvSpPr>
          <p:cNvPr id="5" name="Tytuł 4">
            <a:extLst>
              <a:ext uri="{FF2B5EF4-FFF2-40B4-BE49-F238E27FC236}">
                <a16:creationId xmlns:a16="http://schemas.microsoft.com/office/drawing/2014/main" id="{9A95086F-0023-60BE-298A-6EFE3EF17DCE}"/>
              </a:ext>
            </a:extLst>
          </p:cNvPr>
          <p:cNvSpPr>
            <a:spLocks noGrp="1"/>
          </p:cNvSpPr>
          <p:nvPr>
            <p:ph type="title"/>
          </p:nvPr>
        </p:nvSpPr>
        <p:spPr>
          <a:xfrm>
            <a:off x="838200" y="411619"/>
            <a:ext cx="10604808" cy="1325563"/>
          </a:xfrm>
        </p:spPr>
        <p:txBody>
          <a:bodyPr>
            <a:normAutofit/>
          </a:bodyPr>
          <a:lstStyle/>
          <a:p>
            <a:r>
              <a:rPr lang="en-US" dirty="0"/>
              <a:t>Scenario: Yield Test for Vegetable Soup – Measuring Final Yield</a:t>
            </a:r>
            <a:endParaRPr lang="pl-PL" dirty="0"/>
          </a:p>
        </p:txBody>
      </p:sp>
      <p:sp>
        <p:nvSpPr>
          <p:cNvPr id="7" name="Oval 6">
            <a:extLst>
              <a:ext uri="{FF2B5EF4-FFF2-40B4-BE49-F238E27FC236}">
                <a16:creationId xmlns:a16="http://schemas.microsoft.com/office/drawing/2014/main" id="{2DFB135E-6D97-D62A-5AC3-5197968A645F}"/>
              </a:ext>
              <a:ext uri="{C183D7F6-B498-43B3-948B-1728B52AA6E4}">
                <adec:decorative xmlns:adec="http://schemas.microsoft.com/office/drawing/2017/decorative" val="1"/>
              </a:ext>
            </a:extLst>
          </p:cNvPr>
          <p:cNvSpPr/>
          <p:nvPr/>
        </p:nvSpPr>
        <p:spPr>
          <a:xfrm>
            <a:off x="1517249" y="2398194"/>
            <a:ext cx="1887187" cy="1887187"/>
          </a:xfrm>
          <a:prstGeom prst="ellipse">
            <a:avLst/>
          </a:prstGeom>
          <a:solidFill>
            <a:schemeClr val="tx2"/>
          </a:solidFill>
        </p:spPr>
        <p:style>
          <a:lnRef idx="0">
            <a:schemeClr val="lt1">
              <a:alpha val="0"/>
              <a:hueOff val="0"/>
              <a:satOff val="0"/>
              <a:lumOff val="0"/>
              <a:alphaOff val="0"/>
            </a:schemeClr>
          </a:lnRef>
          <a:fillRef idx="1">
            <a:scrgbClr r="0" g="0" b="0"/>
          </a:fillRef>
          <a:effectRef idx="0">
            <a:schemeClr val="accent2">
              <a:hueOff val="0"/>
              <a:satOff val="0"/>
              <a:lumOff val="0"/>
              <a:alphaOff val="0"/>
            </a:schemeClr>
          </a:effectRef>
          <a:fontRef idx="minor"/>
        </p:style>
      </p:sp>
      <p:sp>
        <p:nvSpPr>
          <p:cNvPr id="8" name="Rectangle 7">
            <a:extLst>
              <a:ext uri="{FF2B5EF4-FFF2-40B4-BE49-F238E27FC236}">
                <a16:creationId xmlns:a16="http://schemas.microsoft.com/office/drawing/2014/main" id="{D1DFAB48-41C5-51BF-8FA7-74383738044E}"/>
              </a:ext>
              <a:ext uri="{C183D7F6-B498-43B3-948B-1728B52AA6E4}">
                <adec:decorative xmlns:adec="http://schemas.microsoft.com/office/drawing/2017/decorative" val="1"/>
              </a:ext>
            </a:extLst>
          </p:cNvPr>
          <p:cNvSpPr/>
          <p:nvPr/>
        </p:nvSpPr>
        <p:spPr>
          <a:xfrm>
            <a:off x="1919436" y="2800382"/>
            <a:ext cx="1082812" cy="1082812"/>
          </a:xfrm>
          <a:prstGeom prst="rect">
            <a:avLst/>
          </a:prstGeom>
          <a:blipFill>
            <a:blip r:embed="rId3">
              <a:extLst>
                <a:ext uri="{96DAC541-7B7A-43D3-8B79-37D633B846F1}">
                  <asvg:svgBlip xmlns:asvg="http://schemas.microsoft.com/office/drawing/2016/SVG/main" r:embed="rId4"/>
                </a:ext>
              </a:extLst>
            </a:blip>
            <a:srcRect/>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sp>
      <p:sp>
        <p:nvSpPr>
          <p:cNvPr id="9" name="Freeform: Shape 8">
            <a:extLst>
              <a:ext uri="{FF2B5EF4-FFF2-40B4-BE49-F238E27FC236}">
                <a16:creationId xmlns:a16="http://schemas.microsoft.com/office/drawing/2014/main" id="{F18012EB-A5CC-F77B-96C5-920F48897D51}"/>
              </a:ext>
            </a:extLst>
          </p:cNvPr>
          <p:cNvSpPr/>
          <p:nvPr/>
        </p:nvSpPr>
        <p:spPr>
          <a:xfrm>
            <a:off x="913967" y="4873195"/>
            <a:ext cx="3093750" cy="922500"/>
          </a:xfrm>
          <a:custGeom>
            <a:avLst/>
            <a:gdLst>
              <a:gd name="connsiteX0" fmla="*/ 0 w 3093750"/>
              <a:gd name="connsiteY0" fmla="*/ 0 h 922500"/>
              <a:gd name="connsiteX1" fmla="*/ 3093750 w 3093750"/>
              <a:gd name="connsiteY1" fmla="*/ 0 h 922500"/>
              <a:gd name="connsiteX2" fmla="*/ 3093750 w 3093750"/>
              <a:gd name="connsiteY2" fmla="*/ 922500 h 922500"/>
              <a:gd name="connsiteX3" fmla="*/ 0 w 3093750"/>
              <a:gd name="connsiteY3" fmla="*/ 922500 h 922500"/>
              <a:gd name="connsiteX4" fmla="*/ 0 w 3093750"/>
              <a:gd name="connsiteY4" fmla="*/ 0 h 922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3750" h="922500">
                <a:moveTo>
                  <a:pt x="0" y="0"/>
                </a:moveTo>
                <a:lnTo>
                  <a:pt x="3093750" y="0"/>
                </a:lnTo>
                <a:lnTo>
                  <a:pt x="3093750" y="922500"/>
                </a:lnTo>
                <a:lnTo>
                  <a:pt x="0" y="922500"/>
                </a:lnTo>
                <a:lnTo>
                  <a:pt x="0" y="0"/>
                </a:lnTo>
                <a:close/>
              </a:path>
            </a:pathLst>
          </a:custGeom>
        </p:spPr>
        <p:style>
          <a:lnRef idx="0">
            <a:schemeClr val="accent2">
              <a:alpha val="0"/>
              <a:hueOff val="0"/>
              <a:satOff val="0"/>
              <a:lumOff val="0"/>
              <a:alphaOff val="0"/>
            </a:schemeClr>
          </a:lnRef>
          <a:fillRef idx="0">
            <a:schemeClr val="accent2">
              <a:alpha val="0"/>
              <a:hueOff val="0"/>
              <a:satOff val="0"/>
              <a:lumOff val="0"/>
              <a:alphaOff val="0"/>
            </a:schemeClr>
          </a:fillRef>
          <a:effectRef idx="0">
            <a:schemeClr val="accent2">
              <a:alpha val="0"/>
              <a:hueOff val="0"/>
              <a:satOff val="0"/>
              <a:lumOff val="0"/>
              <a:alphaOff val="0"/>
            </a:schemeClr>
          </a:effectRef>
          <a:fontRef idx="minor">
            <a:schemeClr val="accent2">
              <a:hueOff val="0"/>
              <a:satOff val="0"/>
              <a:lumOff val="0"/>
              <a:alphaOff val="0"/>
            </a:schemeClr>
          </a:fontRef>
        </p:style>
        <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defRPr cap="all"/>
            </a:pPr>
            <a:r>
              <a:rPr lang="pl-PL" sz="2400" kern="1200" cap="none" dirty="0" err="1">
                <a:solidFill>
                  <a:schemeClr val="tx1"/>
                </a:solidFill>
              </a:rPr>
              <a:t>Cool</a:t>
            </a:r>
            <a:r>
              <a:rPr lang="pl-PL" sz="2400" kern="1200" cap="none" dirty="0">
                <a:solidFill>
                  <a:schemeClr val="tx1"/>
                </a:solidFill>
              </a:rPr>
              <a:t> the soup </a:t>
            </a:r>
            <a:r>
              <a:rPr lang="pl-PL" sz="2400" kern="1200" cap="none" dirty="0" err="1">
                <a:solidFill>
                  <a:schemeClr val="tx1"/>
                </a:solidFill>
              </a:rPr>
              <a:t>slightly</a:t>
            </a:r>
            <a:endParaRPr lang="en-US" sz="2400" kern="1200" cap="none" dirty="0">
              <a:solidFill>
                <a:schemeClr val="tx1"/>
              </a:solidFill>
            </a:endParaRPr>
          </a:p>
        </p:txBody>
      </p:sp>
      <p:sp>
        <p:nvSpPr>
          <p:cNvPr id="10" name="Oval 9">
            <a:extLst>
              <a:ext uri="{FF2B5EF4-FFF2-40B4-BE49-F238E27FC236}">
                <a16:creationId xmlns:a16="http://schemas.microsoft.com/office/drawing/2014/main" id="{73873D84-8CC7-D2A3-3DC0-C97D0DAA09BC}"/>
              </a:ext>
              <a:ext uri="{C183D7F6-B498-43B3-948B-1728B52AA6E4}">
                <adec:decorative xmlns:adec="http://schemas.microsoft.com/office/drawing/2017/decorative" val="1"/>
              </a:ext>
            </a:extLst>
          </p:cNvPr>
          <p:cNvSpPr/>
          <p:nvPr/>
        </p:nvSpPr>
        <p:spPr>
          <a:xfrm>
            <a:off x="5152405" y="2398194"/>
            <a:ext cx="1887187" cy="1887187"/>
          </a:xfrm>
          <a:prstGeom prst="ellipse">
            <a:avLst/>
          </a:prstGeom>
          <a:solidFill>
            <a:schemeClr val="accent4"/>
          </a:solidFill>
        </p:spPr>
        <p:style>
          <a:lnRef idx="0">
            <a:schemeClr val="lt1">
              <a:alpha val="0"/>
              <a:hueOff val="0"/>
              <a:satOff val="0"/>
              <a:lumOff val="0"/>
              <a:alphaOff val="0"/>
            </a:schemeClr>
          </a:lnRef>
          <a:fillRef idx="1">
            <a:scrgbClr r="0" g="0" b="0"/>
          </a:fillRef>
          <a:effectRef idx="0">
            <a:schemeClr val="accent3">
              <a:hueOff val="0"/>
              <a:satOff val="0"/>
              <a:lumOff val="0"/>
              <a:alphaOff val="0"/>
            </a:schemeClr>
          </a:effectRef>
          <a:fontRef idx="minor"/>
        </p:style>
      </p:sp>
      <p:sp>
        <p:nvSpPr>
          <p:cNvPr id="11" name="Rectangle 10">
            <a:extLst>
              <a:ext uri="{FF2B5EF4-FFF2-40B4-BE49-F238E27FC236}">
                <a16:creationId xmlns:a16="http://schemas.microsoft.com/office/drawing/2014/main" id="{E902974F-0E3A-D31E-1D4F-C6D8EB72F2BC}"/>
              </a:ext>
              <a:ext uri="{C183D7F6-B498-43B3-948B-1728B52AA6E4}">
                <adec:decorative xmlns:adec="http://schemas.microsoft.com/office/drawing/2017/decorative" val="1"/>
              </a:ext>
            </a:extLst>
          </p:cNvPr>
          <p:cNvSpPr/>
          <p:nvPr/>
        </p:nvSpPr>
        <p:spPr>
          <a:xfrm>
            <a:off x="5554592" y="2800382"/>
            <a:ext cx="1082812" cy="1082812"/>
          </a:xfrm>
          <a:prstGeom prst="rect">
            <a:avLst/>
          </a:prstGeom>
          <a:blipFill>
            <a:blip r:embed="rId5">
              <a:extLst>
                <a:ext uri="{96DAC541-7B7A-43D3-8B79-37D633B846F1}">
                  <asvg:svgBlip xmlns:asvg="http://schemas.microsoft.com/office/drawing/2016/SVG/main" r:embed="rId6"/>
                </a:ext>
              </a:extLst>
            </a:blip>
            <a:srcRect/>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sp>
      <p:sp>
        <p:nvSpPr>
          <p:cNvPr id="12" name="Freeform: Shape 11">
            <a:extLst>
              <a:ext uri="{FF2B5EF4-FFF2-40B4-BE49-F238E27FC236}">
                <a16:creationId xmlns:a16="http://schemas.microsoft.com/office/drawing/2014/main" id="{652B6B55-DA87-CA92-DB09-12242C8A435D}"/>
              </a:ext>
            </a:extLst>
          </p:cNvPr>
          <p:cNvSpPr/>
          <p:nvPr/>
        </p:nvSpPr>
        <p:spPr>
          <a:xfrm>
            <a:off x="4549124" y="4873195"/>
            <a:ext cx="3093750" cy="922500"/>
          </a:xfrm>
          <a:custGeom>
            <a:avLst/>
            <a:gdLst>
              <a:gd name="connsiteX0" fmla="*/ 0 w 3093750"/>
              <a:gd name="connsiteY0" fmla="*/ 0 h 922500"/>
              <a:gd name="connsiteX1" fmla="*/ 3093750 w 3093750"/>
              <a:gd name="connsiteY1" fmla="*/ 0 h 922500"/>
              <a:gd name="connsiteX2" fmla="*/ 3093750 w 3093750"/>
              <a:gd name="connsiteY2" fmla="*/ 922500 h 922500"/>
              <a:gd name="connsiteX3" fmla="*/ 0 w 3093750"/>
              <a:gd name="connsiteY3" fmla="*/ 922500 h 922500"/>
              <a:gd name="connsiteX4" fmla="*/ 0 w 3093750"/>
              <a:gd name="connsiteY4" fmla="*/ 0 h 922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3750" h="922500">
                <a:moveTo>
                  <a:pt x="0" y="0"/>
                </a:moveTo>
                <a:lnTo>
                  <a:pt x="3093750" y="0"/>
                </a:lnTo>
                <a:lnTo>
                  <a:pt x="3093750" y="922500"/>
                </a:lnTo>
                <a:lnTo>
                  <a:pt x="0" y="922500"/>
                </a:lnTo>
                <a:lnTo>
                  <a:pt x="0" y="0"/>
                </a:lnTo>
                <a:close/>
              </a:path>
            </a:pathLst>
          </a:custGeom>
        </p:spPr>
        <p:style>
          <a:lnRef idx="0">
            <a:schemeClr val="accent2">
              <a:alpha val="0"/>
              <a:hueOff val="0"/>
              <a:satOff val="0"/>
              <a:lumOff val="0"/>
              <a:alphaOff val="0"/>
            </a:schemeClr>
          </a:lnRef>
          <a:fillRef idx="0">
            <a:schemeClr val="accent2">
              <a:alpha val="0"/>
              <a:hueOff val="0"/>
              <a:satOff val="0"/>
              <a:lumOff val="0"/>
              <a:alphaOff val="0"/>
            </a:schemeClr>
          </a:fillRef>
          <a:effectRef idx="0">
            <a:schemeClr val="accent2">
              <a:alpha val="0"/>
              <a:hueOff val="0"/>
              <a:satOff val="0"/>
              <a:lumOff val="0"/>
              <a:alphaOff val="0"/>
            </a:schemeClr>
          </a:effectRef>
          <a:fontRef idx="minor">
            <a:schemeClr val="accent3">
              <a:hueOff val="0"/>
              <a:satOff val="0"/>
              <a:lumOff val="0"/>
              <a:alphaOff val="0"/>
            </a:schemeClr>
          </a:fontRef>
        </p:style>
        <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defRPr cap="all"/>
            </a:pPr>
            <a:r>
              <a:rPr lang="pl-PL" sz="2400" kern="1200" cap="none" dirty="0" err="1">
                <a:solidFill>
                  <a:schemeClr val="tx1"/>
                </a:solidFill>
              </a:rPr>
              <a:t>Weigh</a:t>
            </a:r>
            <a:r>
              <a:rPr lang="pl-PL" sz="2400" kern="1200" cap="none" dirty="0">
                <a:solidFill>
                  <a:schemeClr val="tx1"/>
                </a:solidFill>
              </a:rPr>
              <a:t> the </a:t>
            </a:r>
            <a:r>
              <a:rPr lang="pl-PL" sz="2400" kern="1200" cap="none" dirty="0" err="1">
                <a:solidFill>
                  <a:schemeClr val="tx1"/>
                </a:solidFill>
              </a:rPr>
              <a:t>cooked</a:t>
            </a:r>
            <a:r>
              <a:rPr lang="pl-PL" sz="2400" kern="1200" cap="none" dirty="0">
                <a:solidFill>
                  <a:schemeClr val="tx1"/>
                </a:solidFill>
              </a:rPr>
              <a:t> soup</a:t>
            </a:r>
          </a:p>
        </p:txBody>
      </p:sp>
      <p:sp>
        <p:nvSpPr>
          <p:cNvPr id="13" name="Oval 12">
            <a:extLst>
              <a:ext uri="{FF2B5EF4-FFF2-40B4-BE49-F238E27FC236}">
                <a16:creationId xmlns:a16="http://schemas.microsoft.com/office/drawing/2014/main" id="{9785CFD3-7C08-0262-0C1C-5EBECCA87E5E}"/>
              </a:ext>
              <a:ext uri="{C183D7F6-B498-43B3-948B-1728B52AA6E4}">
                <adec:decorative xmlns:adec="http://schemas.microsoft.com/office/drawing/2017/decorative" val="1"/>
              </a:ext>
            </a:extLst>
          </p:cNvPr>
          <p:cNvSpPr/>
          <p:nvPr/>
        </p:nvSpPr>
        <p:spPr>
          <a:xfrm>
            <a:off x="8787561" y="2398194"/>
            <a:ext cx="1887187" cy="1887187"/>
          </a:xfrm>
          <a:prstGeom prst="ellipse">
            <a:avLst/>
          </a:prstGeom>
          <a:solidFill>
            <a:schemeClr val="accent3"/>
          </a:solidFill>
        </p:spPr>
        <p:style>
          <a:lnRef idx="0">
            <a:schemeClr val="lt1">
              <a:alpha val="0"/>
              <a:hueOff val="0"/>
              <a:satOff val="0"/>
              <a:lumOff val="0"/>
              <a:alphaOff val="0"/>
            </a:schemeClr>
          </a:lnRef>
          <a:fillRef idx="1">
            <a:scrgbClr r="0" g="0" b="0"/>
          </a:fillRef>
          <a:effectRef idx="0">
            <a:schemeClr val="accent4">
              <a:hueOff val="0"/>
              <a:satOff val="0"/>
              <a:lumOff val="0"/>
              <a:alphaOff val="0"/>
            </a:schemeClr>
          </a:effectRef>
          <a:fontRef idx="minor"/>
        </p:style>
      </p:sp>
      <p:sp>
        <p:nvSpPr>
          <p:cNvPr id="14" name="Rectangle 13">
            <a:extLst>
              <a:ext uri="{FF2B5EF4-FFF2-40B4-BE49-F238E27FC236}">
                <a16:creationId xmlns:a16="http://schemas.microsoft.com/office/drawing/2014/main" id="{99EE21AD-AD42-94F9-EF8C-0822517C1CF5}"/>
              </a:ext>
              <a:ext uri="{C183D7F6-B498-43B3-948B-1728B52AA6E4}">
                <adec:decorative xmlns:adec="http://schemas.microsoft.com/office/drawing/2017/decorative" val="1"/>
              </a:ext>
            </a:extLst>
          </p:cNvPr>
          <p:cNvSpPr/>
          <p:nvPr/>
        </p:nvSpPr>
        <p:spPr>
          <a:xfrm>
            <a:off x="9189749" y="2800382"/>
            <a:ext cx="1082812" cy="1082812"/>
          </a:xfrm>
          <a:prstGeom prst="rect">
            <a:avLst/>
          </a:prstGeom>
          <a:blipFill>
            <a:blip r:embed="rId7">
              <a:extLst>
                <a:ext uri="{96DAC541-7B7A-43D3-8B79-37D633B846F1}">
                  <asvg:svgBlip xmlns:asvg="http://schemas.microsoft.com/office/drawing/2016/SVG/main" r:embed="rId8"/>
                </a:ext>
              </a:extLst>
            </a:blip>
            <a:srcRect/>
            <a:stretch>
              <a:fillRect/>
            </a:stretch>
          </a:blipFill>
        </p:spPr>
        <p:style>
          <a:lnRef idx="2">
            <a:schemeClr val="lt1">
              <a:alpha val="0"/>
              <a:hueOff val="0"/>
              <a:satOff val="0"/>
              <a:lumOff val="0"/>
              <a:alphaOff val="0"/>
            </a:schemeClr>
          </a:lnRef>
          <a:fillRef idx="1">
            <a:scrgbClr r="0" g="0" b="0"/>
          </a:fillRef>
          <a:effectRef idx="0">
            <a:schemeClr val="bg1">
              <a:hueOff val="0"/>
              <a:satOff val="0"/>
              <a:lumOff val="0"/>
              <a:alphaOff val="0"/>
            </a:schemeClr>
          </a:effectRef>
          <a:fontRef idx="minor">
            <a:schemeClr val="dk1">
              <a:hueOff val="0"/>
              <a:satOff val="0"/>
              <a:lumOff val="0"/>
              <a:alphaOff val="0"/>
            </a:schemeClr>
          </a:fontRef>
        </p:style>
      </p:sp>
      <p:sp>
        <p:nvSpPr>
          <p:cNvPr id="15" name="Freeform: Shape 14">
            <a:extLst>
              <a:ext uri="{FF2B5EF4-FFF2-40B4-BE49-F238E27FC236}">
                <a16:creationId xmlns:a16="http://schemas.microsoft.com/office/drawing/2014/main" id="{403FE05E-FE3E-8117-2A0D-1240DD4C4D12}"/>
              </a:ext>
            </a:extLst>
          </p:cNvPr>
          <p:cNvSpPr/>
          <p:nvPr/>
        </p:nvSpPr>
        <p:spPr>
          <a:xfrm>
            <a:off x="8184280" y="4873195"/>
            <a:ext cx="3093750" cy="922500"/>
          </a:xfrm>
          <a:custGeom>
            <a:avLst/>
            <a:gdLst>
              <a:gd name="connsiteX0" fmla="*/ 0 w 3093750"/>
              <a:gd name="connsiteY0" fmla="*/ 0 h 922500"/>
              <a:gd name="connsiteX1" fmla="*/ 3093750 w 3093750"/>
              <a:gd name="connsiteY1" fmla="*/ 0 h 922500"/>
              <a:gd name="connsiteX2" fmla="*/ 3093750 w 3093750"/>
              <a:gd name="connsiteY2" fmla="*/ 922500 h 922500"/>
              <a:gd name="connsiteX3" fmla="*/ 0 w 3093750"/>
              <a:gd name="connsiteY3" fmla="*/ 922500 h 922500"/>
              <a:gd name="connsiteX4" fmla="*/ 0 w 3093750"/>
              <a:gd name="connsiteY4" fmla="*/ 0 h 922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3750" h="922500">
                <a:moveTo>
                  <a:pt x="0" y="0"/>
                </a:moveTo>
                <a:lnTo>
                  <a:pt x="3093750" y="0"/>
                </a:lnTo>
                <a:lnTo>
                  <a:pt x="3093750" y="922500"/>
                </a:lnTo>
                <a:lnTo>
                  <a:pt x="0" y="922500"/>
                </a:lnTo>
                <a:lnTo>
                  <a:pt x="0" y="0"/>
                </a:lnTo>
                <a:close/>
              </a:path>
            </a:pathLst>
          </a:custGeom>
        </p:spPr>
        <p:style>
          <a:lnRef idx="0">
            <a:schemeClr val="accent2">
              <a:alpha val="0"/>
              <a:hueOff val="0"/>
              <a:satOff val="0"/>
              <a:lumOff val="0"/>
              <a:alphaOff val="0"/>
            </a:schemeClr>
          </a:lnRef>
          <a:fillRef idx="0">
            <a:schemeClr val="accent2">
              <a:alpha val="0"/>
              <a:hueOff val="0"/>
              <a:satOff val="0"/>
              <a:lumOff val="0"/>
              <a:alphaOff val="0"/>
            </a:schemeClr>
          </a:fillRef>
          <a:effectRef idx="0">
            <a:schemeClr val="accent2">
              <a:alpha val="0"/>
              <a:hueOff val="0"/>
              <a:satOff val="0"/>
              <a:lumOff val="0"/>
              <a:alphaOff val="0"/>
            </a:schemeClr>
          </a:effectRef>
          <a:fontRef idx="minor">
            <a:schemeClr val="accent4">
              <a:hueOff val="0"/>
              <a:satOff val="0"/>
              <a:lumOff val="0"/>
              <a:alphaOff val="0"/>
            </a:schemeClr>
          </a:fontRef>
        </p:style>
        <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defRPr cap="all"/>
            </a:pPr>
            <a:r>
              <a:rPr lang="pl-PL" sz="2400" kern="1200" cap="none" dirty="0" err="1">
                <a:solidFill>
                  <a:schemeClr val="tx1"/>
                </a:solidFill>
              </a:rPr>
              <a:t>Calculate</a:t>
            </a:r>
            <a:r>
              <a:rPr lang="pl-PL" sz="2400" kern="1200" cap="none" dirty="0">
                <a:solidFill>
                  <a:schemeClr val="tx1"/>
                </a:solidFill>
              </a:rPr>
              <a:t> the </a:t>
            </a:r>
            <a:r>
              <a:rPr lang="pl-PL" sz="2400" kern="1200" cap="none" dirty="0" err="1">
                <a:solidFill>
                  <a:schemeClr val="tx1"/>
                </a:solidFill>
              </a:rPr>
              <a:t>yield</a:t>
            </a:r>
            <a:endParaRPr lang="pl-PL" sz="2400" kern="1200" cap="none" dirty="0">
              <a:solidFill>
                <a:schemeClr val="tx1"/>
              </a:solidFill>
            </a:endParaRPr>
          </a:p>
        </p:txBody>
      </p:sp>
      <p:sp>
        <p:nvSpPr>
          <p:cNvPr id="4" name="Symbol zastępczy numeru slajdu 3">
            <a:extLst>
              <a:ext uri="{FF2B5EF4-FFF2-40B4-BE49-F238E27FC236}">
                <a16:creationId xmlns:a16="http://schemas.microsoft.com/office/drawing/2014/main" id="{25F89568-678D-5584-7DB9-AD6851B02C1D}"/>
              </a:ext>
            </a:extLst>
          </p:cNvPr>
          <p:cNvSpPr>
            <a:spLocks noGrp="1"/>
          </p:cNvSpPr>
          <p:nvPr>
            <p:ph type="sldNum" sz="quarter" idx="4"/>
          </p:nvPr>
        </p:nvSpPr>
        <p:spPr/>
        <p:txBody>
          <a:bodyPr/>
          <a:lstStyle/>
          <a:p>
            <a:fld id="{87B17086-FE5F-4B39-99A4-0AF7C2C21D7E}" type="slidenum">
              <a:rPr lang="pl-PL" smtClean="0"/>
              <a:pPr/>
              <a:t>9</a:t>
            </a:fld>
            <a:endParaRPr lang="pl-PL" dirty="0"/>
          </a:p>
        </p:txBody>
      </p:sp>
    </p:spTree>
    <p:extLst>
      <p:ext uri="{BB962C8B-B14F-4D97-AF65-F5344CB8AC3E}">
        <p14:creationId xmlns:p14="http://schemas.microsoft.com/office/powerpoint/2010/main" val="31320454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12415EA-CA9B-743C-C320-1F9374F8D80D}"/>
            </a:ext>
          </a:extLst>
        </p:cNvPr>
        <p:cNvGrpSpPr/>
        <p:nvPr/>
      </p:nvGrpSpPr>
      <p:grpSpPr>
        <a:xfrm>
          <a:off x="0" y="0"/>
          <a:ext cx="0" cy="0"/>
          <a:chOff x="0" y="0"/>
          <a:chExt cx="0" cy="0"/>
        </a:xfrm>
      </p:grpSpPr>
      <p:sp>
        <p:nvSpPr>
          <p:cNvPr id="3" name="Symbol zastępczy stopki 2">
            <a:extLst>
              <a:ext uri="{FF2B5EF4-FFF2-40B4-BE49-F238E27FC236}">
                <a16:creationId xmlns:a16="http://schemas.microsoft.com/office/drawing/2014/main" id="{A618C592-5EA1-31A1-80DE-DDB71FA14198}"/>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dirty="0">
                <a:solidFill>
                  <a:schemeClr val="tx2"/>
                </a:solidFill>
              </a:rPr>
              <a:t>CULINARY INSTITUTE OF CHILD NUTRITION</a:t>
            </a:r>
            <a:r>
              <a:rPr lang="pl-PL" dirty="0"/>
              <a:t> </a:t>
            </a:r>
            <a:r>
              <a:rPr lang="pl-PL" dirty="0">
                <a:solidFill>
                  <a:schemeClr val="tx1"/>
                </a:solidFill>
              </a:rPr>
              <a:t>//</a:t>
            </a:r>
            <a:r>
              <a:rPr lang="pl-PL" dirty="0"/>
              <a:t> </a:t>
            </a:r>
            <a:r>
              <a:rPr lang="pl-PL" dirty="0">
                <a:solidFill>
                  <a:schemeClr val="accent4"/>
                </a:solidFill>
              </a:rPr>
              <a:t>WORKSHOP DAY 3</a:t>
            </a:r>
          </a:p>
        </p:txBody>
      </p:sp>
      <p:sp>
        <p:nvSpPr>
          <p:cNvPr id="5" name="Tytuł 4">
            <a:extLst>
              <a:ext uri="{FF2B5EF4-FFF2-40B4-BE49-F238E27FC236}">
                <a16:creationId xmlns:a16="http://schemas.microsoft.com/office/drawing/2014/main" id="{936A42D1-8C18-2CD1-2732-BBAFAFD85622}"/>
              </a:ext>
            </a:extLst>
          </p:cNvPr>
          <p:cNvSpPr>
            <a:spLocks noGrp="1"/>
          </p:cNvSpPr>
          <p:nvPr>
            <p:ph type="title"/>
          </p:nvPr>
        </p:nvSpPr>
        <p:spPr>
          <a:xfrm>
            <a:off x="838200" y="411619"/>
            <a:ext cx="10604808" cy="1325563"/>
          </a:xfrm>
        </p:spPr>
        <p:txBody>
          <a:bodyPr>
            <a:normAutofit/>
          </a:bodyPr>
          <a:lstStyle/>
          <a:p>
            <a:r>
              <a:rPr lang="en-US" dirty="0"/>
              <a:t>Scenario: Yield Test for Vegetable Soup – Analysis and Adjustment</a:t>
            </a:r>
            <a:endParaRPr lang="pl-PL" dirty="0"/>
          </a:p>
        </p:txBody>
      </p:sp>
      <p:sp>
        <p:nvSpPr>
          <p:cNvPr id="7" name="Oval 6">
            <a:extLst>
              <a:ext uri="{FF2B5EF4-FFF2-40B4-BE49-F238E27FC236}">
                <a16:creationId xmlns:a16="http://schemas.microsoft.com/office/drawing/2014/main" id="{9FBCBD2A-BD05-A969-E0AE-7613B93A576D}"/>
              </a:ext>
              <a:ext uri="{C183D7F6-B498-43B3-948B-1728B52AA6E4}">
                <adec:decorative xmlns:adec="http://schemas.microsoft.com/office/drawing/2017/decorative" val="1"/>
              </a:ext>
            </a:extLst>
          </p:cNvPr>
          <p:cNvSpPr/>
          <p:nvPr/>
        </p:nvSpPr>
        <p:spPr>
          <a:xfrm>
            <a:off x="1517249" y="2398194"/>
            <a:ext cx="1887187" cy="1887187"/>
          </a:xfrm>
          <a:prstGeom prst="ellipse">
            <a:avLst/>
          </a:prstGeom>
          <a:solidFill>
            <a:schemeClr val="tx2"/>
          </a:solidFill>
        </p:spPr>
        <p:style>
          <a:lnRef idx="0">
            <a:schemeClr val="lt1">
              <a:alpha val="0"/>
              <a:hueOff val="0"/>
              <a:satOff val="0"/>
              <a:lumOff val="0"/>
              <a:alphaOff val="0"/>
            </a:schemeClr>
          </a:lnRef>
          <a:fillRef idx="1">
            <a:scrgbClr r="0" g="0" b="0"/>
          </a:fillRef>
          <a:effectRef idx="0">
            <a:schemeClr val="accent2">
              <a:hueOff val="0"/>
              <a:satOff val="0"/>
              <a:lumOff val="0"/>
              <a:alphaOff val="0"/>
            </a:schemeClr>
          </a:effectRef>
          <a:fontRef idx="minor"/>
        </p:style>
      </p:sp>
      <p:sp>
        <p:nvSpPr>
          <p:cNvPr id="8" name="Rectangle 7">
            <a:extLst>
              <a:ext uri="{FF2B5EF4-FFF2-40B4-BE49-F238E27FC236}">
                <a16:creationId xmlns:a16="http://schemas.microsoft.com/office/drawing/2014/main" id="{E17C933B-CE08-3C0D-F8E5-70ABDDD8DE43}"/>
              </a:ext>
              <a:ext uri="{C183D7F6-B498-43B3-948B-1728B52AA6E4}">
                <adec:decorative xmlns:adec="http://schemas.microsoft.com/office/drawing/2017/decorative" val="1"/>
              </a:ext>
            </a:extLst>
          </p:cNvPr>
          <p:cNvSpPr/>
          <p:nvPr/>
        </p:nvSpPr>
        <p:spPr>
          <a:xfrm>
            <a:off x="1919436" y="2800382"/>
            <a:ext cx="1082812" cy="1082812"/>
          </a:xfrm>
          <a:prstGeom prst="rect">
            <a:avLst/>
          </a:prstGeom>
          <a:blipFill>
            <a:blip r:embed="rId3">
              <a:extLst>
                <a:ext uri="{96DAC541-7B7A-43D3-8B79-37D633B846F1}">
                  <asvg:svgBlip xmlns:asvg="http://schemas.microsoft.com/office/drawing/2016/SVG/main" r:embed="rId4"/>
                </a:ext>
              </a:extLst>
            </a:blip>
            <a:srcRect/>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sp>
      <p:sp>
        <p:nvSpPr>
          <p:cNvPr id="9" name="Freeform: Shape 8">
            <a:extLst>
              <a:ext uri="{FF2B5EF4-FFF2-40B4-BE49-F238E27FC236}">
                <a16:creationId xmlns:a16="http://schemas.microsoft.com/office/drawing/2014/main" id="{3FBBEA24-4865-7FF2-C9E6-98DE9B36B311}"/>
              </a:ext>
            </a:extLst>
          </p:cNvPr>
          <p:cNvSpPr/>
          <p:nvPr/>
        </p:nvSpPr>
        <p:spPr>
          <a:xfrm>
            <a:off x="913967" y="4873195"/>
            <a:ext cx="3093750" cy="922500"/>
          </a:xfrm>
          <a:custGeom>
            <a:avLst/>
            <a:gdLst>
              <a:gd name="connsiteX0" fmla="*/ 0 w 3093750"/>
              <a:gd name="connsiteY0" fmla="*/ 0 h 922500"/>
              <a:gd name="connsiteX1" fmla="*/ 3093750 w 3093750"/>
              <a:gd name="connsiteY1" fmla="*/ 0 h 922500"/>
              <a:gd name="connsiteX2" fmla="*/ 3093750 w 3093750"/>
              <a:gd name="connsiteY2" fmla="*/ 922500 h 922500"/>
              <a:gd name="connsiteX3" fmla="*/ 0 w 3093750"/>
              <a:gd name="connsiteY3" fmla="*/ 922500 h 922500"/>
              <a:gd name="connsiteX4" fmla="*/ 0 w 3093750"/>
              <a:gd name="connsiteY4" fmla="*/ 0 h 922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3750" h="922500">
                <a:moveTo>
                  <a:pt x="0" y="0"/>
                </a:moveTo>
                <a:lnTo>
                  <a:pt x="3093750" y="0"/>
                </a:lnTo>
                <a:lnTo>
                  <a:pt x="3093750" y="922500"/>
                </a:lnTo>
                <a:lnTo>
                  <a:pt x="0" y="922500"/>
                </a:lnTo>
                <a:lnTo>
                  <a:pt x="0" y="0"/>
                </a:lnTo>
                <a:close/>
              </a:path>
            </a:pathLst>
          </a:custGeom>
        </p:spPr>
        <p:style>
          <a:lnRef idx="0">
            <a:schemeClr val="accent2">
              <a:alpha val="0"/>
              <a:hueOff val="0"/>
              <a:satOff val="0"/>
              <a:lumOff val="0"/>
              <a:alphaOff val="0"/>
            </a:schemeClr>
          </a:lnRef>
          <a:fillRef idx="0">
            <a:schemeClr val="accent2">
              <a:alpha val="0"/>
              <a:hueOff val="0"/>
              <a:satOff val="0"/>
              <a:lumOff val="0"/>
              <a:alphaOff val="0"/>
            </a:schemeClr>
          </a:fillRef>
          <a:effectRef idx="0">
            <a:schemeClr val="accent2">
              <a:alpha val="0"/>
              <a:hueOff val="0"/>
              <a:satOff val="0"/>
              <a:lumOff val="0"/>
              <a:alphaOff val="0"/>
            </a:schemeClr>
          </a:effectRef>
          <a:fontRef idx="minor">
            <a:schemeClr val="accent2">
              <a:hueOff val="0"/>
              <a:satOff val="0"/>
              <a:lumOff val="0"/>
              <a:alphaOff val="0"/>
            </a:schemeClr>
          </a:fontRef>
        </p:style>
        <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defRPr cap="all"/>
            </a:pPr>
            <a:r>
              <a:rPr lang="pl-PL" sz="2400" kern="1200" cap="none" dirty="0" err="1">
                <a:solidFill>
                  <a:schemeClr val="tx1"/>
                </a:solidFill>
              </a:rPr>
              <a:t>Analyze</a:t>
            </a:r>
            <a:r>
              <a:rPr lang="pl-PL" sz="2400" kern="1200" cap="none" dirty="0">
                <a:solidFill>
                  <a:schemeClr val="tx1"/>
                </a:solidFill>
              </a:rPr>
              <a:t> the </a:t>
            </a:r>
            <a:r>
              <a:rPr lang="pl-PL" sz="2400" kern="1200" cap="none" dirty="0" err="1">
                <a:solidFill>
                  <a:schemeClr val="tx1"/>
                </a:solidFill>
              </a:rPr>
              <a:t>results</a:t>
            </a:r>
            <a:endParaRPr lang="pl-PL" sz="2400" kern="1200" cap="none" dirty="0">
              <a:solidFill>
                <a:schemeClr val="tx1"/>
              </a:solidFill>
            </a:endParaRPr>
          </a:p>
        </p:txBody>
      </p:sp>
      <p:sp>
        <p:nvSpPr>
          <p:cNvPr id="10" name="Oval 9">
            <a:extLst>
              <a:ext uri="{FF2B5EF4-FFF2-40B4-BE49-F238E27FC236}">
                <a16:creationId xmlns:a16="http://schemas.microsoft.com/office/drawing/2014/main" id="{868DBD3B-E443-0C2F-1F9E-2B012660283C}"/>
              </a:ext>
              <a:ext uri="{C183D7F6-B498-43B3-948B-1728B52AA6E4}">
                <adec:decorative xmlns:adec="http://schemas.microsoft.com/office/drawing/2017/decorative" val="1"/>
              </a:ext>
            </a:extLst>
          </p:cNvPr>
          <p:cNvSpPr/>
          <p:nvPr/>
        </p:nvSpPr>
        <p:spPr>
          <a:xfrm>
            <a:off x="5152405" y="2398194"/>
            <a:ext cx="1887187" cy="1887187"/>
          </a:xfrm>
          <a:prstGeom prst="ellipse">
            <a:avLst/>
          </a:prstGeom>
          <a:solidFill>
            <a:schemeClr val="accent4"/>
          </a:solidFill>
        </p:spPr>
        <p:style>
          <a:lnRef idx="0">
            <a:schemeClr val="lt1">
              <a:alpha val="0"/>
              <a:hueOff val="0"/>
              <a:satOff val="0"/>
              <a:lumOff val="0"/>
              <a:alphaOff val="0"/>
            </a:schemeClr>
          </a:lnRef>
          <a:fillRef idx="1">
            <a:scrgbClr r="0" g="0" b="0"/>
          </a:fillRef>
          <a:effectRef idx="0">
            <a:schemeClr val="accent3">
              <a:hueOff val="0"/>
              <a:satOff val="0"/>
              <a:lumOff val="0"/>
              <a:alphaOff val="0"/>
            </a:schemeClr>
          </a:effectRef>
          <a:fontRef idx="minor"/>
        </p:style>
      </p:sp>
      <p:sp>
        <p:nvSpPr>
          <p:cNvPr id="11" name="Rectangle 10">
            <a:extLst>
              <a:ext uri="{FF2B5EF4-FFF2-40B4-BE49-F238E27FC236}">
                <a16:creationId xmlns:a16="http://schemas.microsoft.com/office/drawing/2014/main" id="{E946B797-1848-3798-2129-17CDE3987510}"/>
              </a:ext>
              <a:ext uri="{C183D7F6-B498-43B3-948B-1728B52AA6E4}">
                <adec:decorative xmlns:adec="http://schemas.microsoft.com/office/drawing/2017/decorative" val="1"/>
              </a:ext>
            </a:extLst>
          </p:cNvPr>
          <p:cNvSpPr/>
          <p:nvPr/>
        </p:nvSpPr>
        <p:spPr>
          <a:xfrm>
            <a:off x="5554592" y="2800382"/>
            <a:ext cx="1082812" cy="1082812"/>
          </a:xfrm>
          <a:prstGeom prst="rect">
            <a:avLst/>
          </a:prstGeom>
          <a:blipFill>
            <a:blip r:embed="rId5">
              <a:extLst>
                <a:ext uri="{96DAC541-7B7A-43D3-8B79-37D633B846F1}">
                  <asvg:svgBlip xmlns:asvg="http://schemas.microsoft.com/office/drawing/2016/SVG/main" r:embed="rId6"/>
                </a:ext>
              </a:extLst>
            </a:blip>
            <a:srcRect/>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sp>
      <p:sp>
        <p:nvSpPr>
          <p:cNvPr id="12" name="Freeform: Shape 11">
            <a:extLst>
              <a:ext uri="{FF2B5EF4-FFF2-40B4-BE49-F238E27FC236}">
                <a16:creationId xmlns:a16="http://schemas.microsoft.com/office/drawing/2014/main" id="{2020D300-1D78-52F4-07BF-34E03E9A71AB}"/>
              </a:ext>
            </a:extLst>
          </p:cNvPr>
          <p:cNvSpPr/>
          <p:nvPr/>
        </p:nvSpPr>
        <p:spPr>
          <a:xfrm>
            <a:off x="4549124" y="4873195"/>
            <a:ext cx="3093750" cy="922500"/>
          </a:xfrm>
          <a:custGeom>
            <a:avLst/>
            <a:gdLst>
              <a:gd name="connsiteX0" fmla="*/ 0 w 3093750"/>
              <a:gd name="connsiteY0" fmla="*/ 0 h 922500"/>
              <a:gd name="connsiteX1" fmla="*/ 3093750 w 3093750"/>
              <a:gd name="connsiteY1" fmla="*/ 0 h 922500"/>
              <a:gd name="connsiteX2" fmla="*/ 3093750 w 3093750"/>
              <a:gd name="connsiteY2" fmla="*/ 922500 h 922500"/>
              <a:gd name="connsiteX3" fmla="*/ 0 w 3093750"/>
              <a:gd name="connsiteY3" fmla="*/ 922500 h 922500"/>
              <a:gd name="connsiteX4" fmla="*/ 0 w 3093750"/>
              <a:gd name="connsiteY4" fmla="*/ 0 h 922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3750" h="922500">
                <a:moveTo>
                  <a:pt x="0" y="0"/>
                </a:moveTo>
                <a:lnTo>
                  <a:pt x="3093750" y="0"/>
                </a:lnTo>
                <a:lnTo>
                  <a:pt x="3093750" y="922500"/>
                </a:lnTo>
                <a:lnTo>
                  <a:pt x="0" y="922500"/>
                </a:lnTo>
                <a:lnTo>
                  <a:pt x="0" y="0"/>
                </a:lnTo>
                <a:close/>
              </a:path>
            </a:pathLst>
          </a:custGeom>
        </p:spPr>
        <p:style>
          <a:lnRef idx="0">
            <a:schemeClr val="accent2">
              <a:alpha val="0"/>
              <a:hueOff val="0"/>
              <a:satOff val="0"/>
              <a:lumOff val="0"/>
              <a:alphaOff val="0"/>
            </a:schemeClr>
          </a:lnRef>
          <a:fillRef idx="0">
            <a:schemeClr val="accent2">
              <a:alpha val="0"/>
              <a:hueOff val="0"/>
              <a:satOff val="0"/>
              <a:lumOff val="0"/>
              <a:alphaOff val="0"/>
            </a:schemeClr>
          </a:fillRef>
          <a:effectRef idx="0">
            <a:schemeClr val="accent2">
              <a:alpha val="0"/>
              <a:hueOff val="0"/>
              <a:satOff val="0"/>
              <a:lumOff val="0"/>
              <a:alphaOff val="0"/>
            </a:schemeClr>
          </a:effectRef>
          <a:fontRef idx="minor">
            <a:schemeClr val="accent3">
              <a:hueOff val="0"/>
              <a:satOff val="0"/>
              <a:lumOff val="0"/>
              <a:alphaOff val="0"/>
            </a:schemeClr>
          </a:fontRef>
        </p:style>
        <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defRPr cap="all"/>
            </a:pPr>
            <a:r>
              <a:rPr lang="pl-PL" sz="2400" kern="1200" cap="none" dirty="0" err="1">
                <a:solidFill>
                  <a:schemeClr val="tx1"/>
                </a:solidFill>
              </a:rPr>
              <a:t>Adjust</a:t>
            </a:r>
            <a:r>
              <a:rPr lang="pl-PL" sz="2400" kern="1200" cap="none" dirty="0">
                <a:solidFill>
                  <a:schemeClr val="tx1"/>
                </a:solidFill>
              </a:rPr>
              <a:t> for </a:t>
            </a:r>
            <a:r>
              <a:rPr lang="pl-PL" sz="2400" kern="1200" cap="none" dirty="0" err="1">
                <a:solidFill>
                  <a:schemeClr val="tx1"/>
                </a:solidFill>
              </a:rPr>
              <a:t>consistency</a:t>
            </a:r>
            <a:endParaRPr lang="pl-PL" sz="2400" kern="1200" cap="none" dirty="0">
              <a:solidFill>
                <a:schemeClr val="tx1"/>
              </a:solidFill>
            </a:endParaRPr>
          </a:p>
        </p:txBody>
      </p:sp>
      <p:sp>
        <p:nvSpPr>
          <p:cNvPr id="13" name="Oval 12">
            <a:extLst>
              <a:ext uri="{FF2B5EF4-FFF2-40B4-BE49-F238E27FC236}">
                <a16:creationId xmlns:a16="http://schemas.microsoft.com/office/drawing/2014/main" id="{E2BAEA0C-31C3-F1B9-8388-7A995D0044B5}"/>
              </a:ext>
              <a:ext uri="{C183D7F6-B498-43B3-948B-1728B52AA6E4}">
                <adec:decorative xmlns:adec="http://schemas.microsoft.com/office/drawing/2017/decorative" val="1"/>
              </a:ext>
            </a:extLst>
          </p:cNvPr>
          <p:cNvSpPr/>
          <p:nvPr/>
        </p:nvSpPr>
        <p:spPr>
          <a:xfrm>
            <a:off x="8787561" y="2398194"/>
            <a:ext cx="1887187" cy="1887187"/>
          </a:xfrm>
          <a:prstGeom prst="ellipse">
            <a:avLst/>
          </a:prstGeom>
          <a:solidFill>
            <a:schemeClr val="accent3"/>
          </a:solidFill>
        </p:spPr>
        <p:style>
          <a:lnRef idx="0">
            <a:schemeClr val="lt1">
              <a:alpha val="0"/>
              <a:hueOff val="0"/>
              <a:satOff val="0"/>
              <a:lumOff val="0"/>
              <a:alphaOff val="0"/>
            </a:schemeClr>
          </a:lnRef>
          <a:fillRef idx="1">
            <a:scrgbClr r="0" g="0" b="0"/>
          </a:fillRef>
          <a:effectRef idx="0">
            <a:schemeClr val="accent4">
              <a:hueOff val="0"/>
              <a:satOff val="0"/>
              <a:lumOff val="0"/>
              <a:alphaOff val="0"/>
            </a:schemeClr>
          </a:effectRef>
          <a:fontRef idx="minor"/>
        </p:style>
      </p:sp>
      <p:sp>
        <p:nvSpPr>
          <p:cNvPr id="14" name="Rectangle 13">
            <a:extLst>
              <a:ext uri="{FF2B5EF4-FFF2-40B4-BE49-F238E27FC236}">
                <a16:creationId xmlns:a16="http://schemas.microsoft.com/office/drawing/2014/main" id="{BA9F3A40-02F2-A1BA-51FA-E035E3323BA8}"/>
              </a:ext>
              <a:ext uri="{C183D7F6-B498-43B3-948B-1728B52AA6E4}">
                <adec:decorative xmlns:adec="http://schemas.microsoft.com/office/drawing/2017/decorative" val="1"/>
              </a:ext>
            </a:extLst>
          </p:cNvPr>
          <p:cNvSpPr/>
          <p:nvPr/>
        </p:nvSpPr>
        <p:spPr>
          <a:xfrm>
            <a:off x="9189749" y="2800382"/>
            <a:ext cx="1082812" cy="1082812"/>
          </a:xfrm>
          <a:prstGeom prst="rect">
            <a:avLst/>
          </a:prstGeom>
          <a:blipFill>
            <a:blip r:embed="rId7">
              <a:extLst>
                <a:ext uri="{96DAC541-7B7A-43D3-8B79-37D633B846F1}">
                  <asvg:svgBlip xmlns:asvg="http://schemas.microsoft.com/office/drawing/2016/SVG/main" r:embed="rId8"/>
                </a:ext>
              </a:extLst>
            </a:blip>
            <a:srcRect/>
            <a:stretch>
              <a:fillRect/>
            </a:stretch>
          </a:blipFill>
        </p:spPr>
        <p:style>
          <a:lnRef idx="2">
            <a:schemeClr val="lt1">
              <a:alpha val="0"/>
              <a:hueOff val="0"/>
              <a:satOff val="0"/>
              <a:lumOff val="0"/>
              <a:alphaOff val="0"/>
            </a:schemeClr>
          </a:lnRef>
          <a:fillRef idx="1">
            <a:scrgbClr r="0" g="0" b="0"/>
          </a:fillRef>
          <a:effectRef idx="0">
            <a:schemeClr val="bg1">
              <a:hueOff val="0"/>
              <a:satOff val="0"/>
              <a:lumOff val="0"/>
              <a:alphaOff val="0"/>
            </a:schemeClr>
          </a:effectRef>
          <a:fontRef idx="minor">
            <a:schemeClr val="dk1">
              <a:hueOff val="0"/>
              <a:satOff val="0"/>
              <a:lumOff val="0"/>
              <a:alphaOff val="0"/>
            </a:schemeClr>
          </a:fontRef>
        </p:style>
      </p:sp>
      <p:sp>
        <p:nvSpPr>
          <p:cNvPr id="15" name="Freeform: Shape 14">
            <a:extLst>
              <a:ext uri="{FF2B5EF4-FFF2-40B4-BE49-F238E27FC236}">
                <a16:creationId xmlns:a16="http://schemas.microsoft.com/office/drawing/2014/main" id="{791259BB-472F-E9E3-53B2-6FE572CFBFDF}"/>
              </a:ext>
            </a:extLst>
          </p:cNvPr>
          <p:cNvSpPr/>
          <p:nvPr/>
        </p:nvSpPr>
        <p:spPr>
          <a:xfrm>
            <a:off x="8184280" y="4873195"/>
            <a:ext cx="3093750" cy="922500"/>
          </a:xfrm>
          <a:custGeom>
            <a:avLst/>
            <a:gdLst>
              <a:gd name="connsiteX0" fmla="*/ 0 w 3093750"/>
              <a:gd name="connsiteY0" fmla="*/ 0 h 922500"/>
              <a:gd name="connsiteX1" fmla="*/ 3093750 w 3093750"/>
              <a:gd name="connsiteY1" fmla="*/ 0 h 922500"/>
              <a:gd name="connsiteX2" fmla="*/ 3093750 w 3093750"/>
              <a:gd name="connsiteY2" fmla="*/ 922500 h 922500"/>
              <a:gd name="connsiteX3" fmla="*/ 0 w 3093750"/>
              <a:gd name="connsiteY3" fmla="*/ 922500 h 922500"/>
              <a:gd name="connsiteX4" fmla="*/ 0 w 3093750"/>
              <a:gd name="connsiteY4" fmla="*/ 0 h 922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3750" h="922500">
                <a:moveTo>
                  <a:pt x="0" y="0"/>
                </a:moveTo>
                <a:lnTo>
                  <a:pt x="3093750" y="0"/>
                </a:lnTo>
                <a:lnTo>
                  <a:pt x="3093750" y="922500"/>
                </a:lnTo>
                <a:lnTo>
                  <a:pt x="0" y="922500"/>
                </a:lnTo>
                <a:lnTo>
                  <a:pt x="0" y="0"/>
                </a:lnTo>
                <a:close/>
              </a:path>
            </a:pathLst>
          </a:custGeom>
        </p:spPr>
        <p:style>
          <a:lnRef idx="0">
            <a:schemeClr val="accent2">
              <a:alpha val="0"/>
              <a:hueOff val="0"/>
              <a:satOff val="0"/>
              <a:lumOff val="0"/>
              <a:alphaOff val="0"/>
            </a:schemeClr>
          </a:lnRef>
          <a:fillRef idx="0">
            <a:schemeClr val="accent2">
              <a:alpha val="0"/>
              <a:hueOff val="0"/>
              <a:satOff val="0"/>
              <a:lumOff val="0"/>
              <a:alphaOff val="0"/>
            </a:schemeClr>
          </a:fillRef>
          <a:effectRef idx="0">
            <a:schemeClr val="accent2">
              <a:alpha val="0"/>
              <a:hueOff val="0"/>
              <a:satOff val="0"/>
              <a:lumOff val="0"/>
              <a:alphaOff val="0"/>
            </a:schemeClr>
          </a:effectRef>
          <a:fontRef idx="minor">
            <a:schemeClr val="accent4">
              <a:hueOff val="0"/>
              <a:satOff val="0"/>
              <a:lumOff val="0"/>
              <a:alphaOff val="0"/>
            </a:schemeClr>
          </a:fontRef>
        </p:style>
        <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defRPr cap="all"/>
            </a:pPr>
            <a:r>
              <a:rPr lang="pl-PL" sz="2400" kern="1200" cap="none" dirty="0" err="1">
                <a:solidFill>
                  <a:schemeClr val="tx1"/>
                </a:solidFill>
              </a:rPr>
              <a:t>Document</a:t>
            </a:r>
            <a:r>
              <a:rPr lang="pl-PL" sz="2400" kern="1200" cap="none" dirty="0">
                <a:solidFill>
                  <a:schemeClr val="tx1"/>
                </a:solidFill>
              </a:rPr>
              <a:t> the </a:t>
            </a:r>
            <a:r>
              <a:rPr lang="pl-PL" sz="2400" kern="1200" cap="none" dirty="0" err="1">
                <a:solidFill>
                  <a:schemeClr val="tx1"/>
                </a:solidFill>
              </a:rPr>
              <a:t>results</a:t>
            </a:r>
            <a:endParaRPr lang="pl-PL" sz="2400" kern="1200" cap="none" dirty="0">
              <a:solidFill>
                <a:schemeClr val="tx1"/>
              </a:solidFill>
            </a:endParaRPr>
          </a:p>
        </p:txBody>
      </p:sp>
      <p:sp>
        <p:nvSpPr>
          <p:cNvPr id="4" name="Symbol zastępczy numeru slajdu 3">
            <a:extLst>
              <a:ext uri="{FF2B5EF4-FFF2-40B4-BE49-F238E27FC236}">
                <a16:creationId xmlns:a16="http://schemas.microsoft.com/office/drawing/2014/main" id="{E117EB0E-4071-99AB-9E0E-1C6AD24A8A5F}"/>
              </a:ext>
            </a:extLst>
          </p:cNvPr>
          <p:cNvSpPr>
            <a:spLocks noGrp="1"/>
          </p:cNvSpPr>
          <p:nvPr>
            <p:ph type="sldNum" sz="quarter" idx="4"/>
          </p:nvPr>
        </p:nvSpPr>
        <p:spPr/>
        <p:txBody>
          <a:bodyPr/>
          <a:lstStyle/>
          <a:p>
            <a:fld id="{87B17086-FE5F-4B39-99A4-0AF7C2C21D7E}" type="slidenum">
              <a:rPr lang="pl-PL" smtClean="0"/>
              <a:pPr/>
              <a:t>10</a:t>
            </a:fld>
            <a:endParaRPr lang="pl-PL" dirty="0"/>
          </a:p>
        </p:txBody>
      </p:sp>
    </p:spTree>
    <p:extLst>
      <p:ext uri="{BB962C8B-B14F-4D97-AF65-F5344CB8AC3E}">
        <p14:creationId xmlns:p14="http://schemas.microsoft.com/office/powerpoint/2010/main" val="5808110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ED7CD5-9846-D991-1C61-A8BCF4F2D75C}"/>
            </a:ext>
          </a:extLst>
        </p:cNvPr>
        <p:cNvGrpSpPr/>
        <p:nvPr/>
      </p:nvGrpSpPr>
      <p:grpSpPr>
        <a:xfrm>
          <a:off x="0" y="0"/>
          <a:ext cx="0" cy="0"/>
          <a:chOff x="0" y="0"/>
          <a:chExt cx="0" cy="0"/>
        </a:xfrm>
      </p:grpSpPr>
      <p:sp>
        <p:nvSpPr>
          <p:cNvPr id="5" name="Tytuł 4">
            <a:extLst>
              <a:ext uri="{FF2B5EF4-FFF2-40B4-BE49-F238E27FC236}">
                <a16:creationId xmlns:a16="http://schemas.microsoft.com/office/drawing/2014/main" id="{862333DF-1AE1-EBDE-F3C5-431DAB1BF341}"/>
              </a:ext>
            </a:extLst>
          </p:cNvPr>
          <p:cNvSpPr>
            <a:spLocks noGrp="1"/>
          </p:cNvSpPr>
          <p:nvPr>
            <p:ph type="title"/>
          </p:nvPr>
        </p:nvSpPr>
        <p:spPr/>
        <p:txBody>
          <a:bodyPr>
            <a:normAutofit/>
          </a:bodyPr>
          <a:lstStyle/>
          <a:p>
            <a:r>
              <a:rPr lang="pl-PL" dirty="0" err="1"/>
              <a:t>Scenario</a:t>
            </a:r>
            <a:r>
              <a:rPr lang="pl-PL" dirty="0"/>
              <a:t>: </a:t>
            </a:r>
            <a:r>
              <a:rPr lang="pl-PL" dirty="0" err="1"/>
              <a:t>Yield</a:t>
            </a:r>
            <a:r>
              <a:rPr lang="pl-PL" dirty="0"/>
              <a:t> Test for Taco </a:t>
            </a:r>
            <a:r>
              <a:rPr lang="pl-PL" dirty="0" err="1"/>
              <a:t>Meat</a:t>
            </a:r>
            <a:endParaRPr lang="pl-PL" dirty="0"/>
          </a:p>
        </p:txBody>
      </p:sp>
      <p:sp>
        <p:nvSpPr>
          <p:cNvPr id="2" name="Symbol zastępczy zawartości 1">
            <a:extLst>
              <a:ext uri="{FF2B5EF4-FFF2-40B4-BE49-F238E27FC236}">
                <a16:creationId xmlns:a16="http://schemas.microsoft.com/office/drawing/2014/main" id="{24236DD1-1D67-160D-E5EA-C2CC82EC9971}"/>
              </a:ext>
            </a:extLst>
          </p:cNvPr>
          <p:cNvSpPr>
            <a:spLocks noGrp="1"/>
          </p:cNvSpPr>
          <p:nvPr>
            <p:ph idx="1"/>
          </p:nvPr>
        </p:nvSpPr>
        <p:spPr>
          <a:xfrm>
            <a:off x="838200" y="1825625"/>
            <a:ext cx="9677400" cy="4031113"/>
          </a:xfrm>
        </p:spPr>
        <p:txBody>
          <a:bodyPr>
            <a:normAutofit/>
          </a:bodyPr>
          <a:lstStyle/>
          <a:p>
            <a:pPr marL="0" indent="0">
              <a:buNone/>
            </a:pPr>
            <a:r>
              <a:rPr lang="en-US" dirty="0"/>
              <a:t>Participants will learn how to calculate and assess the yield of a recipe for taco meat intended to provide 25 servings, each serving being a 2 oz portion of cooked and seasoned ground beef. </a:t>
            </a:r>
          </a:p>
        </p:txBody>
      </p:sp>
      <p:sp>
        <p:nvSpPr>
          <p:cNvPr id="3" name="Symbol zastępczy stopki 2">
            <a:extLst>
              <a:ext uri="{FF2B5EF4-FFF2-40B4-BE49-F238E27FC236}">
                <a16:creationId xmlns:a16="http://schemas.microsoft.com/office/drawing/2014/main" id="{C583CED3-C71A-248A-57BD-BC79E960874E}"/>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dirty="0">
                <a:solidFill>
                  <a:schemeClr val="tx2"/>
                </a:solidFill>
              </a:rPr>
              <a:t>CULINARY INSTITUTE OF CHILD NUTRITION</a:t>
            </a:r>
            <a:r>
              <a:rPr lang="pl-PL" dirty="0"/>
              <a:t> </a:t>
            </a:r>
            <a:r>
              <a:rPr lang="pl-PL" dirty="0">
                <a:solidFill>
                  <a:schemeClr val="tx1"/>
                </a:solidFill>
              </a:rPr>
              <a:t>//</a:t>
            </a:r>
            <a:r>
              <a:rPr lang="pl-PL" dirty="0"/>
              <a:t> </a:t>
            </a:r>
            <a:r>
              <a:rPr lang="pl-PL" dirty="0">
                <a:solidFill>
                  <a:schemeClr val="accent4"/>
                </a:solidFill>
              </a:rPr>
              <a:t>WORKSHOP DAY 3</a:t>
            </a:r>
          </a:p>
        </p:txBody>
      </p:sp>
      <p:sp>
        <p:nvSpPr>
          <p:cNvPr id="4" name="Symbol zastępczy numeru slajdu 3">
            <a:extLst>
              <a:ext uri="{FF2B5EF4-FFF2-40B4-BE49-F238E27FC236}">
                <a16:creationId xmlns:a16="http://schemas.microsoft.com/office/drawing/2014/main" id="{1A9BF0FF-7073-EC4D-4041-AE89BB32EC29}"/>
              </a:ext>
            </a:extLst>
          </p:cNvPr>
          <p:cNvSpPr>
            <a:spLocks noGrp="1"/>
          </p:cNvSpPr>
          <p:nvPr>
            <p:ph type="sldNum" sz="quarter" idx="4"/>
          </p:nvPr>
        </p:nvSpPr>
        <p:spPr/>
        <p:txBody>
          <a:bodyPr/>
          <a:lstStyle/>
          <a:p>
            <a:fld id="{87B17086-FE5F-4B39-99A4-0AF7C2C21D7E}" type="slidenum">
              <a:rPr lang="pl-PL" smtClean="0"/>
              <a:pPr/>
              <a:t>11</a:t>
            </a:fld>
            <a:endParaRPr lang="pl-PL" dirty="0"/>
          </a:p>
        </p:txBody>
      </p:sp>
    </p:spTree>
    <p:extLst>
      <p:ext uri="{BB962C8B-B14F-4D97-AF65-F5344CB8AC3E}">
        <p14:creationId xmlns:p14="http://schemas.microsoft.com/office/powerpoint/2010/main" val="39155753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9606D81-3112-91C1-B6EF-53FCF5AA7E06}"/>
            </a:ext>
          </a:extLst>
        </p:cNvPr>
        <p:cNvGrpSpPr/>
        <p:nvPr/>
      </p:nvGrpSpPr>
      <p:grpSpPr>
        <a:xfrm>
          <a:off x="0" y="0"/>
          <a:ext cx="0" cy="0"/>
          <a:chOff x="0" y="0"/>
          <a:chExt cx="0" cy="0"/>
        </a:xfrm>
      </p:grpSpPr>
      <p:sp>
        <p:nvSpPr>
          <p:cNvPr id="3" name="Symbol zastępczy stopki 2">
            <a:extLst>
              <a:ext uri="{FF2B5EF4-FFF2-40B4-BE49-F238E27FC236}">
                <a16:creationId xmlns:a16="http://schemas.microsoft.com/office/drawing/2014/main" id="{2EC575AD-61AF-97B3-4A08-147F9CAE9FC5}"/>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dirty="0">
                <a:solidFill>
                  <a:schemeClr val="tx2"/>
                </a:solidFill>
              </a:rPr>
              <a:t>CULINARY INSTITUTE OF CHILD NUTRITION</a:t>
            </a:r>
            <a:r>
              <a:rPr lang="pl-PL" dirty="0"/>
              <a:t> </a:t>
            </a:r>
            <a:r>
              <a:rPr lang="pl-PL" dirty="0">
                <a:solidFill>
                  <a:schemeClr val="tx1"/>
                </a:solidFill>
              </a:rPr>
              <a:t>//</a:t>
            </a:r>
            <a:r>
              <a:rPr lang="pl-PL" dirty="0"/>
              <a:t> </a:t>
            </a:r>
            <a:r>
              <a:rPr lang="pl-PL" dirty="0">
                <a:solidFill>
                  <a:schemeClr val="accent4"/>
                </a:solidFill>
              </a:rPr>
              <a:t>WORKSHOP DAY 3</a:t>
            </a:r>
          </a:p>
        </p:txBody>
      </p:sp>
      <p:sp>
        <p:nvSpPr>
          <p:cNvPr id="5" name="Tytuł 4">
            <a:extLst>
              <a:ext uri="{FF2B5EF4-FFF2-40B4-BE49-F238E27FC236}">
                <a16:creationId xmlns:a16="http://schemas.microsoft.com/office/drawing/2014/main" id="{2AEF1F50-E201-5F6F-DB99-95413EE0ADFB}"/>
              </a:ext>
            </a:extLst>
          </p:cNvPr>
          <p:cNvSpPr>
            <a:spLocks noGrp="1"/>
          </p:cNvSpPr>
          <p:nvPr>
            <p:ph type="title"/>
          </p:nvPr>
        </p:nvSpPr>
        <p:spPr>
          <a:xfrm>
            <a:off x="838200" y="411619"/>
            <a:ext cx="10604808" cy="1325563"/>
          </a:xfrm>
        </p:spPr>
        <p:txBody>
          <a:bodyPr>
            <a:normAutofit/>
          </a:bodyPr>
          <a:lstStyle/>
          <a:p>
            <a:r>
              <a:rPr lang="en-US" dirty="0"/>
              <a:t>Scenario: Yield Test for </a:t>
            </a:r>
            <a:r>
              <a:rPr lang="pl-PL" dirty="0"/>
              <a:t>Taco </a:t>
            </a:r>
            <a:r>
              <a:rPr lang="pl-PL" dirty="0" err="1"/>
              <a:t>Meat</a:t>
            </a:r>
            <a:r>
              <a:rPr lang="en-US" dirty="0"/>
              <a:t> – </a:t>
            </a:r>
            <a:r>
              <a:rPr lang="pl-PL" dirty="0" err="1"/>
              <a:t>Preparation</a:t>
            </a:r>
            <a:endParaRPr lang="pl-PL" dirty="0"/>
          </a:p>
        </p:txBody>
      </p:sp>
      <p:sp>
        <p:nvSpPr>
          <p:cNvPr id="7" name="Oval 6">
            <a:extLst>
              <a:ext uri="{FF2B5EF4-FFF2-40B4-BE49-F238E27FC236}">
                <a16:creationId xmlns:a16="http://schemas.microsoft.com/office/drawing/2014/main" id="{48DCCCE2-2FFF-5F70-D0EA-3FF4309BC2B9}"/>
              </a:ext>
              <a:ext uri="{C183D7F6-B498-43B3-948B-1728B52AA6E4}">
                <adec:decorative xmlns:adec="http://schemas.microsoft.com/office/drawing/2017/decorative" val="1"/>
              </a:ext>
            </a:extLst>
          </p:cNvPr>
          <p:cNvSpPr/>
          <p:nvPr/>
        </p:nvSpPr>
        <p:spPr>
          <a:xfrm>
            <a:off x="1517249" y="2167569"/>
            <a:ext cx="1887187" cy="1887187"/>
          </a:xfrm>
          <a:prstGeom prst="ellipse">
            <a:avLst/>
          </a:prstGeom>
          <a:solidFill>
            <a:schemeClr val="tx2"/>
          </a:solidFill>
        </p:spPr>
        <p:style>
          <a:lnRef idx="0">
            <a:schemeClr val="lt1">
              <a:alpha val="0"/>
              <a:hueOff val="0"/>
              <a:satOff val="0"/>
              <a:lumOff val="0"/>
              <a:alphaOff val="0"/>
            </a:schemeClr>
          </a:lnRef>
          <a:fillRef idx="1">
            <a:scrgbClr r="0" g="0" b="0"/>
          </a:fillRef>
          <a:effectRef idx="0">
            <a:schemeClr val="accent2">
              <a:hueOff val="0"/>
              <a:satOff val="0"/>
              <a:lumOff val="0"/>
              <a:alphaOff val="0"/>
            </a:schemeClr>
          </a:effectRef>
          <a:fontRef idx="minor"/>
        </p:style>
      </p:sp>
      <p:sp>
        <p:nvSpPr>
          <p:cNvPr id="8" name="Rectangle 7">
            <a:extLst>
              <a:ext uri="{FF2B5EF4-FFF2-40B4-BE49-F238E27FC236}">
                <a16:creationId xmlns:a16="http://schemas.microsoft.com/office/drawing/2014/main" id="{3838B531-CB1E-B951-9815-046C7A162F25}"/>
              </a:ext>
              <a:ext uri="{C183D7F6-B498-43B3-948B-1728B52AA6E4}">
                <adec:decorative xmlns:adec="http://schemas.microsoft.com/office/drawing/2017/decorative" val="1"/>
              </a:ext>
            </a:extLst>
          </p:cNvPr>
          <p:cNvSpPr/>
          <p:nvPr/>
        </p:nvSpPr>
        <p:spPr>
          <a:xfrm>
            <a:off x="1919436" y="2569757"/>
            <a:ext cx="1082812" cy="1082812"/>
          </a:xfrm>
          <a:prstGeom prst="rect">
            <a:avLst/>
          </a:prstGeom>
          <a:blipFill>
            <a:blip r:embed="rId3">
              <a:extLst>
                <a:ext uri="{96DAC541-7B7A-43D3-8B79-37D633B846F1}">
                  <asvg:svgBlip xmlns:asvg="http://schemas.microsoft.com/office/drawing/2016/SVG/main" r:embed="rId4"/>
                </a:ext>
              </a:extLst>
            </a:blip>
            <a:srcRect/>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sp>
      <p:sp>
        <p:nvSpPr>
          <p:cNvPr id="9" name="Freeform: Shape 8">
            <a:extLst>
              <a:ext uri="{FF2B5EF4-FFF2-40B4-BE49-F238E27FC236}">
                <a16:creationId xmlns:a16="http://schemas.microsoft.com/office/drawing/2014/main" id="{BDE26F1E-4244-9310-D1A2-9E62AE982A7A}"/>
              </a:ext>
            </a:extLst>
          </p:cNvPr>
          <p:cNvSpPr/>
          <p:nvPr/>
        </p:nvSpPr>
        <p:spPr>
          <a:xfrm>
            <a:off x="913967" y="4642570"/>
            <a:ext cx="3093750" cy="1383750"/>
          </a:xfrm>
          <a:custGeom>
            <a:avLst/>
            <a:gdLst>
              <a:gd name="connsiteX0" fmla="*/ 0 w 3093750"/>
              <a:gd name="connsiteY0" fmla="*/ 0 h 1383750"/>
              <a:gd name="connsiteX1" fmla="*/ 3093750 w 3093750"/>
              <a:gd name="connsiteY1" fmla="*/ 0 h 1383750"/>
              <a:gd name="connsiteX2" fmla="*/ 3093750 w 3093750"/>
              <a:gd name="connsiteY2" fmla="*/ 1383750 h 1383750"/>
              <a:gd name="connsiteX3" fmla="*/ 0 w 3093750"/>
              <a:gd name="connsiteY3" fmla="*/ 1383750 h 1383750"/>
              <a:gd name="connsiteX4" fmla="*/ 0 w 3093750"/>
              <a:gd name="connsiteY4" fmla="*/ 0 h 1383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3750" h="1383750">
                <a:moveTo>
                  <a:pt x="0" y="0"/>
                </a:moveTo>
                <a:lnTo>
                  <a:pt x="3093750" y="0"/>
                </a:lnTo>
                <a:lnTo>
                  <a:pt x="3093750" y="1383750"/>
                </a:lnTo>
                <a:lnTo>
                  <a:pt x="0" y="1383750"/>
                </a:lnTo>
                <a:lnTo>
                  <a:pt x="0" y="0"/>
                </a:lnTo>
                <a:close/>
              </a:path>
            </a:pathLst>
          </a:custGeom>
        </p:spPr>
        <p:style>
          <a:lnRef idx="0">
            <a:schemeClr val="accent2">
              <a:alpha val="0"/>
              <a:hueOff val="0"/>
              <a:satOff val="0"/>
              <a:lumOff val="0"/>
              <a:alphaOff val="0"/>
            </a:schemeClr>
          </a:lnRef>
          <a:fillRef idx="0">
            <a:schemeClr val="accent2">
              <a:alpha val="0"/>
              <a:hueOff val="0"/>
              <a:satOff val="0"/>
              <a:lumOff val="0"/>
              <a:alphaOff val="0"/>
            </a:schemeClr>
          </a:fillRef>
          <a:effectRef idx="0">
            <a:schemeClr val="accent2">
              <a:alpha val="0"/>
              <a:hueOff val="0"/>
              <a:satOff val="0"/>
              <a:lumOff val="0"/>
              <a:alphaOff val="0"/>
            </a:schemeClr>
          </a:effectRef>
          <a:fontRef idx="minor">
            <a:schemeClr val="accent2">
              <a:hueOff val="0"/>
              <a:satOff val="0"/>
              <a:lumOff val="0"/>
              <a:alphaOff val="0"/>
            </a:schemeClr>
          </a:fontRef>
        </p:style>
        <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defRPr cap="all"/>
            </a:pPr>
            <a:r>
              <a:rPr lang="en-US" sz="2400" b="0" kern="1200" cap="none" dirty="0">
                <a:solidFill>
                  <a:schemeClr val="tx1"/>
                </a:solidFill>
              </a:rPr>
              <a:t>Gather ingredients and equipment</a:t>
            </a:r>
            <a:endParaRPr lang="en-US" sz="2400" kern="1200" cap="none" dirty="0">
              <a:solidFill>
                <a:schemeClr val="tx1"/>
              </a:solidFill>
            </a:endParaRPr>
          </a:p>
        </p:txBody>
      </p:sp>
      <p:sp>
        <p:nvSpPr>
          <p:cNvPr id="10" name="Oval 9">
            <a:extLst>
              <a:ext uri="{FF2B5EF4-FFF2-40B4-BE49-F238E27FC236}">
                <a16:creationId xmlns:a16="http://schemas.microsoft.com/office/drawing/2014/main" id="{A96453D1-8F82-070F-0801-0F740EB84A1E}"/>
              </a:ext>
              <a:ext uri="{C183D7F6-B498-43B3-948B-1728B52AA6E4}">
                <adec:decorative xmlns:adec="http://schemas.microsoft.com/office/drawing/2017/decorative" val="1"/>
              </a:ext>
            </a:extLst>
          </p:cNvPr>
          <p:cNvSpPr/>
          <p:nvPr/>
        </p:nvSpPr>
        <p:spPr>
          <a:xfrm>
            <a:off x="5152405" y="2167569"/>
            <a:ext cx="1887187" cy="1887187"/>
          </a:xfrm>
          <a:prstGeom prst="ellipse">
            <a:avLst/>
          </a:prstGeom>
          <a:solidFill>
            <a:schemeClr val="accent4"/>
          </a:solidFill>
        </p:spPr>
        <p:style>
          <a:lnRef idx="0">
            <a:schemeClr val="lt1">
              <a:alpha val="0"/>
              <a:hueOff val="0"/>
              <a:satOff val="0"/>
              <a:lumOff val="0"/>
              <a:alphaOff val="0"/>
            </a:schemeClr>
          </a:lnRef>
          <a:fillRef idx="1">
            <a:scrgbClr r="0" g="0" b="0"/>
          </a:fillRef>
          <a:effectRef idx="0">
            <a:schemeClr val="accent3">
              <a:hueOff val="0"/>
              <a:satOff val="0"/>
              <a:lumOff val="0"/>
              <a:alphaOff val="0"/>
            </a:schemeClr>
          </a:effectRef>
          <a:fontRef idx="minor"/>
        </p:style>
      </p:sp>
      <p:sp>
        <p:nvSpPr>
          <p:cNvPr id="11" name="Rectangle 10">
            <a:extLst>
              <a:ext uri="{FF2B5EF4-FFF2-40B4-BE49-F238E27FC236}">
                <a16:creationId xmlns:a16="http://schemas.microsoft.com/office/drawing/2014/main" id="{58C77F29-E778-6A5A-1EA7-F0D8D85FC455}"/>
              </a:ext>
              <a:ext uri="{C183D7F6-B498-43B3-948B-1728B52AA6E4}">
                <adec:decorative xmlns:adec="http://schemas.microsoft.com/office/drawing/2017/decorative" val="1"/>
              </a:ext>
            </a:extLst>
          </p:cNvPr>
          <p:cNvSpPr/>
          <p:nvPr/>
        </p:nvSpPr>
        <p:spPr>
          <a:xfrm>
            <a:off x="5554592" y="2569757"/>
            <a:ext cx="1082812" cy="1082812"/>
          </a:xfrm>
          <a:prstGeom prst="rect">
            <a:avLst/>
          </a:prstGeom>
          <a:blipFill>
            <a:blip r:embed="rId5">
              <a:extLst>
                <a:ext uri="{96DAC541-7B7A-43D3-8B79-37D633B846F1}">
                  <asvg:svgBlip xmlns:asvg="http://schemas.microsoft.com/office/drawing/2016/SVG/main" r:embed="rId6"/>
                </a:ext>
              </a:extLst>
            </a:blip>
            <a:srcRect/>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sp>
      <p:sp>
        <p:nvSpPr>
          <p:cNvPr id="12" name="Freeform: Shape 11">
            <a:extLst>
              <a:ext uri="{FF2B5EF4-FFF2-40B4-BE49-F238E27FC236}">
                <a16:creationId xmlns:a16="http://schemas.microsoft.com/office/drawing/2014/main" id="{06F25B41-F678-C2E6-6BF4-131DE3CF96C4}"/>
              </a:ext>
            </a:extLst>
          </p:cNvPr>
          <p:cNvSpPr/>
          <p:nvPr/>
        </p:nvSpPr>
        <p:spPr>
          <a:xfrm>
            <a:off x="4549124" y="4642570"/>
            <a:ext cx="3093750" cy="1383750"/>
          </a:xfrm>
          <a:custGeom>
            <a:avLst/>
            <a:gdLst>
              <a:gd name="connsiteX0" fmla="*/ 0 w 3093750"/>
              <a:gd name="connsiteY0" fmla="*/ 0 h 1383750"/>
              <a:gd name="connsiteX1" fmla="*/ 3093750 w 3093750"/>
              <a:gd name="connsiteY1" fmla="*/ 0 h 1383750"/>
              <a:gd name="connsiteX2" fmla="*/ 3093750 w 3093750"/>
              <a:gd name="connsiteY2" fmla="*/ 1383750 h 1383750"/>
              <a:gd name="connsiteX3" fmla="*/ 0 w 3093750"/>
              <a:gd name="connsiteY3" fmla="*/ 1383750 h 1383750"/>
              <a:gd name="connsiteX4" fmla="*/ 0 w 3093750"/>
              <a:gd name="connsiteY4" fmla="*/ 0 h 1383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3750" h="1383750">
                <a:moveTo>
                  <a:pt x="0" y="0"/>
                </a:moveTo>
                <a:lnTo>
                  <a:pt x="3093750" y="0"/>
                </a:lnTo>
                <a:lnTo>
                  <a:pt x="3093750" y="1383750"/>
                </a:lnTo>
                <a:lnTo>
                  <a:pt x="0" y="1383750"/>
                </a:lnTo>
                <a:lnTo>
                  <a:pt x="0" y="0"/>
                </a:lnTo>
                <a:close/>
              </a:path>
            </a:pathLst>
          </a:custGeom>
        </p:spPr>
        <p:style>
          <a:lnRef idx="0">
            <a:schemeClr val="accent2">
              <a:alpha val="0"/>
              <a:hueOff val="0"/>
              <a:satOff val="0"/>
              <a:lumOff val="0"/>
              <a:alphaOff val="0"/>
            </a:schemeClr>
          </a:lnRef>
          <a:fillRef idx="0">
            <a:schemeClr val="accent2">
              <a:alpha val="0"/>
              <a:hueOff val="0"/>
              <a:satOff val="0"/>
              <a:lumOff val="0"/>
              <a:alphaOff val="0"/>
            </a:schemeClr>
          </a:fillRef>
          <a:effectRef idx="0">
            <a:schemeClr val="accent2">
              <a:alpha val="0"/>
              <a:hueOff val="0"/>
              <a:satOff val="0"/>
              <a:lumOff val="0"/>
              <a:alphaOff val="0"/>
            </a:schemeClr>
          </a:effectRef>
          <a:fontRef idx="minor">
            <a:schemeClr val="accent3">
              <a:hueOff val="0"/>
              <a:satOff val="0"/>
              <a:lumOff val="0"/>
              <a:alphaOff val="0"/>
            </a:schemeClr>
          </a:fontRef>
        </p:style>
        <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defRPr cap="all"/>
            </a:pPr>
            <a:r>
              <a:rPr lang="pl-PL" sz="2400" kern="1200" cap="none" dirty="0" err="1">
                <a:solidFill>
                  <a:schemeClr val="tx1"/>
                </a:solidFill>
              </a:rPr>
              <a:t>Understand</a:t>
            </a:r>
            <a:r>
              <a:rPr lang="pl-PL" sz="2400" kern="1200" cap="none" dirty="0">
                <a:solidFill>
                  <a:schemeClr val="tx1"/>
                </a:solidFill>
              </a:rPr>
              <a:t> the </a:t>
            </a:r>
            <a:r>
              <a:rPr lang="pl-PL" sz="2400" kern="1200" cap="none" dirty="0" err="1">
                <a:solidFill>
                  <a:schemeClr val="tx1"/>
                </a:solidFill>
              </a:rPr>
              <a:t>recipe</a:t>
            </a:r>
            <a:r>
              <a:rPr lang="pl-PL" sz="2400" kern="1200" cap="none" dirty="0">
                <a:solidFill>
                  <a:schemeClr val="tx1"/>
                </a:solidFill>
              </a:rPr>
              <a:t> </a:t>
            </a:r>
            <a:r>
              <a:rPr lang="pl-PL" sz="2400" kern="1200" cap="none" dirty="0" err="1">
                <a:solidFill>
                  <a:schemeClr val="tx1"/>
                </a:solidFill>
              </a:rPr>
              <a:t>yield</a:t>
            </a:r>
            <a:endParaRPr lang="pl-PL" sz="2400" kern="1200" cap="none" dirty="0">
              <a:solidFill>
                <a:schemeClr val="tx1"/>
              </a:solidFill>
            </a:endParaRPr>
          </a:p>
        </p:txBody>
      </p:sp>
      <p:sp>
        <p:nvSpPr>
          <p:cNvPr id="13" name="Oval 12">
            <a:extLst>
              <a:ext uri="{FF2B5EF4-FFF2-40B4-BE49-F238E27FC236}">
                <a16:creationId xmlns:a16="http://schemas.microsoft.com/office/drawing/2014/main" id="{302F72D0-5249-8BB2-2621-29B1F1D850E9}"/>
              </a:ext>
              <a:ext uri="{C183D7F6-B498-43B3-948B-1728B52AA6E4}">
                <adec:decorative xmlns:adec="http://schemas.microsoft.com/office/drawing/2017/decorative" val="1"/>
              </a:ext>
            </a:extLst>
          </p:cNvPr>
          <p:cNvSpPr/>
          <p:nvPr/>
        </p:nvSpPr>
        <p:spPr>
          <a:xfrm>
            <a:off x="8787561" y="2167569"/>
            <a:ext cx="1887187" cy="1887187"/>
          </a:xfrm>
          <a:prstGeom prst="ellipse">
            <a:avLst/>
          </a:prstGeom>
          <a:solidFill>
            <a:schemeClr val="accent3"/>
          </a:solidFill>
        </p:spPr>
        <p:style>
          <a:lnRef idx="0">
            <a:schemeClr val="lt1">
              <a:alpha val="0"/>
              <a:hueOff val="0"/>
              <a:satOff val="0"/>
              <a:lumOff val="0"/>
              <a:alphaOff val="0"/>
            </a:schemeClr>
          </a:lnRef>
          <a:fillRef idx="1">
            <a:scrgbClr r="0" g="0" b="0"/>
          </a:fillRef>
          <a:effectRef idx="0">
            <a:schemeClr val="accent4">
              <a:hueOff val="0"/>
              <a:satOff val="0"/>
              <a:lumOff val="0"/>
              <a:alphaOff val="0"/>
            </a:schemeClr>
          </a:effectRef>
          <a:fontRef idx="minor"/>
        </p:style>
      </p:sp>
      <p:sp>
        <p:nvSpPr>
          <p:cNvPr id="14" name="Rectangle 13">
            <a:extLst>
              <a:ext uri="{FF2B5EF4-FFF2-40B4-BE49-F238E27FC236}">
                <a16:creationId xmlns:a16="http://schemas.microsoft.com/office/drawing/2014/main" id="{26E6F45A-04C1-BABC-FAD6-4106C4FAE5F1}"/>
              </a:ext>
              <a:ext uri="{C183D7F6-B498-43B3-948B-1728B52AA6E4}">
                <adec:decorative xmlns:adec="http://schemas.microsoft.com/office/drawing/2017/decorative" val="1"/>
              </a:ext>
            </a:extLst>
          </p:cNvPr>
          <p:cNvSpPr/>
          <p:nvPr/>
        </p:nvSpPr>
        <p:spPr>
          <a:xfrm>
            <a:off x="9189749" y="2569757"/>
            <a:ext cx="1082812" cy="1082812"/>
          </a:xfrm>
          <a:prstGeom prst="rect">
            <a:avLst/>
          </a:prstGeom>
          <a:blipFill>
            <a:blip r:embed="rId7">
              <a:extLst>
                <a:ext uri="{96DAC541-7B7A-43D3-8B79-37D633B846F1}">
                  <asvg:svgBlip xmlns:asvg="http://schemas.microsoft.com/office/drawing/2016/SVG/main" r:embed="rId8"/>
                </a:ext>
              </a:extLst>
            </a:blip>
            <a:srcRect/>
            <a:stretch>
              <a:fillRect/>
            </a:stretch>
          </a:blipFill>
        </p:spPr>
        <p:style>
          <a:lnRef idx="2">
            <a:schemeClr val="lt1">
              <a:alpha val="0"/>
              <a:hueOff val="0"/>
              <a:satOff val="0"/>
              <a:lumOff val="0"/>
              <a:alphaOff val="0"/>
            </a:schemeClr>
          </a:lnRef>
          <a:fillRef idx="1">
            <a:scrgbClr r="0" g="0" b="0"/>
          </a:fillRef>
          <a:effectRef idx="0">
            <a:schemeClr val="bg1">
              <a:hueOff val="0"/>
              <a:satOff val="0"/>
              <a:lumOff val="0"/>
              <a:alphaOff val="0"/>
            </a:schemeClr>
          </a:effectRef>
          <a:fontRef idx="minor">
            <a:schemeClr val="dk1">
              <a:hueOff val="0"/>
              <a:satOff val="0"/>
              <a:lumOff val="0"/>
              <a:alphaOff val="0"/>
            </a:schemeClr>
          </a:fontRef>
        </p:style>
      </p:sp>
      <p:sp>
        <p:nvSpPr>
          <p:cNvPr id="15" name="Freeform: Shape 14">
            <a:extLst>
              <a:ext uri="{FF2B5EF4-FFF2-40B4-BE49-F238E27FC236}">
                <a16:creationId xmlns:a16="http://schemas.microsoft.com/office/drawing/2014/main" id="{5271F295-7482-703F-E68C-35B0FCA79672}"/>
              </a:ext>
            </a:extLst>
          </p:cNvPr>
          <p:cNvSpPr/>
          <p:nvPr/>
        </p:nvSpPr>
        <p:spPr>
          <a:xfrm>
            <a:off x="8184280" y="4642570"/>
            <a:ext cx="3093750" cy="1383750"/>
          </a:xfrm>
          <a:custGeom>
            <a:avLst/>
            <a:gdLst>
              <a:gd name="connsiteX0" fmla="*/ 0 w 3093750"/>
              <a:gd name="connsiteY0" fmla="*/ 0 h 1383750"/>
              <a:gd name="connsiteX1" fmla="*/ 3093750 w 3093750"/>
              <a:gd name="connsiteY1" fmla="*/ 0 h 1383750"/>
              <a:gd name="connsiteX2" fmla="*/ 3093750 w 3093750"/>
              <a:gd name="connsiteY2" fmla="*/ 1383750 h 1383750"/>
              <a:gd name="connsiteX3" fmla="*/ 0 w 3093750"/>
              <a:gd name="connsiteY3" fmla="*/ 1383750 h 1383750"/>
              <a:gd name="connsiteX4" fmla="*/ 0 w 3093750"/>
              <a:gd name="connsiteY4" fmla="*/ 0 h 1383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3750" h="1383750">
                <a:moveTo>
                  <a:pt x="0" y="0"/>
                </a:moveTo>
                <a:lnTo>
                  <a:pt x="3093750" y="0"/>
                </a:lnTo>
                <a:lnTo>
                  <a:pt x="3093750" y="1383750"/>
                </a:lnTo>
                <a:lnTo>
                  <a:pt x="0" y="1383750"/>
                </a:lnTo>
                <a:lnTo>
                  <a:pt x="0" y="0"/>
                </a:lnTo>
                <a:close/>
              </a:path>
            </a:pathLst>
          </a:custGeom>
        </p:spPr>
        <p:style>
          <a:lnRef idx="0">
            <a:schemeClr val="accent2">
              <a:alpha val="0"/>
              <a:hueOff val="0"/>
              <a:satOff val="0"/>
              <a:lumOff val="0"/>
              <a:alphaOff val="0"/>
            </a:schemeClr>
          </a:lnRef>
          <a:fillRef idx="0">
            <a:schemeClr val="accent2">
              <a:alpha val="0"/>
              <a:hueOff val="0"/>
              <a:satOff val="0"/>
              <a:lumOff val="0"/>
              <a:alphaOff val="0"/>
            </a:schemeClr>
          </a:fillRef>
          <a:effectRef idx="0">
            <a:schemeClr val="accent2">
              <a:alpha val="0"/>
              <a:hueOff val="0"/>
              <a:satOff val="0"/>
              <a:lumOff val="0"/>
              <a:alphaOff val="0"/>
            </a:schemeClr>
          </a:effectRef>
          <a:fontRef idx="minor">
            <a:schemeClr val="accent4">
              <a:hueOff val="0"/>
              <a:satOff val="0"/>
              <a:lumOff val="0"/>
              <a:alphaOff val="0"/>
            </a:schemeClr>
          </a:fontRef>
        </p:style>
        <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defRPr cap="all"/>
            </a:pPr>
            <a:r>
              <a:rPr lang="en-US" sz="2400" kern="1200" cap="none" dirty="0">
                <a:solidFill>
                  <a:schemeClr val="tx1"/>
                </a:solidFill>
              </a:rPr>
              <a:t>Calculate </a:t>
            </a:r>
            <a:r>
              <a:rPr lang="pl-PL" sz="2400" kern="1200" cap="none" dirty="0">
                <a:solidFill>
                  <a:schemeClr val="tx1"/>
                </a:solidFill>
              </a:rPr>
              <a:t>r</a:t>
            </a:r>
            <a:r>
              <a:rPr lang="en-US" sz="2400" kern="1200" cap="none" dirty="0">
                <a:solidFill>
                  <a:schemeClr val="tx1"/>
                </a:solidFill>
              </a:rPr>
              <a:t>aw </a:t>
            </a:r>
            <a:r>
              <a:rPr lang="pl-PL" sz="2400" kern="1200" cap="none" dirty="0">
                <a:solidFill>
                  <a:schemeClr val="tx1"/>
                </a:solidFill>
              </a:rPr>
              <a:t>g</a:t>
            </a:r>
            <a:r>
              <a:rPr lang="en-US" sz="2400" kern="1200" cap="none" dirty="0">
                <a:solidFill>
                  <a:schemeClr val="tx1"/>
                </a:solidFill>
              </a:rPr>
              <a:t>round </a:t>
            </a:r>
            <a:r>
              <a:rPr lang="pl-PL" sz="2400" kern="1200" cap="none" dirty="0">
                <a:solidFill>
                  <a:schemeClr val="tx1"/>
                </a:solidFill>
              </a:rPr>
              <a:t>b</a:t>
            </a:r>
            <a:r>
              <a:rPr lang="en-US" sz="2400" kern="1200" cap="none" dirty="0" err="1">
                <a:solidFill>
                  <a:schemeClr val="tx1"/>
                </a:solidFill>
              </a:rPr>
              <a:t>eef</a:t>
            </a:r>
            <a:r>
              <a:rPr lang="en-US" sz="2400" kern="1200" cap="none" dirty="0">
                <a:solidFill>
                  <a:schemeClr val="tx1"/>
                </a:solidFill>
              </a:rPr>
              <a:t> </a:t>
            </a:r>
            <a:r>
              <a:rPr lang="pl-PL" sz="2400" kern="1200" cap="none" dirty="0">
                <a:solidFill>
                  <a:schemeClr val="tx1"/>
                </a:solidFill>
              </a:rPr>
              <a:t>n</a:t>
            </a:r>
            <a:r>
              <a:rPr lang="en-US" sz="2400" kern="1200" cap="none" dirty="0" err="1">
                <a:solidFill>
                  <a:schemeClr val="tx1"/>
                </a:solidFill>
              </a:rPr>
              <a:t>eeded</a:t>
            </a:r>
            <a:endParaRPr lang="pl-PL" sz="2400" kern="1200" cap="none" dirty="0">
              <a:solidFill>
                <a:schemeClr val="tx1"/>
              </a:solidFill>
            </a:endParaRPr>
          </a:p>
        </p:txBody>
      </p:sp>
      <p:sp>
        <p:nvSpPr>
          <p:cNvPr id="4" name="Symbol zastępczy numeru slajdu 3">
            <a:extLst>
              <a:ext uri="{FF2B5EF4-FFF2-40B4-BE49-F238E27FC236}">
                <a16:creationId xmlns:a16="http://schemas.microsoft.com/office/drawing/2014/main" id="{23BC79AA-93F3-6C61-53A2-BD7342006E0F}"/>
              </a:ext>
            </a:extLst>
          </p:cNvPr>
          <p:cNvSpPr>
            <a:spLocks noGrp="1"/>
          </p:cNvSpPr>
          <p:nvPr>
            <p:ph type="sldNum" sz="quarter" idx="4"/>
          </p:nvPr>
        </p:nvSpPr>
        <p:spPr/>
        <p:txBody>
          <a:bodyPr/>
          <a:lstStyle/>
          <a:p>
            <a:fld id="{87B17086-FE5F-4B39-99A4-0AF7C2C21D7E}" type="slidenum">
              <a:rPr lang="pl-PL" smtClean="0"/>
              <a:pPr/>
              <a:t>12</a:t>
            </a:fld>
            <a:endParaRPr lang="pl-PL" dirty="0"/>
          </a:p>
        </p:txBody>
      </p:sp>
    </p:spTree>
    <p:extLst>
      <p:ext uri="{BB962C8B-B14F-4D97-AF65-F5344CB8AC3E}">
        <p14:creationId xmlns:p14="http://schemas.microsoft.com/office/powerpoint/2010/main" val="24049234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54E3736-2999-AB28-5D38-9974FC2FD4A3}"/>
            </a:ext>
          </a:extLst>
        </p:cNvPr>
        <p:cNvGrpSpPr/>
        <p:nvPr/>
      </p:nvGrpSpPr>
      <p:grpSpPr>
        <a:xfrm>
          <a:off x="0" y="0"/>
          <a:ext cx="0" cy="0"/>
          <a:chOff x="0" y="0"/>
          <a:chExt cx="0" cy="0"/>
        </a:xfrm>
      </p:grpSpPr>
      <p:sp>
        <p:nvSpPr>
          <p:cNvPr id="3" name="Symbol zastępczy stopki 2">
            <a:extLst>
              <a:ext uri="{FF2B5EF4-FFF2-40B4-BE49-F238E27FC236}">
                <a16:creationId xmlns:a16="http://schemas.microsoft.com/office/drawing/2014/main" id="{BD5BE0F0-FD50-DECF-4ABB-AA23D2EBC088}"/>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dirty="0">
                <a:solidFill>
                  <a:schemeClr val="tx2"/>
                </a:solidFill>
              </a:rPr>
              <a:t>CULINARY INSTITUTE OF CHILD NUTRITION</a:t>
            </a:r>
            <a:r>
              <a:rPr lang="pl-PL" dirty="0"/>
              <a:t> </a:t>
            </a:r>
            <a:r>
              <a:rPr lang="pl-PL" dirty="0">
                <a:solidFill>
                  <a:schemeClr val="tx1"/>
                </a:solidFill>
              </a:rPr>
              <a:t>//</a:t>
            </a:r>
            <a:r>
              <a:rPr lang="pl-PL" dirty="0"/>
              <a:t> </a:t>
            </a:r>
            <a:r>
              <a:rPr lang="pl-PL" dirty="0">
                <a:solidFill>
                  <a:schemeClr val="accent4"/>
                </a:solidFill>
              </a:rPr>
              <a:t>WORKSHOP DAY 3</a:t>
            </a:r>
          </a:p>
        </p:txBody>
      </p:sp>
      <p:sp>
        <p:nvSpPr>
          <p:cNvPr id="5" name="Tytuł 4">
            <a:extLst>
              <a:ext uri="{FF2B5EF4-FFF2-40B4-BE49-F238E27FC236}">
                <a16:creationId xmlns:a16="http://schemas.microsoft.com/office/drawing/2014/main" id="{1AC481EE-0F25-36F5-1E69-4F0A08CF73E1}"/>
              </a:ext>
            </a:extLst>
          </p:cNvPr>
          <p:cNvSpPr>
            <a:spLocks noGrp="1"/>
          </p:cNvSpPr>
          <p:nvPr>
            <p:ph type="title"/>
          </p:nvPr>
        </p:nvSpPr>
        <p:spPr>
          <a:xfrm>
            <a:off x="838200" y="411619"/>
            <a:ext cx="10604808" cy="1325563"/>
          </a:xfrm>
        </p:spPr>
        <p:txBody>
          <a:bodyPr>
            <a:normAutofit/>
          </a:bodyPr>
          <a:lstStyle/>
          <a:p>
            <a:r>
              <a:rPr lang="en-US" dirty="0"/>
              <a:t>Scenario: Yield Test for </a:t>
            </a:r>
            <a:r>
              <a:rPr lang="pl-PL" dirty="0"/>
              <a:t>Taco </a:t>
            </a:r>
            <a:r>
              <a:rPr lang="pl-PL" dirty="0" err="1"/>
              <a:t>Meat</a:t>
            </a:r>
            <a:r>
              <a:rPr lang="en-US" dirty="0"/>
              <a:t> – </a:t>
            </a:r>
            <a:r>
              <a:rPr lang="pl-PL" dirty="0"/>
              <a:t>Cooking </a:t>
            </a:r>
            <a:r>
              <a:rPr lang="pl-PL" dirty="0" err="1"/>
              <a:t>Process</a:t>
            </a:r>
            <a:endParaRPr lang="pl-PL" dirty="0"/>
          </a:p>
        </p:txBody>
      </p:sp>
      <p:sp>
        <p:nvSpPr>
          <p:cNvPr id="7" name="Oval 6">
            <a:extLst>
              <a:ext uri="{FF2B5EF4-FFF2-40B4-BE49-F238E27FC236}">
                <a16:creationId xmlns:a16="http://schemas.microsoft.com/office/drawing/2014/main" id="{19CF5BE4-664D-01A2-19AF-13BF57BB0E92}"/>
              </a:ext>
              <a:ext uri="{C183D7F6-B498-43B3-948B-1728B52AA6E4}">
                <adec:decorative xmlns:adec="http://schemas.microsoft.com/office/drawing/2017/decorative" val="1"/>
              </a:ext>
            </a:extLst>
          </p:cNvPr>
          <p:cNvSpPr/>
          <p:nvPr/>
        </p:nvSpPr>
        <p:spPr>
          <a:xfrm>
            <a:off x="2882999" y="2296944"/>
            <a:ext cx="2196000" cy="2196000"/>
          </a:xfrm>
          <a:prstGeom prst="ellipse">
            <a:avLst/>
          </a:prstGeom>
          <a:solidFill>
            <a:schemeClr val="accent3"/>
          </a:solidFill>
        </p:spPr>
        <p:style>
          <a:lnRef idx="0">
            <a:schemeClr val="lt1">
              <a:alpha val="0"/>
              <a:hueOff val="0"/>
              <a:satOff val="0"/>
              <a:lumOff val="0"/>
              <a:alphaOff val="0"/>
            </a:schemeClr>
          </a:lnRef>
          <a:fillRef idx="1">
            <a:scrgbClr r="0" g="0" b="0"/>
          </a:fillRef>
          <a:effectRef idx="0">
            <a:schemeClr val="accent2">
              <a:hueOff val="0"/>
              <a:satOff val="0"/>
              <a:lumOff val="0"/>
              <a:alphaOff val="0"/>
            </a:schemeClr>
          </a:effectRef>
          <a:fontRef idx="minor"/>
        </p:style>
      </p:sp>
      <p:sp>
        <p:nvSpPr>
          <p:cNvPr id="8" name="Rectangle 7">
            <a:extLst>
              <a:ext uri="{FF2B5EF4-FFF2-40B4-BE49-F238E27FC236}">
                <a16:creationId xmlns:a16="http://schemas.microsoft.com/office/drawing/2014/main" id="{BDB3B8B9-B116-BAAB-4A82-F333313132E6}"/>
              </a:ext>
              <a:ext uri="{C183D7F6-B498-43B3-948B-1728B52AA6E4}">
                <adec:decorative xmlns:adec="http://schemas.microsoft.com/office/drawing/2017/decorative" val="1"/>
              </a:ext>
            </a:extLst>
          </p:cNvPr>
          <p:cNvSpPr/>
          <p:nvPr/>
        </p:nvSpPr>
        <p:spPr>
          <a:xfrm>
            <a:off x="3350999" y="2764944"/>
            <a:ext cx="1260000" cy="1260000"/>
          </a:xfrm>
          <a:prstGeom prst="rect">
            <a:avLst/>
          </a:prstGeom>
          <a:blipFill>
            <a:blip r:embed="rId3"/>
            <a:srcRect/>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sp>
      <p:sp>
        <p:nvSpPr>
          <p:cNvPr id="9" name="Freeform: Shape 8">
            <a:extLst>
              <a:ext uri="{FF2B5EF4-FFF2-40B4-BE49-F238E27FC236}">
                <a16:creationId xmlns:a16="http://schemas.microsoft.com/office/drawing/2014/main" id="{AE690354-1E97-A433-49F0-BDAF8F2C9180}"/>
              </a:ext>
            </a:extLst>
          </p:cNvPr>
          <p:cNvSpPr/>
          <p:nvPr/>
        </p:nvSpPr>
        <p:spPr>
          <a:xfrm>
            <a:off x="2180999" y="5176945"/>
            <a:ext cx="3600000" cy="720000"/>
          </a:xfrm>
          <a:custGeom>
            <a:avLst/>
            <a:gdLst>
              <a:gd name="connsiteX0" fmla="*/ 0 w 3600000"/>
              <a:gd name="connsiteY0" fmla="*/ 0 h 720000"/>
              <a:gd name="connsiteX1" fmla="*/ 3600000 w 3600000"/>
              <a:gd name="connsiteY1" fmla="*/ 0 h 720000"/>
              <a:gd name="connsiteX2" fmla="*/ 3600000 w 3600000"/>
              <a:gd name="connsiteY2" fmla="*/ 720000 h 720000"/>
              <a:gd name="connsiteX3" fmla="*/ 0 w 3600000"/>
              <a:gd name="connsiteY3" fmla="*/ 720000 h 720000"/>
              <a:gd name="connsiteX4" fmla="*/ 0 w 3600000"/>
              <a:gd name="connsiteY4" fmla="*/ 0 h 72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00000" h="720000">
                <a:moveTo>
                  <a:pt x="0" y="0"/>
                </a:moveTo>
                <a:lnTo>
                  <a:pt x="3600000" y="0"/>
                </a:lnTo>
                <a:lnTo>
                  <a:pt x="3600000" y="720000"/>
                </a:lnTo>
                <a:lnTo>
                  <a:pt x="0" y="720000"/>
                </a:lnTo>
                <a:lnTo>
                  <a:pt x="0" y="0"/>
                </a:lnTo>
                <a:close/>
              </a:path>
            </a:pathLst>
          </a:custGeom>
        </p:spPr>
        <p:style>
          <a:lnRef idx="0">
            <a:schemeClr val="accent2">
              <a:alpha val="0"/>
              <a:hueOff val="0"/>
              <a:satOff val="0"/>
              <a:lumOff val="0"/>
              <a:alphaOff val="0"/>
            </a:schemeClr>
          </a:lnRef>
          <a:fillRef idx="0">
            <a:schemeClr val="accent2">
              <a:alpha val="0"/>
              <a:hueOff val="0"/>
              <a:satOff val="0"/>
              <a:lumOff val="0"/>
              <a:alphaOff val="0"/>
            </a:schemeClr>
          </a:fillRef>
          <a:effectRef idx="0">
            <a:schemeClr val="accent2">
              <a:alpha val="0"/>
              <a:hueOff val="0"/>
              <a:satOff val="0"/>
              <a:lumOff val="0"/>
              <a:alphaOff val="0"/>
            </a:schemeClr>
          </a:effectRef>
          <a:fontRef idx="minor">
            <a:schemeClr val="accent2">
              <a:hueOff val="0"/>
              <a:satOff val="0"/>
              <a:lumOff val="0"/>
              <a:alphaOff val="0"/>
            </a:schemeClr>
          </a:fontRef>
        </p:style>
        <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defRPr cap="all"/>
            </a:pPr>
            <a:r>
              <a:rPr lang="pl-PL" sz="2400" b="0" kern="1200" cap="none" dirty="0">
                <a:solidFill>
                  <a:schemeClr val="tx1"/>
                </a:solidFill>
              </a:rPr>
              <a:t>Cook the taco </a:t>
            </a:r>
            <a:r>
              <a:rPr lang="pl-PL" sz="2400" b="0" kern="1200" cap="none" dirty="0" err="1">
                <a:solidFill>
                  <a:schemeClr val="tx1"/>
                </a:solidFill>
              </a:rPr>
              <a:t>meat</a:t>
            </a:r>
            <a:endParaRPr lang="en-US" sz="2400" kern="1200" cap="none" dirty="0">
              <a:solidFill>
                <a:schemeClr val="tx1"/>
              </a:solidFill>
            </a:endParaRPr>
          </a:p>
        </p:txBody>
      </p:sp>
      <p:sp>
        <p:nvSpPr>
          <p:cNvPr id="10" name="Oval 9">
            <a:extLst>
              <a:ext uri="{FF2B5EF4-FFF2-40B4-BE49-F238E27FC236}">
                <a16:creationId xmlns:a16="http://schemas.microsoft.com/office/drawing/2014/main" id="{5A15924C-B8A6-8D56-B058-0747FF0620ED}"/>
              </a:ext>
              <a:ext uri="{C183D7F6-B498-43B3-948B-1728B52AA6E4}">
                <adec:decorative xmlns:adec="http://schemas.microsoft.com/office/drawing/2017/decorative" val="1"/>
              </a:ext>
            </a:extLst>
          </p:cNvPr>
          <p:cNvSpPr/>
          <p:nvPr/>
        </p:nvSpPr>
        <p:spPr>
          <a:xfrm>
            <a:off x="7112999" y="2296944"/>
            <a:ext cx="2196000" cy="2196000"/>
          </a:xfrm>
          <a:prstGeom prst="ellipse">
            <a:avLst/>
          </a:prstGeom>
          <a:solidFill>
            <a:schemeClr val="tx2"/>
          </a:solidFill>
        </p:spPr>
        <p:style>
          <a:lnRef idx="0">
            <a:schemeClr val="lt1">
              <a:alpha val="0"/>
              <a:hueOff val="0"/>
              <a:satOff val="0"/>
              <a:lumOff val="0"/>
              <a:alphaOff val="0"/>
            </a:schemeClr>
          </a:lnRef>
          <a:fillRef idx="1">
            <a:scrgbClr r="0" g="0" b="0"/>
          </a:fillRef>
          <a:effectRef idx="0">
            <a:schemeClr val="accent3">
              <a:hueOff val="0"/>
              <a:satOff val="0"/>
              <a:lumOff val="0"/>
              <a:alphaOff val="0"/>
            </a:schemeClr>
          </a:effectRef>
          <a:fontRef idx="minor"/>
        </p:style>
      </p:sp>
      <p:sp>
        <p:nvSpPr>
          <p:cNvPr id="11" name="Rectangle 10">
            <a:extLst>
              <a:ext uri="{FF2B5EF4-FFF2-40B4-BE49-F238E27FC236}">
                <a16:creationId xmlns:a16="http://schemas.microsoft.com/office/drawing/2014/main" id="{B903D8C3-1D73-E3F1-B939-05ADA9832F37}"/>
              </a:ext>
              <a:ext uri="{C183D7F6-B498-43B3-948B-1728B52AA6E4}">
                <adec:decorative xmlns:adec="http://schemas.microsoft.com/office/drawing/2017/decorative" val="1"/>
              </a:ext>
            </a:extLst>
          </p:cNvPr>
          <p:cNvSpPr/>
          <p:nvPr/>
        </p:nvSpPr>
        <p:spPr>
          <a:xfrm>
            <a:off x="7580999" y="2764944"/>
            <a:ext cx="1260000" cy="1260000"/>
          </a:xfrm>
          <a:prstGeom prst="rect">
            <a:avLst/>
          </a:prstGeom>
          <a:blipFill>
            <a:blip r:embed="rId4">
              <a:extLst>
                <a:ext uri="{96DAC541-7B7A-43D3-8B79-37D633B846F1}">
                  <asvg:svgBlip xmlns:asvg="http://schemas.microsoft.com/office/drawing/2016/SVG/main" r:embed="rId5"/>
                </a:ext>
              </a:extLst>
            </a:blip>
            <a:srcRect/>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sp>
      <p:sp>
        <p:nvSpPr>
          <p:cNvPr id="12" name="Freeform: Shape 11">
            <a:extLst>
              <a:ext uri="{FF2B5EF4-FFF2-40B4-BE49-F238E27FC236}">
                <a16:creationId xmlns:a16="http://schemas.microsoft.com/office/drawing/2014/main" id="{27BC87A6-8D51-2C20-C7C8-6F6034587F4A}"/>
              </a:ext>
            </a:extLst>
          </p:cNvPr>
          <p:cNvSpPr/>
          <p:nvPr/>
        </p:nvSpPr>
        <p:spPr>
          <a:xfrm>
            <a:off x="6410999" y="5176945"/>
            <a:ext cx="3600000" cy="720000"/>
          </a:xfrm>
          <a:custGeom>
            <a:avLst/>
            <a:gdLst>
              <a:gd name="connsiteX0" fmla="*/ 0 w 3600000"/>
              <a:gd name="connsiteY0" fmla="*/ 0 h 720000"/>
              <a:gd name="connsiteX1" fmla="*/ 3600000 w 3600000"/>
              <a:gd name="connsiteY1" fmla="*/ 0 h 720000"/>
              <a:gd name="connsiteX2" fmla="*/ 3600000 w 3600000"/>
              <a:gd name="connsiteY2" fmla="*/ 720000 h 720000"/>
              <a:gd name="connsiteX3" fmla="*/ 0 w 3600000"/>
              <a:gd name="connsiteY3" fmla="*/ 720000 h 720000"/>
              <a:gd name="connsiteX4" fmla="*/ 0 w 3600000"/>
              <a:gd name="connsiteY4" fmla="*/ 0 h 72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00000" h="720000">
                <a:moveTo>
                  <a:pt x="0" y="0"/>
                </a:moveTo>
                <a:lnTo>
                  <a:pt x="3600000" y="0"/>
                </a:lnTo>
                <a:lnTo>
                  <a:pt x="3600000" y="720000"/>
                </a:lnTo>
                <a:lnTo>
                  <a:pt x="0" y="720000"/>
                </a:lnTo>
                <a:lnTo>
                  <a:pt x="0" y="0"/>
                </a:lnTo>
                <a:close/>
              </a:path>
            </a:pathLst>
          </a:custGeom>
        </p:spPr>
        <p:style>
          <a:lnRef idx="0">
            <a:schemeClr val="accent2">
              <a:alpha val="0"/>
              <a:hueOff val="0"/>
              <a:satOff val="0"/>
              <a:lumOff val="0"/>
              <a:alphaOff val="0"/>
            </a:schemeClr>
          </a:lnRef>
          <a:fillRef idx="0">
            <a:schemeClr val="accent2">
              <a:alpha val="0"/>
              <a:hueOff val="0"/>
              <a:satOff val="0"/>
              <a:lumOff val="0"/>
              <a:alphaOff val="0"/>
            </a:schemeClr>
          </a:fillRef>
          <a:effectRef idx="0">
            <a:schemeClr val="accent2">
              <a:alpha val="0"/>
              <a:hueOff val="0"/>
              <a:satOff val="0"/>
              <a:lumOff val="0"/>
              <a:alphaOff val="0"/>
            </a:schemeClr>
          </a:effectRef>
          <a:fontRef idx="minor">
            <a:schemeClr val="accent3">
              <a:hueOff val="0"/>
              <a:satOff val="0"/>
              <a:lumOff val="0"/>
              <a:alphaOff val="0"/>
            </a:schemeClr>
          </a:fontRef>
        </p:style>
        <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defRPr cap="all"/>
            </a:pPr>
            <a:r>
              <a:rPr lang="pl-PL" sz="2400" kern="1200" cap="none" dirty="0" err="1">
                <a:solidFill>
                  <a:schemeClr val="tx1"/>
                </a:solidFill>
              </a:rPr>
              <a:t>Assess</a:t>
            </a:r>
            <a:r>
              <a:rPr lang="pl-PL" sz="2400" kern="1200" cap="none" dirty="0">
                <a:solidFill>
                  <a:schemeClr val="tx1"/>
                </a:solidFill>
              </a:rPr>
              <a:t> the </a:t>
            </a:r>
            <a:r>
              <a:rPr lang="pl-PL" sz="2400" kern="1200" cap="none" dirty="0" err="1">
                <a:solidFill>
                  <a:schemeClr val="tx1"/>
                </a:solidFill>
              </a:rPr>
              <a:t>yield</a:t>
            </a:r>
            <a:endParaRPr lang="pl-PL" sz="2400" kern="1200" cap="none" dirty="0">
              <a:solidFill>
                <a:schemeClr val="tx1"/>
              </a:solidFill>
            </a:endParaRPr>
          </a:p>
        </p:txBody>
      </p:sp>
      <p:sp>
        <p:nvSpPr>
          <p:cNvPr id="4" name="Symbol zastępczy numeru slajdu 3">
            <a:extLst>
              <a:ext uri="{FF2B5EF4-FFF2-40B4-BE49-F238E27FC236}">
                <a16:creationId xmlns:a16="http://schemas.microsoft.com/office/drawing/2014/main" id="{770553A8-C9B9-0CEA-D1BD-B27AA581CF87}"/>
              </a:ext>
            </a:extLst>
          </p:cNvPr>
          <p:cNvSpPr>
            <a:spLocks noGrp="1"/>
          </p:cNvSpPr>
          <p:nvPr>
            <p:ph type="sldNum" sz="quarter" idx="4"/>
          </p:nvPr>
        </p:nvSpPr>
        <p:spPr/>
        <p:txBody>
          <a:bodyPr/>
          <a:lstStyle/>
          <a:p>
            <a:fld id="{87B17086-FE5F-4B39-99A4-0AF7C2C21D7E}" type="slidenum">
              <a:rPr lang="pl-PL" smtClean="0"/>
              <a:pPr/>
              <a:t>13</a:t>
            </a:fld>
            <a:endParaRPr lang="pl-PL" dirty="0"/>
          </a:p>
        </p:txBody>
      </p:sp>
    </p:spTree>
    <p:extLst>
      <p:ext uri="{BB962C8B-B14F-4D97-AF65-F5344CB8AC3E}">
        <p14:creationId xmlns:p14="http://schemas.microsoft.com/office/powerpoint/2010/main" val="21278434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F848B03-2AE3-8B5B-B450-722D73DA30B3}"/>
            </a:ext>
          </a:extLst>
        </p:cNvPr>
        <p:cNvGrpSpPr/>
        <p:nvPr/>
      </p:nvGrpSpPr>
      <p:grpSpPr>
        <a:xfrm>
          <a:off x="0" y="0"/>
          <a:ext cx="0" cy="0"/>
          <a:chOff x="0" y="0"/>
          <a:chExt cx="0" cy="0"/>
        </a:xfrm>
      </p:grpSpPr>
      <p:sp>
        <p:nvSpPr>
          <p:cNvPr id="3" name="Symbol zastępczy stopki 2">
            <a:extLst>
              <a:ext uri="{FF2B5EF4-FFF2-40B4-BE49-F238E27FC236}">
                <a16:creationId xmlns:a16="http://schemas.microsoft.com/office/drawing/2014/main" id="{7D2FA277-E172-2804-E609-5CDC489D14F4}"/>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dirty="0">
                <a:solidFill>
                  <a:schemeClr val="tx2"/>
                </a:solidFill>
              </a:rPr>
              <a:t>CULINARY INSTITUTE OF CHILD NUTRITION</a:t>
            </a:r>
            <a:r>
              <a:rPr lang="pl-PL" dirty="0"/>
              <a:t> </a:t>
            </a:r>
            <a:r>
              <a:rPr lang="pl-PL" dirty="0">
                <a:solidFill>
                  <a:schemeClr val="tx1"/>
                </a:solidFill>
              </a:rPr>
              <a:t>//</a:t>
            </a:r>
            <a:r>
              <a:rPr lang="pl-PL" dirty="0"/>
              <a:t> </a:t>
            </a:r>
            <a:r>
              <a:rPr lang="pl-PL" dirty="0">
                <a:solidFill>
                  <a:schemeClr val="accent4"/>
                </a:solidFill>
              </a:rPr>
              <a:t>WORKSHOP DAY 3</a:t>
            </a:r>
          </a:p>
        </p:txBody>
      </p:sp>
      <p:sp>
        <p:nvSpPr>
          <p:cNvPr id="5" name="Tytuł 4">
            <a:extLst>
              <a:ext uri="{FF2B5EF4-FFF2-40B4-BE49-F238E27FC236}">
                <a16:creationId xmlns:a16="http://schemas.microsoft.com/office/drawing/2014/main" id="{5CBDC73B-4E4E-37C1-85B6-EB458A3A6F4C}"/>
              </a:ext>
            </a:extLst>
          </p:cNvPr>
          <p:cNvSpPr>
            <a:spLocks noGrp="1"/>
          </p:cNvSpPr>
          <p:nvPr>
            <p:ph type="title"/>
          </p:nvPr>
        </p:nvSpPr>
        <p:spPr>
          <a:xfrm>
            <a:off x="838200" y="411619"/>
            <a:ext cx="10604808" cy="1325563"/>
          </a:xfrm>
        </p:spPr>
        <p:txBody>
          <a:bodyPr>
            <a:normAutofit/>
          </a:bodyPr>
          <a:lstStyle/>
          <a:p>
            <a:r>
              <a:rPr lang="en-US" dirty="0"/>
              <a:t>Scenario: Yield Test for </a:t>
            </a:r>
            <a:r>
              <a:rPr lang="pl-PL" dirty="0"/>
              <a:t>Taco </a:t>
            </a:r>
            <a:r>
              <a:rPr lang="pl-PL" dirty="0" err="1"/>
              <a:t>Meat</a:t>
            </a:r>
            <a:r>
              <a:rPr lang="en-US" dirty="0"/>
              <a:t> – </a:t>
            </a:r>
            <a:r>
              <a:rPr lang="pl-PL" dirty="0" err="1"/>
              <a:t>Measuring</a:t>
            </a:r>
            <a:r>
              <a:rPr lang="pl-PL" dirty="0"/>
              <a:t> </a:t>
            </a:r>
            <a:r>
              <a:rPr lang="pl-PL" dirty="0" err="1"/>
              <a:t>Final</a:t>
            </a:r>
            <a:r>
              <a:rPr lang="pl-PL" dirty="0"/>
              <a:t> </a:t>
            </a:r>
            <a:r>
              <a:rPr lang="pl-PL" dirty="0" err="1"/>
              <a:t>Yield</a:t>
            </a:r>
            <a:endParaRPr lang="pl-PL" dirty="0"/>
          </a:p>
        </p:txBody>
      </p:sp>
      <p:sp>
        <p:nvSpPr>
          <p:cNvPr id="7" name="Oval 6">
            <a:extLst>
              <a:ext uri="{FF2B5EF4-FFF2-40B4-BE49-F238E27FC236}">
                <a16:creationId xmlns:a16="http://schemas.microsoft.com/office/drawing/2014/main" id="{DDC9815E-B21E-BF1F-E603-25CDCD6048CC}"/>
              </a:ext>
              <a:ext uri="{C183D7F6-B498-43B3-948B-1728B52AA6E4}">
                <adec:decorative xmlns:adec="http://schemas.microsoft.com/office/drawing/2017/decorative" val="1"/>
              </a:ext>
            </a:extLst>
          </p:cNvPr>
          <p:cNvSpPr/>
          <p:nvPr/>
        </p:nvSpPr>
        <p:spPr>
          <a:xfrm>
            <a:off x="1517249" y="2398194"/>
            <a:ext cx="1887187" cy="1887187"/>
          </a:xfrm>
          <a:prstGeom prst="ellipse">
            <a:avLst/>
          </a:prstGeom>
          <a:solidFill>
            <a:schemeClr val="tx2"/>
          </a:solidFill>
        </p:spPr>
        <p:style>
          <a:lnRef idx="0">
            <a:schemeClr val="lt1">
              <a:alpha val="0"/>
              <a:hueOff val="0"/>
              <a:satOff val="0"/>
              <a:lumOff val="0"/>
              <a:alphaOff val="0"/>
            </a:schemeClr>
          </a:lnRef>
          <a:fillRef idx="1">
            <a:scrgbClr r="0" g="0" b="0"/>
          </a:fillRef>
          <a:effectRef idx="0">
            <a:schemeClr val="accent2">
              <a:hueOff val="0"/>
              <a:satOff val="0"/>
              <a:lumOff val="0"/>
              <a:alphaOff val="0"/>
            </a:schemeClr>
          </a:effectRef>
          <a:fontRef idx="minor"/>
        </p:style>
      </p:sp>
      <p:sp>
        <p:nvSpPr>
          <p:cNvPr id="8" name="Rectangle 7">
            <a:extLst>
              <a:ext uri="{FF2B5EF4-FFF2-40B4-BE49-F238E27FC236}">
                <a16:creationId xmlns:a16="http://schemas.microsoft.com/office/drawing/2014/main" id="{681ECB54-288B-44A7-3CDF-989890163C89}"/>
              </a:ext>
              <a:ext uri="{C183D7F6-B498-43B3-948B-1728B52AA6E4}">
                <adec:decorative xmlns:adec="http://schemas.microsoft.com/office/drawing/2017/decorative" val="1"/>
              </a:ext>
            </a:extLst>
          </p:cNvPr>
          <p:cNvSpPr/>
          <p:nvPr/>
        </p:nvSpPr>
        <p:spPr>
          <a:xfrm>
            <a:off x="1919436" y="2800382"/>
            <a:ext cx="1082812" cy="1082812"/>
          </a:xfrm>
          <a:prstGeom prst="rect">
            <a:avLst/>
          </a:prstGeom>
          <a:blipFill>
            <a:blip r:embed="rId3">
              <a:extLst>
                <a:ext uri="{96DAC541-7B7A-43D3-8B79-37D633B846F1}">
                  <asvg:svgBlip xmlns:asvg="http://schemas.microsoft.com/office/drawing/2016/SVG/main" r:embed="rId4"/>
                </a:ext>
              </a:extLst>
            </a:blip>
            <a:srcRect/>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sp>
      <p:sp>
        <p:nvSpPr>
          <p:cNvPr id="9" name="Freeform: Shape 8">
            <a:extLst>
              <a:ext uri="{FF2B5EF4-FFF2-40B4-BE49-F238E27FC236}">
                <a16:creationId xmlns:a16="http://schemas.microsoft.com/office/drawing/2014/main" id="{C3C565F3-4633-FBDA-78E7-752A3417BE91}"/>
              </a:ext>
            </a:extLst>
          </p:cNvPr>
          <p:cNvSpPr/>
          <p:nvPr/>
        </p:nvSpPr>
        <p:spPr>
          <a:xfrm>
            <a:off x="913967" y="4873195"/>
            <a:ext cx="3093750" cy="922500"/>
          </a:xfrm>
          <a:custGeom>
            <a:avLst/>
            <a:gdLst>
              <a:gd name="connsiteX0" fmla="*/ 0 w 3093750"/>
              <a:gd name="connsiteY0" fmla="*/ 0 h 922500"/>
              <a:gd name="connsiteX1" fmla="*/ 3093750 w 3093750"/>
              <a:gd name="connsiteY1" fmla="*/ 0 h 922500"/>
              <a:gd name="connsiteX2" fmla="*/ 3093750 w 3093750"/>
              <a:gd name="connsiteY2" fmla="*/ 922500 h 922500"/>
              <a:gd name="connsiteX3" fmla="*/ 0 w 3093750"/>
              <a:gd name="connsiteY3" fmla="*/ 922500 h 922500"/>
              <a:gd name="connsiteX4" fmla="*/ 0 w 3093750"/>
              <a:gd name="connsiteY4" fmla="*/ 0 h 922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3750" h="922500">
                <a:moveTo>
                  <a:pt x="0" y="0"/>
                </a:moveTo>
                <a:lnTo>
                  <a:pt x="3093750" y="0"/>
                </a:lnTo>
                <a:lnTo>
                  <a:pt x="3093750" y="922500"/>
                </a:lnTo>
                <a:lnTo>
                  <a:pt x="0" y="922500"/>
                </a:lnTo>
                <a:lnTo>
                  <a:pt x="0" y="0"/>
                </a:lnTo>
                <a:close/>
              </a:path>
            </a:pathLst>
          </a:custGeom>
        </p:spPr>
        <p:style>
          <a:lnRef idx="0">
            <a:schemeClr val="accent2">
              <a:alpha val="0"/>
              <a:hueOff val="0"/>
              <a:satOff val="0"/>
              <a:lumOff val="0"/>
              <a:alphaOff val="0"/>
            </a:schemeClr>
          </a:lnRef>
          <a:fillRef idx="0">
            <a:schemeClr val="accent2">
              <a:alpha val="0"/>
              <a:hueOff val="0"/>
              <a:satOff val="0"/>
              <a:lumOff val="0"/>
              <a:alphaOff val="0"/>
            </a:schemeClr>
          </a:fillRef>
          <a:effectRef idx="0">
            <a:schemeClr val="accent2">
              <a:alpha val="0"/>
              <a:hueOff val="0"/>
              <a:satOff val="0"/>
              <a:lumOff val="0"/>
              <a:alphaOff val="0"/>
            </a:schemeClr>
          </a:effectRef>
          <a:fontRef idx="minor">
            <a:schemeClr val="accent2">
              <a:hueOff val="0"/>
              <a:satOff val="0"/>
              <a:lumOff val="0"/>
              <a:alphaOff val="0"/>
            </a:schemeClr>
          </a:fontRef>
        </p:style>
        <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defRPr cap="all"/>
            </a:pPr>
            <a:r>
              <a:rPr lang="pl-PL" sz="2400" b="0" kern="1200" cap="none" dirty="0" err="1">
                <a:solidFill>
                  <a:schemeClr val="tx1"/>
                </a:solidFill>
              </a:rPr>
              <a:t>Identify</a:t>
            </a:r>
            <a:r>
              <a:rPr lang="pl-PL" sz="2400" b="0" kern="1200" cap="none" dirty="0">
                <a:solidFill>
                  <a:schemeClr val="tx1"/>
                </a:solidFill>
              </a:rPr>
              <a:t> </a:t>
            </a:r>
            <a:r>
              <a:rPr lang="pl-PL" sz="2400" b="0" kern="1200" cap="none" dirty="0" err="1">
                <a:solidFill>
                  <a:schemeClr val="tx1"/>
                </a:solidFill>
              </a:rPr>
              <a:t>yield</a:t>
            </a:r>
            <a:r>
              <a:rPr lang="pl-PL" sz="2400" b="0" kern="1200" cap="none" dirty="0">
                <a:solidFill>
                  <a:schemeClr val="tx1"/>
                </a:solidFill>
              </a:rPr>
              <a:t> </a:t>
            </a:r>
            <a:r>
              <a:rPr lang="pl-PL" sz="2400" b="0" kern="1200" cap="none" dirty="0" err="1">
                <a:solidFill>
                  <a:schemeClr val="tx1"/>
                </a:solidFill>
              </a:rPr>
              <a:t>accuracy</a:t>
            </a:r>
            <a:endParaRPr lang="pl-PL" sz="2400" b="0" kern="1200" cap="none" dirty="0">
              <a:solidFill>
                <a:schemeClr val="tx1"/>
              </a:solidFill>
            </a:endParaRPr>
          </a:p>
        </p:txBody>
      </p:sp>
      <p:sp>
        <p:nvSpPr>
          <p:cNvPr id="10" name="Oval 9">
            <a:extLst>
              <a:ext uri="{FF2B5EF4-FFF2-40B4-BE49-F238E27FC236}">
                <a16:creationId xmlns:a16="http://schemas.microsoft.com/office/drawing/2014/main" id="{17375634-435E-53C6-1DE6-556AB72F0903}"/>
              </a:ext>
              <a:ext uri="{C183D7F6-B498-43B3-948B-1728B52AA6E4}">
                <adec:decorative xmlns:adec="http://schemas.microsoft.com/office/drawing/2017/decorative" val="1"/>
              </a:ext>
            </a:extLst>
          </p:cNvPr>
          <p:cNvSpPr/>
          <p:nvPr/>
        </p:nvSpPr>
        <p:spPr>
          <a:xfrm>
            <a:off x="5152405" y="2398194"/>
            <a:ext cx="1887187" cy="1887187"/>
          </a:xfrm>
          <a:prstGeom prst="ellipse">
            <a:avLst/>
          </a:prstGeom>
          <a:solidFill>
            <a:schemeClr val="accent4"/>
          </a:solidFill>
        </p:spPr>
        <p:style>
          <a:lnRef idx="0">
            <a:schemeClr val="lt1">
              <a:alpha val="0"/>
              <a:hueOff val="0"/>
              <a:satOff val="0"/>
              <a:lumOff val="0"/>
              <a:alphaOff val="0"/>
            </a:schemeClr>
          </a:lnRef>
          <a:fillRef idx="1">
            <a:scrgbClr r="0" g="0" b="0"/>
          </a:fillRef>
          <a:effectRef idx="0">
            <a:schemeClr val="accent3">
              <a:hueOff val="0"/>
              <a:satOff val="0"/>
              <a:lumOff val="0"/>
              <a:alphaOff val="0"/>
            </a:schemeClr>
          </a:effectRef>
          <a:fontRef idx="minor"/>
        </p:style>
      </p:sp>
      <p:sp>
        <p:nvSpPr>
          <p:cNvPr id="11" name="Rectangle 10">
            <a:extLst>
              <a:ext uri="{FF2B5EF4-FFF2-40B4-BE49-F238E27FC236}">
                <a16:creationId xmlns:a16="http://schemas.microsoft.com/office/drawing/2014/main" id="{88C2CD97-B811-BC25-C927-080E86D93C7B}"/>
              </a:ext>
              <a:ext uri="{C183D7F6-B498-43B3-948B-1728B52AA6E4}">
                <adec:decorative xmlns:adec="http://schemas.microsoft.com/office/drawing/2017/decorative" val="1"/>
              </a:ext>
            </a:extLst>
          </p:cNvPr>
          <p:cNvSpPr/>
          <p:nvPr/>
        </p:nvSpPr>
        <p:spPr>
          <a:xfrm>
            <a:off x="5554592" y="2800382"/>
            <a:ext cx="1082812" cy="1082812"/>
          </a:xfrm>
          <a:prstGeom prst="rect">
            <a:avLst/>
          </a:prstGeom>
          <a:blipFill>
            <a:blip r:embed="rId5"/>
            <a:srcRect/>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sp>
      <p:sp>
        <p:nvSpPr>
          <p:cNvPr id="12" name="Freeform: Shape 11">
            <a:extLst>
              <a:ext uri="{FF2B5EF4-FFF2-40B4-BE49-F238E27FC236}">
                <a16:creationId xmlns:a16="http://schemas.microsoft.com/office/drawing/2014/main" id="{60CF31C4-F79A-DF8C-861B-08DE9608E565}"/>
              </a:ext>
            </a:extLst>
          </p:cNvPr>
          <p:cNvSpPr/>
          <p:nvPr/>
        </p:nvSpPr>
        <p:spPr>
          <a:xfrm>
            <a:off x="4549124" y="4873195"/>
            <a:ext cx="3093750" cy="922500"/>
          </a:xfrm>
          <a:custGeom>
            <a:avLst/>
            <a:gdLst>
              <a:gd name="connsiteX0" fmla="*/ 0 w 3093750"/>
              <a:gd name="connsiteY0" fmla="*/ 0 h 922500"/>
              <a:gd name="connsiteX1" fmla="*/ 3093750 w 3093750"/>
              <a:gd name="connsiteY1" fmla="*/ 0 h 922500"/>
              <a:gd name="connsiteX2" fmla="*/ 3093750 w 3093750"/>
              <a:gd name="connsiteY2" fmla="*/ 922500 h 922500"/>
              <a:gd name="connsiteX3" fmla="*/ 0 w 3093750"/>
              <a:gd name="connsiteY3" fmla="*/ 922500 h 922500"/>
              <a:gd name="connsiteX4" fmla="*/ 0 w 3093750"/>
              <a:gd name="connsiteY4" fmla="*/ 0 h 922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3750" h="922500">
                <a:moveTo>
                  <a:pt x="0" y="0"/>
                </a:moveTo>
                <a:lnTo>
                  <a:pt x="3093750" y="0"/>
                </a:lnTo>
                <a:lnTo>
                  <a:pt x="3093750" y="922500"/>
                </a:lnTo>
                <a:lnTo>
                  <a:pt x="0" y="922500"/>
                </a:lnTo>
                <a:lnTo>
                  <a:pt x="0" y="0"/>
                </a:lnTo>
                <a:close/>
              </a:path>
            </a:pathLst>
          </a:custGeom>
        </p:spPr>
        <p:style>
          <a:lnRef idx="0">
            <a:schemeClr val="accent2">
              <a:alpha val="0"/>
              <a:hueOff val="0"/>
              <a:satOff val="0"/>
              <a:lumOff val="0"/>
              <a:alphaOff val="0"/>
            </a:schemeClr>
          </a:lnRef>
          <a:fillRef idx="0">
            <a:schemeClr val="accent2">
              <a:alpha val="0"/>
              <a:hueOff val="0"/>
              <a:satOff val="0"/>
              <a:lumOff val="0"/>
              <a:alphaOff val="0"/>
            </a:schemeClr>
          </a:fillRef>
          <a:effectRef idx="0">
            <a:schemeClr val="accent2">
              <a:alpha val="0"/>
              <a:hueOff val="0"/>
              <a:satOff val="0"/>
              <a:lumOff val="0"/>
              <a:alphaOff val="0"/>
            </a:schemeClr>
          </a:effectRef>
          <a:fontRef idx="minor">
            <a:schemeClr val="accent3">
              <a:hueOff val="0"/>
              <a:satOff val="0"/>
              <a:lumOff val="0"/>
              <a:alphaOff val="0"/>
            </a:schemeClr>
          </a:fontRef>
        </p:style>
        <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defRPr cap="all"/>
            </a:pPr>
            <a:r>
              <a:rPr lang="pl-PL" sz="2400" kern="1200" cap="none" dirty="0" err="1">
                <a:solidFill>
                  <a:schemeClr val="tx1"/>
                </a:solidFill>
              </a:rPr>
              <a:t>Corrective</a:t>
            </a:r>
            <a:r>
              <a:rPr lang="pl-PL" sz="2400" kern="1200" cap="none" dirty="0">
                <a:solidFill>
                  <a:schemeClr val="tx1"/>
                </a:solidFill>
              </a:rPr>
              <a:t> </a:t>
            </a:r>
            <a:r>
              <a:rPr lang="pl-PL" sz="2400" kern="1200" cap="none" dirty="0" err="1">
                <a:solidFill>
                  <a:schemeClr val="tx1"/>
                </a:solidFill>
              </a:rPr>
              <a:t>actions</a:t>
            </a:r>
            <a:r>
              <a:rPr lang="pl-PL" sz="2400" kern="1200" cap="none" dirty="0">
                <a:solidFill>
                  <a:schemeClr val="tx1"/>
                </a:solidFill>
              </a:rPr>
              <a:t> (</a:t>
            </a:r>
            <a:r>
              <a:rPr lang="pl-PL" sz="2400" kern="1200" cap="none" dirty="0" err="1">
                <a:solidFill>
                  <a:schemeClr val="tx1"/>
                </a:solidFill>
              </a:rPr>
              <a:t>if</a:t>
            </a:r>
            <a:r>
              <a:rPr lang="pl-PL" sz="2400" kern="1200" cap="none" dirty="0">
                <a:solidFill>
                  <a:schemeClr val="tx1"/>
                </a:solidFill>
              </a:rPr>
              <a:t> </a:t>
            </a:r>
            <a:r>
              <a:rPr lang="pl-PL" sz="2400" kern="1200" cap="none" dirty="0" err="1">
                <a:solidFill>
                  <a:schemeClr val="tx1"/>
                </a:solidFill>
              </a:rPr>
              <a:t>needed</a:t>
            </a:r>
            <a:r>
              <a:rPr lang="pl-PL" sz="2400" kern="1200" cap="none" dirty="0">
                <a:solidFill>
                  <a:schemeClr val="tx1"/>
                </a:solidFill>
              </a:rPr>
              <a:t>) </a:t>
            </a:r>
          </a:p>
        </p:txBody>
      </p:sp>
      <p:sp>
        <p:nvSpPr>
          <p:cNvPr id="13" name="Oval 12">
            <a:extLst>
              <a:ext uri="{FF2B5EF4-FFF2-40B4-BE49-F238E27FC236}">
                <a16:creationId xmlns:a16="http://schemas.microsoft.com/office/drawing/2014/main" id="{6B610A73-9488-EED2-AA57-DCADAA20BCE9}"/>
              </a:ext>
              <a:ext uri="{C183D7F6-B498-43B3-948B-1728B52AA6E4}">
                <adec:decorative xmlns:adec="http://schemas.microsoft.com/office/drawing/2017/decorative" val="1"/>
              </a:ext>
            </a:extLst>
          </p:cNvPr>
          <p:cNvSpPr/>
          <p:nvPr/>
        </p:nvSpPr>
        <p:spPr>
          <a:xfrm>
            <a:off x="8787561" y="2398194"/>
            <a:ext cx="1887187" cy="1887187"/>
          </a:xfrm>
          <a:prstGeom prst="ellipse">
            <a:avLst/>
          </a:prstGeom>
          <a:solidFill>
            <a:schemeClr val="accent3"/>
          </a:solidFill>
        </p:spPr>
        <p:style>
          <a:lnRef idx="0">
            <a:schemeClr val="lt1">
              <a:alpha val="0"/>
              <a:hueOff val="0"/>
              <a:satOff val="0"/>
              <a:lumOff val="0"/>
              <a:alphaOff val="0"/>
            </a:schemeClr>
          </a:lnRef>
          <a:fillRef idx="1">
            <a:scrgbClr r="0" g="0" b="0"/>
          </a:fillRef>
          <a:effectRef idx="0">
            <a:schemeClr val="accent4">
              <a:hueOff val="0"/>
              <a:satOff val="0"/>
              <a:lumOff val="0"/>
              <a:alphaOff val="0"/>
            </a:schemeClr>
          </a:effectRef>
          <a:fontRef idx="minor"/>
        </p:style>
      </p:sp>
      <p:sp>
        <p:nvSpPr>
          <p:cNvPr id="14" name="Rectangle 13">
            <a:extLst>
              <a:ext uri="{FF2B5EF4-FFF2-40B4-BE49-F238E27FC236}">
                <a16:creationId xmlns:a16="http://schemas.microsoft.com/office/drawing/2014/main" id="{26387A66-FD89-54A3-772C-7505F9D90783}"/>
              </a:ext>
              <a:ext uri="{C183D7F6-B498-43B3-948B-1728B52AA6E4}">
                <adec:decorative xmlns:adec="http://schemas.microsoft.com/office/drawing/2017/decorative" val="1"/>
              </a:ext>
            </a:extLst>
          </p:cNvPr>
          <p:cNvSpPr/>
          <p:nvPr/>
        </p:nvSpPr>
        <p:spPr>
          <a:xfrm>
            <a:off x="9189749" y="2800382"/>
            <a:ext cx="1082812" cy="1082812"/>
          </a:xfrm>
          <a:prstGeom prst="rect">
            <a:avLst/>
          </a:prstGeom>
          <a:blipFill>
            <a:blip r:embed="rId6"/>
            <a:srcRect/>
            <a:stretch>
              <a:fillRect/>
            </a:stretch>
          </a:blipFill>
        </p:spPr>
        <p:style>
          <a:lnRef idx="2">
            <a:schemeClr val="lt1">
              <a:alpha val="0"/>
              <a:hueOff val="0"/>
              <a:satOff val="0"/>
              <a:lumOff val="0"/>
              <a:alphaOff val="0"/>
            </a:schemeClr>
          </a:lnRef>
          <a:fillRef idx="1">
            <a:scrgbClr r="0" g="0" b="0"/>
          </a:fillRef>
          <a:effectRef idx="0">
            <a:schemeClr val="bg1">
              <a:hueOff val="0"/>
              <a:satOff val="0"/>
              <a:lumOff val="0"/>
              <a:alphaOff val="0"/>
            </a:schemeClr>
          </a:effectRef>
          <a:fontRef idx="minor">
            <a:schemeClr val="dk1">
              <a:hueOff val="0"/>
              <a:satOff val="0"/>
              <a:lumOff val="0"/>
              <a:alphaOff val="0"/>
            </a:schemeClr>
          </a:fontRef>
        </p:style>
      </p:sp>
      <p:sp>
        <p:nvSpPr>
          <p:cNvPr id="15" name="Freeform: Shape 14">
            <a:extLst>
              <a:ext uri="{FF2B5EF4-FFF2-40B4-BE49-F238E27FC236}">
                <a16:creationId xmlns:a16="http://schemas.microsoft.com/office/drawing/2014/main" id="{545B63A8-BC34-9D92-66D3-638CE84A8EFD}"/>
              </a:ext>
            </a:extLst>
          </p:cNvPr>
          <p:cNvSpPr/>
          <p:nvPr/>
        </p:nvSpPr>
        <p:spPr>
          <a:xfrm>
            <a:off x="8184280" y="4873195"/>
            <a:ext cx="3093750" cy="922500"/>
          </a:xfrm>
          <a:custGeom>
            <a:avLst/>
            <a:gdLst>
              <a:gd name="connsiteX0" fmla="*/ 0 w 3093750"/>
              <a:gd name="connsiteY0" fmla="*/ 0 h 922500"/>
              <a:gd name="connsiteX1" fmla="*/ 3093750 w 3093750"/>
              <a:gd name="connsiteY1" fmla="*/ 0 h 922500"/>
              <a:gd name="connsiteX2" fmla="*/ 3093750 w 3093750"/>
              <a:gd name="connsiteY2" fmla="*/ 922500 h 922500"/>
              <a:gd name="connsiteX3" fmla="*/ 0 w 3093750"/>
              <a:gd name="connsiteY3" fmla="*/ 922500 h 922500"/>
              <a:gd name="connsiteX4" fmla="*/ 0 w 3093750"/>
              <a:gd name="connsiteY4" fmla="*/ 0 h 922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3750" h="922500">
                <a:moveTo>
                  <a:pt x="0" y="0"/>
                </a:moveTo>
                <a:lnTo>
                  <a:pt x="3093750" y="0"/>
                </a:lnTo>
                <a:lnTo>
                  <a:pt x="3093750" y="922500"/>
                </a:lnTo>
                <a:lnTo>
                  <a:pt x="0" y="922500"/>
                </a:lnTo>
                <a:lnTo>
                  <a:pt x="0" y="0"/>
                </a:lnTo>
                <a:close/>
              </a:path>
            </a:pathLst>
          </a:custGeom>
        </p:spPr>
        <p:style>
          <a:lnRef idx="0">
            <a:schemeClr val="accent2">
              <a:alpha val="0"/>
              <a:hueOff val="0"/>
              <a:satOff val="0"/>
              <a:lumOff val="0"/>
              <a:alphaOff val="0"/>
            </a:schemeClr>
          </a:lnRef>
          <a:fillRef idx="0">
            <a:schemeClr val="accent2">
              <a:alpha val="0"/>
              <a:hueOff val="0"/>
              <a:satOff val="0"/>
              <a:lumOff val="0"/>
              <a:alphaOff val="0"/>
            </a:schemeClr>
          </a:fillRef>
          <a:effectRef idx="0">
            <a:schemeClr val="accent2">
              <a:alpha val="0"/>
              <a:hueOff val="0"/>
              <a:satOff val="0"/>
              <a:lumOff val="0"/>
              <a:alphaOff val="0"/>
            </a:schemeClr>
          </a:effectRef>
          <a:fontRef idx="minor">
            <a:schemeClr val="accent4">
              <a:hueOff val="0"/>
              <a:satOff val="0"/>
              <a:lumOff val="0"/>
              <a:alphaOff val="0"/>
            </a:schemeClr>
          </a:fontRef>
        </p:style>
        <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defRPr cap="all"/>
            </a:pPr>
            <a:r>
              <a:rPr lang="pl-PL" sz="2400" kern="1200" cap="none" dirty="0" err="1">
                <a:solidFill>
                  <a:schemeClr val="tx1"/>
                </a:solidFill>
              </a:rPr>
              <a:t>Documentation</a:t>
            </a:r>
            <a:r>
              <a:rPr lang="pl-PL" sz="2400" kern="1200" cap="none" dirty="0">
                <a:solidFill>
                  <a:schemeClr val="tx1"/>
                </a:solidFill>
              </a:rPr>
              <a:t> and </a:t>
            </a:r>
            <a:r>
              <a:rPr lang="pl-PL" sz="2400" kern="1200" cap="none" dirty="0" err="1">
                <a:solidFill>
                  <a:schemeClr val="tx1"/>
                </a:solidFill>
              </a:rPr>
              <a:t>adjustment</a:t>
            </a:r>
            <a:endParaRPr lang="pl-PL" sz="2400" kern="1200" cap="none" dirty="0">
              <a:solidFill>
                <a:schemeClr val="tx1"/>
              </a:solidFill>
            </a:endParaRPr>
          </a:p>
        </p:txBody>
      </p:sp>
      <p:sp>
        <p:nvSpPr>
          <p:cNvPr id="4" name="Symbol zastępczy numeru slajdu 3">
            <a:extLst>
              <a:ext uri="{FF2B5EF4-FFF2-40B4-BE49-F238E27FC236}">
                <a16:creationId xmlns:a16="http://schemas.microsoft.com/office/drawing/2014/main" id="{F1F5EDEE-7D05-8F3A-DE06-FACAC6CDBB31}"/>
              </a:ext>
            </a:extLst>
          </p:cNvPr>
          <p:cNvSpPr>
            <a:spLocks noGrp="1"/>
          </p:cNvSpPr>
          <p:nvPr>
            <p:ph type="sldNum" sz="quarter" idx="4"/>
          </p:nvPr>
        </p:nvSpPr>
        <p:spPr/>
        <p:txBody>
          <a:bodyPr/>
          <a:lstStyle/>
          <a:p>
            <a:fld id="{87B17086-FE5F-4B39-99A4-0AF7C2C21D7E}" type="slidenum">
              <a:rPr lang="pl-PL" smtClean="0"/>
              <a:pPr/>
              <a:t>14</a:t>
            </a:fld>
            <a:endParaRPr lang="pl-PL" dirty="0"/>
          </a:p>
        </p:txBody>
      </p:sp>
    </p:spTree>
    <p:extLst>
      <p:ext uri="{BB962C8B-B14F-4D97-AF65-F5344CB8AC3E}">
        <p14:creationId xmlns:p14="http://schemas.microsoft.com/office/powerpoint/2010/main" val="36138283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ymbol zastępczy stopki 2">
            <a:extLst>
              <a:ext uri="{FF2B5EF4-FFF2-40B4-BE49-F238E27FC236}">
                <a16:creationId xmlns:a16="http://schemas.microsoft.com/office/drawing/2014/main" id="{CC1DCF37-E703-4822-4283-A338CD9BA883}"/>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3</a:t>
            </a:r>
            <a:endParaRPr lang="pl-PL" dirty="0">
              <a:solidFill>
                <a:schemeClr val="accent4"/>
              </a:solidFill>
            </a:endParaRPr>
          </a:p>
        </p:txBody>
      </p:sp>
      <p:sp>
        <p:nvSpPr>
          <p:cNvPr id="5" name="Tytuł 4">
            <a:extLst>
              <a:ext uri="{FF2B5EF4-FFF2-40B4-BE49-F238E27FC236}">
                <a16:creationId xmlns:a16="http://schemas.microsoft.com/office/drawing/2014/main" id="{9A52D280-0C59-50B7-5B6E-977DFBFCC244}"/>
              </a:ext>
            </a:extLst>
          </p:cNvPr>
          <p:cNvSpPr>
            <a:spLocks noGrp="1"/>
          </p:cNvSpPr>
          <p:nvPr>
            <p:ph type="title"/>
          </p:nvPr>
        </p:nvSpPr>
        <p:spPr/>
        <p:txBody>
          <a:bodyPr/>
          <a:lstStyle/>
          <a:p>
            <a:r>
              <a:rPr lang="pl-PL" dirty="0" err="1"/>
              <a:t>Recipe</a:t>
            </a:r>
            <a:r>
              <a:rPr lang="pl-PL" dirty="0"/>
              <a:t> </a:t>
            </a:r>
            <a:r>
              <a:rPr lang="pl-PL" dirty="0" err="1"/>
              <a:t>Review</a:t>
            </a:r>
            <a:r>
              <a:rPr lang="pl-PL" dirty="0"/>
              <a:t> </a:t>
            </a:r>
            <a:r>
              <a:rPr lang="pl-PL" dirty="0" err="1"/>
              <a:t>Checklist</a:t>
            </a:r>
            <a:r>
              <a:rPr lang="pl-PL" dirty="0"/>
              <a:t> Guide</a:t>
            </a:r>
          </a:p>
        </p:txBody>
      </p:sp>
      <p:graphicFrame>
        <p:nvGraphicFramePr>
          <p:cNvPr id="8" name="Table 6">
            <a:extLst>
              <a:ext uri="{FF2B5EF4-FFF2-40B4-BE49-F238E27FC236}">
                <a16:creationId xmlns:a16="http://schemas.microsoft.com/office/drawing/2014/main" id="{9D287663-2529-453C-DE40-A05A1FB4BE1B}"/>
              </a:ext>
            </a:extLst>
          </p:cNvPr>
          <p:cNvGraphicFramePr>
            <a:graphicFrameLocks noGrp="1"/>
          </p:cNvGraphicFramePr>
          <p:nvPr>
            <p:extLst>
              <p:ext uri="{D42A27DB-BD31-4B8C-83A1-F6EECF244321}">
                <p14:modId xmlns:p14="http://schemas.microsoft.com/office/powerpoint/2010/main" val="1142520414"/>
              </p:ext>
            </p:extLst>
          </p:nvPr>
        </p:nvGraphicFramePr>
        <p:xfrm>
          <a:off x="838200" y="1690688"/>
          <a:ext cx="10569529" cy="3592742"/>
        </p:xfrm>
        <a:graphic>
          <a:graphicData uri="http://schemas.openxmlformats.org/drawingml/2006/table">
            <a:tbl>
              <a:tblPr firstRow="1" firstCol="1" lastRow="1" lastCol="1" bandRow="1" bandCol="1">
                <a:tableStyleId>{5940675A-B579-460E-94D1-54222C63F5DA}</a:tableStyleId>
              </a:tblPr>
              <a:tblGrid>
                <a:gridCol w="1819759">
                  <a:extLst>
                    <a:ext uri="{9D8B030D-6E8A-4147-A177-3AD203B41FA5}">
                      <a16:colId xmlns:a16="http://schemas.microsoft.com/office/drawing/2014/main" val="2608950868"/>
                    </a:ext>
                  </a:extLst>
                </a:gridCol>
                <a:gridCol w="2665709">
                  <a:extLst>
                    <a:ext uri="{9D8B030D-6E8A-4147-A177-3AD203B41FA5}">
                      <a16:colId xmlns:a16="http://schemas.microsoft.com/office/drawing/2014/main" val="1468306699"/>
                    </a:ext>
                  </a:extLst>
                </a:gridCol>
                <a:gridCol w="581186">
                  <a:extLst>
                    <a:ext uri="{9D8B030D-6E8A-4147-A177-3AD203B41FA5}">
                      <a16:colId xmlns:a16="http://schemas.microsoft.com/office/drawing/2014/main" val="4007391833"/>
                    </a:ext>
                  </a:extLst>
                </a:gridCol>
                <a:gridCol w="519193">
                  <a:extLst>
                    <a:ext uri="{9D8B030D-6E8A-4147-A177-3AD203B41FA5}">
                      <a16:colId xmlns:a16="http://schemas.microsoft.com/office/drawing/2014/main" val="2920387736"/>
                    </a:ext>
                  </a:extLst>
                </a:gridCol>
                <a:gridCol w="627682">
                  <a:extLst>
                    <a:ext uri="{9D8B030D-6E8A-4147-A177-3AD203B41FA5}">
                      <a16:colId xmlns:a16="http://schemas.microsoft.com/office/drawing/2014/main" val="4113498474"/>
                    </a:ext>
                  </a:extLst>
                </a:gridCol>
                <a:gridCol w="4356000">
                  <a:extLst>
                    <a:ext uri="{9D8B030D-6E8A-4147-A177-3AD203B41FA5}">
                      <a16:colId xmlns:a16="http://schemas.microsoft.com/office/drawing/2014/main" val="2668795975"/>
                    </a:ext>
                  </a:extLst>
                </a:gridCol>
              </a:tblGrid>
              <a:tr h="181330">
                <a:tc>
                  <a:txBody>
                    <a:bodyPr/>
                    <a:lstStyle/>
                    <a:p>
                      <a:pPr marL="67945" marR="0">
                        <a:lnSpc>
                          <a:spcPct val="107000"/>
                        </a:lnSpc>
                        <a:spcBef>
                          <a:spcPts val="590"/>
                        </a:spcBef>
                        <a:spcAft>
                          <a:spcPts val="0"/>
                        </a:spcAft>
                      </a:pPr>
                      <a:r>
                        <a:rPr lang="en-US" sz="1400" dirty="0">
                          <a:solidFill>
                            <a:schemeClr val="bg1"/>
                          </a:solidFill>
                          <a:effectLst/>
                          <a:latin typeface="+mj-lt"/>
                        </a:rPr>
                        <a:t>Review</a:t>
                      </a:r>
                      <a:r>
                        <a:rPr lang="en-US" sz="1400" spc="-35" dirty="0">
                          <a:solidFill>
                            <a:schemeClr val="bg1"/>
                          </a:solidFill>
                          <a:effectLst/>
                          <a:latin typeface="+mj-lt"/>
                        </a:rPr>
                        <a:t> </a:t>
                      </a:r>
                      <a:r>
                        <a:rPr lang="en-US" sz="1400" spc="-20" dirty="0">
                          <a:solidFill>
                            <a:schemeClr val="bg1"/>
                          </a:solidFill>
                          <a:effectLst/>
                          <a:latin typeface="+mj-lt"/>
                        </a:rPr>
                        <a:t>Step</a:t>
                      </a:r>
                      <a:endParaRPr lang="en-US" sz="1400" dirty="0">
                        <a:solidFill>
                          <a:schemeClr val="bg1"/>
                        </a:solidFill>
                        <a:effectLst/>
                        <a:latin typeface="+mj-lt"/>
                        <a:ea typeface="Arial" panose="020B0604020202020204" pitchFamily="34" charset="0"/>
                        <a:cs typeface="Times New Roman" panose="02020603050405020304" pitchFamily="18" charset="0"/>
                      </a:endParaRPr>
                    </a:p>
                  </a:txBody>
                  <a:tcPr marL="72000" marR="72000" marT="72000" marB="72000">
                    <a:lnL w="12700" cmpd="sng">
                      <a:noFill/>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613560"/>
                    </a:solidFill>
                  </a:tcPr>
                </a:tc>
                <a:tc>
                  <a:txBody>
                    <a:bodyPr/>
                    <a:lstStyle/>
                    <a:p>
                      <a:pPr marL="67945" marR="0">
                        <a:lnSpc>
                          <a:spcPct val="107000"/>
                        </a:lnSpc>
                        <a:spcBef>
                          <a:spcPts val="590"/>
                        </a:spcBef>
                        <a:spcAft>
                          <a:spcPts val="0"/>
                        </a:spcAft>
                      </a:pPr>
                      <a:r>
                        <a:rPr lang="en-US" sz="1400" spc="-10" dirty="0">
                          <a:solidFill>
                            <a:schemeClr val="bg1"/>
                          </a:solidFill>
                          <a:effectLst/>
                          <a:latin typeface="+mj-lt"/>
                        </a:rPr>
                        <a:t>Questions</a:t>
                      </a:r>
                      <a:endParaRPr lang="en-US" sz="1400" dirty="0">
                        <a:solidFill>
                          <a:schemeClr val="bg1"/>
                        </a:solidFill>
                        <a:effectLst/>
                        <a:latin typeface="+mj-lt"/>
                        <a:ea typeface="Arial" panose="020B0604020202020204" pitchFamily="34" charset="0"/>
                        <a:cs typeface="Times New Roman" panose="02020603050405020304" pitchFamily="18" charset="0"/>
                      </a:endParaRPr>
                    </a:p>
                  </a:txBody>
                  <a:tcPr marL="72000" marR="72000"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613560"/>
                    </a:solidFill>
                  </a:tcPr>
                </a:tc>
                <a:tc>
                  <a:txBody>
                    <a:bodyPr/>
                    <a:lstStyle/>
                    <a:p>
                      <a:pPr marL="73660" marR="0">
                        <a:lnSpc>
                          <a:spcPct val="107000"/>
                        </a:lnSpc>
                        <a:spcBef>
                          <a:spcPts val="590"/>
                        </a:spcBef>
                        <a:spcAft>
                          <a:spcPts val="0"/>
                        </a:spcAft>
                      </a:pPr>
                      <a:r>
                        <a:rPr lang="en-US" sz="1400" spc="-25" dirty="0">
                          <a:solidFill>
                            <a:schemeClr val="bg1"/>
                          </a:solidFill>
                          <a:effectLst/>
                          <a:latin typeface="+mj-lt"/>
                        </a:rPr>
                        <a:t>Yes</a:t>
                      </a:r>
                      <a:endParaRPr lang="en-US" sz="1400" dirty="0">
                        <a:solidFill>
                          <a:schemeClr val="bg1"/>
                        </a:solidFill>
                        <a:effectLst/>
                        <a:latin typeface="+mj-lt"/>
                        <a:ea typeface="Arial" panose="020B0604020202020204" pitchFamily="34" charset="0"/>
                        <a:cs typeface="Times New Roman" panose="02020603050405020304" pitchFamily="18" charset="0"/>
                      </a:endParaRPr>
                    </a:p>
                  </a:txBody>
                  <a:tcPr marL="72000" marR="72000"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613560"/>
                    </a:solidFill>
                  </a:tcPr>
                </a:tc>
                <a:tc>
                  <a:txBody>
                    <a:bodyPr/>
                    <a:lstStyle/>
                    <a:p>
                      <a:pPr marL="76835" marR="0">
                        <a:lnSpc>
                          <a:spcPct val="107000"/>
                        </a:lnSpc>
                        <a:spcBef>
                          <a:spcPts val="590"/>
                        </a:spcBef>
                        <a:spcAft>
                          <a:spcPts val="0"/>
                        </a:spcAft>
                      </a:pPr>
                      <a:r>
                        <a:rPr lang="en-US" sz="1400" spc="-25">
                          <a:solidFill>
                            <a:schemeClr val="bg1"/>
                          </a:solidFill>
                          <a:effectLst/>
                          <a:latin typeface="+mj-lt"/>
                        </a:rPr>
                        <a:t>No</a:t>
                      </a:r>
                      <a:endParaRPr lang="en-US" sz="1400">
                        <a:solidFill>
                          <a:schemeClr val="bg1"/>
                        </a:solidFill>
                        <a:effectLst/>
                        <a:latin typeface="+mj-lt"/>
                        <a:ea typeface="Arial" panose="020B0604020202020204" pitchFamily="34" charset="0"/>
                        <a:cs typeface="Times New Roman" panose="02020603050405020304" pitchFamily="18" charset="0"/>
                      </a:endParaRPr>
                    </a:p>
                  </a:txBody>
                  <a:tcPr marL="72000" marR="72000"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613560"/>
                    </a:solidFill>
                  </a:tcPr>
                </a:tc>
                <a:tc>
                  <a:txBody>
                    <a:bodyPr/>
                    <a:lstStyle/>
                    <a:p>
                      <a:pPr marL="67310" marR="0">
                        <a:lnSpc>
                          <a:spcPct val="107000"/>
                        </a:lnSpc>
                        <a:spcBef>
                          <a:spcPts val="590"/>
                        </a:spcBef>
                        <a:spcAft>
                          <a:spcPts val="0"/>
                        </a:spcAft>
                      </a:pPr>
                      <a:r>
                        <a:rPr lang="en-US" sz="1400" spc="-25" dirty="0">
                          <a:solidFill>
                            <a:schemeClr val="bg1"/>
                          </a:solidFill>
                          <a:effectLst/>
                          <a:latin typeface="+mj-lt"/>
                        </a:rPr>
                        <a:t>N/A</a:t>
                      </a:r>
                      <a:endParaRPr lang="en-US" sz="1400" dirty="0">
                        <a:solidFill>
                          <a:schemeClr val="bg1"/>
                        </a:solidFill>
                        <a:effectLst/>
                        <a:latin typeface="+mj-lt"/>
                        <a:ea typeface="Arial" panose="020B0604020202020204" pitchFamily="34" charset="0"/>
                        <a:cs typeface="Times New Roman" panose="02020603050405020304" pitchFamily="18" charset="0"/>
                      </a:endParaRPr>
                    </a:p>
                  </a:txBody>
                  <a:tcPr marL="72000" marR="72000"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613560"/>
                    </a:solidFill>
                  </a:tcPr>
                </a:tc>
                <a:tc>
                  <a:txBody>
                    <a:bodyPr/>
                    <a:lstStyle/>
                    <a:p>
                      <a:pPr marL="66675" marR="0">
                        <a:lnSpc>
                          <a:spcPct val="107000"/>
                        </a:lnSpc>
                        <a:spcBef>
                          <a:spcPts val="590"/>
                        </a:spcBef>
                        <a:spcAft>
                          <a:spcPts val="0"/>
                        </a:spcAft>
                      </a:pPr>
                      <a:r>
                        <a:rPr lang="en-US" sz="1400" dirty="0">
                          <a:solidFill>
                            <a:schemeClr val="bg1"/>
                          </a:solidFill>
                          <a:effectLst/>
                          <a:latin typeface="+mj-lt"/>
                        </a:rPr>
                        <a:t>Action</a:t>
                      </a:r>
                      <a:r>
                        <a:rPr lang="en-US" sz="1400" spc="-25" dirty="0">
                          <a:solidFill>
                            <a:schemeClr val="bg1"/>
                          </a:solidFill>
                          <a:effectLst/>
                          <a:latin typeface="+mj-lt"/>
                        </a:rPr>
                        <a:t> </a:t>
                      </a:r>
                      <a:r>
                        <a:rPr lang="en-US" sz="1400" spc="-10" dirty="0">
                          <a:solidFill>
                            <a:schemeClr val="bg1"/>
                          </a:solidFill>
                          <a:effectLst/>
                          <a:latin typeface="+mj-lt"/>
                        </a:rPr>
                        <a:t>Needed</a:t>
                      </a:r>
                      <a:endParaRPr lang="en-US" sz="1400" dirty="0">
                        <a:solidFill>
                          <a:schemeClr val="bg1"/>
                        </a:solidFill>
                        <a:effectLst/>
                        <a:latin typeface="+mj-lt"/>
                        <a:ea typeface="Arial" panose="020B0604020202020204" pitchFamily="34" charset="0"/>
                        <a:cs typeface="Times New Roman" panose="02020603050405020304" pitchFamily="18" charset="0"/>
                      </a:endParaRPr>
                    </a:p>
                  </a:txBody>
                  <a:tcPr marL="72000" marR="72000" marT="72000" marB="72000">
                    <a:lnL w="12700" cap="flat" cmpd="sng" algn="ctr">
                      <a:solidFill>
                        <a:schemeClr val="bg1"/>
                      </a:solidFill>
                      <a:prstDash val="solid"/>
                      <a:round/>
                      <a:headEnd type="none" w="med" len="med"/>
                      <a:tailEnd type="none" w="med" len="med"/>
                    </a:lnL>
                    <a:lnR w="12700" cmpd="sng">
                      <a:noFill/>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613560"/>
                    </a:solidFill>
                  </a:tcPr>
                </a:tc>
                <a:extLst>
                  <a:ext uri="{0D108BD9-81ED-4DB2-BD59-A6C34878D82A}">
                    <a16:rowId xmlns:a16="http://schemas.microsoft.com/office/drawing/2014/main" val="1388812729"/>
                  </a:ext>
                </a:extLst>
              </a:tr>
              <a:tr h="443782">
                <a:tc rowSpan="2">
                  <a:txBody>
                    <a:bodyPr/>
                    <a:lstStyle/>
                    <a:p>
                      <a:pPr marL="67945" marR="0">
                        <a:lnSpc>
                          <a:spcPct val="107000"/>
                        </a:lnSpc>
                        <a:spcBef>
                          <a:spcPts val="585"/>
                        </a:spcBef>
                        <a:spcAft>
                          <a:spcPts val="0"/>
                        </a:spcAft>
                      </a:pPr>
                      <a:r>
                        <a:rPr lang="en-US" sz="1400" spc="-10" dirty="0">
                          <a:effectLst/>
                        </a:rPr>
                        <a:t>Title</a:t>
                      </a:r>
                      <a:endParaRPr lang="en-US" sz="1400" dirty="0">
                        <a:effectLst/>
                        <a:latin typeface="Arial" panose="020B0604020202020204" pitchFamily="34" charset="0"/>
                        <a:ea typeface="Arial" panose="020B0604020202020204" pitchFamily="34" charset="0"/>
                        <a:cs typeface="Times New Roman" panose="02020603050405020304" pitchFamily="18" charset="0"/>
                      </a:endParaRPr>
                    </a:p>
                  </a:txBody>
                  <a:tcPr marL="72000" marR="72000" marT="72000" marB="72000">
                    <a:lnL w="12700" cmpd="sng">
                      <a:noFill/>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E3F0"/>
                    </a:solidFill>
                  </a:tcPr>
                </a:tc>
                <a:tc>
                  <a:txBody>
                    <a:bodyPr/>
                    <a:lstStyle/>
                    <a:p>
                      <a:pPr marL="67945" marR="83185">
                        <a:lnSpc>
                          <a:spcPct val="107000"/>
                        </a:lnSpc>
                        <a:spcBef>
                          <a:spcPts val="585"/>
                        </a:spcBef>
                        <a:spcAft>
                          <a:spcPts val="0"/>
                        </a:spcAft>
                      </a:pPr>
                      <a:r>
                        <a:rPr lang="en-US" sz="1400" dirty="0">
                          <a:effectLst/>
                        </a:rPr>
                        <a:t>Is</a:t>
                      </a:r>
                      <a:r>
                        <a:rPr lang="en-US" sz="1400" spc="-55" dirty="0">
                          <a:effectLst/>
                        </a:rPr>
                        <a:t> </a:t>
                      </a:r>
                      <a:r>
                        <a:rPr lang="en-US" sz="1400" dirty="0">
                          <a:effectLst/>
                        </a:rPr>
                        <a:t>the</a:t>
                      </a:r>
                      <a:r>
                        <a:rPr lang="en-US" sz="1400" spc="-55" dirty="0">
                          <a:effectLst/>
                        </a:rPr>
                        <a:t> </a:t>
                      </a:r>
                      <a:r>
                        <a:rPr lang="en-US" sz="1400" dirty="0">
                          <a:effectLst/>
                        </a:rPr>
                        <a:t>recipe</a:t>
                      </a:r>
                      <a:r>
                        <a:rPr lang="en-US" sz="1400" spc="-50" dirty="0">
                          <a:effectLst/>
                        </a:rPr>
                        <a:t> </a:t>
                      </a:r>
                      <a:r>
                        <a:rPr lang="en-US" sz="1400" dirty="0">
                          <a:effectLst/>
                        </a:rPr>
                        <a:t>name</a:t>
                      </a:r>
                      <a:r>
                        <a:rPr lang="en-US" sz="1400" spc="-50" dirty="0">
                          <a:effectLst/>
                        </a:rPr>
                        <a:t> </a:t>
                      </a:r>
                      <a:r>
                        <a:rPr lang="en-US" sz="1400" dirty="0">
                          <a:effectLst/>
                        </a:rPr>
                        <a:t>descriptive of the dish, and is the dish appropriately named?</a:t>
                      </a:r>
                      <a:endParaRPr lang="en-US" sz="1400" dirty="0">
                        <a:effectLst/>
                        <a:latin typeface="Arial" panose="020B0604020202020204" pitchFamily="34" charset="0"/>
                        <a:ea typeface="Arial" panose="020B0604020202020204" pitchFamily="34" charset="0"/>
                        <a:cs typeface="Times New Roman" panose="02020603050405020304" pitchFamily="18" charset="0"/>
                      </a:endParaRPr>
                    </a:p>
                  </a:txBody>
                  <a:tcPr marL="72000" marR="72000"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E3F0"/>
                    </a:solidFill>
                  </a:tcPr>
                </a:tc>
                <a:tc>
                  <a:txBody>
                    <a:bodyPr/>
                    <a:lstStyle/>
                    <a:p>
                      <a:pPr marL="0" marR="0">
                        <a:lnSpc>
                          <a:spcPct val="107000"/>
                        </a:lnSpc>
                        <a:spcBef>
                          <a:spcPts val="0"/>
                        </a:spcBef>
                        <a:spcAft>
                          <a:spcPts val="0"/>
                        </a:spcAft>
                      </a:pPr>
                      <a:r>
                        <a:rPr lang="en-US" sz="1400" dirty="0">
                          <a:effectLst/>
                        </a:rPr>
                        <a:t> </a:t>
                      </a:r>
                      <a:endParaRPr lang="en-US" sz="1400" dirty="0">
                        <a:effectLst/>
                        <a:latin typeface="Arial" panose="020B0604020202020204" pitchFamily="34" charset="0"/>
                        <a:ea typeface="Arial" panose="020B0604020202020204" pitchFamily="34" charset="0"/>
                        <a:cs typeface="Times New Roman" panose="02020603050405020304" pitchFamily="18" charset="0"/>
                      </a:endParaRPr>
                    </a:p>
                  </a:txBody>
                  <a:tcPr marL="72000" marR="72000"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E3F0"/>
                    </a:solidFill>
                  </a:tcPr>
                </a:tc>
                <a:tc>
                  <a:txBody>
                    <a:bodyPr/>
                    <a:lstStyle/>
                    <a:p>
                      <a:pPr marL="0" marR="0">
                        <a:lnSpc>
                          <a:spcPct val="107000"/>
                        </a:lnSpc>
                        <a:spcBef>
                          <a:spcPts val="0"/>
                        </a:spcBef>
                        <a:spcAft>
                          <a:spcPts val="0"/>
                        </a:spcAft>
                      </a:pPr>
                      <a:r>
                        <a:rPr lang="en-US" sz="1400" dirty="0">
                          <a:effectLst/>
                        </a:rPr>
                        <a:t> </a:t>
                      </a:r>
                      <a:endParaRPr lang="en-US" sz="1400" dirty="0">
                        <a:effectLst/>
                        <a:latin typeface="Arial" panose="020B0604020202020204" pitchFamily="34" charset="0"/>
                        <a:ea typeface="Arial" panose="020B0604020202020204" pitchFamily="34" charset="0"/>
                        <a:cs typeface="Times New Roman" panose="02020603050405020304" pitchFamily="18" charset="0"/>
                      </a:endParaRPr>
                    </a:p>
                  </a:txBody>
                  <a:tcPr marL="72000" marR="72000"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E3F0"/>
                    </a:solidFill>
                  </a:tcPr>
                </a:tc>
                <a:tc>
                  <a:txBody>
                    <a:bodyPr/>
                    <a:lstStyle/>
                    <a:p>
                      <a:pPr marL="0" marR="0">
                        <a:lnSpc>
                          <a:spcPct val="107000"/>
                        </a:lnSpc>
                        <a:spcBef>
                          <a:spcPts val="0"/>
                        </a:spcBef>
                        <a:spcAft>
                          <a:spcPts val="0"/>
                        </a:spcAft>
                      </a:pPr>
                      <a:r>
                        <a:rPr lang="en-US" sz="1400" dirty="0">
                          <a:effectLst/>
                        </a:rPr>
                        <a:t> </a:t>
                      </a:r>
                      <a:endParaRPr lang="en-US" sz="1400" dirty="0">
                        <a:effectLst/>
                        <a:latin typeface="Arial" panose="020B0604020202020204" pitchFamily="34" charset="0"/>
                        <a:ea typeface="Arial" panose="020B0604020202020204" pitchFamily="34" charset="0"/>
                        <a:cs typeface="Times New Roman" panose="02020603050405020304" pitchFamily="18" charset="0"/>
                      </a:endParaRPr>
                    </a:p>
                  </a:txBody>
                  <a:tcPr marL="72000" marR="72000"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E3F0"/>
                    </a:solidFill>
                  </a:tcPr>
                </a:tc>
                <a:tc>
                  <a:txBody>
                    <a:bodyPr/>
                    <a:lstStyle/>
                    <a:p>
                      <a:pPr marL="342900" marR="400050" lvl="0" indent="-342900">
                        <a:lnSpc>
                          <a:spcPct val="100000"/>
                        </a:lnSpc>
                        <a:spcBef>
                          <a:spcPts val="0"/>
                        </a:spcBef>
                        <a:spcAft>
                          <a:spcPts val="0"/>
                        </a:spcAft>
                        <a:buClr>
                          <a:srgbClr val="613560"/>
                        </a:buClr>
                        <a:buSzPts val="1400"/>
                        <a:buFont typeface="Wingdings" panose="05000000000000000000" pitchFamily="2" charset="2"/>
                        <a:buChar char="w"/>
                        <a:tabLst>
                          <a:tab pos="204470" algn="l"/>
                        </a:tabLst>
                      </a:pPr>
                      <a:r>
                        <a:rPr lang="en-US" sz="1400" dirty="0">
                          <a:effectLst/>
                        </a:rPr>
                        <a:t>If</a:t>
                      </a:r>
                      <a:r>
                        <a:rPr lang="en-US" sz="1400" spc="-25" dirty="0">
                          <a:effectLst/>
                        </a:rPr>
                        <a:t> </a:t>
                      </a:r>
                      <a:r>
                        <a:rPr lang="en-US" sz="1400" dirty="0">
                          <a:effectLst/>
                        </a:rPr>
                        <a:t>yes,</a:t>
                      </a:r>
                      <a:r>
                        <a:rPr lang="en-US" sz="1400" spc="-25" dirty="0">
                          <a:effectLst/>
                        </a:rPr>
                        <a:t> </a:t>
                      </a:r>
                      <a:r>
                        <a:rPr lang="en-US" sz="1400" dirty="0">
                          <a:effectLst/>
                        </a:rPr>
                        <a:t>leave</a:t>
                      </a:r>
                      <a:r>
                        <a:rPr lang="en-US" sz="1400" spc="-35" dirty="0">
                          <a:effectLst/>
                        </a:rPr>
                        <a:t> </a:t>
                      </a:r>
                      <a:r>
                        <a:rPr lang="en-US" sz="1400" dirty="0">
                          <a:effectLst/>
                        </a:rPr>
                        <a:t>the</a:t>
                      </a:r>
                      <a:r>
                        <a:rPr lang="en-US" sz="1400" spc="-45" dirty="0">
                          <a:effectLst/>
                        </a:rPr>
                        <a:t> </a:t>
                      </a:r>
                      <a:r>
                        <a:rPr lang="en-US" sz="1400" dirty="0">
                          <a:effectLst/>
                        </a:rPr>
                        <a:t>title</a:t>
                      </a:r>
                      <a:r>
                        <a:rPr lang="en-US" sz="1400" spc="-30" dirty="0">
                          <a:effectLst/>
                        </a:rPr>
                        <a:t> </a:t>
                      </a:r>
                      <a:r>
                        <a:rPr lang="en-US" sz="1400" dirty="0">
                          <a:effectLst/>
                        </a:rPr>
                        <a:t>as</a:t>
                      </a:r>
                      <a:r>
                        <a:rPr lang="en-US" sz="1400" spc="-30" dirty="0">
                          <a:effectLst/>
                        </a:rPr>
                        <a:t> </a:t>
                      </a:r>
                      <a:r>
                        <a:rPr lang="en-US" sz="1400" dirty="0">
                          <a:effectLst/>
                        </a:rPr>
                        <a:t>listed, move to next title question. </a:t>
                      </a:r>
                    </a:p>
                    <a:p>
                      <a:pPr marL="342900" marR="400050" lvl="0" indent="-342900">
                        <a:lnSpc>
                          <a:spcPct val="100000"/>
                        </a:lnSpc>
                        <a:spcBef>
                          <a:spcPts val="0"/>
                        </a:spcBef>
                        <a:spcAft>
                          <a:spcPts val="0"/>
                        </a:spcAft>
                        <a:buClr>
                          <a:srgbClr val="613560"/>
                        </a:buClr>
                        <a:buSzPts val="1400"/>
                        <a:buFont typeface="Wingdings" panose="05000000000000000000" pitchFamily="2" charset="2"/>
                        <a:buChar char="w"/>
                        <a:tabLst>
                          <a:tab pos="204470" algn="l"/>
                        </a:tabLst>
                      </a:pPr>
                      <a:r>
                        <a:rPr lang="en-US" sz="1400" dirty="0">
                          <a:effectLst/>
                        </a:rPr>
                        <a:t>If</a:t>
                      </a:r>
                      <a:r>
                        <a:rPr lang="en-US" sz="1400" spc="-5" dirty="0">
                          <a:effectLst/>
                        </a:rPr>
                        <a:t> </a:t>
                      </a:r>
                      <a:r>
                        <a:rPr lang="en-US" sz="1400" dirty="0">
                          <a:effectLst/>
                        </a:rPr>
                        <a:t>no,</a:t>
                      </a:r>
                      <a:r>
                        <a:rPr lang="en-US" sz="1400" spc="-20" dirty="0">
                          <a:effectLst/>
                        </a:rPr>
                        <a:t> </a:t>
                      </a:r>
                      <a:r>
                        <a:rPr lang="en-US" sz="1400" dirty="0">
                          <a:effectLst/>
                        </a:rPr>
                        <a:t>consider</a:t>
                      </a:r>
                      <a:r>
                        <a:rPr lang="en-US" sz="1400" spc="-20" dirty="0">
                          <a:effectLst/>
                        </a:rPr>
                        <a:t> </a:t>
                      </a:r>
                      <a:r>
                        <a:rPr lang="en-US" sz="1400" dirty="0">
                          <a:effectLst/>
                        </a:rPr>
                        <a:t>new</a:t>
                      </a:r>
                      <a:r>
                        <a:rPr lang="en-US" sz="1400" spc="-20" dirty="0">
                          <a:effectLst/>
                        </a:rPr>
                        <a:t> </a:t>
                      </a:r>
                      <a:r>
                        <a:rPr lang="en-US" sz="1400" spc="-10" dirty="0">
                          <a:effectLst/>
                        </a:rPr>
                        <a:t>title.</a:t>
                      </a:r>
                      <a:endParaRPr lang="en-US" sz="1400" dirty="0">
                        <a:effectLst/>
                        <a:latin typeface="Arial" panose="020B0604020202020204" pitchFamily="34" charset="0"/>
                        <a:ea typeface="Wingdings" panose="05000000000000000000" pitchFamily="2" charset="2"/>
                        <a:cs typeface="Wingdings" panose="05000000000000000000" pitchFamily="2" charset="2"/>
                      </a:endParaRPr>
                    </a:p>
                  </a:txBody>
                  <a:tcPr marL="72000" marR="72000" marT="72000" marB="72000">
                    <a:lnL w="12700" cap="flat" cmpd="sng" algn="ctr">
                      <a:solidFill>
                        <a:schemeClr val="bg1"/>
                      </a:solidFill>
                      <a:prstDash val="solid"/>
                      <a:round/>
                      <a:headEnd type="none" w="med" len="med"/>
                      <a:tailEnd type="none" w="med" len="med"/>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E3F0"/>
                    </a:solidFill>
                  </a:tcPr>
                </a:tc>
                <a:extLst>
                  <a:ext uri="{0D108BD9-81ED-4DB2-BD59-A6C34878D82A}">
                    <a16:rowId xmlns:a16="http://schemas.microsoft.com/office/drawing/2014/main" val="1578895280"/>
                  </a:ext>
                </a:extLst>
              </a:tr>
              <a:tr h="537384">
                <a:tc vMerge="1">
                  <a:txBody>
                    <a:bodyPr/>
                    <a:lstStyle/>
                    <a:p>
                      <a:pPr marL="67945" marR="0">
                        <a:lnSpc>
                          <a:spcPct val="107000"/>
                        </a:lnSpc>
                        <a:spcBef>
                          <a:spcPts val="585"/>
                        </a:spcBef>
                        <a:spcAft>
                          <a:spcPts val="0"/>
                        </a:spcAft>
                      </a:pPr>
                      <a:endParaRPr lang="en-US" sz="13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67945" marR="0">
                        <a:lnSpc>
                          <a:spcPct val="107000"/>
                        </a:lnSpc>
                        <a:spcBef>
                          <a:spcPts val="585"/>
                        </a:spcBef>
                        <a:spcAft>
                          <a:spcPts val="0"/>
                        </a:spcAft>
                      </a:pPr>
                      <a:r>
                        <a:rPr lang="en-US" sz="1400">
                          <a:effectLst/>
                        </a:rPr>
                        <a:t>Is</a:t>
                      </a:r>
                      <a:r>
                        <a:rPr lang="en-US" sz="1400" spc="-50">
                          <a:effectLst/>
                        </a:rPr>
                        <a:t> </a:t>
                      </a:r>
                      <a:r>
                        <a:rPr lang="en-US" sz="1400">
                          <a:effectLst/>
                        </a:rPr>
                        <a:t>the</a:t>
                      </a:r>
                      <a:r>
                        <a:rPr lang="en-US" sz="1400" spc="-50">
                          <a:effectLst/>
                        </a:rPr>
                        <a:t> </a:t>
                      </a:r>
                      <a:r>
                        <a:rPr lang="en-US" sz="1400">
                          <a:effectLst/>
                        </a:rPr>
                        <a:t>title</a:t>
                      </a:r>
                      <a:r>
                        <a:rPr lang="en-US" sz="1400" spc="-40">
                          <a:effectLst/>
                        </a:rPr>
                        <a:t> </a:t>
                      </a:r>
                      <a:r>
                        <a:rPr lang="en-US" sz="1400">
                          <a:effectLst/>
                        </a:rPr>
                        <a:t>appealing</a:t>
                      </a:r>
                      <a:r>
                        <a:rPr lang="en-US" sz="1400" spc="-40">
                          <a:effectLst/>
                        </a:rPr>
                        <a:t> </a:t>
                      </a:r>
                      <a:r>
                        <a:rPr lang="en-US" sz="1400">
                          <a:effectLst/>
                        </a:rPr>
                        <a:t>to </a:t>
                      </a:r>
                      <a:r>
                        <a:rPr lang="en-US" sz="1400" spc="-10">
                          <a:effectLst/>
                        </a:rPr>
                        <a:t>customers?</a:t>
                      </a:r>
                      <a:endParaRPr lang="en-US" sz="1400">
                        <a:effectLst/>
                        <a:latin typeface="Arial" panose="020B0604020202020204" pitchFamily="34" charset="0"/>
                        <a:ea typeface="Arial" panose="020B0604020202020204" pitchFamily="34" charset="0"/>
                        <a:cs typeface="Times New Roman" panose="02020603050405020304" pitchFamily="18" charset="0"/>
                      </a:endParaRPr>
                    </a:p>
                  </a:txBody>
                  <a:tcPr marL="72000" marR="72000"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E3F0"/>
                    </a:solidFill>
                  </a:tcPr>
                </a:tc>
                <a:tc>
                  <a:txBody>
                    <a:bodyPr/>
                    <a:lstStyle/>
                    <a:p>
                      <a:pPr marL="0" marR="0">
                        <a:lnSpc>
                          <a:spcPct val="107000"/>
                        </a:lnSpc>
                        <a:spcBef>
                          <a:spcPts val="0"/>
                        </a:spcBef>
                        <a:spcAft>
                          <a:spcPts val="0"/>
                        </a:spcAft>
                      </a:pPr>
                      <a:r>
                        <a:rPr lang="en-US" sz="1400">
                          <a:effectLst/>
                        </a:rPr>
                        <a:t> </a:t>
                      </a:r>
                      <a:endParaRPr lang="en-US" sz="1400">
                        <a:effectLst/>
                        <a:latin typeface="Arial" panose="020B0604020202020204" pitchFamily="34" charset="0"/>
                        <a:ea typeface="Arial" panose="020B0604020202020204" pitchFamily="34" charset="0"/>
                        <a:cs typeface="Times New Roman" panose="02020603050405020304" pitchFamily="18" charset="0"/>
                      </a:endParaRPr>
                    </a:p>
                  </a:txBody>
                  <a:tcPr marL="72000" marR="72000"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E3F0"/>
                    </a:solidFill>
                  </a:tcPr>
                </a:tc>
                <a:tc>
                  <a:txBody>
                    <a:bodyPr/>
                    <a:lstStyle/>
                    <a:p>
                      <a:pPr marL="0" marR="0">
                        <a:lnSpc>
                          <a:spcPct val="107000"/>
                        </a:lnSpc>
                        <a:spcBef>
                          <a:spcPts val="0"/>
                        </a:spcBef>
                        <a:spcAft>
                          <a:spcPts val="0"/>
                        </a:spcAft>
                      </a:pPr>
                      <a:r>
                        <a:rPr lang="en-US" sz="1400">
                          <a:effectLst/>
                        </a:rPr>
                        <a:t> </a:t>
                      </a:r>
                      <a:endParaRPr lang="en-US" sz="1400">
                        <a:effectLst/>
                        <a:latin typeface="Arial" panose="020B0604020202020204" pitchFamily="34" charset="0"/>
                        <a:ea typeface="Arial" panose="020B0604020202020204" pitchFamily="34" charset="0"/>
                        <a:cs typeface="Times New Roman" panose="02020603050405020304" pitchFamily="18" charset="0"/>
                      </a:endParaRPr>
                    </a:p>
                  </a:txBody>
                  <a:tcPr marL="72000" marR="72000"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E3F0"/>
                    </a:solidFill>
                  </a:tcPr>
                </a:tc>
                <a:tc>
                  <a:txBody>
                    <a:bodyPr/>
                    <a:lstStyle/>
                    <a:p>
                      <a:pPr marL="0" marR="0">
                        <a:lnSpc>
                          <a:spcPct val="107000"/>
                        </a:lnSpc>
                        <a:spcBef>
                          <a:spcPts val="0"/>
                        </a:spcBef>
                        <a:spcAft>
                          <a:spcPts val="0"/>
                        </a:spcAft>
                      </a:pPr>
                      <a:r>
                        <a:rPr lang="en-US" sz="1400" dirty="0">
                          <a:effectLst/>
                        </a:rPr>
                        <a:t> </a:t>
                      </a:r>
                      <a:endParaRPr lang="en-US" sz="1400" dirty="0">
                        <a:effectLst/>
                        <a:latin typeface="Arial" panose="020B0604020202020204" pitchFamily="34" charset="0"/>
                        <a:ea typeface="Arial" panose="020B0604020202020204" pitchFamily="34" charset="0"/>
                        <a:cs typeface="Times New Roman" panose="02020603050405020304" pitchFamily="18" charset="0"/>
                      </a:endParaRPr>
                    </a:p>
                  </a:txBody>
                  <a:tcPr marL="72000" marR="72000"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E3F0"/>
                    </a:solidFill>
                  </a:tcPr>
                </a:tc>
                <a:tc>
                  <a:txBody>
                    <a:bodyPr/>
                    <a:lstStyle/>
                    <a:p>
                      <a:pPr marL="342900" marR="96520" lvl="0" indent="-342900">
                        <a:lnSpc>
                          <a:spcPct val="100000"/>
                        </a:lnSpc>
                        <a:spcBef>
                          <a:spcPts val="0"/>
                        </a:spcBef>
                        <a:spcAft>
                          <a:spcPts val="0"/>
                        </a:spcAft>
                        <a:buClr>
                          <a:srgbClr val="613560"/>
                        </a:buClr>
                        <a:buSzPts val="1400"/>
                        <a:buFont typeface="Wingdings" panose="05000000000000000000" pitchFamily="2" charset="2"/>
                        <a:buChar char="w"/>
                        <a:tabLst>
                          <a:tab pos="204470" algn="l"/>
                        </a:tabLst>
                      </a:pPr>
                      <a:r>
                        <a:rPr lang="en-US" sz="1400" dirty="0">
                          <a:effectLst/>
                        </a:rPr>
                        <a:t>If</a:t>
                      </a:r>
                      <a:r>
                        <a:rPr lang="en-US" sz="1400" spc="-20" dirty="0">
                          <a:effectLst/>
                        </a:rPr>
                        <a:t> </a:t>
                      </a:r>
                      <a:r>
                        <a:rPr lang="en-US" sz="1400" dirty="0">
                          <a:effectLst/>
                        </a:rPr>
                        <a:t>yes,</a:t>
                      </a:r>
                      <a:r>
                        <a:rPr lang="en-US" sz="1400" spc="-20" dirty="0">
                          <a:effectLst/>
                        </a:rPr>
                        <a:t> </a:t>
                      </a:r>
                      <a:r>
                        <a:rPr lang="en-US" sz="1400" dirty="0">
                          <a:effectLst/>
                        </a:rPr>
                        <a:t>leave</a:t>
                      </a:r>
                      <a:r>
                        <a:rPr lang="en-US" sz="1400" spc="-30" dirty="0">
                          <a:effectLst/>
                        </a:rPr>
                        <a:t> </a:t>
                      </a:r>
                      <a:r>
                        <a:rPr lang="en-US" sz="1400" dirty="0">
                          <a:effectLst/>
                        </a:rPr>
                        <a:t>title</a:t>
                      </a:r>
                      <a:r>
                        <a:rPr lang="en-US" sz="1400" spc="-25" dirty="0">
                          <a:effectLst/>
                        </a:rPr>
                        <a:t> </a:t>
                      </a:r>
                      <a:r>
                        <a:rPr lang="en-US" sz="1400" dirty="0">
                          <a:effectLst/>
                        </a:rPr>
                        <a:t>as</a:t>
                      </a:r>
                      <a:r>
                        <a:rPr lang="en-US" sz="1400" spc="-35" dirty="0">
                          <a:effectLst/>
                        </a:rPr>
                        <a:t> </a:t>
                      </a:r>
                      <a:r>
                        <a:rPr lang="en-US" sz="1400" dirty="0">
                          <a:effectLst/>
                        </a:rPr>
                        <a:t>listed,</a:t>
                      </a:r>
                      <a:r>
                        <a:rPr lang="en-US" sz="1400" spc="-30" dirty="0">
                          <a:effectLst/>
                        </a:rPr>
                        <a:t> </a:t>
                      </a:r>
                      <a:r>
                        <a:rPr lang="en-US" sz="1400" dirty="0">
                          <a:effectLst/>
                        </a:rPr>
                        <a:t>move</a:t>
                      </a:r>
                      <a:r>
                        <a:rPr lang="en-US" sz="1400" spc="-25" dirty="0">
                          <a:effectLst/>
                        </a:rPr>
                        <a:t> </a:t>
                      </a:r>
                      <a:r>
                        <a:rPr lang="en-US" sz="1400" dirty="0">
                          <a:effectLst/>
                        </a:rPr>
                        <a:t>to next review step.</a:t>
                      </a:r>
                    </a:p>
                    <a:p>
                      <a:pPr marL="342900" marR="159385" lvl="0" indent="-342900">
                        <a:lnSpc>
                          <a:spcPct val="100000"/>
                        </a:lnSpc>
                        <a:spcBef>
                          <a:spcPts val="0"/>
                        </a:spcBef>
                        <a:spcAft>
                          <a:spcPts val="0"/>
                        </a:spcAft>
                        <a:buClr>
                          <a:srgbClr val="613560"/>
                        </a:buClr>
                        <a:buSzPts val="1400"/>
                        <a:buFont typeface="Wingdings" panose="05000000000000000000" pitchFamily="2" charset="2"/>
                        <a:buChar char="w"/>
                        <a:tabLst>
                          <a:tab pos="204470" algn="l"/>
                        </a:tabLst>
                      </a:pPr>
                      <a:r>
                        <a:rPr lang="en-US" sz="1400" dirty="0">
                          <a:effectLst/>
                        </a:rPr>
                        <a:t>If</a:t>
                      </a:r>
                      <a:r>
                        <a:rPr lang="en-US" sz="1400" spc="-20" dirty="0">
                          <a:effectLst/>
                        </a:rPr>
                        <a:t> </a:t>
                      </a:r>
                      <a:r>
                        <a:rPr lang="en-US" sz="1400" dirty="0">
                          <a:effectLst/>
                        </a:rPr>
                        <a:t>no,</a:t>
                      </a:r>
                      <a:r>
                        <a:rPr lang="en-US" sz="1400" spc="-35" dirty="0">
                          <a:effectLst/>
                        </a:rPr>
                        <a:t> </a:t>
                      </a:r>
                      <a:r>
                        <a:rPr lang="en-US" sz="1400" dirty="0">
                          <a:effectLst/>
                        </a:rPr>
                        <a:t>consider</a:t>
                      </a:r>
                      <a:r>
                        <a:rPr lang="en-US" sz="1400" spc="-35" dirty="0">
                          <a:effectLst/>
                        </a:rPr>
                        <a:t> </a:t>
                      </a:r>
                      <a:r>
                        <a:rPr lang="en-US" sz="1400" dirty="0">
                          <a:effectLst/>
                        </a:rPr>
                        <a:t>alternate</a:t>
                      </a:r>
                      <a:r>
                        <a:rPr lang="en-US" sz="1400" spc="-35" dirty="0">
                          <a:effectLst/>
                        </a:rPr>
                        <a:t> </a:t>
                      </a:r>
                      <a:r>
                        <a:rPr lang="en-US" sz="1400" dirty="0">
                          <a:effectLst/>
                        </a:rPr>
                        <a:t>title</a:t>
                      </a:r>
                      <a:r>
                        <a:rPr lang="en-US" sz="1400" spc="-25" dirty="0">
                          <a:effectLst/>
                        </a:rPr>
                        <a:t> </a:t>
                      </a:r>
                      <a:r>
                        <a:rPr lang="en-US" sz="1400" dirty="0">
                          <a:effectLst/>
                        </a:rPr>
                        <a:t>to</a:t>
                      </a:r>
                      <a:r>
                        <a:rPr lang="en-US" sz="1400" spc="-30" dirty="0">
                          <a:effectLst/>
                        </a:rPr>
                        <a:t> </a:t>
                      </a:r>
                      <a:r>
                        <a:rPr lang="en-US" sz="1400" dirty="0">
                          <a:effectLst/>
                        </a:rPr>
                        <a:t>be used on menu.</a:t>
                      </a:r>
                      <a:endParaRPr lang="en-US" sz="1400" dirty="0">
                        <a:effectLst/>
                        <a:latin typeface="Arial" panose="020B0604020202020204" pitchFamily="34" charset="0"/>
                        <a:ea typeface="Wingdings" panose="05000000000000000000" pitchFamily="2" charset="2"/>
                        <a:cs typeface="Wingdings" panose="05000000000000000000" pitchFamily="2" charset="2"/>
                      </a:endParaRPr>
                    </a:p>
                  </a:txBody>
                  <a:tcPr marL="72000" marR="72000" marT="72000" marB="72000">
                    <a:lnL w="12700" cap="flat" cmpd="sng" algn="ctr">
                      <a:solidFill>
                        <a:schemeClr val="bg1"/>
                      </a:solidFill>
                      <a:prstDash val="solid"/>
                      <a:round/>
                      <a:headEnd type="none" w="med" len="med"/>
                      <a:tailEnd type="none" w="med" len="med"/>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E3F0"/>
                    </a:solidFill>
                  </a:tcPr>
                </a:tc>
                <a:extLst>
                  <a:ext uri="{0D108BD9-81ED-4DB2-BD59-A6C34878D82A}">
                    <a16:rowId xmlns:a16="http://schemas.microsoft.com/office/drawing/2014/main" val="3865989868"/>
                  </a:ext>
                </a:extLst>
              </a:tr>
              <a:tr h="443782">
                <a:tc>
                  <a:txBody>
                    <a:bodyPr/>
                    <a:lstStyle/>
                    <a:p>
                      <a:pPr marL="67945" marR="0">
                        <a:lnSpc>
                          <a:spcPct val="107000"/>
                        </a:lnSpc>
                        <a:spcBef>
                          <a:spcPts val="585"/>
                        </a:spcBef>
                        <a:spcAft>
                          <a:spcPts val="0"/>
                        </a:spcAft>
                      </a:pPr>
                      <a:r>
                        <a:rPr lang="en-US" sz="1400" dirty="0">
                          <a:effectLst/>
                        </a:rPr>
                        <a:t>Recipe</a:t>
                      </a:r>
                      <a:r>
                        <a:rPr lang="en-US" sz="1400" spc="-30" dirty="0">
                          <a:effectLst/>
                        </a:rPr>
                        <a:t> </a:t>
                      </a:r>
                      <a:r>
                        <a:rPr lang="en-US" sz="1400" spc="-10" dirty="0">
                          <a:effectLst/>
                        </a:rPr>
                        <a:t>category</a:t>
                      </a:r>
                      <a:endParaRPr lang="en-US" sz="1400" dirty="0">
                        <a:effectLst/>
                        <a:latin typeface="Arial" panose="020B0604020202020204" pitchFamily="34" charset="0"/>
                        <a:ea typeface="Arial" panose="020B0604020202020204" pitchFamily="34" charset="0"/>
                        <a:cs typeface="Times New Roman" panose="02020603050405020304" pitchFamily="18" charset="0"/>
                      </a:endParaRPr>
                    </a:p>
                  </a:txBody>
                  <a:tcPr marL="72000" marR="72000" marT="72000" marB="72000">
                    <a:lnL w="12700" cmpd="sng">
                      <a:noFill/>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FC3DE"/>
                    </a:solidFill>
                  </a:tcPr>
                </a:tc>
                <a:tc>
                  <a:txBody>
                    <a:bodyPr/>
                    <a:lstStyle/>
                    <a:p>
                      <a:pPr marL="67945" marR="0">
                        <a:lnSpc>
                          <a:spcPct val="107000"/>
                        </a:lnSpc>
                        <a:spcBef>
                          <a:spcPts val="585"/>
                        </a:spcBef>
                        <a:spcAft>
                          <a:spcPts val="0"/>
                        </a:spcAft>
                      </a:pPr>
                      <a:r>
                        <a:rPr lang="en-US" sz="1400" dirty="0">
                          <a:effectLst/>
                        </a:rPr>
                        <a:t>Are</a:t>
                      </a:r>
                      <a:r>
                        <a:rPr lang="en-US" sz="1400" spc="-60" dirty="0">
                          <a:effectLst/>
                        </a:rPr>
                        <a:t> </a:t>
                      </a:r>
                      <a:r>
                        <a:rPr lang="en-US" sz="1400" dirty="0">
                          <a:effectLst/>
                        </a:rPr>
                        <a:t>recipes</a:t>
                      </a:r>
                      <a:r>
                        <a:rPr lang="en-US" sz="1400" spc="-60" dirty="0">
                          <a:effectLst/>
                        </a:rPr>
                        <a:t> </a:t>
                      </a:r>
                      <a:r>
                        <a:rPr lang="en-US" sz="1400" dirty="0">
                          <a:effectLst/>
                        </a:rPr>
                        <a:t>organized</a:t>
                      </a:r>
                      <a:r>
                        <a:rPr lang="en-US" sz="1400" spc="-60" dirty="0">
                          <a:effectLst/>
                        </a:rPr>
                        <a:t> </a:t>
                      </a:r>
                      <a:r>
                        <a:rPr lang="en-US" sz="1400" dirty="0">
                          <a:effectLst/>
                        </a:rPr>
                        <a:t>by </a:t>
                      </a:r>
                      <a:r>
                        <a:rPr lang="en-US" sz="1400" spc="-10" dirty="0">
                          <a:effectLst/>
                        </a:rPr>
                        <a:t>category?</a:t>
                      </a:r>
                      <a:endParaRPr lang="en-US" sz="1400" dirty="0">
                        <a:effectLst/>
                        <a:latin typeface="Arial" panose="020B0604020202020204" pitchFamily="34" charset="0"/>
                        <a:ea typeface="Arial" panose="020B0604020202020204" pitchFamily="34" charset="0"/>
                        <a:cs typeface="Times New Roman" panose="02020603050405020304" pitchFamily="18" charset="0"/>
                      </a:endParaRPr>
                    </a:p>
                  </a:txBody>
                  <a:tcPr marL="72000" marR="72000"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FC3DE"/>
                    </a:solidFill>
                  </a:tcPr>
                </a:tc>
                <a:tc>
                  <a:txBody>
                    <a:bodyPr/>
                    <a:lstStyle/>
                    <a:p>
                      <a:pPr marL="0" marR="0">
                        <a:lnSpc>
                          <a:spcPct val="107000"/>
                        </a:lnSpc>
                        <a:spcBef>
                          <a:spcPts val="0"/>
                        </a:spcBef>
                        <a:spcAft>
                          <a:spcPts val="0"/>
                        </a:spcAft>
                      </a:pPr>
                      <a:r>
                        <a:rPr lang="en-US" sz="1400" dirty="0">
                          <a:effectLst/>
                        </a:rPr>
                        <a:t> </a:t>
                      </a:r>
                      <a:endParaRPr lang="en-US" sz="1400" dirty="0">
                        <a:effectLst/>
                        <a:latin typeface="Arial" panose="020B0604020202020204" pitchFamily="34" charset="0"/>
                        <a:ea typeface="Arial" panose="020B0604020202020204" pitchFamily="34" charset="0"/>
                        <a:cs typeface="Times New Roman" panose="02020603050405020304" pitchFamily="18" charset="0"/>
                      </a:endParaRPr>
                    </a:p>
                  </a:txBody>
                  <a:tcPr marL="72000" marR="72000"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FC3DE"/>
                    </a:solidFill>
                  </a:tcPr>
                </a:tc>
                <a:tc>
                  <a:txBody>
                    <a:bodyPr/>
                    <a:lstStyle/>
                    <a:p>
                      <a:pPr marL="0" marR="0">
                        <a:lnSpc>
                          <a:spcPct val="107000"/>
                        </a:lnSpc>
                        <a:spcBef>
                          <a:spcPts val="0"/>
                        </a:spcBef>
                        <a:spcAft>
                          <a:spcPts val="0"/>
                        </a:spcAft>
                      </a:pPr>
                      <a:r>
                        <a:rPr lang="en-US" sz="1400">
                          <a:effectLst/>
                        </a:rPr>
                        <a:t> </a:t>
                      </a:r>
                      <a:endParaRPr lang="en-US" sz="1400">
                        <a:effectLst/>
                        <a:latin typeface="Arial" panose="020B0604020202020204" pitchFamily="34" charset="0"/>
                        <a:ea typeface="Arial" panose="020B0604020202020204" pitchFamily="34" charset="0"/>
                        <a:cs typeface="Times New Roman" panose="02020603050405020304" pitchFamily="18" charset="0"/>
                      </a:endParaRPr>
                    </a:p>
                  </a:txBody>
                  <a:tcPr marL="72000" marR="72000"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FC3DE"/>
                    </a:solidFill>
                  </a:tcPr>
                </a:tc>
                <a:tc>
                  <a:txBody>
                    <a:bodyPr/>
                    <a:lstStyle/>
                    <a:p>
                      <a:pPr marL="0" marR="0">
                        <a:lnSpc>
                          <a:spcPct val="107000"/>
                        </a:lnSpc>
                        <a:spcBef>
                          <a:spcPts val="0"/>
                        </a:spcBef>
                        <a:spcAft>
                          <a:spcPts val="0"/>
                        </a:spcAft>
                      </a:pPr>
                      <a:r>
                        <a:rPr lang="en-US" sz="1400" dirty="0">
                          <a:effectLst/>
                        </a:rPr>
                        <a:t> </a:t>
                      </a:r>
                      <a:endParaRPr lang="en-US" sz="1400" dirty="0">
                        <a:effectLst/>
                        <a:latin typeface="Arial" panose="020B0604020202020204" pitchFamily="34" charset="0"/>
                        <a:ea typeface="Arial" panose="020B0604020202020204" pitchFamily="34" charset="0"/>
                        <a:cs typeface="Times New Roman" panose="02020603050405020304" pitchFamily="18" charset="0"/>
                      </a:endParaRPr>
                    </a:p>
                  </a:txBody>
                  <a:tcPr marL="72000" marR="72000"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FC3DE"/>
                    </a:solidFill>
                  </a:tcPr>
                </a:tc>
                <a:tc>
                  <a:txBody>
                    <a:bodyPr/>
                    <a:lstStyle/>
                    <a:p>
                      <a:pPr marL="342900" marR="0" lvl="0" indent="-342900">
                        <a:lnSpc>
                          <a:spcPct val="100000"/>
                        </a:lnSpc>
                        <a:spcBef>
                          <a:spcPts val="0"/>
                        </a:spcBef>
                        <a:spcAft>
                          <a:spcPts val="0"/>
                        </a:spcAft>
                        <a:buClr>
                          <a:srgbClr val="613560"/>
                        </a:buClr>
                        <a:buSzPts val="1400"/>
                        <a:buFont typeface="Wingdings" panose="05000000000000000000" pitchFamily="2" charset="2"/>
                        <a:buChar char="w"/>
                        <a:tabLst>
                          <a:tab pos="204470" algn="l"/>
                        </a:tabLst>
                      </a:pPr>
                      <a:r>
                        <a:rPr lang="en-US" sz="1400" dirty="0">
                          <a:effectLst/>
                        </a:rPr>
                        <a:t>If</a:t>
                      </a:r>
                      <a:r>
                        <a:rPr lang="en-US" sz="1400" spc="-10" dirty="0">
                          <a:effectLst/>
                        </a:rPr>
                        <a:t> </a:t>
                      </a:r>
                      <a:r>
                        <a:rPr lang="en-US" sz="1400" dirty="0">
                          <a:effectLst/>
                        </a:rPr>
                        <a:t>yes,</a:t>
                      </a:r>
                      <a:r>
                        <a:rPr lang="en-US" sz="1400" spc="-25" dirty="0">
                          <a:effectLst/>
                        </a:rPr>
                        <a:t> </a:t>
                      </a:r>
                      <a:r>
                        <a:rPr lang="en-US" sz="1400" dirty="0">
                          <a:effectLst/>
                        </a:rPr>
                        <a:t>move</a:t>
                      </a:r>
                      <a:r>
                        <a:rPr lang="en-US" sz="1400" spc="-15" dirty="0">
                          <a:effectLst/>
                        </a:rPr>
                        <a:t> </a:t>
                      </a:r>
                      <a:r>
                        <a:rPr lang="en-US" sz="1400" dirty="0">
                          <a:effectLst/>
                        </a:rPr>
                        <a:t>to</a:t>
                      </a:r>
                      <a:r>
                        <a:rPr lang="en-US" sz="1400" spc="-15" dirty="0">
                          <a:effectLst/>
                        </a:rPr>
                        <a:t> </a:t>
                      </a:r>
                      <a:r>
                        <a:rPr lang="en-US" sz="1400" dirty="0">
                          <a:effectLst/>
                        </a:rPr>
                        <a:t>next</a:t>
                      </a:r>
                      <a:r>
                        <a:rPr lang="en-US" sz="1400" spc="-20" dirty="0">
                          <a:effectLst/>
                        </a:rPr>
                        <a:t> </a:t>
                      </a:r>
                      <a:r>
                        <a:rPr lang="en-US" sz="1400" dirty="0">
                          <a:effectLst/>
                        </a:rPr>
                        <a:t>review</a:t>
                      </a:r>
                      <a:r>
                        <a:rPr lang="en-US" sz="1400" spc="-30" dirty="0">
                          <a:effectLst/>
                        </a:rPr>
                        <a:t> </a:t>
                      </a:r>
                      <a:r>
                        <a:rPr lang="en-US" sz="1400" spc="-20" dirty="0">
                          <a:effectLst/>
                        </a:rPr>
                        <a:t>step.</a:t>
                      </a:r>
                      <a:endParaRPr lang="en-US" sz="1400" dirty="0">
                        <a:effectLst/>
                      </a:endParaRPr>
                    </a:p>
                    <a:p>
                      <a:pPr marL="342900" marR="245110" lvl="0" indent="-342900">
                        <a:lnSpc>
                          <a:spcPct val="100000"/>
                        </a:lnSpc>
                        <a:spcBef>
                          <a:spcPts val="0"/>
                        </a:spcBef>
                        <a:spcAft>
                          <a:spcPts val="0"/>
                        </a:spcAft>
                        <a:buClr>
                          <a:srgbClr val="613560"/>
                        </a:buClr>
                        <a:buSzPts val="1400"/>
                        <a:buFont typeface="Wingdings" panose="05000000000000000000" pitchFamily="2" charset="2"/>
                        <a:buChar char="w"/>
                        <a:tabLst>
                          <a:tab pos="204470" algn="l"/>
                        </a:tabLst>
                      </a:pPr>
                      <a:r>
                        <a:rPr lang="en-US" sz="1400" dirty="0">
                          <a:effectLst/>
                        </a:rPr>
                        <a:t>If</a:t>
                      </a:r>
                      <a:r>
                        <a:rPr lang="en-US" sz="1400" spc="-25" dirty="0">
                          <a:effectLst/>
                        </a:rPr>
                        <a:t> </a:t>
                      </a:r>
                      <a:r>
                        <a:rPr lang="en-US" sz="1400" dirty="0">
                          <a:effectLst/>
                        </a:rPr>
                        <a:t>no,</a:t>
                      </a:r>
                      <a:r>
                        <a:rPr lang="en-US" sz="1400" spc="-40" dirty="0">
                          <a:effectLst/>
                        </a:rPr>
                        <a:t> </a:t>
                      </a:r>
                      <a:r>
                        <a:rPr lang="en-US" sz="1400" dirty="0">
                          <a:effectLst/>
                        </a:rPr>
                        <a:t>identify</a:t>
                      </a:r>
                      <a:r>
                        <a:rPr lang="en-US" sz="1400" spc="-40" dirty="0">
                          <a:effectLst/>
                        </a:rPr>
                        <a:t> </a:t>
                      </a:r>
                      <a:r>
                        <a:rPr lang="en-US" sz="1400" dirty="0">
                          <a:effectLst/>
                        </a:rPr>
                        <a:t>recipe</a:t>
                      </a:r>
                      <a:r>
                        <a:rPr lang="en-US" sz="1400" spc="-45" dirty="0">
                          <a:effectLst/>
                        </a:rPr>
                        <a:t> </a:t>
                      </a:r>
                      <a:r>
                        <a:rPr lang="en-US" sz="1400" dirty="0">
                          <a:effectLst/>
                        </a:rPr>
                        <a:t>category</a:t>
                      </a:r>
                      <a:r>
                        <a:rPr lang="en-US" sz="1400" spc="-40" dirty="0">
                          <a:effectLst/>
                        </a:rPr>
                        <a:t> </a:t>
                      </a:r>
                      <a:r>
                        <a:rPr lang="en-US" sz="1400" dirty="0">
                          <a:effectLst/>
                        </a:rPr>
                        <a:t>on </a:t>
                      </a:r>
                      <a:r>
                        <a:rPr lang="en-US" sz="1400" spc="-10" dirty="0">
                          <a:effectLst/>
                        </a:rPr>
                        <a:t>recipe.</a:t>
                      </a:r>
                      <a:endParaRPr lang="en-US" sz="1400" dirty="0">
                        <a:effectLst/>
                        <a:latin typeface="Arial" panose="020B0604020202020204" pitchFamily="34" charset="0"/>
                        <a:ea typeface="Wingdings" panose="05000000000000000000" pitchFamily="2" charset="2"/>
                        <a:cs typeface="Wingdings" panose="05000000000000000000" pitchFamily="2" charset="2"/>
                      </a:endParaRPr>
                    </a:p>
                  </a:txBody>
                  <a:tcPr marL="72000" marR="72000" marT="72000" marB="72000">
                    <a:lnL w="12700" cap="flat" cmpd="sng" algn="ctr">
                      <a:solidFill>
                        <a:schemeClr val="bg1"/>
                      </a:solidFill>
                      <a:prstDash val="solid"/>
                      <a:round/>
                      <a:headEnd type="none" w="med" len="med"/>
                      <a:tailEnd type="none" w="med" len="med"/>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FC3DE"/>
                    </a:solidFill>
                  </a:tcPr>
                </a:tc>
                <a:extLst>
                  <a:ext uri="{0D108BD9-81ED-4DB2-BD59-A6C34878D82A}">
                    <a16:rowId xmlns:a16="http://schemas.microsoft.com/office/drawing/2014/main" val="439555396"/>
                  </a:ext>
                </a:extLst>
              </a:tr>
              <a:tr h="443782">
                <a:tc>
                  <a:txBody>
                    <a:bodyPr/>
                    <a:lstStyle/>
                    <a:p>
                      <a:pPr marL="67945" marR="0">
                        <a:lnSpc>
                          <a:spcPct val="107000"/>
                        </a:lnSpc>
                        <a:spcBef>
                          <a:spcPts val="585"/>
                        </a:spcBef>
                        <a:spcAft>
                          <a:spcPts val="0"/>
                        </a:spcAft>
                      </a:pPr>
                      <a:r>
                        <a:rPr lang="en-US" sz="1400" spc="-10" dirty="0">
                          <a:effectLst/>
                        </a:rPr>
                        <a:t>Ingredients</a:t>
                      </a:r>
                      <a:endParaRPr lang="en-US" sz="1400" dirty="0">
                        <a:effectLst/>
                        <a:latin typeface="Arial" panose="020B0604020202020204" pitchFamily="34" charset="0"/>
                        <a:ea typeface="Arial" panose="020B0604020202020204" pitchFamily="34" charset="0"/>
                        <a:cs typeface="Times New Roman" panose="02020603050405020304" pitchFamily="18" charset="0"/>
                      </a:endParaRPr>
                    </a:p>
                  </a:txBody>
                  <a:tcPr marL="72000" marR="72000" marT="72000" marB="72000">
                    <a:lnL w="12700" cmpd="sng">
                      <a:noFill/>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0E3F0"/>
                    </a:solidFill>
                  </a:tcPr>
                </a:tc>
                <a:tc>
                  <a:txBody>
                    <a:bodyPr/>
                    <a:lstStyle/>
                    <a:p>
                      <a:pPr marL="67945" marR="0">
                        <a:lnSpc>
                          <a:spcPct val="107000"/>
                        </a:lnSpc>
                        <a:spcBef>
                          <a:spcPts val="585"/>
                        </a:spcBef>
                        <a:spcAft>
                          <a:spcPts val="0"/>
                        </a:spcAft>
                      </a:pPr>
                      <a:r>
                        <a:rPr lang="en-US" sz="1400" dirty="0">
                          <a:effectLst/>
                        </a:rPr>
                        <a:t>Are</a:t>
                      </a:r>
                      <a:r>
                        <a:rPr lang="en-US" sz="1400" spc="-40" dirty="0">
                          <a:effectLst/>
                        </a:rPr>
                        <a:t> </a:t>
                      </a:r>
                      <a:r>
                        <a:rPr lang="en-US" sz="1400" dirty="0">
                          <a:effectLst/>
                        </a:rPr>
                        <a:t>all</a:t>
                      </a:r>
                      <a:r>
                        <a:rPr lang="en-US" sz="1400" spc="-45" dirty="0">
                          <a:effectLst/>
                        </a:rPr>
                        <a:t> </a:t>
                      </a:r>
                      <a:r>
                        <a:rPr lang="en-US" sz="1400" dirty="0">
                          <a:effectLst/>
                        </a:rPr>
                        <a:t>the</a:t>
                      </a:r>
                      <a:r>
                        <a:rPr lang="en-US" sz="1400" spc="-55" dirty="0">
                          <a:effectLst/>
                        </a:rPr>
                        <a:t> </a:t>
                      </a:r>
                      <a:r>
                        <a:rPr lang="en-US" sz="1400" dirty="0">
                          <a:effectLst/>
                        </a:rPr>
                        <a:t>ingredient</a:t>
                      </a:r>
                      <a:r>
                        <a:rPr lang="en-US" sz="1400" spc="-45" dirty="0">
                          <a:effectLst/>
                        </a:rPr>
                        <a:t> </a:t>
                      </a:r>
                      <a:r>
                        <a:rPr lang="en-US" sz="1400" dirty="0">
                          <a:effectLst/>
                        </a:rPr>
                        <a:t>names </a:t>
                      </a:r>
                      <a:r>
                        <a:rPr lang="en-US" sz="1400" spc="-10" dirty="0">
                          <a:effectLst/>
                        </a:rPr>
                        <a:t>clear?</a:t>
                      </a:r>
                      <a:endParaRPr lang="en-US" sz="1400" dirty="0">
                        <a:effectLst/>
                        <a:latin typeface="Arial" panose="020B0604020202020204" pitchFamily="34" charset="0"/>
                        <a:ea typeface="Arial" panose="020B0604020202020204" pitchFamily="34" charset="0"/>
                        <a:cs typeface="Times New Roman" panose="02020603050405020304" pitchFamily="18" charset="0"/>
                      </a:endParaRPr>
                    </a:p>
                  </a:txBody>
                  <a:tcPr marL="72000" marR="72000"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0E3F0"/>
                    </a:solidFill>
                  </a:tcPr>
                </a:tc>
                <a:tc>
                  <a:txBody>
                    <a:bodyPr/>
                    <a:lstStyle/>
                    <a:p>
                      <a:pPr marL="0" marR="0">
                        <a:lnSpc>
                          <a:spcPct val="107000"/>
                        </a:lnSpc>
                        <a:spcBef>
                          <a:spcPts val="0"/>
                        </a:spcBef>
                        <a:spcAft>
                          <a:spcPts val="0"/>
                        </a:spcAft>
                      </a:pPr>
                      <a:r>
                        <a:rPr lang="en-US" sz="1400" dirty="0">
                          <a:effectLst/>
                        </a:rPr>
                        <a:t> </a:t>
                      </a:r>
                      <a:endParaRPr lang="en-US" sz="1400" dirty="0">
                        <a:effectLst/>
                        <a:latin typeface="Arial" panose="020B0604020202020204" pitchFamily="34" charset="0"/>
                        <a:ea typeface="Arial" panose="020B0604020202020204" pitchFamily="34" charset="0"/>
                        <a:cs typeface="Times New Roman" panose="02020603050405020304" pitchFamily="18" charset="0"/>
                      </a:endParaRPr>
                    </a:p>
                  </a:txBody>
                  <a:tcPr marL="72000" marR="72000"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0E3F0"/>
                    </a:solidFill>
                  </a:tcPr>
                </a:tc>
                <a:tc>
                  <a:txBody>
                    <a:bodyPr/>
                    <a:lstStyle/>
                    <a:p>
                      <a:pPr marL="0" marR="0">
                        <a:lnSpc>
                          <a:spcPct val="107000"/>
                        </a:lnSpc>
                        <a:spcBef>
                          <a:spcPts val="0"/>
                        </a:spcBef>
                        <a:spcAft>
                          <a:spcPts val="0"/>
                        </a:spcAft>
                      </a:pPr>
                      <a:r>
                        <a:rPr lang="en-US" sz="1400">
                          <a:effectLst/>
                        </a:rPr>
                        <a:t> </a:t>
                      </a:r>
                      <a:endParaRPr lang="en-US" sz="1400">
                        <a:effectLst/>
                        <a:latin typeface="Arial" panose="020B0604020202020204" pitchFamily="34" charset="0"/>
                        <a:ea typeface="Arial" panose="020B0604020202020204" pitchFamily="34" charset="0"/>
                        <a:cs typeface="Times New Roman" panose="02020603050405020304" pitchFamily="18" charset="0"/>
                      </a:endParaRPr>
                    </a:p>
                  </a:txBody>
                  <a:tcPr marL="72000" marR="72000"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0E3F0"/>
                    </a:solidFill>
                  </a:tcPr>
                </a:tc>
                <a:tc>
                  <a:txBody>
                    <a:bodyPr/>
                    <a:lstStyle/>
                    <a:p>
                      <a:pPr marL="0" marR="0">
                        <a:lnSpc>
                          <a:spcPct val="107000"/>
                        </a:lnSpc>
                        <a:spcBef>
                          <a:spcPts val="0"/>
                        </a:spcBef>
                        <a:spcAft>
                          <a:spcPts val="0"/>
                        </a:spcAft>
                      </a:pPr>
                      <a:r>
                        <a:rPr lang="en-US" sz="1400" dirty="0">
                          <a:effectLst/>
                        </a:rPr>
                        <a:t> </a:t>
                      </a:r>
                      <a:endParaRPr lang="en-US" sz="1400" dirty="0">
                        <a:effectLst/>
                        <a:latin typeface="Arial" panose="020B0604020202020204" pitchFamily="34" charset="0"/>
                        <a:ea typeface="Arial" panose="020B0604020202020204" pitchFamily="34" charset="0"/>
                        <a:cs typeface="Times New Roman" panose="02020603050405020304" pitchFamily="18" charset="0"/>
                      </a:endParaRPr>
                    </a:p>
                  </a:txBody>
                  <a:tcPr marL="72000" marR="72000"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0E3F0"/>
                    </a:solidFill>
                  </a:tcPr>
                </a:tc>
                <a:tc>
                  <a:txBody>
                    <a:bodyPr/>
                    <a:lstStyle/>
                    <a:p>
                      <a:pPr marL="342900" marR="363220" lvl="0" indent="-342900">
                        <a:lnSpc>
                          <a:spcPct val="100000"/>
                        </a:lnSpc>
                        <a:spcBef>
                          <a:spcPts val="0"/>
                        </a:spcBef>
                        <a:spcAft>
                          <a:spcPts val="0"/>
                        </a:spcAft>
                        <a:buClr>
                          <a:srgbClr val="613560"/>
                        </a:buClr>
                        <a:buSzPts val="1400"/>
                        <a:buFont typeface="Wingdings" panose="05000000000000000000" pitchFamily="2" charset="2"/>
                        <a:buChar char="w"/>
                        <a:tabLst>
                          <a:tab pos="204470" algn="l"/>
                        </a:tabLst>
                      </a:pPr>
                      <a:r>
                        <a:rPr lang="en-US" sz="1400" dirty="0">
                          <a:effectLst/>
                        </a:rPr>
                        <a:t>If</a:t>
                      </a:r>
                      <a:r>
                        <a:rPr lang="en-US" sz="1400" spc="-35" dirty="0">
                          <a:effectLst/>
                        </a:rPr>
                        <a:t> </a:t>
                      </a:r>
                      <a:r>
                        <a:rPr lang="en-US" sz="1400" dirty="0">
                          <a:effectLst/>
                        </a:rPr>
                        <a:t>yes,</a:t>
                      </a:r>
                      <a:r>
                        <a:rPr lang="en-US" sz="1400" spc="-45" dirty="0">
                          <a:effectLst/>
                        </a:rPr>
                        <a:t> </a:t>
                      </a:r>
                      <a:r>
                        <a:rPr lang="en-US" sz="1400" dirty="0">
                          <a:effectLst/>
                        </a:rPr>
                        <a:t>move</a:t>
                      </a:r>
                      <a:r>
                        <a:rPr lang="en-US" sz="1400" spc="-35" dirty="0">
                          <a:effectLst/>
                        </a:rPr>
                        <a:t> </a:t>
                      </a:r>
                      <a:r>
                        <a:rPr lang="en-US" sz="1400" dirty="0">
                          <a:effectLst/>
                        </a:rPr>
                        <a:t>to</a:t>
                      </a:r>
                      <a:r>
                        <a:rPr lang="en-US" sz="1400" spc="-40" dirty="0">
                          <a:effectLst/>
                        </a:rPr>
                        <a:t> </a:t>
                      </a:r>
                      <a:r>
                        <a:rPr lang="en-US" sz="1400" dirty="0">
                          <a:effectLst/>
                        </a:rPr>
                        <a:t>next</a:t>
                      </a:r>
                      <a:r>
                        <a:rPr lang="en-US" sz="1400" spc="-40" dirty="0">
                          <a:effectLst/>
                        </a:rPr>
                        <a:t> </a:t>
                      </a:r>
                      <a:r>
                        <a:rPr lang="en-US" sz="1400" dirty="0">
                          <a:effectLst/>
                        </a:rPr>
                        <a:t>ingredient </a:t>
                      </a:r>
                      <a:r>
                        <a:rPr lang="en-US" sz="1400" spc="-10" dirty="0">
                          <a:effectLst/>
                        </a:rPr>
                        <a:t>question.</a:t>
                      </a:r>
                      <a:endParaRPr lang="en-US" sz="1400" dirty="0">
                        <a:effectLst/>
                      </a:endParaRPr>
                    </a:p>
                    <a:p>
                      <a:pPr marL="342900" marR="0" lvl="0" indent="-342900">
                        <a:lnSpc>
                          <a:spcPct val="100000"/>
                        </a:lnSpc>
                        <a:spcBef>
                          <a:spcPts val="0"/>
                        </a:spcBef>
                        <a:spcAft>
                          <a:spcPts val="0"/>
                        </a:spcAft>
                        <a:buClr>
                          <a:srgbClr val="613560"/>
                        </a:buClr>
                        <a:buSzPts val="1400"/>
                        <a:buFont typeface="Wingdings" panose="05000000000000000000" pitchFamily="2" charset="2"/>
                        <a:buChar char="w"/>
                        <a:tabLst>
                          <a:tab pos="204470" algn="l"/>
                        </a:tabLst>
                      </a:pPr>
                      <a:r>
                        <a:rPr lang="en-US" sz="1400" dirty="0">
                          <a:effectLst/>
                        </a:rPr>
                        <a:t>If</a:t>
                      </a:r>
                      <a:r>
                        <a:rPr lang="en-US" sz="1400" spc="-25" dirty="0">
                          <a:effectLst/>
                        </a:rPr>
                        <a:t> </a:t>
                      </a:r>
                      <a:r>
                        <a:rPr lang="en-US" sz="1400" dirty="0">
                          <a:effectLst/>
                        </a:rPr>
                        <a:t>no,</a:t>
                      </a:r>
                      <a:r>
                        <a:rPr lang="en-US" sz="1400" spc="-30" dirty="0">
                          <a:effectLst/>
                        </a:rPr>
                        <a:t> </a:t>
                      </a:r>
                      <a:r>
                        <a:rPr lang="en-US" sz="1400" dirty="0">
                          <a:effectLst/>
                        </a:rPr>
                        <a:t>rewrite</a:t>
                      </a:r>
                      <a:r>
                        <a:rPr lang="en-US" sz="1400" spc="-25" dirty="0">
                          <a:effectLst/>
                        </a:rPr>
                        <a:t> </a:t>
                      </a:r>
                      <a:r>
                        <a:rPr lang="en-US" sz="1400" dirty="0">
                          <a:effectLst/>
                        </a:rPr>
                        <a:t>ingredient</a:t>
                      </a:r>
                      <a:r>
                        <a:rPr lang="en-US" sz="1400" spc="-15" dirty="0">
                          <a:effectLst/>
                        </a:rPr>
                        <a:t> </a:t>
                      </a:r>
                      <a:r>
                        <a:rPr lang="en-US" sz="1400" spc="-10" dirty="0">
                          <a:effectLst/>
                        </a:rPr>
                        <a:t>name.</a:t>
                      </a:r>
                      <a:endParaRPr lang="en-US" sz="1400" dirty="0">
                        <a:effectLst/>
                        <a:latin typeface="Arial" panose="020B0604020202020204" pitchFamily="34" charset="0"/>
                        <a:ea typeface="Wingdings" panose="05000000000000000000" pitchFamily="2" charset="2"/>
                        <a:cs typeface="Wingdings" panose="05000000000000000000" pitchFamily="2" charset="2"/>
                      </a:endParaRPr>
                    </a:p>
                  </a:txBody>
                  <a:tcPr marL="72000" marR="72000" marT="72000" marB="72000">
                    <a:lnL w="12700" cap="flat" cmpd="sng" algn="ctr">
                      <a:solidFill>
                        <a:schemeClr val="bg1"/>
                      </a:solidFill>
                      <a:prstDash val="solid"/>
                      <a:round/>
                      <a:headEnd type="none" w="med" len="med"/>
                      <a:tailEnd type="none" w="med" len="med"/>
                    </a:lnL>
                    <a:lnR w="12700" cmpd="sng">
                      <a:noFill/>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0E3F0"/>
                    </a:solidFill>
                  </a:tcPr>
                </a:tc>
                <a:extLst>
                  <a:ext uri="{0D108BD9-81ED-4DB2-BD59-A6C34878D82A}">
                    <a16:rowId xmlns:a16="http://schemas.microsoft.com/office/drawing/2014/main" val="2185409692"/>
                  </a:ext>
                </a:extLst>
              </a:tr>
            </a:tbl>
          </a:graphicData>
        </a:graphic>
      </p:graphicFrame>
      <p:sp>
        <p:nvSpPr>
          <p:cNvPr id="4" name="Symbol zastępczy numeru slajdu 3">
            <a:extLst>
              <a:ext uri="{FF2B5EF4-FFF2-40B4-BE49-F238E27FC236}">
                <a16:creationId xmlns:a16="http://schemas.microsoft.com/office/drawing/2014/main" id="{498D9C67-C3D7-03EC-36F3-8A51EBF67CAA}"/>
              </a:ext>
            </a:extLst>
          </p:cNvPr>
          <p:cNvSpPr>
            <a:spLocks noGrp="1"/>
          </p:cNvSpPr>
          <p:nvPr>
            <p:ph type="sldNum" sz="quarter" idx="4"/>
          </p:nvPr>
        </p:nvSpPr>
        <p:spPr/>
        <p:txBody>
          <a:bodyPr/>
          <a:lstStyle/>
          <a:p>
            <a:fld id="{87B17086-FE5F-4B39-99A4-0AF7C2C21D7E}" type="slidenum">
              <a:rPr lang="pl-PL" smtClean="0"/>
              <a:pPr/>
              <a:t>15</a:t>
            </a:fld>
            <a:endParaRPr lang="pl-PL" dirty="0"/>
          </a:p>
        </p:txBody>
      </p:sp>
    </p:spTree>
    <p:extLst>
      <p:ext uri="{BB962C8B-B14F-4D97-AF65-F5344CB8AC3E}">
        <p14:creationId xmlns:p14="http://schemas.microsoft.com/office/powerpoint/2010/main" val="31681415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Symbol zastępczy stopki 4">
            <a:extLst>
              <a:ext uri="{FF2B5EF4-FFF2-40B4-BE49-F238E27FC236}">
                <a16:creationId xmlns:a16="http://schemas.microsoft.com/office/drawing/2014/main" id="{19AA0FF6-E1A9-31E5-8516-A4650FA2FCB3}"/>
              </a:ext>
              <a:ext uri="{C183D7F6-B498-43B3-948B-1728B52AA6E4}">
                <adec:decorative xmlns:adec="http://schemas.microsoft.com/office/drawing/2017/decorative" val="1"/>
              </a:ext>
            </a:extLst>
          </p:cNvPr>
          <p:cNvSpPr>
            <a:spLocks noGrp="1"/>
          </p:cNvSpPr>
          <p:nvPr>
            <p:ph type="ftr" sz="quarter" idx="3"/>
          </p:nvPr>
        </p:nvSpPr>
        <p:spPr>
          <a:xfrm>
            <a:off x="4127808" y="6456709"/>
            <a:ext cx="7315200" cy="365125"/>
          </a:xfrm>
        </p:spPr>
        <p:txBody>
          <a:bodyPr anchor="ctr">
            <a:normAutofit/>
          </a:bodyPr>
          <a:lstStyle/>
          <a:p>
            <a:r>
              <a:rPr lang="pl-PL" dirty="0">
                <a:solidFill>
                  <a:schemeClr val="tx2"/>
                </a:solidFill>
              </a:rPr>
              <a:t>CULINARY INSTITUTE OF CHILD NUTRITION</a:t>
            </a:r>
            <a:r>
              <a:rPr lang="pl-PL" dirty="0"/>
              <a:t> </a:t>
            </a:r>
            <a:r>
              <a:rPr lang="pl-PL" dirty="0">
                <a:solidFill>
                  <a:schemeClr val="tx1"/>
                </a:solidFill>
              </a:rPr>
              <a:t>//</a:t>
            </a:r>
            <a:r>
              <a:rPr lang="pl-PL" dirty="0"/>
              <a:t> </a:t>
            </a:r>
            <a:r>
              <a:rPr lang="pl-PL" dirty="0">
                <a:solidFill>
                  <a:schemeClr val="accent4"/>
                </a:solidFill>
              </a:rPr>
              <a:t>WORKSHOP DAY 3</a:t>
            </a:r>
          </a:p>
        </p:txBody>
      </p:sp>
      <p:sp>
        <p:nvSpPr>
          <p:cNvPr id="2" name="Tytuł 1">
            <a:extLst>
              <a:ext uri="{FF2B5EF4-FFF2-40B4-BE49-F238E27FC236}">
                <a16:creationId xmlns:a16="http://schemas.microsoft.com/office/drawing/2014/main" id="{11FBAFC1-14D5-8AD0-F42F-56FDBE81EABB}"/>
              </a:ext>
            </a:extLst>
          </p:cNvPr>
          <p:cNvSpPr>
            <a:spLocks noGrp="1"/>
          </p:cNvSpPr>
          <p:nvPr>
            <p:ph type="title"/>
          </p:nvPr>
        </p:nvSpPr>
        <p:spPr>
          <a:xfrm>
            <a:off x="838200" y="365125"/>
            <a:ext cx="10515600" cy="1325563"/>
          </a:xfrm>
        </p:spPr>
        <p:txBody>
          <a:bodyPr anchor="ctr">
            <a:normAutofit/>
          </a:bodyPr>
          <a:lstStyle/>
          <a:p>
            <a:r>
              <a:rPr lang="en-US" dirty="0"/>
              <a:t>Test the Recipe</a:t>
            </a:r>
            <a:endParaRPr lang="pl-PL" dirty="0"/>
          </a:p>
        </p:txBody>
      </p:sp>
      <p:sp>
        <p:nvSpPr>
          <p:cNvPr id="6" name="Rectangle: Rounded Corners 5">
            <a:extLst>
              <a:ext uri="{FF2B5EF4-FFF2-40B4-BE49-F238E27FC236}">
                <a16:creationId xmlns:a16="http://schemas.microsoft.com/office/drawing/2014/main" id="{BB55E9A0-0D37-A019-732D-0E9DA9675AB5}"/>
              </a:ext>
              <a:ext uri="{C183D7F6-B498-43B3-948B-1728B52AA6E4}">
                <adec:decorative xmlns:adec="http://schemas.microsoft.com/office/drawing/2017/decorative" val="1"/>
              </a:ext>
            </a:extLst>
          </p:cNvPr>
          <p:cNvSpPr/>
          <p:nvPr/>
        </p:nvSpPr>
        <p:spPr>
          <a:xfrm>
            <a:off x="525966" y="1753355"/>
            <a:ext cx="5439936" cy="1973460"/>
          </a:xfrm>
          <a:prstGeom prst="roundRect">
            <a:avLst>
              <a:gd name="adj" fmla="val 10000"/>
            </a:avLst>
          </a:prstGeom>
        </p:spPr>
        <p:style>
          <a:lnRef idx="0">
            <a:schemeClr val="accent2">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sp>
      <p:sp>
        <p:nvSpPr>
          <p:cNvPr id="9" name="Rectangle 8">
            <a:extLst>
              <a:ext uri="{FF2B5EF4-FFF2-40B4-BE49-F238E27FC236}">
                <a16:creationId xmlns:a16="http://schemas.microsoft.com/office/drawing/2014/main" id="{04B4D391-2487-F888-01DC-8D2826A120BD}"/>
              </a:ext>
              <a:ext uri="{C183D7F6-B498-43B3-948B-1728B52AA6E4}">
                <adec:decorative xmlns:adec="http://schemas.microsoft.com/office/drawing/2017/decorative" val="1"/>
              </a:ext>
            </a:extLst>
          </p:cNvPr>
          <p:cNvSpPr/>
          <p:nvPr/>
        </p:nvSpPr>
        <p:spPr>
          <a:xfrm>
            <a:off x="1105162" y="2213543"/>
            <a:ext cx="1053084" cy="1053084"/>
          </a:xfrm>
          <a:prstGeom prst="rect">
            <a:avLst/>
          </a:prstGeom>
          <a:blipFill>
            <a:blip r:embed="rId3">
              <a:extLst>
                <a:ext uri="{96DAC541-7B7A-43D3-8B79-37D633B846F1}">
                  <asvg:svgBlip xmlns:asvg="http://schemas.microsoft.com/office/drawing/2016/SVG/main" r:embed="rId4"/>
                </a:ext>
              </a:extLst>
            </a:blip>
            <a:srcRect/>
            <a:stretch>
              <a:fillRect/>
            </a:stretch>
          </a:blip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sp>
      <p:sp>
        <p:nvSpPr>
          <p:cNvPr id="10" name="Freeform: Shape 9">
            <a:extLst>
              <a:ext uri="{FF2B5EF4-FFF2-40B4-BE49-F238E27FC236}">
                <a16:creationId xmlns:a16="http://schemas.microsoft.com/office/drawing/2014/main" id="{EC5620C4-96D9-B07C-67CD-85454E7A7268}"/>
              </a:ext>
            </a:extLst>
          </p:cNvPr>
          <p:cNvSpPr/>
          <p:nvPr/>
        </p:nvSpPr>
        <p:spPr>
          <a:xfrm>
            <a:off x="2694020" y="1782736"/>
            <a:ext cx="3228460" cy="1914698"/>
          </a:xfrm>
          <a:custGeom>
            <a:avLst/>
            <a:gdLst>
              <a:gd name="connsiteX0" fmla="*/ 0 w 3228460"/>
              <a:gd name="connsiteY0" fmla="*/ 0 h 1914698"/>
              <a:gd name="connsiteX1" fmla="*/ 3228460 w 3228460"/>
              <a:gd name="connsiteY1" fmla="*/ 0 h 1914698"/>
              <a:gd name="connsiteX2" fmla="*/ 3228460 w 3228460"/>
              <a:gd name="connsiteY2" fmla="*/ 1914698 h 1914698"/>
              <a:gd name="connsiteX3" fmla="*/ 0 w 3228460"/>
              <a:gd name="connsiteY3" fmla="*/ 1914698 h 1914698"/>
              <a:gd name="connsiteX4" fmla="*/ 0 w 3228460"/>
              <a:gd name="connsiteY4" fmla="*/ 0 h 19146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28460" h="1914698">
                <a:moveTo>
                  <a:pt x="0" y="0"/>
                </a:moveTo>
                <a:lnTo>
                  <a:pt x="3228460" y="0"/>
                </a:lnTo>
                <a:lnTo>
                  <a:pt x="3228460" y="1914698"/>
                </a:lnTo>
                <a:lnTo>
                  <a:pt x="0" y="191469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202639" tIns="202639" rIns="202639" bIns="202639" numCol="1" spcCol="1270" anchor="ctr" anchorCtr="0">
            <a:noAutofit/>
          </a:bodyPr>
          <a:lstStyle/>
          <a:p>
            <a:pPr marL="0" lvl="0" indent="0" algn="l" defTabSz="800100">
              <a:lnSpc>
                <a:spcPct val="100000"/>
              </a:lnSpc>
              <a:spcBef>
                <a:spcPct val="0"/>
              </a:spcBef>
              <a:spcAft>
                <a:spcPct val="35000"/>
              </a:spcAft>
              <a:buNone/>
            </a:pPr>
            <a:r>
              <a:rPr lang="en-US" sz="1800" kern="1200" dirty="0"/>
              <a:t>Prepare the </a:t>
            </a:r>
            <a:r>
              <a:rPr lang="pl-PL" sz="1800" kern="1200" dirty="0" err="1"/>
              <a:t>newly</a:t>
            </a:r>
            <a:r>
              <a:rPr lang="pl-PL" sz="1800" kern="1200" dirty="0"/>
              <a:t> </a:t>
            </a:r>
            <a:r>
              <a:rPr lang="en-US" sz="1800" kern="1200" dirty="0"/>
              <a:t>scaled recipe</a:t>
            </a:r>
            <a:endParaRPr lang="pl-PL" sz="1800" kern="1200" dirty="0"/>
          </a:p>
        </p:txBody>
      </p:sp>
      <p:sp>
        <p:nvSpPr>
          <p:cNvPr id="11" name="Rectangle: Rounded Corners 10">
            <a:extLst>
              <a:ext uri="{FF2B5EF4-FFF2-40B4-BE49-F238E27FC236}">
                <a16:creationId xmlns:a16="http://schemas.microsoft.com/office/drawing/2014/main" id="{00CA0DC9-EE3F-4F30-A852-D31141F2A1B4}"/>
              </a:ext>
              <a:ext uri="{C183D7F6-B498-43B3-948B-1728B52AA6E4}">
                <adec:decorative xmlns:adec="http://schemas.microsoft.com/office/drawing/2017/decorative" val="1"/>
              </a:ext>
            </a:extLst>
          </p:cNvPr>
          <p:cNvSpPr/>
          <p:nvPr/>
        </p:nvSpPr>
        <p:spPr>
          <a:xfrm>
            <a:off x="525966" y="4067207"/>
            <a:ext cx="5439936" cy="1963638"/>
          </a:xfrm>
          <a:prstGeom prst="roundRect">
            <a:avLst>
              <a:gd name="adj" fmla="val 10000"/>
            </a:avLst>
          </a:prstGeom>
        </p:spPr>
        <p:style>
          <a:lnRef idx="0">
            <a:schemeClr val="accent2">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sp>
      <p:sp>
        <p:nvSpPr>
          <p:cNvPr id="12" name="Rectangle 11">
            <a:extLst>
              <a:ext uri="{FF2B5EF4-FFF2-40B4-BE49-F238E27FC236}">
                <a16:creationId xmlns:a16="http://schemas.microsoft.com/office/drawing/2014/main" id="{725A3BC8-6C54-E1CB-21FB-2B881D1358EC}"/>
              </a:ext>
              <a:ext uri="{C183D7F6-B498-43B3-948B-1728B52AA6E4}">
                <adec:decorative xmlns:adec="http://schemas.microsoft.com/office/drawing/2017/decorative" val="1"/>
              </a:ext>
            </a:extLst>
          </p:cNvPr>
          <p:cNvSpPr/>
          <p:nvPr/>
        </p:nvSpPr>
        <p:spPr>
          <a:xfrm>
            <a:off x="1105162" y="4522484"/>
            <a:ext cx="1053084" cy="1053084"/>
          </a:xfrm>
          <a:prstGeom prst="rect">
            <a:avLst/>
          </a:prstGeom>
          <a:blipFill>
            <a:blip r:embed="rId5">
              <a:extLst>
                <a:ext uri="{96DAC541-7B7A-43D3-8B79-37D633B846F1}">
                  <asvg:svgBlip xmlns:asvg="http://schemas.microsoft.com/office/drawing/2016/SVG/main" r:embed="rId6"/>
                </a:ext>
              </a:extLst>
            </a:blip>
            <a:srcRect/>
            <a:stretch>
              <a:fillRect/>
            </a:stretch>
          </a:blip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sp>
      <p:sp>
        <p:nvSpPr>
          <p:cNvPr id="13" name="Freeform: Shape 12">
            <a:extLst>
              <a:ext uri="{FF2B5EF4-FFF2-40B4-BE49-F238E27FC236}">
                <a16:creationId xmlns:a16="http://schemas.microsoft.com/office/drawing/2014/main" id="{B5D23B1E-C10E-0238-0912-F347EF915501}"/>
              </a:ext>
              <a:ext uri="{C183D7F6-B498-43B3-948B-1728B52AA6E4}">
                <adec:decorative xmlns:adec="http://schemas.microsoft.com/office/drawing/2017/decorative" val="0"/>
              </a:ext>
            </a:extLst>
          </p:cNvPr>
          <p:cNvSpPr/>
          <p:nvPr/>
        </p:nvSpPr>
        <p:spPr>
          <a:xfrm>
            <a:off x="2694020" y="4091676"/>
            <a:ext cx="3228460" cy="1914698"/>
          </a:xfrm>
          <a:custGeom>
            <a:avLst/>
            <a:gdLst>
              <a:gd name="connsiteX0" fmla="*/ 0 w 3228460"/>
              <a:gd name="connsiteY0" fmla="*/ 0 h 1914698"/>
              <a:gd name="connsiteX1" fmla="*/ 3228460 w 3228460"/>
              <a:gd name="connsiteY1" fmla="*/ 0 h 1914698"/>
              <a:gd name="connsiteX2" fmla="*/ 3228460 w 3228460"/>
              <a:gd name="connsiteY2" fmla="*/ 1914698 h 1914698"/>
              <a:gd name="connsiteX3" fmla="*/ 0 w 3228460"/>
              <a:gd name="connsiteY3" fmla="*/ 1914698 h 1914698"/>
              <a:gd name="connsiteX4" fmla="*/ 0 w 3228460"/>
              <a:gd name="connsiteY4" fmla="*/ 0 h 19146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28460" h="1914698">
                <a:moveTo>
                  <a:pt x="0" y="0"/>
                </a:moveTo>
                <a:lnTo>
                  <a:pt x="3228460" y="0"/>
                </a:lnTo>
                <a:lnTo>
                  <a:pt x="3228460" y="1914698"/>
                </a:lnTo>
                <a:lnTo>
                  <a:pt x="0" y="191469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202639" tIns="202639" rIns="202639" bIns="202639" numCol="1" spcCol="1270" anchor="ctr" anchorCtr="0">
            <a:noAutofit/>
          </a:bodyPr>
          <a:lstStyle/>
          <a:p>
            <a:pPr marL="0" lvl="0" indent="0" algn="l" defTabSz="800100">
              <a:lnSpc>
                <a:spcPct val="100000"/>
              </a:lnSpc>
              <a:spcBef>
                <a:spcPct val="0"/>
              </a:spcBef>
              <a:spcAft>
                <a:spcPts val="300"/>
              </a:spcAft>
              <a:buNone/>
            </a:pPr>
            <a:r>
              <a:rPr lang="pl-PL" sz="1800" kern="1200" dirty="0" err="1"/>
              <a:t>During</a:t>
            </a:r>
            <a:r>
              <a:rPr lang="pl-PL" sz="1800" kern="1200" dirty="0"/>
              <a:t> </a:t>
            </a:r>
            <a:r>
              <a:rPr lang="pl-PL" sz="1800" kern="1200" dirty="0" err="1"/>
              <a:t>preparation</a:t>
            </a:r>
            <a:r>
              <a:rPr lang="pl-PL" sz="1800" kern="1200" dirty="0"/>
              <a:t>:</a:t>
            </a:r>
          </a:p>
          <a:p>
            <a:pPr marL="0" lvl="0" indent="0" algn="l" defTabSz="800100">
              <a:lnSpc>
                <a:spcPct val="100000"/>
              </a:lnSpc>
              <a:spcBef>
                <a:spcPct val="0"/>
              </a:spcBef>
              <a:spcAft>
                <a:spcPts val="300"/>
              </a:spcAft>
              <a:buNone/>
            </a:pPr>
            <a:r>
              <a:rPr lang="pl-PL" sz="1800" kern="1200" dirty="0">
                <a:solidFill>
                  <a:schemeClr val="accent3"/>
                </a:solidFill>
                <a:sym typeface="Wingdings" panose="05000000000000000000" pitchFamily="2" charset="2"/>
              </a:rPr>
              <a:t></a:t>
            </a:r>
            <a:r>
              <a:rPr lang="pl-PL" sz="1800" kern="1200" dirty="0">
                <a:sym typeface="Wingdings" panose="05000000000000000000" pitchFamily="2" charset="2"/>
              </a:rPr>
              <a:t> </a:t>
            </a:r>
            <a:r>
              <a:rPr lang="pl-PL" sz="1800" kern="1200" dirty="0" err="1"/>
              <a:t>Make</a:t>
            </a:r>
            <a:r>
              <a:rPr lang="pl-PL" sz="1800" kern="1200" dirty="0"/>
              <a:t> notes</a:t>
            </a:r>
          </a:p>
          <a:p>
            <a:pPr marL="0" lvl="0" indent="0" algn="l" defTabSz="800100">
              <a:lnSpc>
                <a:spcPct val="100000"/>
              </a:lnSpc>
              <a:spcBef>
                <a:spcPct val="0"/>
              </a:spcBef>
              <a:spcAft>
                <a:spcPts val="300"/>
              </a:spcAft>
              <a:buNone/>
            </a:pPr>
            <a:r>
              <a:rPr lang="pl-PL" sz="1800" kern="1200" dirty="0">
                <a:solidFill>
                  <a:schemeClr val="accent3"/>
                </a:solidFill>
                <a:sym typeface="Wingdings" panose="05000000000000000000" pitchFamily="2" charset="2"/>
              </a:rPr>
              <a:t> </a:t>
            </a:r>
            <a:r>
              <a:rPr lang="pl-PL" sz="1800" kern="1200" dirty="0" err="1"/>
              <a:t>Taste</a:t>
            </a:r>
            <a:endParaRPr lang="pl-PL" sz="1800" kern="1200" dirty="0"/>
          </a:p>
          <a:p>
            <a:pPr marL="0" lvl="0" indent="0" algn="l" defTabSz="800100">
              <a:lnSpc>
                <a:spcPct val="100000"/>
              </a:lnSpc>
              <a:spcBef>
                <a:spcPct val="0"/>
              </a:spcBef>
              <a:spcAft>
                <a:spcPts val="300"/>
              </a:spcAft>
              <a:buNone/>
            </a:pPr>
            <a:r>
              <a:rPr lang="pl-PL" sz="1800" kern="1200" dirty="0">
                <a:solidFill>
                  <a:schemeClr val="accent3"/>
                </a:solidFill>
                <a:sym typeface="Wingdings" panose="05000000000000000000" pitchFamily="2" charset="2"/>
              </a:rPr>
              <a:t> </a:t>
            </a:r>
            <a:r>
              <a:rPr lang="pl-PL" sz="1800" kern="1200" dirty="0" err="1">
                <a:solidFill>
                  <a:schemeClr val="tx1"/>
                </a:solidFill>
                <a:sym typeface="Wingdings" panose="05000000000000000000" pitchFamily="2" charset="2"/>
              </a:rPr>
              <a:t>Seasonings</a:t>
            </a:r>
            <a:endParaRPr lang="pl-PL" sz="1800" kern="1200" dirty="0">
              <a:solidFill>
                <a:schemeClr val="tx1"/>
              </a:solidFill>
            </a:endParaRPr>
          </a:p>
        </p:txBody>
      </p:sp>
      <p:sp>
        <p:nvSpPr>
          <p:cNvPr id="15" name="Rectangle: Rounded Corners 14">
            <a:extLst>
              <a:ext uri="{FF2B5EF4-FFF2-40B4-BE49-F238E27FC236}">
                <a16:creationId xmlns:a16="http://schemas.microsoft.com/office/drawing/2014/main" id="{1DBA9B36-74A6-B137-0421-64714D68CBC5}"/>
              </a:ext>
              <a:ext uri="{C183D7F6-B498-43B3-948B-1728B52AA6E4}">
                <adec:decorative xmlns:adec="http://schemas.microsoft.com/office/drawing/2017/decorative" val="1"/>
              </a:ext>
            </a:extLst>
          </p:cNvPr>
          <p:cNvSpPr/>
          <p:nvPr/>
        </p:nvSpPr>
        <p:spPr>
          <a:xfrm>
            <a:off x="6279995" y="1750101"/>
            <a:ext cx="5439936" cy="1227379"/>
          </a:xfrm>
          <a:prstGeom prst="roundRect">
            <a:avLst>
              <a:gd name="adj" fmla="val 10000"/>
            </a:avLst>
          </a:prstGeom>
        </p:spPr>
        <p:style>
          <a:lnRef idx="0">
            <a:schemeClr val="accent2">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sp>
      <p:sp>
        <p:nvSpPr>
          <p:cNvPr id="16" name="Rectangle 15">
            <a:extLst>
              <a:ext uri="{FF2B5EF4-FFF2-40B4-BE49-F238E27FC236}">
                <a16:creationId xmlns:a16="http://schemas.microsoft.com/office/drawing/2014/main" id="{CE2A730E-265E-3CD3-1997-DDE74EB0CFBF}"/>
              </a:ext>
              <a:ext uri="{C183D7F6-B498-43B3-948B-1728B52AA6E4}">
                <adec:decorative xmlns:adec="http://schemas.microsoft.com/office/drawing/2017/decorative" val="1"/>
              </a:ext>
            </a:extLst>
          </p:cNvPr>
          <p:cNvSpPr/>
          <p:nvPr/>
        </p:nvSpPr>
        <p:spPr>
          <a:xfrm>
            <a:off x="6644090" y="2032821"/>
            <a:ext cx="661990" cy="661990"/>
          </a:xfrm>
          <a:prstGeom prst="rect">
            <a:avLst/>
          </a:prstGeom>
          <a:blipFill>
            <a:blip r:embed="rId7">
              <a:extLst>
                <a:ext uri="{96DAC541-7B7A-43D3-8B79-37D633B846F1}">
                  <asvg:svgBlip xmlns:asvg="http://schemas.microsoft.com/office/drawing/2016/SVG/main" r:embed="rId8"/>
                </a:ext>
              </a:extLst>
            </a:blip>
            <a:srcRect/>
            <a:stretch>
              <a:fillRect/>
            </a:stretch>
          </a:blip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sp>
      <p:sp>
        <p:nvSpPr>
          <p:cNvPr id="17" name="Freeform: Shape 16">
            <a:extLst>
              <a:ext uri="{FF2B5EF4-FFF2-40B4-BE49-F238E27FC236}">
                <a16:creationId xmlns:a16="http://schemas.microsoft.com/office/drawing/2014/main" id="{1A6F063D-E73E-9E0C-152B-691953BC4C50}"/>
              </a:ext>
              <a:ext uri="{C183D7F6-B498-43B3-948B-1728B52AA6E4}">
                <adec:decorative xmlns:adec="http://schemas.microsoft.com/office/drawing/2017/decorative" val="0"/>
              </a:ext>
            </a:extLst>
          </p:cNvPr>
          <p:cNvSpPr/>
          <p:nvPr/>
        </p:nvSpPr>
        <p:spPr>
          <a:xfrm>
            <a:off x="7615706" y="1762006"/>
            <a:ext cx="4049755" cy="1203619"/>
          </a:xfrm>
          <a:custGeom>
            <a:avLst/>
            <a:gdLst>
              <a:gd name="connsiteX0" fmla="*/ 0 w 4049755"/>
              <a:gd name="connsiteY0" fmla="*/ 0 h 1203619"/>
              <a:gd name="connsiteX1" fmla="*/ 4049755 w 4049755"/>
              <a:gd name="connsiteY1" fmla="*/ 0 h 1203619"/>
              <a:gd name="connsiteX2" fmla="*/ 4049755 w 4049755"/>
              <a:gd name="connsiteY2" fmla="*/ 1203619 h 1203619"/>
              <a:gd name="connsiteX3" fmla="*/ 0 w 4049755"/>
              <a:gd name="connsiteY3" fmla="*/ 1203619 h 1203619"/>
              <a:gd name="connsiteX4" fmla="*/ 0 w 4049755"/>
              <a:gd name="connsiteY4" fmla="*/ 0 h 12036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49755" h="1203619">
                <a:moveTo>
                  <a:pt x="0" y="0"/>
                </a:moveTo>
                <a:lnTo>
                  <a:pt x="4049755" y="0"/>
                </a:lnTo>
                <a:lnTo>
                  <a:pt x="4049755" y="1203619"/>
                </a:lnTo>
                <a:lnTo>
                  <a:pt x="0" y="120361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27383" tIns="127383" rIns="127383" bIns="127383" numCol="1" spcCol="1270" anchor="ctr" anchorCtr="0">
            <a:noAutofit/>
          </a:bodyPr>
          <a:lstStyle/>
          <a:p>
            <a:pPr marL="0" lvl="0" indent="0" algn="l" defTabSz="800100">
              <a:lnSpc>
                <a:spcPct val="100000"/>
              </a:lnSpc>
              <a:spcBef>
                <a:spcPct val="0"/>
              </a:spcBef>
              <a:spcAft>
                <a:spcPct val="35000"/>
              </a:spcAft>
              <a:buNone/>
            </a:pPr>
            <a:r>
              <a:rPr lang="pl-PL" sz="1800" kern="1200" dirty="0" err="1"/>
              <a:t>Track</a:t>
            </a:r>
            <a:r>
              <a:rPr lang="pl-PL" sz="1800" kern="1200" dirty="0"/>
              <a:t> </a:t>
            </a:r>
            <a:r>
              <a:rPr lang="pl-PL" sz="1800" kern="1200" dirty="0" err="1"/>
              <a:t>time</a:t>
            </a:r>
            <a:endParaRPr lang="pl-PL" sz="1800" kern="1200" dirty="0"/>
          </a:p>
        </p:txBody>
      </p:sp>
      <p:sp>
        <p:nvSpPr>
          <p:cNvPr id="18" name="Rectangle: Rounded Corners 17">
            <a:extLst>
              <a:ext uri="{FF2B5EF4-FFF2-40B4-BE49-F238E27FC236}">
                <a16:creationId xmlns:a16="http://schemas.microsoft.com/office/drawing/2014/main" id="{7E42A12C-C253-1446-AA3A-AC746D371A7B}"/>
              </a:ext>
              <a:ext uri="{C183D7F6-B498-43B3-948B-1728B52AA6E4}">
                <adec:decorative xmlns:adec="http://schemas.microsoft.com/office/drawing/2017/decorative" val="1"/>
              </a:ext>
            </a:extLst>
          </p:cNvPr>
          <p:cNvSpPr/>
          <p:nvPr/>
        </p:nvSpPr>
        <p:spPr>
          <a:xfrm>
            <a:off x="6279995" y="3278411"/>
            <a:ext cx="5439936" cy="1227379"/>
          </a:xfrm>
          <a:prstGeom prst="roundRect">
            <a:avLst>
              <a:gd name="adj" fmla="val 10000"/>
            </a:avLst>
          </a:prstGeom>
        </p:spPr>
        <p:style>
          <a:lnRef idx="0">
            <a:schemeClr val="accent2">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sp>
      <p:sp>
        <p:nvSpPr>
          <p:cNvPr id="19" name="Rectangle 18">
            <a:extLst>
              <a:ext uri="{FF2B5EF4-FFF2-40B4-BE49-F238E27FC236}">
                <a16:creationId xmlns:a16="http://schemas.microsoft.com/office/drawing/2014/main" id="{9CA31A10-D655-67E8-DC6D-27DE6F96B345}"/>
              </a:ext>
              <a:ext uri="{C183D7F6-B498-43B3-948B-1728B52AA6E4}">
                <adec:decorative xmlns:adec="http://schemas.microsoft.com/office/drawing/2017/decorative" val="1"/>
              </a:ext>
            </a:extLst>
          </p:cNvPr>
          <p:cNvSpPr/>
          <p:nvPr/>
        </p:nvSpPr>
        <p:spPr>
          <a:xfrm>
            <a:off x="6644090" y="3561105"/>
            <a:ext cx="661990" cy="661990"/>
          </a:xfrm>
          <a:prstGeom prst="rect">
            <a:avLst/>
          </a:prstGeom>
          <a:blipFill>
            <a:blip r:embed="rId9">
              <a:extLst>
                <a:ext uri="{96DAC541-7B7A-43D3-8B79-37D633B846F1}">
                  <asvg:svgBlip xmlns:asvg="http://schemas.microsoft.com/office/drawing/2016/SVG/main" r:embed="rId10"/>
                </a:ext>
              </a:extLst>
            </a:blip>
            <a:srcRect/>
            <a:stretch>
              <a:fillRect/>
            </a:stretch>
          </a:blip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sp>
      <p:sp>
        <p:nvSpPr>
          <p:cNvPr id="20" name="Freeform: Shape 19">
            <a:extLst>
              <a:ext uri="{FF2B5EF4-FFF2-40B4-BE49-F238E27FC236}">
                <a16:creationId xmlns:a16="http://schemas.microsoft.com/office/drawing/2014/main" id="{916631AB-8D4C-8148-1010-B64F7904F105}"/>
              </a:ext>
              <a:ext uri="{C183D7F6-B498-43B3-948B-1728B52AA6E4}">
                <adec:decorative xmlns:adec="http://schemas.microsoft.com/office/drawing/2017/decorative" val="0"/>
              </a:ext>
            </a:extLst>
          </p:cNvPr>
          <p:cNvSpPr/>
          <p:nvPr/>
        </p:nvSpPr>
        <p:spPr>
          <a:xfrm>
            <a:off x="7670176" y="3290291"/>
            <a:ext cx="4049755" cy="1203619"/>
          </a:xfrm>
          <a:custGeom>
            <a:avLst/>
            <a:gdLst>
              <a:gd name="connsiteX0" fmla="*/ 0 w 4049755"/>
              <a:gd name="connsiteY0" fmla="*/ 0 h 1203619"/>
              <a:gd name="connsiteX1" fmla="*/ 4049755 w 4049755"/>
              <a:gd name="connsiteY1" fmla="*/ 0 h 1203619"/>
              <a:gd name="connsiteX2" fmla="*/ 4049755 w 4049755"/>
              <a:gd name="connsiteY2" fmla="*/ 1203619 h 1203619"/>
              <a:gd name="connsiteX3" fmla="*/ 0 w 4049755"/>
              <a:gd name="connsiteY3" fmla="*/ 1203619 h 1203619"/>
              <a:gd name="connsiteX4" fmla="*/ 0 w 4049755"/>
              <a:gd name="connsiteY4" fmla="*/ 0 h 12036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49755" h="1203619">
                <a:moveTo>
                  <a:pt x="0" y="0"/>
                </a:moveTo>
                <a:lnTo>
                  <a:pt x="4049755" y="0"/>
                </a:lnTo>
                <a:lnTo>
                  <a:pt x="4049755" y="1203619"/>
                </a:lnTo>
                <a:lnTo>
                  <a:pt x="0" y="120361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27383" tIns="127383" rIns="127383" bIns="127383" numCol="1" spcCol="1270" anchor="ctr" anchorCtr="0">
            <a:noAutofit/>
          </a:bodyPr>
          <a:lstStyle/>
          <a:p>
            <a:pPr marL="0" lvl="0" indent="0" algn="l" defTabSz="800100">
              <a:lnSpc>
                <a:spcPct val="100000"/>
              </a:lnSpc>
              <a:spcBef>
                <a:spcPct val="0"/>
              </a:spcBef>
              <a:spcAft>
                <a:spcPct val="35000"/>
              </a:spcAft>
              <a:buNone/>
            </a:pPr>
            <a:r>
              <a:rPr lang="en-US" sz="1800" kern="1200" dirty="0"/>
              <a:t>Recipe Quality Score Card and informal evaluation</a:t>
            </a:r>
            <a:endParaRPr lang="pl-PL" sz="1800" kern="1200" dirty="0"/>
          </a:p>
        </p:txBody>
      </p:sp>
      <p:sp>
        <p:nvSpPr>
          <p:cNvPr id="21" name="Rectangle: Rounded Corners 20">
            <a:extLst>
              <a:ext uri="{FF2B5EF4-FFF2-40B4-BE49-F238E27FC236}">
                <a16:creationId xmlns:a16="http://schemas.microsoft.com/office/drawing/2014/main" id="{30E2EC54-A6AA-CB68-C7B1-0C9A59D4B6CD}"/>
              </a:ext>
              <a:ext uri="{C183D7F6-B498-43B3-948B-1728B52AA6E4}">
                <adec:decorative xmlns:adec="http://schemas.microsoft.com/office/drawing/2017/decorative" val="1"/>
              </a:ext>
            </a:extLst>
          </p:cNvPr>
          <p:cNvSpPr/>
          <p:nvPr/>
        </p:nvSpPr>
        <p:spPr>
          <a:xfrm>
            <a:off x="6279995" y="4806695"/>
            <a:ext cx="5439936" cy="1227379"/>
          </a:xfrm>
          <a:prstGeom prst="roundRect">
            <a:avLst>
              <a:gd name="adj" fmla="val 10000"/>
            </a:avLst>
          </a:prstGeom>
        </p:spPr>
        <p:style>
          <a:lnRef idx="0">
            <a:schemeClr val="accent2">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sp>
      <p:sp>
        <p:nvSpPr>
          <p:cNvPr id="22" name="Rectangle 21">
            <a:extLst>
              <a:ext uri="{FF2B5EF4-FFF2-40B4-BE49-F238E27FC236}">
                <a16:creationId xmlns:a16="http://schemas.microsoft.com/office/drawing/2014/main" id="{16F92714-8143-49F6-2355-8E9371A7FF90}"/>
              </a:ext>
              <a:ext uri="{C183D7F6-B498-43B3-948B-1728B52AA6E4}">
                <adec:decorative xmlns:adec="http://schemas.microsoft.com/office/drawing/2017/decorative" val="1"/>
              </a:ext>
            </a:extLst>
          </p:cNvPr>
          <p:cNvSpPr/>
          <p:nvPr/>
        </p:nvSpPr>
        <p:spPr>
          <a:xfrm>
            <a:off x="6644090" y="5089389"/>
            <a:ext cx="661990" cy="661990"/>
          </a:xfrm>
          <a:prstGeom prst="rect">
            <a:avLst/>
          </a:prstGeom>
          <a:blipFill>
            <a:blip r:embed="rId11">
              <a:extLst>
                <a:ext uri="{96DAC541-7B7A-43D3-8B79-37D633B846F1}">
                  <asvg:svgBlip xmlns:asvg="http://schemas.microsoft.com/office/drawing/2016/SVG/main" r:embed="rId12"/>
                </a:ext>
              </a:extLst>
            </a:blip>
            <a:srcRect/>
            <a:stretch>
              <a:fillRect/>
            </a:stretch>
          </a:blip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sp>
      <p:sp>
        <p:nvSpPr>
          <p:cNvPr id="23" name="Freeform: Shape 22">
            <a:extLst>
              <a:ext uri="{FF2B5EF4-FFF2-40B4-BE49-F238E27FC236}">
                <a16:creationId xmlns:a16="http://schemas.microsoft.com/office/drawing/2014/main" id="{244157F2-7714-7133-0D5A-0E9E085953B2}"/>
              </a:ext>
            </a:extLst>
          </p:cNvPr>
          <p:cNvSpPr/>
          <p:nvPr/>
        </p:nvSpPr>
        <p:spPr>
          <a:xfrm>
            <a:off x="7670176" y="4818575"/>
            <a:ext cx="4049755" cy="1203619"/>
          </a:xfrm>
          <a:custGeom>
            <a:avLst/>
            <a:gdLst>
              <a:gd name="connsiteX0" fmla="*/ 0 w 4049755"/>
              <a:gd name="connsiteY0" fmla="*/ 0 h 1203619"/>
              <a:gd name="connsiteX1" fmla="*/ 4049755 w 4049755"/>
              <a:gd name="connsiteY1" fmla="*/ 0 h 1203619"/>
              <a:gd name="connsiteX2" fmla="*/ 4049755 w 4049755"/>
              <a:gd name="connsiteY2" fmla="*/ 1203619 h 1203619"/>
              <a:gd name="connsiteX3" fmla="*/ 0 w 4049755"/>
              <a:gd name="connsiteY3" fmla="*/ 1203619 h 1203619"/>
              <a:gd name="connsiteX4" fmla="*/ 0 w 4049755"/>
              <a:gd name="connsiteY4" fmla="*/ 0 h 12036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49755" h="1203619">
                <a:moveTo>
                  <a:pt x="0" y="0"/>
                </a:moveTo>
                <a:lnTo>
                  <a:pt x="4049755" y="0"/>
                </a:lnTo>
                <a:lnTo>
                  <a:pt x="4049755" y="1203619"/>
                </a:lnTo>
                <a:lnTo>
                  <a:pt x="0" y="120361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27383" tIns="127383" rIns="127383" bIns="127383" numCol="1" spcCol="1270" anchor="ctr" anchorCtr="0">
            <a:noAutofit/>
          </a:bodyPr>
          <a:lstStyle/>
          <a:p>
            <a:pPr marL="0" lvl="0" indent="0" algn="l" defTabSz="800100">
              <a:lnSpc>
                <a:spcPct val="100000"/>
              </a:lnSpc>
              <a:spcBef>
                <a:spcPct val="0"/>
              </a:spcBef>
              <a:spcAft>
                <a:spcPct val="35000"/>
              </a:spcAft>
              <a:buNone/>
            </a:pPr>
            <a:r>
              <a:rPr lang="en-US" sz="1800" kern="1200" dirty="0"/>
              <a:t>TAKE PICTURES and/or VIDEOS </a:t>
            </a:r>
            <a:r>
              <a:rPr lang="en-US" sz="1800" kern="1200" dirty="0">
                <a:sym typeface="Wingdings" panose="05000000000000000000" pitchFamily="2" charset="2"/>
              </a:rPr>
              <a:t></a:t>
            </a:r>
            <a:endParaRPr lang="pl-PL" sz="1800" kern="1200" dirty="0"/>
          </a:p>
        </p:txBody>
      </p:sp>
      <p:sp>
        <p:nvSpPr>
          <p:cNvPr id="4" name="Symbol zastępczy numeru slajdu 3">
            <a:extLst>
              <a:ext uri="{FF2B5EF4-FFF2-40B4-BE49-F238E27FC236}">
                <a16:creationId xmlns:a16="http://schemas.microsoft.com/office/drawing/2014/main" id="{4ACADEBA-DA05-61D9-35EE-92099979F3D0}"/>
              </a:ext>
            </a:extLst>
          </p:cNvPr>
          <p:cNvSpPr>
            <a:spLocks noGrp="1"/>
          </p:cNvSpPr>
          <p:nvPr>
            <p:ph type="sldNum" sz="quarter" idx="4"/>
          </p:nvPr>
        </p:nvSpPr>
        <p:spPr>
          <a:xfrm>
            <a:off x="838201" y="6402384"/>
            <a:ext cx="425450" cy="178150"/>
          </a:xfrm>
        </p:spPr>
        <p:txBody>
          <a:bodyPr anchor="ctr">
            <a:noAutofit/>
          </a:bodyPr>
          <a:lstStyle/>
          <a:p>
            <a:pPr>
              <a:lnSpc>
                <a:spcPct val="90000"/>
              </a:lnSpc>
              <a:spcAft>
                <a:spcPts val="600"/>
              </a:spcAft>
            </a:pPr>
            <a:fld id="{87B17086-FE5F-4B39-99A4-0AF7C2C21D7E}" type="slidenum">
              <a:rPr lang="pl-PL" smtClean="0"/>
              <a:pPr>
                <a:lnSpc>
                  <a:spcPct val="90000"/>
                </a:lnSpc>
                <a:spcAft>
                  <a:spcPts val="600"/>
                </a:spcAft>
              </a:pPr>
              <a:t>16</a:t>
            </a:fld>
            <a:endParaRPr lang="pl-PL" dirty="0"/>
          </a:p>
        </p:txBody>
      </p:sp>
    </p:spTree>
    <p:extLst>
      <p:ext uri="{BB962C8B-B14F-4D97-AF65-F5344CB8AC3E}">
        <p14:creationId xmlns:p14="http://schemas.microsoft.com/office/powerpoint/2010/main" val="35467754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075B4E3-E167-AED2-710E-4B9065D5E250}"/>
            </a:ext>
          </a:extLst>
        </p:cNvPr>
        <p:cNvGrpSpPr/>
        <p:nvPr/>
      </p:nvGrpSpPr>
      <p:grpSpPr>
        <a:xfrm>
          <a:off x="0" y="0"/>
          <a:ext cx="0" cy="0"/>
          <a:chOff x="0" y="0"/>
          <a:chExt cx="0" cy="0"/>
        </a:xfrm>
      </p:grpSpPr>
      <p:sp>
        <p:nvSpPr>
          <p:cNvPr id="3" name="Symbol zastępczy stopki 2">
            <a:extLst>
              <a:ext uri="{FF2B5EF4-FFF2-40B4-BE49-F238E27FC236}">
                <a16:creationId xmlns:a16="http://schemas.microsoft.com/office/drawing/2014/main" id="{84253FFF-74E6-EE76-CA7E-92B76FBBDC09}"/>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3</a:t>
            </a:r>
            <a:endParaRPr lang="pl-PL" dirty="0">
              <a:solidFill>
                <a:schemeClr val="accent4"/>
              </a:solidFill>
            </a:endParaRPr>
          </a:p>
        </p:txBody>
      </p:sp>
      <p:sp>
        <p:nvSpPr>
          <p:cNvPr id="5" name="Tytuł 4">
            <a:extLst>
              <a:ext uri="{FF2B5EF4-FFF2-40B4-BE49-F238E27FC236}">
                <a16:creationId xmlns:a16="http://schemas.microsoft.com/office/drawing/2014/main" id="{D7F4A2F5-40B0-6A66-5306-CC01E63BB000}"/>
              </a:ext>
            </a:extLst>
          </p:cNvPr>
          <p:cNvSpPr>
            <a:spLocks noGrp="1"/>
          </p:cNvSpPr>
          <p:nvPr>
            <p:ph type="title"/>
          </p:nvPr>
        </p:nvSpPr>
        <p:spPr/>
        <p:txBody>
          <a:bodyPr/>
          <a:lstStyle/>
          <a:p>
            <a:r>
              <a:rPr lang="pl-PL" dirty="0"/>
              <a:t>Recipe Review Checklist Guide</a:t>
            </a:r>
            <a:r>
              <a:rPr lang="en-US" dirty="0"/>
              <a:t> </a:t>
            </a:r>
            <a:endParaRPr lang="pl-PL" dirty="0"/>
          </a:p>
        </p:txBody>
      </p:sp>
      <p:graphicFrame>
        <p:nvGraphicFramePr>
          <p:cNvPr id="8" name="Table 6">
            <a:extLst>
              <a:ext uri="{FF2B5EF4-FFF2-40B4-BE49-F238E27FC236}">
                <a16:creationId xmlns:a16="http://schemas.microsoft.com/office/drawing/2014/main" id="{A7E3F16B-F22D-19A3-564F-E234C9EA6CD8}"/>
              </a:ext>
            </a:extLst>
          </p:cNvPr>
          <p:cNvGraphicFramePr>
            <a:graphicFrameLocks noGrp="1"/>
          </p:cNvGraphicFramePr>
          <p:nvPr>
            <p:extLst>
              <p:ext uri="{D42A27DB-BD31-4B8C-83A1-F6EECF244321}">
                <p14:modId xmlns:p14="http://schemas.microsoft.com/office/powerpoint/2010/main" val="1508893609"/>
              </p:ext>
            </p:extLst>
          </p:nvPr>
        </p:nvGraphicFramePr>
        <p:xfrm>
          <a:off x="661631" y="1668813"/>
          <a:ext cx="10868737" cy="4395400"/>
        </p:xfrm>
        <a:graphic>
          <a:graphicData uri="http://schemas.openxmlformats.org/drawingml/2006/table">
            <a:tbl>
              <a:tblPr firstRow="1" firstCol="1" lastRow="1" lastCol="1" bandRow="1" bandCol="1">
                <a:tableStyleId>{5940675A-B579-460E-94D1-54222C63F5DA}</a:tableStyleId>
              </a:tblPr>
              <a:tblGrid>
                <a:gridCol w="5472000">
                  <a:extLst>
                    <a:ext uri="{9D8B030D-6E8A-4147-A177-3AD203B41FA5}">
                      <a16:colId xmlns:a16="http://schemas.microsoft.com/office/drawing/2014/main" val="1468306699"/>
                    </a:ext>
                  </a:extLst>
                </a:gridCol>
                <a:gridCol w="758840">
                  <a:extLst>
                    <a:ext uri="{9D8B030D-6E8A-4147-A177-3AD203B41FA5}">
                      <a16:colId xmlns:a16="http://schemas.microsoft.com/office/drawing/2014/main" val="4007391833"/>
                    </a:ext>
                  </a:extLst>
                </a:gridCol>
                <a:gridCol w="677897">
                  <a:extLst>
                    <a:ext uri="{9D8B030D-6E8A-4147-A177-3AD203B41FA5}">
                      <a16:colId xmlns:a16="http://schemas.microsoft.com/office/drawing/2014/main" val="2920387736"/>
                    </a:ext>
                  </a:extLst>
                </a:gridCol>
                <a:gridCol w="3960000">
                  <a:extLst>
                    <a:ext uri="{9D8B030D-6E8A-4147-A177-3AD203B41FA5}">
                      <a16:colId xmlns:a16="http://schemas.microsoft.com/office/drawing/2014/main" val="2668795975"/>
                    </a:ext>
                  </a:extLst>
                </a:gridCol>
              </a:tblGrid>
              <a:tr h="181330">
                <a:tc>
                  <a:txBody>
                    <a:bodyPr/>
                    <a:lstStyle/>
                    <a:p>
                      <a:pPr marL="67945" marR="0">
                        <a:lnSpc>
                          <a:spcPct val="107000"/>
                        </a:lnSpc>
                        <a:spcBef>
                          <a:spcPts val="590"/>
                        </a:spcBef>
                        <a:spcAft>
                          <a:spcPts val="0"/>
                        </a:spcAft>
                      </a:pPr>
                      <a:r>
                        <a:rPr lang="pl-PL" sz="1400" dirty="0" err="1">
                          <a:solidFill>
                            <a:schemeClr val="bg1"/>
                          </a:solidFill>
                          <a:effectLst/>
                          <a:latin typeface="+mj-lt"/>
                          <a:ea typeface="Arial" panose="020B0604020202020204" pitchFamily="34" charset="0"/>
                          <a:cs typeface="Times New Roman" panose="02020603050405020304" pitchFamily="18" charset="0"/>
                        </a:rPr>
                        <a:t>Recipe</a:t>
                      </a:r>
                      <a:r>
                        <a:rPr lang="pl-PL" sz="1400" dirty="0">
                          <a:solidFill>
                            <a:schemeClr val="bg1"/>
                          </a:solidFill>
                          <a:effectLst/>
                          <a:latin typeface="+mj-lt"/>
                          <a:ea typeface="Arial" panose="020B0604020202020204" pitchFamily="34" charset="0"/>
                          <a:cs typeface="Times New Roman" panose="02020603050405020304" pitchFamily="18" charset="0"/>
                        </a:rPr>
                        <a:t> </a:t>
                      </a:r>
                      <a:r>
                        <a:rPr lang="pl-PL" sz="1400" dirty="0" err="1">
                          <a:solidFill>
                            <a:schemeClr val="bg1"/>
                          </a:solidFill>
                          <a:effectLst/>
                          <a:latin typeface="+mj-lt"/>
                          <a:ea typeface="Arial" panose="020B0604020202020204" pitchFamily="34" charset="0"/>
                          <a:cs typeface="Times New Roman" panose="02020603050405020304" pitchFamily="18" charset="0"/>
                        </a:rPr>
                        <a:t>Name</a:t>
                      </a:r>
                      <a:r>
                        <a:rPr lang="pl-PL" sz="1400" dirty="0">
                          <a:solidFill>
                            <a:schemeClr val="bg1"/>
                          </a:solidFill>
                          <a:effectLst/>
                          <a:latin typeface="+mj-lt"/>
                          <a:ea typeface="Arial" panose="020B0604020202020204" pitchFamily="34" charset="0"/>
                          <a:cs typeface="Times New Roman" panose="02020603050405020304" pitchFamily="18" charset="0"/>
                        </a:rPr>
                        <a:t>:</a:t>
                      </a:r>
                      <a:endParaRPr lang="en-US" sz="1400" dirty="0">
                        <a:solidFill>
                          <a:schemeClr val="bg1"/>
                        </a:solidFill>
                        <a:effectLst/>
                        <a:latin typeface="+mj-lt"/>
                        <a:ea typeface="Arial" panose="020B0604020202020204" pitchFamily="34" charset="0"/>
                        <a:cs typeface="Times New Roman" panose="02020603050405020304" pitchFamily="18" charset="0"/>
                      </a:endParaRPr>
                    </a:p>
                  </a:txBody>
                  <a:tcPr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613560"/>
                    </a:solidFill>
                  </a:tcPr>
                </a:tc>
                <a:tc gridSpan="3">
                  <a:txBody>
                    <a:bodyPr/>
                    <a:lstStyle/>
                    <a:p>
                      <a:pPr marL="73660" marR="0">
                        <a:lnSpc>
                          <a:spcPct val="107000"/>
                        </a:lnSpc>
                        <a:spcBef>
                          <a:spcPts val="590"/>
                        </a:spcBef>
                        <a:spcAft>
                          <a:spcPts val="0"/>
                        </a:spcAft>
                      </a:pPr>
                      <a:endParaRPr lang="en-US" sz="1400" dirty="0">
                        <a:solidFill>
                          <a:schemeClr val="bg1"/>
                        </a:solidFill>
                        <a:effectLst/>
                        <a:latin typeface="+mj-lt"/>
                        <a:ea typeface="Arial" panose="020B0604020202020204" pitchFamily="34" charset="0"/>
                        <a:cs typeface="Times New Roman" panose="02020603050405020304" pitchFamily="18" charset="0"/>
                      </a:endParaRPr>
                    </a:p>
                  </a:txBody>
                  <a:tcPr marT="72000" marB="72000">
                    <a:lnL w="12700" cap="flat" cmpd="sng" algn="ctr">
                      <a:solidFill>
                        <a:schemeClr val="bg1"/>
                      </a:solidFill>
                      <a:prstDash val="solid"/>
                      <a:round/>
                      <a:headEnd type="none" w="med" len="med"/>
                      <a:tailEnd type="none" w="med" len="med"/>
                    </a:lnL>
                    <a:lnR w="12700" cmpd="sng">
                      <a:noFill/>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FC3DE"/>
                    </a:solidFill>
                  </a:tcPr>
                </a:tc>
                <a:tc hMerge="1">
                  <a:txBody>
                    <a:bodyPr/>
                    <a:lstStyle/>
                    <a:p>
                      <a:pPr marL="76835" marR="0">
                        <a:lnSpc>
                          <a:spcPct val="107000"/>
                        </a:lnSpc>
                        <a:spcBef>
                          <a:spcPts val="590"/>
                        </a:spcBef>
                        <a:spcAft>
                          <a:spcPts val="0"/>
                        </a:spcAft>
                      </a:pPr>
                      <a:endParaRPr lang="en-US" sz="1400" dirty="0">
                        <a:solidFill>
                          <a:schemeClr val="bg1"/>
                        </a:solidFill>
                        <a:effectLst/>
                        <a:latin typeface="+mj-lt"/>
                        <a:ea typeface="Arial" panose="020B0604020202020204" pitchFamily="34" charset="0"/>
                        <a:cs typeface="Times New Roman" panose="02020603050405020304" pitchFamily="18" charset="0"/>
                      </a:endParaRPr>
                    </a:p>
                  </a:txBody>
                  <a:tcPr marL="72000" marR="72000"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613560"/>
                    </a:solidFill>
                  </a:tcPr>
                </a:tc>
                <a:tc hMerge="1">
                  <a:txBody>
                    <a:bodyPr/>
                    <a:lstStyle/>
                    <a:p>
                      <a:pPr marL="66675" marR="0">
                        <a:lnSpc>
                          <a:spcPct val="107000"/>
                        </a:lnSpc>
                        <a:spcBef>
                          <a:spcPts val="590"/>
                        </a:spcBef>
                        <a:spcAft>
                          <a:spcPts val="0"/>
                        </a:spcAft>
                      </a:pPr>
                      <a:endParaRPr lang="en-US" sz="1400" dirty="0">
                        <a:solidFill>
                          <a:schemeClr val="bg1"/>
                        </a:solidFill>
                        <a:effectLst/>
                        <a:latin typeface="+mj-lt"/>
                        <a:ea typeface="Arial" panose="020B0604020202020204" pitchFamily="34" charset="0"/>
                        <a:cs typeface="Times New Roman" panose="02020603050405020304" pitchFamily="18" charset="0"/>
                      </a:endParaRPr>
                    </a:p>
                  </a:txBody>
                  <a:tcPr marL="72000" marR="72000" marT="72000" marB="72000">
                    <a:lnL w="12700" cap="flat" cmpd="sng" algn="ctr">
                      <a:solidFill>
                        <a:schemeClr val="bg1"/>
                      </a:solidFill>
                      <a:prstDash val="solid"/>
                      <a:round/>
                      <a:headEnd type="none" w="med" len="med"/>
                      <a:tailEnd type="none" w="med" len="med"/>
                    </a:lnL>
                    <a:lnR w="12700" cmpd="sng">
                      <a:noFill/>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613560"/>
                    </a:solidFill>
                  </a:tcPr>
                </a:tc>
                <a:extLst>
                  <a:ext uri="{0D108BD9-81ED-4DB2-BD59-A6C34878D82A}">
                    <a16:rowId xmlns:a16="http://schemas.microsoft.com/office/drawing/2014/main" val="2984372713"/>
                  </a:ext>
                </a:extLst>
              </a:tr>
              <a:tr h="181330">
                <a:tc>
                  <a:txBody>
                    <a:bodyPr/>
                    <a:lstStyle/>
                    <a:p>
                      <a:pPr marL="67945" marR="0">
                        <a:lnSpc>
                          <a:spcPct val="107000"/>
                        </a:lnSpc>
                        <a:spcBef>
                          <a:spcPts val="590"/>
                        </a:spcBef>
                        <a:spcAft>
                          <a:spcPts val="0"/>
                        </a:spcAft>
                      </a:pPr>
                      <a:r>
                        <a:rPr lang="en-US" sz="1400" spc="-10" dirty="0">
                          <a:solidFill>
                            <a:schemeClr val="bg1"/>
                          </a:solidFill>
                          <a:effectLst/>
                          <a:latin typeface="+mj-lt"/>
                        </a:rPr>
                        <a:t>Questions</a:t>
                      </a:r>
                      <a:endParaRPr lang="en-US" sz="1400" dirty="0">
                        <a:solidFill>
                          <a:schemeClr val="bg1"/>
                        </a:solidFill>
                        <a:effectLst/>
                        <a:latin typeface="+mj-lt"/>
                        <a:ea typeface="Arial" panose="020B0604020202020204" pitchFamily="34" charset="0"/>
                        <a:cs typeface="Times New Roman" panose="02020603050405020304" pitchFamily="18" charset="0"/>
                      </a:endParaRPr>
                    </a:p>
                  </a:txBody>
                  <a:tcPr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613560"/>
                    </a:solidFill>
                  </a:tcPr>
                </a:tc>
                <a:tc>
                  <a:txBody>
                    <a:bodyPr/>
                    <a:lstStyle/>
                    <a:p>
                      <a:pPr marL="73660" marR="0">
                        <a:lnSpc>
                          <a:spcPct val="107000"/>
                        </a:lnSpc>
                        <a:spcBef>
                          <a:spcPts val="590"/>
                        </a:spcBef>
                        <a:spcAft>
                          <a:spcPts val="0"/>
                        </a:spcAft>
                      </a:pPr>
                      <a:r>
                        <a:rPr lang="en-US" sz="1400" spc="-25" dirty="0">
                          <a:solidFill>
                            <a:schemeClr val="bg1"/>
                          </a:solidFill>
                          <a:effectLst/>
                          <a:latin typeface="+mj-lt"/>
                        </a:rPr>
                        <a:t>Yes</a:t>
                      </a:r>
                      <a:endParaRPr lang="en-US" sz="1400" dirty="0">
                        <a:solidFill>
                          <a:schemeClr val="bg1"/>
                        </a:solidFill>
                        <a:effectLst/>
                        <a:latin typeface="+mj-lt"/>
                        <a:ea typeface="Arial" panose="020B0604020202020204" pitchFamily="34" charset="0"/>
                        <a:cs typeface="Times New Roman" panose="02020603050405020304" pitchFamily="18" charset="0"/>
                      </a:endParaRPr>
                    </a:p>
                  </a:txBody>
                  <a:tcPr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613560"/>
                    </a:solidFill>
                  </a:tcPr>
                </a:tc>
                <a:tc>
                  <a:txBody>
                    <a:bodyPr/>
                    <a:lstStyle/>
                    <a:p>
                      <a:pPr marL="76835" marR="0">
                        <a:lnSpc>
                          <a:spcPct val="107000"/>
                        </a:lnSpc>
                        <a:spcBef>
                          <a:spcPts val="590"/>
                        </a:spcBef>
                        <a:spcAft>
                          <a:spcPts val="0"/>
                        </a:spcAft>
                      </a:pPr>
                      <a:r>
                        <a:rPr lang="en-US" sz="1400" spc="-25" dirty="0">
                          <a:solidFill>
                            <a:schemeClr val="bg1"/>
                          </a:solidFill>
                          <a:effectLst/>
                          <a:latin typeface="+mj-lt"/>
                        </a:rPr>
                        <a:t>No</a:t>
                      </a:r>
                      <a:endParaRPr lang="en-US" sz="1400" dirty="0">
                        <a:solidFill>
                          <a:schemeClr val="bg1"/>
                        </a:solidFill>
                        <a:effectLst/>
                        <a:latin typeface="+mj-lt"/>
                        <a:ea typeface="Arial" panose="020B0604020202020204" pitchFamily="34" charset="0"/>
                        <a:cs typeface="Times New Roman" panose="02020603050405020304" pitchFamily="18" charset="0"/>
                      </a:endParaRPr>
                    </a:p>
                  </a:txBody>
                  <a:tcPr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613560"/>
                    </a:solidFill>
                  </a:tcPr>
                </a:tc>
                <a:tc>
                  <a:txBody>
                    <a:bodyPr/>
                    <a:lstStyle/>
                    <a:p>
                      <a:pPr marL="66675" marR="0">
                        <a:lnSpc>
                          <a:spcPct val="107000"/>
                        </a:lnSpc>
                        <a:spcBef>
                          <a:spcPts val="590"/>
                        </a:spcBef>
                        <a:spcAft>
                          <a:spcPts val="0"/>
                        </a:spcAft>
                      </a:pPr>
                      <a:r>
                        <a:rPr lang="pl-PL" sz="1400" dirty="0" err="1">
                          <a:solidFill>
                            <a:schemeClr val="bg1"/>
                          </a:solidFill>
                          <a:effectLst/>
                          <a:latin typeface="+mj-lt"/>
                        </a:rPr>
                        <a:t>Corrective</a:t>
                      </a:r>
                      <a:r>
                        <a:rPr lang="pl-PL" sz="1400" dirty="0">
                          <a:solidFill>
                            <a:schemeClr val="bg1"/>
                          </a:solidFill>
                          <a:effectLst/>
                          <a:latin typeface="+mj-lt"/>
                        </a:rPr>
                        <a:t> Action</a:t>
                      </a:r>
                      <a:endParaRPr lang="en-US" sz="1400" dirty="0">
                        <a:solidFill>
                          <a:schemeClr val="bg1"/>
                        </a:solidFill>
                        <a:effectLst/>
                        <a:latin typeface="+mj-lt"/>
                        <a:ea typeface="Arial" panose="020B0604020202020204" pitchFamily="34" charset="0"/>
                        <a:cs typeface="Times New Roman" panose="02020603050405020304" pitchFamily="18" charset="0"/>
                      </a:endParaRPr>
                    </a:p>
                  </a:txBody>
                  <a:tcPr marT="72000" marB="72000">
                    <a:lnL w="12700" cap="flat" cmpd="sng" algn="ctr">
                      <a:solidFill>
                        <a:schemeClr val="bg1"/>
                      </a:solidFill>
                      <a:prstDash val="solid"/>
                      <a:round/>
                      <a:headEnd type="none" w="med" len="med"/>
                      <a:tailEnd type="none" w="med" len="med"/>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613560"/>
                    </a:solidFill>
                  </a:tcPr>
                </a:tc>
                <a:extLst>
                  <a:ext uri="{0D108BD9-81ED-4DB2-BD59-A6C34878D82A}">
                    <a16:rowId xmlns:a16="http://schemas.microsoft.com/office/drawing/2014/main" val="1388812729"/>
                  </a:ext>
                </a:extLst>
              </a:tr>
              <a:tr h="0">
                <a:tc>
                  <a:txBody>
                    <a:bodyPr/>
                    <a:lstStyle/>
                    <a:p>
                      <a:pPr marL="67945" marR="0">
                        <a:spcBef>
                          <a:spcPts val="850"/>
                        </a:spcBef>
                        <a:spcAft>
                          <a:spcPts val="0"/>
                        </a:spcAft>
                      </a:pPr>
                      <a:r>
                        <a:rPr lang="en-US" sz="1400" dirty="0">
                          <a:effectLst/>
                        </a:rPr>
                        <a:t>Is</a:t>
                      </a:r>
                      <a:r>
                        <a:rPr lang="en-US" sz="1400" spc="-35" dirty="0">
                          <a:effectLst/>
                        </a:rPr>
                        <a:t> </a:t>
                      </a:r>
                      <a:r>
                        <a:rPr lang="en-US" sz="1400" dirty="0">
                          <a:effectLst/>
                        </a:rPr>
                        <a:t>the</a:t>
                      </a:r>
                      <a:r>
                        <a:rPr lang="en-US" sz="1400" spc="-25" dirty="0">
                          <a:effectLst/>
                        </a:rPr>
                        <a:t> </a:t>
                      </a:r>
                      <a:r>
                        <a:rPr lang="en-US" sz="1400" dirty="0">
                          <a:effectLst/>
                        </a:rPr>
                        <a:t>visual</a:t>
                      </a:r>
                      <a:r>
                        <a:rPr lang="en-US" sz="1400" spc="-30" dirty="0">
                          <a:effectLst/>
                        </a:rPr>
                        <a:t> </a:t>
                      </a:r>
                      <a:r>
                        <a:rPr lang="en-US" sz="1400" dirty="0">
                          <a:effectLst/>
                        </a:rPr>
                        <a:t>appearance</a:t>
                      </a:r>
                      <a:r>
                        <a:rPr lang="en-US" sz="1400" spc="-50" dirty="0">
                          <a:effectLst/>
                        </a:rPr>
                        <a:t> </a:t>
                      </a:r>
                      <a:r>
                        <a:rPr lang="en-US" sz="1400" dirty="0">
                          <a:effectLst/>
                        </a:rPr>
                        <a:t>of</a:t>
                      </a:r>
                      <a:r>
                        <a:rPr lang="en-US" sz="1400" spc="-20" dirty="0">
                          <a:effectLst/>
                        </a:rPr>
                        <a:t> </a:t>
                      </a:r>
                      <a:r>
                        <a:rPr lang="en-US" sz="1400" dirty="0">
                          <a:effectLst/>
                        </a:rPr>
                        <a:t>the</a:t>
                      </a:r>
                      <a:r>
                        <a:rPr lang="en-US" sz="1400" spc="-30" dirty="0">
                          <a:effectLst/>
                        </a:rPr>
                        <a:t> </a:t>
                      </a:r>
                      <a:r>
                        <a:rPr lang="en-US" sz="1400" dirty="0">
                          <a:effectLst/>
                        </a:rPr>
                        <a:t>product </a:t>
                      </a:r>
                      <a:r>
                        <a:rPr lang="en-US" sz="1400" spc="-10" dirty="0">
                          <a:effectLst/>
                        </a:rPr>
                        <a:t>acceptable?</a:t>
                      </a:r>
                      <a:endParaRPr lang="en-US" sz="1400" dirty="0">
                        <a:effectLst/>
                        <a:latin typeface="Arial" panose="020B0604020202020204" pitchFamily="34" charset="0"/>
                        <a:ea typeface="Arial" panose="020B0604020202020204" pitchFamily="34" charset="0"/>
                        <a:cs typeface="Times New Roman" panose="02020603050405020304" pitchFamily="18" charset="0"/>
                      </a:endParaRPr>
                    </a:p>
                  </a:txBody>
                  <a:tcPr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E3F0"/>
                    </a:solidFill>
                  </a:tcPr>
                </a:tc>
                <a:tc>
                  <a:txBody>
                    <a:bodyPr/>
                    <a:lstStyle/>
                    <a:p>
                      <a:pPr marL="0" marR="0">
                        <a:lnSpc>
                          <a:spcPct val="107000"/>
                        </a:lnSpc>
                        <a:spcBef>
                          <a:spcPts val="0"/>
                        </a:spcBef>
                        <a:spcAft>
                          <a:spcPts val="0"/>
                        </a:spcAft>
                      </a:pPr>
                      <a:r>
                        <a:rPr lang="en-US" sz="1400" dirty="0">
                          <a:effectLst/>
                        </a:rPr>
                        <a:t> </a:t>
                      </a:r>
                      <a:endParaRPr lang="en-US" sz="1400" dirty="0">
                        <a:effectLst/>
                        <a:latin typeface="Arial" panose="020B0604020202020204" pitchFamily="34" charset="0"/>
                        <a:ea typeface="Arial" panose="020B0604020202020204" pitchFamily="34" charset="0"/>
                        <a:cs typeface="Times New Roman" panose="02020603050405020304" pitchFamily="18" charset="0"/>
                      </a:endParaRPr>
                    </a:p>
                  </a:txBody>
                  <a:tcPr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E3F0"/>
                    </a:solidFill>
                  </a:tcPr>
                </a:tc>
                <a:tc>
                  <a:txBody>
                    <a:bodyPr/>
                    <a:lstStyle/>
                    <a:p>
                      <a:pPr marL="0" marR="0">
                        <a:lnSpc>
                          <a:spcPct val="107000"/>
                        </a:lnSpc>
                        <a:spcBef>
                          <a:spcPts val="0"/>
                        </a:spcBef>
                        <a:spcAft>
                          <a:spcPts val="0"/>
                        </a:spcAft>
                      </a:pPr>
                      <a:r>
                        <a:rPr lang="en-US" sz="1400" dirty="0">
                          <a:effectLst/>
                        </a:rPr>
                        <a:t> </a:t>
                      </a:r>
                      <a:endParaRPr lang="en-US" sz="1400" dirty="0">
                        <a:effectLst/>
                        <a:latin typeface="Arial" panose="020B0604020202020204" pitchFamily="34" charset="0"/>
                        <a:ea typeface="Arial" panose="020B0604020202020204" pitchFamily="34" charset="0"/>
                        <a:cs typeface="Times New Roman" panose="02020603050405020304" pitchFamily="18" charset="0"/>
                      </a:endParaRPr>
                    </a:p>
                  </a:txBody>
                  <a:tcPr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E3F0"/>
                    </a:solidFill>
                  </a:tcPr>
                </a:tc>
                <a:tc>
                  <a:txBody>
                    <a:bodyPr/>
                    <a:lstStyle/>
                    <a:p>
                      <a:pPr marL="342900" marR="400050" lvl="0" indent="-342900">
                        <a:lnSpc>
                          <a:spcPct val="100000"/>
                        </a:lnSpc>
                        <a:spcBef>
                          <a:spcPts val="0"/>
                        </a:spcBef>
                        <a:spcAft>
                          <a:spcPts val="0"/>
                        </a:spcAft>
                        <a:buClr>
                          <a:srgbClr val="613560"/>
                        </a:buClr>
                        <a:buSzPts val="1400"/>
                        <a:buFont typeface="Wingdings" panose="05000000000000000000" pitchFamily="2" charset="2"/>
                        <a:buChar char="w"/>
                        <a:tabLst>
                          <a:tab pos="204470" algn="l"/>
                        </a:tabLst>
                      </a:pPr>
                      <a:endParaRPr lang="en-US" sz="1400" dirty="0">
                        <a:effectLst/>
                        <a:latin typeface="Arial" panose="020B0604020202020204" pitchFamily="34" charset="0"/>
                        <a:ea typeface="Wingdings" panose="05000000000000000000" pitchFamily="2" charset="2"/>
                        <a:cs typeface="Wingdings" panose="05000000000000000000" pitchFamily="2" charset="2"/>
                      </a:endParaRPr>
                    </a:p>
                  </a:txBody>
                  <a:tcPr marT="72000" marB="72000">
                    <a:lnL w="12700" cap="flat" cmpd="sng" algn="ctr">
                      <a:solidFill>
                        <a:schemeClr val="bg1"/>
                      </a:solidFill>
                      <a:prstDash val="solid"/>
                      <a:round/>
                      <a:headEnd type="none" w="med" len="med"/>
                      <a:tailEnd type="none" w="med" len="med"/>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E3F0"/>
                    </a:solidFill>
                  </a:tcPr>
                </a:tc>
                <a:extLst>
                  <a:ext uri="{0D108BD9-81ED-4DB2-BD59-A6C34878D82A}">
                    <a16:rowId xmlns:a16="http://schemas.microsoft.com/office/drawing/2014/main" val="1578895280"/>
                  </a:ext>
                </a:extLst>
              </a:tr>
              <a:tr h="0">
                <a:tc>
                  <a:txBody>
                    <a:bodyPr/>
                    <a:lstStyle/>
                    <a:p>
                      <a:pPr marL="67945" marR="74930">
                        <a:spcBef>
                          <a:spcPts val="850"/>
                        </a:spcBef>
                        <a:spcAft>
                          <a:spcPts val="0"/>
                        </a:spcAft>
                      </a:pPr>
                      <a:r>
                        <a:rPr lang="en-US" sz="1400" dirty="0">
                          <a:effectLst/>
                        </a:rPr>
                        <a:t>Is</a:t>
                      </a:r>
                      <a:r>
                        <a:rPr lang="en-US" sz="1400" spc="-35" dirty="0">
                          <a:effectLst/>
                        </a:rPr>
                        <a:t> </a:t>
                      </a:r>
                      <a:r>
                        <a:rPr lang="en-US" sz="1400" dirty="0">
                          <a:effectLst/>
                        </a:rPr>
                        <a:t>the</a:t>
                      </a:r>
                      <a:r>
                        <a:rPr lang="en-US" sz="1400" spc="-35" dirty="0">
                          <a:effectLst/>
                        </a:rPr>
                        <a:t> </a:t>
                      </a:r>
                      <a:r>
                        <a:rPr lang="en-US" sz="1400" dirty="0">
                          <a:effectLst/>
                        </a:rPr>
                        <a:t>flavor</a:t>
                      </a:r>
                      <a:r>
                        <a:rPr lang="en-US" sz="1400" spc="-30" dirty="0">
                          <a:effectLst/>
                        </a:rPr>
                        <a:t> </a:t>
                      </a:r>
                      <a:r>
                        <a:rPr lang="en-US" sz="1400" dirty="0">
                          <a:effectLst/>
                        </a:rPr>
                        <a:t>of</a:t>
                      </a:r>
                      <a:r>
                        <a:rPr lang="en-US" sz="1400" spc="-15" dirty="0">
                          <a:effectLst/>
                        </a:rPr>
                        <a:t> </a:t>
                      </a:r>
                      <a:r>
                        <a:rPr lang="en-US" sz="1400" dirty="0">
                          <a:effectLst/>
                        </a:rPr>
                        <a:t>the</a:t>
                      </a:r>
                      <a:r>
                        <a:rPr lang="en-US" sz="1400" spc="-35" dirty="0">
                          <a:effectLst/>
                        </a:rPr>
                        <a:t> </a:t>
                      </a:r>
                      <a:r>
                        <a:rPr lang="en-US" sz="1400" dirty="0">
                          <a:effectLst/>
                        </a:rPr>
                        <a:t>product</a:t>
                      </a:r>
                      <a:r>
                        <a:rPr lang="en-US" sz="1400" spc="-15" dirty="0">
                          <a:effectLst/>
                        </a:rPr>
                        <a:t> </a:t>
                      </a:r>
                      <a:r>
                        <a:rPr lang="en-US" sz="1400" dirty="0">
                          <a:effectLst/>
                        </a:rPr>
                        <a:t>one</a:t>
                      </a:r>
                      <a:r>
                        <a:rPr lang="en-US" sz="1400" spc="-35" dirty="0">
                          <a:effectLst/>
                        </a:rPr>
                        <a:t> </a:t>
                      </a:r>
                      <a:r>
                        <a:rPr lang="en-US" sz="1400" dirty="0">
                          <a:effectLst/>
                        </a:rPr>
                        <a:t>that students might enjoy?</a:t>
                      </a:r>
                      <a:endParaRPr lang="en-US" sz="1400" dirty="0">
                        <a:effectLst/>
                        <a:latin typeface="Arial" panose="020B0604020202020204" pitchFamily="34" charset="0"/>
                        <a:ea typeface="Arial" panose="020B0604020202020204" pitchFamily="34" charset="0"/>
                        <a:cs typeface="Times New Roman" panose="02020603050405020304" pitchFamily="18" charset="0"/>
                      </a:endParaRPr>
                    </a:p>
                  </a:txBody>
                  <a:tcPr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FC3DE"/>
                    </a:solidFill>
                  </a:tcPr>
                </a:tc>
                <a:tc>
                  <a:txBody>
                    <a:bodyPr/>
                    <a:lstStyle/>
                    <a:p>
                      <a:pPr marL="0" marR="0">
                        <a:lnSpc>
                          <a:spcPct val="107000"/>
                        </a:lnSpc>
                        <a:spcBef>
                          <a:spcPts val="0"/>
                        </a:spcBef>
                        <a:spcAft>
                          <a:spcPts val="0"/>
                        </a:spcAft>
                      </a:pPr>
                      <a:r>
                        <a:rPr lang="en-US" sz="1400" dirty="0">
                          <a:effectLst/>
                        </a:rPr>
                        <a:t> </a:t>
                      </a:r>
                      <a:endParaRPr lang="en-US" sz="1400" dirty="0">
                        <a:effectLst/>
                        <a:latin typeface="Arial" panose="020B0604020202020204" pitchFamily="34" charset="0"/>
                        <a:ea typeface="Arial" panose="020B0604020202020204" pitchFamily="34" charset="0"/>
                        <a:cs typeface="Times New Roman" panose="02020603050405020304" pitchFamily="18" charset="0"/>
                      </a:endParaRPr>
                    </a:p>
                  </a:txBody>
                  <a:tcPr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FC3DE"/>
                    </a:solidFill>
                  </a:tcPr>
                </a:tc>
                <a:tc>
                  <a:txBody>
                    <a:bodyPr/>
                    <a:lstStyle/>
                    <a:p>
                      <a:pPr marL="0" marR="0">
                        <a:lnSpc>
                          <a:spcPct val="107000"/>
                        </a:lnSpc>
                        <a:spcBef>
                          <a:spcPts val="0"/>
                        </a:spcBef>
                        <a:spcAft>
                          <a:spcPts val="0"/>
                        </a:spcAft>
                      </a:pPr>
                      <a:r>
                        <a:rPr lang="en-US" sz="1400">
                          <a:effectLst/>
                        </a:rPr>
                        <a:t> </a:t>
                      </a:r>
                      <a:endParaRPr lang="en-US" sz="1400">
                        <a:effectLst/>
                        <a:latin typeface="Arial" panose="020B0604020202020204" pitchFamily="34" charset="0"/>
                        <a:ea typeface="Arial" panose="020B0604020202020204" pitchFamily="34" charset="0"/>
                        <a:cs typeface="Times New Roman" panose="02020603050405020304" pitchFamily="18" charset="0"/>
                      </a:endParaRPr>
                    </a:p>
                  </a:txBody>
                  <a:tcPr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FC3DE"/>
                    </a:solidFill>
                  </a:tcPr>
                </a:tc>
                <a:tc>
                  <a:txBody>
                    <a:bodyPr/>
                    <a:lstStyle/>
                    <a:p>
                      <a:pPr marL="342900" marR="0" lvl="0" indent="-342900">
                        <a:lnSpc>
                          <a:spcPct val="100000"/>
                        </a:lnSpc>
                        <a:spcBef>
                          <a:spcPts val="0"/>
                        </a:spcBef>
                        <a:spcAft>
                          <a:spcPts val="0"/>
                        </a:spcAft>
                        <a:buClr>
                          <a:srgbClr val="613560"/>
                        </a:buClr>
                        <a:buSzPts val="1400"/>
                        <a:buFont typeface="Wingdings" panose="05000000000000000000" pitchFamily="2" charset="2"/>
                        <a:buChar char="w"/>
                        <a:tabLst>
                          <a:tab pos="204470" algn="l"/>
                        </a:tabLst>
                      </a:pPr>
                      <a:endParaRPr lang="en-US" sz="1400" dirty="0">
                        <a:effectLst/>
                        <a:latin typeface="Arial" panose="020B0604020202020204" pitchFamily="34" charset="0"/>
                        <a:ea typeface="Wingdings" panose="05000000000000000000" pitchFamily="2" charset="2"/>
                        <a:cs typeface="Wingdings" panose="05000000000000000000" pitchFamily="2" charset="2"/>
                      </a:endParaRPr>
                    </a:p>
                  </a:txBody>
                  <a:tcPr marT="72000" marB="72000">
                    <a:lnL w="12700" cap="flat" cmpd="sng" algn="ctr">
                      <a:solidFill>
                        <a:schemeClr val="bg1"/>
                      </a:solidFill>
                      <a:prstDash val="solid"/>
                      <a:round/>
                      <a:headEnd type="none" w="med" len="med"/>
                      <a:tailEnd type="none" w="med" len="med"/>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FC3DE"/>
                    </a:solidFill>
                  </a:tcPr>
                </a:tc>
                <a:extLst>
                  <a:ext uri="{0D108BD9-81ED-4DB2-BD59-A6C34878D82A}">
                    <a16:rowId xmlns:a16="http://schemas.microsoft.com/office/drawing/2014/main" val="439555396"/>
                  </a:ext>
                </a:extLst>
              </a:tr>
              <a:tr h="0">
                <a:tc>
                  <a:txBody>
                    <a:bodyPr/>
                    <a:lstStyle/>
                    <a:p>
                      <a:pPr marL="67945" marR="0">
                        <a:spcBef>
                          <a:spcPts val="850"/>
                        </a:spcBef>
                        <a:spcAft>
                          <a:spcPts val="0"/>
                        </a:spcAft>
                      </a:pPr>
                      <a:r>
                        <a:rPr lang="en-US" sz="1400" dirty="0">
                          <a:effectLst/>
                        </a:rPr>
                        <a:t>Are</a:t>
                      </a:r>
                      <a:r>
                        <a:rPr lang="en-US" sz="1400" spc="-25" dirty="0">
                          <a:effectLst/>
                        </a:rPr>
                        <a:t> </a:t>
                      </a:r>
                      <a:r>
                        <a:rPr lang="en-US" sz="1400" dirty="0">
                          <a:effectLst/>
                        </a:rPr>
                        <a:t>the</a:t>
                      </a:r>
                      <a:r>
                        <a:rPr lang="en-US" sz="1400" spc="-40" dirty="0">
                          <a:effectLst/>
                        </a:rPr>
                        <a:t> </a:t>
                      </a:r>
                      <a:r>
                        <a:rPr lang="en-US" sz="1400" dirty="0">
                          <a:effectLst/>
                        </a:rPr>
                        <a:t>ingredients</a:t>
                      </a:r>
                      <a:r>
                        <a:rPr lang="en-US" sz="1400" spc="-35" dirty="0">
                          <a:effectLst/>
                        </a:rPr>
                        <a:t> </a:t>
                      </a:r>
                      <a:r>
                        <a:rPr lang="en-US" sz="1400" dirty="0">
                          <a:effectLst/>
                        </a:rPr>
                        <a:t>in</a:t>
                      </a:r>
                      <a:r>
                        <a:rPr lang="en-US" sz="1400" spc="-40" dirty="0">
                          <a:effectLst/>
                        </a:rPr>
                        <a:t> </a:t>
                      </a:r>
                      <a:r>
                        <a:rPr lang="en-US" sz="1400" dirty="0">
                          <a:effectLst/>
                        </a:rPr>
                        <a:t>the</a:t>
                      </a:r>
                      <a:r>
                        <a:rPr lang="en-US" sz="1400" spc="-40" dirty="0">
                          <a:effectLst/>
                        </a:rPr>
                        <a:t> </a:t>
                      </a:r>
                      <a:r>
                        <a:rPr lang="en-US" sz="1400" dirty="0">
                          <a:effectLst/>
                        </a:rPr>
                        <a:t>recipe</a:t>
                      </a:r>
                      <a:r>
                        <a:rPr lang="en-US" sz="1400" spc="-30" dirty="0">
                          <a:effectLst/>
                        </a:rPr>
                        <a:t> </a:t>
                      </a:r>
                      <a:r>
                        <a:rPr lang="en-US" sz="1400" dirty="0">
                          <a:effectLst/>
                        </a:rPr>
                        <a:t>easily </a:t>
                      </a:r>
                      <a:r>
                        <a:rPr lang="en-US" sz="1400" spc="-10" dirty="0">
                          <a:effectLst/>
                        </a:rPr>
                        <a:t>obtained?</a:t>
                      </a:r>
                      <a:endParaRPr lang="en-US" sz="1400" dirty="0">
                        <a:effectLst/>
                        <a:latin typeface="Arial" panose="020B0604020202020204" pitchFamily="34" charset="0"/>
                        <a:ea typeface="Arial" panose="020B0604020202020204" pitchFamily="34" charset="0"/>
                        <a:cs typeface="Times New Roman" panose="02020603050405020304" pitchFamily="18" charset="0"/>
                      </a:endParaRPr>
                    </a:p>
                  </a:txBody>
                  <a:tcPr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E3F0"/>
                    </a:solidFill>
                  </a:tcPr>
                </a:tc>
                <a:tc>
                  <a:txBody>
                    <a:bodyPr/>
                    <a:lstStyle/>
                    <a:p>
                      <a:pPr marL="0" marR="0">
                        <a:lnSpc>
                          <a:spcPct val="107000"/>
                        </a:lnSpc>
                        <a:spcBef>
                          <a:spcPts val="0"/>
                        </a:spcBef>
                        <a:spcAft>
                          <a:spcPts val="0"/>
                        </a:spcAft>
                      </a:pPr>
                      <a:r>
                        <a:rPr lang="en-US" sz="1400" dirty="0">
                          <a:effectLst/>
                        </a:rPr>
                        <a:t> </a:t>
                      </a:r>
                      <a:endParaRPr lang="en-US" sz="1400" dirty="0">
                        <a:effectLst/>
                        <a:latin typeface="Arial" panose="020B0604020202020204" pitchFamily="34" charset="0"/>
                        <a:ea typeface="Arial" panose="020B0604020202020204" pitchFamily="34" charset="0"/>
                        <a:cs typeface="Times New Roman" panose="02020603050405020304" pitchFamily="18" charset="0"/>
                      </a:endParaRPr>
                    </a:p>
                  </a:txBody>
                  <a:tcPr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E3F0"/>
                    </a:solidFill>
                  </a:tcPr>
                </a:tc>
                <a:tc>
                  <a:txBody>
                    <a:bodyPr/>
                    <a:lstStyle/>
                    <a:p>
                      <a:pPr marL="0" marR="0">
                        <a:lnSpc>
                          <a:spcPct val="107000"/>
                        </a:lnSpc>
                        <a:spcBef>
                          <a:spcPts val="0"/>
                        </a:spcBef>
                        <a:spcAft>
                          <a:spcPts val="0"/>
                        </a:spcAft>
                      </a:pPr>
                      <a:r>
                        <a:rPr lang="en-US" sz="1400" dirty="0">
                          <a:effectLst/>
                        </a:rPr>
                        <a:t> </a:t>
                      </a:r>
                      <a:endParaRPr lang="en-US" sz="1400" dirty="0">
                        <a:effectLst/>
                        <a:latin typeface="Arial" panose="020B0604020202020204" pitchFamily="34" charset="0"/>
                        <a:ea typeface="Arial" panose="020B0604020202020204" pitchFamily="34" charset="0"/>
                        <a:cs typeface="Times New Roman" panose="02020603050405020304" pitchFamily="18" charset="0"/>
                      </a:endParaRPr>
                    </a:p>
                  </a:txBody>
                  <a:tcPr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E3F0"/>
                    </a:solidFill>
                  </a:tcPr>
                </a:tc>
                <a:tc>
                  <a:txBody>
                    <a:bodyPr/>
                    <a:lstStyle/>
                    <a:p>
                      <a:pPr marL="342900" marR="363220" lvl="0" indent="-342900">
                        <a:lnSpc>
                          <a:spcPct val="100000"/>
                        </a:lnSpc>
                        <a:spcBef>
                          <a:spcPts val="0"/>
                        </a:spcBef>
                        <a:spcAft>
                          <a:spcPts val="0"/>
                        </a:spcAft>
                        <a:buClr>
                          <a:srgbClr val="613560"/>
                        </a:buClr>
                        <a:buSzPts val="1400"/>
                        <a:buFont typeface="Wingdings" panose="05000000000000000000" pitchFamily="2" charset="2"/>
                        <a:buChar char="w"/>
                        <a:tabLst>
                          <a:tab pos="204470" algn="l"/>
                        </a:tabLst>
                      </a:pPr>
                      <a:endParaRPr lang="en-US" sz="1400" dirty="0">
                        <a:effectLst/>
                        <a:latin typeface="Arial" panose="020B0604020202020204" pitchFamily="34" charset="0"/>
                        <a:ea typeface="Wingdings" panose="05000000000000000000" pitchFamily="2" charset="2"/>
                        <a:cs typeface="Wingdings" panose="05000000000000000000" pitchFamily="2" charset="2"/>
                      </a:endParaRPr>
                    </a:p>
                  </a:txBody>
                  <a:tcPr marT="72000" marB="72000">
                    <a:lnL w="12700" cap="flat" cmpd="sng" algn="ctr">
                      <a:solidFill>
                        <a:schemeClr val="bg1"/>
                      </a:solidFill>
                      <a:prstDash val="solid"/>
                      <a:round/>
                      <a:headEnd type="none" w="med" len="med"/>
                      <a:tailEnd type="none" w="med" len="med"/>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E3F0"/>
                    </a:solidFill>
                  </a:tcPr>
                </a:tc>
                <a:extLst>
                  <a:ext uri="{0D108BD9-81ED-4DB2-BD59-A6C34878D82A}">
                    <a16:rowId xmlns:a16="http://schemas.microsoft.com/office/drawing/2014/main" val="2185409692"/>
                  </a:ext>
                </a:extLst>
              </a:tr>
              <a:tr h="0">
                <a:tc>
                  <a:txBody>
                    <a:bodyPr/>
                    <a:lstStyle/>
                    <a:p>
                      <a:pPr marL="0" marR="0">
                        <a:spcBef>
                          <a:spcPts val="20"/>
                        </a:spcBef>
                        <a:spcAft>
                          <a:spcPts val="0"/>
                        </a:spcAft>
                      </a:pPr>
                      <a:r>
                        <a:rPr lang="en-US" sz="1400" dirty="0">
                          <a:effectLst/>
                        </a:rPr>
                        <a:t> Is</a:t>
                      </a:r>
                      <a:r>
                        <a:rPr lang="en-US" sz="1400" spc="-25" dirty="0">
                          <a:effectLst/>
                        </a:rPr>
                        <a:t> </a:t>
                      </a:r>
                      <a:r>
                        <a:rPr lang="en-US" sz="1400" dirty="0">
                          <a:effectLst/>
                        </a:rPr>
                        <a:t>the</a:t>
                      </a:r>
                      <a:r>
                        <a:rPr lang="en-US" sz="1400" spc="-25" dirty="0">
                          <a:effectLst/>
                        </a:rPr>
                        <a:t> </a:t>
                      </a:r>
                      <a:r>
                        <a:rPr lang="en-US" sz="1400" dirty="0">
                          <a:effectLst/>
                        </a:rPr>
                        <a:t>texture</a:t>
                      </a:r>
                      <a:r>
                        <a:rPr lang="en-US" sz="1400" spc="-20" dirty="0">
                          <a:effectLst/>
                        </a:rPr>
                        <a:t> </a:t>
                      </a:r>
                      <a:r>
                        <a:rPr lang="en-US" sz="1400" dirty="0">
                          <a:effectLst/>
                        </a:rPr>
                        <a:t>of</a:t>
                      </a:r>
                      <a:r>
                        <a:rPr lang="en-US" sz="1400" spc="-5" dirty="0">
                          <a:effectLst/>
                        </a:rPr>
                        <a:t> </a:t>
                      </a:r>
                      <a:r>
                        <a:rPr lang="en-US" sz="1400" dirty="0">
                          <a:effectLst/>
                        </a:rPr>
                        <a:t>the</a:t>
                      </a:r>
                      <a:r>
                        <a:rPr lang="en-US" sz="1400" spc="-25" dirty="0">
                          <a:effectLst/>
                        </a:rPr>
                        <a:t> </a:t>
                      </a:r>
                      <a:r>
                        <a:rPr lang="en-US" sz="1400" dirty="0">
                          <a:effectLst/>
                        </a:rPr>
                        <a:t>recipe</a:t>
                      </a:r>
                      <a:r>
                        <a:rPr lang="en-US" sz="1400" spc="-5" dirty="0">
                          <a:effectLst/>
                        </a:rPr>
                        <a:t> </a:t>
                      </a:r>
                      <a:r>
                        <a:rPr lang="en-US" sz="1400" spc="-10" dirty="0">
                          <a:effectLst/>
                        </a:rPr>
                        <a:t>correct?</a:t>
                      </a:r>
                      <a:endParaRPr lang="en-US" sz="1400" dirty="0">
                        <a:effectLst/>
                        <a:latin typeface="Arial" panose="020B0604020202020204" pitchFamily="34" charset="0"/>
                        <a:ea typeface="Arial" panose="020B0604020202020204" pitchFamily="34" charset="0"/>
                        <a:cs typeface="Times New Roman" panose="02020603050405020304" pitchFamily="18" charset="0"/>
                      </a:endParaRPr>
                    </a:p>
                  </a:txBody>
                  <a:tcPr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FC3DE"/>
                    </a:solidFill>
                  </a:tcPr>
                </a:tc>
                <a:tc>
                  <a:txBody>
                    <a:bodyPr/>
                    <a:lstStyle/>
                    <a:p>
                      <a:pPr marL="0" marR="0">
                        <a:lnSpc>
                          <a:spcPct val="107000"/>
                        </a:lnSpc>
                        <a:spcBef>
                          <a:spcPts val="0"/>
                        </a:spcBef>
                        <a:spcAft>
                          <a:spcPts val="0"/>
                        </a:spcAft>
                      </a:pPr>
                      <a:r>
                        <a:rPr lang="en-US" sz="1400" dirty="0">
                          <a:effectLst/>
                        </a:rPr>
                        <a:t> </a:t>
                      </a:r>
                      <a:endParaRPr lang="en-US" sz="1400" dirty="0">
                        <a:effectLst/>
                        <a:latin typeface="Arial" panose="020B0604020202020204" pitchFamily="34" charset="0"/>
                        <a:ea typeface="Arial" panose="020B0604020202020204" pitchFamily="34" charset="0"/>
                        <a:cs typeface="Times New Roman" panose="02020603050405020304" pitchFamily="18" charset="0"/>
                      </a:endParaRPr>
                    </a:p>
                  </a:txBody>
                  <a:tcPr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FC3DE"/>
                    </a:solidFill>
                  </a:tcPr>
                </a:tc>
                <a:tc>
                  <a:txBody>
                    <a:bodyPr/>
                    <a:lstStyle/>
                    <a:p>
                      <a:pPr marL="0" marR="0">
                        <a:lnSpc>
                          <a:spcPct val="107000"/>
                        </a:lnSpc>
                        <a:spcBef>
                          <a:spcPts val="0"/>
                        </a:spcBef>
                        <a:spcAft>
                          <a:spcPts val="0"/>
                        </a:spcAft>
                      </a:pPr>
                      <a:r>
                        <a:rPr lang="en-US" sz="1400">
                          <a:effectLst/>
                        </a:rPr>
                        <a:t> </a:t>
                      </a:r>
                      <a:endParaRPr lang="en-US" sz="1400">
                        <a:effectLst/>
                        <a:latin typeface="Arial" panose="020B0604020202020204" pitchFamily="34" charset="0"/>
                        <a:ea typeface="Arial" panose="020B0604020202020204" pitchFamily="34" charset="0"/>
                        <a:cs typeface="Times New Roman" panose="02020603050405020304" pitchFamily="18" charset="0"/>
                      </a:endParaRPr>
                    </a:p>
                  </a:txBody>
                  <a:tcPr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FC3DE"/>
                    </a:solidFill>
                  </a:tcPr>
                </a:tc>
                <a:tc>
                  <a:txBody>
                    <a:bodyPr/>
                    <a:lstStyle/>
                    <a:p>
                      <a:pPr marL="342900" marR="0" lvl="0" indent="-342900">
                        <a:lnSpc>
                          <a:spcPct val="100000"/>
                        </a:lnSpc>
                        <a:spcBef>
                          <a:spcPts val="0"/>
                        </a:spcBef>
                        <a:spcAft>
                          <a:spcPts val="0"/>
                        </a:spcAft>
                        <a:buClr>
                          <a:srgbClr val="613560"/>
                        </a:buClr>
                        <a:buSzPts val="1400"/>
                        <a:buFont typeface="Wingdings" panose="05000000000000000000" pitchFamily="2" charset="2"/>
                        <a:buChar char="w"/>
                        <a:tabLst>
                          <a:tab pos="204470" algn="l"/>
                        </a:tabLst>
                      </a:pPr>
                      <a:endParaRPr lang="en-US" sz="1400" dirty="0">
                        <a:effectLst/>
                        <a:latin typeface="Arial" panose="020B0604020202020204" pitchFamily="34" charset="0"/>
                        <a:ea typeface="Wingdings" panose="05000000000000000000" pitchFamily="2" charset="2"/>
                        <a:cs typeface="Wingdings" panose="05000000000000000000" pitchFamily="2" charset="2"/>
                      </a:endParaRPr>
                    </a:p>
                  </a:txBody>
                  <a:tcPr marT="72000" marB="72000">
                    <a:lnL w="12700" cap="flat" cmpd="sng" algn="ctr">
                      <a:solidFill>
                        <a:schemeClr val="bg1"/>
                      </a:solidFill>
                      <a:prstDash val="solid"/>
                      <a:round/>
                      <a:headEnd type="none" w="med" len="med"/>
                      <a:tailEnd type="none" w="med" len="med"/>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FC3DE"/>
                    </a:solidFill>
                  </a:tcPr>
                </a:tc>
                <a:extLst>
                  <a:ext uri="{0D108BD9-81ED-4DB2-BD59-A6C34878D82A}">
                    <a16:rowId xmlns:a16="http://schemas.microsoft.com/office/drawing/2014/main" val="1637183285"/>
                  </a:ext>
                </a:extLst>
              </a:tr>
              <a:tr h="0">
                <a:tc>
                  <a:txBody>
                    <a:bodyPr/>
                    <a:lstStyle/>
                    <a:p>
                      <a:pPr marL="67945" marR="111760">
                        <a:spcBef>
                          <a:spcPts val="850"/>
                        </a:spcBef>
                        <a:spcAft>
                          <a:spcPts val="0"/>
                        </a:spcAft>
                      </a:pPr>
                      <a:r>
                        <a:rPr lang="en-US" sz="1400" dirty="0">
                          <a:effectLst/>
                        </a:rPr>
                        <a:t>Is the labor time to make the product within</a:t>
                      </a:r>
                      <a:r>
                        <a:rPr lang="en-US" sz="1400" spc="-65" dirty="0">
                          <a:effectLst/>
                        </a:rPr>
                        <a:t> </a:t>
                      </a:r>
                      <a:r>
                        <a:rPr lang="en-US" sz="1400" dirty="0">
                          <a:effectLst/>
                        </a:rPr>
                        <a:t>foodservice</a:t>
                      </a:r>
                      <a:r>
                        <a:rPr lang="en-US" sz="1400" spc="-55" dirty="0">
                          <a:effectLst/>
                        </a:rPr>
                        <a:t> </a:t>
                      </a:r>
                      <a:r>
                        <a:rPr lang="en-US" sz="1400" dirty="0">
                          <a:effectLst/>
                        </a:rPr>
                        <a:t>department</a:t>
                      </a:r>
                      <a:r>
                        <a:rPr lang="en-US" sz="1400" spc="-70" dirty="0">
                          <a:effectLst/>
                        </a:rPr>
                        <a:t> </a:t>
                      </a:r>
                      <a:r>
                        <a:rPr lang="en-US" sz="1400" dirty="0">
                          <a:effectLst/>
                        </a:rPr>
                        <a:t>guidelines?</a:t>
                      </a:r>
                      <a:endParaRPr lang="en-US" sz="1400" dirty="0">
                        <a:effectLst/>
                        <a:latin typeface="Arial" panose="020B0604020202020204" pitchFamily="34" charset="0"/>
                        <a:ea typeface="Arial" panose="020B0604020202020204" pitchFamily="34" charset="0"/>
                        <a:cs typeface="Times New Roman" panose="02020603050405020304" pitchFamily="18" charset="0"/>
                      </a:endParaRPr>
                    </a:p>
                  </a:txBody>
                  <a:tcPr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E3F0"/>
                    </a:solidFill>
                  </a:tcPr>
                </a:tc>
                <a:tc>
                  <a:txBody>
                    <a:bodyPr/>
                    <a:lstStyle/>
                    <a:p>
                      <a:pPr marL="0" marR="0">
                        <a:lnSpc>
                          <a:spcPct val="107000"/>
                        </a:lnSpc>
                        <a:spcBef>
                          <a:spcPts val="0"/>
                        </a:spcBef>
                        <a:spcAft>
                          <a:spcPts val="0"/>
                        </a:spcAft>
                      </a:pPr>
                      <a:r>
                        <a:rPr lang="en-US" sz="1400" dirty="0">
                          <a:effectLst/>
                        </a:rPr>
                        <a:t> </a:t>
                      </a:r>
                      <a:endParaRPr lang="en-US" sz="1400" dirty="0">
                        <a:effectLst/>
                        <a:latin typeface="Arial" panose="020B0604020202020204" pitchFamily="34" charset="0"/>
                        <a:ea typeface="Arial" panose="020B0604020202020204" pitchFamily="34" charset="0"/>
                        <a:cs typeface="Times New Roman" panose="02020603050405020304" pitchFamily="18" charset="0"/>
                      </a:endParaRPr>
                    </a:p>
                  </a:txBody>
                  <a:tcPr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E3F0"/>
                    </a:solidFill>
                  </a:tcPr>
                </a:tc>
                <a:tc>
                  <a:txBody>
                    <a:bodyPr/>
                    <a:lstStyle/>
                    <a:p>
                      <a:pPr marL="0" marR="0">
                        <a:lnSpc>
                          <a:spcPct val="107000"/>
                        </a:lnSpc>
                        <a:spcBef>
                          <a:spcPts val="0"/>
                        </a:spcBef>
                        <a:spcAft>
                          <a:spcPts val="0"/>
                        </a:spcAft>
                      </a:pPr>
                      <a:r>
                        <a:rPr lang="en-US" sz="1400" dirty="0">
                          <a:effectLst/>
                        </a:rPr>
                        <a:t> </a:t>
                      </a:r>
                      <a:endParaRPr lang="en-US" sz="1400" dirty="0">
                        <a:effectLst/>
                        <a:latin typeface="Arial" panose="020B0604020202020204" pitchFamily="34" charset="0"/>
                        <a:ea typeface="Arial" panose="020B0604020202020204" pitchFamily="34" charset="0"/>
                        <a:cs typeface="Times New Roman" panose="02020603050405020304" pitchFamily="18" charset="0"/>
                      </a:endParaRPr>
                    </a:p>
                  </a:txBody>
                  <a:tcPr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E3F0"/>
                    </a:solidFill>
                  </a:tcPr>
                </a:tc>
                <a:tc>
                  <a:txBody>
                    <a:bodyPr/>
                    <a:lstStyle/>
                    <a:p>
                      <a:pPr marL="342900" marR="363220" lvl="0" indent="-342900">
                        <a:lnSpc>
                          <a:spcPct val="100000"/>
                        </a:lnSpc>
                        <a:spcBef>
                          <a:spcPts val="0"/>
                        </a:spcBef>
                        <a:spcAft>
                          <a:spcPts val="0"/>
                        </a:spcAft>
                        <a:buClr>
                          <a:srgbClr val="613560"/>
                        </a:buClr>
                        <a:buSzPts val="1400"/>
                        <a:buFont typeface="Wingdings" panose="05000000000000000000" pitchFamily="2" charset="2"/>
                        <a:buChar char="w"/>
                        <a:tabLst>
                          <a:tab pos="204470" algn="l"/>
                        </a:tabLst>
                      </a:pPr>
                      <a:endParaRPr lang="en-US" sz="1400" dirty="0">
                        <a:effectLst/>
                        <a:latin typeface="Arial" panose="020B0604020202020204" pitchFamily="34" charset="0"/>
                        <a:ea typeface="Wingdings" panose="05000000000000000000" pitchFamily="2" charset="2"/>
                        <a:cs typeface="Wingdings" panose="05000000000000000000" pitchFamily="2" charset="2"/>
                      </a:endParaRPr>
                    </a:p>
                  </a:txBody>
                  <a:tcPr marT="72000" marB="72000">
                    <a:lnL w="12700" cap="flat" cmpd="sng" algn="ctr">
                      <a:solidFill>
                        <a:schemeClr val="bg1"/>
                      </a:solidFill>
                      <a:prstDash val="solid"/>
                      <a:round/>
                      <a:headEnd type="none" w="med" len="med"/>
                      <a:tailEnd type="none" w="med" len="med"/>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E3F0"/>
                    </a:solidFill>
                  </a:tcPr>
                </a:tc>
                <a:extLst>
                  <a:ext uri="{0D108BD9-81ED-4DB2-BD59-A6C34878D82A}">
                    <a16:rowId xmlns:a16="http://schemas.microsoft.com/office/drawing/2014/main" val="1074290892"/>
                  </a:ext>
                </a:extLst>
              </a:tr>
              <a:tr h="0">
                <a:tc>
                  <a:txBody>
                    <a:bodyPr/>
                    <a:lstStyle/>
                    <a:p>
                      <a:pPr marL="67945" marR="111760">
                        <a:spcBef>
                          <a:spcPts val="850"/>
                        </a:spcBef>
                        <a:spcAft>
                          <a:spcPts val="0"/>
                        </a:spcAft>
                      </a:pPr>
                      <a:r>
                        <a:rPr lang="en-US" sz="1400" dirty="0">
                          <a:effectLst/>
                        </a:rPr>
                        <a:t>Do</a:t>
                      </a:r>
                      <a:r>
                        <a:rPr lang="en-US" sz="1400" spc="-35" dirty="0">
                          <a:effectLst/>
                        </a:rPr>
                        <a:t> </a:t>
                      </a:r>
                      <a:r>
                        <a:rPr lang="en-US" sz="1400" dirty="0">
                          <a:effectLst/>
                        </a:rPr>
                        <a:t>employees</a:t>
                      </a:r>
                      <a:r>
                        <a:rPr lang="en-US" sz="1400" spc="-30" dirty="0">
                          <a:effectLst/>
                        </a:rPr>
                        <a:t> </a:t>
                      </a:r>
                      <a:r>
                        <a:rPr lang="en-US" sz="1400" dirty="0">
                          <a:effectLst/>
                        </a:rPr>
                        <a:t>possess</a:t>
                      </a:r>
                      <a:r>
                        <a:rPr lang="en-US" sz="1400" spc="-45" dirty="0">
                          <a:effectLst/>
                        </a:rPr>
                        <a:t> </a:t>
                      </a:r>
                      <a:r>
                        <a:rPr lang="en-US" sz="1400" dirty="0">
                          <a:effectLst/>
                        </a:rPr>
                        <a:t>the</a:t>
                      </a:r>
                      <a:r>
                        <a:rPr lang="en-US" sz="1400" spc="-35" dirty="0">
                          <a:effectLst/>
                        </a:rPr>
                        <a:t> </a:t>
                      </a:r>
                      <a:r>
                        <a:rPr lang="en-US" sz="1400" dirty="0">
                          <a:effectLst/>
                        </a:rPr>
                        <a:t>skills</a:t>
                      </a:r>
                      <a:r>
                        <a:rPr lang="en-US" sz="1400" spc="-25" dirty="0">
                          <a:effectLst/>
                        </a:rPr>
                        <a:t> </a:t>
                      </a:r>
                      <a:r>
                        <a:rPr lang="en-US" sz="1400" dirty="0">
                          <a:effectLst/>
                        </a:rPr>
                        <a:t>to prepare this item?</a:t>
                      </a:r>
                      <a:endParaRPr lang="en-US" sz="1400" dirty="0">
                        <a:effectLst/>
                        <a:latin typeface="Arial" panose="020B0604020202020204" pitchFamily="34" charset="0"/>
                        <a:ea typeface="Arial" panose="020B0604020202020204" pitchFamily="34" charset="0"/>
                        <a:cs typeface="Times New Roman" panose="02020603050405020304" pitchFamily="18" charset="0"/>
                      </a:endParaRPr>
                    </a:p>
                  </a:txBody>
                  <a:tcPr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FC3DE"/>
                    </a:solidFill>
                  </a:tcPr>
                </a:tc>
                <a:tc>
                  <a:txBody>
                    <a:bodyPr/>
                    <a:lstStyle/>
                    <a:p>
                      <a:pPr marL="0" marR="0">
                        <a:lnSpc>
                          <a:spcPct val="107000"/>
                        </a:lnSpc>
                        <a:spcBef>
                          <a:spcPts val="0"/>
                        </a:spcBef>
                        <a:spcAft>
                          <a:spcPts val="0"/>
                        </a:spcAft>
                      </a:pPr>
                      <a:endParaRPr lang="en-US" sz="1400" dirty="0">
                        <a:effectLst/>
                        <a:latin typeface="Arial" panose="020B0604020202020204" pitchFamily="34" charset="0"/>
                        <a:ea typeface="Arial" panose="020B0604020202020204" pitchFamily="34" charset="0"/>
                        <a:cs typeface="Times New Roman" panose="02020603050405020304" pitchFamily="18" charset="0"/>
                      </a:endParaRPr>
                    </a:p>
                  </a:txBody>
                  <a:tcPr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FC3DE"/>
                    </a:solidFill>
                  </a:tcPr>
                </a:tc>
                <a:tc>
                  <a:txBody>
                    <a:bodyPr/>
                    <a:lstStyle/>
                    <a:p>
                      <a:pPr marL="0" marR="0">
                        <a:lnSpc>
                          <a:spcPct val="107000"/>
                        </a:lnSpc>
                        <a:spcBef>
                          <a:spcPts val="0"/>
                        </a:spcBef>
                        <a:spcAft>
                          <a:spcPts val="0"/>
                        </a:spcAft>
                      </a:pPr>
                      <a:endParaRPr lang="en-US" sz="1400" dirty="0">
                        <a:effectLst/>
                        <a:latin typeface="Arial" panose="020B0604020202020204" pitchFamily="34" charset="0"/>
                        <a:ea typeface="Arial" panose="020B0604020202020204" pitchFamily="34" charset="0"/>
                        <a:cs typeface="Times New Roman" panose="02020603050405020304" pitchFamily="18" charset="0"/>
                      </a:endParaRPr>
                    </a:p>
                  </a:txBody>
                  <a:tcPr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FC3DE"/>
                    </a:solidFill>
                  </a:tcPr>
                </a:tc>
                <a:tc>
                  <a:txBody>
                    <a:bodyPr/>
                    <a:lstStyle/>
                    <a:p>
                      <a:pPr marL="342900" marR="363220" lvl="0" indent="-342900">
                        <a:lnSpc>
                          <a:spcPct val="100000"/>
                        </a:lnSpc>
                        <a:spcBef>
                          <a:spcPts val="0"/>
                        </a:spcBef>
                        <a:spcAft>
                          <a:spcPts val="0"/>
                        </a:spcAft>
                        <a:buClr>
                          <a:srgbClr val="613560"/>
                        </a:buClr>
                        <a:buSzPts val="1400"/>
                        <a:buFont typeface="Wingdings" panose="05000000000000000000" pitchFamily="2" charset="2"/>
                        <a:buChar char="w"/>
                        <a:tabLst>
                          <a:tab pos="204470" algn="l"/>
                        </a:tabLst>
                      </a:pPr>
                      <a:endParaRPr lang="en-US" sz="1400" dirty="0">
                        <a:effectLst/>
                        <a:latin typeface="Arial" panose="020B0604020202020204" pitchFamily="34" charset="0"/>
                        <a:ea typeface="Wingdings" panose="05000000000000000000" pitchFamily="2" charset="2"/>
                        <a:cs typeface="Wingdings" panose="05000000000000000000" pitchFamily="2" charset="2"/>
                      </a:endParaRPr>
                    </a:p>
                  </a:txBody>
                  <a:tcPr marT="72000" marB="72000">
                    <a:lnL w="12700" cap="flat" cmpd="sng" algn="ctr">
                      <a:solidFill>
                        <a:schemeClr val="bg1"/>
                      </a:solidFill>
                      <a:prstDash val="solid"/>
                      <a:round/>
                      <a:headEnd type="none" w="med" len="med"/>
                      <a:tailEnd type="none" w="med" len="med"/>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FC3DE"/>
                    </a:solidFill>
                  </a:tcPr>
                </a:tc>
                <a:extLst>
                  <a:ext uri="{0D108BD9-81ED-4DB2-BD59-A6C34878D82A}">
                    <a16:rowId xmlns:a16="http://schemas.microsoft.com/office/drawing/2014/main" val="2043425098"/>
                  </a:ext>
                </a:extLst>
              </a:tr>
              <a:tr h="0">
                <a:tc>
                  <a:txBody>
                    <a:bodyPr/>
                    <a:lstStyle/>
                    <a:p>
                      <a:pPr marL="67945" marR="111760">
                        <a:spcBef>
                          <a:spcPts val="850"/>
                        </a:spcBef>
                        <a:spcAft>
                          <a:spcPts val="0"/>
                        </a:spcAft>
                      </a:pPr>
                      <a:r>
                        <a:rPr lang="en-US" sz="1400" dirty="0">
                          <a:effectLst/>
                        </a:rPr>
                        <a:t>Is</a:t>
                      </a:r>
                      <a:r>
                        <a:rPr lang="en-US" sz="1400" spc="-50" dirty="0">
                          <a:effectLst/>
                        </a:rPr>
                        <a:t> </a:t>
                      </a:r>
                      <a:r>
                        <a:rPr lang="en-US" sz="1400" dirty="0">
                          <a:effectLst/>
                        </a:rPr>
                        <a:t>the</a:t>
                      </a:r>
                      <a:r>
                        <a:rPr lang="en-US" sz="1400" spc="-50" dirty="0">
                          <a:effectLst/>
                        </a:rPr>
                        <a:t> </a:t>
                      </a:r>
                      <a:r>
                        <a:rPr lang="en-US" sz="1400" dirty="0">
                          <a:effectLst/>
                        </a:rPr>
                        <a:t>recipe</a:t>
                      </a:r>
                      <a:r>
                        <a:rPr lang="en-US" sz="1400" spc="-45" dirty="0">
                          <a:effectLst/>
                        </a:rPr>
                        <a:t> </a:t>
                      </a:r>
                      <a:r>
                        <a:rPr lang="en-US" sz="1400" dirty="0">
                          <a:effectLst/>
                        </a:rPr>
                        <a:t>within</a:t>
                      </a:r>
                      <a:r>
                        <a:rPr lang="en-US" sz="1400" spc="-45" dirty="0">
                          <a:effectLst/>
                        </a:rPr>
                        <a:t> </a:t>
                      </a:r>
                      <a:r>
                        <a:rPr lang="en-US" sz="1400" dirty="0">
                          <a:effectLst/>
                        </a:rPr>
                        <a:t>nutrition </a:t>
                      </a:r>
                      <a:r>
                        <a:rPr lang="en-US" sz="1400" spc="-10" dirty="0">
                          <a:effectLst/>
                        </a:rPr>
                        <a:t>guidelines/goals?</a:t>
                      </a:r>
                      <a:endParaRPr lang="en-US" sz="1400" dirty="0">
                        <a:effectLst/>
                        <a:latin typeface="Arial" panose="020B0604020202020204" pitchFamily="34" charset="0"/>
                        <a:ea typeface="Arial" panose="020B0604020202020204" pitchFamily="34" charset="0"/>
                        <a:cs typeface="Times New Roman" panose="02020603050405020304" pitchFamily="18" charset="0"/>
                      </a:endParaRPr>
                    </a:p>
                  </a:txBody>
                  <a:tcPr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E3F0"/>
                    </a:solidFill>
                  </a:tcPr>
                </a:tc>
                <a:tc>
                  <a:txBody>
                    <a:bodyPr/>
                    <a:lstStyle/>
                    <a:p>
                      <a:pPr marL="0" marR="0">
                        <a:lnSpc>
                          <a:spcPct val="107000"/>
                        </a:lnSpc>
                        <a:spcBef>
                          <a:spcPts val="0"/>
                        </a:spcBef>
                        <a:spcAft>
                          <a:spcPts val="0"/>
                        </a:spcAft>
                      </a:pPr>
                      <a:endParaRPr lang="en-US" sz="1400" dirty="0">
                        <a:effectLst/>
                        <a:latin typeface="Arial" panose="020B0604020202020204" pitchFamily="34" charset="0"/>
                        <a:ea typeface="Arial" panose="020B0604020202020204" pitchFamily="34" charset="0"/>
                        <a:cs typeface="Times New Roman" panose="02020603050405020304" pitchFamily="18" charset="0"/>
                      </a:endParaRPr>
                    </a:p>
                  </a:txBody>
                  <a:tcPr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E3F0"/>
                    </a:solidFill>
                  </a:tcPr>
                </a:tc>
                <a:tc>
                  <a:txBody>
                    <a:bodyPr/>
                    <a:lstStyle/>
                    <a:p>
                      <a:pPr marL="0" marR="0">
                        <a:lnSpc>
                          <a:spcPct val="107000"/>
                        </a:lnSpc>
                        <a:spcBef>
                          <a:spcPts val="0"/>
                        </a:spcBef>
                        <a:spcAft>
                          <a:spcPts val="0"/>
                        </a:spcAft>
                      </a:pPr>
                      <a:endParaRPr lang="en-US" sz="1400" dirty="0">
                        <a:effectLst/>
                        <a:latin typeface="Arial" panose="020B0604020202020204" pitchFamily="34" charset="0"/>
                        <a:ea typeface="Arial" panose="020B0604020202020204" pitchFamily="34" charset="0"/>
                        <a:cs typeface="Times New Roman" panose="02020603050405020304" pitchFamily="18" charset="0"/>
                      </a:endParaRPr>
                    </a:p>
                  </a:txBody>
                  <a:tcPr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E3F0"/>
                    </a:solidFill>
                  </a:tcPr>
                </a:tc>
                <a:tc>
                  <a:txBody>
                    <a:bodyPr/>
                    <a:lstStyle/>
                    <a:p>
                      <a:pPr marL="342900" marR="363220" lvl="0" indent="-342900">
                        <a:lnSpc>
                          <a:spcPct val="100000"/>
                        </a:lnSpc>
                        <a:spcBef>
                          <a:spcPts val="0"/>
                        </a:spcBef>
                        <a:spcAft>
                          <a:spcPts val="0"/>
                        </a:spcAft>
                        <a:buClr>
                          <a:srgbClr val="613560"/>
                        </a:buClr>
                        <a:buSzPts val="1400"/>
                        <a:buFont typeface="Wingdings" panose="05000000000000000000" pitchFamily="2" charset="2"/>
                        <a:buChar char="w"/>
                        <a:tabLst>
                          <a:tab pos="204470" algn="l"/>
                        </a:tabLst>
                      </a:pPr>
                      <a:endParaRPr lang="en-US" sz="1400" dirty="0">
                        <a:effectLst/>
                        <a:latin typeface="Arial" panose="020B0604020202020204" pitchFamily="34" charset="0"/>
                        <a:ea typeface="Wingdings" panose="05000000000000000000" pitchFamily="2" charset="2"/>
                        <a:cs typeface="Wingdings" panose="05000000000000000000" pitchFamily="2" charset="2"/>
                      </a:endParaRPr>
                    </a:p>
                  </a:txBody>
                  <a:tcPr marT="72000" marB="72000">
                    <a:lnL w="12700" cap="flat" cmpd="sng" algn="ctr">
                      <a:solidFill>
                        <a:schemeClr val="bg1"/>
                      </a:solidFill>
                      <a:prstDash val="solid"/>
                      <a:round/>
                      <a:headEnd type="none" w="med" len="med"/>
                      <a:tailEnd type="none" w="med" len="med"/>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E3F0"/>
                    </a:solidFill>
                  </a:tcPr>
                </a:tc>
                <a:extLst>
                  <a:ext uri="{0D108BD9-81ED-4DB2-BD59-A6C34878D82A}">
                    <a16:rowId xmlns:a16="http://schemas.microsoft.com/office/drawing/2014/main" val="3755827435"/>
                  </a:ext>
                </a:extLst>
              </a:tr>
              <a:tr h="0">
                <a:tc>
                  <a:txBody>
                    <a:bodyPr/>
                    <a:lstStyle/>
                    <a:p>
                      <a:pPr marL="67945" marR="0">
                        <a:lnSpc>
                          <a:spcPct val="100000"/>
                        </a:lnSpc>
                        <a:spcBef>
                          <a:spcPts val="850"/>
                        </a:spcBef>
                        <a:spcAft>
                          <a:spcPts val="0"/>
                        </a:spcAft>
                      </a:pPr>
                      <a:r>
                        <a:rPr lang="en-US" sz="1400" dirty="0">
                          <a:effectLst/>
                        </a:rPr>
                        <a:t>Is</a:t>
                      </a:r>
                      <a:r>
                        <a:rPr lang="en-US" sz="1400" spc="-40" dirty="0">
                          <a:effectLst/>
                        </a:rPr>
                        <a:t> </a:t>
                      </a:r>
                      <a:r>
                        <a:rPr lang="en-US" sz="1400" dirty="0">
                          <a:effectLst/>
                        </a:rPr>
                        <a:t>the</a:t>
                      </a:r>
                      <a:r>
                        <a:rPr lang="en-US" sz="1400" spc="-25" dirty="0">
                          <a:effectLst/>
                        </a:rPr>
                        <a:t> </a:t>
                      </a:r>
                      <a:r>
                        <a:rPr lang="en-US" sz="1400" dirty="0">
                          <a:effectLst/>
                        </a:rPr>
                        <a:t>equipment</a:t>
                      </a:r>
                      <a:r>
                        <a:rPr lang="en-US" sz="1400" spc="-30" dirty="0">
                          <a:effectLst/>
                        </a:rPr>
                        <a:t> </a:t>
                      </a:r>
                      <a:r>
                        <a:rPr lang="en-US" sz="1400" dirty="0">
                          <a:effectLst/>
                        </a:rPr>
                        <a:t>available</a:t>
                      </a:r>
                      <a:r>
                        <a:rPr lang="en-US" sz="1400" spc="-25" dirty="0">
                          <a:effectLst/>
                        </a:rPr>
                        <a:t> </a:t>
                      </a:r>
                      <a:r>
                        <a:rPr lang="en-US" sz="1400" dirty="0">
                          <a:effectLst/>
                        </a:rPr>
                        <a:t>to</a:t>
                      </a:r>
                      <a:r>
                        <a:rPr lang="en-US" sz="1400" spc="-40" dirty="0">
                          <a:effectLst/>
                        </a:rPr>
                        <a:t> </a:t>
                      </a:r>
                      <a:r>
                        <a:rPr lang="en-US" sz="1400" dirty="0">
                          <a:effectLst/>
                        </a:rPr>
                        <a:t>prepare</a:t>
                      </a:r>
                      <a:r>
                        <a:rPr lang="en-US" sz="1400" spc="-35" dirty="0">
                          <a:effectLst/>
                        </a:rPr>
                        <a:t> </a:t>
                      </a:r>
                      <a:r>
                        <a:rPr lang="en-US" sz="1400" dirty="0">
                          <a:effectLst/>
                        </a:rPr>
                        <a:t>this </a:t>
                      </a:r>
                      <a:r>
                        <a:rPr lang="en-US" sz="1400" spc="-20" dirty="0">
                          <a:effectLst/>
                        </a:rPr>
                        <a:t>item?</a:t>
                      </a:r>
                      <a:endParaRPr lang="en-US" sz="1400" dirty="0">
                        <a:effectLst/>
                        <a:latin typeface="Arial" panose="020B0604020202020204" pitchFamily="34" charset="0"/>
                        <a:ea typeface="Arial" panose="020B0604020202020204" pitchFamily="34" charset="0"/>
                        <a:cs typeface="Times New Roman" panose="02020603050405020304" pitchFamily="18" charset="0"/>
                      </a:endParaRPr>
                    </a:p>
                  </a:txBody>
                  <a:tcPr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FC3DE"/>
                    </a:solidFill>
                  </a:tcPr>
                </a:tc>
                <a:tc>
                  <a:txBody>
                    <a:bodyPr/>
                    <a:lstStyle/>
                    <a:p>
                      <a:pPr marL="0" marR="0">
                        <a:lnSpc>
                          <a:spcPct val="107000"/>
                        </a:lnSpc>
                        <a:spcBef>
                          <a:spcPts val="0"/>
                        </a:spcBef>
                        <a:spcAft>
                          <a:spcPts val="0"/>
                        </a:spcAft>
                      </a:pPr>
                      <a:endParaRPr lang="en-US" sz="1400" dirty="0">
                        <a:effectLst/>
                        <a:latin typeface="Arial" panose="020B0604020202020204" pitchFamily="34" charset="0"/>
                        <a:ea typeface="Arial" panose="020B0604020202020204" pitchFamily="34" charset="0"/>
                        <a:cs typeface="Times New Roman" panose="02020603050405020304" pitchFamily="18" charset="0"/>
                      </a:endParaRPr>
                    </a:p>
                  </a:txBody>
                  <a:tcPr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FC3DE"/>
                    </a:solidFill>
                  </a:tcPr>
                </a:tc>
                <a:tc>
                  <a:txBody>
                    <a:bodyPr/>
                    <a:lstStyle/>
                    <a:p>
                      <a:pPr marL="0" marR="0">
                        <a:lnSpc>
                          <a:spcPct val="107000"/>
                        </a:lnSpc>
                        <a:spcBef>
                          <a:spcPts val="0"/>
                        </a:spcBef>
                        <a:spcAft>
                          <a:spcPts val="0"/>
                        </a:spcAft>
                      </a:pPr>
                      <a:endParaRPr lang="en-US" sz="1400" dirty="0">
                        <a:effectLst/>
                        <a:latin typeface="Arial" panose="020B0604020202020204" pitchFamily="34" charset="0"/>
                        <a:ea typeface="Arial" panose="020B0604020202020204" pitchFamily="34" charset="0"/>
                        <a:cs typeface="Times New Roman" panose="02020603050405020304" pitchFamily="18" charset="0"/>
                      </a:endParaRPr>
                    </a:p>
                  </a:txBody>
                  <a:tcPr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FC3DE"/>
                    </a:solidFill>
                  </a:tcPr>
                </a:tc>
                <a:tc>
                  <a:txBody>
                    <a:bodyPr/>
                    <a:lstStyle/>
                    <a:p>
                      <a:pPr marL="342900" marR="363220" lvl="0" indent="-342900">
                        <a:lnSpc>
                          <a:spcPct val="100000"/>
                        </a:lnSpc>
                        <a:spcBef>
                          <a:spcPts val="0"/>
                        </a:spcBef>
                        <a:spcAft>
                          <a:spcPts val="0"/>
                        </a:spcAft>
                        <a:buClr>
                          <a:srgbClr val="613560"/>
                        </a:buClr>
                        <a:buSzPts val="1400"/>
                        <a:buFont typeface="Wingdings" panose="05000000000000000000" pitchFamily="2" charset="2"/>
                        <a:buChar char="w"/>
                        <a:tabLst>
                          <a:tab pos="204470" algn="l"/>
                        </a:tabLst>
                      </a:pPr>
                      <a:endParaRPr lang="en-US" sz="1400" dirty="0">
                        <a:effectLst/>
                        <a:latin typeface="Arial" panose="020B0604020202020204" pitchFamily="34" charset="0"/>
                        <a:ea typeface="Wingdings" panose="05000000000000000000" pitchFamily="2" charset="2"/>
                        <a:cs typeface="Wingdings" panose="05000000000000000000" pitchFamily="2" charset="2"/>
                      </a:endParaRPr>
                    </a:p>
                  </a:txBody>
                  <a:tcPr marT="72000" marB="72000">
                    <a:lnL w="12700" cap="flat" cmpd="sng" algn="ctr">
                      <a:solidFill>
                        <a:schemeClr val="bg1"/>
                      </a:solidFill>
                      <a:prstDash val="solid"/>
                      <a:round/>
                      <a:headEnd type="none" w="med" len="med"/>
                      <a:tailEnd type="none" w="med" len="med"/>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FC3DE"/>
                    </a:solidFill>
                  </a:tcPr>
                </a:tc>
                <a:extLst>
                  <a:ext uri="{0D108BD9-81ED-4DB2-BD59-A6C34878D82A}">
                    <a16:rowId xmlns:a16="http://schemas.microsoft.com/office/drawing/2014/main" val="1181356840"/>
                  </a:ext>
                </a:extLst>
              </a:tr>
              <a:tr h="0">
                <a:tc>
                  <a:txBody>
                    <a:bodyPr/>
                    <a:lstStyle/>
                    <a:p>
                      <a:pPr marL="67945" marR="111760">
                        <a:spcBef>
                          <a:spcPts val="850"/>
                        </a:spcBef>
                        <a:spcAft>
                          <a:spcPts val="0"/>
                        </a:spcAft>
                      </a:pPr>
                      <a:r>
                        <a:rPr lang="en-US" sz="1400" dirty="0">
                          <a:effectLst/>
                        </a:rPr>
                        <a:t>Is</a:t>
                      </a:r>
                      <a:r>
                        <a:rPr lang="en-US" sz="1400" spc="-35" dirty="0">
                          <a:effectLst/>
                        </a:rPr>
                        <a:t> </a:t>
                      </a:r>
                      <a:r>
                        <a:rPr lang="en-US" sz="1400" dirty="0">
                          <a:effectLst/>
                        </a:rPr>
                        <a:t>the</a:t>
                      </a:r>
                      <a:r>
                        <a:rPr lang="en-US" sz="1400" spc="-35" dirty="0">
                          <a:effectLst/>
                        </a:rPr>
                        <a:t> </a:t>
                      </a:r>
                      <a:r>
                        <a:rPr lang="en-US" sz="1400" dirty="0">
                          <a:effectLst/>
                        </a:rPr>
                        <a:t>recipe</a:t>
                      </a:r>
                      <a:r>
                        <a:rPr lang="en-US" sz="1400" spc="-25" dirty="0">
                          <a:effectLst/>
                        </a:rPr>
                        <a:t> </a:t>
                      </a:r>
                      <a:r>
                        <a:rPr lang="en-US" sz="1400" dirty="0">
                          <a:effectLst/>
                        </a:rPr>
                        <a:t>acceptable</a:t>
                      </a:r>
                      <a:r>
                        <a:rPr lang="en-US" sz="1400" spc="-35" dirty="0">
                          <a:effectLst/>
                        </a:rPr>
                        <a:t> </a:t>
                      </a:r>
                      <a:r>
                        <a:rPr lang="en-US" sz="1400" dirty="0">
                          <a:effectLst/>
                        </a:rPr>
                        <a:t>enough</a:t>
                      </a:r>
                      <a:r>
                        <a:rPr lang="en-US" sz="1400" spc="-35" dirty="0">
                          <a:effectLst/>
                        </a:rPr>
                        <a:t> </a:t>
                      </a:r>
                      <a:r>
                        <a:rPr lang="en-US" sz="1400" dirty="0">
                          <a:effectLst/>
                        </a:rPr>
                        <a:t>to continue with more evaluation?</a:t>
                      </a:r>
                      <a:endParaRPr lang="en-US" sz="1400" dirty="0">
                        <a:effectLst/>
                        <a:latin typeface="Arial" panose="020B0604020202020204" pitchFamily="34" charset="0"/>
                        <a:ea typeface="Arial" panose="020B0604020202020204" pitchFamily="34" charset="0"/>
                        <a:cs typeface="Times New Roman" panose="02020603050405020304" pitchFamily="18" charset="0"/>
                      </a:endParaRPr>
                    </a:p>
                  </a:txBody>
                  <a:tcPr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E3F0"/>
                    </a:solidFill>
                  </a:tcPr>
                </a:tc>
                <a:tc>
                  <a:txBody>
                    <a:bodyPr/>
                    <a:lstStyle/>
                    <a:p>
                      <a:pPr marL="0" marR="0">
                        <a:lnSpc>
                          <a:spcPct val="107000"/>
                        </a:lnSpc>
                        <a:spcBef>
                          <a:spcPts val="0"/>
                        </a:spcBef>
                        <a:spcAft>
                          <a:spcPts val="0"/>
                        </a:spcAft>
                      </a:pPr>
                      <a:endParaRPr lang="en-US" sz="1400" dirty="0">
                        <a:effectLst/>
                        <a:latin typeface="Arial" panose="020B0604020202020204" pitchFamily="34" charset="0"/>
                        <a:ea typeface="Arial" panose="020B0604020202020204" pitchFamily="34" charset="0"/>
                        <a:cs typeface="Times New Roman" panose="02020603050405020304" pitchFamily="18" charset="0"/>
                      </a:endParaRPr>
                    </a:p>
                  </a:txBody>
                  <a:tcPr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E3F0"/>
                    </a:solidFill>
                  </a:tcPr>
                </a:tc>
                <a:tc>
                  <a:txBody>
                    <a:bodyPr/>
                    <a:lstStyle/>
                    <a:p>
                      <a:pPr marL="0" marR="0">
                        <a:lnSpc>
                          <a:spcPct val="107000"/>
                        </a:lnSpc>
                        <a:spcBef>
                          <a:spcPts val="0"/>
                        </a:spcBef>
                        <a:spcAft>
                          <a:spcPts val="0"/>
                        </a:spcAft>
                      </a:pPr>
                      <a:endParaRPr lang="en-US" sz="1400" dirty="0">
                        <a:effectLst/>
                        <a:latin typeface="Arial" panose="020B0604020202020204" pitchFamily="34" charset="0"/>
                        <a:ea typeface="Arial" panose="020B0604020202020204" pitchFamily="34" charset="0"/>
                        <a:cs typeface="Times New Roman" panose="02020603050405020304" pitchFamily="18" charset="0"/>
                      </a:endParaRPr>
                    </a:p>
                  </a:txBody>
                  <a:tcPr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E3F0"/>
                    </a:solidFill>
                  </a:tcPr>
                </a:tc>
                <a:tc>
                  <a:txBody>
                    <a:bodyPr/>
                    <a:lstStyle/>
                    <a:p>
                      <a:pPr marL="342900" marR="363220" lvl="0" indent="-342900">
                        <a:lnSpc>
                          <a:spcPct val="100000"/>
                        </a:lnSpc>
                        <a:spcBef>
                          <a:spcPts val="0"/>
                        </a:spcBef>
                        <a:spcAft>
                          <a:spcPts val="0"/>
                        </a:spcAft>
                        <a:buClr>
                          <a:srgbClr val="613560"/>
                        </a:buClr>
                        <a:buSzPts val="1400"/>
                        <a:buFont typeface="Wingdings" panose="05000000000000000000" pitchFamily="2" charset="2"/>
                        <a:buChar char="w"/>
                        <a:tabLst>
                          <a:tab pos="204470" algn="l"/>
                        </a:tabLst>
                      </a:pPr>
                      <a:endParaRPr lang="en-US" sz="1400" dirty="0">
                        <a:effectLst/>
                        <a:latin typeface="Arial" panose="020B0604020202020204" pitchFamily="34" charset="0"/>
                        <a:ea typeface="Wingdings" panose="05000000000000000000" pitchFamily="2" charset="2"/>
                        <a:cs typeface="Wingdings" panose="05000000000000000000" pitchFamily="2" charset="2"/>
                      </a:endParaRPr>
                    </a:p>
                  </a:txBody>
                  <a:tcPr marT="72000" marB="72000">
                    <a:lnL w="12700" cap="flat" cmpd="sng" algn="ctr">
                      <a:solidFill>
                        <a:schemeClr val="bg1"/>
                      </a:solidFill>
                      <a:prstDash val="solid"/>
                      <a:round/>
                      <a:headEnd type="none" w="med" len="med"/>
                      <a:tailEnd type="none" w="med" len="med"/>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E3F0"/>
                    </a:solidFill>
                  </a:tcPr>
                </a:tc>
                <a:extLst>
                  <a:ext uri="{0D108BD9-81ED-4DB2-BD59-A6C34878D82A}">
                    <a16:rowId xmlns:a16="http://schemas.microsoft.com/office/drawing/2014/main" val="3528885478"/>
                  </a:ext>
                </a:extLst>
              </a:tr>
            </a:tbl>
          </a:graphicData>
        </a:graphic>
      </p:graphicFrame>
      <p:sp>
        <p:nvSpPr>
          <p:cNvPr id="4" name="Symbol zastępczy numeru slajdu 3">
            <a:extLst>
              <a:ext uri="{FF2B5EF4-FFF2-40B4-BE49-F238E27FC236}">
                <a16:creationId xmlns:a16="http://schemas.microsoft.com/office/drawing/2014/main" id="{24E8F729-01A6-B567-C8C2-FDA6578782BB}"/>
              </a:ext>
            </a:extLst>
          </p:cNvPr>
          <p:cNvSpPr>
            <a:spLocks noGrp="1"/>
          </p:cNvSpPr>
          <p:nvPr>
            <p:ph type="sldNum" sz="quarter" idx="4"/>
          </p:nvPr>
        </p:nvSpPr>
        <p:spPr/>
        <p:txBody>
          <a:bodyPr/>
          <a:lstStyle/>
          <a:p>
            <a:fld id="{87B17086-FE5F-4B39-99A4-0AF7C2C21D7E}" type="slidenum">
              <a:rPr lang="pl-PL" smtClean="0"/>
              <a:pPr/>
              <a:t>17</a:t>
            </a:fld>
            <a:endParaRPr lang="pl-PL" dirty="0"/>
          </a:p>
        </p:txBody>
      </p:sp>
    </p:spTree>
    <p:extLst>
      <p:ext uri="{BB962C8B-B14F-4D97-AF65-F5344CB8AC3E}">
        <p14:creationId xmlns:p14="http://schemas.microsoft.com/office/powerpoint/2010/main" val="15042954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CAF589D8-E784-C799-8CA5-983C281EC18F}"/>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noFill/>
              </a:rPr>
              <a:t>Culinary Institute Of Child Nutrition </a:t>
            </a:r>
            <a:endParaRPr lang="en-IN" dirty="0">
              <a:noFill/>
            </a:endParaRPr>
          </a:p>
        </p:txBody>
      </p:sp>
      <p:sp>
        <p:nvSpPr>
          <p:cNvPr id="2" name="Symbol zastępczy stopki 1">
            <a:extLst>
              <a:ext uri="{FF2B5EF4-FFF2-40B4-BE49-F238E27FC236}">
                <a16:creationId xmlns:a16="http://schemas.microsoft.com/office/drawing/2014/main" id="{064C7471-F523-2889-344E-686B35982AFC}"/>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dirty="0">
                <a:solidFill>
                  <a:schemeClr val="tx2"/>
                </a:solidFill>
              </a:rPr>
              <a:t>CULINARY INSTITUTE OF CHILD NUTRITION</a:t>
            </a:r>
            <a:r>
              <a:rPr lang="pl-PL" dirty="0"/>
              <a:t> </a:t>
            </a:r>
            <a:r>
              <a:rPr lang="pl-PL" dirty="0">
                <a:solidFill>
                  <a:schemeClr val="tx1"/>
                </a:solidFill>
              </a:rPr>
              <a:t>//</a:t>
            </a:r>
            <a:r>
              <a:rPr lang="pl-PL" dirty="0"/>
              <a:t> </a:t>
            </a:r>
            <a:r>
              <a:rPr lang="pl-PL" dirty="0">
                <a:solidFill>
                  <a:schemeClr val="accent4"/>
                </a:solidFill>
              </a:rPr>
              <a:t>WORKSHOP DAY 3</a:t>
            </a:r>
          </a:p>
        </p:txBody>
      </p:sp>
      <p:pic>
        <p:nvPicPr>
          <p:cNvPr id="4" name="Picture 18" descr="Taste Testing Survey Template for elementary students includes four questions about the food's appearance, smell, taste, and cafeteria preference, with options (A) Yes, (B) No, and (C) Don’t know. It advises providing emojis for students in grade 3 and below and suggests that staff may read out the questions.">
            <a:extLst>
              <a:ext uri="{FF2B5EF4-FFF2-40B4-BE49-F238E27FC236}">
                <a16:creationId xmlns:a16="http://schemas.microsoft.com/office/drawing/2014/main" id="{F268C74B-B2D2-66C4-2FC1-392455C3988E}"/>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838201" y="277466"/>
            <a:ext cx="4953547" cy="5815321"/>
          </a:xfrm>
          <a:prstGeom prst="rect">
            <a:avLst/>
          </a:prstGeom>
          <a:ln>
            <a:solidFill>
              <a:schemeClr val="tx1"/>
            </a:solidFill>
          </a:ln>
        </p:spPr>
      </p:pic>
      <p:pic>
        <p:nvPicPr>
          <p:cNvPr id="5" name="Picture 20" descr="A Food Product Evaluation Form for foodservice staff, students, and teachers includes a 1 to 5 scale (Very Undesirable to Very Desirable) to rate the food's appearance, taste, temperature, texture, and overall acceptability. It includes sections for total score and comments.">
            <a:extLst>
              <a:ext uri="{FF2B5EF4-FFF2-40B4-BE49-F238E27FC236}">
                <a16:creationId xmlns:a16="http://schemas.microsoft.com/office/drawing/2014/main" id="{6386C724-73AE-E519-CD9D-BF66518CB2ED}"/>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6430254" y="277466"/>
            <a:ext cx="5012754" cy="5815584"/>
          </a:xfrm>
          <a:prstGeom prst="rect">
            <a:avLst/>
          </a:prstGeom>
          <a:ln>
            <a:solidFill>
              <a:schemeClr val="tx1"/>
            </a:solidFill>
          </a:ln>
        </p:spPr>
      </p:pic>
      <p:sp>
        <p:nvSpPr>
          <p:cNvPr id="3" name="Symbol zastępczy numeru slajdu 2">
            <a:extLst>
              <a:ext uri="{FF2B5EF4-FFF2-40B4-BE49-F238E27FC236}">
                <a16:creationId xmlns:a16="http://schemas.microsoft.com/office/drawing/2014/main" id="{236AFF60-81C6-572F-B526-9FF6CCD78B8A}"/>
              </a:ext>
            </a:extLst>
          </p:cNvPr>
          <p:cNvSpPr>
            <a:spLocks noGrp="1"/>
          </p:cNvSpPr>
          <p:nvPr>
            <p:ph type="sldNum" sz="quarter" idx="4"/>
          </p:nvPr>
        </p:nvSpPr>
        <p:spPr/>
        <p:txBody>
          <a:bodyPr/>
          <a:lstStyle/>
          <a:p>
            <a:fld id="{87B17086-FE5F-4B39-99A4-0AF7C2C21D7E}" type="slidenum">
              <a:rPr lang="pl-PL" smtClean="0"/>
              <a:pPr/>
              <a:t>18</a:t>
            </a:fld>
            <a:endParaRPr lang="pl-PL" dirty="0"/>
          </a:p>
        </p:txBody>
      </p:sp>
    </p:spTree>
    <p:extLst>
      <p:ext uri="{BB962C8B-B14F-4D97-AF65-F5344CB8AC3E}">
        <p14:creationId xmlns:p14="http://schemas.microsoft.com/office/powerpoint/2010/main" val="3608465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stopki 2">
            <a:extLst>
              <a:ext uri="{FF2B5EF4-FFF2-40B4-BE49-F238E27FC236}">
                <a16:creationId xmlns:a16="http://schemas.microsoft.com/office/drawing/2014/main" id="{ACBB7F97-5057-B66A-CA6D-9F188E6C6521}"/>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dirty="0">
                <a:solidFill>
                  <a:schemeClr val="tx2"/>
                </a:solidFill>
              </a:rPr>
              <a:t>CULINARY INSTITUTE OF CHILD NUTRITION</a:t>
            </a:r>
            <a:r>
              <a:rPr lang="pl-PL" dirty="0"/>
              <a:t> </a:t>
            </a:r>
            <a:r>
              <a:rPr lang="pl-PL" dirty="0">
                <a:solidFill>
                  <a:schemeClr val="tx1"/>
                </a:solidFill>
              </a:rPr>
              <a:t>//</a:t>
            </a:r>
            <a:r>
              <a:rPr lang="pl-PL" dirty="0"/>
              <a:t> </a:t>
            </a:r>
            <a:r>
              <a:rPr lang="pl-PL" dirty="0">
                <a:solidFill>
                  <a:schemeClr val="accent4"/>
                </a:solidFill>
              </a:rPr>
              <a:t>WORKSHOP DAY 3</a:t>
            </a:r>
          </a:p>
        </p:txBody>
      </p:sp>
      <p:sp>
        <p:nvSpPr>
          <p:cNvPr id="5" name="Tytuł 4">
            <a:extLst>
              <a:ext uri="{FF2B5EF4-FFF2-40B4-BE49-F238E27FC236}">
                <a16:creationId xmlns:a16="http://schemas.microsoft.com/office/drawing/2014/main" id="{89C030E4-6C03-BA44-D244-D435DA0670A6}"/>
              </a:ext>
            </a:extLst>
          </p:cNvPr>
          <p:cNvSpPr>
            <a:spLocks noGrp="1"/>
          </p:cNvSpPr>
          <p:nvPr>
            <p:ph type="title"/>
          </p:nvPr>
        </p:nvSpPr>
        <p:spPr/>
        <p:txBody>
          <a:bodyPr/>
          <a:lstStyle/>
          <a:p>
            <a:r>
              <a:rPr lang="pl-PL" dirty="0"/>
              <a:t>REMEMBER!</a:t>
            </a:r>
          </a:p>
        </p:txBody>
      </p:sp>
      <p:sp>
        <p:nvSpPr>
          <p:cNvPr id="2" name="Symbol zastępczy zawartości 1">
            <a:extLst>
              <a:ext uri="{FF2B5EF4-FFF2-40B4-BE49-F238E27FC236}">
                <a16:creationId xmlns:a16="http://schemas.microsoft.com/office/drawing/2014/main" id="{C3D499E6-521A-5ABF-B5F9-401C27C65C61}"/>
              </a:ext>
            </a:extLst>
          </p:cNvPr>
          <p:cNvSpPr>
            <a:spLocks noGrp="1"/>
          </p:cNvSpPr>
          <p:nvPr>
            <p:ph idx="1"/>
          </p:nvPr>
        </p:nvSpPr>
        <p:spPr>
          <a:xfrm>
            <a:off x="838199" y="1825625"/>
            <a:ext cx="6731001" cy="4031113"/>
          </a:xfrm>
        </p:spPr>
        <p:txBody>
          <a:bodyPr/>
          <a:lstStyle/>
          <a:p>
            <a:pPr marL="457200" indent="-457200">
              <a:buFont typeface="Wingdings" panose="05000000000000000000" pitchFamily="2" charset="2"/>
              <a:buChar char="w"/>
            </a:pPr>
            <a:r>
              <a:rPr lang="en-US" sz="2800" dirty="0"/>
              <a:t>Please take pictures and/or videos of the process</a:t>
            </a:r>
            <a:endParaRPr lang="pl-PL" sz="2800" dirty="0"/>
          </a:p>
          <a:p>
            <a:pPr marL="457200" indent="-457200">
              <a:buFont typeface="Wingdings" panose="05000000000000000000" pitchFamily="2" charset="2"/>
              <a:buChar char="w"/>
            </a:pPr>
            <a:r>
              <a:rPr lang="en-US" sz="2800" dirty="0"/>
              <a:t>(I’ll send an email reminder or two during the recipe testing time to remind you to take pictures)</a:t>
            </a:r>
          </a:p>
        </p:txBody>
      </p:sp>
      <p:sp>
        <p:nvSpPr>
          <p:cNvPr id="4" name="Symbol zastępczy numeru slajdu 3">
            <a:extLst>
              <a:ext uri="{FF2B5EF4-FFF2-40B4-BE49-F238E27FC236}">
                <a16:creationId xmlns:a16="http://schemas.microsoft.com/office/drawing/2014/main" id="{EC50113C-D4F7-0170-DF38-FC92F3CEF3D8}"/>
              </a:ext>
            </a:extLst>
          </p:cNvPr>
          <p:cNvSpPr>
            <a:spLocks noGrp="1"/>
          </p:cNvSpPr>
          <p:nvPr>
            <p:ph type="sldNum" sz="quarter" idx="4"/>
          </p:nvPr>
        </p:nvSpPr>
        <p:spPr/>
        <p:txBody>
          <a:bodyPr/>
          <a:lstStyle/>
          <a:p>
            <a:fld id="{87B17086-FE5F-4B39-99A4-0AF7C2C21D7E}" type="slidenum">
              <a:rPr lang="pl-PL" smtClean="0"/>
              <a:pPr/>
              <a:t>19</a:t>
            </a:fld>
            <a:endParaRPr lang="pl-PL" dirty="0"/>
          </a:p>
        </p:txBody>
      </p:sp>
    </p:spTree>
    <p:extLst>
      <p:ext uri="{BB962C8B-B14F-4D97-AF65-F5344CB8AC3E}">
        <p14:creationId xmlns:p14="http://schemas.microsoft.com/office/powerpoint/2010/main" val="1253880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ytuł 4">
            <a:extLst>
              <a:ext uri="{FF2B5EF4-FFF2-40B4-BE49-F238E27FC236}">
                <a16:creationId xmlns:a16="http://schemas.microsoft.com/office/drawing/2014/main" id="{3C3246A8-4482-0513-4AD0-FFFB3B876060}"/>
              </a:ext>
            </a:extLst>
          </p:cNvPr>
          <p:cNvSpPr>
            <a:spLocks noGrp="1"/>
          </p:cNvSpPr>
          <p:nvPr>
            <p:ph type="title"/>
          </p:nvPr>
        </p:nvSpPr>
        <p:spPr/>
        <p:txBody>
          <a:bodyPr/>
          <a:lstStyle/>
          <a:p>
            <a:r>
              <a:rPr lang="en-US" dirty="0"/>
              <a:t>Activity: Small Batch Test &amp; Student </a:t>
            </a:r>
            <a:br>
              <a:rPr lang="en-US" dirty="0"/>
            </a:br>
            <a:r>
              <a:rPr lang="en-US" dirty="0"/>
              <a:t>Evaluation</a:t>
            </a:r>
            <a:r>
              <a:rPr lang="pl-PL" dirty="0"/>
              <a:t> </a:t>
            </a:r>
            <a:r>
              <a:rPr lang="en-US" dirty="0"/>
              <a:t>– Independent Work</a:t>
            </a:r>
            <a:endParaRPr lang="pl-PL" dirty="0"/>
          </a:p>
        </p:txBody>
      </p:sp>
      <p:sp>
        <p:nvSpPr>
          <p:cNvPr id="6" name="Symbol zastępczy zawartości 5">
            <a:extLst>
              <a:ext uri="{FF2B5EF4-FFF2-40B4-BE49-F238E27FC236}">
                <a16:creationId xmlns:a16="http://schemas.microsoft.com/office/drawing/2014/main" id="{FDDAB2FE-392D-3DED-B66D-8D472EFB5648}"/>
              </a:ext>
            </a:extLst>
          </p:cNvPr>
          <p:cNvSpPr>
            <a:spLocks noGrp="1"/>
          </p:cNvSpPr>
          <p:nvPr>
            <p:ph idx="1"/>
          </p:nvPr>
        </p:nvSpPr>
        <p:spPr/>
        <p:txBody>
          <a:bodyPr>
            <a:normAutofit fontScale="92500"/>
          </a:bodyPr>
          <a:lstStyle/>
          <a:p>
            <a:r>
              <a:rPr lang="en-US" dirty="0"/>
              <a:t>Participants will produce a small batch of the recipe and ask staff to informally evaluate the recipe.</a:t>
            </a:r>
          </a:p>
          <a:p>
            <a:pPr lvl="1"/>
            <a:r>
              <a:rPr lang="en-US" dirty="0"/>
              <a:t>Complete the Recipe Review Checklist and Recipe Review Checklist Decision Guide to ensure the recipe includes all the required information.</a:t>
            </a:r>
          </a:p>
          <a:p>
            <a:pPr lvl="1"/>
            <a:r>
              <a:rPr lang="en-US" dirty="0"/>
              <a:t>Produce a small batch of the recipe. </a:t>
            </a:r>
          </a:p>
          <a:p>
            <a:pPr lvl="1"/>
            <a:r>
              <a:rPr lang="en-US" dirty="0"/>
              <a:t>Verify the yield of the recipe. </a:t>
            </a:r>
          </a:p>
          <a:p>
            <a:pPr lvl="1"/>
            <a:r>
              <a:rPr lang="en-US" dirty="0"/>
              <a:t>Conduct an informal evaluation of the recipe with staff. </a:t>
            </a:r>
          </a:p>
        </p:txBody>
      </p:sp>
      <p:sp>
        <p:nvSpPr>
          <p:cNvPr id="3" name="Symbol zastępczy stopki 2">
            <a:extLst>
              <a:ext uri="{FF2B5EF4-FFF2-40B4-BE49-F238E27FC236}">
                <a16:creationId xmlns:a16="http://schemas.microsoft.com/office/drawing/2014/main" id="{B464521A-1D7A-2B0B-1BE3-E0326C4193C2}"/>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dirty="0">
                <a:solidFill>
                  <a:schemeClr val="tx2"/>
                </a:solidFill>
              </a:rPr>
              <a:t>CULINARY INSTITUTE OF CHILD NUTRITION</a:t>
            </a:r>
            <a:r>
              <a:rPr lang="pl-PL" dirty="0"/>
              <a:t> </a:t>
            </a:r>
            <a:r>
              <a:rPr lang="pl-PL" dirty="0">
                <a:solidFill>
                  <a:schemeClr val="tx1"/>
                </a:solidFill>
              </a:rPr>
              <a:t>//</a:t>
            </a:r>
            <a:r>
              <a:rPr lang="pl-PL" dirty="0"/>
              <a:t> </a:t>
            </a:r>
            <a:r>
              <a:rPr lang="pl-PL" dirty="0">
                <a:solidFill>
                  <a:schemeClr val="accent4"/>
                </a:solidFill>
              </a:rPr>
              <a:t>WORKSHOP DAY 3</a:t>
            </a:r>
          </a:p>
        </p:txBody>
      </p:sp>
      <p:sp>
        <p:nvSpPr>
          <p:cNvPr id="4" name="Symbol zastępczy numeru slajdu 3">
            <a:extLst>
              <a:ext uri="{FF2B5EF4-FFF2-40B4-BE49-F238E27FC236}">
                <a16:creationId xmlns:a16="http://schemas.microsoft.com/office/drawing/2014/main" id="{71FC11A5-7A99-EA37-3657-E502F427FE3A}"/>
              </a:ext>
            </a:extLst>
          </p:cNvPr>
          <p:cNvSpPr>
            <a:spLocks noGrp="1"/>
          </p:cNvSpPr>
          <p:nvPr>
            <p:ph type="sldNum" sz="quarter" idx="4"/>
          </p:nvPr>
        </p:nvSpPr>
        <p:spPr/>
        <p:txBody>
          <a:bodyPr/>
          <a:lstStyle/>
          <a:p>
            <a:fld id="{87B17086-FE5F-4B39-99A4-0AF7C2C21D7E}" type="slidenum">
              <a:rPr lang="pl-PL" smtClean="0"/>
              <a:pPr/>
              <a:t>20</a:t>
            </a:fld>
            <a:endParaRPr lang="pl-PL" dirty="0"/>
          </a:p>
        </p:txBody>
      </p:sp>
    </p:spTree>
    <p:extLst>
      <p:ext uri="{BB962C8B-B14F-4D97-AF65-F5344CB8AC3E}">
        <p14:creationId xmlns:p14="http://schemas.microsoft.com/office/powerpoint/2010/main" val="42707356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1BDBE493-337A-4E50-081A-83A1437A3E06}"/>
              </a:ext>
            </a:extLst>
          </p:cNvPr>
          <p:cNvSpPr>
            <a:spLocks noGrp="1"/>
          </p:cNvSpPr>
          <p:nvPr>
            <p:ph type="title"/>
          </p:nvPr>
        </p:nvSpPr>
        <p:spPr/>
        <p:txBody>
          <a:bodyPr/>
          <a:lstStyle/>
          <a:p>
            <a:r>
              <a:rPr lang="pl-PL" dirty="0" err="1"/>
              <a:t>Sharing</a:t>
            </a:r>
            <a:r>
              <a:rPr lang="pl-PL" dirty="0"/>
              <a:t> </a:t>
            </a:r>
            <a:r>
              <a:rPr lang="pl-PL" dirty="0" err="1"/>
              <a:t>Session</a:t>
            </a:r>
            <a:endParaRPr lang="pl-PL" dirty="0"/>
          </a:p>
        </p:txBody>
      </p:sp>
      <p:sp>
        <p:nvSpPr>
          <p:cNvPr id="4" name="Symbol zastępczy stopki 3">
            <a:extLst>
              <a:ext uri="{FF2B5EF4-FFF2-40B4-BE49-F238E27FC236}">
                <a16:creationId xmlns:a16="http://schemas.microsoft.com/office/drawing/2014/main" id="{C6931125-0B7B-2638-5174-B0A5FC417493}"/>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dirty="0">
                <a:solidFill>
                  <a:schemeClr val="tx2"/>
                </a:solidFill>
              </a:rPr>
              <a:t>CULINARY INSTITUTE OF CHILD NUTRITION</a:t>
            </a:r>
            <a:r>
              <a:rPr lang="pl-PL" dirty="0"/>
              <a:t> </a:t>
            </a:r>
            <a:r>
              <a:rPr lang="pl-PL" dirty="0">
                <a:solidFill>
                  <a:schemeClr val="tx1"/>
                </a:solidFill>
              </a:rPr>
              <a:t>//</a:t>
            </a:r>
            <a:r>
              <a:rPr lang="pl-PL" dirty="0"/>
              <a:t> </a:t>
            </a:r>
            <a:r>
              <a:rPr lang="pl-PL" dirty="0">
                <a:solidFill>
                  <a:schemeClr val="accent4"/>
                </a:solidFill>
              </a:rPr>
              <a:t>WORKSHOP DAY 3</a:t>
            </a:r>
          </a:p>
        </p:txBody>
      </p:sp>
    </p:spTree>
    <p:extLst>
      <p:ext uri="{BB962C8B-B14F-4D97-AF65-F5344CB8AC3E}">
        <p14:creationId xmlns:p14="http://schemas.microsoft.com/office/powerpoint/2010/main" val="32236083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9A1E6C6-0552-5F3E-7C06-34BCCD5346E9}"/>
              </a:ext>
            </a:extLst>
          </p:cNvPr>
          <p:cNvSpPr>
            <a:spLocks noGrp="1"/>
          </p:cNvSpPr>
          <p:nvPr>
            <p:ph type="title"/>
          </p:nvPr>
        </p:nvSpPr>
        <p:spPr/>
        <p:txBody>
          <a:bodyPr>
            <a:normAutofit fontScale="90000"/>
          </a:bodyPr>
          <a:lstStyle/>
          <a:p>
            <a:r>
              <a:rPr lang="en-US" dirty="0"/>
              <a:t>Key Takeaways and “Ah-Ha” moments</a:t>
            </a:r>
            <a:endParaRPr lang="pl-PL" dirty="0"/>
          </a:p>
        </p:txBody>
      </p:sp>
      <p:sp>
        <p:nvSpPr>
          <p:cNvPr id="4" name="Symbol zastępczy stopki 3">
            <a:extLst>
              <a:ext uri="{FF2B5EF4-FFF2-40B4-BE49-F238E27FC236}">
                <a16:creationId xmlns:a16="http://schemas.microsoft.com/office/drawing/2014/main" id="{CE0AF782-6E2B-CFFD-A125-5E2E80DC4C37}"/>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dirty="0">
                <a:solidFill>
                  <a:schemeClr val="tx2"/>
                </a:solidFill>
              </a:rPr>
              <a:t>CULINARY INSTITUTE OF CHILD NUTRITION</a:t>
            </a:r>
            <a:r>
              <a:rPr lang="pl-PL" dirty="0"/>
              <a:t> </a:t>
            </a:r>
            <a:r>
              <a:rPr lang="pl-PL" dirty="0">
                <a:solidFill>
                  <a:schemeClr val="tx1"/>
                </a:solidFill>
              </a:rPr>
              <a:t>//</a:t>
            </a:r>
            <a:r>
              <a:rPr lang="pl-PL" dirty="0"/>
              <a:t> </a:t>
            </a:r>
            <a:r>
              <a:rPr lang="pl-PL" dirty="0">
                <a:solidFill>
                  <a:schemeClr val="accent4"/>
                </a:solidFill>
              </a:rPr>
              <a:t>WORKSHOP DAY 3</a:t>
            </a:r>
          </a:p>
        </p:txBody>
      </p:sp>
    </p:spTree>
    <p:extLst>
      <p:ext uri="{BB962C8B-B14F-4D97-AF65-F5344CB8AC3E}">
        <p14:creationId xmlns:p14="http://schemas.microsoft.com/office/powerpoint/2010/main" val="2675713573"/>
      </p:ext>
    </p:extLst>
  </p:cSld>
  <p:clrMapOvr>
    <a:masterClrMapping/>
  </p:clrMapOvr>
</p:sld>
</file>

<file path=ppt/theme/theme1.xml><?xml version="1.0" encoding="utf-8"?>
<a:theme xmlns:a="http://schemas.openxmlformats.org/drawingml/2006/main" name="Motyw pakietu Office">
  <a:themeElements>
    <a:clrScheme name="Niestandardowy 1">
      <a:dk1>
        <a:srgbClr val="000000"/>
      </a:dk1>
      <a:lt1>
        <a:sysClr val="window" lastClr="FFFFFF"/>
      </a:lt1>
      <a:dk2>
        <a:srgbClr val="2E696D"/>
      </a:dk2>
      <a:lt2>
        <a:srgbClr val="FFFFFF"/>
      </a:lt2>
      <a:accent1>
        <a:srgbClr val="EDF7F8"/>
      </a:accent1>
      <a:accent2>
        <a:srgbClr val="DDD1E7"/>
      </a:accent2>
      <a:accent3>
        <a:srgbClr val="463F6F"/>
      </a:accent3>
      <a:accent4>
        <a:srgbClr val="A65BA4"/>
      </a:accent4>
      <a:accent5>
        <a:srgbClr val="A19CBC"/>
      </a:accent5>
      <a:accent6>
        <a:srgbClr val="DFC3DE"/>
      </a:accent6>
      <a:hlink>
        <a:srgbClr val="0066FF"/>
      </a:hlink>
      <a:folHlink>
        <a:srgbClr val="613560"/>
      </a:folHlink>
    </a:clrScheme>
    <a:fontScheme name="Niestandardowy 1">
      <a:majorFont>
        <a:latin typeface="Poppins Medium"/>
        <a:ea typeface=""/>
        <a:cs typeface=""/>
      </a:majorFont>
      <a:minorFont>
        <a:latin typeface="Poppins"/>
        <a:ea typeface=""/>
        <a:cs typeface=""/>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Pakiet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993</Words>
  <Application>Microsoft Office PowerPoint</Application>
  <PresentationFormat>Widescreen</PresentationFormat>
  <Paragraphs>199</Paragraphs>
  <Slides>22</Slides>
  <Notes>16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22</vt:i4>
      </vt:variant>
    </vt:vector>
  </HeadingPairs>
  <TitlesOfParts>
    <vt:vector size="30" baseType="lpstr">
      <vt:lpstr>Aptos</vt:lpstr>
      <vt:lpstr>Arial</vt:lpstr>
      <vt:lpstr>Calibri</vt:lpstr>
      <vt:lpstr>Poppins</vt:lpstr>
      <vt:lpstr>Poppins Medium</vt:lpstr>
      <vt:lpstr>Poppins SemiBold</vt:lpstr>
      <vt:lpstr>Wingdings</vt:lpstr>
      <vt:lpstr>Motyw pakietu Office</vt:lpstr>
      <vt:lpstr>Culinary Institute Of Child Nutrition</vt:lpstr>
      <vt:lpstr>SCHOOL MEAL RECIPE WORKSHOP:</vt:lpstr>
      <vt:lpstr>Schedule-at-a-Glance</vt:lpstr>
      <vt:lpstr>Workshop Objectives</vt:lpstr>
      <vt:lpstr>Yield Test</vt:lpstr>
      <vt:lpstr>Scenario: Yield Test for Vegetable Soup</vt:lpstr>
      <vt:lpstr>Scenario: Yield Test for Vegetable Soup – Preparation</vt:lpstr>
      <vt:lpstr>Scenario: Yield Test for  Vegetable Soup – Cooking Process</vt:lpstr>
      <vt:lpstr>Scenario: Yield Test for Vegetable Soup – Measuring Final Yield</vt:lpstr>
      <vt:lpstr>Scenario: Yield Test for Vegetable Soup – Analysis and Adjustment</vt:lpstr>
      <vt:lpstr>Scenario: Yield Test for Taco Meat</vt:lpstr>
      <vt:lpstr>Scenario: Yield Test for Taco Meat – Preparation</vt:lpstr>
      <vt:lpstr>Scenario: Yield Test for Taco Meat – Cooking Process</vt:lpstr>
      <vt:lpstr>Scenario: Yield Test for Taco Meat – Measuring Final Yield</vt:lpstr>
      <vt:lpstr>Recipe Review Checklist Guide</vt:lpstr>
      <vt:lpstr>Test the Recipe</vt:lpstr>
      <vt:lpstr>Recipe Review Checklist Guide </vt:lpstr>
      <vt:lpstr>Culinary Institute Of Child Nutrition </vt:lpstr>
      <vt:lpstr>REMEMBER!</vt:lpstr>
      <vt:lpstr>Activity: Small Batch Test &amp; Student  Evaluation – Independent Work</vt:lpstr>
      <vt:lpstr>Sharing Session</vt:lpstr>
      <vt:lpstr>Key Takeaways and “Ah-Ha” moments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 MEAL RECIPE WORKSHOP</dc:title>
  <dc:subject>RD_Recipe_Standardization_Workshop_Day_3_sd__v01_20242019_dnbarret</dc:subject>
  <dc:creator/>
  <cp:lastModifiedBy/>
  <cp:revision>1</cp:revision>
  <dcterms:created xsi:type="dcterms:W3CDTF">2025-01-22T21:21:14Z</dcterms:created>
  <dcterms:modified xsi:type="dcterms:W3CDTF">2025-03-24T13:26:34Z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nguage">
    <vt:lpwstr>English</vt:lpwstr>
  </property>
</Properties>
</file>