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8"/>
  </p:notesMasterIdLst>
  <p:sldIdLst>
    <p:sldId id="262" r:id="rId2"/>
    <p:sldId id="256" r:id="rId3"/>
    <p:sldId id="274" r:id="rId4"/>
    <p:sldId id="263" r:id="rId5"/>
    <p:sldId id="284" r:id="rId6"/>
    <p:sldId id="295" r:id="rId7"/>
    <p:sldId id="296" r:id="rId8"/>
    <p:sldId id="297" r:id="rId9"/>
    <p:sldId id="298" r:id="rId10"/>
    <p:sldId id="299" r:id="rId11"/>
    <p:sldId id="267" r:id="rId12"/>
    <p:sldId id="291" r:id="rId13"/>
    <p:sldId id="292" r:id="rId14"/>
    <p:sldId id="266" r:id="rId15"/>
    <p:sldId id="293" r:id="rId16"/>
    <p:sldId id="269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464A"/>
    <a:srgbClr val="DFC3DE"/>
    <a:srgbClr val="F0E3F0"/>
    <a:srgbClr val="613560"/>
    <a:srgbClr val="BCCFD0"/>
    <a:srgbClr val="E0E9E9"/>
    <a:srgbClr val="9A599F"/>
    <a:srgbClr val="A35E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8A0709-E593-4B38-9391-75093063E128}" v="6" dt="2025-01-22T20:00:40.5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2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7F7F17-3B1A-47A2-A6A6-8D3734B3CBF5}" type="datetimeFigureOut">
              <a:rPr lang="pl-PL" smtClean="0"/>
              <a:t>24.03.2025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52EDF-4D44-47B0-9E4C-951827ADA8E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62440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>
            <a:extLst>
              <a:ext uri="{FF2B5EF4-FFF2-40B4-BE49-F238E27FC236}">
                <a16:creationId xmlns:a16="http://schemas.microsoft.com/office/drawing/2014/main" id="{88092AF8-3863-E91A-962E-8C12292073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230" y="3994484"/>
            <a:ext cx="6828389" cy="1458289"/>
          </a:xfrm>
          <a:prstGeom prst="rect">
            <a:avLst/>
          </a:prstGeom>
        </p:spPr>
      </p:pic>
      <p:pic>
        <p:nvPicPr>
          <p:cNvPr id="4" name="Obraz 3" descr="Obraz zawierający Naturalne jedzenie, owoce, produkcja, Superfood&#10;&#10;Opis wygenerowany automatycznie">
            <a:extLst>
              <a:ext uri="{FF2B5EF4-FFF2-40B4-BE49-F238E27FC236}">
                <a16:creationId xmlns:a16="http://schemas.microsoft.com/office/drawing/2014/main" id="{E82B2C1D-FF82-B12A-E068-0A0C6168C7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234" y="0"/>
            <a:ext cx="19737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1D748C-CA8A-8681-7C59-A7C7DC71F9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2000" y="1990267"/>
            <a:ext cx="4993037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rgbClr val="1C464A"/>
                </a:solidFill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3A0E547-7A5C-8B62-74BA-FC2F3C7E2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2962" y="4547432"/>
            <a:ext cx="4993037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i="1">
                <a:solidFill>
                  <a:srgbClr val="9A599F"/>
                </a:solidFill>
                <a:latin typeface="+mn-lt"/>
                <a:cs typeface="Poppins italic" panose="00000500000000000000" pitchFamily="2" charset="-1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7" name="Symbol zastępczy stopki 4">
            <a:extLst>
              <a:ext uri="{FF2B5EF4-FFF2-40B4-BE49-F238E27FC236}">
                <a16:creationId xmlns:a16="http://schemas.microsoft.com/office/drawing/2014/main" id="{E1C50AFA-EDB7-2C19-6E80-6BAAF31B1F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62" y="63360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2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en-US" dirty="0"/>
              <a:t>CULINARY INSTITUTE OF CHILD NUTRITION</a:t>
            </a:r>
            <a:endParaRPr lang="pl-PL" dirty="0"/>
          </a:p>
        </p:txBody>
      </p:sp>
      <p:pic>
        <p:nvPicPr>
          <p:cNvPr id="11" name="Obraz 10" descr="Obraz zawierający owoce, Naturalne jedzenie, jabłko, produkcja&#10;&#10;Opis wygenerowany automatycznie">
            <a:extLst>
              <a:ext uri="{FF2B5EF4-FFF2-40B4-BE49-F238E27FC236}">
                <a16:creationId xmlns:a16="http://schemas.microsoft.com/office/drawing/2014/main" id="{D5E1B4AC-4CC7-8301-A358-5BABAE87BA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079" y="1084074"/>
            <a:ext cx="2027538" cy="2216147"/>
          </a:xfrm>
          <a:prstGeom prst="rect">
            <a:avLst/>
          </a:prstGeom>
        </p:spPr>
      </p:pic>
      <p:pic>
        <p:nvPicPr>
          <p:cNvPr id="13" name="Obraz 12" descr="Obraz zawierający warzywo, fioletowy, roślina, kwiat&#10;&#10;Opis wygenerowany automatycznie">
            <a:extLst>
              <a:ext uri="{FF2B5EF4-FFF2-40B4-BE49-F238E27FC236}">
                <a16:creationId xmlns:a16="http://schemas.microsoft.com/office/drawing/2014/main" id="{EFF23AEE-56E4-C4B1-99C0-AC137DD1CA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1984">
            <a:off x="6929380" y="877828"/>
            <a:ext cx="2277564" cy="2489431"/>
          </a:xfrm>
          <a:prstGeom prst="rect">
            <a:avLst/>
          </a:prstGeom>
        </p:spPr>
      </p:pic>
      <p:pic>
        <p:nvPicPr>
          <p:cNvPr id="15" name="Obraz 14" descr="Obraz zawierający warzywo, brokół, Warzywa krzyżowe, produkcja&#10;&#10;Opis wygenerowany automatycznie">
            <a:extLst>
              <a:ext uri="{FF2B5EF4-FFF2-40B4-BE49-F238E27FC236}">
                <a16:creationId xmlns:a16="http://schemas.microsoft.com/office/drawing/2014/main" id="{4FD25F1E-356E-2B3C-59C9-8FF00356B7C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558" y="3300221"/>
            <a:ext cx="2738967" cy="2993755"/>
          </a:xfrm>
          <a:prstGeom prst="rect">
            <a:avLst/>
          </a:prstGeom>
        </p:spPr>
      </p:pic>
      <p:pic>
        <p:nvPicPr>
          <p:cNvPr id="17" name="Obraz 16" descr="Obraz zawierający owoce, gruszka, produkcja&#10;&#10;Opis wygenerowany automatycznie">
            <a:extLst>
              <a:ext uri="{FF2B5EF4-FFF2-40B4-BE49-F238E27FC236}">
                <a16:creationId xmlns:a16="http://schemas.microsoft.com/office/drawing/2014/main" id="{8D14317D-14EA-2265-3068-0A9DAACB90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699" y="3399312"/>
            <a:ext cx="2492374" cy="272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78837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41851E-3A45-2ACD-0BC4-B1871D928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575307" cy="40311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4">
            <a:extLst>
              <a:ext uri="{FF2B5EF4-FFF2-40B4-BE49-F238E27FC236}">
                <a16:creationId xmlns:a16="http://schemas.microsoft.com/office/drawing/2014/main" id="{523B5FB7-6FB7-3B87-846F-3DB20F8DCE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FE1AB8CF-9220-C5F9-B05A-8DE967FC7ED0}"/>
              </a:ext>
            </a:extLst>
          </p:cNvPr>
          <p:cNvCxnSpPr>
            <a:cxnSpLocks/>
          </p:cNvCxnSpPr>
          <p:nvPr userDrawn="1"/>
        </p:nvCxnSpPr>
        <p:spPr>
          <a:xfrm>
            <a:off x="0" y="1309605"/>
            <a:ext cx="12192000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C65A2EDA-296E-634B-BCCC-AE4693472D66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1C2F152-CCFD-11DB-FCF9-9E1C0F208054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840C5FFB-A956-518C-9293-6F8943310F22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0" name="Trójkąt równoramienny 9">
              <a:extLst>
                <a:ext uri="{FF2B5EF4-FFF2-40B4-BE49-F238E27FC236}">
                  <a16:creationId xmlns:a16="http://schemas.microsoft.com/office/drawing/2014/main" id="{CE716A69-93F7-4EAC-19CA-AB4B45FFD3BB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7FB29A43-4E71-92C4-D326-225FD9814AF3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ymbol zastępczy numeru slajdu 5">
            <a:extLst>
              <a:ext uri="{FF2B5EF4-FFF2-40B4-BE49-F238E27FC236}">
                <a16:creationId xmlns:a16="http://schemas.microsoft.com/office/drawing/2014/main" id="{A67F8B7C-A480-D7AE-27F8-C097EF63C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714CF64-9ECF-7399-ABBA-0AC811FD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 baseline="0">
                <a:solidFill>
                  <a:schemeClr val="tx1"/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5" name="Obraz 4" descr="Obraz zawierający warzywo, brokół, Warzywa krzyżowe, produkcja&#10;&#10;Opis wygenerowany automatycznie">
            <a:extLst>
              <a:ext uri="{FF2B5EF4-FFF2-40B4-BE49-F238E27FC236}">
                <a16:creationId xmlns:a16="http://schemas.microsoft.com/office/drawing/2014/main" id="{934AB7B8-FA32-64EF-8C1B-706CB47D4A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441" y="3670920"/>
            <a:ext cx="2336010" cy="255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3850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41851E-3A45-2ACD-0BC4-B1871D928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31113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stopki 4">
            <a:extLst>
              <a:ext uri="{FF2B5EF4-FFF2-40B4-BE49-F238E27FC236}">
                <a16:creationId xmlns:a16="http://schemas.microsoft.com/office/drawing/2014/main" id="{523B5FB7-6FB7-3B87-846F-3DB20F8DCE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FE1AB8CF-9220-C5F9-B05A-8DE967FC7ED0}"/>
              </a:ext>
            </a:extLst>
          </p:cNvPr>
          <p:cNvCxnSpPr>
            <a:cxnSpLocks/>
          </p:cNvCxnSpPr>
          <p:nvPr userDrawn="1"/>
        </p:nvCxnSpPr>
        <p:spPr>
          <a:xfrm>
            <a:off x="0" y="1309605"/>
            <a:ext cx="12192000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C65A2EDA-296E-634B-BCCC-AE4693472D66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1C2F152-CCFD-11DB-FCF9-9E1C0F208054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840C5FFB-A956-518C-9293-6F8943310F22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0" name="Trójkąt równoramienny 9">
              <a:extLst>
                <a:ext uri="{FF2B5EF4-FFF2-40B4-BE49-F238E27FC236}">
                  <a16:creationId xmlns:a16="http://schemas.microsoft.com/office/drawing/2014/main" id="{CE716A69-93F7-4EAC-19CA-AB4B45FFD3BB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7FB29A43-4E71-92C4-D326-225FD9814AF3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ymbol zastępczy numeru slajdu 5">
            <a:extLst>
              <a:ext uri="{FF2B5EF4-FFF2-40B4-BE49-F238E27FC236}">
                <a16:creationId xmlns:a16="http://schemas.microsoft.com/office/drawing/2014/main" id="{A67F8B7C-A480-D7AE-27F8-C097EF63C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714CF64-9ECF-7399-ABBA-0AC811FD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 baseline="0">
                <a:solidFill>
                  <a:schemeClr val="tx1"/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51949483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-lin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41851E-3A45-2ACD-0BC4-B1871D928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84089"/>
            <a:ext cx="10515600" cy="377264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4">
            <a:extLst>
              <a:ext uri="{FF2B5EF4-FFF2-40B4-BE49-F238E27FC236}">
                <a16:creationId xmlns:a16="http://schemas.microsoft.com/office/drawing/2014/main" id="{523B5FB7-6FB7-3B87-846F-3DB20F8DCE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FE1AB8CF-9220-C5F9-B05A-8DE967FC7ED0}"/>
              </a:ext>
            </a:extLst>
          </p:cNvPr>
          <p:cNvCxnSpPr>
            <a:cxnSpLocks/>
          </p:cNvCxnSpPr>
          <p:nvPr userDrawn="1"/>
        </p:nvCxnSpPr>
        <p:spPr>
          <a:xfrm>
            <a:off x="0" y="1656112"/>
            <a:ext cx="12192000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C65A2EDA-296E-634B-BCCC-AE4693472D66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1C2F152-CCFD-11DB-FCF9-9E1C0F208054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840C5FFB-A956-518C-9293-6F8943310F22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0" name="Trójkąt równoramienny 9">
              <a:extLst>
                <a:ext uri="{FF2B5EF4-FFF2-40B4-BE49-F238E27FC236}">
                  <a16:creationId xmlns:a16="http://schemas.microsoft.com/office/drawing/2014/main" id="{CE716A69-93F7-4EAC-19CA-AB4B45FFD3BB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7FB29A43-4E71-92C4-D326-225FD9814AF3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ymbol zastępczy numeru slajdu 5">
            <a:extLst>
              <a:ext uri="{FF2B5EF4-FFF2-40B4-BE49-F238E27FC236}">
                <a16:creationId xmlns:a16="http://schemas.microsoft.com/office/drawing/2014/main" id="{A67F8B7C-A480-D7AE-27F8-C097EF63C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714CF64-9ECF-7399-ABBA-0AC811FD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 baseline="0">
                <a:solidFill>
                  <a:schemeClr val="tx1"/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949347754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-lin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41851E-3A45-2ACD-0BC4-B1871D928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84089"/>
            <a:ext cx="8792680" cy="377264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4">
            <a:extLst>
              <a:ext uri="{FF2B5EF4-FFF2-40B4-BE49-F238E27FC236}">
                <a16:creationId xmlns:a16="http://schemas.microsoft.com/office/drawing/2014/main" id="{523B5FB7-6FB7-3B87-846F-3DB20F8DCE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FE1AB8CF-9220-C5F9-B05A-8DE967FC7ED0}"/>
              </a:ext>
            </a:extLst>
          </p:cNvPr>
          <p:cNvCxnSpPr>
            <a:cxnSpLocks/>
          </p:cNvCxnSpPr>
          <p:nvPr userDrawn="1"/>
        </p:nvCxnSpPr>
        <p:spPr>
          <a:xfrm>
            <a:off x="0" y="1656112"/>
            <a:ext cx="12192000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C65A2EDA-296E-634B-BCCC-AE4693472D66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1C2F152-CCFD-11DB-FCF9-9E1C0F208054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840C5FFB-A956-518C-9293-6F8943310F22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0" name="Trójkąt równoramienny 9">
              <a:extLst>
                <a:ext uri="{FF2B5EF4-FFF2-40B4-BE49-F238E27FC236}">
                  <a16:creationId xmlns:a16="http://schemas.microsoft.com/office/drawing/2014/main" id="{CE716A69-93F7-4EAC-19CA-AB4B45FFD3BB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7FB29A43-4E71-92C4-D326-225FD9814AF3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ymbol zastępczy numeru slajdu 5">
            <a:extLst>
              <a:ext uri="{FF2B5EF4-FFF2-40B4-BE49-F238E27FC236}">
                <a16:creationId xmlns:a16="http://schemas.microsoft.com/office/drawing/2014/main" id="{A67F8B7C-A480-D7AE-27F8-C097EF63C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714CF64-9ECF-7399-ABBA-0AC811FD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 baseline="0">
                <a:solidFill>
                  <a:schemeClr val="tx1"/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13" name="Obraz 12" descr="Obraz zawierający warzywo, brokół, Warzywa krzyżowe, produkcja&#10;&#10;Opis wygenerowany automatycznie">
            <a:extLst>
              <a:ext uri="{FF2B5EF4-FFF2-40B4-BE49-F238E27FC236}">
                <a16:creationId xmlns:a16="http://schemas.microsoft.com/office/drawing/2014/main" id="{F1B35EE1-AF71-BAB0-84BD-DDB12C3DA2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441" y="3670920"/>
            <a:ext cx="2336010" cy="255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0765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41851E-3A45-2ACD-0BC4-B1871D928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48241" cy="4031113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stopki 4">
            <a:extLst>
              <a:ext uri="{FF2B5EF4-FFF2-40B4-BE49-F238E27FC236}">
                <a16:creationId xmlns:a16="http://schemas.microsoft.com/office/drawing/2014/main" id="{523B5FB7-6FB7-3B87-846F-3DB20F8DCE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C65A2EDA-296E-634B-BCCC-AE4693472D66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1C2F152-CCFD-11DB-FCF9-9E1C0F208054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840C5FFB-A956-518C-9293-6F8943310F22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0" name="Trójkąt równoramienny 9">
              <a:extLst>
                <a:ext uri="{FF2B5EF4-FFF2-40B4-BE49-F238E27FC236}">
                  <a16:creationId xmlns:a16="http://schemas.microsoft.com/office/drawing/2014/main" id="{CE716A69-93F7-4EAC-19CA-AB4B45FFD3BB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7FB29A43-4E71-92C4-D326-225FD9814AF3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ymbol zastępczy numeru slajdu 5">
            <a:extLst>
              <a:ext uri="{FF2B5EF4-FFF2-40B4-BE49-F238E27FC236}">
                <a16:creationId xmlns:a16="http://schemas.microsoft.com/office/drawing/2014/main" id="{A67F8B7C-A480-D7AE-27F8-C097EF63C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714CF64-9ECF-7399-ABBA-0AC811FD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 baseline="0">
                <a:solidFill>
                  <a:schemeClr val="tx2">
                    <a:lumMod val="75000"/>
                  </a:schemeClr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4" name="Obraz 3" descr="Obraz zawierający warzywo, brokół, Warzywa krzyżowe, produkcja&#10;&#10;Opis wygenerowany automatycznie">
            <a:extLst>
              <a:ext uri="{FF2B5EF4-FFF2-40B4-BE49-F238E27FC236}">
                <a16:creationId xmlns:a16="http://schemas.microsoft.com/office/drawing/2014/main" id="{95E33885-D2CC-FE08-C8C4-7098F8A76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441" y="3670920"/>
            <a:ext cx="2336010" cy="255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72475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41851E-3A45-2ACD-0BC4-B1871D928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311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4">
            <a:extLst>
              <a:ext uri="{FF2B5EF4-FFF2-40B4-BE49-F238E27FC236}">
                <a16:creationId xmlns:a16="http://schemas.microsoft.com/office/drawing/2014/main" id="{523B5FB7-6FB7-3B87-846F-3DB20F8DCE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C65A2EDA-296E-634B-BCCC-AE4693472D66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1C2F152-CCFD-11DB-FCF9-9E1C0F208054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840C5FFB-A956-518C-9293-6F8943310F22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0" name="Trójkąt równoramienny 9">
              <a:extLst>
                <a:ext uri="{FF2B5EF4-FFF2-40B4-BE49-F238E27FC236}">
                  <a16:creationId xmlns:a16="http://schemas.microsoft.com/office/drawing/2014/main" id="{CE716A69-93F7-4EAC-19CA-AB4B45FFD3BB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7FB29A43-4E71-92C4-D326-225FD9814AF3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ymbol zastępczy numeru slajdu 5">
            <a:extLst>
              <a:ext uri="{FF2B5EF4-FFF2-40B4-BE49-F238E27FC236}">
                <a16:creationId xmlns:a16="http://schemas.microsoft.com/office/drawing/2014/main" id="{A67F8B7C-A480-D7AE-27F8-C097EF63C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714CF64-9ECF-7399-ABBA-0AC811FD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 baseline="0">
                <a:solidFill>
                  <a:schemeClr val="tx2">
                    <a:lumMod val="75000"/>
                  </a:schemeClr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2872824201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0329E1-EF7A-51DB-07E0-3C6A7DC634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44176" y="2219093"/>
            <a:ext cx="6077414" cy="1997695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rgbClr val="1C464A"/>
                </a:solidFill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7BC437E-3EAC-48AA-C338-BAD0DA32D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4176" y="4589463"/>
            <a:ext cx="607741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pic>
        <p:nvPicPr>
          <p:cNvPr id="10" name="Obraz 9" descr="Obraz zawierający Naturalne jedzenie, owoce, produkcja, Superfood&#10;&#10;Opis wygenerowany automatycznie">
            <a:extLst>
              <a:ext uri="{FF2B5EF4-FFF2-40B4-BE49-F238E27FC236}">
                <a16:creationId xmlns:a16="http://schemas.microsoft.com/office/drawing/2014/main" id="{D90AD388-54C7-CF8D-0991-D5FBA62461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973766" cy="6858000"/>
          </a:xfrm>
          <a:prstGeom prst="rect">
            <a:avLst/>
          </a:prstGeom>
        </p:spPr>
      </p:pic>
      <p:sp>
        <p:nvSpPr>
          <p:cNvPr id="11" name="Symbol zastępczy stopki 4">
            <a:extLst>
              <a:ext uri="{FF2B5EF4-FFF2-40B4-BE49-F238E27FC236}">
                <a16:creationId xmlns:a16="http://schemas.microsoft.com/office/drawing/2014/main" id="{649E791F-7302-FB09-F8CE-50E64E879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9200" y="64584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</p:spTree>
    <p:extLst>
      <p:ext uri="{BB962C8B-B14F-4D97-AF65-F5344CB8AC3E}">
        <p14:creationId xmlns:p14="http://schemas.microsoft.com/office/powerpoint/2010/main" val="1401298837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F33CB2-2211-C663-2E35-DF7DC5659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04808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6B38E8-5CE4-468A-75C5-3C8B51AF4C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F094A0C-92CF-E4C7-53AC-1D81D58E7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1408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5" name="Symbol zastępczy stopki 4">
            <a:extLst>
              <a:ext uri="{FF2B5EF4-FFF2-40B4-BE49-F238E27FC236}">
                <a16:creationId xmlns:a16="http://schemas.microsoft.com/office/drawing/2014/main" id="{4C98F313-D98F-9A48-1E04-115071CF39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C068E9CF-7764-EB5A-CAE7-A56F53506DAD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7" name="Grupa 16">
            <a:extLst>
              <a:ext uri="{FF2B5EF4-FFF2-40B4-BE49-F238E27FC236}">
                <a16:creationId xmlns:a16="http://schemas.microsoft.com/office/drawing/2014/main" id="{278EBE4A-5409-7458-D3A0-2C2185FE0F29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6E70C52F-4B52-5754-430F-91C686C1BB60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9" name="Trójkąt równoramienny 18">
              <a:extLst>
                <a:ext uri="{FF2B5EF4-FFF2-40B4-BE49-F238E27FC236}">
                  <a16:creationId xmlns:a16="http://schemas.microsoft.com/office/drawing/2014/main" id="{146FBEDF-F2DA-2F4A-132C-92A3A304E274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AE812259-A04F-061E-B7C1-EB2DE43D9EE7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ymbol zastępczy numeru slajdu 5">
            <a:extLst>
              <a:ext uri="{FF2B5EF4-FFF2-40B4-BE49-F238E27FC236}">
                <a16:creationId xmlns:a16="http://schemas.microsoft.com/office/drawing/2014/main" id="{AB1BD0A2-9900-7697-26D9-6E4B403759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42442935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BEDDC0-F0F3-4496-6E75-B4D75A35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60322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664A6A2-C40C-3891-1703-09A5D17D12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2DDE59F-BD7B-2AC5-B704-4E79BA9C6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08705"/>
            <a:ext cx="5157787" cy="358095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44E2378-2F78-FB7F-55E2-D08146B7F4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982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6F9FD53-2BD7-BD31-E51D-12DB59AD9C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9820" y="2608705"/>
            <a:ext cx="5183188" cy="358095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7" name="Symbol zastępczy stopki 4">
            <a:extLst>
              <a:ext uri="{FF2B5EF4-FFF2-40B4-BE49-F238E27FC236}">
                <a16:creationId xmlns:a16="http://schemas.microsoft.com/office/drawing/2014/main" id="{DE3287B3-7315-D256-3BEC-D8E98BF46B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EDFD9279-7B4B-1CA1-E4D2-36696B3F7EC1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9" name="Grupa 18">
            <a:extLst>
              <a:ext uri="{FF2B5EF4-FFF2-40B4-BE49-F238E27FC236}">
                <a16:creationId xmlns:a16="http://schemas.microsoft.com/office/drawing/2014/main" id="{2FDFF5F9-7C08-60AE-B322-25BCB605471C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AD6BC279-0AAA-669D-1877-315E06CDF136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21" name="Trójkąt równoramienny 20">
              <a:extLst>
                <a:ext uri="{FF2B5EF4-FFF2-40B4-BE49-F238E27FC236}">
                  <a16:creationId xmlns:a16="http://schemas.microsoft.com/office/drawing/2014/main" id="{B5E89BE6-F3AE-8BCC-5381-5A6E579F302C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id="{92A589A2-F4E0-2FBF-4534-C901AC88CBC3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Symbol zastępczy numeru slajdu 5">
            <a:extLst>
              <a:ext uri="{FF2B5EF4-FFF2-40B4-BE49-F238E27FC236}">
                <a16:creationId xmlns:a16="http://schemas.microsoft.com/office/drawing/2014/main" id="{07EA2509-087C-2FA9-B3DA-C69EA79848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6812500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F0E431-C7DA-AC3A-F7A4-6D6EF606D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61542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13" name="Symbol zastępczy stopki 4">
            <a:extLst>
              <a:ext uri="{FF2B5EF4-FFF2-40B4-BE49-F238E27FC236}">
                <a16:creationId xmlns:a16="http://schemas.microsoft.com/office/drawing/2014/main" id="{E5D75264-6E35-F871-89AD-BDAFB83442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AF1E1CD0-6FD7-3AC9-4CB1-EF98642C2ADF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5" name="Grupa 14">
            <a:extLst>
              <a:ext uri="{FF2B5EF4-FFF2-40B4-BE49-F238E27FC236}">
                <a16:creationId xmlns:a16="http://schemas.microsoft.com/office/drawing/2014/main" id="{ACE23A8C-ED66-FDDC-C410-5B4C1209B1B4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0C5C450A-9F3A-C916-CD3B-553834EF94DE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7" name="Trójkąt równoramienny 16">
              <a:extLst>
                <a:ext uri="{FF2B5EF4-FFF2-40B4-BE49-F238E27FC236}">
                  <a16:creationId xmlns:a16="http://schemas.microsoft.com/office/drawing/2014/main" id="{5CD9C23C-B86D-AEDC-BE8C-C42605175853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4311D339-306B-4A80-40DA-F91A6D48C0DA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numeru slajdu 5">
            <a:extLst>
              <a:ext uri="{FF2B5EF4-FFF2-40B4-BE49-F238E27FC236}">
                <a16:creationId xmlns:a16="http://schemas.microsoft.com/office/drawing/2014/main" id="{CE6866C1-998A-68AE-538A-D113D96DD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78842417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stopki 4">
            <a:extLst>
              <a:ext uri="{FF2B5EF4-FFF2-40B4-BE49-F238E27FC236}">
                <a16:creationId xmlns:a16="http://schemas.microsoft.com/office/drawing/2014/main" id="{B82A4B27-A6B7-4005-F353-9BF1E30C7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CF912A81-15A6-0F5F-9426-974488CBE621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4" name="Grupa 13">
            <a:extLst>
              <a:ext uri="{FF2B5EF4-FFF2-40B4-BE49-F238E27FC236}">
                <a16:creationId xmlns:a16="http://schemas.microsoft.com/office/drawing/2014/main" id="{E215DA77-D304-2F29-9553-1A5D8C214088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779489F0-7BF0-25F0-F70C-7ACC36EF3108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6" name="Trójkąt równoramienny 15">
              <a:extLst>
                <a:ext uri="{FF2B5EF4-FFF2-40B4-BE49-F238E27FC236}">
                  <a16:creationId xmlns:a16="http://schemas.microsoft.com/office/drawing/2014/main" id="{F7CDB82A-6827-1389-FE32-AB2C24B5C7F2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C69AFD1C-A622-223C-F92F-CA8A2683C8B1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ymbol zastępczy numeru slajdu 5">
            <a:extLst>
              <a:ext uri="{FF2B5EF4-FFF2-40B4-BE49-F238E27FC236}">
                <a16:creationId xmlns:a16="http://schemas.microsoft.com/office/drawing/2014/main" id="{2FB0262B-E20D-258D-F468-6A046AC21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45385765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A61608-BF06-3EB1-3259-B2B3B4D6A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275573-3E3F-6545-C8EF-E7F3CA4AA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25982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7E3B518-078A-68CD-78CB-BBCCC095F0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5" name="Symbol zastępczy stopki 4">
            <a:extLst>
              <a:ext uri="{FF2B5EF4-FFF2-40B4-BE49-F238E27FC236}">
                <a16:creationId xmlns:a16="http://schemas.microsoft.com/office/drawing/2014/main" id="{85E9A2F6-2B9A-013D-42EE-A3159FC420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AA662BBF-AE81-E58B-460E-1A35B8F73EEB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7" name="Grupa 16">
            <a:extLst>
              <a:ext uri="{FF2B5EF4-FFF2-40B4-BE49-F238E27FC236}">
                <a16:creationId xmlns:a16="http://schemas.microsoft.com/office/drawing/2014/main" id="{F0CE1DF4-DFAE-364A-BC2D-1F62F1E2E63D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73EB0C9B-04E2-AD08-ABEE-F8C4007828F5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9" name="Trójkąt równoramienny 18">
              <a:extLst>
                <a:ext uri="{FF2B5EF4-FFF2-40B4-BE49-F238E27FC236}">
                  <a16:creationId xmlns:a16="http://schemas.microsoft.com/office/drawing/2014/main" id="{708913FD-310D-EFEF-460A-4FF33615A5E3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5D259413-A380-617B-5577-25968F3D9116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ymbol zastępczy numeru slajdu 5">
            <a:extLst>
              <a:ext uri="{FF2B5EF4-FFF2-40B4-BE49-F238E27FC236}">
                <a16:creationId xmlns:a16="http://schemas.microsoft.com/office/drawing/2014/main" id="{CDCEAA91-CDD6-9C2C-129E-E1293F534F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90383662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rostokąt: zaokrąglone rogi 25">
            <a:extLst>
              <a:ext uri="{FF2B5EF4-FFF2-40B4-BE49-F238E27FC236}">
                <a16:creationId xmlns:a16="http://schemas.microsoft.com/office/drawing/2014/main" id="{41D9A204-B827-10DF-99F2-5FBBAAFA5300}"/>
              </a:ext>
            </a:extLst>
          </p:cNvPr>
          <p:cNvSpPr/>
          <p:nvPr userDrawn="1"/>
        </p:nvSpPr>
        <p:spPr>
          <a:xfrm>
            <a:off x="838201" y="3183004"/>
            <a:ext cx="5167963" cy="2777795"/>
          </a:xfrm>
          <a:prstGeom prst="roundRect">
            <a:avLst>
              <a:gd name="adj" fmla="val 825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F8CB502-91CB-A214-F57E-F571E31DE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248" y="3429000"/>
            <a:ext cx="4819867" cy="594404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C31FF01-2EDF-ACD4-3C12-A50FC3F46C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62700" y="812801"/>
            <a:ext cx="5080308" cy="5148000"/>
          </a:xfrm>
          <a:prstGeom prst="roundRect">
            <a:avLst>
              <a:gd name="adj" fmla="val 8278"/>
            </a:avLst>
          </a:prstGeom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0109822-6CD1-06B5-C556-7ECF84F89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2248" y="4365058"/>
            <a:ext cx="4819867" cy="1373939"/>
          </a:xfrm>
        </p:spPr>
        <p:txBody>
          <a:bodyPr>
            <a:normAutofit/>
          </a:bodyPr>
          <a:lstStyle>
            <a:lvl1pPr marL="342900" indent="-342900">
              <a:spcAft>
                <a:spcPts val="1200"/>
              </a:spcAft>
              <a:buClr>
                <a:schemeClr val="accent3"/>
              </a:buClr>
              <a:buFont typeface="Wingdings" panose="05000000000000000000" pitchFamily="2" charset="2"/>
              <a:buChar char="w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5" name="Symbol zastępczy stopki 4">
            <a:extLst>
              <a:ext uri="{FF2B5EF4-FFF2-40B4-BE49-F238E27FC236}">
                <a16:creationId xmlns:a16="http://schemas.microsoft.com/office/drawing/2014/main" id="{E82D0DA9-88BE-A58E-D4C7-44240575D7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3C96F40E-198D-266E-D777-1924E6E75297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7" name="Grupa 16">
            <a:extLst>
              <a:ext uri="{FF2B5EF4-FFF2-40B4-BE49-F238E27FC236}">
                <a16:creationId xmlns:a16="http://schemas.microsoft.com/office/drawing/2014/main" id="{F60D5ED0-03CB-6A23-559C-DF5D157DEEB8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E7D629CB-AC39-BE63-6A39-FB3749DA9CAC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9" name="Trójkąt równoramienny 18">
              <a:extLst>
                <a:ext uri="{FF2B5EF4-FFF2-40B4-BE49-F238E27FC236}">
                  <a16:creationId xmlns:a16="http://schemas.microsoft.com/office/drawing/2014/main" id="{06DE0BF1-D133-E03C-0542-6FBAD6F2F128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F1FE2B3C-45D3-F4B9-A1E0-0D65DFE7981D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ymbol zastępczy numeru slajdu 5">
            <a:extLst>
              <a:ext uri="{FF2B5EF4-FFF2-40B4-BE49-F238E27FC236}">
                <a16:creationId xmlns:a16="http://schemas.microsoft.com/office/drawing/2014/main" id="{3B789773-13EF-1B4D-E958-B8C71C83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90771209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9D7FC2A5-C8EB-00F5-C73C-CF58F2962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FE548E2-F93F-CAAD-A112-84517259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31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025761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50" r:id="rId3"/>
    <p:sldLayoutId id="2147483660" r:id="rId4"/>
    <p:sldLayoutId id="2147483663" r:id="rId5"/>
    <p:sldLayoutId id="2147483662" r:id="rId6"/>
    <p:sldLayoutId id="2147483659" r:id="rId7"/>
    <p:sldLayoutId id="2147483661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C464A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Clr>
          <a:schemeClr val="accent4"/>
        </a:buClr>
        <a:buFontTx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200"/>
        </a:spcAft>
        <a:buClr>
          <a:schemeClr val="accent4"/>
        </a:buClr>
        <a:buFont typeface="Wingdings" panose="05000000000000000000" pitchFamily="2" charset="2"/>
        <a:buChar char="w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200"/>
        </a:spcAft>
        <a:buClr>
          <a:schemeClr val="accent4"/>
        </a:buClr>
        <a:buFont typeface="Wingdings" panose="05000000000000000000" pitchFamily="2" charset="2"/>
        <a:buChar char="w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200"/>
        </a:spcAft>
        <a:buClr>
          <a:schemeClr val="accent4"/>
        </a:buClr>
        <a:buFont typeface="Wingdings" panose="05000000000000000000" pitchFamily="2" charset="2"/>
        <a:buChar char="w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200"/>
        </a:spcAft>
        <a:buClr>
          <a:schemeClr val="accent4"/>
        </a:buClr>
        <a:buFont typeface="Wingdings" panose="05000000000000000000" pitchFamily="2" charset="2"/>
        <a:buChar char="w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oodbuyingguide.fns.usda.gov/" TargetMode="External"/><Relationship Id="rId2" Type="http://schemas.openxmlformats.org/officeDocument/2006/relationships/hyperlink" Target="https://www.fns.usda.gov/tn/food-buying-guide-for-child-nutrition-programs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06EE5-C046-9556-7DE7-09C519A50B4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9220200" cy="1325563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IN" sz="5400" kern="100" dirty="0">
                <a:noFill/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Culinary Institute Of Child Nutrition</a:t>
            </a:r>
            <a:endParaRPr lang="en-IN" sz="5400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252737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833D7D-B7CC-A969-6F21-2928ED8108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962" y="1990267"/>
            <a:ext cx="4283987" cy="2387600"/>
          </a:xfrm>
        </p:spPr>
        <p:txBody>
          <a:bodyPr>
            <a:normAutofit/>
          </a:bodyPr>
          <a:lstStyle/>
          <a:p>
            <a:r>
              <a:rPr lang="pl-PL" dirty="0">
                <a:latin typeface="+mn-lt"/>
              </a:rPr>
              <a:t>SCHOOL MEAL RECIPE WORKSHOP: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F24FFD3-7C5C-0CD9-5FFE-0726C1AC4F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From </a:t>
            </a:r>
            <a:r>
              <a:rPr lang="en-US" dirty="0"/>
              <a:t>Concept</a:t>
            </a:r>
            <a:r>
              <a:rPr lang="pl-PL" dirty="0"/>
              <a:t> to </a:t>
            </a:r>
            <a:r>
              <a:rPr lang="pl-PL" dirty="0" err="1"/>
              <a:t>Standardization</a:t>
            </a:r>
            <a:endParaRPr lang="pl-PL" dirty="0"/>
          </a:p>
          <a:p>
            <a:r>
              <a:rPr lang="pl-PL" sz="1800" i="0" dirty="0">
                <a:solidFill>
                  <a:schemeClr val="accent3"/>
                </a:solidFill>
              </a:rPr>
              <a:t>Day 2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2724BDE-B128-76AA-342C-287FC41B60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CULINARY INSTITUTE OF CHILD NUTRITION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95528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EC8FFE-8683-7004-AFB2-4E5C73BED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Schedule-</a:t>
            </a:r>
            <a:r>
              <a:rPr lang="pl-PL" dirty="0" err="1"/>
              <a:t>at</a:t>
            </a:r>
            <a:r>
              <a:rPr lang="pl-PL" dirty="0"/>
              <a:t>-a-</a:t>
            </a:r>
            <a:r>
              <a:rPr lang="pl-PL" dirty="0" err="1"/>
              <a:t>Glance</a:t>
            </a:r>
            <a:endParaRPr lang="pl-PL" dirty="0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68F1D70E-AF52-3602-AC55-527190CD1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66BCE9B7-30D8-6F8D-602C-65C40F8271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04335"/>
              </p:ext>
            </p:extLst>
          </p:nvPr>
        </p:nvGraphicFramePr>
        <p:xfrm>
          <a:off x="866567" y="1484687"/>
          <a:ext cx="10604808" cy="41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3008663285"/>
                    </a:ext>
                  </a:extLst>
                </a:gridCol>
                <a:gridCol w="2107096">
                  <a:extLst>
                    <a:ext uri="{9D8B030D-6E8A-4147-A177-3AD203B41FA5}">
                      <a16:colId xmlns:a16="http://schemas.microsoft.com/office/drawing/2014/main" val="3786536341"/>
                    </a:ext>
                  </a:extLst>
                </a:gridCol>
                <a:gridCol w="6592712">
                  <a:extLst>
                    <a:ext uri="{9D8B030D-6E8A-4147-A177-3AD203B41FA5}">
                      <a16:colId xmlns:a16="http://schemas.microsoft.com/office/drawing/2014/main" val="2949740019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l-PL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Day </a:t>
                      </a:r>
                      <a:r>
                        <a:rPr lang="pl-PL" sz="1600" b="0" dirty="0" err="1">
                          <a:solidFill>
                            <a:schemeClr val="bg1"/>
                          </a:solidFill>
                          <a:latin typeface="+mj-lt"/>
                        </a:rPr>
                        <a:t>Two</a:t>
                      </a:r>
                      <a:endParaRPr lang="pl-PL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0000" marT="90000" marB="90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18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Time</a:t>
                      </a:r>
                    </a:p>
                  </a:txBody>
                  <a:tcPr marL="90000" marT="90000" marB="9000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600" b="0" dirty="0" err="1">
                          <a:solidFill>
                            <a:schemeClr val="bg1"/>
                          </a:solidFill>
                          <a:latin typeface="+mj-lt"/>
                        </a:rPr>
                        <a:t>Topic</a:t>
                      </a:r>
                      <a:endParaRPr lang="pl-PL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0000" marT="90000" marB="9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600" b="0" dirty="0" err="1">
                          <a:solidFill>
                            <a:schemeClr val="bg1"/>
                          </a:solidFill>
                          <a:latin typeface="+mj-lt"/>
                        </a:rPr>
                        <a:t>Activities</a:t>
                      </a:r>
                      <a:r>
                        <a:rPr lang="pl-PL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 and </a:t>
                      </a:r>
                      <a:r>
                        <a:rPr lang="pl-PL" sz="1600" b="0" dirty="0" err="1">
                          <a:solidFill>
                            <a:schemeClr val="bg1"/>
                          </a:solidFill>
                          <a:latin typeface="+mj-lt"/>
                        </a:rPr>
                        <a:t>Objectives</a:t>
                      </a:r>
                      <a:endParaRPr lang="pl-PL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0000" marT="90000" marB="9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2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120 </a:t>
                      </a:r>
                      <a:r>
                        <a:rPr lang="pl-PL" sz="16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Minutes</a:t>
                      </a:r>
                      <a:endParaRPr lang="pl-PL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T="90000" marB="900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Review Plan for</a:t>
                      </a:r>
                      <a:r>
                        <a:rPr lang="pl-PL" sz="1600" dirty="0"/>
                        <a:t> </a:t>
                      </a:r>
                      <a:r>
                        <a:rPr lang="en-US" sz="1600" dirty="0"/>
                        <a:t>the Day</a:t>
                      </a:r>
                      <a:endParaRPr lang="pl-PL" sz="1600" dirty="0"/>
                    </a:p>
                  </a:txBody>
                  <a:tcPr marL="90000" marT="90000" marB="9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9E9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Clr>
                          <a:schemeClr val="tx2"/>
                        </a:buClr>
                        <a:buFont typeface="Wingdings" panose="05000000000000000000" pitchFamily="2" charset="2"/>
                        <a:buChar char="w"/>
                      </a:pPr>
                      <a:r>
                        <a:rPr lang="en-US" sz="1600" dirty="0"/>
                        <a:t>Review the </a:t>
                      </a:r>
                      <a:r>
                        <a:rPr lang="en-US" sz="1600" i="1" dirty="0"/>
                        <a:t>Food Buying Guide for Child</a:t>
                      </a:r>
                      <a:r>
                        <a:rPr lang="pl-PL" sz="1600" i="1" dirty="0"/>
                        <a:t> </a:t>
                      </a:r>
                      <a:r>
                        <a:rPr lang="en-US" sz="1600" i="1" dirty="0"/>
                        <a:t>Nutrition Programs </a:t>
                      </a:r>
                      <a:r>
                        <a:rPr lang="en-US" sz="1600" dirty="0"/>
                        <a:t>(FBG) and </a:t>
                      </a:r>
                      <a:r>
                        <a:rPr lang="en-US" sz="1600" i="1" dirty="0"/>
                        <a:t>Recipe Analysis</a:t>
                      </a:r>
                      <a:r>
                        <a:rPr lang="pl-PL" sz="1600" i="1" dirty="0"/>
                        <a:t> W</a:t>
                      </a:r>
                      <a:r>
                        <a:rPr lang="en-US" sz="1600" i="1" dirty="0" err="1"/>
                        <a:t>orkbook</a:t>
                      </a:r>
                      <a:r>
                        <a:rPr lang="en-US" sz="1600" i="1" dirty="0"/>
                        <a:t> </a:t>
                      </a:r>
                      <a:r>
                        <a:rPr lang="en-US" sz="1600" dirty="0"/>
                        <a:t>(RAW).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Clr>
                          <a:schemeClr val="tx2"/>
                        </a:buClr>
                        <a:buFont typeface="Wingdings" panose="05000000000000000000" pitchFamily="2" charset="2"/>
                        <a:buChar char="w"/>
                      </a:pPr>
                      <a:r>
                        <a:rPr lang="en-US" sz="1600" dirty="0"/>
                        <a:t>Discuss the recipes each participant will be</a:t>
                      </a:r>
                      <a:r>
                        <a:rPr lang="pl-PL" sz="1600" dirty="0"/>
                        <a:t> </a:t>
                      </a:r>
                      <a:r>
                        <a:rPr lang="en-US" sz="1600" dirty="0"/>
                        <a:t>developing.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Clr>
                          <a:schemeClr val="tx2"/>
                        </a:buClr>
                        <a:buFont typeface="Wingdings" panose="05000000000000000000" pitchFamily="2" charset="2"/>
                        <a:buChar char="w"/>
                      </a:pPr>
                      <a:r>
                        <a:rPr lang="en-US" sz="1600" dirty="0"/>
                        <a:t>Draft the initial recipe using your nutrient</a:t>
                      </a:r>
                      <a:r>
                        <a:rPr lang="pl-PL" sz="1600" dirty="0"/>
                        <a:t> </a:t>
                      </a:r>
                      <a:r>
                        <a:rPr lang="en-US" sz="1600" dirty="0"/>
                        <a:t>analysis software and FBG.</a:t>
                      </a:r>
                      <a:endParaRPr lang="pl-PL" sz="1600" dirty="0"/>
                    </a:p>
                  </a:txBody>
                  <a:tcPr marL="90000" marT="90000" marB="9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284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dirty="0"/>
                        <a:t>As </a:t>
                      </a:r>
                      <a:r>
                        <a:rPr lang="pl-PL" sz="1600" dirty="0" err="1"/>
                        <a:t>needed</a:t>
                      </a:r>
                      <a:endParaRPr lang="pl-PL" sz="1600" dirty="0"/>
                    </a:p>
                  </a:txBody>
                  <a:tcPr marL="90000" marT="90000" marB="900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CF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Standardized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Recipes</a:t>
                      </a:r>
                      <a:endParaRPr lang="pl-PL" sz="1600" dirty="0"/>
                    </a:p>
                  </a:txBody>
                  <a:tcPr marL="90000" marT="90000" marB="9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CFD0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Clr>
                          <a:schemeClr val="tx2"/>
                        </a:buClr>
                        <a:buFont typeface="Wingdings" panose="05000000000000000000" pitchFamily="2" charset="2"/>
                        <a:buChar char="w"/>
                      </a:pPr>
                      <a:r>
                        <a:rPr lang="pl-PL" sz="1600" dirty="0"/>
                        <a:t>Draft </a:t>
                      </a:r>
                      <a:r>
                        <a:rPr lang="pl-PL" sz="1600" dirty="0" err="1"/>
                        <a:t>recipe</a:t>
                      </a:r>
                      <a:endParaRPr lang="pl-PL" sz="1600" dirty="0"/>
                    </a:p>
                  </a:txBody>
                  <a:tcPr marL="90000" marT="90000" marB="9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CF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763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dirty="0"/>
                        <a:t>30-60 </a:t>
                      </a:r>
                      <a:r>
                        <a:rPr lang="pl-PL" sz="1600" dirty="0" err="1"/>
                        <a:t>Minutes</a:t>
                      </a:r>
                      <a:endParaRPr lang="pl-PL" sz="1600" dirty="0"/>
                    </a:p>
                  </a:txBody>
                  <a:tcPr marL="90000" marT="90000" marB="900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End of the Day</a:t>
                      </a:r>
                      <a:r>
                        <a:rPr lang="pl-PL" sz="1600" dirty="0"/>
                        <a:t> </a:t>
                      </a:r>
                      <a:r>
                        <a:rPr lang="en-US" sz="1600" dirty="0"/>
                        <a:t>Meeting</a:t>
                      </a:r>
                      <a:endParaRPr lang="pl-PL" sz="1600" dirty="0"/>
                    </a:p>
                  </a:txBody>
                  <a:tcPr marL="90000" marT="90000" marB="9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E9E9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Clr>
                          <a:schemeClr val="tx2"/>
                        </a:buClr>
                        <a:buFont typeface="Wingdings" panose="05000000000000000000" pitchFamily="2" charset="2"/>
                        <a:buChar char="w"/>
                      </a:pPr>
                      <a:r>
                        <a:rPr lang="en-US" sz="1600" dirty="0"/>
                        <a:t>Summarize day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Clr>
                          <a:schemeClr val="tx2"/>
                        </a:buClr>
                        <a:buFont typeface="Wingdings" panose="05000000000000000000" pitchFamily="2" charset="2"/>
                        <a:buChar char="w"/>
                      </a:pPr>
                      <a:r>
                        <a:rPr lang="en-US" sz="1600" dirty="0"/>
                        <a:t>Answer questions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Clr>
                          <a:schemeClr val="tx2"/>
                        </a:buClr>
                        <a:buFont typeface="Wingdings" panose="05000000000000000000" pitchFamily="2" charset="2"/>
                        <a:buChar char="w"/>
                      </a:pPr>
                      <a:r>
                        <a:rPr lang="en-US" sz="1600" dirty="0"/>
                        <a:t>Next Steps</a:t>
                      </a:r>
                      <a:endParaRPr lang="pl-PL" sz="1600" dirty="0"/>
                    </a:p>
                  </a:txBody>
                  <a:tcPr marL="90000" marT="90000" marB="90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588646"/>
                  </a:ext>
                </a:extLst>
              </a:tr>
            </a:tbl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4C3BA0C-F219-789D-A9C8-7B7D1BDBB8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8366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268D2-8E9F-EFA3-64EA-A3FA1F4E6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53CA42-2508-4AEB-D4AB-9E58B8ED7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Review</a:t>
            </a:r>
            <a:r>
              <a:rPr lang="pl-PL" dirty="0"/>
              <a:t> of Day 1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4E2D90-7805-B4E5-D737-FB7DC23EC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848241" cy="4031113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w"/>
            </a:pPr>
            <a:r>
              <a:rPr lang="en-US" dirty="0"/>
              <a:t>Examined the USDA Recipe Standardization Process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w"/>
            </a:pPr>
            <a:r>
              <a:rPr lang="en-US" dirty="0"/>
              <a:t>Reviewed the step for piloting a standardized recipe</a:t>
            </a:r>
            <a:endParaRPr lang="pl-PL" dirty="0"/>
          </a:p>
          <a:p>
            <a:pPr marL="1143000" lvl="1" indent="-457200">
              <a:lnSpc>
                <a:spcPct val="120000"/>
              </a:lnSpc>
              <a:spcAft>
                <a:spcPts val="600"/>
              </a:spcAft>
            </a:pPr>
            <a:r>
              <a:rPr lang="en-US" dirty="0"/>
              <a:t>Recipe Verification Phase</a:t>
            </a:r>
          </a:p>
          <a:p>
            <a:pPr marL="1143000" lvl="1" indent="-457200">
              <a:lnSpc>
                <a:spcPct val="120000"/>
              </a:lnSpc>
              <a:spcAft>
                <a:spcPts val="600"/>
              </a:spcAft>
            </a:pPr>
            <a:r>
              <a:rPr lang="en-US" dirty="0"/>
              <a:t>Product Evaluation Phase</a:t>
            </a:r>
          </a:p>
          <a:p>
            <a:pPr marL="1600200" lvl="2" indent="-457200">
              <a:lnSpc>
                <a:spcPct val="120000"/>
              </a:lnSpc>
              <a:spcAft>
                <a:spcPts val="600"/>
              </a:spcAft>
            </a:pPr>
            <a:r>
              <a:rPr lang="en-US" dirty="0"/>
              <a:t>Informal evaluation</a:t>
            </a:r>
          </a:p>
          <a:p>
            <a:pPr marL="1600200" lvl="2" indent="-457200">
              <a:lnSpc>
                <a:spcPct val="120000"/>
              </a:lnSpc>
              <a:spcAft>
                <a:spcPts val="600"/>
              </a:spcAft>
            </a:pPr>
            <a:r>
              <a:rPr lang="en-US" dirty="0"/>
              <a:t>Formal evaluation</a:t>
            </a:r>
          </a:p>
          <a:p>
            <a:pPr marL="1143000" lvl="1" indent="-457200">
              <a:lnSpc>
                <a:spcPct val="120000"/>
              </a:lnSpc>
              <a:spcAft>
                <a:spcPts val="600"/>
              </a:spcAft>
            </a:pPr>
            <a:r>
              <a:rPr lang="en-US" dirty="0"/>
              <a:t>Quantity Adjustment Phase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w"/>
            </a:pPr>
            <a:r>
              <a:rPr lang="en-US" dirty="0"/>
              <a:t>Visited the online the </a:t>
            </a:r>
            <a:r>
              <a:rPr lang="en-US" i="1" dirty="0"/>
              <a:t>Food Buying Guide for Child Nutrition Programs </a:t>
            </a:r>
            <a:r>
              <a:rPr lang="en-US" dirty="0"/>
              <a:t>(FBG) and the </a:t>
            </a:r>
            <a:r>
              <a:rPr lang="en-US" i="1" dirty="0"/>
              <a:t>Recipe Analysis Workbook </a:t>
            </a:r>
            <a:r>
              <a:rPr lang="en-US" dirty="0"/>
              <a:t>(RAW)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789C45F-5FB5-27DF-B0F3-D5D7C6AE63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0225225-84F0-A2AF-0A8D-863B706C0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</p:spTree>
    <p:extLst>
      <p:ext uri="{BB962C8B-B14F-4D97-AF65-F5344CB8AC3E}">
        <p14:creationId xmlns:p14="http://schemas.microsoft.com/office/powerpoint/2010/main" val="1050672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2415EA-CA9B-743C-C320-1F9374F8D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936A42D1-8C18-2CD1-2732-BBAFAFD85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Objectives for Day 2</a:t>
            </a:r>
            <a:endParaRPr lang="pl-PL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EA02CC9-9303-B026-C419-50F276236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96054" y="2110169"/>
            <a:ext cx="1784250" cy="1784250"/>
          </a:xfrm>
          <a:prstGeom prst="ellipse">
            <a:avLst/>
          </a:prstGeom>
          <a:solidFill>
            <a:schemeClr val="tx2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239D85-34EA-ADA2-780C-509217E2C9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76304" y="2490419"/>
            <a:ext cx="1023750" cy="102375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515ED1B-B532-8662-073B-F44C53B92777}"/>
              </a:ext>
            </a:extLst>
          </p:cNvPr>
          <p:cNvSpPr/>
          <p:nvPr/>
        </p:nvSpPr>
        <p:spPr>
          <a:xfrm>
            <a:off x="881494" y="4450169"/>
            <a:ext cx="3613369" cy="1121573"/>
          </a:xfrm>
          <a:custGeom>
            <a:avLst/>
            <a:gdLst>
              <a:gd name="connsiteX0" fmla="*/ 0 w 3613369"/>
              <a:gd name="connsiteY0" fmla="*/ 0 h 1121573"/>
              <a:gd name="connsiteX1" fmla="*/ 3613369 w 3613369"/>
              <a:gd name="connsiteY1" fmla="*/ 0 h 1121573"/>
              <a:gd name="connsiteX2" fmla="*/ 3613369 w 3613369"/>
              <a:gd name="connsiteY2" fmla="*/ 1121573 h 1121573"/>
              <a:gd name="connsiteX3" fmla="*/ 0 w 3613369"/>
              <a:gd name="connsiteY3" fmla="*/ 1121573 h 1121573"/>
              <a:gd name="connsiteX4" fmla="*/ 0 w 3613369"/>
              <a:gd name="connsiteY4" fmla="*/ 0 h 1121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3369" h="1121573">
                <a:moveTo>
                  <a:pt x="0" y="0"/>
                </a:moveTo>
                <a:lnTo>
                  <a:pt x="3613369" y="0"/>
                </a:lnTo>
                <a:lnTo>
                  <a:pt x="3613369" y="1121573"/>
                </a:lnTo>
                <a:lnTo>
                  <a:pt x="0" y="11215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accen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accent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cap="all"/>
            </a:pPr>
            <a:r>
              <a:rPr lang="en-US" sz="1800" kern="1200" cap="none" dirty="0">
                <a:solidFill>
                  <a:schemeClr val="tx1"/>
                </a:solidFill>
              </a:rPr>
              <a:t>Review the </a:t>
            </a:r>
            <a:r>
              <a:rPr lang="en-US" sz="1800" i="1" kern="1200" cap="none" dirty="0">
                <a:solidFill>
                  <a:schemeClr val="tx1"/>
                </a:solidFill>
              </a:rPr>
              <a:t>Food Buying Guide for Child Nutrition Programs </a:t>
            </a:r>
            <a:r>
              <a:rPr lang="en-US" sz="1800" kern="1200" cap="none" dirty="0">
                <a:solidFill>
                  <a:schemeClr val="tx1"/>
                </a:solidFill>
              </a:rPr>
              <a:t>(FBG) and </a:t>
            </a:r>
            <a:r>
              <a:rPr lang="en-US" sz="1800" i="1" kern="1200" cap="none" dirty="0">
                <a:solidFill>
                  <a:schemeClr val="tx1"/>
                </a:solidFill>
              </a:rPr>
              <a:t>Recipe Analysis Workbook </a:t>
            </a:r>
            <a:r>
              <a:rPr lang="en-US" sz="1800" kern="1200" cap="none" dirty="0">
                <a:solidFill>
                  <a:schemeClr val="tx1"/>
                </a:solidFill>
              </a:rPr>
              <a:t>(RAW).</a:t>
            </a:r>
            <a:endParaRPr lang="pl-PL" sz="1800" kern="1200" cap="none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BBBEC5B-F703-61C3-1267-1D84CF469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77114" y="2110169"/>
            <a:ext cx="1784250" cy="1784250"/>
          </a:xfrm>
          <a:prstGeom prst="ellipse">
            <a:avLst/>
          </a:prstGeom>
          <a:solidFill>
            <a:schemeClr val="accent4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9D98A6-B626-31DE-D32F-BB95F48FA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7364" y="2490419"/>
            <a:ext cx="1023750" cy="1023750"/>
          </a:xfrm>
          <a:prstGeom prst="rect">
            <a:avLst/>
          </a:prstGeom>
          <a:blipFill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7062F6D-375E-E5AD-0B72-D1C6FBD69B97}"/>
              </a:ext>
            </a:extLst>
          </p:cNvPr>
          <p:cNvSpPr/>
          <p:nvPr/>
        </p:nvSpPr>
        <p:spPr>
          <a:xfrm>
            <a:off x="5006739" y="4450169"/>
            <a:ext cx="2925000" cy="1121573"/>
          </a:xfrm>
          <a:custGeom>
            <a:avLst/>
            <a:gdLst>
              <a:gd name="connsiteX0" fmla="*/ 0 w 2925000"/>
              <a:gd name="connsiteY0" fmla="*/ 0 h 1121573"/>
              <a:gd name="connsiteX1" fmla="*/ 2925000 w 2925000"/>
              <a:gd name="connsiteY1" fmla="*/ 0 h 1121573"/>
              <a:gd name="connsiteX2" fmla="*/ 2925000 w 2925000"/>
              <a:gd name="connsiteY2" fmla="*/ 1121573 h 1121573"/>
              <a:gd name="connsiteX3" fmla="*/ 0 w 2925000"/>
              <a:gd name="connsiteY3" fmla="*/ 1121573 h 1121573"/>
              <a:gd name="connsiteX4" fmla="*/ 0 w 2925000"/>
              <a:gd name="connsiteY4" fmla="*/ 0 h 1121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5000" h="1121573">
                <a:moveTo>
                  <a:pt x="0" y="0"/>
                </a:moveTo>
                <a:lnTo>
                  <a:pt x="2925000" y="0"/>
                </a:lnTo>
                <a:lnTo>
                  <a:pt x="2925000" y="1121573"/>
                </a:lnTo>
                <a:lnTo>
                  <a:pt x="0" y="11215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accen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accent3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cap="all"/>
            </a:pPr>
            <a:r>
              <a:rPr lang="en-US" sz="1800" kern="1200" cap="none" dirty="0">
                <a:solidFill>
                  <a:schemeClr val="tx1"/>
                </a:solidFill>
              </a:rPr>
              <a:t>Discuss the recipes each participant will be developing.</a:t>
            </a:r>
            <a:endParaRPr lang="pl-PL" sz="1800" kern="1200" cap="none" dirty="0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D5377E2-DD7D-F076-AEA8-7600239AD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00525" y="2110169"/>
            <a:ext cx="1784250" cy="1784250"/>
          </a:xfrm>
          <a:prstGeom prst="ellipse">
            <a:avLst/>
          </a:prstGeom>
          <a:solidFill>
            <a:schemeClr val="accent3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C7585F-2DEC-5CBB-D27D-1B2E3AA8F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80775" y="2490419"/>
            <a:ext cx="1023750" cy="1023750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BCA3812-D6B7-6ED7-7F67-C415724E853C}"/>
              </a:ext>
            </a:extLst>
          </p:cNvPr>
          <p:cNvSpPr/>
          <p:nvPr/>
        </p:nvSpPr>
        <p:spPr>
          <a:xfrm>
            <a:off x="8443614" y="4450169"/>
            <a:ext cx="3098072" cy="1121573"/>
          </a:xfrm>
          <a:custGeom>
            <a:avLst/>
            <a:gdLst>
              <a:gd name="connsiteX0" fmla="*/ 0 w 3098072"/>
              <a:gd name="connsiteY0" fmla="*/ 0 h 1121573"/>
              <a:gd name="connsiteX1" fmla="*/ 3098072 w 3098072"/>
              <a:gd name="connsiteY1" fmla="*/ 0 h 1121573"/>
              <a:gd name="connsiteX2" fmla="*/ 3098072 w 3098072"/>
              <a:gd name="connsiteY2" fmla="*/ 1121573 h 1121573"/>
              <a:gd name="connsiteX3" fmla="*/ 0 w 3098072"/>
              <a:gd name="connsiteY3" fmla="*/ 1121573 h 1121573"/>
              <a:gd name="connsiteX4" fmla="*/ 0 w 3098072"/>
              <a:gd name="connsiteY4" fmla="*/ 0 h 1121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8072" h="1121573">
                <a:moveTo>
                  <a:pt x="0" y="0"/>
                </a:moveTo>
                <a:lnTo>
                  <a:pt x="3098072" y="0"/>
                </a:lnTo>
                <a:lnTo>
                  <a:pt x="3098072" y="1121573"/>
                </a:lnTo>
                <a:lnTo>
                  <a:pt x="0" y="11215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accen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accent4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cap="all"/>
            </a:pPr>
            <a:r>
              <a:rPr lang="en-US" sz="1800" kern="1200" cap="none" dirty="0">
                <a:solidFill>
                  <a:schemeClr val="tx1"/>
                </a:solidFill>
              </a:rPr>
              <a:t>Draft the initial recipe using your nutrient analysis software and FBG.</a:t>
            </a:r>
            <a:endParaRPr lang="pl-PL" sz="1800" kern="1200" cap="none" dirty="0">
              <a:solidFill>
                <a:schemeClr val="tx1"/>
              </a:solidFill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618C592-5EA1-31A1-80DE-DDB71FA14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117EB0E-4071-99AB-9E0E-1C6AD24A8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0811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4">
            <a:extLst>
              <a:ext uri="{FF2B5EF4-FFF2-40B4-BE49-F238E27FC236}">
                <a16:creationId xmlns:a16="http://schemas.microsoft.com/office/drawing/2014/main" id="{06FCD29A-7D0D-60AE-BECA-7285460418E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201" y="812801"/>
            <a:ext cx="5257800" cy="197734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USDA </a:t>
            </a: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Food Buying Guide for Child Nutrition Programs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and the </a:t>
            </a: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Recipe Analysis Workbook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7965FF6-6D61-1BF7-A1EB-538D77E8E5EE}"/>
              </a:ext>
            </a:extLst>
          </p:cNvPr>
          <p:cNvSpPr>
            <a:spLocks/>
          </p:cNvSpPr>
          <p:nvPr/>
        </p:nvSpPr>
        <p:spPr>
          <a:xfrm>
            <a:off x="1012248" y="3429000"/>
            <a:ext cx="4819867" cy="59440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Training Learning Goal</a:t>
            </a:r>
            <a:endParaRPr kumimoji="0" lang="pl-PL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BB1AD37-200C-4089-A2BD-850B439C1AC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Familiarize participants with the </a:t>
            </a:r>
            <a:r>
              <a:rPr lang="en-US" i="1" dirty="0"/>
              <a:t>Food Buying Guide </a:t>
            </a:r>
            <a:r>
              <a:rPr lang="en-US" dirty="0"/>
              <a:t>and </a:t>
            </a:r>
            <a:r>
              <a:rPr lang="en-US" i="1" dirty="0"/>
              <a:t>Recipe Analysis Workbook</a:t>
            </a:r>
            <a:r>
              <a:rPr lang="en-US" dirty="0"/>
              <a:t>.</a:t>
            </a:r>
          </a:p>
        </p:txBody>
      </p:sp>
      <p:pic>
        <p:nvPicPr>
          <p:cNvPr id="8" name="Symbol zastępczy obrazu 7" descr="A screenshot of the Create Recipe Analysis Workbook (RAW) interface from the U S D A Food Buying Guide for Child Nutrition Programs. It allows users to input recipe details such as name, servings, and ingredients. It features sections to search, select, and analyse food ingredients.&#10;">
            <a:extLst>
              <a:ext uri="{FF2B5EF4-FFF2-40B4-BE49-F238E27FC236}">
                <a16:creationId xmlns:a16="http://schemas.microsoft.com/office/drawing/2014/main" id="{8A8DAE67-AE49-8A4E-059F-3C0F388773E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-289" r="3813"/>
          <a:stretch/>
        </p:blipFill>
        <p:spPr>
          <a:xfrm>
            <a:off x="6362700" y="812801"/>
            <a:ext cx="5080308" cy="5148000"/>
          </a:xfrm>
          <a:prstGeom prst="roundRect">
            <a:avLst>
              <a:gd name="adj" fmla="val 8546"/>
            </a:avLst>
          </a:prstGeom>
        </p:spPr>
      </p:pic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9CD49E-479C-9E6F-0BD5-2776B3D01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>
                <a:solidFill>
                  <a:schemeClr val="tx2"/>
                </a:solidFill>
              </a:rPr>
              <a:t>CULINARY INSTITUTE OF CHILD NUTRITION</a:t>
            </a:r>
            <a:r>
              <a:rPr lang="pl-PL"/>
              <a:t> </a:t>
            </a:r>
            <a:r>
              <a:rPr lang="pl-PL">
                <a:solidFill>
                  <a:schemeClr val="tx1"/>
                </a:solidFill>
              </a:rPr>
              <a:t>//</a:t>
            </a:r>
            <a:r>
              <a:rPr lang="pl-PL"/>
              <a:t> </a:t>
            </a:r>
            <a:r>
              <a:rPr lang="pl-PL">
                <a:solidFill>
                  <a:schemeClr val="accent4"/>
                </a:solidFill>
              </a:rPr>
              <a:t>WORKSHOP DAY 2</a:t>
            </a:r>
            <a:endParaRPr lang="pl-PL" dirty="0">
              <a:solidFill>
                <a:schemeClr val="accent4"/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14DBDC0-0AB5-A76F-565B-0FD2CEE54F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82316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1BA18D3-3361-0124-E85A-B92261B1F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>
                <a:solidFill>
                  <a:schemeClr val="tx2"/>
                </a:solidFill>
              </a:rPr>
              <a:t>CULINARY INSTITUTE OF CHILD NUTRITION</a:t>
            </a:r>
            <a:r>
              <a:rPr lang="pl-PL"/>
              <a:t> </a:t>
            </a:r>
            <a:r>
              <a:rPr lang="pl-PL">
                <a:solidFill>
                  <a:schemeClr val="tx1"/>
                </a:solidFill>
              </a:rPr>
              <a:t>//</a:t>
            </a:r>
            <a:r>
              <a:rPr lang="pl-PL"/>
              <a:t> </a:t>
            </a:r>
            <a:r>
              <a:rPr lang="pl-PL">
                <a:solidFill>
                  <a:schemeClr val="accent4"/>
                </a:solidFill>
              </a:rPr>
              <a:t>WORKSHOP DAY 2</a:t>
            </a:r>
            <a:endParaRPr lang="pl-PL" dirty="0">
              <a:solidFill>
                <a:schemeClr val="accent4"/>
              </a:solidFill>
            </a:endParaRPr>
          </a:p>
        </p:txBody>
      </p:sp>
      <p:sp>
        <p:nvSpPr>
          <p:cNvPr id="8" name="Tytuł 7">
            <a:extLst>
              <a:ext uri="{FF2B5EF4-FFF2-40B4-BE49-F238E27FC236}">
                <a16:creationId xmlns:a16="http://schemas.microsoft.com/office/drawing/2014/main" id="{B3FAEDEC-580D-803A-E55A-DF0CFA4AC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580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Food Buying Guide for Child Nutrition Programs</a:t>
            </a:r>
            <a:r>
              <a:rPr lang="en-US" dirty="0"/>
              <a:t> (FBG) Introduction</a:t>
            </a:r>
            <a:endParaRPr lang="pl-PL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4E3199-8B84-4841-C16C-AB3DCC75A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1883044"/>
            <a:ext cx="10604808" cy="4262034"/>
          </a:xfrm>
          <a:prstGeom prst="rect">
            <a:avLst/>
          </a:prstGeom>
          <a:ln>
            <a:noFill/>
          </a:ln>
        </p:spPr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78C1648-8E34-E092-A958-B6043192C7D6}"/>
              </a:ext>
            </a:extLst>
          </p:cNvPr>
          <p:cNvSpPr/>
          <p:nvPr/>
        </p:nvSpPr>
        <p:spPr>
          <a:xfrm>
            <a:off x="838200" y="2255971"/>
            <a:ext cx="10604807" cy="1065508"/>
          </a:xfrm>
          <a:custGeom>
            <a:avLst/>
            <a:gdLst>
              <a:gd name="connsiteX0" fmla="*/ 0 w 10604807"/>
              <a:gd name="connsiteY0" fmla="*/ 106551 h 1065508"/>
              <a:gd name="connsiteX1" fmla="*/ 106551 w 10604807"/>
              <a:gd name="connsiteY1" fmla="*/ 0 h 1065508"/>
              <a:gd name="connsiteX2" fmla="*/ 10498256 w 10604807"/>
              <a:gd name="connsiteY2" fmla="*/ 0 h 1065508"/>
              <a:gd name="connsiteX3" fmla="*/ 10604807 w 10604807"/>
              <a:gd name="connsiteY3" fmla="*/ 106551 h 1065508"/>
              <a:gd name="connsiteX4" fmla="*/ 10604807 w 10604807"/>
              <a:gd name="connsiteY4" fmla="*/ 958957 h 1065508"/>
              <a:gd name="connsiteX5" fmla="*/ 10498256 w 10604807"/>
              <a:gd name="connsiteY5" fmla="*/ 1065508 h 1065508"/>
              <a:gd name="connsiteX6" fmla="*/ 106551 w 10604807"/>
              <a:gd name="connsiteY6" fmla="*/ 1065508 h 1065508"/>
              <a:gd name="connsiteX7" fmla="*/ 0 w 10604807"/>
              <a:gd name="connsiteY7" fmla="*/ 958957 h 1065508"/>
              <a:gd name="connsiteX8" fmla="*/ 0 w 10604807"/>
              <a:gd name="connsiteY8" fmla="*/ 106551 h 106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04807" h="1065508">
                <a:moveTo>
                  <a:pt x="0" y="106551"/>
                </a:moveTo>
                <a:cubicBezTo>
                  <a:pt x="0" y="47705"/>
                  <a:pt x="47705" y="0"/>
                  <a:pt x="106551" y="0"/>
                </a:cubicBezTo>
                <a:lnTo>
                  <a:pt x="10498256" y="0"/>
                </a:lnTo>
                <a:cubicBezTo>
                  <a:pt x="10557102" y="0"/>
                  <a:pt x="10604807" y="47705"/>
                  <a:pt x="10604807" y="106551"/>
                </a:cubicBezTo>
                <a:lnTo>
                  <a:pt x="10604807" y="958957"/>
                </a:lnTo>
                <a:cubicBezTo>
                  <a:pt x="10604807" y="1017803"/>
                  <a:pt x="10557102" y="1065508"/>
                  <a:pt x="10498256" y="1065508"/>
                </a:cubicBezTo>
                <a:lnTo>
                  <a:pt x="106551" y="1065508"/>
                </a:lnTo>
                <a:cubicBezTo>
                  <a:pt x="47705" y="1065508"/>
                  <a:pt x="0" y="1017803"/>
                  <a:pt x="0" y="958957"/>
                </a:cubicBezTo>
                <a:lnTo>
                  <a:pt x="0" y="106551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5208" tIns="103208" rIns="175208" bIns="103208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solidFill>
                  <a:schemeClr val="tx1"/>
                </a:solidFill>
              </a:rPr>
              <a:t>The Food Buying Guide for Child Nutrition Programs (FBG) </a:t>
            </a:r>
            <a:br>
              <a:rPr lang="pl-PL" sz="2400" kern="1200" dirty="0">
                <a:solidFill>
                  <a:schemeClr val="tx1"/>
                </a:solidFill>
              </a:rPr>
            </a:br>
            <a:r>
              <a:rPr lang="en-US" sz="2400" kern="1200" dirty="0">
                <a:solidFill>
                  <a:schemeClr val="tx1"/>
                </a:solidFill>
              </a:rPr>
              <a:t>is a resource designed to help you:</a:t>
            </a:r>
            <a:endParaRPr lang="pl-PL" sz="2400" kern="1200" dirty="0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F0D5514-B032-E8D9-9C8B-45C5B33A9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3513272"/>
            <a:ext cx="1065508" cy="1065508"/>
          </a:xfrm>
          <a:prstGeom prst="roundRect">
            <a:avLst>
              <a:gd name="adj" fmla="val 16670"/>
            </a:avLst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A303756-A5B0-F548-E8B9-01DE28FB9DC1}"/>
              </a:ext>
            </a:extLst>
          </p:cNvPr>
          <p:cNvSpPr/>
          <p:nvPr/>
        </p:nvSpPr>
        <p:spPr>
          <a:xfrm>
            <a:off x="1967639" y="3513272"/>
            <a:ext cx="9475368" cy="1065508"/>
          </a:xfrm>
          <a:custGeom>
            <a:avLst/>
            <a:gdLst>
              <a:gd name="connsiteX0" fmla="*/ 0 w 9475368"/>
              <a:gd name="connsiteY0" fmla="*/ 177620 h 1065508"/>
              <a:gd name="connsiteX1" fmla="*/ 177620 w 9475368"/>
              <a:gd name="connsiteY1" fmla="*/ 0 h 1065508"/>
              <a:gd name="connsiteX2" fmla="*/ 9297748 w 9475368"/>
              <a:gd name="connsiteY2" fmla="*/ 0 h 1065508"/>
              <a:gd name="connsiteX3" fmla="*/ 9475368 w 9475368"/>
              <a:gd name="connsiteY3" fmla="*/ 177620 h 1065508"/>
              <a:gd name="connsiteX4" fmla="*/ 9475368 w 9475368"/>
              <a:gd name="connsiteY4" fmla="*/ 887888 h 1065508"/>
              <a:gd name="connsiteX5" fmla="*/ 9297748 w 9475368"/>
              <a:gd name="connsiteY5" fmla="*/ 1065508 h 1065508"/>
              <a:gd name="connsiteX6" fmla="*/ 177620 w 9475368"/>
              <a:gd name="connsiteY6" fmla="*/ 1065508 h 1065508"/>
              <a:gd name="connsiteX7" fmla="*/ 0 w 9475368"/>
              <a:gd name="connsiteY7" fmla="*/ 887888 h 1065508"/>
              <a:gd name="connsiteX8" fmla="*/ 0 w 9475368"/>
              <a:gd name="connsiteY8" fmla="*/ 177620 h 106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75368" h="1065508">
                <a:moveTo>
                  <a:pt x="0" y="177620"/>
                </a:moveTo>
                <a:cubicBezTo>
                  <a:pt x="0" y="79523"/>
                  <a:pt x="79523" y="0"/>
                  <a:pt x="177620" y="0"/>
                </a:cubicBezTo>
                <a:lnTo>
                  <a:pt x="9297748" y="0"/>
                </a:lnTo>
                <a:cubicBezTo>
                  <a:pt x="9395845" y="0"/>
                  <a:pt x="9475368" y="79523"/>
                  <a:pt x="9475368" y="177620"/>
                </a:cubicBezTo>
                <a:lnTo>
                  <a:pt x="9475368" y="887888"/>
                </a:lnTo>
                <a:cubicBezTo>
                  <a:pt x="9475368" y="985985"/>
                  <a:pt x="9395845" y="1065508"/>
                  <a:pt x="9297748" y="1065508"/>
                </a:cubicBezTo>
                <a:lnTo>
                  <a:pt x="177620" y="1065508"/>
                </a:lnTo>
                <a:cubicBezTo>
                  <a:pt x="79523" y="1065508"/>
                  <a:pt x="0" y="985985"/>
                  <a:pt x="0" y="887888"/>
                </a:cubicBezTo>
                <a:lnTo>
                  <a:pt x="0" y="17762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7151" tIns="187151" rIns="187151" bIns="187151" numCol="1" spcCol="1270" anchor="ctr" anchorCtr="0">
            <a:noAutofit/>
          </a:bodyPr>
          <a:lstStyle/>
          <a:p>
            <a:pPr marL="0" lvl="0" indent="0" algn="l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 dirty="0">
                <a:solidFill>
                  <a:schemeClr val="tx1"/>
                </a:solidFill>
              </a:rPr>
              <a:t>Purchase the right amount of food in the most cost-effective way.</a:t>
            </a:r>
            <a:endParaRPr lang="pl-PL" sz="1900" kern="1200" dirty="0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0C40B86-E9C7-02E2-8213-DEE3934DBD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4706641"/>
            <a:ext cx="1065508" cy="1065508"/>
          </a:xfrm>
          <a:prstGeom prst="roundRect">
            <a:avLst>
              <a:gd name="adj" fmla="val 16670"/>
            </a:avLst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3FD403F-F309-4FFC-AED6-07BE6091060A}"/>
              </a:ext>
            </a:extLst>
          </p:cNvPr>
          <p:cNvSpPr/>
          <p:nvPr/>
        </p:nvSpPr>
        <p:spPr>
          <a:xfrm>
            <a:off x="1967639" y="4706641"/>
            <a:ext cx="9475368" cy="1065508"/>
          </a:xfrm>
          <a:custGeom>
            <a:avLst/>
            <a:gdLst>
              <a:gd name="connsiteX0" fmla="*/ 0 w 9475368"/>
              <a:gd name="connsiteY0" fmla="*/ 177620 h 1065508"/>
              <a:gd name="connsiteX1" fmla="*/ 177620 w 9475368"/>
              <a:gd name="connsiteY1" fmla="*/ 0 h 1065508"/>
              <a:gd name="connsiteX2" fmla="*/ 9297748 w 9475368"/>
              <a:gd name="connsiteY2" fmla="*/ 0 h 1065508"/>
              <a:gd name="connsiteX3" fmla="*/ 9475368 w 9475368"/>
              <a:gd name="connsiteY3" fmla="*/ 177620 h 1065508"/>
              <a:gd name="connsiteX4" fmla="*/ 9475368 w 9475368"/>
              <a:gd name="connsiteY4" fmla="*/ 887888 h 1065508"/>
              <a:gd name="connsiteX5" fmla="*/ 9297748 w 9475368"/>
              <a:gd name="connsiteY5" fmla="*/ 1065508 h 1065508"/>
              <a:gd name="connsiteX6" fmla="*/ 177620 w 9475368"/>
              <a:gd name="connsiteY6" fmla="*/ 1065508 h 1065508"/>
              <a:gd name="connsiteX7" fmla="*/ 0 w 9475368"/>
              <a:gd name="connsiteY7" fmla="*/ 887888 h 1065508"/>
              <a:gd name="connsiteX8" fmla="*/ 0 w 9475368"/>
              <a:gd name="connsiteY8" fmla="*/ 177620 h 106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75368" h="1065508">
                <a:moveTo>
                  <a:pt x="0" y="177620"/>
                </a:moveTo>
                <a:cubicBezTo>
                  <a:pt x="0" y="79523"/>
                  <a:pt x="79523" y="0"/>
                  <a:pt x="177620" y="0"/>
                </a:cubicBezTo>
                <a:lnTo>
                  <a:pt x="9297748" y="0"/>
                </a:lnTo>
                <a:cubicBezTo>
                  <a:pt x="9395845" y="0"/>
                  <a:pt x="9475368" y="79523"/>
                  <a:pt x="9475368" y="177620"/>
                </a:cubicBezTo>
                <a:lnTo>
                  <a:pt x="9475368" y="887888"/>
                </a:lnTo>
                <a:cubicBezTo>
                  <a:pt x="9475368" y="985985"/>
                  <a:pt x="9395845" y="1065508"/>
                  <a:pt x="9297748" y="1065508"/>
                </a:cubicBezTo>
                <a:lnTo>
                  <a:pt x="177620" y="1065508"/>
                </a:lnTo>
                <a:cubicBezTo>
                  <a:pt x="79523" y="1065508"/>
                  <a:pt x="0" y="985985"/>
                  <a:pt x="0" y="887888"/>
                </a:cubicBezTo>
                <a:lnTo>
                  <a:pt x="0" y="17762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7151" tIns="187151" rIns="187151" bIns="187151" numCol="1" spcCol="1270" anchor="ctr" anchorCtr="0">
            <a:noAutofit/>
          </a:bodyPr>
          <a:lstStyle/>
          <a:p>
            <a:pPr marL="0" lvl="0" indent="0" algn="l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 dirty="0">
                <a:solidFill>
                  <a:schemeClr val="tx1"/>
                </a:solidFill>
              </a:rPr>
              <a:t>Determine the specific contribution each food makes toward the meal pattern requirements. </a:t>
            </a:r>
            <a:endParaRPr lang="pl-PL" sz="1900" kern="1200" dirty="0">
              <a:solidFill>
                <a:schemeClr val="tx1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BA3EFF2-3CEA-559E-0DCF-E9B22CBCAF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12402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27FC12-7C6F-22D9-B775-99A5BDAD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57DFD2C4-A88F-7CE0-7E1E-0B1BFBEAB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the </a:t>
            </a:r>
            <a:r>
              <a:rPr lang="en-US" i="1" dirty="0"/>
              <a:t>Food Buying Guide</a:t>
            </a:r>
            <a:endParaRPr lang="pl-PL" i="1" dirty="0"/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9D8A723D-2455-DB50-5CDE-DB3A003A1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8261195" cy="4151428"/>
          </a:xfrm>
        </p:spPr>
        <p:txBody>
          <a:bodyPr>
            <a:normAutofit fontScale="85000" lnSpcReduction="20000"/>
          </a:bodyPr>
          <a:lstStyle/>
          <a:p>
            <a:pPr marL="457200" lvl="1" indent="-457200">
              <a:lnSpc>
                <a:spcPct val="110000"/>
              </a:lnSpc>
              <a:spcBef>
                <a:spcPts val="1000"/>
              </a:spcBef>
            </a:pPr>
            <a:r>
              <a:rPr lang="en-US" sz="2800" dirty="0"/>
              <a:t>First published in 1947</a:t>
            </a:r>
          </a:p>
          <a:p>
            <a:pPr marL="457200" lvl="1" indent="-457200">
              <a:lnSpc>
                <a:spcPct val="110000"/>
              </a:lnSpc>
              <a:spcBef>
                <a:spcPts val="1000"/>
              </a:spcBef>
            </a:pPr>
            <a:r>
              <a:rPr lang="en-US" sz="2800" dirty="0"/>
              <a:t>Updated to reflect changes in meal pattern requirements, addition of new foods, changes </a:t>
            </a:r>
            <a:br>
              <a:rPr lang="pl-PL" sz="2800" dirty="0"/>
            </a:br>
            <a:r>
              <a:rPr lang="en-US" sz="2800" dirty="0"/>
              <a:t>in technology, and packaging yields</a:t>
            </a:r>
          </a:p>
          <a:p>
            <a:pPr marL="457200" lvl="1" indent="-457200">
              <a:lnSpc>
                <a:spcPct val="110000"/>
              </a:lnSpc>
              <a:spcBef>
                <a:spcPts val="1000"/>
              </a:spcBef>
            </a:pPr>
            <a:r>
              <a:rPr lang="en-US" sz="2800" dirty="0"/>
              <a:t>Available in different formats:</a:t>
            </a:r>
          </a:p>
          <a:p>
            <a:pPr marL="914400" lvl="2" indent="-457200">
              <a:lnSpc>
                <a:spcPct val="110000"/>
              </a:lnSpc>
              <a:spcBef>
                <a:spcPts val="1000"/>
              </a:spcBef>
            </a:pPr>
            <a:r>
              <a:rPr lang="en-US" sz="2400" dirty="0"/>
              <a:t>Interactive Web-Based Tool</a:t>
            </a:r>
          </a:p>
          <a:p>
            <a:pPr marL="914400" lvl="2" indent="-457200">
              <a:lnSpc>
                <a:spcPct val="110000"/>
              </a:lnSpc>
              <a:spcBef>
                <a:spcPts val="1000"/>
              </a:spcBef>
            </a:pPr>
            <a:r>
              <a:rPr lang="en-US" sz="2400" dirty="0"/>
              <a:t>Mobile App (download from mobile device’s App Store)</a:t>
            </a:r>
          </a:p>
          <a:p>
            <a:pPr marL="914400" lvl="2" indent="-457200">
              <a:lnSpc>
                <a:spcPct val="110000"/>
              </a:lnSpc>
              <a:spcBef>
                <a:spcPts val="1000"/>
              </a:spcBef>
            </a:pPr>
            <a:r>
              <a:rPr lang="en-US" sz="2400" dirty="0"/>
              <a:t>Downloadable, printable PDF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5010633-4330-82D5-3544-ABF6E91D1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231187BC-15AC-479D-564A-F0FD6A676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9395" y="1825626"/>
            <a:ext cx="2699022" cy="2033934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00F8A5E-2412-8711-A2ED-147C535DA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23735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22DE1E-6F19-17A5-3226-E72299552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937488" cy="1325563"/>
          </a:xfrm>
        </p:spPr>
        <p:txBody>
          <a:bodyPr/>
          <a:lstStyle/>
          <a:p>
            <a:r>
              <a:rPr lang="en-US" dirty="0"/>
              <a:t>How to Access the </a:t>
            </a:r>
            <a:r>
              <a:rPr lang="en-US" i="1" dirty="0"/>
              <a:t>Food Buying Guide</a:t>
            </a:r>
            <a:endParaRPr lang="pl-PL" i="1" dirty="0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4E84173A-A9F4-1893-7606-157C131C1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>
                <a:solidFill>
                  <a:schemeClr val="tx2"/>
                </a:solidFill>
              </a:rPr>
              <a:t>CULINARY INSTITUTE OF CHILD NUTRITION</a:t>
            </a:r>
            <a:r>
              <a:rPr lang="pl-PL"/>
              <a:t> </a:t>
            </a:r>
            <a:r>
              <a:rPr lang="pl-PL">
                <a:solidFill>
                  <a:schemeClr val="tx1"/>
                </a:solidFill>
              </a:rPr>
              <a:t>//</a:t>
            </a:r>
            <a:r>
              <a:rPr lang="pl-PL"/>
              <a:t> </a:t>
            </a:r>
            <a:r>
              <a:rPr lang="pl-PL">
                <a:solidFill>
                  <a:schemeClr val="accent4"/>
                </a:solidFill>
              </a:rPr>
              <a:t>WORKSHOP DAY 2</a:t>
            </a:r>
            <a:endParaRPr lang="pl-PL" dirty="0">
              <a:solidFill>
                <a:schemeClr val="accent4"/>
              </a:solidFill>
            </a:endParaRPr>
          </a:p>
        </p:txBody>
      </p:sp>
      <p:pic>
        <p:nvPicPr>
          <p:cNvPr id="5" name="Content Placeholder 4" descr="A screenshot of the accessing the meal component section within web-based interactive tool page from the u s d a food buying guide features a landing page with following clickable meal component categories. Meats or meat alternates, vegetables, fruits, grains, milk, and other foods. Users can navigate using the meal components tab or icons.&#10;">
            <a:extLst>
              <a:ext uri="{FF2B5EF4-FFF2-40B4-BE49-F238E27FC236}">
                <a16:creationId xmlns:a16="http://schemas.microsoft.com/office/drawing/2014/main" id="{E40BBF51-0323-7873-2A43-78E2BD6DB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584" y="1184975"/>
            <a:ext cx="8098831" cy="5128187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96A89BA-8EAE-ECEF-C868-EFF793D57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7302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30840FDF-E050-89CB-06ED-70D802DD4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03673" cy="1325563"/>
          </a:xfrm>
        </p:spPr>
        <p:txBody>
          <a:bodyPr/>
          <a:lstStyle/>
          <a:p>
            <a:r>
              <a:rPr lang="en-US" dirty="0"/>
              <a:t>How to Access the </a:t>
            </a:r>
            <a:r>
              <a:rPr lang="en-US" i="1" dirty="0"/>
              <a:t>Food Buying Guide </a:t>
            </a:r>
            <a:endParaRPr lang="pl-PL" i="1" dirty="0"/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7B501831-C045-ECD0-0F6E-513A1901D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825625"/>
            <a:ext cx="9454378" cy="425179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chemeClr val="accent3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Access the </a:t>
            </a:r>
            <a:r>
              <a:rPr lang="en-US" sz="2400" i="1" dirty="0">
                <a:solidFill>
                  <a:schemeClr val="accent3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Food Buying Guide for Child Nutrition Programs</a:t>
            </a:r>
            <a:r>
              <a:rPr lang="en-US" sz="2400" dirty="0">
                <a:solidFill>
                  <a:schemeClr val="accent3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 </a:t>
            </a:r>
            <a:br>
              <a:rPr lang="pl-PL" sz="2400" dirty="0">
                <a:solidFill>
                  <a:schemeClr val="accent3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</a:br>
            <a:r>
              <a:rPr lang="en-US" sz="2400" dirty="0">
                <a:solidFill>
                  <a:schemeClr val="accent3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Home</a:t>
            </a:r>
            <a:r>
              <a:rPr lang="pl-PL" sz="2400" dirty="0">
                <a:solidFill>
                  <a:schemeClr val="accent3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 </a:t>
            </a:r>
            <a:r>
              <a:rPr lang="en-US" sz="2400" dirty="0">
                <a:solidFill>
                  <a:schemeClr val="accent3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Page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800" dirty="0"/>
              <a:t>To access the Food Buying Guide home page, navigate to</a:t>
            </a:r>
            <a:br>
              <a:rPr lang="en-US" sz="1800" dirty="0"/>
            </a:br>
            <a:r>
              <a:rPr lang="en-US" sz="1800" dirty="0">
                <a:hlinkClick r:id="rId2"/>
              </a:rPr>
              <a:t>https://www.fns.usda.gov/tn/food-buying-guide-for-child-nutrition-programs</a:t>
            </a:r>
            <a:r>
              <a:rPr lang="pl-PL" sz="1800" dirty="0"/>
              <a:t> </a:t>
            </a:r>
            <a:endParaRPr lang="en-US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chemeClr val="accent3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Access the Interactive Web-Based Tool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800" dirty="0"/>
              <a:t>To access the Food Buying Guide Interactive Web-Based Tool, navigate to</a:t>
            </a:r>
            <a:br>
              <a:rPr lang="en-US" sz="1800" dirty="0"/>
            </a:br>
            <a:r>
              <a:rPr lang="en-US" sz="1800" dirty="0">
                <a:hlinkClick r:id="rId3"/>
              </a:rPr>
              <a:t>https://foodbuyingguide.fns.usda.gov</a:t>
            </a:r>
            <a:r>
              <a:rPr lang="pl-PL" sz="1800" dirty="0"/>
              <a:t> </a:t>
            </a:r>
            <a:endParaRPr lang="en-US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chemeClr val="accent3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Access the Mobile App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To access the Mobile App from iPhone or iPad, open the App Store, and download the </a:t>
            </a:r>
            <a:r>
              <a:rPr lang="en-US" sz="1800" i="1" dirty="0"/>
              <a:t>Food Buying Guide </a:t>
            </a:r>
            <a:r>
              <a:rPr lang="en-US" sz="1800" dirty="0"/>
              <a:t>for CNP.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It is also available for Android platforms from Google Play.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8A5A24A-DE49-0B4A-F153-879777CE8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>
                <a:solidFill>
                  <a:schemeClr val="tx2"/>
                </a:solidFill>
              </a:rPr>
              <a:t>CULINARY INSTITUTE OF CHILD NUTRITION</a:t>
            </a:r>
            <a:r>
              <a:rPr lang="pl-PL"/>
              <a:t> </a:t>
            </a:r>
            <a:r>
              <a:rPr lang="pl-PL">
                <a:solidFill>
                  <a:schemeClr val="tx1"/>
                </a:solidFill>
              </a:rPr>
              <a:t>//</a:t>
            </a:r>
            <a:r>
              <a:rPr lang="pl-PL"/>
              <a:t> </a:t>
            </a:r>
            <a:r>
              <a:rPr lang="pl-PL">
                <a:solidFill>
                  <a:schemeClr val="accent4"/>
                </a:solidFill>
              </a:rPr>
              <a:t>WORKSHOP DAY 2</a:t>
            </a:r>
            <a:endParaRPr lang="pl-PL" dirty="0">
              <a:solidFill>
                <a:schemeClr val="accent4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6FF4E3B-60B2-8334-2EC6-6DB889D82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86410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DBE493-337A-4E50-081A-83A1437A3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Tour of FBG and RAW</a:t>
            </a:r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6931125-0B7B-2638-5174-B0A5FC4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</p:spTree>
    <p:extLst>
      <p:ext uri="{BB962C8B-B14F-4D97-AF65-F5344CB8AC3E}">
        <p14:creationId xmlns:p14="http://schemas.microsoft.com/office/powerpoint/2010/main" val="3223608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3C3246A8-4482-0513-4AD0-FFFB3B876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Recipe Writing</a:t>
            </a: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DDAB2FE-392D-3DED-B66D-8D472EFB5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39773" cy="4031113"/>
          </a:xfrm>
        </p:spPr>
        <p:txBody>
          <a:bodyPr>
            <a:normAutofit/>
          </a:bodyPr>
          <a:lstStyle/>
          <a:p>
            <a:r>
              <a:rPr lang="en-US" dirty="0"/>
              <a:t>Share the recipe details:</a:t>
            </a:r>
          </a:p>
          <a:p>
            <a:pPr lvl="1"/>
            <a:r>
              <a:rPr lang="en-US" dirty="0"/>
              <a:t>Why (on how if applicable) the recipe was selected</a:t>
            </a:r>
          </a:p>
          <a:p>
            <a:pPr lvl="1"/>
            <a:r>
              <a:rPr lang="en-US" dirty="0"/>
              <a:t>The primary ingredients that will be used</a:t>
            </a:r>
          </a:p>
          <a:p>
            <a:pPr lvl="1"/>
            <a:r>
              <a:rPr lang="en-US" dirty="0"/>
              <a:t>The production process (hot, cold, complex food production, etc.)</a:t>
            </a:r>
          </a:p>
          <a:p>
            <a:pPr lvl="1"/>
            <a:r>
              <a:rPr lang="en-US" dirty="0"/>
              <a:t>Any challenges they may perceive in developing the recipe </a:t>
            </a:r>
          </a:p>
          <a:p>
            <a:pPr lvl="1"/>
            <a:r>
              <a:rPr lang="en-US" dirty="0"/>
              <a:t>Additional questions as the instructor(s) see as useful to enhance the learning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464521A-1D7A-2B0B-1BE3-E0326C419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1FC11A5-7A99-EA37-3657-E502F427F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8691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A3824-3F2B-C757-FFE2-173F05C8F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9619F098-1AB5-805D-852A-CB4863969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433620DC-7B66-5BC6-347D-C28DBBE75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Recipe Writing – </a:t>
            </a:r>
            <a:br>
              <a:rPr lang="en-US" dirty="0"/>
            </a:br>
            <a:r>
              <a:rPr lang="en-US" dirty="0"/>
              <a:t>Independent Work</a:t>
            </a: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49CCCDE-9116-7C4F-2E08-43992F7F3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Participants will write a first draft of a recipe using their site’s nutrient analysis software.</a:t>
            </a:r>
          </a:p>
          <a:p>
            <a:pPr lvl="1"/>
            <a:r>
              <a:rPr lang="en-US" dirty="0"/>
              <a:t>Participants are encouraged to select a recipe that is planned to be used in the program on future menus. </a:t>
            </a:r>
          </a:p>
          <a:p>
            <a:pPr lvl="1"/>
            <a:r>
              <a:rPr lang="en-US" dirty="0"/>
              <a:t>Instructors will be available to answer questions and provide technical assistance throughout the activity.   </a:t>
            </a:r>
          </a:p>
          <a:p>
            <a:pPr lvl="1"/>
            <a:r>
              <a:rPr lang="en-US" dirty="0"/>
              <a:t>Be prepared to share the recipe, via screen share on the Zoom Meeting application, with the workshop cohort.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9F039FF-B05A-A850-BB99-0FA8C1AED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42391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3C3246A8-4482-0513-4AD0-FFFB3B876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 the Recipe </a:t>
            </a: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DDAB2FE-392D-3DED-B66D-8D472EFB5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208" y="1483077"/>
            <a:ext cx="10666800" cy="4723993"/>
          </a:xfrm>
        </p:spPr>
        <p:txBody>
          <a:bodyPr numCol="2" spcCol="720000">
            <a:noAutofit/>
          </a:bodyPr>
          <a:lstStyle/>
          <a:p>
            <a:pPr marL="457200" indent="-457200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w"/>
            </a:pPr>
            <a:r>
              <a:rPr lang="en-US" sz="1600" dirty="0"/>
              <a:t>Use the USDA Standardized Recipe </a:t>
            </a:r>
            <a:br>
              <a:rPr lang="pl-PL" sz="1600" dirty="0"/>
            </a:br>
            <a:r>
              <a:rPr lang="en-US" sz="1600" dirty="0"/>
              <a:t>Template to write the recipe </a:t>
            </a:r>
          </a:p>
          <a:p>
            <a:pPr marL="457200" indent="-457200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w"/>
            </a:pPr>
            <a:r>
              <a:rPr lang="en-US" sz="1600" dirty="0"/>
              <a:t>Recipe Title and Recipe Description </a:t>
            </a:r>
            <a:br>
              <a:rPr lang="pl-PL" sz="1600" dirty="0"/>
            </a:br>
            <a:r>
              <a:rPr lang="en-US" sz="1600" i="1" dirty="0"/>
              <a:t>(page 53 of your workbook)</a:t>
            </a:r>
          </a:p>
          <a:p>
            <a:pPr marL="457200" indent="-457200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w"/>
            </a:pPr>
            <a:r>
              <a:rPr lang="en-US" sz="1600" dirty="0"/>
              <a:t>Recipe Category </a:t>
            </a:r>
            <a:br>
              <a:rPr lang="pl-PL" sz="1600" dirty="0"/>
            </a:br>
            <a:r>
              <a:rPr lang="en-US" sz="1600" i="1" dirty="0"/>
              <a:t>(page 59 of your workbook)</a:t>
            </a:r>
          </a:p>
          <a:p>
            <a:pPr marL="457200" indent="-457200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w"/>
            </a:pPr>
            <a:r>
              <a:rPr lang="en-US" sz="1600" dirty="0"/>
              <a:t>Ingredients and units of measure </a:t>
            </a:r>
            <a:br>
              <a:rPr lang="pl-PL" sz="1600" dirty="0"/>
            </a:br>
            <a:r>
              <a:rPr lang="en-US" sz="1600" i="1" dirty="0"/>
              <a:t>(pages 60-66 of your workbook)</a:t>
            </a:r>
          </a:p>
          <a:p>
            <a:pPr marL="457200" indent="-457200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w"/>
            </a:pPr>
            <a:r>
              <a:rPr lang="en-US" sz="1600" dirty="0"/>
              <a:t>Preparation Directions </a:t>
            </a:r>
            <a:br>
              <a:rPr lang="pl-PL" sz="1600" dirty="0"/>
            </a:br>
            <a:r>
              <a:rPr lang="en-US" sz="1600" i="1" dirty="0"/>
              <a:t>(page 67 of your workbook)</a:t>
            </a:r>
          </a:p>
          <a:p>
            <a:pPr marL="457200" indent="-457200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w"/>
            </a:pPr>
            <a:r>
              <a:rPr lang="en-US" sz="1600" dirty="0"/>
              <a:t>Cooking Temperature, Cooking Time, </a:t>
            </a:r>
            <a:br>
              <a:rPr lang="pl-PL" sz="1600" dirty="0"/>
            </a:br>
            <a:r>
              <a:rPr lang="en-US" sz="1600" dirty="0"/>
              <a:t>and Preparation Time </a:t>
            </a:r>
            <a:br>
              <a:rPr lang="pl-PL" sz="1600" dirty="0"/>
            </a:br>
            <a:r>
              <a:rPr lang="en-US" sz="1600" i="1" dirty="0"/>
              <a:t>(pages 69-71 of your workbook)</a:t>
            </a:r>
          </a:p>
          <a:p>
            <a:pPr marL="457200" indent="-457200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w"/>
            </a:pPr>
            <a:r>
              <a:rPr lang="en-US" sz="1600" dirty="0"/>
              <a:t>Serving Size and Yield </a:t>
            </a:r>
            <a:br>
              <a:rPr lang="pl-PL" sz="1600" dirty="0"/>
            </a:br>
            <a:r>
              <a:rPr lang="en-US" sz="1600" i="1" dirty="0"/>
              <a:t>(page 72 of your workbook)</a:t>
            </a:r>
          </a:p>
          <a:p>
            <a:pPr marL="457200" indent="-457200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w"/>
            </a:pPr>
            <a:r>
              <a:rPr lang="en-US" sz="1600" dirty="0"/>
              <a:t>Equipment and Utensils Needed </a:t>
            </a:r>
            <a:br>
              <a:rPr lang="pl-PL" sz="1600" dirty="0"/>
            </a:br>
            <a:r>
              <a:rPr lang="en-US" sz="1600" i="1" dirty="0"/>
              <a:t>(page 79 of your workbook)</a:t>
            </a:r>
          </a:p>
          <a:p>
            <a:pPr marL="457200" indent="-457200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w"/>
            </a:pPr>
            <a:r>
              <a:rPr lang="en-US" sz="1600" dirty="0"/>
              <a:t>Crediting Information </a:t>
            </a:r>
            <a:br>
              <a:rPr lang="pl-PL" sz="1600" dirty="0"/>
            </a:br>
            <a:r>
              <a:rPr lang="en-US" sz="1600" i="1" dirty="0"/>
              <a:t>(page 81 of your workbook)</a:t>
            </a:r>
          </a:p>
          <a:p>
            <a:pPr marL="457200" indent="-457200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w"/>
            </a:pPr>
            <a:r>
              <a:rPr lang="en-US" sz="1600" dirty="0"/>
              <a:t>Marketing Guide </a:t>
            </a:r>
            <a:br>
              <a:rPr lang="pl-PL" sz="1600" dirty="0"/>
            </a:br>
            <a:r>
              <a:rPr lang="en-US" sz="1600" i="1" dirty="0"/>
              <a:t>(page 88 of your workbook</a:t>
            </a:r>
            <a:r>
              <a:rPr lang="pl-PL" sz="1600" i="1" dirty="0"/>
              <a:t>)</a:t>
            </a:r>
            <a:endParaRPr lang="en-US" sz="1600" i="1" dirty="0"/>
          </a:p>
          <a:p>
            <a:pPr marL="457200" indent="-457200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w"/>
            </a:pPr>
            <a:r>
              <a:rPr lang="en-US" sz="1600" dirty="0"/>
              <a:t>Food Safety Guidelines </a:t>
            </a:r>
            <a:br>
              <a:rPr lang="pl-PL" sz="1600" dirty="0"/>
            </a:br>
            <a:r>
              <a:rPr lang="en-US" sz="1600" i="1" dirty="0"/>
              <a:t>(</a:t>
            </a:r>
            <a:r>
              <a:rPr lang="en-US" sz="1600" i="1"/>
              <a:t>page 91 </a:t>
            </a:r>
            <a:r>
              <a:rPr lang="en-US" sz="1600" i="1" dirty="0"/>
              <a:t>of your workbook)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464521A-1D7A-2B0B-1BE3-E0326C419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1FC11A5-7A99-EA37-3657-E502F427F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70735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CA249-E66E-03C4-9787-A4D464EF9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33135B-8318-AA82-F522-085088927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4176" y="1877190"/>
            <a:ext cx="6077414" cy="1997695"/>
          </a:xfrm>
        </p:spPr>
        <p:txBody>
          <a:bodyPr/>
          <a:lstStyle/>
          <a:p>
            <a:r>
              <a:rPr lang="pl-PL" dirty="0" err="1"/>
              <a:t>Sharing</a:t>
            </a:r>
            <a:r>
              <a:rPr lang="pl-PL" dirty="0"/>
              <a:t> </a:t>
            </a:r>
            <a:r>
              <a:rPr lang="pl-PL" dirty="0" err="1"/>
              <a:t>Session</a:t>
            </a:r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1ACA54C-CC8B-6EAE-25F9-3013109F5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</p:spTree>
    <p:extLst>
      <p:ext uri="{BB962C8B-B14F-4D97-AF65-F5344CB8AC3E}">
        <p14:creationId xmlns:p14="http://schemas.microsoft.com/office/powerpoint/2010/main" val="2102090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A1E6C6-0552-5F3E-7C06-34BCCD534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Takeaways and “Ah-Ha” moments</a:t>
            </a:r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E0AF782-6E2B-CFFD-A125-5E2E80DC4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2</a:t>
            </a:r>
          </a:p>
        </p:txBody>
      </p:sp>
    </p:spTree>
    <p:extLst>
      <p:ext uri="{BB962C8B-B14F-4D97-AF65-F5344CB8AC3E}">
        <p14:creationId xmlns:p14="http://schemas.microsoft.com/office/powerpoint/2010/main" val="267571357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1">
      <a:dk1>
        <a:srgbClr val="000000"/>
      </a:dk1>
      <a:lt1>
        <a:sysClr val="window" lastClr="FFFFFF"/>
      </a:lt1>
      <a:dk2>
        <a:srgbClr val="2E696D"/>
      </a:dk2>
      <a:lt2>
        <a:srgbClr val="FFFFFF"/>
      </a:lt2>
      <a:accent1>
        <a:srgbClr val="EDF7F8"/>
      </a:accent1>
      <a:accent2>
        <a:srgbClr val="DDD1E7"/>
      </a:accent2>
      <a:accent3>
        <a:srgbClr val="463F6F"/>
      </a:accent3>
      <a:accent4>
        <a:srgbClr val="A65BA4"/>
      </a:accent4>
      <a:accent5>
        <a:srgbClr val="A19CBC"/>
      </a:accent5>
      <a:accent6>
        <a:srgbClr val="DFC3DE"/>
      </a:accent6>
      <a:hlink>
        <a:srgbClr val="0066FF"/>
      </a:hlink>
      <a:folHlink>
        <a:srgbClr val="613560"/>
      </a:folHlink>
    </a:clrScheme>
    <a:fontScheme name="Niestandardowy 1">
      <a:majorFont>
        <a:latin typeface="Poppins Medium"/>
        <a:ea typeface=""/>
        <a:cs typeface=""/>
      </a:majorFont>
      <a:minorFont>
        <a:latin typeface="Poppins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879</Words>
  <Application>Microsoft Office PowerPoint</Application>
  <PresentationFormat>Widescreen</PresentationFormat>
  <Paragraphs>111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Arial</vt:lpstr>
      <vt:lpstr>Calibri</vt:lpstr>
      <vt:lpstr>Poppins</vt:lpstr>
      <vt:lpstr>Poppins Medium</vt:lpstr>
      <vt:lpstr>Poppins SemiBold</vt:lpstr>
      <vt:lpstr>Wingdings</vt:lpstr>
      <vt:lpstr>Motyw pakietu Office</vt:lpstr>
      <vt:lpstr>Culinary Institute Of Child Nutrition</vt:lpstr>
      <vt:lpstr>SCHOOL MEAL RECIPE WORKSHOP:</vt:lpstr>
      <vt:lpstr>Schedule-at-a-Glance</vt:lpstr>
      <vt:lpstr>Review of Day 1</vt:lpstr>
      <vt:lpstr>Objectives for Day 2</vt:lpstr>
      <vt:lpstr>The USDA Food Buying Guide for Child Nutrition Programs and the Recipe Analysis Workbook</vt:lpstr>
      <vt:lpstr>Food Buying Guide for Child Nutrition Programs (FBG) Introduction</vt:lpstr>
      <vt:lpstr>More about the Food Buying Guide</vt:lpstr>
      <vt:lpstr>How to Access the Food Buying Guide</vt:lpstr>
      <vt:lpstr>How to Access the Food Buying Guide </vt:lpstr>
      <vt:lpstr>Virtual Tour of FBG and RAW</vt:lpstr>
      <vt:lpstr>Activity: Recipe Writing</vt:lpstr>
      <vt:lpstr>Activity: Recipe Writing –  Independent Work</vt:lpstr>
      <vt:lpstr>Write the Recipe </vt:lpstr>
      <vt:lpstr>Sharing Session</vt:lpstr>
      <vt:lpstr>Key Takeaways and “Ah-Ha” moments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MEAL RECIPE WORKSHOP</dc:title>
  <dc:subject>RD_Recipe_Standardization_Workshop_Day_2_sd__v01_20242019_dnbarret</dc:subject>
  <dc:creator/>
  <cp:lastModifiedBy/>
  <cp:revision>1</cp:revision>
  <dcterms:created xsi:type="dcterms:W3CDTF">2025-01-22T19:59:50Z</dcterms:created>
  <dcterms:modified xsi:type="dcterms:W3CDTF">2025-03-24T13:17:00Z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