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62" r:id="rId2"/>
    <p:sldId id="256" r:id="rId3"/>
    <p:sldId id="263" r:id="rId4"/>
    <p:sldId id="258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64A"/>
    <a:srgbClr val="9A599F"/>
    <a:srgbClr val="A35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F8D91E-A36F-4F61-BBEC-D78FFC84755E}" v="6" dt="2025-01-22T21:26:59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62536" autoAdjust="0"/>
  </p:normalViewPr>
  <p:slideViewPr>
    <p:cSldViewPr snapToGrid="0">
      <p:cViewPr varScale="1">
        <p:scale>
          <a:sx n="70" d="100"/>
          <a:sy n="70" d="100"/>
        </p:scale>
        <p:origin x="12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F7F17-3B1A-47A2-A6A6-8D3734B3CBF5}" type="datetimeFigureOut">
              <a:rPr lang="pl-PL" smtClean="0"/>
              <a:t>24.03.2025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52EDF-4D44-47B0-9E4C-951827ADA8E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244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52EDF-4D44-47B0-9E4C-951827ADA8EF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049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52EDF-4D44-47B0-9E4C-951827ADA8EF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864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52EDF-4D44-47B0-9E4C-951827ADA8EF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3594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52EDF-4D44-47B0-9E4C-951827ADA8EF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836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88092AF8-3863-E91A-962E-8C12292073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230" y="3994484"/>
            <a:ext cx="6828389" cy="1458289"/>
          </a:xfrm>
          <a:prstGeom prst="rect">
            <a:avLst/>
          </a:prstGeom>
        </p:spPr>
      </p:pic>
      <p:pic>
        <p:nvPicPr>
          <p:cNvPr id="4" name="Obraz 3" descr="Obraz zawierający Naturalne jedzenie, owoce, produkcja, Superfood&#10;&#10;Opis wygenerowany automatycznie">
            <a:extLst>
              <a:ext uri="{FF2B5EF4-FFF2-40B4-BE49-F238E27FC236}">
                <a16:creationId xmlns:a16="http://schemas.microsoft.com/office/drawing/2014/main" id="{E82B2C1D-FF82-B12A-E068-0A0C6168C7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234" y="0"/>
            <a:ext cx="1973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1D748C-CA8A-8681-7C59-A7C7DC71F9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2000" y="1990267"/>
            <a:ext cx="4993037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rgbClr val="1C464A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3A0E547-7A5C-8B62-74BA-FC2F3C7E2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962" y="4547432"/>
            <a:ext cx="4993037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i="1">
                <a:solidFill>
                  <a:srgbClr val="9A599F"/>
                </a:solidFill>
                <a:latin typeface="+mn-lt"/>
                <a:cs typeface="Poppins italic" panose="00000500000000000000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E1C50AFA-EDB7-2C19-6E80-6BAAF31B1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62" y="63360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2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en-US" dirty="0"/>
              <a:t>CULINARY INSTITUTE OF CHILD NUTRITION</a:t>
            </a:r>
            <a:endParaRPr lang="pl-PL" dirty="0"/>
          </a:p>
        </p:txBody>
      </p:sp>
      <p:pic>
        <p:nvPicPr>
          <p:cNvPr id="11" name="Obraz 10" descr="Obraz zawierający owoce, Naturalne jedzenie, jabłko, produkcja&#10;&#10;Opis wygenerowany automatycznie">
            <a:extLst>
              <a:ext uri="{FF2B5EF4-FFF2-40B4-BE49-F238E27FC236}">
                <a16:creationId xmlns:a16="http://schemas.microsoft.com/office/drawing/2014/main" id="{D5E1B4AC-4CC7-8301-A358-5BABAE87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9" y="1084074"/>
            <a:ext cx="2027538" cy="2216147"/>
          </a:xfrm>
          <a:prstGeom prst="rect">
            <a:avLst/>
          </a:prstGeom>
        </p:spPr>
      </p:pic>
      <p:pic>
        <p:nvPicPr>
          <p:cNvPr id="13" name="Obraz 12" descr="Obraz zawierający warzywo, fioletowy, roślina, kwiat&#10;&#10;Opis wygenerowany automatycznie">
            <a:extLst>
              <a:ext uri="{FF2B5EF4-FFF2-40B4-BE49-F238E27FC236}">
                <a16:creationId xmlns:a16="http://schemas.microsoft.com/office/drawing/2014/main" id="{EFF23AEE-56E4-C4B1-99C0-AC137DD1CA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1984">
            <a:off x="6929380" y="877828"/>
            <a:ext cx="2277564" cy="2489431"/>
          </a:xfrm>
          <a:prstGeom prst="rect">
            <a:avLst/>
          </a:prstGeom>
        </p:spPr>
      </p:pic>
      <p:pic>
        <p:nvPicPr>
          <p:cNvPr id="15" name="Obraz 14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4FD25F1E-356E-2B3C-59C9-8FF00356B7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58" y="3300221"/>
            <a:ext cx="2738967" cy="2993755"/>
          </a:xfrm>
          <a:prstGeom prst="rect">
            <a:avLst/>
          </a:prstGeom>
        </p:spPr>
      </p:pic>
      <p:pic>
        <p:nvPicPr>
          <p:cNvPr id="17" name="Obraz 16" descr="Obraz zawierający owoce, gruszka, produkcja&#10;&#10;Opis wygenerowany automatycznie">
            <a:extLst>
              <a:ext uri="{FF2B5EF4-FFF2-40B4-BE49-F238E27FC236}">
                <a16:creationId xmlns:a16="http://schemas.microsoft.com/office/drawing/2014/main" id="{8D14317D-14EA-2265-3068-0A9DAACB90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699" y="3399312"/>
            <a:ext cx="2492374" cy="272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883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575307" cy="40311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309605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5" name="Obraz 4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934AB7B8-FA32-64EF-8C1B-706CB47D4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3850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11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309605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1949483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4089"/>
            <a:ext cx="10515600" cy="37726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656112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94934775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4089"/>
            <a:ext cx="8792680" cy="37726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E1AB8CF-9220-C5F9-B05A-8DE967FC7ED0}"/>
              </a:ext>
            </a:extLst>
          </p:cNvPr>
          <p:cNvCxnSpPr>
            <a:cxnSpLocks/>
          </p:cNvCxnSpPr>
          <p:nvPr userDrawn="1"/>
        </p:nvCxnSpPr>
        <p:spPr>
          <a:xfrm>
            <a:off x="0" y="1656112"/>
            <a:ext cx="1219200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F1B35EE1-AF71-BAB0-84BD-DDB12C3DA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076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8241" cy="403111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4" name="Obraz 3" descr="Obraz zawierający warzywo, brokół, Warzywa krzyżowe, produkcja&#10;&#10;Opis wygenerowany automatycznie">
            <a:extLst>
              <a:ext uri="{FF2B5EF4-FFF2-40B4-BE49-F238E27FC236}">
                <a16:creationId xmlns:a16="http://schemas.microsoft.com/office/drawing/2014/main" id="{95E33885-D2CC-FE08-C8C4-7098F8A76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41" y="3670920"/>
            <a:ext cx="2336010" cy="255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7247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1851E-3A45-2ACD-0BC4-B1871D928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1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523B5FB7-6FB7-3B87-846F-3DB20F8DC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65A2EDA-296E-634B-BCCC-AE4693472D66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1C2F152-CCFD-11DB-FCF9-9E1C0F20805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40C5FFB-A956-518C-9293-6F8943310F22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Trójkąt równoramienny 9">
              <a:extLst>
                <a:ext uri="{FF2B5EF4-FFF2-40B4-BE49-F238E27FC236}">
                  <a16:creationId xmlns:a16="http://schemas.microsoft.com/office/drawing/2014/main" id="{CE716A69-93F7-4EAC-19CA-AB4B45FFD3BB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7FB29A43-4E71-92C4-D326-225FD9814AF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A67F8B7C-A480-D7AE-27F8-C097EF6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14CF64-9ECF-7399-ABBA-0AC811FD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 baseline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87282420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0329E1-EF7A-51DB-07E0-3C6A7DC63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4176" y="2219093"/>
            <a:ext cx="6077414" cy="1997695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rgbClr val="1C464A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BC437E-3EAC-48AA-C338-BAD0DA32D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4176" y="4589463"/>
            <a:ext cx="607741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0" name="Obraz 9" descr="Obraz zawierający Naturalne jedzenie, owoce, produkcja, Superfood&#10;&#10;Opis wygenerowany automatycznie">
            <a:extLst>
              <a:ext uri="{FF2B5EF4-FFF2-40B4-BE49-F238E27FC236}">
                <a16:creationId xmlns:a16="http://schemas.microsoft.com/office/drawing/2014/main" id="{D90AD388-54C7-CF8D-0991-D5FBA6246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973766" cy="6858000"/>
          </a:xfrm>
          <a:prstGeom prst="rect">
            <a:avLst/>
          </a:prstGeom>
        </p:spPr>
      </p:pic>
      <p:sp>
        <p:nvSpPr>
          <p:cNvPr id="11" name="Symbol zastępczy stopki 4">
            <a:extLst>
              <a:ext uri="{FF2B5EF4-FFF2-40B4-BE49-F238E27FC236}">
                <a16:creationId xmlns:a16="http://schemas.microsoft.com/office/drawing/2014/main" id="{649E791F-7302-FB09-F8CE-50E64E87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9200" y="64584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</p:spTree>
    <p:extLst>
      <p:ext uri="{BB962C8B-B14F-4D97-AF65-F5344CB8AC3E}">
        <p14:creationId xmlns:p14="http://schemas.microsoft.com/office/powerpoint/2010/main" val="140129883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F33CB2-2211-C663-2E35-DF7DC565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4808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6B38E8-5CE4-468A-75C5-3C8B51AF4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094A0C-92CF-E4C7-53AC-1D81D58E7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1408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4C98F313-D98F-9A48-1E04-115071CF3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C068E9CF-7764-EB5A-CAE7-A56F53506DAD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278EBE4A-5409-7458-D3A0-2C2185FE0F29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6E70C52F-4B52-5754-430F-91C686C1BB60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146FBEDF-F2DA-2F4A-132C-92A3A304E274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AE812259-A04F-061E-B7C1-EB2DE43D9EE7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AB1BD0A2-9900-7697-26D9-6E4B40375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244293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BEDDC0-F0F3-4496-6E75-B4D75A35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60322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64A6A2-C40C-3891-1703-09A5D17D1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DDE59F-BD7B-2AC5-B704-4E79BA9C6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08705"/>
            <a:ext cx="5157787" cy="35809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4E2378-2F78-FB7F-55E2-D08146B7F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982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F9FD53-2BD7-BD31-E51D-12DB59AD9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9820" y="2608705"/>
            <a:ext cx="5183188" cy="358095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7" name="Symbol zastępczy stopki 4">
            <a:extLst>
              <a:ext uri="{FF2B5EF4-FFF2-40B4-BE49-F238E27FC236}">
                <a16:creationId xmlns:a16="http://schemas.microsoft.com/office/drawing/2014/main" id="{DE3287B3-7315-D256-3BEC-D8E98BF46B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EDFD9279-7B4B-1CA1-E4D2-36696B3F7EC1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9" name="Grupa 18">
            <a:extLst>
              <a:ext uri="{FF2B5EF4-FFF2-40B4-BE49-F238E27FC236}">
                <a16:creationId xmlns:a16="http://schemas.microsoft.com/office/drawing/2014/main" id="{2FDFF5F9-7C08-60AE-B322-25BCB605471C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AD6BC279-0AAA-669D-1877-315E06CDF136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1" name="Trójkąt równoramienny 20">
              <a:extLst>
                <a:ext uri="{FF2B5EF4-FFF2-40B4-BE49-F238E27FC236}">
                  <a16:creationId xmlns:a16="http://schemas.microsoft.com/office/drawing/2014/main" id="{B5E89BE6-F3AE-8BCC-5381-5A6E579F302C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92A589A2-F4E0-2FBF-4534-C901AC88CBC3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ymbol zastępczy numeru slajdu 5">
            <a:extLst>
              <a:ext uri="{FF2B5EF4-FFF2-40B4-BE49-F238E27FC236}">
                <a16:creationId xmlns:a16="http://schemas.microsoft.com/office/drawing/2014/main" id="{07EA2509-087C-2FA9-B3DA-C69EA79848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681250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F0E431-C7DA-AC3A-F7A4-6D6EF606D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61542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3" name="Symbol zastępczy stopki 4">
            <a:extLst>
              <a:ext uri="{FF2B5EF4-FFF2-40B4-BE49-F238E27FC236}">
                <a16:creationId xmlns:a16="http://schemas.microsoft.com/office/drawing/2014/main" id="{E5D75264-6E35-F871-89AD-BDAFB8344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AF1E1CD0-6FD7-3AC9-4CB1-EF98642C2ADF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5" name="Grupa 14">
            <a:extLst>
              <a:ext uri="{FF2B5EF4-FFF2-40B4-BE49-F238E27FC236}">
                <a16:creationId xmlns:a16="http://schemas.microsoft.com/office/drawing/2014/main" id="{ACE23A8C-ED66-FDDC-C410-5B4C1209B1B4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0C5C450A-9F3A-C916-CD3B-553834EF94DE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7" name="Trójkąt równoramienny 16">
              <a:extLst>
                <a:ext uri="{FF2B5EF4-FFF2-40B4-BE49-F238E27FC236}">
                  <a16:creationId xmlns:a16="http://schemas.microsoft.com/office/drawing/2014/main" id="{5CD9C23C-B86D-AEDC-BE8C-C42605175853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311D339-306B-4A80-40DA-F91A6D48C0DA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numeru slajdu 5">
            <a:extLst>
              <a:ext uri="{FF2B5EF4-FFF2-40B4-BE49-F238E27FC236}">
                <a16:creationId xmlns:a16="http://schemas.microsoft.com/office/drawing/2014/main" id="{CE6866C1-998A-68AE-538A-D113D96DD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884241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B82A4B27-A6B7-4005-F353-9BF1E30C7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CF912A81-15A6-0F5F-9426-974488CBE621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4" name="Grupa 13">
            <a:extLst>
              <a:ext uri="{FF2B5EF4-FFF2-40B4-BE49-F238E27FC236}">
                <a16:creationId xmlns:a16="http://schemas.microsoft.com/office/drawing/2014/main" id="{E215DA77-D304-2F29-9553-1A5D8C214088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779489F0-7BF0-25F0-F70C-7ACC36EF3108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6" name="Trójkąt równoramienny 15">
              <a:extLst>
                <a:ext uri="{FF2B5EF4-FFF2-40B4-BE49-F238E27FC236}">
                  <a16:creationId xmlns:a16="http://schemas.microsoft.com/office/drawing/2014/main" id="{F7CDB82A-6827-1389-FE32-AB2C24B5C7F2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C69AFD1C-A622-223C-F92F-CA8A2683C8B1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numeru slajdu 5">
            <a:extLst>
              <a:ext uri="{FF2B5EF4-FFF2-40B4-BE49-F238E27FC236}">
                <a16:creationId xmlns:a16="http://schemas.microsoft.com/office/drawing/2014/main" id="{2FB0262B-E20D-258D-F468-6A046AC21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538576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A61608-BF06-3EB1-3259-B2B3B4D6A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275573-3E3F-6545-C8EF-E7F3CA4AA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5982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7E3B518-078A-68CD-78CB-BBCCC095F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85E9A2F6-2B9A-013D-42EE-A3159FC42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A662BBF-AE81-E58B-460E-1A35B8F73EEB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F0CE1DF4-DFAE-364A-BC2D-1F62F1E2E63D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73EB0C9B-04E2-AD08-ABEE-F8C4007828F5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708913FD-310D-EFEF-460A-4FF33615A5E3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D259413-A380-617B-5577-25968F3D9116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CDCEAA91-CDD6-9C2C-129E-E1293F534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038366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: zaokrąglone rogi 25">
            <a:extLst>
              <a:ext uri="{FF2B5EF4-FFF2-40B4-BE49-F238E27FC236}">
                <a16:creationId xmlns:a16="http://schemas.microsoft.com/office/drawing/2014/main" id="{41D9A204-B827-10DF-99F2-5FBBAAFA5300}"/>
              </a:ext>
            </a:extLst>
          </p:cNvPr>
          <p:cNvSpPr/>
          <p:nvPr userDrawn="1"/>
        </p:nvSpPr>
        <p:spPr>
          <a:xfrm>
            <a:off x="838201" y="812801"/>
            <a:ext cx="5167963" cy="5148000"/>
          </a:xfrm>
          <a:prstGeom prst="roundRect">
            <a:avLst>
              <a:gd name="adj" fmla="val 82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F8CB502-91CB-A214-F57E-F571E31D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248" y="1121343"/>
            <a:ext cx="4819867" cy="594404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C31FF01-2EDF-ACD4-3C12-A50FC3F46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700" y="812801"/>
            <a:ext cx="5080308" cy="5148000"/>
          </a:xfrm>
          <a:prstGeom prst="roundRect">
            <a:avLst>
              <a:gd name="adj" fmla="val 8278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0109822-6CD1-06B5-C556-7ECF84F89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2248" y="2057400"/>
            <a:ext cx="4819867" cy="3679257"/>
          </a:xfrm>
        </p:spPr>
        <p:txBody>
          <a:bodyPr>
            <a:normAutofit/>
          </a:bodyPr>
          <a:lstStyle>
            <a:lvl1pPr marL="342900" indent="-342900">
              <a:spcAft>
                <a:spcPts val="1200"/>
              </a:spcAft>
              <a:buClr>
                <a:schemeClr val="accent3"/>
              </a:buClr>
              <a:buFont typeface="Wingdings" panose="05000000000000000000" pitchFamily="2" charset="2"/>
              <a:buChar char="w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5" name="Symbol zastępczy stopki 4">
            <a:extLst>
              <a:ext uri="{FF2B5EF4-FFF2-40B4-BE49-F238E27FC236}">
                <a16:creationId xmlns:a16="http://schemas.microsoft.com/office/drawing/2014/main" id="{E82D0DA9-88BE-A58E-D4C7-44240575D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>
                    <a:tint val="82000"/>
                  </a:schemeClr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C96F40E-198D-266E-D777-1924E6E75297}"/>
              </a:ext>
            </a:extLst>
          </p:cNvPr>
          <p:cNvCxnSpPr/>
          <p:nvPr userDrawn="1"/>
        </p:nvCxnSpPr>
        <p:spPr>
          <a:xfrm>
            <a:off x="0" y="6402383"/>
            <a:ext cx="12192000" cy="0"/>
          </a:xfrm>
          <a:prstGeom prst="line">
            <a:avLst/>
          </a:prstGeom>
          <a:ln w="2222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7" name="Grupa 16">
            <a:extLst>
              <a:ext uri="{FF2B5EF4-FFF2-40B4-BE49-F238E27FC236}">
                <a16:creationId xmlns:a16="http://schemas.microsoft.com/office/drawing/2014/main" id="{F60D5ED0-03CB-6A23-559C-DF5D157DEEB8}"/>
              </a:ext>
            </a:extLst>
          </p:cNvPr>
          <p:cNvGrpSpPr/>
          <p:nvPr userDrawn="1"/>
        </p:nvGrpSpPr>
        <p:grpSpPr>
          <a:xfrm>
            <a:off x="838201" y="6298750"/>
            <a:ext cx="481013" cy="445287"/>
            <a:chOff x="838201" y="6198391"/>
            <a:chExt cx="481013" cy="753561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E7D629CB-AC39-BE63-6A39-FB3749DA9CAC}"/>
                </a:ext>
              </a:extLst>
            </p:cNvPr>
            <p:cNvSpPr/>
            <p:nvPr userDrawn="1"/>
          </p:nvSpPr>
          <p:spPr>
            <a:xfrm>
              <a:off x="838201" y="6198391"/>
              <a:ext cx="425450" cy="753561"/>
            </a:xfrm>
            <a:prstGeom prst="rect">
              <a:avLst/>
            </a:prstGeom>
            <a:solidFill>
              <a:srgbClr val="9A59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9" name="Trójkąt równoramienny 18">
              <a:extLst>
                <a:ext uri="{FF2B5EF4-FFF2-40B4-BE49-F238E27FC236}">
                  <a16:creationId xmlns:a16="http://schemas.microsoft.com/office/drawing/2014/main" id="{06DE0BF1-D133-E03C-0542-6FBAD6F2F128}"/>
                </a:ext>
              </a:extLst>
            </p:cNvPr>
            <p:cNvSpPr/>
            <p:nvPr userDrawn="1"/>
          </p:nvSpPr>
          <p:spPr>
            <a:xfrm>
              <a:off x="1263652" y="6198395"/>
              <a:ext cx="55562" cy="183430"/>
            </a:xfrm>
            <a:prstGeom prst="triangle">
              <a:avLst>
                <a:gd name="adj" fmla="val 0"/>
              </a:avLst>
            </a:prstGeom>
            <a:solidFill>
              <a:srgbClr val="A3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F1FE2B3C-45D3-F4B9-A1E0-0D65DFE7981D}"/>
              </a:ext>
            </a:extLst>
          </p:cNvPr>
          <p:cNvCxnSpPr>
            <a:cxnSpLocks/>
          </p:cNvCxnSpPr>
          <p:nvPr userDrawn="1"/>
        </p:nvCxnSpPr>
        <p:spPr>
          <a:xfrm>
            <a:off x="936625" y="6603997"/>
            <a:ext cx="2206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>
            <a:extLst>
              <a:ext uri="{FF2B5EF4-FFF2-40B4-BE49-F238E27FC236}">
                <a16:creationId xmlns:a16="http://schemas.microsoft.com/office/drawing/2014/main" id="{3B789773-13EF-1B4D-E958-B8C71C83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defRPr>
            </a:lvl1pPr>
          </a:lstStyle>
          <a:p>
            <a:fld id="{87B17086-FE5F-4B39-99A4-0AF7C2C21D7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077120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D7FC2A5-C8EB-00F5-C73C-CF58F296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FE548E2-F93F-CAAD-A112-84517259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3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2576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60" r:id="rId4"/>
    <p:sldLayoutId id="2147483663" r:id="rId5"/>
    <p:sldLayoutId id="2147483662" r:id="rId6"/>
    <p:sldLayoutId id="2147483659" r:id="rId7"/>
    <p:sldLayoutId id="2147483661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C464A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Clr>
          <a:schemeClr val="accent4"/>
        </a:buClr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Clr>
          <a:schemeClr val="accent4"/>
        </a:buClr>
        <a:buFont typeface="Wingdings" panose="05000000000000000000" pitchFamily="2" charset="2"/>
        <a:buChar char="w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6F1B37-C107-8B7F-26D9-397D82F8806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noFill/>
              </a:rPr>
              <a:t>Culinary Institute Of Child Nutrition</a:t>
            </a:r>
            <a:endParaRPr lang="en-IN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5273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833D7D-B7CC-A969-6F21-2928ED810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962" y="1990267"/>
            <a:ext cx="4283987" cy="2387600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SCHOOL MEAL RECIPE WORKSHOP: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F24FFD3-7C5C-0CD9-5FFE-0726C1AC4F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From </a:t>
            </a:r>
            <a:r>
              <a:rPr lang="en-US" dirty="0"/>
              <a:t>Concept</a:t>
            </a:r>
            <a:r>
              <a:rPr lang="pl-PL" dirty="0"/>
              <a:t> to </a:t>
            </a:r>
            <a:r>
              <a:rPr lang="pl-PL" dirty="0" err="1"/>
              <a:t>Standardization</a:t>
            </a:r>
            <a:endParaRPr lang="pl-PL" dirty="0"/>
          </a:p>
          <a:p>
            <a:r>
              <a:rPr lang="pl-PL" sz="1800" i="0" dirty="0">
                <a:solidFill>
                  <a:schemeClr val="accent3"/>
                </a:solidFill>
              </a:rPr>
              <a:t>Day 5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2724BDE-B128-76AA-342C-287FC41B6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CULINARY INSTITUTE OF CHILD NUTRITION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552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268D2-8E9F-EFA3-64EA-A3FA1F4E6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53CA42-2508-4AEB-D4AB-9E58B8ED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Workshop Objectives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4E2D90-7805-B4E5-D737-FB7DC23EC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97486" cy="403111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w"/>
            </a:pPr>
            <a:r>
              <a:rPr lang="en-US" dirty="0"/>
              <a:t>Using the updated recipe, conduct a nutrient analysis for nutrition and crediting using the site’s recipe analysis software and the RAW.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9C45F-5FB5-27DF-B0F3-D5D7C6AE6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0225225-84F0-A2AF-0A8D-863B706C0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</p:spTree>
    <p:extLst>
      <p:ext uri="{BB962C8B-B14F-4D97-AF65-F5344CB8AC3E}">
        <p14:creationId xmlns:p14="http://schemas.microsoft.com/office/powerpoint/2010/main" val="1050672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9AA0FF6-E1A9-31E5-8516-A4650FA2F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808" y="6456709"/>
            <a:ext cx="7315200" cy="365125"/>
          </a:xfrm>
        </p:spPr>
        <p:txBody>
          <a:bodyPr anchor="ctr">
            <a:norm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CULINARY INSTITUTE OF CHILD NUTRITION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</a:rPr>
              <a:t>//</a:t>
            </a:r>
            <a:r>
              <a:rPr lang="pl-PL" dirty="0"/>
              <a:t> </a:t>
            </a:r>
            <a:r>
              <a:rPr lang="pl-PL" dirty="0">
                <a:solidFill>
                  <a:schemeClr val="accent4"/>
                </a:solidFill>
              </a:rPr>
              <a:t>WORKSHOP DAY 5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1FBAFC1-14D5-8AD0-F42F-56FDBE81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pl-PL" i="1" dirty="0" err="1"/>
              <a:t>Nutrient</a:t>
            </a:r>
            <a:r>
              <a:rPr lang="pl-PL" i="1" dirty="0"/>
              <a:t> Analysis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319AF2-4F61-CFBD-4B8C-B1178995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826117"/>
            <a:ext cx="10515600" cy="1151465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040628-25D8-A72D-D560-04435071D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518" y="2085196"/>
            <a:ext cx="633305" cy="63330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4BD306-2A5E-2CFD-8D7E-5EBA7F819D24}"/>
              </a:ext>
            </a:extLst>
          </p:cNvPr>
          <p:cNvSpPr/>
          <p:nvPr/>
        </p:nvSpPr>
        <p:spPr>
          <a:xfrm>
            <a:off x="2044595" y="1826117"/>
            <a:ext cx="9185657" cy="1151465"/>
          </a:xfrm>
          <a:custGeom>
            <a:avLst/>
            <a:gdLst>
              <a:gd name="connsiteX0" fmla="*/ 0 w 9185657"/>
              <a:gd name="connsiteY0" fmla="*/ 0 h 1151465"/>
              <a:gd name="connsiteX1" fmla="*/ 9185657 w 9185657"/>
              <a:gd name="connsiteY1" fmla="*/ 0 h 1151465"/>
              <a:gd name="connsiteX2" fmla="*/ 9185657 w 9185657"/>
              <a:gd name="connsiteY2" fmla="*/ 1151465 h 1151465"/>
              <a:gd name="connsiteX3" fmla="*/ 0 w 9185657"/>
              <a:gd name="connsiteY3" fmla="*/ 1151465 h 1151465"/>
              <a:gd name="connsiteX4" fmla="*/ 0 w 9185657"/>
              <a:gd name="connsiteY4" fmla="*/ 0 h 1151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657" h="1151465">
                <a:moveTo>
                  <a:pt x="0" y="0"/>
                </a:moveTo>
                <a:lnTo>
                  <a:pt x="9185657" y="0"/>
                </a:lnTo>
                <a:lnTo>
                  <a:pt x="9185657" y="1151465"/>
                </a:lnTo>
                <a:lnTo>
                  <a:pt x="0" y="11514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863" tIns="121863" rIns="121863" bIns="121863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The purpose of the nutrient analysis is to determine compliance with school meal regulatory requirements for </a:t>
            </a:r>
            <a:r>
              <a:rPr lang="en-GB" sz="1700" kern="1200" dirty="0"/>
              <a:t>calories, saturated fat, sodium, and added sugars</a:t>
            </a:r>
            <a:r>
              <a:rPr lang="en-US" sz="1700" kern="1200" dirty="0"/>
              <a:t> and to monitor these dietary components' levels in school meals.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1911B8-D56A-E9E1-323F-CD98CCFB0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3265448"/>
            <a:ext cx="10515600" cy="1151465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C3938A-5EDC-5A6E-3670-EB0EF46E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518" y="3524528"/>
            <a:ext cx="633305" cy="633305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13D0484-3E61-5D8C-44BD-AB38F3B04B16}"/>
              </a:ext>
            </a:extLst>
          </p:cNvPr>
          <p:cNvSpPr/>
          <p:nvPr/>
        </p:nvSpPr>
        <p:spPr>
          <a:xfrm>
            <a:off x="2044595" y="3265448"/>
            <a:ext cx="9185657" cy="1151465"/>
          </a:xfrm>
          <a:custGeom>
            <a:avLst/>
            <a:gdLst>
              <a:gd name="connsiteX0" fmla="*/ 0 w 9185657"/>
              <a:gd name="connsiteY0" fmla="*/ 0 h 1151465"/>
              <a:gd name="connsiteX1" fmla="*/ 9185657 w 9185657"/>
              <a:gd name="connsiteY1" fmla="*/ 0 h 1151465"/>
              <a:gd name="connsiteX2" fmla="*/ 9185657 w 9185657"/>
              <a:gd name="connsiteY2" fmla="*/ 1151465 h 1151465"/>
              <a:gd name="connsiteX3" fmla="*/ 0 w 9185657"/>
              <a:gd name="connsiteY3" fmla="*/ 1151465 h 1151465"/>
              <a:gd name="connsiteX4" fmla="*/ 0 w 9185657"/>
              <a:gd name="connsiteY4" fmla="*/ 0 h 1151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657" h="1151465">
                <a:moveTo>
                  <a:pt x="0" y="0"/>
                </a:moveTo>
                <a:lnTo>
                  <a:pt x="9185657" y="0"/>
                </a:lnTo>
                <a:lnTo>
                  <a:pt x="9185657" y="1151465"/>
                </a:lnTo>
                <a:lnTo>
                  <a:pt x="0" y="11514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863" tIns="121863" rIns="121863" bIns="121863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Performing an accurate nutrient analysis is critical to evaluating menus and menu documentation.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9145DC-D0CE-C556-43B7-EAE149B2B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4704780"/>
            <a:ext cx="10515600" cy="1151465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25031F-B100-A1D0-20CE-FA9283373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518" y="4963860"/>
            <a:ext cx="633305" cy="633305"/>
          </a:xfrm>
          <a:prstGeom prst="rect">
            <a:avLst/>
          </a:pr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9A9AAF6-2AFD-FB40-DD1F-5070802FE8AE}"/>
              </a:ext>
            </a:extLst>
          </p:cNvPr>
          <p:cNvSpPr/>
          <p:nvPr/>
        </p:nvSpPr>
        <p:spPr>
          <a:xfrm>
            <a:off x="2044595" y="4704780"/>
            <a:ext cx="9185657" cy="1151465"/>
          </a:xfrm>
          <a:custGeom>
            <a:avLst/>
            <a:gdLst>
              <a:gd name="connsiteX0" fmla="*/ 0 w 9185657"/>
              <a:gd name="connsiteY0" fmla="*/ 0 h 1151465"/>
              <a:gd name="connsiteX1" fmla="*/ 9185657 w 9185657"/>
              <a:gd name="connsiteY1" fmla="*/ 0 h 1151465"/>
              <a:gd name="connsiteX2" fmla="*/ 9185657 w 9185657"/>
              <a:gd name="connsiteY2" fmla="*/ 1151465 h 1151465"/>
              <a:gd name="connsiteX3" fmla="*/ 0 w 9185657"/>
              <a:gd name="connsiteY3" fmla="*/ 1151465 h 1151465"/>
              <a:gd name="connsiteX4" fmla="*/ 0 w 9185657"/>
              <a:gd name="connsiteY4" fmla="*/ 0 h 1151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657" h="1151465">
                <a:moveTo>
                  <a:pt x="0" y="0"/>
                </a:moveTo>
                <a:lnTo>
                  <a:pt x="9185657" y="0"/>
                </a:lnTo>
                <a:lnTo>
                  <a:pt x="9185657" y="1151465"/>
                </a:lnTo>
                <a:lnTo>
                  <a:pt x="0" y="11514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863" tIns="121863" rIns="121863" bIns="121863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Small changes to a recipe can have a massive impact on the overall contribution to meal pattern requirements and nutrition standards.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ACADEBA-DA05-61D9-35EE-92099979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402384"/>
            <a:ext cx="425450" cy="17815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B17086-FE5F-4B39-99A4-0AF7C2C21D7E}" type="slidenum">
              <a:rPr lang="pl-PL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677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10F74A3-00DE-22C3-B773-5509F7A37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04262B96-E3FC-89F6-EBAC-2D6A87034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/>
              <a:t>Food </a:t>
            </a:r>
            <a:r>
              <a:rPr lang="pl-PL" i="1" dirty="0" err="1"/>
              <a:t>Buying</a:t>
            </a:r>
            <a:r>
              <a:rPr lang="pl-PL" i="1" dirty="0"/>
              <a:t> Guide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64255B79-79E2-FC68-17CE-931E7A061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739744" cy="40311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Food Buying Guide for Child Nutrition Programs is a resource designed to help you: </a:t>
            </a:r>
          </a:p>
          <a:p>
            <a:pPr lvl="1"/>
            <a:r>
              <a:rPr lang="en-US" dirty="0"/>
              <a:t>Purchase food.</a:t>
            </a:r>
          </a:p>
          <a:p>
            <a:pPr lvl="1"/>
            <a:r>
              <a:rPr lang="en-US" dirty="0"/>
              <a:t>Determine food contribution.</a:t>
            </a:r>
          </a:p>
          <a:p>
            <a:r>
              <a:rPr lang="en-US" dirty="0"/>
              <a:t>The Recipe Analysis Workbook (RAW) is a resource designed to help you:</a:t>
            </a:r>
          </a:p>
          <a:p>
            <a:pPr lvl="1"/>
            <a:r>
              <a:rPr lang="en-US" dirty="0"/>
              <a:t>Worksheet for each meal component. </a:t>
            </a:r>
          </a:p>
          <a:p>
            <a:pPr lvl="1"/>
            <a:r>
              <a:rPr lang="en-US" dirty="0"/>
              <a:t>Determine the meal pattern contribution.</a:t>
            </a:r>
          </a:p>
          <a:p>
            <a:endParaRPr lang="en-US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E126BBE-D18F-0AA8-832F-E0DC0A151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0556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A475D49-5842-2846-1D80-37A6EF887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E490225-D145-DE53-71C1-58D85F6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Recipe Nutrient Analysis:</a:t>
            </a:r>
            <a:r>
              <a:rPr lang="pl-PL" dirty="0"/>
              <a:t> </a:t>
            </a:r>
            <a:br>
              <a:rPr lang="pl-PL" dirty="0"/>
            </a:br>
            <a:r>
              <a:rPr lang="en-US" dirty="0"/>
              <a:t>Five-Step Process</a:t>
            </a:r>
            <a:endParaRPr lang="pl-PL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473AF39-8508-67D6-3134-8F3F5EBB67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0926" y="2033742"/>
            <a:ext cx="8097011" cy="724605"/>
          </a:xfrm>
          <a:custGeom>
            <a:avLst/>
            <a:gdLst>
              <a:gd name="connsiteX0" fmla="*/ 0 w 8097011"/>
              <a:gd name="connsiteY0" fmla="*/ 72461 h 724605"/>
              <a:gd name="connsiteX1" fmla="*/ 72461 w 8097011"/>
              <a:gd name="connsiteY1" fmla="*/ 0 h 724605"/>
              <a:gd name="connsiteX2" fmla="*/ 8024551 w 8097011"/>
              <a:gd name="connsiteY2" fmla="*/ 0 h 724605"/>
              <a:gd name="connsiteX3" fmla="*/ 8097012 w 8097011"/>
              <a:gd name="connsiteY3" fmla="*/ 72461 h 724605"/>
              <a:gd name="connsiteX4" fmla="*/ 8097011 w 8097011"/>
              <a:gd name="connsiteY4" fmla="*/ 652145 h 724605"/>
              <a:gd name="connsiteX5" fmla="*/ 8024550 w 8097011"/>
              <a:gd name="connsiteY5" fmla="*/ 724606 h 724605"/>
              <a:gd name="connsiteX6" fmla="*/ 72461 w 8097011"/>
              <a:gd name="connsiteY6" fmla="*/ 724605 h 724605"/>
              <a:gd name="connsiteX7" fmla="*/ 0 w 8097011"/>
              <a:gd name="connsiteY7" fmla="*/ 652144 h 724605"/>
              <a:gd name="connsiteX8" fmla="*/ 0 w 8097011"/>
              <a:gd name="connsiteY8" fmla="*/ 72461 h 72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7011" h="724605">
                <a:moveTo>
                  <a:pt x="0" y="72461"/>
                </a:moveTo>
                <a:cubicBezTo>
                  <a:pt x="0" y="32442"/>
                  <a:pt x="32442" y="0"/>
                  <a:pt x="72461" y="0"/>
                </a:cubicBezTo>
                <a:lnTo>
                  <a:pt x="8024551" y="0"/>
                </a:lnTo>
                <a:cubicBezTo>
                  <a:pt x="8064570" y="0"/>
                  <a:pt x="8097012" y="32442"/>
                  <a:pt x="8097012" y="72461"/>
                </a:cubicBezTo>
                <a:cubicBezTo>
                  <a:pt x="8097012" y="265689"/>
                  <a:pt x="8097011" y="458917"/>
                  <a:pt x="8097011" y="652145"/>
                </a:cubicBezTo>
                <a:cubicBezTo>
                  <a:pt x="8097011" y="692164"/>
                  <a:pt x="8064569" y="724606"/>
                  <a:pt x="8024550" y="724606"/>
                </a:cubicBezTo>
                <a:lnTo>
                  <a:pt x="72461" y="724605"/>
                </a:lnTo>
                <a:cubicBezTo>
                  <a:pt x="32442" y="724605"/>
                  <a:pt x="0" y="692163"/>
                  <a:pt x="0" y="652144"/>
                </a:cubicBezTo>
                <a:lnTo>
                  <a:pt x="0" y="7246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223" tIns="82183" rIns="906422" bIns="82183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Step 1 – Gathering Materials</a:t>
            </a:r>
            <a:endParaRPr lang="pl-PL" sz="16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F2EF26-8159-98AB-FFFA-1F9F843FF244}"/>
              </a:ext>
            </a:extLst>
          </p:cNvPr>
          <p:cNvSpPr/>
          <p:nvPr/>
        </p:nvSpPr>
        <p:spPr>
          <a:xfrm>
            <a:off x="1655572" y="2858987"/>
            <a:ext cx="8097011" cy="724605"/>
          </a:xfrm>
          <a:custGeom>
            <a:avLst/>
            <a:gdLst>
              <a:gd name="connsiteX0" fmla="*/ 0 w 8097011"/>
              <a:gd name="connsiteY0" fmla="*/ 72461 h 724605"/>
              <a:gd name="connsiteX1" fmla="*/ 72461 w 8097011"/>
              <a:gd name="connsiteY1" fmla="*/ 0 h 724605"/>
              <a:gd name="connsiteX2" fmla="*/ 8024551 w 8097011"/>
              <a:gd name="connsiteY2" fmla="*/ 0 h 724605"/>
              <a:gd name="connsiteX3" fmla="*/ 8097012 w 8097011"/>
              <a:gd name="connsiteY3" fmla="*/ 72461 h 724605"/>
              <a:gd name="connsiteX4" fmla="*/ 8097011 w 8097011"/>
              <a:gd name="connsiteY4" fmla="*/ 652145 h 724605"/>
              <a:gd name="connsiteX5" fmla="*/ 8024550 w 8097011"/>
              <a:gd name="connsiteY5" fmla="*/ 724606 h 724605"/>
              <a:gd name="connsiteX6" fmla="*/ 72461 w 8097011"/>
              <a:gd name="connsiteY6" fmla="*/ 724605 h 724605"/>
              <a:gd name="connsiteX7" fmla="*/ 0 w 8097011"/>
              <a:gd name="connsiteY7" fmla="*/ 652144 h 724605"/>
              <a:gd name="connsiteX8" fmla="*/ 0 w 8097011"/>
              <a:gd name="connsiteY8" fmla="*/ 72461 h 72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7011" h="724605">
                <a:moveTo>
                  <a:pt x="0" y="72461"/>
                </a:moveTo>
                <a:cubicBezTo>
                  <a:pt x="0" y="32442"/>
                  <a:pt x="32442" y="0"/>
                  <a:pt x="72461" y="0"/>
                </a:cubicBezTo>
                <a:lnTo>
                  <a:pt x="8024551" y="0"/>
                </a:lnTo>
                <a:cubicBezTo>
                  <a:pt x="8064570" y="0"/>
                  <a:pt x="8097012" y="32442"/>
                  <a:pt x="8097012" y="72461"/>
                </a:cubicBezTo>
                <a:cubicBezTo>
                  <a:pt x="8097012" y="265689"/>
                  <a:pt x="8097011" y="458917"/>
                  <a:pt x="8097011" y="652145"/>
                </a:cubicBezTo>
                <a:cubicBezTo>
                  <a:pt x="8097011" y="692164"/>
                  <a:pt x="8064569" y="724606"/>
                  <a:pt x="8024550" y="724606"/>
                </a:cubicBezTo>
                <a:lnTo>
                  <a:pt x="72461" y="724605"/>
                </a:lnTo>
                <a:cubicBezTo>
                  <a:pt x="32442" y="724605"/>
                  <a:pt x="0" y="692163"/>
                  <a:pt x="0" y="652144"/>
                </a:cubicBezTo>
                <a:lnTo>
                  <a:pt x="0" y="7246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223" tIns="82183" rIns="1157824" bIns="82183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Step 2 – Entering Food Items (Ingredients) into the Database</a:t>
            </a:r>
            <a:endParaRPr lang="pl-PL" sz="16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D8B2F67-9BC6-5FEC-03C6-11F758EF0B9D}"/>
              </a:ext>
            </a:extLst>
          </p:cNvPr>
          <p:cNvSpPr/>
          <p:nvPr/>
        </p:nvSpPr>
        <p:spPr>
          <a:xfrm>
            <a:off x="2260219" y="3684233"/>
            <a:ext cx="8097011" cy="724605"/>
          </a:xfrm>
          <a:custGeom>
            <a:avLst/>
            <a:gdLst>
              <a:gd name="connsiteX0" fmla="*/ 0 w 8097011"/>
              <a:gd name="connsiteY0" fmla="*/ 72461 h 724605"/>
              <a:gd name="connsiteX1" fmla="*/ 72461 w 8097011"/>
              <a:gd name="connsiteY1" fmla="*/ 0 h 724605"/>
              <a:gd name="connsiteX2" fmla="*/ 8024551 w 8097011"/>
              <a:gd name="connsiteY2" fmla="*/ 0 h 724605"/>
              <a:gd name="connsiteX3" fmla="*/ 8097012 w 8097011"/>
              <a:gd name="connsiteY3" fmla="*/ 72461 h 724605"/>
              <a:gd name="connsiteX4" fmla="*/ 8097011 w 8097011"/>
              <a:gd name="connsiteY4" fmla="*/ 652145 h 724605"/>
              <a:gd name="connsiteX5" fmla="*/ 8024550 w 8097011"/>
              <a:gd name="connsiteY5" fmla="*/ 724606 h 724605"/>
              <a:gd name="connsiteX6" fmla="*/ 72461 w 8097011"/>
              <a:gd name="connsiteY6" fmla="*/ 724605 h 724605"/>
              <a:gd name="connsiteX7" fmla="*/ 0 w 8097011"/>
              <a:gd name="connsiteY7" fmla="*/ 652144 h 724605"/>
              <a:gd name="connsiteX8" fmla="*/ 0 w 8097011"/>
              <a:gd name="connsiteY8" fmla="*/ 72461 h 72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7011" h="724605">
                <a:moveTo>
                  <a:pt x="0" y="72461"/>
                </a:moveTo>
                <a:cubicBezTo>
                  <a:pt x="0" y="32442"/>
                  <a:pt x="32442" y="0"/>
                  <a:pt x="72461" y="0"/>
                </a:cubicBezTo>
                <a:lnTo>
                  <a:pt x="8024551" y="0"/>
                </a:lnTo>
                <a:cubicBezTo>
                  <a:pt x="8064570" y="0"/>
                  <a:pt x="8097012" y="32442"/>
                  <a:pt x="8097012" y="72461"/>
                </a:cubicBezTo>
                <a:cubicBezTo>
                  <a:pt x="8097012" y="265689"/>
                  <a:pt x="8097011" y="458917"/>
                  <a:pt x="8097011" y="652145"/>
                </a:cubicBezTo>
                <a:cubicBezTo>
                  <a:pt x="8097011" y="692164"/>
                  <a:pt x="8064569" y="724606"/>
                  <a:pt x="8024550" y="724606"/>
                </a:cubicBezTo>
                <a:lnTo>
                  <a:pt x="72461" y="724605"/>
                </a:lnTo>
                <a:cubicBezTo>
                  <a:pt x="32442" y="724605"/>
                  <a:pt x="0" y="692163"/>
                  <a:pt x="0" y="652144"/>
                </a:cubicBezTo>
                <a:lnTo>
                  <a:pt x="0" y="7246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223" tIns="82183" rIns="1157824" bIns="82183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Step 3 – Adding the Recipe to the Local Database</a:t>
            </a:r>
            <a:endParaRPr lang="pl-PL" sz="1600" kern="1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758041D-8902-3D15-7DB0-4D96C8BE206A}"/>
              </a:ext>
            </a:extLst>
          </p:cNvPr>
          <p:cNvSpPr/>
          <p:nvPr/>
        </p:nvSpPr>
        <p:spPr>
          <a:xfrm>
            <a:off x="2864866" y="4509478"/>
            <a:ext cx="8097011" cy="724605"/>
          </a:xfrm>
          <a:custGeom>
            <a:avLst/>
            <a:gdLst>
              <a:gd name="connsiteX0" fmla="*/ 0 w 8097011"/>
              <a:gd name="connsiteY0" fmla="*/ 72461 h 724605"/>
              <a:gd name="connsiteX1" fmla="*/ 72461 w 8097011"/>
              <a:gd name="connsiteY1" fmla="*/ 0 h 724605"/>
              <a:gd name="connsiteX2" fmla="*/ 8024551 w 8097011"/>
              <a:gd name="connsiteY2" fmla="*/ 0 h 724605"/>
              <a:gd name="connsiteX3" fmla="*/ 8097012 w 8097011"/>
              <a:gd name="connsiteY3" fmla="*/ 72461 h 724605"/>
              <a:gd name="connsiteX4" fmla="*/ 8097011 w 8097011"/>
              <a:gd name="connsiteY4" fmla="*/ 652145 h 724605"/>
              <a:gd name="connsiteX5" fmla="*/ 8024550 w 8097011"/>
              <a:gd name="connsiteY5" fmla="*/ 724606 h 724605"/>
              <a:gd name="connsiteX6" fmla="*/ 72461 w 8097011"/>
              <a:gd name="connsiteY6" fmla="*/ 724605 h 724605"/>
              <a:gd name="connsiteX7" fmla="*/ 0 w 8097011"/>
              <a:gd name="connsiteY7" fmla="*/ 652144 h 724605"/>
              <a:gd name="connsiteX8" fmla="*/ 0 w 8097011"/>
              <a:gd name="connsiteY8" fmla="*/ 72461 h 72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7011" h="724605">
                <a:moveTo>
                  <a:pt x="0" y="72461"/>
                </a:moveTo>
                <a:cubicBezTo>
                  <a:pt x="0" y="32442"/>
                  <a:pt x="32442" y="0"/>
                  <a:pt x="72461" y="0"/>
                </a:cubicBezTo>
                <a:lnTo>
                  <a:pt x="8024551" y="0"/>
                </a:lnTo>
                <a:cubicBezTo>
                  <a:pt x="8064570" y="0"/>
                  <a:pt x="8097012" y="32442"/>
                  <a:pt x="8097012" y="72461"/>
                </a:cubicBezTo>
                <a:cubicBezTo>
                  <a:pt x="8097012" y="265689"/>
                  <a:pt x="8097011" y="458917"/>
                  <a:pt x="8097011" y="652145"/>
                </a:cubicBezTo>
                <a:cubicBezTo>
                  <a:pt x="8097011" y="692164"/>
                  <a:pt x="8064569" y="724606"/>
                  <a:pt x="8024550" y="724606"/>
                </a:cubicBezTo>
                <a:lnTo>
                  <a:pt x="72461" y="724605"/>
                </a:lnTo>
                <a:cubicBezTo>
                  <a:pt x="32442" y="724605"/>
                  <a:pt x="0" y="692163"/>
                  <a:pt x="0" y="652144"/>
                </a:cubicBezTo>
                <a:lnTo>
                  <a:pt x="0" y="7246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223" tIns="82183" rIns="1157824" bIns="82183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Step 4 – Entering Specific Menu Planning Data</a:t>
            </a:r>
            <a:endParaRPr lang="pl-PL" sz="16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3F53917-07A4-4F85-91DD-766F6D86A751}"/>
              </a:ext>
            </a:extLst>
          </p:cNvPr>
          <p:cNvSpPr/>
          <p:nvPr/>
        </p:nvSpPr>
        <p:spPr>
          <a:xfrm>
            <a:off x="3469513" y="5334724"/>
            <a:ext cx="8097011" cy="724605"/>
          </a:xfrm>
          <a:custGeom>
            <a:avLst/>
            <a:gdLst>
              <a:gd name="connsiteX0" fmla="*/ 0 w 8097011"/>
              <a:gd name="connsiteY0" fmla="*/ 72461 h 724605"/>
              <a:gd name="connsiteX1" fmla="*/ 72461 w 8097011"/>
              <a:gd name="connsiteY1" fmla="*/ 0 h 724605"/>
              <a:gd name="connsiteX2" fmla="*/ 8024551 w 8097011"/>
              <a:gd name="connsiteY2" fmla="*/ 0 h 724605"/>
              <a:gd name="connsiteX3" fmla="*/ 8097012 w 8097011"/>
              <a:gd name="connsiteY3" fmla="*/ 72461 h 724605"/>
              <a:gd name="connsiteX4" fmla="*/ 8097011 w 8097011"/>
              <a:gd name="connsiteY4" fmla="*/ 652145 h 724605"/>
              <a:gd name="connsiteX5" fmla="*/ 8024550 w 8097011"/>
              <a:gd name="connsiteY5" fmla="*/ 724606 h 724605"/>
              <a:gd name="connsiteX6" fmla="*/ 72461 w 8097011"/>
              <a:gd name="connsiteY6" fmla="*/ 724605 h 724605"/>
              <a:gd name="connsiteX7" fmla="*/ 0 w 8097011"/>
              <a:gd name="connsiteY7" fmla="*/ 652144 h 724605"/>
              <a:gd name="connsiteX8" fmla="*/ 0 w 8097011"/>
              <a:gd name="connsiteY8" fmla="*/ 72461 h 724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7011" h="724605">
                <a:moveTo>
                  <a:pt x="0" y="72461"/>
                </a:moveTo>
                <a:cubicBezTo>
                  <a:pt x="0" y="32442"/>
                  <a:pt x="32442" y="0"/>
                  <a:pt x="72461" y="0"/>
                </a:cubicBezTo>
                <a:lnTo>
                  <a:pt x="8024551" y="0"/>
                </a:lnTo>
                <a:cubicBezTo>
                  <a:pt x="8064570" y="0"/>
                  <a:pt x="8097012" y="32442"/>
                  <a:pt x="8097012" y="72461"/>
                </a:cubicBezTo>
                <a:cubicBezTo>
                  <a:pt x="8097012" y="265689"/>
                  <a:pt x="8097011" y="458917"/>
                  <a:pt x="8097011" y="652145"/>
                </a:cubicBezTo>
                <a:cubicBezTo>
                  <a:pt x="8097011" y="692164"/>
                  <a:pt x="8064569" y="724606"/>
                  <a:pt x="8024550" y="724606"/>
                </a:cubicBezTo>
                <a:lnTo>
                  <a:pt x="72461" y="724605"/>
                </a:lnTo>
                <a:cubicBezTo>
                  <a:pt x="32442" y="724605"/>
                  <a:pt x="0" y="692163"/>
                  <a:pt x="0" y="652144"/>
                </a:cubicBezTo>
                <a:lnTo>
                  <a:pt x="0" y="7246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223" tIns="82183" rIns="1157824" bIns="82183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Step 5 – Evaluating the Recipe for Dietary Specifications Requirements</a:t>
            </a:r>
            <a:endParaRPr lang="en-US" sz="1600" kern="1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F6D21F-3ECF-6BD8-A48B-42685E249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76943" y="2563106"/>
            <a:ext cx="470993" cy="470993"/>
          </a:xfrm>
          <a:custGeom>
            <a:avLst/>
            <a:gdLst>
              <a:gd name="connsiteX0" fmla="*/ 0 w 470993"/>
              <a:gd name="connsiteY0" fmla="*/ 259046 h 470993"/>
              <a:gd name="connsiteX1" fmla="*/ 105973 w 470993"/>
              <a:gd name="connsiteY1" fmla="*/ 259046 h 470993"/>
              <a:gd name="connsiteX2" fmla="*/ 105973 w 470993"/>
              <a:gd name="connsiteY2" fmla="*/ 0 h 470993"/>
              <a:gd name="connsiteX3" fmla="*/ 365020 w 470993"/>
              <a:gd name="connsiteY3" fmla="*/ 0 h 470993"/>
              <a:gd name="connsiteX4" fmla="*/ 365020 w 470993"/>
              <a:gd name="connsiteY4" fmla="*/ 259046 h 470993"/>
              <a:gd name="connsiteX5" fmla="*/ 470993 w 470993"/>
              <a:gd name="connsiteY5" fmla="*/ 259046 h 470993"/>
              <a:gd name="connsiteX6" fmla="*/ 235497 w 470993"/>
              <a:gd name="connsiteY6" fmla="*/ 470993 h 470993"/>
              <a:gd name="connsiteX7" fmla="*/ 0 w 470993"/>
              <a:gd name="connsiteY7" fmla="*/ 259046 h 47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993" h="470993">
                <a:moveTo>
                  <a:pt x="0" y="259046"/>
                </a:moveTo>
                <a:lnTo>
                  <a:pt x="105973" y="259046"/>
                </a:lnTo>
                <a:lnTo>
                  <a:pt x="105973" y="0"/>
                </a:lnTo>
                <a:lnTo>
                  <a:pt x="365020" y="0"/>
                </a:lnTo>
                <a:lnTo>
                  <a:pt x="365020" y="259046"/>
                </a:lnTo>
                <a:lnTo>
                  <a:pt x="470993" y="259046"/>
                </a:lnTo>
                <a:lnTo>
                  <a:pt x="235497" y="470993"/>
                </a:lnTo>
                <a:lnTo>
                  <a:pt x="0" y="25904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563" tIns="21590" rIns="127563" bIns="138161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l-PL" sz="1700" kern="12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2655501-8FC1-A632-2043-FB8A9C5FD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590" y="3388352"/>
            <a:ext cx="470993" cy="470993"/>
          </a:xfrm>
          <a:custGeom>
            <a:avLst/>
            <a:gdLst>
              <a:gd name="connsiteX0" fmla="*/ 0 w 470993"/>
              <a:gd name="connsiteY0" fmla="*/ 259046 h 470993"/>
              <a:gd name="connsiteX1" fmla="*/ 105973 w 470993"/>
              <a:gd name="connsiteY1" fmla="*/ 259046 h 470993"/>
              <a:gd name="connsiteX2" fmla="*/ 105973 w 470993"/>
              <a:gd name="connsiteY2" fmla="*/ 0 h 470993"/>
              <a:gd name="connsiteX3" fmla="*/ 365020 w 470993"/>
              <a:gd name="connsiteY3" fmla="*/ 0 h 470993"/>
              <a:gd name="connsiteX4" fmla="*/ 365020 w 470993"/>
              <a:gd name="connsiteY4" fmla="*/ 259046 h 470993"/>
              <a:gd name="connsiteX5" fmla="*/ 470993 w 470993"/>
              <a:gd name="connsiteY5" fmla="*/ 259046 h 470993"/>
              <a:gd name="connsiteX6" fmla="*/ 235497 w 470993"/>
              <a:gd name="connsiteY6" fmla="*/ 470993 h 470993"/>
              <a:gd name="connsiteX7" fmla="*/ 0 w 470993"/>
              <a:gd name="connsiteY7" fmla="*/ 259046 h 47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993" h="470993">
                <a:moveTo>
                  <a:pt x="0" y="259046"/>
                </a:moveTo>
                <a:lnTo>
                  <a:pt x="105973" y="259046"/>
                </a:lnTo>
                <a:lnTo>
                  <a:pt x="105973" y="0"/>
                </a:lnTo>
                <a:lnTo>
                  <a:pt x="365020" y="0"/>
                </a:lnTo>
                <a:lnTo>
                  <a:pt x="365020" y="259046"/>
                </a:lnTo>
                <a:lnTo>
                  <a:pt x="470993" y="259046"/>
                </a:lnTo>
                <a:lnTo>
                  <a:pt x="235497" y="470993"/>
                </a:lnTo>
                <a:lnTo>
                  <a:pt x="0" y="25904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563" tIns="21590" rIns="127563" bIns="138161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l-PL" sz="17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5F94213-8F6C-6EC6-1F4C-04EF85486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86237" y="4201521"/>
            <a:ext cx="470993" cy="470993"/>
          </a:xfrm>
          <a:custGeom>
            <a:avLst/>
            <a:gdLst>
              <a:gd name="connsiteX0" fmla="*/ 0 w 470993"/>
              <a:gd name="connsiteY0" fmla="*/ 259046 h 470993"/>
              <a:gd name="connsiteX1" fmla="*/ 105973 w 470993"/>
              <a:gd name="connsiteY1" fmla="*/ 259046 h 470993"/>
              <a:gd name="connsiteX2" fmla="*/ 105973 w 470993"/>
              <a:gd name="connsiteY2" fmla="*/ 0 h 470993"/>
              <a:gd name="connsiteX3" fmla="*/ 365020 w 470993"/>
              <a:gd name="connsiteY3" fmla="*/ 0 h 470993"/>
              <a:gd name="connsiteX4" fmla="*/ 365020 w 470993"/>
              <a:gd name="connsiteY4" fmla="*/ 259046 h 470993"/>
              <a:gd name="connsiteX5" fmla="*/ 470993 w 470993"/>
              <a:gd name="connsiteY5" fmla="*/ 259046 h 470993"/>
              <a:gd name="connsiteX6" fmla="*/ 235497 w 470993"/>
              <a:gd name="connsiteY6" fmla="*/ 470993 h 470993"/>
              <a:gd name="connsiteX7" fmla="*/ 0 w 470993"/>
              <a:gd name="connsiteY7" fmla="*/ 259046 h 47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993" h="470993">
                <a:moveTo>
                  <a:pt x="0" y="259046"/>
                </a:moveTo>
                <a:lnTo>
                  <a:pt x="105973" y="259046"/>
                </a:lnTo>
                <a:lnTo>
                  <a:pt x="105973" y="0"/>
                </a:lnTo>
                <a:lnTo>
                  <a:pt x="365020" y="0"/>
                </a:lnTo>
                <a:lnTo>
                  <a:pt x="365020" y="259046"/>
                </a:lnTo>
                <a:lnTo>
                  <a:pt x="470993" y="259046"/>
                </a:lnTo>
                <a:lnTo>
                  <a:pt x="235497" y="470993"/>
                </a:lnTo>
                <a:lnTo>
                  <a:pt x="0" y="25904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563" tIns="21590" rIns="127563" bIns="138161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l-PL" sz="1700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24C8D64-E39B-07AC-29FA-D078F6101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90884" y="5034817"/>
            <a:ext cx="470993" cy="470993"/>
          </a:xfrm>
          <a:custGeom>
            <a:avLst/>
            <a:gdLst>
              <a:gd name="connsiteX0" fmla="*/ 0 w 470993"/>
              <a:gd name="connsiteY0" fmla="*/ 259046 h 470993"/>
              <a:gd name="connsiteX1" fmla="*/ 105973 w 470993"/>
              <a:gd name="connsiteY1" fmla="*/ 259046 h 470993"/>
              <a:gd name="connsiteX2" fmla="*/ 105973 w 470993"/>
              <a:gd name="connsiteY2" fmla="*/ 0 h 470993"/>
              <a:gd name="connsiteX3" fmla="*/ 365020 w 470993"/>
              <a:gd name="connsiteY3" fmla="*/ 0 h 470993"/>
              <a:gd name="connsiteX4" fmla="*/ 365020 w 470993"/>
              <a:gd name="connsiteY4" fmla="*/ 259046 h 470993"/>
              <a:gd name="connsiteX5" fmla="*/ 470993 w 470993"/>
              <a:gd name="connsiteY5" fmla="*/ 259046 h 470993"/>
              <a:gd name="connsiteX6" fmla="*/ 235497 w 470993"/>
              <a:gd name="connsiteY6" fmla="*/ 470993 h 470993"/>
              <a:gd name="connsiteX7" fmla="*/ 0 w 470993"/>
              <a:gd name="connsiteY7" fmla="*/ 259046 h 47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993" h="470993">
                <a:moveTo>
                  <a:pt x="0" y="259046"/>
                </a:moveTo>
                <a:lnTo>
                  <a:pt x="105973" y="259046"/>
                </a:lnTo>
                <a:lnTo>
                  <a:pt x="105973" y="0"/>
                </a:lnTo>
                <a:lnTo>
                  <a:pt x="365020" y="0"/>
                </a:lnTo>
                <a:lnTo>
                  <a:pt x="365020" y="259046"/>
                </a:lnTo>
                <a:lnTo>
                  <a:pt x="470993" y="259046"/>
                </a:lnTo>
                <a:lnTo>
                  <a:pt x="235497" y="470993"/>
                </a:lnTo>
                <a:lnTo>
                  <a:pt x="0" y="25904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563" tIns="21590" rIns="127563" bIns="138161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l-PL" sz="1700" kern="12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8FFC41-51CB-2662-FB47-799D4B625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725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C3246A8-4482-0513-4AD0-FFFB3B87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Nutrient Analysis – </a:t>
            </a:r>
            <a:br>
              <a:rPr lang="en-US" dirty="0"/>
            </a:br>
            <a:r>
              <a:rPr lang="en-US" dirty="0"/>
              <a:t>Independent Work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DDAB2FE-392D-3DED-B66D-8D472EFB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4089"/>
            <a:ext cx="7957458" cy="3772649"/>
          </a:xfrm>
        </p:spPr>
        <p:txBody>
          <a:bodyPr/>
          <a:lstStyle/>
          <a:p>
            <a:r>
              <a:rPr lang="en-US" dirty="0"/>
              <a:t>Participants will conduct a nutrient analysis and complete a crediting statement using the Recipe Analysis Workbook (RAW).</a:t>
            </a:r>
          </a:p>
          <a:p>
            <a:pPr lvl="1"/>
            <a:r>
              <a:rPr lang="en-US" dirty="0"/>
              <a:t>Complete a Recipe Analysis Workbook (RAW) to credit the new recipe.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464521A-1D7A-2B0B-1BE3-E0326C419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FC11A5-7A99-EA37-3657-E502F427F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073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BE493-337A-4E50-081A-83A1437A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Sharing</a:t>
            </a:r>
            <a:r>
              <a:rPr lang="pl-PL" dirty="0"/>
              <a:t> </a:t>
            </a:r>
            <a:r>
              <a:rPr lang="pl-PL" dirty="0" err="1"/>
              <a:t>Session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6931125-0B7B-2638-5174-B0A5FC4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0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1D8A61-E21C-2C8F-A956-AC579B8BA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455" y="2219093"/>
            <a:ext cx="3830855" cy="1997695"/>
          </a:xfrm>
        </p:spPr>
        <p:txBody>
          <a:bodyPr/>
          <a:lstStyle/>
          <a:p>
            <a:r>
              <a:rPr lang="en-US" dirty="0"/>
              <a:t>Report out to the Class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3448D83-7C1B-E993-9FEE-38453CE20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0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A1E6C6-0552-5F3E-7C06-34BCCD53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Takeaways and “Ah-Ha” moments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E0AF782-6E2B-CFFD-A125-5E2E80DC4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13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0EA821D-8905-B4A2-9CBB-12FDAE1F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Let’s</a:t>
            </a:r>
            <a:r>
              <a:rPr lang="pl-PL" dirty="0"/>
              <a:t> </a:t>
            </a:r>
            <a:r>
              <a:rPr lang="pl-PL" dirty="0" err="1"/>
              <a:t>Celebrate</a:t>
            </a:r>
            <a:r>
              <a:rPr lang="pl-PL" dirty="0"/>
              <a:t>!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1C2B7C9-36E0-AE30-B728-2F5FF0D08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37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48B0D340-140E-8F09-5C48-6BA46C7A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Post Workshop </a:t>
            </a:r>
            <a:r>
              <a:rPr lang="pl-PL" dirty="0" err="1"/>
              <a:t>Assessment</a:t>
            </a:r>
            <a:endParaRPr lang="pl-PL" dirty="0"/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82FCEA37-C457-566D-0A95-FA63714AD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C7B90A1-FBCD-8981-6CC0-3A6FA1151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1B95DE0-D80C-7446-2646-32419BB57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5160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96DFBBB-9EC2-7C93-E8BE-49E6EC2B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364"/>
            <a:ext cx="1098368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USDA Recipe Standardization Guide for School Nutrition Programs Pilot Evaluation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B02EB45-E7BB-4202-2A0E-C84EF3646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1C45C3A-3A2F-BB3D-8835-5390C3766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B0DBA3-CB0E-B22C-6808-921D321BF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3294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1DBDA97-21E8-F1D7-4E38-1A5B8721E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!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8829AE76-D255-9FFC-582F-5C84C083CB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Contact</a:t>
            </a:r>
            <a:r>
              <a:rPr lang="pl-PL" dirty="0"/>
              <a:t> </a:t>
            </a:r>
            <a:r>
              <a:rPr lang="pl-PL" dirty="0" err="1"/>
              <a:t>information</a:t>
            </a:r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C392009-7533-89AA-38A6-7F3F1183E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>
                <a:solidFill>
                  <a:schemeClr val="tx2"/>
                </a:solidFill>
              </a:rPr>
              <a:t>CULINARY INSTITUTE OF CHILD NUTRITION</a:t>
            </a:r>
            <a:r>
              <a:rPr lang="pl-PL"/>
              <a:t> </a:t>
            </a:r>
            <a:r>
              <a:rPr lang="pl-PL">
                <a:solidFill>
                  <a:schemeClr val="tx1"/>
                </a:solidFill>
              </a:rPr>
              <a:t>//</a:t>
            </a:r>
            <a:r>
              <a:rPr lang="pl-PL"/>
              <a:t> </a:t>
            </a:r>
            <a:r>
              <a:rPr lang="pl-PL">
                <a:solidFill>
                  <a:schemeClr val="accent4"/>
                </a:solidFill>
              </a:rPr>
              <a:t>WORKSHOP DAY 5</a:t>
            </a:r>
            <a:endParaRPr lang="pl-PL" dirty="0">
              <a:solidFill>
                <a:schemeClr val="accent4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A01433-85E4-C86D-78CD-3E3E67CBC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B17086-FE5F-4B39-99A4-0AF7C2C21D7E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50155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rgbClr val="000000"/>
      </a:dk1>
      <a:lt1>
        <a:sysClr val="window" lastClr="FFFFFF"/>
      </a:lt1>
      <a:dk2>
        <a:srgbClr val="2E696D"/>
      </a:dk2>
      <a:lt2>
        <a:srgbClr val="FFFFFF"/>
      </a:lt2>
      <a:accent1>
        <a:srgbClr val="EDF7F8"/>
      </a:accent1>
      <a:accent2>
        <a:srgbClr val="DDD1E7"/>
      </a:accent2>
      <a:accent3>
        <a:srgbClr val="463F6F"/>
      </a:accent3>
      <a:accent4>
        <a:srgbClr val="A65BA4"/>
      </a:accent4>
      <a:accent5>
        <a:srgbClr val="A19CBC"/>
      </a:accent5>
      <a:accent6>
        <a:srgbClr val="DFC3DE"/>
      </a:accent6>
      <a:hlink>
        <a:srgbClr val="0066FF"/>
      </a:hlink>
      <a:folHlink>
        <a:srgbClr val="613560"/>
      </a:folHlink>
    </a:clrScheme>
    <a:fontScheme name="Niestandardowy 1">
      <a:majorFont>
        <a:latin typeface="Poppins Medium"/>
        <a:ea typeface=""/>
        <a:cs typeface=""/>
      </a:majorFont>
      <a:minorFont>
        <a:latin typeface="Poppi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Widescreen</PresentationFormat>
  <Paragraphs>59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Poppins</vt:lpstr>
      <vt:lpstr>Poppins Medium</vt:lpstr>
      <vt:lpstr>Poppins SemiBold</vt:lpstr>
      <vt:lpstr>Wingdings</vt:lpstr>
      <vt:lpstr>Motyw pakietu Office</vt:lpstr>
      <vt:lpstr>Culinary Institute Of Child Nutrition</vt:lpstr>
      <vt:lpstr>SCHOOL MEAL RECIPE WORKSHOP:</vt:lpstr>
      <vt:lpstr>Workshop Objectives</vt:lpstr>
      <vt:lpstr>Nutrient Analysis</vt:lpstr>
      <vt:lpstr>Food Buying Guide</vt:lpstr>
      <vt:lpstr>Recipe Nutrient Analysis:  Five-Step Process</vt:lpstr>
      <vt:lpstr>Activity: Nutrient Analysis –  Independent Work</vt:lpstr>
      <vt:lpstr>Sharing Session</vt:lpstr>
      <vt:lpstr>Report out to the Class</vt:lpstr>
      <vt:lpstr>Key Takeaways and “Ah-Ha” moments</vt:lpstr>
      <vt:lpstr>Let’s Celebrate!</vt:lpstr>
      <vt:lpstr>Post Workshop Assessment</vt:lpstr>
      <vt:lpstr>USDA Recipe Standardization Guide for School Nutrition Programs Pilot Evaluation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MEAL RECIPE WORKSHOP</dc:title>
  <dc:subject>RD_Recipe_Standardization_Workshop_Day_5_sd__v01_20242019_dnbarret</dc:subject>
  <dc:creator/>
  <cp:lastModifiedBy/>
  <cp:revision>1</cp:revision>
  <dcterms:created xsi:type="dcterms:W3CDTF">2025-01-22T21:25:30Z</dcterms:created>
  <dcterms:modified xsi:type="dcterms:W3CDTF">2025-03-24T13:39:42Z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