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83"/>
  </p:notesMasterIdLst>
  <p:sldIdLst>
    <p:sldId id="262" r:id="rId2"/>
    <p:sldId id="256" r:id="rId3"/>
    <p:sldId id="267" r:id="rId4"/>
    <p:sldId id="274" r:id="rId5"/>
    <p:sldId id="263" r:id="rId6"/>
    <p:sldId id="275" r:id="rId7"/>
    <p:sldId id="281" r:id="rId8"/>
    <p:sldId id="282" r:id="rId9"/>
    <p:sldId id="283" r:id="rId10"/>
    <p:sldId id="284" r:id="rId11"/>
    <p:sldId id="289" r:id="rId12"/>
    <p:sldId id="290" r:id="rId13"/>
    <p:sldId id="291" r:id="rId14"/>
    <p:sldId id="292" r:id="rId15"/>
    <p:sldId id="293" r:id="rId16"/>
    <p:sldId id="295" r:id="rId17"/>
    <p:sldId id="294" r:id="rId18"/>
    <p:sldId id="296" r:id="rId19"/>
    <p:sldId id="297" r:id="rId20"/>
    <p:sldId id="298" r:id="rId21"/>
    <p:sldId id="299" r:id="rId22"/>
    <p:sldId id="300" r:id="rId23"/>
    <p:sldId id="301" r:id="rId24"/>
    <p:sldId id="302" r:id="rId25"/>
    <p:sldId id="303" r:id="rId26"/>
    <p:sldId id="304" r:id="rId27"/>
    <p:sldId id="306" r:id="rId28"/>
    <p:sldId id="305" r:id="rId29"/>
    <p:sldId id="307" r:id="rId30"/>
    <p:sldId id="308" r:id="rId31"/>
    <p:sldId id="311" r:id="rId32"/>
    <p:sldId id="309" r:id="rId33"/>
    <p:sldId id="313" r:id="rId34"/>
    <p:sldId id="314" r:id="rId35"/>
    <p:sldId id="315" r:id="rId36"/>
    <p:sldId id="316" r:id="rId37"/>
    <p:sldId id="317" r:id="rId38"/>
    <p:sldId id="319" r:id="rId39"/>
    <p:sldId id="321" r:id="rId40"/>
    <p:sldId id="322" r:id="rId41"/>
    <p:sldId id="320" r:id="rId42"/>
    <p:sldId id="318" r:id="rId43"/>
    <p:sldId id="323" r:id="rId44"/>
    <p:sldId id="324" r:id="rId45"/>
    <p:sldId id="325" r:id="rId46"/>
    <p:sldId id="326" r:id="rId47"/>
    <p:sldId id="327" r:id="rId48"/>
    <p:sldId id="328" r:id="rId49"/>
    <p:sldId id="329" r:id="rId50"/>
    <p:sldId id="330" r:id="rId51"/>
    <p:sldId id="331" r:id="rId52"/>
    <p:sldId id="332" r:id="rId53"/>
    <p:sldId id="334" r:id="rId54"/>
    <p:sldId id="335" r:id="rId55"/>
    <p:sldId id="336" r:id="rId56"/>
    <p:sldId id="339" r:id="rId57"/>
    <p:sldId id="337" r:id="rId58"/>
    <p:sldId id="338" r:id="rId59"/>
    <p:sldId id="258" r:id="rId60"/>
    <p:sldId id="340" r:id="rId61"/>
    <p:sldId id="341" r:id="rId62"/>
    <p:sldId id="342" r:id="rId63"/>
    <p:sldId id="343" r:id="rId64"/>
    <p:sldId id="345" r:id="rId65"/>
    <p:sldId id="264" r:id="rId66"/>
    <p:sldId id="346" r:id="rId67"/>
    <p:sldId id="347" r:id="rId68"/>
    <p:sldId id="348" r:id="rId69"/>
    <p:sldId id="349" r:id="rId70"/>
    <p:sldId id="350" r:id="rId71"/>
    <p:sldId id="351" r:id="rId72"/>
    <p:sldId id="352" r:id="rId73"/>
    <p:sldId id="353" r:id="rId74"/>
    <p:sldId id="454" r:id="rId75"/>
    <p:sldId id="455" r:id="rId76"/>
    <p:sldId id="355" r:id="rId77"/>
    <p:sldId id="356" r:id="rId78"/>
    <p:sldId id="357" r:id="rId79"/>
    <p:sldId id="358" r:id="rId80"/>
    <p:sldId id="359" r:id="rId81"/>
    <p:sldId id="360" r:id="rId82"/>
    <p:sldId id="361" r:id="rId83"/>
    <p:sldId id="362" r:id="rId84"/>
    <p:sldId id="363" r:id="rId85"/>
    <p:sldId id="364" r:id="rId86"/>
    <p:sldId id="365" r:id="rId87"/>
    <p:sldId id="366" r:id="rId88"/>
    <p:sldId id="367" r:id="rId89"/>
    <p:sldId id="368" r:id="rId90"/>
    <p:sldId id="370" r:id="rId91"/>
    <p:sldId id="371" r:id="rId92"/>
    <p:sldId id="369" r:id="rId93"/>
    <p:sldId id="372" r:id="rId94"/>
    <p:sldId id="374" r:id="rId95"/>
    <p:sldId id="375" r:id="rId96"/>
    <p:sldId id="373" r:id="rId97"/>
    <p:sldId id="376" r:id="rId98"/>
    <p:sldId id="377" r:id="rId99"/>
    <p:sldId id="378" r:id="rId100"/>
    <p:sldId id="381" r:id="rId101"/>
    <p:sldId id="380" r:id="rId102"/>
    <p:sldId id="379" r:id="rId103"/>
    <p:sldId id="382" r:id="rId104"/>
    <p:sldId id="383" r:id="rId105"/>
    <p:sldId id="384" r:id="rId106"/>
    <p:sldId id="385" r:id="rId107"/>
    <p:sldId id="386" r:id="rId108"/>
    <p:sldId id="387" r:id="rId109"/>
    <p:sldId id="388" r:id="rId110"/>
    <p:sldId id="389" r:id="rId111"/>
    <p:sldId id="390" r:id="rId112"/>
    <p:sldId id="391" r:id="rId113"/>
    <p:sldId id="392" r:id="rId114"/>
    <p:sldId id="393" r:id="rId115"/>
    <p:sldId id="394" r:id="rId116"/>
    <p:sldId id="395" r:id="rId117"/>
    <p:sldId id="396" r:id="rId118"/>
    <p:sldId id="397" r:id="rId119"/>
    <p:sldId id="276" r:id="rId120"/>
    <p:sldId id="398" r:id="rId121"/>
    <p:sldId id="399" r:id="rId122"/>
    <p:sldId id="400" r:id="rId123"/>
    <p:sldId id="401" r:id="rId124"/>
    <p:sldId id="402" r:id="rId125"/>
    <p:sldId id="403" r:id="rId126"/>
    <p:sldId id="404" r:id="rId127"/>
    <p:sldId id="405" r:id="rId128"/>
    <p:sldId id="406" r:id="rId129"/>
    <p:sldId id="408" r:id="rId130"/>
    <p:sldId id="409" r:id="rId131"/>
    <p:sldId id="410" r:id="rId132"/>
    <p:sldId id="411" r:id="rId133"/>
    <p:sldId id="412" r:id="rId134"/>
    <p:sldId id="413" r:id="rId135"/>
    <p:sldId id="414" r:id="rId136"/>
    <p:sldId id="415" r:id="rId137"/>
    <p:sldId id="416" r:id="rId138"/>
    <p:sldId id="417" r:id="rId139"/>
    <p:sldId id="407" r:id="rId140"/>
    <p:sldId id="418" r:id="rId141"/>
    <p:sldId id="419" r:id="rId142"/>
    <p:sldId id="420" r:id="rId143"/>
    <p:sldId id="265" r:id="rId144"/>
    <p:sldId id="421" r:id="rId145"/>
    <p:sldId id="422" r:id="rId146"/>
    <p:sldId id="423" r:id="rId147"/>
    <p:sldId id="424" r:id="rId148"/>
    <p:sldId id="425" r:id="rId149"/>
    <p:sldId id="426" r:id="rId150"/>
    <p:sldId id="427" r:id="rId151"/>
    <p:sldId id="428" r:id="rId152"/>
    <p:sldId id="266" r:id="rId153"/>
    <p:sldId id="430" r:id="rId154"/>
    <p:sldId id="431" r:id="rId155"/>
    <p:sldId id="432" r:id="rId156"/>
    <p:sldId id="433" r:id="rId157"/>
    <p:sldId id="434" r:id="rId158"/>
    <p:sldId id="435" r:id="rId159"/>
    <p:sldId id="439" r:id="rId160"/>
    <p:sldId id="440" r:id="rId161"/>
    <p:sldId id="441" r:id="rId162"/>
    <p:sldId id="442" r:id="rId163"/>
    <p:sldId id="344" r:id="rId164"/>
    <p:sldId id="443" r:id="rId165"/>
    <p:sldId id="444" r:id="rId166"/>
    <p:sldId id="445" r:id="rId167"/>
    <p:sldId id="446" r:id="rId168"/>
    <p:sldId id="447" r:id="rId169"/>
    <p:sldId id="448" r:id="rId170"/>
    <p:sldId id="449" r:id="rId171"/>
    <p:sldId id="450" r:id="rId172"/>
    <p:sldId id="451" r:id="rId173"/>
    <p:sldId id="452" r:id="rId174"/>
    <p:sldId id="288" r:id="rId175"/>
    <p:sldId id="312" r:id="rId176"/>
    <p:sldId id="279" r:id="rId177"/>
    <p:sldId id="429" r:id="rId178"/>
    <p:sldId id="453" r:id="rId179"/>
    <p:sldId id="287" r:id="rId180"/>
    <p:sldId id="286" r:id="rId181"/>
    <p:sldId id="285" r:id="rId18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C3DE"/>
    <a:srgbClr val="F0E3F0"/>
    <a:srgbClr val="613560"/>
    <a:srgbClr val="E0E9E9"/>
    <a:srgbClr val="BCCFD0"/>
    <a:srgbClr val="1C464A"/>
    <a:srgbClr val="9A599F"/>
    <a:srgbClr val="A35E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75E0C5-8980-4B65-A1F4-B71D1D672D05}" v="6" dt="2025-01-22T19:58:55.206"/>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102" d="100"/>
          <a:sy n="102" d="100"/>
        </p:scale>
        <p:origin x="12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189" Type="http://schemas.microsoft.com/office/2018/10/relationships/authors" Targe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F7F17-3B1A-47A2-A6A6-8D3734B3CBF5}" type="datetimeFigureOut">
              <a:rPr lang="pl-PL" smtClean="0"/>
              <a:t>26.03.2025</a:t>
            </a:fld>
            <a:endParaRPr lang="pl-PL" dirty="0"/>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52EDF-4D44-47B0-9E4C-951827ADA8EF}" type="slidenum">
              <a:rPr lang="pl-PL" smtClean="0"/>
              <a:t>‹#›</a:t>
            </a:fld>
            <a:endParaRPr lang="pl-PL" dirty="0"/>
          </a:p>
        </p:txBody>
      </p:sp>
    </p:spTree>
    <p:extLst>
      <p:ext uri="{BB962C8B-B14F-4D97-AF65-F5344CB8AC3E}">
        <p14:creationId xmlns:p14="http://schemas.microsoft.com/office/powerpoint/2010/main" val="1862440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p:spTree>
      <p:nvGrpSpPr>
        <p:cNvPr id="1" name=""/>
        <p:cNvGrpSpPr/>
        <p:nvPr/>
      </p:nvGrpSpPr>
      <p:grpSpPr>
        <a:xfrm>
          <a:off x="0" y="0"/>
          <a:ext cx="0" cy="0"/>
          <a:chOff x="0" y="0"/>
          <a:chExt cx="0" cy="0"/>
        </a:xfrm>
      </p:grpSpPr>
      <p:pic>
        <p:nvPicPr>
          <p:cNvPr id="3" name="Picture 12">
            <a:extLst>
              <a:ext uri="{FF2B5EF4-FFF2-40B4-BE49-F238E27FC236}">
                <a16:creationId xmlns:a16="http://schemas.microsoft.com/office/drawing/2014/main" id="{88092AF8-3863-E91A-962E-8C122920731B}"/>
              </a:ext>
            </a:extLst>
          </p:cNvPr>
          <p:cNvPicPr>
            <a:picLocks noChangeAspect="1"/>
          </p:cNvPicPr>
          <p:nvPr userDrawn="1"/>
        </p:nvPicPr>
        <p:blipFill>
          <a:blip r:embed="rId2"/>
          <a:stretch>
            <a:fillRect/>
          </a:stretch>
        </p:blipFill>
        <p:spPr>
          <a:xfrm>
            <a:off x="850230" y="3994484"/>
            <a:ext cx="6828389" cy="1458289"/>
          </a:xfrm>
          <a:prstGeom prst="rect">
            <a:avLst/>
          </a:prstGeom>
        </p:spPr>
      </p:pic>
      <p:pic>
        <p:nvPicPr>
          <p:cNvPr id="4" name="Obraz 3" descr="Obraz zawierający Naturalne jedzenie, owoce, produkcja, Superfood&#10;&#10;Opis wygenerowany automatycznie">
            <a:extLst>
              <a:ext uri="{FF2B5EF4-FFF2-40B4-BE49-F238E27FC236}">
                <a16:creationId xmlns:a16="http://schemas.microsoft.com/office/drawing/2014/main" id="{E82B2C1D-FF82-B12A-E068-0A0C6168C7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18234" y="0"/>
            <a:ext cx="1973766" cy="6858000"/>
          </a:xfrm>
          <a:prstGeom prst="rect">
            <a:avLst/>
          </a:prstGeom>
        </p:spPr>
      </p:pic>
    </p:spTree>
    <p:extLst>
      <p:ext uri="{BB962C8B-B14F-4D97-AF65-F5344CB8AC3E}">
        <p14:creationId xmlns:p14="http://schemas.microsoft.com/office/powerpoint/2010/main" val="57379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ajd tytułowy">
    <p:bg>
      <p:bgPr>
        <a:solidFill>
          <a:schemeClr val="accent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748C-CA8A-8681-7C59-A7C7DC71F930}"/>
              </a:ext>
            </a:extLst>
          </p:cNvPr>
          <p:cNvSpPr>
            <a:spLocks noGrp="1"/>
          </p:cNvSpPr>
          <p:nvPr>
            <p:ph type="ctrTitle" hasCustomPrompt="1"/>
          </p:nvPr>
        </p:nvSpPr>
        <p:spPr>
          <a:xfrm>
            <a:off x="792000" y="1990267"/>
            <a:ext cx="4993037" cy="2387600"/>
          </a:xfrm>
        </p:spPr>
        <p:txBody>
          <a:bodyPr anchor="b">
            <a:normAutofit/>
          </a:bodyPr>
          <a:lstStyle>
            <a:lvl1pPr algn="l">
              <a:lnSpc>
                <a:spcPct val="100000"/>
              </a:lnSpc>
              <a:defRPr sz="4800">
                <a:solidFill>
                  <a:srgbClr val="1C464A"/>
                </a:solidFill>
                <a:latin typeface="+mn-lt"/>
              </a:defRPr>
            </a:lvl1pPr>
          </a:lstStyle>
          <a:p>
            <a:r>
              <a:rPr lang="pl-PL" dirty="0"/>
              <a:t>KLIKNIJ, ABY EDYTOWAĆ STYL</a:t>
            </a:r>
          </a:p>
        </p:txBody>
      </p:sp>
      <p:sp>
        <p:nvSpPr>
          <p:cNvPr id="3" name="Podtytuł 2">
            <a:extLst>
              <a:ext uri="{FF2B5EF4-FFF2-40B4-BE49-F238E27FC236}">
                <a16:creationId xmlns:a16="http://schemas.microsoft.com/office/drawing/2014/main" id="{33A0E547-7A5C-8B62-74BA-FC2F3C7E29C6}"/>
              </a:ext>
            </a:extLst>
          </p:cNvPr>
          <p:cNvSpPr>
            <a:spLocks noGrp="1"/>
          </p:cNvSpPr>
          <p:nvPr>
            <p:ph type="subTitle" idx="1"/>
          </p:nvPr>
        </p:nvSpPr>
        <p:spPr>
          <a:xfrm>
            <a:off x="752962" y="4547432"/>
            <a:ext cx="4993037" cy="1655762"/>
          </a:xfrm>
        </p:spPr>
        <p:txBody>
          <a:bodyPr>
            <a:normAutofit/>
          </a:bodyPr>
          <a:lstStyle>
            <a:lvl1pPr marL="0" indent="0" algn="l">
              <a:buNone/>
              <a:defRPr sz="2000" i="1">
                <a:solidFill>
                  <a:srgbClr val="9A599F"/>
                </a:solidFill>
                <a:latin typeface="+mn-lt"/>
                <a:cs typeface="Poppins italic" panose="00000500000000000000" pitchFamily="2" charset="-1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7" name="Symbol zastępczy stopki 4">
            <a:extLst>
              <a:ext uri="{FF2B5EF4-FFF2-40B4-BE49-F238E27FC236}">
                <a16:creationId xmlns:a16="http://schemas.microsoft.com/office/drawing/2014/main" id="{E1C50AFA-EDB7-2C19-6E80-6BAAF31B1FC9}"/>
              </a:ext>
            </a:extLst>
          </p:cNvPr>
          <p:cNvSpPr>
            <a:spLocks noGrp="1"/>
          </p:cNvSpPr>
          <p:nvPr>
            <p:ph type="ftr" sz="quarter" idx="3"/>
          </p:nvPr>
        </p:nvSpPr>
        <p:spPr>
          <a:xfrm>
            <a:off x="752962" y="6336000"/>
            <a:ext cx="7315200" cy="365125"/>
          </a:xfrm>
          <a:prstGeom prst="rect">
            <a:avLst/>
          </a:prstGeom>
        </p:spPr>
        <p:txBody>
          <a:bodyPr vert="horz" lIns="91440" tIns="45720" rIns="91440" bIns="45720" rtlCol="0" anchor="ctr"/>
          <a:lstStyle>
            <a:lvl1pPr algn="l">
              <a:defRPr sz="1000" spc="100" baseline="0">
                <a:solidFill>
                  <a:schemeClr val="tx2"/>
                </a:solidFill>
                <a:latin typeface="Poppins SemiBold" panose="00000700000000000000" pitchFamily="2" charset="-18"/>
                <a:cs typeface="Poppins SemiBold" panose="00000700000000000000" pitchFamily="2" charset="-18"/>
              </a:defRPr>
            </a:lvl1pPr>
          </a:lstStyle>
          <a:p>
            <a:r>
              <a:rPr lang="en-US" dirty="0"/>
              <a:t>CULINARY INSTITUTE OF CHILD NUTRITION</a:t>
            </a:r>
            <a:endParaRPr lang="pl-PL" dirty="0"/>
          </a:p>
        </p:txBody>
      </p:sp>
      <p:pic>
        <p:nvPicPr>
          <p:cNvPr id="11" name="Obraz 10" descr="Obraz zawierający owoce, Naturalne jedzenie, jabłko, produkcja&#10;&#10;Opis wygenerowany automatycznie">
            <a:extLst>
              <a:ext uri="{FF2B5EF4-FFF2-40B4-BE49-F238E27FC236}">
                <a16:creationId xmlns:a16="http://schemas.microsoft.com/office/drawing/2014/main" id="{D5E1B4AC-4CC7-8301-A358-5BABAE87BA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6079" y="1084074"/>
            <a:ext cx="2027538" cy="2216147"/>
          </a:xfrm>
          <a:prstGeom prst="rect">
            <a:avLst/>
          </a:prstGeom>
        </p:spPr>
      </p:pic>
      <p:pic>
        <p:nvPicPr>
          <p:cNvPr id="13" name="Obraz 12" descr="Obraz zawierający warzywo, fioletowy, roślina, kwiat&#10;&#10;Opis wygenerowany automatycznie">
            <a:extLst>
              <a:ext uri="{FF2B5EF4-FFF2-40B4-BE49-F238E27FC236}">
                <a16:creationId xmlns:a16="http://schemas.microsoft.com/office/drawing/2014/main" id="{EFF23AEE-56E4-C4B1-99C0-AC137DD1CA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0471984">
            <a:off x="6929380" y="877828"/>
            <a:ext cx="2277564" cy="2489431"/>
          </a:xfrm>
          <a:prstGeom prst="rect">
            <a:avLst/>
          </a:prstGeom>
        </p:spPr>
      </p:pic>
      <p:pic>
        <p:nvPicPr>
          <p:cNvPr id="15" name="Obraz 14" descr="Obraz zawierający warzywo, brokół, Warzywa krzyżowe, produkcja&#10;&#10;Opis wygenerowany automatycznie">
            <a:extLst>
              <a:ext uri="{FF2B5EF4-FFF2-40B4-BE49-F238E27FC236}">
                <a16:creationId xmlns:a16="http://schemas.microsoft.com/office/drawing/2014/main" id="{4FD25F1E-356E-2B3C-59C9-8FF00356B7C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4558" y="3300221"/>
            <a:ext cx="2738967" cy="2993755"/>
          </a:xfrm>
          <a:prstGeom prst="rect">
            <a:avLst/>
          </a:prstGeom>
        </p:spPr>
      </p:pic>
      <p:pic>
        <p:nvPicPr>
          <p:cNvPr id="17" name="Obraz 16" descr="Obraz zawierający owoce, gruszka, produkcja&#10;&#10;Opis wygenerowany automatycznie">
            <a:extLst>
              <a:ext uri="{FF2B5EF4-FFF2-40B4-BE49-F238E27FC236}">
                <a16:creationId xmlns:a16="http://schemas.microsoft.com/office/drawing/2014/main" id="{8D14317D-14EA-2265-3068-0A9DAACB90E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85699" y="3399312"/>
            <a:ext cx="2492374" cy="2724224"/>
          </a:xfrm>
          <a:prstGeom prst="rect">
            <a:avLst/>
          </a:prstGeom>
        </p:spPr>
      </p:pic>
    </p:spTree>
    <p:extLst>
      <p:ext uri="{BB962C8B-B14F-4D97-AF65-F5344CB8AC3E}">
        <p14:creationId xmlns:p14="http://schemas.microsoft.com/office/powerpoint/2010/main" val="391847883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1825625"/>
            <a:ext cx="8575307" cy="403111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pic>
        <p:nvPicPr>
          <p:cNvPr id="5" name="Obraz 4" descr="Obraz zawierający warzywo, brokół, Warzywa krzyżowe, produkcja&#10;&#10;Opis wygenerowany automatycznie">
            <a:extLst>
              <a:ext uri="{FF2B5EF4-FFF2-40B4-BE49-F238E27FC236}">
                <a16:creationId xmlns:a16="http://schemas.microsoft.com/office/drawing/2014/main" id="{934AB7B8-FA32-64EF-8C1B-706CB47D4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226393850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10515600" cy="4031113"/>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151949483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wo-line title and content">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2084089"/>
            <a:ext cx="10515600" cy="377264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656112"/>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9493477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line title and content">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2084089"/>
            <a:ext cx="8792680" cy="377264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656112"/>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pic>
        <p:nvPicPr>
          <p:cNvPr id="13" name="Obraz 12" descr="Obraz zawierający warzywo, brokół, Warzywa krzyżowe, produkcja&#10;&#10;Opis wygenerowany automatycznie">
            <a:extLst>
              <a:ext uri="{FF2B5EF4-FFF2-40B4-BE49-F238E27FC236}">
                <a16:creationId xmlns:a16="http://schemas.microsoft.com/office/drawing/2014/main" id="{F1B35EE1-AF71-BAB0-84BD-DDB12C3DA2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32715076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8848241" cy="4031113"/>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2">
                    <a:lumMod val="75000"/>
                  </a:schemeClr>
                </a:solidFill>
                <a:uFill>
                  <a:solidFill>
                    <a:schemeClr val="accent2"/>
                  </a:solidFill>
                </a:uFill>
              </a:defRPr>
            </a:lvl1pPr>
          </a:lstStyle>
          <a:p>
            <a:r>
              <a:rPr lang="pl-PL" dirty="0"/>
              <a:t>Kliknij, aby edytować styl</a:t>
            </a:r>
          </a:p>
        </p:txBody>
      </p:sp>
      <p:pic>
        <p:nvPicPr>
          <p:cNvPr id="4" name="Obraz 3" descr="Obraz zawierający warzywo, brokół, Warzywa krzyżowe, produkcja&#10;&#10;Opis wygenerowany automatycznie">
            <a:extLst>
              <a:ext uri="{FF2B5EF4-FFF2-40B4-BE49-F238E27FC236}">
                <a16:creationId xmlns:a16="http://schemas.microsoft.com/office/drawing/2014/main" id="{95E33885-D2CC-FE08-C8C4-7098F8A76A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198107247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10515600" cy="403111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2">
                    <a:lumMod val="75000"/>
                  </a:schemeClr>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287282420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Nagłówek sekcji">
    <p:bg>
      <p:bgPr>
        <a:solidFill>
          <a:schemeClr val="accent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0329E1-EF7A-51DB-07E0-3C6A7DC634A6}"/>
              </a:ext>
            </a:extLst>
          </p:cNvPr>
          <p:cNvSpPr>
            <a:spLocks noGrp="1"/>
          </p:cNvSpPr>
          <p:nvPr>
            <p:ph type="title" hasCustomPrompt="1"/>
          </p:nvPr>
        </p:nvSpPr>
        <p:spPr>
          <a:xfrm>
            <a:off x="4044176" y="2219093"/>
            <a:ext cx="6077414" cy="1997695"/>
          </a:xfrm>
        </p:spPr>
        <p:txBody>
          <a:bodyPr anchor="b">
            <a:normAutofit/>
          </a:bodyPr>
          <a:lstStyle>
            <a:lvl1pPr algn="ctr">
              <a:lnSpc>
                <a:spcPct val="100000"/>
              </a:lnSpc>
              <a:defRPr sz="4800">
                <a:solidFill>
                  <a:srgbClr val="1C464A"/>
                </a:solidFill>
                <a:latin typeface="+mn-lt"/>
              </a:defRPr>
            </a:lvl1pPr>
          </a:lstStyle>
          <a:p>
            <a:r>
              <a:rPr lang="pl-PL" dirty="0"/>
              <a:t>KLIKNIJ, ABY EDYTOWAĆ STYL</a:t>
            </a:r>
          </a:p>
        </p:txBody>
      </p:sp>
      <p:sp>
        <p:nvSpPr>
          <p:cNvPr id="3" name="Symbol zastępczy tekstu 2">
            <a:extLst>
              <a:ext uri="{FF2B5EF4-FFF2-40B4-BE49-F238E27FC236}">
                <a16:creationId xmlns:a16="http://schemas.microsoft.com/office/drawing/2014/main" id="{17BC437E-3EAC-48AA-C338-BAD0DA32D67F}"/>
              </a:ext>
            </a:extLst>
          </p:cNvPr>
          <p:cNvSpPr>
            <a:spLocks noGrp="1"/>
          </p:cNvSpPr>
          <p:nvPr>
            <p:ph type="body" idx="1"/>
          </p:nvPr>
        </p:nvSpPr>
        <p:spPr>
          <a:xfrm>
            <a:off x="4044176" y="4589463"/>
            <a:ext cx="6077414"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dirty="0"/>
              <a:t>Kliknij, aby edytować style wzorca tekstu</a:t>
            </a:r>
          </a:p>
        </p:txBody>
      </p:sp>
      <p:pic>
        <p:nvPicPr>
          <p:cNvPr id="10" name="Obraz 9" descr="Obraz zawierający Naturalne jedzenie, owoce, produkcja, Superfood&#10;&#10;Opis wygenerowany automatycznie">
            <a:extLst>
              <a:ext uri="{FF2B5EF4-FFF2-40B4-BE49-F238E27FC236}">
                <a16:creationId xmlns:a16="http://schemas.microsoft.com/office/drawing/2014/main" id="{D90AD388-54C7-CF8D-0991-D5FBA62461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973766" cy="6858000"/>
          </a:xfrm>
          <a:prstGeom prst="rect">
            <a:avLst/>
          </a:prstGeom>
        </p:spPr>
      </p:pic>
      <p:sp>
        <p:nvSpPr>
          <p:cNvPr id="11" name="Symbol zastępczy stopki 4">
            <a:extLst>
              <a:ext uri="{FF2B5EF4-FFF2-40B4-BE49-F238E27FC236}">
                <a16:creationId xmlns:a16="http://schemas.microsoft.com/office/drawing/2014/main" id="{649E791F-7302-FB09-F8CE-50E64E8790CC}"/>
              </a:ext>
            </a:extLst>
          </p:cNvPr>
          <p:cNvSpPr>
            <a:spLocks noGrp="1"/>
          </p:cNvSpPr>
          <p:nvPr>
            <p:ph type="ftr" sz="quarter" idx="3"/>
          </p:nvPr>
        </p:nvSpPr>
        <p:spPr>
          <a:xfrm>
            <a:off x="4129200" y="6458400"/>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Tree>
    <p:extLst>
      <p:ext uri="{BB962C8B-B14F-4D97-AF65-F5344CB8AC3E}">
        <p14:creationId xmlns:p14="http://schemas.microsoft.com/office/powerpoint/2010/main" val="1401298837"/>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F33CB2-2211-C663-2E35-DF7DC565951A}"/>
              </a:ext>
            </a:extLst>
          </p:cNvPr>
          <p:cNvSpPr>
            <a:spLocks noGrp="1"/>
          </p:cNvSpPr>
          <p:nvPr>
            <p:ph type="title"/>
          </p:nvPr>
        </p:nvSpPr>
        <p:spPr>
          <a:xfrm>
            <a:off x="838200" y="365125"/>
            <a:ext cx="10604808" cy="1325563"/>
          </a:xfr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36B38E8-5CE4-468A-75C5-3C8B51AF4CDD}"/>
              </a:ext>
            </a:extLst>
          </p:cNvPr>
          <p:cNvSpPr>
            <a:spLocks noGrp="1"/>
          </p:cNvSpPr>
          <p:nvPr>
            <p:ph sz="half" idx="1"/>
          </p:nvPr>
        </p:nvSpPr>
        <p:spPr>
          <a:xfrm>
            <a:off x="838200" y="1825625"/>
            <a:ext cx="5181600" cy="4351338"/>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a:extLst>
              <a:ext uri="{FF2B5EF4-FFF2-40B4-BE49-F238E27FC236}">
                <a16:creationId xmlns:a16="http://schemas.microsoft.com/office/drawing/2014/main" id="{FF094A0C-92CF-E4C7-53AC-1D81D58E7B62}"/>
              </a:ext>
            </a:extLst>
          </p:cNvPr>
          <p:cNvSpPr>
            <a:spLocks noGrp="1"/>
          </p:cNvSpPr>
          <p:nvPr>
            <p:ph sz="half" idx="2"/>
          </p:nvPr>
        </p:nvSpPr>
        <p:spPr>
          <a:xfrm>
            <a:off x="6261408"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5" name="Symbol zastępczy stopki 4">
            <a:extLst>
              <a:ext uri="{FF2B5EF4-FFF2-40B4-BE49-F238E27FC236}">
                <a16:creationId xmlns:a16="http://schemas.microsoft.com/office/drawing/2014/main" id="{4C98F313-D98F-9A48-1E04-115071CF3912}"/>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6" name="Łącznik prosty 15">
            <a:extLst>
              <a:ext uri="{FF2B5EF4-FFF2-40B4-BE49-F238E27FC236}">
                <a16:creationId xmlns:a16="http://schemas.microsoft.com/office/drawing/2014/main" id="{C068E9CF-7764-EB5A-CAE7-A56F53506DAD}"/>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278EBE4A-5409-7458-D3A0-2C2185FE0F29}"/>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6E70C52F-4B52-5754-430F-91C686C1BB60}"/>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146FBEDF-F2DA-2F4A-132C-92A3A304E274}"/>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AE812259-A04F-061E-B7C1-EB2DE43D9EE7}"/>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AB1BD0A2-9900-7697-26D9-6E4B40375987}"/>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54244293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Porównanie">
    <p:bg>
      <p:bgPr>
        <a:solidFill>
          <a:schemeClr val="bg1"/>
        </a:solidFill>
        <a:effectLst/>
      </p:bgPr>
    </p:bg>
    <p:spTree>
      <p:nvGrpSpPr>
        <p:cNvPr id="1" name=""/>
        <p:cNvGrpSpPr/>
        <p:nvPr/>
      </p:nvGrpSpPr>
      <p:grpSpPr>
        <a:xfrm>
          <a:off x="0" y="0"/>
          <a:ext cx="0" cy="0"/>
          <a:chOff x="0" y="0"/>
          <a:chExt cx="0" cy="0"/>
        </a:xfrm>
      </p:grpSpPr>
      <p:cxnSp>
        <p:nvCxnSpPr>
          <p:cNvPr id="7" name="Łącznik prosty 6">
            <a:extLst>
              <a:ext uri="{FF2B5EF4-FFF2-40B4-BE49-F238E27FC236}">
                <a16:creationId xmlns:a16="http://schemas.microsoft.com/office/drawing/2014/main" id="{19824E38-CF22-D18F-B055-912F310CDD5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sp>
        <p:nvSpPr>
          <p:cNvPr id="2" name="Tytuł 1">
            <a:extLst>
              <a:ext uri="{FF2B5EF4-FFF2-40B4-BE49-F238E27FC236}">
                <a16:creationId xmlns:a16="http://schemas.microsoft.com/office/drawing/2014/main" id="{92BEDDC0-F0F3-4496-6E75-B4D75A3565D9}"/>
              </a:ext>
            </a:extLst>
          </p:cNvPr>
          <p:cNvSpPr>
            <a:spLocks noGrp="1"/>
          </p:cNvSpPr>
          <p:nvPr>
            <p:ph type="title"/>
          </p:nvPr>
        </p:nvSpPr>
        <p:spPr>
          <a:xfrm>
            <a:off x="839788" y="365125"/>
            <a:ext cx="10603220" cy="1325563"/>
          </a:xfrm>
        </p:spPr>
        <p:txBody>
          <a:bodyPr/>
          <a:lstStyle>
            <a:lvl1pPr>
              <a:defRPr>
                <a:solidFill>
                  <a:schemeClr val="tx1"/>
                </a:solidFill>
              </a:defRPr>
            </a:lvl1pPr>
          </a:lstStyle>
          <a:p>
            <a:r>
              <a:rPr lang="pl-PL" dirty="0"/>
              <a:t>Kliknij, aby edytować styl</a:t>
            </a:r>
          </a:p>
        </p:txBody>
      </p:sp>
      <p:sp>
        <p:nvSpPr>
          <p:cNvPr id="3" name="Symbol zastępczy tekstu 2">
            <a:extLst>
              <a:ext uri="{FF2B5EF4-FFF2-40B4-BE49-F238E27FC236}">
                <a16:creationId xmlns:a16="http://schemas.microsoft.com/office/drawing/2014/main" id="{4664A6A2-C40C-3891-1703-09A5D17D1256}"/>
              </a:ext>
            </a:extLst>
          </p:cNvPr>
          <p:cNvSpPr>
            <a:spLocks noGrp="1"/>
          </p:cNvSpPr>
          <p:nvPr>
            <p:ph type="body" idx="1"/>
          </p:nvPr>
        </p:nvSpPr>
        <p:spPr>
          <a:xfrm>
            <a:off x="839788" y="1681163"/>
            <a:ext cx="5157787" cy="82391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4" name="Symbol zastępczy zawartości 3">
            <a:extLst>
              <a:ext uri="{FF2B5EF4-FFF2-40B4-BE49-F238E27FC236}">
                <a16:creationId xmlns:a16="http://schemas.microsoft.com/office/drawing/2014/main" id="{C2DDE59F-BD7B-2AC5-B704-4E79BA9C63BD}"/>
              </a:ext>
            </a:extLst>
          </p:cNvPr>
          <p:cNvSpPr>
            <a:spLocks noGrp="1"/>
          </p:cNvSpPr>
          <p:nvPr>
            <p:ph sz="half" idx="2"/>
          </p:nvPr>
        </p:nvSpPr>
        <p:spPr>
          <a:xfrm>
            <a:off x="839788" y="2608705"/>
            <a:ext cx="5157787" cy="3580957"/>
          </a:xfrm>
        </p:spPr>
        <p:txBody>
          <a:bodyPr/>
          <a:lstStyle>
            <a:lvl1pPr>
              <a:defRPr sz="2000"/>
            </a:lvl1pPr>
            <a:lvl2pPr>
              <a:defRPr sz="2000"/>
            </a:lvl2pPr>
            <a:lvl3pPr>
              <a:defRPr sz="1800"/>
            </a:lvl3pPr>
            <a:lvl4pPr>
              <a:defRPr sz="1600"/>
            </a:lvl4pPr>
            <a:lvl5pPr>
              <a:defRPr sz="16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a:extLst>
              <a:ext uri="{FF2B5EF4-FFF2-40B4-BE49-F238E27FC236}">
                <a16:creationId xmlns:a16="http://schemas.microsoft.com/office/drawing/2014/main" id="{444E2378-2F78-FB7F-55E2-D08146B7F497}"/>
              </a:ext>
            </a:extLst>
          </p:cNvPr>
          <p:cNvSpPr>
            <a:spLocks noGrp="1"/>
          </p:cNvSpPr>
          <p:nvPr>
            <p:ph type="body" sz="quarter" idx="3"/>
          </p:nvPr>
        </p:nvSpPr>
        <p:spPr>
          <a:xfrm>
            <a:off x="6259820" y="1681163"/>
            <a:ext cx="5183188" cy="82391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6" name="Symbol zastępczy zawartości 5">
            <a:extLst>
              <a:ext uri="{FF2B5EF4-FFF2-40B4-BE49-F238E27FC236}">
                <a16:creationId xmlns:a16="http://schemas.microsoft.com/office/drawing/2014/main" id="{C6F9FD53-2BD7-BD31-E51D-12DB59AD9CAC}"/>
              </a:ext>
            </a:extLst>
          </p:cNvPr>
          <p:cNvSpPr>
            <a:spLocks noGrp="1"/>
          </p:cNvSpPr>
          <p:nvPr>
            <p:ph sz="quarter" idx="4"/>
          </p:nvPr>
        </p:nvSpPr>
        <p:spPr>
          <a:xfrm>
            <a:off x="6259820" y="2608705"/>
            <a:ext cx="5183188" cy="3580958"/>
          </a:xfrm>
        </p:spPr>
        <p:txBody>
          <a:bodyPr/>
          <a:lstStyle>
            <a:lvl1pPr>
              <a:defRPr sz="2000"/>
            </a:lvl1pPr>
            <a:lvl2pPr>
              <a:defRPr sz="2000"/>
            </a:lvl2pPr>
            <a:lvl3pPr>
              <a:defRPr sz="1800"/>
            </a:lvl3pPr>
            <a:lvl4pPr>
              <a:defRPr sz="1600"/>
            </a:lvl4pPr>
            <a:lvl5pPr>
              <a:defRPr sz="16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7" name="Symbol zastępczy stopki 4">
            <a:extLst>
              <a:ext uri="{FF2B5EF4-FFF2-40B4-BE49-F238E27FC236}">
                <a16:creationId xmlns:a16="http://schemas.microsoft.com/office/drawing/2014/main" id="{DE3287B3-7315-D256-3BEC-D8E98BF46B6D}"/>
              </a:ext>
            </a:extLst>
          </p:cNvPr>
          <p:cNvSpPr>
            <a:spLocks noGrp="1"/>
          </p:cNvSpPr>
          <p:nvPr>
            <p:ph type="ftr" sz="quarter" idx="10"/>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8" name="Łącznik prosty 17">
            <a:extLst>
              <a:ext uri="{FF2B5EF4-FFF2-40B4-BE49-F238E27FC236}">
                <a16:creationId xmlns:a16="http://schemas.microsoft.com/office/drawing/2014/main" id="{EDFD9279-7B4B-1CA1-E4D2-36696B3F7EC1}"/>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9" name="Grupa 18">
            <a:extLst>
              <a:ext uri="{FF2B5EF4-FFF2-40B4-BE49-F238E27FC236}">
                <a16:creationId xmlns:a16="http://schemas.microsoft.com/office/drawing/2014/main" id="{2FDFF5F9-7C08-60AE-B322-25BCB605471C}"/>
              </a:ext>
            </a:extLst>
          </p:cNvPr>
          <p:cNvGrpSpPr/>
          <p:nvPr userDrawn="1"/>
        </p:nvGrpSpPr>
        <p:grpSpPr>
          <a:xfrm>
            <a:off x="838201" y="6298750"/>
            <a:ext cx="481013" cy="445287"/>
            <a:chOff x="838201" y="6198391"/>
            <a:chExt cx="481013" cy="753561"/>
          </a:xfrm>
        </p:grpSpPr>
        <p:sp>
          <p:nvSpPr>
            <p:cNvPr id="20" name="Prostokąt 19">
              <a:extLst>
                <a:ext uri="{FF2B5EF4-FFF2-40B4-BE49-F238E27FC236}">
                  <a16:creationId xmlns:a16="http://schemas.microsoft.com/office/drawing/2014/main" id="{AD6BC279-0AAA-669D-1877-315E06CDF136}"/>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1" name="Trójkąt równoramienny 20">
              <a:extLst>
                <a:ext uri="{FF2B5EF4-FFF2-40B4-BE49-F238E27FC236}">
                  <a16:creationId xmlns:a16="http://schemas.microsoft.com/office/drawing/2014/main" id="{B5E89BE6-F3AE-8BCC-5381-5A6E579F302C}"/>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2" name="Łącznik prosty 21">
            <a:extLst>
              <a:ext uri="{FF2B5EF4-FFF2-40B4-BE49-F238E27FC236}">
                <a16:creationId xmlns:a16="http://schemas.microsoft.com/office/drawing/2014/main" id="{92A589A2-F4E0-2FBF-4534-C901AC88CBC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3" name="Symbol zastępczy numeru slajdu 5">
            <a:extLst>
              <a:ext uri="{FF2B5EF4-FFF2-40B4-BE49-F238E27FC236}">
                <a16:creationId xmlns:a16="http://schemas.microsoft.com/office/drawing/2014/main" id="{07EA2509-087C-2FA9-B3DA-C69EA7984859}"/>
              </a:ext>
            </a:extLst>
          </p:cNvPr>
          <p:cNvSpPr>
            <a:spLocks noGrp="1"/>
          </p:cNvSpPr>
          <p:nvPr>
            <p:ph type="sldNum" sz="quarter" idx="11"/>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586812500"/>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ylko tytuł">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F0E431-C7DA-AC3A-F7A4-6D6EF606D6EE}"/>
              </a:ext>
            </a:extLst>
          </p:cNvPr>
          <p:cNvSpPr>
            <a:spLocks noGrp="1"/>
          </p:cNvSpPr>
          <p:nvPr>
            <p:ph type="title"/>
          </p:nvPr>
        </p:nvSpPr>
        <p:spPr>
          <a:xfrm>
            <a:off x="838200" y="365125"/>
            <a:ext cx="10661542" cy="1325563"/>
          </a:xfrm>
        </p:spPr>
        <p:txBody>
          <a:bodyPr/>
          <a:lstStyle/>
          <a:p>
            <a:r>
              <a:rPr lang="pl-PL"/>
              <a:t>Kliknij, aby edytować styl</a:t>
            </a:r>
          </a:p>
        </p:txBody>
      </p:sp>
      <p:sp>
        <p:nvSpPr>
          <p:cNvPr id="13" name="Symbol zastępczy stopki 4">
            <a:extLst>
              <a:ext uri="{FF2B5EF4-FFF2-40B4-BE49-F238E27FC236}">
                <a16:creationId xmlns:a16="http://schemas.microsoft.com/office/drawing/2014/main" id="{E5D75264-6E35-F871-89AD-BDAFB8344200}"/>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4" name="Łącznik prosty 13">
            <a:extLst>
              <a:ext uri="{FF2B5EF4-FFF2-40B4-BE49-F238E27FC236}">
                <a16:creationId xmlns:a16="http://schemas.microsoft.com/office/drawing/2014/main" id="{AF1E1CD0-6FD7-3AC9-4CB1-EF98642C2ADF}"/>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5" name="Grupa 14">
            <a:extLst>
              <a:ext uri="{FF2B5EF4-FFF2-40B4-BE49-F238E27FC236}">
                <a16:creationId xmlns:a16="http://schemas.microsoft.com/office/drawing/2014/main" id="{ACE23A8C-ED66-FDDC-C410-5B4C1209B1B4}"/>
              </a:ext>
            </a:extLst>
          </p:cNvPr>
          <p:cNvGrpSpPr/>
          <p:nvPr userDrawn="1"/>
        </p:nvGrpSpPr>
        <p:grpSpPr>
          <a:xfrm>
            <a:off x="838201" y="6298750"/>
            <a:ext cx="481013" cy="445287"/>
            <a:chOff x="838201" y="6198391"/>
            <a:chExt cx="481013" cy="753561"/>
          </a:xfrm>
        </p:grpSpPr>
        <p:sp>
          <p:nvSpPr>
            <p:cNvPr id="16" name="Prostokąt 15">
              <a:extLst>
                <a:ext uri="{FF2B5EF4-FFF2-40B4-BE49-F238E27FC236}">
                  <a16:creationId xmlns:a16="http://schemas.microsoft.com/office/drawing/2014/main" id="{0C5C450A-9F3A-C916-CD3B-553834EF94DE}"/>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7" name="Trójkąt równoramienny 16">
              <a:extLst>
                <a:ext uri="{FF2B5EF4-FFF2-40B4-BE49-F238E27FC236}">
                  <a16:creationId xmlns:a16="http://schemas.microsoft.com/office/drawing/2014/main" id="{5CD9C23C-B86D-AEDC-BE8C-C4260517585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8" name="Łącznik prosty 17">
            <a:extLst>
              <a:ext uri="{FF2B5EF4-FFF2-40B4-BE49-F238E27FC236}">
                <a16:creationId xmlns:a16="http://schemas.microsoft.com/office/drawing/2014/main" id="{4311D339-306B-4A80-40DA-F91A6D48C0DA}"/>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9" name="Symbol zastępczy numeru slajdu 5">
            <a:extLst>
              <a:ext uri="{FF2B5EF4-FFF2-40B4-BE49-F238E27FC236}">
                <a16:creationId xmlns:a16="http://schemas.microsoft.com/office/drawing/2014/main" id="{CE6866C1-998A-68AE-538A-D113D96DD4BA}"/>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378842417"/>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F0E431-C7DA-AC3A-F7A4-6D6EF606D6EE}"/>
              </a:ext>
            </a:extLst>
          </p:cNvPr>
          <p:cNvSpPr>
            <a:spLocks noGrp="1"/>
          </p:cNvSpPr>
          <p:nvPr>
            <p:ph type="title"/>
          </p:nvPr>
        </p:nvSpPr>
        <p:spPr>
          <a:xfrm>
            <a:off x="838200" y="365125"/>
            <a:ext cx="10661542" cy="1325563"/>
          </a:xfrm>
        </p:spPr>
        <p:txBody>
          <a:bodyPr/>
          <a:lstStyle/>
          <a:p>
            <a:r>
              <a:rPr lang="pl-PL"/>
              <a:t>Kliknij, aby edytować styl</a:t>
            </a:r>
          </a:p>
        </p:txBody>
      </p:sp>
      <p:sp>
        <p:nvSpPr>
          <p:cNvPr id="13" name="Symbol zastępczy stopki 4">
            <a:extLst>
              <a:ext uri="{FF2B5EF4-FFF2-40B4-BE49-F238E27FC236}">
                <a16:creationId xmlns:a16="http://schemas.microsoft.com/office/drawing/2014/main" id="{E5D75264-6E35-F871-89AD-BDAFB8344200}"/>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4" name="Łącznik prosty 13">
            <a:extLst>
              <a:ext uri="{FF2B5EF4-FFF2-40B4-BE49-F238E27FC236}">
                <a16:creationId xmlns:a16="http://schemas.microsoft.com/office/drawing/2014/main" id="{AF1E1CD0-6FD7-3AC9-4CB1-EF98642C2ADF}"/>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5" name="Grupa 14">
            <a:extLst>
              <a:ext uri="{FF2B5EF4-FFF2-40B4-BE49-F238E27FC236}">
                <a16:creationId xmlns:a16="http://schemas.microsoft.com/office/drawing/2014/main" id="{ACE23A8C-ED66-FDDC-C410-5B4C1209B1B4}"/>
              </a:ext>
            </a:extLst>
          </p:cNvPr>
          <p:cNvGrpSpPr/>
          <p:nvPr userDrawn="1"/>
        </p:nvGrpSpPr>
        <p:grpSpPr>
          <a:xfrm>
            <a:off x="838201" y="6298750"/>
            <a:ext cx="481013" cy="445287"/>
            <a:chOff x="838201" y="6198391"/>
            <a:chExt cx="481013" cy="753561"/>
          </a:xfrm>
        </p:grpSpPr>
        <p:sp>
          <p:nvSpPr>
            <p:cNvPr id="16" name="Prostokąt 15">
              <a:extLst>
                <a:ext uri="{FF2B5EF4-FFF2-40B4-BE49-F238E27FC236}">
                  <a16:creationId xmlns:a16="http://schemas.microsoft.com/office/drawing/2014/main" id="{0C5C450A-9F3A-C916-CD3B-553834EF94DE}"/>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7" name="Trójkąt równoramienny 16">
              <a:extLst>
                <a:ext uri="{FF2B5EF4-FFF2-40B4-BE49-F238E27FC236}">
                  <a16:creationId xmlns:a16="http://schemas.microsoft.com/office/drawing/2014/main" id="{5CD9C23C-B86D-AEDC-BE8C-C4260517585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8" name="Łącznik prosty 17">
            <a:extLst>
              <a:ext uri="{FF2B5EF4-FFF2-40B4-BE49-F238E27FC236}">
                <a16:creationId xmlns:a16="http://schemas.microsoft.com/office/drawing/2014/main" id="{4311D339-306B-4A80-40DA-F91A6D48C0DA}"/>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9" name="Symbol zastępczy numeru slajdu 5">
            <a:extLst>
              <a:ext uri="{FF2B5EF4-FFF2-40B4-BE49-F238E27FC236}">
                <a16:creationId xmlns:a16="http://schemas.microsoft.com/office/drawing/2014/main" id="{CE6866C1-998A-68AE-538A-D113D96DD4BA}"/>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3" name="Prostokąt: zaokrąglone rogi 2">
            <a:extLst>
              <a:ext uri="{FF2B5EF4-FFF2-40B4-BE49-F238E27FC236}">
                <a16:creationId xmlns:a16="http://schemas.microsoft.com/office/drawing/2014/main" id="{B2B98470-F485-03CB-04E3-E7AA3572C83D}"/>
              </a:ext>
            </a:extLst>
          </p:cNvPr>
          <p:cNvSpPr/>
          <p:nvPr userDrawn="1"/>
        </p:nvSpPr>
        <p:spPr>
          <a:xfrm>
            <a:off x="838200" y="1992429"/>
            <a:ext cx="10661542" cy="377310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a:extLst>
              <a:ext uri="{FF2B5EF4-FFF2-40B4-BE49-F238E27FC236}">
                <a16:creationId xmlns:a16="http://schemas.microsoft.com/office/drawing/2014/main" id="{BC4D186C-D27A-BCD4-96A7-C311934FDB13}"/>
              </a:ext>
            </a:extLst>
          </p:cNvPr>
          <p:cNvSpPr txBox="1"/>
          <p:nvPr userDrawn="1"/>
        </p:nvSpPr>
        <p:spPr>
          <a:xfrm>
            <a:off x="1046956" y="2142409"/>
            <a:ext cx="656716" cy="1200329"/>
          </a:xfrm>
          <a:prstGeom prst="rect">
            <a:avLst/>
          </a:prstGeom>
          <a:noFill/>
        </p:spPr>
        <p:txBody>
          <a:bodyPr wrap="square" rtlCol="0">
            <a:spAutoFit/>
          </a:bodyPr>
          <a:lstStyle/>
          <a:p>
            <a:pPr marL="0" lvl="0" indent="0">
              <a:buNone/>
            </a:pPr>
            <a:r>
              <a:rPr lang="en-US" sz="7200" b="1" i="0" dirty="0">
                <a:solidFill>
                  <a:schemeClr val="accent4"/>
                </a:solidFill>
                <a:latin typeface="Bookman Old Style" panose="02050604050505020204" pitchFamily="18" charset="0"/>
              </a:rPr>
              <a:t>“</a:t>
            </a:r>
          </a:p>
        </p:txBody>
      </p:sp>
      <p:sp>
        <p:nvSpPr>
          <p:cNvPr id="5" name="pole tekstowe 4">
            <a:extLst>
              <a:ext uri="{FF2B5EF4-FFF2-40B4-BE49-F238E27FC236}">
                <a16:creationId xmlns:a16="http://schemas.microsoft.com/office/drawing/2014/main" id="{A4C82333-85EA-1B5A-7C1A-76D575D531A0}"/>
              </a:ext>
            </a:extLst>
          </p:cNvPr>
          <p:cNvSpPr txBox="1"/>
          <p:nvPr userDrawn="1"/>
        </p:nvSpPr>
        <p:spPr>
          <a:xfrm>
            <a:off x="10541475" y="4567583"/>
            <a:ext cx="656716" cy="1200329"/>
          </a:xfrm>
          <a:prstGeom prst="rect">
            <a:avLst/>
          </a:prstGeom>
          <a:noFill/>
        </p:spPr>
        <p:txBody>
          <a:bodyPr wrap="square" rtlCol="0">
            <a:spAutoFit/>
          </a:bodyPr>
          <a:lstStyle/>
          <a:p>
            <a:pPr marL="0" lvl="0" indent="0">
              <a:buNone/>
            </a:pPr>
            <a:r>
              <a:rPr lang="en-US" sz="7200" b="1" i="0" dirty="0">
                <a:solidFill>
                  <a:schemeClr val="accent4"/>
                </a:solidFill>
                <a:latin typeface="Bookman Old Style" panose="02050604050505020204" pitchFamily="18" charset="0"/>
              </a:rPr>
              <a:t>”</a:t>
            </a:r>
          </a:p>
        </p:txBody>
      </p:sp>
      <p:sp>
        <p:nvSpPr>
          <p:cNvPr id="7" name="Symbol zastępczy tekstu 6">
            <a:extLst>
              <a:ext uri="{FF2B5EF4-FFF2-40B4-BE49-F238E27FC236}">
                <a16:creationId xmlns:a16="http://schemas.microsoft.com/office/drawing/2014/main" id="{4C083D6D-D253-0607-8F96-98AA6F7CC101}"/>
              </a:ext>
            </a:extLst>
          </p:cNvPr>
          <p:cNvSpPr>
            <a:spLocks noGrp="1"/>
          </p:cNvSpPr>
          <p:nvPr>
            <p:ph type="body" sz="quarter" idx="10"/>
          </p:nvPr>
        </p:nvSpPr>
        <p:spPr>
          <a:xfrm>
            <a:off x="1790700" y="2454275"/>
            <a:ext cx="8750300" cy="3032125"/>
          </a:xfrm>
        </p:spPr>
        <p:txBody>
          <a:bodyPr/>
          <a:lstStyle>
            <a:lvl1pPr>
              <a:defRPr i="1"/>
            </a:lvl1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264470648"/>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12" name="Symbol zastępczy stopki 4">
            <a:extLst>
              <a:ext uri="{FF2B5EF4-FFF2-40B4-BE49-F238E27FC236}">
                <a16:creationId xmlns:a16="http://schemas.microsoft.com/office/drawing/2014/main" id="{B82A4B27-A6B7-4005-F353-9BF1E30C76BE}"/>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3" name="Łącznik prosty 12">
            <a:extLst>
              <a:ext uri="{FF2B5EF4-FFF2-40B4-BE49-F238E27FC236}">
                <a16:creationId xmlns:a16="http://schemas.microsoft.com/office/drawing/2014/main" id="{CF912A81-15A6-0F5F-9426-974488CBE621}"/>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4" name="Grupa 13">
            <a:extLst>
              <a:ext uri="{FF2B5EF4-FFF2-40B4-BE49-F238E27FC236}">
                <a16:creationId xmlns:a16="http://schemas.microsoft.com/office/drawing/2014/main" id="{E215DA77-D304-2F29-9553-1A5D8C214088}"/>
              </a:ext>
            </a:extLst>
          </p:cNvPr>
          <p:cNvGrpSpPr/>
          <p:nvPr userDrawn="1"/>
        </p:nvGrpSpPr>
        <p:grpSpPr>
          <a:xfrm>
            <a:off x="838201" y="6298750"/>
            <a:ext cx="481013" cy="445287"/>
            <a:chOff x="838201" y="6198391"/>
            <a:chExt cx="481013" cy="753561"/>
          </a:xfrm>
        </p:grpSpPr>
        <p:sp>
          <p:nvSpPr>
            <p:cNvPr id="15" name="Prostokąt 14">
              <a:extLst>
                <a:ext uri="{FF2B5EF4-FFF2-40B4-BE49-F238E27FC236}">
                  <a16:creationId xmlns:a16="http://schemas.microsoft.com/office/drawing/2014/main" id="{779489F0-7BF0-25F0-F70C-7ACC36EF3108}"/>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6" name="Trójkąt równoramienny 15">
              <a:extLst>
                <a:ext uri="{FF2B5EF4-FFF2-40B4-BE49-F238E27FC236}">
                  <a16:creationId xmlns:a16="http://schemas.microsoft.com/office/drawing/2014/main" id="{F7CDB82A-6827-1389-FE32-AB2C24B5C7F2}"/>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7" name="Łącznik prosty 16">
            <a:extLst>
              <a:ext uri="{FF2B5EF4-FFF2-40B4-BE49-F238E27FC236}">
                <a16:creationId xmlns:a16="http://schemas.microsoft.com/office/drawing/2014/main" id="{C69AFD1C-A622-223C-F92F-CA8A2683C8B1}"/>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Symbol zastępczy numeru slajdu 5">
            <a:extLst>
              <a:ext uri="{FF2B5EF4-FFF2-40B4-BE49-F238E27FC236}">
                <a16:creationId xmlns:a16="http://schemas.microsoft.com/office/drawing/2014/main" id="{2FB0262B-E20D-258D-F468-6A046AC211D1}"/>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54538576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9A61608-BF06-3EB1-3259-B2B3B4D6A5E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6A275573-3E3F-6545-C8EF-E7F3CA4AACB9}"/>
              </a:ext>
            </a:extLst>
          </p:cNvPr>
          <p:cNvSpPr>
            <a:spLocks noGrp="1"/>
          </p:cNvSpPr>
          <p:nvPr>
            <p:ph idx="1"/>
          </p:nvPr>
        </p:nvSpPr>
        <p:spPr>
          <a:xfrm>
            <a:off x="5183188" y="987425"/>
            <a:ext cx="625982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7E3B518-078A-68CD-78CB-BBCCC095F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15" name="Symbol zastępczy stopki 4">
            <a:extLst>
              <a:ext uri="{FF2B5EF4-FFF2-40B4-BE49-F238E27FC236}">
                <a16:creationId xmlns:a16="http://schemas.microsoft.com/office/drawing/2014/main" id="{85E9A2F6-2B9A-013D-42EE-A3159FC4203C}"/>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6" name="Łącznik prosty 15">
            <a:extLst>
              <a:ext uri="{FF2B5EF4-FFF2-40B4-BE49-F238E27FC236}">
                <a16:creationId xmlns:a16="http://schemas.microsoft.com/office/drawing/2014/main" id="{AA662BBF-AE81-E58B-460E-1A35B8F73EEB}"/>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F0CE1DF4-DFAE-364A-BC2D-1F62F1E2E63D}"/>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73EB0C9B-04E2-AD08-ABEE-F8C4007828F5}"/>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708913FD-310D-EFEF-460A-4FF33615A5E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5D259413-A380-617B-5577-25968F3D9116}"/>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CDCEAA91-CDD6-9C2C-129E-E1293F534F44}"/>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890383662"/>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braz z podpisem">
    <p:spTree>
      <p:nvGrpSpPr>
        <p:cNvPr id="1" name=""/>
        <p:cNvGrpSpPr/>
        <p:nvPr/>
      </p:nvGrpSpPr>
      <p:grpSpPr>
        <a:xfrm>
          <a:off x="0" y="0"/>
          <a:ext cx="0" cy="0"/>
          <a:chOff x="0" y="0"/>
          <a:chExt cx="0" cy="0"/>
        </a:xfrm>
      </p:grpSpPr>
      <p:sp>
        <p:nvSpPr>
          <p:cNvPr id="26" name="Prostokąt: zaokrąglone rogi 25">
            <a:extLst>
              <a:ext uri="{FF2B5EF4-FFF2-40B4-BE49-F238E27FC236}">
                <a16:creationId xmlns:a16="http://schemas.microsoft.com/office/drawing/2014/main" id="{41D9A204-B827-10DF-99F2-5FBBAAFA5300}"/>
              </a:ext>
            </a:extLst>
          </p:cNvPr>
          <p:cNvSpPr/>
          <p:nvPr userDrawn="1"/>
        </p:nvSpPr>
        <p:spPr>
          <a:xfrm>
            <a:off x="838201" y="812801"/>
            <a:ext cx="5167963" cy="5148000"/>
          </a:xfrm>
          <a:prstGeom prst="roundRect">
            <a:avLst>
              <a:gd name="adj" fmla="val 82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BF8CB502-91CB-A214-F57E-F571E31DE2B4}"/>
              </a:ext>
            </a:extLst>
          </p:cNvPr>
          <p:cNvSpPr>
            <a:spLocks noGrp="1"/>
          </p:cNvSpPr>
          <p:nvPr>
            <p:ph type="title"/>
          </p:nvPr>
        </p:nvSpPr>
        <p:spPr>
          <a:xfrm>
            <a:off x="1012248" y="1121343"/>
            <a:ext cx="4819867" cy="594404"/>
          </a:xfrm>
        </p:spPr>
        <p:txBody>
          <a:bodyPr anchor="b">
            <a:normAutofit/>
          </a:bodyPr>
          <a:lstStyle>
            <a:lvl1pPr>
              <a:defRPr sz="2800">
                <a:solidFill>
                  <a:schemeClr val="tx1"/>
                </a:solidFill>
              </a:defRPr>
            </a:lvl1pPr>
          </a:lstStyle>
          <a:p>
            <a:r>
              <a:rPr lang="pl-PL" dirty="0"/>
              <a:t>Kliknij, aby edytować styl</a:t>
            </a:r>
          </a:p>
        </p:txBody>
      </p:sp>
      <p:sp>
        <p:nvSpPr>
          <p:cNvPr id="3" name="Symbol zastępczy obrazu 2">
            <a:extLst>
              <a:ext uri="{FF2B5EF4-FFF2-40B4-BE49-F238E27FC236}">
                <a16:creationId xmlns:a16="http://schemas.microsoft.com/office/drawing/2014/main" id="{1C31FF01-2EDF-ACD4-3C12-A50FC3F46C40}"/>
              </a:ext>
            </a:extLst>
          </p:cNvPr>
          <p:cNvSpPr>
            <a:spLocks noGrp="1"/>
          </p:cNvSpPr>
          <p:nvPr>
            <p:ph type="pic" idx="1"/>
          </p:nvPr>
        </p:nvSpPr>
        <p:spPr>
          <a:xfrm>
            <a:off x="6362700" y="812801"/>
            <a:ext cx="5080308" cy="5148000"/>
          </a:xfrm>
          <a:prstGeom prst="roundRect">
            <a:avLst>
              <a:gd name="adj" fmla="val 8278"/>
            </a:avLst>
          </a:prstGeo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a:extLst>
              <a:ext uri="{FF2B5EF4-FFF2-40B4-BE49-F238E27FC236}">
                <a16:creationId xmlns:a16="http://schemas.microsoft.com/office/drawing/2014/main" id="{C0109822-6CD1-06B5-C556-7ECF84F89BD5}"/>
              </a:ext>
            </a:extLst>
          </p:cNvPr>
          <p:cNvSpPr>
            <a:spLocks noGrp="1"/>
          </p:cNvSpPr>
          <p:nvPr>
            <p:ph type="body" sz="half" idx="2"/>
          </p:nvPr>
        </p:nvSpPr>
        <p:spPr>
          <a:xfrm>
            <a:off x="1012248" y="2057400"/>
            <a:ext cx="4819867" cy="3679257"/>
          </a:xfrm>
        </p:spPr>
        <p:txBody>
          <a:bodyPr>
            <a:normAutofit/>
          </a:bodyPr>
          <a:lstStyle>
            <a:lvl1pPr marL="342900" indent="-342900">
              <a:spcAft>
                <a:spcPts val="1200"/>
              </a:spcAft>
              <a:buClr>
                <a:schemeClr val="accent3"/>
              </a:buClr>
              <a:buFont typeface="Wingdings" panose="05000000000000000000" pitchFamily="2" charset="2"/>
              <a:buChar char="w"/>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
        <p:nvSpPr>
          <p:cNvPr id="15" name="Symbol zastępczy stopki 4">
            <a:extLst>
              <a:ext uri="{FF2B5EF4-FFF2-40B4-BE49-F238E27FC236}">
                <a16:creationId xmlns:a16="http://schemas.microsoft.com/office/drawing/2014/main" id="{E82D0DA9-88BE-A58E-D4C7-44240575D76F}"/>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cxnSp>
        <p:nvCxnSpPr>
          <p:cNvPr id="16" name="Łącznik prosty 15">
            <a:extLst>
              <a:ext uri="{FF2B5EF4-FFF2-40B4-BE49-F238E27FC236}">
                <a16:creationId xmlns:a16="http://schemas.microsoft.com/office/drawing/2014/main" id="{3C96F40E-198D-266E-D777-1924E6E75297}"/>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F60D5ED0-03CB-6A23-559C-DF5D157DEEB8}"/>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E7D629CB-AC39-BE63-6A39-FB3749DA9CAC}"/>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06DE0BF1-D133-E03C-0542-6FBAD6F2F128}"/>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F1FE2B3C-45D3-F4B9-A1E0-0D65DFE7981D}"/>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3B789773-13EF-1B4D-E958-B8C71C83D021}"/>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39077120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9D7FC2A5-C8EB-00F5-C73C-CF58F29629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a:extLst>
              <a:ext uri="{FF2B5EF4-FFF2-40B4-BE49-F238E27FC236}">
                <a16:creationId xmlns:a16="http://schemas.microsoft.com/office/drawing/2014/main" id="{4FE548E2-F93F-CAAD-A112-845172592C62}"/>
              </a:ext>
            </a:extLst>
          </p:cNvPr>
          <p:cNvSpPr>
            <a:spLocks noGrp="1"/>
          </p:cNvSpPr>
          <p:nvPr>
            <p:ph type="body" idx="1"/>
          </p:nvPr>
        </p:nvSpPr>
        <p:spPr>
          <a:xfrm>
            <a:off x="838200" y="1825625"/>
            <a:ext cx="10515600" cy="403111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2025761404"/>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60" r:id="rId4"/>
    <p:sldLayoutId id="2147483663" r:id="rId5"/>
    <p:sldLayoutId id="2147483662" r:id="rId6"/>
    <p:sldLayoutId id="2147483659" r:id="rId7"/>
    <p:sldLayoutId id="2147483661" r:id="rId8"/>
    <p:sldLayoutId id="2147483651" r:id="rId9"/>
    <p:sldLayoutId id="2147483652" r:id="rId10"/>
    <p:sldLayoutId id="2147483653" r:id="rId11"/>
    <p:sldLayoutId id="2147483654" r:id="rId12"/>
    <p:sldLayoutId id="2147483664" r:id="rId13"/>
    <p:sldLayoutId id="2147483655" r:id="rId14"/>
    <p:sldLayoutId id="2147483656" r:id="rId15"/>
    <p:sldLayoutId id="2147483657" r:id="rId16"/>
  </p:sldLayoutIdLst>
  <p:txStyles>
    <p:titleStyle>
      <a:lvl1pPr algn="l" defTabSz="914400" rtl="0" eaLnBrk="1" latinLnBrk="0" hangingPunct="1">
        <a:lnSpc>
          <a:spcPct val="90000"/>
        </a:lnSpc>
        <a:spcBef>
          <a:spcPct val="0"/>
        </a:spcBef>
        <a:buNone/>
        <a:defRPr sz="4400" kern="1200">
          <a:solidFill>
            <a:srgbClr val="1C464A"/>
          </a:solidFill>
          <a:latin typeface="+mj-lt"/>
          <a:ea typeface="+mj-ea"/>
          <a:cs typeface="+mj-cs"/>
        </a:defRPr>
      </a:lvl1pPr>
    </p:titleStyle>
    <p:body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2.sv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hyperlink" Target="https://www.farmtoschool.org/" TargetMode="Externa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svg"/></Relationships>
</file>

<file path=ppt/slides/_rels/slide60.xml.rels><?xml version="1.0" encoding="UTF-8" standalone="yes"?>
<Relationships xmlns="http://schemas.openxmlformats.org/package/2006/relationships"><Relationship Id="rId2" Type="http://schemas.openxmlformats.org/officeDocument/2006/relationships/hyperlink" Target="http://sparqtools.org/edgyveggies/"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hyperlink" Target="https://theicn.org/icn-resources-a-z/food-safety" TargetMode="External"/><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hyperlink" Target="https://theicn.org/icn-resources-a-z/basics-at-a-glance/"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hyperlink" Target="https://foodbuyingguide.fns.usda.gov/" TargetMode="Externa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9.pn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svg"/></Relationships>
</file>

<file path=ppt/slides/_rels/slide1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6.xml"/></Relationships>
</file>

<file path=ppt/slides/_rels/slide1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www.theicn.org/" TargetMode="Externa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6.xml"/></Relationships>
</file>

<file path=ppt/slides/_rels/slide17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B9C9-D348-A4A9-09F9-F31337BCB1D9}"/>
              </a:ext>
            </a:extLst>
          </p:cNvPr>
          <p:cNvSpPr>
            <a:spLocks noGrp="1"/>
          </p:cNvSpPr>
          <p:nvPr>
            <p:ph type="title" idx="4294967295"/>
          </p:nvPr>
        </p:nvSpPr>
        <p:spPr/>
        <p:txBody>
          <a:bodyPr/>
          <a:lstStyle/>
          <a:p>
            <a:r>
              <a:rPr lang="en-US" dirty="0">
                <a:solidFill>
                  <a:srgbClr val="1C464A">
                    <a:alpha val="0"/>
                  </a:srgbClr>
                </a:solidFill>
              </a:rPr>
              <a:t>Culinary Institute Of Child </a:t>
            </a:r>
            <a:r>
              <a:rPr lang="en-US" dirty="0">
                <a:noFill/>
              </a:rPr>
              <a:t>Nutrition</a:t>
            </a:r>
            <a:endParaRPr lang="en-IN" dirty="0">
              <a:noFill/>
            </a:endParaRPr>
          </a:p>
        </p:txBody>
      </p:sp>
    </p:spTree>
    <p:extLst>
      <p:ext uri="{BB962C8B-B14F-4D97-AF65-F5344CB8AC3E}">
        <p14:creationId xmlns:p14="http://schemas.microsoft.com/office/powerpoint/2010/main" val="225273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833D7D-B7CC-A969-6F21-2928ED810877}"/>
              </a:ext>
            </a:extLst>
          </p:cNvPr>
          <p:cNvSpPr>
            <a:spLocks noGrp="1"/>
          </p:cNvSpPr>
          <p:nvPr>
            <p:ph type="ctrTitle"/>
          </p:nvPr>
        </p:nvSpPr>
        <p:spPr>
          <a:xfrm>
            <a:off x="752962" y="1990267"/>
            <a:ext cx="4283987" cy="2387600"/>
          </a:xfrm>
        </p:spPr>
        <p:txBody>
          <a:bodyPr>
            <a:normAutofit/>
          </a:bodyPr>
          <a:lstStyle/>
          <a:p>
            <a:r>
              <a:rPr lang="pl-PL" dirty="0">
                <a:latin typeface="+mn-lt"/>
              </a:rPr>
              <a:t>SCHOOL MEAL RECIPE WORKSHOP:</a:t>
            </a:r>
          </a:p>
        </p:txBody>
      </p:sp>
      <p:sp>
        <p:nvSpPr>
          <p:cNvPr id="3" name="Podtytuł 2">
            <a:extLst>
              <a:ext uri="{FF2B5EF4-FFF2-40B4-BE49-F238E27FC236}">
                <a16:creationId xmlns:a16="http://schemas.microsoft.com/office/drawing/2014/main" id="{4F24FFD3-7C5C-0CD9-5FFE-0726C1AC4F52}"/>
              </a:ext>
            </a:extLst>
          </p:cNvPr>
          <p:cNvSpPr>
            <a:spLocks noGrp="1"/>
          </p:cNvSpPr>
          <p:nvPr>
            <p:ph type="subTitle" idx="1"/>
          </p:nvPr>
        </p:nvSpPr>
        <p:spPr/>
        <p:txBody>
          <a:bodyPr/>
          <a:lstStyle/>
          <a:p>
            <a:r>
              <a:rPr lang="pl-PL" dirty="0"/>
              <a:t>From </a:t>
            </a:r>
            <a:r>
              <a:rPr lang="en-US" dirty="0"/>
              <a:t>Concept</a:t>
            </a:r>
            <a:r>
              <a:rPr lang="pl-PL" dirty="0"/>
              <a:t> to </a:t>
            </a:r>
            <a:r>
              <a:rPr lang="pl-PL" dirty="0" err="1"/>
              <a:t>Standardization</a:t>
            </a:r>
            <a:endParaRPr lang="pl-PL" dirty="0"/>
          </a:p>
          <a:p>
            <a:r>
              <a:rPr lang="pl-PL" sz="1800" i="0" dirty="0">
                <a:solidFill>
                  <a:schemeClr val="accent3"/>
                </a:solidFill>
              </a:rPr>
              <a:t>Day 1</a:t>
            </a:r>
          </a:p>
        </p:txBody>
      </p:sp>
      <p:sp>
        <p:nvSpPr>
          <p:cNvPr id="4" name="Symbol zastępczy stopki 3">
            <a:extLst>
              <a:ext uri="{FF2B5EF4-FFF2-40B4-BE49-F238E27FC236}">
                <a16:creationId xmlns:a16="http://schemas.microsoft.com/office/drawing/2014/main" id="{62724BDE-B128-76AA-342C-287FC41B607A}"/>
              </a:ext>
            </a:extLst>
          </p:cNvPr>
          <p:cNvSpPr>
            <a:spLocks noGrp="1"/>
          </p:cNvSpPr>
          <p:nvPr>
            <p:ph type="ftr" sz="quarter" idx="3"/>
          </p:nvPr>
        </p:nvSpPr>
        <p:spPr/>
        <p:txBody>
          <a:bodyPr/>
          <a:lstStyle/>
          <a:p>
            <a:r>
              <a:rPr lang="en-US" dirty="0"/>
              <a:t>CULINARY INSTITUTE OF CHILD NUTRITION</a:t>
            </a:r>
            <a:endParaRPr lang="pl-PL" dirty="0"/>
          </a:p>
        </p:txBody>
      </p:sp>
    </p:spTree>
    <p:extLst>
      <p:ext uri="{BB962C8B-B14F-4D97-AF65-F5344CB8AC3E}">
        <p14:creationId xmlns:p14="http://schemas.microsoft.com/office/powerpoint/2010/main" val="1095528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DBE493-337A-4E50-081A-83A1437A3E06}"/>
              </a:ext>
            </a:extLst>
          </p:cNvPr>
          <p:cNvSpPr>
            <a:spLocks noGrp="1"/>
          </p:cNvSpPr>
          <p:nvPr>
            <p:ph type="title"/>
          </p:nvPr>
        </p:nvSpPr>
        <p:spPr>
          <a:xfrm>
            <a:off x="4044176" y="2219093"/>
            <a:ext cx="6077414" cy="1997695"/>
          </a:xfrm>
        </p:spPr>
        <p:txBody>
          <a:bodyPr>
            <a:normAutofit/>
          </a:bodyPr>
          <a:lstStyle/>
          <a:p>
            <a:r>
              <a:rPr lang="pl-PL" dirty="0" err="1"/>
              <a:t>Welcome</a:t>
            </a:r>
            <a:r>
              <a:rPr lang="pl-PL" dirty="0"/>
              <a:t> and </a:t>
            </a:r>
            <a:br>
              <a:rPr lang="pl-PL" dirty="0"/>
            </a:br>
            <a:r>
              <a:rPr lang="pl-PL" dirty="0" err="1"/>
              <a:t>Introductions</a:t>
            </a:r>
            <a:endParaRPr lang="pl-PL" dirty="0"/>
          </a:p>
        </p:txBody>
      </p:sp>
      <p:sp>
        <p:nvSpPr>
          <p:cNvPr id="4" name="Symbol zastępczy stopki 3">
            <a:extLst>
              <a:ext uri="{FF2B5EF4-FFF2-40B4-BE49-F238E27FC236}">
                <a16:creationId xmlns:a16="http://schemas.microsoft.com/office/drawing/2014/main" id="{C6931125-0B7B-2638-5174-B0A5FC41749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Tree>
    <p:extLst>
      <p:ext uri="{BB962C8B-B14F-4D97-AF65-F5344CB8AC3E}">
        <p14:creationId xmlns:p14="http://schemas.microsoft.com/office/powerpoint/2010/main" val="3223608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EC8FFE-8683-7004-AFB2-4E5C73BEDE09}"/>
              </a:ext>
            </a:extLst>
          </p:cNvPr>
          <p:cNvSpPr>
            <a:spLocks noGrp="1"/>
          </p:cNvSpPr>
          <p:nvPr>
            <p:ph type="title"/>
          </p:nvPr>
        </p:nvSpPr>
        <p:spPr>
          <a:xfrm>
            <a:off x="823592" y="0"/>
            <a:ext cx="10661542" cy="1325563"/>
          </a:xfrm>
        </p:spPr>
        <p:txBody>
          <a:bodyPr/>
          <a:lstStyle/>
          <a:p>
            <a:r>
              <a:rPr lang="pl-PL" dirty="0"/>
              <a:t>Schedule-</a:t>
            </a:r>
            <a:r>
              <a:rPr lang="pl-PL" dirty="0" err="1"/>
              <a:t>at</a:t>
            </a:r>
            <a:r>
              <a:rPr lang="pl-PL" dirty="0"/>
              <a:t>-a-</a:t>
            </a:r>
            <a:r>
              <a:rPr lang="pl-PL" dirty="0" err="1"/>
              <a:t>Glance</a:t>
            </a:r>
            <a:endParaRPr lang="pl-PL" dirty="0"/>
          </a:p>
        </p:txBody>
      </p:sp>
      <p:sp>
        <p:nvSpPr>
          <p:cNvPr id="3" name="Symbol zastępczy stopki 2">
            <a:extLst>
              <a:ext uri="{FF2B5EF4-FFF2-40B4-BE49-F238E27FC236}">
                <a16:creationId xmlns:a16="http://schemas.microsoft.com/office/drawing/2014/main" id="{68F1D70E-AF52-3602-AC55-527190CD1AB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graphicFrame>
        <p:nvGraphicFramePr>
          <p:cNvPr id="5" name="Tabela 4">
            <a:extLst>
              <a:ext uri="{FF2B5EF4-FFF2-40B4-BE49-F238E27FC236}">
                <a16:creationId xmlns:a16="http://schemas.microsoft.com/office/drawing/2014/main" id="{66BCE9B7-30D8-6F8D-602C-65C40F827108}"/>
              </a:ext>
            </a:extLst>
          </p:cNvPr>
          <p:cNvGraphicFramePr>
            <a:graphicFrameLocks noGrp="1"/>
          </p:cNvGraphicFramePr>
          <p:nvPr>
            <p:extLst>
              <p:ext uri="{D42A27DB-BD31-4B8C-83A1-F6EECF244321}">
                <p14:modId xmlns:p14="http://schemas.microsoft.com/office/powerpoint/2010/main" val="4048489894"/>
              </p:ext>
            </p:extLst>
          </p:nvPr>
        </p:nvGraphicFramePr>
        <p:xfrm>
          <a:off x="650502" y="1057172"/>
          <a:ext cx="11007722" cy="5118300"/>
        </p:xfrm>
        <a:graphic>
          <a:graphicData uri="http://schemas.openxmlformats.org/drawingml/2006/table">
            <a:tbl>
              <a:tblPr firstRow="1" bandRow="1">
                <a:tableStyleId>{5C22544A-7EE6-4342-B048-85BDC9FD1C3A}</a:tableStyleId>
              </a:tblPr>
              <a:tblGrid>
                <a:gridCol w="1683941">
                  <a:extLst>
                    <a:ext uri="{9D8B030D-6E8A-4147-A177-3AD203B41FA5}">
                      <a16:colId xmlns:a16="http://schemas.microsoft.com/office/drawing/2014/main" val="3008663285"/>
                    </a:ext>
                  </a:extLst>
                </a:gridCol>
                <a:gridCol w="2663781">
                  <a:extLst>
                    <a:ext uri="{9D8B030D-6E8A-4147-A177-3AD203B41FA5}">
                      <a16:colId xmlns:a16="http://schemas.microsoft.com/office/drawing/2014/main" val="3786536341"/>
                    </a:ext>
                  </a:extLst>
                </a:gridCol>
                <a:gridCol w="6660000">
                  <a:extLst>
                    <a:ext uri="{9D8B030D-6E8A-4147-A177-3AD203B41FA5}">
                      <a16:colId xmlns:a16="http://schemas.microsoft.com/office/drawing/2014/main" val="2949740019"/>
                    </a:ext>
                  </a:extLst>
                </a:gridCol>
              </a:tblGrid>
              <a:tr h="370840">
                <a:tc gridSpan="3">
                  <a:txBody>
                    <a:bodyPr/>
                    <a:lstStyle/>
                    <a:p>
                      <a:pPr algn="ctr"/>
                      <a:r>
                        <a:rPr lang="pl-PL" sz="1400" b="0" dirty="0">
                          <a:solidFill>
                            <a:schemeClr val="bg1"/>
                          </a:solidFill>
                          <a:latin typeface="+mj-lt"/>
                        </a:rPr>
                        <a:t>Day One</a:t>
                      </a:r>
                    </a:p>
                  </a:txBody>
                  <a:tcPr marL="90000" marT="72000" marB="72000">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pl-PL" dirty="0"/>
                    </a:p>
                  </a:txBody>
                  <a:tcPr/>
                </a:tc>
                <a:tc hMerge="1">
                  <a:txBody>
                    <a:bodyPr/>
                    <a:lstStyle/>
                    <a:p>
                      <a:endParaRPr lang="pl-PL" dirty="0"/>
                    </a:p>
                  </a:txBody>
                  <a:tcPr/>
                </a:tc>
                <a:extLst>
                  <a:ext uri="{0D108BD9-81ED-4DB2-BD59-A6C34878D82A}">
                    <a16:rowId xmlns:a16="http://schemas.microsoft.com/office/drawing/2014/main" val="3048181712"/>
                  </a:ext>
                </a:extLst>
              </a:tr>
              <a:tr h="370840">
                <a:tc>
                  <a:txBody>
                    <a:bodyPr/>
                    <a:lstStyle/>
                    <a:p>
                      <a:pPr algn="l"/>
                      <a:r>
                        <a:rPr lang="pl-PL" sz="1400" b="0" dirty="0">
                          <a:solidFill>
                            <a:schemeClr val="bg1"/>
                          </a:solidFill>
                          <a:latin typeface="+mj-lt"/>
                        </a:rPr>
                        <a:t>Time</a:t>
                      </a:r>
                    </a:p>
                  </a:txBody>
                  <a:tcPr marL="90000" marT="72000" marB="7200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pl-PL" sz="1400" b="0" dirty="0" err="1">
                          <a:solidFill>
                            <a:schemeClr val="bg1"/>
                          </a:solidFill>
                          <a:latin typeface="+mj-lt"/>
                        </a:rPr>
                        <a:t>Topic</a:t>
                      </a:r>
                      <a:endParaRPr lang="pl-PL" sz="1400" b="0" dirty="0">
                        <a:solidFill>
                          <a:schemeClr val="bg1"/>
                        </a:solidFill>
                        <a:latin typeface="+mj-lt"/>
                      </a:endParaRPr>
                    </a:p>
                  </a:txBody>
                  <a:tcPr marL="90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pl-PL" sz="1400" b="0" dirty="0" err="1">
                          <a:solidFill>
                            <a:schemeClr val="bg1"/>
                          </a:solidFill>
                          <a:latin typeface="+mj-lt"/>
                        </a:rPr>
                        <a:t>Activities</a:t>
                      </a:r>
                      <a:r>
                        <a:rPr lang="pl-PL" sz="1400" b="0" dirty="0">
                          <a:solidFill>
                            <a:schemeClr val="bg1"/>
                          </a:solidFill>
                          <a:latin typeface="+mj-lt"/>
                        </a:rPr>
                        <a:t> and </a:t>
                      </a:r>
                      <a:r>
                        <a:rPr lang="pl-PL" sz="1400" b="0" dirty="0" err="1">
                          <a:solidFill>
                            <a:schemeClr val="bg1"/>
                          </a:solidFill>
                          <a:latin typeface="+mj-lt"/>
                        </a:rPr>
                        <a:t>Objectives</a:t>
                      </a:r>
                      <a:endParaRPr lang="pl-PL" sz="1400" b="0" dirty="0">
                        <a:solidFill>
                          <a:schemeClr val="bg1"/>
                        </a:solidFill>
                        <a:latin typeface="+mj-lt"/>
                      </a:endParaRPr>
                    </a:p>
                  </a:txBody>
                  <a:tcPr marL="90000" marT="72000" marB="72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2325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b="0" i="0" u="none" strike="noStrike" kern="1200" baseline="0" dirty="0">
                          <a:solidFill>
                            <a:schemeClr val="dk1"/>
                          </a:solidFill>
                          <a:latin typeface="+mn-lt"/>
                          <a:ea typeface="+mn-ea"/>
                          <a:cs typeface="+mn-cs"/>
                        </a:rPr>
                        <a:t>30 </a:t>
                      </a:r>
                      <a:r>
                        <a:rPr lang="pl-PL" sz="1400" b="0" i="0" u="none" strike="noStrike" kern="1200" baseline="0" dirty="0" err="1">
                          <a:solidFill>
                            <a:schemeClr val="dk1"/>
                          </a:solidFill>
                          <a:latin typeface="+mn-lt"/>
                          <a:ea typeface="+mn-ea"/>
                          <a:cs typeface="+mn-cs"/>
                        </a:rPr>
                        <a:t>Minutes</a:t>
                      </a:r>
                      <a:endParaRPr lang="pl-PL" sz="1400" b="0" i="0" u="none" strike="noStrike" kern="1200" baseline="0" dirty="0">
                        <a:solidFill>
                          <a:schemeClr val="dk1"/>
                        </a:solidFill>
                        <a:latin typeface="+mn-lt"/>
                        <a:ea typeface="+mn-ea"/>
                        <a:cs typeface="+mn-cs"/>
                      </a:endParaRPr>
                    </a:p>
                  </a:txBody>
                  <a:tcPr marL="90000" marT="72000" marB="72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r>
                        <a:rPr lang="pl-PL" sz="1400" dirty="0" err="1"/>
                        <a:t>Introduction</a:t>
                      </a:r>
                      <a:endParaRPr lang="pl-PL" sz="1400" dirty="0"/>
                    </a:p>
                  </a:txBody>
                  <a:tcPr marL="90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285750" indent="-285750">
                        <a:spcAft>
                          <a:spcPts val="500"/>
                        </a:spcAft>
                        <a:buClr>
                          <a:schemeClr val="tx2"/>
                        </a:buClr>
                        <a:buFont typeface="Wingdings" panose="05000000000000000000" pitchFamily="2" charset="2"/>
                        <a:buChar char="w"/>
                      </a:pPr>
                      <a:r>
                        <a:rPr lang="en-US" sz="1400" dirty="0"/>
                        <a:t>Introduce Instructor</a:t>
                      </a:r>
                    </a:p>
                    <a:p>
                      <a:pPr marL="285750" indent="-285750">
                        <a:spcAft>
                          <a:spcPts val="500"/>
                        </a:spcAft>
                        <a:buClr>
                          <a:schemeClr val="tx2"/>
                        </a:buClr>
                        <a:buFont typeface="Wingdings" panose="05000000000000000000" pitchFamily="2" charset="2"/>
                        <a:buChar char="w"/>
                      </a:pPr>
                      <a:r>
                        <a:rPr lang="en-US" sz="1400" dirty="0"/>
                        <a:t>Introduce ICN Staff</a:t>
                      </a:r>
                    </a:p>
                    <a:p>
                      <a:pPr marL="285750" indent="-285750">
                        <a:spcAft>
                          <a:spcPts val="500"/>
                        </a:spcAft>
                        <a:buClr>
                          <a:schemeClr val="tx2"/>
                        </a:buClr>
                        <a:buFont typeface="Wingdings" panose="05000000000000000000" pitchFamily="2" charset="2"/>
                        <a:buChar char="w"/>
                      </a:pPr>
                      <a:r>
                        <a:rPr lang="pl-PL" sz="1400" dirty="0"/>
                        <a:t>P</a:t>
                      </a:r>
                      <a:r>
                        <a:rPr lang="en-US" sz="1400" dirty="0" err="1"/>
                        <a:t>articipant</a:t>
                      </a:r>
                      <a:r>
                        <a:rPr lang="en-US" sz="1400" dirty="0"/>
                        <a:t> Introductions and</a:t>
                      </a:r>
                      <a:r>
                        <a:rPr lang="pl-PL" sz="1400" dirty="0"/>
                        <a:t> </a:t>
                      </a:r>
                      <a:r>
                        <a:rPr lang="en-US" sz="1400" dirty="0"/>
                        <a:t>Ice Breaker Activity</a:t>
                      </a:r>
                    </a:p>
                    <a:p>
                      <a:pPr marL="285750" indent="-285750">
                        <a:spcAft>
                          <a:spcPts val="500"/>
                        </a:spcAft>
                        <a:buClr>
                          <a:schemeClr val="tx2"/>
                        </a:buClr>
                        <a:buFont typeface="Wingdings" panose="05000000000000000000" pitchFamily="2" charset="2"/>
                        <a:buChar char="w"/>
                      </a:pPr>
                      <a:r>
                        <a:rPr lang="en-US" sz="1400" dirty="0"/>
                        <a:t>Review Workshop Schedule and Topics</a:t>
                      </a:r>
                    </a:p>
                    <a:p>
                      <a:pPr marL="285750" indent="-285750">
                        <a:spcAft>
                          <a:spcPts val="500"/>
                        </a:spcAft>
                        <a:buClr>
                          <a:schemeClr val="tx2"/>
                        </a:buClr>
                        <a:buFont typeface="Wingdings" panose="05000000000000000000" pitchFamily="2" charset="2"/>
                        <a:buChar char="w"/>
                      </a:pPr>
                      <a:r>
                        <a:rPr lang="pl-PL" sz="1400" dirty="0"/>
                        <a:t>R</a:t>
                      </a:r>
                      <a:r>
                        <a:rPr lang="en-US" sz="1400" dirty="0" err="1"/>
                        <a:t>eview</a:t>
                      </a:r>
                      <a:r>
                        <a:rPr lang="en-US" sz="1400" dirty="0"/>
                        <a:t> ICN Ground Rules</a:t>
                      </a:r>
                    </a:p>
                    <a:p>
                      <a:pPr marL="285750" indent="-285750">
                        <a:spcAft>
                          <a:spcPts val="500"/>
                        </a:spcAft>
                        <a:buClr>
                          <a:schemeClr val="tx2"/>
                        </a:buClr>
                        <a:buFont typeface="Wingdings" panose="05000000000000000000" pitchFamily="2" charset="2"/>
                        <a:buChar char="w"/>
                      </a:pPr>
                      <a:r>
                        <a:rPr lang="en-US" sz="1400" dirty="0"/>
                        <a:t>Pre-Workshop Assessment</a:t>
                      </a:r>
                      <a:endParaRPr lang="pl-PL" sz="1400" dirty="0"/>
                    </a:p>
                  </a:txBody>
                  <a:tcPr marL="90000" marT="72000" marB="72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6262845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b="0" i="0" u="none" strike="noStrike" kern="1200" baseline="0" dirty="0">
                          <a:solidFill>
                            <a:schemeClr val="dk1"/>
                          </a:solidFill>
                          <a:latin typeface="+mn-lt"/>
                          <a:ea typeface="+mn-ea"/>
                          <a:cs typeface="+mn-cs"/>
                        </a:rPr>
                        <a:t>300 </a:t>
                      </a:r>
                      <a:r>
                        <a:rPr lang="pl-PL" sz="1400" b="0" i="0" u="none" strike="noStrike" kern="1200" baseline="0" dirty="0" err="1">
                          <a:solidFill>
                            <a:schemeClr val="dk1"/>
                          </a:solidFill>
                          <a:latin typeface="+mn-lt"/>
                          <a:ea typeface="+mn-ea"/>
                          <a:cs typeface="+mn-cs"/>
                        </a:rPr>
                        <a:t>Minutes</a:t>
                      </a:r>
                      <a:endParaRPr lang="pl-PL" sz="1400" b="0" i="0" u="none" strike="noStrike" kern="1200" baseline="0" dirty="0">
                        <a:solidFill>
                          <a:schemeClr val="dk1"/>
                        </a:solidFill>
                        <a:latin typeface="+mn-lt"/>
                        <a:ea typeface="+mn-ea"/>
                        <a:cs typeface="+mn-cs"/>
                      </a:endParaRPr>
                    </a:p>
                  </a:txBody>
                  <a:tcPr marL="90000" marT="72000" marB="72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r>
                        <a:rPr lang="en-US" sz="1400" dirty="0"/>
                        <a:t>How to Identify,</a:t>
                      </a:r>
                      <a:r>
                        <a:rPr lang="pl-PL" sz="1400" dirty="0"/>
                        <a:t> </a:t>
                      </a:r>
                      <a:r>
                        <a:rPr lang="en-US" sz="1400" dirty="0"/>
                        <a:t>Prepare, and</a:t>
                      </a:r>
                      <a:r>
                        <a:rPr lang="pl-PL" sz="1400" dirty="0"/>
                        <a:t> </a:t>
                      </a:r>
                      <a:r>
                        <a:rPr lang="en-US" sz="1400" dirty="0"/>
                        <a:t>Standardize </a:t>
                      </a:r>
                      <a:br>
                        <a:rPr lang="pl-PL" sz="1400" dirty="0"/>
                      </a:br>
                      <a:r>
                        <a:rPr lang="en-US" sz="1400" dirty="0"/>
                        <a:t>a</a:t>
                      </a:r>
                      <a:r>
                        <a:rPr lang="pl-PL" sz="1400" dirty="0"/>
                        <a:t> </a:t>
                      </a:r>
                      <a:r>
                        <a:rPr lang="en-US" sz="1400" dirty="0"/>
                        <a:t>Recipe</a:t>
                      </a:r>
                      <a:endParaRPr lang="pl-PL" sz="1400" dirty="0"/>
                    </a:p>
                  </a:txBody>
                  <a:tcPr marL="90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285750" indent="-285750">
                        <a:spcAft>
                          <a:spcPts val="500"/>
                        </a:spcAft>
                        <a:buClr>
                          <a:schemeClr val="tx2"/>
                        </a:buClr>
                        <a:buFont typeface="Wingdings" panose="05000000000000000000" pitchFamily="2" charset="2"/>
                        <a:buChar char="w"/>
                      </a:pPr>
                      <a:r>
                        <a:rPr lang="en-US" sz="1400" dirty="0"/>
                        <a:t>Participants will be able to describe how</a:t>
                      </a:r>
                      <a:r>
                        <a:rPr lang="pl-PL" sz="1400" dirty="0"/>
                        <a:t> </a:t>
                      </a:r>
                      <a:r>
                        <a:rPr lang="en-US" sz="1400" dirty="0"/>
                        <a:t>the recipes will be identified, prepared, and</a:t>
                      </a:r>
                      <a:r>
                        <a:rPr lang="pl-PL" sz="1400" dirty="0"/>
                        <a:t> </a:t>
                      </a:r>
                      <a:r>
                        <a:rPr lang="en-US" sz="1400" dirty="0"/>
                        <a:t>standardized in accordance with the USDA</a:t>
                      </a:r>
                      <a:r>
                        <a:rPr lang="pl-PL" sz="1400" dirty="0"/>
                        <a:t> </a:t>
                      </a:r>
                      <a:r>
                        <a:rPr lang="en-US" sz="1400" dirty="0"/>
                        <a:t>Recipe Standardization Process.</a:t>
                      </a:r>
                    </a:p>
                    <a:p>
                      <a:pPr marL="742950" lvl="1" indent="-285750">
                        <a:spcAft>
                          <a:spcPts val="500"/>
                        </a:spcAft>
                        <a:buClr>
                          <a:schemeClr val="tx2"/>
                        </a:buClr>
                        <a:buFont typeface="Wingdings" panose="05000000000000000000" pitchFamily="2" charset="2"/>
                        <a:buChar char="w"/>
                      </a:pPr>
                      <a:r>
                        <a:rPr lang="en-US" sz="1200" dirty="0"/>
                        <a:t>USDA Recipe Standardization Process</a:t>
                      </a:r>
                    </a:p>
                    <a:p>
                      <a:pPr marL="1200150" lvl="2" indent="-285750">
                        <a:spcAft>
                          <a:spcPts val="500"/>
                        </a:spcAft>
                        <a:buClr>
                          <a:schemeClr val="tx2"/>
                        </a:buClr>
                        <a:buFont typeface="Wingdings" panose="05000000000000000000" pitchFamily="2" charset="2"/>
                        <a:buChar char="w"/>
                      </a:pPr>
                      <a:r>
                        <a:rPr lang="en-US" sz="1100" dirty="0"/>
                        <a:t>Recipe Verification Phase</a:t>
                      </a:r>
                    </a:p>
                    <a:p>
                      <a:pPr marL="1200150" lvl="2" indent="-285750">
                        <a:spcAft>
                          <a:spcPts val="500"/>
                        </a:spcAft>
                        <a:buClr>
                          <a:schemeClr val="tx2"/>
                        </a:buClr>
                        <a:buFont typeface="Wingdings" panose="05000000000000000000" pitchFamily="2" charset="2"/>
                        <a:buChar char="w"/>
                      </a:pPr>
                      <a:r>
                        <a:rPr lang="en-US" sz="1100" dirty="0"/>
                        <a:t>Product Evaluation Phase</a:t>
                      </a:r>
                    </a:p>
                    <a:p>
                      <a:pPr marL="1200150" lvl="2" indent="-285750">
                        <a:spcAft>
                          <a:spcPts val="500"/>
                        </a:spcAft>
                        <a:buClr>
                          <a:schemeClr val="tx2"/>
                        </a:buClr>
                        <a:buFont typeface="Wingdings" panose="05000000000000000000" pitchFamily="2" charset="2"/>
                        <a:buChar char="w"/>
                      </a:pPr>
                      <a:r>
                        <a:rPr lang="en-US" sz="1100" dirty="0"/>
                        <a:t>Quantity Adjustment Phase</a:t>
                      </a:r>
                      <a:endParaRPr lang="pl-PL" sz="1400" dirty="0"/>
                    </a:p>
                  </a:txBody>
                  <a:tcPr marL="90000" marT="72000" marB="72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363763035"/>
                  </a:ext>
                </a:extLst>
              </a:tr>
              <a:tr h="370840">
                <a:tc>
                  <a:txBody>
                    <a:bodyPr/>
                    <a:lstStyle/>
                    <a:p>
                      <a:r>
                        <a:rPr lang="pl-PL" sz="1400" dirty="0"/>
                        <a:t>5 </a:t>
                      </a:r>
                      <a:r>
                        <a:rPr lang="pl-PL" sz="1400" dirty="0" err="1"/>
                        <a:t>Minutes</a:t>
                      </a:r>
                      <a:endParaRPr lang="pl-PL" sz="1400" dirty="0"/>
                    </a:p>
                  </a:txBody>
                  <a:tcPr marL="90000" marT="72000" marB="72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0E9E9"/>
                    </a:solidFill>
                  </a:tcPr>
                </a:tc>
                <a:tc>
                  <a:txBody>
                    <a:bodyPr/>
                    <a:lstStyle/>
                    <a:p>
                      <a:r>
                        <a:rPr lang="pl-PL" sz="1400" dirty="0" err="1"/>
                        <a:t>Wrap</a:t>
                      </a:r>
                      <a:r>
                        <a:rPr lang="pl-PL" sz="1400" dirty="0"/>
                        <a:t> </a:t>
                      </a:r>
                      <a:r>
                        <a:rPr lang="pl-PL" sz="1400" dirty="0" err="1"/>
                        <a:t>up</a:t>
                      </a:r>
                      <a:endParaRPr lang="pl-PL" sz="1400" dirty="0"/>
                    </a:p>
                  </a:txBody>
                  <a:tcPr marL="90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0E9E9"/>
                    </a:solidFill>
                  </a:tcPr>
                </a:tc>
                <a:tc>
                  <a:txBody>
                    <a:bodyPr/>
                    <a:lstStyle/>
                    <a:p>
                      <a:pPr marL="285750" indent="-285750">
                        <a:spcAft>
                          <a:spcPts val="500"/>
                        </a:spcAft>
                        <a:buClr>
                          <a:schemeClr val="tx2"/>
                        </a:buClr>
                        <a:buFont typeface="Wingdings" panose="05000000000000000000" pitchFamily="2" charset="2"/>
                        <a:buChar char="w"/>
                      </a:pPr>
                      <a:r>
                        <a:rPr lang="en-US" sz="1400" dirty="0"/>
                        <a:t>Summarize day</a:t>
                      </a:r>
                    </a:p>
                    <a:p>
                      <a:pPr marL="285750" indent="-285750">
                        <a:spcAft>
                          <a:spcPts val="500"/>
                        </a:spcAft>
                        <a:buClr>
                          <a:schemeClr val="tx2"/>
                        </a:buClr>
                        <a:buFont typeface="Wingdings" panose="05000000000000000000" pitchFamily="2" charset="2"/>
                        <a:buChar char="w"/>
                      </a:pPr>
                      <a:r>
                        <a:rPr lang="en-US" sz="1400" dirty="0"/>
                        <a:t>Answer questions</a:t>
                      </a:r>
                    </a:p>
                    <a:p>
                      <a:pPr marL="285750" indent="-285750">
                        <a:spcAft>
                          <a:spcPts val="500"/>
                        </a:spcAft>
                        <a:buClr>
                          <a:schemeClr val="tx2"/>
                        </a:buClr>
                        <a:buFont typeface="Wingdings" panose="05000000000000000000" pitchFamily="2" charset="2"/>
                        <a:buChar char="w"/>
                      </a:pPr>
                      <a:r>
                        <a:rPr lang="en-US" sz="1400" dirty="0"/>
                        <a:t>Next Steps</a:t>
                      </a:r>
                      <a:endParaRPr lang="pl-PL" sz="1400" dirty="0"/>
                    </a:p>
                  </a:txBody>
                  <a:tcPr marL="90000" marT="72000" marB="72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0E9E9"/>
                    </a:solidFill>
                  </a:tcPr>
                </a:tc>
                <a:extLst>
                  <a:ext uri="{0D108BD9-81ED-4DB2-BD59-A6C34878D82A}">
                    <a16:rowId xmlns:a16="http://schemas.microsoft.com/office/drawing/2014/main" val="2034588646"/>
                  </a:ext>
                </a:extLst>
              </a:tr>
            </a:tbl>
          </a:graphicData>
        </a:graphic>
      </p:graphicFrame>
      <p:sp>
        <p:nvSpPr>
          <p:cNvPr id="4" name="Symbol zastępczy numeru slajdu 3">
            <a:extLst>
              <a:ext uri="{FF2B5EF4-FFF2-40B4-BE49-F238E27FC236}">
                <a16:creationId xmlns:a16="http://schemas.microsoft.com/office/drawing/2014/main" id="{44C3BA0C-F219-789D-A9C8-7B7D1BDBB87A}"/>
              </a:ext>
            </a:extLst>
          </p:cNvPr>
          <p:cNvSpPr>
            <a:spLocks noGrp="1"/>
          </p:cNvSpPr>
          <p:nvPr>
            <p:ph type="sldNum" sz="quarter" idx="4"/>
          </p:nvPr>
        </p:nvSpPr>
        <p:spPr/>
        <p:txBody>
          <a:bodyPr/>
          <a:lstStyle/>
          <a:p>
            <a:fld id="{87B17086-FE5F-4B39-99A4-0AF7C2C21D7E}" type="slidenum">
              <a:rPr lang="pl-PL" smtClean="0"/>
              <a:pPr/>
              <a:t>4</a:t>
            </a:fld>
            <a:endParaRPr lang="pl-PL" dirty="0"/>
          </a:p>
        </p:txBody>
      </p:sp>
    </p:spTree>
    <p:extLst>
      <p:ext uri="{BB962C8B-B14F-4D97-AF65-F5344CB8AC3E}">
        <p14:creationId xmlns:p14="http://schemas.microsoft.com/office/powerpoint/2010/main" val="302836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268D2-8E9F-EFA3-64EA-A3FA1F4E64B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B53CA42-2508-4AEB-D4AB-9E58B8ED7E50}"/>
              </a:ext>
            </a:extLst>
          </p:cNvPr>
          <p:cNvSpPr>
            <a:spLocks noGrp="1"/>
          </p:cNvSpPr>
          <p:nvPr>
            <p:ph type="title"/>
          </p:nvPr>
        </p:nvSpPr>
        <p:spPr/>
        <p:txBody>
          <a:bodyPr/>
          <a:lstStyle/>
          <a:p>
            <a:r>
              <a:rPr lang="en-US" dirty="0"/>
              <a:t>Key Areas and Professional Standards Codes</a:t>
            </a:r>
            <a:endParaRPr lang="pl-PL" dirty="0"/>
          </a:p>
        </p:txBody>
      </p:sp>
      <p:sp>
        <p:nvSpPr>
          <p:cNvPr id="3" name="Symbol zastępczy zawartości 2">
            <a:extLst>
              <a:ext uri="{FF2B5EF4-FFF2-40B4-BE49-F238E27FC236}">
                <a16:creationId xmlns:a16="http://schemas.microsoft.com/office/drawing/2014/main" id="{3E4E2D90-7805-B4E5-D737-FB7DC23EC086}"/>
              </a:ext>
            </a:extLst>
          </p:cNvPr>
          <p:cNvSpPr>
            <a:spLocks noGrp="1"/>
          </p:cNvSpPr>
          <p:nvPr>
            <p:ph idx="1"/>
          </p:nvPr>
        </p:nvSpPr>
        <p:spPr>
          <a:xfrm>
            <a:off x="838199" y="2084089"/>
            <a:ext cx="8792680" cy="3991247"/>
          </a:xfrm>
        </p:spPr>
        <p:txBody>
          <a:bodyPr>
            <a:normAutofit/>
          </a:bodyPr>
          <a:lstStyle/>
          <a:p>
            <a:pPr>
              <a:spcBef>
                <a:spcPts val="0"/>
              </a:spcBef>
            </a:pPr>
            <a:r>
              <a:rPr lang="en-US" sz="2400" dirty="0">
                <a:solidFill>
                  <a:schemeClr val="accent3"/>
                </a:solidFill>
                <a:latin typeface="+mj-lt"/>
              </a:rPr>
              <a:t>Key Area Code</a:t>
            </a:r>
          </a:p>
          <a:p>
            <a:pPr marL="457200" indent="-457200">
              <a:spcBef>
                <a:spcPts val="0"/>
              </a:spcBef>
              <a:buFont typeface="Wingdings" panose="05000000000000000000" pitchFamily="2" charset="2"/>
              <a:buChar char="w"/>
            </a:pPr>
            <a:r>
              <a:rPr lang="en-US" sz="2000" dirty="0"/>
              <a:t>1 – Nutrition</a:t>
            </a:r>
          </a:p>
          <a:p>
            <a:pPr marL="457200" indent="-457200">
              <a:spcBef>
                <a:spcPts val="0"/>
              </a:spcBef>
              <a:buFont typeface="Wingdings" panose="05000000000000000000" pitchFamily="2" charset="2"/>
              <a:buChar char="w"/>
            </a:pPr>
            <a:r>
              <a:rPr lang="en-US" sz="2000" dirty="0"/>
              <a:t>2 – Operations</a:t>
            </a:r>
          </a:p>
          <a:p>
            <a:pPr marL="457200" indent="-457200">
              <a:spcBef>
                <a:spcPts val="0"/>
              </a:spcBef>
              <a:spcAft>
                <a:spcPts val="2400"/>
              </a:spcAft>
              <a:buFont typeface="Wingdings" panose="05000000000000000000" pitchFamily="2" charset="2"/>
              <a:buChar char="w"/>
            </a:pPr>
            <a:r>
              <a:rPr lang="en-US" sz="2000" dirty="0"/>
              <a:t>4 – Communications and Marketing</a:t>
            </a:r>
          </a:p>
          <a:p>
            <a:pPr>
              <a:spcBef>
                <a:spcPts val="0"/>
              </a:spcBef>
            </a:pPr>
            <a:r>
              <a:rPr lang="en-US" sz="2400" dirty="0">
                <a:solidFill>
                  <a:schemeClr val="accent3"/>
                </a:solidFill>
                <a:latin typeface="+mj-lt"/>
              </a:rPr>
              <a:t>USDA Professional Standards Codes</a:t>
            </a:r>
          </a:p>
          <a:p>
            <a:pPr marL="457200" indent="-457200">
              <a:spcBef>
                <a:spcPts val="0"/>
              </a:spcBef>
              <a:buFont typeface="Wingdings" panose="05000000000000000000" pitchFamily="2" charset="2"/>
              <a:buChar char="w"/>
            </a:pPr>
            <a:r>
              <a:rPr lang="en-US" sz="2000" dirty="0"/>
              <a:t>Menu Planning – 1100</a:t>
            </a:r>
          </a:p>
          <a:p>
            <a:pPr marL="457200" indent="-457200">
              <a:spcBef>
                <a:spcPts val="0"/>
              </a:spcBef>
              <a:buFont typeface="Wingdings" panose="05000000000000000000" pitchFamily="2" charset="2"/>
              <a:buChar char="w"/>
            </a:pPr>
            <a:r>
              <a:rPr lang="en-US" sz="2000" dirty="0"/>
              <a:t>Food Production – 2100</a:t>
            </a:r>
          </a:p>
          <a:p>
            <a:pPr marL="457200" indent="-457200">
              <a:spcBef>
                <a:spcPts val="0"/>
              </a:spcBef>
              <a:buFont typeface="Wingdings" panose="05000000000000000000" pitchFamily="2" charset="2"/>
              <a:buChar char="w"/>
            </a:pPr>
            <a:r>
              <a:rPr lang="en-US" sz="2000" dirty="0"/>
              <a:t>Communications and Marketing – 4100</a:t>
            </a:r>
          </a:p>
        </p:txBody>
      </p:sp>
      <p:sp>
        <p:nvSpPr>
          <p:cNvPr id="5" name="Symbol zastępczy stopki 4">
            <a:extLst>
              <a:ext uri="{FF2B5EF4-FFF2-40B4-BE49-F238E27FC236}">
                <a16:creationId xmlns:a16="http://schemas.microsoft.com/office/drawing/2014/main" id="{00225225-84F0-A2AF-0A8D-863B706C022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4789C45F-5FB5-27DF-B0F3-D5D7C6AE634F}"/>
              </a:ext>
            </a:extLst>
          </p:cNvPr>
          <p:cNvSpPr>
            <a:spLocks noGrp="1"/>
          </p:cNvSpPr>
          <p:nvPr>
            <p:ph type="sldNum" sz="quarter" idx="4"/>
          </p:nvPr>
        </p:nvSpPr>
        <p:spPr/>
        <p:txBody>
          <a:bodyPr/>
          <a:lstStyle/>
          <a:p>
            <a:fld id="{87B17086-FE5F-4B39-99A4-0AF7C2C21D7E}" type="slidenum">
              <a:rPr lang="pl-PL" smtClean="0"/>
              <a:pPr/>
              <a:t>5</a:t>
            </a:fld>
            <a:endParaRPr lang="pl-PL" dirty="0"/>
          </a:p>
        </p:txBody>
      </p:sp>
    </p:spTree>
    <p:extLst>
      <p:ext uri="{BB962C8B-B14F-4D97-AF65-F5344CB8AC3E}">
        <p14:creationId xmlns:p14="http://schemas.microsoft.com/office/powerpoint/2010/main" val="1050672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DBD0BA00-5B2B-8C4A-2FA4-C3A33269E415}"/>
              </a:ext>
            </a:extLst>
          </p:cNvPr>
          <p:cNvSpPr>
            <a:spLocks noGrp="1"/>
          </p:cNvSpPr>
          <p:nvPr>
            <p:ph type="title"/>
          </p:nvPr>
        </p:nvSpPr>
        <p:spPr>
          <a:xfrm>
            <a:off x="838200" y="374853"/>
            <a:ext cx="10515600" cy="1325563"/>
          </a:xfrm>
        </p:spPr>
        <p:txBody>
          <a:bodyPr anchor="ctr">
            <a:normAutofit/>
          </a:bodyPr>
          <a:lstStyle/>
          <a:p>
            <a:r>
              <a:rPr lang="pl-PL" dirty="0" err="1"/>
              <a:t>Ground</a:t>
            </a:r>
            <a:r>
              <a:rPr lang="pl-PL" dirty="0"/>
              <a:t> </a:t>
            </a:r>
            <a:r>
              <a:rPr lang="pl-PL" dirty="0" err="1"/>
              <a:t>Rules</a:t>
            </a:r>
            <a:endParaRPr lang="pl-PL" dirty="0"/>
          </a:p>
        </p:txBody>
      </p:sp>
      <p:sp>
        <p:nvSpPr>
          <p:cNvPr id="3" name="Symbol zastępczy stopki 2">
            <a:extLst>
              <a:ext uri="{FF2B5EF4-FFF2-40B4-BE49-F238E27FC236}">
                <a16:creationId xmlns:a16="http://schemas.microsoft.com/office/drawing/2014/main" id="{316A86BE-A0E7-7B6D-808A-90A83262ABFC}"/>
              </a:ext>
              <a:ext uri="{C183D7F6-B498-43B3-948B-1728B52AA6E4}">
                <adec:decorative xmlns:adec="http://schemas.microsoft.com/office/drawing/2017/decorative" val="1"/>
              </a:ext>
            </a:extLst>
          </p:cNvPr>
          <p:cNvSpPr>
            <a:spLocks noGrp="1"/>
          </p:cNvSpPr>
          <p:nvPr>
            <p:ph type="ftr" sz="quarter" idx="3"/>
          </p:nvPr>
        </p:nvSpPr>
        <p:spPr/>
        <p:txBody>
          <a:bodyP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6" name="Freeform: Shape 5">
            <a:extLst>
              <a:ext uri="{FF2B5EF4-FFF2-40B4-BE49-F238E27FC236}">
                <a16:creationId xmlns:a16="http://schemas.microsoft.com/office/drawing/2014/main" id="{22E703F8-7085-8D4C-FA34-CF3BDAB0C0E7}"/>
              </a:ext>
            </a:extLst>
          </p:cNvPr>
          <p:cNvSpPr/>
          <p:nvPr/>
        </p:nvSpPr>
        <p:spPr>
          <a:xfrm>
            <a:off x="2507115"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Show up on time and come prepared</a:t>
            </a:r>
          </a:p>
        </p:txBody>
      </p:sp>
      <p:sp>
        <p:nvSpPr>
          <p:cNvPr id="7" name="Freeform: Shape 6">
            <a:extLst>
              <a:ext uri="{FF2B5EF4-FFF2-40B4-BE49-F238E27FC236}">
                <a16:creationId xmlns:a16="http://schemas.microsoft.com/office/drawing/2014/main" id="{CCFACA49-8017-FF6B-D4FD-C8D11F455349}"/>
              </a:ext>
            </a:extLst>
          </p:cNvPr>
          <p:cNvSpPr/>
          <p:nvPr/>
        </p:nvSpPr>
        <p:spPr>
          <a:xfrm>
            <a:off x="4974473"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395756"/>
              <a:satOff val="1395"/>
              <a:lumOff val="1814"/>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Stay mentally and physically present</a:t>
            </a:r>
          </a:p>
        </p:txBody>
      </p:sp>
      <p:sp>
        <p:nvSpPr>
          <p:cNvPr id="8" name="Freeform: Shape 7">
            <a:extLst>
              <a:ext uri="{FF2B5EF4-FFF2-40B4-BE49-F238E27FC236}">
                <a16:creationId xmlns:a16="http://schemas.microsoft.com/office/drawing/2014/main" id="{FE473C61-4D96-93A8-7269-4F919107B98F}"/>
              </a:ext>
            </a:extLst>
          </p:cNvPr>
          <p:cNvSpPr/>
          <p:nvPr/>
        </p:nvSpPr>
        <p:spPr>
          <a:xfrm>
            <a:off x="7441830"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513"/>
              <a:satOff val="2789"/>
              <a:lumOff val="3627"/>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Let everyone participate</a:t>
            </a:r>
          </a:p>
        </p:txBody>
      </p:sp>
      <p:sp>
        <p:nvSpPr>
          <p:cNvPr id="9" name="Freeform: Shape 8">
            <a:extLst>
              <a:ext uri="{FF2B5EF4-FFF2-40B4-BE49-F238E27FC236}">
                <a16:creationId xmlns:a16="http://schemas.microsoft.com/office/drawing/2014/main" id="{29F614CA-BA48-0C07-7273-39F9A338CADF}"/>
              </a:ext>
            </a:extLst>
          </p:cNvPr>
          <p:cNvSpPr/>
          <p:nvPr/>
        </p:nvSpPr>
        <p:spPr>
          <a:xfrm>
            <a:off x="2507115"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187269"/>
              <a:satOff val="4184"/>
              <a:lumOff val="5441"/>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Listen with an open mind</a:t>
            </a:r>
          </a:p>
        </p:txBody>
      </p:sp>
      <p:sp>
        <p:nvSpPr>
          <p:cNvPr id="10" name="Freeform: Shape 9">
            <a:extLst>
              <a:ext uri="{FF2B5EF4-FFF2-40B4-BE49-F238E27FC236}">
                <a16:creationId xmlns:a16="http://schemas.microsoft.com/office/drawing/2014/main" id="{B7C89495-77E5-3991-D22F-1F71560567FE}"/>
              </a:ext>
            </a:extLst>
          </p:cNvPr>
          <p:cNvSpPr/>
          <p:nvPr/>
        </p:nvSpPr>
        <p:spPr>
          <a:xfrm>
            <a:off x="4974473"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1583026"/>
              <a:satOff val="5578"/>
              <a:lumOff val="7255"/>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Think before speaking</a:t>
            </a:r>
          </a:p>
        </p:txBody>
      </p:sp>
      <p:sp>
        <p:nvSpPr>
          <p:cNvPr id="11" name="Freeform: Shape 10">
            <a:extLst>
              <a:ext uri="{FF2B5EF4-FFF2-40B4-BE49-F238E27FC236}">
                <a16:creationId xmlns:a16="http://schemas.microsoft.com/office/drawing/2014/main" id="{147C0A48-2C91-457B-D2A4-EBD76B020876}"/>
              </a:ext>
            </a:extLst>
          </p:cNvPr>
          <p:cNvSpPr/>
          <p:nvPr/>
        </p:nvSpPr>
        <p:spPr>
          <a:xfrm>
            <a:off x="7441830"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978782"/>
              <a:satOff val="6973"/>
              <a:lumOff val="9069"/>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Attack the problem, not the person</a:t>
            </a:r>
          </a:p>
        </p:txBody>
      </p:sp>
      <p:sp>
        <p:nvSpPr>
          <p:cNvPr id="12" name="Freeform: Shape 11">
            <a:extLst>
              <a:ext uri="{FF2B5EF4-FFF2-40B4-BE49-F238E27FC236}">
                <a16:creationId xmlns:a16="http://schemas.microsoft.com/office/drawing/2014/main" id="{B68A4D39-89CA-0906-17FB-0CCBF083EF54}"/>
              </a:ext>
            </a:extLst>
          </p:cNvPr>
          <p:cNvSpPr/>
          <p:nvPr/>
        </p:nvSpPr>
        <p:spPr>
          <a:xfrm>
            <a:off x="2507115"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2374539"/>
              <a:satOff val="8368"/>
              <a:lumOff val="10882"/>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Focus on safety</a:t>
            </a:r>
          </a:p>
        </p:txBody>
      </p:sp>
      <p:sp>
        <p:nvSpPr>
          <p:cNvPr id="13" name="Freeform: Shape 12">
            <a:extLst>
              <a:ext uri="{FF2B5EF4-FFF2-40B4-BE49-F238E27FC236}">
                <a16:creationId xmlns:a16="http://schemas.microsoft.com/office/drawing/2014/main" id="{818D2481-19BF-39D8-90FA-3597C8C2A555}"/>
              </a:ext>
            </a:extLst>
          </p:cNvPr>
          <p:cNvSpPr/>
          <p:nvPr/>
        </p:nvSpPr>
        <p:spPr>
          <a:xfrm>
            <a:off x="4974473"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2770296"/>
              <a:satOff val="9762"/>
              <a:lumOff val="12696"/>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Maintain physical safety</a:t>
            </a:r>
          </a:p>
        </p:txBody>
      </p:sp>
      <p:sp>
        <p:nvSpPr>
          <p:cNvPr id="15" name="Freeform: Shape 14">
            <a:extLst>
              <a:ext uri="{FF2B5EF4-FFF2-40B4-BE49-F238E27FC236}">
                <a16:creationId xmlns:a16="http://schemas.microsoft.com/office/drawing/2014/main" id="{C7F3D5C1-CC83-72AE-6378-A13B2F80A28D}"/>
              </a:ext>
            </a:extLst>
          </p:cNvPr>
          <p:cNvSpPr/>
          <p:nvPr/>
        </p:nvSpPr>
        <p:spPr>
          <a:xfrm>
            <a:off x="7441830"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3166052"/>
              <a:satOff val="11157"/>
              <a:lumOff val="14510"/>
              <a:alphaOff val="0"/>
            </a:schemeClr>
          </a:effectRef>
          <a:fontRef idx="minor">
            <a:schemeClr val="lt1"/>
          </a:fontRef>
        </p:style>
        <p:txBody>
          <a:bodyPr spcFirstLastPara="0" vert="horz" wrap="square" lIns="141898" tIns="141898" rIns="141898" bIns="141898"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Wear proper kitchen attire</a:t>
            </a:r>
          </a:p>
        </p:txBody>
      </p:sp>
      <p:sp>
        <p:nvSpPr>
          <p:cNvPr id="4" name="Symbol zastępczy numeru slajdu 3">
            <a:extLst>
              <a:ext uri="{FF2B5EF4-FFF2-40B4-BE49-F238E27FC236}">
                <a16:creationId xmlns:a16="http://schemas.microsoft.com/office/drawing/2014/main" id="{1FE89867-CDA9-703F-E034-D790A7D76E3C}"/>
              </a:ext>
            </a:extLst>
          </p:cNvPr>
          <p:cNvSpPr>
            <a:spLocks noGrp="1"/>
          </p:cNvSpPr>
          <p:nvPr>
            <p:ph type="sldNum" sz="quarter" idx="4"/>
          </p:nvPr>
        </p:nvSpPr>
        <p:spPr/>
        <p:txBody>
          <a:bodyPr>
            <a:noAutofit/>
          </a:bodyPr>
          <a:lstStyle/>
          <a:p>
            <a:pPr>
              <a:spcAft>
                <a:spcPts val="600"/>
              </a:spcAft>
            </a:pPr>
            <a:fld id="{87B17086-FE5F-4B39-99A4-0AF7C2C21D7E}" type="slidenum">
              <a:rPr lang="pl-PL" smtClean="0"/>
              <a:pPr>
                <a:spcAft>
                  <a:spcPts val="600"/>
                </a:spcAft>
              </a:pPr>
              <a:t>6</a:t>
            </a:fld>
            <a:endParaRPr lang="pl-PL" dirty="0"/>
          </a:p>
        </p:txBody>
      </p:sp>
    </p:spTree>
    <p:extLst>
      <p:ext uri="{BB962C8B-B14F-4D97-AF65-F5344CB8AC3E}">
        <p14:creationId xmlns:p14="http://schemas.microsoft.com/office/powerpoint/2010/main" val="2488843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00524191-FADA-4B9D-319C-A9AA983CCB77}"/>
              </a:ext>
            </a:extLst>
          </p:cNvPr>
          <p:cNvSpPr>
            <a:spLocks noGrp="1"/>
          </p:cNvSpPr>
          <p:nvPr>
            <p:ph type="title"/>
          </p:nvPr>
        </p:nvSpPr>
        <p:spPr/>
        <p:txBody>
          <a:bodyPr/>
          <a:lstStyle/>
          <a:p>
            <a:r>
              <a:rPr lang="pl-PL" dirty="0" err="1"/>
              <a:t>Pre-Assessment</a:t>
            </a:r>
            <a:endParaRPr lang="pl-PL" dirty="0"/>
          </a:p>
        </p:txBody>
      </p:sp>
      <p:sp>
        <p:nvSpPr>
          <p:cNvPr id="2" name="Symbol zastępczy zawartości 1">
            <a:extLst>
              <a:ext uri="{FF2B5EF4-FFF2-40B4-BE49-F238E27FC236}">
                <a16:creationId xmlns:a16="http://schemas.microsoft.com/office/drawing/2014/main" id="{D03D9DD9-EF62-4301-A5E8-21AB040CF493}"/>
              </a:ext>
            </a:extLst>
          </p:cNvPr>
          <p:cNvSpPr>
            <a:spLocks noGrp="1"/>
          </p:cNvSpPr>
          <p:nvPr>
            <p:ph idx="1"/>
          </p:nvPr>
        </p:nvSpPr>
        <p:spPr/>
        <p:txBody>
          <a:bodyPr/>
          <a:lstStyle/>
          <a:p>
            <a:r>
              <a:rPr lang="en-US" dirty="0">
                <a:highlight>
                  <a:srgbClr val="FFFF00"/>
                </a:highlight>
              </a:rPr>
              <a:t>INSERT SPECIFIC QR CODE FOR EACH SESSION OFFERED</a:t>
            </a:r>
          </a:p>
        </p:txBody>
      </p:sp>
      <p:sp>
        <p:nvSpPr>
          <p:cNvPr id="3" name="Symbol zastępczy stopki 2">
            <a:extLst>
              <a:ext uri="{FF2B5EF4-FFF2-40B4-BE49-F238E27FC236}">
                <a16:creationId xmlns:a16="http://schemas.microsoft.com/office/drawing/2014/main" id="{14B5D973-AA35-E547-7285-7E7B03AB7E2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B928BBA9-D89A-7E2B-1042-2F9E54455F49}"/>
              </a:ext>
            </a:extLst>
          </p:cNvPr>
          <p:cNvSpPr>
            <a:spLocks noGrp="1"/>
          </p:cNvSpPr>
          <p:nvPr>
            <p:ph type="sldNum" sz="quarter" idx="4"/>
          </p:nvPr>
        </p:nvSpPr>
        <p:spPr/>
        <p:txBody>
          <a:bodyPr/>
          <a:lstStyle/>
          <a:p>
            <a:fld id="{87B17086-FE5F-4B39-99A4-0AF7C2C21D7E}" type="slidenum">
              <a:rPr lang="pl-PL" smtClean="0"/>
              <a:pPr/>
              <a:t>7</a:t>
            </a:fld>
            <a:endParaRPr lang="pl-PL" dirty="0"/>
          </a:p>
        </p:txBody>
      </p:sp>
    </p:spTree>
    <p:extLst>
      <p:ext uri="{BB962C8B-B14F-4D97-AF65-F5344CB8AC3E}">
        <p14:creationId xmlns:p14="http://schemas.microsoft.com/office/powerpoint/2010/main" val="234679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057C6F9A-016D-4EB8-6DFE-7216BDA3DE6C}"/>
              </a:ext>
            </a:extLst>
          </p:cNvPr>
          <p:cNvSpPr>
            <a:spLocks noGrp="1"/>
          </p:cNvSpPr>
          <p:nvPr>
            <p:ph type="title"/>
          </p:nvPr>
        </p:nvSpPr>
        <p:spPr/>
        <p:txBody>
          <a:bodyPr/>
          <a:lstStyle/>
          <a:p>
            <a:r>
              <a:rPr lang="pl-PL" dirty="0"/>
              <a:t>Day 1 </a:t>
            </a:r>
            <a:r>
              <a:rPr lang="pl-PL" dirty="0" err="1"/>
              <a:t>Topic</a:t>
            </a:r>
            <a:r>
              <a:rPr lang="pl-PL" dirty="0"/>
              <a:t> </a:t>
            </a:r>
            <a:r>
              <a:rPr lang="pl-PL" dirty="0" err="1"/>
              <a:t>Overview</a:t>
            </a:r>
            <a:endParaRPr lang="pl-PL" dirty="0"/>
          </a:p>
        </p:txBody>
      </p:sp>
      <p:sp>
        <p:nvSpPr>
          <p:cNvPr id="2" name="Symbol zastępczy zawartości 1">
            <a:extLst>
              <a:ext uri="{FF2B5EF4-FFF2-40B4-BE49-F238E27FC236}">
                <a16:creationId xmlns:a16="http://schemas.microsoft.com/office/drawing/2014/main" id="{C4EA1976-42C5-CE6A-281C-9F12BDF8645F}"/>
              </a:ext>
            </a:extLst>
          </p:cNvPr>
          <p:cNvSpPr>
            <a:spLocks noGrp="1"/>
          </p:cNvSpPr>
          <p:nvPr>
            <p:ph idx="1"/>
          </p:nvPr>
        </p:nvSpPr>
        <p:spPr/>
        <p:txBody>
          <a:bodyPr>
            <a:normAutofit/>
          </a:bodyPr>
          <a:lstStyle/>
          <a:p>
            <a:pPr marL="457200" indent="-457200">
              <a:lnSpc>
                <a:spcPct val="120000"/>
              </a:lnSpc>
              <a:buFont typeface="Wingdings" panose="05000000000000000000" pitchFamily="2" charset="2"/>
              <a:buChar char="w"/>
            </a:pPr>
            <a:r>
              <a:rPr lang="en-US" sz="3000" dirty="0"/>
              <a:t>Standardized Recipes</a:t>
            </a:r>
          </a:p>
          <a:p>
            <a:pPr marL="457200" indent="-457200">
              <a:lnSpc>
                <a:spcPct val="120000"/>
              </a:lnSpc>
              <a:buFont typeface="Wingdings" panose="05000000000000000000" pitchFamily="2" charset="2"/>
              <a:buChar char="w"/>
            </a:pPr>
            <a:r>
              <a:rPr lang="en-US" sz="3000" dirty="0"/>
              <a:t>Evaluation and Piloting </a:t>
            </a:r>
          </a:p>
          <a:p>
            <a:pPr marL="457200" indent="-457200">
              <a:lnSpc>
                <a:spcPct val="120000"/>
              </a:lnSpc>
              <a:buFont typeface="Wingdings" panose="05000000000000000000" pitchFamily="2" charset="2"/>
              <a:buChar char="w"/>
            </a:pPr>
            <a:r>
              <a:rPr lang="en-US" sz="3000" dirty="0"/>
              <a:t>Student and Community Engagement</a:t>
            </a:r>
          </a:p>
          <a:p>
            <a:pPr marL="457200" indent="-457200">
              <a:lnSpc>
                <a:spcPct val="120000"/>
              </a:lnSpc>
              <a:buFont typeface="Wingdings" panose="05000000000000000000" pitchFamily="2" charset="2"/>
              <a:buChar char="w"/>
            </a:pPr>
            <a:r>
              <a:rPr lang="en-US" sz="3000" dirty="0"/>
              <a:t>USDA Recipe Standardization Process</a:t>
            </a:r>
          </a:p>
          <a:p>
            <a:pPr marL="457200" indent="-457200">
              <a:lnSpc>
                <a:spcPct val="120000"/>
              </a:lnSpc>
              <a:buFont typeface="Wingdings" panose="05000000000000000000" pitchFamily="2" charset="2"/>
              <a:buChar char="w"/>
            </a:pPr>
            <a:r>
              <a:rPr lang="en-US" sz="3000" dirty="0"/>
              <a:t>Tools for Analyzing Recipes </a:t>
            </a:r>
          </a:p>
        </p:txBody>
      </p:sp>
      <p:sp>
        <p:nvSpPr>
          <p:cNvPr id="3" name="Symbol zastępczy stopki 2">
            <a:extLst>
              <a:ext uri="{FF2B5EF4-FFF2-40B4-BE49-F238E27FC236}">
                <a16:creationId xmlns:a16="http://schemas.microsoft.com/office/drawing/2014/main" id="{740366F0-54BB-75F2-30F0-EFD39417A67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D081C2B-8EA1-1CED-41FF-D26253256066}"/>
              </a:ext>
            </a:extLst>
          </p:cNvPr>
          <p:cNvSpPr>
            <a:spLocks noGrp="1"/>
          </p:cNvSpPr>
          <p:nvPr>
            <p:ph type="sldNum" sz="quarter" idx="4"/>
          </p:nvPr>
        </p:nvSpPr>
        <p:spPr/>
        <p:txBody>
          <a:bodyPr/>
          <a:lstStyle/>
          <a:p>
            <a:fld id="{87B17086-FE5F-4B39-99A4-0AF7C2C21D7E}" type="slidenum">
              <a:rPr lang="pl-PL" smtClean="0"/>
              <a:pPr/>
              <a:t>8</a:t>
            </a:fld>
            <a:endParaRPr lang="pl-PL" dirty="0"/>
          </a:p>
        </p:txBody>
      </p:sp>
    </p:spTree>
    <p:extLst>
      <p:ext uri="{BB962C8B-B14F-4D97-AF65-F5344CB8AC3E}">
        <p14:creationId xmlns:p14="http://schemas.microsoft.com/office/powerpoint/2010/main" val="239820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355C9902-EA79-016B-8A1E-4FD7E593563B}"/>
              </a:ext>
            </a:extLst>
          </p:cNvPr>
          <p:cNvSpPr>
            <a:spLocks noGrp="1"/>
          </p:cNvSpPr>
          <p:nvPr>
            <p:ph type="title"/>
          </p:nvPr>
        </p:nvSpPr>
        <p:spPr>
          <a:xfrm>
            <a:off x="838200" y="403625"/>
            <a:ext cx="7837714" cy="1325563"/>
          </a:xfrm>
        </p:spPr>
        <p:txBody>
          <a:bodyPr>
            <a:normAutofit/>
          </a:bodyPr>
          <a:lstStyle/>
          <a:p>
            <a:r>
              <a:rPr lang="en-US" dirty="0"/>
              <a:t>How to Identify, Prepare, and Standardize a Recipe </a:t>
            </a:r>
            <a:endParaRPr lang="pl-PL" dirty="0"/>
          </a:p>
        </p:txBody>
      </p:sp>
      <p:sp>
        <p:nvSpPr>
          <p:cNvPr id="6" name="Symbol zastępczy zawartości 5">
            <a:extLst>
              <a:ext uri="{FF2B5EF4-FFF2-40B4-BE49-F238E27FC236}">
                <a16:creationId xmlns:a16="http://schemas.microsoft.com/office/drawing/2014/main" id="{A692025C-318C-FD2A-09D9-EC371B5D449E}"/>
              </a:ext>
            </a:extLst>
          </p:cNvPr>
          <p:cNvSpPr>
            <a:spLocks noGrp="1"/>
          </p:cNvSpPr>
          <p:nvPr>
            <p:ph idx="1"/>
          </p:nvPr>
        </p:nvSpPr>
        <p:spPr>
          <a:xfrm>
            <a:off x="838199" y="2084089"/>
            <a:ext cx="4981415" cy="3772649"/>
          </a:xfrm>
        </p:spPr>
        <p:txBody>
          <a:bodyPr/>
          <a:lstStyle/>
          <a:p>
            <a:r>
              <a:rPr lang="en-US" dirty="0">
                <a:solidFill>
                  <a:schemeClr val="accent3"/>
                </a:solidFill>
                <a:latin typeface="+mj-lt"/>
              </a:rPr>
              <a:t>Day One Learning Goal</a:t>
            </a:r>
          </a:p>
          <a:p>
            <a:pPr marL="457200" indent="-457200">
              <a:lnSpc>
                <a:spcPct val="120000"/>
              </a:lnSpc>
              <a:buFont typeface="Wingdings" panose="05000000000000000000" pitchFamily="2" charset="2"/>
              <a:buChar char="w"/>
            </a:pPr>
            <a:r>
              <a:rPr lang="en-US" sz="2400" dirty="0"/>
              <a:t>Participants will be able to describe how the recipes will be identified and prepared in accordance with the USDA Recipe Standardization Process.</a:t>
            </a:r>
          </a:p>
          <a:p>
            <a:endParaRPr lang="en-US" dirty="0"/>
          </a:p>
          <a:p>
            <a:endParaRPr lang="pl-PL" dirty="0"/>
          </a:p>
        </p:txBody>
      </p:sp>
      <p:sp>
        <p:nvSpPr>
          <p:cNvPr id="3" name="Symbol zastępczy stopki 2">
            <a:extLst>
              <a:ext uri="{FF2B5EF4-FFF2-40B4-BE49-F238E27FC236}">
                <a16:creationId xmlns:a16="http://schemas.microsoft.com/office/drawing/2014/main" id="{D90756FF-152B-C874-A825-9F29D51E6E3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8" name="Obraz 7">
            <a:extLst>
              <a:ext uri="{FF2B5EF4-FFF2-40B4-BE49-F238E27FC236}">
                <a16:creationId xmlns:a16="http://schemas.microsoft.com/office/drawing/2014/main" id="{6134C36B-8FD6-8B8E-1E64-67E407315661}"/>
              </a:ext>
              <a:ext uri="{C183D7F6-B498-43B3-948B-1728B52AA6E4}">
                <adec:decorative xmlns:adec="http://schemas.microsoft.com/office/drawing/2017/decorative" val="1"/>
              </a:ext>
            </a:extLst>
          </p:cNvPr>
          <p:cNvPicPr>
            <a:picLocks/>
          </p:cNvPicPr>
          <p:nvPr/>
        </p:nvPicPr>
        <p:blipFill>
          <a:blip r:embed="rId2">
            <a:extLst>
              <a:ext uri="{28A0092B-C50C-407E-A947-70E740481C1C}">
                <a14:useLocalDpi xmlns:a14="http://schemas.microsoft.com/office/drawing/2010/main" val="0"/>
              </a:ext>
            </a:extLst>
          </a:blip>
          <a:srcRect/>
          <a:stretch/>
        </p:blipFill>
        <p:spPr>
          <a:xfrm>
            <a:off x="6781799" y="2084089"/>
            <a:ext cx="4572002" cy="3772649"/>
          </a:xfrm>
          <a:prstGeom prst="roundRect">
            <a:avLst/>
          </a:prstGeom>
        </p:spPr>
      </p:pic>
      <p:sp>
        <p:nvSpPr>
          <p:cNvPr id="4" name="Symbol zastępczy numeru slajdu 3">
            <a:extLst>
              <a:ext uri="{FF2B5EF4-FFF2-40B4-BE49-F238E27FC236}">
                <a16:creationId xmlns:a16="http://schemas.microsoft.com/office/drawing/2014/main" id="{11958660-159E-E4C5-4D6F-0264D5D7F81D}"/>
              </a:ext>
            </a:extLst>
          </p:cNvPr>
          <p:cNvSpPr>
            <a:spLocks noGrp="1"/>
          </p:cNvSpPr>
          <p:nvPr>
            <p:ph type="sldNum" sz="quarter" idx="4"/>
          </p:nvPr>
        </p:nvSpPr>
        <p:spPr/>
        <p:txBody>
          <a:bodyPr/>
          <a:lstStyle/>
          <a:p>
            <a:fld id="{87B17086-FE5F-4B39-99A4-0AF7C2C21D7E}" type="slidenum">
              <a:rPr lang="pl-PL" smtClean="0"/>
              <a:pPr/>
              <a:t>9</a:t>
            </a:fld>
            <a:endParaRPr lang="pl-PL" dirty="0"/>
          </a:p>
        </p:txBody>
      </p:sp>
    </p:spTree>
    <p:extLst>
      <p:ext uri="{BB962C8B-B14F-4D97-AF65-F5344CB8AC3E}">
        <p14:creationId xmlns:p14="http://schemas.microsoft.com/office/powerpoint/2010/main" val="883755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23C1D0-1BC2-5E51-B4F6-78D2579379CC}"/>
              </a:ext>
            </a:extLst>
          </p:cNvPr>
          <p:cNvSpPr>
            <a:spLocks noGrp="1"/>
          </p:cNvSpPr>
          <p:nvPr>
            <p:ph type="title"/>
          </p:nvPr>
        </p:nvSpPr>
        <p:spPr/>
        <p:txBody>
          <a:bodyPr/>
          <a:lstStyle/>
          <a:p>
            <a:r>
              <a:rPr lang="pl-PL" dirty="0" err="1"/>
              <a:t>Recipe</a:t>
            </a:r>
            <a:r>
              <a:rPr lang="pl-PL" dirty="0"/>
              <a:t> </a:t>
            </a:r>
            <a:r>
              <a:rPr lang="pl-PL" dirty="0" err="1"/>
              <a:t>Standardization</a:t>
            </a:r>
            <a:r>
              <a:rPr lang="pl-PL" dirty="0"/>
              <a:t> </a:t>
            </a:r>
            <a:r>
              <a:rPr lang="pl-PL" dirty="0" err="1"/>
              <a:t>Process</a:t>
            </a:r>
            <a:r>
              <a:rPr lang="pl-PL" dirty="0"/>
              <a:t> </a:t>
            </a:r>
            <a:r>
              <a:rPr lang="pl-PL" dirty="0" err="1"/>
              <a:t>Flow</a:t>
            </a:r>
            <a:r>
              <a:rPr lang="pl-PL" dirty="0"/>
              <a:t> </a:t>
            </a:r>
          </a:p>
        </p:txBody>
      </p:sp>
      <p:sp>
        <p:nvSpPr>
          <p:cNvPr id="3" name="Symbol zastępczy stopki 2">
            <a:extLst>
              <a:ext uri="{FF2B5EF4-FFF2-40B4-BE49-F238E27FC236}">
                <a16:creationId xmlns:a16="http://schemas.microsoft.com/office/drawing/2014/main" id="{1127EE33-1852-F9B0-7006-937BF2F2143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6" name="Rectangle 5">
            <a:extLst>
              <a:ext uri="{FF2B5EF4-FFF2-40B4-BE49-F238E27FC236}">
                <a16:creationId xmlns:a16="http://schemas.microsoft.com/office/drawing/2014/main" id="{D7FADA8A-B76B-0723-B011-22A2AA792905}"/>
              </a:ext>
              <a:ext uri="{C183D7F6-B498-43B3-948B-1728B52AA6E4}">
                <adec:decorative xmlns:adec="http://schemas.microsoft.com/office/drawing/2017/decorative" val="1"/>
              </a:ext>
            </a:extLst>
          </p:cNvPr>
          <p:cNvSpPr/>
          <p:nvPr/>
        </p:nvSpPr>
        <p:spPr>
          <a:xfrm>
            <a:off x="838200" y="1690687"/>
            <a:ext cx="10515600" cy="4397879"/>
          </a:xfrm>
          <a:prstGeom prst="rect">
            <a:avLst/>
          </a:prstGeom>
          <a:noFill/>
        </p:spPr>
      </p:sp>
      <p:sp>
        <p:nvSpPr>
          <p:cNvPr id="7" name="Freeform: Shape 6">
            <a:extLst>
              <a:ext uri="{FF2B5EF4-FFF2-40B4-BE49-F238E27FC236}">
                <a16:creationId xmlns:a16="http://schemas.microsoft.com/office/drawing/2014/main" id="{A14ED550-646F-FA22-643A-A8E93B6DD39E}"/>
              </a:ext>
            </a:extLst>
          </p:cNvPr>
          <p:cNvSpPr/>
          <p:nvPr/>
        </p:nvSpPr>
        <p:spPr>
          <a:xfrm>
            <a:off x="841280" y="3138952"/>
            <a:ext cx="3753370" cy="1501348"/>
          </a:xfrm>
          <a:custGeom>
            <a:avLst/>
            <a:gdLst>
              <a:gd name="connsiteX0" fmla="*/ 0 w 3753370"/>
              <a:gd name="connsiteY0" fmla="*/ 0 h 1501348"/>
              <a:gd name="connsiteX1" fmla="*/ 3002696 w 3753370"/>
              <a:gd name="connsiteY1" fmla="*/ 0 h 1501348"/>
              <a:gd name="connsiteX2" fmla="*/ 3753370 w 3753370"/>
              <a:gd name="connsiteY2" fmla="*/ 750674 h 1501348"/>
              <a:gd name="connsiteX3" fmla="*/ 3002696 w 3753370"/>
              <a:gd name="connsiteY3" fmla="*/ 1501348 h 1501348"/>
              <a:gd name="connsiteX4" fmla="*/ 0 w 3753370"/>
              <a:gd name="connsiteY4" fmla="*/ 1501348 h 1501348"/>
              <a:gd name="connsiteX5" fmla="*/ 750674 w 3753370"/>
              <a:gd name="connsiteY5" fmla="*/ 750674 h 1501348"/>
              <a:gd name="connsiteX6" fmla="*/ 0 w 3753370"/>
              <a:gd name="connsiteY6" fmla="*/ 0 h 150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3370" h="1501348">
                <a:moveTo>
                  <a:pt x="0" y="0"/>
                </a:moveTo>
                <a:lnTo>
                  <a:pt x="3002696" y="0"/>
                </a:lnTo>
                <a:lnTo>
                  <a:pt x="3753370" y="750674"/>
                </a:lnTo>
                <a:lnTo>
                  <a:pt x="3002696" y="1501348"/>
                </a:lnTo>
                <a:lnTo>
                  <a:pt x="0" y="1501348"/>
                </a:lnTo>
                <a:lnTo>
                  <a:pt x="750674" y="750674"/>
                </a:lnTo>
                <a:lnTo>
                  <a:pt x="0" y="0"/>
                </a:lnTo>
                <a:close/>
              </a:path>
            </a:pathLst>
          </a:cu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58688" tIns="36005" rIns="786679" bIns="36005" numCol="1" spcCol="1270" anchor="ctr" anchorCtr="0">
            <a:noAutofit/>
          </a:bodyPr>
          <a:lstStyle/>
          <a:p>
            <a:pPr marL="0" lvl="0" indent="0" algn="ctr" defTabSz="1200150">
              <a:lnSpc>
                <a:spcPct val="90000"/>
              </a:lnSpc>
              <a:spcBef>
                <a:spcPct val="0"/>
              </a:spcBef>
              <a:spcAft>
                <a:spcPct val="35000"/>
              </a:spcAft>
              <a:buNone/>
            </a:pPr>
            <a:r>
              <a:rPr lang="pl-PL" sz="2700" kern="1200" dirty="0" err="1">
                <a:solidFill>
                  <a:schemeClr val="tx1"/>
                </a:solidFill>
              </a:rPr>
              <a:t>Recipe</a:t>
            </a:r>
            <a:r>
              <a:rPr lang="pl-PL" sz="2700" kern="1200" dirty="0">
                <a:solidFill>
                  <a:schemeClr val="tx1"/>
                </a:solidFill>
              </a:rPr>
              <a:t> </a:t>
            </a:r>
            <a:r>
              <a:rPr lang="pl-PL" sz="2700" kern="1200" dirty="0" err="1">
                <a:solidFill>
                  <a:schemeClr val="tx1"/>
                </a:solidFill>
              </a:rPr>
              <a:t>verification</a:t>
            </a:r>
            <a:endParaRPr lang="pl-PL" sz="2700" kern="1200" dirty="0">
              <a:solidFill>
                <a:schemeClr val="tx1"/>
              </a:solidFill>
            </a:endParaRPr>
          </a:p>
        </p:txBody>
      </p:sp>
      <p:sp>
        <p:nvSpPr>
          <p:cNvPr id="8" name="Freeform: Shape 7">
            <a:extLst>
              <a:ext uri="{FF2B5EF4-FFF2-40B4-BE49-F238E27FC236}">
                <a16:creationId xmlns:a16="http://schemas.microsoft.com/office/drawing/2014/main" id="{C3AB70C3-5C88-6614-EBB4-0BA9D256CC6D}"/>
              </a:ext>
            </a:extLst>
          </p:cNvPr>
          <p:cNvSpPr/>
          <p:nvPr/>
        </p:nvSpPr>
        <p:spPr>
          <a:xfrm>
            <a:off x="4219314" y="3138952"/>
            <a:ext cx="3753370" cy="1501348"/>
          </a:xfrm>
          <a:custGeom>
            <a:avLst/>
            <a:gdLst>
              <a:gd name="connsiteX0" fmla="*/ 0 w 3753370"/>
              <a:gd name="connsiteY0" fmla="*/ 0 h 1501348"/>
              <a:gd name="connsiteX1" fmla="*/ 3002696 w 3753370"/>
              <a:gd name="connsiteY1" fmla="*/ 0 h 1501348"/>
              <a:gd name="connsiteX2" fmla="*/ 3753370 w 3753370"/>
              <a:gd name="connsiteY2" fmla="*/ 750674 h 1501348"/>
              <a:gd name="connsiteX3" fmla="*/ 3002696 w 3753370"/>
              <a:gd name="connsiteY3" fmla="*/ 1501348 h 1501348"/>
              <a:gd name="connsiteX4" fmla="*/ 0 w 3753370"/>
              <a:gd name="connsiteY4" fmla="*/ 1501348 h 1501348"/>
              <a:gd name="connsiteX5" fmla="*/ 750674 w 3753370"/>
              <a:gd name="connsiteY5" fmla="*/ 750674 h 1501348"/>
              <a:gd name="connsiteX6" fmla="*/ 0 w 3753370"/>
              <a:gd name="connsiteY6" fmla="*/ 0 h 150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3370" h="1501348">
                <a:moveTo>
                  <a:pt x="0" y="0"/>
                </a:moveTo>
                <a:lnTo>
                  <a:pt x="3002696" y="0"/>
                </a:lnTo>
                <a:lnTo>
                  <a:pt x="3753370" y="750674"/>
                </a:lnTo>
                <a:lnTo>
                  <a:pt x="3002696" y="1501348"/>
                </a:lnTo>
                <a:lnTo>
                  <a:pt x="0" y="1501348"/>
                </a:lnTo>
                <a:lnTo>
                  <a:pt x="750674" y="750674"/>
                </a:lnTo>
                <a:lnTo>
                  <a:pt x="0" y="0"/>
                </a:lnTo>
                <a:close/>
              </a:path>
            </a:pathLst>
          </a:custGeom>
          <a:solidFill>
            <a:schemeClr val="accent2">
              <a:lumMod val="9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58688" tIns="36005" rIns="786679" bIns="36005" numCol="1" spcCol="1270" anchor="ctr" anchorCtr="0">
            <a:noAutofit/>
          </a:bodyPr>
          <a:lstStyle/>
          <a:p>
            <a:pPr marL="0" lvl="0" indent="0" algn="ctr" defTabSz="1200150">
              <a:lnSpc>
                <a:spcPct val="90000"/>
              </a:lnSpc>
              <a:spcBef>
                <a:spcPct val="0"/>
              </a:spcBef>
              <a:spcAft>
                <a:spcPct val="35000"/>
              </a:spcAft>
              <a:buNone/>
            </a:pPr>
            <a:r>
              <a:rPr lang="pl-PL" sz="2700" kern="1200" dirty="0">
                <a:solidFill>
                  <a:sysClr val="windowText" lastClr="000000"/>
                </a:solidFill>
              </a:rPr>
              <a:t>Product </a:t>
            </a:r>
            <a:r>
              <a:rPr lang="pl-PL" sz="2700" kern="1200" dirty="0" err="1">
                <a:solidFill>
                  <a:sysClr val="windowText" lastClr="000000"/>
                </a:solidFill>
              </a:rPr>
              <a:t>evaluation</a:t>
            </a:r>
            <a:r>
              <a:rPr lang="pl-PL" sz="2700" kern="1200" dirty="0">
                <a:solidFill>
                  <a:sysClr val="windowText" lastClr="000000"/>
                </a:solidFill>
              </a:rPr>
              <a:t> </a:t>
            </a:r>
            <a:r>
              <a:rPr lang="pl-PL" sz="2700" kern="1200" dirty="0" err="1">
                <a:solidFill>
                  <a:sysClr val="windowText" lastClr="000000"/>
                </a:solidFill>
              </a:rPr>
              <a:t>phase</a:t>
            </a:r>
            <a:endParaRPr lang="pl-PL" sz="2700" kern="1200" dirty="0">
              <a:solidFill>
                <a:sysClr val="windowText" lastClr="000000"/>
              </a:solidFill>
            </a:endParaRPr>
          </a:p>
        </p:txBody>
      </p:sp>
      <p:sp>
        <p:nvSpPr>
          <p:cNvPr id="10" name="Freeform: Shape 9">
            <a:extLst>
              <a:ext uri="{FF2B5EF4-FFF2-40B4-BE49-F238E27FC236}">
                <a16:creationId xmlns:a16="http://schemas.microsoft.com/office/drawing/2014/main" id="{BE4C3AF5-ED17-D755-D624-77B2E93C1647}"/>
              </a:ext>
            </a:extLst>
          </p:cNvPr>
          <p:cNvSpPr/>
          <p:nvPr/>
        </p:nvSpPr>
        <p:spPr>
          <a:xfrm>
            <a:off x="7597348" y="3138952"/>
            <a:ext cx="3753370" cy="1501348"/>
          </a:xfrm>
          <a:custGeom>
            <a:avLst/>
            <a:gdLst>
              <a:gd name="connsiteX0" fmla="*/ 0 w 3753370"/>
              <a:gd name="connsiteY0" fmla="*/ 0 h 1501348"/>
              <a:gd name="connsiteX1" fmla="*/ 3002696 w 3753370"/>
              <a:gd name="connsiteY1" fmla="*/ 0 h 1501348"/>
              <a:gd name="connsiteX2" fmla="*/ 3753370 w 3753370"/>
              <a:gd name="connsiteY2" fmla="*/ 750674 h 1501348"/>
              <a:gd name="connsiteX3" fmla="*/ 3002696 w 3753370"/>
              <a:gd name="connsiteY3" fmla="*/ 1501348 h 1501348"/>
              <a:gd name="connsiteX4" fmla="*/ 0 w 3753370"/>
              <a:gd name="connsiteY4" fmla="*/ 1501348 h 1501348"/>
              <a:gd name="connsiteX5" fmla="*/ 750674 w 3753370"/>
              <a:gd name="connsiteY5" fmla="*/ 750674 h 1501348"/>
              <a:gd name="connsiteX6" fmla="*/ 0 w 3753370"/>
              <a:gd name="connsiteY6" fmla="*/ 0 h 150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3370" h="1501348">
                <a:moveTo>
                  <a:pt x="0" y="0"/>
                </a:moveTo>
                <a:lnTo>
                  <a:pt x="3002696" y="0"/>
                </a:lnTo>
                <a:lnTo>
                  <a:pt x="3753370" y="750674"/>
                </a:lnTo>
                <a:lnTo>
                  <a:pt x="3002696" y="1501348"/>
                </a:lnTo>
                <a:lnTo>
                  <a:pt x="0" y="1501348"/>
                </a:lnTo>
                <a:lnTo>
                  <a:pt x="750674" y="750674"/>
                </a:lnTo>
                <a:lnTo>
                  <a:pt x="0" y="0"/>
                </a:lnTo>
                <a:close/>
              </a:path>
            </a:pathLst>
          </a:custGeom>
          <a:solidFill>
            <a:schemeClr val="accent2">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58688" tIns="36005" rIns="786679" bIns="36005" numCol="1" spcCol="1270" anchor="ctr" anchorCtr="0">
            <a:noAutofit/>
          </a:bodyPr>
          <a:lstStyle/>
          <a:p>
            <a:pPr marL="0" lvl="0" indent="0" algn="ctr" defTabSz="1200150">
              <a:lnSpc>
                <a:spcPct val="90000"/>
              </a:lnSpc>
              <a:spcBef>
                <a:spcPct val="0"/>
              </a:spcBef>
              <a:spcAft>
                <a:spcPct val="35000"/>
              </a:spcAft>
              <a:buNone/>
            </a:pPr>
            <a:r>
              <a:rPr lang="pl-PL" sz="2700" kern="1200" dirty="0" err="1">
                <a:solidFill>
                  <a:schemeClr val="tx1"/>
                </a:solidFill>
              </a:rPr>
              <a:t>Quantity</a:t>
            </a:r>
            <a:r>
              <a:rPr lang="pl-PL" sz="2700" kern="1200" dirty="0">
                <a:solidFill>
                  <a:schemeClr val="tx1"/>
                </a:solidFill>
              </a:rPr>
              <a:t> </a:t>
            </a:r>
            <a:r>
              <a:rPr lang="pl-PL" sz="2700" kern="1200" dirty="0" err="1">
                <a:solidFill>
                  <a:schemeClr val="tx1"/>
                </a:solidFill>
              </a:rPr>
              <a:t>adjustment</a:t>
            </a:r>
            <a:r>
              <a:rPr lang="pl-PL" sz="2700" kern="1200" dirty="0">
                <a:solidFill>
                  <a:schemeClr val="tx1"/>
                </a:solidFill>
              </a:rPr>
              <a:t> </a:t>
            </a:r>
            <a:r>
              <a:rPr lang="pl-PL" sz="2700" kern="1200" dirty="0" err="1">
                <a:solidFill>
                  <a:schemeClr val="tx1"/>
                </a:solidFill>
              </a:rPr>
              <a:t>phase</a:t>
            </a:r>
            <a:endParaRPr lang="pl-PL" sz="2700" kern="1200" dirty="0">
              <a:solidFill>
                <a:schemeClr val="tx1"/>
              </a:solidFill>
            </a:endParaRPr>
          </a:p>
        </p:txBody>
      </p:sp>
      <p:sp>
        <p:nvSpPr>
          <p:cNvPr id="4" name="Symbol zastępczy numeru slajdu 3">
            <a:extLst>
              <a:ext uri="{FF2B5EF4-FFF2-40B4-BE49-F238E27FC236}">
                <a16:creationId xmlns:a16="http://schemas.microsoft.com/office/drawing/2014/main" id="{62EA694C-E45B-309B-961D-DE7CD31641BF}"/>
              </a:ext>
            </a:extLst>
          </p:cNvPr>
          <p:cNvSpPr>
            <a:spLocks noGrp="1"/>
          </p:cNvSpPr>
          <p:nvPr>
            <p:ph type="sldNum" sz="quarter" idx="4"/>
          </p:nvPr>
        </p:nvSpPr>
        <p:spPr/>
        <p:txBody>
          <a:bodyPr/>
          <a:lstStyle/>
          <a:p>
            <a:fld id="{87B17086-FE5F-4B39-99A4-0AF7C2C21D7E}" type="slidenum">
              <a:rPr lang="pl-PL" smtClean="0"/>
              <a:pPr/>
              <a:t>10</a:t>
            </a:fld>
            <a:endParaRPr lang="pl-PL" dirty="0"/>
          </a:p>
        </p:txBody>
      </p:sp>
    </p:spTree>
    <p:extLst>
      <p:ext uri="{BB962C8B-B14F-4D97-AF65-F5344CB8AC3E}">
        <p14:creationId xmlns:p14="http://schemas.microsoft.com/office/powerpoint/2010/main" val="2109376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814250B8-EB0E-803F-3DD4-1CA421FF349A}"/>
              </a:ext>
            </a:extLst>
          </p:cNvPr>
          <p:cNvSpPr>
            <a:spLocks noGrp="1"/>
          </p:cNvSpPr>
          <p:nvPr>
            <p:ph type="title"/>
          </p:nvPr>
        </p:nvSpPr>
        <p:spPr>
          <a:xfrm>
            <a:off x="838200" y="442125"/>
            <a:ext cx="10515600" cy="1325563"/>
          </a:xfrm>
        </p:spPr>
        <p:txBody>
          <a:bodyPr>
            <a:normAutofit fontScale="90000"/>
          </a:bodyPr>
          <a:lstStyle/>
          <a:p>
            <a:r>
              <a:rPr lang="en-US" dirty="0"/>
              <a:t>Introduction to Standardized Recipes </a:t>
            </a:r>
            <a:br>
              <a:rPr lang="en-US" dirty="0"/>
            </a:br>
            <a:r>
              <a:rPr lang="en-US" dirty="0"/>
              <a:t>Learning Objectives</a:t>
            </a:r>
            <a:endParaRPr lang="pl-PL" dirty="0"/>
          </a:p>
        </p:txBody>
      </p:sp>
      <p:sp>
        <p:nvSpPr>
          <p:cNvPr id="6" name="Symbol zastępczy zawartości 5">
            <a:extLst>
              <a:ext uri="{FF2B5EF4-FFF2-40B4-BE49-F238E27FC236}">
                <a16:creationId xmlns:a16="http://schemas.microsoft.com/office/drawing/2014/main" id="{B3F72B69-B204-86D3-E7FC-955A6A0D80D6}"/>
              </a:ext>
            </a:extLst>
          </p:cNvPr>
          <p:cNvSpPr>
            <a:spLocks noGrp="1"/>
          </p:cNvSpPr>
          <p:nvPr>
            <p:ph idx="1"/>
          </p:nvPr>
        </p:nvSpPr>
        <p:spPr>
          <a:xfrm>
            <a:off x="838199" y="2084089"/>
            <a:ext cx="7401026" cy="3772649"/>
          </a:xfrm>
        </p:spPr>
        <p:txBody>
          <a:bodyPr/>
          <a:lstStyle/>
          <a:p>
            <a:pPr marL="457200" lvl="0" indent="-457200">
              <a:spcBef>
                <a:spcPts val="0"/>
              </a:spcBef>
              <a:spcAft>
                <a:spcPts val="1200"/>
              </a:spcAft>
              <a:buFont typeface="Wingdings" panose="05000000000000000000" pitchFamily="2" charset="2"/>
              <a:buChar char="w"/>
            </a:pPr>
            <a:r>
              <a:rPr lang="en-US" dirty="0"/>
              <a:t>Define a standardized recipe.</a:t>
            </a:r>
          </a:p>
          <a:p>
            <a:pPr marL="457200" lvl="0" indent="-457200">
              <a:spcBef>
                <a:spcPts val="0"/>
              </a:spcBef>
              <a:spcAft>
                <a:spcPts val="1200"/>
              </a:spcAft>
              <a:buFont typeface="Wingdings" panose="05000000000000000000" pitchFamily="2" charset="2"/>
              <a:buChar char="w"/>
            </a:pPr>
            <a:r>
              <a:rPr lang="en-US" dirty="0"/>
              <a:t>Review the importance and benefits of using standardized recipes.</a:t>
            </a:r>
          </a:p>
        </p:txBody>
      </p:sp>
      <p:sp>
        <p:nvSpPr>
          <p:cNvPr id="3" name="Symbol zastępczy stopki 2">
            <a:extLst>
              <a:ext uri="{FF2B5EF4-FFF2-40B4-BE49-F238E27FC236}">
                <a16:creationId xmlns:a16="http://schemas.microsoft.com/office/drawing/2014/main" id="{2965EB80-AA99-BE72-C569-F6F4DEC9468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E1335788-AACB-179C-B69A-A7E3C083083A}"/>
              </a:ext>
            </a:extLst>
          </p:cNvPr>
          <p:cNvSpPr>
            <a:spLocks noGrp="1"/>
          </p:cNvSpPr>
          <p:nvPr>
            <p:ph type="sldNum" sz="quarter" idx="4"/>
          </p:nvPr>
        </p:nvSpPr>
        <p:spPr/>
        <p:txBody>
          <a:bodyPr/>
          <a:lstStyle/>
          <a:p>
            <a:fld id="{87B17086-FE5F-4B39-99A4-0AF7C2C21D7E}" type="slidenum">
              <a:rPr lang="pl-PL" smtClean="0"/>
              <a:pPr/>
              <a:t>11</a:t>
            </a:fld>
            <a:endParaRPr lang="pl-PL" dirty="0"/>
          </a:p>
        </p:txBody>
      </p:sp>
    </p:spTree>
    <p:extLst>
      <p:ext uri="{BB962C8B-B14F-4D97-AF65-F5344CB8AC3E}">
        <p14:creationId xmlns:p14="http://schemas.microsoft.com/office/powerpoint/2010/main" val="2057351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B5406-E984-470B-A581-C67A073D200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EFDCEAC8-D082-CB9E-CEDB-66AEE98A0367}"/>
              </a:ext>
            </a:extLst>
          </p:cNvPr>
          <p:cNvSpPr>
            <a:spLocks noGrp="1"/>
          </p:cNvSpPr>
          <p:nvPr>
            <p:ph type="title"/>
          </p:nvPr>
        </p:nvSpPr>
        <p:spPr>
          <a:xfrm>
            <a:off x="838200" y="443380"/>
            <a:ext cx="10515600" cy="1325563"/>
          </a:xfrm>
        </p:spPr>
        <p:txBody>
          <a:bodyPr>
            <a:normAutofit/>
          </a:bodyPr>
          <a:lstStyle/>
          <a:p>
            <a:r>
              <a:rPr lang="en-US" sz="4000" dirty="0"/>
              <a:t>Recipe Verification Phase </a:t>
            </a:r>
            <a:br>
              <a:rPr lang="en-US" sz="4000" dirty="0"/>
            </a:br>
            <a:r>
              <a:rPr lang="en-US" sz="4000" dirty="0"/>
              <a:t>Learning Objectives</a:t>
            </a:r>
            <a:endParaRPr lang="pl-PL" sz="4000" dirty="0"/>
          </a:p>
        </p:txBody>
      </p:sp>
      <p:sp>
        <p:nvSpPr>
          <p:cNvPr id="6" name="Symbol zastępczy zawartości 5">
            <a:extLst>
              <a:ext uri="{FF2B5EF4-FFF2-40B4-BE49-F238E27FC236}">
                <a16:creationId xmlns:a16="http://schemas.microsoft.com/office/drawing/2014/main" id="{47819D2D-E517-D608-D2FF-65DF7344AD2F}"/>
              </a:ext>
            </a:extLst>
          </p:cNvPr>
          <p:cNvSpPr>
            <a:spLocks noGrp="1"/>
          </p:cNvSpPr>
          <p:nvPr>
            <p:ph idx="1"/>
          </p:nvPr>
        </p:nvSpPr>
        <p:spPr>
          <a:xfrm>
            <a:off x="838199" y="2084089"/>
            <a:ext cx="10412898" cy="3979827"/>
          </a:xfrm>
        </p:spPr>
        <p:txBody>
          <a:bodyPr>
            <a:normAutofit fontScale="77500" lnSpcReduction="20000"/>
          </a:bodyPr>
          <a:lstStyle/>
          <a:p>
            <a:pPr marL="457200" lvl="0" indent="-457200">
              <a:lnSpc>
                <a:spcPct val="120000"/>
              </a:lnSpc>
              <a:spcBef>
                <a:spcPts val="0"/>
              </a:spcBef>
              <a:spcAft>
                <a:spcPts val="1200"/>
              </a:spcAft>
              <a:buFont typeface="Wingdings" panose="05000000000000000000" pitchFamily="2" charset="2"/>
              <a:buChar char="w"/>
            </a:pPr>
            <a:r>
              <a:rPr lang="en-US" dirty="0"/>
              <a:t>Describe methods for soliciting recipes from the school community.</a:t>
            </a:r>
          </a:p>
          <a:p>
            <a:pPr marL="457200" lvl="0" indent="-457200">
              <a:lnSpc>
                <a:spcPct val="120000"/>
              </a:lnSpc>
              <a:spcBef>
                <a:spcPts val="0"/>
              </a:spcBef>
              <a:spcAft>
                <a:spcPts val="1200"/>
              </a:spcAft>
              <a:buFont typeface="Wingdings" panose="05000000000000000000" pitchFamily="2" charset="2"/>
              <a:buChar char="w"/>
            </a:pPr>
            <a:r>
              <a:rPr lang="en-US" dirty="0"/>
              <a:t>Discuss strategies for identifying locally sourced food items to be used in the recipe.</a:t>
            </a:r>
          </a:p>
          <a:p>
            <a:pPr marL="457200" lvl="0" indent="-457200">
              <a:lnSpc>
                <a:spcPct val="120000"/>
              </a:lnSpc>
              <a:spcBef>
                <a:spcPts val="0"/>
              </a:spcBef>
              <a:spcAft>
                <a:spcPts val="1200"/>
              </a:spcAft>
              <a:buFont typeface="Wingdings" panose="05000000000000000000" pitchFamily="2" charset="2"/>
              <a:buChar char="w"/>
            </a:pPr>
            <a:r>
              <a:rPr lang="en-US" dirty="0"/>
              <a:t>Recognize the anatomy of a standardized recipe. </a:t>
            </a:r>
          </a:p>
          <a:p>
            <a:pPr marL="457200" lvl="0" indent="-457200">
              <a:lnSpc>
                <a:spcPct val="120000"/>
              </a:lnSpc>
              <a:spcBef>
                <a:spcPts val="0"/>
              </a:spcBef>
              <a:spcAft>
                <a:spcPts val="1200"/>
              </a:spcAft>
              <a:buFont typeface="Wingdings" panose="05000000000000000000" pitchFamily="2" charset="2"/>
              <a:buChar char="w"/>
            </a:pPr>
            <a:r>
              <a:rPr lang="en-US" dirty="0"/>
              <a:t>Review the information to include in a standardized recipe.</a:t>
            </a:r>
          </a:p>
          <a:p>
            <a:pPr marL="457200" lvl="0" indent="-457200">
              <a:lnSpc>
                <a:spcPct val="120000"/>
              </a:lnSpc>
              <a:spcBef>
                <a:spcPts val="0"/>
              </a:spcBef>
              <a:spcAft>
                <a:spcPts val="1200"/>
              </a:spcAft>
              <a:buFont typeface="Wingdings" panose="05000000000000000000" pitchFamily="2" charset="2"/>
              <a:buChar char="w"/>
            </a:pPr>
            <a:r>
              <a:rPr lang="en-US" dirty="0"/>
              <a:t>Summarize the recipe verification phase.</a:t>
            </a:r>
          </a:p>
          <a:p>
            <a:pPr marL="457200" lvl="0" indent="-457200">
              <a:lnSpc>
                <a:spcPct val="120000"/>
              </a:lnSpc>
              <a:spcBef>
                <a:spcPts val="0"/>
              </a:spcBef>
              <a:spcAft>
                <a:spcPts val="1200"/>
              </a:spcAft>
              <a:buFont typeface="Wingdings" panose="05000000000000000000" pitchFamily="2" charset="2"/>
              <a:buChar char="w"/>
            </a:pPr>
            <a:r>
              <a:rPr lang="en-US" dirty="0"/>
              <a:t>Review the process of preparing, verifying the yield, completing the nutrient analyses and crediting information, and evaluating the us</a:t>
            </a:r>
            <a:r>
              <a:rPr lang="pl-PL" dirty="0"/>
              <a:t>a</a:t>
            </a:r>
            <a:r>
              <a:rPr lang="en-US" dirty="0" err="1"/>
              <a:t>bility</a:t>
            </a:r>
            <a:r>
              <a:rPr lang="en-US" dirty="0"/>
              <a:t> of the recipe at the intended service site.</a:t>
            </a:r>
          </a:p>
        </p:txBody>
      </p:sp>
      <p:sp>
        <p:nvSpPr>
          <p:cNvPr id="3" name="Symbol zastępczy stopki 2">
            <a:extLst>
              <a:ext uri="{FF2B5EF4-FFF2-40B4-BE49-F238E27FC236}">
                <a16:creationId xmlns:a16="http://schemas.microsoft.com/office/drawing/2014/main" id="{126135AF-1191-DB1C-7A47-9DAC64DEAF7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B15D13F9-F5C5-B4A3-4A9A-A51F9CA57A39}"/>
              </a:ext>
            </a:extLst>
          </p:cNvPr>
          <p:cNvSpPr>
            <a:spLocks noGrp="1"/>
          </p:cNvSpPr>
          <p:nvPr>
            <p:ph type="sldNum" sz="quarter" idx="4"/>
          </p:nvPr>
        </p:nvSpPr>
        <p:spPr/>
        <p:txBody>
          <a:bodyPr/>
          <a:lstStyle/>
          <a:p>
            <a:fld id="{87B17086-FE5F-4B39-99A4-0AF7C2C21D7E}" type="slidenum">
              <a:rPr lang="pl-PL" smtClean="0"/>
              <a:pPr/>
              <a:t>12</a:t>
            </a:fld>
            <a:endParaRPr lang="pl-PL" dirty="0"/>
          </a:p>
        </p:txBody>
      </p:sp>
    </p:spTree>
    <p:extLst>
      <p:ext uri="{BB962C8B-B14F-4D97-AF65-F5344CB8AC3E}">
        <p14:creationId xmlns:p14="http://schemas.microsoft.com/office/powerpoint/2010/main" val="687558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BA43D5D-A72E-771C-73C4-9900D48C4CDE}"/>
              </a:ext>
            </a:extLst>
          </p:cNvPr>
          <p:cNvSpPr>
            <a:spLocks noGrp="1"/>
          </p:cNvSpPr>
          <p:nvPr>
            <p:ph type="title"/>
          </p:nvPr>
        </p:nvSpPr>
        <p:spPr>
          <a:xfrm>
            <a:off x="1012248" y="1121342"/>
            <a:ext cx="4819867" cy="1044341"/>
          </a:xfrm>
        </p:spPr>
        <p:txBody>
          <a:bodyPr>
            <a:normAutofit/>
          </a:bodyPr>
          <a:lstStyle/>
          <a:p>
            <a:r>
              <a:rPr lang="en-US" dirty="0"/>
              <a:t>Product Evaluation Phase </a:t>
            </a:r>
            <a:br>
              <a:rPr lang="en-US" dirty="0"/>
            </a:br>
            <a:r>
              <a:rPr lang="en-US" dirty="0"/>
              <a:t>Learning Objectives</a:t>
            </a:r>
            <a:endParaRPr lang="pl-PL" dirty="0"/>
          </a:p>
        </p:txBody>
      </p:sp>
      <p:sp>
        <p:nvSpPr>
          <p:cNvPr id="4" name="Symbol zastępczy tekstu 3">
            <a:extLst>
              <a:ext uri="{FF2B5EF4-FFF2-40B4-BE49-F238E27FC236}">
                <a16:creationId xmlns:a16="http://schemas.microsoft.com/office/drawing/2014/main" id="{C312AEA9-B572-4527-5A9C-875B07652A26}"/>
              </a:ext>
            </a:extLst>
          </p:cNvPr>
          <p:cNvSpPr>
            <a:spLocks noGrp="1"/>
          </p:cNvSpPr>
          <p:nvPr>
            <p:ph type="body" sz="half" idx="2"/>
          </p:nvPr>
        </p:nvSpPr>
        <p:spPr>
          <a:xfrm>
            <a:off x="1012248" y="2425566"/>
            <a:ext cx="4819867" cy="3311091"/>
          </a:xfrm>
        </p:spPr>
        <p:txBody>
          <a:bodyPr/>
          <a:lstStyle/>
          <a:p>
            <a:r>
              <a:rPr lang="en-US" dirty="0"/>
              <a:t>Summarize the product evaluation phase.</a:t>
            </a:r>
          </a:p>
          <a:p>
            <a:r>
              <a:rPr lang="en-US" dirty="0"/>
              <a:t>Describe the informal evaluation process.</a:t>
            </a:r>
          </a:p>
          <a:p>
            <a:r>
              <a:rPr lang="en-US" dirty="0"/>
              <a:t>Describe the formal evaluation process.</a:t>
            </a:r>
          </a:p>
        </p:txBody>
      </p:sp>
      <p:pic>
        <p:nvPicPr>
          <p:cNvPr id="8" name="Symbol zastępczy obrazu 7">
            <a:extLst>
              <a:ext uri="{FF2B5EF4-FFF2-40B4-BE49-F238E27FC236}">
                <a16:creationId xmlns:a16="http://schemas.microsoft.com/office/drawing/2014/main" id="{4FFDFAFE-8412-764D-089C-7755273BE4EF}"/>
              </a:ext>
              <a:ext uri="{C183D7F6-B498-43B3-948B-1728B52AA6E4}">
                <adec:decorative xmlns:adec="http://schemas.microsoft.com/office/drawing/2017/decorative" val="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a:stretch/>
        </p:blipFill>
        <p:spPr>
          <a:xfrm>
            <a:off x="6362700" y="812801"/>
            <a:ext cx="5080308" cy="5148000"/>
          </a:xfrm>
        </p:spPr>
      </p:pic>
      <p:sp>
        <p:nvSpPr>
          <p:cNvPr id="5" name="Symbol zastępczy stopki 4">
            <a:extLst>
              <a:ext uri="{FF2B5EF4-FFF2-40B4-BE49-F238E27FC236}">
                <a16:creationId xmlns:a16="http://schemas.microsoft.com/office/drawing/2014/main" id="{0B6867A3-4DBB-6809-8D8A-E1717D931C3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6" name="Symbol zastępczy numeru slajdu 5">
            <a:extLst>
              <a:ext uri="{FF2B5EF4-FFF2-40B4-BE49-F238E27FC236}">
                <a16:creationId xmlns:a16="http://schemas.microsoft.com/office/drawing/2014/main" id="{43558FF0-5C12-238A-20ED-E8AE675A0FD8}"/>
              </a:ext>
            </a:extLst>
          </p:cNvPr>
          <p:cNvSpPr>
            <a:spLocks noGrp="1"/>
          </p:cNvSpPr>
          <p:nvPr>
            <p:ph type="sldNum" sz="quarter" idx="4"/>
          </p:nvPr>
        </p:nvSpPr>
        <p:spPr/>
        <p:txBody>
          <a:bodyPr/>
          <a:lstStyle/>
          <a:p>
            <a:fld id="{87B17086-FE5F-4B39-99A4-0AF7C2C21D7E}" type="slidenum">
              <a:rPr lang="pl-PL" smtClean="0"/>
              <a:pPr/>
              <a:t>13</a:t>
            </a:fld>
            <a:endParaRPr lang="pl-PL" dirty="0"/>
          </a:p>
        </p:txBody>
      </p:sp>
    </p:spTree>
    <p:extLst>
      <p:ext uri="{BB962C8B-B14F-4D97-AF65-F5344CB8AC3E}">
        <p14:creationId xmlns:p14="http://schemas.microsoft.com/office/powerpoint/2010/main" val="2391685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F2C0-DA65-9001-C388-A69160A34A3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EFAECCE-39C7-42A6-4AE2-6FF36E927CBF}"/>
              </a:ext>
            </a:extLst>
          </p:cNvPr>
          <p:cNvSpPr>
            <a:spLocks noGrp="1"/>
          </p:cNvSpPr>
          <p:nvPr>
            <p:ph type="title"/>
          </p:nvPr>
        </p:nvSpPr>
        <p:spPr>
          <a:xfrm>
            <a:off x="838200" y="403625"/>
            <a:ext cx="10515600" cy="1325563"/>
          </a:xfrm>
        </p:spPr>
        <p:txBody>
          <a:bodyPr>
            <a:normAutofit/>
          </a:bodyPr>
          <a:lstStyle/>
          <a:p>
            <a:r>
              <a:rPr lang="en-US" dirty="0"/>
              <a:t>Quantity Adjustment Phase Learning Objectives</a:t>
            </a:r>
            <a:endParaRPr lang="pl-PL" dirty="0"/>
          </a:p>
        </p:txBody>
      </p:sp>
      <p:sp>
        <p:nvSpPr>
          <p:cNvPr id="6" name="Symbol zastępczy zawartości 5">
            <a:extLst>
              <a:ext uri="{FF2B5EF4-FFF2-40B4-BE49-F238E27FC236}">
                <a16:creationId xmlns:a16="http://schemas.microsoft.com/office/drawing/2014/main" id="{05BA5042-8455-4D8E-9DFA-74D8B175A0DB}"/>
              </a:ext>
            </a:extLst>
          </p:cNvPr>
          <p:cNvSpPr>
            <a:spLocks noGrp="1"/>
          </p:cNvSpPr>
          <p:nvPr>
            <p:ph idx="1"/>
          </p:nvPr>
        </p:nvSpPr>
        <p:spPr/>
        <p:txBody>
          <a:bodyPr>
            <a:normAutofit/>
          </a:bodyPr>
          <a:lstStyle/>
          <a:p>
            <a:pPr marL="457200" lvl="0" indent="-457200">
              <a:lnSpc>
                <a:spcPct val="120000"/>
              </a:lnSpc>
              <a:spcBef>
                <a:spcPts val="0"/>
              </a:spcBef>
              <a:spcAft>
                <a:spcPts val="1200"/>
              </a:spcAft>
              <a:buFont typeface="Wingdings" panose="05000000000000000000" pitchFamily="2" charset="2"/>
              <a:buChar char="w"/>
            </a:pPr>
            <a:r>
              <a:rPr lang="en-US" dirty="0"/>
              <a:t>Identify the methods for adjusting the quantity yields for recipes.</a:t>
            </a:r>
          </a:p>
          <a:p>
            <a:pPr marL="457200" lvl="0" indent="-457200">
              <a:lnSpc>
                <a:spcPct val="120000"/>
              </a:lnSpc>
              <a:spcBef>
                <a:spcPts val="0"/>
              </a:spcBef>
              <a:spcAft>
                <a:spcPts val="1200"/>
              </a:spcAft>
              <a:buFont typeface="Wingdings" panose="05000000000000000000" pitchFamily="2" charset="2"/>
              <a:buChar char="w"/>
            </a:pPr>
            <a:r>
              <a:rPr lang="en-US" dirty="0"/>
              <a:t>Discuss information for adjusting recipes.</a:t>
            </a:r>
          </a:p>
        </p:txBody>
      </p:sp>
      <p:sp>
        <p:nvSpPr>
          <p:cNvPr id="3" name="Symbol zastępczy stopki 2">
            <a:extLst>
              <a:ext uri="{FF2B5EF4-FFF2-40B4-BE49-F238E27FC236}">
                <a16:creationId xmlns:a16="http://schemas.microsoft.com/office/drawing/2014/main" id="{9AA2CF0D-F38E-953E-C9BF-8F72E5E3689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8BB07A7A-745B-3C6B-B4B2-D32D0179D7B1}"/>
              </a:ext>
            </a:extLst>
          </p:cNvPr>
          <p:cNvSpPr>
            <a:spLocks noGrp="1"/>
          </p:cNvSpPr>
          <p:nvPr>
            <p:ph type="sldNum" sz="quarter" idx="4"/>
          </p:nvPr>
        </p:nvSpPr>
        <p:spPr/>
        <p:txBody>
          <a:bodyPr/>
          <a:lstStyle/>
          <a:p>
            <a:fld id="{87B17086-FE5F-4B39-99A4-0AF7C2C21D7E}" type="slidenum">
              <a:rPr lang="pl-PL" smtClean="0"/>
              <a:pPr/>
              <a:t>14</a:t>
            </a:fld>
            <a:endParaRPr lang="pl-PL" dirty="0"/>
          </a:p>
        </p:txBody>
      </p:sp>
    </p:spTree>
    <p:extLst>
      <p:ext uri="{BB962C8B-B14F-4D97-AF65-F5344CB8AC3E}">
        <p14:creationId xmlns:p14="http://schemas.microsoft.com/office/powerpoint/2010/main" val="3629929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36764-EFF7-1BB2-82C5-ECC80EFE405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D0B7A9F-DC4E-7FEE-5F5B-6F4D4AFF85C4}"/>
              </a:ext>
            </a:extLst>
          </p:cNvPr>
          <p:cNvSpPr>
            <a:spLocks noGrp="1"/>
          </p:cNvSpPr>
          <p:nvPr>
            <p:ph type="title"/>
          </p:nvPr>
        </p:nvSpPr>
        <p:spPr>
          <a:xfrm>
            <a:off x="838200" y="403625"/>
            <a:ext cx="10515600" cy="1325563"/>
          </a:xfrm>
        </p:spPr>
        <p:txBody>
          <a:bodyPr>
            <a:normAutofit/>
          </a:bodyPr>
          <a:lstStyle/>
          <a:p>
            <a:r>
              <a:rPr lang="en-US" dirty="0"/>
              <a:t>After Recipe Standardization</a:t>
            </a:r>
            <a:br>
              <a:rPr lang="en-US" dirty="0"/>
            </a:br>
            <a:r>
              <a:rPr lang="en-US" dirty="0"/>
              <a:t>Learning Objectives</a:t>
            </a:r>
            <a:endParaRPr lang="pl-PL" dirty="0"/>
          </a:p>
        </p:txBody>
      </p:sp>
      <p:sp>
        <p:nvSpPr>
          <p:cNvPr id="6" name="Symbol zastępczy zawartości 5">
            <a:extLst>
              <a:ext uri="{FF2B5EF4-FFF2-40B4-BE49-F238E27FC236}">
                <a16:creationId xmlns:a16="http://schemas.microsoft.com/office/drawing/2014/main" id="{33810B03-4FEB-4BBE-3900-B19A1A78CB97}"/>
              </a:ext>
            </a:extLst>
          </p:cNvPr>
          <p:cNvSpPr>
            <a:spLocks noGrp="1"/>
          </p:cNvSpPr>
          <p:nvPr>
            <p:ph idx="1"/>
          </p:nvPr>
        </p:nvSpPr>
        <p:spPr>
          <a:xfrm>
            <a:off x="838198" y="2084089"/>
            <a:ext cx="10515601" cy="4220458"/>
          </a:xfrm>
        </p:spPr>
        <p:txBody>
          <a:bodyPr>
            <a:normAutofit fontScale="70000" lnSpcReduction="20000"/>
          </a:bodyPr>
          <a:lstStyle/>
          <a:p>
            <a:pPr marL="457200" lvl="0" indent="-457200">
              <a:lnSpc>
                <a:spcPct val="120000"/>
              </a:lnSpc>
              <a:spcBef>
                <a:spcPts val="0"/>
              </a:spcBef>
              <a:spcAft>
                <a:spcPts val="1200"/>
              </a:spcAft>
              <a:buFont typeface="Wingdings" panose="05000000000000000000" pitchFamily="2" charset="2"/>
              <a:buChar char="w"/>
            </a:pPr>
            <a:r>
              <a:rPr lang="en-US" dirty="0"/>
              <a:t>Discuss how piloting your new recipe as part of a school meal service can help you get feedback on whether the recipe will work in a “real world” setting.</a:t>
            </a:r>
          </a:p>
          <a:p>
            <a:pPr marL="457200" lvl="0" indent="-457200">
              <a:lnSpc>
                <a:spcPct val="120000"/>
              </a:lnSpc>
              <a:spcBef>
                <a:spcPts val="0"/>
              </a:spcBef>
              <a:spcAft>
                <a:spcPts val="1200"/>
              </a:spcAft>
              <a:buFont typeface="Wingdings" panose="05000000000000000000" pitchFamily="2" charset="2"/>
              <a:buChar char="w"/>
            </a:pPr>
            <a:r>
              <a:rPr lang="en-US" dirty="0"/>
              <a:t>Review methods of training school nutrition staff on the preparation, serving, and marketing of the recipe.</a:t>
            </a:r>
          </a:p>
          <a:p>
            <a:pPr marL="457200" lvl="0" indent="-457200">
              <a:lnSpc>
                <a:spcPct val="120000"/>
              </a:lnSpc>
              <a:spcBef>
                <a:spcPts val="0"/>
              </a:spcBef>
              <a:spcAft>
                <a:spcPts val="1200"/>
              </a:spcAft>
              <a:buFont typeface="Wingdings" panose="05000000000000000000" pitchFamily="2" charset="2"/>
              <a:buChar char="w"/>
            </a:pPr>
            <a:r>
              <a:rPr lang="en-US" dirty="0"/>
              <a:t>Discuss strategies for implementing an evaluation process and collecting staff feedback.</a:t>
            </a:r>
          </a:p>
          <a:p>
            <a:pPr marL="457200" lvl="0" indent="-457200">
              <a:lnSpc>
                <a:spcPct val="120000"/>
              </a:lnSpc>
              <a:spcBef>
                <a:spcPts val="0"/>
              </a:spcBef>
              <a:spcAft>
                <a:spcPts val="1200"/>
              </a:spcAft>
              <a:buFont typeface="Wingdings" panose="05000000000000000000" pitchFamily="2" charset="2"/>
              <a:buChar char="w"/>
            </a:pPr>
            <a:r>
              <a:rPr lang="en-US" dirty="0"/>
              <a:t>Evaluate student acceptability and collect feedback on the recipe during the meal service.</a:t>
            </a:r>
          </a:p>
          <a:p>
            <a:pPr marL="457200" lvl="0" indent="-457200">
              <a:lnSpc>
                <a:spcPct val="120000"/>
              </a:lnSpc>
              <a:spcBef>
                <a:spcPts val="0"/>
              </a:spcBef>
              <a:spcAft>
                <a:spcPts val="1200"/>
              </a:spcAft>
              <a:buFont typeface="Wingdings" panose="05000000000000000000" pitchFamily="2" charset="2"/>
              <a:buChar char="w"/>
            </a:pPr>
            <a:r>
              <a:rPr lang="en-US" dirty="0"/>
              <a:t>Determine if the recipe needs to be modified and re-standardized based on the result of the pilot.</a:t>
            </a:r>
          </a:p>
        </p:txBody>
      </p:sp>
      <p:sp>
        <p:nvSpPr>
          <p:cNvPr id="3" name="Symbol zastępczy stopki 2">
            <a:extLst>
              <a:ext uri="{FF2B5EF4-FFF2-40B4-BE49-F238E27FC236}">
                <a16:creationId xmlns:a16="http://schemas.microsoft.com/office/drawing/2014/main" id="{23F1DD79-DBCC-7A23-3C13-EBBC3536561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263FB245-C3A1-D63F-20F7-A57B9A62645A}"/>
              </a:ext>
            </a:extLst>
          </p:cNvPr>
          <p:cNvSpPr>
            <a:spLocks noGrp="1"/>
          </p:cNvSpPr>
          <p:nvPr>
            <p:ph type="sldNum" sz="quarter" idx="4"/>
          </p:nvPr>
        </p:nvSpPr>
        <p:spPr/>
        <p:txBody>
          <a:bodyPr/>
          <a:lstStyle/>
          <a:p>
            <a:fld id="{87B17086-FE5F-4B39-99A4-0AF7C2C21D7E}" type="slidenum">
              <a:rPr lang="pl-PL" smtClean="0"/>
              <a:pPr/>
              <a:t>15</a:t>
            </a:fld>
            <a:endParaRPr lang="pl-PL" dirty="0"/>
          </a:p>
        </p:txBody>
      </p:sp>
    </p:spTree>
    <p:extLst>
      <p:ext uri="{BB962C8B-B14F-4D97-AF65-F5344CB8AC3E}">
        <p14:creationId xmlns:p14="http://schemas.microsoft.com/office/powerpoint/2010/main" val="1350637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2415EA-CA9B-743C-C320-1F9374F8D80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36A42D1-8C18-2CD1-2732-BBAFAFD85622}"/>
              </a:ext>
            </a:extLst>
          </p:cNvPr>
          <p:cNvSpPr>
            <a:spLocks noGrp="1"/>
          </p:cNvSpPr>
          <p:nvPr>
            <p:ph type="title"/>
          </p:nvPr>
        </p:nvSpPr>
        <p:spPr>
          <a:xfrm>
            <a:off x="838200" y="403625"/>
            <a:ext cx="8180672" cy="1325563"/>
          </a:xfrm>
        </p:spPr>
        <p:txBody>
          <a:bodyPr>
            <a:normAutofit/>
          </a:bodyPr>
          <a:lstStyle/>
          <a:p>
            <a:r>
              <a:rPr lang="en-US" dirty="0"/>
              <a:t>Introduction to Standardized Recipes </a:t>
            </a:r>
            <a:endParaRPr lang="pl-PL" dirty="0"/>
          </a:p>
        </p:txBody>
      </p:sp>
      <p:sp>
        <p:nvSpPr>
          <p:cNvPr id="7" name="Oval 6">
            <a:extLst>
              <a:ext uri="{FF2B5EF4-FFF2-40B4-BE49-F238E27FC236}">
                <a16:creationId xmlns:a16="http://schemas.microsoft.com/office/drawing/2014/main" id="{5B76D5DD-FE7D-CDA9-C24D-C0663DC7CAB0}"/>
              </a:ext>
              <a:ext uri="{C183D7F6-B498-43B3-948B-1728B52AA6E4}">
                <adec:decorative xmlns:adec="http://schemas.microsoft.com/office/drawing/2017/decorative" val="1"/>
              </a:ext>
            </a:extLst>
          </p:cNvPr>
          <p:cNvSpPr/>
          <p:nvPr/>
        </p:nvSpPr>
        <p:spPr>
          <a:xfrm>
            <a:off x="2883000" y="2408720"/>
            <a:ext cx="2196000" cy="2196000"/>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25A06A57-53E4-EF13-17AB-76CD96A5E6CF}"/>
              </a:ext>
              <a:ext uri="{C183D7F6-B498-43B3-948B-1728B52AA6E4}">
                <adec:decorative xmlns:adec="http://schemas.microsoft.com/office/drawing/2017/decorative" val="1"/>
              </a:ext>
            </a:extLst>
          </p:cNvPr>
          <p:cNvSpPr/>
          <p:nvPr/>
        </p:nvSpPr>
        <p:spPr>
          <a:xfrm>
            <a:off x="3351000" y="2876720"/>
            <a:ext cx="1260000" cy="1260000"/>
          </a:xfrm>
          <a:prstGeom prst="rect">
            <a:avLst/>
          </a:prstGeom>
          <a:blipFill>
            <a:blip r:embed="rId2">
              <a:extLs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D87C516D-9488-7A4D-714B-C044D1F38DB7}"/>
              </a:ext>
            </a:extLst>
          </p:cNvPr>
          <p:cNvSpPr/>
          <p:nvPr/>
        </p:nvSpPr>
        <p:spPr>
          <a:xfrm>
            <a:off x="1890768" y="4956316"/>
            <a:ext cx="4228416" cy="922500"/>
          </a:xfrm>
          <a:custGeom>
            <a:avLst/>
            <a:gdLst>
              <a:gd name="connsiteX0" fmla="*/ 0 w 4228416"/>
              <a:gd name="connsiteY0" fmla="*/ 0 h 922500"/>
              <a:gd name="connsiteX1" fmla="*/ 4228416 w 4228416"/>
              <a:gd name="connsiteY1" fmla="*/ 0 h 922500"/>
              <a:gd name="connsiteX2" fmla="*/ 4228416 w 4228416"/>
              <a:gd name="connsiteY2" fmla="*/ 922500 h 922500"/>
              <a:gd name="connsiteX3" fmla="*/ 0 w 4228416"/>
              <a:gd name="connsiteY3" fmla="*/ 922500 h 922500"/>
              <a:gd name="connsiteX4" fmla="*/ 0 w 4228416"/>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8416" h="922500">
                <a:moveTo>
                  <a:pt x="0" y="0"/>
                </a:moveTo>
                <a:lnTo>
                  <a:pt x="4228416" y="0"/>
                </a:lnTo>
                <a:lnTo>
                  <a:pt x="4228416"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Benefits</a:t>
            </a:r>
            <a:r>
              <a:rPr lang="pl-PL" sz="2400" kern="1200" cap="none" dirty="0">
                <a:solidFill>
                  <a:schemeClr val="tx1"/>
                </a:solidFill>
              </a:rPr>
              <a:t> of </a:t>
            </a:r>
            <a:br>
              <a:rPr lang="pl-PL" sz="2400" kern="1200" cap="none" dirty="0">
                <a:solidFill>
                  <a:schemeClr val="tx1"/>
                </a:solidFill>
              </a:rPr>
            </a:br>
            <a:r>
              <a:rPr lang="pl-PL" sz="2400" kern="1200" cap="none" dirty="0" err="1">
                <a:solidFill>
                  <a:schemeClr val="tx1"/>
                </a:solidFill>
              </a:rPr>
              <a:t>standardized</a:t>
            </a:r>
            <a:r>
              <a:rPr lang="pl-PL" sz="2400" kern="1200" cap="none" dirty="0">
                <a:solidFill>
                  <a:schemeClr val="tx1"/>
                </a:solidFill>
              </a:rPr>
              <a:t> </a:t>
            </a:r>
            <a:r>
              <a:rPr lang="pl-PL" sz="2400" kern="1200" cap="none" dirty="0" err="1">
                <a:solidFill>
                  <a:schemeClr val="tx1"/>
                </a:solidFill>
              </a:rPr>
              <a:t>recipes</a:t>
            </a:r>
            <a:endParaRPr lang="pl-PL" sz="2400" kern="1200" cap="none" dirty="0">
              <a:solidFill>
                <a:schemeClr val="tx1"/>
              </a:solidFill>
            </a:endParaRPr>
          </a:p>
        </p:txBody>
      </p:sp>
      <p:sp>
        <p:nvSpPr>
          <p:cNvPr id="10" name="Oval 9">
            <a:extLst>
              <a:ext uri="{FF2B5EF4-FFF2-40B4-BE49-F238E27FC236}">
                <a16:creationId xmlns:a16="http://schemas.microsoft.com/office/drawing/2014/main" id="{67225147-7490-73AA-C64D-59A04B7F0896}"/>
              </a:ext>
              <a:ext uri="{C183D7F6-B498-43B3-948B-1728B52AA6E4}">
                <adec:decorative xmlns:adec="http://schemas.microsoft.com/office/drawing/2017/decorative" val="1"/>
              </a:ext>
            </a:extLst>
          </p:cNvPr>
          <p:cNvSpPr/>
          <p:nvPr/>
        </p:nvSpPr>
        <p:spPr>
          <a:xfrm>
            <a:off x="7427208" y="2408720"/>
            <a:ext cx="2196000" cy="2196000"/>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1" name="Rectangle 10">
            <a:extLst>
              <a:ext uri="{FF2B5EF4-FFF2-40B4-BE49-F238E27FC236}">
                <a16:creationId xmlns:a16="http://schemas.microsoft.com/office/drawing/2014/main" id="{333E03A7-0DA4-1507-28B7-44891BB4C3B3}"/>
              </a:ext>
              <a:ext uri="{C183D7F6-B498-43B3-948B-1728B52AA6E4}">
                <adec:decorative xmlns:adec="http://schemas.microsoft.com/office/drawing/2017/decorative" val="1"/>
              </a:ext>
            </a:extLst>
          </p:cNvPr>
          <p:cNvSpPr/>
          <p:nvPr/>
        </p:nvSpPr>
        <p:spPr>
          <a:xfrm>
            <a:off x="7895208" y="2876720"/>
            <a:ext cx="1260000" cy="1260000"/>
          </a:xfrm>
          <a:prstGeom prst="rect">
            <a:avLst/>
          </a:prstGeom>
          <a:blipFill>
            <a:blip r:embed="rId4">
              <a:extLst>
                <a:ext uri="{96DAC541-7B7A-43D3-8B79-37D633B846F1}">
                  <asvg:svgBlip xmlns:asvg="http://schemas.microsoft.com/office/drawing/2016/SVG/main" r:embed="rId5"/>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BC2DCDB1-FE00-5AFE-C09C-F44078B972F5}"/>
              </a:ext>
            </a:extLst>
          </p:cNvPr>
          <p:cNvSpPr/>
          <p:nvPr/>
        </p:nvSpPr>
        <p:spPr>
          <a:xfrm>
            <a:off x="6877038" y="4956316"/>
            <a:ext cx="3296340" cy="922500"/>
          </a:xfrm>
          <a:custGeom>
            <a:avLst/>
            <a:gdLst>
              <a:gd name="connsiteX0" fmla="*/ 0 w 3296340"/>
              <a:gd name="connsiteY0" fmla="*/ 0 h 922500"/>
              <a:gd name="connsiteX1" fmla="*/ 3296340 w 3296340"/>
              <a:gd name="connsiteY1" fmla="*/ 0 h 922500"/>
              <a:gd name="connsiteX2" fmla="*/ 3296340 w 3296340"/>
              <a:gd name="connsiteY2" fmla="*/ 922500 h 922500"/>
              <a:gd name="connsiteX3" fmla="*/ 0 w 3296340"/>
              <a:gd name="connsiteY3" fmla="*/ 922500 h 922500"/>
              <a:gd name="connsiteX4" fmla="*/ 0 w 3296340"/>
              <a:gd name="connsiteY4" fmla="*/ 0 h 92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6340" h="922500">
                <a:moveTo>
                  <a:pt x="0" y="0"/>
                </a:moveTo>
                <a:lnTo>
                  <a:pt x="3296340" y="0"/>
                </a:lnTo>
                <a:lnTo>
                  <a:pt x="3296340" y="922500"/>
                </a:lnTo>
                <a:lnTo>
                  <a:pt x="0" y="9225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pl-PL" sz="2400" kern="1200" cap="none" dirty="0" err="1">
                <a:solidFill>
                  <a:schemeClr val="tx1"/>
                </a:solidFill>
              </a:rPr>
              <a:t>Importance</a:t>
            </a:r>
            <a:r>
              <a:rPr lang="pl-PL" sz="2400" kern="1200" cap="none" dirty="0">
                <a:solidFill>
                  <a:schemeClr val="tx1"/>
                </a:solidFill>
              </a:rPr>
              <a:t> of </a:t>
            </a:r>
            <a:r>
              <a:rPr lang="pl-PL" sz="2400" kern="1200" cap="none" dirty="0" err="1">
                <a:solidFill>
                  <a:schemeClr val="tx1"/>
                </a:solidFill>
              </a:rPr>
              <a:t>standardized</a:t>
            </a:r>
            <a:r>
              <a:rPr lang="pl-PL" sz="2400" kern="1200" cap="none" dirty="0">
                <a:solidFill>
                  <a:schemeClr val="tx1"/>
                </a:solidFill>
              </a:rPr>
              <a:t> </a:t>
            </a:r>
            <a:r>
              <a:rPr lang="pl-PL" sz="2400" kern="1200" cap="none" dirty="0" err="1">
                <a:solidFill>
                  <a:schemeClr val="tx1"/>
                </a:solidFill>
              </a:rPr>
              <a:t>recipes</a:t>
            </a:r>
            <a:endParaRPr lang="pl-PL" sz="2400" kern="1200" cap="none" dirty="0">
              <a:solidFill>
                <a:schemeClr val="tx1"/>
              </a:solidFill>
            </a:endParaRPr>
          </a:p>
        </p:txBody>
      </p:sp>
      <p:sp>
        <p:nvSpPr>
          <p:cNvPr id="3" name="Symbol zastępczy stopki 2">
            <a:extLst>
              <a:ext uri="{FF2B5EF4-FFF2-40B4-BE49-F238E27FC236}">
                <a16:creationId xmlns:a16="http://schemas.microsoft.com/office/drawing/2014/main" id="{A618C592-5EA1-31A1-80DE-DDB71FA1419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E117EB0E-4071-99AB-9E0E-1C6AD24A8A5F}"/>
              </a:ext>
            </a:extLst>
          </p:cNvPr>
          <p:cNvSpPr>
            <a:spLocks noGrp="1"/>
          </p:cNvSpPr>
          <p:nvPr>
            <p:ph type="sldNum" sz="quarter" idx="4"/>
          </p:nvPr>
        </p:nvSpPr>
        <p:spPr/>
        <p:txBody>
          <a:bodyPr/>
          <a:lstStyle/>
          <a:p>
            <a:fld id="{87B17086-FE5F-4B39-99A4-0AF7C2C21D7E}" type="slidenum">
              <a:rPr lang="pl-PL" smtClean="0"/>
              <a:pPr/>
              <a:t>16</a:t>
            </a:fld>
            <a:endParaRPr lang="pl-PL" dirty="0"/>
          </a:p>
        </p:txBody>
      </p:sp>
    </p:spTree>
    <p:extLst>
      <p:ext uri="{BB962C8B-B14F-4D97-AF65-F5344CB8AC3E}">
        <p14:creationId xmlns:p14="http://schemas.microsoft.com/office/powerpoint/2010/main" val="580811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B964BA4A-4175-F4E8-C26C-7F3E5BE30333}"/>
              </a:ext>
            </a:extLst>
          </p:cNvPr>
          <p:cNvSpPr>
            <a:spLocks noGrp="1"/>
          </p:cNvSpPr>
          <p:nvPr>
            <p:ph type="title"/>
          </p:nvPr>
        </p:nvSpPr>
        <p:spPr>
          <a:xfrm>
            <a:off x="838200" y="365125"/>
            <a:ext cx="10182726" cy="1325563"/>
          </a:xfrm>
        </p:spPr>
        <p:txBody>
          <a:bodyPr>
            <a:noAutofit/>
          </a:bodyPr>
          <a:lstStyle/>
          <a:p>
            <a:r>
              <a:rPr lang="en-US" sz="3600" dirty="0"/>
              <a:t>The U.S. Department of Agriculture (USDA) defines a standardized recipe as one that:</a:t>
            </a:r>
            <a:endParaRPr lang="pl-PL" sz="3600" dirty="0"/>
          </a:p>
        </p:txBody>
      </p:sp>
      <p:sp>
        <p:nvSpPr>
          <p:cNvPr id="3" name="Symbol zastępczy stopki 2">
            <a:extLst>
              <a:ext uri="{FF2B5EF4-FFF2-40B4-BE49-F238E27FC236}">
                <a16:creationId xmlns:a16="http://schemas.microsoft.com/office/drawing/2014/main" id="{B5F3ED04-0DF2-275B-C143-6CB4E4FEDD1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7" name="Symbol zastępczy tekstu 6">
            <a:extLst>
              <a:ext uri="{FF2B5EF4-FFF2-40B4-BE49-F238E27FC236}">
                <a16:creationId xmlns:a16="http://schemas.microsoft.com/office/drawing/2014/main" id="{E8103C72-00FC-8650-AB20-814A3A8C38D8}"/>
              </a:ext>
            </a:extLst>
          </p:cNvPr>
          <p:cNvSpPr>
            <a:spLocks noGrp="1"/>
          </p:cNvSpPr>
          <p:nvPr>
            <p:ph type="body" sz="quarter" idx="10"/>
          </p:nvPr>
        </p:nvSpPr>
        <p:spPr>
          <a:xfrm>
            <a:off x="1963554" y="2454275"/>
            <a:ext cx="8518358" cy="3032125"/>
          </a:xfrm>
        </p:spPr>
        <p:txBody>
          <a:bodyPr anchor="ctr"/>
          <a:lstStyle/>
          <a:p>
            <a:r>
              <a:rPr lang="en-US" dirty="0"/>
              <a:t>has been tried, adapted, and retried at least three times and has been found to produce the same good results and yield every time when the exact same procedures are used with the same type of equipment and the same quantity and quality of ingredients</a:t>
            </a:r>
            <a:r>
              <a:rPr lang="pl-PL" dirty="0"/>
              <a:t>.</a:t>
            </a:r>
            <a:endParaRPr lang="en-US" dirty="0"/>
          </a:p>
        </p:txBody>
      </p:sp>
      <p:sp>
        <p:nvSpPr>
          <p:cNvPr id="4" name="Symbol zastępczy numeru slajdu 3">
            <a:extLst>
              <a:ext uri="{FF2B5EF4-FFF2-40B4-BE49-F238E27FC236}">
                <a16:creationId xmlns:a16="http://schemas.microsoft.com/office/drawing/2014/main" id="{488DA974-63E6-6CFC-30F0-EA5195183BB8}"/>
              </a:ext>
            </a:extLst>
          </p:cNvPr>
          <p:cNvSpPr>
            <a:spLocks noGrp="1"/>
          </p:cNvSpPr>
          <p:nvPr>
            <p:ph type="sldNum" sz="quarter" idx="4"/>
          </p:nvPr>
        </p:nvSpPr>
        <p:spPr/>
        <p:txBody>
          <a:bodyPr/>
          <a:lstStyle/>
          <a:p>
            <a:fld id="{87B17086-FE5F-4B39-99A4-0AF7C2C21D7E}" type="slidenum">
              <a:rPr lang="pl-PL" smtClean="0"/>
              <a:pPr/>
              <a:t>17</a:t>
            </a:fld>
            <a:endParaRPr lang="pl-PL" dirty="0"/>
          </a:p>
        </p:txBody>
      </p:sp>
    </p:spTree>
    <p:extLst>
      <p:ext uri="{BB962C8B-B14F-4D97-AF65-F5344CB8AC3E}">
        <p14:creationId xmlns:p14="http://schemas.microsoft.com/office/powerpoint/2010/main" val="164277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925EC46-705A-D83A-D9BF-244E1976D841}"/>
              </a:ext>
            </a:extLst>
          </p:cNvPr>
          <p:cNvSpPr>
            <a:spLocks noGrp="1"/>
          </p:cNvSpPr>
          <p:nvPr>
            <p:ph type="title"/>
          </p:nvPr>
        </p:nvSpPr>
        <p:spPr/>
        <p:txBody>
          <a:bodyPr/>
          <a:lstStyle/>
          <a:p>
            <a:r>
              <a:rPr lang="pl-PL" dirty="0"/>
              <a:t>USDA </a:t>
            </a:r>
            <a:r>
              <a:rPr lang="pl-PL" dirty="0" err="1"/>
              <a:t>Standardized</a:t>
            </a:r>
            <a:r>
              <a:rPr lang="pl-PL" dirty="0"/>
              <a:t> </a:t>
            </a:r>
            <a:r>
              <a:rPr lang="pl-PL" dirty="0" err="1"/>
              <a:t>Recipe</a:t>
            </a:r>
            <a:r>
              <a:rPr lang="pl-PL" dirty="0"/>
              <a:t> </a:t>
            </a:r>
            <a:r>
              <a:rPr lang="pl-PL" dirty="0" err="1"/>
              <a:t>Process</a:t>
            </a:r>
            <a:endParaRPr lang="pl-PL" dirty="0"/>
          </a:p>
        </p:txBody>
      </p:sp>
      <p:sp>
        <p:nvSpPr>
          <p:cNvPr id="3" name="Symbol zastępczy tekstu 2">
            <a:extLst>
              <a:ext uri="{FF2B5EF4-FFF2-40B4-BE49-F238E27FC236}">
                <a16:creationId xmlns:a16="http://schemas.microsoft.com/office/drawing/2014/main" id="{2291D280-38BE-E40B-E286-46F459483640}"/>
              </a:ext>
            </a:extLst>
          </p:cNvPr>
          <p:cNvSpPr>
            <a:spLocks noGrp="1"/>
          </p:cNvSpPr>
          <p:nvPr>
            <p:ph type="body" idx="1"/>
          </p:nvPr>
        </p:nvSpPr>
        <p:spPr/>
        <p:txBody>
          <a:bodyPr/>
          <a:lstStyle/>
          <a:p>
            <a:r>
              <a:rPr lang="pl-PL" dirty="0" err="1"/>
              <a:t>Required</a:t>
            </a:r>
            <a:endParaRPr lang="pl-PL" dirty="0"/>
          </a:p>
        </p:txBody>
      </p:sp>
      <p:sp>
        <p:nvSpPr>
          <p:cNvPr id="4" name="Symbol zastępczy zawartości 3">
            <a:extLst>
              <a:ext uri="{FF2B5EF4-FFF2-40B4-BE49-F238E27FC236}">
                <a16:creationId xmlns:a16="http://schemas.microsoft.com/office/drawing/2014/main" id="{DC752D75-97ED-BA57-4AA8-D4C2007DFD11}"/>
              </a:ext>
            </a:extLst>
          </p:cNvPr>
          <p:cNvSpPr>
            <a:spLocks noGrp="1"/>
          </p:cNvSpPr>
          <p:nvPr>
            <p:ph sz="half" idx="2"/>
          </p:nvPr>
        </p:nvSpPr>
        <p:spPr/>
        <p:txBody>
          <a:bodyPr/>
          <a:lstStyle/>
          <a:p>
            <a:pPr marL="342900" indent="-342900">
              <a:buFont typeface="Wingdings" panose="05000000000000000000" pitchFamily="2" charset="2"/>
              <a:buChar char="w"/>
            </a:pPr>
            <a:r>
              <a:rPr lang="en-US" dirty="0"/>
              <a:t>New recipes</a:t>
            </a:r>
          </a:p>
          <a:p>
            <a:pPr marL="342900" indent="-342900">
              <a:buFont typeface="Wingdings" panose="05000000000000000000" pitchFamily="2" charset="2"/>
              <a:buChar char="w"/>
            </a:pPr>
            <a:r>
              <a:rPr lang="en-US" dirty="0"/>
              <a:t>When a recipe requires significant changes</a:t>
            </a:r>
          </a:p>
          <a:p>
            <a:pPr marL="342900" indent="-342900">
              <a:buFont typeface="Wingdings" panose="05000000000000000000" pitchFamily="2" charset="2"/>
              <a:buChar char="w"/>
            </a:pPr>
            <a:r>
              <a:rPr lang="en-US" dirty="0"/>
              <a:t>Ingredients, equipment, and scaling</a:t>
            </a:r>
          </a:p>
        </p:txBody>
      </p:sp>
      <p:sp>
        <p:nvSpPr>
          <p:cNvPr id="5" name="Symbol zastępczy tekstu 4">
            <a:extLst>
              <a:ext uri="{FF2B5EF4-FFF2-40B4-BE49-F238E27FC236}">
                <a16:creationId xmlns:a16="http://schemas.microsoft.com/office/drawing/2014/main" id="{599DBF14-3641-F6C9-DDB5-716B95B9377B}"/>
              </a:ext>
            </a:extLst>
          </p:cNvPr>
          <p:cNvSpPr>
            <a:spLocks noGrp="1"/>
          </p:cNvSpPr>
          <p:nvPr>
            <p:ph type="body" sz="quarter" idx="3"/>
          </p:nvPr>
        </p:nvSpPr>
        <p:spPr/>
        <p:txBody>
          <a:bodyPr/>
          <a:lstStyle/>
          <a:p>
            <a:r>
              <a:rPr lang="pl-PL" dirty="0"/>
              <a:t>Not </a:t>
            </a:r>
            <a:r>
              <a:rPr lang="pl-PL" dirty="0" err="1"/>
              <a:t>required</a:t>
            </a:r>
            <a:endParaRPr lang="pl-PL" dirty="0"/>
          </a:p>
        </p:txBody>
      </p:sp>
      <p:sp>
        <p:nvSpPr>
          <p:cNvPr id="6" name="Symbol zastępczy zawartości 5">
            <a:extLst>
              <a:ext uri="{FF2B5EF4-FFF2-40B4-BE49-F238E27FC236}">
                <a16:creationId xmlns:a16="http://schemas.microsoft.com/office/drawing/2014/main" id="{AEE343F1-6BEE-A3D4-1AA8-00B51A056EE9}"/>
              </a:ext>
            </a:extLst>
          </p:cNvPr>
          <p:cNvSpPr>
            <a:spLocks noGrp="1"/>
          </p:cNvSpPr>
          <p:nvPr>
            <p:ph sz="quarter" idx="4"/>
          </p:nvPr>
        </p:nvSpPr>
        <p:spPr>
          <a:xfrm>
            <a:off x="6259820" y="2608705"/>
            <a:ext cx="4674479" cy="3580958"/>
          </a:xfrm>
        </p:spPr>
        <p:txBody>
          <a:bodyPr/>
          <a:lstStyle/>
          <a:p>
            <a:pPr marL="342900" indent="-342900">
              <a:buFont typeface="Wingdings" panose="05000000000000000000" pitchFamily="2" charset="2"/>
              <a:buChar char="w"/>
            </a:pPr>
            <a:r>
              <a:rPr lang="en-US" dirty="0"/>
              <a:t>Making minor adjustments to the recipe</a:t>
            </a:r>
          </a:p>
          <a:p>
            <a:pPr marL="342900" indent="-342900">
              <a:buFont typeface="Wingdings" panose="05000000000000000000" pitchFamily="2" charset="2"/>
              <a:buChar char="w"/>
            </a:pPr>
            <a:r>
              <a:rPr lang="en-US" dirty="0"/>
              <a:t>Implementing a USDA Standardized Recipe</a:t>
            </a:r>
          </a:p>
          <a:p>
            <a:pPr marL="342900" indent="-342900">
              <a:buFont typeface="Wingdings" panose="05000000000000000000" pitchFamily="2" charset="2"/>
              <a:buChar char="w"/>
            </a:pPr>
            <a:r>
              <a:rPr lang="en-US" dirty="0"/>
              <a:t>Prudent to pilot the recipe</a:t>
            </a:r>
          </a:p>
        </p:txBody>
      </p:sp>
      <p:sp>
        <p:nvSpPr>
          <p:cNvPr id="7" name="Symbol zastępczy stopki 6">
            <a:extLst>
              <a:ext uri="{FF2B5EF4-FFF2-40B4-BE49-F238E27FC236}">
                <a16:creationId xmlns:a16="http://schemas.microsoft.com/office/drawing/2014/main" id="{54E0C53E-C5DB-D1C6-8A9D-17EA175F97B7}"/>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8" name="Symbol zastępczy numeru slajdu 7">
            <a:extLst>
              <a:ext uri="{FF2B5EF4-FFF2-40B4-BE49-F238E27FC236}">
                <a16:creationId xmlns:a16="http://schemas.microsoft.com/office/drawing/2014/main" id="{E9624E69-C31A-84E9-E7D1-3FA9BB60732D}"/>
              </a:ext>
            </a:extLst>
          </p:cNvPr>
          <p:cNvSpPr>
            <a:spLocks noGrp="1"/>
          </p:cNvSpPr>
          <p:nvPr>
            <p:ph type="sldNum" sz="quarter" idx="11"/>
          </p:nvPr>
        </p:nvSpPr>
        <p:spPr/>
        <p:txBody>
          <a:bodyPr/>
          <a:lstStyle/>
          <a:p>
            <a:fld id="{87B17086-FE5F-4B39-99A4-0AF7C2C21D7E}" type="slidenum">
              <a:rPr lang="pl-PL" smtClean="0"/>
              <a:pPr/>
              <a:t>18</a:t>
            </a:fld>
            <a:endParaRPr lang="pl-PL" dirty="0"/>
          </a:p>
        </p:txBody>
      </p:sp>
    </p:spTree>
    <p:extLst>
      <p:ext uri="{BB962C8B-B14F-4D97-AF65-F5344CB8AC3E}">
        <p14:creationId xmlns:p14="http://schemas.microsoft.com/office/powerpoint/2010/main" val="3605598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B66975DB-30FD-4C96-C2F8-4475C08A592D}"/>
              </a:ext>
            </a:extLst>
          </p:cNvPr>
          <p:cNvSpPr>
            <a:spLocks noGrp="1"/>
          </p:cNvSpPr>
          <p:nvPr>
            <p:ph type="title"/>
          </p:nvPr>
        </p:nvSpPr>
        <p:spPr/>
        <p:txBody>
          <a:bodyPr>
            <a:normAutofit/>
          </a:bodyPr>
          <a:lstStyle/>
          <a:p>
            <a:r>
              <a:rPr lang="pl-PL" dirty="0" err="1"/>
              <a:t>Quantity</a:t>
            </a:r>
            <a:r>
              <a:rPr lang="pl-PL" dirty="0"/>
              <a:t> </a:t>
            </a:r>
            <a:r>
              <a:rPr lang="pl-PL" dirty="0" err="1"/>
              <a:t>Recipes</a:t>
            </a:r>
            <a:r>
              <a:rPr lang="pl-PL" dirty="0"/>
              <a:t> vs.</a:t>
            </a:r>
            <a:br>
              <a:rPr lang="pl-PL" dirty="0"/>
            </a:br>
            <a:r>
              <a:rPr lang="pl-PL" dirty="0" err="1"/>
              <a:t>Standardized</a:t>
            </a:r>
            <a:r>
              <a:rPr lang="pl-PL" dirty="0"/>
              <a:t> </a:t>
            </a:r>
            <a:r>
              <a:rPr lang="pl-PL" dirty="0" err="1"/>
              <a:t>Recipes</a:t>
            </a:r>
            <a:r>
              <a:rPr lang="pl-PL" dirty="0"/>
              <a:t> </a:t>
            </a:r>
          </a:p>
        </p:txBody>
      </p:sp>
      <p:sp>
        <p:nvSpPr>
          <p:cNvPr id="6" name="Symbol zastępczy zawartości 5">
            <a:extLst>
              <a:ext uri="{FF2B5EF4-FFF2-40B4-BE49-F238E27FC236}">
                <a16:creationId xmlns:a16="http://schemas.microsoft.com/office/drawing/2014/main" id="{751C1DD9-36E4-12D7-9A67-ADE7AB48CB14}"/>
              </a:ext>
            </a:extLst>
          </p:cNvPr>
          <p:cNvSpPr>
            <a:spLocks noGrp="1"/>
          </p:cNvSpPr>
          <p:nvPr>
            <p:ph idx="1"/>
          </p:nvPr>
        </p:nvSpPr>
        <p:spPr>
          <a:xfrm>
            <a:off x="838199" y="2084089"/>
            <a:ext cx="8613809" cy="4056829"/>
          </a:xfrm>
        </p:spPr>
        <p:txBody>
          <a:bodyPr>
            <a:normAutofit fontScale="77500" lnSpcReduction="20000"/>
          </a:bodyPr>
          <a:lstStyle/>
          <a:p>
            <a:pPr marL="457200" indent="-457200">
              <a:lnSpc>
                <a:spcPct val="120000"/>
              </a:lnSpc>
              <a:buClr>
                <a:schemeClr val="accent3"/>
              </a:buClr>
              <a:buFont typeface="Wingdings" panose="05000000000000000000" pitchFamily="2" charset="2"/>
              <a:buChar char="w"/>
            </a:pPr>
            <a:r>
              <a:rPr lang="en-US" dirty="0"/>
              <a:t>The terms “quantity recipes” and “standardized recipes” often are used interchangeably; however, they are not the same. </a:t>
            </a:r>
          </a:p>
          <a:p>
            <a:pPr marL="457200" indent="-457200">
              <a:lnSpc>
                <a:spcPct val="120000"/>
              </a:lnSpc>
              <a:buClr>
                <a:schemeClr val="accent3"/>
              </a:buClr>
              <a:buFont typeface="Wingdings" panose="05000000000000000000" pitchFamily="2" charset="2"/>
              <a:buChar char="w"/>
            </a:pPr>
            <a:r>
              <a:rPr lang="en-US" dirty="0"/>
              <a:t>Many recipes are written to produce large quantities of food, but the recipe may or may not be standardized. </a:t>
            </a:r>
          </a:p>
          <a:p>
            <a:pPr marL="457200" indent="-457200">
              <a:lnSpc>
                <a:spcPct val="120000"/>
              </a:lnSpc>
              <a:buClr>
                <a:schemeClr val="accent3"/>
              </a:buClr>
              <a:buFont typeface="Wingdings" panose="05000000000000000000" pitchFamily="2" charset="2"/>
              <a:buChar char="w"/>
            </a:pPr>
            <a:r>
              <a:rPr lang="en-US" dirty="0"/>
              <a:t>Any recipe that produces 25 servings or more is termed a quantity recipe. </a:t>
            </a:r>
          </a:p>
          <a:p>
            <a:pPr marL="457200" indent="-457200">
              <a:lnSpc>
                <a:spcPct val="120000"/>
              </a:lnSpc>
              <a:buClr>
                <a:schemeClr val="accent3"/>
              </a:buClr>
              <a:buFont typeface="Wingdings" panose="05000000000000000000" pitchFamily="2" charset="2"/>
              <a:buChar char="w"/>
            </a:pPr>
            <a:r>
              <a:rPr lang="en-US" dirty="0"/>
              <a:t>Quantity recipes are not standardized until they have been prepared at least 3 times with consistent results.</a:t>
            </a:r>
          </a:p>
        </p:txBody>
      </p:sp>
      <p:sp>
        <p:nvSpPr>
          <p:cNvPr id="3" name="Symbol zastępczy stopki 2">
            <a:extLst>
              <a:ext uri="{FF2B5EF4-FFF2-40B4-BE49-F238E27FC236}">
                <a16:creationId xmlns:a16="http://schemas.microsoft.com/office/drawing/2014/main" id="{B147EB44-C9D7-6266-3730-2C8C990AAC0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44C4708-C5ED-5A3C-F9D8-BE241A05B262}"/>
              </a:ext>
            </a:extLst>
          </p:cNvPr>
          <p:cNvSpPr>
            <a:spLocks noGrp="1"/>
          </p:cNvSpPr>
          <p:nvPr>
            <p:ph type="sldNum" sz="quarter" idx="4"/>
          </p:nvPr>
        </p:nvSpPr>
        <p:spPr/>
        <p:txBody>
          <a:bodyPr/>
          <a:lstStyle/>
          <a:p>
            <a:fld id="{87B17086-FE5F-4B39-99A4-0AF7C2C21D7E}" type="slidenum">
              <a:rPr lang="pl-PL" smtClean="0"/>
              <a:pPr/>
              <a:t>19</a:t>
            </a:fld>
            <a:endParaRPr lang="pl-PL" dirty="0"/>
          </a:p>
        </p:txBody>
      </p:sp>
    </p:spTree>
    <p:extLst>
      <p:ext uri="{BB962C8B-B14F-4D97-AF65-F5344CB8AC3E}">
        <p14:creationId xmlns:p14="http://schemas.microsoft.com/office/powerpoint/2010/main" val="1329015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D52FBBA5-2B60-653D-77C0-22085FEF91B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6" name="Title 5">
            <a:extLst>
              <a:ext uri="{FF2B5EF4-FFF2-40B4-BE49-F238E27FC236}">
                <a16:creationId xmlns:a16="http://schemas.microsoft.com/office/drawing/2014/main" id="{716AD4D5-5112-C275-4F25-B3963F189AE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Child Nutrition Recipe Box </a:t>
            </a:r>
            <a:endParaRPr lang="en-IN" dirty="0">
              <a:noFill/>
            </a:endParaRPr>
          </a:p>
        </p:txBody>
      </p:sp>
      <p:sp>
        <p:nvSpPr>
          <p:cNvPr id="4" name="Title 1">
            <a:extLst>
              <a:ext uri="{FF2B5EF4-FFF2-40B4-BE49-F238E27FC236}">
                <a16:creationId xmlns:a16="http://schemas.microsoft.com/office/drawing/2014/main" id="{0337AA1B-7AAA-D158-4CF6-5D218C9805C3}"/>
              </a:ext>
            </a:extLst>
          </p:cNvPr>
          <p:cNvSpPr txBox="1">
            <a:spLocks/>
          </p:cNvSpPr>
          <p:nvPr/>
        </p:nvSpPr>
        <p:spPr>
          <a:xfrm>
            <a:off x="489605" y="2154206"/>
            <a:ext cx="4143332" cy="2547257"/>
          </a:xfrm>
          <a:prstGeom prst="homePlate">
            <a:avLst/>
          </a:prstGeom>
          <a:solidFill>
            <a:schemeClr val="tx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kern="1200" dirty="0">
                <a:solidFill>
                  <a:schemeClr val="bg1"/>
                </a:solidFill>
                <a:latin typeface="+mj-lt"/>
                <a:ea typeface="+mj-ea"/>
                <a:cs typeface="+mj-cs"/>
              </a:rPr>
              <a:t>USDA Standardized Recipes</a:t>
            </a:r>
          </a:p>
        </p:txBody>
      </p:sp>
      <p:pic>
        <p:nvPicPr>
          <p:cNvPr id="5" name="Picture 2">
            <a:extLst>
              <a:ext uri="{FF2B5EF4-FFF2-40B4-BE49-F238E27FC236}">
                <a16:creationId xmlns:a16="http://schemas.microsoft.com/office/drawing/2014/main" id="{A65A073E-2BF9-8C7B-7B5D-99DAD1767DAD}"/>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21695" y="2232736"/>
            <a:ext cx="6780700" cy="239019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a:extLst>
              <a:ext uri="{FF2B5EF4-FFF2-40B4-BE49-F238E27FC236}">
                <a16:creationId xmlns:a16="http://schemas.microsoft.com/office/drawing/2014/main" id="{A67A9A1D-7967-E8DC-3ED7-79AA6E3B6BD7}"/>
              </a:ext>
            </a:extLst>
          </p:cNvPr>
          <p:cNvSpPr>
            <a:spLocks noGrp="1"/>
          </p:cNvSpPr>
          <p:nvPr>
            <p:ph type="sldNum" sz="quarter" idx="4"/>
          </p:nvPr>
        </p:nvSpPr>
        <p:spPr/>
        <p:txBody>
          <a:bodyPr/>
          <a:lstStyle/>
          <a:p>
            <a:fld id="{87B17086-FE5F-4B39-99A4-0AF7C2C21D7E}" type="slidenum">
              <a:rPr lang="pl-PL" smtClean="0"/>
              <a:pPr/>
              <a:t>20</a:t>
            </a:fld>
            <a:endParaRPr lang="pl-PL" dirty="0"/>
          </a:p>
        </p:txBody>
      </p:sp>
    </p:spTree>
    <p:extLst>
      <p:ext uri="{BB962C8B-B14F-4D97-AF65-F5344CB8AC3E}">
        <p14:creationId xmlns:p14="http://schemas.microsoft.com/office/powerpoint/2010/main" val="803563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47AA19F-4292-400D-F452-EFC28467F89D}"/>
              </a:ext>
            </a:extLst>
          </p:cNvPr>
          <p:cNvSpPr>
            <a:spLocks noGrp="1"/>
          </p:cNvSpPr>
          <p:nvPr>
            <p:ph type="title"/>
          </p:nvPr>
        </p:nvSpPr>
        <p:spPr>
          <a:xfrm>
            <a:off x="4044176" y="1209278"/>
            <a:ext cx="6077414" cy="1997695"/>
          </a:xfrm>
        </p:spPr>
        <p:txBody>
          <a:bodyPr/>
          <a:lstStyle/>
          <a:p>
            <a:r>
              <a:rPr lang="pl-PL" dirty="0" err="1"/>
              <a:t>Brainstorm</a:t>
            </a:r>
            <a:r>
              <a:rPr lang="pl-PL" dirty="0"/>
              <a:t>:</a:t>
            </a:r>
          </a:p>
        </p:txBody>
      </p:sp>
      <p:sp>
        <p:nvSpPr>
          <p:cNvPr id="3" name="Symbol zastępczy tekstu 2">
            <a:extLst>
              <a:ext uri="{FF2B5EF4-FFF2-40B4-BE49-F238E27FC236}">
                <a16:creationId xmlns:a16="http://schemas.microsoft.com/office/drawing/2014/main" id="{823B3110-3FBE-3D45-32F2-FB04157F6564}"/>
              </a:ext>
            </a:extLst>
          </p:cNvPr>
          <p:cNvSpPr>
            <a:spLocks noGrp="1"/>
          </p:cNvSpPr>
          <p:nvPr>
            <p:ph type="body" idx="1"/>
          </p:nvPr>
        </p:nvSpPr>
        <p:spPr>
          <a:xfrm>
            <a:off x="3491349" y="3579648"/>
            <a:ext cx="7183068" cy="1500187"/>
          </a:xfrm>
        </p:spPr>
        <p:txBody>
          <a:bodyPr/>
          <a:lstStyle/>
          <a:p>
            <a:r>
              <a:rPr lang="en-US" dirty="0">
                <a:solidFill>
                  <a:schemeClr val="tx1"/>
                </a:solidFill>
              </a:rPr>
              <a:t>What are some of the benefits of using standardized recipes in your operation?</a:t>
            </a:r>
            <a:endParaRPr lang="pl-PL" dirty="0">
              <a:solidFill>
                <a:schemeClr val="tx1"/>
              </a:solidFill>
            </a:endParaRPr>
          </a:p>
        </p:txBody>
      </p:sp>
      <p:sp>
        <p:nvSpPr>
          <p:cNvPr id="4" name="Symbol zastępczy stopki 3">
            <a:extLst>
              <a:ext uri="{FF2B5EF4-FFF2-40B4-BE49-F238E27FC236}">
                <a16:creationId xmlns:a16="http://schemas.microsoft.com/office/drawing/2014/main" id="{A4EE3371-10A3-D28A-7872-F65B4B010A4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049461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F6B1E3-B01E-9795-C0F2-A8AC24846C49}"/>
              </a:ext>
            </a:extLst>
          </p:cNvPr>
          <p:cNvSpPr>
            <a:spLocks noGrp="1"/>
          </p:cNvSpPr>
          <p:nvPr>
            <p:ph type="title"/>
          </p:nvPr>
        </p:nvSpPr>
        <p:spPr>
          <a:xfrm>
            <a:off x="1012248" y="957713"/>
            <a:ext cx="4819867" cy="1169470"/>
          </a:xfrm>
        </p:spPr>
        <p:txBody>
          <a:bodyPr>
            <a:normAutofit/>
          </a:bodyPr>
          <a:lstStyle/>
          <a:p>
            <a:r>
              <a:rPr lang="pl-PL" dirty="0" err="1"/>
              <a:t>Benefits</a:t>
            </a:r>
            <a:r>
              <a:rPr lang="pl-PL" dirty="0"/>
              <a:t> of </a:t>
            </a:r>
            <a:r>
              <a:rPr lang="pl-PL" dirty="0" err="1"/>
              <a:t>Standardized</a:t>
            </a:r>
            <a:r>
              <a:rPr lang="pl-PL" dirty="0"/>
              <a:t> </a:t>
            </a:r>
            <a:r>
              <a:rPr lang="pl-PL" dirty="0" err="1"/>
              <a:t>Recipes</a:t>
            </a:r>
            <a:endParaRPr lang="pl-PL" dirty="0"/>
          </a:p>
        </p:txBody>
      </p:sp>
      <p:sp>
        <p:nvSpPr>
          <p:cNvPr id="4" name="Symbol zastępczy tekstu 3">
            <a:extLst>
              <a:ext uri="{FF2B5EF4-FFF2-40B4-BE49-F238E27FC236}">
                <a16:creationId xmlns:a16="http://schemas.microsoft.com/office/drawing/2014/main" id="{352B0EA1-A7E7-967A-1A9E-D1AF6BFB239C}"/>
              </a:ext>
            </a:extLst>
          </p:cNvPr>
          <p:cNvSpPr>
            <a:spLocks noGrp="1"/>
          </p:cNvSpPr>
          <p:nvPr>
            <p:ph type="body" sz="half" idx="2"/>
          </p:nvPr>
        </p:nvSpPr>
        <p:spPr>
          <a:xfrm>
            <a:off x="1012248" y="2502569"/>
            <a:ext cx="4819867" cy="3157086"/>
          </a:xfrm>
        </p:spPr>
        <p:txBody>
          <a:bodyPr/>
          <a:lstStyle/>
          <a:p>
            <a:r>
              <a:rPr lang="en-US" dirty="0"/>
              <a:t>Inventory control </a:t>
            </a:r>
          </a:p>
          <a:p>
            <a:r>
              <a:rPr lang="en-US" dirty="0"/>
              <a:t>Labor cost control </a:t>
            </a:r>
          </a:p>
          <a:p>
            <a:r>
              <a:rPr lang="en-US" dirty="0"/>
              <a:t>Increased employee confidence</a:t>
            </a:r>
          </a:p>
          <a:p>
            <a:r>
              <a:rPr lang="en-US" dirty="0"/>
              <a:t>Successful completion of Administrative Reviews</a:t>
            </a:r>
          </a:p>
        </p:txBody>
      </p:sp>
      <p:sp>
        <p:nvSpPr>
          <p:cNvPr id="5" name="Symbol zastępczy stopki 4">
            <a:extLst>
              <a:ext uri="{FF2B5EF4-FFF2-40B4-BE49-F238E27FC236}">
                <a16:creationId xmlns:a16="http://schemas.microsoft.com/office/drawing/2014/main" id="{774A92EC-D201-6DE8-02E1-AE06C9DD7F0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7" name="Prostokąt: zaokrąglone rogi 6">
            <a:extLst>
              <a:ext uri="{FF2B5EF4-FFF2-40B4-BE49-F238E27FC236}">
                <a16:creationId xmlns:a16="http://schemas.microsoft.com/office/drawing/2014/main" id="{F4040A67-EA87-F253-05CF-AFC3E2D26967}"/>
              </a:ext>
              <a:ext uri="{C183D7F6-B498-43B3-948B-1728B52AA6E4}">
                <adec:decorative xmlns:adec="http://schemas.microsoft.com/office/drawing/2017/decorative" val="1"/>
              </a:ext>
            </a:extLst>
          </p:cNvPr>
          <p:cNvSpPr/>
          <p:nvPr/>
        </p:nvSpPr>
        <p:spPr>
          <a:xfrm>
            <a:off x="6359887" y="798896"/>
            <a:ext cx="5158338" cy="5178391"/>
          </a:xfrm>
          <a:prstGeom prst="roundRect">
            <a:avLst>
              <a:gd name="adj" fmla="val 827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Content Placeholder 3">
            <a:extLst>
              <a:ext uri="{FF2B5EF4-FFF2-40B4-BE49-F238E27FC236}">
                <a16:creationId xmlns:a16="http://schemas.microsoft.com/office/drawing/2014/main" id="{991B804D-9F48-62A8-9A4C-1CE170B13FF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9887" y="1448563"/>
            <a:ext cx="5172075" cy="3879056"/>
          </a:xfrm>
          <a:prstGeom prst="roundRect">
            <a:avLst>
              <a:gd name="adj" fmla="val 8278"/>
            </a:avLst>
          </a:prstGeom>
          <a:ln>
            <a:noFill/>
          </a:ln>
        </p:spPr>
      </p:pic>
      <p:sp>
        <p:nvSpPr>
          <p:cNvPr id="6" name="Symbol zastępczy numeru slajdu 5">
            <a:extLst>
              <a:ext uri="{FF2B5EF4-FFF2-40B4-BE49-F238E27FC236}">
                <a16:creationId xmlns:a16="http://schemas.microsoft.com/office/drawing/2014/main" id="{FC407304-28C4-4C5D-2B81-A1F29EB3B8EA}"/>
              </a:ext>
            </a:extLst>
          </p:cNvPr>
          <p:cNvSpPr>
            <a:spLocks noGrp="1"/>
          </p:cNvSpPr>
          <p:nvPr>
            <p:ph type="sldNum" sz="quarter" idx="4"/>
          </p:nvPr>
        </p:nvSpPr>
        <p:spPr/>
        <p:txBody>
          <a:bodyPr/>
          <a:lstStyle/>
          <a:p>
            <a:fld id="{87B17086-FE5F-4B39-99A4-0AF7C2C21D7E}" type="slidenum">
              <a:rPr lang="pl-PL" smtClean="0"/>
              <a:pPr/>
              <a:t>22</a:t>
            </a:fld>
            <a:endParaRPr lang="pl-PL" dirty="0"/>
          </a:p>
        </p:txBody>
      </p:sp>
    </p:spTree>
    <p:extLst>
      <p:ext uri="{BB962C8B-B14F-4D97-AF65-F5344CB8AC3E}">
        <p14:creationId xmlns:p14="http://schemas.microsoft.com/office/powerpoint/2010/main" val="109944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957AF0-19B6-BCD5-5BA8-A4CE98EB07E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27761AB-E335-402D-61AE-DBF0EB1AE020}"/>
              </a:ext>
            </a:extLst>
          </p:cNvPr>
          <p:cNvSpPr>
            <a:spLocks noGrp="1"/>
          </p:cNvSpPr>
          <p:nvPr>
            <p:ph type="title"/>
          </p:nvPr>
        </p:nvSpPr>
        <p:spPr>
          <a:xfrm>
            <a:off x="1012248" y="957713"/>
            <a:ext cx="4819867" cy="1169470"/>
          </a:xfrm>
        </p:spPr>
        <p:txBody>
          <a:bodyPr>
            <a:normAutofit/>
          </a:bodyPr>
          <a:lstStyle/>
          <a:p>
            <a:r>
              <a:rPr lang="pl-PL" dirty="0"/>
              <a:t>Benefits of Standardized Recipes</a:t>
            </a:r>
            <a:r>
              <a:rPr lang="en-US" dirty="0"/>
              <a:t> </a:t>
            </a:r>
            <a:endParaRPr lang="pl-PL" dirty="0"/>
          </a:p>
        </p:txBody>
      </p:sp>
      <p:sp>
        <p:nvSpPr>
          <p:cNvPr id="4" name="Symbol zastępczy tekstu 3">
            <a:extLst>
              <a:ext uri="{FF2B5EF4-FFF2-40B4-BE49-F238E27FC236}">
                <a16:creationId xmlns:a16="http://schemas.microsoft.com/office/drawing/2014/main" id="{E0D378C7-CC40-ED23-C52B-D7FF4E23D0B8}"/>
              </a:ext>
            </a:extLst>
          </p:cNvPr>
          <p:cNvSpPr>
            <a:spLocks noGrp="1"/>
          </p:cNvSpPr>
          <p:nvPr>
            <p:ph type="body" sz="half" idx="2"/>
          </p:nvPr>
        </p:nvSpPr>
        <p:spPr>
          <a:xfrm>
            <a:off x="1012248" y="2396691"/>
            <a:ext cx="4819867" cy="3262964"/>
          </a:xfrm>
        </p:spPr>
        <p:txBody>
          <a:bodyPr>
            <a:normAutofit lnSpcReduction="10000"/>
          </a:bodyPr>
          <a:lstStyle/>
          <a:p>
            <a:r>
              <a:rPr lang="en-US" dirty="0"/>
              <a:t>Consistent food quality </a:t>
            </a:r>
          </a:p>
          <a:p>
            <a:r>
              <a:rPr lang="en-US" dirty="0"/>
              <a:t>Predictable yield </a:t>
            </a:r>
          </a:p>
          <a:p>
            <a:r>
              <a:rPr lang="en-US" dirty="0"/>
              <a:t>Customer satisfaction </a:t>
            </a:r>
          </a:p>
          <a:p>
            <a:r>
              <a:rPr lang="en-US" dirty="0"/>
              <a:t>Consistent nutrient content </a:t>
            </a:r>
          </a:p>
          <a:p>
            <a:r>
              <a:rPr lang="en-US" dirty="0"/>
              <a:t>Food cost control </a:t>
            </a:r>
          </a:p>
          <a:p>
            <a:r>
              <a:rPr lang="en-US" dirty="0"/>
              <a:t>Efficient purchasing procedures</a:t>
            </a:r>
          </a:p>
        </p:txBody>
      </p:sp>
      <p:sp>
        <p:nvSpPr>
          <p:cNvPr id="5" name="Symbol zastępczy stopki 4">
            <a:extLst>
              <a:ext uri="{FF2B5EF4-FFF2-40B4-BE49-F238E27FC236}">
                <a16:creationId xmlns:a16="http://schemas.microsoft.com/office/drawing/2014/main" id="{633A550C-25B5-2ECA-5510-8FED58898CA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7" name="Prostokąt: zaokrąglone rogi 6">
            <a:extLst>
              <a:ext uri="{FF2B5EF4-FFF2-40B4-BE49-F238E27FC236}">
                <a16:creationId xmlns:a16="http://schemas.microsoft.com/office/drawing/2014/main" id="{17BA16ED-44BA-D53F-EA3C-246540B1AA26}"/>
              </a:ext>
              <a:ext uri="{C183D7F6-B498-43B3-948B-1728B52AA6E4}">
                <adec:decorative xmlns:adec="http://schemas.microsoft.com/office/drawing/2017/decorative" val="1"/>
              </a:ext>
            </a:extLst>
          </p:cNvPr>
          <p:cNvSpPr/>
          <p:nvPr/>
        </p:nvSpPr>
        <p:spPr>
          <a:xfrm>
            <a:off x="6359887" y="798896"/>
            <a:ext cx="5158338" cy="5178391"/>
          </a:xfrm>
          <a:prstGeom prst="roundRect">
            <a:avLst>
              <a:gd name="adj" fmla="val 827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 name="Content Placeholder 3">
            <a:extLst>
              <a:ext uri="{FF2B5EF4-FFF2-40B4-BE49-F238E27FC236}">
                <a16:creationId xmlns:a16="http://schemas.microsoft.com/office/drawing/2014/main" id="{CE693F73-DF04-DD3E-42FF-0284FAF52EC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0797" y="1925650"/>
            <a:ext cx="3456517" cy="2592388"/>
          </a:xfrm>
          <a:prstGeom prst="rect">
            <a:avLst/>
          </a:prstGeom>
          <a:ln>
            <a:noFill/>
          </a:ln>
          <a:effectLst>
            <a:outerShdw blurRad="292100" dist="139700" dir="2700000" algn="tl" rotWithShape="0">
              <a:srgbClr val="333333">
                <a:alpha val="65000"/>
              </a:srgbClr>
            </a:outerShdw>
          </a:effectLst>
        </p:spPr>
      </p:pic>
      <p:sp>
        <p:nvSpPr>
          <p:cNvPr id="6" name="Symbol zastępczy numeru slajdu 5">
            <a:extLst>
              <a:ext uri="{FF2B5EF4-FFF2-40B4-BE49-F238E27FC236}">
                <a16:creationId xmlns:a16="http://schemas.microsoft.com/office/drawing/2014/main" id="{1FD64093-046C-52E9-EDA6-06E1FEF928F1}"/>
              </a:ext>
            </a:extLst>
          </p:cNvPr>
          <p:cNvSpPr>
            <a:spLocks noGrp="1"/>
          </p:cNvSpPr>
          <p:nvPr>
            <p:ph type="sldNum" sz="quarter" idx="4"/>
          </p:nvPr>
        </p:nvSpPr>
        <p:spPr/>
        <p:txBody>
          <a:bodyPr/>
          <a:lstStyle/>
          <a:p>
            <a:fld id="{87B17086-FE5F-4B39-99A4-0AF7C2C21D7E}" type="slidenum">
              <a:rPr lang="pl-PL" smtClean="0"/>
              <a:pPr/>
              <a:t>23</a:t>
            </a:fld>
            <a:endParaRPr lang="pl-PL" dirty="0"/>
          </a:p>
        </p:txBody>
      </p:sp>
    </p:spTree>
    <p:extLst>
      <p:ext uri="{BB962C8B-B14F-4D97-AF65-F5344CB8AC3E}">
        <p14:creationId xmlns:p14="http://schemas.microsoft.com/office/powerpoint/2010/main" val="3674007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4F1C5-EFBD-8E2B-005F-E77EE6ABC70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C4777F5-C93F-737A-18EA-117202B3C73E}"/>
              </a:ext>
            </a:extLst>
          </p:cNvPr>
          <p:cNvSpPr>
            <a:spLocks noGrp="1"/>
          </p:cNvSpPr>
          <p:nvPr>
            <p:ph type="title"/>
          </p:nvPr>
        </p:nvSpPr>
        <p:spPr>
          <a:xfrm>
            <a:off x="4044176" y="715693"/>
            <a:ext cx="6077414" cy="1997695"/>
          </a:xfrm>
        </p:spPr>
        <p:txBody>
          <a:bodyPr/>
          <a:lstStyle/>
          <a:p>
            <a:r>
              <a:rPr lang="pl-PL" dirty="0" err="1"/>
              <a:t>Discussion</a:t>
            </a:r>
            <a:r>
              <a:rPr lang="pl-PL" dirty="0"/>
              <a:t>:</a:t>
            </a:r>
          </a:p>
        </p:txBody>
      </p:sp>
      <p:sp>
        <p:nvSpPr>
          <p:cNvPr id="3" name="Symbol zastępczy tekstu 2">
            <a:extLst>
              <a:ext uri="{FF2B5EF4-FFF2-40B4-BE49-F238E27FC236}">
                <a16:creationId xmlns:a16="http://schemas.microsoft.com/office/drawing/2014/main" id="{2031EB5B-3FF1-A6F1-83A6-2D4D2B3F9B49}"/>
              </a:ext>
            </a:extLst>
          </p:cNvPr>
          <p:cNvSpPr>
            <a:spLocks noGrp="1"/>
          </p:cNvSpPr>
          <p:nvPr>
            <p:ph type="body" idx="1"/>
          </p:nvPr>
        </p:nvSpPr>
        <p:spPr>
          <a:xfrm>
            <a:off x="3491349" y="3086063"/>
            <a:ext cx="7183068" cy="1997695"/>
          </a:xfrm>
        </p:spPr>
        <p:txBody>
          <a:bodyPr>
            <a:normAutofit/>
          </a:bodyPr>
          <a:lstStyle/>
          <a:p>
            <a:r>
              <a:rPr lang="en-US" dirty="0">
                <a:solidFill>
                  <a:schemeClr val="tx1"/>
                </a:solidFill>
              </a:rPr>
              <a:t>How many attendees use standardized recipes in your kitchens? </a:t>
            </a:r>
          </a:p>
          <a:p>
            <a:r>
              <a:rPr lang="en-US" dirty="0">
                <a:solidFill>
                  <a:schemeClr val="tx1"/>
                </a:solidFill>
              </a:rPr>
              <a:t>Where do you obtain the standardized recipes that you use in your kitchens?</a:t>
            </a:r>
          </a:p>
        </p:txBody>
      </p:sp>
      <p:sp>
        <p:nvSpPr>
          <p:cNvPr id="4" name="Symbol zastępczy stopki 3">
            <a:extLst>
              <a:ext uri="{FF2B5EF4-FFF2-40B4-BE49-F238E27FC236}">
                <a16:creationId xmlns:a16="http://schemas.microsoft.com/office/drawing/2014/main" id="{904489FE-1C6A-FA42-B471-88D66B5D4A4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2832974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CF981E74-5DA5-8581-0557-DFC8EA929464}"/>
              </a:ext>
            </a:extLst>
          </p:cNvPr>
          <p:cNvSpPr>
            <a:spLocks noGrp="1"/>
          </p:cNvSpPr>
          <p:nvPr>
            <p:ph type="title"/>
          </p:nvPr>
        </p:nvSpPr>
        <p:spPr>
          <a:xfrm>
            <a:off x="838200" y="403625"/>
            <a:ext cx="10515600" cy="1325563"/>
          </a:xfrm>
        </p:spPr>
        <p:txBody>
          <a:bodyPr/>
          <a:lstStyle/>
          <a:p>
            <a:r>
              <a:rPr lang="en-US" dirty="0"/>
              <a:t>Which of the following is not a benefit of standardizing recipes?</a:t>
            </a:r>
            <a:endParaRPr lang="pl-PL" dirty="0"/>
          </a:p>
        </p:txBody>
      </p:sp>
      <p:sp>
        <p:nvSpPr>
          <p:cNvPr id="7" name="Symbol zastępczy zawartości 6">
            <a:extLst>
              <a:ext uri="{FF2B5EF4-FFF2-40B4-BE49-F238E27FC236}">
                <a16:creationId xmlns:a16="http://schemas.microsoft.com/office/drawing/2014/main" id="{4B63B55F-8ECD-6484-3B96-C45F030F20BA}"/>
              </a:ext>
            </a:extLst>
          </p:cNvPr>
          <p:cNvSpPr>
            <a:spLocks noGrp="1"/>
          </p:cNvSpPr>
          <p:nvPr>
            <p:ph idx="1"/>
          </p:nvPr>
        </p:nvSpPr>
        <p:spPr/>
        <p:txBody>
          <a:bodyPr>
            <a:normAutofit/>
          </a:bodyPr>
          <a:lstStyle/>
          <a:p>
            <a:pPr marL="57150" indent="-514350">
              <a:buClr>
                <a:schemeClr val="tx2"/>
              </a:buClr>
              <a:buFont typeface="+mj-lt"/>
              <a:buAutoNum type="alphaUcPeriod"/>
            </a:pPr>
            <a:r>
              <a:rPr lang="pl-PL" dirty="0">
                <a:latin typeface="+mj-lt"/>
              </a:rPr>
              <a:t> </a:t>
            </a:r>
            <a:r>
              <a:rPr lang="en-US" dirty="0"/>
              <a:t>Cost control</a:t>
            </a:r>
          </a:p>
          <a:p>
            <a:pPr marL="57150" indent="-514350">
              <a:buClr>
                <a:schemeClr val="tx2"/>
              </a:buClr>
              <a:buFont typeface="+mj-lt"/>
              <a:buAutoNum type="alphaUcPeriod"/>
            </a:pPr>
            <a:r>
              <a:rPr lang="pl-PL" dirty="0">
                <a:latin typeface="+mj-lt"/>
              </a:rPr>
              <a:t> </a:t>
            </a:r>
            <a:r>
              <a:rPr lang="en-US" dirty="0"/>
              <a:t>Customer satisfaction</a:t>
            </a:r>
          </a:p>
          <a:p>
            <a:pPr marL="57150" indent="-514350">
              <a:buClr>
                <a:schemeClr val="tx2"/>
              </a:buClr>
              <a:buFont typeface="+mj-lt"/>
              <a:buAutoNum type="alphaUcPeriod"/>
            </a:pPr>
            <a:r>
              <a:rPr lang="pl-PL" dirty="0">
                <a:latin typeface="+mj-lt"/>
              </a:rPr>
              <a:t> </a:t>
            </a:r>
            <a:r>
              <a:rPr lang="en-US" dirty="0"/>
              <a:t>Over-purchasing food</a:t>
            </a:r>
          </a:p>
          <a:p>
            <a:pPr marL="57150" indent="-514350">
              <a:buClr>
                <a:schemeClr val="tx2"/>
              </a:buClr>
              <a:buFont typeface="+mj-lt"/>
              <a:buAutoNum type="alphaUcPeriod"/>
            </a:pPr>
            <a:r>
              <a:rPr lang="pl-PL" dirty="0">
                <a:latin typeface="+mj-lt"/>
              </a:rPr>
              <a:t> </a:t>
            </a:r>
            <a:r>
              <a:rPr lang="en-US" dirty="0"/>
              <a:t>Nutrient analysis</a:t>
            </a:r>
          </a:p>
          <a:p>
            <a:pPr marL="57150" indent="-514350">
              <a:buClr>
                <a:schemeClr val="tx2"/>
              </a:buClr>
              <a:buFont typeface="+mj-lt"/>
              <a:buAutoNum type="alphaUcPeriod"/>
            </a:pPr>
            <a:r>
              <a:rPr lang="pl-PL" dirty="0">
                <a:latin typeface="+mj-lt"/>
              </a:rPr>
              <a:t> </a:t>
            </a:r>
            <a:r>
              <a:rPr lang="en-US" dirty="0"/>
              <a:t>Predictable yield</a:t>
            </a:r>
            <a:endParaRPr lang="pl-PL" dirty="0"/>
          </a:p>
        </p:txBody>
      </p:sp>
      <p:sp>
        <p:nvSpPr>
          <p:cNvPr id="3" name="Symbol zastępczy stopki 2">
            <a:extLst>
              <a:ext uri="{FF2B5EF4-FFF2-40B4-BE49-F238E27FC236}">
                <a16:creationId xmlns:a16="http://schemas.microsoft.com/office/drawing/2014/main" id="{88BCD65E-F668-B014-4E52-A98FE39285E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BFDC1A19-14C1-E82E-E1AD-342270711987}"/>
              </a:ext>
            </a:extLst>
          </p:cNvPr>
          <p:cNvSpPr>
            <a:spLocks noGrp="1"/>
          </p:cNvSpPr>
          <p:nvPr>
            <p:ph type="sldNum" sz="quarter" idx="4"/>
          </p:nvPr>
        </p:nvSpPr>
        <p:spPr/>
        <p:txBody>
          <a:bodyPr/>
          <a:lstStyle/>
          <a:p>
            <a:fld id="{87B17086-FE5F-4B39-99A4-0AF7C2C21D7E}" type="slidenum">
              <a:rPr lang="pl-PL" smtClean="0"/>
              <a:pPr/>
              <a:t>25</a:t>
            </a:fld>
            <a:endParaRPr lang="pl-PL" dirty="0"/>
          </a:p>
        </p:txBody>
      </p:sp>
    </p:spTree>
    <p:extLst>
      <p:ext uri="{BB962C8B-B14F-4D97-AF65-F5344CB8AC3E}">
        <p14:creationId xmlns:p14="http://schemas.microsoft.com/office/powerpoint/2010/main" val="3614736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C627A2-118B-587A-A1E4-03938C96946A}"/>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C7AF8B7B-99B6-80F7-AA6E-AEF93C9BA257}"/>
              </a:ext>
            </a:extLst>
          </p:cNvPr>
          <p:cNvSpPr>
            <a:spLocks noGrp="1"/>
          </p:cNvSpPr>
          <p:nvPr>
            <p:ph type="title"/>
          </p:nvPr>
        </p:nvSpPr>
        <p:spPr>
          <a:xfrm>
            <a:off x="838200" y="403625"/>
            <a:ext cx="10515600" cy="1325563"/>
          </a:xfrm>
        </p:spPr>
        <p:txBody>
          <a:bodyPr/>
          <a:lstStyle/>
          <a:p>
            <a:r>
              <a:rPr lang="en-US" dirty="0"/>
              <a:t>Which of the following is not a benefit of standardizing recipes? </a:t>
            </a:r>
            <a:endParaRPr lang="pl-PL" dirty="0"/>
          </a:p>
        </p:txBody>
      </p:sp>
      <p:sp>
        <p:nvSpPr>
          <p:cNvPr id="7" name="Symbol zastępczy zawartości 6">
            <a:extLst>
              <a:ext uri="{FF2B5EF4-FFF2-40B4-BE49-F238E27FC236}">
                <a16:creationId xmlns:a16="http://schemas.microsoft.com/office/drawing/2014/main" id="{FCAB8703-10CD-2F6E-7CAF-93144D563F06}"/>
              </a:ext>
            </a:extLst>
          </p:cNvPr>
          <p:cNvSpPr>
            <a:spLocks noGrp="1"/>
          </p:cNvSpPr>
          <p:nvPr>
            <p:ph idx="1"/>
          </p:nvPr>
        </p:nvSpPr>
        <p:spPr/>
        <p:txBody>
          <a:bodyPr>
            <a:normAutofit/>
          </a:bodyPr>
          <a:lstStyle/>
          <a:p>
            <a:pPr marL="57150" indent="-514350">
              <a:buClr>
                <a:schemeClr val="tx2"/>
              </a:buClr>
              <a:buFont typeface="+mj-lt"/>
              <a:buAutoNum type="alphaUcPeriod"/>
            </a:pPr>
            <a:r>
              <a:rPr lang="pl-PL" dirty="0">
                <a:latin typeface="+mj-lt"/>
              </a:rPr>
              <a:t> </a:t>
            </a:r>
            <a:r>
              <a:rPr lang="en-US" dirty="0"/>
              <a:t>Cost control</a:t>
            </a:r>
          </a:p>
          <a:p>
            <a:pPr marL="57150" indent="-514350">
              <a:buClr>
                <a:schemeClr val="tx2"/>
              </a:buClr>
              <a:buFont typeface="+mj-lt"/>
              <a:buAutoNum type="alphaUcPeriod"/>
            </a:pPr>
            <a:r>
              <a:rPr lang="pl-PL" dirty="0">
                <a:latin typeface="+mj-lt"/>
              </a:rPr>
              <a:t> </a:t>
            </a:r>
            <a:r>
              <a:rPr lang="en-US" dirty="0"/>
              <a:t>Customer satisfaction</a:t>
            </a:r>
          </a:p>
          <a:p>
            <a:pPr marL="57150" indent="-514350">
              <a:buClr>
                <a:schemeClr val="tx2"/>
              </a:buClr>
              <a:buFont typeface="+mj-lt"/>
              <a:buAutoNum type="alphaUcPeriod"/>
            </a:pPr>
            <a:r>
              <a:rPr lang="pl-PL" dirty="0">
                <a:latin typeface="+mj-lt"/>
              </a:rPr>
              <a:t> </a:t>
            </a:r>
            <a:r>
              <a:rPr lang="en-US" b="1" dirty="0">
                <a:solidFill>
                  <a:schemeClr val="accent4"/>
                </a:solidFill>
              </a:rPr>
              <a:t>Over-purchasing food</a:t>
            </a:r>
          </a:p>
          <a:p>
            <a:pPr marL="57150" indent="-514350">
              <a:buClr>
                <a:schemeClr val="tx2"/>
              </a:buClr>
              <a:buFont typeface="+mj-lt"/>
              <a:buAutoNum type="alphaUcPeriod"/>
            </a:pPr>
            <a:r>
              <a:rPr lang="pl-PL" dirty="0">
                <a:latin typeface="+mj-lt"/>
              </a:rPr>
              <a:t> </a:t>
            </a:r>
            <a:r>
              <a:rPr lang="en-US" dirty="0"/>
              <a:t>Nutrient analysis</a:t>
            </a:r>
          </a:p>
          <a:p>
            <a:pPr marL="57150" indent="-514350">
              <a:buClr>
                <a:schemeClr val="tx2"/>
              </a:buClr>
              <a:buFont typeface="+mj-lt"/>
              <a:buAutoNum type="alphaUcPeriod"/>
            </a:pPr>
            <a:r>
              <a:rPr lang="pl-PL" dirty="0">
                <a:latin typeface="+mj-lt"/>
              </a:rPr>
              <a:t> </a:t>
            </a:r>
            <a:r>
              <a:rPr lang="en-US" dirty="0"/>
              <a:t>Predictable yield</a:t>
            </a:r>
            <a:endParaRPr lang="pl-PL" dirty="0"/>
          </a:p>
        </p:txBody>
      </p:sp>
      <p:sp>
        <p:nvSpPr>
          <p:cNvPr id="3" name="Symbol zastępczy stopki 2">
            <a:extLst>
              <a:ext uri="{FF2B5EF4-FFF2-40B4-BE49-F238E27FC236}">
                <a16:creationId xmlns:a16="http://schemas.microsoft.com/office/drawing/2014/main" id="{EDAEF525-079A-47ED-2374-5AEEAD0F7AA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918157A-1957-0CB4-C70D-192B93C554CC}"/>
              </a:ext>
            </a:extLst>
          </p:cNvPr>
          <p:cNvSpPr>
            <a:spLocks noGrp="1"/>
          </p:cNvSpPr>
          <p:nvPr>
            <p:ph type="sldNum" sz="quarter" idx="4"/>
          </p:nvPr>
        </p:nvSpPr>
        <p:spPr/>
        <p:txBody>
          <a:bodyPr/>
          <a:lstStyle/>
          <a:p>
            <a:fld id="{87B17086-FE5F-4B39-99A4-0AF7C2C21D7E}" type="slidenum">
              <a:rPr lang="pl-PL" smtClean="0"/>
              <a:pPr/>
              <a:t>26</a:t>
            </a:fld>
            <a:endParaRPr lang="pl-PL" dirty="0"/>
          </a:p>
        </p:txBody>
      </p:sp>
    </p:spTree>
    <p:extLst>
      <p:ext uri="{BB962C8B-B14F-4D97-AF65-F5344CB8AC3E}">
        <p14:creationId xmlns:p14="http://schemas.microsoft.com/office/powerpoint/2010/main" val="1308024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82624AA-6703-BAD3-8AD4-4DB8A16BA121}"/>
              </a:ext>
            </a:extLst>
          </p:cNvPr>
          <p:cNvSpPr>
            <a:spLocks noGrp="1"/>
          </p:cNvSpPr>
          <p:nvPr>
            <p:ph type="title"/>
          </p:nvPr>
        </p:nvSpPr>
        <p:spPr/>
        <p:txBody>
          <a:bodyPr/>
          <a:lstStyle/>
          <a:p>
            <a:r>
              <a:rPr lang="pl-PL" dirty="0" err="1"/>
              <a:t>Importance</a:t>
            </a:r>
            <a:r>
              <a:rPr lang="pl-PL" dirty="0"/>
              <a:t> of </a:t>
            </a:r>
            <a:r>
              <a:rPr lang="pl-PL" dirty="0" err="1"/>
              <a:t>Standardized</a:t>
            </a:r>
            <a:r>
              <a:rPr lang="pl-PL" dirty="0"/>
              <a:t> </a:t>
            </a:r>
            <a:r>
              <a:rPr lang="pl-PL" dirty="0" err="1"/>
              <a:t>Recipes</a:t>
            </a:r>
            <a:r>
              <a:rPr lang="pl-PL" dirty="0"/>
              <a:t> </a:t>
            </a:r>
          </a:p>
        </p:txBody>
      </p:sp>
      <p:sp>
        <p:nvSpPr>
          <p:cNvPr id="2" name="Symbol zastępczy zawartości 1">
            <a:extLst>
              <a:ext uri="{FF2B5EF4-FFF2-40B4-BE49-F238E27FC236}">
                <a16:creationId xmlns:a16="http://schemas.microsoft.com/office/drawing/2014/main" id="{F8BA5436-9B93-E2E5-CDDF-F844AA7B6E40}"/>
              </a:ext>
            </a:extLst>
          </p:cNvPr>
          <p:cNvSpPr>
            <a:spLocks noGrp="1"/>
          </p:cNvSpPr>
          <p:nvPr>
            <p:ph idx="1"/>
          </p:nvPr>
        </p:nvSpPr>
        <p:spPr/>
        <p:txBody>
          <a:bodyPr/>
          <a:lstStyle/>
          <a:p>
            <a:r>
              <a:rPr lang="en-US" dirty="0"/>
              <a:t>Four main areas positively impacted by routinely using standardized recipes.</a:t>
            </a:r>
          </a:p>
          <a:p>
            <a:pPr lvl="1"/>
            <a:r>
              <a:rPr lang="en-US" dirty="0"/>
              <a:t>Cost control</a:t>
            </a:r>
          </a:p>
          <a:p>
            <a:pPr lvl="1"/>
            <a:r>
              <a:rPr lang="en-US" dirty="0"/>
              <a:t>Customer satisfaction</a:t>
            </a:r>
          </a:p>
          <a:p>
            <a:pPr lvl="1"/>
            <a:r>
              <a:rPr lang="en-US" dirty="0"/>
              <a:t>Nutrient analysis</a:t>
            </a:r>
          </a:p>
          <a:p>
            <a:pPr lvl="1"/>
            <a:r>
              <a:rPr lang="en-US" dirty="0"/>
              <a:t>Predictable yield</a:t>
            </a:r>
          </a:p>
        </p:txBody>
      </p:sp>
      <p:sp>
        <p:nvSpPr>
          <p:cNvPr id="3" name="Symbol zastępczy stopki 2">
            <a:extLst>
              <a:ext uri="{FF2B5EF4-FFF2-40B4-BE49-F238E27FC236}">
                <a16:creationId xmlns:a16="http://schemas.microsoft.com/office/drawing/2014/main" id="{B9148350-D1CD-37F9-0B3E-1AF863B8D88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38F1351-8A56-9DA6-9E92-19D6BC83F516}"/>
              </a:ext>
            </a:extLst>
          </p:cNvPr>
          <p:cNvSpPr>
            <a:spLocks noGrp="1"/>
          </p:cNvSpPr>
          <p:nvPr>
            <p:ph type="sldNum" sz="quarter" idx="4"/>
          </p:nvPr>
        </p:nvSpPr>
        <p:spPr/>
        <p:txBody>
          <a:bodyPr/>
          <a:lstStyle/>
          <a:p>
            <a:fld id="{87B17086-FE5F-4B39-99A4-0AF7C2C21D7E}" type="slidenum">
              <a:rPr lang="pl-PL" smtClean="0"/>
              <a:pPr/>
              <a:t>27</a:t>
            </a:fld>
            <a:endParaRPr lang="pl-PL" dirty="0"/>
          </a:p>
        </p:txBody>
      </p:sp>
    </p:spTree>
    <p:extLst>
      <p:ext uri="{BB962C8B-B14F-4D97-AF65-F5344CB8AC3E}">
        <p14:creationId xmlns:p14="http://schemas.microsoft.com/office/powerpoint/2010/main" val="128874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EBF81-C6CF-8B36-AB26-7B8038A31A1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F69E4E1-CB8D-B471-FA25-EF2ED61E5A0B}"/>
              </a:ext>
            </a:extLst>
          </p:cNvPr>
          <p:cNvSpPr>
            <a:spLocks noGrp="1"/>
          </p:cNvSpPr>
          <p:nvPr>
            <p:ph type="title"/>
          </p:nvPr>
        </p:nvSpPr>
        <p:spPr>
          <a:xfrm>
            <a:off x="4044176" y="23853"/>
            <a:ext cx="6077414" cy="1997695"/>
          </a:xfrm>
        </p:spPr>
        <p:txBody>
          <a:bodyPr/>
          <a:lstStyle/>
          <a:p>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1A85CB68-0DB7-313F-004D-9A923983A973}"/>
              </a:ext>
            </a:extLst>
          </p:cNvPr>
          <p:cNvSpPr>
            <a:spLocks noGrp="1"/>
          </p:cNvSpPr>
          <p:nvPr>
            <p:ph type="body" idx="1"/>
          </p:nvPr>
        </p:nvSpPr>
        <p:spPr>
          <a:xfrm>
            <a:off x="2748466" y="2394223"/>
            <a:ext cx="8668834" cy="4008825"/>
          </a:xfrm>
        </p:spPr>
        <p:txBody>
          <a:bodyPr>
            <a:normAutofit/>
          </a:bodyPr>
          <a:lstStyle/>
          <a:p>
            <a:r>
              <a:rPr lang="en-US" dirty="0">
                <a:solidFill>
                  <a:schemeClr val="tx1"/>
                </a:solidFill>
              </a:rPr>
              <a:t>How has the use of standardized recipes impacted the areas of cost control, nutrient analysis, predictable yield, and customer satisfaction in your program?</a:t>
            </a:r>
          </a:p>
          <a:p>
            <a:r>
              <a:rPr lang="en-US" dirty="0">
                <a:solidFill>
                  <a:schemeClr val="tx1"/>
                </a:solidFill>
              </a:rPr>
              <a:t>Have any of your programs had challenges implementing standardized recipes? </a:t>
            </a:r>
          </a:p>
          <a:p>
            <a:r>
              <a:rPr lang="en-US" dirty="0">
                <a:solidFill>
                  <a:schemeClr val="tx1"/>
                </a:solidFill>
              </a:rPr>
              <a:t>How have you been able to overcome </a:t>
            </a:r>
            <a:br>
              <a:rPr lang="pl-PL" dirty="0">
                <a:solidFill>
                  <a:schemeClr val="tx1"/>
                </a:solidFill>
              </a:rPr>
            </a:br>
            <a:r>
              <a:rPr lang="en-US" dirty="0">
                <a:solidFill>
                  <a:schemeClr val="tx1"/>
                </a:solidFill>
              </a:rPr>
              <a:t>those challenges?</a:t>
            </a:r>
          </a:p>
        </p:txBody>
      </p:sp>
      <p:sp>
        <p:nvSpPr>
          <p:cNvPr id="4" name="Symbol zastępczy stopki 3">
            <a:extLst>
              <a:ext uri="{FF2B5EF4-FFF2-40B4-BE49-F238E27FC236}">
                <a16:creationId xmlns:a16="http://schemas.microsoft.com/office/drawing/2014/main" id="{EBAB9462-0451-8871-F1BF-618341A01F9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4189988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8B03F48-C716-F6E4-D60C-E9BCD47A7E37}"/>
              </a:ext>
            </a:extLst>
          </p:cNvPr>
          <p:cNvSpPr>
            <a:spLocks noGrp="1"/>
          </p:cNvSpPr>
          <p:nvPr>
            <p:ph type="title"/>
          </p:nvPr>
        </p:nvSpPr>
        <p:spPr/>
        <p:txBody>
          <a:bodyPr/>
          <a:lstStyle/>
          <a:p>
            <a:r>
              <a:rPr lang="pl-PL" dirty="0" err="1"/>
              <a:t>Recipe</a:t>
            </a:r>
            <a:r>
              <a:rPr lang="pl-PL" dirty="0"/>
              <a:t> </a:t>
            </a:r>
            <a:r>
              <a:rPr lang="pl-PL" dirty="0" err="1"/>
              <a:t>Verification</a:t>
            </a:r>
            <a:r>
              <a:rPr lang="pl-PL" dirty="0"/>
              <a:t> </a:t>
            </a:r>
            <a:r>
              <a:rPr lang="pl-PL" dirty="0" err="1"/>
              <a:t>Phase</a:t>
            </a:r>
            <a:r>
              <a:rPr lang="pl-PL" dirty="0"/>
              <a:t> </a:t>
            </a:r>
          </a:p>
        </p:txBody>
      </p:sp>
      <p:sp>
        <p:nvSpPr>
          <p:cNvPr id="2" name="Symbol zastępczy zawartości 1">
            <a:extLst>
              <a:ext uri="{FF2B5EF4-FFF2-40B4-BE49-F238E27FC236}">
                <a16:creationId xmlns:a16="http://schemas.microsoft.com/office/drawing/2014/main" id="{D614C40A-6B5A-FFB9-AC06-113D1BB2E76C}"/>
              </a:ext>
            </a:extLst>
          </p:cNvPr>
          <p:cNvSpPr>
            <a:spLocks noGrp="1"/>
          </p:cNvSpPr>
          <p:nvPr>
            <p:ph idx="1"/>
          </p:nvPr>
        </p:nvSpPr>
        <p:spPr/>
        <p:txBody>
          <a:bodyPr/>
          <a:lstStyle/>
          <a:p>
            <a:r>
              <a:rPr lang="en-US" sz="2800" b="0" dirty="0"/>
              <a:t>Summarize the recipe verification phase to include identifying, reviewing, preparing, verifying the recipe yield, and recording changes to the recipe. </a:t>
            </a:r>
          </a:p>
        </p:txBody>
      </p:sp>
      <p:sp>
        <p:nvSpPr>
          <p:cNvPr id="3" name="Symbol zastępczy stopki 2">
            <a:extLst>
              <a:ext uri="{FF2B5EF4-FFF2-40B4-BE49-F238E27FC236}">
                <a16:creationId xmlns:a16="http://schemas.microsoft.com/office/drawing/2014/main" id="{F9EEF11B-9A3B-192E-2042-B037615178D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D776C4F-72D8-A2C6-F1E7-713D20C7CBDB}"/>
              </a:ext>
            </a:extLst>
          </p:cNvPr>
          <p:cNvSpPr>
            <a:spLocks noGrp="1"/>
          </p:cNvSpPr>
          <p:nvPr>
            <p:ph type="sldNum" sz="quarter" idx="4"/>
          </p:nvPr>
        </p:nvSpPr>
        <p:spPr/>
        <p:txBody>
          <a:bodyPr/>
          <a:lstStyle/>
          <a:p>
            <a:fld id="{87B17086-FE5F-4B39-99A4-0AF7C2C21D7E}" type="slidenum">
              <a:rPr lang="pl-PL" smtClean="0"/>
              <a:pPr/>
              <a:t>29</a:t>
            </a:fld>
            <a:endParaRPr lang="pl-PL" dirty="0"/>
          </a:p>
        </p:txBody>
      </p:sp>
    </p:spTree>
    <p:extLst>
      <p:ext uri="{BB962C8B-B14F-4D97-AF65-F5344CB8AC3E}">
        <p14:creationId xmlns:p14="http://schemas.microsoft.com/office/powerpoint/2010/main" val="122887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1C86AB-5719-64BD-B9CB-609C719D8BFA}"/>
              </a:ext>
            </a:extLst>
          </p:cNvPr>
          <p:cNvSpPr>
            <a:spLocks noGrp="1"/>
          </p:cNvSpPr>
          <p:nvPr>
            <p:ph type="title"/>
          </p:nvPr>
        </p:nvSpPr>
        <p:spPr>
          <a:xfrm>
            <a:off x="4044176" y="1185423"/>
            <a:ext cx="6077414" cy="1997695"/>
          </a:xfrm>
        </p:spPr>
        <p:txBody>
          <a:bodyPr/>
          <a:lstStyle/>
          <a:p>
            <a:r>
              <a:rPr lang="pl-PL" dirty="0" err="1"/>
              <a:t>Breakout</a:t>
            </a:r>
            <a:r>
              <a:rPr lang="pl-PL" dirty="0"/>
              <a:t> </a:t>
            </a:r>
            <a:r>
              <a:rPr lang="pl-PL" dirty="0" err="1"/>
              <a:t>Rooms</a:t>
            </a:r>
            <a:endParaRPr lang="pl-PL" dirty="0"/>
          </a:p>
        </p:txBody>
      </p:sp>
      <p:sp>
        <p:nvSpPr>
          <p:cNvPr id="3" name="Symbol zastępczy tekstu 2">
            <a:extLst>
              <a:ext uri="{FF2B5EF4-FFF2-40B4-BE49-F238E27FC236}">
                <a16:creationId xmlns:a16="http://schemas.microsoft.com/office/drawing/2014/main" id="{9270D57A-481F-BF6D-F313-049F36D8B349}"/>
              </a:ext>
            </a:extLst>
          </p:cNvPr>
          <p:cNvSpPr>
            <a:spLocks noGrp="1"/>
          </p:cNvSpPr>
          <p:nvPr>
            <p:ph type="body" idx="1"/>
          </p:nvPr>
        </p:nvSpPr>
        <p:spPr>
          <a:xfrm>
            <a:off x="4044176" y="3555793"/>
            <a:ext cx="6077414" cy="1500187"/>
          </a:xfrm>
        </p:spPr>
        <p:txBody>
          <a:bodyPr/>
          <a:lstStyle/>
          <a:p>
            <a:r>
              <a:rPr lang="en-US" dirty="0">
                <a:solidFill>
                  <a:schemeClr val="tx1"/>
                </a:solidFill>
              </a:rPr>
              <a:t>How have you or how could you solicit recipes from the school community?</a:t>
            </a:r>
          </a:p>
        </p:txBody>
      </p:sp>
      <p:sp>
        <p:nvSpPr>
          <p:cNvPr id="4" name="Symbol zastępczy stopki 3">
            <a:extLst>
              <a:ext uri="{FF2B5EF4-FFF2-40B4-BE49-F238E27FC236}">
                <a16:creationId xmlns:a16="http://schemas.microsoft.com/office/drawing/2014/main" id="{C5D249C3-42DB-7617-BDC9-E1606711E5F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338945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CB50D444-2936-78EE-4E73-9020C62B1663}"/>
              </a:ext>
            </a:extLst>
          </p:cNvPr>
          <p:cNvSpPr>
            <a:spLocks noGrp="1"/>
          </p:cNvSpPr>
          <p:nvPr>
            <p:ph type="title"/>
          </p:nvPr>
        </p:nvSpPr>
        <p:spPr>
          <a:xfrm>
            <a:off x="838200" y="396929"/>
            <a:ext cx="7558377" cy="1325563"/>
          </a:xfrm>
        </p:spPr>
        <p:txBody>
          <a:bodyPr/>
          <a:lstStyle/>
          <a:p>
            <a:r>
              <a:rPr lang="en-US" dirty="0"/>
              <a:t>Soliciting Recipes from the School Community </a:t>
            </a:r>
            <a:endParaRPr lang="pl-PL" dirty="0"/>
          </a:p>
        </p:txBody>
      </p:sp>
      <p:sp>
        <p:nvSpPr>
          <p:cNvPr id="2" name="Symbol zastępczy zawartości 1">
            <a:extLst>
              <a:ext uri="{FF2B5EF4-FFF2-40B4-BE49-F238E27FC236}">
                <a16:creationId xmlns:a16="http://schemas.microsoft.com/office/drawing/2014/main" id="{FA812EFD-7AD8-ADAE-7780-896985FBC10F}"/>
              </a:ext>
            </a:extLst>
          </p:cNvPr>
          <p:cNvSpPr>
            <a:spLocks noGrp="1"/>
          </p:cNvSpPr>
          <p:nvPr>
            <p:ph idx="1"/>
          </p:nvPr>
        </p:nvSpPr>
        <p:spPr/>
        <p:txBody>
          <a:bodyPr/>
          <a:lstStyle/>
          <a:p>
            <a:r>
              <a:rPr lang="en-US" dirty="0"/>
              <a:t>Incorporate stakeholders from the school community</a:t>
            </a:r>
          </a:p>
          <a:p>
            <a:pPr lvl="1"/>
            <a:r>
              <a:rPr lang="en-US" dirty="0"/>
              <a:t>Increase program buy-in </a:t>
            </a:r>
          </a:p>
          <a:p>
            <a:pPr lvl="1"/>
            <a:r>
              <a:rPr lang="en-US" dirty="0"/>
              <a:t>Develop community partners </a:t>
            </a:r>
            <a:endParaRPr lang="pl-PL" dirty="0"/>
          </a:p>
        </p:txBody>
      </p:sp>
      <p:sp>
        <p:nvSpPr>
          <p:cNvPr id="3" name="Symbol zastępczy stopki 2">
            <a:extLst>
              <a:ext uri="{FF2B5EF4-FFF2-40B4-BE49-F238E27FC236}">
                <a16:creationId xmlns:a16="http://schemas.microsoft.com/office/drawing/2014/main" id="{75822543-F4D1-E501-B94D-310233F3907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7249E638-F408-18E7-1EE4-E4BD0CDDCE08}"/>
              </a:ext>
            </a:extLst>
          </p:cNvPr>
          <p:cNvSpPr>
            <a:spLocks noGrp="1"/>
          </p:cNvSpPr>
          <p:nvPr>
            <p:ph type="sldNum" sz="quarter" idx="4"/>
          </p:nvPr>
        </p:nvSpPr>
        <p:spPr/>
        <p:txBody>
          <a:bodyPr/>
          <a:lstStyle/>
          <a:p>
            <a:fld id="{87B17086-FE5F-4B39-99A4-0AF7C2C21D7E}" type="slidenum">
              <a:rPr lang="pl-PL" smtClean="0"/>
              <a:pPr/>
              <a:t>31</a:t>
            </a:fld>
            <a:endParaRPr lang="pl-PL" dirty="0"/>
          </a:p>
        </p:txBody>
      </p:sp>
    </p:spTree>
    <p:extLst>
      <p:ext uri="{BB962C8B-B14F-4D97-AF65-F5344CB8AC3E}">
        <p14:creationId xmlns:p14="http://schemas.microsoft.com/office/powerpoint/2010/main" val="4129698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F38126F2-C755-8C48-8AF2-D568F704C82D}"/>
              </a:ext>
            </a:extLst>
          </p:cNvPr>
          <p:cNvSpPr>
            <a:spLocks noGrp="1"/>
          </p:cNvSpPr>
          <p:nvPr>
            <p:ph type="title"/>
          </p:nvPr>
        </p:nvSpPr>
        <p:spPr/>
        <p:txBody>
          <a:bodyPr anchor="ctr">
            <a:normAutofit/>
          </a:bodyPr>
          <a:lstStyle/>
          <a:p>
            <a:r>
              <a:rPr lang="en-US" dirty="0"/>
              <a:t>Recipe Solicitation Strategies</a:t>
            </a:r>
            <a:endParaRPr lang="pl-PL" dirty="0"/>
          </a:p>
        </p:txBody>
      </p:sp>
      <p:sp>
        <p:nvSpPr>
          <p:cNvPr id="3" name="Rectangle: Rounded Corners 2">
            <a:extLst>
              <a:ext uri="{FF2B5EF4-FFF2-40B4-BE49-F238E27FC236}">
                <a16:creationId xmlns:a16="http://schemas.microsoft.com/office/drawing/2014/main" id="{390BD64E-A004-B920-7217-AF240A1E2ECC}"/>
              </a:ext>
              <a:ext uri="{C183D7F6-B498-43B3-948B-1728B52AA6E4}">
                <adec:decorative xmlns:adec="http://schemas.microsoft.com/office/drawing/2017/decorative" val="1"/>
              </a:ext>
            </a:extLst>
          </p:cNvPr>
          <p:cNvSpPr/>
          <p:nvPr/>
        </p:nvSpPr>
        <p:spPr>
          <a:xfrm>
            <a:off x="841280" y="3045931"/>
            <a:ext cx="2199649" cy="1396777"/>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3B5AD3D7-9D26-2BBB-AAB7-93807AE1F7F2}"/>
              </a:ext>
            </a:extLst>
          </p:cNvPr>
          <p:cNvSpPr/>
          <p:nvPr/>
        </p:nvSpPr>
        <p:spPr>
          <a:xfrm>
            <a:off x="1085686" y="3258660"/>
            <a:ext cx="2199649" cy="1396777"/>
          </a:xfrm>
          <a:custGeom>
            <a:avLst/>
            <a:gdLst>
              <a:gd name="connsiteX0" fmla="*/ 0 w 2199649"/>
              <a:gd name="connsiteY0" fmla="*/ 139678 h 1396777"/>
              <a:gd name="connsiteX1" fmla="*/ 139678 w 2199649"/>
              <a:gd name="connsiteY1" fmla="*/ 0 h 1396777"/>
              <a:gd name="connsiteX2" fmla="*/ 2059971 w 2199649"/>
              <a:gd name="connsiteY2" fmla="*/ 0 h 1396777"/>
              <a:gd name="connsiteX3" fmla="*/ 2199649 w 2199649"/>
              <a:gd name="connsiteY3" fmla="*/ 139678 h 1396777"/>
              <a:gd name="connsiteX4" fmla="*/ 2199649 w 2199649"/>
              <a:gd name="connsiteY4" fmla="*/ 1257099 h 1396777"/>
              <a:gd name="connsiteX5" fmla="*/ 2059971 w 2199649"/>
              <a:gd name="connsiteY5" fmla="*/ 1396777 h 1396777"/>
              <a:gd name="connsiteX6" fmla="*/ 139678 w 2199649"/>
              <a:gd name="connsiteY6" fmla="*/ 1396777 h 1396777"/>
              <a:gd name="connsiteX7" fmla="*/ 0 w 2199649"/>
              <a:gd name="connsiteY7" fmla="*/ 1257099 h 1396777"/>
              <a:gd name="connsiteX8" fmla="*/ 0 w 2199649"/>
              <a:gd name="connsiteY8" fmla="*/ 139678 h 139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730" tIns="124730" rIns="124730" bIns="124730" numCol="1" spcCol="1270" anchor="ctr" anchorCtr="0">
            <a:noAutofit/>
          </a:bodyPr>
          <a:lstStyle/>
          <a:p>
            <a:pPr marL="0" lvl="0" indent="0" algn="ctr" defTabSz="977900">
              <a:lnSpc>
                <a:spcPct val="90000"/>
              </a:lnSpc>
              <a:spcBef>
                <a:spcPct val="0"/>
              </a:spcBef>
              <a:spcAft>
                <a:spcPct val="35000"/>
              </a:spcAft>
              <a:buNone/>
            </a:pPr>
            <a:r>
              <a:rPr lang="en-US" sz="2200" kern="1200"/>
              <a:t>Recipe Dropbox</a:t>
            </a:r>
          </a:p>
        </p:txBody>
      </p:sp>
      <p:sp>
        <p:nvSpPr>
          <p:cNvPr id="7" name="Rectangle: Rounded Corners 6">
            <a:extLst>
              <a:ext uri="{FF2B5EF4-FFF2-40B4-BE49-F238E27FC236}">
                <a16:creationId xmlns:a16="http://schemas.microsoft.com/office/drawing/2014/main" id="{759EABDB-01FB-3C86-9E86-B30D2AFDDECB}"/>
              </a:ext>
              <a:ext uri="{C183D7F6-B498-43B3-948B-1728B52AA6E4}">
                <adec:decorative xmlns:adec="http://schemas.microsoft.com/office/drawing/2017/decorative" val="1"/>
              </a:ext>
            </a:extLst>
          </p:cNvPr>
          <p:cNvSpPr/>
          <p:nvPr/>
        </p:nvSpPr>
        <p:spPr>
          <a:xfrm>
            <a:off x="3529741" y="3026475"/>
            <a:ext cx="2199649" cy="1396777"/>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DE5FA1F6-5FA9-4911-BDDE-2DDAFE082C4A}"/>
              </a:ext>
            </a:extLst>
          </p:cNvPr>
          <p:cNvSpPr/>
          <p:nvPr/>
        </p:nvSpPr>
        <p:spPr>
          <a:xfrm>
            <a:off x="3774147" y="3258660"/>
            <a:ext cx="2199649" cy="1396777"/>
          </a:xfrm>
          <a:custGeom>
            <a:avLst/>
            <a:gdLst>
              <a:gd name="connsiteX0" fmla="*/ 0 w 2199649"/>
              <a:gd name="connsiteY0" fmla="*/ 139678 h 1396777"/>
              <a:gd name="connsiteX1" fmla="*/ 139678 w 2199649"/>
              <a:gd name="connsiteY1" fmla="*/ 0 h 1396777"/>
              <a:gd name="connsiteX2" fmla="*/ 2059971 w 2199649"/>
              <a:gd name="connsiteY2" fmla="*/ 0 h 1396777"/>
              <a:gd name="connsiteX3" fmla="*/ 2199649 w 2199649"/>
              <a:gd name="connsiteY3" fmla="*/ 139678 h 1396777"/>
              <a:gd name="connsiteX4" fmla="*/ 2199649 w 2199649"/>
              <a:gd name="connsiteY4" fmla="*/ 1257099 h 1396777"/>
              <a:gd name="connsiteX5" fmla="*/ 2059971 w 2199649"/>
              <a:gd name="connsiteY5" fmla="*/ 1396777 h 1396777"/>
              <a:gd name="connsiteX6" fmla="*/ 139678 w 2199649"/>
              <a:gd name="connsiteY6" fmla="*/ 1396777 h 1396777"/>
              <a:gd name="connsiteX7" fmla="*/ 0 w 2199649"/>
              <a:gd name="connsiteY7" fmla="*/ 1257099 h 1396777"/>
              <a:gd name="connsiteX8" fmla="*/ 0 w 2199649"/>
              <a:gd name="connsiteY8" fmla="*/ 139678 h 139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730" tIns="124730" rIns="124730" bIns="124730" numCol="1" spcCol="1270" anchor="ctr" anchorCtr="0">
            <a:noAutofit/>
          </a:bodyPr>
          <a:lstStyle/>
          <a:p>
            <a:pPr marL="0" lvl="0" indent="0" algn="ctr" defTabSz="977900">
              <a:lnSpc>
                <a:spcPct val="90000"/>
              </a:lnSpc>
              <a:spcBef>
                <a:spcPct val="0"/>
              </a:spcBef>
              <a:spcAft>
                <a:spcPct val="35000"/>
              </a:spcAft>
              <a:buNone/>
            </a:pPr>
            <a:r>
              <a:rPr lang="en-US" sz="2200" kern="1200"/>
              <a:t>Student Cooking Competitions</a:t>
            </a:r>
          </a:p>
        </p:txBody>
      </p:sp>
      <p:sp>
        <p:nvSpPr>
          <p:cNvPr id="11" name="Rectangle: Rounded Corners 10">
            <a:extLst>
              <a:ext uri="{FF2B5EF4-FFF2-40B4-BE49-F238E27FC236}">
                <a16:creationId xmlns:a16="http://schemas.microsoft.com/office/drawing/2014/main" id="{B65D163C-B0E6-08A4-ECF1-76C33A7AC6C2}"/>
              </a:ext>
              <a:ext uri="{C183D7F6-B498-43B3-948B-1728B52AA6E4}">
                <adec:decorative xmlns:adec="http://schemas.microsoft.com/office/drawing/2017/decorative" val="1"/>
              </a:ext>
            </a:extLst>
          </p:cNvPr>
          <p:cNvSpPr/>
          <p:nvPr/>
        </p:nvSpPr>
        <p:spPr>
          <a:xfrm>
            <a:off x="6218202" y="3026475"/>
            <a:ext cx="2199649" cy="1396777"/>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2" name="Freeform: Shape 11">
            <a:extLst>
              <a:ext uri="{FF2B5EF4-FFF2-40B4-BE49-F238E27FC236}">
                <a16:creationId xmlns:a16="http://schemas.microsoft.com/office/drawing/2014/main" id="{0AC4CF70-87A4-EACF-47B5-978A506CE8C8}"/>
              </a:ext>
            </a:extLst>
          </p:cNvPr>
          <p:cNvSpPr/>
          <p:nvPr/>
        </p:nvSpPr>
        <p:spPr>
          <a:xfrm>
            <a:off x="6462608" y="3258660"/>
            <a:ext cx="2199649" cy="1396777"/>
          </a:xfrm>
          <a:custGeom>
            <a:avLst/>
            <a:gdLst>
              <a:gd name="connsiteX0" fmla="*/ 0 w 2199649"/>
              <a:gd name="connsiteY0" fmla="*/ 139678 h 1396777"/>
              <a:gd name="connsiteX1" fmla="*/ 139678 w 2199649"/>
              <a:gd name="connsiteY1" fmla="*/ 0 h 1396777"/>
              <a:gd name="connsiteX2" fmla="*/ 2059971 w 2199649"/>
              <a:gd name="connsiteY2" fmla="*/ 0 h 1396777"/>
              <a:gd name="connsiteX3" fmla="*/ 2199649 w 2199649"/>
              <a:gd name="connsiteY3" fmla="*/ 139678 h 1396777"/>
              <a:gd name="connsiteX4" fmla="*/ 2199649 w 2199649"/>
              <a:gd name="connsiteY4" fmla="*/ 1257099 h 1396777"/>
              <a:gd name="connsiteX5" fmla="*/ 2059971 w 2199649"/>
              <a:gd name="connsiteY5" fmla="*/ 1396777 h 1396777"/>
              <a:gd name="connsiteX6" fmla="*/ 139678 w 2199649"/>
              <a:gd name="connsiteY6" fmla="*/ 1396777 h 1396777"/>
              <a:gd name="connsiteX7" fmla="*/ 0 w 2199649"/>
              <a:gd name="connsiteY7" fmla="*/ 1257099 h 1396777"/>
              <a:gd name="connsiteX8" fmla="*/ 0 w 2199649"/>
              <a:gd name="connsiteY8" fmla="*/ 139678 h 139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730" tIns="124730" rIns="124730" bIns="124730" numCol="1" spcCol="1270" anchor="ctr" anchorCtr="0">
            <a:noAutofit/>
          </a:bodyPr>
          <a:lstStyle/>
          <a:p>
            <a:pPr marL="0" lvl="0" indent="0" algn="ctr" defTabSz="977900">
              <a:lnSpc>
                <a:spcPct val="90000"/>
              </a:lnSpc>
              <a:spcBef>
                <a:spcPct val="0"/>
              </a:spcBef>
              <a:spcAft>
                <a:spcPct val="35000"/>
              </a:spcAft>
              <a:buNone/>
            </a:pPr>
            <a:r>
              <a:rPr lang="en-US" sz="2200" kern="1200" dirty="0"/>
              <a:t>Outreach to Parent Groups</a:t>
            </a:r>
          </a:p>
        </p:txBody>
      </p:sp>
      <p:sp>
        <p:nvSpPr>
          <p:cNvPr id="13" name="Rectangle: Rounded Corners 12">
            <a:extLst>
              <a:ext uri="{FF2B5EF4-FFF2-40B4-BE49-F238E27FC236}">
                <a16:creationId xmlns:a16="http://schemas.microsoft.com/office/drawing/2014/main" id="{92281A67-36EE-6A26-ED37-9A81C0F07902}"/>
              </a:ext>
              <a:ext uri="{C183D7F6-B498-43B3-948B-1728B52AA6E4}">
                <adec:decorative xmlns:adec="http://schemas.microsoft.com/office/drawing/2017/decorative" val="1"/>
              </a:ext>
            </a:extLst>
          </p:cNvPr>
          <p:cNvSpPr/>
          <p:nvPr/>
        </p:nvSpPr>
        <p:spPr>
          <a:xfrm>
            <a:off x="8906663" y="3026475"/>
            <a:ext cx="2199649" cy="1396777"/>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4" name="Freeform: Shape 13">
            <a:extLst>
              <a:ext uri="{FF2B5EF4-FFF2-40B4-BE49-F238E27FC236}">
                <a16:creationId xmlns:a16="http://schemas.microsoft.com/office/drawing/2014/main" id="{D5769FF5-0FC1-51B9-D378-DB859D282CEE}"/>
              </a:ext>
            </a:extLst>
          </p:cNvPr>
          <p:cNvSpPr/>
          <p:nvPr/>
        </p:nvSpPr>
        <p:spPr>
          <a:xfrm>
            <a:off x="9151069" y="3258660"/>
            <a:ext cx="2199649" cy="1396777"/>
          </a:xfrm>
          <a:custGeom>
            <a:avLst/>
            <a:gdLst>
              <a:gd name="connsiteX0" fmla="*/ 0 w 2199649"/>
              <a:gd name="connsiteY0" fmla="*/ 139678 h 1396777"/>
              <a:gd name="connsiteX1" fmla="*/ 139678 w 2199649"/>
              <a:gd name="connsiteY1" fmla="*/ 0 h 1396777"/>
              <a:gd name="connsiteX2" fmla="*/ 2059971 w 2199649"/>
              <a:gd name="connsiteY2" fmla="*/ 0 h 1396777"/>
              <a:gd name="connsiteX3" fmla="*/ 2199649 w 2199649"/>
              <a:gd name="connsiteY3" fmla="*/ 139678 h 1396777"/>
              <a:gd name="connsiteX4" fmla="*/ 2199649 w 2199649"/>
              <a:gd name="connsiteY4" fmla="*/ 1257099 h 1396777"/>
              <a:gd name="connsiteX5" fmla="*/ 2059971 w 2199649"/>
              <a:gd name="connsiteY5" fmla="*/ 1396777 h 1396777"/>
              <a:gd name="connsiteX6" fmla="*/ 139678 w 2199649"/>
              <a:gd name="connsiteY6" fmla="*/ 1396777 h 1396777"/>
              <a:gd name="connsiteX7" fmla="*/ 0 w 2199649"/>
              <a:gd name="connsiteY7" fmla="*/ 1257099 h 1396777"/>
              <a:gd name="connsiteX8" fmla="*/ 0 w 2199649"/>
              <a:gd name="connsiteY8" fmla="*/ 139678 h 139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730" tIns="124730" rIns="124730" bIns="124730" numCol="1" spcCol="1270" anchor="ctr" anchorCtr="0">
            <a:noAutofit/>
          </a:bodyPr>
          <a:lstStyle/>
          <a:p>
            <a:pPr marL="0" lvl="0" indent="0" algn="ctr" defTabSz="977900">
              <a:lnSpc>
                <a:spcPct val="90000"/>
              </a:lnSpc>
              <a:spcBef>
                <a:spcPct val="0"/>
              </a:spcBef>
              <a:spcAft>
                <a:spcPct val="35000"/>
              </a:spcAft>
              <a:buNone/>
            </a:pPr>
            <a:r>
              <a:rPr lang="en-US" sz="2200" kern="1200" dirty="0"/>
              <a:t>Vendors</a:t>
            </a:r>
          </a:p>
        </p:txBody>
      </p:sp>
      <p:sp>
        <p:nvSpPr>
          <p:cNvPr id="8" name="Symbol zastępczy stopki 2">
            <a:extLst>
              <a:ext uri="{FF2B5EF4-FFF2-40B4-BE49-F238E27FC236}">
                <a16:creationId xmlns:a16="http://schemas.microsoft.com/office/drawing/2014/main" id="{36EB9F01-313B-C330-FC37-80CAB726DA3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085C7582-47D4-199B-C597-73FC1A2108D8}"/>
              </a:ext>
            </a:extLst>
          </p:cNvPr>
          <p:cNvSpPr>
            <a:spLocks noGrp="1"/>
          </p:cNvSpPr>
          <p:nvPr>
            <p:ph type="sldNum" sz="quarter" idx="4"/>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32</a:t>
            </a:fld>
            <a:endParaRPr lang="pl-PL" dirty="0"/>
          </a:p>
        </p:txBody>
      </p:sp>
    </p:spTree>
    <p:extLst>
      <p:ext uri="{BB962C8B-B14F-4D97-AF65-F5344CB8AC3E}">
        <p14:creationId xmlns:p14="http://schemas.microsoft.com/office/powerpoint/2010/main" val="1089778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C1272-D077-2071-26C8-F3640EBDA3EE}"/>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7891C4B8-174C-0D26-5381-B9E57A7F6CAE}"/>
              </a:ext>
            </a:extLst>
          </p:cNvPr>
          <p:cNvSpPr>
            <a:spLocks noGrp="1"/>
          </p:cNvSpPr>
          <p:nvPr>
            <p:ph type="title"/>
          </p:nvPr>
        </p:nvSpPr>
        <p:spPr/>
        <p:txBody>
          <a:bodyPr anchor="ctr">
            <a:normAutofit/>
          </a:bodyPr>
          <a:lstStyle/>
          <a:p>
            <a:r>
              <a:rPr lang="en-US" dirty="0"/>
              <a:t>Recipe Solicitation Strategies </a:t>
            </a:r>
            <a:endParaRPr lang="pl-PL" dirty="0"/>
          </a:p>
        </p:txBody>
      </p:sp>
      <p:sp>
        <p:nvSpPr>
          <p:cNvPr id="3" name="Rectangle: Rounded Corners 2">
            <a:extLst>
              <a:ext uri="{FF2B5EF4-FFF2-40B4-BE49-F238E27FC236}">
                <a16:creationId xmlns:a16="http://schemas.microsoft.com/office/drawing/2014/main" id="{5916AF36-95E7-5B94-C7CF-0FB8CC1390B2}"/>
              </a:ext>
              <a:ext uri="{C183D7F6-B498-43B3-948B-1728B52AA6E4}">
                <adec:decorative xmlns:adec="http://schemas.microsoft.com/office/drawing/2017/decorative" val="1"/>
              </a:ext>
            </a:extLst>
          </p:cNvPr>
          <p:cNvSpPr/>
          <p:nvPr/>
        </p:nvSpPr>
        <p:spPr>
          <a:xfrm>
            <a:off x="841794" y="3192451"/>
            <a:ext cx="1751401" cy="1112140"/>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44633247-8604-FB27-BD7D-36632D14C519}"/>
              </a:ext>
            </a:extLst>
          </p:cNvPr>
          <p:cNvSpPr/>
          <p:nvPr/>
        </p:nvSpPr>
        <p:spPr>
          <a:xfrm>
            <a:off x="1036394" y="3377321"/>
            <a:ext cx="1751401" cy="1112140"/>
          </a:xfrm>
          <a:custGeom>
            <a:avLst/>
            <a:gdLst>
              <a:gd name="connsiteX0" fmla="*/ 0 w 1751401"/>
              <a:gd name="connsiteY0" fmla="*/ 111214 h 1112140"/>
              <a:gd name="connsiteX1" fmla="*/ 111214 w 1751401"/>
              <a:gd name="connsiteY1" fmla="*/ 0 h 1112140"/>
              <a:gd name="connsiteX2" fmla="*/ 1640187 w 1751401"/>
              <a:gd name="connsiteY2" fmla="*/ 0 h 1112140"/>
              <a:gd name="connsiteX3" fmla="*/ 1751401 w 1751401"/>
              <a:gd name="connsiteY3" fmla="*/ 111214 h 1112140"/>
              <a:gd name="connsiteX4" fmla="*/ 1751401 w 1751401"/>
              <a:gd name="connsiteY4" fmla="*/ 1000926 h 1112140"/>
              <a:gd name="connsiteX5" fmla="*/ 1640187 w 1751401"/>
              <a:gd name="connsiteY5" fmla="*/ 1112140 h 1112140"/>
              <a:gd name="connsiteX6" fmla="*/ 111214 w 1751401"/>
              <a:gd name="connsiteY6" fmla="*/ 1112140 h 1112140"/>
              <a:gd name="connsiteX7" fmla="*/ 0 w 1751401"/>
              <a:gd name="connsiteY7" fmla="*/ 1000926 h 1112140"/>
              <a:gd name="connsiteX8" fmla="*/ 0 w 1751401"/>
              <a:gd name="connsiteY8" fmla="*/ 111214 h 1112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1401" h="1112140">
                <a:moveTo>
                  <a:pt x="0" y="111214"/>
                </a:moveTo>
                <a:cubicBezTo>
                  <a:pt x="0" y="49792"/>
                  <a:pt x="49792" y="0"/>
                  <a:pt x="111214" y="0"/>
                </a:cubicBezTo>
                <a:lnTo>
                  <a:pt x="1640187" y="0"/>
                </a:lnTo>
                <a:cubicBezTo>
                  <a:pt x="1701609" y="0"/>
                  <a:pt x="1751401" y="49792"/>
                  <a:pt x="1751401" y="111214"/>
                </a:cubicBezTo>
                <a:lnTo>
                  <a:pt x="1751401" y="1000926"/>
                </a:lnTo>
                <a:cubicBezTo>
                  <a:pt x="1751401" y="1062348"/>
                  <a:pt x="1701609" y="1112140"/>
                  <a:pt x="1640187" y="1112140"/>
                </a:cubicBezTo>
                <a:lnTo>
                  <a:pt x="111214" y="1112140"/>
                </a:lnTo>
                <a:cubicBezTo>
                  <a:pt x="49792" y="1112140"/>
                  <a:pt x="0" y="1062348"/>
                  <a:pt x="0" y="1000926"/>
                </a:cubicBezTo>
                <a:lnTo>
                  <a:pt x="0" y="111214"/>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013" tIns="124013" rIns="124013" bIns="124013" numCol="1" spcCol="1270" anchor="ctr" anchorCtr="0">
            <a:noAutofit/>
          </a:bodyPr>
          <a:lstStyle/>
          <a:p>
            <a:pPr marL="0" lvl="0" indent="0" algn="ctr" defTabSz="1066800">
              <a:lnSpc>
                <a:spcPct val="90000"/>
              </a:lnSpc>
              <a:spcBef>
                <a:spcPct val="0"/>
              </a:spcBef>
              <a:spcAft>
                <a:spcPct val="35000"/>
              </a:spcAft>
              <a:buNone/>
            </a:pPr>
            <a:r>
              <a:rPr lang="pl-PL" sz="2400" kern="1200" dirty="0" err="1"/>
              <a:t>Recipe</a:t>
            </a:r>
            <a:r>
              <a:rPr lang="pl-PL" sz="2400" kern="1200" dirty="0"/>
              <a:t> </a:t>
            </a:r>
            <a:r>
              <a:rPr lang="pl-PL" sz="2400" kern="1200" dirty="0" err="1"/>
              <a:t>contests</a:t>
            </a:r>
            <a:endParaRPr lang="pl-PL" sz="2400" kern="1200" dirty="0"/>
          </a:p>
        </p:txBody>
      </p:sp>
      <p:sp>
        <p:nvSpPr>
          <p:cNvPr id="7" name="Rectangle: Rounded Corners 6">
            <a:extLst>
              <a:ext uri="{FF2B5EF4-FFF2-40B4-BE49-F238E27FC236}">
                <a16:creationId xmlns:a16="http://schemas.microsoft.com/office/drawing/2014/main" id="{C70F8F11-800D-64DB-AA14-216071EF1220}"/>
              </a:ext>
              <a:ext uri="{C183D7F6-B498-43B3-948B-1728B52AA6E4}">
                <adec:decorative xmlns:adec="http://schemas.microsoft.com/office/drawing/2017/decorative" val="1"/>
              </a:ext>
            </a:extLst>
          </p:cNvPr>
          <p:cNvSpPr/>
          <p:nvPr/>
        </p:nvSpPr>
        <p:spPr>
          <a:xfrm>
            <a:off x="2982396" y="3192451"/>
            <a:ext cx="1751401" cy="1112140"/>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24E45D46-88B6-DD88-776E-C1B71B9EF134}"/>
              </a:ext>
            </a:extLst>
          </p:cNvPr>
          <p:cNvSpPr/>
          <p:nvPr/>
        </p:nvSpPr>
        <p:spPr>
          <a:xfrm>
            <a:off x="3176996" y="3377321"/>
            <a:ext cx="1751401" cy="1112140"/>
          </a:xfrm>
          <a:custGeom>
            <a:avLst/>
            <a:gdLst>
              <a:gd name="connsiteX0" fmla="*/ 0 w 1751401"/>
              <a:gd name="connsiteY0" fmla="*/ 111214 h 1112140"/>
              <a:gd name="connsiteX1" fmla="*/ 111214 w 1751401"/>
              <a:gd name="connsiteY1" fmla="*/ 0 h 1112140"/>
              <a:gd name="connsiteX2" fmla="*/ 1640187 w 1751401"/>
              <a:gd name="connsiteY2" fmla="*/ 0 h 1112140"/>
              <a:gd name="connsiteX3" fmla="*/ 1751401 w 1751401"/>
              <a:gd name="connsiteY3" fmla="*/ 111214 h 1112140"/>
              <a:gd name="connsiteX4" fmla="*/ 1751401 w 1751401"/>
              <a:gd name="connsiteY4" fmla="*/ 1000926 h 1112140"/>
              <a:gd name="connsiteX5" fmla="*/ 1640187 w 1751401"/>
              <a:gd name="connsiteY5" fmla="*/ 1112140 h 1112140"/>
              <a:gd name="connsiteX6" fmla="*/ 111214 w 1751401"/>
              <a:gd name="connsiteY6" fmla="*/ 1112140 h 1112140"/>
              <a:gd name="connsiteX7" fmla="*/ 0 w 1751401"/>
              <a:gd name="connsiteY7" fmla="*/ 1000926 h 1112140"/>
              <a:gd name="connsiteX8" fmla="*/ 0 w 1751401"/>
              <a:gd name="connsiteY8" fmla="*/ 111214 h 1112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1401" h="1112140">
                <a:moveTo>
                  <a:pt x="0" y="111214"/>
                </a:moveTo>
                <a:cubicBezTo>
                  <a:pt x="0" y="49792"/>
                  <a:pt x="49792" y="0"/>
                  <a:pt x="111214" y="0"/>
                </a:cubicBezTo>
                <a:lnTo>
                  <a:pt x="1640187" y="0"/>
                </a:lnTo>
                <a:cubicBezTo>
                  <a:pt x="1701609" y="0"/>
                  <a:pt x="1751401" y="49792"/>
                  <a:pt x="1751401" y="111214"/>
                </a:cubicBezTo>
                <a:lnTo>
                  <a:pt x="1751401" y="1000926"/>
                </a:lnTo>
                <a:cubicBezTo>
                  <a:pt x="1751401" y="1062348"/>
                  <a:pt x="1701609" y="1112140"/>
                  <a:pt x="1640187" y="1112140"/>
                </a:cubicBezTo>
                <a:lnTo>
                  <a:pt x="111214" y="1112140"/>
                </a:lnTo>
                <a:cubicBezTo>
                  <a:pt x="49792" y="1112140"/>
                  <a:pt x="0" y="1062348"/>
                  <a:pt x="0" y="1000926"/>
                </a:cubicBezTo>
                <a:lnTo>
                  <a:pt x="0" y="111214"/>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013" tIns="124013" rIns="124013" bIns="124013" numCol="1" spcCol="1270" anchor="ctr" anchorCtr="0">
            <a:noAutofit/>
          </a:bodyPr>
          <a:lstStyle/>
          <a:p>
            <a:pPr marL="0" lvl="0" indent="0" algn="ctr" defTabSz="1066800">
              <a:lnSpc>
                <a:spcPct val="90000"/>
              </a:lnSpc>
              <a:spcBef>
                <a:spcPct val="0"/>
              </a:spcBef>
              <a:spcAft>
                <a:spcPct val="35000"/>
              </a:spcAft>
              <a:buNone/>
            </a:pPr>
            <a:r>
              <a:rPr lang="pl-PL" sz="2400" kern="1200" dirty="0"/>
              <a:t>Focus </a:t>
            </a:r>
            <a:r>
              <a:rPr lang="pl-PL" sz="2400" kern="1200" dirty="0" err="1"/>
              <a:t>groups</a:t>
            </a:r>
            <a:endParaRPr lang="en-US" sz="2400" kern="1200" dirty="0"/>
          </a:p>
        </p:txBody>
      </p:sp>
      <p:sp>
        <p:nvSpPr>
          <p:cNvPr id="11" name="Rectangle: Rounded Corners 10">
            <a:extLst>
              <a:ext uri="{FF2B5EF4-FFF2-40B4-BE49-F238E27FC236}">
                <a16:creationId xmlns:a16="http://schemas.microsoft.com/office/drawing/2014/main" id="{20E70C98-515C-B6D9-4227-BE984A8635EF}"/>
              </a:ext>
              <a:ext uri="{C183D7F6-B498-43B3-948B-1728B52AA6E4}">
                <adec:decorative xmlns:adec="http://schemas.microsoft.com/office/drawing/2017/decorative" val="1"/>
              </a:ext>
            </a:extLst>
          </p:cNvPr>
          <p:cNvSpPr/>
          <p:nvPr/>
        </p:nvSpPr>
        <p:spPr>
          <a:xfrm>
            <a:off x="5122998" y="3192451"/>
            <a:ext cx="1751401" cy="1112140"/>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2" name="Freeform: Shape 11">
            <a:extLst>
              <a:ext uri="{FF2B5EF4-FFF2-40B4-BE49-F238E27FC236}">
                <a16:creationId xmlns:a16="http://schemas.microsoft.com/office/drawing/2014/main" id="{2F3E7738-5BC9-10F1-2422-49DE79838316}"/>
              </a:ext>
            </a:extLst>
          </p:cNvPr>
          <p:cNvSpPr/>
          <p:nvPr/>
        </p:nvSpPr>
        <p:spPr>
          <a:xfrm>
            <a:off x="5317599" y="3377321"/>
            <a:ext cx="1751401" cy="1112140"/>
          </a:xfrm>
          <a:custGeom>
            <a:avLst/>
            <a:gdLst>
              <a:gd name="connsiteX0" fmla="*/ 0 w 1751401"/>
              <a:gd name="connsiteY0" fmla="*/ 111214 h 1112140"/>
              <a:gd name="connsiteX1" fmla="*/ 111214 w 1751401"/>
              <a:gd name="connsiteY1" fmla="*/ 0 h 1112140"/>
              <a:gd name="connsiteX2" fmla="*/ 1640187 w 1751401"/>
              <a:gd name="connsiteY2" fmla="*/ 0 h 1112140"/>
              <a:gd name="connsiteX3" fmla="*/ 1751401 w 1751401"/>
              <a:gd name="connsiteY3" fmla="*/ 111214 h 1112140"/>
              <a:gd name="connsiteX4" fmla="*/ 1751401 w 1751401"/>
              <a:gd name="connsiteY4" fmla="*/ 1000926 h 1112140"/>
              <a:gd name="connsiteX5" fmla="*/ 1640187 w 1751401"/>
              <a:gd name="connsiteY5" fmla="*/ 1112140 h 1112140"/>
              <a:gd name="connsiteX6" fmla="*/ 111214 w 1751401"/>
              <a:gd name="connsiteY6" fmla="*/ 1112140 h 1112140"/>
              <a:gd name="connsiteX7" fmla="*/ 0 w 1751401"/>
              <a:gd name="connsiteY7" fmla="*/ 1000926 h 1112140"/>
              <a:gd name="connsiteX8" fmla="*/ 0 w 1751401"/>
              <a:gd name="connsiteY8" fmla="*/ 111214 h 1112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1401" h="1112140">
                <a:moveTo>
                  <a:pt x="0" y="111214"/>
                </a:moveTo>
                <a:cubicBezTo>
                  <a:pt x="0" y="49792"/>
                  <a:pt x="49792" y="0"/>
                  <a:pt x="111214" y="0"/>
                </a:cubicBezTo>
                <a:lnTo>
                  <a:pt x="1640187" y="0"/>
                </a:lnTo>
                <a:cubicBezTo>
                  <a:pt x="1701609" y="0"/>
                  <a:pt x="1751401" y="49792"/>
                  <a:pt x="1751401" y="111214"/>
                </a:cubicBezTo>
                <a:lnTo>
                  <a:pt x="1751401" y="1000926"/>
                </a:lnTo>
                <a:cubicBezTo>
                  <a:pt x="1751401" y="1062348"/>
                  <a:pt x="1701609" y="1112140"/>
                  <a:pt x="1640187" y="1112140"/>
                </a:cubicBezTo>
                <a:lnTo>
                  <a:pt x="111214" y="1112140"/>
                </a:lnTo>
                <a:cubicBezTo>
                  <a:pt x="49792" y="1112140"/>
                  <a:pt x="0" y="1062348"/>
                  <a:pt x="0" y="1000926"/>
                </a:cubicBezTo>
                <a:lnTo>
                  <a:pt x="0" y="111214"/>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013" tIns="124013" rIns="124013" bIns="124013" numCol="1" spcCol="1270" anchor="ctr" anchorCtr="0">
            <a:noAutofit/>
          </a:bodyPr>
          <a:lstStyle/>
          <a:p>
            <a:pPr marL="0" lvl="0" indent="0" algn="ctr" defTabSz="1066800">
              <a:lnSpc>
                <a:spcPct val="90000"/>
              </a:lnSpc>
              <a:spcBef>
                <a:spcPct val="0"/>
              </a:spcBef>
              <a:spcAft>
                <a:spcPct val="35000"/>
              </a:spcAft>
              <a:buNone/>
            </a:pPr>
            <a:r>
              <a:rPr lang="pl-PL" sz="2400" kern="1200" dirty="0" err="1"/>
              <a:t>Advisory</a:t>
            </a:r>
            <a:r>
              <a:rPr lang="pl-PL" sz="2400" kern="1200" dirty="0"/>
              <a:t> </a:t>
            </a:r>
            <a:r>
              <a:rPr lang="pl-PL" sz="2400" kern="1200" dirty="0" err="1"/>
              <a:t>groups</a:t>
            </a:r>
            <a:endParaRPr lang="en-US" sz="2400" kern="1200" dirty="0"/>
          </a:p>
        </p:txBody>
      </p:sp>
      <p:sp>
        <p:nvSpPr>
          <p:cNvPr id="13" name="Rectangle: Rounded Corners 12">
            <a:extLst>
              <a:ext uri="{FF2B5EF4-FFF2-40B4-BE49-F238E27FC236}">
                <a16:creationId xmlns:a16="http://schemas.microsoft.com/office/drawing/2014/main" id="{1099C2EF-1259-65B2-69EC-1571D60362ED}"/>
              </a:ext>
              <a:ext uri="{C183D7F6-B498-43B3-948B-1728B52AA6E4}">
                <adec:decorative xmlns:adec="http://schemas.microsoft.com/office/drawing/2017/decorative" val="1"/>
              </a:ext>
            </a:extLst>
          </p:cNvPr>
          <p:cNvSpPr/>
          <p:nvPr/>
        </p:nvSpPr>
        <p:spPr>
          <a:xfrm>
            <a:off x="7263601" y="3192451"/>
            <a:ext cx="1751401" cy="1112140"/>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4" name="Freeform: Shape 13">
            <a:extLst>
              <a:ext uri="{FF2B5EF4-FFF2-40B4-BE49-F238E27FC236}">
                <a16:creationId xmlns:a16="http://schemas.microsoft.com/office/drawing/2014/main" id="{102D90C8-F1ED-11AA-A085-96BB971CED15}"/>
              </a:ext>
            </a:extLst>
          </p:cNvPr>
          <p:cNvSpPr/>
          <p:nvPr/>
        </p:nvSpPr>
        <p:spPr>
          <a:xfrm>
            <a:off x="7458201" y="3377321"/>
            <a:ext cx="1751401" cy="1112140"/>
          </a:xfrm>
          <a:custGeom>
            <a:avLst/>
            <a:gdLst>
              <a:gd name="connsiteX0" fmla="*/ 0 w 1751401"/>
              <a:gd name="connsiteY0" fmla="*/ 111214 h 1112140"/>
              <a:gd name="connsiteX1" fmla="*/ 111214 w 1751401"/>
              <a:gd name="connsiteY1" fmla="*/ 0 h 1112140"/>
              <a:gd name="connsiteX2" fmla="*/ 1640187 w 1751401"/>
              <a:gd name="connsiteY2" fmla="*/ 0 h 1112140"/>
              <a:gd name="connsiteX3" fmla="*/ 1751401 w 1751401"/>
              <a:gd name="connsiteY3" fmla="*/ 111214 h 1112140"/>
              <a:gd name="connsiteX4" fmla="*/ 1751401 w 1751401"/>
              <a:gd name="connsiteY4" fmla="*/ 1000926 h 1112140"/>
              <a:gd name="connsiteX5" fmla="*/ 1640187 w 1751401"/>
              <a:gd name="connsiteY5" fmla="*/ 1112140 h 1112140"/>
              <a:gd name="connsiteX6" fmla="*/ 111214 w 1751401"/>
              <a:gd name="connsiteY6" fmla="*/ 1112140 h 1112140"/>
              <a:gd name="connsiteX7" fmla="*/ 0 w 1751401"/>
              <a:gd name="connsiteY7" fmla="*/ 1000926 h 1112140"/>
              <a:gd name="connsiteX8" fmla="*/ 0 w 1751401"/>
              <a:gd name="connsiteY8" fmla="*/ 111214 h 1112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1401" h="1112140">
                <a:moveTo>
                  <a:pt x="0" y="111214"/>
                </a:moveTo>
                <a:cubicBezTo>
                  <a:pt x="0" y="49792"/>
                  <a:pt x="49792" y="0"/>
                  <a:pt x="111214" y="0"/>
                </a:cubicBezTo>
                <a:lnTo>
                  <a:pt x="1640187" y="0"/>
                </a:lnTo>
                <a:cubicBezTo>
                  <a:pt x="1701609" y="0"/>
                  <a:pt x="1751401" y="49792"/>
                  <a:pt x="1751401" y="111214"/>
                </a:cubicBezTo>
                <a:lnTo>
                  <a:pt x="1751401" y="1000926"/>
                </a:lnTo>
                <a:cubicBezTo>
                  <a:pt x="1751401" y="1062348"/>
                  <a:pt x="1701609" y="1112140"/>
                  <a:pt x="1640187" y="1112140"/>
                </a:cubicBezTo>
                <a:lnTo>
                  <a:pt x="111214" y="1112140"/>
                </a:lnTo>
                <a:cubicBezTo>
                  <a:pt x="49792" y="1112140"/>
                  <a:pt x="0" y="1062348"/>
                  <a:pt x="0" y="1000926"/>
                </a:cubicBezTo>
                <a:lnTo>
                  <a:pt x="0" y="111214"/>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013" tIns="124013" rIns="124013" bIns="124013" numCol="1" spcCol="1270" anchor="ctr" anchorCtr="0">
            <a:noAutofit/>
          </a:bodyPr>
          <a:lstStyle/>
          <a:p>
            <a:pPr marL="0" lvl="0" indent="0" algn="ctr" defTabSz="1066800">
              <a:lnSpc>
                <a:spcPct val="90000"/>
              </a:lnSpc>
              <a:spcBef>
                <a:spcPct val="0"/>
              </a:spcBef>
              <a:spcAft>
                <a:spcPct val="35000"/>
              </a:spcAft>
              <a:buNone/>
            </a:pPr>
            <a:r>
              <a:rPr lang="pl-PL" sz="2400" kern="1200" dirty="0" err="1"/>
              <a:t>Surveys</a:t>
            </a:r>
            <a:endParaRPr lang="en-US" sz="2400" kern="1200" dirty="0"/>
          </a:p>
        </p:txBody>
      </p:sp>
      <p:sp>
        <p:nvSpPr>
          <p:cNvPr id="15" name="Rectangle: Rounded Corners 14">
            <a:extLst>
              <a:ext uri="{FF2B5EF4-FFF2-40B4-BE49-F238E27FC236}">
                <a16:creationId xmlns:a16="http://schemas.microsoft.com/office/drawing/2014/main" id="{B56D8311-D20F-FCB6-D032-2CEE8706B074}"/>
              </a:ext>
              <a:ext uri="{C183D7F6-B498-43B3-948B-1728B52AA6E4}">
                <adec:decorative xmlns:adec="http://schemas.microsoft.com/office/drawing/2017/decorative" val="1"/>
              </a:ext>
            </a:extLst>
          </p:cNvPr>
          <p:cNvSpPr/>
          <p:nvPr/>
        </p:nvSpPr>
        <p:spPr>
          <a:xfrm>
            <a:off x="9404203" y="3192451"/>
            <a:ext cx="1751401" cy="1112140"/>
          </a:xfrm>
          <a:prstGeom prst="roundRect">
            <a:avLst>
              <a:gd name="adj" fmla="val 10000"/>
            </a:avLst>
          </a:prstGeom>
          <a:ln>
            <a:noFill/>
          </a:ln>
        </p:spPr>
        <p:style>
          <a:lnRef idx="3">
            <a:scrgbClr r="0" g="0" b="0"/>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6" name="Freeform: Shape 15">
            <a:extLst>
              <a:ext uri="{FF2B5EF4-FFF2-40B4-BE49-F238E27FC236}">
                <a16:creationId xmlns:a16="http://schemas.microsoft.com/office/drawing/2014/main" id="{2C1F56D6-C765-6B18-49CA-162B1E20E5D4}"/>
              </a:ext>
            </a:extLst>
          </p:cNvPr>
          <p:cNvSpPr/>
          <p:nvPr/>
        </p:nvSpPr>
        <p:spPr>
          <a:xfrm>
            <a:off x="9598803" y="3377321"/>
            <a:ext cx="1751401" cy="1112140"/>
          </a:xfrm>
          <a:custGeom>
            <a:avLst/>
            <a:gdLst>
              <a:gd name="connsiteX0" fmla="*/ 0 w 1751401"/>
              <a:gd name="connsiteY0" fmla="*/ 111214 h 1112140"/>
              <a:gd name="connsiteX1" fmla="*/ 111214 w 1751401"/>
              <a:gd name="connsiteY1" fmla="*/ 0 h 1112140"/>
              <a:gd name="connsiteX2" fmla="*/ 1640187 w 1751401"/>
              <a:gd name="connsiteY2" fmla="*/ 0 h 1112140"/>
              <a:gd name="connsiteX3" fmla="*/ 1751401 w 1751401"/>
              <a:gd name="connsiteY3" fmla="*/ 111214 h 1112140"/>
              <a:gd name="connsiteX4" fmla="*/ 1751401 w 1751401"/>
              <a:gd name="connsiteY4" fmla="*/ 1000926 h 1112140"/>
              <a:gd name="connsiteX5" fmla="*/ 1640187 w 1751401"/>
              <a:gd name="connsiteY5" fmla="*/ 1112140 h 1112140"/>
              <a:gd name="connsiteX6" fmla="*/ 111214 w 1751401"/>
              <a:gd name="connsiteY6" fmla="*/ 1112140 h 1112140"/>
              <a:gd name="connsiteX7" fmla="*/ 0 w 1751401"/>
              <a:gd name="connsiteY7" fmla="*/ 1000926 h 1112140"/>
              <a:gd name="connsiteX8" fmla="*/ 0 w 1751401"/>
              <a:gd name="connsiteY8" fmla="*/ 111214 h 1112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1401" h="1112140">
                <a:moveTo>
                  <a:pt x="0" y="111214"/>
                </a:moveTo>
                <a:cubicBezTo>
                  <a:pt x="0" y="49792"/>
                  <a:pt x="49792" y="0"/>
                  <a:pt x="111214" y="0"/>
                </a:cubicBezTo>
                <a:lnTo>
                  <a:pt x="1640187" y="0"/>
                </a:lnTo>
                <a:cubicBezTo>
                  <a:pt x="1701609" y="0"/>
                  <a:pt x="1751401" y="49792"/>
                  <a:pt x="1751401" y="111214"/>
                </a:cubicBezTo>
                <a:lnTo>
                  <a:pt x="1751401" y="1000926"/>
                </a:lnTo>
                <a:cubicBezTo>
                  <a:pt x="1751401" y="1062348"/>
                  <a:pt x="1701609" y="1112140"/>
                  <a:pt x="1640187" y="1112140"/>
                </a:cubicBezTo>
                <a:lnTo>
                  <a:pt x="111214" y="1112140"/>
                </a:lnTo>
                <a:cubicBezTo>
                  <a:pt x="49792" y="1112140"/>
                  <a:pt x="0" y="1062348"/>
                  <a:pt x="0" y="1000926"/>
                </a:cubicBezTo>
                <a:lnTo>
                  <a:pt x="0" y="111214"/>
                </a:lnTo>
                <a:close/>
              </a:path>
            </a:pathLst>
          </a:custGeom>
          <a:solidFill>
            <a:schemeClr val="lt1">
              <a:hueOff val="0"/>
              <a:satOff val="0"/>
              <a:lumOff val="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4013" tIns="124013" rIns="124013" bIns="124013" numCol="1" spcCol="1270" anchor="ctr" anchorCtr="0">
            <a:noAutofit/>
          </a:bodyPr>
          <a:lstStyle/>
          <a:p>
            <a:pPr marL="0" lvl="0" indent="0" algn="ctr" defTabSz="1066800">
              <a:lnSpc>
                <a:spcPct val="90000"/>
              </a:lnSpc>
              <a:spcBef>
                <a:spcPct val="0"/>
              </a:spcBef>
              <a:spcAft>
                <a:spcPct val="35000"/>
              </a:spcAft>
              <a:buNone/>
            </a:pPr>
            <a:r>
              <a:rPr lang="pl-PL" sz="2400" kern="1200" dirty="0" err="1"/>
              <a:t>Other</a:t>
            </a:r>
            <a:r>
              <a:rPr lang="pl-PL" sz="2400" kern="1200" dirty="0"/>
              <a:t> </a:t>
            </a:r>
            <a:r>
              <a:rPr lang="pl-PL" sz="2400" kern="1200" dirty="0" err="1"/>
              <a:t>ideas</a:t>
            </a:r>
            <a:r>
              <a:rPr lang="pl-PL" sz="2400" kern="1200" dirty="0"/>
              <a:t>?</a:t>
            </a:r>
            <a:endParaRPr lang="en-US" sz="2400" kern="1200" dirty="0"/>
          </a:p>
        </p:txBody>
      </p:sp>
      <p:sp>
        <p:nvSpPr>
          <p:cNvPr id="8" name="Symbol zastępczy stopki 2">
            <a:extLst>
              <a:ext uri="{FF2B5EF4-FFF2-40B4-BE49-F238E27FC236}">
                <a16:creationId xmlns:a16="http://schemas.microsoft.com/office/drawing/2014/main" id="{939DF971-11A2-5757-C78B-C879FE202C8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AE9D2F2B-E1E9-AAD3-3901-C483145EF172}"/>
              </a:ext>
            </a:extLst>
          </p:cNvPr>
          <p:cNvSpPr>
            <a:spLocks noGrp="1"/>
          </p:cNvSpPr>
          <p:nvPr>
            <p:ph type="sldNum" sz="quarter" idx="4"/>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33</a:t>
            </a:fld>
            <a:endParaRPr lang="pl-PL" dirty="0"/>
          </a:p>
        </p:txBody>
      </p:sp>
    </p:spTree>
    <p:extLst>
      <p:ext uri="{BB962C8B-B14F-4D97-AF65-F5344CB8AC3E}">
        <p14:creationId xmlns:p14="http://schemas.microsoft.com/office/powerpoint/2010/main" val="3775207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8A963-A996-925B-D36A-8D347D1F652C}"/>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E22FA541-DBFE-48F3-D013-FA647ACB9F45}"/>
              </a:ext>
            </a:extLst>
          </p:cNvPr>
          <p:cNvSpPr>
            <a:spLocks noGrp="1"/>
          </p:cNvSpPr>
          <p:nvPr>
            <p:ph type="title"/>
          </p:nvPr>
        </p:nvSpPr>
        <p:spPr/>
        <p:txBody>
          <a:bodyPr anchor="ctr">
            <a:normAutofit/>
          </a:bodyPr>
          <a:lstStyle/>
          <a:p>
            <a:r>
              <a:rPr lang="en-US" dirty="0"/>
              <a:t>Recipe Solicitation Strategies  </a:t>
            </a:r>
            <a:endParaRPr lang="pl-PL" dirty="0"/>
          </a:p>
        </p:txBody>
      </p:sp>
      <p:sp>
        <p:nvSpPr>
          <p:cNvPr id="6" name="Symbol zastępczy tekstu 5">
            <a:extLst>
              <a:ext uri="{FF2B5EF4-FFF2-40B4-BE49-F238E27FC236}">
                <a16:creationId xmlns:a16="http://schemas.microsoft.com/office/drawing/2014/main" id="{A40B7126-63A8-87CF-C592-0BAEBFD108E5}"/>
              </a:ext>
            </a:extLst>
          </p:cNvPr>
          <p:cNvSpPr>
            <a:spLocks noGrp="1"/>
          </p:cNvSpPr>
          <p:nvPr>
            <p:ph type="body" idx="1"/>
          </p:nvPr>
        </p:nvSpPr>
        <p:spPr/>
        <p:txBody>
          <a:bodyPr/>
          <a:lstStyle/>
          <a:p>
            <a:r>
              <a:rPr lang="pl-PL" dirty="0"/>
              <a:t>Focus </a:t>
            </a:r>
            <a:r>
              <a:rPr lang="pl-PL" dirty="0" err="1"/>
              <a:t>groups</a:t>
            </a:r>
            <a:endParaRPr lang="pl-PL" dirty="0"/>
          </a:p>
        </p:txBody>
      </p:sp>
      <p:sp>
        <p:nvSpPr>
          <p:cNvPr id="7" name="Symbol zastępczy zawartości 6">
            <a:extLst>
              <a:ext uri="{FF2B5EF4-FFF2-40B4-BE49-F238E27FC236}">
                <a16:creationId xmlns:a16="http://schemas.microsoft.com/office/drawing/2014/main" id="{07E778A5-AEF4-034C-3E9D-A43B78EB2432}"/>
              </a:ext>
            </a:extLst>
          </p:cNvPr>
          <p:cNvSpPr>
            <a:spLocks noGrp="1"/>
          </p:cNvSpPr>
          <p:nvPr>
            <p:ph sz="half" idx="2"/>
          </p:nvPr>
        </p:nvSpPr>
        <p:spPr>
          <a:xfrm>
            <a:off x="839788" y="2608705"/>
            <a:ext cx="5020323" cy="3580957"/>
          </a:xfrm>
        </p:spPr>
        <p:txBody>
          <a:bodyPr>
            <a:normAutofit/>
          </a:bodyPr>
          <a:lstStyle/>
          <a:p>
            <a:pPr marL="342900" indent="-342900">
              <a:buFont typeface="Wingdings" panose="05000000000000000000" pitchFamily="2" charset="2"/>
              <a:buChar char="w"/>
            </a:pPr>
            <a:r>
              <a:rPr lang="en-US" dirty="0"/>
              <a:t>Identify specific age groups, sites, or stakeholders.</a:t>
            </a:r>
          </a:p>
        </p:txBody>
      </p:sp>
      <p:sp>
        <p:nvSpPr>
          <p:cNvPr id="10" name="Symbol zastępczy tekstu 9">
            <a:extLst>
              <a:ext uri="{FF2B5EF4-FFF2-40B4-BE49-F238E27FC236}">
                <a16:creationId xmlns:a16="http://schemas.microsoft.com/office/drawing/2014/main" id="{4E051E54-F585-91C0-01A5-C77A2F9FA26E}"/>
              </a:ext>
            </a:extLst>
          </p:cNvPr>
          <p:cNvSpPr>
            <a:spLocks noGrp="1"/>
          </p:cNvSpPr>
          <p:nvPr>
            <p:ph type="body" sz="quarter" idx="3"/>
          </p:nvPr>
        </p:nvSpPr>
        <p:spPr/>
        <p:txBody>
          <a:bodyPr/>
          <a:lstStyle/>
          <a:p>
            <a:r>
              <a:rPr lang="pl-PL" dirty="0" err="1"/>
              <a:t>Surveys</a:t>
            </a:r>
            <a:endParaRPr lang="pl-PL" dirty="0"/>
          </a:p>
        </p:txBody>
      </p:sp>
      <p:sp>
        <p:nvSpPr>
          <p:cNvPr id="11" name="Symbol zastępczy zawartości 10">
            <a:extLst>
              <a:ext uri="{FF2B5EF4-FFF2-40B4-BE49-F238E27FC236}">
                <a16:creationId xmlns:a16="http://schemas.microsoft.com/office/drawing/2014/main" id="{44476839-63FB-3BB2-565F-83A3257DBD35}"/>
              </a:ext>
            </a:extLst>
          </p:cNvPr>
          <p:cNvSpPr>
            <a:spLocks noGrp="1"/>
          </p:cNvSpPr>
          <p:nvPr>
            <p:ph sz="quarter" idx="4"/>
          </p:nvPr>
        </p:nvSpPr>
        <p:spPr>
          <a:xfrm>
            <a:off x="6259819" y="2608705"/>
            <a:ext cx="5293425" cy="3580958"/>
          </a:xfrm>
        </p:spPr>
        <p:txBody>
          <a:bodyPr/>
          <a:lstStyle/>
          <a:p>
            <a:pPr marL="342900" indent="-342900">
              <a:buFont typeface="Wingdings" panose="05000000000000000000" pitchFamily="2" charset="2"/>
              <a:buChar char="w"/>
            </a:pPr>
            <a:r>
              <a:rPr lang="en-US" dirty="0"/>
              <a:t>Identify the group’s likes and dislikes, perception of the department, and other useful information. </a:t>
            </a:r>
          </a:p>
          <a:p>
            <a:pPr marL="342900" indent="-342900">
              <a:buFont typeface="Wingdings" panose="05000000000000000000" pitchFamily="2" charset="2"/>
              <a:buChar char="w"/>
            </a:pPr>
            <a:r>
              <a:rPr lang="en-US" dirty="0"/>
              <a:t>Collect menu suggestions and ideas.</a:t>
            </a:r>
          </a:p>
        </p:txBody>
      </p:sp>
      <p:sp>
        <p:nvSpPr>
          <p:cNvPr id="8" name="Symbol zastępczy stopki 2">
            <a:extLst>
              <a:ext uri="{FF2B5EF4-FFF2-40B4-BE49-F238E27FC236}">
                <a16:creationId xmlns:a16="http://schemas.microsoft.com/office/drawing/2014/main" id="{EDB5168B-63D4-1CA5-BC5D-CC111A6668DB}"/>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EFD8BE9E-9200-7B58-606A-A46EDB254B94}"/>
              </a:ext>
            </a:extLst>
          </p:cNvPr>
          <p:cNvSpPr>
            <a:spLocks noGrp="1"/>
          </p:cNvSpPr>
          <p:nvPr>
            <p:ph type="sldNum" sz="quarter" idx="11"/>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34</a:t>
            </a:fld>
            <a:endParaRPr lang="pl-PL" dirty="0"/>
          </a:p>
        </p:txBody>
      </p:sp>
    </p:spTree>
    <p:extLst>
      <p:ext uri="{BB962C8B-B14F-4D97-AF65-F5344CB8AC3E}">
        <p14:creationId xmlns:p14="http://schemas.microsoft.com/office/powerpoint/2010/main" val="4228859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45F44-278D-D2E3-9952-5D3803C5FF22}"/>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74F0C3D4-8527-9AFA-C4A3-567D14DA6523}"/>
              </a:ext>
            </a:extLst>
          </p:cNvPr>
          <p:cNvSpPr>
            <a:spLocks noGrp="1"/>
          </p:cNvSpPr>
          <p:nvPr>
            <p:ph type="title"/>
          </p:nvPr>
        </p:nvSpPr>
        <p:spPr/>
        <p:txBody>
          <a:bodyPr anchor="ctr">
            <a:normAutofit/>
          </a:bodyPr>
          <a:lstStyle/>
          <a:p>
            <a:r>
              <a:rPr lang="en-US" dirty="0"/>
              <a:t>Recipe Solicitation Strategies   </a:t>
            </a:r>
            <a:endParaRPr lang="pl-PL" dirty="0"/>
          </a:p>
        </p:txBody>
      </p:sp>
      <p:sp>
        <p:nvSpPr>
          <p:cNvPr id="6" name="Symbol zastępczy tekstu 5">
            <a:extLst>
              <a:ext uri="{FF2B5EF4-FFF2-40B4-BE49-F238E27FC236}">
                <a16:creationId xmlns:a16="http://schemas.microsoft.com/office/drawing/2014/main" id="{86FBA301-5BD8-0556-4DCC-C6D379460A36}"/>
              </a:ext>
            </a:extLst>
          </p:cNvPr>
          <p:cNvSpPr>
            <a:spLocks noGrp="1"/>
          </p:cNvSpPr>
          <p:nvPr>
            <p:ph type="body" idx="1"/>
          </p:nvPr>
        </p:nvSpPr>
        <p:spPr/>
        <p:txBody>
          <a:bodyPr/>
          <a:lstStyle/>
          <a:p>
            <a:r>
              <a:rPr lang="pl-PL" dirty="0" err="1"/>
              <a:t>Outreach</a:t>
            </a:r>
            <a:r>
              <a:rPr lang="pl-PL" dirty="0"/>
              <a:t> to </a:t>
            </a:r>
            <a:r>
              <a:rPr lang="pl-PL" dirty="0" err="1"/>
              <a:t>Parent</a:t>
            </a:r>
            <a:r>
              <a:rPr lang="pl-PL" dirty="0"/>
              <a:t> </a:t>
            </a:r>
            <a:r>
              <a:rPr lang="pl-PL" dirty="0" err="1"/>
              <a:t>Groups</a:t>
            </a:r>
            <a:endParaRPr lang="pl-PL" dirty="0"/>
          </a:p>
        </p:txBody>
      </p:sp>
      <p:sp>
        <p:nvSpPr>
          <p:cNvPr id="7" name="Symbol zastępczy zawartości 6">
            <a:extLst>
              <a:ext uri="{FF2B5EF4-FFF2-40B4-BE49-F238E27FC236}">
                <a16:creationId xmlns:a16="http://schemas.microsoft.com/office/drawing/2014/main" id="{9EA69F52-443A-E6D4-2141-FB1F7B6ED55F}"/>
              </a:ext>
            </a:extLst>
          </p:cNvPr>
          <p:cNvSpPr>
            <a:spLocks noGrp="1"/>
          </p:cNvSpPr>
          <p:nvPr>
            <p:ph sz="half" idx="2"/>
          </p:nvPr>
        </p:nvSpPr>
        <p:spPr/>
        <p:txBody>
          <a:bodyPr>
            <a:normAutofit/>
          </a:bodyPr>
          <a:lstStyle/>
          <a:p>
            <a:pPr marL="342900" indent="-342900">
              <a:buFont typeface="Wingdings" panose="05000000000000000000" pitchFamily="2" charset="2"/>
              <a:buChar char="w"/>
            </a:pPr>
            <a:r>
              <a:rPr lang="en-US" dirty="0"/>
              <a:t>Present at PTA/PTO meetings.</a:t>
            </a:r>
          </a:p>
          <a:p>
            <a:pPr marL="342900" indent="-342900">
              <a:buFont typeface="Wingdings" panose="05000000000000000000" pitchFamily="2" charset="2"/>
              <a:buChar char="w"/>
            </a:pPr>
            <a:r>
              <a:rPr lang="en-US" dirty="0"/>
              <a:t>Provide program overview and goals as well as project-specific goals.</a:t>
            </a:r>
          </a:p>
          <a:p>
            <a:pPr marL="342900" indent="-342900">
              <a:buFont typeface="Wingdings" panose="05000000000000000000" pitchFamily="2" charset="2"/>
              <a:buChar char="w"/>
            </a:pPr>
            <a:r>
              <a:rPr lang="en-US" dirty="0"/>
              <a:t>Opportunity to solicit recipe ideas.</a:t>
            </a:r>
          </a:p>
        </p:txBody>
      </p:sp>
      <p:sp>
        <p:nvSpPr>
          <p:cNvPr id="11" name="Symbol zastępczy zawartości 10">
            <a:extLst>
              <a:ext uri="{FF2B5EF4-FFF2-40B4-BE49-F238E27FC236}">
                <a16:creationId xmlns:a16="http://schemas.microsoft.com/office/drawing/2014/main" id="{9334427A-5A0F-9CC0-3A1F-ECB488353AEA}"/>
              </a:ext>
            </a:extLst>
          </p:cNvPr>
          <p:cNvSpPr>
            <a:spLocks noGrp="1"/>
          </p:cNvSpPr>
          <p:nvPr>
            <p:ph sz="quarter" idx="4"/>
          </p:nvPr>
        </p:nvSpPr>
        <p:spPr/>
        <p:txBody>
          <a:bodyPr/>
          <a:lstStyle/>
          <a:p>
            <a:pPr marL="342900" indent="-342900">
              <a:buFont typeface="Wingdings" panose="05000000000000000000" pitchFamily="2" charset="2"/>
              <a:buChar char="w"/>
            </a:pPr>
            <a:r>
              <a:rPr lang="en-US" dirty="0"/>
              <a:t>Provide updates on the status of </a:t>
            </a:r>
            <a:br>
              <a:rPr lang="pl-PL" dirty="0"/>
            </a:br>
            <a:r>
              <a:rPr lang="en-US" dirty="0"/>
              <a:t>the project. Highlighting student engagement. </a:t>
            </a:r>
          </a:p>
          <a:p>
            <a:pPr marL="342900" indent="-342900">
              <a:buFont typeface="Wingdings" panose="05000000000000000000" pitchFamily="2" charset="2"/>
              <a:buChar char="w"/>
            </a:pPr>
            <a:r>
              <a:rPr lang="en-US" dirty="0"/>
              <a:t>Provide testimonials of how PTA/PTO group input has improved the menu. </a:t>
            </a:r>
          </a:p>
          <a:p>
            <a:pPr marL="342900" indent="-342900">
              <a:buFont typeface="Wingdings" panose="05000000000000000000" pitchFamily="2" charset="2"/>
              <a:buChar char="w"/>
            </a:pPr>
            <a:r>
              <a:rPr lang="en-US" dirty="0"/>
              <a:t>Include the Local Wellness (policy) Team.</a:t>
            </a:r>
          </a:p>
        </p:txBody>
      </p:sp>
      <p:sp>
        <p:nvSpPr>
          <p:cNvPr id="8" name="Symbol zastępczy stopki 2">
            <a:extLst>
              <a:ext uri="{FF2B5EF4-FFF2-40B4-BE49-F238E27FC236}">
                <a16:creationId xmlns:a16="http://schemas.microsoft.com/office/drawing/2014/main" id="{C4E72B48-1CA0-198D-EEF1-F125323EC24D}"/>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4BC3747C-A6B6-4091-AB21-8A48ED0B5E4A}"/>
              </a:ext>
            </a:extLst>
          </p:cNvPr>
          <p:cNvSpPr>
            <a:spLocks noGrp="1"/>
          </p:cNvSpPr>
          <p:nvPr>
            <p:ph type="sldNum" sz="quarter" idx="11"/>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35</a:t>
            </a:fld>
            <a:endParaRPr lang="pl-PL" dirty="0"/>
          </a:p>
        </p:txBody>
      </p:sp>
    </p:spTree>
    <p:extLst>
      <p:ext uri="{BB962C8B-B14F-4D97-AF65-F5344CB8AC3E}">
        <p14:creationId xmlns:p14="http://schemas.microsoft.com/office/powerpoint/2010/main" val="4214924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D85EF-631A-726D-506C-30D62096053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2A50D21-81CA-EA1B-51AD-1A62E9ADC657}"/>
              </a:ext>
            </a:extLst>
          </p:cNvPr>
          <p:cNvSpPr>
            <a:spLocks noGrp="1"/>
          </p:cNvSpPr>
          <p:nvPr>
            <p:ph type="title"/>
          </p:nvPr>
        </p:nvSpPr>
        <p:spPr>
          <a:xfrm>
            <a:off x="4044176" y="715691"/>
            <a:ext cx="6077414" cy="1997695"/>
          </a:xfrm>
        </p:spPr>
        <p:txBody>
          <a:bodyPr/>
          <a:lstStyle/>
          <a:p>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392483A7-D6EE-59D4-99DC-ADFE0D2C9F1D}"/>
              </a:ext>
            </a:extLst>
          </p:cNvPr>
          <p:cNvSpPr>
            <a:spLocks noGrp="1"/>
          </p:cNvSpPr>
          <p:nvPr>
            <p:ph type="body" idx="1"/>
          </p:nvPr>
        </p:nvSpPr>
        <p:spPr>
          <a:xfrm>
            <a:off x="3491349" y="3086061"/>
            <a:ext cx="7183068" cy="1997695"/>
          </a:xfrm>
        </p:spPr>
        <p:txBody>
          <a:bodyPr>
            <a:normAutofit/>
          </a:bodyPr>
          <a:lstStyle/>
          <a:p>
            <a:r>
              <a:rPr lang="en-US" dirty="0">
                <a:solidFill>
                  <a:schemeClr val="tx1"/>
                </a:solidFill>
              </a:rPr>
              <a:t>What are some benefits of incorporating local recipes into the School Meal Programs?</a:t>
            </a:r>
          </a:p>
          <a:p>
            <a:r>
              <a:rPr lang="en-US" dirty="0">
                <a:solidFill>
                  <a:schemeClr val="tx1"/>
                </a:solidFill>
              </a:rPr>
              <a:t>How do you communicate with the local school community? </a:t>
            </a:r>
          </a:p>
        </p:txBody>
      </p:sp>
      <p:sp>
        <p:nvSpPr>
          <p:cNvPr id="4" name="Symbol zastępczy stopki 3">
            <a:extLst>
              <a:ext uri="{FF2B5EF4-FFF2-40B4-BE49-F238E27FC236}">
                <a16:creationId xmlns:a16="http://schemas.microsoft.com/office/drawing/2014/main" id="{1856E61B-141B-E231-02F1-7681C6106B8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167927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E7CBA47-EA7A-025B-92EA-443DBE181745}"/>
              </a:ext>
            </a:extLst>
          </p:cNvPr>
          <p:cNvSpPr>
            <a:spLocks noGrp="1"/>
          </p:cNvSpPr>
          <p:nvPr>
            <p:ph type="title"/>
          </p:nvPr>
        </p:nvSpPr>
        <p:spPr>
          <a:xfrm>
            <a:off x="1012248" y="1121342"/>
            <a:ext cx="4819867" cy="1291658"/>
          </a:xfrm>
        </p:spPr>
        <p:txBody>
          <a:bodyPr>
            <a:normAutofit/>
          </a:bodyPr>
          <a:lstStyle/>
          <a:p>
            <a:r>
              <a:rPr lang="en-US" dirty="0"/>
              <a:t>Strategies for Identifying Locally Sourced </a:t>
            </a:r>
            <a:br>
              <a:rPr lang="pl-PL" dirty="0"/>
            </a:br>
            <a:r>
              <a:rPr lang="en-US" dirty="0"/>
              <a:t>Food Items </a:t>
            </a:r>
            <a:endParaRPr lang="pl-PL" dirty="0"/>
          </a:p>
        </p:txBody>
      </p:sp>
      <p:sp>
        <p:nvSpPr>
          <p:cNvPr id="4" name="Symbol zastępczy tekstu 3">
            <a:extLst>
              <a:ext uri="{FF2B5EF4-FFF2-40B4-BE49-F238E27FC236}">
                <a16:creationId xmlns:a16="http://schemas.microsoft.com/office/drawing/2014/main" id="{B4DA3BBC-A498-41CA-7C91-F4222E48E0EA}"/>
              </a:ext>
            </a:extLst>
          </p:cNvPr>
          <p:cNvSpPr>
            <a:spLocks noGrp="1"/>
          </p:cNvSpPr>
          <p:nvPr>
            <p:ph type="body" sz="half" idx="2"/>
          </p:nvPr>
        </p:nvSpPr>
        <p:spPr>
          <a:xfrm>
            <a:off x="1012248" y="2578100"/>
            <a:ext cx="4819867" cy="1050357"/>
          </a:xfrm>
        </p:spPr>
        <p:txBody>
          <a:bodyPr/>
          <a:lstStyle/>
          <a:p>
            <a:r>
              <a:rPr lang="en-US" dirty="0"/>
              <a:t>Discuss strategies for identifying locally sourced food items to be utilized in the recipe.</a:t>
            </a:r>
          </a:p>
        </p:txBody>
      </p:sp>
      <p:sp>
        <p:nvSpPr>
          <p:cNvPr id="5" name="Symbol zastępczy stopki 4">
            <a:extLst>
              <a:ext uri="{FF2B5EF4-FFF2-40B4-BE49-F238E27FC236}">
                <a16:creationId xmlns:a16="http://schemas.microsoft.com/office/drawing/2014/main" id="{88FC7E49-84E0-0334-FC80-33E32A3A0D5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7" name="Prostokąt: zaokrąglone rogi 6">
            <a:extLst>
              <a:ext uri="{FF2B5EF4-FFF2-40B4-BE49-F238E27FC236}">
                <a16:creationId xmlns:a16="http://schemas.microsoft.com/office/drawing/2014/main" id="{DE2FCB11-94BE-ADD8-9F7C-627C25E30C2B}"/>
              </a:ext>
              <a:ext uri="{C183D7F6-B498-43B3-948B-1728B52AA6E4}">
                <adec:decorative xmlns:adec="http://schemas.microsoft.com/office/drawing/2017/decorative" val="1"/>
              </a:ext>
            </a:extLst>
          </p:cNvPr>
          <p:cNvSpPr/>
          <p:nvPr/>
        </p:nvSpPr>
        <p:spPr>
          <a:xfrm>
            <a:off x="6312209" y="838200"/>
            <a:ext cx="5168899" cy="5092700"/>
          </a:xfrm>
          <a:prstGeom prst="roundRect">
            <a:avLst>
              <a:gd name="adj" fmla="val 7440"/>
            </a:avLst>
          </a:prstGeom>
          <a:blipFill>
            <a:blip r:embed="rId2"/>
            <a:stretch>
              <a:fillRect l="-12813" t="-740" r="-29745" b="-171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Symbol zastępczy numeru slajdu 5">
            <a:extLst>
              <a:ext uri="{FF2B5EF4-FFF2-40B4-BE49-F238E27FC236}">
                <a16:creationId xmlns:a16="http://schemas.microsoft.com/office/drawing/2014/main" id="{B789B595-2F91-D227-112A-7FB0FC6903B5}"/>
              </a:ext>
            </a:extLst>
          </p:cNvPr>
          <p:cNvSpPr>
            <a:spLocks noGrp="1"/>
          </p:cNvSpPr>
          <p:nvPr>
            <p:ph type="sldNum" sz="quarter" idx="4"/>
          </p:nvPr>
        </p:nvSpPr>
        <p:spPr/>
        <p:txBody>
          <a:bodyPr/>
          <a:lstStyle/>
          <a:p>
            <a:fld id="{87B17086-FE5F-4B39-99A4-0AF7C2C21D7E}" type="slidenum">
              <a:rPr lang="pl-PL" smtClean="0"/>
              <a:pPr/>
              <a:t>37</a:t>
            </a:fld>
            <a:endParaRPr lang="pl-PL" dirty="0"/>
          </a:p>
        </p:txBody>
      </p:sp>
    </p:spTree>
    <p:extLst>
      <p:ext uri="{BB962C8B-B14F-4D97-AF65-F5344CB8AC3E}">
        <p14:creationId xmlns:p14="http://schemas.microsoft.com/office/powerpoint/2010/main" val="14900725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A4C80E-972A-57F7-09ED-7935E7F8DF9E}"/>
              </a:ext>
            </a:extLst>
          </p:cNvPr>
          <p:cNvSpPr>
            <a:spLocks noGrp="1"/>
          </p:cNvSpPr>
          <p:nvPr>
            <p:ph type="title"/>
          </p:nvPr>
        </p:nvSpPr>
        <p:spPr/>
        <p:txBody>
          <a:bodyPr/>
          <a:lstStyle/>
          <a:p>
            <a:r>
              <a:rPr lang="pl-PL" dirty="0">
                <a:solidFill>
                  <a:schemeClr val="tx1"/>
                </a:solidFill>
              </a:rPr>
              <a:t>True </a:t>
            </a:r>
            <a:r>
              <a:rPr lang="pl-PL" dirty="0" err="1">
                <a:solidFill>
                  <a:schemeClr val="tx1"/>
                </a:solidFill>
              </a:rPr>
              <a:t>or</a:t>
            </a:r>
            <a:r>
              <a:rPr lang="pl-PL" dirty="0">
                <a:solidFill>
                  <a:schemeClr val="tx1"/>
                </a:solidFill>
              </a:rPr>
              <a:t> </a:t>
            </a:r>
            <a:r>
              <a:rPr lang="pl-PL" dirty="0" err="1">
                <a:solidFill>
                  <a:schemeClr val="tx1"/>
                </a:solidFill>
              </a:rPr>
              <a:t>False</a:t>
            </a:r>
            <a:r>
              <a:rPr lang="pl-PL" dirty="0">
                <a:solidFill>
                  <a:schemeClr val="tx1"/>
                </a:solidFill>
              </a:rPr>
              <a:t>?</a:t>
            </a:r>
          </a:p>
        </p:txBody>
      </p:sp>
      <p:sp>
        <p:nvSpPr>
          <p:cNvPr id="6" name="Symbol zastępczy zawartości 5">
            <a:extLst>
              <a:ext uri="{FF2B5EF4-FFF2-40B4-BE49-F238E27FC236}">
                <a16:creationId xmlns:a16="http://schemas.microsoft.com/office/drawing/2014/main" id="{BB46F81C-8F78-F5CD-DDB1-E0607DF0B3A1}"/>
              </a:ext>
            </a:extLst>
          </p:cNvPr>
          <p:cNvSpPr>
            <a:spLocks noGrp="1"/>
          </p:cNvSpPr>
          <p:nvPr>
            <p:ph idx="1"/>
          </p:nvPr>
        </p:nvSpPr>
        <p:spPr/>
        <p:txBody>
          <a:bodyPr/>
          <a:lstStyle/>
          <a:p>
            <a:r>
              <a:rPr lang="en-US" sz="2800" dirty="0"/>
              <a:t>Many ingredients can be sourced locally.</a:t>
            </a:r>
          </a:p>
        </p:txBody>
      </p:sp>
      <p:sp>
        <p:nvSpPr>
          <p:cNvPr id="3" name="Symbol zastępczy stopki 2">
            <a:extLst>
              <a:ext uri="{FF2B5EF4-FFF2-40B4-BE49-F238E27FC236}">
                <a16:creationId xmlns:a16="http://schemas.microsoft.com/office/drawing/2014/main" id="{698E8675-983F-C6A7-B031-D2D19A3A3D2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9C3D78BE-DCAD-7A67-1321-D5DDDC7F2CA3}"/>
              </a:ext>
            </a:extLst>
          </p:cNvPr>
          <p:cNvSpPr>
            <a:spLocks noGrp="1"/>
          </p:cNvSpPr>
          <p:nvPr>
            <p:ph type="sldNum" sz="quarter" idx="4"/>
          </p:nvPr>
        </p:nvSpPr>
        <p:spPr/>
        <p:txBody>
          <a:bodyPr/>
          <a:lstStyle/>
          <a:p>
            <a:fld id="{87B17086-FE5F-4B39-99A4-0AF7C2C21D7E}" type="slidenum">
              <a:rPr lang="pl-PL" smtClean="0"/>
              <a:pPr/>
              <a:t>38</a:t>
            </a:fld>
            <a:endParaRPr lang="pl-PL" dirty="0"/>
          </a:p>
        </p:txBody>
      </p:sp>
    </p:spTree>
    <p:extLst>
      <p:ext uri="{BB962C8B-B14F-4D97-AF65-F5344CB8AC3E}">
        <p14:creationId xmlns:p14="http://schemas.microsoft.com/office/powerpoint/2010/main" val="4327639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EC80-8F9A-3804-2652-C24F05040BA3}"/>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5DAA4C4-599F-BD77-F597-CA4B96176745}"/>
              </a:ext>
            </a:extLst>
          </p:cNvPr>
          <p:cNvSpPr>
            <a:spLocks noGrp="1"/>
          </p:cNvSpPr>
          <p:nvPr>
            <p:ph type="title"/>
          </p:nvPr>
        </p:nvSpPr>
        <p:spPr/>
        <p:txBody>
          <a:bodyPr/>
          <a:lstStyle/>
          <a:p>
            <a:r>
              <a:rPr lang="pl-PL" dirty="0">
                <a:solidFill>
                  <a:schemeClr val="tx2"/>
                </a:solidFill>
              </a:rPr>
              <a:t>True</a:t>
            </a:r>
          </a:p>
        </p:txBody>
      </p:sp>
      <p:sp>
        <p:nvSpPr>
          <p:cNvPr id="6" name="Symbol zastępczy zawartości 5">
            <a:extLst>
              <a:ext uri="{FF2B5EF4-FFF2-40B4-BE49-F238E27FC236}">
                <a16:creationId xmlns:a16="http://schemas.microsoft.com/office/drawing/2014/main" id="{97FC4C2F-8F53-91E3-92BD-0DAA4E99BA63}"/>
              </a:ext>
            </a:extLst>
          </p:cNvPr>
          <p:cNvSpPr>
            <a:spLocks noGrp="1"/>
          </p:cNvSpPr>
          <p:nvPr>
            <p:ph idx="1"/>
          </p:nvPr>
        </p:nvSpPr>
        <p:spPr/>
        <p:txBody>
          <a:bodyPr/>
          <a:lstStyle/>
          <a:p>
            <a:r>
              <a:rPr lang="en-US" sz="2800" dirty="0"/>
              <a:t>Many ingredients can be sourced locally.</a:t>
            </a:r>
          </a:p>
        </p:txBody>
      </p:sp>
      <p:sp>
        <p:nvSpPr>
          <p:cNvPr id="3" name="Symbol zastępczy stopki 2">
            <a:extLst>
              <a:ext uri="{FF2B5EF4-FFF2-40B4-BE49-F238E27FC236}">
                <a16:creationId xmlns:a16="http://schemas.microsoft.com/office/drawing/2014/main" id="{9E73DD63-82ED-F453-E4C3-CB1426C45A8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F1EEC771-76C0-8BC8-F9A0-8E7667685C1E}"/>
              </a:ext>
            </a:extLst>
          </p:cNvPr>
          <p:cNvSpPr>
            <a:spLocks noGrp="1"/>
          </p:cNvSpPr>
          <p:nvPr>
            <p:ph type="sldNum" sz="quarter" idx="4"/>
          </p:nvPr>
        </p:nvSpPr>
        <p:spPr/>
        <p:txBody>
          <a:bodyPr/>
          <a:lstStyle/>
          <a:p>
            <a:fld id="{87B17086-FE5F-4B39-99A4-0AF7C2C21D7E}" type="slidenum">
              <a:rPr lang="pl-PL" smtClean="0"/>
              <a:pPr/>
              <a:t>39</a:t>
            </a:fld>
            <a:endParaRPr lang="pl-PL" dirty="0"/>
          </a:p>
        </p:txBody>
      </p:sp>
    </p:spTree>
    <p:extLst>
      <p:ext uri="{BB962C8B-B14F-4D97-AF65-F5344CB8AC3E}">
        <p14:creationId xmlns:p14="http://schemas.microsoft.com/office/powerpoint/2010/main" val="4103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870F0-1515-116A-604C-4C7A7D1D155E}"/>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1AC707F-E50C-A97C-0CE8-D7F5AB972D3D}"/>
              </a:ext>
            </a:extLst>
          </p:cNvPr>
          <p:cNvSpPr>
            <a:spLocks noGrp="1"/>
          </p:cNvSpPr>
          <p:nvPr>
            <p:ph type="title"/>
          </p:nvPr>
        </p:nvSpPr>
        <p:spPr>
          <a:xfrm>
            <a:off x="1012248" y="1121343"/>
            <a:ext cx="4819867" cy="707458"/>
          </a:xfrm>
        </p:spPr>
        <p:txBody>
          <a:bodyPr>
            <a:normAutofit/>
          </a:bodyPr>
          <a:lstStyle/>
          <a:p>
            <a:r>
              <a:rPr lang="en-US" sz="3600" dirty="0"/>
              <a:t>How to Define Local</a:t>
            </a:r>
            <a:endParaRPr lang="pl-PL" sz="3600" dirty="0"/>
          </a:p>
        </p:txBody>
      </p:sp>
      <p:sp>
        <p:nvSpPr>
          <p:cNvPr id="4" name="Symbol zastępczy tekstu 3">
            <a:extLst>
              <a:ext uri="{FF2B5EF4-FFF2-40B4-BE49-F238E27FC236}">
                <a16:creationId xmlns:a16="http://schemas.microsoft.com/office/drawing/2014/main" id="{13737E00-11F5-596A-FD19-4D6F2C0546FA}"/>
              </a:ext>
            </a:extLst>
          </p:cNvPr>
          <p:cNvSpPr>
            <a:spLocks noGrp="1"/>
          </p:cNvSpPr>
          <p:nvPr>
            <p:ph type="body" sz="half" idx="2"/>
          </p:nvPr>
        </p:nvSpPr>
        <p:spPr>
          <a:xfrm>
            <a:off x="1012248" y="2019300"/>
            <a:ext cx="4819867" cy="2819400"/>
          </a:xfrm>
        </p:spPr>
        <p:txBody>
          <a:bodyPr>
            <a:normAutofit/>
          </a:bodyPr>
          <a:lstStyle/>
          <a:p>
            <a:r>
              <a:rPr lang="en-US" dirty="0"/>
              <a:t>Defined at the district level</a:t>
            </a:r>
          </a:p>
          <a:p>
            <a:r>
              <a:rPr lang="en-US" dirty="0"/>
              <a:t>Crafted to meet the purchasing goals of the district </a:t>
            </a:r>
          </a:p>
        </p:txBody>
      </p:sp>
      <p:sp>
        <p:nvSpPr>
          <p:cNvPr id="5" name="Symbol zastępczy stopki 4">
            <a:extLst>
              <a:ext uri="{FF2B5EF4-FFF2-40B4-BE49-F238E27FC236}">
                <a16:creationId xmlns:a16="http://schemas.microsoft.com/office/drawing/2014/main" id="{036E4527-E945-8C01-F1CD-80F9F5035B3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7" name="Prostokąt: zaokrąglone rogi 6">
            <a:extLst>
              <a:ext uri="{FF2B5EF4-FFF2-40B4-BE49-F238E27FC236}">
                <a16:creationId xmlns:a16="http://schemas.microsoft.com/office/drawing/2014/main" id="{683E133B-4618-9D84-915E-34EEF6EAE9EF}"/>
              </a:ext>
              <a:ext uri="{C183D7F6-B498-43B3-948B-1728B52AA6E4}">
                <adec:decorative xmlns:adec="http://schemas.microsoft.com/office/drawing/2017/decorative" val="1"/>
              </a:ext>
            </a:extLst>
          </p:cNvPr>
          <p:cNvSpPr/>
          <p:nvPr/>
        </p:nvSpPr>
        <p:spPr>
          <a:xfrm>
            <a:off x="6312209" y="838200"/>
            <a:ext cx="5168899" cy="5092700"/>
          </a:xfrm>
          <a:prstGeom prst="roundRect">
            <a:avLst>
              <a:gd name="adj" fmla="val 7440"/>
            </a:avLst>
          </a:prstGeom>
          <a:blipFill>
            <a:blip r:embed="rId2"/>
            <a:stretch>
              <a:fillRect l="-2002" t="-6484" r="-40556" b="-171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Symbol zastępczy numeru slajdu 5">
            <a:extLst>
              <a:ext uri="{FF2B5EF4-FFF2-40B4-BE49-F238E27FC236}">
                <a16:creationId xmlns:a16="http://schemas.microsoft.com/office/drawing/2014/main" id="{CD84DCDD-8135-7F35-7711-0E33154EE1D8}"/>
              </a:ext>
            </a:extLst>
          </p:cNvPr>
          <p:cNvSpPr>
            <a:spLocks noGrp="1"/>
          </p:cNvSpPr>
          <p:nvPr>
            <p:ph type="sldNum" sz="quarter" idx="4"/>
          </p:nvPr>
        </p:nvSpPr>
        <p:spPr/>
        <p:txBody>
          <a:bodyPr/>
          <a:lstStyle/>
          <a:p>
            <a:fld id="{87B17086-FE5F-4B39-99A4-0AF7C2C21D7E}" type="slidenum">
              <a:rPr lang="pl-PL" smtClean="0"/>
              <a:pPr/>
              <a:t>40</a:t>
            </a:fld>
            <a:endParaRPr lang="pl-PL" dirty="0"/>
          </a:p>
        </p:txBody>
      </p:sp>
    </p:spTree>
    <p:extLst>
      <p:ext uri="{BB962C8B-B14F-4D97-AF65-F5344CB8AC3E}">
        <p14:creationId xmlns:p14="http://schemas.microsoft.com/office/powerpoint/2010/main" val="3358554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70CFAA81-EA65-8FF9-7375-C5F108A75AC0}"/>
              </a:ext>
            </a:extLst>
          </p:cNvPr>
          <p:cNvSpPr>
            <a:spLocks noGrp="1"/>
          </p:cNvSpPr>
          <p:nvPr>
            <p:ph type="title"/>
          </p:nvPr>
        </p:nvSpPr>
        <p:spPr>
          <a:xfrm>
            <a:off x="838200" y="403225"/>
            <a:ext cx="7556500" cy="1325563"/>
          </a:xfrm>
        </p:spPr>
        <p:txBody>
          <a:bodyPr>
            <a:normAutofit/>
          </a:bodyPr>
          <a:lstStyle/>
          <a:p>
            <a:r>
              <a:rPr lang="en-US" dirty="0"/>
              <a:t>Benefits of Purchasing Locally Sourced Foods</a:t>
            </a:r>
            <a:endParaRPr lang="pl-PL" dirty="0"/>
          </a:p>
        </p:txBody>
      </p:sp>
      <p:sp>
        <p:nvSpPr>
          <p:cNvPr id="6" name="Symbol zastępczy zawartości 5">
            <a:extLst>
              <a:ext uri="{FF2B5EF4-FFF2-40B4-BE49-F238E27FC236}">
                <a16:creationId xmlns:a16="http://schemas.microsoft.com/office/drawing/2014/main" id="{782341EB-B00C-DF11-0534-7C07B030260C}"/>
              </a:ext>
            </a:extLst>
          </p:cNvPr>
          <p:cNvSpPr>
            <a:spLocks noGrp="1"/>
          </p:cNvSpPr>
          <p:nvPr>
            <p:ph idx="1"/>
          </p:nvPr>
        </p:nvSpPr>
        <p:spPr>
          <a:xfrm>
            <a:off x="838199" y="2084090"/>
            <a:ext cx="10515600" cy="4177010"/>
          </a:xfrm>
        </p:spPr>
        <p:txBody>
          <a:bodyPr numCol="2" spcCol="720000">
            <a:normAutofit lnSpcReduction="10000"/>
          </a:bodyPr>
          <a:lstStyle/>
          <a:p>
            <a:pPr marL="457200" lvl="0" indent="-457200">
              <a:lnSpc>
                <a:spcPct val="120000"/>
              </a:lnSpc>
              <a:spcBef>
                <a:spcPts val="0"/>
              </a:spcBef>
              <a:spcAft>
                <a:spcPts val="1200"/>
              </a:spcAft>
              <a:buFont typeface="Wingdings" panose="05000000000000000000" pitchFamily="2" charset="2"/>
              <a:buChar char="w"/>
            </a:pPr>
            <a:r>
              <a:rPr lang="en-US" sz="2400" dirty="0"/>
              <a:t>Access to nutritious, </a:t>
            </a:r>
            <a:br>
              <a:rPr lang="pl-PL" sz="2400" dirty="0"/>
            </a:br>
            <a:r>
              <a:rPr lang="en-US" sz="2400" dirty="0"/>
              <a:t>high-quality foods </a:t>
            </a:r>
          </a:p>
          <a:p>
            <a:pPr marL="457200" lvl="0" indent="-457200">
              <a:lnSpc>
                <a:spcPct val="120000"/>
              </a:lnSpc>
              <a:spcBef>
                <a:spcPts val="0"/>
              </a:spcBef>
              <a:spcAft>
                <a:spcPts val="1200"/>
              </a:spcAft>
              <a:buFont typeface="Wingdings" panose="05000000000000000000" pitchFamily="2" charset="2"/>
              <a:buChar char="w"/>
            </a:pPr>
            <a:r>
              <a:rPr lang="en-US" sz="2400" dirty="0"/>
              <a:t>Good stewardship </a:t>
            </a:r>
            <a:br>
              <a:rPr lang="pl-PL" sz="2400" dirty="0"/>
            </a:br>
            <a:r>
              <a:rPr lang="en-US" sz="2400" dirty="0"/>
              <a:t>of SFA funds </a:t>
            </a:r>
          </a:p>
          <a:p>
            <a:pPr marL="457200" lvl="0" indent="-457200">
              <a:lnSpc>
                <a:spcPct val="120000"/>
              </a:lnSpc>
              <a:spcBef>
                <a:spcPts val="0"/>
              </a:spcBef>
              <a:spcAft>
                <a:spcPts val="1200"/>
              </a:spcAft>
              <a:buFont typeface="Wingdings" panose="05000000000000000000" pitchFamily="2" charset="2"/>
              <a:buChar char="w"/>
            </a:pPr>
            <a:r>
              <a:rPr lang="en-US" sz="2400" dirty="0"/>
              <a:t>Financial support of local food producers</a:t>
            </a:r>
          </a:p>
          <a:p>
            <a:pPr marL="457200" lvl="0" indent="-457200">
              <a:lnSpc>
                <a:spcPct val="120000"/>
              </a:lnSpc>
              <a:spcBef>
                <a:spcPts val="0"/>
              </a:spcBef>
              <a:spcAft>
                <a:spcPts val="1200"/>
              </a:spcAft>
              <a:buFont typeface="Wingdings" panose="05000000000000000000" pitchFamily="2" charset="2"/>
              <a:buChar char="w"/>
            </a:pPr>
            <a:r>
              <a:rPr lang="en-US" sz="2400" dirty="0"/>
              <a:t>Community engagement </a:t>
            </a:r>
            <a:br>
              <a:rPr lang="pl-PL" sz="2400" dirty="0"/>
            </a:br>
            <a:endParaRPr lang="pl-PL" sz="2400" dirty="0"/>
          </a:p>
          <a:p>
            <a:pPr marL="457200" lvl="0" indent="-457200">
              <a:lnSpc>
                <a:spcPct val="120000"/>
              </a:lnSpc>
              <a:spcBef>
                <a:spcPts val="0"/>
              </a:spcBef>
              <a:spcAft>
                <a:spcPts val="1200"/>
              </a:spcAft>
              <a:buFont typeface="Wingdings" panose="05000000000000000000" pitchFamily="2" charset="2"/>
              <a:buChar char="w"/>
            </a:pPr>
            <a:r>
              <a:rPr lang="en-US" sz="2400" dirty="0"/>
              <a:t>Opportunities to increase food-related education of students </a:t>
            </a:r>
          </a:p>
          <a:p>
            <a:pPr marL="457200" lvl="0" indent="-457200">
              <a:lnSpc>
                <a:spcPct val="120000"/>
              </a:lnSpc>
              <a:spcBef>
                <a:spcPts val="0"/>
              </a:spcBef>
              <a:spcAft>
                <a:spcPts val="1200"/>
              </a:spcAft>
              <a:buFont typeface="Wingdings" panose="05000000000000000000" pitchFamily="2" charset="2"/>
              <a:buChar char="w"/>
            </a:pPr>
            <a:r>
              <a:rPr lang="en-US" sz="2400" dirty="0"/>
              <a:t>Positive environmental impacts</a:t>
            </a:r>
          </a:p>
          <a:p>
            <a:pPr marL="457200" lvl="0" indent="-457200">
              <a:lnSpc>
                <a:spcPct val="120000"/>
              </a:lnSpc>
              <a:spcBef>
                <a:spcPts val="0"/>
              </a:spcBef>
              <a:spcAft>
                <a:spcPts val="1200"/>
              </a:spcAft>
              <a:buFont typeface="Wingdings" panose="05000000000000000000" pitchFamily="2" charset="2"/>
              <a:buChar char="w"/>
            </a:pPr>
            <a:r>
              <a:rPr lang="en-US" sz="2400" dirty="0"/>
              <a:t>Learn about cultural impact of regional/ethnic food traditions and preparation methods </a:t>
            </a:r>
          </a:p>
        </p:txBody>
      </p:sp>
      <p:sp>
        <p:nvSpPr>
          <p:cNvPr id="3" name="Symbol zastępczy stopki 2">
            <a:extLst>
              <a:ext uri="{FF2B5EF4-FFF2-40B4-BE49-F238E27FC236}">
                <a16:creationId xmlns:a16="http://schemas.microsoft.com/office/drawing/2014/main" id="{82A4732C-6C00-053F-AF82-F19CCB72F18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D3A8991C-C72D-EDEE-751F-7C0F0B7D76E0}"/>
              </a:ext>
            </a:extLst>
          </p:cNvPr>
          <p:cNvSpPr>
            <a:spLocks noGrp="1"/>
          </p:cNvSpPr>
          <p:nvPr>
            <p:ph type="sldNum" sz="quarter" idx="4"/>
          </p:nvPr>
        </p:nvSpPr>
        <p:spPr/>
        <p:txBody>
          <a:bodyPr/>
          <a:lstStyle/>
          <a:p>
            <a:fld id="{87B17086-FE5F-4B39-99A4-0AF7C2C21D7E}" type="slidenum">
              <a:rPr lang="pl-PL" smtClean="0"/>
              <a:pPr/>
              <a:t>41</a:t>
            </a:fld>
            <a:endParaRPr lang="pl-PL" dirty="0"/>
          </a:p>
        </p:txBody>
      </p:sp>
    </p:spTree>
    <p:extLst>
      <p:ext uri="{BB962C8B-B14F-4D97-AF65-F5344CB8AC3E}">
        <p14:creationId xmlns:p14="http://schemas.microsoft.com/office/powerpoint/2010/main" val="12470765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EC58EF0D-1261-602A-66F6-C94D53B42F1B}"/>
              </a:ext>
            </a:extLst>
          </p:cNvPr>
          <p:cNvSpPr>
            <a:spLocks noGrp="1"/>
          </p:cNvSpPr>
          <p:nvPr>
            <p:ph type="title"/>
          </p:nvPr>
        </p:nvSpPr>
        <p:spPr/>
        <p:txBody>
          <a:bodyPr/>
          <a:lstStyle/>
          <a:p>
            <a:r>
              <a:rPr lang="en-US" dirty="0"/>
              <a:t>Models For Procuring Local Foods </a:t>
            </a:r>
            <a:endParaRPr lang="pl-PL" dirty="0"/>
          </a:p>
        </p:txBody>
      </p:sp>
      <p:sp>
        <p:nvSpPr>
          <p:cNvPr id="2" name="Symbol zastępczy zawartości 1">
            <a:extLst>
              <a:ext uri="{FF2B5EF4-FFF2-40B4-BE49-F238E27FC236}">
                <a16:creationId xmlns:a16="http://schemas.microsoft.com/office/drawing/2014/main" id="{B7FA6C75-7DF2-7577-CE23-B2295E5D39FC}"/>
              </a:ext>
            </a:extLst>
          </p:cNvPr>
          <p:cNvSpPr>
            <a:spLocks noGrp="1"/>
          </p:cNvSpPr>
          <p:nvPr>
            <p:ph idx="1"/>
          </p:nvPr>
        </p:nvSpPr>
        <p:spPr>
          <a:xfrm>
            <a:off x="838199" y="1825625"/>
            <a:ext cx="8575307" cy="4371975"/>
          </a:xfrm>
        </p:spPr>
        <p:txBody>
          <a:bodyPr>
            <a:normAutofit fontScale="92500" lnSpcReduction="10000"/>
          </a:bodyPr>
          <a:lstStyle/>
          <a:p>
            <a:pPr marL="457200" lvl="0" indent="-457200">
              <a:lnSpc>
                <a:spcPct val="120000"/>
              </a:lnSpc>
              <a:spcBef>
                <a:spcPts val="0"/>
              </a:spcBef>
              <a:spcAft>
                <a:spcPts val="1200"/>
              </a:spcAft>
              <a:buFont typeface="Wingdings" panose="05000000000000000000" pitchFamily="2" charset="2"/>
              <a:buChar char="w"/>
            </a:pPr>
            <a:r>
              <a:rPr lang="en-US" sz="2800" dirty="0"/>
              <a:t>Distributors </a:t>
            </a:r>
          </a:p>
          <a:p>
            <a:pPr marL="457200" lvl="0" indent="-457200">
              <a:lnSpc>
                <a:spcPct val="120000"/>
              </a:lnSpc>
              <a:spcBef>
                <a:spcPts val="0"/>
              </a:spcBef>
              <a:spcAft>
                <a:spcPts val="1200"/>
              </a:spcAft>
              <a:buFont typeface="Wingdings" panose="05000000000000000000" pitchFamily="2" charset="2"/>
              <a:buChar char="w"/>
            </a:pPr>
            <a:r>
              <a:rPr lang="en-US" sz="2800" dirty="0"/>
              <a:t>Food processors </a:t>
            </a:r>
          </a:p>
          <a:p>
            <a:pPr marL="457200" lvl="0" indent="-457200">
              <a:lnSpc>
                <a:spcPct val="120000"/>
              </a:lnSpc>
              <a:spcBef>
                <a:spcPts val="0"/>
              </a:spcBef>
              <a:spcAft>
                <a:spcPts val="1200"/>
              </a:spcAft>
              <a:buFont typeface="Wingdings" panose="05000000000000000000" pitchFamily="2" charset="2"/>
              <a:buChar char="w"/>
            </a:pPr>
            <a:r>
              <a:rPr lang="en-US" sz="2800" dirty="0"/>
              <a:t>Department of Defense Fresh Fruit and Vegetable Program (DoD Fresh) </a:t>
            </a:r>
          </a:p>
          <a:p>
            <a:pPr marL="457200" lvl="0" indent="-457200">
              <a:lnSpc>
                <a:spcPct val="120000"/>
              </a:lnSpc>
              <a:spcBef>
                <a:spcPts val="0"/>
              </a:spcBef>
              <a:spcAft>
                <a:spcPts val="1200"/>
              </a:spcAft>
              <a:buFont typeface="Wingdings" panose="05000000000000000000" pitchFamily="2" charset="2"/>
              <a:buChar char="w"/>
            </a:pPr>
            <a:r>
              <a:rPr lang="en-US" sz="2800" dirty="0"/>
              <a:t>Individual producers (direct from farmers, ranchers, and fishers) </a:t>
            </a:r>
          </a:p>
          <a:p>
            <a:pPr marL="457200" lvl="0" indent="-457200">
              <a:lnSpc>
                <a:spcPct val="120000"/>
              </a:lnSpc>
              <a:spcBef>
                <a:spcPts val="0"/>
              </a:spcBef>
              <a:spcAft>
                <a:spcPts val="1200"/>
              </a:spcAft>
              <a:buFont typeface="Wingdings" panose="05000000000000000000" pitchFamily="2" charset="2"/>
              <a:buChar char="w"/>
            </a:pPr>
            <a:r>
              <a:rPr lang="en-US" sz="2800" dirty="0"/>
              <a:t>Producer cooperatives and food hubs </a:t>
            </a:r>
          </a:p>
          <a:p>
            <a:pPr marL="457200" lvl="0" indent="-457200">
              <a:lnSpc>
                <a:spcPct val="120000"/>
              </a:lnSpc>
              <a:spcBef>
                <a:spcPts val="0"/>
              </a:spcBef>
              <a:spcAft>
                <a:spcPts val="1200"/>
              </a:spcAft>
              <a:buFont typeface="Wingdings" panose="05000000000000000000" pitchFamily="2" charset="2"/>
              <a:buChar char="w"/>
            </a:pPr>
            <a:r>
              <a:rPr lang="en-US" sz="2800" dirty="0"/>
              <a:t>School gardens</a:t>
            </a:r>
          </a:p>
        </p:txBody>
      </p:sp>
      <p:sp>
        <p:nvSpPr>
          <p:cNvPr id="3" name="Symbol zastępczy stopki 2">
            <a:extLst>
              <a:ext uri="{FF2B5EF4-FFF2-40B4-BE49-F238E27FC236}">
                <a16:creationId xmlns:a16="http://schemas.microsoft.com/office/drawing/2014/main" id="{EAFED032-9C29-7A6B-2E8E-ED9F1753126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741F3553-BCF4-E6E1-F28B-1B3DACAC7F24}"/>
              </a:ext>
            </a:extLst>
          </p:cNvPr>
          <p:cNvSpPr>
            <a:spLocks noGrp="1"/>
          </p:cNvSpPr>
          <p:nvPr>
            <p:ph type="sldNum" sz="quarter" idx="4"/>
          </p:nvPr>
        </p:nvSpPr>
        <p:spPr/>
        <p:txBody>
          <a:bodyPr/>
          <a:lstStyle/>
          <a:p>
            <a:fld id="{87B17086-FE5F-4B39-99A4-0AF7C2C21D7E}" type="slidenum">
              <a:rPr lang="pl-PL" smtClean="0"/>
              <a:pPr/>
              <a:t>42</a:t>
            </a:fld>
            <a:endParaRPr lang="pl-PL" dirty="0"/>
          </a:p>
        </p:txBody>
      </p:sp>
    </p:spTree>
    <p:extLst>
      <p:ext uri="{BB962C8B-B14F-4D97-AF65-F5344CB8AC3E}">
        <p14:creationId xmlns:p14="http://schemas.microsoft.com/office/powerpoint/2010/main" val="1902984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23263-B3A0-0066-C466-3052E058FFB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4CF26DD2-1EBC-68E5-74B0-E19EA62F1A01}"/>
              </a:ext>
            </a:extLst>
          </p:cNvPr>
          <p:cNvSpPr>
            <a:spLocks noGrp="1"/>
          </p:cNvSpPr>
          <p:nvPr>
            <p:ph type="title"/>
          </p:nvPr>
        </p:nvSpPr>
        <p:spPr>
          <a:xfrm>
            <a:off x="4044176" y="-31804"/>
            <a:ext cx="6077414" cy="1997695"/>
          </a:xfrm>
        </p:spPr>
        <p:txBody>
          <a:bodyPr/>
          <a:lstStyle/>
          <a:p>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A5641C4A-494F-B307-60F8-9608BC38DC37}"/>
              </a:ext>
            </a:extLst>
          </p:cNvPr>
          <p:cNvSpPr>
            <a:spLocks noGrp="1"/>
          </p:cNvSpPr>
          <p:nvPr>
            <p:ph type="body" idx="1"/>
          </p:nvPr>
        </p:nvSpPr>
        <p:spPr>
          <a:xfrm>
            <a:off x="3491349" y="2338566"/>
            <a:ext cx="7183068" cy="3881825"/>
          </a:xfrm>
        </p:spPr>
        <p:txBody>
          <a:bodyPr>
            <a:normAutofit fontScale="92500"/>
          </a:bodyPr>
          <a:lstStyle/>
          <a:p>
            <a:r>
              <a:rPr lang="en-US" dirty="0">
                <a:solidFill>
                  <a:schemeClr val="tx1"/>
                </a:solidFill>
              </a:rPr>
              <a:t>What are some positive impacts you have experienced from increasing the procurement </a:t>
            </a:r>
            <a:br>
              <a:rPr lang="en-US" dirty="0">
                <a:solidFill>
                  <a:schemeClr val="tx1"/>
                </a:solidFill>
              </a:rPr>
            </a:br>
            <a:r>
              <a:rPr lang="en-US" dirty="0">
                <a:solidFill>
                  <a:schemeClr val="tx1"/>
                </a:solidFill>
              </a:rPr>
              <a:t>of local foods in your program/state?</a:t>
            </a:r>
          </a:p>
          <a:p>
            <a:r>
              <a:rPr lang="en-US" dirty="0">
                <a:solidFill>
                  <a:schemeClr val="tx1"/>
                </a:solidFill>
              </a:rPr>
              <a:t>What are some local food items you have had success purchasing and serving?</a:t>
            </a:r>
          </a:p>
          <a:p>
            <a:r>
              <a:rPr lang="en-US" dirty="0">
                <a:solidFill>
                  <a:schemeClr val="tx1"/>
                </a:solidFill>
              </a:rPr>
              <a:t>Does anyone want to share some unique food items that will be featured in your recipes? Can you also share why you selected the food item?</a:t>
            </a:r>
          </a:p>
        </p:txBody>
      </p:sp>
      <p:sp>
        <p:nvSpPr>
          <p:cNvPr id="4" name="Symbol zastępczy stopki 3">
            <a:extLst>
              <a:ext uri="{FF2B5EF4-FFF2-40B4-BE49-F238E27FC236}">
                <a16:creationId xmlns:a16="http://schemas.microsoft.com/office/drawing/2014/main" id="{C2E30BE5-0339-D1B8-9151-DB7E8B8FE69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460632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ED7D69B9-7020-8455-FB69-33B7119AC64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6" name="Tytuł 5">
            <a:extLst>
              <a:ext uri="{FF2B5EF4-FFF2-40B4-BE49-F238E27FC236}">
                <a16:creationId xmlns:a16="http://schemas.microsoft.com/office/drawing/2014/main" id="{9A8B02E2-ADE7-8120-9455-2DBC18625EF7}"/>
              </a:ext>
            </a:extLst>
          </p:cNvPr>
          <p:cNvSpPr>
            <a:spLocks noGrp="1"/>
          </p:cNvSpPr>
          <p:nvPr>
            <p:ph type="title"/>
          </p:nvPr>
        </p:nvSpPr>
        <p:spPr/>
        <p:txBody>
          <a:bodyPr/>
          <a:lstStyle/>
          <a:p>
            <a:r>
              <a:rPr lang="en-US" dirty="0"/>
              <a:t>Strategies for Identifying Locally </a:t>
            </a:r>
            <a:br>
              <a:rPr lang="en-US" dirty="0"/>
            </a:br>
            <a:r>
              <a:rPr lang="en-US" dirty="0"/>
              <a:t>Sourced Food Items </a:t>
            </a:r>
            <a:endParaRPr lang="pl-PL" dirty="0"/>
          </a:p>
        </p:txBody>
      </p:sp>
      <p:sp>
        <p:nvSpPr>
          <p:cNvPr id="10" name="Symbol zastępczy zawartości 9">
            <a:extLst>
              <a:ext uri="{FF2B5EF4-FFF2-40B4-BE49-F238E27FC236}">
                <a16:creationId xmlns:a16="http://schemas.microsoft.com/office/drawing/2014/main" id="{1DCBBF54-C56F-243F-1553-0A63AA2FF292}"/>
              </a:ext>
            </a:extLst>
          </p:cNvPr>
          <p:cNvSpPr>
            <a:spLocks noGrp="1"/>
          </p:cNvSpPr>
          <p:nvPr>
            <p:ph idx="1"/>
          </p:nvPr>
        </p:nvSpPr>
        <p:spPr>
          <a:xfrm>
            <a:off x="838199" y="2084090"/>
            <a:ext cx="10515600" cy="1729628"/>
          </a:xfrm>
        </p:spPr>
        <p:txBody>
          <a:bodyPr/>
          <a:lstStyle/>
          <a:p>
            <a:r>
              <a:rPr lang="en-US" dirty="0"/>
              <a:t>Local purchasing is not just about fresh fruits and vegetables, and it is not just about farmers. </a:t>
            </a:r>
          </a:p>
          <a:p>
            <a:r>
              <a:rPr lang="en-US" sz="2800" dirty="0"/>
              <a:t>Local and regional foods can also include:</a:t>
            </a:r>
          </a:p>
        </p:txBody>
      </p:sp>
      <p:sp>
        <p:nvSpPr>
          <p:cNvPr id="12" name="Symbol zastępczy zawartości 9">
            <a:extLst>
              <a:ext uri="{FF2B5EF4-FFF2-40B4-BE49-F238E27FC236}">
                <a16:creationId xmlns:a16="http://schemas.microsoft.com/office/drawing/2014/main" id="{E7F4F93F-C9A9-D69A-DF3D-B4AA3CFD2E4D}"/>
              </a:ext>
            </a:extLst>
          </p:cNvPr>
          <p:cNvSpPr txBox="1">
            <a:spLocks/>
          </p:cNvSpPr>
          <p:nvPr/>
        </p:nvSpPr>
        <p:spPr>
          <a:xfrm>
            <a:off x="838198" y="4077488"/>
            <a:ext cx="3050896" cy="1729628"/>
          </a:xfrm>
          <a:prstGeom prst="rect">
            <a:avLst/>
          </a:prstGeom>
        </p:spPr>
        <p:txBody>
          <a:bodyPr vert="horz" lIns="91440" tIns="45720" rIns="91440" bIns="45720" numCol="1" spcCol="720000" rtlCol="0">
            <a:normAutofit fontScale="92500" lnSpcReduction="10000"/>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chemeClr val="accent3"/>
              </a:buClr>
              <a:buFont typeface="Wingdings" panose="05000000000000000000" pitchFamily="2" charset="2"/>
              <a:buChar char="w"/>
            </a:pPr>
            <a:r>
              <a:rPr lang="en-US" dirty="0"/>
              <a:t>Beans</a:t>
            </a:r>
          </a:p>
          <a:p>
            <a:pPr marL="457200" indent="-457200">
              <a:buClr>
                <a:schemeClr val="accent3"/>
              </a:buClr>
              <a:buFont typeface="Wingdings" panose="05000000000000000000" pitchFamily="2" charset="2"/>
              <a:buChar char="w"/>
            </a:pPr>
            <a:r>
              <a:rPr lang="en-US" dirty="0"/>
              <a:t>Grains</a:t>
            </a:r>
          </a:p>
          <a:p>
            <a:pPr marL="457200" indent="-457200">
              <a:buClr>
                <a:schemeClr val="accent3"/>
              </a:buClr>
              <a:buFont typeface="Wingdings" panose="05000000000000000000" pitchFamily="2" charset="2"/>
              <a:buChar char="w"/>
            </a:pPr>
            <a:r>
              <a:rPr lang="en-US" dirty="0"/>
              <a:t>Flour</a:t>
            </a:r>
          </a:p>
        </p:txBody>
      </p:sp>
      <p:sp>
        <p:nvSpPr>
          <p:cNvPr id="13" name="Symbol zastępczy zawartości 9">
            <a:extLst>
              <a:ext uri="{FF2B5EF4-FFF2-40B4-BE49-F238E27FC236}">
                <a16:creationId xmlns:a16="http://schemas.microsoft.com/office/drawing/2014/main" id="{4FE8D8C9-CE63-8E27-5A41-CC8624E9545F}"/>
              </a:ext>
            </a:extLst>
          </p:cNvPr>
          <p:cNvSpPr txBox="1">
            <a:spLocks/>
          </p:cNvSpPr>
          <p:nvPr/>
        </p:nvSpPr>
        <p:spPr>
          <a:xfrm>
            <a:off x="4014966" y="4077488"/>
            <a:ext cx="3050896" cy="1729628"/>
          </a:xfrm>
          <a:prstGeom prst="rect">
            <a:avLst/>
          </a:prstGeom>
        </p:spPr>
        <p:txBody>
          <a:bodyPr vert="horz" lIns="91440" tIns="45720" rIns="91440" bIns="45720" numCol="1" spcCol="720000" rtlCol="0">
            <a:normAutofit fontScale="92500" lnSpcReduction="10000"/>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chemeClr val="accent3"/>
              </a:buClr>
              <a:buFont typeface="Wingdings" panose="05000000000000000000" pitchFamily="2" charset="2"/>
              <a:buChar char="w"/>
            </a:pPr>
            <a:r>
              <a:rPr lang="en-US" dirty="0"/>
              <a:t>Meat &amp; Poultry</a:t>
            </a:r>
          </a:p>
          <a:p>
            <a:pPr marL="457200" indent="-457200">
              <a:buClr>
                <a:schemeClr val="accent3"/>
              </a:buClr>
              <a:buFont typeface="Wingdings" panose="05000000000000000000" pitchFamily="2" charset="2"/>
              <a:buChar char="w"/>
            </a:pPr>
            <a:r>
              <a:rPr lang="en-US" dirty="0"/>
              <a:t>Fish</a:t>
            </a:r>
          </a:p>
          <a:p>
            <a:pPr marL="457200" indent="-457200">
              <a:buClr>
                <a:schemeClr val="accent3"/>
              </a:buClr>
              <a:buFont typeface="Wingdings" panose="05000000000000000000" pitchFamily="2" charset="2"/>
              <a:buChar char="w"/>
            </a:pPr>
            <a:r>
              <a:rPr lang="en-US" dirty="0"/>
              <a:t>Condiments</a:t>
            </a:r>
          </a:p>
        </p:txBody>
      </p:sp>
      <p:sp>
        <p:nvSpPr>
          <p:cNvPr id="14" name="Symbol zastępczy zawartości 9">
            <a:extLst>
              <a:ext uri="{FF2B5EF4-FFF2-40B4-BE49-F238E27FC236}">
                <a16:creationId xmlns:a16="http://schemas.microsoft.com/office/drawing/2014/main" id="{F1EDCE86-BE72-C08C-0E1E-206832DB6E76}"/>
              </a:ext>
            </a:extLst>
          </p:cNvPr>
          <p:cNvSpPr txBox="1">
            <a:spLocks/>
          </p:cNvSpPr>
          <p:nvPr/>
        </p:nvSpPr>
        <p:spPr>
          <a:xfrm>
            <a:off x="8302903" y="4077488"/>
            <a:ext cx="3050896" cy="1729628"/>
          </a:xfrm>
          <a:prstGeom prst="rect">
            <a:avLst/>
          </a:prstGeom>
        </p:spPr>
        <p:txBody>
          <a:bodyPr vert="horz" lIns="91440" tIns="45720" rIns="91440" bIns="45720" numCol="1" spcCol="720000" rtlCol="0">
            <a:normAutofit fontScale="92500" lnSpcReduction="10000"/>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chemeClr val="accent3"/>
              </a:buClr>
              <a:buFont typeface="Wingdings" panose="05000000000000000000" pitchFamily="2" charset="2"/>
              <a:buChar char="w"/>
            </a:pPr>
            <a:r>
              <a:rPr lang="en-US" dirty="0"/>
              <a:t>Herbs</a:t>
            </a:r>
          </a:p>
          <a:p>
            <a:pPr marL="457200" indent="-457200">
              <a:buClr>
                <a:schemeClr val="accent3"/>
              </a:buClr>
              <a:buFont typeface="Wingdings" panose="05000000000000000000" pitchFamily="2" charset="2"/>
              <a:buChar char="w"/>
            </a:pPr>
            <a:r>
              <a:rPr lang="en-US" dirty="0"/>
              <a:t>Eggs</a:t>
            </a:r>
          </a:p>
          <a:p>
            <a:pPr marL="457200" indent="-457200">
              <a:buClr>
                <a:schemeClr val="accent3"/>
              </a:buClr>
              <a:buFont typeface="Wingdings" panose="05000000000000000000" pitchFamily="2" charset="2"/>
              <a:buChar char="w"/>
            </a:pPr>
            <a:r>
              <a:rPr lang="en-US" dirty="0"/>
              <a:t>Dairy</a:t>
            </a:r>
          </a:p>
        </p:txBody>
      </p:sp>
      <p:sp>
        <p:nvSpPr>
          <p:cNvPr id="4" name="Symbol zastępczy numeru slajdu 3">
            <a:extLst>
              <a:ext uri="{FF2B5EF4-FFF2-40B4-BE49-F238E27FC236}">
                <a16:creationId xmlns:a16="http://schemas.microsoft.com/office/drawing/2014/main" id="{86989546-863C-3DFF-B5D4-491E5D643066}"/>
              </a:ext>
            </a:extLst>
          </p:cNvPr>
          <p:cNvSpPr>
            <a:spLocks noGrp="1"/>
          </p:cNvSpPr>
          <p:nvPr>
            <p:ph type="sldNum" sz="quarter" idx="4"/>
          </p:nvPr>
        </p:nvSpPr>
        <p:spPr/>
        <p:txBody>
          <a:bodyPr/>
          <a:lstStyle/>
          <a:p>
            <a:fld id="{87B17086-FE5F-4B39-99A4-0AF7C2C21D7E}" type="slidenum">
              <a:rPr lang="pl-PL" smtClean="0"/>
              <a:pPr/>
              <a:t>44</a:t>
            </a:fld>
            <a:endParaRPr lang="pl-PL" dirty="0"/>
          </a:p>
        </p:txBody>
      </p:sp>
    </p:spTree>
    <p:extLst>
      <p:ext uri="{BB962C8B-B14F-4D97-AF65-F5344CB8AC3E}">
        <p14:creationId xmlns:p14="http://schemas.microsoft.com/office/powerpoint/2010/main" val="2824297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F5BF0B-28A0-89C2-8876-7CF6D56A92D4}"/>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8DC6CC5E-98DD-357E-8D11-DF156F56BFC7}"/>
              </a:ext>
            </a:extLst>
          </p:cNvPr>
          <p:cNvSpPr>
            <a:spLocks noGrp="1"/>
          </p:cNvSpPr>
          <p:nvPr>
            <p:ph type="title"/>
          </p:nvPr>
        </p:nvSpPr>
        <p:spPr/>
        <p:txBody>
          <a:bodyPr/>
          <a:lstStyle/>
          <a:p>
            <a:r>
              <a:rPr lang="en-US" dirty="0"/>
              <a:t>Strategies for Identifying Locally </a:t>
            </a:r>
            <a:br>
              <a:rPr lang="en-US" dirty="0"/>
            </a:br>
            <a:r>
              <a:rPr lang="en-US" dirty="0"/>
              <a:t>Sourced Food Items  </a:t>
            </a:r>
            <a:endParaRPr lang="pl-PL" dirty="0"/>
          </a:p>
        </p:txBody>
      </p:sp>
      <p:sp>
        <p:nvSpPr>
          <p:cNvPr id="3" name="Symbol zastępczy stopki 2">
            <a:extLst>
              <a:ext uri="{FF2B5EF4-FFF2-40B4-BE49-F238E27FC236}">
                <a16:creationId xmlns:a16="http://schemas.microsoft.com/office/drawing/2014/main" id="{1B0D8290-0ADF-EAD5-4887-6A3271C995E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10" name="Symbol zastępczy zawartości 9">
            <a:extLst>
              <a:ext uri="{FF2B5EF4-FFF2-40B4-BE49-F238E27FC236}">
                <a16:creationId xmlns:a16="http://schemas.microsoft.com/office/drawing/2014/main" id="{6D89F023-42FB-12B4-294B-4104EFAC75A4}"/>
              </a:ext>
            </a:extLst>
          </p:cNvPr>
          <p:cNvSpPr>
            <a:spLocks noGrp="1"/>
          </p:cNvSpPr>
          <p:nvPr>
            <p:ph idx="1"/>
          </p:nvPr>
        </p:nvSpPr>
        <p:spPr>
          <a:xfrm>
            <a:off x="838199" y="2084089"/>
            <a:ext cx="10515600" cy="4085217"/>
          </a:xfrm>
        </p:spPr>
        <p:txBody>
          <a:bodyPr>
            <a:normAutofit fontScale="77500" lnSpcReduction="20000"/>
          </a:bodyPr>
          <a:lstStyle/>
          <a:p>
            <a:pPr marL="0" indent="0">
              <a:lnSpc>
                <a:spcPct val="120000"/>
              </a:lnSpc>
              <a:spcAft>
                <a:spcPts val="0"/>
              </a:spcAft>
              <a:buNone/>
            </a:pPr>
            <a:r>
              <a:rPr lang="en-US" sz="2800" dirty="0"/>
              <a:t>Many organizations are set up to help forge the relationship between schools and local food producers.</a:t>
            </a:r>
            <a:endParaRPr lang="pl-PL" sz="2800" dirty="0"/>
          </a:p>
          <a:p>
            <a:pPr marL="457200" indent="-457200">
              <a:lnSpc>
                <a:spcPct val="120000"/>
              </a:lnSpc>
              <a:spcAft>
                <a:spcPts val="0"/>
              </a:spcAft>
              <a:buClr>
                <a:schemeClr val="accent3"/>
              </a:buClr>
              <a:buFont typeface="Wingdings" panose="05000000000000000000" pitchFamily="2" charset="2"/>
              <a:buChar char="w"/>
            </a:pPr>
            <a:r>
              <a:rPr lang="en-US" dirty="0"/>
              <a:t>National Farm to School Network </a:t>
            </a:r>
          </a:p>
          <a:p>
            <a:pPr marL="1143000" lvl="1" indent="-457200">
              <a:lnSpc>
                <a:spcPct val="120000"/>
              </a:lnSpc>
              <a:spcAft>
                <a:spcPts val="0"/>
              </a:spcAft>
              <a:buClr>
                <a:schemeClr val="accent3"/>
              </a:buClr>
            </a:pPr>
            <a:r>
              <a:rPr lang="en-US" dirty="0">
                <a:hlinkClick r:id="rId2"/>
              </a:rPr>
              <a:t>https://www.farmtoschool.org/</a:t>
            </a:r>
            <a:r>
              <a:rPr lang="pl-PL" dirty="0"/>
              <a:t> </a:t>
            </a:r>
            <a:endParaRPr lang="en-US" dirty="0"/>
          </a:p>
          <a:p>
            <a:pPr marL="457200" indent="-457200">
              <a:lnSpc>
                <a:spcPct val="120000"/>
              </a:lnSpc>
              <a:spcAft>
                <a:spcPts val="0"/>
              </a:spcAft>
              <a:buClr>
                <a:schemeClr val="accent3"/>
              </a:buClr>
              <a:buFont typeface="Wingdings" panose="05000000000000000000" pitchFamily="2" charset="2"/>
              <a:buChar char="w"/>
            </a:pPr>
            <a:r>
              <a:rPr lang="en-US" dirty="0"/>
              <a:t>Cooperative Extension Programs </a:t>
            </a:r>
          </a:p>
          <a:p>
            <a:pPr marL="457200" indent="-457200">
              <a:lnSpc>
                <a:spcPct val="120000"/>
              </a:lnSpc>
              <a:spcAft>
                <a:spcPts val="0"/>
              </a:spcAft>
              <a:buClr>
                <a:schemeClr val="accent3"/>
              </a:buClr>
              <a:buFont typeface="Wingdings" panose="05000000000000000000" pitchFamily="2" charset="2"/>
              <a:buChar char="w"/>
            </a:pPr>
            <a:r>
              <a:rPr lang="en-US" dirty="0"/>
              <a:t>Food Hubs</a:t>
            </a:r>
            <a:endParaRPr lang="pl-PL" dirty="0"/>
          </a:p>
          <a:p>
            <a:pPr>
              <a:lnSpc>
                <a:spcPct val="120000"/>
              </a:lnSpc>
              <a:spcAft>
                <a:spcPts val="0"/>
              </a:spcAft>
              <a:buClr>
                <a:schemeClr val="accent3"/>
              </a:buClr>
            </a:pPr>
            <a:r>
              <a:rPr lang="en-US" sz="2800" dirty="0"/>
              <a:t>Developing relationships between the school district and local producers and suppliers benefit everyone, from teachers and administrators to parents and producers, providing opportunities to build positive community outcomes.</a:t>
            </a:r>
          </a:p>
        </p:txBody>
      </p:sp>
      <p:sp>
        <p:nvSpPr>
          <p:cNvPr id="4" name="Symbol zastępczy numeru slajdu 3">
            <a:extLst>
              <a:ext uri="{FF2B5EF4-FFF2-40B4-BE49-F238E27FC236}">
                <a16:creationId xmlns:a16="http://schemas.microsoft.com/office/drawing/2014/main" id="{A6360F4A-084C-0644-3E41-4AB9260EDBA2}"/>
              </a:ext>
            </a:extLst>
          </p:cNvPr>
          <p:cNvSpPr>
            <a:spLocks noGrp="1"/>
          </p:cNvSpPr>
          <p:nvPr>
            <p:ph type="sldNum" sz="quarter" idx="4"/>
          </p:nvPr>
        </p:nvSpPr>
        <p:spPr/>
        <p:txBody>
          <a:bodyPr/>
          <a:lstStyle/>
          <a:p>
            <a:fld id="{87B17086-FE5F-4B39-99A4-0AF7C2C21D7E}" type="slidenum">
              <a:rPr lang="pl-PL" smtClean="0"/>
              <a:pPr/>
              <a:t>45</a:t>
            </a:fld>
            <a:endParaRPr lang="pl-PL" dirty="0"/>
          </a:p>
        </p:txBody>
      </p:sp>
    </p:spTree>
    <p:extLst>
      <p:ext uri="{BB962C8B-B14F-4D97-AF65-F5344CB8AC3E}">
        <p14:creationId xmlns:p14="http://schemas.microsoft.com/office/powerpoint/2010/main" val="649172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5D612-27E9-F90A-E7B9-4FF4D53DEA7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B7138C0-E4DB-AFD0-8339-F9BE9FA80344}"/>
              </a:ext>
            </a:extLst>
          </p:cNvPr>
          <p:cNvSpPr>
            <a:spLocks noGrp="1"/>
          </p:cNvSpPr>
          <p:nvPr>
            <p:ph type="title"/>
          </p:nvPr>
        </p:nvSpPr>
        <p:spPr>
          <a:xfrm>
            <a:off x="4044176" y="190832"/>
            <a:ext cx="6077414" cy="1997695"/>
          </a:xfrm>
        </p:spPr>
        <p:txBody>
          <a:bodyPr/>
          <a:lstStyle/>
          <a:p>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FFEB9D42-F09B-6F2A-46AD-DAED6B4C66FE}"/>
              </a:ext>
            </a:extLst>
          </p:cNvPr>
          <p:cNvSpPr>
            <a:spLocks noGrp="1"/>
          </p:cNvSpPr>
          <p:nvPr>
            <p:ph type="body" idx="1"/>
          </p:nvPr>
        </p:nvSpPr>
        <p:spPr>
          <a:xfrm>
            <a:off x="4003194" y="2561202"/>
            <a:ext cx="6159378" cy="3310325"/>
          </a:xfrm>
        </p:spPr>
        <p:txBody>
          <a:bodyPr>
            <a:normAutofit/>
          </a:bodyPr>
          <a:lstStyle/>
          <a:p>
            <a:r>
              <a:rPr lang="en-US" dirty="0">
                <a:solidFill>
                  <a:schemeClr val="tx1"/>
                </a:solidFill>
              </a:rPr>
              <a:t>How many attendees are already buying local products?</a:t>
            </a:r>
          </a:p>
          <a:p>
            <a:r>
              <a:rPr lang="en-US" dirty="0">
                <a:solidFill>
                  <a:schemeClr val="tx1"/>
                </a:solidFill>
              </a:rPr>
              <a:t>What resources are you using in your program to source local foods?</a:t>
            </a:r>
          </a:p>
          <a:p>
            <a:r>
              <a:rPr lang="en-US" dirty="0">
                <a:solidFill>
                  <a:schemeClr val="tx1"/>
                </a:solidFill>
              </a:rPr>
              <a:t>Looking at your recipe, are there any ingredients you could procure locally?</a:t>
            </a:r>
          </a:p>
        </p:txBody>
      </p:sp>
      <p:sp>
        <p:nvSpPr>
          <p:cNvPr id="4" name="Symbol zastępczy stopki 3">
            <a:extLst>
              <a:ext uri="{FF2B5EF4-FFF2-40B4-BE49-F238E27FC236}">
                <a16:creationId xmlns:a16="http://schemas.microsoft.com/office/drawing/2014/main" id="{3B9C808B-AFC0-0B5C-17FC-2B2A74886A9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5875319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BA3C593F-F9D7-DBE5-9FD8-F8CC0F248B93}"/>
              </a:ext>
            </a:extLst>
          </p:cNvPr>
          <p:cNvSpPr>
            <a:spLocks noGrp="1"/>
          </p:cNvSpPr>
          <p:nvPr>
            <p:ph type="title"/>
          </p:nvPr>
        </p:nvSpPr>
        <p:spPr/>
        <p:txBody>
          <a:bodyPr/>
          <a:lstStyle/>
          <a:p>
            <a:r>
              <a:rPr lang="pl-PL" dirty="0" err="1"/>
              <a:t>Recipe</a:t>
            </a:r>
            <a:r>
              <a:rPr lang="pl-PL" dirty="0"/>
              <a:t> </a:t>
            </a:r>
            <a:r>
              <a:rPr lang="pl-PL" dirty="0" err="1"/>
              <a:t>Review</a:t>
            </a:r>
            <a:r>
              <a:rPr lang="pl-PL" dirty="0"/>
              <a:t> </a:t>
            </a:r>
            <a:r>
              <a:rPr lang="pl-PL" dirty="0" err="1"/>
              <a:t>Process</a:t>
            </a:r>
            <a:endParaRPr lang="pl-PL" dirty="0"/>
          </a:p>
        </p:txBody>
      </p:sp>
      <p:sp>
        <p:nvSpPr>
          <p:cNvPr id="2" name="Symbol zastępczy zawartości 1">
            <a:extLst>
              <a:ext uri="{FF2B5EF4-FFF2-40B4-BE49-F238E27FC236}">
                <a16:creationId xmlns:a16="http://schemas.microsoft.com/office/drawing/2014/main" id="{B4C03322-C649-7C32-781D-2CFDC088142C}"/>
              </a:ext>
            </a:extLst>
          </p:cNvPr>
          <p:cNvSpPr>
            <a:spLocks noGrp="1"/>
          </p:cNvSpPr>
          <p:nvPr>
            <p:ph idx="1"/>
          </p:nvPr>
        </p:nvSpPr>
        <p:spPr>
          <a:xfrm>
            <a:off x="838198" y="1825625"/>
            <a:ext cx="8988707" cy="4343681"/>
          </a:xfrm>
        </p:spPr>
        <p:txBody>
          <a:bodyPr>
            <a:normAutofit/>
          </a:bodyPr>
          <a:lstStyle/>
          <a:p>
            <a:pPr marL="457200" indent="-457200">
              <a:lnSpc>
                <a:spcPct val="120000"/>
              </a:lnSpc>
              <a:spcAft>
                <a:spcPts val="0"/>
              </a:spcAft>
              <a:buClr>
                <a:schemeClr val="accent3"/>
              </a:buClr>
              <a:buFont typeface="Wingdings" panose="05000000000000000000" pitchFamily="2" charset="2"/>
              <a:buChar char="w"/>
            </a:pPr>
            <a:r>
              <a:rPr lang="en-US" sz="2400" dirty="0"/>
              <a:t>Writing the recipe </a:t>
            </a:r>
          </a:p>
          <a:p>
            <a:pPr marL="457200" indent="-457200">
              <a:lnSpc>
                <a:spcPct val="120000"/>
              </a:lnSpc>
              <a:spcAft>
                <a:spcPts val="0"/>
              </a:spcAft>
              <a:buClr>
                <a:schemeClr val="accent3"/>
              </a:buClr>
              <a:buFont typeface="Wingdings" panose="05000000000000000000" pitchFamily="2" charset="2"/>
              <a:buChar char="w"/>
            </a:pPr>
            <a:r>
              <a:rPr lang="en-US" sz="2400" dirty="0"/>
              <a:t>Reviewing the recipe with your food production team</a:t>
            </a:r>
          </a:p>
          <a:p>
            <a:pPr marL="457200" indent="-457200">
              <a:lnSpc>
                <a:spcPct val="120000"/>
              </a:lnSpc>
              <a:spcAft>
                <a:spcPts val="0"/>
              </a:spcAft>
              <a:buClr>
                <a:schemeClr val="accent3"/>
              </a:buClr>
              <a:buFont typeface="Wingdings" panose="05000000000000000000" pitchFamily="2" charset="2"/>
              <a:buChar char="w"/>
            </a:pPr>
            <a:r>
              <a:rPr lang="en-US" sz="2400" dirty="0"/>
              <a:t>Allowing for input</a:t>
            </a:r>
          </a:p>
          <a:p>
            <a:pPr marL="457200" indent="-457200">
              <a:lnSpc>
                <a:spcPct val="120000"/>
              </a:lnSpc>
              <a:spcAft>
                <a:spcPts val="0"/>
              </a:spcAft>
              <a:buClr>
                <a:schemeClr val="accent3"/>
              </a:buClr>
              <a:buFont typeface="Wingdings" panose="05000000000000000000" pitchFamily="2" charset="2"/>
              <a:buChar char="w"/>
            </a:pPr>
            <a:r>
              <a:rPr lang="en-US" sz="2400" dirty="0"/>
              <a:t>Two-part process:</a:t>
            </a:r>
          </a:p>
          <a:p>
            <a:pPr marL="1143000" lvl="1" indent="-457200">
              <a:lnSpc>
                <a:spcPct val="120000"/>
              </a:lnSpc>
              <a:spcAft>
                <a:spcPts val="0"/>
              </a:spcAft>
              <a:buClr>
                <a:schemeClr val="accent3"/>
              </a:buClr>
            </a:pPr>
            <a:r>
              <a:rPr lang="en-US" sz="2000" dirty="0"/>
              <a:t>Evaluation </a:t>
            </a:r>
          </a:p>
          <a:p>
            <a:pPr marL="1143000" lvl="1" indent="-457200">
              <a:lnSpc>
                <a:spcPct val="120000"/>
              </a:lnSpc>
              <a:spcAft>
                <a:spcPts val="0"/>
              </a:spcAft>
              <a:buClr>
                <a:schemeClr val="accent3"/>
              </a:buClr>
            </a:pPr>
            <a:r>
              <a:rPr lang="en-US" sz="2000" dirty="0"/>
              <a:t>Staff Feedback</a:t>
            </a:r>
            <a:endParaRPr lang="pl-PL" dirty="0"/>
          </a:p>
        </p:txBody>
      </p:sp>
      <p:sp>
        <p:nvSpPr>
          <p:cNvPr id="3" name="Symbol zastępczy stopki 2">
            <a:extLst>
              <a:ext uri="{FF2B5EF4-FFF2-40B4-BE49-F238E27FC236}">
                <a16:creationId xmlns:a16="http://schemas.microsoft.com/office/drawing/2014/main" id="{600A1DD9-C33E-CB4E-42B0-1FB87E92E03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E9DB56D-BD98-CE87-9501-C136A5B3E92C}"/>
              </a:ext>
            </a:extLst>
          </p:cNvPr>
          <p:cNvSpPr>
            <a:spLocks noGrp="1"/>
          </p:cNvSpPr>
          <p:nvPr>
            <p:ph type="sldNum" sz="quarter" idx="4"/>
          </p:nvPr>
        </p:nvSpPr>
        <p:spPr/>
        <p:txBody>
          <a:bodyPr/>
          <a:lstStyle/>
          <a:p>
            <a:fld id="{87B17086-FE5F-4B39-99A4-0AF7C2C21D7E}" type="slidenum">
              <a:rPr lang="pl-PL" smtClean="0"/>
              <a:pPr/>
              <a:t>47</a:t>
            </a:fld>
            <a:endParaRPr lang="pl-PL" dirty="0"/>
          </a:p>
        </p:txBody>
      </p:sp>
    </p:spTree>
    <p:extLst>
      <p:ext uri="{BB962C8B-B14F-4D97-AF65-F5344CB8AC3E}">
        <p14:creationId xmlns:p14="http://schemas.microsoft.com/office/powerpoint/2010/main" val="1933367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DA07C-DE81-60DE-A4FD-88976C1CBD5F}"/>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4608840-66B8-DFB0-9B04-CA3F308584D8}"/>
              </a:ext>
            </a:extLst>
          </p:cNvPr>
          <p:cNvSpPr>
            <a:spLocks noGrp="1"/>
          </p:cNvSpPr>
          <p:nvPr>
            <p:ph type="title"/>
          </p:nvPr>
        </p:nvSpPr>
        <p:spPr/>
        <p:txBody>
          <a:bodyPr anchor="ctr">
            <a:normAutofit/>
          </a:bodyPr>
          <a:lstStyle/>
          <a:p>
            <a:r>
              <a:rPr lang="en-US" dirty="0"/>
              <a:t>Recipe Verification Phase  </a:t>
            </a:r>
            <a:endParaRPr lang="pl-PL" dirty="0"/>
          </a:p>
        </p:txBody>
      </p:sp>
      <p:sp>
        <p:nvSpPr>
          <p:cNvPr id="6" name="Symbol zastępczy tekstu 5">
            <a:extLst>
              <a:ext uri="{FF2B5EF4-FFF2-40B4-BE49-F238E27FC236}">
                <a16:creationId xmlns:a16="http://schemas.microsoft.com/office/drawing/2014/main" id="{E3D1BA54-8117-F52B-1ABB-E43D2A708FB2}"/>
              </a:ext>
            </a:extLst>
          </p:cNvPr>
          <p:cNvSpPr>
            <a:spLocks noGrp="1"/>
          </p:cNvSpPr>
          <p:nvPr>
            <p:ph type="body" idx="1"/>
          </p:nvPr>
        </p:nvSpPr>
        <p:spPr/>
        <p:txBody>
          <a:bodyPr/>
          <a:lstStyle/>
          <a:p>
            <a:r>
              <a:rPr lang="pl-PL" dirty="0" err="1"/>
              <a:t>Areas</a:t>
            </a:r>
            <a:r>
              <a:rPr lang="pl-PL" dirty="0"/>
              <a:t> to </a:t>
            </a:r>
            <a:r>
              <a:rPr lang="pl-PL" dirty="0" err="1"/>
              <a:t>Evaluate</a:t>
            </a:r>
            <a:endParaRPr lang="pl-PL" dirty="0"/>
          </a:p>
        </p:txBody>
      </p:sp>
      <p:sp>
        <p:nvSpPr>
          <p:cNvPr id="7" name="Symbol zastępczy zawartości 6">
            <a:extLst>
              <a:ext uri="{FF2B5EF4-FFF2-40B4-BE49-F238E27FC236}">
                <a16:creationId xmlns:a16="http://schemas.microsoft.com/office/drawing/2014/main" id="{A1A7FF95-288F-4A16-4506-5F90B357F844}"/>
              </a:ext>
            </a:extLst>
          </p:cNvPr>
          <p:cNvSpPr>
            <a:spLocks noGrp="1"/>
          </p:cNvSpPr>
          <p:nvPr>
            <p:ph sz="half" idx="2"/>
          </p:nvPr>
        </p:nvSpPr>
        <p:spPr/>
        <p:txBody>
          <a:bodyPr>
            <a:normAutofit/>
          </a:bodyPr>
          <a:lstStyle/>
          <a:p>
            <a:pPr marL="342900" indent="-342900">
              <a:buFont typeface="Wingdings" panose="05000000000000000000" pitchFamily="2" charset="2"/>
              <a:buChar char="w"/>
            </a:pPr>
            <a:r>
              <a:rPr lang="en-US" dirty="0"/>
              <a:t>Execution of the recipe </a:t>
            </a:r>
          </a:p>
          <a:p>
            <a:pPr marL="342900" indent="-342900">
              <a:buFont typeface="Wingdings" panose="05000000000000000000" pitchFamily="2" charset="2"/>
              <a:buChar char="w"/>
            </a:pPr>
            <a:r>
              <a:rPr lang="en-US" dirty="0"/>
              <a:t>Ingredient sourcing </a:t>
            </a:r>
          </a:p>
          <a:p>
            <a:pPr marL="342900" indent="-342900">
              <a:buFont typeface="Wingdings" panose="05000000000000000000" pitchFamily="2" charset="2"/>
              <a:buChar char="w"/>
            </a:pPr>
            <a:r>
              <a:rPr lang="en-US" dirty="0"/>
              <a:t>Production schedule</a:t>
            </a:r>
          </a:p>
          <a:p>
            <a:pPr marL="342900" indent="-342900">
              <a:buFont typeface="Wingdings" panose="05000000000000000000" pitchFamily="2" charset="2"/>
              <a:buChar char="w"/>
            </a:pPr>
            <a:r>
              <a:rPr lang="en-US" dirty="0"/>
              <a:t>Menu mix </a:t>
            </a:r>
          </a:p>
          <a:p>
            <a:pPr marL="342900" indent="-342900">
              <a:buFont typeface="Wingdings" panose="05000000000000000000" pitchFamily="2" charset="2"/>
              <a:buChar char="w"/>
            </a:pPr>
            <a:r>
              <a:rPr lang="en-US" dirty="0"/>
              <a:t>Likeability</a:t>
            </a:r>
          </a:p>
        </p:txBody>
      </p:sp>
      <p:sp>
        <p:nvSpPr>
          <p:cNvPr id="8" name="Symbol zastępczy stopki 2">
            <a:extLst>
              <a:ext uri="{FF2B5EF4-FFF2-40B4-BE49-F238E27FC236}">
                <a16:creationId xmlns:a16="http://schemas.microsoft.com/office/drawing/2014/main" id="{85AEB95A-78AB-401D-46E4-4A059C7C33B4}"/>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9" name="Prostokąt: zaokrąglone rogi 8">
            <a:extLst>
              <a:ext uri="{FF2B5EF4-FFF2-40B4-BE49-F238E27FC236}">
                <a16:creationId xmlns:a16="http://schemas.microsoft.com/office/drawing/2014/main" id="{23DBA6D2-87C7-2A13-B0D3-6F19BA5AFC08}"/>
              </a:ext>
              <a:ext uri="{C183D7F6-B498-43B3-948B-1728B52AA6E4}">
                <adec:decorative xmlns:adec="http://schemas.microsoft.com/office/drawing/2017/decorative" val="1"/>
              </a:ext>
            </a:extLst>
          </p:cNvPr>
          <p:cNvSpPr/>
          <p:nvPr/>
        </p:nvSpPr>
        <p:spPr>
          <a:xfrm>
            <a:off x="6096000" y="2118167"/>
            <a:ext cx="5347008" cy="3402957"/>
          </a:xfrm>
          <a:prstGeom prst="roundRect">
            <a:avLst/>
          </a:prstGeom>
          <a:blipFill>
            <a:blip r:embed="rId2"/>
            <a:stretch>
              <a:fillRect l="-26758" t="-10860" r="-25212" b="-5127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Symbol zastępczy numeru slajdu 3">
            <a:extLst>
              <a:ext uri="{FF2B5EF4-FFF2-40B4-BE49-F238E27FC236}">
                <a16:creationId xmlns:a16="http://schemas.microsoft.com/office/drawing/2014/main" id="{B2D4B6D1-21D2-7605-E24D-461AD31961E0}"/>
              </a:ext>
            </a:extLst>
          </p:cNvPr>
          <p:cNvSpPr>
            <a:spLocks noGrp="1"/>
          </p:cNvSpPr>
          <p:nvPr>
            <p:ph type="sldNum" sz="quarter" idx="11"/>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48</a:t>
            </a:fld>
            <a:endParaRPr lang="pl-PL" dirty="0"/>
          </a:p>
        </p:txBody>
      </p:sp>
    </p:spTree>
    <p:extLst>
      <p:ext uri="{BB962C8B-B14F-4D97-AF65-F5344CB8AC3E}">
        <p14:creationId xmlns:p14="http://schemas.microsoft.com/office/powerpoint/2010/main" val="1232336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61BAD3A-07E5-75FF-C4E1-555F9EDA9BC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1482033-5D79-3051-05AD-3EE4C6C86A26}"/>
              </a:ext>
            </a:extLst>
          </p:cNvPr>
          <p:cNvSpPr>
            <a:spLocks noGrp="1"/>
          </p:cNvSpPr>
          <p:nvPr>
            <p:ph type="title"/>
          </p:nvPr>
        </p:nvSpPr>
        <p:spPr/>
        <p:txBody>
          <a:bodyPr anchor="ctr">
            <a:normAutofit/>
          </a:bodyPr>
          <a:lstStyle/>
          <a:p>
            <a:r>
              <a:rPr lang="en-US" dirty="0"/>
              <a:t>Recipe Verification Phase   </a:t>
            </a:r>
            <a:endParaRPr lang="pl-PL" dirty="0"/>
          </a:p>
        </p:txBody>
      </p:sp>
      <p:sp>
        <p:nvSpPr>
          <p:cNvPr id="9" name="Prostokąt: zaokrąglone rogi 8">
            <a:extLst>
              <a:ext uri="{FF2B5EF4-FFF2-40B4-BE49-F238E27FC236}">
                <a16:creationId xmlns:a16="http://schemas.microsoft.com/office/drawing/2014/main" id="{AA0E3B96-0124-22A9-55B3-50806096B457}"/>
              </a:ext>
              <a:ext uri="{C183D7F6-B498-43B3-948B-1728B52AA6E4}">
                <adec:decorative xmlns:adec="http://schemas.microsoft.com/office/drawing/2017/decorative" val="1"/>
              </a:ext>
            </a:extLst>
          </p:cNvPr>
          <p:cNvSpPr/>
          <p:nvPr/>
        </p:nvSpPr>
        <p:spPr>
          <a:xfrm>
            <a:off x="456236" y="2118167"/>
            <a:ext cx="6650619" cy="3402957"/>
          </a:xfrm>
          <a:prstGeom prst="roundRect">
            <a:avLst/>
          </a:prstGeom>
          <a:blipFill>
            <a:blip r:embed="rId2"/>
            <a:srcRect/>
            <a:stretch>
              <a:fillRect l="-13167" r="-1316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Symbol zastępczy tekstu 5">
            <a:extLst>
              <a:ext uri="{FF2B5EF4-FFF2-40B4-BE49-F238E27FC236}">
                <a16:creationId xmlns:a16="http://schemas.microsoft.com/office/drawing/2014/main" id="{074D5772-A454-6D62-4788-B55402E76AD7}"/>
              </a:ext>
            </a:extLst>
          </p:cNvPr>
          <p:cNvSpPr>
            <a:spLocks noGrp="1"/>
          </p:cNvSpPr>
          <p:nvPr>
            <p:ph type="body" idx="1"/>
          </p:nvPr>
        </p:nvSpPr>
        <p:spPr>
          <a:xfrm>
            <a:off x="7511003" y="2152891"/>
            <a:ext cx="4407402" cy="823912"/>
          </a:xfrm>
        </p:spPr>
        <p:txBody>
          <a:bodyPr/>
          <a:lstStyle/>
          <a:p>
            <a:r>
              <a:rPr lang="pl-PL" dirty="0"/>
              <a:t>Staff Feedback</a:t>
            </a:r>
          </a:p>
        </p:txBody>
      </p:sp>
      <p:sp>
        <p:nvSpPr>
          <p:cNvPr id="7" name="Symbol zastępczy zawartości 6">
            <a:extLst>
              <a:ext uri="{FF2B5EF4-FFF2-40B4-BE49-F238E27FC236}">
                <a16:creationId xmlns:a16="http://schemas.microsoft.com/office/drawing/2014/main" id="{38CA4FA6-1C01-45DE-719F-43362021CF2B}"/>
              </a:ext>
            </a:extLst>
          </p:cNvPr>
          <p:cNvSpPr>
            <a:spLocks noGrp="1"/>
          </p:cNvSpPr>
          <p:nvPr>
            <p:ph sz="half" idx="2"/>
          </p:nvPr>
        </p:nvSpPr>
        <p:spPr>
          <a:xfrm>
            <a:off x="7511003" y="3080433"/>
            <a:ext cx="4224760" cy="2440691"/>
          </a:xfrm>
        </p:spPr>
        <p:txBody>
          <a:bodyPr>
            <a:normAutofit/>
          </a:bodyPr>
          <a:lstStyle/>
          <a:p>
            <a:pPr marL="342900" indent="-342900">
              <a:buFont typeface="Wingdings" panose="05000000000000000000" pitchFamily="2" charset="2"/>
              <a:buChar char="w"/>
            </a:pPr>
            <a:r>
              <a:rPr lang="en-US" dirty="0"/>
              <a:t>Review with production staff</a:t>
            </a:r>
          </a:p>
          <a:p>
            <a:pPr marL="342900" indent="-342900">
              <a:buFont typeface="Wingdings" panose="05000000000000000000" pitchFamily="2" charset="2"/>
              <a:buChar char="w"/>
            </a:pPr>
            <a:r>
              <a:rPr lang="en-US" dirty="0"/>
              <a:t>Assess implementation at the production site</a:t>
            </a:r>
          </a:p>
          <a:p>
            <a:pPr marL="342900" indent="-342900">
              <a:buFont typeface="Wingdings" panose="05000000000000000000" pitchFamily="2" charset="2"/>
              <a:buChar char="w"/>
            </a:pPr>
            <a:r>
              <a:rPr lang="en-US" dirty="0"/>
              <a:t>Develop staff buy-in</a:t>
            </a:r>
          </a:p>
        </p:txBody>
      </p:sp>
      <p:sp>
        <p:nvSpPr>
          <p:cNvPr id="8" name="Symbol zastępczy stopki 2">
            <a:extLst>
              <a:ext uri="{FF2B5EF4-FFF2-40B4-BE49-F238E27FC236}">
                <a16:creationId xmlns:a16="http://schemas.microsoft.com/office/drawing/2014/main" id="{3D21D2E1-0001-1047-9433-5DF01C49198D}"/>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510F8908-DD7A-2239-5A21-6171A8A7FCB8}"/>
              </a:ext>
            </a:extLst>
          </p:cNvPr>
          <p:cNvSpPr>
            <a:spLocks noGrp="1"/>
          </p:cNvSpPr>
          <p:nvPr>
            <p:ph type="sldNum" sz="quarter" idx="11"/>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49</a:t>
            </a:fld>
            <a:endParaRPr lang="pl-PL" dirty="0"/>
          </a:p>
        </p:txBody>
      </p:sp>
    </p:spTree>
    <p:extLst>
      <p:ext uri="{BB962C8B-B14F-4D97-AF65-F5344CB8AC3E}">
        <p14:creationId xmlns:p14="http://schemas.microsoft.com/office/powerpoint/2010/main" val="5426062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FF81D-3417-DB64-F179-4D996158E78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D8EC008-A9BD-B60F-2029-2515A1777831}"/>
              </a:ext>
            </a:extLst>
          </p:cNvPr>
          <p:cNvSpPr>
            <a:spLocks noGrp="1"/>
          </p:cNvSpPr>
          <p:nvPr>
            <p:ph type="title"/>
          </p:nvPr>
        </p:nvSpPr>
        <p:spPr>
          <a:xfrm>
            <a:off x="4044176" y="374822"/>
            <a:ext cx="6077414" cy="1997695"/>
          </a:xfrm>
        </p:spPr>
        <p:txBody>
          <a:bodyPr/>
          <a:lstStyle/>
          <a:p>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4119190C-ECCA-AC46-87E3-EBCC3BA85A8D}"/>
              </a:ext>
            </a:extLst>
          </p:cNvPr>
          <p:cNvSpPr>
            <a:spLocks noGrp="1"/>
          </p:cNvSpPr>
          <p:nvPr>
            <p:ph type="body" idx="1"/>
          </p:nvPr>
        </p:nvSpPr>
        <p:spPr>
          <a:xfrm>
            <a:off x="4003194" y="2745192"/>
            <a:ext cx="6159378" cy="2672271"/>
          </a:xfrm>
        </p:spPr>
        <p:txBody>
          <a:bodyPr>
            <a:normAutofit/>
          </a:bodyPr>
          <a:lstStyle/>
          <a:p>
            <a:r>
              <a:rPr lang="en-US" dirty="0">
                <a:solidFill>
                  <a:schemeClr val="tx1"/>
                </a:solidFill>
              </a:rPr>
              <a:t>What are some factors to consider when assessing the feasibility of a recipe at a production site?</a:t>
            </a:r>
          </a:p>
          <a:p>
            <a:r>
              <a:rPr lang="en-US" dirty="0">
                <a:solidFill>
                  <a:schemeClr val="tx1"/>
                </a:solidFill>
              </a:rPr>
              <a:t>How have you created staff buy-in when introducing new recipes at the production site?</a:t>
            </a:r>
          </a:p>
        </p:txBody>
      </p:sp>
      <p:sp>
        <p:nvSpPr>
          <p:cNvPr id="4" name="Symbol zastępczy stopki 3">
            <a:extLst>
              <a:ext uri="{FF2B5EF4-FFF2-40B4-BE49-F238E27FC236}">
                <a16:creationId xmlns:a16="http://schemas.microsoft.com/office/drawing/2014/main" id="{C9996F1B-5EA8-FEF9-76C2-EEC67E07747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979181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F020924-D4F6-0E4B-8DDF-C16CD57573F0}"/>
              </a:ext>
            </a:extLst>
          </p:cNvPr>
          <p:cNvSpPr>
            <a:spLocks noGrp="1"/>
          </p:cNvSpPr>
          <p:nvPr>
            <p:ph type="title"/>
          </p:nvPr>
        </p:nvSpPr>
        <p:spPr>
          <a:xfrm>
            <a:off x="838200" y="277466"/>
            <a:ext cx="9999428" cy="1325563"/>
          </a:xfrm>
        </p:spPr>
        <p:txBody>
          <a:bodyPr>
            <a:normAutofit/>
          </a:bodyPr>
          <a:lstStyle/>
          <a:p>
            <a:r>
              <a:rPr lang="en-US" sz="4000" dirty="0"/>
              <a:t>Brainstorm: What information should a standardized recipe include?</a:t>
            </a:r>
            <a:endParaRPr lang="pl-PL" sz="4000" dirty="0"/>
          </a:p>
        </p:txBody>
      </p:sp>
      <p:sp>
        <p:nvSpPr>
          <p:cNvPr id="3" name="Symbol zastępczy stopki 2">
            <a:extLst>
              <a:ext uri="{FF2B5EF4-FFF2-40B4-BE49-F238E27FC236}">
                <a16:creationId xmlns:a16="http://schemas.microsoft.com/office/drawing/2014/main" id="{8D97D159-E033-1C66-D73D-C5DCFCD7E6C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5" name="Picture 5" descr="A U S D A recipe template features a section for inserting a recipe image, a recipe title, and a description area. It includes a table for listing ingredients required for 50 and 100 servings, specifying weights and measures, and a column for directions. The source credits the Team Nutrition Training Grant for School Meal Recipe Development.&#10;">
            <a:extLst>
              <a:ext uri="{FF2B5EF4-FFF2-40B4-BE49-F238E27FC236}">
                <a16:creationId xmlns:a16="http://schemas.microsoft.com/office/drawing/2014/main" id="{E828F756-E7C8-8693-5FB8-3E6B0C778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7066" y="1691240"/>
            <a:ext cx="6597868" cy="4390229"/>
          </a:xfrm>
          <a:prstGeom prst="rect">
            <a:avLst/>
          </a:prstGeom>
          <a:ln>
            <a:noFill/>
          </a:ln>
          <a:effectLst>
            <a:outerShdw blurRad="292100" dist="139700" dir="2700000" algn="tl" rotWithShape="0">
              <a:srgbClr val="333333">
                <a:alpha val="65000"/>
              </a:srgbClr>
            </a:outerShdw>
          </a:effectLst>
        </p:spPr>
      </p:pic>
      <p:sp>
        <p:nvSpPr>
          <p:cNvPr id="4" name="Symbol zastępczy numeru slajdu 3">
            <a:extLst>
              <a:ext uri="{FF2B5EF4-FFF2-40B4-BE49-F238E27FC236}">
                <a16:creationId xmlns:a16="http://schemas.microsoft.com/office/drawing/2014/main" id="{2C43505C-C5D7-D80B-9C12-0E70DEA743D3}"/>
              </a:ext>
            </a:extLst>
          </p:cNvPr>
          <p:cNvSpPr>
            <a:spLocks noGrp="1"/>
          </p:cNvSpPr>
          <p:nvPr>
            <p:ph type="sldNum" sz="quarter" idx="4"/>
          </p:nvPr>
        </p:nvSpPr>
        <p:spPr/>
        <p:txBody>
          <a:bodyPr/>
          <a:lstStyle/>
          <a:p>
            <a:fld id="{87B17086-FE5F-4B39-99A4-0AF7C2C21D7E}" type="slidenum">
              <a:rPr lang="pl-PL" smtClean="0"/>
              <a:pPr/>
              <a:t>51</a:t>
            </a:fld>
            <a:endParaRPr lang="pl-PL" dirty="0"/>
          </a:p>
        </p:txBody>
      </p:sp>
    </p:spTree>
    <p:extLst>
      <p:ext uri="{BB962C8B-B14F-4D97-AF65-F5344CB8AC3E}">
        <p14:creationId xmlns:p14="http://schemas.microsoft.com/office/powerpoint/2010/main" val="1256164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954FF866-64EB-7E64-EA56-1704A97FFBCC}"/>
              </a:ext>
            </a:extLst>
          </p:cNvPr>
          <p:cNvSpPr>
            <a:spLocks noGrp="1"/>
          </p:cNvSpPr>
          <p:nvPr>
            <p:ph type="title"/>
          </p:nvPr>
        </p:nvSpPr>
        <p:spPr/>
        <p:txBody>
          <a:bodyPr/>
          <a:lstStyle/>
          <a:p>
            <a:r>
              <a:rPr lang="en-US" dirty="0"/>
              <a:t>Anatomy of a Standardized Recipe </a:t>
            </a:r>
            <a:endParaRPr lang="pl-PL" dirty="0"/>
          </a:p>
        </p:txBody>
      </p:sp>
      <p:sp>
        <p:nvSpPr>
          <p:cNvPr id="2" name="Symbol zastępczy zawartości 1">
            <a:extLst>
              <a:ext uri="{FF2B5EF4-FFF2-40B4-BE49-F238E27FC236}">
                <a16:creationId xmlns:a16="http://schemas.microsoft.com/office/drawing/2014/main" id="{19B0F4C9-7E31-1095-19AE-6A7A905C70CE}"/>
              </a:ext>
            </a:extLst>
          </p:cNvPr>
          <p:cNvSpPr>
            <a:spLocks noGrp="1"/>
          </p:cNvSpPr>
          <p:nvPr>
            <p:ph idx="1"/>
          </p:nvPr>
        </p:nvSpPr>
        <p:spPr/>
        <p:txBody>
          <a:bodyPr/>
          <a:lstStyle/>
          <a:p>
            <a:pPr marL="0" indent="0">
              <a:buNone/>
            </a:pPr>
            <a:r>
              <a:rPr lang="en-US" dirty="0"/>
              <a:t>A standardized recipe has been tested for use in your kitchen(s). It produces consistently good results and yields when the preparer uses the same procedures, equipment, and quality and quantity of ingredients.</a:t>
            </a:r>
          </a:p>
        </p:txBody>
      </p:sp>
      <p:sp>
        <p:nvSpPr>
          <p:cNvPr id="3" name="Symbol zastępczy stopki 2">
            <a:extLst>
              <a:ext uri="{FF2B5EF4-FFF2-40B4-BE49-F238E27FC236}">
                <a16:creationId xmlns:a16="http://schemas.microsoft.com/office/drawing/2014/main" id="{B6934D31-28F7-35E1-27AB-C4E7167F379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F1DB2C6-83FC-1259-C1E4-890C6BDF0C1B}"/>
              </a:ext>
            </a:extLst>
          </p:cNvPr>
          <p:cNvSpPr>
            <a:spLocks noGrp="1"/>
          </p:cNvSpPr>
          <p:nvPr>
            <p:ph type="sldNum" sz="quarter" idx="4"/>
          </p:nvPr>
        </p:nvSpPr>
        <p:spPr/>
        <p:txBody>
          <a:bodyPr/>
          <a:lstStyle/>
          <a:p>
            <a:fld id="{87B17086-FE5F-4B39-99A4-0AF7C2C21D7E}" type="slidenum">
              <a:rPr lang="pl-PL" smtClean="0"/>
              <a:pPr/>
              <a:t>52</a:t>
            </a:fld>
            <a:endParaRPr lang="pl-PL" dirty="0"/>
          </a:p>
        </p:txBody>
      </p:sp>
    </p:spTree>
    <p:extLst>
      <p:ext uri="{BB962C8B-B14F-4D97-AF65-F5344CB8AC3E}">
        <p14:creationId xmlns:p14="http://schemas.microsoft.com/office/powerpoint/2010/main" val="25358635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A7B1DC-65AB-1BCD-5F82-A8D681BA8D31}"/>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102872C4-D655-B230-72E0-D3809420FDDA}"/>
              </a:ext>
            </a:extLst>
          </p:cNvPr>
          <p:cNvSpPr>
            <a:spLocks noGrp="1"/>
          </p:cNvSpPr>
          <p:nvPr>
            <p:ph type="title"/>
          </p:nvPr>
        </p:nvSpPr>
        <p:spPr>
          <a:xfrm>
            <a:off x="838200" y="365125"/>
            <a:ext cx="10979552" cy="1325563"/>
          </a:xfrm>
        </p:spPr>
        <p:txBody>
          <a:bodyPr anchor="ctr">
            <a:normAutofit/>
          </a:bodyPr>
          <a:lstStyle/>
          <a:p>
            <a:r>
              <a:rPr lang="en-US" dirty="0"/>
              <a:t>Anatomy of a Standardized Recipe  </a:t>
            </a:r>
            <a:endParaRPr lang="pl-PL" dirty="0"/>
          </a:p>
        </p:txBody>
      </p:sp>
      <p:sp>
        <p:nvSpPr>
          <p:cNvPr id="3" name="Symbol zastępczy stopki 2">
            <a:extLst>
              <a:ext uri="{FF2B5EF4-FFF2-40B4-BE49-F238E27FC236}">
                <a16:creationId xmlns:a16="http://schemas.microsoft.com/office/drawing/2014/main" id="{DE115BB8-7F20-1906-F020-A49C158DC69D}"/>
              </a:ext>
              <a:ext uri="{C183D7F6-B498-43B3-948B-1728B52AA6E4}">
                <adec:decorative xmlns:adec="http://schemas.microsoft.com/office/drawing/2017/decorative" val="1"/>
              </a:ext>
            </a:extLst>
          </p:cNvPr>
          <p:cNvSpPr>
            <a:spLocks noGrp="1"/>
          </p:cNvSpPr>
          <p:nvPr>
            <p:ph type="ftr" sz="quarter" idx="3"/>
          </p:nvPr>
        </p:nvSpPr>
        <p:spPr/>
        <p:txBody>
          <a:bodyP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6" name="Freeform: Shape 5">
            <a:extLst>
              <a:ext uri="{FF2B5EF4-FFF2-40B4-BE49-F238E27FC236}">
                <a16:creationId xmlns:a16="http://schemas.microsoft.com/office/drawing/2014/main" id="{B27512BB-A808-E28B-B902-547EB70A3713}"/>
              </a:ext>
            </a:extLst>
          </p:cNvPr>
          <p:cNvSpPr/>
          <p:nvPr/>
        </p:nvSpPr>
        <p:spPr>
          <a:xfrm>
            <a:off x="2507115"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pl-PL" sz="1700" kern="1200" dirty="0" err="1">
                <a:solidFill>
                  <a:schemeClr val="tx1"/>
                </a:solidFill>
              </a:rPr>
              <a:t>Recipe</a:t>
            </a:r>
            <a:r>
              <a:rPr lang="pl-PL" sz="1700" kern="1200" dirty="0">
                <a:solidFill>
                  <a:schemeClr val="tx1"/>
                </a:solidFill>
              </a:rPr>
              <a:t> </a:t>
            </a:r>
            <a:r>
              <a:rPr lang="pl-PL" sz="1700" kern="1200" dirty="0" err="1">
                <a:solidFill>
                  <a:schemeClr val="tx1"/>
                </a:solidFill>
              </a:rPr>
              <a:t>Title</a:t>
            </a:r>
            <a:r>
              <a:rPr lang="pl-PL" sz="1700" kern="1200" dirty="0">
                <a:solidFill>
                  <a:schemeClr val="tx1"/>
                </a:solidFill>
              </a:rPr>
              <a:t> and </a:t>
            </a:r>
            <a:r>
              <a:rPr lang="pl-PL" sz="1700" kern="1200" dirty="0" err="1">
                <a:solidFill>
                  <a:schemeClr val="tx1"/>
                </a:solidFill>
              </a:rPr>
              <a:t>Description</a:t>
            </a:r>
            <a:endParaRPr lang="pl-PL" sz="1700" kern="1200" dirty="0">
              <a:solidFill>
                <a:schemeClr val="tx1"/>
              </a:solidFill>
            </a:endParaRPr>
          </a:p>
        </p:txBody>
      </p:sp>
      <p:sp>
        <p:nvSpPr>
          <p:cNvPr id="7" name="Freeform: Shape 6">
            <a:extLst>
              <a:ext uri="{FF2B5EF4-FFF2-40B4-BE49-F238E27FC236}">
                <a16:creationId xmlns:a16="http://schemas.microsoft.com/office/drawing/2014/main" id="{5E5CE029-EDED-F49D-0843-3D98BFE5FF72}"/>
              </a:ext>
            </a:extLst>
          </p:cNvPr>
          <p:cNvSpPr/>
          <p:nvPr/>
        </p:nvSpPr>
        <p:spPr>
          <a:xfrm>
            <a:off x="4974473"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395756"/>
              <a:satOff val="1395"/>
              <a:lumOff val="1814"/>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pl-PL" sz="1700" kern="1200" dirty="0" err="1">
                <a:solidFill>
                  <a:schemeClr val="tx1"/>
                </a:solidFill>
              </a:rPr>
              <a:t>Recipe</a:t>
            </a:r>
            <a:r>
              <a:rPr lang="pl-PL" sz="1700" kern="1200" dirty="0">
                <a:solidFill>
                  <a:schemeClr val="tx1"/>
                </a:solidFill>
              </a:rPr>
              <a:t> </a:t>
            </a:r>
            <a:r>
              <a:rPr lang="pl-PL" sz="1700" kern="1200" dirty="0" err="1">
                <a:solidFill>
                  <a:schemeClr val="tx1"/>
                </a:solidFill>
              </a:rPr>
              <a:t>Category</a:t>
            </a:r>
            <a:endParaRPr lang="pl-PL" sz="1700" kern="1200" dirty="0">
              <a:solidFill>
                <a:schemeClr val="tx1"/>
              </a:solidFill>
            </a:endParaRPr>
          </a:p>
        </p:txBody>
      </p:sp>
      <p:sp>
        <p:nvSpPr>
          <p:cNvPr id="8" name="Freeform: Shape 7">
            <a:extLst>
              <a:ext uri="{FF2B5EF4-FFF2-40B4-BE49-F238E27FC236}">
                <a16:creationId xmlns:a16="http://schemas.microsoft.com/office/drawing/2014/main" id="{CBB19630-CB57-4265-2FC8-2555C817E3C6}"/>
              </a:ext>
            </a:extLst>
          </p:cNvPr>
          <p:cNvSpPr/>
          <p:nvPr/>
        </p:nvSpPr>
        <p:spPr>
          <a:xfrm>
            <a:off x="7441830"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513"/>
              <a:satOff val="2789"/>
              <a:lumOff val="3627"/>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pl-PL" sz="1700" kern="1200" dirty="0" err="1">
                <a:solidFill>
                  <a:schemeClr val="tx1"/>
                </a:solidFill>
              </a:rPr>
              <a:t>Ingredients</a:t>
            </a:r>
            <a:endParaRPr lang="en-US" sz="1700" kern="1200" dirty="0">
              <a:solidFill>
                <a:schemeClr val="tx1"/>
              </a:solidFill>
            </a:endParaRPr>
          </a:p>
        </p:txBody>
      </p:sp>
      <p:sp>
        <p:nvSpPr>
          <p:cNvPr id="9" name="Freeform: Shape 8">
            <a:extLst>
              <a:ext uri="{FF2B5EF4-FFF2-40B4-BE49-F238E27FC236}">
                <a16:creationId xmlns:a16="http://schemas.microsoft.com/office/drawing/2014/main" id="{F82367E3-2C87-AB0F-243D-D1030ED3C34F}"/>
              </a:ext>
            </a:extLst>
          </p:cNvPr>
          <p:cNvSpPr/>
          <p:nvPr/>
        </p:nvSpPr>
        <p:spPr>
          <a:xfrm>
            <a:off x="2507115"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187269"/>
              <a:satOff val="4184"/>
              <a:lumOff val="5441"/>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Weight/Volume of Each Ingredient</a:t>
            </a:r>
            <a:endParaRPr lang="pl-PL" sz="1700" kern="1200" dirty="0">
              <a:solidFill>
                <a:schemeClr val="tx1"/>
              </a:solidFill>
            </a:endParaRPr>
          </a:p>
        </p:txBody>
      </p:sp>
      <p:sp>
        <p:nvSpPr>
          <p:cNvPr id="10" name="Freeform: Shape 9">
            <a:extLst>
              <a:ext uri="{FF2B5EF4-FFF2-40B4-BE49-F238E27FC236}">
                <a16:creationId xmlns:a16="http://schemas.microsoft.com/office/drawing/2014/main" id="{100544EC-1A5E-9C26-E9D3-ED2D9597E759}"/>
              </a:ext>
            </a:extLst>
          </p:cNvPr>
          <p:cNvSpPr/>
          <p:nvPr/>
        </p:nvSpPr>
        <p:spPr>
          <a:xfrm>
            <a:off x="4974473"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1583026"/>
              <a:satOff val="5578"/>
              <a:lumOff val="7255"/>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Units of Measure for Each Ingredient</a:t>
            </a:r>
            <a:endParaRPr lang="pl-PL" sz="1700" kern="1200" dirty="0">
              <a:solidFill>
                <a:schemeClr val="tx1"/>
              </a:solidFill>
            </a:endParaRPr>
          </a:p>
        </p:txBody>
      </p:sp>
      <p:sp>
        <p:nvSpPr>
          <p:cNvPr id="11" name="Freeform: Shape 10">
            <a:extLst>
              <a:ext uri="{FF2B5EF4-FFF2-40B4-BE49-F238E27FC236}">
                <a16:creationId xmlns:a16="http://schemas.microsoft.com/office/drawing/2014/main" id="{87A08AF9-88C9-DEFC-F79A-4BBA307CE3A0}"/>
              </a:ext>
            </a:extLst>
          </p:cNvPr>
          <p:cNvSpPr/>
          <p:nvPr/>
        </p:nvSpPr>
        <p:spPr>
          <a:xfrm>
            <a:off x="7441830"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978782"/>
              <a:satOff val="6973"/>
              <a:lumOff val="9069"/>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pl-PL" sz="1700" kern="1200" dirty="0" err="1">
                <a:solidFill>
                  <a:schemeClr val="tx1"/>
                </a:solidFill>
              </a:rPr>
              <a:t>Preparation</a:t>
            </a:r>
            <a:r>
              <a:rPr lang="pl-PL" sz="1700" kern="1200" dirty="0">
                <a:solidFill>
                  <a:schemeClr val="tx1"/>
                </a:solidFill>
              </a:rPr>
              <a:t> </a:t>
            </a:r>
            <a:r>
              <a:rPr lang="pl-PL" sz="1700" kern="1200" dirty="0" err="1">
                <a:solidFill>
                  <a:schemeClr val="tx1"/>
                </a:solidFill>
              </a:rPr>
              <a:t>Directions</a:t>
            </a:r>
            <a:endParaRPr lang="pl-PL" sz="1700" kern="1200" dirty="0">
              <a:solidFill>
                <a:schemeClr val="tx1"/>
              </a:solidFill>
            </a:endParaRPr>
          </a:p>
        </p:txBody>
      </p:sp>
      <p:sp>
        <p:nvSpPr>
          <p:cNvPr id="12" name="Freeform: Shape 11">
            <a:extLst>
              <a:ext uri="{FF2B5EF4-FFF2-40B4-BE49-F238E27FC236}">
                <a16:creationId xmlns:a16="http://schemas.microsoft.com/office/drawing/2014/main" id="{3583586D-8D4C-5970-0D5F-41FA38B1734C}"/>
              </a:ext>
            </a:extLst>
          </p:cNvPr>
          <p:cNvSpPr/>
          <p:nvPr/>
        </p:nvSpPr>
        <p:spPr>
          <a:xfrm>
            <a:off x="2507115"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2374539"/>
              <a:satOff val="8368"/>
              <a:lumOff val="10882"/>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Cooking Time, Temperature, and Preparation Time</a:t>
            </a:r>
            <a:endParaRPr lang="pl-PL" sz="1700" kern="1200" dirty="0">
              <a:solidFill>
                <a:schemeClr val="tx1"/>
              </a:solidFill>
            </a:endParaRPr>
          </a:p>
        </p:txBody>
      </p:sp>
      <p:sp>
        <p:nvSpPr>
          <p:cNvPr id="13" name="Freeform: Shape 12">
            <a:extLst>
              <a:ext uri="{FF2B5EF4-FFF2-40B4-BE49-F238E27FC236}">
                <a16:creationId xmlns:a16="http://schemas.microsoft.com/office/drawing/2014/main" id="{1726FE9E-0F86-3BA9-CBB3-F913D8DEA5E2}"/>
              </a:ext>
            </a:extLst>
          </p:cNvPr>
          <p:cNvSpPr/>
          <p:nvPr/>
        </p:nvSpPr>
        <p:spPr>
          <a:xfrm>
            <a:off x="4974473"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2770296"/>
              <a:satOff val="9762"/>
              <a:lumOff val="12696"/>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pl-PL" sz="1700" kern="1200" dirty="0" err="1">
                <a:solidFill>
                  <a:schemeClr val="tx1"/>
                </a:solidFill>
              </a:rPr>
              <a:t>Serving</a:t>
            </a:r>
            <a:r>
              <a:rPr lang="pl-PL" sz="1700" kern="1200" dirty="0">
                <a:solidFill>
                  <a:schemeClr val="tx1"/>
                </a:solidFill>
              </a:rPr>
              <a:t> </a:t>
            </a:r>
            <a:r>
              <a:rPr lang="pl-PL" sz="1700" kern="1200" dirty="0" err="1">
                <a:solidFill>
                  <a:schemeClr val="tx1"/>
                </a:solidFill>
              </a:rPr>
              <a:t>Size</a:t>
            </a:r>
            <a:endParaRPr lang="en-US" sz="1700" kern="1200" dirty="0">
              <a:solidFill>
                <a:schemeClr val="tx1"/>
              </a:solidFill>
            </a:endParaRPr>
          </a:p>
        </p:txBody>
      </p:sp>
      <p:sp>
        <p:nvSpPr>
          <p:cNvPr id="15" name="Freeform: Shape 14">
            <a:extLst>
              <a:ext uri="{FF2B5EF4-FFF2-40B4-BE49-F238E27FC236}">
                <a16:creationId xmlns:a16="http://schemas.microsoft.com/office/drawing/2014/main" id="{6F92411F-80E4-4256-19F3-4EA1E86AC62D}"/>
              </a:ext>
            </a:extLst>
          </p:cNvPr>
          <p:cNvSpPr/>
          <p:nvPr/>
        </p:nvSpPr>
        <p:spPr>
          <a:xfrm>
            <a:off x="7441830"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3166052"/>
              <a:satOff val="11157"/>
              <a:lumOff val="14510"/>
              <a:alphaOff val="0"/>
            </a:schemeClr>
          </a:effectRef>
          <a:fontRef idx="minor">
            <a:schemeClr val="lt1"/>
          </a:fontRef>
        </p:style>
        <p:txBody>
          <a:bodyPr spcFirstLastPara="0" vert="horz" wrap="square" lIns="130468" tIns="130468" rIns="130468" bIns="130468" numCol="1" spcCol="1270" anchor="ctr" anchorCtr="0">
            <a:noAutofit/>
          </a:bodyPr>
          <a:lstStyle/>
          <a:p>
            <a:pPr marL="0" lvl="0" indent="0" algn="ctr" defTabSz="755650">
              <a:lnSpc>
                <a:spcPct val="90000"/>
              </a:lnSpc>
              <a:spcBef>
                <a:spcPct val="0"/>
              </a:spcBef>
              <a:spcAft>
                <a:spcPct val="35000"/>
              </a:spcAft>
              <a:buNone/>
            </a:pPr>
            <a:r>
              <a:rPr lang="pl-PL" sz="1700" kern="1200" dirty="0" err="1">
                <a:solidFill>
                  <a:schemeClr val="tx1"/>
                </a:solidFill>
              </a:rPr>
              <a:t>Yield</a:t>
            </a:r>
            <a:endParaRPr lang="en-US" sz="1700" kern="1200" dirty="0">
              <a:solidFill>
                <a:schemeClr val="tx1"/>
              </a:solidFill>
            </a:endParaRPr>
          </a:p>
        </p:txBody>
      </p:sp>
      <p:sp>
        <p:nvSpPr>
          <p:cNvPr id="4" name="Symbol zastępczy numeru slajdu 3">
            <a:extLst>
              <a:ext uri="{FF2B5EF4-FFF2-40B4-BE49-F238E27FC236}">
                <a16:creationId xmlns:a16="http://schemas.microsoft.com/office/drawing/2014/main" id="{89EAECCF-716A-FF4C-2F14-45876A330875}"/>
              </a:ext>
            </a:extLst>
          </p:cNvPr>
          <p:cNvSpPr>
            <a:spLocks noGrp="1"/>
          </p:cNvSpPr>
          <p:nvPr>
            <p:ph type="sldNum" sz="quarter" idx="4"/>
          </p:nvPr>
        </p:nvSpPr>
        <p:spPr/>
        <p:txBody>
          <a:bodyPr>
            <a:noAutofit/>
          </a:bodyPr>
          <a:lstStyle/>
          <a:p>
            <a:pPr>
              <a:spcAft>
                <a:spcPts val="600"/>
              </a:spcAft>
            </a:pPr>
            <a:fld id="{87B17086-FE5F-4B39-99A4-0AF7C2C21D7E}" type="slidenum">
              <a:rPr lang="pl-PL" smtClean="0"/>
              <a:pPr>
                <a:spcAft>
                  <a:spcPts val="600"/>
                </a:spcAft>
              </a:pPr>
              <a:t>53</a:t>
            </a:fld>
            <a:endParaRPr lang="pl-PL" dirty="0"/>
          </a:p>
        </p:txBody>
      </p:sp>
    </p:spTree>
    <p:extLst>
      <p:ext uri="{BB962C8B-B14F-4D97-AF65-F5344CB8AC3E}">
        <p14:creationId xmlns:p14="http://schemas.microsoft.com/office/powerpoint/2010/main" val="30388947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E40D54-C682-5C7A-6269-74B1044573CE}"/>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1F5EC3A0-DA7C-C75A-51A3-D7DF56DDFBDE}"/>
              </a:ext>
            </a:extLst>
          </p:cNvPr>
          <p:cNvSpPr>
            <a:spLocks noGrp="1"/>
          </p:cNvSpPr>
          <p:nvPr>
            <p:ph type="title"/>
          </p:nvPr>
        </p:nvSpPr>
        <p:spPr>
          <a:xfrm>
            <a:off x="838200" y="365125"/>
            <a:ext cx="10979552" cy="1325563"/>
          </a:xfrm>
        </p:spPr>
        <p:txBody>
          <a:bodyPr anchor="ctr">
            <a:normAutofit/>
          </a:bodyPr>
          <a:lstStyle/>
          <a:p>
            <a:r>
              <a:rPr lang="en-US" dirty="0"/>
              <a:t>Anatomy of a Standardized Recipe   </a:t>
            </a:r>
            <a:endParaRPr lang="pl-PL" dirty="0"/>
          </a:p>
        </p:txBody>
      </p:sp>
      <p:sp>
        <p:nvSpPr>
          <p:cNvPr id="3" name="Symbol zastępczy stopki 2">
            <a:extLst>
              <a:ext uri="{FF2B5EF4-FFF2-40B4-BE49-F238E27FC236}">
                <a16:creationId xmlns:a16="http://schemas.microsoft.com/office/drawing/2014/main" id="{1485597F-23FC-E97C-C8A8-59D2229515B9}"/>
              </a:ext>
              <a:ext uri="{C183D7F6-B498-43B3-948B-1728B52AA6E4}">
                <adec:decorative xmlns:adec="http://schemas.microsoft.com/office/drawing/2017/decorative" val="1"/>
              </a:ext>
            </a:extLst>
          </p:cNvPr>
          <p:cNvSpPr>
            <a:spLocks noGrp="1"/>
          </p:cNvSpPr>
          <p:nvPr>
            <p:ph type="ftr" sz="quarter" idx="3"/>
          </p:nvPr>
        </p:nvSpPr>
        <p:spPr/>
        <p:txBody>
          <a:bodyP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6" name="Freeform: Shape 5">
            <a:extLst>
              <a:ext uri="{FF2B5EF4-FFF2-40B4-BE49-F238E27FC236}">
                <a16:creationId xmlns:a16="http://schemas.microsoft.com/office/drawing/2014/main" id="{4A681698-59BB-B886-30AF-B963AA06AC90}"/>
              </a:ext>
            </a:extLst>
          </p:cNvPr>
          <p:cNvSpPr/>
          <p:nvPr/>
        </p:nvSpPr>
        <p:spPr>
          <a:xfrm>
            <a:off x="1504919" y="179843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err="1">
                <a:solidFill>
                  <a:schemeClr val="tx1"/>
                </a:solidFill>
              </a:rPr>
              <a:t>Equipment</a:t>
            </a:r>
            <a:r>
              <a:rPr lang="pl-PL" sz="1900" kern="1200" dirty="0">
                <a:solidFill>
                  <a:schemeClr val="tx1"/>
                </a:solidFill>
              </a:rPr>
              <a:t> and Tools </a:t>
            </a:r>
            <a:r>
              <a:rPr lang="pl-PL" sz="1900" kern="1200" dirty="0" err="1">
                <a:solidFill>
                  <a:schemeClr val="tx1"/>
                </a:solidFill>
              </a:rPr>
              <a:t>Needed</a:t>
            </a:r>
            <a:endParaRPr lang="pl-PL" sz="1900" kern="1200" dirty="0">
              <a:solidFill>
                <a:schemeClr val="tx1"/>
              </a:solidFill>
            </a:endParaRPr>
          </a:p>
        </p:txBody>
      </p:sp>
      <p:sp>
        <p:nvSpPr>
          <p:cNvPr id="7" name="Freeform: Shape 6">
            <a:extLst>
              <a:ext uri="{FF2B5EF4-FFF2-40B4-BE49-F238E27FC236}">
                <a16:creationId xmlns:a16="http://schemas.microsoft.com/office/drawing/2014/main" id="{F9AB0430-97BC-B222-E574-1D8445855E59}"/>
              </a:ext>
            </a:extLst>
          </p:cNvPr>
          <p:cNvSpPr/>
          <p:nvPr/>
        </p:nvSpPr>
        <p:spPr>
          <a:xfrm>
            <a:off x="3853844" y="179843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351784"/>
              <a:satOff val="1240"/>
              <a:lumOff val="1612"/>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err="1">
                <a:solidFill>
                  <a:schemeClr val="tx1"/>
                </a:solidFill>
              </a:rPr>
              <a:t>Crediting</a:t>
            </a:r>
            <a:r>
              <a:rPr lang="pl-PL" sz="1900" kern="1200" dirty="0">
                <a:solidFill>
                  <a:schemeClr val="tx1"/>
                </a:solidFill>
              </a:rPr>
              <a:t> Information</a:t>
            </a:r>
          </a:p>
        </p:txBody>
      </p:sp>
      <p:sp>
        <p:nvSpPr>
          <p:cNvPr id="8" name="Freeform: Shape 7">
            <a:extLst>
              <a:ext uri="{FF2B5EF4-FFF2-40B4-BE49-F238E27FC236}">
                <a16:creationId xmlns:a16="http://schemas.microsoft.com/office/drawing/2014/main" id="{0AA4317A-4AEF-D2CC-63F6-E72B3B1718CF}"/>
              </a:ext>
            </a:extLst>
          </p:cNvPr>
          <p:cNvSpPr/>
          <p:nvPr/>
        </p:nvSpPr>
        <p:spPr>
          <a:xfrm>
            <a:off x="6202768" y="179843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03567"/>
              <a:satOff val="2479"/>
              <a:lumOff val="3224"/>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err="1">
                <a:solidFill>
                  <a:schemeClr val="tx1"/>
                </a:solidFill>
              </a:rPr>
              <a:t>Nutrient</a:t>
            </a:r>
            <a:r>
              <a:rPr lang="pl-PL" sz="1900" kern="1200" dirty="0">
                <a:solidFill>
                  <a:schemeClr val="tx1"/>
                </a:solidFill>
              </a:rPr>
              <a:t> Analysis</a:t>
            </a:r>
            <a:endParaRPr lang="en-US" sz="1900" kern="1200" dirty="0">
              <a:solidFill>
                <a:schemeClr val="tx1"/>
              </a:solidFill>
            </a:endParaRPr>
          </a:p>
        </p:txBody>
      </p:sp>
      <p:sp>
        <p:nvSpPr>
          <p:cNvPr id="9" name="Freeform: Shape 8">
            <a:extLst>
              <a:ext uri="{FF2B5EF4-FFF2-40B4-BE49-F238E27FC236}">
                <a16:creationId xmlns:a16="http://schemas.microsoft.com/office/drawing/2014/main" id="{EC8CD331-214D-79A8-67A3-3E4D22422EBA}"/>
              </a:ext>
            </a:extLst>
          </p:cNvPr>
          <p:cNvSpPr/>
          <p:nvPr/>
        </p:nvSpPr>
        <p:spPr>
          <a:xfrm>
            <a:off x="8551693" y="179843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055351"/>
              <a:satOff val="3719"/>
              <a:lumOff val="4837"/>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a:solidFill>
                  <a:schemeClr val="tx1"/>
                </a:solidFill>
              </a:rPr>
              <a:t>Service Style</a:t>
            </a:r>
          </a:p>
        </p:txBody>
      </p:sp>
      <p:sp>
        <p:nvSpPr>
          <p:cNvPr id="10" name="Freeform: Shape 9">
            <a:extLst>
              <a:ext uri="{FF2B5EF4-FFF2-40B4-BE49-F238E27FC236}">
                <a16:creationId xmlns:a16="http://schemas.microsoft.com/office/drawing/2014/main" id="{B46B4111-CBCF-30A1-BA31-C51D093ED62A}"/>
              </a:ext>
            </a:extLst>
          </p:cNvPr>
          <p:cNvSpPr/>
          <p:nvPr/>
        </p:nvSpPr>
        <p:spPr>
          <a:xfrm>
            <a:off x="1504919" y="329320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407134"/>
              <a:satOff val="4959"/>
              <a:lumOff val="6449"/>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a:solidFill>
                  <a:schemeClr val="tx1"/>
                </a:solidFill>
              </a:rPr>
              <a:t>Marketing Guide</a:t>
            </a:r>
          </a:p>
        </p:txBody>
      </p:sp>
      <p:sp>
        <p:nvSpPr>
          <p:cNvPr id="11" name="Freeform: Shape 10">
            <a:extLst>
              <a:ext uri="{FF2B5EF4-FFF2-40B4-BE49-F238E27FC236}">
                <a16:creationId xmlns:a16="http://schemas.microsoft.com/office/drawing/2014/main" id="{742EDC42-BA0B-F88F-6805-9DD554959DEF}"/>
              </a:ext>
            </a:extLst>
          </p:cNvPr>
          <p:cNvSpPr/>
          <p:nvPr/>
        </p:nvSpPr>
        <p:spPr>
          <a:xfrm>
            <a:off x="3853844" y="329320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1758918"/>
              <a:satOff val="6198"/>
              <a:lumOff val="8061"/>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a:solidFill>
                  <a:schemeClr val="tx1"/>
                </a:solidFill>
              </a:rPr>
              <a:t>Food </a:t>
            </a:r>
            <a:r>
              <a:rPr lang="pl-PL" sz="1900" kern="1200" dirty="0" err="1">
                <a:solidFill>
                  <a:schemeClr val="tx1"/>
                </a:solidFill>
              </a:rPr>
              <a:t>Safety</a:t>
            </a:r>
            <a:r>
              <a:rPr lang="pl-PL" sz="1900" kern="1200" dirty="0">
                <a:solidFill>
                  <a:schemeClr val="tx1"/>
                </a:solidFill>
              </a:rPr>
              <a:t> </a:t>
            </a:r>
            <a:r>
              <a:rPr lang="pl-PL" sz="1900" kern="1200" dirty="0" err="1">
                <a:solidFill>
                  <a:schemeClr val="tx1"/>
                </a:solidFill>
              </a:rPr>
              <a:t>Guidelines</a:t>
            </a:r>
            <a:endParaRPr lang="pl-PL" sz="1900" kern="1200" dirty="0">
              <a:solidFill>
                <a:schemeClr val="tx1"/>
              </a:solidFill>
            </a:endParaRPr>
          </a:p>
        </p:txBody>
      </p:sp>
      <p:sp>
        <p:nvSpPr>
          <p:cNvPr id="12" name="Freeform: Shape 11">
            <a:extLst>
              <a:ext uri="{FF2B5EF4-FFF2-40B4-BE49-F238E27FC236}">
                <a16:creationId xmlns:a16="http://schemas.microsoft.com/office/drawing/2014/main" id="{C7650030-42FA-FA31-50D7-C145C7541EBC}"/>
              </a:ext>
            </a:extLst>
          </p:cNvPr>
          <p:cNvSpPr/>
          <p:nvPr/>
        </p:nvSpPr>
        <p:spPr>
          <a:xfrm>
            <a:off x="6202768" y="329320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2110701"/>
              <a:satOff val="7438"/>
              <a:lumOff val="9673"/>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err="1">
                <a:solidFill>
                  <a:schemeClr val="tx1"/>
                </a:solidFill>
              </a:rPr>
              <a:t>Recipe</a:t>
            </a:r>
            <a:r>
              <a:rPr lang="pl-PL" sz="1900" kern="1200" dirty="0">
                <a:solidFill>
                  <a:schemeClr val="tx1"/>
                </a:solidFill>
              </a:rPr>
              <a:t> </a:t>
            </a:r>
            <a:r>
              <a:rPr lang="pl-PL" sz="1900" kern="1200" dirty="0" err="1">
                <a:solidFill>
                  <a:schemeClr val="tx1"/>
                </a:solidFill>
              </a:rPr>
              <a:t>Variations</a:t>
            </a:r>
            <a:endParaRPr lang="pl-PL" sz="1900" kern="1200" dirty="0">
              <a:solidFill>
                <a:schemeClr val="tx1"/>
              </a:solidFill>
            </a:endParaRPr>
          </a:p>
        </p:txBody>
      </p:sp>
      <p:sp>
        <p:nvSpPr>
          <p:cNvPr id="13" name="Freeform: Shape 12">
            <a:extLst>
              <a:ext uri="{FF2B5EF4-FFF2-40B4-BE49-F238E27FC236}">
                <a16:creationId xmlns:a16="http://schemas.microsoft.com/office/drawing/2014/main" id="{9B6F8680-8714-B4B1-262B-031F9FBF0357}"/>
              </a:ext>
            </a:extLst>
          </p:cNvPr>
          <p:cNvSpPr/>
          <p:nvPr/>
        </p:nvSpPr>
        <p:spPr>
          <a:xfrm>
            <a:off x="8551693" y="329320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2462485"/>
              <a:satOff val="8678"/>
              <a:lumOff val="11286"/>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err="1">
                <a:solidFill>
                  <a:schemeClr val="tx1"/>
                </a:solidFill>
              </a:rPr>
              <a:t>Alternative</a:t>
            </a:r>
            <a:r>
              <a:rPr lang="pl-PL" sz="1900" kern="1200" dirty="0">
                <a:solidFill>
                  <a:schemeClr val="tx1"/>
                </a:solidFill>
              </a:rPr>
              <a:t> </a:t>
            </a:r>
            <a:r>
              <a:rPr lang="pl-PL" sz="1900" kern="1200" dirty="0" err="1">
                <a:solidFill>
                  <a:schemeClr val="tx1"/>
                </a:solidFill>
              </a:rPr>
              <a:t>Ingredients</a:t>
            </a:r>
            <a:endParaRPr lang="en-US" sz="1900" kern="1200" dirty="0">
              <a:solidFill>
                <a:schemeClr val="tx1"/>
              </a:solidFill>
            </a:endParaRPr>
          </a:p>
        </p:txBody>
      </p:sp>
      <p:sp>
        <p:nvSpPr>
          <p:cNvPr id="15" name="Freeform: Shape 14">
            <a:extLst>
              <a:ext uri="{FF2B5EF4-FFF2-40B4-BE49-F238E27FC236}">
                <a16:creationId xmlns:a16="http://schemas.microsoft.com/office/drawing/2014/main" id="{9CAE92F6-CB78-5FA7-9940-BA25908CD90B}"/>
              </a:ext>
            </a:extLst>
          </p:cNvPr>
          <p:cNvSpPr/>
          <p:nvPr/>
        </p:nvSpPr>
        <p:spPr>
          <a:xfrm>
            <a:off x="3853844" y="478797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2814268"/>
              <a:satOff val="9917"/>
              <a:lumOff val="12898"/>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err="1">
                <a:solidFill>
                  <a:schemeClr val="tx1"/>
                </a:solidFill>
              </a:rPr>
              <a:t>Optional</a:t>
            </a:r>
            <a:r>
              <a:rPr lang="pl-PL" sz="1900" kern="1200" dirty="0">
                <a:solidFill>
                  <a:schemeClr val="tx1"/>
                </a:solidFill>
              </a:rPr>
              <a:t> </a:t>
            </a:r>
            <a:r>
              <a:rPr lang="pl-PL" sz="1900" kern="1200" dirty="0" err="1">
                <a:solidFill>
                  <a:schemeClr val="tx1"/>
                </a:solidFill>
              </a:rPr>
              <a:t>Ingredients</a:t>
            </a:r>
            <a:endParaRPr lang="en-US" sz="1900" kern="1200" dirty="0">
              <a:solidFill>
                <a:schemeClr val="tx1"/>
              </a:solidFill>
            </a:endParaRPr>
          </a:p>
        </p:txBody>
      </p:sp>
      <p:sp>
        <p:nvSpPr>
          <p:cNvPr id="16" name="Freeform: Shape 15">
            <a:extLst>
              <a:ext uri="{FF2B5EF4-FFF2-40B4-BE49-F238E27FC236}">
                <a16:creationId xmlns:a16="http://schemas.microsoft.com/office/drawing/2014/main" id="{ADF15FF6-C22A-FCBB-97D8-1C951491684E}"/>
              </a:ext>
            </a:extLst>
          </p:cNvPr>
          <p:cNvSpPr/>
          <p:nvPr/>
        </p:nvSpPr>
        <p:spPr>
          <a:xfrm>
            <a:off x="6202768" y="4787979"/>
            <a:ext cx="2135385" cy="1281231"/>
          </a:xfrm>
          <a:custGeom>
            <a:avLst/>
            <a:gdLst>
              <a:gd name="connsiteX0" fmla="*/ 0 w 2135385"/>
              <a:gd name="connsiteY0" fmla="*/ 213543 h 1281231"/>
              <a:gd name="connsiteX1" fmla="*/ 213543 w 2135385"/>
              <a:gd name="connsiteY1" fmla="*/ 0 h 1281231"/>
              <a:gd name="connsiteX2" fmla="*/ 1921842 w 2135385"/>
              <a:gd name="connsiteY2" fmla="*/ 0 h 1281231"/>
              <a:gd name="connsiteX3" fmla="*/ 2135385 w 2135385"/>
              <a:gd name="connsiteY3" fmla="*/ 213543 h 1281231"/>
              <a:gd name="connsiteX4" fmla="*/ 2135385 w 2135385"/>
              <a:gd name="connsiteY4" fmla="*/ 1067688 h 1281231"/>
              <a:gd name="connsiteX5" fmla="*/ 1921842 w 2135385"/>
              <a:gd name="connsiteY5" fmla="*/ 1281231 h 1281231"/>
              <a:gd name="connsiteX6" fmla="*/ 213543 w 2135385"/>
              <a:gd name="connsiteY6" fmla="*/ 1281231 h 1281231"/>
              <a:gd name="connsiteX7" fmla="*/ 0 w 2135385"/>
              <a:gd name="connsiteY7" fmla="*/ 1067688 h 1281231"/>
              <a:gd name="connsiteX8" fmla="*/ 0 w 2135385"/>
              <a:gd name="connsiteY8" fmla="*/ 213543 h 128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385" h="1281231">
                <a:moveTo>
                  <a:pt x="0" y="213543"/>
                </a:moveTo>
                <a:cubicBezTo>
                  <a:pt x="0" y="95606"/>
                  <a:pt x="95606" y="0"/>
                  <a:pt x="213543" y="0"/>
                </a:cubicBezTo>
                <a:lnTo>
                  <a:pt x="1921842" y="0"/>
                </a:lnTo>
                <a:cubicBezTo>
                  <a:pt x="2039779" y="0"/>
                  <a:pt x="2135385" y="95606"/>
                  <a:pt x="2135385" y="213543"/>
                </a:cubicBezTo>
                <a:lnTo>
                  <a:pt x="2135385" y="1067688"/>
                </a:lnTo>
                <a:cubicBezTo>
                  <a:pt x="2135385" y="1185625"/>
                  <a:pt x="2039779" y="1281231"/>
                  <a:pt x="1921842" y="1281231"/>
                </a:cubicBezTo>
                <a:lnTo>
                  <a:pt x="213543" y="1281231"/>
                </a:lnTo>
                <a:cubicBezTo>
                  <a:pt x="95606" y="1281231"/>
                  <a:pt x="0" y="1185625"/>
                  <a:pt x="0" y="1067688"/>
                </a:cubicBezTo>
                <a:lnTo>
                  <a:pt x="0" y="213543"/>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3166052"/>
              <a:satOff val="11157"/>
              <a:lumOff val="14510"/>
              <a:alphaOff val="0"/>
            </a:schemeClr>
          </a:effectRef>
          <a:fontRef idx="minor">
            <a:schemeClr val="lt1"/>
          </a:fontRef>
        </p:style>
        <p:txBody>
          <a:bodyPr spcFirstLastPara="0" vert="horz" wrap="square" lIns="134935" tIns="134935" rIns="134935" bIns="134935" numCol="1" spcCol="1270" anchor="ctr" anchorCtr="0">
            <a:noAutofit/>
          </a:bodyPr>
          <a:lstStyle/>
          <a:p>
            <a:pPr marL="0" lvl="0" indent="0" algn="ctr" defTabSz="844550">
              <a:lnSpc>
                <a:spcPct val="90000"/>
              </a:lnSpc>
              <a:spcBef>
                <a:spcPct val="0"/>
              </a:spcBef>
              <a:spcAft>
                <a:spcPct val="35000"/>
              </a:spcAft>
              <a:buNone/>
            </a:pPr>
            <a:r>
              <a:rPr lang="pl-PL" sz="1900" kern="1200" dirty="0">
                <a:solidFill>
                  <a:schemeClr val="tx1"/>
                </a:solidFill>
              </a:rPr>
              <a:t>Notes </a:t>
            </a:r>
            <a:r>
              <a:rPr lang="pl-PL" sz="1900" kern="1200" dirty="0" err="1">
                <a:solidFill>
                  <a:schemeClr val="tx1"/>
                </a:solidFill>
              </a:rPr>
              <a:t>Section</a:t>
            </a:r>
            <a:endParaRPr lang="en-US" sz="1900" kern="1200" dirty="0">
              <a:solidFill>
                <a:schemeClr val="tx1"/>
              </a:solidFill>
            </a:endParaRPr>
          </a:p>
        </p:txBody>
      </p:sp>
      <p:sp>
        <p:nvSpPr>
          <p:cNvPr id="4" name="Symbol zastępczy numeru slajdu 3">
            <a:extLst>
              <a:ext uri="{FF2B5EF4-FFF2-40B4-BE49-F238E27FC236}">
                <a16:creationId xmlns:a16="http://schemas.microsoft.com/office/drawing/2014/main" id="{EF641DB5-3FA5-A79E-B8FE-F207E33F2898}"/>
              </a:ext>
            </a:extLst>
          </p:cNvPr>
          <p:cNvSpPr>
            <a:spLocks noGrp="1"/>
          </p:cNvSpPr>
          <p:nvPr>
            <p:ph type="sldNum" sz="quarter" idx="4"/>
          </p:nvPr>
        </p:nvSpPr>
        <p:spPr/>
        <p:txBody>
          <a:bodyPr>
            <a:noAutofit/>
          </a:bodyPr>
          <a:lstStyle/>
          <a:p>
            <a:pPr>
              <a:spcAft>
                <a:spcPts val="600"/>
              </a:spcAft>
            </a:pPr>
            <a:fld id="{87B17086-FE5F-4B39-99A4-0AF7C2C21D7E}" type="slidenum">
              <a:rPr lang="pl-PL" smtClean="0"/>
              <a:pPr>
                <a:spcAft>
                  <a:spcPts val="600"/>
                </a:spcAft>
              </a:pPr>
              <a:t>54</a:t>
            </a:fld>
            <a:endParaRPr lang="pl-PL" dirty="0"/>
          </a:p>
        </p:txBody>
      </p:sp>
    </p:spTree>
    <p:extLst>
      <p:ext uri="{BB962C8B-B14F-4D97-AF65-F5344CB8AC3E}">
        <p14:creationId xmlns:p14="http://schemas.microsoft.com/office/powerpoint/2010/main" val="14625955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2EB07E-0977-9CB1-1D10-A0FC8ECBEAC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Turkey Meatloaf U S D A Recipe for Schools</a:t>
            </a:r>
            <a:endParaRPr lang="en-IN" dirty="0">
              <a:noFill/>
            </a:endParaRPr>
          </a:p>
        </p:txBody>
      </p:sp>
      <p:sp>
        <p:nvSpPr>
          <p:cNvPr id="2" name="Symbol zastępczy stopki 1">
            <a:extLst>
              <a:ext uri="{FF2B5EF4-FFF2-40B4-BE49-F238E27FC236}">
                <a16:creationId xmlns:a16="http://schemas.microsoft.com/office/drawing/2014/main" id="{F9AC80A6-D1FE-9726-28CF-401D59CD633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4" name="Picture 3" descr="&quot;&#10;A Turkey Meatloaf U S D A Recipe for Schools. It lists ingredients such as lean ground turkey, spinach, celery, and cranberries and provides ingredient measurements for 50 and 100 servings and step-by-step cooking instructions, meeting N S LP or S B P meal standards.&quot;&#10;">
            <a:extLst>
              <a:ext uri="{FF2B5EF4-FFF2-40B4-BE49-F238E27FC236}">
                <a16:creationId xmlns:a16="http://schemas.microsoft.com/office/drawing/2014/main" id="{5A5BE40E-C835-CC68-720B-E737C7DFA333}"/>
              </a:ext>
            </a:extLst>
          </p:cNvPr>
          <p:cNvPicPr/>
          <p:nvPr/>
        </p:nvPicPr>
        <p:blipFill>
          <a:blip r:embed="rId2" cstate="print">
            <a:extLst>
              <a:ext uri="{28A0092B-C50C-407E-A947-70E740481C1C}">
                <a14:useLocalDpi xmlns:a14="http://schemas.microsoft.com/office/drawing/2010/main" val="0"/>
              </a:ext>
            </a:extLst>
          </a:blip>
          <a:stretch>
            <a:fillRect/>
          </a:stretch>
        </p:blipFill>
        <p:spPr>
          <a:xfrm rot="5400000">
            <a:off x="3283352" y="-422453"/>
            <a:ext cx="5625296" cy="7280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ymbol zastępczy numeru slajdu 2">
            <a:extLst>
              <a:ext uri="{FF2B5EF4-FFF2-40B4-BE49-F238E27FC236}">
                <a16:creationId xmlns:a16="http://schemas.microsoft.com/office/drawing/2014/main" id="{16CC9A40-DF6A-6BA0-29BA-1461C5F8756D}"/>
              </a:ext>
            </a:extLst>
          </p:cNvPr>
          <p:cNvSpPr>
            <a:spLocks noGrp="1"/>
          </p:cNvSpPr>
          <p:nvPr>
            <p:ph type="sldNum" sz="quarter" idx="4"/>
          </p:nvPr>
        </p:nvSpPr>
        <p:spPr/>
        <p:txBody>
          <a:bodyPr/>
          <a:lstStyle/>
          <a:p>
            <a:fld id="{87B17086-FE5F-4B39-99A4-0AF7C2C21D7E}" type="slidenum">
              <a:rPr lang="pl-PL" smtClean="0"/>
              <a:pPr/>
              <a:t>55</a:t>
            </a:fld>
            <a:endParaRPr lang="pl-PL" dirty="0"/>
          </a:p>
        </p:txBody>
      </p:sp>
    </p:spTree>
    <p:extLst>
      <p:ext uri="{BB962C8B-B14F-4D97-AF65-F5344CB8AC3E}">
        <p14:creationId xmlns:p14="http://schemas.microsoft.com/office/powerpoint/2010/main" val="2489697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5D21-DCA4-EA6D-0813-D075DE56150B}"/>
            </a:ext>
          </a:extLst>
        </p:cNvPr>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3F1C615C-45E9-B378-D777-CEC27AF4210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Title 3">
            <a:extLst>
              <a:ext uri="{FF2B5EF4-FFF2-40B4-BE49-F238E27FC236}">
                <a16:creationId xmlns:a16="http://schemas.microsoft.com/office/drawing/2014/main" id="{1FCA9BC6-CAA3-BD60-189F-5FF49D88974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Turkey Meatloaf U S D A Recipe for Schools </a:t>
            </a:r>
            <a:endParaRPr lang="en-IN" dirty="0">
              <a:noFill/>
            </a:endParaRPr>
          </a:p>
        </p:txBody>
      </p:sp>
      <p:pic>
        <p:nvPicPr>
          <p:cNvPr id="6" name="Picture 1" descr="A Turkey Meatloaf U S D A Recipe for Schools. It lists ingredients such as canola oil, fresh onions, celery, minced garlic, and ground turkey. It also provides baking times, temperature settings, and critical control points for safety, and describes steps like sautéing and mixing.&#10;">
            <a:extLst>
              <a:ext uri="{FF2B5EF4-FFF2-40B4-BE49-F238E27FC236}">
                <a16:creationId xmlns:a16="http://schemas.microsoft.com/office/drawing/2014/main" id="{97ACBF4E-AB89-60BF-B535-A84090975855}"/>
              </a:ext>
            </a:extLst>
          </p:cNvPr>
          <p:cNvPicPr/>
          <p:nvPr/>
        </p:nvPicPr>
        <p:blipFill>
          <a:blip r:embed="rId2" cstate="print">
            <a:extLst>
              <a:ext uri="{28A0092B-C50C-407E-A947-70E740481C1C}">
                <a14:useLocalDpi xmlns:a14="http://schemas.microsoft.com/office/drawing/2010/main" val="0"/>
              </a:ext>
            </a:extLst>
          </a:blip>
          <a:stretch>
            <a:fillRect/>
          </a:stretch>
        </p:blipFill>
        <p:spPr>
          <a:xfrm rot="5400000">
            <a:off x="3124201" y="-636795"/>
            <a:ext cx="5943600" cy="7691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ymbol zastępczy numeru slajdu 2">
            <a:extLst>
              <a:ext uri="{FF2B5EF4-FFF2-40B4-BE49-F238E27FC236}">
                <a16:creationId xmlns:a16="http://schemas.microsoft.com/office/drawing/2014/main" id="{840CC69E-999E-458B-2D62-2FB9C1AED550}"/>
              </a:ext>
            </a:extLst>
          </p:cNvPr>
          <p:cNvSpPr>
            <a:spLocks noGrp="1"/>
          </p:cNvSpPr>
          <p:nvPr>
            <p:ph type="sldNum" sz="quarter" idx="4"/>
          </p:nvPr>
        </p:nvSpPr>
        <p:spPr/>
        <p:txBody>
          <a:bodyPr/>
          <a:lstStyle/>
          <a:p>
            <a:fld id="{87B17086-FE5F-4B39-99A4-0AF7C2C21D7E}" type="slidenum">
              <a:rPr lang="pl-PL" smtClean="0"/>
              <a:pPr/>
              <a:t>56</a:t>
            </a:fld>
            <a:endParaRPr lang="pl-PL" dirty="0"/>
          </a:p>
        </p:txBody>
      </p:sp>
    </p:spTree>
    <p:extLst>
      <p:ext uri="{BB962C8B-B14F-4D97-AF65-F5344CB8AC3E}">
        <p14:creationId xmlns:p14="http://schemas.microsoft.com/office/powerpoint/2010/main" val="20298892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7143-5DFF-FB7A-EBC7-AFC7C1AFBCAA}"/>
            </a:ext>
          </a:extLst>
        </p:cNvPr>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7339741F-828E-2A7E-AA64-2D1F1793151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Title 3">
            <a:extLst>
              <a:ext uri="{FF2B5EF4-FFF2-40B4-BE49-F238E27FC236}">
                <a16:creationId xmlns:a16="http://schemas.microsoft.com/office/drawing/2014/main" id="{1FD56F83-681B-C7DF-E27F-079059E1B26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Turkey Meatloaf U S D A Recipe for Schools  </a:t>
            </a:r>
            <a:endParaRPr lang="en-IN" dirty="0">
              <a:noFill/>
            </a:endParaRPr>
          </a:p>
        </p:txBody>
      </p:sp>
      <p:pic>
        <p:nvPicPr>
          <p:cNvPr id="5" name="Picture 1" descr="A Turkey Meatloaf U S D A Recipe for Schools. It lists key ingredients such as frozen whole eggs, dried cranberries, fresh spinach, and Worcestershire sauce for 50 and 100 servings. It also includes preparation instructions, baking temperatures and times, critical control points for ensuring food safety, and serving suggestions with mini whole-grain rolls.&#10;">
            <a:extLst>
              <a:ext uri="{FF2B5EF4-FFF2-40B4-BE49-F238E27FC236}">
                <a16:creationId xmlns:a16="http://schemas.microsoft.com/office/drawing/2014/main" id="{6C3118D7-D6AE-9D23-08BD-9E86B437A1D0}"/>
              </a:ext>
            </a:extLst>
          </p:cNvPr>
          <p:cNvPicPr/>
          <p:nvPr/>
        </p:nvPicPr>
        <p:blipFill>
          <a:blip r:embed="rId2" cstate="print">
            <a:extLst>
              <a:ext uri="{28A0092B-C50C-407E-A947-70E740481C1C}">
                <a14:useLocalDpi xmlns:a14="http://schemas.microsoft.com/office/drawing/2010/main" val="0"/>
              </a:ext>
            </a:extLst>
          </a:blip>
          <a:stretch>
            <a:fillRect/>
          </a:stretch>
        </p:blipFill>
        <p:spPr>
          <a:xfrm rot="5400000">
            <a:off x="3124200" y="-637114"/>
            <a:ext cx="5943600" cy="76923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ymbol zastępczy numeru slajdu 2">
            <a:extLst>
              <a:ext uri="{FF2B5EF4-FFF2-40B4-BE49-F238E27FC236}">
                <a16:creationId xmlns:a16="http://schemas.microsoft.com/office/drawing/2014/main" id="{7216CFE0-625A-D70A-FF70-8EBDEDD9E855}"/>
              </a:ext>
            </a:extLst>
          </p:cNvPr>
          <p:cNvSpPr>
            <a:spLocks noGrp="1"/>
          </p:cNvSpPr>
          <p:nvPr>
            <p:ph type="sldNum" sz="quarter" idx="4"/>
          </p:nvPr>
        </p:nvSpPr>
        <p:spPr/>
        <p:txBody>
          <a:bodyPr/>
          <a:lstStyle/>
          <a:p>
            <a:fld id="{87B17086-FE5F-4B39-99A4-0AF7C2C21D7E}" type="slidenum">
              <a:rPr lang="pl-PL" smtClean="0"/>
              <a:pPr/>
              <a:t>57</a:t>
            </a:fld>
            <a:endParaRPr lang="pl-PL" dirty="0"/>
          </a:p>
        </p:txBody>
      </p:sp>
    </p:spTree>
    <p:extLst>
      <p:ext uri="{BB962C8B-B14F-4D97-AF65-F5344CB8AC3E}">
        <p14:creationId xmlns:p14="http://schemas.microsoft.com/office/powerpoint/2010/main" val="1465570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BC37-FCA4-2383-EA36-77732D6F7B2F}"/>
            </a:ext>
          </a:extLst>
        </p:cNvPr>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D11CA2B3-F2FF-4989-32CF-E3D38204407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Title 3">
            <a:extLst>
              <a:ext uri="{FF2B5EF4-FFF2-40B4-BE49-F238E27FC236}">
                <a16:creationId xmlns:a16="http://schemas.microsoft.com/office/drawing/2014/main" id="{8010CEB7-C314-DBCB-3FBB-C2512A401BD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Turkey Meatloaf U S D A Recipe for Schools    </a:t>
            </a:r>
            <a:endParaRPr lang="en-IN" dirty="0">
              <a:noFill/>
            </a:endParaRPr>
          </a:p>
        </p:txBody>
      </p:sp>
      <p:pic>
        <p:nvPicPr>
          <p:cNvPr id="5" name="Picture 1" descr="A Turkey Meatloaf U S D A Recipe for Schools. It lists nutritional information for a single serving of meatloaf and one roll, such as 207 calories and 18g of protein. It also specifies ingredient amounts needed for 50 and 100 servings, such as onions, celery, and spinach, with specific instructions for the cooking process and expected yields.&#10;">
            <a:extLst>
              <a:ext uri="{FF2B5EF4-FFF2-40B4-BE49-F238E27FC236}">
                <a16:creationId xmlns:a16="http://schemas.microsoft.com/office/drawing/2014/main" id="{6E0A8708-B2FA-3259-72AB-A788E3EB8770}"/>
              </a:ext>
            </a:extLst>
          </p:cNvPr>
          <p:cNvPicPr/>
          <p:nvPr/>
        </p:nvPicPr>
        <p:blipFill>
          <a:blip r:embed="rId2" cstate="print">
            <a:extLst>
              <a:ext uri="{28A0092B-C50C-407E-A947-70E740481C1C}">
                <a14:useLocalDpi xmlns:a14="http://schemas.microsoft.com/office/drawing/2010/main" val="0"/>
              </a:ext>
            </a:extLst>
          </a:blip>
          <a:stretch>
            <a:fillRect/>
          </a:stretch>
        </p:blipFill>
        <p:spPr>
          <a:xfrm rot="5400000">
            <a:off x="3124200" y="-636478"/>
            <a:ext cx="5943600" cy="7691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ymbol zastępczy numeru slajdu 2">
            <a:extLst>
              <a:ext uri="{FF2B5EF4-FFF2-40B4-BE49-F238E27FC236}">
                <a16:creationId xmlns:a16="http://schemas.microsoft.com/office/drawing/2014/main" id="{4C19BA4D-A8D3-C9F4-71E3-EF7766020BF1}"/>
              </a:ext>
            </a:extLst>
          </p:cNvPr>
          <p:cNvSpPr>
            <a:spLocks noGrp="1"/>
          </p:cNvSpPr>
          <p:nvPr>
            <p:ph type="sldNum" sz="quarter" idx="4"/>
          </p:nvPr>
        </p:nvSpPr>
        <p:spPr/>
        <p:txBody>
          <a:bodyPr/>
          <a:lstStyle/>
          <a:p>
            <a:fld id="{87B17086-FE5F-4B39-99A4-0AF7C2C21D7E}" type="slidenum">
              <a:rPr lang="pl-PL" smtClean="0"/>
              <a:pPr/>
              <a:t>58</a:t>
            </a:fld>
            <a:endParaRPr lang="pl-PL" dirty="0"/>
          </a:p>
        </p:txBody>
      </p:sp>
    </p:spTree>
    <p:extLst>
      <p:ext uri="{BB962C8B-B14F-4D97-AF65-F5344CB8AC3E}">
        <p14:creationId xmlns:p14="http://schemas.microsoft.com/office/powerpoint/2010/main" val="3109771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ymbol zastępczy stopki 4">
            <a:extLst>
              <a:ext uri="{FF2B5EF4-FFF2-40B4-BE49-F238E27FC236}">
                <a16:creationId xmlns:a16="http://schemas.microsoft.com/office/drawing/2014/main" id="{19AA0FF6-E1A9-31E5-8516-A4650FA2FCB3}"/>
              </a:ext>
              <a:ext uri="{C183D7F6-B498-43B3-948B-1728B52AA6E4}">
                <adec:decorative xmlns:adec="http://schemas.microsoft.com/office/drawing/2017/decorative" val="1"/>
              </a:ext>
            </a:extLst>
          </p:cNvPr>
          <p:cNvSpPr>
            <a:spLocks noGrp="1"/>
          </p:cNvSpPr>
          <p:nvPr>
            <p:ph type="ftr" sz="quarter" idx="3"/>
          </p:nvPr>
        </p:nvSpPr>
        <p:spPr>
          <a:xfrm>
            <a:off x="4127808" y="6456709"/>
            <a:ext cx="7315200" cy="365125"/>
          </a:xfrm>
        </p:spPr>
        <p:txBody>
          <a:bodyPr anchor="ct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2" name="Tytuł 1">
            <a:extLst>
              <a:ext uri="{FF2B5EF4-FFF2-40B4-BE49-F238E27FC236}">
                <a16:creationId xmlns:a16="http://schemas.microsoft.com/office/drawing/2014/main" id="{11FBAFC1-14D5-8AD0-F42F-56FDBE81EABB}"/>
              </a:ext>
            </a:extLst>
          </p:cNvPr>
          <p:cNvSpPr>
            <a:spLocks noGrp="1"/>
          </p:cNvSpPr>
          <p:nvPr>
            <p:ph type="title"/>
          </p:nvPr>
        </p:nvSpPr>
        <p:spPr>
          <a:xfrm>
            <a:off x="838200" y="365125"/>
            <a:ext cx="10515600" cy="1325563"/>
          </a:xfrm>
        </p:spPr>
        <p:txBody>
          <a:bodyPr anchor="ctr">
            <a:normAutofit/>
          </a:bodyPr>
          <a:lstStyle/>
          <a:p>
            <a:r>
              <a:rPr lang="en-US" dirty="0"/>
              <a:t>Recipe Title and Description </a:t>
            </a:r>
            <a:endParaRPr lang="pl-PL" dirty="0"/>
          </a:p>
        </p:txBody>
      </p:sp>
      <p:sp>
        <p:nvSpPr>
          <p:cNvPr id="6" name="pole tekstowe 5">
            <a:extLst>
              <a:ext uri="{FF2B5EF4-FFF2-40B4-BE49-F238E27FC236}">
                <a16:creationId xmlns:a16="http://schemas.microsoft.com/office/drawing/2014/main" id="{34FFE803-5A6A-328A-2EAC-5B37B578BD70}"/>
              </a:ext>
            </a:extLst>
          </p:cNvPr>
          <p:cNvSpPr txBox="1"/>
          <p:nvPr/>
        </p:nvSpPr>
        <p:spPr>
          <a:xfrm>
            <a:off x="838201" y="1810744"/>
            <a:ext cx="10604808" cy="954107"/>
          </a:xfrm>
          <a:prstGeom prst="rect">
            <a:avLst/>
          </a:prstGeom>
          <a:noFill/>
        </p:spPr>
        <p:txBody>
          <a:bodyPr wrap="square">
            <a:spAutoFit/>
          </a:bodyPr>
          <a:lstStyle/>
          <a:p>
            <a:r>
              <a:rPr lang="en-US" sz="2800" dirty="0">
                <a:solidFill>
                  <a:schemeClr val="tx1"/>
                </a:solidFill>
              </a:rPr>
              <a:t>The recipe title (name) and description should accurately describe the recipe.</a:t>
            </a:r>
          </a:p>
        </p:txBody>
      </p:sp>
      <p:sp>
        <p:nvSpPr>
          <p:cNvPr id="7" name="Oval 6">
            <a:extLst>
              <a:ext uri="{FF2B5EF4-FFF2-40B4-BE49-F238E27FC236}">
                <a16:creationId xmlns:a16="http://schemas.microsoft.com/office/drawing/2014/main" id="{E62C1528-C97B-1E65-6E7A-579610119790}"/>
              </a:ext>
              <a:ext uri="{C183D7F6-B498-43B3-948B-1728B52AA6E4}">
                <adec:decorative xmlns:adec="http://schemas.microsoft.com/office/drawing/2017/decorative" val="1"/>
              </a:ext>
            </a:extLst>
          </p:cNvPr>
          <p:cNvSpPr/>
          <p:nvPr/>
        </p:nvSpPr>
        <p:spPr>
          <a:xfrm>
            <a:off x="1144722" y="3354715"/>
            <a:ext cx="1283821" cy="1283821"/>
          </a:xfrm>
          <a:prstGeom prst="ellipse">
            <a:avLst/>
          </a:prstGeom>
          <a:solidFill>
            <a:schemeClr val="tx2"/>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sp>
      <p:sp>
        <p:nvSpPr>
          <p:cNvPr id="8" name="Rectangle 7">
            <a:extLst>
              <a:ext uri="{FF2B5EF4-FFF2-40B4-BE49-F238E27FC236}">
                <a16:creationId xmlns:a16="http://schemas.microsoft.com/office/drawing/2014/main" id="{59570D0B-DC3C-1BB8-8A77-5482A33ADC16}"/>
              </a:ext>
              <a:ext uri="{C183D7F6-B498-43B3-948B-1728B52AA6E4}">
                <adec:decorative xmlns:adec="http://schemas.microsoft.com/office/drawing/2017/decorative" val="1"/>
              </a:ext>
            </a:extLst>
          </p:cNvPr>
          <p:cNvSpPr/>
          <p:nvPr/>
        </p:nvSpPr>
        <p:spPr>
          <a:xfrm>
            <a:off x="1418323" y="3628316"/>
            <a:ext cx="736618" cy="736618"/>
          </a:xfrm>
          <a:prstGeom prst="rect">
            <a:avLst/>
          </a:prstGeom>
          <a:blipFill>
            <a:blip r:embed="rId2">
              <a:extLs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0" name="Freeform: Shape 9">
            <a:extLst>
              <a:ext uri="{FF2B5EF4-FFF2-40B4-BE49-F238E27FC236}">
                <a16:creationId xmlns:a16="http://schemas.microsoft.com/office/drawing/2014/main" id="{D67BE5BB-D676-BD14-B22A-BC857E985D53}"/>
              </a:ext>
            </a:extLst>
          </p:cNvPr>
          <p:cNvSpPr/>
          <p:nvPr/>
        </p:nvSpPr>
        <p:spPr>
          <a:xfrm>
            <a:off x="743902" y="5038415"/>
            <a:ext cx="2066119" cy="774103"/>
          </a:xfrm>
          <a:custGeom>
            <a:avLst/>
            <a:gdLst>
              <a:gd name="connsiteX0" fmla="*/ 0 w 2066119"/>
              <a:gd name="connsiteY0" fmla="*/ 0 h 774103"/>
              <a:gd name="connsiteX1" fmla="*/ 2066119 w 2066119"/>
              <a:gd name="connsiteY1" fmla="*/ 0 h 774103"/>
              <a:gd name="connsiteX2" fmla="*/ 2066119 w 2066119"/>
              <a:gd name="connsiteY2" fmla="*/ 774103 h 774103"/>
              <a:gd name="connsiteX3" fmla="*/ 0 w 2066119"/>
              <a:gd name="connsiteY3" fmla="*/ 774103 h 774103"/>
              <a:gd name="connsiteX4" fmla="*/ 0 w 2066119"/>
              <a:gd name="connsiteY4" fmla="*/ 0 h 77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119" h="774103">
                <a:moveTo>
                  <a:pt x="0" y="0"/>
                </a:moveTo>
                <a:lnTo>
                  <a:pt x="2066119" y="0"/>
                </a:lnTo>
                <a:lnTo>
                  <a:pt x="2066119" y="774103"/>
                </a:lnTo>
                <a:lnTo>
                  <a:pt x="0" y="774103"/>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pl-PL" sz="2000" kern="1200" cap="none" dirty="0" err="1">
                <a:solidFill>
                  <a:schemeClr val="tx1"/>
                </a:solidFill>
              </a:rPr>
              <a:t>Easily</a:t>
            </a:r>
            <a:r>
              <a:rPr lang="pl-PL" sz="2000" kern="1200" cap="none" dirty="0">
                <a:solidFill>
                  <a:schemeClr val="tx1"/>
                </a:solidFill>
              </a:rPr>
              <a:t> </a:t>
            </a:r>
            <a:r>
              <a:rPr lang="pl-PL" sz="2000" kern="1200" cap="none" dirty="0" err="1">
                <a:solidFill>
                  <a:schemeClr val="tx1"/>
                </a:solidFill>
              </a:rPr>
              <a:t>understood</a:t>
            </a:r>
            <a:endParaRPr lang="en-US" sz="2000" kern="1200" cap="none" dirty="0">
              <a:solidFill>
                <a:schemeClr val="tx1"/>
              </a:solidFill>
            </a:endParaRPr>
          </a:p>
        </p:txBody>
      </p:sp>
      <p:sp>
        <p:nvSpPr>
          <p:cNvPr id="11" name="Oval 10">
            <a:extLst>
              <a:ext uri="{FF2B5EF4-FFF2-40B4-BE49-F238E27FC236}">
                <a16:creationId xmlns:a16="http://schemas.microsoft.com/office/drawing/2014/main" id="{119E3C15-253F-FC84-90B2-52D45D6DC628}"/>
              </a:ext>
              <a:ext uri="{C183D7F6-B498-43B3-948B-1728B52AA6E4}">
                <adec:decorative xmlns:adec="http://schemas.microsoft.com/office/drawing/2017/decorative" val="1"/>
              </a:ext>
            </a:extLst>
          </p:cNvPr>
          <p:cNvSpPr/>
          <p:nvPr/>
        </p:nvSpPr>
        <p:spPr>
          <a:xfrm>
            <a:off x="3858215" y="3354715"/>
            <a:ext cx="1283821" cy="1283821"/>
          </a:xfrm>
          <a:prstGeom prst="ellipse">
            <a:avLst/>
          </a:prstGeom>
          <a:solidFill>
            <a:schemeClr val="accent4"/>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sp>
      <p:sp>
        <p:nvSpPr>
          <p:cNvPr id="12" name="Rectangle 11">
            <a:extLst>
              <a:ext uri="{FF2B5EF4-FFF2-40B4-BE49-F238E27FC236}">
                <a16:creationId xmlns:a16="http://schemas.microsoft.com/office/drawing/2014/main" id="{40A98794-2A37-BE6C-5E0A-8975F5B168F9}"/>
              </a:ext>
              <a:ext uri="{C183D7F6-B498-43B3-948B-1728B52AA6E4}">
                <adec:decorative xmlns:adec="http://schemas.microsoft.com/office/drawing/2017/decorative" val="1"/>
              </a:ext>
            </a:extLst>
          </p:cNvPr>
          <p:cNvSpPr/>
          <p:nvPr/>
        </p:nvSpPr>
        <p:spPr>
          <a:xfrm>
            <a:off x="4131816" y="3628316"/>
            <a:ext cx="736618" cy="736618"/>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FA3C371A-360C-47E1-7E86-A8DDEF62286C}"/>
              </a:ext>
            </a:extLst>
          </p:cNvPr>
          <p:cNvSpPr/>
          <p:nvPr/>
        </p:nvSpPr>
        <p:spPr>
          <a:xfrm>
            <a:off x="3207255" y="5038415"/>
            <a:ext cx="2585742" cy="774103"/>
          </a:xfrm>
          <a:custGeom>
            <a:avLst/>
            <a:gdLst>
              <a:gd name="connsiteX0" fmla="*/ 0 w 2585742"/>
              <a:gd name="connsiteY0" fmla="*/ 0 h 774103"/>
              <a:gd name="connsiteX1" fmla="*/ 2585742 w 2585742"/>
              <a:gd name="connsiteY1" fmla="*/ 0 h 774103"/>
              <a:gd name="connsiteX2" fmla="*/ 2585742 w 2585742"/>
              <a:gd name="connsiteY2" fmla="*/ 774103 h 774103"/>
              <a:gd name="connsiteX3" fmla="*/ 0 w 2585742"/>
              <a:gd name="connsiteY3" fmla="*/ 774103 h 774103"/>
              <a:gd name="connsiteX4" fmla="*/ 0 w 2585742"/>
              <a:gd name="connsiteY4" fmla="*/ 0 h 77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5742" h="774103">
                <a:moveTo>
                  <a:pt x="0" y="0"/>
                </a:moveTo>
                <a:lnTo>
                  <a:pt x="2585742" y="0"/>
                </a:lnTo>
                <a:lnTo>
                  <a:pt x="2585742" y="774103"/>
                </a:lnTo>
                <a:lnTo>
                  <a:pt x="0" y="774103"/>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solidFill>
                  <a:schemeClr val="tx1"/>
                </a:solidFill>
              </a:rPr>
              <a:t>Part of your marketing strategy</a:t>
            </a:r>
            <a:endParaRPr lang="pl-PL" sz="2000" kern="1200" cap="none" dirty="0">
              <a:solidFill>
                <a:schemeClr val="tx1"/>
              </a:solidFill>
            </a:endParaRPr>
          </a:p>
        </p:txBody>
      </p:sp>
      <p:sp>
        <p:nvSpPr>
          <p:cNvPr id="14" name="Oval 13">
            <a:extLst>
              <a:ext uri="{FF2B5EF4-FFF2-40B4-BE49-F238E27FC236}">
                <a16:creationId xmlns:a16="http://schemas.microsoft.com/office/drawing/2014/main" id="{EA533DB8-1B6C-908B-852C-CCD32A28E853}"/>
              </a:ext>
              <a:ext uri="{C183D7F6-B498-43B3-948B-1728B52AA6E4}">
                <adec:decorative xmlns:adec="http://schemas.microsoft.com/office/drawing/2017/decorative" val="1"/>
              </a:ext>
            </a:extLst>
          </p:cNvPr>
          <p:cNvSpPr/>
          <p:nvPr/>
        </p:nvSpPr>
        <p:spPr>
          <a:xfrm>
            <a:off x="6784097" y="3354715"/>
            <a:ext cx="1283821" cy="1283821"/>
          </a:xfrm>
          <a:prstGeom prst="ellipse">
            <a:avLst/>
          </a:prstGeom>
          <a:solidFill>
            <a:schemeClr val="accent3"/>
          </a:solidFill>
        </p:spPr>
        <p:style>
          <a:lnRef idx="0">
            <a:schemeClr val="lt1">
              <a:alpha val="0"/>
              <a:hueOff val="0"/>
              <a:satOff val="0"/>
              <a:lumOff val="0"/>
              <a:alphaOff val="0"/>
            </a:schemeClr>
          </a:lnRef>
          <a:fillRef idx="1">
            <a:scrgbClr r="0" g="0" b="0"/>
          </a:fillRef>
          <a:effectRef idx="0">
            <a:schemeClr val="accent4">
              <a:hueOff val="0"/>
              <a:satOff val="0"/>
              <a:lumOff val="0"/>
              <a:alphaOff val="0"/>
            </a:schemeClr>
          </a:effectRef>
          <a:fontRef idx="minor"/>
        </p:style>
      </p:sp>
      <p:sp>
        <p:nvSpPr>
          <p:cNvPr id="15" name="Rectangle 14">
            <a:extLst>
              <a:ext uri="{FF2B5EF4-FFF2-40B4-BE49-F238E27FC236}">
                <a16:creationId xmlns:a16="http://schemas.microsoft.com/office/drawing/2014/main" id="{D8C357E6-031D-03AC-CF10-82A048B27CD5}"/>
              </a:ext>
              <a:ext uri="{C183D7F6-B498-43B3-948B-1728B52AA6E4}">
                <adec:decorative xmlns:adec="http://schemas.microsoft.com/office/drawing/2017/decorative" val="1"/>
              </a:ext>
            </a:extLst>
          </p:cNvPr>
          <p:cNvSpPr/>
          <p:nvPr/>
        </p:nvSpPr>
        <p:spPr>
          <a:xfrm>
            <a:off x="7057698" y="3628316"/>
            <a:ext cx="736618" cy="736618"/>
          </a:xfrm>
          <a:prstGeom prst="rect">
            <a:avLst/>
          </a:prstGeom>
          <a:blipFill>
            <a:blip r:embed="rId6">
              <a:extLst>
                <a:ext uri="{96DAC541-7B7A-43D3-8B79-37D633B846F1}">
                  <asvg:svgBlip xmlns:asvg="http://schemas.microsoft.com/office/drawing/2016/SVG/main" r:embed="rId7"/>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6" name="Freeform: Shape 15">
            <a:extLst>
              <a:ext uri="{FF2B5EF4-FFF2-40B4-BE49-F238E27FC236}">
                <a16:creationId xmlns:a16="http://schemas.microsoft.com/office/drawing/2014/main" id="{7D56CAB5-840F-4F99-07C1-E1A2421A2DA0}"/>
              </a:ext>
            </a:extLst>
          </p:cNvPr>
          <p:cNvSpPr/>
          <p:nvPr/>
        </p:nvSpPr>
        <p:spPr>
          <a:xfrm>
            <a:off x="6161307" y="5038415"/>
            <a:ext cx="2529401" cy="774103"/>
          </a:xfrm>
          <a:custGeom>
            <a:avLst/>
            <a:gdLst>
              <a:gd name="connsiteX0" fmla="*/ 0 w 2529401"/>
              <a:gd name="connsiteY0" fmla="*/ 0 h 774103"/>
              <a:gd name="connsiteX1" fmla="*/ 2529401 w 2529401"/>
              <a:gd name="connsiteY1" fmla="*/ 0 h 774103"/>
              <a:gd name="connsiteX2" fmla="*/ 2529401 w 2529401"/>
              <a:gd name="connsiteY2" fmla="*/ 774103 h 774103"/>
              <a:gd name="connsiteX3" fmla="*/ 0 w 2529401"/>
              <a:gd name="connsiteY3" fmla="*/ 774103 h 774103"/>
              <a:gd name="connsiteX4" fmla="*/ 0 w 2529401"/>
              <a:gd name="connsiteY4" fmla="*/ 0 h 77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9401" h="774103">
                <a:moveTo>
                  <a:pt x="0" y="0"/>
                </a:moveTo>
                <a:lnTo>
                  <a:pt x="2529401" y="0"/>
                </a:lnTo>
                <a:lnTo>
                  <a:pt x="2529401" y="774103"/>
                </a:lnTo>
                <a:lnTo>
                  <a:pt x="0" y="774103"/>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solidFill>
                  <a:schemeClr val="tx1"/>
                </a:solidFill>
              </a:rPr>
              <a:t>Focus on flavors and textures</a:t>
            </a:r>
            <a:endParaRPr lang="pl-PL" sz="2000" kern="1200" cap="none" dirty="0">
              <a:solidFill>
                <a:schemeClr val="tx1"/>
              </a:solidFill>
            </a:endParaRPr>
          </a:p>
        </p:txBody>
      </p:sp>
      <p:sp>
        <p:nvSpPr>
          <p:cNvPr id="17" name="Oval 16">
            <a:extLst>
              <a:ext uri="{FF2B5EF4-FFF2-40B4-BE49-F238E27FC236}">
                <a16:creationId xmlns:a16="http://schemas.microsoft.com/office/drawing/2014/main" id="{1CC9B0E9-4DBE-FB42-B389-D51FA5C5C682}"/>
              </a:ext>
              <a:ext uri="{C183D7F6-B498-43B3-948B-1728B52AA6E4}">
                <adec:decorative xmlns:adec="http://schemas.microsoft.com/office/drawing/2017/decorative" val="1"/>
              </a:ext>
            </a:extLst>
          </p:cNvPr>
          <p:cNvSpPr/>
          <p:nvPr/>
        </p:nvSpPr>
        <p:spPr>
          <a:xfrm>
            <a:off x="9616438" y="3354715"/>
            <a:ext cx="1283821" cy="1283821"/>
          </a:xfrm>
          <a:prstGeom prst="ellipse">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sp>
      <p:sp>
        <p:nvSpPr>
          <p:cNvPr id="18" name="Rectangle 17">
            <a:extLst>
              <a:ext uri="{FF2B5EF4-FFF2-40B4-BE49-F238E27FC236}">
                <a16:creationId xmlns:a16="http://schemas.microsoft.com/office/drawing/2014/main" id="{F927E3EB-8B53-8136-F570-53663725B1FE}"/>
              </a:ext>
              <a:ext uri="{C183D7F6-B498-43B3-948B-1728B52AA6E4}">
                <adec:decorative xmlns:adec="http://schemas.microsoft.com/office/drawing/2017/decorative" val="1"/>
              </a:ext>
            </a:extLst>
          </p:cNvPr>
          <p:cNvSpPr/>
          <p:nvPr/>
        </p:nvSpPr>
        <p:spPr>
          <a:xfrm>
            <a:off x="9890039" y="3628316"/>
            <a:ext cx="736618" cy="736618"/>
          </a:xfrm>
          <a:prstGeom prst="rect">
            <a:avLst/>
          </a:prstGeom>
          <a:blipFill>
            <a:blip r:embed="rId8">
              <a:extLst>
                <a:ext uri="{96DAC541-7B7A-43D3-8B79-37D633B846F1}">
                  <asvg:svgBlip xmlns:asvg="http://schemas.microsoft.com/office/drawing/2016/SVG/main" r:embed="rId9"/>
                </a:ext>
              </a:extLst>
            </a:blip>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9" name="Freeform: Shape 18">
            <a:extLst>
              <a:ext uri="{FF2B5EF4-FFF2-40B4-BE49-F238E27FC236}">
                <a16:creationId xmlns:a16="http://schemas.microsoft.com/office/drawing/2014/main" id="{DD080CE0-EBD9-D956-6FFA-EC1FFC63F356}"/>
              </a:ext>
            </a:extLst>
          </p:cNvPr>
          <p:cNvSpPr/>
          <p:nvPr/>
        </p:nvSpPr>
        <p:spPr>
          <a:xfrm>
            <a:off x="9059018" y="5038415"/>
            <a:ext cx="2398662" cy="774103"/>
          </a:xfrm>
          <a:custGeom>
            <a:avLst/>
            <a:gdLst>
              <a:gd name="connsiteX0" fmla="*/ 0 w 2398662"/>
              <a:gd name="connsiteY0" fmla="*/ 0 h 774103"/>
              <a:gd name="connsiteX1" fmla="*/ 2398662 w 2398662"/>
              <a:gd name="connsiteY1" fmla="*/ 0 h 774103"/>
              <a:gd name="connsiteX2" fmla="*/ 2398662 w 2398662"/>
              <a:gd name="connsiteY2" fmla="*/ 774103 h 774103"/>
              <a:gd name="connsiteX3" fmla="*/ 0 w 2398662"/>
              <a:gd name="connsiteY3" fmla="*/ 774103 h 774103"/>
              <a:gd name="connsiteX4" fmla="*/ 0 w 2398662"/>
              <a:gd name="connsiteY4" fmla="*/ 0 h 77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8662" h="774103">
                <a:moveTo>
                  <a:pt x="0" y="0"/>
                </a:moveTo>
                <a:lnTo>
                  <a:pt x="2398662" y="0"/>
                </a:lnTo>
                <a:lnTo>
                  <a:pt x="2398662" y="774103"/>
                </a:lnTo>
                <a:lnTo>
                  <a:pt x="0" y="774103"/>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5">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pl-PL" sz="2000" kern="1200" cap="none" dirty="0">
                <a:solidFill>
                  <a:schemeClr val="tx1"/>
                </a:solidFill>
              </a:rPr>
              <a:t>Age-</a:t>
            </a:r>
            <a:r>
              <a:rPr lang="pl-PL" sz="2000" kern="1200" cap="none" dirty="0" err="1">
                <a:solidFill>
                  <a:schemeClr val="tx1"/>
                </a:solidFill>
              </a:rPr>
              <a:t>appropriate</a:t>
            </a:r>
            <a:r>
              <a:rPr lang="pl-PL" sz="2000" kern="1200" cap="none" dirty="0">
                <a:solidFill>
                  <a:schemeClr val="tx1"/>
                </a:solidFill>
              </a:rPr>
              <a:t> for </a:t>
            </a:r>
            <a:r>
              <a:rPr lang="pl-PL" sz="2000" kern="1200" cap="none" dirty="0" err="1">
                <a:solidFill>
                  <a:schemeClr val="tx1"/>
                </a:solidFill>
              </a:rPr>
              <a:t>grade</a:t>
            </a:r>
            <a:r>
              <a:rPr lang="pl-PL" sz="2000" kern="1200" cap="none" dirty="0">
                <a:solidFill>
                  <a:schemeClr val="tx1"/>
                </a:solidFill>
              </a:rPr>
              <a:t> </a:t>
            </a:r>
            <a:r>
              <a:rPr lang="pl-PL" sz="2000" kern="1200" cap="none" dirty="0" err="1">
                <a:solidFill>
                  <a:schemeClr val="tx1"/>
                </a:solidFill>
              </a:rPr>
              <a:t>level</a:t>
            </a:r>
            <a:endParaRPr lang="pl-PL" sz="2000" kern="1200" cap="none" dirty="0">
              <a:solidFill>
                <a:schemeClr val="tx1"/>
              </a:solidFill>
            </a:endParaRPr>
          </a:p>
        </p:txBody>
      </p:sp>
      <p:sp>
        <p:nvSpPr>
          <p:cNvPr id="4" name="Symbol zastępczy numeru slajdu 3">
            <a:extLst>
              <a:ext uri="{FF2B5EF4-FFF2-40B4-BE49-F238E27FC236}">
                <a16:creationId xmlns:a16="http://schemas.microsoft.com/office/drawing/2014/main" id="{4ACADEBA-DA05-61D9-35EE-92099979F3D0}"/>
              </a:ext>
            </a:extLst>
          </p:cNvPr>
          <p:cNvSpPr>
            <a:spLocks noGrp="1"/>
          </p:cNvSpPr>
          <p:nvPr>
            <p:ph type="sldNum" sz="quarter" idx="4"/>
          </p:nvPr>
        </p:nvSpPr>
        <p:spPr>
          <a:xfrm>
            <a:off x="838201" y="6402384"/>
            <a:ext cx="425450" cy="178150"/>
          </a:xfrm>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59</a:t>
            </a:fld>
            <a:endParaRPr lang="pl-PL" dirty="0"/>
          </a:p>
        </p:txBody>
      </p:sp>
    </p:spTree>
    <p:extLst>
      <p:ext uri="{BB962C8B-B14F-4D97-AF65-F5344CB8AC3E}">
        <p14:creationId xmlns:p14="http://schemas.microsoft.com/office/powerpoint/2010/main" val="3546775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4C9F9DBE-849B-15F4-0280-7BE23A7B1734}"/>
              </a:ext>
            </a:extLst>
          </p:cNvPr>
          <p:cNvSpPr>
            <a:spLocks noGrp="1"/>
          </p:cNvSpPr>
          <p:nvPr>
            <p:ph type="title"/>
          </p:nvPr>
        </p:nvSpPr>
        <p:spPr/>
        <p:txBody>
          <a:bodyPr/>
          <a:lstStyle/>
          <a:p>
            <a:r>
              <a:rPr lang="pl-PL" dirty="0" err="1"/>
              <a:t>Edgy</a:t>
            </a:r>
            <a:r>
              <a:rPr lang="pl-PL" dirty="0"/>
              <a:t> </a:t>
            </a:r>
            <a:r>
              <a:rPr lang="pl-PL" dirty="0" err="1"/>
              <a:t>Veggies</a:t>
            </a:r>
            <a:r>
              <a:rPr lang="pl-PL" dirty="0"/>
              <a:t> Toolkit </a:t>
            </a:r>
          </a:p>
        </p:txBody>
      </p:sp>
      <p:sp>
        <p:nvSpPr>
          <p:cNvPr id="2" name="Symbol zastępczy zawartości 1">
            <a:extLst>
              <a:ext uri="{FF2B5EF4-FFF2-40B4-BE49-F238E27FC236}">
                <a16:creationId xmlns:a16="http://schemas.microsoft.com/office/drawing/2014/main" id="{53A8CECE-FC8F-5A71-D9D8-E722593523C4}"/>
              </a:ext>
            </a:extLst>
          </p:cNvPr>
          <p:cNvSpPr>
            <a:spLocks noGrp="1"/>
          </p:cNvSpPr>
          <p:nvPr>
            <p:ph idx="1"/>
          </p:nvPr>
        </p:nvSpPr>
        <p:spPr>
          <a:xfrm>
            <a:off x="838199" y="1825625"/>
            <a:ext cx="8575307" cy="4308957"/>
          </a:xfrm>
        </p:spPr>
        <p:txBody>
          <a:bodyPr>
            <a:normAutofit/>
          </a:bodyPr>
          <a:lstStyle/>
          <a:p>
            <a:r>
              <a:rPr lang="en-US" dirty="0"/>
              <a:t>The Edgy Veggies Toolkit teaches you how to reframe healthy food with indulgent and fun language to help people eat more healthy food and enjoy it more.</a:t>
            </a:r>
          </a:p>
          <a:p>
            <a:r>
              <a:rPr lang="en-US" dirty="0"/>
              <a:t>Developed at the Stanford Mind and Body Lab</a:t>
            </a:r>
          </a:p>
          <a:p>
            <a:r>
              <a:rPr lang="en-US" dirty="0">
                <a:hlinkClick r:id="rId2"/>
              </a:rPr>
              <a:t>http://sparqtools.org/edgyveggies/</a:t>
            </a:r>
            <a:r>
              <a:rPr lang="pl-PL" dirty="0"/>
              <a:t> </a:t>
            </a:r>
            <a:endParaRPr lang="en-US" dirty="0"/>
          </a:p>
          <a:p>
            <a:endParaRPr lang="pl-PL" dirty="0"/>
          </a:p>
        </p:txBody>
      </p:sp>
      <p:sp>
        <p:nvSpPr>
          <p:cNvPr id="3" name="Symbol zastępczy stopki 2">
            <a:extLst>
              <a:ext uri="{FF2B5EF4-FFF2-40B4-BE49-F238E27FC236}">
                <a16:creationId xmlns:a16="http://schemas.microsoft.com/office/drawing/2014/main" id="{86A4916F-9F10-BE1E-B52F-28B1885B517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A50FC6F-9CDA-604B-A069-6BB0F936DD46}"/>
              </a:ext>
            </a:extLst>
          </p:cNvPr>
          <p:cNvSpPr>
            <a:spLocks noGrp="1"/>
          </p:cNvSpPr>
          <p:nvPr>
            <p:ph type="sldNum" sz="quarter" idx="4"/>
          </p:nvPr>
        </p:nvSpPr>
        <p:spPr/>
        <p:txBody>
          <a:bodyPr/>
          <a:lstStyle/>
          <a:p>
            <a:fld id="{87B17086-FE5F-4B39-99A4-0AF7C2C21D7E}" type="slidenum">
              <a:rPr lang="pl-PL" smtClean="0"/>
              <a:pPr/>
              <a:t>60</a:t>
            </a:fld>
            <a:endParaRPr lang="pl-PL" dirty="0"/>
          </a:p>
        </p:txBody>
      </p:sp>
    </p:spTree>
    <p:extLst>
      <p:ext uri="{BB962C8B-B14F-4D97-AF65-F5344CB8AC3E}">
        <p14:creationId xmlns:p14="http://schemas.microsoft.com/office/powerpoint/2010/main" val="32539829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5B079-153A-785E-DCC6-14A9D3EA756F}"/>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C9386D3-2C91-AE72-FD84-9ACB89D0EED2}"/>
              </a:ext>
            </a:extLst>
          </p:cNvPr>
          <p:cNvSpPr>
            <a:spLocks noGrp="1"/>
          </p:cNvSpPr>
          <p:nvPr>
            <p:ph type="title"/>
          </p:nvPr>
        </p:nvSpPr>
        <p:spPr/>
        <p:txBody>
          <a:bodyPr/>
          <a:lstStyle/>
          <a:p>
            <a:r>
              <a:rPr lang="pl-PL" dirty="0"/>
              <a:t>Edgy Veggies Toolkit </a:t>
            </a:r>
            <a:r>
              <a:rPr lang="en-US" dirty="0"/>
              <a:t> </a:t>
            </a:r>
            <a:endParaRPr lang="pl-PL" dirty="0"/>
          </a:p>
        </p:txBody>
      </p:sp>
      <p:sp>
        <p:nvSpPr>
          <p:cNvPr id="2" name="Symbol zastępczy zawartości 1">
            <a:extLst>
              <a:ext uri="{FF2B5EF4-FFF2-40B4-BE49-F238E27FC236}">
                <a16:creationId xmlns:a16="http://schemas.microsoft.com/office/drawing/2014/main" id="{09AE4B39-492D-15C6-3924-A737C3EBAC65}"/>
              </a:ext>
            </a:extLst>
          </p:cNvPr>
          <p:cNvSpPr>
            <a:spLocks noGrp="1"/>
          </p:cNvSpPr>
          <p:nvPr>
            <p:ph idx="1"/>
          </p:nvPr>
        </p:nvSpPr>
        <p:spPr>
          <a:xfrm>
            <a:off x="838200" y="1825625"/>
            <a:ext cx="10604808" cy="3811850"/>
          </a:xfrm>
        </p:spPr>
        <p:txBody>
          <a:bodyPr numCol="2" spcCol="720000">
            <a:normAutofit/>
          </a:bodyPr>
          <a:lstStyle/>
          <a:p>
            <a:pPr>
              <a:lnSpc>
                <a:spcPct val="110000"/>
              </a:lnSpc>
              <a:spcBef>
                <a:spcPts val="0"/>
              </a:spcBef>
              <a:spcAft>
                <a:spcPts val="0"/>
              </a:spcAft>
            </a:pPr>
            <a:r>
              <a:rPr lang="en-US" sz="2400" dirty="0">
                <a:solidFill>
                  <a:schemeClr val="accent3"/>
                </a:solidFill>
                <a:latin typeface="Poppins SemiBold" panose="00000700000000000000" pitchFamily="2" charset="-18"/>
                <a:cs typeface="Poppins SemiBold" panose="00000700000000000000" pitchFamily="2" charset="-18"/>
              </a:rPr>
              <a:t>You are …</a:t>
            </a:r>
          </a:p>
          <a:p>
            <a:pPr>
              <a:lnSpc>
                <a:spcPct val="110000"/>
              </a:lnSpc>
              <a:spcBef>
                <a:spcPts val="0"/>
              </a:spcBef>
            </a:pPr>
            <a:r>
              <a:rPr lang="en-US" sz="2000" dirty="0"/>
              <a:t>Someone that influences </a:t>
            </a:r>
            <a:br>
              <a:rPr lang="pl-PL" sz="2000" dirty="0"/>
            </a:br>
            <a:r>
              <a:rPr lang="en-US" sz="2000" dirty="0"/>
              <a:t>what others eat.</a:t>
            </a:r>
          </a:p>
          <a:p>
            <a:pPr>
              <a:lnSpc>
                <a:spcPct val="110000"/>
              </a:lnSpc>
              <a:spcBef>
                <a:spcPts val="0"/>
              </a:spcBef>
              <a:spcAft>
                <a:spcPts val="0"/>
              </a:spcAft>
            </a:pPr>
            <a:r>
              <a:rPr lang="en-US" sz="2400" dirty="0">
                <a:solidFill>
                  <a:schemeClr val="accent3"/>
                </a:solidFill>
                <a:latin typeface="Poppins SemiBold" panose="00000700000000000000" pitchFamily="2" charset="-18"/>
                <a:cs typeface="Poppins SemiBold" panose="00000700000000000000" pitchFamily="2" charset="-18"/>
              </a:rPr>
              <a:t>The Problem</a:t>
            </a:r>
          </a:p>
          <a:p>
            <a:pPr>
              <a:lnSpc>
                <a:spcPct val="110000"/>
              </a:lnSpc>
              <a:spcBef>
                <a:spcPts val="0"/>
              </a:spcBef>
            </a:pPr>
            <a:r>
              <a:rPr lang="en-US" sz="2000" dirty="0"/>
              <a:t>People think healthy foods are depriving and bland, and so avoid them.</a:t>
            </a:r>
          </a:p>
          <a:p>
            <a:pPr>
              <a:lnSpc>
                <a:spcPct val="110000"/>
              </a:lnSpc>
              <a:spcBef>
                <a:spcPts val="0"/>
              </a:spcBef>
              <a:spcAft>
                <a:spcPts val="0"/>
              </a:spcAft>
            </a:pPr>
            <a:br>
              <a:rPr lang="pl-PL" sz="2400" dirty="0">
                <a:solidFill>
                  <a:schemeClr val="accent3"/>
                </a:solidFill>
                <a:latin typeface="Poppins SemiBold" panose="00000700000000000000" pitchFamily="2" charset="-18"/>
                <a:cs typeface="Poppins SemiBold" panose="00000700000000000000" pitchFamily="2" charset="-18"/>
              </a:rPr>
            </a:br>
            <a:br>
              <a:rPr lang="pl-PL" sz="2400" dirty="0">
                <a:solidFill>
                  <a:schemeClr val="accent3"/>
                </a:solidFill>
                <a:latin typeface="Poppins SemiBold" panose="00000700000000000000" pitchFamily="2" charset="-18"/>
                <a:cs typeface="Poppins SemiBold" panose="00000700000000000000" pitchFamily="2" charset="-18"/>
              </a:rPr>
            </a:br>
            <a:r>
              <a:rPr lang="en-US" sz="2400" dirty="0">
                <a:solidFill>
                  <a:schemeClr val="accent3"/>
                </a:solidFill>
                <a:latin typeface="Poppins SemiBold" panose="00000700000000000000" pitchFamily="2" charset="-18"/>
                <a:cs typeface="Poppins SemiBold" panose="00000700000000000000" pitchFamily="2" charset="-18"/>
              </a:rPr>
              <a:t>The Solution</a:t>
            </a:r>
          </a:p>
          <a:p>
            <a:pPr>
              <a:lnSpc>
                <a:spcPct val="110000"/>
              </a:lnSpc>
              <a:spcBef>
                <a:spcPts val="0"/>
              </a:spcBef>
            </a:pPr>
            <a:r>
              <a:rPr lang="en-US" sz="2000" dirty="0"/>
              <a:t>Describing the tasty and enjoyable attributes of healthy foods makes people more likely to choose them.</a:t>
            </a:r>
          </a:p>
          <a:p>
            <a:pPr>
              <a:lnSpc>
                <a:spcPct val="110000"/>
              </a:lnSpc>
              <a:spcBef>
                <a:spcPts val="0"/>
              </a:spcBef>
              <a:spcAft>
                <a:spcPts val="0"/>
              </a:spcAft>
            </a:pPr>
            <a:r>
              <a:rPr lang="en-US" sz="2400" dirty="0">
                <a:solidFill>
                  <a:schemeClr val="accent3"/>
                </a:solidFill>
                <a:latin typeface="Poppins SemiBold" panose="00000700000000000000" pitchFamily="2" charset="-18"/>
                <a:cs typeface="Poppins SemiBold" panose="00000700000000000000" pitchFamily="2" charset="-18"/>
              </a:rPr>
              <a:t>The Result</a:t>
            </a:r>
          </a:p>
          <a:p>
            <a:pPr>
              <a:lnSpc>
                <a:spcPct val="110000"/>
              </a:lnSpc>
              <a:spcBef>
                <a:spcPts val="0"/>
              </a:spcBef>
              <a:spcAft>
                <a:spcPts val="0"/>
              </a:spcAft>
            </a:pPr>
            <a:r>
              <a:rPr lang="en-US" sz="2000" dirty="0"/>
              <a:t>People eat and enjoy more vegetables and plant-based foods, which help fight chronic disease and support sustainable planetary health.</a:t>
            </a:r>
          </a:p>
        </p:txBody>
      </p:sp>
      <p:sp>
        <p:nvSpPr>
          <p:cNvPr id="3" name="Symbol zastępczy stopki 2">
            <a:extLst>
              <a:ext uri="{FF2B5EF4-FFF2-40B4-BE49-F238E27FC236}">
                <a16:creationId xmlns:a16="http://schemas.microsoft.com/office/drawing/2014/main" id="{BE0C0387-1AA8-568B-023E-B3C4E6742AB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22E8136C-920B-B147-8E85-04BC139FD452}"/>
              </a:ext>
            </a:extLst>
          </p:cNvPr>
          <p:cNvSpPr>
            <a:spLocks noGrp="1"/>
          </p:cNvSpPr>
          <p:nvPr>
            <p:ph type="sldNum" sz="quarter" idx="4"/>
          </p:nvPr>
        </p:nvSpPr>
        <p:spPr/>
        <p:txBody>
          <a:bodyPr/>
          <a:lstStyle/>
          <a:p>
            <a:fld id="{87B17086-FE5F-4B39-99A4-0AF7C2C21D7E}" type="slidenum">
              <a:rPr lang="pl-PL" smtClean="0"/>
              <a:pPr/>
              <a:t>61</a:t>
            </a:fld>
            <a:endParaRPr lang="pl-PL" dirty="0"/>
          </a:p>
        </p:txBody>
      </p:sp>
    </p:spTree>
    <p:extLst>
      <p:ext uri="{BB962C8B-B14F-4D97-AF65-F5344CB8AC3E}">
        <p14:creationId xmlns:p14="http://schemas.microsoft.com/office/powerpoint/2010/main" val="6922375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EF65CC75-F3E0-E4AE-2952-54410B83A3A3}"/>
              </a:ext>
            </a:extLst>
          </p:cNvPr>
          <p:cNvSpPr>
            <a:spLocks noGrp="1"/>
          </p:cNvSpPr>
          <p:nvPr>
            <p:ph type="title"/>
          </p:nvPr>
        </p:nvSpPr>
        <p:spPr>
          <a:xfrm>
            <a:off x="838200" y="409729"/>
            <a:ext cx="7926659" cy="1325563"/>
          </a:xfrm>
        </p:spPr>
        <p:txBody>
          <a:bodyPr/>
          <a:lstStyle/>
          <a:p>
            <a:r>
              <a:rPr lang="en-US" dirty="0"/>
              <a:t>Discussion: Recipe Title and Description</a:t>
            </a:r>
            <a:endParaRPr lang="pl-PL" dirty="0"/>
          </a:p>
        </p:txBody>
      </p:sp>
      <p:sp>
        <p:nvSpPr>
          <p:cNvPr id="8" name="Prostokąt: zaokrąglone rogi 7">
            <a:extLst>
              <a:ext uri="{FF2B5EF4-FFF2-40B4-BE49-F238E27FC236}">
                <a16:creationId xmlns:a16="http://schemas.microsoft.com/office/drawing/2014/main" id="{E87801B7-FB2A-9064-7602-A66DA305B764}"/>
              </a:ext>
              <a:ext uri="{C183D7F6-B498-43B3-948B-1728B52AA6E4}">
                <adec:decorative xmlns:adec="http://schemas.microsoft.com/office/drawing/2017/decorative" val="1"/>
              </a:ext>
            </a:extLst>
          </p:cNvPr>
          <p:cNvSpPr/>
          <p:nvPr/>
        </p:nvSpPr>
        <p:spPr>
          <a:xfrm>
            <a:off x="838199" y="2084089"/>
            <a:ext cx="10515600" cy="3772649"/>
          </a:xfrm>
          <a:prstGeom prst="roundRect">
            <a:avLst>
              <a:gd name="adj" fmla="val 746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Symbol zastępczy zawartości 6">
            <a:extLst>
              <a:ext uri="{FF2B5EF4-FFF2-40B4-BE49-F238E27FC236}">
                <a16:creationId xmlns:a16="http://schemas.microsoft.com/office/drawing/2014/main" id="{104FDD40-5B71-BD46-5483-497F5CA6D477}"/>
              </a:ext>
            </a:extLst>
          </p:cNvPr>
          <p:cNvSpPr>
            <a:spLocks noGrp="1"/>
          </p:cNvSpPr>
          <p:nvPr>
            <p:ph idx="1"/>
          </p:nvPr>
        </p:nvSpPr>
        <p:spPr>
          <a:xfrm>
            <a:off x="1115026" y="2327105"/>
            <a:ext cx="4834361" cy="3286618"/>
          </a:xfrm>
        </p:spPr>
        <p:txBody>
          <a:bodyPr anchor="ctr">
            <a:normAutofit/>
          </a:bodyPr>
          <a:lstStyle/>
          <a:p>
            <a:pPr algn="ctr"/>
            <a:r>
              <a:rPr lang="en-US" sz="2400" dirty="0"/>
              <a:t>Roasted Brussels Sprouts </a:t>
            </a:r>
            <a:br>
              <a:rPr lang="pl-PL" sz="2400" dirty="0"/>
            </a:br>
            <a:r>
              <a:rPr lang="en-US" sz="2400" dirty="0"/>
              <a:t>with Seasoning</a:t>
            </a:r>
          </a:p>
          <a:p>
            <a:pPr algn="ctr"/>
            <a:r>
              <a:rPr lang="en-US" sz="2400" b="1" dirty="0"/>
              <a:t>OR</a:t>
            </a:r>
          </a:p>
          <a:p>
            <a:pPr algn="ctr"/>
            <a:r>
              <a:rPr lang="en-US" sz="2400" dirty="0"/>
              <a:t>Tender Roasted Brussels Sprouts</a:t>
            </a:r>
            <a:r>
              <a:rPr lang="pl-PL" sz="2400" dirty="0"/>
              <a:t> </a:t>
            </a:r>
            <a:r>
              <a:rPr lang="en-US" sz="2400" dirty="0"/>
              <a:t>with Sweet Chili Glaze</a:t>
            </a:r>
          </a:p>
        </p:txBody>
      </p:sp>
      <p:sp>
        <p:nvSpPr>
          <p:cNvPr id="4" name="Symbol zastępczy stopki 3">
            <a:extLst>
              <a:ext uri="{FF2B5EF4-FFF2-40B4-BE49-F238E27FC236}">
                <a16:creationId xmlns:a16="http://schemas.microsoft.com/office/drawing/2014/main" id="{08BCAC72-E556-5705-1E89-0182FF7CD5C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10" name="Symbol zastępczy zawartości 6">
            <a:extLst>
              <a:ext uri="{FF2B5EF4-FFF2-40B4-BE49-F238E27FC236}">
                <a16:creationId xmlns:a16="http://schemas.microsoft.com/office/drawing/2014/main" id="{7DDFBE8D-0041-C1D0-A2AB-6230A61CF286}"/>
              </a:ext>
            </a:extLst>
          </p:cNvPr>
          <p:cNvSpPr txBox="1">
            <a:spLocks/>
          </p:cNvSpPr>
          <p:nvPr/>
        </p:nvSpPr>
        <p:spPr>
          <a:xfrm>
            <a:off x="6509310" y="2327104"/>
            <a:ext cx="4704147" cy="32866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Green Beans </a:t>
            </a:r>
            <a:br>
              <a:rPr lang="pl-PL" sz="2400" dirty="0"/>
            </a:br>
            <a:r>
              <a:rPr lang="en-US" sz="2400" dirty="0"/>
              <a:t>with Cheese</a:t>
            </a:r>
          </a:p>
          <a:p>
            <a:pPr marL="0" indent="0" algn="ctr">
              <a:buNone/>
            </a:pPr>
            <a:r>
              <a:rPr lang="en-US" sz="2400" b="1" dirty="0"/>
              <a:t>OR</a:t>
            </a:r>
            <a:endParaRPr lang="en-US" sz="2400" dirty="0"/>
          </a:p>
          <a:p>
            <a:pPr marL="0" indent="0" algn="ctr">
              <a:buNone/>
            </a:pPr>
            <a:r>
              <a:rPr lang="en-US" sz="2400" dirty="0"/>
              <a:t>Sizzlin’ Garlic-Parmesan </a:t>
            </a:r>
            <a:br>
              <a:rPr lang="pl-PL" sz="2400" dirty="0"/>
            </a:br>
            <a:r>
              <a:rPr lang="en-US" sz="2400" dirty="0"/>
              <a:t>Skillet Green Beans</a:t>
            </a:r>
          </a:p>
        </p:txBody>
      </p:sp>
      <p:cxnSp>
        <p:nvCxnSpPr>
          <p:cNvPr id="12" name="Łącznik prosty 11">
            <a:extLst>
              <a:ext uri="{FF2B5EF4-FFF2-40B4-BE49-F238E27FC236}">
                <a16:creationId xmlns:a16="http://schemas.microsoft.com/office/drawing/2014/main" id="{E3AA254E-F500-C72D-A9C3-5B80688EB8CF}"/>
              </a:ext>
              <a:ext uri="{C183D7F6-B498-43B3-948B-1728B52AA6E4}">
                <adec:decorative xmlns:adec="http://schemas.microsoft.com/office/drawing/2017/decorative" val="1"/>
              </a:ext>
            </a:extLst>
          </p:cNvPr>
          <p:cNvCxnSpPr/>
          <p:nvPr/>
        </p:nvCxnSpPr>
        <p:spPr>
          <a:xfrm>
            <a:off x="6368968" y="2364129"/>
            <a:ext cx="0" cy="3102015"/>
          </a:xfrm>
          <a:prstGeom prst="line">
            <a:avLst/>
          </a:prstGeom>
          <a:ln w="57150">
            <a:solidFill>
              <a:schemeClr val="accent2"/>
            </a:solidFill>
          </a:ln>
        </p:spPr>
        <p:style>
          <a:lnRef idx="2">
            <a:schemeClr val="accent1"/>
          </a:lnRef>
          <a:fillRef idx="0">
            <a:schemeClr val="accent1"/>
          </a:fillRef>
          <a:effectRef idx="1">
            <a:schemeClr val="accent1"/>
          </a:effectRef>
          <a:fontRef idx="minor">
            <a:schemeClr val="tx1"/>
          </a:fontRef>
        </p:style>
      </p:cxnSp>
      <p:sp>
        <p:nvSpPr>
          <p:cNvPr id="9" name="Symbol zastępczy numeru slajdu 3">
            <a:extLst>
              <a:ext uri="{FF2B5EF4-FFF2-40B4-BE49-F238E27FC236}">
                <a16:creationId xmlns:a16="http://schemas.microsoft.com/office/drawing/2014/main" id="{A633A37F-5304-61D6-D85C-4EFEB8041182}"/>
              </a:ext>
            </a:extLst>
          </p:cNvPr>
          <p:cNvSpPr>
            <a:spLocks noGrp="1"/>
          </p:cNvSpPr>
          <p:nvPr>
            <p:ph type="sldNum" sz="quarter" idx="4"/>
          </p:nvPr>
        </p:nvSpPr>
        <p:spPr>
          <a:xfrm>
            <a:off x="838201" y="6402384"/>
            <a:ext cx="425450" cy="178150"/>
          </a:xfrm>
        </p:spPr>
        <p:txBody>
          <a:bodyPr/>
          <a:lstStyle/>
          <a:p>
            <a:fld id="{87B17086-FE5F-4B39-99A4-0AF7C2C21D7E}" type="slidenum">
              <a:rPr lang="pl-PL" smtClean="0"/>
              <a:pPr/>
              <a:t>62</a:t>
            </a:fld>
            <a:endParaRPr lang="pl-PL" dirty="0"/>
          </a:p>
        </p:txBody>
      </p:sp>
    </p:spTree>
    <p:extLst>
      <p:ext uri="{BB962C8B-B14F-4D97-AF65-F5344CB8AC3E}">
        <p14:creationId xmlns:p14="http://schemas.microsoft.com/office/powerpoint/2010/main" val="32768848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2BA6E9-22DA-34C8-F259-4B5FB1F981F9}"/>
              </a:ext>
            </a:extLst>
          </p:cNvPr>
          <p:cNvSpPr>
            <a:spLocks noGrp="1"/>
          </p:cNvSpPr>
          <p:nvPr>
            <p:ph type="title"/>
          </p:nvPr>
        </p:nvSpPr>
        <p:spPr>
          <a:xfrm>
            <a:off x="1143000" y="1121343"/>
            <a:ext cx="4689115" cy="758258"/>
          </a:xfrm>
        </p:spPr>
        <p:txBody>
          <a:bodyPr>
            <a:normAutofit/>
          </a:bodyPr>
          <a:lstStyle/>
          <a:p>
            <a:r>
              <a:rPr lang="pl-PL" sz="4000" dirty="0" err="1"/>
              <a:t>Practice</a:t>
            </a:r>
            <a:r>
              <a:rPr lang="pl-PL" sz="4000" dirty="0"/>
              <a:t>:</a:t>
            </a:r>
          </a:p>
        </p:txBody>
      </p:sp>
      <p:sp>
        <p:nvSpPr>
          <p:cNvPr id="4" name="Symbol zastępczy tekstu 3">
            <a:extLst>
              <a:ext uri="{FF2B5EF4-FFF2-40B4-BE49-F238E27FC236}">
                <a16:creationId xmlns:a16="http://schemas.microsoft.com/office/drawing/2014/main" id="{EFF18CB1-57F3-2EF9-5B7E-EB4E84A75344}"/>
              </a:ext>
            </a:extLst>
          </p:cNvPr>
          <p:cNvSpPr>
            <a:spLocks noGrp="1"/>
          </p:cNvSpPr>
          <p:nvPr>
            <p:ph type="body" sz="half" idx="2"/>
          </p:nvPr>
        </p:nvSpPr>
        <p:spPr>
          <a:xfrm>
            <a:off x="1143000" y="2073277"/>
            <a:ext cx="4689115" cy="2905123"/>
          </a:xfrm>
        </p:spPr>
        <p:txBody>
          <a:bodyPr>
            <a:normAutofit/>
          </a:bodyPr>
          <a:lstStyle/>
          <a:p>
            <a:r>
              <a:rPr lang="pl-PL" sz="3200" dirty="0" err="1"/>
              <a:t>Name</a:t>
            </a:r>
            <a:r>
              <a:rPr lang="pl-PL" sz="3200" dirty="0"/>
              <a:t> </a:t>
            </a:r>
            <a:r>
              <a:rPr lang="pl-PL" sz="3200" dirty="0" err="1"/>
              <a:t>That</a:t>
            </a:r>
            <a:r>
              <a:rPr lang="pl-PL" sz="3200" dirty="0"/>
              <a:t> </a:t>
            </a:r>
            <a:br>
              <a:rPr lang="pl-PL" sz="3200" dirty="0"/>
            </a:br>
            <a:r>
              <a:rPr lang="pl-PL" sz="3200" dirty="0" err="1"/>
              <a:t>Carrot</a:t>
            </a:r>
            <a:r>
              <a:rPr lang="pl-PL" sz="3200" dirty="0"/>
              <a:t> </a:t>
            </a:r>
            <a:r>
              <a:rPr lang="pl-PL" sz="3200" dirty="0" err="1"/>
              <a:t>Recipe</a:t>
            </a:r>
            <a:endParaRPr lang="pl-PL" sz="3200" dirty="0"/>
          </a:p>
        </p:txBody>
      </p:sp>
      <p:sp>
        <p:nvSpPr>
          <p:cNvPr id="5" name="Symbol zastępczy stopki 4">
            <a:extLst>
              <a:ext uri="{FF2B5EF4-FFF2-40B4-BE49-F238E27FC236}">
                <a16:creationId xmlns:a16="http://schemas.microsoft.com/office/drawing/2014/main" id="{3918B0B5-7F97-4F34-ECD9-8791886FCB2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7" name="Picture 3">
            <a:extLst>
              <a:ext uri="{FF2B5EF4-FFF2-40B4-BE49-F238E27FC236}">
                <a16:creationId xmlns:a16="http://schemas.microsoft.com/office/drawing/2014/main" id="{A449D894-34FF-B3AE-D942-500C2AB42C62}"/>
              </a:ext>
              <a:ext uri="{C183D7F6-B498-43B3-948B-1728B52AA6E4}">
                <adec:decorative xmlns:adec="http://schemas.microsoft.com/office/drawing/2017/decorative" val="1"/>
              </a:ext>
            </a:extLst>
          </p:cNvPr>
          <p:cNvPicPr>
            <a:picLocks noChangeAspect="1"/>
          </p:cNvPicPr>
          <p:nvPr/>
        </p:nvPicPr>
        <p:blipFill>
          <a:blip r:embed="rId2"/>
          <a:srcRect t="18287" b="15589"/>
          <a:stretch/>
        </p:blipFill>
        <p:spPr>
          <a:xfrm rot="5400000">
            <a:off x="6277470" y="843310"/>
            <a:ext cx="5115304" cy="5071223"/>
          </a:xfrm>
          <a:prstGeom prst="roundRect">
            <a:avLst>
              <a:gd name="adj" fmla="val 6790"/>
            </a:avLst>
          </a:prstGeom>
        </p:spPr>
      </p:pic>
      <p:sp>
        <p:nvSpPr>
          <p:cNvPr id="6" name="Symbol zastępczy numeru slajdu 5">
            <a:extLst>
              <a:ext uri="{FF2B5EF4-FFF2-40B4-BE49-F238E27FC236}">
                <a16:creationId xmlns:a16="http://schemas.microsoft.com/office/drawing/2014/main" id="{80D98049-686C-9164-4BA7-9963838F064D}"/>
              </a:ext>
            </a:extLst>
          </p:cNvPr>
          <p:cNvSpPr>
            <a:spLocks noGrp="1"/>
          </p:cNvSpPr>
          <p:nvPr>
            <p:ph type="sldNum" sz="quarter" idx="4"/>
          </p:nvPr>
        </p:nvSpPr>
        <p:spPr/>
        <p:txBody>
          <a:bodyPr/>
          <a:lstStyle/>
          <a:p>
            <a:fld id="{87B17086-FE5F-4B39-99A4-0AF7C2C21D7E}" type="slidenum">
              <a:rPr lang="pl-PL" smtClean="0"/>
              <a:pPr/>
              <a:t>63</a:t>
            </a:fld>
            <a:endParaRPr lang="pl-PL" dirty="0"/>
          </a:p>
        </p:txBody>
      </p:sp>
    </p:spTree>
    <p:extLst>
      <p:ext uri="{BB962C8B-B14F-4D97-AF65-F5344CB8AC3E}">
        <p14:creationId xmlns:p14="http://schemas.microsoft.com/office/powerpoint/2010/main" val="23100858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F0D47-E7D8-C48B-14A2-5A8A1BE797E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A9F4CB96-CDA6-8D52-FC84-E70CEB8043D6}"/>
              </a:ext>
            </a:extLst>
          </p:cNvPr>
          <p:cNvSpPr>
            <a:spLocks noGrp="1"/>
          </p:cNvSpPr>
          <p:nvPr>
            <p:ph type="title"/>
          </p:nvPr>
        </p:nvSpPr>
        <p:spPr>
          <a:xfrm>
            <a:off x="3345366" y="367262"/>
            <a:ext cx="7475034" cy="1997695"/>
          </a:xfrm>
        </p:spPr>
        <p:txBody>
          <a:bodyPr>
            <a:normAutofit/>
          </a:bodyPr>
          <a:lstStyle/>
          <a:p>
            <a:r>
              <a:rPr lang="en-US" dirty="0"/>
              <a:t>Breakout Room Activity: </a:t>
            </a:r>
            <a:br>
              <a:rPr lang="en-US" dirty="0"/>
            </a:br>
            <a:r>
              <a:rPr lang="en-US" dirty="0"/>
              <a:t>Name Your Recipe</a:t>
            </a:r>
            <a:endParaRPr lang="pl-PL" dirty="0"/>
          </a:p>
        </p:txBody>
      </p:sp>
      <p:sp>
        <p:nvSpPr>
          <p:cNvPr id="3" name="Symbol zastępczy tekstu 2">
            <a:extLst>
              <a:ext uri="{FF2B5EF4-FFF2-40B4-BE49-F238E27FC236}">
                <a16:creationId xmlns:a16="http://schemas.microsoft.com/office/drawing/2014/main" id="{0A5C4D77-1236-1C8F-E809-8273BBAE2BA5}"/>
              </a:ext>
            </a:extLst>
          </p:cNvPr>
          <p:cNvSpPr>
            <a:spLocks noGrp="1"/>
          </p:cNvSpPr>
          <p:nvPr>
            <p:ph type="body" idx="1"/>
          </p:nvPr>
        </p:nvSpPr>
        <p:spPr>
          <a:xfrm>
            <a:off x="4003194" y="2737632"/>
            <a:ext cx="6159378" cy="3310325"/>
          </a:xfrm>
        </p:spPr>
        <p:txBody>
          <a:bodyPr>
            <a:normAutofit/>
          </a:bodyPr>
          <a:lstStyle/>
          <a:p>
            <a:r>
              <a:rPr lang="en-US" dirty="0">
                <a:solidFill>
                  <a:schemeClr val="tx1"/>
                </a:solidFill>
              </a:rPr>
              <a:t>Share the name of the recipe you plan to standardize. </a:t>
            </a:r>
          </a:p>
          <a:p>
            <a:r>
              <a:rPr lang="en-US" dirty="0">
                <a:solidFill>
                  <a:schemeClr val="tx1"/>
                </a:solidFill>
              </a:rPr>
              <a:t>With your breakout room group brainstorm ideas for a more enticing name for each recipe. </a:t>
            </a:r>
          </a:p>
          <a:p>
            <a:r>
              <a:rPr lang="en-US" dirty="0">
                <a:solidFill>
                  <a:schemeClr val="tx1"/>
                </a:solidFill>
              </a:rPr>
              <a:t>Assign a spokesperson to report the results to the whole group.</a:t>
            </a:r>
          </a:p>
        </p:txBody>
      </p:sp>
      <p:sp>
        <p:nvSpPr>
          <p:cNvPr id="4" name="Symbol zastępczy stopki 3">
            <a:extLst>
              <a:ext uri="{FF2B5EF4-FFF2-40B4-BE49-F238E27FC236}">
                <a16:creationId xmlns:a16="http://schemas.microsoft.com/office/drawing/2014/main" id="{7D6278EC-1B9E-3924-8705-503BD677153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2197839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04262B96-E3FC-89F6-EBAC-2D6A87034E75}"/>
              </a:ext>
            </a:extLst>
          </p:cNvPr>
          <p:cNvSpPr>
            <a:spLocks noGrp="1"/>
          </p:cNvSpPr>
          <p:nvPr>
            <p:ph type="title"/>
          </p:nvPr>
        </p:nvSpPr>
        <p:spPr/>
        <p:txBody>
          <a:bodyPr/>
          <a:lstStyle/>
          <a:p>
            <a:r>
              <a:rPr lang="pl-PL" dirty="0" err="1"/>
              <a:t>Recipe</a:t>
            </a:r>
            <a:r>
              <a:rPr lang="pl-PL" dirty="0"/>
              <a:t> </a:t>
            </a:r>
            <a:r>
              <a:rPr lang="pl-PL" dirty="0" err="1"/>
              <a:t>Categories</a:t>
            </a:r>
            <a:r>
              <a:rPr lang="pl-PL" dirty="0"/>
              <a:t> </a:t>
            </a:r>
          </a:p>
        </p:txBody>
      </p:sp>
      <p:sp>
        <p:nvSpPr>
          <p:cNvPr id="7" name="Symbol zastępczy zawartości 6">
            <a:extLst>
              <a:ext uri="{FF2B5EF4-FFF2-40B4-BE49-F238E27FC236}">
                <a16:creationId xmlns:a16="http://schemas.microsoft.com/office/drawing/2014/main" id="{64255B79-79E2-FC68-17CE-931E7A061C29}"/>
              </a:ext>
            </a:extLst>
          </p:cNvPr>
          <p:cNvSpPr>
            <a:spLocks noGrp="1"/>
          </p:cNvSpPr>
          <p:nvPr>
            <p:ph idx="1"/>
          </p:nvPr>
        </p:nvSpPr>
        <p:spPr>
          <a:xfrm>
            <a:off x="838200" y="1825625"/>
            <a:ext cx="7019442" cy="4218714"/>
          </a:xfrm>
        </p:spPr>
        <p:txBody>
          <a:bodyPr>
            <a:normAutofit fontScale="77500" lnSpcReduction="20000"/>
          </a:bodyPr>
          <a:lstStyle/>
          <a:p>
            <a:pPr marL="457200" indent="-457200">
              <a:lnSpc>
                <a:spcPct val="120000"/>
              </a:lnSpc>
              <a:buFont typeface="Wingdings" panose="05000000000000000000" pitchFamily="2" charset="2"/>
              <a:buChar char="w"/>
            </a:pPr>
            <a:r>
              <a:rPr lang="en-US" sz="3000" dirty="0"/>
              <a:t>Recipes should be categorized by type, </a:t>
            </a:r>
            <a:br>
              <a:rPr lang="pl-PL" sz="3000" dirty="0"/>
            </a:br>
            <a:r>
              <a:rPr lang="en-US" sz="3000" dirty="0"/>
              <a:t>for example salad, sandwich, soup, etc. </a:t>
            </a:r>
          </a:p>
          <a:p>
            <a:pPr marL="457200" indent="-457200">
              <a:lnSpc>
                <a:spcPct val="120000"/>
              </a:lnSpc>
              <a:buFont typeface="Wingdings" panose="05000000000000000000" pitchFamily="2" charset="2"/>
              <a:buChar char="w"/>
            </a:pPr>
            <a:r>
              <a:rPr lang="en-US" sz="3000" dirty="0"/>
              <a:t>When standardizing a recipe, a recipe category should be assigned to facilitate the organization of recipes.</a:t>
            </a:r>
          </a:p>
          <a:p>
            <a:pPr marL="457200" indent="-457200">
              <a:lnSpc>
                <a:spcPct val="120000"/>
              </a:lnSpc>
              <a:buFont typeface="Wingdings" panose="05000000000000000000" pitchFamily="2" charset="2"/>
              <a:buChar char="w"/>
            </a:pPr>
            <a:r>
              <a:rPr lang="en-US" sz="3000" dirty="0"/>
              <a:t>Using recipe categories makes it easier to locate recipes in the kitchen site’s recipe file box or on the computer’s USDA-approved nutrient analysis software.</a:t>
            </a:r>
          </a:p>
        </p:txBody>
      </p:sp>
      <p:sp>
        <p:nvSpPr>
          <p:cNvPr id="3" name="Symbol zastępczy stopki 2">
            <a:extLst>
              <a:ext uri="{FF2B5EF4-FFF2-40B4-BE49-F238E27FC236}">
                <a16:creationId xmlns:a16="http://schemas.microsoft.com/office/drawing/2014/main" id="{D10F74A3-00DE-22C3-B773-5509F7A378E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FE126BBE-D18F-0AA8-832F-E0DC0A1518A8}"/>
              </a:ext>
            </a:extLst>
          </p:cNvPr>
          <p:cNvSpPr>
            <a:spLocks noGrp="1"/>
          </p:cNvSpPr>
          <p:nvPr>
            <p:ph type="sldNum" sz="quarter" idx="4"/>
          </p:nvPr>
        </p:nvSpPr>
        <p:spPr/>
        <p:txBody>
          <a:bodyPr/>
          <a:lstStyle/>
          <a:p>
            <a:fld id="{87B17086-FE5F-4B39-99A4-0AF7C2C21D7E}" type="slidenum">
              <a:rPr lang="pl-PL" smtClean="0"/>
              <a:pPr/>
              <a:t>65</a:t>
            </a:fld>
            <a:endParaRPr lang="pl-PL" dirty="0"/>
          </a:p>
        </p:txBody>
      </p:sp>
    </p:spTree>
    <p:extLst>
      <p:ext uri="{BB962C8B-B14F-4D97-AF65-F5344CB8AC3E}">
        <p14:creationId xmlns:p14="http://schemas.microsoft.com/office/powerpoint/2010/main" val="37705568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D13C69-0371-4407-2009-4CBDD03BA9E5}"/>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9C8EA7C0-D7A5-9C5F-6C26-54E43AD6B28B}"/>
              </a:ext>
            </a:extLst>
          </p:cNvPr>
          <p:cNvSpPr>
            <a:spLocks noGrp="1"/>
          </p:cNvSpPr>
          <p:nvPr>
            <p:ph type="title"/>
          </p:nvPr>
        </p:nvSpPr>
        <p:spPr/>
        <p:txBody>
          <a:bodyPr/>
          <a:lstStyle/>
          <a:p>
            <a:r>
              <a:rPr lang="pl-PL" dirty="0"/>
              <a:t>Recipe Categories </a:t>
            </a:r>
            <a:r>
              <a:rPr lang="en-US" dirty="0"/>
              <a:t> </a:t>
            </a:r>
            <a:endParaRPr lang="pl-PL" dirty="0"/>
          </a:p>
        </p:txBody>
      </p:sp>
      <p:sp>
        <p:nvSpPr>
          <p:cNvPr id="7" name="Symbol zastępczy zawartości 6">
            <a:extLst>
              <a:ext uri="{FF2B5EF4-FFF2-40B4-BE49-F238E27FC236}">
                <a16:creationId xmlns:a16="http://schemas.microsoft.com/office/drawing/2014/main" id="{FFE48FB3-A4B0-875A-194D-5B2FBE1628ED}"/>
              </a:ext>
            </a:extLst>
          </p:cNvPr>
          <p:cNvSpPr>
            <a:spLocks noGrp="1"/>
          </p:cNvSpPr>
          <p:nvPr>
            <p:ph idx="1"/>
          </p:nvPr>
        </p:nvSpPr>
        <p:spPr>
          <a:xfrm>
            <a:off x="838200" y="1825625"/>
            <a:ext cx="7502718" cy="4308475"/>
          </a:xfrm>
        </p:spPr>
        <p:txBody>
          <a:bodyPr>
            <a:normAutofit fontScale="85000" lnSpcReduction="20000"/>
          </a:bodyPr>
          <a:lstStyle/>
          <a:p>
            <a:pPr>
              <a:lnSpc>
                <a:spcPct val="120000"/>
              </a:lnSpc>
            </a:pPr>
            <a:r>
              <a:rPr lang="en-US" sz="3000" dirty="0"/>
              <a:t>Main Dishes (Entrée) – an item that is served as the main dish and is either: </a:t>
            </a:r>
          </a:p>
          <a:p>
            <a:pPr marL="457200" indent="-457200">
              <a:lnSpc>
                <a:spcPct val="120000"/>
              </a:lnSpc>
              <a:buFont typeface="Wingdings" panose="05000000000000000000" pitchFamily="2" charset="2"/>
              <a:buChar char="w"/>
            </a:pPr>
            <a:r>
              <a:rPr lang="en-US" dirty="0"/>
              <a:t>Combo of M/MA + Grain</a:t>
            </a:r>
          </a:p>
          <a:p>
            <a:pPr marL="457200" indent="-457200">
              <a:lnSpc>
                <a:spcPct val="120000"/>
              </a:lnSpc>
              <a:buFont typeface="Wingdings" panose="05000000000000000000" pitchFamily="2" charset="2"/>
              <a:buChar char="w"/>
            </a:pPr>
            <a:r>
              <a:rPr lang="en-US" dirty="0"/>
              <a:t>Combo of M/MA + Veg/Fruit</a:t>
            </a:r>
          </a:p>
          <a:p>
            <a:pPr marL="457200" indent="-457200">
              <a:lnSpc>
                <a:spcPct val="120000"/>
              </a:lnSpc>
              <a:buFont typeface="Wingdings" panose="05000000000000000000" pitchFamily="2" charset="2"/>
              <a:buChar char="w"/>
            </a:pPr>
            <a:r>
              <a:rPr lang="en-US" dirty="0"/>
              <a:t>Combo of M/MA + Grain + Veg/Fruit</a:t>
            </a:r>
          </a:p>
          <a:p>
            <a:pPr marL="457200" indent="-457200">
              <a:lnSpc>
                <a:spcPct val="120000"/>
              </a:lnSpc>
              <a:buFont typeface="Wingdings" panose="05000000000000000000" pitchFamily="2" charset="2"/>
              <a:buChar char="w"/>
            </a:pPr>
            <a:r>
              <a:rPr lang="en-US" dirty="0"/>
              <a:t>A M/MA alone</a:t>
            </a:r>
          </a:p>
          <a:p>
            <a:pPr marL="457200" indent="-457200">
              <a:lnSpc>
                <a:spcPct val="120000"/>
              </a:lnSpc>
              <a:buFont typeface="Wingdings" panose="05000000000000000000" pitchFamily="2" charset="2"/>
              <a:buChar char="w"/>
            </a:pPr>
            <a:r>
              <a:rPr lang="en-US" dirty="0"/>
              <a:t>Breakfast only: Grain served as the main</a:t>
            </a:r>
          </a:p>
        </p:txBody>
      </p:sp>
      <p:sp>
        <p:nvSpPr>
          <p:cNvPr id="3" name="Symbol zastępczy stopki 2">
            <a:extLst>
              <a:ext uri="{FF2B5EF4-FFF2-40B4-BE49-F238E27FC236}">
                <a16:creationId xmlns:a16="http://schemas.microsoft.com/office/drawing/2014/main" id="{F723C7C7-6628-8A04-C005-530D073AEA7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4D14454C-DA8F-155A-1105-FA3C94C116F4}"/>
              </a:ext>
            </a:extLst>
          </p:cNvPr>
          <p:cNvSpPr>
            <a:spLocks noGrp="1"/>
          </p:cNvSpPr>
          <p:nvPr>
            <p:ph type="sldNum" sz="quarter" idx="4"/>
          </p:nvPr>
        </p:nvSpPr>
        <p:spPr/>
        <p:txBody>
          <a:bodyPr/>
          <a:lstStyle/>
          <a:p>
            <a:fld id="{87B17086-FE5F-4B39-99A4-0AF7C2C21D7E}" type="slidenum">
              <a:rPr lang="pl-PL" smtClean="0"/>
              <a:pPr/>
              <a:t>66</a:t>
            </a:fld>
            <a:endParaRPr lang="pl-PL" dirty="0"/>
          </a:p>
        </p:txBody>
      </p:sp>
    </p:spTree>
    <p:extLst>
      <p:ext uri="{BB962C8B-B14F-4D97-AF65-F5344CB8AC3E}">
        <p14:creationId xmlns:p14="http://schemas.microsoft.com/office/powerpoint/2010/main" val="39988717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1DEF9-DC9E-C3A4-EE96-F94B1393BD17}"/>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57842F0F-431A-2AC7-E584-D90D3030320F}"/>
              </a:ext>
            </a:extLst>
          </p:cNvPr>
          <p:cNvSpPr>
            <a:spLocks noGrp="1"/>
          </p:cNvSpPr>
          <p:nvPr>
            <p:ph type="title"/>
          </p:nvPr>
        </p:nvSpPr>
        <p:spPr/>
        <p:txBody>
          <a:bodyPr/>
          <a:lstStyle/>
          <a:p>
            <a:r>
              <a:rPr lang="pl-PL" dirty="0"/>
              <a:t>Recipe Categories </a:t>
            </a:r>
            <a:r>
              <a:rPr lang="en-US" dirty="0"/>
              <a:t>  </a:t>
            </a:r>
            <a:endParaRPr lang="pl-PL" dirty="0"/>
          </a:p>
        </p:txBody>
      </p:sp>
      <p:sp>
        <p:nvSpPr>
          <p:cNvPr id="7" name="Symbol zastępczy zawartości 6">
            <a:extLst>
              <a:ext uri="{FF2B5EF4-FFF2-40B4-BE49-F238E27FC236}">
                <a16:creationId xmlns:a16="http://schemas.microsoft.com/office/drawing/2014/main" id="{760F690B-1C36-C9F3-F18C-EEB79D85E4BB}"/>
              </a:ext>
            </a:extLst>
          </p:cNvPr>
          <p:cNvSpPr>
            <a:spLocks noGrp="1"/>
          </p:cNvSpPr>
          <p:nvPr>
            <p:ph idx="1"/>
          </p:nvPr>
        </p:nvSpPr>
        <p:spPr>
          <a:xfrm>
            <a:off x="838199" y="1825625"/>
            <a:ext cx="7734301" cy="4031113"/>
          </a:xfrm>
        </p:spPr>
        <p:txBody>
          <a:bodyPr>
            <a:normAutofit fontScale="85000" lnSpcReduction="20000"/>
          </a:bodyPr>
          <a:lstStyle/>
          <a:p>
            <a:pPr>
              <a:lnSpc>
                <a:spcPct val="120000"/>
              </a:lnSpc>
            </a:pPr>
            <a:r>
              <a:rPr lang="en-US" sz="3000" dirty="0"/>
              <a:t>Side Dish is an accompanying item. </a:t>
            </a:r>
          </a:p>
          <a:p>
            <a:pPr marL="457200" indent="-457200">
              <a:lnSpc>
                <a:spcPct val="120000"/>
              </a:lnSpc>
              <a:buFont typeface="Wingdings" panose="05000000000000000000" pitchFamily="2" charset="2"/>
              <a:buChar char="w"/>
            </a:pPr>
            <a:r>
              <a:rPr lang="en-US" dirty="0"/>
              <a:t>Side dishes can be a wide variety of fruits </a:t>
            </a:r>
            <a:br>
              <a:rPr lang="pl-PL" dirty="0"/>
            </a:br>
            <a:r>
              <a:rPr lang="en-US" dirty="0"/>
              <a:t>and vegetables.</a:t>
            </a:r>
          </a:p>
          <a:p>
            <a:pPr marL="457200" indent="-457200">
              <a:lnSpc>
                <a:spcPct val="120000"/>
              </a:lnSpc>
              <a:buFont typeface="Wingdings" panose="05000000000000000000" pitchFamily="2" charset="2"/>
              <a:buChar char="w"/>
            </a:pPr>
            <a:r>
              <a:rPr lang="en-US" dirty="0"/>
              <a:t>Grains may be side items, such as brown rice, whole grain-rich pastas, rolls, breadsticks, </a:t>
            </a:r>
            <a:br>
              <a:rPr lang="pl-PL" dirty="0"/>
            </a:br>
            <a:r>
              <a:rPr lang="en-US" dirty="0"/>
              <a:t>or grain-based salads and side dishes.</a:t>
            </a:r>
          </a:p>
          <a:p>
            <a:pPr marL="457200" indent="-457200">
              <a:lnSpc>
                <a:spcPct val="120000"/>
              </a:lnSpc>
              <a:buFont typeface="Wingdings" panose="05000000000000000000" pitchFamily="2" charset="2"/>
              <a:buChar char="w"/>
            </a:pPr>
            <a:r>
              <a:rPr lang="en-US" dirty="0"/>
              <a:t>A combination food of vegetables </a:t>
            </a:r>
            <a:br>
              <a:rPr lang="pl-PL" dirty="0"/>
            </a:br>
            <a:r>
              <a:rPr lang="en-US" dirty="0"/>
              <a:t>and/or fruits and gains</a:t>
            </a:r>
          </a:p>
        </p:txBody>
      </p:sp>
      <p:sp>
        <p:nvSpPr>
          <p:cNvPr id="3" name="Symbol zastępczy stopki 2">
            <a:extLst>
              <a:ext uri="{FF2B5EF4-FFF2-40B4-BE49-F238E27FC236}">
                <a16:creationId xmlns:a16="http://schemas.microsoft.com/office/drawing/2014/main" id="{7393D489-FAE1-99BB-70A9-8A35444AF46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4092C6D8-9F39-8EC7-72BC-523080EECEF3}"/>
              </a:ext>
            </a:extLst>
          </p:cNvPr>
          <p:cNvSpPr>
            <a:spLocks noGrp="1"/>
          </p:cNvSpPr>
          <p:nvPr>
            <p:ph type="sldNum" sz="quarter" idx="4"/>
          </p:nvPr>
        </p:nvSpPr>
        <p:spPr/>
        <p:txBody>
          <a:bodyPr/>
          <a:lstStyle/>
          <a:p>
            <a:fld id="{87B17086-FE5F-4B39-99A4-0AF7C2C21D7E}" type="slidenum">
              <a:rPr lang="pl-PL" smtClean="0"/>
              <a:pPr/>
              <a:t>67</a:t>
            </a:fld>
            <a:endParaRPr lang="pl-PL" dirty="0"/>
          </a:p>
        </p:txBody>
      </p:sp>
    </p:spTree>
    <p:extLst>
      <p:ext uri="{BB962C8B-B14F-4D97-AF65-F5344CB8AC3E}">
        <p14:creationId xmlns:p14="http://schemas.microsoft.com/office/powerpoint/2010/main" val="2969809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C295-A7FC-E110-B7E1-974D0EE464E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FAC07703-B94E-4E74-0851-3586DC398CDD}"/>
              </a:ext>
            </a:extLst>
          </p:cNvPr>
          <p:cNvSpPr>
            <a:spLocks noGrp="1"/>
          </p:cNvSpPr>
          <p:nvPr>
            <p:ph type="title"/>
          </p:nvPr>
        </p:nvSpPr>
        <p:spPr>
          <a:xfrm>
            <a:off x="3345366" y="605805"/>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C3AD1CAD-970B-541E-0F6B-0C4DC26FDC03}"/>
              </a:ext>
            </a:extLst>
          </p:cNvPr>
          <p:cNvSpPr>
            <a:spLocks noGrp="1"/>
          </p:cNvSpPr>
          <p:nvPr>
            <p:ph type="body" idx="1"/>
          </p:nvPr>
        </p:nvSpPr>
        <p:spPr>
          <a:xfrm>
            <a:off x="3345366" y="2976175"/>
            <a:ext cx="7475034" cy="3310325"/>
          </a:xfrm>
        </p:spPr>
        <p:txBody>
          <a:bodyPr>
            <a:normAutofit/>
          </a:bodyPr>
          <a:lstStyle/>
          <a:p>
            <a:r>
              <a:rPr lang="en-US" dirty="0">
                <a:solidFill>
                  <a:schemeClr val="tx1"/>
                </a:solidFill>
              </a:rPr>
              <a:t>Why is it useful to categorize recipes?</a:t>
            </a:r>
          </a:p>
          <a:p>
            <a:r>
              <a:rPr lang="en-US" dirty="0">
                <a:solidFill>
                  <a:schemeClr val="tx1"/>
                </a:solidFill>
              </a:rPr>
              <a:t>How do you categorize recipes in your kitchen?</a:t>
            </a:r>
          </a:p>
          <a:p>
            <a:r>
              <a:rPr lang="en-US" dirty="0">
                <a:solidFill>
                  <a:schemeClr val="tx1"/>
                </a:solidFill>
              </a:rPr>
              <a:t>How would you categorize the recipe </a:t>
            </a:r>
            <a:br>
              <a:rPr lang="pl-PL" dirty="0">
                <a:solidFill>
                  <a:schemeClr val="tx1"/>
                </a:solidFill>
              </a:rPr>
            </a:br>
            <a:r>
              <a:rPr lang="en-US" dirty="0">
                <a:solidFill>
                  <a:schemeClr val="tx1"/>
                </a:solidFill>
              </a:rPr>
              <a:t>that you are going to standardize? </a:t>
            </a:r>
            <a:br>
              <a:rPr lang="pl-PL" dirty="0">
                <a:solidFill>
                  <a:schemeClr val="tx1"/>
                </a:solidFill>
              </a:rPr>
            </a:br>
            <a:r>
              <a:rPr lang="en-US" dirty="0">
                <a:solidFill>
                  <a:schemeClr val="tx1"/>
                </a:solidFill>
              </a:rPr>
              <a:t>Could it fall into two categories?</a:t>
            </a:r>
          </a:p>
        </p:txBody>
      </p:sp>
      <p:sp>
        <p:nvSpPr>
          <p:cNvPr id="4" name="Symbol zastępczy stopki 3">
            <a:extLst>
              <a:ext uri="{FF2B5EF4-FFF2-40B4-BE49-F238E27FC236}">
                <a16:creationId xmlns:a16="http://schemas.microsoft.com/office/drawing/2014/main" id="{762F3705-7BF4-2A7B-C54E-EBF1DB06684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8104769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6FDDC-05A8-7333-FF09-31721223F075}"/>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6EFDF16C-2CEB-F692-98D1-60BA7522593E}"/>
              </a:ext>
            </a:extLst>
          </p:cNvPr>
          <p:cNvSpPr>
            <a:spLocks noGrp="1"/>
          </p:cNvSpPr>
          <p:nvPr>
            <p:ph type="title"/>
          </p:nvPr>
        </p:nvSpPr>
        <p:spPr/>
        <p:txBody>
          <a:bodyPr/>
          <a:lstStyle/>
          <a:p>
            <a:r>
              <a:rPr lang="pl-PL" dirty="0" err="1"/>
              <a:t>Ingredients</a:t>
            </a:r>
            <a:endParaRPr lang="pl-PL" dirty="0"/>
          </a:p>
        </p:txBody>
      </p:sp>
      <p:sp>
        <p:nvSpPr>
          <p:cNvPr id="2" name="Symbol zastępczy zawartości 1">
            <a:extLst>
              <a:ext uri="{FF2B5EF4-FFF2-40B4-BE49-F238E27FC236}">
                <a16:creationId xmlns:a16="http://schemas.microsoft.com/office/drawing/2014/main" id="{89364FBE-43D7-BD87-BDD6-9B54BAB53902}"/>
              </a:ext>
            </a:extLst>
          </p:cNvPr>
          <p:cNvSpPr>
            <a:spLocks noGrp="1"/>
          </p:cNvSpPr>
          <p:nvPr>
            <p:ph idx="1"/>
          </p:nvPr>
        </p:nvSpPr>
        <p:spPr>
          <a:xfrm>
            <a:off x="838199" y="1825625"/>
            <a:ext cx="8575307" cy="4308957"/>
          </a:xfrm>
        </p:spPr>
        <p:txBody>
          <a:bodyPr>
            <a:normAutofit/>
          </a:bodyPr>
          <a:lstStyle/>
          <a:p>
            <a:pPr marL="0" indent="0">
              <a:buNone/>
            </a:pPr>
            <a:r>
              <a:rPr lang="en-US" dirty="0"/>
              <a:t>The ingredient name should be exact so that the name of the product, product type/form (fresh, frozen, canned), and any preparation technique(s) (peeled, grated, minced, diced) are listed.</a:t>
            </a:r>
          </a:p>
        </p:txBody>
      </p:sp>
      <p:sp>
        <p:nvSpPr>
          <p:cNvPr id="3" name="Symbol zastępczy stopki 2">
            <a:extLst>
              <a:ext uri="{FF2B5EF4-FFF2-40B4-BE49-F238E27FC236}">
                <a16:creationId xmlns:a16="http://schemas.microsoft.com/office/drawing/2014/main" id="{20963D39-D15C-358D-D1D0-5A317DC45AD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05142FD-A77B-80A3-E60A-ADD0B38D4410}"/>
              </a:ext>
            </a:extLst>
          </p:cNvPr>
          <p:cNvSpPr>
            <a:spLocks noGrp="1"/>
          </p:cNvSpPr>
          <p:nvPr>
            <p:ph type="sldNum" sz="quarter" idx="4"/>
          </p:nvPr>
        </p:nvSpPr>
        <p:spPr/>
        <p:txBody>
          <a:bodyPr/>
          <a:lstStyle/>
          <a:p>
            <a:fld id="{87B17086-FE5F-4B39-99A4-0AF7C2C21D7E}" type="slidenum">
              <a:rPr lang="pl-PL" smtClean="0"/>
              <a:pPr/>
              <a:t>69</a:t>
            </a:fld>
            <a:endParaRPr lang="pl-PL" dirty="0"/>
          </a:p>
        </p:txBody>
      </p:sp>
    </p:spTree>
    <p:extLst>
      <p:ext uri="{BB962C8B-B14F-4D97-AF65-F5344CB8AC3E}">
        <p14:creationId xmlns:p14="http://schemas.microsoft.com/office/powerpoint/2010/main" val="15771595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79CAFD1C-13AB-FDBC-6C5A-070F61D762E8}"/>
              </a:ext>
            </a:extLst>
          </p:cNvPr>
          <p:cNvSpPr>
            <a:spLocks noGrp="1"/>
          </p:cNvSpPr>
          <p:nvPr>
            <p:ph type="title"/>
          </p:nvPr>
        </p:nvSpPr>
        <p:spPr/>
        <p:txBody>
          <a:bodyPr/>
          <a:lstStyle/>
          <a:p>
            <a:r>
              <a:rPr lang="pl-PL" dirty="0" err="1"/>
              <a:t>Tips</a:t>
            </a:r>
            <a:r>
              <a:rPr lang="pl-PL" dirty="0"/>
              <a:t> for Listing </a:t>
            </a:r>
            <a:r>
              <a:rPr lang="pl-PL" dirty="0" err="1"/>
              <a:t>Ingredients</a:t>
            </a:r>
            <a:r>
              <a:rPr lang="pl-PL" dirty="0"/>
              <a:t> </a:t>
            </a:r>
          </a:p>
        </p:txBody>
      </p:sp>
      <p:sp>
        <p:nvSpPr>
          <p:cNvPr id="2" name="Symbol zastępczy zawartości 1">
            <a:extLst>
              <a:ext uri="{FF2B5EF4-FFF2-40B4-BE49-F238E27FC236}">
                <a16:creationId xmlns:a16="http://schemas.microsoft.com/office/drawing/2014/main" id="{2FA54AD8-4678-6908-7F17-081524AB6A90}"/>
              </a:ext>
            </a:extLst>
          </p:cNvPr>
          <p:cNvSpPr>
            <a:spLocks noGrp="1"/>
          </p:cNvSpPr>
          <p:nvPr>
            <p:ph idx="1"/>
          </p:nvPr>
        </p:nvSpPr>
        <p:spPr>
          <a:xfrm>
            <a:off x="838200" y="1825625"/>
            <a:ext cx="10604808" cy="4283075"/>
          </a:xfrm>
        </p:spPr>
        <p:txBody>
          <a:bodyPr>
            <a:normAutofit fontScale="70000" lnSpcReduction="20000"/>
          </a:bodyPr>
          <a:lstStyle/>
          <a:p>
            <a:pPr marL="457200" indent="-457200">
              <a:lnSpc>
                <a:spcPct val="120000"/>
              </a:lnSpc>
              <a:spcBef>
                <a:spcPts val="0"/>
              </a:spcBef>
              <a:buClr>
                <a:schemeClr val="accent3"/>
              </a:buClr>
              <a:buFont typeface="Wingdings" panose="05000000000000000000" pitchFamily="2" charset="2"/>
              <a:buChar char="w"/>
            </a:pPr>
            <a:r>
              <a:rPr lang="en-US" sz="2800" dirty="0"/>
              <a:t>Indicate size for preparation techniques</a:t>
            </a:r>
          </a:p>
          <a:p>
            <a:pPr marL="457200" indent="-457200">
              <a:lnSpc>
                <a:spcPct val="120000"/>
              </a:lnSpc>
              <a:spcBef>
                <a:spcPts val="0"/>
              </a:spcBef>
              <a:buClr>
                <a:schemeClr val="accent3"/>
              </a:buClr>
              <a:buFont typeface="Wingdings" panose="05000000000000000000" pitchFamily="2" charset="2"/>
              <a:buChar char="w"/>
            </a:pPr>
            <a:r>
              <a:rPr lang="en-US" sz="2800" dirty="0"/>
              <a:t>List in order of use </a:t>
            </a:r>
          </a:p>
          <a:p>
            <a:pPr marL="457200" indent="-457200">
              <a:lnSpc>
                <a:spcPct val="120000"/>
              </a:lnSpc>
              <a:spcBef>
                <a:spcPts val="0"/>
              </a:spcBef>
              <a:buClr>
                <a:schemeClr val="accent3"/>
              </a:buClr>
              <a:buFont typeface="Wingdings" panose="05000000000000000000" pitchFamily="2" charset="2"/>
              <a:buChar char="w"/>
            </a:pPr>
            <a:r>
              <a:rPr lang="en-US" sz="2800" dirty="0"/>
              <a:t>Include the proper unit of measurement</a:t>
            </a:r>
          </a:p>
          <a:p>
            <a:pPr marL="457200" indent="-457200">
              <a:lnSpc>
                <a:spcPct val="120000"/>
              </a:lnSpc>
              <a:spcBef>
                <a:spcPts val="0"/>
              </a:spcBef>
              <a:buClr>
                <a:schemeClr val="accent3"/>
              </a:buClr>
              <a:buFont typeface="Wingdings" panose="05000000000000000000" pitchFamily="2" charset="2"/>
              <a:buChar char="w"/>
            </a:pPr>
            <a:r>
              <a:rPr lang="en-US" sz="2800" dirty="0"/>
              <a:t>List as purchased (AP) or edible portion (EP) quantity </a:t>
            </a:r>
          </a:p>
          <a:p>
            <a:pPr marL="457200" indent="-457200">
              <a:lnSpc>
                <a:spcPct val="120000"/>
              </a:lnSpc>
              <a:spcBef>
                <a:spcPts val="0"/>
              </a:spcBef>
              <a:buClr>
                <a:schemeClr val="accent3"/>
              </a:buClr>
              <a:buFont typeface="Wingdings" panose="05000000000000000000" pitchFamily="2" charset="2"/>
              <a:buChar char="w"/>
            </a:pPr>
            <a:r>
              <a:rPr lang="en-US" sz="2800" dirty="0"/>
              <a:t>Account for loss in yield</a:t>
            </a:r>
          </a:p>
          <a:p>
            <a:pPr marL="457200" indent="-457200">
              <a:lnSpc>
                <a:spcPct val="120000"/>
              </a:lnSpc>
              <a:spcBef>
                <a:spcPts val="0"/>
              </a:spcBef>
              <a:buClr>
                <a:schemeClr val="accent3"/>
              </a:buClr>
              <a:buFont typeface="Wingdings" panose="05000000000000000000" pitchFamily="2" charset="2"/>
              <a:buChar char="w"/>
            </a:pPr>
            <a:r>
              <a:rPr lang="en-US" sz="2800" dirty="0"/>
              <a:t>For raw meats, the cooked EP amount is always less than the raw AP </a:t>
            </a:r>
          </a:p>
          <a:p>
            <a:pPr marL="457200" indent="-457200">
              <a:lnSpc>
                <a:spcPct val="120000"/>
              </a:lnSpc>
              <a:spcBef>
                <a:spcPts val="0"/>
              </a:spcBef>
              <a:spcAft>
                <a:spcPts val="2400"/>
              </a:spcAft>
              <a:buClr>
                <a:schemeClr val="accent3"/>
              </a:buClr>
              <a:buFont typeface="Wingdings" panose="05000000000000000000" pitchFamily="2" charset="2"/>
              <a:buChar char="w"/>
            </a:pPr>
            <a:r>
              <a:rPr lang="en-US" sz="2800" dirty="0"/>
              <a:t>Rice and pasta, the cooked quantity is more than the dry quantity </a:t>
            </a:r>
            <a:endParaRPr lang="pl-PL" sz="2800" dirty="0"/>
          </a:p>
          <a:p>
            <a:pPr algn="ctr">
              <a:lnSpc>
                <a:spcPct val="120000"/>
              </a:lnSpc>
              <a:spcBef>
                <a:spcPts val="0"/>
              </a:spcBef>
              <a:buClr>
                <a:schemeClr val="accent6">
                  <a:lumMod val="75000"/>
                </a:schemeClr>
              </a:buClr>
            </a:pPr>
            <a:r>
              <a:rPr lang="en-US" sz="2800" i="1" dirty="0">
                <a:solidFill>
                  <a:schemeClr val="accent4"/>
                </a:solidFill>
              </a:rPr>
              <a:t>The USDA Food Buying Guide for Child Nutrition Programs provides yield information to assist with determining EP quantity.</a:t>
            </a:r>
            <a:endParaRPr lang="en-US" sz="2800" dirty="0">
              <a:solidFill>
                <a:schemeClr val="accent4"/>
              </a:solidFill>
            </a:endParaRPr>
          </a:p>
          <a:p>
            <a:pPr>
              <a:lnSpc>
                <a:spcPct val="120000"/>
              </a:lnSpc>
              <a:spcBef>
                <a:spcPts val="0"/>
              </a:spcBef>
            </a:pPr>
            <a:endParaRPr lang="pl-PL" dirty="0"/>
          </a:p>
        </p:txBody>
      </p:sp>
      <p:sp>
        <p:nvSpPr>
          <p:cNvPr id="3" name="Symbol zastępczy stopki 2">
            <a:extLst>
              <a:ext uri="{FF2B5EF4-FFF2-40B4-BE49-F238E27FC236}">
                <a16:creationId xmlns:a16="http://schemas.microsoft.com/office/drawing/2014/main" id="{A960E2BE-32BC-A71E-7537-C179D4A87C8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DA7CC415-24DD-CD10-4C4A-114406BCD134}"/>
              </a:ext>
            </a:extLst>
          </p:cNvPr>
          <p:cNvSpPr>
            <a:spLocks noGrp="1"/>
          </p:cNvSpPr>
          <p:nvPr>
            <p:ph type="sldNum" sz="quarter" idx="4"/>
          </p:nvPr>
        </p:nvSpPr>
        <p:spPr/>
        <p:txBody>
          <a:bodyPr/>
          <a:lstStyle/>
          <a:p>
            <a:fld id="{87B17086-FE5F-4B39-99A4-0AF7C2C21D7E}" type="slidenum">
              <a:rPr lang="pl-PL" smtClean="0"/>
              <a:pPr/>
              <a:t>70</a:t>
            </a:fld>
            <a:endParaRPr lang="pl-PL" dirty="0"/>
          </a:p>
        </p:txBody>
      </p:sp>
    </p:spTree>
    <p:extLst>
      <p:ext uri="{BB962C8B-B14F-4D97-AF65-F5344CB8AC3E}">
        <p14:creationId xmlns:p14="http://schemas.microsoft.com/office/powerpoint/2010/main" val="41034850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B9102-A5A3-1228-384C-12ED2BCC936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D8CE7CD7-DFA3-2922-EC32-2C58727CBFB7}"/>
              </a:ext>
            </a:extLst>
          </p:cNvPr>
          <p:cNvSpPr>
            <a:spLocks noGrp="1"/>
          </p:cNvSpPr>
          <p:nvPr>
            <p:ph type="title"/>
          </p:nvPr>
        </p:nvSpPr>
        <p:spPr>
          <a:xfrm>
            <a:off x="3345366" y="605805"/>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DDDBC00C-2C8D-7A09-4E69-4F0D960AD7A9}"/>
              </a:ext>
            </a:extLst>
          </p:cNvPr>
          <p:cNvSpPr>
            <a:spLocks noGrp="1"/>
          </p:cNvSpPr>
          <p:nvPr>
            <p:ph type="body" idx="1"/>
          </p:nvPr>
        </p:nvSpPr>
        <p:spPr>
          <a:xfrm>
            <a:off x="3345366" y="2976175"/>
            <a:ext cx="7475034" cy="3310325"/>
          </a:xfrm>
        </p:spPr>
        <p:txBody>
          <a:bodyPr>
            <a:normAutofit/>
          </a:bodyPr>
          <a:lstStyle/>
          <a:p>
            <a:r>
              <a:rPr lang="en-US" dirty="0">
                <a:solidFill>
                  <a:schemeClr val="tx1"/>
                </a:solidFill>
              </a:rPr>
              <a:t>When would you list the as purchased (AP) quantity versus the edible portion (EP) quantity for an ingredient?</a:t>
            </a:r>
          </a:p>
          <a:p>
            <a:r>
              <a:rPr lang="en-US" dirty="0">
                <a:solidFill>
                  <a:schemeClr val="tx1"/>
                </a:solidFill>
              </a:rPr>
              <a:t>What are the benefits of listing the preparation technique along with the product name?</a:t>
            </a:r>
          </a:p>
        </p:txBody>
      </p:sp>
      <p:sp>
        <p:nvSpPr>
          <p:cNvPr id="4" name="Symbol zastępczy stopki 3">
            <a:extLst>
              <a:ext uri="{FF2B5EF4-FFF2-40B4-BE49-F238E27FC236}">
                <a16:creationId xmlns:a16="http://schemas.microsoft.com/office/drawing/2014/main" id="{B77DD747-3A87-B292-0F95-E263AB243E9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3602579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E0EBA-728B-5A51-CB14-F12E37553A08}"/>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64FBC97D-9D68-070B-C9EC-A53F65C130FF}"/>
              </a:ext>
            </a:extLst>
          </p:cNvPr>
          <p:cNvSpPr>
            <a:spLocks noGrp="1"/>
          </p:cNvSpPr>
          <p:nvPr>
            <p:ph type="title"/>
          </p:nvPr>
        </p:nvSpPr>
        <p:spPr/>
        <p:txBody>
          <a:bodyPr/>
          <a:lstStyle/>
          <a:p>
            <a:r>
              <a:rPr lang="pl-PL" dirty="0"/>
              <a:t>Ingredient </a:t>
            </a:r>
            <a:r>
              <a:rPr lang="pl-PL" dirty="0" err="1"/>
              <a:t>Units</a:t>
            </a:r>
            <a:r>
              <a:rPr lang="pl-PL" dirty="0"/>
              <a:t> of </a:t>
            </a:r>
            <a:r>
              <a:rPr lang="pl-PL" dirty="0" err="1"/>
              <a:t>Measure</a:t>
            </a:r>
            <a:endParaRPr lang="pl-PL" dirty="0"/>
          </a:p>
        </p:txBody>
      </p:sp>
      <p:sp>
        <p:nvSpPr>
          <p:cNvPr id="2" name="Symbol zastępczy zawartości 1">
            <a:extLst>
              <a:ext uri="{FF2B5EF4-FFF2-40B4-BE49-F238E27FC236}">
                <a16:creationId xmlns:a16="http://schemas.microsoft.com/office/drawing/2014/main" id="{53710966-992C-D0BD-7F22-8DB244244639}"/>
              </a:ext>
            </a:extLst>
          </p:cNvPr>
          <p:cNvSpPr>
            <a:spLocks noGrp="1"/>
          </p:cNvSpPr>
          <p:nvPr>
            <p:ph idx="1"/>
          </p:nvPr>
        </p:nvSpPr>
        <p:spPr>
          <a:xfrm>
            <a:off x="838199" y="1825625"/>
            <a:ext cx="8575307" cy="4308957"/>
          </a:xfrm>
        </p:spPr>
        <p:txBody>
          <a:bodyPr>
            <a:normAutofit/>
          </a:bodyPr>
          <a:lstStyle/>
          <a:p>
            <a:pPr marL="457200" indent="-457200">
              <a:buClr>
                <a:schemeClr val="accent3"/>
              </a:buClr>
              <a:buFont typeface="Wingdings" panose="05000000000000000000" pitchFamily="2" charset="2"/>
              <a:buChar char="w"/>
            </a:pPr>
            <a:r>
              <a:rPr lang="en-US" dirty="0"/>
              <a:t>It is important to list the correct units of measure for each ingredient to ensure accuracy.</a:t>
            </a:r>
          </a:p>
          <a:p>
            <a:pPr marL="457200" indent="-457200">
              <a:buClr>
                <a:schemeClr val="accent3"/>
              </a:buClr>
              <a:buFont typeface="Wingdings" panose="05000000000000000000" pitchFamily="2" charset="2"/>
              <a:buChar char="w"/>
            </a:pPr>
            <a:r>
              <a:rPr lang="en-US" dirty="0"/>
              <a:t>Listing the ingredient in a unit of measure that is both easy to understand and appropriate is critical to ensure accuracy and ease of execution. </a:t>
            </a:r>
          </a:p>
        </p:txBody>
      </p:sp>
      <p:sp>
        <p:nvSpPr>
          <p:cNvPr id="3" name="Symbol zastępczy stopki 2">
            <a:extLst>
              <a:ext uri="{FF2B5EF4-FFF2-40B4-BE49-F238E27FC236}">
                <a16:creationId xmlns:a16="http://schemas.microsoft.com/office/drawing/2014/main" id="{02C2D9BF-4152-EAFC-516F-49E4ABFB2A7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08FADB20-86EC-B901-DF88-49AA2726CC08}"/>
              </a:ext>
            </a:extLst>
          </p:cNvPr>
          <p:cNvSpPr>
            <a:spLocks noGrp="1"/>
          </p:cNvSpPr>
          <p:nvPr>
            <p:ph type="sldNum" sz="quarter" idx="4"/>
          </p:nvPr>
        </p:nvSpPr>
        <p:spPr/>
        <p:txBody>
          <a:bodyPr/>
          <a:lstStyle/>
          <a:p>
            <a:fld id="{87B17086-FE5F-4B39-99A4-0AF7C2C21D7E}" type="slidenum">
              <a:rPr lang="pl-PL" smtClean="0"/>
              <a:pPr/>
              <a:t>72</a:t>
            </a:fld>
            <a:endParaRPr lang="pl-PL" dirty="0"/>
          </a:p>
        </p:txBody>
      </p:sp>
    </p:spTree>
    <p:extLst>
      <p:ext uri="{BB962C8B-B14F-4D97-AF65-F5344CB8AC3E}">
        <p14:creationId xmlns:p14="http://schemas.microsoft.com/office/powerpoint/2010/main" val="9621084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21D82-4A97-9A3D-5811-2AD78F9CB4D5}"/>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E34927AC-E7CB-85CF-5ACD-4AA844BED099}"/>
              </a:ext>
            </a:extLst>
          </p:cNvPr>
          <p:cNvSpPr>
            <a:spLocks noGrp="1"/>
          </p:cNvSpPr>
          <p:nvPr>
            <p:ph type="title"/>
          </p:nvPr>
        </p:nvSpPr>
        <p:spPr/>
        <p:txBody>
          <a:bodyPr anchor="ctr">
            <a:normAutofit/>
          </a:bodyPr>
          <a:lstStyle/>
          <a:p>
            <a:r>
              <a:rPr lang="en-US" dirty="0"/>
              <a:t>Ingredient Units of Measure </a:t>
            </a:r>
            <a:endParaRPr lang="pl-PL" dirty="0"/>
          </a:p>
        </p:txBody>
      </p:sp>
      <p:sp>
        <p:nvSpPr>
          <p:cNvPr id="6" name="Symbol zastępczy tekstu 5">
            <a:extLst>
              <a:ext uri="{FF2B5EF4-FFF2-40B4-BE49-F238E27FC236}">
                <a16:creationId xmlns:a16="http://schemas.microsoft.com/office/drawing/2014/main" id="{EB2F7BA9-5D90-18F3-8AEF-17E71760C606}"/>
              </a:ext>
            </a:extLst>
          </p:cNvPr>
          <p:cNvSpPr>
            <a:spLocks noGrp="1"/>
          </p:cNvSpPr>
          <p:nvPr>
            <p:ph type="body" idx="1"/>
          </p:nvPr>
        </p:nvSpPr>
        <p:spPr/>
        <p:txBody>
          <a:bodyPr/>
          <a:lstStyle/>
          <a:p>
            <a:r>
              <a:rPr lang="pl-PL" dirty="0" err="1"/>
              <a:t>Weight</a:t>
            </a:r>
            <a:endParaRPr lang="pl-PL" dirty="0"/>
          </a:p>
        </p:txBody>
      </p:sp>
      <p:sp>
        <p:nvSpPr>
          <p:cNvPr id="7" name="Symbol zastępczy zawartości 6">
            <a:extLst>
              <a:ext uri="{FF2B5EF4-FFF2-40B4-BE49-F238E27FC236}">
                <a16:creationId xmlns:a16="http://schemas.microsoft.com/office/drawing/2014/main" id="{0D11F1C1-7DDF-9F8D-51CE-61F477A06A6D}"/>
              </a:ext>
            </a:extLst>
          </p:cNvPr>
          <p:cNvSpPr>
            <a:spLocks noGrp="1"/>
          </p:cNvSpPr>
          <p:nvPr>
            <p:ph sz="half" idx="2"/>
          </p:nvPr>
        </p:nvSpPr>
        <p:spPr>
          <a:xfrm>
            <a:off x="839788" y="2608705"/>
            <a:ext cx="4917545" cy="3580957"/>
          </a:xfrm>
        </p:spPr>
        <p:txBody>
          <a:bodyPr>
            <a:normAutofit/>
          </a:bodyPr>
          <a:lstStyle/>
          <a:p>
            <a:pPr marL="342900" indent="-342900">
              <a:buFont typeface="Wingdings" panose="05000000000000000000" pitchFamily="2" charset="2"/>
              <a:buChar char="w"/>
            </a:pPr>
            <a:r>
              <a:rPr lang="en-US" dirty="0"/>
              <a:t>Used to determine the heaviness of a product </a:t>
            </a:r>
          </a:p>
          <a:p>
            <a:pPr marL="342900" indent="-342900">
              <a:buFont typeface="Wingdings" panose="05000000000000000000" pitchFamily="2" charset="2"/>
              <a:buChar char="w"/>
            </a:pPr>
            <a:r>
              <a:rPr lang="en-US" dirty="0"/>
              <a:t>Weight is the unit of measure utilized to determine the amount of a dry or non-liquid ingredient </a:t>
            </a:r>
          </a:p>
          <a:p>
            <a:pPr marL="342900" indent="-342900">
              <a:buFont typeface="Wingdings" panose="05000000000000000000" pitchFamily="2" charset="2"/>
              <a:buChar char="w"/>
            </a:pPr>
            <a:r>
              <a:rPr lang="en-US" dirty="0"/>
              <a:t>Weight is measured with the use of a scale</a:t>
            </a:r>
          </a:p>
        </p:txBody>
      </p:sp>
      <p:sp>
        <p:nvSpPr>
          <p:cNvPr id="10" name="Symbol zastępczy tekstu 9">
            <a:extLst>
              <a:ext uri="{FF2B5EF4-FFF2-40B4-BE49-F238E27FC236}">
                <a16:creationId xmlns:a16="http://schemas.microsoft.com/office/drawing/2014/main" id="{78A382CA-F665-9FD9-287C-58F3F1F7A0FE}"/>
              </a:ext>
            </a:extLst>
          </p:cNvPr>
          <p:cNvSpPr>
            <a:spLocks noGrp="1"/>
          </p:cNvSpPr>
          <p:nvPr>
            <p:ph type="body" sz="quarter" idx="3"/>
          </p:nvPr>
        </p:nvSpPr>
        <p:spPr/>
        <p:txBody>
          <a:bodyPr/>
          <a:lstStyle/>
          <a:p>
            <a:r>
              <a:rPr lang="pl-PL" dirty="0"/>
              <a:t>Volume</a:t>
            </a:r>
          </a:p>
        </p:txBody>
      </p:sp>
      <p:sp>
        <p:nvSpPr>
          <p:cNvPr id="11" name="Symbol zastępczy zawartości 10">
            <a:extLst>
              <a:ext uri="{FF2B5EF4-FFF2-40B4-BE49-F238E27FC236}">
                <a16:creationId xmlns:a16="http://schemas.microsoft.com/office/drawing/2014/main" id="{867AFED9-1272-062E-EFCA-6DD4F145937F}"/>
              </a:ext>
            </a:extLst>
          </p:cNvPr>
          <p:cNvSpPr>
            <a:spLocks noGrp="1"/>
          </p:cNvSpPr>
          <p:nvPr>
            <p:ph sz="quarter" idx="4"/>
          </p:nvPr>
        </p:nvSpPr>
        <p:spPr/>
        <p:txBody>
          <a:bodyPr/>
          <a:lstStyle/>
          <a:p>
            <a:pPr marL="342900" indent="-342900">
              <a:buFont typeface="Wingdings" panose="05000000000000000000" pitchFamily="2" charset="2"/>
              <a:buChar char="w"/>
            </a:pPr>
            <a:r>
              <a:rPr lang="en-US" dirty="0"/>
              <a:t>Refers to the amount of space or capacity; a product takes up in a three-dimensional space.</a:t>
            </a:r>
          </a:p>
          <a:p>
            <a:pPr marL="342900" indent="-342900">
              <a:buFont typeface="Wingdings" panose="05000000000000000000" pitchFamily="2" charset="2"/>
              <a:buChar char="w"/>
            </a:pPr>
            <a:r>
              <a:rPr lang="en-US" dirty="0"/>
              <a:t>Volume is measured using a liquid measure</a:t>
            </a:r>
          </a:p>
        </p:txBody>
      </p:sp>
      <p:sp>
        <p:nvSpPr>
          <p:cNvPr id="8" name="Symbol zastępczy stopki 2">
            <a:extLst>
              <a:ext uri="{FF2B5EF4-FFF2-40B4-BE49-F238E27FC236}">
                <a16:creationId xmlns:a16="http://schemas.microsoft.com/office/drawing/2014/main" id="{85368665-093D-C3E9-A3BD-91A9A65F75FD}"/>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2D08E336-F484-849F-77BC-0CDA1B121EED}"/>
              </a:ext>
            </a:extLst>
          </p:cNvPr>
          <p:cNvSpPr>
            <a:spLocks noGrp="1"/>
          </p:cNvSpPr>
          <p:nvPr>
            <p:ph type="sldNum" sz="quarter" idx="11"/>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73</a:t>
            </a:fld>
            <a:endParaRPr lang="pl-PL" dirty="0"/>
          </a:p>
        </p:txBody>
      </p:sp>
    </p:spTree>
    <p:extLst>
      <p:ext uri="{BB962C8B-B14F-4D97-AF65-F5344CB8AC3E}">
        <p14:creationId xmlns:p14="http://schemas.microsoft.com/office/powerpoint/2010/main" val="34181118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9E7FE5-6BE3-3AC1-EFAC-20F62E7A6132}"/>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B820C9C1-043D-6ECD-CAA6-44F4A31C52F1}"/>
              </a:ext>
              <a:ext uri="{C183D7F6-B498-43B3-948B-1728B52AA6E4}">
                <adec:decorative xmlns:adec="http://schemas.microsoft.com/office/drawing/2017/decorative" val="1"/>
              </a:ext>
            </a:extLst>
          </p:cNvPr>
          <p:cNvSpPr>
            <a:spLocks noGrp="1"/>
          </p:cNvSpPr>
          <p:nvPr>
            <p:ph type="ftr" sz="quarter" idx="3"/>
          </p:nvPr>
        </p:nvSpPr>
        <p:spPr/>
        <p:txBody>
          <a:bodyP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5" name="Tytuł 4">
            <a:extLst>
              <a:ext uri="{FF2B5EF4-FFF2-40B4-BE49-F238E27FC236}">
                <a16:creationId xmlns:a16="http://schemas.microsoft.com/office/drawing/2014/main" id="{5B7E9D40-B406-F835-70F9-3551CF0D35C4}"/>
              </a:ext>
            </a:extLst>
          </p:cNvPr>
          <p:cNvSpPr>
            <a:spLocks noGrp="1"/>
          </p:cNvSpPr>
          <p:nvPr>
            <p:ph type="title"/>
          </p:nvPr>
        </p:nvSpPr>
        <p:spPr>
          <a:xfrm>
            <a:off x="838200" y="365125"/>
            <a:ext cx="10979552" cy="1325563"/>
          </a:xfrm>
        </p:spPr>
        <p:txBody>
          <a:bodyPr anchor="ctr">
            <a:normAutofit/>
          </a:bodyPr>
          <a:lstStyle/>
          <a:p>
            <a:r>
              <a:rPr lang="en-US" dirty="0"/>
              <a:t>Examples — Measure by Weight</a:t>
            </a:r>
            <a:endParaRPr lang="pl-PL" dirty="0"/>
          </a:p>
        </p:txBody>
      </p:sp>
      <p:sp>
        <p:nvSpPr>
          <p:cNvPr id="8" name="Freeform: Shape 7">
            <a:extLst>
              <a:ext uri="{FF2B5EF4-FFF2-40B4-BE49-F238E27FC236}">
                <a16:creationId xmlns:a16="http://schemas.microsoft.com/office/drawing/2014/main" id="{34505F64-C9A1-C598-73B0-D54F269BF526}"/>
              </a:ext>
            </a:extLst>
          </p:cNvPr>
          <p:cNvSpPr/>
          <p:nvPr/>
        </p:nvSpPr>
        <p:spPr>
          <a:xfrm>
            <a:off x="2507115"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Flour</a:t>
            </a:r>
            <a:endParaRPr lang="pl-PL" sz="2800" kern="1200" dirty="0">
              <a:solidFill>
                <a:schemeClr val="tx1"/>
              </a:solidFill>
            </a:endParaRPr>
          </a:p>
        </p:txBody>
      </p:sp>
      <p:sp>
        <p:nvSpPr>
          <p:cNvPr id="9" name="Freeform: Shape 8">
            <a:extLst>
              <a:ext uri="{FF2B5EF4-FFF2-40B4-BE49-F238E27FC236}">
                <a16:creationId xmlns:a16="http://schemas.microsoft.com/office/drawing/2014/main" id="{D72B9AE2-DAE6-9387-CA69-A7CDC7C49E68}"/>
              </a:ext>
            </a:extLst>
          </p:cNvPr>
          <p:cNvSpPr/>
          <p:nvPr/>
        </p:nvSpPr>
        <p:spPr>
          <a:xfrm>
            <a:off x="4974473"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395756"/>
              <a:satOff val="1395"/>
              <a:lumOff val="1814"/>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Lettuce</a:t>
            </a:r>
            <a:endParaRPr lang="pl-PL" sz="2800" kern="1200" dirty="0">
              <a:solidFill>
                <a:schemeClr val="tx1"/>
              </a:solidFill>
            </a:endParaRPr>
          </a:p>
        </p:txBody>
      </p:sp>
      <p:sp>
        <p:nvSpPr>
          <p:cNvPr id="10" name="Freeform: Shape 9">
            <a:extLst>
              <a:ext uri="{FF2B5EF4-FFF2-40B4-BE49-F238E27FC236}">
                <a16:creationId xmlns:a16="http://schemas.microsoft.com/office/drawing/2014/main" id="{2AA42290-81D1-E75C-5806-71B93BA1B4B6}"/>
              </a:ext>
            </a:extLst>
          </p:cNvPr>
          <p:cNvSpPr/>
          <p:nvPr/>
        </p:nvSpPr>
        <p:spPr>
          <a:xfrm>
            <a:off x="7441830"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513"/>
              <a:satOff val="2789"/>
              <a:lumOff val="3627"/>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Tomato Paste</a:t>
            </a:r>
            <a:endParaRPr lang="en-US" sz="2800" kern="1200" dirty="0">
              <a:solidFill>
                <a:schemeClr val="tx1"/>
              </a:solidFill>
            </a:endParaRPr>
          </a:p>
        </p:txBody>
      </p:sp>
      <p:sp>
        <p:nvSpPr>
          <p:cNvPr id="11" name="Freeform: Shape 10">
            <a:extLst>
              <a:ext uri="{FF2B5EF4-FFF2-40B4-BE49-F238E27FC236}">
                <a16:creationId xmlns:a16="http://schemas.microsoft.com/office/drawing/2014/main" id="{9D5F1DBB-CD0F-07F3-6B8B-463FAE363D55}"/>
              </a:ext>
              <a:ext uri="{C183D7F6-B498-43B3-948B-1728B52AA6E4}">
                <adec:decorative xmlns:adec="http://schemas.microsoft.com/office/drawing/2017/decorative" val="1"/>
              </a:ext>
            </a:extLst>
          </p:cNvPr>
          <p:cNvSpPr/>
          <p:nvPr/>
        </p:nvSpPr>
        <p:spPr>
          <a:xfrm>
            <a:off x="2507115"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187269"/>
              <a:satOff val="4184"/>
              <a:lumOff val="5441"/>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endParaRPr lang="pl-PL" sz="2800" kern="1200" dirty="0">
              <a:solidFill>
                <a:schemeClr val="tx1"/>
              </a:solidFill>
            </a:endParaRPr>
          </a:p>
        </p:txBody>
      </p:sp>
      <p:sp>
        <p:nvSpPr>
          <p:cNvPr id="12" name="Freeform: Shape 11">
            <a:extLst>
              <a:ext uri="{FF2B5EF4-FFF2-40B4-BE49-F238E27FC236}">
                <a16:creationId xmlns:a16="http://schemas.microsoft.com/office/drawing/2014/main" id="{17680A8F-3FEC-47CD-A108-D278E8F64A3D}"/>
              </a:ext>
            </a:extLst>
          </p:cNvPr>
          <p:cNvSpPr/>
          <p:nvPr/>
        </p:nvSpPr>
        <p:spPr>
          <a:xfrm>
            <a:off x="4974473"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1583026"/>
              <a:satOff val="5578"/>
              <a:lumOff val="7255"/>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Honey</a:t>
            </a:r>
            <a:endParaRPr lang="pl-PL" sz="2800" kern="1200" dirty="0">
              <a:solidFill>
                <a:schemeClr val="tx1"/>
              </a:solidFill>
            </a:endParaRPr>
          </a:p>
        </p:txBody>
      </p:sp>
      <p:sp>
        <p:nvSpPr>
          <p:cNvPr id="13" name="Freeform: Shape 12">
            <a:extLst>
              <a:ext uri="{FF2B5EF4-FFF2-40B4-BE49-F238E27FC236}">
                <a16:creationId xmlns:a16="http://schemas.microsoft.com/office/drawing/2014/main" id="{EF2323E4-48AC-65BD-69C0-6BA131667B18}"/>
              </a:ext>
              <a:ext uri="{C183D7F6-B498-43B3-948B-1728B52AA6E4}">
                <adec:decorative xmlns:adec="http://schemas.microsoft.com/office/drawing/2017/decorative" val="1"/>
              </a:ext>
            </a:extLst>
          </p:cNvPr>
          <p:cNvSpPr/>
          <p:nvPr/>
        </p:nvSpPr>
        <p:spPr>
          <a:xfrm>
            <a:off x="7441830"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978782"/>
              <a:satOff val="6973"/>
              <a:lumOff val="9069"/>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endParaRPr lang="pl-PL" sz="2800" kern="1200" dirty="0">
              <a:solidFill>
                <a:schemeClr val="tx1"/>
              </a:solidFill>
            </a:endParaRPr>
          </a:p>
        </p:txBody>
      </p:sp>
      <p:sp>
        <p:nvSpPr>
          <p:cNvPr id="15" name="Freeform: Shape 14">
            <a:extLst>
              <a:ext uri="{FF2B5EF4-FFF2-40B4-BE49-F238E27FC236}">
                <a16:creationId xmlns:a16="http://schemas.microsoft.com/office/drawing/2014/main" id="{1531F590-58E5-A4B6-21FE-2704D5A6CB2B}"/>
              </a:ext>
            </a:extLst>
          </p:cNvPr>
          <p:cNvSpPr/>
          <p:nvPr/>
        </p:nvSpPr>
        <p:spPr>
          <a:xfrm>
            <a:off x="2507115"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2374539"/>
              <a:satOff val="8368"/>
              <a:lumOff val="10882"/>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Pasta</a:t>
            </a:r>
            <a:endParaRPr lang="pl-PL" sz="2800" kern="1200" dirty="0">
              <a:solidFill>
                <a:schemeClr val="tx1"/>
              </a:solidFill>
            </a:endParaRPr>
          </a:p>
        </p:txBody>
      </p:sp>
      <p:sp>
        <p:nvSpPr>
          <p:cNvPr id="16" name="Freeform: Shape 15">
            <a:extLst>
              <a:ext uri="{FF2B5EF4-FFF2-40B4-BE49-F238E27FC236}">
                <a16:creationId xmlns:a16="http://schemas.microsoft.com/office/drawing/2014/main" id="{677F910B-913D-56AB-9659-388C21ECB549}"/>
              </a:ext>
            </a:extLst>
          </p:cNvPr>
          <p:cNvSpPr/>
          <p:nvPr/>
        </p:nvSpPr>
        <p:spPr>
          <a:xfrm>
            <a:off x="4974473"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2770296"/>
              <a:satOff val="9762"/>
              <a:lumOff val="12696"/>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Onions</a:t>
            </a:r>
            <a:endParaRPr lang="en-US" sz="2800" kern="1200" dirty="0">
              <a:solidFill>
                <a:schemeClr val="tx1"/>
              </a:solidFill>
            </a:endParaRPr>
          </a:p>
        </p:txBody>
      </p:sp>
      <p:sp>
        <p:nvSpPr>
          <p:cNvPr id="17" name="Freeform: Shape 16">
            <a:extLst>
              <a:ext uri="{FF2B5EF4-FFF2-40B4-BE49-F238E27FC236}">
                <a16:creationId xmlns:a16="http://schemas.microsoft.com/office/drawing/2014/main" id="{85DFC0A1-58F5-D053-F724-6728754C9F78}"/>
              </a:ext>
            </a:extLst>
          </p:cNvPr>
          <p:cNvSpPr/>
          <p:nvPr/>
        </p:nvSpPr>
        <p:spPr>
          <a:xfrm>
            <a:off x="7441830"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3166052"/>
              <a:satOff val="11157"/>
              <a:lumOff val="14510"/>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Ground Beef</a:t>
            </a:r>
            <a:endParaRPr lang="en-US" sz="2800" kern="1200" dirty="0">
              <a:solidFill>
                <a:schemeClr val="tx1"/>
              </a:solidFill>
            </a:endParaRPr>
          </a:p>
        </p:txBody>
      </p:sp>
      <p:pic>
        <p:nvPicPr>
          <p:cNvPr id="2" name="Picture 6">
            <a:extLst>
              <a:ext uri="{FF2B5EF4-FFF2-40B4-BE49-F238E27FC236}">
                <a16:creationId xmlns:a16="http://schemas.microsoft.com/office/drawing/2014/main" id="{EEBB69D3-D894-C77D-699F-5DAA2B892AD2}"/>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3000" r="97900">
                        <a14:foregroundMark x1="11200" y1="26400" x2="9500" y2="58000"/>
                        <a14:foregroundMark x1="9500" y1="58000" x2="10600" y2="44200"/>
                        <a14:foregroundMark x1="3000" y1="39300" x2="3000" y2="39300"/>
                        <a14:foregroundMark x1="27400" y1="82100" x2="27400" y2="82100"/>
                        <a14:foregroundMark x1="40400" y1="77700" x2="40400" y2="77700"/>
                        <a14:foregroundMark x1="40200" y1="76300" x2="40200" y2="76300"/>
                        <a14:foregroundMark x1="38700" y1="76900" x2="38700" y2="76900"/>
                        <a14:foregroundMark x1="47200" y1="76900" x2="47200" y2="76900"/>
                        <a14:foregroundMark x1="52300" y1="74900" x2="52300" y2="74900"/>
                        <a14:foregroundMark x1="47000" y1="77100" x2="49244" y2="76645"/>
                        <a14:foregroundMark x1="91800" y1="57600" x2="91800" y2="57600"/>
                        <a14:foregroundMark x1="89500" y1="65600" x2="71400" y2="70100"/>
                        <a14:foregroundMark x1="90300" y1="66400" x2="94620" y2="65403"/>
                        <a14:foregroundMark x1="95700" y1="64000" x2="96500" y2="64000"/>
                        <a14:foregroundMark x1="92400" y1="48300" x2="97000" y2="61700"/>
                        <a14:foregroundMark x1="57976" y1="74588" x2="93400" y2="65800"/>
                        <a14:foregroundMark x1="28500" y1="81900" x2="32115" y2="81003"/>
                        <a14:foregroundMark x1="93400" y1="65800" x2="93400" y2="65800"/>
                        <a14:foregroundMark x1="97400" y1="64100" x2="97400" y2="64100"/>
                        <a14:foregroundMark x1="36800" y1="79300" x2="36800" y2="79300"/>
                        <a14:foregroundMark x1="33000" y1="80800" x2="38500" y2="78100"/>
                        <a14:backgroundMark x1="97000" y1="67900" x2="97000" y2="67900"/>
                        <a14:backgroundMark x1="97400" y1="67200" x2="97400" y2="67200"/>
                        <a14:backgroundMark x1="96900" y1="67000" x2="96900" y2="67000"/>
                        <a14:backgroundMark x1="97300" y1="66400" x2="97300" y2="66400"/>
                        <a14:backgroundMark x1="97900" y1="66600" x2="95900" y2="67100"/>
                        <a14:backgroundMark x1="96500" y1="67700" x2="88400" y2="70200"/>
                        <a14:backgroundMark x1="88300" y1="69800" x2="83200" y2="71300"/>
                        <a14:backgroundMark x1="62600" y1="75800" x2="91400" y2="70100"/>
                        <a14:backgroundMark x1="29177" y1="83660" x2="32400" y2="83200"/>
                        <a14:backgroundMark x1="75400" y1="73100" x2="75400" y2="73100"/>
                        <a14:backgroundMark x1="37900" y1="80900" x2="37900" y2="80900"/>
                        <a14:backgroundMark x1="34708" y1="81695" x2="39600" y2="80600"/>
                        <a14:backgroundMark x1="55900" y1="76900" x2="63200" y2="75200"/>
                        <a14:backgroundMark x1="48100" y1="78700" x2="56800" y2="76700"/>
                        <a14:backgroundMark x1="33253" y1="82409" x2="49800" y2="78500"/>
                        <a14:backgroundMark x1="31600" y1="82800" x2="32068" y2="82690"/>
                        <a14:backgroundMark x1="33970" y1="82057" x2="40200" y2="80500"/>
                        <a14:backgroundMark x1="35610" y1="81253" x2="40500" y2="80300"/>
                        <a14:backgroundMark x1="40400" y1="80300" x2="33200" y2="82400"/>
                      </a14:backgroundRemoval>
                    </a14:imgEffect>
                  </a14:imgLayer>
                </a14:imgProps>
              </a:ext>
              <a:ext uri="{28A0092B-C50C-407E-A947-70E740481C1C}">
                <a14:useLocalDpi xmlns:a14="http://schemas.microsoft.com/office/drawing/2010/main" val="0"/>
              </a:ext>
            </a:extLst>
          </a:blip>
          <a:srcRect t="10198" b="8143"/>
          <a:stretch/>
        </p:blipFill>
        <p:spPr>
          <a:xfrm>
            <a:off x="2863458" y="3303057"/>
            <a:ext cx="1544878" cy="1261535"/>
          </a:xfrm>
          <a:prstGeom prst="rect">
            <a:avLst/>
          </a:prstGeom>
        </p:spPr>
      </p:pic>
      <p:pic>
        <p:nvPicPr>
          <p:cNvPr id="7" name="Picture 6">
            <a:extLst>
              <a:ext uri="{FF2B5EF4-FFF2-40B4-BE49-F238E27FC236}">
                <a16:creationId xmlns:a16="http://schemas.microsoft.com/office/drawing/2014/main" id="{DFEB75DA-243A-97ED-B3F2-EF2C45B6446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95334" y="3371552"/>
            <a:ext cx="1168764" cy="1167639"/>
          </a:xfrm>
          <a:prstGeom prst="rect">
            <a:avLst/>
          </a:prstGeom>
        </p:spPr>
      </p:pic>
      <p:sp>
        <p:nvSpPr>
          <p:cNvPr id="4" name="Symbol zastępczy numeru slajdu 3">
            <a:extLst>
              <a:ext uri="{FF2B5EF4-FFF2-40B4-BE49-F238E27FC236}">
                <a16:creationId xmlns:a16="http://schemas.microsoft.com/office/drawing/2014/main" id="{A457D3A3-55DE-942D-FA8F-09F9B4C08221}"/>
              </a:ext>
            </a:extLst>
          </p:cNvPr>
          <p:cNvSpPr>
            <a:spLocks noGrp="1"/>
          </p:cNvSpPr>
          <p:nvPr>
            <p:ph type="sldNum" sz="quarter" idx="4"/>
          </p:nvPr>
        </p:nvSpPr>
        <p:spPr/>
        <p:txBody>
          <a:bodyPr>
            <a:noAutofit/>
          </a:bodyPr>
          <a:lstStyle/>
          <a:p>
            <a:pPr>
              <a:spcAft>
                <a:spcPts val="600"/>
              </a:spcAft>
            </a:pPr>
            <a:fld id="{87B17086-FE5F-4B39-99A4-0AF7C2C21D7E}" type="slidenum">
              <a:rPr lang="pl-PL" smtClean="0"/>
              <a:pPr>
                <a:spcAft>
                  <a:spcPts val="600"/>
                </a:spcAft>
              </a:pPr>
              <a:t>74</a:t>
            </a:fld>
            <a:endParaRPr lang="pl-PL" dirty="0"/>
          </a:p>
        </p:txBody>
      </p:sp>
    </p:spTree>
    <p:extLst>
      <p:ext uri="{BB962C8B-B14F-4D97-AF65-F5344CB8AC3E}">
        <p14:creationId xmlns:p14="http://schemas.microsoft.com/office/powerpoint/2010/main" val="17857202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109996-E800-C2D0-4744-17A18891CFA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4AFECF3-2A65-3F58-EC5C-3CE5F2D8BAE6}"/>
              </a:ext>
            </a:extLst>
          </p:cNvPr>
          <p:cNvSpPr>
            <a:spLocks noGrp="1"/>
          </p:cNvSpPr>
          <p:nvPr>
            <p:ph type="title"/>
          </p:nvPr>
        </p:nvSpPr>
        <p:spPr>
          <a:xfrm>
            <a:off x="838200" y="365125"/>
            <a:ext cx="10979552" cy="1325563"/>
          </a:xfrm>
        </p:spPr>
        <p:txBody>
          <a:bodyPr anchor="ctr">
            <a:normAutofit/>
          </a:bodyPr>
          <a:lstStyle/>
          <a:p>
            <a:r>
              <a:rPr lang="en-US" dirty="0"/>
              <a:t>Examples — Measure by Volume</a:t>
            </a:r>
            <a:endParaRPr lang="pl-PL" dirty="0"/>
          </a:p>
        </p:txBody>
      </p:sp>
      <p:sp>
        <p:nvSpPr>
          <p:cNvPr id="3" name="Symbol zastępczy stopki 2">
            <a:extLst>
              <a:ext uri="{FF2B5EF4-FFF2-40B4-BE49-F238E27FC236}">
                <a16:creationId xmlns:a16="http://schemas.microsoft.com/office/drawing/2014/main" id="{28AC511E-95FC-C387-3457-6956FA85D4EC}"/>
              </a:ext>
              <a:ext uri="{C183D7F6-B498-43B3-948B-1728B52AA6E4}">
                <adec:decorative xmlns:adec="http://schemas.microsoft.com/office/drawing/2017/decorative" val="1"/>
              </a:ext>
            </a:extLst>
          </p:cNvPr>
          <p:cNvSpPr>
            <a:spLocks noGrp="1"/>
          </p:cNvSpPr>
          <p:nvPr>
            <p:ph type="ftr" sz="quarter" idx="3"/>
          </p:nvPr>
        </p:nvSpPr>
        <p:spPr/>
        <p:txBody>
          <a:bodyP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6" name="Freeform: Shape 5">
            <a:extLst>
              <a:ext uri="{FF2B5EF4-FFF2-40B4-BE49-F238E27FC236}">
                <a16:creationId xmlns:a16="http://schemas.microsoft.com/office/drawing/2014/main" id="{7D5950B6-0B58-CD9F-06BC-15E4839383D3}"/>
              </a:ext>
            </a:extLst>
          </p:cNvPr>
          <p:cNvSpPr/>
          <p:nvPr/>
        </p:nvSpPr>
        <p:spPr>
          <a:xfrm>
            <a:off x="2507115"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Oils</a:t>
            </a:r>
            <a:endParaRPr lang="pl-PL" sz="2800" kern="1200" dirty="0">
              <a:solidFill>
                <a:schemeClr val="tx1"/>
              </a:solidFill>
            </a:endParaRPr>
          </a:p>
        </p:txBody>
      </p:sp>
      <p:sp>
        <p:nvSpPr>
          <p:cNvPr id="7" name="Freeform: Shape 6">
            <a:extLst>
              <a:ext uri="{FF2B5EF4-FFF2-40B4-BE49-F238E27FC236}">
                <a16:creationId xmlns:a16="http://schemas.microsoft.com/office/drawing/2014/main" id="{A855B612-27CB-29D2-8FAF-FE43EFCEB2B5}"/>
              </a:ext>
            </a:extLst>
          </p:cNvPr>
          <p:cNvSpPr/>
          <p:nvPr/>
        </p:nvSpPr>
        <p:spPr>
          <a:xfrm>
            <a:off x="4974473"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395756"/>
              <a:satOff val="1395"/>
              <a:lumOff val="1814"/>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Water</a:t>
            </a:r>
            <a:endParaRPr lang="pl-PL" sz="2800" kern="1200" dirty="0">
              <a:solidFill>
                <a:schemeClr val="tx1"/>
              </a:solidFill>
            </a:endParaRPr>
          </a:p>
        </p:txBody>
      </p:sp>
      <p:sp>
        <p:nvSpPr>
          <p:cNvPr id="8" name="Freeform: Shape 7">
            <a:extLst>
              <a:ext uri="{FF2B5EF4-FFF2-40B4-BE49-F238E27FC236}">
                <a16:creationId xmlns:a16="http://schemas.microsoft.com/office/drawing/2014/main" id="{4C2B8DC6-A286-4534-C134-80EFD831D25D}"/>
              </a:ext>
            </a:extLst>
          </p:cNvPr>
          <p:cNvSpPr/>
          <p:nvPr/>
        </p:nvSpPr>
        <p:spPr>
          <a:xfrm>
            <a:off x="7441830" y="1690773"/>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513"/>
              <a:satOff val="2789"/>
              <a:lumOff val="3627"/>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Fluid Milk</a:t>
            </a:r>
            <a:endParaRPr lang="en-US" sz="2800" kern="1200" dirty="0">
              <a:solidFill>
                <a:schemeClr val="tx1"/>
              </a:solidFill>
            </a:endParaRPr>
          </a:p>
        </p:txBody>
      </p:sp>
      <p:sp>
        <p:nvSpPr>
          <p:cNvPr id="9" name="Freeform: Shape 8">
            <a:extLst>
              <a:ext uri="{FF2B5EF4-FFF2-40B4-BE49-F238E27FC236}">
                <a16:creationId xmlns:a16="http://schemas.microsoft.com/office/drawing/2014/main" id="{B301C9B2-5040-40CC-F276-7246DCB37425}"/>
              </a:ext>
              <a:ext uri="{C183D7F6-B498-43B3-948B-1728B52AA6E4}">
                <adec:decorative xmlns:adec="http://schemas.microsoft.com/office/drawing/2017/decorative" val="1"/>
              </a:ext>
            </a:extLst>
          </p:cNvPr>
          <p:cNvSpPr/>
          <p:nvPr/>
        </p:nvSpPr>
        <p:spPr>
          <a:xfrm>
            <a:off x="2507115"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187269"/>
              <a:satOff val="4184"/>
              <a:lumOff val="5441"/>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endParaRPr lang="pl-PL" sz="2800" kern="1200" dirty="0">
              <a:solidFill>
                <a:schemeClr val="tx1"/>
              </a:solidFill>
            </a:endParaRPr>
          </a:p>
        </p:txBody>
      </p:sp>
      <p:sp>
        <p:nvSpPr>
          <p:cNvPr id="11" name="Freeform: Shape 10">
            <a:extLst>
              <a:ext uri="{FF2B5EF4-FFF2-40B4-BE49-F238E27FC236}">
                <a16:creationId xmlns:a16="http://schemas.microsoft.com/office/drawing/2014/main" id="{8CAD5D04-9060-AF00-E8FC-927206A4BC93}"/>
              </a:ext>
            </a:extLst>
          </p:cNvPr>
          <p:cNvSpPr/>
          <p:nvPr/>
        </p:nvSpPr>
        <p:spPr>
          <a:xfrm>
            <a:off x="4974473"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1583026"/>
              <a:satOff val="5578"/>
              <a:lumOff val="7255"/>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Soy Sauce</a:t>
            </a:r>
            <a:endParaRPr lang="pl-PL" sz="2800" kern="1200" dirty="0">
              <a:solidFill>
                <a:schemeClr val="tx1"/>
              </a:solidFill>
            </a:endParaRPr>
          </a:p>
        </p:txBody>
      </p:sp>
      <p:sp>
        <p:nvSpPr>
          <p:cNvPr id="12" name="Freeform: Shape 11">
            <a:extLst>
              <a:ext uri="{FF2B5EF4-FFF2-40B4-BE49-F238E27FC236}">
                <a16:creationId xmlns:a16="http://schemas.microsoft.com/office/drawing/2014/main" id="{1FF770D6-7AA5-054D-E63F-E9D49FFF8DD8}"/>
              </a:ext>
              <a:ext uri="{C183D7F6-B498-43B3-948B-1728B52AA6E4}">
                <adec:decorative xmlns:adec="http://schemas.microsoft.com/office/drawing/2017/decorative" val="1"/>
              </a:ext>
            </a:extLst>
          </p:cNvPr>
          <p:cNvSpPr/>
          <p:nvPr/>
        </p:nvSpPr>
        <p:spPr>
          <a:xfrm>
            <a:off x="7441830" y="3260909"/>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1978782"/>
              <a:satOff val="6973"/>
              <a:lumOff val="9069"/>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endParaRPr lang="pl-PL" sz="2800" kern="1200" dirty="0">
              <a:solidFill>
                <a:schemeClr val="tx1"/>
              </a:solidFill>
            </a:endParaRPr>
          </a:p>
        </p:txBody>
      </p:sp>
      <p:sp>
        <p:nvSpPr>
          <p:cNvPr id="13" name="Freeform: Shape 12">
            <a:extLst>
              <a:ext uri="{FF2B5EF4-FFF2-40B4-BE49-F238E27FC236}">
                <a16:creationId xmlns:a16="http://schemas.microsoft.com/office/drawing/2014/main" id="{D9B28B10-AA8B-F642-A478-419AFD8CE747}"/>
              </a:ext>
            </a:extLst>
          </p:cNvPr>
          <p:cNvSpPr/>
          <p:nvPr/>
        </p:nvSpPr>
        <p:spPr>
          <a:xfrm>
            <a:off x="2507115"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2374539"/>
              <a:satOff val="8368"/>
              <a:lumOff val="10882"/>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Lemon Juice</a:t>
            </a:r>
            <a:endParaRPr lang="pl-PL" sz="2800" kern="1200" dirty="0">
              <a:solidFill>
                <a:schemeClr val="tx1"/>
              </a:solidFill>
            </a:endParaRPr>
          </a:p>
        </p:txBody>
      </p:sp>
      <p:sp>
        <p:nvSpPr>
          <p:cNvPr id="15" name="Freeform: Shape 14">
            <a:extLst>
              <a:ext uri="{FF2B5EF4-FFF2-40B4-BE49-F238E27FC236}">
                <a16:creationId xmlns:a16="http://schemas.microsoft.com/office/drawing/2014/main" id="{99701351-33A1-26D3-8917-3C63E163A58A}"/>
              </a:ext>
            </a:extLst>
          </p:cNvPr>
          <p:cNvSpPr/>
          <p:nvPr/>
        </p:nvSpPr>
        <p:spPr>
          <a:xfrm>
            <a:off x="4974473"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2770296"/>
              <a:satOff val="9762"/>
              <a:lumOff val="12696"/>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Vanilla Extract</a:t>
            </a:r>
            <a:endParaRPr lang="en-US" sz="2800" kern="1200" dirty="0">
              <a:solidFill>
                <a:schemeClr val="tx1"/>
              </a:solidFill>
            </a:endParaRPr>
          </a:p>
        </p:txBody>
      </p:sp>
      <p:sp>
        <p:nvSpPr>
          <p:cNvPr id="17" name="Freeform: Shape 16">
            <a:extLst>
              <a:ext uri="{FF2B5EF4-FFF2-40B4-BE49-F238E27FC236}">
                <a16:creationId xmlns:a16="http://schemas.microsoft.com/office/drawing/2014/main" id="{E28EC8B3-6D94-4C29-D84D-9EC1940209BE}"/>
              </a:ext>
            </a:extLst>
          </p:cNvPr>
          <p:cNvSpPr/>
          <p:nvPr/>
        </p:nvSpPr>
        <p:spPr>
          <a:xfrm>
            <a:off x="7441830" y="4831046"/>
            <a:ext cx="2243052" cy="1345831"/>
          </a:xfrm>
          <a:custGeom>
            <a:avLst/>
            <a:gdLst>
              <a:gd name="connsiteX0" fmla="*/ 0 w 2243052"/>
              <a:gd name="connsiteY0" fmla="*/ 224310 h 1345831"/>
              <a:gd name="connsiteX1" fmla="*/ 224310 w 2243052"/>
              <a:gd name="connsiteY1" fmla="*/ 0 h 1345831"/>
              <a:gd name="connsiteX2" fmla="*/ 2018742 w 2243052"/>
              <a:gd name="connsiteY2" fmla="*/ 0 h 1345831"/>
              <a:gd name="connsiteX3" fmla="*/ 2243052 w 2243052"/>
              <a:gd name="connsiteY3" fmla="*/ 224310 h 1345831"/>
              <a:gd name="connsiteX4" fmla="*/ 2243052 w 2243052"/>
              <a:gd name="connsiteY4" fmla="*/ 1121521 h 1345831"/>
              <a:gd name="connsiteX5" fmla="*/ 2018742 w 2243052"/>
              <a:gd name="connsiteY5" fmla="*/ 1345831 h 1345831"/>
              <a:gd name="connsiteX6" fmla="*/ 224310 w 2243052"/>
              <a:gd name="connsiteY6" fmla="*/ 1345831 h 1345831"/>
              <a:gd name="connsiteX7" fmla="*/ 0 w 2243052"/>
              <a:gd name="connsiteY7" fmla="*/ 1121521 h 1345831"/>
              <a:gd name="connsiteX8" fmla="*/ 0 w 2243052"/>
              <a:gd name="connsiteY8" fmla="*/ 224310 h 134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3052" h="1345831">
                <a:moveTo>
                  <a:pt x="0" y="224310"/>
                </a:moveTo>
                <a:cubicBezTo>
                  <a:pt x="0" y="100427"/>
                  <a:pt x="100427" y="0"/>
                  <a:pt x="224310" y="0"/>
                </a:cubicBezTo>
                <a:lnTo>
                  <a:pt x="2018742" y="0"/>
                </a:lnTo>
                <a:cubicBezTo>
                  <a:pt x="2142625" y="0"/>
                  <a:pt x="2243052" y="100427"/>
                  <a:pt x="2243052" y="224310"/>
                </a:cubicBezTo>
                <a:lnTo>
                  <a:pt x="2243052" y="1121521"/>
                </a:lnTo>
                <a:cubicBezTo>
                  <a:pt x="2243052" y="1245404"/>
                  <a:pt x="2142625" y="1345831"/>
                  <a:pt x="2018742" y="1345831"/>
                </a:cubicBezTo>
                <a:lnTo>
                  <a:pt x="224310" y="1345831"/>
                </a:lnTo>
                <a:cubicBezTo>
                  <a:pt x="100427" y="1345831"/>
                  <a:pt x="0" y="1245404"/>
                  <a:pt x="0" y="1121521"/>
                </a:cubicBezTo>
                <a:lnTo>
                  <a:pt x="0" y="22431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3166052"/>
              <a:satOff val="11157"/>
              <a:lumOff val="14510"/>
              <a:alphaOff val="0"/>
            </a:schemeClr>
          </a:effectRef>
          <a:fontRef idx="minor">
            <a:schemeClr val="lt1"/>
          </a:fontRef>
        </p:style>
        <p:txBody>
          <a:bodyPr spcFirstLastPara="0" vert="horz" wrap="square" lIns="172378" tIns="172378" rIns="172378" bIns="172378"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tx1"/>
                </a:solidFill>
              </a:rPr>
              <a:t>Vinegars</a:t>
            </a:r>
            <a:endParaRPr lang="en-US" sz="2800" kern="1200" dirty="0">
              <a:solidFill>
                <a:schemeClr val="tx1"/>
              </a:solidFill>
            </a:endParaRPr>
          </a:p>
        </p:txBody>
      </p:sp>
      <p:pic>
        <p:nvPicPr>
          <p:cNvPr id="16" name="Picture 15">
            <a:extLst>
              <a:ext uri="{FF2B5EF4-FFF2-40B4-BE49-F238E27FC236}">
                <a16:creationId xmlns:a16="http://schemas.microsoft.com/office/drawing/2014/main" id="{8F836839-37DA-4C8E-70C3-FDD93C3C279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3399" y="3343406"/>
            <a:ext cx="1179183" cy="1179183"/>
          </a:xfrm>
          <a:prstGeom prst="rect">
            <a:avLst/>
          </a:prstGeom>
        </p:spPr>
      </p:pic>
      <p:pic>
        <p:nvPicPr>
          <p:cNvPr id="10" name="Picture 9">
            <a:extLst>
              <a:ext uri="{FF2B5EF4-FFF2-40B4-BE49-F238E27FC236}">
                <a16:creationId xmlns:a16="http://schemas.microsoft.com/office/drawing/2014/main" id="{80445480-3096-FDCE-D34D-346ACB28199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27085" b="28019"/>
          <a:stretch/>
        </p:blipFill>
        <p:spPr>
          <a:xfrm>
            <a:off x="7505550" y="3496733"/>
            <a:ext cx="2171852" cy="975054"/>
          </a:xfrm>
          <a:prstGeom prst="rect">
            <a:avLst/>
          </a:prstGeom>
        </p:spPr>
      </p:pic>
      <p:sp>
        <p:nvSpPr>
          <p:cNvPr id="4" name="Symbol zastępczy numeru slajdu 3">
            <a:extLst>
              <a:ext uri="{FF2B5EF4-FFF2-40B4-BE49-F238E27FC236}">
                <a16:creationId xmlns:a16="http://schemas.microsoft.com/office/drawing/2014/main" id="{3C139D2B-47F8-C5D8-B007-66D3DAB067C9}"/>
              </a:ext>
            </a:extLst>
          </p:cNvPr>
          <p:cNvSpPr>
            <a:spLocks noGrp="1"/>
          </p:cNvSpPr>
          <p:nvPr>
            <p:ph type="sldNum" sz="quarter" idx="4"/>
          </p:nvPr>
        </p:nvSpPr>
        <p:spPr/>
        <p:txBody>
          <a:bodyPr>
            <a:noAutofit/>
          </a:bodyPr>
          <a:lstStyle/>
          <a:p>
            <a:pPr>
              <a:spcAft>
                <a:spcPts val="600"/>
              </a:spcAft>
            </a:pPr>
            <a:fld id="{87B17086-FE5F-4B39-99A4-0AF7C2C21D7E}" type="slidenum">
              <a:rPr lang="pl-PL" smtClean="0"/>
              <a:pPr>
                <a:spcAft>
                  <a:spcPts val="600"/>
                </a:spcAft>
              </a:pPr>
              <a:t>75</a:t>
            </a:fld>
            <a:endParaRPr lang="pl-PL" dirty="0"/>
          </a:p>
        </p:txBody>
      </p:sp>
    </p:spTree>
    <p:extLst>
      <p:ext uri="{BB962C8B-B14F-4D97-AF65-F5344CB8AC3E}">
        <p14:creationId xmlns:p14="http://schemas.microsoft.com/office/powerpoint/2010/main" val="2090279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C389-9400-C31C-A6EB-1320FC8F04DE}"/>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CE3B9E0-2784-2E7E-8F5F-9A8F90B8B30F}"/>
              </a:ext>
            </a:extLst>
          </p:cNvPr>
          <p:cNvSpPr>
            <a:spLocks noGrp="1"/>
          </p:cNvSpPr>
          <p:nvPr>
            <p:ph type="title"/>
          </p:nvPr>
        </p:nvSpPr>
        <p:spPr/>
        <p:txBody>
          <a:bodyPr/>
          <a:lstStyle/>
          <a:p>
            <a:r>
              <a:rPr lang="pl-PL" dirty="0"/>
              <a:t>Ingredient Units of Measure</a:t>
            </a:r>
            <a:r>
              <a:rPr lang="en-US" dirty="0"/>
              <a:t>  </a:t>
            </a:r>
            <a:endParaRPr lang="pl-PL" dirty="0"/>
          </a:p>
        </p:txBody>
      </p:sp>
      <p:sp>
        <p:nvSpPr>
          <p:cNvPr id="2" name="Symbol zastępczy zawartości 1">
            <a:extLst>
              <a:ext uri="{FF2B5EF4-FFF2-40B4-BE49-F238E27FC236}">
                <a16:creationId xmlns:a16="http://schemas.microsoft.com/office/drawing/2014/main" id="{171AD5D6-374B-CA1E-4C39-3CF7BD919202}"/>
              </a:ext>
            </a:extLst>
          </p:cNvPr>
          <p:cNvSpPr>
            <a:spLocks noGrp="1"/>
          </p:cNvSpPr>
          <p:nvPr>
            <p:ph idx="1"/>
          </p:nvPr>
        </p:nvSpPr>
        <p:spPr/>
        <p:txBody>
          <a:bodyPr>
            <a:normAutofit fontScale="77500" lnSpcReduction="20000"/>
          </a:bodyPr>
          <a:lstStyle/>
          <a:p>
            <a:pPr marL="0" indent="0">
              <a:lnSpc>
                <a:spcPct val="120000"/>
              </a:lnSpc>
              <a:buNone/>
            </a:pPr>
            <a:r>
              <a:rPr lang="en-US" dirty="0"/>
              <a:t>A best practice: list liquid ingredients by volume and all other ingredients by weight and measurement. </a:t>
            </a:r>
          </a:p>
          <a:p>
            <a:pPr marL="0" lvl="0" indent="0">
              <a:lnSpc>
                <a:spcPct val="120000"/>
              </a:lnSpc>
              <a:buNone/>
            </a:pPr>
            <a:r>
              <a:rPr lang="en-US" dirty="0"/>
              <a:t>Quantities should be listed in the most manageable unit of measure.</a:t>
            </a:r>
          </a:p>
          <a:p>
            <a:pPr marL="457200" lvl="1" indent="0">
              <a:lnSpc>
                <a:spcPct val="120000"/>
              </a:lnSpc>
              <a:buNone/>
            </a:pPr>
            <a:r>
              <a:rPr lang="en-US" sz="2800" dirty="0"/>
              <a:t>	Examples:</a:t>
            </a:r>
          </a:p>
          <a:p>
            <a:pPr lvl="2">
              <a:lnSpc>
                <a:spcPct val="120000"/>
              </a:lnSpc>
              <a:buClr>
                <a:schemeClr val="accent6">
                  <a:lumMod val="75000"/>
                </a:schemeClr>
              </a:buClr>
            </a:pPr>
            <a:r>
              <a:rPr lang="en-US" sz="2400" dirty="0"/>
              <a:t>1 </a:t>
            </a:r>
            <a:r>
              <a:rPr lang="en-US" sz="2400" dirty="0" err="1"/>
              <a:t>lb</a:t>
            </a:r>
            <a:r>
              <a:rPr lang="en-US" sz="2400" dirty="0"/>
              <a:t> 4 oz instead of 20 oz</a:t>
            </a:r>
          </a:p>
          <a:p>
            <a:pPr lvl="2">
              <a:lnSpc>
                <a:spcPct val="120000"/>
              </a:lnSpc>
              <a:buClr>
                <a:schemeClr val="accent6">
                  <a:lumMod val="75000"/>
                </a:schemeClr>
              </a:buClr>
            </a:pPr>
            <a:r>
              <a:rPr lang="en-US" sz="2400" dirty="0">
                <a:latin typeface="Inter" panose="02000503000000020004" pitchFamily="50" charset="0"/>
                <a:ea typeface="Inter" panose="02000503000000020004" pitchFamily="50" charset="0"/>
                <a:cs typeface="Inter" panose="02000503000000020004" pitchFamily="50" charset="0"/>
              </a:rPr>
              <a:t>½</a:t>
            </a:r>
            <a:r>
              <a:rPr lang="en-US" sz="2400" dirty="0"/>
              <a:t> cup instead of 8 Tbsp</a:t>
            </a:r>
          </a:p>
          <a:p>
            <a:pPr marL="0" indent="0">
              <a:lnSpc>
                <a:spcPct val="120000"/>
              </a:lnSpc>
              <a:buNone/>
            </a:pPr>
            <a:r>
              <a:rPr lang="en-US" dirty="0"/>
              <a:t>Listing the ingredient in a unit of measure that is both easy to understand and appropriate is critical to ensure accuracy and ease of execution. </a:t>
            </a:r>
          </a:p>
        </p:txBody>
      </p:sp>
      <p:sp>
        <p:nvSpPr>
          <p:cNvPr id="3" name="Symbol zastępczy stopki 2">
            <a:extLst>
              <a:ext uri="{FF2B5EF4-FFF2-40B4-BE49-F238E27FC236}">
                <a16:creationId xmlns:a16="http://schemas.microsoft.com/office/drawing/2014/main" id="{3B744B26-93C6-DB8F-1BD2-373BF5024A8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E5C957BC-EBB9-51E2-8DED-17B488EBDED7}"/>
              </a:ext>
            </a:extLst>
          </p:cNvPr>
          <p:cNvSpPr>
            <a:spLocks noGrp="1"/>
          </p:cNvSpPr>
          <p:nvPr>
            <p:ph type="sldNum" sz="quarter" idx="4"/>
          </p:nvPr>
        </p:nvSpPr>
        <p:spPr/>
        <p:txBody>
          <a:bodyPr/>
          <a:lstStyle/>
          <a:p>
            <a:fld id="{87B17086-FE5F-4B39-99A4-0AF7C2C21D7E}" type="slidenum">
              <a:rPr lang="pl-PL" smtClean="0"/>
              <a:pPr/>
              <a:t>76</a:t>
            </a:fld>
            <a:endParaRPr lang="pl-PL" dirty="0"/>
          </a:p>
        </p:txBody>
      </p:sp>
    </p:spTree>
    <p:extLst>
      <p:ext uri="{BB962C8B-B14F-4D97-AF65-F5344CB8AC3E}">
        <p14:creationId xmlns:p14="http://schemas.microsoft.com/office/powerpoint/2010/main" val="10663814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EE2C9-D121-66EE-3EBA-64545B63EE75}"/>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469E376-4C28-934D-EC66-AAAD99DBE679}"/>
              </a:ext>
            </a:extLst>
          </p:cNvPr>
          <p:cNvSpPr>
            <a:spLocks noGrp="1"/>
          </p:cNvSpPr>
          <p:nvPr>
            <p:ph type="title"/>
          </p:nvPr>
        </p:nvSpPr>
        <p:spPr>
          <a:xfrm>
            <a:off x="3345366" y="1058629"/>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61255A42-87BF-DCC4-94A8-EDCE042C17F1}"/>
              </a:ext>
            </a:extLst>
          </p:cNvPr>
          <p:cNvSpPr>
            <a:spLocks noGrp="1"/>
          </p:cNvSpPr>
          <p:nvPr>
            <p:ph type="body" idx="1"/>
          </p:nvPr>
        </p:nvSpPr>
        <p:spPr>
          <a:xfrm>
            <a:off x="3345366" y="3429000"/>
            <a:ext cx="7475034" cy="1278326"/>
          </a:xfrm>
        </p:spPr>
        <p:txBody>
          <a:bodyPr>
            <a:normAutofit/>
          </a:bodyPr>
          <a:lstStyle/>
          <a:p>
            <a:r>
              <a:rPr lang="en-US" dirty="0">
                <a:solidFill>
                  <a:schemeClr val="tx1"/>
                </a:solidFill>
              </a:rPr>
              <a:t>What are some common measuring mistakes you have observed during production?</a:t>
            </a:r>
          </a:p>
        </p:txBody>
      </p:sp>
      <p:sp>
        <p:nvSpPr>
          <p:cNvPr id="4" name="Symbol zastępczy stopki 3">
            <a:extLst>
              <a:ext uri="{FF2B5EF4-FFF2-40B4-BE49-F238E27FC236}">
                <a16:creationId xmlns:a16="http://schemas.microsoft.com/office/drawing/2014/main" id="{33146E6B-E32D-B5FD-497A-5461998D19D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2029033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ytuł 4">
            <a:extLst>
              <a:ext uri="{FF2B5EF4-FFF2-40B4-BE49-F238E27FC236}">
                <a16:creationId xmlns:a16="http://schemas.microsoft.com/office/drawing/2014/main" id="{E48709E6-B120-C8EB-F2D4-112B86621234}"/>
              </a:ext>
            </a:extLst>
          </p:cNvPr>
          <p:cNvSpPr>
            <a:spLocks noGrp="1"/>
          </p:cNvSpPr>
          <p:nvPr>
            <p:ph type="title"/>
          </p:nvPr>
        </p:nvSpPr>
        <p:spPr>
          <a:xfrm>
            <a:off x="838200" y="0"/>
            <a:ext cx="10661542" cy="1325563"/>
          </a:xfrm>
        </p:spPr>
        <p:txBody>
          <a:bodyPr>
            <a:normAutofit/>
          </a:bodyPr>
          <a:lstStyle/>
          <a:p>
            <a:r>
              <a:rPr lang="pl-PL" sz="4000" dirty="0"/>
              <a:t>ACTIVITY: </a:t>
            </a:r>
            <a:r>
              <a:rPr lang="pl-PL" sz="4000" dirty="0" err="1"/>
              <a:t>Manageable</a:t>
            </a:r>
            <a:r>
              <a:rPr lang="pl-PL" sz="4000" dirty="0"/>
              <a:t> </a:t>
            </a:r>
            <a:r>
              <a:rPr lang="pl-PL" sz="4000" dirty="0" err="1"/>
              <a:t>Units</a:t>
            </a:r>
            <a:r>
              <a:rPr lang="pl-PL" sz="4000" dirty="0"/>
              <a:t> of </a:t>
            </a:r>
            <a:r>
              <a:rPr lang="pl-PL" sz="4000" dirty="0" err="1"/>
              <a:t>Measure</a:t>
            </a:r>
            <a:endParaRPr lang="pl-PL" sz="4000" dirty="0"/>
          </a:p>
        </p:txBody>
      </p:sp>
      <p:sp>
        <p:nvSpPr>
          <p:cNvPr id="3" name="Symbol zastępczy stopki 2">
            <a:extLst>
              <a:ext uri="{FF2B5EF4-FFF2-40B4-BE49-F238E27FC236}">
                <a16:creationId xmlns:a16="http://schemas.microsoft.com/office/drawing/2014/main" id="{459AD8EA-D55B-22F3-DF49-775D5E4EAA7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2" name="Table 1">
            <a:extLst>
              <a:ext uri="{FF2B5EF4-FFF2-40B4-BE49-F238E27FC236}">
                <a16:creationId xmlns:a16="http://schemas.microsoft.com/office/drawing/2014/main" id="{68D63B37-73D3-2FA4-A179-345FB906292B}"/>
              </a:ext>
            </a:extLst>
          </p:cNvPr>
          <p:cNvGraphicFramePr>
            <a:graphicFrameLocks noGrp="1"/>
          </p:cNvGraphicFramePr>
          <p:nvPr>
            <p:extLst>
              <p:ext uri="{D42A27DB-BD31-4B8C-83A1-F6EECF244321}">
                <p14:modId xmlns:p14="http://schemas.microsoft.com/office/powerpoint/2010/main" val="1524699515"/>
              </p:ext>
            </p:extLst>
          </p:nvPr>
        </p:nvGraphicFramePr>
        <p:xfrm>
          <a:off x="870003" y="1261833"/>
          <a:ext cx="10512000" cy="3461760"/>
        </p:xfrm>
        <a:graphic>
          <a:graphicData uri="http://schemas.openxmlformats.org/drawingml/2006/table">
            <a:tbl>
              <a:tblPr firstRow="1" bandRow="1">
                <a:tableStyleId>{5C22544A-7EE6-4342-B048-85BDC9FD1C3A}</a:tableStyleId>
              </a:tblPr>
              <a:tblGrid>
                <a:gridCol w="2628000">
                  <a:extLst>
                    <a:ext uri="{9D8B030D-6E8A-4147-A177-3AD203B41FA5}">
                      <a16:colId xmlns:a16="http://schemas.microsoft.com/office/drawing/2014/main" val="2072358152"/>
                    </a:ext>
                  </a:extLst>
                </a:gridCol>
                <a:gridCol w="2628000">
                  <a:extLst>
                    <a:ext uri="{9D8B030D-6E8A-4147-A177-3AD203B41FA5}">
                      <a16:colId xmlns:a16="http://schemas.microsoft.com/office/drawing/2014/main" val="3484349336"/>
                    </a:ext>
                  </a:extLst>
                </a:gridCol>
                <a:gridCol w="2628000">
                  <a:extLst>
                    <a:ext uri="{9D8B030D-6E8A-4147-A177-3AD203B41FA5}">
                      <a16:colId xmlns:a16="http://schemas.microsoft.com/office/drawing/2014/main" val="965873348"/>
                    </a:ext>
                  </a:extLst>
                </a:gridCol>
                <a:gridCol w="2628000">
                  <a:extLst>
                    <a:ext uri="{9D8B030D-6E8A-4147-A177-3AD203B41FA5}">
                      <a16:colId xmlns:a16="http://schemas.microsoft.com/office/drawing/2014/main" val="4147581767"/>
                    </a:ext>
                  </a:extLst>
                </a:gridCol>
              </a:tblGrid>
              <a:tr h="370840">
                <a:tc gridSpan="2">
                  <a:txBody>
                    <a:bodyPr/>
                    <a:lstStyle/>
                    <a:p>
                      <a:pPr algn="ctr"/>
                      <a:r>
                        <a:rPr lang="en-GB" b="0" dirty="0">
                          <a:solidFill>
                            <a:schemeClr val="bg1"/>
                          </a:solidFill>
                          <a:latin typeface="+mj-lt"/>
                        </a:rPr>
                        <a:t>Original Unit of Measure</a:t>
                      </a:r>
                      <a:endParaRPr lang="en-US" b="0" dirty="0">
                        <a:solidFill>
                          <a:schemeClr val="bg1"/>
                        </a:solidFill>
                        <a:latin typeface="+mj-lt"/>
                      </a:endParaRPr>
                    </a:p>
                  </a:txBody>
                  <a:tcPr marT="79200" marB="79200">
                    <a:lnL w="12700" cmpd="sng">
                      <a:noFill/>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hMerge="1">
                  <a:txBody>
                    <a:bodyPr/>
                    <a:lstStyle/>
                    <a:p>
                      <a:endParaRPr lang="en-US" dirty="0">
                        <a:solidFill>
                          <a:schemeClr val="bg1"/>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gridSpan="2">
                  <a:txBody>
                    <a:bodyPr/>
                    <a:lstStyle/>
                    <a:p>
                      <a:pPr algn="ctr"/>
                      <a:r>
                        <a:rPr lang="en-GB" sz="1800" b="0" kern="1200" dirty="0">
                          <a:solidFill>
                            <a:schemeClr val="bg1"/>
                          </a:solidFill>
                          <a:latin typeface="+mn-lt"/>
                          <a:ea typeface="+mn-ea"/>
                          <a:cs typeface="+mn-cs"/>
                        </a:rPr>
                        <a:t>Most </a:t>
                      </a:r>
                      <a:r>
                        <a:rPr lang="en-GB" sz="1800" b="0" kern="1200" dirty="0" err="1">
                          <a:solidFill>
                            <a:schemeClr val="bg1"/>
                          </a:solidFill>
                          <a:latin typeface="+mn-lt"/>
                          <a:ea typeface="+mn-ea"/>
                          <a:cs typeface="+mn-cs"/>
                        </a:rPr>
                        <a:t>Managable</a:t>
                      </a:r>
                      <a:r>
                        <a:rPr lang="en-GB" sz="1800" b="0" kern="1200" dirty="0">
                          <a:solidFill>
                            <a:schemeClr val="bg1"/>
                          </a:solidFill>
                          <a:latin typeface="+mn-lt"/>
                          <a:ea typeface="+mn-ea"/>
                          <a:cs typeface="+mn-cs"/>
                        </a:rPr>
                        <a:t> Unit of Measure</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hMerge="1">
                  <a:txBody>
                    <a:bodyPr/>
                    <a:lstStyle/>
                    <a:p>
                      <a:endParaRPr lang="en-US" dirty="0">
                        <a:solidFill>
                          <a:schemeClr val="bg1"/>
                        </a:solidFill>
                      </a:endParaRPr>
                    </a:p>
                  </a:txBody>
                  <a:tcPr>
                    <a:lnL w="9525" cap="flat" cmpd="sng" algn="ctr">
                      <a:solidFill>
                        <a:schemeClr val="bg1"/>
                      </a:solidFill>
                      <a:prstDash val="solid"/>
                      <a:round/>
                      <a:headEnd type="none" w="med" len="med"/>
                      <a:tailEnd type="none" w="med" len="med"/>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3784884846"/>
                  </a:ext>
                </a:extLst>
              </a:tr>
              <a:tr h="370840">
                <a:tc>
                  <a:txBody>
                    <a:bodyPr/>
                    <a:lstStyle/>
                    <a:p>
                      <a:pPr algn="ctr"/>
                      <a:r>
                        <a:rPr lang="en-GB" b="0" dirty="0">
                          <a:solidFill>
                            <a:schemeClr val="bg1"/>
                          </a:solidFill>
                          <a:latin typeface="+mj-lt"/>
                        </a:rPr>
                        <a:t>Ingredient</a:t>
                      </a:r>
                      <a:endParaRPr lang="en-US" b="0" dirty="0">
                        <a:solidFill>
                          <a:schemeClr val="bg1"/>
                        </a:solidFill>
                        <a:latin typeface="+mj-lt"/>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algn="ctr"/>
                      <a:r>
                        <a:rPr lang="en-GB" sz="1800" b="0" kern="1200" dirty="0">
                          <a:solidFill>
                            <a:schemeClr val="bg1"/>
                          </a:solidFill>
                          <a:latin typeface="+mn-lt"/>
                          <a:ea typeface="+mn-ea"/>
                          <a:cs typeface="+mn-cs"/>
                        </a:rPr>
                        <a:t>Unit of Measure</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algn="ctr"/>
                      <a:r>
                        <a:rPr lang="en-GB" sz="1800" b="0" kern="1200" dirty="0">
                          <a:solidFill>
                            <a:schemeClr val="bg1"/>
                          </a:solidFill>
                          <a:latin typeface="+mn-lt"/>
                          <a:ea typeface="+mn-ea"/>
                          <a:cs typeface="+mn-cs"/>
                        </a:rPr>
                        <a:t>Ingredient</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algn="ctr"/>
                      <a:r>
                        <a:rPr lang="en-GB" sz="1800" b="0" kern="1200" dirty="0">
                          <a:solidFill>
                            <a:schemeClr val="bg1"/>
                          </a:solidFill>
                          <a:latin typeface="+mn-lt"/>
                          <a:ea typeface="+mn-ea"/>
                          <a:cs typeface="+mn-cs"/>
                        </a:rPr>
                        <a:t>Unit of Measure</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758485081"/>
                  </a:ext>
                </a:extLst>
              </a:tr>
              <a:tr h="370840">
                <a:tc>
                  <a:txBody>
                    <a:bodyPr/>
                    <a:lstStyle/>
                    <a:p>
                      <a:r>
                        <a:rPr lang="en-GB" dirty="0">
                          <a:solidFill>
                            <a:schemeClr val="tx1"/>
                          </a:solidFill>
                        </a:rPr>
                        <a:t>Flour</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40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Flour</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82345213"/>
                  </a:ext>
                </a:extLst>
              </a:tr>
              <a:tr h="370840">
                <a:tc>
                  <a:txBody>
                    <a:bodyPr/>
                    <a:lstStyle/>
                    <a:p>
                      <a:r>
                        <a:rPr lang="en-GB" dirty="0">
                          <a:solidFill>
                            <a:schemeClr val="tx1"/>
                          </a:solidFill>
                        </a:rPr>
                        <a:t>Vegetable Oil</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6 cups</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Vegetable Oil</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581262659"/>
                  </a:ext>
                </a:extLst>
              </a:tr>
              <a:tr h="370840">
                <a:tc>
                  <a:txBody>
                    <a:bodyPr/>
                    <a:lstStyle/>
                    <a:p>
                      <a:r>
                        <a:rPr lang="en-GB" dirty="0">
                          <a:solidFill>
                            <a:schemeClr val="tx1"/>
                          </a:solidFill>
                        </a:rPr>
                        <a:t>Ground Turkey</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8.75 lb</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Ground Turkey</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2954542451"/>
                  </a:ext>
                </a:extLst>
              </a:tr>
              <a:tr h="370840">
                <a:tc>
                  <a:txBody>
                    <a:bodyPr/>
                    <a:lstStyle/>
                    <a:p>
                      <a:r>
                        <a:rPr lang="en-GB" dirty="0">
                          <a:solidFill>
                            <a:schemeClr val="tx1"/>
                          </a:solidFill>
                        </a:rPr>
                        <a:t>Black Pepper</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7 tsp</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Black Pepper</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176050933"/>
                  </a:ext>
                </a:extLst>
              </a:tr>
              <a:tr h="370840">
                <a:tc>
                  <a:txBody>
                    <a:bodyPr/>
                    <a:lstStyle/>
                    <a:p>
                      <a:r>
                        <a:rPr lang="en-GB" dirty="0">
                          <a:solidFill>
                            <a:schemeClr val="tx1"/>
                          </a:solidFill>
                        </a:rPr>
                        <a:t>Skim Milk</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50 </a:t>
                      </a:r>
                      <a:r>
                        <a:rPr lang="en-GB" dirty="0" err="1">
                          <a:solidFill>
                            <a:schemeClr val="tx1"/>
                          </a:solidFill>
                        </a:rPr>
                        <a:t>fl</a:t>
                      </a:r>
                      <a:r>
                        <a:rPr lang="en-GB" dirty="0">
                          <a:solidFill>
                            <a:schemeClr val="tx1"/>
                          </a:solidFill>
                        </a:rPr>
                        <a:t>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Skim Milk</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332327946"/>
                  </a:ext>
                </a:extLst>
              </a:tr>
              <a:tr h="370840">
                <a:tc>
                  <a:txBody>
                    <a:bodyPr/>
                    <a:lstStyle/>
                    <a:p>
                      <a:r>
                        <a:rPr lang="en-GB" dirty="0">
                          <a:solidFill>
                            <a:schemeClr val="tx1"/>
                          </a:solidFill>
                        </a:rPr>
                        <a:t>Diced Celery</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74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Diced Celery</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tc>
                  <a:txBody>
                    <a:bodyPr/>
                    <a:lstStyle/>
                    <a:p>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3991599036"/>
                  </a:ext>
                </a:extLst>
              </a:tr>
            </a:tbl>
          </a:graphicData>
        </a:graphic>
      </p:graphicFrame>
      <p:sp>
        <p:nvSpPr>
          <p:cNvPr id="4" name="Symbol zastępczy numeru slajdu 3">
            <a:extLst>
              <a:ext uri="{FF2B5EF4-FFF2-40B4-BE49-F238E27FC236}">
                <a16:creationId xmlns:a16="http://schemas.microsoft.com/office/drawing/2014/main" id="{79520EC9-715D-45D1-4B2C-3350F505A14A}"/>
              </a:ext>
            </a:extLst>
          </p:cNvPr>
          <p:cNvSpPr>
            <a:spLocks noGrp="1"/>
          </p:cNvSpPr>
          <p:nvPr>
            <p:ph type="sldNum" sz="quarter" idx="4"/>
          </p:nvPr>
        </p:nvSpPr>
        <p:spPr/>
        <p:txBody>
          <a:bodyPr/>
          <a:lstStyle/>
          <a:p>
            <a:fld id="{87B17086-FE5F-4B39-99A4-0AF7C2C21D7E}" type="slidenum">
              <a:rPr lang="pl-PL" smtClean="0"/>
              <a:pPr/>
              <a:t>78</a:t>
            </a:fld>
            <a:endParaRPr lang="pl-PL" dirty="0"/>
          </a:p>
        </p:txBody>
      </p:sp>
    </p:spTree>
    <p:extLst>
      <p:ext uri="{BB962C8B-B14F-4D97-AF65-F5344CB8AC3E}">
        <p14:creationId xmlns:p14="http://schemas.microsoft.com/office/powerpoint/2010/main" val="39308114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85BEA-AA5D-932C-973D-EFACDF06FEA3}"/>
            </a:ext>
          </a:extLst>
        </p:cNvPr>
        <p:cNvGrpSpPr/>
        <p:nvPr/>
      </p:nvGrpSpPr>
      <p:grpSpPr>
        <a:xfrm>
          <a:off x="0" y="0"/>
          <a:ext cx="0" cy="0"/>
          <a:chOff x="0" y="0"/>
          <a:chExt cx="0" cy="0"/>
        </a:xfrm>
      </p:grpSpPr>
      <p:sp>
        <p:nvSpPr>
          <p:cNvPr id="2" name="Tytuł 4">
            <a:extLst>
              <a:ext uri="{FF2B5EF4-FFF2-40B4-BE49-F238E27FC236}">
                <a16:creationId xmlns:a16="http://schemas.microsoft.com/office/drawing/2014/main" id="{96D1DB58-0B5B-E20B-6F62-15057ED3D6FD}"/>
              </a:ext>
            </a:extLst>
          </p:cNvPr>
          <p:cNvSpPr txBox="1">
            <a:spLocks noGrp="1"/>
          </p:cNvSpPr>
          <p:nvPr>
            <p:ph type="title" idx="4294967295"/>
          </p:nvPr>
        </p:nvSpPr>
        <p:spPr>
          <a:xfrm>
            <a:off x="838199" y="266700"/>
            <a:ext cx="1051560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rgbClr val="1C464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l-PL" sz="4000" b="0" i="0" u="none" strike="noStrike" kern="1200" cap="none" spc="0" normalizeH="0" baseline="0" noProof="0" dirty="0">
                <a:ln>
                  <a:noFill/>
                </a:ln>
                <a:solidFill>
                  <a:srgbClr val="1C464A"/>
                </a:solidFill>
                <a:effectLst/>
                <a:uLnTx/>
                <a:uFillTx/>
                <a:latin typeface="+mj-lt"/>
                <a:ea typeface="+mj-ea"/>
                <a:cs typeface="+mj-cs"/>
              </a:rPr>
              <a:t>ACTIVITY — KEY: </a:t>
            </a:r>
            <a:br>
              <a:rPr kumimoji="0" lang="pl-PL" sz="4000" b="0" i="0" u="none" strike="noStrike" kern="1200" cap="none" spc="0" normalizeH="0" baseline="0" noProof="0" dirty="0">
                <a:ln>
                  <a:noFill/>
                </a:ln>
                <a:solidFill>
                  <a:srgbClr val="1C464A"/>
                </a:solidFill>
                <a:effectLst/>
                <a:uLnTx/>
                <a:uFillTx/>
                <a:latin typeface="+mj-lt"/>
                <a:ea typeface="+mj-ea"/>
                <a:cs typeface="+mj-cs"/>
              </a:rPr>
            </a:br>
            <a:r>
              <a:rPr kumimoji="0" lang="pl-PL" sz="4000" b="0" i="0" u="none" strike="noStrike" kern="1200" cap="none" spc="0" normalizeH="0" baseline="0" noProof="0" dirty="0">
                <a:ln>
                  <a:noFill/>
                </a:ln>
                <a:solidFill>
                  <a:srgbClr val="1C464A"/>
                </a:solidFill>
                <a:effectLst/>
                <a:uLnTx/>
                <a:uFillTx/>
                <a:latin typeface="+mj-lt"/>
                <a:ea typeface="+mj-ea"/>
                <a:cs typeface="+mj-cs"/>
              </a:rPr>
              <a:t>Manageable Units of Measure</a:t>
            </a:r>
          </a:p>
        </p:txBody>
      </p:sp>
      <p:sp>
        <p:nvSpPr>
          <p:cNvPr id="3" name="Symbol zastępczy stopki 2">
            <a:extLst>
              <a:ext uri="{FF2B5EF4-FFF2-40B4-BE49-F238E27FC236}">
                <a16:creationId xmlns:a16="http://schemas.microsoft.com/office/drawing/2014/main" id="{6A400520-ECDA-FB3D-ED79-D076801A13C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5" name="Table 4">
            <a:extLst>
              <a:ext uri="{FF2B5EF4-FFF2-40B4-BE49-F238E27FC236}">
                <a16:creationId xmlns:a16="http://schemas.microsoft.com/office/drawing/2014/main" id="{7FC93335-D346-93DC-3F89-F30BC6FCBA8C}"/>
              </a:ext>
            </a:extLst>
          </p:cNvPr>
          <p:cNvGraphicFramePr>
            <a:graphicFrameLocks noGrp="1"/>
          </p:cNvGraphicFramePr>
          <p:nvPr>
            <p:extLst>
              <p:ext uri="{D42A27DB-BD31-4B8C-83A1-F6EECF244321}">
                <p14:modId xmlns:p14="http://schemas.microsoft.com/office/powerpoint/2010/main" val="1217360620"/>
              </p:ext>
            </p:extLst>
          </p:nvPr>
        </p:nvGraphicFramePr>
        <p:xfrm>
          <a:off x="870003" y="1810473"/>
          <a:ext cx="10512000" cy="3461760"/>
        </p:xfrm>
        <a:graphic>
          <a:graphicData uri="http://schemas.openxmlformats.org/drawingml/2006/table">
            <a:tbl>
              <a:tblPr firstRow="1" bandRow="1">
                <a:tableStyleId>{5C22544A-7EE6-4342-B048-85BDC9FD1C3A}</a:tableStyleId>
              </a:tblPr>
              <a:tblGrid>
                <a:gridCol w="2628000">
                  <a:extLst>
                    <a:ext uri="{9D8B030D-6E8A-4147-A177-3AD203B41FA5}">
                      <a16:colId xmlns:a16="http://schemas.microsoft.com/office/drawing/2014/main" val="2072358152"/>
                    </a:ext>
                  </a:extLst>
                </a:gridCol>
                <a:gridCol w="2628000">
                  <a:extLst>
                    <a:ext uri="{9D8B030D-6E8A-4147-A177-3AD203B41FA5}">
                      <a16:colId xmlns:a16="http://schemas.microsoft.com/office/drawing/2014/main" val="3484349336"/>
                    </a:ext>
                  </a:extLst>
                </a:gridCol>
                <a:gridCol w="2628000">
                  <a:extLst>
                    <a:ext uri="{9D8B030D-6E8A-4147-A177-3AD203B41FA5}">
                      <a16:colId xmlns:a16="http://schemas.microsoft.com/office/drawing/2014/main" val="965873348"/>
                    </a:ext>
                  </a:extLst>
                </a:gridCol>
                <a:gridCol w="2628000">
                  <a:extLst>
                    <a:ext uri="{9D8B030D-6E8A-4147-A177-3AD203B41FA5}">
                      <a16:colId xmlns:a16="http://schemas.microsoft.com/office/drawing/2014/main" val="4147581767"/>
                    </a:ext>
                  </a:extLst>
                </a:gridCol>
              </a:tblGrid>
              <a:tr h="370840">
                <a:tc gridSpan="2">
                  <a:txBody>
                    <a:bodyPr/>
                    <a:lstStyle/>
                    <a:p>
                      <a:pPr algn="ctr"/>
                      <a:r>
                        <a:rPr lang="en-GB" b="0" dirty="0">
                          <a:solidFill>
                            <a:schemeClr val="bg1"/>
                          </a:solidFill>
                          <a:latin typeface="+mj-lt"/>
                        </a:rPr>
                        <a:t>Original Unit of Measure</a:t>
                      </a:r>
                      <a:endParaRPr lang="en-US" b="0" dirty="0">
                        <a:solidFill>
                          <a:schemeClr val="bg1"/>
                        </a:solidFill>
                        <a:latin typeface="+mj-lt"/>
                      </a:endParaRPr>
                    </a:p>
                  </a:txBody>
                  <a:tcPr marT="79200" marB="79200">
                    <a:lnL w="12700" cmpd="sng">
                      <a:noFill/>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hMerge="1">
                  <a:txBody>
                    <a:bodyPr/>
                    <a:lstStyle/>
                    <a:p>
                      <a:endParaRPr lang="en-US" dirty="0">
                        <a:solidFill>
                          <a:schemeClr val="bg1"/>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gridSpan="2">
                  <a:txBody>
                    <a:bodyPr/>
                    <a:lstStyle/>
                    <a:p>
                      <a:pPr algn="ctr"/>
                      <a:r>
                        <a:rPr lang="en-GB" sz="1800" b="0" kern="1200" dirty="0">
                          <a:solidFill>
                            <a:schemeClr val="bg1"/>
                          </a:solidFill>
                          <a:latin typeface="+mn-lt"/>
                          <a:ea typeface="+mn-ea"/>
                          <a:cs typeface="+mn-cs"/>
                        </a:rPr>
                        <a:t>Most </a:t>
                      </a:r>
                      <a:r>
                        <a:rPr lang="en-GB" sz="1800" b="0" kern="1200" dirty="0" err="1">
                          <a:solidFill>
                            <a:schemeClr val="bg1"/>
                          </a:solidFill>
                          <a:latin typeface="+mn-lt"/>
                          <a:ea typeface="+mn-ea"/>
                          <a:cs typeface="+mn-cs"/>
                        </a:rPr>
                        <a:t>Managable</a:t>
                      </a:r>
                      <a:r>
                        <a:rPr lang="en-GB" sz="1800" b="0" kern="1200" dirty="0">
                          <a:solidFill>
                            <a:schemeClr val="bg1"/>
                          </a:solidFill>
                          <a:latin typeface="+mn-lt"/>
                          <a:ea typeface="+mn-ea"/>
                          <a:cs typeface="+mn-cs"/>
                        </a:rPr>
                        <a:t> Unit of Measure</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hMerge="1">
                  <a:txBody>
                    <a:bodyPr/>
                    <a:lstStyle/>
                    <a:p>
                      <a:endParaRPr lang="en-US" dirty="0">
                        <a:solidFill>
                          <a:schemeClr val="bg1"/>
                        </a:solidFill>
                      </a:endParaRPr>
                    </a:p>
                  </a:txBody>
                  <a:tcPr>
                    <a:lnL w="9525" cap="flat" cmpd="sng" algn="ctr">
                      <a:solidFill>
                        <a:schemeClr val="bg1"/>
                      </a:solidFill>
                      <a:prstDash val="solid"/>
                      <a:round/>
                      <a:headEnd type="none" w="med" len="med"/>
                      <a:tailEnd type="none" w="med" len="med"/>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3784884846"/>
                  </a:ext>
                </a:extLst>
              </a:tr>
              <a:tr h="370840">
                <a:tc>
                  <a:txBody>
                    <a:bodyPr/>
                    <a:lstStyle/>
                    <a:p>
                      <a:pPr algn="ctr"/>
                      <a:r>
                        <a:rPr lang="en-GB" b="0" dirty="0">
                          <a:solidFill>
                            <a:schemeClr val="bg1"/>
                          </a:solidFill>
                          <a:latin typeface="+mj-lt"/>
                        </a:rPr>
                        <a:t>Ingredient</a:t>
                      </a:r>
                      <a:endParaRPr lang="en-US" b="0" dirty="0">
                        <a:solidFill>
                          <a:schemeClr val="bg1"/>
                        </a:solidFill>
                        <a:latin typeface="+mj-lt"/>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algn="ctr"/>
                      <a:r>
                        <a:rPr lang="en-GB" sz="1800" b="0" kern="1200" dirty="0">
                          <a:solidFill>
                            <a:schemeClr val="bg1"/>
                          </a:solidFill>
                          <a:latin typeface="+mn-lt"/>
                          <a:ea typeface="+mn-ea"/>
                          <a:cs typeface="+mn-cs"/>
                        </a:rPr>
                        <a:t>Unit of Measure</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algn="ctr"/>
                      <a:r>
                        <a:rPr lang="en-GB" sz="1800" b="0" kern="1200" dirty="0">
                          <a:solidFill>
                            <a:schemeClr val="bg1"/>
                          </a:solidFill>
                          <a:latin typeface="+mn-lt"/>
                          <a:ea typeface="+mn-ea"/>
                          <a:cs typeface="+mn-cs"/>
                        </a:rPr>
                        <a:t>Ingredient</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tc>
                  <a:txBody>
                    <a:bodyPr/>
                    <a:lstStyle/>
                    <a:p>
                      <a:pPr algn="ctr"/>
                      <a:r>
                        <a:rPr lang="en-GB" sz="1800" b="0" kern="1200" dirty="0">
                          <a:solidFill>
                            <a:schemeClr val="bg1"/>
                          </a:solidFill>
                          <a:latin typeface="+mn-lt"/>
                          <a:ea typeface="+mn-ea"/>
                          <a:cs typeface="+mn-cs"/>
                        </a:rPr>
                        <a:t>Unit of Measure</a:t>
                      </a:r>
                      <a:endParaRPr lang="en-US" b="0" dirty="0">
                        <a:solidFill>
                          <a:schemeClr val="bg1"/>
                        </a:solidFill>
                        <a:latin typeface="+mj-lt"/>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13560"/>
                    </a:solidFill>
                  </a:tcPr>
                </a:tc>
                <a:extLst>
                  <a:ext uri="{0D108BD9-81ED-4DB2-BD59-A6C34878D82A}">
                    <a16:rowId xmlns:a16="http://schemas.microsoft.com/office/drawing/2014/main" val="758485081"/>
                  </a:ext>
                </a:extLst>
              </a:tr>
              <a:tr h="370840">
                <a:tc>
                  <a:txBody>
                    <a:bodyPr/>
                    <a:lstStyle/>
                    <a:p>
                      <a:r>
                        <a:rPr lang="en-GB" dirty="0">
                          <a:solidFill>
                            <a:schemeClr val="tx1"/>
                          </a:solidFill>
                        </a:rPr>
                        <a:t>Flour</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40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Flour</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2 lb + 8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82345213"/>
                  </a:ext>
                </a:extLst>
              </a:tr>
              <a:tr h="370840">
                <a:tc>
                  <a:txBody>
                    <a:bodyPr/>
                    <a:lstStyle/>
                    <a:p>
                      <a:r>
                        <a:rPr lang="en-GB" dirty="0">
                          <a:solidFill>
                            <a:schemeClr val="tx1"/>
                          </a:solidFill>
                        </a:rPr>
                        <a:t>Vegetable Oil</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6 cups</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Vegetable Oil</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1 qt + 2 cup</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581262659"/>
                  </a:ext>
                </a:extLst>
              </a:tr>
              <a:tr h="370840">
                <a:tc>
                  <a:txBody>
                    <a:bodyPr/>
                    <a:lstStyle/>
                    <a:p>
                      <a:r>
                        <a:rPr lang="en-GB" dirty="0">
                          <a:solidFill>
                            <a:schemeClr val="tx1"/>
                          </a:solidFill>
                        </a:rPr>
                        <a:t>Ground Turkey</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8.75 lb</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Ground Turkey</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8 lb + 12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2954542451"/>
                  </a:ext>
                </a:extLst>
              </a:tr>
              <a:tr h="370840">
                <a:tc>
                  <a:txBody>
                    <a:bodyPr/>
                    <a:lstStyle/>
                    <a:p>
                      <a:r>
                        <a:rPr lang="en-GB" dirty="0">
                          <a:solidFill>
                            <a:schemeClr val="tx1"/>
                          </a:solidFill>
                        </a:rPr>
                        <a:t>Black Pepper</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7 tsp</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Black Pepper</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tc>
                  <a:txBody>
                    <a:bodyPr/>
                    <a:lstStyle/>
                    <a:p>
                      <a:r>
                        <a:rPr lang="en-GB" dirty="0">
                          <a:solidFill>
                            <a:schemeClr val="tx1"/>
                          </a:solidFill>
                          <a:latin typeface="Inter" panose="02000503000000020004" pitchFamily="50" charset="0"/>
                          <a:ea typeface="Inter" panose="02000503000000020004" pitchFamily="50" charset="0"/>
                          <a:cs typeface="Inter" panose="02000503000000020004" pitchFamily="50" charset="0"/>
                        </a:rPr>
                        <a:t>⅛ </a:t>
                      </a:r>
                      <a:r>
                        <a:rPr lang="en-GB" dirty="0">
                          <a:solidFill>
                            <a:schemeClr val="tx1"/>
                          </a:solidFill>
                        </a:rPr>
                        <a:t>cup + 1 tsp</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176050933"/>
                  </a:ext>
                </a:extLst>
              </a:tr>
              <a:tr h="370840">
                <a:tc>
                  <a:txBody>
                    <a:bodyPr/>
                    <a:lstStyle/>
                    <a:p>
                      <a:r>
                        <a:rPr lang="en-GB" dirty="0">
                          <a:solidFill>
                            <a:schemeClr val="tx1"/>
                          </a:solidFill>
                        </a:rPr>
                        <a:t>Skim Milk</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50 </a:t>
                      </a:r>
                      <a:r>
                        <a:rPr lang="en-GB" dirty="0" err="1">
                          <a:solidFill>
                            <a:schemeClr val="tx1"/>
                          </a:solidFill>
                        </a:rPr>
                        <a:t>fl</a:t>
                      </a:r>
                      <a:r>
                        <a:rPr lang="en-GB" dirty="0">
                          <a:solidFill>
                            <a:schemeClr val="tx1"/>
                          </a:solidFill>
                        </a:rPr>
                        <a:t>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Skim Milk</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tc>
                  <a:txBody>
                    <a:bodyPr/>
                    <a:lstStyle/>
                    <a:p>
                      <a:r>
                        <a:rPr lang="en-GB" dirty="0">
                          <a:solidFill>
                            <a:schemeClr val="tx1"/>
                          </a:solidFill>
                        </a:rPr>
                        <a:t>1.5 qt + </a:t>
                      </a:r>
                      <a:r>
                        <a:rPr lang="en-GB" dirty="0">
                          <a:solidFill>
                            <a:schemeClr val="tx1"/>
                          </a:solidFill>
                          <a:latin typeface="Inter" panose="02000503000000020004" pitchFamily="50" charset="0"/>
                          <a:ea typeface="Inter" panose="02000503000000020004" pitchFamily="50" charset="0"/>
                          <a:cs typeface="Inter" panose="02000503000000020004" pitchFamily="50" charset="0"/>
                        </a:rPr>
                        <a:t>¼ </a:t>
                      </a:r>
                      <a:r>
                        <a:rPr lang="en-GB" dirty="0">
                          <a:solidFill>
                            <a:schemeClr val="tx1"/>
                          </a:solidFill>
                        </a:rPr>
                        <a:t>cup</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E3F0"/>
                    </a:solidFill>
                  </a:tcPr>
                </a:tc>
                <a:extLst>
                  <a:ext uri="{0D108BD9-81ED-4DB2-BD59-A6C34878D82A}">
                    <a16:rowId xmlns:a16="http://schemas.microsoft.com/office/drawing/2014/main" val="1332327946"/>
                  </a:ext>
                </a:extLst>
              </a:tr>
              <a:tr h="370840">
                <a:tc>
                  <a:txBody>
                    <a:bodyPr/>
                    <a:lstStyle/>
                    <a:p>
                      <a:r>
                        <a:rPr lang="en-GB" dirty="0">
                          <a:solidFill>
                            <a:schemeClr val="tx1"/>
                          </a:solidFill>
                        </a:rPr>
                        <a:t>Diced Celery</a:t>
                      </a:r>
                      <a:endParaRPr lang="en-US" dirty="0">
                        <a:solidFill>
                          <a:schemeClr val="tx1"/>
                        </a:solidFill>
                      </a:endParaRPr>
                    </a:p>
                  </a:txBody>
                  <a:tcPr marT="79200" marB="79200">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74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Diced Celery</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tc>
                  <a:txBody>
                    <a:bodyPr/>
                    <a:lstStyle/>
                    <a:p>
                      <a:r>
                        <a:rPr lang="en-GB" dirty="0">
                          <a:solidFill>
                            <a:schemeClr val="tx1"/>
                          </a:solidFill>
                        </a:rPr>
                        <a:t>4 lb + 10 oz</a:t>
                      </a:r>
                      <a:endParaRPr lang="en-US" dirty="0">
                        <a:solidFill>
                          <a:schemeClr val="tx1"/>
                        </a:solidFill>
                      </a:endParaRPr>
                    </a:p>
                  </a:txBody>
                  <a:tcPr marT="79200" marB="79200">
                    <a:lnL w="9525" cap="flat" cmpd="sng" algn="ctr">
                      <a:solidFill>
                        <a:schemeClr val="bg1"/>
                      </a:solidFill>
                      <a:prstDash val="solid"/>
                      <a:round/>
                      <a:headEnd type="none" w="med" len="med"/>
                      <a:tailEnd type="none" w="med" len="med"/>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FC3DE"/>
                    </a:solidFill>
                  </a:tcPr>
                </a:tc>
                <a:extLst>
                  <a:ext uri="{0D108BD9-81ED-4DB2-BD59-A6C34878D82A}">
                    <a16:rowId xmlns:a16="http://schemas.microsoft.com/office/drawing/2014/main" val="3991599036"/>
                  </a:ext>
                </a:extLst>
              </a:tr>
            </a:tbl>
          </a:graphicData>
        </a:graphic>
      </p:graphicFrame>
      <p:sp>
        <p:nvSpPr>
          <p:cNvPr id="4" name="Symbol zastępczy numeru slajdu 3">
            <a:extLst>
              <a:ext uri="{FF2B5EF4-FFF2-40B4-BE49-F238E27FC236}">
                <a16:creationId xmlns:a16="http://schemas.microsoft.com/office/drawing/2014/main" id="{19E56FB4-8E35-17D8-449F-166ADE7A8BAC}"/>
              </a:ext>
            </a:extLst>
          </p:cNvPr>
          <p:cNvSpPr>
            <a:spLocks noGrp="1"/>
          </p:cNvSpPr>
          <p:nvPr>
            <p:ph type="sldNum" sz="quarter" idx="4"/>
          </p:nvPr>
        </p:nvSpPr>
        <p:spPr/>
        <p:txBody>
          <a:bodyPr/>
          <a:lstStyle/>
          <a:p>
            <a:fld id="{87B17086-FE5F-4B39-99A4-0AF7C2C21D7E}" type="slidenum">
              <a:rPr lang="pl-PL" smtClean="0"/>
              <a:pPr/>
              <a:t>79</a:t>
            </a:fld>
            <a:endParaRPr lang="pl-PL" dirty="0"/>
          </a:p>
        </p:txBody>
      </p:sp>
    </p:spTree>
    <p:extLst>
      <p:ext uri="{BB962C8B-B14F-4D97-AF65-F5344CB8AC3E}">
        <p14:creationId xmlns:p14="http://schemas.microsoft.com/office/powerpoint/2010/main" val="12337619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3CA7BF4-A7D6-4E65-020B-18F2B082742B}"/>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08F3CFC-EC3B-4A99-3F90-CA2460BF7FE6}"/>
              </a:ext>
            </a:extLst>
          </p:cNvPr>
          <p:cNvSpPr>
            <a:spLocks noGrp="1"/>
          </p:cNvSpPr>
          <p:nvPr>
            <p:ph type="title"/>
          </p:nvPr>
        </p:nvSpPr>
        <p:spPr/>
        <p:txBody>
          <a:bodyPr/>
          <a:lstStyle/>
          <a:p>
            <a:r>
              <a:rPr lang="pl-PL" dirty="0" err="1"/>
              <a:t>Recipe</a:t>
            </a:r>
            <a:r>
              <a:rPr lang="pl-PL" dirty="0"/>
              <a:t> </a:t>
            </a:r>
            <a:r>
              <a:rPr lang="pl-PL" dirty="0" err="1"/>
              <a:t>Preparation</a:t>
            </a:r>
            <a:r>
              <a:rPr lang="pl-PL" dirty="0"/>
              <a:t> </a:t>
            </a:r>
            <a:r>
              <a:rPr lang="pl-PL" dirty="0" err="1"/>
              <a:t>Directions</a:t>
            </a:r>
            <a:endParaRPr lang="pl-PL" dirty="0"/>
          </a:p>
        </p:txBody>
      </p:sp>
      <p:sp>
        <p:nvSpPr>
          <p:cNvPr id="2" name="Symbol zastępczy zawartości 1">
            <a:extLst>
              <a:ext uri="{FF2B5EF4-FFF2-40B4-BE49-F238E27FC236}">
                <a16:creationId xmlns:a16="http://schemas.microsoft.com/office/drawing/2014/main" id="{75CF9B2E-C6D0-42A0-178F-B47D53E5B91B}"/>
              </a:ext>
            </a:extLst>
          </p:cNvPr>
          <p:cNvSpPr>
            <a:spLocks noGrp="1"/>
          </p:cNvSpPr>
          <p:nvPr>
            <p:ph idx="1"/>
          </p:nvPr>
        </p:nvSpPr>
        <p:spPr/>
        <p:txBody>
          <a:bodyPr>
            <a:normAutofit fontScale="77500" lnSpcReduction="20000"/>
          </a:bodyPr>
          <a:lstStyle/>
          <a:p>
            <a:pPr marL="457200" indent="-457200">
              <a:lnSpc>
                <a:spcPct val="120000"/>
              </a:lnSpc>
              <a:spcBef>
                <a:spcPts val="0"/>
              </a:spcBef>
              <a:buClr>
                <a:schemeClr val="accent3"/>
              </a:buClr>
              <a:buFont typeface="Wingdings" panose="05000000000000000000" pitchFamily="2" charset="2"/>
              <a:buChar char="w"/>
            </a:pPr>
            <a:r>
              <a:rPr lang="en-US" sz="2800" dirty="0"/>
              <a:t>Detailed directions should indicate how ingredients are to be combined.</a:t>
            </a:r>
          </a:p>
          <a:p>
            <a:pPr marL="457200" indent="-457200">
              <a:lnSpc>
                <a:spcPct val="120000"/>
              </a:lnSpc>
              <a:spcBef>
                <a:spcPts val="0"/>
              </a:spcBef>
              <a:buClr>
                <a:schemeClr val="accent3"/>
              </a:buClr>
              <a:buFont typeface="Wingdings" panose="05000000000000000000" pitchFamily="2" charset="2"/>
              <a:buChar char="w"/>
            </a:pPr>
            <a:r>
              <a:rPr lang="en-US" sz="2800" dirty="0"/>
              <a:t>Directions should list, in order, the steps to be followed in preparing the recipe.</a:t>
            </a:r>
          </a:p>
          <a:p>
            <a:pPr marL="457200" indent="-457200">
              <a:lnSpc>
                <a:spcPct val="120000"/>
              </a:lnSpc>
              <a:spcBef>
                <a:spcPts val="0"/>
              </a:spcBef>
              <a:buClr>
                <a:schemeClr val="accent3"/>
              </a:buClr>
              <a:buFont typeface="Wingdings" panose="05000000000000000000" pitchFamily="2" charset="2"/>
              <a:buChar char="w"/>
            </a:pPr>
            <a:r>
              <a:rPr lang="en-US" sz="2800" dirty="0"/>
              <a:t>Food safety guidelines must be included in the directions to help ensure that the final product will be safe to eat.</a:t>
            </a:r>
          </a:p>
          <a:p>
            <a:pPr marL="457200" indent="-457200">
              <a:lnSpc>
                <a:spcPct val="120000"/>
              </a:lnSpc>
              <a:spcBef>
                <a:spcPts val="0"/>
              </a:spcBef>
              <a:buClr>
                <a:schemeClr val="accent3"/>
              </a:buClr>
              <a:buFont typeface="Wingdings" panose="05000000000000000000" pitchFamily="2" charset="2"/>
              <a:buChar char="w"/>
            </a:pPr>
            <a:r>
              <a:rPr lang="en-US" sz="2800" dirty="0"/>
              <a:t>All preparation and cooking terms should be reviewed to make sure staff members understand exactly what each means.</a:t>
            </a:r>
          </a:p>
        </p:txBody>
      </p:sp>
      <p:sp>
        <p:nvSpPr>
          <p:cNvPr id="3" name="Symbol zastępczy stopki 2">
            <a:extLst>
              <a:ext uri="{FF2B5EF4-FFF2-40B4-BE49-F238E27FC236}">
                <a16:creationId xmlns:a16="http://schemas.microsoft.com/office/drawing/2014/main" id="{501C99CA-57FF-F3E6-5FBA-D885D8B732A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8967327E-7CDE-CA57-510D-0C1574CEB0D5}"/>
              </a:ext>
            </a:extLst>
          </p:cNvPr>
          <p:cNvSpPr>
            <a:spLocks noGrp="1"/>
          </p:cNvSpPr>
          <p:nvPr>
            <p:ph type="sldNum" sz="quarter" idx="4"/>
          </p:nvPr>
        </p:nvSpPr>
        <p:spPr/>
        <p:txBody>
          <a:bodyPr/>
          <a:lstStyle/>
          <a:p>
            <a:fld id="{87B17086-FE5F-4B39-99A4-0AF7C2C21D7E}" type="slidenum">
              <a:rPr lang="pl-PL" smtClean="0"/>
              <a:pPr/>
              <a:t>80</a:t>
            </a:fld>
            <a:endParaRPr lang="pl-PL" dirty="0"/>
          </a:p>
        </p:txBody>
      </p:sp>
    </p:spTree>
    <p:extLst>
      <p:ext uri="{BB962C8B-B14F-4D97-AF65-F5344CB8AC3E}">
        <p14:creationId xmlns:p14="http://schemas.microsoft.com/office/powerpoint/2010/main" val="30080762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2432BC2F-9718-F899-E78B-29A0CCF43283}"/>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498F4335-93B3-DF05-E2D8-279677338FB9}"/>
              </a:ext>
            </a:extLst>
          </p:cNvPr>
          <p:cNvSpPr>
            <a:spLocks noGrp="1"/>
          </p:cNvSpPr>
          <p:nvPr>
            <p:ph type="title"/>
          </p:nvPr>
        </p:nvSpPr>
        <p:spPr/>
        <p:txBody>
          <a:bodyPr/>
          <a:lstStyle/>
          <a:p>
            <a:r>
              <a:rPr lang="pl-PL" dirty="0"/>
              <a:t>Recipe Preparation Directions</a:t>
            </a:r>
            <a:r>
              <a:rPr lang="en-US" dirty="0"/>
              <a:t> </a:t>
            </a:r>
            <a:endParaRPr lang="pl-PL" dirty="0"/>
          </a:p>
        </p:txBody>
      </p:sp>
      <p:sp>
        <p:nvSpPr>
          <p:cNvPr id="2" name="Symbol zastępczy zawartości 1">
            <a:extLst>
              <a:ext uri="{FF2B5EF4-FFF2-40B4-BE49-F238E27FC236}">
                <a16:creationId xmlns:a16="http://schemas.microsoft.com/office/drawing/2014/main" id="{F165F36D-BE9B-4854-6606-613293862DED}"/>
              </a:ext>
            </a:extLst>
          </p:cNvPr>
          <p:cNvSpPr>
            <a:spLocks noGrp="1"/>
          </p:cNvSpPr>
          <p:nvPr>
            <p:ph idx="1"/>
          </p:nvPr>
        </p:nvSpPr>
        <p:spPr/>
        <p:txBody>
          <a:bodyPr>
            <a:normAutofit/>
          </a:bodyPr>
          <a:lstStyle/>
          <a:p>
            <a:pPr marL="0" indent="0">
              <a:buNone/>
            </a:pPr>
            <a:r>
              <a:rPr lang="en-US" dirty="0"/>
              <a:t>Recipes can be perceived as complex the first time they are viewed (sometimes several times). This happens frequently with recipes that have a lot of ingredients or steps. It is critical to ensure clarity in the face of complexity to yield desired results.</a:t>
            </a:r>
          </a:p>
        </p:txBody>
      </p:sp>
      <p:sp>
        <p:nvSpPr>
          <p:cNvPr id="3" name="Symbol zastępczy stopki 2">
            <a:extLst>
              <a:ext uri="{FF2B5EF4-FFF2-40B4-BE49-F238E27FC236}">
                <a16:creationId xmlns:a16="http://schemas.microsoft.com/office/drawing/2014/main" id="{2FBC36FD-37EF-2AAE-D4D5-9598B6FF38A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B28A5CE-37E2-0437-118E-773EB0182195}"/>
              </a:ext>
            </a:extLst>
          </p:cNvPr>
          <p:cNvSpPr>
            <a:spLocks noGrp="1"/>
          </p:cNvSpPr>
          <p:nvPr>
            <p:ph type="sldNum" sz="quarter" idx="4"/>
          </p:nvPr>
        </p:nvSpPr>
        <p:spPr/>
        <p:txBody>
          <a:bodyPr/>
          <a:lstStyle/>
          <a:p>
            <a:fld id="{87B17086-FE5F-4B39-99A4-0AF7C2C21D7E}" type="slidenum">
              <a:rPr lang="pl-PL" smtClean="0"/>
              <a:pPr/>
              <a:t>81</a:t>
            </a:fld>
            <a:endParaRPr lang="pl-PL" dirty="0"/>
          </a:p>
        </p:txBody>
      </p:sp>
    </p:spTree>
    <p:extLst>
      <p:ext uri="{BB962C8B-B14F-4D97-AF65-F5344CB8AC3E}">
        <p14:creationId xmlns:p14="http://schemas.microsoft.com/office/powerpoint/2010/main" val="764862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2201FB-4430-32D8-CFCD-DD12FD95CB7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C6551A2-F55C-7BEE-6E4F-1F5CDF551127}"/>
              </a:ext>
            </a:extLst>
          </p:cNvPr>
          <p:cNvSpPr>
            <a:spLocks noGrp="1"/>
          </p:cNvSpPr>
          <p:nvPr>
            <p:ph type="title"/>
          </p:nvPr>
        </p:nvSpPr>
        <p:spPr/>
        <p:txBody>
          <a:bodyPr/>
          <a:lstStyle/>
          <a:p>
            <a:r>
              <a:rPr lang="pl-PL" dirty="0" err="1"/>
              <a:t>Recipe</a:t>
            </a:r>
            <a:r>
              <a:rPr lang="pl-PL" dirty="0"/>
              <a:t> </a:t>
            </a:r>
            <a:r>
              <a:rPr lang="pl-PL" dirty="0" err="1"/>
              <a:t>Review</a:t>
            </a:r>
            <a:endParaRPr lang="pl-PL" dirty="0"/>
          </a:p>
        </p:txBody>
      </p:sp>
      <p:sp>
        <p:nvSpPr>
          <p:cNvPr id="2" name="Symbol zastępczy zawartości 1">
            <a:extLst>
              <a:ext uri="{FF2B5EF4-FFF2-40B4-BE49-F238E27FC236}">
                <a16:creationId xmlns:a16="http://schemas.microsoft.com/office/drawing/2014/main" id="{6801F0F9-521D-97BE-C9E6-797A4B9D8AD1}"/>
              </a:ext>
            </a:extLst>
          </p:cNvPr>
          <p:cNvSpPr>
            <a:spLocks noGrp="1"/>
          </p:cNvSpPr>
          <p:nvPr>
            <p:ph idx="1"/>
          </p:nvPr>
        </p:nvSpPr>
        <p:spPr>
          <a:xfrm>
            <a:off x="838199" y="1825625"/>
            <a:ext cx="8953501" cy="4031113"/>
          </a:xfrm>
        </p:spPr>
        <p:txBody>
          <a:bodyPr>
            <a:normAutofit fontScale="92500" lnSpcReduction="10000"/>
          </a:bodyPr>
          <a:lstStyle/>
          <a:p>
            <a:pPr>
              <a:lnSpc>
                <a:spcPct val="120000"/>
              </a:lnSpc>
              <a:spcBef>
                <a:spcPts val="0"/>
              </a:spcBef>
              <a:buClr>
                <a:schemeClr val="accent3"/>
              </a:buClr>
            </a:pPr>
            <a:r>
              <a:rPr lang="en-US" sz="2800" dirty="0"/>
              <a:t>Look at the recipe you will be standardizing. Do you see any aspects of the directions that could be improved for quantity production? </a:t>
            </a:r>
          </a:p>
          <a:p>
            <a:pPr marL="457200" indent="-457200">
              <a:lnSpc>
                <a:spcPct val="120000"/>
              </a:lnSpc>
              <a:spcBef>
                <a:spcPts val="0"/>
              </a:spcBef>
              <a:buClr>
                <a:schemeClr val="accent3"/>
              </a:buClr>
              <a:buFont typeface="Wingdings" panose="05000000000000000000" pitchFamily="2" charset="2"/>
              <a:buChar char="w"/>
            </a:pPr>
            <a:r>
              <a:rPr lang="en-US" sz="2400" dirty="0"/>
              <a:t>Ingredient order</a:t>
            </a:r>
          </a:p>
          <a:p>
            <a:pPr marL="457200" indent="-457200">
              <a:lnSpc>
                <a:spcPct val="120000"/>
              </a:lnSpc>
              <a:spcBef>
                <a:spcPts val="0"/>
              </a:spcBef>
              <a:buClr>
                <a:schemeClr val="accent3"/>
              </a:buClr>
              <a:buFont typeface="Wingdings" panose="05000000000000000000" pitchFamily="2" charset="2"/>
              <a:buChar char="w"/>
            </a:pPr>
            <a:r>
              <a:rPr lang="en-US" sz="2400" dirty="0"/>
              <a:t>Logical directions</a:t>
            </a:r>
          </a:p>
          <a:p>
            <a:pPr marL="457200" indent="-457200">
              <a:lnSpc>
                <a:spcPct val="120000"/>
              </a:lnSpc>
              <a:spcBef>
                <a:spcPts val="0"/>
              </a:spcBef>
              <a:buClr>
                <a:schemeClr val="accent3"/>
              </a:buClr>
              <a:buFont typeface="Wingdings" panose="05000000000000000000" pitchFamily="2" charset="2"/>
              <a:buChar char="w"/>
            </a:pPr>
            <a:r>
              <a:rPr lang="en-US" sz="2400" dirty="0"/>
              <a:t>Clear language</a:t>
            </a:r>
          </a:p>
          <a:p>
            <a:pPr marL="457200" indent="-457200">
              <a:lnSpc>
                <a:spcPct val="120000"/>
              </a:lnSpc>
              <a:spcBef>
                <a:spcPts val="0"/>
              </a:spcBef>
              <a:buClr>
                <a:schemeClr val="accent3"/>
              </a:buClr>
              <a:buFont typeface="Wingdings" panose="05000000000000000000" pitchFamily="2" charset="2"/>
              <a:buChar char="w"/>
            </a:pPr>
            <a:r>
              <a:rPr lang="en-US" sz="2400" dirty="0"/>
              <a:t>Cooking tools/equipment?</a:t>
            </a:r>
          </a:p>
          <a:p>
            <a:pPr marL="457200" indent="-457200">
              <a:lnSpc>
                <a:spcPct val="120000"/>
              </a:lnSpc>
              <a:spcBef>
                <a:spcPts val="0"/>
              </a:spcBef>
              <a:buClr>
                <a:schemeClr val="accent3"/>
              </a:buClr>
              <a:buFont typeface="Wingdings" panose="05000000000000000000" pitchFamily="2" charset="2"/>
              <a:buChar char="w"/>
            </a:pPr>
            <a:r>
              <a:rPr lang="en-US" sz="2400" dirty="0"/>
              <a:t> Pre-prep or sub recipes?</a:t>
            </a:r>
          </a:p>
        </p:txBody>
      </p:sp>
      <p:sp>
        <p:nvSpPr>
          <p:cNvPr id="3" name="Symbol zastępczy stopki 2">
            <a:extLst>
              <a:ext uri="{FF2B5EF4-FFF2-40B4-BE49-F238E27FC236}">
                <a16:creationId xmlns:a16="http://schemas.microsoft.com/office/drawing/2014/main" id="{F7602D94-5552-FD5A-D68D-C4117141AE4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9F68E06B-A9D5-96D4-4A18-868B937D094E}"/>
              </a:ext>
            </a:extLst>
          </p:cNvPr>
          <p:cNvSpPr>
            <a:spLocks noGrp="1"/>
          </p:cNvSpPr>
          <p:nvPr>
            <p:ph type="sldNum" sz="quarter" idx="4"/>
          </p:nvPr>
        </p:nvSpPr>
        <p:spPr/>
        <p:txBody>
          <a:bodyPr/>
          <a:lstStyle/>
          <a:p>
            <a:fld id="{87B17086-FE5F-4B39-99A4-0AF7C2C21D7E}" type="slidenum">
              <a:rPr lang="pl-PL" smtClean="0"/>
              <a:pPr/>
              <a:t>82</a:t>
            </a:fld>
            <a:endParaRPr lang="pl-PL" dirty="0"/>
          </a:p>
        </p:txBody>
      </p:sp>
    </p:spTree>
    <p:extLst>
      <p:ext uri="{BB962C8B-B14F-4D97-AF65-F5344CB8AC3E}">
        <p14:creationId xmlns:p14="http://schemas.microsoft.com/office/powerpoint/2010/main" val="13440368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AB3FE-5257-2B7A-F6B2-4204BF74D183}"/>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864D4C2-8072-8CF9-A60C-CC79C4243911}"/>
              </a:ext>
            </a:extLst>
          </p:cNvPr>
          <p:cNvSpPr>
            <a:spLocks noGrp="1"/>
          </p:cNvSpPr>
          <p:nvPr>
            <p:ph type="title"/>
          </p:nvPr>
        </p:nvSpPr>
        <p:spPr>
          <a:xfrm>
            <a:off x="838200" y="403225"/>
            <a:ext cx="7556500" cy="1325563"/>
          </a:xfrm>
        </p:spPr>
        <p:txBody>
          <a:bodyPr>
            <a:normAutofit/>
          </a:bodyPr>
          <a:lstStyle/>
          <a:p>
            <a:r>
              <a:rPr lang="en-US" dirty="0"/>
              <a:t>Tips for Recipe Preparation Directions </a:t>
            </a:r>
            <a:endParaRPr lang="pl-PL" dirty="0"/>
          </a:p>
        </p:txBody>
      </p:sp>
      <p:sp>
        <p:nvSpPr>
          <p:cNvPr id="6" name="Symbol zastępczy zawartości 5">
            <a:extLst>
              <a:ext uri="{FF2B5EF4-FFF2-40B4-BE49-F238E27FC236}">
                <a16:creationId xmlns:a16="http://schemas.microsoft.com/office/drawing/2014/main" id="{82088908-1213-D76F-704B-F2A6512EFF54}"/>
              </a:ext>
            </a:extLst>
          </p:cNvPr>
          <p:cNvSpPr>
            <a:spLocks noGrp="1"/>
          </p:cNvSpPr>
          <p:nvPr>
            <p:ph idx="1"/>
          </p:nvPr>
        </p:nvSpPr>
        <p:spPr>
          <a:xfrm>
            <a:off x="838198" y="2084090"/>
            <a:ext cx="10795001" cy="4177010"/>
          </a:xfrm>
        </p:spPr>
        <p:txBody>
          <a:bodyPr numCol="2" spcCol="720000">
            <a:normAutofit/>
          </a:bodyPr>
          <a:lstStyle/>
          <a:p>
            <a:pPr marL="457200" lvl="0" indent="-457200">
              <a:lnSpc>
                <a:spcPct val="120000"/>
              </a:lnSpc>
              <a:spcBef>
                <a:spcPts val="0"/>
              </a:spcBef>
              <a:buFont typeface="Wingdings" panose="05000000000000000000" pitchFamily="2" charset="2"/>
              <a:buChar char="w"/>
            </a:pPr>
            <a:r>
              <a:rPr lang="en-US" sz="2200" dirty="0"/>
              <a:t>Include detailed recipe directions indicating the combination of ingredients.</a:t>
            </a:r>
          </a:p>
          <a:p>
            <a:pPr marL="457200" lvl="0" indent="-457200">
              <a:lnSpc>
                <a:spcPct val="120000"/>
              </a:lnSpc>
              <a:spcBef>
                <a:spcPts val="0"/>
              </a:spcBef>
              <a:buFont typeface="Wingdings" panose="05000000000000000000" pitchFamily="2" charset="2"/>
              <a:buChar char="w"/>
            </a:pPr>
            <a:r>
              <a:rPr lang="en-US" sz="2200" dirty="0"/>
              <a:t>List steps in order to prepare the recipe.</a:t>
            </a:r>
          </a:p>
          <a:p>
            <a:pPr marL="457200" lvl="0" indent="-457200">
              <a:lnSpc>
                <a:spcPct val="120000"/>
              </a:lnSpc>
              <a:spcBef>
                <a:spcPts val="0"/>
              </a:spcBef>
              <a:buFont typeface="Wingdings" panose="05000000000000000000" pitchFamily="2" charset="2"/>
              <a:buChar char="w"/>
            </a:pPr>
            <a:r>
              <a:rPr lang="en-US" sz="2200" dirty="0"/>
              <a:t>Ensure clarity in directions and cooking terms for the food production team.</a:t>
            </a:r>
            <a:br>
              <a:rPr lang="pl-PL" sz="2200" dirty="0"/>
            </a:br>
            <a:endParaRPr lang="en-US" sz="2200" dirty="0"/>
          </a:p>
          <a:p>
            <a:pPr marL="457200" lvl="0" indent="-457200">
              <a:lnSpc>
                <a:spcPct val="120000"/>
              </a:lnSpc>
              <a:spcBef>
                <a:spcPts val="0"/>
              </a:spcBef>
              <a:buFont typeface="Wingdings" panose="05000000000000000000" pitchFamily="2" charset="2"/>
              <a:buChar char="w"/>
            </a:pPr>
            <a:r>
              <a:rPr lang="en-US" sz="2200" dirty="0"/>
              <a:t>Include pre-preparation steps (e.g., defrosting, </a:t>
            </a:r>
            <a:br>
              <a:rPr lang="pl-PL" sz="2200" dirty="0"/>
            </a:br>
            <a:r>
              <a:rPr lang="en-US" sz="2200" dirty="0"/>
              <a:t>pre-heating).</a:t>
            </a:r>
          </a:p>
          <a:p>
            <a:pPr marL="457200" lvl="0" indent="-457200">
              <a:lnSpc>
                <a:spcPct val="120000"/>
              </a:lnSpc>
              <a:spcBef>
                <a:spcPts val="0"/>
              </a:spcBef>
              <a:buFont typeface="Wingdings" panose="05000000000000000000" pitchFamily="2" charset="2"/>
              <a:buChar char="w"/>
            </a:pPr>
            <a:r>
              <a:rPr lang="en-US" sz="2200" dirty="0"/>
              <a:t>Incorporate Critical Control Points (CCP) in the production process.</a:t>
            </a:r>
          </a:p>
          <a:p>
            <a:pPr marL="457200" lvl="0" indent="-457200">
              <a:lnSpc>
                <a:spcPct val="120000"/>
              </a:lnSpc>
              <a:spcBef>
                <a:spcPts val="0"/>
              </a:spcBef>
              <a:buFont typeface="Wingdings" panose="05000000000000000000" pitchFamily="2" charset="2"/>
              <a:buChar char="w"/>
            </a:pPr>
            <a:r>
              <a:rPr lang="en-US" sz="2200" dirty="0"/>
              <a:t>Specify exact or approximate preparation and cooking times.</a:t>
            </a:r>
          </a:p>
        </p:txBody>
      </p:sp>
      <p:sp>
        <p:nvSpPr>
          <p:cNvPr id="3" name="Symbol zastępczy stopki 2">
            <a:extLst>
              <a:ext uri="{FF2B5EF4-FFF2-40B4-BE49-F238E27FC236}">
                <a16:creationId xmlns:a16="http://schemas.microsoft.com/office/drawing/2014/main" id="{FB3C245D-0566-BE5F-BCD7-477548100AA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D67185C-FC2A-E4AE-0E4E-8ED2A625D08A}"/>
              </a:ext>
            </a:extLst>
          </p:cNvPr>
          <p:cNvSpPr>
            <a:spLocks noGrp="1"/>
          </p:cNvSpPr>
          <p:nvPr>
            <p:ph type="sldNum" sz="quarter" idx="4"/>
          </p:nvPr>
        </p:nvSpPr>
        <p:spPr/>
        <p:txBody>
          <a:bodyPr/>
          <a:lstStyle/>
          <a:p>
            <a:fld id="{87B17086-FE5F-4B39-99A4-0AF7C2C21D7E}" type="slidenum">
              <a:rPr lang="pl-PL" smtClean="0"/>
              <a:pPr/>
              <a:t>83</a:t>
            </a:fld>
            <a:endParaRPr lang="pl-PL" dirty="0"/>
          </a:p>
        </p:txBody>
      </p:sp>
    </p:spTree>
    <p:extLst>
      <p:ext uri="{BB962C8B-B14F-4D97-AF65-F5344CB8AC3E}">
        <p14:creationId xmlns:p14="http://schemas.microsoft.com/office/powerpoint/2010/main" val="30981248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A569E-D680-A2BC-2EFF-D11C5F9C15E2}"/>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E7EC95A-8C7C-BEC9-72FC-F29F8675DCC8}"/>
              </a:ext>
            </a:extLst>
          </p:cNvPr>
          <p:cNvSpPr>
            <a:spLocks noGrp="1"/>
          </p:cNvSpPr>
          <p:nvPr>
            <p:ph type="title"/>
          </p:nvPr>
        </p:nvSpPr>
        <p:spPr>
          <a:xfrm>
            <a:off x="838200" y="403225"/>
            <a:ext cx="7556500" cy="1325563"/>
          </a:xfrm>
        </p:spPr>
        <p:txBody>
          <a:bodyPr>
            <a:normAutofit/>
          </a:bodyPr>
          <a:lstStyle/>
          <a:p>
            <a:r>
              <a:rPr lang="en-US" dirty="0"/>
              <a:t>Tips for Recipe Preparation Directions  </a:t>
            </a:r>
            <a:endParaRPr lang="pl-PL" dirty="0"/>
          </a:p>
        </p:txBody>
      </p:sp>
      <p:sp>
        <p:nvSpPr>
          <p:cNvPr id="6" name="Symbol zastępczy zawartości 5">
            <a:extLst>
              <a:ext uri="{FF2B5EF4-FFF2-40B4-BE49-F238E27FC236}">
                <a16:creationId xmlns:a16="http://schemas.microsoft.com/office/drawing/2014/main" id="{01BC8F61-CF7E-F3B3-6D83-4AC14B8D5BC4}"/>
              </a:ext>
            </a:extLst>
          </p:cNvPr>
          <p:cNvSpPr>
            <a:spLocks noGrp="1"/>
          </p:cNvSpPr>
          <p:nvPr>
            <p:ph idx="1"/>
          </p:nvPr>
        </p:nvSpPr>
        <p:spPr>
          <a:xfrm>
            <a:off x="838199" y="2084090"/>
            <a:ext cx="10782302" cy="4177010"/>
          </a:xfrm>
        </p:spPr>
        <p:txBody>
          <a:bodyPr numCol="2" spcCol="720000">
            <a:normAutofit fontScale="92500" lnSpcReduction="20000"/>
          </a:bodyPr>
          <a:lstStyle/>
          <a:p>
            <a:pPr marL="457200" lvl="0" indent="-457200">
              <a:lnSpc>
                <a:spcPct val="120000"/>
              </a:lnSpc>
              <a:spcBef>
                <a:spcPts val="0"/>
              </a:spcBef>
              <a:buFont typeface="Wingdings" panose="05000000000000000000" pitchFamily="2" charset="2"/>
              <a:buChar char="w"/>
            </a:pPr>
            <a:r>
              <a:rPr lang="en-US" sz="2400" dirty="0"/>
              <a:t>Break down recipes into sections by elements </a:t>
            </a:r>
            <a:br>
              <a:rPr lang="en-US" sz="2400" dirty="0"/>
            </a:br>
            <a:r>
              <a:rPr lang="en-US" sz="2400" dirty="0"/>
              <a:t>(e.g., crust, filling).</a:t>
            </a:r>
            <a:endParaRPr lang="pl-PL" sz="2400" dirty="0"/>
          </a:p>
          <a:p>
            <a:pPr marL="457200" lvl="0" indent="-457200">
              <a:lnSpc>
                <a:spcPct val="120000"/>
              </a:lnSpc>
              <a:spcBef>
                <a:spcPts val="0"/>
              </a:spcBef>
              <a:buFont typeface="Wingdings" panose="05000000000000000000" pitchFamily="2" charset="2"/>
              <a:buChar char="w"/>
            </a:pPr>
            <a:r>
              <a:rPr lang="en-US" sz="2400" dirty="0"/>
              <a:t>Group ingredients by method of incorporation and list by weight or volume.</a:t>
            </a:r>
          </a:p>
          <a:p>
            <a:pPr marL="457200" lvl="0" indent="-457200">
              <a:lnSpc>
                <a:spcPct val="120000"/>
              </a:lnSpc>
              <a:spcBef>
                <a:spcPts val="0"/>
              </a:spcBef>
              <a:buFont typeface="Wingdings" panose="05000000000000000000" pitchFamily="2" charset="2"/>
              <a:buChar char="w"/>
            </a:pPr>
            <a:r>
              <a:rPr lang="en-US" sz="2400" dirty="0"/>
              <a:t>Include simple preparation methods directly in the ingredient list.</a:t>
            </a:r>
            <a:br>
              <a:rPr lang="pl-PL" sz="2400" dirty="0"/>
            </a:br>
            <a:endParaRPr lang="en-US" sz="2400" dirty="0"/>
          </a:p>
          <a:p>
            <a:pPr marL="457200" lvl="0" indent="-457200">
              <a:lnSpc>
                <a:spcPct val="120000"/>
              </a:lnSpc>
              <a:spcBef>
                <a:spcPts val="0"/>
              </a:spcBef>
              <a:buFont typeface="Wingdings" panose="05000000000000000000" pitchFamily="2" charset="2"/>
              <a:buChar char="w"/>
            </a:pPr>
            <a:r>
              <a:rPr lang="en-US" sz="2400" dirty="0"/>
              <a:t>Specify the size and type of cookware and utensils needed.</a:t>
            </a:r>
          </a:p>
          <a:p>
            <a:pPr marL="457200" lvl="0" indent="-457200">
              <a:lnSpc>
                <a:spcPct val="120000"/>
              </a:lnSpc>
              <a:spcBef>
                <a:spcPts val="0"/>
              </a:spcBef>
              <a:buFont typeface="Wingdings" panose="05000000000000000000" pitchFamily="2" charset="2"/>
              <a:buChar char="w"/>
            </a:pPr>
            <a:r>
              <a:rPr lang="en-US" sz="2400" dirty="0"/>
              <a:t>Provide details on serving size, portioning utensils, service ware, and garnishes.</a:t>
            </a:r>
          </a:p>
          <a:p>
            <a:pPr marL="457200" lvl="0" indent="-457200">
              <a:lnSpc>
                <a:spcPct val="120000"/>
              </a:lnSpc>
              <a:spcBef>
                <a:spcPts val="0"/>
              </a:spcBef>
              <a:buFont typeface="Wingdings" panose="05000000000000000000" pitchFamily="2" charset="2"/>
              <a:buChar char="w"/>
            </a:pPr>
            <a:r>
              <a:rPr lang="en-US" sz="2400" dirty="0"/>
              <a:t>Include storage instructions for leftovers.</a:t>
            </a:r>
          </a:p>
          <a:p>
            <a:pPr marL="457200" lvl="0" indent="-457200">
              <a:lnSpc>
                <a:spcPct val="120000"/>
              </a:lnSpc>
              <a:spcBef>
                <a:spcPts val="0"/>
              </a:spcBef>
              <a:buFont typeface="Wingdings" panose="05000000000000000000" pitchFamily="2" charset="2"/>
              <a:buChar char="w"/>
            </a:pPr>
            <a:r>
              <a:rPr lang="en-US" sz="2400" dirty="0"/>
              <a:t>Use concise language, eliminating unnecessary words.</a:t>
            </a:r>
          </a:p>
        </p:txBody>
      </p:sp>
      <p:sp>
        <p:nvSpPr>
          <p:cNvPr id="3" name="Symbol zastępczy stopki 2">
            <a:extLst>
              <a:ext uri="{FF2B5EF4-FFF2-40B4-BE49-F238E27FC236}">
                <a16:creationId xmlns:a16="http://schemas.microsoft.com/office/drawing/2014/main" id="{5B7D050E-3551-8445-B4DA-115806047CC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27EE88D-4986-E9BD-9B7B-DB19F02BA278}"/>
              </a:ext>
            </a:extLst>
          </p:cNvPr>
          <p:cNvSpPr>
            <a:spLocks noGrp="1"/>
          </p:cNvSpPr>
          <p:nvPr>
            <p:ph type="sldNum" sz="quarter" idx="4"/>
          </p:nvPr>
        </p:nvSpPr>
        <p:spPr/>
        <p:txBody>
          <a:bodyPr/>
          <a:lstStyle/>
          <a:p>
            <a:fld id="{87B17086-FE5F-4B39-99A4-0AF7C2C21D7E}" type="slidenum">
              <a:rPr lang="pl-PL" smtClean="0"/>
              <a:pPr/>
              <a:t>84</a:t>
            </a:fld>
            <a:endParaRPr lang="pl-PL" dirty="0"/>
          </a:p>
        </p:txBody>
      </p:sp>
    </p:spTree>
    <p:extLst>
      <p:ext uri="{BB962C8B-B14F-4D97-AF65-F5344CB8AC3E}">
        <p14:creationId xmlns:p14="http://schemas.microsoft.com/office/powerpoint/2010/main" val="20824604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28395-A265-7BE9-F75E-FD74283C2BCE}"/>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C265B42-762E-0181-CBC8-0558B3157540}"/>
              </a:ext>
            </a:extLst>
          </p:cNvPr>
          <p:cNvSpPr>
            <a:spLocks noGrp="1"/>
          </p:cNvSpPr>
          <p:nvPr>
            <p:ph type="title"/>
          </p:nvPr>
        </p:nvSpPr>
        <p:spPr>
          <a:xfrm>
            <a:off x="3345366" y="699788"/>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4D65D20E-6912-8EE9-876B-8096A690CB68}"/>
              </a:ext>
            </a:extLst>
          </p:cNvPr>
          <p:cNvSpPr>
            <a:spLocks noGrp="1"/>
          </p:cNvSpPr>
          <p:nvPr>
            <p:ph type="body" idx="1"/>
          </p:nvPr>
        </p:nvSpPr>
        <p:spPr>
          <a:xfrm>
            <a:off x="3345366" y="3070159"/>
            <a:ext cx="7475034" cy="2288424"/>
          </a:xfrm>
        </p:spPr>
        <p:txBody>
          <a:bodyPr>
            <a:normAutofit/>
          </a:bodyPr>
          <a:lstStyle/>
          <a:p>
            <a:r>
              <a:rPr lang="en-US" dirty="0">
                <a:solidFill>
                  <a:schemeClr val="tx1"/>
                </a:solidFill>
              </a:rPr>
              <a:t>Has anyone had experience with poorly written recipe directions? What was the outcome?</a:t>
            </a:r>
          </a:p>
          <a:p>
            <a:r>
              <a:rPr lang="en-US" dirty="0">
                <a:solidFill>
                  <a:schemeClr val="tx1"/>
                </a:solidFill>
              </a:rPr>
              <a:t>What are some challenges you’ve experienced with recipe preparation directions?</a:t>
            </a:r>
          </a:p>
        </p:txBody>
      </p:sp>
      <p:sp>
        <p:nvSpPr>
          <p:cNvPr id="4" name="Symbol zastępczy stopki 3">
            <a:extLst>
              <a:ext uri="{FF2B5EF4-FFF2-40B4-BE49-F238E27FC236}">
                <a16:creationId xmlns:a16="http://schemas.microsoft.com/office/drawing/2014/main" id="{EC8A0FB2-EA68-83EC-809F-782FABC9C51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3900990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BF992E1C-5957-9EED-BF87-09850278F120}"/>
              </a:ext>
            </a:extLst>
          </p:cNvPr>
          <p:cNvSpPr>
            <a:spLocks noGrp="1"/>
          </p:cNvSpPr>
          <p:nvPr>
            <p:ph type="title"/>
          </p:nvPr>
        </p:nvSpPr>
        <p:spPr>
          <a:xfrm>
            <a:off x="838200" y="403225"/>
            <a:ext cx="9994900" cy="1325563"/>
          </a:xfrm>
        </p:spPr>
        <p:txBody>
          <a:bodyPr/>
          <a:lstStyle/>
          <a:p>
            <a:r>
              <a:rPr lang="en-US" dirty="0"/>
              <a:t>Cooking Time and Temperature and Preparation Time </a:t>
            </a:r>
            <a:endParaRPr lang="pl-PL" dirty="0"/>
          </a:p>
        </p:txBody>
      </p:sp>
      <p:sp>
        <p:nvSpPr>
          <p:cNvPr id="7" name="Symbol zastępczy zawartości 6">
            <a:extLst>
              <a:ext uri="{FF2B5EF4-FFF2-40B4-BE49-F238E27FC236}">
                <a16:creationId xmlns:a16="http://schemas.microsoft.com/office/drawing/2014/main" id="{52ECF40C-50C2-5B3C-E549-22E5F787B8EA}"/>
              </a:ext>
            </a:extLst>
          </p:cNvPr>
          <p:cNvSpPr>
            <a:spLocks noGrp="1"/>
          </p:cNvSpPr>
          <p:nvPr>
            <p:ph idx="1"/>
          </p:nvPr>
        </p:nvSpPr>
        <p:spPr>
          <a:xfrm>
            <a:off x="838198" y="2084089"/>
            <a:ext cx="8991601" cy="3772649"/>
          </a:xfrm>
        </p:spPr>
        <p:txBody>
          <a:bodyPr/>
          <a:lstStyle/>
          <a:p>
            <a:pPr marL="0" indent="0">
              <a:buNone/>
            </a:pPr>
            <a:r>
              <a:rPr lang="en-US" dirty="0"/>
              <a:t>Preparation and cooking times help the food production team manage their time. They also help the menu planner in designing cycle menus.</a:t>
            </a:r>
          </a:p>
        </p:txBody>
      </p:sp>
      <p:sp>
        <p:nvSpPr>
          <p:cNvPr id="3" name="Symbol zastępczy stopki 2">
            <a:extLst>
              <a:ext uri="{FF2B5EF4-FFF2-40B4-BE49-F238E27FC236}">
                <a16:creationId xmlns:a16="http://schemas.microsoft.com/office/drawing/2014/main" id="{8697FF41-689C-B8C3-E983-3C98239EDEF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0F62482-7603-823C-8954-4F2B62B18465}"/>
              </a:ext>
            </a:extLst>
          </p:cNvPr>
          <p:cNvSpPr>
            <a:spLocks noGrp="1"/>
          </p:cNvSpPr>
          <p:nvPr>
            <p:ph type="sldNum" sz="quarter" idx="4"/>
          </p:nvPr>
        </p:nvSpPr>
        <p:spPr/>
        <p:txBody>
          <a:bodyPr/>
          <a:lstStyle/>
          <a:p>
            <a:fld id="{87B17086-FE5F-4B39-99A4-0AF7C2C21D7E}" type="slidenum">
              <a:rPr lang="pl-PL" smtClean="0"/>
              <a:pPr/>
              <a:t>86</a:t>
            </a:fld>
            <a:endParaRPr lang="pl-PL" dirty="0"/>
          </a:p>
        </p:txBody>
      </p:sp>
    </p:spTree>
    <p:extLst>
      <p:ext uri="{BB962C8B-B14F-4D97-AF65-F5344CB8AC3E}">
        <p14:creationId xmlns:p14="http://schemas.microsoft.com/office/powerpoint/2010/main" val="6570950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D89FFB-3B79-2C0F-E7DD-619E5708A771}"/>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D1E8D542-BA47-65B6-674C-A88508A91DE9}"/>
              </a:ext>
            </a:extLst>
          </p:cNvPr>
          <p:cNvSpPr>
            <a:spLocks noGrp="1"/>
          </p:cNvSpPr>
          <p:nvPr>
            <p:ph type="title"/>
          </p:nvPr>
        </p:nvSpPr>
        <p:spPr/>
        <p:txBody>
          <a:bodyPr/>
          <a:lstStyle/>
          <a:p>
            <a:r>
              <a:rPr lang="en-US" dirty="0"/>
              <a:t>Poultry should be cooked to:</a:t>
            </a:r>
            <a:endParaRPr lang="pl-PL" dirty="0"/>
          </a:p>
        </p:txBody>
      </p:sp>
      <p:sp>
        <p:nvSpPr>
          <p:cNvPr id="7" name="Symbol zastępczy zawartości 6">
            <a:extLst>
              <a:ext uri="{FF2B5EF4-FFF2-40B4-BE49-F238E27FC236}">
                <a16:creationId xmlns:a16="http://schemas.microsoft.com/office/drawing/2014/main" id="{CA0376A9-8C92-3434-7841-33FCBE071B0D}"/>
              </a:ext>
            </a:extLst>
          </p:cNvPr>
          <p:cNvSpPr>
            <a:spLocks noGrp="1"/>
          </p:cNvSpPr>
          <p:nvPr>
            <p:ph idx="1"/>
          </p:nvPr>
        </p:nvSpPr>
        <p:spPr/>
        <p:txBody>
          <a:bodyPr>
            <a:normAutofit/>
          </a:bodyPr>
          <a:lstStyle/>
          <a:p>
            <a:pPr marL="57150" indent="-514350">
              <a:buClr>
                <a:schemeClr val="tx2"/>
              </a:buClr>
              <a:buFont typeface="+mj-lt"/>
              <a:buAutoNum type="alphaUcPeriod"/>
            </a:pPr>
            <a:r>
              <a:rPr lang="pl-PL" dirty="0">
                <a:latin typeface="+mj-lt"/>
              </a:rPr>
              <a:t>  </a:t>
            </a:r>
            <a:r>
              <a:rPr lang="en-US" dirty="0">
                <a:latin typeface="+mj-lt"/>
              </a:rPr>
              <a:t>135 ºF</a:t>
            </a:r>
          </a:p>
          <a:p>
            <a:pPr marL="57150" indent="-514350">
              <a:buClr>
                <a:schemeClr val="tx2"/>
              </a:buClr>
              <a:buFont typeface="+mj-lt"/>
              <a:buAutoNum type="alphaUcPeriod"/>
            </a:pPr>
            <a:r>
              <a:rPr lang="pl-PL" dirty="0">
                <a:latin typeface="+mj-lt"/>
              </a:rPr>
              <a:t>  </a:t>
            </a:r>
            <a:r>
              <a:rPr lang="en-US" dirty="0">
                <a:latin typeface="+mj-lt"/>
              </a:rPr>
              <a:t>145 ºF</a:t>
            </a:r>
          </a:p>
          <a:p>
            <a:pPr marL="57150" indent="-514350">
              <a:buClr>
                <a:schemeClr val="tx2"/>
              </a:buClr>
              <a:buFont typeface="+mj-lt"/>
              <a:buAutoNum type="alphaUcPeriod"/>
            </a:pPr>
            <a:r>
              <a:rPr lang="pl-PL" dirty="0">
                <a:latin typeface="+mj-lt"/>
              </a:rPr>
              <a:t>  </a:t>
            </a:r>
            <a:r>
              <a:rPr lang="en-US" dirty="0">
                <a:latin typeface="+mj-lt"/>
              </a:rPr>
              <a:t>155 ºF</a:t>
            </a:r>
          </a:p>
          <a:p>
            <a:pPr marL="57150" indent="-514350">
              <a:buClr>
                <a:schemeClr val="tx2"/>
              </a:buClr>
              <a:buFont typeface="+mj-lt"/>
              <a:buAutoNum type="alphaUcPeriod"/>
            </a:pPr>
            <a:r>
              <a:rPr lang="pl-PL" dirty="0">
                <a:latin typeface="+mj-lt"/>
              </a:rPr>
              <a:t>  </a:t>
            </a:r>
            <a:r>
              <a:rPr lang="en-US" dirty="0">
                <a:latin typeface="+mj-lt"/>
              </a:rPr>
              <a:t>165 ºF</a:t>
            </a:r>
          </a:p>
        </p:txBody>
      </p:sp>
      <p:sp>
        <p:nvSpPr>
          <p:cNvPr id="3" name="Symbol zastępczy stopki 2">
            <a:extLst>
              <a:ext uri="{FF2B5EF4-FFF2-40B4-BE49-F238E27FC236}">
                <a16:creationId xmlns:a16="http://schemas.microsoft.com/office/drawing/2014/main" id="{5C997874-156C-482E-48FA-30FA21C56C9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456462E5-D12E-4157-6420-27B944F34E9B}"/>
              </a:ext>
            </a:extLst>
          </p:cNvPr>
          <p:cNvSpPr>
            <a:spLocks noGrp="1"/>
          </p:cNvSpPr>
          <p:nvPr>
            <p:ph type="sldNum" sz="quarter" idx="4"/>
          </p:nvPr>
        </p:nvSpPr>
        <p:spPr/>
        <p:txBody>
          <a:bodyPr/>
          <a:lstStyle/>
          <a:p>
            <a:fld id="{87B17086-FE5F-4B39-99A4-0AF7C2C21D7E}" type="slidenum">
              <a:rPr lang="pl-PL" smtClean="0"/>
              <a:pPr/>
              <a:t>87</a:t>
            </a:fld>
            <a:endParaRPr lang="pl-PL" dirty="0"/>
          </a:p>
        </p:txBody>
      </p:sp>
    </p:spTree>
    <p:extLst>
      <p:ext uri="{BB962C8B-B14F-4D97-AF65-F5344CB8AC3E}">
        <p14:creationId xmlns:p14="http://schemas.microsoft.com/office/powerpoint/2010/main" val="17305592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480782-9FF7-0880-4C45-9F311C193D43}"/>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63497029-0988-6909-74CA-E6687BF3C91A}"/>
              </a:ext>
            </a:extLst>
          </p:cNvPr>
          <p:cNvSpPr>
            <a:spLocks noGrp="1"/>
          </p:cNvSpPr>
          <p:nvPr>
            <p:ph type="title"/>
          </p:nvPr>
        </p:nvSpPr>
        <p:spPr/>
        <p:txBody>
          <a:bodyPr/>
          <a:lstStyle/>
          <a:p>
            <a:r>
              <a:rPr lang="en-US" dirty="0"/>
              <a:t>Poultry should be cooked to: </a:t>
            </a:r>
            <a:endParaRPr lang="pl-PL" dirty="0"/>
          </a:p>
        </p:txBody>
      </p:sp>
      <p:sp>
        <p:nvSpPr>
          <p:cNvPr id="7" name="Symbol zastępczy zawartości 6">
            <a:extLst>
              <a:ext uri="{FF2B5EF4-FFF2-40B4-BE49-F238E27FC236}">
                <a16:creationId xmlns:a16="http://schemas.microsoft.com/office/drawing/2014/main" id="{938740FF-8C2A-2AB3-D080-A200DE863008}"/>
              </a:ext>
            </a:extLst>
          </p:cNvPr>
          <p:cNvSpPr>
            <a:spLocks noGrp="1"/>
          </p:cNvSpPr>
          <p:nvPr>
            <p:ph idx="1"/>
          </p:nvPr>
        </p:nvSpPr>
        <p:spPr/>
        <p:txBody>
          <a:bodyPr>
            <a:normAutofit/>
          </a:bodyPr>
          <a:lstStyle/>
          <a:p>
            <a:pPr marL="57150" indent="-514350">
              <a:buClr>
                <a:schemeClr val="tx2"/>
              </a:buClr>
              <a:buFont typeface="+mj-lt"/>
              <a:buAutoNum type="alphaUcPeriod"/>
            </a:pPr>
            <a:r>
              <a:rPr lang="pl-PL" dirty="0">
                <a:latin typeface="+mj-lt"/>
              </a:rPr>
              <a:t>  </a:t>
            </a:r>
            <a:r>
              <a:rPr lang="en-US" dirty="0">
                <a:latin typeface="+mj-lt"/>
              </a:rPr>
              <a:t>135 ºF</a:t>
            </a:r>
          </a:p>
          <a:p>
            <a:pPr marL="57150" indent="-514350">
              <a:buClr>
                <a:schemeClr val="tx2"/>
              </a:buClr>
              <a:buFont typeface="+mj-lt"/>
              <a:buAutoNum type="alphaUcPeriod"/>
            </a:pPr>
            <a:r>
              <a:rPr lang="pl-PL" dirty="0">
                <a:latin typeface="+mj-lt"/>
              </a:rPr>
              <a:t>  </a:t>
            </a:r>
            <a:r>
              <a:rPr lang="en-US" dirty="0">
                <a:latin typeface="+mj-lt"/>
              </a:rPr>
              <a:t>145 ºF</a:t>
            </a:r>
          </a:p>
          <a:p>
            <a:pPr marL="57150" indent="-514350">
              <a:buClr>
                <a:schemeClr val="tx2"/>
              </a:buClr>
              <a:buFont typeface="+mj-lt"/>
              <a:buAutoNum type="alphaUcPeriod"/>
            </a:pPr>
            <a:r>
              <a:rPr lang="pl-PL" dirty="0">
                <a:latin typeface="+mj-lt"/>
              </a:rPr>
              <a:t>  </a:t>
            </a:r>
            <a:r>
              <a:rPr lang="en-US" dirty="0">
                <a:latin typeface="+mj-lt"/>
              </a:rPr>
              <a:t>155 ºF</a:t>
            </a:r>
          </a:p>
          <a:p>
            <a:pPr marL="57150" indent="-514350">
              <a:buClr>
                <a:schemeClr val="tx2"/>
              </a:buClr>
              <a:buFont typeface="+mj-lt"/>
              <a:buAutoNum type="alphaUcPeriod"/>
            </a:pPr>
            <a:r>
              <a:rPr lang="pl-PL" dirty="0">
                <a:latin typeface="+mj-lt"/>
              </a:rPr>
              <a:t>  </a:t>
            </a:r>
            <a:r>
              <a:rPr lang="en-US" b="1" dirty="0">
                <a:solidFill>
                  <a:schemeClr val="accent4"/>
                </a:solidFill>
              </a:rPr>
              <a:t>165 ºF</a:t>
            </a:r>
          </a:p>
        </p:txBody>
      </p:sp>
      <p:sp>
        <p:nvSpPr>
          <p:cNvPr id="3" name="Symbol zastępczy stopki 2">
            <a:extLst>
              <a:ext uri="{FF2B5EF4-FFF2-40B4-BE49-F238E27FC236}">
                <a16:creationId xmlns:a16="http://schemas.microsoft.com/office/drawing/2014/main" id="{5572CBE6-9472-08F9-A897-CADBA58BC5B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A693293-2A3B-9DE8-399C-336CDA838852}"/>
              </a:ext>
            </a:extLst>
          </p:cNvPr>
          <p:cNvSpPr>
            <a:spLocks noGrp="1"/>
          </p:cNvSpPr>
          <p:nvPr>
            <p:ph type="sldNum" sz="quarter" idx="4"/>
          </p:nvPr>
        </p:nvSpPr>
        <p:spPr/>
        <p:txBody>
          <a:bodyPr/>
          <a:lstStyle/>
          <a:p>
            <a:fld id="{87B17086-FE5F-4B39-99A4-0AF7C2C21D7E}" type="slidenum">
              <a:rPr lang="pl-PL" smtClean="0"/>
              <a:pPr/>
              <a:t>88</a:t>
            </a:fld>
            <a:endParaRPr lang="pl-PL" dirty="0"/>
          </a:p>
        </p:txBody>
      </p:sp>
    </p:spTree>
    <p:extLst>
      <p:ext uri="{BB962C8B-B14F-4D97-AF65-F5344CB8AC3E}">
        <p14:creationId xmlns:p14="http://schemas.microsoft.com/office/powerpoint/2010/main" val="18592207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2557-9680-2833-9259-7A62B41C3609}"/>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DA2C8F09-D36C-F211-D5F4-02803EDAB8AA}"/>
              </a:ext>
            </a:extLst>
          </p:cNvPr>
          <p:cNvSpPr>
            <a:spLocks noGrp="1"/>
          </p:cNvSpPr>
          <p:nvPr>
            <p:ph type="title"/>
          </p:nvPr>
        </p:nvSpPr>
        <p:spPr>
          <a:xfrm>
            <a:off x="838200" y="403225"/>
            <a:ext cx="10134600" cy="1325563"/>
          </a:xfrm>
        </p:spPr>
        <p:txBody>
          <a:bodyPr/>
          <a:lstStyle/>
          <a:p>
            <a:r>
              <a:rPr lang="en-US" dirty="0"/>
              <a:t>Cooking Time and Temperature and Preparation Time  </a:t>
            </a:r>
            <a:endParaRPr lang="pl-PL" dirty="0"/>
          </a:p>
        </p:txBody>
      </p:sp>
      <p:sp>
        <p:nvSpPr>
          <p:cNvPr id="7" name="Symbol zastępczy zawartości 6">
            <a:extLst>
              <a:ext uri="{FF2B5EF4-FFF2-40B4-BE49-F238E27FC236}">
                <a16:creationId xmlns:a16="http://schemas.microsoft.com/office/drawing/2014/main" id="{FD4F7A8E-A992-E71F-9E7F-BE42D4B3426C}"/>
              </a:ext>
            </a:extLst>
          </p:cNvPr>
          <p:cNvSpPr>
            <a:spLocks noGrp="1"/>
          </p:cNvSpPr>
          <p:nvPr>
            <p:ph idx="1"/>
          </p:nvPr>
        </p:nvSpPr>
        <p:spPr>
          <a:xfrm>
            <a:off x="838199" y="2084089"/>
            <a:ext cx="10515600" cy="3973811"/>
          </a:xfrm>
        </p:spPr>
        <p:txBody>
          <a:bodyPr>
            <a:noAutofit/>
          </a:bodyPr>
          <a:lstStyle/>
          <a:p>
            <a:pPr marL="0" indent="0">
              <a:spcAft>
                <a:spcPts val="1000"/>
              </a:spcAft>
              <a:buNone/>
            </a:pPr>
            <a:r>
              <a:rPr lang="en-US" sz="2400" dirty="0"/>
              <a:t>Cooking temperature and time should be identified on the recipe; additionally, the amount of time required to prepare the recipe should be specified.</a:t>
            </a:r>
          </a:p>
          <a:p>
            <a:pPr marL="0" indent="0">
              <a:spcAft>
                <a:spcPts val="1000"/>
              </a:spcAft>
              <a:buNone/>
            </a:pPr>
            <a:r>
              <a:rPr lang="en-US" sz="2400" dirty="0"/>
              <a:t>This includes time for:</a:t>
            </a:r>
          </a:p>
          <a:p>
            <a:pPr lvl="1">
              <a:spcAft>
                <a:spcPts val="800"/>
              </a:spcAft>
              <a:buClr>
                <a:schemeClr val="accent6">
                  <a:lumMod val="75000"/>
                </a:schemeClr>
              </a:buClr>
            </a:pPr>
            <a:r>
              <a:rPr lang="en-US" sz="2000" dirty="0"/>
              <a:t>Chopping or dicing ingredients</a:t>
            </a:r>
          </a:p>
          <a:p>
            <a:pPr lvl="1">
              <a:spcAft>
                <a:spcPts val="800"/>
              </a:spcAft>
              <a:buClr>
                <a:schemeClr val="accent6">
                  <a:lumMod val="75000"/>
                </a:schemeClr>
              </a:buClr>
            </a:pPr>
            <a:r>
              <a:rPr lang="en-US" sz="2000" dirty="0"/>
              <a:t>Assembling the recipe</a:t>
            </a:r>
          </a:p>
          <a:p>
            <a:pPr lvl="1">
              <a:spcAft>
                <a:spcPts val="800"/>
              </a:spcAft>
              <a:buClr>
                <a:schemeClr val="accent6">
                  <a:lumMod val="75000"/>
                </a:schemeClr>
              </a:buClr>
            </a:pPr>
            <a:r>
              <a:rPr lang="en-US" sz="2000" dirty="0"/>
              <a:t>Preparing individual servings</a:t>
            </a:r>
          </a:p>
          <a:p>
            <a:pPr lvl="1">
              <a:spcAft>
                <a:spcPts val="800"/>
              </a:spcAft>
              <a:buClr>
                <a:schemeClr val="accent6">
                  <a:lumMod val="75000"/>
                </a:schemeClr>
              </a:buClr>
            </a:pPr>
            <a:r>
              <a:rPr lang="en-US" sz="2000" dirty="0"/>
              <a:t>Placing items on a baking sheet</a:t>
            </a:r>
          </a:p>
          <a:p>
            <a:pPr lvl="1">
              <a:spcAft>
                <a:spcPts val="800"/>
              </a:spcAft>
              <a:buClr>
                <a:schemeClr val="accent6">
                  <a:lumMod val="75000"/>
                </a:schemeClr>
              </a:buClr>
            </a:pPr>
            <a:r>
              <a:rPr lang="en-US" sz="2000" dirty="0"/>
              <a:t>Etc.</a:t>
            </a:r>
          </a:p>
        </p:txBody>
      </p:sp>
      <p:sp>
        <p:nvSpPr>
          <p:cNvPr id="3" name="Symbol zastępczy stopki 2">
            <a:extLst>
              <a:ext uri="{FF2B5EF4-FFF2-40B4-BE49-F238E27FC236}">
                <a16:creationId xmlns:a16="http://schemas.microsoft.com/office/drawing/2014/main" id="{56BC1430-8AD3-E08F-D896-7A2BB81F6EA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6B8FC5C-073D-7515-C74E-398D5CAB3301}"/>
              </a:ext>
            </a:extLst>
          </p:cNvPr>
          <p:cNvSpPr>
            <a:spLocks noGrp="1"/>
          </p:cNvSpPr>
          <p:nvPr>
            <p:ph type="sldNum" sz="quarter" idx="4"/>
          </p:nvPr>
        </p:nvSpPr>
        <p:spPr/>
        <p:txBody>
          <a:bodyPr/>
          <a:lstStyle/>
          <a:p>
            <a:fld id="{87B17086-FE5F-4B39-99A4-0AF7C2C21D7E}" type="slidenum">
              <a:rPr lang="pl-PL" smtClean="0"/>
              <a:pPr/>
              <a:t>89</a:t>
            </a:fld>
            <a:endParaRPr lang="pl-PL" dirty="0"/>
          </a:p>
        </p:txBody>
      </p:sp>
    </p:spTree>
    <p:extLst>
      <p:ext uri="{BB962C8B-B14F-4D97-AF65-F5344CB8AC3E}">
        <p14:creationId xmlns:p14="http://schemas.microsoft.com/office/powerpoint/2010/main" val="40074022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917C4-8CA8-3F17-81A0-F7DFAD72E95F}"/>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BEB9305B-E995-2255-7024-461361248A4F}"/>
              </a:ext>
            </a:extLst>
          </p:cNvPr>
          <p:cNvSpPr>
            <a:spLocks noGrp="1"/>
          </p:cNvSpPr>
          <p:nvPr>
            <p:ph type="title"/>
          </p:nvPr>
        </p:nvSpPr>
        <p:spPr>
          <a:xfrm>
            <a:off x="838200" y="403225"/>
            <a:ext cx="10134600" cy="1325563"/>
          </a:xfrm>
        </p:spPr>
        <p:txBody>
          <a:bodyPr/>
          <a:lstStyle/>
          <a:p>
            <a:r>
              <a:rPr lang="en-US" dirty="0"/>
              <a:t>Cooking Time and Temperature and Preparation Time</a:t>
            </a:r>
            <a:endParaRPr lang="pl-PL" dirty="0"/>
          </a:p>
        </p:txBody>
      </p:sp>
      <p:sp>
        <p:nvSpPr>
          <p:cNvPr id="3" name="Symbol zastępczy stopki 2">
            <a:extLst>
              <a:ext uri="{FF2B5EF4-FFF2-40B4-BE49-F238E27FC236}">
                <a16:creationId xmlns:a16="http://schemas.microsoft.com/office/drawing/2014/main" id="{B17072DE-7696-C46A-06D8-3924D375528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2" name="Picture 3">
            <a:extLst>
              <a:ext uri="{FF2B5EF4-FFF2-40B4-BE49-F238E27FC236}">
                <a16:creationId xmlns:a16="http://schemas.microsoft.com/office/drawing/2014/main" id="{CFB1BDA2-2A61-E58F-8452-0EEFB5D7D1BB}"/>
              </a:ext>
              <a:ext uri="{C183D7F6-B498-43B3-948B-1728B52AA6E4}">
                <adec:decorative xmlns:adec="http://schemas.microsoft.com/office/drawing/2017/decorative" val="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50926" y="2194541"/>
            <a:ext cx="2459116" cy="31014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5EA652C7-CE5F-2574-BBDC-1B9A638130AE}"/>
              </a:ext>
            </a:extLst>
          </p:cNvPr>
          <p:cNvSpPr/>
          <p:nvPr/>
        </p:nvSpPr>
        <p:spPr>
          <a:xfrm>
            <a:off x="96080" y="5577111"/>
            <a:ext cx="4249881" cy="369332"/>
          </a:xfrm>
          <a:prstGeom prst="rect">
            <a:avLst/>
          </a:prstGeom>
        </p:spPr>
        <p:txBody>
          <a:bodyPr wrap="none">
            <a:spAutoFit/>
          </a:bodyPr>
          <a:lstStyle/>
          <a:p>
            <a:r>
              <a:rPr lang="en-US" u="sng" dirty="0">
                <a:solidFill>
                  <a:srgbClr val="0563C1"/>
                </a:solidFill>
                <a:latin typeface="Arial" panose="020B0604020202020204" pitchFamily="34" charset="0"/>
                <a:ea typeface="Calibri" panose="020F0502020204030204" pitchFamily="34" charset="0"/>
                <a:hlinkClick r:id="rId3"/>
              </a:rPr>
              <a:t>theicn.org/</a:t>
            </a:r>
            <a:r>
              <a:rPr lang="en-US" u="sng" dirty="0" err="1">
                <a:solidFill>
                  <a:srgbClr val="0563C1"/>
                </a:solidFill>
                <a:latin typeface="Arial" panose="020B0604020202020204" pitchFamily="34" charset="0"/>
                <a:ea typeface="Calibri" panose="020F0502020204030204" pitchFamily="34" charset="0"/>
                <a:hlinkClick r:id="rId3"/>
              </a:rPr>
              <a:t>icn</a:t>
            </a:r>
            <a:r>
              <a:rPr lang="en-US" u="sng" dirty="0">
                <a:solidFill>
                  <a:srgbClr val="0563C1"/>
                </a:solidFill>
                <a:latin typeface="Arial" panose="020B0604020202020204" pitchFamily="34" charset="0"/>
                <a:ea typeface="Calibri" panose="020F0502020204030204" pitchFamily="34" charset="0"/>
                <a:hlinkClick r:id="rId3"/>
              </a:rPr>
              <a:t>-resources-a-z/food-safety</a:t>
            </a:r>
            <a:endParaRPr lang="en-US" dirty="0"/>
          </a:p>
        </p:txBody>
      </p:sp>
      <p:sp>
        <p:nvSpPr>
          <p:cNvPr id="7" name="Symbol zastępczy zawartości 6">
            <a:extLst>
              <a:ext uri="{FF2B5EF4-FFF2-40B4-BE49-F238E27FC236}">
                <a16:creationId xmlns:a16="http://schemas.microsoft.com/office/drawing/2014/main" id="{4FBB9C49-E866-E9A9-D007-AE6A70966865}"/>
              </a:ext>
            </a:extLst>
          </p:cNvPr>
          <p:cNvSpPr>
            <a:spLocks noGrp="1"/>
          </p:cNvSpPr>
          <p:nvPr>
            <p:ph idx="1"/>
          </p:nvPr>
        </p:nvSpPr>
        <p:spPr>
          <a:xfrm>
            <a:off x="4345961" y="2084089"/>
            <a:ext cx="7416801" cy="3973811"/>
          </a:xfrm>
        </p:spPr>
        <p:txBody>
          <a:bodyPr>
            <a:noAutofit/>
          </a:bodyPr>
          <a:lstStyle/>
          <a:p>
            <a:pPr marL="0" indent="0">
              <a:spcAft>
                <a:spcPts val="300"/>
              </a:spcAft>
              <a:buNone/>
            </a:pPr>
            <a:r>
              <a:rPr lang="en-US" dirty="0"/>
              <a:t>The final internal temperature of the prepared foods should be identified.</a:t>
            </a:r>
          </a:p>
          <a:p>
            <a:pPr lvl="1">
              <a:spcAft>
                <a:spcPts val="300"/>
              </a:spcAft>
              <a:buClr>
                <a:schemeClr val="accent6">
                  <a:lumMod val="75000"/>
                </a:schemeClr>
              </a:buClr>
            </a:pPr>
            <a:r>
              <a:rPr lang="en-US" dirty="0"/>
              <a:t>Specifying a final internal temperature ensure that products are cooked safely and properly. </a:t>
            </a:r>
          </a:p>
          <a:p>
            <a:pPr lvl="1">
              <a:spcAft>
                <a:spcPts val="300"/>
              </a:spcAft>
              <a:buClr>
                <a:schemeClr val="accent6">
                  <a:lumMod val="75000"/>
                </a:schemeClr>
              </a:buClr>
            </a:pPr>
            <a:r>
              <a:rPr lang="en-US" dirty="0"/>
              <a:t>Please check with your state or local health authority for guidance related to safe internal cooking temperatures.</a:t>
            </a:r>
          </a:p>
        </p:txBody>
      </p:sp>
      <p:sp>
        <p:nvSpPr>
          <p:cNvPr id="4" name="Symbol zastępczy numeru slajdu 3">
            <a:extLst>
              <a:ext uri="{FF2B5EF4-FFF2-40B4-BE49-F238E27FC236}">
                <a16:creationId xmlns:a16="http://schemas.microsoft.com/office/drawing/2014/main" id="{6D7870B5-AE66-DCCF-C537-60B90D5C4785}"/>
              </a:ext>
            </a:extLst>
          </p:cNvPr>
          <p:cNvSpPr>
            <a:spLocks noGrp="1"/>
          </p:cNvSpPr>
          <p:nvPr>
            <p:ph type="sldNum" sz="quarter" idx="4"/>
          </p:nvPr>
        </p:nvSpPr>
        <p:spPr/>
        <p:txBody>
          <a:bodyPr/>
          <a:lstStyle/>
          <a:p>
            <a:fld id="{87B17086-FE5F-4B39-99A4-0AF7C2C21D7E}" type="slidenum">
              <a:rPr lang="pl-PL" smtClean="0"/>
              <a:pPr/>
              <a:t>90</a:t>
            </a:fld>
            <a:endParaRPr lang="pl-PL" dirty="0"/>
          </a:p>
        </p:txBody>
      </p:sp>
    </p:spTree>
    <p:extLst>
      <p:ext uri="{BB962C8B-B14F-4D97-AF65-F5344CB8AC3E}">
        <p14:creationId xmlns:p14="http://schemas.microsoft.com/office/powerpoint/2010/main" val="15747852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77721-9311-023E-DB63-31601E33E81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2B3A788-3CC5-B387-81DE-6FCDC9BE3482}"/>
              </a:ext>
            </a:extLst>
          </p:cNvPr>
          <p:cNvSpPr>
            <a:spLocks noGrp="1"/>
          </p:cNvSpPr>
          <p:nvPr>
            <p:ph type="title"/>
          </p:nvPr>
        </p:nvSpPr>
        <p:spPr>
          <a:xfrm>
            <a:off x="3345366" y="660028"/>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9E08876E-366B-BBCE-A525-CEDF1D3EDFDB}"/>
              </a:ext>
            </a:extLst>
          </p:cNvPr>
          <p:cNvSpPr>
            <a:spLocks noGrp="1"/>
          </p:cNvSpPr>
          <p:nvPr>
            <p:ph type="body" idx="1"/>
          </p:nvPr>
        </p:nvSpPr>
        <p:spPr>
          <a:xfrm>
            <a:off x="3345366" y="3030399"/>
            <a:ext cx="7475034" cy="2288424"/>
          </a:xfrm>
        </p:spPr>
        <p:txBody>
          <a:bodyPr>
            <a:normAutofit/>
          </a:bodyPr>
          <a:lstStyle/>
          <a:p>
            <a:r>
              <a:rPr lang="en-US" dirty="0">
                <a:solidFill>
                  <a:schemeClr val="tx1"/>
                </a:solidFill>
              </a:rPr>
              <a:t>One of the primary reasons standardized recipes need to be standardized to the site is variations between kitchens. What aspects of the kitchen do you think create variations between sites? </a:t>
            </a:r>
          </a:p>
        </p:txBody>
      </p:sp>
      <p:sp>
        <p:nvSpPr>
          <p:cNvPr id="4" name="Symbol zastępczy stopki 3">
            <a:extLst>
              <a:ext uri="{FF2B5EF4-FFF2-40B4-BE49-F238E27FC236}">
                <a16:creationId xmlns:a16="http://schemas.microsoft.com/office/drawing/2014/main" id="{59DAFD1F-A036-87CF-0635-EC47AC361B2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354787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A390A836-2938-5F62-603C-E3E29BEE9509}"/>
              </a:ext>
            </a:extLst>
          </p:cNvPr>
          <p:cNvSpPr>
            <a:spLocks noGrp="1"/>
          </p:cNvSpPr>
          <p:nvPr>
            <p:ph type="title"/>
          </p:nvPr>
        </p:nvSpPr>
        <p:spPr/>
        <p:txBody>
          <a:bodyPr/>
          <a:lstStyle/>
          <a:p>
            <a:r>
              <a:rPr lang="pl-PL" dirty="0" err="1"/>
              <a:t>Serving</a:t>
            </a:r>
            <a:r>
              <a:rPr lang="pl-PL" dirty="0"/>
              <a:t> </a:t>
            </a:r>
            <a:r>
              <a:rPr lang="pl-PL" dirty="0" err="1"/>
              <a:t>Size</a:t>
            </a:r>
            <a:r>
              <a:rPr lang="pl-PL" dirty="0"/>
              <a:t> and </a:t>
            </a:r>
            <a:r>
              <a:rPr lang="pl-PL" dirty="0" err="1"/>
              <a:t>Yield</a:t>
            </a:r>
            <a:r>
              <a:rPr lang="pl-PL" dirty="0"/>
              <a:t> </a:t>
            </a:r>
          </a:p>
        </p:txBody>
      </p:sp>
      <p:sp>
        <p:nvSpPr>
          <p:cNvPr id="2" name="Symbol zastępczy zawartości 1">
            <a:extLst>
              <a:ext uri="{FF2B5EF4-FFF2-40B4-BE49-F238E27FC236}">
                <a16:creationId xmlns:a16="http://schemas.microsoft.com/office/drawing/2014/main" id="{102E4CC0-E7A2-7756-6BF3-5C28956DC7C9}"/>
              </a:ext>
            </a:extLst>
          </p:cNvPr>
          <p:cNvSpPr>
            <a:spLocks noGrp="1"/>
          </p:cNvSpPr>
          <p:nvPr>
            <p:ph idx="1"/>
          </p:nvPr>
        </p:nvSpPr>
        <p:spPr/>
        <p:txBody>
          <a:bodyPr/>
          <a:lstStyle/>
          <a:p>
            <a:pPr marL="457200" indent="-457200">
              <a:buClr>
                <a:schemeClr val="accent3"/>
              </a:buClr>
              <a:buFont typeface="Wingdings" panose="05000000000000000000" pitchFamily="2" charset="2"/>
              <a:buChar char="w"/>
            </a:pPr>
            <a:r>
              <a:rPr lang="en-US" dirty="0"/>
              <a:t>Serving the correct portion size is critical for maintaining the integrity of the recipe’s nutritional value.</a:t>
            </a:r>
          </a:p>
          <a:p>
            <a:pPr marL="457200" indent="-457200">
              <a:buClr>
                <a:schemeClr val="accent3"/>
              </a:buClr>
              <a:buFont typeface="Wingdings" panose="05000000000000000000" pitchFamily="2" charset="2"/>
              <a:buChar char="w"/>
            </a:pPr>
            <a:r>
              <a:rPr lang="en-US" dirty="0"/>
              <a:t>Proper portion control ensures the recipe yields the correct number of servings.</a:t>
            </a:r>
          </a:p>
        </p:txBody>
      </p:sp>
      <p:sp>
        <p:nvSpPr>
          <p:cNvPr id="3" name="Symbol zastępczy stopki 2">
            <a:extLst>
              <a:ext uri="{FF2B5EF4-FFF2-40B4-BE49-F238E27FC236}">
                <a16:creationId xmlns:a16="http://schemas.microsoft.com/office/drawing/2014/main" id="{F1FB5541-2537-BB4D-710A-2217817876C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4B3196B8-73A1-78D8-D03B-8EADF1686253}"/>
              </a:ext>
            </a:extLst>
          </p:cNvPr>
          <p:cNvSpPr>
            <a:spLocks noGrp="1"/>
          </p:cNvSpPr>
          <p:nvPr>
            <p:ph type="sldNum" sz="quarter" idx="4"/>
          </p:nvPr>
        </p:nvSpPr>
        <p:spPr/>
        <p:txBody>
          <a:bodyPr/>
          <a:lstStyle/>
          <a:p>
            <a:fld id="{87B17086-FE5F-4B39-99A4-0AF7C2C21D7E}" type="slidenum">
              <a:rPr lang="pl-PL" smtClean="0"/>
              <a:pPr/>
              <a:t>92</a:t>
            </a:fld>
            <a:endParaRPr lang="pl-PL" dirty="0"/>
          </a:p>
        </p:txBody>
      </p:sp>
    </p:spTree>
    <p:extLst>
      <p:ext uri="{BB962C8B-B14F-4D97-AF65-F5344CB8AC3E}">
        <p14:creationId xmlns:p14="http://schemas.microsoft.com/office/powerpoint/2010/main" val="519513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EF5847-4C51-9F72-2B8A-8B0EF9AF2161}"/>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8612A95-FEC7-0909-D976-BF4D56646B28}"/>
              </a:ext>
            </a:extLst>
          </p:cNvPr>
          <p:cNvSpPr>
            <a:spLocks noGrp="1"/>
          </p:cNvSpPr>
          <p:nvPr>
            <p:ph type="title"/>
          </p:nvPr>
        </p:nvSpPr>
        <p:spPr/>
        <p:txBody>
          <a:bodyPr/>
          <a:lstStyle/>
          <a:p>
            <a:r>
              <a:rPr lang="pl-PL" dirty="0"/>
              <a:t>Serving Size and Yield </a:t>
            </a:r>
            <a:r>
              <a:rPr lang="en-US" dirty="0"/>
              <a:t> </a:t>
            </a:r>
            <a:endParaRPr lang="pl-PL" dirty="0"/>
          </a:p>
        </p:txBody>
      </p:sp>
      <p:sp>
        <p:nvSpPr>
          <p:cNvPr id="2" name="Symbol zastępczy zawartości 1">
            <a:extLst>
              <a:ext uri="{FF2B5EF4-FFF2-40B4-BE49-F238E27FC236}">
                <a16:creationId xmlns:a16="http://schemas.microsoft.com/office/drawing/2014/main" id="{0E54CC9F-2112-4BB3-1672-D74516BFAF37}"/>
              </a:ext>
            </a:extLst>
          </p:cNvPr>
          <p:cNvSpPr>
            <a:spLocks noGrp="1"/>
          </p:cNvSpPr>
          <p:nvPr>
            <p:ph idx="1"/>
          </p:nvPr>
        </p:nvSpPr>
        <p:spPr>
          <a:xfrm>
            <a:off x="838200" y="1825625"/>
            <a:ext cx="10299700" cy="4031113"/>
          </a:xfrm>
        </p:spPr>
        <p:txBody>
          <a:bodyPr>
            <a:normAutofit/>
          </a:bodyPr>
          <a:lstStyle/>
          <a:p>
            <a:pPr marL="457200" indent="-457200">
              <a:buClr>
                <a:schemeClr val="accent3"/>
              </a:buClr>
              <a:buFont typeface="Wingdings" panose="05000000000000000000" pitchFamily="2" charset="2"/>
              <a:buChar char="w"/>
            </a:pPr>
            <a:r>
              <a:rPr lang="en-US" dirty="0"/>
              <a:t>The size of an individual serving should be listed on the recipe.</a:t>
            </a:r>
          </a:p>
          <a:p>
            <a:pPr marL="457200" indent="-457200">
              <a:buClr>
                <a:schemeClr val="accent3"/>
              </a:buClr>
              <a:buFont typeface="Wingdings" panose="05000000000000000000" pitchFamily="2" charset="2"/>
              <a:buChar char="w"/>
            </a:pPr>
            <a:r>
              <a:rPr lang="en-US" dirty="0"/>
              <a:t>Assess the appropriateness of the serving size for each age group.</a:t>
            </a:r>
          </a:p>
          <a:p>
            <a:pPr marL="457200" indent="-457200">
              <a:buClr>
                <a:schemeClr val="accent3"/>
              </a:buClr>
              <a:buFont typeface="Wingdings" panose="05000000000000000000" pitchFamily="2" charset="2"/>
              <a:buChar char="w"/>
            </a:pPr>
            <a:r>
              <a:rPr lang="en-US" dirty="0"/>
              <a:t>List the weight and volume of the serving. </a:t>
            </a:r>
          </a:p>
          <a:p>
            <a:pPr marL="457200" indent="-457200">
              <a:buClr>
                <a:schemeClr val="accent3"/>
              </a:buClr>
              <a:buFont typeface="Wingdings" panose="05000000000000000000" pitchFamily="2" charset="2"/>
              <a:buChar char="w"/>
            </a:pPr>
            <a:r>
              <a:rPr lang="en-US" dirty="0"/>
              <a:t>Identify the weight of one serving and the general description of serving size.</a:t>
            </a:r>
          </a:p>
        </p:txBody>
      </p:sp>
      <p:sp>
        <p:nvSpPr>
          <p:cNvPr id="3" name="Symbol zastępczy stopki 2">
            <a:extLst>
              <a:ext uri="{FF2B5EF4-FFF2-40B4-BE49-F238E27FC236}">
                <a16:creationId xmlns:a16="http://schemas.microsoft.com/office/drawing/2014/main" id="{670E3780-31A4-A2BB-AA6C-7F77DB10F6D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D877633-2F56-043E-0F28-76174E3B0A9C}"/>
              </a:ext>
            </a:extLst>
          </p:cNvPr>
          <p:cNvSpPr>
            <a:spLocks noGrp="1"/>
          </p:cNvSpPr>
          <p:nvPr>
            <p:ph type="sldNum" sz="quarter" idx="4"/>
          </p:nvPr>
        </p:nvSpPr>
        <p:spPr/>
        <p:txBody>
          <a:bodyPr/>
          <a:lstStyle/>
          <a:p>
            <a:fld id="{87B17086-FE5F-4B39-99A4-0AF7C2C21D7E}" type="slidenum">
              <a:rPr lang="pl-PL" smtClean="0"/>
              <a:pPr/>
              <a:t>93</a:t>
            </a:fld>
            <a:endParaRPr lang="pl-PL" dirty="0"/>
          </a:p>
        </p:txBody>
      </p:sp>
    </p:spTree>
    <p:extLst>
      <p:ext uri="{BB962C8B-B14F-4D97-AF65-F5344CB8AC3E}">
        <p14:creationId xmlns:p14="http://schemas.microsoft.com/office/powerpoint/2010/main" val="14156253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3E1E8A-AF4E-752D-9F3B-C7E99B3714D2}"/>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FCB66BF-398A-36F0-3823-3E13DD4A0D97}"/>
              </a:ext>
            </a:extLst>
          </p:cNvPr>
          <p:cNvSpPr>
            <a:spLocks noGrp="1"/>
          </p:cNvSpPr>
          <p:nvPr>
            <p:ph type="title"/>
          </p:nvPr>
        </p:nvSpPr>
        <p:spPr/>
        <p:txBody>
          <a:bodyPr/>
          <a:lstStyle/>
          <a:p>
            <a:r>
              <a:rPr lang="pl-PL" dirty="0"/>
              <a:t>Serving Size and Yield </a:t>
            </a:r>
            <a:r>
              <a:rPr lang="en-US" dirty="0"/>
              <a:t>  </a:t>
            </a:r>
            <a:endParaRPr lang="pl-PL" dirty="0"/>
          </a:p>
        </p:txBody>
      </p:sp>
      <p:sp>
        <p:nvSpPr>
          <p:cNvPr id="2" name="Symbol zastępczy zawartości 1">
            <a:extLst>
              <a:ext uri="{FF2B5EF4-FFF2-40B4-BE49-F238E27FC236}">
                <a16:creationId xmlns:a16="http://schemas.microsoft.com/office/drawing/2014/main" id="{BD5D0F5C-1D30-26D6-4118-582FE8F2CA73}"/>
              </a:ext>
            </a:extLst>
          </p:cNvPr>
          <p:cNvSpPr>
            <a:spLocks noGrp="1"/>
          </p:cNvSpPr>
          <p:nvPr>
            <p:ph idx="1"/>
          </p:nvPr>
        </p:nvSpPr>
        <p:spPr/>
        <p:txBody>
          <a:bodyPr/>
          <a:lstStyle/>
          <a:p>
            <a:pPr>
              <a:buClr>
                <a:schemeClr val="accent3"/>
              </a:buClr>
            </a:pPr>
            <a:r>
              <a:rPr lang="en-US" dirty="0"/>
              <a:t>Incorrect portioning can lead to a series of unfortunate situations:</a:t>
            </a:r>
          </a:p>
          <a:p>
            <a:pPr marL="457200" indent="-457200">
              <a:buClr>
                <a:schemeClr val="accent3"/>
              </a:buClr>
              <a:buFont typeface="Wingdings" panose="05000000000000000000" pitchFamily="2" charset="2"/>
              <a:buChar char="w"/>
            </a:pPr>
            <a:r>
              <a:rPr lang="en-US" sz="2600" dirty="0"/>
              <a:t>Running out of food on the service line</a:t>
            </a:r>
          </a:p>
          <a:p>
            <a:pPr marL="457200" indent="-457200">
              <a:buClr>
                <a:schemeClr val="accent3"/>
              </a:buClr>
              <a:buFont typeface="Wingdings" panose="05000000000000000000" pitchFamily="2" charset="2"/>
              <a:buChar char="w"/>
            </a:pPr>
            <a:r>
              <a:rPr lang="en-US" sz="2600" dirty="0"/>
              <a:t>Inaccurate nutritional makeup of the serving</a:t>
            </a:r>
          </a:p>
          <a:p>
            <a:pPr marL="457200" indent="-457200">
              <a:buClr>
                <a:schemeClr val="accent3"/>
              </a:buClr>
              <a:buFont typeface="Wingdings" panose="05000000000000000000" pitchFamily="2" charset="2"/>
              <a:buChar char="w"/>
            </a:pPr>
            <a:r>
              <a:rPr lang="en-US" sz="2600" dirty="0"/>
              <a:t>Increase in food and labor costs</a:t>
            </a:r>
          </a:p>
          <a:p>
            <a:pPr marL="457200" indent="-457200">
              <a:buClr>
                <a:schemeClr val="accent3"/>
              </a:buClr>
              <a:buFont typeface="Wingdings" panose="05000000000000000000" pitchFamily="2" charset="2"/>
              <a:buChar char="w"/>
            </a:pPr>
            <a:r>
              <a:rPr lang="en-US" sz="2600" dirty="0"/>
              <a:t>Unsatisfied customers</a:t>
            </a:r>
          </a:p>
        </p:txBody>
      </p:sp>
      <p:sp>
        <p:nvSpPr>
          <p:cNvPr id="3" name="Symbol zastępczy stopki 2">
            <a:extLst>
              <a:ext uri="{FF2B5EF4-FFF2-40B4-BE49-F238E27FC236}">
                <a16:creationId xmlns:a16="http://schemas.microsoft.com/office/drawing/2014/main" id="{AE10D199-3559-18C0-60DE-CC12DF9AE62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8FE9BF49-2F3D-0CBC-1B8C-A1C924CA0068}"/>
              </a:ext>
            </a:extLst>
          </p:cNvPr>
          <p:cNvSpPr>
            <a:spLocks noGrp="1"/>
          </p:cNvSpPr>
          <p:nvPr>
            <p:ph type="sldNum" sz="quarter" idx="4"/>
          </p:nvPr>
        </p:nvSpPr>
        <p:spPr/>
        <p:txBody>
          <a:bodyPr/>
          <a:lstStyle/>
          <a:p>
            <a:fld id="{87B17086-FE5F-4B39-99A4-0AF7C2C21D7E}" type="slidenum">
              <a:rPr lang="pl-PL" smtClean="0"/>
              <a:pPr/>
              <a:t>94</a:t>
            </a:fld>
            <a:endParaRPr lang="pl-PL" dirty="0"/>
          </a:p>
        </p:txBody>
      </p:sp>
    </p:spTree>
    <p:extLst>
      <p:ext uri="{BB962C8B-B14F-4D97-AF65-F5344CB8AC3E}">
        <p14:creationId xmlns:p14="http://schemas.microsoft.com/office/powerpoint/2010/main" val="40033660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936B6701-395B-D213-E18A-FB9F2DA18AE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AE4550B-AB92-BA7B-0E0F-85C729A206FC}"/>
              </a:ext>
            </a:extLst>
          </p:cNvPr>
          <p:cNvSpPr>
            <a:spLocks noGrp="1"/>
          </p:cNvSpPr>
          <p:nvPr>
            <p:ph type="title"/>
          </p:nvPr>
        </p:nvSpPr>
        <p:spPr/>
        <p:txBody>
          <a:bodyPr/>
          <a:lstStyle/>
          <a:p>
            <a:r>
              <a:rPr lang="pl-PL" dirty="0" err="1"/>
              <a:t>Yield</a:t>
            </a:r>
            <a:r>
              <a:rPr lang="pl-PL" dirty="0"/>
              <a:t> </a:t>
            </a:r>
          </a:p>
        </p:txBody>
      </p:sp>
      <p:sp>
        <p:nvSpPr>
          <p:cNvPr id="2" name="Symbol zastępczy zawartości 1">
            <a:extLst>
              <a:ext uri="{FF2B5EF4-FFF2-40B4-BE49-F238E27FC236}">
                <a16:creationId xmlns:a16="http://schemas.microsoft.com/office/drawing/2014/main" id="{FF07CC40-463D-5CFF-BEB5-11EF08D4B8E8}"/>
              </a:ext>
            </a:extLst>
          </p:cNvPr>
          <p:cNvSpPr>
            <a:spLocks noGrp="1"/>
          </p:cNvSpPr>
          <p:nvPr>
            <p:ph idx="1"/>
          </p:nvPr>
        </p:nvSpPr>
        <p:spPr>
          <a:xfrm>
            <a:off x="838200" y="1825625"/>
            <a:ext cx="10604808" cy="4156075"/>
          </a:xfrm>
        </p:spPr>
        <p:txBody>
          <a:bodyPr>
            <a:normAutofit fontScale="77500" lnSpcReduction="20000"/>
          </a:bodyPr>
          <a:lstStyle/>
          <a:p>
            <a:pPr marL="457200" indent="-457200">
              <a:lnSpc>
                <a:spcPct val="120000"/>
              </a:lnSpc>
              <a:buClr>
                <a:schemeClr val="accent3"/>
              </a:buClr>
              <a:buFont typeface="Wingdings" panose="05000000000000000000" pitchFamily="2" charset="2"/>
              <a:buChar char="w"/>
            </a:pPr>
            <a:r>
              <a:rPr lang="en-US" dirty="0"/>
              <a:t>Yield refers to the amount of product that will be obtained when preparing a recipe.</a:t>
            </a:r>
          </a:p>
          <a:p>
            <a:pPr marL="457200" indent="-457200">
              <a:lnSpc>
                <a:spcPct val="120000"/>
              </a:lnSpc>
              <a:buClr>
                <a:schemeClr val="accent3"/>
              </a:buClr>
              <a:buFont typeface="Wingdings" panose="05000000000000000000" pitchFamily="2" charset="2"/>
              <a:buChar char="w"/>
            </a:pPr>
            <a:r>
              <a:rPr lang="en-US" dirty="0"/>
              <a:t>Identify recipe yield in total weight and/or volume, as well as a more general description such as 50 servings or 8 (12” x 20” x 4”) pans.</a:t>
            </a:r>
          </a:p>
          <a:p>
            <a:pPr marL="457200" indent="-457200">
              <a:lnSpc>
                <a:spcPct val="120000"/>
              </a:lnSpc>
              <a:buClr>
                <a:schemeClr val="accent3"/>
              </a:buClr>
              <a:buFont typeface="Wingdings" panose="05000000000000000000" pitchFamily="2" charset="2"/>
              <a:buChar char="w"/>
            </a:pPr>
            <a:r>
              <a:rPr lang="en-US" dirty="0"/>
              <a:t>Include the number of servings per pan. For example, each 2” full pan yields (50) servings.</a:t>
            </a:r>
          </a:p>
          <a:p>
            <a:pPr marL="457200" indent="-457200">
              <a:lnSpc>
                <a:spcPct val="120000"/>
              </a:lnSpc>
              <a:buClr>
                <a:schemeClr val="accent3"/>
              </a:buClr>
              <a:buFont typeface="Wingdings" panose="05000000000000000000" pitchFamily="2" charset="2"/>
              <a:buChar char="w"/>
            </a:pPr>
            <a:r>
              <a:rPr lang="en-US" dirty="0"/>
              <a:t>Provide the amount of the finished or processed product (weight, volume, and number of servings) available at the completion of production.</a:t>
            </a:r>
          </a:p>
        </p:txBody>
      </p:sp>
      <p:sp>
        <p:nvSpPr>
          <p:cNvPr id="3" name="Symbol zastępczy stopki 2">
            <a:extLst>
              <a:ext uri="{FF2B5EF4-FFF2-40B4-BE49-F238E27FC236}">
                <a16:creationId xmlns:a16="http://schemas.microsoft.com/office/drawing/2014/main" id="{014A7129-9CF8-34A5-898A-80754C9AF56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4F8E7C2-0ACA-BE75-5382-1990BF692BE7}"/>
              </a:ext>
            </a:extLst>
          </p:cNvPr>
          <p:cNvSpPr>
            <a:spLocks noGrp="1"/>
          </p:cNvSpPr>
          <p:nvPr>
            <p:ph type="sldNum" sz="quarter" idx="4"/>
          </p:nvPr>
        </p:nvSpPr>
        <p:spPr/>
        <p:txBody>
          <a:bodyPr/>
          <a:lstStyle/>
          <a:p>
            <a:fld id="{87B17086-FE5F-4B39-99A4-0AF7C2C21D7E}" type="slidenum">
              <a:rPr lang="pl-PL" smtClean="0"/>
              <a:pPr/>
              <a:t>95</a:t>
            </a:fld>
            <a:endParaRPr lang="pl-PL" dirty="0"/>
          </a:p>
        </p:txBody>
      </p:sp>
    </p:spTree>
    <p:extLst>
      <p:ext uri="{BB962C8B-B14F-4D97-AF65-F5344CB8AC3E}">
        <p14:creationId xmlns:p14="http://schemas.microsoft.com/office/powerpoint/2010/main" val="27634754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CB5E68D8-EB90-A388-F47B-FB309CFFF26F}"/>
              </a:ext>
            </a:extLst>
          </p:cNvPr>
          <p:cNvSpPr>
            <a:spLocks noGrp="1"/>
          </p:cNvSpPr>
          <p:nvPr>
            <p:ph type="title"/>
          </p:nvPr>
        </p:nvSpPr>
        <p:spPr>
          <a:xfrm>
            <a:off x="838200" y="247452"/>
            <a:ext cx="10661542" cy="1325563"/>
          </a:xfrm>
        </p:spPr>
        <p:txBody>
          <a:bodyPr/>
          <a:lstStyle/>
          <a:p>
            <a:pPr algn="ctr"/>
            <a:r>
              <a:rPr lang="pl-PL" dirty="0"/>
              <a:t>Basics </a:t>
            </a:r>
            <a:r>
              <a:rPr lang="pl-PL" dirty="0" err="1"/>
              <a:t>at</a:t>
            </a:r>
            <a:r>
              <a:rPr lang="pl-PL" dirty="0"/>
              <a:t> a </a:t>
            </a:r>
            <a:r>
              <a:rPr lang="pl-PL" dirty="0" err="1"/>
              <a:t>Glance</a:t>
            </a:r>
            <a:endParaRPr lang="pl-PL" dirty="0"/>
          </a:p>
        </p:txBody>
      </p:sp>
      <p:sp>
        <p:nvSpPr>
          <p:cNvPr id="3" name="Symbol zastępczy stopki 2">
            <a:extLst>
              <a:ext uri="{FF2B5EF4-FFF2-40B4-BE49-F238E27FC236}">
                <a16:creationId xmlns:a16="http://schemas.microsoft.com/office/drawing/2014/main" id="{3D928403-FF19-1B97-3872-EAC84036F9C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7" name="Picture 3" descr="A chart titled Basics at a Glance. It provides a quick reference for kitchen basics, including recipe abbreviations like &quot;tsp&quot; for teaspoon, and conversions for liquid volumes and weights, such as fluid ounces to cups and ounces to grams.&#10;">
            <a:extLst>
              <a:ext uri="{FF2B5EF4-FFF2-40B4-BE49-F238E27FC236}">
                <a16:creationId xmlns:a16="http://schemas.microsoft.com/office/drawing/2014/main" id="{337B0C95-23C0-970D-5BF2-2235749D6F3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56091" y="1636637"/>
            <a:ext cx="2784259" cy="3648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4" descr="A continuation of the chart titled Basics at a Glance. It illustrates different types of spoons such as ladles, portion servers, and specialty spoons. It provides exact capacities for each type, such as 1/8 cup for a size 16 scoop or 2 tbsp for a size 30 scoop, detailed in both ounces and tablespoons. It also distinguishes between solid and perforated spoons.&#10;">
            <a:extLst>
              <a:ext uri="{FF2B5EF4-FFF2-40B4-BE49-F238E27FC236}">
                <a16:creationId xmlns:a16="http://schemas.microsoft.com/office/drawing/2014/main" id="{85DA90BE-AF39-0B38-ED41-E57807305B9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03127" y="1636637"/>
            <a:ext cx="2784259" cy="3648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5" descr="A continuation of the chart titled Basics at a Glance. It illustrates the capacities of steamtable pans along with other types of baking and cooking pans. It lists pan dimensions, approximate capacities in quarts, along with serving sizes such as how many servings of 1/2 cup each can be extracted from various pan sizes. The guide includes cutting diagrams for portioning.&#10;">
            <a:extLst>
              <a:ext uri="{FF2B5EF4-FFF2-40B4-BE49-F238E27FC236}">
                <a16:creationId xmlns:a16="http://schemas.microsoft.com/office/drawing/2014/main" id="{CEF83D4B-DC90-CDB9-DBC6-7882E77BC6C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150163" y="1636637"/>
            <a:ext cx="2784259" cy="3648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6" descr="A continuation of the chart titled Basics at a Glance. It features illustrations and conversions for fractions to decimals, ounces to grams, and cups to liters.&#10;">
            <a:extLst>
              <a:ext uri="{FF2B5EF4-FFF2-40B4-BE49-F238E27FC236}">
                <a16:creationId xmlns:a16="http://schemas.microsoft.com/office/drawing/2014/main" id="{E738070F-55CF-CAC6-1781-FF8E8A0E73C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997199" y="1636637"/>
            <a:ext cx="2784259" cy="3648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7">
            <a:extLst>
              <a:ext uri="{FF2B5EF4-FFF2-40B4-BE49-F238E27FC236}">
                <a16:creationId xmlns:a16="http://schemas.microsoft.com/office/drawing/2014/main" id="{C0DD9CC3-6897-162F-9DD9-5D0859C5A239}"/>
              </a:ext>
            </a:extLst>
          </p:cNvPr>
          <p:cNvSpPr/>
          <p:nvPr/>
        </p:nvSpPr>
        <p:spPr>
          <a:xfrm>
            <a:off x="2766480" y="5586825"/>
            <a:ext cx="6659041" cy="461665"/>
          </a:xfrm>
          <a:prstGeom prst="rect">
            <a:avLst/>
          </a:prstGeom>
        </p:spPr>
        <p:txBody>
          <a:bodyPr wrap="square">
            <a:spAutoFit/>
          </a:bodyPr>
          <a:lstStyle/>
          <a:p>
            <a:r>
              <a:rPr lang="en-US" sz="2400" u="sng" dirty="0">
                <a:solidFill>
                  <a:srgbClr val="0563C1"/>
                </a:solidFill>
                <a:latin typeface="Arial" panose="020B0604020202020204" pitchFamily="34" charset="0"/>
                <a:ea typeface="Calibri" panose="020F0502020204030204" pitchFamily="34" charset="0"/>
                <a:hlinkClick r:id="rId6"/>
              </a:rPr>
              <a:t>theicn.org/</a:t>
            </a:r>
            <a:r>
              <a:rPr lang="en-US" sz="2400" u="sng" dirty="0" err="1">
                <a:solidFill>
                  <a:srgbClr val="0563C1"/>
                </a:solidFill>
                <a:latin typeface="Arial" panose="020B0604020202020204" pitchFamily="34" charset="0"/>
                <a:ea typeface="Calibri" panose="020F0502020204030204" pitchFamily="34" charset="0"/>
                <a:hlinkClick r:id="rId6"/>
              </a:rPr>
              <a:t>icn</a:t>
            </a:r>
            <a:r>
              <a:rPr lang="en-US" sz="2400" u="sng" dirty="0">
                <a:solidFill>
                  <a:srgbClr val="0563C1"/>
                </a:solidFill>
                <a:latin typeface="Arial" panose="020B0604020202020204" pitchFamily="34" charset="0"/>
                <a:ea typeface="Calibri" panose="020F0502020204030204" pitchFamily="34" charset="0"/>
                <a:hlinkClick r:id="rId6"/>
              </a:rPr>
              <a:t>-resources-a-z/basics-at-a-glance/</a:t>
            </a:r>
            <a:r>
              <a:rPr lang="en-US" sz="2400" dirty="0">
                <a:latin typeface="Arial" panose="020B0604020202020204" pitchFamily="34" charset="0"/>
                <a:ea typeface="Calibri" panose="020F0502020204030204" pitchFamily="34" charset="0"/>
              </a:rPr>
              <a:t> </a:t>
            </a:r>
            <a:endParaRPr lang="en-US" sz="2400" dirty="0"/>
          </a:p>
        </p:txBody>
      </p:sp>
      <p:sp>
        <p:nvSpPr>
          <p:cNvPr id="4" name="Symbol zastępczy numeru slajdu 3">
            <a:extLst>
              <a:ext uri="{FF2B5EF4-FFF2-40B4-BE49-F238E27FC236}">
                <a16:creationId xmlns:a16="http://schemas.microsoft.com/office/drawing/2014/main" id="{6BB0EA01-3599-63EA-B35D-E624988D5B06}"/>
              </a:ext>
            </a:extLst>
          </p:cNvPr>
          <p:cNvSpPr>
            <a:spLocks noGrp="1"/>
          </p:cNvSpPr>
          <p:nvPr>
            <p:ph type="sldNum" sz="quarter" idx="4"/>
          </p:nvPr>
        </p:nvSpPr>
        <p:spPr/>
        <p:txBody>
          <a:bodyPr/>
          <a:lstStyle/>
          <a:p>
            <a:fld id="{87B17086-FE5F-4B39-99A4-0AF7C2C21D7E}" type="slidenum">
              <a:rPr lang="pl-PL" smtClean="0"/>
              <a:pPr/>
              <a:t>96</a:t>
            </a:fld>
            <a:endParaRPr lang="pl-PL" dirty="0"/>
          </a:p>
        </p:txBody>
      </p:sp>
    </p:spTree>
    <p:extLst>
      <p:ext uri="{BB962C8B-B14F-4D97-AF65-F5344CB8AC3E}">
        <p14:creationId xmlns:p14="http://schemas.microsoft.com/office/powerpoint/2010/main" val="1235529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A2DEF-526B-95B2-C02C-B580C544CB2C}"/>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DABFEFB1-EB6F-E501-DF04-D241029B3513}"/>
              </a:ext>
            </a:extLst>
          </p:cNvPr>
          <p:cNvSpPr>
            <a:spLocks noGrp="1"/>
          </p:cNvSpPr>
          <p:nvPr>
            <p:ph type="title"/>
          </p:nvPr>
        </p:nvSpPr>
        <p:spPr>
          <a:xfrm>
            <a:off x="3345366" y="-23228"/>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1A20436F-121A-4839-CAB5-4DDB5C1EA69E}"/>
              </a:ext>
            </a:extLst>
          </p:cNvPr>
          <p:cNvSpPr>
            <a:spLocks noGrp="1"/>
          </p:cNvSpPr>
          <p:nvPr>
            <p:ph type="body" idx="1"/>
          </p:nvPr>
        </p:nvSpPr>
        <p:spPr>
          <a:xfrm>
            <a:off x="2697666" y="2347143"/>
            <a:ext cx="8770434" cy="4034224"/>
          </a:xfrm>
        </p:spPr>
        <p:txBody>
          <a:bodyPr>
            <a:normAutofit/>
          </a:bodyPr>
          <a:lstStyle/>
          <a:p>
            <a:r>
              <a:rPr lang="en-US" dirty="0">
                <a:solidFill>
                  <a:schemeClr val="tx1"/>
                </a:solidFill>
              </a:rPr>
              <a:t>How can the Basics at a Glance tool help you and your staff ensure the proper portioning of foods?</a:t>
            </a:r>
          </a:p>
          <a:p>
            <a:r>
              <a:rPr lang="en-US" dirty="0">
                <a:solidFill>
                  <a:schemeClr val="tx1"/>
                </a:solidFill>
              </a:rPr>
              <a:t>Based on your own experience, what is the most common cause of incorrect portioning?</a:t>
            </a:r>
          </a:p>
          <a:p>
            <a:r>
              <a:rPr lang="en-US" dirty="0">
                <a:solidFill>
                  <a:schemeClr val="tx1"/>
                </a:solidFill>
              </a:rPr>
              <a:t>What is the proper portion size for the recipe you will standardize? What serving utensils will you use to ensure proper crediting? If you are unsure, let’s discuss.</a:t>
            </a:r>
          </a:p>
        </p:txBody>
      </p:sp>
      <p:sp>
        <p:nvSpPr>
          <p:cNvPr id="4" name="Symbol zastępczy stopki 3">
            <a:extLst>
              <a:ext uri="{FF2B5EF4-FFF2-40B4-BE49-F238E27FC236}">
                <a16:creationId xmlns:a16="http://schemas.microsoft.com/office/drawing/2014/main" id="{4ED159D2-F806-95BC-109B-7E3FE43BEE6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40904783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84E7DB-9374-BBB4-719B-0579097DE8A3}"/>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2BF67CB-BD61-C59F-683F-CEFB14B529B9}"/>
              </a:ext>
            </a:extLst>
          </p:cNvPr>
          <p:cNvSpPr>
            <a:spLocks noGrp="1"/>
          </p:cNvSpPr>
          <p:nvPr>
            <p:ph type="title"/>
          </p:nvPr>
        </p:nvSpPr>
        <p:spPr/>
        <p:txBody>
          <a:bodyPr/>
          <a:lstStyle/>
          <a:p>
            <a:r>
              <a:rPr lang="pl-PL" dirty="0" err="1"/>
              <a:t>Equipment</a:t>
            </a:r>
            <a:r>
              <a:rPr lang="pl-PL" dirty="0"/>
              <a:t> and Tools </a:t>
            </a:r>
          </a:p>
        </p:txBody>
      </p:sp>
      <p:sp>
        <p:nvSpPr>
          <p:cNvPr id="2" name="Symbol zastępczy zawartości 1">
            <a:extLst>
              <a:ext uri="{FF2B5EF4-FFF2-40B4-BE49-F238E27FC236}">
                <a16:creationId xmlns:a16="http://schemas.microsoft.com/office/drawing/2014/main" id="{EB27C24E-EEF0-DB78-4D26-7E8A9D178BBB}"/>
              </a:ext>
            </a:extLst>
          </p:cNvPr>
          <p:cNvSpPr>
            <a:spLocks noGrp="1"/>
          </p:cNvSpPr>
          <p:nvPr>
            <p:ph idx="1"/>
          </p:nvPr>
        </p:nvSpPr>
        <p:spPr/>
        <p:txBody>
          <a:bodyPr>
            <a:normAutofit/>
          </a:bodyPr>
          <a:lstStyle/>
          <a:p>
            <a:pPr marL="457200" indent="-457200">
              <a:buClr>
                <a:schemeClr val="accent3"/>
              </a:buClr>
              <a:buFont typeface="Wingdings" panose="05000000000000000000" pitchFamily="2" charset="2"/>
              <a:buChar char="w"/>
            </a:pPr>
            <a:r>
              <a:rPr lang="en-US" dirty="0"/>
              <a:t>Recipes must be standardized to the production site and the specific equipment available at the site. </a:t>
            </a:r>
          </a:p>
          <a:p>
            <a:pPr marL="457200" indent="-457200">
              <a:buClr>
                <a:schemeClr val="accent3"/>
              </a:buClr>
              <a:buFont typeface="Wingdings" panose="05000000000000000000" pitchFamily="2" charset="2"/>
              <a:buChar char="w"/>
            </a:pPr>
            <a:r>
              <a:rPr lang="en-US" dirty="0"/>
              <a:t>Recipes may include detailed alternative preparation methods highlighting the preparation steps, times, and equipment needed to produce the recipe in the alternative method accurately. </a:t>
            </a:r>
          </a:p>
        </p:txBody>
      </p:sp>
      <p:sp>
        <p:nvSpPr>
          <p:cNvPr id="3" name="Symbol zastępczy stopki 2">
            <a:extLst>
              <a:ext uri="{FF2B5EF4-FFF2-40B4-BE49-F238E27FC236}">
                <a16:creationId xmlns:a16="http://schemas.microsoft.com/office/drawing/2014/main" id="{0D6CC5A0-0D19-7E81-1B65-C26561BFC48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44F0113-814D-3882-155D-82EFF00AC8B6}"/>
              </a:ext>
            </a:extLst>
          </p:cNvPr>
          <p:cNvSpPr>
            <a:spLocks noGrp="1"/>
          </p:cNvSpPr>
          <p:nvPr>
            <p:ph type="sldNum" sz="quarter" idx="4"/>
          </p:nvPr>
        </p:nvSpPr>
        <p:spPr/>
        <p:txBody>
          <a:bodyPr/>
          <a:lstStyle/>
          <a:p>
            <a:fld id="{87B17086-FE5F-4B39-99A4-0AF7C2C21D7E}" type="slidenum">
              <a:rPr lang="pl-PL" smtClean="0"/>
              <a:pPr/>
              <a:t>98</a:t>
            </a:fld>
            <a:endParaRPr lang="pl-PL" dirty="0"/>
          </a:p>
        </p:txBody>
      </p:sp>
    </p:spTree>
    <p:extLst>
      <p:ext uri="{BB962C8B-B14F-4D97-AF65-F5344CB8AC3E}">
        <p14:creationId xmlns:p14="http://schemas.microsoft.com/office/powerpoint/2010/main" val="39617101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64E76A2-BFDC-D147-4F73-E107ED560666}"/>
            </a:ext>
          </a:extLst>
        </p:cNvPr>
        <p:cNvGrpSpPr/>
        <p:nvPr/>
      </p:nvGrpSpPr>
      <p:grpSpPr>
        <a:xfrm>
          <a:off x="0" y="0"/>
          <a:ext cx="0" cy="0"/>
          <a:chOff x="0" y="0"/>
          <a:chExt cx="0" cy="0"/>
        </a:xfrm>
      </p:grpSpPr>
      <p:sp>
        <p:nvSpPr>
          <p:cNvPr id="6" name="Tytuł 5">
            <a:extLst>
              <a:ext uri="{FF2B5EF4-FFF2-40B4-BE49-F238E27FC236}">
                <a16:creationId xmlns:a16="http://schemas.microsoft.com/office/drawing/2014/main" id="{9BDA8A8C-1D77-E9C1-74F1-63FFE3919DCA}"/>
              </a:ext>
            </a:extLst>
          </p:cNvPr>
          <p:cNvSpPr>
            <a:spLocks noGrp="1"/>
          </p:cNvSpPr>
          <p:nvPr>
            <p:ph type="title"/>
          </p:nvPr>
        </p:nvSpPr>
        <p:spPr>
          <a:xfrm>
            <a:off x="838200" y="403225"/>
            <a:ext cx="8458200" cy="1325563"/>
          </a:xfrm>
        </p:spPr>
        <p:txBody>
          <a:bodyPr/>
          <a:lstStyle/>
          <a:p>
            <a:r>
              <a:rPr lang="en-US" dirty="0"/>
              <a:t>Which piece of equipment do you use most often?</a:t>
            </a:r>
            <a:endParaRPr lang="pl-PL" dirty="0"/>
          </a:p>
        </p:txBody>
      </p:sp>
      <p:sp>
        <p:nvSpPr>
          <p:cNvPr id="7" name="Symbol zastępczy zawartości 6">
            <a:extLst>
              <a:ext uri="{FF2B5EF4-FFF2-40B4-BE49-F238E27FC236}">
                <a16:creationId xmlns:a16="http://schemas.microsoft.com/office/drawing/2014/main" id="{6AA1C1E9-89E6-BE89-EF4C-DE393C9CDD69}"/>
              </a:ext>
            </a:extLst>
          </p:cNvPr>
          <p:cNvSpPr>
            <a:spLocks noGrp="1"/>
          </p:cNvSpPr>
          <p:nvPr>
            <p:ph idx="1"/>
          </p:nvPr>
        </p:nvSpPr>
        <p:spPr/>
        <p:txBody>
          <a:bodyPr>
            <a:normAutofit/>
          </a:bodyPr>
          <a:lstStyle/>
          <a:p>
            <a:pPr marL="57150" indent="-514350">
              <a:buClr>
                <a:schemeClr val="tx2"/>
              </a:buClr>
              <a:buFont typeface="+mj-lt"/>
              <a:buAutoNum type="alphaUcPeriod"/>
            </a:pPr>
            <a:r>
              <a:rPr lang="pl-PL" dirty="0">
                <a:latin typeface="+mj-lt"/>
              </a:rPr>
              <a:t>  </a:t>
            </a:r>
            <a:r>
              <a:rPr lang="en-US" dirty="0">
                <a:latin typeface="+mj-lt"/>
              </a:rPr>
              <a:t>Convection oven</a:t>
            </a:r>
          </a:p>
          <a:p>
            <a:pPr marL="57150" indent="-514350">
              <a:buClr>
                <a:schemeClr val="tx2"/>
              </a:buClr>
              <a:buFont typeface="+mj-lt"/>
              <a:buAutoNum type="alphaUcPeriod"/>
            </a:pPr>
            <a:r>
              <a:rPr lang="pl-PL" dirty="0">
                <a:latin typeface="+mj-lt"/>
              </a:rPr>
              <a:t>  </a:t>
            </a:r>
            <a:r>
              <a:rPr lang="en-US" dirty="0">
                <a:latin typeface="+mj-lt"/>
              </a:rPr>
              <a:t>Steam-jacked kettle</a:t>
            </a:r>
          </a:p>
          <a:p>
            <a:pPr marL="57150" indent="-514350">
              <a:buClr>
                <a:schemeClr val="tx2"/>
              </a:buClr>
              <a:buFont typeface="+mj-lt"/>
              <a:buAutoNum type="alphaUcPeriod"/>
            </a:pPr>
            <a:r>
              <a:rPr lang="pl-PL" dirty="0">
                <a:latin typeface="+mj-lt"/>
              </a:rPr>
              <a:t>  </a:t>
            </a:r>
            <a:r>
              <a:rPr lang="en-US" dirty="0">
                <a:latin typeface="+mj-lt"/>
              </a:rPr>
              <a:t>Tilt-skillet</a:t>
            </a:r>
          </a:p>
          <a:p>
            <a:pPr marL="57150" indent="-514350">
              <a:buClr>
                <a:schemeClr val="tx2"/>
              </a:buClr>
              <a:buFont typeface="+mj-lt"/>
              <a:buAutoNum type="alphaUcPeriod"/>
            </a:pPr>
            <a:r>
              <a:rPr lang="pl-PL" dirty="0">
                <a:latin typeface="+mj-lt"/>
              </a:rPr>
              <a:t>  </a:t>
            </a:r>
            <a:r>
              <a:rPr lang="en-US" dirty="0">
                <a:latin typeface="+mj-lt"/>
              </a:rPr>
              <a:t>Hotel pan</a:t>
            </a:r>
            <a:endParaRPr lang="pl-PL" dirty="0">
              <a:latin typeface="+mj-lt"/>
            </a:endParaRPr>
          </a:p>
          <a:p>
            <a:pPr marL="57150" indent="-514350">
              <a:buClr>
                <a:schemeClr val="tx2"/>
              </a:buClr>
              <a:buFont typeface="+mj-lt"/>
              <a:buAutoNum type="alphaUcPeriod"/>
            </a:pPr>
            <a:r>
              <a:rPr lang="pl-PL" dirty="0">
                <a:latin typeface="+mj-lt"/>
              </a:rPr>
              <a:t>  </a:t>
            </a:r>
            <a:r>
              <a:rPr lang="pl-PL" dirty="0" err="1">
                <a:latin typeface="+mj-lt"/>
              </a:rPr>
              <a:t>Mixer</a:t>
            </a:r>
            <a:endParaRPr lang="en-US" dirty="0">
              <a:latin typeface="+mj-lt"/>
            </a:endParaRPr>
          </a:p>
        </p:txBody>
      </p:sp>
      <p:sp>
        <p:nvSpPr>
          <p:cNvPr id="3" name="Symbol zastępczy stopki 2">
            <a:extLst>
              <a:ext uri="{FF2B5EF4-FFF2-40B4-BE49-F238E27FC236}">
                <a16:creationId xmlns:a16="http://schemas.microsoft.com/office/drawing/2014/main" id="{CF941982-4E90-49AD-DA98-4BE458CB128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DC6EA3A7-3C30-9E12-83C6-4526D2063C3C}"/>
              </a:ext>
            </a:extLst>
          </p:cNvPr>
          <p:cNvSpPr>
            <a:spLocks noGrp="1"/>
          </p:cNvSpPr>
          <p:nvPr>
            <p:ph type="sldNum" sz="quarter" idx="4"/>
          </p:nvPr>
        </p:nvSpPr>
        <p:spPr/>
        <p:txBody>
          <a:bodyPr/>
          <a:lstStyle/>
          <a:p>
            <a:fld id="{87B17086-FE5F-4B39-99A4-0AF7C2C21D7E}" type="slidenum">
              <a:rPr lang="pl-PL" smtClean="0"/>
              <a:pPr/>
              <a:t>99</a:t>
            </a:fld>
            <a:endParaRPr lang="pl-PL" dirty="0"/>
          </a:p>
        </p:txBody>
      </p:sp>
    </p:spTree>
    <p:extLst>
      <p:ext uri="{BB962C8B-B14F-4D97-AF65-F5344CB8AC3E}">
        <p14:creationId xmlns:p14="http://schemas.microsoft.com/office/powerpoint/2010/main" val="18206775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003FDF-D026-756F-078D-FA3A6EAC91F8}"/>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E5AB72D6-CA99-3C96-4EFC-0EAD4017193C}"/>
              </a:ext>
            </a:extLst>
          </p:cNvPr>
          <p:cNvSpPr>
            <a:spLocks noGrp="1"/>
          </p:cNvSpPr>
          <p:nvPr>
            <p:ph type="title"/>
          </p:nvPr>
        </p:nvSpPr>
        <p:spPr/>
        <p:txBody>
          <a:bodyPr/>
          <a:lstStyle/>
          <a:p>
            <a:r>
              <a:rPr lang="pl-PL" dirty="0" err="1"/>
              <a:t>Evaluating</a:t>
            </a:r>
            <a:r>
              <a:rPr lang="pl-PL" dirty="0"/>
              <a:t> </a:t>
            </a:r>
            <a:r>
              <a:rPr lang="pl-PL" dirty="0" err="1"/>
              <a:t>Equipment</a:t>
            </a:r>
            <a:r>
              <a:rPr lang="pl-PL" dirty="0"/>
              <a:t> and Tools </a:t>
            </a:r>
          </a:p>
        </p:txBody>
      </p:sp>
      <p:sp>
        <p:nvSpPr>
          <p:cNvPr id="2" name="Symbol zastępczy zawartości 1">
            <a:extLst>
              <a:ext uri="{FF2B5EF4-FFF2-40B4-BE49-F238E27FC236}">
                <a16:creationId xmlns:a16="http://schemas.microsoft.com/office/drawing/2014/main" id="{C1D2C374-ECA6-556F-F16E-56B7E4047E25}"/>
              </a:ext>
            </a:extLst>
          </p:cNvPr>
          <p:cNvSpPr>
            <a:spLocks noGrp="1"/>
          </p:cNvSpPr>
          <p:nvPr>
            <p:ph idx="1"/>
          </p:nvPr>
        </p:nvSpPr>
        <p:spPr>
          <a:xfrm>
            <a:off x="838200" y="1825625"/>
            <a:ext cx="9664700" cy="4257675"/>
          </a:xfrm>
        </p:spPr>
        <p:txBody>
          <a:bodyPr>
            <a:normAutofit fontScale="70000" lnSpcReduction="20000"/>
          </a:bodyPr>
          <a:lstStyle/>
          <a:p>
            <a:pPr>
              <a:lnSpc>
                <a:spcPct val="120000"/>
              </a:lnSpc>
              <a:spcBef>
                <a:spcPts val="0"/>
              </a:spcBef>
              <a:buClr>
                <a:schemeClr val="accent6">
                  <a:lumMod val="75000"/>
                </a:schemeClr>
              </a:buClr>
            </a:pPr>
            <a:r>
              <a:rPr lang="en-US" sz="3500" dirty="0"/>
              <a:t>School foodservice kitchens are equipped with a variety equipment. Evaluate the site’s capacity of the cooking equipment:</a:t>
            </a:r>
          </a:p>
          <a:p>
            <a:pPr lvl="1">
              <a:lnSpc>
                <a:spcPct val="120000"/>
              </a:lnSpc>
              <a:spcBef>
                <a:spcPts val="0"/>
              </a:spcBef>
              <a:spcAft>
                <a:spcPts val="600"/>
              </a:spcAft>
              <a:buClr>
                <a:schemeClr val="accent6">
                  <a:lumMod val="75000"/>
                </a:schemeClr>
              </a:buClr>
            </a:pPr>
            <a:r>
              <a:rPr lang="en-US" sz="3200" dirty="0"/>
              <a:t>List the cooking and serving equipment needed to prepare and serve the recipe.</a:t>
            </a:r>
          </a:p>
          <a:p>
            <a:pPr lvl="1">
              <a:lnSpc>
                <a:spcPct val="120000"/>
              </a:lnSpc>
              <a:spcBef>
                <a:spcPts val="0"/>
              </a:spcBef>
              <a:spcAft>
                <a:spcPts val="600"/>
              </a:spcAft>
              <a:buClr>
                <a:schemeClr val="accent6">
                  <a:lumMod val="75000"/>
                </a:schemeClr>
              </a:buClr>
            </a:pPr>
            <a:r>
              <a:rPr lang="en-US" sz="3200" dirty="0"/>
              <a:t>Determine cooking time and temperature based on the specific piece of equipment used to prepare the recipe</a:t>
            </a:r>
          </a:p>
          <a:p>
            <a:pPr lvl="1">
              <a:lnSpc>
                <a:spcPct val="120000"/>
              </a:lnSpc>
              <a:spcBef>
                <a:spcPts val="0"/>
              </a:spcBef>
              <a:spcAft>
                <a:spcPts val="600"/>
              </a:spcAft>
              <a:buClr>
                <a:schemeClr val="accent6">
                  <a:lumMod val="75000"/>
                </a:schemeClr>
              </a:buClr>
            </a:pPr>
            <a:r>
              <a:rPr lang="en-US" sz="3200" dirty="0"/>
              <a:t>Identify the pans needed to produce and serve the product</a:t>
            </a:r>
          </a:p>
          <a:p>
            <a:pPr lvl="1">
              <a:lnSpc>
                <a:spcPct val="120000"/>
              </a:lnSpc>
              <a:spcBef>
                <a:spcPts val="0"/>
              </a:spcBef>
              <a:spcAft>
                <a:spcPts val="600"/>
              </a:spcAft>
              <a:buClr>
                <a:schemeClr val="accent6">
                  <a:lumMod val="75000"/>
                </a:schemeClr>
              </a:buClr>
            </a:pPr>
            <a:r>
              <a:rPr lang="en-US" sz="3200" dirty="0"/>
              <a:t>List the utensil(s) for portioning and/or serving the product on the recipe</a:t>
            </a:r>
          </a:p>
        </p:txBody>
      </p:sp>
      <p:sp>
        <p:nvSpPr>
          <p:cNvPr id="3" name="Symbol zastępczy stopki 2">
            <a:extLst>
              <a:ext uri="{FF2B5EF4-FFF2-40B4-BE49-F238E27FC236}">
                <a16:creationId xmlns:a16="http://schemas.microsoft.com/office/drawing/2014/main" id="{A7E4F5E4-08C4-DD24-83A4-B2185B4A7B5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1266616C-7F0A-2697-7115-8F3B8329AD53}"/>
              </a:ext>
            </a:extLst>
          </p:cNvPr>
          <p:cNvSpPr>
            <a:spLocks noGrp="1"/>
          </p:cNvSpPr>
          <p:nvPr>
            <p:ph type="sldNum" sz="quarter" idx="4"/>
          </p:nvPr>
        </p:nvSpPr>
        <p:spPr/>
        <p:txBody>
          <a:bodyPr/>
          <a:lstStyle/>
          <a:p>
            <a:fld id="{87B17086-FE5F-4B39-99A4-0AF7C2C21D7E}" type="slidenum">
              <a:rPr lang="pl-PL" smtClean="0"/>
              <a:pPr/>
              <a:t>100</a:t>
            </a:fld>
            <a:endParaRPr lang="pl-PL" dirty="0"/>
          </a:p>
        </p:txBody>
      </p:sp>
    </p:spTree>
    <p:extLst>
      <p:ext uri="{BB962C8B-B14F-4D97-AF65-F5344CB8AC3E}">
        <p14:creationId xmlns:p14="http://schemas.microsoft.com/office/powerpoint/2010/main" val="12269520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FBA20-102A-34F2-1486-89A48247ED2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5B549FD-658C-D4B2-C442-8BE2D01827C2}"/>
              </a:ext>
            </a:extLst>
          </p:cNvPr>
          <p:cNvSpPr>
            <a:spLocks noGrp="1"/>
          </p:cNvSpPr>
          <p:nvPr>
            <p:ph type="title"/>
          </p:nvPr>
        </p:nvSpPr>
        <p:spPr>
          <a:xfrm>
            <a:off x="3345366" y="501439"/>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A8449526-468C-D55E-D819-5624098A4423}"/>
              </a:ext>
            </a:extLst>
          </p:cNvPr>
          <p:cNvSpPr>
            <a:spLocks noGrp="1"/>
          </p:cNvSpPr>
          <p:nvPr>
            <p:ph type="body" idx="1"/>
          </p:nvPr>
        </p:nvSpPr>
        <p:spPr>
          <a:xfrm>
            <a:off x="3105502" y="2871810"/>
            <a:ext cx="7954762" cy="2522924"/>
          </a:xfrm>
        </p:spPr>
        <p:txBody>
          <a:bodyPr>
            <a:normAutofit/>
          </a:bodyPr>
          <a:lstStyle/>
          <a:p>
            <a:r>
              <a:rPr lang="en-US" dirty="0">
                <a:solidFill>
                  <a:schemeClr val="tx1"/>
                </a:solidFill>
              </a:rPr>
              <a:t>Why would a recipe need to include alternative preparation methods?</a:t>
            </a:r>
          </a:p>
          <a:p>
            <a:r>
              <a:rPr lang="en-US" dirty="0">
                <a:solidFill>
                  <a:schemeClr val="tx1"/>
                </a:solidFill>
              </a:rPr>
              <a:t>Does anyone have an example of a recipe they use at one of their sites that includes more than one production method?</a:t>
            </a:r>
          </a:p>
        </p:txBody>
      </p:sp>
      <p:sp>
        <p:nvSpPr>
          <p:cNvPr id="4" name="Symbol zastępczy stopki 3">
            <a:extLst>
              <a:ext uri="{FF2B5EF4-FFF2-40B4-BE49-F238E27FC236}">
                <a16:creationId xmlns:a16="http://schemas.microsoft.com/office/drawing/2014/main" id="{32B2DB98-8421-3EB7-E6BD-6CE37E087D5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24513137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F1436B-FB22-871F-EE3E-F53D7F5283F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4547E13D-1E69-EBA2-2A58-4783F2ECC0CD}"/>
              </a:ext>
            </a:extLst>
          </p:cNvPr>
          <p:cNvSpPr>
            <a:spLocks noGrp="1"/>
          </p:cNvSpPr>
          <p:nvPr>
            <p:ph type="title"/>
          </p:nvPr>
        </p:nvSpPr>
        <p:spPr/>
        <p:txBody>
          <a:bodyPr/>
          <a:lstStyle/>
          <a:p>
            <a:r>
              <a:rPr lang="pl-PL" dirty="0" err="1"/>
              <a:t>Crediting</a:t>
            </a:r>
            <a:r>
              <a:rPr lang="pl-PL" dirty="0"/>
              <a:t> Information </a:t>
            </a:r>
          </a:p>
        </p:txBody>
      </p:sp>
      <p:sp>
        <p:nvSpPr>
          <p:cNvPr id="2" name="Symbol zastępczy zawartości 1">
            <a:extLst>
              <a:ext uri="{FF2B5EF4-FFF2-40B4-BE49-F238E27FC236}">
                <a16:creationId xmlns:a16="http://schemas.microsoft.com/office/drawing/2014/main" id="{76D2634F-60AD-5655-05A7-6CF2DA64F2FA}"/>
              </a:ext>
            </a:extLst>
          </p:cNvPr>
          <p:cNvSpPr>
            <a:spLocks noGrp="1"/>
          </p:cNvSpPr>
          <p:nvPr>
            <p:ph idx="1"/>
          </p:nvPr>
        </p:nvSpPr>
        <p:spPr/>
        <p:txBody>
          <a:bodyPr>
            <a:normAutofit/>
          </a:bodyPr>
          <a:lstStyle/>
          <a:p>
            <a:pPr marL="457200" indent="-457200">
              <a:lnSpc>
                <a:spcPct val="120000"/>
              </a:lnSpc>
              <a:spcBef>
                <a:spcPts val="500"/>
              </a:spcBef>
              <a:spcAft>
                <a:spcPts val="1000"/>
              </a:spcAft>
              <a:buClr>
                <a:schemeClr val="accent3"/>
              </a:buClr>
              <a:buFont typeface="Wingdings" panose="05000000000000000000" pitchFamily="2" charset="2"/>
              <a:buChar char="w"/>
            </a:pPr>
            <a:r>
              <a:rPr lang="en-US" sz="2600" dirty="0"/>
              <a:t>The Crediting Statement is a crucial component for identifying how the recipe contributes to the meal pattern. </a:t>
            </a:r>
          </a:p>
          <a:p>
            <a:pPr marL="457200" indent="-457200">
              <a:lnSpc>
                <a:spcPct val="120000"/>
              </a:lnSpc>
              <a:spcBef>
                <a:spcPts val="500"/>
              </a:spcBef>
              <a:spcAft>
                <a:spcPts val="1000"/>
              </a:spcAft>
              <a:buClr>
                <a:schemeClr val="accent3"/>
              </a:buClr>
              <a:buFont typeface="Wingdings" panose="05000000000000000000" pitchFamily="2" charset="2"/>
              <a:buChar char="w"/>
            </a:pPr>
            <a:r>
              <a:rPr lang="en-US" sz="2600" dirty="0"/>
              <a:t>Including the Crediting Statement on the recipe helps foodservice workers and menu planners assess how the recipe contributes to the daily menu’s meal pattern compliance.</a:t>
            </a:r>
          </a:p>
        </p:txBody>
      </p:sp>
      <p:sp>
        <p:nvSpPr>
          <p:cNvPr id="3" name="Symbol zastępczy stopki 2">
            <a:extLst>
              <a:ext uri="{FF2B5EF4-FFF2-40B4-BE49-F238E27FC236}">
                <a16:creationId xmlns:a16="http://schemas.microsoft.com/office/drawing/2014/main" id="{2BE307B4-28C9-EC64-E2A0-D12DE0D67AA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F8695E2-4523-B42B-365F-EBE6A429E28C}"/>
              </a:ext>
            </a:extLst>
          </p:cNvPr>
          <p:cNvSpPr>
            <a:spLocks noGrp="1"/>
          </p:cNvSpPr>
          <p:nvPr>
            <p:ph type="sldNum" sz="quarter" idx="4"/>
          </p:nvPr>
        </p:nvSpPr>
        <p:spPr/>
        <p:txBody>
          <a:bodyPr/>
          <a:lstStyle/>
          <a:p>
            <a:fld id="{87B17086-FE5F-4B39-99A4-0AF7C2C21D7E}" type="slidenum">
              <a:rPr lang="pl-PL" smtClean="0"/>
              <a:pPr/>
              <a:t>102</a:t>
            </a:fld>
            <a:endParaRPr lang="pl-PL" dirty="0"/>
          </a:p>
        </p:txBody>
      </p:sp>
    </p:spTree>
    <p:extLst>
      <p:ext uri="{BB962C8B-B14F-4D97-AF65-F5344CB8AC3E}">
        <p14:creationId xmlns:p14="http://schemas.microsoft.com/office/powerpoint/2010/main" val="16912716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97A7E7A-4290-09B3-B577-6AD0DF9593F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61450FD2-D4ED-AB9E-299F-CECA5EA728C9}"/>
              </a:ext>
            </a:extLst>
          </p:cNvPr>
          <p:cNvSpPr>
            <a:spLocks noGrp="1"/>
          </p:cNvSpPr>
          <p:nvPr>
            <p:ph type="title"/>
          </p:nvPr>
        </p:nvSpPr>
        <p:spPr/>
        <p:txBody>
          <a:bodyPr/>
          <a:lstStyle/>
          <a:p>
            <a:r>
              <a:rPr lang="pl-PL" dirty="0"/>
              <a:t>Crediting Information </a:t>
            </a:r>
            <a:r>
              <a:rPr lang="en-US" dirty="0"/>
              <a:t> </a:t>
            </a:r>
            <a:endParaRPr lang="pl-PL" dirty="0"/>
          </a:p>
        </p:txBody>
      </p:sp>
      <p:sp>
        <p:nvSpPr>
          <p:cNvPr id="2" name="Symbol zastępczy zawartości 1">
            <a:extLst>
              <a:ext uri="{FF2B5EF4-FFF2-40B4-BE49-F238E27FC236}">
                <a16:creationId xmlns:a16="http://schemas.microsoft.com/office/drawing/2014/main" id="{C1509F7B-EDE6-642A-DF7D-8F3E3053A4B5}"/>
              </a:ext>
            </a:extLst>
          </p:cNvPr>
          <p:cNvSpPr>
            <a:spLocks noGrp="1"/>
          </p:cNvSpPr>
          <p:nvPr>
            <p:ph idx="1"/>
          </p:nvPr>
        </p:nvSpPr>
        <p:spPr>
          <a:xfrm>
            <a:off x="838200" y="1825625"/>
            <a:ext cx="9194800" cy="4371975"/>
          </a:xfrm>
        </p:spPr>
        <p:txBody>
          <a:bodyPr>
            <a:normAutofit fontScale="77500" lnSpcReduction="20000"/>
          </a:bodyPr>
          <a:lstStyle/>
          <a:p>
            <a:pPr>
              <a:lnSpc>
                <a:spcPct val="120000"/>
              </a:lnSpc>
              <a:spcBef>
                <a:spcPts val="0"/>
              </a:spcBef>
              <a:buClr>
                <a:schemeClr val="accent3"/>
              </a:buClr>
            </a:pPr>
            <a:r>
              <a:rPr lang="en-US" sz="2600" dirty="0"/>
              <a:t>Each meal component has a minimum creditable amount. </a:t>
            </a:r>
          </a:p>
          <a:p>
            <a:pPr>
              <a:lnSpc>
                <a:spcPct val="120000"/>
              </a:lnSpc>
              <a:spcBef>
                <a:spcPts val="0"/>
              </a:spcBef>
              <a:buClr>
                <a:schemeClr val="accent3"/>
              </a:buClr>
            </a:pPr>
            <a:r>
              <a:rPr lang="en-US" sz="2600" dirty="0"/>
              <a:t>The crediting statement identifies which NSLP/SBP food component(s) the ingredients in the recipe can count toward:</a:t>
            </a:r>
          </a:p>
          <a:p>
            <a:pPr marL="457200" indent="-457200">
              <a:lnSpc>
                <a:spcPct val="120000"/>
              </a:lnSpc>
              <a:spcBef>
                <a:spcPts val="0"/>
              </a:spcBef>
              <a:buClr>
                <a:schemeClr val="accent3"/>
              </a:buClr>
              <a:buFont typeface="Wingdings" panose="05000000000000000000" pitchFamily="2" charset="2"/>
              <a:buChar char="w"/>
            </a:pPr>
            <a:r>
              <a:rPr lang="en-US" sz="2600" dirty="0"/>
              <a:t>Meats/meat alternates</a:t>
            </a:r>
          </a:p>
          <a:p>
            <a:pPr marL="457200" indent="-457200">
              <a:lnSpc>
                <a:spcPct val="120000"/>
              </a:lnSpc>
              <a:spcBef>
                <a:spcPts val="0"/>
              </a:spcBef>
              <a:buClr>
                <a:schemeClr val="accent3"/>
              </a:buClr>
              <a:buFont typeface="Wingdings" panose="05000000000000000000" pitchFamily="2" charset="2"/>
              <a:buChar char="w"/>
            </a:pPr>
            <a:r>
              <a:rPr lang="en-US" sz="2600" dirty="0"/>
              <a:t>Vegetables (including subgroups)</a:t>
            </a:r>
          </a:p>
          <a:p>
            <a:pPr marL="457200" indent="-457200">
              <a:lnSpc>
                <a:spcPct val="120000"/>
              </a:lnSpc>
              <a:spcBef>
                <a:spcPts val="0"/>
              </a:spcBef>
              <a:buClr>
                <a:schemeClr val="accent3"/>
              </a:buClr>
              <a:buFont typeface="Wingdings" panose="05000000000000000000" pitchFamily="2" charset="2"/>
              <a:buChar char="w"/>
            </a:pPr>
            <a:r>
              <a:rPr lang="en-US" sz="2600" dirty="0"/>
              <a:t>Fruits</a:t>
            </a:r>
          </a:p>
          <a:p>
            <a:pPr marL="457200" indent="-457200">
              <a:lnSpc>
                <a:spcPct val="120000"/>
              </a:lnSpc>
              <a:spcBef>
                <a:spcPts val="0"/>
              </a:spcBef>
              <a:buClr>
                <a:schemeClr val="accent3"/>
              </a:buClr>
              <a:buFont typeface="Wingdings" panose="05000000000000000000" pitchFamily="2" charset="2"/>
              <a:buChar char="w"/>
            </a:pPr>
            <a:r>
              <a:rPr lang="en-US" sz="2600" dirty="0"/>
              <a:t>Grains</a:t>
            </a:r>
          </a:p>
          <a:p>
            <a:pPr>
              <a:lnSpc>
                <a:spcPct val="120000"/>
              </a:lnSpc>
              <a:spcBef>
                <a:spcPts val="0"/>
              </a:spcBef>
              <a:buClr>
                <a:schemeClr val="accent3"/>
              </a:buClr>
            </a:pPr>
            <a:r>
              <a:rPr lang="en-US" sz="2600" dirty="0"/>
              <a:t>The </a:t>
            </a:r>
            <a:r>
              <a:rPr lang="en-US" sz="2600" i="1" dirty="0"/>
              <a:t>Recipe Analysis Workbook </a:t>
            </a:r>
            <a:r>
              <a:rPr lang="en-US" sz="2600" dirty="0"/>
              <a:t>(RAW) should be used to determine the crediting statement.</a:t>
            </a:r>
          </a:p>
          <a:p>
            <a:pPr marL="457200" indent="-457200">
              <a:lnSpc>
                <a:spcPct val="120000"/>
              </a:lnSpc>
              <a:spcBef>
                <a:spcPts val="0"/>
              </a:spcBef>
              <a:buClr>
                <a:schemeClr val="accent3"/>
              </a:buClr>
              <a:buFont typeface="Wingdings" panose="05000000000000000000" pitchFamily="2" charset="2"/>
              <a:buChar char="w"/>
            </a:pPr>
            <a:r>
              <a:rPr lang="en-US" sz="2600" dirty="0"/>
              <a:t>Available at </a:t>
            </a:r>
            <a:r>
              <a:rPr lang="en-US" sz="2600" dirty="0">
                <a:hlinkClick r:id="rId2"/>
              </a:rPr>
              <a:t>https://foodbuyingguide.fns.usda.gov/</a:t>
            </a:r>
            <a:r>
              <a:rPr lang="pl-PL" sz="2600" dirty="0"/>
              <a:t> </a:t>
            </a:r>
          </a:p>
        </p:txBody>
      </p:sp>
      <p:sp>
        <p:nvSpPr>
          <p:cNvPr id="3" name="Symbol zastępczy stopki 2">
            <a:extLst>
              <a:ext uri="{FF2B5EF4-FFF2-40B4-BE49-F238E27FC236}">
                <a16:creationId xmlns:a16="http://schemas.microsoft.com/office/drawing/2014/main" id="{B301F139-77C0-111F-E294-766F0A8803A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2B4DC82B-D9CF-F540-3760-4E4CC2EC0BFF}"/>
              </a:ext>
            </a:extLst>
          </p:cNvPr>
          <p:cNvSpPr>
            <a:spLocks noGrp="1"/>
          </p:cNvSpPr>
          <p:nvPr>
            <p:ph type="sldNum" sz="quarter" idx="4"/>
          </p:nvPr>
        </p:nvSpPr>
        <p:spPr/>
        <p:txBody>
          <a:bodyPr/>
          <a:lstStyle/>
          <a:p>
            <a:fld id="{87B17086-FE5F-4B39-99A4-0AF7C2C21D7E}" type="slidenum">
              <a:rPr lang="pl-PL" smtClean="0"/>
              <a:pPr/>
              <a:t>103</a:t>
            </a:fld>
            <a:endParaRPr lang="pl-PL" dirty="0"/>
          </a:p>
        </p:txBody>
      </p:sp>
    </p:spTree>
    <p:extLst>
      <p:ext uri="{BB962C8B-B14F-4D97-AF65-F5344CB8AC3E}">
        <p14:creationId xmlns:p14="http://schemas.microsoft.com/office/powerpoint/2010/main" val="15520104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7E9F85-CBAF-C3BB-88DB-D70343DBBC6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FF5AEB7F-FC38-569E-D541-9F3A9AB84B31}"/>
              </a:ext>
            </a:extLst>
          </p:cNvPr>
          <p:cNvSpPr>
            <a:spLocks noGrp="1"/>
          </p:cNvSpPr>
          <p:nvPr>
            <p:ph type="title"/>
          </p:nvPr>
        </p:nvSpPr>
        <p:spPr/>
        <p:txBody>
          <a:bodyPr/>
          <a:lstStyle/>
          <a:p>
            <a:r>
              <a:rPr lang="pl-PL" dirty="0"/>
              <a:t>Crediting Information </a:t>
            </a:r>
            <a:r>
              <a:rPr lang="en-US" dirty="0"/>
              <a:t>  </a:t>
            </a:r>
            <a:endParaRPr lang="pl-PL" dirty="0"/>
          </a:p>
        </p:txBody>
      </p:sp>
      <p:sp>
        <p:nvSpPr>
          <p:cNvPr id="2" name="Symbol zastępczy zawartości 1">
            <a:extLst>
              <a:ext uri="{FF2B5EF4-FFF2-40B4-BE49-F238E27FC236}">
                <a16:creationId xmlns:a16="http://schemas.microsoft.com/office/drawing/2014/main" id="{E0F17A84-756B-6E6A-C6F2-C45AF6F0D9E0}"/>
              </a:ext>
            </a:extLst>
          </p:cNvPr>
          <p:cNvSpPr>
            <a:spLocks noGrp="1"/>
          </p:cNvSpPr>
          <p:nvPr>
            <p:ph idx="1"/>
          </p:nvPr>
        </p:nvSpPr>
        <p:spPr>
          <a:xfrm>
            <a:off x="838199" y="1825625"/>
            <a:ext cx="8953501" cy="4308475"/>
          </a:xfrm>
        </p:spPr>
        <p:txBody>
          <a:bodyPr>
            <a:normAutofit fontScale="92500" lnSpcReduction="10000"/>
          </a:bodyPr>
          <a:lstStyle/>
          <a:p>
            <a:pPr marL="457200" indent="-457200">
              <a:lnSpc>
                <a:spcPct val="120000"/>
              </a:lnSpc>
              <a:spcBef>
                <a:spcPts val="500"/>
              </a:spcBef>
              <a:spcAft>
                <a:spcPts val="1000"/>
              </a:spcAft>
              <a:buClr>
                <a:schemeClr val="accent3"/>
              </a:buClr>
              <a:buFont typeface="Wingdings" panose="05000000000000000000" pitchFamily="2" charset="2"/>
              <a:buChar char="w"/>
            </a:pPr>
            <a:r>
              <a:rPr lang="en-US" sz="2600" dirty="0"/>
              <a:t>The minimum creditable amount is the smallest portion of a food that counts toward meal component requirements, for example, </a:t>
            </a:r>
            <a:r>
              <a:rPr lang="en-US" sz="2600" dirty="0">
                <a:latin typeface="Inter" panose="02000503000000020004" pitchFamily="50" charset="0"/>
                <a:ea typeface="Inter" panose="02000503000000020004" pitchFamily="50" charset="0"/>
                <a:cs typeface="Inter" panose="02000503000000020004" pitchFamily="50" charset="0"/>
              </a:rPr>
              <a:t>⅛</a:t>
            </a:r>
            <a:r>
              <a:rPr lang="en-US" sz="2600" dirty="0"/>
              <a:t> cup green beans.</a:t>
            </a:r>
            <a:endParaRPr lang="pl-PL" sz="2600" dirty="0"/>
          </a:p>
          <a:p>
            <a:pPr marL="457200" indent="-457200">
              <a:lnSpc>
                <a:spcPct val="120000"/>
              </a:lnSpc>
              <a:spcBef>
                <a:spcPts val="500"/>
              </a:spcBef>
              <a:spcAft>
                <a:spcPts val="1000"/>
              </a:spcAft>
              <a:buClr>
                <a:schemeClr val="accent3"/>
              </a:buClr>
              <a:buFont typeface="Wingdings" panose="05000000000000000000" pitchFamily="2" charset="2"/>
              <a:buChar char="w"/>
            </a:pPr>
            <a:r>
              <a:rPr lang="en-US" sz="2600" dirty="0"/>
              <a:t>Understanding minimum creditable amounts helps you plan reimbursable meals while considering </a:t>
            </a:r>
            <a:br>
              <a:rPr lang="pl-PL" sz="2600" dirty="0"/>
            </a:br>
            <a:r>
              <a:rPr lang="en-US" sz="2600" dirty="0"/>
              <a:t>food costs. </a:t>
            </a:r>
            <a:endParaRPr lang="pl-PL" sz="2600" dirty="0"/>
          </a:p>
          <a:p>
            <a:pPr marL="457200" indent="-457200">
              <a:lnSpc>
                <a:spcPct val="120000"/>
              </a:lnSpc>
              <a:spcBef>
                <a:spcPts val="500"/>
              </a:spcBef>
              <a:spcAft>
                <a:spcPts val="1000"/>
              </a:spcAft>
              <a:buClr>
                <a:schemeClr val="accent3"/>
              </a:buClr>
              <a:buFont typeface="Wingdings" panose="05000000000000000000" pitchFamily="2" charset="2"/>
              <a:buChar char="w"/>
            </a:pPr>
            <a:r>
              <a:rPr lang="en-US" sz="2600" dirty="0"/>
              <a:t>If you serve food items in portions smaller than the minimum creditable amount, they cannot count toward reimbursement requirements</a:t>
            </a:r>
            <a:r>
              <a:rPr lang="pl-PL" sz="2600" dirty="0"/>
              <a:t>.</a:t>
            </a:r>
            <a:endParaRPr lang="en-US" sz="2600" dirty="0"/>
          </a:p>
        </p:txBody>
      </p:sp>
      <p:sp>
        <p:nvSpPr>
          <p:cNvPr id="3" name="Symbol zastępczy stopki 2">
            <a:extLst>
              <a:ext uri="{FF2B5EF4-FFF2-40B4-BE49-F238E27FC236}">
                <a16:creationId xmlns:a16="http://schemas.microsoft.com/office/drawing/2014/main" id="{85E1F55D-5FEB-292D-E76C-CFFDE2D4085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594327D-695C-8A7C-C59F-90D57223C3AF}"/>
              </a:ext>
            </a:extLst>
          </p:cNvPr>
          <p:cNvSpPr>
            <a:spLocks noGrp="1"/>
          </p:cNvSpPr>
          <p:nvPr>
            <p:ph type="sldNum" sz="quarter" idx="4"/>
          </p:nvPr>
        </p:nvSpPr>
        <p:spPr/>
        <p:txBody>
          <a:bodyPr/>
          <a:lstStyle/>
          <a:p>
            <a:fld id="{87B17086-FE5F-4B39-99A4-0AF7C2C21D7E}" type="slidenum">
              <a:rPr lang="pl-PL" smtClean="0"/>
              <a:pPr/>
              <a:t>104</a:t>
            </a:fld>
            <a:endParaRPr lang="pl-PL" dirty="0"/>
          </a:p>
        </p:txBody>
      </p:sp>
    </p:spTree>
    <p:extLst>
      <p:ext uri="{BB962C8B-B14F-4D97-AF65-F5344CB8AC3E}">
        <p14:creationId xmlns:p14="http://schemas.microsoft.com/office/powerpoint/2010/main" val="22456498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1939E7-3C78-DE6D-F8BD-A273A106937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C4D7665C-393A-A62D-2F54-D8C98E878196}"/>
              </a:ext>
            </a:extLst>
          </p:cNvPr>
          <p:cNvSpPr>
            <a:spLocks noGrp="1"/>
          </p:cNvSpPr>
          <p:nvPr>
            <p:ph type="title"/>
          </p:nvPr>
        </p:nvSpPr>
        <p:spPr/>
        <p:txBody>
          <a:bodyPr/>
          <a:lstStyle/>
          <a:p>
            <a:r>
              <a:rPr lang="pl-PL" dirty="0"/>
              <a:t>Crediting Information </a:t>
            </a:r>
            <a:r>
              <a:rPr lang="en-US" dirty="0"/>
              <a:t>   </a:t>
            </a:r>
            <a:endParaRPr lang="pl-PL" dirty="0"/>
          </a:p>
        </p:txBody>
      </p:sp>
      <p:sp>
        <p:nvSpPr>
          <p:cNvPr id="2" name="Symbol zastępczy zawartości 1">
            <a:extLst>
              <a:ext uri="{FF2B5EF4-FFF2-40B4-BE49-F238E27FC236}">
                <a16:creationId xmlns:a16="http://schemas.microsoft.com/office/drawing/2014/main" id="{03AF97F8-016A-6958-669A-426EE1164AA6}"/>
              </a:ext>
            </a:extLst>
          </p:cNvPr>
          <p:cNvSpPr>
            <a:spLocks noGrp="1"/>
          </p:cNvSpPr>
          <p:nvPr>
            <p:ph idx="1"/>
          </p:nvPr>
        </p:nvSpPr>
        <p:spPr>
          <a:xfrm>
            <a:off x="352197" y="1825625"/>
            <a:ext cx="3775611" cy="4031113"/>
          </a:xfrm>
        </p:spPr>
        <p:txBody>
          <a:bodyPr>
            <a:normAutofit fontScale="92500" lnSpcReduction="20000"/>
          </a:bodyPr>
          <a:lstStyle/>
          <a:p>
            <a:pPr marL="457200" indent="-457200">
              <a:lnSpc>
                <a:spcPct val="120000"/>
              </a:lnSpc>
              <a:spcBef>
                <a:spcPts val="500"/>
              </a:spcBef>
              <a:spcAft>
                <a:spcPts val="1000"/>
              </a:spcAft>
              <a:buClr>
                <a:schemeClr val="accent3"/>
              </a:buClr>
              <a:buFont typeface="Wingdings" panose="05000000000000000000" pitchFamily="2" charset="2"/>
              <a:buChar char="w"/>
            </a:pPr>
            <a:r>
              <a:rPr lang="en-US" sz="2600" dirty="0"/>
              <a:t>When crediting beans, peas, and lentils toward more than one food component, include both the meat alternate and the vegetable credit in the crediting statement.</a:t>
            </a:r>
          </a:p>
        </p:txBody>
      </p:sp>
      <p:sp>
        <p:nvSpPr>
          <p:cNvPr id="3" name="Symbol zastępczy stopki 2">
            <a:extLst>
              <a:ext uri="{FF2B5EF4-FFF2-40B4-BE49-F238E27FC236}">
                <a16:creationId xmlns:a16="http://schemas.microsoft.com/office/drawing/2014/main" id="{40819954-437B-5A4A-05DE-014D1E98BF4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6" name="Content Placeholder 4" descr="A Bean Tostada U S D A recipe tailored for schools. It lists the N S L P and S B P crediting for two tostadas, which provide legume as a meat alternative, 2 ounces equivalent meat or meat alternate, one-fourth cup red or orange vegetable, one-fourth cup other vegetable, half cup additional vegetable, and 1 ounce equivalent grains. An alternative for the same is also provided.&#10;">
            <a:extLst>
              <a:ext uri="{FF2B5EF4-FFF2-40B4-BE49-F238E27FC236}">
                <a16:creationId xmlns:a16="http://schemas.microsoft.com/office/drawing/2014/main" id="{CF0286A9-2EC0-F3C6-208B-9A5280108C0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127808" y="1929445"/>
            <a:ext cx="7517167" cy="3451660"/>
          </a:xfrm>
          <a:prstGeom prst="rect">
            <a:avLst/>
          </a:prstGeom>
        </p:spPr>
      </p:pic>
      <p:sp>
        <p:nvSpPr>
          <p:cNvPr id="7" name="Oval 5">
            <a:extLst>
              <a:ext uri="{FF2B5EF4-FFF2-40B4-BE49-F238E27FC236}">
                <a16:creationId xmlns:a16="http://schemas.microsoft.com/office/drawing/2014/main" id="{D6A98C1B-CDD1-08C7-8E56-FD74C7711497}"/>
              </a:ext>
              <a:ext uri="{C183D7F6-B498-43B3-948B-1728B52AA6E4}">
                <adec:decorative xmlns:adec="http://schemas.microsoft.com/office/drawing/2017/decorative" val="1"/>
              </a:ext>
            </a:extLst>
          </p:cNvPr>
          <p:cNvSpPr/>
          <p:nvPr/>
        </p:nvSpPr>
        <p:spPr>
          <a:xfrm>
            <a:off x="7374336" y="3525568"/>
            <a:ext cx="4465467" cy="2034776"/>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Symbol zastępczy numeru slajdu 3">
            <a:extLst>
              <a:ext uri="{FF2B5EF4-FFF2-40B4-BE49-F238E27FC236}">
                <a16:creationId xmlns:a16="http://schemas.microsoft.com/office/drawing/2014/main" id="{6F2A6D9D-831B-7D75-D65A-1D1E0F61C645}"/>
              </a:ext>
            </a:extLst>
          </p:cNvPr>
          <p:cNvSpPr>
            <a:spLocks noGrp="1"/>
          </p:cNvSpPr>
          <p:nvPr>
            <p:ph type="sldNum" sz="quarter" idx="4"/>
          </p:nvPr>
        </p:nvSpPr>
        <p:spPr/>
        <p:txBody>
          <a:bodyPr/>
          <a:lstStyle/>
          <a:p>
            <a:fld id="{87B17086-FE5F-4B39-99A4-0AF7C2C21D7E}" type="slidenum">
              <a:rPr lang="pl-PL" smtClean="0"/>
              <a:pPr/>
              <a:t>105</a:t>
            </a:fld>
            <a:endParaRPr lang="pl-PL" dirty="0"/>
          </a:p>
        </p:txBody>
      </p:sp>
    </p:spTree>
    <p:extLst>
      <p:ext uri="{BB962C8B-B14F-4D97-AF65-F5344CB8AC3E}">
        <p14:creationId xmlns:p14="http://schemas.microsoft.com/office/powerpoint/2010/main" val="4731801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531DF5-B2F7-6BC2-1C67-1DD0E3F73233}"/>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F724163-3F00-ABF5-559E-5AC97C265B64}"/>
              </a:ext>
            </a:extLst>
          </p:cNvPr>
          <p:cNvSpPr>
            <a:spLocks noGrp="1"/>
          </p:cNvSpPr>
          <p:nvPr>
            <p:ph type="title"/>
          </p:nvPr>
        </p:nvSpPr>
        <p:spPr>
          <a:xfrm>
            <a:off x="838200" y="0"/>
            <a:ext cx="10661542" cy="1325563"/>
          </a:xfrm>
        </p:spPr>
        <p:txBody>
          <a:bodyPr/>
          <a:lstStyle/>
          <a:p>
            <a:r>
              <a:rPr lang="pl-PL" dirty="0"/>
              <a:t>Crediting Information </a:t>
            </a:r>
            <a:r>
              <a:rPr lang="en-US" dirty="0"/>
              <a:t>    </a:t>
            </a:r>
            <a:endParaRPr lang="pl-PL" dirty="0"/>
          </a:p>
        </p:txBody>
      </p:sp>
      <p:sp>
        <p:nvSpPr>
          <p:cNvPr id="3" name="Symbol zastępczy stopki 2">
            <a:extLst>
              <a:ext uri="{FF2B5EF4-FFF2-40B4-BE49-F238E27FC236}">
                <a16:creationId xmlns:a16="http://schemas.microsoft.com/office/drawing/2014/main" id="{11340A23-F00F-A809-0204-DA57D41EAD6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10" name="Content Placeholder 4" descr="A Bean Tostada U S D A recipe tailored for schools. It lists the N S L P and S B P crediting for two tostadas, which provide legume as a meat alternative, 2 ounces equivalent meat or meat alternate, one-fourth cup red or orange vegetable, one-fourth cup other vegetable, half cup additional vegetable, and 1 ounce equivalent grains. An alternative for the same is also provided.&#10;">
            <a:extLst>
              <a:ext uri="{FF2B5EF4-FFF2-40B4-BE49-F238E27FC236}">
                <a16:creationId xmlns:a16="http://schemas.microsoft.com/office/drawing/2014/main" id="{45A38BB4-7A5E-E11F-CF23-DFBFBB54CBA9}"/>
              </a:ext>
            </a:extLst>
          </p:cNvPr>
          <p:cNvPicPr>
            <a:picLocks/>
          </p:cNvPicPr>
          <p:nvPr/>
        </p:nvPicPr>
        <p:blipFill rotWithShape="1">
          <a:blip r:embed="rId2">
            <a:extLst>
              <a:ext uri="{28A0092B-C50C-407E-A947-70E740481C1C}">
                <a14:useLocalDpi xmlns:a14="http://schemas.microsoft.com/office/drawing/2010/main" val="0"/>
              </a:ext>
            </a:extLst>
          </a:blip>
          <a:srcRect/>
          <a:stretch/>
        </p:blipFill>
        <p:spPr>
          <a:xfrm>
            <a:off x="1050926" y="1212763"/>
            <a:ext cx="9508299" cy="4459266"/>
          </a:xfrm>
          <a:prstGeom prst="rect">
            <a:avLst/>
          </a:prstGeom>
        </p:spPr>
      </p:pic>
      <p:sp>
        <p:nvSpPr>
          <p:cNvPr id="11" name="Oval 5">
            <a:extLst>
              <a:ext uri="{FF2B5EF4-FFF2-40B4-BE49-F238E27FC236}">
                <a16:creationId xmlns:a16="http://schemas.microsoft.com/office/drawing/2014/main" id="{F0969051-A512-2D9F-6CE7-BCE89DC5D106}"/>
              </a:ext>
              <a:ext uri="{C183D7F6-B498-43B3-948B-1728B52AA6E4}">
                <adec:decorative xmlns:adec="http://schemas.microsoft.com/office/drawing/2017/decorative" val="1"/>
              </a:ext>
            </a:extLst>
          </p:cNvPr>
          <p:cNvSpPr/>
          <p:nvPr/>
        </p:nvSpPr>
        <p:spPr>
          <a:xfrm>
            <a:off x="1821407" y="2690497"/>
            <a:ext cx="9213807" cy="3419941"/>
          </a:xfrm>
          <a:prstGeom prst="ellipse">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Symbol zastępczy numeru slajdu 3">
            <a:extLst>
              <a:ext uri="{FF2B5EF4-FFF2-40B4-BE49-F238E27FC236}">
                <a16:creationId xmlns:a16="http://schemas.microsoft.com/office/drawing/2014/main" id="{619DA758-CA42-5085-31E3-406DE7CB22FD}"/>
              </a:ext>
            </a:extLst>
          </p:cNvPr>
          <p:cNvSpPr>
            <a:spLocks noGrp="1"/>
          </p:cNvSpPr>
          <p:nvPr>
            <p:ph type="sldNum" sz="quarter" idx="4"/>
          </p:nvPr>
        </p:nvSpPr>
        <p:spPr/>
        <p:txBody>
          <a:bodyPr/>
          <a:lstStyle/>
          <a:p>
            <a:fld id="{87B17086-FE5F-4B39-99A4-0AF7C2C21D7E}" type="slidenum">
              <a:rPr lang="pl-PL" smtClean="0"/>
              <a:pPr/>
              <a:t>106</a:t>
            </a:fld>
            <a:endParaRPr lang="pl-PL" dirty="0"/>
          </a:p>
        </p:txBody>
      </p:sp>
    </p:spTree>
    <p:extLst>
      <p:ext uri="{BB962C8B-B14F-4D97-AF65-F5344CB8AC3E}">
        <p14:creationId xmlns:p14="http://schemas.microsoft.com/office/powerpoint/2010/main" val="21404052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4ADAC-5793-0349-1A18-B01CC7EE4C6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AE0A707-B271-6489-4A9C-5C93815DCD89}"/>
              </a:ext>
            </a:extLst>
          </p:cNvPr>
          <p:cNvSpPr>
            <a:spLocks noGrp="1"/>
          </p:cNvSpPr>
          <p:nvPr>
            <p:ph type="title"/>
          </p:nvPr>
        </p:nvSpPr>
        <p:spPr>
          <a:xfrm>
            <a:off x="3345366" y="1188682"/>
            <a:ext cx="7475034" cy="1997695"/>
          </a:xfrm>
        </p:spPr>
        <p:txBody>
          <a:bodyPr>
            <a:normAutofit/>
          </a:bodyPr>
          <a:lstStyle/>
          <a:p>
            <a:r>
              <a:rPr lang="en-US" dirty="0"/>
              <a:t>Discussion:             </a:t>
            </a:r>
            <a:endParaRPr lang="pl-PL" dirty="0"/>
          </a:p>
        </p:txBody>
      </p:sp>
      <p:sp>
        <p:nvSpPr>
          <p:cNvPr id="3" name="Symbol zastępczy tekstu 2">
            <a:extLst>
              <a:ext uri="{FF2B5EF4-FFF2-40B4-BE49-F238E27FC236}">
                <a16:creationId xmlns:a16="http://schemas.microsoft.com/office/drawing/2014/main" id="{A1216336-C5CE-ECC2-81D3-72B688A2F5A6}"/>
              </a:ext>
            </a:extLst>
          </p:cNvPr>
          <p:cNvSpPr>
            <a:spLocks noGrp="1"/>
          </p:cNvSpPr>
          <p:nvPr>
            <p:ph type="body" idx="1"/>
          </p:nvPr>
        </p:nvSpPr>
        <p:spPr>
          <a:xfrm>
            <a:off x="3332666" y="3559053"/>
            <a:ext cx="7500434" cy="1189424"/>
          </a:xfrm>
        </p:spPr>
        <p:txBody>
          <a:bodyPr>
            <a:normAutofit/>
          </a:bodyPr>
          <a:lstStyle/>
          <a:p>
            <a:r>
              <a:rPr lang="en-US" dirty="0">
                <a:solidFill>
                  <a:schemeClr val="tx1"/>
                </a:solidFill>
              </a:rPr>
              <a:t>How has including crediting statements on recipes helped you in your program?</a:t>
            </a:r>
          </a:p>
        </p:txBody>
      </p:sp>
      <p:sp>
        <p:nvSpPr>
          <p:cNvPr id="4" name="Symbol zastępczy stopki 3">
            <a:extLst>
              <a:ext uri="{FF2B5EF4-FFF2-40B4-BE49-F238E27FC236}">
                <a16:creationId xmlns:a16="http://schemas.microsoft.com/office/drawing/2014/main" id="{8087EFDF-6543-72C7-956F-DEAB8D703D3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1873031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43A3C06D-7BB0-C688-2784-CDA5218AE767}"/>
              </a:ext>
            </a:extLst>
          </p:cNvPr>
          <p:cNvSpPr>
            <a:spLocks noGrp="1"/>
          </p:cNvSpPr>
          <p:nvPr>
            <p:ph type="title"/>
          </p:nvPr>
        </p:nvSpPr>
        <p:spPr/>
        <p:txBody>
          <a:bodyPr/>
          <a:lstStyle/>
          <a:p>
            <a:r>
              <a:rPr lang="pl-PL" dirty="0" err="1"/>
              <a:t>Nutrient</a:t>
            </a:r>
            <a:r>
              <a:rPr lang="pl-PL" dirty="0"/>
              <a:t> Analysis </a:t>
            </a:r>
          </a:p>
        </p:txBody>
      </p:sp>
      <p:sp>
        <p:nvSpPr>
          <p:cNvPr id="2" name="Symbol zastępczy zawartości 1">
            <a:extLst>
              <a:ext uri="{FF2B5EF4-FFF2-40B4-BE49-F238E27FC236}">
                <a16:creationId xmlns:a16="http://schemas.microsoft.com/office/drawing/2014/main" id="{2CDA9B8C-3009-160F-C104-35C344330D1F}"/>
              </a:ext>
            </a:extLst>
          </p:cNvPr>
          <p:cNvSpPr>
            <a:spLocks noGrp="1"/>
          </p:cNvSpPr>
          <p:nvPr>
            <p:ph idx="1"/>
          </p:nvPr>
        </p:nvSpPr>
        <p:spPr/>
        <p:txBody>
          <a:bodyPr/>
          <a:lstStyle/>
          <a:p>
            <a:pPr marL="0" indent="0">
              <a:buNone/>
            </a:pPr>
            <a:r>
              <a:rPr lang="en-US" dirty="0"/>
              <a:t>Performing an accurate nutrient analysis is critical to the evaluation of menus and menu documentation</a:t>
            </a:r>
            <a:r>
              <a:rPr lang="pl-PL" dirty="0"/>
              <a:t>.</a:t>
            </a:r>
            <a:endParaRPr lang="en-US" dirty="0"/>
          </a:p>
        </p:txBody>
      </p:sp>
      <p:sp>
        <p:nvSpPr>
          <p:cNvPr id="3" name="Symbol zastępczy stopki 2">
            <a:extLst>
              <a:ext uri="{FF2B5EF4-FFF2-40B4-BE49-F238E27FC236}">
                <a16:creationId xmlns:a16="http://schemas.microsoft.com/office/drawing/2014/main" id="{451FC05B-EA4D-620A-5308-73D0ECA9E56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0AC97BC4-572A-23E5-0BF8-C65955E80568}"/>
              </a:ext>
            </a:extLst>
          </p:cNvPr>
          <p:cNvSpPr>
            <a:spLocks noGrp="1"/>
          </p:cNvSpPr>
          <p:nvPr>
            <p:ph type="sldNum" sz="quarter" idx="4"/>
          </p:nvPr>
        </p:nvSpPr>
        <p:spPr/>
        <p:txBody>
          <a:bodyPr/>
          <a:lstStyle/>
          <a:p>
            <a:fld id="{87B17086-FE5F-4B39-99A4-0AF7C2C21D7E}" type="slidenum">
              <a:rPr lang="pl-PL" smtClean="0"/>
              <a:pPr/>
              <a:t>108</a:t>
            </a:fld>
            <a:endParaRPr lang="pl-PL" dirty="0"/>
          </a:p>
        </p:txBody>
      </p:sp>
    </p:spTree>
    <p:extLst>
      <p:ext uri="{BB962C8B-B14F-4D97-AF65-F5344CB8AC3E}">
        <p14:creationId xmlns:p14="http://schemas.microsoft.com/office/powerpoint/2010/main" val="41461900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4A73AF7-1C60-8995-D5D2-28BD027F8475}"/>
              </a:ext>
            </a:extLst>
          </p:cNvPr>
          <p:cNvSpPr>
            <a:spLocks noGrp="1"/>
          </p:cNvSpPr>
          <p:nvPr>
            <p:ph type="title"/>
          </p:nvPr>
        </p:nvSpPr>
        <p:spPr/>
        <p:txBody>
          <a:bodyPr/>
          <a:lstStyle/>
          <a:p>
            <a:r>
              <a:rPr lang="pl-PL" dirty="0"/>
              <a:t>Nutrient Analysis </a:t>
            </a:r>
            <a:r>
              <a:rPr lang="en-US" dirty="0"/>
              <a:t> </a:t>
            </a:r>
            <a:endParaRPr lang="pl-PL" dirty="0"/>
          </a:p>
        </p:txBody>
      </p:sp>
      <p:sp>
        <p:nvSpPr>
          <p:cNvPr id="3" name="Symbol zastępczy zawartości 2">
            <a:extLst>
              <a:ext uri="{FF2B5EF4-FFF2-40B4-BE49-F238E27FC236}">
                <a16:creationId xmlns:a16="http://schemas.microsoft.com/office/drawing/2014/main" id="{22200555-7803-71D1-8578-799B7BC558B5}"/>
              </a:ext>
            </a:extLst>
          </p:cNvPr>
          <p:cNvSpPr>
            <a:spLocks noGrp="1"/>
          </p:cNvSpPr>
          <p:nvPr>
            <p:ph idx="1"/>
          </p:nvPr>
        </p:nvSpPr>
        <p:spPr>
          <a:xfrm>
            <a:off x="838200" y="1825625"/>
            <a:ext cx="5257800" cy="4031113"/>
          </a:xfrm>
        </p:spPr>
        <p:txBody>
          <a:bodyPr>
            <a:normAutofit lnSpcReduction="10000"/>
          </a:bodyPr>
          <a:lstStyle/>
          <a:p>
            <a:r>
              <a:rPr lang="en-US" dirty="0"/>
              <a:t>Determine compliance with school meal regulatory requirements for:</a:t>
            </a:r>
          </a:p>
          <a:p>
            <a:pPr marL="457200" indent="-457200">
              <a:buClr>
                <a:schemeClr val="accent3"/>
              </a:buClr>
              <a:buFont typeface="Wingdings" panose="05000000000000000000" pitchFamily="2" charset="2"/>
              <a:buChar char="w"/>
            </a:pPr>
            <a:r>
              <a:rPr lang="en-US" dirty="0"/>
              <a:t>Calories</a:t>
            </a:r>
          </a:p>
          <a:p>
            <a:pPr marL="457200" indent="-457200">
              <a:buClr>
                <a:schemeClr val="accent3"/>
              </a:buClr>
              <a:buFont typeface="Wingdings" panose="05000000000000000000" pitchFamily="2" charset="2"/>
              <a:buChar char="w"/>
            </a:pPr>
            <a:r>
              <a:rPr lang="en-US" dirty="0"/>
              <a:t>Saturated fat</a:t>
            </a:r>
          </a:p>
          <a:p>
            <a:pPr marL="457200" indent="-457200">
              <a:buClr>
                <a:schemeClr val="accent3"/>
              </a:buClr>
              <a:buFont typeface="Wingdings" panose="05000000000000000000" pitchFamily="2" charset="2"/>
              <a:buChar char="w"/>
            </a:pPr>
            <a:r>
              <a:rPr lang="en-US" dirty="0"/>
              <a:t>Sodium</a:t>
            </a:r>
          </a:p>
          <a:p>
            <a:pPr marL="457200" indent="-457200">
              <a:buClr>
                <a:schemeClr val="accent3"/>
              </a:buClr>
              <a:buFont typeface="Wingdings" panose="05000000000000000000" pitchFamily="2" charset="2"/>
              <a:buChar char="w"/>
            </a:pPr>
            <a:r>
              <a:rPr lang="en-US" dirty="0"/>
              <a:t>Added Sugar</a:t>
            </a:r>
            <a:r>
              <a:rPr lang="pl-PL" dirty="0"/>
              <a:t>s</a:t>
            </a:r>
            <a:endParaRPr lang="en-US" dirty="0"/>
          </a:p>
        </p:txBody>
      </p:sp>
      <p:sp>
        <p:nvSpPr>
          <p:cNvPr id="5" name="Symbol zastępczy stopki 4">
            <a:extLst>
              <a:ext uri="{FF2B5EF4-FFF2-40B4-BE49-F238E27FC236}">
                <a16:creationId xmlns:a16="http://schemas.microsoft.com/office/drawing/2014/main" id="{A63EBDD3-05F1-EF95-73EB-22D603BA184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zawartości 3">
            <a:extLst>
              <a:ext uri="{FF2B5EF4-FFF2-40B4-BE49-F238E27FC236}">
                <a16:creationId xmlns:a16="http://schemas.microsoft.com/office/drawing/2014/main" id="{0B90B35F-B3E9-94D6-C0CC-97C768BA7463}"/>
              </a:ext>
            </a:extLst>
          </p:cNvPr>
          <p:cNvSpPr>
            <a:spLocks noGrp="1"/>
          </p:cNvSpPr>
          <p:nvPr>
            <p:ph sz="half" idx="4294967295"/>
          </p:nvPr>
        </p:nvSpPr>
        <p:spPr>
          <a:xfrm>
            <a:off x="6375400" y="1797050"/>
            <a:ext cx="5181600" cy="4351338"/>
          </a:xfrm>
        </p:spPr>
        <p:txBody>
          <a:bodyPr/>
          <a:lstStyle/>
          <a:p>
            <a:pPr marL="0" lvl="0" indent="0">
              <a:buNone/>
            </a:pPr>
            <a:r>
              <a:rPr lang="en-US" dirty="0"/>
              <a:t>Each SFA should establish a nutrient threshold for each recipe category. </a:t>
            </a:r>
          </a:p>
          <a:p>
            <a:pPr marL="457200" lvl="1" indent="0">
              <a:buNone/>
            </a:pPr>
            <a:r>
              <a:rPr lang="en-US" sz="2600" dirty="0">
                <a:solidFill>
                  <a:schemeClr val="accent3"/>
                </a:solidFill>
                <a:latin typeface="Poppins SemiBold" panose="00000700000000000000" pitchFamily="2" charset="-18"/>
                <a:cs typeface="Poppins SemiBold" panose="00000700000000000000" pitchFamily="2" charset="-18"/>
              </a:rPr>
              <a:t>Example:</a:t>
            </a:r>
            <a:r>
              <a:rPr lang="en-US" sz="2600" b="1" dirty="0">
                <a:solidFill>
                  <a:schemeClr val="accent3"/>
                </a:solidFill>
              </a:rPr>
              <a:t> </a:t>
            </a:r>
            <a:r>
              <a:rPr lang="en-US" sz="2600" dirty="0">
                <a:solidFill>
                  <a:schemeClr val="accent3"/>
                </a:solidFill>
              </a:rPr>
              <a:t>A side dish </a:t>
            </a:r>
            <a:br>
              <a:rPr lang="pl-PL" sz="2600" dirty="0">
                <a:solidFill>
                  <a:schemeClr val="accent3"/>
                </a:solidFill>
              </a:rPr>
            </a:br>
            <a:r>
              <a:rPr lang="en-US" sz="2600" dirty="0">
                <a:solidFill>
                  <a:schemeClr val="accent3"/>
                </a:solidFill>
              </a:rPr>
              <a:t>may contain no more than 200 mg of sodium and no more than 225 calories.</a:t>
            </a:r>
          </a:p>
        </p:txBody>
      </p:sp>
      <p:sp>
        <p:nvSpPr>
          <p:cNvPr id="6" name="Symbol zastępczy numeru slajdu 5">
            <a:extLst>
              <a:ext uri="{FF2B5EF4-FFF2-40B4-BE49-F238E27FC236}">
                <a16:creationId xmlns:a16="http://schemas.microsoft.com/office/drawing/2014/main" id="{718D86AD-5DCE-5DA0-9C8C-8B376A29A657}"/>
              </a:ext>
            </a:extLst>
          </p:cNvPr>
          <p:cNvSpPr>
            <a:spLocks noGrp="1"/>
          </p:cNvSpPr>
          <p:nvPr>
            <p:ph type="sldNum" sz="quarter" idx="4"/>
          </p:nvPr>
        </p:nvSpPr>
        <p:spPr/>
        <p:txBody>
          <a:bodyPr/>
          <a:lstStyle/>
          <a:p>
            <a:fld id="{87B17086-FE5F-4B39-99A4-0AF7C2C21D7E}" type="slidenum">
              <a:rPr lang="pl-PL" smtClean="0"/>
              <a:pPr/>
              <a:t>109</a:t>
            </a:fld>
            <a:endParaRPr lang="pl-PL" dirty="0"/>
          </a:p>
        </p:txBody>
      </p:sp>
    </p:spTree>
    <p:extLst>
      <p:ext uri="{BB962C8B-B14F-4D97-AF65-F5344CB8AC3E}">
        <p14:creationId xmlns:p14="http://schemas.microsoft.com/office/powerpoint/2010/main" val="10748854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938668-8941-011E-3478-6A97C0ED1F12}"/>
              </a:ext>
            </a:extLst>
          </p:cNvPr>
          <p:cNvSpPr>
            <a:spLocks noGrp="1"/>
          </p:cNvSpPr>
          <p:nvPr>
            <p:ph type="title"/>
          </p:nvPr>
        </p:nvSpPr>
        <p:spPr>
          <a:xfrm>
            <a:off x="1012248" y="923644"/>
            <a:ext cx="4819867" cy="936057"/>
          </a:xfrm>
        </p:spPr>
        <p:txBody>
          <a:bodyPr>
            <a:normAutofit/>
          </a:bodyPr>
          <a:lstStyle/>
          <a:p>
            <a:r>
              <a:rPr lang="pl-PL" sz="4000" dirty="0"/>
              <a:t>Service Style </a:t>
            </a:r>
          </a:p>
        </p:txBody>
      </p:sp>
      <p:sp>
        <p:nvSpPr>
          <p:cNvPr id="4" name="Symbol zastępczy tekstu 3">
            <a:extLst>
              <a:ext uri="{FF2B5EF4-FFF2-40B4-BE49-F238E27FC236}">
                <a16:creationId xmlns:a16="http://schemas.microsoft.com/office/drawing/2014/main" id="{F5F81843-13C6-CC89-AC22-52B310F4AFB3}"/>
              </a:ext>
            </a:extLst>
          </p:cNvPr>
          <p:cNvSpPr>
            <a:spLocks noGrp="1"/>
          </p:cNvSpPr>
          <p:nvPr>
            <p:ph type="body" sz="half" idx="2"/>
          </p:nvPr>
        </p:nvSpPr>
        <p:spPr>
          <a:xfrm>
            <a:off x="1012248" y="2171700"/>
            <a:ext cx="4819867" cy="3564957"/>
          </a:xfrm>
        </p:spPr>
        <p:txBody>
          <a:bodyPr>
            <a:normAutofit/>
          </a:bodyPr>
          <a:lstStyle/>
          <a:p>
            <a:r>
              <a:rPr lang="en-US" sz="2400" dirty="0">
                <a:latin typeface="Poppins SemiBold" panose="00000700000000000000" pitchFamily="2" charset="-18"/>
                <a:cs typeface="Poppins SemiBold" panose="00000700000000000000" pitchFamily="2" charset="-18"/>
              </a:rPr>
              <a:t>Objective</a:t>
            </a:r>
            <a:r>
              <a:rPr lang="pl-PL" sz="2400" dirty="0">
                <a:latin typeface="Poppins SemiBold" panose="00000700000000000000" pitchFamily="2" charset="-18"/>
                <a:cs typeface="Poppins SemiBold" panose="00000700000000000000" pitchFamily="2" charset="-18"/>
              </a:rPr>
              <a:t>:</a:t>
            </a:r>
            <a:r>
              <a:rPr lang="pl-PL" sz="2400" dirty="0"/>
              <a:t> </a:t>
            </a:r>
            <a:r>
              <a:rPr lang="en-US" sz="2400" dirty="0"/>
              <a:t>Review the various types of service and how to indicate the service style in a recipe.</a:t>
            </a:r>
            <a:endParaRPr lang="pl-PL" sz="2400" dirty="0"/>
          </a:p>
        </p:txBody>
      </p:sp>
      <p:sp>
        <p:nvSpPr>
          <p:cNvPr id="3" name="Symbol zastępczy obrazu 2">
            <a:extLst>
              <a:ext uri="{FF2B5EF4-FFF2-40B4-BE49-F238E27FC236}">
                <a16:creationId xmlns:a16="http://schemas.microsoft.com/office/drawing/2014/main" id="{24A408FE-5692-5580-E660-2523F8BCB025}"/>
              </a:ext>
            </a:extLst>
          </p:cNvPr>
          <p:cNvSpPr>
            <a:spLocks noGrp="1"/>
          </p:cNvSpPr>
          <p:nvPr>
            <p:ph type="pic" idx="1"/>
          </p:nvPr>
        </p:nvSpPr>
        <p:spPr/>
        <p:txBody>
          <a:bodyPr/>
          <a:lstStyle/>
          <a:p>
            <a:endParaRPr lang="pl-PL"/>
          </a:p>
        </p:txBody>
      </p:sp>
      <p:sp>
        <p:nvSpPr>
          <p:cNvPr id="5" name="Symbol zastępczy stopki 4">
            <a:extLst>
              <a:ext uri="{FF2B5EF4-FFF2-40B4-BE49-F238E27FC236}">
                <a16:creationId xmlns:a16="http://schemas.microsoft.com/office/drawing/2014/main" id="{ED7D8F44-24A0-03BE-C58A-25E7A2E2CDE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7" name="Prostokąt: zaokrąglone rogi 6">
            <a:extLst>
              <a:ext uri="{FF2B5EF4-FFF2-40B4-BE49-F238E27FC236}">
                <a16:creationId xmlns:a16="http://schemas.microsoft.com/office/drawing/2014/main" id="{B6DB99D2-B3EF-9C37-02FB-204556C6E90B}"/>
              </a:ext>
              <a:ext uri="{C183D7F6-B498-43B3-948B-1728B52AA6E4}">
                <adec:decorative xmlns:adec="http://schemas.microsoft.com/office/drawing/2017/decorative" val="1"/>
              </a:ext>
            </a:extLst>
          </p:cNvPr>
          <p:cNvSpPr/>
          <p:nvPr/>
        </p:nvSpPr>
        <p:spPr>
          <a:xfrm>
            <a:off x="6362700" y="812801"/>
            <a:ext cx="5148000" cy="5184000"/>
          </a:xfrm>
          <a:prstGeom prst="roundRect">
            <a:avLst>
              <a:gd name="adj" fmla="val 778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Symbol zastępczy tekstu 3">
            <a:extLst>
              <a:ext uri="{FF2B5EF4-FFF2-40B4-BE49-F238E27FC236}">
                <a16:creationId xmlns:a16="http://schemas.microsoft.com/office/drawing/2014/main" id="{CE551692-FAA6-C749-9331-A501841CD3B6}"/>
              </a:ext>
            </a:extLst>
          </p:cNvPr>
          <p:cNvSpPr txBox="1">
            <a:spLocks/>
          </p:cNvSpPr>
          <p:nvPr/>
        </p:nvSpPr>
        <p:spPr>
          <a:xfrm>
            <a:off x="6526766" y="1104900"/>
            <a:ext cx="4819867" cy="4631757"/>
          </a:xfrm>
          <a:prstGeom prst="rect">
            <a:avLst/>
          </a:prstGeom>
        </p:spPr>
        <p:txBody>
          <a:bodyPr vert="horz" lIns="91440" tIns="45720" rIns="91440" bIns="45720" rtlCol="0">
            <a:normAutofit lnSpcReduction="10000"/>
          </a:bodyPr>
          <a:lstStyle>
            <a:lvl1pPr marL="342900" indent="-342900" algn="l" defTabSz="914400" rtl="0" eaLnBrk="1" latinLnBrk="0" hangingPunct="1">
              <a:lnSpc>
                <a:spcPct val="100000"/>
              </a:lnSpc>
              <a:spcBef>
                <a:spcPts val="1000"/>
              </a:spcBef>
              <a:spcAft>
                <a:spcPts val="1200"/>
              </a:spcAft>
              <a:buClr>
                <a:schemeClr val="accent3"/>
              </a:buClr>
              <a:buFont typeface="Wingdings" panose="05000000000000000000" pitchFamily="2" charset="2"/>
              <a:buChar char="w"/>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dirty="0">
                <a:cs typeface="Poppins SemiBold" panose="00000700000000000000" pitchFamily="2" charset="-18"/>
              </a:rPr>
              <a:t>How food items are presented is a critical component to engaging the customer. </a:t>
            </a:r>
          </a:p>
          <a:p>
            <a:r>
              <a:rPr lang="en-US" sz="2400" dirty="0">
                <a:cs typeface="Poppins SemiBold" panose="00000700000000000000" pitchFamily="2" charset="-18"/>
              </a:rPr>
              <a:t>Our customer’s first impression of the food items served is visual. </a:t>
            </a:r>
          </a:p>
          <a:p>
            <a:r>
              <a:rPr lang="en-US" sz="2400" dirty="0">
                <a:cs typeface="Poppins SemiBold" panose="00000700000000000000" pitchFamily="2" charset="-18"/>
              </a:rPr>
              <a:t>Instruction on how to serve the menu item, beyond portioning, is a key component to customer service.</a:t>
            </a:r>
          </a:p>
        </p:txBody>
      </p:sp>
      <p:sp>
        <p:nvSpPr>
          <p:cNvPr id="6" name="Symbol zastępczy numeru slajdu 5">
            <a:extLst>
              <a:ext uri="{FF2B5EF4-FFF2-40B4-BE49-F238E27FC236}">
                <a16:creationId xmlns:a16="http://schemas.microsoft.com/office/drawing/2014/main" id="{5DD4DC84-8F24-A494-9E62-D4FFB394E6C6}"/>
              </a:ext>
            </a:extLst>
          </p:cNvPr>
          <p:cNvSpPr>
            <a:spLocks noGrp="1"/>
          </p:cNvSpPr>
          <p:nvPr>
            <p:ph type="sldNum" sz="quarter" idx="4"/>
          </p:nvPr>
        </p:nvSpPr>
        <p:spPr/>
        <p:txBody>
          <a:bodyPr/>
          <a:lstStyle/>
          <a:p>
            <a:fld id="{87B17086-FE5F-4B39-99A4-0AF7C2C21D7E}" type="slidenum">
              <a:rPr lang="pl-PL" smtClean="0"/>
              <a:pPr/>
              <a:t>110</a:t>
            </a:fld>
            <a:endParaRPr lang="pl-PL" dirty="0"/>
          </a:p>
        </p:txBody>
      </p:sp>
    </p:spTree>
    <p:extLst>
      <p:ext uri="{BB962C8B-B14F-4D97-AF65-F5344CB8AC3E}">
        <p14:creationId xmlns:p14="http://schemas.microsoft.com/office/powerpoint/2010/main" val="19083287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3BB6E-6A7D-9297-94B9-5E39AA38FC3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411A722-4CAC-05A3-5093-DEE89FA4E1D6}"/>
              </a:ext>
            </a:extLst>
          </p:cNvPr>
          <p:cNvSpPr>
            <a:spLocks noGrp="1"/>
          </p:cNvSpPr>
          <p:nvPr>
            <p:ph type="title"/>
          </p:nvPr>
        </p:nvSpPr>
        <p:spPr>
          <a:xfrm>
            <a:off x="3345366" y="1034776"/>
            <a:ext cx="7475034" cy="1997695"/>
          </a:xfrm>
        </p:spPr>
        <p:txBody>
          <a:bodyPr>
            <a:normAutofit/>
          </a:bodyPr>
          <a:lstStyle/>
          <a:p>
            <a:r>
              <a:rPr lang="pl-PL" dirty="0" err="1"/>
              <a:t>Brainstorm</a:t>
            </a:r>
            <a:r>
              <a:rPr lang="en-US" dirty="0"/>
              <a:t>: </a:t>
            </a:r>
            <a:endParaRPr lang="pl-PL" dirty="0"/>
          </a:p>
        </p:txBody>
      </p:sp>
      <p:sp>
        <p:nvSpPr>
          <p:cNvPr id="3" name="Symbol zastępczy tekstu 2">
            <a:extLst>
              <a:ext uri="{FF2B5EF4-FFF2-40B4-BE49-F238E27FC236}">
                <a16:creationId xmlns:a16="http://schemas.microsoft.com/office/drawing/2014/main" id="{1C811E11-1B73-0201-6426-C3932DA084C6}"/>
              </a:ext>
            </a:extLst>
          </p:cNvPr>
          <p:cNvSpPr>
            <a:spLocks noGrp="1"/>
          </p:cNvSpPr>
          <p:nvPr>
            <p:ph type="body" idx="1"/>
          </p:nvPr>
        </p:nvSpPr>
        <p:spPr>
          <a:xfrm>
            <a:off x="3332666" y="3405147"/>
            <a:ext cx="7500434" cy="1189424"/>
          </a:xfrm>
        </p:spPr>
        <p:txBody>
          <a:bodyPr>
            <a:normAutofit/>
          </a:bodyPr>
          <a:lstStyle/>
          <a:p>
            <a:r>
              <a:rPr lang="en-US" dirty="0">
                <a:solidFill>
                  <a:schemeClr val="tx1"/>
                </a:solidFill>
              </a:rPr>
              <a:t>What are some unique service models you are currently using in your program or have considered implementing at your sites?</a:t>
            </a:r>
          </a:p>
        </p:txBody>
      </p:sp>
      <p:sp>
        <p:nvSpPr>
          <p:cNvPr id="4" name="Symbol zastępczy stopki 3">
            <a:extLst>
              <a:ext uri="{FF2B5EF4-FFF2-40B4-BE49-F238E27FC236}">
                <a16:creationId xmlns:a16="http://schemas.microsoft.com/office/drawing/2014/main" id="{A590980D-E792-AC7B-61F6-FD6ECA561408}"/>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37931219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F6E6D-1CD5-6BC5-6DF9-A6FD58B6EE5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6812ADF-F4FA-A803-3861-436BF3737908}"/>
              </a:ext>
            </a:extLst>
          </p:cNvPr>
          <p:cNvSpPr>
            <a:spLocks noGrp="1"/>
          </p:cNvSpPr>
          <p:nvPr>
            <p:ph type="title"/>
          </p:nvPr>
        </p:nvSpPr>
        <p:spPr/>
        <p:txBody>
          <a:bodyPr anchor="ctr">
            <a:normAutofit/>
          </a:bodyPr>
          <a:lstStyle/>
          <a:p>
            <a:r>
              <a:rPr lang="en-US" dirty="0"/>
              <a:t>Service Style  </a:t>
            </a:r>
            <a:endParaRPr lang="pl-PL" dirty="0"/>
          </a:p>
        </p:txBody>
      </p:sp>
      <p:sp>
        <p:nvSpPr>
          <p:cNvPr id="6" name="Symbol zastępczy tekstu 5">
            <a:extLst>
              <a:ext uri="{FF2B5EF4-FFF2-40B4-BE49-F238E27FC236}">
                <a16:creationId xmlns:a16="http://schemas.microsoft.com/office/drawing/2014/main" id="{CE5574B4-B121-E96C-459E-C937204BA77B}"/>
              </a:ext>
            </a:extLst>
          </p:cNvPr>
          <p:cNvSpPr>
            <a:spLocks noGrp="1"/>
          </p:cNvSpPr>
          <p:nvPr>
            <p:ph type="body" idx="1"/>
          </p:nvPr>
        </p:nvSpPr>
        <p:spPr/>
        <p:txBody>
          <a:bodyPr/>
          <a:lstStyle/>
          <a:p>
            <a:r>
              <a:rPr lang="pl-PL" dirty="0"/>
              <a:t>Service Style </a:t>
            </a:r>
          </a:p>
        </p:txBody>
      </p:sp>
      <p:sp>
        <p:nvSpPr>
          <p:cNvPr id="7" name="Symbol zastępczy zawartości 6">
            <a:extLst>
              <a:ext uri="{FF2B5EF4-FFF2-40B4-BE49-F238E27FC236}">
                <a16:creationId xmlns:a16="http://schemas.microsoft.com/office/drawing/2014/main" id="{791006FE-2D63-5088-CD46-B2553B5FDBAB}"/>
              </a:ext>
            </a:extLst>
          </p:cNvPr>
          <p:cNvSpPr>
            <a:spLocks noGrp="1"/>
          </p:cNvSpPr>
          <p:nvPr>
            <p:ph sz="half" idx="2"/>
          </p:nvPr>
        </p:nvSpPr>
        <p:spPr/>
        <p:txBody>
          <a:bodyPr>
            <a:normAutofit/>
          </a:bodyPr>
          <a:lstStyle/>
          <a:p>
            <a:pPr marL="342900" indent="-342900">
              <a:lnSpc>
                <a:spcPct val="120000"/>
              </a:lnSpc>
              <a:spcBef>
                <a:spcPts val="0"/>
              </a:spcBef>
              <a:spcAft>
                <a:spcPts val="600"/>
              </a:spcAft>
              <a:buFont typeface="Wingdings" panose="05000000000000000000" pitchFamily="2" charset="2"/>
              <a:buChar char="w"/>
            </a:pPr>
            <a:r>
              <a:rPr lang="en-US" dirty="0"/>
              <a:t>Traditional cafeteria service</a:t>
            </a:r>
          </a:p>
          <a:p>
            <a:pPr marL="342900" indent="-342900">
              <a:lnSpc>
                <a:spcPct val="120000"/>
              </a:lnSpc>
              <a:spcBef>
                <a:spcPts val="0"/>
              </a:spcBef>
              <a:spcAft>
                <a:spcPts val="600"/>
              </a:spcAft>
              <a:buFont typeface="Wingdings" panose="05000000000000000000" pitchFamily="2" charset="2"/>
              <a:buChar char="w"/>
            </a:pPr>
            <a:r>
              <a:rPr lang="en-US" dirty="0"/>
              <a:t>Grab-and-Go</a:t>
            </a:r>
          </a:p>
          <a:p>
            <a:pPr marL="342900" indent="-342900">
              <a:lnSpc>
                <a:spcPct val="120000"/>
              </a:lnSpc>
              <a:spcBef>
                <a:spcPts val="0"/>
              </a:spcBef>
              <a:spcAft>
                <a:spcPts val="600"/>
              </a:spcAft>
              <a:buFont typeface="Wingdings" panose="05000000000000000000" pitchFamily="2" charset="2"/>
              <a:buChar char="w"/>
            </a:pPr>
            <a:r>
              <a:rPr lang="en-US" dirty="0"/>
              <a:t>Kiosks</a:t>
            </a:r>
          </a:p>
          <a:p>
            <a:pPr marL="342900" indent="-342900">
              <a:lnSpc>
                <a:spcPct val="120000"/>
              </a:lnSpc>
              <a:spcBef>
                <a:spcPts val="0"/>
              </a:spcBef>
              <a:spcAft>
                <a:spcPts val="600"/>
              </a:spcAft>
              <a:buFont typeface="Wingdings" panose="05000000000000000000" pitchFamily="2" charset="2"/>
              <a:buChar char="w"/>
            </a:pPr>
            <a:r>
              <a:rPr lang="en-US" dirty="0"/>
              <a:t>Meals in the classroom</a:t>
            </a:r>
          </a:p>
          <a:p>
            <a:pPr marL="342900" indent="-342900">
              <a:lnSpc>
                <a:spcPct val="120000"/>
              </a:lnSpc>
              <a:spcBef>
                <a:spcPts val="0"/>
              </a:spcBef>
              <a:spcAft>
                <a:spcPts val="600"/>
              </a:spcAft>
              <a:buFont typeface="Wingdings" panose="05000000000000000000" pitchFamily="2" charset="2"/>
              <a:buChar char="w"/>
            </a:pPr>
            <a:r>
              <a:rPr lang="en-US" dirty="0"/>
              <a:t>Self-service bars and stations</a:t>
            </a:r>
          </a:p>
          <a:p>
            <a:pPr marL="342900" indent="-342900">
              <a:lnSpc>
                <a:spcPct val="120000"/>
              </a:lnSpc>
              <a:spcBef>
                <a:spcPts val="0"/>
              </a:spcBef>
              <a:spcAft>
                <a:spcPts val="600"/>
              </a:spcAft>
              <a:buFont typeface="Wingdings" panose="05000000000000000000" pitchFamily="2" charset="2"/>
              <a:buChar char="w"/>
            </a:pPr>
            <a:r>
              <a:rPr lang="en-US" dirty="0"/>
              <a:t>Made-to-order stations</a:t>
            </a:r>
          </a:p>
          <a:p>
            <a:pPr marL="342900" indent="-342900">
              <a:lnSpc>
                <a:spcPct val="120000"/>
              </a:lnSpc>
              <a:spcBef>
                <a:spcPts val="0"/>
              </a:spcBef>
              <a:spcAft>
                <a:spcPts val="600"/>
              </a:spcAft>
              <a:buFont typeface="Wingdings" panose="05000000000000000000" pitchFamily="2" charset="2"/>
              <a:buChar char="w"/>
            </a:pPr>
            <a:r>
              <a:rPr lang="en-US" dirty="0"/>
              <a:t>Food trucks</a:t>
            </a:r>
          </a:p>
          <a:p>
            <a:pPr marL="342900" indent="-342900">
              <a:lnSpc>
                <a:spcPct val="120000"/>
              </a:lnSpc>
              <a:spcBef>
                <a:spcPts val="0"/>
              </a:spcBef>
              <a:spcAft>
                <a:spcPts val="600"/>
              </a:spcAft>
              <a:buFont typeface="Wingdings" panose="05000000000000000000" pitchFamily="2" charset="2"/>
              <a:buChar char="w"/>
            </a:pPr>
            <a:r>
              <a:rPr lang="en-US" dirty="0"/>
              <a:t>Vending machines</a:t>
            </a:r>
          </a:p>
        </p:txBody>
      </p:sp>
      <p:sp>
        <p:nvSpPr>
          <p:cNvPr id="10" name="Symbol zastępczy tekstu 9">
            <a:extLst>
              <a:ext uri="{FF2B5EF4-FFF2-40B4-BE49-F238E27FC236}">
                <a16:creationId xmlns:a16="http://schemas.microsoft.com/office/drawing/2014/main" id="{51BF0DBD-2EAC-BF92-218D-F0685CE2EA02}"/>
              </a:ext>
            </a:extLst>
          </p:cNvPr>
          <p:cNvSpPr>
            <a:spLocks noGrp="1"/>
          </p:cNvSpPr>
          <p:nvPr>
            <p:ph type="body" sz="quarter" idx="3"/>
          </p:nvPr>
        </p:nvSpPr>
        <p:spPr/>
        <p:txBody>
          <a:bodyPr/>
          <a:lstStyle/>
          <a:p>
            <a:r>
              <a:rPr lang="pl-PL" dirty="0" err="1"/>
              <a:t>Include</a:t>
            </a:r>
            <a:r>
              <a:rPr lang="pl-PL" dirty="0"/>
              <a:t> </a:t>
            </a:r>
            <a:r>
              <a:rPr lang="pl-PL" dirty="0" err="1"/>
              <a:t>information</a:t>
            </a:r>
            <a:r>
              <a:rPr lang="pl-PL" dirty="0"/>
              <a:t> </a:t>
            </a:r>
            <a:r>
              <a:rPr lang="pl-PL" dirty="0" err="1"/>
              <a:t>such</a:t>
            </a:r>
            <a:r>
              <a:rPr lang="pl-PL" dirty="0"/>
              <a:t> as:</a:t>
            </a:r>
          </a:p>
        </p:txBody>
      </p:sp>
      <p:sp>
        <p:nvSpPr>
          <p:cNvPr id="11" name="Symbol zastępczy zawartości 10">
            <a:extLst>
              <a:ext uri="{FF2B5EF4-FFF2-40B4-BE49-F238E27FC236}">
                <a16:creationId xmlns:a16="http://schemas.microsoft.com/office/drawing/2014/main" id="{156C3A34-4F50-0DAD-79D3-8F5E1CD65062}"/>
              </a:ext>
            </a:extLst>
          </p:cNvPr>
          <p:cNvSpPr>
            <a:spLocks noGrp="1"/>
          </p:cNvSpPr>
          <p:nvPr>
            <p:ph sz="quarter" idx="4"/>
          </p:nvPr>
        </p:nvSpPr>
        <p:spPr/>
        <p:txBody>
          <a:bodyPr>
            <a:normAutofit/>
          </a:bodyPr>
          <a:lstStyle/>
          <a:p>
            <a:pPr marL="342900" indent="-342900">
              <a:lnSpc>
                <a:spcPct val="120000"/>
              </a:lnSpc>
              <a:spcBef>
                <a:spcPts val="0"/>
              </a:spcBef>
              <a:spcAft>
                <a:spcPts val="600"/>
              </a:spcAft>
              <a:buFont typeface="Wingdings" panose="05000000000000000000" pitchFamily="2" charset="2"/>
              <a:buChar char="w"/>
            </a:pPr>
            <a:r>
              <a:rPr lang="en-US" dirty="0"/>
              <a:t>Packing types and sizes</a:t>
            </a:r>
          </a:p>
          <a:p>
            <a:pPr marL="342900" indent="-342900">
              <a:lnSpc>
                <a:spcPct val="120000"/>
              </a:lnSpc>
              <a:spcBef>
                <a:spcPts val="0"/>
              </a:spcBef>
              <a:spcAft>
                <a:spcPts val="600"/>
              </a:spcAft>
              <a:buFont typeface="Wingdings" panose="05000000000000000000" pitchFamily="2" charset="2"/>
              <a:buChar char="w"/>
            </a:pPr>
            <a:r>
              <a:rPr lang="en-US" dirty="0"/>
              <a:t>Serving pan types and sizes</a:t>
            </a:r>
          </a:p>
          <a:p>
            <a:pPr marL="342900" indent="-342900">
              <a:lnSpc>
                <a:spcPct val="120000"/>
              </a:lnSpc>
              <a:spcBef>
                <a:spcPts val="0"/>
              </a:spcBef>
              <a:spcAft>
                <a:spcPts val="600"/>
              </a:spcAft>
              <a:buFont typeface="Wingdings" panose="05000000000000000000" pitchFamily="2" charset="2"/>
              <a:buChar char="w"/>
            </a:pPr>
            <a:r>
              <a:rPr lang="en-US" dirty="0"/>
              <a:t>Serving and portioning utensils</a:t>
            </a:r>
          </a:p>
          <a:p>
            <a:pPr marL="342900" indent="-342900">
              <a:lnSpc>
                <a:spcPct val="120000"/>
              </a:lnSpc>
              <a:spcBef>
                <a:spcPts val="0"/>
              </a:spcBef>
              <a:spcAft>
                <a:spcPts val="600"/>
              </a:spcAft>
              <a:buFont typeface="Wingdings" panose="05000000000000000000" pitchFamily="2" charset="2"/>
              <a:buChar char="w"/>
            </a:pPr>
            <a:r>
              <a:rPr lang="en-US" dirty="0"/>
              <a:t>Garnishing information </a:t>
            </a:r>
          </a:p>
        </p:txBody>
      </p:sp>
      <p:sp>
        <p:nvSpPr>
          <p:cNvPr id="8" name="Symbol zastępczy stopki 2">
            <a:extLst>
              <a:ext uri="{FF2B5EF4-FFF2-40B4-BE49-F238E27FC236}">
                <a16:creationId xmlns:a16="http://schemas.microsoft.com/office/drawing/2014/main" id="{552842A5-36DD-2E63-185C-C29AE506F59F}"/>
              </a:ext>
              <a:ext uri="{C183D7F6-B498-43B3-948B-1728B52AA6E4}">
                <adec:decorative xmlns:adec="http://schemas.microsoft.com/office/drawing/2017/decorative" val="1"/>
              </a:ext>
            </a:extLst>
          </p:cNvPr>
          <p:cNvSpPr>
            <a:spLocks noGrp="1"/>
          </p:cNvSpPr>
          <p:nvPr>
            <p:ph type="ftr" sz="quarter" idx="10"/>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A09F34E2-D5E7-4D62-196E-D6E5383B464E}"/>
              </a:ext>
            </a:extLst>
          </p:cNvPr>
          <p:cNvSpPr>
            <a:spLocks noGrp="1"/>
          </p:cNvSpPr>
          <p:nvPr>
            <p:ph type="sldNum" sz="quarter" idx="11"/>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112</a:t>
            </a:fld>
            <a:endParaRPr lang="pl-PL" dirty="0"/>
          </a:p>
        </p:txBody>
      </p:sp>
    </p:spTree>
    <p:extLst>
      <p:ext uri="{BB962C8B-B14F-4D97-AF65-F5344CB8AC3E}">
        <p14:creationId xmlns:p14="http://schemas.microsoft.com/office/powerpoint/2010/main" val="28210487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02C50-B785-F0F7-1DF5-C8B1AFC0462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B00707E-5FE8-1682-DE18-91930C982FD2}"/>
              </a:ext>
            </a:extLst>
          </p:cNvPr>
          <p:cNvSpPr>
            <a:spLocks noGrp="1"/>
          </p:cNvSpPr>
          <p:nvPr>
            <p:ph type="title"/>
          </p:nvPr>
        </p:nvSpPr>
        <p:spPr>
          <a:xfrm>
            <a:off x="3345366" y="821705"/>
            <a:ext cx="7475034" cy="1997695"/>
          </a:xfrm>
        </p:spPr>
        <p:txBody>
          <a:bodyPr>
            <a:normAutofit/>
          </a:bodyPr>
          <a:lstStyle/>
          <a:p>
            <a:r>
              <a:rPr lang="en-US" dirty="0"/>
              <a:t> </a:t>
            </a:r>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CC9A51CD-C499-DE09-D406-BCA35372FF16}"/>
              </a:ext>
            </a:extLst>
          </p:cNvPr>
          <p:cNvSpPr>
            <a:spLocks noGrp="1"/>
          </p:cNvSpPr>
          <p:nvPr>
            <p:ph type="body" idx="1"/>
          </p:nvPr>
        </p:nvSpPr>
        <p:spPr>
          <a:xfrm>
            <a:off x="3332666" y="3192076"/>
            <a:ext cx="7500434" cy="2332424"/>
          </a:xfrm>
        </p:spPr>
        <p:txBody>
          <a:bodyPr>
            <a:normAutofit/>
          </a:bodyPr>
          <a:lstStyle/>
          <a:p>
            <a:r>
              <a:rPr lang="en-US" dirty="0">
                <a:solidFill>
                  <a:schemeClr val="tx1"/>
                </a:solidFill>
              </a:rPr>
              <a:t>What are some unique service models you are currently using in your program or have considered implementing at your sites?</a:t>
            </a:r>
          </a:p>
          <a:p>
            <a:r>
              <a:rPr lang="en-US" dirty="0">
                <a:solidFill>
                  <a:schemeClr val="tx1"/>
                </a:solidFill>
              </a:rPr>
              <a:t>How would including information about service style help your staff better deliver meals?</a:t>
            </a:r>
          </a:p>
        </p:txBody>
      </p:sp>
      <p:sp>
        <p:nvSpPr>
          <p:cNvPr id="4" name="Symbol zastępczy stopki 3">
            <a:extLst>
              <a:ext uri="{FF2B5EF4-FFF2-40B4-BE49-F238E27FC236}">
                <a16:creationId xmlns:a16="http://schemas.microsoft.com/office/drawing/2014/main" id="{6B0ED82A-2F8A-E425-1C0D-FAEEDB2ACDC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18924818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A830603C-D122-6A50-D958-44F1A9129CA3}"/>
              </a:ext>
            </a:extLst>
          </p:cNvPr>
          <p:cNvSpPr>
            <a:spLocks noGrp="1"/>
          </p:cNvSpPr>
          <p:nvPr>
            <p:ph type="title"/>
          </p:nvPr>
        </p:nvSpPr>
        <p:spPr/>
        <p:txBody>
          <a:bodyPr/>
          <a:lstStyle/>
          <a:p>
            <a:r>
              <a:rPr lang="pl-PL" dirty="0"/>
              <a:t>Marketing Guide</a:t>
            </a:r>
          </a:p>
        </p:txBody>
      </p:sp>
      <p:sp>
        <p:nvSpPr>
          <p:cNvPr id="2" name="Symbol zastępczy zawartości 1">
            <a:extLst>
              <a:ext uri="{FF2B5EF4-FFF2-40B4-BE49-F238E27FC236}">
                <a16:creationId xmlns:a16="http://schemas.microsoft.com/office/drawing/2014/main" id="{323EAD22-C8C1-57C9-FE33-21C6F2D693D7}"/>
              </a:ext>
            </a:extLst>
          </p:cNvPr>
          <p:cNvSpPr>
            <a:spLocks noGrp="1"/>
          </p:cNvSpPr>
          <p:nvPr>
            <p:ph idx="1"/>
          </p:nvPr>
        </p:nvSpPr>
        <p:spPr/>
        <p:txBody>
          <a:bodyPr/>
          <a:lstStyle/>
          <a:p>
            <a:pPr marL="0" indent="0">
              <a:buNone/>
            </a:pPr>
            <a:r>
              <a:rPr lang="en-US" dirty="0"/>
              <a:t>Marketing Guides help prevent under- and </a:t>
            </a:r>
            <a:br>
              <a:rPr lang="en-US" dirty="0"/>
            </a:br>
            <a:r>
              <a:rPr lang="en-US" dirty="0"/>
              <a:t>over-purchasing.</a:t>
            </a:r>
          </a:p>
          <a:p>
            <a:pPr marL="0" indent="0">
              <a:buNone/>
            </a:pPr>
            <a:r>
              <a:rPr lang="en-US" dirty="0"/>
              <a:t>Add a Marketing Guide to all of your school recipes.</a:t>
            </a:r>
          </a:p>
        </p:txBody>
      </p:sp>
      <p:sp>
        <p:nvSpPr>
          <p:cNvPr id="3" name="Symbol zastępczy stopki 2">
            <a:extLst>
              <a:ext uri="{FF2B5EF4-FFF2-40B4-BE49-F238E27FC236}">
                <a16:creationId xmlns:a16="http://schemas.microsoft.com/office/drawing/2014/main" id="{ABA53593-38BC-E111-D938-28B2B9F8CF0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13ABE91-4BE6-66AF-2F91-E0113208F581}"/>
              </a:ext>
            </a:extLst>
          </p:cNvPr>
          <p:cNvSpPr>
            <a:spLocks noGrp="1"/>
          </p:cNvSpPr>
          <p:nvPr>
            <p:ph type="sldNum" sz="quarter" idx="4"/>
          </p:nvPr>
        </p:nvSpPr>
        <p:spPr/>
        <p:txBody>
          <a:bodyPr/>
          <a:lstStyle/>
          <a:p>
            <a:fld id="{87B17086-FE5F-4B39-99A4-0AF7C2C21D7E}" type="slidenum">
              <a:rPr lang="pl-PL" smtClean="0"/>
              <a:pPr/>
              <a:t>114</a:t>
            </a:fld>
            <a:endParaRPr lang="pl-PL" dirty="0"/>
          </a:p>
        </p:txBody>
      </p:sp>
    </p:spTree>
    <p:extLst>
      <p:ext uri="{BB962C8B-B14F-4D97-AF65-F5344CB8AC3E}">
        <p14:creationId xmlns:p14="http://schemas.microsoft.com/office/powerpoint/2010/main" val="1257414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427722-623E-3D73-B58D-28A07567EF6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DCDEAD0D-A8AE-B635-BA1D-CC8726242DC7}"/>
              </a:ext>
            </a:extLst>
          </p:cNvPr>
          <p:cNvSpPr>
            <a:spLocks noGrp="1"/>
          </p:cNvSpPr>
          <p:nvPr>
            <p:ph type="title"/>
          </p:nvPr>
        </p:nvSpPr>
        <p:spPr/>
        <p:txBody>
          <a:bodyPr/>
          <a:lstStyle/>
          <a:p>
            <a:r>
              <a:rPr lang="pl-PL" dirty="0">
                <a:solidFill>
                  <a:schemeClr val="tx1"/>
                </a:solidFill>
              </a:rPr>
              <a:t>True or False?</a:t>
            </a:r>
            <a:r>
              <a:rPr lang="en-US" dirty="0">
                <a:solidFill>
                  <a:schemeClr val="tx1"/>
                </a:solidFill>
              </a:rPr>
              <a:t> </a:t>
            </a:r>
            <a:endParaRPr lang="pl-PL" dirty="0">
              <a:solidFill>
                <a:schemeClr val="tx1"/>
              </a:solidFill>
            </a:endParaRPr>
          </a:p>
        </p:txBody>
      </p:sp>
      <p:sp>
        <p:nvSpPr>
          <p:cNvPr id="6" name="Symbol zastępczy zawartości 5">
            <a:extLst>
              <a:ext uri="{FF2B5EF4-FFF2-40B4-BE49-F238E27FC236}">
                <a16:creationId xmlns:a16="http://schemas.microsoft.com/office/drawing/2014/main" id="{EDEB938D-3933-6C09-8CB7-2067BB27493F}"/>
              </a:ext>
            </a:extLst>
          </p:cNvPr>
          <p:cNvSpPr>
            <a:spLocks noGrp="1"/>
          </p:cNvSpPr>
          <p:nvPr>
            <p:ph idx="1"/>
          </p:nvPr>
        </p:nvSpPr>
        <p:spPr/>
        <p:txBody>
          <a:bodyPr/>
          <a:lstStyle/>
          <a:p>
            <a:r>
              <a:rPr lang="en-US" sz="2800" dirty="0"/>
              <a:t>The marketing guide section of a recipe includes information for food as purchased (AP).</a:t>
            </a:r>
          </a:p>
        </p:txBody>
      </p:sp>
      <p:sp>
        <p:nvSpPr>
          <p:cNvPr id="3" name="Symbol zastępczy stopki 2">
            <a:extLst>
              <a:ext uri="{FF2B5EF4-FFF2-40B4-BE49-F238E27FC236}">
                <a16:creationId xmlns:a16="http://schemas.microsoft.com/office/drawing/2014/main" id="{15175780-5CC4-F032-C7E7-42A0C699C60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0A3D7C7A-451A-C360-1F68-2774872F6DF9}"/>
              </a:ext>
            </a:extLst>
          </p:cNvPr>
          <p:cNvSpPr>
            <a:spLocks noGrp="1"/>
          </p:cNvSpPr>
          <p:nvPr>
            <p:ph type="sldNum" sz="quarter" idx="4"/>
          </p:nvPr>
        </p:nvSpPr>
        <p:spPr/>
        <p:txBody>
          <a:bodyPr/>
          <a:lstStyle/>
          <a:p>
            <a:fld id="{87B17086-FE5F-4B39-99A4-0AF7C2C21D7E}" type="slidenum">
              <a:rPr lang="pl-PL" smtClean="0"/>
              <a:pPr/>
              <a:t>115</a:t>
            </a:fld>
            <a:endParaRPr lang="pl-PL" dirty="0"/>
          </a:p>
        </p:txBody>
      </p:sp>
    </p:spTree>
    <p:extLst>
      <p:ext uri="{BB962C8B-B14F-4D97-AF65-F5344CB8AC3E}">
        <p14:creationId xmlns:p14="http://schemas.microsoft.com/office/powerpoint/2010/main" val="31969964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721C0-9924-42DD-878A-06C739D839C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123F073-4A26-6EC7-3D3C-821E4D820522}"/>
              </a:ext>
            </a:extLst>
          </p:cNvPr>
          <p:cNvSpPr>
            <a:spLocks noGrp="1"/>
          </p:cNvSpPr>
          <p:nvPr>
            <p:ph type="title"/>
          </p:nvPr>
        </p:nvSpPr>
        <p:spPr/>
        <p:txBody>
          <a:bodyPr/>
          <a:lstStyle/>
          <a:p>
            <a:r>
              <a:rPr lang="pl-PL" dirty="0">
                <a:solidFill>
                  <a:schemeClr val="tx2"/>
                </a:solidFill>
              </a:rPr>
              <a:t>True</a:t>
            </a:r>
            <a:r>
              <a:rPr lang="en-US" dirty="0">
                <a:solidFill>
                  <a:schemeClr val="tx2"/>
                </a:solidFill>
              </a:rPr>
              <a:t> </a:t>
            </a:r>
            <a:endParaRPr lang="pl-PL" dirty="0">
              <a:solidFill>
                <a:schemeClr val="tx2"/>
              </a:solidFill>
            </a:endParaRPr>
          </a:p>
        </p:txBody>
      </p:sp>
      <p:sp>
        <p:nvSpPr>
          <p:cNvPr id="6" name="Symbol zastępczy zawartości 5">
            <a:extLst>
              <a:ext uri="{FF2B5EF4-FFF2-40B4-BE49-F238E27FC236}">
                <a16:creationId xmlns:a16="http://schemas.microsoft.com/office/drawing/2014/main" id="{4C885528-2DA7-C4FA-CD4B-189464F15C1C}"/>
              </a:ext>
            </a:extLst>
          </p:cNvPr>
          <p:cNvSpPr>
            <a:spLocks noGrp="1"/>
          </p:cNvSpPr>
          <p:nvPr>
            <p:ph idx="1"/>
          </p:nvPr>
        </p:nvSpPr>
        <p:spPr/>
        <p:txBody>
          <a:bodyPr/>
          <a:lstStyle/>
          <a:p>
            <a:r>
              <a:rPr lang="en-US" sz="2800" dirty="0"/>
              <a:t>The marketing guide section of a recipe includes information for food as purchased (AP).</a:t>
            </a:r>
          </a:p>
        </p:txBody>
      </p:sp>
      <p:sp>
        <p:nvSpPr>
          <p:cNvPr id="3" name="Symbol zastępczy stopki 2">
            <a:extLst>
              <a:ext uri="{FF2B5EF4-FFF2-40B4-BE49-F238E27FC236}">
                <a16:creationId xmlns:a16="http://schemas.microsoft.com/office/drawing/2014/main" id="{8F292F94-0A2B-9EFB-642F-BFC5ED11148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49B1E01A-2CC1-6EA6-E1E3-E7998E276325}"/>
              </a:ext>
            </a:extLst>
          </p:cNvPr>
          <p:cNvSpPr>
            <a:spLocks noGrp="1"/>
          </p:cNvSpPr>
          <p:nvPr>
            <p:ph type="sldNum" sz="quarter" idx="4"/>
          </p:nvPr>
        </p:nvSpPr>
        <p:spPr/>
        <p:txBody>
          <a:bodyPr/>
          <a:lstStyle/>
          <a:p>
            <a:fld id="{87B17086-FE5F-4B39-99A4-0AF7C2C21D7E}" type="slidenum">
              <a:rPr lang="pl-PL" smtClean="0"/>
              <a:pPr/>
              <a:t>116</a:t>
            </a:fld>
            <a:endParaRPr lang="pl-PL" dirty="0"/>
          </a:p>
        </p:txBody>
      </p:sp>
    </p:spTree>
    <p:extLst>
      <p:ext uri="{BB962C8B-B14F-4D97-AF65-F5344CB8AC3E}">
        <p14:creationId xmlns:p14="http://schemas.microsoft.com/office/powerpoint/2010/main" val="2836376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F2C72-BF1E-7FBC-E375-5BAC5609642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C6298B4F-A1E2-ED24-B15C-F09D2513BF96}"/>
              </a:ext>
            </a:extLst>
          </p:cNvPr>
          <p:cNvSpPr>
            <a:spLocks noGrp="1"/>
          </p:cNvSpPr>
          <p:nvPr>
            <p:ph type="title"/>
          </p:nvPr>
        </p:nvSpPr>
        <p:spPr/>
        <p:txBody>
          <a:bodyPr/>
          <a:lstStyle/>
          <a:p>
            <a:r>
              <a:rPr lang="pl-PL" dirty="0"/>
              <a:t>Marketing Guide</a:t>
            </a:r>
            <a:r>
              <a:rPr lang="en-US" dirty="0"/>
              <a:t> </a:t>
            </a:r>
            <a:endParaRPr lang="pl-PL" dirty="0"/>
          </a:p>
        </p:txBody>
      </p:sp>
      <p:sp>
        <p:nvSpPr>
          <p:cNvPr id="2" name="Symbol zastępczy zawartości 1">
            <a:extLst>
              <a:ext uri="{FF2B5EF4-FFF2-40B4-BE49-F238E27FC236}">
                <a16:creationId xmlns:a16="http://schemas.microsoft.com/office/drawing/2014/main" id="{84FF305C-44EC-DDDE-0FC6-BD29E9592925}"/>
              </a:ext>
            </a:extLst>
          </p:cNvPr>
          <p:cNvSpPr>
            <a:spLocks noGrp="1"/>
          </p:cNvSpPr>
          <p:nvPr>
            <p:ph idx="1"/>
          </p:nvPr>
        </p:nvSpPr>
        <p:spPr/>
        <p:txBody>
          <a:bodyPr/>
          <a:lstStyle/>
          <a:p>
            <a:pPr marL="457200" indent="-457200">
              <a:buClr>
                <a:schemeClr val="accent3"/>
              </a:buClr>
              <a:buFont typeface="Wingdings" panose="05000000000000000000" pitchFamily="2" charset="2"/>
              <a:buChar char="w"/>
            </a:pPr>
            <a:r>
              <a:rPr lang="en-US" dirty="0"/>
              <a:t>USDA recipes provide information to assist in purchasing necessary quantities of food for recipe production. </a:t>
            </a:r>
          </a:p>
          <a:p>
            <a:pPr marL="457200" indent="-457200">
              <a:buClr>
                <a:schemeClr val="accent3"/>
              </a:buClr>
              <a:buFont typeface="Wingdings" panose="05000000000000000000" pitchFamily="2" charset="2"/>
              <a:buChar char="w"/>
            </a:pPr>
            <a:r>
              <a:rPr lang="en-US" dirty="0"/>
              <a:t>Recipes call for a specific amount of an ingredient. </a:t>
            </a:r>
          </a:p>
          <a:p>
            <a:pPr marL="457200" indent="-457200">
              <a:buClr>
                <a:schemeClr val="accent3"/>
              </a:buClr>
              <a:buFont typeface="Wingdings" panose="05000000000000000000" pitchFamily="2" charset="2"/>
              <a:buChar char="w"/>
            </a:pPr>
            <a:r>
              <a:rPr lang="en-US" dirty="0"/>
              <a:t>The ingredient amount is seldom equal to the purchasing amount for many types of food.</a:t>
            </a:r>
          </a:p>
        </p:txBody>
      </p:sp>
      <p:sp>
        <p:nvSpPr>
          <p:cNvPr id="3" name="Symbol zastępczy stopki 2">
            <a:extLst>
              <a:ext uri="{FF2B5EF4-FFF2-40B4-BE49-F238E27FC236}">
                <a16:creationId xmlns:a16="http://schemas.microsoft.com/office/drawing/2014/main" id="{A4D73AAA-923C-B5E1-DE1E-EDE8EEFCF9C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D16CC6C-693F-57FF-448C-90ABAF8A904C}"/>
              </a:ext>
            </a:extLst>
          </p:cNvPr>
          <p:cNvSpPr>
            <a:spLocks noGrp="1"/>
          </p:cNvSpPr>
          <p:nvPr>
            <p:ph type="sldNum" sz="quarter" idx="4"/>
          </p:nvPr>
        </p:nvSpPr>
        <p:spPr/>
        <p:txBody>
          <a:bodyPr/>
          <a:lstStyle/>
          <a:p>
            <a:fld id="{87B17086-FE5F-4B39-99A4-0AF7C2C21D7E}" type="slidenum">
              <a:rPr lang="pl-PL" smtClean="0"/>
              <a:pPr/>
              <a:t>117</a:t>
            </a:fld>
            <a:endParaRPr lang="pl-PL" dirty="0"/>
          </a:p>
        </p:txBody>
      </p:sp>
    </p:spTree>
    <p:extLst>
      <p:ext uri="{BB962C8B-B14F-4D97-AF65-F5344CB8AC3E}">
        <p14:creationId xmlns:p14="http://schemas.microsoft.com/office/powerpoint/2010/main" val="32243077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0E0DB-BA3E-E8E3-0513-D13BEF2CB65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407E3B1D-182D-7B50-467E-8E770AFDC4E3}"/>
              </a:ext>
            </a:extLst>
          </p:cNvPr>
          <p:cNvSpPr>
            <a:spLocks noGrp="1"/>
          </p:cNvSpPr>
          <p:nvPr>
            <p:ph type="title"/>
          </p:nvPr>
        </p:nvSpPr>
        <p:spPr/>
        <p:txBody>
          <a:bodyPr/>
          <a:lstStyle/>
          <a:p>
            <a:r>
              <a:rPr lang="pl-PL" dirty="0"/>
              <a:t>Marketing Guide</a:t>
            </a:r>
            <a:r>
              <a:rPr lang="en-US" dirty="0"/>
              <a:t>  </a:t>
            </a:r>
            <a:endParaRPr lang="pl-PL" dirty="0"/>
          </a:p>
        </p:txBody>
      </p:sp>
      <p:sp>
        <p:nvSpPr>
          <p:cNvPr id="2" name="Symbol zastępczy zawartości 1">
            <a:extLst>
              <a:ext uri="{FF2B5EF4-FFF2-40B4-BE49-F238E27FC236}">
                <a16:creationId xmlns:a16="http://schemas.microsoft.com/office/drawing/2014/main" id="{93419E18-7DB4-00CA-1EB7-74C4DD7CA58D}"/>
              </a:ext>
            </a:extLst>
          </p:cNvPr>
          <p:cNvSpPr>
            <a:spLocks noGrp="1"/>
          </p:cNvSpPr>
          <p:nvPr>
            <p:ph idx="1"/>
          </p:nvPr>
        </p:nvSpPr>
        <p:spPr>
          <a:xfrm>
            <a:off x="838199" y="1825625"/>
            <a:ext cx="8064501" cy="4031113"/>
          </a:xfrm>
        </p:spPr>
        <p:txBody>
          <a:bodyPr>
            <a:normAutofit/>
          </a:bodyPr>
          <a:lstStyle/>
          <a:p>
            <a:pPr>
              <a:buClr>
                <a:schemeClr val="accent3"/>
              </a:buClr>
            </a:pPr>
            <a:r>
              <a:rPr lang="en-US" dirty="0"/>
              <a:t>The marketing guide section of each recipe provides purchasing information, including:</a:t>
            </a:r>
          </a:p>
          <a:p>
            <a:pPr marL="457200" indent="-457200">
              <a:buClr>
                <a:schemeClr val="accent3"/>
              </a:buClr>
              <a:buFont typeface="Wingdings" panose="05000000000000000000" pitchFamily="2" charset="2"/>
              <a:buChar char="w"/>
            </a:pPr>
            <a:r>
              <a:rPr lang="en-US" dirty="0"/>
              <a:t>Food as Purchased (AP) – lists each food item to purchase </a:t>
            </a:r>
          </a:p>
          <a:p>
            <a:pPr marL="457200" indent="-457200">
              <a:buClr>
                <a:schemeClr val="accent3"/>
              </a:buClr>
              <a:buFont typeface="Wingdings" panose="05000000000000000000" pitchFamily="2" charset="2"/>
              <a:buChar char="w"/>
            </a:pPr>
            <a:r>
              <a:rPr lang="en-US" dirty="0"/>
              <a:t>Food quantity to purchase for each recipe yield</a:t>
            </a:r>
          </a:p>
          <a:p>
            <a:pPr marL="457200" indent="-457200">
              <a:buClr>
                <a:schemeClr val="accent3"/>
              </a:buClr>
              <a:buFont typeface="Wingdings" panose="05000000000000000000" pitchFamily="2" charset="2"/>
              <a:buChar char="w"/>
            </a:pPr>
            <a:r>
              <a:rPr lang="en-US" dirty="0"/>
              <a:t>Example: 50 servings or 100 servings</a:t>
            </a:r>
          </a:p>
        </p:txBody>
      </p:sp>
      <p:sp>
        <p:nvSpPr>
          <p:cNvPr id="3" name="Symbol zastępczy stopki 2">
            <a:extLst>
              <a:ext uri="{FF2B5EF4-FFF2-40B4-BE49-F238E27FC236}">
                <a16:creationId xmlns:a16="http://schemas.microsoft.com/office/drawing/2014/main" id="{E52C8E2A-963F-D7B5-8F8D-60709DB3B9F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E4F2564-8C2F-6D58-D19F-B0BA6F509CCA}"/>
              </a:ext>
            </a:extLst>
          </p:cNvPr>
          <p:cNvSpPr>
            <a:spLocks noGrp="1"/>
          </p:cNvSpPr>
          <p:nvPr>
            <p:ph type="sldNum" sz="quarter" idx="4"/>
          </p:nvPr>
        </p:nvSpPr>
        <p:spPr/>
        <p:txBody>
          <a:bodyPr/>
          <a:lstStyle/>
          <a:p>
            <a:fld id="{87B17086-FE5F-4B39-99A4-0AF7C2C21D7E}" type="slidenum">
              <a:rPr lang="pl-PL" smtClean="0"/>
              <a:pPr/>
              <a:t>118</a:t>
            </a:fld>
            <a:endParaRPr lang="pl-PL" dirty="0"/>
          </a:p>
        </p:txBody>
      </p:sp>
    </p:spTree>
    <p:extLst>
      <p:ext uri="{BB962C8B-B14F-4D97-AF65-F5344CB8AC3E}">
        <p14:creationId xmlns:p14="http://schemas.microsoft.com/office/powerpoint/2010/main" val="22379351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69B6FC62-7168-EAF7-AB5E-9FF5653002E7}"/>
              </a:ext>
            </a:extLst>
          </p:cNvPr>
          <p:cNvSpPr>
            <a:spLocks noGrp="1"/>
          </p:cNvSpPr>
          <p:nvPr>
            <p:ph type="title"/>
          </p:nvPr>
        </p:nvSpPr>
        <p:spPr/>
        <p:txBody>
          <a:bodyPr anchor="ctr">
            <a:normAutofit/>
          </a:bodyPr>
          <a:lstStyle/>
          <a:p>
            <a:r>
              <a:rPr lang="en-US" dirty="0"/>
              <a:t>Places for student feedback</a:t>
            </a:r>
            <a:endParaRPr lang="pl-PL" dirty="0"/>
          </a:p>
        </p:txBody>
      </p:sp>
      <p:sp>
        <p:nvSpPr>
          <p:cNvPr id="3" name="Symbol zastępczy stopki 2">
            <a:extLst>
              <a:ext uri="{FF2B5EF4-FFF2-40B4-BE49-F238E27FC236}">
                <a16:creationId xmlns:a16="http://schemas.microsoft.com/office/drawing/2014/main" id="{0F27E1E7-1AB5-6091-4E1E-ED305D436161}"/>
              </a:ext>
              <a:ext uri="{C183D7F6-B498-43B3-948B-1728B52AA6E4}">
                <adec:decorative xmlns:adec="http://schemas.microsoft.com/office/drawing/2017/decorative" val="1"/>
              </a:ext>
            </a:extLst>
          </p:cNvPr>
          <p:cNvSpPr>
            <a:spLocks noGrp="1"/>
          </p:cNvSpPr>
          <p:nvPr>
            <p:ph type="ftr" sz="quarter" idx="3"/>
          </p:nvPr>
        </p:nvSpPr>
        <p:spPr/>
        <p:txBody>
          <a:bodyPr anchor="ct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grpSp>
        <p:nvGrpSpPr>
          <p:cNvPr id="18" name="Grupa 17">
            <a:extLst>
              <a:ext uri="{FF2B5EF4-FFF2-40B4-BE49-F238E27FC236}">
                <a16:creationId xmlns:a16="http://schemas.microsoft.com/office/drawing/2014/main" id="{DF992E45-D7F6-F7AC-E64F-90DB056BE3BD}"/>
              </a:ext>
              <a:ext uri="{C183D7F6-B498-43B3-948B-1728B52AA6E4}">
                <adec:decorative xmlns:adec="http://schemas.microsoft.com/office/drawing/2017/decorative" val="1"/>
              </a:ext>
            </a:extLst>
          </p:cNvPr>
          <p:cNvGrpSpPr/>
          <p:nvPr/>
        </p:nvGrpSpPr>
        <p:grpSpPr>
          <a:xfrm>
            <a:off x="510175" y="2566191"/>
            <a:ext cx="960895" cy="960895"/>
            <a:chOff x="898902" y="2185261"/>
            <a:chExt cx="960895" cy="960895"/>
          </a:xfrm>
        </p:grpSpPr>
        <p:sp>
          <p:nvSpPr>
            <p:cNvPr id="6" name="Schemat blokowy: łącznik 5">
              <a:extLst>
                <a:ext uri="{FF2B5EF4-FFF2-40B4-BE49-F238E27FC236}">
                  <a16:creationId xmlns:a16="http://schemas.microsoft.com/office/drawing/2014/main" id="{1CBA680B-2A14-0F63-88C6-CB332B2B9684}"/>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7" name="Grafika 16" descr="Widelec i nóż z wypełnieniem pełnym">
              <a:extLst>
                <a:ext uri="{FF2B5EF4-FFF2-40B4-BE49-F238E27FC236}">
                  <a16:creationId xmlns:a16="http://schemas.microsoft.com/office/drawing/2014/main" id="{DA9616E9-CB43-7DD4-C361-8BFD6A45B46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8733" y="2375997"/>
              <a:ext cx="581232" cy="581232"/>
            </a:xfrm>
            <a:prstGeom prst="rect">
              <a:avLst/>
            </a:prstGeom>
          </p:spPr>
        </p:pic>
      </p:grpSp>
      <p:sp>
        <p:nvSpPr>
          <p:cNvPr id="22" name="pole tekstowe 21">
            <a:extLst>
              <a:ext uri="{FF2B5EF4-FFF2-40B4-BE49-F238E27FC236}">
                <a16:creationId xmlns:a16="http://schemas.microsoft.com/office/drawing/2014/main" id="{C1539D24-C5F3-2331-4DB0-11E65157C1EF}"/>
              </a:ext>
            </a:extLst>
          </p:cNvPr>
          <p:cNvSpPr txBox="1"/>
          <p:nvPr/>
        </p:nvSpPr>
        <p:spPr>
          <a:xfrm>
            <a:off x="1664753" y="2723472"/>
            <a:ext cx="2185261" cy="646331"/>
          </a:xfrm>
          <a:prstGeom prst="rect">
            <a:avLst/>
          </a:prstGeom>
          <a:noFill/>
        </p:spPr>
        <p:txBody>
          <a:bodyPr wrap="square" rtlCol="0">
            <a:spAutoFit/>
          </a:bodyPr>
          <a:lstStyle/>
          <a:p>
            <a:r>
              <a:rPr lang="en-US" dirty="0"/>
              <a:t>Sample station in the cafeteria</a:t>
            </a:r>
          </a:p>
        </p:txBody>
      </p:sp>
      <p:grpSp>
        <p:nvGrpSpPr>
          <p:cNvPr id="30" name="Grupa 29">
            <a:extLst>
              <a:ext uri="{FF2B5EF4-FFF2-40B4-BE49-F238E27FC236}">
                <a16:creationId xmlns:a16="http://schemas.microsoft.com/office/drawing/2014/main" id="{762A2BF7-A18E-4CFC-18B6-07C71A242ECE}"/>
              </a:ext>
              <a:ext uri="{C183D7F6-B498-43B3-948B-1728B52AA6E4}">
                <adec:decorative xmlns:adec="http://schemas.microsoft.com/office/drawing/2017/decorative" val="1"/>
              </a:ext>
            </a:extLst>
          </p:cNvPr>
          <p:cNvGrpSpPr/>
          <p:nvPr/>
        </p:nvGrpSpPr>
        <p:grpSpPr>
          <a:xfrm>
            <a:off x="4200698" y="2566191"/>
            <a:ext cx="960895" cy="960895"/>
            <a:chOff x="898902" y="2185261"/>
            <a:chExt cx="960895" cy="960895"/>
          </a:xfrm>
        </p:grpSpPr>
        <p:sp>
          <p:nvSpPr>
            <p:cNvPr id="32" name="Schemat blokowy: łącznik 31">
              <a:extLst>
                <a:ext uri="{FF2B5EF4-FFF2-40B4-BE49-F238E27FC236}">
                  <a16:creationId xmlns:a16="http://schemas.microsoft.com/office/drawing/2014/main" id="{6C433ED5-2CC8-344F-804B-39EE7CE8332B}"/>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3" name="Grafika 32">
              <a:extLst>
                <a:ext uri="{FF2B5EF4-FFF2-40B4-BE49-F238E27FC236}">
                  <a16:creationId xmlns:a16="http://schemas.microsoft.com/office/drawing/2014/main" id="{BFDDDC7A-D39D-D770-8A97-27019630BAEC}"/>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88733" y="2375997"/>
              <a:ext cx="581232" cy="581232"/>
            </a:xfrm>
            <a:prstGeom prst="rect">
              <a:avLst/>
            </a:prstGeom>
          </p:spPr>
        </p:pic>
      </p:grpSp>
      <p:sp>
        <p:nvSpPr>
          <p:cNvPr id="31" name="pole tekstowe 30">
            <a:extLst>
              <a:ext uri="{FF2B5EF4-FFF2-40B4-BE49-F238E27FC236}">
                <a16:creationId xmlns:a16="http://schemas.microsoft.com/office/drawing/2014/main" id="{E3FF0BE9-930C-E9BD-2239-C75717E93AF5}"/>
              </a:ext>
            </a:extLst>
          </p:cNvPr>
          <p:cNvSpPr txBox="1"/>
          <p:nvPr/>
        </p:nvSpPr>
        <p:spPr>
          <a:xfrm>
            <a:off x="5355276" y="2579522"/>
            <a:ext cx="2447464" cy="923330"/>
          </a:xfrm>
          <a:prstGeom prst="rect">
            <a:avLst/>
          </a:prstGeom>
          <a:noFill/>
        </p:spPr>
        <p:txBody>
          <a:bodyPr wrap="square" rtlCol="0">
            <a:spAutoFit/>
          </a:bodyPr>
          <a:lstStyle/>
          <a:p>
            <a:r>
              <a:rPr lang="en-US" dirty="0"/>
              <a:t>Incorporated into a nutrition education lesson</a:t>
            </a:r>
          </a:p>
        </p:txBody>
      </p:sp>
      <p:grpSp>
        <p:nvGrpSpPr>
          <p:cNvPr id="40" name="Grupa 39">
            <a:extLst>
              <a:ext uri="{FF2B5EF4-FFF2-40B4-BE49-F238E27FC236}">
                <a16:creationId xmlns:a16="http://schemas.microsoft.com/office/drawing/2014/main" id="{9B214C3D-A4A7-6533-662B-A139520110AD}"/>
              </a:ext>
              <a:ext uri="{C183D7F6-B498-43B3-948B-1728B52AA6E4}">
                <adec:decorative xmlns:adec="http://schemas.microsoft.com/office/drawing/2017/decorative" val="1"/>
              </a:ext>
            </a:extLst>
          </p:cNvPr>
          <p:cNvGrpSpPr/>
          <p:nvPr/>
        </p:nvGrpSpPr>
        <p:grpSpPr>
          <a:xfrm>
            <a:off x="8153425" y="2560739"/>
            <a:ext cx="960895" cy="960895"/>
            <a:chOff x="898902" y="2185261"/>
            <a:chExt cx="960895" cy="960895"/>
          </a:xfrm>
        </p:grpSpPr>
        <p:sp>
          <p:nvSpPr>
            <p:cNvPr id="42" name="Schemat blokowy: łącznik 41">
              <a:extLst>
                <a:ext uri="{FF2B5EF4-FFF2-40B4-BE49-F238E27FC236}">
                  <a16:creationId xmlns:a16="http://schemas.microsoft.com/office/drawing/2014/main" id="{FFA6EF64-CBB2-AB92-BA05-78584EC45DDD}"/>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43" name="Grafika 42">
              <a:extLst>
                <a:ext uri="{FF2B5EF4-FFF2-40B4-BE49-F238E27FC236}">
                  <a16:creationId xmlns:a16="http://schemas.microsoft.com/office/drawing/2014/main" id="{3B993C84-5C01-A4FB-FC11-6427C12C1B3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88733" y="2375997"/>
              <a:ext cx="581232" cy="581232"/>
            </a:xfrm>
            <a:prstGeom prst="rect">
              <a:avLst/>
            </a:prstGeom>
          </p:spPr>
        </p:pic>
      </p:grpSp>
      <p:sp>
        <p:nvSpPr>
          <p:cNvPr id="41" name="pole tekstowe 40">
            <a:extLst>
              <a:ext uri="{FF2B5EF4-FFF2-40B4-BE49-F238E27FC236}">
                <a16:creationId xmlns:a16="http://schemas.microsoft.com/office/drawing/2014/main" id="{1B2E3F9D-0C1C-9024-F0FC-158050EB9CC6}"/>
              </a:ext>
            </a:extLst>
          </p:cNvPr>
          <p:cNvSpPr txBox="1"/>
          <p:nvPr/>
        </p:nvSpPr>
        <p:spPr>
          <a:xfrm>
            <a:off x="9308002" y="2574070"/>
            <a:ext cx="2594695" cy="1477328"/>
          </a:xfrm>
          <a:prstGeom prst="rect">
            <a:avLst/>
          </a:prstGeom>
          <a:noFill/>
        </p:spPr>
        <p:txBody>
          <a:bodyPr wrap="square" rtlCol="0">
            <a:spAutoFit/>
          </a:bodyPr>
          <a:lstStyle/>
          <a:p>
            <a:r>
              <a:rPr lang="en-US" dirty="0"/>
              <a:t>In conjunction with </a:t>
            </a:r>
            <a:br>
              <a:rPr lang="pl-PL" dirty="0"/>
            </a:br>
            <a:r>
              <a:rPr lang="en-US" dirty="0"/>
              <a:t>a visit from a local farm/rancher/fisher highlighting an ingredient</a:t>
            </a:r>
          </a:p>
        </p:txBody>
      </p:sp>
      <p:grpSp>
        <p:nvGrpSpPr>
          <p:cNvPr id="25" name="Grupa 24">
            <a:extLst>
              <a:ext uri="{FF2B5EF4-FFF2-40B4-BE49-F238E27FC236}">
                <a16:creationId xmlns:a16="http://schemas.microsoft.com/office/drawing/2014/main" id="{1BB4E1AD-C051-D609-4305-B356E10DE1E9}"/>
              </a:ext>
              <a:ext uri="{C183D7F6-B498-43B3-948B-1728B52AA6E4}">
                <adec:decorative xmlns:adec="http://schemas.microsoft.com/office/drawing/2017/decorative" val="1"/>
              </a:ext>
            </a:extLst>
          </p:cNvPr>
          <p:cNvGrpSpPr/>
          <p:nvPr/>
        </p:nvGrpSpPr>
        <p:grpSpPr>
          <a:xfrm>
            <a:off x="510175" y="4150998"/>
            <a:ext cx="960895" cy="960895"/>
            <a:chOff x="898902" y="2185261"/>
            <a:chExt cx="960895" cy="960895"/>
          </a:xfrm>
        </p:grpSpPr>
        <p:sp>
          <p:nvSpPr>
            <p:cNvPr id="27" name="Schemat blokowy: łącznik 26">
              <a:extLst>
                <a:ext uri="{FF2B5EF4-FFF2-40B4-BE49-F238E27FC236}">
                  <a16:creationId xmlns:a16="http://schemas.microsoft.com/office/drawing/2014/main" id="{A55D9C39-3D50-CB9C-5D25-128E1D1112B4}"/>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8" name="Grafika 27">
              <a:extLst>
                <a:ext uri="{FF2B5EF4-FFF2-40B4-BE49-F238E27FC236}">
                  <a16:creationId xmlns:a16="http://schemas.microsoft.com/office/drawing/2014/main" id="{72172B7E-AF37-BFF0-1AD4-95D48A565D40}"/>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088733" y="2375997"/>
              <a:ext cx="581232" cy="581232"/>
            </a:xfrm>
            <a:prstGeom prst="rect">
              <a:avLst/>
            </a:prstGeom>
          </p:spPr>
        </p:pic>
      </p:grpSp>
      <p:sp>
        <p:nvSpPr>
          <p:cNvPr id="26" name="pole tekstowe 25">
            <a:extLst>
              <a:ext uri="{FF2B5EF4-FFF2-40B4-BE49-F238E27FC236}">
                <a16:creationId xmlns:a16="http://schemas.microsoft.com/office/drawing/2014/main" id="{8D4381B3-E3D3-D8BA-9448-5F6BB117264F}"/>
              </a:ext>
            </a:extLst>
          </p:cNvPr>
          <p:cNvSpPr txBox="1"/>
          <p:nvPr/>
        </p:nvSpPr>
        <p:spPr>
          <a:xfrm>
            <a:off x="1664753" y="4169780"/>
            <a:ext cx="2185261" cy="923330"/>
          </a:xfrm>
          <a:prstGeom prst="rect">
            <a:avLst/>
          </a:prstGeom>
          <a:noFill/>
        </p:spPr>
        <p:txBody>
          <a:bodyPr wrap="square" rtlCol="0">
            <a:spAutoFit/>
          </a:bodyPr>
          <a:lstStyle/>
          <a:p>
            <a:r>
              <a:rPr lang="en-US" dirty="0"/>
              <a:t>Part of a student leadership group meeting</a:t>
            </a:r>
          </a:p>
        </p:txBody>
      </p:sp>
      <p:grpSp>
        <p:nvGrpSpPr>
          <p:cNvPr id="35" name="Grupa 34">
            <a:extLst>
              <a:ext uri="{FF2B5EF4-FFF2-40B4-BE49-F238E27FC236}">
                <a16:creationId xmlns:a16="http://schemas.microsoft.com/office/drawing/2014/main" id="{8C6E9BBF-DFC1-3964-FDA7-89A93EEC22A7}"/>
              </a:ext>
              <a:ext uri="{C183D7F6-B498-43B3-948B-1728B52AA6E4}">
                <adec:decorative xmlns:adec="http://schemas.microsoft.com/office/drawing/2017/decorative" val="1"/>
              </a:ext>
            </a:extLst>
          </p:cNvPr>
          <p:cNvGrpSpPr/>
          <p:nvPr/>
        </p:nvGrpSpPr>
        <p:grpSpPr>
          <a:xfrm>
            <a:off x="4200698" y="4137774"/>
            <a:ext cx="960895" cy="960895"/>
            <a:chOff x="898902" y="2185261"/>
            <a:chExt cx="960895" cy="960895"/>
          </a:xfrm>
        </p:grpSpPr>
        <p:sp>
          <p:nvSpPr>
            <p:cNvPr id="37" name="Schemat blokowy: łącznik 36">
              <a:extLst>
                <a:ext uri="{FF2B5EF4-FFF2-40B4-BE49-F238E27FC236}">
                  <a16:creationId xmlns:a16="http://schemas.microsoft.com/office/drawing/2014/main" id="{8DDB11A3-2D70-2E01-1839-2CBD5C5165BE}"/>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8" name="Grafika 37">
              <a:extLst>
                <a:ext uri="{FF2B5EF4-FFF2-40B4-BE49-F238E27FC236}">
                  <a16:creationId xmlns:a16="http://schemas.microsoft.com/office/drawing/2014/main" id="{359ECF58-4077-DDCF-B692-AFC7823791A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88733" y="2375997"/>
              <a:ext cx="581232" cy="581232"/>
            </a:xfrm>
            <a:prstGeom prst="rect">
              <a:avLst/>
            </a:prstGeom>
          </p:spPr>
        </p:pic>
      </p:grpSp>
      <p:sp>
        <p:nvSpPr>
          <p:cNvPr id="36" name="pole tekstowe 35">
            <a:extLst>
              <a:ext uri="{FF2B5EF4-FFF2-40B4-BE49-F238E27FC236}">
                <a16:creationId xmlns:a16="http://schemas.microsoft.com/office/drawing/2014/main" id="{C79D10C3-8F9F-9368-BD18-E9F761142A8B}"/>
              </a:ext>
            </a:extLst>
          </p:cNvPr>
          <p:cNvSpPr txBox="1"/>
          <p:nvPr/>
        </p:nvSpPr>
        <p:spPr>
          <a:xfrm>
            <a:off x="5355275" y="4151105"/>
            <a:ext cx="2882791" cy="1200329"/>
          </a:xfrm>
          <a:prstGeom prst="rect">
            <a:avLst/>
          </a:prstGeom>
          <a:noFill/>
        </p:spPr>
        <p:txBody>
          <a:bodyPr wrap="square" rtlCol="0">
            <a:spAutoFit/>
          </a:bodyPr>
          <a:lstStyle/>
          <a:p>
            <a:r>
              <a:rPr lang="en-US" dirty="0"/>
              <a:t>Work with school administration to make being a “taste-tester” </a:t>
            </a:r>
            <a:br>
              <a:rPr lang="pl-PL" dirty="0"/>
            </a:br>
            <a:r>
              <a:rPr lang="en-US" dirty="0"/>
              <a:t>a reward</a:t>
            </a:r>
          </a:p>
        </p:txBody>
      </p:sp>
      <p:sp>
        <p:nvSpPr>
          <p:cNvPr id="4" name="Symbol zastępczy numeru slajdu 3">
            <a:extLst>
              <a:ext uri="{FF2B5EF4-FFF2-40B4-BE49-F238E27FC236}">
                <a16:creationId xmlns:a16="http://schemas.microsoft.com/office/drawing/2014/main" id="{1CBA2391-BC27-4FF6-84AE-32F588075141}"/>
              </a:ext>
            </a:extLst>
          </p:cNvPr>
          <p:cNvSpPr>
            <a:spLocks noGrp="1"/>
          </p:cNvSpPr>
          <p:nvPr>
            <p:ph type="sldNum" sz="quarter" idx="4"/>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119</a:t>
            </a:fld>
            <a:endParaRPr lang="pl-PL" dirty="0"/>
          </a:p>
        </p:txBody>
      </p:sp>
    </p:spTree>
    <p:extLst>
      <p:ext uri="{BB962C8B-B14F-4D97-AF65-F5344CB8AC3E}">
        <p14:creationId xmlns:p14="http://schemas.microsoft.com/office/powerpoint/2010/main" val="18408764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823D9648-AB7A-1C05-46FA-C631B1C80C1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Text Placeholder 2">
            <a:extLst>
              <a:ext uri="{FF2B5EF4-FFF2-40B4-BE49-F238E27FC236}">
                <a16:creationId xmlns:a16="http://schemas.microsoft.com/office/drawing/2014/main" id="{2D06CEB5-FC3C-6976-B848-6B4EC852E715}"/>
              </a:ext>
            </a:extLst>
          </p:cNvPr>
          <p:cNvSpPr txBox="1">
            <a:spLocks noGrp="1"/>
          </p:cNvSpPr>
          <p:nvPr>
            <p:ph type="title" idx="4294967295"/>
          </p:nvPr>
        </p:nvSpPr>
        <p:spPr>
          <a:xfrm>
            <a:off x="1030389" y="135290"/>
            <a:ext cx="10131222" cy="1500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1200"/>
              </a:spcAft>
              <a:buClr>
                <a:schemeClr val="accent4"/>
              </a:buClr>
              <a:buSzTx/>
              <a:buFontTx/>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The recipe Marketing Guide shows the amount of each fresh vegetable (or fruit) to purchase that, when trimmed, provides the amount the recipe requires. </a:t>
            </a:r>
          </a:p>
          <a:p>
            <a:pPr marL="0" marR="0" lvl="0" indent="0" algn="ctr" defTabSz="914400" rtl="0" eaLnBrk="1" fontAlgn="auto" latinLnBrk="0" hangingPunct="1">
              <a:lnSpc>
                <a:spcPct val="100000"/>
              </a:lnSpc>
              <a:spcBef>
                <a:spcPts val="1000"/>
              </a:spcBef>
              <a:spcAft>
                <a:spcPts val="1200"/>
              </a:spcAft>
              <a:buClr>
                <a:schemeClr val="accent4"/>
              </a:buClr>
              <a:buSzTx/>
              <a:buFontTx/>
              <a:buNone/>
              <a:tabLst/>
              <a:defRPr/>
            </a:pPr>
            <a:endParaRPr kumimoji="0" lang="en-US" sz="2800" b="0" i="0" u="none" strike="noStrike" kern="1200" cap="none" spc="0" normalizeH="0" baseline="0" noProof="0" dirty="0">
              <a:ln>
                <a:noFill/>
              </a:ln>
              <a:solidFill>
                <a:schemeClr val="accent6">
                  <a:lumMod val="75000"/>
                </a:schemeClr>
              </a:solidFill>
              <a:effectLst/>
              <a:uLnTx/>
              <a:uFillTx/>
              <a:latin typeface="+mn-lt"/>
              <a:ea typeface="+mn-ea"/>
              <a:cs typeface="+mn-cs"/>
            </a:endParaRPr>
          </a:p>
        </p:txBody>
      </p:sp>
      <p:grpSp>
        <p:nvGrpSpPr>
          <p:cNvPr id="5" name="Group 3" descr="A template from the U S D A for a Turkey Meatloaf recipe designed for school meal programs. It details ingredients, their quantities for both 50 and 100 servings, and provides cooking directions. Additionally, it includes a marketing guide specifying the amount of food as purchased for 50 and 100 servings, such as onions and celery.&#10;">
            <a:extLst>
              <a:ext uri="{FF2B5EF4-FFF2-40B4-BE49-F238E27FC236}">
                <a16:creationId xmlns:a16="http://schemas.microsoft.com/office/drawing/2014/main" id="{B99BFFFB-F0B8-B10E-A5A1-BA0C986EDA13}"/>
              </a:ext>
            </a:extLst>
          </p:cNvPr>
          <p:cNvGrpSpPr/>
          <p:nvPr/>
        </p:nvGrpSpPr>
        <p:grpSpPr>
          <a:xfrm>
            <a:off x="1471487" y="1776446"/>
            <a:ext cx="10007785" cy="4351260"/>
            <a:chOff x="0" y="0"/>
            <a:chExt cx="6726555" cy="3162300"/>
          </a:xfrm>
        </p:grpSpPr>
        <p:grpSp>
          <p:nvGrpSpPr>
            <p:cNvPr id="6" name="Group 4">
              <a:extLst>
                <a:ext uri="{FF2B5EF4-FFF2-40B4-BE49-F238E27FC236}">
                  <a16:creationId xmlns:a16="http://schemas.microsoft.com/office/drawing/2014/main" id="{9EB2DBE8-85A8-9817-6E47-2FD1D24076E3}"/>
                </a:ext>
              </a:extLst>
            </p:cNvPr>
            <p:cNvGrpSpPr/>
            <p:nvPr/>
          </p:nvGrpSpPr>
          <p:grpSpPr>
            <a:xfrm>
              <a:off x="28575" y="0"/>
              <a:ext cx="6697980" cy="3162300"/>
              <a:chOff x="-1905" y="0"/>
              <a:chExt cx="6697980" cy="3162300"/>
            </a:xfrm>
          </p:grpSpPr>
          <p:pic>
            <p:nvPicPr>
              <p:cNvPr id="10" name="Picture 8">
                <a:extLst>
                  <a:ext uri="{FF2B5EF4-FFF2-40B4-BE49-F238E27FC236}">
                    <a16:creationId xmlns:a16="http://schemas.microsoft.com/office/drawing/2014/main" id="{BFEE848C-5792-8E92-0393-4DBA35ED5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 y="0"/>
                <a:ext cx="5305425" cy="3091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9">
                <a:extLst>
                  <a:ext uri="{FF2B5EF4-FFF2-40B4-BE49-F238E27FC236}">
                    <a16:creationId xmlns:a16="http://schemas.microsoft.com/office/drawing/2014/main" id="{E2C08912-2C25-35B3-E6F5-92913316516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12"/>
              <a:stretch/>
            </p:blipFill>
            <p:spPr bwMode="auto">
              <a:xfrm>
                <a:off x="2695575" y="1428750"/>
                <a:ext cx="4000500" cy="1733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sp>
          <p:nvSpPr>
            <p:cNvPr id="7" name="Oval 5">
              <a:extLst>
                <a:ext uri="{FF2B5EF4-FFF2-40B4-BE49-F238E27FC236}">
                  <a16:creationId xmlns:a16="http://schemas.microsoft.com/office/drawing/2014/main" id="{43CA532E-5A3A-6D80-A180-8D60631E2D5E}"/>
                </a:ext>
              </a:extLst>
            </p:cNvPr>
            <p:cNvSpPr/>
            <p:nvPr/>
          </p:nvSpPr>
          <p:spPr>
            <a:xfrm>
              <a:off x="904875" y="285750"/>
              <a:ext cx="1276350" cy="866775"/>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Oval 6">
              <a:extLst>
                <a:ext uri="{FF2B5EF4-FFF2-40B4-BE49-F238E27FC236}">
                  <a16:creationId xmlns:a16="http://schemas.microsoft.com/office/drawing/2014/main" id="{696B7A14-A95B-A52D-4C40-7DCA74FA4A01}"/>
                </a:ext>
              </a:extLst>
            </p:cNvPr>
            <p:cNvSpPr/>
            <p:nvPr/>
          </p:nvSpPr>
          <p:spPr>
            <a:xfrm>
              <a:off x="0" y="2238375"/>
              <a:ext cx="2619375" cy="361950"/>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Oval 7">
              <a:extLst>
                <a:ext uri="{FF2B5EF4-FFF2-40B4-BE49-F238E27FC236}">
                  <a16:creationId xmlns:a16="http://schemas.microsoft.com/office/drawing/2014/main" id="{92E10A7C-0F95-1084-105C-EB65BF83DF55}"/>
                </a:ext>
              </a:extLst>
            </p:cNvPr>
            <p:cNvSpPr/>
            <p:nvPr/>
          </p:nvSpPr>
          <p:spPr>
            <a:xfrm>
              <a:off x="2552700" y="2543175"/>
              <a:ext cx="3429000" cy="247650"/>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3" name="Symbol zastępczy numeru slajdu 2">
            <a:extLst>
              <a:ext uri="{FF2B5EF4-FFF2-40B4-BE49-F238E27FC236}">
                <a16:creationId xmlns:a16="http://schemas.microsoft.com/office/drawing/2014/main" id="{D7D30858-0E56-CE1C-C829-973EC8055504}"/>
              </a:ext>
            </a:extLst>
          </p:cNvPr>
          <p:cNvSpPr>
            <a:spLocks noGrp="1"/>
          </p:cNvSpPr>
          <p:nvPr>
            <p:ph type="sldNum" sz="quarter" idx="4"/>
          </p:nvPr>
        </p:nvSpPr>
        <p:spPr/>
        <p:txBody>
          <a:bodyPr/>
          <a:lstStyle/>
          <a:p>
            <a:fld id="{87B17086-FE5F-4B39-99A4-0AF7C2C21D7E}" type="slidenum">
              <a:rPr lang="pl-PL" smtClean="0"/>
              <a:pPr/>
              <a:t>120</a:t>
            </a:fld>
            <a:endParaRPr lang="pl-PL" dirty="0"/>
          </a:p>
        </p:txBody>
      </p:sp>
    </p:spTree>
    <p:extLst>
      <p:ext uri="{BB962C8B-B14F-4D97-AF65-F5344CB8AC3E}">
        <p14:creationId xmlns:p14="http://schemas.microsoft.com/office/powerpoint/2010/main" val="33301496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B86D18-C141-74B5-7229-5CC455F24DD3}"/>
            </a:ext>
          </a:extLst>
        </p:cNvPr>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AA0B4A7C-E718-D018-AF6F-BD4151CB210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Text Placeholder 2">
            <a:extLst>
              <a:ext uri="{FF2B5EF4-FFF2-40B4-BE49-F238E27FC236}">
                <a16:creationId xmlns:a16="http://schemas.microsoft.com/office/drawing/2014/main" id="{331792AD-F235-2D88-EE5D-A15836404DD1}"/>
              </a:ext>
            </a:extLst>
          </p:cNvPr>
          <p:cNvSpPr txBox="1">
            <a:spLocks noGrp="1"/>
          </p:cNvSpPr>
          <p:nvPr>
            <p:ph type="title" idx="4294967295"/>
          </p:nvPr>
        </p:nvSpPr>
        <p:spPr>
          <a:xfrm>
            <a:off x="952500" y="277466"/>
            <a:ext cx="10287000" cy="19023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1200"/>
              </a:spcAft>
              <a:buClr>
                <a:schemeClr val="accent4"/>
              </a:buClr>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The </a:t>
            </a:r>
            <a:r>
              <a:rPr kumimoji="0" lang="en-US" sz="2400" b="0" i="1" u="none" strike="noStrike" kern="1200" cap="none" spc="0" normalizeH="0" baseline="0" noProof="0" dirty="0">
                <a:ln>
                  <a:noFill/>
                </a:ln>
                <a:solidFill>
                  <a:schemeClr val="tx1"/>
                </a:solidFill>
                <a:effectLst/>
                <a:uLnTx/>
                <a:uFillTx/>
                <a:latin typeface="+mn-lt"/>
                <a:ea typeface="+mn-ea"/>
                <a:cs typeface="+mn-cs"/>
              </a:rPr>
              <a:t>Food Buying Guide for Child Nutrition Programs </a:t>
            </a:r>
            <a:r>
              <a:rPr kumimoji="0" lang="en-US" sz="2400" b="0" i="0" u="none" strike="noStrike" kern="1200" cap="none" spc="0" normalizeH="0" baseline="0" noProof="0" dirty="0">
                <a:ln>
                  <a:noFill/>
                </a:ln>
                <a:solidFill>
                  <a:schemeClr val="tx1"/>
                </a:solidFill>
                <a:effectLst/>
                <a:uLnTx/>
                <a:uFillTx/>
                <a:latin typeface="+mn-lt"/>
                <a:ea typeface="+mn-ea"/>
                <a:cs typeface="+mn-cs"/>
              </a:rPr>
              <a:t>(FBG) shows how to determine marketing guide quantities. Use the FBG information under the Additional Information Column. Here you see that 1 </a:t>
            </a:r>
            <a:r>
              <a:rPr kumimoji="0" lang="en-US" sz="2400" b="0" i="0" u="none" strike="noStrike" kern="1200" cap="none" spc="0" normalizeH="0" baseline="0" noProof="0" dirty="0" err="1">
                <a:ln>
                  <a:noFill/>
                </a:ln>
                <a:solidFill>
                  <a:schemeClr val="tx1"/>
                </a:solidFill>
                <a:effectLst/>
                <a:uLnTx/>
                <a:uFillTx/>
                <a:latin typeface="+mn-lt"/>
                <a:ea typeface="+mn-ea"/>
                <a:cs typeface="+mn-cs"/>
              </a:rPr>
              <a:t>lb</a:t>
            </a:r>
            <a:r>
              <a:rPr kumimoji="0" lang="en-US" sz="2400" b="0" i="0" u="none" strike="noStrike" kern="1200" cap="none" spc="0" normalizeH="0" baseline="0" noProof="0" dirty="0">
                <a:ln>
                  <a:noFill/>
                </a:ln>
                <a:solidFill>
                  <a:schemeClr val="tx1"/>
                </a:solidFill>
                <a:effectLst/>
                <a:uLnTx/>
                <a:uFillTx/>
                <a:latin typeface="+mn-lt"/>
                <a:ea typeface="+mn-ea"/>
                <a:cs typeface="+mn-cs"/>
              </a:rPr>
              <a:t> fresh mature onions, when trimmed and cooked, yield about 0.78 </a:t>
            </a:r>
            <a:r>
              <a:rPr kumimoji="0" lang="en-US" sz="2400" b="0" i="0" u="none" strike="noStrike" kern="1200" cap="none" spc="0" normalizeH="0" baseline="0" noProof="0" dirty="0" err="1">
                <a:ln>
                  <a:noFill/>
                </a:ln>
                <a:solidFill>
                  <a:schemeClr val="tx1"/>
                </a:solidFill>
                <a:effectLst/>
                <a:uLnTx/>
                <a:uFillTx/>
                <a:latin typeface="+mn-lt"/>
                <a:ea typeface="+mn-ea"/>
                <a:cs typeface="+mn-cs"/>
              </a:rPr>
              <a:t>lb</a:t>
            </a:r>
            <a:r>
              <a:rPr kumimoji="0" lang="en-US" sz="2400" b="0" i="0" u="none" strike="noStrike" kern="1200" cap="none" spc="0" normalizeH="0" baseline="0" noProof="0" dirty="0">
                <a:ln>
                  <a:noFill/>
                </a:ln>
                <a:solidFill>
                  <a:schemeClr val="tx1"/>
                </a:solidFill>
                <a:effectLst/>
                <a:uLnTx/>
                <a:uFillTx/>
                <a:latin typeface="+mn-lt"/>
                <a:ea typeface="+mn-ea"/>
                <a:cs typeface="+mn-cs"/>
              </a:rPr>
              <a:t> of the finished product.</a:t>
            </a:r>
          </a:p>
        </p:txBody>
      </p:sp>
      <p:grpSp>
        <p:nvGrpSpPr>
          <p:cNvPr id="12" name="Group 10" descr="A nutritional guideline snippet detailing the purchase and serving information for mature onions as part of a school meal program. It outlines the meal component as vegetables under the category of other vegetables, with specifics such as the purchase unit in pounds, servings per purchase unit, and required purchase units for 100 servings. Additional information about the weight equivalence for cooked and raw onions is also included.&#10;">
            <a:extLst>
              <a:ext uri="{FF2B5EF4-FFF2-40B4-BE49-F238E27FC236}">
                <a16:creationId xmlns:a16="http://schemas.microsoft.com/office/drawing/2014/main" id="{9519E9CE-FD5A-8D9B-C2D9-09DE9AC2567B}"/>
              </a:ext>
            </a:extLst>
          </p:cNvPr>
          <p:cNvGrpSpPr/>
          <p:nvPr/>
        </p:nvGrpSpPr>
        <p:grpSpPr>
          <a:xfrm>
            <a:off x="1557148" y="2415096"/>
            <a:ext cx="9077704" cy="3728622"/>
            <a:chOff x="-126381" y="182922"/>
            <a:chExt cx="7211711" cy="2529797"/>
          </a:xfrm>
        </p:grpSpPr>
        <p:pic>
          <p:nvPicPr>
            <p:cNvPr id="13" name="Picture 11">
              <a:extLst>
                <a:ext uri="{FF2B5EF4-FFF2-40B4-BE49-F238E27FC236}">
                  <a16:creationId xmlns:a16="http://schemas.microsoft.com/office/drawing/2014/main" id="{EABDE25C-883C-F966-56F3-F98DCD877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182922"/>
              <a:ext cx="6951980" cy="2428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Oval 12">
              <a:extLst>
                <a:ext uri="{FF2B5EF4-FFF2-40B4-BE49-F238E27FC236}">
                  <a16:creationId xmlns:a16="http://schemas.microsoft.com/office/drawing/2014/main" id="{03365F56-398F-BCA3-757D-0CE6D2AC1F2A}"/>
                </a:ext>
              </a:extLst>
            </p:cNvPr>
            <p:cNvSpPr/>
            <p:nvPr/>
          </p:nvSpPr>
          <p:spPr>
            <a:xfrm>
              <a:off x="38100" y="1676401"/>
              <a:ext cx="1463597" cy="2688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Oval 13">
              <a:extLst>
                <a:ext uri="{FF2B5EF4-FFF2-40B4-BE49-F238E27FC236}">
                  <a16:creationId xmlns:a16="http://schemas.microsoft.com/office/drawing/2014/main" id="{B05933F2-447B-6B39-B0EF-ED458AE6BD3E}"/>
                </a:ext>
              </a:extLst>
            </p:cNvPr>
            <p:cNvSpPr/>
            <p:nvPr/>
          </p:nvSpPr>
          <p:spPr>
            <a:xfrm>
              <a:off x="-126381" y="1285874"/>
              <a:ext cx="7211711" cy="1426845"/>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3" name="Symbol zastępczy numeru slajdu 2">
            <a:extLst>
              <a:ext uri="{FF2B5EF4-FFF2-40B4-BE49-F238E27FC236}">
                <a16:creationId xmlns:a16="http://schemas.microsoft.com/office/drawing/2014/main" id="{A6B61B9D-D82D-9ABF-4721-8BEC772AF7D5}"/>
              </a:ext>
            </a:extLst>
          </p:cNvPr>
          <p:cNvSpPr>
            <a:spLocks noGrp="1"/>
          </p:cNvSpPr>
          <p:nvPr>
            <p:ph type="sldNum" sz="quarter" idx="4"/>
          </p:nvPr>
        </p:nvSpPr>
        <p:spPr/>
        <p:txBody>
          <a:bodyPr/>
          <a:lstStyle/>
          <a:p>
            <a:fld id="{87B17086-FE5F-4B39-99A4-0AF7C2C21D7E}" type="slidenum">
              <a:rPr lang="pl-PL" smtClean="0"/>
              <a:pPr/>
              <a:t>121</a:t>
            </a:fld>
            <a:endParaRPr lang="pl-PL" dirty="0"/>
          </a:p>
        </p:txBody>
      </p:sp>
    </p:spTree>
    <p:extLst>
      <p:ext uri="{BB962C8B-B14F-4D97-AF65-F5344CB8AC3E}">
        <p14:creationId xmlns:p14="http://schemas.microsoft.com/office/powerpoint/2010/main" val="3631705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07967-0546-16C7-66D7-7DC5658C10F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241286D-D00D-A981-B0BF-32721A62B5D3}"/>
              </a:ext>
            </a:extLst>
          </p:cNvPr>
          <p:cNvSpPr>
            <a:spLocks noGrp="1"/>
          </p:cNvSpPr>
          <p:nvPr>
            <p:ph type="title"/>
          </p:nvPr>
        </p:nvSpPr>
        <p:spPr>
          <a:xfrm>
            <a:off x="3345366" y="153795"/>
            <a:ext cx="7475034" cy="1997695"/>
          </a:xfrm>
        </p:spPr>
        <p:txBody>
          <a:bodyPr>
            <a:normAutofit/>
          </a:bodyPr>
          <a:lstStyle/>
          <a:p>
            <a:r>
              <a:rPr lang="en-US" dirty="0"/>
              <a:t> </a:t>
            </a:r>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38979303-488F-5010-4B1D-0C1AA0E06E27}"/>
              </a:ext>
            </a:extLst>
          </p:cNvPr>
          <p:cNvSpPr>
            <a:spLocks noGrp="1"/>
          </p:cNvSpPr>
          <p:nvPr>
            <p:ph type="body" idx="1"/>
          </p:nvPr>
        </p:nvSpPr>
        <p:spPr>
          <a:xfrm>
            <a:off x="3332666" y="2524164"/>
            <a:ext cx="7500434" cy="3081725"/>
          </a:xfrm>
        </p:spPr>
        <p:txBody>
          <a:bodyPr>
            <a:normAutofit/>
          </a:bodyPr>
          <a:lstStyle/>
          <a:p>
            <a:r>
              <a:rPr lang="en-US" dirty="0">
                <a:solidFill>
                  <a:schemeClr val="tx1"/>
                </a:solidFill>
              </a:rPr>
              <a:t>How many of you use a marketing guide when building your local recipes?</a:t>
            </a:r>
          </a:p>
          <a:p>
            <a:r>
              <a:rPr lang="en-US" dirty="0">
                <a:solidFill>
                  <a:schemeClr val="tx1"/>
                </a:solidFill>
              </a:rPr>
              <a:t>Has anybody ever had a situation where a site manager under-purchased a food item because they only looked at the ingredients listed in the recipe and did not account for the loss due to trim?</a:t>
            </a:r>
          </a:p>
        </p:txBody>
      </p:sp>
      <p:sp>
        <p:nvSpPr>
          <p:cNvPr id="4" name="Symbol zastępczy stopki 3">
            <a:extLst>
              <a:ext uri="{FF2B5EF4-FFF2-40B4-BE49-F238E27FC236}">
                <a16:creationId xmlns:a16="http://schemas.microsoft.com/office/drawing/2014/main" id="{FF5FA65F-EADC-0446-C435-CD00A81DEB0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26730404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4B811-E538-4DE6-4D60-18A16296A2B3}"/>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40ED081-13FE-0BAB-1AD4-49115A6FAF6F}"/>
              </a:ext>
            </a:extLst>
          </p:cNvPr>
          <p:cNvSpPr>
            <a:spLocks noGrp="1"/>
          </p:cNvSpPr>
          <p:nvPr>
            <p:ph type="title"/>
          </p:nvPr>
        </p:nvSpPr>
        <p:spPr/>
        <p:txBody>
          <a:bodyPr/>
          <a:lstStyle/>
          <a:p>
            <a:r>
              <a:rPr lang="pl-PL" dirty="0"/>
              <a:t>Food </a:t>
            </a:r>
            <a:r>
              <a:rPr lang="pl-PL" dirty="0" err="1"/>
              <a:t>Safety</a:t>
            </a:r>
            <a:r>
              <a:rPr lang="pl-PL" dirty="0"/>
              <a:t> </a:t>
            </a:r>
            <a:r>
              <a:rPr lang="pl-PL" dirty="0" err="1"/>
              <a:t>Guidelines</a:t>
            </a:r>
            <a:r>
              <a:rPr lang="pl-PL" dirty="0"/>
              <a:t> </a:t>
            </a:r>
          </a:p>
        </p:txBody>
      </p:sp>
      <p:sp>
        <p:nvSpPr>
          <p:cNvPr id="2" name="Symbol zastępczy zawartości 1">
            <a:extLst>
              <a:ext uri="{FF2B5EF4-FFF2-40B4-BE49-F238E27FC236}">
                <a16:creationId xmlns:a16="http://schemas.microsoft.com/office/drawing/2014/main" id="{D614D4E2-6670-ACAB-EF75-29B9BA64B43B}"/>
              </a:ext>
            </a:extLst>
          </p:cNvPr>
          <p:cNvSpPr>
            <a:spLocks noGrp="1"/>
          </p:cNvSpPr>
          <p:nvPr>
            <p:ph idx="1"/>
          </p:nvPr>
        </p:nvSpPr>
        <p:spPr/>
        <p:txBody>
          <a:bodyPr/>
          <a:lstStyle/>
          <a:p>
            <a:pPr marL="457200" indent="-457200">
              <a:buClr>
                <a:schemeClr val="accent3"/>
              </a:buClr>
              <a:buFont typeface="Wingdings" panose="05000000000000000000" pitchFamily="2" charset="2"/>
              <a:buChar char="w"/>
            </a:pPr>
            <a:r>
              <a:rPr lang="en-US" dirty="0"/>
              <a:t>Food safety must be at the forefront of all aspects of food production. </a:t>
            </a:r>
          </a:p>
          <a:p>
            <a:pPr marL="457200" indent="-457200">
              <a:buClr>
                <a:schemeClr val="accent3"/>
              </a:buClr>
              <a:buFont typeface="Wingdings" panose="05000000000000000000" pitchFamily="2" charset="2"/>
              <a:buChar char="w"/>
            </a:pPr>
            <a:r>
              <a:rPr lang="en-US" dirty="0"/>
              <a:t>Including food safety information in the recipe helps ensure the production team understands and follows safe food handling practices.</a:t>
            </a:r>
          </a:p>
        </p:txBody>
      </p:sp>
      <p:sp>
        <p:nvSpPr>
          <p:cNvPr id="3" name="Symbol zastępczy stopki 2">
            <a:extLst>
              <a:ext uri="{FF2B5EF4-FFF2-40B4-BE49-F238E27FC236}">
                <a16:creationId xmlns:a16="http://schemas.microsoft.com/office/drawing/2014/main" id="{E45D26E7-E4BA-18DC-3D5B-89CEB1F58AE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9FB62AE-68D3-85B4-8599-AE1AE4D6B4EA}"/>
              </a:ext>
            </a:extLst>
          </p:cNvPr>
          <p:cNvSpPr>
            <a:spLocks noGrp="1"/>
          </p:cNvSpPr>
          <p:nvPr>
            <p:ph type="sldNum" sz="quarter" idx="4"/>
          </p:nvPr>
        </p:nvSpPr>
        <p:spPr/>
        <p:txBody>
          <a:bodyPr/>
          <a:lstStyle/>
          <a:p>
            <a:fld id="{87B17086-FE5F-4B39-99A4-0AF7C2C21D7E}" type="slidenum">
              <a:rPr lang="pl-PL" smtClean="0"/>
              <a:pPr/>
              <a:t>123</a:t>
            </a:fld>
            <a:endParaRPr lang="pl-PL" dirty="0"/>
          </a:p>
        </p:txBody>
      </p:sp>
    </p:spTree>
    <p:extLst>
      <p:ext uri="{BB962C8B-B14F-4D97-AF65-F5344CB8AC3E}">
        <p14:creationId xmlns:p14="http://schemas.microsoft.com/office/powerpoint/2010/main" val="12400215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5C5449-BDCA-987F-060E-447CC48C4655}"/>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7532887C-DDC0-C23B-BB1B-8B2408059E8E}"/>
              </a:ext>
            </a:extLst>
          </p:cNvPr>
          <p:cNvSpPr>
            <a:spLocks noGrp="1"/>
          </p:cNvSpPr>
          <p:nvPr>
            <p:ph type="title"/>
          </p:nvPr>
        </p:nvSpPr>
        <p:spPr/>
        <p:txBody>
          <a:bodyPr/>
          <a:lstStyle/>
          <a:p>
            <a:r>
              <a:rPr lang="pl-PL" dirty="0"/>
              <a:t>The </a:t>
            </a:r>
            <a:r>
              <a:rPr lang="pl-PL" dirty="0" err="1"/>
              <a:t>Process</a:t>
            </a:r>
            <a:r>
              <a:rPr lang="pl-PL" dirty="0"/>
              <a:t> </a:t>
            </a:r>
            <a:r>
              <a:rPr lang="pl-PL" dirty="0" err="1"/>
              <a:t>Approach</a:t>
            </a:r>
            <a:r>
              <a:rPr lang="pl-PL" dirty="0"/>
              <a:t> </a:t>
            </a:r>
          </a:p>
        </p:txBody>
      </p:sp>
      <p:sp>
        <p:nvSpPr>
          <p:cNvPr id="2" name="Symbol zastępczy zawartości 1">
            <a:extLst>
              <a:ext uri="{FF2B5EF4-FFF2-40B4-BE49-F238E27FC236}">
                <a16:creationId xmlns:a16="http://schemas.microsoft.com/office/drawing/2014/main" id="{4E74850B-D4C6-CCA8-FF4A-A29755D873E0}"/>
              </a:ext>
            </a:extLst>
          </p:cNvPr>
          <p:cNvSpPr>
            <a:spLocks noGrp="1"/>
          </p:cNvSpPr>
          <p:nvPr>
            <p:ph idx="1"/>
          </p:nvPr>
        </p:nvSpPr>
        <p:spPr>
          <a:xfrm>
            <a:off x="838200" y="1825625"/>
            <a:ext cx="5511800" cy="4257675"/>
          </a:xfrm>
        </p:spPr>
        <p:txBody>
          <a:bodyPr>
            <a:normAutofit fontScale="85000" lnSpcReduction="10000"/>
          </a:bodyPr>
          <a:lstStyle/>
          <a:p>
            <a:pPr>
              <a:buClr>
                <a:schemeClr val="accent3"/>
              </a:buClr>
            </a:pPr>
            <a:r>
              <a:rPr lang="en-US" dirty="0"/>
              <a:t>Focuses on the number of </a:t>
            </a:r>
            <a:br>
              <a:rPr lang="pl-PL" dirty="0"/>
            </a:br>
            <a:r>
              <a:rPr lang="en-US" dirty="0"/>
              <a:t>times a food moves through the temperature danger zone (41 °F to 135 °F). Foods are grouped into one of three process categories.</a:t>
            </a:r>
          </a:p>
          <a:p>
            <a:pPr marL="457200" indent="-457200">
              <a:buClr>
                <a:schemeClr val="accent3"/>
              </a:buClr>
              <a:buFont typeface="Wingdings" panose="05000000000000000000" pitchFamily="2" charset="2"/>
              <a:buChar char="w"/>
            </a:pPr>
            <a:r>
              <a:rPr lang="en-US" dirty="0"/>
              <a:t>Process #1 – No Cook </a:t>
            </a:r>
          </a:p>
          <a:p>
            <a:pPr marL="457200" indent="-457200">
              <a:buClr>
                <a:schemeClr val="accent3"/>
              </a:buClr>
              <a:buFont typeface="Wingdings" panose="05000000000000000000" pitchFamily="2" charset="2"/>
              <a:buChar char="w"/>
            </a:pPr>
            <a:r>
              <a:rPr lang="en-US" dirty="0"/>
              <a:t>Process #2 – Same Day Service </a:t>
            </a:r>
          </a:p>
          <a:p>
            <a:pPr marL="457200" indent="-457200">
              <a:buClr>
                <a:schemeClr val="accent3"/>
              </a:buClr>
              <a:buFont typeface="Wingdings" panose="05000000000000000000" pitchFamily="2" charset="2"/>
              <a:buChar char="w"/>
            </a:pPr>
            <a:r>
              <a:rPr lang="en-US" dirty="0"/>
              <a:t>Process #3 – Complex Food Preparation </a:t>
            </a:r>
          </a:p>
        </p:txBody>
      </p:sp>
      <p:pic>
        <p:nvPicPr>
          <p:cNvPr id="6" name="Picture 4" descr="A Danger Zone Diagram with thresholds at 41 degrees Fahrenheit and 135 degrees Fahrenheit shows three preparation paths. No Cook has a curved arrow starting and returning near 41 degrees Fahrenheit numbered 0. Same Day has an upward arrow crossing 135 degrees Fahrenheit numbered 1. Complex displays arrows numbered 1 to 3, each moving beyond the thresholds.&#10;">
            <a:extLst>
              <a:ext uri="{FF2B5EF4-FFF2-40B4-BE49-F238E27FC236}">
                <a16:creationId xmlns:a16="http://schemas.microsoft.com/office/drawing/2014/main" id="{0C56883F-FBA9-26E2-EEF2-E9E28DF679DB}"/>
              </a:ext>
            </a:extLst>
          </p:cNvPr>
          <p:cNvPicPr/>
          <p:nvPr/>
        </p:nvPicPr>
        <p:blipFill>
          <a:blip r:embed="rId2">
            <a:extLst>
              <a:ext uri="{28A0092B-C50C-407E-A947-70E740481C1C}">
                <a14:useLocalDpi xmlns:a14="http://schemas.microsoft.com/office/drawing/2010/main" val="0"/>
              </a:ext>
            </a:extLst>
          </a:blip>
          <a:stretch>
            <a:fillRect/>
          </a:stretch>
        </p:blipFill>
        <p:spPr>
          <a:xfrm>
            <a:off x="6694702" y="1937057"/>
            <a:ext cx="4748306" cy="3540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ymbol zastępczy stopki 2">
            <a:extLst>
              <a:ext uri="{FF2B5EF4-FFF2-40B4-BE49-F238E27FC236}">
                <a16:creationId xmlns:a16="http://schemas.microsoft.com/office/drawing/2014/main" id="{2C90E33E-6A52-67E0-EA1F-F517320E01E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7B2EAD1D-2400-DD2C-2201-3034C3C29542}"/>
              </a:ext>
            </a:extLst>
          </p:cNvPr>
          <p:cNvSpPr>
            <a:spLocks noGrp="1"/>
          </p:cNvSpPr>
          <p:nvPr>
            <p:ph type="sldNum" sz="quarter" idx="4"/>
          </p:nvPr>
        </p:nvSpPr>
        <p:spPr/>
        <p:txBody>
          <a:bodyPr/>
          <a:lstStyle/>
          <a:p>
            <a:fld id="{87B17086-FE5F-4B39-99A4-0AF7C2C21D7E}" type="slidenum">
              <a:rPr lang="pl-PL" smtClean="0"/>
              <a:pPr/>
              <a:t>124</a:t>
            </a:fld>
            <a:endParaRPr lang="pl-PL" dirty="0"/>
          </a:p>
        </p:txBody>
      </p:sp>
    </p:spTree>
    <p:extLst>
      <p:ext uri="{BB962C8B-B14F-4D97-AF65-F5344CB8AC3E}">
        <p14:creationId xmlns:p14="http://schemas.microsoft.com/office/powerpoint/2010/main" val="176006740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4ECA9005-5696-2B82-8B4B-3E910E91C9F4}"/>
              </a:ext>
            </a:extLst>
          </p:cNvPr>
          <p:cNvSpPr>
            <a:spLocks noGrp="1"/>
          </p:cNvSpPr>
          <p:nvPr>
            <p:ph type="title"/>
          </p:nvPr>
        </p:nvSpPr>
        <p:spPr/>
        <p:txBody>
          <a:bodyPr/>
          <a:lstStyle/>
          <a:p>
            <a:r>
              <a:rPr lang="pl-PL" dirty="0" err="1"/>
              <a:t>Important</a:t>
            </a:r>
            <a:r>
              <a:rPr lang="pl-PL" dirty="0"/>
              <a:t> HACCP </a:t>
            </a:r>
            <a:r>
              <a:rPr lang="pl-PL" dirty="0" err="1"/>
              <a:t>Terms</a:t>
            </a:r>
            <a:r>
              <a:rPr lang="pl-PL" dirty="0"/>
              <a:t>  </a:t>
            </a:r>
          </a:p>
        </p:txBody>
      </p:sp>
      <p:sp>
        <p:nvSpPr>
          <p:cNvPr id="2" name="Symbol zastępczy zawartości 1">
            <a:extLst>
              <a:ext uri="{FF2B5EF4-FFF2-40B4-BE49-F238E27FC236}">
                <a16:creationId xmlns:a16="http://schemas.microsoft.com/office/drawing/2014/main" id="{2EF99BF7-B3BD-5CB8-1CD9-792478AC9614}"/>
              </a:ext>
            </a:extLst>
          </p:cNvPr>
          <p:cNvSpPr>
            <a:spLocks noGrp="1"/>
          </p:cNvSpPr>
          <p:nvPr>
            <p:ph idx="1"/>
          </p:nvPr>
        </p:nvSpPr>
        <p:spPr>
          <a:xfrm>
            <a:off x="838200" y="1825625"/>
            <a:ext cx="10515600" cy="4257675"/>
          </a:xfrm>
        </p:spPr>
        <p:txBody>
          <a:bodyPr>
            <a:normAutofit fontScale="85000" lnSpcReduction="20000"/>
          </a:bodyPr>
          <a:lstStyle/>
          <a:p>
            <a:pPr>
              <a:lnSpc>
                <a:spcPct val="120000"/>
              </a:lnSpc>
            </a:pPr>
            <a:r>
              <a:rPr lang="en-US" dirty="0">
                <a:solidFill>
                  <a:schemeClr val="accent3"/>
                </a:solidFill>
                <a:latin typeface="Poppins SemiBold" panose="00000700000000000000" pitchFamily="2" charset="-18"/>
                <a:cs typeface="Poppins SemiBold" panose="00000700000000000000" pitchFamily="2" charset="-18"/>
              </a:rPr>
              <a:t>Hazard Analysis </a:t>
            </a:r>
            <a:r>
              <a:rPr lang="en-US" dirty="0"/>
              <a:t>– review of operation to identify areas where food safety problems may occur</a:t>
            </a:r>
          </a:p>
          <a:p>
            <a:pPr>
              <a:lnSpc>
                <a:spcPct val="120000"/>
              </a:lnSpc>
            </a:pPr>
            <a:r>
              <a:rPr lang="en-US" dirty="0">
                <a:solidFill>
                  <a:schemeClr val="accent3"/>
                </a:solidFill>
                <a:latin typeface="Poppins SemiBold" panose="00000700000000000000" pitchFamily="2" charset="-18"/>
                <a:cs typeface="Poppins SemiBold" panose="00000700000000000000" pitchFamily="2" charset="-18"/>
              </a:rPr>
              <a:t>Control Measures </a:t>
            </a:r>
            <a:r>
              <a:rPr lang="en-US" dirty="0"/>
              <a:t>– steps to reduce food contamination or bacterial growth</a:t>
            </a:r>
          </a:p>
          <a:p>
            <a:pPr>
              <a:lnSpc>
                <a:spcPct val="120000"/>
              </a:lnSpc>
            </a:pPr>
            <a:r>
              <a:rPr lang="en-US" dirty="0">
                <a:solidFill>
                  <a:schemeClr val="accent3"/>
                </a:solidFill>
                <a:latin typeface="Poppins SemiBold" panose="00000700000000000000" pitchFamily="2" charset="-18"/>
                <a:cs typeface="Poppins SemiBold" panose="00000700000000000000" pitchFamily="2" charset="-18"/>
              </a:rPr>
              <a:t>Critical Control Points (CCPs) </a:t>
            </a:r>
            <a:r>
              <a:rPr lang="en-US" dirty="0"/>
              <a:t>– points in food preparation where process control (example – cooking) is essential to keep food safe</a:t>
            </a:r>
          </a:p>
          <a:p>
            <a:pPr>
              <a:lnSpc>
                <a:spcPct val="120000"/>
              </a:lnSpc>
            </a:pPr>
            <a:r>
              <a:rPr lang="en-US" dirty="0">
                <a:solidFill>
                  <a:schemeClr val="accent3"/>
                </a:solidFill>
                <a:latin typeface="Poppins SemiBold" panose="00000700000000000000" pitchFamily="2" charset="-18"/>
                <a:cs typeface="Poppins SemiBold" panose="00000700000000000000" pitchFamily="2" charset="-18"/>
              </a:rPr>
              <a:t>Critical Limits </a:t>
            </a:r>
            <a:r>
              <a:rPr lang="en-US" dirty="0"/>
              <a:t>– time and temperature range for food preparation and service for keeping food safe (hot, 135 °F or higher; cold, 41 °F </a:t>
            </a:r>
            <a:br>
              <a:rPr lang="pl-PL" dirty="0"/>
            </a:br>
            <a:r>
              <a:rPr lang="en-US" dirty="0"/>
              <a:t>or lower)</a:t>
            </a:r>
          </a:p>
        </p:txBody>
      </p:sp>
      <p:sp>
        <p:nvSpPr>
          <p:cNvPr id="3" name="Symbol zastępczy stopki 2">
            <a:extLst>
              <a:ext uri="{FF2B5EF4-FFF2-40B4-BE49-F238E27FC236}">
                <a16:creationId xmlns:a16="http://schemas.microsoft.com/office/drawing/2014/main" id="{A603CFB0-CB45-2E8F-EB16-B3EE0D6E0D1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8584672D-DD36-FBB3-B316-7263B4019922}"/>
              </a:ext>
            </a:extLst>
          </p:cNvPr>
          <p:cNvSpPr>
            <a:spLocks noGrp="1"/>
          </p:cNvSpPr>
          <p:nvPr>
            <p:ph type="sldNum" sz="quarter" idx="4"/>
          </p:nvPr>
        </p:nvSpPr>
        <p:spPr/>
        <p:txBody>
          <a:bodyPr/>
          <a:lstStyle/>
          <a:p>
            <a:fld id="{87B17086-FE5F-4B39-99A4-0AF7C2C21D7E}" type="slidenum">
              <a:rPr lang="pl-PL" smtClean="0"/>
              <a:pPr/>
              <a:t>125</a:t>
            </a:fld>
            <a:endParaRPr lang="pl-PL" dirty="0"/>
          </a:p>
        </p:txBody>
      </p:sp>
    </p:spTree>
    <p:extLst>
      <p:ext uri="{BB962C8B-B14F-4D97-AF65-F5344CB8AC3E}">
        <p14:creationId xmlns:p14="http://schemas.microsoft.com/office/powerpoint/2010/main" val="362218752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37809-02C0-BA3B-0373-1C1D9B3A0A2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5371A81-1796-D712-7D0F-6028279FEE74}"/>
              </a:ext>
            </a:extLst>
          </p:cNvPr>
          <p:cNvSpPr>
            <a:spLocks noGrp="1"/>
          </p:cNvSpPr>
          <p:nvPr>
            <p:ph type="title"/>
          </p:nvPr>
        </p:nvSpPr>
        <p:spPr>
          <a:xfrm>
            <a:off x="3345366" y="169701"/>
            <a:ext cx="7475034" cy="1997695"/>
          </a:xfrm>
        </p:spPr>
        <p:txBody>
          <a:bodyPr>
            <a:normAutofit/>
          </a:bodyPr>
          <a:lstStyle/>
          <a:p>
            <a:r>
              <a:rPr lang="en-US" dirty="0"/>
              <a:t> </a:t>
            </a:r>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A84DA5F1-01BE-04E0-021B-09A89CCDF44B}"/>
              </a:ext>
            </a:extLst>
          </p:cNvPr>
          <p:cNvSpPr>
            <a:spLocks noGrp="1"/>
          </p:cNvSpPr>
          <p:nvPr>
            <p:ph type="body" idx="1"/>
          </p:nvPr>
        </p:nvSpPr>
        <p:spPr>
          <a:xfrm>
            <a:off x="3332666" y="2540070"/>
            <a:ext cx="7500434" cy="3081725"/>
          </a:xfrm>
        </p:spPr>
        <p:txBody>
          <a:bodyPr>
            <a:normAutofit/>
          </a:bodyPr>
          <a:lstStyle/>
          <a:p>
            <a:r>
              <a:rPr lang="en-US" dirty="0">
                <a:solidFill>
                  <a:schemeClr val="tx1"/>
                </a:solidFill>
              </a:rPr>
              <a:t>What are some common food safety issues you find when staff are preparing recipes? How have you overcome those issues?</a:t>
            </a:r>
          </a:p>
          <a:p>
            <a:r>
              <a:rPr lang="en-US" dirty="0">
                <a:solidFill>
                  <a:schemeClr val="tx1"/>
                </a:solidFill>
              </a:rPr>
              <a:t>What are some popular recipes that would require a Complex Food Preparation Process?</a:t>
            </a:r>
          </a:p>
          <a:p>
            <a:r>
              <a:rPr lang="en-US" dirty="0">
                <a:solidFill>
                  <a:schemeClr val="tx1"/>
                </a:solidFill>
              </a:rPr>
              <a:t>What CCPs will your recipe go through?</a:t>
            </a:r>
          </a:p>
        </p:txBody>
      </p:sp>
      <p:sp>
        <p:nvSpPr>
          <p:cNvPr id="4" name="Symbol zastępczy stopki 3">
            <a:extLst>
              <a:ext uri="{FF2B5EF4-FFF2-40B4-BE49-F238E27FC236}">
                <a16:creationId xmlns:a16="http://schemas.microsoft.com/office/drawing/2014/main" id="{0FA4CB07-D464-527B-2BE1-316CDB95CAF8}"/>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23781874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37E4-0401-9A5F-9441-CC483BBFC9D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034B824-8545-A6A8-118E-8741B73C3C8D}"/>
              </a:ext>
            </a:extLst>
          </p:cNvPr>
          <p:cNvSpPr>
            <a:spLocks noGrp="1"/>
          </p:cNvSpPr>
          <p:nvPr>
            <p:ph type="title"/>
          </p:nvPr>
        </p:nvSpPr>
        <p:spPr/>
        <p:txBody>
          <a:bodyPr/>
          <a:lstStyle/>
          <a:p>
            <a:r>
              <a:rPr lang="pl-PL" dirty="0"/>
              <a:t>Small </a:t>
            </a:r>
            <a:r>
              <a:rPr lang="pl-PL" dirty="0" err="1"/>
              <a:t>Batch</a:t>
            </a:r>
            <a:r>
              <a:rPr lang="pl-PL" dirty="0"/>
              <a:t> </a:t>
            </a:r>
            <a:r>
              <a:rPr lang="pl-PL" dirty="0" err="1"/>
              <a:t>Preparation</a:t>
            </a:r>
            <a:r>
              <a:rPr lang="pl-PL" dirty="0"/>
              <a:t> </a:t>
            </a:r>
          </a:p>
        </p:txBody>
      </p:sp>
      <p:sp>
        <p:nvSpPr>
          <p:cNvPr id="2" name="Symbol zastępczy zawartości 1">
            <a:extLst>
              <a:ext uri="{FF2B5EF4-FFF2-40B4-BE49-F238E27FC236}">
                <a16:creationId xmlns:a16="http://schemas.microsoft.com/office/drawing/2014/main" id="{7C8FB48F-391E-5133-B00C-07E42DDF8DBD}"/>
              </a:ext>
            </a:extLst>
          </p:cNvPr>
          <p:cNvSpPr>
            <a:spLocks noGrp="1"/>
          </p:cNvSpPr>
          <p:nvPr>
            <p:ph idx="1"/>
          </p:nvPr>
        </p:nvSpPr>
        <p:spPr/>
        <p:txBody>
          <a:bodyPr/>
          <a:lstStyle/>
          <a:p>
            <a:pPr marL="457200" indent="-457200">
              <a:buClr>
                <a:schemeClr val="accent3"/>
              </a:buClr>
              <a:buFont typeface="Wingdings" panose="05000000000000000000" pitchFamily="2" charset="2"/>
              <a:buChar char="w"/>
            </a:pPr>
            <a:r>
              <a:rPr lang="en-US" dirty="0"/>
              <a:t>Staff buy-in is critical in the recipe development process; after all, the staff will be the people preparing the recipe.</a:t>
            </a:r>
          </a:p>
          <a:p>
            <a:pPr marL="457200" indent="-457200">
              <a:buClr>
                <a:schemeClr val="accent3"/>
              </a:buClr>
              <a:buFont typeface="Wingdings" panose="05000000000000000000" pitchFamily="2" charset="2"/>
              <a:buChar char="w"/>
            </a:pPr>
            <a:r>
              <a:rPr lang="en-US" dirty="0"/>
              <a:t>Efficiently conduct small batch taste-testing to evaluate the feasibility and acceptability of a recipe.</a:t>
            </a:r>
          </a:p>
        </p:txBody>
      </p:sp>
      <p:sp>
        <p:nvSpPr>
          <p:cNvPr id="3" name="Symbol zastępczy stopki 2">
            <a:extLst>
              <a:ext uri="{FF2B5EF4-FFF2-40B4-BE49-F238E27FC236}">
                <a16:creationId xmlns:a16="http://schemas.microsoft.com/office/drawing/2014/main" id="{323EA795-8497-F827-A471-6E45E9926B2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10155488-BD60-9A58-ACE9-4B87E57EEBBF}"/>
              </a:ext>
            </a:extLst>
          </p:cNvPr>
          <p:cNvSpPr>
            <a:spLocks noGrp="1"/>
          </p:cNvSpPr>
          <p:nvPr>
            <p:ph type="sldNum" sz="quarter" idx="4"/>
          </p:nvPr>
        </p:nvSpPr>
        <p:spPr/>
        <p:txBody>
          <a:bodyPr/>
          <a:lstStyle/>
          <a:p>
            <a:fld id="{87B17086-FE5F-4B39-99A4-0AF7C2C21D7E}" type="slidenum">
              <a:rPr lang="pl-PL" smtClean="0"/>
              <a:pPr/>
              <a:t>127</a:t>
            </a:fld>
            <a:endParaRPr lang="pl-PL" dirty="0"/>
          </a:p>
        </p:txBody>
      </p:sp>
    </p:spTree>
    <p:extLst>
      <p:ext uri="{BB962C8B-B14F-4D97-AF65-F5344CB8AC3E}">
        <p14:creationId xmlns:p14="http://schemas.microsoft.com/office/powerpoint/2010/main" val="253440016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2DB88-52BF-5365-E81E-9B8039F54F7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24115D2-B660-7DF1-ABFB-3A7C22983C1A}"/>
              </a:ext>
            </a:extLst>
          </p:cNvPr>
          <p:cNvSpPr>
            <a:spLocks noGrp="1"/>
          </p:cNvSpPr>
          <p:nvPr>
            <p:ph type="title"/>
          </p:nvPr>
        </p:nvSpPr>
        <p:spPr/>
        <p:txBody>
          <a:bodyPr/>
          <a:lstStyle/>
          <a:p>
            <a:r>
              <a:rPr lang="pl-PL" dirty="0" err="1"/>
              <a:t>Prepare</a:t>
            </a:r>
            <a:r>
              <a:rPr lang="pl-PL" dirty="0"/>
              <a:t> and </a:t>
            </a:r>
            <a:r>
              <a:rPr lang="pl-PL" dirty="0" err="1"/>
              <a:t>Evaluate</a:t>
            </a:r>
            <a:endParaRPr lang="pl-PL" dirty="0"/>
          </a:p>
        </p:txBody>
      </p:sp>
      <p:sp>
        <p:nvSpPr>
          <p:cNvPr id="2" name="Symbol zastępczy zawartości 1">
            <a:extLst>
              <a:ext uri="{FF2B5EF4-FFF2-40B4-BE49-F238E27FC236}">
                <a16:creationId xmlns:a16="http://schemas.microsoft.com/office/drawing/2014/main" id="{C4CD84CA-D6E6-406B-2111-D3C8613BBD8E}"/>
              </a:ext>
            </a:extLst>
          </p:cNvPr>
          <p:cNvSpPr>
            <a:spLocks noGrp="1"/>
          </p:cNvSpPr>
          <p:nvPr>
            <p:ph idx="1"/>
          </p:nvPr>
        </p:nvSpPr>
        <p:spPr/>
        <p:txBody>
          <a:bodyPr>
            <a:normAutofit/>
          </a:bodyPr>
          <a:lstStyle/>
          <a:p>
            <a:pPr>
              <a:spcBef>
                <a:spcPts val="0"/>
              </a:spcBef>
              <a:buClr>
                <a:schemeClr val="accent3"/>
              </a:buClr>
            </a:pPr>
            <a:r>
              <a:rPr lang="en-US" dirty="0"/>
              <a:t>Create a small batch of the recipe. </a:t>
            </a:r>
          </a:p>
          <a:p>
            <a:pPr marL="457200" indent="-457200">
              <a:spcBef>
                <a:spcPts val="0"/>
              </a:spcBef>
              <a:buClr>
                <a:schemeClr val="accent3"/>
              </a:buClr>
              <a:buFont typeface="Wingdings" panose="05000000000000000000" pitchFamily="2" charset="2"/>
              <a:buChar char="w"/>
            </a:pPr>
            <a:r>
              <a:rPr lang="en-US" dirty="0"/>
              <a:t>25 serving batch</a:t>
            </a:r>
          </a:p>
          <a:p>
            <a:pPr marL="457200" indent="-457200">
              <a:spcBef>
                <a:spcPts val="0"/>
              </a:spcBef>
              <a:buClr>
                <a:schemeClr val="accent3"/>
              </a:buClr>
              <a:buFont typeface="Wingdings" panose="05000000000000000000" pitchFamily="2" charset="2"/>
              <a:buChar char="w"/>
            </a:pPr>
            <a:r>
              <a:rPr lang="en-US" dirty="0"/>
              <a:t>Taste as you go</a:t>
            </a:r>
          </a:p>
          <a:p>
            <a:pPr marL="457200" indent="-457200">
              <a:spcBef>
                <a:spcPts val="0"/>
              </a:spcBef>
              <a:spcAft>
                <a:spcPts val="2400"/>
              </a:spcAft>
              <a:buClr>
                <a:schemeClr val="accent3"/>
              </a:buClr>
              <a:buFont typeface="Wingdings" panose="05000000000000000000" pitchFamily="2" charset="2"/>
              <a:buChar char="w"/>
            </a:pPr>
            <a:r>
              <a:rPr lang="en-US" dirty="0"/>
              <a:t>Note any changes</a:t>
            </a:r>
          </a:p>
          <a:p>
            <a:pPr>
              <a:spcBef>
                <a:spcPts val="0"/>
              </a:spcBef>
              <a:buClr>
                <a:schemeClr val="accent3"/>
              </a:buClr>
            </a:pPr>
            <a:r>
              <a:rPr lang="en-US" dirty="0"/>
              <a:t>Use the Recipe Review Checklist to verify all of the components have been included.</a:t>
            </a:r>
          </a:p>
        </p:txBody>
      </p:sp>
      <p:sp>
        <p:nvSpPr>
          <p:cNvPr id="3" name="Symbol zastępczy stopki 2">
            <a:extLst>
              <a:ext uri="{FF2B5EF4-FFF2-40B4-BE49-F238E27FC236}">
                <a16:creationId xmlns:a16="http://schemas.microsoft.com/office/drawing/2014/main" id="{DBA8BC53-5B13-5783-21E1-22BAF76987E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570995A-1D40-FA5F-9C00-181433F23F87}"/>
              </a:ext>
            </a:extLst>
          </p:cNvPr>
          <p:cNvSpPr>
            <a:spLocks noGrp="1"/>
          </p:cNvSpPr>
          <p:nvPr>
            <p:ph type="sldNum" sz="quarter" idx="4"/>
          </p:nvPr>
        </p:nvSpPr>
        <p:spPr/>
        <p:txBody>
          <a:bodyPr/>
          <a:lstStyle/>
          <a:p>
            <a:fld id="{87B17086-FE5F-4B39-99A4-0AF7C2C21D7E}" type="slidenum">
              <a:rPr lang="pl-PL" smtClean="0"/>
              <a:pPr/>
              <a:t>128</a:t>
            </a:fld>
            <a:endParaRPr lang="pl-PL" dirty="0"/>
          </a:p>
        </p:txBody>
      </p:sp>
    </p:spTree>
    <p:extLst>
      <p:ext uri="{BB962C8B-B14F-4D97-AF65-F5344CB8AC3E}">
        <p14:creationId xmlns:p14="http://schemas.microsoft.com/office/powerpoint/2010/main" val="36317010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8E3ED9-DA2E-99F6-E023-03857800DFD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1F257E9-ED40-AF4F-4742-77E397E38D03}"/>
              </a:ext>
            </a:extLst>
          </p:cNvPr>
          <p:cNvSpPr>
            <a:spLocks noGrp="1"/>
          </p:cNvSpPr>
          <p:nvPr>
            <p:ph type="title"/>
          </p:nvPr>
        </p:nvSpPr>
        <p:spPr/>
        <p:txBody>
          <a:bodyPr/>
          <a:lstStyle/>
          <a:p>
            <a:r>
              <a:rPr lang="pl-PL" dirty="0"/>
              <a:t>Small </a:t>
            </a:r>
            <a:r>
              <a:rPr lang="pl-PL" dirty="0" err="1"/>
              <a:t>Batch</a:t>
            </a:r>
            <a:r>
              <a:rPr lang="pl-PL" dirty="0"/>
              <a:t> </a:t>
            </a:r>
            <a:r>
              <a:rPr lang="pl-PL" dirty="0" err="1"/>
              <a:t>Taste-Testing</a:t>
            </a:r>
            <a:r>
              <a:rPr lang="pl-PL" dirty="0"/>
              <a:t> </a:t>
            </a:r>
          </a:p>
        </p:txBody>
      </p:sp>
      <p:sp>
        <p:nvSpPr>
          <p:cNvPr id="2" name="Symbol zastępczy zawartości 1">
            <a:extLst>
              <a:ext uri="{FF2B5EF4-FFF2-40B4-BE49-F238E27FC236}">
                <a16:creationId xmlns:a16="http://schemas.microsoft.com/office/drawing/2014/main" id="{76B0F3F7-5AF0-E666-03D8-279C368C237E}"/>
              </a:ext>
            </a:extLst>
          </p:cNvPr>
          <p:cNvSpPr>
            <a:spLocks noGrp="1"/>
          </p:cNvSpPr>
          <p:nvPr>
            <p:ph idx="1"/>
          </p:nvPr>
        </p:nvSpPr>
        <p:spPr/>
        <p:txBody>
          <a:bodyPr>
            <a:normAutofit/>
          </a:bodyPr>
          <a:lstStyle/>
          <a:p>
            <a:pPr>
              <a:spcBef>
                <a:spcPts val="0"/>
              </a:spcBef>
              <a:buClr>
                <a:schemeClr val="accent3"/>
              </a:buClr>
            </a:pPr>
            <a:r>
              <a:rPr lang="en-US" dirty="0"/>
              <a:t>Ask the staff to provide feedback regarding each of the areas:</a:t>
            </a:r>
            <a:endParaRPr lang="pl-PL" dirty="0"/>
          </a:p>
          <a:p>
            <a:pPr marL="457200" indent="-457200">
              <a:spcBef>
                <a:spcPts val="0"/>
              </a:spcBef>
              <a:buClr>
                <a:schemeClr val="accent3"/>
              </a:buClr>
              <a:buFont typeface="Wingdings" panose="05000000000000000000" pitchFamily="2" charset="2"/>
              <a:buChar char="w"/>
            </a:pPr>
            <a:r>
              <a:rPr lang="en-US" dirty="0"/>
              <a:t>Recipe title</a:t>
            </a:r>
          </a:p>
          <a:p>
            <a:pPr marL="457200" indent="-457200">
              <a:spcBef>
                <a:spcPts val="0"/>
              </a:spcBef>
              <a:buClr>
                <a:schemeClr val="accent3"/>
              </a:buClr>
              <a:buFont typeface="Wingdings" panose="05000000000000000000" pitchFamily="2" charset="2"/>
              <a:buChar char="w"/>
            </a:pPr>
            <a:r>
              <a:rPr lang="en-US" dirty="0"/>
              <a:t>Ingredients</a:t>
            </a:r>
          </a:p>
          <a:p>
            <a:pPr marL="457200" indent="-457200">
              <a:spcBef>
                <a:spcPts val="0"/>
              </a:spcBef>
              <a:buClr>
                <a:schemeClr val="accent3"/>
              </a:buClr>
              <a:buFont typeface="Wingdings" panose="05000000000000000000" pitchFamily="2" charset="2"/>
              <a:buChar char="w"/>
            </a:pPr>
            <a:r>
              <a:rPr lang="en-US" dirty="0"/>
              <a:t>Directions</a:t>
            </a:r>
          </a:p>
          <a:p>
            <a:pPr marL="457200" indent="-457200">
              <a:spcBef>
                <a:spcPts val="0"/>
              </a:spcBef>
              <a:buClr>
                <a:schemeClr val="accent3"/>
              </a:buClr>
              <a:buFont typeface="Wingdings" panose="05000000000000000000" pitchFamily="2" charset="2"/>
              <a:buChar char="w"/>
            </a:pPr>
            <a:r>
              <a:rPr lang="en-US" dirty="0"/>
              <a:t>Cooking and preparation times</a:t>
            </a:r>
          </a:p>
        </p:txBody>
      </p:sp>
      <p:sp>
        <p:nvSpPr>
          <p:cNvPr id="3" name="Symbol zastępczy stopki 2">
            <a:extLst>
              <a:ext uri="{FF2B5EF4-FFF2-40B4-BE49-F238E27FC236}">
                <a16:creationId xmlns:a16="http://schemas.microsoft.com/office/drawing/2014/main" id="{13AC0C79-AD9E-0818-3B0D-DC299F3DEF7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F2AB61E4-D8D1-C56D-4F38-691086B7FA44}"/>
              </a:ext>
            </a:extLst>
          </p:cNvPr>
          <p:cNvSpPr>
            <a:spLocks noGrp="1"/>
          </p:cNvSpPr>
          <p:nvPr>
            <p:ph type="sldNum" sz="quarter" idx="4"/>
          </p:nvPr>
        </p:nvSpPr>
        <p:spPr/>
        <p:txBody>
          <a:bodyPr/>
          <a:lstStyle/>
          <a:p>
            <a:fld id="{87B17086-FE5F-4B39-99A4-0AF7C2C21D7E}" type="slidenum">
              <a:rPr lang="pl-PL" smtClean="0"/>
              <a:pPr/>
              <a:t>129</a:t>
            </a:fld>
            <a:endParaRPr lang="pl-PL" dirty="0"/>
          </a:p>
        </p:txBody>
      </p:sp>
    </p:spTree>
    <p:extLst>
      <p:ext uri="{BB962C8B-B14F-4D97-AF65-F5344CB8AC3E}">
        <p14:creationId xmlns:p14="http://schemas.microsoft.com/office/powerpoint/2010/main" val="10133417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6C4DF07-D43D-2054-75C3-ADB34D95FD9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E96BE70-88F3-1884-F562-8B2A7EFAFCDF}"/>
              </a:ext>
            </a:extLst>
          </p:cNvPr>
          <p:cNvSpPr>
            <a:spLocks noGrp="1"/>
          </p:cNvSpPr>
          <p:nvPr>
            <p:ph type="title"/>
          </p:nvPr>
        </p:nvSpPr>
        <p:spPr/>
        <p:txBody>
          <a:bodyPr>
            <a:normAutofit/>
          </a:bodyPr>
          <a:lstStyle/>
          <a:p>
            <a:r>
              <a:rPr lang="pl-PL" dirty="0"/>
              <a:t>Class Activity </a:t>
            </a:r>
          </a:p>
        </p:txBody>
      </p:sp>
      <p:sp>
        <p:nvSpPr>
          <p:cNvPr id="2" name="Symbol zastępczy zawartości 1">
            <a:extLst>
              <a:ext uri="{FF2B5EF4-FFF2-40B4-BE49-F238E27FC236}">
                <a16:creationId xmlns:a16="http://schemas.microsoft.com/office/drawing/2014/main" id="{D5597BD4-070D-A22F-60B4-5F045FA12771}"/>
              </a:ext>
            </a:extLst>
          </p:cNvPr>
          <p:cNvSpPr>
            <a:spLocks noGrp="1"/>
          </p:cNvSpPr>
          <p:nvPr>
            <p:ph idx="1"/>
          </p:nvPr>
        </p:nvSpPr>
        <p:spPr/>
        <p:txBody>
          <a:bodyPr>
            <a:normAutofit/>
          </a:bodyPr>
          <a:lstStyle/>
          <a:p>
            <a:pPr marL="457200" indent="-457200">
              <a:spcBef>
                <a:spcPts val="0"/>
              </a:spcBef>
              <a:buClr>
                <a:schemeClr val="accent3"/>
              </a:buClr>
              <a:buFont typeface="Wingdings" panose="05000000000000000000" pitchFamily="2" charset="2"/>
              <a:buChar char="w"/>
            </a:pPr>
            <a:r>
              <a:rPr lang="en-US" dirty="0"/>
              <a:t>Review the Recipe Review Checklist and the Informal Evaluation Checklist</a:t>
            </a:r>
          </a:p>
          <a:p>
            <a:pPr marL="457200" indent="-457200">
              <a:spcBef>
                <a:spcPts val="0"/>
              </a:spcBef>
              <a:buClr>
                <a:schemeClr val="accent3"/>
              </a:buClr>
              <a:buFont typeface="Wingdings" panose="05000000000000000000" pitchFamily="2" charset="2"/>
              <a:buChar char="w"/>
            </a:pPr>
            <a:r>
              <a:rPr lang="en-US" dirty="0"/>
              <a:t>Identify if there are any additions or changes that they would make to either checklist.</a:t>
            </a:r>
          </a:p>
          <a:p>
            <a:pPr marL="457200" indent="-457200">
              <a:spcBef>
                <a:spcPts val="0"/>
              </a:spcBef>
              <a:buClr>
                <a:schemeClr val="accent3"/>
              </a:buClr>
              <a:buFont typeface="Wingdings" panose="05000000000000000000" pitchFamily="2" charset="2"/>
              <a:buChar char="w"/>
            </a:pPr>
            <a:r>
              <a:rPr lang="en-US" dirty="0"/>
              <a:t>Do you think the checklists will be helpful in evaluating the recipe you have chosen for standardization?</a:t>
            </a:r>
          </a:p>
        </p:txBody>
      </p:sp>
      <p:sp>
        <p:nvSpPr>
          <p:cNvPr id="3" name="Symbol zastępczy stopki 2">
            <a:extLst>
              <a:ext uri="{FF2B5EF4-FFF2-40B4-BE49-F238E27FC236}">
                <a16:creationId xmlns:a16="http://schemas.microsoft.com/office/drawing/2014/main" id="{96D2DDEF-BF94-6BE6-6D39-C4047AB1AFA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068C8964-D1E6-CF82-61ED-9CAB2C22D56F}"/>
              </a:ext>
            </a:extLst>
          </p:cNvPr>
          <p:cNvSpPr>
            <a:spLocks noGrp="1"/>
          </p:cNvSpPr>
          <p:nvPr>
            <p:ph type="sldNum" sz="quarter" idx="4"/>
          </p:nvPr>
        </p:nvSpPr>
        <p:spPr/>
        <p:txBody>
          <a:bodyPr/>
          <a:lstStyle/>
          <a:p>
            <a:fld id="{87B17086-FE5F-4B39-99A4-0AF7C2C21D7E}" type="slidenum">
              <a:rPr lang="pl-PL" smtClean="0"/>
              <a:pPr/>
              <a:t>130</a:t>
            </a:fld>
            <a:endParaRPr lang="pl-PL" dirty="0"/>
          </a:p>
        </p:txBody>
      </p:sp>
    </p:spTree>
    <p:extLst>
      <p:ext uri="{BB962C8B-B14F-4D97-AF65-F5344CB8AC3E}">
        <p14:creationId xmlns:p14="http://schemas.microsoft.com/office/powerpoint/2010/main" val="8878103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01424B-2046-7767-EA39-141FB01FAD2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EB54EA0-ACC4-AFD8-A508-2E1A97CB5542}"/>
              </a:ext>
            </a:extLst>
          </p:cNvPr>
          <p:cNvSpPr>
            <a:spLocks noGrp="1"/>
          </p:cNvSpPr>
          <p:nvPr>
            <p:ph type="title"/>
          </p:nvPr>
        </p:nvSpPr>
        <p:spPr/>
        <p:txBody>
          <a:bodyPr/>
          <a:lstStyle/>
          <a:p>
            <a:r>
              <a:rPr lang="pl-PL" dirty="0" err="1"/>
              <a:t>Recipe</a:t>
            </a:r>
            <a:r>
              <a:rPr lang="pl-PL" dirty="0"/>
              <a:t> </a:t>
            </a:r>
            <a:r>
              <a:rPr lang="pl-PL" dirty="0" err="1"/>
              <a:t>Review</a:t>
            </a:r>
            <a:r>
              <a:rPr lang="pl-PL" dirty="0"/>
              <a:t> </a:t>
            </a:r>
            <a:r>
              <a:rPr lang="pl-PL" dirty="0" err="1"/>
              <a:t>Checklist</a:t>
            </a:r>
            <a:r>
              <a:rPr lang="pl-PL" dirty="0"/>
              <a:t> </a:t>
            </a:r>
          </a:p>
        </p:txBody>
      </p:sp>
      <p:sp>
        <p:nvSpPr>
          <p:cNvPr id="2" name="Symbol zastępczy zawartości 1">
            <a:extLst>
              <a:ext uri="{FF2B5EF4-FFF2-40B4-BE49-F238E27FC236}">
                <a16:creationId xmlns:a16="http://schemas.microsoft.com/office/drawing/2014/main" id="{76582BC6-2C68-3E9E-A06F-C071DE09C896}"/>
              </a:ext>
            </a:extLst>
          </p:cNvPr>
          <p:cNvSpPr>
            <a:spLocks noGrp="1"/>
          </p:cNvSpPr>
          <p:nvPr>
            <p:ph idx="1"/>
          </p:nvPr>
        </p:nvSpPr>
        <p:spPr/>
        <p:txBody>
          <a:bodyPr>
            <a:normAutofit/>
          </a:bodyPr>
          <a:lstStyle/>
          <a:p>
            <a:pPr>
              <a:spcBef>
                <a:spcPts val="0"/>
              </a:spcBef>
              <a:buClr>
                <a:schemeClr val="accent3"/>
              </a:buClr>
            </a:pPr>
            <a:r>
              <a:rPr lang="en-US" dirty="0"/>
              <a:t>Review the Checklist in the Training Manual</a:t>
            </a:r>
          </a:p>
        </p:txBody>
      </p:sp>
      <p:sp>
        <p:nvSpPr>
          <p:cNvPr id="3" name="Symbol zastępczy stopki 2">
            <a:extLst>
              <a:ext uri="{FF2B5EF4-FFF2-40B4-BE49-F238E27FC236}">
                <a16:creationId xmlns:a16="http://schemas.microsoft.com/office/drawing/2014/main" id="{E52376C0-7BEA-23C0-EF1F-FBD3FE18786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41A31260-4782-2B8A-E36A-4AEBA80753EE}"/>
              </a:ext>
            </a:extLst>
          </p:cNvPr>
          <p:cNvSpPr>
            <a:spLocks noGrp="1"/>
          </p:cNvSpPr>
          <p:nvPr>
            <p:ph type="sldNum" sz="quarter" idx="4"/>
          </p:nvPr>
        </p:nvSpPr>
        <p:spPr/>
        <p:txBody>
          <a:bodyPr/>
          <a:lstStyle/>
          <a:p>
            <a:fld id="{87B17086-FE5F-4B39-99A4-0AF7C2C21D7E}" type="slidenum">
              <a:rPr lang="pl-PL" smtClean="0"/>
              <a:pPr/>
              <a:t>131</a:t>
            </a:fld>
            <a:endParaRPr lang="pl-PL" dirty="0"/>
          </a:p>
        </p:txBody>
      </p:sp>
    </p:spTree>
    <p:extLst>
      <p:ext uri="{BB962C8B-B14F-4D97-AF65-F5344CB8AC3E}">
        <p14:creationId xmlns:p14="http://schemas.microsoft.com/office/powerpoint/2010/main" val="7289253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B23F8B2-09D7-11C7-9B44-9B5F95E568A4}"/>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D3D34F3A-9E66-01EE-7BA2-36FE33234BAF}"/>
              </a:ext>
            </a:extLst>
          </p:cNvPr>
          <p:cNvSpPr>
            <a:spLocks noGrp="1"/>
          </p:cNvSpPr>
          <p:nvPr>
            <p:ph type="title"/>
          </p:nvPr>
        </p:nvSpPr>
        <p:spPr/>
        <p:txBody>
          <a:bodyPr/>
          <a:lstStyle/>
          <a:p>
            <a:r>
              <a:rPr lang="pl-PL" dirty="0" err="1"/>
              <a:t>Recipe</a:t>
            </a:r>
            <a:r>
              <a:rPr lang="pl-PL" dirty="0"/>
              <a:t> </a:t>
            </a:r>
            <a:r>
              <a:rPr lang="pl-PL" dirty="0" err="1"/>
              <a:t>Yield</a:t>
            </a:r>
            <a:r>
              <a:rPr lang="pl-PL" dirty="0"/>
              <a:t> </a:t>
            </a:r>
            <a:r>
              <a:rPr lang="pl-PL" dirty="0" err="1"/>
              <a:t>Verification</a:t>
            </a:r>
            <a:r>
              <a:rPr lang="pl-PL" dirty="0"/>
              <a:t> </a:t>
            </a:r>
          </a:p>
        </p:txBody>
      </p:sp>
      <p:sp>
        <p:nvSpPr>
          <p:cNvPr id="2" name="Symbol zastępczy zawartości 1">
            <a:extLst>
              <a:ext uri="{FF2B5EF4-FFF2-40B4-BE49-F238E27FC236}">
                <a16:creationId xmlns:a16="http://schemas.microsoft.com/office/drawing/2014/main" id="{C98E5309-6195-25D4-E8F4-D9BEAFC621E7}"/>
              </a:ext>
            </a:extLst>
          </p:cNvPr>
          <p:cNvSpPr>
            <a:spLocks noGrp="1"/>
          </p:cNvSpPr>
          <p:nvPr>
            <p:ph idx="1"/>
          </p:nvPr>
        </p:nvSpPr>
        <p:spPr/>
        <p:txBody>
          <a:bodyPr>
            <a:normAutofit/>
          </a:bodyPr>
          <a:lstStyle/>
          <a:p>
            <a:r>
              <a:rPr lang="en-US" sz="2800" b="0" dirty="0"/>
              <a:t>Yield accuracy is critical for ensuring that the nutritional composition and number of portions between the written and prepared recipes correspond. </a:t>
            </a:r>
            <a:endParaRPr lang="en-US" dirty="0"/>
          </a:p>
        </p:txBody>
      </p:sp>
      <p:sp>
        <p:nvSpPr>
          <p:cNvPr id="3" name="Symbol zastępczy stopki 2">
            <a:extLst>
              <a:ext uri="{FF2B5EF4-FFF2-40B4-BE49-F238E27FC236}">
                <a16:creationId xmlns:a16="http://schemas.microsoft.com/office/drawing/2014/main" id="{9A8AADC2-7689-9A01-95A9-DF182A814E4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17FCD5E-1CED-AB06-5D21-8F3430CEF193}"/>
              </a:ext>
            </a:extLst>
          </p:cNvPr>
          <p:cNvSpPr>
            <a:spLocks noGrp="1"/>
          </p:cNvSpPr>
          <p:nvPr>
            <p:ph type="sldNum" sz="quarter" idx="4"/>
          </p:nvPr>
        </p:nvSpPr>
        <p:spPr/>
        <p:txBody>
          <a:bodyPr/>
          <a:lstStyle/>
          <a:p>
            <a:fld id="{87B17086-FE5F-4B39-99A4-0AF7C2C21D7E}" type="slidenum">
              <a:rPr lang="pl-PL" smtClean="0"/>
              <a:pPr/>
              <a:t>132</a:t>
            </a:fld>
            <a:endParaRPr lang="pl-PL" dirty="0"/>
          </a:p>
        </p:txBody>
      </p:sp>
    </p:spTree>
    <p:extLst>
      <p:ext uri="{BB962C8B-B14F-4D97-AF65-F5344CB8AC3E}">
        <p14:creationId xmlns:p14="http://schemas.microsoft.com/office/powerpoint/2010/main" val="27194363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856E162-B14D-0068-7C6A-6A56EA27F83F}"/>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B3FBECC1-8E21-ECE6-41F7-0A82EACD3270}"/>
              </a:ext>
            </a:extLst>
          </p:cNvPr>
          <p:cNvSpPr>
            <a:spLocks noGrp="1"/>
          </p:cNvSpPr>
          <p:nvPr>
            <p:ph type="title"/>
          </p:nvPr>
        </p:nvSpPr>
        <p:spPr/>
        <p:txBody>
          <a:bodyPr/>
          <a:lstStyle/>
          <a:p>
            <a:r>
              <a:rPr lang="pl-PL" dirty="0"/>
              <a:t>Recipe Yield Verification </a:t>
            </a:r>
            <a:r>
              <a:rPr lang="en-US" dirty="0"/>
              <a:t> </a:t>
            </a:r>
            <a:endParaRPr lang="pl-PL" dirty="0"/>
          </a:p>
        </p:txBody>
      </p:sp>
      <p:sp>
        <p:nvSpPr>
          <p:cNvPr id="2" name="Symbol zastępczy zawartości 1">
            <a:extLst>
              <a:ext uri="{FF2B5EF4-FFF2-40B4-BE49-F238E27FC236}">
                <a16:creationId xmlns:a16="http://schemas.microsoft.com/office/drawing/2014/main" id="{1297B55B-A069-9D47-E18B-5D282DA01355}"/>
              </a:ext>
            </a:extLst>
          </p:cNvPr>
          <p:cNvSpPr>
            <a:spLocks noGrp="1"/>
          </p:cNvSpPr>
          <p:nvPr>
            <p:ph idx="1"/>
          </p:nvPr>
        </p:nvSpPr>
        <p:spPr>
          <a:xfrm>
            <a:off x="838200" y="1825625"/>
            <a:ext cx="9842500" cy="4031113"/>
          </a:xfrm>
        </p:spPr>
        <p:txBody>
          <a:bodyPr>
            <a:normAutofit/>
          </a:bodyPr>
          <a:lstStyle/>
          <a:p>
            <a:pPr marL="0" lvl="0" indent="0">
              <a:buNone/>
            </a:pPr>
            <a:r>
              <a:rPr lang="en-US" dirty="0">
                <a:solidFill>
                  <a:schemeClr val="accent3"/>
                </a:solidFill>
                <a:latin typeface="Poppins SemiBold" panose="00000700000000000000" pitchFamily="2" charset="-18"/>
                <a:cs typeface="Poppins SemiBold" panose="00000700000000000000" pitchFamily="2" charset="-18"/>
              </a:rPr>
              <a:t>Verify the correct yield has been reached:</a:t>
            </a:r>
          </a:p>
          <a:p>
            <a:pPr marL="457200" indent="-457200">
              <a:buClr>
                <a:schemeClr val="accent3"/>
              </a:buClr>
              <a:buFont typeface="Wingdings" panose="05000000000000000000" pitchFamily="2" charset="2"/>
              <a:buChar char="w"/>
            </a:pPr>
            <a:r>
              <a:rPr lang="en-US" dirty="0"/>
              <a:t>Includes verification that the ingredients, recipe, and serving yields are accurate</a:t>
            </a:r>
          </a:p>
          <a:p>
            <a:pPr marL="457200" indent="-457200">
              <a:buClr>
                <a:schemeClr val="accent3"/>
              </a:buClr>
              <a:buFont typeface="Wingdings" panose="05000000000000000000" pitchFamily="2" charset="2"/>
              <a:buChar char="w"/>
            </a:pPr>
            <a:r>
              <a:rPr lang="en-US" dirty="0"/>
              <a:t>Determine the AP quantity needed to yield the necessary EP quantity of an ingredient</a:t>
            </a:r>
          </a:p>
          <a:p>
            <a:pPr marL="457200" indent="-457200">
              <a:buClr>
                <a:schemeClr val="accent3"/>
              </a:buClr>
              <a:buFont typeface="Wingdings" panose="05000000000000000000" pitchFamily="2" charset="2"/>
              <a:buChar char="w"/>
            </a:pPr>
            <a:r>
              <a:rPr lang="en-US" dirty="0"/>
              <a:t>Occurs once all ingredients have been combined and recipe preparation is complete</a:t>
            </a:r>
          </a:p>
        </p:txBody>
      </p:sp>
      <p:sp>
        <p:nvSpPr>
          <p:cNvPr id="3" name="Symbol zastępczy stopki 2">
            <a:extLst>
              <a:ext uri="{FF2B5EF4-FFF2-40B4-BE49-F238E27FC236}">
                <a16:creationId xmlns:a16="http://schemas.microsoft.com/office/drawing/2014/main" id="{010FFAAA-EE1B-7C1A-158D-F48ABF4072A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08659ED-A4FA-2F1E-9F0E-88CBDFC7487E}"/>
              </a:ext>
            </a:extLst>
          </p:cNvPr>
          <p:cNvSpPr>
            <a:spLocks noGrp="1"/>
          </p:cNvSpPr>
          <p:nvPr>
            <p:ph type="sldNum" sz="quarter" idx="4"/>
          </p:nvPr>
        </p:nvSpPr>
        <p:spPr/>
        <p:txBody>
          <a:bodyPr/>
          <a:lstStyle/>
          <a:p>
            <a:fld id="{87B17086-FE5F-4B39-99A4-0AF7C2C21D7E}" type="slidenum">
              <a:rPr lang="pl-PL" smtClean="0"/>
              <a:pPr/>
              <a:t>133</a:t>
            </a:fld>
            <a:endParaRPr lang="pl-PL" dirty="0"/>
          </a:p>
        </p:txBody>
      </p:sp>
    </p:spTree>
    <p:extLst>
      <p:ext uri="{BB962C8B-B14F-4D97-AF65-F5344CB8AC3E}">
        <p14:creationId xmlns:p14="http://schemas.microsoft.com/office/powerpoint/2010/main" val="12430633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81BBAF0-B36E-A5EE-33B4-F1567B0713C7}"/>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C73EE7B4-76E7-E0FB-4BBF-003EA40C9251}"/>
              </a:ext>
            </a:extLst>
          </p:cNvPr>
          <p:cNvSpPr>
            <a:spLocks noGrp="1"/>
          </p:cNvSpPr>
          <p:nvPr>
            <p:ph type="title"/>
          </p:nvPr>
        </p:nvSpPr>
        <p:spPr>
          <a:xfrm>
            <a:off x="838200" y="403225"/>
            <a:ext cx="10515600" cy="1325563"/>
          </a:xfrm>
        </p:spPr>
        <p:txBody>
          <a:bodyPr/>
          <a:lstStyle/>
          <a:p>
            <a:r>
              <a:rPr lang="pl-PL" dirty="0" err="1"/>
              <a:t>Recipe</a:t>
            </a:r>
            <a:r>
              <a:rPr lang="pl-PL" dirty="0"/>
              <a:t> </a:t>
            </a:r>
            <a:r>
              <a:rPr lang="pl-PL" dirty="0" err="1"/>
              <a:t>Yield</a:t>
            </a:r>
            <a:r>
              <a:rPr lang="pl-PL" dirty="0"/>
              <a:t> </a:t>
            </a:r>
            <a:r>
              <a:rPr lang="pl-PL" dirty="0" err="1"/>
              <a:t>Verification</a:t>
            </a:r>
            <a:r>
              <a:rPr lang="pl-PL" dirty="0"/>
              <a:t> </a:t>
            </a:r>
            <a:br>
              <a:rPr lang="pl-PL" dirty="0"/>
            </a:br>
            <a:r>
              <a:rPr lang="pl-PL" dirty="0" err="1"/>
              <a:t>Weight</a:t>
            </a:r>
            <a:r>
              <a:rPr lang="pl-PL" dirty="0"/>
              <a:t> and Volume  </a:t>
            </a:r>
          </a:p>
        </p:txBody>
      </p:sp>
      <p:sp>
        <p:nvSpPr>
          <p:cNvPr id="2" name="Symbol zastępczy zawartości 1">
            <a:extLst>
              <a:ext uri="{FF2B5EF4-FFF2-40B4-BE49-F238E27FC236}">
                <a16:creationId xmlns:a16="http://schemas.microsoft.com/office/drawing/2014/main" id="{86BCF6F8-0DC0-D4B1-5A2B-20A8C45243FF}"/>
              </a:ext>
            </a:extLst>
          </p:cNvPr>
          <p:cNvSpPr>
            <a:spLocks noGrp="1"/>
          </p:cNvSpPr>
          <p:nvPr>
            <p:ph idx="1"/>
          </p:nvPr>
        </p:nvSpPr>
        <p:spPr>
          <a:xfrm>
            <a:off x="838199" y="2084089"/>
            <a:ext cx="10285676" cy="3772649"/>
          </a:xfrm>
        </p:spPr>
        <p:txBody>
          <a:bodyPr>
            <a:normAutofit fontScale="85000" lnSpcReduction="10000"/>
          </a:bodyPr>
          <a:lstStyle/>
          <a:p>
            <a:pPr marL="0" lvl="0" indent="0">
              <a:buNone/>
            </a:pPr>
            <a:r>
              <a:rPr lang="en-US" dirty="0">
                <a:cs typeface="Poppins SemiBold" panose="00000700000000000000" pitchFamily="2" charset="-18"/>
              </a:rPr>
              <a:t>Determine Total Weight of Prepared Recipe</a:t>
            </a:r>
          </a:p>
          <a:p>
            <a:pPr marL="514350" lvl="0" indent="-514350">
              <a:buClr>
                <a:schemeClr val="accent3"/>
              </a:buClr>
              <a:buFont typeface="+mj-lt"/>
              <a:buAutoNum type="arabicPeriod"/>
            </a:pPr>
            <a:r>
              <a:rPr lang="en-US" dirty="0">
                <a:cs typeface="Poppins SemiBold" panose="00000700000000000000" pitchFamily="2" charset="-18"/>
              </a:rPr>
              <a:t>Convert total recipe weight to ounces (or grams).</a:t>
            </a:r>
          </a:p>
          <a:p>
            <a:pPr marL="514350" lvl="0" indent="-514350">
              <a:buClr>
                <a:schemeClr val="accent3"/>
              </a:buClr>
              <a:buFont typeface="+mj-lt"/>
              <a:buAutoNum type="arabicPeriod"/>
            </a:pPr>
            <a:r>
              <a:rPr lang="en-US" dirty="0">
                <a:cs typeface="Poppins SemiBold" panose="00000700000000000000" pitchFamily="2" charset="-18"/>
              </a:rPr>
              <a:t>Total Oz. </a:t>
            </a:r>
            <a:r>
              <a:rPr lang="en-US" dirty="0">
                <a:latin typeface="Poppins" panose="00000500000000000000" pitchFamily="2" charset="-18"/>
                <a:cs typeface="Poppins" panose="00000500000000000000" pitchFamily="2" charset="-18"/>
              </a:rPr>
              <a:t>÷</a:t>
            </a:r>
            <a:r>
              <a:rPr lang="en-US" dirty="0">
                <a:cs typeface="Poppins SemiBold" panose="00000700000000000000" pitchFamily="2" charset="-18"/>
              </a:rPr>
              <a:t> Number of Desired Servings= weight of one serving</a:t>
            </a:r>
          </a:p>
          <a:p>
            <a:pPr marL="514350" lvl="0" indent="-514350">
              <a:buClr>
                <a:schemeClr val="accent3"/>
              </a:buClr>
              <a:buFont typeface="+mj-lt"/>
              <a:buAutoNum type="arabicPeriod"/>
            </a:pPr>
            <a:r>
              <a:rPr lang="en-US" dirty="0">
                <a:cs typeface="Poppins SemiBold" panose="00000700000000000000" pitchFamily="2" charset="-18"/>
              </a:rPr>
              <a:t>Find the correct serving utensil (</a:t>
            </a:r>
            <a:r>
              <a:rPr lang="en-US" dirty="0" err="1">
                <a:cs typeface="Poppins SemiBold" panose="00000700000000000000" pitchFamily="2" charset="-18"/>
              </a:rPr>
              <a:t>spoodle</a:t>
            </a:r>
            <a:r>
              <a:rPr lang="en-US" dirty="0">
                <a:cs typeface="Poppins SemiBold" panose="00000700000000000000" pitchFamily="2" charset="-18"/>
              </a:rPr>
              <a:t>, </a:t>
            </a:r>
            <a:r>
              <a:rPr lang="en-US" dirty="0" err="1">
                <a:cs typeface="Poppins SemiBold" panose="00000700000000000000" pitchFamily="2" charset="-18"/>
              </a:rPr>
              <a:t>disher</a:t>
            </a:r>
            <a:r>
              <a:rPr lang="en-US" dirty="0">
                <a:cs typeface="Poppins SemiBold" panose="00000700000000000000" pitchFamily="2" charset="-18"/>
              </a:rPr>
              <a:t>, or ladle) that is closest to providing that weight per serving</a:t>
            </a:r>
          </a:p>
          <a:p>
            <a:pPr marL="0" lvl="0" indent="0" algn="ctr">
              <a:buNone/>
            </a:pPr>
            <a:r>
              <a:rPr lang="en-US" dirty="0">
                <a:solidFill>
                  <a:schemeClr val="accent4"/>
                </a:solidFill>
                <a:latin typeface="+mj-lt"/>
                <a:cs typeface="Poppins SemiBold" panose="00000700000000000000" pitchFamily="2" charset="-18"/>
              </a:rPr>
              <a:t>* Remember that the volume of the serving utensil is not necessarily the  same as the weight it will hold</a:t>
            </a:r>
            <a:r>
              <a:rPr lang="pl-PL" dirty="0">
                <a:solidFill>
                  <a:schemeClr val="accent4"/>
                </a:solidFill>
                <a:latin typeface="+mj-lt"/>
                <a:cs typeface="Poppins SemiBold" panose="00000700000000000000" pitchFamily="2" charset="-18"/>
              </a:rPr>
              <a:t> </a:t>
            </a:r>
            <a:r>
              <a:rPr lang="en-US" dirty="0">
                <a:solidFill>
                  <a:schemeClr val="accent4"/>
                </a:solidFill>
                <a:latin typeface="+mj-lt"/>
                <a:cs typeface="Poppins SemiBold" panose="00000700000000000000" pitchFamily="2" charset="-18"/>
              </a:rPr>
              <a:t>*</a:t>
            </a:r>
          </a:p>
          <a:p>
            <a:pPr marL="0" lvl="0" indent="0">
              <a:buNone/>
            </a:pPr>
            <a:endParaRPr lang="en-US" dirty="0">
              <a:cs typeface="Poppins SemiBold" panose="00000700000000000000" pitchFamily="2" charset="-18"/>
            </a:endParaRPr>
          </a:p>
        </p:txBody>
      </p:sp>
      <p:sp>
        <p:nvSpPr>
          <p:cNvPr id="3" name="Symbol zastępczy stopki 2">
            <a:extLst>
              <a:ext uri="{FF2B5EF4-FFF2-40B4-BE49-F238E27FC236}">
                <a16:creationId xmlns:a16="http://schemas.microsoft.com/office/drawing/2014/main" id="{AF126111-F812-C0D6-47E5-5CE705C1F99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871F49F4-D0AE-0052-FEFA-4A22A2AFEE63}"/>
              </a:ext>
            </a:extLst>
          </p:cNvPr>
          <p:cNvSpPr>
            <a:spLocks noGrp="1"/>
          </p:cNvSpPr>
          <p:nvPr>
            <p:ph type="sldNum" sz="quarter" idx="4"/>
          </p:nvPr>
        </p:nvSpPr>
        <p:spPr/>
        <p:txBody>
          <a:bodyPr/>
          <a:lstStyle/>
          <a:p>
            <a:fld id="{87B17086-FE5F-4B39-99A4-0AF7C2C21D7E}" type="slidenum">
              <a:rPr lang="pl-PL" smtClean="0"/>
              <a:pPr/>
              <a:t>134</a:t>
            </a:fld>
            <a:endParaRPr lang="pl-PL" dirty="0"/>
          </a:p>
        </p:txBody>
      </p:sp>
    </p:spTree>
    <p:extLst>
      <p:ext uri="{BB962C8B-B14F-4D97-AF65-F5344CB8AC3E}">
        <p14:creationId xmlns:p14="http://schemas.microsoft.com/office/powerpoint/2010/main" val="6318951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28DB1BCA-C6E3-D93F-A632-A9F08D5D414C}"/>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6F226B3-A9F5-F97C-E752-B9AEB2DC6B54}"/>
              </a:ext>
            </a:extLst>
          </p:cNvPr>
          <p:cNvSpPr>
            <a:spLocks noGrp="1"/>
          </p:cNvSpPr>
          <p:nvPr>
            <p:ph type="title"/>
          </p:nvPr>
        </p:nvSpPr>
        <p:spPr>
          <a:xfrm>
            <a:off x="838200" y="352425"/>
            <a:ext cx="10515600" cy="1325563"/>
          </a:xfrm>
        </p:spPr>
        <p:txBody>
          <a:bodyPr/>
          <a:lstStyle/>
          <a:p>
            <a:r>
              <a:rPr lang="pl-PL" dirty="0"/>
              <a:t>Recipe Yield Verification </a:t>
            </a:r>
            <a:r>
              <a:rPr lang="en-US" dirty="0"/>
              <a:t>  </a:t>
            </a:r>
            <a:endParaRPr lang="pl-PL" dirty="0"/>
          </a:p>
        </p:txBody>
      </p:sp>
      <p:sp>
        <p:nvSpPr>
          <p:cNvPr id="2" name="Symbol zastępczy zawartości 1">
            <a:extLst>
              <a:ext uri="{FF2B5EF4-FFF2-40B4-BE49-F238E27FC236}">
                <a16:creationId xmlns:a16="http://schemas.microsoft.com/office/drawing/2014/main" id="{AA2FC788-99F3-1A57-7260-5302CE2F1B95}"/>
              </a:ext>
            </a:extLst>
          </p:cNvPr>
          <p:cNvSpPr>
            <a:spLocks noGrp="1"/>
          </p:cNvSpPr>
          <p:nvPr>
            <p:ph idx="1"/>
          </p:nvPr>
        </p:nvSpPr>
        <p:spPr/>
        <p:txBody>
          <a:bodyPr>
            <a:normAutofit fontScale="92500" lnSpcReduction="10000"/>
          </a:bodyPr>
          <a:lstStyle/>
          <a:p>
            <a:pPr marL="0" lvl="0" indent="0">
              <a:buNone/>
            </a:pPr>
            <a:r>
              <a:rPr lang="pl-PL" dirty="0" err="1">
                <a:cs typeface="Poppins SemiBold" panose="00000700000000000000" pitchFamily="2" charset="-18"/>
              </a:rPr>
              <a:t>Example</a:t>
            </a:r>
            <a:r>
              <a:rPr lang="pl-PL" dirty="0">
                <a:cs typeface="Poppins SemiBold" panose="00000700000000000000" pitchFamily="2" charset="-18"/>
              </a:rPr>
              <a:t>:</a:t>
            </a:r>
          </a:p>
          <a:p>
            <a:pPr marL="0" lvl="0" indent="0">
              <a:buNone/>
            </a:pPr>
            <a:r>
              <a:rPr lang="en-US" dirty="0">
                <a:cs typeface="Poppins SemiBold" panose="00000700000000000000" pitchFamily="2" charset="-18"/>
              </a:rPr>
              <a:t>Total Recipe Weight: 9 lb. 7 oz.</a:t>
            </a:r>
          </a:p>
          <a:p>
            <a:pPr marL="514350" lvl="0" indent="-514350">
              <a:buClr>
                <a:schemeClr val="accent3"/>
              </a:buClr>
              <a:buFont typeface="+mj-lt"/>
              <a:buAutoNum type="arabicPeriod"/>
            </a:pPr>
            <a:r>
              <a:rPr lang="en-US" dirty="0">
                <a:cs typeface="Poppins SemiBold" panose="00000700000000000000" pitchFamily="2" charset="-18"/>
              </a:rPr>
              <a:t>9 x 16 = 144 + 7 = 151 oz. </a:t>
            </a:r>
          </a:p>
          <a:p>
            <a:pPr marL="514350" lvl="0" indent="-514350">
              <a:buClr>
                <a:schemeClr val="accent3"/>
              </a:buClr>
              <a:buFont typeface="+mj-lt"/>
              <a:buAutoNum type="arabicPeriod"/>
            </a:pPr>
            <a:r>
              <a:rPr lang="en-US" dirty="0">
                <a:cs typeface="Poppins SemiBold" panose="00000700000000000000" pitchFamily="2" charset="-18"/>
              </a:rPr>
              <a:t>151 oz. </a:t>
            </a:r>
            <a:r>
              <a:rPr lang="en-US" dirty="0">
                <a:latin typeface="Poppins" panose="00000500000000000000" pitchFamily="2" charset="-18"/>
                <a:cs typeface="Poppins" panose="00000500000000000000" pitchFamily="2" charset="-18"/>
              </a:rPr>
              <a:t>÷</a:t>
            </a:r>
            <a:r>
              <a:rPr lang="en-US" dirty="0">
                <a:cs typeface="Poppins SemiBold" panose="00000700000000000000" pitchFamily="2" charset="-18"/>
              </a:rPr>
              <a:t> 38 servings = 3.98 oz. per serving</a:t>
            </a:r>
          </a:p>
          <a:p>
            <a:pPr marL="514350" lvl="0" indent="-514350">
              <a:buClr>
                <a:schemeClr val="accent3"/>
              </a:buClr>
              <a:buFont typeface="+mj-lt"/>
              <a:buAutoNum type="arabicPeriod"/>
            </a:pPr>
            <a:r>
              <a:rPr lang="en-US" dirty="0">
                <a:cs typeface="Poppins SemiBold" panose="00000700000000000000" pitchFamily="2" charset="-18"/>
              </a:rPr>
              <a:t>Test using different utensils to determine which one averages 3.98 oz. per serving.</a:t>
            </a:r>
          </a:p>
          <a:p>
            <a:pPr marL="514350" lvl="0" indent="-514350">
              <a:buClr>
                <a:schemeClr val="accent3"/>
              </a:buClr>
              <a:buFont typeface="+mj-lt"/>
              <a:buAutoNum type="arabicPeriod"/>
            </a:pPr>
            <a:r>
              <a:rPr lang="en-US" dirty="0">
                <a:cs typeface="Poppins SemiBold" panose="00000700000000000000" pitchFamily="2" charset="-18"/>
              </a:rPr>
              <a:t>This is your serving size to include on your recipe.</a:t>
            </a:r>
          </a:p>
        </p:txBody>
      </p:sp>
      <p:sp>
        <p:nvSpPr>
          <p:cNvPr id="3" name="Symbol zastępczy stopki 2">
            <a:extLst>
              <a:ext uri="{FF2B5EF4-FFF2-40B4-BE49-F238E27FC236}">
                <a16:creationId xmlns:a16="http://schemas.microsoft.com/office/drawing/2014/main" id="{F3EDD041-0F77-FC08-B2A7-73CC583316F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C2ACB07-C3DD-D3A2-02FE-984A21929D9E}"/>
              </a:ext>
            </a:extLst>
          </p:cNvPr>
          <p:cNvSpPr>
            <a:spLocks noGrp="1"/>
          </p:cNvSpPr>
          <p:nvPr>
            <p:ph type="sldNum" sz="quarter" idx="4"/>
          </p:nvPr>
        </p:nvSpPr>
        <p:spPr/>
        <p:txBody>
          <a:bodyPr/>
          <a:lstStyle/>
          <a:p>
            <a:fld id="{87B17086-FE5F-4B39-99A4-0AF7C2C21D7E}" type="slidenum">
              <a:rPr lang="pl-PL" smtClean="0"/>
              <a:pPr/>
              <a:t>135</a:t>
            </a:fld>
            <a:endParaRPr lang="pl-PL" dirty="0"/>
          </a:p>
        </p:txBody>
      </p:sp>
    </p:spTree>
    <p:extLst>
      <p:ext uri="{BB962C8B-B14F-4D97-AF65-F5344CB8AC3E}">
        <p14:creationId xmlns:p14="http://schemas.microsoft.com/office/powerpoint/2010/main" val="50947183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F0CB5EB-886A-1292-2BB5-3E70D92EBE78}"/>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537CB19-EAC9-B745-F4BC-134933B6DCE9}"/>
              </a:ext>
            </a:extLst>
          </p:cNvPr>
          <p:cNvSpPr>
            <a:spLocks noGrp="1"/>
          </p:cNvSpPr>
          <p:nvPr>
            <p:ph type="title"/>
          </p:nvPr>
        </p:nvSpPr>
        <p:spPr>
          <a:xfrm>
            <a:off x="838200" y="352425"/>
            <a:ext cx="10515600" cy="1325563"/>
          </a:xfrm>
        </p:spPr>
        <p:txBody>
          <a:bodyPr/>
          <a:lstStyle/>
          <a:p>
            <a:r>
              <a:rPr lang="pl-PL" dirty="0"/>
              <a:t>Recipe Yield Verification </a:t>
            </a:r>
            <a:r>
              <a:rPr lang="en-US" dirty="0"/>
              <a:t>   </a:t>
            </a:r>
            <a:endParaRPr lang="pl-PL" dirty="0"/>
          </a:p>
        </p:txBody>
      </p:sp>
      <p:sp>
        <p:nvSpPr>
          <p:cNvPr id="2" name="Symbol zastępczy zawartości 1">
            <a:extLst>
              <a:ext uri="{FF2B5EF4-FFF2-40B4-BE49-F238E27FC236}">
                <a16:creationId xmlns:a16="http://schemas.microsoft.com/office/drawing/2014/main" id="{57A2F638-07E2-A7C3-6ECC-62BEE8A642D1}"/>
              </a:ext>
            </a:extLst>
          </p:cNvPr>
          <p:cNvSpPr>
            <a:spLocks noGrp="1"/>
          </p:cNvSpPr>
          <p:nvPr>
            <p:ph idx="1"/>
          </p:nvPr>
        </p:nvSpPr>
        <p:spPr/>
        <p:txBody>
          <a:bodyPr>
            <a:normAutofit lnSpcReduction="10000"/>
          </a:bodyPr>
          <a:lstStyle/>
          <a:p>
            <a:pPr marL="457200" indent="-457200">
              <a:buClr>
                <a:schemeClr val="accent3"/>
              </a:buClr>
              <a:buFont typeface="Wingdings" panose="05000000000000000000" pitchFamily="2" charset="2"/>
              <a:buChar char="w"/>
            </a:pPr>
            <a:r>
              <a:rPr lang="en-US" sz="2800" dirty="0"/>
              <a:t>Recipe yield should be specified in both the total quantity (weight and volume) and the number </a:t>
            </a:r>
            <a:br>
              <a:rPr lang="en-US" sz="2800" dirty="0"/>
            </a:br>
            <a:r>
              <a:rPr lang="en-US" sz="2800" dirty="0"/>
              <a:t>of servings. </a:t>
            </a:r>
          </a:p>
          <a:p>
            <a:pPr marL="457200" indent="-457200">
              <a:buClr>
                <a:schemeClr val="accent3"/>
              </a:buClr>
              <a:buFont typeface="Wingdings" panose="05000000000000000000" pitchFamily="2" charset="2"/>
              <a:buChar char="w"/>
            </a:pPr>
            <a:r>
              <a:rPr lang="en-US" sz="2800" dirty="0">
                <a:highlight>
                  <a:srgbClr val="FFFF00"/>
                </a:highlight>
              </a:rPr>
              <a:t>Recipe yield should be determined by weighing the final product and measuring its volume.</a:t>
            </a:r>
          </a:p>
          <a:p>
            <a:pPr marL="457200" indent="-457200">
              <a:buClr>
                <a:schemeClr val="accent3"/>
              </a:buClr>
              <a:buFont typeface="Wingdings" panose="05000000000000000000" pitchFamily="2" charset="2"/>
              <a:buChar char="w"/>
            </a:pPr>
            <a:r>
              <a:rPr lang="en-US" sz="2800" dirty="0">
                <a:highlight>
                  <a:srgbClr val="FFFF00"/>
                </a:highlight>
              </a:rPr>
              <a:t>The weight of a serving is determined by taking the total final product's weight and dividing it by the number of servings the recipe makes.</a:t>
            </a:r>
          </a:p>
        </p:txBody>
      </p:sp>
      <p:sp>
        <p:nvSpPr>
          <p:cNvPr id="3" name="Symbol zastępczy stopki 2">
            <a:extLst>
              <a:ext uri="{FF2B5EF4-FFF2-40B4-BE49-F238E27FC236}">
                <a16:creationId xmlns:a16="http://schemas.microsoft.com/office/drawing/2014/main" id="{72E981A8-E6BF-79F7-CD0D-C3484BD2E71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2C9F2D1E-F550-08DB-AC50-928FDAB37185}"/>
              </a:ext>
            </a:extLst>
          </p:cNvPr>
          <p:cNvSpPr>
            <a:spLocks noGrp="1"/>
          </p:cNvSpPr>
          <p:nvPr>
            <p:ph type="sldNum" sz="quarter" idx="4"/>
          </p:nvPr>
        </p:nvSpPr>
        <p:spPr/>
        <p:txBody>
          <a:bodyPr/>
          <a:lstStyle/>
          <a:p>
            <a:fld id="{87B17086-FE5F-4B39-99A4-0AF7C2C21D7E}" type="slidenum">
              <a:rPr lang="pl-PL" smtClean="0"/>
              <a:pPr/>
              <a:t>136</a:t>
            </a:fld>
            <a:endParaRPr lang="pl-PL" dirty="0"/>
          </a:p>
        </p:txBody>
      </p:sp>
    </p:spTree>
    <p:extLst>
      <p:ext uri="{BB962C8B-B14F-4D97-AF65-F5344CB8AC3E}">
        <p14:creationId xmlns:p14="http://schemas.microsoft.com/office/powerpoint/2010/main" val="1265697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7B4B1B2-863E-5976-0A56-992D88A555D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1FE75922-37C0-D22B-D23B-FF3B31420D7D}"/>
              </a:ext>
            </a:extLst>
          </p:cNvPr>
          <p:cNvSpPr>
            <a:spLocks noGrp="1"/>
          </p:cNvSpPr>
          <p:nvPr>
            <p:ph type="title"/>
          </p:nvPr>
        </p:nvSpPr>
        <p:spPr>
          <a:xfrm>
            <a:off x="838200" y="352425"/>
            <a:ext cx="10515600" cy="1325563"/>
          </a:xfrm>
        </p:spPr>
        <p:txBody>
          <a:bodyPr/>
          <a:lstStyle/>
          <a:p>
            <a:r>
              <a:rPr lang="pl-PL" dirty="0"/>
              <a:t>Recipe Yield Verification </a:t>
            </a:r>
            <a:r>
              <a:rPr lang="en-US" dirty="0"/>
              <a:t>    </a:t>
            </a:r>
            <a:endParaRPr lang="pl-PL" dirty="0"/>
          </a:p>
        </p:txBody>
      </p:sp>
      <p:sp>
        <p:nvSpPr>
          <p:cNvPr id="2" name="Symbol zastępczy zawartości 1">
            <a:extLst>
              <a:ext uri="{FF2B5EF4-FFF2-40B4-BE49-F238E27FC236}">
                <a16:creationId xmlns:a16="http://schemas.microsoft.com/office/drawing/2014/main" id="{826D28B5-5D89-AEE4-8E30-D67680176460}"/>
              </a:ext>
            </a:extLst>
          </p:cNvPr>
          <p:cNvSpPr>
            <a:spLocks noGrp="1"/>
          </p:cNvSpPr>
          <p:nvPr>
            <p:ph idx="1"/>
          </p:nvPr>
        </p:nvSpPr>
        <p:spPr>
          <a:xfrm>
            <a:off x="838200" y="1825625"/>
            <a:ext cx="10515600" cy="4239509"/>
          </a:xfrm>
        </p:spPr>
        <p:txBody>
          <a:bodyPr>
            <a:normAutofit fontScale="92500" lnSpcReduction="10000"/>
          </a:bodyPr>
          <a:lstStyle/>
          <a:p>
            <a:pPr marL="457200" indent="-457200">
              <a:buClr>
                <a:schemeClr val="accent3"/>
              </a:buClr>
              <a:buFont typeface="Wingdings" panose="05000000000000000000" pitchFamily="2" charset="2"/>
              <a:buChar char="w"/>
            </a:pPr>
            <a:r>
              <a:rPr lang="en-US" sz="2800" dirty="0"/>
              <a:t>Guidelines for portioning the product into individual servings should be given on the recipe.</a:t>
            </a:r>
          </a:p>
          <a:p>
            <a:pPr marL="457200" indent="-457200">
              <a:buClr>
                <a:schemeClr val="accent3"/>
              </a:buClr>
              <a:buFont typeface="Wingdings" panose="05000000000000000000" pitchFamily="2" charset="2"/>
              <a:buChar char="w"/>
            </a:pPr>
            <a:r>
              <a:rPr lang="en-US" sz="2800" dirty="0">
                <a:highlight>
                  <a:srgbClr val="FFFF00"/>
                </a:highlight>
              </a:rPr>
              <a:t>A serving utensil should be identified for each product.</a:t>
            </a:r>
          </a:p>
          <a:p>
            <a:pPr marL="457200" indent="-457200">
              <a:buClr>
                <a:schemeClr val="accent3"/>
              </a:buClr>
              <a:buFont typeface="Wingdings" panose="05000000000000000000" pitchFamily="2" charset="2"/>
              <a:buChar char="w"/>
            </a:pPr>
            <a:r>
              <a:rPr lang="en-US" sz="2800" dirty="0">
                <a:highlight>
                  <a:srgbClr val="FFFF00"/>
                </a:highlight>
              </a:rPr>
              <a:t>Weights of these actual servings should be compared to the calculated serving weight to ensure portioning is being done correctly.</a:t>
            </a:r>
          </a:p>
          <a:p>
            <a:pPr marL="457200" indent="-457200">
              <a:buClr>
                <a:schemeClr val="accent3"/>
              </a:buClr>
              <a:buFont typeface="Wingdings" panose="05000000000000000000" pitchFamily="2" charset="2"/>
              <a:buChar char="w"/>
            </a:pPr>
            <a:r>
              <a:rPr lang="en-US" sz="2800" dirty="0"/>
              <a:t>If the desired serving size is not achieved when verifying the yield, changes in the recipe, portioning, or ingredient amounts may be needed.</a:t>
            </a:r>
          </a:p>
        </p:txBody>
      </p:sp>
      <p:sp>
        <p:nvSpPr>
          <p:cNvPr id="3" name="Symbol zastępczy stopki 2">
            <a:extLst>
              <a:ext uri="{FF2B5EF4-FFF2-40B4-BE49-F238E27FC236}">
                <a16:creationId xmlns:a16="http://schemas.microsoft.com/office/drawing/2014/main" id="{52280865-59EB-7BA9-F57D-1B9D33F24D4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7E55CE0C-8069-8D3A-6B67-D1BEC9C805BC}"/>
              </a:ext>
            </a:extLst>
          </p:cNvPr>
          <p:cNvSpPr>
            <a:spLocks noGrp="1"/>
          </p:cNvSpPr>
          <p:nvPr>
            <p:ph type="sldNum" sz="quarter" idx="4"/>
          </p:nvPr>
        </p:nvSpPr>
        <p:spPr/>
        <p:txBody>
          <a:bodyPr/>
          <a:lstStyle/>
          <a:p>
            <a:fld id="{87B17086-FE5F-4B39-99A4-0AF7C2C21D7E}" type="slidenum">
              <a:rPr lang="pl-PL" smtClean="0"/>
              <a:pPr/>
              <a:t>137</a:t>
            </a:fld>
            <a:endParaRPr lang="pl-PL" dirty="0"/>
          </a:p>
        </p:txBody>
      </p:sp>
    </p:spTree>
    <p:extLst>
      <p:ext uri="{BB962C8B-B14F-4D97-AF65-F5344CB8AC3E}">
        <p14:creationId xmlns:p14="http://schemas.microsoft.com/office/powerpoint/2010/main" val="2434210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EC268-F79A-928B-A96B-4BC2743E2E2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A40B7E1-50AA-957A-A8B5-913735B46C25}"/>
              </a:ext>
            </a:extLst>
          </p:cNvPr>
          <p:cNvSpPr>
            <a:spLocks noGrp="1"/>
          </p:cNvSpPr>
          <p:nvPr>
            <p:ph type="title"/>
          </p:nvPr>
        </p:nvSpPr>
        <p:spPr>
          <a:xfrm>
            <a:off x="3345366" y="891959"/>
            <a:ext cx="7475034" cy="1997695"/>
          </a:xfrm>
        </p:spPr>
        <p:txBody>
          <a:bodyPr>
            <a:normAutofit/>
          </a:bodyPr>
          <a:lstStyle/>
          <a:p>
            <a:r>
              <a:rPr lang="en-US" dirty="0"/>
              <a:t> </a:t>
            </a:r>
            <a:r>
              <a:rPr lang="pl-PL" dirty="0"/>
              <a:t>Discussion</a:t>
            </a:r>
            <a:r>
              <a:rPr lang="en-US" dirty="0"/>
              <a:t>:         </a:t>
            </a:r>
            <a:endParaRPr lang="pl-PL" dirty="0"/>
          </a:p>
        </p:txBody>
      </p:sp>
      <p:sp>
        <p:nvSpPr>
          <p:cNvPr id="3" name="Symbol zastępczy tekstu 2">
            <a:extLst>
              <a:ext uri="{FF2B5EF4-FFF2-40B4-BE49-F238E27FC236}">
                <a16:creationId xmlns:a16="http://schemas.microsoft.com/office/drawing/2014/main" id="{CBFE48FC-2EEB-62B5-0AC3-32279E881B87}"/>
              </a:ext>
            </a:extLst>
          </p:cNvPr>
          <p:cNvSpPr>
            <a:spLocks noGrp="1"/>
          </p:cNvSpPr>
          <p:nvPr>
            <p:ph type="body" idx="1"/>
          </p:nvPr>
        </p:nvSpPr>
        <p:spPr>
          <a:xfrm>
            <a:off x="3332666" y="3262328"/>
            <a:ext cx="7500434" cy="1565121"/>
          </a:xfrm>
        </p:spPr>
        <p:txBody>
          <a:bodyPr>
            <a:normAutofit/>
          </a:bodyPr>
          <a:lstStyle/>
          <a:p>
            <a:r>
              <a:rPr lang="en-US" dirty="0">
                <a:solidFill>
                  <a:schemeClr val="tx1"/>
                </a:solidFill>
              </a:rPr>
              <a:t>Where can yield verification go wrong?</a:t>
            </a:r>
          </a:p>
          <a:p>
            <a:r>
              <a:rPr lang="en-US" dirty="0">
                <a:solidFill>
                  <a:schemeClr val="tx1"/>
                </a:solidFill>
              </a:rPr>
              <a:t>What are some factors that can cause incorrect yields?</a:t>
            </a:r>
          </a:p>
        </p:txBody>
      </p:sp>
      <p:sp>
        <p:nvSpPr>
          <p:cNvPr id="4" name="Symbol zastępczy stopki 3">
            <a:extLst>
              <a:ext uri="{FF2B5EF4-FFF2-40B4-BE49-F238E27FC236}">
                <a16:creationId xmlns:a16="http://schemas.microsoft.com/office/drawing/2014/main" id="{B7106C16-5AE4-46F6-61C1-EFFE52F4199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Tree>
    <p:extLst>
      <p:ext uri="{BB962C8B-B14F-4D97-AF65-F5344CB8AC3E}">
        <p14:creationId xmlns:p14="http://schemas.microsoft.com/office/powerpoint/2010/main" val="42759320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A790180C-F245-F0FF-FC1D-7D8CAB14C435}"/>
              </a:ext>
            </a:extLst>
          </p:cNvPr>
          <p:cNvSpPr>
            <a:spLocks noGrp="1"/>
          </p:cNvSpPr>
          <p:nvPr>
            <p:ph type="title"/>
          </p:nvPr>
        </p:nvSpPr>
        <p:spPr/>
        <p:txBody>
          <a:bodyPr/>
          <a:lstStyle/>
          <a:p>
            <a:r>
              <a:rPr lang="pl-PL" dirty="0"/>
              <a:t>Nutrient Analysis </a:t>
            </a:r>
            <a:r>
              <a:rPr lang="en-US" dirty="0"/>
              <a:t>  </a:t>
            </a:r>
            <a:endParaRPr lang="pl-PL" dirty="0"/>
          </a:p>
        </p:txBody>
      </p:sp>
      <p:sp>
        <p:nvSpPr>
          <p:cNvPr id="2" name="Symbol zastępczy zawartości 1">
            <a:extLst>
              <a:ext uri="{FF2B5EF4-FFF2-40B4-BE49-F238E27FC236}">
                <a16:creationId xmlns:a16="http://schemas.microsoft.com/office/drawing/2014/main" id="{CF33E60E-B013-E807-7C47-88148E05D854}"/>
              </a:ext>
            </a:extLst>
          </p:cNvPr>
          <p:cNvSpPr>
            <a:spLocks noGrp="1"/>
          </p:cNvSpPr>
          <p:nvPr>
            <p:ph idx="1"/>
          </p:nvPr>
        </p:nvSpPr>
        <p:spPr>
          <a:xfrm>
            <a:off x="838199" y="1825625"/>
            <a:ext cx="8236353" cy="4031113"/>
          </a:xfrm>
        </p:spPr>
        <p:txBody>
          <a:bodyPr/>
          <a:lstStyle/>
          <a:p>
            <a:r>
              <a:rPr lang="en-US" dirty="0"/>
              <a:t>The purpose of the nutrient analysis is to determine compliance with school meal regulatory requirements for calories, saturated fat, sodium, and added sugars and to monitor these dietary components' levels in school meals</a:t>
            </a:r>
            <a:r>
              <a:rPr lang="pl-PL" dirty="0"/>
              <a:t>.</a:t>
            </a:r>
            <a:endParaRPr lang="en-US" dirty="0"/>
          </a:p>
        </p:txBody>
      </p:sp>
      <p:sp>
        <p:nvSpPr>
          <p:cNvPr id="3" name="Symbol zastępczy stopki 2">
            <a:extLst>
              <a:ext uri="{FF2B5EF4-FFF2-40B4-BE49-F238E27FC236}">
                <a16:creationId xmlns:a16="http://schemas.microsoft.com/office/drawing/2014/main" id="{92526EDA-A17B-37BB-07D2-6FE815F24C0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F35B86E4-B3D9-09CE-228E-8742C615A448}"/>
              </a:ext>
            </a:extLst>
          </p:cNvPr>
          <p:cNvSpPr>
            <a:spLocks noGrp="1"/>
          </p:cNvSpPr>
          <p:nvPr>
            <p:ph type="sldNum" sz="quarter" idx="4"/>
          </p:nvPr>
        </p:nvSpPr>
        <p:spPr/>
        <p:txBody>
          <a:bodyPr/>
          <a:lstStyle/>
          <a:p>
            <a:fld id="{87B17086-FE5F-4B39-99A4-0AF7C2C21D7E}" type="slidenum">
              <a:rPr lang="pl-PL" smtClean="0"/>
              <a:pPr/>
              <a:t>139</a:t>
            </a:fld>
            <a:endParaRPr lang="pl-PL" dirty="0"/>
          </a:p>
        </p:txBody>
      </p:sp>
    </p:spTree>
    <p:extLst>
      <p:ext uri="{BB962C8B-B14F-4D97-AF65-F5344CB8AC3E}">
        <p14:creationId xmlns:p14="http://schemas.microsoft.com/office/powerpoint/2010/main" val="88006330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042B11-75DA-1A2C-98E9-3EBE8A6E3C1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BA48929-3ADD-DC92-D709-1DDAC5D3E008}"/>
              </a:ext>
            </a:extLst>
          </p:cNvPr>
          <p:cNvSpPr>
            <a:spLocks noGrp="1"/>
          </p:cNvSpPr>
          <p:nvPr>
            <p:ph type="title"/>
          </p:nvPr>
        </p:nvSpPr>
        <p:spPr/>
        <p:txBody>
          <a:bodyPr/>
          <a:lstStyle/>
          <a:p>
            <a:r>
              <a:rPr lang="pl-PL" dirty="0"/>
              <a:t>Nutrient Analysis </a:t>
            </a:r>
            <a:r>
              <a:rPr lang="en-US" dirty="0"/>
              <a:t>   </a:t>
            </a:r>
            <a:endParaRPr lang="pl-PL" dirty="0"/>
          </a:p>
        </p:txBody>
      </p:sp>
      <p:sp>
        <p:nvSpPr>
          <p:cNvPr id="10" name="Symbol zastępczy zawartości 2">
            <a:extLst>
              <a:ext uri="{FF2B5EF4-FFF2-40B4-BE49-F238E27FC236}">
                <a16:creationId xmlns:a16="http://schemas.microsoft.com/office/drawing/2014/main" id="{B68AF252-61BD-196A-070B-5F5AAF0A26C1}"/>
              </a:ext>
            </a:extLst>
          </p:cNvPr>
          <p:cNvSpPr>
            <a:spLocks noGrp="1"/>
          </p:cNvSpPr>
          <p:nvPr>
            <p:ph idx="1"/>
          </p:nvPr>
        </p:nvSpPr>
        <p:spPr>
          <a:xfrm>
            <a:off x="838200" y="1825625"/>
            <a:ext cx="5257800" cy="4031113"/>
          </a:xfrm>
        </p:spPr>
        <p:txBody>
          <a:bodyPr>
            <a:normAutofit/>
          </a:bodyPr>
          <a:lstStyle/>
          <a:p>
            <a:r>
              <a:rPr lang="en-US" sz="2400" dirty="0"/>
              <a:t>Performing an accurate nutrient analysis is critical to evaluating menus and menu documentation.</a:t>
            </a:r>
          </a:p>
          <a:p>
            <a:r>
              <a:rPr lang="en-US" sz="2400" dirty="0"/>
              <a:t>Small changes to a recipe can have a massive impact on the overall contribution to pattern requirements and nutrition standards.</a:t>
            </a:r>
          </a:p>
        </p:txBody>
      </p:sp>
      <p:sp>
        <p:nvSpPr>
          <p:cNvPr id="11" name="Symbol zastępczy zawartości 3">
            <a:extLst>
              <a:ext uri="{FF2B5EF4-FFF2-40B4-BE49-F238E27FC236}">
                <a16:creationId xmlns:a16="http://schemas.microsoft.com/office/drawing/2014/main" id="{23782BB8-D42B-E20C-38B4-69BD9A79FB66}"/>
              </a:ext>
            </a:extLst>
          </p:cNvPr>
          <p:cNvSpPr txBox="1">
            <a:spLocks/>
          </p:cNvSpPr>
          <p:nvPr/>
        </p:nvSpPr>
        <p:spPr>
          <a:xfrm>
            <a:off x="6375400" y="1834025"/>
            <a:ext cx="5181600"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Changes to ingredient quantities can impact:</a:t>
            </a:r>
          </a:p>
          <a:p>
            <a:pPr marL="457200" indent="-457200">
              <a:buClr>
                <a:schemeClr val="accent3"/>
              </a:buClr>
              <a:buFont typeface="Wingdings" panose="05000000000000000000" pitchFamily="2" charset="2"/>
              <a:buChar char="w"/>
            </a:pPr>
            <a:r>
              <a:rPr lang="en-US" sz="2400" dirty="0"/>
              <a:t>Meal pattern compliance</a:t>
            </a:r>
          </a:p>
          <a:p>
            <a:pPr marL="457200" indent="-457200">
              <a:buClr>
                <a:schemeClr val="accent3"/>
              </a:buClr>
              <a:buFont typeface="Wingdings" panose="05000000000000000000" pitchFamily="2" charset="2"/>
              <a:buChar char="w"/>
            </a:pPr>
            <a:r>
              <a:rPr lang="en-US" sz="2400" dirty="0"/>
              <a:t>Nutritional values of the recipe</a:t>
            </a:r>
            <a:endParaRPr lang="pl-PL" sz="2400" dirty="0"/>
          </a:p>
          <a:p>
            <a:pPr marL="0" indent="0">
              <a:buNone/>
            </a:pPr>
            <a:r>
              <a:rPr lang="en-US" sz="2400" dirty="0"/>
              <a:t>Utilize the </a:t>
            </a:r>
            <a:r>
              <a:rPr lang="en-US" sz="2400" i="1" dirty="0"/>
              <a:t>Food Buying Guide</a:t>
            </a:r>
            <a:r>
              <a:rPr lang="en-US" sz="2400" dirty="0"/>
              <a:t> and </a:t>
            </a:r>
            <a:r>
              <a:rPr lang="en-US" sz="2400" i="1" dirty="0"/>
              <a:t>Recipe Analysis Workbook</a:t>
            </a:r>
            <a:r>
              <a:rPr lang="en-US" sz="2400" dirty="0"/>
              <a:t> to verify the accuracy of meal pattern contribution.</a:t>
            </a:r>
          </a:p>
        </p:txBody>
      </p:sp>
      <p:sp>
        <p:nvSpPr>
          <p:cNvPr id="3" name="Symbol zastępczy stopki 2">
            <a:extLst>
              <a:ext uri="{FF2B5EF4-FFF2-40B4-BE49-F238E27FC236}">
                <a16:creationId xmlns:a16="http://schemas.microsoft.com/office/drawing/2014/main" id="{35A0CBAB-4D29-8619-4425-D6A4AA085E6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CEEF5A36-3C72-17F0-7835-879412B037EE}"/>
              </a:ext>
            </a:extLst>
          </p:cNvPr>
          <p:cNvSpPr>
            <a:spLocks noGrp="1"/>
          </p:cNvSpPr>
          <p:nvPr>
            <p:ph type="sldNum" sz="quarter" idx="4"/>
          </p:nvPr>
        </p:nvSpPr>
        <p:spPr/>
        <p:txBody>
          <a:bodyPr/>
          <a:lstStyle/>
          <a:p>
            <a:fld id="{87B17086-FE5F-4B39-99A4-0AF7C2C21D7E}" type="slidenum">
              <a:rPr lang="pl-PL" smtClean="0"/>
              <a:pPr/>
              <a:t>140</a:t>
            </a:fld>
            <a:endParaRPr lang="pl-PL" dirty="0"/>
          </a:p>
        </p:txBody>
      </p:sp>
    </p:spTree>
    <p:extLst>
      <p:ext uri="{BB962C8B-B14F-4D97-AF65-F5344CB8AC3E}">
        <p14:creationId xmlns:p14="http://schemas.microsoft.com/office/powerpoint/2010/main" val="5432124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E9FFE4-A9D6-9B6E-BD9E-280DB44C125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DE81D2D1-F183-7859-112F-70AF717EBFC2}"/>
              </a:ext>
            </a:extLst>
          </p:cNvPr>
          <p:cNvSpPr>
            <a:spLocks noGrp="1"/>
          </p:cNvSpPr>
          <p:nvPr>
            <p:ph type="title"/>
          </p:nvPr>
        </p:nvSpPr>
        <p:spPr/>
        <p:txBody>
          <a:bodyPr/>
          <a:lstStyle/>
          <a:p>
            <a:r>
              <a:rPr lang="pl-PL" dirty="0"/>
              <a:t>Nutrient Analysis </a:t>
            </a:r>
            <a:r>
              <a:rPr lang="en-US" dirty="0"/>
              <a:t>    </a:t>
            </a:r>
            <a:endParaRPr lang="pl-PL" dirty="0"/>
          </a:p>
        </p:txBody>
      </p:sp>
      <p:sp>
        <p:nvSpPr>
          <p:cNvPr id="2" name="Symbol zastępczy zawartości 1">
            <a:extLst>
              <a:ext uri="{FF2B5EF4-FFF2-40B4-BE49-F238E27FC236}">
                <a16:creationId xmlns:a16="http://schemas.microsoft.com/office/drawing/2014/main" id="{0860582C-0E0F-58A5-721F-A1F900A42F92}"/>
              </a:ext>
            </a:extLst>
          </p:cNvPr>
          <p:cNvSpPr>
            <a:spLocks noGrp="1"/>
          </p:cNvSpPr>
          <p:nvPr>
            <p:ph idx="1"/>
          </p:nvPr>
        </p:nvSpPr>
        <p:spPr/>
        <p:txBody>
          <a:bodyPr>
            <a:normAutofit lnSpcReduction="10000"/>
          </a:bodyPr>
          <a:lstStyle/>
          <a:p>
            <a:pPr marL="457200" indent="-457200">
              <a:lnSpc>
                <a:spcPct val="110000"/>
              </a:lnSpc>
              <a:buClr>
                <a:schemeClr val="accent3"/>
              </a:buClr>
              <a:buFont typeface="Wingdings" panose="05000000000000000000" pitchFamily="2" charset="2"/>
              <a:buChar char="w"/>
            </a:pPr>
            <a:r>
              <a:rPr lang="en-US" sz="2400" dirty="0"/>
              <a:t>Performing an accurate nutrient analysis is critical to evaluating menus and menu documentation.</a:t>
            </a:r>
          </a:p>
          <a:p>
            <a:pPr marL="457200" indent="-457200">
              <a:lnSpc>
                <a:spcPct val="110000"/>
              </a:lnSpc>
              <a:buClr>
                <a:schemeClr val="accent3"/>
              </a:buClr>
              <a:buFont typeface="Wingdings" panose="05000000000000000000" pitchFamily="2" charset="2"/>
              <a:buChar char="w"/>
            </a:pPr>
            <a:r>
              <a:rPr lang="en-US" sz="2400" dirty="0"/>
              <a:t>Small changes to a recipe can have a massive impact on the overall contribution to pattern requirements and nutrition standards.</a:t>
            </a:r>
          </a:p>
          <a:p>
            <a:pPr marL="457200" indent="-457200">
              <a:lnSpc>
                <a:spcPct val="110000"/>
              </a:lnSpc>
              <a:buClr>
                <a:schemeClr val="accent3"/>
              </a:buClr>
              <a:buFont typeface="Wingdings" panose="05000000000000000000" pitchFamily="2" charset="2"/>
              <a:buChar char="w"/>
            </a:pPr>
            <a:r>
              <a:rPr lang="en-US" sz="2400" dirty="0"/>
              <a:t>Changes to ingredient quantities can impact:</a:t>
            </a:r>
          </a:p>
          <a:p>
            <a:pPr marL="1143000" lvl="1" indent="-457200">
              <a:lnSpc>
                <a:spcPct val="110000"/>
              </a:lnSpc>
              <a:buClr>
                <a:schemeClr val="accent3"/>
              </a:buClr>
            </a:pPr>
            <a:r>
              <a:rPr lang="en-US" sz="2000" dirty="0"/>
              <a:t>Meal pattern compliance</a:t>
            </a:r>
          </a:p>
          <a:p>
            <a:pPr marL="1143000" lvl="1" indent="-457200">
              <a:lnSpc>
                <a:spcPct val="110000"/>
              </a:lnSpc>
              <a:buClr>
                <a:schemeClr val="accent3"/>
              </a:buClr>
            </a:pPr>
            <a:r>
              <a:rPr lang="en-US" sz="2000" dirty="0"/>
              <a:t>Nutritional values of the recipe</a:t>
            </a:r>
          </a:p>
        </p:txBody>
      </p:sp>
      <p:sp>
        <p:nvSpPr>
          <p:cNvPr id="3" name="Symbol zastępczy stopki 2">
            <a:extLst>
              <a:ext uri="{FF2B5EF4-FFF2-40B4-BE49-F238E27FC236}">
                <a16:creationId xmlns:a16="http://schemas.microsoft.com/office/drawing/2014/main" id="{5759103F-DDB4-4C38-FC99-24C947B3CFA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E47B94EE-7841-5B68-C489-6AE4E975B39B}"/>
              </a:ext>
            </a:extLst>
          </p:cNvPr>
          <p:cNvSpPr>
            <a:spLocks noGrp="1"/>
          </p:cNvSpPr>
          <p:nvPr>
            <p:ph type="sldNum" sz="quarter" idx="4"/>
          </p:nvPr>
        </p:nvSpPr>
        <p:spPr/>
        <p:txBody>
          <a:bodyPr/>
          <a:lstStyle/>
          <a:p>
            <a:fld id="{87B17086-FE5F-4B39-99A4-0AF7C2C21D7E}" type="slidenum">
              <a:rPr lang="pl-PL" smtClean="0"/>
              <a:pPr/>
              <a:t>141</a:t>
            </a:fld>
            <a:endParaRPr lang="pl-PL" dirty="0"/>
          </a:p>
        </p:txBody>
      </p:sp>
    </p:spTree>
    <p:extLst>
      <p:ext uri="{BB962C8B-B14F-4D97-AF65-F5344CB8AC3E}">
        <p14:creationId xmlns:p14="http://schemas.microsoft.com/office/powerpoint/2010/main" val="10529624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D67850-9DBF-F799-B02D-5C1EC432123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5E61E71-23F3-58A5-7A0E-21B253021D6D}"/>
              </a:ext>
            </a:extLst>
          </p:cNvPr>
          <p:cNvSpPr>
            <a:spLocks noGrp="1"/>
          </p:cNvSpPr>
          <p:nvPr>
            <p:ph type="title"/>
          </p:nvPr>
        </p:nvSpPr>
        <p:spPr/>
        <p:txBody>
          <a:bodyPr/>
          <a:lstStyle/>
          <a:p>
            <a:r>
              <a:rPr lang="pl-PL" dirty="0"/>
              <a:t>Nutrient Analysis </a:t>
            </a:r>
            <a:r>
              <a:rPr lang="en-US" dirty="0"/>
              <a:t>     </a:t>
            </a:r>
            <a:endParaRPr lang="pl-PL" dirty="0"/>
          </a:p>
        </p:txBody>
      </p:sp>
      <p:sp>
        <p:nvSpPr>
          <p:cNvPr id="2" name="Symbol zastępczy zawartości 1">
            <a:extLst>
              <a:ext uri="{FF2B5EF4-FFF2-40B4-BE49-F238E27FC236}">
                <a16:creationId xmlns:a16="http://schemas.microsoft.com/office/drawing/2014/main" id="{BB41EE55-E7A1-4B2B-92BF-A5EB6841E519}"/>
              </a:ext>
            </a:extLst>
          </p:cNvPr>
          <p:cNvSpPr>
            <a:spLocks noGrp="1"/>
          </p:cNvSpPr>
          <p:nvPr>
            <p:ph idx="1"/>
          </p:nvPr>
        </p:nvSpPr>
        <p:spPr>
          <a:xfrm>
            <a:off x="838199" y="1825625"/>
            <a:ext cx="8488681" cy="4274233"/>
          </a:xfrm>
        </p:spPr>
        <p:txBody>
          <a:bodyPr>
            <a:normAutofit lnSpcReduction="10000"/>
          </a:bodyPr>
          <a:lstStyle/>
          <a:p>
            <a:r>
              <a:rPr lang="en-US" dirty="0"/>
              <a:t>The nutrient content of foods may vary greatly depending on the method of preparation. </a:t>
            </a:r>
          </a:p>
          <a:p>
            <a:r>
              <a:rPr lang="en-US" dirty="0"/>
              <a:t>As foods cook, they may lose moisture </a:t>
            </a:r>
            <a:br>
              <a:rPr lang="pl-PL" dirty="0"/>
            </a:br>
            <a:r>
              <a:rPr lang="en-US" dirty="0"/>
              <a:t>and nutrients. </a:t>
            </a:r>
          </a:p>
          <a:p>
            <a:r>
              <a:rPr lang="en-US" dirty="0"/>
              <a:t>All ingredients in recipes prepared “from scratch” must be entered into the software using the Yield Factor Method to account for nutrient value changes due to preparation and cooking.</a:t>
            </a:r>
          </a:p>
        </p:txBody>
      </p:sp>
      <p:sp>
        <p:nvSpPr>
          <p:cNvPr id="3" name="Symbol zastępczy stopki 2">
            <a:extLst>
              <a:ext uri="{FF2B5EF4-FFF2-40B4-BE49-F238E27FC236}">
                <a16:creationId xmlns:a16="http://schemas.microsoft.com/office/drawing/2014/main" id="{56236610-BE98-9A6E-3240-FB74B9CF880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3CE1F228-69FC-8631-B341-D651E354EF11}"/>
              </a:ext>
            </a:extLst>
          </p:cNvPr>
          <p:cNvSpPr>
            <a:spLocks noGrp="1"/>
          </p:cNvSpPr>
          <p:nvPr>
            <p:ph type="sldNum" sz="quarter" idx="4"/>
          </p:nvPr>
        </p:nvSpPr>
        <p:spPr/>
        <p:txBody>
          <a:bodyPr/>
          <a:lstStyle/>
          <a:p>
            <a:fld id="{87B17086-FE5F-4B39-99A4-0AF7C2C21D7E}" type="slidenum">
              <a:rPr lang="pl-PL" smtClean="0"/>
              <a:pPr/>
              <a:t>142</a:t>
            </a:fld>
            <a:endParaRPr lang="pl-PL" dirty="0"/>
          </a:p>
        </p:txBody>
      </p:sp>
    </p:spTree>
    <p:extLst>
      <p:ext uri="{BB962C8B-B14F-4D97-AF65-F5344CB8AC3E}">
        <p14:creationId xmlns:p14="http://schemas.microsoft.com/office/powerpoint/2010/main" val="5898916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6E490225-D145-DE53-71C1-58D85F6D39A5}"/>
              </a:ext>
            </a:extLst>
          </p:cNvPr>
          <p:cNvSpPr>
            <a:spLocks noGrp="1"/>
          </p:cNvSpPr>
          <p:nvPr>
            <p:ph type="title"/>
          </p:nvPr>
        </p:nvSpPr>
        <p:spPr>
          <a:xfrm>
            <a:off x="838200" y="423000"/>
            <a:ext cx="10515600" cy="1325563"/>
          </a:xfrm>
        </p:spPr>
        <p:txBody>
          <a:bodyPr>
            <a:normAutofit/>
          </a:bodyPr>
          <a:lstStyle/>
          <a:p>
            <a:r>
              <a:rPr lang="en-US" dirty="0"/>
              <a:t>Recipe Nutrient Analysis:</a:t>
            </a:r>
            <a:r>
              <a:rPr lang="pl-PL" dirty="0"/>
              <a:t> </a:t>
            </a:r>
            <a:br>
              <a:rPr lang="pl-PL" dirty="0"/>
            </a:br>
            <a:r>
              <a:rPr lang="pl-PL" dirty="0"/>
              <a:t>A </a:t>
            </a:r>
            <a:r>
              <a:rPr lang="en-US" dirty="0"/>
              <a:t>Five-Step Process</a:t>
            </a:r>
            <a:endParaRPr lang="pl-PL" dirty="0"/>
          </a:p>
        </p:txBody>
      </p:sp>
      <p:sp>
        <p:nvSpPr>
          <p:cNvPr id="6" name="Freeform: Shape 5">
            <a:extLst>
              <a:ext uri="{FF2B5EF4-FFF2-40B4-BE49-F238E27FC236}">
                <a16:creationId xmlns:a16="http://schemas.microsoft.com/office/drawing/2014/main" id="{BF7248E9-A974-ED6C-9FEA-88625B3679CC}"/>
              </a:ext>
            </a:extLst>
          </p:cNvPr>
          <p:cNvSpPr/>
          <p:nvPr/>
        </p:nvSpPr>
        <p:spPr>
          <a:xfrm>
            <a:off x="1050926" y="2033742"/>
            <a:ext cx="8097011" cy="724605"/>
          </a:xfrm>
          <a:custGeom>
            <a:avLst/>
            <a:gdLst>
              <a:gd name="connsiteX0" fmla="*/ 0 w 8097011"/>
              <a:gd name="connsiteY0" fmla="*/ 72461 h 724605"/>
              <a:gd name="connsiteX1" fmla="*/ 72461 w 8097011"/>
              <a:gd name="connsiteY1" fmla="*/ 0 h 724605"/>
              <a:gd name="connsiteX2" fmla="*/ 8024551 w 8097011"/>
              <a:gd name="connsiteY2" fmla="*/ 0 h 724605"/>
              <a:gd name="connsiteX3" fmla="*/ 8097012 w 8097011"/>
              <a:gd name="connsiteY3" fmla="*/ 72461 h 724605"/>
              <a:gd name="connsiteX4" fmla="*/ 8097011 w 8097011"/>
              <a:gd name="connsiteY4" fmla="*/ 652145 h 724605"/>
              <a:gd name="connsiteX5" fmla="*/ 8024550 w 8097011"/>
              <a:gd name="connsiteY5" fmla="*/ 724606 h 724605"/>
              <a:gd name="connsiteX6" fmla="*/ 72461 w 8097011"/>
              <a:gd name="connsiteY6" fmla="*/ 724605 h 724605"/>
              <a:gd name="connsiteX7" fmla="*/ 0 w 8097011"/>
              <a:gd name="connsiteY7" fmla="*/ 652144 h 724605"/>
              <a:gd name="connsiteX8" fmla="*/ 0 w 8097011"/>
              <a:gd name="connsiteY8" fmla="*/ 72461 h 72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7011" h="724605">
                <a:moveTo>
                  <a:pt x="0" y="72461"/>
                </a:moveTo>
                <a:cubicBezTo>
                  <a:pt x="0" y="32442"/>
                  <a:pt x="32442" y="0"/>
                  <a:pt x="72461" y="0"/>
                </a:cubicBezTo>
                <a:lnTo>
                  <a:pt x="8024551" y="0"/>
                </a:lnTo>
                <a:cubicBezTo>
                  <a:pt x="8064570" y="0"/>
                  <a:pt x="8097012" y="32442"/>
                  <a:pt x="8097012" y="72461"/>
                </a:cubicBezTo>
                <a:cubicBezTo>
                  <a:pt x="8097012" y="265689"/>
                  <a:pt x="8097011" y="458917"/>
                  <a:pt x="8097011" y="652145"/>
                </a:cubicBezTo>
                <a:cubicBezTo>
                  <a:pt x="8097011" y="692164"/>
                  <a:pt x="8064569" y="724606"/>
                  <a:pt x="8024550" y="724606"/>
                </a:cubicBezTo>
                <a:lnTo>
                  <a:pt x="72461" y="724605"/>
                </a:lnTo>
                <a:cubicBezTo>
                  <a:pt x="32442" y="724605"/>
                  <a:pt x="0" y="692163"/>
                  <a:pt x="0" y="652144"/>
                </a:cubicBezTo>
                <a:lnTo>
                  <a:pt x="0" y="72461"/>
                </a:lnTo>
                <a:close/>
              </a:path>
            </a:pathLst>
          </a:custGeom>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37223" tIns="82183" rIns="906422" bIns="82183" numCol="1" spcCol="1270" anchor="ctr" anchorCtr="0">
            <a:noAutofit/>
          </a:bodyPr>
          <a:lstStyle/>
          <a:p>
            <a:pPr marL="0" lvl="0" indent="0" algn="l" defTabSz="711200">
              <a:lnSpc>
                <a:spcPct val="90000"/>
              </a:lnSpc>
              <a:spcBef>
                <a:spcPct val="0"/>
              </a:spcBef>
              <a:spcAft>
                <a:spcPct val="35000"/>
              </a:spcAft>
              <a:buNone/>
            </a:pPr>
            <a:r>
              <a:rPr lang="en-US" sz="1600" kern="1200" dirty="0"/>
              <a:t>Step 1 – Gathering Materials</a:t>
            </a:r>
            <a:endParaRPr lang="pl-PL" sz="1600" kern="1200" dirty="0"/>
          </a:p>
        </p:txBody>
      </p:sp>
      <p:sp>
        <p:nvSpPr>
          <p:cNvPr id="7" name="Freeform: Shape 6">
            <a:extLst>
              <a:ext uri="{FF2B5EF4-FFF2-40B4-BE49-F238E27FC236}">
                <a16:creationId xmlns:a16="http://schemas.microsoft.com/office/drawing/2014/main" id="{B96C314C-0EBC-7750-80E8-F55AA42A2677}"/>
              </a:ext>
            </a:extLst>
          </p:cNvPr>
          <p:cNvSpPr/>
          <p:nvPr/>
        </p:nvSpPr>
        <p:spPr>
          <a:xfrm>
            <a:off x="1655572" y="2858987"/>
            <a:ext cx="8097011" cy="724605"/>
          </a:xfrm>
          <a:custGeom>
            <a:avLst/>
            <a:gdLst>
              <a:gd name="connsiteX0" fmla="*/ 0 w 8097011"/>
              <a:gd name="connsiteY0" fmla="*/ 72461 h 724605"/>
              <a:gd name="connsiteX1" fmla="*/ 72461 w 8097011"/>
              <a:gd name="connsiteY1" fmla="*/ 0 h 724605"/>
              <a:gd name="connsiteX2" fmla="*/ 8024551 w 8097011"/>
              <a:gd name="connsiteY2" fmla="*/ 0 h 724605"/>
              <a:gd name="connsiteX3" fmla="*/ 8097012 w 8097011"/>
              <a:gd name="connsiteY3" fmla="*/ 72461 h 724605"/>
              <a:gd name="connsiteX4" fmla="*/ 8097011 w 8097011"/>
              <a:gd name="connsiteY4" fmla="*/ 652145 h 724605"/>
              <a:gd name="connsiteX5" fmla="*/ 8024550 w 8097011"/>
              <a:gd name="connsiteY5" fmla="*/ 724606 h 724605"/>
              <a:gd name="connsiteX6" fmla="*/ 72461 w 8097011"/>
              <a:gd name="connsiteY6" fmla="*/ 724605 h 724605"/>
              <a:gd name="connsiteX7" fmla="*/ 0 w 8097011"/>
              <a:gd name="connsiteY7" fmla="*/ 652144 h 724605"/>
              <a:gd name="connsiteX8" fmla="*/ 0 w 8097011"/>
              <a:gd name="connsiteY8" fmla="*/ 72461 h 72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7011" h="724605">
                <a:moveTo>
                  <a:pt x="0" y="72461"/>
                </a:moveTo>
                <a:cubicBezTo>
                  <a:pt x="0" y="32442"/>
                  <a:pt x="32442" y="0"/>
                  <a:pt x="72461" y="0"/>
                </a:cubicBezTo>
                <a:lnTo>
                  <a:pt x="8024551" y="0"/>
                </a:lnTo>
                <a:cubicBezTo>
                  <a:pt x="8064570" y="0"/>
                  <a:pt x="8097012" y="32442"/>
                  <a:pt x="8097012" y="72461"/>
                </a:cubicBezTo>
                <a:cubicBezTo>
                  <a:pt x="8097012" y="265689"/>
                  <a:pt x="8097011" y="458917"/>
                  <a:pt x="8097011" y="652145"/>
                </a:cubicBezTo>
                <a:cubicBezTo>
                  <a:pt x="8097011" y="692164"/>
                  <a:pt x="8064569" y="724606"/>
                  <a:pt x="8024550" y="724606"/>
                </a:cubicBezTo>
                <a:lnTo>
                  <a:pt x="72461" y="724605"/>
                </a:lnTo>
                <a:cubicBezTo>
                  <a:pt x="32442" y="724605"/>
                  <a:pt x="0" y="692163"/>
                  <a:pt x="0" y="652144"/>
                </a:cubicBezTo>
                <a:lnTo>
                  <a:pt x="0" y="72461"/>
                </a:lnTo>
                <a:close/>
              </a:path>
            </a:pathLst>
          </a:custGeom>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37223" tIns="82183" rIns="1157824" bIns="82183" numCol="1" spcCol="1270" anchor="ctr" anchorCtr="0">
            <a:noAutofit/>
          </a:bodyPr>
          <a:lstStyle/>
          <a:p>
            <a:pPr marL="0" lvl="0" indent="0" algn="l" defTabSz="711200">
              <a:lnSpc>
                <a:spcPct val="90000"/>
              </a:lnSpc>
              <a:spcBef>
                <a:spcPct val="0"/>
              </a:spcBef>
              <a:spcAft>
                <a:spcPct val="35000"/>
              </a:spcAft>
              <a:buNone/>
            </a:pPr>
            <a:r>
              <a:rPr lang="en-US" sz="1600" kern="1200" dirty="0"/>
              <a:t>Step 2 – Entering Food Items (Ingredients) into the Database</a:t>
            </a:r>
            <a:endParaRPr lang="pl-PL" sz="1600" kern="1200" dirty="0"/>
          </a:p>
        </p:txBody>
      </p:sp>
      <p:sp>
        <p:nvSpPr>
          <p:cNvPr id="8" name="Freeform: Shape 7">
            <a:extLst>
              <a:ext uri="{FF2B5EF4-FFF2-40B4-BE49-F238E27FC236}">
                <a16:creationId xmlns:a16="http://schemas.microsoft.com/office/drawing/2014/main" id="{4712E030-1935-47FE-4F73-6C9EFADD81E5}"/>
              </a:ext>
            </a:extLst>
          </p:cNvPr>
          <p:cNvSpPr/>
          <p:nvPr/>
        </p:nvSpPr>
        <p:spPr>
          <a:xfrm>
            <a:off x="2260219" y="3684233"/>
            <a:ext cx="8097011" cy="724605"/>
          </a:xfrm>
          <a:custGeom>
            <a:avLst/>
            <a:gdLst>
              <a:gd name="connsiteX0" fmla="*/ 0 w 8097011"/>
              <a:gd name="connsiteY0" fmla="*/ 72461 h 724605"/>
              <a:gd name="connsiteX1" fmla="*/ 72461 w 8097011"/>
              <a:gd name="connsiteY1" fmla="*/ 0 h 724605"/>
              <a:gd name="connsiteX2" fmla="*/ 8024551 w 8097011"/>
              <a:gd name="connsiteY2" fmla="*/ 0 h 724605"/>
              <a:gd name="connsiteX3" fmla="*/ 8097012 w 8097011"/>
              <a:gd name="connsiteY3" fmla="*/ 72461 h 724605"/>
              <a:gd name="connsiteX4" fmla="*/ 8097011 w 8097011"/>
              <a:gd name="connsiteY4" fmla="*/ 652145 h 724605"/>
              <a:gd name="connsiteX5" fmla="*/ 8024550 w 8097011"/>
              <a:gd name="connsiteY5" fmla="*/ 724606 h 724605"/>
              <a:gd name="connsiteX6" fmla="*/ 72461 w 8097011"/>
              <a:gd name="connsiteY6" fmla="*/ 724605 h 724605"/>
              <a:gd name="connsiteX7" fmla="*/ 0 w 8097011"/>
              <a:gd name="connsiteY7" fmla="*/ 652144 h 724605"/>
              <a:gd name="connsiteX8" fmla="*/ 0 w 8097011"/>
              <a:gd name="connsiteY8" fmla="*/ 72461 h 72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7011" h="724605">
                <a:moveTo>
                  <a:pt x="0" y="72461"/>
                </a:moveTo>
                <a:cubicBezTo>
                  <a:pt x="0" y="32442"/>
                  <a:pt x="32442" y="0"/>
                  <a:pt x="72461" y="0"/>
                </a:cubicBezTo>
                <a:lnTo>
                  <a:pt x="8024551" y="0"/>
                </a:lnTo>
                <a:cubicBezTo>
                  <a:pt x="8064570" y="0"/>
                  <a:pt x="8097012" y="32442"/>
                  <a:pt x="8097012" y="72461"/>
                </a:cubicBezTo>
                <a:cubicBezTo>
                  <a:pt x="8097012" y="265689"/>
                  <a:pt x="8097011" y="458917"/>
                  <a:pt x="8097011" y="652145"/>
                </a:cubicBezTo>
                <a:cubicBezTo>
                  <a:pt x="8097011" y="692164"/>
                  <a:pt x="8064569" y="724606"/>
                  <a:pt x="8024550" y="724606"/>
                </a:cubicBezTo>
                <a:lnTo>
                  <a:pt x="72461" y="724605"/>
                </a:lnTo>
                <a:cubicBezTo>
                  <a:pt x="32442" y="724605"/>
                  <a:pt x="0" y="692163"/>
                  <a:pt x="0" y="652144"/>
                </a:cubicBezTo>
                <a:lnTo>
                  <a:pt x="0" y="72461"/>
                </a:lnTo>
                <a:close/>
              </a:path>
            </a:pathLst>
          </a:custGeom>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37223" tIns="82183" rIns="1157824" bIns="82183" numCol="1" spcCol="1270" anchor="ctr" anchorCtr="0">
            <a:noAutofit/>
          </a:bodyPr>
          <a:lstStyle/>
          <a:p>
            <a:pPr marL="0" lvl="0" indent="0" algn="l" defTabSz="711200">
              <a:lnSpc>
                <a:spcPct val="90000"/>
              </a:lnSpc>
              <a:spcBef>
                <a:spcPct val="0"/>
              </a:spcBef>
              <a:spcAft>
                <a:spcPct val="35000"/>
              </a:spcAft>
              <a:buNone/>
            </a:pPr>
            <a:r>
              <a:rPr lang="en-US" sz="1600" kern="1200" dirty="0"/>
              <a:t>Step 3 – Adding the Recipe to the Local Database</a:t>
            </a:r>
            <a:endParaRPr lang="pl-PL" sz="1600" kern="1200" dirty="0"/>
          </a:p>
        </p:txBody>
      </p:sp>
      <p:sp>
        <p:nvSpPr>
          <p:cNvPr id="10" name="Freeform: Shape 9">
            <a:extLst>
              <a:ext uri="{FF2B5EF4-FFF2-40B4-BE49-F238E27FC236}">
                <a16:creationId xmlns:a16="http://schemas.microsoft.com/office/drawing/2014/main" id="{ABF36C93-1484-3FD1-CBEB-40B045EF4BF8}"/>
              </a:ext>
            </a:extLst>
          </p:cNvPr>
          <p:cNvSpPr/>
          <p:nvPr/>
        </p:nvSpPr>
        <p:spPr>
          <a:xfrm>
            <a:off x="2864866" y="4509478"/>
            <a:ext cx="8097011" cy="724605"/>
          </a:xfrm>
          <a:custGeom>
            <a:avLst/>
            <a:gdLst>
              <a:gd name="connsiteX0" fmla="*/ 0 w 8097011"/>
              <a:gd name="connsiteY0" fmla="*/ 72461 h 724605"/>
              <a:gd name="connsiteX1" fmla="*/ 72461 w 8097011"/>
              <a:gd name="connsiteY1" fmla="*/ 0 h 724605"/>
              <a:gd name="connsiteX2" fmla="*/ 8024551 w 8097011"/>
              <a:gd name="connsiteY2" fmla="*/ 0 h 724605"/>
              <a:gd name="connsiteX3" fmla="*/ 8097012 w 8097011"/>
              <a:gd name="connsiteY3" fmla="*/ 72461 h 724605"/>
              <a:gd name="connsiteX4" fmla="*/ 8097011 w 8097011"/>
              <a:gd name="connsiteY4" fmla="*/ 652145 h 724605"/>
              <a:gd name="connsiteX5" fmla="*/ 8024550 w 8097011"/>
              <a:gd name="connsiteY5" fmla="*/ 724606 h 724605"/>
              <a:gd name="connsiteX6" fmla="*/ 72461 w 8097011"/>
              <a:gd name="connsiteY6" fmla="*/ 724605 h 724605"/>
              <a:gd name="connsiteX7" fmla="*/ 0 w 8097011"/>
              <a:gd name="connsiteY7" fmla="*/ 652144 h 724605"/>
              <a:gd name="connsiteX8" fmla="*/ 0 w 8097011"/>
              <a:gd name="connsiteY8" fmla="*/ 72461 h 72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7011" h="724605">
                <a:moveTo>
                  <a:pt x="0" y="72461"/>
                </a:moveTo>
                <a:cubicBezTo>
                  <a:pt x="0" y="32442"/>
                  <a:pt x="32442" y="0"/>
                  <a:pt x="72461" y="0"/>
                </a:cubicBezTo>
                <a:lnTo>
                  <a:pt x="8024551" y="0"/>
                </a:lnTo>
                <a:cubicBezTo>
                  <a:pt x="8064570" y="0"/>
                  <a:pt x="8097012" y="32442"/>
                  <a:pt x="8097012" y="72461"/>
                </a:cubicBezTo>
                <a:cubicBezTo>
                  <a:pt x="8097012" y="265689"/>
                  <a:pt x="8097011" y="458917"/>
                  <a:pt x="8097011" y="652145"/>
                </a:cubicBezTo>
                <a:cubicBezTo>
                  <a:pt x="8097011" y="692164"/>
                  <a:pt x="8064569" y="724606"/>
                  <a:pt x="8024550" y="724606"/>
                </a:cubicBezTo>
                <a:lnTo>
                  <a:pt x="72461" y="724605"/>
                </a:lnTo>
                <a:cubicBezTo>
                  <a:pt x="32442" y="724605"/>
                  <a:pt x="0" y="692163"/>
                  <a:pt x="0" y="652144"/>
                </a:cubicBezTo>
                <a:lnTo>
                  <a:pt x="0" y="72461"/>
                </a:lnTo>
                <a:close/>
              </a:path>
            </a:pathLst>
          </a:custGeom>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37223" tIns="82183" rIns="1157824" bIns="82183" numCol="1" spcCol="1270" anchor="ctr" anchorCtr="0">
            <a:noAutofit/>
          </a:bodyPr>
          <a:lstStyle/>
          <a:p>
            <a:pPr marL="0" lvl="0" indent="0" algn="l" defTabSz="711200">
              <a:lnSpc>
                <a:spcPct val="90000"/>
              </a:lnSpc>
              <a:spcBef>
                <a:spcPct val="0"/>
              </a:spcBef>
              <a:spcAft>
                <a:spcPct val="35000"/>
              </a:spcAft>
              <a:buNone/>
            </a:pPr>
            <a:r>
              <a:rPr lang="en-US" sz="1600" kern="1200" dirty="0"/>
              <a:t>Step 4 – Entering Specific Menu Planning Data</a:t>
            </a:r>
            <a:endParaRPr lang="pl-PL" sz="1600" kern="1200" dirty="0"/>
          </a:p>
        </p:txBody>
      </p:sp>
      <p:sp>
        <p:nvSpPr>
          <p:cNvPr id="11" name="Freeform: Shape 10">
            <a:extLst>
              <a:ext uri="{FF2B5EF4-FFF2-40B4-BE49-F238E27FC236}">
                <a16:creationId xmlns:a16="http://schemas.microsoft.com/office/drawing/2014/main" id="{6DF6C176-6266-CBDE-18C0-12C2C58AD0A8}"/>
              </a:ext>
            </a:extLst>
          </p:cNvPr>
          <p:cNvSpPr/>
          <p:nvPr/>
        </p:nvSpPr>
        <p:spPr>
          <a:xfrm>
            <a:off x="3469513" y="5334724"/>
            <a:ext cx="8097011" cy="724605"/>
          </a:xfrm>
          <a:custGeom>
            <a:avLst/>
            <a:gdLst>
              <a:gd name="connsiteX0" fmla="*/ 0 w 8097011"/>
              <a:gd name="connsiteY0" fmla="*/ 72461 h 724605"/>
              <a:gd name="connsiteX1" fmla="*/ 72461 w 8097011"/>
              <a:gd name="connsiteY1" fmla="*/ 0 h 724605"/>
              <a:gd name="connsiteX2" fmla="*/ 8024551 w 8097011"/>
              <a:gd name="connsiteY2" fmla="*/ 0 h 724605"/>
              <a:gd name="connsiteX3" fmla="*/ 8097012 w 8097011"/>
              <a:gd name="connsiteY3" fmla="*/ 72461 h 724605"/>
              <a:gd name="connsiteX4" fmla="*/ 8097011 w 8097011"/>
              <a:gd name="connsiteY4" fmla="*/ 652145 h 724605"/>
              <a:gd name="connsiteX5" fmla="*/ 8024550 w 8097011"/>
              <a:gd name="connsiteY5" fmla="*/ 724606 h 724605"/>
              <a:gd name="connsiteX6" fmla="*/ 72461 w 8097011"/>
              <a:gd name="connsiteY6" fmla="*/ 724605 h 724605"/>
              <a:gd name="connsiteX7" fmla="*/ 0 w 8097011"/>
              <a:gd name="connsiteY7" fmla="*/ 652144 h 724605"/>
              <a:gd name="connsiteX8" fmla="*/ 0 w 8097011"/>
              <a:gd name="connsiteY8" fmla="*/ 72461 h 72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7011" h="724605">
                <a:moveTo>
                  <a:pt x="0" y="72461"/>
                </a:moveTo>
                <a:cubicBezTo>
                  <a:pt x="0" y="32442"/>
                  <a:pt x="32442" y="0"/>
                  <a:pt x="72461" y="0"/>
                </a:cubicBezTo>
                <a:lnTo>
                  <a:pt x="8024551" y="0"/>
                </a:lnTo>
                <a:cubicBezTo>
                  <a:pt x="8064570" y="0"/>
                  <a:pt x="8097012" y="32442"/>
                  <a:pt x="8097012" y="72461"/>
                </a:cubicBezTo>
                <a:cubicBezTo>
                  <a:pt x="8097012" y="265689"/>
                  <a:pt x="8097011" y="458917"/>
                  <a:pt x="8097011" y="652145"/>
                </a:cubicBezTo>
                <a:cubicBezTo>
                  <a:pt x="8097011" y="692164"/>
                  <a:pt x="8064569" y="724606"/>
                  <a:pt x="8024550" y="724606"/>
                </a:cubicBezTo>
                <a:lnTo>
                  <a:pt x="72461" y="724605"/>
                </a:lnTo>
                <a:cubicBezTo>
                  <a:pt x="32442" y="724605"/>
                  <a:pt x="0" y="692163"/>
                  <a:pt x="0" y="652144"/>
                </a:cubicBezTo>
                <a:lnTo>
                  <a:pt x="0" y="72461"/>
                </a:lnTo>
                <a:close/>
              </a:path>
            </a:pathLst>
          </a:custGeom>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37223" tIns="82183" rIns="1157824" bIns="82183" numCol="1" spcCol="1270" anchor="ctr" anchorCtr="0">
            <a:noAutofit/>
          </a:bodyPr>
          <a:lstStyle/>
          <a:p>
            <a:pPr marL="0" lvl="0" indent="0" algn="l" defTabSz="711200">
              <a:lnSpc>
                <a:spcPct val="90000"/>
              </a:lnSpc>
              <a:spcBef>
                <a:spcPct val="0"/>
              </a:spcBef>
              <a:spcAft>
                <a:spcPct val="35000"/>
              </a:spcAft>
              <a:buNone/>
            </a:pPr>
            <a:r>
              <a:rPr lang="en-US" sz="1600" kern="1200"/>
              <a:t>Step 5 – Evaluating the Recipe for Dietary Specifications Requirements</a:t>
            </a:r>
            <a:endParaRPr lang="en-US" sz="1600" kern="1200" dirty="0"/>
          </a:p>
        </p:txBody>
      </p:sp>
      <p:sp>
        <p:nvSpPr>
          <p:cNvPr id="12" name="Freeform: Shape 11">
            <a:extLst>
              <a:ext uri="{FF2B5EF4-FFF2-40B4-BE49-F238E27FC236}">
                <a16:creationId xmlns:a16="http://schemas.microsoft.com/office/drawing/2014/main" id="{78934016-0D7B-E296-648E-996739605D8E}"/>
              </a:ext>
              <a:ext uri="{C183D7F6-B498-43B3-948B-1728B52AA6E4}">
                <adec:decorative xmlns:adec="http://schemas.microsoft.com/office/drawing/2017/decorative" val="1"/>
              </a:ext>
            </a:extLst>
          </p:cNvPr>
          <p:cNvSpPr/>
          <p:nvPr/>
        </p:nvSpPr>
        <p:spPr>
          <a:xfrm>
            <a:off x="8676943" y="2563106"/>
            <a:ext cx="470993" cy="470993"/>
          </a:xfrm>
          <a:custGeom>
            <a:avLst/>
            <a:gdLst>
              <a:gd name="connsiteX0" fmla="*/ 0 w 470993"/>
              <a:gd name="connsiteY0" fmla="*/ 259046 h 470993"/>
              <a:gd name="connsiteX1" fmla="*/ 105973 w 470993"/>
              <a:gd name="connsiteY1" fmla="*/ 259046 h 470993"/>
              <a:gd name="connsiteX2" fmla="*/ 105973 w 470993"/>
              <a:gd name="connsiteY2" fmla="*/ 0 h 470993"/>
              <a:gd name="connsiteX3" fmla="*/ 365020 w 470993"/>
              <a:gd name="connsiteY3" fmla="*/ 0 h 470993"/>
              <a:gd name="connsiteX4" fmla="*/ 365020 w 470993"/>
              <a:gd name="connsiteY4" fmla="*/ 259046 h 470993"/>
              <a:gd name="connsiteX5" fmla="*/ 470993 w 470993"/>
              <a:gd name="connsiteY5" fmla="*/ 259046 h 470993"/>
              <a:gd name="connsiteX6" fmla="*/ 235497 w 470993"/>
              <a:gd name="connsiteY6" fmla="*/ 470993 h 470993"/>
              <a:gd name="connsiteX7" fmla="*/ 0 w 470993"/>
              <a:gd name="connsiteY7" fmla="*/ 259046 h 47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993" h="470993">
                <a:moveTo>
                  <a:pt x="0" y="259046"/>
                </a:moveTo>
                <a:lnTo>
                  <a:pt x="105973" y="259046"/>
                </a:lnTo>
                <a:lnTo>
                  <a:pt x="105973" y="0"/>
                </a:lnTo>
                <a:lnTo>
                  <a:pt x="365020" y="0"/>
                </a:lnTo>
                <a:lnTo>
                  <a:pt x="365020" y="259046"/>
                </a:lnTo>
                <a:lnTo>
                  <a:pt x="470993" y="259046"/>
                </a:lnTo>
                <a:lnTo>
                  <a:pt x="235497" y="470993"/>
                </a:lnTo>
                <a:lnTo>
                  <a:pt x="0" y="259046"/>
                </a:lnTo>
                <a:close/>
              </a:path>
            </a:pathLst>
          </a:custGeom>
          <a:solidFill>
            <a:schemeClr val="accent4"/>
          </a:solidFill>
          <a:ln>
            <a:noFill/>
          </a:ln>
        </p:spPr>
        <p:style>
          <a:lnRef idx="2">
            <a:scrgbClr r="0" g="0" b="0"/>
          </a:lnRef>
          <a:fillRef idx="1">
            <a:scrgbClr r="0" g="0" b="0"/>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7563" tIns="21590" rIns="127563" bIns="138161" numCol="1" spcCol="1270" anchor="ctr" anchorCtr="0">
            <a:noAutofit/>
          </a:bodyPr>
          <a:lstStyle/>
          <a:p>
            <a:pPr marL="0" lvl="0" indent="0" algn="ctr" defTabSz="755650">
              <a:lnSpc>
                <a:spcPct val="90000"/>
              </a:lnSpc>
              <a:spcBef>
                <a:spcPct val="0"/>
              </a:spcBef>
              <a:spcAft>
                <a:spcPct val="35000"/>
              </a:spcAft>
              <a:buNone/>
            </a:pPr>
            <a:endParaRPr lang="pl-PL" sz="1700" kern="1200"/>
          </a:p>
        </p:txBody>
      </p:sp>
      <p:sp>
        <p:nvSpPr>
          <p:cNvPr id="13" name="Freeform: Shape 12">
            <a:extLst>
              <a:ext uri="{FF2B5EF4-FFF2-40B4-BE49-F238E27FC236}">
                <a16:creationId xmlns:a16="http://schemas.microsoft.com/office/drawing/2014/main" id="{83498544-BD44-CA7A-8CBA-04F616F346D4}"/>
              </a:ext>
              <a:ext uri="{C183D7F6-B498-43B3-948B-1728B52AA6E4}">
                <adec:decorative xmlns:adec="http://schemas.microsoft.com/office/drawing/2017/decorative" val="1"/>
              </a:ext>
            </a:extLst>
          </p:cNvPr>
          <p:cNvSpPr/>
          <p:nvPr/>
        </p:nvSpPr>
        <p:spPr>
          <a:xfrm>
            <a:off x="9281590" y="3388352"/>
            <a:ext cx="470993" cy="470993"/>
          </a:xfrm>
          <a:custGeom>
            <a:avLst/>
            <a:gdLst>
              <a:gd name="connsiteX0" fmla="*/ 0 w 470993"/>
              <a:gd name="connsiteY0" fmla="*/ 259046 h 470993"/>
              <a:gd name="connsiteX1" fmla="*/ 105973 w 470993"/>
              <a:gd name="connsiteY1" fmla="*/ 259046 h 470993"/>
              <a:gd name="connsiteX2" fmla="*/ 105973 w 470993"/>
              <a:gd name="connsiteY2" fmla="*/ 0 h 470993"/>
              <a:gd name="connsiteX3" fmla="*/ 365020 w 470993"/>
              <a:gd name="connsiteY3" fmla="*/ 0 h 470993"/>
              <a:gd name="connsiteX4" fmla="*/ 365020 w 470993"/>
              <a:gd name="connsiteY4" fmla="*/ 259046 h 470993"/>
              <a:gd name="connsiteX5" fmla="*/ 470993 w 470993"/>
              <a:gd name="connsiteY5" fmla="*/ 259046 h 470993"/>
              <a:gd name="connsiteX6" fmla="*/ 235497 w 470993"/>
              <a:gd name="connsiteY6" fmla="*/ 470993 h 470993"/>
              <a:gd name="connsiteX7" fmla="*/ 0 w 470993"/>
              <a:gd name="connsiteY7" fmla="*/ 259046 h 47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993" h="470993">
                <a:moveTo>
                  <a:pt x="0" y="259046"/>
                </a:moveTo>
                <a:lnTo>
                  <a:pt x="105973" y="259046"/>
                </a:lnTo>
                <a:lnTo>
                  <a:pt x="105973" y="0"/>
                </a:lnTo>
                <a:lnTo>
                  <a:pt x="365020" y="0"/>
                </a:lnTo>
                <a:lnTo>
                  <a:pt x="365020" y="259046"/>
                </a:lnTo>
                <a:lnTo>
                  <a:pt x="470993" y="259046"/>
                </a:lnTo>
                <a:lnTo>
                  <a:pt x="235497" y="470993"/>
                </a:lnTo>
                <a:lnTo>
                  <a:pt x="0" y="259046"/>
                </a:lnTo>
                <a:close/>
              </a:path>
            </a:pathLst>
          </a:custGeom>
          <a:solidFill>
            <a:schemeClr val="accent4"/>
          </a:solidFill>
          <a:ln>
            <a:noFill/>
          </a:ln>
        </p:spPr>
        <p:style>
          <a:lnRef idx="2">
            <a:scrgbClr r="0" g="0" b="0"/>
          </a:lnRef>
          <a:fillRef idx="1">
            <a:scrgbClr r="0" g="0" b="0"/>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7563" tIns="21590" rIns="127563" bIns="138161" numCol="1" spcCol="1270" anchor="ctr" anchorCtr="0">
            <a:noAutofit/>
          </a:bodyPr>
          <a:lstStyle/>
          <a:p>
            <a:pPr marL="0" lvl="0" indent="0" algn="ctr" defTabSz="755650">
              <a:lnSpc>
                <a:spcPct val="90000"/>
              </a:lnSpc>
              <a:spcBef>
                <a:spcPct val="0"/>
              </a:spcBef>
              <a:spcAft>
                <a:spcPct val="35000"/>
              </a:spcAft>
              <a:buNone/>
            </a:pPr>
            <a:endParaRPr lang="pl-PL" sz="1700" kern="1200"/>
          </a:p>
        </p:txBody>
      </p:sp>
      <p:sp>
        <p:nvSpPr>
          <p:cNvPr id="14" name="Freeform: Shape 13">
            <a:extLst>
              <a:ext uri="{FF2B5EF4-FFF2-40B4-BE49-F238E27FC236}">
                <a16:creationId xmlns:a16="http://schemas.microsoft.com/office/drawing/2014/main" id="{9EDD6699-F00A-2E63-941A-0E77BF4160B7}"/>
              </a:ext>
              <a:ext uri="{C183D7F6-B498-43B3-948B-1728B52AA6E4}">
                <adec:decorative xmlns:adec="http://schemas.microsoft.com/office/drawing/2017/decorative" val="1"/>
              </a:ext>
            </a:extLst>
          </p:cNvPr>
          <p:cNvSpPr/>
          <p:nvPr/>
        </p:nvSpPr>
        <p:spPr>
          <a:xfrm>
            <a:off x="9886237" y="4201521"/>
            <a:ext cx="470993" cy="470993"/>
          </a:xfrm>
          <a:custGeom>
            <a:avLst/>
            <a:gdLst>
              <a:gd name="connsiteX0" fmla="*/ 0 w 470993"/>
              <a:gd name="connsiteY0" fmla="*/ 259046 h 470993"/>
              <a:gd name="connsiteX1" fmla="*/ 105973 w 470993"/>
              <a:gd name="connsiteY1" fmla="*/ 259046 h 470993"/>
              <a:gd name="connsiteX2" fmla="*/ 105973 w 470993"/>
              <a:gd name="connsiteY2" fmla="*/ 0 h 470993"/>
              <a:gd name="connsiteX3" fmla="*/ 365020 w 470993"/>
              <a:gd name="connsiteY3" fmla="*/ 0 h 470993"/>
              <a:gd name="connsiteX4" fmla="*/ 365020 w 470993"/>
              <a:gd name="connsiteY4" fmla="*/ 259046 h 470993"/>
              <a:gd name="connsiteX5" fmla="*/ 470993 w 470993"/>
              <a:gd name="connsiteY5" fmla="*/ 259046 h 470993"/>
              <a:gd name="connsiteX6" fmla="*/ 235497 w 470993"/>
              <a:gd name="connsiteY6" fmla="*/ 470993 h 470993"/>
              <a:gd name="connsiteX7" fmla="*/ 0 w 470993"/>
              <a:gd name="connsiteY7" fmla="*/ 259046 h 47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993" h="470993">
                <a:moveTo>
                  <a:pt x="0" y="259046"/>
                </a:moveTo>
                <a:lnTo>
                  <a:pt x="105973" y="259046"/>
                </a:lnTo>
                <a:lnTo>
                  <a:pt x="105973" y="0"/>
                </a:lnTo>
                <a:lnTo>
                  <a:pt x="365020" y="0"/>
                </a:lnTo>
                <a:lnTo>
                  <a:pt x="365020" y="259046"/>
                </a:lnTo>
                <a:lnTo>
                  <a:pt x="470993" y="259046"/>
                </a:lnTo>
                <a:lnTo>
                  <a:pt x="235497" y="470993"/>
                </a:lnTo>
                <a:lnTo>
                  <a:pt x="0" y="259046"/>
                </a:lnTo>
                <a:close/>
              </a:path>
            </a:pathLst>
          </a:custGeom>
          <a:solidFill>
            <a:schemeClr val="accent4"/>
          </a:solidFill>
          <a:ln>
            <a:noFill/>
          </a:ln>
        </p:spPr>
        <p:style>
          <a:lnRef idx="2">
            <a:scrgbClr r="0" g="0" b="0"/>
          </a:lnRef>
          <a:fillRef idx="1">
            <a:scrgbClr r="0" g="0" b="0"/>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7563" tIns="21590" rIns="127563" bIns="138161" numCol="1" spcCol="1270" anchor="ctr" anchorCtr="0">
            <a:noAutofit/>
          </a:bodyPr>
          <a:lstStyle/>
          <a:p>
            <a:pPr marL="0" lvl="0" indent="0" algn="ctr" defTabSz="755650">
              <a:lnSpc>
                <a:spcPct val="90000"/>
              </a:lnSpc>
              <a:spcBef>
                <a:spcPct val="0"/>
              </a:spcBef>
              <a:spcAft>
                <a:spcPct val="35000"/>
              </a:spcAft>
              <a:buNone/>
            </a:pPr>
            <a:endParaRPr lang="pl-PL" sz="1700" kern="1200"/>
          </a:p>
        </p:txBody>
      </p:sp>
      <p:sp>
        <p:nvSpPr>
          <p:cNvPr id="15" name="Freeform: Shape 14">
            <a:extLst>
              <a:ext uri="{FF2B5EF4-FFF2-40B4-BE49-F238E27FC236}">
                <a16:creationId xmlns:a16="http://schemas.microsoft.com/office/drawing/2014/main" id="{EB9B9BB2-517D-41F6-3CD8-BC3B8AAA51F5}"/>
              </a:ext>
              <a:ext uri="{C183D7F6-B498-43B3-948B-1728B52AA6E4}">
                <adec:decorative xmlns:adec="http://schemas.microsoft.com/office/drawing/2017/decorative" val="1"/>
              </a:ext>
            </a:extLst>
          </p:cNvPr>
          <p:cNvSpPr/>
          <p:nvPr/>
        </p:nvSpPr>
        <p:spPr>
          <a:xfrm>
            <a:off x="10490884" y="5034817"/>
            <a:ext cx="470993" cy="470993"/>
          </a:xfrm>
          <a:custGeom>
            <a:avLst/>
            <a:gdLst>
              <a:gd name="connsiteX0" fmla="*/ 0 w 470993"/>
              <a:gd name="connsiteY0" fmla="*/ 259046 h 470993"/>
              <a:gd name="connsiteX1" fmla="*/ 105973 w 470993"/>
              <a:gd name="connsiteY1" fmla="*/ 259046 h 470993"/>
              <a:gd name="connsiteX2" fmla="*/ 105973 w 470993"/>
              <a:gd name="connsiteY2" fmla="*/ 0 h 470993"/>
              <a:gd name="connsiteX3" fmla="*/ 365020 w 470993"/>
              <a:gd name="connsiteY3" fmla="*/ 0 h 470993"/>
              <a:gd name="connsiteX4" fmla="*/ 365020 w 470993"/>
              <a:gd name="connsiteY4" fmla="*/ 259046 h 470993"/>
              <a:gd name="connsiteX5" fmla="*/ 470993 w 470993"/>
              <a:gd name="connsiteY5" fmla="*/ 259046 h 470993"/>
              <a:gd name="connsiteX6" fmla="*/ 235497 w 470993"/>
              <a:gd name="connsiteY6" fmla="*/ 470993 h 470993"/>
              <a:gd name="connsiteX7" fmla="*/ 0 w 470993"/>
              <a:gd name="connsiteY7" fmla="*/ 259046 h 47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993" h="470993">
                <a:moveTo>
                  <a:pt x="0" y="259046"/>
                </a:moveTo>
                <a:lnTo>
                  <a:pt x="105973" y="259046"/>
                </a:lnTo>
                <a:lnTo>
                  <a:pt x="105973" y="0"/>
                </a:lnTo>
                <a:lnTo>
                  <a:pt x="365020" y="0"/>
                </a:lnTo>
                <a:lnTo>
                  <a:pt x="365020" y="259046"/>
                </a:lnTo>
                <a:lnTo>
                  <a:pt x="470993" y="259046"/>
                </a:lnTo>
                <a:lnTo>
                  <a:pt x="235497" y="470993"/>
                </a:lnTo>
                <a:lnTo>
                  <a:pt x="0" y="259046"/>
                </a:lnTo>
                <a:close/>
              </a:path>
            </a:pathLst>
          </a:custGeom>
          <a:solidFill>
            <a:schemeClr val="accent4"/>
          </a:solidFill>
          <a:ln>
            <a:noFill/>
          </a:ln>
        </p:spPr>
        <p:style>
          <a:lnRef idx="2">
            <a:scrgbClr r="0" g="0" b="0"/>
          </a:lnRef>
          <a:fillRef idx="1">
            <a:scrgbClr r="0" g="0" b="0"/>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7563" tIns="21590" rIns="127563" bIns="138161" numCol="1" spcCol="1270" anchor="ctr" anchorCtr="0">
            <a:noAutofit/>
          </a:bodyPr>
          <a:lstStyle/>
          <a:p>
            <a:pPr marL="0" lvl="0" indent="0" algn="ctr" defTabSz="755650">
              <a:lnSpc>
                <a:spcPct val="90000"/>
              </a:lnSpc>
              <a:spcBef>
                <a:spcPct val="0"/>
              </a:spcBef>
              <a:spcAft>
                <a:spcPct val="35000"/>
              </a:spcAft>
              <a:buNone/>
            </a:pPr>
            <a:endParaRPr lang="pl-PL" sz="1700" kern="1200"/>
          </a:p>
        </p:txBody>
      </p:sp>
      <p:sp>
        <p:nvSpPr>
          <p:cNvPr id="3" name="Symbol zastępczy stopki 2">
            <a:extLst>
              <a:ext uri="{FF2B5EF4-FFF2-40B4-BE49-F238E27FC236}">
                <a16:creationId xmlns:a16="http://schemas.microsoft.com/office/drawing/2014/main" id="{EA475D49-5842-2846-1D80-37A6EF8879D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998FFC41-51CB-2662-FB47-799D4B625ED2}"/>
              </a:ext>
            </a:extLst>
          </p:cNvPr>
          <p:cNvSpPr>
            <a:spLocks noGrp="1"/>
          </p:cNvSpPr>
          <p:nvPr>
            <p:ph type="sldNum" sz="quarter" idx="4"/>
          </p:nvPr>
        </p:nvSpPr>
        <p:spPr/>
        <p:txBody>
          <a:bodyPr/>
          <a:lstStyle/>
          <a:p>
            <a:fld id="{87B17086-FE5F-4B39-99A4-0AF7C2C21D7E}" type="slidenum">
              <a:rPr lang="pl-PL" smtClean="0"/>
              <a:pPr/>
              <a:t>143</a:t>
            </a:fld>
            <a:endParaRPr lang="pl-PL" dirty="0"/>
          </a:p>
        </p:txBody>
      </p:sp>
    </p:spTree>
    <p:extLst>
      <p:ext uri="{BB962C8B-B14F-4D97-AF65-F5344CB8AC3E}">
        <p14:creationId xmlns:p14="http://schemas.microsoft.com/office/powerpoint/2010/main" val="32872559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6A5478AC-93E3-5BE3-A59E-9A3310A06618}"/>
              </a:ext>
            </a:extLst>
          </p:cNvPr>
          <p:cNvSpPr>
            <a:spLocks noGrp="1"/>
          </p:cNvSpPr>
          <p:nvPr>
            <p:ph type="title"/>
          </p:nvPr>
        </p:nvSpPr>
        <p:spPr/>
        <p:txBody>
          <a:bodyPr/>
          <a:lstStyle/>
          <a:p>
            <a:r>
              <a:rPr lang="pl-PL" dirty="0"/>
              <a:t>Product Evaluation </a:t>
            </a:r>
            <a:r>
              <a:rPr lang="pl-PL" dirty="0" err="1"/>
              <a:t>Phase</a:t>
            </a:r>
            <a:r>
              <a:rPr lang="pl-PL" dirty="0"/>
              <a:t> </a:t>
            </a:r>
          </a:p>
        </p:txBody>
      </p:sp>
      <p:sp>
        <p:nvSpPr>
          <p:cNvPr id="2" name="Symbol zastępczy zawartości 1">
            <a:extLst>
              <a:ext uri="{FF2B5EF4-FFF2-40B4-BE49-F238E27FC236}">
                <a16:creationId xmlns:a16="http://schemas.microsoft.com/office/drawing/2014/main" id="{188642F8-3988-E7CA-1341-B44A09C1480D}"/>
              </a:ext>
            </a:extLst>
          </p:cNvPr>
          <p:cNvSpPr>
            <a:spLocks noGrp="1"/>
          </p:cNvSpPr>
          <p:nvPr>
            <p:ph idx="1"/>
          </p:nvPr>
        </p:nvSpPr>
        <p:spPr/>
        <p:txBody>
          <a:bodyPr>
            <a:normAutofit fontScale="92500" lnSpcReduction="20000"/>
          </a:bodyPr>
          <a:lstStyle/>
          <a:p>
            <a:pPr marL="457200" indent="-457200">
              <a:lnSpc>
                <a:spcPct val="110000"/>
              </a:lnSpc>
              <a:buFont typeface="Wingdings" panose="05000000000000000000" pitchFamily="2" charset="2"/>
              <a:buChar char="w"/>
            </a:pPr>
            <a:r>
              <a:rPr lang="en-US" sz="2800" dirty="0"/>
              <a:t>Product evaluation follows the recipe verification phase and is an important part of the recipe standardization process. </a:t>
            </a:r>
          </a:p>
          <a:p>
            <a:pPr marL="457200" indent="-457200">
              <a:lnSpc>
                <a:spcPct val="110000"/>
              </a:lnSpc>
              <a:buFont typeface="Wingdings" panose="05000000000000000000" pitchFamily="2" charset="2"/>
              <a:buChar char="w"/>
            </a:pPr>
            <a:r>
              <a:rPr lang="en-US" sz="2800" dirty="0"/>
              <a:t>Recipe evaluation should include the manager, foodservice staff members, and customers (can include students, teachers, administrators, and parents). </a:t>
            </a:r>
          </a:p>
          <a:p>
            <a:pPr marL="457200" indent="-457200">
              <a:lnSpc>
                <a:spcPct val="110000"/>
              </a:lnSpc>
              <a:buFont typeface="Wingdings" panose="05000000000000000000" pitchFamily="2" charset="2"/>
              <a:buChar char="w"/>
            </a:pPr>
            <a:r>
              <a:rPr lang="en-US" sz="2800" dirty="0"/>
              <a:t>Two types of evaluation occur in the evaluation phase: informal and formal. The recipe needs to pass the informal evaluation before it goes on to the formal evaluation.</a:t>
            </a:r>
          </a:p>
        </p:txBody>
      </p:sp>
      <p:sp>
        <p:nvSpPr>
          <p:cNvPr id="3" name="Symbol zastępczy stopki 2">
            <a:extLst>
              <a:ext uri="{FF2B5EF4-FFF2-40B4-BE49-F238E27FC236}">
                <a16:creationId xmlns:a16="http://schemas.microsoft.com/office/drawing/2014/main" id="{2F9320BF-1354-DABD-31CB-2F2AC373232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FC80F4AD-525C-3241-89BF-3A0EB0C565A0}"/>
              </a:ext>
            </a:extLst>
          </p:cNvPr>
          <p:cNvSpPr>
            <a:spLocks noGrp="1"/>
          </p:cNvSpPr>
          <p:nvPr>
            <p:ph type="sldNum" sz="quarter" idx="4"/>
          </p:nvPr>
        </p:nvSpPr>
        <p:spPr/>
        <p:txBody>
          <a:bodyPr/>
          <a:lstStyle/>
          <a:p>
            <a:fld id="{87B17086-FE5F-4B39-99A4-0AF7C2C21D7E}" type="slidenum">
              <a:rPr lang="pl-PL" smtClean="0"/>
              <a:pPr/>
              <a:t>144</a:t>
            </a:fld>
            <a:endParaRPr lang="pl-PL" dirty="0"/>
          </a:p>
        </p:txBody>
      </p:sp>
    </p:spTree>
    <p:extLst>
      <p:ext uri="{BB962C8B-B14F-4D97-AF65-F5344CB8AC3E}">
        <p14:creationId xmlns:p14="http://schemas.microsoft.com/office/powerpoint/2010/main" val="27525994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43481-D8B3-CB63-B6E9-BC76EB5C3F01}"/>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C4E5742D-3BA5-FDE4-487D-EF2839003201}"/>
              </a:ext>
            </a:extLst>
          </p:cNvPr>
          <p:cNvSpPr>
            <a:spLocks noGrp="1"/>
          </p:cNvSpPr>
          <p:nvPr>
            <p:ph type="title"/>
          </p:nvPr>
        </p:nvSpPr>
        <p:spPr/>
        <p:txBody>
          <a:bodyPr/>
          <a:lstStyle/>
          <a:p>
            <a:r>
              <a:rPr lang="pl-PL" dirty="0" err="1"/>
              <a:t>Informal</a:t>
            </a:r>
            <a:r>
              <a:rPr lang="pl-PL" dirty="0"/>
              <a:t> Evaluation </a:t>
            </a:r>
            <a:r>
              <a:rPr lang="pl-PL" dirty="0" err="1"/>
              <a:t>Process</a:t>
            </a:r>
            <a:r>
              <a:rPr lang="pl-PL" dirty="0"/>
              <a:t> </a:t>
            </a:r>
          </a:p>
        </p:txBody>
      </p:sp>
      <p:sp>
        <p:nvSpPr>
          <p:cNvPr id="2" name="Symbol zastępczy zawartości 1">
            <a:extLst>
              <a:ext uri="{FF2B5EF4-FFF2-40B4-BE49-F238E27FC236}">
                <a16:creationId xmlns:a16="http://schemas.microsoft.com/office/drawing/2014/main" id="{D4B13C4A-5A17-542E-4354-6778DC33F61A}"/>
              </a:ext>
            </a:extLst>
          </p:cNvPr>
          <p:cNvSpPr>
            <a:spLocks noGrp="1"/>
          </p:cNvSpPr>
          <p:nvPr>
            <p:ph idx="1"/>
          </p:nvPr>
        </p:nvSpPr>
        <p:spPr/>
        <p:txBody>
          <a:bodyPr>
            <a:normAutofit fontScale="77500" lnSpcReduction="20000"/>
          </a:bodyPr>
          <a:lstStyle/>
          <a:p>
            <a:pPr>
              <a:lnSpc>
                <a:spcPct val="110000"/>
              </a:lnSpc>
            </a:pPr>
            <a:r>
              <a:rPr lang="en-US" sz="2800" dirty="0"/>
              <a:t>Three decisions are possible as a result of the informal evaluation. </a:t>
            </a:r>
          </a:p>
          <a:p>
            <a:pPr marL="514350" indent="-514350">
              <a:lnSpc>
                <a:spcPct val="110000"/>
              </a:lnSpc>
              <a:buFont typeface="+mj-lt"/>
              <a:buAutoNum type="arabicPeriod"/>
            </a:pPr>
            <a:r>
              <a:rPr lang="en-US" sz="2800" dirty="0"/>
              <a:t>If the product was found to be unacceptable based on several of the informal evaluation criteria, the decision might be made to discontinue any further work on standardizing the recipe. </a:t>
            </a:r>
          </a:p>
          <a:p>
            <a:pPr marL="514350" indent="-514350">
              <a:lnSpc>
                <a:spcPct val="110000"/>
              </a:lnSpc>
              <a:buFont typeface="+mj-lt"/>
              <a:buAutoNum type="arabicPeriod"/>
            </a:pPr>
            <a:r>
              <a:rPr lang="en-US" sz="2800" dirty="0"/>
              <a:t>If most of the informal evaluation criteria were drafted as acceptable, the recipe might go back to the verification phase to allow for changes to be made to the recipe and a new version of the recipe prepared.</a:t>
            </a:r>
          </a:p>
          <a:p>
            <a:pPr marL="514350" indent="-514350">
              <a:lnSpc>
                <a:spcPct val="110000"/>
              </a:lnSpc>
              <a:buFont typeface="+mj-lt"/>
              <a:buAutoNum type="arabicPeriod"/>
            </a:pPr>
            <a:r>
              <a:rPr lang="en-US" sz="2800" dirty="0"/>
              <a:t>If all evaluation criteria were rated as acceptable in the informal evaluation, then the recipe may be prepared for formal evaluation.</a:t>
            </a:r>
          </a:p>
        </p:txBody>
      </p:sp>
      <p:sp>
        <p:nvSpPr>
          <p:cNvPr id="3" name="Symbol zastępczy stopki 2">
            <a:extLst>
              <a:ext uri="{FF2B5EF4-FFF2-40B4-BE49-F238E27FC236}">
                <a16:creationId xmlns:a16="http://schemas.microsoft.com/office/drawing/2014/main" id="{E609520D-F38E-A026-C08D-0067F1F42ED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A7A45986-0D2B-8549-41E6-758EC57E9476}"/>
              </a:ext>
            </a:extLst>
          </p:cNvPr>
          <p:cNvSpPr>
            <a:spLocks noGrp="1"/>
          </p:cNvSpPr>
          <p:nvPr>
            <p:ph type="sldNum" sz="quarter" idx="4"/>
          </p:nvPr>
        </p:nvSpPr>
        <p:spPr/>
        <p:txBody>
          <a:bodyPr/>
          <a:lstStyle/>
          <a:p>
            <a:fld id="{87B17086-FE5F-4B39-99A4-0AF7C2C21D7E}" type="slidenum">
              <a:rPr lang="pl-PL" smtClean="0"/>
              <a:pPr/>
              <a:t>145</a:t>
            </a:fld>
            <a:endParaRPr lang="pl-PL" dirty="0"/>
          </a:p>
        </p:txBody>
      </p:sp>
    </p:spTree>
    <p:extLst>
      <p:ext uri="{BB962C8B-B14F-4D97-AF65-F5344CB8AC3E}">
        <p14:creationId xmlns:p14="http://schemas.microsoft.com/office/powerpoint/2010/main" val="35603085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3E7CF-8623-4C67-5120-0CAC625A68C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05A474A-DFB3-326B-3863-A2B0CE63E5AA}"/>
              </a:ext>
            </a:extLst>
          </p:cNvPr>
          <p:cNvSpPr>
            <a:spLocks noGrp="1"/>
          </p:cNvSpPr>
          <p:nvPr>
            <p:ph type="title"/>
          </p:nvPr>
        </p:nvSpPr>
        <p:spPr/>
        <p:txBody>
          <a:bodyPr/>
          <a:lstStyle/>
          <a:p>
            <a:r>
              <a:rPr lang="pl-PL" dirty="0" err="1"/>
              <a:t>Formal</a:t>
            </a:r>
            <a:r>
              <a:rPr lang="pl-PL" dirty="0"/>
              <a:t> Evaluation </a:t>
            </a:r>
            <a:r>
              <a:rPr lang="pl-PL" dirty="0" err="1"/>
              <a:t>Process</a:t>
            </a:r>
            <a:endParaRPr lang="pl-PL" dirty="0"/>
          </a:p>
        </p:txBody>
      </p:sp>
      <p:sp>
        <p:nvSpPr>
          <p:cNvPr id="2" name="Symbol zastępczy zawartości 1">
            <a:extLst>
              <a:ext uri="{FF2B5EF4-FFF2-40B4-BE49-F238E27FC236}">
                <a16:creationId xmlns:a16="http://schemas.microsoft.com/office/drawing/2014/main" id="{6A588296-C66A-395D-90CF-82FB9F2BB3D1}"/>
              </a:ext>
            </a:extLst>
          </p:cNvPr>
          <p:cNvSpPr>
            <a:spLocks noGrp="1"/>
          </p:cNvSpPr>
          <p:nvPr>
            <p:ph idx="1"/>
          </p:nvPr>
        </p:nvSpPr>
        <p:spPr>
          <a:xfrm>
            <a:off x="838200" y="1825625"/>
            <a:ext cx="9822084" cy="4031113"/>
          </a:xfrm>
        </p:spPr>
        <p:txBody>
          <a:bodyPr>
            <a:normAutofit/>
          </a:bodyPr>
          <a:lstStyle/>
          <a:p>
            <a:pPr marL="457200" indent="-457200">
              <a:lnSpc>
                <a:spcPct val="110000"/>
              </a:lnSpc>
              <a:buFont typeface="Wingdings" panose="05000000000000000000" pitchFamily="2" charset="2"/>
              <a:buChar char="w"/>
            </a:pPr>
            <a:r>
              <a:rPr lang="en-US" sz="2800" dirty="0"/>
              <a:t>The formal evaluation occurs after successfully completing the informal evaluation process when the foodservice staff believes a recipe has potential for service in their operation. </a:t>
            </a:r>
          </a:p>
          <a:p>
            <a:pPr marL="457200" indent="-457200">
              <a:lnSpc>
                <a:spcPct val="110000"/>
              </a:lnSpc>
              <a:buFont typeface="Wingdings" panose="05000000000000000000" pitchFamily="2" charset="2"/>
              <a:buChar char="w"/>
            </a:pPr>
            <a:r>
              <a:rPr lang="en-US" sz="2800" dirty="0"/>
              <a:t>Getting feedback from taste testers is key. If the taste testers do not like the recipe, it needs to be re-evaluated.</a:t>
            </a:r>
          </a:p>
        </p:txBody>
      </p:sp>
      <p:sp>
        <p:nvSpPr>
          <p:cNvPr id="3" name="Symbol zastępczy stopki 2">
            <a:extLst>
              <a:ext uri="{FF2B5EF4-FFF2-40B4-BE49-F238E27FC236}">
                <a16:creationId xmlns:a16="http://schemas.microsoft.com/office/drawing/2014/main" id="{93551AA6-B01E-9D5E-5035-0576FB8BE0B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5BF5D87C-FE1F-816D-BB00-8CD37682731A}"/>
              </a:ext>
            </a:extLst>
          </p:cNvPr>
          <p:cNvSpPr>
            <a:spLocks noGrp="1"/>
          </p:cNvSpPr>
          <p:nvPr>
            <p:ph type="sldNum" sz="quarter" idx="4"/>
          </p:nvPr>
        </p:nvSpPr>
        <p:spPr/>
        <p:txBody>
          <a:bodyPr/>
          <a:lstStyle/>
          <a:p>
            <a:fld id="{87B17086-FE5F-4B39-99A4-0AF7C2C21D7E}" type="slidenum">
              <a:rPr lang="pl-PL" smtClean="0"/>
              <a:pPr/>
              <a:t>146</a:t>
            </a:fld>
            <a:endParaRPr lang="pl-PL" dirty="0"/>
          </a:p>
        </p:txBody>
      </p:sp>
    </p:spTree>
    <p:extLst>
      <p:ext uri="{BB962C8B-B14F-4D97-AF65-F5344CB8AC3E}">
        <p14:creationId xmlns:p14="http://schemas.microsoft.com/office/powerpoint/2010/main" val="36579813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73806-B132-B671-4D1E-6023E1D57092}"/>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71A138F-4E89-78BB-48F1-1FFDB3F2181D}"/>
              </a:ext>
            </a:extLst>
          </p:cNvPr>
          <p:cNvSpPr>
            <a:spLocks noGrp="1"/>
          </p:cNvSpPr>
          <p:nvPr>
            <p:ph type="title"/>
          </p:nvPr>
        </p:nvSpPr>
        <p:spPr>
          <a:xfrm>
            <a:off x="1012248" y="1121343"/>
            <a:ext cx="4819867" cy="594404"/>
          </a:xfrm>
        </p:spPr>
        <p:txBody>
          <a:bodyPr anchor="b">
            <a:normAutofit/>
          </a:bodyPr>
          <a:lstStyle/>
          <a:p>
            <a:r>
              <a:rPr lang="pl-PL" sz="2600" dirty="0"/>
              <a:t>Formal Evaluation Process</a:t>
            </a:r>
            <a:r>
              <a:rPr lang="en-US" sz="2600" dirty="0"/>
              <a:t> </a:t>
            </a:r>
            <a:endParaRPr lang="pl-PL" sz="2600" dirty="0"/>
          </a:p>
        </p:txBody>
      </p:sp>
      <p:sp>
        <p:nvSpPr>
          <p:cNvPr id="2" name="Symbol zastępczy zawartości 1">
            <a:extLst>
              <a:ext uri="{FF2B5EF4-FFF2-40B4-BE49-F238E27FC236}">
                <a16:creationId xmlns:a16="http://schemas.microsoft.com/office/drawing/2014/main" id="{BC34B68F-B3A2-A48C-4197-9CAE1066AF4B}"/>
              </a:ext>
            </a:extLst>
          </p:cNvPr>
          <p:cNvSpPr>
            <a:spLocks noGrp="1"/>
          </p:cNvSpPr>
          <p:nvPr>
            <p:ph type="body" sz="half" idx="2"/>
          </p:nvPr>
        </p:nvSpPr>
        <p:spPr>
          <a:xfrm>
            <a:off x="1012248" y="2057400"/>
            <a:ext cx="4819867" cy="3679257"/>
          </a:xfrm>
        </p:spPr>
        <p:txBody>
          <a:bodyPr>
            <a:normAutofit/>
          </a:bodyPr>
          <a:lstStyle/>
          <a:p>
            <a:pPr marL="0" indent="0">
              <a:lnSpc>
                <a:spcPct val="90000"/>
              </a:lnSpc>
              <a:spcBef>
                <a:spcPts val="0"/>
              </a:spcBef>
              <a:buNone/>
            </a:pPr>
            <a:r>
              <a:rPr lang="en-US" sz="1600" dirty="0">
                <a:latin typeface="+mj-lt"/>
              </a:rPr>
              <a:t>Procedures for Conducting a Formal Evaluation</a:t>
            </a:r>
            <a:endParaRPr lang="pl-PL" sz="1600" dirty="0">
              <a:latin typeface="+mj-lt"/>
            </a:endParaRPr>
          </a:p>
          <a:p>
            <a:pPr>
              <a:lnSpc>
                <a:spcPct val="90000"/>
              </a:lnSpc>
              <a:spcBef>
                <a:spcPts val="0"/>
              </a:spcBef>
            </a:pPr>
            <a:r>
              <a:rPr lang="en-US" sz="1600" dirty="0"/>
              <a:t>Select a group(s) of people to taste the sample recipe. </a:t>
            </a:r>
            <a:endParaRPr lang="pl-PL" sz="1600" dirty="0"/>
          </a:p>
          <a:p>
            <a:pPr>
              <a:lnSpc>
                <a:spcPct val="90000"/>
              </a:lnSpc>
              <a:spcBef>
                <a:spcPts val="0"/>
              </a:spcBef>
              <a:spcAft>
                <a:spcPts val="1800"/>
              </a:spcAft>
            </a:pPr>
            <a:r>
              <a:rPr lang="en-US" sz="1600" dirty="0"/>
              <a:t>Choose an evaluation form. </a:t>
            </a:r>
          </a:p>
          <a:p>
            <a:pPr marL="0" indent="0">
              <a:lnSpc>
                <a:spcPct val="90000"/>
              </a:lnSpc>
              <a:spcBef>
                <a:spcPts val="0"/>
              </a:spcBef>
              <a:buNone/>
            </a:pPr>
            <a:r>
              <a:rPr lang="en-US" sz="1600" dirty="0">
                <a:latin typeface="+mj-lt"/>
              </a:rPr>
              <a:t>When developing an evaluation form, consider: </a:t>
            </a:r>
          </a:p>
          <a:p>
            <a:pPr marL="514350" indent="-514350">
              <a:lnSpc>
                <a:spcPct val="90000"/>
              </a:lnSpc>
              <a:spcBef>
                <a:spcPts val="0"/>
              </a:spcBef>
              <a:buFont typeface="+mj-lt"/>
              <a:buAutoNum type="arabicPeriod"/>
            </a:pPr>
            <a:r>
              <a:rPr lang="en-US" sz="1600" dirty="0"/>
              <a:t>What questions need to be answered?</a:t>
            </a:r>
          </a:p>
          <a:p>
            <a:pPr marL="514350" indent="-514350">
              <a:lnSpc>
                <a:spcPct val="90000"/>
              </a:lnSpc>
              <a:spcBef>
                <a:spcPts val="0"/>
              </a:spcBef>
              <a:buFont typeface="+mj-lt"/>
              <a:buAutoNum type="arabicPeriod"/>
            </a:pPr>
            <a:r>
              <a:rPr lang="en-US" sz="1600" dirty="0"/>
              <a:t>Who will fill out the form?</a:t>
            </a:r>
          </a:p>
          <a:p>
            <a:pPr marL="514350" indent="-514350">
              <a:lnSpc>
                <a:spcPct val="90000"/>
              </a:lnSpc>
              <a:spcBef>
                <a:spcPts val="0"/>
              </a:spcBef>
              <a:buFont typeface="+mj-lt"/>
              <a:buAutoNum type="arabicPeriod"/>
            </a:pPr>
            <a:r>
              <a:rPr lang="en-US" sz="1600" dirty="0"/>
              <a:t>How the results will be tallied?</a:t>
            </a:r>
          </a:p>
        </p:txBody>
      </p:sp>
      <p:pic>
        <p:nvPicPr>
          <p:cNvPr id="6" name="Picture 3">
            <a:extLst>
              <a:ext uri="{FF2B5EF4-FFF2-40B4-BE49-F238E27FC236}">
                <a16:creationId xmlns:a16="http://schemas.microsoft.com/office/drawing/2014/main" id="{AD72940D-56F3-AE14-4899-5D1831CE9C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362700" y="812801"/>
            <a:ext cx="5080308" cy="5148000"/>
          </a:xfrm>
          <a:prstGeom prst="roundRect">
            <a:avLst>
              <a:gd name="adj" fmla="val 8278"/>
            </a:avLst>
          </a:prstGeom>
          <a:noFill/>
          <a:ln>
            <a:noFill/>
          </a:ln>
        </p:spPr>
      </p:pic>
      <p:sp>
        <p:nvSpPr>
          <p:cNvPr id="3" name="Symbol zastępczy stopki 2">
            <a:extLst>
              <a:ext uri="{FF2B5EF4-FFF2-40B4-BE49-F238E27FC236}">
                <a16:creationId xmlns:a16="http://schemas.microsoft.com/office/drawing/2014/main" id="{5AAC4DDA-1795-0CA9-5CF4-FEFA6A8EEAD3}"/>
              </a:ext>
              <a:ext uri="{C183D7F6-B498-43B3-948B-1728B52AA6E4}">
                <adec:decorative xmlns:adec="http://schemas.microsoft.com/office/drawing/2017/decorative" val="1"/>
              </a:ext>
            </a:extLst>
          </p:cNvPr>
          <p:cNvSpPr>
            <a:spLocks noGrp="1"/>
          </p:cNvSpPr>
          <p:nvPr>
            <p:ph type="ftr" sz="quarter" idx="3"/>
          </p:nvPr>
        </p:nvSpPr>
        <p:spPr>
          <a:xfrm>
            <a:off x="4127808" y="6456709"/>
            <a:ext cx="7315200" cy="365125"/>
          </a:xfrm>
        </p:spPr>
        <p:txBody>
          <a:bodyPr anchor="ct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B20FD3A2-930D-E612-5F81-B9CE6280A557}"/>
              </a:ext>
            </a:extLst>
          </p:cNvPr>
          <p:cNvSpPr>
            <a:spLocks noGrp="1"/>
          </p:cNvSpPr>
          <p:nvPr>
            <p:ph type="sldNum" sz="quarter" idx="4"/>
          </p:nvPr>
        </p:nvSpPr>
        <p:spPr>
          <a:xfrm>
            <a:off x="838201" y="6402384"/>
            <a:ext cx="425450" cy="178150"/>
          </a:xfrm>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147</a:t>
            </a:fld>
            <a:endParaRPr lang="pl-PL" dirty="0"/>
          </a:p>
        </p:txBody>
      </p:sp>
    </p:spTree>
    <p:extLst>
      <p:ext uri="{BB962C8B-B14F-4D97-AF65-F5344CB8AC3E}">
        <p14:creationId xmlns:p14="http://schemas.microsoft.com/office/powerpoint/2010/main" val="12368749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294A3-93C3-5081-671D-754120DC1DC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6411ECBE-7A8B-8CD3-2299-4BDC9D0EFC57}"/>
              </a:ext>
            </a:extLst>
          </p:cNvPr>
          <p:cNvSpPr>
            <a:spLocks noGrp="1"/>
          </p:cNvSpPr>
          <p:nvPr>
            <p:ph type="title"/>
          </p:nvPr>
        </p:nvSpPr>
        <p:spPr/>
        <p:txBody>
          <a:bodyPr/>
          <a:lstStyle/>
          <a:p>
            <a:r>
              <a:rPr lang="pl-PL" dirty="0"/>
              <a:t>Formal Evaluation Process</a:t>
            </a:r>
            <a:r>
              <a:rPr lang="en-US" dirty="0"/>
              <a:t>  </a:t>
            </a:r>
            <a:endParaRPr lang="pl-PL" dirty="0"/>
          </a:p>
        </p:txBody>
      </p:sp>
      <p:sp>
        <p:nvSpPr>
          <p:cNvPr id="2" name="Symbol zastępczy zawartości 1">
            <a:extLst>
              <a:ext uri="{FF2B5EF4-FFF2-40B4-BE49-F238E27FC236}">
                <a16:creationId xmlns:a16="http://schemas.microsoft.com/office/drawing/2014/main" id="{0E639EDF-AED6-A28A-55AA-1440828CA988}"/>
              </a:ext>
            </a:extLst>
          </p:cNvPr>
          <p:cNvSpPr>
            <a:spLocks noGrp="1"/>
          </p:cNvSpPr>
          <p:nvPr>
            <p:ph idx="1"/>
          </p:nvPr>
        </p:nvSpPr>
        <p:spPr>
          <a:xfrm>
            <a:off x="838200" y="1825625"/>
            <a:ext cx="9822084" cy="4320532"/>
          </a:xfrm>
        </p:spPr>
        <p:txBody>
          <a:bodyPr>
            <a:normAutofit fontScale="85000" lnSpcReduction="20000"/>
          </a:bodyPr>
          <a:lstStyle/>
          <a:p>
            <a:pPr>
              <a:lnSpc>
                <a:spcPct val="120000"/>
              </a:lnSpc>
              <a:spcBef>
                <a:spcPts val="0"/>
              </a:spcBef>
              <a:spcAft>
                <a:spcPts val="800"/>
              </a:spcAft>
            </a:pPr>
            <a:r>
              <a:rPr lang="en-US" sz="2800" dirty="0">
                <a:latin typeface="Poppins SemiBold" panose="00000700000000000000" pitchFamily="2" charset="-18"/>
                <a:cs typeface="Poppins SemiBold" panose="00000700000000000000" pitchFamily="2" charset="-18"/>
              </a:rPr>
              <a:t>Preparing the Sample Recipe Process</a:t>
            </a:r>
          </a:p>
          <a:p>
            <a:pPr marL="457200" indent="-457200">
              <a:lnSpc>
                <a:spcPct val="120000"/>
              </a:lnSpc>
              <a:spcBef>
                <a:spcPts val="0"/>
              </a:spcBef>
              <a:spcAft>
                <a:spcPts val="800"/>
              </a:spcAft>
              <a:buFont typeface="Wingdings" panose="05000000000000000000" pitchFamily="2" charset="2"/>
              <a:buChar char="w"/>
            </a:pPr>
            <a:r>
              <a:rPr lang="en-US" sz="2800" dirty="0"/>
              <a:t>Prepared the recipe for evaluation</a:t>
            </a:r>
          </a:p>
          <a:p>
            <a:pPr marL="1143000" lvl="1" indent="-457200">
              <a:lnSpc>
                <a:spcPct val="120000"/>
              </a:lnSpc>
              <a:spcBef>
                <a:spcPts val="0"/>
              </a:spcBef>
              <a:spcAft>
                <a:spcPts val="800"/>
              </a:spcAft>
            </a:pPr>
            <a:r>
              <a:rPr lang="en-US" dirty="0"/>
              <a:t>Small batch- such as 25 servings </a:t>
            </a:r>
          </a:p>
          <a:p>
            <a:pPr marL="457200" indent="-457200">
              <a:lnSpc>
                <a:spcPct val="120000"/>
              </a:lnSpc>
              <a:spcBef>
                <a:spcPts val="0"/>
              </a:spcBef>
              <a:spcAft>
                <a:spcPts val="800"/>
              </a:spcAft>
              <a:buFont typeface="Wingdings" panose="05000000000000000000" pitchFamily="2" charset="2"/>
              <a:buChar char="w"/>
            </a:pPr>
            <a:r>
              <a:rPr lang="en-US" sz="2800" dirty="0"/>
              <a:t>Set up sampling areas </a:t>
            </a:r>
          </a:p>
          <a:p>
            <a:pPr marL="1143000" lvl="1" indent="-457200">
              <a:lnSpc>
                <a:spcPct val="120000"/>
              </a:lnSpc>
              <a:spcBef>
                <a:spcPts val="0"/>
              </a:spcBef>
              <a:spcAft>
                <a:spcPts val="800"/>
              </a:spcAft>
            </a:pPr>
            <a:r>
              <a:rPr lang="en-US" dirty="0"/>
              <a:t>Drinking water</a:t>
            </a:r>
          </a:p>
          <a:p>
            <a:pPr marL="1143000" lvl="1" indent="-457200">
              <a:lnSpc>
                <a:spcPct val="120000"/>
              </a:lnSpc>
              <a:spcBef>
                <a:spcPts val="0"/>
              </a:spcBef>
              <a:spcAft>
                <a:spcPts val="800"/>
              </a:spcAft>
            </a:pPr>
            <a:r>
              <a:rPr lang="en-US" dirty="0"/>
              <a:t>Eating and serving utensils</a:t>
            </a:r>
          </a:p>
          <a:p>
            <a:pPr marL="1143000" lvl="1" indent="-457200">
              <a:lnSpc>
                <a:spcPct val="120000"/>
              </a:lnSpc>
              <a:spcBef>
                <a:spcPts val="0"/>
              </a:spcBef>
              <a:spcAft>
                <a:spcPts val="800"/>
              </a:spcAft>
            </a:pPr>
            <a:r>
              <a:rPr lang="en-US" dirty="0"/>
              <a:t>Napkins</a:t>
            </a:r>
          </a:p>
          <a:p>
            <a:pPr marL="1143000" lvl="1" indent="-457200">
              <a:lnSpc>
                <a:spcPct val="120000"/>
              </a:lnSpc>
              <a:spcBef>
                <a:spcPts val="0"/>
              </a:spcBef>
              <a:spcAft>
                <a:spcPts val="800"/>
              </a:spcAft>
            </a:pPr>
            <a:r>
              <a:rPr lang="en-US" dirty="0"/>
              <a:t>Evaluation forms</a:t>
            </a:r>
          </a:p>
          <a:p>
            <a:pPr marL="1143000" lvl="1" indent="-457200">
              <a:lnSpc>
                <a:spcPct val="120000"/>
              </a:lnSpc>
              <a:spcBef>
                <a:spcPts val="0"/>
              </a:spcBef>
              <a:spcAft>
                <a:spcPts val="800"/>
              </a:spcAft>
            </a:pPr>
            <a:r>
              <a:rPr lang="en-US" dirty="0"/>
              <a:t>Writing utensil </a:t>
            </a:r>
          </a:p>
          <a:p>
            <a:pPr marL="457200" indent="-457200">
              <a:lnSpc>
                <a:spcPct val="120000"/>
              </a:lnSpc>
              <a:spcBef>
                <a:spcPts val="0"/>
              </a:spcBef>
              <a:spcAft>
                <a:spcPts val="800"/>
              </a:spcAft>
              <a:buFont typeface="Wingdings" panose="05000000000000000000" pitchFamily="2" charset="2"/>
              <a:buChar char="w"/>
            </a:pPr>
            <a:r>
              <a:rPr lang="en-US" sz="2800" dirty="0"/>
              <a:t>Seat evaluators apart </a:t>
            </a:r>
          </a:p>
        </p:txBody>
      </p:sp>
      <p:sp>
        <p:nvSpPr>
          <p:cNvPr id="3" name="Symbol zastępczy stopki 2">
            <a:extLst>
              <a:ext uri="{FF2B5EF4-FFF2-40B4-BE49-F238E27FC236}">
                <a16:creationId xmlns:a16="http://schemas.microsoft.com/office/drawing/2014/main" id="{B3428E80-1418-025D-CC98-9582310761C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pic>
        <p:nvPicPr>
          <p:cNvPr id="6" name="Picture 5">
            <a:extLst>
              <a:ext uri="{FF2B5EF4-FFF2-40B4-BE49-F238E27FC236}">
                <a16:creationId xmlns:a16="http://schemas.microsoft.com/office/drawing/2014/main" id="{DDE06649-4B14-0F23-FFE2-D7D3B4EAFDB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573" y="1825625"/>
            <a:ext cx="4795769" cy="3598941"/>
          </a:xfrm>
          <a:prstGeom prst="roundRect">
            <a:avLst>
              <a:gd name="adj" fmla="val 7662"/>
            </a:avLst>
          </a:prstGeom>
        </p:spPr>
      </p:pic>
      <p:sp>
        <p:nvSpPr>
          <p:cNvPr id="4" name="Symbol zastępczy numeru slajdu 3">
            <a:extLst>
              <a:ext uri="{FF2B5EF4-FFF2-40B4-BE49-F238E27FC236}">
                <a16:creationId xmlns:a16="http://schemas.microsoft.com/office/drawing/2014/main" id="{8DD99547-01CC-3247-208F-09044E379B89}"/>
              </a:ext>
            </a:extLst>
          </p:cNvPr>
          <p:cNvSpPr>
            <a:spLocks noGrp="1"/>
          </p:cNvSpPr>
          <p:nvPr>
            <p:ph type="sldNum" sz="quarter" idx="4"/>
          </p:nvPr>
        </p:nvSpPr>
        <p:spPr/>
        <p:txBody>
          <a:bodyPr/>
          <a:lstStyle/>
          <a:p>
            <a:fld id="{87B17086-FE5F-4B39-99A4-0AF7C2C21D7E}" type="slidenum">
              <a:rPr lang="pl-PL" smtClean="0"/>
              <a:pPr/>
              <a:t>148</a:t>
            </a:fld>
            <a:endParaRPr lang="pl-PL" dirty="0"/>
          </a:p>
        </p:txBody>
      </p:sp>
    </p:spTree>
    <p:extLst>
      <p:ext uri="{BB962C8B-B14F-4D97-AF65-F5344CB8AC3E}">
        <p14:creationId xmlns:p14="http://schemas.microsoft.com/office/powerpoint/2010/main" val="20683270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CB07D-5D6D-7367-FF09-C5B68BDD8122}"/>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0B56D4C-6FD3-6279-F51E-761D7C608931}"/>
              </a:ext>
            </a:extLst>
          </p:cNvPr>
          <p:cNvSpPr>
            <a:spLocks noGrp="1"/>
          </p:cNvSpPr>
          <p:nvPr>
            <p:ph type="title"/>
          </p:nvPr>
        </p:nvSpPr>
        <p:spPr/>
        <p:txBody>
          <a:bodyPr/>
          <a:lstStyle/>
          <a:p>
            <a:r>
              <a:rPr lang="pl-PL" dirty="0"/>
              <a:t>Formal Evaluation Process</a:t>
            </a:r>
            <a:r>
              <a:rPr lang="en-US" dirty="0"/>
              <a:t>   </a:t>
            </a:r>
            <a:endParaRPr lang="pl-PL" dirty="0"/>
          </a:p>
        </p:txBody>
      </p:sp>
      <p:sp>
        <p:nvSpPr>
          <p:cNvPr id="2" name="Symbol zastępczy zawartości 1">
            <a:extLst>
              <a:ext uri="{FF2B5EF4-FFF2-40B4-BE49-F238E27FC236}">
                <a16:creationId xmlns:a16="http://schemas.microsoft.com/office/drawing/2014/main" id="{FB612F9D-7915-FDE8-642D-8BBDDCE829B3}"/>
              </a:ext>
            </a:extLst>
          </p:cNvPr>
          <p:cNvSpPr>
            <a:spLocks noGrp="1"/>
          </p:cNvSpPr>
          <p:nvPr>
            <p:ph idx="1"/>
          </p:nvPr>
        </p:nvSpPr>
        <p:spPr>
          <a:xfrm>
            <a:off x="838201" y="1825625"/>
            <a:ext cx="5724646" cy="4320532"/>
          </a:xfrm>
        </p:spPr>
        <p:txBody>
          <a:bodyPr>
            <a:normAutofit fontScale="85000" lnSpcReduction="20000"/>
          </a:bodyPr>
          <a:lstStyle/>
          <a:p>
            <a:pPr>
              <a:lnSpc>
                <a:spcPct val="120000"/>
              </a:lnSpc>
              <a:spcBef>
                <a:spcPts val="0"/>
              </a:spcBef>
              <a:spcAft>
                <a:spcPts val="800"/>
              </a:spcAft>
            </a:pPr>
            <a:r>
              <a:rPr lang="en-US" sz="2800" dirty="0">
                <a:latin typeface="Poppins SemiBold" panose="00000700000000000000" pitchFamily="2" charset="-18"/>
                <a:cs typeface="Poppins SemiBold" panose="00000700000000000000" pitchFamily="2" charset="-18"/>
              </a:rPr>
              <a:t>Taste and Evaluate Process</a:t>
            </a:r>
          </a:p>
          <a:p>
            <a:pPr marL="457200" indent="-457200">
              <a:lnSpc>
                <a:spcPct val="120000"/>
              </a:lnSpc>
              <a:spcBef>
                <a:spcPts val="0"/>
              </a:spcBef>
              <a:spcAft>
                <a:spcPts val="800"/>
              </a:spcAft>
              <a:buFont typeface="Wingdings" panose="05000000000000000000" pitchFamily="2" charset="2"/>
              <a:buChar char="w"/>
            </a:pPr>
            <a:r>
              <a:rPr lang="en-US" sz="2800" dirty="0"/>
              <a:t>Tasting procedures should be explained to those who will be evaluating the product</a:t>
            </a:r>
          </a:p>
          <a:p>
            <a:pPr marL="457200" indent="-457200">
              <a:lnSpc>
                <a:spcPct val="120000"/>
              </a:lnSpc>
              <a:spcBef>
                <a:spcPts val="0"/>
              </a:spcBef>
              <a:spcAft>
                <a:spcPts val="800"/>
              </a:spcAft>
              <a:buFont typeface="Wingdings" panose="05000000000000000000" pitchFamily="2" charset="2"/>
              <a:buChar char="w"/>
            </a:pPr>
            <a:r>
              <a:rPr lang="en-US" sz="2800" dirty="0"/>
              <a:t>Remind evaluators of the importance of not making facial expressions or verbal comments about the food during the tasting</a:t>
            </a:r>
          </a:p>
          <a:p>
            <a:pPr marL="457200" indent="-457200">
              <a:lnSpc>
                <a:spcPct val="120000"/>
              </a:lnSpc>
              <a:spcBef>
                <a:spcPts val="0"/>
              </a:spcBef>
              <a:spcAft>
                <a:spcPts val="800"/>
              </a:spcAft>
              <a:buFont typeface="Wingdings" panose="05000000000000000000" pitchFamily="2" charset="2"/>
              <a:buChar char="w"/>
            </a:pPr>
            <a:r>
              <a:rPr lang="en-US" sz="2800" dirty="0"/>
              <a:t>Explain what the evaluation terms mean</a:t>
            </a:r>
          </a:p>
        </p:txBody>
      </p:sp>
      <p:pic>
        <p:nvPicPr>
          <p:cNvPr id="7" name="Picture 3">
            <a:extLst>
              <a:ext uri="{FF2B5EF4-FFF2-40B4-BE49-F238E27FC236}">
                <a16:creationId xmlns:a16="http://schemas.microsoft.com/office/drawing/2014/main" id="{386663A5-CCB6-0C07-E883-499D5DFF8F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0755" y="1878214"/>
            <a:ext cx="4502254" cy="3376691"/>
          </a:xfrm>
          <a:prstGeom prst="roundRect">
            <a:avLst>
              <a:gd name="adj" fmla="val 9469"/>
            </a:avLst>
          </a:prstGeom>
        </p:spPr>
      </p:pic>
      <p:sp>
        <p:nvSpPr>
          <p:cNvPr id="3" name="Symbol zastępczy stopki 2">
            <a:extLst>
              <a:ext uri="{FF2B5EF4-FFF2-40B4-BE49-F238E27FC236}">
                <a16:creationId xmlns:a16="http://schemas.microsoft.com/office/drawing/2014/main" id="{423FB2FE-0DB9-CE43-2368-EE6803752F4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927C675B-60AA-2113-BA72-AFB640F004E8}"/>
              </a:ext>
            </a:extLst>
          </p:cNvPr>
          <p:cNvSpPr>
            <a:spLocks noGrp="1"/>
          </p:cNvSpPr>
          <p:nvPr>
            <p:ph type="sldNum" sz="quarter" idx="4"/>
          </p:nvPr>
        </p:nvSpPr>
        <p:spPr/>
        <p:txBody>
          <a:bodyPr/>
          <a:lstStyle/>
          <a:p>
            <a:fld id="{87B17086-FE5F-4B39-99A4-0AF7C2C21D7E}" type="slidenum">
              <a:rPr lang="pl-PL" smtClean="0"/>
              <a:pPr/>
              <a:t>149</a:t>
            </a:fld>
            <a:endParaRPr lang="pl-PL" dirty="0"/>
          </a:p>
        </p:txBody>
      </p:sp>
    </p:spTree>
    <p:extLst>
      <p:ext uri="{BB962C8B-B14F-4D97-AF65-F5344CB8AC3E}">
        <p14:creationId xmlns:p14="http://schemas.microsoft.com/office/powerpoint/2010/main" val="133250919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00E5D-02C3-BC8A-F149-7948E3E3B75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384273F-2072-9F1D-782F-0057EAB566CB}"/>
              </a:ext>
            </a:extLst>
          </p:cNvPr>
          <p:cNvSpPr>
            <a:spLocks noGrp="1"/>
          </p:cNvSpPr>
          <p:nvPr>
            <p:ph type="title"/>
          </p:nvPr>
        </p:nvSpPr>
        <p:spPr/>
        <p:txBody>
          <a:bodyPr/>
          <a:lstStyle/>
          <a:p>
            <a:r>
              <a:rPr lang="pl-PL" dirty="0"/>
              <a:t>Formal Evaluation Process</a:t>
            </a:r>
            <a:r>
              <a:rPr lang="en-US" dirty="0"/>
              <a:t>    </a:t>
            </a:r>
            <a:endParaRPr lang="pl-PL" dirty="0"/>
          </a:p>
        </p:txBody>
      </p:sp>
      <p:sp>
        <p:nvSpPr>
          <p:cNvPr id="2" name="Symbol zastępczy zawartości 1">
            <a:extLst>
              <a:ext uri="{FF2B5EF4-FFF2-40B4-BE49-F238E27FC236}">
                <a16:creationId xmlns:a16="http://schemas.microsoft.com/office/drawing/2014/main" id="{CD9B36B4-2147-59F9-B650-683C33F495DC}"/>
              </a:ext>
            </a:extLst>
          </p:cNvPr>
          <p:cNvSpPr>
            <a:spLocks noGrp="1"/>
          </p:cNvSpPr>
          <p:nvPr>
            <p:ph idx="1"/>
          </p:nvPr>
        </p:nvSpPr>
        <p:spPr>
          <a:xfrm>
            <a:off x="838200" y="1825625"/>
            <a:ext cx="10515599" cy="4320532"/>
          </a:xfrm>
        </p:spPr>
        <p:txBody>
          <a:bodyPr>
            <a:normAutofit/>
          </a:bodyPr>
          <a:lstStyle/>
          <a:p>
            <a:pPr>
              <a:lnSpc>
                <a:spcPct val="120000"/>
              </a:lnSpc>
              <a:spcBef>
                <a:spcPts val="0"/>
              </a:spcBef>
              <a:spcAft>
                <a:spcPts val="800"/>
              </a:spcAft>
            </a:pPr>
            <a:r>
              <a:rPr lang="en-US" sz="2800" dirty="0">
                <a:latin typeface="Poppins SemiBold" panose="00000700000000000000" pitchFamily="2" charset="-18"/>
                <a:cs typeface="Poppins SemiBold" panose="00000700000000000000" pitchFamily="2" charset="-18"/>
              </a:rPr>
              <a:t>Summarizing the Results Process </a:t>
            </a:r>
          </a:p>
          <a:p>
            <a:pPr marL="457200" indent="-457200">
              <a:lnSpc>
                <a:spcPct val="120000"/>
              </a:lnSpc>
              <a:spcBef>
                <a:spcPts val="0"/>
              </a:spcBef>
              <a:spcAft>
                <a:spcPts val="800"/>
              </a:spcAft>
              <a:buFont typeface="Wingdings" panose="05000000000000000000" pitchFamily="2" charset="2"/>
              <a:buChar char="w"/>
            </a:pPr>
            <a:r>
              <a:rPr lang="en-US" sz="2800" dirty="0"/>
              <a:t>The evaluation form used will help determine the way results are summarized.</a:t>
            </a:r>
          </a:p>
          <a:p>
            <a:pPr marL="457200" indent="-457200">
              <a:lnSpc>
                <a:spcPct val="120000"/>
              </a:lnSpc>
              <a:spcBef>
                <a:spcPts val="0"/>
              </a:spcBef>
              <a:spcAft>
                <a:spcPts val="800"/>
              </a:spcAft>
              <a:buFont typeface="Wingdings" panose="05000000000000000000" pitchFamily="2" charset="2"/>
              <a:buChar char="w"/>
            </a:pPr>
            <a:r>
              <a:rPr lang="en-US" sz="2800" dirty="0"/>
              <a:t>When evaluating a product, the total score, mean score, and individual attribute ratings should be reviewed.</a:t>
            </a:r>
          </a:p>
        </p:txBody>
      </p:sp>
      <p:sp>
        <p:nvSpPr>
          <p:cNvPr id="3" name="Symbol zastępczy stopki 2">
            <a:extLst>
              <a:ext uri="{FF2B5EF4-FFF2-40B4-BE49-F238E27FC236}">
                <a16:creationId xmlns:a16="http://schemas.microsoft.com/office/drawing/2014/main" id="{7BDC39C1-66D7-7992-F3EA-89315FF1C22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F11D0DFD-60C7-5BCA-1119-E7F2B039017B}"/>
              </a:ext>
            </a:extLst>
          </p:cNvPr>
          <p:cNvSpPr>
            <a:spLocks noGrp="1"/>
          </p:cNvSpPr>
          <p:nvPr>
            <p:ph type="sldNum" sz="quarter" idx="4"/>
          </p:nvPr>
        </p:nvSpPr>
        <p:spPr/>
        <p:txBody>
          <a:bodyPr/>
          <a:lstStyle/>
          <a:p>
            <a:fld id="{87B17086-FE5F-4B39-99A4-0AF7C2C21D7E}" type="slidenum">
              <a:rPr lang="pl-PL" smtClean="0"/>
              <a:pPr/>
              <a:t>150</a:t>
            </a:fld>
            <a:endParaRPr lang="pl-PL" dirty="0"/>
          </a:p>
        </p:txBody>
      </p:sp>
    </p:spTree>
    <p:extLst>
      <p:ext uri="{BB962C8B-B14F-4D97-AF65-F5344CB8AC3E}">
        <p14:creationId xmlns:p14="http://schemas.microsoft.com/office/powerpoint/2010/main" val="263663472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56CD1-D2F9-3646-7401-B597597050C4}"/>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E6D78FEA-0EA0-83F5-9660-FF711091C81F}"/>
              </a:ext>
            </a:extLst>
          </p:cNvPr>
          <p:cNvSpPr>
            <a:spLocks noGrp="1"/>
          </p:cNvSpPr>
          <p:nvPr>
            <p:ph type="title"/>
          </p:nvPr>
        </p:nvSpPr>
        <p:spPr/>
        <p:txBody>
          <a:bodyPr/>
          <a:lstStyle/>
          <a:p>
            <a:r>
              <a:rPr lang="pl-PL" dirty="0"/>
              <a:t>Formal Evaluation Process</a:t>
            </a:r>
            <a:r>
              <a:rPr lang="en-US" dirty="0"/>
              <a:t>     </a:t>
            </a:r>
            <a:endParaRPr lang="pl-PL" dirty="0"/>
          </a:p>
        </p:txBody>
      </p:sp>
      <p:sp>
        <p:nvSpPr>
          <p:cNvPr id="2" name="Symbol zastępczy zawartości 1">
            <a:extLst>
              <a:ext uri="{FF2B5EF4-FFF2-40B4-BE49-F238E27FC236}">
                <a16:creationId xmlns:a16="http://schemas.microsoft.com/office/drawing/2014/main" id="{030B21E2-C550-C473-3F77-8EC0632A0471}"/>
              </a:ext>
            </a:extLst>
          </p:cNvPr>
          <p:cNvSpPr>
            <a:spLocks noGrp="1"/>
          </p:cNvSpPr>
          <p:nvPr>
            <p:ph idx="1"/>
          </p:nvPr>
        </p:nvSpPr>
        <p:spPr>
          <a:xfrm>
            <a:off x="838201" y="1825625"/>
            <a:ext cx="9833658" cy="4320532"/>
          </a:xfrm>
        </p:spPr>
        <p:txBody>
          <a:bodyPr>
            <a:normAutofit/>
          </a:bodyPr>
          <a:lstStyle/>
          <a:p>
            <a:pPr>
              <a:lnSpc>
                <a:spcPct val="120000"/>
              </a:lnSpc>
              <a:spcBef>
                <a:spcPts val="0"/>
              </a:spcBef>
              <a:spcAft>
                <a:spcPts val="800"/>
              </a:spcAft>
            </a:pPr>
            <a:r>
              <a:rPr lang="en-US" sz="2800" dirty="0">
                <a:latin typeface="Poppins SemiBold" panose="00000700000000000000" pitchFamily="2" charset="-18"/>
                <a:cs typeface="Poppins SemiBold" panose="00000700000000000000" pitchFamily="2" charset="-18"/>
              </a:rPr>
              <a:t>Determine if Recipe Is Acceptable</a:t>
            </a:r>
          </a:p>
          <a:p>
            <a:pPr marL="457200" indent="-457200">
              <a:lnSpc>
                <a:spcPct val="120000"/>
              </a:lnSpc>
              <a:spcBef>
                <a:spcPts val="0"/>
              </a:spcBef>
              <a:spcAft>
                <a:spcPts val="800"/>
              </a:spcAft>
              <a:buFont typeface="Wingdings" panose="05000000000000000000" pitchFamily="2" charset="2"/>
              <a:buChar char="w"/>
            </a:pPr>
            <a:r>
              <a:rPr lang="en-US" sz="2800" dirty="0"/>
              <a:t>Based on the formal evaluation results, the recipe will be accepted as is, rejected, or changed.</a:t>
            </a:r>
          </a:p>
          <a:p>
            <a:pPr marL="457200" indent="-457200">
              <a:lnSpc>
                <a:spcPct val="120000"/>
              </a:lnSpc>
              <a:spcBef>
                <a:spcPts val="0"/>
              </a:spcBef>
              <a:spcAft>
                <a:spcPts val="800"/>
              </a:spcAft>
              <a:buFont typeface="Wingdings" panose="05000000000000000000" pitchFamily="2" charset="2"/>
              <a:buChar char="w"/>
            </a:pPr>
            <a:r>
              <a:rPr lang="en-US" sz="2800" dirty="0"/>
              <a:t>If a different yield is needed, the recipe moves to the quantity adjustment phase of the recipe standardization process.</a:t>
            </a:r>
          </a:p>
        </p:txBody>
      </p:sp>
      <p:sp>
        <p:nvSpPr>
          <p:cNvPr id="3" name="Symbol zastępczy stopki 2">
            <a:extLst>
              <a:ext uri="{FF2B5EF4-FFF2-40B4-BE49-F238E27FC236}">
                <a16:creationId xmlns:a16="http://schemas.microsoft.com/office/drawing/2014/main" id="{B56A9CC7-E4A6-3424-F7DA-1CC19B5F2F9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A2A03A53-478C-C52D-B738-66DE78FABC2F}"/>
              </a:ext>
            </a:extLst>
          </p:cNvPr>
          <p:cNvSpPr>
            <a:spLocks noGrp="1"/>
          </p:cNvSpPr>
          <p:nvPr>
            <p:ph type="sldNum" sz="quarter" idx="4"/>
          </p:nvPr>
        </p:nvSpPr>
        <p:spPr/>
        <p:txBody>
          <a:bodyPr/>
          <a:lstStyle/>
          <a:p>
            <a:fld id="{87B17086-FE5F-4B39-99A4-0AF7C2C21D7E}" type="slidenum">
              <a:rPr lang="pl-PL" smtClean="0"/>
              <a:pPr/>
              <a:t>151</a:t>
            </a:fld>
            <a:endParaRPr lang="pl-PL" dirty="0"/>
          </a:p>
        </p:txBody>
      </p:sp>
    </p:spTree>
    <p:extLst>
      <p:ext uri="{BB962C8B-B14F-4D97-AF65-F5344CB8AC3E}">
        <p14:creationId xmlns:p14="http://schemas.microsoft.com/office/powerpoint/2010/main" val="365815707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3C3246A8-4482-0513-4AD0-FFFB3B876060}"/>
              </a:ext>
            </a:extLst>
          </p:cNvPr>
          <p:cNvSpPr>
            <a:spLocks noGrp="1"/>
          </p:cNvSpPr>
          <p:nvPr>
            <p:ph type="title"/>
          </p:nvPr>
        </p:nvSpPr>
        <p:spPr/>
        <p:txBody>
          <a:bodyPr/>
          <a:lstStyle/>
          <a:p>
            <a:r>
              <a:rPr lang="en-US" dirty="0"/>
              <a:t>Evaluating Student Acceptability (</a:t>
            </a:r>
            <a:r>
              <a:rPr lang="pl-PL" dirty="0"/>
              <a:t>Small</a:t>
            </a:r>
            <a:r>
              <a:rPr lang="en-US" dirty="0"/>
              <a:t> Scale) </a:t>
            </a:r>
            <a:endParaRPr lang="pl-PL" dirty="0"/>
          </a:p>
        </p:txBody>
      </p:sp>
      <p:sp>
        <p:nvSpPr>
          <p:cNvPr id="3" name="Symbol zastępczy stopki 2">
            <a:extLst>
              <a:ext uri="{FF2B5EF4-FFF2-40B4-BE49-F238E27FC236}">
                <a16:creationId xmlns:a16="http://schemas.microsoft.com/office/drawing/2014/main" id="{B464521A-1D7A-2B0B-1BE3-E0326C4193C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2" name="Prostokąt: zaokrąglone rogi 1">
            <a:extLst>
              <a:ext uri="{FF2B5EF4-FFF2-40B4-BE49-F238E27FC236}">
                <a16:creationId xmlns:a16="http://schemas.microsoft.com/office/drawing/2014/main" id="{1793F810-BC60-C963-010A-1DA5166BD885}"/>
              </a:ext>
              <a:ext uri="{C183D7F6-B498-43B3-948B-1728B52AA6E4}">
                <adec:decorative xmlns:adec="http://schemas.microsoft.com/office/drawing/2017/decorative" val="1"/>
              </a:ext>
            </a:extLst>
          </p:cNvPr>
          <p:cNvSpPr/>
          <p:nvPr/>
        </p:nvSpPr>
        <p:spPr>
          <a:xfrm>
            <a:off x="838200" y="2257952"/>
            <a:ext cx="5167963" cy="3529390"/>
          </a:xfrm>
          <a:prstGeom prst="roundRect">
            <a:avLst>
              <a:gd name="adj" fmla="val 82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Tytuł 1">
            <a:extLst>
              <a:ext uri="{FF2B5EF4-FFF2-40B4-BE49-F238E27FC236}">
                <a16:creationId xmlns:a16="http://schemas.microsoft.com/office/drawing/2014/main" id="{95908EF4-6CEE-16DC-E52E-A42FE17E1F8E}"/>
              </a:ext>
            </a:extLst>
          </p:cNvPr>
          <p:cNvSpPr txBox="1">
            <a:spLocks/>
          </p:cNvSpPr>
          <p:nvPr/>
        </p:nvSpPr>
        <p:spPr>
          <a:xfrm>
            <a:off x="1012247" y="3032201"/>
            <a:ext cx="4819867" cy="56775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u="none" kern="1200" baseline="0">
                <a:solidFill>
                  <a:schemeClr val="tx1"/>
                </a:solidFill>
                <a:uFill>
                  <a:solidFill>
                    <a:schemeClr val="accent2"/>
                  </a:solidFill>
                </a:uFill>
                <a:latin typeface="+mj-lt"/>
                <a:ea typeface="+mj-ea"/>
                <a:cs typeface="+mj-cs"/>
              </a:defRPr>
            </a:lvl1pPr>
          </a:lstStyle>
          <a:p>
            <a:pPr algn="ctr"/>
            <a:r>
              <a:rPr lang="pl-PL" dirty="0" err="1"/>
              <a:t>Objective</a:t>
            </a:r>
            <a:r>
              <a:rPr lang="pl-PL" dirty="0"/>
              <a:t>:</a:t>
            </a:r>
            <a:endParaRPr lang="en-US" dirty="0"/>
          </a:p>
        </p:txBody>
      </p:sp>
      <p:sp>
        <p:nvSpPr>
          <p:cNvPr id="8" name="Symbol zastępczy tekstu 3">
            <a:extLst>
              <a:ext uri="{FF2B5EF4-FFF2-40B4-BE49-F238E27FC236}">
                <a16:creationId xmlns:a16="http://schemas.microsoft.com/office/drawing/2014/main" id="{B94071EC-ED55-469A-1FD2-CA792848947F}"/>
              </a:ext>
            </a:extLst>
          </p:cNvPr>
          <p:cNvSpPr txBox="1">
            <a:spLocks/>
          </p:cNvSpPr>
          <p:nvPr/>
        </p:nvSpPr>
        <p:spPr>
          <a:xfrm>
            <a:off x="1012247" y="3749176"/>
            <a:ext cx="4819867" cy="1077467"/>
          </a:xfrm>
          <a:prstGeom prst="rect">
            <a:avLst/>
          </a:prstGeom>
        </p:spPr>
        <p:txBody>
          <a:bodyPr>
            <a:normAutofit/>
          </a:bodyPr>
          <a:lstStyle>
            <a:lvl1pPr marL="342900" indent="-342900" algn="l" defTabSz="914400" rtl="0" eaLnBrk="1" latinLnBrk="0" hangingPunct="1">
              <a:lnSpc>
                <a:spcPct val="100000"/>
              </a:lnSpc>
              <a:spcBef>
                <a:spcPts val="1000"/>
              </a:spcBef>
              <a:spcAft>
                <a:spcPts val="1200"/>
              </a:spcAft>
              <a:buClr>
                <a:schemeClr val="accent3"/>
              </a:buClr>
              <a:buFont typeface="Wingdings" panose="05000000000000000000" pitchFamily="2" charset="2"/>
              <a:buChar char="w"/>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000" b="0" dirty="0"/>
              <a:t>Review the process for gauging and evaluating student acceptability of the recipe.</a:t>
            </a:r>
          </a:p>
        </p:txBody>
      </p:sp>
      <p:sp>
        <p:nvSpPr>
          <p:cNvPr id="13" name="Prostokąt: zaokrąglone rogi 12">
            <a:extLst>
              <a:ext uri="{FF2B5EF4-FFF2-40B4-BE49-F238E27FC236}">
                <a16:creationId xmlns:a16="http://schemas.microsoft.com/office/drawing/2014/main" id="{759D9D37-02F7-0D9E-19E7-F1744C388CF8}"/>
              </a:ext>
              <a:ext uri="{C183D7F6-B498-43B3-948B-1728B52AA6E4}">
                <adec:decorative xmlns:adec="http://schemas.microsoft.com/office/drawing/2017/decorative" val="1"/>
              </a:ext>
            </a:extLst>
          </p:cNvPr>
          <p:cNvSpPr/>
          <p:nvPr/>
        </p:nvSpPr>
        <p:spPr>
          <a:xfrm>
            <a:off x="6275045" y="2257952"/>
            <a:ext cx="5167963" cy="3529390"/>
          </a:xfrm>
          <a:prstGeom prst="roundRect">
            <a:avLst>
              <a:gd name="adj" fmla="val 825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ymbol zastępczy tekstu 3">
            <a:extLst>
              <a:ext uri="{FF2B5EF4-FFF2-40B4-BE49-F238E27FC236}">
                <a16:creationId xmlns:a16="http://schemas.microsoft.com/office/drawing/2014/main" id="{C81F7331-486C-EF32-6F5B-725F4CE20FDE}"/>
              </a:ext>
            </a:extLst>
          </p:cNvPr>
          <p:cNvSpPr txBox="1">
            <a:spLocks/>
          </p:cNvSpPr>
          <p:nvPr/>
        </p:nvSpPr>
        <p:spPr>
          <a:xfrm>
            <a:off x="6516547" y="2534856"/>
            <a:ext cx="4745620" cy="2928395"/>
          </a:xfrm>
          <a:prstGeom prst="rect">
            <a:avLst/>
          </a:prstGeom>
        </p:spPr>
        <p:txBody>
          <a:bodyPr anchor="ctr">
            <a:normAutofit/>
          </a:bodyPr>
          <a:lstStyle>
            <a:lvl1pPr marL="342900" indent="-342900" algn="l" defTabSz="914400" rtl="0" eaLnBrk="1" latinLnBrk="0" hangingPunct="1">
              <a:lnSpc>
                <a:spcPct val="100000"/>
              </a:lnSpc>
              <a:spcBef>
                <a:spcPts val="1000"/>
              </a:spcBef>
              <a:spcAft>
                <a:spcPts val="1200"/>
              </a:spcAft>
              <a:buClr>
                <a:schemeClr val="accent3"/>
              </a:buClr>
              <a:buFont typeface="Wingdings" panose="05000000000000000000" pitchFamily="2" charset="2"/>
              <a:buChar char="w"/>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indent="0">
              <a:buNone/>
            </a:pPr>
            <a:r>
              <a:rPr lang="en-US" sz="2000" b="0" dirty="0"/>
              <a:t>Students are the primary customer. Getting their feedback is key. </a:t>
            </a:r>
            <a:br>
              <a:rPr lang="pl-PL" sz="2000" b="0" dirty="0"/>
            </a:br>
            <a:r>
              <a:rPr lang="en-US" sz="2000" b="0" dirty="0"/>
              <a:t>No matter how much the adults may like a recipe, if the students </a:t>
            </a:r>
            <a:br>
              <a:rPr lang="pl-PL" sz="2000" b="0" dirty="0"/>
            </a:br>
            <a:r>
              <a:rPr lang="en-US" sz="2000" b="0" dirty="0"/>
              <a:t>do not care for it, the recipe needs to be re-evaluated. </a:t>
            </a:r>
          </a:p>
        </p:txBody>
      </p:sp>
      <p:sp>
        <p:nvSpPr>
          <p:cNvPr id="4" name="Symbol zastępczy numeru slajdu 3">
            <a:extLst>
              <a:ext uri="{FF2B5EF4-FFF2-40B4-BE49-F238E27FC236}">
                <a16:creationId xmlns:a16="http://schemas.microsoft.com/office/drawing/2014/main" id="{71FC11A5-7A99-EA37-3657-E502F427FE3A}"/>
              </a:ext>
            </a:extLst>
          </p:cNvPr>
          <p:cNvSpPr>
            <a:spLocks noGrp="1"/>
          </p:cNvSpPr>
          <p:nvPr>
            <p:ph type="sldNum" sz="quarter" idx="4"/>
          </p:nvPr>
        </p:nvSpPr>
        <p:spPr/>
        <p:txBody>
          <a:bodyPr/>
          <a:lstStyle/>
          <a:p>
            <a:fld id="{87B17086-FE5F-4B39-99A4-0AF7C2C21D7E}" type="slidenum">
              <a:rPr lang="pl-PL" smtClean="0"/>
              <a:pPr/>
              <a:t>152</a:t>
            </a:fld>
            <a:endParaRPr lang="pl-PL" dirty="0"/>
          </a:p>
        </p:txBody>
      </p:sp>
    </p:spTree>
    <p:extLst>
      <p:ext uri="{BB962C8B-B14F-4D97-AF65-F5344CB8AC3E}">
        <p14:creationId xmlns:p14="http://schemas.microsoft.com/office/powerpoint/2010/main" val="42707356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D0D0709F-4DBB-BE50-4AA0-C58369D0371B}"/>
              </a:ext>
            </a:extLst>
          </p:cNvPr>
          <p:cNvSpPr>
            <a:spLocks noGrp="1"/>
          </p:cNvSpPr>
          <p:nvPr>
            <p:ph type="title"/>
          </p:nvPr>
        </p:nvSpPr>
        <p:spPr>
          <a:xfrm>
            <a:off x="838200" y="458540"/>
            <a:ext cx="10515600" cy="1325563"/>
          </a:xfrm>
        </p:spPr>
        <p:txBody>
          <a:bodyPr>
            <a:normAutofit/>
          </a:bodyPr>
          <a:lstStyle/>
          <a:p>
            <a:pPr>
              <a:lnSpc>
                <a:spcPct val="100000"/>
              </a:lnSpc>
            </a:pPr>
            <a:r>
              <a:rPr lang="en-US" sz="3600" dirty="0"/>
              <a:t>Getting students’ feedback is the final step in the recipe standardization process</a:t>
            </a:r>
            <a:endParaRPr lang="pl-PL" sz="3600" dirty="0"/>
          </a:p>
        </p:txBody>
      </p:sp>
      <p:sp>
        <p:nvSpPr>
          <p:cNvPr id="2" name="Symbol zastępczy zawartości 1">
            <a:extLst>
              <a:ext uri="{FF2B5EF4-FFF2-40B4-BE49-F238E27FC236}">
                <a16:creationId xmlns:a16="http://schemas.microsoft.com/office/drawing/2014/main" id="{A335383D-F350-54B5-A6B5-7A108F4C8F8B}"/>
              </a:ext>
            </a:extLst>
          </p:cNvPr>
          <p:cNvSpPr>
            <a:spLocks noGrp="1"/>
          </p:cNvSpPr>
          <p:nvPr>
            <p:ph idx="1"/>
          </p:nvPr>
        </p:nvSpPr>
        <p:spPr>
          <a:xfrm>
            <a:off x="838199" y="2084088"/>
            <a:ext cx="5257801" cy="4038919"/>
          </a:xfrm>
        </p:spPr>
        <p:txBody>
          <a:bodyPr>
            <a:normAutofit fontScale="77500" lnSpcReduction="20000"/>
          </a:bodyPr>
          <a:lstStyle/>
          <a:p>
            <a:r>
              <a:rPr lang="en-US" sz="3300" dirty="0">
                <a:solidFill>
                  <a:schemeClr val="accent3"/>
                </a:solidFill>
                <a:latin typeface="+mj-lt"/>
                <a:cs typeface="Poppins SemiBold" panose="00000700000000000000" pitchFamily="2" charset="-18"/>
              </a:rPr>
              <a:t>Gathering feedback may take on various forms:</a:t>
            </a:r>
          </a:p>
          <a:p>
            <a:pPr marL="457200" indent="-457200">
              <a:buClr>
                <a:schemeClr val="accent3"/>
              </a:buClr>
              <a:buFont typeface="Wingdings" panose="05000000000000000000" pitchFamily="2" charset="2"/>
              <a:buChar char="w"/>
            </a:pPr>
            <a:r>
              <a:rPr lang="en-US" dirty="0"/>
              <a:t>Paper surveys</a:t>
            </a:r>
          </a:p>
          <a:p>
            <a:pPr marL="457200" indent="-457200">
              <a:buClr>
                <a:schemeClr val="accent3"/>
              </a:buClr>
              <a:buFont typeface="Wingdings" panose="05000000000000000000" pitchFamily="2" charset="2"/>
              <a:buChar char="w"/>
            </a:pPr>
            <a:r>
              <a:rPr lang="en-US" dirty="0"/>
              <a:t>Posters with stickers – “Loved it,” “Liked it,” “Not really my thing.”</a:t>
            </a:r>
          </a:p>
          <a:p>
            <a:pPr marL="457200" indent="-457200">
              <a:buClr>
                <a:schemeClr val="accent3"/>
              </a:buClr>
              <a:buFont typeface="Wingdings" panose="05000000000000000000" pitchFamily="2" charset="2"/>
              <a:buChar char="w"/>
            </a:pPr>
            <a:r>
              <a:rPr lang="en-US" dirty="0"/>
              <a:t>Facilitated questions with a show of hands</a:t>
            </a:r>
          </a:p>
          <a:p>
            <a:pPr marL="457200" indent="-457200">
              <a:buClr>
                <a:schemeClr val="accent3"/>
              </a:buClr>
              <a:buFont typeface="Wingdings" panose="05000000000000000000" pitchFamily="2" charset="2"/>
              <a:buChar char="w"/>
            </a:pPr>
            <a:r>
              <a:rPr lang="en-US" dirty="0"/>
              <a:t>Online surveys</a:t>
            </a:r>
          </a:p>
          <a:p>
            <a:pPr marL="457200" indent="-457200">
              <a:buClr>
                <a:schemeClr val="accent3"/>
              </a:buClr>
              <a:buFont typeface="Wingdings" panose="05000000000000000000" pitchFamily="2" charset="2"/>
              <a:buChar char="w"/>
            </a:pPr>
            <a:r>
              <a:rPr lang="en-US" dirty="0"/>
              <a:t>Ballots boxes</a:t>
            </a:r>
          </a:p>
        </p:txBody>
      </p:sp>
      <p:sp>
        <p:nvSpPr>
          <p:cNvPr id="3" name="Symbol zastępczy stopki 2">
            <a:extLst>
              <a:ext uri="{FF2B5EF4-FFF2-40B4-BE49-F238E27FC236}">
                <a16:creationId xmlns:a16="http://schemas.microsoft.com/office/drawing/2014/main" id="{846B606F-3295-3596-D0A5-B4A47F0C7DF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6" name="Picture 3">
            <a:extLst>
              <a:ext uri="{FF2B5EF4-FFF2-40B4-BE49-F238E27FC236}">
                <a16:creationId xmlns:a16="http://schemas.microsoft.com/office/drawing/2014/main" id="{80D9A2E3-73FA-2CC2-C60D-5EFE9BB0CB9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058" y="2530841"/>
            <a:ext cx="4531950" cy="3179130"/>
          </a:xfrm>
          <a:prstGeom prst="roundRect">
            <a:avLst/>
          </a:prstGeom>
        </p:spPr>
      </p:pic>
      <p:sp>
        <p:nvSpPr>
          <p:cNvPr id="4" name="Symbol zastępczy numeru slajdu 3">
            <a:extLst>
              <a:ext uri="{FF2B5EF4-FFF2-40B4-BE49-F238E27FC236}">
                <a16:creationId xmlns:a16="http://schemas.microsoft.com/office/drawing/2014/main" id="{5A3396B6-B6BE-7C54-357C-C66C0EFC8B23}"/>
              </a:ext>
            </a:extLst>
          </p:cNvPr>
          <p:cNvSpPr>
            <a:spLocks noGrp="1"/>
          </p:cNvSpPr>
          <p:nvPr>
            <p:ph type="sldNum" sz="quarter" idx="4"/>
          </p:nvPr>
        </p:nvSpPr>
        <p:spPr/>
        <p:txBody>
          <a:bodyPr/>
          <a:lstStyle/>
          <a:p>
            <a:fld id="{87B17086-FE5F-4B39-99A4-0AF7C2C21D7E}" type="slidenum">
              <a:rPr lang="pl-PL" smtClean="0"/>
              <a:pPr/>
              <a:t>153</a:t>
            </a:fld>
            <a:endParaRPr lang="pl-PL" dirty="0"/>
          </a:p>
        </p:txBody>
      </p:sp>
    </p:spTree>
    <p:extLst>
      <p:ext uri="{BB962C8B-B14F-4D97-AF65-F5344CB8AC3E}">
        <p14:creationId xmlns:p14="http://schemas.microsoft.com/office/powerpoint/2010/main" val="60015394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AF3BE-A673-951C-4E97-9469301737CB}"/>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E645DABC-B618-CD85-92AA-A827615427ED}"/>
              </a:ext>
            </a:extLst>
          </p:cNvPr>
          <p:cNvSpPr>
            <a:spLocks noGrp="1"/>
          </p:cNvSpPr>
          <p:nvPr>
            <p:ph type="title"/>
          </p:nvPr>
        </p:nvSpPr>
        <p:spPr>
          <a:xfrm>
            <a:off x="838200" y="457725"/>
            <a:ext cx="10515600" cy="1325563"/>
          </a:xfrm>
        </p:spPr>
        <p:txBody>
          <a:bodyPr>
            <a:normAutofit/>
          </a:bodyPr>
          <a:lstStyle/>
          <a:p>
            <a:pPr>
              <a:lnSpc>
                <a:spcPct val="100000"/>
              </a:lnSpc>
            </a:pPr>
            <a:r>
              <a:rPr lang="en-US" sz="3600" dirty="0"/>
              <a:t>Getting students’ feedback is the final step in the recipe standardization process </a:t>
            </a:r>
            <a:endParaRPr lang="pl-PL" sz="3600" dirty="0"/>
          </a:p>
        </p:txBody>
      </p:sp>
      <p:sp>
        <p:nvSpPr>
          <p:cNvPr id="2" name="Symbol zastępczy zawartości 1">
            <a:extLst>
              <a:ext uri="{FF2B5EF4-FFF2-40B4-BE49-F238E27FC236}">
                <a16:creationId xmlns:a16="http://schemas.microsoft.com/office/drawing/2014/main" id="{2DB6B086-ECBC-FF03-B249-E6F1F9C8D493}"/>
              </a:ext>
            </a:extLst>
          </p:cNvPr>
          <p:cNvSpPr>
            <a:spLocks noGrp="1"/>
          </p:cNvSpPr>
          <p:nvPr>
            <p:ph idx="1"/>
          </p:nvPr>
        </p:nvSpPr>
        <p:spPr>
          <a:xfrm>
            <a:off x="838200" y="2084089"/>
            <a:ext cx="7315200" cy="3772649"/>
          </a:xfrm>
        </p:spPr>
        <p:txBody>
          <a:bodyPr>
            <a:normAutofit/>
          </a:bodyPr>
          <a:lstStyle/>
          <a:p>
            <a:r>
              <a:rPr lang="en-US" dirty="0">
                <a:solidFill>
                  <a:schemeClr val="accent3"/>
                </a:solidFill>
                <a:latin typeface="+mj-lt"/>
                <a:cs typeface="Poppins SemiBold" panose="00000700000000000000" pitchFamily="2" charset="-18"/>
              </a:rPr>
              <a:t>When developing a survey, consider the following: </a:t>
            </a:r>
          </a:p>
          <a:p>
            <a:pPr marL="457200" indent="-457200">
              <a:buClr>
                <a:schemeClr val="accent3"/>
              </a:buClr>
              <a:buFont typeface="Wingdings" panose="05000000000000000000" pitchFamily="2" charset="2"/>
              <a:buChar char="w"/>
            </a:pPr>
            <a:r>
              <a:rPr lang="en-US" sz="2400" dirty="0"/>
              <a:t>What questions need to be answered?</a:t>
            </a:r>
          </a:p>
          <a:p>
            <a:pPr marL="457200" indent="-457200">
              <a:buClr>
                <a:schemeClr val="accent3"/>
              </a:buClr>
              <a:buFont typeface="Wingdings" panose="05000000000000000000" pitchFamily="2" charset="2"/>
              <a:buChar char="w"/>
            </a:pPr>
            <a:r>
              <a:rPr lang="en-US" sz="2400" dirty="0"/>
              <a:t>Who will fill out the form?</a:t>
            </a:r>
          </a:p>
          <a:p>
            <a:pPr marL="457200" indent="-457200">
              <a:buClr>
                <a:schemeClr val="accent3"/>
              </a:buClr>
              <a:buFont typeface="Wingdings" panose="05000000000000000000" pitchFamily="2" charset="2"/>
              <a:buChar char="w"/>
            </a:pPr>
            <a:r>
              <a:rPr lang="en-US" sz="2400" dirty="0"/>
              <a:t>How will the results be tallied?</a:t>
            </a:r>
          </a:p>
        </p:txBody>
      </p:sp>
      <p:sp>
        <p:nvSpPr>
          <p:cNvPr id="3" name="Symbol zastępczy stopki 2">
            <a:extLst>
              <a:ext uri="{FF2B5EF4-FFF2-40B4-BE49-F238E27FC236}">
                <a16:creationId xmlns:a16="http://schemas.microsoft.com/office/drawing/2014/main" id="{461FEE9D-62A1-A4A5-735F-185CD77DD81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DD88134-42B7-9406-0DB6-789B232450B6}"/>
              </a:ext>
            </a:extLst>
          </p:cNvPr>
          <p:cNvSpPr>
            <a:spLocks noGrp="1"/>
          </p:cNvSpPr>
          <p:nvPr>
            <p:ph type="sldNum" sz="quarter" idx="4"/>
          </p:nvPr>
        </p:nvSpPr>
        <p:spPr/>
        <p:txBody>
          <a:bodyPr/>
          <a:lstStyle/>
          <a:p>
            <a:fld id="{87B17086-FE5F-4B39-99A4-0AF7C2C21D7E}" type="slidenum">
              <a:rPr lang="pl-PL" smtClean="0"/>
              <a:pPr/>
              <a:t>154</a:t>
            </a:fld>
            <a:endParaRPr lang="pl-PL" dirty="0"/>
          </a:p>
        </p:txBody>
      </p:sp>
    </p:spTree>
    <p:extLst>
      <p:ext uri="{BB962C8B-B14F-4D97-AF65-F5344CB8AC3E}">
        <p14:creationId xmlns:p14="http://schemas.microsoft.com/office/powerpoint/2010/main" val="255022884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86D2C-BC32-FCA3-6E72-41F8BACDD1F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9A7C176-0F41-E74F-7359-093A0BC19EC7}"/>
              </a:ext>
            </a:extLst>
          </p:cNvPr>
          <p:cNvSpPr>
            <a:spLocks noGrp="1"/>
          </p:cNvSpPr>
          <p:nvPr>
            <p:ph type="title"/>
          </p:nvPr>
        </p:nvSpPr>
        <p:spPr>
          <a:xfrm>
            <a:off x="838200" y="457725"/>
            <a:ext cx="10515600" cy="1325563"/>
          </a:xfrm>
        </p:spPr>
        <p:txBody>
          <a:bodyPr>
            <a:normAutofit/>
          </a:bodyPr>
          <a:lstStyle/>
          <a:p>
            <a:pPr>
              <a:lnSpc>
                <a:spcPct val="100000"/>
              </a:lnSpc>
            </a:pPr>
            <a:r>
              <a:rPr lang="en-US" sz="3600" dirty="0"/>
              <a:t>Getting students’ feedback is the final step in the recipe standardization process  </a:t>
            </a:r>
            <a:endParaRPr lang="pl-PL" sz="3600" dirty="0"/>
          </a:p>
        </p:txBody>
      </p:sp>
      <p:sp>
        <p:nvSpPr>
          <p:cNvPr id="2" name="Symbol zastępczy zawartości 1">
            <a:extLst>
              <a:ext uri="{FF2B5EF4-FFF2-40B4-BE49-F238E27FC236}">
                <a16:creationId xmlns:a16="http://schemas.microsoft.com/office/drawing/2014/main" id="{4C6DB867-54C7-DD93-47C7-07B5AF6A1AF9}"/>
              </a:ext>
            </a:extLst>
          </p:cNvPr>
          <p:cNvSpPr>
            <a:spLocks noGrp="1"/>
          </p:cNvSpPr>
          <p:nvPr>
            <p:ph idx="1"/>
          </p:nvPr>
        </p:nvSpPr>
        <p:spPr>
          <a:xfrm>
            <a:off x="838199" y="2084089"/>
            <a:ext cx="9856809" cy="3946321"/>
          </a:xfrm>
        </p:spPr>
        <p:txBody>
          <a:bodyPr>
            <a:normAutofit fontScale="85000" lnSpcReduction="10000"/>
          </a:bodyPr>
          <a:lstStyle/>
          <a:p>
            <a:r>
              <a:rPr lang="en-US" dirty="0">
                <a:solidFill>
                  <a:schemeClr val="accent3"/>
                </a:solidFill>
                <a:latin typeface="+mj-lt"/>
                <a:cs typeface="Poppins SemiBold" panose="00000700000000000000" pitchFamily="2" charset="-18"/>
              </a:rPr>
              <a:t>Suggested methods for conducting a taste-test event include:</a:t>
            </a:r>
          </a:p>
          <a:p>
            <a:pPr marL="457200" indent="-457200">
              <a:buClr>
                <a:schemeClr val="accent3"/>
              </a:buClr>
              <a:buFont typeface="Wingdings" panose="05000000000000000000" pitchFamily="2" charset="2"/>
              <a:buChar char="w"/>
            </a:pPr>
            <a:r>
              <a:rPr lang="en-US" sz="2400" dirty="0"/>
              <a:t>Sample station in the cafeteria</a:t>
            </a:r>
          </a:p>
          <a:p>
            <a:pPr marL="457200" indent="-457200">
              <a:buClr>
                <a:schemeClr val="accent3"/>
              </a:buClr>
              <a:buFont typeface="Wingdings" panose="05000000000000000000" pitchFamily="2" charset="2"/>
              <a:buChar char="w"/>
            </a:pPr>
            <a:r>
              <a:rPr lang="en-US" sz="2400" dirty="0"/>
              <a:t>Incorporated into a nutrition education lesson</a:t>
            </a:r>
          </a:p>
          <a:p>
            <a:pPr marL="457200" indent="-457200">
              <a:buClr>
                <a:schemeClr val="accent3"/>
              </a:buClr>
              <a:buFont typeface="Wingdings" panose="05000000000000000000" pitchFamily="2" charset="2"/>
              <a:buChar char="w"/>
            </a:pPr>
            <a:r>
              <a:rPr lang="en-US" sz="2400" dirty="0"/>
              <a:t>In conjunction with a visit from a local farm/rancher/fisher highlighting an ingredient</a:t>
            </a:r>
          </a:p>
          <a:p>
            <a:pPr marL="457200" indent="-457200">
              <a:buClr>
                <a:schemeClr val="accent3"/>
              </a:buClr>
              <a:buFont typeface="Wingdings" panose="05000000000000000000" pitchFamily="2" charset="2"/>
              <a:buChar char="w"/>
            </a:pPr>
            <a:r>
              <a:rPr lang="en-US" sz="2400" dirty="0"/>
              <a:t>Part of a student leadership group (ASB) meeting</a:t>
            </a:r>
          </a:p>
          <a:p>
            <a:pPr marL="457200" indent="-457200">
              <a:buClr>
                <a:schemeClr val="accent3"/>
              </a:buClr>
              <a:buFont typeface="Wingdings" panose="05000000000000000000" pitchFamily="2" charset="2"/>
              <a:buChar char="w"/>
            </a:pPr>
            <a:r>
              <a:rPr lang="en-US" sz="2400" dirty="0"/>
              <a:t>Work with school administration to make being a “taste-tester” a reward</a:t>
            </a:r>
          </a:p>
        </p:txBody>
      </p:sp>
      <p:sp>
        <p:nvSpPr>
          <p:cNvPr id="3" name="Symbol zastępczy stopki 2">
            <a:extLst>
              <a:ext uri="{FF2B5EF4-FFF2-40B4-BE49-F238E27FC236}">
                <a16:creationId xmlns:a16="http://schemas.microsoft.com/office/drawing/2014/main" id="{942DD3DF-5E83-51D9-6B3C-982B842B03E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221A55AF-EE7D-234A-C34F-121D97DAF51C}"/>
              </a:ext>
            </a:extLst>
          </p:cNvPr>
          <p:cNvSpPr>
            <a:spLocks noGrp="1"/>
          </p:cNvSpPr>
          <p:nvPr>
            <p:ph type="sldNum" sz="quarter" idx="4"/>
          </p:nvPr>
        </p:nvSpPr>
        <p:spPr/>
        <p:txBody>
          <a:bodyPr/>
          <a:lstStyle/>
          <a:p>
            <a:fld id="{87B17086-FE5F-4B39-99A4-0AF7C2C21D7E}" type="slidenum">
              <a:rPr lang="pl-PL" smtClean="0"/>
              <a:pPr/>
              <a:t>155</a:t>
            </a:fld>
            <a:endParaRPr lang="pl-PL" dirty="0"/>
          </a:p>
        </p:txBody>
      </p:sp>
    </p:spTree>
    <p:extLst>
      <p:ext uri="{BB962C8B-B14F-4D97-AF65-F5344CB8AC3E}">
        <p14:creationId xmlns:p14="http://schemas.microsoft.com/office/powerpoint/2010/main" val="381862215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D504763-8E1A-5F83-7157-0C20AB51D39D}"/>
              </a:ext>
            </a:extLst>
          </p:cNvPr>
          <p:cNvSpPr>
            <a:spLocks noGrp="1"/>
          </p:cNvSpPr>
          <p:nvPr>
            <p:ph type="title"/>
          </p:nvPr>
        </p:nvSpPr>
        <p:spPr/>
        <p:txBody>
          <a:bodyPr/>
          <a:lstStyle/>
          <a:p>
            <a:r>
              <a:rPr lang="pl-PL" dirty="0" err="1"/>
              <a:t>Quantity</a:t>
            </a:r>
            <a:r>
              <a:rPr lang="pl-PL" dirty="0"/>
              <a:t> </a:t>
            </a:r>
            <a:r>
              <a:rPr lang="pl-PL" dirty="0" err="1"/>
              <a:t>Adjustment</a:t>
            </a:r>
            <a:r>
              <a:rPr lang="pl-PL" dirty="0"/>
              <a:t> </a:t>
            </a:r>
            <a:r>
              <a:rPr lang="pl-PL" dirty="0" err="1"/>
              <a:t>Phase</a:t>
            </a:r>
            <a:r>
              <a:rPr lang="pl-PL" dirty="0"/>
              <a:t> </a:t>
            </a:r>
          </a:p>
        </p:txBody>
      </p:sp>
      <p:sp>
        <p:nvSpPr>
          <p:cNvPr id="2" name="Symbol zastępczy zawartości 1">
            <a:extLst>
              <a:ext uri="{FF2B5EF4-FFF2-40B4-BE49-F238E27FC236}">
                <a16:creationId xmlns:a16="http://schemas.microsoft.com/office/drawing/2014/main" id="{6E102F8B-AD38-0926-3A40-0F1D6BAC83D1}"/>
              </a:ext>
            </a:extLst>
          </p:cNvPr>
          <p:cNvSpPr>
            <a:spLocks noGrp="1"/>
          </p:cNvSpPr>
          <p:nvPr>
            <p:ph idx="1"/>
          </p:nvPr>
        </p:nvSpPr>
        <p:spPr/>
        <p:txBody>
          <a:bodyPr>
            <a:normAutofit fontScale="85000" lnSpcReduction="20000"/>
          </a:bodyPr>
          <a:lstStyle/>
          <a:p>
            <a:pPr marL="457200" indent="-457200">
              <a:lnSpc>
                <a:spcPct val="120000"/>
              </a:lnSpc>
              <a:spcAft>
                <a:spcPts val="1200"/>
              </a:spcAft>
              <a:buClr>
                <a:schemeClr val="accent3"/>
              </a:buClr>
              <a:buFont typeface="Wingdings" panose="05000000000000000000" pitchFamily="2" charset="2"/>
              <a:buChar char="w"/>
            </a:pPr>
            <a:r>
              <a:rPr lang="en-US" sz="2800" dirty="0"/>
              <a:t>When a recipe has been evaluated positively but is not in the desired quantity, it moves to the quantity adjustment phase of recipe standardization.</a:t>
            </a:r>
          </a:p>
          <a:p>
            <a:pPr marL="457200" indent="-457200">
              <a:lnSpc>
                <a:spcPct val="120000"/>
              </a:lnSpc>
              <a:spcAft>
                <a:spcPts val="1200"/>
              </a:spcAft>
              <a:buClr>
                <a:schemeClr val="accent3"/>
              </a:buClr>
              <a:buFont typeface="Wingdings" panose="05000000000000000000" pitchFamily="2" charset="2"/>
              <a:buChar char="w"/>
            </a:pPr>
            <a:r>
              <a:rPr lang="en-US" sz="2800" dirty="0"/>
              <a:t>Using the factor method, you can adjust the yield of a standardized recipe for your school nutrition program.</a:t>
            </a:r>
          </a:p>
          <a:p>
            <a:pPr marL="457200" indent="-457200">
              <a:lnSpc>
                <a:spcPct val="120000"/>
              </a:lnSpc>
              <a:buClr>
                <a:schemeClr val="accent3"/>
              </a:buClr>
              <a:buFont typeface="Wingdings" panose="05000000000000000000" pitchFamily="2" charset="2"/>
              <a:buChar char="w"/>
            </a:pPr>
            <a:r>
              <a:rPr lang="en-US" sz="2800" dirty="0"/>
              <a:t>Always test and standardize recipes before including them in your school nutrition program menus.</a:t>
            </a:r>
          </a:p>
        </p:txBody>
      </p:sp>
      <p:sp>
        <p:nvSpPr>
          <p:cNvPr id="3" name="Symbol zastępczy stopki 2">
            <a:extLst>
              <a:ext uri="{FF2B5EF4-FFF2-40B4-BE49-F238E27FC236}">
                <a16:creationId xmlns:a16="http://schemas.microsoft.com/office/drawing/2014/main" id="{0A1B9D6B-021F-CBA3-9475-15B1EC84D08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B6B3F9E1-101E-F1AE-35CF-5093A4C2D206}"/>
              </a:ext>
            </a:extLst>
          </p:cNvPr>
          <p:cNvSpPr>
            <a:spLocks noGrp="1"/>
          </p:cNvSpPr>
          <p:nvPr>
            <p:ph type="sldNum" sz="quarter" idx="4"/>
          </p:nvPr>
        </p:nvSpPr>
        <p:spPr/>
        <p:txBody>
          <a:bodyPr/>
          <a:lstStyle/>
          <a:p>
            <a:fld id="{87B17086-FE5F-4B39-99A4-0AF7C2C21D7E}" type="slidenum">
              <a:rPr lang="pl-PL" smtClean="0"/>
              <a:pPr/>
              <a:t>156</a:t>
            </a:fld>
            <a:endParaRPr lang="pl-PL" dirty="0"/>
          </a:p>
        </p:txBody>
      </p:sp>
    </p:spTree>
    <p:extLst>
      <p:ext uri="{BB962C8B-B14F-4D97-AF65-F5344CB8AC3E}">
        <p14:creationId xmlns:p14="http://schemas.microsoft.com/office/powerpoint/2010/main" val="201393702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92A529-D732-1D82-C726-42C27B424C7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BCD180F-C6E4-0B68-B822-775C031E2BFC}"/>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76DC64BF-46FA-EDE6-04F7-D3E1FDAEAC64}"/>
              </a:ext>
            </a:extLst>
          </p:cNvPr>
          <p:cNvSpPr>
            <a:spLocks noGrp="1"/>
          </p:cNvSpPr>
          <p:nvPr>
            <p:ph idx="1"/>
          </p:nvPr>
        </p:nvSpPr>
        <p:spPr>
          <a:xfrm>
            <a:off x="838200" y="1825625"/>
            <a:ext cx="10180899" cy="4031113"/>
          </a:xfrm>
        </p:spPr>
        <p:txBody>
          <a:bodyPr>
            <a:normAutofit lnSpcReduction="10000"/>
          </a:bodyPr>
          <a:lstStyle/>
          <a:p>
            <a:pPr>
              <a:lnSpc>
                <a:spcPct val="120000"/>
              </a:lnSpc>
              <a:spcAft>
                <a:spcPts val="1200"/>
              </a:spcAft>
              <a:buClr>
                <a:schemeClr val="accent3"/>
              </a:buClr>
            </a:pPr>
            <a:r>
              <a:rPr lang="en-US" sz="2800" dirty="0"/>
              <a:t>The factor method is often used in school nutrition programs during standardization.</a:t>
            </a:r>
          </a:p>
          <a:p>
            <a:pPr>
              <a:lnSpc>
                <a:spcPct val="120000"/>
              </a:lnSpc>
              <a:spcAft>
                <a:spcPts val="1200"/>
              </a:spcAft>
              <a:buClr>
                <a:schemeClr val="accent3"/>
              </a:buClr>
            </a:pPr>
            <a:r>
              <a:rPr lang="en-US" sz="2800" dirty="0"/>
              <a:t>Other methods include:</a:t>
            </a:r>
          </a:p>
          <a:p>
            <a:pPr marL="457200" indent="-457200">
              <a:lnSpc>
                <a:spcPct val="120000"/>
              </a:lnSpc>
              <a:spcAft>
                <a:spcPts val="600"/>
              </a:spcAft>
              <a:buClr>
                <a:schemeClr val="accent3"/>
              </a:buClr>
              <a:buFont typeface="Wingdings" panose="05000000000000000000" pitchFamily="2" charset="2"/>
              <a:buChar char="w"/>
            </a:pPr>
            <a:r>
              <a:rPr lang="en-US" dirty="0"/>
              <a:t>Direct reading tables method</a:t>
            </a:r>
          </a:p>
          <a:p>
            <a:pPr marL="457200" indent="-457200">
              <a:lnSpc>
                <a:spcPct val="120000"/>
              </a:lnSpc>
              <a:spcAft>
                <a:spcPts val="600"/>
              </a:spcAft>
              <a:buClr>
                <a:schemeClr val="accent3"/>
              </a:buClr>
              <a:buFont typeface="Wingdings" panose="05000000000000000000" pitchFamily="2" charset="2"/>
              <a:buChar char="w"/>
            </a:pPr>
            <a:r>
              <a:rPr lang="en-US" dirty="0"/>
              <a:t>Percentage method</a:t>
            </a:r>
          </a:p>
          <a:p>
            <a:pPr marL="457200" indent="-457200">
              <a:lnSpc>
                <a:spcPct val="120000"/>
              </a:lnSpc>
              <a:spcAft>
                <a:spcPts val="600"/>
              </a:spcAft>
              <a:buClr>
                <a:schemeClr val="accent3"/>
              </a:buClr>
              <a:buFont typeface="Wingdings" panose="05000000000000000000" pitchFamily="2" charset="2"/>
              <a:buChar char="w"/>
            </a:pPr>
            <a:r>
              <a:rPr lang="en-US" dirty="0"/>
              <a:t>Computerized recipe adjustments</a:t>
            </a:r>
          </a:p>
        </p:txBody>
      </p:sp>
      <p:sp>
        <p:nvSpPr>
          <p:cNvPr id="3" name="Symbol zastępczy stopki 2">
            <a:extLst>
              <a:ext uri="{FF2B5EF4-FFF2-40B4-BE49-F238E27FC236}">
                <a16:creationId xmlns:a16="http://schemas.microsoft.com/office/drawing/2014/main" id="{AE1F1996-AF5E-1FBF-D60D-D6A4C8B14F8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9EB43971-BA7C-A95F-3E2D-27962B3D1828}"/>
              </a:ext>
            </a:extLst>
          </p:cNvPr>
          <p:cNvSpPr>
            <a:spLocks noGrp="1"/>
          </p:cNvSpPr>
          <p:nvPr>
            <p:ph type="sldNum" sz="quarter" idx="4"/>
          </p:nvPr>
        </p:nvSpPr>
        <p:spPr/>
        <p:txBody>
          <a:bodyPr/>
          <a:lstStyle/>
          <a:p>
            <a:fld id="{87B17086-FE5F-4B39-99A4-0AF7C2C21D7E}" type="slidenum">
              <a:rPr lang="pl-PL" smtClean="0"/>
              <a:pPr/>
              <a:t>157</a:t>
            </a:fld>
            <a:endParaRPr lang="pl-PL" dirty="0"/>
          </a:p>
        </p:txBody>
      </p:sp>
    </p:spTree>
    <p:extLst>
      <p:ext uri="{BB962C8B-B14F-4D97-AF65-F5344CB8AC3E}">
        <p14:creationId xmlns:p14="http://schemas.microsoft.com/office/powerpoint/2010/main" val="13626193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A50641-4A66-5814-7F68-68C6BD14E053}"/>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E98994D-38BE-A0D7-0E2A-7E105416159E}"/>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97A6BB6C-DA15-F7B2-299D-25C6E97FB31C}"/>
              </a:ext>
            </a:extLst>
          </p:cNvPr>
          <p:cNvSpPr>
            <a:spLocks noGrp="1"/>
          </p:cNvSpPr>
          <p:nvPr>
            <p:ph idx="1"/>
          </p:nvPr>
        </p:nvSpPr>
        <p:spPr>
          <a:xfrm>
            <a:off x="838200" y="1825625"/>
            <a:ext cx="10748058" cy="4031113"/>
          </a:xfrm>
        </p:spPr>
        <p:txBody>
          <a:bodyPr>
            <a:normAutofit fontScale="92500" lnSpcReduction="10000"/>
          </a:bodyPr>
          <a:lstStyle/>
          <a:p>
            <a:pPr>
              <a:lnSpc>
                <a:spcPct val="120000"/>
              </a:lnSpc>
              <a:spcAft>
                <a:spcPts val="600"/>
              </a:spcAft>
              <a:buClr>
                <a:schemeClr val="accent3"/>
              </a:buClr>
            </a:pPr>
            <a:r>
              <a:rPr lang="en-US" dirty="0">
                <a:solidFill>
                  <a:schemeClr val="accent3"/>
                </a:solidFill>
                <a:latin typeface="Poppins SemiBold" panose="00000700000000000000" pitchFamily="2" charset="-18"/>
                <a:cs typeface="Poppins SemiBold" panose="00000700000000000000" pitchFamily="2" charset="-18"/>
              </a:rPr>
              <a:t>Factor Method of Recipe Adjustment</a:t>
            </a:r>
          </a:p>
          <a:p>
            <a:pPr>
              <a:lnSpc>
                <a:spcPct val="120000"/>
              </a:lnSpc>
              <a:spcAft>
                <a:spcPts val="600"/>
              </a:spcAft>
              <a:buClr>
                <a:schemeClr val="accent3"/>
              </a:buClr>
            </a:pPr>
            <a:r>
              <a:rPr lang="en-US" dirty="0"/>
              <a:t>The factor method for adjusting recipes involves mathematical calculations and is the most commonly used manual adjustment method.</a:t>
            </a:r>
          </a:p>
          <a:p>
            <a:pPr marL="457200" indent="-457200">
              <a:lnSpc>
                <a:spcPct val="120000"/>
              </a:lnSpc>
              <a:spcAft>
                <a:spcPts val="600"/>
              </a:spcAft>
              <a:buClr>
                <a:schemeClr val="accent3"/>
              </a:buClr>
              <a:buFont typeface="Wingdings" panose="05000000000000000000" pitchFamily="2" charset="2"/>
              <a:buChar char="w"/>
            </a:pPr>
            <a:r>
              <a:rPr lang="en-US" dirty="0"/>
              <a:t>Determine the factor to be used</a:t>
            </a:r>
          </a:p>
          <a:p>
            <a:pPr marL="457200" indent="-457200">
              <a:lnSpc>
                <a:spcPct val="120000"/>
              </a:lnSpc>
              <a:spcAft>
                <a:spcPts val="600"/>
              </a:spcAft>
              <a:buClr>
                <a:schemeClr val="accent3"/>
              </a:buClr>
              <a:buFont typeface="Wingdings" panose="05000000000000000000" pitchFamily="2" charset="2"/>
              <a:buChar char="w"/>
            </a:pPr>
            <a:r>
              <a:rPr lang="en-US" dirty="0"/>
              <a:t>Multiply each ingredient quantity by the factor</a:t>
            </a:r>
          </a:p>
          <a:p>
            <a:pPr marL="457200" indent="-457200">
              <a:lnSpc>
                <a:spcPct val="120000"/>
              </a:lnSpc>
              <a:spcAft>
                <a:spcPts val="600"/>
              </a:spcAft>
              <a:buClr>
                <a:schemeClr val="accent3"/>
              </a:buClr>
              <a:buFont typeface="Wingdings" panose="05000000000000000000" pitchFamily="2" charset="2"/>
              <a:buChar char="w"/>
            </a:pPr>
            <a:r>
              <a:rPr lang="en-US" dirty="0"/>
              <a:t>Change the amounts into more common measurements</a:t>
            </a:r>
          </a:p>
        </p:txBody>
      </p:sp>
      <p:sp>
        <p:nvSpPr>
          <p:cNvPr id="3" name="Symbol zastępczy stopki 2">
            <a:extLst>
              <a:ext uri="{FF2B5EF4-FFF2-40B4-BE49-F238E27FC236}">
                <a16:creationId xmlns:a16="http://schemas.microsoft.com/office/drawing/2014/main" id="{CE6F42D1-AB5C-F2EF-AB28-548D1FD5355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7F43B772-B31A-BB4C-50B1-E4C2A9FB34E6}"/>
              </a:ext>
            </a:extLst>
          </p:cNvPr>
          <p:cNvSpPr>
            <a:spLocks noGrp="1"/>
          </p:cNvSpPr>
          <p:nvPr>
            <p:ph type="sldNum" sz="quarter" idx="4"/>
          </p:nvPr>
        </p:nvSpPr>
        <p:spPr/>
        <p:txBody>
          <a:bodyPr/>
          <a:lstStyle/>
          <a:p>
            <a:fld id="{87B17086-FE5F-4B39-99A4-0AF7C2C21D7E}" type="slidenum">
              <a:rPr lang="pl-PL" smtClean="0"/>
              <a:pPr/>
              <a:t>158</a:t>
            </a:fld>
            <a:endParaRPr lang="pl-PL" dirty="0"/>
          </a:p>
        </p:txBody>
      </p:sp>
    </p:spTree>
    <p:extLst>
      <p:ext uri="{BB962C8B-B14F-4D97-AF65-F5344CB8AC3E}">
        <p14:creationId xmlns:p14="http://schemas.microsoft.com/office/powerpoint/2010/main" val="424770418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F04671-E36B-61BA-9338-8B221195CAB8}"/>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72337C5A-D54A-D05D-790A-9BB60160F571}"/>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BD7D1715-CB0F-39B3-AFFB-4A251E0A890E}"/>
              </a:ext>
            </a:extLst>
          </p:cNvPr>
          <p:cNvSpPr>
            <a:spLocks noGrp="1"/>
          </p:cNvSpPr>
          <p:nvPr>
            <p:ph idx="1"/>
          </p:nvPr>
        </p:nvSpPr>
        <p:spPr>
          <a:xfrm>
            <a:off x="838200" y="1825625"/>
            <a:ext cx="10515600" cy="4031113"/>
          </a:xfrm>
        </p:spPr>
        <p:txBody>
          <a:bodyPr>
            <a:normAutofit lnSpcReduction="10000"/>
          </a:bodyPr>
          <a:lstStyle/>
          <a:p>
            <a:pPr>
              <a:lnSpc>
                <a:spcPct val="120000"/>
              </a:lnSpc>
              <a:spcAft>
                <a:spcPts val="600"/>
              </a:spcAft>
              <a:buClr>
                <a:schemeClr val="accent3"/>
              </a:buClr>
            </a:pPr>
            <a:r>
              <a:rPr lang="en-US" dirty="0">
                <a:solidFill>
                  <a:schemeClr val="accent3"/>
                </a:solidFill>
                <a:latin typeface="Poppins SemiBold" panose="00000700000000000000" pitchFamily="2" charset="-18"/>
                <a:cs typeface="Poppins SemiBold" panose="00000700000000000000" pitchFamily="2" charset="-18"/>
              </a:rPr>
              <a:t>Factor Method of Recipe Adjustment</a:t>
            </a:r>
          </a:p>
          <a:p>
            <a:pPr>
              <a:lnSpc>
                <a:spcPct val="120000"/>
              </a:lnSpc>
              <a:spcAft>
                <a:spcPts val="600"/>
              </a:spcAft>
              <a:buClr>
                <a:schemeClr val="accent3"/>
              </a:buClr>
            </a:pPr>
            <a:r>
              <a:rPr lang="en-US" dirty="0"/>
              <a:t>Determine the factor to be used: </a:t>
            </a:r>
            <a:br>
              <a:rPr lang="pl-PL" dirty="0"/>
            </a:br>
            <a:r>
              <a:rPr lang="en-US" dirty="0"/>
              <a:t>the desired yield ÷ current yield = factor.</a:t>
            </a:r>
            <a:endParaRPr lang="pl-PL" dirty="0"/>
          </a:p>
          <a:p>
            <a:pPr marL="457200" indent="-457200">
              <a:lnSpc>
                <a:spcPct val="120000"/>
              </a:lnSpc>
              <a:spcAft>
                <a:spcPts val="600"/>
              </a:spcAft>
              <a:buClr>
                <a:schemeClr val="accent3"/>
              </a:buClr>
              <a:buFont typeface="Wingdings" panose="05000000000000000000" pitchFamily="2" charset="2"/>
              <a:buChar char="w"/>
            </a:pPr>
            <a:r>
              <a:rPr lang="en-US" dirty="0"/>
              <a:t>Multiply each ingredient by the factor: </a:t>
            </a:r>
            <a:br>
              <a:rPr lang="pl-PL" dirty="0"/>
            </a:br>
            <a:r>
              <a:rPr lang="en-US" dirty="0"/>
              <a:t>current measure x factor = new measure.</a:t>
            </a:r>
          </a:p>
          <a:p>
            <a:pPr marL="457200" indent="-457200">
              <a:lnSpc>
                <a:spcPct val="120000"/>
              </a:lnSpc>
              <a:spcAft>
                <a:spcPts val="600"/>
              </a:spcAft>
              <a:buClr>
                <a:schemeClr val="accent3"/>
              </a:buClr>
              <a:buFont typeface="Wingdings" panose="05000000000000000000" pitchFamily="2" charset="2"/>
              <a:buChar char="w"/>
            </a:pPr>
            <a:r>
              <a:rPr lang="en-US" dirty="0"/>
              <a:t>Change amounts into more common measurements: a new measure may not convert to a useful measure. </a:t>
            </a:r>
          </a:p>
        </p:txBody>
      </p:sp>
      <p:sp>
        <p:nvSpPr>
          <p:cNvPr id="3" name="Symbol zastępczy stopki 2">
            <a:extLst>
              <a:ext uri="{FF2B5EF4-FFF2-40B4-BE49-F238E27FC236}">
                <a16:creationId xmlns:a16="http://schemas.microsoft.com/office/drawing/2014/main" id="{BC207D96-E0C8-52FD-CF7A-F31AA68D473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DAC41417-A91A-2E8F-C377-C8D92D160241}"/>
              </a:ext>
            </a:extLst>
          </p:cNvPr>
          <p:cNvSpPr>
            <a:spLocks noGrp="1"/>
          </p:cNvSpPr>
          <p:nvPr>
            <p:ph type="sldNum" sz="quarter" idx="4"/>
          </p:nvPr>
        </p:nvSpPr>
        <p:spPr/>
        <p:txBody>
          <a:bodyPr/>
          <a:lstStyle/>
          <a:p>
            <a:fld id="{87B17086-FE5F-4B39-99A4-0AF7C2C21D7E}" type="slidenum">
              <a:rPr lang="pl-PL" smtClean="0"/>
              <a:pPr/>
              <a:t>159</a:t>
            </a:fld>
            <a:endParaRPr lang="pl-PL" dirty="0"/>
          </a:p>
        </p:txBody>
      </p:sp>
    </p:spTree>
    <p:extLst>
      <p:ext uri="{BB962C8B-B14F-4D97-AF65-F5344CB8AC3E}">
        <p14:creationId xmlns:p14="http://schemas.microsoft.com/office/powerpoint/2010/main" val="403041323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4C2BFC-FC59-9AAB-6EEB-ED43D562B8D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1A4BB7C1-868A-9F0D-AE07-2181D2C2A8C5}"/>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96A5F84B-17F1-6EB3-4EC4-C68D0AD93588}"/>
              </a:ext>
            </a:extLst>
          </p:cNvPr>
          <p:cNvSpPr>
            <a:spLocks noGrp="1"/>
          </p:cNvSpPr>
          <p:nvPr>
            <p:ph idx="1"/>
          </p:nvPr>
        </p:nvSpPr>
        <p:spPr>
          <a:xfrm>
            <a:off x="838199" y="1825625"/>
            <a:ext cx="10956404" cy="4251084"/>
          </a:xfrm>
        </p:spPr>
        <p:txBody>
          <a:bodyPr>
            <a:normAutofit fontScale="70000" lnSpcReduction="20000"/>
          </a:bodyPr>
          <a:lstStyle/>
          <a:p>
            <a:pPr>
              <a:lnSpc>
                <a:spcPct val="120000"/>
              </a:lnSpc>
              <a:spcAft>
                <a:spcPts val="600"/>
              </a:spcAft>
              <a:buClr>
                <a:schemeClr val="accent3"/>
              </a:buClr>
            </a:pPr>
            <a:r>
              <a:rPr lang="en-US" dirty="0">
                <a:solidFill>
                  <a:schemeClr val="accent3"/>
                </a:solidFill>
                <a:latin typeface="Poppins SemiBold" panose="00000700000000000000" pitchFamily="2" charset="-18"/>
                <a:cs typeface="Poppins SemiBold" panose="00000700000000000000" pitchFamily="2" charset="-18"/>
              </a:rPr>
              <a:t>Factor Method of Recipe Adjustment — INCREASE </a:t>
            </a:r>
          </a:p>
          <a:p>
            <a:pPr>
              <a:lnSpc>
                <a:spcPct val="120000"/>
              </a:lnSpc>
              <a:spcAft>
                <a:spcPts val="600"/>
              </a:spcAft>
              <a:buClr>
                <a:schemeClr val="accent3"/>
              </a:buClr>
            </a:pPr>
            <a:r>
              <a:rPr lang="en-US" dirty="0"/>
              <a:t>Determine the factor to be used: </a:t>
            </a:r>
            <a:br>
              <a:rPr lang="pl-PL" dirty="0"/>
            </a:br>
            <a:r>
              <a:rPr lang="en-US" dirty="0"/>
              <a:t>the desired yield ÷ current yield = factor.</a:t>
            </a:r>
            <a:endParaRPr lang="pl-PL" dirty="0"/>
          </a:p>
          <a:p>
            <a:pPr>
              <a:lnSpc>
                <a:spcPct val="120000"/>
              </a:lnSpc>
              <a:spcAft>
                <a:spcPts val="600"/>
              </a:spcAft>
              <a:buClr>
                <a:schemeClr val="accent3"/>
              </a:buClr>
            </a:pPr>
            <a:r>
              <a:rPr lang="en-US" dirty="0"/>
              <a:t>Example of increasing a recipe for the first two steps:</a:t>
            </a:r>
          </a:p>
          <a:p>
            <a:pPr marL="457200" indent="-457200">
              <a:lnSpc>
                <a:spcPct val="120000"/>
              </a:lnSpc>
              <a:spcAft>
                <a:spcPts val="600"/>
              </a:spcAft>
              <a:buClr>
                <a:schemeClr val="accent3"/>
              </a:buClr>
              <a:buFont typeface="Wingdings" panose="05000000000000000000" pitchFamily="2" charset="2"/>
              <a:buChar char="w"/>
            </a:pPr>
            <a:r>
              <a:rPr lang="en-US" dirty="0"/>
              <a:t>Example: 250 (desired serving yield) ÷ 100 (current serving yield) = 2.5 (factor).</a:t>
            </a:r>
          </a:p>
          <a:p>
            <a:pPr marL="457200" indent="-457200">
              <a:lnSpc>
                <a:spcPct val="120000"/>
              </a:lnSpc>
              <a:spcAft>
                <a:spcPts val="600"/>
              </a:spcAft>
              <a:buClr>
                <a:schemeClr val="accent3"/>
              </a:buClr>
              <a:buFont typeface="Wingdings" panose="05000000000000000000" pitchFamily="2" charset="2"/>
              <a:buChar char="w"/>
            </a:pPr>
            <a:r>
              <a:rPr lang="en-US" dirty="0"/>
              <a:t>Multiply each ingredient by the factor: current measure x factor = new measure</a:t>
            </a:r>
          </a:p>
          <a:p>
            <a:pPr marL="457200" indent="-457200">
              <a:lnSpc>
                <a:spcPct val="120000"/>
              </a:lnSpc>
              <a:spcAft>
                <a:spcPts val="600"/>
              </a:spcAft>
              <a:buClr>
                <a:schemeClr val="accent3"/>
              </a:buClr>
              <a:buFont typeface="Wingdings" panose="05000000000000000000" pitchFamily="2" charset="2"/>
              <a:buChar char="w"/>
            </a:pPr>
            <a:r>
              <a:rPr lang="en-US" dirty="0"/>
              <a:t>Example: 5 pounds (current measure for 100 servings) x 2.5 (factor) = 12.5 pounds (measure for 250 servings).</a:t>
            </a:r>
          </a:p>
        </p:txBody>
      </p:sp>
      <p:sp>
        <p:nvSpPr>
          <p:cNvPr id="3" name="Symbol zastępczy stopki 2">
            <a:extLst>
              <a:ext uri="{FF2B5EF4-FFF2-40B4-BE49-F238E27FC236}">
                <a16:creationId xmlns:a16="http://schemas.microsoft.com/office/drawing/2014/main" id="{4370E360-0573-1E00-9D5C-33D60F7AF15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92BDE56D-7D1B-99D4-849B-52FCB7794A6C}"/>
              </a:ext>
            </a:extLst>
          </p:cNvPr>
          <p:cNvSpPr>
            <a:spLocks noGrp="1"/>
          </p:cNvSpPr>
          <p:nvPr>
            <p:ph type="sldNum" sz="quarter" idx="4"/>
          </p:nvPr>
        </p:nvSpPr>
        <p:spPr/>
        <p:txBody>
          <a:bodyPr/>
          <a:lstStyle/>
          <a:p>
            <a:fld id="{87B17086-FE5F-4B39-99A4-0AF7C2C21D7E}" type="slidenum">
              <a:rPr lang="pl-PL" smtClean="0"/>
              <a:pPr/>
              <a:t>160</a:t>
            </a:fld>
            <a:endParaRPr lang="pl-PL" dirty="0"/>
          </a:p>
        </p:txBody>
      </p:sp>
    </p:spTree>
    <p:extLst>
      <p:ext uri="{BB962C8B-B14F-4D97-AF65-F5344CB8AC3E}">
        <p14:creationId xmlns:p14="http://schemas.microsoft.com/office/powerpoint/2010/main" val="198927368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8C19CA-5205-56AF-BB52-71C87F5FC4C2}"/>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5220CEC-E0B4-F872-E6E5-35A878A3E009}"/>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67C34332-FC35-FF24-4019-DD38BDA82053}"/>
              </a:ext>
            </a:extLst>
          </p:cNvPr>
          <p:cNvSpPr>
            <a:spLocks noGrp="1"/>
          </p:cNvSpPr>
          <p:nvPr>
            <p:ph idx="1"/>
          </p:nvPr>
        </p:nvSpPr>
        <p:spPr>
          <a:xfrm>
            <a:off x="838199" y="1825625"/>
            <a:ext cx="10956404" cy="4251084"/>
          </a:xfrm>
        </p:spPr>
        <p:txBody>
          <a:bodyPr>
            <a:normAutofit fontScale="70000" lnSpcReduction="20000"/>
          </a:bodyPr>
          <a:lstStyle/>
          <a:p>
            <a:pPr>
              <a:lnSpc>
                <a:spcPct val="120000"/>
              </a:lnSpc>
              <a:spcAft>
                <a:spcPts val="600"/>
              </a:spcAft>
              <a:buClr>
                <a:schemeClr val="accent3"/>
              </a:buClr>
            </a:pPr>
            <a:r>
              <a:rPr lang="en-US" dirty="0">
                <a:solidFill>
                  <a:schemeClr val="accent3"/>
                </a:solidFill>
                <a:latin typeface="Poppins SemiBold" panose="00000700000000000000" pitchFamily="2" charset="-18"/>
                <a:cs typeface="Poppins SemiBold" panose="00000700000000000000" pitchFamily="2" charset="-18"/>
              </a:rPr>
              <a:t>Factor Method of Recipe Adjustment — </a:t>
            </a:r>
            <a:r>
              <a:rPr lang="pl-PL" dirty="0">
                <a:solidFill>
                  <a:schemeClr val="accent3"/>
                </a:solidFill>
                <a:latin typeface="Poppins SemiBold" panose="00000700000000000000" pitchFamily="2" charset="-18"/>
                <a:cs typeface="Poppins SemiBold" panose="00000700000000000000" pitchFamily="2" charset="-18"/>
              </a:rPr>
              <a:t>DE</a:t>
            </a:r>
            <a:r>
              <a:rPr lang="en-US" dirty="0">
                <a:solidFill>
                  <a:schemeClr val="accent3"/>
                </a:solidFill>
                <a:latin typeface="Poppins SemiBold" panose="00000700000000000000" pitchFamily="2" charset="-18"/>
                <a:cs typeface="Poppins SemiBold" panose="00000700000000000000" pitchFamily="2" charset="-18"/>
              </a:rPr>
              <a:t>CREASE </a:t>
            </a:r>
          </a:p>
          <a:p>
            <a:pPr>
              <a:lnSpc>
                <a:spcPct val="120000"/>
              </a:lnSpc>
              <a:spcAft>
                <a:spcPts val="600"/>
              </a:spcAft>
              <a:buClr>
                <a:schemeClr val="accent3"/>
              </a:buClr>
            </a:pPr>
            <a:r>
              <a:rPr lang="en-US" dirty="0"/>
              <a:t>Determine the factor to be used: </a:t>
            </a:r>
            <a:br>
              <a:rPr lang="pl-PL" dirty="0"/>
            </a:br>
            <a:r>
              <a:rPr lang="en-US" dirty="0"/>
              <a:t>the desired yield ÷ current yield = factor</a:t>
            </a:r>
            <a:r>
              <a:rPr lang="pl-PL" dirty="0"/>
              <a:t> </a:t>
            </a:r>
            <a:r>
              <a:rPr lang="en-US" dirty="0"/>
              <a:t>decreasing a recipe for the first two steps:</a:t>
            </a:r>
          </a:p>
          <a:p>
            <a:pPr marL="457200" indent="-457200">
              <a:lnSpc>
                <a:spcPct val="120000"/>
              </a:lnSpc>
              <a:spcAft>
                <a:spcPts val="600"/>
              </a:spcAft>
              <a:buClr>
                <a:schemeClr val="accent3"/>
              </a:buClr>
              <a:buFont typeface="Wingdings" panose="05000000000000000000" pitchFamily="2" charset="2"/>
              <a:buChar char="w"/>
            </a:pPr>
            <a:r>
              <a:rPr lang="en-US" dirty="0"/>
              <a:t>Example: 125 (desired serving yield) ÷ 250 (current serving yield) = 0.5 (factor).</a:t>
            </a:r>
          </a:p>
          <a:p>
            <a:pPr marL="457200" indent="-457200">
              <a:lnSpc>
                <a:spcPct val="120000"/>
              </a:lnSpc>
              <a:spcAft>
                <a:spcPts val="600"/>
              </a:spcAft>
              <a:buClr>
                <a:schemeClr val="accent3"/>
              </a:buClr>
              <a:buFont typeface="Wingdings" panose="05000000000000000000" pitchFamily="2" charset="2"/>
              <a:buChar char="w"/>
            </a:pPr>
            <a:r>
              <a:rPr lang="en-US" dirty="0"/>
              <a:t>Multiply each ingredient by the factor: current measure x factor = new measure</a:t>
            </a:r>
          </a:p>
          <a:p>
            <a:pPr marL="457200" indent="-457200">
              <a:lnSpc>
                <a:spcPct val="120000"/>
              </a:lnSpc>
              <a:spcAft>
                <a:spcPts val="600"/>
              </a:spcAft>
              <a:buClr>
                <a:schemeClr val="accent3"/>
              </a:buClr>
              <a:buFont typeface="Wingdings" panose="05000000000000000000" pitchFamily="2" charset="2"/>
              <a:buChar char="w"/>
            </a:pPr>
            <a:r>
              <a:rPr lang="en-US" dirty="0"/>
              <a:t>Example: 5 pounds (current measure for 250 servings) x 0.5 (factor) = 2.5 pounds (measure for 125 servings).</a:t>
            </a:r>
          </a:p>
        </p:txBody>
      </p:sp>
      <p:sp>
        <p:nvSpPr>
          <p:cNvPr id="3" name="Symbol zastępczy stopki 2">
            <a:extLst>
              <a:ext uri="{FF2B5EF4-FFF2-40B4-BE49-F238E27FC236}">
                <a16:creationId xmlns:a16="http://schemas.microsoft.com/office/drawing/2014/main" id="{23A076C3-E868-0D47-758F-2AA624171BC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A2E954D2-1A3B-9D81-F591-C02406D501A5}"/>
              </a:ext>
            </a:extLst>
          </p:cNvPr>
          <p:cNvSpPr>
            <a:spLocks noGrp="1"/>
          </p:cNvSpPr>
          <p:nvPr>
            <p:ph type="sldNum" sz="quarter" idx="4"/>
          </p:nvPr>
        </p:nvSpPr>
        <p:spPr/>
        <p:txBody>
          <a:bodyPr/>
          <a:lstStyle/>
          <a:p>
            <a:fld id="{87B17086-FE5F-4B39-99A4-0AF7C2C21D7E}" type="slidenum">
              <a:rPr lang="pl-PL" smtClean="0"/>
              <a:pPr/>
              <a:t>161</a:t>
            </a:fld>
            <a:endParaRPr lang="pl-PL" dirty="0"/>
          </a:p>
        </p:txBody>
      </p:sp>
    </p:spTree>
    <p:extLst>
      <p:ext uri="{BB962C8B-B14F-4D97-AF65-F5344CB8AC3E}">
        <p14:creationId xmlns:p14="http://schemas.microsoft.com/office/powerpoint/2010/main" val="382175226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2E3974-7102-AA62-A4AB-DBC6DB54715A}"/>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49750671-F736-5442-4D05-9B965A8935D5}"/>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823AB17C-9F8E-EC54-1DBD-ADD09022C1FB}"/>
              </a:ext>
            </a:extLst>
          </p:cNvPr>
          <p:cNvSpPr>
            <a:spLocks noGrp="1"/>
          </p:cNvSpPr>
          <p:nvPr>
            <p:ph idx="1"/>
          </p:nvPr>
        </p:nvSpPr>
        <p:spPr>
          <a:xfrm>
            <a:off x="838200" y="1825625"/>
            <a:ext cx="10748058" cy="4031113"/>
          </a:xfrm>
        </p:spPr>
        <p:txBody>
          <a:bodyPr>
            <a:normAutofit fontScale="85000" lnSpcReduction="20000"/>
          </a:bodyPr>
          <a:lstStyle/>
          <a:p>
            <a:pPr>
              <a:lnSpc>
                <a:spcPct val="120000"/>
              </a:lnSpc>
              <a:spcAft>
                <a:spcPts val="600"/>
              </a:spcAft>
              <a:buClr>
                <a:schemeClr val="accent3"/>
              </a:buClr>
            </a:pPr>
            <a:r>
              <a:rPr lang="en-US" dirty="0">
                <a:solidFill>
                  <a:schemeClr val="accent3"/>
                </a:solidFill>
                <a:latin typeface="Poppins SemiBold" panose="00000700000000000000" pitchFamily="2" charset="-18"/>
                <a:cs typeface="Poppins SemiBold" panose="00000700000000000000" pitchFamily="2" charset="-18"/>
              </a:rPr>
              <a:t>Factor Method of Recipe Adjustment</a:t>
            </a:r>
          </a:p>
          <a:p>
            <a:pPr>
              <a:lnSpc>
                <a:spcPct val="120000"/>
              </a:lnSpc>
              <a:spcAft>
                <a:spcPts val="600"/>
              </a:spcAft>
              <a:buClr>
                <a:schemeClr val="accent3"/>
              </a:buClr>
            </a:pPr>
            <a:r>
              <a:rPr lang="en-US" dirty="0"/>
              <a:t>Change amounts into more common measurements: </a:t>
            </a:r>
            <a:br>
              <a:rPr lang="pl-PL" dirty="0"/>
            </a:br>
            <a:r>
              <a:rPr lang="en-US" dirty="0"/>
              <a:t>a new measure may not convert to a useful measure.</a:t>
            </a:r>
          </a:p>
          <a:p>
            <a:pPr marL="457200" indent="-457200">
              <a:lnSpc>
                <a:spcPct val="120000"/>
              </a:lnSpc>
              <a:spcAft>
                <a:spcPts val="600"/>
              </a:spcAft>
              <a:buClr>
                <a:schemeClr val="accent3"/>
              </a:buClr>
              <a:buFont typeface="Wingdings" panose="05000000000000000000" pitchFamily="2" charset="2"/>
              <a:buChar char="w"/>
            </a:pPr>
            <a:r>
              <a:rPr lang="en-US" dirty="0"/>
              <a:t>Example: A recipe for 50 servings calls for ⅔ cup (0.66 cups) shredded carrots; the amount for 300 servings is 3.96 cups of shredded carrots—convert to 1 quart.</a:t>
            </a:r>
          </a:p>
          <a:p>
            <a:pPr marL="457200" indent="-457200">
              <a:lnSpc>
                <a:spcPct val="120000"/>
              </a:lnSpc>
              <a:spcAft>
                <a:spcPts val="600"/>
              </a:spcAft>
              <a:buClr>
                <a:schemeClr val="accent3"/>
              </a:buClr>
              <a:buFont typeface="Wingdings" panose="05000000000000000000" pitchFamily="2" charset="2"/>
              <a:buChar char="w"/>
            </a:pPr>
            <a:r>
              <a:rPr lang="en-US" dirty="0"/>
              <a:t>Example: A recipe for 100 servings calls for 2 cups of diced onions; the amount for 60 servings is 1.2 cups—convert to 1¼ cups of diced onions.</a:t>
            </a:r>
          </a:p>
        </p:txBody>
      </p:sp>
      <p:sp>
        <p:nvSpPr>
          <p:cNvPr id="3" name="Symbol zastępczy stopki 2">
            <a:extLst>
              <a:ext uri="{FF2B5EF4-FFF2-40B4-BE49-F238E27FC236}">
                <a16:creationId xmlns:a16="http://schemas.microsoft.com/office/drawing/2014/main" id="{0A69B5D9-EB70-C73E-6823-62BEFB08DD4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649E07B8-C4F9-8875-F890-E7A478157AB1}"/>
              </a:ext>
            </a:extLst>
          </p:cNvPr>
          <p:cNvSpPr>
            <a:spLocks noGrp="1"/>
          </p:cNvSpPr>
          <p:nvPr>
            <p:ph type="sldNum" sz="quarter" idx="4"/>
          </p:nvPr>
        </p:nvSpPr>
        <p:spPr/>
        <p:txBody>
          <a:bodyPr/>
          <a:lstStyle/>
          <a:p>
            <a:fld id="{87B17086-FE5F-4B39-99A4-0AF7C2C21D7E}" type="slidenum">
              <a:rPr lang="pl-PL" smtClean="0"/>
              <a:pPr/>
              <a:t>162</a:t>
            </a:fld>
            <a:endParaRPr lang="pl-PL" dirty="0"/>
          </a:p>
        </p:txBody>
      </p:sp>
    </p:spTree>
    <p:extLst>
      <p:ext uri="{BB962C8B-B14F-4D97-AF65-F5344CB8AC3E}">
        <p14:creationId xmlns:p14="http://schemas.microsoft.com/office/powerpoint/2010/main" val="383262111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E7240-56AC-6C06-1A5F-60FD721D6E5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6188D42A-49C4-8F85-4EDA-01F32E7B6447}"/>
              </a:ext>
            </a:extLst>
          </p:cNvPr>
          <p:cNvSpPr>
            <a:spLocks noGrp="1"/>
          </p:cNvSpPr>
          <p:nvPr>
            <p:ph type="title"/>
          </p:nvPr>
        </p:nvSpPr>
        <p:spPr/>
        <p:txBody>
          <a:bodyPr>
            <a:normAutofit fontScale="90000"/>
          </a:bodyPr>
          <a:lstStyle/>
          <a:p>
            <a:r>
              <a:rPr lang="en-US" dirty="0"/>
              <a:t>Key Takeaways and “Ah-Ha” moments</a:t>
            </a:r>
            <a:endParaRPr lang="pl-PL" dirty="0"/>
          </a:p>
        </p:txBody>
      </p:sp>
      <p:sp>
        <p:nvSpPr>
          <p:cNvPr id="4" name="Symbol zastępczy stopki 3">
            <a:extLst>
              <a:ext uri="{FF2B5EF4-FFF2-40B4-BE49-F238E27FC236}">
                <a16:creationId xmlns:a16="http://schemas.microsoft.com/office/drawing/2014/main" id="{29A958F6-5240-FE4D-CF1A-695C06EB1076}"/>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Tree>
    <p:extLst>
      <p:ext uri="{BB962C8B-B14F-4D97-AF65-F5344CB8AC3E}">
        <p14:creationId xmlns:p14="http://schemas.microsoft.com/office/powerpoint/2010/main" val="288393688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5EDB61BA-1AB0-C296-2183-23361CDB5014}"/>
              </a:ext>
            </a:extLst>
          </p:cNvPr>
          <p:cNvSpPr>
            <a:spLocks noGrp="1"/>
          </p:cNvSpPr>
          <p:nvPr>
            <p:ph type="title"/>
          </p:nvPr>
        </p:nvSpPr>
        <p:spPr/>
        <p:txBody>
          <a:bodyPr/>
          <a:lstStyle/>
          <a:p>
            <a:r>
              <a:rPr lang="pl-PL" dirty="0"/>
              <a:t>ACTIVITY: </a:t>
            </a:r>
            <a:r>
              <a:rPr lang="pl-PL" dirty="0" err="1"/>
              <a:t>Factor</a:t>
            </a:r>
            <a:r>
              <a:rPr lang="pl-PL" dirty="0"/>
              <a:t> Method</a:t>
            </a:r>
          </a:p>
        </p:txBody>
      </p:sp>
      <p:sp>
        <p:nvSpPr>
          <p:cNvPr id="2" name="Symbol zastępczy zawartości 1">
            <a:extLst>
              <a:ext uri="{FF2B5EF4-FFF2-40B4-BE49-F238E27FC236}">
                <a16:creationId xmlns:a16="http://schemas.microsoft.com/office/drawing/2014/main" id="{BAC96ED2-12E5-CFC0-B427-8F7F47615706}"/>
              </a:ext>
            </a:extLst>
          </p:cNvPr>
          <p:cNvSpPr>
            <a:spLocks noGrp="1"/>
          </p:cNvSpPr>
          <p:nvPr>
            <p:ph idx="1"/>
          </p:nvPr>
        </p:nvSpPr>
        <p:spPr>
          <a:xfrm>
            <a:off x="443695" y="1768121"/>
            <a:ext cx="3456008" cy="4088618"/>
          </a:xfrm>
        </p:spPr>
        <p:txBody>
          <a:bodyPr rIns="0">
            <a:normAutofit fontScale="70000" lnSpcReduction="20000"/>
          </a:bodyPr>
          <a:lstStyle/>
          <a:p>
            <a:pPr>
              <a:lnSpc>
                <a:spcPct val="115000"/>
              </a:lnSpc>
              <a:spcAft>
                <a:spcPts val="1200"/>
              </a:spcAft>
            </a:pPr>
            <a:r>
              <a:rPr lang="en-US" b="1" dirty="0">
                <a:ea typeface="Calibri" panose="020F0502020204030204" pitchFamily="34" charset="0"/>
              </a:rPr>
              <a:t>Instructions: </a:t>
            </a:r>
          </a:p>
          <a:p>
            <a:pPr>
              <a:lnSpc>
                <a:spcPct val="115000"/>
              </a:lnSpc>
              <a:spcAft>
                <a:spcPts val="1200"/>
              </a:spcAft>
            </a:pPr>
            <a:r>
              <a:rPr lang="en-US" dirty="0">
                <a:ea typeface="Calibri" panose="020F0502020204030204" pitchFamily="34" charset="0"/>
              </a:rPr>
              <a:t>Using the Factor Method, adjust the Broccoli Salad recipe below to</a:t>
            </a:r>
            <a:r>
              <a:rPr lang="pl-PL" dirty="0">
                <a:ea typeface="Calibri" panose="020F0502020204030204" pitchFamily="34" charset="0"/>
              </a:rPr>
              <a:t> </a:t>
            </a:r>
            <a:r>
              <a:rPr lang="en-US" dirty="0">
                <a:ea typeface="Calibri" panose="020F0502020204030204" pitchFamily="34" charset="0"/>
              </a:rPr>
              <a:t>determine the amount of each ingredient needed to make 225 servings.</a:t>
            </a:r>
          </a:p>
          <a:p>
            <a:pPr>
              <a:lnSpc>
                <a:spcPct val="115000"/>
              </a:lnSpc>
              <a:spcAft>
                <a:spcPts val="1200"/>
              </a:spcAft>
            </a:pPr>
            <a:r>
              <a:rPr lang="en-US" dirty="0">
                <a:ea typeface="Calibri" panose="020F0502020204030204" pitchFamily="34" charset="0"/>
              </a:rPr>
              <a:t>The measure of some ingredients will need to be converted to simplify the math equation.</a:t>
            </a:r>
          </a:p>
        </p:txBody>
      </p:sp>
      <p:sp>
        <p:nvSpPr>
          <p:cNvPr id="3" name="Symbol zastępczy stopki 2">
            <a:extLst>
              <a:ext uri="{FF2B5EF4-FFF2-40B4-BE49-F238E27FC236}">
                <a16:creationId xmlns:a16="http://schemas.microsoft.com/office/drawing/2014/main" id="{D00D663A-6576-4D34-C577-F2D98B719D3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6" name="Content Placeholder 3">
            <a:extLst>
              <a:ext uri="{FF2B5EF4-FFF2-40B4-BE49-F238E27FC236}">
                <a16:creationId xmlns:a16="http://schemas.microsoft.com/office/drawing/2014/main" id="{0DDB0916-1C8F-B1C8-042A-3B71332BC392}"/>
              </a:ext>
            </a:extLst>
          </p:cNvPr>
          <p:cNvGraphicFramePr>
            <a:graphicFrameLocks/>
          </p:cNvGraphicFramePr>
          <p:nvPr>
            <p:extLst>
              <p:ext uri="{D42A27DB-BD31-4B8C-83A1-F6EECF244321}">
                <p14:modId xmlns:p14="http://schemas.microsoft.com/office/powerpoint/2010/main" val="1366318740"/>
              </p:ext>
            </p:extLst>
          </p:nvPr>
        </p:nvGraphicFramePr>
        <p:xfrm>
          <a:off x="4282634" y="1768121"/>
          <a:ext cx="7465671" cy="3794781"/>
        </p:xfrm>
        <a:graphic>
          <a:graphicData uri="http://schemas.openxmlformats.org/drawingml/2006/table">
            <a:tbl>
              <a:tblPr firstRow="1" firstCol="1" bandRow="1">
                <a:tableStyleId>{5C22544A-7EE6-4342-B048-85BDC9FD1C3A}</a:tableStyleId>
              </a:tblPr>
              <a:tblGrid>
                <a:gridCol w="1619995">
                  <a:extLst>
                    <a:ext uri="{9D8B030D-6E8A-4147-A177-3AD203B41FA5}">
                      <a16:colId xmlns:a16="http://schemas.microsoft.com/office/drawing/2014/main" val="4290298468"/>
                    </a:ext>
                  </a:extLst>
                </a:gridCol>
                <a:gridCol w="1305588">
                  <a:extLst>
                    <a:ext uri="{9D8B030D-6E8A-4147-A177-3AD203B41FA5}">
                      <a16:colId xmlns:a16="http://schemas.microsoft.com/office/drawing/2014/main" val="744937417"/>
                    </a:ext>
                  </a:extLst>
                </a:gridCol>
                <a:gridCol w="1300099">
                  <a:extLst>
                    <a:ext uri="{9D8B030D-6E8A-4147-A177-3AD203B41FA5}">
                      <a16:colId xmlns:a16="http://schemas.microsoft.com/office/drawing/2014/main" val="1515357468"/>
                    </a:ext>
                  </a:extLst>
                </a:gridCol>
                <a:gridCol w="811063">
                  <a:extLst>
                    <a:ext uri="{9D8B030D-6E8A-4147-A177-3AD203B41FA5}">
                      <a16:colId xmlns:a16="http://schemas.microsoft.com/office/drawing/2014/main" val="939088569"/>
                    </a:ext>
                  </a:extLst>
                </a:gridCol>
                <a:gridCol w="1214463">
                  <a:extLst>
                    <a:ext uri="{9D8B030D-6E8A-4147-A177-3AD203B41FA5}">
                      <a16:colId xmlns:a16="http://schemas.microsoft.com/office/drawing/2014/main" val="4126314580"/>
                    </a:ext>
                  </a:extLst>
                </a:gridCol>
                <a:gridCol w="1214463">
                  <a:extLst>
                    <a:ext uri="{9D8B030D-6E8A-4147-A177-3AD203B41FA5}">
                      <a16:colId xmlns:a16="http://schemas.microsoft.com/office/drawing/2014/main" val="3330319479"/>
                    </a:ext>
                  </a:extLst>
                </a:gridCol>
              </a:tblGrid>
              <a:tr h="888625">
                <a:tc>
                  <a:txBody>
                    <a:bodyPr/>
                    <a:lstStyle/>
                    <a:p>
                      <a:pPr marL="0" marR="0" algn="ctr">
                        <a:lnSpc>
                          <a:spcPct val="115000"/>
                        </a:lnSpc>
                        <a:spcBef>
                          <a:spcPts val="600"/>
                        </a:spcBef>
                        <a:spcAft>
                          <a:spcPts val="600"/>
                        </a:spcAft>
                      </a:pPr>
                      <a:r>
                        <a:rPr lang="en-US" sz="1400" b="0" dirty="0">
                          <a:solidFill>
                            <a:schemeClr val="bg1"/>
                          </a:solidFill>
                          <a:effectLst/>
                          <a:latin typeface="+mj-lt"/>
                        </a:rPr>
                        <a:t>Ingredients</a:t>
                      </a:r>
                      <a:endParaRPr lang="en-US" sz="1400" b="0" dirty="0">
                        <a:solidFill>
                          <a:schemeClr val="bg1"/>
                        </a:solidFill>
                        <a:effectLst/>
                        <a:latin typeface="+mj-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100 Servings</a:t>
                      </a:r>
                    </a:p>
                    <a:p>
                      <a:pPr marL="0" marR="0" algn="ctr">
                        <a:lnSpc>
                          <a:spcPct val="115000"/>
                        </a:lnSpc>
                        <a:spcBef>
                          <a:spcPts val="600"/>
                        </a:spcBef>
                        <a:spcAft>
                          <a:spcPts val="600"/>
                        </a:spcAft>
                      </a:pPr>
                      <a:r>
                        <a:rPr lang="en-US" sz="1400" b="0" dirty="0">
                          <a:solidFill>
                            <a:schemeClr val="bg1"/>
                          </a:solidFill>
                          <a:effectLst/>
                          <a:latin typeface="+mj-lt"/>
                        </a:rPr>
                        <a:t>(Recipe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Converted Quantities</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Factor</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(Calculated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(Common Measure)</a:t>
                      </a:r>
                    </a:p>
                  </a:txBody>
                  <a:tcPr marL="36000" marR="36000" marT="36000" marB="3600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5148753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Broccoli, fresh</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13 </a:t>
                      </a:r>
                      <a:r>
                        <a:rPr lang="en-US" sz="1400" b="0" dirty="0" err="1">
                          <a:solidFill>
                            <a:schemeClr val="tx1"/>
                          </a:solidFill>
                          <a:effectLst/>
                          <a:latin typeface="+mn-lt"/>
                        </a:rPr>
                        <a:t>lb</a:t>
                      </a:r>
                      <a:r>
                        <a:rPr lang="en-US" sz="1400" b="0" dirty="0">
                          <a:solidFill>
                            <a:schemeClr val="tx1"/>
                          </a:solidFill>
                          <a:effectLst/>
                          <a:latin typeface="+mn-lt"/>
                        </a:rPr>
                        <a:t> 8 oz</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478047781"/>
                  </a:ext>
                </a:extLst>
              </a:tr>
              <a:tr h="465810">
                <a:tc>
                  <a:txBody>
                    <a:bodyPr/>
                    <a:lstStyle/>
                    <a:p>
                      <a:pPr marL="0" marR="0">
                        <a:lnSpc>
                          <a:spcPct val="115000"/>
                        </a:lnSpc>
                        <a:spcBef>
                          <a:spcPts val="600"/>
                        </a:spcBef>
                        <a:spcAft>
                          <a:spcPts val="600"/>
                        </a:spcAft>
                      </a:pPr>
                      <a:r>
                        <a:rPr lang="en-US" sz="1400" b="0" dirty="0">
                          <a:solidFill>
                            <a:schemeClr val="tx1"/>
                          </a:solidFill>
                          <a:effectLst/>
                          <a:latin typeface="+mn-lt"/>
                        </a:rPr>
                        <a:t>Mayonnaise,</a:t>
                      </a:r>
                      <a:br>
                        <a:rPr lang="en-US" sz="1400" b="0" dirty="0">
                          <a:solidFill>
                            <a:schemeClr val="tx1"/>
                          </a:solidFill>
                          <a:effectLst/>
                          <a:latin typeface="+mn-lt"/>
                        </a:rPr>
                      </a:br>
                      <a:r>
                        <a:rPr lang="en-US" sz="1400" b="0" dirty="0">
                          <a:solidFill>
                            <a:schemeClr val="tx1"/>
                          </a:solidFill>
                          <a:effectLst/>
                          <a:latin typeface="+mn-lt"/>
                        </a:rPr>
                        <a:t>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2 qt</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9218161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Sugar</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2 </a:t>
                      </a:r>
                      <a:r>
                        <a:rPr lang="en-US" sz="1400" b="0" dirty="0" err="1">
                          <a:solidFill>
                            <a:schemeClr val="tx1"/>
                          </a:solidFill>
                          <a:effectLst/>
                          <a:latin typeface="+mn-lt"/>
                        </a:rPr>
                        <a:t>lb</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2044849976"/>
                  </a:ext>
                </a:extLst>
              </a:tr>
              <a:tr h="458935">
                <a:tc>
                  <a:txBody>
                    <a:bodyPr/>
                    <a:lstStyle/>
                    <a:p>
                      <a:pPr marL="0" marR="0">
                        <a:lnSpc>
                          <a:spcPct val="115000"/>
                        </a:lnSpc>
                        <a:spcBef>
                          <a:spcPts val="600"/>
                        </a:spcBef>
                        <a:spcAft>
                          <a:spcPts val="600"/>
                        </a:spcAft>
                      </a:pPr>
                      <a:r>
                        <a:rPr lang="en-US" sz="1400" b="0">
                          <a:solidFill>
                            <a:schemeClr val="tx1"/>
                          </a:solidFill>
                          <a:effectLst/>
                          <a:latin typeface="+mn-lt"/>
                        </a:rPr>
                        <a:t>White Vinegar</a:t>
                      </a:r>
                      <a:endParaRPr lang="en-US" sz="1400" b="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½ cup</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 </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 </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211573510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Milk,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⅓ cup</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15985939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Cranberry, dried</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1 qt + 3½ cups</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 </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 </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 </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BCCFD0"/>
                    </a:solidFill>
                  </a:tcPr>
                </a:tc>
                <a:extLst>
                  <a:ext uri="{0D108BD9-81ED-4DB2-BD59-A6C34878D82A}">
                    <a16:rowId xmlns:a16="http://schemas.microsoft.com/office/drawing/2014/main" val="3224418796"/>
                  </a:ext>
                </a:extLst>
              </a:tr>
            </a:tbl>
          </a:graphicData>
        </a:graphic>
      </p:graphicFrame>
      <p:sp>
        <p:nvSpPr>
          <p:cNvPr id="7" name="Rectangle 2">
            <a:extLst>
              <a:ext uri="{FF2B5EF4-FFF2-40B4-BE49-F238E27FC236}">
                <a16:creationId xmlns:a16="http://schemas.microsoft.com/office/drawing/2014/main" id="{50E0381E-4888-9745-CFE1-637FB69AA275}"/>
              </a:ext>
            </a:extLst>
          </p:cNvPr>
          <p:cNvSpPr/>
          <p:nvPr/>
        </p:nvSpPr>
        <p:spPr>
          <a:xfrm>
            <a:off x="4282634" y="5692527"/>
            <a:ext cx="7465671" cy="328423"/>
          </a:xfrm>
          <a:prstGeom prst="rect">
            <a:avLst/>
          </a:prstGeom>
        </p:spPr>
        <p:txBody>
          <a:bodyPr wrap="square">
            <a:spAutoFit/>
          </a:bodyPr>
          <a:lstStyle/>
          <a:p>
            <a:pPr algn="ctr">
              <a:lnSpc>
                <a:spcPct val="115000"/>
              </a:lnSpc>
              <a:spcAft>
                <a:spcPts val="1200"/>
              </a:spcAft>
            </a:pPr>
            <a:r>
              <a:rPr lang="en-US" sz="1400" dirty="0">
                <a:solidFill>
                  <a:schemeClr val="tx2"/>
                </a:solidFill>
                <a:latin typeface="+mj-lt"/>
                <a:ea typeface="Calibri" panose="020F0502020204030204" pitchFamily="34" charset="0"/>
              </a:rPr>
              <a:t>Broccoli Salad 	Desired Yield: 225	Current Yield: 100	Factor: </a:t>
            </a:r>
            <a:r>
              <a:rPr lang="en-US" sz="1400" b="1" dirty="0">
                <a:solidFill>
                  <a:schemeClr val="tx2"/>
                </a:solidFill>
                <a:latin typeface="Aptos SemiBold" panose="020F0502020204030204" pitchFamily="34" charset="0"/>
                <a:ea typeface="Calibri" panose="020F0502020204030204" pitchFamily="34" charset="0"/>
              </a:rPr>
              <a:t>______</a:t>
            </a:r>
            <a:endParaRPr lang="en-US" sz="1200" b="1" dirty="0">
              <a:solidFill>
                <a:schemeClr val="tx2"/>
              </a:solidFill>
              <a:effectLst/>
              <a:latin typeface="Aptos SemiBold" panose="020F0502020204030204" pitchFamily="34" charset="0"/>
              <a:ea typeface="Calibri" panose="020F0502020204030204" pitchFamily="34" charset="0"/>
            </a:endParaRPr>
          </a:p>
        </p:txBody>
      </p:sp>
      <p:sp>
        <p:nvSpPr>
          <p:cNvPr id="4" name="Symbol zastępczy numeru slajdu 3">
            <a:extLst>
              <a:ext uri="{FF2B5EF4-FFF2-40B4-BE49-F238E27FC236}">
                <a16:creationId xmlns:a16="http://schemas.microsoft.com/office/drawing/2014/main" id="{926EC754-7C11-9116-61EF-6B76D5CD4361}"/>
              </a:ext>
            </a:extLst>
          </p:cNvPr>
          <p:cNvSpPr>
            <a:spLocks noGrp="1"/>
          </p:cNvSpPr>
          <p:nvPr>
            <p:ph type="sldNum" sz="quarter" idx="4"/>
          </p:nvPr>
        </p:nvSpPr>
        <p:spPr/>
        <p:txBody>
          <a:bodyPr/>
          <a:lstStyle/>
          <a:p>
            <a:fld id="{87B17086-FE5F-4B39-99A4-0AF7C2C21D7E}" type="slidenum">
              <a:rPr lang="pl-PL" smtClean="0"/>
              <a:pPr/>
              <a:t>164</a:t>
            </a:fld>
            <a:endParaRPr lang="pl-PL" dirty="0"/>
          </a:p>
        </p:txBody>
      </p:sp>
    </p:spTree>
    <p:extLst>
      <p:ext uri="{BB962C8B-B14F-4D97-AF65-F5344CB8AC3E}">
        <p14:creationId xmlns:p14="http://schemas.microsoft.com/office/powerpoint/2010/main" val="291302470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4F55E5-DE9F-29A9-D54F-EBF30217A3BE}"/>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3BF12295-EE64-9F0E-7ACE-45DCA0A83825}"/>
              </a:ext>
            </a:extLst>
          </p:cNvPr>
          <p:cNvSpPr>
            <a:spLocks noGrp="1"/>
          </p:cNvSpPr>
          <p:nvPr>
            <p:ph type="title"/>
          </p:nvPr>
        </p:nvSpPr>
        <p:spPr/>
        <p:txBody>
          <a:bodyPr/>
          <a:lstStyle/>
          <a:p>
            <a:r>
              <a:rPr lang="pl-PL" dirty="0"/>
              <a:t>ACTIVITY: Factor Method</a:t>
            </a:r>
            <a:r>
              <a:rPr lang="en-US" dirty="0"/>
              <a:t> </a:t>
            </a:r>
            <a:endParaRPr lang="pl-PL" dirty="0"/>
          </a:p>
        </p:txBody>
      </p:sp>
      <p:sp>
        <p:nvSpPr>
          <p:cNvPr id="2" name="Symbol zastępczy zawartości 1">
            <a:extLst>
              <a:ext uri="{FF2B5EF4-FFF2-40B4-BE49-F238E27FC236}">
                <a16:creationId xmlns:a16="http://schemas.microsoft.com/office/drawing/2014/main" id="{092C00C5-ED93-E195-7612-ED91F8642F28}"/>
              </a:ext>
            </a:extLst>
          </p:cNvPr>
          <p:cNvSpPr>
            <a:spLocks noGrp="1"/>
          </p:cNvSpPr>
          <p:nvPr>
            <p:ph idx="1"/>
          </p:nvPr>
        </p:nvSpPr>
        <p:spPr>
          <a:xfrm>
            <a:off x="443695" y="1768121"/>
            <a:ext cx="3456008" cy="4088618"/>
          </a:xfrm>
        </p:spPr>
        <p:txBody>
          <a:bodyPr rIns="0">
            <a:normAutofit fontScale="85000" lnSpcReduction="20000"/>
          </a:bodyPr>
          <a:lstStyle/>
          <a:p>
            <a:pPr>
              <a:lnSpc>
                <a:spcPct val="115000"/>
              </a:lnSpc>
              <a:spcAft>
                <a:spcPts val="1200"/>
              </a:spcAft>
            </a:pPr>
            <a:r>
              <a:rPr lang="en-US" b="1" dirty="0">
                <a:solidFill>
                  <a:schemeClr val="tx2"/>
                </a:solidFill>
                <a:ea typeface="Calibri" panose="020F0502020204030204" pitchFamily="34" charset="0"/>
              </a:rPr>
              <a:t>Step 1: Determine the “factor” to be used</a:t>
            </a:r>
          </a:p>
          <a:p>
            <a:pPr>
              <a:lnSpc>
                <a:spcPct val="115000"/>
              </a:lnSpc>
              <a:spcAft>
                <a:spcPts val="1200"/>
              </a:spcAft>
            </a:pPr>
            <a:r>
              <a:rPr lang="en-US" dirty="0">
                <a:ea typeface="Calibri" panose="020F0502020204030204" pitchFamily="34" charset="0"/>
              </a:rPr>
              <a:t>The factor is determined by dividing the desired yield in servings (225) by the current yield in servings (100).</a:t>
            </a:r>
          </a:p>
          <a:p>
            <a:pPr>
              <a:lnSpc>
                <a:spcPct val="115000"/>
              </a:lnSpc>
              <a:spcAft>
                <a:spcPts val="1200"/>
              </a:spcAft>
            </a:pPr>
            <a:r>
              <a:rPr lang="en-US" dirty="0">
                <a:ea typeface="Calibri" panose="020F0502020204030204" pitchFamily="34" charset="0"/>
              </a:rPr>
              <a:t>225 ÷ 100 = 2.25</a:t>
            </a:r>
          </a:p>
        </p:txBody>
      </p:sp>
      <p:sp>
        <p:nvSpPr>
          <p:cNvPr id="3" name="Symbol zastępczy stopki 2">
            <a:extLst>
              <a:ext uri="{FF2B5EF4-FFF2-40B4-BE49-F238E27FC236}">
                <a16:creationId xmlns:a16="http://schemas.microsoft.com/office/drawing/2014/main" id="{DDC241EF-FB9F-F5E9-FB3A-00F943067CB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6" name="Content Placeholder 3">
            <a:extLst>
              <a:ext uri="{FF2B5EF4-FFF2-40B4-BE49-F238E27FC236}">
                <a16:creationId xmlns:a16="http://schemas.microsoft.com/office/drawing/2014/main" id="{07CEAD9B-1805-1731-7C6A-282BCB086B62}"/>
              </a:ext>
            </a:extLst>
          </p:cNvPr>
          <p:cNvGraphicFramePr>
            <a:graphicFrameLocks/>
          </p:cNvGraphicFramePr>
          <p:nvPr>
            <p:extLst>
              <p:ext uri="{D42A27DB-BD31-4B8C-83A1-F6EECF244321}">
                <p14:modId xmlns:p14="http://schemas.microsoft.com/office/powerpoint/2010/main" val="3965373975"/>
              </p:ext>
            </p:extLst>
          </p:nvPr>
        </p:nvGraphicFramePr>
        <p:xfrm>
          <a:off x="4282634" y="1768121"/>
          <a:ext cx="7465671" cy="3805683"/>
        </p:xfrm>
        <a:graphic>
          <a:graphicData uri="http://schemas.openxmlformats.org/drawingml/2006/table">
            <a:tbl>
              <a:tblPr firstRow="1" firstCol="1" bandRow="1">
                <a:tableStyleId>{5C22544A-7EE6-4342-B048-85BDC9FD1C3A}</a:tableStyleId>
              </a:tblPr>
              <a:tblGrid>
                <a:gridCol w="1619995">
                  <a:extLst>
                    <a:ext uri="{9D8B030D-6E8A-4147-A177-3AD203B41FA5}">
                      <a16:colId xmlns:a16="http://schemas.microsoft.com/office/drawing/2014/main" val="4290298468"/>
                    </a:ext>
                  </a:extLst>
                </a:gridCol>
                <a:gridCol w="1305588">
                  <a:extLst>
                    <a:ext uri="{9D8B030D-6E8A-4147-A177-3AD203B41FA5}">
                      <a16:colId xmlns:a16="http://schemas.microsoft.com/office/drawing/2014/main" val="744937417"/>
                    </a:ext>
                  </a:extLst>
                </a:gridCol>
                <a:gridCol w="1300099">
                  <a:extLst>
                    <a:ext uri="{9D8B030D-6E8A-4147-A177-3AD203B41FA5}">
                      <a16:colId xmlns:a16="http://schemas.microsoft.com/office/drawing/2014/main" val="1515357468"/>
                    </a:ext>
                  </a:extLst>
                </a:gridCol>
                <a:gridCol w="811063">
                  <a:extLst>
                    <a:ext uri="{9D8B030D-6E8A-4147-A177-3AD203B41FA5}">
                      <a16:colId xmlns:a16="http://schemas.microsoft.com/office/drawing/2014/main" val="939088569"/>
                    </a:ext>
                  </a:extLst>
                </a:gridCol>
                <a:gridCol w="1214463">
                  <a:extLst>
                    <a:ext uri="{9D8B030D-6E8A-4147-A177-3AD203B41FA5}">
                      <a16:colId xmlns:a16="http://schemas.microsoft.com/office/drawing/2014/main" val="4126314580"/>
                    </a:ext>
                  </a:extLst>
                </a:gridCol>
                <a:gridCol w="1214463">
                  <a:extLst>
                    <a:ext uri="{9D8B030D-6E8A-4147-A177-3AD203B41FA5}">
                      <a16:colId xmlns:a16="http://schemas.microsoft.com/office/drawing/2014/main" val="3330319479"/>
                    </a:ext>
                  </a:extLst>
                </a:gridCol>
              </a:tblGrid>
              <a:tr h="888625">
                <a:tc>
                  <a:txBody>
                    <a:bodyPr/>
                    <a:lstStyle/>
                    <a:p>
                      <a:pPr marL="0" marR="0" algn="ctr">
                        <a:lnSpc>
                          <a:spcPct val="115000"/>
                        </a:lnSpc>
                        <a:spcBef>
                          <a:spcPts val="600"/>
                        </a:spcBef>
                        <a:spcAft>
                          <a:spcPts val="600"/>
                        </a:spcAft>
                      </a:pPr>
                      <a:r>
                        <a:rPr lang="en-US" sz="1400" b="0" dirty="0">
                          <a:solidFill>
                            <a:schemeClr val="bg1"/>
                          </a:solidFill>
                          <a:effectLst/>
                          <a:latin typeface="+mj-lt"/>
                        </a:rPr>
                        <a:t>Ingredients</a:t>
                      </a:r>
                      <a:endParaRPr lang="en-US" sz="1400" b="0" dirty="0">
                        <a:solidFill>
                          <a:schemeClr val="bg1"/>
                        </a:solidFill>
                        <a:effectLst/>
                        <a:latin typeface="+mj-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100 Servings</a:t>
                      </a:r>
                    </a:p>
                    <a:p>
                      <a:pPr marL="0" marR="0" algn="ctr">
                        <a:lnSpc>
                          <a:spcPct val="115000"/>
                        </a:lnSpc>
                        <a:spcBef>
                          <a:spcPts val="600"/>
                        </a:spcBef>
                        <a:spcAft>
                          <a:spcPts val="600"/>
                        </a:spcAft>
                      </a:pPr>
                      <a:r>
                        <a:rPr lang="en-US" sz="1400" b="0" dirty="0">
                          <a:solidFill>
                            <a:schemeClr val="bg1"/>
                          </a:solidFill>
                          <a:effectLst/>
                          <a:latin typeface="+mj-lt"/>
                        </a:rPr>
                        <a:t>(Recipe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Converted Quantities</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Factor</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(Calculated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(Common Measure)</a:t>
                      </a:r>
                    </a:p>
                  </a:txBody>
                  <a:tcPr marL="36000" marR="36000" marT="36000" marB="3600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5148753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Broccoli, fresh</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13 </a:t>
                      </a:r>
                      <a:r>
                        <a:rPr lang="en-US" sz="1400" b="0" dirty="0" err="1">
                          <a:solidFill>
                            <a:schemeClr val="tx1"/>
                          </a:solidFill>
                          <a:effectLst/>
                          <a:latin typeface="+mn-lt"/>
                        </a:rPr>
                        <a:t>lb</a:t>
                      </a:r>
                      <a:r>
                        <a:rPr lang="en-US" sz="1400" b="0" dirty="0">
                          <a:solidFill>
                            <a:schemeClr val="tx1"/>
                          </a:solidFill>
                          <a:effectLst/>
                          <a:latin typeface="+mn-lt"/>
                        </a:rPr>
                        <a:t> 8 oz</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13.5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30.375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30 </a:t>
                      </a:r>
                      <a:r>
                        <a:rPr lang="en-US" sz="1400" err="1">
                          <a:effectLst/>
                          <a:latin typeface="Arial" panose="020B0604020202020204" pitchFamily="34" charset="0"/>
                          <a:ea typeface="Calibri" panose="020F0502020204030204" pitchFamily="34" charset="0"/>
                        </a:rPr>
                        <a:t>lb</a:t>
                      </a:r>
                      <a:r>
                        <a:rPr lang="en-US" sz="1400">
                          <a:effectLst/>
                          <a:latin typeface="Arial" panose="020B0604020202020204" pitchFamily="34" charset="0"/>
                          <a:ea typeface="Calibri" panose="020F0502020204030204" pitchFamily="34" charset="0"/>
                        </a:rPr>
                        <a:t> 6 </a:t>
                      </a:r>
                      <a:r>
                        <a:rPr lang="en-US" sz="1400" err="1">
                          <a:effectLst/>
                          <a:latin typeface="Arial" panose="020B0604020202020204" pitchFamily="34" charset="0"/>
                          <a:ea typeface="Calibri" panose="020F0502020204030204" pitchFamily="34" charset="0"/>
                        </a:rPr>
                        <a:t>oz</a:t>
                      </a:r>
                      <a:endParaRPr lang="en-US" sz="140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478047781"/>
                  </a:ext>
                </a:extLst>
              </a:tr>
              <a:tr h="465810">
                <a:tc>
                  <a:txBody>
                    <a:bodyPr/>
                    <a:lstStyle/>
                    <a:p>
                      <a:pPr marL="0" marR="0">
                        <a:lnSpc>
                          <a:spcPct val="115000"/>
                        </a:lnSpc>
                        <a:spcBef>
                          <a:spcPts val="600"/>
                        </a:spcBef>
                        <a:spcAft>
                          <a:spcPts val="600"/>
                        </a:spcAft>
                      </a:pPr>
                      <a:r>
                        <a:rPr lang="en-US" sz="1400" b="0" dirty="0">
                          <a:solidFill>
                            <a:schemeClr val="tx1"/>
                          </a:solidFill>
                          <a:effectLst/>
                          <a:latin typeface="+mn-lt"/>
                        </a:rPr>
                        <a:t>Mayonnaise,</a:t>
                      </a:r>
                      <a:br>
                        <a:rPr lang="en-US" sz="1400" b="0" dirty="0">
                          <a:solidFill>
                            <a:schemeClr val="tx1"/>
                          </a:solidFill>
                          <a:effectLst/>
                          <a:latin typeface="+mn-lt"/>
                        </a:rPr>
                      </a:br>
                      <a:r>
                        <a:rPr lang="en-US" sz="1400" b="0" dirty="0">
                          <a:solidFill>
                            <a:schemeClr val="tx1"/>
                          </a:solidFill>
                          <a:effectLst/>
                          <a:latin typeface="+mn-lt"/>
                        </a:rPr>
                        <a:t>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2 qt</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 qt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4.5 qt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qt + 1 pt</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9218161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Sugar</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2 </a:t>
                      </a:r>
                      <a:r>
                        <a:rPr lang="en-US" sz="1400" b="0" dirty="0" err="1">
                          <a:solidFill>
                            <a:schemeClr val="tx1"/>
                          </a:solidFill>
                          <a:effectLst/>
                          <a:latin typeface="+mn-lt"/>
                        </a:rPr>
                        <a:t>lb</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4.5 lb</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a:t>
                      </a:r>
                      <a:r>
                        <a:rPr lang="en-US" sz="1400" dirty="0" err="1">
                          <a:effectLst/>
                          <a:latin typeface="Arial" panose="020B0604020202020204" pitchFamily="34" charset="0"/>
                          <a:ea typeface="Calibri" panose="020F0502020204030204" pitchFamily="34" charset="0"/>
                        </a:rPr>
                        <a:t>lb</a:t>
                      </a:r>
                      <a:r>
                        <a:rPr lang="en-US" sz="1400" dirty="0">
                          <a:effectLst/>
                          <a:latin typeface="Arial" panose="020B0604020202020204" pitchFamily="34" charset="0"/>
                          <a:ea typeface="Calibri" panose="020F0502020204030204" pitchFamily="34" charset="0"/>
                        </a:rPr>
                        <a:t> 8oz</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2044849976"/>
                  </a:ext>
                </a:extLst>
              </a:tr>
              <a:tr h="458935">
                <a:tc>
                  <a:txBody>
                    <a:bodyPr/>
                    <a:lstStyle/>
                    <a:p>
                      <a:pPr marL="0" marR="0">
                        <a:lnSpc>
                          <a:spcPct val="115000"/>
                        </a:lnSpc>
                        <a:spcBef>
                          <a:spcPts val="600"/>
                        </a:spcBef>
                        <a:spcAft>
                          <a:spcPts val="600"/>
                        </a:spcAft>
                      </a:pPr>
                      <a:r>
                        <a:rPr lang="en-US" sz="1400" b="0">
                          <a:solidFill>
                            <a:schemeClr val="tx1"/>
                          </a:solidFill>
                          <a:effectLst/>
                          <a:latin typeface="+mn-lt"/>
                        </a:rPr>
                        <a:t>White Vinegar</a:t>
                      </a:r>
                      <a:endParaRPr lang="en-US" sz="1400" b="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½ cup</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0.5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1.125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 cup + </a:t>
                      </a:r>
                      <a:br>
                        <a:rPr lang="pl-PL" sz="1400" dirty="0">
                          <a:effectLst/>
                          <a:latin typeface="Arial" panose="020B0604020202020204" pitchFamily="34" charset="0"/>
                          <a:ea typeface="Calibri" panose="020F0502020204030204" pitchFamily="34" charset="0"/>
                        </a:rPr>
                      </a:br>
                      <a:r>
                        <a:rPr lang="en-US" sz="1400" dirty="0">
                          <a:effectLst/>
                          <a:latin typeface="Arial" panose="020B0604020202020204" pitchFamily="34" charset="0"/>
                          <a:ea typeface="Calibri" panose="020F0502020204030204" pitchFamily="34" charset="0"/>
                        </a:rPr>
                        <a:t>2 Tbsp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211573510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Milk,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⅓ cup</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0.333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0.759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¾ cup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15985939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Cranberry, dried</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1 qt + 3½ cups</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7.5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16.875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qt + ⅞ cup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BCCFD0"/>
                    </a:solidFill>
                  </a:tcPr>
                </a:tc>
                <a:extLst>
                  <a:ext uri="{0D108BD9-81ED-4DB2-BD59-A6C34878D82A}">
                    <a16:rowId xmlns:a16="http://schemas.microsoft.com/office/drawing/2014/main" val="3224418796"/>
                  </a:ext>
                </a:extLst>
              </a:tr>
            </a:tbl>
          </a:graphicData>
        </a:graphic>
      </p:graphicFrame>
      <p:sp>
        <p:nvSpPr>
          <p:cNvPr id="7" name="Rectangle 2">
            <a:extLst>
              <a:ext uri="{FF2B5EF4-FFF2-40B4-BE49-F238E27FC236}">
                <a16:creationId xmlns:a16="http://schemas.microsoft.com/office/drawing/2014/main" id="{6238BC6C-828E-9468-493C-C007E49DA5DE}"/>
              </a:ext>
            </a:extLst>
          </p:cNvPr>
          <p:cNvSpPr/>
          <p:nvPr/>
        </p:nvSpPr>
        <p:spPr>
          <a:xfrm>
            <a:off x="4282634" y="5692527"/>
            <a:ext cx="7465671" cy="328423"/>
          </a:xfrm>
          <a:prstGeom prst="rect">
            <a:avLst/>
          </a:prstGeom>
        </p:spPr>
        <p:txBody>
          <a:bodyPr wrap="square">
            <a:spAutoFit/>
          </a:bodyPr>
          <a:lstStyle/>
          <a:p>
            <a:pPr algn="ctr">
              <a:lnSpc>
                <a:spcPct val="115000"/>
              </a:lnSpc>
              <a:spcAft>
                <a:spcPts val="1200"/>
              </a:spcAft>
            </a:pPr>
            <a:r>
              <a:rPr lang="en-US" sz="1400" dirty="0">
                <a:solidFill>
                  <a:schemeClr val="tx2"/>
                </a:solidFill>
                <a:latin typeface="+mj-lt"/>
                <a:ea typeface="Calibri" panose="020F0502020204030204" pitchFamily="34" charset="0"/>
              </a:rPr>
              <a:t>Broccoli Salad 	Desired Yield: 225	Current Yield: 100	Factor: </a:t>
            </a:r>
            <a:r>
              <a:rPr lang="en-US" sz="1400" b="1" dirty="0">
                <a:solidFill>
                  <a:schemeClr val="tx2"/>
                </a:solidFill>
                <a:latin typeface="Aptos SemiBold" panose="020F0502020204030204" pitchFamily="34" charset="0"/>
                <a:ea typeface="Calibri" panose="020F0502020204030204" pitchFamily="34" charset="0"/>
              </a:rPr>
              <a:t>______</a:t>
            </a:r>
            <a:endParaRPr lang="en-US" sz="1200" b="1" dirty="0">
              <a:solidFill>
                <a:schemeClr val="tx2"/>
              </a:solidFill>
              <a:effectLst/>
              <a:latin typeface="Aptos SemiBold" panose="020F0502020204030204" pitchFamily="34" charset="0"/>
              <a:ea typeface="Calibri" panose="020F0502020204030204" pitchFamily="34" charset="0"/>
            </a:endParaRPr>
          </a:p>
        </p:txBody>
      </p:sp>
      <p:sp>
        <p:nvSpPr>
          <p:cNvPr id="4" name="Symbol zastępczy numeru slajdu 3">
            <a:extLst>
              <a:ext uri="{FF2B5EF4-FFF2-40B4-BE49-F238E27FC236}">
                <a16:creationId xmlns:a16="http://schemas.microsoft.com/office/drawing/2014/main" id="{07A27DB5-C325-ABFE-1301-A0C8B9C14631}"/>
              </a:ext>
            </a:extLst>
          </p:cNvPr>
          <p:cNvSpPr>
            <a:spLocks noGrp="1"/>
          </p:cNvSpPr>
          <p:nvPr>
            <p:ph type="sldNum" sz="quarter" idx="4"/>
          </p:nvPr>
        </p:nvSpPr>
        <p:spPr/>
        <p:txBody>
          <a:bodyPr/>
          <a:lstStyle/>
          <a:p>
            <a:fld id="{87B17086-FE5F-4B39-99A4-0AF7C2C21D7E}" type="slidenum">
              <a:rPr lang="pl-PL" smtClean="0"/>
              <a:pPr/>
              <a:t>165</a:t>
            </a:fld>
            <a:endParaRPr lang="pl-PL" dirty="0"/>
          </a:p>
        </p:txBody>
      </p:sp>
    </p:spTree>
    <p:extLst>
      <p:ext uri="{BB962C8B-B14F-4D97-AF65-F5344CB8AC3E}">
        <p14:creationId xmlns:p14="http://schemas.microsoft.com/office/powerpoint/2010/main" val="18696102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040827-8F75-0F11-CF43-7665635A1E0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2703765-15E4-1F10-D75D-A31356C719B1}"/>
              </a:ext>
            </a:extLst>
          </p:cNvPr>
          <p:cNvSpPr>
            <a:spLocks noGrp="1"/>
          </p:cNvSpPr>
          <p:nvPr>
            <p:ph type="title"/>
          </p:nvPr>
        </p:nvSpPr>
        <p:spPr/>
        <p:txBody>
          <a:bodyPr/>
          <a:lstStyle/>
          <a:p>
            <a:r>
              <a:rPr lang="pl-PL" dirty="0"/>
              <a:t>ACTIVITY: Factor Method</a:t>
            </a:r>
            <a:r>
              <a:rPr lang="en-US" dirty="0"/>
              <a:t>  </a:t>
            </a:r>
            <a:endParaRPr lang="pl-PL" dirty="0"/>
          </a:p>
        </p:txBody>
      </p:sp>
      <p:sp>
        <p:nvSpPr>
          <p:cNvPr id="2" name="Symbol zastępczy zawartości 1">
            <a:extLst>
              <a:ext uri="{FF2B5EF4-FFF2-40B4-BE49-F238E27FC236}">
                <a16:creationId xmlns:a16="http://schemas.microsoft.com/office/drawing/2014/main" id="{990D5B97-CEC5-39BA-C7AC-57166520E4FF}"/>
              </a:ext>
            </a:extLst>
          </p:cNvPr>
          <p:cNvSpPr>
            <a:spLocks noGrp="1"/>
          </p:cNvSpPr>
          <p:nvPr>
            <p:ph idx="1"/>
          </p:nvPr>
        </p:nvSpPr>
        <p:spPr>
          <a:xfrm>
            <a:off x="443695" y="1768121"/>
            <a:ext cx="3528000" cy="4088618"/>
          </a:xfrm>
        </p:spPr>
        <p:txBody>
          <a:bodyPr rIns="0">
            <a:normAutofit fontScale="70000" lnSpcReduction="20000"/>
          </a:bodyPr>
          <a:lstStyle/>
          <a:p>
            <a:pPr>
              <a:lnSpc>
                <a:spcPct val="115000"/>
              </a:lnSpc>
              <a:spcAft>
                <a:spcPts val="1200"/>
              </a:spcAft>
            </a:pPr>
            <a:r>
              <a:rPr lang="en-US" b="1" dirty="0">
                <a:solidFill>
                  <a:schemeClr val="tx2"/>
                </a:solidFill>
                <a:ea typeface="Calibri" panose="020F0502020204030204" pitchFamily="34" charset="0"/>
              </a:rPr>
              <a:t>Step 2: Multiply each ingredient quantity </a:t>
            </a:r>
            <a:br>
              <a:rPr lang="pl-PL" b="1" dirty="0">
                <a:solidFill>
                  <a:schemeClr val="tx2"/>
                </a:solidFill>
                <a:ea typeface="Calibri" panose="020F0502020204030204" pitchFamily="34" charset="0"/>
              </a:rPr>
            </a:br>
            <a:r>
              <a:rPr lang="en-US" b="1" dirty="0">
                <a:solidFill>
                  <a:schemeClr val="tx2"/>
                </a:solidFill>
                <a:ea typeface="Calibri" panose="020F0502020204030204" pitchFamily="34" charset="0"/>
              </a:rPr>
              <a:t>by the "factor."</a:t>
            </a:r>
          </a:p>
          <a:p>
            <a:pPr>
              <a:lnSpc>
                <a:spcPct val="115000"/>
              </a:lnSpc>
              <a:spcAft>
                <a:spcPts val="1200"/>
              </a:spcAft>
            </a:pPr>
            <a:r>
              <a:rPr lang="en-US" dirty="0">
                <a:ea typeface="Calibri" panose="020F0502020204030204" pitchFamily="34" charset="0"/>
              </a:rPr>
              <a:t>Several conversions could be done before multiplying to simplify the math. For example, the 13 </a:t>
            </a:r>
            <a:r>
              <a:rPr lang="en-US" dirty="0" err="1">
                <a:ea typeface="Calibri" panose="020F0502020204030204" pitchFamily="34" charset="0"/>
              </a:rPr>
              <a:t>lb</a:t>
            </a:r>
            <a:r>
              <a:rPr lang="en-US" dirty="0">
                <a:ea typeface="Calibri" panose="020F0502020204030204" pitchFamily="34" charset="0"/>
              </a:rPr>
              <a:t> 8 oz of fresh broccoli could be converted to 13.5 </a:t>
            </a:r>
            <a:r>
              <a:rPr lang="en-US" dirty="0" err="1">
                <a:ea typeface="Calibri" panose="020F0502020204030204" pitchFamily="34" charset="0"/>
              </a:rPr>
              <a:t>lb</a:t>
            </a:r>
            <a:r>
              <a:rPr lang="en-US" dirty="0">
                <a:ea typeface="Calibri" panose="020F0502020204030204" pitchFamily="34" charset="0"/>
              </a:rPr>
              <a:t>; </a:t>
            </a:r>
            <a:br>
              <a:rPr lang="pl-PL" dirty="0">
                <a:ea typeface="Calibri" panose="020F0502020204030204" pitchFamily="34" charset="0"/>
              </a:rPr>
            </a:br>
            <a:r>
              <a:rPr lang="en-US" dirty="0">
                <a:ea typeface="Calibri" panose="020F0502020204030204" pitchFamily="34" charset="0"/>
              </a:rPr>
              <a:t>the ½ cup of white vinegar could be converted to </a:t>
            </a:r>
            <a:br>
              <a:rPr lang="pl-PL" dirty="0">
                <a:ea typeface="Calibri" panose="020F0502020204030204" pitchFamily="34" charset="0"/>
              </a:rPr>
            </a:br>
            <a:r>
              <a:rPr lang="en-US" dirty="0">
                <a:ea typeface="Calibri" panose="020F0502020204030204" pitchFamily="34" charset="0"/>
              </a:rPr>
              <a:t>0.5 cup.</a:t>
            </a:r>
          </a:p>
          <a:p>
            <a:pPr>
              <a:lnSpc>
                <a:spcPct val="115000"/>
              </a:lnSpc>
              <a:spcAft>
                <a:spcPts val="1200"/>
              </a:spcAft>
            </a:pPr>
            <a:endParaRPr lang="en-US" dirty="0">
              <a:ea typeface="Calibri" panose="020F0502020204030204" pitchFamily="34" charset="0"/>
            </a:endParaRPr>
          </a:p>
        </p:txBody>
      </p:sp>
      <p:sp>
        <p:nvSpPr>
          <p:cNvPr id="3" name="Symbol zastępczy stopki 2">
            <a:extLst>
              <a:ext uri="{FF2B5EF4-FFF2-40B4-BE49-F238E27FC236}">
                <a16:creationId xmlns:a16="http://schemas.microsoft.com/office/drawing/2014/main" id="{D9622435-4DED-0DCB-019E-F209B7BB123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6" name="Content Placeholder 3">
            <a:extLst>
              <a:ext uri="{FF2B5EF4-FFF2-40B4-BE49-F238E27FC236}">
                <a16:creationId xmlns:a16="http://schemas.microsoft.com/office/drawing/2014/main" id="{90503C96-CCC4-4B7E-748B-ECD2F1A661F7}"/>
              </a:ext>
            </a:extLst>
          </p:cNvPr>
          <p:cNvGraphicFramePr>
            <a:graphicFrameLocks/>
          </p:cNvGraphicFramePr>
          <p:nvPr/>
        </p:nvGraphicFramePr>
        <p:xfrm>
          <a:off x="4282634" y="1768121"/>
          <a:ext cx="7465671" cy="3805683"/>
        </p:xfrm>
        <a:graphic>
          <a:graphicData uri="http://schemas.openxmlformats.org/drawingml/2006/table">
            <a:tbl>
              <a:tblPr firstRow="1" firstCol="1" bandRow="1">
                <a:tableStyleId>{5C22544A-7EE6-4342-B048-85BDC9FD1C3A}</a:tableStyleId>
              </a:tblPr>
              <a:tblGrid>
                <a:gridCol w="1619995">
                  <a:extLst>
                    <a:ext uri="{9D8B030D-6E8A-4147-A177-3AD203B41FA5}">
                      <a16:colId xmlns:a16="http://schemas.microsoft.com/office/drawing/2014/main" val="4290298468"/>
                    </a:ext>
                  </a:extLst>
                </a:gridCol>
                <a:gridCol w="1305588">
                  <a:extLst>
                    <a:ext uri="{9D8B030D-6E8A-4147-A177-3AD203B41FA5}">
                      <a16:colId xmlns:a16="http://schemas.microsoft.com/office/drawing/2014/main" val="744937417"/>
                    </a:ext>
                  </a:extLst>
                </a:gridCol>
                <a:gridCol w="1300099">
                  <a:extLst>
                    <a:ext uri="{9D8B030D-6E8A-4147-A177-3AD203B41FA5}">
                      <a16:colId xmlns:a16="http://schemas.microsoft.com/office/drawing/2014/main" val="1515357468"/>
                    </a:ext>
                  </a:extLst>
                </a:gridCol>
                <a:gridCol w="811063">
                  <a:extLst>
                    <a:ext uri="{9D8B030D-6E8A-4147-A177-3AD203B41FA5}">
                      <a16:colId xmlns:a16="http://schemas.microsoft.com/office/drawing/2014/main" val="939088569"/>
                    </a:ext>
                  </a:extLst>
                </a:gridCol>
                <a:gridCol w="1214463">
                  <a:extLst>
                    <a:ext uri="{9D8B030D-6E8A-4147-A177-3AD203B41FA5}">
                      <a16:colId xmlns:a16="http://schemas.microsoft.com/office/drawing/2014/main" val="4126314580"/>
                    </a:ext>
                  </a:extLst>
                </a:gridCol>
                <a:gridCol w="1214463">
                  <a:extLst>
                    <a:ext uri="{9D8B030D-6E8A-4147-A177-3AD203B41FA5}">
                      <a16:colId xmlns:a16="http://schemas.microsoft.com/office/drawing/2014/main" val="3330319479"/>
                    </a:ext>
                  </a:extLst>
                </a:gridCol>
              </a:tblGrid>
              <a:tr h="888625">
                <a:tc>
                  <a:txBody>
                    <a:bodyPr/>
                    <a:lstStyle/>
                    <a:p>
                      <a:pPr marL="0" marR="0" algn="ctr">
                        <a:lnSpc>
                          <a:spcPct val="115000"/>
                        </a:lnSpc>
                        <a:spcBef>
                          <a:spcPts val="600"/>
                        </a:spcBef>
                        <a:spcAft>
                          <a:spcPts val="600"/>
                        </a:spcAft>
                      </a:pPr>
                      <a:r>
                        <a:rPr lang="en-US" sz="1400" b="0" dirty="0">
                          <a:solidFill>
                            <a:schemeClr val="bg1"/>
                          </a:solidFill>
                          <a:effectLst/>
                          <a:latin typeface="+mj-lt"/>
                        </a:rPr>
                        <a:t>Ingredients</a:t>
                      </a:r>
                      <a:endParaRPr lang="en-US" sz="1400" b="0" dirty="0">
                        <a:solidFill>
                          <a:schemeClr val="bg1"/>
                        </a:solidFill>
                        <a:effectLst/>
                        <a:latin typeface="+mj-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100 Servings</a:t>
                      </a:r>
                    </a:p>
                    <a:p>
                      <a:pPr marL="0" marR="0" algn="ctr">
                        <a:lnSpc>
                          <a:spcPct val="115000"/>
                        </a:lnSpc>
                        <a:spcBef>
                          <a:spcPts val="600"/>
                        </a:spcBef>
                        <a:spcAft>
                          <a:spcPts val="600"/>
                        </a:spcAft>
                      </a:pPr>
                      <a:r>
                        <a:rPr lang="en-US" sz="1400" b="0" dirty="0">
                          <a:solidFill>
                            <a:schemeClr val="bg1"/>
                          </a:solidFill>
                          <a:effectLst/>
                          <a:latin typeface="+mj-lt"/>
                        </a:rPr>
                        <a:t>(Recipe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Converted Quantities</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Factor</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(Calculated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(Common Measure)</a:t>
                      </a:r>
                    </a:p>
                  </a:txBody>
                  <a:tcPr marL="36000" marR="36000" marT="36000" marB="3600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5148753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Broccoli, fresh</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13 </a:t>
                      </a:r>
                      <a:r>
                        <a:rPr lang="en-US" sz="1400" b="0" dirty="0" err="1">
                          <a:solidFill>
                            <a:schemeClr val="tx1"/>
                          </a:solidFill>
                          <a:effectLst/>
                          <a:latin typeface="+mn-lt"/>
                        </a:rPr>
                        <a:t>lb</a:t>
                      </a:r>
                      <a:r>
                        <a:rPr lang="en-US" sz="1400" b="0" dirty="0">
                          <a:solidFill>
                            <a:schemeClr val="tx1"/>
                          </a:solidFill>
                          <a:effectLst/>
                          <a:latin typeface="+mn-lt"/>
                        </a:rPr>
                        <a:t> 8 oz</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13.5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30.375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30 </a:t>
                      </a:r>
                      <a:r>
                        <a:rPr lang="en-US" sz="1400" err="1">
                          <a:effectLst/>
                          <a:latin typeface="Arial" panose="020B0604020202020204" pitchFamily="34" charset="0"/>
                          <a:ea typeface="Calibri" panose="020F0502020204030204" pitchFamily="34" charset="0"/>
                        </a:rPr>
                        <a:t>lb</a:t>
                      </a:r>
                      <a:r>
                        <a:rPr lang="en-US" sz="1400">
                          <a:effectLst/>
                          <a:latin typeface="Arial" panose="020B0604020202020204" pitchFamily="34" charset="0"/>
                          <a:ea typeface="Calibri" panose="020F0502020204030204" pitchFamily="34" charset="0"/>
                        </a:rPr>
                        <a:t> 6 </a:t>
                      </a:r>
                      <a:r>
                        <a:rPr lang="en-US" sz="1400" err="1">
                          <a:effectLst/>
                          <a:latin typeface="Arial" panose="020B0604020202020204" pitchFamily="34" charset="0"/>
                          <a:ea typeface="Calibri" panose="020F0502020204030204" pitchFamily="34" charset="0"/>
                        </a:rPr>
                        <a:t>oz</a:t>
                      </a:r>
                      <a:endParaRPr lang="en-US" sz="140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478047781"/>
                  </a:ext>
                </a:extLst>
              </a:tr>
              <a:tr h="465810">
                <a:tc>
                  <a:txBody>
                    <a:bodyPr/>
                    <a:lstStyle/>
                    <a:p>
                      <a:pPr marL="0" marR="0">
                        <a:lnSpc>
                          <a:spcPct val="115000"/>
                        </a:lnSpc>
                        <a:spcBef>
                          <a:spcPts val="600"/>
                        </a:spcBef>
                        <a:spcAft>
                          <a:spcPts val="600"/>
                        </a:spcAft>
                      </a:pPr>
                      <a:r>
                        <a:rPr lang="en-US" sz="1400" b="0" dirty="0">
                          <a:solidFill>
                            <a:schemeClr val="tx1"/>
                          </a:solidFill>
                          <a:effectLst/>
                          <a:latin typeface="+mn-lt"/>
                        </a:rPr>
                        <a:t>Mayonnaise,</a:t>
                      </a:r>
                      <a:br>
                        <a:rPr lang="en-US" sz="1400" b="0" dirty="0">
                          <a:solidFill>
                            <a:schemeClr val="tx1"/>
                          </a:solidFill>
                          <a:effectLst/>
                          <a:latin typeface="+mn-lt"/>
                        </a:rPr>
                      </a:br>
                      <a:r>
                        <a:rPr lang="en-US" sz="1400" b="0" dirty="0">
                          <a:solidFill>
                            <a:schemeClr val="tx1"/>
                          </a:solidFill>
                          <a:effectLst/>
                          <a:latin typeface="+mn-lt"/>
                        </a:rPr>
                        <a:t>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2 qt</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 qt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4.5 qt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qt + 1 pt</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9218161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Sugar</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2 </a:t>
                      </a:r>
                      <a:r>
                        <a:rPr lang="en-US" sz="1400" b="0" dirty="0" err="1">
                          <a:solidFill>
                            <a:schemeClr val="tx1"/>
                          </a:solidFill>
                          <a:effectLst/>
                          <a:latin typeface="+mn-lt"/>
                        </a:rPr>
                        <a:t>lb</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4.5 lb</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a:t>
                      </a:r>
                      <a:r>
                        <a:rPr lang="en-US" sz="1400" dirty="0" err="1">
                          <a:effectLst/>
                          <a:latin typeface="Arial" panose="020B0604020202020204" pitchFamily="34" charset="0"/>
                          <a:ea typeface="Calibri" panose="020F0502020204030204" pitchFamily="34" charset="0"/>
                        </a:rPr>
                        <a:t>lb</a:t>
                      </a:r>
                      <a:r>
                        <a:rPr lang="en-US" sz="1400" dirty="0">
                          <a:effectLst/>
                          <a:latin typeface="Arial" panose="020B0604020202020204" pitchFamily="34" charset="0"/>
                          <a:ea typeface="Calibri" panose="020F0502020204030204" pitchFamily="34" charset="0"/>
                        </a:rPr>
                        <a:t> 8oz</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2044849976"/>
                  </a:ext>
                </a:extLst>
              </a:tr>
              <a:tr h="458935">
                <a:tc>
                  <a:txBody>
                    <a:bodyPr/>
                    <a:lstStyle/>
                    <a:p>
                      <a:pPr marL="0" marR="0">
                        <a:lnSpc>
                          <a:spcPct val="115000"/>
                        </a:lnSpc>
                        <a:spcBef>
                          <a:spcPts val="600"/>
                        </a:spcBef>
                        <a:spcAft>
                          <a:spcPts val="600"/>
                        </a:spcAft>
                      </a:pPr>
                      <a:r>
                        <a:rPr lang="en-US" sz="1400" b="0">
                          <a:solidFill>
                            <a:schemeClr val="tx1"/>
                          </a:solidFill>
                          <a:effectLst/>
                          <a:latin typeface="+mn-lt"/>
                        </a:rPr>
                        <a:t>White Vinegar</a:t>
                      </a:r>
                      <a:endParaRPr lang="en-US" sz="1400" b="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½ cup</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0.5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1.125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 cup + </a:t>
                      </a:r>
                      <a:br>
                        <a:rPr lang="pl-PL" sz="1400" dirty="0">
                          <a:effectLst/>
                          <a:latin typeface="Arial" panose="020B0604020202020204" pitchFamily="34" charset="0"/>
                          <a:ea typeface="Calibri" panose="020F0502020204030204" pitchFamily="34" charset="0"/>
                        </a:rPr>
                      </a:br>
                      <a:r>
                        <a:rPr lang="en-US" sz="1400" dirty="0">
                          <a:effectLst/>
                          <a:latin typeface="Arial" panose="020B0604020202020204" pitchFamily="34" charset="0"/>
                          <a:ea typeface="Calibri" panose="020F0502020204030204" pitchFamily="34" charset="0"/>
                        </a:rPr>
                        <a:t>2 Tbsp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211573510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Milk,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⅓ cup</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0.333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0.759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¾ cup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15985939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Cranberry, dried</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1 qt + 3½ cups</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7.5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16.875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qt + ⅞ cup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BCCFD0"/>
                    </a:solidFill>
                  </a:tcPr>
                </a:tc>
                <a:extLst>
                  <a:ext uri="{0D108BD9-81ED-4DB2-BD59-A6C34878D82A}">
                    <a16:rowId xmlns:a16="http://schemas.microsoft.com/office/drawing/2014/main" val="3224418796"/>
                  </a:ext>
                </a:extLst>
              </a:tr>
            </a:tbl>
          </a:graphicData>
        </a:graphic>
      </p:graphicFrame>
      <p:sp>
        <p:nvSpPr>
          <p:cNvPr id="7" name="Rectangle 2">
            <a:extLst>
              <a:ext uri="{FF2B5EF4-FFF2-40B4-BE49-F238E27FC236}">
                <a16:creationId xmlns:a16="http://schemas.microsoft.com/office/drawing/2014/main" id="{B6AC014D-15E7-84DB-EDB3-82513E1DFD43}"/>
              </a:ext>
            </a:extLst>
          </p:cNvPr>
          <p:cNvSpPr/>
          <p:nvPr/>
        </p:nvSpPr>
        <p:spPr>
          <a:xfrm>
            <a:off x="4282634" y="5692527"/>
            <a:ext cx="7465671" cy="328423"/>
          </a:xfrm>
          <a:prstGeom prst="rect">
            <a:avLst/>
          </a:prstGeom>
        </p:spPr>
        <p:txBody>
          <a:bodyPr wrap="square">
            <a:spAutoFit/>
          </a:bodyPr>
          <a:lstStyle/>
          <a:p>
            <a:pPr algn="ctr">
              <a:lnSpc>
                <a:spcPct val="115000"/>
              </a:lnSpc>
              <a:spcAft>
                <a:spcPts val="1200"/>
              </a:spcAft>
            </a:pPr>
            <a:r>
              <a:rPr lang="en-US" sz="1400" dirty="0">
                <a:solidFill>
                  <a:schemeClr val="tx2"/>
                </a:solidFill>
                <a:latin typeface="+mj-lt"/>
                <a:ea typeface="Calibri" panose="020F0502020204030204" pitchFamily="34" charset="0"/>
              </a:rPr>
              <a:t>Broccoli Salad 	Desired Yield: 225	Current Yield: 100	Factor: </a:t>
            </a:r>
            <a:r>
              <a:rPr lang="en-US" sz="1400" b="1" dirty="0">
                <a:solidFill>
                  <a:schemeClr val="tx2"/>
                </a:solidFill>
                <a:latin typeface="Aptos SemiBold" panose="020F0502020204030204" pitchFamily="34" charset="0"/>
                <a:ea typeface="Calibri" panose="020F0502020204030204" pitchFamily="34" charset="0"/>
              </a:rPr>
              <a:t>______</a:t>
            </a:r>
            <a:endParaRPr lang="en-US" sz="1200" b="1" dirty="0">
              <a:solidFill>
                <a:schemeClr val="tx2"/>
              </a:solidFill>
              <a:effectLst/>
              <a:latin typeface="Aptos SemiBold" panose="020F0502020204030204" pitchFamily="34" charset="0"/>
              <a:ea typeface="Calibri" panose="020F0502020204030204" pitchFamily="34" charset="0"/>
            </a:endParaRPr>
          </a:p>
        </p:txBody>
      </p:sp>
      <p:sp>
        <p:nvSpPr>
          <p:cNvPr id="4" name="Symbol zastępczy numeru slajdu 3">
            <a:extLst>
              <a:ext uri="{FF2B5EF4-FFF2-40B4-BE49-F238E27FC236}">
                <a16:creationId xmlns:a16="http://schemas.microsoft.com/office/drawing/2014/main" id="{DEA09E84-77B1-EE78-867E-03FB0B0C09BB}"/>
              </a:ext>
            </a:extLst>
          </p:cNvPr>
          <p:cNvSpPr>
            <a:spLocks noGrp="1"/>
          </p:cNvSpPr>
          <p:nvPr>
            <p:ph type="sldNum" sz="quarter" idx="4"/>
          </p:nvPr>
        </p:nvSpPr>
        <p:spPr/>
        <p:txBody>
          <a:bodyPr/>
          <a:lstStyle/>
          <a:p>
            <a:fld id="{87B17086-FE5F-4B39-99A4-0AF7C2C21D7E}" type="slidenum">
              <a:rPr lang="pl-PL" smtClean="0"/>
              <a:pPr/>
              <a:t>166</a:t>
            </a:fld>
            <a:endParaRPr lang="pl-PL" dirty="0"/>
          </a:p>
        </p:txBody>
      </p:sp>
    </p:spTree>
    <p:extLst>
      <p:ext uri="{BB962C8B-B14F-4D97-AF65-F5344CB8AC3E}">
        <p14:creationId xmlns:p14="http://schemas.microsoft.com/office/powerpoint/2010/main" val="83363306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BA19F1-E400-4D08-9865-7799F2218D85}"/>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5A205D6-28FD-A432-C500-FAC7BBAC199B}"/>
              </a:ext>
            </a:extLst>
          </p:cNvPr>
          <p:cNvSpPr>
            <a:spLocks noGrp="1"/>
          </p:cNvSpPr>
          <p:nvPr>
            <p:ph type="title"/>
          </p:nvPr>
        </p:nvSpPr>
        <p:spPr/>
        <p:txBody>
          <a:bodyPr/>
          <a:lstStyle/>
          <a:p>
            <a:r>
              <a:rPr lang="pl-PL" dirty="0"/>
              <a:t>ACTIVITY: Factor Method</a:t>
            </a:r>
            <a:r>
              <a:rPr lang="en-US" dirty="0"/>
              <a:t>   </a:t>
            </a:r>
            <a:endParaRPr lang="pl-PL" dirty="0"/>
          </a:p>
        </p:txBody>
      </p:sp>
      <p:sp>
        <p:nvSpPr>
          <p:cNvPr id="2" name="Symbol zastępczy zawartości 1">
            <a:extLst>
              <a:ext uri="{FF2B5EF4-FFF2-40B4-BE49-F238E27FC236}">
                <a16:creationId xmlns:a16="http://schemas.microsoft.com/office/drawing/2014/main" id="{05F57CBD-96DA-CF9E-5DEA-BE3AADD229B9}"/>
              </a:ext>
            </a:extLst>
          </p:cNvPr>
          <p:cNvSpPr>
            <a:spLocks noGrp="1"/>
          </p:cNvSpPr>
          <p:nvPr>
            <p:ph idx="1"/>
          </p:nvPr>
        </p:nvSpPr>
        <p:spPr>
          <a:xfrm>
            <a:off x="443695" y="1768120"/>
            <a:ext cx="3528000" cy="4252829"/>
          </a:xfrm>
        </p:spPr>
        <p:txBody>
          <a:bodyPr rIns="0">
            <a:normAutofit fontScale="70000" lnSpcReduction="20000"/>
          </a:bodyPr>
          <a:lstStyle/>
          <a:p>
            <a:pPr>
              <a:lnSpc>
                <a:spcPct val="115000"/>
              </a:lnSpc>
              <a:spcAft>
                <a:spcPts val="1200"/>
              </a:spcAft>
            </a:pPr>
            <a:r>
              <a:rPr lang="en-US" b="1" dirty="0">
                <a:solidFill>
                  <a:schemeClr val="tx2"/>
                </a:solidFill>
                <a:ea typeface="Calibri" panose="020F0502020204030204" pitchFamily="34" charset="0"/>
              </a:rPr>
              <a:t>Step 3: Change amounts </a:t>
            </a:r>
            <a:br>
              <a:rPr lang="pl-PL" b="1" dirty="0">
                <a:solidFill>
                  <a:schemeClr val="tx2"/>
                </a:solidFill>
                <a:ea typeface="Calibri" panose="020F0502020204030204" pitchFamily="34" charset="0"/>
              </a:rPr>
            </a:br>
            <a:r>
              <a:rPr lang="en-US" b="1" dirty="0">
                <a:solidFill>
                  <a:schemeClr val="tx2"/>
                </a:solidFill>
                <a:ea typeface="Calibri" panose="020F0502020204030204" pitchFamily="34" charset="0"/>
              </a:rPr>
              <a:t>into more common measurements.</a:t>
            </a:r>
            <a:endParaRPr lang="pl-PL" b="1" dirty="0">
              <a:solidFill>
                <a:schemeClr val="tx2"/>
              </a:solidFill>
              <a:ea typeface="Calibri" panose="020F0502020204030204" pitchFamily="34" charset="0"/>
            </a:endParaRPr>
          </a:p>
          <a:p>
            <a:pPr>
              <a:lnSpc>
                <a:spcPct val="115000"/>
              </a:lnSpc>
              <a:spcAft>
                <a:spcPts val="600"/>
              </a:spcAft>
            </a:pPr>
            <a:r>
              <a:rPr lang="en-US" dirty="0">
                <a:ea typeface="Calibri" panose="020F0502020204030204" pitchFamily="34" charset="0"/>
              </a:rPr>
              <a:t>Once the new quantities have been calculated, conversion to more common measures may be needed. For example, </a:t>
            </a:r>
            <a:br>
              <a:rPr lang="pl-PL" dirty="0">
                <a:ea typeface="Calibri" panose="020F0502020204030204" pitchFamily="34" charset="0"/>
              </a:rPr>
            </a:br>
            <a:r>
              <a:rPr lang="en-US" dirty="0">
                <a:ea typeface="Calibri" panose="020F0502020204030204" pitchFamily="34" charset="0"/>
              </a:rPr>
              <a:t>if an operation weighs ingredients in pounds and ounces, the 30.375 </a:t>
            </a:r>
            <a:r>
              <a:rPr lang="en-US" dirty="0" err="1">
                <a:ea typeface="Calibri" panose="020F0502020204030204" pitchFamily="34" charset="0"/>
              </a:rPr>
              <a:t>lb</a:t>
            </a:r>
            <a:r>
              <a:rPr lang="en-US" dirty="0">
                <a:ea typeface="Calibri" panose="020F0502020204030204" pitchFamily="34" charset="0"/>
              </a:rPr>
              <a:t> of fresh broccoli could be converted to 30 </a:t>
            </a:r>
            <a:r>
              <a:rPr lang="en-US" dirty="0" err="1">
                <a:ea typeface="Calibri" panose="020F0502020204030204" pitchFamily="34" charset="0"/>
              </a:rPr>
              <a:t>lb</a:t>
            </a:r>
            <a:r>
              <a:rPr lang="en-US" dirty="0">
                <a:ea typeface="Calibri" panose="020F0502020204030204" pitchFamily="34" charset="0"/>
              </a:rPr>
              <a:t> 6 oz.</a:t>
            </a:r>
          </a:p>
        </p:txBody>
      </p:sp>
      <p:sp>
        <p:nvSpPr>
          <p:cNvPr id="3" name="Symbol zastępczy stopki 2">
            <a:extLst>
              <a:ext uri="{FF2B5EF4-FFF2-40B4-BE49-F238E27FC236}">
                <a16:creationId xmlns:a16="http://schemas.microsoft.com/office/drawing/2014/main" id="{7D49AB9B-CBF7-8C59-609A-BD8C5F57616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6" name="Content Placeholder 3">
            <a:extLst>
              <a:ext uri="{FF2B5EF4-FFF2-40B4-BE49-F238E27FC236}">
                <a16:creationId xmlns:a16="http://schemas.microsoft.com/office/drawing/2014/main" id="{5794B86B-C9C8-50B3-0896-331DF819B711}"/>
              </a:ext>
            </a:extLst>
          </p:cNvPr>
          <p:cNvGraphicFramePr>
            <a:graphicFrameLocks/>
          </p:cNvGraphicFramePr>
          <p:nvPr/>
        </p:nvGraphicFramePr>
        <p:xfrm>
          <a:off x="4282634" y="1768121"/>
          <a:ext cx="7465671" cy="3805683"/>
        </p:xfrm>
        <a:graphic>
          <a:graphicData uri="http://schemas.openxmlformats.org/drawingml/2006/table">
            <a:tbl>
              <a:tblPr firstRow="1" firstCol="1" bandRow="1">
                <a:tableStyleId>{5C22544A-7EE6-4342-B048-85BDC9FD1C3A}</a:tableStyleId>
              </a:tblPr>
              <a:tblGrid>
                <a:gridCol w="1619995">
                  <a:extLst>
                    <a:ext uri="{9D8B030D-6E8A-4147-A177-3AD203B41FA5}">
                      <a16:colId xmlns:a16="http://schemas.microsoft.com/office/drawing/2014/main" val="4290298468"/>
                    </a:ext>
                  </a:extLst>
                </a:gridCol>
                <a:gridCol w="1305588">
                  <a:extLst>
                    <a:ext uri="{9D8B030D-6E8A-4147-A177-3AD203B41FA5}">
                      <a16:colId xmlns:a16="http://schemas.microsoft.com/office/drawing/2014/main" val="744937417"/>
                    </a:ext>
                  </a:extLst>
                </a:gridCol>
                <a:gridCol w="1300099">
                  <a:extLst>
                    <a:ext uri="{9D8B030D-6E8A-4147-A177-3AD203B41FA5}">
                      <a16:colId xmlns:a16="http://schemas.microsoft.com/office/drawing/2014/main" val="1515357468"/>
                    </a:ext>
                  </a:extLst>
                </a:gridCol>
                <a:gridCol w="811063">
                  <a:extLst>
                    <a:ext uri="{9D8B030D-6E8A-4147-A177-3AD203B41FA5}">
                      <a16:colId xmlns:a16="http://schemas.microsoft.com/office/drawing/2014/main" val="939088569"/>
                    </a:ext>
                  </a:extLst>
                </a:gridCol>
                <a:gridCol w="1214463">
                  <a:extLst>
                    <a:ext uri="{9D8B030D-6E8A-4147-A177-3AD203B41FA5}">
                      <a16:colId xmlns:a16="http://schemas.microsoft.com/office/drawing/2014/main" val="4126314580"/>
                    </a:ext>
                  </a:extLst>
                </a:gridCol>
                <a:gridCol w="1214463">
                  <a:extLst>
                    <a:ext uri="{9D8B030D-6E8A-4147-A177-3AD203B41FA5}">
                      <a16:colId xmlns:a16="http://schemas.microsoft.com/office/drawing/2014/main" val="3330319479"/>
                    </a:ext>
                  </a:extLst>
                </a:gridCol>
              </a:tblGrid>
              <a:tr h="888625">
                <a:tc>
                  <a:txBody>
                    <a:bodyPr/>
                    <a:lstStyle/>
                    <a:p>
                      <a:pPr marL="0" marR="0" algn="ctr">
                        <a:lnSpc>
                          <a:spcPct val="115000"/>
                        </a:lnSpc>
                        <a:spcBef>
                          <a:spcPts val="600"/>
                        </a:spcBef>
                        <a:spcAft>
                          <a:spcPts val="600"/>
                        </a:spcAft>
                      </a:pPr>
                      <a:r>
                        <a:rPr lang="en-US" sz="1400" b="0" dirty="0">
                          <a:solidFill>
                            <a:schemeClr val="bg1"/>
                          </a:solidFill>
                          <a:effectLst/>
                          <a:latin typeface="+mj-lt"/>
                        </a:rPr>
                        <a:t>Ingredients</a:t>
                      </a:r>
                      <a:endParaRPr lang="en-US" sz="1400" b="0" dirty="0">
                        <a:solidFill>
                          <a:schemeClr val="bg1"/>
                        </a:solidFill>
                        <a:effectLst/>
                        <a:latin typeface="+mj-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100 Servings</a:t>
                      </a:r>
                    </a:p>
                    <a:p>
                      <a:pPr marL="0" marR="0" algn="ctr">
                        <a:lnSpc>
                          <a:spcPct val="115000"/>
                        </a:lnSpc>
                        <a:spcBef>
                          <a:spcPts val="600"/>
                        </a:spcBef>
                        <a:spcAft>
                          <a:spcPts val="600"/>
                        </a:spcAft>
                      </a:pPr>
                      <a:r>
                        <a:rPr lang="en-US" sz="1400" b="0" dirty="0">
                          <a:solidFill>
                            <a:schemeClr val="bg1"/>
                          </a:solidFill>
                          <a:effectLst/>
                          <a:latin typeface="+mj-lt"/>
                        </a:rPr>
                        <a:t>(Recipe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Converted Quantities</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Factor</a:t>
                      </a:r>
                      <a:endParaRPr lang="en-US" sz="1400" b="0" dirty="0">
                        <a:solidFill>
                          <a:schemeClr val="bg1"/>
                        </a:solidFill>
                        <a:effectLst/>
                        <a:latin typeface="+mj-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(Calculated Amount)</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pPr marL="0" marR="0" algn="ctr">
                        <a:lnSpc>
                          <a:spcPct val="115000"/>
                        </a:lnSpc>
                        <a:spcBef>
                          <a:spcPts val="600"/>
                        </a:spcBef>
                        <a:spcAft>
                          <a:spcPts val="600"/>
                        </a:spcAft>
                      </a:pPr>
                      <a:r>
                        <a:rPr lang="en-US" sz="1400" b="0" dirty="0">
                          <a:solidFill>
                            <a:schemeClr val="bg1"/>
                          </a:solidFill>
                          <a:effectLst/>
                          <a:latin typeface="+mj-lt"/>
                        </a:rPr>
                        <a:t>225 Servings</a:t>
                      </a:r>
                    </a:p>
                    <a:p>
                      <a:pPr marL="0" marR="0" algn="ctr">
                        <a:lnSpc>
                          <a:spcPct val="115000"/>
                        </a:lnSpc>
                        <a:spcBef>
                          <a:spcPts val="600"/>
                        </a:spcBef>
                        <a:spcAft>
                          <a:spcPts val="600"/>
                        </a:spcAft>
                      </a:pPr>
                      <a:r>
                        <a:rPr lang="en-US" sz="1400" b="0" dirty="0">
                          <a:solidFill>
                            <a:schemeClr val="bg1"/>
                          </a:solidFill>
                          <a:effectLst/>
                          <a:latin typeface="+mj-lt"/>
                        </a:rPr>
                        <a:t>(Common Measure)</a:t>
                      </a:r>
                    </a:p>
                  </a:txBody>
                  <a:tcPr marL="36000" marR="36000" marT="36000" marB="3600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5148753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Broccoli, fresh</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13 </a:t>
                      </a:r>
                      <a:r>
                        <a:rPr lang="en-US" sz="1400" b="0" dirty="0" err="1">
                          <a:solidFill>
                            <a:schemeClr val="tx1"/>
                          </a:solidFill>
                          <a:effectLst/>
                          <a:latin typeface="+mn-lt"/>
                        </a:rPr>
                        <a:t>lb</a:t>
                      </a:r>
                      <a:r>
                        <a:rPr lang="en-US" sz="1400" b="0" dirty="0">
                          <a:solidFill>
                            <a:schemeClr val="tx1"/>
                          </a:solidFill>
                          <a:effectLst/>
                          <a:latin typeface="+mn-lt"/>
                        </a:rPr>
                        <a:t> 8 oz</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13.5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30.375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30 </a:t>
                      </a:r>
                      <a:r>
                        <a:rPr lang="en-US" sz="1400" err="1">
                          <a:effectLst/>
                          <a:latin typeface="Arial" panose="020B0604020202020204" pitchFamily="34" charset="0"/>
                          <a:ea typeface="Calibri" panose="020F0502020204030204" pitchFamily="34" charset="0"/>
                        </a:rPr>
                        <a:t>lb</a:t>
                      </a:r>
                      <a:r>
                        <a:rPr lang="en-US" sz="1400">
                          <a:effectLst/>
                          <a:latin typeface="Arial" panose="020B0604020202020204" pitchFamily="34" charset="0"/>
                          <a:ea typeface="Calibri" panose="020F0502020204030204" pitchFamily="34" charset="0"/>
                        </a:rPr>
                        <a:t> 6 </a:t>
                      </a:r>
                      <a:r>
                        <a:rPr lang="en-US" sz="1400" err="1">
                          <a:effectLst/>
                          <a:latin typeface="Arial" panose="020B0604020202020204" pitchFamily="34" charset="0"/>
                          <a:ea typeface="Calibri" panose="020F0502020204030204" pitchFamily="34" charset="0"/>
                        </a:rPr>
                        <a:t>oz</a:t>
                      </a:r>
                      <a:endParaRPr lang="en-US" sz="140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478047781"/>
                  </a:ext>
                </a:extLst>
              </a:tr>
              <a:tr h="465810">
                <a:tc>
                  <a:txBody>
                    <a:bodyPr/>
                    <a:lstStyle/>
                    <a:p>
                      <a:pPr marL="0" marR="0">
                        <a:lnSpc>
                          <a:spcPct val="115000"/>
                        </a:lnSpc>
                        <a:spcBef>
                          <a:spcPts val="600"/>
                        </a:spcBef>
                        <a:spcAft>
                          <a:spcPts val="600"/>
                        </a:spcAft>
                      </a:pPr>
                      <a:r>
                        <a:rPr lang="en-US" sz="1400" b="0" dirty="0">
                          <a:solidFill>
                            <a:schemeClr val="tx1"/>
                          </a:solidFill>
                          <a:effectLst/>
                          <a:latin typeface="+mn-lt"/>
                        </a:rPr>
                        <a:t>Mayonnaise,</a:t>
                      </a:r>
                      <a:br>
                        <a:rPr lang="en-US" sz="1400" b="0" dirty="0">
                          <a:solidFill>
                            <a:schemeClr val="tx1"/>
                          </a:solidFill>
                          <a:effectLst/>
                          <a:latin typeface="+mn-lt"/>
                        </a:rPr>
                      </a:br>
                      <a:r>
                        <a:rPr lang="en-US" sz="1400" b="0" dirty="0">
                          <a:solidFill>
                            <a:schemeClr val="tx1"/>
                          </a:solidFill>
                          <a:effectLst/>
                          <a:latin typeface="+mn-lt"/>
                        </a:rPr>
                        <a:t>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2 qt</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 qt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4.5 qt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qt + 1 pt</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921816126"/>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Sugar</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2 </a:t>
                      </a:r>
                      <a:r>
                        <a:rPr lang="en-US" sz="1400" b="0" dirty="0" err="1">
                          <a:solidFill>
                            <a:schemeClr val="tx1"/>
                          </a:solidFill>
                          <a:effectLst/>
                          <a:latin typeface="+mn-lt"/>
                        </a:rPr>
                        <a:t>lb</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 </a:t>
                      </a:r>
                      <a:r>
                        <a:rPr lang="en-US" sz="1400" dirty="0" err="1">
                          <a:effectLst/>
                          <a:latin typeface="Arial" panose="020B0604020202020204" pitchFamily="34" charset="0"/>
                          <a:ea typeface="Calibri" panose="020F0502020204030204" pitchFamily="34" charset="0"/>
                        </a:rPr>
                        <a:t>lb</a:t>
                      </a:r>
                      <a:endParaRPr lang="en-US" sz="1400" dirty="0">
                        <a:effectLst/>
                        <a:latin typeface="Arial" panose="020B0604020202020204" pitchFamily="34" charset="0"/>
                        <a:ea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a:effectLst/>
                          <a:latin typeface="Arial" panose="020B0604020202020204" pitchFamily="34" charset="0"/>
                          <a:ea typeface="Calibri" panose="020F0502020204030204" pitchFamily="34" charset="0"/>
                        </a:rPr>
                        <a:t>4.5 lb</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a:t>
                      </a:r>
                      <a:r>
                        <a:rPr lang="en-US" sz="1400" dirty="0" err="1">
                          <a:effectLst/>
                          <a:latin typeface="Arial" panose="020B0604020202020204" pitchFamily="34" charset="0"/>
                          <a:ea typeface="Calibri" panose="020F0502020204030204" pitchFamily="34" charset="0"/>
                        </a:rPr>
                        <a:t>lb</a:t>
                      </a:r>
                      <a:r>
                        <a:rPr lang="en-US" sz="1400" dirty="0">
                          <a:effectLst/>
                          <a:latin typeface="Arial" panose="020B0604020202020204" pitchFamily="34" charset="0"/>
                          <a:ea typeface="Calibri" panose="020F0502020204030204" pitchFamily="34" charset="0"/>
                        </a:rPr>
                        <a:t> 8oz</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2044849976"/>
                  </a:ext>
                </a:extLst>
              </a:tr>
              <a:tr h="458935">
                <a:tc>
                  <a:txBody>
                    <a:bodyPr/>
                    <a:lstStyle/>
                    <a:p>
                      <a:pPr marL="0" marR="0">
                        <a:lnSpc>
                          <a:spcPct val="115000"/>
                        </a:lnSpc>
                        <a:spcBef>
                          <a:spcPts val="600"/>
                        </a:spcBef>
                        <a:spcAft>
                          <a:spcPts val="600"/>
                        </a:spcAft>
                      </a:pPr>
                      <a:r>
                        <a:rPr lang="en-US" sz="1400" b="0">
                          <a:solidFill>
                            <a:schemeClr val="tx1"/>
                          </a:solidFill>
                          <a:effectLst/>
                          <a:latin typeface="+mn-lt"/>
                        </a:rPr>
                        <a:t>White Vinegar</a:t>
                      </a:r>
                      <a:endParaRPr lang="en-US" sz="1400" b="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½ cup</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0.5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1.125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 cup + </a:t>
                      </a:r>
                      <a:br>
                        <a:rPr lang="pl-PL" sz="1400" dirty="0">
                          <a:effectLst/>
                          <a:latin typeface="Arial" panose="020B0604020202020204" pitchFamily="34" charset="0"/>
                          <a:ea typeface="Calibri" panose="020F0502020204030204" pitchFamily="34" charset="0"/>
                        </a:rPr>
                      </a:br>
                      <a:r>
                        <a:rPr lang="en-US" sz="1400" dirty="0">
                          <a:effectLst/>
                          <a:latin typeface="Arial" panose="020B0604020202020204" pitchFamily="34" charset="0"/>
                          <a:ea typeface="Calibri" panose="020F0502020204030204" pitchFamily="34" charset="0"/>
                        </a:rPr>
                        <a:t>2 Tbsp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211573510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Milk, low-fat</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b="0" dirty="0">
                          <a:solidFill>
                            <a:schemeClr val="tx1"/>
                          </a:solidFill>
                          <a:effectLst/>
                          <a:latin typeface="+mn-lt"/>
                        </a:rPr>
                        <a:t>⅓ cup</a:t>
                      </a:r>
                      <a:endParaRPr lang="en-US" sz="1400" b="0" dirty="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0.333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0.759 cup</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¾ cup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159859391"/>
                  </a:ext>
                </a:extLst>
              </a:tr>
              <a:tr h="458935">
                <a:tc>
                  <a:txBody>
                    <a:bodyPr/>
                    <a:lstStyle/>
                    <a:p>
                      <a:pPr marL="0" marR="0">
                        <a:lnSpc>
                          <a:spcPct val="115000"/>
                        </a:lnSpc>
                        <a:spcBef>
                          <a:spcPts val="600"/>
                        </a:spcBef>
                        <a:spcAft>
                          <a:spcPts val="600"/>
                        </a:spcAft>
                      </a:pPr>
                      <a:r>
                        <a:rPr lang="en-US" sz="1400" b="0" dirty="0">
                          <a:solidFill>
                            <a:schemeClr val="tx1"/>
                          </a:solidFill>
                          <a:effectLst/>
                          <a:latin typeface="+mn-lt"/>
                        </a:rPr>
                        <a:t>Cranberry, dried</a:t>
                      </a:r>
                      <a:endParaRPr lang="en-US" sz="1400" b="0" dirty="0">
                        <a:solidFill>
                          <a:schemeClr val="tx1"/>
                        </a:solidFill>
                        <a:effectLst/>
                        <a:latin typeface="+mn-lt"/>
                        <a:ea typeface="Calibri" panose="020F0502020204030204" pitchFamily="34" charset="0"/>
                      </a:endParaRPr>
                    </a:p>
                  </a:txBody>
                  <a:tcPr marL="36000" marR="36000" marT="36000" marB="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b="0">
                          <a:solidFill>
                            <a:schemeClr val="tx1"/>
                          </a:solidFill>
                          <a:effectLst/>
                          <a:latin typeface="+mn-lt"/>
                        </a:rPr>
                        <a:t>1 qt + 3½ cups</a:t>
                      </a:r>
                      <a:endParaRPr lang="en-US" sz="1400" b="0">
                        <a:solidFill>
                          <a:schemeClr val="tx1"/>
                        </a:solidFill>
                        <a:effectLst/>
                        <a:latin typeface="+mn-lt"/>
                        <a:ea typeface="Calibri" panose="020F050202020403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7.5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2.25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16.875 cups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CCFD0"/>
                    </a:solidFill>
                  </a:tcPr>
                </a:tc>
                <a:tc>
                  <a:txBody>
                    <a:bodyPr/>
                    <a:lstStyle/>
                    <a:p>
                      <a:pPr marL="0" marR="0">
                        <a:lnSpc>
                          <a:spcPct val="115000"/>
                        </a:lnSpc>
                        <a:spcBef>
                          <a:spcPts val="600"/>
                        </a:spcBef>
                        <a:spcAft>
                          <a:spcPts val="600"/>
                        </a:spcAft>
                      </a:pPr>
                      <a:r>
                        <a:rPr lang="en-US" sz="1400" dirty="0">
                          <a:effectLst/>
                          <a:latin typeface="Arial" panose="020B0604020202020204" pitchFamily="34" charset="0"/>
                          <a:ea typeface="Calibri" panose="020F0502020204030204" pitchFamily="34" charset="0"/>
                        </a:rPr>
                        <a:t>4 qt + ⅞ cup</a:t>
                      </a: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BCCFD0"/>
                    </a:solidFill>
                  </a:tcPr>
                </a:tc>
                <a:extLst>
                  <a:ext uri="{0D108BD9-81ED-4DB2-BD59-A6C34878D82A}">
                    <a16:rowId xmlns:a16="http://schemas.microsoft.com/office/drawing/2014/main" val="3224418796"/>
                  </a:ext>
                </a:extLst>
              </a:tr>
            </a:tbl>
          </a:graphicData>
        </a:graphic>
      </p:graphicFrame>
      <p:sp>
        <p:nvSpPr>
          <p:cNvPr id="7" name="Rectangle 2">
            <a:extLst>
              <a:ext uri="{FF2B5EF4-FFF2-40B4-BE49-F238E27FC236}">
                <a16:creationId xmlns:a16="http://schemas.microsoft.com/office/drawing/2014/main" id="{A2990027-A543-BF27-297D-4C23EA2013DC}"/>
              </a:ext>
            </a:extLst>
          </p:cNvPr>
          <p:cNvSpPr/>
          <p:nvPr/>
        </p:nvSpPr>
        <p:spPr>
          <a:xfrm>
            <a:off x="4282634" y="5692527"/>
            <a:ext cx="7465671" cy="328423"/>
          </a:xfrm>
          <a:prstGeom prst="rect">
            <a:avLst/>
          </a:prstGeom>
        </p:spPr>
        <p:txBody>
          <a:bodyPr wrap="square">
            <a:spAutoFit/>
          </a:bodyPr>
          <a:lstStyle/>
          <a:p>
            <a:pPr algn="ctr">
              <a:lnSpc>
                <a:spcPct val="115000"/>
              </a:lnSpc>
              <a:spcAft>
                <a:spcPts val="1200"/>
              </a:spcAft>
            </a:pPr>
            <a:r>
              <a:rPr lang="en-US" sz="1400" dirty="0">
                <a:solidFill>
                  <a:schemeClr val="tx2"/>
                </a:solidFill>
                <a:latin typeface="+mj-lt"/>
                <a:ea typeface="Calibri" panose="020F0502020204030204" pitchFamily="34" charset="0"/>
              </a:rPr>
              <a:t>Broccoli Salad 	Desired Yield: 225	Current Yield: 100	Factor: </a:t>
            </a:r>
            <a:r>
              <a:rPr lang="en-US" sz="1400" b="1" dirty="0">
                <a:solidFill>
                  <a:schemeClr val="tx2"/>
                </a:solidFill>
                <a:latin typeface="Aptos SemiBold" panose="020F0502020204030204" pitchFamily="34" charset="0"/>
                <a:ea typeface="Calibri" panose="020F0502020204030204" pitchFamily="34" charset="0"/>
              </a:rPr>
              <a:t>______</a:t>
            </a:r>
            <a:endParaRPr lang="en-US" sz="1200" b="1" dirty="0">
              <a:solidFill>
                <a:schemeClr val="tx2"/>
              </a:solidFill>
              <a:effectLst/>
              <a:latin typeface="Aptos SemiBold" panose="020F0502020204030204" pitchFamily="34" charset="0"/>
              <a:ea typeface="Calibri" panose="020F0502020204030204" pitchFamily="34" charset="0"/>
            </a:endParaRPr>
          </a:p>
        </p:txBody>
      </p:sp>
      <p:sp>
        <p:nvSpPr>
          <p:cNvPr id="4" name="Symbol zastępczy numeru slajdu 3">
            <a:extLst>
              <a:ext uri="{FF2B5EF4-FFF2-40B4-BE49-F238E27FC236}">
                <a16:creationId xmlns:a16="http://schemas.microsoft.com/office/drawing/2014/main" id="{8F6AE539-CA57-363D-EB15-6A6322E3B60D}"/>
              </a:ext>
            </a:extLst>
          </p:cNvPr>
          <p:cNvSpPr>
            <a:spLocks noGrp="1"/>
          </p:cNvSpPr>
          <p:nvPr>
            <p:ph type="sldNum" sz="quarter" idx="4"/>
          </p:nvPr>
        </p:nvSpPr>
        <p:spPr/>
        <p:txBody>
          <a:bodyPr/>
          <a:lstStyle/>
          <a:p>
            <a:fld id="{87B17086-FE5F-4B39-99A4-0AF7C2C21D7E}" type="slidenum">
              <a:rPr lang="pl-PL" smtClean="0"/>
              <a:pPr/>
              <a:t>167</a:t>
            </a:fld>
            <a:endParaRPr lang="pl-PL" dirty="0"/>
          </a:p>
        </p:txBody>
      </p:sp>
    </p:spTree>
    <p:extLst>
      <p:ext uri="{BB962C8B-B14F-4D97-AF65-F5344CB8AC3E}">
        <p14:creationId xmlns:p14="http://schemas.microsoft.com/office/powerpoint/2010/main" val="183224716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F0961A-D6DE-665F-D2F1-F3ED54C042CD}"/>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19FDD211-8457-136A-D4FB-8AA7BEDA1A0C}"/>
              </a:ext>
            </a:extLst>
          </p:cNvPr>
          <p:cNvSpPr>
            <a:spLocks noGrp="1"/>
          </p:cNvSpPr>
          <p:nvPr>
            <p:ph type="title"/>
          </p:nvPr>
        </p:nvSpPr>
        <p:spPr/>
        <p:txBody>
          <a:bodyPr/>
          <a:lstStyle/>
          <a:p>
            <a:r>
              <a:rPr lang="pl-PL" dirty="0"/>
              <a:t>Quantity Adjustment Phase </a:t>
            </a:r>
            <a:r>
              <a:rPr lang="en-US" dirty="0"/>
              <a:t>     </a:t>
            </a:r>
            <a:endParaRPr lang="pl-PL" dirty="0"/>
          </a:p>
        </p:txBody>
      </p:sp>
      <p:sp>
        <p:nvSpPr>
          <p:cNvPr id="2" name="Symbol zastępczy zawartości 1">
            <a:extLst>
              <a:ext uri="{FF2B5EF4-FFF2-40B4-BE49-F238E27FC236}">
                <a16:creationId xmlns:a16="http://schemas.microsoft.com/office/drawing/2014/main" id="{3290D9D7-BFF9-A687-D8F1-E438B587B5EF}"/>
              </a:ext>
            </a:extLst>
          </p:cNvPr>
          <p:cNvSpPr>
            <a:spLocks noGrp="1"/>
          </p:cNvSpPr>
          <p:nvPr>
            <p:ph idx="1"/>
          </p:nvPr>
        </p:nvSpPr>
        <p:spPr>
          <a:xfrm>
            <a:off x="838201" y="1825625"/>
            <a:ext cx="7414548" cy="4471003"/>
          </a:xfrm>
        </p:spPr>
        <p:txBody>
          <a:bodyPr>
            <a:normAutofit fontScale="77500" lnSpcReduction="20000"/>
          </a:bodyPr>
          <a:lstStyle/>
          <a:p>
            <a:pPr>
              <a:lnSpc>
                <a:spcPct val="120000"/>
              </a:lnSpc>
              <a:spcAft>
                <a:spcPts val="600"/>
              </a:spcAft>
              <a:buClr>
                <a:schemeClr val="accent3"/>
              </a:buClr>
            </a:pPr>
            <a:r>
              <a:rPr lang="en-US" dirty="0">
                <a:solidFill>
                  <a:schemeClr val="accent3"/>
                </a:solidFill>
                <a:latin typeface="Poppins SemiBold" panose="00000700000000000000" pitchFamily="2" charset="-18"/>
                <a:cs typeface="Poppins SemiBold" panose="00000700000000000000" pitchFamily="2" charset="-18"/>
              </a:rPr>
              <a:t>Factor Method of Recipe Adjustment</a:t>
            </a:r>
          </a:p>
          <a:p>
            <a:pPr marL="0" lvl="0" indent="0">
              <a:lnSpc>
                <a:spcPct val="120000"/>
              </a:lnSpc>
              <a:buNone/>
            </a:pPr>
            <a:r>
              <a:rPr lang="en-US" dirty="0"/>
              <a:t>Some ingredients require special attention during recipe standardization. These ingredients do not increase or decrease proportionately:</a:t>
            </a:r>
          </a:p>
          <a:p>
            <a:pPr marL="457200" indent="-457200">
              <a:lnSpc>
                <a:spcPct val="120000"/>
              </a:lnSpc>
              <a:spcBef>
                <a:spcPts val="600"/>
              </a:spcBef>
              <a:spcAft>
                <a:spcPts val="600"/>
              </a:spcAft>
              <a:buClr>
                <a:schemeClr val="accent3"/>
              </a:buClr>
              <a:buFont typeface="Wingdings" panose="05000000000000000000" pitchFamily="2" charset="2"/>
              <a:buChar char="w"/>
            </a:pPr>
            <a:r>
              <a:rPr lang="en-US" sz="2700" dirty="0"/>
              <a:t>Herbs and spices</a:t>
            </a:r>
          </a:p>
          <a:p>
            <a:pPr marL="457200" indent="-457200">
              <a:lnSpc>
                <a:spcPct val="120000"/>
              </a:lnSpc>
              <a:spcBef>
                <a:spcPts val="600"/>
              </a:spcBef>
              <a:spcAft>
                <a:spcPts val="600"/>
              </a:spcAft>
              <a:buClr>
                <a:schemeClr val="accent3"/>
              </a:buClr>
              <a:buFont typeface="Wingdings" panose="05000000000000000000" pitchFamily="2" charset="2"/>
              <a:buChar char="w"/>
            </a:pPr>
            <a:r>
              <a:rPr lang="en-US" sz="2700" dirty="0"/>
              <a:t>Leavening agents – baking powder, soda, </a:t>
            </a:r>
            <a:br>
              <a:rPr lang="pl-PL" sz="2700" dirty="0"/>
            </a:br>
            <a:r>
              <a:rPr lang="en-US" sz="2700" dirty="0"/>
              <a:t>and yeast </a:t>
            </a:r>
          </a:p>
          <a:p>
            <a:pPr marL="457200" indent="-457200">
              <a:lnSpc>
                <a:spcPct val="120000"/>
              </a:lnSpc>
              <a:spcBef>
                <a:spcPts val="600"/>
              </a:spcBef>
              <a:spcAft>
                <a:spcPts val="600"/>
              </a:spcAft>
              <a:buClr>
                <a:schemeClr val="accent3"/>
              </a:buClr>
              <a:buFont typeface="Wingdings" panose="05000000000000000000" pitchFamily="2" charset="2"/>
              <a:buChar char="w"/>
            </a:pPr>
            <a:r>
              <a:rPr lang="en-US" sz="2700" dirty="0"/>
              <a:t>Thickening agents – flour, cornstarch, </a:t>
            </a:r>
            <a:br>
              <a:rPr lang="pl-PL" sz="2700" dirty="0"/>
            </a:br>
            <a:r>
              <a:rPr lang="en-US" sz="2700" dirty="0"/>
              <a:t>and eggs</a:t>
            </a:r>
          </a:p>
          <a:p>
            <a:pPr marL="457200" indent="-457200">
              <a:lnSpc>
                <a:spcPct val="120000"/>
              </a:lnSpc>
              <a:spcBef>
                <a:spcPts val="600"/>
              </a:spcBef>
              <a:spcAft>
                <a:spcPts val="600"/>
              </a:spcAft>
              <a:buClr>
                <a:schemeClr val="accent3"/>
              </a:buClr>
              <a:buFont typeface="Wingdings" panose="05000000000000000000" pitchFamily="2" charset="2"/>
              <a:buChar char="w"/>
            </a:pPr>
            <a:r>
              <a:rPr lang="en-US" sz="2700" dirty="0"/>
              <a:t>Liquids – water and juice.</a:t>
            </a:r>
          </a:p>
        </p:txBody>
      </p:sp>
      <p:sp>
        <p:nvSpPr>
          <p:cNvPr id="3" name="Symbol zastępczy stopki 2">
            <a:extLst>
              <a:ext uri="{FF2B5EF4-FFF2-40B4-BE49-F238E27FC236}">
                <a16:creationId xmlns:a16="http://schemas.microsoft.com/office/drawing/2014/main" id="{BF34FD2C-65B9-D38C-1234-2EF15364DF7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6" name="Prostokąt: zaokrąglone rogi 5">
            <a:extLst>
              <a:ext uri="{FF2B5EF4-FFF2-40B4-BE49-F238E27FC236}">
                <a16:creationId xmlns:a16="http://schemas.microsoft.com/office/drawing/2014/main" id="{1502101A-2749-DC16-168D-1A594082867E}"/>
              </a:ext>
            </a:extLst>
          </p:cNvPr>
          <p:cNvSpPr/>
          <p:nvPr/>
        </p:nvSpPr>
        <p:spPr>
          <a:xfrm>
            <a:off x="8472669" y="1865478"/>
            <a:ext cx="2970340" cy="423438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mj-lt"/>
              </a:rPr>
              <a:t>The best method to determine the quantities of these specific ingredients is to prepare the recipe. </a:t>
            </a:r>
            <a:endParaRPr lang="pl-PL" sz="2000" dirty="0">
              <a:solidFill>
                <a:schemeClr val="tx1"/>
              </a:solidFill>
              <a:latin typeface="+mj-lt"/>
            </a:endParaRPr>
          </a:p>
        </p:txBody>
      </p:sp>
      <p:sp>
        <p:nvSpPr>
          <p:cNvPr id="4" name="Symbol zastępczy numeru slajdu 3">
            <a:extLst>
              <a:ext uri="{FF2B5EF4-FFF2-40B4-BE49-F238E27FC236}">
                <a16:creationId xmlns:a16="http://schemas.microsoft.com/office/drawing/2014/main" id="{DB0B2540-DF9E-188C-4529-C5DAC2AB89CE}"/>
              </a:ext>
            </a:extLst>
          </p:cNvPr>
          <p:cNvSpPr>
            <a:spLocks noGrp="1"/>
          </p:cNvSpPr>
          <p:nvPr>
            <p:ph type="sldNum" sz="quarter" idx="4"/>
          </p:nvPr>
        </p:nvSpPr>
        <p:spPr/>
        <p:txBody>
          <a:bodyPr/>
          <a:lstStyle/>
          <a:p>
            <a:fld id="{87B17086-FE5F-4B39-99A4-0AF7C2C21D7E}" type="slidenum">
              <a:rPr lang="pl-PL" smtClean="0"/>
              <a:pPr/>
              <a:t>168</a:t>
            </a:fld>
            <a:endParaRPr lang="pl-PL" dirty="0"/>
          </a:p>
        </p:txBody>
      </p:sp>
    </p:spTree>
    <p:extLst>
      <p:ext uri="{BB962C8B-B14F-4D97-AF65-F5344CB8AC3E}">
        <p14:creationId xmlns:p14="http://schemas.microsoft.com/office/powerpoint/2010/main" val="172773735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C3D9847-6CEA-5588-8D9E-676CF93A388E}"/>
              </a:ext>
            </a:extLst>
          </p:cNvPr>
          <p:cNvSpPr>
            <a:spLocks noGrp="1"/>
          </p:cNvSpPr>
          <p:nvPr>
            <p:ph type="title"/>
          </p:nvPr>
        </p:nvSpPr>
        <p:spPr>
          <a:xfrm>
            <a:off x="398979" y="36166"/>
            <a:ext cx="10359137" cy="1325563"/>
          </a:xfrm>
        </p:spPr>
        <p:txBody>
          <a:bodyPr>
            <a:normAutofit/>
          </a:bodyPr>
          <a:lstStyle/>
          <a:p>
            <a:r>
              <a:rPr lang="en-US" sz="3600" dirty="0"/>
              <a:t>Comparison of Standardized Recipe Adjustment Methods</a:t>
            </a:r>
            <a:endParaRPr lang="pl-PL" sz="3600" dirty="0"/>
          </a:p>
        </p:txBody>
      </p:sp>
      <p:sp>
        <p:nvSpPr>
          <p:cNvPr id="3" name="Symbol zastępczy stopki 2">
            <a:extLst>
              <a:ext uri="{FF2B5EF4-FFF2-40B4-BE49-F238E27FC236}">
                <a16:creationId xmlns:a16="http://schemas.microsoft.com/office/drawing/2014/main" id="{34F18DEE-FA26-F33B-474D-ED601704D56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graphicFrame>
        <p:nvGraphicFramePr>
          <p:cNvPr id="5" name="Table 5">
            <a:extLst>
              <a:ext uri="{FF2B5EF4-FFF2-40B4-BE49-F238E27FC236}">
                <a16:creationId xmlns:a16="http://schemas.microsoft.com/office/drawing/2014/main" id="{7B2AFD65-B813-B32B-FD47-33AB894FD28D}"/>
              </a:ext>
            </a:extLst>
          </p:cNvPr>
          <p:cNvGraphicFramePr>
            <a:graphicFrameLocks noGrp="1"/>
          </p:cNvGraphicFramePr>
          <p:nvPr>
            <p:extLst>
              <p:ext uri="{D42A27DB-BD31-4B8C-83A1-F6EECF244321}">
                <p14:modId xmlns:p14="http://schemas.microsoft.com/office/powerpoint/2010/main" val="2270751997"/>
              </p:ext>
            </p:extLst>
          </p:nvPr>
        </p:nvGraphicFramePr>
        <p:xfrm>
          <a:off x="398979" y="1361527"/>
          <a:ext cx="11394041" cy="4648200"/>
        </p:xfrm>
        <a:graphic>
          <a:graphicData uri="http://schemas.openxmlformats.org/drawingml/2006/table">
            <a:tbl>
              <a:tblPr firstRow="1" firstCol="1" bandRow="1"/>
              <a:tblGrid>
                <a:gridCol w="1283430">
                  <a:extLst>
                    <a:ext uri="{9D8B030D-6E8A-4147-A177-3AD203B41FA5}">
                      <a16:colId xmlns:a16="http://schemas.microsoft.com/office/drawing/2014/main" val="148242824"/>
                    </a:ext>
                  </a:extLst>
                </a:gridCol>
                <a:gridCol w="2777542">
                  <a:extLst>
                    <a:ext uri="{9D8B030D-6E8A-4147-A177-3AD203B41FA5}">
                      <a16:colId xmlns:a16="http://schemas.microsoft.com/office/drawing/2014/main" val="1458218609"/>
                    </a:ext>
                  </a:extLst>
                </a:gridCol>
                <a:gridCol w="3148716">
                  <a:extLst>
                    <a:ext uri="{9D8B030D-6E8A-4147-A177-3AD203B41FA5}">
                      <a16:colId xmlns:a16="http://schemas.microsoft.com/office/drawing/2014/main" val="1618694689"/>
                    </a:ext>
                  </a:extLst>
                </a:gridCol>
                <a:gridCol w="2186609">
                  <a:extLst>
                    <a:ext uri="{9D8B030D-6E8A-4147-A177-3AD203B41FA5}">
                      <a16:colId xmlns:a16="http://schemas.microsoft.com/office/drawing/2014/main" val="3392244707"/>
                    </a:ext>
                  </a:extLst>
                </a:gridCol>
                <a:gridCol w="1997744">
                  <a:extLst>
                    <a:ext uri="{9D8B030D-6E8A-4147-A177-3AD203B41FA5}">
                      <a16:colId xmlns:a16="http://schemas.microsoft.com/office/drawing/2014/main" val="3593269357"/>
                    </a:ext>
                  </a:extLst>
                </a:gridCol>
              </a:tblGrid>
              <a:tr h="0">
                <a:tc>
                  <a:txBody>
                    <a:bodyPr/>
                    <a:lstStyle/>
                    <a:p>
                      <a:pPr marL="0" marR="0" algn="ctr">
                        <a:lnSpc>
                          <a:spcPct val="100000"/>
                        </a:lnSpc>
                        <a:spcBef>
                          <a:spcPts val="0"/>
                        </a:spcBef>
                        <a:spcAft>
                          <a:spcPts val="600"/>
                        </a:spcAft>
                      </a:pPr>
                      <a:r>
                        <a:rPr lang="en-US" sz="1200" b="0" dirty="0">
                          <a:solidFill>
                            <a:schemeClr val="bg1"/>
                          </a:solidFill>
                          <a:effectLst/>
                          <a:latin typeface="+mj-lt"/>
                          <a:ea typeface="Calibri" panose="020F0502020204030204" pitchFamily="34" charset="0"/>
                        </a:rPr>
                        <a:t>Method</a:t>
                      </a:r>
                    </a:p>
                  </a:txBody>
                  <a:tcPr marL="45720" marR="4572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13560"/>
                    </a:solidFill>
                  </a:tcPr>
                </a:tc>
                <a:tc>
                  <a:txBody>
                    <a:bodyPr/>
                    <a:lstStyle/>
                    <a:p>
                      <a:pPr marL="0" marR="0" algn="ctr">
                        <a:lnSpc>
                          <a:spcPct val="100000"/>
                        </a:lnSpc>
                        <a:spcBef>
                          <a:spcPts val="0"/>
                        </a:spcBef>
                        <a:spcAft>
                          <a:spcPts val="600"/>
                        </a:spcAft>
                      </a:pPr>
                      <a:r>
                        <a:rPr lang="en-US" sz="1200" b="0" dirty="0">
                          <a:solidFill>
                            <a:schemeClr val="bg1"/>
                          </a:solidFill>
                          <a:effectLst/>
                          <a:latin typeface="+mj-lt"/>
                          <a:ea typeface="Calibri" panose="020F0502020204030204" pitchFamily="34" charset="0"/>
                        </a:rPr>
                        <a:t>Advantages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13560"/>
                    </a:solidFill>
                  </a:tcPr>
                </a:tc>
                <a:tc>
                  <a:txBody>
                    <a:bodyPr/>
                    <a:lstStyle/>
                    <a:p>
                      <a:pPr marL="0" marR="0" algn="ctr">
                        <a:lnSpc>
                          <a:spcPct val="100000"/>
                        </a:lnSpc>
                        <a:spcBef>
                          <a:spcPts val="0"/>
                        </a:spcBef>
                        <a:spcAft>
                          <a:spcPts val="600"/>
                        </a:spcAft>
                      </a:pPr>
                      <a:r>
                        <a:rPr lang="en-US" sz="1200" b="0" dirty="0">
                          <a:solidFill>
                            <a:schemeClr val="bg1"/>
                          </a:solidFill>
                          <a:effectLst/>
                          <a:latin typeface="+mj-lt"/>
                          <a:ea typeface="Calibri" panose="020F0502020204030204" pitchFamily="34" charset="0"/>
                        </a:rPr>
                        <a:t>Disadvantages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13560"/>
                    </a:solidFill>
                  </a:tcPr>
                </a:tc>
                <a:tc>
                  <a:txBody>
                    <a:bodyPr/>
                    <a:lstStyle/>
                    <a:p>
                      <a:pPr marL="0" marR="0" algn="ctr">
                        <a:lnSpc>
                          <a:spcPct val="100000"/>
                        </a:lnSpc>
                        <a:spcBef>
                          <a:spcPts val="0"/>
                        </a:spcBef>
                        <a:spcAft>
                          <a:spcPts val="600"/>
                        </a:spcAft>
                      </a:pPr>
                      <a:r>
                        <a:rPr lang="en-US" sz="1200" b="0" dirty="0">
                          <a:solidFill>
                            <a:schemeClr val="bg1"/>
                          </a:solidFill>
                          <a:effectLst/>
                          <a:latin typeface="+mj-lt"/>
                          <a:ea typeface="Calibri" panose="020F0502020204030204" pitchFamily="34" charset="0"/>
                        </a:rPr>
                        <a:t>Initial Recipe</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13560"/>
                    </a:solidFill>
                  </a:tcPr>
                </a:tc>
                <a:tc>
                  <a:txBody>
                    <a:bodyPr/>
                    <a:lstStyle/>
                    <a:p>
                      <a:pPr marL="0" marR="0" algn="ctr">
                        <a:lnSpc>
                          <a:spcPct val="100000"/>
                        </a:lnSpc>
                        <a:spcBef>
                          <a:spcPts val="0"/>
                        </a:spcBef>
                        <a:spcAft>
                          <a:spcPts val="600"/>
                        </a:spcAft>
                      </a:pPr>
                      <a:r>
                        <a:rPr lang="en-US" sz="1200" b="0" dirty="0">
                          <a:solidFill>
                            <a:schemeClr val="bg1"/>
                          </a:solidFill>
                          <a:effectLst/>
                          <a:latin typeface="+mj-lt"/>
                          <a:ea typeface="Calibri" panose="020F0502020204030204" pitchFamily="34" charset="0"/>
                        </a:rPr>
                        <a:t>Final Recipe</a:t>
                      </a:r>
                    </a:p>
                  </a:txBody>
                  <a:tcPr marL="45720" marR="4572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13560"/>
                    </a:solidFill>
                  </a:tcPr>
                </a:tc>
                <a:extLst>
                  <a:ext uri="{0D108BD9-81ED-4DB2-BD59-A6C34878D82A}">
                    <a16:rowId xmlns:a16="http://schemas.microsoft.com/office/drawing/2014/main" val="3169056769"/>
                  </a:ext>
                </a:extLst>
              </a:tr>
              <a:tr h="0">
                <a:tc>
                  <a:txBody>
                    <a:bodyPr/>
                    <a:lstStyle/>
                    <a:p>
                      <a:pPr marL="0" marR="0">
                        <a:lnSpc>
                          <a:spcPct val="100000"/>
                        </a:lnSpc>
                        <a:spcBef>
                          <a:spcPts val="0"/>
                        </a:spcBef>
                        <a:spcAft>
                          <a:spcPts val="600"/>
                        </a:spcAft>
                      </a:pPr>
                      <a:r>
                        <a:rPr lang="en-US" sz="1200" dirty="0">
                          <a:effectLst/>
                          <a:latin typeface="+mn-lt"/>
                          <a:ea typeface="Calibri" panose="020F0502020204030204" pitchFamily="34" charset="0"/>
                        </a:rPr>
                        <a:t>Factor Method</a:t>
                      </a:r>
                    </a:p>
                  </a:txBody>
                  <a:tcPr marL="45720" marR="4572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Can be used for most recipes</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Easy to use</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Math skills required*</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a:effectLst/>
                          <a:latin typeface="+mn-lt"/>
                          <a:ea typeface="Calibri" panose="020F0502020204030204" pitchFamily="34" charset="0"/>
                        </a:rPr>
                        <a:t>Can start with any recipe and desired yield </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a:effectLst/>
                          <a:latin typeface="+mn-lt"/>
                          <a:ea typeface="Calibri" panose="020F0502020204030204" pitchFamily="34" charset="0"/>
                        </a:rPr>
                        <a:t>Final recipe can yield any number of servings desired</a:t>
                      </a:r>
                    </a:p>
                  </a:txBody>
                  <a:tcPr marL="45720" marR="4572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extLst>
                  <a:ext uri="{0D108BD9-81ED-4DB2-BD59-A6C34878D82A}">
                    <a16:rowId xmlns:a16="http://schemas.microsoft.com/office/drawing/2014/main" val="337653948"/>
                  </a:ext>
                </a:extLst>
              </a:tr>
              <a:tr h="0">
                <a:tc>
                  <a:txBody>
                    <a:bodyPr/>
                    <a:lstStyle/>
                    <a:p>
                      <a:pPr marL="0" marR="0">
                        <a:lnSpc>
                          <a:spcPct val="100000"/>
                        </a:lnSpc>
                        <a:spcBef>
                          <a:spcPts val="0"/>
                        </a:spcBef>
                        <a:spcAft>
                          <a:spcPts val="600"/>
                        </a:spcAft>
                      </a:pPr>
                      <a:r>
                        <a:rPr lang="en-US" sz="1200" dirty="0">
                          <a:effectLst/>
                          <a:latin typeface="+mn-lt"/>
                          <a:ea typeface="Calibri" panose="020F0502020204030204" pitchFamily="34" charset="0"/>
                        </a:rPr>
                        <a:t>Direct Reading Tables Method</a:t>
                      </a:r>
                    </a:p>
                  </a:txBody>
                  <a:tcPr marL="45720" marR="4572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Minimal math skills required</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Direct reading tables must be available</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Must know how to read tables</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Can only be used for yields in multiples of 25</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Must have yield of 25 servings or multiples of 25 servings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Yield of 25 servings or multiples of 25 servings (i.e.,200, 175, 500)</a:t>
                      </a:r>
                    </a:p>
                  </a:txBody>
                  <a:tcPr marL="45720" marR="4572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C3DE"/>
                    </a:solidFill>
                  </a:tcPr>
                </a:tc>
                <a:extLst>
                  <a:ext uri="{0D108BD9-81ED-4DB2-BD59-A6C34878D82A}">
                    <a16:rowId xmlns:a16="http://schemas.microsoft.com/office/drawing/2014/main" val="1102985351"/>
                  </a:ext>
                </a:extLst>
              </a:tr>
              <a:tr h="0">
                <a:tc>
                  <a:txBody>
                    <a:bodyPr/>
                    <a:lstStyle/>
                    <a:p>
                      <a:pPr marL="0" marR="0">
                        <a:lnSpc>
                          <a:spcPct val="100000"/>
                        </a:lnSpc>
                        <a:spcBef>
                          <a:spcPts val="0"/>
                        </a:spcBef>
                        <a:spcAft>
                          <a:spcPts val="600"/>
                        </a:spcAft>
                      </a:pPr>
                      <a:r>
                        <a:rPr lang="en-US" sz="1200">
                          <a:effectLst/>
                          <a:latin typeface="+mn-lt"/>
                          <a:ea typeface="Calibri" panose="020F0502020204030204" pitchFamily="34" charset="0"/>
                        </a:rPr>
                        <a:t>Percentage Method</a:t>
                      </a:r>
                    </a:p>
                  </a:txBody>
                  <a:tcPr marL="45720" marR="4572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a:effectLst/>
                          <a:latin typeface="+mn-lt"/>
                          <a:ea typeface="Calibri" panose="020F0502020204030204" pitchFamily="34" charset="0"/>
                        </a:rPr>
                        <a:t>Further adjustments to a single recipe are easy after initial ingredient percentages are calculated</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Many steps in the process</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Math skills required</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Must use weights for all ingredients</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Must calculate and adjust for handling loss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Can start with any recipe and yield</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Initial recipe ingredients must be in weights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Yield can be any amount desired</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All final ingredients are in weights</a:t>
                      </a:r>
                    </a:p>
                  </a:txBody>
                  <a:tcPr marL="45720" marR="4572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E3F0"/>
                    </a:solidFill>
                  </a:tcPr>
                </a:tc>
                <a:extLst>
                  <a:ext uri="{0D108BD9-81ED-4DB2-BD59-A6C34878D82A}">
                    <a16:rowId xmlns:a16="http://schemas.microsoft.com/office/drawing/2014/main" val="359615857"/>
                  </a:ext>
                </a:extLst>
              </a:tr>
              <a:tr h="0">
                <a:tc>
                  <a:txBody>
                    <a:bodyPr/>
                    <a:lstStyle/>
                    <a:p>
                      <a:pPr marL="0" marR="0">
                        <a:lnSpc>
                          <a:spcPct val="100000"/>
                        </a:lnSpc>
                        <a:spcBef>
                          <a:spcPts val="0"/>
                        </a:spcBef>
                        <a:spcAft>
                          <a:spcPts val="600"/>
                        </a:spcAft>
                      </a:pPr>
                      <a:r>
                        <a:rPr lang="en-US" sz="1200">
                          <a:effectLst/>
                          <a:latin typeface="+mn-lt"/>
                          <a:ea typeface="Calibri" panose="020F0502020204030204" pitchFamily="34" charset="0"/>
                        </a:rPr>
                        <a:t>Computerized Recipe Adjustment</a:t>
                      </a:r>
                    </a:p>
                  </a:txBody>
                  <a:tcPr marL="45720" marR="4572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a:effectLst/>
                          <a:latin typeface="+mn-lt"/>
                          <a:ea typeface="Calibri" panose="020F0502020204030204" pitchFamily="34" charset="0"/>
                        </a:rPr>
                        <a:t>Adjustments easy after recipe entered into system</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a:effectLst/>
                          <a:latin typeface="+mn-lt"/>
                          <a:ea typeface="Calibri" panose="020F0502020204030204" pitchFamily="34" charset="0"/>
                        </a:rPr>
                        <a:t>No math skills needed</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Computer programs can be expensive</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Some programs require ingredients to be entered in weights only</a:t>
                      </a:r>
                    </a:p>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Ingredient quantities may </a:t>
                      </a:r>
                      <a:br>
                        <a:rPr lang="pl-PL" sz="1200" dirty="0">
                          <a:effectLst/>
                          <a:latin typeface="+mn-lt"/>
                          <a:ea typeface="Calibri" panose="020F0502020204030204" pitchFamily="34" charset="0"/>
                        </a:rPr>
                      </a:br>
                      <a:r>
                        <a:rPr lang="en-US" sz="1200" dirty="0">
                          <a:effectLst/>
                          <a:latin typeface="+mn-lt"/>
                          <a:ea typeface="Calibri" panose="020F0502020204030204" pitchFamily="34" charset="0"/>
                        </a:rPr>
                        <a:t>be listed in decimals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Can start with any recipe and desired yield</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FC3DE"/>
                    </a:solidFill>
                  </a:tcPr>
                </a:tc>
                <a:tc>
                  <a:txBody>
                    <a:bodyPr/>
                    <a:lstStyle/>
                    <a:p>
                      <a:pPr marL="228600" marR="0" lvl="0" indent="-228600">
                        <a:lnSpc>
                          <a:spcPct val="100000"/>
                        </a:lnSpc>
                        <a:spcBef>
                          <a:spcPts val="0"/>
                        </a:spcBef>
                        <a:spcAft>
                          <a:spcPts val="600"/>
                        </a:spcAft>
                        <a:buClr>
                          <a:srgbClr val="613560"/>
                        </a:buClr>
                        <a:buFont typeface="Wingdings" panose="05000000000000000000" pitchFamily="2" charset="2"/>
                        <a:buChar char="w"/>
                      </a:pPr>
                      <a:r>
                        <a:rPr lang="en-US" sz="1200" dirty="0">
                          <a:effectLst/>
                          <a:latin typeface="+mn-lt"/>
                          <a:ea typeface="Calibri" panose="020F0502020204030204" pitchFamily="34" charset="0"/>
                        </a:rPr>
                        <a:t>Final recipe can yield any number of servings desired</a:t>
                      </a:r>
                    </a:p>
                  </a:txBody>
                  <a:tcPr marL="45720" marR="4572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FC3DE"/>
                    </a:solidFill>
                  </a:tcPr>
                </a:tc>
                <a:extLst>
                  <a:ext uri="{0D108BD9-81ED-4DB2-BD59-A6C34878D82A}">
                    <a16:rowId xmlns:a16="http://schemas.microsoft.com/office/drawing/2014/main" val="1819098194"/>
                  </a:ext>
                </a:extLst>
              </a:tr>
            </a:tbl>
          </a:graphicData>
        </a:graphic>
      </p:graphicFrame>
      <p:sp>
        <p:nvSpPr>
          <p:cNvPr id="4" name="Symbol zastępczy numeru slajdu 3">
            <a:extLst>
              <a:ext uri="{FF2B5EF4-FFF2-40B4-BE49-F238E27FC236}">
                <a16:creationId xmlns:a16="http://schemas.microsoft.com/office/drawing/2014/main" id="{72409FFA-9935-1CF8-8A0C-8F23D38C0186}"/>
              </a:ext>
            </a:extLst>
          </p:cNvPr>
          <p:cNvSpPr>
            <a:spLocks noGrp="1"/>
          </p:cNvSpPr>
          <p:nvPr>
            <p:ph type="sldNum" sz="quarter" idx="4"/>
          </p:nvPr>
        </p:nvSpPr>
        <p:spPr/>
        <p:txBody>
          <a:bodyPr/>
          <a:lstStyle/>
          <a:p>
            <a:fld id="{87B17086-FE5F-4B39-99A4-0AF7C2C21D7E}" type="slidenum">
              <a:rPr lang="pl-PL" smtClean="0"/>
              <a:pPr/>
              <a:t>169</a:t>
            </a:fld>
            <a:endParaRPr lang="pl-PL" dirty="0"/>
          </a:p>
        </p:txBody>
      </p:sp>
    </p:spTree>
    <p:extLst>
      <p:ext uri="{BB962C8B-B14F-4D97-AF65-F5344CB8AC3E}">
        <p14:creationId xmlns:p14="http://schemas.microsoft.com/office/powerpoint/2010/main" val="142647012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94003834-6743-FB0B-7EAE-91DA0922511A}"/>
              </a:ext>
            </a:extLst>
          </p:cNvPr>
          <p:cNvSpPr>
            <a:spLocks noGrp="1"/>
          </p:cNvSpPr>
          <p:nvPr>
            <p:ph type="title"/>
          </p:nvPr>
        </p:nvSpPr>
        <p:spPr>
          <a:xfrm>
            <a:off x="838200" y="409729"/>
            <a:ext cx="10515600" cy="1325563"/>
          </a:xfrm>
        </p:spPr>
        <p:txBody>
          <a:bodyPr/>
          <a:lstStyle/>
          <a:p>
            <a:r>
              <a:rPr lang="en-US" dirty="0"/>
              <a:t>ICN’s eLearning </a:t>
            </a:r>
            <a:br>
              <a:rPr lang="en-US" dirty="0"/>
            </a:br>
            <a:r>
              <a:rPr lang="en-US" dirty="0"/>
              <a:t>Culinary Math Courses </a:t>
            </a:r>
            <a:endParaRPr lang="pl-PL" dirty="0"/>
          </a:p>
        </p:txBody>
      </p:sp>
      <p:sp>
        <p:nvSpPr>
          <p:cNvPr id="6" name="Symbol zastępczy zawartości 5">
            <a:extLst>
              <a:ext uri="{FF2B5EF4-FFF2-40B4-BE49-F238E27FC236}">
                <a16:creationId xmlns:a16="http://schemas.microsoft.com/office/drawing/2014/main" id="{8F419903-CFFC-C21B-623F-732C1BBECF88}"/>
              </a:ext>
            </a:extLst>
          </p:cNvPr>
          <p:cNvSpPr>
            <a:spLocks noGrp="1"/>
          </p:cNvSpPr>
          <p:nvPr>
            <p:ph idx="1"/>
          </p:nvPr>
        </p:nvSpPr>
        <p:spPr>
          <a:xfrm>
            <a:off x="838199" y="2084089"/>
            <a:ext cx="5506942" cy="4054318"/>
          </a:xfrm>
        </p:spPr>
        <p:txBody>
          <a:bodyPr>
            <a:normAutofit fontScale="77500" lnSpcReduction="20000"/>
          </a:bodyPr>
          <a:lstStyle/>
          <a:p>
            <a:pPr marL="457200" indent="-457200">
              <a:buClr>
                <a:schemeClr val="accent3"/>
              </a:buClr>
              <a:buFont typeface="Wingdings" panose="05000000000000000000" pitchFamily="2" charset="2"/>
              <a:buChar char="w"/>
            </a:pPr>
            <a:r>
              <a:rPr lang="en-US" sz="2800" b="0" dirty="0"/>
              <a:t>Scaling Recipes</a:t>
            </a:r>
          </a:p>
          <a:p>
            <a:pPr marL="457200" indent="-457200">
              <a:buClr>
                <a:schemeClr val="accent3"/>
              </a:buClr>
              <a:buFont typeface="Wingdings" panose="05000000000000000000" pitchFamily="2" charset="2"/>
              <a:buChar char="w"/>
            </a:pPr>
            <a:r>
              <a:rPr lang="en-US" sz="2800" b="0" dirty="0"/>
              <a:t>Conversions</a:t>
            </a:r>
          </a:p>
          <a:p>
            <a:pPr marL="457200" indent="-457200">
              <a:buClr>
                <a:schemeClr val="accent3"/>
              </a:buClr>
              <a:buFont typeface="Wingdings" panose="05000000000000000000" pitchFamily="2" charset="2"/>
              <a:buChar char="w"/>
            </a:pPr>
            <a:r>
              <a:rPr lang="en-US" sz="2800" b="0" dirty="0"/>
              <a:t>Operations with Decimals</a:t>
            </a:r>
          </a:p>
          <a:p>
            <a:pPr marL="457200" indent="-457200">
              <a:buClr>
                <a:schemeClr val="accent3"/>
              </a:buClr>
              <a:buFont typeface="Wingdings" panose="05000000000000000000" pitchFamily="2" charset="2"/>
              <a:buChar char="w"/>
            </a:pPr>
            <a:r>
              <a:rPr lang="en-US" sz="2800" b="0" dirty="0"/>
              <a:t>Operation with Fractions</a:t>
            </a:r>
          </a:p>
          <a:p>
            <a:pPr marL="457200" indent="-457200">
              <a:buClr>
                <a:schemeClr val="accent3"/>
              </a:buClr>
              <a:buFont typeface="Wingdings" panose="05000000000000000000" pitchFamily="2" charset="2"/>
              <a:buChar char="w"/>
            </a:pPr>
            <a:r>
              <a:rPr lang="en-US" sz="2800" b="0" dirty="0"/>
              <a:t>Measurement</a:t>
            </a:r>
          </a:p>
          <a:p>
            <a:pPr marL="457200" indent="-457200">
              <a:buClr>
                <a:schemeClr val="accent3"/>
              </a:buClr>
              <a:buFont typeface="Wingdings" panose="05000000000000000000" pitchFamily="2" charset="2"/>
              <a:buChar char="w"/>
            </a:pPr>
            <a:r>
              <a:rPr lang="en-US" sz="2800" b="0" dirty="0"/>
              <a:t>Calculating Food Cost</a:t>
            </a:r>
            <a:endParaRPr lang="pl-PL" sz="2800" b="0" dirty="0"/>
          </a:p>
          <a:p>
            <a:pPr>
              <a:lnSpc>
                <a:spcPct val="115000"/>
              </a:lnSpc>
              <a:spcBef>
                <a:spcPts val="600"/>
              </a:spcBef>
              <a:spcAft>
                <a:spcPts val="1200"/>
              </a:spcAft>
            </a:pPr>
            <a:r>
              <a:rPr lang="pl-PL" sz="2100" dirty="0">
                <a:ea typeface="Calibri" panose="020F0502020204030204" pitchFamily="34" charset="0"/>
              </a:rPr>
              <a:t>*</a:t>
            </a:r>
            <a:r>
              <a:rPr lang="pl-PL" sz="2100" dirty="0" err="1">
                <a:ea typeface="Calibri" panose="020F0502020204030204" pitchFamily="34" charset="0"/>
              </a:rPr>
              <a:t>Visit</a:t>
            </a:r>
            <a:r>
              <a:rPr lang="pl-PL" sz="2100" dirty="0">
                <a:ea typeface="Calibri" panose="020F0502020204030204" pitchFamily="34" charset="0"/>
              </a:rPr>
              <a:t> </a:t>
            </a:r>
            <a:r>
              <a:rPr lang="pl-PL" sz="2100" dirty="0">
                <a:ea typeface="Calibri" panose="020F0502020204030204" pitchFamily="34" charset="0"/>
                <a:hlinkClick r:id="rId2"/>
              </a:rPr>
              <a:t>www.TheICN.org</a:t>
            </a:r>
            <a:r>
              <a:rPr lang="pl-PL" sz="2100" dirty="0">
                <a:ea typeface="Calibri" panose="020F0502020204030204" pitchFamily="34" charset="0"/>
              </a:rPr>
              <a:t> to </a:t>
            </a:r>
            <a:r>
              <a:rPr lang="en-US" sz="2100" dirty="0">
                <a:ea typeface="Calibri" panose="020F0502020204030204" pitchFamily="34" charset="0"/>
              </a:rPr>
              <a:t>enroll in the </a:t>
            </a:r>
            <a:r>
              <a:rPr lang="en-US" sz="2100" i="1" dirty="0">
                <a:ea typeface="Calibri" panose="020F0502020204030204" pitchFamily="34" charset="0"/>
              </a:rPr>
              <a:t>Basic Culinary Math</a:t>
            </a:r>
            <a:r>
              <a:rPr lang="en-US" sz="2100" dirty="0">
                <a:ea typeface="Calibri" panose="020F0502020204030204" pitchFamily="34" charset="0"/>
              </a:rPr>
              <a:t> eLearning series</a:t>
            </a:r>
            <a:r>
              <a:rPr lang="en-US" dirty="0">
                <a:ea typeface="Calibri" panose="020F0502020204030204" pitchFamily="34" charset="0"/>
              </a:rPr>
              <a:t>.</a:t>
            </a:r>
            <a:r>
              <a:rPr lang="en-US" sz="1400" dirty="0">
                <a:ea typeface="Calibri" panose="020F0502020204030204" pitchFamily="34" charset="0"/>
              </a:rPr>
              <a:t> </a:t>
            </a:r>
            <a:endParaRPr lang="en-US" dirty="0">
              <a:ea typeface="Calibri" panose="020F0502020204030204" pitchFamily="34" charset="0"/>
            </a:endParaRPr>
          </a:p>
        </p:txBody>
      </p:sp>
      <p:sp>
        <p:nvSpPr>
          <p:cNvPr id="3" name="Symbol zastępczy stopki 2">
            <a:extLst>
              <a:ext uri="{FF2B5EF4-FFF2-40B4-BE49-F238E27FC236}">
                <a16:creationId xmlns:a16="http://schemas.microsoft.com/office/drawing/2014/main" id="{B35F37DA-7E7E-BCF3-9504-7ACDEDE61C9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pic>
        <p:nvPicPr>
          <p:cNvPr id="7" name="Content Placeholder 4">
            <a:extLst>
              <a:ext uri="{FF2B5EF4-FFF2-40B4-BE49-F238E27FC236}">
                <a16:creationId xmlns:a16="http://schemas.microsoft.com/office/drawing/2014/main" id="{7EFDAB5A-638D-4E54-17D1-55A9F312AFA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76187" y="2084089"/>
            <a:ext cx="3977613" cy="2079207"/>
          </a:xfrm>
          <a:prstGeom prst="roundRect">
            <a:avLst>
              <a:gd name="adj" fmla="val 12078"/>
            </a:avLst>
          </a:prstGeom>
        </p:spPr>
      </p:pic>
      <p:sp>
        <p:nvSpPr>
          <p:cNvPr id="4" name="Symbol zastępczy numeru slajdu 3">
            <a:extLst>
              <a:ext uri="{FF2B5EF4-FFF2-40B4-BE49-F238E27FC236}">
                <a16:creationId xmlns:a16="http://schemas.microsoft.com/office/drawing/2014/main" id="{C7131B82-07F9-36D7-473E-0E3E51A03CB4}"/>
              </a:ext>
            </a:extLst>
          </p:cNvPr>
          <p:cNvSpPr>
            <a:spLocks noGrp="1"/>
          </p:cNvSpPr>
          <p:nvPr>
            <p:ph type="sldNum" sz="quarter" idx="4"/>
          </p:nvPr>
        </p:nvSpPr>
        <p:spPr/>
        <p:txBody>
          <a:bodyPr/>
          <a:lstStyle/>
          <a:p>
            <a:fld id="{87B17086-FE5F-4B39-99A4-0AF7C2C21D7E}" type="slidenum">
              <a:rPr lang="pl-PL" smtClean="0"/>
              <a:pPr/>
              <a:t>170</a:t>
            </a:fld>
            <a:endParaRPr lang="pl-PL" dirty="0"/>
          </a:p>
        </p:txBody>
      </p:sp>
    </p:spTree>
    <p:extLst>
      <p:ext uri="{BB962C8B-B14F-4D97-AF65-F5344CB8AC3E}">
        <p14:creationId xmlns:p14="http://schemas.microsoft.com/office/powerpoint/2010/main" val="312919511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F69D0-D9B9-2DBD-34D2-24F2EB09AE28}"/>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7D59073F-0FDC-32E7-7D26-D8AC18CC0517}"/>
              </a:ext>
            </a:extLst>
          </p:cNvPr>
          <p:cNvSpPr>
            <a:spLocks noGrp="1"/>
          </p:cNvSpPr>
          <p:nvPr>
            <p:ph type="title"/>
          </p:nvPr>
        </p:nvSpPr>
        <p:spPr>
          <a:xfrm>
            <a:off x="838200" y="409729"/>
            <a:ext cx="10515600" cy="1325563"/>
          </a:xfrm>
        </p:spPr>
        <p:txBody>
          <a:bodyPr/>
          <a:lstStyle/>
          <a:p>
            <a:r>
              <a:rPr lang="en-US" dirty="0"/>
              <a:t>Formal Evaluation:</a:t>
            </a:r>
            <a:br>
              <a:rPr lang="en-US" dirty="0"/>
            </a:br>
            <a:r>
              <a:rPr lang="en-US" dirty="0"/>
              <a:t>School Meal Service Pilot </a:t>
            </a:r>
            <a:endParaRPr lang="pl-PL" dirty="0"/>
          </a:p>
        </p:txBody>
      </p:sp>
      <p:sp>
        <p:nvSpPr>
          <p:cNvPr id="6" name="Symbol zastępczy zawartości 5">
            <a:extLst>
              <a:ext uri="{FF2B5EF4-FFF2-40B4-BE49-F238E27FC236}">
                <a16:creationId xmlns:a16="http://schemas.microsoft.com/office/drawing/2014/main" id="{02490633-1102-D4C1-784A-27C693FE48CA}"/>
              </a:ext>
            </a:extLst>
          </p:cNvPr>
          <p:cNvSpPr>
            <a:spLocks noGrp="1"/>
          </p:cNvSpPr>
          <p:nvPr>
            <p:ph idx="1"/>
          </p:nvPr>
        </p:nvSpPr>
        <p:spPr>
          <a:xfrm>
            <a:off x="838199" y="2084089"/>
            <a:ext cx="7383450" cy="3772649"/>
          </a:xfrm>
        </p:spPr>
        <p:txBody>
          <a:bodyPr>
            <a:normAutofit/>
          </a:bodyPr>
          <a:lstStyle/>
          <a:p>
            <a:pPr marL="457200" indent="-457200">
              <a:buClr>
                <a:schemeClr val="accent3"/>
              </a:buClr>
              <a:buFont typeface="Wingdings" panose="05000000000000000000" pitchFamily="2" charset="2"/>
              <a:buChar char="w"/>
            </a:pPr>
            <a:r>
              <a:rPr lang="en-US" sz="2800" b="0" dirty="0"/>
              <a:t>Staff Training </a:t>
            </a:r>
          </a:p>
          <a:p>
            <a:pPr marL="457200" indent="-457200">
              <a:buClr>
                <a:schemeClr val="accent3"/>
              </a:buClr>
              <a:buFont typeface="Wingdings" panose="05000000000000000000" pitchFamily="2" charset="2"/>
              <a:buChar char="w"/>
            </a:pPr>
            <a:r>
              <a:rPr lang="en-US" sz="2800" b="0" dirty="0"/>
              <a:t>Evaluating Student Acceptability (Large Scale)</a:t>
            </a:r>
          </a:p>
        </p:txBody>
      </p:sp>
      <p:sp>
        <p:nvSpPr>
          <p:cNvPr id="3" name="Symbol zastępczy stopki 2">
            <a:extLst>
              <a:ext uri="{FF2B5EF4-FFF2-40B4-BE49-F238E27FC236}">
                <a16:creationId xmlns:a16="http://schemas.microsoft.com/office/drawing/2014/main" id="{B56AC6CC-E735-872D-EE16-1179104B8CDE}"/>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78E977E7-8289-BF42-AEB9-5188E3D69537}"/>
              </a:ext>
            </a:extLst>
          </p:cNvPr>
          <p:cNvSpPr>
            <a:spLocks noGrp="1"/>
          </p:cNvSpPr>
          <p:nvPr>
            <p:ph type="sldNum" sz="quarter" idx="4"/>
          </p:nvPr>
        </p:nvSpPr>
        <p:spPr/>
        <p:txBody>
          <a:bodyPr/>
          <a:lstStyle/>
          <a:p>
            <a:fld id="{87B17086-FE5F-4B39-99A4-0AF7C2C21D7E}" type="slidenum">
              <a:rPr lang="pl-PL" smtClean="0"/>
              <a:pPr/>
              <a:t>171</a:t>
            </a:fld>
            <a:endParaRPr lang="pl-PL" dirty="0"/>
          </a:p>
        </p:txBody>
      </p:sp>
    </p:spTree>
    <p:extLst>
      <p:ext uri="{BB962C8B-B14F-4D97-AF65-F5344CB8AC3E}">
        <p14:creationId xmlns:p14="http://schemas.microsoft.com/office/powerpoint/2010/main" val="294347962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89EE68-8435-99B8-92FC-3666CDF8C406}"/>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57292FDE-97FC-C7FE-291E-76818BD42DA1}"/>
              </a:ext>
            </a:extLst>
          </p:cNvPr>
          <p:cNvSpPr>
            <a:spLocks noGrp="1"/>
          </p:cNvSpPr>
          <p:nvPr>
            <p:ph type="title"/>
          </p:nvPr>
        </p:nvSpPr>
        <p:spPr/>
        <p:txBody>
          <a:bodyPr/>
          <a:lstStyle/>
          <a:p>
            <a:r>
              <a:rPr lang="pl-PL" dirty="0"/>
              <a:t>School </a:t>
            </a:r>
            <a:r>
              <a:rPr lang="pl-PL" dirty="0" err="1"/>
              <a:t>Meal</a:t>
            </a:r>
            <a:r>
              <a:rPr lang="pl-PL" dirty="0"/>
              <a:t> Service Pilot </a:t>
            </a:r>
          </a:p>
        </p:txBody>
      </p:sp>
      <p:sp>
        <p:nvSpPr>
          <p:cNvPr id="2" name="Symbol zastępczy zawartości 1">
            <a:extLst>
              <a:ext uri="{FF2B5EF4-FFF2-40B4-BE49-F238E27FC236}">
                <a16:creationId xmlns:a16="http://schemas.microsoft.com/office/drawing/2014/main" id="{EC75D8C9-1C5B-0D5C-3955-FD80CCD3A58C}"/>
              </a:ext>
            </a:extLst>
          </p:cNvPr>
          <p:cNvSpPr>
            <a:spLocks noGrp="1"/>
          </p:cNvSpPr>
          <p:nvPr>
            <p:ph idx="1"/>
          </p:nvPr>
        </p:nvSpPr>
        <p:spPr>
          <a:xfrm>
            <a:off x="838200" y="1825625"/>
            <a:ext cx="9840402" cy="4031113"/>
          </a:xfrm>
        </p:spPr>
        <p:txBody>
          <a:bodyPr>
            <a:normAutofit/>
          </a:bodyPr>
          <a:lstStyle/>
          <a:p>
            <a:pPr>
              <a:lnSpc>
                <a:spcPct val="120000"/>
              </a:lnSpc>
              <a:spcAft>
                <a:spcPts val="600"/>
              </a:spcAft>
              <a:buClr>
                <a:schemeClr val="accent3"/>
              </a:buClr>
            </a:pPr>
            <a:r>
              <a:rPr lang="en-US" dirty="0"/>
              <a:t>After standardizing your recipe, piloting the recipe as part of a school meal service will help you:</a:t>
            </a:r>
          </a:p>
          <a:p>
            <a:pPr marL="457200" indent="-457200">
              <a:lnSpc>
                <a:spcPct val="120000"/>
              </a:lnSpc>
              <a:spcAft>
                <a:spcPts val="600"/>
              </a:spcAft>
              <a:buClr>
                <a:schemeClr val="accent3"/>
              </a:buClr>
              <a:buFont typeface="Wingdings" panose="05000000000000000000" pitchFamily="2" charset="2"/>
              <a:buChar char="w"/>
            </a:pPr>
            <a:r>
              <a:rPr lang="en-US" sz="2400" dirty="0"/>
              <a:t>Get school nutrition staff feedback on whether the recipe will work as part of the school’s meal service.</a:t>
            </a:r>
          </a:p>
          <a:p>
            <a:pPr marL="457200" indent="-457200">
              <a:lnSpc>
                <a:spcPct val="120000"/>
              </a:lnSpc>
              <a:spcAft>
                <a:spcPts val="600"/>
              </a:spcAft>
              <a:buClr>
                <a:schemeClr val="accent3"/>
              </a:buClr>
              <a:buFont typeface="Wingdings" panose="05000000000000000000" pitchFamily="2" charset="2"/>
              <a:buChar char="w"/>
            </a:pPr>
            <a:r>
              <a:rPr lang="en-US" sz="2400" dirty="0"/>
              <a:t>Determining if the recipe directions are clear and appropriate for the environment in which it will be prepared.</a:t>
            </a:r>
          </a:p>
        </p:txBody>
      </p:sp>
      <p:sp>
        <p:nvSpPr>
          <p:cNvPr id="3" name="Symbol zastępczy stopki 2">
            <a:extLst>
              <a:ext uri="{FF2B5EF4-FFF2-40B4-BE49-F238E27FC236}">
                <a16:creationId xmlns:a16="http://schemas.microsoft.com/office/drawing/2014/main" id="{8BD72BDE-4767-CB17-CC9B-73D0E514D02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1EB45126-696F-5B5E-F34B-6CCB0618EBF8}"/>
              </a:ext>
            </a:extLst>
          </p:cNvPr>
          <p:cNvSpPr>
            <a:spLocks noGrp="1"/>
          </p:cNvSpPr>
          <p:nvPr>
            <p:ph type="sldNum" sz="quarter" idx="4"/>
          </p:nvPr>
        </p:nvSpPr>
        <p:spPr/>
        <p:txBody>
          <a:bodyPr/>
          <a:lstStyle/>
          <a:p>
            <a:fld id="{87B17086-FE5F-4B39-99A4-0AF7C2C21D7E}" type="slidenum">
              <a:rPr lang="pl-PL" smtClean="0"/>
              <a:pPr/>
              <a:t>172</a:t>
            </a:fld>
            <a:endParaRPr lang="pl-PL" dirty="0"/>
          </a:p>
        </p:txBody>
      </p:sp>
    </p:spTree>
    <p:extLst>
      <p:ext uri="{BB962C8B-B14F-4D97-AF65-F5344CB8AC3E}">
        <p14:creationId xmlns:p14="http://schemas.microsoft.com/office/powerpoint/2010/main" val="264274548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A1414-61C9-DAA3-701A-7A72428F169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7238DFDA-93AE-C492-09B3-9D84F2A9583F}"/>
              </a:ext>
            </a:extLst>
          </p:cNvPr>
          <p:cNvSpPr>
            <a:spLocks noGrp="1"/>
          </p:cNvSpPr>
          <p:nvPr>
            <p:ph type="title"/>
          </p:nvPr>
        </p:nvSpPr>
        <p:spPr/>
        <p:txBody>
          <a:bodyPr/>
          <a:lstStyle/>
          <a:p>
            <a:r>
              <a:rPr lang="pl-PL" dirty="0"/>
              <a:t>Staff Training </a:t>
            </a:r>
          </a:p>
        </p:txBody>
      </p:sp>
      <p:sp>
        <p:nvSpPr>
          <p:cNvPr id="2" name="Symbol zastępczy zawartości 1">
            <a:extLst>
              <a:ext uri="{FF2B5EF4-FFF2-40B4-BE49-F238E27FC236}">
                <a16:creationId xmlns:a16="http://schemas.microsoft.com/office/drawing/2014/main" id="{C72CABBA-23F2-D598-F9FA-F8076B82EE57}"/>
              </a:ext>
            </a:extLst>
          </p:cNvPr>
          <p:cNvSpPr>
            <a:spLocks noGrp="1"/>
          </p:cNvSpPr>
          <p:nvPr>
            <p:ph idx="1"/>
          </p:nvPr>
        </p:nvSpPr>
        <p:spPr>
          <a:xfrm>
            <a:off x="838200" y="1825625"/>
            <a:ext cx="9889273" cy="4031113"/>
          </a:xfrm>
        </p:spPr>
        <p:txBody>
          <a:bodyPr>
            <a:normAutofit/>
          </a:bodyPr>
          <a:lstStyle/>
          <a:p>
            <a:pPr marL="0" lvl="0" indent="0">
              <a:lnSpc>
                <a:spcPct val="120000"/>
              </a:lnSpc>
              <a:buNone/>
            </a:pPr>
            <a:r>
              <a:rPr lang="en-US" dirty="0"/>
              <a:t>Proper staff training is key to successfully implementing new menu items and recipes.</a:t>
            </a:r>
          </a:p>
        </p:txBody>
      </p:sp>
      <p:sp>
        <p:nvSpPr>
          <p:cNvPr id="3" name="Symbol zastępczy stopki 2">
            <a:extLst>
              <a:ext uri="{FF2B5EF4-FFF2-40B4-BE49-F238E27FC236}">
                <a16:creationId xmlns:a16="http://schemas.microsoft.com/office/drawing/2014/main" id="{DAEF51B3-1000-EBE8-C704-C19B38F1FF0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pic>
        <p:nvPicPr>
          <p:cNvPr id="6" name="Content Placeholder 4">
            <a:extLst>
              <a:ext uri="{FF2B5EF4-FFF2-40B4-BE49-F238E27FC236}">
                <a16:creationId xmlns:a16="http://schemas.microsoft.com/office/drawing/2014/main" id="{BFB92D2F-192E-7B2F-906D-0431F0D88CB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016" y="3341873"/>
            <a:ext cx="6066888" cy="2435436"/>
          </a:xfrm>
          <a:prstGeom prst="roundRect">
            <a:avLst>
              <a:gd name="adj" fmla="val 12059"/>
            </a:avLst>
          </a:prstGeom>
        </p:spPr>
      </p:pic>
      <p:sp>
        <p:nvSpPr>
          <p:cNvPr id="4" name="Symbol zastępczy numeru slajdu 3">
            <a:extLst>
              <a:ext uri="{FF2B5EF4-FFF2-40B4-BE49-F238E27FC236}">
                <a16:creationId xmlns:a16="http://schemas.microsoft.com/office/drawing/2014/main" id="{7AB52223-8D5C-1086-C4C6-085508686A46}"/>
              </a:ext>
            </a:extLst>
          </p:cNvPr>
          <p:cNvSpPr>
            <a:spLocks noGrp="1"/>
          </p:cNvSpPr>
          <p:nvPr>
            <p:ph type="sldNum" sz="quarter" idx="4"/>
          </p:nvPr>
        </p:nvSpPr>
        <p:spPr/>
        <p:txBody>
          <a:bodyPr/>
          <a:lstStyle/>
          <a:p>
            <a:fld id="{87B17086-FE5F-4B39-99A4-0AF7C2C21D7E}" type="slidenum">
              <a:rPr lang="pl-PL" smtClean="0"/>
              <a:pPr/>
              <a:t>173</a:t>
            </a:fld>
            <a:endParaRPr lang="pl-PL" dirty="0"/>
          </a:p>
        </p:txBody>
      </p:sp>
    </p:spTree>
    <p:extLst>
      <p:ext uri="{BB962C8B-B14F-4D97-AF65-F5344CB8AC3E}">
        <p14:creationId xmlns:p14="http://schemas.microsoft.com/office/powerpoint/2010/main" val="276479350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1B76-D787-3877-C4EB-9022B1DE5D45}"/>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03C1A84B-7403-E91D-DF28-AE889E78578D}"/>
              </a:ext>
            </a:extLst>
          </p:cNvPr>
          <p:cNvSpPr>
            <a:spLocks noGrp="1"/>
          </p:cNvSpPr>
          <p:nvPr>
            <p:ph type="title"/>
          </p:nvPr>
        </p:nvSpPr>
        <p:spPr/>
        <p:txBody>
          <a:bodyPr/>
          <a:lstStyle/>
          <a:p>
            <a:r>
              <a:rPr lang="en-US" dirty="0"/>
              <a:t>Staff Training  </a:t>
            </a:r>
            <a:endParaRPr lang="pl-PL" dirty="0"/>
          </a:p>
        </p:txBody>
      </p:sp>
      <p:sp>
        <p:nvSpPr>
          <p:cNvPr id="6" name="Symbol zastępczy zawartości 5">
            <a:extLst>
              <a:ext uri="{FF2B5EF4-FFF2-40B4-BE49-F238E27FC236}">
                <a16:creationId xmlns:a16="http://schemas.microsoft.com/office/drawing/2014/main" id="{B77E1193-A431-630B-6DC9-92C86CDDAF34}"/>
              </a:ext>
            </a:extLst>
          </p:cNvPr>
          <p:cNvSpPr>
            <a:spLocks noGrp="1"/>
          </p:cNvSpPr>
          <p:nvPr>
            <p:ph idx="1"/>
          </p:nvPr>
        </p:nvSpPr>
        <p:spPr>
          <a:xfrm>
            <a:off x="838200" y="1825625"/>
            <a:ext cx="6421341" cy="4209415"/>
          </a:xfrm>
        </p:spPr>
        <p:txBody>
          <a:bodyPr>
            <a:normAutofit fontScale="85000" lnSpcReduction="20000"/>
          </a:bodyPr>
          <a:lstStyle/>
          <a:p>
            <a:pPr>
              <a:lnSpc>
                <a:spcPct val="120000"/>
              </a:lnSpc>
              <a:spcAft>
                <a:spcPts val="1000"/>
              </a:spcAft>
            </a:pPr>
            <a:r>
              <a:rPr lang="en-US" dirty="0"/>
              <a:t>When reviewing the recipe with staff, </a:t>
            </a:r>
            <a:br>
              <a:rPr lang="pl-PL" dirty="0"/>
            </a:br>
            <a:r>
              <a:rPr lang="en-US" dirty="0"/>
              <a:t>it is critical to evaluate their comfort with producing the recipe. Comfort levels often depend on effective training.</a:t>
            </a:r>
          </a:p>
          <a:p>
            <a:pPr lvl="1">
              <a:lnSpc>
                <a:spcPct val="120000"/>
              </a:lnSpc>
              <a:spcAft>
                <a:spcPts val="1000"/>
              </a:spcAft>
            </a:pPr>
            <a:r>
              <a:rPr lang="en-US" dirty="0"/>
              <a:t>Has the staff been provided with the training they need to produce the recipe?</a:t>
            </a:r>
          </a:p>
          <a:p>
            <a:pPr lvl="1">
              <a:lnSpc>
                <a:spcPct val="120000"/>
              </a:lnSpc>
              <a:spcAft>
                <a:spcPts val="1000"/>
              </a:spcAft>
            </a:pPr>
            <a:r>
              <a:rPr lang="en-US" dirty="0"/>
              <a:t>What level of training do they need to increase their skillset?</a:t>
            </a:r>
          </a:p>
          <a:p>
            <a:pPr lvl="1">
              <a:lnSpc>
                <a:spcPct val="120000"/>
              </a:lnSpc>
              <a:spcAft>
                <a:spcPts val="1000"/>
              </a:spcAft>
            </a:pPr>
            <a:r>
              <a:rPr lang="en-US" dirty="0"/>
              <a:t>Do they understand and know how to execute the recipe directions?</a:t>
            </a:r>
          </a:p>
        </p:txBody>
      </p:sp>
      <p:sp>
        <p:nvSpPr>
          <p:cNvPr id="3" name="Symbol zastępczy stopki 2">
            <a:extLst>
              <a:ext uri="{FF2B5EF4-FFF2-40B4-BE49-F238E27FC236}">
                <a16:creationId xmlns:a16="http://schemas.microsoft.com/office/drawing/2014/main" id="{2A5B0EA4-3601-6679-E8D9-61775A13B806}"/>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pic>
        <p:nvPicPr>
          <p:cNvPr id="2" name="Picture 4">
            <a:extLst>
              <a:ext uri="{FF2B5EF4-FFF2-40B4-BE49-F238E27FC236}">
                <a16:creationId xmlns:a16="http://schemas.microsoft.com/office/drawing/2014/main" id="{13B7476B-6FF9-4820-D050-32084131C99F}"/>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65991" y="2508795"/>
            <a:ext cx="2949934" cy="2843074"/>
          </a:xfrm>
          <a:prstGeom prst="ellipse">
            <a:avLst/>
          </a:prstGeom>
        </p:spPr>
      </p:pic>
      <p:sp>
        <p:nvSpPr>
          <p:cNvPr id="4" name="Symbol zastępczy numeru slajdu 3">
            <a:extLst>
              <a:ext uri="{FF2B5EF4-FFF2-40B4-BE49-F238E27FC236}">
                <a16:creationId xmlns:a16="http://schemas.microsoft.com/office/drawing/2014/main" id="{8C213AC0-04DE-63BD-7AC5-508906E2189A}"/>
              </a:ext>
            </a:extLst>
          </p:cNvPr>
          <p:cNvSpPr>
            <a:spLocks noGrp="1"/>
          </p:cNvSpPr>
          <p:nvPr>
            <p:ph type="sldNum" sz="quarter" idx="4"/>
          </p:nvPr>
        </p:nvSpPr>
        <p:spPr/>
        <p:txBody>
          <a:bodyPr/>
          <a:lstStyle/>
          <a:p>
            <a:fld id="{87B17086-FE5F-4B39-99A4-0AF7C2C21D7E}" type="slidenum">
              <a:rPr lang="pl-PL" smtClean="0"/>
              <a:pPr/>
              <a:t>174</a:t>
            </a:fld>
            <a:endParaRPr lang="pl-PL" dirty="0"/>
          </a:p>
        </p:txBody>
      </p:sp>
    </p:spTree>
    <p:extLst>
      <p:ext uri="{BB962C8B-B14F-4D97-AF65-F5344CB8AC3E}">
        <p14:creationId xmlns:p14="http://schemas.microsoft.com/office/powerpoint/2010/main" val="383528331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D9D2B54C-E37B-878C-55EF-EF68FE87093B}"/>
              </a:ext>
            </a:extLst>
          </p:cNvPr>
          <p:cNvSpPr>
            <a:spLocks noGrp="1"/>
          </p:cNvSpPr>
          <p:nvPr>
            <p:ph type="title"/>
          </p:nvPr>
        </p:nvSpPr>
        <p:spPr/>
        <p:txBody>
          <a:bodyPr/>
          <a:lstStyle/>
          <a:p>
            <a:r>
              <a:rPr lang="pl-PL" dirty="0"/>
              <a:t>Staff Training </a:t>
            </a:r>
            <a:r>
              <a:rPr lang="en-US" dirty="0"/>
              <a:t>  </a:t>
            </a:r>
            <a:endParaRPr lang="pl-PL" dirty="0"/>
          </a:p>
        </p:txBody>
      </p:sp>
      <p:sp>
        <p:nvSpPr>
          <p:cNvPr id="2" name="Symbol zastępczy zawartości 1">
            <a:extLst>
              <a:ext uri="{FF2B5EF4-FFF2-40B4-BE49-F238E27FC236}">
                <a16:creationId xmlns:a16="http://schemas.microsoft.com/office/drawing/2014/main" id="{F7686C0D-CA9C-AE0C-C2B5-188C455F6255}"/>
              </a:ext>
            </a:extLst>
          </p:cNvPr>
          <p:cNvSpPr>
            <a:spLocks noGrp="1"/>
          </p:cNvSpPr>
          <p:nvPr>
            <p:ph idx="1"/>
          </p:nvPr>
        </p:nvSpPr>
        <p:spPr>
          <a:xfrm>
            <a:off x="838199" y="1825625"/>
            <a:ext cx="8737601" cy="4460875"/>
          </a:xfrm>
        </p:spPr>
        <p:txBody>
          <a:bodyPr>
            <a:normAutofit fontScale="85000" lnSpcReduction="10000"/>
          </a:bodyPr>
          <a:lstStyle/>
          <a:p>
            <a:pPr marL="0" lvl="0" indent="0">
              <a:lnSpc>
                <a:spcPct val="120000"/>
              </a:lnSpc>
              <a:buNone/>
            </a:pPr>
            <a:r>
              <a:rPr lang="en-US" dirty="0">
                <a:latin typeface="+mj-lt"/>
              </a:rPr>
              <a:t>Presentation of the Food </a:t>
            </a:r>
          </a:p>
          <a:p>
            <a:pPr lvl="1">
              <a:lnSpc>
                <a:spcPct val="120000"/>
              </a:lnSpc>
            </a:pPr>
            <a:r>
              <a:rPr lang="en-US" sz="2400" dirty="0"/>
              <a:t>The term “we eat with our eyes first” is very accurate as we see our food before consuming it. </a:t>
            </a:r>
          </a:p>
          <a:p>
            <a:pPr lvl="1">
              <a:lnSpc>
                <a:spcPct val="120000"/>
              </a:lnSpc>
            </a:pPr>
            <a:r>
              <a:rPr lang="en-US" sz="2400" dirty="0"/>
              <a:t>A service line set up to draw the eye in by highlighting the colors, textures, freshness, and variety of food being offered is a free marketing tool at your disposal. </a:t>
            </a:r>
          </a:p>
          <a:p>
            <a:pPr lvl="1">
              <a:lnSpc>
                <a:spcPct val="120000"/>
              </a:lnSpc>
            </a:pPr>
            <a:r>
              <a:rPr lang="en-US" sz="2400" dirty="0"/>
              <a:t>A best practice to ensure your line setup is visually appealing is to view them from the customer’s perspective. </a:t>
            </a:r>
          </a:p>
          <a:p>
            <a:pPr lvl="2">
              <a:lnSpc>
                <a:spcPct val="120000"/>
              </a:lnSpc>
            </a:pPr>
            <a:r>
              <a:rPr lang="en-US" dirty="0"/>
              <a:t>Hold a pre-service meeting with staff and walk through the service line viewing it through the lens of a customer.</a:t>
            </a:r>
            <a:endParaRPr lang="pl-PL" dirty="0"/>
          </a:p>
        </p:txBody>
      </p:sp>
      <p:sp>
        <p:nvSpPr>
          <p:cNvPr id="3" name="Symbol zastępczy stopki 2">
            <a:extLst>
              <a:ext uri="{FF2B5EF4-FFF2-40B4-BE49-F238E27FC236}">
                <a16:creationId xmlns:a16="http://schemas.microsoft.com/office/drawing/2014/main" id="{B44B967B-3248-B754-0D3F-99A3B80FE6BF}"/>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E727CB37-C63B-D753-C7E7-B964CD650DE2}"/>
              </a:ext>
            </a:extLst>
          </p:cNvPr>
          <p:cNvSpPr>
            <a:spLocks noGrp="1"/>
          </p:cNvSpPr>
          <p:nvPr>
            <p:ph type="sldNum" sz="quarter" idx="4"/>
          </p:nvPr>
        </p:nvSpPr>
        <p:spPr/>
        <p:txBody>
          <a:bodyPr/>
          <a:lstStyle/>
          <a:p>
            <a:fld id="{87B17086-FE5F-4B39-99A4-0AF7C2C21D7E}" type="slidenum">
              <a:rPr lang="pl-PL" smtClean="0"/>
              <a:pPr/>
              <a:t>175</a:t>
            </a:fld>
            <a:endParaRPr lang="pl-PL" dirty="0"/>
          </a:p>
        </p:txBody>
      </p:sp>
    </p:spTree>
    <p:extLst>
      <p:ext uri="{BB962C8B-B14F-4D97-AF65-F5344CB8AC3E}">
        <p14:creationId xmlns:p14="http://schemas.microsoft.com/office/powerpoint/2010/main" val="408906478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89C030E4-6C03-BA44-D244-D435DA0670A6}"/>
              </a:ext>
            </a:extLst>
          </p:cNvPr>
          <p:cNvSpPr>
            <a:spLocks noGrp="1"/>
          </p:cNvSpPr>
          <p:nvPr>
            <p:ph type="title"/>
          </p:nvPr>
        </p:nvSpPr>
        <p:spPr>
          <a:xfrm>
            <a:off x="1012248" y="1121343"/>
            <a:ext cx="4819867" cy="594404"/>
          </a:xfrm>
        </p:spPr>
        <p:txBody>
          <a:bodyPr anchor="b">
            <a:normAutofit/>
          </a:bodyPr>
          <a:lstStyle/>
          <a:p>
            <a:r>
              <a:rPr lang="pl-PL" sz="3200" dirty="0"/>
              <a:t>Staff Training </a:t>
            </a:r>
            <a:r>
              <a:rPr lang="en-US" sz="3200" dirty="0"/>
              <a:t>   </a:t>
            </a:r>
            <a:endParaRPr lang="pl-PL" sz="3200" dirty="0"/>
          </a:p>
        </p:txBody>
      </p:sp>
      <p:sp>
        <p:nvSpPr>
          <p:cNvPr id="2" name="Symbol zastępczy zawartości 1">
            <a:extLst>
              <a:ext uri="{FF2B5EF4-FFF2-40B4-BE49-F238E27FC236}">
                <a16:creationId xmlns:a16="http://schemas.microsoft.com/office/drawing/2014/main" id="{C3D499E6-521A-5ABF-B5F9-401C27C65C61}"/>
              </a:ext>
            </a:extLst>
          </p:cNvPr>
          <p:cNvSpPr>
            <a:spLocks noGrp="1"/>
          </p:cNvSpPr>
          <p:nvPr>
            <p:ph type="body" sz="half" idx="2"/>
          </p:nvPr>
        </p:nvSpPr>
        <p:spPr>
          <a:xfrm>
            <a:off x="1012248" y="2057400"/>
            <a:ext cx="4819867" cy="3679257"/>
          </a:xfrm>
        </p:spPr>
        <p:txBody>
          <a:bodyPr>
            <a:normAutofit/>
          </a:bodyPr>
          <a:lstStyle/>
          <a:p>
            <a:pPr marL="0" indent="0">
              <a:buNone/>
            </a:pPr>
            <a:r>
              <a:rPr lang="en-US" sz="1800" dirty="0">
                <a:latin typeface="+mj-lt"/>
              </a:rPr>
              <a:t>Appearance and Perception of the Staff</a:t>
            </a:r>
          </a:p>
          <a:p>
            <a:pPr marL="396000" indent="-396000">
              <a:buFont typeface="Wingdings" panose="05000000000000000000" pitchFamily="2" charset="2"/>
              <a:buChar char="w"/>
            </a:pPr>
            <a:r>
              <a:rPr lang="en-US" sz="1600" dirty="0"/>
              <a:t>Students easily read verbal and nonverbal cues. Ensure the staff communication creates a positive message about the food item being served.</a:t>
            </a:r>
            <a:endParaRPr lang="pl-PL" sz="1600" dirty="0"/>
          </a:p>
          <a:p>
            <a:pPr marL="396000" indent="-396000">
              <a:buFont typeface="Wingdings" panose="05000000000000000000" pitchFamily="2" charset="2"/>
              <a:buChar char="w"/>
            </a:pPr>
            <a:r>
              <a:rPr lang="en-US" sz="1600" dirty="0"/>
              <a:t>When the staff is invested in providing great customer service, they help market your program at the point of service, creating a pleasurable dining experience for your customer and elevating your business's overall perception. </a:t>
            </a:r>
          </a:p>
        </p:txBody>
      </p:sp>
      <p:pic>
        <p:nvPicPr>
          <p:cNvPr id="6" name="Picture 4">
            <a:extLst>
              <a:ext uri="{FF2B5EF4-FFF2-40B4-BE49-F238E27FC236}">
                <a16:creationId xmlns:a16="http://schemas.microsoft.com/office/drawing/2014/main" id="{0AAA301B-B8C7-B828-8A3C-C786B5E03862}"/>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362700" y="788947"/>
            <a:ext cx="5080308" cy="5148000"/>
          </a:xfrm>
          <a:prstGeom prst="roundRect">
            <a:avLst>
              <a:gd name="adj" fmla="val 8278"/>
            </a:avLst>
          </a:prstGeom>
          <a:noFill/>
          <a:ln>
            <a:noFill/>
          </a:ln>
        </p:spPr>
      </p:pic>
      <p:sp>
        <p:nvSpPr>
          <p:cNvPr id="7" name="Symbol zastępczy stopki 2">
            <a:extLst>
              <a:ext uri="{FF2B5EF4-FFF2-40B4-BE49-F238E27FC236}">
                <a16:creationId xmlns:a16="http://schemas.microsoft.com/office/drawing/2014/main" id="{505317E8-DAD4-57A1-7CCE-DF70BACAB08F}"/>
              </a:ext>
              <a:ext uri="{C183D7F6-B498-43B3-948B-1728B52AA6E4}">
                <adec:decorative xmlns:adec="http://schemas.microsoft.com/office/drawing/2017/decorative" val="1"/>
              </a:ext>
            </a:extLst>
          </p:cNvPr>
          <p:cNvSpPr>
            <a:spLocks noGrp="1"/>
          </p:cNvSpPr>
          <p:nvPr>
            <p:ph type="ftr" sz="quarter" idx="3"/>
          </p:nvPr>
        </p:nvSpPr>
        <p:spPr>
          <a:xfrm>
            <a:off x="4127808" y="6456709"/>
            <a:ext cx="7315200" cy="365125"/>
          </a:xfrm>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EC50113C-D4F7-0170-DF38-FC92F3CEF3D8}"/>
              </a:ext>
            </a:extLst>
          </p:cNvPr>
          <p:cNvSpPr>
            <a:spLocks noGrp="1"/>
          </p:cNvSpPr>
          <p:nvPr>
            <p:ph type="sldNum" sz="quarter" idx="4"/>
          </p:nvPr>
        </p:nvSpPr>
        <p:spPr>
          <a:xfrm>
            <a:off x="838201" y="6402384"/>
            <a:ext cx="425450" cy="178150"/>
          </a:xfrm>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176</a:t>
            </a:fld>
            <a:endParaRPr lang="pl-PL" dirty="0"/>
          </a:p>
        </p:txBody>
      </p:sp>
    </p:spTree>
    <p:extLst>
      <p:ext uri="{BB962C8B-B14F-4D97-AF65-F5344CB8AC3E}">
        <p14:creationId xmlns:p14="http://schemas.microsoft.com/office/powerpoint/2010/main" val="12538806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9DC5-E56E-9ED2-824C-EE72B603FCA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C0F6ED9-7F92-DF8F-7E7C-C0297DAC4836}"/>
              </a:ext>
            </a:extLst>
          </p:cNvPr>
          <p:cNvSpPr>
            <a:spLocks noGrp="1"/>
          </p:cNvSpPr>
          <p:nvPr>
            <p:ph type="title"/>
          </p:nvPr>
        </p:nvSpPr>
        <p:spPr>
          <a:xfrm>
            <a:off x="838200" y="423352"/>
            <a:ext cx="10515600" cy="1325563"/>
          </a:xfrm>
        </p:spPr>
        <p:txBody>
          <a:bodyPr/>
          <a:lstStyle/>
          <a:p>
            <a:r>
              <a:rPr lang="en-US" dirty="0"/>
              <a:t>Evaluating Student Acceptability (Large Scale) </a:t>
            </a:r>
            <a:endParaRPr lang="pl-PL" dirty="0"/>
          </a:p>
        </p:txBody>
      </p:sp>
      <p:sp>
        <p:nvSpPr>
          <p:cNvPr id="3" name="Symbol zastępczy stopki 2">
            <a:extLst>
              <a:ext uri="{FF2B5EF4-FFF2-40B4-BE49-F238E27FC236}">
                <a16:creationId xmlns:a16="http://schemas.microsoft.com/office/drawing/2014/main" id="{A0EF1387-9591-B470-43D3-D14684742BD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2" name="Prostokąt: zaokrąglone rogi 1">
            <a:extLst>
              <a:ext uri="{FF2B5EF4-FFF2-40B4-BE49-F238E27FC236}">
                <a16:creationId xmlns:a16="http://schemas.microsoft.com/office/drawing/2014/main" id="{CE9CCFB9-1B71-5B46-B222-26C6FC345A14}"/>
              </a:ext>
              <a:ext uri="{C183D7F6-B498-43B3-948B-1728B52AA6E4}">
                <adec:decorative xmlns:adec="http://schemas.microsoft.com/office/drawing/2017/decorative" val="1"/>
              </a:ext>
            </a:extLst>
          </p:cNvPr>
          <p:cNvSpPr/>
          <p:nvPr/>
        </p:nvSpPr>
        <p:spPr>
          <a:xfrm>
            <a:off x="838200" y="3010307"/>
            <a:ext cx="5167963" cy="2156059"/>
          </a:xfrm>
          <a:prstGeom prst="roundRect">
            <a:avLst>
              <a:gd name="adj" fmla="val 82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ytuł 1">
            <a:extLst>
              <a:ext uri="{FF2B5EF4-FFF2-40B4-BE49-F238E27FC236}">
                <a16:creationId xmlns:a16="http://schemas.microsoft.com/office/drawing/2014/main" id="{F265A80D-5DD8-3D16-2A8C-A6822B7917FA}"/>
              </a:ext>
            </a:extLst>
          </p:cNvPr>
          <p:cNvSpPr txBox="1">
            <a:spLocks/>
          </p:cNvSpPr>
          <p:nvPr/>
        </p:nvSpPr>
        <p:spPr>
          <a:xfrm>
            <a:off x="1012247" y="3159523"/>
            <a:ext cx="4819867" cy="11045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u="none" kern="1200" baseline="0">
                <a:solidFill>
                  <a:schemeClr val="tx1"/>
                </a:solidFill>
                <a:uFill>
                  <a:solidFill>
                    <a:schemeClr val="accent2"/>
                  </a:solidFill>
                </a:uFill>
                <a:latin typeface="+mj-lt"/>
                <a:ea typeface="+mj-ea"/>
                <a:cs typeface="+mj-cs"/>
              </a:defRPr>
            </a:lvl1pPr>
          </a:lstStyle>
          <a:p>
            <a:pPr algn="ctr"/>
            <a:r>
              <a:rPr lang="en-US" dirty="0"/>
              <a:t>Students are the primary customer. </a:t>
            </a:r>
          </a:p>
        </p:txBody>
      </p:sp>
      <p:sp>
        <p:nvSpPr>
          <p:cNvPr id="8" name="Symbol zastępczy tekstu 3">
            <a:extLst>
              <a:ext uri="{FF2B5EF4-FFF2-40B4-BE49-F238E27FC236}">
                <a16:creationId xmlns:a16="http://schemas.microsoft.com/office/drawing/2014/main" id="{5627C466-91DE-233F-0CC7-7EED09FBAB1D}"/>
              </a:ext>
            </a:extLst>
          </p:cNvPr>
          <p:cNvSpPr txBox="1">
            <a:spLocks/>
          </p:cNvSpPr>
          <p:nvPr/>
        </p:nvSpPr>
        <p:spPr>
          <a:xfrm>
            <a:off x="1012247" y="4393522"/>
            <a:ext cx="4819867" cy="567759"/>
          </a:xfrm>
          <a:prstGeom prst="rect">
            <a:avLst/>
          </a:prstGeom>
        </p:spPr>
        <p:txBody>
          <a:bodyPr>
            <a:normAutofit/>
          </a:bodyPr>
          <a:lstStyle>
            <a:lvl1pPr marL="342900" indent="-342900" algn="l" defTabSz="914400" rtl="0" eaLnBrk="1" latinLnBrk="0" hangingPunct="1">
              <a:lnSpc>
                <a:spcPct val="100000"/>
              </a:lnSpc>
              <a:spcBef>
                <a:spcPts val="1000"/>
              </a:spcBef>
              <a:spcAft>
                <a:spcPts val="1200"/>
              </a:spcAft>
              <a:buClr>
                <a:schemeClr val="accent3"/>
              </a:buClr>
              <a:buFont typeface="Wingdings" panose="05000000000000000000" pitchFamily="2" charset="2"/>
              <a:buChar char="w"/>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200"/>
              </a:spcAft>
              <a:buClr>
                <a:schemeClr val="accent4"/>
              </a:buClr>
              <a:buFont typeface="Wingdings" panose="05000000000000000000" pitchFamily="2"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dirty="0"/>
              <a:t>Getting their feedback is key.</a:t>
            </a:r>
            <a:endParaRPr lang="pl-PL" dirty="0"/>
          </a:p>
        </p:txBody>
      </p:sp>
      <p:sp>
        <p:nvSpPr>
          <p:cNvPr id="11" name="Prostokąt: zaokrąglone rogi 10">
            <a:extLst>
              <a:ext uri="{FF2B5EF4-FFF2-40B4-BE49-F238E27FC236}">
                <a16:creationId xmlns:a16="http://schemas.microsoft.com/office/drawing/2014/main" id="{2D6B8BBE-DA36-66E7-E2BB-852B9E7FBABC}"/>
              </a:ext>
              <a:ext uri="{C183D7F6-B498-43B3-948B-1728B52AA6E4}">
                <adec:decorative xmlns:adec="http://schemas.microsoft.com/office/drawing/2017/decorative" val="1"/>
              </a:ext>
            </a:extLst>
          </p:cNvPr>
          <p:cNvSpPr/>
          <p:nvPr/>
        </p:nvSpPr>
        <p:spPr>
          <a:xfrm>
            <a:off x="6670307" y="3010307"/>
            <a:ext cx="4772701" cy="2245087"/>
          </a:xfrm>
          <a:prstGeom prst="roundRect">
            <a:avLst>
              <a:gd name="adj" fmla="val 9379"/>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Symbol zastępczy numeru slajdu 3">
            <a:extLst>
              <a:ext uri="{FF2B5EF4-FFF2-40B4-BE49-F238E27FC236}">
                <a16:creationId xmlns:a16="http://schemas.microsoft.com/office/drawing/2014/main" id="{6B3DBB93-A9F4-6CF2-172E-C0D0F84EA4C2}"/>
              </a:ext>
            </a:extLst>
          </p:cNvPr>
          <p:cNvSpPr>
            <a:spLocks noGrp="1"/>
          </p:cNvSpPr>
          <p:nvPr>
            <p:ph type="sldNum" sz="quarter" idx="4"/>
          </p:nvPr>
        </p:nvSpPr>
        <p:spPr/>
        <p:txBody>
          <a:bodyPr/>
          <a:lstStyle/>
          <a:p>
            <a:fld id="{87B17086-FE5F-4B39-99A4-0AF7C2C21D7E}" type="slidenum">
              <a:rPr lang="pl-PL" smtClean="0"/>
              <a:pPr/>
              <a:t>177</a:t>
            </a:fld>
            <a:endParaRPr lang="pl-PL" dirty="0"/>
          </a:p>
        </p:txBody>
      </p:sp>
    </p:spTree>
    <p:extLst>
      <p:ext uri="{BB962C8B-B14F-4D97-AF65-F5344CB8AC3E}">
        <p14:creationId xmlns:p14="http://schemas.microsoft.com/office/powerpoint/2010/main" val="209943721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4F744-91A5-C267-6BC5-03A051869AC4}"/>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62CCF6B-3C4B-D167-F07B-B458013448C1}"/>
              </a:ext>
            </a:extLst>
          </p:cNvPr>
          <p:cNvSpPr>
            <a:spLocks noGrp="1"/>
          </p:cNvSpPr>
          <p:nvPr>
            <p:ph type="title"/>
          </p:nvPr>
        </p:nvSpPr>
        <p:spPr>
          <a:xfrm>
            <a:off x="838200" y="404880"/>
            <a:ext cx="10515600" cy="1325563"/>
          </a:xfrm>
        </p:spPr>
        <p:txBody>
          <a:bodyPr/>
          <a:lstStyle/>
          <a:p>
            <a:r>
              <a:rPr lang="en-US" dirty="0"/>
              <a:t>Evaluating Student Acceptability (Large Scale)  </a:t>
            </a:r>
            <a:endParaRPr lang="pl-PL" dirty="0"/>
          </a:p>
        </p:txBody>
      </p:sp>
      <p:sp>
        <p:nvSpPr>
          <p:cNvPr id="6" name="Symbol zastępczy zawartości 5">
            <a:extLst>
              <a:ext uri="{FF2B5EF4-FFF2-40B4-BE49-F238E27FC236}">
                <a16:creationId xmlns:a16="http://schemas.microsoft.com/office/drawing/2014/main" id="{4D91A651-52F6-5C4F-9E7A-D6D4555B20BE}"/>
              </a:ext>
            </a:extLst>
          </p:cNvPr>
          <p:cNvSpPr>
            <a:spLocks noGrp="1"/>
          </p:cNvSpPr>
          <p:nvPr>
            <p:ph idx="1"/>
          </p:nvPr>
        </p:nvSpPr>
        <p:spPr/>
        <p:txBody>
          <a:bodyPr>
            <a:normAutofit fontScale="85000" lnSpcReduction="20000"/>
          </a:bodyPr>
          <a:lstStyle/>
          <a:p>
            <a:pPr>
              <a:lnSpc>
                <a:spcPct val="120000"/>
              </a:lnSpc>
              <a:spcAft>
                <a:spcPts val="1000"/>
              </a:spcAft>
            </a:pPr>
            <a:r>
              <a:rPr lang="en-US" dirty="0"/>
              <a:t>When evaluating the new recipe as part of the pilot meal service, consider a student survey or other way </a:t>
            </a:r>
            <a:br>
              <a:rPr lang="pl-PL" dirty="0"/>
            </a:br>
            <a:r>
              <a:rPr lang="en-US" dirty="0"/>
              <a:t>to collect feedback:</a:t>
            </a:r>
          </a:p>
          <a:p>
            <a:pPr lvl="1">
              <a:lnSpc>
                <a:spcPct val="120000"/>
              </a:lnSpc>
              <a:spcAft>
                <a:spcPts val="1000"/>
              </a:spcAft>
            </a:pPr>
            <a:r>
              <a:rPr lang="en-US" dirty="0"/>
              <a:t>Paper surveys</a:t>
            </a:r>
          </a:p>
          <a:p>
            <a:pPr lvl="1">
              <a:lnSpc>
                <a:spcPct val="120000"/>
              </a:lnSpc>
              <a:spcAft>
                <a:spcPts val="1000"/>
              </a:spcAft>
            </a:pPr>
            <a:r>
              <a:rPr lang="en-US" dirty="0"/>
              <a:t>Posters with stickers – “Loved it,” “Liked it,” “Not really my thing”</a:t>
            </a:r>
          </a:p>
          <a:p>
            <a:pPr lvl="1">
              <a:lnSpc>
                <a:spcPct val="120000"/>
              </a:lnSpc>
              <a:spcAft>
                <a:spcPts val="1000"/>
              </a:spcAft>
            </a:pPr>
            <a:r>
              <a:rPr lang="en-US" dirty="0"/>
              <a:t>Facilitated questions with a show of hands</a:t>
            </a:r>
          </a:p>
          <a:p>
            <a:pPr lvl="1">
              <a:lnSpc>
                <a:spcPct val="120000"/>
              </a:lnSpc>
              <a:spcAft>
                <a:spcPts val="1000"/>
              </a:spcAft>
            </a:pPr>
            <a:r>
              <a:rPr lang="en-US" dirty="0"/>
              <a:t>Online surveys</a:t>
            </a:r>
          </a:p>
          <a:p>
            <a:pPr lvl="1">
              <a:lnSpc>
                <a:spcPct val="120000"/>
              </a:lnSpc>
              <a:spcAft>
                <a:spcPts val="1000"/>
              </a:spcAft>
            </a:pPr>
            <a:r>
              <a:rPr lang="en-US" dirty="0"/>
              <a:t>Ballots boxes</a:t>
            </a:r>
          </a:p>
        </p:txBody>
      </p:sp>
      <p:sp>
        <p:nvSpPr>
          <p:cNvPr id="3" name="Symbol zastępczy stopki 2">
            <a:extLst>
              <a:ext uri="{FF2B5EF4-FFF2-40B4-BE49-F238E27FC236}">
                <a16:creationId xmlns:a16="http://schemas.microsoft.com/office/drawing/2014/main" id="{C767755C-A2F1-C9EB-ECE1-DB243216106D}"/>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A393C632-818A-CC52-CED2-33DD5F0F7641}"/>
              </a:ext>
            </a:extLst>
          </p:cNvPr>
          <p:cNvSpPr>
            <a:spLocks noGrp="1"/>
          </p:cNvSpPr>
          <p:nvPr>
            <p:ph type="sldNum" sz="quarter" idx="4"/>
          </p:nvPr>
        </p:nvSpPr>
        <p:spPr/>
        <p:txBody>
          <a:bodyPr/>
          <a:lstStyle/>
          <a:p>
            <a:fld id="{87B17086-FE5F-4B39-99A4-0AF7C2C21D7E}" type="slidenum">
              <a:rPr lang="pl-PL" smtClean="0"/>
              <a:pPr/>
              <a:t>178</a:t>
            </a:fld>
            <a:endParaRPr lang="pl-PL" dirty="0"/>
          </a:p>
        </p:txBody>
      </p:sp>
    </p:spTree>
    <p:extLst>
      <p:ext uri="{BB962C8B-B14F-4D97-AF65-F5344CB8AC3E}">
        <p14:creationId xmlns:p14="http://schemas.microsoft.com/office/powerpoint/2010/main" val="165984673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F4CDB-52FB-CB96-A237-F78D9BC3897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85D0F42-A5FA-F461-6EEA-114E01ACA602}"/>
              </a:ext>
            </a:extLst>
          </p:cNvPr>
          <p:cNvSpPr>
            <a:spLocks noGrp="1"/>
          </p:cNvSpPr>
          <p:nvPr>
            <p:ph type="title"/>
          </p:nvPr>
        </p:nvSpPr>
        <p:spPr>
          <a:xfrm>
            <a:off x="838200" y="404880"/>
            <a:ext cx="10515600" cy="1325563"/>
          </a:xfrm>
        </p:spPr>
        <p:txBody>
          <a:bodyPr/>
          <a:lstStyle/>
          <a:p>
            <a:r>
              <a:rPr lang="en-US" dirty="0"/>
              <a:t>Evaluating Student Acceptability (Large Scale)   </a:t>
            </a:r>
            <a:endParaRPr lang="pl-PL" dirty="0"/>
          </a:p>
        </p:txBody>
      </p:sp>
      <p:sp>
        <p:nvSpPr>
          <p:cNvPr id="6" name="Symbol zastępczy zawartości 5">
            <a:extLst>
              <a:ext uri="{FF2B5EF4-FFF2-40B4-BE49-F238E27FC236}">
                <a16:creationId xmlns:a16="http://schemas.microsoft.com/office/drawing/2014/main" id="{D858CCCF-549A-5B62-6805-00A5FF39004B}"/>
              </a:ext>
            </a:extLst>
          </p:cNvPr>
          <p:cNvSpPr>
            <a:spLocks noGrp="1"/>
          </p:cNvSpPr>
          <p:nvPr>
            <p:ph idx="1"/>
          </p:nvPr>
        </p:nvSpPr>
        <p:spPr>
          <a:xfrm>
            <a:off x="838199" y="2084089"/>
            <a:ext cx="8792680" cy="4008703"/>
          </a:xfrm>
        </p:spPr>
        <p:txBody>
          <a:bodyPr>
            <a:normAutofit/>
          </a:bodyPr>
          <a:lstStyle/>
          <a:p>
            <a:pPr marL="0" lvl="0" indent="0">
              <a:buNone/>
            </a:pPr>
            <a:r>
              <a:rPr lang="en-US" dirty="0"/>
              <a:t>When developing a survey, consider the following: </a:t>
            </a:r>
          </a:p>
          <a:p>
            <a:pPr lvl="1">
              <a:buClr>
                <a:schemeClr val="accent6">
                  <a:lumMod val="75000"/>
                </a:schemeClr>
              </a:buClr>
            </a:pPr>
            <a:r>
              <a:rPr lang="en-US" sz="2400" dirty="0"/>
              <a:t>What questions need to be answered?</a:t>
            </a:r>
          </a:p>
          <a:p>
            <a:pPr lvl="1">
              <a:buClr>
                <a:schemeClr val="accent6">
                  <a:lumMod val="75000"/>
                </a:schemeClr>
              </a:buClr>
            </a:pPr>
            <a:r>
              <a:rPr lang="en-US" sz="2400" dirty="0"/>
              <a:t>Who will fill out the form?</a:t>
            </a:r>
          </a:p>
          <a:p>
            <a:pPr lvl="1">
              <a:buClr>
                <a:schemeClr val="accent6">
                  <a:lumMod val="75000"/>
                </a:schemeClr>
              </a:buClr>
            </a:pPr>
            <a:r>
              <a:rPr lang="en-US" sz="2400" dirty="0"/>
              <a:t>How will the results be tallied?</a:t>
            </a:r>
          </a:p>
        </p:txBody>
      </p:sp>
      <p:sp>
        <p:nvSpPr>
          <p:cNvPr id="3" name="Symbol zastępczy stopki 2">
            <a:extLst>
              <a:ext uri="{FF2B5EF4-FFF2-40B4-BE49-F238E27FC236}">
                <a16:creationId xmlns:a16="http://schemas.microsoft.com/office/drawing/2014/main" id="{8ADAE858-E137-612C-AC4E-BE5312D4AEC4}"/>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1</a:t>
            </a:r>
          </a:p>
        </p:txBody>
      </p:sp>
      <p:sp>
        <p:nvSpPr>
          <p:cNvPr id="4" name="Symbol zastępczy numeru slajdu 3">
            <a:extLst>
              <a:ext uri="{FF2B5EF4-FFF2-40B4-BE49-F238E27FC236}">
                <a16:creationId xmlns:a16="http://schemas.microsoft.com/office/drawing/2014/main" id="{EA94AB9F-BF17-C778-5112-E5E93E86F18D}"/>
              </a:ext>
            </a:extLst>
          </p:cNvPr>
          <p:cNvSpPr>
            <a:spLocks noGrp="1"/>
          </p:cNvSpPr>
          <p:nvPr>
            <p:ph type="sldNum" sz="quarter" idx="4"/>
          </p:nvPr>
        </p:nvSpPr>
        <p:spPr/>
        <p:txBody>
          <a:bodyPr/>
          <a:lstStyle/>
          <a:p>
            <a:fld id="{87B17086-FE5F-4B39-99A4-0AF7C2C21D7E}" type="slidenum">
              <a:rPr lang="pl-PL" smtClean="0"/>
              <a:pPr/>
              <a:t>179</a:t>
            </a:fld>
            <a:endParaRPr lang="pl-PL" dirty="0"/>
          </a:p>
        </p:txBody>
      </p:sp>
    </p:spTree>
    <p:extLst>
      <p:ext uri="{BB962C8B-B14F-4D97-AF65-F5344CB8AC3E}">
        <p14:creationId xmlns:p14="http://schemas.microsoft.com/office/powerpoint/2010/main" val="180578948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AC3F0-FB08-B739-1E26-AA748B52D190}"/>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95790784-2543-4CA1-FC4D-15C651A1F687}"/>
              </a:ext>
            </a:extLst>
          </p:cNvPr>
          <p:cNvSpPr>
            <a:spLocks noGrp="1"/>
          </p:cNvSpPr>
          <p:nvPr>
            <p:ph type="title"/>
          </p:nvPr>
        </p:nvSpPr>
        <p:spPr/>
        <p:txBody>
          <a:bodyPr/>
          <a:lstStyle/>
          <a:p>
            <a:r>
              <a:rPr lang="pl-PL" dirty="0"/>
              <a:t>Preview </a:t>
            </a:r>
            <a:r>
              <a:rPr lang="pl-PL" dirty="0" err="1"/>
              <a:t>Topics</a:t>
            </a:r>
            <a:r>
              <a:rPr lang="pl-PL" dirty="0"/>
              <a:t>: Day 2</a:t>
            </a:r>
          </a:p>
        </p:txBody>
      </p:sp>
      <p:sp>
        <p:nvSpPr>
          <p:cNvPr id="2" name="Symbol zastępczy zawartości 1">
            <a:extLst>
              <a:ext uri="{FF2B5EF4-FFF2-40B4-BE49-F238E27FC236}">
                <a16:creationId xmlns:a16="http://schemas.microsoft.com/office/drawing/2014/main" id="{7E6966A5-5F10-9754-6079-42495704668D}"/>
              </a:ext>
            </a:extLst>
          </p:cNvPr>
          <p:cNvSpPr>
            <a:spLocks noGrp="1"/>
          </p:cNvSpPr>
          <p:nvPr>
            <p:ph idx="1"/>
          </p:nvPr>
        </p:nvSpPr>
        <p:spPr/>
        <p:txBody>
          <a:bodyPr/>
          <a:lstStyle/>
          <a:p>
            <a:pPr marL="457200" indent="-457200">
              <a:buFont typeface="Wingdings" panose="05000000000000000000" pitchFamily="2" charset="2"/>
              <a:buChar char="w"/>
            </a:pPr>
            <a:r>
              <a:rPr lang="en-US" dirty="0"/>
              <a:t>Food Buying Guide </a:t>
            </a:r>
          </a:p>
          <a:p>
            <a:pPr marL="457200" indent="-457200">
              <a:buFont typeface="Wingdings" panose="05000000000000000000" pitchFamily="2" charset="2"/>
              <a:buChar char="w"/>
            </a:pPr>
            <a:r>
              <a:rPr lang="en-US" dirty="0"/>
              <a:t>FBG Calculator</a:t>
            </a:r>
          </a:p>
          <a:p>
            <a:pPr marL="457200" indent="-457200">
              <a:buFont typeface="Wingdings" panose="05000000000000000000" pitchFamily="2" charset="2"/>
              <a:buChar char="w"/>
            </a:pPr>
            <a:r>
              <a:rPr lang="en-US" dirty="0"/>
              <a:t>Recipe Analysis Workbook</a:t>
            </a:r>
          </a:p>
          <a:p>
            <a:pPr marL="457200" indent="-457200">
              <a:buFont typeface="Wingdings" panose="05000000000000000000" pitchFamily="2" charset="2"/>
              <a:buChar char="w"/>
            </a:pPr>
            <a:r>
              <a:rPr lang="en-US" dirty="0"/>
              <a:t>Nutrient Analysis </a:t>
            </a:r>
          </a:p>
        </p:txBody>
      </p:sp>
      <p:sp>
        <p:nvSpPr>
          <p:cNvPr id="3" name="Symbol zastępczy stopki 2">
            <a:extLst>
              <a:ext uri="{FF2B5EF4-FFF2-40B4-BE49-F238E27FC236}">
                <a16:creationId xmlns:a16="http://schemas.microsoft.com/office/drawing/2014/main" id="{47893BF2-801A-54F2-2359-C220CE995EF0}"/>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5F0E711E-EE32-DC1F-FC70-EA67809ACC47}"/>
              </a:ext>
            </a:extLst>
          </p:cNvPr>
          <p:cNvSpPr>
            <a:spLocks noGrp="1"/>
          </p:cNvSpPr>
          <p:nvPr>
            <p:ph type="sldNum" sz="quarter" idx="4"/>
          </p:nvPr>
        </p:nvSpPr>
        <p:spPr/>
        <p:txBody>
          <a:bodyPr/>
          <a:lstStyle/>
          <a:p>
            <a:fld id="{87B17086-FE5F-4B39-99A4-0AF7C2C21D7E}" type="slidenum">
              <a:rPr lang="pl-PL" smtClean="0"/>
              <a:pPr/>
              <a:t>180</a:t>
            </a:fld>
            <a:endParaRPr lang="pl-PL" dirty="0"/>
          </a:p>
        </p:txBody>
      </p:sp>
    </p:spTree>
    <p:extLst>
      <p:ext uri="{BB962C8B-B14F-4D97-AF65-F5344CB8AC3E}">
        <p14:creationId xmlns:p14="http://schemas.microsoft.com/office/powerpoint/2010/main" val="12310369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89AE0C5F-4E67-B29E-B2FE-CF1D18670162}"/>
              </a:ext>
            </a:extLst>
          </p:cNvPr>
          <p:cNvSpPr>
            <a:spLocks noGrp="1"/>
          </p:cNvSpPr>
          <p:nvPr>
            <p:ph type="title"/>
          </p:nvPr>
        </p:nvSpPr>
        <p:spPr/>
        <p:txBody>
          <a:bodyPr/>
          <a:lstStyle/>
          <a:p>
            <a:r>
              <a:rPr lang="pl-PL" dirty="0" err="1"/>
              <a:t>Lesson</a:t>
            </a:r>
            <a:r>
              <a:rPr lang="pl-PL" dirty="0"/>
              <a:t> </a:t>
            </a:r>
            <a:r>
              <a:rPr lang="pl-PL" dirty="0" err="1"/>
              <a:t>Conclusion</a:t>
            </a:r>
            <a:endParaRPr lang="pl-PL" dirty="0"/>
          </a:p>
        </p:txBody>
      </p:sp>
      <p:sp>
        <p:nvSpPr>
          <p:cNvPr id="2" name="Symbol zastępczy zawartości 1">
            <a:extLst>
              <a:ext uri="{FF2B5EF4-FFF2-40B4-BE49-F238E27FC236}">
                <a16:creationId xmlns:a16="http://schemas.microsoft.com/office/drawing/2014/main" id="{699DB898-5A0C-890C-86DA-C476CB4A6F5E}"/>
              </a:ext>
            </a:extLst>
          </p:cNvPr>
          <p:cNvSpPr>
            <a:spLocks noGrp="1"/>
          </p:cNvSpPr>
          <p:nvPr>
            <p:ph idx="1"/>
          </p:nvPr>
        </p:nvSpPr>
        <p:spPr/>
        <p:txBody>
          <a:bodyPr/>
          <a:lstStyle/>
          <a:p>
            <a:pPr marL="457200" indent="-457200">
              <a:buFont typeface="Wingdings" panose="05000000000000000000" pitchFamily="2" charset="2"/>
              <a:buChar char="w"/>
            </a:pPr>
            <a:r>
              <a:rPr lang="en-US" dirty="0"/>
              <a:t>Summarize content</a:t>
            </a:r>
          </a:p>
          <a:p>
            <a:pPr marL="457200" indent="-457200">
              <a:buFont typeface="Wingdings" panose="05000000000000000000" pitchFamily="2" charset="2"/>
              <a:buChar char="w"/>
            </a:pPr>
            <a:r>
              <a:rPr lang="en-US" dirty="0"/>
              <a:t>Review Day 2</a:t>
            </a:r>
          </a:p>
        </p:txBody>
      </p:sp>
      <p:sp>
        <p:nvSpPr>
          <p:cNvPr id="3" name="Symbol zastępczy stopki 2">
            <a:extLst>
              <a:ext uri="{FF2B5EF4-FFF2-40B4-BE49-F238E27FC236}">
                <a16:creationId xmlns:a16="http://schemas.microsoft.com/office/drawing/2014/main" id="{251BB927-25C2-36E2-CCFF-D2D9832A169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1</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D0F58469-C3DA-6E34-6525-C2DD14838C2D}"/>
              </a:ext>
            </a:extLst>
          </p:cNvPr>
          <p:cNvSpPr>
            <a:spLocks noGrp="1"/>
          </p:cNvSpPr>
          <p:nvPr>
            <p:ph type="sldNum" sz="quarter" idx="4"/>
          </p:nvPr>
        </p:nvSpPr>
        <p:spPr/>
        <p:txBody>
          <a:bodyPr/>
          <a:lstStyle/>
          <a:p>
            <a:fld id="{87B17086-FE5F-4B39-99A4-0AF7C2C21D7E}" type="slidenum">
              <a:rPr lang="pl-PL" smtClean="0"/>
              <a:pPr/>
              <a:t>181</a:t>
            </a:fld>
            <a:endParaRPr lang="pl-PL" dirty="0"/>
          </a:p>
        </p:txBody>
      </p:sp>
    </p:spTree>
    <p:extLst>
      <p:ext uri="{BB962C8B-B14F-4D97-AF65-F5344CB8AC3E}">
        <p14:creationId xmlns:p14="http://schemas.microsoft.com/office/powerpoint/2010/main" val="3993605154"/>
      </p:ext>
    </p:extLst>
  </p:cSld>
  <p:clrMapOvr>
    <a:masterClrMapping/>
  </p:clrMapOvr>
</p:sld>
</file>

<file path=ppt/theme/theme1.xml><?xml version="1.0" encoding="utf-8"?>
<a:theme xmlns:a="http://schemas.openxmlformats.org/drawingml/2006/main" name="Motyw pakietu Office">
  <a:themeElements>
    <a:clrScheme name="Niestandardowy 1">
      <a:dk1>
        <a:srgbClr val="000000"/>
      </a:dk1>
      <a:lt1>
        <a:sysClr val="window" lastClr="FFFFFF"/>
      </a:lt1>
      <a:dk2>
        <a:srgbClr val="2E696D"/>
      </a:dk2>
      <a:lt2>
        <a:srgbClr val="FFFFFF"/>
      </a:lt2>
      <a:accent1>
        <a:srgbClr val="EDF7F8"/>
      </a:accent1>
      <a:accent2>
        <a:srgbClr val="DDD1E7"/>
      </a:accent2>
      <a:accent3>
        <a:srgbClr val="463F6F"/>
      </a:accent3>
      <a:accent4>
        <a:srgbClr val="A65BA4"/>
      </a:accent4>
      <a:accent5>
        <a:srgbClr val="A19CBC"/>
      </a:accent5>
      <a:accent6>
        <a:srgbClr val="DFC3DE"/>
      </a:accent6>
      <a:hlink>
        <a:srgbClr val="0066FF"/>
      </a:hlink>
      <a:folHlink>
        <a:srgbClr val="613560"/>
      </a:folHlink>
    </a:clrScheme>
    <a:fontScheme name="Niestandardowy 1">
      <a:majorFont>
        <a:latin typeface="Poppins Medium"/>
        <a:ea typeface=""/>
        <a:cs typeface=""/>
      </a:majorFont>
      <a:minorFont>
        <a:latin typeface="Poppins"/>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10177</Words>
  <Application>Microsoft Office PowerPoint</Application>
  <PresentationFormat>Widescreen</PresentationFormat>
  <Paragraphs>1462</Paragraphs>
  <Slides>181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181</vt:i4>
      </vt:variant>
    </vt:vector>
  </HeadingPairs>
  <TitlesOfParts>
    <vt:vector size="192" baseType="lpstr">
      <vt:lpstr>Inter</vt:lpstr>
      <vt:lpstr>Aptos</vt:lpstr>
      <vt:lpstr>Aptos SemiBold</vt:lpstr>
      <vt:lpstr>Arial</vt:lpstr>
      <vt:lpstr>Bookman Old Style</vt:lpstr>
      <vt:lpstr>Calibri</vt:lpstr>
      <vt:lpstr>Poppins</vt:lpstr>
      <vt:lpstr>Poppins Medium</vt:lpstr>
      <vt:lpstr>Poppins SemiBold</vt:lpstr>
      <vt:lpstr>Wingdings</vt:lpstr>
      <vt:lpstr>Motyw pakietu Office</vt:lpstr>
      <vt:lpstr>Culinary Institute Of Child Nutrition</vt:lpstr>
      <vt:lpstr>SCHOOL MEAL RECIPE WORKSHOP:</vt:lpstr>
      <vt:lpstr>Welcome and  Introductions</vt:lpstr>
      <vt:lpstr>Schedule-at-a-Glance</vt:lpstr>
      <vt:lpstr>Key Areas and Professional Standards Codes</vt:lpstr>
      <vt:lpstr>Ground Rules</vt:lpstr>
      <vt:lpstr>Pre-Assessment</vt:lpstr>
      <vt:lpstr>Day 1 Topic Overview</vt:lpstr>
      <vt:lpstr>How to Identify, Prepare, and Standardize a Recipe </vt:lpstr>
      <vt:lpstr>Recipe Standardization Process Flow </vt:lpstr>
      <vt:lpstr>Introduction to Standardized Recipes  Learning Objectives</vt:lpstr>
      <vt:lpstr>Recipe Verification Phase  Learning Objectives</vt:lpstr>
      <vt:lpstr>Product Evaluation Phase  Learning Objectives</vt:lpstr>
      <vt:lpstr>Quantity Adjustment Phase Learning Objectives</vt:lpstr>
      <vt:lpstr>After Recipe Standardization Learning Objectives</vt:lpstr>
      <vt:lpstr>Introduction to Standardized Recipes </vt:lpstr>
      <vt:lpstr>The U.S. Department of Agriculture (USDA) defines a standardized recipe as one that:</vt:lpstr>
      <vt:lpstr>USDA Standardized Recipe Process</vt:lpstr>
      <vt:lpstr>Quantity Recipes vs. Standardized Recipes </vt:lpstr>
      <vt:lpstr>Child Nutrition Recipe Box </vt:lpstr>
      <vt:lpstr>Brainstorm:</vt:lpstr>
      <vt:lpstr>Benefits of Standardized Recipes</vt:lpstr>
      <vt:lpstr>Benefits of Standardized Recipes </vt:lpstr>
      <vt:lpstr>Discussion:</vt:lpstr>
      <vt:lpstr>Which of the following is not a benefit of standardizing recipes?</vt:lpstr>
      <vt:lpstr>Which of the following is not a benefit of standardizing recipes? </vt:lpstr>
      <vt:lpstr>Importance of Standardized Recipes </vt:lpstr>
      <vt:lpstr>Discussion:  </vt:lpstr>
      <vt:lpstr>Recipe Verification Phase </vt:lpstr>
      <vt:lpstr>Breakout Rooms</vt:lpstr>
      <vt:lpstr>Soliciting Recipes from the School Community </vt:lpstr>
      <vt:lpstr>Recipe Solicitation Strategies</vt:lpstr>
      <vt:lpstr>Recipe Solicitation Strategies </vt:lpstr>
      <vt:lpstr>Recipe Solicitation Strategies  </vt:lpstr>
      <vt:lpstr>Recipe Solicitation Strategies   </vt:lpstr>
      <vt:lpstr>Discussion:   </vt:lpstr>
      <vt:lpstr>Strategies for Identifying Locally Sourced  Food Items </vt:lpstr>
      <vt:lpstr>True or False?</vt:lpstr>
      <vt:lpstr>True</vt:lpstr>
      <vt:lpstr>How to Define Local</vt:lpstr>
      <vt:lpstr>Benefits of Purchasing Locally Sourced Foods</vt:lpstr>
      <vt:lpstr>Models For Procuring Local Foods </vt:lpstr>
      <vt:lpstr>Discussion:    </vt:lpstr>
      <vt:lpstr>Strategies for Identifying Locally  Sourced Food Items </vt:lpstr>
      <vt:lpstr>Strategies for Identifying Locally  Sourced Food Items  </vt:lpstr>
      <vt:lpstr>Discussion:     </vt:lpstr>
      <vt:lpstr>Recipe Review Process</vt:lpstr>
      <vt:lpstr>Recipe Verification Phase  </vt:lpstr>
      <vt:lpstr>Recipe Verification Phase   </vt:lpstr>
      <vt:lpstr>Discussion:      </vt:lpstr>
      <vt:lpstr>Brainstorm: What information should a standardized recipe include?</vt:lpstr>
      <vt:lpstr>Anatomy of a Standardized Recipe </vt:lpstr>
      <vt:lpstr>Anatomy of a Standardized Recipe  </vt:lpstr>
      <vt:lpstr>Anatomy of a Standardized Recipe   </vt:lpstr>
      <vt:lpstr>Turkey Meatloaf U S D A Recipe for Schools</vt:lpstr>
      <vt:lpstr>Turkey Meatloaf U S D A Recipe for Schools </vt:lpstr>
      <vt:lpstr>Turkey Meatloaf U S D A Recipe for Schools  </vt:lpstr>
      <vt:lpstr>Turkey Meatloaf U S D A Recipe for Schools    </vt:lpstr>
      <vt:lpstr>Recipe Title and Description </vt:lpstr>
      <vt:lpstr>Edgy Veggies Toolkit </vt:lpstr>
      <vt:lpstr>Edgy Veggies Toolkit  </vt:lpstr>
      <vt:lpstr>Discussion: Recipe Title and Description</vt:lpstr>
      <vt:lpstr>Practice:</vt:lpstr>
      <vt:lpstr>Breakout Room Activity:  Name Your Recipe</vt:lpstr>
      <vt:lpstr>Recipe Categories </vt:lpstr>
      <vt:lpstr>Recipe Categories  </vt:lpstr>
      <vt:lpstr>Recipe Categories   </vt:lpstr>
      <vt:lpstr>Discussion: </vt:lpstr>
      <vt:lpstr>Ingredients</vt:lpstr>
      <vt:lpstr>Tips for Listing Ingredients </vt:lpstr>
      <vt:lpstr>Discussion:       </vt:lpstr>
      <vt:lpstr>Ingredient Units of Measure</vt:lpstr>
      <vt:lpstr>Ingredient Units of Measure </vt:lpstr>
      <vt:lpstr>Examples — Measure by Weight</vt:lpstr>
      <vt:lpstr>Examples — Measure by Volume</vt:lpstr>
      <vt:lpstr>Ingredient Units of Measure  </vt:lpstr>
      <vt:lpstr>Discussion:        </vt:lpstr>
      <vt:lpstr>ACTIVITY: Manageable Units of Measure</vt:lpstr>
      <vt:lpstr>ACTIVITY — KEY:  Manageable Units of Measure</vt:lpstr>
      <vt:lpstr>Recipe Preparation Directions</vt:lpstr>
      <vt:lpstr>Recipe Preparation Directions </vt:lpstr>
      <vt:lpstr>Recipe Review</vt:lpstr>
      <vt:lpstr>Tips for Recipe Preparation Directions </vt:lpstr>
      <vt:lpstr>Tips for Recipe Preparation Directions  </vt:lpstr>
      <vt:lpstr>Discussion:         </vt:lpstr>
      <vt:lpstr>Cooking Time and Temperature and Preparation Time </vt:lpstr>
      <vt:lpstr>Poultry should be cooked to:</vt:lpstr>
      <vt:lpstr>Poultry should be cooked to: </vt:lpstr>
      <vt:lpstr>Cooking Time and Temperature and Preparation Time  </vt:lpstr>
      <vt:lpstr>Cooking Time and Temperature and Preparation Time</vt:lpstr>
      <vt:lpstr>Discussion:          </vt:lpstr>
      <vt:lpstr>Serving Size and Yield </vt:lpstr>
      <vt:lpstr>Serving Size and Yield  </vt:lpstr>
      <vt:lpstr>Serving Size and Yield   </vt:lpstr>
      <vt:lpstr>Yield </vt:lpstr>
      <vt:lpstr>Basics at a Glance</vt:lpstr>
      <vt:lpstr>Discussion:           </vt:lpstr>
      <vt:lpstr>Equipment and Tools </vt:lpstr>
      <vt:lpstr>Which piece of equipment do you use most often?</vt:lpstr>
      <vt:lpstr>Evaluating Equipment and Tools </vt:lpstr>
      <vt:lpstr>Discussion:            </vt:lpstr>
      <vt:lpstr>Crediting Information </vt:lpstr>
      <vt:lpstr>Crediting Information  </vt:lpstr>
      <vt:lpstr>Crediting Information   </vt:lpstr>
      <vt:lpstr>Crediting Information    </vt:lpstr>
      <vt:lpstr>Crediting Information     </vt:lpstr>
      <vt:lpstr>Discussion:             </vt:lpstr>
      <vt:lpstr>Nutrient Analysis </vt:lpstr>
      <vt:lpstr>Nutrient Analysis  </vt:lpstr>
      <vt:lpstr>Service Style </vt:lpstr>
      <vt:lpstr>Brainstorm: </vt:lpstr>
      <vt:lpstr>Service Style  </vt:lpstr>
      <vt:lpstr> Discussion: </vt:lpstr>
      <vt:lpstr>Marketing Guide</vt:lpstr>
      <vt:lpstr>True or False? </vt:lpstr>
      <vt:lpstr>True </vt:lpstr>
      <vt:lpstr>Marketing Guide </vt:lpstr>
      <vt:lpstr>Marketing Guide  </vt:lpstr>
      <vt:lpstr>Places for student feedback</vt:lpstr>
      <vt:lpstr>The recipe Marketing Guide shows the amount of each fresh vegetable (or fruit) to purchase that, when trimmed, provides the amount the recipe requires.  </vt:lpstr>
      <vt:lpstr>The Food Buying Guide for Child Nutrition Programs (FBG) shows how to determine marketing guide quantities. Use the FBG information under the Additional Information Column. Here you see that 1 lb fresh mature onions, when trimmed and cooked, yield about 0.78 lb of the finished product.</vt:lpstr>
      <vt:lpstr> Discussion:            </vt:lpstr>
      <vt:lpstr>Food Safety Guidelines </vt:lpstr>
      <vt:lpstr>The Process Approach </vt:lpstr>
      <vt:lpstr>Important HACCP Terms  </vt:lpstr>
      <vt:lpstr> Discussion:    </vt:lpstr>
      <vt:lpstr>Small Batch Preparation </vt:lpstr>
      <vt:lpstr>Prepare and Evaluate</vt:lpstr>
      <vt:lpstr>Small Batch Taste-Testing </vt:lpstr>
      <vt:lpstr>Class Activity </vt:lpstr>
      <vt:lpstr>Recipe Review Checklist </vt:lpstr>
      <vt:lpstr>Recipe Yield Verification </vt:lpstr>
      <vt:lpstr>Recipe Yield Verification  </vt:lpstr>
      <vt:lpstr>Recipe Yield Verification  Weight and Volume  </vt:lpstr>
      <vt:lpstr>Recipe Yield Verification   </vt:lpstr>
      <vt:lpstr>Recipe Yield Verification    </vt:lpstr>
      <vt:lpstr>Recipe Yield Verification     </vt:lpstr>
      <vt:lpstr> Discussion:         </vt:lpstr>
      <vt:lpstr>Nutrient Analysis   </vt:lpstr>
      <vt:lpstr>Nutrient Analysis    </vt:lpstr>
      <vt:lpstr>Nutrient Analysis     </vt:lpstr>
      <vt:lpstr>Nutrient Analysis      </vt:lpstr>
      <vt:lpstr>Recipe Nutrient Analysis:  A Five-Step Process</vt:lpstr>
      <vt:lpstr>Product Evaluation Phase </vt:lpstr>
      <vt:lpstr>Informal Evaluation Process </vt:lpstr>
      <vt:lpstr>Formal Evaluation Process</vt:lpstr>
      <vt:lpstr>Formal Evaluation Process </vt:lpstr>
      <vt:lpstr>Formal Evaluation Process  </vt:lpstr>
      <vt:lpstr>Formal Evaluation Process   </vt:lpstr>
      <vt:lpstr>Formal Evaluation Process    </vt:lpstr>
      <vt:lpstr>Formal Evaluation Process     </vt:lpstr>
      <vt:lpstr>Evaluating Student Acceptability (Small Scale) </vt:lpstr>
      <vt:lpstr>Getting students’ feedback is the final step in the recipe standardization process</vt:lpstr>
      <vt:lpstr>Getting students’ feedback is the final step in the recipe standardization process </vt:lpstr>
      <vt:lpstr>Getting students’ feedback is the final step in the recipe standardization process  </vt:lpstr>
      <vt:lpstr>Quantity Adjustment Phase </vt:lpstr>
      <vt:lpstr>Quantity Adjustment Phase  </vt:lpstr>
      <vt:lpstr>Quantity Adjustment Phase   </vt:lpstr>
      <vt:lpstr>Quantity Adjustment Phase    </vt:lpstr>
      <vt:lpstr>Quantity Adjustment Phase     </vt:lpstr>
      <vt:lpstr>Quantity Adjustment Phase       </vt:lpstr>
      <vt:lpstr>Quantity Adjustment Phase        </vt:lpstr>
      <vt:lpstr>Key Takeaways and “Ah-Ha” moments</vt:lpstr>
      <vt:lpstr>ACTIVITY: Factor Method</vt:lpstr>
      <vt:lpstr>ACTIVITY: Factor Method </vt:lpstr>
      <vt:lpstr>ACTIVITY: Factor Method  </vt:lpstr>
      <vt:lpstr>ACTIVITY: Factor Method   </vt:lpstr>
      <vt:lpstr>Quantity Adjustment Phase      </vt:lpstr>
      <vt:lpstr>Comparison of Standardized Recipe Adjustment Methods</vt:lpstr>
      <vt:lpstr>ICN’s eLearning  Culinary Math Courses </vt:lpstr>
      <vt:lpstr>Formal Evaluation: School Meal Service Pilot </vt:lpstr>
      <vt:lpstr>School Meal Service Pilot </vt:lpstr>
      <vt:lpstr>Staff Training </vt:lpstr>
      <vt:lpstr>Staff Training  </vt:lpstr>
      <vt:lpstr>Staff Training   </vt:lpstr>
      <vt:lpstr>Staff Training    </vt:lpstr>
      <vt:lpstr>Evaluating Student Acceptability (Large Scale) </vt:lpstr>
      <vt:lpstr>Evaluating Student Acceptability (Large Scale)  </vt:lpstr>
      <vt:lpstr>Evaluating Student Acceptability (Large Scale)   </vt:lpstr>
      <vt:lpstr>Preview Topics: Day 2</vt:lpstr>
      <vt:lpstr>Lesson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MEAL RECIPE WORKSHOP</dc:title>
  <dc:subject>RD_Recipe_Standardization_Workshop_Day_1_sd_v01_20242019_dnbarret</dc:subject>
  <dc:creator/>
  <cp:lastModifiedBy/>
  <cp:revision>1</cp:revision>
  <dcterms:created xsi:type="dcterms:W3CDTF">2025-01-22T19:58:07Z</dcterms:created>
  <dcterms:modified xsi:type="dcterms:W3CDTF">2025-03-25T23:24:26Z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