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0" r:id="rId5"/>
    <p:sldMasterId id="2147483693" r:id="rId6"/>
    <p:sldMasterId id="2147483673" r:id="rId7"/>
    <p:sldMasterId id="2147483705" r:id="rId8"/>
    <p:sldMasterId id="2147483762" r:id="rId9"/>
  </p:sldMasterIdLst>
  <p:notesMasterIdLst>
    <p:notesMasterId r:id="rId106"/>
  </p:notesMasterIdLst>
  <p:handoutMasterIdLst>
    <p:handoutMasterId r:id="rId107"/>
  </p:handoutMasterIdLst>
  <p:sldIdLst>
    <p:sldId id="256" r:id="rId10"/>
    <p:sldId id="292" r:id="rId11"/>
    <p:sldId id="412" r:id="rId12"/>
    <p:sldId id="464" r:id="rId13"/>
    <p:sldId id="472" r:id="rId14"/>
    <p:sldId id="353" r:id="rId15"/>
    <p:sldId id="283" r:id="rId16"/>
    <p:sldId id="284" r:id="rId17"/>
    <p:sldId id="356" r:id="rId18"/>
    <p:sldId id="376" r:id="rId19"/>
    <p:sldId id="285" r:id="rId20"/>
    <p:sldId id="443" r:id="rId21"/>
    <p:sldId id="463" r:id="rId22"/>
    <p:sldId id="286" r:id="rId23"/>
    <p:sldId id="444" r:id="rId24"/>
    <p:sldId id="288" r:id="rId25"/>
    <p:sldId id="290" r:id="rId26"/>
    <p:sldId id="414" r:id="rId27"/>
    <p:sldId id="338" r:id="rId28"/>
    <p:sldId id="424" r:id="rId29"/>
    <p:sldId id="291" r:id="rId30"/>
    <p:sldId id="437" r:id="rId31"/>
    <p:sldId id="425" r:id="rId32"/>
    <p:sldId id="438" r:id="rId33"/>
    <p:sldId id="426" r:id="rId34"/>
    <p:sldId id="445" r:id="rId35"/>
    <p:sldId id="293" r:id="rId36"/>
    <p:sldId id="295" r:id="rId37"/>
    <p:sldId id="296" r:id="rId38"/>
    <p:sldId id="473" r:id="rId39"/>
    <p:sldId id="297" r:id="rId40"/>
    <p:sldId id="446" r:id="rId41"/>
    <p:sldId id="298" r:id="rId42"/>
    <p:sldId id="299" r:id="rId43"/>
    <p:sldId id="300" r:id="rId44"/>
    <p:sldId id="465" r:id="rId45"/>
    <p:sldId id="466" r:id="rId46"/>
    <p:sldId id="448" r:id="rId47"/>
    <p:sldId id="449" r:id="rId48"/>
    <p:sldId id="450" r:id="rId49"/>
    <p:sldId id="306" r:id="rId50"/>
    <p:sldId id="304" r:id="rId51"/>
    <p:sldId id="467" r:id="rId52"/>
    <p:sldId id="307" r:id="rId53"/>
    <p:sldId id="415" r:id="rId54"/>
    <p:sldId id="428" r:id="rId55"/>
    <p:sldId id="471" r:id="rId56"/>
    <p:sldId id="309" r:id="rId57"/>
    <p:sldId id="429" r:id="rId58"/>
    <p:sldId id="430" r:id="rId59"/>
    <p:sldId id="439" r:id="rId60"/>
    <p:sldId id="431" r:id="rId61"/>
    <p:sldId id="452" r:id="rId62"/>
    <p:sldId id="432" r:id="rId63"/>
    <p:sldId id="441" r:id="rId64"/>
    <p:sldId id="433" r:id="rId65"/>
    <p:sldId id="442" r:id="rId66"/>
    <p:sldId id="434" r:id="rId67"/>
    <p:sldId id="312" r:id="rId68"/>
    <p:sldId id="313" r:id="rId69"/>
    <p:sldId id="314" r:id="rId70"/>
    <p:sldId id="453" r:id="rId71"/>
    <p:sldId id="455" r:id="rId72"/>
    <p:sldId id="456" r:id="rId73"/>
    <p:sldId id="457" r:id="rId74"/>
    <p:sldId id="458" r:id="rId75"/>
    <p:sldId id="416" r:id="rId76"/>
    <p:sldId id="315" r:id="rId77"/>
    <p:sldId id="317" r:id="rId78"/>
    <p:sldId id="316" r:id="rId79"/>
    <p:sldId id="474" r:id="rId80"/>
    <p:sldId id="319" r:id="rId81"/>
    <p:sldId id="321" r:id="rId82"/>
    <p:sldId id="436" r:id="rId83"/>
    <p:sldId id="322" r:id="rId84"/>
    <p:sldId id="323" r:id="rId85"/>
    <p:sldId id="468" r:id="rId86"/>
    <p:sldId id="365" r:id="rId87"/>
    <p:sldId id="366" r:id="rId88"/>
    <p:sldId id="369" r:id="rId89"/>
    <p:sldId id="459" r:id="rId90"/>
    <p:sldId id="371" r:id="rId91"/>
    <p:sldId id="341" r:id="rId92"/>
    <p:sldId id="460" r:id="rId93"/>
    <p:sldId id="469" r:id="rId94"/>
    <p:sldId id="461" r:id="rId95"/>
    <p:sldId id="470" r:id="rId96"/>
    <p:sldId id="462" r:id="rId97"/>
    <p:sldId id="345" r:id="rId98"/>
    <p:sldId id="360" r:id="rId99"/>
    <p:sldId id="329" r:id="rId100"/>
    <p:sldId id="374" r:id="rId101"/>
    <p:sldId id="349" r:id="rId102"/>
    <p:sldId id="350" r:id="rId103"/>
    <p:sldId id="351" r:id="rId104"/>
    <p:sldId id="280" r:id="rId105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B61908-50A8-D857-F74C-A076645C20F0}" name="Heather Burkhead-Goins" initials="HB" userId="S::hmburkhe@olemiss.edu::b843c5d2-384d-42ce-9311-45421a73bad2" providerId="AD"/>
  <p188:author id="{6A60AB0E-DB23-0086-F223-03D1BBFE5420}" name="Sharon Schaefer" initials="SS" userId="S::stschaef@olemiss.edu::d0bcee7e-fd6b-4ef7-af34-d1f71a56bd88" providerId="AD"/>
  <p188:author id="{04F6A40F-8F98-42C1-C90C-D1F00E543E30}" name="Dew-Johnson, Michaela - FNS" initials="DF" userId="S::michaela.dew-johnson@usda.gov::8403402b-608e-45e7-b3f3-e6b2f9400acd" providerId="AD"/>
  <p188:author id="{5D838B14-49F3-7F5C-FD5C-B72366FA63AF}" name="Lewanda Oswalt Morse" initials="LM" userId="S::lmorse@olemiss.edu::36f5a0cd-ad2a-49af-81ae-bb801a0c5e51" providerId="AD"/>
  <p188:author id="{B7ABCB23-8580-75C5-49B8-29D73CE78141}" name="Cassandra Hawkins" initials="CH" userId="S::chawkin1@olemiss.edu::7e806952-94cb-4bda-819e-ca04653ee58b" providerId="AD"/>
  <p188:author id="{55DA5849-98C3-2DB4-7077-C33EA4385387}" name="Elizabeth J Dixon" initials="ED" userId="S::ejdixon@olemiss.edu::a1476d13-d491-4962-a95f-2b4ebbb0e36f" providerId="AD"/>
  <p188:author id="{F9B6786E-C103-3932-DDFF-0B77BE270C2F}" name="Henrietta Henderson" initials="HH" userId="S::hhenders@olemiss.edu::56a1cc24-d293-4785-a0a6-1d6a75d73248" providerId="AD"/>
  <p188:author id="{691BF979-D3D9-977A-8850-7237C55FD4D0}" name="Guest User" initials="GU" userId="S::urn:spo:anon#382769a39dacbf5831996cf4ff4aea8e19db18a3d22410f3f59e01f252118231::" providerId="AD"/>
  <p188:author id="{7BFDEA98-F0EC-D0C8-F905-382142936682}" name="Shannon FitzGerald" initials="SF" userId="S::shannono@olemiss.edu::d36a1931-8ee0-49db-97f5-a50178d73530" providerId="AD"/>
  <p188:author id="{62F836B1-AD3F-968B-3352-D2CF4DF32CBE}" name="Fortner, Charlsia - FNS" initials="FF" userId="S::charlsia.fortner@usda.gov::f19bf1d4-9226-4fce-a943-01451e65607f" providerId="AD"/>
  <p188:author id="{7207A7E6-6A64-3E34-48B3-6979E26A26BA}" name="Stacey Balkun" initials="SB" userId="S::sbalkun@olemiss.edu::4e75045e-e41c-43d6-b7ba-1893c48fb3e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Casteel" initials="AC" lastIdx="2" clrIdx="0">
    <p:extLst>
      <p:ext uri="{19B8F6BF-5375-455C-9EA6-DF929625EA0E}">
        <p15:presenceInfo xmlns:p15="http://schemas.microsoft.com/office/powerpoint/2012/main" userId="675b320bebee9bf7" providerId="Windows Live"/>
      </p:ext>
    </p:extLst>
  </p:cmAuthor>
  <p:cmAuthor id="2" name="Christanne Smith Harrison" initials="CSH" lastIdx="5" clrIdx="1">
    <p:extLst>
      <p:ext uri="{19B8F6BF-5375-455C-9EA6-DF929625EA0E}">
        <p15:presenceInfo xmlns:p15="http://schemas.microsoft.com/office/powerpoint/2012/main" userId="bbdc4b79368da1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BC8"/>
    <a:srgbClr val="A87BC9"/>
    <a:srgbClr val="33CC33"/>
    <a:srgbClr val="1BE5CD"/>
    <a:srgbClr val="ED5113"/>
    <a:srgbClr val="9BC97B"/>
    <a:srgbClr val="94C600"/>
    <a:srgbClr val="00FF99"/>
    <a:srgbClr val="4C216D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2B0941-EBA5-3488-9F2D-C5ACEA91B6EF}" v="6" dt="2025-03-04T22:57:12.8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12" Type="http://schemas.openxmlformats.org/officeDocument/2006/relationships/tableStyles" Target="tableStyles.xml"/><Relationship Id="rId16" Type="http://schemas.openxmlformats.org/officeDocument/2006/relationships/slide" Target="slides/slide7.xml"/><Relationship Id="rId107" Type="http://schemas.openxmlformats.org/officeDocument/2006/relationships/handoutMaster" Target="handoutMasters/handoutMaster1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102" Type="http://schemas.openxmlformats.org/officeDocument/2006/relationships/slide" Target="slides/slide93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1.xml"/><Relationship Id="rId95" Type="http://schemas.openxmlformats.org/officeDocument/2006/relationships/slide" Target="slides/slide86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113" Type="http://schemas.microsoft.com/office/2015/10/relationships/revisionInfo" Target="revisionInfo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59" Type="http://schemas.openxmlformats.org/officeDocument/2006/relationships/slide" Target="slides/slide50.xml"/><Relationship Id="rId103" Type="http://schemas.openxmlformats.org/officeDocument/2006/relationships/slide" Target="slides/slide94.xml"/><Relationship Id="rId108" Type="http://schemas.openxmlformats.org/officeDocument/2006/relationships/commentAuthors" Target="commentAuthors.xml"/><Relationship Id="rId54" Type="http://schemas.openxmlformats.org/officeDocument/2006/relationships/slide" Target="slides/slide45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91" Type="http://schemas.openxmlformats.org/officeDocument/2006/relationships/slide" Target="slides/slide82.xml"/><Relationship Id="rId96" Type="http://schemas.openxmlformats.org/officeDocument/2006/relationships/slide" Target="slides/slide8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6" Type="http://schemas.openxmlformats.org/officeDocument/2006/relationships/notesMaster" Target="notesMasters/notesMaster1.xml"/><Relationship Id="rId114" Type="http://schemas.microsoft.com/office/2018/10/relationships/authors" Target="author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slide" Target="slides/slide85.xml"/><Relationship Id="rId99" Type="http://schemas.openxmlformats.org/officeDocument/2006/relationships/slide" Target="slides/slide90.xml"/><Relationship Id="rId101" Type="http://schemas.openxmlformats.org/officeDocument/2006/relationships/slide" Target="slides/slide9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109" Type="http://schemas.openxmlformats.org/officeDocument/2006/relationships/presProps" Target="presProps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slide" Target="slides/slide88.xml"/><Relationship Id="rId104" Type="http://schemas.openxmlformats.org/officeDocument/2006/relationships/slide" Target="slides/slide95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2" Type="http://schemas.openxmlformats.org/officeDocument/2006/relationships/customXml" Target="../customXml/item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slide" Target="slides/slide78.xml"/><Relationship Id="rId110" Type="http://schemas.openxmlformats.org/officeDocument/2006/relationships/viewProps" Target="viewProps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56" Type="http://schemas.openxmlformats.org/officeDocument/2006/relationships/slide" Target="slides/slide47.xml"/><Relationship Id="rId77" Type="http://schemas.openxmlformats.org/officeDocument/2006/relationships/slide" Target="slides/slide68.xml"/><Relationship Id="rId100" Type="http://schemas.openxmlformats.org/officeDocument/2006/relationships/slide" Target="slides/slide91.xml"/><Relationship Id="rId105" Type="http://schemas.openxmlformats.org/officeDocument/2006/relationships/slide" Target="slides/slide96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93" Type="http://schemas.openxmlformats.org/officeDocument/2006/relationships/slide" Target="slides/slide84.xml"/><Relationship Id="rId98" Type="http://schemas.openxmlformats.org/officeDocument/2006/relationships/slide" Target="slides/slide89.xml"/><Relationship Id="rId3" Type="http://schemas.openxmlformats.org/officeDocument/2006/relationships/customXml" Target="../customXml/item3.xml"/><Relationship Id="rId25" Type="http://schemas.openxmlformats.org/officeDocument/2006/relationships/slide" Target="slides/slide16.xml"/><Relationship Id="rId46" Type="http://schemas.openxmlformats.org/officeDocument/2006/relationships/slide" Target="slides/slide37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62" Type="http://schemas.openxmlformats.org/officeDocument/2006/relationships/slide" Target="slides/slide53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11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29EC10-5E30-40B3-96B3-9E41AD05D31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946423-D164-4E7E-97DB-2E58F60F7C00}">
      <dgm:prSet phldrT="[Text]" custT="1"/>
      <dgm:spPr/>
      <dgm:t>
        <a:bodyPr/>
        <a:lstStyle/>
        <a:p>
          <a:r>
            <a: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Recognize</a:t>
          </a:r>
          <a:endParaRPr lang="en-US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55D608-817C-4383-BD8D-8C1DBFAB8BB2}" type="parTrans" cxnId="{309F087F-5287-4896-BEF6-6DF9BF1D42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58FC69-EFE9-4934-9677-F9D3C4EB595C}" type="sibTrans" cxnId="{309F087F-5287-4896-BEF6-6DF9BF1D42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77F425-84EF-43F6-BC2C-8D698FFB6B09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What are allergic reaction symptoms</a:t>
          </a:r>
        </a:p>
      </dgm:t>
    </dgm:pt>
    <dgm:pt modelId="{2D0BED2E-BD28-4821-9420-CC06823F24C7}" type="parTrans" cxnId="{13A3D9AA-37B6-4DD1-B5B7-6A2FA2195B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3BF49B-2254-45DD-8D71-3708D84AB696}" type="sibTrans" cxnId="{13A3D9AA-37B6-4DD1-B5B7-6A2FA2195B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9470A3-9B37-4253-AA94-100AACD8F57A}">
      <dgm:prSet phldrT="[Text]" custT="1"/>
      <dgm:spPr/>
      <dgm:t>
        <a:bodyPr/>
        <a:lstStyle/>
        <a:p>
          <a:r>
            <a: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React</a:t>
          </a:r>
          <a:endParaRPr lang="en-US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FD19E8-A8DB-4FB7-8CDB-EF307829100A}" type="parTrans" cxnId="{0B1430DE-C20F-443C-BDE1-10CEA42177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6095E7-3089-46C8-A0AB-32FC8C9872BB}" type="sibTrans" cxnId="{0B1430DE-C20F-443C-BDE1-10CEA42177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E7E5D-F790-4814-98FE-42B6A8726FAB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Quickly administer medication or call 911</a:t>
          </a:r>
        </a:p>
      </dgm:t>
    </dgm:pt>
    <dgm:pt modelId="{08D42251-D563-42C7-8BE3-AA8626B25B9D}" type="parTrans" cxnId="{88EED4E0-A7F8-465A-8E2B-BA3B141755C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6AC367-A1AF-4AD8-B1A9-9A4893EB3FCC}" type="sibTrans" cxnId="{88EED4E0-A7F8-465A-8E2B-BA3B141755C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DDE080-0C27-4D3F-8762-0290931FA041}">
      <dgm:prSet phldrT="[Text]" custT="1"/>
      <dgm:spPr/>
      <dgm:t>
        <a:bodyPr/>
        <a:lstStyle/>
        <a:p>
          <a:r>
            <a: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Review</a:t>
          </a:r>
          <a:endParaRPr lang="en-US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152C18-CECD-4601-8B91-2D1241F8E173}" type="parTrans" cxnId="{BB73C77E-0709-46EA-A4F1-233D4805412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4C4409-7238-449F-B0C2-8DC374267B03}" type="sibTrans" cxnId="{BB73C77E-0709-46EA-A4F1-233D4805412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0F9978-5849-4D15-98DC-458AC70F9FAA}">
      <dgm:prSet phldrT="[Text]"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After emergency:</a:t>
          </a:r>
        </a:p>
      </dgm:t>
    </dgm:pt>
    <dgm:pt modelId="{A2B187E6-54D9-4276-A8BA-F8B0FC652EA2}" type="parTrans" cxnId="{EB6D31FC-72EE-411E-90A2-61FB349A730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81A64B-C132-4CF7-ABA8-F6AF06C28F4E}" type="sibTrans" cxnId="{EB6D31FC-72EE-411E-90A2-61FB349A730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9ECC30-EBB3-4F0F-820C-A3F126570187}">
      <dgm:prSet custT="1"/>
      <dgm:spPr/>
      <dgm:t>
        <a:bodyPr/>
        <a:lstStyle/>
        <a:p>
          <a:pPr>
            <a:spcAft>
              <a:spcPts val="120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Who may administer medication </a:t>
          </a:r>
        </a:p>
      </dgm:t>
    </dgm:pt>
    <dgm:pt modelId="{ACD9B882-C744-4BE9-ABD6-CF3C37E655F4}" type="parTrans" cxnId="{0301F7EE-6A44-4B94-8B12-200E0ADE83D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5581F-BB45-4489-8F88-FEECE0448C1E}" type="sibTrans" cxnId="{0301F7EE-6A44-4B94-8B12-200E0ADE83D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6F1174-7F84-4689-86BE-654FFCA13DE7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Where the medication is stored</a:t>
          </a:r>
        </a:p>
      </dgm:t>
    </dgm:pt>
    <dgm:pt modelId="{6ADFCC50-6E78-4B54-8A7F-0934D73182A7}" type="parTrans" cxnId="{654D67A1-8B0B-40B4-81E2-9BC16069EE7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0B0697-7BC9-4BCE-9241-69A14091EACD}" type="sibTrans" cxnId="{654D67A1-8B0B-40B4-81E2-9BC16069EE7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A38724-B25C-4575-ACC9-29E96C3445D6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Delay could be deadly</a:t>
          </a:r>
        </a:p>
      </dgm:t>
    </dgm:pt>
    <dgm:pt modelId="{19E53C14-7B9C-4DC3-A34D-B54C2AACC954}" type="parTrans" cxnId="{1A3D63D3-E372-4678-8C68-326F52DAB09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A5760-3376-42AD-9AD8-B430C9C9FEB7}" type="sibTrans" cxnId="{1A3D63D3-E372-4678-8C68-326F52DAB09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D8E47A-39FF-4725-9E3D-EC67D858093B}">
      <dgm:prSet custT="1"/>
      <dgm:spPr/>
      <dgm:t>
        <a:bodyPr/>
        <a:lstStyle/>
        <a:p>
          <a:pPr>
            <a:spcAft>
              <a:spcPts val="120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What went well</a:t>
          </a:r>
        </a:p>
      </dgm:t>
    </dgm:pt>
    <dgm:pt modelId="{DD5DEF45-50C2-4756-BD79-9D7603C6237A}" type="parTrans" cxnId="{BD5C24EA-8F28-4C84-84C0-3CA9547D84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59B0CC-4D5A-4E26-8CE9-73586F43CFF5}" type="sibTrans" cxnId="{BD5C24EA-8F28-4C84-84C0-3CA9547D84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224332-1356-49E6-BCA5-7C146C7EA44B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What needs improvement</a:t>
          </a:r>
        </a:p>
      </dgm:t>
    </dgm:pt>
    <dgm:pt modelId="{F9A56AD7-51A2-42A1-BC32-26D698DB0BA3}" type="parTrans" cxnId="{E4FED1F7-B70E-48DB-848B-86B17A8D05D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AB86A2-24BD-4977-9E6F-8B6C116E7308}" type="sibTrans" cxnId="{E4FED1F7-B70E-48DB-848B-86B17A8D05D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AED365-3F40-4D8B-84C5-56A34F9663ED}" type="pres">
      <dgm:prSet presAssocID="{AC29EC10-5E30-40B3-96B3-9E41AD05D313}" presName="Name0" presStyleCnt="0">
        <dgm:presLayoutVars>
          <dgm:dir/>
          <dgm:animLvl val="lvl"/>
          <dgm:resizeHandles val="exact"/>
        </dgm:presLayoutVars>
      </dgm:prSet>
      <dgm:spPr/>
    </dgm:pt>
    <dgm:pt modelId="{53092402-FA83-40D7-B58F-8315DD565E83}" type="pres">
      <dgm:prSet presAssocID="{A3946423-D164-4E7E-97DB-2E58F60F7C00}" presName="composite" presStyleCnt="0"/>
      <dgm:spPr/>
    </dgm:pt>
    <dgm:pt modelId="{2FD4F41F-C4C7-4611-8D3C-E4D5BEEC1195}" type="pres">
      <dgm:prSet presAssocID="{A3946423-D164-4E7E-97DB-2E58F60F7C00}" presName="parTx" presStyleLbl="alignNode1" presStyleIdx="0" presStyleCnt="3" custScaleY="100000">
        <dgm:presLayoutVars>
          <dgm:chMax val="0"/>
          <dgm:chPref val="0"/>
          <dgm:bulletEnabled val="1"/>
        </dgm:presLayoutVars>
      </dgm:prSet>
      <dgm:spPr/>
    </dgm:pt>
    <dgm:pt modelId="{B1672733-D999-4FEB-8F4C-A4643D5817DD}" type="pres">
      <dgm:prSet presAssocID="{A3946423-D164-4E7E-97DB-2E58F60F7C00}" presName="desTx" presStyleLbl="alignAccFollowNode1" presStyleIdx="0" presStyleCnt="3">
        <dgm:presLayoutVars>
          <dgm:bulletEnabled val="1"/>
        </dgm:presLayoutVars>
      </dgm:prSet>
      <dgm:spPr/>
    </dgm:pt>
    <dgm:pt modelId="{52F20DDA-C9FD-49A2-A505-23A7612C7B25}" type="pres">
      <dgm:prSet presAssocID="{0258FC69-EFE9-4934-9677-F9D3C4EB595C}" presName="space" presStyleCnt="0"/>
      <dgm:spPr/>
    </dgm:pt>
    <dgm:pt modelId="{7979EF18-A799-4100-A614-C24C5DFB3E55}" type="pres">
      <dgm:prSet presAssocID="{469470A3-9B37-4253-AA94-100AACD8F57A}" presName="composite" presStyleCnt="0"/>
      <dgm:spPr/>
    </dgm:pt>
    <dgm:pt modelId="{FCE283D5-7100-4AD1-8355-01DEDB7FB612}" type="pres">
      <dgm:prSet presAssocID="{469470A3-9B37-4253-AA94-100AACD8F57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92A9C86-485E-4AC8-B77A-600208202E0A}" type="pres">
      <dgm:prSet presAssocID="{469470A3-9B37-4253-AA94-100AACD8F57A}" presName="desTx" presStyleLbl="alignAccFollowNode1" presStyleIdx="1" presStyleCnt="3">
        <dgm:presLayoutVars>
          <dgm:bulletEnabled val="1"/>
        </dgm:presLayoutVars>
      </dgm:prSet>
      <dgm:spPr/>
    </dgm:pt>
    <dgm:pt modelId="{72FFB6E8-87FE-4EFC-A5D5-2936C7F3B749}" type="pres">
      <dgm:prSet presAssocID="{A66095E7-3089-46C8-A0AB-32FC8C9872BB}" presName="space" presStyleCnt="0"/>
      <dgm:spPr/>
    </dgm:pt>
    <dgm:pt modelId="{350FDF80-CF17-45BD-B1C6-22D2FC11A91D}" type="pres">
      <dgm:prSet presAssocID="{68DDE080-0C27-4D3F-8762-0290931FA041}" presName="composite" presStyleCnt="0"/>
      <dgm:spPr/>
    </dgm:pt>
    <dgm:pt modelId="{ABC5B821-C862-4379-B708-69E3E1A84913}" type="pres">
      <dgm:prSet presAssocID="{68DDE080-0C27-4D3F-8762-0290931FA04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2148D2E-17DC-49B3-8904-7A7B191BFF60}" type="pres">
      <dgm:prSet presAssocID="{68DDE080-0C27-4D3F-8762-0290931FA04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1935A17-444C-4648-BA31-D83F04860C5D}" type="presOf" srcId="{789ECC30-EBB3-4F0F-820C-A3F126570187}" destId="{B1672733-D999-4FEB-8F4C-A4643D5817DD}" srcOrd="0" destOrd="1" presId="urn:microsoft.com/office/officeart/2005/8/layout/hList1"/>
    <dgm:cxn modelId="{6BBDEC24-FDEE-4E3F-9B26-3F5ABDF33DF1}" type="presOf" srcId="{A3946423-D164-4E7E-97DB-2E58F60F7C00}" destId="{2FD4F41F-C4C7-4611-8D3C-E4D5BEEC1195}" srcOrd="0" destOrd="0" presId="urn:microsoft.com/office/officeart/2005/8/layout/hList1"/>
    <dgm:cxn modelId="{C2E5CE45-E0C9-4F3F-88CD-E9155207E2CC}" type="presOf" srcId="{38224332-1356-49E6-BCA5-7C146C7EA44B}" destId="{A2148D2E-17DC-49B3-8904-7A7B191BFF60}" srcOrd="0" destOrd="2" presId="urn:microsoft.com/office/officeart/2005/8/layout/hList1"/>
    <dgm:cxn modelId="{8324C374-8ED2-4F89-904D-79B3908D61F4}" type="presOf" srcId="{3BD8E47A-39FF-4725-9E3D-EC67D858093B}" destId="{A2148D2E-17DC-49B3-8904-7A7B191BFF60}" srcOrd="0" destOrd="1" presId="urn:microsoft.com/office/officeart/2005/8/layout/hList1"/>
    <dgm:cxn modelId="{8761257C-6DA7-4329-8B9C-8A04D935E114}" type="presOf" srcId="{FBA38724-B25C-4575-ACC9-29E96C3445D6}" destId="{992A9C86-485E-4AC8-B77A-600208202E0A}" srcOrd="0" destOrd="1" presId="urn:microsoft.com/office/officeart/2005/8/layout/hList1"/>
    <dgm:cxn modelId="{BB73C77E-0709-46EA-A4F1-233D48054129}" srcId="{AC29EC10-5E30-40B3-96B3-9E41AD05D313}" destId="{68DDE080-0C27-4D3F-8762-0290931FA041}" srcOrd="2" destOrd="0" parTransId="{0A152C18-CECD-4601-8B91-2D1241F8E173}" sibTransId="{3D4C4409-7238-449F-B0C2-8DC374267B03}"/>
    <dgm:cxn modelId="{309F087F-5287-4896-BEF6-6DF9BF1D424F}" srcId="{AC29EC10-5E30-40B3-96B3-9E41AD05D313}" destId="{A3946423-D164-4E7E-97DB-2E58F60F7C00}" srcOrd="0" destOrd="0" parTransId="{B055D608-817C-4383-BD8D-8C1DBFAB8BB2}" sibTransId="{0258FC69-EFE9-4934-9677-F9D3C4EB595C}"/>
    <dgm:cxn modelId="{654D67A1-8B0B-40B4-81E2-9BC16069EE7D}" srcId="{A3946423-D164-4E7E-97DB-2E58F60F7C00}" destId="{496F1174-7F84-4689-86BE-654FFCA13DE7}" srcOrd="2" destOrd="0" parTransId="{6ADFCC50-6E78-4B54-8A7F-0934D73182A7}" sibTransId="{3E0B0697-7BC9-4BCE-9241-69A14091EACD}"/>
    <dgm:cxn modelId="{0A6682A2-E149-4C8B-B9B3-9AB166047487}" type="presOf" srcId="{A277F425-84EF-43F6-BC2C-8D698FFB6B09}" destId="{B1672733-D999-4FEB-8F4C-A4643D5817DD}" srcOrd="0" destOrd="0" presId="urn:microsoft.com/office/officeart/2005/8/layout/hList1"/>
    <dgm:cxn modelId="{13A3D9AA-37B6-4DD1-B5B7-6A2FA2195B34}" srcId="{A3946423-D164-4E7E-97DB-2E58F60F7C00}" destId="{A277F425-84EF-43F6-BC2C-8D698FFB6B09}" srcOrd="0" destOrd="0" parTransId="{2D0BED2E-BD28-4821-9420-CC06823F24C7}" sibTransId="{533BF49B-2254-45DD-8D71-3708D84AB696}"/>
    <dgm:cxn modelId="{848842C1-1301-4385-BF47-B7828656A859}" type="presOf" srcId="{496F1174-7F84-4689-86BE-654FFCA13DE7}" destId="{B1672733-D999-4FEB-8F4C-A4643D5817DD}" srcOrd="0" destOrd="2" presId="urn:microsoft.com/office/officeart/2005/8/layout/hList1"/>
    <dgm:cxn modelId="{DE0F8DCB-0BE0-4083-8747-B5900CC5DC6E}" type="presOf" srcId="{469470A3-9B37-4253-AA94-100AACD8F57A}" destId="{FCE283D5-7100-4AD1-8355-01DEDB7FB612}" srcOrd="0" destOrd="0" presId="urn:microsoft.com/office/officeart/2005/8/layout/hList1"/>
    <dgm:cxn modelId="{8801C9CE-C8E2-4AF8-8280-736F36C33258}" type="presOf" srcId="{68DDE080-0C27-4D3F-8762-0290931FA041}" destId="{ABC5B821-C862-4379-B708-69E3E1A84913}" srcOrd="0" destOrd="0" presId="urn:microsoft.com/office/officeart/2005/8/layout/hList1"/>
    <dgm:cxn modelId="{1A3D63D3-E372-4678-8C68-326F52DAB09F}" srcId="{469470A3-9B37-4253-AA94-100AACD8F57A}" destId="{FBA38724-B25C-4575-ACC9-29E96C3445D6}" srcOrd="1" destOrd="0" parTransId="{19E53C14-7B9C-4DC3-A34D-B54C2AACC954}" sibTransId="{5DAA5760-3376-42AD-9AD8-B430C9C9FEB7}"/>
    <dgm:cxn modelId="{7BB619DB-76B4-4DEA-8C20-15D5AAD784EA}" type="presOf" srcId="{AC29EC10-5E30-40B3-96B3-9E41AD05D313}" destId="{1CAED365-3F40-4D8B-84C5-56A34F9663ED}" srcOrd="0" destOrd="0" presId="urn:microsoft.com/office/officeart/2005/8/layout/hList1"/>
    <dgm:cxn modelId="{0B1430DE-C20F-443C-BDE1-10CEA42177CC}" srcId="{AC29EC10-5E30-40B3-96B3-9E41AD05D313}" destId="{469470A3-9B37-4253-AA94-100AACD8F57A}" srcOrd="1" destOrd="0" parTransId="{BBFD19E8-A8DB-4FB7-8CDB-EF307829100A}" sibTransId="{A66095E7-3089-46C8-A0AB-32FC8C9872BB}"/>
    <dgm:cxn modelId="{88EED4E0-A7F8-465A-8E2B-BA3B141755CD}" srcId="{469470A3-9B37-4253-AA94-100AACD8F57A}" destId="{9EAE7E5D-F790-4814-98FE-42B6A8726FAB}" srcOrd="0" destOrd="0" parTransId="{08D42251-D563-42C7-8BE3-AA8626B25B9D}" sibTransId="{5C6AC367-A1AF-4AD8-B1A9-9A4893EB3FCC}"/>
    <dgm:cxn modelId="{BD5C24EA-8F28-4C84-84C0-3CA9547D8451}" srcId="{F00F9978-5849-4D15-98DC-458AC70F9FAA}" destId="{3BD8E47A-39FF-4725-9E3D-EC67D858093B}" srcOrd="0" destOrd="0" parTransId="{DD5DEF45-50C2-4756-BD79-9D7603C6237A}" sibTransId="{3B59B0CC-4D5A-4E26-8CE9-73586F43CFF5}"/>
    <dgm:cxn modelId="{0301F7EE-6A44-4B94-8B12-200E0ADE83D4}" srcId="{A3946423-D164-4E7E-97DB-2E58F60F7C00}" destId="{789ECC30-EBB3-4F0F-820C-A3F126570187}" srcOrd="1" destOrd="0" parTransId="{ACD9B882-C744-4BE9-ABD6-CF3C37E655F4}" sibTransId="{7515581F-BB45-4489-8F88-FEECE0448C1E}"/>
    <dgm:cxn modelId="{CAC01FF5-6199-4ABB-8A15-00A6F3DFF952}" type="presOf" srcId="{9EAE7E5D-F790-4814-98FE-42B6A8726FAB}" destId="{992A9C86-485E-4AC8-B77A-600208202E0A}" srcOrd="0" destOrd="0" presId="urn:microsoft.com/office/officeart/2005/8/layout/hList1"/>
    <dgm:cxn modelId="{E4FED1F7-B70E-48DB-848B-86B17A8D05DE}" srcId="{F00F9978-5849-4D15-98DC-458AC70F9FAA}" destId="{38224332-1356-49E6-BCA5-7C146C7EA44B}" srcOrd="1" destOrd="0" parTransId="{F9A56AD7-51A2-42A1-BC32-26D698DB0BA3}" sibTransId="{13AB86A2-24BD-4977-9E6F-8B6C116E7308}"/>
    <dgm:cxn modelId="{278D50F9-8E8C-4112-BBF9-50E7CAC71507}" type="presOf" srcId="{F00F9978-5849-4D15-98DC-458AC70F9FAA}" destId="{A2148D2E-17DC-49B3-8904-7A7B191BFF60}" srcOrd="0" destOrd="0" presId="urn:microsoft.com/office/officeart/2005/8/layout/hList1"/>
    <dgm:cxn modelId="{EB6D31FC-72EE-411E-90A2-61FB349A730C}" srcId="{68DDE080-0C27-4D3F-8762-0290931FA041}" destId="{F00F9978-5849-4D15-98DC-458AC70F9FAA}" srcOrd="0" destOrd="0" parTransId="{A2B187E6-54D9-4276-A8BA-F8B0FC652EA2}" sibTransId="{B581A64B-C132-4CF7-ABA8-F6AF06C28F4E}"/>
    <dgm:cxn modelId="{E67BBCE5-CB0F-4448-9E0E-6DCCB7F6736D}" type="presParOf" srcId="{1CAED365-3F40-4D8B-84C5-56A34F9663ED}" destId="{53092402-FA83-40D7-B58F-8315DD565E83}" srcOrd="0" destOrd="0" presId="urn:microsoft.com/office/officeart/2005/8/layout/hList1"/>
    <dgm:cxn modelId="{631E3D54-173C-4315-9DA8-FAE917594940}" type="presParOf" srcId="{53092402-FA83-40D7-B58F-8315DD565E83}" destId="{2FD4F41F-C4C7-4611-8D3C-E4D5BEEC1195}" srcOrd="0" destOrd="0" presId="urn:microsoft.com/office/officeart/2005/8/layout/hList1"/>
    <dgm:cxn modelId="{918A7EC1-9B21-4455-A85D-4F575EE1E908}" type="presParOf" srcId="{53092402-FA83-40D7-B58F-8315DD565E83}" destId="{B1672733-D999-4FEB-8F4C-A4643D5817DD}" srcOrd="1" destOrd="0" presId="urn:microsoft.com/office/officeart/2005/8/layout/hList1"/>
    <dgm:cxn modelId="{A8CE4306-033C-429E-BA01-56CE01316A88}" type="presParOf" srcId="{1CAED365-3F40-4D8B-84C5-56A34F9663ED}" destId="{52F20DDA-C9FD-49A2-A505-23A7612C7B25}" srcOrd="1" destOrd="0" presId="urn:microsoft.com/office/officeart/2005/8/layout/hList1"/>
    <dgm:cxn modelId="{E67B87C0-1578-4300-B9FB-F9B79F3FDA10}" type="presParOf" srcId="{1CAED365-3F40-4D8B-84C5-56A34F9663ED}" destId="{7979EF18-A799-4100-A614-C24C5DFB3E55}" srcOrd="2" destOrd="0" presId="urn:microsoft.com/office/officeart/2005/8/layout/hList1"/>
    <dgm:cxn modelId="{577F0045-23C0-4BDE-A3B0-4BA4ED322DE6}" type="presParOf" srcId="{7979EF18-A799-4100-A614-C24C5DFB3E55}" destId="{FCE283D5-7100-4AD1-8355-01DEDB7FB612}" srcOrd="0" destOrd="0" presId="urn:microsoft.com/office/officeart/2005/8/layout/hList1"/>
    <dgm:cxn modelId="{B6704F6B-4F44-4396-B19E-DE0E8F5B3CEE}" type="presParOf" srcId="{7979EF18-A799-4100-A614-C24C5DFB3E55}" destId="{992A9C86-485E-4AC8-B77A-600208202E0A}" srcOrd="1" destOrd="0" presId="urn:microsoft.com/office/officeart/2005/8/layout/hList1"/>
    <dgm:cxn modelId="{F82B1C08-12CB-4B95-BBC6-15D54A30774B}" type="presParOf" srcId="{1CAED365-3F40-4D8B-84C5-56A34F9663ED}" destId="{72FFB6E8-87FE-4EFC-A5D5-2936C7F3B749}" srcOrd="3" destOrd="0" presId="urn:microsoft.com/office/officeart/2005/8/layout/hList1"/>
    <dgm:cxn modelId="{03F88F3E-A72B-41F3-9940-BBC5A0A2F3D2}" type="presParOf" srcId="{1CAED365-3F40-4D8B-84C5-56A34F9663ED}" destId="{350FDF80-CF17-45BD-B1C6-22D2FC11A91D}" srcOrd="4" destOrd="0" presId="urn:microsoft.com/office/officeart/2005/8/layout/hList1"/>
    <dgm:cxn modelId="{5D412A22-05A0-4732-9E52-93849B5F0AAD}" type="presParOf" srcId="{350FDF80-CF17-45BD-B1C6-22D2FC11A91D}" destId="{ABC5B821-C862-4379-B708-69E3E1A84913}" srcOrd="0" destOrd="0" presId="urn:microsoft.com/office/officeart/2005/8/layout/hList1"/>
    <dgm:cxn modelId="{4F080834-648A-485A-A599-46CA3BDB5BF6}" type="presParOf" srcId="{350FDF80-CF17-45BD-B1C6-22D2FC11A91D}" destId="{A2148D2E-17DC-49B3-8904-7A7B191BFF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DF023C-AA64-47AD-9FA8-4BC1672E2E8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DBE11C-CE45-41B6-A035-751CF6EDF5D8}">
      <dgm:prSet phldrT="[Text]" custT="1"/>
      <dgm:spPr/>
      <dgm:t>
        <a:bodyPr/>
        <a:lstStyle/>
        <a:p>
          <a:r>
            <a: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HACCP</a:t>
          </a:r>
        </a:p>
      </dgm:t>
    </dgm:pt>
    <dgm:pt modelId="{051BD17E-2BDB-4EA2-9745-B00BE318F372}" type="parTrans" cxnId="{EBF5B78B-2516-4499-8419-AD4A69BA5BA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D2AB30-8EFF-446E-8C98-E4037757979D}" type="sibTrans" cxnId="{EBF5B78B-2516-4499-8419-AD4A69BA5BA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5EEC8E-40E8-4075-94C4-0852380AE2E4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Control/prevent/minimize food safety hazards that may cause illness or injury</a:t>
          </a:r>
        </a:p>
      </dgm:t>
    </dgm:pt>
    <dgm:pt modelId="{7C2A05F0-717E-44B9-8F6B-F8B72E566491}" type="parTrans" cxnId="{B09B26EF-C106-4B37-A327-B2E573050F4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687596-1032-4520-8845-202410C42C18}" type="sibTrans" cxnId="{B09B26EF-C106-4B37-A327-B2E573050F4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038A03-7525-43ED-9592-5FE692C598BA}">
      <dgm:prSet phldrT="[Text]" custT="1"/>
      <dgm:spPr/>
      <dgm:t>
        <a:bodyPr/>
        <a:lstStyle/>
        <a:p>
          <a:r>
            <a: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SOP</a:t>
          </a:r>
        </a:p>
      </dgm:t>
    </dgm:pt>
    <dgm:pt modelId="{C9BA9943-F337-4E8F-8CDA-C9AD64442111}" type="parTrans" cxnId="{AD494E7C-759C-4088-AB60-1CDF6AD8E89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4AAB59-29E8-4752-9D8A-79A523674847}" type="sibTrans" cxnId="{AD494E7C-759C-4088-AB60-1CDF6AD8E89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5B7BCF-B93A-49A1-8F38-58CAE6EA2033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Step-by-step instructions for following your program’s food safety practices</a:t>
          </a:r>
        </a:p>
      </dgm:t>
    </dgm:pt>
    <dgm:pt modelId="{7C8F213A-C907-4D17-B4A0-0EA5193E269F}" type="parTrans" cxnId="{D90C8181-1967-4E6C-B8FF-B4E8C3C5C6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DD9E25-9F10-48B7-9BBF-75A612D29CC0}" type="sibTrans" cxnId="{D90C8181-1967-4E6C-B8FF-B4E8C3C5C6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7866AD-955C-4FBA-879F-330A1E0B62BB}" type="pres">
      <dgm:prSet presAssocID="{24DF023C-AA64-47AD-9FA8-4BC1672E2E86}" presName="Name0" presStyleCnt="0">
        <dgm:presLayoutVars>
          <dgm:dir/>
          <dgm:animLvl val="lvl"/>
          <dgm:resizeHandles val="exact"/>
        </dgm:presLayoutVars>
      </dgm:prSet>
      <dgm:spPr/>
    </dgm:pt>
    <dgm:pt modelId="{F6BCDE2A-D650-4B06-AD5F-BFF4BB24151E}" type="pres">
      <dgm:prSet presAssocID="{E0DBE11C-CE45-41B6-A035-751CF6EDF5D8}" presName="linNode" presStyleCnt="0"/>
      <dgm:spPr/>
    </dgm:pt>
    <dgm:pt modelId="{A89622DA-CA7B-4697-8D09-E21FF49E8257}" type="pres">
      <dgm:prSet presAssocID="{E0DBE11C-CE45-41B6-A035-751CF6EDF5D8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851C8CBF-B322-4F8F-8F9E-90DC46E5DD45}" type="pres">
      <dgm:prSet presAssocID="{E0DBE11C-CE45-41B6-A035-751CF6EDF5D8}" presName="descendantText" presStyleLbl="alignAccFollowNode1" presStyleIdx="0" presStyleCnt="2">
        <dgm:presLayoutVars>
          <dgm:bulletEnabled val="1"/>
        </dgm:presLayoutVars>
      </dgm:prSet>
      <dgm:spPr/>
    </dgm:pt>
    <dgm:pt modelId="{5436F9A1-1447-4B8C-AE7F-73F2E52298AE}" type="pres">
      <dgm:prSet presAssocID="{AFD2AB30-8EFF-446E-8C98-E4037757979D}" presName="sp" presStyleCnt="0"/>
      <dgm:spPr/>
    </dgm:pt>
    <dgm:pt modelId="{C501B112-2B31-4497-9DDD-FD7A104CA4D2}" type="pres">
      <dgm:prSet presAssocID="{94038A03-7525-43ED-9592-5FE692C598BA}" presName="linNode" presStyleCnt="0"/>
      <dgm:spPr/>
    </dgm:pt>
    <dgm:pt modelId="{6659C8A5-962E-4966-8F23-F01E3F1DD1DC}" type="pres">
      <dgm:prSet presAssocID="{94038A03-7525-43ED-9592-5FE692C598BA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9B2A4C37-1C57-4836-9ECB-EF9481901C03}" type="pres">
      <dgm:prSet presAssocID="{94038A03-7525-43ED-9592-5FE692C598BA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0190D821-7F18-4AE1-BA79-64BC1295787C}" type="presOf" srcId="{D95B7BCF-B93A-49A1-8F38-58CAE6EA2033}" destId="{9B2A4C37-1C57-4836-9ECB-EF9481901C03}" srcOrd="0" destOrd="0" presId="urn:microsoft.com/office/officeart/2005/8/layout/vList5"/>
    <dgm:cxn modelId="{FECCB164-1640-45D8-BFC5-C0708D0096A4}" type="presOf" srcId="{E15EEC8E-40E8-4075-94C4-0852380AE2E4}" destId="{851C8CBF-B322-4F8F-8F9E-90DC46E5DD45}" srcOrd="0" destOrd="0" presId="urn:microsoft.com/office/officeart/2005/8/layout/vList5"/>
    <dgm:cxn modelId="{AD494E7C-759C-4088-AB60-1CDF6AD8E89A}" srcId="{24DF023C-AA64-47AD-9FA8-4BC1672E2E86}" destId="{94038A03-7525-43ED-9592-5FE692C598BA}" srcOrd="1" destOrd="0" parTransId="{C9BA9943-F337-4E8F-8CDA-C9AD64442111}" sibTransId="{FF4AAB59-29E8-4752-9D8A-79A523674847}"/>
    <dgm:cxn modelId="{D90C8181-1967-4E6C-B8FF-B4E8C3C5C6CC}" srcId="{94038A03-7525-43ED-9592-5FE692C598BA}" destId="{D95B7BCF-B93A-49A1-8F38-58CAE6EA2033}" srcOrd="0" destOrd="0" parTransId="{7C8F213A-C907-4D17-B4A0-0EA5193E269F}" sibTransId="{2CDD9E25-9F10-48B7-9BBF-75A612D29CC0}"/>
    <dgm:cxn modelId="{EBF5B78B-2516-4499-8419-AD4A69BA5BAE}" srcId="{24DF023C-AA64-47AD-9FA8-4BC1672E2E86}" destId="{E0DBE11C-CE45-41B6-A035-751CF6EDF5D8}" srcOrd="0" destOrd="0" parTransId="{051BD17E-2BDB-4EA2-9745-B00BE318F372}" sibTransId="{AFD2AB30-8EFF-446E-8C98-E4037757979D}"/>
    <dgm:cxn modelId="{512B2BA7-F5A9-4A5A-AF38-8AB204216F49}" type="presOf" srcId="{94038A03-7525-43ED-9592-5FE692C598BA}" destId="{6659C8A5-962E-4966-8F23-F01E3F1DD1DC}" srcOrd="0" destOrd="0" presId="urn:microsoft.com/office/officeart/2005/8/layout/vList5"/>
    <dgm:cxn modelId="{68A7AEE6-48BC-48D8-BF86-631802C8EF0F}" type="presOf" srcId="{E0DBE11C-CE45-41B6-A035-751CF6EDF5D8}" destId="{A89622DA-CA7B-4697-8D09-E21FF49E8257}" srcOrd="0" destOrd="0" presId="urn:microsoft.com/office/officeart/2005/8/layout/vList5"/>
    <dgm:cxn modelId="{B09B26EF-C106-4B37-A327-B2E573050F4A}" srcId="{E0DBE11C-CE45-41B6-A035-751CF6EDF5D8}" destId="{E15EEC8E-40E8-4075-94C4-0852380AE2E4}" srcOrd="0" destOrd="0" parTransId="{7C2A05F0-717E-44B9-8F6B-F8B72E566491}" sibTransId="{D0687596-1032-4520-8845-202410C42C18}"/>
    <dgm:cxn modelId="{FD017CFA-F2A3-40D3-9439-AB2ABBBEDE67}" type="presOf" srcId="{24DF023C-AA64-47AD-9FA8-4BC1672E2E86}" destId="{257866AD-955C-4FBA-879F-330A1E0B62BB}" srcOrd="0" destOrd="0" presId="urn:microsoft.com/office/officeart/2005/8/layout/vList5"/>
    <dgm:cxn modelId="{395132D1-DC40-418D-813B-F42350393542}" type="presParOf" srcId="{257866AD-955C-4FBA-879F-330A1E0B62BB}" destId="{F6BCDE2A-D650-4B06-AD5F-BFF4BB24151E}" srcOrd="0" destOrd="0" presId="urn:microsoft.com/office/officeart/2005/8/layout/vList5"/>
    <dgm:cxn modelId="{92903102-55B8-4631-8662-3B5EA346FD2A}" type="presParOf" srcId="{F6BCDE2A-D650-4B06-AD5F-BFF4BB24151E}" destId="{A89622DA-CA7B-4697-8D09-E21FF49E8257}" srcOrd="0" destOrd="0" presId="urn:microsoft.com/office/officeart/2005/8/layout/vList5"/>
    <dgm:cxn modelId="{D569641A-5473-4698-BD80-CB88B6F66AE4}" type="presParOf" srcId="{F6BCDE2A-D650-4B06-AD5F-BFF4BB24151E}" destId="{851C8CBF-B322-4F8F-8F9E-90DC46E5DD45}" srcOrd="1" destOrd="0" presId="urn:microsoft.com/office/officeart/2005/8/layout/vList5"/>
    <dgm:cxn modelId="{C4526A36-BFAF-42A4-9392-E99CABAE5A4D}" type="presParOf" srcId="{257866AD-955C-4FBA-879F-330A1E0B62BB}" destId="{5436F9A1-1447-4B8C-AE7F-73F2E52298AE}" srcOrd="1" destOrd="0" presId="urn:microsoft.com/office/officeart/2005/8/layout/vList5"/>
    <dgm:cxn modelId="{05D9428A-CE57-4CB7-8E89-832B0E52F195}" type="presParOf" srcId="{257866AD-955C-4FBA-879F-330A1E0B62BB}" destId="{C501B112-2B31-4497-9DDD-FD7A104CA4D2}" srcOrd="2" destOrd="0" presId="urn:microsoft.com/office/officeart/2005/8/layout/vList5"/>
    <dgm:cxn modelId="{C62F9ADE-64BD-4260-9CEF-47E2280259E7}" type="presParOf" srcId="{C501B112-2B31-4497-9DDD-FD7A104CA4D2}" destId="{6659C8A5-962E-4966-8F23-F01E3F1DD1DC}" srcOrd="0" destOrd="0" presId="urn:microsoft.com/office/officeart/2005/8/layout/vList5"/>
    <dgm:cxn modelId="{CECFA906-8B38-4CEF-905F-DDC8A5ACBC07}" type="presParOf" srcId="{C501B112-2B31-4497-9DDD-FD7A104CA4D2}" destId="{9B2A4C37-1C57-4836-9ECB-EF9481901C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DAD869-4BD3-4A12-8B0A-7B2A156AA5B7}" type="doc">
      <dgm:prSet loTypeId="urn:microsoft.com/office/officeart/2005/8/layout/radial6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53FEAB-E9C1-49D6-8020-851B8688798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Child’s Safety</a:t>
          </a:r>
        </a:p>
      </dgm:t>
    </dgm:pt>
    <dgm:pt modelId="{A190070B-81DC-4B7D-8BFC-B437BFA077A8}" type="parTrans" cxnId="{66F8CC5B-4228-4D5C-B371-78B5A4CD6A5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295FC9-4E22-42E2-9AB5-9615EEF37828}" type="sibTrans" cxnId="{66F8CC5B-4228-4D5C-B371-78B5A4CD6A5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4AC390-1BAE-4C9A-9D0F-2C6FDA1C05AE}">
      <dgm:prSet phldrT="[Text]"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Director</a:t>
          </a:r>
          <a:endParaRPr lang="en-US" sz="21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436D05-0163-46FF-A859-A78461246F43}" type="parTrans" cxnId="{7E930867-4987-4E8C-9D1C-3277C5D1869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543B6E-D557-49FB-833C-794472A86C63}" type="sibTrans" cxnId="{7E930867-4987-4E8C-9D1C-3277C5D1869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642027-F8DB-4E59-8821-AA20F8CD2D98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Parents or Guardians</a:t>
          </a:r>
        </a:p>
      </dgm:t>
    </dgm:pt>
    <dgm:pt modelId="{F9D0D0F9-F241-4864-910D-CEC2DD3C315E}" type="parTrans" cxnId="{9C4105EE-8D47-49B2-8217-6F4911E142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2C97CF-E741-4D9D-BD0E-1BFDC329F6B7}" type="sibTrans" cxnId="{9C4105EE-8D47-49B2-8217-6F4911E142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BC7782-BD0B-4451-9E9B-A829FCCD8138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Child Nutrition Staff</a:t>
          </a:r>
        </a:p>
      </dgm:t>
    </dgm:pt>
    <dgm:pt modelId="{31FB1B79-8D40-402C-8A08-68EF3A0EB538}" type="parTrans" cxnId="{D866BE40-FE79-4A90-A24C-75A584BD6C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41ECD6-EAFF-4BBA-B24E-DA3EC5E8B15C}" type="sibTrans" cxnId="{D866BE40-FE79-4A90-A24C-75A584BD6C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0FC799-CFEF-45C3-888E-7CDB13D09281}" type="pres">
      <dgm:prSet presAssocID="{B5DAD869-4BD3-4A12-8B0A-7B2A156AA5B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C09770F-0939-4FD8-87AD-EDC6B75F6DCE}" type="pres">
      <dgm:prSet presAssocID="{FE53FEAB-E9C1-49D6-8020-851B86887980}" presName="centerShape" presStyleLbl="node0" presStyleIdx="0" presStyleCnt="1"/>
      <dgm:spPr/>
    </dgm:pt>
    <dgm:pt modelId="{9B0D941B-90D9-4256-BE22-06D96237C5F5}" type="pres">
      <dgm:prSet presAssocID="{404AC390-1BAE-4C9A-9D0F-2C6FDA1C05AE}" presName="node" presStyleLbl="node1" presStyleIdx="0" presStyleCnt="3" custScaleX="127328" custScaleY="128493">
        <dgm:presLayoutVars>
          <dgm:bulletEnabled val="1"/>
        </dgm:presLayoutVars>
      </dgm:prSet>
      <dgm:spPr/>
    </dgm:pt>
    <dgm:pt modelId="{D43935FF-E617-418C-B01C-21730E97C8A2}" type="pres">
      <dgm:prSet presAssocID="{404AC390-1BAE-4C9A-9D0F-2C6FDA1C05AE}" presName="dummy" presStyleCnt="0"/>
      <dgm:spPr/>
    </dgm:pt>
    <dgm:pt modelId="{F60C44C1-6734-411C-B322-0E576BA063B0}" type="pres">
      <dgm:prSet presAssocID="{65543B6E-D557-49FB-833C-794472A86C63}" presName="sibTrans" presStyleLbl="sibTrans2D1" presStyleIdx="0" presStyleCnt="3"/>
      <dgm:spPr/>
    </dgm:pt>
    <dgm:pt modelId="{4FE9C7B7-DA93-4EC0-A94A-C0D97903C84B}" type="pres">
      <dgm:prSet presAssocID="{14642027-F8DB-4E59-8821-AA20F8CD2D98}" presName="node" presStyleLbl="node1" presStyleIdx="1" presStyleCnt="3" custScaleX="127328" custScaleY="128493">
        <dgm:presLayoutVars>
          <dgm:bulletEnabled val="1"/>
        </dgm:presLayoutVars>
      </dgm:prSet>
      <dgm:spPr/>
    </dgm:pt>
    <dgm:pt modelId="{501D6D8D-9ABF-49EF-8EA4-147998DD4F92}" type="pres">
      <dgm:prSet presAssocID="{14642027-F8DB-4E59-8821-AA20F8CD2D98}" presName="dummy" presStyleCnt="0"/>
      <dgm:spPr/>
    </dgm:pt>
    <dgm:pt modelId="{C33B4AF2-2AB5-4523-A255-504128BE3A2C}" type="pres">
      <dgm:prSet presAssocID="{102C97CF-E741-4D9D-BD0E-1BFDC329F6B7}" presName="sibTrans" presStyleLbl="sibTrans2D1" presStyleIdx="1" presStyleCnt="3"/>
      <dgm:spPr/>
    </dgm:pt>
    <dgm:pt modelId="{8084FAA5-D432-4C2C-90CB-29AB239C4E12}" type="pres">
      <dgm:prSet presAssocID="{58BC7782-BD0B-4451-9E9B-A829FCCD8138}" presName="node" presStyleLbl="node1" presStyleIdx="2" presStyleCnt="3" custScaleX="127328" custScaleY="128493">
        <dgm:presLayoutVars>
          <dgm:bulletEnabled val="1"/>
        </dgm:presLayoutVars>
      </dgm:prSet>
      <dgm:spPr/>
    </dgm:pt>
    <dgm:pt modelId="{2952B3F7-0566-454D-82CC-363938D086B5}" type="pres">
      <dgm:prSet presAssocID="{58BC7782-BD0B-4451-9E9B-A829FCCD8138}" presName="dummy" presStyleCnt="0"/>
      <dgm:spPr/>
    </dgm:pt>
    <dgm:pt modelId="{BB2F7060-F12E-4A82-BA42-1764E82D1BD5}" type="pres">
      <dgm:prSet presAssocID="{7D41ECD6-EAFF-4BBA-B24E-DA3EC5E8B15C}" presName="sibTrans" presStyleLbl="sibTrans2D1" presStyleIdx="2" presStyleCnt="3"/>
      <dgm:spPr/>
    </dgm:pt>
  </dgm:ptLst>
  <dgm:cxnLst>
    <dgm:cxn modelId="{D866BE40-FE79-4A90-A24C-75A584BD6C8D}" srcId="{FE53FEAB-E9C1-49D6-8020-851B86887980}" destId="{58BC7782-BD0B-4451-9E9B-A829FCCD8138}" srcOrd="2" destOrd="0" parTransId="{31FB1B79-8D40-402C-8A08-68EF3A0EB538}" sibTransId="{7D41ECD6-EAFF-4BBA-B24E-DA3EC5E8B15C}"/>
    <dgm:cxn modelId="{66F8CC5B-4228-4D5C-B371-78B5A4CD6A58}" srcId="{B5DAD869-4BD3-4A12-8B0A-7B2A156AA5B7}" destId="{FE53FEAB-E9C1-49D6-8020-851B86887980}" srcOrd="0" destOrd="0" parTransId="{A190070B-81DC-4B7D-8BFC-B437BFA077A8}" sibTransId="{DF295FC9-4E22-42E2-9AB5-9615EEF37828}"/>
    <dgm:cxn modelId="{FCB17861-F959-4B4C-BC50-B1C13F9322C4}" type="presOf" srcId="{65543B6E-D557-49FB-833C-794472A86C63}" destId="{F60C44C1-6734-411C-B322-0E576BA063B0}" srcOrd="0" destOrd="0" presId="urn:microsoft.com/office/officeart/2005/8/layout/radial6"/>
    <dgm:cxn modelId="{CD6D8163-CD27-4896-86F1-2F4E859FB8D6}" type="presOf" srcId="{102C97CF-E741-4D9D-BD0E-1BFDC329F6B7}" destId="{C33B4AF2-2AB5-4523-A255-504128BE3A2C}" srcOrd="0" destOrd="0" presId="urn:microsoft.com/office/officeart/2005/8/layout/radial6"/>
    <dgm:cxn modelId="{7E930867-4987-4E8C-9D1C-3277C5D18699}" srcId="{FE53FEAB-E9C1-49D6-8020-851B86887980}" destId="{404AC390-1BAE-4C9A-9D0F-2C6FDA1C05AE}" srcOrd="0" destOrd="0" parTransId="{01436D05-0163-46FF-A859-A78461246F43}" sibTransId="{65543B6E-D557-49FB-833C-794472A86C63}"/>
    <dgm:cxn modelId="{AF1E456A-9DE4-4010-8679-A70C3C80EB0C}" type="presOf" srcId="{B5DAD869-4BD3-4A12-8B0A-7B2A156AA5B7}" destId="{BB0FC799-CFEF-45C3-888E-7CDB13D09281}" srcOrd="0" destOrd="0" presId="urn:microsoft.com/office/officeart/2005/8/layout/radial6"/>
    <dgm:cxn modelId="{EA149A6D-935F-491A-B0AC-774FB396CEE3}" type="presOf" srcId="{58BC7782-BD0B-4451-9E9B-A829FCCD8138}" destId="{8084FAA5-D432-4C2C-90CB-29AB239C4E12}" srcOrd="0" destOrd="0" presId="urn:microsoft.com/office/officeart/2005/8/layout/radial6"/>
    <dgm:cxn modelId="{6521D158-DE05-4DBD-B895-35305692DA32}" type="presOf" srcId="{404AC390-1BAE-4C9A-9D0F-2C6FDA1C05AE}" destId="{9B0D941B-90D9-4256-BE22-06D96237C5F5}" srcOrd="0" destOrd="0" presId="urn:microsoft.com/office/officeart/2005/8/layout/radial6"/>
    <dgm:cxn modelId="{1FC54C7C-F412-42B0-9A0F-47A195F15AFE}" type="presOf" srcId="{7D41ECD6-EAFF-4BBA-B24E-DA3EC5E8B15C}" destId="{BB2F7060-F12E-4A82-BA42-1764E82D1BD5}" srcOrd="0" destOrd="0" presId="urn:microsoft.com/office/officeart/2005/8/layout/radial6"/>
    <dgm:cxn modelId="{738DE4D1-C789-4564-A386-97915D715671}" type="presOf" srcId="{14642027-F8DB-4E59-8821-AA20F8CD2D98}" destId="{4FE9C7B7-DA93-4EC0-A94A-C0D97903C84B}" srcOrd="0" destOrd="0" presId="urn:microsoft.com/office/officeart/2005/8/layout/radial6"/>
    <dgm:cxn modelId="{62BD25D7-EC49-433D-9830-FA693EC7890B}" type="presOf" srcId="{FE53FEAB-E9C1-49D6-8020-851B86887980}" destId="{CC09770F-0939-4FD8-87AD-EDC6B75F6DCE}" srcOrd="0" destOrd="0" presId="urn:microsoft.com/office/officeart/2005/8/layout/radial6"/>
    <dgm:cxn modelId="{9C4105EE-8D47-49B2-8217-6F4911E14234}" srcId="{FE53FEAB-E9C1-49D6-8020-851B86887980}" destId="{14642027-F8DB-4E59-8821-AA20F8CD2D98}" srcOrd="1" destOrd="0" parTransId="{F9D0D0F9-F241-4864-910D-CEC2DD3C315E}" sibTransId="{102C97CF-E741-4D9D-BD0E-1BFDC329F6B7}"/>
    <dgm:cxn modelId="{A0AA0B82-3E40-4748-BED3-86A7A8919370}" type="presParOf" srcId="{BB0FC799-CFEF-45C3-888E-7CDB13D09281}" destId="{CC09770F-0939-4FD8-87AD-EDC6B75F6DCE}" srcOrd="0" destOrd="0" presId="urn:microsoft.com/office/officeart/2005/8/layout/radial6"/>
    <dgm:cxn modelId="{493A8488-DEB3-4A64-AC41-F6903C65ADB5}" type="presParOf" srcId="{BB0FC799-CFEF-45C3-888E-7CDB13D09281}" destId="{9B0D941B-90D9-4256-BE22-06D96237C5F5}" srcOrd="1" destOrd="0" presId="urn:microsoft.com/office/officeart/2005/8/layout/radial6"/>
    <dgm:cxn modelId="{C0790351-265C-44ED-9290-10772887B599}" type="presParOf" srcId="{BB0FC799-CFEF-45C3-888E-7CDB13D09281}" destId="{D43935FF-E617-418C-B01C-21730E97C8A2}" srcOrd="2" destOrd="0" presId="urn:microsoft.com/office/officeart/2005/8/layout/radial6"/>
    <dgm:cxn modelId="{E03A8003-39CB-4BB5-A310-9A25FCDB9235}" type="presParOf" srcId="{BB0FC799-CFEF-45C3-888E-7CDB13D09281}" destId="{F60C44C1-6734-411C-B322-0E576BA063B0}" srcOrd="3" destOrd="0" presId="urn:microsoft.com/office/officeart/2005/8/layout/radial6"/>
    <dgm:cxn modelId="{3AA261DE-814A-4958-A97C-B4F90547FDB2}" type="presParOf" srcId="{BB0FC799-CFEF-45C3-888E-7CDB13D09281}" destId="{4FE9C7B7-DA93-4EC0-A94A-C0D97903C84B}" srcOrd="4" destOrd="0" presId="urn:microsoft.com/office/officeart/2005/8/layout/radial6"/>
    <dgm:cxn modelId="{21526279-704E-45CC-A7B5-2FEEF4827FAE}" type="presParOf" srcId="{BB0FC799-CFEF-45C3-888E-7CDB13D09281}" destId="{501D6D8D-9ABF-49EF-8EA4-147998DD4F92}" srcOrd="5" destOrd="0" presId="urn:microsoft.com/office/officeart/2005/8/layout/radial6"/>
    <dgm:cxn modelId="{43B5422B-80C9-49AE-BB01-F3EA5D4828CF}" type="presParOf" srcId="{BB0FC799-CFEF-45C3-888E-7CDB13D09281}" destId="{C33B4AF2-2AB5-4523-A255-504128BE3A2C}" srcOrd="6" destOrd="0" presId="urn:microsoft.com/office/officeart/2005/8/layout/radial6"/>
    <dgm:cxn modelId="{D6625214-DB6F-42D1-85EA-45D617287AC8}" type="presParOf" srcId="{BB0FC799-CFEF-45C3-888E-7CDB13D09281}" destId="{8084FAA5-D432-4C2C-90CB-29AB239C4E12}" srcOrd="7" destOrd="0" presId="urn:microsoft.com/office/officeart/2005/8/layout/radial6"/>
    <dgm:cxn modelId="{B38EF228-7CDA-4958-9A7D-E67FE6959ACB}" type="presParOf" srcId="{BB0FC799-CFEF-45C3-888E-7CDB13D09281}" destId="{2952B3F7-0566-454D-82CC-363938D086B5}" srcOrd="8" destOrd="0" presId="urn:microsoft.com/office/officeart/2005/8/layout/radial6"/>
    <dgm:cxn modelId="{0D2AD9DD-69F8-45FD-A178-15BD55DF3A9A}" type="presParOf" srcId="{BB0FC799-CFEF-45C3-888E-7CDB13D09281}" destId="{BB2F7060-F12E-4A82-BA42-1764E82D1BD5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4F41F-C4C7-4611-8D3C-E4D5BEEC1195}">
      <dsp:nvSpPr>
        <dsp:cNvPr id="0" name=""/>
        <dsp:cNvSpPr/>
      </dsp:nvSpPr>
      <dsp:spPr>
        <a:xfrm>
          <a:off x="3429" y="10394"/>
          <a:ext cx="3343275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Recognize</a:t>
          </a:r>
          <a:endParaRPr lang="en-US" sz="3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29" y="10394"/>
        <a:ext cx="3343275" cy="777600"/>
      </dsp:txXfrm>
    </dsp:sp>
    <dsp:sp modelId="{B1672733-D999-4FEB-8F4C-A4643D5817DD}">
      <dsp:nvSpPr>
        <dsp:cNvPr id="0" name=""/>
        <dsp:cNvSpPr/>
      </dsp:nvSpPr>
      <dsp:spPr>
        <a:xfrm>
          <a:off x="3429" y="787994"/>
          <a:ext cx="3343275" cy="4002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What are allergic reaction symptoms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Who may administer medication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Where the medication is stored</a:t>
          </a:r>
        </a:p>
      </dsp:txBody>
      <dsp:txXfrm>
        <a:off x="3429" y="787994"/>
        <a:ext cx="3343275" cy="4002209"/>
      </dsp:txXfrm>
    </dsp:sp>
    <dsp:sp modelId="{FCE283D5-7100-4AD1-8355-01DEDB7FB612}">
      <dsp:nvSpPr>
        <dsp:cNvPr id="0" name=""/>
        <dsp:cNvSpPr/>
      </dsp:nvSpPr>
      <dsp:spPr>
        <a:xfrm>
          <a:off x="3814762" y="10394"/>
          <a:ext cx="3343274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React</a:t>
          </a:r>
          <a:endParaRPr lang="en-US" sz="3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14762" y="10394"/>
        <a:ext cx="3343274" cy="777600"/>
      </dsp:txXfrm>
    </dsp:sp>
    <dsp:sp modelId="{992A9C86-485E-4AC8-B77A-600208202E0A}">
      <dsp:nvSpPr>
        <dsp:cNvPr id="0" name=""/>
        <dsp:cNvSpPr/>
      </dsp:nvSpPr>
      <dsp:spPr>
        <a:xfrm>
          <a:off x="3814762" y="787994"/>
          <a:ext cx="3343274" cy="4002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Quickly administer medication or call 911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Delay could be deadly</a:t>
          </a:r>
        </a:p>
      </dsp:txBody>
      <dsp:txXfrm>
        <a:off x="3814762" y="787994"/>
        <a:ext cx="3343274" cy="4002209"/>
      </dsp:txXfrm>
    </dsp:sp>
    <dsp:sp modelId="{ABC5B821-C862-4379-B708-69E3E1A84913}">
      <dsp:nvSpPr>
        <dsp:cNvPr id="0" name=""/>
        <dsp:cNvSpPr/>
      </dsp:nvSpPr>
      <dsp:spPr>
        <a:xfrm>
          <a:off x="7626096" y="10394"/>
          <a:ext cx="3343274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Review</a:t>
          </a:r>
          <a:endParaRPr lang="en-US" sz="3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26096" y="10394"/>
        <a:ext cx="3343274" cy="777600"/>
      </dsp:txXfrm>
    </dsp:sp>
    <dsp:sp modelId="{A2148D2E-17DC-49B3-8904-7A7B191BFF60}">
      <dsp:nvSpPr>
        <dsp:cNvPr id="0" name=""/>
        <dsp:cNvSpPr/>
      </dsp:nvSpPr>
      <dsp:spPr>
        <a:xfrm>
          <a:off x="7626096" y="787994"/>
          <a:ext cx="3343274" cy="4002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After emergency:</a:t>
          </a:r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What went well</a:t>
          </a:r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What needs improvement</a:t>
          </a:r>
        </a:p>
      </dsp:txBody>
      <dsp:txXfrm>
        <a:off x="7626096" y="787994"/>
        <a:ext cx="3343274" cy="40022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C8CBF-B322-4F8F-8F9E-90DC46E5DD45}">
      <dsp:nvSpPr>
        <dsp:cNvPr id="0" name=""/>
        <dsp:cNvSpPr/>
      </dsp:nvSpPr>
      <dsp:spPr>
        <a:xfrm rot="5400000">
          <a:off x="5978259" y="-2303374"/>
          <a:ext cx="1308377" cy="624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Arial" panose="020B0604020202020204" pitchFamily="34" charset="0"/>
              <a:cs typeface="Arial" panose="020B0604020202020204" pitchFamily="34" charset="0"/>
            </a:rPr>
            <a:t>Control/prevent/minimize food safety hazards that may cause illness or injury</a:t>
          </a:r>
        </a:p>
      </dsp:txBody>
      <dsp:txXfrm rot="-5400000">
        <a:off x="3511296" y="227459"/>
        <a:ext cx="6178434" cy="1180637"/>
      </dsp:txXfrm>
    </dsp:sp>
    <dsp:sp modelId="{A89622DA-CA7B-4697-8D09-E21FF49E8257}">
      <dsp:nvSpPr>
        <dsp:cNvPr id="0" name=""/>
        <dsp:cNvSpPr/>
      </dsp:nvSpPr>
      <dsp:spPr>
        <a:xfrm>
          <a:off x="0" y="40"/>
          <a:ext cx="3511296" cy="1635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HACCP</a:t>
          </a:r>
        </a:p>
      </dsp:txBody>
      <dsp:txXfrm>
        <a:off x="79837" y="79877"/>
        <a:ext cx="3351622" cy="1475798"/>
      </dsp:txXfrm>
    </dsp:sp>
    <dsp:sp modelId="{9B2A4C37-1C57-4836-9ECB-EF9481901C03}">
      <dsp:nvSpPr>
        <dsp:cNvPr id="0" name=""/>
        <dsp:cNvSpPr/>
      </dsp:nvSpPr>
      <dsp:spPr>
        <a:xfrm rot="5400000">
          <a:off x="5978259" y="-586129"/>
          <a:ext cx="1308377" cy="624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Arial" panose="020B0604020202020204" pitchFamily="34" charset="0"/>
              <a:cs typeface="Arial" panose="020B0604020202020204" pitchFamily="34" charset="0"/>
            </a:rPr>
            <a:t>Step-by-step instructions for following your program’s food safety practices</a:t>
          </a:r>
        </a:p>
      </dsp:txBody>
      <dsp:txXfrm rot="-5400000">
        <a:off x="3511296" y="1944704"/>
        <a:ext cx="6178434" cy="1180637"/>
      </dsp:txXfrm>
    </dsp:sp>
    <dsp:sp modelId="{6659C8A5-962E-4966-8F23-F01E3F1DD1DC}">
      <dsp:nvSpPr>
        <dsp:cNvPr id="0" name=""/>
        <dsp:cNvSpPr/>
      </dsp:nvSpPr>
      <dsp:spPr>
        <a:xfrm>
          <a:off x="0" y="1717286"/>
          <a:ext cx="3511296" cy="1635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SOP</a:t>
          </a:r>
        </a:p>
      </dsp:txBody>
      <dsp:txXfrm>
        <a:off x="79837" y="1797123"/>
        <a:ext cx="3351622" cy="14757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F7060-F12E-4A82-BA42-1764E82D1BD5}">
      <dsp:nvSpPr>
        <dsp:cNvPr id="0" name=""/>
        <dsp:cNvSpPr/>
      </dsp:nvSpPr>
      <dsp:spPr>
        <a:xfrm>
          <a:off x="1811074" y="768672"/>
          <a:ext cx="4452935" cy="4452935"/>
        </a:xfrm>
        <a:prstGeom prst="blockArc">
          <a:avLst>
            <a:gd name="adj1" fmla="val 9000000"/>
            <a:gd name="adj2" fmla="val 16200000"/>
            <a:gd name="adj3" fmla="val 464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tint val="6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3B4AF2-2AB5-4523-A255-504128BE3A2C}">
      <dsp:nvSpPr>
        <dsp:cNvPr id="0" name=""/>
        <dsp:cNvSpPr/>
      </dsp:nvSpPr>
      <dsp:spPr>
        <a:xfrm>
          <a:off x="1811074" y="768672"/>
          <a:ext cx="4452935" cy="4452935"/>
        </a:xfrm>
        <a:prstGeom prst="blockArc">
          <a:avLst>
            <a:gd name="adj1" fmla="val 1800000"/>
            <a:gd name="adj2" fmla="val 9000000"/>
            <a:gd name="adj3" fmla="val 464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tint val="6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60C44C1-6734-411C-B322-0E576BA063B0}">
      <dsp:nvSpPr>
        <dsp:cNvPr id="0" name=""/>
        <dsp:cNvSpPr/>
      </dsp:nvSpPr>
      <dsp:spPr>
        <a:xfrm>
          <a:off x="1811074" y="768672"/>
          <a:ext cx="4452935" cy="4452935"/>
        </a:xfrm>
        <a:prstGeom prst="blockArc">
          <a:avLst>
            <a:gd name="adj1" fmla="val 16200000"/>
            <a:gd name="adj2" fmla="val 1800000"/>
            <a:gd name="adj3" fmla="val 464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tint val="6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C09770F-0939-4FD8-87AD-EDC6B75F6DCE}">
      <dsp:nvSpPr>
        <dsp:cNvPr id="0" name=""/>
        <dsp:cNvSpPr/>
      </dsp:nvSpPr>
      <dsp:spPr>
        <a:xfrm>
          <a:off x="3012384" y="1969982"/>
          <a:ext cx="2050314" cy="205031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Child’s Safety</a:t>
          </a:r>
        </a:p>
      </dsp:txBody>
      <dsp:txXfrm>
        <a:off x="3312646" y="2270244"/>
        <a:ext cx="1449790" cy="1449790"/>
      </dsp:txXfrm>
    </dsp:sp>
    <dsp:sp modelId="{9B0D941B-90D9-4256-BE22-06D96237C5F5}">
      <dsp:nvSpPr>
        <dsp:cNvPr id="0" name=""/>
        <dsp:cNvSpPr/>
      </dsp:nvSpPr>
      <dsp:spPr>
        <a:xfrm>
          <a:off x="3123823" y="-101738"/>
          <a:ext cx="1827436" cy="18441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Director</a:t>
          </a:r>
          <a:endParaRPr lang="en-US" sz="21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91445" y="168333"/>
        <a:ext cx="1292192" cy="1304015"/>
      </dsp:txXfrm>
    </dsp:sp>
    <dsp:sp modelId="{4FE9C7B7-DA93-4EC0-A94A-C0D97903C84B}">
      <dsp:nvSpPr>
        <dsp:cNvPr id="0" name=""/>
        <dsp:cNvSpPr/>
      </dsp:nvSpPr>
      <dsp:spPr>
        <a:xfrm>
          <a:off x="5007255" y="3160461"/>
          <a:ext cx="1827436" cy="18441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Parents or Guardians</a:t>
          </a:r>
        </a:p>
      </dsp:txBody>
      <dsp:txXfrm>
        <a:off x="5274877" y="3430532"/>
        <a:ext cx="1292192" cy="1304015"/>
      </dsp:txXfrm>
    </dsp:sp>
    <dsp:sp modelId="{8084FAA5-D432-4C2C-90CB-29AB239C4E12}">
      <dsp:nvSpPr>
        <dsp:cNvPr id="0" name=""/>
        <dsp:cNvSpPr/>
      </dsp:nvSpPr>
      <dsp:spPr>
        <a:xfrm>
          <a:off x="1240391" y="3160461"/>
          <a:ext cx="1827436" cy="18441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Child Nutrition Staff</a:t>
          </a:r>
        </a:p>
      </dsp:txBody>
      <dsp:txXfrm>
        <a:off x="1508013" y="3430532"/>
        <a:ext cx="1292192" cy="1304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1" y="0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/>
            </a:lvl1pPr>
          </a:lstStyle>
          <a:p>
            <a:fld id="{3F7CE954-1CF5-440C-963B-C27FC176BBC4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526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383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068FBA4C-1263-4539-9230-3DFB2B6D1280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68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68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7EC8CA5E-778F-4D9E-881B-A5782C6738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44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heicn.org/resources/518/food-allergies-for-school-nutrition-managers-and-staff/111729/caitlin-remembered-video.mp4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tockphoto.com/photo/asian-obese-boy-scratch-the-itch-with-hand-on-bed-gm810536608-131135529?phrase=food%2Ballergy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342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889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3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48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6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78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 dirty="0">
              <a:solidFill>
                <a:srgbClr val="FFFF00"/>
              </a:solidFill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4BBA3-FF1D-46E5-BDB3-C0FAE3DF8899}" type="slidenum">
              <a:rPr lang="en-US" smtClean="0">
                <a:latin typeface="Arial" pitchFamily="34" charset="0"/>
              </a:rPr>
              <a:pPr>
                <a:defRPr/>
              </a:pPr>
              <a:t>7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91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8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68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Caitlin Remembered video is not embedded into this slide deck due to it making the file too large to download. To get the video, go to www.theicn.org/foodsafety and download the </a:t>
            </a:r>
            <a:r>
              <a:rPr lang="en-US" dirty="0">
                <a:hlinkClick r:id="rId3" tooltip="Caitlin Remembered Video"/>
              </a:rPr>
              <a:t>Caitlin Remembered Video</a:t>
            </a:r>
            <a:r>
              <a:rPr lang="en-US" dirty="0"/>
              <a:t>. To embed it,</a:t>
            </a:r>
            <a:r>
              <a:rPr lang="en-US" baseline="0" dirty="0"/>
              <a:t> save the downloaded video to your computer. Then, go to the </a:t>
            </a:r>
            <a:r>
              <a:rPr lang="en-US" b="1" baseline="0" dirty="0"/>
              <a:t>Insert</a:t>
            </a:r>
            <a:r>
              <a:rPr lang="en-US" baseline="0" dirty="0"/>
              <a:t> tab, chose </a:t>
            </a:r>
            <a:r>
              <a:rPr lang="en-US" b="1" baseline="0" dirty="0"/>
              <a:t>Video, </a:t>
            </a:r>
            <a:r>
              <a:rPr lang="en-US" b="0" baseline="0" dirty="0"/>
              <a:t>and then </a:t>
            </a:r>
            <a:r>
              <a:rPr lang="en-US" b="1" baseline="0" dirty="0"/>
              <a:t>Video on my PC</a:t>
            </a:r>
            <a:r>
              <a:rPr lang="en-US" b="0" baseline="0" dirty="0"/>
              <a:t>. Choose the video from your files and embed.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29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430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4732">
              <a:spcBef>
                <a:spcPct val="0"/>
              </a:spcBef>
            </a:pPr>
            <a:endParaRPr lang="en-US" dirty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05EF0709-D1C7-46CC-B631-9105882A6645}" type="slidenum">
              <a:rPr lang="en-US" smtClean="0"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554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*Animated Slide*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195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800" u="sng">
                <a:solidFill>
                  <a:srgbClr val="5F9E1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https://www.istockphoto.com/photo/asian-obese-boy-scratch-the-itch-with-hand-on-bed-gm810536608-131135529?phrase=food%2Ballergy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Stock photo ID:810536608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36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36009" y="3393369"/>
            <a:ext cx="7488062" cy="315884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D498D-2271-475A-9BC4-1D7732354BC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25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407">
              <a:defRPr/>
            </a:pPr>
            <a:r>
              <a:rPr lang="en-US" dirty="0"/>
              <a:t>Trade names for this device include </a:t>
            </a:r>
            <a:r>
              <a:rPr lang="en-US" b="1" dirty="0"/>
              <a:t>EpiPen</a:t>
            </a:r>
            <a:r>
              <a:rPr lang="en-US" dirty="0"/>
              <a:t>®, </a:t>
            </a:r>
            <a:r>
              <a:rPr lang="en-US" b="1" dirty="0"/>
              <a:t>Adrenaclick</a:t>
            </a:r>
            <a:r>
              <a:rPr lang="en-US" dirty="0"/>
              <a:t>®, and </a:t>
            </a:r>
            <a:r>
              <a:rPr lang="en-US" b="1" dirty="0"/>
              <a:t>Auvi-Q</a:t>
            </a:r>
            <a:r>
              <a:rPr lang="en-US" dirty="0"/>
              <a:t>® (</a:t>
            </a:r>
            <a:r>
              <a:rPr lang="en-US" b="1" dirty="0"/>
              <a:t>Allerject</a:t>
            </a:r>
            <a:r>
              <a:rPr lang="en-US" dirty="0"/>
              <a:t>® in Canada).  </a:t>
            </a:r>
            <a:r>
              <a:rPr lang="en-US" b="1" dirty="0"/>
              <a:t>DEMONSTRATION</a:t>
            </a:r>
          </a:p>
          <a:p>
            <a:pPr defTabSz="91040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040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834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*Animated slide*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43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265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9247">
              <a:buClr>
                <a:schemeClr val="tx2"/>
              </a:buCl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254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186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844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5523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872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US" dirty="0"/>
              <a:t>* </a:t>
            </a:r>
            <a:r>
              <a:rPr lang="en-US" dirty="0">
                <a:latin typeface="Arial" charset="0"/>
              </a:rPr>
              <a:t>Be aware that oysters, mussels, and clams do </a:t>
            </a:r>
            <a:r>
              <a:rPr lang="en-US" b="1" dirty="0">
                <a:latin typeface="Arial" charset="0"/>
              </a:rPr>
              <a:t>not </a:t>
            </a:r>
            <a:r>
              <a:rPr lang="en-US" dirty="0">
                <a:latin typeface="Arial" charset="0"/>
              </a:rPr>
              <a:t>fall under crustacean shellfish. Consideration must be taken with allergies related to them as they are not listed as one of the nine</a:t>
            </a:r>
            <a:r>
              <a:rPr lang="en-US" baseline="0" dirty="0">
                <a:latin typeface="Arial" charset="0"/>
              </a:rPr>
              <a:t> major </a:t>
            </a:r>
            <a:r>
              <a:rPr lang="en-US" dirty="0">
                <a:latin typeface="Arial" charset="0"/>
              </a:rPr>
              <a:t>allergens.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011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567263-CEA5-48F0-93CD-B3C5B55FB2A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0126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4732">
              <a:spcBef>
                <a:spcPct val="0"/>
              </a:spcBef>
            </a:pPr>
            <a:endParaRPr lang="en-US" dirty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05EF0709-D1C7-46CC-B631-9105882A6645}" type="slidenum">
              <a:rPr lang="en-US" smtClean="0"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5437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21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0874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="1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33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444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824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867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*Animated Slide*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260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*Animated Slide*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180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334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1312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Subscribe to food allergy recall notices, and a have system to take action if you serve a product being recalled.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0793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405"/>
              </a:spcBef>
            </a:pPr>
            <a:r>
              <a:rPr lang="en-US" sz="3000" dirty="0"/>
              <a:t>Remove</a:t>
            </a:r>
            <a:r>
              <a:rPr lang="en-US" sz="3000" baseline="0" dirty="0"/>
              <a:t> borders</a:t>
            </a:r>
            <a:endParaRPr lang="en-US" sz="3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9783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2747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Reading food label pictures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853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3200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9413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picture of a group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8661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59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155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7787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831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6675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8476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7288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Cross-Contamination: Person</a:t>
            </a:r>
            <a:r>
              <a:rPr lang="en-US" baseline="0" dirty="0"/>
              <a:t> is tasting the food with the serving spoon over </a:t>
            </a:r>
            <a:r>
              <a:rPr lang="en-US" dirty="0"/>
              <a:t>a </a:t>
            </a:r>
            <a:r>
              <a:rPr lang="en-US" baseline="0" dirty="0"/>
              <a:t>pan of food.</a:t>
            </a:r>
            <a:r>
              <a:rPr lang="en-US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0767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Cross-Contact and Cross-Contamination: Cross-contact with</a:t>
            </a:r>
            <a:r>
              <a:rPr lang="en-US" baseline="0" dirty="0"/>
              <a:t> the flour on the dirty apron allowing for wheat allergens to transfer. Cross-contamination as the spaghetti sauce and flour on the dirty apron can grow and transfer microorganisms.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0251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241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048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84483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10848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409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 cap="flat"/>
        </p:spPr>
      </p:sp>
    </p:spTree>
    <p:extLst>
      <p:ext uri="{BB962C8B-B14F-4D97-AF65-F5344CB8AC3E}">
        <p14:creationId xmlns:p14="http://schemas.microsoft.com/office/powerpoint/2010/main" val="127141729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882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picture of a group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84212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62009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52764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4271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54353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10513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4A9E15-3313-46CC-A08E-2C9AD5281C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29394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border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2204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5303201" y="6668821"/>
            <a:ext cx="4056882" cy="35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517" tIns="46759" rIns="93517" bIns="46759" anchor="b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/>
            <a:fld id="{DD2C57FC-4A05-435D-BA9C-AB8F149E4DE3}" type="slidenum">
              <a:rPr lang="en-US" altLang="en-US" sz="1200"/>
              <a:pPr algn="r"/>
              <a:t>83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439927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4676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1587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22268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4806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91831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78355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69353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 dirty="0">
              <a:solidFill>
                <a:srgbClr val="FFFF00"/>
              </a:solidFill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4BBA3-FF1D-46E5-BDB3-C0FAE3DF8899}" type="slidenum">
              <a:rPr lang="en-US" smtClean="0">
                <a:latin typeface="Arial" pitchFamily="34" charset="0"/>
              </a:rPr>
              <a:pPr>
                <a:defRPr/>
              </a:pPr>
              <a:t>94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637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2D51DA-913F-4120-9526-B9FB6A5F788D}" type="slidenum">
              <a:rPr lang="en-US" smtClean="0">
                <a:latin typeface="Arial" pitchFamily="34" charset="0"/>
              </a:rPr>
              <a:pPr>
                <a:defRPr/>
              </a:pPr>
              <a:t>95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4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39138" y="864992"/>
            <a:ext cx="10452863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4800" y="1447800"/>
            <a:ext cx="8331200" cy="2566705"/>
          </a:xfrm>
        </p:spPr>
        <p:txBody>
          <a:bodyPr>
            <a:normAutofit/>
          </a:bodyPr>
          <a:lstStyle>
            <a:lvl1pPr>
              <a:defRPr sz="3600" b="0" cap="none" spc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4C216D"/>
                  </a:inn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rgbClr val="9BC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4956" y="7815"/>
            <a:ext cx="964986" cy="684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8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149600" y="864992"/>
            <a:ext cx="9042400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0800" y="1447801"/>
            <a:ext cx="8331200" cy="2566705"/>
          </a:xfrm>
        </p:spPr>
        <p:txBody>
          <a:bodyPr>
            <a:normAutofit/>
          </a:bodyPr>
          <a:lstStyle>
            <a:lvl1pPr>
              <a:defRPr sz="3600" b="0" cap="none" spc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4C216D"/>
                  </a:inn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85582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182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081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32115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PICTURE WITH</a:t>
            </a:r>
            <a:br>
              <a:rPr lang="en-US"/>
            </a:br>
            <a:r>
              <a:rPr lang="en-US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112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920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69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1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7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147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>
              <a:buClrTx/>
              <a:buFont typeface="Arial" panose="020B0604020202020204" pitchFamily="34" charset="0"/>
              <a:buChar char="•"/>
              <a:defRPr/>
            </a:lvl1pPr>
            <a:lvl2pPr marL="640080" indent="-274320">
              <a:buClrTx/>
              <a:buFont typeface="Arial" panose="020B0604020202020204" pitchFamily="34" charset="0"/>
              <a:buChar char="•"/>
              <a:defRPr/>
            </a:lvl2pPr>
            <a:lvl3pPr marL="914400" indent="-228600">
              <a:buClrTx/>
              <a:buFont typeface="Arial" panose="020B0604020202020204" pitchFamily="34" charset="0"/>
              <a:buChar char="•"/>
              <a:defRPr/>
            </a:lvl3pPr>
            <a:lvl4pPr marL="1124712" indent="-228600">
              <a:buClrTx/>
              <a:buFont typeface="Arial" panose="020B0604020202020204" pitchFamily="34" charset="0"/>
              <a:buChar char="•"/>
              <a:defRPr/>
            </a:lvl4pPr>
            <a:lvl5pPr marL="1325880" indent="-2286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7746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3484314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6179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059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25A6-7856-3B6B-4433-0E3DC7B90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1E4C8-3163-1E5E-A95A-6DB5120EF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2E1F9-E038-8E18-C08D-4FDF61114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E348F-C683-42F0-8CB0-3534FBCD4C4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26CEB-D708-9104-BF95-1CEB671A3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9A0B1-90AC-EE7F-5B78-7C6A1B24B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B2DD-7A12-4566-87E9-C4945CE51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960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A1ED5E-125E-4828-9BC6-A73A2C8B88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31828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305275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FB3C-F5CB-4FF4-9626-146326B1E467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28977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39663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17282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4AC-6E10-46E9-BC4A-4E3A595D534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1597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631987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58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49257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3798-9F8A-4555-A128-691FDFB38DA9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7942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113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</a:t>
            </a:r>
            <a:br>
              <a:rPr lang="en-US" noProof="0"/>
            </a:br>
            <a:r>
              <a:rPr lang="en-US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9C6A1-E569-4FC9-9D93-90A846C9C5BB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3298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873203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-1"/>
            <a:ext cx="12192000" cy="446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85756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50473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BC92-456B-42A9-BBF5-ADCA2050DDCF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82423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4739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775165"/>
            <a:ext cx="9971158" cy="2427923"/>
          </a:xfrm>
        </p:spPr>
        <p:txBody>
          <a:bodyPr>
            <a:normAutofit/>
          </a:bodyPr>
          <a:lstStyle>
            <a:lvl1pPr marL="0" indent="0"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99D1-A115-46CA-B10A-279193A83BBC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990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219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F94AF4-4F78-4DA5-8571-FD66FFA6313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1" y="546844"/>
            <a:ext cx="8997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520" y="3581731"/>
            <a:ext cx="8997737" cy="22304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C37E-76B3-4A0D-BCD1-C5A52A858D66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400" y="6159402"/>
            <a:ext cx="2788169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8" y="244717"/>
            <a:ext cx="72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2" y="161638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20" y="1757035"/>
            <a:ext cx="8997737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0938200" y="1341281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1016" y="1377655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265F1-E793-484F-ADC9-31450ADF8B0E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5708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409" y="2588054"/>
            <a:ext cx="5228216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234-967A-4CF5-82BF-1AF9EBDCBA3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431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2138878"/>
            <a:ext cx="4361941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65D4-BE98-46E3-A6B7-4F34A5E5D254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1617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316701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083026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60C0-AC53-4D64-ABD7-4A55C0A77859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A71E-3FCF-4E9F-9CE1-57411851763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485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781919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548244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C66F-F4C2-4254-902A-540C5FFDD766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8800" y="6159402"/>
            <a:ext cx="291988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318600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4405945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377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820" y="4537309"/>
            <a:ext cx="9384760" cy="915873"/>
          </a:xfrm>
        </p:spPr>
        <p:txBody>
          <a:bodyPr anchor="b">
            <a:norm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SECTION DIVIDER SLIDE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BAA4CC-3D2B-49F9-B077-001CA4738B89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53F6-9CD2-44E4-BBC5-2899F0ED8F61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8819" y="6159402"/>
            <a:ext cx="2616158" cy="38420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23DB2-F162-4E92-B6E1-B5E87D5D8ACF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6CC9B7-E806-4C95-96A5-EEEEBB4E99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98820" y="5702936"/>
            <a:ext cx="9384760" cy="5269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5F7760-B839-4F89-B618-3371C8B08414}"/>
              </a:ext>
            </a:extLst>
          </p:cNvPr>
          <p:cNvCxnSpPr/>
          <p:nvPr userDrawn="1"/>
        </p:nvCxnSpPr>
        <p:spPr>
          <a:xfrm>
            <a:off x="1838883" y="5560637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687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245BE-F984-498B-9CBB-C4DDD775060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0" y="2316701"/>
            <a:ext cx="9556063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27520" y="4083026"/>
            <a:ext cx="9556064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9AD0-5F22-4AC8-A079-4E7FF62CE0BA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1285167" y="255684"/>
            <a:ext cx="72000" cy="3411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666742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8760C4-08C1-4929-A6AE-568F678838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9AE345-7CB6-4F86-99E6-C8B881714A2B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8702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FA05-2726-422B-A595-CD6EE4C03A2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488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C830-91D4-4D76-B486-41F29E6EE30C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1500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A75830-97F6-4D74-A47F-8CD50EFD3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5260-6F71-4500-AA56-E197C8A5E92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D988384-E3A4-482D-94EF-A8F8894AA50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28691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4788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BFDD45-3FE7-46CA-9142-8DBABF181C2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1A2B-ADE3-40A2-A02A-09FC8B80F731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8" y="255684"/>
            <a:ext cx="72000" cy="1573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8791ED-1F60-48B9-B73C-7835714E670D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F968FAF7-548C-4383-BE8C-5A194EC21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EDEE03-9903-44CE-8EB8-22B19F5E8DD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E8DF3E-FD5B-4215-B847-DFFB761C21A4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C2B73E5D-AD65-4FEE-89DE-2E2643A3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10D0906-57D4-410E-823B-3BAD416949E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40090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13D-DE21-4303-8F9D-A21ACDBC3B69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27519" y="3386142"/>
            <a:ext cx="4783074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11271" y="3386142"/>
            <a:ext cx="4783075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18836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E45D-B5D1-4EF4-9967-78E83BC898CC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1641698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80971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7FDF157-A493-4A5F-9B08-356A30F203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B17F-C031-4630-8FA3-EE6012C20DEF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375298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CD8-F2C6-48F5-8A73-E5FB643BC475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CC0F-AE50-44ED-8007-5467636E4C4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3872910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dirty="0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5C7F29-6151-4F91-80D1-C96C51C06795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4217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0F2065-1E46-45F4-8B82-40AFF3B380E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CE4A-56A6-49EC-A673-D7F2D2D770DB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6000" y="1659525"/>
            <a:ext cx="11700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dirty="0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58BD2B-1B9B-49E6-8C1A-77F7A60420D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A17DA84B-7C7B-413F-9A4E-88B7975E1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C73EB-9DF5-425B-B9EA-BADEC34670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0882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90DA0444-D1E1-48F5-9158-243679F7B6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67439"/>
            <a:ext cx="12192000" cy="4009222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2B0D-49A2-441C-B800-8DA3FF9758C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1354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7" y="4435638"/>
            <a:ext cx="8807116" cy="1571359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5FDB-2FE7-44AD-B9BD-8BEF95F4195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11598-88E6-4CCA-AFD4-E5D87D3AAF1D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0951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2A5FC-034D-4F4C-833F-A3DDC66E3E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3FB07-8F96-4A12-BC7E-21F8E0954886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5621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48C424-A3E8-45D9-A344-780A64F65F99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0E14-8D81-41DD-8E4A-1160D6D337E4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01715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2931545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6585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0540321-6794-45E5-A403-F840A499D67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226BC7-E49E-4871-8B90-93766E659C8E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7FD1F1BF-3901-435E-A225-44921D7097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49A95-A047-4A05-83FB-F32C3818143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5738-C96E-44D6-94FE-78EC73B1131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8" y="255842"/>
            <a:ext cx="72000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F95BF2-B52F-4059-BC20-4B61F5F92FC3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0357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398F-A7F5-4300-AD8D-F2211496F36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8" y="3386142"/>
            <a:ext cx="4759643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3053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0CD2376-834B-4EE0-BA14-A9AEA213561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69A2-DE74-4722-929F-847049DD6A4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9" y="3386142"/>
            <a:ext cx="4540672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781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D192-6800-47D0-90F1-7D91FE57976D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866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WITH</a:t>
            </a:r>
            <a:br>
              <a:rPr lang="en-US"/>
            </a:br>
            <a:r>
              <a:rPr lang="en-US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5822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1289E2-E0FB-4100-99AE-FC48AB519EE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255600"/>
            <a:ext cx="5231567" cy="6346800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9723-4BF4-48A4-B5CD-B482435A894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50E9D-E2D8-41FB-816D-829494C06AD8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0C17ED7B-D5EA-4FB8-8E1B-F04BFE982E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992C28-7C5F-479C-A649-564EFD0EE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1F0C21-A9B5-47E2-93F8-6226D37312FC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6910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1" y="652069"/>
            <a:ext cx="3490800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9351" y="3283710"/>
            <a:ext cx="3490800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F4EC-7DDE-4C95-9956-59513BFBB06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1277838" y="837332"/>
            <a:ext cx="72843" cy="2042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65941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9573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0892" y="5027253"/>
            <a:ext cx="5373461" cy="1132143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6A7686-9AC4-4F00-9096-A661393BEBDC}"/>
              </a:ext>
            </a:extLst>
          </p:cNvPr>
          <p:cNvCxnSpPr/>
          <p:nvPr userDrawn="1"/>
        </p:nvCxnSpPr>
        <p:spPr>
          <a:xfrm>
            <a:off x="1838883" y="607270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6" y="4626870"/>
            <a:ext cx="4626665" cy="1389106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  <a:br>
              <a:rPr lang="en-US" noProof="0"/>
            </a:br>
            <a:r>
              <a:rPr lang="en-US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7C77-DBB5-4D0F-9120-27BDB5B99C32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88D115-EF5A-444B-AD3E-D2EE18401B4A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2252371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7DDE-1A3D-4921-8DA7-F028633C78C6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706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1237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4768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7706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1237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4768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254766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427B840-CC27-4923-A00E-7899AF7A4460}"/>
              </a:ext>
            </a:extLst>
          </p:cNvPr>
          <p:cNvSpPr/>
          <p:nvPr userDrawn="1"/>
        </p:nvSpPr>
        <p:spPr>
          <a:xfrm>
            <a:off x="0" y="5764039"/>
            <a:ext cx="12192000" cy="109396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6B8C-51E0-4512-9EB9-DD1BB2387348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785094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0994831-EE46-4DEA-9077-4FEBBCD60EB3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65FF-3A74-4B0F-9624-362545A943D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244444"/>
            <a:ext cx="72000" cy="90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C8F712-6C02-43F3-8A0A-5DCA975E7C38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8B62D71-4318-4C96-828A-D19FFBFA7BDA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12E8DD1E-B3CA-4756-A792-B476AFA9AE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F760-AD2F-4611-99B6-58C4666AEBA1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087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B35B-55DE-4D82-AAED-127142AD1F9F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C031692-3E92-4C7E-A067-5F49BD126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84400" y="838800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7461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4724400" y="0"/>
            <a:ext cx="74676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1BB-2CCE-42E8-8A4D-47586555D34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3007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4400" y="1144587"/>
            <a:ext cx="9395400" cy="1483413"/>
          </a:xfrm>
        </p:spPr>
        <p:txBody>
          <a:bodyPr>
            <a:noAutofit/>
          </a:bodyPr>
          <a:lstStyle>
            <a:lvl1pPr>
              <a:defRPr sz="5500"/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F1A0-84E6-4AA0-9183-7CA10A278BD9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812758" y="3038688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957137" y="288364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537758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2414146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-1" y="0"/>
            <a:ext cx="12191989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F772-C659-4F6E-A95D-21349475745A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4678736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33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6307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C389B-1365-4D57-8640-FE32C76A82BF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5683756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D61DF5-2BE6-40B6-97DF-A161EF9520AA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B306-77B6-40D8-8A71-1A24515FE48B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1393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653379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64500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4328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3CFD-4D7A-41AC-A46D-B09F422513E8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75710E-5533-4BB2-A66B-352BB2B1F9CB}"/>
              </a:ext>
            </a:extLst>
          </p:cNvPr>
          <p:cNvCxnSpPr/>
          <p:nvPr userDrawn="1"/>
        </p:nvCxnSpPr>
        <p:spPr>
          <a:xfrm>
            <a:off x="1957137" y="5823067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6224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FE79EDE-E560-4753-9120-90ED4D687280}"/>
              </a:ext>
            </a:extLst>
          </p:cNvPr>
          <p:cNvSpPr/>
          <p:nvPr userDrawn="1"/>
        </p:nvSpPr>
        <p:spPr>
          <a:xfrm>
            <a:off x="18288" y="0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F3A432-B9C3-4FA6-8458-D61016363DA9}"/>
              </a:ext>
            </a:extLst>
          </p:cNvPr>
          <p:cNvSpPr/>
          <p:nvPr userDrawn="1"/>
        </p:nvSpPr>
        <p:spPr>
          <a:xfrm>
            <a:off x="7803350" y="5874703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82780D-68E7-4C2F-B79B-BD89B527A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976" y="3710643"/>
            <a:ext cx="10190637" cy="1822198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40037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0729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2894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4319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268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640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6823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2342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4C216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1192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6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4"/>
            <a:ext cx="1622755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1" y="362396"/>
            <a:ext cx="9144000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2089595"/>
            <a:ext cx="9144000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051-6E81-43E8-9099-FF6A0C3DCFE8}" type="datetime1">
              <a:rPr lang="en-US"/>
              <a:t>3/10/2025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535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A1ED5E-125E-4828-9BC6-A73A2C8B88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31828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305275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FB3C-F5CB-4FF4-9626-146326B1E467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28977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39663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6114531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4AC-6E10-46E9-BC4A-4E3A595D534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1597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2199000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58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49257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3798-9F8A-4555-A128-691FDFB38DA9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7942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1396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5007624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</a:t>
            </a:r>
            <a:br>
              <a:rPr lang="en-US" noProof="0"/>
            </a:br>
            <a:r>
              <a:rPr lang="en-US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9C6A1-E569-4FC9-9D93-90A846C9C5BB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3298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92614182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-1"/>
            <a:ext cx="12192000" cy="446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85756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50473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BC92-456B-42A9-BBF5-ADCA2050DDCF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82423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179436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775165"/>
            <a:ext cx="9971158" cy="2427923"/>
          </a:xfrm>
        </p:spPr>
        <p:txBody>
          <a:bodyPr>
            <a:normAutofit/>
          </a:bodyPr>
          <a:lstStyle>
            <a:lvl1pPr marL="0" indent="0"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99D1-A115-46CA-B10A-279193A83BBC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7047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0476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F94AF4-4F78-4DA5-8571-FD66FFA6313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1" y="546844"/>
            <a:ext cx="8997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520" y="3581731"/>
            <a:ext cx="8997737" cy="22304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C37E-76B3-4A0D-BCD1-C5A52A858D66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400" y="6159402"/>
            <a:ext cx="2788169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8" y="244717"/>
            <a:ext cx="72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2" y="161638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20" y="1757035"/>
            <a:ext cx="8997737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0938200" y="1341281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1016" y="1377655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265F1-E793-484F-ADC9-31450ADF8B0E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163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409" y="2588054"/>
            <a:ext cx="5228216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234-967A-4CF5-82BF-1AF9EBDCBA3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9882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2138878"/>
            <a:ext cx="4361941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65D4-BE98-46E3-A6B7-4F34A5E5D254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9335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316701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083026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60C0-AC53-4D64-ABD7-4A55C0A77859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A71E-3FCF-4E9F-9CE1-57411851763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2965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781919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548244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C66F-F4C2-4254-902A-540C5FFDD766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8800" y="6159402"/>
            <a:ext cx="291988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318600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4405945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7947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820" y="4537309"/>
            <a:ext cx="9384760" cy="915873"/>
          </a:xfrm>
        </p:spPr>
        <p:txBody>
          <a:bodyPr anchor="b">
            <a:norm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SECTION DIVIDER SLIDE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BAA4CC-3D2B-49F9-B077-001CA4738B89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53F6-9CD2-44E4-BBC5-2899F0ED8F61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8819" y="6159402"/>
            <a:ext cx="2616158" cy="38420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23DB2-F162-4E92-B6E1-B5E87D5D8ACF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6CC9B7-E806-4C95-96A5-EEEEBB4E99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98820" y="5702936"/>
            <a:ext cx="9384760" cy="5269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5F7760-B839-4F89-B618-3371C8B08414}"/>
              </a:ext>
            </a:extLst>
          </p:cNvPr>
          <p:cNvCxnSpPr/>
          <p:nvPr userDrawn="1"/>
        </p:nvCxnSpPr>
        <p:spPr>
          <a:xfrm>
            <a:off x="1838883" y="5560637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63717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245BE-F984-498B-9CBB-C4DDD775060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0" y="2316701"/>
            <a:ext cx="9556063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27520" y="4083026"/>
            <a:ext cx="9556064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9AD0-5F22-4AC8-A079-4E7FF62CE0BA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1285167" y="255684"/>
            <a:ext cx="72000" cy="3411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666742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8760C4-08C1-4929-A6AE-568F678838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9AE345-7CB6-4F86-99E6-C8B881714A2B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6791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FA05-2726-422B-A595-CD6EE4C03A2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7017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C830-91D4-4D76-B486-41F29E6EE30C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75526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A75830-97F6-4D74-A47F-8CD50EFD3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5260-6F71-4500-AA56-E197C8A5E92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D988384-E3A4-482D-94EF-A8F8894AA50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93775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0058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BFDD45-3FE7-46CA-9142-8DBABF181C2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1A2B-ADE3-40A2-A02A-09FC8B80F731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8" y="255684"/>
            <a:ext cx="72000" cy="1573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8791ED-1F60-48B9-B73C-7835714E670D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F968FAF7-548C-4383-BE8C-5A194EC21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EDEE03-9903-44CE-8EB8-22B19F5E8DD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E8DF3E-FD5B-4215-B847-DFFB761C21A4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C2B73E5D-AD65-4FEE-89DE-2E2643A3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10D0906-57D4-410E-823B-3BAD416949E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588263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13D-DE21-4303-8F9D-A21ACDBC3B69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27519" y="3386142"/>
            <a:ext cx="4783074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11271" y="3386142"/>
            <a:ext cx="4783075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15726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E45D-B5D1-4EF4-9967-78E83BC898CC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1641698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273681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7FDF157-A493-4A5F-9B08-356A30F203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B17F-C031-4630-8FA3-EE6012C20DEF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1427609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CD8-F2C6-48F5-8A73-E5FB643BC475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CC0F-AE50-44ED-8007-5467636E4C4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3872910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dirty="0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5C7F29-6151-4F91-80D1-C96C51C06795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2573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0F2065-1E46-45F4-8B82-40AFF3B380E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CE4A-56A6-49EC-A673-D7F2D2D770DB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6000" y="1659525"/>
            <a:ext cx="11700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dirty="0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58BD2B-1B9B-49E6-8C1A-77F7A60420D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A17DA84B-7C7B-413F-9A4E-88B7975E1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C73EB-9DF5-425B-B9EA-BADEC34670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9172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90DA0444-D1E1-48F5-9158-243679F7B6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67439"/>
            <a:ext cx="12192000" cy="4009222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2B0D-49A2-441C-B800-8DA3FF9758C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8383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7" y="4435638"/>
            <a:ext cx="8807116" cy="1571359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5FDB-2FE7-44AD-B9BD-8BEF95F4195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11598-88E6-4CCA-AFD4-E5D87D3AAF1D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75682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2A5FC-034D-4F4C-833F-A3DDC66E3E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3FB07-8F96-4A12-BC7E-21F8E0954886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34160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48C424-A3E8-45D9-A344-780A64F65F99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0E14-8D81-41DD-8E4A-1160D6D337E4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01715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2931545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5718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0540321-6794-45E5-A403-F840A499D67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226BC7-E49E-4871-8B90-93766E659C8E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7FD1F1BF-3901-435E-A225-44921D7097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49A95-A047-4A05-83FB-F32C3818143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5738-C96E-44D6-94FE-78EC73B1131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8" y="255842"/>
            <a:ext cx="72000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F95BF2-B52F-4059-BC20-4B61F5F92FC3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3828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398F-A7F5-4300-AD8D-F2211496F36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8" y="3386142"/>
            <a:ext cx="4759643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3410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0CD2376-834B-4EE0-BA14-A9AEA213561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69A2-DE74-4722-929F-847049DD6A4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9" y="3386142"/>
            <a:ext cx="4540672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8478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D192-6800-47D0-90F1-7D91FE57976D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32646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WITH</a:t>
            </a:r>
            <a:br>
              <a:rPr lang="en-US"/>
            </a:br>
            <a:r>
              <a:rPr lang="en-US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4400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1289E2-E0FB-4100-99AE-FC48AB519EE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255600"/>
            <a:ext cx="5231567" cy="6346800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9723-4BF4-48A4-B5CD-B482435A894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50E9D-E2D8-41FB-816D-829494C06AD8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0C17ED7B-D5EA-4FB8-8E1B-F04BFE982E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992C28-7C5F-479C-A649-564EFD0EE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1F0C21-A9B5-47E2-93F8-6226D37312FC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50670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1" y="652069"/>
            <a:ext cx="3490800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9351" y="3283710"/>
            <a:ext cx="3490800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F4EC-7DDE-4C95-9956-59513BFBB06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1277838" y="837332"/>
            <a:ext cx="72843" cy="2042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65941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508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0892" y="5027253"/>
            <a:ext cx="5373461" cy="1132143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6A7686-9AC4-4F00-9096-A661393BEBDC}"/>
              </a:ext>
            </a:extLst>
          </p:cNvPr>
          <p:cNvCxnSpPr/>
          <p:nvPr userDrawn="1"/>
        </p:nvCxnSpPr>
        <p:spPr>
          <a:xfrm>
            <a:off x="1838883" y="607270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6" y="4626870"/>
            <a:ext cx="4626665" cy="1389106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  <a:br>
              <a:rPr lang="en-US" noProof="0"/>
            </a:br>
            <a:r>
              <a:rPr lang="en-US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7C77-DBB5-4D0F-9120-27BDB5B99C32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88D115-EF5A-444B-AD3E-D2EE18401B4A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0580946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7DDE-1A3D-4921-8DA7-F028633C78C6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706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1237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4768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7706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1237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4768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4905148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427B840-CC27-4923-A00E-7899AF7A4460}"/>
              </a:ext>
            </a:extLst>
          </p:cNvPr>
          <p:cNvSpPr/>
          <p:nvPr userDrawn="1"/>
        </p:nvSpPr>
        <p:spPr>
          <a:xfrm>
            <a:off x="0" y="5764039"/>
            <a:ext cx="12192000" cy="109396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6B8C-51E0-4512-9EB9-DD1BB2387348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3506750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0994831-EE46-4DEA-9077-4FEBBCD60EB3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65FF-3A74-4B0F-9624-362545A943D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244444"/>
            <a:ext cx="72000" cy="90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C8F712-6C02-43F3-8A0A-5DCA975E7C38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8B62D71-4318-4C96-828A-D19FFBFA7BDA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12E8DD1E-B3CA-4756-A792-B476AFA9AE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F760-AD2F-4611-99B6-58C4666AEBA1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51847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B35B-55DE-4D82-AAED-127142AD1F9F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C031692-3E92-4C7E-A067-5F49BD126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84400" y="838800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80250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4724400" y="0"/>
            <a:ext cx="74676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1BB-2CCE-42E8-8A4D-47586555D34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1571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4400" y="1144587"/>
            <a:ext cx="9395400" cy="1483413"/>
          </a:xfrm>
        </p:spPr>
        <p:txBody>
          <a:bodyPr>
            <a:noAutofit/>
          </a:bodyPr>
          <a:lstStyle>
            <a:lvl1pPr>
              <a:defRPr sz="5500"/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F1A0-84E6-4AA0-9183-7CA10A278BD9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812758" y="3038688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957137" y="288364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537758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9486507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-1" y="0"/>
            <a:ext cx="12191989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F772-C659-4F6E-A95D-21349475745A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81219222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33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6307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C389B-1365-4D57-8640-FE32C76A82BF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94208126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D61DF5-2BE6-40B6-97DF-A161EF9520AA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B306-77B6-40D8-8A71-1A24515FE48B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1393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7003904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64500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4328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3CFD-4D7A-41AC-A46D-B09F422513E8}" type="datetime1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75710E-5533-4BB2-A66B-352BB2B1F9CB}"/>
              </a:ext>
            </a:extLst>
          </p:cNvPr>
          <p:cNvCxnSpPr/>
          <p:nvPr userDrawn="1"/>
        </p:nvCxnSpPr>
        <p:spPr>
          <a:xfrm>
            <a:off x="1957137" y="5823067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5661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FE79EDE-E560-4753-9120-90ED4D687280}"/>
              </a:ext>
            </a:extLst>
          </p:cNvPr>
          <p:cNvSpPr/>
          <p:nvPr userDrawn="1"/>
        </p:nvSpPr>
        <p:spPr>
          <a:xfrm>
            <a:off x="18288" y="0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F3A432-B9C3-4FA6-8458-D61016363DA9}"/>
              </a:ext>
            </a:extLst>
          </p:cNvPr>
          <p:cNvSpPr/>
          <p:nvPr userDrawn="1"/>
        </p:nvSpPr>
        <p:spPr>
          <a:xfrm>
            <a:off x="7803350" y="5874703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82780D-68E7-4C2F-B79B-BD89B527A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976" y="3710643"/>
            <a:ext cx="10190637" cy="1822198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499266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658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75292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14639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72064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9506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83457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38636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4C216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132000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6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4"/>
            <a:ext cx="1622755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1" y="362396"/>
            <a:ext cx="9144000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2089595"/>
            <a:ext cx="9144000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051-6E81-43E8-9099-FF6A0C3DCFE8}" type="datetime1">
              <a:rPr lang="en-US"/>
              <a:t>3/10/2025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392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gi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slideLayout" Target="../slideLayouts/slideLayout66.xml"/><Relationship Id="rId55" Type="http://schemas.openxmlformats.org/officeDocument/2006/relationships/slideLayout" Target="../slideLayouts/slideLayout71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9.xml"/><Relationship Id="rId5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56" Type="http://schemas.openxmlformats.org/officeDocument/2006/relationships/slideLayout" Target="../slideLayouts/slideLayout72.xml"/><Relationship Id="rId8" Type="http://schemas.openxmlformats.org/officeDocument/2006/relationships/slideLayout" Target="../slideLayouts/slideLayout24.xml"/><Relationship Id="rId51" Type="http://schemas.openxmlformats.org/officeDocument/2006/relationships/slideLayout" Target="../slideLayouts/slideLayout67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Relationship Id="rId57" Type="http://schemas.openxmlformats.org/officeDocument/2006/relationships/theme" Target="../theme/theme5.xml"/><Relationship Id="rId1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26" Type="http://schemas.openxmlformats.org/officeDocument/2006/relationships/slideLayout" Target="../slideLayouts/slideLayout98.xml"/><Relationship Id="rId39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93.xml"/><Relationship Id="rId34" Type="http://schemas.openxmlformats.org/officeDocument/2006/relationships/slideLayout" Target="../slideLayouts/slideLayout106.xml"/><Relationship Id="rId42" Type="http://schemas.openxmlformats.org/officeDocument/2006/relationships/slideLayout" Target="../slideLayouts/slideLayout114.xml"/><Relationship Id="rId47" Type="http://schemas.openxmlformats.org/officeDocument/2006/relationships/slideLayout" Target="../slideLayouts/slideLayout119.xml"/><Relationship Id="rId50" Type="http://schemas.openxmlformats.org/officeDocument/2006/relationships/slideLayout" Target="../slideLayouts/slideLayout122.xml"/><Relationship Id="rId55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96.xml"/><Relationship Id="rId32" Type="http://schemas.openxmlformats.org/officeDocument/2006/relationships/slideLayout" Target="../slideLayouts/slideLayout104.xml"/><Relationship Id="rId37" Type="http://schemas.openxmlformats.org/officeDocument/2006/relationships/slideLayout" Target="../slideLayouts/slideLayout109.xml"/><Relationship Id="rId40" Type="http://schemas.openxmlformats.org/officeDocument/2006/relationships/slideLayout" Target="../slideLayouts/slideLayout112.xml"/><Relationship Id="rId45" Type="http://schemas.openxmlformats.org/officeDocument/2006/relationships/slideLayout" Target="../slideLayouts/slideLayout117.xml"/><Relationship Id="rId53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Relationship Id="rId27" Type="http://schemas.openxmlformats.org/officeDocument/2006/relationships/slideLayout" Target="../slideLayouts/slideLayout99.xml"/><Relationship Id="rId30" Type="http://schemas.openxmlformats.org/officeDocument/2006/relationships/slideLayout" Target="../slideLayouts/slideLayout102.xml"/><Relationship Id="rId35" Type="http://schemas.openxmlformats.org/officeDocument/2006/relationships/slideLayout" Target="../slideLayouts/slideLayout107.xml"/><Relationship Id="rId43" Type="http://schemas.openxmlformats.org/officeDocument/2006/relationships/slideLayout" Target="../slideLayouts/slideLayout115.xml"/><Relationship Id="rId48" Type="http://schemas.openxmlformats.org/officeDocument/2006/relationships/slideLayout" Target="../slideLayouts/slideLayout120.xml"/><Relationship Id="rId56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80.xml"/><Relationship Id="rId51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5" Type="http://schemas.openxmlformats.org/officeDocument/2006/relationships/slideLayout" Target="../slideLayouts/slideLayout97.xml"/><Relationship Id="rId33" Type="http://schemas.openxmlformats.org/officeDocument/2006/relationships/slideLayout" Target="../slideLayouts/slideLayout105.xml"/><Relationship Id="rId38" Type="http://schemas.openxmlformats.org/officeDocument/2006/relationships/slideLayout" Target="../slideLayouts/slideLayout110.xml"/><Relationship Id="rId4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92.xml"/><Relationship Id="rId41" Type="http://schemas.openxmlformats.org/officeDocument/2006/relationships/slideLayout" Target="../slideLayouts/slideLayout113.xml"/><Relationship Id="rId54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7.xml"/><Relationship Id="rId23" Type="http://schemas.openxmlformats.org/officeDocument/2006/relationships/slideLayout" Target="../slideLayouts/slideLayout95.xml"/><Relationship Id="rId28" Type="http://schemas.openxmlformats.org/officeDocument/2006/relationships/slideLayout" Target="../slideLayouts/slideLayout100.xml"/><Relationship Id="rId36" Type="http://schemas.openxmlformats.org/officeDocument/2006/relationships/slideLayout" Target="../slideLayouts/slideLayout108.xml"/><Relationship Id="rId49" Type="http://schemas.openxmlformats.org/officeDocument/2006/relationships/slideLayout" Target="../slideLayouts/slideLayout121.xml"/><Relationship Id="rId57" Type="http://schemas.openxmlformats.org/officeDocument/2006/relationships/theme" Target="../theme/theme6.xml"/><Relationship Id="rId10" Type="http://schemas.openxmlformats.org/officeDocument/2006/relationships/slideLayout" Target="../slideLayouts/slideLayout82.xml"/><Relationship Id="rId31" Type="http://schemas.openxmlformats.org/officeDocument/2006/relationships/slideLayout" Target="../slideLayouts/slideLayout103.xml"/><Relationship Id="rId44" Type="http://schemas.openxmlformats.org/officeDocument/2006/relationships/slideLayout" Target="../slideLayouts/slideLayout116.xml"/><Relationship Id="rId52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609600" y="336176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552641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914796"/>
            <a:ext cx="103632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" y="5618150"/>
            <a:ext cx="1524000" cy="8027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695" r:id="rId2"/>
    <p:sldLayoutId id="2147483688" r:id="rId3"/>
    <p:sldLayoutId id="2147483689" r:id="rId4"/>
    <p:sldLayoutId id="2147483698" r:id="rId5"/>
    <p:sldLayoutId id="2147483703" r:id="rId6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609600" y="236221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552641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914796"/>
            <a:ext cx="103632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76" y="5542903"/>
            <a:ext cx="1524000" cy="87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2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7" r:id="rId2"/>
    <p:sldLayoutId id="2147483699" r:id="rId3"/>
    <p:sldLayoutId id="2147483700" r:id="rId4"/>
    <p:sldLayoutId id="2147483819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552641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914796"/>
            <a:ext cx="103632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222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6" r:id="rId2"/>
    <p:sldLayoutId id="2147483701" r:id="rId3"/>
    <p:sldLayoutId id="2147483702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Tx/>
        <a:buSzPct val="76000"/>
        <a:buFont typeface="Arial" panose="020B0604020202020204" pitchFamily="34" charset="0"/>
        <a:buChar char="•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E348F-C683-42F0-8CB0-3534FBCD4C4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DB2DD-7A12-4566-87E9-C4945CE51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99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E1EAD-812A-4236-9F79-679D72C2B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38A25-0817-41BC-96A5-5012FE15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28A22-3D06-43EE-BD32-97F90FEA1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AC635-0473-40DB-A82D-46D5F635B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fld id="{7E5F88F2-B164-4B6F-A4D1-FF377EA65B7F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12B9-96FA-4883-88FA-2071321A4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49751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11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0" r:id="rId35"/>
    <p:sldLayoutId id="2147483741" r:id="rId36"/>
    <p:sldLayoutId id="2147483742" r:id="rId37"/>
    <p:sldLayoutId id="2147483743" r:id="rId38"/>
    <p:sldLayoutId id="2147483744" r:id="rId39"/>
    <p:sldLayoutId id="2147483745" r:id="rId40"/>
    <p:sldLayoutId id="2147483746" r:id="rId41"/>
    <p:sldLayoutId id="2147483747" r:id="rId42"/>
    <p:sldLayoutId id="2147483748" r:id="rId43"/>
    <p:sldLayoutId id="2147483749" r:id="rId44"/>
    <p:sldLayoutId id="2147483750" r:id="rId45"/>
    <p:sldLayoutId id="2147483751" r:id="rId46"/>
    <p:sldLayoutId id="2147483752" r:id="rId47"/>
    <p:sldLayoutId id="2147483753" r:id="rId48"/>
    <p:sldLayoutId id="2147483754" r:id="rId49"/>
    <p:sldLayoutId id="2147483755" r:id="rId50"/>
    <p:sldLayoutId id="2147483756" r:id="rId51"/>
    <p:sldLayoutId id="2147483757" r:id="rId52"/>
    <p:sldLayoutId id="2147483758" r:id="rId53"/>
    <p:sldLayoutId id="2147483759" r:id="rId54"/>
    <p:sldLayoutId id="2147483760" r:id="rId55"/>
    <p:sldLayoutId id="2147483761" r:id="rId5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E1EAD-812A-4236-9F79-679D72C2B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38A25-0817-41BC-96A5-5012FE15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28A22-3D06-43EE-BD32-97F90FEA1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AC635-0473-40DB-A82D-46D5F635B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fld id="{7E5F88F2-B164-4B6F-A4D1-FF377EA65B7F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12B9-96FA-4883-88FA-2071321A4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49751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48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  <p:sldLayoutId id="2147483781" r:id="rId19"/>
    <p:sldLayoutId id="2147483782" r:id="rId20"/>
    <p:sldLayoutId id="2147483783" r:id="rId21"/>
    <p:sldLayoutId id="2147483784" r:id="rId22"/>
    <p:sldLayoutId id="2147483785" r:id="rId23"/>
    <p:sldLayoutId id="2147483786" r:id="rId24"/>
    <p:sldLayoutId id="2147483787" r:id="rId25"/>
    <p:sldLayoutId id="2147483788" r:id="rId26"/>
    <p:sldLayoutId id="2147483789" r:id="rId27"/>
    <p:sldLayoutId id="2147483790" r:id="rId28"/>
    <p:sldLayoutId id="2147483791" r:id="rId29"/>
    <p:sldLayoutId id="2147483792" r:id="rId30"/>
    <p:sldLayoutId id="2147483793" r:id="rId31"/>
    <p:sldLayoutId id="2147483794" r:id="rId32"/>
    <p:sldLayoutId id="2147483795" r:id="rId33"/>
    <p:sldLayoutId id="2147483796" r:id="rId34"/>
    <p:sldLayoutId id="2147483797" r:id="rId35"/>
    <p:sldLayoutId id="2147483798" r:id="rId36"/>
    <p:sldLayoutId id="2147483799" r:id="rId37"/>
    <p:sldLayoutId id="2147483800" r:id="rId38"/>
    <p:sldLayoutId id="2147483801" r:id="rId39"/>
    <p:sldLayoutId id="2147483802" r:id="rId40"/>
    <p:sldLayoutId id="2147483803" r:id="rId41"/>
    <p:sldLayoutId id="2147483804" r:id="rId42"/>
    <p:sldLayoutId id="2147483805" r:id="rId43"/>
    <p:sldLayoutId id="2147483806" r:id="rId44"/>
    <p:sldLayoutId id="2147483807" r:id="rId45"/>
    <p:sldLayoutId id="2147483808" r:id="rId46"/>
    <p:sldLayoutId id="2147483809" r:id="rId47"/>
    <p:sldLayoutId id="2147483810" r:id="rId48"/>
    <p:sldLayoutId id="2147483811" r:id="rId49"/>
    <p:sldLayoutId id="2147483812" r:id="rId50"/>
    <p:sldLayoutId id="2147483813" r:id="rId51"/>
    <p:sldLayoutId id="2147483814" r:id="rId52"/>
    <p:sldLayoutId id="2147483815" r:id="rId53"/>
    <p:sldLayoutId id="2147483816" r:id="rId54"/>
    <p:sldLayoutId id="2147483817" r:id="rId55"/>
    <p:sldLayoutId id="2147483818" r:id="rId5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11" Type="http://schemas.openxmlformats.org/officeDocument/2006/relationships/image" Target="../media/image58.png"/><Relationship Id="rId5" Type="http://schemas.openxmlformats.org/officeDocument/2006/relationships/image" Target="../media/image52.jpeg"/><Relationship Id="rId10" Type="http://schemas.openxmlformats.org/officeDocument/2006/relationships/image" Target="../media/image57.pn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5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7.tiff"/><Relationship Id="rId7" Type="http://schemas.openxmlformats.org/officeDocument/2006/relationships/image" Target="../media/image120.png"/><Relationship Id="rId2" Type="http://schemas.openxmlformats.org/officeDocument/2006/relationships/hyperlink" Target="https://www.facebook.com/ichildnutrition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hyperlink" Target="https://www.instagram.com/theic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4876800"/>
            <a:ext cx="5600516" cy="101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145554" y="1018032"/>
            <a:ext cx="8331200" cy="2566705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Food Allergies for the CACFP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19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942109" y="134619"/>
            <a:ext cx="8077200" cy="1377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Food Allergies in Children</a:t>
            </a:r>
          </a:p>
        </p:txBody>
      </p:sp>
      <p:pic>
        <p:nvPicPr>
          <p:cNvPr id="5" name="Picture 4" descr="Infographic of 20 stick figures with one highlighted to represent the 1 in 20 children in the US who have a food allergy">
            <a:extLst>
              <a:ext uri="{FF2B5EF4-FFF2-40B4-BE49-F238E27FC236}">
                <a16:creationId xmlns:a16="http://schemas.microsoft.com/office/drawing/2014/main" id="{45938625-F653-01ED-46D2-3CFA6F9EC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302" y="1173019"/>
            <a:ext cx="8292271" cy="526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83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/>
          <p:cNvSpPr>
            <a:spLocks noGrp="1"/>
          </p:cNvSpPr>
          <p:nvPr>
            <p:ph type="title"/>
          </p:nvPr>
        </p:nvSpPr>
        <p:spPr>
          <a:xfrm>
            <a:off x="1066800" y="531779"/>
            <a:ext cx="105664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Logistics</a:t>
            </a: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371600" y="1676400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/>
          <a:p>
            <a:pPr marL="504825" indent="-4572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Participant’s Workbook</a:t>
            </a:r>
            <a:endParaRPr lang="en-US" dirty="0">
              <a:solidFill>
                <a:schemeClr val="tx1"/>
              </a:solidFill>
            </a:endParaRPr>
          </a:p>
          <a:p>
            <a:pPr marL="504825" indent="-4572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Restrooms</a:t>
            </a:r>
          </a:p>
          <a:p>
            <a:pPr marL="504825" indent="-4572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Emergency Exits</a:t>
            </a:r>
          </a:p>
          <a:p>
            <a:pPr marL="504825" indent="-4572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Bike Rack</a:t>
            </a:r>
          </a:p>
          <a:p>
            <a:pPr marL="504825" indent="-4572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Ground Rules</a:t>
            </a:r>
          </a:p>
        </p:txBody>
      </p:sp>
    </p:spTree>
    <p:extLst>
      <p:ext uri="{BB962C8B-B14F-4D97-AF65-F5344CB8AC3E}">
        <p14:creationId xmlns:p14="http://schemas.microsoft.com/office/powerpoint/2010/main" val="2940364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Ground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  <a:buClrTx/>
              <a:buFont typeface="Arial" panose="020B0604020202020204" pitchFamily="34" charset="0"/>
              <a:buChar char="•"/>
            </a:pPr>
            <a:r>
              <a:rPr lang="en-US" dirty="0"/>
              <a:t>Show up on time and come prepared. </a:t>
            </a:r>
          </a:p>
          <a:p>
            <a:pPr>
              <a:spcAft>
                <a:spcPts val="1200"/>
              </a:spcAft>
              <a:buClrTx/>
              <a:buFont typeface="Arial" panose="020B0604020202020204" pitchFamily="34" charset="0"/>
              <a:buChar char="•"/>
            </a:pPr>
            <a:r>
              <a:rPr lang="en-US" dirty="0"/>
              <a:t>Stay mentally and physically present. </a:t>
            </a:r>
          </a:p>
          <a:p>
            <a:pPr>
              <a:spcAft>
                <a:spcPts val="1200"/>
              </a:spcAft>
              <a:buClrTx/>
              <a:buFont typeface="Arial" panose="020B0604020202020204" pitchFamily="34" charset="0"/>
              <a:buChar char="•"/>
            </a:pPr>
            <a:r>
              <a:rPr lang="en-US" dirty="0"/>
              <a:t>Let everyone participate. </a:t>
            </a:r>
          </a:p>
          <a:p>
            <a:pPr>
              <a:spcAft>
                <a:spcPts val="1200"/>
              </a:spcAft>
              <a:buClrTx/>
              <a:buFont typeface="Arial" panose="020B0604020202020204" pitchFamily="34" charset="0"/>
              <a:buChar char="•"/>
            </a:pPr>
            <a:r>
              <a:rPr lang="en-US" dirty="0"/>
              <a:t>Listen with an open mind. </a:t>
            </a:r>
          </a:p>
          <a:p>
            <a:pPr>
              <a:spcAft>
                <a:spcPts val="1200"/>
              </a:spcAft>
              <a:buClrTx/>
              <a:buFont typeface="Arial" panose="020B0604020202020204" pitchFamily="34" charset="0"/>
              <a:buChar char="•"/>
            </a:pPr>
            <a:r>
              <a:rPr lang="en-US" dirty="0"/>
              <a:t>Think before speaking. </a:t>
            </a:r>
          </a:p>
          <a:p>
            <a:pPr>
              <a:spcAft>
                <a:spcPts val="1200"/>
              </a:spcAft>
              <a:buClrTx/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Attack the problem, not the person.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90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7C65B-2026-FF13-7294-0832AD844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4" y="533400"/>
            <a:ext cx="10398125" cy="1143000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Warm-Up Activity</a:t>
            </a:r>
            <a:r>
              <a:rPr lang="en-US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C93E3-74AC-2B34-5E46-35C9D7E8D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Arial"/>
                <a:cs typeface="Arial"/>
              </a:rPr>
              <a:t>List 3 food allergies that children have in your program.</a:t>
            </a:r>
            <a:endParaRPr lang="en-US" dirty="0"/>
          </a:p>
        </p:txBody>
      </p:sp>
      <p:pic>
        <p:nvPicPr>
          <p:cNvPr id="8" name="Picture 7" descr="Children eating a snack at a table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25853" y="2540584"/>
            <a:ext cx="5045354" cy="37840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177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/>
          <p:cNvSpPr>
            <a:spLocks noGrp="1"/>
          </p:cNvSpPr>
          <p:nvPr>
            <p:ph type="title"/>
          </p:nvPr>
        </p:nvSpPr>
        <p:spPr>
          <a:xfrm>
            <a:off x="1066800" y="491331"/>
            <a:ext cx="105664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Topics for Today</a:t>
            </a: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777650" y="1744662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/>
          <a:p>
            <a:pPr marL="394970" indent="-347345">
              <a:spcAft>
                <a:spcPts val="3600"/>
              </a:spcAft>
            </a:pPr>
            <a:r>
              <a:rPr lang="en-US" sz="2800" dirty="0">
                <a:solidFill>
                  <a:schemeClr val="tx1"/>
                </a:solidFill>
              </a:rPr>
              <a:t>All About Food Allergies</a:t>
            </a:r>
            <a:endParaRPr lang="en-US" dirty="0"/>
          </a:p>
          <a:p>
            <a:pPr marL="394970" indent="-347345">
              <a:spcAft>
                <a:spcPts val="3600"/>
              </a:spcAft>
            </a:pPr>
            <a:r>
              <a:rPr lang="en-US" sz="2800" dirty="0">
                <a:solidFill>
                  <a:schemeClr val="tx1"/>
                </a:solidFill>
              </a:rPr>
              <a:t>Reading Labels for Allergens</a:t>
            </a:r>
          </a:p>
          <a:p>
            <a:pPr marL="394970" indent="-347345">
              <a:spcAft>
                <a:spcPts val="3600"/>
              </a:spcAft>
            </a:pPr>
            <a:r>
              <a:rPr lang="en-US" sz="2800" dirty="0">
                <a:solidFill>
                  <a:schemeClr val="tx1"/>
                </a:solidFill>
              </a:rPr>
              <a:t>Avoiding Cross-Contact</a:t>
            </a:r>
          </a:p>
          <a:p>
            <a:pPr marL="394970" indent="-347345">
              <a:spcAft>
                <a:spcPts val="3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Accommodating Children With Food Allergies</a:t>
            </a:r>
          </a:p>
          <a:p>
            <a:pPr marL="0" indent="0">
              <a:spcAft>
                <a:spcPts val="3600"/>
              </a:spcAft>
              <a:buNone/>
            </a:pPr>
            <a:endParaRPr lang="en-US" sz="2800" dirty="0"/>
          </a:p>
        </p:txBody>
      </p:sp>
      <p:pic>
        <p:nvPicPr>
          <p:cNvPr id="4" name="Picture Placeholder 70" descr="Checklist RTL">
            <a:extLst>
              <a:ext uri="{FF2B5EF4-FFF2-40B4-BE49-F238E27FC236}">
                <a16:creationId xmlns:a16="http://schemas.microsoft.com/office/drawing/2014/main" id="{76E10F36-72C7-48D2-92C9-EB0F25D847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71600" y="1524000"/>
            <a:ext cx="867600" cy="868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Placeholder 76" descr="Bullseye">
            <a:extLst>
              <a:ext uri="{FF2B5EF4-FFF2-40B4-BE49-F238E27FC236}">
                <a16:creationId xmlns:a16="http://schemas.microsoft.com/office/drawing/2014/main" id="{97C0FBD8-CC2C-4B3C-BEA4-C0AF2C3DED1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01000" y="4465320"/>
            <a:ext cx="867600" cy="868680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6" name="Picture Placeholder 60" descr="Target">
            <a:extLst>
              <a:ext uri="{FF2B5EF4-FFF2-40B4-BE49-F238E27FC236}">
                <a16:creationId xmlns:a16="http://schemas.microsoft.com/office/drawing/2014/main" id="{ED39021A-AD0E-4A23-A73D-402E0578804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401000" y="3505200"/>
            <a:ext cx="867600" cy="868680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7" name="Picture Placeholder 72" descr="List">
            <a:extLst>
              <a:ext uri="{FF2B5EF4-FFF2-40B4-BE49-F238E27FC236}">
                <a16:creationId xmlns:a16="http://schemas.microsoft.com/office/drawing/2014/main" id="{840D31A1-AED1-47FF-A23F-DF37F6745DE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71600" y="2514600"/>
            <a:ext cx="867600" cy="868680"/>
          </a:xfrm>
          <a:prstGeom prst="ellipse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04777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nd writing with pen on paper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62800" y="2438400"/>
            <a:ext cx="4301947" cy="3962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Content Placeholder 1"/>
          <p:cNvSpPr>
            <a:spLocks noGrp="1"/>
          </p:cNvSpPr>
          <p:nvPr>
            <p:ph idx="1"/>
          </p:nvPr>
        </p:nvSpPr>
        <p:spPr>
          <a:xfrm>
            <a:off x="1066800" y="1752600"/>
            <a:ext cx="10312401" cy="40386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800" dirty="0">
                <a:ln w="0">
                  <a:noFill/>
                </a:ln>
                <a:solidFill>
                  <a:schemeClr val="tx1"/>
                </a:solidFill>
                <a:latin typeface="Arial"/>
                <a:cs typeface="Arial"/>
              </a:rPr>
              <a:t>Test your food allergy knowledge:</a:t>
            </a:r>
            <a:endParaRPr lang="en-US" dirty="0"/>
          </a:p>
          <a:p>
            <a:pPr marL="457200" indent="-457200">
              <a:buFont typeface="Arial" pitchFamily="18" charset="2"/>
              <a:buChar char="•"/>
            </a:pPr>
            <a:endParaRPr lang="en-US" sz="2800" dirty="0">
              <a:ln w="0"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066800" y="685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Pre-Assessment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2590800" y="2436540"/>
            <a:ext cx="4191000" cy="396425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68182" y="411480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1320200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066800" y="1676400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Autofit/>
          </a:bodyPr>
          <a:lstStyle/>
          <a:p>
            <a:pPr marL="449453" indent="-457200">
              <a:buClrTx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Impact of an allergic reaction</a:t>
            </a:r>
          </a:p>
          <a:p>
            <a:pPr marL="339725" indent="-347472">
              <a:buClrTx/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marL="449453" indent="-457200">
              <a:buClrTx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Food allergies, symptoms, and treatments</a:t>
            </a:r>
          </a:p>
          <a:p>
            <a:pPr marL="339725" indent="-347472">
              <a:buClrTx/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marL="449453" indent="-457200">
              <a:buClrTx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Nine major food allergens</a:t>
            </a:r>
          </a:p>
          <a:p>
            <a:pPr marL="339725" indent="-347472">
              <a:buClrTx/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marL="449580" indent="-457200">
              <a:buClrTx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Food allergy vs. food intolerance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800" y="5334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Lesson 1: All About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3799440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322729"/>
            <a:ext cx="11528139" cy="6248400"/>
          </a:xfrm>
        </p:spPr>
      </p:pic>
    </p:spTree>
    <p:extLst>
      <p:ext uri="{BB962C8B-B14F-4D97-AF65-F5344CB8AC3E}">
        <p14:creationId xmlns:p14="http://schemas.microsoft.com/office/powerpoint/2010/main" val="756502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624205" indent="-514350">
              <a:spcAft>
                <a:spcPts val="1800"/>
              </a:spcAft>
              <a:buClrTx/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Personal reflection (how you felt) 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624205" indent="-514350">
              <a:spcAft>
                <a:spcPts val="1800"/>
              </a:spcAft>
              <a:buClrTx/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Record feelings on the worksheet 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624205" indent="-514350">
              <a:spcAft>
                <a:spcPts val="1800"/>
              </a:spcAft>
              <a:buClrTx/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Discuss as a class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582930" indent="-514350">
              <a:spcAft>
                <a:spcPts val="1800"/>
              </a:spcAft>
              <a:buClrTx/>
              <a:buFont typeface="+mj-lt"/>
              <a:buAutoNum type="arabicPeriod"/>
            </a:pPr>
            <a:endParaRPr lang="en-US" sz="2600" dirty="0"/>
          </a:p>
        </p:txBody>
      </p:sp>
      <p:pic>
        <p:nvPicPr>
          <p:cNvPr id="6" name="Picture 5" descr="A child smiling at the camera&#10;&#10;Description automatically generated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791200" y="3048000"/>
            <a:ext cx="5714999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917643" y="75227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The Power of a Story Activity</a:t>
            </a:r>
          </a:p>
        </p:txBody>
      </p:sp>
    </p:spTree>
    <p:extLst>
      <p:ext uri="{BB962C8B-B14F-4D97-AF65-F5344CB8AC3E}">
        <p14:creationId xmlns:p14="http://schemas.microsoft.com/office/powerpoint/2010/main" val="855401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295400" y="1707218"/>
            <a:ext cx="84582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Food Allergy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</a:rPr>
              <a:t>Body reacts to a food protein (allergen)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Body’s Immune System</a:t>
            </a:r>
          </a:p>
          <a:p>
            <a:pPr marL="457200" indent="-45720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Body thinks food protein is dangerous          </a:t>
            </a:r>
          </a:p>
          <a:p>
            <a:pPr marL="457200" indent="-45720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Creates antibodies against the allergen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b="1" u="sng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EVEN A TRACE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can result in an allergic reaction.</a:t>
            </a:r>
          </a:p>
          <a:p>
            <a:pPr eaLnBrk="1" hangingPunct="1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295400" y="56421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What Is a Food Allergy?</a:t>
            </a:r>
          </a:p>
        </p:txBody>
      </p:sp>
    </p:spTree>
    <p:extLst>
      <p:ext uri="{BB962C8B-B14F-4D97-AF65-F5344CB8AC3E}">
        <p14:creationId xmlns:p14="http://schemas.microsoft.com/office/powerpoint/2010/main" val="1640125039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human body with organs&#10;&#10;Description automatically generated"/>
          <p:cNvPicPr>
            <a:picLocks noChangeAspect="1"/>
          </p:cNvPicPr>
          <p:nvPr/>
        </p:nvPicPr>
        <p:blipFill rotWithShape="1">
          <a:blip r:embed="rId3"/>
          <a:srcRect l="-1" r="-2430" b="3311"/>
          <a:stretch/>
        </p:blipFill>
        <p:spPr>
          <a:xfrm>
            <a:off x="4495800" y="1828800"/>
            <a:ext cx="3603832" cy="4906963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51412" y="122237"/>
            <a:ext cx="9971159" cy="1325563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Calibri"/>
              </a:rPr>
              <a:t>Allergic Reaction Symptoms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5791200"/>
            <a:ext cx="3754770" cy="365125"/>
          </a:xfrm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</a:rPr>
              <a:t>Death may occur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>
          <a:xfrm>
            <a:off x="1692245" y="1062142"/>
            <a:ext cx="8965742" cy="692595"/>
          </a:xfrm>
        </p:spPr>
        <p:txBody>
          <a:bodyPr>
            <a:noAutofit/>
          </a:bodyPr>
          <a:lstStyle/>
          <a:p>
            <a:pPr marL="288925" indent="-285750" eaLnBrk="0" hangingPunct="0">
              <a:lnSpc>
                <a:spcPct val="100000"/>
              </a:lnSpc>
              <a:spcBef>
                <a:spcPts val="600"/>
              </a:spcBef>
              <a:buClr>
                <a:srgbClr val="00A750"/>
              </a:buClr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</a:rPr>
              <a:t>One or more symptoms can occur from minutes to a few hours</a:t>
            </a:r>
          </a:p>
          <a:p>
            <a:pPr marL="290513" indent="-290513" eaLnBrk="0" hangingPunct="0">
              <a:lnSpc>
                <a:spcPct val="100000"/>
              </a:lnSpc>
              <a:spcBef>
                <a:spcPts val="600"/>
              </a:spcBef>
              <a:buClr>
                <a:srgbClr val="00A750"/>
              </a:buClr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</a:rPr>
              <a:t>Can be </a:t>
            </a:r>
            <a:r>
              <a:rPr lang="en-US" sz="2400" dirty="0">
                <a:solidFill>
                  <a:schemeClr val="tx1"/>
                </a:solidFill>
              </a:rPr>
              <a:t>MILD</a:t>
            </a:r>
            <a:r>
              <a:rPr lang="en-US" sz="2400" b="0" dirty="0">
                <a:solidFill>
                  <a:schemeClr val="tx1"/>
                </a:solidFill>
              </a:rPr>
              <a:t> to </a:t>
            </a:r>
            <a:r>
              <a:rPr lang="en-US" sz="2400" dirty="0">
                <a:solidFill>
                  <a:schemeClr val="tx1"/>
                </a:solidFill>
              </a:rPr>
              <a:t>SEVERE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4294967295"/>
          </p:nvPr>
        </p:nvSpPr>
        <p:spPr>
          <a:xfrm>
            <a:off x="1012904" y="4243548"/>
            <a:ext cx="3346510" cy="131905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Nausea &amp; vomiting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7030A0"/>
                </a:solidFill>
              </a:rPr>
              <a:t>Diarrhea</a:t>
            </a:r>
          </a:p>
          <a:p>
            <a:pPr fontAlgn="auto">
              <a:spcBef>
                <a:spcPct val="5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Abdominal cramping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type="body" sz="quarter" idx="4294967295"/>
          </p:nvPr>
        </p:nvSpPr>
        <p:spPr>
          <a:xfrm>
            <a:off x="6938281" y="3603009"/>
            <a:ext cx="3529723" cy="1654791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Swelling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7030A0"/>
                </a:solidFill>
              </a:rPr>
              <a:t>Hives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Eczema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7030A0"/>
                </a:solidFill>
              </a:rPr>
              <a:t>Itchy, red rash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10" name="Content Placeholder 8"/>
          <p:cNvSpPr>
            <a:spLocks noGrp="1"/>
          </p:cNvSpPr>
          <p:nvPr>
            <p:ph sz="half" idx="4294967295"/>
          </p:nvPr>
        </p:nvSpPr>
        <p:spPr>
          <a:xfrm>
            <a:off x="1003854" y="2192075"/>
            <a:ext cx="3134495" cy="82945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Trouble swallowing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7030A0"/>
                </a:solidFill>
              </a:rPr>
              <a:t>Voice change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4294967295"/>
          </p:nvPr>
        </p:nvSpPr>
        <p:spPr>
          <a:xfrm>
            <a:off x="6918829" y="1891149"/>
            <a:ext cx="3529723" cy="489858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Loss of consciousness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3" name="Content Placeholder 10"/>
          <p:cNvSpPr>
            <a:spLocks noGrp="1"/>
          </p:cNvSpPr>
          <p:nvPr>
            <p:ph sz="quarter" idx="4294967295"/>
          </p:nvPr>
        </p:nvSpPr>
        <p:spPr>
          <a:xfrm>
            <a:off x="6918829" y="2679410"/>
            <a:ext cx="3529723" cy="438124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Drop in blood pressure</a:t>
            </a:r>
          </a:p>
        </p:txBody>
      </p:sp>
      <p:sp>
        <p:nvSpPr>
          <p:cNvPr id="3" name="Right Arrow 2"/>
          <p:cNvSpPr/>
          <p:nvPr/>
        </p:nvSpPr>
        <p:spPr>
          <a:xfrm rot="580775">
            <a:off x="3937209" y="2732158"/>
            <a:ext cx="1538141" cy="169413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 rot="20126508">
            <a:off x="3850569" y="4244674"/>
            <a:ext cx="1805853" cy="180467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10800000">
            <a:off x="6172201" y="4053016"/>
            <a:ext cx="757030" cy="149973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 rot="9858107">
            <a:off x="5492816" y="3031810"/>
            <a:ext cx="1590784" cy="150147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 rot="10580186">
            <a:off x="5593464" y="2097149"/>
            <a:ext cx="1471565" cy="141981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8"/>
          <p:cNvSpPr>
            <a:spLocks noGrp="1"/>
          </p:cNvSpPr>
          <p:nvPr>
            <p:ph sz="half" idx="4294967295"/>
          </p:nvPr>
        </p:nvSpPr>
        <p:spPr>
          <a:xfrm>
            <a:off x="1012904" y="3232779"/>
            <a:ext cx="3316874" cy="85629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Shortness of breath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7030A0"/>
                </a:solidFill>
              </a:rPr>
              <a:t>Repetitive coughing</a:t>
            </a:r>
          </a:p>
        </p:txBody>
      </p:sp>
      <p:sp>
        <p:nvSpPr>
          <p:cNvPr id="20" name="Right Arrow 19"/>
          <p:cNvSpPr/>
          <p:nvPr/>
        </p:nvSpPr>
        <p:spPr>
          <a:xfrm rot="20892660">
            <a:off x="4018656" y="3505383"/>
            <a:ext cx="1203635" cy="181768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619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Treatment for Allergic Reaction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641" y="1784482"/>
            <a:ext cx="7604759" cy="3776925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Determined by a State-licensed healthcare professional</a:t>
            </a:r>
          </a:p>
          <a:p>
            <a:pPr marL="285750" indent="-285750"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Written in the emergency care section of the food allergy plan</a:t>
            </a:r>
          </a:p>
          <a:p>
            <a:pPr marL="285750" indent="-285750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Treatments for an allergic reaction may include:</a:t>
            </a:r>
            <a:endParaRPr lang="en-US" sz="2400" b="1" dirty="0"/>
          </a:p>
          <a:p>
            <a:pPr marL="800100" lvl="1" indent="-342900" fontAlgn="base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i="0" dirty="0"/>
              <a:t>Epinephrine</a:t>
            </a:r>
          </a:p>
          <a:p>
            <a:pPr marL="800100" lvl="1" indent="-342900" fontAlgn="base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i="0" dirty="0"/>
              <a:t>Antihistamine</a:t>
            </a:r>
          </a:p>
          <a:p>
            <a:pPr marL="800100" lvl="1" indent="-342900" fontAlgn="base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i="0" dirty="0"/>
              <a:t>Inhaler</a:t>
            </a:r>
            <a:endParaRPr lang="en-US" sz="2400" dirty="0"/>
          </a:p>
        </p:txBody>
      </p:sp>
      <p:pic>
        <p:nvPicPr>
          <p:cNvPr id="6" name="Picture 5" descr="A person in a white coat with a stethoscope around his neck&#10;&#10;Description automatically generated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10600" y="1465552"/>
            <a:ext cx="2840503" cy="441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894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60432" y="1524000"/>
            <a:ext cx="4559968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There is a frog in my throat.</a:t>
            </a:r>
            <a:endParaRPr lang="en-US" dirty="0"/>
          </a:p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There’s something stuck in my throat.</a:t>
            </a:r>
          </a:p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My lips feel tight.</a:t>
            </a:r>
          </a:p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My throat feels thick.</a:t>
            </a:r>
          </a:p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It feels like there is a bump on the back of my tongue.</a:t>
            </a:r>
          </a:p>
          <a:p>
            <a:pPr>
              <a:spcAft>
                <a:spcPts val="1200"/>
              </a:spcAft>
              <a:buClrTx/>
              <a:buFont typeface="Arial" pitchFamily="18" charset="2"/>
              <a:buChar char="•"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95400" y="1524001"/>
            <a:ext cx="4953000" cy="4351337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This food is too spicy.</a:t>
            </a:r>
            <a:endParaRPr lang="en-US" dirty="0"/>
          </a:p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My tongue is hot (or burning).</a:t>
            </a:r>
          </a:p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It feels like something is poking my tongue.</a:t>
            </a:r>
          </a:p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My tongue (or mouth) is tingling.</a:t>
            </a:r>
          </a:p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My tongue (or mouth) itches.</a:t>
            </a:r>
          </a:p>
          <a:p>
            <a:pPr indent="-347345">
              <a:spcAft>
                <a:spcPts val="1200"/>
              </a:spcAft>
              <a:buClrTx/>
              <a:buFont typeface="Arial" pitchFamily="18" charset="2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My mouth feels funny.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854929" y="376825"/>
            <a:ext cx="982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How a Child Might Describe Symptoms</a:t>
            </a:r>
          </a:p>
        </p:txBody>
      </p:sp>
    </p:spTree>
    <p:extLst>
      <p:ext uri="{BB962C8B-B14F-4D97-AF65-F5344CB8AC3E}">
        <p14:creationId xmlns:p14="http://schemas.microsoft.com/office/powerpoint/2010/main" val="3482053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473" y="431280"/>
            <a:ext cx="9313985" cy="838322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Nonverbal Signs of Allergic Reaction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7937" y="2192082"/>
            <a:ext cx="4976712" cy="2027138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179705" indent="-179705">
              <a:buClrTx/>
              <a:buSzPct val="100000"/>
            </a:pPr>
            <a:r>
              <a:rPr lang="en-US" sz="2800" dirty="0">
                <a:latin typeface="Arial"/>
                <a:cs typeface="Arial"/>
              </a:rPr>
              <a:t>Putting hands in mouth</a:t>
            </a:r>
            <a:endParaRPr lang="en-US" dirty="0">
              <a:latin typeface="Arial"/>
              <a:cs typeface="Arial"/>
            </a:endParaRPr>
          </a:p>
          <a:p>
            <a:pPr marL="179705" indent="-179705">
              <a:buClrTx/>
              <a:buSzPct val="10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Pulling or scratching at tongue</a:t>
            </a:r>
          </a:p>
          <a:p>
            <a:pPr marL="179705" indent="-179705">
              <a:buClrTx/>
              <a:buSzPct val="10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Slurring words</a:t>
            </a:r>
          </a:p>
          <a:p>
            <a:pPr marL="179705" indent="-179705">
              <a:buClrTx/>
              <a:buSzPct val="10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Voice may change (hoarse or squeaky)</a:t>
            </a:r>
          </a:p>
        </p:txBody>
      </p:sp>
      <p:pic>
        <p:nvPicPr>
          <p:cNvPr id="3" name="Picture 2" descr="boy scratching his neck ">
            <a:extLst>
              <a:ext uri="{FF2B5EF4-FFF2-40B4-BE49-F238E27FC236}">
                <a16:creationId xmlns:a16="http://schemas.microsoft.com/office/drawing/2014/main" id="{E6BDCA00-6415-A17A-4F43-B01D9430EC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649" y="1412706"/>
            <a:ext cx="5373655" cy="3585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4344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342900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A serious allergic reaction</a:t>
            </a:r>
          </a:p>
          <a:p>
            <a:pPr indent="-342900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Rapid in onset</a:t>
            </a:r>
          </a:p>
          <a:p>
            <a:pPr indent="-342900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May cause death</a:t>
            </a:r>
          </a:p>
        </p:txBody>
      </p:sp>
      <p:sp>
        <p:nvSpPr>
          <p:cNvPr id="30721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0722" name="TextBox 11"/>
          <p:cNvSpPr txBox="1">
            <a:spLocks noChangeArrowheads="1"/>
          </p:cNvSpPr>
          <p:nvPr/>
        </p:nvSpPr>
        <p:spPr bwMode="auto">
          <a:xfrm>
            <a:off x="6400800" y="609600"/>
            <a:ext cx="403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960923" y="556669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Anaphylaxis</a:t>
            </a:r>
          </a:p>
        </p:txBody>
      </p:sp>
      <p:graphicFrame>
        <p:nvGraphicFramePr>
          <p:cNvPr id="8" name="Tab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348897"/>
              </p:ext>
            </p:extLst>
          </p:nvPr>
        </p:nvGraphicFramePr>
        <p:xfrm>
          <a:off x="6400800" y="1128169"/>
          <a:ext cx="4756770" cy="4175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56770">
                  <a:extLst>
                    <a:ext uri="{9D8B030D-6E8A-4147-A177-3AD203B41FA5}">
                      <a16:colId xmlns:a16="http://schemas.microsoft.com/office/drawing/2014/main" val="2314112054"/>
                    </a:ext>
                  </a:extLst>
                </a:gridCol>
              </a:tblGrid>
              <a:tr h="446831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Symptoms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398525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 dirty="0">
                          <a:effectLst/>
                          <a:latin typeface="Arial"/>
                          <a:cs typeface="Arial"/>
                        </a:rPr>
                        <a:t>Difficulty breathing</a:t>
                      </a:r>
                      <a:endParaRPr lang="en-US" sz="2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503789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 dirty="0">
                          <a:effectLst/>
                          <a:latin typeface="Arial"/>
                          <a:cs typeface="Arial"/>
                        </a:rPr>
                        <a:t>Drop in blood pressure 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178100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effectLst/>
                          <a:latin typeface="Arial"/>
                          <a:cs typeface="Arial"/>
                        </a:rPr>
                        <a:t>Feeling of doom</a:t>
                      </a:r>
                      <a:endParaRPr lang="en-US" sz="2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23484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 dirty="0">
                          <a:effectLst/>
                          <a:latin typeface="Arial"/>
                          <a:cs typeface="Arial"/>
                        </a:rPr>
                        <a:t>Gastrointestinal symptoms 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288645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effectLst/>
                          <a:latin typeface="Arial"/>
                          <a:cs typeface="Arial"/>
                        </a:rPr>
                        <a:t>Rapid pulse, cardiac arrest</a:t>
                      </a:r>
                      <a:endParaRPr lang="en-US" sz="2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207569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 dirty="0">
                          <a:effectLst/>
                          <a:latin typeface="Arial"/>
                          <a:cs typeface="Arial"/>
                        </a:rPr>
                        <a:t>Shock</a:t>
                      </a:r>
                      <a:endParaRPr lang="en-US" sz="2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45242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 dirty="0">
                          <a:effectLst/>
                          <a:latin typeface="Arial"/>
                          <a:cs typeface="Arial"/>
                        </a:rPr>
                        <a:t>Skin symptoms 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693955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effectLst/>
                          <a:latin typeface="Arial"/>
                          <a:cs typeface="Arial"/>
                        </a:rPr>
                        <a:t>Swollen lips</a:t>
                      </a:r>
                      <a:endParaRPr lang="en-US" sz="2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296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05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37371" y="6138734"/>
            <a:ext cx="383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Pictures from Food Allergy Research Education</a:t>
            </a:r>
          </a:p>
        </p:txBody>
      </p:sp>
      <p:pic>
        <p:nvPicPr>
          <p:cNvPr id="2" name="Picture 1" descr="generic epi auto-injecto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7247" y="1892398"/>
            <a:ext cx="3942240" cy="2303745"/>
          </a:xfrm>
          <a:prstGeom prst="rect">
            <a:avLst/>
          </a:prstGeom>
        </p:spPr>
      </p:pic>
      <p:pic>
        <p:nvPicPr>
          <p:cNvPr id="10" name="Picture 9" descr="impax auto-injecto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4278492"/>
            <a:ext cx="4274865" cy="1441381"/>
          </a:xfrm>
          <a:prstGeom prst="rect">
            <a:avLst/>
          </a:prstGeom>
        </p:spPr>
      </p:pic>
      <p:pic>
        <p:nvPicPr>
          <p:cNvPr id="12" name="Picture 11" descr="epip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5984" y="1810051"/>
            <a:ext cx="3535695" cy="2439259"/>
          </a:xfrm>
          <a:prstGeom prst="rect">
            <a:avLst/>
          </a:prstGeom>
        </p:spPr>
      </p:pic>
      <p:pic>
        <p:nvPicPr>
          <p:cNvPr id="13" name="Picture 12" descr="auvi-q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5772" y="3834989"/>
            <a:ext cx="2205190" cy="2328385"/>
          </a:xfrm>
          <a:prstGeom prst="rect">
            <a:avLst/>
          </a:prstGeom>
        </p:spPr>
      </p:pic>
      <p:sp>
        <p:nvSpPr>
          <p:cNvPr id="8" name="Content Placeholder 5"/>
          <p:cNvSpPr txBox="1">
            <a:spLocks/>
          </p:cNvSpPr>
          <p:nvPr/>
        </p:nvSpPr>
        <p:spPr>
          <a:xfrm>
            <a:off x="990600" y="1368125"/>
            <a:ext cx="7886700" cy="44192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Epinephrine auto-injectors treat anaphylaxis </a:t>
            </a:r>
          </a:p>
          <a:p>
            <a:pPr marL="68580" indent="0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1066800" y="22377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Epinephrine</a:t>
            </a:r>
          </a:p>
        </p:txBody>
      </p:sp>
    </p:spTree>
    <p:extLst>
      <p:ext uri="{BB962C8B-B14F-4D97-AF65-F5344CB8AC3E}">
        <p14:creationId xmlns:p14="http://schemas.microsoft.com/office/powerpoint/2010/main" val="1076139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11430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FARE Resources</a:t>
            </a: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265547"/>
            <a:ext cx="5029200" cy="61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34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129218" y="1371600"/>
            <a:ext cx="10118747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tx1"/>
                </a:solidFill>
              </a:rPr>
              <a:t>Five Priority Areas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Ensure the daily management of food allergies in individual children.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Prepare for food allergy emergencies.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Provide professional development on food allergies for staff members.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Educate children and family members about food allergies.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Create and maintain a healthy and safe educational environment.</a:t>
            </a:r>
          </a:p>
          <a:p>
            <a:pPr marL="68580" indent="0"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800" y="458821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Food Allergy Management Plan</a:t>
            </a:r>
          </a:p>
        </p:txBody>
      </p:sp>
    </p:spTree>
    <p:extLst>
      <p:ext uri="{BB962C8B-B14F-4D97-AF65-F5344CB8AC3E}">
        <p14:creationId xmlns:p14="http://schemas.microsoft.com/office/powerpoint/2010/main" val="352873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mergency room &#10;&#10;P:\Graphics\Pictures\iStock photo\Mealtime Memo\Mealtime Memo 2011\Emergency room iStock_000006067804Medium.jpg"/>
          <p:cNvPicPr/>
          <p:nvPr/>
        </p:nvPicPr>
        <p:blipFill rotWithShape="1">
          <a:blip r:embed="rId3" cstate="email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7550" b="7550"/>
          <a:stretch/>
        </p:blipFill>
        <p:spPr bwMode="auto">
          <a:xfrm>
            <a:off x="-228600" y="-152400"/>
            <a:ext cx="12573000" cy="7239000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DF64E-8296-4B2E-8D12-3AAA81910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219200"/>
            <a:ext cx="8229600" cy="1439694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452755" indent="-457200">
              <a:spcAft>
                <a:spcPts val="1800"/>
              </a:spcAft>
              <a:buFont typeface="Arial" pitchFamily="18" charset="2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Find 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Food Allergy Emergency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 worksheet.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2755" indent="-457200">
              <a:spcAft>
                <a:spcPts val="1800"/>
              </a:spcAft>
              <a:buFont typeface="Arial" pitchFamily="18" charset="2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Answer questions, then discuss as a group.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2209800" y="381000"/>
            <a:ext cx="8229600" cy="838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Food Allergy Emergency Activity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2209800" y="381000"/>
            <a:ext cx="8229600" cy="2277894"/>
          </a:xfrm>
          <a:prstGeom prst="rect">
            <a:avLst/>
          </a:prstGeom>
          <a:noFill/>
          <a:ln w="57150">
            <a:solidFill>
              <a:srgbClr val="ED51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308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10363200" cy="4409805"/>
          </a:xfrm>
        </p:spPr>
        <p:txBody>
          <a:bodyPr>
            <a:noAutofit/>
          </a:bodyPr>
          <a:lstStyle/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Child has reaction, what do you do first?</a:t>
            </a:r>
          </a:p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Who do you contact?</a:t>
            </a:r>
          </a:p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Who administers epinephrine?</a:t>
            </a:r>
          </a:p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Who is trained?</a:t>
            </a:r>
          </a:p>
          <a:p>
            <a:pPr lvl="1">
              <a:spcBef>
                <a:spcPts val="600"/>
              </a:spcBef>
              <a:spcAft>
                <a:spcPts val="1800"/>
              </a:spcAft>
            </a:pPr>
            <a:endParaRPr lang="en-US" alt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144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Emergency Reaction Questions</a:t>
            </a:r>
          </a:p>
        </p:txBody>
      </p:sp>
      <p:pic>
        <p:nvPicPr>
          <p:cNvPr id="5" name="Picture 4" descr="arm showing hive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743" y="3048001"/>
            <a:ext cx="4910858" cy="323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29154"/>
      </p:ext>
    </p:extLst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ed font that reads &quot;help&quot; with a telephone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0" y="381000"/>
            <a:ext cx="3943349" cy="1752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10363200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Quickly treat anaphylaxis with epinephrine. 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lvl="2" indent="-347345">
              <a:spcAft>
                <a:spcPts val="1800"/>
              </a:spcAft>
            </a:pPr>
            <a:r>
              <a:rPr lang="en-US" sz="2600" u="sng" dirty="0">
                <a:solidFill>
                  <a:schemeClr val="tx1"/>
                </a:solidFill>
                <a:latin typeface="Arial"/>
                <a:cs typeface="Arial"/>
              </a:rPr>
              <a:t>Delay can be deadly.</a:t>
            </a: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  <a:p>
            <a:pPr indent="-347345"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Serious food allergic reaction means an EMERGENCY.  </a:t>
            </a:r>
          </a:p>
          <a:p>
            <a:pPr indent="-347345"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Call 911 or follow program’s food allergy emergency policy. </a:t>
            </a:r>
          </a:p>
          <a:p>
            <a:pPr indent="-347345"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Notify EMS that anaphylaxis is suspected and to bring epinephrine.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914400" y="590145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Response to Reaction</a:t>
            </a:r>
          </a:p>
        </p:txBody>
      </p:sp>
    </p:spTree>
    <p:extLst>
      <p:ext uri="{BB962C8B-B14F-4D97-AF65-F5344CB8AC3E}">
        <p14:creationId xmlns:p14="http://schemas.microsoft.com/office/powerpoint/2010/main" val="1492562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D0BB7-D31A-4631-AC69-847FBBFD6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540" y="1720174"/>
            <a:ext cx="6858000" cy="416339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600"/>
              </a:spcBef>
              <a:spcAft>
                <a:spcPts val="1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Can a child carry an auto-injector?</a:t>
            </a:r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Where is the auto-injector?</a:t>
            </a:r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Is it secure and in an accessible location in case of a reaction?</a:t>
            </a:r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Child without known food allergy has a reaction. Who do you contact?</a:t>
            </a:r>
          </a:p>
          <a:p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29641" y="51659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Auto-Injector Questions</a:t>
            </a:r>
          </a:p>
        </p:txBody>
      </p:sp>
      <p:pic>
        <p:nvPicPr>
          <p:cNvPr id="5" name="Picture 4" descr="auto-injector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600" y="1752600"/>
            <a:ext cx="3462338" cy="294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94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doctors and nurses&#10;">
            <a:extLst>
              <a:ext uri="{FF2B5EF4-FFF2-40B4-BE49-F238E27FC236}">
                <a16:creationId xmlns:a16="http://schemas.microsoft.com/office/drawing/2014/main" id="{DE0B5D39-1214-48B4-BECA-022A05719D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0" y="3505200"/>
            <a:ext cx="4419600" cy="29035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71242"/>
            <a:ext cx="10287000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Typically, only available by prescription </a:t>
            </a:r>
            <a:endParaRPr lang="en-US" dirty="0">
              <a:solidFill>
                <a:schemeClr val="tx1"/>
              </a:solidFill>
            </a:endParaRPr>
          </a:p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State laws may allow ‘stock’ auto-injectors </a:t>
            </a:r>
            <a:endParaRPr lang="en-US" dirty="0">
              <a:solidFill>
                <a:schemeClr val="tx1"/>
              </a:solidFill>
            </a:endParaRPr>
          </a:p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Children who receive an auto-injector need follow-up care and observation</a:t>
            </a:r>
          </a:p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Symptoms can improve or disappear, but child may have a 2</a:t>
            </a:r>
            <a:r>
              <a:rPr lang="en-US" baseline="30000" dirty="0">
                <a:solidFill>
                  <a:schemeClr val="tx1"/>
                </a:solidFill>
                <a:latin typeface="Arial"/>
                <a:cs typeface="Arial"/>
              </a:rPr>
              <a:t>nd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reaction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9906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Epinephrine Auto-Injector</a:t>
            </a:r>
          </a:p>
        </p:txBody>
      </p:sp>
    </p:spTree>
    <p:extLst>
      <p:ext uri="{BB962C8B-B14F-4D97-AF65-F5344CB8AC3E}">
        <p14:creationId xmlns:p14="http://schemas.microsoft.com/office/powerpoint/2010/main" val="1010687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alking on the phone while looking at their watch">
            <a:extLst>
              <a:ext uri="{FF2B5EF4-FFF2-40B4-BE49-F238E27FC236}">
                <a16:creationId xmlns:a16="http://schemas.microsoft.com/office/drawing/2014/main" id="{DE0B5D39-1214-48B4-BECA-022A05719D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447303" y="345068"/>
            <a:ext cx="4135097" cy="62081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6424-B955-49BA-B0EE-0A6EC6B0C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9" y="1752600"/>
            <a:ext cx="6479822" cy="4038600"/>
          </a:xfrm>
        </p:spPr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Is staff trained? Substitutes? Volunteers? 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Can your phone call 911?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Will EMS have epinephrine?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72667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Responding to an Emergency</a:t>
            </a:r>
          </a:p>
        </p:txBody>
      </p:sp>
    </p:spTree>
    <p:extLst>
      <p:ext uri="{BB962C8B-B14F-4D97-AF65-F5344CB8AC3E}">
        <p14:creationId xmlns:p14="http://schemas.microsoft.com/office/powerpoint/2010/main" val="2763088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19101"/>
            <a:ext cx="10566400" cy="11430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Preparation Is the Key to Success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76523780"/>
              </p:ext>
            </p:extLst>
          </p:nvPr>
        </p:nvGraphicFramePr>
        <p:xfrm>
          <a:off x="609601" y="1371601"/>
          <a:ext cx="10972800" cy="48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3074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fish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53" y="3698629"/>
            <a:ext cx="2885289" cy="1923527"/>
          </a:xfrm>
          <a:prstGeom prst="rect">
            <a:avLst/>
          </a:prstGeom>
        </p:spPr>
      </p:pic>
      <p:pic>
        <p:nvPicPr>
          <p:cNvPr id="21" name="Picture 20" descr="P:\Graphics\Pictures\iStock photo\Food Allergy\milk iStock_000003931123Large MILK CARTON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4500" y="1368807"/>
            <a:ext cx="1981200" cy="2643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P:\Graphics\Pictures\iStock photo\Food Allergy\cracked egg iStock_000017710085Large BROKEN EGG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7143" y="1727832"/>
            <a:ext cx="1956971" cy="2151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P:\Graphics\Pictures\iStock photo\Food Allergy\mixed nuts iStock_000015395107Medium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7435" y="1904909"/>
            <a:ext cx="1929079" cy="152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assortment of bread items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11781" y="3744282"/>
            <a:ext cx="2770414" cy="1878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P:\Graphics\Pictures\iStock photo\Food Allergy\peanutbutter iStock_000014536483Medium PEANUT BUTTER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6061" y="1497104"/>
            <a:ext cx="1959293" cy="233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P:\Graphics\Pictures\iStock photo\Food Allergy\green peas iStock_000020453891Medium Soy Beans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7215" y="2244470"/>
            <a:ext cx="2129960" cy="135171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2086333" y="427557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Nine Major Food Allergens</a:t>
            </a:r>
          </a:p>
        </p:txBody>
      </p:sp>
      <p:pic>
        <p:nvPicPr>
          <p:cNvPr id="3" name="Picture 2" descr="A pile of different types of seeds&#10;&#10;Description automatically generated">
            <a:extLst>
              <a:ext uri="{FF2B5EF4-FFF2-40B4-BE49-F238E27FC236}">
                <a16:creationId xmlns:a16="http://schemas.microsoft.com/office/drawing/2014/main" id="{5F56B6CC-2DFB-2162-A9E5-2B0E2BE979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87553" y="3965380"/>
            <a:ext cx="2743200" cy="1592317"/>
          </a:xfrm>
          <a:prstGeom prst="rect">
            <a:avLst/>
          </a:prstGeom>
        </p:spPr>
      </p:pic>
      <p:pic>
        <p:nvPicPr>
          <p:cNvPr id="4" name="Picture 3" descr="A group of lobsters and shrimp&#10;&#10;Description automatically generated">
            <a:extLst>
              <a:ext uri="{FF2B5EF4-FFF2-40B4-BE49-F238E27FC236}">
                <a16:creationId xmlns:a16="http://schemas.microsoft.com/office/drawing/2014/main" id="{0A7B1BF3-79A6-5B05-1FB0-EEF27628B1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4047" y="3902569"/>
            <a:ext cx="2338713" cy="17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40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396" y="1833034"/>
            <a:ext cx="8828617" cy="90593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8580" indent="0" algn="ctr">
              <a:buNone/>
            </a:pPr>
            <a:r>
              <a:rPr lang="en-US" sz="3200" b="1" dirty="0">
                <a:solidFill>
                  <a:srgbClr val="FF0000"/>
                </a:solidFill>
                <a:latin typeface="Arial"/>
                <a:cs typeface="Arial"/>
              </a:rPr>
              <a:t>Strict Avoidance of Known Food Allergens</a:t>
            </a:r>
            <a:endParaRPr lang="en-US" sz="3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6625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920885" y="685800"/>
            <a:ext cx="109727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Only Way to Prevent an Allergic Reaction</a:t>
            </a:r>
          </a:p>
        </p:txBody>
      </p:sp>
      <p:pic>
        <p:nvPicPr>
          <p:cNvPr id="6" name="Picture 5" descr="wheat, eggs, peanuts, milk, and fish in a red circle with a line through it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2921455"/>
            <a:ext cx="10363200" cy="348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48353"/>
      </p:ext>
    </p:extLst>
  </p:cSld>
  <p:clrMapOvr>
    <a:masterClrMapping/>
  </p:clrMapOvr>
  <p:transition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835378" y="1600200"/>
            <a:ext cx="10977739" cy="4724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0000"/>
                </a:solidFill>
              </a:rPr>
              <a:t>Involves the Digestive System</a:t>
            </a:r>
            <a:endParaRPr lang="en-US" sz="3200" dirty="0">
              <a:solidFill>
                <a:srgbClr val="FF0000"/>
              </a:solidFill>
            </a:endParaRPr>
          </a:p>
          <a:p>
            <a:pPr marL="0" indent="0">
              <a:spcBef>
                <a:spcPts val="200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Symptoms may:</a:t>
            </a:r>
            <a:endParaRPr lang="en-US" sz="2800" dirty="0">
              <a:solidFill>
                <a:schemeClr val="tx1"/>
              </a:solidFill>
            </a:endParaRP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Affect the skin, respiratory tract, and digestive tract—individually or combination</a:t>
            </a: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Cause nausea, diarrhea, vomiting</a:t>
            </a: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Come on gradually</a:t>
            </a: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Not life-threatening</a:t>
            </a:r>
            <a:endParaRPr lang="en-US" sz="2800" dirty="0">
              <a:solidFill>
                <a:schemeClr val="tx1"/>
              </a:solidFill>
            </a:endParaRP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Be confused with food allergies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5378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What Is a Food Intolerance?</a:t>
            </a:r>
          </a:p>
        </p:txBody>
      </p:sp>
      <p:pic>
        <p:nvPicPr>
          <p:cNvPr id="5" name="Picture 4" descr="A group of dairy products&#10;&#10;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0" y="3359150"/>
            <a:ext cx="3126903" cy="315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41330"/>
      </p:ext>
    </p:extLst>
  </p:cSld>
  <p:clrMapOvr>
    <a:masterClrMapping/>
  </p:clrMapOvr>
  <p:transition spd="med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DEFED-DF0F-DF61-B989-B76716C13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Allergy vs Food Intolerance Activity</a:t>
            </a:r>
          </a:p>
        </p:txBody>
      </p:sp>
      <p:pic>
        <p:nvPicPr>
          <p:cNvPr id="5" name="Content Placeholder 4" descr="Two people collaborating over books">
            <a:extLst>
              <a:ext uri="{FF2B5EF4-FFF2-40B4-BE49-F238E27FC236}">
                <a16:creationId xmlns:a16="http://schemas.microsoft.com/office/drawing/2014/main" id="{14D437CE-4E09-D650-A8F1-75C82B7FD0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162" y="1752600"/>
            <a:ext cx="6057900" cy="4038600"/>
          </a:xfrm>
        </p:spPr>
      </p:pic>
    </p:spTree>
    <p:extLst>
      <p:ext uri="{BB962C8B-B14F-4D97-AF65-F5344CB8AC3E}">
        <p14:creationId xmlns:p14="http://schemas.microsoft.com/office/powerpoint/2010/main" val="1316225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838200" y="1583987"/>
            <a:ext cx="10543823" cy="4038600"/>
          </a:xfrm>
        </p:spPr>
        <p:txBody>
          <a:bodyPr>
            <a:noAutofit/>
          </a:bodyPr>
          <a:lstStyle/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 b="1" dirty="0">
                <a:solidFill>
                  <a:srgbClr val="FF0000"/>
                </a:solidFill>
              </a:rPr>
              <a:t>Autoimmune disorder </a:t>
            </a:r>
            <a:r>
              <a:rPr lang="en-US" sz="2600" dirty="0">
                <a:solidFill>
                  <a:schemeClr val="tx1"/>
                </a:solidFill>
              </a:rPr>
              <a:t>involving the </a:t>
            </a:r>
            <a:r>
              <a:rPr lang="en-US" sz="2600" b="1" dirty="0">
                <a:solidFill>
                  <a:srgbClr val="FF0000"/>
                </a:solidFill>
              </a:rPr>
              <a:t>immune system</a:t>
            </a:r>
            <a:r>
              <a:rPr lang="en-US" sz="2600" dirty="0"/>
              <a:t> in the </a:t>
            </a:r>
            <a:r>
              <a:rPr lang="en-US" sz="2600" b="1" dirty="0">
                <a:solidFill>
                  <a:srgbClr val="FF0000"/>
                </a:solidFill>
              </a:rPr>
              <a:t>small intestine only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</a:rPr>
              <a:t>Reaction to eating gluten </a:t>
            </a:r>
            <a:r>
              <a:rPr lang="en-US" dirty="0">
                <a:solidFill>
                  <a:schemeClr val="tx1"/>
                </a:solidFill>
              </a:rPr>
              <a:t>–</a:t>
            </a:r>
            <a:r>
              <a:rPr lang="en-US" sz="2600" dirty="0">
                <a:solidFill>
                  <a:schemeClr val="tx1"/>
                </a:solidFill>
              </a:rPr>
              <a:t> protein in wheat, barley, and rye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</a:rPr>
              <a:t>Follow a strict gluten-free diet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</a:rPr>
              <a:t>Can have long-term health effects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</a:rPr>
              <a:t>Considered a disability</a:t>
            </a: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800"/>
              </a:spcAft>
            </a:pP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82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Celiac Disease</a:t>
            </a:r>
          </a:p>
        </p:txBody>
      </p:sp>
      <p:pic>
        <p:nvPicPr>
          <p:cNvPr id="5" name="Picture 4" descr="A variety of bread and pasta&#10;&#10;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6812" y="3200400"/>
            <a:ext cx="4752092" cy="324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96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533400"/>
            <a:ext cx="10566400" cy="1143000"/>
          </a:xfrm>
        </p:spPr>
        <p:txBody>
          <a:bodyPr/>
          <a:lstStyle/>
          <a:p>
            <a:r>
              <a:rPr lang="en-US" dirty="0"/>
              <a:t>Gluten-Free Meals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Carefully read labels</a:t>
            </a:r>
            <a:endParaRPr lang="en-US" sz="3200" b="1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Aft>
                <a:spcPts val="1800"/>
              </a:spcAft>
            </a:pPr>
            <a:r>
              <a:rPr lang="en-US" sz="3200" b="1" dirty="0">
                <a:solidFill>
                  <a:srgbClr val="FF0000"/>
                </a:solidFill>
                <a:latin typeface="Arial"/>
                <a:cs typeface="Arial"/>
              </a:rPr>
              <a:t>Wheat-free ≠ Gluten-free</a:t>
            </a:r>
            <a:endParaRPr lang="en-US" sz="3200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Be creative when planning menus</a:t>
            </a:r>
          </a:p>
          <a:p>
            <a:pPr lvl="1">
              <a:spcAft>
                <a:spcPts val="1800"/>
              </a:spcAft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Naturally gluten-free items</a:t>
            </a:r>
          </a:p>
        </p:txBody>
      </p:sp>
      <p:pic>
        <p:nvPicPr>
          <p:cNvPr id="4" name="Picture 3" descr="A bowl of brown rice&#10;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019" y="4191001"/>
            <a:ext cx="3399619" cy="2266412"/>
          </a:xfrm>
          <a:prstGeom prst="rect">
            <a:avLst/>
          </a:prstGeom>
        </p:spPr>
      </p:pic>
      <p:pic>
        <p:nvPicPr>
          <p:cNvPr id="5" name="Picture 4" descr="A bowl of oatmeal&#10;&#10;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1" y="482696"/>
            <a:ext cx="3071122" cy="1993104"/>
          </a:xfrm>
          <a:prstGeom prst="rect">
            <a:avLst/>
          </a:prstGeom>
        </p:spPr>
      </p:pic>
      <p:pic>
        <p:nvPicPr>
          <p:cNvPr id="6" name="Picture 5" descr="A group of corn on the cob&#10;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346" y="2469405"/>
            <a:ext cx="2883527" cy="18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47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714500" y="1253331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/>
          <a:p>
            <a:pPr marL="339725" indent="-347472">
              <a:defRPr/>
            </a:pPr>
            <a:r>
              <a:rPr lang="en-US" sz="3200" dirty="0">
                <a:solidFill>
                  <a:schemeClr val="tx1"/>
                </a:solidFill>
              </a:rPr>
              <a:t>Impact of an allergic reaction</a:t>
            </a:r>
          </a:p>
          <a:p>
            <a:pPr marL="339725" indent="-347472">
              <a:buNone/>
              <a:defRPr/>
            </a:pPr>
            <a:endParaRPr lang="en-US" sz="3200" dirty="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3200" dirty="0">
                <a:solidFill>
                  <a:schemeClr val="tx1"/>
                </a:solidFill>
              </a:rPr>
              <a:t>Food allergies, symptoms, and treatments</a:t>
            </a:r>
          </a:p>
          <a:p>
            <a:pPr marL="339725" indent="-347472">
              <a:defRPr/>
            </a:pPr>
            <a:endParaRPr lang="en-US" sz="3200" dirty="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3200" dirty="0">
                <a:solidFill>
                  <a:schemeClr val="tx1"/>
                </a:solidFill>
              </a:rPr>
              <a:t>Nine major food allergens</a:t>
            </a:r>
          </a:p>
          <a:p>
            <a:pPr marL="339725" indent="-347472">
              <a:defRPr/>
            </a:pPr>
            <a:endParaRPr lang="en-US" sz="3200" dirty="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3200" dirty="0">
                <a:solidFill>
                  <a:schemeClr val="tx1"/>
                </a:solidFill>
              </a:rPr>
              <a:t>Food allergy vs food intolerance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228928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1 Review</a:t>
            </a:r>
          </a:p>
        </p:txBody>
      </p:sp>
    </p:spTree>
    <p:extLst>
      <p:ext uri="{BB962C8B-B14F-4D97-AF65-F5344CB8AC3E}">
        <p14:creationId xmlns:p14="http://schemas.microsoft.com/office/powerpoint/2010/main" val="4283869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90600" y="2133600"/>
            <a:ext cx="10134600" cy="4351338"/>
          </a:xfrm>
        </p:spPr>
        <p:txBody>
          <a:bodyPr>
            <a:normAutofit/>
          </a:bodyPr>
          <a:lstStyle/>
          <a:p>
            <a:pPr marL="395288" indent="-347472">
              <a:spcAft>
                <a:spcPts val="1200"/>
              </a:spcAft>
            </a:pPr>
            <a:r>
              <a:rPr lang="en-US" sz="3200" dirty="0">
                <a:solidFill>
                  <a:schemeClr val="tx1"/>
                </a:solidFill>
              </a:rPr>
              <a:t>Read food labels for nine major food allergens</a:t>
            </a:r>
            <a:endParaRPr lang="en-US" dirty="0">
              <a:solidFill>
                <a:schemeClr val="tx1"/>
              </a:solidFill>
            </a:endParaRPr>
          </a:p>
          <a:p>
            <a:pPr marL="395288" indent="-347472">
              <a:spcAft>
                <a:spcPts val="1200"/>
              </a:spcAft>
            </a:pPr>
            <a:r>
              <a:rPr lang="en-US" sz="3200" dirty="0">
                <a:solidFill>
                  <a:schemeClr val="tx1"/>
                </a:solidFill>
              </a:rPr>
              <a:t>Read food labels for allergens not among the nine major, in bulk, and in USDA Foods</a:t>
            </a:r>
          </a:p>
          <a:p>
            <a:pPr marL="395288" indent="-347472">
              <a:spcAft>
                <a:spcPts val="1200"/>
              </a:spcAft>
            </a:pPr>
            <a:r>
              <a:rPr lang="en-US" sz="3200" dirty="0">
                <a:solidFill>
                  <a:schemeClr val="tx1"/>
                </a:solidFill>
              </a:rPr>
              <a:t>Managing food labels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762000"/>
            <a:ext cx="90868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2: Reading Food Labels for Allergens</a:t>
            </a:r>
          </a:p>
        </p:txBody>
      </p:sp>
    </p:spTree>
    <p:extLst>
      <p:ext uri="{BB962C8B-B14F-4D97-AF65-F5344CB8AC3E}">
        <p14:creationId xmlns:p14="http://schemas.microsoft.com/office/powerpoint/2010/main" val="928336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A close up of an ingredient statement 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13025" b="13025"/>
          <a:stretch/>
        </p:blipFill>
        <p:spPr>
          <a:xfrm>
            <a:off x="-228600" y="-161235"/>
            <a:ext cx="12655667" cy="7019235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46000"/>
              </a:srgbClr>
            </a:outerShdw>
            <a:softEdge rad="112500"/>
          </a:effec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2144889" y="691662"/>
            <a:ext cx="7924800" cy="910502"/>
          </a:xfrm>
          <a:prstGeom prst="rect">
            <a:avLst/>
          </a:prstGeom>
          <a:solidFill>
            <a:schemeClr val="bg1"/>
          </a:solidFill>
          <a:ln w="57150">
            <a:solidFill>
              <a:srgbClr val="A87BC9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Reading Ingredient Statements</a:t>
            </a:r>
          </a:p>
        </p:txBody>
      </p:sp>
    </p:spTree>
    <p:extLst>
      <p:ext uri="{BB962C8B-B14F-4D97-AF65-F5344CB8AC3E}">
        <p14:creationId xmlns:p14="http://schemas.microsoft.com/office/powerpoint/2010/main" val="38480790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Allergen Labeling and Consumer Protection Act of 2004 (FALCPA)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spcAft>
                <a:spcPts val="1200"/>
              </a:spcAft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Effective 2006</a:t>
            </a:r>
          </a:p>
          <a:p>
            <a:pPr marL="457200" indent="-457200">
              <a:spcAft>
                <a:spcPts val="1200"/>
              </a:spcAft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Food manufacturers must identify the major eight food allergens </a:t>
            </a:r>
            <a:r>
              <a:rPr lang="en-US" sz="2800" dirty="0">
                <a:latin typeface="Arial"/>
                <a:cs typeface="Arial"/>
              </a:rPr>
              <a:t>in plain language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800" y="5183094"/>
            <a:ext cx="10363200" cy="117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929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Allergy Safety, Treatment, Education, and Research Act (FASTER) </a:t>
            </a:r>
            <a:endParaRPr lang="en-US" sz="3500" dirty="0">
              <a:solidFill>
                <a:schemeClr val="tx1"/>
              </a:solidFill>
            </a:endParaRPr>
          </a:p>
        </p:txBody>
      </p:sp>
      <p:pic>
        <p:nvPicPr>
          <p:cNvPr id="8" name="Picture Placeholder 7" descr="A group of bread rolls&#10;&#10;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5639" y="1550469"/>
            <a:ext cx="3081142" cy="4038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925219" y="1984375"/>
            <a:ext cx="3932238" cy="288925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Passed in 2021</a:t>
            </a:r>
          </a:p>
          <a:p>
            <a:pPr marL="342900" lvl="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Effective January 2023</a:t>
            </a:r>
          </a:p>
          <a:p>
            <a:pPr marL="342900" lvl="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Added sesame as a major food allergen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 descr="A logo of a sesame seed&#10;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9892" y="2410724"/>
            <a:ext cx="1483311" cy="142768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54014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Samples</a:t>
            </a:r>
          </a:p>
        </p:txBody>
      </p:sp>
      <p:sp>
        <p:nvSpPr>
          <p:cNvPr id="3" name="Text Placeholder 7"/>
          <p:cNvSpPr txBox="1">
            <a:spLocks/>
          </p:cNvSpPr>
          <p:nvPr/>
        </p:nvSpPr>
        <p:spPr>
          <a:xfrm>
            <a:off x="695741" y="1594632"/>
            <a:ext cx="3378771" cy="1493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Written as the common or usual name of major food allergen </a:t>
            </a:r>
          </a:p>
        </p:txBody>
      </p:sp>
      <p:sp>
        <p:nvSpPr>
          <p:cNvPr id="4" name="Text Placeholder 8"/>
          <p:cNvSpPr txBox="1">
            <a:spLocks/>
          </p:cNvSpPr>
          <p:nvPr/>
        </p:nvSpPr>
        <p:spPr>
          <a:xfrm>
            <a:off x="4421542" y="1594632"/>
            <a:ext cx="3348749" cy="1493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91440" tIns="45720" rIns="91440" bIns="4572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570" indent="0">
              <a:buNone/>
            </a:pPr>
            <a:r>
              <a:rPr lang="en-US" sz="2400" dirty="0">
                <a:latin typeface="Arial"/>
                <a:cs typeface="Arial"/>
              </a:rPr>
              <a:t>In parenthesis following, the ingredient that is not the common name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8109641" y="1589064"/>
            <a:ext cx="3364274" cy="1493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45720" tIns="45720" rIns="4572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/>
            <a:r>
              <a:rPr 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Listed after the ingredient list in a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“Contains” </a:t>
            </a:r>
            <a:r>
              <a:rPr 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</a:t>
            </a:r>
          </a:p>
        </p:txBody>
      </p:sp>
      <p:grpSp>
        <p:nvGrpSpPr>
          <p:cNvPr id="14" name="Group 13" descr="ingredient statement that states &quot;contains wheat and soy ingredients&quot;"/>
          <p:cNvGrpSpPr/>
          <p:nvPr/>
        </p:nvGrpSpPr>
        <p:grpSpPr>
          <a:xfrm>
            <a:off x="8140691" y="3269093"/>
            <a:ext cx="3333224" cy="3126742"/>
            <a:chOff x="8132073" y="2779839"/>
            <a:chExt cx="3333224" cy="3126742"/>
          </a:xfrm>
        </p:grpSpPr>
        <p:pic>
          <p:nvPicPr>
            <p:cNvPr id="8" name="Content Placeholder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2073" y="2779839"/>
              <a:ext cx="3333224" cy="3126742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8285209" y="5164828"/>
              <a:ext cx="3026953" cy="65965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2" name="Group 11" descr="ingredient statement that shows 100% durum whole wheat flour"/>
          <p:cNvGrpSpPr/>
          <p:nvPr/>
        </p:nvGrpSpPr>
        <p:grpSpPr>
          <a:xfrm>
            <a:off x="733608" y="3269093"/>
            <a:ext cx="3333224" cy="2499918"/>
            <a:chOff x="687518" y="2779839"/>
            <a:chExt cx="3333224" cy="2499918"/>
          </a:xfrm>
        </p:grpSpPr>
        <p:pic>
          <p:nvPicPr>
            <p:cNvPr id="5" name="Content Placeholder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518" y="2779839"/>
              <a:ext cx="3333224" cy="2499918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687518" y="3416313"/>
              <a:ext cx="3205750" cy="93325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3" name="Group 12" descr="ingredient statement that states &quot;cream (milk)&quot;"/>
          <p:cNvGrpSpPr/>
          <p:nvPr/>
        </p:nvGrpSpPr>
        <p:grpSpPr>
          <a:xfrm>
            <a:off x="4413862" y="3269093"/>
            <a:ext cx="3333224" cy="2093390"/>
            <a:chOff x="4413863" y="2779839"/>
            <a:chExt cx="3333224" cy="2093390"/>
          </a:xfrm>
        </p:grpSpPr>
        <p:pic>
          <p:nvPicPr>
            <p:cNvPr id="6" name="Content Placeholder 1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3863" y="2779839"/>
              <a:ext cx="3333224" cy="2093390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6606444" y="2987013"/>
              <a:ext cx="1140643" cy="35821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9598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519" y="685800"/>
            <a:ext cx="4143555" cy="1536580"/>
          </a:xfrm>
        </p:spPr>
        <p:txBody>
          <a:bodyPr anchor="t"/>
          <a:lstStyle/>
          <a:p>
            <a:r>
              <a:rPr lang="en-US" dirty="0"/>
              <a:t>Advisory Statements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7"/>
          </p:nvPr>
        </p:nvSpPr>
        <p:spPr>
          <a:xfrm>
            <a:off x="1527519" y="1951677"/>
            <a:ext cx="4559068" cy="2288105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179705" indent="-179705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800" b="1" dirty="0">
                <a:latin typeface="Arial"/>
                <a:cs typeface="Arial"/>
              </a:rPr>
              <a:t>“May Contain”</a:t>
            </a:r>
          </a:p>
          <a:p>
            <a:pPr marL="179705" indent="-179705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800" b="1" dirty="0">
                <a:latin typeface="Arial"/>
                <a:cs typeface="Arial"/>
              </a:rPr>
              <a:t>“Made on equipment that also makes</a:t>
            </a:r>
            <a:r>
              <a:rPr lang="en-US" sz="2800" b="1" dirty="0">
                <a:latin typeface="Arial"/>
                <a:ea typeface="+mn-lt"/>
                <a:cs typeface="Arial"/>
              </a:rPr>
              <a:t> ...”</a:t>
            </a:r>
            <a:endParaRPr lang="en-US" sz="2800" dirty="0">
              <a:latin typeface="Arial"/>
              <a:ea typeface="+mn-lt"/>
              <a:cs typeface="Arial"/>
            </a:endParaRPr>
          </a:p>
          <a:p>
            <a:pPr marL="179705" indent="-179705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800" b="1" dirty="0">
                <a:latin typeface="Arial"/>
                <a:cs typeface="Arial"/>
              </a:rPr>
              <a:t>“Processed in facilities that also processes ...”</a:t>
            </a:r>
          </a:p>
          <a:p>
            <a:pPr marL="179705" indent="-179705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 descr="ingredient statement that states &quot;Contains wheat, soy, egg and milk ingredients. May contain traces of tree nuts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3811" y="287443"/>
            <a:ext cx="4217987" cy="2808287"/>
          </a:xfrm>
        </p:spPr>
      </p:pic>
      <p:pic>
        <p:nvPicPr>
          <p:cNvPr id="6" name="Picture 5" descr="ingredient statement that states &quot;made on equipment that processes soybeans. Processed in a peanut and tree nut free facility&quot;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2943" y="3386142"/>
            <a:ext cx="4218855" cy="228810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20211969">
            <a:off x="7411914" y="1675626"/>
            <a:ext cx="3780912" cy="794657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307611" y="4530194"/>
            <a:ext cx="3780912" cy="1144053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676399" y="4403600"/>
            <a:ext cx="2433587" cy="86753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regulated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76400" y="5434950"/>
            <a:ext cx="3690257" cy="897285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safe for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420048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7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787" y="422173"/>
            <a:ext cx="10515600" cy="1325563"/>
          </a:xfrm>
        </p:spPr>
        <p:txBody>
          <a:bodyPr/>
          <a:lstStyle/>
          <a:p>
            <a:r>
              <a:rPr lang="en-US" dirty="0"/>
              <a:t>Other Food Labels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28800" y="1809994"/>
            <a:ext cx="5157787" cy="82391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Regulated by FDA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8800" y="2924127"/>
            <a:ext cx="5157787" cy="20152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79705" indent="-179705"/>
            <a:r>
              <a:rPr lang="en-US" sz="2800" dirty="0">
                <a:latin typeface="Arial"/>
                <a:cs typeface="Arial"/>
              </a:rPr>
              <a:t>Gluten-free</a:t>
            </a:r>
            <a:endParaRPr lang="en-US" sz="2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962660" lvl="1" indent="-457200">
              <a:buSzPct val="100000"/>
              <a:buFont typeface="Courier New" panose="05000000000000000000" pitchFamily="2" charset="2"/>
              <a:buChar char="o"/>
            </a:pP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Gluten-free ≠ Wheat-free </a:t>
            </a:r>
          </a:p>
          <a:p>
            <a:pPr marL="179705" indent="-179705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284744" y="1809994"/>
            <a:ext cx="5183188" cy="82391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Not Regulated by FDA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84744" y="2924127"/>
            <a:ext cx="5183188" cy="2015247"/>
          </a:xfrm>
        </p:spPr>
        <p:txBody>
          <a:bodyPr>
            <a:normAutofit/>
          </a:bodyPr>
          <a:lstStyle/>
          <a:p>
            <a:pPr marL="457200" indent="-457200">
              <a:buSzPct val="10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Dairy-free</a:t>
            </a:r>
          </a:p>
          <a:p>
            <a:pPr marL="457200" indent="-457200">
              <a:buSzPct val="10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Egg-free</a:t>
            </a:r>
          </a:p>
          <a:p>
            <a:pPr marL="457200" indent="-457200">
              <a:buSzPct val="10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Peanut-free</a:t>
            </a:r>
          </a:p>
        </p:txBody>
      </p:sp>
      <p:pic>
        <p:nvPicPr>
          <p:cNvPr id="7" name="Content Placeholder 4" descr="logo stating certified gluten-free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1570" y="4002498"/>
            <a:ext cx="1743187" cy="214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004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4294967295"/>
          </p:nvPr>
        </p:nvSpPr>
        <p:spPr>
          <a:xfrm>
            <a:off x="1066800" y="1981200"/>
            <a:ext cx="77724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61975" indent="-514350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Work in groups 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561975" indent="-514350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Read product label</a:t>
            </a:r>
            <a:endParaRPr lang="en-US" sz="2800" dirty="0">
              <a:solidFill>
                <a:schemeClr val="tx1"/>
              </a:solidFill>
            </a:endParaRPr>
          </a:p>
          <a:p>
            <a:pPr marL="561975" indent="-514350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Answer questions for label </a:t>
            </a:r>
          </a:p>
          <a:p>
            <a:pPr marL="561975" indent="-514350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Share answers with group</a:t>
            </a:r>
          </a:p>
          <a:p>
            <a:pPr marL="582930" indent="-514350" algn="l">
              <a:spcAft>
                <a:spcPts val="18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800" dirty="0"/>
          </a:p>
          <a:p>
            <a:pPr marL="582930" indent="-514350" algn="l">
              <a:spcAft>
                <a:spcPts val="18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800" y="5334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Hide and Seek Label Reading Activity</a:t>
            </a:r>
          </a:p>
        </p:txBody>
      </p:sp>
      <p:pic>
        <p:nvPicPr>
          <p:cNvPr id="5" name="Picture 4" descr="ingredient statement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00" y="1600200"/>
            <a:ext cx="3213141" cy="4150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0225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629805"/>
            <a:ext cx="5045242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idx="4294967295"/>
          </p:nvPr>
        </p:nvSpPr>
        <p:spPr>
          <a:xfrm>
            <a:off x="6456446" y="2885937"/>
            <a:ext cx="4324350" cy="893292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Recalls.gov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4400" y="1840992"/>
            <a:ext cx="5542046" cy="349300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628" indent="-457200"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 with staff</a:t>
            </a:r>
          </a:p>
          <a:p>
            <a:pPr marL="452628" indent="-457200"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49.2% of recalls due to undeclared food allergens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914400" y="69799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Recall Notifications</a:t>
            </a:r>
          </a:p>
        </p:txBody>
      </p:sp>
    </p:spTree>
    <p:extLst>
      <p:ext uri="{BB962C8B-B14F-4D97-AF65-F5344CB8AC3E}">
        <p14:creationId xmlns:p14="http://schemas.microsoft.com/office/powerpoint/2010/main" val="7334085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 Procedures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7"/>
          </p:nvPr>
        </p:nvSpPr>
        <p:spPr>
          <a:xfrm>
            <a:off x="1527519" y="2167439"/>
            <a:ext cx="5133257" cy="3991961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>
              <a:spcAft>
                <a:spcPts val="1200"/>
              </a:spcAft>
              <a:buClr>
                <a:schemeClr val="tx1"/>
              </a:buClr>
              <a:buSzPct val="100000"/>
            </a:pPr>
            <a:r>
              <a:rPr lang="en-US" sz="2400" dirty="0">
                <a:solidFill>
                  <a:schemeClr val="tx1"/>
                </a:solidFill>
                <a:latin typeface="Arial"/>
                <a:cs typeface="Arial"/>
              </a:rPr>
              <a:t>Follow program’s policies on handling recalls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Aft>
                <a:spcPts val="500"/>
              </a:spcAft>
              <a:buClr>
                <a:schemeClr val="tx1"/>
              </a:buClr>
              <a:buSzPct val="100000"/>
            </a:pPr>
            <a:r>
              <a:rPr lang="en-US" sz="2400" dirty="0">
                <a:solidFill>
                  <a:schemeClr val="tx1"/>
                </a:solidFill>
                <a:latin typeface="Arial"/>
                <a:cs typeface="Arial"/>
              </a:rPr>
              <a:t>Have and use SOPs 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342900">
              <a:spcBef>
                <a:spcPts val="1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200" i="1" dirty="0">
                <a:solidFill>
                  <a:schemeClr val="tx1"/>
                </a:solidFill>
                <a:latin typeface="Arial"/>
                <a:cs typeface="Arial"/>
              </a:rPr>
              <a:t>Serving Safe Food to Children With Food Allergies</a:t>
            </a:r>
            <a:r>
              <a:rPr lang="en-US" sz="2200" dirty="0">
                <a:solidFill>
                  <a:schemeClr val="tx1"/>
                </a:solidFill>
                <a:latin typeface="Arial"/>
                <a:cs typeface="Arial"/>
              </a:rPr>
              <a:t> </a:t>
            </a:r>
            <a:endParaRPr lang="en-US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342900">
              <a:spcAft>
                <a:spcPts val="12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200" i="1" dirty="0">
                <a:solidFill>
                  <a:schemeClr val="tx1"/>
                </a:solidFill>
                <a:latin typeface="Arial"/>
                <a:cs typeface="Arial"/>
              </a:rPr>
              <a:t>Handling a Food Recall</a:t>
            </a:r>
            <a:endParaRPr lang="en-US" sz="2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8" name="Content Placeholder 7" descr="A blue binders with labels on them&#10;&#10;"/>
          <p:cNvPicPr>
            <a:picLocks noGrp="1" noChangeAspect="1"/>
          </p:cNvPicPr>
          <p:nvPr>
            <p:ph sz="half" idx="18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1245" y="685800"/>
            <a:ext cx="4328756" cy="5473700"/>
          </a:xfrm>
        </p:spPr>
      </p:pic>
    </p:spTree>
    <p:extLst>
      <p:ext uri="{BB962C8B-B14F-4D97-AF65-F5344CB8AC3E}">
        <p14:creationId xmlns:p14="http://schemas.microsoft.com/office/powerpoint/2010/main" val="41422440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 descr="A row of spices in a row&#10;&#10;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2096" y="2362200"/>
            <a:ext cx="3232807" cy="408230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66800" y="1676400"/>
            <a:ext cx="8991601" cy="4038600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1"/>
                </a:solidFill>
              </a:rPr>
              <a:t>90% reactions = 9 Major </a:t>
            </a:r>
            <a:endParaRPr lang="en-US" dirty="0"/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1"/>
                </a:solidFill>
              </a:rPr>
              <a:t>10% reactions = Not 9 Major 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170 foods can cause allergic reactions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1"/>
                </a:solidFill>
              </a:rPr>
              <a:t>Read the entire ingredient statement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1"/>
                </a:solidFill>
              </a:rPr>
              <a:t>Work with parent or guardian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Be aware of “spices” in ingredient statement</a:t>
            </a:r>
          </a:p>
          <a:p>
            <a:pPr marL="0" indent="0">
              <a:spcBef>
                <a:spcPts val="400"/>
              </a:spcBef>
              <a:spcAft>
                <a:spcPts val="1200"/>
              </a:spcAft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066800" y="533400"/>
            <a:ext cx="901930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Labels for Other Allergens</a:t>
            </a:r>
          </a:p>
        </p:txBody>
      </p:sp>
    </p:spTree>
    <p:extLst>
      <p:ext uri="{BB962C8B-B14F-4D97-AF65-F5344CB8AC3E}">
        <p14:creationId xmlns:p14="http://schemas.microsoft.com/office/powerpoint/2010/main" val="8089880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srgbClr val="94C600"/>
              </a:buClr>
              <a:buNone/>
            </a:pP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Bulk Foods and USDA Foods</a:t>
            </a: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Read ingredient statements</a:t>
            </a: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SOP for handling bulk </a:t>
            </a:r>
            <a:endParaRPr lang="en-US" sz="2800" dirty="0">
              <a:solidFill>
                <a:schemeClr val="tx1"/>
              </a:solidFill>
            </a:endParaRPr>
          </a:p>
          <a:p>
            <a:pPr marL="958850" lvl="2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Mixing lots </a:t>
            </a:r>
          </a:p>
          <a:p>
            <a:pPr marL="958850" lvl="2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Scooping out of bulk </a:t>
            </a:r>
            <a:endParaRPr lang="en-US" sz="2800" dirty="0">
              <a:solidFill>
                <a:schemeClr val="tx1"/>
              </a:solidFill>
            </a:endParaRPr>
          </a:p>
          <a:p>
            <a:pPr marL="958850" lvl="2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Cleaning bulk containers</a:t>
            </a:r>
          </a:p>
          <a:p>
            <a:pPr marL="958850" lvl="2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Preventing cross-contact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9" name="Picture 8" descr="S:\Graphics\Pictures\iStock photo\HealthierAlliance\black beans and scoop.jp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82827" y="1752600"/>
            <a:ext cx="2560637" cy="44656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835378" y="487364"/>
            <a:ext cx="922302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Recognizing Allergens in Bulk Items</a:t>
            </a:r>
          </a:p>
        </p:txBody>
      </p:sp>
    </p:spTree>
    <p:extLst>
      <p:ext uri="{BB962C8B-B14F-4D97-AF65-F5344CB8AC3E}">
        <p14:creationId xmlns:p14="http://schemas.microsoft.com/office/powerpoint/2010/main" val="27320685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8D6F5-66A4-482F-BA8E-ECA018771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9220201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Same labeling requirements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indent="-347345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Read actual labels for food allergens</a:t>
            </a:r>
          </a:p>
          <a:p>
            <a:pPr indent="-347345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USDA Foods Database</a:t>
            </a:r>
          </a:p>
          <a:p>
            <a:pPr indent="-347345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Do not rely on USDA Foods Fact Sheets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4" name="Picture 3" descr="logo of USDA Food&#10;S:\Graphics\Pictures\School Food Allergy Video Pictures\IMG_0042.JPG">
            <a:extLst>
              <a:ext uri="{FF2B5EF4-FFF2-40B4-BE49-F238E27FC236}">
                <a16:creationId xmlns:a16="http://schemas.microsoft.com/office/drawing/2014/main" id="{1241DB4E-CA6E-4ADD-AFAF-D3BC88CFEF8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53401" y="2362200"/>
            <a:ext cx="3075032" cy="323461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838200" y="381000"/>
            <a:ext cx="92201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Allergens in USDA Foods</a:t>
            </a:r>
          </a:p>
        </p:txBody>
      </p:sp>
    </p:spTree>
    <p:extLst>
      <p:ext uri="{BB962C8B-B14F-4D97-AF65-F5344CB8AC3E}">
        <p14:creationId xmlns:p14="http://schemas.microsoft.com/office/powerpoint/2010/main" val="25429913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6BD1D-4C4E-91C1-A5A9-E0AACEC79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Allergens in Crafts and Supplies</a:t>
            </a:r>
          </a:p>
        </p:txBody>
      </p:sp>
      <p:pic>
        <p:nvPicPr>
          <p:cNvPr id="5" name="Content Placeholder 4" descr="A group of pasta on a white surface&#10;&#10;Description automatically generated">
            <a:extLst>
              <a:ext uri="{FF2B5EF4-FFF2-40B4-BE49-F238E27FC236}">
                <a16:creationId xmlns:a16="http://schemas.microsoft.com/office/drawing/2014/main" id="{8E2E7EC8-2F8C-9D96-4DF6-85897B5C1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469" y="1695641"/>
            <a:ext cx="6904917" cy="4410075"/>
          </a:xfrm>
        </p:spPr>
      </p:pic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55853E41-F781-23DC-7E6A-C6EDEE1CAA6F}"/>
              </a:ext>
            </a:extLst>
          </p:cNvPr>
          <p:cNvSpPr/>
          <p:nvPr/>
        </p:nvSpPr>
        <p:spPr>
          <a:xfrm>
            <a:off x="1442814" y="1422400"/>
            <a:ext cx="2161309" cy="20066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3767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holding a can of beans&#10;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2209800"/>
            <a:ext cx="4425004" cy="331875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7110" y="617706"/>
            <a:ext cx="10566400" cy="1143000"/>
          </a:xfrm>
        </p:spPr>
        <p:txBody>
          <a:bodyPr>
            <a:noAutofit/>
          </a:bodyPr>
          <a:lstStyle/>
          <a:p>
            <a:r>
              <a:rPr lang="en-US" dirty="0"/>
              <a:t>Procedures for Reading</a:t>
            </a:r>
            <a:r>
              <a:rPr lang="en-US" b="1" dirty="0"/>
              <a:t> Food Labels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012E53-0B74-43BC-AA35-D049D33D7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9" y="1752600"/>
            <a:ext cx="5794022" cy="4038600"/>
          </a:xfrm>
          <a:noFill/>
        </p:spPr>
        <p:txBody>
          <a:bodyPr>
            <a:normAutofit/>
          </a:bodyPr>
          <a:lstStyle/>
          <a:p>
            <a:pPr indent="-347472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Build in time to read labels</a:t>
            </a:r>
          </a:p>
          <a:p>
            <a:pPr indent="-347472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Read all ingredient statements</a:t>
            </a:r>
          </a:p>
          <a:p>
            <a:pPr indent="-347472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Store labels according to  program policy</a:t>
            </a:r>
          </a:p>
        </p:txBody>
      </p:sp>
    </p:spTree>
    <p:extLst>
      <p:ext uri="{BB962C8B-B14F-4D97-AF65-F5344CB8AC3E}">
        <p14:creationId xmlns:p14="http://schemas.microsoft.com/office/powerpoint/2010/main" val="24751537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white and red question marks&#10;&#10;">
            <a:extLst>
              <a:ext uri="{FF2B5EF4-FFF2-40B4-BE49-F238E27FC236}">
                <a16:creationId xmlns:a16="http://schemas.microsoft.com/office/drawing/2014/main" id="{6B4E669A-D87A-4E58-A8BE-2DAFB54B8E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4934" y="2251032"/>
            <a:ext cx="5349025" cy="3562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007C1-7C40-4A60-BB7C-26B480727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25780" indent="-347345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 Find 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Reading Food Labels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 worksheet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525780" indent="-347345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 Write answers to questions</a:t>
            </a:r>
          </a:p>
          <a:p>
            <a:pPr marL="525780" indent="-347345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 If unsure, check “Research”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835378" y="586902"/>
            <a:ext cx="92470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Food Labels Activity</a:t>
            </a:r>
          </a:p>
        </p:txBody>
      </p:sp>
    </p:spTree>
    <p:extLst>
      <p:ext uri="{BB962C8B-B14F-4D97-AF65-F5344CB8AC3E}">
        <p14:creationId xmlns:p14="http://schemas.microsoft.com/office/powerpoint/2010/main" val="15422642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9CDDD-F89F-4E76-9579-25216FD70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Who reads labels? If they are out, who is responsible?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Can subs read labels? Part-time staff? Volunteers?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How often are labels read?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3757" y="609600"/>
            <a:ext cx="96818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Procedures for Reading Food Labels</a:t>
            </a:r>
          </a:p>
        </p:txBody>
      </p:sp>
      <p:pic>
        <p:nvPicPr>
          <p:cNvPr id="5" name="Picture 4" descr="A person reading a box label&#10;&#10;">
            <a:extLst>
              <a:ext uri="{FF2B5EF4-FFF2-40B4-BE49-F238E27FC236}">
                <a16:creationId xmlns:a16="http://schemas.microsoft.com/office/drawing/2014/main" id="{6B4E669A-D87A-4E58-A8BE-2DAFB54B8E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3048000"/>
            <a:ext cx="4548359" cy="3411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18279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green apron holding a bag of food reading the labe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31"/>
          <a:stretch/>
        </p:blipFill>
        <p:spPr>
          <a:xfrm>
            <a:off x="8001000" y="309638"/>
            <a:ext cx="3886200" cy="642412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31561"/>
            <a:ext cx="7239000" cy="4250960"/>
          </a:xfrm>
        </p:spPr>
        <p:txBody>
          <a:bodyPr>
            <a:noAutofit/>
          </a:bodyPr>
          <a:lstStyle/>
          <a:p>
            <a:pPr indent="-347472">
              <a:spcAft>
                <a:spcPts val="1200"/>
              </a:spcAft>
            </a:pPr>
            <a:r>
              <a:rPr lang="en-US" sz="2600" dirty="0">
                <a:solidFill>
                  <a:schemeClr val="tx1"/>
                </a:solidFill>
              </a:rPr>
              <a:t>Check all labels carefully every time</a:t>
            </a:r>
          </a:p>
          <a:p>
            <a:pPr lvl="2" indent="-347472"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When product is received</a:t>
            </a:r>
          </a:p>
          <a:p>
            <a:pPr lvl="4" indent="-347472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Suppliers may make product substitutions </a:t>
            </a:r>
          </a:p>
          <a:p>
            <a:pPr lvl="4" indent="-347472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Formulas may change</a:t>
            </a:r>
          </a:p>
          <a:p>
            <a:pPr lvl="4" indent="-347472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Vendors could change</a:t>
            </a:r>
          </a:p>
          <a:p>
            <a:pPr lvl="1" indent="-347472"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Before using in cooking</a:t>
            </a:r>
          </a:p>
          <a:p>
            <a:pPr indent="-347472">
              <a:spcAft>
                <a:spcPts val="1200"/>
              </a:spcAft>
            </a:pPr>
            <a:r>
              <a:rPr lang="en-US" sz="2600" dirty="0">
                <a:solidFill>
                  <a:schemeClr val="tx1"/>
                </a:solidFill>
              </a:rPr>
              <a:t>Build time into the schedule for reading label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83077" y="417581"/>
            <a:ext cx="92871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Food Labels</a:t>
            </a:r>
          </a:p>
        </p:txBody>
      </p:sp>
    </p:spTree>
    <p:extLst>
      <p:ext uri="{BB962C8B-B14F-4D97-AF65-F5344CB8AC3E}">
        <p14:creationId xmlns:p14="http://schemas.microsoft.com/office/powerpoint/2010/main" val="10614845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82B97-1465-4AF4-B4F8-3CA797C18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9" y="1752600"/>
            <a:ext cx="6708421" cy="4038600"/>
          </a:xfrm>
        </p:spPr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Keep food labels? How long?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Cannot find label? 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How to find label when case is thrown away?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Where are food labels stored?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53212" y="762000"/>
            <a:ext cx="924094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Storing Food Labels</a:t>
            </a:r>
          </a:p>
        </p:txBody>
      </p:sp>
      <p:pic>
        <p:nvPicPr>
          <p:cNvPr id="5" name="Picture 4" descr="A stack of white boxes&#10;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1981200"/>
            <a:ext cx="38862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5550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286" y="533400"/>
            <a:ext cx="6291150" cy="1328497"/>
          </a:xfrm>
        </p:spPr>
        <p:txBody>
          <a:bodyPr anchor="t"/>
          <a:lstStyle/>
          <a:p>
            <a:r>
              <a:rPr lang="en-US" dirty="0"/>
              <a:t>Food Label Storage</a:t>
            </a:r>
          </a:p>
        </p:txBody>
      </p:sp>
      <p:pic>
        <p:nvPicPr>
          <p:cNvPr id="5" name="Content Placeholder 4" descr="A close-up of a nutrition label&#10;&#10;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297" y="4278794"/>
            <a:ext cx="10930416" cy="223750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150" y="1295400"/>
            <a:ext cx="10776390" cy="2804385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567055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b="0" dirty="0">
                <a:solidFill>
                  <a:schemeClr val="tx1"/>
                </a:solidFill>
                <a:latin typeface="Arial"/>
                <a:cs typeface="Arial"/>
              </a:rPr>
              <a:t>CDC recommends keeping labels 24 hours</a:t>
            </a:r>
            <a:endParaRPr lang="en-US" sz="26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024255" lvl="1" indent="-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Available in case of reaction</a:t>
            </a:r>
          </a:p>
          <a:p>
            <a:pPr marL="567055" indent="-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b="0" dirty="0">
                <a:solidFill>
                  <a:schemeClr val="tx1"/>
                </a:solidFill>
                <a:latin typeface="Arial"/>
                <a:cs typeface="Arial"/>
              </a:rPr>
              <a:t>Keep label if food is used as leftover or reused in another recipe</a:t>
            </a:r>
          </a:p>
          <a:p>
            <a:pPr marL="567055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b="0" dirty="0">
                <a:solidFill>
                  <a:schemeClr val="tx1"/>
                </a:solidFill>
                <a:latin typeface="Arial"/>
                <a:cs typeface="Arial"/>
              </a:rPr>
              <a:t>Storing ideas</a:t>
            </a:r>
          </a:p>
          <a:p>
            <a:pPr marL="1024255" lvl="1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Keep actual label</a:t>
            </a:r>
          </a:p>
          <a:p>
            <a:pPr marL="1024255" lvl="1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Scan or take photo</a:t>
            </a:r>
          </a:p>
        </p:txBody>
      </p:sp>
    </p:spTree>
    <p:extLst>
      <p:ext uri="{BB962C8B-B14F-4D97-AF65-F5344CB8AC3E}">
        <p14:creationId xmlns:p14="http://schemas.microsoft.com/office/powerpoint/2010/main" val="18936357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BC7E2-BEB3-05E1-E3E2-4B587E347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Procedures for Changes in Food Labels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58BE6-0173-4A6B-BD3E-68F7EFEB6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1667908"/>
            <a:ext cx="10363200" cy="44098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>
              <a:spcBef>
                <a:spcPts val="12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What do you do if a substitute product contains allergen?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lvl="2" indent="-347345">
              <a:spcBef>
                <a:spcPts val="1200"/>
              </a:spcBef>
              <a:spcAft>
                <a:spcPts val="18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800" i="0" dirty="0">
                <a:solidFill>
                  <a:schemeClr val="tx1"/>
                </a:solidFill>
                <a:latin typeface="Arial"/>
                <a:cs typeface="Arial"/>
              </a:rPr>
              <a:t>Recipe has changed?</a:t>
            </a:r>
          </a:p>
          <a:p>
            <a:pPr lvl="2" indent="-347345">
              <a:spcBef>
                <a:spcPts val="1200"/>
              </a:spcBef>
              <a:spcAft>
                <a:spcPts val="18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lang="en-US" sz="2800" i="0" dirty="0">
                <a:solidFill>
                  <a:schemeClr val="tx1"/>
                </a:solidFill>
                <a:latin typeface="Arial"/>
                <a:cs typeface="Arial"/>
              </a:rPr>
              <a:t>ew advisory statement?</a:t>
            </a:r>
          </a:p>
          <a:p>
            <a:pPr indent="-347345">
              <a:spcBef>
                <a:spcPts val="12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What is chain of command for communicating new allergen?</a:t>
            </a:r>
          </a:p>
          <a:p>
            <a:pPr indent="-347345">
              <a:spcBef>
                <a:spcPts val="12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If misread label, what do you do?</a:t>
            </a:r>
          </a:p>
        </p:txBody>
      </p:sp>
    </p:spTree>
    <p:extLst>
      <p:ext uri="{BB962C8B-B14F-4D97-AF65-F5344CB8AC3E}">
        <p14:creationId xmlns:p14="http://schemas.microsoft.com/office/powerpoint/2010/main" val="11132989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10363200" cy="4419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Know chain of communication to report allergens in food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Can prevent an allergic reaction </a:t>
            </a:r>
            <a:endParaRPr lang="en-US" sz="2800" dirty="0">
              <a:solidFill>
                <a:schemeClr val="tx1"/>
              </a:solidFill>
            </a:endParaRP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Food allergy management plan outlines: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Chain of command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Actions employees take if a food label is read incorrectly and contains a food allergen</a:t>
            </a:r>
          </a:p>
          <a:p>
            <a:pPr marL="1435735" lvl="4" indent="-4572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Do not serve the food to the child with the allergy</a:t>
            </a: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Train employees on plan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8200" y="304800"/>
            <a:ext cx="924010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Changes in Food Labels</a:t>
            </a:r>
          </a:p>
        </p:txBody>
      </p:sp>
    </p:spTree>
    <p:extLst>
      <p:ext uri="{BB962C8B-B14F-4D97-AF65-F5344CB8AC3E}">
        <p14:creationId xmlns:p14="http://schemas.microsoft.com/office/powerpoint/2010/main" val="42906644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43FC6-B87E-4C66-82EA-7DE7720CD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9429"/>
            <a:ext cx="7752942" cy="4038600"/>
          </a:xfrm>
        </p:spPr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How does your program share food allergy information?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Parent/guardian requests additional information?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Communicate with other employees?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If you cannot answer, who do you contact?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8200" y="416429"/>
            <a:ext cx="102107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Communicating Food Allergy Information</a:t>
            </a:r>
          </a:p>
        </p:txBody>
      </p:sp>
      <p:pic>
        <p:nvPicPr>
          <p:cNvPr id="5" name="Picture 4" descr="A person talking on a telephone&#10;&#10;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229600" y="1366258"/>
            <a:ext cx="3222679" cy="481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366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07008"/>
            <a:ext cx="10388600" cy="446828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Methods for sharing food allergy information</a:t>
            </a:r>
            <a:endParaRPr lang="en-US" sz="2600" dirty="0">
              <a:solidFill>
                <a:schemeClr val="tx1"/>
              </a:solidFill>
            </a:endParaRPr>
          </a:p>
          <a:p>
            <a:pPr marL="1024255" lvl="2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Program website</a:t>
            </a:r>
          </a:p>
          <a:p>
            <a:pPr marL="1024255" lvl="2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Prepare handouts</a:t>
            </a:r>
          </a:p>
          <a:p>
            <a:pPr marL="1024255" lvl="2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Provide training for your staff and parents or guardians.  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By communicating, families will understand how child is being protected:</a:t>
            </a:r>
          </a:p>
          <a:p>
            <a:pPr marL="1024255" lvl="2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Priority of the child nutrition program</a:t>
            </a:r>
          </a:p>
          <a:p>
            <a:pPr marL="1024255" lvl="2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Precautions taken </a:t>
            </a:r>
            <a:endParaRPr lang="en-US" sz="2600" dirty="0">
              <a:solidFill>
                <a:schemeClr val="tx1"/>
              </a:solidFill>
            </a:endParaRPr>
          </a:p>
          <a:p>
            <a:pPr marL="1024255" lvl="2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Emergency action plan in place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304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Communicating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13002542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0AAB5-6F1E-4103-850D-6E7DA4D8E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25780" indent="-347345">
              <a:spcAft>
                <a:spcPts val="1800"/>
              </a:spcAft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Each group will be assigned a scenario.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525780" indent="-347345">
              <a:spcAft>
                <a:spcPts val="1800"/>
              </a:spcAft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Design skit to show solution.</a:t>
            </a:r>
          </a:p>
          <a:p>
            <a:pPr>
              <a:spcAft>
                <a:spcPts val="1800"/>
              </a:spcAft>
            </a:pPr>
            <a:endParaRPr lang="en-US" sz="2800" dirty="0"/>
          </a:p>
        </p:txBody>
      </p:sp>
      <p:pic>
        <p:nvPicPr>
          <p:cNvPr id="5" name="Picture 4" descr="A group of people sitting at a table looking at paperwork&#10;&#10;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2971800"/>
            <a:ext cx="5172075" cy="3448050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914400" y="625407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Label Reading Role-Play Activity</a:t>
            </a:r>
          </a:p>
        </p:txBody>
      </p:sp>
    </p:spTree>
    <p:extLst>
      <p:ext uri="{BB962C8B-B14F-4D97-AF65-F5344CB8AC3E}">
        <p14:creationId xmlns:p14="http://schemas.microsoft.com/office/powerpoint/2010/main" val="6008078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990600" y="1676400"/>
            <a:ext cx="10134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5016" indent="-457200"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Nine major food allergens in the ingredient statement on the food label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5016" indent="-457200"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Allergens not among the nine major, in bulk, and in USDA Foods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5016" indent="-457200"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 for reading ingredient statements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9906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2 Review</a:t>
            </a:r>
          </a:p>
        </p:txBody>
      </p:sp>
    </p:spTree>
    <p:extLst>
      <p:ext uri="{BB962C8B-B14F-4D97-AF65-F5344CB8AC3E}">
        <p14:creationId xmlns:p14="http://schemas.microsoft.com/office/powerpoint/2010/main" val="40740700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14400" y="1905000"/>
            <a:ext cx="9105900" cy="4579938"/>
          </a:xfrm>
        </p:spPr>
        <p:txBody>
          <a:bodyPr>
            <a:normAutofit/>
          </a:bodyPr>
          <a:lstStyle/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solidFill>
                  <a:schemeClr val="tx1"/>
                </a:solidFill>
              </a:rPr>
              <a:t>Cross-contact definition</a:t>
            </a:r>
            <a:endParaRPr lang="en-US" dirty="0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solidFill>
                  <a:schemeClr val="tx1"/>
                </a:solidFill>
              </a:rPr>
              <a:t>Ways cross-contact occurs</a:t>
            </a:r>
            <a:endParaRPr lang="en-US" sz="2000" dirty="0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solidFill>
                  <a:schemeClr val="tx1"/>
                </a:solidFill>
              </a:rPr>
              <a:t>Strategies to avoid cross-contact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endParaRPr lang="en-US" sz="2800" dirty="0"/>
          </a:p>
          <a:p>
            <a:pPr>
              <a:spcAft>
                <a:spcPts val="2400"/>
              </a:spcAft>
            </a:pPr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14400" y="609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3: Avoiding Cross-Contact</a:t>
            </a:r>
          </a:p>
        </p:txBody>
      </p:sp>
    </p:spTree>
    <p:extLst>
      <p:ext uri="{BB962C8B-B14F-4D97-AF65-F5344CB8AC3E}">
        <p14:creationId xmlns:p14="http://schemas.microsoft.com/office/powerpoint/2010/main" val="34547606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606536"/>
              </p:ext>
            </p:extLst>
          </p:nvPr>
        </p:nvGraphicFramePr>
        <p:xfrm>
          <a:off x="914400" y="609599"/>
          <a:ext cx="10363200" cy="5486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9588">
                  <a:extLst>
                    <a:ext uri="{9D8B030D-6E8A-4147-A177-3AD203B41FA5}">
                      <a16:colId xmlns:a16="http://schemas.microsoft.com/office/drawing/2014/main" val="3951302454"/>
                    </a:ext>
                  </a:extLst>
                </a:gridCol>
                <a:gridCol w="5413612">
                  <a:extLst>
                    <a:ext uri="{9D8B030D-6E8A-4147-A177-3AD203B41FA5}">
                      <a16:colId xmlns:a16="http://schemas.microsoft.com/office/drawing/2014/main" val="49460587"/>
                    </a:ext>
                  </a:extLst>
                </a:gridCol>
              </a:tblGrid>
              <a:tr h="13825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Cross-Contact</a:t>
                      </a: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Cross-Contamination</a:t>
                      </a:r>
                      <a:endParaRPr lang="en-US" sz="3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2513863436"/>
                  </a:ext>
                </a:extLst>
              </a:tr>
              <a:tr h="14108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Accidental transfer of </a:t>
                      </a:r>
                      <a:r>
                        <a:rPr lang="en-US" sz="2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allergens</a:t>
                      </a:r>
                      <a:endParaRPr lang="en-US" sz="2400" b="1" u="sng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Accidental transfer of </a:t>
                      </a:r>
                      <a:r>
                        <a:rPr lang="en-US" sz="2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microorganisms</a:t>
                      </a:r>
                      <a:endParaRPr lang="en-US" sz="2400" b="1" u="sng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1274163477"/>
                  </a:ext>
                </a:extLst>
              </a:tr>
              <a:tr h="1241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</a:t>
                      </a:r>
                      <a:r>
                        <a:rPr lang="en-US" sz="2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not</a:t>
                      </a:r>
                      <a:r>
                        <a:rPr lang="en-US" sz="24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reduce or eliminate allergens.</a:t>
                      </a:r>
                      <a:endParaRPr lang="en-US" sz="2400" b="0" u="none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</a:t>
                      </a:r>
                      <a:r>
                        <a:rPr lang="en-US" sz="2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en-US" sz="24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reduce or eliminate microorganisms.</a:t>
                      </a:r>
                      <a:endParaRPr lang="en-US" sz="2400" u="none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3884225520"/>
                  </a:ext>
                </a:extLst>
              </a:tr>
              <a:tr h="14515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Example:</a:t>
                      </a:r>
                      <a:r>
                        <a:rPr lang="en-US" sz="2400" u="non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Cutting PB&amp;J and turkey sandwiches with same knife</a:t>
                      </a:r>
                      <a:endParaRPr lang="en-US" sz="2400" b="0" u="none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Example:</a:t>
                      </a:r>
                      <a:r>
                        <a:rPr lang="en-US" sz="2400" u="non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Raw meat stored above and dripping into fresh apple container</a:t>
                      </a:r>
                      <a:endParaRPr lang="en-US" sz="2400" u="none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1833844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8169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Cross-Contact or Cross-Contamination? Activity 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28800" y="2309481"/>
            <a:ext cx="5157787" cy="82391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Cross-Contact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8767426" y="2303308"/>
            <a:ext cx="2495774" cy="82391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ultiply 2"/>
          <p:cNvSpPr/>
          <p:nvPr/>
        </p:nvSpPr>
        <p:spPr>
          <a:xfrm>
            <a:off x="5010150" y="3157938"/>
            <a:ext cx="2318657" cy="2255036"/>
          </a:xfrm>
          <a:prstGeom prst="mathMultiply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Half Frame 3"/>
          <p:cNvSpPr/>
          <p:nvPr/>
        </p:nvSpPr>
        <p:spPr>
          <a:xfrm rot="16200000">
            <a:off x="1404795" y="3517473"/>
            <a:ext cx="1505743" cy="1530290"/>
          </a:xfrm>
          <a:prstGeom prst="halfFrame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0800000">
            <a:off x="1752600" y="3505200"/>
            <a:ext cx="1505743" cy="1530290"/>
          </a:xfrm>
          <a:prstGeom prst="halfFrame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6105702E-FBA4-DDFF-2C9B-37C639F1ABC4}"/>
              </a:ext>
            </a:extLst>
          </p:cNvPr>
          <p:cNvSpPr txBox="1">
            <a:spLocks/>
          </p:cNvSpPr>
          <p:nvPr/>
        </p:nvSpPr>
        <p:spPr>
          <a:xfrm>
            <a:off x="4074940" y="2303308"/>
            <a:ext cx="51831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76000"/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Tx/>
              <a:buSzPct val="76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Tx/>
              <a:buSzPct val="76000"/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Tx/>
              <a:buSzPct val="76000"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Tx/>
              <a:buSzPct val="76000"/>
              <a:buFont typeface="Arial" panose="020B0604020202020204" pitchFamily="34" charset="0"/>
              <a:buNone/>
              <a:defRPr sz="1600" b="1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Cross-Contamination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90DB6541-518C-7D54-A636-CC88EB829D3B}"/>
              </a:ext>
            </a:extLst>
          </p:cNvPr>
          <p:cNvSpPr/>
          <p:nvPr/>
        </p:nvSpPr>
        <p:spPr>
          <a:xfrm>
            <a:off x="8662650" y="3429000"/>
            <a:ext cx="1671976" cy="1714500"/>
          </a:xfrm>
          <a:prstGeom prst="donut">
            <a:avLst/>
          </a:prstGeom>
          <a:solidFill>
            <a:srgbClr val="00ABC8"/>
          </a:solidFill>
          <a:ln>
            <a:solidFill>
              <a:srgbClr val="00ABC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484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366" y="5532437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Cross-Contact or Cross-Contamination?</a:t>
            </a:r>
          </a:p>
        </p:txBody>
      </p:sp>
    </p:spTree>
    <p:extLst>
      <p:ext uri="{BB962C8B-B14F-4D97-AF65-F5344CB8AC3E}">
        <p14:creationId xmlns:p14="http://schemas.microsoft.com/office/powerpoint/2010/main" val="10488393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366" y="5532437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Cross-Contact or Cross-Contamination?</a:t>
            </a:r>
          </a:p>
        </p:txBody>
      </p:sp>
    </p:spTree>
    <p:extLst>
      <p:ext uri="{BB962C8B-B14F-4D97-AF65-F5344CB8AC3E}">
        <p14:creationId xmlns:p14="http://schemas.microsoft.com/office/powerpoint/2010/main" val="3139478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838681"/>
            <a:ext cx="5562600" cy="3698150"/>
          </a:xfrm>
          <a:solidFill>
            <a:schemeClr val="bg1"/>
          </a:solidFill>
        </p:spPr>
        <p:txBody>
          <a:bodyPr>
            <a:noAutofit/>
          </a:bodyPr>
          <a:lstStyle/>
          <a:p>
            <a:b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Cross-Contact or Cross-Contamination?</a:t>
            </a:r>
            <a:b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 descr="A person in a blue shirt tasting food with a spoon&#10;&#10;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5951" y="-17402"/>
            <a:ext cx="5002650" cy="687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825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1614352"/>
            <a:ext cx="5646419" cy="3698150"/>
          </a:xfrm>
          <a:noFill/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Cross-Contact or Cross-Contamination?</a:t>
            </a:r>
          </a:p>
        </p:txBody>
      </p:sp>
      <p:pic>
        <p:nvPicPr>
          <p:cNvPr id="3" name="Picture 2" descr="A person wearing a heavily soiled apron and standing in a kitchen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91"/>
          <a:stretch/>
        </p:blipFill>
        <p:spPr>
          <a:xfrm>
            <a:off x="500742" y="155940"/>
            <a:ext cx="5105400" cy="661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977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72633" y="1745673"/>
            <a:ext cx="5922433" cy="46889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Food handling and preparation</a:t>
            </a: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Insufficient handwashing </a:t>
            </a:r>
            <a:endParaRPr lang="en-US" sz="2800" dirty="0">
              <a:solidFill>
                <a:schemeClr val="tx1"/>
              </a:solidFill>
            </a:endParaRP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Insufficient cleaning </a:t>
            </a:r>
            <a:endParaRPr lang="en-US" sz="2800" dirty="0">
              <a:solidFill>
                <a:schemeClr val="tx1"/>
              </a:solidFill>
            </a:endParaRP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Shared equipment, utensils, cutting boards, counters</a:t>
            </a: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Splatter or steam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990600" y="602673"/>
            <a:ext cx="998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Potential Sources of Cross-Contact</a:t>
            </a:r>
          </a:p>
        </p:txBody>
      </p:sp>
      <p:pic>
        <p:nvPicPr>
          <p:cNvPr id="2" name="Picture 1" descr="A person serving food in a restaurant&#10;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671" y="2888673"/>
            <a:ext cx="4692650" cy="352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818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food icons&#10;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234" y="1676400"/>
            <a:ext cx="10934700" cy="482798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914400" y="457200"/>
            <a:ext cx="10591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Where Are the Allergens? Activity</a:t>
            </a:r>
          </a:p>
        </p:txBody>
      </p:sp>
    </p:spTree>
    <p:extLst>
      <p:ext uri="{BB962C8B-B14F-4D97-AF65-F5344CB8AC3E}">
        <p14:creationId xmlns:p14="http://schemas.microsoft.com/office/powerpoint/2010/main" val="32418201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914400" y="39970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Cleaning and Sanitizing</a:t>
            </a:r>
          </a:p>
        </p:txBody>
      </p:sp>
      <p:pic>
        <p:nvPicPr>
          <p:cNvPr id="3" name="Picture 2" descr="Diagram of a sink with different types of dishes&#10;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4563" y="1538817"/>
            <a:ext cx="7768693" cy="48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189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lastic container with labels&#10;&#10;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4825" y="1447796"/>
            <a:ext cx="3183467" cy="238803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128768" y="381000"/>
            <a:ext cx="89296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Preventing Cross-Contact</a:t>
            </a:r>
          </a:p>
        </p:txBody>
      </p:sp>
      <p:pic>
        <p:nvPicPr>
          <p:cNvPr id="6" name="Picture 5" descr="A close-up of a jar labeled for food allergy&#10;&#10;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43200" y="3902518"/>
            <a:ext cx="3183467" cy="23876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red and green buckets with writing on them&#10;&#10;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00800" y="3886306"/>
            <a:ext cx="3183467" cy="23876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A person washing their hands&#10;&#10;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31217" y="1447797"/>
            <a:ext cx="3005958" cy="238803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9257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EB1C7-BBB9-614C-184B-7D7C59915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Avoiding Cross-Contact Case Studies Activity</a:t>
            </a:r>
          </a:p>
        </p:txBody>
      </p:sp>
      <p:pic>
        <p:nvPicPr>
          <p:cNvPr id="5" name="Content Placeholder 4" descr="Bowl of circle cereal with spilled milk">
            <a:extLst>
              <a:ext uri="{FF2B5EF4-FFF2-40B4-BE49-F238E27FC236}">
                <a16:creationId xmlns:a16="http://schemas.microsoft.com/office/drawing/2014/main" id="{2502C933-7F38-19A0-C3DF-B5C5DD7A6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62" y="1914525"/>
            <a:ext cx="4410075" cy="4410075"/>
          </a:xfrm>
        </p:spPr>
      </p:pic>
    </p:spTree>
    <p:extLst>
      <p:ext uri="{BB962C8B-B14F-4D97-AF65-F5344CB8AC3E}">
        <p14:creationId xmlns:p14="http://schemas.microsoft.com/office/powerpoint/2010/main" val="41258678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1143000" y="685800"/>
            <a:ext cx="9753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HACCP-Based Food Safety Plan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02099535"/>
              </p:ext>
            </p:extLst>
          </p:nvPr>
        </p:nvGraphicFramePr>
        <p:xfrm>
          <a:off x="1143000" y="2057401"/>
          <a:ext cx="97536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3762451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172234" y="1901952"/>
            <a:ext cx="7139662" cy="42644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347345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Find the </a:t>
            </a:r>
            <a:r>
              <a:rPr lang="en-US" sz="2600" b="1" dirty="0">
                <a:solidFill>
                  <a:schemeClr val="tx1"/>
                </a:solidFill>
                <a:latin typeface="Arial"/>
                <a:cs typeface="Arial"/>
              </a:rPr>
              <a:t>Avoiding Cross-Contact Plan</a:t>
            </a: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 worksheet.</a:t>
            </a:r>
          </a:p>
          <a:p>
            <a:pPr marL="514350" indent="-347345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Think about your kitchen.</a:t>
            </a:r>
          </a:p>
          <a:p>
            <a:pPr marL="514350" indent="-347345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Write where cross-contact could occur during these food processes.</a:t>
            </a:r>
          </a:p>
          <a:p>
            <a:pPr marL="514350" indent="-347345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Write procedures your program uses to avoid cross-contact.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609600"/>
            <a:ext cx="6781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Preventing Cross-Contact Plan Activity</a:t>
            </a:r>
          </a:p>
        </p:txBody>
      </p:sp>
      <p:graphicFrame>
        <p:nvGraphicFramePr>
          <p:cNvPr id="5" name="Content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4571399"/>
              </p:ext>
            </p:extLst>
          </p:nvPr>
        </p:nvGraphicFramePr>
        <p:xfrm>
          <a:off x="8382000" y="0"/>
          <a:ext cx="3810000" cy="685799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2703429491"/>
                    </a:ext>
                  </a:extLst>
                </a:gridCol>
              </a:tblGrid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Receiving Food</a:t>
                      </a:r>
                      <a:endParaRPr lang="en-US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5648873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Storing Food</a:t>
                      </a:r>
                      <a:endParaRPr lang="en-US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25386215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Preparing Food</a:t>
                      </a:r>
                      <a:endParaRPr lang="en-US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4713737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Food</a:t>
                      </a:r>
                      <a:endParaRPr lang="en-US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4611439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Holding Food</a:t>
                      </a:r>
                      <a:endParaRPr lang="en-US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2447528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Serving Food</a:t>
                      </a:r>
                      <a:endParaRPr lang="en-US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5364379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Handling Leftovers</a:t>
                      </a:r>
                      <a:endParaRPr lang="en-US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4262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05812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0AAB5-6F1E-4103-850D-6E7DA4D8E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200"/>
            <a:ext cx="9067801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82930" indent="-347345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Each group will be assigned a scenario.</a:t>
            </a:r>
            <a:endParaRPr lang="en-US" dirty="0">
              <a:solidFill>
                <a:schemeClr val="tx1"/>
              </a:solidFill>
            </a:endParaRPr>
          </a:p>
          <a:p>
            <a:pPr marL="582930" indent="-347345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Come up with solution(s).</a:t>
            </a:r>
          </a:p>
          <a:p>
            <a:pPr marL="582930" indent="-347345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Report out.</a:t>
            </a:r>
            <a:endParaRPr lang="en-US" sz="2800" dirty="0">
              <a:solidFill>
                <a:schemeClr val="tx1"/>
              </a:solidFill>
            </a:endParaRPr>
          </a:p>
          <a:p>
            <a:pPr marL="525780" indent="-457200">
              <a:spcAft>
                <a:spcPts val="18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800" dirty="0"/>
          </a:p>
        </p:txBody>
      </p:sp>
      <p:pic>
        <p:nvPicPr>
          <p:cNvPr id="4" name="Picture 3" descr="A group of people sitting around a table with sticky notes&#10;&#10;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2819400"/>
            <a:ext cx="6248400" cy="3527431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028700" y="533400"/>
            <a:ext cx="1013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300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Avoiding</a:t>
            </a:r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 Cross-Contact Scenario Activity</a:t>
            </a:r>
          </a:p>
        </p:txBody>
      </p:sp>
    </p:spTree>
    <p:extLst>
      <p:ext uri="{BB962C8B-B14F-4D97-AF65-F5344CB8AC3E}">
        <p14:creationId xmlns:p14="http://schemas.microsoft.com/office/powerpoint/2010/main" val="62705241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990600" y="1676400"/>
            <a:ext cx="9029700" cy="4351338"/>
          </a:xfrm>
        </p:spPr>
        <p:txBody>
          <a:bodyPr>
            <a:normAutofit/>
          </a:bodyPr>
          <a:lstStyle/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solidFill>
                  <a:schemeClr val="tx1"/>
                </a:solidFill>
              </a:rPr>
              <a:t>Cross-contact definition</a:t>
            </a: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solidFill>
                  <a:schemeClr val="tx1"/>
                </a:solidFill>
              </a:rPr>
              <a:t>Ways cross-contact occurs</a:t>
            </a: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solidFill>
                  <a:schemeClr val="tx1"/>
                </a:solidFill>
              </a:rPr>
              <a:t>Strategies to avoid cross-contact</a:t>
            </a:r>
          </a:p>
          <a:p>
            <a:pPr marL="68580" indent="0">
              <a:spcAft>
                <a:spcPts val="2400"/>
              </a:spcAft>
              <a:buNone/>
            </a:pPr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533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3 Review</a:t>
            </a:r>
          </a:p>
        </p:txBody>
      </p:sp>
    </p:spTree>
    <p:extLst>
      <p:ext uri="{BB962C8B-B14F-4D97-AF65-F5344CB8AC3E}">
        <p14:creationId xmlns:p14="http://schemas.microsoft.com/office/powerpoint/2010/main" val="39927970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90600" y="1962376"/>
            <a:ext cx="10210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985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461645" indent="-347345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Role of child nutrition staff in supporting children with food allergies</a:t>
            </a:r>
            <a:endParaRPr lang="en-US"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69850" indent="-347345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461645" indent="-347345">
              <a:spcBef>
                <a:spcPts val="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Manage food outside of the child nutrition program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2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790801"/>
            <a:ext cx="1021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Lesson 4: Accommodating Children With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36521328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Respect Children With Food Allergies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928800" y="2124076"/>
            <a:ext cx="5157787" cy="3277314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Civil rights and privacy must </a:t>
            </a: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not be violated.</a:t>
            </a:r>
            <a:endParaRPr lang="en-US" sz="2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indent="-457200"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Do not single out child with </a:t>
            </a: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food allergies.</a:t>
            </a:r>
          </a:p>
        </p:txBody>
      </p:sp>
      <p:pic>
        <p:nvPicPr>
          <p:cNvPr id="16" name="Content Placeholder 15" descr="A child holding a tray of food&#10;&#10;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082294" y="2124076"/>
            <a:ext cx="3642856" cy="3916202"/>
          </a:xfrm>
        </p:spPr>
      </p:pic>
    </p:spTree>
    <p:extLst>
      <p:ext uri="{BB962C8B-B14F-4D97-AF65-F5344CB8AC3E}">
        <p14:creationId xmlns:p14="http://schemas.microsoft.com/office/powerpoint/2010/main" val="319745197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children sitting at a table&#10;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39712" y="3611880"/>
            <a:ext cx="4467153" cy="282575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5"/>
          <p:cNvSpPr>
            <a:spLocks noGrp="1"/>
          </p:cNvSpPr>
          <p:nvPr>
            <p:ph idx="1"/>
          </p:nvPr>
        </p:nvSpPr>
        <p:spPr>
          <a:xfrm>
            <a:off x="835378" y="1981200"/>
            <a:ext cx="10543823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800" dirty="0">
                <a:latin typeface="Arial"/>
                <a:cs typeface="Arial"/>
              </a:rPr>
              <a:t>Be alert to prevent bullying from other children and/or adults.</a:t>
            </a:r>
            <a:endParaRPr lang="en-US" sz="2800" dirty="0"/>
          </a:p>
          <a:p>
            <a:pPr>
              <a:spcAft>
                <a:spcPts val="1800"/>
              </a:spcAft>
            </a:pPr>
            <a:r>
              <a:rPr lang="en-US" sz="2800" dirty="0">
                <a:latin typeface="Arial"/>
                <a:cs typeface="Arial"/>
              </a:rPr>
              <a:t>Encourage children to notify an adult, parent, or guardian if they are being harassed or threatened.</a:t>
            </a:r>
            <a:endParaRPr lang="en-US" sz="2800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990600" y="609600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Protect Children With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32453761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600200"/>
            <a:ext cx="102870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8580" indent="0">
              <a:spcAft>
                <a:spcPts val="1800"/>
              </a:spcAft>
              <a:buNone/>
            </a:pPr>
            <a:r>
              <a:rPr lang="en-US" sz="2600" dirty="0">
                <a:solidFill>
                  <a:schemeClr val="tx1"/>
                </a:solidFill>
              </a:rPr>
              <a:t>Laws that cover the treatment of those with disabilities</a:t>
            </a:r>
          </a:p>
          <a:p>
            <a:pPr lvl="1" indent="-347472">
              <a:spcAft>
                <a:spcPts val="1800"/>
              </a:spcAft>
            </a:pPr>
            <a:r>
              <a:rPr lang="en-US" sz="2400" dirty="0">
                <a:solidFill>
                  <a:schemeClr val="tx1"/>
                </a:solidFill>
              </a:rPr>
              <a:t>Rehabilitation Act of 1973</a:t>
            </a:r>
          </a:p>
          <a:p>
            <a:pPr lvl="1" indent="-347472">
              <a:spcAft>
                <a:spcPts val="1800"/>
              </a:spcAft>
            </a:pPr>
            <a:r>
              <a:rPr lang="en-US" sz="2400" dirty="0">
                <a:solidFill>
                  <a:schemeClr val="tx1"/>
                </a:solidFill>
              </a:rPr>
              <a:t>Individuals with Disabilities Education Act (IDEA)</a:t>
            </a:r>
          </a:p>
          <a:p>
            <a:pPr lvl="1" indent="-347472">
              <a:spcAft>
                <a:spcPts val="1800"/>
              </a:spcAft>
            </a:pPr>
            <a:r>
              <a:rPr lang="en-US" sz="2400" dirty="0">
                <a:solidFill>
                  <a:schemeClr val="tx1"/>
                </a:solidFill>
              </a:rPr>
              <a:t>Americans with Disabilities Act (ADA)</a:t>
            </a:r>
          </a:p>
        </p:txBody>
      </p:sp>
      <p:pic>
        <p:nvPicPr>
          <p:cNvPr id="3" name="Picture 2" descr="A hand holding a gavel in front of a flag&#10;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3505200"/>
            <a:ext cx="4419600" cy="2971352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914400" y="457200"/>
            <a:ext cx="912431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Federal Disability Laws</a:t>
            </a:r>
          </a:p>
        </p:txBody>
      </p:sp>
    </p:spTree>
    <p:extLst>
      <p:ext uri="{BB962C8B-B14F-4D97-AF65-F5344CB8AC3E}">
        <p14:creationId xmlns:p14="http://schemas.microsoft.com/office/powerpoint/2010/main" val="2473562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8F51B-5A44-46C6-AC04-37B121465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8" y="1524000"/>
            <a:ext cx="10543823" cy="4267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580" indent="0">
              <a:spcAft>
                <a:spcPts val="1800"/>
              </a:spcAft>
              <a:buNone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Laws that protect the privacy of children with disabilities</a:t>
            </a:r>
          </a:p>
          <a:p>
            <a:pPr lvl="1" indent="-347345"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Health Insurance Portability and Accountability Act of 1996 (HIPAA)</a:t>
            </a:r>
          </a:p>
          <a:p>
            <a:pPr lvl="1" indent="-347345"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Family Educational Rights and Privacy Act of 1974 (FERPA)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914400" y="609600"/>
            <a:ext cx="908473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Federal Privacy Laws</a:t>
            </a:r>
          </a:p>
        </p:txBody>
      </p:sp>
      <p:pic>
        <p:nvPicPr>
          <p:cNvPr id="7" name="Picture 6" descr="A brown envelope with red text stating confidential&#10;&#10;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3810000"/>
            <a:ext cx="3581400" cy="266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89657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29910" y="194943"/>
            <a:ext cx="9971088" cy="1325562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Strategies to Accommodate Children With Food Allergies 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29909" y="1520505"/>
            <a:ext cx="10782784" cy="4922523"/>
            <a:chOff x="729909" y="1630999"/>
            <a:chExt cx="10782784" cy="3730480"/>
          </a:xfrm>
        </p:grpSpPr>
        <p:sp>
          <p:nvSpPr>
            <p:cNvPr id="5" name="Straight Connector 4"/>
            <p:cNvSpPr/>
            <p:nvPr/>
          </p:nvSpPr>
          <p:spPr>
            <a:xfrm>
              <a:off x="729909" y="4726013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6" name="Straight Connector 5"/>
            <p:cNvSpPr/>
            <p:nvPr/>
          </p:nvSpPr>
          <p:spPr>
            <a:xfrm>
              <a:off x="729910" y="3725534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7" name="Straight Connector 6"/>
            <p:cNvSpPr/>
            <p:nvPr/>
          </p:nvSpPr>
          <p:spPr>
            <a:xfrm>
              <a:off x="729910" y="2769285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8" name="Straight Connector 7"/>
            <p:cNvSpPr/>
            <p:nvPr/>
          </p:nvSpPr>
          <p:spPr>
            <a:xfrm>
              <a:off x="729910" y="1965182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3533433" y="1677373"/>
              <a:ext cx="7979259" cy="287808"/>
            </a:xfrm>
            <a:custGeom>
              <a:avLst/>
              <a:gdLst>
                <a:gd name="connsiteX0" fmla="*/ 0 w 7979259"/>
                <a:gd name="connsiteY0" fmla="*/ 0 h 287808"/>
                <a:gd name="connsiteX1" fmla="*/ 7979259 w 7979259"/>
                <a:gd name="connsiteY1" fmla="*/ 0 h 287808"/>
                <a:gd name="connsiteX2" fmla="*/ 7979259 w 7979259"/>
                <a:gd name="connsiteY2" fmla="*/ 287808 h 287808"/>
                <a:gd name="connsiteX3" fmla="*/ 0 w 7979259"/>
                <a:gd name="connsiteY3" fmla="*/ 287808 h 287808"/>
                <a:gd name="connsiteX4" fmla="*/ 0 w 7979259"/>
                <a:gd name="connsiteY4" fmla="*/ 0 h 28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9259" h="287808">
                  <a:moveTo>
                    <a:pt x="0" y="0"/>
                  </a:moveTo>
                  <a:lnTo>
                    <a:pt x="7979259" y="0"/>
                  </a:lnTo>
                  <a:lnTo>
                    <a:pt x="7979259" y="287808"/>
                  </a:lnTo>
                  <a:lnTo>
                    <a:pt x="0" y="2878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b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729910" y="1630999"/>
              <a:ext cx="2803523" cy="380557"/>
            </a:xfrm>
            <a:custGeom>
              <a:avLst/>
              <a:gdLst>
                <a:gd name="connsiteX0" fmla="*/ 63439 w 2803523"/>
                <a:gd name="connsiteY0" fmla="*/ 0 h 380557"/>
                <a:gd name="connsiteX1" fmla="*/ 2740084 w 2803523"/>
                <a:gd name="connsiteY1" fmla="*/ 0 h 380557"/>
                <a:gd name="connsiteX2" fmla="*/ 2803523 w 2803523"/>
                <a:gd name="connsiteY2" fmla="*/ 63439 h 380557"/>
                <a:gd name="connsiteX3" fmla="*/ 2803523 w 2803523"/>
                <a:gd name="connsiteY3" fmla="*/ 380557 h 380557"/>
                <a:gd name="connsiteX4" fmla="*/ 2803523 w 2803523"/>
                <a:gd name="connsiteY4" fmla="*/ 380557 h 380557"/>
                <a:gd name="connsiteX5" fmla="*/ 0 w 2803523"/>
                <a:gd name="connsiteY5" fmla="*/ 380557 h 380557"/>
                <a:gd name="connsiteX6" fmla="*/ 0 w 2803523"/>
                <a:gd name="connsiteY6" fmla="*/ 380557 h 380557"/>
                <a:gd name="connsiteX7" fmla="*/ 0 w 2803523"/>
                <a:gd name="connsiteY7" fmla="*/ 63439 h 380557"/>
                <a:gd name="connsiteX8" fmla="*/ 63439 w 2803523"/>
                <a:gd name="connsiteY8" fmla="*/ 0 h 38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380557">
                  <a:moveTo>
                    <a:pt x="63439" y="0"/>
                  </a:moveTo>
                  <a:lnTo>
                    <a:pt x="2740084" y="0"/>
                  </a:lnTo>
                  <a:cubicBezTo>
                    <a:pt x="2775120" y="0"/>
                    <a:pt x="2803523" y="28403"/>
                    <a:pt x="2803523" y="63439"/>
                  </a:cubicBezTo>
                  <a:lnTo>
                    <a:pt x="2803523" y="380557"/>
                  </a:lnTo>
                  <a:lnTo>
                    <a:pt x="2803523" y="380557"/>
                  </a:lnTo>
                  <a:lnTo>
                    <a:pt x="0" y="380557"/>
                  </a:lnTo>
                  <a:lnTo>
                    <a:pt x="0" y="380557"/>
                  </a:lnTo>
                  <a:lnTo>
                    <a:pt x="0" y="63439"/>
                  </a:lnTo>
                  <a:cubicBezTo>
                    <a:pt x="0" y="28403"/>
                    <a:pt x="28403" y="0"/>
                    <a:pt x="63439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921" tIns="71921" rIns="71921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1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9910" y="2011556"/>
              <a:ext cx="10782783" cy="575703"/>
            </a:xfrm>
            <a:custGeom>
              <a:avLst/>
              <a:gdLst>
                <a:gd name="connsiteX0" fmla="*/ 0 w 10782783"/>
                <a:gd name="connsiteY0" fmla="*/ 0 h 575703"/>
                <a:gd name="connsiteX1" fmla="*/ 10782783 w 10782783"/>
                <a:gd name="connsiteY1" fmla="*/ 0 h 575703"/>
                <a:gd name="connsiteX2" fmla="*/ 10782783 w 10782783"/>
                <a:gd name="connsiteY2" fmla="*/ 575703 h 575703"/>
                <a:gd name="connsiteX3" fmla="*/ 0 w 10782783"/>
                <a:gd name="connsiteY3" fmla="*/ 575703 h 575703"/>
                <a:gd name="connsiteX4" fmla="*/ 0 w 10782783"/>
                <a:gd name="connsiteY4" fmla="*/ 0 h 57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575703">
                  <a:moveTo>
                    <a:pt x="0" y="0"/>
                  </a:moveTo>
                  <a:lnTo>
                    <a:pt x="10782783" y="0"/>
                  </a:lnTo>
                  <a:lnTo>
                    <a:pt x="10782783" y="575703"/>
                  </a:lnTo>
                  <a:lnTo>
                    <a:pt x="0" y="5757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marR="0" lvl="1" indent="-228600" algn="l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Be aware of the food allergies of children in your program.</a:t>
              </a:r>
            </a:p>
          </p:txBody>
        </p:sp>
        <p:sp>
          <p:nvSpPr>
            <p:cNvPr id="12" name="Freeform 11"/>
            <p:cNvSpPr/>
            <p:nvPr/>
          </p:nvSpPr>
          <p:spPr>
            <a:xfrm>
              <a:off x="3533433" y="2539168"/>
              <a:ext cx="7979259" cy="287808"/>
            </a:xfrm>
            <a:custGeom>
              <a:avLst/>
              <a:gdLst>
                <a:gd name="connsiteX0" fmla="*/ 0 w 7979259"/>
                <a:gd name="connsiteY0" fmla="*/ 0 h 287808"/>
                <a:gd name="connsiteX1" fmla="*/ 7979259 w 7979259"/>
                <a:gd name="connsiteY1" fmla="*/ 0 h 287808"/>
                <a:gd name="connsiteX2" fmla="*/ 7979259 w 7979259"/>
                <a:gd name="connsiteY2" fmla="*/ 287808 h 287808"/>
                <a:gd name="connsiteX3" fmla="*/ 0 w 7979259"/>
                <a:gd name="connsiteY3" fmla="*/ 287808 h 287808"/>
                <a:gd name="connsiteX4" fmla="*/ 0 w 7979259"/>
                <a:gd name="connsiteY4" fmla="*/ 0 h 28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9259" h="287808">
                  <a:moveTo>
                    <a:pt x="0" y="0"/>
                  </a:moveTo>
                  <a:lnTo>
                    <a:pt x="7979259" y="0"/>
                  </a:lnTo>
                  <a:lnTo>
                    <a:pt x="7979259" y="287808"/>
                  </a:lnTo>
                  <a:lnTo>
                    <a:pt x="0" y="2878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b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729910" y="2470458"/>
              <a:ext cx="2803523" cy="370326"/>
            </a:xfrm>
            <a:custGeom>
              <a:avLst/>
              <a:gdLst>
                <a:gd name="connsiteX0" fmla="*/ 61733 w 2803523"/>
                <a:gd name="connsiteY0" fmla="*/ 0 h 370326"/>
                <a:gd name="connsiteX1" fmla="*/ 2741790 w 2803523"/>
                <a:gd name="connsiteY1" fmla="*/ 0 h 370326"/>
                <a:gd name="connsiteX2" fmla="*/ 2803523 w 2803523"/>
                <a:gd name="connsiteY2" fmla="*/ 61733 h 370326"/>
                <a:gd name="connsiteX3" fmla="*/ 2803523 w 2803523"/>
                <a:gd name="connsiteY3" fmla="*/ 370326 h 370326"/>
                <a:gd name="connsiteX4" fmla="*/ 2803523 w 2803523"/>
                <a:gd name="connsiteY4" fmla="*/ 370326 h 370326"/>
                <a:gd name="connsiteX5" fmla="*/ 0 w 2803523"/>
                <a:gd name="connsiteY5" fmla="*/ 370326 h 370326"/>
                <a:gd name="connsiteX6" fmla="*/ 0 w 2803523"/>
                <a:gd name="connsiteY6" fmla="*/ 370326 h 370326"/>
                <a:gd name="connsiteX7" fmla="*/ 0 w 2803523"/>
                <a:gd name="connsiteY7" fmla="*/ 61733 h 370326"/>
                <a:gd name="connsiteX8" fmla="*/ 61733 w 2803523"/>
                <a:gd name="connsiteY8" fmla="*/ 0 h 3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370326">
                  <a:moveTo>
                    <a:pt x="61733" y="0"/>
                  </a:moveTo>
                  <a:lnTo>
                    <a:pt x="2741790" y="0"/>
                  </a:lnTo>
                  <a:cubicBezTo>
                    <a:pt x="2775884" y="0"/>
                    <a:pt x="2803523" y="27639"/>
                    <a:pt x="2803523" y="61733"/>
                  </a:cubicBezTo>
                  <a:lnTo>
                    <a:pt x="2803523" y="370326"/>
                  </a:lnTo>
                  <a:lnTo>
                    <a:pt x="2803523" y="370326"/>
                  </a:lnTo>
                  <a:lnTo>
                    <a:pt x="0" y="370326"/>
                  </a:lnTo>
                  <a:lnTo>
                    <a:pt x="0" y="370326"/>
                  </a:lnTo>
                  <a:lnTo>
                    <a:pt x="0" y="61733"/>
                  </a:lnTo>
                  <a:cubicBezTo>
                    <a:pt x="0" y="27639"/>
                    <a:pt x="27639" y="0"/>
                    <a:pt x="61733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-1938821"/>
                <a:satOff val="0"/>
                <a:lumOff val="-8693"/>
                <a:alphaOff val="0"/>
              </a:schemeClr>
            </a:lnRef>
            <a:fillRef idx="1">
              <a:schemeClr val="accent2">
                <a:hueOff val="-1938821"/>
                <a:satOff val="0"/>
                <a:lumOff val="-8693"/>
                <a:alphaOff val="0"/>
              </a:schemeClr>
            </a:fillRef>
            <a:effectRef idx="0">
              <a:schemeClr val="accent2">
                <a:hueOff val="-1938821"/>
                <a:satOff val="0"/>
                <a:lumOff val="-869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421" tIns="71421" rIns="71421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2</a:t>
              </a:r>
            </a:p>
          </p:txBody>
        </p:sp>
        <p:sp>
          <p:nvSpPr>
            <p:cNvPr id="14" name="Freeform 13"/>
            <p:cNvSpPr/>
            <p:nvPr/>
          </p:nvSpPr>
          <p:spPr>
            <a:xfrm>
              <a:off x="729910" y="2840784"/>
              <a:ext cx="10623891" cy="493957"/>
            </a:xfrm>
            <a:custGeom>
              <a:avLst/>
              <a:gdLst>
                <a:gd name="connsiteX0" fmla="*/ 0 w 10782783"/>
                <a:gd name="connsiteY0" fmla="*/ 0 h 681448"/>
                <a:gd name="connsiteX1" fmla="*/ 10782783 w 10782783"/>
                <a:gd name="connsiteY1" fmla="*/ 0 h 681448"/>
                <a:gd name="connsiteX2" fmla="*/ 10782783 w 10782783"/>
                <a:gd name="connsiteY2" fmla="*/ 681448 h 681448"/>
                <a:gd name="connsiteX3" fmla="*/ 0 w 10782783"/>
                <a:gd name="connsiteY3" fmla="*/ 681448 h 681448"/>
                <a:gd name="connsiteX4" fmla="*/ 0 w 10782783"/>
                <a:gd name="connsiteY4" fmla="*/ 0 h 68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681448">
                  <a:moveTo>
                    <a:pt x="0" y="0"/>
                  </a:moveTo>
                  <a:lnTo>
                    <a:pt x="10782783" y="0"/>
                  </a:lnTo>
                  <a:lnTo>
                    <a:pt x="10782783" y="681448"/>
                  </a:lnTo>
                  <a:lnTo>
                    <a:pt x="0" y="6814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lvl="1" indent="-22860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 a partnership with all those involved with the child’s care.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729910" y="3400787"/>
              <a:ext cx="2803523" cy="384512"/>
            </a:xfrm>
            <a:custGeom>
              <a:avLst/>
              <a:gdLst>
                <a:gd name="connsiteX0" fmla="*/ 64098 w 2803523"/>
                <a:gd name="connsiteY0" fmla="*/ 0 h 384512"/>
                <a:gd name="connsiteX1" fmla="*/ 2739425 w 2803523"/>
                <a:gd name="connsiteY1" fmla="*/ 0 h 384512"/>
                <a:gd name="connsiteX2" fmla="*/ 2803523 w 2803523"/>
                <a:gd name="connsiteY2" fmla="*/ 64098 h 384512"/>
                <a:gd name="connsiteX3" fmla="*/ 2803523 w 2803523"/>
                <a:gd name="connsiteY3" fmla="*/ 384512 h 384512"/>
                <a:gd name="connsiteX4" fmla="*/ 2803523 w 2803523"/>
                <a:gd name="connsiteY4" fmla="*/ 384512 h 384512"/>
                <a:gd name="connsiteX5" fmla="*/ 0 w 2803523"/>
                <a:gd name="connsiteY5" fmla="*/ 384512 h 384512"/>
                <a:gd name="connsiteX6" fmla="*/ 0 w 2803523"/>
                <a:gd name="connsiteY6" fmla="*/ 384512 h 384512"/>
                <a:gd name="connsiteX7" fmla="*/ 0 w 2803523"/>
                <a:gd name="connsiteY7" fmla="*/ 64098 h 384512"/>
                <a:gd name="connsiteX8" fmla="*/ 64098 w 2803523"/>
                <a:gd name="connsiteY8" fmla="*/ 0 h 38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384512">
                  <a:moveTo>
                    <a:pt x="64098" y="0"/>
                  </a:moveTo>
                  <a:lnTo>
                    <a:pt x="2739425" y="0"/>
                  </a:lnTo>
                  <a:cubicBezTo>
                    <a:pt x="2774825" y="0"/>
                    <a:pt x="2803523" y="28698"/>
                    <a:pt x="2803523" y="64098"/>
                  </a:cubicBezTo>
                  <a:lnTo>
                    <a:pt x="2803523" y="384512"/>
                  </a:lnTo>
                  <a:lnTo>
                    <a:pt x="2803523" y="384512"/>
                  </a:lnTo>
                  <a:lnTo>
                    <a:pt x="0" y="384512"/>
                  </a:lnTo>
                  <a:lnTo>
                    <a:pt x="0" y="384512"/>
                  </a:lnTo>
                  <a:lnTo>
                    <a:pt x="0" y="64098"/>
                  </a:lnTo>
                  <a:cubicBezTo>
                    <a:pt x="0" y="28698"/>
                    <a:pt x="28698" y="0"/>
                    <a:pt x="64098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-3877643"/>
                <a:satOff val="0"/>
                <a:lumOff val="-17385"/>
                <a:alphaOff val="0"/>
              </a:schemeClr>
            </a:lnRef>
            <a:fillRef idx="1">
              <a:schemeClr val="accent2">
                <a:hueOff val="-3877643"/>
                <a:satOff val="0"/>
                <a:lumOff val="-17385"/>
                <a:alphaOff val="0"/>
              </a:schemeClr>
            </a:fillRef>
            <a:effectRef idx="0">
              <a:schemeClr val="accent2">
                <a:hueOff val="-3877643"/>
                <a:satOff val="0"/>
                <a:lumOff val="-1738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14" tIns="72114" rIns="72114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3</a:t>
              </a:r>
            </a:p>
          </p:txBody>
        </p:sp>
        <p:sp>
          <p:nvSpPr>
            <p:cNvPr id="17" name="Freeform 16"/>
            <p:cNvSpPr/>
            <p:nvPr/>
          </p:nvSpPr>
          <p:spPr>
            <a:xfrm>
              <a:off x="729911" y="3785299"/>
              <a:ext cx="10623890" cy="694586"/>
            </a:xfrm>
            <a:custGeom>
              <a:avLst/>
              <a:gdLst>
                <a:gd name="connsiteX0" fmla="*/ 0 w 10782783"/>
                <a:gd name="connsiteY0" fmla="*/ 0 h 575703"/>
                <a:gd name="connsiteX1" fmla="*/ 10782783 w 10782783"/>
                <a:gd name="connsiteY1" fmla="*/ 0 h 575703"/>
                <a:gd name="connsiteX2" fmla="*/ 10782783 w 10782783"/>
                <a:gd name="connsiteY2" fmla="*/ 575703 h 575703"/>
                <a:gd name="connsiteX3" fmla="*/ 0 w 10782783"/>
                <a:gd name="connsiteY3" fmla="*/ 575703 h 575703"/>
                <a:gd name="connsiteX4" fmla="*/ 0 w 10782783"/>
                <a:gd name="connsiteY4" fmla="*/ 0 h 57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575703">
                  <a:moveTo>
                    <a:pt x="0" y="0"/>
                  </a:moveTo>
                  <a:lnTo>
                    <a:pt x="10782783" y="0"/>
                  </a:lnTo>
                  <a:lnTo>
                    <a:pt x="10782783" y="575703"/>
                  </a:lnTo>
                  <a:lnTo>
                    <a:pt x="0" y="5757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lvl="1" indent="-22860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Know requirements for serving food to children with food-related disabilities.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533433" y="4726013"/>
              <a:ext cx="7979259" cy="287808"/>
            </a:xfrm>
            <a:custGeom>
              <a:avLst/>
              <a:gdLst>
                <a:gd name="connsiteX0" fmla="*/ 0 w 7979259"/>
                <a:gd name="connsiteY0" fmla="*/ 0 h 287808"/>
                <a:gd name="connsiteX1" fmla="*/ 7979259 w 7979259"/>
                <a:gd name="connsiteY1" fmla="*/ 0 h 287808"/>
                <a:gd name="connsiteX2" fmla="*/ 7979259 w 7979259"/>
                <a:gd name="connsiteY2" fmla="*/ 287808 h 287808"/>
                <a:gd name="connsiteX3" fmla="*/ 0 w 7979259"/>
                <a:gd name="connsiteY3" fmla="*/ 287808 h 287808"/>
                <a:gd name="connsiteX4" fmla="*/ 0 w 7979259"/>
                <a:gd name="connsiteY4" fmla="*/ 0 h 28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9259" h="287808">
                  <a:moveTo>
                    <a:pt x="0" y="0"/>
                  </a:moveTo>
                  <a:lnTo>
                    <a:pt x="7979259" y="0"/>
                  </a:lnTo>
                  <a:lnTo>
                    <a:pt x="7979259" y="287808"/>
                  </a:lnTo>
                  <a:lnTo>
                    <a:pt x="0" y="2878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b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729909" y="4232021"/>
              <a:ext cx="2803523" cy="400088"/>
            </a:xfrm>
            <a:custGeom>
              <a:avLst/>
              <a:gdLst>
                <a:gd name="connsiteX0" fmla="*/ 66695 w 2803523"/>
                <a:gd name="connsiteY0" fmla="*/ 0 h 400088"/>
                <a:gd name="connsiteX1" fmla="*/ 2736828 w 2803523"/>
                <a:gd name="connsiteY1" fmla="*/ 0 h 400088"/>
                <a:gd name="connsiteX2" fmla="*/ 2803523 w 2803523"/>
                <a:gd name="connsiteY2" fmla="*/ 66695 h 400088"/>
                <a:gd name="connsiteX3" fmla="*/ 2803523 w 2803523"/>
                <a:gd name="connsiteY3" fmla="*/ 400088 h 400088"/>
                <a:gd name="connsiteX4" fmla="*/ 2803523 w 2803523"/>
                <a:gd name="connsiteY4" fmla="*/ 400088 h 400088"/>
                <a:gd name="connsiteX5" fmla="*/ 0 w 2803523"/>
                <a:gd name="connsiteY5" fmla="*/ 400088 h 400088"/>
                <a:gd name="connsiteX6" fmla="*/ 0 w 2803523"/>
                <a:gd name="connsiteY6" fmla="*/ 400088 h 400088"/>
                <a:gd name="connsiteX7" fmla="*/ 0 w 2803523"/>
                <a:gd name="connsiteY7" fmla="*/ 66695 h 400088"/>
                <a:gd name="connsiteX8" fmla="*/ 66695 w 2803523"/>
                <a:gd name="connsiteY8" fmla="*/ 0 h 4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400088">
                  <a:moveTo>
                    <a:pt x="66695" y="0"/>
                  </a:moveTo>
                  <a:lnTo>
                    <a:pt x="2736828" y="0"/>
                  </a:lnTo>
                  <a:cubicBezTo>
                    <a:pt x="2773663" y="0"/>
                    <a:pt x="2803523" y="29860"/>
                    <a:pt x="2803523" y="66695"/>
                  </a:cubicBezTo>
                  <a:lnTo>
                    <a:pt x="2803523" y="400088"/>
                  </a:lnTo>
                  <a:lnTo>
                    <a:pt x="2803523" y="400088"/>
                  </a:lnTo>
                  <a:lnTo>
                    <a:pt x="0" y="400088"/>
                  </a:lnTo>
                  <a:lnTo>
                    <a:pt x="0" y="400088"/>
                  </a:lnTo>
                  <a:lnTo>
                    <a:pt x="0" y="66695"/>
                  </a:lnTo>
                  <a:cubicBezTo>
                    <a:pt x="0" y="29860"/>
                    <a:pt x="29860" y="0"/>
                    <a:pt x="66695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-5816464"/>
                <a:satOff val="0"/>
                <a:lumOff val="-26078"/>
                <a:alphaOff val="0"/>
              </a:schemeClr>
            </a:lnRef>
            <a:fillRef idx="1">
              <a:schemeClr val="accent2">
                <a:hueOff val="-5816464"/>
                <a:satOff val="0"/>
                <a:lumOff val="-26078"/>
                <a:alphaOff val="0"/>
              </a:schemeClr>
            </a:fillRef>
            <a:effectRef idx="0">
              <a:schemeClr val="accent2">
                <a:hueOff val="-5816464"/>
                <a:satOff val="0"/>
                <a:lumOff val="-2607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874" tIns="72874" rIns="72874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4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9909" y="4785776"/>
              <a:ext cx="10782783" cy="575703"/>
            </a:xfrm>
            <a:custGeom>
              <a:avLst/>
              <a:gdLst>
                <a:gd name="connsiteX0" fmla="*/ 0 w 10782783"/>
                <a:gd name="connsiteY0" fmla="*/ 0 h 575703"/>
                <a:gd name="connsiteX1" fmla="*/ 10782783 w 10782783"/>
                <a:gd name="connsiteY1" fmla="*/ 0 h 575703"/>
                <a:gd name="connsiteX2" fmla="*/ 10782783 w 10782783"/>
                <a:gd name="connsiteY2" fmla="*/ 575703 h 575703"/>
                <a:gd name="connsiteX3" fmla="*/ 0 w 10782783"/>
                <a:gd name="connsiteY3" fmla="*/ 575703 h 575703"/>
                <a:gd name="connsiteX4" fmla="*/ 0 w 10782783"/>
                <a:gd name="connsiteY4" fmla="*/ 0 h 57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575703">
                  <a:moveTo>
                    <a:pt x="0" y="0"/>
                  </a:moveTo>
                  <a:lnTo>
                    <a:pt x="10782783" y="0"/>
                  </a:lnTo>
                  <a:lnTo>
                    <a:pt x="10782783" y="575703"/>
                  </a:lnTo>
                  <a:lnTo>
                    <a:pt x="0" y="5757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marR="0" lvl="1" indent="-228600" algn="l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Implement the instructions of the State-licensed healthcare professional.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8202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914400" y="1828800"/>
            <a:ext cx="10543823" cy="4305300"/>
          </a:xfrm>
        </p:spPr>
        <p:txBody>
          <a:bodyPr>
            <a:noAutofit/>
          </a:bodyPr>
          <a:lstStyle/>
          <a:p>
            <a:pPr marL="628841" indent="-514350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504 Plan </a:t>
            </a:r>
          </a:p>
          <a:p>
            <a:pPr marL="628841" indent="-514350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Individualized Education Plan (IEP)</a:t>
            </a:r>
          </a:p>
          <a:p>
            <a:pPr marL="628841" indent="-514350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Individualized Family Services Plan (IFSP)</a:t>
            </a:r>
          </a:p>
          <a:p>
            <a:pPr marL="628841" indent="-514350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Individualized Healthcare Plan (IHP)</a:t>
            </a:r>
          </a:p>
          <a:p>
            <a:pPr marL="582930" indent="-514350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FF0000"/>
              </a:solidFill>
            </a:endParaRPr>
          </a:p>
          <a:p>
            <a:pPr marL="582930" indent="-514350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FF0000"/>
              </a:solidFill>
            </a:endParaRPr>
          </a:p>
          <a:p>
            <a:pPr marL="514350" indent="-514350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66"/>
                </a:solidFill>
              </a:rPr>
              <a:t> </a:t>
            </a:r>
          </a:p>
          <a:p>
            <a:pPr marL="582930" indent="-514350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800" dirty="0"/>
          </a:p>
        </p:txBody>
      </p:sp>
      <p:pic>
        <p:nvPicPr>
          <p:cNvPr id="6" name="Picture 5" descr="A group of people sitting around a table&#10;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144" y="3835516"/>
            <a:ext cx="3572256" cy="2717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914400" y="685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Written Plans for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10604387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828800"/>
            <a:ext cx="10543823" cy="3733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4970" indent="-34734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800" u="sng" dirty="0">
                <a:solidFill>
                  <a:schemeClr val="tx1"/>
                </a:solidFill>
                <a:latin typeface="Arial"/>
                <a:cs typeface="Arial"/>
              </a:rPr>
              <a:t>Must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 make substitutions when disability prevents children from eating/drinking the meal as prepared</a:t>
            </a:r>
            <a:endParaRPr lang="en-US" altLang="en-US" sz="2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94970" indent="-347345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Possible modifications:</a:t>
            </a:r>
          </a:p>
          <a:p>
            <a:pPr marL="914400" lvl="1" indent="-320040">
              <a:spcBef>
                <a:spcPts val="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Allergen-free meal </a:t>
            </a:r>
            <a:endParaRPr lang="en-US" sz="2800" dirty="0">
              <a:solidFill>
                <a:schemeClr val="tx1"/>
              </a:solidFill>
            </a:endParaRPr>
          </a:p>
          <a:p>
            <a:pPr marL="914400" lvl="1" indent="-320040">
              <a:spcBef>
                <a:spcPts val="0"/>
              </a:spcBef>
              <a:spcAft>
                <a:spcPts val="1800"/>
              </a:spcAft>
              <a:buClr>
                <a:srgbClr val="6DA94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Safe environment to eat meal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3557" y="533400"/>
            <a:ext cx="89085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Child Nutrition Meal Requirements</a:t>
            </a:r>
          </a:p>
        </p:txBody>
      </p:sp>
      <p:pic>
        <p:nvPicPr>
          <p:cNvPr id="5" name="Picture 4" descr="A baby eating food with a spoon&#10;&#10;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54503" y="3041904"/>
            <a:ext cx="4097866" cy="307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14513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00100"/>
            <a:ext cx="10566400" cy="1143000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Medical</a:t>
            </a:r>
            <a:r>
              <a:rPr lang="en-US" dirty="0">
                <a:solidFill>
                  <a:srgbClr val="00ABC8"/>
                </a:solidFill>
              </a:rPr>
              <a:t> </a:t>
            </a:r>
            <a:r>
              <a:rPr lang="en-US" dirty="0"/>
              <a:t>Statement Requirement for Federal Reimbursement</a:t>
            </a:r>
            <a:endParaRPr lang="en-US" dirty="0">
              <a:solidFill>
                <a:srgbClr val="00ABC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42407" y="2059805"/>
            <a:ext cx="10291891" cy="4330411"/>
          </a:xfrm>
          <a:solidFill>
            <a:schemeClr val="bg1"/>
          </a:solidFill>
        </p:spPr>
        <p:txBody>
          <a:bodyPr lIns="91440" tIns="45720" rIns="91440" bIns="45720" anchor="t">
            <a:noAutofit/>
          </a:bodyPr>
          <a:lstStyle/>
          <a:p>
            <a:pPr marL="233045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Arial"/>
                <a:cs typeface="Arial"/>
              </a:rPr>
              <a:t>Federal reimbursement: 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Arial"/>
                <a:cs typeface="Arial"/>
              </a:rPr>
              <a:t>Outside of the meal pattern →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b="1" dirty="0">
                <a:latin typeface="Arial"/>
                <a:cs typeface="Arial"/>
              </a:rPr>
              <a:t>medical statement required</a:t>
            </a:r>
            <a:endParaRPr lang="en-US" sz="2400" dirty="0">
              <a:latin typeface="Arial"/>
              <a:cs typeface="Arial"/>
            </a:endParaRP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Arial"/>
                <a:cs typeface="Arial"/>
              </a:rPr>
              <a:t>Inside of the meal pattern → medical statement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b="1" u="sng" dirty="0">
                <a:latin typeface="Arial"/>
                <a:cs typeface="Arial"/>
              </a:rPr>
              <a:t>not</a:t>
            </a:r>
            <a:r>
              <a:rPr lang="en-US" sz="2400" b="1" dirty="0">
                <a:latin typeface="Arial"/>
                <a:cs typeface="Arial"/>
              </a:rPr>
              <a:t> required</a:t>
            </a:r>
          </a:p>
          <a:p>
            <a:pPr marL="233045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Arial"/>
                <a:cs typeface="Arial"/>
              </a:rPr>
              <a:t>May still be required by: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Local health authority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State agency</a:t>
            </a: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6" name="Picture 5" descr="A checklist with calculator and glasses&#10;&#10;Description automatically generate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6207" y="3819030"/>
            <a:ext cx="3863741" cy="25711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72226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00100"/>
            <a:ext cx="10566400" cy="1143000"/>
          </a:xfrm>
        </p:spPr>
        <p:txBody>
          <a:bodyPr anchor="t">
            <a:normAutofit/>
          </a:bodyPr>
          <a:lstStyle/>
          <a:p>
            <a:r>
              <a:rPr lang="en-US" dirty="0"/>
              <a:t>Medical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42408" y="1818217"/>
            <a:ext cx="7754363" cy="4572000"/>
          </a:xfrm>
          <a:solidFill>
            <a:schemeClr val="bg1"/>
          </a:solidFill>
        </p:spPr>
        <p:txBody>
          <a:bodyPr lIns="91440" tIns="45720" rIns="91440" bIns="45720" anchor="t">
            <a:noAutofit/>
          </a:bodyPr>
          <a:lstStyle/>
          <a:p>
            <a:pPr marL="0" indent="0" fontAlgn="base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en-US" sz="2600" b="1" dirty="0">
                <a:latin typeface="Arial"/>
                <a:cs typeface="Arial"/>
              </a:rPr>
              <a:t>Medical statement should include:</a:t>
            </a:r>
          </a:p>
          <a:p>
            <a:pPr marL="1111250" lvl="1" indent="-514350" fontAlgn="base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Information about how the child’s physical or mental impairment restricts the child’s diet</a:t>
            </a:r>
          </a:p>
          <a:p>
            <a:pPr marL="1111250" lvl="1" indent="-514350" fontAlgn="base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Meal modifications for the child’s disability</a:t>
            </a:r>
          </a:p>
          <a:p>
            <a:pPr marL="1111250" lvl="1" indent="-514350" fontAlgn="base">
              <a:spcBef>
                <a:spcPts val="6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Food(s) to be omitted and recommended alternatives for a modified meal</a:t>
            </a:r>
          </a:p>
        </p:txBody>
      </p:sp>
      <p:pic>
        <p:nvPicPr>
          <p:cNvPr id="15" name="Content Placeholder 14" descr="Person wearing a white coat and stethoscope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1" r="15105"/>
          <a:stretch/>
        </p:blipFill>
        <p:spPr>
          <a:xfrm>
            <a:off x="8299029" y="611458"/>
            <a:ext cx="3250563" cy="5635084"/>
          </a:xfrm>
        </p:spPr>
      </p:pic>
    </p:spTree>
    <p:extLst>
      <p:ext uri="{BB962C8B-B14F-4D97-AF65-F5344CB8AC3E}">
        <p14:creationId xmlns:p14="http://schemas.microsoft.com/office/powerpoint/2010/main" val="8662855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Planning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641" y="1676400"/>
            <a:ext cx="10515600" cy="35802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Allergen-free options in menu cycle </a:t>
            </a:r>
            <a:endParaRPr lang="en-US" sz="2800" dirty="0"/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Reimbursable meal with existing allergen-free options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Minimizes need for special recipes or menu substitutions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Offer Versus Serve for specific programs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pic>
        <p:nvPicPr>
          <p:cNvPr id="6" name="Picture 5" descr="A bunch of bananas on a white background&#10;&#10;Description automatically generated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325" y="4193693"/>
            <a:ext cx="2821547" cy="2302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group of apples next to each other&#10;&#10;Description automatically generated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9255" y="4405395"/>
            <a:ext cx="3269143" cy="2178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652780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A72BAD6A-EBA9-0848-7081-691A6CE05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Modifications for Food Allergens Activity</a:t>
            </a:r>
          </a:p>
        </p:txBody>
      </p:sp>
      <p:graphicFrame>
        <p:nvGraphicFramePr>
          <p:cNvPr id="25" name="Content Placeholder 24">
            <a:extLst>
              <a:ext uri="{FF2B5EF4-FFF2-40B4-BE49-F238E27FC236}">
                <a16:creationId xmlns:a16="http://schemas.microsoft.com/office/drawing/2014/main" id="{89BB63A1-E5D9-DA83-31DE-66FC8FF6CB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818319"/>
              </p:ext>
            </p:extLst>
          </p:nvPr>
        </p:nvGraphicFramePr>
        <p:xfrm>
          <a:off x="812800" y="1914525"/>
          <a:ext cx="10566400" cy="3542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600">
                  <a:extLst>
                    <a:ext uri="{9D8B030D-6E8A-4147-A177-3AD203B41FA5}">
                      <a16:colId xmlns:a16="http://schemas.microsoft.com/office/drawing/2014/main" val="2170213934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4215333403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539693969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771983759"/>
                    </a:ext>
                  </a:extLst>
                </a:gridCol>
              </a:tblGrid>
              <a:tr h="47533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Meal 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Breakfast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480192"/>
                  </a:ext>
                </a:extLst>
              </a:tr>
              <a:tr h="82044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 Cinnamon Toast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WW macaroni and cheese</a:t>
                      </a:r>
                      <a:endParaRPr lang="en-US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WGR pita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79976"/>
                  </a:ext>
                </a:extLst>
              </a:tr>
              <a:tr h="82044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Meat/Meat Alternate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Spinach egg bake*</a:t>
                      </a:r>
                      <a:endParaRPr lang="en-US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Grilled chicken drumsticks</a:t>
                      </a:r>
                      <a:endParaRPr lang="en-US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HM Hummus</a:t>
                      </a:r>
                      <a:endParaRPr lang="en-US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033232"/>
                  </a:ext>
                </a:extLst>
              </a:tr>
              <a:tr h="47533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Strawberries</a:t>
                      </a:r>
                      <a:endParaRPr lang="en-US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Apples</a:t>
                      </a:r>
                      <a:endParaRPr lang="en-US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21343"/>
                  </a:ext>
                </a:extLst>
              </a:tr>
              <a:tr h="47533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Vegetable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*Spinach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Carrots and peas</a:t>
                      </a:r>
                      <a:endParaRPr lang="en-US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Cucumbers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717269"/>
                  </a:ext>
                </a:extLst>
              </a:tr>
              <a:tr h="47533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 or fat-free 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 or fat-free 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458265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428C9281-DD15-6975-975F-DDA30894B036}"/>
              </a:ext>
            </a:extLst>
          </p:cNvPr>
          <p:cNvSpPr txBox="1"/>
          <p:nvPr/>
        </p:nvSpPr>
        <p:spPr>
          <a:xfrm>
            <a:off x="2534920" y="5783897"/>
            <a:ext cx="8641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Food Allergens: Milk, Eggs, Strawberries, Cinnamon, Sesame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CB8C42-6C40-6E9E-E4FC-51AE0AE55F6C}"/>
              </a:ext>
            </a:extLst>
          </p:cNvPr>
          <p:cNvSpPr txBox="1"/>
          <p:nvPr/>
        </p:nvSpPr>
        <p:spPr>
          <a:xfrm>
            <a:off x="3402584" y="1401247"/>
            <a:ext cx="515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Menu for 3–5 year olds</a:t>
            </a:r>
          </a:p>
        </p:txBody>
      </p:sp>
    </p:spTree>
    <p:extLst>
      <p:ext uri="{BB962C8B-B14F-4D97-AF65-F5344CB8AC3E}">
        <p14:creationId xmlns:p14="http://schemas.microsoft.com/office/powerpoint/2010/main" val="39494470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Team</a:t>
            </a:r>
            <a:endParaRPr lang="en-US" dirty="0"/>
          </a:p>
        </p:txBody>
      </p:sp>
      <p:graphicFrame>
        <p:nvGraphicFramePr>
          <p:cNvPr id="4" name="Diagra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5781158"/>
              </p:ext>
            </p:extLst>
          </p:nvPr>
        </p:nvGraphicFramePr>
        <p:xfrm>
          <a:off x="2053167" y="613833"/>
          <a:ext cx="8075084" cy="5408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 rot="3555044">
            <a:off x="7364407" y="2287375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Communication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92359" y="5953667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Communication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8597759">
            <a:off x="2982926" y="2074796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Communication</a:t>
            </a:r>
            <a:endParaRPr lang="en-US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26761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066800" y="2209800"/>
            <a:ext cx="4572000" cy="639763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Food Related Disabilities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6324600" y="2209800"/>
            <a:ext cx="4419600" cy="639763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Other Accommodations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6629400" y="2971800"/>
            <a:ext cx="3810000" cy="2835275"/>
          </a:xfrm>
        </p:spPr>
        <p:txBody>
          <a:bodyPr>
            <a:normAutofit/>
          </a:bodyPr>
          <a:lstStyle/>
          <a:p>
            <a:pPr indent="-347472">
              <a:spcAft>
                <a:spcPts val="18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Texture</a:t>
            </a:r>
          </a:p>
          <a:p>
            <a:pPr indent="-347472">
              <a:spcAft>
                <a:spcPts val="18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IV</a:t>
            </a:r>
          </a:p>
          <a:p>
            <a:pPr indent="-347472">
              <a:spcAft>
                <a:spcPts val="18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Tube feeding</a:t>
            </a:r>
          </a:p>
          <a:p>
            <a:pPr>
              <a:spcAft>
                <a:spcPts val="1800"/>
              </a:spcAft>
            </a:pP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1066799" y="2971800"/>
            <a:ext cx="4495800" cy="2118518"/>
          </a:xfrm>
        </p:spPr>
        <p:txBody>
          <a:bodyPr>
            <a:noAutofit/>
          </a:bodyPr>
          <a:lstStyle/>
          <a:p>
            <a:pPr indent="-347472">
              <a:spcAft>
                <a:spcPts val="1800"/>
              </a:spcAft>
            </a:pPr>
            <a:r>
              <a:rPr lang="en-US" altLang="en-US" sz="2600" dirty="0">
                <a:solidFill>
                  <a:schemeClr val="tx1"/>
                </a:solidFill>
              </a:rPr>
              <a:t>Diabetes</a:t>
            </a:r>
          </a:p>
          <a:p>
            <a:pPr indent="-347472">
              <a:spcAft>
                <a:spcPts val="1800"/>
              </a:spcAft>
            </a:pPr>
            <a:r>
              <a:rPr lang="en-US" sz="2600" dirty="0">
                <a:solidFill>
                  <a:schemeClr val="tx1"/>
                </a:solidFill>
              </a:rPr>
              <a:t>Phenylketonuria (PKU)</a:t>
            </a:r>
            <a:endParaRPr lang="en-US" altLang="en-US" sz="2600" dirty="0">
              <a:solidFill>
                <a:schemeClr val="tx1"/>
              </a:solidFill>
            </a:endParaRPr>
          </a:p>
          <a:p>
            <a:pPr indent="-347472">
              <a:spcAft>
                <a:spcPts val="1800"/>
              </a:spcAft>
            </a:pPr>
            <a:r>
              <a:rPr lang="en-US" altLang="en-US" sz="2600" dirty="0">
                <a:solidFill>
                  <a:schemeClr val="tx1"/>
                </a:solidFill>
              </a:rPr>
              <a:t>Celiac disease</a:t>
            </a:r>
          </a:p>
          <a:p>
            <a:pPr>
              <a:spcAft>
                <a:spcPts val="1800"/>
              </a:spcAft>
            </a:pPr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990600" y="670955"/>
            <a:ext cx="9753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Accommodating Children With Other Food-Related Disabilities</a:t>
            </a:r>
          </a:p>
        </p:txBody>
      </p:sp>
    </p:spTree>
    <p:extLst>
      <p:ext uri="{BB962C8B-B14F-4D97-AF65-F5344CB8AC3E}">
        <p14:creationId xmlns:p14="http://schemas.microsoft.com/office/powerpoint/2010/main" val="310522253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247666"/>
              </p:ext>
            </p:extLst>
          </p:nvPr>
        </p:nvGraphicFramePr>
        <p:xfrm>
          <a:off x="1066800" y="1752600"/>
          <a:ext cx="9982200" cy="4467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7400">
                  <a:extLst>
                    <a:ext uri="{9D8B030D-6E8A-4147-A177-3AD203B41FA5}">
                      <a16:colId xmlns:a16="http://schemas.microsoft.com/office/drawing/2014/main" val="1010397189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val="3402997230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val="1339157768"/>
                    </a:ext>
                  </a:extLst>
                </a:gridCol>
              </a:tblGrid>
              <a:tr h="17247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u="none" dirty="0">
                          <a:latin typeface="Arial"/>
                          <a:cs typeface="Arial"/>
                        </a:rPr>
                        <a:t>Outside food prepared and served in the program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u="none" dirty="0">
                          <a:latin typeface="Arial"/>
                          <a:cs typeface="Arial"/>
                        </a:rPr>
                        <a:t>Program food served outside the kitchen/cafeteria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u="none" dirty="0">
                          <a:latin typeface="Arial"/>
                          <a:cs typeface="Arial"/>
                        </a:rPr>
                        <a:t>Outside food sources served at the site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856418"/>
                  </a:ext>
                </a:extLst>
              </a:tr>
              <a:tr h="2694877">
                <a:tc>
                  <a:txBody>
                    <a:bodyPr/>
                    <a:lstStyle/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Restaurants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Caterers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Vended meals</a:t>
                      </a:r>
                    </a:p>
                    <a:p>
                      <a:pPr lvl="0">
                        <a:spcAft>
                          <a:spcPts val="1200"/>
                        </a:spcAft>
                        <a:buNone/>
                      </a:pPr>
                      <a:endParaRPr lang="en-US" sz="2600" dirty="0">
                        <a:latin typeface="Arial"/>
                        <a:cs typeface="Arial"/>
                      </a:endParaRPr>
                    </a:p>
                  </a:txBody>
                  <a:tcPr marL="91239" marR="91239"/>
                </a:tc>
                <a:tc>
                  <a:txBody>
                    <a:bodyPr/>
                    <a:lstStyle/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Food served in the classroom</a:t>
                      </a:r>
                    </a:p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Field trip</a:t>
                      </a:r>
                    </a:p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Playground</a:t>
                      </a:r>
                    </a:p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Afterschool Snack Program</a:t>
                      </a:r>
                    </a:p>
                  </a:txBody>
                  <a:tcPr marL="91239" marR="91239"/>
                </a:tc>
                <a:tc>
                  <a:txBody>
                    <a:bodyPr/>
                    <a:lstStyle/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Potlucks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Classroom projects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Parent provided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Donations</a:t>
                      </a:r>
                    </a:p>
                  </a:txBody>
                  <a:tcPr marL="91239" marR="91239"/>
                </a:tc>
                <a:extLst>
                  <a:ext uri="{0D108BD9-81ED-4DB2-BD59-A6C34878D82A}">
                    <a16:rowId xmlns:a16="http://schemas.microsoft.com/office/drawing/2014/main" val="4258725822"/>
                  </a:ext>
                </a:extLst>
              </a:tr>
            </a:tbl>
          </a:graphicData>
        </a:graphic>
      </p:graphicFrame>
      <p:sp>
        <p:nvSpPr>
          <p:cNvPr id="4" name="Title 2"/>
          <p:cNvSpPr txBox="1">
            <a:spLocks/>
          </p:cNvSpPr>
          <p:nvPr/>
        </p:nvSpPr>
        <p:spPr>
          <a:xfrm>
            <a:off x="1066800" y="533400"/>
            <a:ext cx="1021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Strategies to Manage Outside Food</a:t>
            </a:r>
          </a:p>
        </p:txBody>
      </p:sp>
    </p:spTree>
    <p:extLst>
      <p:ext uri="{BB962C8B-B14F-4D97-AF65-F5344CB8AC3E}">
        <p14:creationId xmlns:p14="http://schemas.microsoft.com/office/powerpoint/2010/main" val="38928007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10058400" cy="44098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66420" indent="-514350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Work in groups. </a:t>
            </a:r>
            <a:endParaRPr lang="en-US" dirty="0">
              <a:solidFill>
                <a:srgbClr val="000000"/>
              </a:solidFill>
            </a:endParaRPr>
          </a:p>
          <a:p>
            <a:pPr marL="566420" indent="-514350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Each group has a scenario of a child with a known life-threatening food allergy.</a:t>
            </a:r>
            <a:endParaRPr lang="en-US" sz="2800" dirty="0">
              <a:solidFill>
                <a:srgbClr val="000000"/>
              </a:solidFill>
            </a:endParaRPr>
          </a:p>
          <a:p>
            <a:pPr marL="566420" indent="-514350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On the chart paper, record the actions you would take to safely provide food for the child.</a:t>
            </a:r>
            <a:endParaRPr lang="en-US" sz="2800" dirty="0">
              <a:solidFill>
                <a:srgbClr val="000000"/>
              </a:solidFill>
            </a:endParaRPr>
          </a:p>
          <a:p>
            <a:pPr marL="566420" indent="-514350">
              <a:spcAft>
                <a:spcPts val="18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Select a spokesperson; share your group’s scenario and the actions.</a:t>
            </a:r>
            <a:endParaRPr lang="en-US" sz="2800" dirty="0">
              <a:solidFill>
                <a:srgbClr val="000000"/>
              </a:solidFill>
            </a:endParaRPr>
          </a:p>
          <a:p>
            <a:pPr marL="582930" indent="-514350" algn="l">
              <a:buClr>
                <a:schemeClr val="tx1"/>
              </a:buClr>
              <a:buFont typeface="+mj-lt"/>
              <a:buAutoNum type="arabicPeriod"/>
            </a:pPr>
            <a:endParaRPr lang="en-US" sz="2600" dirty="0">
              <a:solidFill>
                <a:srgbClr val="000000"/>
              </a:solidFill>
            </a:endParaRPr>
          </a:p>
          <a:p>
            <a:pPr marL="582930" indent="-514350" algn="l">
              <a:buClr>
                <a:schemeClr val="tx1"/>
              </a:buClr>
              <a:buFont typeface="+mj-lt"/>
              <a:buAutoNum type="arabicPeriod"/>
            </a:pPr>
            <a:endParaRPr lang="en-US" sz="2600" dirty="0">
              <a:solidFill>
                <a:srgbClr val="000000"/>
              </a:solidFill>
            </a:endParaRP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0668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Reduce the Risk Activity</a:t>
            </a:r>
          </a:p>
        </p:txBody>
      </p:sp>
    </p:spTree>
    <p:extLst>
      <p:ext uri="{BB962C8B-B14F-4D97-AF65-F5344CB8AC3E}">
        <p14:creationId xmlns:p14="http://schemas.microsoft.com/office/powerpoint/2010/main" val="6005563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66800" y="1752600"/>
            <a:ext cx="9829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61645" indent="-34734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Accommodate children with food allergies.</a:t>
            </a:r>
          </a:p>
          <a:p>
            <a:pPr marL="461645" indent="-34734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Manage food outside of the child nutrition program.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1664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4 Review</a:t>
            </a:r>
          </a:p>
        </p:txBody>
      </p:sp>
    </p:spTree>
    <p:extLst>
      <p:ext uri="{BB962C8B-B14F-4D97-AF65-F5344CB8AC3E}">
        <p14:creationId xmlns:p14="http://schemas.microsoft.com/office/powerpoint/2010/main" val="76160063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everal pieces of paper pinned to a cork board&#10;&#10;Description automatically generated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907" y="394625"/>
            <a:ext cx="4211217" cy="609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A hand holding a blue pen&#10;&#10;Description automatically generated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4618" y="1471197"/>
            <a:ext cx="3029306" cy="5005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066800" y="2667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Make It Stick</a:t>
            </a:r>
          </a:p>
        </p:txBody>
      </p:sp>
    </p:spTree>
    <p:extLst>
      <p:ext uri="{BB962C8B-B14F-4D97-AF65-F5344CB8AC3E}">
        <p14:creationId xmlns:p14="http://schemas.microsoft.com/office/powerpoint/2010/main" val="45460110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udying together&#10;&#10;Description automatically generated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2200" y="2057400"/>
            <a:ext cx="5218770" cy="2971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143000" y="914400"/>
            <a:ext cx="5567312" cy="6858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Post-Assessment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0" y="2057400"/>
            <a:ext cx="4191000" cy="396425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01382" y="373566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40634347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66800" y="1676400"/>
            <a:ext cx="891657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4970" indent="-347345"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What questions may I answer for you?</a:t>
            </a:r>
          </a:p>
          <a:p>
            <a:pPr marL="394970" indent="-347345"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ICN Evaluation</a:t>
            </a:r>
          </a:p>
          <a:p>
            <a:pPr marL="394970" indent="-347345"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Make sure you sign the class roster.</a:t>
            </a:r>
            <a:endParaRPr lang="en-US" dirty="0">
              <a:solidFill>
                <a:schemeClr val="tx1"/>
              </a:solidFill>
            </a:endParaRPr>
          </a:p>
          <a:p>
            <a:pPr eaLnBrk="1" hangingPunct="1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800" y="533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Training Wrap Up</a:t>
            </a:r>
            <a:endParaRPr lang="en-US" dirty="0">
              <a:solidFill>
                <a:srgbClr val="00000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141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067" y="3182025"/>
            <a:ext cx="7907867" cy="179212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The University of Mississippi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1800" b="1" dirty="0">
                <a:solidFill>
                  <a:schemeClr val="tx1"/>
                </a:solidFill>
              </a:rPr>
              <a:t>School of Applied Sciences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www.theicn.org  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800-321-3054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941832" y="5648944"/>
            <a:ext cx="28228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facebook.com/ichildnutrition</a:t>
            </a: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315" y="4775867"/>
            <a:ext cx="867448" cy="86785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75306" y="5691556"/>
            <a:ext cx="15872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@ichildnutrition</a:t>
            </a:r>
          </a:p>
        </p:txBody>
      </p:sp>
      <p:pic>
        <p:nvPicPr>
          <p:cNvPr id="12" name="Picture 10" descr="http://3835642c2693476aa717-d4b78efce91b9730bcca725cf9bb0b37.r51.cf1.rackcdn.com/Multi-Color_Logo_thumbnail200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9447" y="4740097"/>
            <a:ext cx="903625" cy="90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791201" y="5691556"/>
            <a:ext cx="21355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instagram.com/theicn</a:t>
            </a: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2125135" y="87662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dirty="0">
                <a:solidFill>
                  <a:srgbClr val="0000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Thank you!</a:t>
            </a:r>
          </a:p>
        </p:txBody>
      </p:sp>
      <p:pic>
        <p:nvPicPr>
          <p:cNvPr id="4" name="Picture 4" descr="Logo&#10;&#10;Description automatically generated">
            <a:extLst>
              <a:ext uri="{FF2B5EF4-FFF2-40B4-BE49-F238E27FC236}">
                <a16:creationId xmlns:a16="http://schemas.microsoft.com/office/drawing/2014/main" id="{A8E06E8E-9EFD-B8E0-2702-CC81817CB57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979" y="2113069"/>
            <a:ext cx="4986866" cy="8856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23D19A-82C1-A8CD-D924-EFC82EDEE4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6307" y="4740097"/>
            <a:ext cx="903625" cy="9036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B29994-975A-0F7E-3AE7-70D0ACC26426}"/>
              </a:ext>
            </a:extLst>
          </p:cNvPr>
          <p:cNvSpPr/>
          <p:nvPr/>
        </p:nvSpPr>
        <p:spPr>
          <a:xfrm>
            <a:off x="8252401" y="5691556"/>
            <a:ext cx="28963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linkedin.com/company/theicn</a:t>
            </a:r>
          </a:p>
        </p:txBody>
      </p:sp>
      <p:pic>
        <p:nvPicPr>
          <p:cNvPr id="15" name="Picture 14" descr="Twitter rebrands as X with &quot;art deco&quot; logo">
            <a:extLst>
              <a:ext uri="{FF2B5EF4-FFF2-40B4-BE49-F238E27FC236}">
                <a16:creationId xmlns:a16="http://schemas.microsoft.com/office/drawing/2014/main" id="{935E069B-017E-B2F8-A902-514112D63E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0516" y="4775867"/>
            <a:ext cx="864053" cy="87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606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Blues">
      <a:dk1>
        <a:sysClr val="windowText" lastClr="000000"/>
      </a:dk1>
      <a:lt1>
        <a:sysClr val="window" lastClr="FFFFFF"/>
      </a:lt1>
      <a:dk2>
        <a:srgbClr val="323232"/>
      </a:dk2>
      <a:lt2>
        <a:srgbClr val="92D050"/>
      </a:lt2>
      <a:accent1>
        <a:srgbClr val="A9DB66"/>
      </a:accent1>
      <a:accent2>
        <a:srgbClr val="50771B"/>
      </a:accent2>
      <a:accent3>
        <a:srgbClr val="354F12"/>
      </a:accent3>
      <a:accent4>
        <a:srgbClr val="00B0F0"/>
      </a:accent4>
      <a:accent5>
        <a:srgbClr val="0070C0"/>
      </a:accent5>
      <a:accent6>
        <a:srgbClr val="002060"/>
      </a:accent6>
      <a:hlink>
        <a:srgbClr val="66FF66"/>
      </a:hlink>
      <a:folHlink>
        <a:srgbClr val="B26B02"/>
      </a:folHlink>
    </a:clrScheme>
    <a:fontScheme name="Custom 2">
      <a:majorFont>
        <a:latin typeface="Avenir Next LT Pro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alpha val="85000"/>
              </a:schemeClr>
            </a:gs>
            <a:gs pos="100000">
              <a:schemeClr val="accent1">
                <a:alpha val="85000"/>
              </a:schemeClr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LT_Template_ModernBoldSophisticated_MO -v5" id="{DF46818F-9661-49C4-BAE8-F3223317B502}" vid="{463BCE77-CCA7-43EE-ABCB-1B1D536A6602}"/>
    </a:ext>
  </a:extLst>
</a:theme>
</file>

<file path=ppt/theme/theme6.xml><?xml version="1.0" encoding="utf-8"?>
<a:theme xmlns:a="http://schemas.openxmlformats.org/drawingml/2006/main" name="1_Office Theme">
  <a:themeElements>
    <a:clrScheme name="ELT">
      <a:dk1>
        <a:sysClr val="windowText" lastClr="000000"/>
      </a:dk1>
      <a:lt1>
        <a:sysClr val="window" lastClr="FFFFFF"/>
      </a:lt1>
      <a:dk2>
        <a:srgbClr val="FFCD6B"/>
      </a:dk2>
      <a:lt2>
        <a:srgbClr val="BE005A"/>
      </a:lt2>
      <a:accent1>
        <a:srgbClr val="3B2CAC"/>
      </a:accent1>
      <a:accent2>
        <a:srgbClr val="0062FF"/>
      </a:accent2>
      <a:accent3>
        <a:srgbClr val="007A00"/>
      </a:accent3>
      <a:accent4>
        <a:srgbClr val="DE6600"/>
      </a:accent4>
      <a:accent5>
        <a:srgbClr val="AC0037"/>
      </a:accent5>
      <a:accent6>
        <a:srgbClr val="FFFF00"/>
      </a:accent6>
      <a:hlink>
        <a:srgbClr val="FFFFFF"/>
      </a:hlink>
      <a:folHlink>
        <a:srgbClr val="FFFFFF"/>
      </a:folHlink>
    </a:clrScheme>
    <a:fontScheme name="Custom 2">
      <a:majorFont>
        <a:latin typeface="Avenir Next LT Pro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alpha val="85000"/>
              </a:schemeClr>
            </a:gs>
            <a:gs pos="100000">
              <a:schemeClr val="accent1">
                <a:alpha val="85000"/>
              </a:schemeClr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LT_Template_ModernBoldSophisticated_MO -v5" id="{DF46818F-9661-49C4-BAE8-F3223317B502}" vid="{463BCE77-CCA7-43EE-ABCB-1B1D536A6602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38bbad-0bb0-41a7-b78f-084b382b3af7">
      <Terms xmlns="http://schemas.microsoft.com/office/infopath/2007/PartnerControls"/>
    </lcf76f155ced4ddcb4097134ff3c332f>
    <TaxCatchAll xmlns="73fb875a-8af9-4255-b008-0995492d31c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5F41949DA2A940B8D082ECAF8F142D" ma:contentTypeVersion="16" ma:contentTypeDescription="Create a new document." ma:contentTypeScope="" ma:versionID="d6b3227db6851cc0cea80b98300a0e82">
  <xsd:schema xmlns:xsd="http://www.w3.org/2001/XMLSchema" xmlns:xs="http://www.w3.org/2001/XMLSchema" xmlns:p="http://schemas.microsoft.com/office/2006/metadata/properties" xmlns:ns2="df38bbad-0bb0-41a7-b78f-084b382b3af7" xmlns:ns3="e9322675-4e6c-4dcb-b08b-f40420b09916" xmlns:ns4="73fb875a-8af9-4255-b008-0995492d31cd" targetNamespace="http://schemas.microsoft.com/office/2006/metadata/properties" ma:root="true" ma:fieldsID="45a94729190c7cf5637891a2a156de65" ns2:_="" ns3:_="" ns4:_="">
    <xsd:import namespace="df38bbad-0bb0-41a7-b78f-084b382b3af7"/>
    <xsd:import namespace="e9322675-4e6c-4dcb-b08b-f40420b09916"/>
    <xsd:import namespace="73fb875a-8af9-4255-b008-0995492d31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38bbad-0bb0-41a7-b78f-084b382b3a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22675-4e6c-4dcb-b08b-f40420b0991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b875a-8af9-4255-b008-0995492d31c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448fc01c-e69d-4de5-96fd-ab5470473b8d}" ma:internalName="TaxCatchAll" ma:showField="CatchAllData" ma:web="e9322675-4e6c-4dcb-b08b-f40420b099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7461A4-1536-4046-B50C-639A9EF315A3}">
  <ds:schemaRefs>
    <ds:schemaRef ds:uri="df38bbad-0bb0-41a7-b78f-084b382b3af7"/>
    <ds:schemaRef ds:uri="73fb875a-8af9-4255-b008-0995492d31cd"/>
    <ds:schemaRef ds:uri="http://purl.org/dc/dcmitype/"/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e9322675-4e6c-4dcb-b08b-f40420b09916"/>
  </ds:schemaRefs>
</ds:datastoreItem>
</file>

<file path=customXml/itemProps2.xml><?xml version="1.0" encoding="utf-8"?>
<ds:datastoreItem xmlns:ds="http://schemas.openxmlformats.org/officeDocument/2006/customXml" ds:itemID="{820CFB89-7A27-4394-BC56-40D3941B4571}">
  <ds:schemaRefs>
    <ds:schemaRef ds:uri="73fb875a-8af9-4255-b008-0995492d31cd"/>
    <ds:schemaRef ds:uri="df38bbad-0bb0-41a7-b78f-084b382b3af7"/>
    <ds:schemaRef ds:uri="e9322675-4e6c-4dcb-b08b-f40420b099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41C95B9-C007-4D2A-BE59-6526443DDA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181</TotalTime>
  <Words>2881</Words>
  <Application>Microsoft Office PowerPoint</Application>
  <PresentationFormat>Widescreen</PresentationFormat>
  <Paragraphs>601</Paragraphs>
  <Slides>96</Slides>
  <Notes>71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96</vt:i4>
      </vt:variant>
    </vt:vector>
  </HeadingPairs>
  <TitlesOfParts>
    <vt:vector size="112" baseType="lpstr">
      <vt:lpstr>Arial</vt:lpstr>
      <vt:lpstr>Avenir Next LT Pro</vt:lpstr>
      <vt:lpstr>Calibri</vt:lpstr>
      <vt:lpstr>Calibri Light</vt:lpstr>
      <vt:lpstr>Century Gothic</vt:lpstr>
      <vt:lpstr>Courier New</vt:lpstr>
      <vt:lpstr>Speak Pro</vt:lpstr>
      <vt:lpstr>Times New Roman</vt:lpstr>
      <vt:lpstr>Wingdings</vt:lpstr>
      <vt:lpstr>Wingdings 2</vt:lpstr>
      <vt:lpstr>Austin</vt:lpstr>
      <vt:lpstr>1_Austin</vt:lpstr>
      <vt:lpstr>2_Austin</vt:lpstr>
      <vt:lpstr>Custom Design</vt:lpstr>
      <vt:lpstr>Office Theme</vt:lpstr>
      <vt:lpstr>1_Office Theme</vt:lpstr>
      <vt:lpstr>Food Allergies for the CACFP</vt:lpstr>
      <vt:lpstr>PowerPoint Presentation</vt:lpstr>
      <vt:lpstr>Logistics</vt:lpstr>
      <vt:lpstr>Ground Rules</vt:lpstr>
      <vt:lpstr>Warm-Up Activity </vt:lpstr>
      <vt:lpstr>Topics for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Allergic Reaction Symptoms</vt:lpstr>
      <vt:lpstr>Treatment for Allergic Reaction</vt:lpstr>
      <vt:lpstr>PowerPoint Presentation</vt:lpstr>
      <vt:lpstr>Nonverbal Signs of Allergic Reaction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Preparation Is the Key to Success</vt:lpstr>
      <vt:lpstr>PowerPoint Presentation</vt:lpstr>
      <vt:lpstr>PowerPoint Presentation</vt:lpstr>
      <vt:lpstr>PowerPoint Presentation</vt:lpstr>
      <vt:lpstr>Food Allergy vs Food Intolerance Activity</vt:lpstr>
      <vt:lpstr>PowerPoint Presentation</vt:lpstr>
      <vt:lpstr>Gluten-Free Meals </vt:lpstr>
      <vt:lpstr>PowerPoint Presentation</vt:lpstr>
      <vt:lpstr>PowerPoint Presentation</vt:lpstr>
      <vt:lpstr>PowerPoint Presentation</vt:lpstr>
      <vt:lpstr>Food Allergen Labeling and Consumer Protection Act of 2004 (FALCPA) </vt:lpstr>
      <vt:lpstr>Food Allergy Safety, Treatment, Education, and Research Act (FASTER) </vt:lpstr>
      <vt:lpstr>Label Samples</vt:lpstr>
      <vt:lpstr>Advisory Statements</vt:lpstr>
      <vt:lpstr>Other Food Labels</vt:lpstr>
      <vt:lpstr>PowerPoint Presentation</vt:lpstr>
      <vt:lpstr>PowerPoint Presentation</vt:lpstr>
      <vt:lpstr>Recall Procedures</vt:lpstr>
      <vt:lpstr>PowerPoint Presentation</vt:lpstr>
      <vt:lpstr>PowerPoint Presentation</vt:lpstr>
      <vt:lpstr>PowerPoint Presentation</vt:lpstr>
      <vt:lpstr>Food Allergens in Crafts and Supplies</vt:lpstr>
      <vt:lpstr>Procedures for Reading Food Labels</vt:lpstr>
      <vt:lpstr>PowerPoint Presentation</vt:lpstr>
      <vt:lpstr>PowerPoint Presentation</vt:lpstr>
      <vt:lpstr>PowerPoint Presentation</vt:lpstr>
      <vt:lpstr>PowerPoint Presentation</vt:lpstr>
      <vt:lpstr>Food Label Storage</vt:lpstr>
      <vt:lpstr>Procedures for Changes in Food Labels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Cross-Contact or Cross-Contamination? Activity </vt:lpstr>
      <vt:lpstr>1. Cross-Contact or Cross-Contamination?</vt:lpstr>
      <vt:lpstr>2. Cross-Contact or Cross-Contamination?</vt:lpstr>
      <vt:lpstr> 3. Cross-Contact or Cross-Contamination?  </vt:lpstr>
      <vt:lpstr>4. Cross-Contact or Cross-Contamination?</vt:lpstr>
      <vt:lpstr>PowerPoint Presentation</vt:lpstr>
      <vt:lpstr>PowerPoint Presentation</vt:lpstr>
      <vt:lpstr>PowerPoint Presentation</vt:lpstr>
      <vt:lpstr>PowerPoint Presentation</vt:lpstr>
      <vt:lpstr>Avoiding Cross-Contact Case Studies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Respect Children With Food Allergies</vt:lpstr>
      <vt:lpstr>PowerPoint Presentation</vt:lpstr>
      <vt:lpstr>PowerPoint Presentation</vt:lpstr>
      <vt:lpstr>PowerPoint Presentation</vt:lpstr>
      <vt:lpstr>Strategies to Accommodate Children With Food Allergies </vt:lpstr>
      <vt:lpstr>PowerPoint Presentation</vt:lpstr>
      <vt:lpstr>PowerPoint Presentation</vt:lpstr>
      <vt:lpstr>Medical Statement Requirement for Federal Reimbursement</vt:lpstr>
      <vt:lpstr>Medical Statement</vt:lpstr>
      <vt:lpstr>Menu Planning Tips</vt:lpstr>
      <vt:lpstr>Modifications for Food Allergens Activity</vt:lpstr>
      <vt:lpstr>The Team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Dixon</dc:creator>
  <cp:lastModifiedBy>Heather Burkhead-Goins</cp:lastModifiedBy>
  <cp:revision>121</cp:revision>
  <cp:lastPrinted>2019-10-16T12:58:21Z</cp:lastPrinted>
  <dcterms:created xsi:type="dcterms:W3CDTF">2017-05-23T14:06:53Z</dcterms:created>
  <dcterms:modified xsi:type="dcterms:W3CDTF">2025-03-10T13:03:27Z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0x010100B45F41949DA2A940B8D082ECAF8F142D</vt:lpwstr>
  </property>
  <property fmtid="{D5CDD505-2E9C-101B-9397-08002B2CF9AE}" pid="3" name="MediaServiceImageTags">
    <vt:lpwstr/>
  </property>
</Properties>
</file>