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3D_29F800D3.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693" r:id="rId6"/>
    <p:sldMasterId id="2147483673" r:id="rId7"/>
    <p:sldMasterId id="2147483762" r:id="rId8"/>
    <p:sldMasterId id="2147483822" r:id="rId9"/>
  </p:sldMasterIdLst>
  <p:notesMasterIdLst>
    <p:notesMasterId r:id="rId106"/>
  </p:notesMasterIdLst>
  <p:handoutMasterIdLst>
    <p:handoutMasterId r:id="rId107"/>
  </p:handoutMasterIdLst>
  <p:sldIdLst>
    <p:sldId id="256" r:id="rId10"/>
    <p:sldId id="292" r:id="rId11"/>
    <p:sldId id="412" r:id="rId12"/>
    <p:sldId id="464" r:id="rId13"/>
    <p:sldId id="472" r:id="rId14"/>
    <p:sldId id="353" r:id="rId15"/>
    <p:sldId id="283" r:id="rId16"/>
    <p:sldId id="284" r:id="rId17"/>
    <p:sldId id="356" r:id="rId18"/>
    <p:sldId id="376" r:id="rId19"/>
    <p:sldId id="285" r:id="rId20"/>
    <p:sldId id="443" r:id="rId21"/>
    <p:sldId id="463" r:id="rId22"/>
    <p:sldId id="286" r:id="rId23"/>
    <p:sldId id="444" r:id="rId24"/>
    <p:sldId id="288" r:id="rId25"/>
    <p:sldId id="290" r:id="rId26"/>
    <p:sldId id="414" r:id="rId27"/>
    <p:sldId id="338" r:id="rId28"/>
    <p:sldId id="424" r:id="rId29"/>
    <p:sldId id="291" r:id="rId30"/>
    <p:sldId id="437" r:id="rId31"/>
    <p:sldId id="425" r:id="rId32"/>
    <p:sldId id="438" r:id="rId33"/>
    <p:sldId id="426" r:id="rId34"/>
    <p:sldId id="445" r:id="rId35"/>
    <p:sldId id="293" r:id="rId36"/>
    <p:sldId id="295" r:id="rId37"/>
    <p:sldId id="296" r:id="rId38"/>
    <p:sldId id="473" r:id="rId39"/>
    <p:sldId id="297" r:id="rId40"/>
    <p:sldId id="446" r:id="rId41"/>
    <p:sldId id="298" r:id="rId42"/>
    <p:sldId id="299" r:id="rId43"/>
    <p:sldId id="300" r:id="rId44"/>
    <p:sldId id="465" r:id="rId45"/>
    <p:sldId id="466" r:id="rId46"/>
    <p:sldId id="448" r:id="rId47"/>
    <p:sldId id="449" r:id="rId48"/>
    <p:sldId id="450" r:id="rId49"/>
    <p:sldId id="306" r:id="rId50"/>
    <p:sldId id="304" r:id="rId51"/>
    <p:sldId id="467" r:id="rId52"/>
    <p:sldId id="307" r:id="rId53"/>
    <p:sldId id="415" r:id="rId54"/>
    <p:sldId id="428" r:id="rId55"/>
    <p:sldId id="471" r:id="rId56"/>
    <p:sldId id="309" r:id="rId57"/>
    <p:sldId id="429" r:id="rId58"/>
    <p:sldId id="430" r:id="rId59"/>
    <p:sldId id="439" r:id="rId60"/>
    <p:sldId id="431" r:id="rId61"/>
    <p:sldId id="452" r:id="rId62"/>
    <p:sldId id="432" r:id="rId63"/>
    <p:sldId id="441" r:id="rId64"/>
    <p:sldId id="433" r:id="rId65"/>
    <p:sldId id="442" r:id="rId66"/>
    <p:sldId id="434" r:id="rId67"/>
    <p:sldId id="312" r:id="rId68"/>
    <p:sldId id="313" r:id="rId69"/>
    <p:sldId id="314" r:id="rId70"/>
    <p:sldId id="453" r:id="rId71"/>
    <p:sldId id="475" r:id="rId72"/>
    <p:sldId id="476" r:id="rId73"/>
    <p:sldId id="477" r:id="rId74"/>
    <p:sldId id="478" r:id="rId75"/>
    <p:sldId id="416" r:id="rId76"/>
    <p:sldId id="315" r:id="rId77"/>
    <p:sldId id="317" r:id="rId78"/>
    <p:sldId id="316" r:id="rId79"/>
    <p:sldId id="474" r:id="rId80"/>
    <p:sldId id="319" r:id="rId81"/>
    <p:sldId id="321" r:id="rId82"/>
    <p:sldId id="436" r:id="rId83"/>
    <p:sldId id="322" r:id="rId84"/>
    <p:sldId id="323" r:id="rId85"/>
    <p:sldId id="468" r:id="rId86"/>
    <p:sldId id="365" r:id="rId87"/>
    <p:sldId id="366" r:id="rId88"/>
    <p:sldId id="369" r:id="rId89"/>
    <p:sldId id="459" r:id="rId90"/>
    <p:sldId id="371" r:id="rId91"/>
    <p:sldId id="341" r:id="rId92"/>
    <p:sldId id="460" r:id="rId93"/>
    <p:sldId id="469" r:id="rId94"/>
    <p:sldId id="461" r:id="rId95"/>
    <p:sldId id="470" r:id="rId96"/>
    <p:sldId id="462" r:id="rId97"/>
    <p:sldId id="345" r:id="rId98"/>
    <p:sldId id="360" r:id="rId99"/>
    <p:sldId id="329" r:id="rId100"/>
    <p:sldId id="374" r:id="rId101"/>
    <p:sldId id="349" r:id="rId102"/>
    <p:sldId id="350" r:id="rId103"/>
    <p:sldId id="351" r:id="rId104"/>
    <p:sldId id="526" r:id="rId10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B61908-50A8-D857-F74C-A076645C20F0}" name="Heather Burkhead-Goins" initials="HB" userId="S::hmburkhe@olemiss.edu::b843c5d2-384d-42ce-9311-45421a73bad2" providerId="AD"/>
  <p188:author id="{6A60AB0E-DB23-0086-F223-03D1BBFE5420}" name="Sharon Schaefer" initials="SS" userId="S::stschaef@olemiss.edu::d0bcee7e-fd6b-4ef7-af34-d1f71a56bd88" providerId="AD"/>
  <p188:author id="{5D838B14-49F3-7F5C-FD5C-B72366FA63AF}" name="Lewanda Oswalt Morse" initials="LM" userId="S::lmorse@olemiss.edu::36f5a0cd-ad2a-49af-81ae-bb801a0c5e51" providerId="AD"/>
  <p188:author id="{B7ABCB23-8580-75C5-49B8-29D73CE78141}" name="Cassandra Hawkins" initials="CH" userId="S::chawkin1@olemiss.edu::7e806952-94cb-4bda-819e-ca04653ee58b" providerId="AD"/>
  <p188:author id="{55DA5849-98C3-2DB4-7077-C33EA4385387}" name="Elizabeth J Dixon" initials="ED" userId="S::ejdixon@olemiss.edu::a1476d13-d491-4962-a95f-2b4ebbb0e36f" providerId="AD"/>
  <p188:author id="{E0515B66-F150-AF80-EE09-3D5E3D33360F}" name="Shauna Cliett" initials="SC" userId="S::smcliett@olemiss.edu::e558d8f0-cbbc-4916-b2ee-e92e0e17019f" providerId="AD"/>
  <p188:author id="{F9B6786E-C103-3932-DDFF-0B77BE270C2F}" name="Henrietta Henderson" initials="HH" userId="S::hhenders@olemiss.edu::56a1cc24-d293-4785-a0a6-1d6a75d73248" providerId="AD"/>
  <p188:author id="{691BF979-D3D9-977A-8850-7237C55FD4D0}" name="Guest User" initials="GU" userId="S::urn:spo:anon#382769a39dacbf5831996cf4ff4aea8e19db18a3d22410f3f59e01f252118231::" providerId="AD"/>
  <p188:author id="{7BFDEA98-F0EC-D0C8-F905-382142936682}" name="Shannon FitzGerald" initials="SF" userId="S::shannono@olemiss.edu::d36a1931-8ee0-49db-97f5-a50178d73530" providerId="AD"/>
  <p188:author id="{62F836B1-AD3F-968B-3352-D2CF4DF32CBE}" name="Fortner, Charlsia - FNS" initials="FF" userId="S::charlsia.fortner@usda.gov::f19bf1d4-9226-4fce-a943-01451e65607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Casteel" initials="AC" lastIdx="2" clrIdx="0">
    <p:extLst>
      <p:ext uri="{19B8F6BF-5375-455C-9EA6-DF929625EA0E}">
        <p15:presenceInfo xmlns:p15="http://schemas.microsoft.com/office/powerpoint/2012/main" userId="675b320bebee9bf7" providerId="Windows Live"/>
      </p:ext>
    </p:extLst>
  </p:cmAuthor>
  <p:cmAuthor id="2" name="Christanne Smith Harrison" initials="CSH" lastIdx="5" clrIdx="1">
    <p:extLst>
      <p:ext uri="{19B8F6BF-5375-455C-9EA6-DF929625EA0E}">
        <p15:presenceInfo xmlns:p15="http://schemas.microsoft.com/office/powerpoint/2012/main" userId="bbdc4b79368da1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C8"/>
    <a:srgbClr val="A87BC9"/>
    <a:srgbClr val="33CC33"/>
    <a:srgbClr val="1BE5CD"/>
    <a:srgbClr val="ED5113"/>
    <a:srgbClr val="9BC97B"/>
    <a:srgbClr val="94C600"/>
    <a:srgbClr val="00FF99"/>
    <a:srgbClr val="4C216D"/>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0AB8A-0115-46EA-92CF-E91E6B71E0C3}" v="1" dt="2026-06-03T16:44:35.5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45"/>
    <p:restoredTop sz="94764"/>
  </p:normalViewPr>
  <p:slideViewPr>
    <p:cSldViewPr snapToGrid="0">
      <p:cViewPr varScale="1">
        <p:scale>
          <a:sx n="88" d="100"/>
          <a:sy n="88" d="100"/>
        </p:scale>
        <p:origin x="245" y="77"/>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tableStyles" Target="tableStyles.xml"/><Relationship Id="rId16" Type="http://schemas.openxmlformats.org/officeDocument/2006/relationships/slide" Target="slides/slide7.xml"/><Relationship Id="rId107" Type="http://schemas.openxmlformats.org/officeDocument/2006/relationships/handoutMaster" Target="handoutMasters/handoutMaster1.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microsoft.com/office/2016/11/relationships/changesInfo" Target="changesInfos/changesInfo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commentAuthors" Target="commentAuthor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notesMaster" Target="notesMasters/notesMaster1.xml"/><Relationship Id="rId114" Type="http://schemas.microsoft.com/office/2015/10/relationships/revisionInfo" Target="revisionInfo.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presProps" Target="pres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viewProps" Target="viewProps.xml"/><Relationship Id="rId115" Type="http://schemas.microsoft.com/office/2018/10/relationships/authors" Target="author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Burkhead-Goins" userId="b843c5d2-384d-42ce-9311-45421a73bad2" providerId="ADAL" clId="{2979C483-5EA1-4ED6-B740-E162E62A0647}"/>
    <pc:docChg chg="undo custSel addSld delSld modSld">
      <pc:chgData name="Heather Burkhead-Goins" userId="b843c5d2-384d-42ce-9311-45421a73bad2" providerId="ADAL" clId="{2979C483-5EA1-4ED6-B740-E162E62A0647}" dt="2026-06-03T16:45:20.823" v="57" actId="2085"/>
      <pc:docMkLst>
        <pc:docMk/>
      </pc:docMkLst>
      <pc:sldChg chg="del">
        <pc:chgData name="Heather Burkhead-Goins" userId="b843c5d2-384d-42ce-9311-45421a73bad2" providerId="ADAL" clId="{2979C483-5EA1-4ED6-B740-E162E62A0647}" dt="2026-06-03T16:44:40.441" v="54" actId="47"/>
        <pc:sldMkLst>
          <pc:docMk/>
          <pc:sldMk cId="1012760663" sldId="280"/>
        </pc:sldMkLst>
      </pc:sldChg>
      <pc:sldChg chg="delSp mod">
        <pc:chgData name="Heather Burkhead-Goins" userId="b843c5d2-384d-42ce-9311-45421a73bad2" providerId="ADAL" clId="{2979C483-5EA1-4ED6-B740-E162E62A0647}" dt="2026-06-03T16:39:56.565" v="46" actId="478"/>
        <pc:sldMkLst>
          <pc:docMk/>
          <pc:sldMk cId="733408568" sldId="304"/>
        </pc:sldMkLst>
        <pc:picChg chg="del">
          <ac:chgData name="Heather Burkhead-Goins" userId="b843c5d2-384d-42ce-9311-45421a73bad2" providerId="ADAL" clId="{2979C483-5EA1-4ED6-B740-E162E62A0647}" dt="2026-06-03T16:39:56.565" v="46" actId="478"/>
          <ac:picMkLst>
            <pc:docMk/>
            <pc:sldMk cId="733408568" sldId="304"/>
            <ac:picMk id="2" creationId="{FDACB72A-10B1-C011-C719-59D2E4CD1046}"/>
          </ac:picMkLst>
        </pc:picChg>
      </pc:sldChg>
      <pc:sldChg chg="modSp mod">
        <pc:chgData name="Heather Burkhead-Goins" userId="b843c5d2-384d-42ce-9311-45421a73bad2" providerId="ADAL" clId="{2979C483-5EA1-4ED6-B740-E162E62A0647}" dt="2026-06-03T16:39:05.950" v="45" actId="1076"/>
        <pc:sldMkLst>
          <pc:docMk/>
          <pc:sldMk cId="600556332" sldId="329"/>
        </pc:sldMkLst>
        <pc:spChg chg="mod">
          <ac:chgData name="Heather Burkhead-Goins" userId="b843c5d2-384d-42ce-9311-45421a73bad2" providerId="ADAL" clId="{2979C483-5EA1-4ED6-B740-E162E62A0647}" dt="2026-06-03T16:39:05.950" v="45" actId="1076"/>
          <ac:spMkLst>
            <pc:docMk/>
            <pc:sldMk cId="600556332" sldId="329"/>
            <ac:spMk id="3" creationId="{00000000-0000-0000-0000-000000000000}"/>
          </ac:spMkLst>
        </pc:spChg>
      </pc:sldChg>
      <pc:sldChg chg="modSp mod">
        <pc:chgData name="Heather Burkhead-Goins" userId="b843c5d2-384d-42ce-9311-45421a73bad2" providerId="ADAL" clId="{2979C483-5EA1-4ED6-B740-E162E62A0647}" dt="2026-06-03T16:38:35.797" v="44" actId="113"/>
        <pc:sldMkLst>
          <pc:docMk/>
          <pc:sldMk cId="3892800746" sldId="360"/>
        </pc:sldMkLst>
        <pc:graphicFrameChg chg="modGraphic">
          <ac:chgData name="Heather Burkhead-Goins" userId="b843c5d2-384d-42ce-9311-45421a73bad2" providerId="ADAL" clId="{2979C483-5EA1-4ED6-B740-E162E62A0647}" dt="2026-06-03T16:38:35.797" v="44" actId="113"/>
          <ac:graphicFrameMkLst>
            <pc:docMk/>
            <pc:sldMk cId="3892800746" sldId="360"/>
            <ac:graphicFrameMk id="5" creationId="{00000000-0000-0000-0000-000000000000}"/>
          </ac:graphicFrameMkLst>
        </pc:graphicFrameChg>
      </pc:sldChg>
      <pc:sldChg chg="modSp mod">
        <pc:chgData name="Heather Burkhead-Goins" userId="b843c5d2-384d-42ce-9311-45421a73bad2" providerId="ADAL" clId="{2979C483-5EA1-4ED6-B740-E162E62A0647}" dt="2026-06-03T16:35:15.875" v="8" actId="1076"/>
        <pc:sldMkLst>
          <pc:docMk/>
          <pc:sldMk cId="247356294" sldId="366"/>
        </pc:sldMkLst>
        <pc:spChg chg="mod">
          <ac:chgData name="Heather Burkhead-Goins" userId="b843c5d2-384d-42ce-9311-45421a73bad2" providerId="ADAL" clId="{2979C483-5EA1-4ED6-B740-E162E62A0647}" dt="2026-06-03T16:35:11.902" v="7" actId="255"/>
          <ac:spMkLst>
            <pc:docMk/>
            <pc:sldMk cId="247356294" sldId="366"/>
            <ac:spMk id="4" creationId="{00000000-0000-0000-0000-000000000000}"/>
          </ac:spMkLst>
        </pc:spChg>
        <pc:picChg chg="mod">
          <ac:chgData name="Heather Burkhead-Goins" userId="b843c5d2-384d-42ce-9311-45421a73bad2" providerId="ADAL" clId="{2979C483-5EA1-4ED6-B740-E162E62A0647}" dt="2026-06-03T16:35:15.875" v="8" actId="1076"/>
          <ac:picMkLst>
            <pc:docMk/>
            <pc:sldMk cId="247356294" sldId="366"/>
            <ac:picMk id="3" creationId="{00000000-0000-0000-0000-000000000000}"/>
          </ac:picMkLst>
        </pc:picChg>
      </pc:sldChg>
      <pc:sldChg chg="modSp mod">
        <pc:chgData name="Heather Burkhead-Goins" userId="b843c5d2-384d-42ce-9311-45421a73bad2" providerId="ADAL" clId="{2979C483-5EA1-4ED6-B740-E162E62A0647}" dt="2026-06-03T16:34:34.169" v="4" actId="1076"/>
        <pc:sldMkLst>
          <pc:docMk/>
          <pc:sldMk cId="548965737" sldId="369"/>
        </pc:sldMkLst>
        <pc:spChg chg="mod">
          <ac:chgData name="Heather Burkhead-Goins" userId="b843c5d2-384d-42ce-9311-45421a73bad2" providerId="ADAL" clId="{2979C483-5EA1-4ED6-B740-E162E62A0647}" dt="2026-06-03T16:34:34.169" v="4" actId="1076"/>
          <ac:spMkLst>
            <pc:docMk/>
            <pc:sldMk cId="548965737" sldId="369"/>
            <ac:spMk id="3" creationId="{BAB8F51B-5A44-46C6-AC04-37B121465B87}"/>
          </ac:spMkLst>
        </pc:spChg>
      </pc:sldChg>
      <pc:sldChg chg="modSp mod">
        <pc:chgData name="Heather Burkhead-Goins" userId="b843c5d2-384d-42ce-9311-45421a73bad2" providerId="ADAL" clId="{2979C483-5EA1-4ED6-B740-E162E62A0647}" dt="2026-06-03T16:23:46" v="1" actId="1076"/>
        <pc:sldMkLst>
          <pc:docMk/>
          <pc:sldMk cId="2763088215" sldId="426"/>
        </pc:sldMkLst>
        <pc:picChg chg="mod">
          <ac:chgData name="Heather Burkhead-Goins" userId="b843c5d2-384d-42ce-9311-45421a73bad2" providerId="ADAL" clId="{2979C483-5EA1-4ED6-B740-E162E62A0647}" dt="2026-06-03T16:23:46" v="1" actId="1076"/>
          <ac:picMkLst>
            <pc:docMk/>
            <pc:sldMk cId="2763088215" sldId="426"/>
            <ac:picMk id="5" creationId="{DE0B5D39-1214-48B4-BECA-022A05719D3B}"/>
          </ac:picMkLst>
        </pc:picChg>
      </pc:sldChg>
      <pc:sldChg chg="modSp mod">
        <pc:chgData name="Heather Burkhead-Goins" userId="b843c5d2-384d-42ce-9311-45421a73bad2" providerId="ADAL" clId="{2979C483-5EA1-4ED6-B740-E162E62A0647}" dt="2026-06-03T16:41:06.090" v="51" actId="403"/>
        <pc:sldMkLst>
          <pc:docMk/>
          <pc:sldMk cId="604344948" sldId="444"/>
        </pc:sldMkLst>
        <pc:spChg chg="mod">
          <ac:chgData name="Heather Burkhead-Goins" userId="b843c5d2-384d-42ce-9311-45421a73bad2" providerId="ADAL" clId="{2979C483-5EA1-4ED6-B740-E162E62A0647}" dt="2026-06-03T16:41:06.090" v="51" actId="403"/>
          <ac:spMkLst>
            <pc:docMk/>
            <pc:sldMk cId="604344948" sldId="444"/>
            <ac:spMk id="4" creationId="{00000000-0000-0000-0000-000000000000}"/>
          </ac:spMkLst>
        </pc:spChg>
      </pc:sldChg>
      <pc:sldChg chg="delSp modSp mod">
        <pc:chgData name="Heather Burkhead-Goins" userId="b843c5d2-384d-42ce-9311-45421a73bad2" providerId="ADAL" clId="{2979C483-5EA1-4ED6-B740-E162E62A0647}" dt="2026-06-03T16:40:07.253" v="47" actId="478"/>
        <pc:sldMkLst>
          <pc:docMk/>
          <pc:sldMk cId="587347148" sldId="446"/>
        </pc:sldMkLst>
        <pc:picChg chg="del">
          <ac:chgData name="Heather Burkhead-Goins" userId="b843c5d2-384d-42ce-9311-45421a73bad2" providerId="ADAL" clId="{2979C483-5EA1-4ED6-B740-E162E62A0647}" dt="2026-06-03T16:40:07.253" v="47" actId="478"/>
          <ac:picMkLst>
            <pc:docMk/>
            <pc:sldMk cId="587347148" sldId="446"/>
            <ac:picMk id="7" creationId="{870C5FDC-7C25-A5E1-1376-1102711FBF5C}"/>
          </ac:picMkLst>
        </pc:picChg>
        <pc:picChg chg="mod">
          <ac:chgData name="Heather Burkhead-Goins" userId="b843c5d2-384d-42ce-9311-45421a73bad2" providerId="ADAL" clId="{2979C483-5EA1-4ED6-B740-E162E62A0647}" dt="2026-06-03T16:25:24.068" v="2" actId="1076"/>
          <ac:picMkLst>
            <pc:docMk/>
            <pc:sldMk cId="587347148" sldId="446"/>
            <ac:picMk id="9" creationId="{D0DE9E15-7C4B-83F3-2255-5D3E1520A81A}"/>
          </ac:picMkLst>
        </pc:picChg>
      </pc:sldChg>
      <pc:sldChg chg="modSp mod">
        <pc:chgData name="Heather Burkhead-Goins" userId="b843c5d2-384d-42ce-9311-45421a73bad2" providerId="ADAL" clId="{2979C483-5EA1-4ED6-B740-E162E62A0647}" dt="2026-06-03T16:36:10.281" v="34" actId="6549"/>
        <pc:sldMkLst>
          <pc:docMk/>
          <pc:sldMk cId="1370820297" sldId="459"/>
        </pc:sldMkLst>
        <pc:spChg chg="mod">
          <ac:chgData name="Heather Burkhead-Goins" userId="b843c5d2-384d-42ce-9311-45421a73bad2" providerId="ADAL" clId="{2979C483-5EA1-4ED6-B740-E162E62A0647}" dt="2026-06-03T16:36:10.281" v="34" actId="6549"/>
          <ac:spMkLst>
            <pc:docMk/>
            <pc:sldMk cId="1370820297" sldId="459"/>
            <ac:spMk id="20" creationId="{00000000-0000-0000-0000-000000000000}"/>
          </ac:spMkLst>
        </pc:spChg>
      </pc:sldChg>
      <pc:sldChg chg="delSp mod">
        <pc:chgData name="Heather Burkhead-Goins" userId="b843c5d2-384d-42ce-9311-45421a73bad2" providerId="ADAL" clId="{2979C483-5EA1-4ED6-B740-E162E62A0647}" dt="2026-06-03T16:36:47.911" v="35" actId="478"/>
        <pc:sldMkLst>
          <pc:docMk/>
          <pc:sldMk cId="977722261" sldId="460"/>
        </pc:sldMkLst>
        <pc:picChg chg="del">
          <ac:chgData name="Heather Burkhead-Goins" userId="b843c5d2-384d-42ce-9311-45421a73bad2" providerId="ADAL" clId="{2979C483-5EA1-4ED6-B740-E162E62A0647}" dt="2026-06-03T16:36:47.911" v="35" actId="478"/>
          <ac:picMkLst>
            <pc:docMk/>
            <pc:sldMk cId="977722261" sldId="460"/>
            <ac:picMk id="6" creationId="{00000000-0000-0000-0000-000000000000}"/>
          </ac:picMkLst>
        </pc:picChg>
      </pc:sldChg>
      <pc:sldChg chg="modSp mod">
        <pc:chgData name="Heather Burkhead-Goins" userId="b843c5d2-384d-42ce-9311-45421a73bad2" providerId="ADAL" clId="{2979C483-5EA1-4ED6-B740-E162E62A0647}" dt="2026-06-03T16:37:10.632" v="36" actId="1076"/>
        <pc:sldMkLst>
          <pc:docMk/>
          <pc:sldMk cId="3056527800" sldId="461"/>
        </pc:sldMkLst>
        <pc:picChg chg="mod">
          <ac:chgData name="Heather Burkhead-Goins" userId="b843c5d2-384d-42ce-9311-45421a73bad2" providerId="ADAL" clId="{2979C483-5EA1-4ED6-B740-E162E62A0647}" dt="2026-06-03T16:37:10.632" v="36" actId="1076"/>
          <ac:picMkLst>
            <pc:docMk/>
            <pc:sldMk cId="3056527800" sldId="461"/>
            <ac:picMk id="6" creationId="{00000000-0000-0000-0000-000000000000}"/>
          </ac:picMkLst>
        </pc:picChg>
      </pc:sldChg>
      <pc:sldChg chg="modSp mod">
        <pc:chgData name="Heather Burkhead-Goins" userId="b843c5d2-384d-42ce-9311-45421a73bad2" providerId="ADAL" clId="{2979C483-5EA1-4ED6-B740-E162E62A0647}" dt="2026-06-03T16:42:08.491" v="52" actId="34807"/>
        <pc:sldMkLst>
          <pc:docMk/>
          <pc:sldMk cId="1355401439" sldId="466"/>
        </pc:sldMkLst>
        <pc:picChg chg="mod">
          <ac:chgData name="Heather Burkhead-Goins" userId="b843c5d2-384d-42ce-9311-45421a73bad2" providerId="ADAL" clId="{2979C483-5EA1-4ED6-B740-E162E62A0647}" dt="2026-06-03T16:42:08.491" v="52" actId="34807"/>
          <ac:picMkLst>
            <pc:docMk/>
            <pc:sldMk cId="1355401439" sldId="466"/>
            <ac:picMk id="5" creationId="{00000000-0000-0000-0000-000000000000}"/>
          </ac:picMkLst>
        </pc:picChg>
      </pc:sldChg>
      <pc:sldChg chg="modSp mod modClrScheme chgLayout">
        <pc:chgData name="Heather Burkhead-Goins" userId="b843c5d2-384d-42ce-9311-45421a73bad2" providerId="ADAL" clId="{2979C483-5EA1-4ED6-B740-E162E62A0647}" dt="2026-06-03T16:19:23.846" v="0"/>
        <pc:sldMkLst>
          <pc:docMk/>
          <pc:sldMk cId="3197451972" sldId="468"/>
        </pc:sldMkLst>
        <pc:spChg chg="mod ord">
          <ac:chgData name="Heather Burkhead-Goins" userId="b843c5d2-384d-42ce-9311-45421a73bad2" providerId="ADAL" clId="{2979C483-5EA1-4ED6-B740-E162E62A0647}" dt="2026-06-03T16:19:23.846" v="0"/>
          <ac:spMkLst>
            <pc:docMk/>
            <pc:sldMk cId="3197451972" sldId="468"/>
            <ac:spMk id="10" creationId="{00000000-0000-0000-0000-000000000000}"/>
          </ac:spMkLst>
        </pc:spChg>
        <pc:spChg chg="mod ord">
          <ac:chgData name="Heather Burkhead-Goins" userId="b843c5d2-384d-42ce-9311-45421a73bad2" providerId="ADAL" clId="{2979C483-5EA1-4ED6-B740-E162E62A0647}" dt="2026-06-03T16:19:23.846" v="0"/>
          <ac:spMkLst>
            <pc:docMk/>
            <pc:sldMk cId="3197451972" sldId="468"/>
            <ac:spMk id="12" creationId="{00000000-0000-0000-0000-000000000000}"/>
          </ac:spMkLst>
        </pc:spChg>
        <pc:picChg chg="mod ord">
          <ac:chgData name="Heather Burkhead-Goins" userId="b843c5d2-384d-42ce-9311-45421a73bad2" providerId="ADAL" clId="{2979C483-5EA1-4ED6-B740-E162E62A0647}" dt="2026-06-03T16:19:23.846" v="0"/>
          <ac:picMkLst>
            <pc:docMk/>
            <pc:sldMk cId="3197451972" sldId="468"/>
            <ac:picMk id="16" creationId="{00000000-0000-0000-0000-000000000000}"/>
          </ac:picMkLst>
        </pc:picChg>
      </pc:sldChg>
      <pc:sldChg chg="modSp mod">
        <pc:chgData name="Heather Burkhead-Goins" userId="b843c5d2-384d-42ce-9311-45421a73bad2" providerId="ADAL" clId="{2979C483-5EA1-4ED6-B740-E162E62A0647}" dt="2026-06-03T16:37:27.995" v="37" actId="33524"/>
        <pc:sldMkLst>
          <pc:docMk/>
          <pc:sldMk cId="3949447090" sldId="470"/>
        </pc:sldMkLst>
        <pc:spChg chg="mod">
          <ac:chgData name="Heather Burkhead-Goins" userId="b843c5d2-384d-42ce-9311-45421a73bad2" providerId="ADAL" clId="{2979C483-5EA1-4ED6-B740-E162E62A0647}" dt="2026-06-03T16:37:27.995" v="37" actId="33524"/>
          <ac:spMkLst>
            <pc:docMk/>
            <pc:sldMk cId="3949447090" sldId="470"/>
            <ac:spMk id="27" creationId="{0ECB8C42-6C40-6E9E-E4FC-51AE0AE55F6C}"/>
          </ac:spMkLst>
        </pc:spChg>
      </pc:sldChg>
      <pc:sldChg chg="addSp delSp modSp add mod">
        <pc:chgData name="Heather Burkhead-Goins" userId="b843c5d2-384d-42ce-9311-45421a73bad2" providerId="ADAL" clId="{2979C483-5EA1-4ED6-B740-E162E62A0647}" dt="2026-06-03T16:45:20.823" v="57" actId="2085"/>
        <pc:sldMkLst>
          <pc:docMk/>
          <pc:sldMk cId="2500881486" sldId="526"/>
        </pc:sldMkLst>
        <pc:picChg chg="add del mod">
          <ac:chgData name="Heather Burkhead-Goins" userId="b843c5d2-384d-42ce-9311-45421a73bad2" providerId="ADAL" clId="{2979C483-5EA1-4ED6-B740-E162E62A0647}" dt="2026-06-03T16:45:20.823" v="57" actId="2085"/>
          <ac:picMkLst>
            <pc:docMk/>
            <pc:sldMk cId="2500881486" sldId="526"/>
            <ac:picMk id="4" creationId="{59F268C6-0A2A-5A15-1095-602ACB6B2B80}"/>
          </ac:picMkLst>
        </pc:picChg>
      </pc:sldChg>
    </pc:docChg>
  </pc:docChgLst>
</pc:chgInfo>
</file>

<file path=ppt/comments/modernComment_13D_29F800D3.xml><?xml version="1.0" encoding="utf-8"?>
<p188:cmLst xmlns:a="http://schemas.openxmlformats.org/drawingml/2006/main" xmlns:r="http://schemas.openxmlformats.org/officeDocument/2006/relationships" xmlns:p188="http://schemas.microsoft.com/office/powerpoint/2018/8/main">
  <p188:cm id="{F7019CA1-4E47-48B6-A8A1-7316F2E7386B}" authorId="{7CB61908-50A8-D857-F74C-A076645C20F0}" created="2026-06-03T16:33:19.927">
    <ac:deMkLst xmlns:ac="http://schemas.microsoft.com/office/drawing/2013/main/command">
      <pc:docMk xmlns:pc="http://schemas.microsoft.com/office/powerpoint/2013/main/command"/>
      <pc:sldMk xmlns:pc="http://schemas.microsoft.com/office/powerpoint/2013/main/command" cId="704118995" sldId="317"/>
      <ac:picMk id="8" creationId="{0F61AF4E-D014-B35D-A24D-5B08B290D1B1}"/>
    </ac:deMkLst>
    <p188:txBody>
      <a:bodyPr/>
      <a:lstStyle/>
      <a:p>
        <a:r>
          <a:rPr lang="en-US"/>
          <a:t>Please use this graphic: Sharefile\Graphics\Pictures\Food Safety Photos\Emergency Response Pocketguide
Illustration D1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29EC10-5E30-40B3-96B3-9E41AD05D31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3946423-D164-4E7E-97DB-2E58F60F7C00}">
      <dgm:prSet phldrT="[Text]" custT="1"/>
      <dgm:spPr/>
      <dgm:t>
        <a:bodyPr/>
        <a:lstStyle/>
        <a:p>
          <a:r>
            <a:rPr lang="en-US" sz="3200" b="1" dirty="0">
              <a:solidFill>
                <a:srgbClr val="002060"/>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Recognize</a:t>
          </a:r>
          <a:endPar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055D608-817C-4383-BD8D-8C1DBFAB8BB2}" type="parTrans" cxnId="{309F087F-5287-4896-BEF6-6DF9BF1D424F}">
      <dgm:prSet/>
      <dgm:spPr/>
      <dgm:t>
        <a:bodyPr/>
        <a:lstStyle/>
        <a:p>
          <a:endParaRPr lang="en-US">
            <a:latin typeface="Arial" panose="020B0604020202020204" pitchFamily="34" charset="0"/>
            <a:cs typeface="Arial" panose="020B0604020202020204" pitchFamily="34" charset="0"/>
          </a:endParaRPr>
        </a:p>
      </dgm:t>
    </dgm:pt>
    <dgm:pt modelId="{0258FC69-EFE9-4934-9677-F9D3C4EB595C}" type="sibTrans" cxnId="{309F087F-5287-4896-BEF6-6DF9BF1D424F}">
      <dgm:prSet/>
      <dgm:spPr/>
      <dgm:t>
        <a:bodyPr/>
        <a:lstStyle/>
        <a:p>
          <a:endParaRPr lang="en-US">
            <a:latin typeface="Arial" panose="020B0604020202020204" pitchFamily="34" charset="0"/>
            <a:cs typeface="Arial" panose="020B0604020202020204" pitchFamily="34" charset="0"/>
          </a:endParaRPr>
        </a:p>
      </dgm:t>
    </dgm:pt>
    <dgm:pt modelId="{A277F425-84EF-43F6-BC2C-8D698FFB6B09}">
      <dgm:prSet phldrT="[Text]" custT="1"/>
      <dgm:spPr/>
      <dgm:t>
        <a:bodyPr/>
        <a:lstStyle/>
        <a:p>
          <a:pPr>
            <a:spcAft>
              <a:spcPts val="1200"/>
            </a:spcAft>
            <a:buClr>
              <a:srgbClr val="002060"/>
            </a:buClr>
          </a:pPr>
          <a:r>
            <a:rPr lang="en-US" sz="2800" dirty="0">
              <a:solidFill>
                <a:srgbClr val="002060"/>
              </a:solidFill>
              <a:latin typeface="Arial" panose="020B0604020202020204" pitchFamily="34" charset="0"/>
              <a:cs typeface="Arial" panose="020B0604020202020204" pitchFamily="34" charset="0"/>
            </a:rPr>
            <a:t>What are allergic reaction symptoms</a:t>
          </a:r>
        </a:p>
      </dgm:t>
    </dgm:pt>
    <dgm:pt modelId="{2D0BED2E-BD28-4821-9420-CC06823F24C7}" type="parTrans" cxnId="{13A3D9AA-37B6-4DD1-B5B7-6A2FA2195B34}">
      <dgm:prSet/>
      <dgm:spPr/>
      <dgm:t>
        <a:bodyPr/>
        <a:lstStyle/>
        <a:p>
          <a:endParaRPr lang="en-US">
            <a:latin typeface="Arial" panose="020B0604020202020204" pitchFamily="34" charset="0"/>
            <a:cs typeface="Arial" panose="020B0604020202020204" pitchFamily="34" charset="0"/>
          </a:endParaRPr>
        </a:p>
      </dgm:t>
    </dgm:pt>
    <dgm:pt modelId="{533BF49B-2254-45DD-8D71-3708D84AB696}" type="sibTrans" cxnId="{13A3D9AA-37B6-4DD1-B5B7-6A2FA2195B34}">
      <dgm:prSet/>
      <dgm:spPr/>
      <dgm:t>
        <a:bodyPr/>
        <a:lstStyle/>
        <a:p>
          <a:endParaRPr lang="en-US">
            <a:latin typeface="Arial" panose="020B0604020202020204" pitchFamily="34" charset="0"/>
            <a:cs typeface="Arial" panose="020B0604020202020204" pitchFamily="34" charset="0"/>
          </a:endParaRPr>
        </a:p>
      </dgm:t>
    </dgm:pt>
    <dgm:pt modelId="{469470A3-9B37-4253-AA94-100AACD8F57A}">
      <dgm:prSet phldrT="[Text]" custT="1"/>
      <dgm:spPr/>
      <dgm:t>
        <a:bodyPr/>
        <a:lstStyle/>
        <a:p>
          <a:r>
            <a:rPr lang="en-US" sz="3200" b="1" dirty="0">
              <a:solidFill>
                <a:srgbClr val="002060"/>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React</a:t>
          </a:r>
          <a:endPar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BFD19E8-A8DB-4FB7-8CDB-EF307829100A}" type="parTrans" cxnId="{0B1430DE-C20F-443C-BDE1-10CEA42177CC}">
      <dgm:prSet/>
      <dgm:spPr/>
      <dgm:t>
        <a:bodyPr/>
        <a:lstStyle/>
        <a:p>
          <a:endParaRPr lang="en-US">
            <a:latin typeface="Arial" panose="020B0604020202020204" pitchFamily="34" charset="0"/>
            <a:cs typeface="Arial" panose="020B0604020202020204" pitchFamily="34" charset="0"/>
          </a:endParaRPr>
        </a:p>
      </dgm:t>
    </dgm:pt>
    <dgm:pt modelId="{A66095E7-3089-46C8-A0AB-32FC8C9872BB}" type="sibTrans" cxnId="{0B1430DE-C20F-443C-BDE1-10CEA42177CC}">
      <dgm:prSet/>
      <dgm:spPr/>
      <dgm:t>
        <a:bodyPr/>
        <a:lstStyle/>
        <a:p>
          <a:endParaRPr lang="en-US">
            <a:latin typeface="Arial" panose="020B0604020202020204" pitchFamily="34" charset="0"/>
            <a:cs typeface="Arial" panose="020B0604020202020204" pitchFamily="34" charset="0"/>
          </a:endParaRPr>
        </a:p>
      </dgm:t>
    </dgm:pt>
    <dgm:pt modelId="{9EAE7E5D-F790-4814-98FE-42B6A8726FAB}">
      <dgm:prSet phldrT="[Text]" custT="1"/>
      <dgm:spPr/>
      <dgm:t>
        <a:bodyPr/>
        <a:lstStyle/>
        <a:p>
          <a:pPr>
            <a:spcAft>
              <a:spcPts val="1200"/>
            </a:spcAft>
            <a:buClr>
              <a:srgbClr val="002060"/>
            </a:buClr>
          </a:pPr>
          <a:r>
            <a:rPr lang="en-US" sz="2800" dirty="0">
              <a:solidFill>
                <a:srgbClr val="002060"/>
              </a:solidFill>
              <a:latin typeface="Arial" panose="020B0604020202020204" pitchFamily="34" charset="0"/>
              <a:cs typeface="Arial" panose="020B0604020202020204" pitchFamily="34" charset="0"/>
            </a:rPr>
            <a:t>Quickly administer medication or call 911</a:t>
          </a:r>
        </a:p>
      </dgm:t>
    </dgm:pt>
    <dgm:pt modelId="{08D42251-D563-42C7-8BE3-AA8626B25B9D}" type="parTrans" cxnId="{88EED4E0-A7F8-465A-8E2B-BA3B141755CD}">
      <dgm:prSet/>
      <dgm:spPr/>
      <dgm:t>
        <a:bodyPr/>
        <a:lstStyle/>
        <a:p>
          <a:endParaRPr lang="en-US">
            <a:latin typeface="Arial" panose="020B0604020202020204" pitchFamily="34" charset="0"/>
            <a:cs typeface="Arial" panose="020B0604020202020204" pitchFamily="34" charset="0"/>
          </a:endParaRPr>
        </a:p>
      </dgm:t>
    </dgm:pt>
    <dgm:pt modelId="{5C6AC367-A1AF-4AD8-B1A9-9A4893EB3FCC}" type="sibTrans" cxnId="{88EED4E0-A7F8-465A-8E2B-BA3B141755CD}">
      <dgm:prSet/>
      <dgm:spPr/>
      <dgm:t>
        <a:bodyPr/>
        <a:lstStyle/>
        <a:p>
          <a:endParaRPr lang="en-US">
            <a:latin typeface="Arial" panose="020B0604020202020204" pitchFamily="34" charset="0"/>
            <a:cs typeface="Arial" panose="020B0604020202020204" pitchFamily="34" charset="0"/>
          </a:endParaRPr>
        </a:p>
      </dgm:t>
    </dgm:pt>
    <dgm:pt modelId="{68DDE080-0C27-4D3F-8762-0290931FA041}">
      <dgm:prSet phldrT="[Text]" custT="1"/>
      <dgm:spPr/>
      <dgm:t>
        <a:bodyPr/>
        <a:lstStyle/>
        <a:p>
          <a:r>
            <a:rPr lang="en-US" sz="3200" b="1" dirty="0">
              <a:solidFill>
                <a:srgbClr val="002060"/>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Review</a:t>
          </a:r>
          <a:endPar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0A152C18-CECD-4601-8B91-2D1241F8E173}" type="parTrans" cxnId="{BB73C77E-0709-46EA-A4F1-233D48054129}">
      <dgm:prSet/>
      <dgm:spPr/>
      <dgm:t>
        <a:bodyPr/>
        <a:lstStyle/>
        <a:p>
          <a:endParaRPr lang="en-US">
            <a:latin typeface="Arial" panose="020B0604020202020204" pitchFamily="34" charset="0"/>
            <a:cs typeface="Arial" panose="020B0604020202020204" pitchFamily="34" charset="0"/>
          </a:endParaRPr>
        </a:p>
      </dgm:t>
    </dgm:pt>
    <dgm:pt modelId="{3D4C4409-7238-449F-B0C2-8DC374267B03}" type="sibTrans" cxnId="{BB73C77E-0709-46EA-A4F1-233D48054129}">
      <dgm:prSet/>
      <dgm:spPr/>
      <dgm:t>
        <a:bodyPr/>
        <a:lstStyle/>
        <a:p>
          <a:endParaRPr lang="en-US">
            <a:latin typeface="Arial" panose="020B0604020202020204" pitchFamily="34" charset="0"/>
            <a:cs typeface="Arial" panose="020B0604020202020204" pitchFamily="34" charset="0"/>
          </a:endParaRPr>
        </a:p>
      </dgm:t>
    </dgm:pt>
    <dgm:pt modelId="{F00F9978-5849-4D15-98DC-458AC70F9FAA}">
      <dgm:prSet phldrT="[Text]" custT="1"/>
      <dgm:spPr/>
      <dgm:t>
        <a:bodyPr/>
        <a:lstStyle/>
        <a:p>
          <a:pPr>
            <a:spcAft>
              <a:spcPct val="15000"/>
            </a:spcAft>
            <a:buClr>
              <a:srgbClr val="002060"/>
            </a:buClr>
          </a:pPr>
          <a:r>
            <a:rPr lang="en-US" sz="2800" dirty="0">
              <a:solidFill>
                <a:srgbClr val="002060"/>
              </a:solidFill>
              <a:latin typeface="Arial" panose="020B0604020202020204" pitchFamily="34" charset="0"/>
              <a:cs typeface="Arial" panose="020B0604020202020204" pitchFamily="34" charset="0"/>
            </a:rPr>
            <a:t>After emergency:</a:t>
          </a:r>
        </a:p>
      </dgm:t>
    </dgm:pt>
    <dgm:pt modelId="{A2B187E6-54D9-4276-A8BA-F8B0FC652EA2}" type="parTrans" cxnId="{EB6D31FC-72EE-411E-90A2-61FB349A730C}">
      <dgm:prSet/>
      <dgm:spPr/>
      <dgm:t>
        <a:bodyPr/>
        <a:lstStyle/>
        <a:p>
          <a:endParaRPr lang="en-US">
            <a:latin typeface="Arial" panose="020B0604020202020204" pitchFamily="34" charset="0"/>
            <a:cs typeface="Arial" panose="020B0604020202020204" pitchFamily="34" charset="0"/>
          </a:endParaRPr>
        </a:p>
      </dgm:t>
    </dgm:pt>
    <dgm:pt modelId="{B581A64B-C132-4CF7-ABA8-F6AF06C28F4E}" type="sibTrans" cxnId="{EB6D31FC-72EE-411E-90A2-61FB349A730C}">
      <dgm:prSet/>
      <dgm:spPr/>
      <dgm:t>
        <a:bodyPr/>
        <a:lstStyle/>
        <a:p>
          <a:endParaRPr lang="en-US">
            <a:latin typeface="Arial" panose="020B0604020202020204" pitchFamily="34" charset="0"/>
            <a:cs typeface="Arial" panose="020B0604020202020204" pitchFamily="34" charset="0"/>
          </a:endParaRPr>
        </a:p>
      </dgm:t>
    </dgm:pt>
    <dgm:pt modelId="{789ECC30-EBB3-4F0F-820C-A3F126570187}">
      <dgm:prSet custT="1"/>
      <dgm:spPr/>
      <dgm:t>
        <a:bodyPr/>
        <a:lstStyle/>
        <a:p>
          <a:pPr>
            <a:spcAft>
              <a:spcPts val="1200"/>
            </a:spcAft>
            <a:buClr>
              <a:srgbClr val="002060"/>
            </a:buClr>
          </a:pPr>
          <a:r>
            <a:rPr lang="en-US" sz="2800" dirty="0">
              <a:solidFill>
                <a:srgbClr val="002060"/>
              </a:solidFill>
              <a:latin typeface="Arial" panose="020B0604020202020204" pitchFamily="34" charset="0"/>
              <a:cs typeface="Arial" panose="020B0604020202020204" pitchFamily="34" charset="0"/>
            </a:rPr>
            <a:t>Who may administer medication </a:t>
          </a:r>
        </a:p>
      </dgm:t>
    </dgm:pt>
    <dgm:pt modelId="{ACD9B882-C744-4BE9-ABD6-CF3C37E655F4}" type="parTrans" cxnId="{0301F7EE-6A44-4B94-8B12-200E0ADE83D4}">
      <dgm:prSet/>
      <dgm:spPr/>
      <dgm:t>
        <a:bodyPr/>
        <a:lstStyle/>
        <a:p>
          <a:endParaRPr lang="en-US">
            <a:latin typeface="Arial" panose="020B0604020202020204" pitchFamily="34" charset="0"/>
            <a:cs typeface="Arial" panose="020B0604020202020204" pitchFamily="34" charset="0"/>
          </a:endParaRPr>
        </a:p>
      </dgm:t>
    </dgm:pt>
    <dgm:pt modelId="{7515581F-BB45-4489-8F88-FEECE0448C1E}" type="sibTrans" cxnId="{0301F7EE-6A44-4B94-8B12-200E0ADE83D4}">
      <dgm:prSet/>
      <dgm:spPr/>
      <dgm:t>
        <a:bodyPr/>
        <a:lstStyle/>
        <a:p>
          <a:endParaRPr lang="en-US">
            <a:latin typeface="Arial" panose="020B0604020202020204" pitchFamily="34" charset="0"/>
            <a:cs typeface="Arial" panose="020B0604020202020204" pitchFamily="34" charset="0"/>
          </a:endParaRPr>
        </a:p>
      </dgm:t>
    </dgm:pt>
    <dgm:pt modelId="{496F1174-7F84-4689-86BE-654FFCA13DE7}">
      <dgm:prSet custT="1"/>
      <dgm:spPr/>
      <dgm:t>
        <a:bodyPr/>
        <a:lstStyle/>
        <a:p>
          <a:pPr>
            <a:spcAft>
              <a:spcPct val="15000"/>
            </a:spcAft>
            <a:buClr>
              <a:srgbClr val="002060"/>
            </a:buClr>
          </a:pPr>
          <a:r>
            <a:rPr lang="en-US" sz="2800" dirty="0">
              <a:solidFill>
                <a:srgbClr val="002060"/>
              </a:solidFill>
              <a:latin typeface="Arial" panose="020B0604020202020204" pitchFamily="34" charset="0"/>
              <a:cs typeface="Arial" panose="020B0604020202020204" pitchFamily="34" charset="0"/>
            </a:rPr>
            <a:t>Where the medication is stored</a:t>
          </a:r>
        </a:p>
      </dgm:t>
    </dgm:pt>
    <dgm:pt modelId="{6ADFCC50-6E78-4B54-8A7F-0934D73182A7}" type="parTrans" cxnId="{654D67A1-8B0B-40B4-81E2-9BC16069EE7D}">
      <dgm:prSet/>
      <dgm:spPr/>
      <dgm:t>
        <a:bodyPr/>
        <a:lstStyle/>
        <a:p>
          <a:endParaRPr lang="en-US">
            <a:latin typeface="Arial" panose="020B0604020202020204" pitchFamily="34" charset="0"/>
            <a:cs typeface="Arial" panose="020B0604020202020204" pitchFamily="34" charset="0"/>
          </a:endParaRPr>
        </a:p>
      </dgm:t>
    </dgm:pt>
    <dgm:pt modelId="{3E0B0697-7BC9-4BCE-9241-69A14091EACD}" type="sibTrans" cxnId="{654D67A1-8B0B-40B4-81E2-9BC16069EE7D}">
      <dgm:prSet/>
      <dgm:spPr/>
      <dgm:t>
        <a:bodyPr/>
        <a:lstStyle/>
        <a:p>
          <a:endParaRPr lang="en-US">
            <a:latin typeface="Arial" panose="020B0604020202020204" pitchFamily="34" charset="0"/>
            <a:cs typeface="Arial" panose="020B0604020202020204" pitchFamily="34" charset="0"/>
          </a:endParaRPr>
        </a:p>
      </dgm:t>
    </dgm:pt>
    <dgm:pt modelId="{FBA38724-B25C-4575-ACC9-29E96C3445D6}">
      <dgm:prSet custT="1"/>
      <dgm:spPr/>
      <dgm:t>
        <a:bodyPr/>
        <a:lstStyle/>
        <a:p>
          <a:pPr>
            <a:spcAft>
              <a:spcPct val="15000"/>
            </a:spcAft>
            <a:buClr>
              <a:srgbClr val="002060"/>
            </a:buClr>
          </a:pPr>
          <a:r>
            <a:rPr lang="en-US" sz="2800" dirty="0">
              <a:solidFill>
                <a:srgbClr val="002060"/>
              </a:solidFill>
              <a:latin typeface="Arial" panose="020B0604020202020204" pitchFamily="34" charset="0"/>
              <a:cs typeface="Arial" panose="020B0604020202020204" pitchFamily="34" charset="0"/>
            </a:rPr>
            <a:t>Delay could be deadly</a:t>
          </a:r>
        </a:p>
      </dgm:t>
    </dgm:pt>
    <dgm:pt modelId="{19E53C14-7B9C-4DC3-A34D-B54C2AACC954}" type="parTrans" cxnId="{1A3D63D3-E372-4678-8C68-326F52DAB09F}">
      <dgm:prSet/>
      <dgm:spPr/>
      <dgm:t>
        <a:bodyPr/>
        <a:lstStyle/>
        <a:p>
          <a:endParaRPr lang="en-US">
            <a:latin typeface="Arial" panose="020B0604020202020204" pitchFamily="34" charset="0"/>
            <a:cs typeface="Arial" panose="020B0604020202020204" pitchFamily="34" charset="0"/>
          </a:endParaRPr>
        </a:p>
      </dgm:t>
    </dgm:pt>
    <dgm:pt modelId="{5DAA5760-3376-42AD-9AD8-B430C9C9FEB7}" type="sibTrans" cxnId="{1A3D63D3-E372-4678-8C68-326F52DAB09F}">
      <dgm:prSet/>
      <dgm:spPr/>
      <dgm:t>
        <a:bodyPr/>
        <a:lstStyle/>
        <a:p>
          <a:endParaRPr lang="en-US">
            <a:latin typeface="Arial" panose="020B0604020202020204" pitchFamily="34" charset="0"/>
            <a:cs typeface="Arial" panose="020B0604020202020204" pitchFamily="34" charset="0"/>
          </a:endParaRPr>
        </a:p>
      </dgm:t>
    </dgm:pt>
    <dgm:pt modelId="{3BD8E47A-39FF-4725-9E3D-EC67D858093B}">
      <dgm:prSet custT="1"/>
      <dgm:spPr/>
      <dgm:t>
        <a:bodyPr/>
        <a:lstStyle/>
        <a:p>
          <a:pPr>
            <a:spcAft>
              <a:spcPts val="1200"/>
            </a:spcAft>
            <a:buClr>
              <a:srgbClr val="002060"/>
            </a:buClr>
            <a:buSzPct val="75000"/>
          </a:pPr>
          <a:r>
            <a:rPr lang="en-US" sz="2800" dirty="0">
              <a:solidFill>
                <a:srgbClr val="002060"/>
              </a:solidFill>
              <a:latin typeface="Arial" panose="020B0604020202020204" pitchFamily="34" charset="0"/>
              <a:cs typeface="Arial" panose="020B0604020202020204" pitchFamily="34" charset="0"/>
            </a:rPr>
            <a:t>What went well</a:t>
          </a:r>
        </a:p>
      </dgm:t>
    </dgm:pt>
    <dgm:pt modelId="{DD5DEF45-50C2-4756-BD79-9D7603C6237A}" type="parTrans" cxnId="{BD5C24EA-8F28-4C84-84C0-3CA9547D8451}">
      <dgm:prSet/>
      <dgm:spPr/>
      <dgm:t>
        <a:bodyPr/>
        <a:lstStyle/>
        <a:p>
          <a:endParaRPr lang="en-US">
            <a:latin typeface="Arial" panose="020B0604020202020204" pitchFamily="34" charset="0"/>
            <a:cs typeface="Arial" panose="020B0604020202020204" pitchFamily="34" charset="0"/>
          </a:endParaRPr>
        </a:p>
      </dgm:t>
    </dgm:pt>
    <dgm:pt modelId="{3B59B0CC-4D5A-4E26-8CE9-73586F43CFF5}" type="sibTrans" cxnId="{BD5C24EA-8F28-4C84-84C0-3CA9547D8451}">
      <dgm:prSet/>
      <dgm:spPr/>
      <dgm:t>
        <a:bodyPr/>
        <a:lstStyle/>
        <a:p>
          <a:endParaRPr lang="en-US">
            <a:latin typeface="Arial" panose="020B0604020202020204" pitchFamily="34" charset="0"/>
            <a:cs typeface="Arial" panose="020B0604020202020204" pitchFamily="34" charset="0"/>
          </a:endParaRPr>
        </a:p>
      </dgm:t>
    </dgm:pt>
    <dgm:pt modelId="{38224332-1356-49E6-BCA5-7C146C7EA44B}">
      <dgm:prSet custT="1"/>
      <dgm:spPr/>
      <dgm:t>
        <a:bodyPr/>
        <a:lstStyle/>
        <a:p>
          <a:pPr>
            <a:spcAft>
              <a:spcPct val="15000"/>
            </a:spcAft>
            <a:buClr>
              <a:srgbClr val="002060"/>
            </a:buClr>
            <a:buSzPct val="75000"/>
          </a:pPr>
          <a:r>
            <a:rPr lang="en-US" sz="2800" dirty="0">
              <a:solidFill>
                <a:srgbClr val="002060"/>
              </a:solidFill>
              <a:latin typeface="Arial" panose="020B0604020202020204" pitchFamily="34" charset="0"/>
              <a:cs typeface="Arial" panose="020B0604020202020204" pitchFamily="34" charset="0"/>
            </a:rPr>
            <a:t>What needs improvement</a:t>
          </a:r>
        </a:p>
      </dgm:t>
    </dgm:pt>
    <dgm:pt modelId="{F9A56AD7-51A2-42A1-BC32-26D698DB0BA3}" type="parTrans" cxnId="{E4FED1F7-B70E-48DB-848B-86B17A8D05DE}">
      <dgm:prSet/>
      <dgm:spPr/>
      <dgm:t>
        <a:bodyPr/>
        <a:lstStyle/>
        <a:p>
          <a:endParaRPr lang="en-US">
            <a:latin typeface="Arial" panose="020B0604020202020204" pitchFamily="34" charset="0"/>
            <a:cs typeface="Arial" panose="020B0604020202020204" pitchFamily="34" charset="0"/>
          </a:endParaRPr>
        </a:p>
      </dgm:t>
    </dgm:pt>
    <dgm:pt modelId="{13AB86A2-24BD-4977-9E6F-8B6C116E7308}" type="sibTrans" cxnId="{E4FED1F7-B70E-48DB-848B-86B17A8D05DE}">
      <dgm:prSet/>
      <dgm:spPr/>
      <dgm:t>
        <a:bodyPr/>
        <a:lstStyle/>
        <a:p>
          <a:endParaRPr lang="en-US">
            <a:latin typeface="Arial" panose="020B0604020202020204" pitchFamily="34" charset="0"/>
            <a:cs typeface="Arial" panose="020B0604020202020204" pitchFamily="34" charset="0"/>
          </a:endParaRPr>
        </a:p>
      </dgm:t>
    </dgm:pt>
    <dgm:pt modelId="{1CAED365-3F40-4D8B-84C5-56A34F9663ED}" type="pres">
      <dgm:prSet presAssocID="{AC29EC10-5E30-40B3-96B3-9E41AD05D313}" presName="Name0" presStyleCnt="0">
        <dgm:presLayoutVars>
          <dgm:dir/>
          <dgm:animLvl val="lvl"/>
          <dgm:resizeHandles val="exact"/>
        </dgm:presLayoutVars>
      </dgm:prSet>
      <dgm:spPr/>
    </dgm:pt>
    <dgm:pt modelId="{53092402-FA83-40D7-B58F-8315DD565E83}" type="pres">
      <dgm:prSet presAssocID="{A3946423-D164-4E7E-97DB-2E58F60F7C00}" presName="composite" presStyleCnt="0"/>
      <dgm:spPr/>
    </dgm:pt>
    <dgm:pt modelId="{2FD4F41F-C4C7-4611-8D3C-E4D5BEEC1195}" type="pres">
      <dgm:prSet presAssocID="{A3946423-D164-4E7E-97DB-2E58F60F7C00}" presName="parTx" presStyleLbl="alignNode1" presStyleIdx="0" presStyleCnt="3" custScaleY="100000">
        <dgm:presLayoutVars>
          <dgm:chMax val="0"/>
          <dgm:chPref val="0"/>
          <dgm:bulletEnabled val="1"/>
        </dgm:presLayoutVars>
      </dgm:prSet>
      <dgm:spPr/>
    </dgm:pt>
    <dgm:pt modelId="{B1672733-D999-4FEB-8F4C-A4643D5817DD}" type="pres">
      <dgm:prSet presAssocID="{A3946423-D164-4E7E-97DB-2E58F60F7C00}" presName="desTx" presStyleLbl="alignAccFollowNode1" presStyleIdx="0" presStyleCnt="3">
        <dgm:presLayoutVars>
          <dgm:bulletEnabled val="1"/>
        </dgm:presLayoutVars>
      </dgm:prSet>
      <dgm:spPr/>
    </dgm:pt>
    <dgm:pt modelId="{52F20DDA-C9FD-49A2-A505-23A7612C7B25}" type="pres">
      <dgm:prSet presAssocID="{0258FC69-EFE9-4934-9677-F9D3C4EB595C}" presName="space" presStyleCnt="0"/>
      <dgm:spPr/>
    </dgm:pt>
    <dgm:pt modelId="{7979EF18-A799-4100-A614-C24C5DFB3E55}" type="pres">
      <dgm:prSet presAssocID="{469470A3-9B37-4253-AA94-100AACD8F57A}" presName="composite" presStyleCnt="0"/>
      <dgm:spPr/>
    </dgm:pt>
    <dgm:pt modelId="{FCE283D5-7100-4AD1-8355-01DEDB7FB612}" type="pres">
      <dgm:prSet presAssocID="{469470A3-9B37-4253-AA94-100AACD8F57A}" presName="parTx" presStyleLbl="alignNode1" presStyleIdx="1" presStyleCnt="3">
        <dgm:presLayoutVars>
          <dgm:chMax val="0"/>
          <dgm:chPref val="0"/>
          <dgm:bulletEnabled val="1"/>
        </dgm:presLayoutVars>
      </dgm:prSet>
      <dgm:spPr/>
    </dgm:pt>
    <dgm:pt modelId="{992A9C86-485E-4AC8-B77A-600208202E0A}" type="pres">
      <dgm:prSet presAssocID="{469470A3-9B37-4253-AA94-100AACD8F57A}" presName="desTx" presStyleLbl="alignAccFollowNode1" presStyleIdx="1" presStyleCnt="3">
        <dgm:presLayoutVars>
          <dgm:bulletEnabled val="1"/>
        </dgm:presLayoutVars>
      </dgm:prSet>
      <dgm:spPr/>
    </dgm:pt>
    <dgm:pt modelId="{72FFB6E8-87FE-4EFC-A5D5-2936C7F3B749}" type="pres">
      <dgm:prSet presAssocID="{A66095E7-3089-46C8-A0AB-32FC8C9872BB}" presName="space" presStyleCnt="0"/>
      <dgm:spPr/>
    </dgm:pt>
    <dgm:pt modelId="{350FDF80-CF17-45BD-B1C6-22D2FC11A91D}" type="pres">
      <dgm:prSet presAssocID="{68DDE080-0C27-4D3F-8762-0290931FA041}" presName="composite" presStyleCnt="0"/>
      <dgm:spPr/>
    </dgm:pt>
    <dgm:pt modelId="{ABC5B821-C862-4379-B708-69E3E1A84913}" type="pres">
      <dgm:prSet presAssocID="{68DDE080-0C27-4D3F-8762-0290931FA041}" presName="parTx" presStyleLbl="alignNode1" presStyleIdx="2" presStyleCnt="3">
        <dgm:presLayoutVars>
          <dgm:chMax val="0"/>
          <dgm:chPref val="0"/>
          <dgm:bulletEnabled val="1"/>
        </dgm:presLayoutVars>
      </dgm:prSet>
      <dgm:spPr/>
    </dgm:pt>
    <dgm:pt modelId="{A2148D2E-17DC-49B3-8904-7A7B191BFF60}" type="pres">
      <dgm:prSet presAssocID="{68DDE080-0C27-4D3F-8762-0290931FA041}" presName="desTx" presStyleLbl="alignAccFollowNode1" presStyleIdx="2" presStyleCnt="3">
        <dgm:presLayoutVars>
          <dgm:bulletEnabled val="1"/>
        </dgm:presLayoutVars>
      </dgm:prSet>
      <dgm:spPr/>
    </dgm:pt>
  </dgm:ptLst>
  <dgm:cxnLst>
    <dgm:cxn modelId="{91935A17-444C-4648-BA31-D83F04860C5D}" type="presOf" srcId="{789ECC30-EBB3-4F0F-820C-A3F126570187}" destId="{B1672733-D999-4FEB-8F4C-A4643D5817DD}" srcOrd="0" destOrd="1" presId="urn:microsoft.com/office/officeart/2005/8/layout/hList1"/>
    <dgm:cxn modelId="{6BBDEC24-FDEE-4E3F-9B26-3F5ABDF33DF1}" type="presOf" srcId="{A3946423-D164-4E7E-97DB-2E58F60F7C00}" destId="{2FD4F41F-C4C7-4611-8D3C-E4D5BEEC1195}" srcOrd="0" destOrd="0" presId="urn:microsoft.com/office/officeart/2005/8/layout/hList1"/>
    <dgm:cxn modelId="{C2E5CE45-E0C9-4F3F-88CD-E9155207E2CC}" type="presOf" srcId="{38224332-1356-49E6-BCA5-7C146C7EA44B}" destId="{A2148D2E-17DC-49B3-8904-7A7B191BFF60}" srcOrd="0" destOrd="2" presId="urn:microsoft.com/office/officeart/2005/8/layout/hList1"/>
    <dgm:cxn modelId="{8324C374-8ED2-4F89-904D-79B3908D61F4}" type="presOf" srcId="{3BD8E47A-39FF-4725-9E3D-EC67D858093B}" destId="{A2148D2E-17DC-49B3-8904-7A7B191BFF60}" srcOrd="0" destOrd="1" presId="urn:microsoft.com/office/officeart/2005/8/layout/hList1"/>
    <dgm:cxn modelId="{8761257C-6DA7-4329-8B9C-8A04D935E114}" type="presOf" srcId="{FBA38724-B25C-4575-ACC9-29E96C3445D6}" destId="{992A9C86-485E-4AC8-B77A-600208202E0A}" srcOrd="0" destOrd="1" presId="urn:microsoft.com/office/officeart/2005/8/layout/hList1"/>
    <dgm:cxn modelId="{BB73C77E-0709-46EA-A4F1-233D48054129}" srcId="{AC29EC10-5E30-40B3-96B3-9E41AD05D313}" destId="{68DDE080-0C27-4D3F-8762-0290931FA041}" srcOrd="2" destOrd="0" parTransId="{0A152C18-CECD-4601-8B91-2D1241F8E173}" sibTransId="{3D4C4409-7238-449F-B0C2-8DC374267B03}"/>
    <dgm:cxn modelId="{309F087F-5287-4896-BEF6-6DF9BF1D424F}" srcId="{AC29EC10-5E30-40B3-96B3-9E41AD05D313}" destId="{A3946423-D164-4E7E-97DB-2E58F60F7C00}" srcOrd="0" destOrd="0" parTransId="{B055D608-817C-4383-BD8D-8C1DBFAB8BB2}" sibTransId="{0258FC69-EFE9-4934-9677-F9D3C4EB595C}"/>
    <dgm:cxn modelId="{654D67A1-8B0B-40B4-81E2-9BC16069EE7D}" srcId="{A3946423-D164-4E7E-97DB-2E58F60F7C00}" destId="{496F1174-7F84-4689-86BE-654FFCA13DE7}" srcOrd="2" destOrd="0" parTransId="{6ADFCC50-6E78-4B54-8A7F-0934D73182A7}" sibTransId="{3E0B0697-7BC9-4BCE-9241-69A14091EACD}"/>
    <dgm:cxn modelId="{0A6682A2-E149-4C8B-B9B3-9AB166047487}" type="presOf" srcId="{A277F425-84EF-43F6-BC2C-8D698FFB6B09}" destId="{B1672733-D999-4FEB-8F4C-A4643D5817DD}" srcOrd="0" destOrd="0" presId="urn:microsoft.com/office/officeart/2005/8/layout/hList1"/>
    <dgm:cxn modelId="{13A3D9AA-37B6-4DD1-B5B7-6A2FA2195B34}" srcId="{A3946423-D164-4E7E-97DB-2E58F60F7C00}" destId="{A277F425-84EF-43F6-BC2C-8D698FFB6B09}" srcOrd="0" destOrd="0" parTransId="{2D0BED2E-BD28-4821-9420-CC06823F24C7}" sibTransId="{533BF49B-2254-45DD-8D71-3708D84AB696}"/>
    <dgm:cxn modelId="{848842C1-1301-4385-BF47-B7828656A859}" type="presOf" srcId="{496F1174-7F84-4689-86BE-654FFCA13DE7}" destId="{B1672733-D999-4FEB-8F4C-A4643D5817DD}" srcOrd="0" destOrd="2" presId="urn:microsoft.com/office/officeart/2005/8/layout/hList1"/>
    <dgm:cxn modelId="{DE0F8DCB-0BE0-4083-8747-B5900CC5DC6E}" type="presOf" srcId="{469470A3-9B37-4253-AA94-100AACD8F57A}" destId="{FCE283D5-7100-4AD1-8355-01DEDB7FB612}" srcOrd="0" destOrd="0" presId="urn:microsoft.com/office/officeart/2005/8/layout/hList1"/>
    <dgm:cxn modelId="{8801C9CE-C8E2-4AF8-8280-736F36C33258}" type="presOf" srcId="{68DDE080-0C27-4D3F-8762-0290931FA041}" destId="{ABC5B821-C862-4379-B708-69E3E1A84913}" srcOrd="0" destOrd="0" presId="urn:microsoft.com/office/officeart/2005/8/layout/hList1"/>
    <dgm:cxn modelId="{1A3D63D3-E372-4678-8C68-326F52DAB09F}" srcId="{469470A3-9B37-4253-AA94-100AACD8F57A}" destId="{FBA38724-B25C-4575-ACC9-29E96C3445D6}" srcOrd="1" destOrd="0" parTransId="{19E53C14-7B9C-4DC3-A34D-B54C2AACC954}" sibTransId="{5DAA5760-3376-42AD-9AD8-B430C9C9FEB7}"/>
    <dgm:cxn modelId="{7BB619DB-76B4-4DEA-8C20-15D5AAD784EA}" type="presOf" srcId="{AC29EC10-5E30-40B3-96B3-9E41AD05D313}" destId="{1CAED365-3F40-4D8B-84C5-56A34F9663ED}" srcOrd="0" destOrd="0" presId="urn:microsoft.com/office/officeart/2005/8/layout/hList1"/>
    <dgm:cxn modelId="{0B1430DE-C20F-443C-BDE1-10CEA42177CC}" srcId="{AC29EC10-5E30-40B3-96B3-9E41AD05D313}" destId="{469470A3-9B37-4253-AA94-100AACD8F57A}" srcOrd="1" destOrd="0" parTransId="{BBFD19E8-A8DB-4FB7-8CDB-EF307829100A}" sibTransId="{A66095E7-3089-46C8-A0AB-32FC8C9872BB}"/>
    <dgm:cxn modelId="{88EED4E0-A7F8-465A-8E2B-BA3B141755CD}" srcId="{469470A3-9B37-4253-AA94-100AACD8F57A}" destId="{9EAE7E5D-F790-4814-98FE-42B6A8726FAB}" srcOrd="0" destOrd="0" parTransId="{08D42251-D563-42C7-8BE3-AA8626B25B9D}" sibTransId="{5C6AC367-A1AF-4AD8-B1A9-9A4893EB3FCC}"/>
    <dgm:cxn modelId="{BD5C24EA-8F28-4C84-84C0-3CA9547D8451}" srcId="{F00F9978-5849-4D15-98DC-458AC70F9FAA}" destId="{3BD8E47A-39FF-4725-9E3D-EC67D858093B}" srcOrd="0" destOrd="0" parTransId="{DD5DEF45-50C2-4756-BD79-9D7603C6237A}" sibTransId="{3B59B0CC-4D5A-4E26-8CE9-73586F43CFF5}"/>
    <dgm:cxn modelId="{0301F7EE-6A44-4B94-8B12-200E0ADE83D4}" srcId="{A3946423-D164-4E7E-97DB-2E58F60F7C00}" destId="{789ECC30-EBB3-4F0F-820C-A3F126570187}" srcOrd="1" destOrd="0" parTransId="{ACD9B882-C744-4BE9-ABD6-CF3C37E655F4}" sibTransId="{7515581F-BB45-4489-8F88-FEECE0448C1E}"/>
    <dgm:cxn modelId="{CAC01FF5-6199-4ABB-8A15-00A6F3DFF952}" type="presOf" srcId="{9EAE7E5D-F790-4814-98FE-42B6A8726FAB}" destId="{992A9C86-485E-4AC8-B77A-600208202E0A}" srcOrd="0" destOrd="0" presId="urn:microsoft.com/office/officeart/2005/8/layout/hList1"/>
    <dgm:cxn modelId="{E4FED1F7-B70E-48DB-848B-86B17A8D05DE}" srcId="{F00F9978-5849-4D15-98DC-458AC70F9FAA}" destId="{38224332-1356-49E6-BCA5-7C146C7EA44B}" srcOrd="1" destOrd="0" parTransId="{F9A56AD7-51A2-42A1-BC32-26D698DB0BA3}" sibTransId="{13AB86A2-24BD-4977-9E6F-8B6C116E7308}"/>
    <dgm:cxn modelId="{278D50F9-8E8C-4112-BBF9-50E7CAC71507}" type="presOf" srcId="{F00F9978-5849-4D15-98DC-458AC70F9FAA}" destId="{A2148D2E-17DC-49B3-8904-7A7B191BFF60}" srcOrd="0" destOrd="0" presId="urn:microsoft.com/office/officeart/2005/8/layout/hList1"/>
    <dgm:cxn modelId="{EB6D31FC-72EE-411E-90A2-61FB349A730C}" srcId="{68DDE080-0C27-4D3F-8762-0290931FA041}" destId="{F00F9978-5849-4D15-98DC-458AC70F9FAA}" srcOrd="0" destOrd="0" parTransId="{A2B187E6-54D9-4276-A8BA-F8B0FC652EA2}" sibTransId="{B581A64B-C132-4CF7-ABA8-F6AF06C28F4E}"/>
    <dgm:cxn modelId="{E67BBCE5-CB0F-4448-9E0E-6DCCB7F6736D}" type="presParOf" srcId="{1CAED365-3F40-4D8B-84C5-56A34F9663ED}" destId="{53092402-FA83-40D7-B58F-8315DD565E83}" srcOrd="0" destOrd="0" presId="urn:microsoft.com/office/officeart/2005/8/layout/hList1"/>
    <dgm:cxn modelId="{631E3D54-173C-4315-9DA8-FAE917594940}" type="presParOf" srcId="{53092402-FA83-40D7-B58F-8315DD565E83}" destId="{2FD4F41F-C4C7-4611-8D3C-E4D5BEEC1195}" srcOrd="0" destOrd="0" presId="urn:microsoft.com/office/officeart/2005/8/layout/hList1"/>
    <dgm:cxn modelId="{918A7EC1-9B21-4455-A85D-4F575EE1E908}" type="presParOf" srcId="{53092402-FA83-40D7-B58F-8315DD565E83}" destId="{B1672733-D999-4FEB-8F4C-A4643D5817DD}" srcOrd="1" destOrd="0" presId="urn:microsoft.com/office/officeart/2005/8/layout/hList1"/>
    <dgm:cxn modelId="{A8CE4306-033C-429E-BA01-56CE01316A88}" type="presParOf" srcId="{1CAED365-3F40-4D8B-84C5-56A34F9663ED}" destId="{52F20DDA-C9FD-49A2-A505-23A7612C7B25}" srcOrd="1" destOrd="0" presId="urn:microsoft.com/office/officeart/2005/8/layout/hList1"/>
    <dgm:cxn modelId="{E67B87C0-1578-4300-B9FB-F9B79F3FDA10}" type="presParOf" srcId="{1CAED365-3F40-4D8B-84C5-56A34F9663ED}" destId="{7979EF18-A799-4100-A614-C24C5DFB3E55}" srcOrd="2" destOrd="0" presId="urn:microsoft.com/office/officeart/2005/8/layout/hList1"/>
    <dgm:cxn modelId="{577F0045-23C0-4BDE-A3B0-4BA4ED322DE6}" type="presParOf" srcId="{7979EF18-A799-4100-A614-C24C5DFB3E55}" destId="{FCE283D5-7100-4AD1-8355-01DEDB7FB612}" srcOrd="0" destOrd="0" presId="urn:microsoft.com/office/officeart/2005/8/layout/hList1"/>
    <dgm:cxn modelId="{B6704F6B-4F44-4396-B19E-DE0E8F5B3CEE}" type="presParOf" srcId="{7979EF18-A799-4100-A614-C24C5DFB3E55}" destId="{992A9C86-485E-4AC8-B77A-600208202E0A}" srcOrd="1" destOrd="0" presId="urn:microsoft.com/office/officeart/2005/8/layout/hList1"/>
    <dgm:cxn modelId="{F82B1C08-12CB-4B95-BBC6-15D54A30774B}" type="presParOf" srcId="{1CAED365-3F40-4D8B-84C5-56A34F9663ED}" destId="{72FFB6E8-87FE-4EFC-A5D5-2936C7F3B749}" srcOrd="3" destOrd="0" presId="urn:microsoft.com/office/officeart/2005/8/layout/hList1"/>
    <dgm:cxn modelId="{03F88F3E-A72B-41F3-9940-BBC5A0A2F3D2}" type="presParOf" srcId="{1CAED365-3F40-4D8B-84C5-56A34F9663ED}" destId="{350FDF80-CF17-45BD-B1C6-22D2FC11A91D}" srcOrd="4" destOrd="0" presId="urn:microsoft.com/office/officeart/2005/8/layout/hList1"/>
    <dgm:cxn modelId="{5D412A22-05A0-4732-9E52-93849B5F0AAD}" type="presParOf" srcId="{350FDF80-CF17-45BD-B1C6-22D2FC11A91D}" destId="{ABC5B821-C862-4379-B708-69E3E1A84913}" srcOrd="0" destOrd="0" presId="urn:microsoft.com/office/officeart/2005/8/layout/hList1"/>
    <dgm:cxn modelId="{4F080834-648A-485A-A599-46CA3BDB5BF6}" type="presParOf" srcId="{350FDF80-CF17-45BD-B1C6-22D2FC11A91D}" destId="{A2148D2E-17DC-49B3-8904-7A7B191BFF6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DF023C-AA64-47AD-9FA8-4BC1672E2E8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0DBE11C-CE45-41B6-A035-751CF6EDF5D8}">
      <dgm:prSet phldrT="[Text]" custT="1"/>
      <dgm:spPr/>
      <dgm:t>
        <a:bodyPr/>
        <a:lstStyle/>
        <a:p>
          <a:r>
            <a:rPr lang="en-US" sz="5400" dirty="0">
              <a:solidFill>
                <a:srgbClr val="002060"/>
              </a:solidFill>
              <a:latin typeface="Arial" panose="020B0604020202020204" pitchFamily="34" charset="0"/>
              <a:cs typeface="Arial" panose="020B0604020202020204" pitchFamily="34" charset="0"/>
            </a:rPr>
            <a:t>HACCP</a:t>
          </a:r>
        </a:p>
      </dgm:t>
    </dgm:pt>
    <dgm:pt modelId="{051BD17E-2BDB-4EA2-9745-B00BE318F372}" type="parTrans" cxnId="{EBF5B78B-2516-4499-8419-AD4A69BA5BAE}">
      <dgm:prSet/>
      <dgm:spPr/>
      <dgm:t>
        <a:bodyPr/>
        <a:lstStyle/>
        <a:p>
          <a:endParaRPr lang="en-US">
            <a:latin typeface="Arial" panose="020B0604020202020204" pitchFamily="34" charset="0"/>
            <a:cs typeface="Arial" panose="020B0604020202020204" pitchFamily="34" charset="0"/>
          </a:endParaRPr>
        </a:p>
      </dgm:t>
    </dgm:pt>
    <dgm:pt modelId="{AFD2AB30-8EFF-446E-8C98-E4037757979D}" type="sibTrans" cxnId="{EBF5B78B-2516-4499-8419-AD4A69BA5BAE}">
      <dgm:prSet/>
      <dgm:spPr/>
      <dgm:t>
        <a:bodyPr/>
        <a:lstStyle/>
        <a:p>
          <a:endParaRPr lang="en-US">
            <a:latin typeface="Arial" panose="020B0604020202020204" pitchFamily="34" charset="0"/>
            <a:cs typeface="Arial" panose="020B0604020202020204" pitchFamily="34" charset="0"/>
          </a:endParaRPr>
        </a:p>
      </dgm:t>
    </dgm:pt>
    <dgm:pt modelId="{E15EEC8E-40E8-4075-94C4-0852380AE2E4}">
      <dgm:prSet phldrT="[Text]"/>
      <dgm:spPr/>
      <dgm:t>
        <a:bodyPr/>
        <a:lstStyle/>
        <a:p>
          <a:r>
            <a:rPr lang="en-US" dirty="0">
              <a:solidFill>
                <a:srgbClr val="002060"/>
              </a:solidFill>
              <a:latin typeface="Arial" panose="020B0604020202020204" pitchFamily="34" charset="0"/>
              <a:cs typeface="Arial" panose="020B0604020202020204" pitchFamily="34" charset="0"/>
            </a:rPr>
            <a:t>Control/prevent/minimize food safety hazards that may cause illness or injury</a:t>
          </a:r>
        </a:p>
      </dgm:t>
    </dgm:pt>
    <dgm:pt modelId="{7C2A05F0-717E-44B9-8F6B-F8B72E566491}" type="parTrans" cxnId="{B09B26EF-C106-4B37-A327-B2E573050F4A}">
      <dgm:prSet/>
      <dgm:spPr/>
      <dgm:t>
        <a:bodyPr/>
        <a:lstStyle/>
        <a:p>
          <a:endParaRPr lang="en-US">
            <a:latin typeface="Arial" panose="020B0604020202020204" pitchFamily="34" charset="0"/>
            <a:cs typeface="Arial" panose="020B0604020202020204" pitchFamily="34" charset="0"/>
          </a:endParaRPr>
        </a:p>
      </dgm:t>
    </dgm:pt>
    <dgm:pt modelId="{D0687596-1032-4520-8845-202410C42C18}" type="sibTrans" cxnId="{B09B26EF-C106-4B37-A327-B2E573050F4A}">
      <dgm:prSet/>
      <dgm:spPr/>
      <dgm:t>
        <a:bodyPr/>
        <a:lstStyle/>
        <a:p>
          <a:endParaRPr lang="en-US">
            <a:latin typeface="Arial" panose="020B0604020202020204" pitchFamily="34" charset="0"/>
            <a:cs typeface="Arial" panose="020B0604020202020204" pitchFamily="34" charset="0"/>
          </a:endParaRPr>
        </a:p>
      </dgm:t>
    </dgm:pt>
    <dgm:pt modelId="{94038A03-7525-43ED-9592-5FE692C598BA}">
      <dgm:prSet phldrT="[Text]" custT="1"/>
      <dgm:spPr/>
      <dgm:t>
        <a:bodyPr/>
        <a:lstStyle/>
        <a:p>
          <a:r>
            <a:rPr lang="en-US" sz="5400" dirty="0">
              <a:solidFill>
                <a:srgbClr val="002060"/>
              </a:solidFill>
              <a:latin typeface="Arial" panose="020B0604020202020204" pitchFamily="34" charset="0"/>
              <a:cs typeface="Arial" panose="020B0604020202020204" pitchFamily="34" charset="0"/>
            </a:rPr>
            <a:t>SOP</a:t>
          </a:r>
        </a:p>
      </dgm:t>
    </dgm:pt>
    <dgm:pt modelId="{C9BA9943-F337-4E8F-8CDA-C9AD64442111}" type="parTrans" cxnId="{AD494E7C-759C-4088-AB60-1CDF6AD8E89A}">
      <dgm:prSet/>
      <dgm:spPr/>
      <dgm:t>
        <a:bodyPr/>
        <a:lstStyle/>
        <a:p>
          <a:endParaRPr lang="en-US">
            <a:latin typeface="Arial" panose="020B0604020202020204" pitchFamily="34" charset="0"/>
            <a:cs typeface="Arial" panose="020B0604020202020204" pitchFamily="34" charset="0"/>
          </a:endParaRPr>
        </a:p>
      </dgm:t>
    </dgm:pt>
    <dgm:pt modelId="{FF4AAB59-29E8-4752-9D8A-79A523674847}" type="sibTrans" cxnId="{AD494E7C-759C-4088-AB60-1CDF6AD8E89A}">
      <dgm:prSet/>
      <dgm:spPr/>
      <dgm:t>
        <a:bodyPr/>
        <a:lstStyle/>
        <a:p>
          <a:endParaRPr lang="en-US">
            <a:latin typeface="Arial" panose="020B0604020202020204" pitchFamily="34" charset="0"/>
            <a:cs typeface="Arial" panose="020B0604020202020204" pitchFamily="34" charset="0"/>
          </a:endParaRPr>
        </a:p>
      </dgm:t>
    </dgm:pt>
    <dgm:pt modelId="{D95B7BCF-B93A-49A1-8F38-58CAE6EA2033}">
      <dgm:prSet phldrT="[Text]"/>
      <dgm:spPr/>
      <dgm:t>
        <a:bodyPr/>
        <a:lstStyle/>
        <a:p>
          <a:r>
            <a:rPr lang="en-US" dirty="0">
              <a:solidFill>
                <a:srgbClr val="002060"/>
              </a:solidFill>
              <a:latin typeface="Arial" panose="020B0604020202020204" pitchFamily="34" charset="0"/>
              <a:cs typeface="Arial" panose="020B0604020202020204" pitchFamily="34" charset="0"/>
            </a:rPr>
            <a:t>Step-by-step instructions for following your program’s food safety practices</a:t>
          </a:r>
        </a:p>
      </dgm:t>
    </dgm:pt>
    <dgm:pt modelId="{7C8F213A-C907-4D17-B4A0-0EA5193E269F}" type="parTrans" cxnId="{D90C8181-1967-4E6C-B8FF-B4E8C3C5C6CC}">
      <dgm:prSet/>
      <dgm:spPr/>
      <dgm:t>
        <a:bodyPr/>
        <a:lstStyle/>
        <a:p>
          <a:endParaRPr lang="en-US">
            <a:latin typeface="Arial" panose="020B0604020202020204" pitchFamily="34" charset="0"/>
            <a:cs typeface="Arial" panose="020B0604020202020204" pitchFamily="34" charset="0"/>
          </a:endParaRPr>
        </a:p>
      </dgm:t>
    </dgm:pt>
    <dgm:pt modelId="{2CDD9E25-9F10-48B7-9BBF-75A612D29CC0}" type="sibTrans" cxnId="{D90C8181-1967-4E6C-B8FF-B4E8C3C5C6CC}">
      <dgm:prSet/>
      <dgm:spPr/>
      <dgm:t>
        <a:bodyPr/>
        <a:lstStyle/>
        <a:p>
          <a:endParaRPr lang="en-US">
            <a:latin typeface="Arial" panose="020B0604020202020204" pitchFamily="34" charset="0"/>
            <a:cs typeface="Arial" panose="020B0604020202020204" pitchFamily="34" charset="0"/>
          </a:endParaRPr>
        </a:p>
      </dgm:t>
    </dgm:pt>
    <dgm:pt modelId="{257866AD-955C-4FBA-879F-330A1E0B62BB}" type="pres">
      <dgm:prSet presAssocID="{24DF023C-AA64-47AD-9FA8-4BC1672E2E86}" presName="Name0" presStyleCnt="0">
        <dgm:presLayoutVars>
          <dgm:dir/>
          <dgm:animLvl val="lvl"/>
          <dgm:resizeHandles val="exact"/>
        </dgm:presLayoutVars>
      </dgm:prSet>
      <dgm:spPr/>
    </dgm:pt>
    <dgm:pt modelId="{F6BCDE2A-D650-4B06-AD5F-BFF4BB24151E}" type="pres">
      <dgm:prSet presAssocID="{E0DBE11C-CE45-41B6-A035-751CF6EDF5D8}" presName="linNode" presStyleCnt="0"/>
      <dgm:spPr/>
    </dgm:pt>
    <dgm:pt modelId="{A89622DA-CA7B-4697-8D09-E21FF49E8257}" type="pres">
      <dgm:prSet presAssocID="{E0DBE11C-CE45-41B6-A035-751CF6EDF5D8}" presName="parentText" presStyleLbl="node1" presStyleIdx="0" presStyleCnt="2">
        <dgm:presLayoutVars>
          <dgm:chMax val="1"/>
          <dgm:bulletEnabled val="1"/>
        </dgm:presLayoutVars>
      </dgm:prSet>
      <dgm:spPr/>
    </dgm:pt>
    <dgm:pt modelId="{851C8CBF-B322-4F8F-8F9E-90DC46E5DD45}" type="pres">
      <dgm:prSet presAssocID="{E0DBE11C-CE45-41B6-A035-751CF6EDF5D8}" presName="descendantText" presStyleLbl="alignAccFollowNode1" presStyleIdx="0" presStyleCnt="2">
        <dgm:presLayoutVars>
          <dgm:bulletEnabled val="1"/>
        </dgm:presLayoutVars>
      </dgm:prSet>
      <dgm:spPr/>
    </dgm:pt>
    <dgm:pt modelId="{5436F9A1-1447-4B8C-AE7F-73F2E52298AE}" type="pres">
      <dgm:prSet presAssocID="{AFD2AB30-8EFF-446E-8C98-E4037757979D}" presName="sp" presStyleCnt="0"/>
      <dgm:spPr/>
    </dgm:pt>
    <dgm:pt modelId="{C501B112-2B31-4497-9DDD-FD7A104CA4D2}" type="pres">
      <dgm:prSet presAssocID="{94038A03-7525-43ED-9592-5FE692C598BA}" presName="linNode" presStyleCnt="0"/>
      <dgm:spPr/>
    </dgm:pt>
    <dgm:pt modelId="{6659C8A5-962E-4966-8F23-F01E3F1DD1DC}" type="pres">
      <dgm:prSet presAssocID="{94038A03-7525-43ED-9592-5FE692C598BA}" presName="parentText" presStyleLbl="node1" presStyleIdx="1" presStyleCnt="2">
        <dgm:presLayoutVars>
          <dgm:chMax val="1"/>
          <dgm:bulletEnabled val="1"/>
        </dgm:presLayoutVars>
      </dgm:prSet>
      <dgm:spPr/>
    </dgm:pt>
    <dgm:pt modelId="{9B2A4C37-1C57-4836-9ECB-EF9481901C03}" type="pres">
      <dgm:prSet presAssocID="{94038A03-7525-43ED-9592-5FE692C598BA}" presName="descendantText" presStyleLbl="alignAccFollowNode1" presStyleIdx="1" presStyleCnt="2">
        <dgm:presLayoutVars>
          <dgm:bulletEnabled val="1"/>
        </dgm:presLayoutVars>
      </dgm:prSet>
      <dgm:spPr/>
    </dgm:pt>
  </dgm:ptLst>
  <dgm:cxnLst>
    <dgm:cxn modelId="{0190D821-7F18-4AE1-BA79-64BC1295787C}" type="presOf" srcId="{D95B7BCF-B93A-49A1-8F38-58CAE6EA2033}" destId="{9B2A4C37-1C57-4836-9ECB-EF9481901C03}" srcOrd="0" destOrd="0" presId="urn:microsoft.com/office/officeart/2005/8/layout/vList5"/>
    <dgm:cxn modelId="{FECCB164-1640-45D8-BFC5-C0708D0096A4}" type="presOf" srcId="{E15EEC8E-40E8-4075-94C4-0852380AE2E4}" destId="{851C8CBF-B322-4F8F-8F9E-90DC46E5DD45}" srcOrd="0" destOrd="0" presId="urn:microsoft.com/office/officeart/2005/8/layout/vList5"/>
    <dgm:cxn modelId="{AD494E7C-759C-4088-AB60-1CDF6AD8E89A}" srcId="{24DF023C-AA64-47AD-9FA8-4BC1672E2E86}" destId="{94038A03-7525-43ED-9592-5FE692C598BA}" srcOrd="1" destOrd="0" parTransId="{C9BA9943-F337-4E8F-8CDA-C9AD64442111}" sibTransId="{FF4AAB59-29E8-4752-9D8A-79A523674847}"/>
    <dgm:cxn modelId="{D90C8181-1967-4E6C-B8FF-B4E8C3C5C6CC}" srcId="{94038A03-7525-43ED-9592-5FE692C598BA}" destId="{D95B7BCF-B93A-49A1-8F38-58CAE6EA2033}" srcOrd="0" destOrd="0" parTransId="{7C8F213A-C907-4D17-B4A0-0EA5193E269F}" sibTransId="{2CDD9E25-9F10-48B7-9BBF-75A612D29CC0}"/>
    <dgm:cxn modelId="{EBF5B78B-2516-4499-8419-AD4A69BA5BAE}" srcId="{24DF023C-AA64-47AD-9FA8-4BC1672E2E86}" destId="{E0DBE11C-CE45-41B6-A035-751CF6EDF5D8}" srcOrd="0" destOrd="0" parTransId="{051BD17E-2BDB-4EA2-9745-B00BE318F372}" sibTransId="{AFD2AB30-8EFF-446E-8C98-E4037757979D}"/>
    <dgm:cxn modelId="{512B2BA7-F5A9-4A5A-AF38-8AB204216F49}" type="presOf" srcId="{94038A03-7525-43ED-9592-5FE692C598BA}" destId="{6659C8A5-962E-4966-8F23-F01E3F1DD1DC}" srcOrd="0" destOrd="0" presId="urn:microsoft.com/office/officeart/2005/8/layout/vList5"/>
    <dgm:cxn modelId="{68A7AEE6-48BC-48D8-BF86-631802C8EF0F}" type="presOf" srcId="{E0DBE11C-CE45-41B6-A035-751CF6EDF5D8}" destId="{A89622DA-CA7B-4697-8D09-E21FF49E8257}" srcOrd="0" destOrd="0" presId="urn:microsoft.com/office/officeart/2005/8/layout/vList5"/>
    <dgm:cxn modelId="{B09B26EF-C106-4B37-A327-B2E573050F4A}" srcId="{E0DBE11C-CE45-41B6-A035-751CF6EDF5D8}" destId="{E15EEC8E-40E8-4075-94C4-0852380AE2E4}" srcOrd="0" destOrd="0" parTransId="{7C2A05F0-717E-44B9-8F6B-F8B72E566491}" sibTransId="{D0687596-1032-4520-8845-202410C42C18}"/>
    <dgm:cxn modelId="{FD017CFA-F2A3-40D3-9439-AB2ABBBEDE67}" type="presOf" srcId="{24DF023C-AA64-47AD-9FA8-4BC1672E2E86}" destId="{257866AD-955C-4FBA-879F-330A1E0B62BB}" srcOrd="0" destOrd="0" presId="urn:microsoft.com/office/officeart/2005/8/layout/vList5"/>
    <dgm:cxn modelId="{395132D1-DC40-418D-813B-F42350393542}" type="presParOf" srcId="{257866AD-955C-4FBA-879F-330A1E0B62BB}" destId="{F6BCDE2A-D650-4B06-AD5F-BFF4BB24151E}" srcOrd="0" destOrd="0" presId="urn:microsoft.com/office/officeart/2005/8/layout/vList5"/>
    <dgm:cxn modelId="{92903102-55B8-4631-8662-3B5EA346FD2A}" type="presParOf" srcId="{F6BCDE2A-D650-4B06-AD5F-BFF4BB24151E}" destId="{A89622DA-CA7B-4697-8D09-E21FF49E8257}" srcOrd="0" destOrd="0" presId="urn:microsoft.com/office/officeart/2005/8/layout/vList5"/>
    <dgm:cxn modelId="{D569641A-5473-4698-BD80-CB88B6F66AE4}" type="presParOf" srcId="{F6BCDE2A-D650-4B06-AD5F-BFF4BB24151E}" destId="{851C8CBF-B322-4F8F-8F9E-90DC46E5DD45}" srcOrd="1" destOrd="0" presId="urn:microsoft.com/office/officeart/2005/8/layout/vList5"/>
    <dgm:cxn modelId="{C4526A36-BFAF-42A4-9392-E99CABAE5A4D}" type="presParOf" srcId="{257866AD-955C-4FBA-879F-330A1E0B62BB}" destId="{5436F9A1-1447-4B8C-AE7F-73F2E52298AE}" srcOrd="1" destOrd="0" presId="urn:microsoft.com/office/officeart/2005/8/layout/vList5"/>
    <dgm:cxn modelId="{05D9428A-CE57-4CB7-8E89-832B0E52F195}" type="presParOf" srcId="{257866AD-955C-4FBA-879F-330A1E0B62BB}" destId="{C501B112-2B31-4497-9DDD-FD7A104CA4D2}" srcOrd="2" destOrd="0" presId="urn:microsoft.com/office/officeart/2005/8/layout/vList5"/>
    <dgm:cxn modelId="{C62F9ADE-64BD-4260-9CEF-47E2280259E7}" type="presParOf" srcId="{C501B112-2B31-4497-9DDD-FD7A104CA4D2}" destId="{6659C8A5-962E-4966-8F23-F01E3F1DD1DC}" srcOrd="0" destOrd="0" presId="urn:microsoft.com/office/officeart/2005/8/layout/vList5"/>
    <dgm:cxn modelId="{CECFA906-8B38-4CEF-905F-DDC8A5ACBC07}" type="presParOf" srcId="{C501B112-2B31-4497-9DDD-FD7A104CA4D2}" destId="{9B2A4C37-1C57-4836-9ECB-EF9481901C0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DAD869-4BD3-4A12-8B0A-7B2A156AA5B7}" type="doc">
      <dgm:prSet loTypeId="urn:microsoft.com/office/officeart/2005/8/layout/radial6" loCatId="cycle" qsTypeId="urn:microsoft.com/office/officeart/2005/8/quickstyle/simple5" qsCatId="simple" csTypeId="urn:microsoft.com/office/officeart/2005/8/colors/accent1_2" csCatId="accent1" phldr="1"/>
      <dgm:spPr/>
      <dgm:t>
        <a:bodyPr/>
        <a:lstStyle/>
        <a:p>
          <a:endParaRPr lang="en-US"/>
        </a:p>
      </dgm:t>
    </dgm:pt>
    <dgm:pt modelId="{FE53FEAB-E9C1-49D6-8020-851B86887980}">
      <dgm:prSet phldrT="[Text]"/>
      <dgm:spPr/>
      <dgm:t>
        <a:bodyPr/>
        <a:lstStyle/>
        <a:p>
          <a:r>
            <a:rPr lang="en-US" dirty="0">
              <a:solidFill>
                <a:srgbClr val="002060"/>
              </a:solidFill>
              <a:latin typeface="Arial" panose="020B0604020202020204" pitchFamily="34" charset="0"/>
              <a:cs typeface="Arial" panose="020B0604020202020204" pitchFamily="34" charset="0"/>
            </a:rPr>
            <a:t>Child’s Safety</a:t>
          </a:r>
        </a:p>
      </dgm:t>
    </dgm:pt>
    <dgm:pt modelId="{A190070B-81DC-4B7D-8BFC-B437BFA077A8}" type="parTrans" cxnId="{66F8CC5B-4228-4D5C-B371-78B5A4CD6A58}">
      <dgm:prSet/>
      <dgm:spPr/>
      <dgm:t>
        <a:bodyPr/>
        <a:lstStyle/>
        <a:p>
          <a:endParaRPr lang="en-US">
            <a:latin typeface="Arial" panose="020B0604020202020204" pitchFamily="34" charset="0"/>
            <a:cs typeface="Arial" panose="020B0604020202020204" pitchFamily="34" charset="0"/>
          </a:endParaRPr>
        </a:p>
      </dgm:t>
    </dgm:pt>
    <dgm:pt modelId="{DF295FC9-4E22-42E2-9AB5-9615EEF37828}" type="sibTrans" cxnId="{66F8CC5B-4228-4D5C-B371-78B5A4CD6A58}">
      <dgm:prSet/>
      <dgm:spPr/>
      <dgm:t>
        <a:bodyPr/>
        <a:lstStyle/>
        <a:p>
          <a:endParaRPr lang="en-US">
            <a:latin typeface="Arial" panose="020B0604020202020204" pitchFamily="34" charset="0"/>
            <a:cs typeface="Arial" panose="020B0604020202020204" pitchFamily="34" charset="0"/>
          </a:endParaRPr>
        </a:p>
      </dgm:t>
    </dgm:pt>
    <dgm:pt modelId="{404AC390-1BAE-4C9A-9D0F-2C6FDA1C05AE}">
      <dgm:prSet phldrT="[Text]" custT="1"/>
      <dgm:spPr/>
      <dgm:t>
        <a:bodyPr/>
        <a:lstStyle/>
        <a:p>
          <a:r>
            <a:rPr lang="en-US" sz="2400" dirty="0">
              <a:solidFill>
                <a:srgbClr val="002060"/>
              </a:solidFill>
              <a:latin typeface="Arial" panose="020B0604020202020204" pitchFamily="34" charset="0"/>
              <a:cs typeface="Arial" panose="020B0604020202020204" pitchFamily="34" charset="0"/>
            </a:rPr>
            <a:t>Director</a:t>
          </a:r>
          <a:endParaRPr lang="en-US" sz="2100" dirty="0">
            <a:solidFill>
              <a:srgbClr val="002060"/>
            </a:solidFill>
            <a:latin typeface="Arial" panose="020B0604020202020204" pitchFamily="34" charset="0"/>
            <a:cs typeface="Arial" panose="020B0604020202020204" pitchFamily="34" charset="0"/>
          </a:endParaRPr>
        </a:p>
      </dgm:t>
    </dgm:pt>
    <dgm:pt modelId="{01436D05-0163-46FF-A859-A78461246F43}" type="parTrans" cxnId="{7E930867-4987-4E8C-9D1C-3277C5D18699}">
      <dgm:prSet/>
      <dgm:spPr/>
      <dgm:t>
        <a:bodyPr/>
        <a:lstStyle/>
        <a:p>
          <a:endParaRPr lang="en-US">
            <a:latin typeface="Arial" panose="020B0604020202020204" pitchFamily="34" charset="0"/>
            <a:cs typeface="Arial" panose="020B0604020202020204" pitchFamily="34" charset="0"/>
          </a:endParaRPr>
        </a:p>
      </dgm:t>
    </dgm:pt>
    <dgm:pt modelId="{65543B6E-D557-49FB-833C-794472A86C63}" type="sibTrans" cxnId="{7E930867-4987-4E8C-9D1C-3277C5D18699}">
      <dgm:prSet/>
      <dgm:spPr/>
      <dgm:t>
        <a:bodyPr/>
        <a:lstStyle/>
        <a:p>
          <a:endParaRPr lang="en-US">
            <a:latin typeface="Arial" panose="020B0604020202020204" pitchFamily="34" charset="0"/>
            <a:cs typeface="Arial" panose="020B0604020202020204" pitchFamily="34" charset="0"/>
          </a:endParaRPr>
        </a:p>
      </dgm:t>
    </dgm:pt>
    <dgm:pt modelId="{14642027-F8DB-4E59-8821-AA20F8CD2D98}">
      <dgm:prSet phldrT="[Text]"/>
      <dgm:spPr/>
      <dgm:t>
        <a:bodyPr/>
        <a:lstStyle/>
        <a:p>
          <a:r>
            <a:rPr lang="en-US" dirty="0">
              <a:solidFill>
                <a:srgbClr val="002060"/>
              </a:solidFill>
              <a:latin typeface="Arial" panose="020B0604020202020204" pitchFamily="34" charset="0"/>
              <a:cs typeface="Arial" panose="020B0604020202020204" pitchFamily="34" charset="0"/>
            </a:rPr>
            <a:t>Parents or Guardians</a:t>
          </a:r>
        </a:p>
      </dgm:t>
    </dgm:pt>
    <dgm:pt modelId="{F9D0D0F9-F241-4864-910D-CEC2DD3C315E}" type="parTrans" cxnId="{9C4105EE-8D47-49B2-8217-6F4911E14234}">
      <dgm:prSet/>
      <dgm:spPr/>
      <dgm:t>
        <a:bodyPr/>
        <a:lstStyle/>
        <a:p>
          <a:endParaRPr lang="en-US">
            <a:latin typeface="Arial" panose="020B0604020202020204" pitchFamily="34" charset="0"/>
            <a:cs typeface="Arial" panose="020B0604020202020204" pitchFamily="34" charset="0"/>
          </a:endParaRPr>
        </a:p>
      </dgm:t>
    </dgm:pt>
    <dgm:pt modelId="{102C97CF-E741-4D9D-BD0E-1BFDC329F6B7}" type="sibTrans" cxnId="{9C4105EE-8D47-49B2-8217-6F4911E14234}">
      <dgm:prSet/>
      <dgm:spPr/>
      <dgm:t>
        <a:bodyPr/>
        <a:lstStyle/>
        <a:p>
          <a:endParaRPr lang="en-US">
            <a:latin typeface="Arial" panose="020B0604020202020204" pitchFamily="34" charset="0"/>
            <a:cs typeface="Arial" panose="020B0604020202020204" pitchFamily="34" charset="0"/>
          </a:endParaRPr>
        </a:p>
      </dgm:t>
    </dgm:pt>
    <dgm:pt modelId="{58BC7782-BD0B-4451-9E9B-A829FCCD8138}">
      <dgm:prSet phldrT="[Text]"/>
      <dgm:spPr/>
      <dgm:t>
        <a:bodyPr/>
        <a:lstStyle/>
        <a:p>
          <a:r>
            <a:rPr lang="en-US" dirty="0">
              <a:solidFill>
                <a:srgbClr val="002060"/>
              </a:solidFill>
              <a:latin typeface="Arial" panose="020B0604020202020204" pitchFamily="34" charset="0"/>
              <a:cs typeface="Arial" panose="020B0604020202020204" pitchFamily="34" charset="0"/>
            </a:rPr>
            <a:t>Child Nutrition Staff</a:t>
          </a:r>
        </a:p>
      </dgm:t>
    </dgm:pt>
    <dgm:pt modelId="{31FB1B79-8D40-402C-8A08-68EF3A0EB538}" type="parTrans" cxnId="{D866BE40-FE79-4A90-A24C-75A584BD6C8D}">
      <dgm:prSet/>
      <dgm:spPr/>
      <dgm:t>
        <a:bodyPr/>
        <a:lstStyle/>
        <a:p>
          <a:endParaRPr lang="en-US">
            <a:latin typeface="Arial" panose="020B0604020202020204" pitchFamily="34" charset="0"/>
            <a:cs typeface="Arial" panose="020B0604020202020204" pitchFamily="34" charset="0"/>
          </a:endParaRPr>
        </a:p>
      </dgm:t>
    </dgm:pt>
    <dgm:pt modelId="{7D41ECD6-EAFF-4BBA-B24E-DA3EC5E8B15C}" type="sibTrans" cxnId="{D866BE40-FE79-4A90-A24C-75A584BD6C8D}">
      <dgm:prSet/>
      <dgm:spPr/>
      <dgm:t>
        <a:bodyPr/>
        <a:lstStyle/>
        <a:p>
          <a:endParaRPr lang="en-US">
            <a:latin typeface="Arial" panose="020B0604020202020204" pitchFamily="34" charset="0"/>
            <a:cs typeface="Arial" panose="020B0604020202020204" pitchFamily="34" charset="0"/>
          </a:endParaRPr>
        </a:p>
      </dgm:t>
    </dgm:pt>
    <dgm:pt modelId="{BB0FC799-CFEF-45C3-888E-7CDB13D09281}" type="pres">
      <dgm:prSet presAssocID="{B5DAD869-4BD3-4A12-8B0A-7B2A156AA5B7}" presName="Name0" presStyleCnt="0">
        <dgm:presLayoutVars>
          <dgm:chMax val="1"/>
          <dgm:dir/>
          <dgm:animLvl val="ctr"/>
          <dgm:resizeHandles val="exact"/>
        </dgm:presLayoutVars>
      </dgm:prSet>
      <dgm:spPr/>
    </dgm:pt>
    <dgm:pt modelId="{CC09770F-0939-4FD8-87AD-EDC6B75F6DCE}" type="pres">
      <dgm:prSet presAssocID="{FE53FEAB-E9C1-49D6-8020-851B86887980}" presName="centerShape" presStyleLbl="node0" presStyleIdx="0" presStyleCnt="1"/>
      <dgm:spPr/>
    </dgm:pt>
    <dgm:pt modelId="{9B0D941B-90D9-4256-BE22-06D96237C5F5}" type="pres">
      <dgm:prSet presAssocID="{404AC390-1BAE-4C9A-9D0F-2C6FDA1C05AE}" presName="node" presStyleLbl="node1" presStyleIdx="0" presStyleCnt="3" custScaleX="127328" custScaleY="128493">
        <dgm:presLayoutVars>
          <dgm:bulletEnabled val="1"/>
        </dgm:presLayoutVars>
      </dgm:prSet>
      <dgm:spPr/>
    </dgm:pt>
    <dgm:pt modelId="{D43935FF-E617-418C-B01C-21730E97C8A2}" type="pres">
      <dgm:prSet presAssocID="{404AC390-1BAE-4C9A-9D0F-2C6FDA1C05AE}" presName="dummy" presStyleCnt="0"/>
      <dgm:spPr/>
    </dgm:pt>
    <dgm:pt modelId="{F60C44C1-6734-411C-B322-0E576BA063B0}" type="pres">
      <dgm:prSet presAssocID="{65543B6E-D557-49FB-833C-794472A86C63}" presName="sibTrans" presStyleLbl="sibTrans2D1" presStyleIdx="0" presStyleCnt="3"/>
      <dgm:spPr/>
    </dgm:pt>
    <dgm:pt modelId="{4FE9C7B7-DA93-4EC0-A94A-C0D97903C84B}" type="pres">
      <dgm:prSet presAssocID="{14642027-F8DB-4E59-8821-AA20F8CD2D98}" presName="node" presStyleLbl="node1" presStyleIdx="1" presStyleCnt="3" custScaleX="127328" custScaleY="128493">
        <dgm:presLayoutVars>
          <dgm:bulletEnabled val="1"/>
        </dgm:presLayoutVars>
      </dgm:prSet>
      <dgm:spPr/>
    </dgm:pt>
    <dgm:pt modelId="{501D6D8D-9ABF-49EF-8EA4-147998DD4F92}" type="pres">
      <dgm:prSet presAssocID="{14642027-F8DB-4E59-8821-AA20F8CD2D98}" presName="dummy" presStyleCnt="0"/>
      <dgm:spPr/>
    </dgm:pt>
    <dgm:pt modelId="{C33B4AF2-2AB5-4523-A255-504128BE3A2C}" type="pres">
      <dgm:prSet presAssocID="{102C97CF-E741-4D9D-BD0E-1BFDC329F6B7}" presName="sibTrans" presStyleLbl="sibTrans2D1" presStyleIdx="1" presStyleCnt="3"/>
      <dgm:spPr/>
    </dgm:pt>
    <dgm:pt modelId="{8084FAA5-D432-4C2C-90CB-29AB239C4E12}" type="pres">
      <dgm:prSet presAssocID="{58BC7782-BD0B-4451-9E9B-A829FCCD8138}" presName="node" presStyleLbl="node1" presStyleIdx="2" presStyleCnt="3" custScaleX="127328" custScaleY="128493">
        <dgm:presLayoutVars>
          <dgm:bulletEnabled val="1"/>
        </dgm:presLayoutVars>
      </dgm:prSet>
      <dgm:spPr/>
    </dgm:pt>
    <dgm:pt modelId="{2952B3F7-0566-454D-82CC-363938D086B5}" type="pres">
      <dgm:prSet presAssocID="{58BC7782-BD0B-4451-9E9B-A829FCCD8138}" presName="dummy" presStyleCnt="0"/>
      <dgm:spPr/>
    </dgm:pt>
    <dgm:pt modelId="{BB2F7060-F12E-4A82-BA42-1764E82D1BD5}" type="pres">
      <dgm:prSet presAssocID="{7D41ECD6-EAFF-4BBA-B24E-DA3EC5E8B15C}" presName="sibTrans" presStyleLbl="sibTrans2D1" presStyleIdx="2" presStyleCnt="3"/>
      <dgm:spPr/>
    </dgm:pt>
  </dgm:ptLst>
  <dgm:cxnLst>
    <dgm:cxn modelId="{D866BE40-FE79-4A90-A24C-75A584BD6C8D}" srcId="{FE53FEAB-E9C1-49D6-8020-851B86887980}" destId="{58BC7782-BD0B-4451-9E9B-A829FCCD8138}" srcOrd="2" destOrd="0" parTransId="{31FB1B79-8D40-402C-8A08-68EF3A0EB538}" sibTransId="{7D41ECD6-EAFF-4BBA-B24E-DA3EC5E8B15C}"/>
    <dgm:cxn modelId="{66F8CC5B-4228-4D5C-B371-78B5A4CD6A58}" srcId="{B5DAD869-4BD3-4A12-8B0A-7B2A156AA5B7}" destId="{FE53FEAB-E9C1-49D6-8020-851B86887980}" srcOrd="0" destOrd="0" parTransId="{A190070B-81DC-4B7D-8BFC-B437BFA077A8}" sibTransId="{DF295FC9-4E22-42E2-9AB5-9615EEF37828}"/>
    <dgm:cxn modelId="{FCB17861-F959-4B4C-BC50-B1C13F9322C4}" type="presOf" srcId="{65543B6E-D557-49FB-833C-794472A86C63}" destId="{F60C44C1-6734-411C-B322-0E576BA063B0}" srcOrd="0" destOrd="0" presId="urn:microsoft.com/office/officeart/2005/8/layout/radial6"/>
    <dgm:cxn modelId="{CD6D8163-CD27-4896-86F1-2F4E859FB8D6}" type="presOf" srcId="{102C97CF-E741-4D9D-BD0E-1BFDC329F6B7}" destId="{C33B4AF2-2AB5-4523-A255-504128BE3A2C}" srcOrd="0" destOrd="0" presId="urn:microsoft.com/office/officeart/2005/8/layout/radial6"/>
    <dgm:cxn modelId="{7E930867-4987-4E8C-9D1C-3277C5D18699}" srcId="{FE53FEAB-E9C1-49D6-8020-851B86887980}" destId="{404AC390-1BAE-4C9A-9D0F-2C6FDA1C05AE}" srcOrd="0" destOrd="0" parTransId="{01436D05-0163-46FF-A859-A78461246F43}" sibTransId="{65543B6E-D557-49FB-833C-794472A86C63}"/>
    <dgm:cxn modelId="{AF1E456A-9DE4-4010-8679-A70C3C80EB0C}" type="presOf" srcId="{B5DAD869-4BD3-4A12-8B0A-7B2A156AA5B7}" destId="{BB0FC799-CFEF-45C3-888E-7CDB13D09281}" srcOrd="0" destOrd="0" presId="urn:microsoft.com/office/officeart/2005/8/layout/radial6"/>
    <dgm:cxn modelId="{EA149A6D-935F-491A-B0AC-774FB396CEE3}" type="presOf" srcId="{58BC7782-BD0B-4451-9E9B-A829FCCD8138}" destId="{8084FAA5-D432-4C2C-90CB-29AB239C4E12}" srcOrd="0" destOrd="0" presId="urn:microsoft.com/office/officeart/2005/8/layout/radial6"/>
    <dgm:cxn modelId="{6521D158-DE05-4DBD-B895-35305692DA32}" type="presOf" srcId="{404AC390-1BAE-4C9A-9D0F-2C6FDA1C05AE}" destId="{9B0D941B-90D9-4256-BE22-06D96237C5F5}" srcOrd="0" destOrd="0" presId="urn:microsoft.com/office/officeart/2005/8/layout/radial6"/>
    <dgm:cxn modelId="{1FC54C7C-F412-42B0-9A0F-47A195F15AFE}" type="presOf" srcId="{7D41ECD6-EAFF-4BBA-B24E-DA3EC5E8B15C}" destId="{BB2F7060-F12E-4A82-BA42-1764E82D1BD5}" srcOrd="0" destOrd="0" presId="urn:microsoft.com/office/officeart/2005/8/layout/radial6"/>
    <dgm:cxn modelId="{738DE4D1-C789-4564-A386-97915D715671}" type="presOf" srcId="{14642027-F8DB-4E59-8821-AA20F8CD2D98}" destId="{4FE9C7B7-DA93-4EC0-A94A-C0D97903C84B}" srcOrd="0" destOrd="0" presId="urn:microsoft.com/office/officeart/2005/8/layout/radial6"/>
    <dgm:cxn modelId="{62BD25D7-EC49-433D-9830-FA693EC7890B}" type="presOf" srcId="{FE53FEAB-E9C1-49D6-8020-851B86887980}" destId="{CC09770F-0939-4FD8-87AD-EDC6B75F6DCE}" srcOrd="0" destOrd="0" presId="urn:microsoft.com/office/officeart/2005/8/layout/radial6"/>
    <dgm:cxn modelId="{9C4105EE-8D47-49B2-8217-6F4911E14234}" srcId="{FE53FEAB-E9C1-49D6-8020-851B86887980}" destId="{14642027-F8DB-4E59-8821-AA20F8CD2D98}" srcOrd="1" destOrd="0" parTransId="{F9D0D0F9-F241-4864-910D-CEC2DD3C315E}" sibTransId="{102C97CF-E741-4D9D-BD0E-1BFDC329F6B7}"/>
    <dgm:cxn modelId="{A0AA0B82-3E40-4748-BED3-86A7A8919370}" type="presParOf" srcId="{BB0FC799-CFEF-45C3-888E-7CDB13D09281}" destId="{CC09770F-0939-4FD8-87AD-EDC6B75F6DCE}" srcOrd="0" destOrd="0" presId="urn:microsoft.com/office/officeart/2005/8/layout/radial6"/>
    <dgm:cxn modelId="{493A8488-DEB3-4A64-AC41-F6903C65ADB5}" type="presParOf" srcId="{BB0FC799-CFEF-45C3-888E-7CDB13D09281}" destId="{9B0D941B-90D9-4256-BE22-06D96237C5F5}" srcOrd="1" destOrd="0" presId="urn:microsoft.com/office/officeart/2005/8/layout/radial6"/>
    <dgm:cxn modelId="{C0790351-265C-44ED-9290-10772887B599}" type="presParOf" srcId="{BB0FC799-CFEF-45C3-888E-7CDB13D09281}" destId="{D43935FF-E617-418C-B01C-21730E97C8A2}" srcOrd="2" destOrd="0" presId="urn:microsoft.com/office/officeart/2005/8/layout/radial6"/>
    <dgm:cxn modelId="{E03A8003-39CB-4BB5-A310-9A25FCDB9235}" type="presParOf" srcId="{BB0FC799-CFEF-45C3-888E-7CDB13D09281}" destId="{F60C44C1-6734-411C-B322-0E576BA063B0}" srcOrd="3" destOrd="0" presId="urn:microsoft.com/office/officeart/2005/8/layout/radial6"/>
    <dgm:cxn modelId="{3AA261DE-814A-4958-A97C-B4F90547FDB2}" type="presParOf" srcId="{BB0FC799-CFEF-45C3-888E-7CDB13D09281}" destId="{4FE9C7B7-DA93-4EC0-A94A-C0D97903C84B}" srcOrd="4" destOrd="0" presId="urn:microsoft.com/office/officeart/2005/8/layout/radial6"/>
    <dgm:cxn modelId="{21526279-704E-45CC-A7B5-2FEEF4827FAE}" type="presParOf" srcId="{BB0FC799-CFEF-45C3-888E-7CDB13D09281}" destId="{501D6D8D-9ABF-49EF-8EA4-147998DD4F92}" srcOrd="5" destOrd="0" presId="urn:microsoft.com/office/officeart/2005/8/layout/radial6"/>
    <dgm:cxn modelId="{43B5422B-80C9-49AE-BB01-F3EA5D4828CF}" type="presParOf" srcId="{BB0FC799-CFEF-45C3-888E-7CDB13D09281}" destId="{C33B4AF2-2AB5-4523-A255-504128BE3A2C}" srcOrd="6" destOrd="0" presId="urn:microsoft.com/office/officeart/2005/8/layout/radial6"/>
    <dgm:cxn modelId="{D6625214-DB6F-42D1-85EA-45D617287AC8}" type="presParOf" srcId="{BB0FC799-CFEF-45C3-888E-7CDB13D09281}" destId="{8084FAA5-D432-4C2C-90CB-29AB239C4E12}" srcOrd="7" destOrd="0" presId="urn:microsoft.com/office/officeart/2005/8/layout/radial6"/>
    <dgm:cxn modelId="{B38EF228-7CDA-4958-9A7D-E67FE6959ACB}" type="presParOf" srcId="{BB0FC799-CFEF-45C3-888E-7CDB13D09281}" destId="{2952B3F7-0566-454D-82CC-363938D086B5}" srcOrd="8" destOrd="0" presId="urn:microsoft.com/office/officeart/2005/8/layout/radial6"/>
    <dgm:cxn modelId="{0D2AD9DD-69F8-45FD-A178-15BD55DF3A9A}" type="presParOf" srcId="{BB0FC799-CFEF-45C3-888E-7CDB13D09281}" destId="{BB2F7060-F12E-4A82-BA42-1764E82D1BD5}"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4F41F-C4C7-4611-8D3C-E4D5BEEC1195}">
      <dsp:nvSpPr>
        <dsp:cNvPr id="0" name=""/>
        <dsp:cNvSpPr/>
      </dsp:nvSpPr>
      <dsp:spPr>
        <a:xfrm>
          <a:off x="3429" y="10394"/>
          <a:ext cx="3343275" cy="7776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Recognize</a:t>
          </a:r>
          <a:endParaRPr lang="en-US" sz="32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429" y="10394"/>
        <a:ext cx="3343275" cy="777600"/>
      </dsp:txXfrm>
    </dsp:sp>
    <dsp:sp modelId="{B1672733-D999-4FEB-8F4C-A4643D5817DD}">
      <dsp:nvSpPr>
        <dsp:cNvPr id="0" name=""/>
        <dsp:cNvSpPr/>
      </dsp:nvSpPr>
      <dsp:spPr>
        <a:xfrm>
          <a:off x="3429" y="787994"/>
          <a:ext cx="3343275" cy="400220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ts val="1200"/>
            </a:spcAft>
            <a:buClr>
              <a:srgbClr val="002060"/>
            </a:buClr>
            <a:buChar char="•"/>
          </a:pPr>
          <a:r>
            <a:rPr lang="en-US" sz="2800" kern="1200" dirty="0">
              <a:solidFill>
                <a:srgbClr val="002060"/>
              </a:solidFill>
              <a:latin typeface="Arial" panose="020B0604020202020204" pitchFamily="34" charset="0"/>
              <a:cs typeface="Arial" panose="020B0604020202020204" pitchFamily="34" charset="0"/>
            </a:rPr>
            <a:t>What are allergic reaction symptoms</a:t>
          </a:r>
        </a:p>
        <a:p>
          <a:pPr marL="285750" lvl="1" indent="-285750" algn="l" defTabSz="1244600">
            <a:lnSpc>
              <a:spcPct val="90000"/>
            </a:lnSpc>
            <a:spcBef>
              <a:spcPct val="0"/>
            </a:spcBef>
            <a:spcAft>
              <a:spcPts val="1200"/>
            </a:spcAft>
            <a:buClr>
              <a:srgbClr val="002060"/>
            </a:buClr>
            <a:buChar char="•"/>
          </a:pPr>
          <a:r>
            <a:rPr lang="en-US" sz="2800" kern="1200" dirty="0">
              <a:solidFill>
                <a:srgbClr val="002060"/>
              </a:solidFill>
              <a:latin typeface="Arial" panose="020B0604020202020204" pitchFamily="34" charset="0"/>
              <a:cs typeface="Arial" panose="020B0604020202020204" pitchFamily="34" charset="0"/>
            </a:rPr>
            <a:t>Who may administer medication </a:t>
          </a:r>
        </a:p>
        <a:p>
          <a:pPr marL="285750" lvl="1" indent="-285750" algn="l" defTabSz="1244600">
            <a:lnSpc>
              <a:spcPct val="90000"/>
            </a:lnSpc>
            <a:spcBef>
              <a:spcPct val="0"/>
            </a:spcBef>
            <a:spcAft>
              <a:spcPct val="15000"/>
            </a:spcAft>
            <a:buClr>
              <a:srgbClr val="002060"/>
            </a:buClr>
            <a:buChar char="•"/>
          </a:pPr>
          <a:r>
            <a:rPr lang="en-US" sz="2800" kern="1200" dirty="0">
              <a:solidFill>
                <a:srgbClr val="002060"/>
              </a:solidFill>
              <a:latin typeface="Arial" panose="020B0604020202020204" pitchFamily="34" charset="0"/>
              <a:cs typeface="Arial" panose="020B0604020202020204" pitchFamily="34" charset="0"/>
            </a:rPr>
            <a:t>Where the medication is stored</a:t>
          </a:r>
        </a:p>
      </dsp:txBody>
      <dsp:txXfrm>
        <a:off x="3429" y="787994"/>
        <a:ext cx="3343275" cy="4002209"/>
      </dsp:txXfrm>
    </dsp:sp>
    <dsp:sp modelId="{FCE283D5-7100-4AD1-8355-01DEDB7FB612}">
      <dsp:nvSpPr>
        <dsp:cNvPr id="0" name=""/>
        <dsp:cNvSpPr/>
      </dsp:nvSpPr>
      <dsp:spPr>
        <a:xfrm>
          <a:off x="3814762" y="10394"/>
          <a:ext cx="3343274" cy="7776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React</a:t>
          </a:r>
          <a:endParaRPr lang="en-US" sz="32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814762" y="10394"/>
        <a:ext cx="3343274" cy="777600"/>
      </dsp:txXfrm>
    </dsp:sp>
    <dsp:sp modelId="{992A9C86-485E-4AC8-B77A-600208202E0A}">
      <dsp:nvSpPr>
        <dsp:cNvPr id="0" name=""/>
        <dsp:cNvSpPr/>
      </dsp:nvSpPr>
      <dsp:spPr>
        <a:xfrm>
          <a:off x="3814762" y="787994"/>
          <a:ext cx="3343274" cy="400220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ts val="1200"/>
            </a:spcAft>
            <a:buClr>
              <a:srgbClr val="002060"/>
            </a:buClr>
            <a:buChar char="•"/>
          </a:pPr>
          <a:r>
            <a:rPr lang="en-US" sz="2800" kern="1200" dirty="0">
              <a:solidFill>
                <a:srgbClr val="002060"/>
              </a:solidFill>
              <a:latin typeface="Arial" panose="020B0604020202020204" pitchFamily="34" charset="0"/>
              <a:cs typeface="Arial" panose="020B0604020202020204" pitchFamily="34" charset="0"/>
            </a:rPr>
            <a:t>Quickly administer medication or call 911</a:t>
          </a:r>
        </a:p>
        <a:p>
          <a:pPr marL="285750" lvl="1" indent="-285750" algn="l" defTabSz="1244600">
            <a:lnSpc>
              <a:spcPct val="90000"/>
            </a:lnSpc>
            <a:spcBef>
              <a:spcPct val="0"/>
            </a:spcBef>
            <a:spcAft>
              <a:spcPct val="15000"/>
            </a:spcAft>
            <a:buClr>
              <a:srgbClr val="002060"/>
            </a:buClr>
            <a:buChar char="•"/>
          </a:pPr>
          <a:r>
            <a:rPr lang="en-US" sz="2800" kern="1200" dirty="0">
              <a:solidFill>
                <a:srgbClr val="002060"/>
              </a:solidFill>
              <a:latin typeface="Arial" panose="020B0604020202020204" pitchFamily="34" charset="0"/>
              <a:cs typeface="Arial" panose="020B0604020202020204" pitchFamily="34" charset="0"/>
            </a:rPr>
            <a:t>Delay could be deadly</a:t>
          </a:r>
        </a:p>
      </dsp:txBody>
      <dsp:txXfrm>
        <a:off x="3814762" y="787994"/>
        <a:ext cx="3343274" cy="4002209"/>
      </dsp:txXfrm>
    </dsp:sp>
    <dsp:sp modelId="{ABC5B821-C862-4379-B708-69E3E1A84913}">
      <dsp:nvSpPr>
        <dsp:cNvPr id="0" name=""/>
        <dsp:cNvSpPr/>
      </dsp:nvSpPr>
      <dsp:spPr>
        <a:xfrm>
          <a:off x="7626096" y="10394"/>
          <a:ext cx="3343274" cy="7776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Review</a:t>
          </a:r>
          <a:endParaRPr lang="en-US" sz="32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7626096" y="10394"/>
        <a:ext cx="3343274" cy="777600"/>
      </dsp:txXfrm>
    </dsp:sp>
    <dsp:sp modelId="{A2148D2E-17DC-49B3-8904-7A7B191BFF60}">
      <dsp:nvSpPr>
        <dsp:cNvPr id="0" name=""/>
        <dsp:cNvSpPr/>
      </dsp:nvSpPr>
      <dsp:spPr>
        <a:xfrm>
          <a:off x="7626096" y="787994"/>
          <a:ext cx="3343274" cy="400220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
              <a:srgbClr val="002060"/>
            </a:buClr>
            <a:buChar char="•"/>
          </a:pPr>
          <a:r>
            <a:rPr lang="en-US" sz="2800" kern="1200" dirty="0">
              <a:solidFill>
                <a:srgbClr val="002060"/>
              </a:solidFill>
              <a:latin typeface="Arial" panose="020B0604020202020204" pitchFamily="34" charset="0"/>
              <a:cs typeface="Arial" panose="020B0604020202020204" pitchFamily="34" charset="0"/>
            </a:rPr>
            <a:t>After emergency:</a:t>
          </a:r>
        </a:p>
        <a:p>
          <a:pPr marL="571500" lvl="2" indent="-285750" algn="l" defTabSz="1244600">
            <a:lnSpc>
              <a:spcPct val="90000"/>
            </a:lnSpc>
            <a:spcBef>
              <a:spcPct val="0"/>
            </a:spcBef>
            <a:spcAft>
              <a:spcPts val="1200"/>
            </a:spcAft>
            <a:buClr>
              <a:srgbClr val="002060"/>
            </a:buClr>
            <a:buSzPct val="75000"/>
            <a:buChar char="•"/>
          </a:pPr>
          <a:r>
            <a:rPr lang="en-US" sz="2800" kern="1200" dirty="0">
              <a:solidFill>
                <a:srgbClr val="002060"/>
              </a:solidFill>
              <a:latin typeface="Arial" panose="020B0604020202020204" pitchFamily="34" charset="0"/>
              <a:cs typeface="Arial" panose="020B0604020202020204" pitchFamily="34" charset="0"/>
            </a:rPr>
            <a:t>What went well</a:t>
          </a:r>
        </a:p>
        <a:p>
          <a:pPr marL="571500" lvl="2" indent="-285750" algn="l" defTabSz="1244600">
            <a:lnSpc>
              <a:spcPct val="90000"/>
            </a:lnSpc>
            <a:spcBef>
              <a:spcPct val="0"/>
            </a:spcBef>
            <a:spcAft>
              <a:spcPct val="15000"/>
            </a:spcAft>
            <a:buClr>
              <a:srgbClr val="002060"/>
            </a:buClr>
            <a:buSzPct val="75000"/>
            <a:buChar char="•"/>
          </a:pPr>
          <a:r>
            <a:rPr lang="en-US" sz="2800" kern="1200" dirty="0">
              <a:solidFill>
                <a:srgbClr val="002060"/>
              </a:solidFill>
              <a:latin typeface="Arial" panose="020B0604020202020204" pitchFamily="34" charset="0"/>
              <a:cs typeface="Arial" panose="020B0604020202020204" pitchFamily="34" charset="0"/>
            </a:rPr>
            <a:t>What needs improvement</a:t>
          </a:r>
        </a:p>
      </dsp:txBody>
      <dsp:txXfrm>
        <a:off x="7626096" y="787994"/>
        <a:ext cx="3343274" cy="40022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C8CBF-B322-4F8F-8F9E-90DC46E5DD45}">
      <dsp:nvSpPr>
        <dsp:cNvPr id="0" name=""/>
        <dsp:cNvSpPr/>
      </dsp:nvSpPr>
      <dsp:spPr>
        <a:xfrm rot="5400000">
          <a:off x="5978259" y="-2303374"/>
          <a:ext cx="1308377" cy="6242304"/>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solidFill>
                <a:srgbClr val="002060"/>
              </a:solidFill>
              <a:latin typeface="Arial" panose="020B0604020202020204" pitchFamily="34" charset="0"/>
              <a:cs typeface="Arial" panose="020B0604020202020204" pitchFamily="34" charset="0"/>
            </a:rPr>
            <a:t>Control/prevent/minimize food safety hazards that may cause illness or injury</a:t>
          </a:r>
        </a:p>
      </dsp:txBody>
      <dsp:txXfrm rot="-5400000">
        <a:off x="3511296" y="227459"/>
        <a:ext cx="6178434" cy="1180637"/>
      </dsp:txXfrm>
    </dsp:sp>
    <dsp:sp modelId="{A89622DA-CA7B-4697-8D09-E21FF49E8257}">
      <dsp:nvSpPr>
        <dsp:cNvPr id="0" name=""/>
        <dsp:cNvSpPr/>
      </dsp:nvSpPr>
      <dsp:spPr>
        <a:xfrm>
          <a:off x="0" y="40"/>
          <a:ext cx="3511296" cy="163547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en-US" sz="5400" kern="1200" dirty="0">
              <a:solidFill>
                <a:srgbClr val="002060"/>
              </a:solidFill>
              <a:latin typeface="Arial" panose="020B0604020202020204" pitchFamily="34" charset="0"/>
              <a:cs typeface="Arial" panose="020B0604020202020204" pitchFamily="34" charset="0"/>
            </a:rPr>
            <a:t>HACCP</a:t>
          </a:r>
        </a:p>
      </dsp:txBody>
      <dsp:txXfrm>
        <a:off x="79837" y="79877"/>
        <a:ext cx="3351622" cy="1475798"/>
      </dsp:txXfrm>
    </dsp:sp>
    <dsp:sp modelId="{9B2A4C37-1C57-4836-9ECB-EF9481901C03}">
      <dsp:nvSpPr>
        <dsp:cNvPr id="0" name=""/>
        <dsp:cNvSpPr/>
      </dsp:nvSpPr>
      <dsp:spPr>
        <a:xfrm rot="5400000">
          <a:off x="5978259" y="-586129"/>
          <a:ext cx="1308377" cy="6242304"/>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solidFill>
                <a:srgbClr val="002060"/>
              </a:solidFill>
              <a:latin typeface="Arial" panose="020B0604020202020204" pitchFamily="34" charset="0"/>
              <a:cs typeface="Arial" panose="020B0604020202020204" pitchFamily="34" charset="0"/>
            </a:rPr>
            <a:t>Step-by-step instructions for following your program’s food safety practices</a:t>
          </a:r>
        </a:p>
      </dsp:txBody>
      <dsp:txXfrm rot="-5400000">
        <a:off x="3511296" y="1944704"/>
        <a:ext cx="6178434" cy="1180637"/>
      </dsp:txXfrm>
    </dsp:sp>
    <dsp:sp modelId="{6659C8A5-962E-4966-8F23-F01E3F1DD1DC}">
      <dsp:nvSpPr>
        <dsp:cNvPr id="0" name=""/>
        <dsp:cNvSpPr/>
      </dsp:nvSpPr>
      <dsp:spPr>
        <a:xfrm>
          <a:off x="0" y="1717286"/>
          <a:ext cx="3511296" cy="163547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a:lnSpc>
              <a:spcPct val="90000"/>
            </a:lnSpc>
            <a:spcBef>
              <a:spcPct val="0"/>
            </a:spcBef>
            <a:spcAft>
              <a:spcPct val="35000"/>
            </a:spcAft>
            <a:buNone/>
          </a:pPr>
          <a:r>
            <a:rPr lang="en-US" sz="5400" kern="1200" dirty="0">
              <a:solidFill>
                <a:srgbClr val="002060"/>
              </a:solidFill>
              <a:latin typeface="Arial" panose="020B0604020202020204" pitchFamily="34" charset="0"/>
              <a:cs typeface="Arial" panose="020B0604020202020204" pitchFamily="34" charset="0"/>
            </a:rPr>
            <a:t>SOP</a:t>
          </a:r>
        </a:p>
      </dsp:txBody>
      <dsp:txXfrm>
        <a:off x="79837" y="1797123"/>
        <a:ext cx="3351622" cy="1475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F7060-F12E-4A82-BA42-1764E82D1BD5}">
      <dsp:nvSpPr>
        <dsp:cNvPr id="0" name=""/>
        <dsp:cNvSpPr/>
      </dsp:nvSpPr>
      <dsp:spPr>
        <a:xfrm>
          <a:off x="1811074" y="768672"/>
          <a:ext cx="4452935" cy="4452935"/>
        </a:xfrm>
        <a:prstGeom prst="blockArc">
          <a:avLst>
            <a:gd name="adj1" fmla="val 9000000"/>
            <a:gd name="adj2" fmla="val 16200000"/>
            <a:gd name="adj3" fmla="val 4641"/>
          </a:avLst>
        </a:prstGeom>
        <a:gradFill rotWithShape="0">
          <a:gsLst>
            <a:gs pos="0">
              <a:schemeClr val="accent1">
                <a:tint val="60000"/>
                <a:hueOff val="0"/>
                <a:satOff val="0"/>
                <a:lumOff val="0"/>
                <a:alphaOff val="0"/>
              </a:schemeClr>
            </a:gs>
            <a:gs pos="100000">
              <a:schemeClr val="accent1">
                <a:tint val="60000"/>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1">
              <a:tint val="60000"/>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C33B4AF2-2AB5-4523-A255-504128BE3A2C}">
      <dsp:nvSpPr>
        <dsp:cNvPr id="0" name=""/>
        <dsp:cNvSpPr/>
      </dsp:nvSpPr>
      <dsp:spPr>
        <a:xfrm>
          <a:off x="1811074" y="768672"/>
          <a:ext cx="4452935" cy="4452935"/>
        </a:xfrm>
        <a:prstGeom prst="blockArc">
          <a:avLst>
            <a:gd name="adj1" fmla="val 1800000"/>
            <a:gd name="adj2" fmla="val 9000000"/>
            <a:gd name="adj3" fmla="val 4641"/>
          </a:avLst>
        </a:prstGeom>
        <a:gradFill rotWithShape="0">
          <a:gsLst>
            <a:gs pos="0">
              <a:schemeClr val="accent1">
                <a:tint val="60000"/>
                <a:hueOff val="0"/>
                <a:satOff val="0"/>
                <a:lumOff val="0"/>
                <a:alphaOff val="0"/>
              </a:schemeClr>
            </a:gs>
            <a:gs pos="100000">
              <a:schemeClr val="accent1">
                <a:tint val="60000"/>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1">
              <a:tint val="60000"/>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F60C44C1-6734-411C-B322-0E576BA063B0}">
      <dsp:nvSpPr>
        <dsp:cNvPr id="0" name=""/>
        <dsp:cNvSpPr/>
      </dsp:nvSpPr>
      <dsp:spPr>
        <a:xfrm>
          <a:off x="1811074" y="768672"/>
          <a:ext cx="4452935" cy="4452935"/>
        </a:xfrm>
        <a:prstGeom prst="blockArc">
          <a:avLst>
            <a:gd name="adj1" fmla="val 16200000"/>
            <a:gd name="adj2" fmla="val 1800000"/>
            <a:gd name="adj3" fmla="val 4641"/>
          </a:avLst>
        </a:prstGeom>
        <a:gradFill rotWithShape="0">
          <a:gsLst>
            <a:gs pos="0">
              <a:schemeClr val="accent1">
                <a:tint val="60000"/>
                <a:hueOff val="0"/>
                <a:satOff val="0"/>
                <a:lumOff val="0"/>
                <a:alphaOff val="0"/>
              </a:schemeClr>
            </a:gs>
            <a:gs pos="100000">
              <a:schemeClr val="accent1">
                <a:tint val="60000"/>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1">
              <a:tint val="60000"/>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CC09770F-0939-4FD8-87AD-EDC6B75F6DCE}">
      <dsp:nvSpPr>
        <dsp:cNvPr id="0" name=""/>
        <dsp:cNvSpPr/>
      </dsp:nvSpPr>
      <dsp:spPr>
        <a:xfrm>
          <a:off x="3012384" y="1969982"/>
          <a:ext cx="2050314" cy="2050314"/>
        </a:xfrm>
        <a:prstGeom prst="ellipse">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rgbClr val="002060"/>
              </a:solidFill>
              <a:latin typeface="Arial" panose="020B0604020202020204" pitchFamily="34" charset="0"/>
              <a:cs typeface="Arial" panose="020B0604020202020204" pitchFamily="34" charset="0"/>
            </a:rPr>
            <a:t>Child’s Safety</a:t>
          </a:r>
        </a:p>
      </dsp:txBody>
      <dsp:txXfrm>
        <a:off x="3312646" y="2270244"/>
        <a:ext cx="1449790" cy="1449790"/>
      </dsp:txXfrm>
    </dsp:sp>
    <dsp:sp modelId="{9B0D941B-90D9-4256-BE22-06D96237C5F5}">
      <dsp:nvSpPr>
        <dsp:cNvPr id="0" name=""/>
        <dsp:cNvSpPr/>
      </dsp:nvSpPr>
      <dsp:spPr>
        <a:xfrm>
          <a:off x="3123823" y="-101738"/>
          <a:ext cx="1827436" cy="1844157"/>
        </a:xfrm>
        <a:prstGeom prst="ellipse">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2060"/>
              </a:solidFill>
              <a:latin typeface="Arial" panose="020B0604020202020204" pitchFamily="34" charset="0"/>
              <a:cs typeface="Arial" panose="020B0604020202020204" pitchFamily="34" charset="0"/>
            </a:rPr>
            <a:t>Director</a:t>
          </a:r>
          <a:endParaRPr lang="en-US" sz="2100" kern="1200" dirty="0">
            <a:solidFill>
              <a:srgbClr val="002060"/>
            </a:solidFill>
            <a:latin typeface="Arial" panose="020B0604020202020204" pitchFamily="34" charset="0"/>
            <a:cs typeface="Arial" panose="020B0604020202020204" pitchFamily="34" charset="0"/>
          </a:endParaRPr>
        </a:p>
      </dsp:txBody>
      <dsp:txXfrm>
        <a:off x="3391445" y="168333"/>
        <a:ext cx="1292192" cy="1304015"/>
      </dsp:txXfrm>
    </dsp:sp>
    <dsp:sp modelId="{4FE9C7B7-DA93-4EC0-A94A-C0D97903C84B}">
      <dsp:nvSpPr>
        <dsp:cNvPr id="0" name=""/>
        <dsp:cNvSpPr/>
      </dsp:nvSpPr>
      <dsp:spPr>
        <a:xfrm>
          <a:off x="5007255" y="3160461"/>
          <a:ext cx="1827436" cy="1844157"/>
        </a:xfrm>
        <a:prstGeom prst="ellipse">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2060"/>
              </a:solidFill>
              <a:latin typeface="Arial" panose="020B0604020202020204" pitchFamily="34" charset="0"/>
              <a:cs typeface="Arial" panose="020B0604020202020204" pitchFamily="34" charset="0"/>
            </a:rPr>
            <a:t>Parents or Guardians</a:t>
          </a:r>
        </a:p>
      </dsp:txBody>
      <dsp:txXfrm>
        <a:off x="5274877" y="3430532"/>
        <a:ext cx="1292192" cy="1304015"/>
      </dsp:txXfrm>
    </dsp:sp>
    <dsp:sp modelId="{8084FAA5-D432-4C2C-90CB-29AB239C4E12}">
      <dsp:nvSpPr>
        <dsp:cNvPr id="0" name=""/>
        <dsp:cNvSpPr/>
      </dsp:nvSpPr>
      <dsp:spPr>
        <a:xfrm>
          <a:off x="1240391" y="3160461"/>
          <a:ext cx="1827436" cy="1844157"/>
        </a:xfrm>
        <a:prstGeom prst="ellipse">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accent1">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2060"/>
              </a:solidFill>
              <a:latin typeface="Arial" panose="020B0604020202020204" pitchFamily="34" charset="0"/>
              <a:cs typeface="Arial" panose="020B0604020202020204" pitchFamily="34" charset="0"/>
            </a:rPr>
            <a:t>Child Nutrition Staff</a:t>
          </a:r>
        </a:p>
      </dsp:txBody>
      <dsp:txXfrm>
        <a:off x="1508013" y="3430532"/>
        <a:ext cx="1292192" cy="130401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488" cy="463550"/>
          </a:xfrm>
          <a:prstGeom prst="rect">
            <a:avLst/>
          </a:prstGeom>
        </p:spPr>
        <p:txBody>
          <a:bodyPr vert="horz" lIns="91436" tIns="45718" rIns="91436" bIns="45718" rtlCol="0"/>
          <a:lstStyle>
            <a:lvl1pPr algn="l">
              <a:defRPr sz="1200"/>
            </a:lvl1pPr>
          </a:lstStyle>
          <a:p>
            <a:endParaRPr lang="en-US" dirty="0"/>
          </a:p>
        </p:txBody>
      </p:sp>
      <p:sp>
        <p:nvSpPr>
          <p:cNvPr id="3" name="Date Placeholder 2"/>
          <p:cNvSpPr>
            <a:spLocks noGrp="1"/>
          </p:cNvSpPr>
          <p:nvPr>
            <p:ph type="dt" sz="quarter" idx="1"/>
          </p:nvPr>
        </p:nvSpPr>
        <p:spPr>
          <a:xfrm>
            <a:off x="3937001" y="0"/>
            <a:ext cx="3011488" cy="463550"/>
          </a:xfrm>
          <a:prstGeom prst="rect">
            <a:avLst/>
          </a:prstGeom>
        </p:spPr>
        <p:txBody>
          <a:bodyPr vert="horz" lIns="91436" tIns="45718" rIns="91436" bIns="45718" rtlCol="0"/>
          <a:lstStyle>
            <a:lvl1pPr algn="r">
              <a:defRPr sz="1200"/>
            </a:lvl1pPr>
          </a:lstStyle>
          <a:p>
            <a:fld id="{3F7CE954-1CF5-440C-963B-C27FC176BBC4}" type="datetimeFigureOut">
              <a:rPr lang="en-US" smtClean="0"/>
              <a:t>6/3/2026</a:t>
            </a:fld>
            <a:endParaRPr lang="en-US" dirty="0"/>
          </a:p>
        </p:txBody>
      </p:sp>
      <p:sp>
        <p:nvSpPr>
          <p:cNvPr id="4" name="Footer Placeholder 3"/>
          <p:cNvSpPr>
            <a:spLocks noGrp="1"/>
          </p:cNvSpPr>
          <p:nvPr>
            <p:ph type="ftr" sz="quarter" idx="2"/>
          </p:nvPr>
        </p:nvSpPr>
        <p:spPr>
          <a:xfrm>
            <a:off x="1" y="8772526"/>
            <a:ext cx="3011488" cy="463550"/>
          </a:xfrm>
          <a:prstGeom prst="rect">
            <a:avLst/>
          </a:prstGeom>
        </p:spPr>
        <p:txBody>
          <a:bodyPr vert="horz" lIns="91436" tIns="45718" rIns="91436" bIns="45718" rtlCol="0" anchor="b"/>
          <a:lstStyle>
            <a:lvl1pPr algn="l">
              <a:defRPr sz="1200"/>
            </a:lvl1pPr>
          </a:lstStyle>
          <a:p>
            <a:endParaRPr lang="en-US" dirty="0"/>
          </a:p>
        </p:txBody>
      </p:sp>
    </p:spTree>
    <p:extLst>
      <p:ext uri="{BB962C8B-B14F-4D97-AF65-F5344CB8AC3E}">
        <p14:creationId xmlns:p14="http://schemas.microsoft.com/office/powerpoint/2010/main" val="302038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87" tIns="46244" rIns="92487" bIns="46244" rtlCol="0"/>
          <a:lstStyle>
            <a:lvl1pPr algn="l">
              <a:defRPr sz="1200"/>
            </a:lvl1pPr>
          </a:lstStyle>
          <a:p>
            <a:endParaRPr lang="en-US" dirty="0"/>
          </a:p>
        </p:txBody>
      </p:sp>
      <p:sp>
        <p:nvSpPr>
          <p:cNvPr id="3" name="Date Placeholder 2"/>
          <p:cNvSpPr>
            <a:spLocks noGrp="1"/>
          </p:cNvSpPr>
          <p:nvPr>
            <p:ph type="dt" idx="1"/>
          </p:nvPr>
        </p:nvSpPr>
        <p:spPr>
          <a:xfrm>
            <a:off x="3936769" y="0"/>
            <a:ext cx="3011699" cy="461804"/>
          </a:xfrm>
          <a:prstGeom prst="rect">
            <a:avLst/>
          </a:prstGeom>
        </p:spPr>
        <p:txBody>
          <a:bodyPr vert="horz" lIns="92487" tIns="46244" rIns="92487" bIns="46244" rtlCol="0"/>
          <a:lstStyle>
            <a:lvl1pPr algn="r">
              <a:defRPr sz="1200"/>
            </a:lvl1pPr>
          </a:lstStyle>
          <a:p>
            <a:fld id="{068FBA4C-1263-4539-9230-3DFB2B6D1280}" type="datetimeFigureOut">
              <a:rPr lang="en-US" smtClean="0"/>
              <a:t>6/3/2026</a:t>
            </a:fld>
            <a:endParaRPr lang="en-US"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87" tIns="46244" rIns="92487" bIns="46244"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68"/>
            <a:ext cx="3011699" cy="461804"/>
          </a:xfrm>
          <a:prstGeom prst="rect">
            <a:avLst/>
          </a:prstGeom>
        </p:spPr>
        <p:txBody>
          <a:bodyPr vert="horz" lIns="92487" tIns="46244" rIns="92487" bIns="462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8"/>
            <a:ext cx="3011699" cy="461804"/>
          </a:xfrm>
          <a:prstGeom prst="rect">
            <a:avLst/>
          </a:prstGeom>
        </p:spPr>
        <p:txBody>
          <a:bodyPr vert="horz" lIns="92487" tIns="46244" rIns="92487" bIns="46244" rtlCol="0" anchor="b"/>
          <a:lstStyle>
            <a:lvl1pPr algn="r">
              <a:defRPr sz="1200"/>
            </a:lvl1pPr>
          </a:lstStyle>
          <a:p>
            <a:fld id="{7EC8CA5E-778F-4D9E-881B-A5782C673826}" type="slidenum">
              <a:rPr lang="en-US" smtClean="0"/>
              <a:t>‹#›</a:t>
            </a:fld>
            <a:endParaRPr lang="en-US" dirty="0"/>
          </a:p>
        </p:txBody>
      </p:sp>
    </p:spTree>
    <p:extLst>
      <p:ext uri="{BB962C8B-B14F-4D97-AF65-F5344CB8AC3E}">
        <p14:creationId xmlns:p14="http://schemas.microsoft.com/office/powerpoint/2010/main" val="3203444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stockphoto.com/photo/asian-obese-boy-scratch-the-itch-with-hand-on-bed-gm810536608-131135529?phrase=food%2Ballerg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heicn.org/resources/518/food-allergies-for-school-nutrition-managers-and-staff/111729/caitlin-remembered-video.mp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8CA5E-778F-4D9E-881B-A5782C673826}" type="slidenum">
              <a:rPr lang="en-US" smtClean="0"/>
              <a:t>1</a:t>
            </a:fld>
            <a:endParaRPr lang="en-US" dirty="0"/>
          </a:p>
        </p:txBody>
      </p:sp>
    </p:spTree>
    <p:extLst>
      <p:ext uri="{BB962C8B-B14F-4D97-AF65-F5344CB8AC3E}">
        <p14:creationId xmlns:p14="http://schemas.microsoft.com/office/powerpoint/2010/main" val="2100342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*Animated Slide*</a:t>
            </a:r>
            <a:endParaRPr lang="en-US" dirty="0"/>
          </a:p>
          <a:p>
            <a:endParaRPr lang="en-US" dirty="0"/>
          </a:p>
        </p:txBody>
      </p:sp>
      <p:sp>
        <p:nvSpPr>
          <p:cNvPr id="4" name="Slide Number Placeholder 3"/>
          <p:cNvSpPr>
            <a:spLocks noGrp="1"/>
          </p:cNvSpPr>
          <p:nvPr>
            <p:ph type="sldNum" sz="quarter" idx="10"/>
          </p:nvPr>
        </p:nvSpPr>
        <p:spPr/>
        <p:txBody>
          <a:bodyPr/>
          <a:lstStyle/>
          <a:p>
            <a:fld id="{0FBDF500-FE05-4D50-AB42-37EDEB80A66C}" type="slidenum">
              <a:rPr lang="en-US" smtClean="0"/>
              <a:t>12</a:t>
            </a:fld>
            <a:endParaRPr lang="en-US" dirty="0"/>
          </a:p>
        </p:txBody>
      </p:sp>
    </p:spTree>
    <p:extLst>
      <p:ext uri="{BB962C8B-B14F-4D97-AF65-F5344CB8AC3E}">
        <p14:creationId xmlns:p14="http://schemas.microsoft.com/office/powerpoint/2010/main" val="3744195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6000"/>
              </a:lnSpc>
              <a:spcBef>
                <a:spcPts val="600"/>
              </a:spcBef>
              <a:spcAft>
                <a:spcPts val="600"/>
              </a:spcAft>
            </a:pPr>
            <a:r>
              <a:rPr lang="de-DE" sz="1800" u="sng">
                <a:solidFill>
                  <a:srgbClr val="5F9E12"/>
                </a:solidFill>
                <a:effectLst/>
                <a:latin typeface="Arial" panose="020B0604020202020204" pitchFamily="34" charset="0"/>
                <a:ea typeface="Calibri" panose="020F0502020204030204" pitchFamily="34" charset="0"/>
                <a:cs typeface="Times New Roman" panose="02020603050405020304" pitchFamily="18" charset="0"/>
                <a:hlinkClick r:id="rId3"/>
              </a:rPr>
              <a:t>https://www.istockphoto.com/photo/asian-obese-boy-scratch-the-itch-with-hand-on-bed-gm810536608-131135529?phrase=food%2Ballergy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Stock photo ID:810536608</a:t>
            </a:r>
            <a:endParaRPr lang="en-US" dirty="0"/>
          </a:p>
        </p:txBody>
      </p:sp>
      <p:sp>
        <p:nvSpPr>
          <p:cNvPr id="4" name="Slide Number Placeholder 3"/>
          <p:cNvSpPr>
            <a:spLocks noGrp="1"/>
          </p:cNvSpPr>
          <p:nvPr>
            <p:ph type="sldNum" sz="quarter" idx="10"/>
          </p:nvPr>
        </p:nvSpPr>
        <p:spPr/>
        <p:txBody>
          <a:bodyPr/>
          <a:lstStyle/>
          <a:p>
            <a:fld id="{0FBDF500-FE05-4D50-AB42-37EDEB80A66C}" type="slidenum">
              <a:rPr lang="en-US" smtClean="0"/>
              <a:t>15</a:t>
            </a:fld>
            <a:endParaRPr lang="en-US" dirty="0"/>
          </a:p>
        </p:txBody>
      </p:sp>
    </p:spTree>
    <p:extLst>
      <p:ext uri="{BB962C8B-B14F-4D97-AF65-F5344CB8AC3E}">
        <p14:creationId xmlns:p14="http://schemas.microsoft.com/office/powerpoint/2010/main" val="3631936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p:spPr>
      </p:sp>
      <p:sp>
        <p:nvSpPr>
          <p:cNvPr id="31746" name="Notes Placeholder 2"/>
          <p:cNvSpPr>
            <a:spLocks noGrp="1"/>
          </p:cNvSpPr>
          <p:nvPr>
            <p:ph type="body" idx="1"/>
          </p:nvPr>
        </p:nvSpPr>
        <p:spPr bwMode="auto">
          <a:xfrm>
            <a:off x="936009" y="3393369"/>
            <a:ext cx="7488062" cy="3158847"/>
          </a:xfrm>
          <a:noFill/>
        </p:spPr>
        <p:txBody>
          <a:bodyPr wrap="square" numCol="1" anchor="t" anchorCtr="0" compatLnSpc="1">
            <a:prstTxWarp prst="textNoShape">
              <a:avLst/>
            </a:prstTxWarp>
          </a:bodyPr>
          <a:lstStyle/>
          <a:p>
            <a:pPr eaLnBrk="1" hangingPunct="1">
              <a:spcBef>
                <a:spcPct val="0"/>
              </a:spcBef>
            </a:pPr>
            <a:endParaRPr lang="en-US" dirty="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2D498D-2271-475A-9BC4-1D7732354BC2}" type="slidenum">
              <a:rPr lang="en-US"/>
              <a:pPr fontAlgn="base">
                <a:spcBef>
                  <a:spcPct val="0"/>
                </a:spcBef>
                <a:spcAft>
                  <a:spcPct val="0"/>
                </a:spcAft>
                <a:defRPr/>
              </a:pPr>
              <a:t>16</a:t>
            </a:fld>
            <a:endParaRPr lang="en-US" dirty="0"/>
          </a:p>
        </p:txBody>
      </p:sp>
    </p:spTree>
    <p:extLst>
      <p:ext uri="{BB962C8B-B14F-4D97-AF65-F5344CB8AC3E}">
        <p14:creationId xmlns:p14="http://schemas.microsoft.com/office/powerpoint/2010/main" val="408382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defTabSz="910407">
              <a:defRPr/>
            </a:pPr>
            <a:r>
              <a:rPr lang="en-US" dirty="0"/>
              <a:t>Trade names for this device include </a:t>
            </a:r>
            <a:r>
              <a:rPr lang="en-US" b="1" dirty="0"/>
              <a:t>EpiPen</a:t>
            </a:r>
            <a:r>
              <a:rPr lang="en-US" dirty="0"/>
              <a:t>®, </a:t>
            </a:r>
            <a:r>
              <a:rPr lang="en-US" b="1" dirty="0"/>
              <a:t>Adrenaclick</a:t>
            </a:r>
            <a:r>
              <a:rPr lang="en-US" dirty="0"/>
              <a:t>®, and </a:t>
            </a:r>
            <a:r>
              <a:rPr lang="en-US" b="1" dirty="0"/>
              <a:t>Auvi-Q</a:t>
            </a:r>
            <a:r>
              <a:rPr lang="en-US" dirty="0"/>
              <a:t>® (</a:t>
            </a:r>
            <a:r>
              <a:rPr lang="en-US" b="1" dirty="0"/>
              <a:t>Allerject</a:t>
            </a:r>
            <a:r>
              <a:rPr lang="en-US" dirty="0"/>
              <a:t>® in Canada).  </a:t>
            </a:r>
            <a:r>
              <a:rPr lang="en-US" b="1" dirty="0"/>
              <a:t>DEMONSTRATION</a:t>
            </a:r>
          </a:p>
          <a:p>
            <a:pPr defTabSz="910407">
              <a:defRPr/>
            </a:pPr>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17</a:t>
            </a:fld>
            <a:endParaRPr lang="en-US" dirty="0"/>
          </a:p>
        </p:txBody>
      </p:sp>
    </p:spTree>
    <p:extLst>
      <p:ext uri="{BB962C8B-B14F-4D97-AF65-F5344CB8AC3E}">
        <p14:creationId xmlns:p14="http://schemas.microsoft.com/office/powerpoint/2010/main" val="1940040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8CA5E-778F-4D9E-881B-A5782C673826}" type="slidenum">
              <a:rPr lang="en-US" smtClean="0"/>
              <a:t>18</a:t>
            </a:fld>
            <a:endParaRPr lang="en-US" dirty="0"/>
          </a:p>
        </p:txBody>
      </p:sp>
    </p:spTree>
    <p:extLst>
      <p:ext uri="{BB962C8B-B14F-4D97-AF65-F5344CB8AC3E}">
        <p14:creationId xmlns:p14="http://schemas.microsoft.com/office/powerpoint/2010/main" val="744834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*Animated slide*</a:t>
            </a:r>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19</a:t>
            </a:fld>
            <a:endParaRPr lang="en-US" dirty="0"/>
          </a:p>
        </p:txBody>
      </p:sp>
    </p:spTree>
    <p:extLst>
      <p:ext uri="{BB962C8B-B14F-4D97-AF65-F5344CB8AC3E}">
        <p14:creationId xmlns:p14="http://schemas.microsoft.com/office/powerpoint/2010/main" val="106543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8CA5E-778F-4D9E-881B-A5782C673826}" type="slidenum">
              <a:rPr lang="en-US" smtClean="0"/>
              <a:t>20</a:t>
            </a:fld>
            <a:endParaRPr lang="en-US" dirty="0"/>
          </a:p>
        </p:txBody>
      </p:sp>
    </p:spTree>
    <p:extLst>
      <p:ext uri="{BB962C8B-B14F-4D97-AF65-F5344CB8AC3E}">
        <p14:creationId xmlns:p14="http://schemas.microsoft.com/office/powerpoint/2010/main" val="3315265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109247">
              <a:buClr>
                <a:schemeClr val="tx2"/>
              </a:buClr>
              <a:defRPr/>
            </a:pPr>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21</a:t>
            </a:fld>
            <a:endParaRPr lang="en-US" dirty="0"/>
          </a:p>
        </p:txBody>
      </p:sp>
    </p:spTree>
    <p:extLst>
      <p:ext uri="{BB962C8B-B14F-4D97-AF65-F5344CB8AC3E}">
        <p14:creationId xmlns:p14="http://schemas.microsoft.com/office/powerpoint/2010/main" val="2402254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8CA5E-778F-4D9E-881B-A5782C673826}" type="slidenum">
              <a:rPr lang="en-US" smtClean="0"/>
              <a:t>23</a:t>
            </a:fld>
            <a:endParaRPr lang="en-US" dirty="0"/>
          </a:p>
        </p:txBody>
      </p:sp>
    </p:spTree>
    <p:extLst>
      <p:ext uri="{BB962C8B-B14F-4D97-AF65-F5344CB8AC3E}">
        <p14:creationId xmlns:p14="http://schemas.microsoft.com/office/powerpoint/2010/main" val="1587186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8CA5E-778F-4D9E-881B-A5782C673826}" type="slidenum">
              <a:rPr lang="en-US" smtClean="0"/>
              <a:t>25</a:t>
            </a:fld>
            <a:endParaRPr lang="en-US" dirty="0"/>
          </a:p>
        </p:txBody>
      </p:sp>
    </p:spTree>
    <p:extLst>
      <p:ext uri="{BB962C8B-B14F-4D97-AF65-F5344CB8AC3E}">
        <p14:creationId xmlns:p14="http://schemas.microsoft.com/office/powerpoint/2010/main" val="1810484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396875" y="692150"/>
            <a:ext cx="6156325" cy="3463925"/>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652889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A9E15-3313-46CC-A08E-2C9AD5281CFA}" type="slidenum">
              <a:rPr lang="en-US" smtClean="0"/>
              <a:t>26</a:t>
            </a:fld>
            <a:endParaRPr lang="en-US" dirty="0"/>
          </a:p>
        </p:txBody>
      </p:sp>
    </p:spTree>
    <p:extLst>
      <p:ext uri="{BB962C8B-B14F-4D97-AF65-F5344CB8AC3E}">
        <p14:creationId xmlns:p14="http://schemas.microsoft.com/office/powerpoint/2010/main" val="2971552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defTabSz="924872" eaLnBrk="0" fontAlgn="base" hangingPunct="0">
              <a:spcBef>
                <a:spcPct val="30000"/>
              </a:spcBef>
              <a:spcAft>
                <a:spcPct val="0"/>
              </a:spcAft>
              <a:defRPr/>
            </a:pPr>
            <a:r>
              <a:rPr lang="en-US" dirty="0"/>
              <a:t>* </a:t>
            </a:r>
            <a:r>
              <a:rPr lang="en-US" dirty="0">
                <a:latin typeface="Arial" charset="0"/>
              </a:rPr>
              <a:t>Be aware that oysters, mussels, and clams do </a:t>
            </a:r>
            <a:r>
              <a:rPr lang="en-US" b="1" dirty="0">
                <a:latin typeface="Arial" charset="0"/>
              </a:rPr>
              <a:t>not </a:t>
            </a:r>
            <a:r>
              <a:rPr lang="en-US" dirty="0">
                <a:latin typeface="Arial" charset="0"/>
              </a:rPr>
              <a:t>fall under crustacean shellfish. Consideration must be taken with allergies related to them as they are not listed as one of the nine</a:t>
            </a:r>
            <a:r>
              <a:rPr lang="en-US" baseline="0" dirty="0">
                <a:latin typeface="Arial" charset="0"/>
              </a:rPr>
              <a:t> major </a:t>
            </a:r>
            <a:r>
              <a:rPr lang="en-US" dirty="0">
                <a:latin typeface="Arial" charset="0"/>
              </a:rPr>
              <a:t>allergens.</a:t>
            </a:r>
          </a:p>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27</a:t>
            </a:fld>
            <a:endParaRPr lang="en-US" dirty="0"/>
          </a:p>
        </p:txBody>
      </p:sp>
    </p:spTree>
    <p:extLst>
      <p:ext uri="{BB962C8B-B14F-4D97-AF65-F5344CB8AC3E}">
        <p14:creationId xmlns:p14="http://schemas.microsoft.com/office/powerpoint/2010/main" val="1951001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567263-CEA5-48F0-93CD-B3C5B55FB2AF}" type="slidenum">
              <a:rPr lang="en-US"/>
              <a:pPr fontAlgn="base">
                <a:spcBef>
                  <a:spcPct val="0"/>
                </a:spcBef>
                <a:spcAft>
                  <a:spcPct val="0"/>
                </a:spcAft>
                <a:defRPr/>
              </a:pPr>
              <a:t>28</a:t>
            </a:fld>
            <a:endParaRPr lang="en-US" dirty="0"/>
          </a:p>
        </p:txBody>
      </p:sp>
    </p:spTree>
    <p:extLst>
      <p:ext uri="{BB962C8B-B14F-4D97-AF65-F5344CB8AC3E}">
        <p14:creationId xmlns:p14="http://schemas.microsoft.com/office/powerpoint/2010/main" val="2716012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defTabSz="884732">
              <a:spcBef>
                <a:spcPct val="0"/>
              </a:spcBef>
            </a:pPr>
            <a:endParaRPr lang="en-US" dirty="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05EF0709-D1C7-46CC-B631-9105882A6645}" type="slidenum">
              <a:rPr lang="en-US" smtClean="0">
                <a:latin typeface="Times New Roman" pitchFamily="18" charset="0"/>
              </a:rPr>
              <a:pPr eaLnBrk="0" fontAlgn="base" hangingPunct="0">
                <a:spcBef>
                  <a:spcPct val="0"/>
                </a:spcBef>
                <a:spcAft>
                  <a:spcPct val="0"/>
                </a:spcAft>
              </a:pPr>
              <a:t>29</a:t>
            </a:fld>
            <a:endParaRPr lang="en-US" dirty="0">
              <a:latin typeface="Times New Roman" pitchFamily="18" charset="0"/>
            </a:endParaRPr>
          </a:p>
        </p:txBody>
      </p:sp>
    </p:spTree>
    <p:extLst>
      <p:ext uri="{BB962C8B-B14F-4D97-AF65-F5344CB8AC3E}">
        <p14:creationId xmlns:p14="http://schemas.microsoft.com/office/powerpoint/2010/main" val="4033543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31</a:t>
            </a:fld>
            <a:endParaRPr lang="en-US" dirty="0"/>
          </a:p>
        </p:txBody>
      </p:sp>
    </p:spTree>
    <p:extLst>
      <p:ext uri="{BB962C8B-B14F-4D97-AF65-F5344CB8AC3E}">
        <p14:creationId xmlns:p14="http://schemas.microsoft.com/office/powerpoint/2010/main" val="1503621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8CA5E-778F-4D9E-881B-A5782C673826}" type="slidenum">
              <a:rPr lang="en-US" smtClean="0"/>
              <a:t>32</a:t>
            </a:fld>
            <a:endParaRPr lang="en-US" dirty="0"/>
          </a:p>
        </p:txBody>
      </p:sp>
    </p:spTree>
    <p:extLst>
      <p:ext uri="{BB962C8B-B14F-4D97-AF65-F5344CB8AC3E}">
        <p14:creationId xmlns:p14="http://schemas.microsoft.com/office/powerpoint/2010/main" val="3204087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396875" y="692150"/>
            <a:ext cx="6156325" cy="3463925"/>
          </a:xfrm>
          <a:ln/>
        </p:spPr>
      </p:sp>
      <p:sp>
        <p:nvSpPr>
          <p:cNvPr id="52227" name="Notes Placeholder 2"/>
          <p:cNvSpPr>
            <a:spLocks noGrp="1"/>
          </p:cNvSpPr>
          <p:nvPr>
            <p:ph type="body" idx="1"/>
          </p:nvPr>
        </p:nvSpPr>
        <p:spPr>
          <a:noFill/>
          <a:ln/>
        </p:spPr>
        <p:txBody>
          <a:bodyPr/>
          <a:lstStyle/>
          <a:p>
            <a:endParaRPr lang="en-US" b="1" dirty="0"/>
          </a:p>
        </p:txBody>
      </p:sp>
      <p:sp>
        <p:nvSpPr>
          <p:cNvPr id="54276" name="Slide Number Placeholder 3"/>
          <p:cNvSpPr>
            <a:spLocks noGrp="1"/>
          </p:cNvSpPr>
          <p:nvPr>
            <p:ph type="sldNum" sz="quarter" idx="5"/>
          </p:nvPr>
        </p:nvSpPr>
        <p:spPr/>
        <p:txBody>
          <a:bodyPr/>
          <a:lstStyle/>
          <a:p>
            <a:pPr>
              <a:defRPr/>
            </a:pPr>
            <a:fld id="{422F48F9-BDC5-4FB4-95BB-741B52B2A9BA}" type="slidenum">
              <a:rPr lang="en-US" smtClean="0">
                <a:latin typeface="Arial" pitchFamily="34" charset="0"/>
              </a:rPr>
              <a:pPr>
                <a:defRPr/>
              </a:pPr>
              <a:t>33</a:t>
            </a:fld>
            <a:endParaRPr lang="en-US" dirty="0">
              <a:latin typeface="Arial" pitchFamily="34" charset="0"/>
            </a:endParaRPr>
          </a:p>
        </p:txBody>
      </p:sp>
    </p:spTree>
    <p:extLst>
      <p:ext uri="{BB962C8B-B14F-4D97-AF65-F5344CB8AC3E}">
        <p14:creationId xmlns:p14="http://schemas.microsoft.com/office/powerpoint/2010/main" val="2092744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34</a:t>
            </a:fld>
            <a:endParaRPr lang="en-US" dirty="0"/>
          </a:p>
        </p:txBody>
      </p:sp>
    </p:spTree>
    <p:extLst>
      <p:ext uri="{BB962C8B-B14F-4D97-AF65-F5344CB8AC3E}">
        <p14:creationId xmlns:p14="http://schemas.microsoft.com/office/powerpoint/2010/main" val="1406824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35</a:t>
            </a:fld>
            <a:endParaRPr lang="en-US" dirty="0"/>
          </a:p>
        </p:txBody>
      </p:sp>
    </p:spTree>
    <p:extLst>
      <p:ext uri="{BB962C8B-B14F-4D97-AF65-F5344CB8AC3E}">
        <p14:creationId xmlns:p14="http://schemas.microsoft.com/office/powerpoint/2010/main" val="3318386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*Animated Slide*</a:t>
            </a:r>
          </a:p>
        </p:txBody>
      </p:sp>
      <p:sp>
        <p:nvSpPr>
          <p:cNvPr id="4" name="Slide Number Placeholder 3"/>
          <p:cNvSpPr>
            <a:spLocks noGrp="1"/>
          </p:cNvSpPr>
          <p:nvPr>
            <p:ph type="sldNum" sz="quarter" idx="10"/>
          </p:nvPr>
        </p:nvSpPr>
        <p:spPr/>
        <p:txBody>
          <a:bodyPr/>
          <a:lstStyle/>
          <a:p>
            <a:fld id="{1E4A9E15-3313-46CC-A08E-2C9AD5281CFA}" type="slidenum">
              <a:rPr lang="en-US" smtClean="0"/>
              <a:t>38</a:t>
            </a:fld>
            <a:endParaRPr lang="en-US" dirty="0"/>
          </a:p>
        </p:txBody>
      </p:sp>
    </p:spTree>
    <p:extLst>
      <p:ext uri="{BB962C8B-B14F-4D97-AF65-F5344CB8AC3E}">
        <p14:creationId xmlns:p14="http://schemas.microsoft.com/office/powerpoint/2010/main" val="21602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396875" y="692150"/>
            <a:ext cx="6156325" cy="3463925"/>
          </a:xfrm>
          <a:ln/>
        </p:spPr>
      </p:sp>
      <p:sp>
        <p:nvSpPr>
          <p:cNvPr id="52227" name="Notes Placeholder 2"/>
          <p:cNvSpPr>
            <a:spLocks noGrp="1"/>
          </p:cNvSpPr>
          <p:nvPr>
            <p:ph type="body" idx="1"/>
          </p:nvPr>
        </p:nvSpPr>
        <p:spPr>
          <a:noFill/>
          <a:ln/>
        </p:spPr>
        <p:txBody>
          <a:bodyPr/>
          <a:lstStyle/>
          <a:p>
            <a:endParaRPr lang="en-US" dirty="0"/>
          </a:p>
        </p:txBody>
      </p:sp>
      <p:sp>
        <p:nvSpPr>
          <p:cNvPr id="54276" name="Slide Number Placeholder 3"/>
          <p:cNvSpPr>
            <a:spLocks noGrp="1"/>
          </p:cNvSpPr>
          <p:nvPr>
            <p:ph type="sldNum" sz="quarter" idx="5"/>
          </p:nvPr>
        </p:nvSpPr>
        <p:spPr/>
        <p:txBody>
          <a:bodyPr/>
          <a:lstStyle/>
          <a:p>
            <a:pPr>
              <a:defRPr/>
            </a:pPr>
            <a:fld id="{422F48F9-BDC5-4FB4-95BB-741B52B2A9BA}" type="slidenum">
              <a:rPr lang="en-US" smtClean="0">
                <a:latin typeface="Arial" pitchFamily="34" charset="0"/>
              </a:rPr>
              <a:pPr>
                <a:defRPr/>
              </a:pPr>
              <a:t>3</a:t>
            </a:fld>
            <a:endParaRPr lang="en-US" dirty="0">
              <a:latin typeface="Arial" pitchFamily="34" charset="0"/>
            </a:endParaRPr>
          </a:p>
        </p:txBody>
      </p:sp>
    </p:spTree>
    <p:extLst>
      <p:ext uri="{BB962C8B-B14F-4D97-AF65-F5344CB8AC3E}">
        <p14:creationId xmlns:p14="http://schemas.microsoft.com/office/powerpoint/2010/main" val="1315948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*Animated Slide*</a:t>
            </a:r>
          </a:p>
        </p:txBody>
      </p:sp>
      <p:sp>
        <p:nvSpPr>
          <p:cNvPr id="4" name="Slide Number Placeholder 3"/>
          <p:cNvSpPr>
            <a:spLocks noGrp="1"/>
          </p:cNvSpPr>
          <p:nvPr>
            <p:ph type="sldNum" sz="quarter" idx="10"/>
          </p:nvPr>
        </p:nvSpPr>
        <p:spPr/>
        <p:txBody>
          <a:bodyPr/>
          <a:lstStyle/>
          <a:p>
            <a:fld id="{1E4A9E15-3313-46CC-A08E-2C9AD5281CFA}" type="slidenum">
              <a:rPr lang="en-US" smtClean="0"/>
              <a:t>39</a:t>
            </a:fld>
            <a:endParaRPr lang="en-US" dirty="0"/>
          </a:p>
        </p:txBody>
      </p:sp>
    </p:spTree>
    <p:extLst>
      <p:ext uri="{BB962C8B-B14F-4D97-AF65-F5344CB8AC3E}">
        <p14:creationId xmlns:p14="http://schemas.microsoft.com/office/powerpoint/2010/main" val="2976818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A9E15-3313-46CC-A08E-2C9AD5281CFA}" type="slidenum">
              <a:rPr lang="en-US" smtClean="0"/>
              <a:t>40</a:t>
            </a:fld>
            <a:endParaRPr lang="en-US" dirty="0"/>
          </a:p>
        </p:txBody>
      </p:sp>
    </p:spTree>
    <p:extLst>
      <p:ext uri="{BB962C8B-B14F-4D97-AF65-F5344CB8AC3E}">
        <p14:creationId xmlns:p14="http://schemas.microsoft.com/office/powerpoint/2010/main" val="668633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41</a:t>
            </a:fld>
            <a:endParaRPr lang="en-US" dirty="0"/>
          </a:p>
        </p:txBody>
      </p:sp>
    </p:spTree>
    <p:extLst>
      <p:ext uri="{BB962C8B-B14F-4D97-AF65-F5344CB8AC3E}">
        <p14:creationId xmlns:p14="http://schemas.microsoft.com/office/powerpoint/2010/main" val="4021131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Subscribe to food allergy recall notices, and a have system to take action if you serve a product being recalled.</a:t>
            </a:r>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42</a:t>
            </a:fld>
            <a:endParaRPr lang="en-US" dirty="0"/>
          </a:p>
        </p:txBody>
      </p:sp>
    </p:spTree>
    <p:extLst>
      <p:ext uri="{BB962C8B-B14F-4D97-AF65-F5344CB8AC3E}">
        <p14:creationId xmlns:p14="http://schemas.microsoft.com/office/powerpoint/2010/main" val="2241079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a:spcBef>
                <a:spcPts val="405"/>
              </a:spcBef>
            </a:pPr>
            <a:r>
              <a:rPr lang="en-US" sz="3000" dirty="0"/>
              <a:t>Remove</a:t>
            </a:r>
            <a:r>
              <a:rPr lang="en-US" sz="3000" baseline="0" dirty="0"/>
              <a:t> borders</a:t>
            </a:r>
            <a:endParaRPr lang="en-US" sz="3000" dirty="0"/>
          </a:p>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44</a:t>
            </a:fld>
            <a:endParaRPr lang="en-US" dirty="0"/>
          </a:p>
        </p:txBody>
      </p:sp>
    </p:spTree>
    <p:extLst>
      <p:ext uri="{BB962C8B-B14F-4D97-AF65-F5344CB8AC3E}">
        <p14:creationId xmlns:p14="http://schemas.microsoft.com/office/powerpoint/2010/main" val="22739783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8CA5E-778F-4D9E-881B-A5782C673826}" type="slidenum">
              <a:rPr lang="en-US" smtClean="0"/>
              <a:t>45</a:t>
            </a:fld>
            <a:endParaRPr lang="en-US" dirty="0"/>
          </a:p>
        </p:txBody>
      </p:sp>
    </p:spTree>
    <p:extLst>
      <p:ext uri="{BB962C8B-B14F-4D97-AF65-F5344CB8AC3E}">
        <p14:creationId xmlns:p14="http://schemas.microsoft.com/office/powerpoint/2010/main" val="1178274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Reading food label pictures</a:t>
            </a:r>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48</a:t>
            </a:fld>
            <a:endParaRPr lang="en-US" dirty="0"/>
          </a:p>
        </p:txBody>
      </p:sp>
    </p:spTree>
    <p:extLst>
      <p:ext uri="{BB962C8B-B14F-4D97-AF65-F5344CB8AC3E}">
        <p14:creationId xmlns:p14="http://schemas.microsoft.com/office/powerpoint/2010/main" val="1429785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8CA5E-778F-4D9E-881B-A5782C673826}" type="slidenum">
              <a:rPr lang="en-US" smtClean="0"/>
              <a:t>52</a:t>
            </a:fld>
            <a:endParaRPr lang="en-US" dirty="0"/>
          </a:p>
        </p:txBody>
      </p:sp>
    </p:spTree>
    <p:extLst>
      <p:ext uri="{BB962C8B-B14F-4D97-AF65-F5344CB8AC3E}">
        <p14:creationId xmlns:p14="http://schemas.microsoft.com/office/powerpoint/2010/main" val="3331320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A9E15-3313-46CC-A08E-2C9AD5281CFA}" type="slidenum">
              <a:rPr lang="en-US" smtClean="0"/>
              <a:t>53</a:t>
            </a:fld>
            <a:endParaRPr lang="en-US" dirty="0"/>
          </a:p>
        </p:txBody>
      </p:sp>
    </p:spTree>
    <p:extLst>
      <p:ext uri="{BB962C8B-B14F-4D97-AF65-F5344CB8AC3E}">
        <p14:creationId xmlns:p14="http://schemas.microsoft.com/office/powerpoint/2010/main" val="2385941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Add picture of a group discussion</a:t>
            </a:r>
          </a:p>
        </p:txBody>
      </p:sp>
      <p:sp>
        <p:nvSpPr>
          <p:cNvPr id="4" name="Slide Number Placeholder 3"/>
          <p:cNvSpPr>
            <a:spLocks noGrp="1"/>
          </p:cNvSpPr>
          <p:nvPr>
            <p:ph type="sldNum" sz="quarter" idx="5"/>
          </p:nvPr>
        </p:nvSpPr>
        <p:spPr/>
        <p:txBody>
          <a:bodyPr/>
          <a:lstStyle/>
          <a:p>
            <a:fld id="{7EC8CA5E-778F-4D9E-881B-A5782C673826}" type="slidenum">
              <a:rPr lang="en-US" smtClean="0"/>
              <a:t>58</a:t>
            </a:fld>
            <a:endParaRPr lang="en-US" dirty="0"/>
          </a:p>
        </p:txBody>
      </p:sp>
    </p:spTree>
    <p:extLst>
      <p:ext uri="{BB962C8B-B14F-4D97-AF65-F5344CB8AC3E}">
        <p14:creationId xmlns:p14="http://schemas.microsoft.com/office/powerpoint/2010/main" val="307386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396875" y="692150"/>
            <a:ext cx="6156325" cy="3463925"/>
          </a:xfrm>
          <a:ln/>
        </p:spPr>
      </p:sp>
      <p:sp>
        <p:nvSpPr>
          <p:cNvPr id="52227" name="Notes Placeholder 2"/>
          <p:cNvSpPr>
            <a:spLocks noGrp="1"/>
          </p:cNvSpPr>
          <p:nvPr>
            <p:ph type="body" idx="1"/>
          </p:nvPr>
        </p:nvSpPr>
        <p:spPr>
          <a:noFill/>
          <a:ln/>
        </p:spPr>
        <p:txBody>
          <a:bodyPr/>
          <a:lstStyle/>
          <a:p>
            <a:endParaRPr lang="en-US" dirty="0"/>
          </a:p>
        </p:txBody>
      </p:sp>
      <p:sp>
        <p:nvSpPr>
          <p:cNvPr id="54276" name="Slide Number Placeholder 3"/>
          <p:cNvSpPr>
            <a:spLocks noGrp="1"/>
          </p:cNvSpPr>
          <p:nvPr>
            <p:ph type="sldNum" sz="quarter" idx="5"/>
          </p:nvPr>
        </p:nvSpPr>
        <p:spPr/>
        <p:txBody>
          <a:bodyPr/>
          <a:lstStyle/>
          <a:p>
            <a:pPr>
              <a:defRPr/>
            </a:pPr>
            <a:fld id="{422F48F9-BDC5-4FB4-95BB-741B52B2A9BA}" type="slidenum">
              <a:rPr lang="en-US" smtClean="0">
                <a:latin typeface="Arial" pitchFamily="34" charset="0"/>
              </a:rPr>
              <a:pPr>
                <a:defRPr/>
              </a:pPr>
              <a:t>6</a:t>
            </a:fld>
            <a:endParaRPr lang="en-US" dirty="0">
              <a:latin typeface="Arial" pitchFamily="34" charset="0"/>
            </a:endParaRPr>
          </a:p>
        </p:txBody>
      </p:sp>
    </p:spTree>
    <p:extLst>
      <p:ext uri="{BB962C8B-B14F-4D97-AF65-F5344CB8AC3E}">
        <p14:creationId xmlns:p14="http://schemas.microsoft.com/office/powerpoint/2010/main" val="2389478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396875" y="692150"/>
            <a:ext cx="6156325" cy="3463925"/>
          </a:xfrm>
          <a:ln/>
        </p:spPr>
      </p:sp>
      <p:sp>
        <p:nvSpPr>
          <p:cNvPr id="52227" name="Notes Placeholder 2"/>
          <p:cNvSpPr>
            <a:spLocks noGrp="1"/>
          </p:cNvSpPr>
          <p:nvPr>
            <p:ph type="body" idx="1"/>
          </p:nvPr>
        </p:nvSpPr>
        <p:spPr>
          <a:noFill/>
          <a:ln/>
        </p:spPr>
        <p:txBody>
          <a:bodyPr/>
          <a:lstStyle/>
          <a:p>
            <a:endParaRPr lang="en-US" dirty="0"/>
          </a:p>
        </p:txBody>
      </p:sp>
      <p:sp>
        <p:nvSpPr>
          <p:cNvPr id="54276" name="Slide Number Placeholder 3"/>
          <p:cNvSpPr>
            <a:spLocks noGrp="1"/>
          </p:cNvSpPr>
          <p:nvPr>
            <p:ph type="sldNum" sz="quarter" idx="5"/>
          </p:nvPr>
        </p:nvSpPr>
        <p:spPr/>
        <p:txBody>
          <a:bodyPr/>
          <a:lstStyle/>
          <a:p>
            <a:pPr>
              <a:defRPr/>
            </a:pPr>
            <a:fld id="{422F48F9-BDC5-4FB4-95BB-741B52B2A9BA}" type="slidenum">
              <a:rPr lang="en-US" smtClean="0">
                <a:latin typeface="Arial" pitchFamily="34" charset="0"/>
              </a:rPr>
              <a:pPr>
                <a:defRPr/>
              </a:pPr>
              <a:t>59</a:t>
            </a:fld>
            <a:endParaRPr lang="en-US" dirty="0">
              <a:latin typeface="Arial" pitchFamily="34" charset="0"/>
            </a:endParaRPr>
          </a:p>
        </p:txBody>
      </p:sp>
    </p:spTree>
    <p:extLst>
      <p:ext uri="{BB962C8B-B14F-4D97-AF65-F5344CB8AC3E}">
        <p14:creationId xmlns:p14="http://schemas.microsoft.com/office/powerpoint/2010/main" val="2051215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60</a:t>
            </a:fld>
            <a:endParaRPr lang="en-US" dirty="0"/>
          </a:p>
        </p:txBody>
      </p:sp>
    </p:spTree>
    <p:extLst>
      <p:ext uri="{BB962C8B-B14F-4D97-AF65-F5344CB8AC3E}">
        <p14:creationId xmlns:p14="http://schemas.microsoft.com/office/powerpoint/2010/main" val="3777778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61</a:t>
            </a:fld>
            <a:endParaRPr lang="en-US" dirty="0"/>
          </a:p>
        </p:txBody>
      </p:sp>
    </p:spTree>
    <p:extLst>
      <p:ext uri="{BB962C8B-B14F-4D97-AF65-F5344CB8AC3E}">
        <p14:creationId xmlns:p14="http://schemas.microsoft.com/office/powerpoint/2010/main" val="1261583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BDF500-FE05-4D50-AB42-37EDEB80A66C}" type="slidenum">
              <a:rPr lang="en-US" smtClean="0"/>
              <a:t>62</a:t>
            </a:fld>
            <a:endParaRPr lang="en-US" dirty="0"/>
          </a:p>
        </p:txBody>
      </p:sp>
    </p:spTree>
    <p:extLst>
      <p:ext uri="{BB962C8B-B14F-4D97-AF65-F5344CB8AC3E}">
        <p14:creationId xmlns:p14="http://schemas.microsoft.com/office/powerpoint/2010/main" val="3235667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DF500-FE05-4D50-AB42-37EDEB80A6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847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DF500-FE05-4D50-AB42-37EDEB80A6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72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Cross-Contamination: Person</a:t>
            </a:r>
            <a:r>
              <a:rPr lang="en-US" baseline="0" dirty="0"/>
              <a:t> is tasting the food with the serving spoon over </a:t>
            </a:r>
            <a:r>
              <a:rPr lang="en-US" dirty="0"/>
              <a:t>a </a:t>
            </a:r>
            <a:r>
              <a:rPr lang="en-US" baseline="0" dirty="0"/>
              <a:t>pan of food.</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DF500-FE05-4D50-AB42-37EDEB80A6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076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Cross-Contact and Cross-Contamination: Cross-contact with</a:t>
            </a:r>
            <a:r>
              <a:rPr lang="en-US" baseline="0" dirty="0"/>
              <a:t> the flour on the dirty apron allowing for wheat allergens to transfer. Cross-contamination as the spaghetti sauce and flour on the dirty apron can grow and transfer microorganisms.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DF500-FE05-4D50-AB42-37EDEB80A6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025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67</a:t>
            </a:fld>
            <a:endParaRPr lang="en-US" dirty="0"/>
          </a:p>
        </p:txBody>
      </p:sp>
    </p:spTree>
    <p:extLst>
      <p:ext uri="{BB962C8B-B14F-4D97-AF65-F5344CB8AC3E}">
        <p14:creationId xmlns:p14="http://schemas.microsoft.com/office/powerpoint/2010/main" val="3833224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68</a:t>
            </a:fld>
            <a:endParaRPr lang="en-US" dirty="0"/>
          </a:p>
        </p:txBody>
      </p:sp>
    </p:spTree>
    <p:extLst>
      <p:ext uri="{BB962C8B-B14F-4D97-AF65-F5344CB8AC3E}">
        <p14:creationId xmlns:p14="http://schemas.microsoft.com/office/powerpoint/2010/main" val="24490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396875" y="692150"/>
            <a:ext cx="6156325" cy="3463925"/>
          </a:xfrm>
          <a:ln/>
        </p:spPr>
      </p:sp>
      <p:sp>
        <p:nvSpPr>
          <p:cNvPr id="51203" name="Notes Placeholder 2"/>
          <p:cNvSpPr>
            <a:spLocks noGrp="1"/>
          </p:cNvSpPr>
          <p:nvPr>
            <p:ph type="body" idx="1"/>
          </p:nvPr>
        </p:nvSpPr>
        <p:spPr>
          <a:noFill/>
          <a:ln/>
        </p:spPr>
        <p:txBody>
          <a:bodyPr/>
          <a:lstStyle/>
          <a:p>
            <a:pPr eaLnBrk="1" hangingPunct="1"/>
            <a:endParaRPr lang="en-US" u="sng" dirty="0">
              <a:solidFill>
                <a:srgbClr val="FFFF00"/>
              </a:solidFill>
            </a:endParaRPr>
          </a:p>
        </p:txBody>
      </p:sp>
      <p:sp>
        <p:nvSpPr>
          <p:cNvPr id="53252" name="Slide Number Placeholder 3"/>
          <p:cNvSpPr>
            <a:spLocks noGrp="1"/>
          </p:cNvSpPr>
          <p:nvPr>
            <p:ph type="sldNum" sz="quarter" idx="5"/>
          </p:nvPr>
        </p:nvSpPr>
        <p:spPr/>
        <p:txBody>
          <a:bodyPr/>
          <a:lstStyle/>
          <a:p>
            <a:pPr>
              <a:defRPr/>
            </a:pPr>
            <a:fld id="{63B4BBA3-FF1D-46E5-BDB3-C0FAE3DF8899}" type="slidenum">
              <a:rPr lang="en-US" smtClean="0">
                <a:latin typeface="Arial" pitchFamily="34" charset="0"/>
              </a:rPr>
              <a:pPr>
                <a:defRPr/>
              </a:pPr>
              <a:t>7</a:t>
            </a:fld>
            <a:endParaRPr lang="en-US" dirty="0">
              <a:latin typeface="Arial" pitchFamily="34" charset="0"/>
            </a:endParaRPr>
          </a:p>
        </p:txBody>
      </p:sp>
    </p:spTree>
    <p:extLst>
      <p:ext uri="{BB962C8B-B14F-4D97-AF65-F5344CB8AC3E}">
        <p14:creationId xmlns:p14="http://schemas.microsoft.com/office/powerpoint/2010/main" val="3322191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69</a:t>
            </a:fld>
            <a:endParaRPr lang="en-US" dirty="0"/>
          </a:p>
        </p:txBody>
      </p:sp>
    </p:spTree>
    <p:extLst>
      <p:ext uri="{BB962C8B-B14F-4D97-AF65-F5344CB8AC3E}">
        <p14:creationId xmlns:p14="http://schemas.microsoft.com/office/powerpoint/2010/main" val="22098448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70</a:t>
            </a:fld>
            <a:endParaRPr lang="en-US" dirty="0"/>
          </a:p>
        </p:txBody>
      </p:sp>
    </p:spTree>
    <p:extLst>
      <p:ext uri="{BB962C8B-B14F-4D97-AF65-F5344CB8AC3E}">
        <p14:creationId xmlns:p14="http://schemas.microsoft.com/office/powerpoint/2010/main" val="29681084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noFill/>
        </p:spPr>
        <p:txBody>
          <a:bodyPr/>
          <a:lstStyle/>
          <a:p>
            <a:endParaRPr lang="en-US" altLang="en-US" dirty="0"/>
          </a:p>
        </p:txBody>
      </p:sp>
      <p:sp>
        <p:nvSpPr>
          <p:cNvPr id="40963" name="Rectangle 3"/>
          <p:cNvSpPr>
            <a:spLocks noGrp="1" noRot="1" noChangeAspect="1" noChangeArrowheads="1" noTextEdit="1"/>
          </p:cNvSpPr>
          <p:nvPr>
            <p:ph type="sldImg"/>
          </p:nvPr>
        </p:nvSpPr>
        <p:spPr>
          <a:xfrm>
            <a:off x="396875" y="692150"/>
            <a:ext cx="6156325" cy="3463925"/>
          </a:xfrm>
          <a:ln cap="flat"/>
        </p:spPr>
      </p:sp>
    </p:spTree>
    <p:extLst>
      <p:ext uri="{BB962C8B-B14F-4D97-AF65-F5344CB8AC3E}">
        <p14:creationId xmlns:p14="http://schemas.microsoft.com/office/powerpoint/2010/main" val="12714172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b="1" i="1" dirty="0"/>
              <a:t> </a:t>
            </a:r>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73</a:t>
            </a:fld>
            <a:endParaRPr lang="en-US" dirty="0"/>
          </a:p>
        </p:txBody>
      </p:sp>
    </p:spTree>
    <p:extLst>
      <p:ext uri="{BB962C8B-B14F-4D97-AF65-F5344CB8AC3E}">
        <p14:creationId xmlns:p14="http://schemas.microsoft.com/office/powerpoint/2010/main" val="2671882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Add picture of a group discussion</a:t>
            </a:r>
          </a:p>
        </p:txBody>
      </p:sp>
      <p:sp>
        <p:nvSpPr>
          <p:cNvPr id="4" name="Slide Number Placeholder 3"/>
          <p:cNvSpPr>
            <a:spLocks noGrp="1"/>
          </p:cNvSpPr>
          <p:nvPr>
            <p:ph type="sldNum" sz="quarter" idx="5"/>
          </p:nvPr>
        </p:nvSpPr>
        <p:spPr/>
        <p:txBody>
          <a:bodyPr/>
          <a:lstStyle/>
          <a:p>
            <a:fld id="{7EC8CA5E-778F-4D9E-881B-A5782C673826}" type="slidenum">
              <a:rPr lang="en-US" smtClean="0"/>
              <a:t>74</a:t>
            </a:fld>
            <a:endParaRPr lang="en-US" dirty="0"/>
          </a:p>
        </p:txBody>
      </p:sp>
    </p:spTree>
    <p:extLst>
      <p:ext uri="{BB962C8B-B14F-4D97-AF65-F5344CB8AC3E}">
        <p14:creationId xmlns:p14="http://schemas.microsoft.com/office/powerpoint/2010/main" val="7028421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75</a:t>
            </a:fld>
            <a:endParaRPr lang="en-US" dirty="0"/>
          </a:p>
        </p:txBody>
      </p:sp>
    </p:spTree>
    <p:extLst>
      <p:ext uri="{BB962C8B-B14F-4D97-AF65-F5344CB8AC3E}">
        <p14:creationId xmlns:p14="http://schemas.microsoft.com/office/powerpoint/2010/main" val="1882620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76</a:t>
            </a:fld>
            <a:endParaRPr lang="en-US" dirty="0"/>
          </a:p>
        </p:txBody>
      </p:sp>
    </p:spTree>
    <p:extLst>
      <p:ext uri="{BB962C8B-B14F-4D97-AF65-F5344CB8AC3E}">
        <p14:creationId xmlns:p14="http://schemas.microsoft.com/office/powerpoint/2010/main" val="28345276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78</a:t>
            </a:fld>
            <a:endParaRPr lang="en-US" dirty="0"/>
          </a:p>
        </p:txBody>
      </p:sp>
    </p:spTree>
    <p:extLst>
      <p:ext uri="{BB962C8B-B14F-4D97-AF65-F5344CB8AC3E}">
        <p14:creationId xmlns:p14="http://schemas.microsoft.com/office/powerpoint/2010/main" val="1507427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gavel</a:t>
            </a:r>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79</a:t>
            </a:fld>
            <a:endParaRPr lang="en-US" dirty="0"/>
          </a:p>
        </p:txBody>
      </p:sp>
    </p:spTree>
    <p:extLst>
      <p:ext uri="{BB962C8B-B14F-4D97-AF65-F5344CB8AC3E}">
        <p14:creationId xmlns:p14="http://schemas.microsoft.com/office/powerpoint/2010/main" val="32625435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C8CA5E-778F-4D9E-881B-A5782C673826}" type="slidenum">
              <a:rPr lang="en-US" smtClean="0"/>
              <a:t>80</a:t>
            </a:fld>
            <a:endParaRPr lang="en-US" dirty="0"/>
          </a:p>
        </p:txBody>
      </p:sp>
    </p:spTree>
    <p:extLst>
      <p:ext uri="{BB962C8B-B14F-4D97-AF65-F5344CB8AC3E}">
        <p14:creationId xmlns:p14="http://schemas.microsoft.com/office/powerpoint/2010/main" val="3844105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396875" y="692150"/>
            <a:ext cx="6156325" cy="3463925"/>
          </a:xfrm>
          <a:ln/>
        </p:spPr>
      </p:sp>
      <p:sp>
        <p:nvSpPr>
          <p:cNvPr id="52227" name="Notes Placeholder 2"/>
          <p:cNvSpPr>
            <a:spLocks noGrp="1"/>
          </p:cNvSpPr>
          <p:nvPr>
            <p:ph type="body" idx="1"/>
          </p:nvPr>
        </p:nvSpPr>
        <p:spPr>
          <a:noFill/>
          <a:ln/>
        </p:spPr>
        <p:txBody>
          <a:bodyPr/>
          <a:lstStyle/>
          <a:p>
            <a:endParaRPr lang="en-US" dirty="0"/>
          </a:p>
        </p:txBody>
      </p:sp>
      <p:sp>
        <p:nvSpPr>
          <p:cNvPr id="54276" name="Slide Number Placeholder 3"/>
          <p:cNvSpPr>
            <a:spLocks noGrp="1"/>
          </p:cNvSpPr>
          <p:nvPr>
            <p:ph type="sldNum" sz="quarter" idx="5"/>
          </p:nvPr>
        </p:nvSpPr>
        <p:spPr/>
        <p:txBody>
          <a:bodyPr/>
          <a:lstStyle/>
          <a:p>
            <a:pPr>
              <a:defRPr/>
            </a:pPr>
            <a:fld id="{422F48F9-BDC5-4FB4-95BB-741B52B2A9BA}" type="slidenum">
              <a:rPr lang="en-US" smtClean="0">
                <a:latin typeface="Arial" pitchFamily="34" charset="0"/>
              </a:rPr>
              <a:pPr>
                <a:defRPr/>
              </a:pPr>
              <a:t>8</a:t>
            </a:fld>
            <a:endParaRPr lang="en-US" dirty="0">
              <a:latin typeface="Arial" pitchFamily="34" charset="0"/>
            </a:endParaRPr>
          </a:p>
        </p:txBody>
      </p:sp>
    </p:spTree>
    <p:extLst>
      <p:ext uri="{BB962C8B-B14F-4D97-AF65-F5344CB8AC3E}">
        <p14:creationId xmlns:p14="http://schemas.microsoft.com/office/powerpoint/2010/main" val="42511686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A9E15-3313-46CC-A08E-2C9AD5281C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2939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Remove border</a:t>
            </a:r>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82</a:t>
            </a:fld>
            <a:endParaRPr lang="en-US" dirty="0"/>
          </a:p>
        </p:txBody>
      </p:sp>
    </p:spTree>
    <p:extLst>
      <p:ext uri="{BB962C8B-B14F-4D97-AF65-F5344CB8AC3E}">
        <p14:creationId xmlns:p14="http://schemas.microsoft.com/office/powerpoint/2010/main" val="2478722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396875" y="692150"/>
            <a:ext cx="6156325" cy="3463925"/>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49156" name="Slide Number Placeholder 3"/>
          <p:cNvSpPr txBox="1">
            <a:spLocks noGrp="1"/>
          </p:cNvSpPr>
          <p:nvPr/>
        </p:nvSpPr>
        <p:spPr bwMode="auto">
          <a:xfrm>
            <a:off x="5303201" y="6668821"/>
            <a:ext cx="4056882" cy="35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7" tIns="46759" rIns="93517" bIns="46759"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fld id="{DD2C57FC-4A05-435D-BA9C-AB8F149E4DE3}" type="slidenum">
              <a:rPr lang="en-US" altLang="en-US" sz="1200"/>
              <a:pPr algn="r"/>
              <a:t>83</a:t>
            </a:fld>
            <a:endParaRPr lang="en-US" altLang="en-US" sz="1200" dirty="0"/>
          </a:p>
        </p:txBody>
      </p:sp>
    </p:spTree>
    <p:extLst>
      <p:ext uri="{BB962C8B-B14F-4D97-AF65-F5344CB8AC3E}">
        <p14:creationId xmlns:p14="http://schemas.microsoft.com/office/powerpoint/2010/main" val="3443992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4A9E15-3313-46CC-A08E-2C9AD5281CFA}" type="slidenum">
              <a:rPr lang="en-US" smtClean="0"/>
              <a:t>84</a:t>
            </a:fld>
            <a:endParaRPr lang="en-US" dirty="0"/>
          </a:p>
        </p:txBody>
      </p:sp>
    </p:spTree>
    <p:extLst>
      <p:ext uri="{BB962C8B-B14F-4D97-AF65-F5344CB8AC3E}">
        <p14:creationId xmlns:p14="http://schemas.microsoft.com/office/powerpoint/2010/main" val="3938467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4A9E15-3313-46CC-A08E-2C9AD5281CFA}" type="slidenum">
              <a:rPr lang="en-US" smtClean="0"/>
              <a:t>85</a:t>
            </a:fld>
            <a:endParaRPr lang="en-US" dirty="0"/>
          </a:p>
        </p:txBody>
      </p:sp>
    </p:spTree>
    <p:extLst>
      <p:ext uri="{BB962C8B-B14F-4D97-AF65-F5344CB8AC3E}">
        <p14:creationId xmlns:p14="http://schemas.microsoft.com/office/powerpoint/2010/main" val="27781587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C8CA5E-778F-4D9E-881B-A5782C673826}" type="slidenum">
              <a:rPr lang="en-US" smtClean="0"/>
              <a:t>87</a:t>
            </a:fld>
            <a:endParaRPr lang="en-US" dirty="0"/>
          </a:p>
        </p:txBody>
      </p:sp>
    </p:spTree>
    <p:extLst>
      <p:ext uri="{BB962C8B-B14F-4D97-AF65-F5344CB8AC3E}">
        <p14:creationId xmlns:p14="http://schemas.microsoft.com/office/powerpoint/2010/main" val="38062226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89</a:t>
            </a:fld>
            <a:endParaRPr lang="en-US" dirty="0"/>
          </a:p>
        </p:txBody>
      </p:sp>
    </p:spTree>
    <p:extLst>
      <p:ext uri="{BB962C8B-B14F-4D97-AF65-F5344CB8AC3E}">
        <p14:creationId xmlns:p14="http://schemas.microsoft.com/office/powerpoint/2010/main" val="36204806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91</a:t>
            </a:fld>
            <a:endParaRPr lang="en-US" dirty="0"/>
          </a:p>
        </p:txBody>
      </p:sp>
    </p:spTree>
    <p:extLst>
      <p:ext uri="{BB962C8B-B14F-4D97-AF65-F5344CB8AC3E}">
        <p14:creationId xmlns:p14="http://schemas.microsoft.com/office/powerpoint/2010/main" val="16169183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92</a:t>
            </a:fld>
            <a:endParaRPr lang="en-US" dirty="0"/>
          </a:p>
        </p:txBody>
      </p:sp>
    </p:spTree>
    <p:extLst>
      <p:ext uri="{BB962C8B-B14F-4D97-AF65-F5344CB8AC3E}">
        <p14:creationId xmlns:p14="http://schemas.microsoft.com/office/powerpoint/2010/main" val="21097835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8CA5E-778F-4D9E-881B-A5782C673826}" type="slidenum">
              <a:rPr lang="en-US" smtClean="0"/>
              <a:t>93</a:t>
            </a:fld>
            <a:endParaRPr lang="en-US" dirty="0"/>
          </a:p>
        </p:txBody>
      </p:sp>
    </p:spTree>
    <p:extLst>
      <p:ext uri="{BB962C8B-B14F-4D97-AF65-F5344CB8AC3E}">
        <p14:creationId xmlns:p14="http://schemas.microsoft.com/office/powerpoint/2010/main" val="412669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The</a:t>
            </a:r>
            <a:r>
              <a:rPr lang="en-US" baseline="0" dirty="0"/>
              <a:t> Caitlin Remembered video is not embedded into this slide deck due to it making the file too large to download. To get the video, go to www.theicn.org/foodsafety and download the </a:t>
            </a:r>
            <a:r>
              <a:rPr lang="en-US" dirty="0">
                <a:hlinkClick r:id="rId3" tooltip="Caitlin Remembered Video"/>
              </a:rPr>
              <a:t>Caitlin Remembered Video</a:t>
            </a:r>
            <a:r>
              <a:rPr lang="en-US" dirty="0"/>
              <a:t>. To embed it,</a:t>
            </a:r>
            <a:r>
              <a:rPr lang="en-US" baseline="0" dirty="0"/>
              <a:t> save the downloaded video to your computer. Then, go to the </a:t>
            </a:r>
            <a:r>
              <a:rPr lang="en-US" b="1" baseline="0" dirty="0"/>
              <a:t>Insert</a:t>
            </a:r>
            <a:r>
              <a:rPr lang="en-US" baseline="0" dirty="0"/>
              <a:t> tab, chose </a:t>
            </a:r>
            <a:r>
              <a:rPr lang="en-US" b="1" baseline="0" dirty="0"/>
              <a:t>Video, </a:t>
            </a:r>
            <a:r>
              <a:rPr lang="en-US" b="0" baseline="0" dirty="0"/>
              <a:t>and then </a:t>
            </a:r>
            <a:r>
              <a:rPr lang="en-US" b="1" baseline="0" dirty="0"/>
              <a:t>Video on my PC</a:t>
            </a:r>
            <a:r>
              <a:rPr lang="en-US" b="0" baseline="0" dirty="0"/>
              <a:t>. Choose the video from your files and embed.</a:t>
            </a:r>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9</a:t>
            </a:fld>
            <a:endParaRPr lang="en-US" dirty="0"/>
          </a:p>
        </p:txBody>
      </p:sp>
    </p:spTree>
    <p:extLst>
      <p:ext uri="{BB962C8B-B14F-4D97-AF65-F5344CB8AC3E}">
        <p14:creationId xmlns:p14="http://schemas.microsoft.com/office/powerpoint/2010/main" val="24252292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396875" y="692150"/>
            <a:ext cx="6156325" cy="3463925"/>
          </a:xfrm>
          <a:ln/>
        </p:spPr>
      </p:sp>
      <p:sp>
        <p:nvSpPr>
          <p:cNvPr id="51203" name="Notes Placeholder 2"/>
          <p:cNvSpPr>
            <a:spLocks noGrp="1"/>
          </p:cNvSpPr>
          <p:nvPr>
            <p:ph type="body" idx="1"/>
          </p:nvPr>
        </p:nvSpPr>
        <p:spPr>
          <a:noFill/>
          <a:ln/>
        </p:spPr>
        <p:txBody>
          <a:bodyPr/>
          <a:lstStyle/>
          <a:p>
            <a:pPr eaLnBrk="1" hangingPunct="1"/>
            <a:endParaRPr lang="en-US" u="sng" dirty="0">
              <a:solidFill>
                <a:srgbClr val="FFFF00"/>
              </a:solidFill>
            </a:endParaRPr>
          </a:p>
        </p:txBody>
      </p:sp>
      <p:sp>
        <p:nvSpPr>
          <p:cNvPr id="53252" name="Slide Number Placeholder 3"/>
          <p:cNvSpPr>
            <a:spLocks noGrp="1"/>
          </p:cNvSpPr>
          <p:nvPr>
            <p:ph type="sldNum" sz="quarter" idx="5"/>
          </p:nvPr>
        </p:nvSpPr>
        <p:spPr/>
        <p:txBody>
          <a:bodyPr/>
          <a:lstStyle/>
          <a:p>
            <a:pPr>
              <a:defRPr/>
            </a:pPr>
            <a:fld id="{63B4BBA3-FF1D-46E5-BDB3-C0FAE3DF8899}" type="slidenum">
              <a:rPr lang="en-US" smtClean="0">
                <a:latin typeface="Arial" pitchFamily="34" charset="0"/>
              </a:rPr>
              <a:pPr>
                <a:defRPr/>
              </a:pPr>
              <a:t>94</a:t>
            </a:fld>
            <a:endParaRPr lang="en-US" dirty="0">
              <a:latin typeface="Arial" pitchFamily="34" charset="0"/>
            </a:endParaRPr>
          </a:p>
        </p:txBody>
      </p:sp>
    </p:spTree>
    <p:extLst>
      <p:ext uri="{BB962C8B-B14F-4D97-AF65-F5344CB8AC3E}">
        <p14:creationId xmlns:p14="http://schemas.microsoft.com/office/powerpoint/2010/main" val="1416963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396875" y="692150"/>
            <a:ext cx="6156325" cy="3463925"/>
          </a:xfrm>
          <a:ln/>
        </p:spPr>
      </p:sp>
      <p:sp>
        <p:nvSpPr>
          <p:cNvPr id="83971" name="Notes Placeholder 2"/>
          <p:cNvSpPr>
            <a:spLocks noGrp="1"/>
          </p:cNvSpPr>
          <p:nvPr>
            <p:ph type="body" idx="1"/>
          </p:nvPr>
        </p:nvSpPr>
        <p:spPr>
          <a:noFill/>
          <a:ln/>
        </p:spPr>
        <p:txBody>
          <a:bodyPr/>
          <a:lstStyle/>
          <a:p>
            <a:pPr eaLnBrk="1" hangingPunct="1"/>
            <a:endParaRPr lang="en-US" dirty="0"/>
          </a:p>
        </p:txBody>
      </p:sp>
      <p:sp>
        <p:nvSpPr>
          <p:cNvPr id="84996" name="Slide Number Placeholder 3"/>
          <p:cNvSpPr>
            <a:spLocks noGrp="1"/>
          </p:cNvSpPr>
          <p:nvPr>
            <p:ph type="sldNum" sz="quarter" idx="5"/>
          </p:nvPr>
        </p:nvSpPr>
        <p:spPr/>
        <p:txBody>
          <a:bodyPr/>
          <a:lstStyle/>
          <a:p>
            <a:pPr>
              <a:defRPr/>
            </a:pPr>
            <a:fld id="{C02D51DA-913F-4120-9526-B9FB6A5F788D}" type="slidenum">
              <a:rPr lang="en-US" smtClean="0">
                <a:latin typeface="Arial" pitchFamily="34" charset="0"/>
              </a:rPr>
              <a:pPr>
                <a:defRPr/>
              </a:pPr>
              <a:t>95</a:t>
            </a:fld>
            <a:endParaRPr lang="en-US" dirty="0">
              <a:latin typeface="Arial" pitchFamily="34" charset="0"/>
            </a:endParaRPr>
          </a:p>
        </p:txBody>
      </p:sp>
    </p:spTree>
    <p:extLst>
      <p:ext uri="{BB962C8B-B14F-4D97-AF65-F5344CB8AC3E}">
        <p14:creationId xmlns:p14="http://schemas.microsoft.com/office/powerpoint/2010/main" val="28189449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a:t>
            </a:r>
            <a:r>
              <a:rPr lang="en-US" dirty="0"/>
              <a:t>Keep this slide visible as participants sign off. Encourage them to note the contact details and reach out to ICN for any follow-up questions or support.</a:t>
            </a:r>
          </a:p>
          <a:p>
            <a:endParaRPr lang="en-US" dirty="0"/>
          </a:p>
          <a:p>
            <a:r>
              <a:rPr lang="en-US" b="1" dirty="0"/>
              <a:t>SAY (Optional): </a:t>
            </a:r>
            <a:r>
              <a:rPr lang="en-US" dirty="0"/>
              <a:t>If you have questions or need resources after today, don’t hesitate to contact ICN using the information on this slide. You can also stay connected by following us on your favorite social media platforms.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7CE0E-5EFD-4BC1-8EF3-36229C7B34D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5837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b="1" i="1" dirty="0"/>
              <a:t> </a:t>
            </a:r>
            <a:endParaRPr lang="en-US" dirty="0"/>
          </a:p>
        </p:txBody>
      </p:sp>
      <p:sp>
        <p:nvSpPr>
          <p:cNvPr id="4" name="Slide Number Placeholder 3"/>
          <p:cNvSpPr>
            <a:spLocks noGrp="1"/>
          </p:cNvSpPr>
          <p:nvPr>
            <p:ph type="sldNum" sz="quarter" idx="10"/>
          </p:nvPr>
        </p:nvSpPr>
        <p:spPr/>
        <p:txBody>
          <a:bodyPr/>
          <a:lstStyle/>
          <a:p>
            <a:pPr>
              <a:defRPr/>
            </a:pPr>
            <a:fld id="{63A075B6-5EB2-4766-A41D-0BE418B968F3}" type="slidenum">
              <a:rPr lang="en-US" smtClean="0"/>
              <a:pPr>
                <a:defRPr/>
              </a:pPr>
              <a:t>10</a:t>
            </a:fld>
            <a:endParaRPr lang="en-US" dirty="0"/>
          </a:p>
        </p:txBody>
      </p:sp>
    </p:spTree>
    <p:extLst>
      <p:ext uri="{BB962C8B-B14F-4D97-AF65-F5344CB8AC3E}">
        <p14:creationId xmlns:p14="http://schemas.microsoft.com/office/powerpoint/2010/main" val="2356430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defTabSz="884732">
              <a:spcBef>
                <a:spcPct val="0"/>
              </a:spcBef>
            </a:pPr>
            <a:endParaRPr lang="en-US" dirty="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05EF0709-D1C7-46CC-B631-9105882A6645}" type="slidenum">
              <a:rPr lang="en-US" smtClean="0">
                <a:latin typeface="Times New Roman" pitchFamily="18" charset="0"/>
              </a:rPr>
              <a:pPr eaLnBrk="0" fontAlgn="base" hangingPunct="0">
                <a:spcBef>
                  <a:spcPct val="0"/>
                </a:spcBef>
                <a:spcAft>
                  <a:spcPct val="0"/>
                </a:spcAft>
              </a:pPr>
              <a:t>11</a:t>
            </a:fld>
            <a:endParaRPr lang="en-US" dirty="0">
              <a:latin typeface="Times New Roman" pitchFamily="18" charset="0"/>
            </a:endParaRPr>
          </a:p>
        </p:txBody>
      </p:sp>
    </p:spTree>
    <p:extLst>
      <p:ext uri="{BB962C8B-B14F-4D97-AF65-F5344CB8AC3E}">
        <p14:creationId xmlns:p14="http://schemas.microsoft.com/office/powerpoint/2010/main" val="3493554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8" name="Rectangle 7"/>
          <p:cNvSpPr/>
          <p:nvPr userDrawn="1"/>
        </p:nvSpPr>
        <p:spPr>
          <a:xfrm>
            <a:off x="1739138" y="864992"/>
            <a:ext cx="10452863"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2844800" y="1447800"/>
            <a:ext cx="8331200" cy="2566705"/>
          </a:xfrm>
        </p:spPr>
        <p:txBody>
          <a:bodyPr>
            <a:normAutofit/>
          </a:bodyPr>
          <a:lstStyle>
            <a:lvl1pPr>
              <a:defRPr sz="3600" b="0" cap="none" spc="0">
                <a:ln w="0"/>
                <a:solidFill>
                  <a:schemeClr val="tx1"/>
                </a:solidFill>
                <a:effectLst>
                  <a:innerShdw blurRad="63500" dist="50800" dir="13500000">
                    <a:srgbClr val="4C216D"/>
                  </a:innerShdw>
                </a:effectLst>
              </a:defRPr>
            </a:lvl1pPr>
          </a:lstStyle>
          <a:p>
            <a:r>
              <a:rPr lang="en-US"/>
              <a:t>Click to edit Master title style</a:t>
            </a:r>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6868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90D90-AA62-404D-A741-635B4370F9CB}" type="datetimeFigureOut">
              <a:rPr lang="en-US" smtClean="0"/>
              <a:t>6/3/2026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9927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solidFill>
                  <a:schemeClr val="tx1"/>
                </a:solidFill>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Tx/>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Tx/>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662147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12800" y="533400"/>
            <a:ext cx="10566400" cy="1143000"/>
          </a:xfrm>
        </p:spPr>
        <p:txBody>
          <a:bodyPr anchor="ctr"/>
          <a:lstStyle>
            <a:lvl1pPr algn="l">
              <a:defRPr>
                <a:solidFill>
                  <a:schemeClr val="tx1"/>
                </a:solidFill>
              </a:defRPr>
            </a:lvl1pPr>
          </a:lstStyle>
          <a:p>
            <a:r>
              <a:rPr lang="en-US"/>
              <a:t>Click to edit Master title style</a:t>
            </a:r>
          </a:p>
        </p:txBody>
      </p:sp>
      <p:sp>
        <p:nvSpPr>
          <p:cNvPr id="4" name="Text Placeholder 2"/>
          <p:cNvSpPr>
            <a:spLocks noGrp="1"/>
          </p:cNvSpPr>
          <p:nvPr>
            <p:ph idx="1"/>
          </p:nvPr>
        </p:nvSpPr>
        <p:spPr>
          <a:xfrm>
            <a:off x="835378" y="1752600"/>
            <a:ext cx="10543823" cy="4038600"/>
          </a:xfrm>
          <a:prstGeom prst="rect">
            <a:avLst/>
          </a:prstGeom>
        </p:spPr>
        <p:txBody>
          <a:bodyPr vert="horz" lIns="91440" tIns="45720" rIns="91440" bIns="45720" rtlCol="0">
            <a:normAutofit/>
          </a:bodyPr>
          <a:lstStyle>
            <a:lvl1pPr marL="342900" indent="-274320">
              <a:buClrTx/>
              <a:buFont typeface="Arial" panose="020B0604020202020204" pitchFamily="34" charset="0"/>
              <a:buChar char="•"/>
              <a:defRPr/>
            </a:lvl1pPr>
            <a:lvl2pPr marL="640080" indent="-274320">
              <a:buClrTx/>
              <a:buFont typeface="Arial" panose="020B0604020202020204" pitchFamily="34" charset="0"/>
              <a:buChar char="•"/>
              <a:defRPr/>
            </a:lvl2pPr>
            <a:lvl3pPr marL="914400" indent="-228600">
              <a:buClrTx/>
              <a:buFont typeface="Arial" panose="020B0604020202020204" pitchFamily="34" charset="0"/>
              <a:buChar char="•"/>
              <a:defRPr/>
            </a:lvl3pPr>
            <a:lvl4pPr marL="1124712" indent="-228600">
              <a:buClrTx/>
              <a:buFont typeface="Arial" panose="020B0604020202020204" pitchFamily="34" charset="0"/>
              <a:buChar char="•"/>
              <a:defRPr/>
            </a:lvl4pPr>
            <a:lvl5pPr marL="1325880" indent="-228600">
              <a:buClrTx/>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746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solidFill>
                  <a:schemeClr val="tx1"/>
                </a:solidFill>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endParaRPr lang="en-US" dirty="0"/>
          </a:p>
        </p:txBody>
      </p: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spTree>
    <p:extLst>
      <p:ext uri="{BB962C8B-B14F-4D97-AF65-F5344CB8AC3E}">
        <p14:creationId xmlns:p14="http://schemas.microsoft.com/office/powerpoint/2010/main" val="348431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Two Conten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solidFill>
                  <a:schemeClr val="tx1"/>
                </a:solidFill>
              </a:defRPr>
            </a:lvl1pPr>
          </a:lstStyle>
          <a:p>
            <a:r>
              <a:rPr lang="en-US"/>
              <a:t>TWO CONTENT</a:t>
            </a:r>
            <a:br>
              <a:rPr lang="en-US"/>
            </a:br>
            <a:r>
              <a:rPr lang="en-US"/>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Tx/>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2676179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solidFill>
                  <a:schemeClr val="tx1"/>
                </a:solidFill>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Tx/>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Tx/>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6/3/2026</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9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F5DD9-2C52-442D-92E2-8072C0C3D7CD}" type="datetimeFigureOut">
              <a:rPr lang="en-US" smtClean="0"/>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014656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25A6-7856-3B6B-4433-0E3DC7B90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1E4C8-3163-1E5E-A95A-6DB5120EFA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E2E1F9-E038-8E18-C08D-4FDF61114B24}"/>
              </a:ext>
            </a:extLst>
          </p:cNvPr>
          <p:cNvSpPr>
            <a:spLocks noGrp="1"/>
          </p:cNvSpPr>
          <p:nvPr>
            <p:ph type="dt" sz="half" idx="10"/>
          </p:nvPr>
        </p:nvSpPr>
        <p:spPr/>
        <p:txBody>
          <a:bodyPr/>
          <a:lstStyle/>
          <a:p>
            <a:fld id="{30DE348F-C683-42F0-8CB0-3534FBCD4C45}" type="datetimeFigureOut">
              <a:rPr lang="en-US" smtClean="0"/>
              <a:t>6/3/2026</a:t>
            </a:fld>
            <a:endParaRPr lang="en-US" dirty="0"/>
          </a:p>
        </p:txBody>
      </p:sp>
      <p:sp>
        <p:nvSpPr>
          <p:cNvPr id="5" name="Footer Placeholder 4">
            <a:extLst>
              <a:ext uri="{FF2B5EF4-FFF2-40B4-BE49-F238E27FC236}">
                <a16:creationId xmlns:a16="http://schemas.microsoft.com/office/drawing/2014/main" id="{A5A26CEB-D708-9104-BF95-1CEB671A3B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39A0B1-90AC-EE7F-5B78-7C6A1B24B5FF}"/>
              </a:ext>
            </a:extLst>
          </p:cNvPr>
          <p:cNvSpPr>
            <a:spLocks noGrp="1"/>
          </p:cNvSpPr>
          <p:nvPr>
            <p:ph type="sldNum" sz="quarter" idx="12"/>
          </p:nvPr>
        </p:nvSpPr>
        <p:spPr/>
        <p:txBody>
          <a:bodyPr/>
          <a:lstStyle/>
          <a:p>
            <a:fld id="{BFEDB2DD-7A12-4566-87E9-C4945CE51329}" type="slidenum">
              <a:rPr lang="en-US" smtClean="0"/>
              <a:t>‹#›</a:t>
            </a:fld>
            <a:endParaRPr lang="en-US" dirty="0"/>
          </a:p>
        </p:txBody>
      </p:sp>
    </p:spTree>
    <p:extLst>
      <p:ext uri="{BB962C8B-B14F-4D97-AF65-F5344CB8AC3E}">
        <p14:creationId xmlns:p14="http://schemas.microsoft.com/office/powerpoint/2010/main" val="2631960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6/3/2026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44386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a:t>CONTENT</a:t>
            </a:r>
            <a:br>
              <a:rPr lang="en-US"/>
            </a:br>
            <a:r>
              <a:rPr lang="en-US"/>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6/3/2026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09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AA096E-A392-4C2D-C321-188D0A293B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 y="5618150"/>
            <a:ext cx="1524000" cy="802765"/>
          </a:xfrm>
          <a:prstGeom prst="rect">
            <a:avLst/>
          </a:prstGeom>
        </p:spPr>
      </p:pic>
    </p:spTree>
    <p:extLst>
      <p:ext uri="{BB962C8B-B14F-4D97-AF65-F5344CB8AC3E}">
        <p14:creationId xmlns:p14="http://schemas.microsoft.com/office/powerpoint/2010/main" val="785582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6/3/2026</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dirty="0"/>
              <a:t>Click icon to add picture</a:t>
            </a:r>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218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12800" y="533400"/>
            <a:ext cx="10566400" cy="1143000"/>
          </a:xfrm>
        </p:spPr>
        <p:txBody>
          <a:bodyPr anchor="ctr"/>
          <a:lstStyle>
            <a:lvl1pPr algn="l">
              <a:defRPr>
                <a:solidFill>
                  <a:schemeClr val="tx1"/>
                </a:solidFill>
              </a:defRPr>
            </a:lvl1pPr>
          </a:lstStyle>
          <a:p>
            <a:r>
              <a:rPr lang="en-US"/>
              <a:t>Click to edit Master title style</a:t>
            </a:r>
          </a:p>
        </p:txBody>
      </p:sp>
      <p:sp>
        <p:nvSpPr>
          <p:cNvPr id="4" name="Text Placeholder 2"/>
          <p:cNvSpPr>
            <a:spLocks noGrp="1"/>
          </p:cNvSpPr>
          <p:nvPr>
            <p:ph idx="1"/>
          </p:nvPr>
        </p:nvSpPr>
        <p:spPr>
          <a:xfrm>
            <a:off x="835378" y="1752600"/>
            <a:ext cx="1054382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82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
        <p:nvSpPr>
          <p:cNvPr id="11" name="Text Placeholder 2"/>
          <p:cNvSpPr>
            <a:spLocks noGrp="1"/>
          </p:cNvSpPr>
          <p:nvPr>
            <p:ph idx="1"/>
          </p:nvPr>
        </p:nvSpPr>
        <p:spPr>
          <a:xfrm>
            <a:off x="835378" y="1752600"/>
            <a:ext cx="1054382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0811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solidFill>
                  <a:schemeClr val="tx1"/>
                </a:solidFill>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6/3/2026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Subtitle</a:t>
            </a:r>
          </a:p>
        </p:txBody>
      </p:sp>
    </p:spTree>
    <p:extLst>
      <p:ext uri="{BB962C8B-B14F-4D97-AF65-F5344CB8AC3E}">
        <p14:creationId xmlns:p14="http://schemas.microsoft.com/office/powerpoint/2010/main" val="32115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solidFill>
                  <a:schemeClr val="tx1"/>
                </a:solidFill>
              </a:defRPr>
            </a:lvl1pPr>
          </a:lstStyle>
          <a:p>
            <a:r>
              <a:rPr lang="en-US"/>
              <a:t>PICTURE WITH</a:t>
            </a:r>
            <a:br>
              <a:rPr lang="en-US"/>
            </a:br>
            <a:r>
              <a:rPr lang="en-US"/>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6/3/2026</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Tree>
    <p:extLst>
      <p:ext uri="{BB962C8B-B14F-4D97-AF65-F5344CB8AC3E}">
        <p14:creationId xmlns:p14="http://schemas.microsoft.com/office/powerpoint/2010/main" val="3553112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12800" y="533400"/>
            <a:ext cx="10566400" cy="1143000"/>
          </a:xfrm>
        </p:spPr>
        <p:txBody>
          <a:bodyPr anchor="ctr"/>
          <a:lstStyle>
            <a:lvl1pPr algn="l">
              <a:defRPr>
                <a:solidFill>
                  <a:schemeClr val="tx1"/>
                </a:solidFill>
              </a:defRPr>
            </a:lvl1pPr>
          </a:lstStyle>
          <a:p>
            <a:r>
              <a:rPr lang="en-US"/>
              <a:t>Click to edit Master title style</a:t>
            </a:r>
          </a:p>
        </p:txBody>
      </p:sp>
      <p:sp>
        <p:nvSpPr>
          <p:cNvPr id="4" name="Text Placeholder 2"/>
          <p:cNvSpPr>
            <a:spLocks noGrp="1"/>
          </p:cNvSpPr>
          <p:nvPr>
            <p:ph idx="1"/>
          </p:nvPr>
        </p:nvSpPr>
        <p:spPr>
          <a:xfrm>
            <a:off x="835378" y="1752600"/>
            <a:ext cx="1054382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9204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solidFill>
                  <a:schemeClr val="tx1"/>
                </a:solidFill>
              </a:defRPr>
            </a:lvl1pPr>
          </a:lstStyle>
          <a:p>
            <a:r>
              <a:rPr lang="en-US"/>
              <a:t>TWO CONTENT</a:t>
            </a:r>
            <a:br>
              <a:rPr lang="en-US"/>
            </a:br>
            <a:r>
              <a:rPr lang="en-US"/>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Tx/>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Tx/>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34694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12800" y="1914797"/>
            <a:ext cx="10363200" cy="3466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F5DD9-2C52-442D-92E2-8072C0C3D7CD}" type="datetimeFigureOut">
              <a:rPr lang="en-US" smtClean="0"/>
              <a:t>6/3/2026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81214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gi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552641"/>
            <a:ext cx="10566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12800" y="1914796"/>
            <a:ext cx="10363200" cy="44098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0100" y="5618150"/>
            <a:ext cx="1524000" cy="802765"/>
          </a:xfrm>
          <a:prstGeom prst="rect">
            <a:avLst/>
          </a:prstGeom>
        </p:spPr>
      </p:pic>
    </p:spTree>
  </p:cSld>
  <p:clrMap bg1="lt1" tx1="dk1" bg2="lt2" tx2="dk2" accent1="accent1" accent2="accent2" accent3="accent3" accent4="accent4" accent5="accent5" accent6="accent6" hlink="hlink" folHlink="folHlink"/>
  <p:sldLayoutIdLst>
    <p:sldLayoutId id="2147483821" r:id="rId1"/>
    <p:sldLayoutId id="2147483695" r:id="rId2"/>
    <p:sldLayoutId id="2147483688" r:id="rId3"/>
    <p:sldLayoutId id="2147483689" r:id="rId4"/>
    <p:sldLayoutId id="2147483698" r:id="rId5"/>
    <p:sldLayoutId id="2147483703" r:id="rId6"/>
  </p:sldLayoutIdLst>
  <p:txStyles>
    <p:titleStyle>
      <a:lvl1pPr algn="l" defTabSz="914400" rtl="0" eaLnBrk="1" latinLnBrk="0" hangingPunct="1">
        <a:spcBef>
          <a:spcPct val="0"/>
        </a:spcBef>
        <a:buNone/>
        <a:defRPr sz="4000" b="1" kern="1200" baseline="0">
          <a:solidFill>
            <a:schemeClr val="bg2">
              <a:lumMod val="25000"/>
            </a:schemeClr>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Tx/>
        <a:buSzPct val="76000"/>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1pPr>
      <a:lvl2pPr marL="640080" indent="-274320" algn="l" defTabSz="914400" rtl="0" eaLnBrk="1" latinLnBrk="0" hangingPunct="1">
        <a:spcBef>
          <a:spcPct val="20000"/>
        </a:spcBef>
        <a:buClrTx/>
        <a:buSzPct val="76000"/>
        <a:buFont typeface="Arial" panose="020B0604020202020204" pitchFamily="34" charset="0"/>
        <a:buChar char="•"/>
        <a:defRPr sz="2200" kern="1200">
          <a:solidFill>
            <a:schemeClr val="bg2">
              <a:lumMod val="2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Tx/>
        <a:buSzPct val="76000"/>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124712" indent="-228600" algn="l" defTabSz="914400" rtl="0" eaLnBrk="1" latinLnBrk="0" hangingPunct="1">
        <a:spcBef>
          <a:spcPct val="20000"/>
        </a:spcBef>
        <a:buClrTx/>
        <a:buSzPct val="76000"/>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1325880" indent="-228600" algn="l" defTabSz="914400" rtl="0" eaLnBrk="1" latinLnBrk="0" hangingPunct="1">
        <a:spcBef>
          <a:spcPct val="20000"/>
        </a:spcBef>
        <a:buClrTx/>
        <a:buSzPct val="76000"/>
        <a:buFont typeface="Arial" panose="020B0604020202020204" pitchFamily="34" charset="0"/>
        <a:buChar char="•"/>
        <a:defRPr sz="1600" kern="1200" baseline="0">
          <a:solidFill>
            <a:schemeClr val="bg2">
              <a:lumMod val="25000"/>
            </a:schemeClr>
          </a:solidFill>
          <a:latin typeface="Arial" panose="020B0604020202020204" pitchFamily="34" charset="0"/>
          <a:ea typeface="+mn-ea"/>
          <a:cs typeface="Arial" panose="020B0604020202020204" pitchFamily="34" charset="0"/>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552641"/>
            <a:ext cx="10566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1914796"/>
            <a:ext cx="10363200" cy="44098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529573"/>
      </p:ext>
    </p:extLst>
  </p:cSld>
  <p:clrMap bg1="lt1" tx1="dk1" bg2="lt2" tx2="dk2" accent1="accent1" accent2="accent2" accent3="accent3" accent4="accent4" accent5="accent5" accent6="accent6" hlink="hlink" folHlink="folHlink"/>
  <p:sldLayoutIdLst>
    <p:sldLayoutId id="2147483692" r:id="rId1"/>
    <p:sldLayoutId id="2147483697" r:id="rId2"/>
    <p:sldLayoutId id="2147483699" r:id="rId3"/>
    <p:sldLayoutId id="2147483700" r:id="rId4"/>
    <p:sldLayoutId id="2147483819" r:id="rId5"/>
  </p:sldLayoutIdLst>
  <p:txStyles>
    <p:titleStyle>
      <a:lvl1pPr algn="l" defTabSz="914400" rtl="0" eaLnBrk="1" latinLnBrk="0" hangingPunct="1">
        <a:spcBef>
          <a:spcPct val="0"/>
        </a:spcBef>
        <a:buNone/>
        <a:defRPr sz="4000" b="1" kern="1200">
          <a:solidFill>
            <a:schemeClr val="tx1"/>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Tx/>
        <a:buSzPct val="76000"/>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1pPr>
      <a:lvl2pPr marL="640080" indent="-274320" algn="l" defTabSz="914400" rtl="0" eaLnBrk="1" latinLnBrk="0" hangingPunct="1">
        <a:spcBef>
          <a:spcPct val="20000"/>
        </a:spcBef>
        <a:buClrTx/>
        <a:buSzPct val="76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Tx/>
        <a:buSzPct val="76000"/>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124712" indent="-228600" algn="l" defTabSz="914400" rtl="0" eaLnBrk="1" latinLnBrk="0" hangingPunct="1">
        <a:spcBef>
          <a:spcPct val="20000"/>
        </a:spcBef>
        <a:buClrTx/>
        <a:buSzPct val="76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25880" indent="-228600" algn="l" defTabSz="914400" rtl="0" eaLnBrk="1" latinLnBrk="0" hangingPunct="1">
        <a:spcBef>
          <a:spcPct val="20000"/>
        </a:spcBef>
        <a:buClrTx/>
        <a:buSzPct val="76000"/>
        <a:buFont typeface="Arial" panose="020B0604020202020204" pitchFamily="34" charset="0"/>
        <a:buChar char="•"/>
        <a:defRPr sz="1600" kern="1200" baseline="0">
          <a:solidFill>
            <a:schemeClr val="tx2"/>
          </a:solidFill>
          <a:latin typeface="Arial" panose="020B0604020202020204" pitchFamily="34" charset="0"/>
          <a:ea typeface="+mn-ea"/>
          <a:cs typeface="Arial" panose="020B0604020202020204" pitchFamily="34" charset="0"/>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6" name="Rectangle 65"/>
          <p:cNvSpPr/>
          <p:nvPr/>
        </p:nvSpPr>
        <p:spPr>
          <a:xfrm>
            <a:off x="609600" y="333488"/>
            <a:ext cx="10972800" cy="618564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812800" y="552641"/>
            <a:ext cx="10566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1914796"/>
            <a:ext cx="10363200" cy="44098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224279"/>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701" r:id="rId3"/>
    <p:sldLayoutId id="2147483702" r:id="rId4"/>
    <p:sldLayoutId id="2147483846" r:id="rId5"/>
  </p:sldLayoutIdLst>
  <p:txStyles>
    <p:titleStyle>
      <a:lvl1pPr algn="l" defTabSz="914400" rtl="0" eaLnBrk="1" latinLnBrk="0" hangingPunct="1">
        <a:spcBef>
          <a:spcPct val="0"/>
        </a:spcBef>
        <a:buNone/>
        <a:defRPr sz="4000" b="1" kern="1200">
          <a:solidFill>
            <a:schemeClr val="tx1"/>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Tx/>
        <a:buSzPct val="76000"/>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1pPr>
      <a:lvl2pPr marL="640080" indent="-274320" algn="l" defTabSz="914400" rtl="0" eaLnBrk="1" latinLnBrk="0" hangingPunct="1">
        <a:spcBef>
          <a:spcPct val="20000"/>
        </a:spcBef>
        <a:buClrTx/>
        <a:buSzPct val="76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Tx/>
        <a:buSzPct val="76000"/>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124712" indent="-228600" algn="l" defTabSz="914400" rtl="0" eaLnBrk="1" latinLnBrk="0" hangingPunct="1">
        <a:spcBef>
          <a:spcPct val="20000"/>
        </a:spcBef>
        <a:buClrTx/>
        <a:buSzPct val="76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25880" indent="-228600" algn="l" defTabSz="914400" rtl="0" eaLnBrk="1" latinLnBrk="0" hangingPunct="1">
        <a:spcBef>
          <a:spcPct val="20000"/>
        </a:spcBef>
        <a:buClrTx/>
        <a:buSzPct val="76000"/>
        <a:buFont typeface="Arial" panose="020B0604020202020204" pitchFamily="34" charset="0"/>
        <a:buChar char="•"/>
        <a:defRPr sz="1600" kern="1200" baseline="0">
          <a:solidFill>
            <a:schemeClr val="tx2"/>
          </a:solidFill>
          <a:latin typeface="Arial" panose="020B0604020202020204" pitchFamily="34" charset="0"/>
          <a:ea typeface="+mn-ea"/>
          <a:cs typeface="Arial" panose="020B0604020202020204" pitchFamily="34" charset="0"/>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E348F-C683-42F0-8CB0-3534FBCD4C45}" type="datetimeFigureOut">
              <a:rPr lang="en-US" smtClean="0"/>
              <a:t>6/3/2026</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EDB2DD-7A12-4566-87E9-C4945CE51329}" type="slidenum">
              <a:rPr lang="en-US" smtClean="0"/>
              <a:t>‹#›</a:t>
            </a:fld>
            <a:endParaRPr lang="en-US" dirty="0"/>
          </a:p>
        </p:txBody>
      </p:sp>
    </p:spTree>
    <p:extLst>
      <p:ext uri="{BB962C8B-B14F-4D97-AF65-F5344CB8AC3E}">
        <p14:creationId xmlns:p14="http://schemas.microsoft.com/office/powerpoint/2010/main" val="3118991866"/>
      </p:ext>
    </p:extLst>
  </p:cSld>
  <p:clrMap bg1="lt1" tx1="dk1" bg2="lt2" tx2="dk2" accent1="accent1" accent2="accent2" accent3="accent3" accent4="accent4" accent5="accent5" accent6="accent6" hlink="hlink" folHlink="folHlink"/>
  <p:sldLayoutIdLst>
    <p:sldLayoutId id="21474838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6/3/2026</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4081485512"/>
      </p:ext>
    </p:extLst>
  </p:cSld>
  <p:clrMap bg1="lt1" tx1="dk1" bg2="lt2" tx2="dk2" accent1="accent1" accent2="accent2" accent3="accent3" accent4="accent4" accent5="accent5" accent6="accent6" hlink="hlink" folHlink="folHlink"/>
  <p:sldLayoutIdLst>
    <p:sldLayoutId id="2147483816" r:id="rId1"/>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6/3/2026</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258134972"/>
      </p:ext>
    </p:extLst>
  </p:cSld>
  <p:clrMap bg1="lt1" tx1="dk1" bg2="lt2" tx2="dk2" accent1="accent1" accent2="accent2" accent3="accent3" accent4="accent4" accent5="accent5" accent6="accent6" hlink="hlink" folHlink="folHlink"/>
  <p:sldLayoutIdLst>
    <p:sldLayoutId id="2147483832" r:id="rId1"/>
    <p:sldLayoutId id="2147483845" r:id="rId2"/>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microsoft.com/office/2018/10/relationships/comments" Target="../comments/modernComment_13D_29F800D3.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92.jpeg"/></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72.xml"/><Relationship Id="rId1" Type="http://schemas.openxmlformats.org/officeDocument/2006/relationships/slideLayout" Target="../slideLayouts/slideLayout1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Autofit/>
          </a:bodyPr>
          <a:lstStyle/>
          <a:p>
            <a:r>
              <a:rPr lang="en-US" sz="4800" b="1" dirty="0">
                <a:solidFill>
                  <a:schemeClr val="tx1">
                    <a:lumMod val="95000"/>
                    <a:lumOff val="5000"/>
                  </a:schemeClr>
                </a:solidFill>
                <a:latin typeface="Arial"/>
                <a:cs typeface="Arial"/>
              </a:rPr>
              <a:t>Food Allergies for the CACFP</a:t>
            </a:r>
            <a:endParaRPr lang="en-US" sz="4800" b="1" dirty="0">
              <a:solidFill>
                <a:schemeClr val="tx1">
                  <a:lumMod val="95000"/>
                  <a:lumOff val="5000"/>
                </a:schemeClr>
              </a:solidFill>
            </a:endParaRPr>
          </a:p>
        </p:txBody>
      </p:sp>
      <p:sp>
        <p:nvSpPr>
          <p:cNvPr id="2" name="Subtitle 1">
            <a:extLst>
              <a:ext uri="{FF2B5EF4-FFF2-40B4-BE49-F238E27FC236}">
                <a16:creationId xmlns:a16="http://schemas.microsoft.com/office/drawing/2014/main" id="{DF250A98-AA4E-D451-974B-2D4F9509CBC0}"/>
              </a:ext>
            </a:extLst>
          </p:cNvPr>
          <p:cNvSpPr>
            <a:spLocks noGrp="1"/>
          </p:cNvSpPr>
          <p:nvPr>
            <p:ph type="subTitle" idx="1"/>
          </p:nvPr>
        </p:nvSpPr>
        <p:spPr/>
        <p:txBody>
          <a:bodyPr/>
          <a:lstStyle/>
          <a:p>
            <a:endParaRPr lang="en-US"/>
          </a:p>
        </p:txBody>
      </p:sp>
      <p:pic>
        <p:nvPicPr>
          <p:cNvPr id="12" name="Picture 11" descr="A white cover with purple text&#10;&#10;Description automatically generated">
            <a:extLst>
              <a:ext uri="{FF2B5EF4-FFF2-40B4-BE49-F238E27FC236}">
                <a16:creationId xmlns:a16="http://schemas.microsoft.com/office/drawing/2014/main" id="{D824BB70-FD4B-7EFD-CD66-66D71CF45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76"/>
            <a:ext cx="12185652" cy="6861576"/>
          </a:xfrm>
          <a:prstGeom prst="rect">
            <a:avLst/>
          </a:prstGeom>
        </p:spPr>
      </p:pic>
    </p:spTree>
    <p:extLst>
      <p:ext uri="{BB962C8B-B14F-4D97-AF65-F5344CB8AC3E}">
        <p14:creationId xmlns:p14="http://schemas.microsoft.com/office/powerpoint/2010/main" val="26171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835378" y="1752600"/>
            <a:ext cx="10543823" cy="4038600"/>
          </a:xfrm>
        </p:spPr>
        <p:txBody>
          <a:bodyPr vert="horz" lIns="91440" tIns="45720" rIns="91440" bIns="45720" rtlCol="0" anchor="t">
            <a:normAutofit/>
          </a:bodyPr>
          <a:lstStyle/>
          <a:p>
            <a:pPr marL="401638" indent="-385763">
              <a:spcAft>
                <a:spcPts val="1800"/>
              </a:spcAft>
              <a:buClr>
                <a:srgbClr val="002060"/>
              </a:buClr>
              <a:buSzPct val="100000"/>
              <a:buFont typeface="+mj-lt"/>
              <a:buAutoNum type="arabicPeriod"/>
            </a:pPr>
            <a:r>
              <a:rPr lang="en-US" sz="2800" dirty="0">
                <a:solidFill>
                  <a:srgbClr val="002060"/>
                </a:solidFill>
                <a:latin typeface="Arial"/>
                <a:cs typeface="Arial"/>
              </a:rPr>
              <a:t>Personal reflection (How you felt) </a:t>
            </a:r>
            <a:endParaRPr lang="en-US" dirty="0">
              <a:solidFill>
                <a:srgbClr val="002060"/>
              </a:solidFill>
              <a:latin typeface="Arial"/>
              <a:cs typeface="Arial"/>
            </a:endParaRPr>
          </a:p>
          <a:p>
            <a:pPr marL="401638" indent="-385763">
              <a:spcAft>
                <a:spcPts val="1800"/>
              </a:spcAft>
              <a:buClr>
                <a:srgbClr val="002060"/>
              </a:buClr>
              <a:buSzPct val="100000"/>
              <a:buFont typeface="+mj-lt"/>
              <a:buAutoNum type="arabicPeriod"/>
            </a:pPr>
            <a:r>
              <a:rPr lang="en-US" sz="2800" dirty="0">
                <a:solidFill>
                  <a:srgbClr val="002060"/>
                </a:solidFill>
                <a:latin typeface="Arial"/>
                <a:cs typeface="Arial"/>
              </a:rPr>
              <a:t>Record feelings on the worksheet </a:t>
            </a:r>
            <a:endParaRPr lang="en-US" dirty="0">
              <a:solidFill>
                <a:srgbClr val="002060"/>
              </a:solidFill>
              <a:latin typeface="Arial"/>
              <a:cs typeface="Arial"/>
            </a:endParaRPr>
          </a:p>
          <a:p>
            <a:pPr marL="401638" indent="-385763">
              <a:spcAft>
                <a:spcPts val="1800"/>
              </a:spcAft>
              <a:buClr>
                <a:srgbClr val="002060"/>
              </a:buClr>
              <a:buSzPct val="100000"/>
              <a:buFont typeface="+mj-lt"/>
              <a:buAutoNum type="arabicPeriod"/>
            </a:pPr>
            <a:r>
              <a:rPr lang="en-US" sz="2800" dirty="0">
                <a:solidFill>
                  <a:srgbClr val="002060"/>
                </a:solidFill>
                <a:latin typeface="Arial"/>
                <a:cs typeface="Arial"/>
              </a:rPr>
              <a:t>Discuss as a class</a:t>
            </a:r>
            <a:endParaRPr lang="en-US" dirty="0">
              <a:solidFill>
                <a:srgbClr val="002060"/>
              </a:solidFill>
              <a:latin typeface="Arial"/>
              <a:cs typeface="Arial"/>
            </a:endParaRPr>
          </a:p>
          <a:p>
            <a:pPr marL="582930" indent="-514350">
              <a:spcAft>
                <a:spcPts val="1800"/>
              </a:spcAft>
              <a:buClrTx/>
              <a:buFont typeface="+mj-lt"/>
              <a:buAutoNum type="arabicPeriod"/>
            </a:pPr>
            <a:endParaRPr lang="en-US" sz="2600" dirty="0">
              <a:solidFill>
                <a:srgbClr val="002060"/>
              </a:solidFill>
            </a:endParaRPr>
          </a:p>
        </p:txBody>
      </p:sp>
      <p:pic>
        <p:nvPicPr>
          <p:cNvPr id="6" name="Picture 5" descr="A child smiling at the camera&#10;&#10;Description automatically generated"/>
          <p:cNvPicPr/>
          <p:nvPr/>
        </p:nvPicPr>
        <p:blipFill>
          <a:blip r:embed="rId3" cstate="email">
            <a:extLst>
              <a:ext uri="{28A0092B-C50C-407E-A947-70E740481C1C}">
                <a14:useLocalDpi xmlns:a14="http://schemas.microsoft.com/office/drawing/2010/main"/>
              </a:ext>
            </a:extLst>
          </a:blip>
          <a:stretch>
            <a:fillRect/>
          </a:stretch>
        </p:blipFill>
        <p:spPr bwMode="auto">
          <a:xfrm>
            <a:off x="5791200" y="3048000"/>
            <a:ext cx="5714999" cy="3429000"/>
          </a:xfrm>
          <a:prstGeom prst="rect">
            <a:avLst/>
          </a:prstGeom>
          <a:ln>
            <a:noFill/>
          </a:ln>
          <a:effectLst>
            <a:softEdge rad="112500"/>
          </a:effectLst>
        </p:spPr>
      </p:pic>
      <p:sp>
        <p:nvSpPr>
          <p:cNvPr id="5" name="Title 2"/>
          <p:cNvSpPr txBox="1">
            <a:spLocks/>
          </p:cNvSpPr>
          <p:nvPr/>
        </p:nvSpPr>
        <p:spPr>
          <a:xfrm>
            <a:off x="835378" y="752272"/>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The Power of a Story Activity</a:t>
            </a:r>
          </a:p>
        </p:txBody>
      </p:sp>
    </p:spTree>
    <p:extLst>
      <p:ext uri="{BB962C8B-B14F-4D97-AF65-F5344CB8AC3E}">
        <p14:creationId xmlns:p14="http://schemas.microsoft.com/office/powerpoint/2010/main" val="855401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3"/>
          <p:cNvSpPr>
            <a:spLocks noGrp="1" noChangeArrowheads="1"/>
          </p:cNvSpPr>
          <p:nvPr>
            <p:ph idx="4294967295"/>
          </p:nvPr>
        </p:nvSpPr>
        <p:spPr>
          <a:xfrm>
            <a:off x="1295400" y="1707218"/>
            <a:ext cx="8458200" cy="4351338"/>
          </a:xfrm>
        </p:spPr>
        <p:txBody>
          <a:bodyPr vert="horz" lIns="91440" tIns="45720" rIns="91440" bIns="45720" rtlCol="0" anchor="t">
            <a:normAutofit/>
          </a:bodyPr>
          <a:lstStyle/>
          <a:p>
            <a:pPr marL="0" indent="0">
              <a:spcBef>
                <a:spcPts val="0"/>
              </a:spcBef>
              <a:buNone/>
            </a:pPr>
            <a:r>
              <a:rPr lang="en-US" sz="3200" b="1" dirty="0">
                <a:solidFill>
                  <a:srgbClr val="002060"/>
                </a:solidFill>
                <a:latin typeface="Arial"/>
                <a:cs typeface="Arial"/>
              </a:rPr>
              <a:t>Food Allergy</a:t>
            </a:r>
          </a:p>
          <a:p>
            <a:pPr marL="0" indent="0">
              <a:spcBef>
                <a:spcPts val="0"/>
              </a:spcBef>
              <a:buNone/>
            </a:pPr>
            <a:r>
              <a:rPr lang="en-US" sz="2800" dirty="0">
                <a:solidFill>
                  <a:srgbClr val="002060"/>
                </a:solidFill>
              </a:rPr>
              <a:t>Body reacts to a food protein (allergen)</a:t>
            </a:r>
          </a:p>
          <a:p>
            <a:pPr marL="0" indent="0">
              <a:spcBef>
                <a:spcPts val="0"/>
              </a:spcBef>
              <a:buNone/>
            </a:pPr>
            <a:endParaRPr lang="en-US" b="1" dirty="0">
              <a:solidFill>
                <a:srgbClr val="002060"/>
              </a:solidFill>
            </a:endParaRPr>
          </a:p>
          <a:p>
            <a:pPr marL="0" indent="0">
              <a:spcBef>
                <a:spcPts val="0"/>
              </a:spcBef>
              <a:buNone/>
            </a:pPr>
            <a:r>
              <a:rPr lang="en-US" sz="3200" b="1" dirty="0">
                <a:solidFill>
                  <a:srgbClr val="002060"/>
                </a:solidFill>
                <a:latin typeface="Arial"/>
                <a:cs typeface="Arial"/>
              </a:rPr>
              <a:t>Body’s Immune System</a:t>
            </a:r>
          </a:p>
          <a:p>
            <a:pPr marL="344488" indent="-344488">
              <a:spcBef>
                <a:spcPts val="0"/>
              </a:spcBef>
              <a:buClr>
                <a:srgbClr val="002060"/>
              </a:buClr>
              <a:buSzPct val="100000"/>
            </a:pPr>
            <a:r>
              <a:rPr lang="en-US" sz="2800" dirty="0">
                <a:solidFill>
                  <a:srgbClr val="002060"/>
                </a:solidFill>
              </a:rPr>
              <a:t>Body thinks food protein is dangerous           Creates antibodies against the allergen</a:t>
            </a:r>
          </a:p>
          <a:p>
            <a:pPr marL="0" indent="0">
              <a:spcBef>
                <a:spcPts val="0"/>
              </a:spcBef>
              <a:buNone/>
            </a:pPr>
            <a:endParaRPr lang="en-US" sz="2800" b="1" u="sng" dirty="0">
              <a:solidFill>
                <a:srgbClr val="002060"/>
              </a:solidFill>
            </a:endParaRPr>
          </a:p>
          <a:p>
            <a:pPr marL="0" indent="0">
              <a:spcBef>
                <a:spcPts val="0"/>
              </a:spcBef>
              <a:buNone/>
            </a:pPr>
            <a:r>
              <a:rPr lang="en-US" sz="2800" b="1" u="sng" dirty="0">
                <a:solidFill>
                  <a:srgbClr val="002060"/>
                </a:solidFill>
                <a:latin typeface="Arial"/>
                <a:cs typeface="Arial"/>
              </a:rPr>
              <a:t>EVEN A TRACE</a:t>
            </a:r>
            <a:r>
              <a:rPr lang="en-US" sz="2800" b="1" dirty="0">
                <a:solidFill>
                  <a:srgbClr val="002060"/>
                </a:solidFill>
                <a:latin typeface="Arial"/>
                <a:cs typeface="Arial"/>
              </a:rPr>
              <a:t> can result in an allergic reaction.</a:t>
            </a:r>
          </a:p>
          <a:p>
            <a:pPr eaLnBrk="1" hangingPunct="1"/>
            <a:endParaRPr lang="en-US" dirty="0">
              <a:solidFill>
                <a:srgbClr val="002060"/>
              </a:solidFill>
            </a:endParaRPr>
          </a:p>
        </p:txBody>
      </p:sp>
      <p:sp>
        <p:nvSpPr>
          <p:cNvPr id="5" name="Title 2"/>
          <p:cNvSpPr txBox="1">
            <a:spLocks/>
          </p:cNvSpPr>
          <p:nvPr/>
        </p:nvSpPr>
        <p:spPr>
          <a:xfrm>
            <a:off x="1295400" y="564218"/>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What Is a Food Allergy?</a:t>
            </a:r>
          </a:p>
        </p:txBody>
      </p:sp>
    </p:spTree>
    <p:extLst>
      <p:ext uri="{BB962C8B-B14F-4D97-AF65-F5344CB8AC3E}">
        <p14:creationId xmlns:p14="http://schemas.microsoft.com/office/powerpoint/2010/main" val="1640125039"/>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human body with organs&#10;&#10;Description automatically generated"/>
          <p:cNvPicPr>
            <a:picLocks noChangeAspect="1"/>
          </p:cNvPicPr>
          <p:nvPr/>
        </p:nvPicPr>
        <p:blipFill rotWithShape="1">
          <a:blip r:embed="rId3"/>
          <a:srcRect l="-1" r="-2430" b="3311"/>
          <a:stretch/>
        </p:blipFill>
        <p:spPr>
          <a:xfrm>
            <a:off x="4495800" y="1828800"/>
            <a:ext cx="3603832" cy="4906963"/>
          </a:xfrm>
          <a:prstGeom prst="rect">
            <a:avLst/>
          </a:prstGeom>
        </p:spPr>
      </p:pic>
      <p:sp>
        <p:nvSpPr>
          <p:cNvPr id="7" name="Title 6"/>
          <p:cNvSpPr>
            <a:spLocks noGrp="1"/>
          </p:cNvSpPr>
          <p:nvPr>
            <p:ph type="title"/>
          </p:nvPr>
        </p:nvSpPr>
        <p:spPr>
          <a:xfrm>
            <a:off x="951412" y="122237"/>
            <a:ext cx="9971159" cy="1325563"/>
          </a:xfrm>
        </p:spPr>
        <p:txBody>
          <a:bodyPr/>
          <a:lstStyle/>
          <a:p>
            <a:r>
              <a:rPr lang="en-US" b="1" dirty="0">
                <a:solidFill>
                  <a:srgbClr val="002060"/>
                </a:solidFill>
                <a:latin typeface="Arial"/>
                <a:cs typeface="Calibri"/>
              </a:rPr>
              <a:t>Allergic Reaction Symptoms</a:t>
            </a:r>
            <a:endParaRPr lang="en-US" dirty="0">
              <a:solidFill>
                <a:srgbClr val="002060"/>
              </a:solidFill>
              <a:latin typeface="Arial"/>
              <a:cs typeface="Calibri"/>
            </a:endParaRPr>
          </a:p>
        </p:txBody>
      </p:sp>
      <p:sp>
        <p:nvSpPr>
          <p:cNvPr id="6" name="Subtitle 5"/>
          <p:cNvSpPr>
            <a:spLocks noGrp="1"/>
          </p:cNvSpPr>
          <p:nvPr>
            <p:ph type="subTitle" idx="13"/>
          </p:nvPr>
        </p:nvSpPr>
        <p:spPr>
          <a:xfrm>
            <a:off x="1692245" y="1062142"/>
            <a:ext cx="8965742" cy="692595"/>
          </a:xfrm>
        </p:spPr>
        <p:txBody>
          <a:bodyPr>
            <a:noAutofit/>
          </a:bodyPr>
          <a:lstStyle/>
          <a:p>
            <a:pPr marL="344488" indent="-344488" eaLnBrk="0" hangingPunct="0">
              <a:lnSpc>
                <a:spcPct val="100000"/>
              </a:lnSpc>
              <a:spcBef>
                <a:spcPts val="600"/>
              </a:spcBef>
              <a:buClr>
                <a:srgbClr val="002060"/>
              </a:buClr>
              <a:buSzPct val="100000"/>
              <a:buFont typeface="Arial" panose="020B0604020202020204" pitchFamily="34" charset="0"/>
              <a:buChar char="•"/>
            </a:pPr>
            <a:r>
              <a:rPr lang="en-US" sz="2400" b="0" dirty="0">
                <a:solidFill>
                  <a:srgbClr val="002060"/>
                </a:solidFill>
              </a:rPr>
              <a:t>One or more symptoms can occur from minutes to a few hours</a:t>
            </a:r>
          </a:p>
          <a:p>
            <a:pPr marL="344488" indent="-344488" eaLnBrk="0" hangingPunct="0">
              <a:lnSpc>
                <a:spcPct val="100000"/>
              </a:lnSpc>
              <a:spcBef>
                <a:spcPts val="600"/>
              </a:spcBef>
              <a:buClr>
                <a:srgbClr val="002060"/>
              </a:buClr>
              <a:buSzPct val="100000"/>
              <a:buFont typeface="Arial" panose="020B0604020202020204" pitchFamily="34" charset="0"/>
              <a:buChar char="•"/>
            </a:pPr>
            <a:r>
              <a:rPr lang="en-US" sz="2400" b="0" dirty="0">
                <a:solidFill>
                  <a:srgbClr val="002060"/>
                </a:solidFill>
              </a:rPr>
              <a:t>Can be </a:t>
            </a:r>
            <a:r>
              <a:rPr lang="en-US" sz="2400" dirty="0">
                <a:solidFill>
                  <a:srgbClr val="002060"/>
                </a:solidFill>
              </a:rPr>
              <a:t>MILD</a:t>
            </a:r>
            <a:r>
              <a:rPr lang="en-US" sz="2400" b="0" dirty="0">
                <a:solidFill>
                  <a:srgbClr val="002060"/>
                </a:solidFill>
              </a:rPr>
              <a:t> to </a:t>
            </a:r>
            <a:r>
              <a:rPr lang="en-US" sz="2400" dirty="0">
                <a:solidFill>
                  <a:srgbClr val="002060"/>
                </a:solidFill>
              </a:rPr>
              <a:t>SEVERE</a:t>
            </a:r>
          </a:p>
        </p:txBody>
      </p:sp>
      <p:sp>
        <p:nvSpPr>
          <p:cNvPr id="11" name="Content Placeholder 10"/>
          <p:cNvSpPr>
            <a:spLocks noGrp="1"/>
          </p:cNvSpPr>
          <p:nvPr>
            <p:ph type="body" sz="quarter" idx="4294967295"/>
          </p:nvPr>
        </p:nvSpPr>
        <p:spPr>
          <a:xfrm>
            <a:off x="6938281" y="3603009"/>
            <a:ext cx="3529723" cy="1654791"/>
          </a:xfrm>
          <a:noFill/>
          <a:ln>
            <a:solidFill>
              <a:schemeClr val="accent1">
                <a:lumMod val="75000"/>
              </a:schemeClr>
            </a:solidFill>
          </a:ln>
        </p:spPr>
        <p:txBody>
          <a:bodyPr>
            <a:normAutofit/>
          </a:bodyPr>
          <a:lstStyle/>
          <a:p>
            <a:pPr fontAlgn="auto">
              <a:spcBef>
                <a:spcPts val="0"/>
              </a:spcBef>
              <a:spcAft>
                <a:spcPts val="400"/>
              </a:spcAft>
              <a:buClr>
                <a:srgbClr val="002060"/>
              </a:buClr>
              <a:buSzPct val="100000"/>
              <a:buFont typeface="Arial" panose="020B0604020202020204" pitchFamily="34" charset="0"/>
              <a:buChar char="•"/>
              <a:defRPr/>
            </a:pPr>
            <a:r>
              <a:rPr lang="en-US" sz="2200" dirty="0">
                <a:solidFill>
                  <a:srgbClr val="002060"/>
                </a:solidFill>
              </a:rPr>
              <a:t>Swelling</a:t>
            </a:r>
          </a:p>
          <a:p>
            <a:pPr fontAlgn="auto">
              <a:spcBef>
                <a:spcPts val="0"/>
              </a:spcBef>
              <a:spcAft>
                <a:spcPts val="400"/>
              </a:spcAft>
              <a:buClr>
                <a:srgbClr val="002060"/>
              </a:buClr>
              <a:buSzPct val="100000"/>
              <a:buFont typeface="Arial" panose="020B0604020202020204" pitchFamily="34" charset="0"/>
              <a:buChar char="•"/>
              <a:defRPr/>
            </a:pPr>
            <a:r>
              <a:rPr lang="en-US" sz="2200" dirty="0">
                <a:solidFill>
                  <a:srgbClr val="7030A0"/>
                </a:solidFill>
              </a:rPr>
              <a:t>Hives</a:t>
            </a:r>
          </a:p>
          <a:p>
            <a:pPr fontAlgn="auto">
              <a:spcBef>
                <a:spcPts val="0"/>
              </a:spcBef>
              <a:spcAft>
                <a:spcPts val="400"/>
              </a:spcAft>
              <a:buClr>
                <a:srgbClr val="002060"/>
              </a:buClr>
              <a:buSzPct val="100000"/>
              <a:buFont typeface="Arial" panose="020B0604020202020204" pitchFamily="34" charset="0"/>
              <a:buChar char="•"/>
              <a:defRPr/>
            </a:pPr>
            <a:r>
              <a:rPr lang="en-US" sz="2200" dirty="0">
                <a:solidFill>
                  <a:srgbClr val="002060"/>
                </a:solidFill>
              </a:rPr>
              <a:t>Eczema</a:t>
            </a:r>
          </a:p>
          <a:p>
            <a:pPr fontAlgn="auto">
              <a:spcBef>
                <a:spcPts val="0"/>
              </a:spcBef>
              <a:spcAft>
                <a:spcPts val="400"/>
              </a:spcAft>
              <a:buClr>
                <a:srgbClr val="002060"/>
              </a:buClr>
              <a:buSzPct val="100000"/>
              <a:buFont typeface="Arial" panose="020B0604020202020204" pitchFamily="34" charset="0"/>
              <a:buChar char="•"/>
              <a:defRPr/>
            </a:pPr>
            <a:r>
              <a:rPr lang="en-US" sz="2200" dirty="0">
                <a:solidFill>
                  <a:srgbClr val="7030A0"/>
                </a:solidFill>
              </a:rPr>
              <a:t>Itchy, red rash</a:t>
            </a:r>
          </a:p>
          <a:p>
            <a:pPr>
              <a:buClrTx/>
              <a:buFont typeface="Arial" panose="020B0604020202020204" pitchFamily="34" charset="0"/>
              <a:buChar char="•"/>
            </a:pPr>
            <a:endParaRPr lang="en-US" sz="2200" dirty="0"/>
          </a:p>
        </p:txBody>
      </p:sp>
      <p:sp>
        <p:nvSpPr>
          <p:cNvPr id="9" name="Content Placeholder 8"/>
          <p:cNvSpPr>
            <a:spLocks noGrp="1"/>
          </p:cNvSpPr>
          <p:nvPr>
            <p:ph idx="4294967295"/>
          </p:nvPr>
        </p:nvSpPr>
        <p:spPr>
          <a:xfrm>
            <a:off x="1012904" y="4243548"/>
            <a:ext cx="3346510" cy="1319052"/>
          </a:xfrm>
          <a:ln>
            <a:solidFill>
              <a:schemeClr val="accent1">
                <a:lumMod val="75000"/>
              </a:schemeClr>
            </a:solidFill>
          </a:ln>
        </p:spPr>
        <p:txBody>
          <a:bodyPr>
            <a:noAutofit/>
          </a:bodyPr>
          <a:lstStyle/>
          <a:p>
            <a:pPr fontAlgn="auto">
              <a:spcBef>
                <a:spcPts val="0"/>
              </a:spcBef>
              <a:spcAft>
                <a:spcPts val="400"/>
              </a:spcAft>
              <a:buClr>
                <a:srgbClr val="002060"/>
              </a:buClr>
              <a:buSzPct val="100000"/>
              <a:buFont typeface="Arial" panose="020B0604020202020204" pitchFamily="34" charset="0"/>
              <a:buChar char="•"/>
              <a:defRPr/>
            </a:pPr>
            <a:r>
              <a:rPr lang="en-US" sz="2200" dirty="0">
                <a:solidFill>
                  <a:srgbClr val="002060"/>
                </a:solidFill>
              </a:rPr>
              <a:t>Nausea &amp; vomiting</a:t>
            </a:r>
          </a:p>
          <a:p>
            <a:pPr fontAlgn="auto">
              <a:spcBef>
                <a:spcPts val="0"/>
              </a:spcBef>
              <a:spcAft>
                <a:spcPts val="400"/>
              </a:spcAft>
              <a:buClr>
                <a:srgbClr val="002060"/>
              </a:buClr>
              <a:buSzPct val="100000"/>
              <a:buFont typeface="Arial" panose="020B0604020202020204" pitchFamily="34" charset="0"/>
              <a:buChar char="•"/>
              <a:defRPr/>
            </a:pPr>
            <a:r>
              <a:rPr lang="en-US" sz="2200" dirty="0">
                <a:solidFill>
                  <a:srgbClr val="7030A0"/>
                </a:solidFill>
              </a:rPr>
              <a:t>Diarrhea</a:t>
            </a:r>
          </a:p>
          <a:p>
            <a:pPr fontAlgn="auto">
              <a:spcBef>
                <a:spcPct val="5000"/>
              </a:spcBef>
              <a:spcAft>
                <a:spcPts val="0"/>
              </a:spcAft>
              <a:buClr>
                <a:srgbClr val="002060"/>
              </a:buClr>
              <a:buSzPct val="100000"/>
              <a:buFont typeface="Arial" panose="020B0604020202020204" pitchFamily="34" charset="0"/>
              <a:buChar char="•"/>
              <a:defRPr/>
            </a:pPr>
            <a:r>
              <a:rPr lang="en-US" sz="2200" dirty="0">
                <a:solidFill>
                  <a:srgbClr val="002060"/>
                </a:solidFill>
              </a:rPr>
              <a:t>Abdominal cramping</a:t>
            </a:r>
          </a:p>
        </p:txBody>
      </p:sp>
      <p:sp>
        <p:nvSpPr>
          <p:cNvPr id="10" name="Content Placeholder 8"/>
          <p:cNvSpPr>
            <a:spLocks noGrp="1"/>
          </p:cNvSpPr>
          <p:nvPr>
            <p:ph sz="half" idx="4294967295"/>
          </p:nvPr>
        </p:nvSpPr>
        <p:spPr>
          <a:xfrm>
            <a:off x="1003854" y="2192075"/>
            <a:ext cx="3134495" cy="829455"/>
          </a:xfrm>
          <a:ln>
            <a:solidFill>
              <a:schemeClr val="accent1">
                <a:lumMod val="75000"/>
              </a:schemeClr>
            </a:solidFill>
          </a:ln>
        </p:spPr>
        <p:txBody>
          <a:bodyPr>
            <a:noAutofit/>
          </a:bodyPr>
          <a:lstStyle/>
          <a:p>
            <a:pPr fontAlgn="auto">
              <a:spcBef>
                <a:spcPts val="0"/>
              </a:spcBef>
              <a:spcAft>
                <a:spcPts val="400"/>
              </a:spcAft>
              <a:buClr>
                <a:srgbClr val="002060"/>
              </a:buClr>
              <a:buSzPct val="100000"/>
              <a:buFont typeface="Arial" panose="020B0604020202020204" pitchFamily="34" charset="0"/>
              <a:buChar char="•"/>
              <a:defRPr/>
            </a:pPr>
            <a:r>
              <a:rPr lang="en-US" sz="2200" dirty="0">
                <a:solidFill>
                  <a:srgbClr val="002060"/>
                </a:solidFill>
              </a:rPr>
              <a:t>Trouble swallowing</a:t>
            </a:r>
          </a:p>
          <a:p>
            <a:pPr fontAlgn="auto">
              <a:spcBef>
                <a:spcPts val="0"/>
              </a:spcBef>
              <a:spcAft>
                <a:spcPts val="400"/>
              </a:spcAft>
              <a:buClr>
                <a:srgbClr val="002060"/>
              </a:buClr>
              <a:buSzPct val="100000"/>
              <a:buFont typeface="Arial" panose="020B0604020202020204" pitchFamily="34" charset="0"/>
              <a:buChar char="•"/>
              <a:defRPr/>
            </a:pPr>
            <a:r>
              <a:rPr lang="en-US" sz="2200" dirty="0">
                <a:solidFill>
                  <a:srgbClr val="7030A0"/>
                </a:solidFill>
              </a:rPr>
              <a:t>Voice change</a:t>
            </a:r>
          </a:p>
        </p:txBody>
      </p:sp>
      <p:sp>
        <p:nvSpPr>
          <p:cNvPr id="12" name="Content Placeholder 10"/>
          <p:cNvSpPr>
            <a:spLocks noGrp="1"/>
          </p:cNvSpPr>
          <p:nvPr>
            <p:ph sz="quarter" idx="4294967295"/>
          </p:nvPr>
        </p:nvSpPr>
        <p:spPr>
          <a:xfrm>
            <a:off x="6918829" y="1891149"/>
            <a:ext cx="3529723" cy="489858"/>
          </a:xfrm>
          <a:ln>
            <a:solidFill>
              <a:schemeClr val="accent1">
                <a:lumMod val="75000"/>
              </a:schemeClr>
            </a:solidFill>
          </a:ln>
        </p:spPr>
        <p:txBody>
          <a:bodyPr>
            <a:normAutofit fontScale="92500"/>
          </a:bodyPr>
          <a:lstStyle/>
          <a:p>
            <a:pPr fontAlgn="auto">
              <a:spcBef>
                <a:spcPts val="0"/>
              </a:spcBef>
              <a:spcAft>
                <a:spcPts val="400"/>
              </a:spcAft>
              <a:buClr>
                <a:srgbClr val="002060"/>
              </a:buClr>
              <a:buSzPct val="100000"/>
              <a:buFont typeface="Arial" panose="020B0604020202020204" pitchFamily="34" charset="0"/>
              <a:buChar char="•"/>
              <a:defRPr/>
            </a:pPr>
            <a:r>
              <a:rPr lang="en-US" sz="2400" dirty="0">
                <a:solidFill>
                  <a:srgbClr val="002060"/>
                </a:solidFill>
              </a:rPr>
              <a:t>Loss of consciousness</a:t>
            </a:r>
          </a:p>
          <a:p>
            <a:pPr>
              <a:buClrTx/>
              <a:buFont typeface="Arial" panose="020B0604020202020204" pitchFamily="34" charset="0"/>
              <a:buChar char="•"/>
            </a:pPr>
            <a:endParaRPr lang="en-US" sz="2000" dirty="0"/>
          </a:p>
        </p:txBody>
      </p:sp>
      <p:sp>
        <p:nvSpPr>
          <p:cNvPr id="13" name="Content Placeholder 10"/>
          <p:cNvSpPr>
            <a:spLocks noGrp="1"/>
          </p:cNvSpPr>
          <p:nvPr>
            <p:ph sz="quarter" idx="4294967295"/>
          </p:nvPr>
        </p:nvSpPr>
        <p:spPr>
          <a:xfrm>
            <a:off x="6918829" y="2679410"/>
            <a:ext cx="3529723" cy="438124"/>
          </a:xfrm>
          <a:ln>
            <a:solidFill>
              <a:schemeClr val="accent1">
                <a:lumMod val="75000"/>
              </a:schemeClr>
            </a:solidFill>
          </a:ln>
        </p:spPr>
        <p:txBody>
          <a:bodyPr>
            <a:normAutofit fontScale="92500"/>
          </a:bodyPr>
          <a:lstStyle/>
          <a:p>
            <a:pPr fontAlgn="auto">
              <a:spcBef>
                <a:spcPts val="0"/>
              </a:spcBef>
              <a:spcAft>
                <a:spcPts val="400"/>
              </a:spcAft>
              <a:buClr>
                <a:srgbClr val="002060"/>
              </a:buClr>
              <a:buSzPct val="100000"/>
              <a:buFont typeface="Arial" panose="020B0604020202020204" pitchFamily="34" charset="0"/>
              <a:buChar char="•"/>
              <a:defRPr/>
            </a:pPr>
            <a:r>
              <a:rPr lang="en-US" sz="2400" dirty="0">
                <a:solidFill>
                  <a:srgbClr val="002060"/>
                </a:solidFill>
              </a:rPr>
              <a:t>Drop in blood pressure</a:t>
            </a:r>
          </a:p>
        </p:txBody>
      </p:sp>
      <p:sp>
        <p:nvSpPr>
          <p:cNvPr id="3" name="Right Arrow 2"/>
          <p:cNvSpPr/>
          <p:nvPr/>
        </p:nvSpPr>
        <p:spPr>
          <a:xfrm rot="580775">
            <a:off x="3937209" y="2732158"/>
            <a:ext cx="1538141" cy="169413"/>
          </a:xfrm>
          <a:prstGeom prst="rightArrow">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20126508">
            <a:off x="3850569" y="4244674"/>
            <a:ext cx="1805853" cy="180467"/>
          </a:xfrm>
          <a:prstGeom prst="rightArrow">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10800000">
            <a:off x="6172201" y="4053016"/>
            <a:ext cx="757030" cy="149973"/>
          </a:xfrm>
          <a:prstGeom prst="rightArrow">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9858107">
            <a:off x="5492816" y="3031810"/>
            <a:ext cx="1590784" cy="150147"/>
          </a:xfrm>
          <a:prstGeom prst="rightArrow">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rot="10580186">
            <a:off x="5593464" y="2097149"/>
            <a:ext cx="1471565" cy="141981"/>
          </a:xfrm>
          <a:prstGeom prst="rightArrow">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8"/>
          <p:cNvSpPr>
            <a:spLocks noGrp="1"/>
          </p:cNvSpPr>
          <p:nvPr>
            <p:ph sz="half" idx="4294967295"/>
          </p:nvPr>
        </p:nvSpPr>
        <p:spPr>
          <a:xfrm>
            <a:off x="1012904" y="3232779"/>
            <a:ext cx="3316874" cy="856299"/>
          </a:xfrm>
          <a:ln>
            <a:solidFill>
              <a:schemeClr val="accent1">
                <a:lumMod val="75000"/>
              </a:schemeClr>
            </a:solidFill>
          </a:ln>
        </p:spPr>
        <p:txBody>
          <a:bodyPr>
            <a:noAutofit/>
          </a:bodyPr>
          <a:lstStyle/>
          <a:p>
            <a:pPr fontAlgn="auto">
              <a:spcBef>
                <a:spcPts val="0"/>
              </a:spcBef>
              <a:spcAft>
                <a:spcPts val="400"/>
              </a:spcAft>
              <a:buClr>
                <a:srgbClr val="002060"/>
              </a:buClr>
              <a:buSzPct val="100000"/>
              <a:buFont typeface="Arial" panose="020B0604020202020204" pitchFamily="34" charset="0"/>
              <a:buChar char="•"/>
              <a:defRPr/>
            </a:pPr>
            <a:r>
              <a:rPr lang="en-US" sz="2200" dirty="0">
                <a:solidFill>
                  <a:srgbClr val="002060"/>
                </a:solidFill>
              </a:rPr>
              <a:t>Shortness of breath</a:t>
            </a:r>
          </a:p>
          <a:p>
            <a:pPr fontAlgn="auto">
              <a:spcBef>
                <a:spcPts val="0"/>
              </a:spcBef>
              <a:spcAft>
                <a:spcPts val="400"/>
              </a:spcAft>
              <a:buClr>
                <a:srgbClr val="002060"/>
              </a:buClr>
              <a:buSzPct val="100000"/>
              <a:buFont typeface="Arial" panose="020B0604020202020204" pitchFamily="34" charset="0"/>
              <a:buChar char="•"/>
              <a:defRPr/>
            </a:pPr>
            <a:r>
              <a:rPr lang="en-US" sz="2200" dirty="0">
                <a:solidFill>
                  <a:srgbClr val="7030A0"/>
                </a:solidFill>
              </a:rPr>
              <a:t>Repetitive coughing</a:t>
            </a:r>
          </a:p>
        </p:txBody>
      </p:sp>
      <p:sp>
        <p:nvSpPr>
          <p:cNvPr id="20" name="Right Arrow 19"/>
          <p:cNvSpPr/>
          <p:nvPr/>
        </p:nvSpPr>
        <p:spPr>
          <a:xfrm rot="20892660">
            <a:off x="4018656" y="3505383"/>
            <a:ext cx="1203635" cy="181768"/>
          </a:xfrm>
          <a:prstGeom prst="rightArrow">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6938281" y="5757917"/>
            <a:ext cx="3754770" cy="365125"/>
          </a:xfrm>
        </p:spPr>
        <p:txBody>
          <a:bodyPr/>
          <a:lstStyle/>
          <a:p>
            <a:r>
              <a:rPr lang="en-US" sz="3200" b="1" dirty="0">
                <a:solidFill>
                  <a:srgbClr val="002060"/>
                </a:solidFill>
              </a:rPr>
              <a:t>Death may occur</a:t>
            </a:r>
          </a:p>
        </p:txBody>
      </p:sp>
    </p:spTree>
    <p:extLst>
      <p:ext uri="{BB962C8B-B14F-4D97-AF65-F5344CB8AC3E}">
        <p14:creationId xmlns:p14="http://schemas.microsoft.com/office/powerpoint/2010/main" val="276161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latin typeface="Arial"/>
                <a:cs typeface="Arial"/>
              </a:rPr>
              <a:t>Treatment for Allergic Reaction</a:t>
            </a:r>
          </a:p>
        </p:txBody>
      </p:sp>
      <p:sp>
        <p:nvSpPr>
          <p:cNvPr id="3" name="Content Placeholder 2"/>
          <p:cNvSpPr>
            <a:spLocks noGrp="1"/>
          </p:cNvSpPr>
          <p:nvPr>
            <p:ph idx="1"/>
          </p:nvPr>
        </p:nvSpPr>
        <p:spPr>
          <a:xfrm>
            <a:off x="929641" y="1784482"/>
            <a:ext cx="7604759" cy="3776925"/>
          </a:xfrm>
        </p:spPr>
        <p:txBody>
          <a:bodyPr>
            <a:normAutofit/>
          </a:bodyPr>
          <a:lstStyle/>
          <a:p>
            <a:pPr marL="344488" indent="-344488">
              <a:spcAft>
                <a:spcPts val="1200"/>
              </a:spcAft>
              <a:buClr>
                <a:srgbClr val="002060"/>
              </a:buClr>
              <a:buSzPct val="100000"/>
              <a:buFont typeface="Arial" panose="020B0604020202020204" pitchFamily="34" charset="0"/>
              <a:buChar char="•"/>
            </a:pPr>
            <a:r>
              <a:rPr lang="en-US" sz="2400" dirty="0">
                <a:solidFill>
                  <a:srgbClr val="002060"/>
                </a:solidFill>
              </a:rPr>
              <a:t>Determined by a State-licensed healthcare professional</a:t>
            </a:r>
          </a:p>
          <a:p>
            <a:pPr marL="344488" indent="-344488">
              <a:spcAft>
                <a:spcPts val="1200"/>
              </a:spcAft>
              <a:buClr>
                <a:srgbClr val="002060"/>
              </a:buClr>
              <a:buSzPct val="100000"/>
              <a:buFont typeface="Arial" panose="020B0604020202020204" pitchFamily="34" charset="0"/>
              <a:buChar char="•"/>
            </a:pPr>
            <a:r>
              <a:rPr lang="en-US" sz="2400" dirty="0">
                <a:solidFill>
                  <a:srgbClr val="002060"/>
                </a:solidFill>
              </a:rPr>
              <a:t>Written in the emergency care section of the food allergy plan</a:t>
            </a:r>
          </a:p>
          <a:p>
            <a:pPr marL="344488" indent="-344488">
              <a:buClr>
                <a:srgbClr val="002060"/>
              </a:buClr>
              <a:buSzPct val="100000"/>
              <a:buFont typeface="Arial" panose="020B0604020202020204" pitchFamily="34" charset="0"/>
              <a:buChar char="•"/>
            </a:pPr>
            <a:r>
              <a:rPr lang="en-US" sz="2400" dirty="0">
                <a:solidFill>
                  <a:srgbClr val="002060"/>
                </a:solidFill>
              </a:rPr>
              <a:t>Treatments for an allergic reaction may include:</a:t>
            </a:r>
            <a:endParaRPr lang="en-US" sz="2400" b="1" dirty="0">
              <a:solidFill>
                <a:srgbClr val="002060"/>
              </a:solidFill>
            </a:endParaRPr>
          </a:p>
          <a:p>
            <a:pPr marL="815975" lvl="1" indent="-358775" fontAlgn="base">
              <a:buClr>
                <a:srgbClr val="002060"/>
              </a:buClr>
              <a:buSzPct val="75000"/>
              <a:buFont typeface="Arial" panose="020B0604020202020204" pitchFamily="34" charset="0"/>
              <a:buChar char="•"/>
            </a:pPr>
            <a:r>
              <a:rPr lang="en-US" sz="2400" i="0" dirty="0">
                <a:solidFill>
                  <a:srgbClr val="002060"/>
                </a:solidFill>
              </a:rPr>
              <a:t>Epinephrine</a:t>
            </a:r>
          </a:p>
          <a:p>
            <a:pPr marL="815975" lvl="1" indent="-358775" fontAlgn="base">
              <a:buClr>
                <a:srgbClr val="002060"/>
              </a:buClr>
              <a:buSzPct val="75000"/>
              <a:buFont typeface="Arial" panose="020B0604020202020204" pitchFamily="34" charset="0"/>
              <a:buChar char="•"/>
            </a:pPr>
            <a:r>
              <a:rPr lang="en-US" sz="2400" i="0" dirty="0">
                <a:solidFill>
                  <a:srgbClr val="002060"/>
                </a:solidFill>
              </a:rPr>
              <a:t>Antihistamine</a:t>
            </a:r>
          </a:p>
          <a:p>
            <a:pPr marL="815975" lvl="1" indent="-358775" fontAlgn="base">
              <a:buClr>
                <a:srgbClr val="002060"/>
              </a:buClr>
              <a:buSzPct val="75000"/>
              <a:buFont typeface="Arial" panose="020B0604020202020204" pitchFamily="34" charset="0"/>
              <a:buChar char="•"/>
            </a:pPr>
            <a:r>
              <a:rPr lang="en-US" sz="2400" i="0" dirty="0">
                <a:solidFill>
                  <a:srgbClr val="002060"/>
                </a:solidFill>
              </a:rPr>
              <a:t>Inhaler</a:t>
            </a:r>
            <a:endParaRPr lang="en-US" sz="2400" dirty="0">
              <a:solidFill>
                <a:srgbClr val="002060"/>
              </a:solidFill>
            </a:endParaRPr>
          </a:p>
        </p:txBody>
      </p:sp>
      <p:pic>
        <p:nvPicPr>
          <p:cNvPr id="6" name="Picture 5" descr="A person in a white coat with a stethoscope around his neck&#10;&#10;Description automatically generated"/>
          <p:cNvPicPr/>
          <p:nvPr/>
        </p:nvPicPr>
        <p:blipFill>
          <a:blip r:embed="rId2" cstate="screen">
            <a:extLst>
              <a:ext uri="{28A0092B-C50C-407E-A947-70E740481C1C}">
                <a14:useLocalDpi xmlns:a14="http://schemas.microsoft.com/office/drawing/2010/main"/>
              </a:ext>
            </a:extLst>
          </a:blip>
          <a:stretch>
            <a:fillRect/>
          </a:stretch>
        </p:blipFill>
        <p:spPr bwMode="auto">
          <a:xfrm>
            <a:off x="8610600" y="1465552"/>
            <a:ext cx="2840503" cy="4414785"/>
          </a:xfrm>
          <a:prstGeom prst="rect">
            <a:avLst/>
          </a:prstGeom>
          <a:ln>
            <a:noFill/>
          </a:ln>
          <a:effectLst>
            <a:softEdge rad="112500"/>
          </a:effectLst>
        </p:spPr>
      </p:pic>
    </p:spTree>
    <p:extLst>
      <p:ext uri="{BB962C8B-B14F-4D97-AF65-F5344CB8AC3E}">
        <p14:creationId xmlns:p14="http://schemas.microsoft.com/office/powerpoint/2010/main" val="2058940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60432" y="1524000"/>
            <a:ext cx="4559968" cy="4038600"/>
          </a:xfrm>
        </p:spPr>
        <p:txBody>
          <a:bodyPr vert="horz" lIns="91440" tIns="45720" rIns="91440" bIns="45720" rtlCol="0" anchor="t">
            <a:normAutofit/>
          </a:bodyPr>
          <a:lstStyle/>
          <a:p>
            <a:pPr marL="344488" indent="-347663">
              <a:spcAft>
                <a:spcPts val="1200"/>
              </a:spcAft>
              <a:buClr>
                <a:srgbClr val="002060"/>
              </a:buClr>
              <a:buSzPct val="100000"/>
              <a:buFont typeface="Arial" pitchFamily="18" charset="2"/>
              <a:buChar char="•"/>
            </a:pPr>
            <a:r>
              <a:rPr lang="en-US" dirty="0">
                <a:solidFill>
                  <a:srgbClr val="002060"/>
                </a:solidFill>
                <a:latin typeface="Arial"/>
                <a:cs typeface="Arial"/>
              </a:rPr>
              <a:t>There is a frog in my throat.</a:t>
            </a:r>
            <a:endParaRPr lang="en-US" dirty="0">
              <a:solidFill>
                <a:srgbClr val="002060"/>
              </a:solidFill>
            </a:endParaRPr>
          </a:p>
          <a:p>
            <a:pPr marL="344488" indent="-347663">
              <a:spcAft>
                <a:spcPts val="1200"/>
              </a:spcAft>
              <a:buClr>
                <a:srgbClr val="002060"/>
              </a:buClr>
              <a:buSzPct val="100000"/>
              <a:buFont typeface="Arial" pitchFamily="18" charset="2"/>
              <a:buChar char="•"/>
            </a:pPr>
            <a:r>
              <a:rPr lang="en-US" dirty="0">
                <a:solidFill>
                  <a:srgbClr val="002060"/>
                </a:solidFill>
                <a:latin typeface="Arial"/>
                <a:cs typeface="Arial"/>
              </a:rPr>
              <a:t>There’s something stuck in my throat.</a:t>
            </a:r>
          </a:p>
          <a:p>
            <a:pPr marL="344488" indent="-347663">
              <a:spcAft>
                <a:spcPts val="1200"/>
              </a:spcAft>
              <a:buClr>
                <a:srgbClr val="002060"/>
              </a:buClr>
              <a:buSzPct val="100000"/>
              <a:buFont typeface="Arial" pitchFamily="18" charset="2"/>
              <a:buChar char="•"/>
            </a:pPr>
            <a:r>
              <a:rPr lang="en-US" dirty="0">
                <a:solidFill>
                  <a:srgbClr val="002060"/>
                </a:solidFill>
                <a:latin typeface="Arial"/>
                <a:cs typeface="Arial"/>
              </a:rPr>
              <a:t>My lips feel tight.</a:t>
            </a:r>
          </a:p>
          <a:p>
            <a:pPr marL="344488" indent="-347663">
              <a:spcAft>
                <a:spcPts val="1200"/>
              </a:spcAft>
              <a:buClr>
                <a:srgbClr val="002060"/>
              </a:buClr>
              <a:buSzPct val="100000"/>
              <a:buFont typeface="Arial" pitchFamily="18" charset="2"/>
              <a:buChar char="•"/>
            </a:pPr>
            <a:r>
              <a:rPr lang="en-US" dirty="0">
                <a:solidFill>
                  <a:srgbClr val="002060"/>
                </a:solidFill>
                <a:latin typeface="Arial"/>
                <a:cs typeface="Arial"/>
              </a:rPr>
              <a:t>My throat feels thick.</a:t>
            </a:r>
          </a:p>
          <a:p>
            <a:pPr marL="344488" indent="-347663">
              <a:spcAft>
                <a:spcPts val="1200"/>
              </a:spcAft>
              <a:buClr>
                <a:srgbClr val="002060"/>
              </a:buClr>
              <a:buSzPct val="100000"/>
              <a:buFont typeface="Arial" pitchFamily="18" charset="2"/>
              <a:buChar char="•"/>
            </a:pPr>
            <a:r>
              <a:rPr lang="en-US" dirty="0">
                <a:solidFill>
                  <a:srgbClr val="002060"/>
                </a:solidFill>
                <a:latin typeface="Arial"/>
                <a:cs typeface="Arial"/>
              </a:rPr>
              <a:t>It feels like there is a bump on the back of my tongue.</a:t>
            </a:r>
          </a:p>
          <a:p>
            <a:pPr marL="344488" indent="-347663">
              <a:spcAft>
                <a:spcPts val="1200"/>
              </a:spcAft>
              <a:buClr>
                <a:srgbClr val="002060"/>
              </a:buClr>
              <a:buFont typeface="Arial" pitchFamily="18" charset="2"/>
              <a:buChar char="•"/>
            </a:pPr>
            <a:endParaRPr lang="en-US" dirty="0">
              <a:solidFill>
                <a:srgbClr val="002060"/>
              </a:solidFill>
            </a:endParaRPr>
          </a:p>
        </p:txBody>
      </p:sp>
      <p:sp>
        <p:nvSpPr>
          <p:cNvPr id="3" name="Content Placeholder 2"/>
          <p:cNvSpPr>
            <a:spLocks noGrp="1"/>
          </p:cNvSpPr>
          <p:nvPr>
            <p:ph idx="4294967295"/>
          </p:nvPr>
        </p:nvSpPr>
        <p:spPr>
          <a:xfrm>
            <a:off x="1295400" y="1524001"/>
            <a:ext cx="4953000" cy="4351337"/>
          </a:xfrm>
        </p:spPr>
        <p:txBody>
          <a:bodyPr vert="horz" lIns="91440" tIns="45720" rIns="91440" bIns="45720" rtlCol="0" anchor="t">
            <a:noAutofit/>
          </a:bodyPr>
          <a:lstStyle/>
          <a:p>
            <a:pPr marL="344488" indent="-347663">
              <a:spcAft>
                <a:spcPts val="1200"/>
              </a:spcAft>
              <a:buClr>
                <a:srgbClr val="002060"/>
              </a:buClr>
              <a:buSzPct val="100000"/>
              <a:buFont typeface="Arial" pitchFamily="18" charset="2"/>
              <a:buChar char="•"/>
            </a:pPr>
            <a:r>
              <a:rPr lang="en-US" dirty="0">
                <a:solidFill>
                  <a:srgbClr val="002060"/>
                </a:solidFill>
                <a:latin typeface="Arial"/>
                <a:cs typeface="Arial"/>
              </a:rPr>
              <a:t>This food is too spicy.</a:t>
            </a:r>
            <a:endParaRPr lang="en-US" dirty="0">
              <a:solidFill>
                <a:srgbClr val="002060"/>
              </a:solidFill>
            </a:endParaRPr>
          </a:p>
          <a:p>
            <a:pPr marL="344488" indent="-347663">
              <a:spcAft>
                <a:spcPts val="1200"/>
              </a:spcAft>
              <a:buClr>
                <a:srgbClr val="002060"/>
              </a:buClr>
              <a:buSzPct val="100000"/>
              <a:buFont typeface="Arial" pitchFamily="18" charset="2"/>
              <a:buChar char="•"/>
            </a:pPr>
            <a:r>
              <a:rPr lang="en-US" dirty="0">
                <a:solidFill>
                  <a:srgbClr val="002060"/>
                </a:solidFill>
                <a:latin typeface="Arial"/>
                <a:cs typeface="Arial"/>
              </a:rPr>
              <a:t>My tongue is hot (or burning).</a:t>
            </a:r>
          </a:p>
          <a:p>
            <a:pPr marL="344488" indent="-347663">
              <a:spcAft>
                <a:spcPts val="1200"/>
              </a:spcAft>
              <a:buClr>
                <a:srgbClr val="002060"/>
              </a:buClr>
              <a:buSzPct val="100000"/>
              <a:buFont typeface="Arial" pitchFamily="18" charset="2"/>
              <a:buChar char="•"/>
            </a:pPr>
            <a:r>
              <a:rPr lang="en-US" dirty="0">
                <a:solidFill>
                  <a:srgbClr val="002060"/>
                </a:solidFill>
                <a:latin typeface="Arial"/>
                <a:cs typeface="Arial"/>
              </a:rPr>
              <a:t>It feels like something is poking my tongue.</a:t>
            </a:r>
          </a:p>
          <a:p>
            <a:pPr marL="344488" indent="-347663">
              <a:spcAft>
                <a:spcPts val="1200"/>
              </a:spcAft>
              <a:buClr>
                <a:srgbClr val="002060"/>
              </a:buClr>
              <a:buSzPct val="100000"/>
              <a:buFont typeface="Arial" pitchFamily="18" charset="2"/>
              <a:buChar char="•"/>
            </a:pPr>
            <a:r>
              <a:rPr lang="en-US" dirty="0">
                <a:solidFill>
                  <a:srgbClr val="002060"/>
                </a:solidFill>
                <a:latin typeface="Arial"/>
                <a:cs typeface="Arial"/>
              </a:rPr>
              <a:t>My tongue (or mouth) is tingling.</a:t>
            </a:r>
          </a:p>
          <a:p>
            <a:pPr marL="344488" indent="-347663">
              <a:spcAft>
                <a:spcPts val="1200"/>
              </a:spcAft>
              <a:buClr>
                <a:srgbClr val="002060"/>
              </a:buClr>
              <a:buSzPct val="100000"/>
              <a:buFont typeface="Arial" pitchFamily="18" charset="2"/>
              <a:buChar char="•"/>
            </a:pPr>
            <a:r>
              <a:rPr lang="en-US" dirty="0">
                <a:solidFill>
                  <a:srgbClr val="002060"/>
                </a:solidFill>
                <a:latin typeface="Arial"/>
                <a:cs typeface="Arial"/>
              </a:rPr>
              <a:t>My tongue (or mouth) itches.</a:t>
            </a:r>
          </a:p>
          <a:p>
            <a:pPr marL="344488" indent="-347663">
              <a:spcAft>
                <a:spcPts val="1200"/>
              </a:spcAft>
              <a:buClr>
                <a:srgbClr val="002060"/>
              </a:buClr>
              <a:buSzPct val="100000"/>
              <a:buFont typeface="Arial" pitchFamily="18" charset="2"/>
              <a:buChar char="•"/>
            </a:pPr>
            <a:r>
              <a:rPr lang="en-US" dirty="0">
                <a:solidFill>
                  <a:srgbClr val="002060"/>
                </a:solidFill>
                <a:latin typeface="Arial"/>
                <a:cs typeface="Arial"/>
              </a:rPr>
              <a:t>My mouth feels funny.</a:t>
            </a:r>
          </a:p>
        </p:txBody>
      </p:sp>
      <p:sp>
        <p:nvSpPr>
          <p:cNvPr id="5" name="Title 2"/>
          <p:cNvSpPr txBox="1">
            <a:spLocks/>
          </p:cNvSpPr>
          <p:nvPr/>
        </p:nvSpPr>
        <p:spPr>
          <a:xfrm>
            <a:off x="854929" y="376825"/>
            <a:ext cx="9829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How a Child Might Describe Symptoms</a:t>
            </a:r>
          </a:p>
        </p:txBody>
      </p:sp>
    </p:spTree>
    <p:extLst>
      <p:ext uri="{BB962C8B-B14F-4D97-AF65-F5344CB8AC3E}">
        <p14:creationId xmlns:p14="http://schemas.microsoft.com/office/powerpoint/2010/main" val="3482053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7937" y="431280"/>
            <a:ext cx="9313985" cy="838322"/>
          </a:xfrm>
          <a:solidFill>
            <a:schemeClr val="bg1"/>
          </a:solidFill>
        </p:spPr>
        <p:txBody>
          <a:bodyPr/>
          <a:lstStyle/>
          <a:p>
            <a:r>
              <a:rPr lang="en-US" dirty="0">
                <a:solidFill>
                  <a:srgbClr val="002060"/>
                </a:solidFill>
              </a:rPr>
              <a:t>Nonverbal Signs of Allergic Reaction </a:t>
            </a:r>
          </a:p>
        </p:txBody>
      </p:sp>
      <p:sp>
        <p:nvSpPr>
          <p:cNvPr id="4" name="Content Placeholder 3"/>
          <p:cNvSpPr>
            <a:spLocks noGrp="1"/>
          </p:cNvSpPr>
          <p:nvPr>
            <p:ph sz="half" idx="2"/>
          </p:nvPr>
        </p:nvSpPr>
        <p:spPr>
          <a:xfrm>
            <a:off x="737937" y="1846658"/>
            <a:ext cx="4976712" cy="3585890"/>
          </a:xfrm>
          <a:solidFill>
            <a:schemeClr val="bg1"/>
          </a:solidFill>
        </p:spPr>
        <p:txBody>
          <a:bodyPr vert="horz" lIns="91440" tIns="45720" rIns="91440" bIns="45720" rtlCol="0" anchor="t">
            <a:noAutofit/>
          </a:bodyPr>
          <a:lstStyle/>
          <a:p>
            <a:pPr marL="344488" indent="-344488">
              <a:spcAft>
                <a:spcPts val="600"/>
              </a:spcAft>
              <a:buClr>
                <a:srgbClr val="002060"/>
              </a:buClr>
              <a:buSzPct val="100000"/>
            </a:pPr>
            <a:r>
              <a:rPr lang="en-US" sz="3200" dirty="0">
                <a:solidFill>
                  <a:srgbClr val="002060"/>
                </a:solidFill>
                <a:latin typeface="Arial"/>
                <a:cs typeface="Arial"/>
              </a:rPr>
              <a:t>Putting hands in mouth</a:t>
            </a:r>
            <a:endParaRPr lang="en-US" sz="1800" dirty="0">
              <a:solidFill>
                <a:srgbClr val="002060"/>
              </a:solidFill>
              <a:latin typeface="Arial"/>
              <a:cs typeface="Arial"/>
            </a:endParaRPr>
          </a:p>
          <a:p>
            <a:pPr marL="344488" indent="-344488">
              <a:spcAft>
                <a:spcPts val="600"/>
              </a:spcAft>
              <a:buClr>
                <a:srgbClr val="002060"/>
              </a:buClr>
              <a:buSzPct val="100000"/>
            </a:pPr>
            <a:r>
              <a:rPr lang="en-US" sz="3200" dirty="0">
                <a:solidFill>
                  <a:srgbClr val="002060"/>
                </a:solidFill>
                <a:latin typeface="Arial" panose="020B0604020202020204" pitchFamily="34" charset="0"/>
                <a:cs typeface="Arial" panose="020B0604020202020204" pitchFamily="34" charset="0"/>
              </a:rPr>
              <a:t>Pulling or scratching at tongue</a:t>
            </a:r>
          </a:p>
          <a:p>
            <a:pPr marL="344488" indent="-344488">
              <a:spcAft>
                <a:spcPts val="600"/>
              </a:spcAft>
              <a:buClr>
                <a:srgbClr val="002060"/>
              </a:buClr>
              <a:buSzPct val="100000"/>
            </a:pPr>
            <a:r>
              <a:rPr lang="en-US" sz="3200" dirty="0">
                <a:solidFill>
                  <a:srgbClr val="002060"/>
                </a:solidFill>
                <a:latin typeface="Arial" panose="020B0604020202020204" pitchFamily="34" charset="0"/>
                <a:cs typeface="Arial" panose="020B0604020202020204" pitchFamily="34" charset="0"/>
              </a:rPr>
              <a:t>Slurring words</a:t>
            </a:r>
          </a:p>
          <a:p>
            <a:pPr marL="344488" indent="-344488">
              <a:spcAft>
                <a:spcPts val="600"/>
              </a:spcAft>
              <a:buClr>
                <a:srgbClr val="002060"/>
              </a:buClr>
              <a:buSzPct val="100000"/>
            </a:pPr>
            <a:r>
              <a:rPr lang="en-US" sz="3200" dirty="0">
                <a:solidFill>
                  <a:srgbClr val="002060"/>
                </a:solidFill>
                <a:latin typeface="Arial" panose="020B0604020202020204" pitchFamily="34" charset="0"/>
                <a:cs typeface="Arial" panose="020B0604020202020204" pitchFamily="34" charset="0"/>
              </a:rPr>
              <a:t>Voice may change (hoarse or squeaky)</a:t>
            </a:r>
          </a:p>
        </p:txBody>
      </p:sp>
      <p:pic>
        <p:nvPicPr>
          <p:cNvPr id="7" name="Picture 6" descr="A child scratching his neck&#10;&#10;Description automatically generated">
            <a:extLst>
              <a:ext uri="{FF2B5EF4-FFF2-40B4-BE49-F238E27FC236}">
                <a16:creationId xmlns:a16="http://schemas.microsoft.com/office/drawing/2014/main" id="{AE040EB2-E61B-3FAC-E3E8-6B499F707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649" y="1846658"/>
            <a:ext cx="5378837" cy="3585891"/>
          </a:xfrm>
          <a:prstGeom prst="rect">
            <a:avLst/>
          </a:prstGeom>
        </p:spPr>
      </p:pic>
    </p:spTree>
    <p:extLst>
      <p:ext uri="{BB962C8B-B14F-4D97-AF65-F5344CB8AC3E}">
        <p14:creationId xmlns:p14="http://schemas.microsoft.com/office/powerpoint/2010/main" val="604344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4" name="Content Placeholder 3"/>
          <p:cNvSpPr>
            <a:spLocks noGrp="1"/>
          </p:cNvSpPr>
          <p:nvPr>
            <p:ph idx="1"/>
          </p:nvPr>
        </p:nvSpPr>
        <p:spPr/>
        <p:txBody>
          <a:bodyPr>
            <a:normAutofit/>
          </a:bodyPr>
          <a:lstStyle/>
          <a:p>
            <a:pPr marL="344488" indent="-344488">
              <a:spcAft>
                <a:spcPts val="1800"/>
              </a:spcAft>
              <a:buClr>
                <a:srgbClr val="002060"/>
              </a:buClr>
              <a:buSzPct val="100000"/>
            </a:pPr>
            <a:r>
              <a:rPr lang="en-US" sz="2800" dirty="0">
                <a:solidFill>
                  <a:srgbClr val="002060"/>
                </a:solidFill>
              </a:rPr>
              <a:t>A serious allergic reaction</a:t>
            </a:r>
          </a:p>
          <a:p>
            <a:pPr marL="344488" indent="-344488">
              <a:spcAft>
                <a:spcPts val="1800"/>
              </a:spcAft>
              <a:buClr>
                <a:srgbClr val="002060"/>
              </a:buClr>
              <a:buSzPct val="100000"/>
            </a:pPr>
            <a:r>
              <a:rPr lang="en-US" sz="2800" dirty="0">
                <a:solidFill>
                  <a:srgbClr val="002060"/>
                </a:solidFill>
              </a:rPr>
              <a:t>Rapid in onset</a:t>
            </a:r>
          </a:p>
          <a:p>
            <a:pPr marL="344488" indent="-344488">
              <a:spcAft>
                <a:spcPts val="1800"/>
              </a:spcAft>
              <a:buClr>
                <a:srgbClr val="002060"/>
              </a:buClr>
              <a:buSzPct val="100000"/>
            </a:pPr>
            <a:r>
              <a:rPr lang="en-US" sz="2800" dirty="0">
                <a:solidFill>
                  <a:srgbClr val="002060"/>
                </a:solidFill>
              </a:rPr>
              <a:t>May cause death</a:t>
            </a:r>
          </a:p>
        </p:txBody>
      </p:sp>
      <p:sp>
        <p:nvSpPr>
          <p:cNvPr id="30721" name="Rectangle 6"/>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endParaRPr lang="en-US" dirty="0">
              <a:latin typeface="Calibri" pitchFamily="34" charset="0"/>
            </a:endParaRPr>
          </a:p>
        </p:txBody>
      </p:sp>
      <p:sp>
        <p:nvSpPr>
          <p:cNvPr id="30722" name="TextBox 11"/>
          <p:cNvSpPr txBox="1">
            <a:spLocks noChangeArrowheads="1"/>
          </p:cNvSpPr>
          <p:nvPr/>
        </p:nvSpPr>
        <p:spPr bwMode="auto">
          <a:xfrm>
            <a:off x="6400800" y="609600"/>
            <a:ext cx="4038600" cy="369888"/>
          </a:xfrm>
          <a:prstGeom prst="rect">
            <a:avLst/>
          </a:prstGeom>
          <a:noFill/>
          <a:ln w="9525">
            <a:noFill/>
            <a:miter lim="800000"/>
            <a:headEnd/>
            <a:tailEnd/>
          </a:ln>
        </p:spPr>
        <p:txBody>
          <a:bodyPr>
            <a:spAutoFit/>
          </a:bodyPr>
          <a:lstStyle/>
          <a:p>
            <a:endParaRPr lang="en-US" dirty="0">
              <a:latin typeface="Calibri" pitchFamily="34" charset="0"/>
            </a:endParaRPr>
          </a:p>
        </p:txBody>
      </p:sp>
      <p:sp>
        <p:nvSpPr>
          <p:cNvPr id="7" name="Title 2"/>
          <p:cNvSpPr txBox="1">
            <a:spLocks/>
          </p:cNvSpPr>
          <p:nvPr/>
        </p:nvSpPr>
        <p:spPr>
          <a:xfrm>
            <a:off x="960923" y="556669"/>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Anaphylaxis</a:t>
            </a:r>
          </a:p>
        </p:txBody>
      </p:sp>
      <p:graphicFrame>
        <p:nvGraphicFramePr>
          <p:cNvPr id="8" name="Table 7">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525973544"/>
              </p:ext>
            </p:extLst>
          </p:nvPr>
        </p:nvGraphicFramePr>
        <p:xfrm>
          <a:off x="6400800" y="1128169"/>
          <a:ext cx="4756770" cy="4175760"/>
        </p:xfrm>
        <a:graphic>
          <a:graphicData uri="http://schemas.openxmlformats.org/drawingml/2006/table">
            <a:tbl>
              <a:tblPr firstRow="1" bandRow="1">
                <a:tableStyleId>{69012ECD-51FC-41F1-AA8D-1B2483CD663E}</a:tableStyleId>
              </a:tblPr>
              <a:tblGrid>
                <a:gridCol w="4756770">
                  <a:extLst>
                    <a:ext uri="{9D8B030D-6E8A-4147-A177-3AD203B41FA5}">
                      <a16:colId xmlns:a16="http://schemas.microsoft.com/office/drawing/2014/main" val="2314112054"/>
                    </a:ext>
                  </a:extLst>
                </a:gridCol>
              </a:tblGrid>
              <a:tr h="446831">
                <a:tc>
                  <a:txBody>
                    <a:bodyPr/>
                    <a:lstStyle/>
                    <a:p>
                      <a:r>
                        <a:rPr lang="en-US" sz="2800" dirty="0">
                          <a:solidFill>
                            <a:srgbClr val="002060"/>
                          </a:solidFill>
                          <a:latin typeface="Arial"/>
                          <a:cs typeface="Arial"/>
                        </a:rPr>
                        <a:t>Symptoms</a:t>
                      </a:r>
                    </a:p>
                  </a:txBody>
                  <a:tcPr/>
                </a:tc>
                <a:extLst>
                  <a:ext uri="{0D108BD9-81ED-4DB2-BD59-A6C34878D82A}">
                    <a16:rowId xmlns:a16="http://schemas.microsoft.com/office/drawing/2014/main" val="3294398525"/>
                  </a:ext>
                </a:extLst>
              </a:tr>
              <a:tr h="446831">
                <a:tc>
                  <a:txBody>
                    <a:bodyPr/>
                    <a:lstStyle/>
                    <a:p>
                      <a:pPr>
                        <a:spcBef>
                          <a:spcPts val="200"/>
                        </a:spcBef>
                        <a:spcAft>
                          <a:spcPts val="200"/>
                        </a:spcAft>
                      </a:pPr>
                      <a:r>
                        <a:rPr lang="en-US" sz="2400" kern="1200" dirty="0">
                          <a:solidFill>
                            <a:srgbClr val="002060"/>
                          </a:solidFill>
                          <a:effectLst/>
                          <a:latin typeface="Arial"/>
                          <a:cs typeface="Arial"/>
                        </a:rPr>
                        <a:t>Difficulty breathing</a:t>
                      </a:r>
                      <a:endParaRPr lang="en-US" sz="2400" dirty="0">
                        <a:solidFill>
                          <a:srgbClr val="002060"/>
                        </a:solidFill>
                        <a:latin typeface="Arial"/>
                        <a:cs typeface="Arial"/>
                      </a:endParaRPr>
                    </a:p>
                  </a:txBody>
                  <a:tcPr/>
                </a:tc>
                <a:extLst>
                  <a:ext uri="{0D108BD9-81ED-4DB2-BD59-A6C34878D82A}">
                    <a16:rowId xmlns:a16="http://schemas.microsoft.com/office/drawing/2014/main" val="1254503789"/>
                  </a:ext>
                </a:extLst>
              </a:tr>
              <a:tr h="446831">
                <a:tc>
                  <a:txBody>
                    <a:bodyPr/>
                    <a:lstStyle/>
                    <a:p>
                      <a:pPr>
                        <a:spcBef>
                          <a:spcPts val="200"/>
                        </a:spcBef>
                        <a:spcAft>
                          <a:spcPts val="200"/>
                        </a:spcAft>
                      </a:pPr>
                      <a:r>
                        <a:rPr lang="en-US" sz="2400" kern="1200" dirty="0">
                          <a:solidFill>
                            <a:srgbClr val="002060"/>
                          </a:solidFill>
                          <a:effectLst/>
                          <a:latin typeface="Arial"/>
                          <a:cs typeface="Arial"/>
                        </a:rPr>
                        <a:t>Drop in blood pressure </a:t>
                      </a:r>
                      <a:endParaRPr lang="en-US" sz="24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92178100"/>
                  </a:ext>
                </a:extLst>
              </a:tr>
              <a:tr h="446831">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2400" kern="1200" dirty="0">
                          <a:solidFill>
                            <a:srgbClr val="002060"/>
                          </a:solidFill>
                          <a:effectLst/>
                          <a:latin typeface="Arial"/>
                          <a:cs typeface="Arial"/>
                        </a:rPr>
                        <a:t>Feeling of doom</a:t>
                      </a:r>
                      <a:endParaRPr lang="en-US" sz="2400" kern="1200" dirty="0">
                        <a:solidFill>
                          <a:srgbClr val="002060"/>
                        </a:solidFill>
                        <a:effectLst/>
                        <a:latin typeface="Arial"/>
                        <a:ea typeface="+mn-ea"/>
                        <a:cs typeface="Arial"/>
                      </a:endParaRPr>
                    </a:p>
                  </a:txBody>
                  <a:tcPr/>
                </a:tc>
                <a:extLst>
                  <a:ext uri="{0D108BD9-81ED-4DB2-BD59-A6C34878D82A}">
                    <a16:rowId xmlns:a16="http://schemas.microsoft.com/office/drawing/2014/main" val="862823484"/>
                  </a:ext>
                </a:extLst>
              </a:tr>
              <a:tr h="446831">
                <a:tc>
                  <a:txBody>
                    <a:bodyPr/>
                    <a:lstStyle/>
                    <a:p>
                      <a:pPr>
                        <a:spcBef>
                          <a:spcPts val="200"/>
                        </a:spcBef>
                        <a:spcAft>
                          <a:spcPts val="200"/>
                        </a:spcAft>
                      </a:pPr>
                      <a:r>
                        <a:rPr lang="en-US" sz="2400" kern="1200" dirty="0">
                          <a:solidFill>
                            <a:srgbClr val="002060"/>
                          </a:solidFill>
                          <a:effectLst/>
                          <a:latin typeface="Arial"/>
                          <a:cs typeface="Arial"/>
                        </a:rPr>
                        <a:t>Gastrointestinal symptoms </a:t>
                      </a:r>
                      <a:endParaRPr lang="en-US" sz="24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72288645"/>
                  </a:ext>
                </a:extLst>
              </a:tr>
              <a:tr h="446831">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2400" kern="1200" dirty="0">
                          <a:solidFill>
                            <a:srgbClr val="002060"/>
                          </a:solidFill>
                          <a:effectLst/>
                          <a:latin typeface="Arial"/>
                          <a:cs typeface="Arial"/>
                        </a:rPr>
                        <a:t>Rapid pulse, cardiac arrest</a:t>
                      </a:r>
                      <a:endParaRPr lang="en-US" sz="2400" kern="1200" dirty="0">
                        <a:solidFill>
                          <a:srgbClr val="002060"/>
                        </a:solidFill>
                        <a:effectLst/>
                        <a:latin typeface="Arial"/>
                        <a:ea typeface="+mn-ea"/>
                        <a:cs typeface="Arial"/>
                      </a:endParaRPr>
                    </a:p>
                  </a:txBody>
                  <a:tcPr/>
                </a:tc>
                <a:extLst>
                  <a:ext uri="{0D108BD9-81ED-4DB2-BD59-A6C34878D82A}">
                    <a16:rowId xmlns:a16="http://schemas.microsoft.com/office/drawing/2014/main" val="3747207569"/>
                  </a:ext>
                </a:extLst>
              </a:tr>
              <a:tr h="446831">
                <a:tc>
                  <a:txBody>
                    <a:bodyPr/>
                    <a:lstStyle/>
                    <a:p>
                      <a:pPr>
                        <a:spcBef>
                          <a:spcPts val="200"/>
                        </a:spcBef>
                        <a:spcAft>
                          <a:spcPts val="200"/>
                        </a:spcAft>
                      </a:pPr>
                      <a:r>
                        <a:rPr lang="en-US" sz="2400" kern="1200" dirty="0">
                          <a:solidFill>
                            <a:srgbClr val="002060"/>
                          </a:solidFill>
                          <a:effectLst/>
                          <a:latin typeface="Arial"/>
                          <a:cs typeface="Arial"/>
                        </a:rPr>
                        <a:t>Shock</a:t>
                      </a:r>
                      <a:endParaRPr lang="en-US" sz="2400" dirty="0">
                        <a:solidFill>
                          <a:srgbClr val="002060"/>
                        </a:solidFill>
                        <a:latin typeface="Arial"/>
                        <a:cs typeface="Arial"/>
                      </a:endParaRPr>
                    </a:p>
                  </a:txBody>
                  <a:tcPr/>
                </a:tc>
                <a:extLst>
                  <a:ext uri="{0D108BD9-81ED-4DB2-BD59-A6C34878D82A}">
                    <a16:rowId xmlns:a16="http://schemas.microsoft.com/office/drawing/2014/main" val="2672745242"/>
                  </a:ext>
                </a:extLst>
              </a:tr>
              <a:tr h="446831">
                <a:tc>
                  <a:txBody>
                    <a:bodyPr/>
                    <a:lstStyle/>
                    <a:p>
                      <a:pPr>
                        <a:spcBef>
                          <a:spcPts val="200"/>
                        </a:spcBef>
                        <a:spcAft>
                          <a:spcPts val="200"/>
                        </a:spcAft>
                      </a:pPr>
                      <a:r>
                        <a:rPr lang="en-US" sz="2400" kern="1200" dirty="0">
                          <a:solidFill>
                            <a:srgbClr val="002060"/>
                          </a:solidFill>
                          <a:effectLst/>
                          <a:latin typeface="Arial"/>
                          <a:cs typeface="Arial"/>
                        </a:rPr>
                        <a:t>Skin symptoms </a:t>
                      </a:r>
                      <a:endParaRPr lang="en-US" sz="24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6693955"/>
                  </a:ext>
                </a:extLst>
              </a:tr>
              <a:tr h="446831">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en-US" sz="2400" kern="1200" dirty="0">
                          <a:solidFill>
                            <a:srgbClr val="002060"/>
                          </a:solidFill>
                          <a:effectLst/>
                          <a:latin typeface="Arial"/>
                          <a:cs typeface="Arial"/>
                        </a:rPr>
                        <a:t>Swollen lips</a:t>
                      </a:r>
                      <a:endParaRPr lang="en-US" sz="2400" kern="1200" dirty="0">
                        <a:solidFill>
                          <a:srgbClr val="002060"/>
                        </a:solidFill>
                        <a:effectLst/>
                        <a:latin typeface="Arial"/>
                        <a:ea typeface="+mn-ea"/>
                        <a:cs typeface="Arial"/>
                      </a:endParaRPr>
                    </a:p>
                  </a:txBody>
                  <a:tcPr/>
                </a:tc>
                <a:extLst>
                  <a:ext uri="{0D108BD9-81ED-4DB2-BD59-A6C34878D82A}">
                    <a16:rowId xmlns:a16="http://schemas.microsoft.com/office/drawing/2014/main" val="2537296991"/>
                  </a:ext>
                </a:extLst>
              </a:tr>
            </a:tbl>
          </a:graphicData>
        </a:graphic>
      </p:graphicFrame>
    </p:spTree>
    <p:extLst>
      <p:ext uri="{BB962C8B-B14F-4D97-AF65-F5344CB8AC3E}">
        <p14:creationId xmlns:p14="http://schemas.microsoft.com/office/powerpoint/2010/main" val="31300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7837371" y="6138734"/>
            <a:ext cx="3832514" cy="276999"/>
          </a:xfrm>
          <a:prstGeom prst="rect">
            <a:avLst/>
          </a:prstGeom>
          <a:noFill/>
        </p:spPr>
        <p:txBody>
          <a:bodyPr wrap="square" rtlCol="0">
            <a:spAutoFit/>
          </a:bodyPr>
          <a:lstStyle/>
          <a:p>
            <a:r>
              <a:rPr lang="en-US" sz="1200" dirty="0"/>
              <a:t>Pictures from Food Allergy Research Education</a:t>
            </a:r>
          </a:p>
        </p:txBody>
      </p:sp>
      <p:pic>
        <p:nvPicPr>
          <p:cNvPr id="2" name="Picture 1" descr="generic epi auto-injecto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87247" y="1892398"/>
            <a:ext cx="3942240" cy="2303745"/>
          </a:xfrm>
          <a:prstGeom prst="rect">
            <a:avLst/>
          </a:prstGeom>
        </p:spPr>
      </p:pic>
      <p:pic>
        <p:nvPicPr>
          <p:cNvPr id="10" name="Picture 9" descr="impax auto-injector"/>
          <p:cNvPicPr>
            <a:picLocks noChangeAspect="1"/>
          </p:cNvPicPr>
          <p:nvPr/>
        </p:nvPicPr>
        <p:blipFill>
          <a:blip r:embed="rId4"/>
          <a:stretch>
            <a:fillRect/>
          </a:stretch>
        </p:blipFill>
        <p:spPr>
          <a:xfrm>
            <a:off x="1676400" y="4278492"/>
            <a:ext cx="4274865" cy="1441381"/>
          </a:xfrm>
          <a:prstGeom prst="rect">
            <a:avLst/>
          </a:prstGeom>
        </p:spPr>
      </p:pic>
      <p:pic>
        <p:nvPicPr>
          <p:cNvPr id="12" name="Picture 11" descr="epipen"/>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45984" y="1810051"/>
            <a:ext cx="3535695" cy="2439259"/>
          </a:xfrm>
          <a:prstGeom prst="rect">
            <a:avLst/>
          </a:prstGeom>
        </p:spPr>
      </p:pic>
      <p:pic>
        <p:nvPicPr>
          <p:cNvPr id="13" name="Picture 12" descr="auvi-q"/>
          <p:cNvPicPr>
            <a:picLocks noChangeAspect="1"/>
          </p:cNvPicPr>
          <p:nvPr/>
        </p:nvPicPr>
        <p:blipFill>
          <a:blip r:embed="rId6"/>
          <a:stretch>
            <a:fillRect/>
          </a:stretch>
        </p:blipFill>
        <p:spPr>
          <a:xfrm>
            <a:off x="7455772" y="3834989"/>
            <a:ext cx="2205190" cy="2328385"/>
          </a:xfrm>
          <a:prstGeom prst="rect">
            <a:avLst/>
          </a:prstGeom>
        </p:spPr>
      </p:pic>
      <p:sp>
        <p:nvSpPr>
          <p:cNvPr id="8" name="Content Placeholder 5"/>
          <p:cNvSpPr txBox="1">
            <a:spLocks/>
          </p:cNvSpPr>
          <p:nvPr/>
        </p:nvSpPr>
        <p:spPr>
          <a:xfrm>
            <a:off x="990600" y="1368125"/>
            <a:ext cx="7886700" cy="441926"/>
          </a:xfrm>
          <a:prstGeom prst="rect">
            <a:avLst/>
          </a:prstGeom>
        </p:spPr>
        <p:txBody>
          <a:bodyPr vert="horz" lIns="91440" tIns="45720" rIns="91440" bIns="45720" rtlCol="0" anchor="t">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en-US" b="1" dirty="0">
                <a:solidFill>
                  <a:srgbClr val="002060"/>
                </a:solidFill>
              </a:rPr>
              <a:t>Epinephrine auto-injectors treat anaphylaxis </a:t>
            </a:r>
          </a:p>
          <a:p>
            <a:pPr marL="68580" indent="0">
              <a:buNone/>
            </a:pPr>
            <a:endParaRPr lang="en-US" b="1" dirty="0">
              <a:solidFill>
                <a:srgbClr val="002060"/>
              </a:solidFill>
            </a:endParaRPr>
          </a:p>
        </p:txBody>
      </p:sp>
      <p:sp>
        <p:nvSpPr>
          <p:cNvPr id="9" name="Title 2"/>
          <p:cNvSpPr txBox="1">
            <a:spLocks/>
          </p:cNvSpPr>
          <p:nvPr/>
        </p:nvSpPr>
        <p:spPr>
          <a:xfrm>
            <a:off x="1066800" y="22377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Epinephrine</a:t>
            </a:r>
          </a:p>
        </p:txBody>
      </p:sp>
    </p:spTree>
    <p:extLst>
      <p:ext uri="{BB962C8B-B14F-4D97-AF65-F5344CB8AC3E}">
        <p14:creationId xmlns:p14="http://schemas.microsoft.com/office/powerpoint/2010/main" val="1076139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1143000" y="5334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FARE Resources</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625872"/>
            <a:ext cx="4670156" cy="5698728"/>
          </a:xfrm>
          <a:prstGeom prst="rect">
            <a:avLst/>
          </a:prstGeom>
        </p:spPr>
      </p:pic>
    </p:spTree>
    <p:extLst>
      <p:ext uri="{BB962C8B-B14F-4D97-AF65-F5344CB8AC3E}">
        <p14:creationId xmlns:p14="http://schemas.microsoft.com/office/powerpoint/2010/main" val="369733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129218" y="1371600"/>
            <a:ext cx="10118747" cy="4351338"/>
          </a:xfrm>
        </p:spPr>
        <p:txBody>
          <a:bodyPr>
            <a:normAutofit fontScale="92500"/>
          </a:bodyPr>
          <a:lstStyle/>
          <a:p>
            <a:pPr marL="0" indent="0">
              <a:lnSpc>
                <a:spcPct val="110000"/>
              </a:lnSpc>
              <a:spcBef>
                <a:spcPts val="600"/>
              </a:spcBef>
              <a:spcAft>
                <a:spcPts val="1200"/>
              </a:spcAft>
              <a:buNone/>
            </a:pPr>
            <a:r>
              <a:rPr lang="en-US" sz="2600" b="1" dirty="0">
                <a:solidFill>
                  <a:srgbClr val="002060"/>
                </a:solidFill>
              </a:rPr>
              <a:t>Five Priority Areas</a:t>
            </a:r>
          </a:p>
          <a:p>
            <a:pPr marL="339725" indent="-347472">
              <a:lnSpc>
                <a:spcPct val="110000"/>
              </a:lnSpc>
              <a:spcBef>
                <a:spcPts val="600"/>
              </a:spcBef>
              <a:spcAft>
                <a:spcPts val="1200"/>
              </a:spcAft>
              <a:buClr>
                <a:srgbClr val="002060"/>
              </a:buClr>
              <a:buSzPct val="100000"/>
              <a:buFont typeface="+mj-lt"/>
              <a:buAutoNum type="arabicPeriod"/>
            </a:pPr>
            <a:r>
              <a:rPr lang="en-US" sz="2600" dirty="0">
                <a:solidFill>
                  <a:srgbClr val="002060"/>
                </a:solidFill>
              </a:rPr>
              <a:t>Ensure the daily management of food allergies in individual children.</a:t>
            </a:r>
          </a:p>
          <a:p>
            <a:pPr marL="339725" indent="-347472">
              <a:lnSpc>
                <a:spcPct val="110000"/>
              </a:lnSpc>
              <a:spcBef>
                <a:spcPts val="600"/>
              </a:spcBef>
              <a:spcAft>
                <a:spcPts val="1200"/>
              </a:spcAft>
              <a:buClr>
                <a:srgbClr val="002060"/>
              </a:buClr>
              <a:buSzPct val="100000"/>
              <a:buFont typeface="+mj-lt"/>
              <a:buAutoNum type="arabicPeriod"/>
            </a:pPr>
            <a:r>
              <a:rPr lang="en-US" sz="2600" dirty="0">
                <a:solidFill>
                  <a:srgbClr val="002060"/>
                </a:solidFill>
              </a:rPr>
              <a:t>Prepare for food allergy emergencies.</a:t>
            </a:r>
          </a:p>
          <a:p>
            <a:pPr marL="339725" indent="-347472">
              <a:lnSpc>
                <a:spcPct val="110000"/>
              </a:lnSpc>
              <a:spcBef>
                <a:spcPts val="600"/>
              </a:spcBef>
              <a:spcAft>
                <a:spcPts val="1200"/>
              </a:spcAft>
              <a:buClr>
                <a:srgbClr val="002060"/>
              </a:buClr>
              <a:buSzPct val="100000"/>
              <a:buFont typeface="+mj-lt"/>
              <a:buAutoNum type="arabicPeriod"/>
            </a:pPr>
            <a:r>
              <a:rPr lang="en-US" sz="2600" dirty="0">
                <a:solidFill>
                  <a:srgbClr val="002060"/>
                </a:solidFill>
              </a:rPr>
              <a:t>Provide professional development on food allergies for staff members.</a:t>
            </a:r>
          </a:p>
          <a:p>
            <a:pPr marL="339725" indent="-347472">
              <a:lnSpc>
                <a:spcPct val="110000"/>
              </a:lnSpc>
              <a:spcBef>
                <a:spcPts val="600"/>
              </a:spcBef>
              <a:spcAft>
                <a:spcPts val="1200"/>
              </a:spcAft>
              <a:buClr>
                <a:srgbClr val="002060"/>
              </a:buClr>
              <a:buSzPct val="100000"/>
              <a:buFont typeface="+mj-lt"/>
              <a:buAutoNum type="arabicPeriod"/>
            </a:pPr>
            <a:r>
              <a:rPr lang="en-US" sz="2600" dirty="0">
                <a:solidFill>
                  <a:srgbClr val="002060"/>
                </a:solidFill>
              </a:rPr>
              <a:t>Educate children and family members about food allergies.</a:t>
            </a:r>
          </a:p>
          <a:p>
            <a:pPr marL="339725" indent="-347472">
              <a:lnSpc>
                <a:spcPct val="110000"/>
              </a:lnSpc>
              <a:spcBef>
                <a:spcPts val="600"/>
              </a:spcBef>
              <a:spcAft>
                <a:spcPts val="1200"/>
              </a:spcAft>
              <a:buClr>
                <a:srgbClr val="002060"/>
              </a:buClr>
              <a:buSzPct val="100000"/>
              <a:buFont typeface="+mj-lt"/>
              <a:buAutoNum type="arabicPeriod"/>
            </a:pPr>
            <a:r>
              <a:rPr lang="en-US" sz="2600" dirty="0">
                <a:solidFill>
                  <a:srgbClr val="002060"/>
                </a:solidFill>
              </a:rPr>
              <a:t>Create and maintain a healthy and safe educational environment.</a:t>
            </a:r>
          </a:p>
          <a:p>
            <a:pPr marL="68580" indent="0">
              <a:spcAft>
                <a:spcPts val="1200"/>
              </a:spcAft>
              <a:buNone/>
            </a:pPr>
            <a:endParaRPr lang="en-US" dirty="0">
              <a:solidFill>
                <a:srgbClr val="002060"/>
              </a:solidFill>
            </a:endParaRPr>
          </a:p>
        </p:txBody>
      </p:sp>
      <p:sp>
        <p:nvSpPr>
          <p:cNvPr id="4" name="Title 2"/>
          <p:cNvSpPr txBox="1">
            <a:spLocks/>
          </p:cNvSpPr>
          <p:nvPr/>
        </p:nvSpPr>
        <p:spPr>
          <a:xfrm>
            <a:off x="1066800" y="458821"/>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Food Allergy Management Plan</a:t>
            </a:r>
          </a:p>
        </p:txBody>
      </p:sp>
    </p:spTree>
    <p:extLst>
      <p:ext uri="{BB962C8B-B14F-4D97-AF65-F5344CB8AC3E}">
        <p14:creationId xmlns:p14="http://schemas.microsoft.com/office/powerpoint/2010/main" val="352873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2"/>
          <p:cNvSpPr txBox="1">
            <a:spLocks/>
          </p:cNvSpPr>
          <p:nvPr/>
        </p:nvSpPr>
        <p:spPr>
          <a:xfrm>
            <a:off x="942109" y="134619"/>
            <a:ext cx="8077200" cy="137704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Food Allergies in Children</a:t>
            </a:r>
          </a:p>
        </p:txBody>
      </p:sp>
      <p:pic>
        <p:nvPicPr>
          <p:cNvPr id="5" name="Picture 4" descr="Infographic of 20 stick figures with one highlighted to represent the 1 in 20 children in the US who have a food allergy">
            <a:extLst>
              <a:ext uri="{FF2B5EF4-FFF2-40B4-BE49-F238E27FC236}">
                <a16:creationId xmlns:a16="http://schemas.microsoft.com/office/drawing/2014/main" id="{45938625-F653-01ED-46D2-3CFA6F9EC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302" y="1173019"/>
            <a:ext cx="8292271" cy="5265592"/>
          </a:xfrm>
          <a:prstGeom prst="rect">
            <a:avLst/>
          </a:prstGeom>
        </p:spPr>
      </p:pic>
    </p:spTree>
    <p:extLst>
      <p:ext uri="{BB962C8B-B14F-4D97-AF65-F5344CB8AC3E}">
        <p14:creationId xmlns:p14="http://schemas.microsoft.com/office/powerpoint/2010/main" val="2535839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emergency room &#10;&#10;P:\Graphics\Pictures\iStock photo\Mealtime Memo\Mealtime Memo 2011\Emergency room iStock_000006067804Medium.jpg"/>
          <p:cNvPicPr/>
          <p:nvPr/>
        </p:nvPicPr>
        <p:blipFill rotWithShape="1">
          <a:blip r:embed="rId3" cstate="email">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7550" b="7550"/>
          <a:stretch/>
        </p:blipFill>
        <p:spPr bwMode="auto">
          <a:xfrm>
            <a:off x="-228600" y="-152400"/>
            <a:ext cx="12573000" cy="7239000"/>
          </a:xfrm>
          <a:prstGeom prst="rect">
            <a:avLst/>
          </a:prstGeom>
          <a:noFill/>
          <a:ln>
            <a:noFill/>
          </a:ln>
          <a:effectLst>
            <a:softEdge rad="112500"/>
          </a:effectLst>
        </p:spPr>
      </p:pic>
      <p:sp>
        <p:nvSpPr>
          <p:cNvPr id="3" name="Content Placeholder 2">
            <a:extLst>
              <a:ext uri="{FF2B5EF4-FFF2-40B4-BE49-F238E27FC236}">
                <a16:creationId xmlns:a16="http://schemas.microsoft.com/office/drawing/2014/main" id="{02EDF64E-8296-4B2E-8D12-3AAA81910B69}"/>
              </a:ext>
            </a:extLst>
          </p:cNvPr>
          <p:cNvSpPr>
            <a:spLocks noGrp="1"/>
          </p:cNvSpPr>
          <p:nvPr>
            <p:ph idx="1"/>
          </p:nvPr>
        </p:nvSpPr>
        <p:spPr>
          <a:xfrm>
            <a:off x="2209800" y="1219200"/>
            <a:ext cx="8229600" cy="1439694"/>
          </a:xfrm>
          <a:solidFill>
            <a:schemeClr val="bg1"/>
          </a:solidFill>
        </p:spPr>
        <p:txBody>
          <a:bodyPr vert="horz" lIns="91440" tIns="45720" rIns="91440" bIns="45720" rtlCol="0" anchor="t">
            <a:normAutofit/>
          </a:bodyPr>
          <a:lstStyle/>
          <a:p>
            <a:pPr marL="239713" indent="-244475">
              <a:spcAft>
                <a:spcPts val="1800"/>
              </a:spcAft>
              <a:buClr>
                <a:srgbClr val="002060"/>
              </a:buClr>
              <a:buSzPct val="100000"/>
              <a:buFont typeface="Arial" pitchFamily="18" charset="2"/>
              <a:buChar char="•"/>
            </a:pPr>
            <a:r>
              <a:rPr lang="en-US" sz="2800" dirty="0">
                <a:solidFill>
                  <a:srgbClr val="002060"/>
                </a:solidFill>
                <a:latin typeface="Arial"/>
                <a:cs typeface="Arial"/>
              </a:rPr>
              <a:t>Find </a:t>
            </a:r>
            <a:r>
              <a:rPr lang="en-US" sz="2800" b="1" dirty="0">
                <a:solidFill>
                  <a:srgbClr val="002060"/>
                </a:solidFill>
                <a:latin typeface="Arial"/>
                <a:cs typeface="Arial"/>
              </a:rPr>
              <a:t>Food Allergy Emergency</a:t>
            </a:r>
            <a:r>
              <a:rPr lang="en-US" sz="2800" dirty="0">
                <a:solidFill>
                  <a:srgbClr val="002060"/>
                </a:solidFill>
                <a:latin typeface="Arial"/>
                <a:cs typeface="Arial"/>
              </a:rPr>
              <a:t> worksheet</a:t>
            </a:r>
            <a:endParaRPr lang="en-US" dirty="0">
              <a:solidFill>
                <a:srgbClr val="002060"/>
              </a:solidFill>
              <a:latin typeface="Arial"/>
              <a:cs typeface="Arial"/>
            </a:endParaRPr>
          </a:p>
          <a:p>
            <a:pPr marL="239713" indent="-244475">
              <a:spcAft>
                <a:spcPts val="1800"/>
              </a:spcAft>
              <a:buClr>
                <a:srgbClr val="002060"/>
              </a:buClr>
              <a:buSzPct val="100000"/>
              <a:buFont typeface="Arial" pitchFamily="18" charset="2"/>
              <a:buChar char="•"/>
            </a:pPr>
            <a:r>
              <a:rPr lang="en-US" sz="2800" dirty="0">
                <a:solidFill>
                  <a:srgbClr val="002060"/>
                </a:solidFill>
              </a:rPr>
              <a:t>Answer questions, then discuss as a group</a:t>
            </a:r>
          </a:p>
        </p:txBody>
      </p:sp>
      <p:sp>
        <p:nvSpPr>
          <p:cNvPr id="5" name="Title 2"/>
          <p:cNvSpPr txBox="1">
            <a:spLocks/>
          </p:cNvSpPr>
          <p:nvPr/>
        </p:nvSpPr>
        <p:spPr>
          <a:xfrm>
            <a:off x="2209800" y="381000"/>
            <a:ext cx="8229600" cy="838200"/>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Food Allergy Emergency Activity</a:t>
            </a:r>
          </a:p>
        </p:txBody>
      </p:sp>
      <p:sp>
        <p:nvSpPr>
          <p:cNvPr id="2" name="Rectangle 1"/>
          <p:cNvSpPr/>
          <p:nvPr/>
        </p:nvSpPr>
        <p:spPr>
          <a:xfrm>
            <a:off x="2209800" y="381000"/>
            <a:ext cx="8229600" cy="2277894"/>
          </a:xfrm>
          <a:prstGeom prst="rect">
            <a:avLst/>
          </a:prstGeom>
          <a:noFill/>
          <a:ln w="57150">
            <a:solidFill>
              <a:srgbClr val="ED5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430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7" name="Content Placeholder 2"/>
          <p:cNvSpPr>
            <a:spLocks noGrp="1"/>
          </p:cNvSpPr>
          <p:nvPr>
            <p:ph idx="1"/>
          </p:nvPr>
        </p:nvSpPr>
        <p:spPr>
          <a:xfrm>
            <a:off x="914400" y="1752600"/>
            <a:ext cx="10363200" cy="4409805"/>
          </a:xfrm>
        </p:spPr>
        <p:txBody>
          <a:bodyPr>
            <a:noAutofit/>
          </a:bodyPr>
          <a:lstStyle/>
          <a:p>
            <a:pPr marL="344488" indent="-344488">
              <a:spcBef>
                <a:spcPts val="600"/>
              </a:spcBef>
              <a:spcAft>
                <a:spcPts val="1800"/>
              </a:spcAft>
              <a:buClr>
                <a:srgbClr val="002060"/>
              </a:buClr>
              <a:buSzPct val="100000"/>
            </a:pPr>
            <a:r>
              <a:rPr lang="en-US" altLang="en-US" sz="2800" dirty="0">
                <a:solidFill>
                  <a:srgbClr val="002060"/>
                </a:solidFill>
              </a:rPr>
              <a:t>Child has reaction, what do you do first?</a:t>
            </a:r>
          </a:p>
          <a:p>
            <a:pPr marL="344488" indent="-344488">
              <a:spcBef>
                <a:spcPts val="600"/>
              </a:spcBef>
              <a:spcAft>
                <a:spcPts val="1800"/>
              </a:spcAft>
              <a:buClr>
                <a:srgbClr val="002060"/>
              </a:buClr>
              <a:buSzPct val="100000"/>
            </a:pPr>
            <a:r>
              <a:rPr lang="en-US" altLang="en-US" sz="2800" dirty="0">
                <a:solidFill>
                  <a:srgbClr val="002060"/>
                </a:solidFill>
              </a:rPr>
              <a:t>Who do you contact?</a:t>
            </a:r>
          </a:p>
          <a:p>
            <a:pPr marL="344488" indent="-344488">
              <a:spcBef>
                <a:spcPts val="600"/>
              </a:spcBef>
              <a:spcAft>
                <a:spcPts val="1800"/>
              </a:spcAft>
              <a:buClr>
                <a:srgbClr val="002060"/>
              </a:buClr>
              <a:buSzPct val="100000"/>
            </a:pPr>
            <a:r>
              <a:rPr lang="en-US" altLang="en-US" sz="2800" dirty="0">
                <a:solidFill>
                  <a:srgbClr val="002060"/>
                </a:solidFill>
              </a:rPr>
              <a:t>Who administers epinephrine?</a:t>
            </a:r>
          </a:p>
          <a:p>
            <a:pPr marL="344488" indent="-344488">
              <a:spcBef>
                <a:spcPts val="600"/>
              </a:spcBef>
              <a:spcAft>
                <a:spcPts val="1800"/>
              </a:spcAft>
              <a:buClr>
                <a:srgbClr val="002060"/>
              </a:buClr>
              <a:buSzPct val="100000"/>
            </a:pPr>
            <a:r>
              <a:rPr lang="en-US" altLang="en-US" sz="2800" dirty="0">
                <a:solidFill>
                  <a:srgbClr val="002060"/>
                </a:solidFill>
              </a:rPr>
              <a:t>Who is trained?</a:t>
            </a:r>
          </a:p>
          <a:p>
            <a:pPr lvl="1">
              <a:spcBef>
                <a:spcPts val="600"/>
              </a:spcBef>
              <a:spcAft>
                <a:spcPts val="1800"/>
              </a:spcAft>
              <a:buClr>
                <a:srgbClr val="002060"/>
              </a:buClr>
            </a:pPr>
            <a:endParaRPr lang="en-US" altLang="en-US" sz="2800" dirty="0">
              <a:solidFill>
                <a:srgbClr val="002060"/>
              </a:solidFill>
            </a:endParaRPr>
          </a:p>
        </p:txBody>
      </p:sp>
      <p:sp>
        <p:nvSpPr>
          <p:cNvPr id="4" name="Title 2"/>
          <p:cNvSpPr txBox="1">
            <a:spLocks/>
          </p:cNvSpPr>
          <p:nvPr/>
        </p:nvSpPr>
        <p:spPr>
          <a:xfrm>
            <a:off x="914400" y="6096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Emergency Reaction Questions</a:t>
            </a:r>
          </a:p>
        </p:txBody>
      </p:sp>
      <p:pic>
        <p:nvPicPr>
          <p:cNvPr id="5" name="Picture 4" descr="arm showing hives"/>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6366743" y="3048001"/>
            <a:ext cx="4910858" cy="3236506"/>
          </a:xfrm>
          <a:prstGeom prst="rect">
            <a:avLst/>
          </a:prstGeom>
        </p:spPr>
      </p:pic>
    </p:spTree>
    <p:extLst>
      <p:ext uri="{BB962C8B-B14F-4D97-AF65-F5344CB8AC3E}">
        <p14:creationId xmlns:p14="http://schemas.microsoft.com/office/powerpoint/2010/main" val="683929154"/>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red font that reads &quot;help&quot; with a telephone"/>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20000" y="381000"/>
            <a:ext cx="3943349" cy="1752600"/>
          </a:xfrm>
          <a:prstGeom prst="rect">
            <a:avLst/>
          </a:prstGeom>
        </p:spPr>
      </p:pic>
      <p:sp>
        <p:nvSpPr>
          <p:cNvPr id="3" name="Content Placeholder 2"/>
          <p:cNvSpPr>
            <a:spLocks noGrp="1"/>
          </p:cNvSpPr>
          <p:nvPr>
            <p:ph idx="1"/>
          </p:nvPr>
        </p:nvSpPr>
        <p:spPr>
          <a:xfrm>
            <a:off x="914400" y="1752600"/>
            <a:ext cx="10363200" cy="4038600"/>
          </a:xfrm>
        </p:spPr>
        <p:txBody>
          <a:bodyPr>
            <a:normAutofit/>
          </a:bodyPr>
          <a:lstStyle/>
          <a:p>
            <a:pPr marL="344488" indent="-347663">
              <a:spcAft>
                <a:spcPts val="1800"/>
              </a:spcAft>
              <a:buClr>
                <a:srgbClr val="002060"/>
              </a:buClr>
              <a:buSzPct val="100000"/>
            </a:pPr>
            <a:r>
              <a:rPr lang="en-US" sz="2600" dirty="0">
                <a:solidFill>
                  <a:srgbClr val="002060"/>
                </a:solidFill>
              </a:rPr>
              <a:t>Quickly treat anaphylaxis with epinephrine </a:t>
            </a:r>
          </a:p>
          <a:p>
            <a:pPr marL="815975" lvl="2" indent="-350838">
              <a:spcAft>
                <a:spcPts val="1800"/>
              </a:spcAft>
              <a:buClr>
                <a:srgbClr val="002060"/>
              </a:buClr>
              <a:buSzPct val="75000"/>
            </a:pPr>
            <a:r>
              <a:rPr lang="en-US" sz="2600" u="sng" dirty="0">
                <a:solidFill>
                  <a:srgbClr val="002060"/>
                </a:solidFill>
              </a:rPr>
              <a:t>Delay can be deadly</a:t>
            </a:r>
            <a:r>
              <a:rPr lang="en-US" sz="2600" dirty="0">
                <a:solidFill>
                  <a:srgbClr val="002060"/>
                </a:solidFill>
              </a:rPr>
              <a:t> </a:t>
            </a:r>
          </a:p>
          <a:p>
            <a:pPr marL="344488" indent="-347663">
              <a:spcAft>
                <a:spcPts val="1800"/>
              </a:spcAft>
              <a:buClr>
                <a:srgbClr val="002060"/>
              </a:buClr>
              <a:buSzPct val="100000"/>
            </a:pPr>
            <a:r>
              <a:rPr lang="en-US" sz="2600" dirty="0">
                <a:solidFill>
                  <a:srgbClr val="002060"/>
                </a:solidFill>
              </a:rPr>
              <a:t>Serious food allergic reaction means an EMERGENCY  </a:t>
            </a:r>
          </a:p>
          <a:p>
            <a:pPr marL="344488" indent="-347663">
              <a:spcAft>
                <a:spcPts val="1800"/>
              </a:spcAft>
              <a:buClr>
                <a:srgbClr val="002060"/>
              </a:buClr>
              <a:buSzPct val="100000"/>
            </a:pPr>
            <a:r>
              <a:rPr lang="en-US" sz="2600" dirty="0">
                <a:solidFill>
                  <a:srgbClr val="002060"/>
                </a:solidFill>
              </a:rPr>
              <a:t>Call 911 or follow program’s food allergy emergency policy </a:t>
            </a:r>
          </a:p>
          <a:p>
            <a:pPr marL="344488" indent="-347663">
              <a:spcAft>
                <a:spcPts val="1800"/>
              </a:spcAft>
              <a:buClr>
                <a:srgbClr val="002060"/>
              </a:buClr>
              <a:buSzPct val="100000"/>
            </a:pPr>
            <a:r>
              <a:rPr lang="en-US" sz="2600" dirty="0">
                <a:solidFill>
                  <a:srgbClr val="002060"/>
                </a:solidFill>
              </a:rPr>
              <a:t>Notify EMS that anaphylaxis is suspected and to bring epinephrine</a:t>
            </a:r>
          </a:p>
        </p:txBody>
      </p:sp>
      <p:sp>
        <p:nvSpPr>
          <p:cNvPr id="8" name="Title 2"/>
          <p:cNvSpPr txBox="1">
            <a:spLocks/>
          </p:cNvSpPr>
          <p:nvPr/>
        </p:nvSpPr>
        <p:spPr>
          <a:xfrm>
            <a:off x="914400" y="590145"/>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Response to Reaction</a:t>
            </a:r>
          </a:p>
        </p:txBody>
      </p:sp>
    </p:spTree>
    <p:extLst>
      <p:ext uri="{BB962C8B-B14F-4D97-AF65-F5344CB8AC3E}">
        <p14:creationId xmlns:p14="http://schemas.microsoft.com/office/powerpoint/2010/main" val="1492562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D0BB7-D31A-4631-AC69-847FBBFD6404}"/>
              </a:ext>
            </a:extLst>
          </p:cNvPr>
          <p:cNvSpPr>
            <a:spLocks noGrp="1"/>
          </p:cNvSpPr>
          <p:nvPr>
            <p:ph idx="1"/>
          </p:nvPr>
        </p:nvSpPr>
        <p:spPr>
          <a:xfrm>
            <a:off x="1016540" y="1720174"/>
            <a:ext cx="6858000" cy="4163390"/>
          </a:xfrm>
        </p:spPr>
        <p:txBody>
          <a:bodyPr>
            <a:normAutofit/>
          </a:bodyPr>
          <a:lstStyle/>
          <a:p>
            <a:pPr marL="344488" indent="-344488">
              <a:spcBef>
                <a:spcPts val="600"/>
              </a:spcBef>
              <a:spcAft>
                <a:spcPts val="1800"/>
              </a:spcAft>
              <a:buClr>
                <a:srgbClr val="002060"/>
              </a:buClr>
              <a:buSzPct val="100000"/>
              <a:buFont typeface="Arial" panose="020B0604020202020204" pitchFamily="34" charset="0"/>
              <a:buChar char="•"/>
            </a:pPr>
            <a:r>
              <a:rPr lang="en-US" sz="2800" dirty="0">
                <a:solidFill>
                  <a:srgbClr val="002060"/>
                </a:solidFill>
              </a:rPr>
              <a:t>Can a child carry an auto-injector?</a:t>
            </a:r>
          </a:p>
          <a:p>
            <a:pPr marL="344488" indent="-344488">
              <a:spcBef>
                <a:spcPts val="600"/>
              </a:spcBef>
              <a:spcAft>
                <a:spcPts val="1800"/>
              </a:spcAft>
              <a:buClr>
                <a:srgbClr val="002060"/>
              </a:buClr>
              <a:buSzPct val="100000"/>
              <a:buFont typeface="Arial" panose="020B0604020202020204" pitchFamily="34" charset="0"/>
              <a:buChar char="•"/>
            </a:pPr>
            <a:r>
              <a:rPr lang="en-US" sz="2800" dirty="0">
                <a:solidFill>
                  <a:srgbClr val="002060"/>
                </a:solidFill>
              </a:rPr>
              <a:t>Where is the auto-injector?</a:t>
            </a:r>
          </a:p>
          <a:p>
            <a:pPr marL="344488" indent="-344488">
              <a:spcBef>
                <a:spcPts val="600"/>
              </a:spcBef>
              <a:spcAft>
                <a:spcPts val="1800"/>
              </a:spcAft>
              <a:buClr>
                <a:srgbClr val="002060"/>
              </a:buClr>
              <a:buSzPct val="100000"/>
              <a:buFont typeface="Arial" panose="020B0604020202020204" pitchFamily="34" charset="0"/>
              <a:buChar char="•"/>
            </a:pPr>
            <a:r>
              <a:rPr lang="en-US" sz="2800" dirty="0">
                <a:solidFill>
                  <a:srgbClr val="002060"/>
                </a:solidFill>
              </a:rPr>
              <a:t>Is it secure and in an accessible location in case of a reaction?</a:t>
            </a:r>
          </a:p>
          <a:p>
            <a:pPr marL="344488" indent="-344488">
              <a:spcBef>
                <a:spcPts val="600"/>
              </a:spcBef>
              <a:spcAft>
                <a:spcPts val="1800"/>
              </a:spcAft>
              <a:buClr>
                <a:srgbClr val="002060"/>
              </a:buClr>
              <a:buSzPct val="100000"/>
              <a:buFont typeface="Arial" panose="020B0604020202020204" pitchFamily="34" charset="0"/>
              <a:buChar char="•"/>
            </a:pPr>
            <a:r>
              <a:rPr lang="en-US" sz="2800" dirty="0">
                <a:solidFill>
                  <a:srgbClr val="002060"/>
                </a:solidFill>
              </a:rPr>
              <a:t>Child without known food allergy has a reaction. Who do you contact?</a:t>
            </a:r>
          </a:p>
          <a:p>
            <a:endParaRPr lang="en-US" sz="2800" dirty="0">
              <a:solidFill>
                <a:srgbClr val="002060"/>
              </a:solidFill>
            </a:endParaRPr>
          </a:p>
        </p:txBody>
      </p:sp>
      <p:sp>
        <p:nvSpPr>
          <p:cNvPr id="4" name="Title 2"/>
          <p:cNvSpPr txBox="1">
            <a:spLocks/>
          </p:cNvSpPr>
          <p:nvPr/>
        </p:nvSpPr>
        <p:spPr>
          <a:xfrm>
            <a:off x="929641" y="516598"/>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Auto-Injector Questions</a:t>
            </a:r>
          </a:p>
        </p:txBody>
      </p:sp>
      <p:pic>
        <p:nvPicPr>
          <p:cNvPr id="5" name="Picture 4" descr="auto-inject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48600" y="1752600"/>
            <a:ext cx="3462338" cy="2940344"/>
          </a:xfrm>
          <a:prstGeom prst="rect">
            <a:avLst/>
          </a:prstGeom>
        </p:spPr>
      </p:pic>
    </p:spTree>
    <p:extLst>
      <p:ext uri="{BB962C8B-B14F-4D97-AF65-F5344CB8AC3E}">
        <p14:creationId xmlns:p14="http://schemas.microsoft.com/office/powerpoint/2010/main" val="3250094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doctors and nurses&#10;">
            <a:extLst>
              <a:ext uri="{FF2B5EF4-FFF2-40B4-BE49-F238E27FC236}">
                <a16:creationId xmlns:a16="http://schemas.microsoft.com/office/drawing/2014/main" id="{DE0B5D39-1214-48B4-BECA-022A05719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4300" y="3834384"/>
            <a:ext cx="4419600" cy="2946692"/>
          </a:xfrm>
          <a:prstGeom prst="rect">
            <a:avLst/>
          </a:prstGeom>
        </p:spPr>
      </p:pic>
      <p:sp>
        <p:nvSpPr>
          <p:cNvPr id="3" name="Content Placeholder 2"/>
          <p:cNvSpPr>
            <a:spLocks noGrp="1"/>
          </p:cNvSpPr>
          <p:nvPr>
            <p:ph idx="1"/>
          </p:nvPr>
        </p:nvSpPr>
        <p:spPr>
          <a:xfrm>
            <a:off x="990600" y="1571242"/>
            <a:ext cx="10786872" cy="4038600"/>
          </a:xfrm>
        </p:spPr>
        <p:txBody>
          <a:bodyPr vert="horz" lIns="91440" tIns="45720" rIns="91440" bIns="45720" rtlCol="0" anchor="t">
            <a:normAutofit/>
          </a:bodyPr>
          <a:lstStyle/>
          <a:p>
            <a:pPr marL="344488" indent="-347663">
              <a:lnSpc>
                <a:spcPct val="150000"/>
              </a:lnSpc>
              <a:buClr>
                <a:srgbClr val="002060"/>
              </a:buClr>
              <a:buSzPct val="100000"/>
            </a:pPr>
            <a:r>
              <a:rPr lang="en-US" dirty="0">
                <a:solidFill>
                  <a:srgbClr val="002060"/>
                </a:solidFill>
                <a:latin typeface="Arial"/>
                <a:cs typeface="Arial"/>
              </a:rPr>
              <a:t>Typically, only available by prescription </a:t>
            </a:r>
            <a:endParaRPr lang="en-US" dirty="0">
              <a:solidFill>
                <a:srgbClr val="002060"/>
              </a:solidFill>
            </a:endParaRPr>
          </a:p>
          <a:p>
            <a:pPr marL="344488" indent="-347663">
              <a:lnSpc>
                <a:spcPct val="150000"/>
              </a:lnSpc>
              <a:buClr>
                <a:srgbClr val="002060"/>
              </a:buClr>
              <a:buSzPct val="100000"/>
            </a:pPr>
            <a:r>
              <a:rPr lang="en-US" dirty="0">
                <a:solidFill>
                  <a:srgbClr val="002060"/>
                </a:solidFill>
                <a:latin typeface="Arial"/>
                <a:cs typeface="Arial"/>
              </a:rPr>
              <a:t>State laws may allow ‘stock’ auto-injectors </a:t>
            </a:r>
            <a:endParaRPr lang="en-US" dirty="0">
              <a:solidFill>
                <a:srgbClr val="002060"/>
              </a:solidFill>
            </a:endParaRPr>
          </a:p>
          <a:p>
            <a:pPr marL="344488" indent="-347663">
              <a:lnSpc>
                <a:spcPct val="150000"/>
              </a:lnSpc>
              <a:buClr>
                <a:srgbClr val="002060"/>
              </a:buClr>
              <a:buSzPct val="100000"/>
            </a:pPr>
            <a:r>
              <a:rPr lang="en-US" dirty="0">
                <a:solidFill>
                  <a:srgbClr val="002060"/>
                </a:solidFill>
                <a:latin typeface="Arial"/>
                <a:cs typeface="Arial"/>
              </a:rPr>
              <a:t>Children who receive an auto-injector need follow-up care and observation</a:t>
            </a:r>
          </a:p>
          <a:p>
            <a:pPr marL="344488" indent="-347663">
              <a:lnSpc>
                <a:spcPct val="150000"/>
              </a:lnSpc>
              <a:buClr>
                <a:srgbClr val="002060"/>
              </a:buClr>
              <a:buSzPct val="100000"/>
            </a:pPr>
            <a:r>
              <a:rPr lang="en-US" dirty="0">
                <a:solidFill>
                  <a:srgbClr val="002060"/>
                </a:solidFill>
                <a:latin typeface="Arial"/>
                <a:cs typeface="Arial"/>
              </a:rPr>
              <a:t>Symptoms can improve or disappear, but child may have a 2</a:t>
            </a:r>
            <a:r>
              <a:rPr lang="en-US" baseline="30000" dirty="0">
                <a:solidFill>
                  <a:srgbClr val="002060"/>
                </a:solidFill>
                <a:latin typeface="Arial"/>
                <a:cs typeface="Arial"/>
              </a:rPr>
              <a:t>nd</a:t>
            </a:r>
            <a:r>
              <a:rPr lang="en-US" dirty="0">
                <a:solidFill>
                  <a:srgbClr val="002060"/>
                </a:solidFill>
                <a:latin typeface="Arial"/>
                <a:cs typeface="Arial"/>
              </a:rPr>
              <a:t> reaction</a:t>
            </a:r>
          </a:p>
        </p:txBody>
      </p:sp>
      <p:sp>
        <p:nvSpPr>
          <p:cNvPr id="5" name="Title 2"/>
          <p:cNvSpPr txBox="1">
            <a:spLocks/>
          </p:cNvSpPr>
          <p:nvPr/>
        </p:nvSpPr>
        <p:spPr>
          <a:xfrm>
            <a:off x="990600" y="5334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Epinephrine Auto-Injector</a:t>
            </a:r>
          </a:p>
        </p:txBody>
      </p:sp>
    </p:spTree>
    <p:extLst>
      <p:ext uri="{BB962C8B-B14F-4D97-AF65-F5344CB8AC3E}">
        <p14:creationId xmlns:p14="http://schemas.microsoft.com/office/powerpoint/2010/main" val="101068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talking on the phone while looking at their watch">
            <a:extLst>
              <a:ext uri="{FF2B5EF4-FFF2-40B4-BE49-F238E27FC236}">
                <a16:creationId xmlns:a16="http://schemas.microsoft.com/office/drawing/2014/main" id="{DE0B5D39-1214-48B4-BECA-022A05719D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633570" y="489002"/>
            <a:ext cx="4135097" cy="6208132"/>
          </a:xfrm>
          <a:prstGeom prst="rect">
            <a:avLst/>
          </a:prstGeom>
        </p:spPr>
      </p:pic>
      <p:sp>
        <p:nvSpPr>
          <p:cNvPr id="3" name="Content Placeholder 2">
            <a:extLst>
              <a:ext uri="{FF2B5EF4-FFF2-40B4-BE49-F238E27FC236}">
                <a16:creationId xmlns:a16="http://schemas.microsoft.com/office/drawing/2014/main" id="{71E26424-B955-49BA-B0EE-0A6EC6B0C23B}"/>
              </a:ext>
            </a:extLst>
          </p:cNvPr>
          <p:cNvSpPr>
            <a:spLocks noGrp="1"/>
          </p:cNvSpPr>
          <p:nvPr>
            <p:ph idx="1"/>
          </p:nvPr>
        </p:nvSpPr>
        <p:spPr>
          <a:xfrm>
            <a:off x="835379" y="1752600"/>
            <a:ext cx="6479822" cy="4038600"/>
          </a:xfrm>
        </p:spPr>
        <p:txBody>
          <a:bodyPr>
            <a:normAutofit/>
          </a:bodyPr>
          <a:lstStyle/>
          <a:p>
            <a:pPr marL="344488" indent="-347663">
              <a:spcBef>
                <a:spcPts val="600"/>
              </a:spcBef>
              <a:spcAft>
                <a:spcPts val="1800"/>
              </a:spcAft>
              <a:buClr>
                <a:srgbClr val="002060"/>
              </a:buClr>
              <a:buSzPct val="100000"/>
            </a:pPr>
            <a:r>
              <a:rPr lang="en-US" sz="2800" dirty="0">
                <a:solidFill>
                  <a:srgbClr val="002060"/>
                </a:solidFill>
              </a:rPr>
              <a:t>Is staff trained? Substitutes? Volunteers? </a:t>
            </a:r>
          </a:p>
          <a:p>
            <a:pPr marL="344488" indent="-347663">
              <a:spcBef>
                <a:spcPts val="600"/>
              </a:spcBef>
              <a:spcAft>
                <a:spcPts val="1800"/>
              </a:spcAft>
              <a:buClr>
                <a:srgbClr val="002060"/>
              </a:buClr>
              <a:buSzPct val="100000"/>
            </a:pPr>
            <a:r>
              <a:rPr lang="en-US" sz="2800" dirty="0">
                <a:solidFill>
                  <a:srgbClr val="002060"/>
                </a:solidFill>
              </a:rPr>
              <a:t>Can your phone call 911?</a:t>
            </a:r>
          </a:p>
          <a:p>
            <a:pPr marL="344488" indent="-347663">
              <a:spcBef>
                <a:spcPts val="600"/>
              </a:spcBef>
              <a:spcAft>
                <a:spcPts val="1800"/>
              </a:spcAft>
              <a:buClr>
                <a:srgbClr val="002060"/>
              </a:buClr>
              <a:buSzPct val="100000"/>
            </a:pPr>
            <a:r>
              <a:rPr lang="en-US" sz="2800" dirty="0">
                <a:solidFill>
                  <a:srgbClr val="002060"/>
                </a:solidFill>
              </a:rPr>
              <a:t>Will EMS have epinephrine?</a:t>
            </a:r>
          </a:p>
          <a:p>
            <a:pPr>
              <a:spcBef>
                <a:spcPts val="600"/>
              </a:spcBef>
              <a:spcAft>
                <a:spcPts val="1800"/>
              </a:spcAft>
            </a:pPr>
            <a:endParaRPr lang="en-US" sz="2800" dirty="0">
              <a:solidFill>
                <a:srgbClr val="002060"/>
              </a:solidFill>
            </a:endParaRPr>
          </a:p>
        </p:txBody>
      </p:sp>
      <p:sp>
        <p:nvSpPr>
          <p:cNvPr id="4" name="Title 2"/>
          <p:cNvSpPr txBox="1">
            <a:spLocks/>
          </p:cNvSpPr>
          <p:nvPr/>
        </p:nvSpPr>
        <p:spPr>
          <a:xfrm>
            <a:off x="872667" y="6096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Responding to an Emergency</a:t>
            </a:r>
          </a:p>
        </p:txBody>
      </p:sp>
    </p:spTree>
    <p:extLst>
      <p:ext uri="{BB962C8B-B14F-4D97-AF65-F5344CB8AC3E}">
        <p14:creationId xmlns:p14="http://schemas.microsoft.com/office/powerpoint/2010/main" val="2763088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2801" y="419101"/>
            <a:ext cx="10566400" cy="1143000"/>
          </a:xfrm>
        </p:spPr>
        <p:txBody>
          <a:bodyPr/>
          <a:lstStyle/>
          <a:p>
            <a:r>
              <a:rPr lang="en-US" dirty="0">
                <a:solidFill>
                  <a:srgbClr val="002060"/>
                </a:solidFill>
                <a:latin typeface="Arial"/>
                <a:cs typeface="Arial"/>
              </a:rPr>
              <a:t>Preparation Is the Key to Success</a:t>
            </a:r>
          </a:p>
        </p:txBody>
      </p:sp>
      <p:sp>
        <p:nvSpPr>
          <p:cNvPr id="4" name="Content Placeholder 3"/>
          <p:cNvSpPr>
            <a:spLocks noGrp="1"/>
          </p:cNvSpPr>
          <p:nvPr>
            <p:ph idx="1"/>
          </p:nvPr>
        </p:nvSpPr>
        <p:spPr/>
        <p:txBody>
          <a:bodyPr/>
          <a:lstStyle/>
          <a:p>
            <a:endParaRPr lang="en-US" dirty="0"/>
          </a:p>
        </p:txBody>
      </p:sp>
      <p:graphicFrame>
        <p:nvGraphicFramePr>
          <p:cNvPr id="3" name="Diagram 2"/>
          <p:cNvGraphicFramePr/>
          <p:nvPr>
            <p:extLst>
              <p:ext uri="{D42A27DB-BD31-4B8C-83A1-F6EECF244321}">
                <p14:modId xmlns:p14="http://schemas.microsoft.com/office/powerpoint/2010/main" val="2329637947"/>
              </p:ext>
            </p:extLst>
          </p:nvPr>
        </p:nvGraphicFramePr>
        <p:xfrm>
          <a:off x="609601" y="1371601"/>
          <a:ext cx="10972800" cy="4800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3074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close up of a fish&#10;&#10;Description automatically generated"/>
          <p:cNvPicPr>
            <a:picLocks noChangeAspect="1"/>
          </p:cNvPicPr>
          <p:nvPr/>
        </p:nvPicPr>
        <p:blipFill>
          <a:blip r:embed="rId3"/>
          <a:stretch>
            <a:fillRect/>
          </a:stretch>
        </p:blipFill>
        <p:spPr>
          <a:xfrm>
            <a:off x="725653" y="3698630"/>
            <a:ext cx="2885289" cy="1859068"/>
          </a:xfrm>
          <a:prstGeom prst="rect">
            <a:avLst/>
          </a:prstGeom>
          <a:noFill/>
        </p:spPr>
      </p:pic>
      <p:pic>
        <p:nvPicPr>
          <p:cNvPr id="21" name="Picture 20" descr="P:\Graphics\Pictures\iStock photo\Food Allergy\milk iStock_000003931123Large MILK CARTON.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9334500" y="1368807"/>
            <a:ext cx="1981200" cy="2643998"/>
          </a:xfrm>
          <a:prstGeom prst="rect">
            <a:avLst/>
          </a:prstGeom>
          <a:noFill/>
          <a:ln>
            <a:noFill/>
          </a:ln>
        </p:spPr>
      </p:pic>
      <p:pic>
        <p:nvPicPr>
          <p:cNvPr id="17" name="Picture 16" descr="P:\Graphics\Pictures\iStock photo\Food Allergy\cracked egg iStock_000017710085Large BROKEN EGG.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1157143" y="1727832"/>
            <a:ext cx="1956971" cy="2151311"/>
          </a:xfrm>
          <a:prstGeom prst="rect">
            <a:avLst/>
          </a:prstGeom>
          <a:noFill/>
          <a:ln>
            <a:noFill/>
          </a:ln>
        </p:spPr>
      </p:pic>
      <p:pic>
        <p:nvPicPr>
          <p:cNvPr id="20" name="Picture 19" descr="P:\Graphics\Pictures\iStock photo\Food Allergy\mixed nuts iStock_000015395107Medium.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7407435" y="1904909"/>
            <a:ext cx="1929079" cy="1525667"/>
          </a:xfrm>
          <a:prstGeom prst="rect">
            <a:avLst/>
          </a:prstGeom>
          <a:noFill/>
          <a:ln>
            <a:noFill/>
          </a:ln>
        </p:spPr>
      </p:pic>
      <p:pic>
        <p:nvPicPr>
          <p:cNvPr id="23" name="Picture 22" descr="assortment of bread items"/>
          <p:cNvPicPr/>
          <p:nvPr/>
        </p:nvPicPr>
        <p:blipFill>
          <a:blip r:embed="rId7" cstate="email">
            <a:extLst>
              <a:ext uri="{28A0092B-C50C-407E-A947-70E740481C1C}">
                <a14:useLocalDpi xmlns:a14="http://schemas.microsoft.com/office/drawing/2010/main"/>
              </a:ext>
            </a:extLst>
          </a:blip>
          <a:stretch>
            <a:fillRect/>
          </a:stretch>
        </p:blipFill>
        <p:spPr bwMode="auto">
          <a:xfrm>
            <a:off x="3611781" y="3744282"/>
            <a:ext cx="2770414" cy="1878684"/>
          </a:xfrm>
          <a:prstGeom prst="rect">
            <a:avLst/>
          </a:prstGeom>
          <a:noFill/>
          <a:ln>
            <a:noFill/>
          </a:ln>
        </p:spPr>
      </p:pic>
      <p:pic>
        <p:nvPicPr>
          <p:cNvPr id="19" name="Picture 18" descr="P:\Graphics\Pictures\iStock photo\Food Allergy\peanutbutter iStock_000014536483Medium PEANUT BUTTER.jpg"/>
          <p:cNvPicPr/>
          <p:nvPr/>
        </p:nvPicPr>
        <p:blipFill>
          <a:blip r:embed="rId8" cstate="email">
            <a:extLst>
              <a:ext uri="{28A0092B-C50C-407E-A947-70E740481C1C}">
                <a14:useLocalDpi xmlns:a14="http://schemas.microsoft.com/office/drawing/2010/main"/>
              </a:ext>
            </a:extLst>
          </a:blip>
          <a:srcRect/>
          <a:stretch>
            <a:fillRect/>
          </a:stretch>
        </p:blipFill>
        <p:spPr bwMode="auto">
          <a:xfrm>
            <a:off x="3266061" y="1497104"/>
            <a:ext cx="1959293" cy="2335082"/>
          </a:xfrm>
          <a:prstGeom prst="rect">
            <a:avLst/>
          </a:prstGeom>
          <a:noFill/>
          <a:ln>
            <a:noFill/>
          </a:ln>
        </p:spPr>
      </p:pic>
      <p:pic>
        <p:nvPicPr>
          <p:cNvPr id="22" name="Picture 21" descr="P:\Graphics\Pictures\iStock photo\Food Allergy\green peas iStock_000020453891Medium Soy Beans.jpg"/>
          <p:cNvPicPr/>
          <p:nvPr/>
        </p:nvPicPr>
        <p:blipFill>
          <a:blip r:embed="rId9" cstate="email">
            <a:extLst>
              <a:ext uri="{28A0092B-C50C-407E-A947-70E740481C1C}">
                <a14:useLocalDpi xmlns:a14="http://schemas.microsoft.com/office/drawing/2010/main"/>
              </a:ext>
            </a:extLst>
          </a:blip>
          <a:srcRect/>
          <a:stretch>
            <a:fillRect/>
          </a:stretch>
        </p:blipFill>
        <p:spPr bwMode="auto">
          <a:xfrm>
            <a:off x="5317215" y="2244470"/>
            <a:ext cx="2129960" cy="1351716"/>
          </a:xfrm>
          <a:prstGeom prst="rect">
            <a:avLst/>
          </a:prstGeom>
          <a:noFill/>
          <a:ln>
            <a:noFill/>
          </a:ln>
        </p:spPr>
      </p:pic>
      <p:sp>
        <p:nvSpPr>
          <p:cNvPr id="10" name="Title 2"/>
          <p:cNvSpPr txBox="1">
            <a:spLocks/>
          </p:cNvSpPr>
          <p:nvPr/>
        </p:nvSpPr>
        <p:spPr>
          <a:xfrm>
            <a:off x="2086333" y="427557"/>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The Nine Major Food Allergens</a:t>
            </a:r>
          </a:p>
        </p:txBody>
      </p:sp>
      <p:pic>
        <p:nvPicPr>
          <p:cNvPr id="3" name="Picture 2" descr="A pile of different types of seeds&#10;&#10;Description automatically generated">
            <a:extLst>
              <a:ext uri="{FF2B5EF4-FFF2-40B4-BE49-F238E27FC236}">
                <a16:creationId xmlns:a16="http://schemas.microsoft.com/office/drawing/2014/main" id="{5F56B6CC-2DFB-2162-A9E5-2B0E2BE97905}"/>
              </a:ext>
            </a:extLst>
          </p:cNvPr>
          <p:cNvPicPr>
            <a:picLocks noChangeAspect="1"/>
          </p:cNvPicPr>
          <p:nvPr/>
        </p:nvPicPr>
        <p:blipFill>
          <a:blip r:embed="rId10"/>
          <a:stretch>
            <a:fillRect/>
          </a:stretch>
        </p:blipFill>
        <p:spPr>
          <a:xfrm>
            <a:off x="8587553" y="3965380"/>
            <a:ext cx="2743200" cy="1592317"/>
          </a:xfrm>
          <a:prstGeom prst="rect">
            <a:avLst/>
          </a:prstGeom>
        </p:spPr>
      </p:pic>
      <p:pic>
        <p:nvPicPr>
          <p:cNvPr id="4" name="Picture 3" descr="A group of lobsters and shrimp&#10;&#10;Description automatically generated">
            <a:extLst>
              <a:ext uri="{FF2B5EF4-FFF2-40B4-BE49-F238E27FC236}">
                <a16:creationId xmlns:a16="http://schemas.microsoft.com/office/drawing/2014/main" id="{0A7B1BF3-79A6-5B05-1FB0-EEF27628B1EB}"/>
              </a:ext>
            </a:extLst>
          </p:cNvPr>
          <p:cNvPicPr>
            <a:picLocks noChangeAspect="1"/>
          </p:cNvPicPr>
          <p:nvPr/>
        </p:nvPicPr>
        <p:blipFill>
          <a:blip r:embed="rId11"/>
          <a:stretch>
            <a:fillRect/>
          </a:stretch>
        </p:blipFill>
        <p:spPr>
          <a:xfrm>
            <a:off x="6234047" y="3902569"/>
            <a:ext cx="2338713" cy="1719588"/>
          </a:xfrm>
          <a:prstGeom prst="rect">
            <a:avLst/>
          </a:prstGeom>
        </p:spPr>
      </p:pic>
    </p:spTree>
    <p:extLst>
      <p:ext uri="{BB962C8B-B14F-4D97-AF65-F5344CB8AC3E}">
        <p14:creationId xmlns:p14="http://schemas.microsoft.com/office/powerpoint/2010/main" val="3655040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5396" y="1833034"/>
            <a:ext cx="8828617" cy="905936"/>
          </a:xfrm>
        </p:spPr>
        <p:txBody>
          <a:bodyPr vert="horz" lIns="91440" tIns="45720" rIns="91440" bIns="45720" rtlCol="0" anchor="t">
            <a:noAutofit/>
          </a:bodyPr>
          <a:lstStyle/>
          <a:p>
            <a:pPr marL="68580" indent="0" algn="ctr">
              <a:buNone/>
            </a:pPr>
            <a:r>
              <a:rPr lang="en-US" sz="3200" b="1" dirty="0">
                <a:solidFill>
                  <a:srgbClr val="FF0000"/>
                </a:solidFill>
                <a:latin typeface="Arial"/>
                <a:cs typeface="Arial"/>
              </a:rPr>
              <a:t>Strict Avoidance of Known Food Allergens</a:t>
            </a:r>
            <a:endParaRPr lang="en-US" sz="3200" dirty="0">
              <a:solidFill>
                <a:srgbClr val="FF0000"/>
              </a:solidFill>
              <a:latin typeface="Arial"/>
              <a:cs typeface="Arial"/>
            </a:endParaRPr>
          </a:p>
        </p:txBody>
      </p:sp>
      <p:sp>
        <p:nvSpPr>
          <p:cNvPr id="26625" name="Rectangle 6"/>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endParaRPr lang="en-US" dirty="0">
              <a:latin typeface="Calibri" pitchFamily="34" charset="0"/>
            </a:endParaRPr>
          </a:p>
        </p:txBody>
      </p:sp>
      <p:sp>
        <p:nvSpPr>
          <p:cNvPr id="8" name="Title 2"/>
          <p:cNvSpPr txBox="1">
            <a:spLocks/>
          </p:cNvSpPr>
          <p:nvPr/>
        </p:nvSpPr>
        <p:spPr>
          <a:xfrm>
            <a:off x="920885" y="685800"/>
            <a:ext cx="10972799"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Only Way to Prevent an Allergic Reaction</a:t>
            </a:r>
          </a:p>
        </p:txBody>
      </p:sp>
      <p:pic>
        <p:nvPicPr>
          <p:cNvPr id="6" name="Picture 5" descr="wheat, eggs, peanuts, milk, and fish in a red circle with a line through i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2921455"/>
            <a:ext cx="10363200" cy="3483719"/>
          </a:xfrm>
          <a:prstGeom prst="rect">
            <a:avLst/>
          </a:prstGeom>
        </p:spPr>
      </p:pic>
    </p:spTree>
    <p:extLst>
      <p:ext uri="{BB962C8B-B14F-4D97-AF65-F5344CB8AC3E}">
        <p14:creationId xmlns:p14="http://schemas.microsoft.com/office/powerpoint/2010/main" val="4062348353"/>
      </p:ext>
    </p:extLst>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835378" y="1600200"/>
            <a:ext cx="10977739" cy="4724400"/>
          </a:xfrm>
        </p:spPr>
        <p:txBody>
          <a:bodyPr vert="horz" lIns="91440" tIns="45720" rIns="91440" bIns="45720" rtlCol="0" anchor="t">
            <a:normAutofit/>
          </a:bodyPr>
          <a:lstStyle/>
          <a:p>
            <a:pPr marL="0" indent="0" algn="ctr">
              <a:buNone/>
            </a:pPr>
            <a:r>
              <a:rPr lang="en-US" sz="3200" b="1" dirty="0">
                <a:solidFill>
                  <a:srgbClr val="002060"/>
                </a:solidFill>
              </a:rPr>
              <a:t>Involves the Digestive System</a:t>
            </a:r>
            <a:endParaRPr lang="en-US" sz="3200" dirty="0">
              <a:solidFill>
                <a:srgbClr val="002060"/>
              </a:solidFill>
            </a:endParaRPr>
          </a:p>
          <a:p>
            <a:pPr marL="0" indent="0">
              <a:spcBef>
                <a:spcPts val="2000"/>
              </a:spcBef>
              <a:buNone/>
            </a:pPr>
            <a:r>
              <a:rPr lang="en-US" sz="2800" dirty="0">
                <a:solidFill>
                  <a:srgbClr val="002060"/>
                </a:solidFill>
                <a:latin typeface="Arial"/>
                <a:cs typeface="Arial"/>
              </a:rPr>
              <a:t>Symptoms may:</a:t>
            </a:r>
            <a:endParaRPr lang="en-US" sz="2800" dirty="0">
              <a:solidFill>
                <a:srgbClr val="002060"/>
              </a:solidFill>
            </a:endParaRPr>
          </a:p>
          <a:p>
            <a:pPr marL="344488" indent="-347663">
              <a:buClr>
                <a:srgbClr val="002060"/>
              </a:buClr>
              <a:buSzPct val="100000"/>
            </a:pPr>
            <a:r>
              <a:rPr lang="en-US" sz="2800" dirty="0">
                <a:solidFill>
                  <a:srgbClr val="002060"/>
                </a:solidFill>
                <a:latin typeface="Arial"/>
                <a:cs typeface="Arial"/>
              </a:rPr>
              <a:t>Affect the skin, respiratory tract, and digestive tract—individually or combination</a:t>
            </a:r>
          </a:p>
          <a:p>
            <a:pPr marL="344488" indent="-347663">
              <a:buClr>
                <a:srgbClr val="002060"/>
              </a:buClr>
              <a:buSzPct val="100000"/>
            </a:pPr>
            <a:r>
              <a:rPr lang="en-US" sz="2800" dirty="0">
                <a:solidFill>
                  <a:srgbClr val="002060"/>
                </a:solidFill>
              </a:rPr>
              <a:t>Can cause nausea, diarrhea, vomiting</a:t>
            </a:r>
          </a:p>
          <a:p>
            <a:pPr marL="344488" indent="-347663">
              <a:buClr>
                <a:srgbClr val="002060"/>
              </a:buClr>
              <a:buSzPct val="100000"/>
            </a:pPr>
            <a:r>
              <a:rPr lang="en-US" sz="2800" dirty="0">
                <a:solidFill>
                  <a:srgbClr val="002060"/>
                </a:solidFill>
              </a:rPr>
              <a:t>Come on gradually</a:t>
            </a:r>
          </a:p>
          <a:p>
            <a:pPr marL="344488" indent="-347663">
              <a:buClr>
                <a:srgbClr val="002060"/>
              </a:buClr>
              <a:buSzPct val="100000"/>
            </a:pPr>
            <a:r>
              <a:rPr lang="en-US" sz="2800" dirty="0">
                <a:solidFill>
                  <a:srgbClr val="002060"/>
                </a:solidFill>
              </a:rPr>
              <a:t>Not life-threatening</a:t>
            </a:r>
          </a:p>
          <a:p>
            <a:pPr marL="344488" indent="-347663">
              <a:buClr>
                <a:srgbClr val="002060"/>
              </a:buClr>
              <a:buSzPct val="100000"/>
            </a:pPr>
            <a:r>
              <a:rPr lang="en-US" sz="2800" dirty="0">
                <a:solidFill>
                  <a:srgbClr val="002060"/>
                </a:solidFill>
              </a:rPr>
              <a:t>May be confused with food allergies</a:t>
            </a:r>
          </a:p>
        </p:txBody>
      </p:sp>
      <p:sp>
        <p:nvSpPr>
          <p:cNvPr id="4" name="Title 2"/>
          <p:cNvSpPr txBox="1">
            <a:spLocks/>
          </p:cNvSpPr>
          <p:nvPr/>
        </p:nvSpPr>
        <p:spPr>
          <a:xfrm>
            <a:off x="835378" y="6096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What Is a Food Intolerance?</a:t>
            </a:r>
          </a:p>
        </p:txBody>
      </p:sp>
      <p:pic>
        <p:nvPicPr>
          <p:cNvPr id="5" name="Picture 4" descr="A group of dairy products&#10;&#10;"/>
          <p:cNvPicPr>
            <a:picLocks noChangeAspect="1"/>
          </p:cNvPicPr>
          <p:nvPr/>
        </p:nvPicPr>
        <p:blipFill rotWithShape="1">
          <a:blip r:embed="rId3" cstate="screen">
            <a:extLst>
              <a:ext uri="{28A0092B-C50C-407E-A947-70E740481C1C}">
                <a14:useLocalDpi xmlns:a14="http://schemas.microsoft.com/office/drawing/2010/main"/>
              </a:ext>
            </a:extLst>
          </a:blip>
          <a:srcRect l="1" t="158" r="-2352" b="343"/>
          <a:stretch/>
        </p:blipFill>
        <p:spPr>
          <a:xfrm>
            <a:off x="8266176" y="3355848"/>
            <a:ext cx="3291840" cy="3017520"/>
          </a:xfrm>
          <a:prstGeom prst="rect">
            <a:avLst/>
          </a:prstGeom>
        </p:spPr>
      </p:pic>
    </p:spTree>
    <p:extLst>
      <p:ext uri="{BB962C8B-B14F-4D97-AF65-F5344CB8AC3E}">
        <p14:creationId xmlns:p14="http://schemas.microsoft.com/office/powerpoint/2010/main" val="1140041330"/>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6" name="Title 2"/>
          <p:cNvSpPr>
            <a:spLocks noGrp="1"/>
          </p:cNvSpPr>
          <p:nvPr>
            <p:ph type="title"/>
          </p:nvPr>
        </p:nvSpPr>
        <p:spPr>
          <a:xfrm>
            <a:off x="1066800" y="531779"/>
            <a:ext cx="10566400" cy="1143000"/>
          </a:xfrm>
        </p:spPr>
        <p:txBody>
          <a:bodyPr>
            <a:normAutofit/>
          </a:bodyPr>
          <a:lstStyle/>
          <a:p>
            <a:r>
              <a:rPr lang="en-US" b="1" dirty="0">
                <a:solidFill>
                  <a:srgbClr val="002060"/>
                </a:solidFill>
                <a:effectLst>
                  <a:innerShdw blurRad="63500" dist="50800">
                    <a:prstClr val="black">
                      <a:alpha val="50000"/>
                    </a:prstClr>
                  </a:innerShdw>
                </a:effectLst>
                <a:latin typeface="Arial"/>
                <a:cs typeface="Arial"/>
              </a:rPr>
              <a:t>Logistics</a:t>
            </a:r>
          </a:p>
        </p:txBody>
      </p:sp>
      <p:sp>
        <p:nvSpPr>
          <p:cNvPr id="16386" name="Content Placeholder 1"/>
          <p:cNvSpPr>
            <a:spLocks noGrp="1"/>
          </p:cNvSpPr>
          <p:nvPr>
            <p:ph idx="4294967295"/>
          </p:nvPr>
        </p:nvSpPr>
        <p:spPr>
          <a:xfrm>
            <a:off x="1066800" y="1676400"/>
            <a:ext cx="7886700" cy="4351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p>
            <a:pPr marL="344488" indent="-328613">
              <a:spcAft>
                <a:spcPts val="1800"/>
              </a:spcAft>
              <a:buClrTx/>
              <a:buSzPct val="100000"/>
              <a:buFont typeface="Arial" panose="020B0604020202020204" pitchFamily="34" charset="0"/>
              <a:buChar char="•"/>
            </a:pPr>
            <a:r>
              <a:rPr lang="en-US" sz="2800" dirty="0">
                <a:solidFill>
                  <a:srgbClr val="002060"/>
                </a:solidFill>
              </a:rPr>
              <a:t>Participant’s Workbook</a:t>
            </a:r>
            <a:endParaRPr lang="en-US" dirty="0">
              <a:solidFill>
                <a:srgbClr val="002060"/>
              </a:solidFill>
            </a:endParaRPr>
          </a:p>
          <a:p>
            <a:pPr marL="344488" indent="-328613">
              <a:spcAft>
                <a:spcPts val="1800"/>
              </a:spcAft>
              <a:buClrTx/>
              <a:buSzPct val="100000"/>
              <a:buFont typeface="Arial" panose="020B0604020202020204" pitchFamily="34" charset="0"/>
              <a:buChar char="•"/>
            </a:pPr>
            <a:r>
              <a:rPr lang="en-US" sz="2800" dirty="0">
                <a:solidFill>
                  <a:srgbClr val="002060"/>
                </a:solidFill>
              </a:rPr>
              <a:t>Restrooms</a:t>
            </a:r>
          </a:p>
          <a:p>
            <a:pPr marL="344488" indent="-328613">
              <a:spcAft>
                <a:spcPts val="1800"/>
              </a:spcAft>
              <a:buClrTx/>
              <a:buSzPct val="100000"/>
              <a:buFont typeface="Arial" panose="020B0604020202020204" pitchFamily="34" charset="0"/>
              <a:buChar char="•"/>
            </a:pPr>
            <a:r>
              <a:rPr lang="en-US" sz="2800" dirty="0">
                <a:solidFill>
                  <a:srgbClr val="002060"/>
                </a:solidFill>
              </a:rPr>
              <a:t>Emergency Exits</a:t>
            </a:r>
          </a:p>
          <a:p>
            <a:pPr marL="344488" indent="-328613">
              <a:spcAft>
                <a:spcPts val="1800"/>
              </a:spcAft>
              <a:buClrTx/>
              <a:buSzPct val="100000"/>
              <a:buFont typeface="Arial" panose="020B0604020202020204" pitchFamily="34" charset="0"/>
              <a:buChar char="•"/>
            </a:pPr>
            <a:r>
              <a:rPr lang="en-US" sz="2800" dirty="0">
                <a:solidFill>
                  <a:srgbClr val="002060"/>
                </a:solidFill>
              </a:rPr>
              <a:t>Bike Rack</a:t>
            </a:r>
          </a:p>
          <a:p>
            <a:pPr marL="344488" indent="-328613">
              <a:spcAft>
                <a:spcPts val="1800"/>
              </a:spcAft>
              <a:buClrTx/>
              <a:buSzPct val="100000"/>
              <a:buFont typeface="Arial" panose="020B0604020202020204" pitchFamily="34" charset="0"/>
              <a:buChar char="•"/>
            </a:pPr>
            <a:r>
              <a:rPr lang="en-US" sz="2800" dirty="0">
                <a:solidFill>
                  <a:srgbClr val="002060"/>
                </a:solidFill>
              </a:rPr>
              <a:t>Ground Rules</a:t>
            </a:r>
          </a:p>
        </p:txBody>
      </p:sp>
    </p:spTree>
    <p:extLst>
      <p:ext uri="{BB962C8B-B14F-4D97-AF65-F5344CB8AC3E}">
        <p14:creationId xmlns:p14="http://schemas.microsoft.com/office/powerpoint/2010/main" val="2940364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DEFED-DF0F-DF61-B989-B76716C130AB}"/>
              </a:ext>
            </a:extLst>
          </p:cNvPr>
          <p:cNvSpPr>
            <a:spLocks noGrp="1"/>
          </p:cNvSpPr>
          <p:nvPr>
            <p:ph type="title"/>
          </p:nvPr>
        </p:nvSpPr>
        <p:spPr/>
        <p:txBody>
          <a:bodyPr/>
          <a:lstStyle/>
          <a:p>
            <a:r>
              <a:rPr lang="en-US" dirty="0">
                <a:solidFill>
                  <a:srgbClr val="002060"/>
                </a:solidFill>
              </a:rPr>
              <a:t>Food Allergy vs Food Intolerance Activity</a:t>
            </a:r>
          </a:p>
        </p:txBody>
      </p:sp>
      <p:pic>
        <p:nvPicPr>
          <p:cNvPr id="5" name="Content Placeholder 4" descr="Two people collaborating over books">
            <a:extLst>
              <a:ext uri="{FF2B5EF4-FFF2-40B4-BE49-F238E27FC236}">
                <a16:creationId xmlns:a16="http://schemas.microsoft.com/office/drawing/2014/main" id="{14D437CE-4E09-D650-A8F1-75C82B7FD06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8162" y="1752600"/>
            <a:ext cx="6057900" cy="4038600"/>
          </a:xfrm>
        </p:spPr>
      </p:pic>
    </p:spTree>
    <p:extLst>
      <p:ext uri="{BB962C8B-B14F-4D97-AF65-F5344CB8AC3E}">
        <p14:creationId xmlns:p14="http://schemas.microsoft.com/office/powerpoint/2010/main" val="1316225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838200" y="1583987"/>
            <a:ext cx="10543823" cy="4038600"/>
          </a:xfrm>
        </p:spPr>
        <p:txBody>
          <a:bodyPr>
            <a:noAutofit/>
          </a:bodyPr>
          <a:lstStyle/>
          <a:p>
            <a:pPr marL="344488" indent="-350838">
              <a:spcBef>
                <a:spcPts val="0"/>
              </a:spcBef>
              <a:spcAft>
                <a:spcPts val="1800"/>
              </a:spcAft>
              <a:buSzPct val="100000"/>
            </a:pPr>
            <a:r>
              <a:rPr lang="en-US" sz="2600" b="1" dirty="0">
                <a:solidFill>
                  <a:srgbClr val="002060"/>
                </a:solidFill>
              </a:rPr>
              <a:t> </a:t>
            </a:r>
            <a:r>
              <a:rPr lang="en-US" sz="2600" b="1" dirty="0">
                <a:solidFill>
                  <a:srgbClr val="FF0000"/>
                </a:solidFill>
              </a:rPr>
              <a:t>Autoimmune disorder </a:t>
            </a:r>
            <a:r>
              <a:rPr lang="en-US" sz="2600" dirty="0">
                <a:solidFill>
                  <a:srgbClr val="002060"/>
                </a:solidFill>
              </a:rPr>
              <a:t>involving the </a:t>
            </a:r>
            <a:r>
              <a:rPr lang="en-US" sz="2600" b="1" dirty="0">
                <a:solidFill>
                  <a:srgbClr val="FF0000"/>
                </a:solidFill>
              </a:rPr>
              <a:t>immune system</a:t>
            </a:r>
            <a:r>
              <a:rPr lang="en-US" sz="2600" dirty="0"/>
              <a:t> </a:t>
            </a:r>
            <a:r>
              <a:rPr lang="en-US" sz="2600" dirty="0">
                <a:solidFill>
                  <a:srgbClr val="002060"/>
                </a:solidFill>
              </a:rPr>
              <a:t>in the </a:t>
            </a:r>
            <a:r>
              <a:rPr lang="en-US" sz="2600" b="1" dirty="0">
                <a:solidFill>
                  <a:srgbClr val="FF0000"/>
                </a:solidFill>
              </a:rPr>
              <a:t>small  </a:t>
            </a:r>
            <a:br>
              <a:rPr lang="en-US" sz="2600" b="1" dirty="0">
                <a:solidFill>
                  <a:srgbClr val="FF0000"/>
                </a:solidFill>
              </a:rPr>
            </a:br>
            <a:r>
              <a:rPr lang="en-US" sz="2600" b="1" dirty="0">
                <a:solidFill>
                  <a:srgbClr val="FF0000"/>
                </a:solidFill>
              </a:rPr>
              <a:t> intestine only</a:t>
            </a:r>
          </a:p>
          <a:p>
            <a:pPr marL="344488" indent="-350838">
              <a:spcBef>
                <a:spcPts val="0"/>
              </a:spcBef>
              <a:spcAft>
                <a:spcPts val="1800"/>
              </a:spcAft>
              <a:buClr>
                <a:srgbClr val="002060"/>
              </a:buClr>
              <a:buSzPct val="100000"/>
            </a:pPr>
            <a:r>
              <a:rPr lang="en-US" sz="2600" dirty="0">
                <a:solidFill>
                  <a:srgbClr val="002060"/>
                </a:solidFill>
              </a:rPr>
              <a:t> Reaction to eating gluten </a:t>
            </a:r>
            <a:r>
              <a:rPr lang="en-US" dirty="0">
                <a:solidFill>
                  <a:srgbClr val="002060"/>
                </a:solidFill>
              </a:rPr>
              <a:t>–</a:t>
            </a:r>
            <a:r>
              <a:rPr lang="en-US" sz="2600" dirty="0">
                <a:solidFill>
                  <a:srgbClr val="002060"/>
                </a:solidFill>
              </a:rPr>
              <a:t> protein in wheat, barley, and rye</a:t>
            </a:r>
          </a:p>
          <a:p>
            <a:pPr marL="344488" indent="-350838">
              <a:spcBef>
                <a:spcPts val="0"/>
              </a:spcBef>
              <a:spcAft>
                <a:spcPts val="1800"/>
              </a:spcAft>
              <a:buClr>
                <a:srgbClr val="002060"/>
              </a:buClr>
              <a:buSzPct val="100000"/>
            </a:pPr>
            <a:r>
              <a:rPr lang="en-US" sz="2600" dirty="0">
                <a:solidFill>
                  <a:srgbClr val="002060"/>
                </a:solidFill>
              </a:rPr>
              <a:t> Follow a strict gluten-free diet</a:t>
            </a:r>
          </a:p>
          <a:p>
            <a:pPr marL="344488" indent="-350838">
              <a:spcBef>
                <a:spcPts val="0"/>
              </a:spcBef>
              <a:spcAft>
                <a:spcPts val="1800"/>
              </a:spcAft>
              <a:buClr>
                <a:srgbClr val="002060"/>
              </a:buClr>
              <a:buSzPct val="100000"/>
            </a:pPr>
            <a:r>
              <a:rPr lang="en-US" sz="2600" dirty="0">
                <a:solidFill>
                  <a:srgbClr val="002060"/>
                </a:solidFill>
              </a:rPr>
              <a:t> Can have long-term health effects</a:t>
            </a:r>
          </a:p>
          <a:p>
            <a:pPr marL="344488" indent="-350838">
              <a:spcBef>
                <a:spcPts val="0"/>
              </a:spcBef>
              <a:spcAft>
                <a:spcPts val="1800"/>
              </a:spcAft>
              <a:buClr>
                <a:srgbClr val="002060"/>
              </a:buClr>
              <a:buSzPct val="100000"/>
            </a:pPr>
            <a:r>
              <a:rPr lang="en-US" sz="2600" dirty="0">
                <a:solidFill>
                  <a:srgbClr val="002060"/>
                </a:solidFill>
              </a:rPr>
              <a:t> Considered a disability</a:t>
            </a:r>
            <a:endParaRPr lang="en-US" dirty="0">
              <a:solidFill>
                <a:srgbClr val="002060"/>
              </a:solidFill>
            </a:endParaRPr>
          </a:p>
          <a:p>
            <a:pPr marL="128588" indent="-134938">
              <a:spcAft>
                <a:spcPts val="1800"/>
              </a:spcAft>
            </a:pPr>
            <a:endParaRPr lang="en-US" dirty="0"/>
          </a:p>
        </p:txBody>
      </p:sp>
      <p:sp>
        <p:nvSpPr>
          <p:cNvPr id="4" name="Title 2"/>
          <p:cNvSpPr txBox="1">
            <a:spLocks/>
          </p:cNvSpPr>
          <p:nvPr/>
        </p:nvSpPr>
        <p:spPr>
          <a:xfrm>
            <a:off x="838200" y="5334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Celiac Disease</a:t>
            </a:r>
          </a:p>
        </p:txBody>
      </p:sp>
      <p:pic>
        <p:nvPicPr>
          <p:cNvPr id="6" name="Picture 5" descr="A close-up of some food&#10;&#10;Description automatically generated">
            <a:extLst>
              <a:ext uri="{FF2B5EF4-FFF2-40B4-BE49-F238E27FC236}">
                <a16:creationId xmlns:a16="http://schemas.microsoft.com/office/drawing/2014/main" id="{BB9D4B3E-2B90-320D-B907-45CBFED34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8517" y="3449215"/>
            <a:ext cx="4977476" cy="3403454"/>
          </a:xfrm>
          <a:prstGeom prst="rect">
            <a:avLst/>
          </a:prstGeom>
        </p:spPr>
      </p:pic>
    </p:spTree>
    <p:extLst>
      <p:ext uri="{BB962C8B-B14F-4D97-AF65-F5344CB8AC3E}">
        <p14:creationId xmlns:p14="http://schemas.microsoft.com/office/powerpoint/2010/main" val="1544596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566400" cy="1143000"/>
          </a:xfrm>
        </p:spPr>
        <p:txBody>
          <a:bodyPr/>
          <a:lstStyle/>
          <a:p>
            <a:r>
              <a:rPr lang="en-US" dirty="0">
                <a:solidFill>
                  <a:srgbClr val="002060"/>
                </a:solidFill>
              </a:rPr>
              <a:t>Gluten-Free Meals </a:t>
            </a:r>
          </a:p>
        </p:txBody>
      </p:sp>
      <p:sp>
        <p:nvSpPr>
          <p:cNvPr id="3" name="Content Placeholder 2"/>
          <p:cNvSpPr>
            <a:spLocks noGrp="1"/>
          </p:cNvSpPr>
          <p:nvPr>
            <p:ph idx="1"/>
          </p:nvPr>
        </p:nvSpPr>
        <p:spPr/>
        <p:txBody>
          <a:bodyPr vert="horz" lIns="91440" tIns="45720" rIns="91440" bIns="45720" rtlCol="0" anchor="t">
            <a:normAutofit/>
          </a:bodyPr>
          <a:lstStyle/>
          <a:p>
            <a:pPr marL="344488" indent="-274638">
              <a:spcAft>
                <a:spcPts val="1800"/>
              </a:spcAft>
              <a:buClr>
                <a:srgbClr val="002060"/>
              </a:buClr>
              <a:buSzPct val="100000"/>
            </a:pPr>
            <a:r>
              <a:rPr lang="en-US" sz="2800" dirty="0">
                <a:solidFill>
                  <a:srgbClr val="002060"/>
                </a:solidFill>
                <a:latin typeface="Arial"/>
                <a:cs typeface="Arial"/>
              </a:rPr>
              <a:t> Carefully read labels</a:t>
            </a:r>
            <a:endParaRPr lang="en-US" sz="2800" b="1" dirty="0">
              <a:solidFill>
                <a:srgbClr val="002060"/>
              </a:solidFill>
              <a:latin typeface="Arial"/>
              <a:cs typeface="Arial"/>
            </a:endParaRPr>
          </a:p>
          <a:p>
            <a:pPr marL="344488" indent="-274638">
              <a:spcAft>
                <a:spcPts val="1800"/>
              </a:spcAft>
              <a:buSzPct val="100000"/>
            </a:pPr>
            <a:r>
              <a:rPr lang="en-US" sz="2800" b="1" dirty="0">
                <a:solidFill>
                  <a:srgbClr val="002060"/>
                </a:solidFill>
                <a:latin typeface="Arial"/>
                <a:cs typeface="Arial"/>
              </a:rPr>
              <a:t> </a:t>
            </a:r>
            <a:r>
              <a:rPr lang="en-US" sz="2800" b="1" dirty="0">
                <a:solidFill>
                  <a:srgbClr val="FF0000"/>
                </a:solidFill>
                <a:latin typeface="Arial"/>
                <a:cs typeface="Arial"/>
              </a:rPr>
              <a:t>Wheat-free ≠ Gluten-free</a:t>
            </a:r>
            <a:endParaRPr lang="en-US" sz="2800" dirty="0">
              <a:solidFill>
                <a:srgbClr val="FF0000"/>
              </a:solidFill>
              <a:latin typeface="Arial"/>
              <a:cs typeface="Arial"/>
            </a:endParaRPr>
          </a:p>
          <a:p>
            <a:pPr marL="344488" indent="-274638">
              <a:spcAft>
                <a:spcPts val="1800"/>
              </a:spcAft>
              <a:buClr>
                <a:srgbClr val="002060"/>
              </a:buClr>
              <a:buSzPct val="100000"/>
            </a:pPr>
            <a:r>
              <a:rPr lang="en-US" sz="2800" dirty="0">
                <a:solidFill>
                  <a:srgbClr val="002060"/>
                </a:solidFill>
                <a:latin typeface="Arial"/>
                <a:cs typeface="Arial"/>
              </a:rPr>
              <a:t> Be creative when planning menus</a:t>
            </a:r>
          </a:p>
          <a:p>
            <a:pPr marL="815975" lvl="1" indent="-350838">
              <a:spcAft>
                <a:spcPts val="1800"/>
              </a:spcAft>
              <a:buClr>
                <a:srgbClr val="002060"/>
              </a:buClr>
              <a:buSzPct val="75000"/>
            </a:pPr>
            <a:r>
              <a:rPr lang="en-US" sz="2800" dirty="0">
                <a:solidFill>
                  <a:srgbClr val="002060"/>
                </a:solidFill>
                <a:latin typeface="Arial"/>
                <a:cs typeface="Arial"/>
              </a:rPr>
              <a:t>Naturally gluten-free items</a:t>
            </a:r>
          </a:p>
        </p:txBody>
      </p:sp>
      <p:pic>
        <p:nvPicPr>
          <p:cNvPr id="5" name="Picture 4" descr="A bowl of oatmeal&#10;&#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1" y="482696"/>
            <a:ext cx="3071122" cy="1993104"/>
          </a:xfrm>
          <a:prstGeom prst="rect">
            <a:avLst/>
          </a:prstGeom>
        </p:spPr>
      </p:pic>
      <p:pic>
        <p:nvPicPr>
          <p:cNvPr id="6" name="Picture 5" descr="A group of corn on the cob&#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4346" y="2469405"/>
            <a:ext cx="2883527" cy="1860340"/>
          </a:xfrm>
          <a:prstGeom prst="rect">
            <a:avLst/>
          </a:prstGeom>
        </p:spPr>
      </p:pic>
      <p:pic>
        <p:nvPicPr>
          <p:cNvPr id="9" name="Picture 8" descr="A bowl of brown rice&#10;&#10;Description automatically generated">
            <a:extLst>
              <a:ext uri="{FF2B5EF4-FFF2-40B4-BE49-F238E27FC236}">
                <a16:creationId xmlns:a16="http://schemas.microsoft.com/office/drawing/2014/main" id="{D0DE9E15-7C4B-83F3-2255-5D3E1520A8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3503" y="4255762"/>
            <a:ext cx="3399620" cy="2266413"/>
          </a:xfrm>
          <a:prstGeom prst="rect">
            <a:avLst/>
          </a:prstGeom>
        </p:spPr>
      </p:pic>
    </p:spTree>
    <p:extLst>
      <p:ext uri="{BB962C8B-B14F-4D97-AF65-F5344CB8AC3E}">
        <p14:creationId xmlns:p14="http://schemas.microsoft.com/office/powerpoint/2010/main" val="587347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Content Placeholder 1"/>
          <p:cNvSpPr>
            <a:spLocks noGrp="1"/>
          </p:cNvSpPr>
          <p:nvPr>
            <p:ph idx="4294967295"/>
          </p:nvPr>
        </p:nvSpPr>
        <p:spPr>
          <a:xfrm>
            <a:off x="1219200" y="1676400"/>
            <a:ext cx="7886700" cy="4351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marL="344488" indent="-352425">
              <a:buClr>
                <a:srgbClr val="002060"/>
              </a:buClr>
              <a:buSzPct val="100000"/>
              <a:defRPr/>
            </a:pPr>
            <a:r>
              <a:rPr lang="en-US" sz="2800" dirty="0">
                <a:solidFill>
                  <a:srgbClr val="002060"/>
                </a:solidFill>
              </a:rPr>
              <a:t>Impact of an allergic reaction</a:t>
            </a:r>
          </a:p>
          <a:p>
            <a:pPr marL="344488" indent="-352425">
              <a:buClr>
                <a:srgbClr val="002060"/>
              </a:buClr>
              <a:buSzPct val="100000"/>
              <a:defRPr/>
            </a:pPr>
            <a:endParaRPr lang="en-US" sz="1600" dirty="0">
              <a:solidFill>
                <a:srgbClr val="002060"/>
              </a:solidFill>
            </a:endParaRPr>
          </a:p>
          <a:p>
            <a:pPr marL="344488" indent="-352425">
              <a:buClr>
                <a:srgbClr val="002060"/>
              </a:buClr>
              <a:buSzPct val="100000"/>
              <a:defRPr/>
            </a:pPr>
            <a:r>
              <a:rPr lang="en-US" sz="2800" dirty="0">
                <a:solidFill>
                  <a:srgbClr val="002060"/>
                </a:solidFill>
              </a:rPr>
              <a:t>Food allergies, symptoms, and treatments</a:t>
            </a:r>
          </a:p>
          <a:p>
            <a:pPr marL="344488" indent="-352425">
              <a:buClr>
                <a:srgbClr val="002060"/>
              </a:buClr>
              <a:buSzPct val="100000"/>
              <a:defRPr/>
            </a:pPr>
            <a:endParaRPr lang="en-US" sz="1600" dirty="0">
              <a:solidFill>
                <a:srgbClr val="002060"/>
              </a:solidFill>
            </a:endParaRPr>
          </a:p>
          <a:p>
            <a:pPr marL="344488" indent="-352425">
              <a:buClr>
                <a:srgbClr val="002060"/>
              </a:buClr>
              <a:buSzPct val="100000"/>
              <a:defRPr/>
            </a:pPr>
            <a:r>
              <a:rPr lang="en-US" sz="2800" dirty="0">
                <a:solidFill>
                  <a:srgbClr val="002060"/>
                </a:solidFill>
              </a:rPr>
              <a:t>Nine major food allergens</a:t>
            </a:r>
          </a:p>
          <a:p>
            <a:pPr marL="344488" indent="-352425">
              <a:buClr>
                <a:srgbClr val="002060"/>
              </a:buClr>
              <a:buSzPct val="100000"/>
              <a:defRPr/>
            </a:pPr>
            <a:endParaRPr lang="en-US" sz="1600" dirty="0">
              <a:solidFill>
                <a:srgbClr val="002060"/>
              </a:solidFill>
            </a:endParaRPr>
          </a:p>
          <a:p>
            <a:pPr marL="344488" indent="-352425">
              <a:buClr>
                <a:srgbClr val="002060"/>
              </a:buClr>
              <a:buSzPct val="100000"/>
              <a:defRPr/>
            </a:pPr>
            <a:r>
              <a:rPr lang="en-US" sz="2800" dirty="0">
                <a:solidFill>
                  <a:srgbClr val="002060"/>
                </a:solidFill>
              </a:rPr>
              <a:t>Food allergy vs food intolerance</a:t>
            </a:r>
          </a:p>
        </p:txBody>
      </p:sp>
      <p:sp>
        <p:nvSpPr>
          <p:cNvPr id="4" name="Title 2"/>
          <p:cNvSpPr txBox="1">
            <a:spLocks/>
          </p:cNvSpPr>
          <p:nvPr/>
        </p:nvSpPr>
        <p:spPr>
          <a:xfrm>
            <a:off x="1228928" y="3810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Lesson 1 Review</a:t>
            </a:r>
          </a:p>
        </p:txBody>
      </p:sp>
    </p:spTree>
    <p:extLst>
      <p:ext uri="{BB962C8B-B14F-4D97-AF65-F5344CB8AC3E}">
        <p14:creationId xmlns:p14="http://schemas.microsoft.com/office/powerpoint/2010/main" val="4283869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90600" y="2133600"/>
            <a:ext cx="10134600" cy="4351338"/>
          </a:xfrm>
        </p:spPr>
        <p:txBody>
          <a:bodyPr>
            <a:normAutofit/>
          </a:bodyPr>
          <a:lstStyle/>
          <a:p>
            <a:pPr marL="344488" indent="-328613">
              <a:spcAft>
                <a:spcPts val="1200"/>
              </a:spcAft>
              <a:buClr>
                <a:srgbClr val="002060"/>
              </a:buClr>
              <a:buSzPct val="100000"/>
            </a:pPr>
            <a:r>
              <a:rPr lang="en-US" sz="3200" dirty="0">
                <a:solidFill>
                  <a:srgbClr val="002060"/>
                </a:solidFill>
              </a:rPr>
              <a:t>Read food labels for nine major food allergens</a:t>
            </a:r>
            <a:endParaRPr lang="en-US" dirty="0">
              <a:solidFill>
                <a:srgbClr val="002060"/>
              </a:solidFill>
            </a:endParaRPr>
          </a:p>
          <a:p>
            <a:pPr marL="344488" indent="-328613">
              <a:spcAft>
                <a:spcPts val="1200"/>
              </a:spcAft>
              <a:buClr>
                <a:srgbClr val="002060"/>
              </a:buClr>
              <a:buSzPct val="100000"/>
            </a:pPr>
            <a:r>
              <a:rPr lang="en-US" sz="3200" dirty="0">
                <a:solidFill>
                  <a:srgbClr val="002060"/>
                </a:solidFill>
              </a:rPr>
              <a:t>Read food labels for allergens not among the nine major, in bulk, and in USDA Foods</a:t>
            </a:r>
          </a:p>
          <a:p>
            <a:pPr marL="344488" indent="-328613">
              <a:spcAft>
                <a:spcPts val="1200"/>
              </a:spcAft>
              <a:buClr>
                <a:srgbClr val="002060"/>
              </a:buClr>
              <a:buSzPct val="100000"/>
            </a:pPr>
            <a:r>
              <a:rPr lang="en-US" sz="3200" dirty="0">
                <a:solidFill>
                  <a:srgbClr val="002060"/>
                </a:solidFill>
              </a:rPr>
              <a:t>Managing food labels</a:t>
            </a:r>
          </a:p>
          <a:p>
            <a:pPr marL="344488" indent="-328613"/>
            <a:endParaRPr lang="en-US" sz="2800" dirty="0">
              <a:solidFill>
                <a:srgbClr val="002060"/>
              </a:solidFill>
            </a:endParaRPr>
          </a:p>
          <a:p>
            <a:endParaRPr lang="en-US" sz="2800" dirty="0">
              <a:solidFill>
                <a:srgbClr val="002060"/>
              </a:solidFill>
            </a:endParaRPr>
          </a:p>
        </p:txBody>
      </p:sp>
      <p:sp>
        <p:nvSpPr>
          <p:cNvPr id="4" name="Title 2"/>
          <p:cNvSpPr txBox="1">
            <a:spLocks/>
          </p:cNvSpPr>
          <p:nvPr/>
        </p:nvSpPr>
        <p:spPr>
          <a:xfrm>
            <a:off x="990600" y="762000"/>
            <a:ext cx="9086850" cy="1143000"/>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Lesson 2: Reading Food Labels for Allergens</a:t>
            </a:r>
          </a:p>
        </p:txBody>
      </p:sp>
    </p:spTree>
    <p:extLst>
      <p:ext uri="{BB962C8B-B14F-4D97-AF65-F5344CB8AC3E}">
        <p14:creationId xmlns:p14="http://schemas.microsoft.com/office/powerpoint/2010/main" val="928336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endParaRPr lang="en-US" dirty="0"/>
          </a:p>
        </p:txBody>
      </p:sp>
      <p:pic>
        <p:nvPicPr>
          <p:cNvPr id="6" name="Picture 5" descr="A close up of an ingredient statement "/>
          <p:cNvPicPr>
            <a:picLocks noChangeAspect="1"/>
          </p:cNvPicPr>
          <p:nvPr/>
        </p:nvPicPr>
        <p:blipFill rotWithShape="1">
          <a:blip r:embed="rId3">
            <a:alphaModFix amt="50000"/>
          </a:blip>
          <a:srcRect t="13025" b="13025"/>
          <a:stretch/>
        </p:blipFill>
        <p:spPr>
          <a:xfrm>
            <a:off x="-228600" y="-161235"/>
            <a:ext cx="12655667" cy="7019235"/>
          </a:xfrm>
          <a:prstGeom prst="rect">
            <a:avLst/>
          </a:prstGeom>
          <a:ln>
            <a:noFill/>
          </a:ln>
          <a:effectLst>
            <a:outerShdw blurRad="50800" dist="50800" dir="5400000" algn="ctr" rotWithShape="0">
              <a:srgbClr val="000000">
                <a:alpha val="46000"/>
              </a:srgbClr>
            </a:outerShdw>
            <a:softEdge rad="112500"/>
          </a:effectLst>
        </p:spPr>
      </p:pic>
      <p:sp>
        <p:nvSpPr>
          <p:cNvPr id="8" name="Title 2"/>
          <p:cNvSpPr txBox="1">
            <a:spLocks/>
          </p:cNvSpPr>
          <p:nvPr/>
        </p:nvSpPr>
        <p:spPr>
          <a:xfrm>
            <a:off x="2144889" y="691662"/>
            <a:ext cx="7924800" cy="910502"/>
          </a:xfrm>
          <a:prstGeom prst="rect">
            <a:avLst/>
          </a:prstGeom>
          <a:solidFill>
            <a:schemeClr val="bg1"/>
          </a:solidFill>
          <a:ln w="57150">
            <a:solidFill>
              <a:srgbClr val="A87BC9"/>
            </a:solidFill>
          </a:ln>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Reading Ingredient Statements</a:t>
            </a:r>
          </a:p>
        </p:txBody>
      </p:sp>
    </p:spTree>
    <p:extLst>
      <p:ext uri="{BB962C8B-B14F-4D97-AF65-F5344CB8AC3E}">
        <p14:creationId xmlns:p14="http://schemas.microsoft.com/office/powerpoint/2010/main" val="3848079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solidFill>
                  <a:srgbClr val="002060"/>
                </a:solidFill>
                <a:latin typeface="Arial" panose="020B0604020202020204" pitchFamily="34" charset="0"/>
                <a:cs typeface="Arial" panose="020B0604020202020204" pitchFamily="34" charset="0"/>
              </a:rPr>
              <a:t>Food Allergen Labeling and Consumer Protection Act of 2004 (FALCPA) </a:t>
            </a:r>
            <a:endParaRPr lang="en-US" dirty="0">
              <a:solidFill>
                <a:srgbClr val="002060"/>
              </a:solidFill>
            </a:endParaRPr>
          </a:p>
        </p:txBody>
      </p:sp>
      <p:sp>
        <p:nvSpPr>
          <p:cNvPr id="8" name="Content Placeholder 7"/>
          <p:cNvSpPr>
            <a:spLocks noGrp="1"/>
          </p:cNvSpPr>
          <p:nvPr>
            <p:ph idx="1"/>
          </p:nvPr>
        </p:nvSpPr>
        <p:spPr/>
        <p:txBody>
          <a:bodyPr vert="horz" lIns="91440" tIns="45720" rIns="91440" bIns="45720" rtlCol="0" anchor="t">
            <a:normAutofit/>
          </a:bodyPr>
          <a:lstStyle/>
          <a:p>
            <a:pPr marL="344488" indent="-344488">
              <a:spcAft>
                <a:spcPts val="1200"/>
              </a:spcAft>
              <a:buClr>
                <a:srgbClr val="002060"/>
              </a:buClr>
              <a:buSzPct val="100000"/>
              <a:buFont typeface="Arial" panose="020B0604020202020204" pitchFamily="34" charset="0"/>
              <a:buChar char="•"/>
            </a:pPr>
            <a:r>
              <a:rPr lang="en-US" sz="2800" dirty="0">
                <a:solidFill>
                  <a:srgbClr val="002060"/>
                </a:solidFill>
                <a:latin typeface="Arial"/>
                <a:cs typeface="Arial"/>
              </a:rPr>
              <a:t>Effective 2006</a:t>
            </a:r>
          </a:p>
          <a:p>
            <a:pPr marL="344488" indent="-344488">
              <a:spcAft>
                <a:spcPts val="1200"/>
              </a:spcAft>
              <a:buClr>
                <a:srgbClr val="002060"/>
              </a:buClr>
              <a:buSzPct val="100000"/>
              <a:buFont typeface="Arial" panose="020B0604020202020204" pitchFamily="34" charset="0"/>
              <a:buChar char="•"/>
            </a:pPr>
            <a:r>
              <a:rPr lang="en-US" sz="2800" dirty="0">
                <a:solidFill>
                  <a:srgbClr val="002060"/>
                </a:solidFill>
                <a:latin typeface="Arial"/>
                <a:cs typeface="Arial"/>
              </a:rPr>
              <a:t>Food manufacturers must identify the major eight food allergens in plain language</a:t>
            </a:r>
          </a:p>
        </p:txBody>
      </p:sp>
      <p:pic>
        <p:nvPicPr>
          <p:cNvPr id="3" name="Picture 2" descr="A green and yellow circle with white symbols&#10;&#10;Description automatically generated">
            <a:extLst>
              <a:ext uri="{FF2B5EF4-FFF2-40B4-BE49-F238E27FC236}">
                <a16:creationId xmlns:a16="http://schemas.microsoft.com/office/drawing/2014/main" id="{EC6DF036-1BE5-9C8D-BC5C-1BBD79C14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799" y="4347852"/>
            <a:ext cx="10363199" cy="1845733"/>
          </a:xfrm>
          <a:prstGeom prst="rect">
            <a:avLst/>
          </a:prstGeom>
        </p:spPr>
      </p:pic>
    </p:spTree>
    <p:extLst>
      <p:ext uri="{BB962C8B-B14F-4D97-AF65-F5344CB8AC3E}">
        <p14:creationId xmlns:p14="http://schemas.microsoft.com/office/powerpoint/2010/main" val="691192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00" dirty="0">
                <a:solidFill>
                  <a:srgbClr val="002060"/>
                </a:solidFill>
                <a:latin typeface="Arial" panose="020B0604020202020204" pitchFamily="34" charset="0"/>
                <a:cs typeface="Arial" panose="020B0604020202020204" pitchFamily="34" charset="0"/>
              </a:rPr>
              <a:t>Food Allergy Safety, Treatment, Education, and Research Act (FASTER) </a:t>
            </a:r>
            <a:endParaRPr lang="en-US" sz="3500" dirty="0">
              <a:solidFill>
                <a:srgbClr val="002060"/>
              </a:solidFill>
            </a:endParaRPr>
          </a:p>
        </p:txBody>
      </p:sp>
      <p:pic>
        <p:nvPicPr>
          <p:cNvPr id="8" name="Picture Placeholder 7" descr="A group of bread rolls&#10;&#10;"/>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185639" y="1550469"/>
            <a:ext cx="3081142" cy="4038600"/>
          </a:xfrm>
        </p:spPr>
      </p:pic>
      <p:sp>
        <p:nvSpPr>
          <p:cNvPr id="4" name="Text Placeholder 3"/>
          <p:cNvSpPr>
            <a:spLocks noGrp="1"/>
          </p:cNvSpPr>
          <p:nvPr>
            <p:ph type="body" sz="half" idx="4294967295"/>
          </p:nvPr>
        </p:nvSpPr>
        <p:spPr>
          <a:xfrm>
            <a:off x="925218" y="1984375"/>
            <a:ext cx="4433165" cy="2889250"/>
          </a:xfrm>
        </p:spPr>
        <p:txBody>
          <a:bodyPr>
            <a:normAutofit/>
          </a:bodyPr>
          <a:lstStyle/>
          <a:p>
            <a:pPr marL="344488" lvl="0" indent="-344488">
              <a:lnSpc>
                <a:spcPct val="100000"/>
              </a:lnSpc>
              <a:spcAft>
                <a:spcPts val="1200"/>
              </a:spcAft>
              <a:buClr>
                <a:srgbClr val="002060"/>
              </a:buClr>
              <a:buSzPct val="10000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Passed in 2021</a:t>
            </a:r>
          </a:p>
          <a:p>
            <a:pPr marL="344488" lvl="0" indent="-344488">
              <a:lnSpc>
                <a:spcPct val="100000"/>
              </a:lnSpc>
              <a:spcAft>
                <a:spcPts val="1200"/>
              </a:spcAft>
              <a:buClr>
                <a:srgbClr val="002060"/>
              </a:buClr>
              <a:buSzPct val="10000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Effective January 2023</a:t>
            </a:r>
          </a:p>
          <a:p>
            <a:pPr marL="344488" lvl="0" indent="-344488">
              <a:lnSpc>
                <a:spcPct val="100000"/>
              </a:lnSpc>
              <a:spcAft>
                <a:spcPts val="1200"/>
              </a:spcAft>
              <a:buClr>
                <a:srgbClr val="002060"/>
              </a:buClr>
              <a:buSzPct val="10000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Added sesame as a major food allergen</a:t>
            </a:r>
          </a:p>
          <a:p>
            <a:pPr marL="342900" indent="-342900">
              <a:lnSpc>
                <a:spcPct val="100000"/>
              </a:lnSpc>
              <a:spcAft>
                <a:spcPts val="1200"/>
              </a:spcAft>
              <a:buFont typeface="Arial" panose="020B0604020202020204" pitchFamily="34" charset="0"/>
              <a:buChar char="•"/>
            </a:pPr>
            <a:endParaRPr lang="en-US" sz="2800" dirty="0">
              <a:solidFill>
                <a:srgbClr val="002060"/>
              </a:solidFill>
            </a:endParaRPr>
          </a:p>
        </p:txBody>
      </p:sp>
      <p:pic>
        <p:nvPicPr>
          <p:cNvPr id="5" name="Picture 4"/>
          <p:cNvPicPr>
            <a:picLocks noChangeAspect="1"/>
          </p:cNvPicPr>
          <p:nvPr/>
        </p:nvPicPr>
        <p:blipFill>
          <a:blip r:embed="rId3"/>
          <a:stretch/>
        </p:blipFill>
        <p:spPr>
          <a:xfrm>
            <a:off x="5779892" y="2410724"/>
            <a:ext cx="1483311" cy="1427687"/>
          </a:xfrm>
          <a:prstGeom prst="ellipse">
            <a:avLst/>
          </a:prstGeom>
        </p:spPr>
      </p:pic>
    </p:spTree>
    <p:extLst>
      <p:ext uri="{BB962C8B-B14F-4D97-AF65-F5344CB8AC3E}">
        <p14:creationId xmlns:p14="http://schemas.microsoft.com/office/powerpoint/2010/main" val="1355401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Label Samples</a:t>
            </a:r>
          </a:p>
        </p:txBody>
      </p:sp>
      <p:sp>
        <p:nvSpPr>
          <p:cNvPr id="3" name="Text Placeholder 7"/>
          <p:cNvSpPr txBox="1">
            <a:spLocks/>
          </p:cNvSpPr>
          <p:nvPr/>
        </p:nvSpPr>
        <p:spPr>
          <a:xfrm>
            <a:off x="695741" y="1594632"/>
            <a:ext cx="3378771" cy="1493134"/>
          </a:xfrm>
          <a:prstGeom prst="rect">
            <a:avLst/>
          </a:prstGeom>
          <a:solidFill>
            <a:schemeClr val="bg1"/>
          </a:solidFill>
          <a:ln>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indent="0">
              <a:buNone/>
            </a:pPr>
            <a:r>
              <a:rPr lang="en-US" sz="2400" dirty="0">
                <a:solidFill>
                  <a:srgbClr val="002060"/>
                </a:solidFill>
                <a:latin typeface="Arial" panose="020B0604020202020204" pitchFamily="34" charset="0"/>
                <a:cs typeface="Arial" panose="020B0604020202020204" pitchFamily="34" charset="0"/>
              </a:rPr>
              <a:t>Written as the common or usual name of major food allergen </a:t>
            </a:r>
          </a:p>
        </p:txBody>
      </p:sp>
      <p:sp>
        <p:nvSpPr>
          <p:cNvPr id="4" name="Text Placeholder 8"/>
          <p:cNvSpPr txBox="1">
            <a:spLocks/>
          </p:cNvSpPr>
          <p:nvPr/>
        </p:nvSpPr>
        <p:spPr>
          <a:xfrm>
            <a:off x="4421542" y="1594632"/>
            <a:ext cx="3348749" cy="1493134"/>
          </a:xfrm>
          <a:prstGeom prst="rect">
            <a:avLst/>
          </a:prstGeom>
          <a:solidFill>
            <a:schemeClr val="bg1"/>
          </a:solidFill>
          <a:ln>
            <a:solidFill>
              <a:schemeClr val="tx1"/>
            </a:solidFill>
          </a:ln>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570" indent="0">
              <a:buNone/>
            </a:pPr>
            <a:r>
              <a:rPr lang="en-US" sz="2400" dirty="0">
                <a:solidFill>
                  <a:srgbClr val="002060"/>
                </a:solidFill>
                <a:latin typeface="Arial"/>
                <a:cs typeface="Arial"/>
              </a:rPr>
              <a:t>In parenthesis following, the ingredient that is not the common name</a:t>
            </a:r>
            <a:endParaRPr lang="en-US" dirty="0">
              <a:solidFill>
                <a:srgbClr val="002060"/>
              </a:solidFill>
              <a:latin typeface="Arial"/>
              <a:cs typeface="Arial"/>
            </a:endParaRPr>
          </a:p>
        </p:txBody>
      </p:sp>
      <p:sp>
        <p:nvSpPr>
          <p:cNvPr id="7" name="Text Placeholder 8"/>
          <p:cNvSpPr txBox="1">
            <a:spLocks/>
          </p:cNvSpPr>
          <p:nvPr/>
        </p:nvSpPr>
        <p:spPr>
          <a:xfrm>
            <a:off x="8117321" y="1594633"/>
            <a:ext cx="3364274" cy="1493134"/>
          </a:xfrm>
          <a:prstGeom prst="rect">
            <a:avLst/>
          </a:prstGeom>
          <a:solidFill>
            <a:schemeClr val="bg1"/>
          </a:solidFill>
          <a:ln>
            <a:solidFill>
              <a:schemeClr val="tx1"/>
            </a:solidFill>
          </a:ln>
        </p:spPr>
        <p:txBody>
          <a:bodyPr vert="horz" lIns="45720" tIns="45720" rIns="45720" bIns="4572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None/>
              <a:defRPr lang="en-US" sz="2500" b="1" i="0" kern="1200" dirty="0" smtClean="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Wingdings 3" pitchFamily="18"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Wingdings 3" pitchFamily="18"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600" b="1" kern="1200">
                <a:solidFill>
                  <a:schemeClr val="tx1"/>
                </a:solidFill>
                <a:latin typeface="+mn-lt"/>
                <a:ea typeface="+mn-ea"/>
                <a:cs typeface="+mn-cs"/>
              </a:defRPr>
            </a:lvl9pPr>
          </a:lstStyle>
          <a:p>
            <a:pPr marL="115888"/>
            <a:r>
              <a:rPr lang="en-US" sz="2400" b="0" dirty="0">
                <a:solidFill>
                  <a:srgbClr val="002060"/>
                </a:solidFill>
                <a:latin typeface="Arial" panose="020B0604020202020204" pitchFamily="34" charset="0"/>
                <a:cs typeface="Arial" panose="020B0604020202020204" pitchFamily="34" charset="0"/>
              </a:rPr>
              <a:t>Listed after the ingredient list in a </a:t>
            </a:r>
            <a:r>
              <a:rPr lang="en-US" sz="2400" dirty="0">
                <a:solidFill>
                  <a:srgbClr val="002060"/>
                </a:solidFill>
                <a:latin typeface="Arial" panose="020B0604020202020204" pitchFamily="34" charset="0"/>
                <a:cs typeface="Arial" panose="020B0604020202020204" pitchFamily="34" charset="0"/>
              </a:rPr>
              <a:t>“Contains” </a:t>
            </a:r>
            <a:r>
              <a:rPr lang="en-US" sz="2400" b="0" dirty="0">
                <a:solidFill>
                  <a:srgbClr val="002060"/>
                </a:solidFill>
                <a:latin typeface="Arial" panose="020B0604020202020204" pitchFamily="34" charset="0"/>
                <a:cs typeface="Arial" panose="020B0604020202020204" pitchFamily="34" charset="0"/>
              </a:rPr>
              <a:t>statement </a:t>
            </a:r>
          </a:p>
        </p:txBody>
      </p:sp>
      <p:grpSp>
        <p:nvGrpSpPr>
          <p:cNvPr id="14" name="Group 13" descr="ingredient statement that states &quot;contains wheat and soy ingredients&quot;"/>
          <p:cNvGrpSpPr/>
          <p:nvPr/>
        </p:nvGrpSpPr>
        <p:grpSpPr>
          <a:xfrm>
            <a:off x="8140691" y="3269093"/>
            <a:ext cx="3333224" cy="3126742"/>
            <a:chOff x="8132073" y="2779839"/>
            <a:chExt cx="3333224" cy="3126742"/>
          </a:xfrm>
        </p:grpSpPr>
        <p:pic>
          <p:nvPicPr>
            <p:cNvPr id="8" name="Content Placeholder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2073" y="2779839"/>
              <a:ext cx="3333224" cy="3126742"/>
            </a:xfrm>
            <a:prstGeom prst="rect">
              <a:avLst/>
            </a:prstGeom>
          </p:spPr>
        </p:pic>
        <p:sp>
          <p:nvSpPr>
            <p:cNvPr id="9" name="Oval 8"/>
            <p:cNvSpPr/>
            <p:nvPr/>
          </p:nvSpPr>
          <p:spPr>
            <a:xfrm>
              <a:off x="8285209" y="5164828"/>
              <a:ext cx="3026953" cy="65965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grpSp>
        <p:nvGrpSpPr>
          <p:cNvPr id="12" name="Group 11" descr="ingredient statement that shows 100% durum whole wheat flour"/>
          <p:cNvGrpSpPr/>
          <p:nvPr/>
        </p:nvGrpSpPr>
        <p:grpSpPr>
          <a:xfrm>
            <a:off x="733608" y="3269093"/>
            <a:ext cx="3333224" cy="2499918"/>
            <a:chOff x="687518" y="2779839"/>
            <a:chExt cx="3333224" cy="2499918"/>
          </a:xfrm>
        </p:grpSpPr>
        <p:pic>
          <p:nvPicPr>
            <p:cNvPr id="5" name="Content Placeholder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7518" y="2779839"/>
              <a:ext cx="3333224" cy="2499918"/>
            </a:xfrm>
            <a:prstGeom prst="rect">
              <a:avLst/>
            </a:prstGeom>
          </p:spPr>
        </p:pic>
        <p:sp>
          <p:nvSpPr>
            <p:cNvPr id="10" name="Oval 9"/>
            <p:cNvSpPr/>
            <p:nvPr/>
          </p:nvSpPr>
          <p:spPr>
            <a:xfrm>
              <a:off x="687518" y="3416313"/>
              <a:ext cx="3205750" cy="93325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grpSp>
        <p:nvGrpSpPr>
          <p:cNvPr id="13" name="Group 12" descr="ingredient statement that states &quot;cream (milk)&quot;"/>
          <p:cNvGrpSpPr/>
          <p:nvPr/>
        </p:nvGrpSpPr>
        <p:grpSpPr>
          <a:xfrm>
            <a:off x="4413862" y="3269093"/>
            <a:ext cx="3333224" cy="2093390"/>
            <a:chOff x="4413863" y="2779839"/>
            <a:chExt cx="3333224" cy="2093390"/>
          </a:xfrm>
        </p:grpSpPr>
        <p:pic>
          <p:nvPicPr>
            <p:cNvPr id="6" name="Content Placeholder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13863" y="2779839"/>
              <a:ext cx="3333224" cy="2093390"/>
            </a:xfrm>
            <a:prstGeom prst="rect">
              <a:avLst/>
            </a:prstGeom>
          </p:spPr>
        </p:pic>
        <p:sp>
          <p:nvSpPr>
            <p:cNvPr id="11" name="Oval 10"/>
            <p:cNvSpPr/>
            <p:nvPr/>
          </p:nvSpPr>
          <p:spPr>
            <a:xfrm>
              <a:off x="6606444" y="2987013"/>
              <a:ext cx="1140643" cy="3582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spTree>
    <p:extLst>
      <p:ext uri="{BB962C8B-B14F-4D97-AF65-F5344CB8AC3E}">
        <p14:creationId xmlns:p14="http://schemas.microsoft.com/office/powerpoint/2010/main" val="319598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7519" y="685800"/>
            <a:ext cx="4143555" cy="1536580"/>
          </a:xfrm>
        </p:spPr>
        <p:txBody>
          <a:bodyPr anchor="t"/>
          <a:lstStyle/>
          <a:p>
            <a:r>
              <a:rPr lang="en-US" dirty="0">
                <a:solidFill>
                  <a:srgbClr val="002060"/>
                </a:solidFill>
              </a:rPr>
              <a:t>Advisory Statements</a:t>
            </a:r>
          </a:p>
        </p:txBody>
      </p:sp>
      <p:sp>
        <p:nvSpPr>
          <p:cNvPr id="9" name="Content Placeholder 8"/>
          <p:cNvSpPr>
            <a:spLocks noGrp="1"/>
          </p:cNvSpPr>
          <p:nvPr>
            <p:ph sz="half" idx="17"/>
          </p:nvPr>
        </p:nvSpPr>
        <p:spPr>
          <a:xfrm>
            <a:off x="1527519" y="1951677"/>
            <a:ext cx="4559068" cy="2288105"/>
          </a:xfrm>
          <a:solidFill>
            <a:schemeClr val="bg1"/>
          </a:solidFill>
        </p:spPr>
        <p:txBody>
          <a:bodyPr vert="horz" lIns="91440" tIns="45720" rIns="91440" bIns="45720" rtlCol="0" anchor="t">
            <a:noAutofit/>
          </a:bodyPr>
          <a:lstStyle/>
          <a:p>
            <a:pPr marL="344488" indent="-344488">
              <a:spcBef>
                <a:spcPts val="0"/>
              </a:spcBef>
              <a:spcAft>
                <a:spcPts val="600"/>
              </a:spcAft>
              <a:buClr>
                <a:srgbClr val="002060"/>
              </a:buClr>
              <a:buSzPct val="100000"/>
            </a:pPr>
            <a:r>
              <a:rPr lang="en-US" sz="2800" b="1" dirty="0">
                <a:solidFill>
                  <a:srgbClr val="002060"/>
                </a:solidFill>
                <a:latin typeface="Arial"/>
                <a:cs typeface="Arial"/>
              </a:rPr>
              <a:t>“May Contain”</a:t>
            </a:r>
          </a:p>
          <a:p>
            <a:pPr marL="344488" indent="-344488">
              <a:spcBef>
                <a:spcPts val="0"/>
              </a:spcBef>
              <a:spcAft>
                <a:spcPts val="600"/>
              </a:spcAft>
              <a:buClr>
                <a:srgbClr val="002060"/>
              </a:buClr>
              <a:buSzPct val="100000"/>
            </a:pPr>
            <a:r>
              <a:rPr lang="en-US" sz="2800" b="1" dirty="0">
                <a:solidFill>
                  <a:srgbClr val="002060"/>
                </a:solidFill>
                <a:latin typeface="Arial"/>
                <a:cs typeface="Arial"/>
              </a:rPr>
              <a:t>“Made on equipment that also makes</a:t>
            </a:r>
            <a:r>
              <a:rPr lang="en-US" sz="2800" b="1" dirty="0">
                <a:solidFill>
                  <a:srgbClr val="002060"/>
                </a:solidFill>
                <a:latin typeface="Arial"/>
                <a:ea typeface="+mn-lt"/>
                <a:cs typeface="Arial"/>
              </a:rPr>
              <a:t> ...”</a:t>
            </a:r>
            <a:endParaRPr lang="en-US" sz="2800" dirty="0">
              <a:solidFill>
                <a:srgbClr val="002060"/>
              </a:solidFill>
              <a:latin typeface="Arial"/>
              <a:ea typeface="+mn-lt"/>
              <a:cs typeface="Arial"/>
            </a:endParaRPr>
          </a:p>
          <a:p>
            <a:pPr marL="344488" indent="-344488">
              <a:spcBef>
                <a:spcPts val="0"/>
              </a:spcBef>
              <a:spcAft>
                <a:spcPts val="600"/>
              </a:spcAft>
              <a:buClr>
                <a:srgbClr val="002060"/>
              </a:buClr>
              <a:buSzPct val="100000"/>
            </a:pPr>
            <a:r>
              <a:rPr lang="en-US" sz="2800" b="1" dirty="0">
                <a:solidFill>
                  <a:srgbClr val="002060"/>
                </a:solidFill>
                <a:latin typeface="Arial"/>
                <a:cs typeface="Arial"/>
              </a:rPr>
              <a:t>“Processed in facilities that also processes ...”</a:t>
            </a:r>
          </a:p>
          <a:p>
            <a:pPr marL="179705" indent="-179705"/>
            <a:endParaRPr lang="en-US" sz="2800" dirty="0">
              <a:solidFill>
                <a:srgbClr val="002060"/>
              </a:solidFill>
              <a:latin typeface="Arial" panose="020B0604020202020204" pitchFamily="34" charset="0"/>
              <a:cs typeface="Arial" panose="020B0604020202020204" pitchFamily="34" charset="0"/>
            </a:endParaRPr>
          </a:p>
        </p:txBody>
      </p:sp>
      <p:pic>
        <p:nvPicPr>
          <p:cNvPr id="5" name="Content Placeholder 4" descr="ingredient statement that states &quot;Contains wheat, soy, egg and milk ingredients. May contain traces of tree nuts"/>
          <p:cNvPicPr>
            <a:picLocks noGrp="1" noChangeAspect="1"/>
          </p:cNvPicPr>
          <p:nvPr>
            <p:ph sz="half" idx="4294967295"/>
          </p:nvPr>
        </p:nvPicPr>
        <p:blipFill>
          <a:blip r:embed="rId3">
            <a:extLst>
              <a:ext uri="{28A0092B-C50C-407E-A947-70E740481C1C}">
                <a14:useLocalDpi xmlns:a14="http://schemas.microsoft.com/office/drawing/2010/main"/>
              </a:ext>
            </a:extLst>
          </a:blip>
          <a:stretch>
            <a:fillRect/>
          </a:stretch>
        </p:blipFill>
        <p:spPr>
          <a:xfrm>
            <a:off x="7193811" y="623993"/>
            <a:ext cx="4217987" cy="2808287"/>
          </a:xfrm>
        </p:spPr>
      </p:pic>
      <p:pic>
        <p:nvPicPr>
          <p:cNvPr id="6" name="Picture 5" descr="ingredient statement that states &quot;made on equipment that processes soybeans. Processed in a peanut and tree nut free facility&quo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2943" y="4025540"/>
            <a:ext cx="4218855" cy="2288105"/>
          </a:xfrm>
          <a:prstGeom prst="rect">
            <a:avLst/>
          </a:prstGeom>
        </p:spPr>
      </p:pic>
      <p:sp>
        <p:nvSpPr>
          <p:cNvPr id="4" name="Rectangle 3"/>
          <p:cNvSpPr/>
          <p:nvPr/>
        </p:nvSpPr>
        <p:spPr>
          <a:xfrm rot="20211969">
            <a:off x="7411914" y="2012176"/>
            <a:ext cx="3780912" cy="794657"/>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307611" y="5126734"/>
            <a:ext cx="3780912" cy="1144053"/>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1676399" y="4403600"/>
            <a:ext cx="2433587" cy="86753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Not regulated</a:t>
            </a:r>
          </a:p>
        </p:txBody>
      </p:sp>
      <p:sp>
        <p:nvSpPr>
          <p:cNvPr id="10" name="Rounded Rectangle 9"/>
          <p:cNvSpPr/>
          <p:nvPr/>
        </p:nvSpPr>
        <p:spPr>
          <a:xfrm>
            <a:off x="1676400" y="5434950"/>
            <a:ext cx="3690257" cy="89728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Not safe for food allergies</a:t>
            </a:r>
          </a:p>
        </p:txBody>
      </p:sp>
    </p:spTree>
    <p:extLst>
      <p:ext uri="{BB962C8B-B14F-4D97-AF65-F5344CB8AC3E}">
        <p14:creationId xmlns:p14="http://schemas.microsoft.com/office/powerpoint/2010/main" val="420048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533400"/>
            <a:ext cx="10566400" cy="1143000"/>
          </a:xfrm>
        </p:spPr>
        <p:txBody>
          <a:bodyPr/>
          <a:lstStyle/>
          <a:p>
            <a:r>
              <a:rPr lang="en-US" dirty="0">
                <a:solidFill>
                  <a:srgbClr val="002060"/>
                </a:solidFill>
                <a:latin typeface="Arial"/>
                <a:cs typeface="Arial"/>
              </a:rPr>
              <a:t>Ground Rules</a:t>
            </a:r>
          </a:p>
        </p:txBody>
      </p:sp>
      <p:sp>
        <p:nvSpPr>
          <p:cNvPr id="3" name="Content Placeholder 2"/>
          <p:cNvSpPr>
            <a:spLocks noGrp="1"/>
          </p:cNvSpPr>
          <p:nvPr>
            <p:ph idx="1"/>
          </p:nvPr>
        </p:nvSpPr>
        <p:spPr>
          <a:xfrm>
            <a:off x="812800" y="1752600"/>
            <a:ext cx="10543823" cy="4038600"/>
          </a:xfrm>
        </p:spPr>
        <p:txBody>
          <a:bodyPr vert="horz" lIns="91440" tIns="45720" rIns="91440" bIns="45720" rtlCol="0" anchor="t">
            <a:normAutofit fontScale="92500" lnSpcReduction="20000"/>
          </a:bodyPr>
          <a:lstStyle/>
          <a:p>
            <a:pPr marL="344488" indent="-328613">
              <a:lnSpc>
                <a:spcPct val="110000"/>
              </a:lnSpc>
              <a:spcAft>
                <a:spcPts val="1800"/>
              </a:spcAft>
              <a:buSzPct val="100000"/>
            </a:pPr>
            <a:r>
              <a:rPr lang="en-US" sz="2800" dirty="0">
                <a:solidFill>
                  <a:srgbClr val="002060"/>
                </a:solidFill>
              </a:rPr>
              <a:t>Show up on time and come prepared. </a:t>
            </a:r>
          </a:p>
          <a:p>
            <a:pPr marL="344488" indent="-328613">
              <a:lnSpc>
                <a:spcPct val="110000"/>
              </a:lnSpc>
              <a:spcAft>
                <a:spcPts val="1800"/>
              </a:spcAft>
              <a:buSzPct val="100000"/>
            </a:pPr>
            <a:r>
              <a:rPr lang="en-US" sz="2800" dirty="0">
                <a:solidFill>
                  <a:srgbClr val="002060"/>
                </a:solidFill>
              </a:rPr>
              <a:t>Stay mentally and physically present. </a:t>
            </a:r>
          </a:p>
          <a:p>
            <a:pPr marL="344488" indent="-328613">
              <a:lnSpc>
                <a:spcPct val="110000"/>
              </a:lnSpc>
              <a:spcAft>
                <a:spcPts val="1800"/>
              </a:spcAft>
              <a:buSzPct val="100000"/>
            </a:pPr>
            <a:r>
              <a:rPr lang="en-US" sz="2800" dirty="0">
                <a:solidFill>
                  <a:srgbClr val="002060"/>
                </a:solidFill>
              </a:rPr>
              <a:t>Let everyone participate. </a:t>
            </a:r>
          </a:p>
          <a:p>
            <a:pPr marL="344488" indent="-328613">
              <a:lnSpc>
                <a:spcPct val="110000"/>
              </a:lnSpc>
              <a:spcAft>
                <a:spcPts val="1800"/>
              </a:spcAft>
              <a:buSzPct val="100000"/>
            </a:pPr>
            <a:r>
              <a:rPr lang="en-US" sz="2800" dirty="0">
                <a:solidFill>
                  <a:srgbClr val="002060"/>
                </a:solidFill>
              </a:rPr>
              <a:t>Listen with an open mind. </a:t>
            </a:r>
          </a:p>
          <a:p>
            <a:pPr marL="344488" indent="-328613">
              <a:lnSpc>
                <a:spcPct val="110000"/>
              </a:lnSpc>
              <a:spcAft>
                <a:spcPts val="1800"/>
              </a:spcAft>
              <a:buSzPct val="100000"/>
            </a:pPr>
            <a:r>
              <a:rPr lang="en-US" sz="2800" dirty="0">
                <a:solidFill>
                  <a:srgbClr val="002060"/>
                </a:solidFill>
              </a:rPr>
              <a:t>Think before speaking. </a:t>
            </a:r>
          </a:p>
          <a:p>
            <a:pPr marL="344488" indent="-328613">
              <a:lnSpc>
                <a:spcPct val="110000"/>
              </a:lnSpc>
              <a:spcAft>
                <a:spcPts val="1800"/>
              </a:spcAft>
              <a:buSzPct val="100000"/>
            </a:pPr>
            <a:r>
              <a:rPr lang="en-US" sz="2800" dirty="0">
                <a:solidFill>
                  <a:srgbClr val="002060"/>
                </a:solidFill>
              </a:rPr>
              <a:t>Attack the problem, not the person. </a:t>
            </a:r>
          </a:p>
          <a:p>
            <a:endParaRPr lang="en-US" dirty="0">
              <a:solidFill>
                <a:srgbClr val="002060"/>
              </a:solidFill>
            </a:endParaRPr>
          </a:p>
        </p:txBody>
      </p:sp>
    </p:spTree>
    <p:extLst>
      <p:ext uri="{BB962C8B-B14F-4D97-AF65-F5344CB8AC3E}">
        <p14:creationId xmlns:p14="http://schemas.microsoft.com/office/powerpoint/2010/main" val="1888908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8787" y="422173"/>
            <a:ext cx="10515600" cy="1325563"/>
          </a:xfrm>
        </p:spPr>
        <p:txBody>
          <a:bodyPr/>
          <a:lstStyle/>
          <a:p>
            <a:r>
              <a:rPr lang="en-US" dirty="0">
                <a:solidFill>
                  <a:srgbClr val="002060"/>
                </a:solidFill>
              </a:rPr>
              <a:t>Other Food Labels</a:t>
            </a:r>
          </a:p>
        </p:txBody>
      </p:sp>
      <p:sp>
        <p:nvSpPr>
          <p:cNvPr id="5" name="Text Placeholder 4"/>
          <p:cNvSpPr>
            <a:spLocks noGrp="1"/>
          </p:cNvSpPr>
          <p:nvPr>
            <p:ph type="body" idx="1"/>
          </p:nvPr>
        </p:nvSpPr>
        <p:spPr>
          <a:xfrm>
            <a:off x="928800" y="1809994"/>
            <a:ext cx="5157787" cy="823912"/>
          </a:xfrm>
        </p:spPr>
        <p:txBody>
          <a:bodyPr>
            <a:normAutofit/>
          </a:bodyPr>
          <a:lstStyle/>
          <a:p>
            <a:r>
              <a:rPr lang="en-US" sz="3200" dirty="0">
                <a:solidFill>
                  <a:srgbClr val="002060"/>
                </a:solidFill>
                <a:latin typeface="Arial" panose="020B0604020202020204" pitchFamily="34" charset="0"/>
                <a:cs typeface="Arial" panose="020B0604020202020204" pitchFamily="34" charset="0"/>
              </a:rPr>
              <a:t>Regulated by FDA</a:t>
            </a:r>
          </a:p>
        </p:txBody>
      </p:sp>
      <p:sp>
        <p:nvSpPr>
          <p:cNvPr id="4" name="Content Placeholder 3"/>
          <p:cNvSpPr>
            <a:spLocks noGrp="1"/>
          </p:cNvSpPr>
          <p:nvPr>
            <p:ph sz="half" idx="2"/>
          </p:nvPr>
        </p:nvSpPr>
        <p:spPr>
          <a:xfrm>
            <a:off x="928800" y="2924127"/>
            <a:ext cx="5157787" cy="2015247"/>
          </a:xfrm>
        </p:spPr>
        <p:txBody>
          <a:bodyPr vert="horz" lIns="91440" tIns="45720" rIns="91440" bIns="45720" rtlCol="0" anchor="t">
            <a:normAutofit/>
          </a:bodyPr>
          <a:lstStyle/>
          <a:p>
            <a:pPr marL="288925" indent="-288925">
              <a:buClr>
                <a:srgbClr val="002060"/>
              </a:buClr>
              <a:buSzPct val="100000"/>
            </a:pPr>
            <a:r>
              <a:rPr lang="en-US" sz="2800" dirty="0">
                <a:solidFill>
                  <a:srgbClr val="002060"/>
                </a:solidFill>
                <a:latin typeface="Arial"/>
                <a:cs typeface="Arial"/>
              </a:rPr>
              <a:t>Gluten-free</a:t>
            </a:r>
          </a:p>
          <a:p>
            <a:pPr marL="815975" lvl="1" indent="-350838">
              <a:buClr>
                <a:srgbClr val="002060"/>
              </a:buClr>
              <a:buSzPct val="75000"/>
              <a:buFont typeface="Arial" panose="020B0604020202020204" pitchFamily="34" charset="0"/>
              <a:buChar char="•"/>
            </a:pPr>
            <a:r>
              <a:rPr lang="en-US" sz="2600" dirty="0">
                <a:solidFill>
                  <a:srgbClr val="002060"/>
                </a:solidFill>
                <a:latin typeface="Arial" panose="020B0604020202020204" pitchFamily="34" charset="0"/>
                <a:cs typeface="Arial" panose="020B0604020202020204" pitchFamily="34" charset="0"/>
              </a:rPr>
              <a:t>Gluten-free ≠ Wheat-free </a:t>
            </a:r>
          </a:p>
          <a:p>
            <a:pPr marL="179705" indent="-179705"/>
            <a:endParaRPr lang="en-US" sz="3200" dirty="0">
              <a:solidFill>
                <a:srgbClr val="002060"/>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3"/>
          </p:nvPr>
        </p:nvSpPr>
        <p:spPr>
          <a:xfrm>
            <a:off x="6284744" y="1809994"/>
            <a:ext cx="5183188" cy="823912"/>
          </a:xfrm>
        </p:spPr>
        <p:txBody>
          <a:bodyPr>
            <a:normAutofit/>
          </a:bodyPr>
          <a:lstStyle/>
          <a:p>
            <a:r>
              <a:rPr lang="en-US" sz="3200" dirty="0">
                <a:solidFill>
                  <a:srgbClr val="002060"/>
                </a:solidFill>
                <a:latin typeface="Arial" panose="020B0604020202020204" pitchFamily="34" charset="0"/>
                <a:cs typeface="Arial" panose="020B0604020202020204" pitchFamily="34" charset="0"/>
              </a:rPr>
              <a:t>Not Regulated by FDA</a:t>
            </a:r>
          </a:p>
        </p:txBody>
      </p:sp>
      <p:sp>
        <p:nvSpPr>
          <p:cNvPr id="6" name="Content Placeholder 5"/>
          <p:cNvSpPr>
            <a:spLocks noGrp="1"/>
          </p:cNvSpPr>
          <p:nvPr>
            <p:ph sz="quarter" idx="4"/>
          </p:nvPr>
        </p:nvSpPr>
        <p:spPr>
          <a:xfrm>
            <a:off x="6284744" y="2924127"/>
            <a:ext cx="5183188" cy="2015247"/>
          </a:xfrm>
        </p:spPr>
        <p:txBody>
          <a:bodyPr>
            <a:normAutofit/>
          </a:bodyPr>
          <a:lstStyle/>
          <a:p>
            <a:pPr marL="344488" indent="-344488">
              <a:buClr>
                <a:srgbClr val="002060"/>
              </a:buClr>
              <a:buSzPct val="100000"/>
            </a:pPr>
            <a:r>
              <a:rPr lang="en-US" sz="2800" dirty="0">
                <a:solidFill>
                  <a:srgbClr val="002060"/>
                </a:solidFill>
                <a:latin typeface="Arial"/>
                <a:cs typeface="Arial"/>
              </a:rPr>
              <a:t>Dairy-free</a:t>
            </a:r>
          </a:p>
          <a:p>
            <a:pPr marL="344488" indent="-344488">
              <a:buClr>
                <a:srgbClr val="002060"/>
              </a:buClr>
              <a:buSzPct val="100000"/>
            </a:pPr>
            <a:r>
              <a:rPr lang="en-US" sz="2800" dirty="0">
                <a:solidFill>
                  <a:srgbClr val="002060"/>
                </a:solidFill>
                <a:latin typeface="Arial"/>
                <a:cs typeface="Arial"/>
              </a:rPr>
              <a:t>Egg-free</a:t>
            </a:r>
          </a:p>
          <a:p>
            <a:pPr marL="344488" indent="-344488">
              <a:buClr>
                <a:srgbClr val="002060"/>
              </a:buClr>
              <a:buSzPct val="100000"/>
            </a:pPr>
            <a:r>
              <a:rPr lang="en-US" sz="2800" dirty="0">
                <a:solidFill>
                  <a:srgbClr val="002060"/>
                </a:solidFill>
                <a:latin typeface="Arial"/>
                <a:cs typeface="Arial"/>
              </a:rPr>
              <a:t>Peanut-free</a:t>
            </a:r>
          </a:p>
        </p:txBody>
      </p:sp>
      <p:pic>
        <p:nvPicPr>
          <p:cNvPr id="7" name="Content Placeholder 4" descr="logo stating certified gluten-fre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91570" y="4002498"/>
            <a:ext cx="1743187" cy="2143263"/>
          </a:xfrm>
          <a:prstGeom prst="rect">
            <a:avLst/>
          </a:prstGeom>
        </p:spPr>
      </p:pic>
    </p:spTree>
    <p:extLst>
      <p:ext uri="{BB962C8B-B14F-4D97-AF65-F5344CB8AC3E}">
        <p14:creationId xmlns:p14="http://schemas.microsoft.com/office/powerpoint/2010/main" val="915000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idx="4294967295"/>
          </p:nvPr>
        </p:nvSpPr>
        <p:spPr>
          <a:xfrm>
            <a:off x="1066800" y="1981200"/>
            <a:ext cx="7772400" cy="4351338"/>
          </a:xfrm>
        </p:spPr>
        <p:txBody>
          <a:bodyPr>
            <a:normAutofit/>
          </a:bodyPr>
          <a:lstStyle/>
          <a:p>
            <a:pPr marL="415925" indent="-400050">
              <a:spcAft>
                <a:spcPts val="1800"/>
              </a:spcAft>
              <a:buClr>
                <a:srgbClr val="002060"/>
              </a:buClr>
              <a:buSzPct val="100000"/>
              <a:buFont typeface="+mj-lt"/>
              <a:buAutoNum type="arabicPeriod"/>
            </a:pPr>
            <a:r>
              <a:rPr lang="en-US" sz="2800" dirty="0">
                <a:solidFill>
                  <a:srgbClr val="002060"/>
                </a:solidFill>
              </a:rPr>
              <a:t>Work in groups </a:t>
            </a:r>
          </a:p>
          <a:p>
            <a:pPr marL="415925" indent="-400050">
              <a:spcAft>
                <a:spcPts val="1800"/>
              </a:spcAft>
              <a:buClr>
                <a:srgbClr val="002060"/>
              </a:buClr>
              <a:buSzPct val="100000"/>
              <a:buFont typeface="+mj-lt"/>
              <a:buAutoNum type="arabicPeriod"/>
            </a:pPr>
            <a:r>
              <a:rPr lang="en-US" sz="2800" dirty="0">
                <a:solidFill>
                  <a:srgbClr val="002060"/>
                </a:solidFill>
              </a:rPr>
              <a:t>Read product label</a:t>
            </a:r>
          </a:p>
          <a:p>
            <a:pPr marL="415925" indent="-400050">
              <a:spcAft>
                <a:spcPts val="1800"/>
              </a:spcAft>
              <a:buClr>
                <a:srgbClr val="002060"/>
              </a:buClr>
              <a:buSzPct val="100000"/>
              <a:buFont typeface="+mj-lt"/>
              <a:buAutoNum type="arabicPeriod"/>
            </a:pPr>
            <a:r>
              <a:rPr lang="en-US" sz="2800" dirty="0">
                <a:solidFill>
                  <a:srgbClr val="002060"/>
                </a:solidFill>
              </a:rPr>
              <a:t>Answer questions for label </a:t>
            </a:r>
          </a:p>
          <a:p>
            <a:pPr marL="415925" indent="-400050">
              <a:spcAft>
                <a:spcPts val="1800"/>
              </a:spcAft>
              <a:buClr>
                <a:srgbClr val="002060"/>
              </a:buClr>
              <a:buSzPct val="100000"/>
              <a:buFont typeface="+mj-lt"/>
              <a:buAutoNum type="arabicPeriod"/>
            </a:pPr>
            <a:r>
              <a:rPr lang="en-US" sz="2800" dirty="0">
                <a:solidFill>
                  <a:srgbClr val="002060"/>
                </a:solidFill>
              </a:rPr>
              <a:t>Share answers with group</a:t>
            </a:r>
          </a:p>
          <a:p>
            <a:pPr marL="352425" indent="-336550" algn="l">
              <a:spcAft>
                <a:spcPts val="1800"/>
              </a:spcAft>
              <a:buClr>
                <a:schemeClr val="tx1"/>
              </a:buClr>
              <a:buFont typeface="+mj-lt"/>
              <a:buAutoNum type="arabicPeriod"/>
            </a:pPr>
            <a:endParaRPr lang="en-US" sz="2800" dirty="0">
              <a:solidFill>
                <a:srgbClr val="002060"/>
              </a:solidFill>
            </a:endParaRPr>
          </a:p>
          <a:p>
            <a:pPr marL="582930" indent="-514350" algn="l">
              <a:spcAft>
                <a:spcPts val="1800"/>
              </a:spcAft>
              <a:buClr>
                <a:schemeClr val="tx1"/>
              </a:buClr>
              <a:buFont typeface="+mj-lt"/>
              <a:buAutoNum type="arabicPeriod"/>
            </a:pPr>
            <a:endParaRPr lang="en-US" sz="2800" dirty="0">
              <a:solidFill>
                <a:srgbClr val="002060"/>
              </a:solidFill>
            </a:endParaRPr>
          </a:p>
        </p:txBody>
      </p:sp>
      <p:sp>
        <p:nvSpPr>
          <p:cNvPr id="4" name="Title 2"/>
          <p:cNvSpPr txBox="1">
            <a:spLocks/>
          </p:cNvSpPr>
          <p:nvPr/>
        </p:nvSpPr>
        <p:spPr>
          <a:xfrm>
            <a:off x="1066800" y="533400"/>
            <a:ext cx="8991600" cy="11430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Hide and Seek Label Reading Activity</a:t>
            </a:r>
          </a:p>
        </p:txBody>
      </p:sp>
      <p:pic>
        <p:nvPicPr>
          <p:cNvPr id="5" name="Picture 4" descr="ingredient statemen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15200" y="1600200"/>
            <a:ext cx="3213141" cy="4150418"/>
          </a:xfrm>
          <a:prstGeom prst="rect">
            <a:avLst/>
          </a:prstGeom>
          <a:ln>
            <a:noFill/>
          </a:ln>
          <a:effectLst>
            <a:softEdge rad="112500"/>
          </a:effectLst>
        </p:spPr>
      </p:pic>
    </p:spTree>
    <p:extLst>
      <p:ext uri="{BB962C8B-B14F-4D97-AF65-F5344CB8AC3E}">
        <p14:creationId xmlns:p14="http://schemas.microsoft.com/office/powerpoint/2010/main" val="191022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629805"/>
            <a:ext cx="5045242" cy="3886200"/>
          </a:xfrm>
          <a:prstGeom prst="rect">
            <a:avLst/>
          </a:prstGeom>
          <a:noFill/>
          <a:ln>
            <a:noFill/>
          </a:ln>
        </p:spPr>
      </p:pic>
      <p:sp>
        <p:nvSpPr>
          <p:cNvPr id="6" name="Title 1"/>
          <p:cNvSpPr>
            <a:spLocks noGrp="1"/>
          </p:cNvSpPr>
          <p:nvPr>
            <p:ph idx="4294967295"/>
          </p:nvPr>
        </p:nvSpPr>
        <p:spPr>
          <a:xfrm>
            <a:off x="6456446" y="2885937"/>
            <a:ext cx="4324350" cy="893292"/>
          </a:xfrm>
        </p:spPr>
        <p:txBody>
          <a:bodyPr>
            <a:normAutofit/>
          </a:bodyPr>
          <a:lstStyle/>
          <a:p>
            <a:pPr marL="68580" indent="0" algn="ctr">
              <a:buNone/>
            </a:pPr>
            <a:r>
              <a:rPr lang="en-US" sz="3600" b="1" dirty="0">
                <a:solidFill>
                  <a:schemeClr val="tx1"/>
                </a:solidFill>
              </a:rPr>
              <a:t>Recalls.gov </a:t>
            </a:r>
          </a:p>
        </p:txBody>
      </p:sp>
      <p:sp>
        <p:nvSpPr>
          <p:cNvPr id="8" name="Content Placeholder 2"/>
          <p:cNvSpPr txBox="1">
            <a:spLocks/>
          </p:cNvSpPr>
          <p:nvPr/>
        </p:nvSpPr>
        <p:spPr>
          <a:xfrm>
            <a:off x="914400" y="1840992"/>
            <a:ext cx="5542046" cy="3493008"/>
          </a:xfrm>
          <a:prstGeom prst="rect">
            <a:avLst/>
          </a:prstGeom>
        </p:spPr>
        <p:txBody>
          <a:bodyPr>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4488" indent="-349250">
              <a:spcAft>
                <a:spcPts val="1800"/>
              </a:spcAft>
              <a:buClr>
                <a:srgbClr val="002060"/>
              </a:buClr>
              <a:buSzPct val="10000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Coordinate with staff</a:t>
            </a:r>
          </a:p>
          <a:p>
            <a:pPr marL="344488" indent="-349250">
              <a:spcAft>
                <a:spcPts val="1800"/>
              </a:spcAft>
              <a:buClr>
                <a:srgbClr val="002060"/>
              </a:buClr>
              <a:buSzPct val="10000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49.2% of recalls due to undeclared food allergens</a:t>
            </a:r>
          </a:p>
        </p:txBody>
      </p:sp>
      <p:sp>
        <p:nvSpPr>
          <p:cNvPr id="9" name="Title 2"/>
          <p:cNvSpPr txBox="1">
            <a:spLocks/>
          </p:cNvSpPr>
          <p:nvPr/>
        </p:nvSpPr>
        <p:spPr>
          <a:xfrm>
            <a:off x="914400" y="697992"/>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Recall Notifications</a:t>
            </a:r>
          </a:p>
        </p:txBody>
      </p:sp>
    </p:spTree>
    <p:extLst>
      <p:ext uri="{BB962C8B-B14F-4D97-AF65-F5344CB8AC3E}">
        <p14:creationId xmlns:p14="http://schemas.microsoft.com/office/powerpoint/2010/main" val="733408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907023" y="630859"/>
            <a:ext cx="4143555" cy="1536580"/>
          </a:xfrm>
        </p:spPr>
        <p:txBody>
          <a:bodyPr/>
          <a:lstStyle/>
          <a:p>
            <a:r>
              <a:rPr lang="en-US" dirty="0">
                <a:solidFill>
                  <a:srgbClr val="002060"/>
                </a:solidFill>
              </a:rPr>
              <a:t>Recall Procedures</a:t>
            </a:r>
          </a:p>
        </p:txBody>
      </p:sp>
      <p:sp>
        <p:nvSpPr>
          <p:cNvPr id="6" name="Content Placeholder 5"/>
          <p:cNvSpPr>
            <a:spLocks noGrp="1"/>
          </p:cNvSpPr>
          <p:nvPr>
            <p:ph sz="half" idx="17"/>
          </p:nvPr>
        </p:nvSpPr>
        <p:spPr>
          <a:xfrm>
            <a:off x="907022" y="2167439"/>
            <a:ext cx="5877825" cy="3991961"/>
          </a:xfrm>
          <a:noFill/>
        </p:spPr>
        <p:txBody>
          <a:bodyPr vert="horz" lIns="91440" tIns="45720" rIns="91440" bIns="45720" rtlCol="0" anchor="t">
            <a:noAutofit/>
          </a:bodyPr>
          <a:lstStyle/>
          <a:p>
            <a:pPr marL="344488" indent="-344488">
              <a:spcAft>
                <a:spcPts val="1200"/>
              </a:spcAft>
              <a:buClr>
                <a:srgbClr val="002060"/>
              </a:buClr>
              <a:buSzPct val="100000"/>
            </a:pPr>
            <a:r>
              <a:rPr lang="en-US" sz="2800" dirty="0">
                <a:solidFill>
                  <a:srgbClr val="002060"/>
                </a:solidFill>
                <a:latin typeface="Arial"/>
                <a:cs typeface="Arial"/>
              </a:rPr>
              <a:t>Follow program’s policies on handling recalls</a:t>
            </a:r>
          </a:p>
          <a:p>
            <a:pPr marL="344488" indent="-344488">
              <a:spcAft>
                <a:spcPts val="500"/>
              </a:spcAft>
              <a:buClr>
                <a:srgbClr val="002060"/>
              </a:buClr>
              <a:buSzPct val="100000"/>
            </a:pPr>
            <a:r>
              <a:rPr lang="en-US" sz="2800" dirty="0">
                <a:solidFill>
                  <a:srgbClr val="002060"/>
                </a:solidFill>
                <a:latin typeface="Arial"/>
                <a:cs typeface="Arial"/>
              </a:rPr>
              <a:t>Have and use SOPs </a:t>
            </a:r>
            <a:endParaRPr lang="en-US" sz="2800" dirty="0">
              <a:solidFill>
                <a:srgbClr val="002060"/>
              </a:solidFill>
              <a:latin typeface="Arial" panose="020B0604020202020204" pitchFamily="34" charset="0"/>
              <a:cs typeface="Arial" panose="020B0604020202020204" pitchFamily="34" charset="0"/>
            </a:endParaRPr>
          </a:p>
          <a:p>
            <a:pPr marL="815975" indent="-350838">
              <a:spcBef>
                <a:spcPts val="100"/>
              </a:spcBef>
              <a:spcAft>
                <a:spcPts val="600"/>
              </a:spcAft>
              <a:buClr>
                <a:srgbClr val="002060"/>
              </a:buClr>
              <a:buSzPct val="75000"/>
            </a:pPr>
            <a:r>
              <a:rPr lang="en-US" sz="2800" i="1" dirty="0">
                <a:solidFill>
                  <a:srgbClr val="002060"/>
                </a:solidFill>
                <a:latin typeface="Arial"/>
                <a:cs typeface="Arial"/>
              </a:rPr>
              <a:t>Serving Safe Food to Children With Food Allergies</a:t>
            </a:r>
            <a:r>
              <a:rPr lang="en-US" sz="2800" dirty="0">
                <a:solidFill>
                  <a:srgbClr val="002060"/>
                </a:solidFill>
                <a:latin typeface="Arial"/>
                <a:cs typeface="Arial"/>
              </a:rPr>
              <a:t> </a:t>
            </a:r>
            <a:endParaRPr lang="en-US" sz="2800" dirty="0">
              <a:solidFill>
                <a:srgbClr val="002060"/>
              </a:solidFill>
              <a:latin typeface="Arial" panose="020B0604020202020204" pitchFamily="34" charset="0"/>
              <a:cs typeface="Arial" panose="020B0604020202020204" pitchFamily="34" charset="0"/>
            </a:endParaRPr>
          </a:p>
          <a:p>
            <a:pPr marL="815975" indent="-350838">
              <a:spcAft>
                <a:spcPts val="1200"/>
              </a:spcAft>
              <a:buClr>
                <a:srgbClr val="002060"/>
              </a:buClr>
              <a:buSzPct val="75000"/>
            </a:pPr>
            <a:r>
              <a:rPr lang="en-US" sz="2800" i="1" dirty="0">
                <a:solidFill>
                  <a:srgbClr val="002060"/>
                </a:solidFill>
                <a:latin typeface="Arial"/>
                <a:cs typeface="Arial"/>
              </a:rPr>
              <a:t>Handling a Food Recall</a:t>
            </a:r>
            <a:endParaRPr lang="en-US" sz="2800" dirty="0">
              <a:solidFill>
                <a:srgbClr val="002060"/>
              </a:solidFill>
              <a:latin typeface="Arial"/>
              <a:cs typeface="Arial"/>
            </a:endParaRPr>
          </a:p>
        </p:txBody>
      </p:sp>
      <p:pic>
        <p:nvPicPr>
          <p:cNvPr id="8" name="Content Placeholder 7" descr="A blue binders with labels on them&#10;&#10;"/>
          <p:cNvPicPr>
            <a:picLocks noGrp="1" noChangeAspect="1"/>
          </p:cNvPicPr>
          <p:nvPr>
            <p:ph sz="half" idx="18"/>
          </p:nvPr>
        </p:nvPicPr>
        <p:blipFill rotWithShape="1">
          <a:blip r:embed="rId2" cstate="screen">
            <a:extLst>
              <a:ext uri="{28A0092B-C50C-407E-A947-70E740481C1C}">
                <a14:useLocalDpi xmlns:a14="http://schemas.microsoft.com/office/drawing/2010/main"/>
              </a:ext>
            </a:extLst>
          </a:blip>
          <a:srcRect/>
          <a:stretch/>
        </p:blipFill>
        <p:spPr>
          <a:xfrm>
            <a:off x="7101245" y="685800"/>
            <a:ext cx="4328756" cy="5473700"/>
          </a:xfrm>
        </p:spPr>
      </p:pic>
    </p:spTree>
    <p:extLst>
      <p:ext uri="{BB962C8B-B14F-4D97-AF65-F5344CB8AC3E}">
        <p14:creationId xmlns:p14="http://schemas.microsoft.com/office/powerpoint/2010/main" val="4142244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Content Placeholder 4" descr="A row of spices in a row&#10;&#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2096" y="2362200"/>
            <a:ext cx="3232807" cy="4082305"/>
          </a:xfrm>
          <a:prstGeom prst="rect">
            <a:avLst/>
          </a:prstGeom>
        </p:spPr>
      </p:pic>
      <p:sp>
        <p:nvSpPr>
          <p:cNvPr id="6" name="Content Placeholder 5"/>
          <p:cNvSpPr>
            <a:spLocks noGrp="1"/>
          </p:cNvSpPr>
          <p:nvPr>
            <p:ph idx="1"/>
          </p:nvPr>
        </p:nvSpPr>
        <p:spPr>
          <a:xfrm>
            <a:off x="936168" y="1676400"/>
            <a:ext cx="8991601" cy="4038600"/>
          </a:xfrm>
        </p:spPr>
        <p:txBody>
          <a:bodyPr vert="horz" lIns="91440" tIns="45720" rIns="91440" bIns="45720" rtlCol="0" anchor="t">
            <a:noAutofit/>
          </a:bodyPr>
          <a:lstStyle/>
          <a:p>
            <a:pPr marL="344488" indent="-328613">
              <a:spcBef>
                <a:spcPts val="400"/>
              </a:spcBef>
              <a:spcAft>
                <a:spcPts val="1200"/>
              </a:spcAft>
              <a:buClr>
                <a:srgbClr val="002060"/>
              </a:buClr>
              <a:buSzPct val="100000"/>
            </a:pPr>
            <a:r>
              <a:rPr lang="en-US" sz="2800" dirty="0">
                <a:solidFill>
                  <a:srgbClr val="002060"/>
                </a:solidFill>
              </a:rPr>
              <a:t>90% reactions = 9 Major </a:t>
            </a:r>
            <a:endParaRPr lang="en-US" dirty="0">
              <a:solidFill>
                <a:srgbClr val="002060"/>
              </a:solidFill>
            </a:endParaRPr>
          </a:p>
          <a:p>
            <a:pPr marL="344488" indent="-328613">
              <a:spcBef>
                <a:spcPts val="400"/>
              </a:spcBef>
              <a:spcAft>
                <a:spcPts val="1200"/>
              </a:spcAft>
              <a:buClr>
                <a:srgbClr val="002060"/>
              </a:buClr>
              <a:buSzPct val="100000"/>
            </a:pPr>
            <a:r>
              <a:rPr lang="en-US" sz="2800" dirty="0">
                <a:solidFill>
                  <a:srgbClr val="002060"/>
                </a:solidFill>
              </a:rPr>
              <a:t>10% reactions = Not 9 Major </a:t>
            </a:r>
          </a:p>
          <a:p>
            <a:pPr marL="344488" indent="-328613">
              <a:spcBef>
                <a:spcPts val="400"/>
              </a:spcBef>
              <a:spcAft>
                <a:spcPts val="1200"/>
              </a:spcAft>
              <a:buClr>
                <a:srgbClr val="002060"/>
              </a:buClr>
              <a:buSzPct val="100000"/>
            </a:pPr>
            <a:r>
              <a:rPr lang="en-US" sz="2800" dirty="0">
                <a:solidFill>
                  <a:srgbClr val="002060"/>
                </a:solidFill>
                <a:latin typeface="Arial"/>
                <a:cs typeface="Arial"/>
              </a:rPr>
              <a:t>170 foods can cause allergic reactions</a:t>
            </a:r>
          </a:p>
          <a:p>
            <a:pPr marL="344488" indent="-328613">
              <a:spcBef>
                <a:spcPts val="400"/>
              </a:spcBef>
              <a:spcAft>
                <a:spcPts val="1200"/>
              </a:spcAft>
              <a:buClr>
                <a:srgbClr val="002060"/>
              </a:buClr>
              <a:buSzPct val="100000"/>
            </a:pPr>
            <a:r>
              <a:rPr lang="en-US" sz="2800" dirty="0">
                <a:solidFill>
                  <a:srgbClr val="002060"/>
                </a:solidFill>
              </a:rPr>
              <a:t>Read the entire ingredient statement</a:t>
            </a:r>
          </a:p>
          <a:p>
            <a:pPr marL="344488" indent="-328613">
              <a:spcBef>
                <a:spcPts val="400"/>
              </a:spcBef>
              <a:spcAft>
                <a:spcPts val="1200"/>
              </a:spcAft>
              <a:buClr>
                <a:srgbClr val="002060"/>
              </a:buClr>
              <a:buSzPct val="100000"/>
            </a:pPr>
            <a:r>
              <a:rPr lang="en-US" sz="2800" dirty="0">
                <a:solidFill>
                  <a:srgbClr val="002060"/>
                </a:solidFill>
              </a:rPr>
              <a:t>Work with parent or guardian</a:t>
            </a:r>
          </a:p>
          <a:p>
            <a:pPr marL="344488" indent="-328613">
              <a:spcBef>
                <a:spcPts val="400"/>
              </a:spcBef>
              <a:spcAft>
                <a:spcPts val="1200"/>
              </a:spcAft>
              <a:buClr>
                <a:srgbClr val="002060"/>
              </a:buClr>
              <a:buSzPct val="100000"/>
            </a:pPr>
            <a:r>
              <a:rPr lang="en-US" sz="2800" dirty="0">
                <a:solidFill>
                  <a:srgbClr val="002060"/>
                </a:solidFill>
                <a:latin typeface="Arial"/>
                <a:cs typeface="Arial"/>
              </a:rPr>
              <a:t>Be aware of “spices” in ingredient statement</a:t>
            </a:r>
          </a:p>
          <a:p>
            <a:pPr marL="239713" indent="-223838">
              <a:spcBef>
                <a:spcPts val="400"/>
              </a:spcBef>
              <a:spcAft>
                <a:spcPts val="1200"/>
              </a:spcAft>
              <a:buNone/>
            </a:pPr>
            <a:endParaRPr lang="en-US" sz="2800" dirty="0">
              <a:solidFill>
                <a:srgbClr val="002060"/>
              </a:solidFill>
            </a:endParaRPr>
          </a:p>
          <a:p>
            <a:pPr marL="239713" indent="-223838">
              <a:spcBef>
                <a:spcPts val="400"/>
              </a:spcBef>
              <a:spcAft>
                <a:spcPts val="1200"/>
              </a:spcAft>
            </a:pPr>
            <a:endParaRPr lang="en-US" dirty="0">
              <a:solidFill>
                <a:srgbClr val="002060"/>
              </a:solidFill>
            </a:endParaRPr>
          </a:p>
        </p:txBody>
      </p:sp>
      <p:sp>
        <p:nvSpPr>
          <p:cNvPr id="7" name="Title 2"/>
          <p:cNvSpPr txBox="1">
            <a:spLocks/>
          </p:cNvSpPr>
          <p:nvPr/>
        </p:nvSpPr>
        <p:spPr>
          <a:xfrm>
            <a:off x="936168" y="533400"/>
            <a:ext cx="9019309"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Reading Labels for Other Allergens</a:t>
            </a:r>
          </a:p>
        </p:txBody>
      </p:sp>
    </p:spTree>
    <p:extLst>
      <p:ext uri="{BB962C8B-B14F-4D97-AF65-F5344CB8AC3E}">
        <p14:creationId xmlns:p14="http://schemas.microsoft.com/office/powerpoint/2010/main" val="808988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900694" y="1752600"/>
            <a:ext cx="10543823" cy="4038600"/>
          </a:xfrm>
        </p:spPr>
        <p:txBody>
          <a:bodyPr vert="horz" lIns="91440" tIns="45720" rIns="91440" bIns="45720" rtlCol="0" anchor="t">
            <a:normAutofit/>
          </a:bodyPr>
          <a:lstStyle/>
          <a:p>
            <a:pPr marL="0" indent="0">
              <a:buClr>
                <a:srgbClr val="94C600"/>
              </a:buClr>
              <a:buNone/>
            </a:pPr>
            <a:r>
              <a:rPr lang="en-US" sz="2800" b="1" dirty="0">
                <a:solidFill>
                  <a:srgbClr val="002060"/>
                </a:solidFill>
                <a:latin typeface="Arial"/>
                <a:cs typeface="Arial"/>
              </a:rPr>
              <a:t>Bulk Foods and USDA Foods</a:t>
            </a:r>
          </a:p>
          <a:p>
            <a:pPr marL="344488" indent="-347663">
              <a:buClr>
                <a:srgbClr val="002060"/>
              </a:buClr>
              <a:buSzPct val="100000"/>
            </a:pPr>
            <a:r>
              <a:rPr lang="en-US" sz="2800" dirty="0">
                <a:solidFill>
                  <a:srgbClr val="002060"/>
                </a:solidFill>
                <a:latin typeface="Arial"/>
                <a:cs typeface="Arial"/>
              </a:rPr>
              <a:t>Read ingredient statements</a:t>
            </a:r>
          </a:p>
          <a:p>
            <a:pPr marL="344488" indent="-347663">
              <a:buClr>
                <a:srgbClr val="002060"/>
              </a:buClr>
              <a:buSzPct val="100000"/>
            </a:pPr>
            <a:r>
              <a:rPr lang="en-US" sz="2800" dirty="0">
                <a:solidFill>
                  <a:srgbClr val="002060"/>
                </a:solidFill>
                <a:latin typeface="Arial"/>
                <a:cs typeface="Arial"/>
              </a:rPr>
              <a:t>SOP for handling bulk </a:t>
            </a:r>
            <a:endParaRPr lang="en-US" sz="2800" dirty="0">
              <a:solidFill>
                <a:srgbClr val="002060"/>
              </a:solidFill>
            </a:endParaRPr>
          </a:p>
          <a:p>
            <a:pPr marL="815975" lvl="2" indent="-350838">
              <a:buClr>
                <a:srgbClr val="002060"/>
              </a:buClr>
              <a:buSzPct val="75000"/>
            </a:pPr>
            <a:r>
              <a:rPr lang="en-US" sz="2800" dirty="0">
                <a:solidFill>
                  <a:srgbClr val="002060"/>
                </a:solidFill>
                <a:latin typeface="Arial"/>
                <a:cs typeface="Arial"/>
              </a:rPr>
              <a:t>Mixing lots </a:t>
            </a:r>
          </a:p>
          <a:p>
            <a:pPr marL="815975" lvl="2" indent="-350838">
              <a:buClr>
                <a:srgbClr val="002060"/>
              </a:buClr>
              <a:buSzPct val="75000"/>
            </a:pPr>
            <a:r>
              <a:rPr lang="en-US" sz="2800" dirty="0">
                <a:solidFill>
                  <a:srgbClr val="002060"/>
                </a:solidFill>
                <a:latin typeface="Arial"/>
                <a:cs typeface="Arial"/>
              </a:rPr>
              <a:t>Scooping out of bulk </a:t>
            </a:r>
            <a:endParaRPr lang="en-US" sz="2800" dirty="0">
              <a:solidFill>
                <a:srgbClr val="002060"/>
              </a:solidFill>
            </a:endParaRPr>
          </a:p>
          <a:p>
            <a:pPr marL="815975" lvl="2" indent="-350838">
              <a:buClr>
                <a:srgbClr val="002060"/>
              </a:buClr>
              <a:buSzPct val="75000"/>
            </a:pPr>
            <a:r>
              <a:rPr lang="en-US" sz="2800" dirty="0">
                <a:solidFill>
                  <a:srgbClr val="002060"/>
                </a:solidFill>
                <a:latin typeface="Arial"/>
                <a:cs typeface="Arial"/>
              </a:rPr>
              <a:t>Cleaning bulk containers</a:t>
            </a:r>
          </a:p>
          <a:p>
            <a:pPr marL="815975" lvl="2" indent="-350838">
              <a:buClr>
                <a:srgbClr val="002060"/>
              </a:buClr>
              <a:buSzPct val="75000"/>
            </a:pPr>
            <a:r>
              <a:rPr lang="en-US" sz="2800" dirty="0">
                <a:solidFill>
                  <a:srgbClr val="002060"/>
                </a:solidFill>
                <a:latin typeface="Arial"/>
                <a:cs typeface="Arial"/>
              </a:rPr>
              <a:t>Preventing cross-contact</a:t>
            </a:r>
          </a:p>
          <a:p>
            <a:endParaRPr lang="en-US" sz="2800" dirty="0">
              <a:solidFill>
                <a:srgbClr val="002060"/>
              </a:solidFill>
            </a:endParaRPr>
          </a:p>
        </p:txBody>
      </p:sp>
      <p:pic>
        <p:nvPicPr>
          <p:cNvPr id="9" name="Picture 8" descr="S:\Graphics\Pictures\iStock photo\HealthierAlliance\black beans and scoop.jpg"/>
          <p:cNvPicPr/>
          <p:nvPr/>
        </p:nvPicPr>
        <p:blipFill rotWithShape="1">
          <a:blip r:embed="rId3" cstate="email">
            <a:extLst>
              <a:ext uri="{28A0092B-C50C-407E-A947-70E740481C1C}">
                <a14:useLocalDpi xmlns:a14="http://schemas.microsoft.com/office/drawing/2010/main"/>
              </a:ext>
            </a:extLst>
          </a:blip>
          <a:srcRect/>
          <a:stretch/>
        </p:blipFill>
        <p:spPr bwMode="auto">
          <a:xfrm>
            <a:off x="7782827" y="1752600"/>
            <a:ext cx="2560637" cy="4465636"/>
          </a:xfrm>
          <a:prstGeom prst="rect">
            <a:avLst/>
          </a:prstGeom>
          <a:noFill/>
          <a:ln>
            <a:noFill/>
          </a:ln>
          <a:extLst>
            <a:ext uri="{53640926-AAD7-44D8-BBD7-CCE9431645EC}">
              <a14:shadowObscured xmlns:a14="http://schemas.microsoft.com/office/drawing/2010/main"/>
            </a:ext>
          </a:extLst>
        </p:spPr>
      </p:pic>
      <p:sp>
        <p:nvSpPr>
          <p:cNvPr id="5" name="Title 2"/>
          <p:cNvSpPr txBox="1">
            <a:spLocks/>
          </p:cNvSpPr>
          <p:nvPr/>
        </p:nvSpPr>
        <p:spPr>
          <a:xfrm>
            <a:off x="900694" y="487364"/>
            <a:ext cx="922302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Recognizing Allergens in Bulk Items</a:t>
            </a:r>
          </a:p>
        </p:txBody>
      </p:sp>
    </p:spTree>
    <p:extLst>
      <p:ext uri="{BB962C8B-B14F-4D97-AF65-F5344CB8AC3E}">
        <p14:creationId xmlns:p14="http://schemas.microsoft.com/office/powerpoint/2010/main" val="2732068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98D6F5-66A4-482F-BA8E-ECA018771826}"/>
              </a:ext>
            </a:extLst>
          </p:cNvPr>
          <p:cNvSpPr>
            <a:spLocks noGrp="1"/>
          </p:cNvSpPr>
          <p:nvPr>
            <p:ph idx="1"/>
          </p:nvPr>
        </p:nvSpPr>
        <p:spPr>
          <a:xfrm>
            <a:off x="838200" y="1676400"/>
            <a:ext cx="9220201" cy="4038600"/>
          </a:xfrm>
        </p:spPr>
        <p:txBody>
          <a:bodyPr vert="horz" lIns="91440" tIns="45720" rIns="91440" bIns="45720" rtlCol="0" anchor="t">
            <a:normAutofit/>
          </a:bodyPr>
          <a:lstStyle/>
          <a:p>
            <a:pPr marL="344488" indent="-347663">
              <a:spcAft>
                <a:spcPts val="1800"/>
              </a:spcAft>
              <a:buClr>
                <a:srgbClr val="002060"/>
              </a:buClr>
              <a:buSzPct val="100000"/>
            </a:pPr>
            <a:r>
              <a:rPr lang="en-US" sz="2800" dirty="0">
                <a:solidFill>
                  <a:srgbClr val="002060"/>
                </a:solidFill>
                <a:latin typeface="Arial"/>
                <a:cs typeface="Arial"/>
              </a:rPr>
              <a:t>Same labeling requirements</a:t>
            </a:r>
            <a:endParaRPr lang="en-US" dirty="0">
              <a:solidFill>
                <a:srgbClr val="002060"/>
              </a:solidFill>
              <a:latin typeface="Arial"/>
              <a:cs typeface="Arial"/>
            </a:endParaRPr>
          </a:p>
          <a:p>
            <a:pPr marL="344488" indent="-347663">
              <a:spcAft>
                <a:spcPts val="1800"/>
              </a:spcAft>
              <a:buClr>
                <a:srgbClr val="002060"/>
              </a:buClr>
              <a:buSzPct val="100000"/>
            </a:pPr>
            <a:r>
              <a:rPr lang="en-US" sz="2800" dirty="0">
                <a:solidFill>
                  <a:srgbClr val="002060"/>
                </a:solidFill>
                <a:latin typeface="Arial"/>
                <a:cs typeface="Arial"/>
              </a:rPr>
              <a:t>Read actual labels for food allergens</a:t>
            </a:r>
          </a:p>
          <a:p>
            <a:pPr marL="344488" indent="-347663">
              <a:spcAft>
                <a:spcPts val="1800"/>
              </a:spcAft>
              <a:buClr>
                <a:srgbClr val="002060"/>
              </a:buClr>
              <a:buSzPct val="100000"/>
            </a:pPr>
            <a:r>
              <a:rPr lang="en-US" sz="2800" dirty="0">
                <a:solidFill>
                  <a:srgbClr val="002060"/>
                </a:solidFill>
                <a:latin typeface="Arial"/>
                <a:cs typeface="Arial"/>
              </a:rPr>
              <a:t>USDA Foods Database</a:t>
            </a:r>
          </a:p>
          <a:p>
            <a:pPr marL="344488" indent="-347663">
              <a:spcAft>
                <a:spcPts val="1800"/>
              </a:spcAft>
              <a:buClr>
                <a:srgbClr val="002060"/>
              </a:buClr>
              <a:buSzPct val="100000"/>
            </a:pPr>
            <a:r>
              <a:rPr lang="en-US" sz="2800" dirty="0">
                <a:solidFill>
                  <a:srgbClr val="002060"/>
                </a:solidFill>
                <a:latin typeface="Arial"/>
                <a:cs typeface="Arial"/>
              </a:rPr>
              <a:t>Do not rely on USDA Foods Fact Sheets</a:t>
            </a:r>
            <a:endParaRPr lang="en-US" dirty="0">
              <a:solidFill>
                <a:srgbClr val="002060"/>
              </a:solidFill>
              <a:latin typeface="Arial"/>
              <a:cs typeface="Arial"/>
            </a:endParaRPr>
          </a:p>
        </p:txBody>
      </p:sp>
      <p:pic>
        <p:nvPicPr>
          <p:cNvPr id="4" name="Picture 3" descr="logo of USDA Food&#10;S:\Graphics\Pictures\School Food Allergy Video Pictures\IMG_0042.JPG">
            <a:extLst>
              <a:ext uri="{FF2B5EF4-FFF2-40B4-BE49-F238E27FC236}">
                <a16:creationId xmlns:a16="http://schemas.microsoft.com/office/drawing/2014/main" id="{1241DB4E-CA6E-4ADD-AFAF-D3BC88CFEF89}"/>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8153401" y="2362200"/>
            <a:ext cx="3075032" cy="3234612"/>
          </a:xfrm>
          <a:prstGeom prst="rect">
            <a:avLst/>
          </a:prstGeom>
          <a:extLst>
            <a:ext uri="{53640926-AAD7-44D8-BBD7-CCE9431645EC}">
              <a14:shadowObscured xmlns:a14="http://schemas.microsoft.com/office/drawing/2010/main"/>
            </a:ext>
          </a:extLst>
        </p:spPr>
      </p:pic>
      <p:sp>
        <p:nvSpPr>
          <p:cNvPr id="5" name="Title 2"/>
          <p:cNvSpPr txBox="1">
            <a:spLocks/>
          </p:cNvSpPr>
          <p:nvPr/>
        </p:nvSpPr>
        <p:spPr>
          <a:xfrm>
            <a:off x="838200" y="381000"/>
            <a:ext cx="9220199"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Food Allergens in USDA Foods</a:t>
            </a:r>
          </a:p>
        </p:txBody>
      </p:sp>
    </p:spTree>
    <p:extLst>
      <p:ext uri="{BB962C8B-B14F-4D97-AF65-F5344CB8AC3E}">
        <p14:creationId xmlns:p14="http://schemas.microsoft.com/office/powerpoint/2010/main" val="2542991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BD1D-4C4E-91C1-A5A9-E0AACEC79959}"/>
              </a:ext>
            </a:extLst>
          </p:cNvPr>
          <p:cNvSpPr>
            <a:spLocks noGrp="1"/>
          </p:cNvSpPr>
          <p:nvPr>
            <p:ph type="title"/>
          </p:nvPr>
        </p:nvSpPr>
        <p:spPr/>
        <p:txBody>
          <a:bodyPr/>
          <a:lstStyle/>
          <a:p>
            <a:r>
              <a:rPr lang="en-US" dirty="0">
                <a:solidFill>
                  <a:srgbClr val="002060"/>
                </a:solidFill>
              </a:rPr>
              <a:t>Food Allergens in Crafts and Supplies</a:t>
            </a:r>
          </a:p>
        </p:txBody>
      </p:sp>
      <p:pic>
        <p:nvPicPr>
          <p:cNvPr id="5" name="Content Placeholder 4" descr="A group of pasta on a white surface&#10;&#10;Description automatically generated">
            <a:extLst>
              <a:ext uri="{FF2B5EF4-FFF2-40B4-BE49-F238E27FC236}">
                <a16:creationId xmlns:a16="http://schemas.microsoft.com/office/drawing/2014/main" id="{8E2E7EC8-2F8C-9D96-4DF6-85897B5C1A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3469" y="1695641"/>
            <a:ext cx="6904917" cy="4410075"/>
          </a:xfrm>
        </p:spPr>
      </p:pic>
      <p:sp>
        <p:nvSpPr>
          <p:cNvPr id="9" name="Multiplication Sign 8">
            <a:extLst>
              <a:ext uri="{FF2B5EF4-FFF2-40B4-BE49-F238E27FC236}">
                <a16:creationId xmlns:a16="http://schemas.microsoft.com/office/drawing/2014/main" id="{55853E41-F781-23DC-7E6A-C6EDEE1CAA6F}"/>
              </a:ext>
            </a:extLst>
          </p:cNvPr>
          <p:cNvSpPr/>
          <p:nvPr/>
        </p:nvSpPr>
        <p:spPr>
          <a:xfrm>
            <a:off x="1442814" y="1422400"/>
            <a:ext cx="2161309" cy="200660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3376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erson holding a can of beans&#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2209800"/>
            <a:ext cx="4425004" cy="3318753"/>
          </a:xfrm>
          <a:prstGeom prst="rect">
            <a:avLst/>
          </a:prstGeom>
        </p:spPr>
      </p:pic>
      <p:sp>
        <p:nvSpPr>
          <p:cNvPr id="3" name="Title 2"/>
          <p:cNvSpPr>
            <a:spLocks noGrp="1"/>
          </p:cNvSpPr>
          <p:nvPr>
            <p:ph type="title"/>
          </p:nvPr>
        </p:nvSpPr>
        <p:spPr>
          <a:xfrm>
            <a:off x="877110" y="617706"/>
            <a:ext cx="10566400" cy="1143000"/>
          </a:xfrm>
        </p:spPr>
        <p:txBody>
          <a:bodyPr>
            <a:noAutofit/>
          </a:bodyPr>
          <a:lstStyle/>
          <a:p>
            <a:r>
              <a:rPr lang="en-US" dirty="0">
                <a:solidFill>
                  <a:srgbClr val="002060"/>
                </a:solidFill>
              </a:rPr>
              <a:t>Procedures for Reading</a:t>
            </a:r>
            <a:r>
              <a:rPr lang="en-US" b="1" dirty="0">
                <a:solidFill>
                  <a:srgbClr val="002060"/>
                </a:solidFill>
              </a:rPr>
              <a:t> Food Labels</a:t>
            </a:r>
          </a:p>
        </p:txBody>
      </p:sp>
      <p:sp>
        <p:nvSpPr>
          <p:cNvPr id="5" name="Content Placeholder 4">
            <a:extLst>
              <a:ext uri="{FF2B5EF4-FFF2-40B4-BE49-F238E27FC236}">
                <a16:creationId xmlns:a16="http://schemas.microsoft.com/office/drawing/2014/main" id="{1B012E53-0B74-43BC-AA35-D049D33D713D}"/>
              </a:ext>
            </a:extLst>
          </p:cNvPr>
          <p:cNvSpPr>
            <a:spLocks noGrp="1"/>
          </p:cNvSpPr>
          <p:nvPr>
            <p:ph idx="1"/>
          </p:nvPr>
        </p:nvSpPr>
        <p:spPr>
          <a:xfrm>
            <a:off x="835379" y="1752600"/>
            <a:ext cx="5794022" cy="4038600"/>
          </a:xfrm>
          <a:noFill/>
        </p:spPr>
        <p:txBody>
          <a:bodyPr>
            <a:normAutofit/>
          </a:bodyPr>
          <a:lstStyle/>
          <a:p>
            <a:pPr marL="344488" indent="-347663">
              <a:spcAft>
                <a:spcPts val="1800"/>
              </a:spcAft>
              <a:buClr>
                <a:srgbClr val="002060"/>
              </a:buClr>
              <a:buSzPct val="100000"/>
            </a:pPr>
            <a:r>
              <a:rPr lang="en-US" sz="2800" dirty="0">
                <a:solidFill>
                  <a:srgbClr val="002060"/>
                </a:solidFill>
              </a:rPr>
              <a:t>Build in time to read labels</a:t>
            </a:r>
          </a:p>
          <a:p>
            <a:pPr marL="344488" indent="-347663">
              <a:spcAft>
                <a:spcPts val="1800"/>
              </a:spcAft>
              <a:buClr>
                <a:srgbClr val="002060"/>
              </a:buClr>
              <a:buSzPct val="100000"/>
            </a:pPr>
            <a:r>
              <a:rPr lang="en-US" sz="2800" dirty="0">
                <a:solidFill>
                  <a:srgbClr val="002060"/>
                </a:solidFill>
              </a:rPr>
              <a:t>Read all ingredient statements</a:t>
            </a:r>
          </a:p>
          <a:p>
            <a:pPr marL="344488" indent="-347663">
              <a:spcAft>
                <a:spcPts val="1800"/>
              </a:spcAft>
              <a:buClr>
                <a:srgbClr val="002060"/>
              </a:buClr>
              <a:buSzPct val="100000"/>
            </a:pPr>
            <a:r>
              <a:rPr lang="en-US" sz="2800" dirty="0">
                <a:solidFill>
                  <a:srgbClr val="002060"/>
                </a:solidFill>
              </a:rPr>
              <a:t>Store labels according to  program policy</a:t>
            </a:r>
          </a:p>
        </p:txBody>
      </p:sp>
    </p:spTree>
    <p:extLst>
      <p:ext uri="{BB962C8B-B14F-4D97-AF65-F5344CB8AC3E}">
        <p14:creationId xmlns:p14="http://schemas.microsoft.com/office/powerpoint/2010/main" val="2475153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white and red question marks&#10;&#10;">
            <a:extLst>
              <a:ext uri="{FF2B5EF4-FFF2-40B4-BE49-F238E27FC236}">
                <a16:creationId xmlns:a16="http://schemas.microsoft.com/office/drawing/2014/main" id="{6B4E669A-D87A-4E58-A8BE-2DAFB54B8E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04934" y="2251032"/>
            <a:ext cx="5349025" cy="3562866"/>
          </a:xfrm>
          <a:prstGeom prst="rect">
            <a:avLst/>
          </a:prstGeom>
          <a:ln>
            <a:noFill/>
          </a:ln>
          <a:effectLst>
            <a:softEdge rad="112500"/>
          </a:effectLst>
        </p:spPr>
      </p:pic>
      <p:sp>
        <p:nvSpPr>
          <p:cNvPr id="3" name="Content Placeholder 2">
            <a:extLst>
              <a:ext uri="{FF2B5EF4-FFF2-40B4-BE49-F238E27FC236}">
                <a16:creationId xmlns:a16="http://schemas.microsoft.com/office/drawing/2014/main" id="{D9C007C1-7C40-4A60-BB7C-26B4807270F0}"/>
              </a:ext>
            </a:extLst>
          </p:cNvPr>
          <p:cNvSpPr>
            <a:spLocks noGrp="1"/>
          </p:cNvSpPr>
          <p:nvPr>
            <p:ph idx="1"/>
          </p:nvPr>
        </p:nvSpPr>
        <p:spPr/>
        <p:txBody>
          <a:bodyPr vert="horz" lIns="91440" tIns="45720" rIns="91440" bIns="45720" rtlCol="0" anchor="t">
            <a:normAutofit/>
          </a:bodyPr>
          <a:lstStyle/>
          <a:p>
            <a:pPr marL="344488" indent="-328613">
              <a:spcAft>
                <a:spcPts val="1800"/>
              </a:spcAft>
              <a:buClr>
                <a:srgbClr val="002060"/>
              </a:buClr>
              <a:buSzPct val="100000"/>
              <a:buFont typeface="+mj-lt"/>
              <a:buAutoNum type="arabicPeriod"/>
            </a:pPr>
            <a:r>
              <a:rPr lang="en-US" sz="2800" dirty="0">
                <a:solidFill>
                  <a:srgbClr val="002060"/>
                </a:solidFill>
                <a:latin typeface="Arial"/>
                <a:cs typeface="Arial"/>
              </a:rPr>
              <a:t>Find </a:t>
            </a:r>
            <a:r>
              <a:rPr lang="en-US" sz="2800" b="1" dirty="0">
                <a:solidFill>
                  <a:srgbClr val="002060"/>
                </a:solidFill>
                <a:latin typeface="Arial"/>
                <a:cs typeface="Arial"/>
              </a:rPr>
              <a:t>Reading Food Labels</a:t>
            </a:r>
            <a:r>
              <a:rPr lang="en-US" sz="2800" dirty="0">
                <a:solidFill>
                  <a:srgbClr val="002060"/>
                </a:solidFill>
                <a:latin typeface="Arial"/>
                <a:cs typeface="Arial"/>
              </a:rPr>
              <a:t> worksheet</a:t>
            </a:r>
            <a:endParaRPr lang="en-US" dirty="0">
              <a:solidFill>
                <a:srgbClr val="002060"/>
              </a:solidFill>
              <a:latin typeface="Arial"/>
              <a:cs typeface="Arial"/>
            </a:endParaRPr>
          </a:p>
          <a:p>
            <a:pPr marL="344488" indent="-328613">
              <a:spcAft>
                <a:spcPts val="1800"/>
              </a:spcAft>
              <a:buClr>
                <a:srgbClr val="002060"/>
              </a:buClr>
              <a:buSzPct val="100000"/>
              <a:buFont typeface="+mj-lt"/>
              <a:buAutoNum type="arabicPeriod"/>
            </a:pPr>
            <a:r>
              <a:rPr lang="en-US" sz="2800" dirty="0">
                <a:solidFill>
                  <a:srgbClr val="002060"/>
                </a:solidFill>
                <a:latin typeface="Arial"/>
                <a:cs typeface="Arial"/>
              </a:rPr>
              <a:t>Write answers to questions</a:t>
            </a:r>
          </a:p>
          <a:p>
            <a:pPr marL="344488" indent="-328613">
              <a:spcAft>
                <a:spcPts val="1800"/>
              </a:spcAft>
              <a:buClr>
                <a:srgbClr val="002060"/>
              </a:buClr>
              <a:buSzPct val="100000"/>
              <a:buFont typeface="+mj-lt"/>
              <a:buAutoNum type="arabicPeriod"/>
            </a:pPr>
            <a:r>
              <a:rPr lang="en-US" sz="2800" dirty="0">
                <a:solidFill>
                  <a:srgbClr val="002060"/>
                </a:solidFill>
                <a:latin typeface="Arial"/>
                <a:cs typeface="Arial"/>
              </a:rPr>
              <a:t>If unsure, check “Research”</a:t>
            </a:r>
          </a:p>
        </p:txBody>
      </p:sp>
      <p:sp>
        <p:nvSpPr>
          <p:cNvPr id="5" name="Title 2"/>
          <p:cNvSpPr txBox="1">
            <a:spLocks/>
          </p:cNvSpPr>
          <p:nvPr/>
        </p:nvSpPr>
        <p:spPr>
          <a:xfrm>
            <a:off x="835378" y="586902"/>
            <a:ext cx="9247085"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Reading Food Labels Activity</a:t>
            </a:r>
          </a:p>
        </p:txBody>
      </p:sp>
    </p:spTree>
    <p:extLst>
      <p:ext uri="{BB962C8B-B14F-4D97-AF65-F5344CB8AC3E}">
        <p14:creationId xmlns:p14="http://schemas.microsoft.com/office/powerpoint/2010/main" val="1542264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7C65B-2026-FF13-7294-0832AD844329}"/>
              </a:ext>
            </a:extLst>
          </p:cNvPr>
          <p:cNvSpPr>
            <a:spLocks noGrp="1"/>
          </p:cNvSpPr>
          <p:nvPr>
            <p:ph type="title"/>
          </p:nvPr>
        </p:nvSpPr>
        <p:spPr>
          <a:xfrm>
            <a:off x="835378" y="533400"/>
            <a:ext cx="10398125" cy="1143000"/>
          </a:xfrm>
        </p:spPr>
        <p:txBody>
          <a:bodyPr/>
          <a:lstStyle/>
          <a:p>
            <a:r>
              <a:rPr lang="en-US" b="1" dirty="0">
                <a:solidFill>
                  <a:srgbClr val="002060"/>
                </a:solidFill>
                <a:effectLst>
                  <a:innerShdw blurRad="63500" dist="50800">
                    <a:prstClr val="black">
                      <a:alpha val="50000"/>
                    </a:prstClr>
                  </a:innerShdw>
                </a:effectLst>
                <a:latin typeface="Arial"/>
                <a:cs typeface="Arial"/>
              </a:rPr>
              <a:t>Warm-Up Activity</a:t>
            </a:r>
            <a:r>
              <a:rPr lang="en-US" dirty="0">
                <a:solidFill>
                  <a:srgbClr val="002060"/>
                </a:solidFill>
                <a:effectLst>
                  <a:innerShdw blurRad="63500" dist="50800">
                    <a:prstClr val="black">
                      <a:alpha val="50000"/>
                    </a:prstClr>
                  </a:innerShdw>
                </a:effectLst>
                <a:latin typeface="Arial"/>
                <a:cs typeface="Arial"/>
              </a:rPr>
              <a:t> </a:t>
            </a:r>
            <a:endParaRPr lang="en-US" dirty="0">
              <a:solidFill>
                <a:srgbClr val="002060"/>
              </a:solidFill>
            </a:endParaRPr>
          </a:p>
        </p:txBody>
      </p:sp>
      <p:sp>
        <p:nvSpPr>
          <p:cNvPr id="3" name="Content Placeholder 2">
            <a:extLst>
              <a:ext uri="{FF2B5EF4-FFF2-40B4-BE49-F238E27FC236}">
                <a16:creationId xmlns:a16="http://schemas.microsoft.com/office/drawing/2014/main" id="{AA9C93E3-74AC-2B34-5E46-35C9D7E8D20E}"/>
              </a:ext>
            </a:extLst>
          </p:cNvPr>
          <p:cNvSpPr>
            <a:spLocks noGrp="1"/>
          </p:cNvSpPr>
          <p:nvPr>
            <p:ph idx="1"/>
          </p:nvPr>
        </p:nvSpPr>
        <p:spPr>
          <a:xfrm>
            <a:off x="835378" y="1752600"/>
            <a:ext cx="10543823" cy="4038600"/>
          </a:xfrm>
        </p:spPr>
        <p:txBody>
          <a:bodyPr/>
          <a:lstStyle/>
          <a:p>
            <a:pPr marL="344488" indent="-328613">
              <a:lnSpc>
                <a:spcPct val="90000"/>
              </a:lnSpc>
              <a:spcAft>
                <a:spcPts val="1800"/>
              </a:spcAft>
              <a:buSzPct val="100000"/>
            </a:pPr>
            <a:r>
              <a:rPr lang="en-US" sz="2600" dirty="0">
                <a:solidFill>
                  <a:srgbClr val="002060"/>
                </a:solidFill>
              </a:rPr>
              <a:t>List 3 food allergies that children have in your program</a:t>
            </a:r>
          </a:p>
        </p:txBody>
      </p:sp>
      <p:pic>
        <p:nvPicPr>
          <p:cNvPr id="8" name="Picture 7" descr="Children eating a snack at a table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6064348" y="2540584"/>
            <a:ext cx="5045354" cy="378401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1177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D9CDDD-F89F-4E76-9579-25216FD70139}"/>
              </a:ext>
            </a:extLst>
          </p:cNvPr>
          <p:cNvSpPr>
            <a:spLocks noGrp="1"/>
          </p:cNvSpPr>
          <p:nvPr>
            <p:ph idx="1"/>
          </p:nvPr>
        </p:nvSpPr>
        <p:spPr/>
        <p:txBody>
          <a:bodyPr>
            <a:normAutofit/>
          </a:bodyPr>
          <a:lstStyle/>
          <a:p>
            <a:pPr marL="344488" indent="-347663">
              <a:spcBef>
                <a:spcPts val="600"/>
              </a:spcBef>
              <a:spcAft>
                <a:spcPts val="1800"/>
              </a:spcAft>
              <a:buClr>
                <a:srgbClr val="002060"/>
              </a:buClr>
              <a:buSzPct val="100000"/>
            </a:pPr>
            <a:r>
              <a:rPr lang="en-US" sz="2800" dirty="0">
                <a:solidFill>
                  <a:srgbClr val="002060"/>
                </a:solidFill>
              </a:rPr>
              <a:t>Who reads labels? If they are out, who is responsible?</a:t>
            </a:r>
          </a:p>
          <a:p>
            <a:pPr marL="344488" indent="-347663">
              <a:spcBef>
                <a:spcPts val="600"/>
              </a:spcBef>
              <a:spcAft>
                <a:spcPts val="1800"/>
              </a:spcAft>
              <a:buClr>
                <a:srgbClr val="002060"/>
              </a:buClr>
              <a:buSzPct val="100000"/>
            </a:pPr>
            <a:r>
              <a:rPr lang="en-US" sz="2800" dirty="0">
                <a:solidFill>
                  <a:srgbClr val="002060"/>
                </a:solidFill>
              </a:rPr>
              <a:t>Can subs read labels? Part-time staff? Volunteers?</a:t>
            </a:r>
          </a:p>
          <a:p>
            <a:pPr marL="344488" indent="-347663">
              <a:spcBef>
                <a:spcPts val="600"/>
              </a:spcBef>
              <a:spcAft>
                <a:spcPts val="1800"/>
              </a:spcAft>
              <a:buClr>
                <a:srgbClr val="002060"/>
              </a:buClr>
              <a:buSzPct val="100000"/>
            </a:pPr>
            <a:r>
              <a:rPr lang="en-US" sz="2800" dirty="0">
                <a:solidFill>
                  <a:srgbClr val="002060"/>
                </a:solidFill>
              </a:rPr>
              <a:t>How often are labels read?</a:t>
            </a:r>
          </a:p>
        </p:txBody>
      </p:sp>
      <p:sp>
        <p:nvSpPr>
          <p:cNvPr id="4" name="Title 2"/>
          <p:cNvSpPr txBox="1">
            <a:spLocks/>
          </p:cNvSpPr>
          <p:nvPr/>
        </p:nvSpPr>
        <p:spPr>
          <a:xfrm>
            <a:off x="833757" y="609600"/>
            <a:ext cx="9681843"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Procedures for Reading Food Labels</a:t>
            </a:r>
          </a:p>
        </p:txBody>
      </p:sp>
      <p:pic>
        <p:nvPicPr>
          <p:cNvPr id="5" name="Picture 4" descr="A person reading a box label&#10;&#10;">
            <a:extLst>
              <a:ext uri="{FF2B5EF4-FFF2-40B4-BE49-F238E27FC236}">
                <a16:creationId xmlns:a16="http://schemas.microsoft.com/office/drawing/2014/main" id="{6B4E669A-D87A-4E58-A8BE-2DAFB54B8E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3048000"/>
            <a:ext cx="4548359" cy="3411269"/>
          </a:xfrm>
          <a:prstGeom prst="rect">
            <a:avLst/>
          </a:prstGeom>
          <a:ln>
            <a:noFill/>
          </a:ln>
          <a:effectLst>
            <a:softEdge rad="112500"/>
          </a:effectLst>
        </p:spPr>
      </p:pic>
    </p:spTree>
    <p:extLst>
      <p:ext uri="{BB962C8B-B14F-4D97-AF65-F5344CB8AC3E}">
        <p14:creationId xmlns:p14="http://schemas.microsoft.com/office/powerpoint/2010/main" val="4171827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in a green apron holding a bag of food reading the label"/>
          <p:cNvPicPr>
            <a:picLocks noChangeAspect="1"/>
          </p:cNvPicPr>
          <p:nvPr/>
        </p:nvPicPr>
        <p:blipFill rotWithShape="1">
          <a:blip r:embed="rId2" cstate="screen">
            <a:extLst>
              <a:ext uri="{28A0092B-C50C-407E-A947-70E740481C1C}">
                <a14:useLocalDpi xmlns:a14="http://schemas.microsoft.com/office/drawing/2010/main"/>
              </a:ext>
            </a:extLst>
          </a:blip>
          <a:srcRect b="-2531"/>
          <a:stretch/>
        </p:blipFill>
        <p:spPr>
          <a:xfrm>
            <a:off x="8406355" y="768097"/>
            <a:ext cx="3480846" cy="5754052"/>
          </a:xfrm>
          <a:prstGeom prst="rect">
            <a:avLst/>
          </a:prstGeom>
        </p:spPr>
      </p:pic>
      <p:sp>
        <p:nvSpPr>
          <p:cNvPr id="3" name="Content Placeholder 2"/>
          <p:cNvSpPr>
            <a:spLocks noGrp="1"/>
          </p:cNvSpPr>
          <p:nvPr>
            <p:ph idx="1"/>
          </p:nvPr>
        </p:nvSpPr>
        <p:spPr>
          <a:xfrm>
            <a:off x="762000" y="1431560"/>
            <a:ext cx="7559040" cy="5426439"/>
          </a:xfrm>
        </p:spPr>
        <p:txBody>
          <a:bodyPr>
            <a:noAutofit/>
          </a:bodyPr>
          <a:lstStyle/>
          <a:p>
            <a:pPr marL="344488" indent="-349250">
              <a:spcAft>
                <a:spcPts val="1200"/>
              </a:spcAft>
              <a:buClr>
                <a:srgbClr val="002060"/>
              </a:buClr>
              <a:buSzPct val="100000"/>
            </a:pPr>
            <a:r>
              <a:rPr lang="en-US" sz="2800" dirty="0">
                <a:solidFill>
                  <a:srgbClr val="002060"/>
                </a:solidFill>
              </a:rPr>
              <a:t>Check all labels carefully every time</a:t>
            </a:r>
          </a:p>
          <a:p>
            <a:pPr marL="815975" lvl="1" indent="-350838">
              <a:spcAft>
                <a:spcPts val="1200"/>
              </a:spcAft>
              <a:buClr>
                <a:srgbClr val="002060"/>
              </a:buClr>
              <a:buSzPct val="75000"/>
            </a:pPr>
            <a:r>
              <a:rPr lang="en-US" sz="2800" dirty="0">
                <a:solidFill>
                  <a:srgbClr val="002060"/>
                </a:solidFill>
              </a:rPr>
              <a:t>When product is received</a:t>
            </a:r>
          </a:p>
          <a:p>
            <a:pPr marL="1270000" lvl="4" indent="-346075">
              <a:spcAft>
                <a:spcPts val="1200"/>
              </a:spcAft>
              <a:buClr>
                <a:srgbClr val="002060"/>
              </a:buClr>
              <a:buFont typeface="Wingdings" pitchFamily="2" charset="2"/>
              <a:buChar char="§"/>
            </a:pPr>
            <a:r>
              <a:rPr lang="en-US" sz="2800" dirty="0">
                <a:solidFill>
                  <a:srgbClr val="002060"/>
                </a:solidFill>
              </a:rPr>
              <a:t>Suppliers may make product substitutions </a:t>
            </a:r>
          </a:p>
          <a:p>
            <a:pPr marL="1270000" lvl="4" indent="-346075">
              <a:spcAft>
                <a:spcPts val="1200"/>
              </a:spcAft>
              <a:buClr>
                <a:srgbClr val="002060"/>
              </a:buClr>
              <a:buFont typeface="Wingdings" pitchFamily="2" charset="2"/>
              <a:buChar char="§"/>
            </a:pPr>
            <a:r>
              <a:rPr lang="en-US" sz="2800" dirty="0">
                <a:solidFill>
                  <a:srgbClr val="002060"/>
                </a:solidFill>
              </a:rPr>
              <a:t>Formulas may change</a:t>
            </a:r>
          </a:p>
          <a:p>
            <a:pPr marL="1270000" lvl="4" indent="-346075">
              <a:spcAft>
                <a:spcPts val="1200"/>
              </a:spcAft>
              <a:buClr>
                <a:srgbClr val="002060"/>
              </a:buClr>
              <a:buFont typeface="Wingdings" pitchFamily="2" charset="2"/>
              <a:buChar char="§"/>
            </a:pPr>
            <a:r>
              <a:rPr lang="en-US" sz="2800" dirty="0">
                <a:solidFill>
                  <a:srgbClr val="002060"/>
                </a:solidFill>
              </a:rPr>
              <a:t>Vendors could change</a:t>
            </a:r>
          </a:p>
          <a:p>
            <a:pPr marL="815975" lvl="1" indent="-350838">
              <a:spcAft>
                <a:spcPts val="1200"/>
              </a:spcAft>
              <a:buClr>
                <a:srgbClr val="002060"/>
              </a:buClr>
              <a:buSzPct val="75000"/>
            </a:pPr>
            <a:r>
              <a:rPr lang="en-US" sz="2800" dirty="0">
                <a:solidFill>
                  <a:srgbClr val="002060"/>
                </a:solidFill>
              </a:rPr>
              <a:t>Before using in cooking</a:t>
            </a:r>
          </a:p>
          <a:p>
            <a:pPr marL="344488" indent="-347663">
              <a:spcAft>
                <a:spcPts val="1200"/>
              </a:spcAft>
              <a:buClr>
                <a:srgbClr val="002060"/>
              </a:buClr>
              <a:buSzPct val="100000"/>
            </a:pPr>
            <a:r>
              <a:rPr lang="en-US" sz="2800" dirty="0">
                <a:solidFill>
                  <a:srgbClr val="002060"/>
                </a:solidFill>
              </a:rPr>
              <a:t>Build time into the schedule for reading label</a:t>
            </a:r>
          </a:p>
        </p:txBody>
      </p:sp>
      <p:sp>
        <p:nvSpPr>
          <p:cNvPr id="5" name="Title 2"/>
          <p:cNvSpPr txBox="1">
            <a:spLocks/>
          </p:cNvSpPr>
          <p:nvPr/>
        </p:nvSpPr>
        <p:spPr>
          <a:xfrm>
            <a:off x="783077" y="417581"/>
            <a:ext cx="9287121"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Reading Food Labels</a:t>
            </a:r>
          </a:p>
        </p:txBody>
      </p:sp>
    </p:spTree>
    <p:extLst>
      <p:ext uri="{BB962C8B-B14F-4D97-AF65-F5344CB8AC3E}">
        <p14:creationId xmlns:p14="http://schemas.microsoft.com/office/powerpoint/2010/main" val="1061484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182B97-1465-4AF4-B4F8-3CA797C18E17}"/>
              </a:ext>
            </a:extLst>
          </p:cNvPr>
          <p:cNvSpPr>
            <a:spLocks noGrp="1"/>
          </p:cNvSpPr>
          <p:nvPr>
            <p:ph idx="1"/>
          </p:nvPr>
        </p:nvSpPr>
        <p:spPr>
          <a:xfrm>
            <a:off x="835379" y="1752600"/>
            <a:ext cx="6708421" cy="4038600"/>
          </a:xfrm>
        </p:spPr>
        <p:txBody>
          <a:bodyPr>
            <a:normAutofit/>
          </a:bodyPr>
          <a:lstStyle/>
          <a:p>
            <a:pPr marL="344488" indent="-347663">
              <a:spcBef>
                <a:spcPts val="600"/>
              </a:spcBef>
              <a:spcAft>
                <a:spcPts val="1800"/>
              </a:spcAft>
              <a:buClr>
                <a:srgbClr val="002060"/>
              </a:buClr>
              <a:buSzPct val="100000"/>
            </a:pPr>
            <a:r>
              <a:rPr lang="en-US" sz="2800" dirty="0">
                <a:solidFill>
                  <a:srgbClr val="002060"/>
                </a:solidFill>
              </a:rPr>
              <a:t>Keep food labels? How long?</a:t>
            </a:r>
          </a:p>
          <a:p>
            <a:pPr marL="344488" indent="-347663">
              <a:spcBef>
                <a:spcPts val="600"/>
              </a:spcBef>
              <a:spcAft>
                <a:spcPts val="1800"/>
              </a:spcAft>
              <a:buClr>
                <a:srgbClr val="002060"/>
              </a:buClr>
              <a:buSzPct val="100000"/>
            </a:pPr>
            <a:r>
              <a:rPr lang="en-US" sz="2800" dirty="0">
                <a:solidFill>
                  <a:srgbClr val="002060"/>
                </a:solidFill>
              </a:rPr>
              <a:t>Cannot find label? </a:t>
            </a:r>
          </a:p>
          <a:p>
            <a:pPr marL="344488" indent="-347663">
              <a:spcBef>
                <a:spcPts val="600"/>
              </a:spcBef>
              <a:spcAft>
                <a:spcPts val="1800"/>
              </a:spcAft>
              <a:buClr>
                <a:srgbClr val="002060"/>
              </a:buClr>
              <a:buSzPct val="100000"/>
            </a:pPr>
            <a:r>
              <a:rPr lang="en-US" sz="2800" dirty="0">
                <a:solidFill>
                  <a:srgbClr val="002060"/>
                </a:solidFill>
              </a:rPr>
              <a:t>How to find label when case is thrown away?</a:t>
            </a:r>
          </a:p>
          <a:p>
            <a:pPr marL="344488" indent="-347663">
              <a:spcBef>
                <a:spcPts val="600"/>
              </a:spcBef>
              <a:spcAft>
                <a:spcPts val="1800"/>
              </a:spcAft>
              <a:buClr>
                <a:srgbClr val="002060"/>
              </a:buClr>
              <a:buSzPct val="100000"/>
            </a:pPr>
            <a:r>
              <a:rPr lang="en-US" sz="2800" dirty="0">
                <a:solidFill>
                  <a:srgbClr val="002060"/>
                </a:solidFill>
              </a:rPr>
              <a:t>Where are food labels stored?</a:t>
            </a:r>
          </a:p>
        </p:txBody>
      </p:sp>
      <p:sp>
        <p:nvSpPr>
          <p:cNvPr id="4" name="Title 2"/>
          <p:cNvSpPr txBox="1">
            <a:spLocks/>
          </p:cNvSpPr>
          <p:nvPr/>
        </p:nvSpPr>
        <p:spPr>
          <a:xfrm>
            <a:off x="853212" y="762000"/>
            <a:ext cx="9240945"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Storing Food Labels</a:t>
            </a:r>
          </a:p>
        </p:txBody>
      </p:sp>
      <p:pic>
        <p:nvPicPr>
          <p:cNvPr id="5" name="Picture 4" descr="A stack of white boxes&#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7600" y="1981200"/>
            <a:ext cx="3886200" cy="2914650"/>
          </a:xfrm>
          <a:prstGeom prst="rect">
            <a:avLst/>
          </a:prstGeom>
        </p:spPr>
      </p:pic>
    </p:spTree>
    <p:extLst>
      <p:ext uri="{BB962C8B-B14F-4D97-AF65-F5344CB8AC3E}">
        <p14:creationId xmlns:p14="http://schemas.microsoft.com/office/powerpoint/2010/main" val="765555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87286" y="533400"/>
            <a:ext cx="6291150" cy="1328497"/>
          </a:xfrm>
        </p:spPr>
        <p:txBody>
          <a:bodyPr anchor="t"/>
          <a:lstStyle/>
          <a:p>
            <a:r>
              <a:rPr lang="en-US" dirty="0">
                <a:solidFill>
                  <a:srgbClr val="002060"/>
                </a:solidFill>
              </a:rPr>
              <a:t>Food Label Storage</a:t>
            </a:r>
          </a:p>
        </p:txBody>
      </p:sp>
      <p:sp>
        <p:nvSpPr>
          <p:cNvPr id="4" name="Text Placeholder 3"/>
          <p:cNvSpPr>
            <a:spLocks noGrp="1"/>
          </p:cNvSpPr>
          <p:nvPr>
            <p:ph type="body" sz="half" idx="2"/>
          </p:nvPr>
        </p:nvSpPr>
        <p:spPr>
          <a:xfrm>
            <a:off x="792150" y="1514856"/>
            <a:ext cx="10776390" cy="4465320"/>
          </a:xfrm>
          <a:solidFill>
            <a:schemeClr val="bg1"/>
          </a:solidFill>
        </p:spPr>
        <p:txBody>
          <a:bodyPr vert="horz" lIns="91440" tIns="45720" rIns="91440" bIns="45720" rtlCol="0" anchor="t">
            <a:noAutofit/>
          </a:bodyPr>
          <a:lstStyle/>
          <a:p>
            <a:pPr marL="344488" indent="-328613">
              <a:lnSpc>
                <a:spcPct val="150000"/>
              </a:lnSpc>
              <a:spcBef>
                <a:spcPts val="0"/>
              </a:spcBef>
              <a:spcAft>
                <a:spcPts val="300"/>
              </a:spcAft>
              <a:buClr>
                <a:srgbClr val="002060"/>
              </a:buClr>
              <a:buSzPct val="100000"/>
              <a:buFont typeface="Arial" panose="020B0604020202020204" pitchFamily="34" charset="0"/>
              <a:buChar char="•"/>
            </a:pPr>
            <a:r>
              <a:rPr lang="en-US" sz="2800" b="0" dirty="0">
                <a:solidFill>
                  <a:srgbClr val="002060"/>
                </a:solidFill>
                <a:latin typeface="Arial"/>
                <a:cs typeface="Arial"/>
              </a:rPr>
              <a:t>CDC recommends keeping labels 24 hours</a:t>
            </a:r>
            <a:endParaRPr lang="en-US" sz="2800" dirty="0">
              <a:solidFill>
                <a:srgbClr val="002060"/>
              </a:solidFill>
              <a:latin typeface="Arial"/>
              <a:cs typeface="Arial"/>
            </a:endParaRPr>
          </a:p>
          <a:p>
            <a:pPr marL="815975" lvl="1" indent="-350838">
              <a:lnSpc>
                <a:spcPct val="150000"/>
              </a:lnSpc>
              <a:spcBef>
                <a:spcPts val="0"/>
              </a:spcBef>
              <a:spcAft>
                <a:spcPts val="1000"/>
              </a:spcAft>
              <a:buClr>
                <a:srgbClr val="002060"/>
              </a:buClr>
              <a:buSzPct val="75000"/>
              <a:buFont typeface="Arial" panose="020B0604020202020204" pitchFamily="34" charset="0"/>
              <a:buChar char="•"/>
            </a:pPr>
            <a:r>
              <a:rPr lang="en-US" sz="2800" dirty="0">
                <a:solidFill>
                  <a:srgbClr val="002060"/>
                </a:solidFill>
                <a:latin typeface="Arial"/>
                <a:cs typeface="Arial"/>
              </a:rPr>
              <a:t>Available in case of reaction</a:t>
            </a:r>
          </a:p>
          <a:p>
            <a:pPr marL="344488" indent="-328613">
              <a:lnSpc>
                <a:spcPct val="150000"/>
              </a:lnSpc>
              <a:spcBef>
                <a:spcPts val="0"/>
              </a:spcBef>
              <a:spcAft>
                <a:spcPts val="1000"/>
              </a:spcAft>
              <a:buClr>
                <a:srgbClr val="002060"/>
              </a:buClr>
              <a:buSzPct val="100000"/>
              <a:buFont typeface="Arial" panose="020B0604020202020204" pitchFamily="34" charset="0"/>
              <a:buChar char="•"/>
            </a:pPr>
            <a:r>
              <a:rPr lang="en-US" sz="2800" b="0" dirty="0">
                <a:solidFill>
                  <a:srgbClr val="002060"/>
                </a:solidFill>
                <a:latin typeface="Arial"/>
                <a:cs typeface="Arial"/>
              </a:rPr>
              <a:t>Keep label if food is used as leftover or reused in another recipe</a:t>
            </a:r>
          </a:p>
          <a:p>
            <a:pPr marL="344488" indent="-328613">
              <a:lnSpc>
                <a:spcPct val="150000"/>
              </a:lnSpc>
              <a:spcBef>
                <a:spcPts val="0"/>
              </a:spcBef>
              <a:spcAft>
                <a:spcPts val="300"/>
              </a:spcAft>
              <a:buClr>
                <a:srgbClr val="002060"/>
              </a:buClr>
              <a:buSzPct val="100000"/>
              <a:buFont typeface="Arial" panose="020B0604020202020204" pitchFamily="34" charset="0"/>
              <a:buChar char="•"/>
            </a:pPr>
            <a:r>
              <a:rPr lang="en-US" sz="2800" b="0" dirty="0">
                <a:solidFill>
                  <a:srgbClr val="002060"/>
                </a:solidFill>
                <a:latin typeface="Arial"/>
                <a:cs typeface="Arial"/>
              </a:rPr>
              <a:t>Storing ideas</a:t>
            </a:r>
          </a:p>
          <a:p>
            <a:pPr marL="815975" lvl="1" indent="-350838">
              <a:lnSpc>
                <a:spcPct val="150000"/>
              </a:lnSpc>
              <a:spcBef>
                <a:spcPts val="0"/>
              </a:spcBef>
              <a:spcAft>
                <a:spcPts val="300"/>
              </a:spcAft>
              <a:buClr>
                <a:srgbClr val="002060"/>
              </a:buClr>
              <a:buSzPct val="75000"/>
              <a:buFont typeface="Arial" panose="020B0604020202020204" pitchFamily="34" charset="0"/>
              <a:buChar char="•"/>
            </a:pPr>
            <a:r>
              <a:rPr lang="en-US" sz="2800" dirty="0">
                <a:solidFill>
                  <a:srgbClr val="002060"/>
                </a:solidFill>
                <a:latin typeface="Arial"/>
                <a:cs typeface="Arial"/>
              </a:rPr>
              <a:t>Keep actual label</a:t>
            </a:r>
          </a:p>
          <a:p>
            <a:pPr marL="815975" lvl="1" indent="-350838">
              <a:lnSpc>
                <a:spcPct val="150000"/>
              </a:lnSpc>
              <a:spcBef>
                <a:spcPts val="0"/>
              </a:spcBef>
              <a:spcAft>
                <a:spcPts val="300"/>
              </a:spcAft>
              <a:buClr>
                <a:srgbClr val="002060"/>
              </a:buClr>
              <a:buSzPct val="75000"/>
              <a:buFont typeface="Arial" panose="020B0604020202020204" pitchFamily="34" charset="0"/>
              <a:buChar char="•"/>
            </a:pPr>
            <a:r>
              <a:rPr lang="en-US" sz="2800" dirty="0">
                <a:solidFill>
                  <a:srgbClr val="002060"/>
                </a:solidFill>
                <a:latin typeface="Arial"/>
                <a:cs typeface="Arial"/>
              </a:rPr>
              <a:t>Scan or take photo</a:t>
            </a:r>
          </a:p>
        </p:txBody>
      </p:sp>
    </p:spTree>
    <p:extLst>
      <p:ext uri="{BB962C8B-B14F-4D97-AF65-F5344CB8AC3E}">
        <p14:creationId xmlns:p14="http://schemas.microsoft.com/office/powerpoint/2010/main" val="1893635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C7E2-BEB3-05E1-E3E2-4B587E347BCB}"/>
              </a:ext>
            </a:extLst>
          </p:cNvPr>
          <p:cNvSpPr>
            <a:spLocks noGrp="1"/>
          </p:cNvSpPr>
          <p:nvPr>
            <p:ph type="title"/>
          </p:nvPr>
        </p:nvSpPr>
        <p:spPr/>
        <p:txBody>
          <a:bodyPr>
            <a:normAutofit/>
          </a:bodyPr>
          <a:lstStyle/>
          <a:p>
            <a:r>
              <a:rPr lang="en-US" dirty="0">
                <a:solidFill>
                  <a:srgbClr val="002060"/>
                </a:solidFill>
                <a:effectLst>
                  <a:innerShdw blurRad="63500" dist="50800">
                    <a:prstClr val="black">
                      <a:alpha val="50000"/>
                    </a:prstClr>
                  </a:innerShdw>
                </a:effectLst>
                <a:latin typeface="Arial"/>
                <a:cs typeface="Arial"/>
              </a:rPr>
              <a:t>Procedures for Changes in Food Labels</a:t>
            </a:r>
            <a:endParaRPr lang="en-US" dirty="0">
              <a:solidFill>
                <a:srgbClr val="002060"/>
              </a:solidFill>
            </a:endParaRPr>
          </a:p>
        </p:txBody>
      </p:sp>
      <p:sp>
        <p:nvSpPr>
          <p:cNvPr id="3" name="Content Placeholder 2">
            <a:extLst>
              <a:ext uri="{FF2B5EF4-FFF2-40B4-BE49-F238E27FC236}">
                <a16:creationId xmlns:a16="http://schemas.microsoft.com/office/drawing/2014/main" id="{11B58BE6-0173-4A6B-BD3E-68F7EFEB6DF0}"/>
              </a:ext>
            </a:extLst>
          </p:cNvPr>
          <p:cNvSpPr>
            <a:spLocks noGrp="1"/>
          </p:cNvSpPr>
          <p:nvPr>
            <p:ph idx="1"/>
          </p:nvPr>
        </p:nvSpPr>
        <p:spPr>
          <a:xfrm>
            <a:off x="812800" y="1667908"/>
            <a:ext cx="10363200" cy="4409805"/>
          </a:xfrm>
        </p:spPr>
        <p:txBody>
          <a:bodyPr vert="horz" lIns="91440" tIns="45720" rIns="91440" bIns="45720" rtlCol="0" anchor="t">
            <a:normAutofit/>
          </a:bodyPr>
          <a:lstStyle/>
          <a:p>
            <a:pPr marL="344488" indent="-328613">
              <a:spcBef>
                <a:spcPts val="1200"/>
              </a:spcBef>
              <a:spcAft>
                <a:spcPts val="1800"/>
              </a:spcAft>
              <a:buSzPct val="100000"/>
            </a:pPr>
            <a:r>
              <a:rPr lang="en-US" sz="2800" dirty="0">
                <a:solidFill>
                  <a:srgbClr val="002060"/>
                </a:solidFill>
                <a:latin typeface="Arial"/>
                <a:cs typeface="Arial"/>
              </a:rPr>
              <a:t>What do you do if a substitute product contains allergen?</a:t>
            </a:r>
            <a:endParaRPr lang="en-US" dirty="0">
              <a:solidFill>
                <a:srgbClr val="002060"/>
              </a:solidFill>
              <a:latin typeface="Arial"/>
              <a:cs typeface="Arial"/>
            </a:endParaRPr>
          </a:p>
          <a:p>
            <a:pPr marL="815975" lvl="2" indent="-350838">
              <a:spcBef>
                <a:spcPts val="1200"/>
              </a:spcBef>
              <a:spcAft>
                <a:spcPts val="1800"/>
              </a:spcAft>
              <a:buSzPct val="75000"/>
            </a:pPr>
            <a:r>
              <a:rPr lang="en-US" sz="2800" i="0" dirty="0">
                <a:solidFill>
                  <a:srgbClr val="002060"/>
                </a:solidFill>
                <a:latin typeface="Arial"/>
                <a:cs typeface="Arial"/>
              </a:rPr>
              <a:t>Recipe has changed?</a:t>
            </a:r>
          </a:p>
          <a:p>
            <a:pPr marL="815975" lvl="2" indent="-350838">
              <a:spcBef>
                <a:spcPts val="1200"/>
              </a:spcBef>
              <a:spcAft>
                <a:spcPts val="1800"/>
              </a:spcAft>
              <a:buSzPct val="75000"/>
            </a:pPr>
            <a:r>
              <a:rPr lang="en-US" sz="2800" dirty="0">
                <a:solidFill>
                  <a:srgbClr val="002060"/>
                </a:solidFill>
                <a:latin typeface="Arial"/>
                <a:cs typeface="Arial"/>
              </a:rPr>
              <a:t>N</a:t>
            </a:r>
            <a:r>
              <a:rPr lang="en-US" sz="2800" i="0" dirty="0">
                <a:solidFill>
                  <a:srgbClr val="002060"/>
                </a:solidFill>
                <a:latin typeface="Arial"/>
                <a:cs typeface="Arial"/>
              </a:rPr>
              <a:t>ew advisory statement?</a:t>
            </a:r>
          </a:p>
          <a:p>
            <a:pPr marL="344488" indent="-328613">
              <a:spcBef>
                <a:spcPts val="1200"/>
              </a:spcBef>
              <a:spcAft>
                <a:spcPts val="1800"/>
              </a:spcAft>
              <a:buSzPct val="100000"/>
            </a:pPr>
            <a:r>
              <a:rPr lang="en-US" sz="2800" dirty="0">
                <a:solidFill>
                  <a:srgbClr val="002060"/>
                </a:solidFill>
                <a:latin typeface="Arial"/>
                <a:cs typeface="Arial"/>
              </a:rPr>
              <a:t>What is chain of command for communicating new allergen?</a:t>
            </a:r>
          </a:p>
          <a:p>
            <a:pPr marL="344488" indent="-328613">
              <a:spcBef>
                <a:spcPts val="1200"/>
              </a:spcBef>
              <a:spcAft>
                <a:spcPts val="1800"/>
              </a:spcAft>
              <a:buSzPct val="100000"/>
            </a:pPr>
            <a:r>
              <a:rPr lang="en-US" sz="2800" dirty="0">
                <a:solidFill>
                  <a:srgbClr val="002060"/>
                </a:solidFill>
                <a:latin typeface="Arial"/>
                <a:cs typeface="Arial"/>
              </a:rPr>
              <a:t>If misread label, what do you do?</a:t>
            </a:r>
          </a:p>
        </p:txBody>
      </p:sp>
    </p:spTree>
    <p:extLst>
      <p:ext uri="{BB962C8B-B14F-4D97-AF65-F5344CB8AC3E}">
        <p14:creationId xmlns:p14="http://schemas.microsoft.com/office/powerpoint/2010/main" val="1113298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0"/>
            <a:ext cx="10363200" cy="4419600"/>
          </a:xfrm>
        </p:spPr>
        <p:txBody>
          <a:bodyPr vert="horz" lIns="91440" tIns="45720" rIns="91440" bIns="45720" rtlCol="0" anchor="t">
            <a:normAutofit/>
          </a:bodyPr>
          <a:lstStyle/>
          <a:p>
            <a:pPr marL="344488" indent="-349250">
              <a:buSzPct val="100000"/>
            </a:pPr>
            <a:r>
              <a:rPr lang="en-US" sz="2800" dirty="0">
                <a:solidFill>
                  <a:srgbClr val="002060"/>
                </a:solidFill>
                <a:latin typeface="Arial"/>
                <a:cs typeface="Arial"/>
              </a:rPr>
              <a:t>Know chain of communication to report allergens in food</a:t>
            </a:r>
            <a:endParaRPr lang="en-US" dirty="0">
              <a:solidFill>
                <a:srgbClr val="002060"/>
              </a:solidFill>
              <a:latin typeface="Arial"/>
              <a:cs typeface="Arial"/>
            </a:endParaRPr>
          </a:p>
          <a:p>
            <a:pPr marL="815975" lvl="2" indent="-350838">
              <a:buSzPct val="75000"/>
            </a:pPr>
            <a:r>
              <a:rPr lang="en-US" sz="2800" dirty="0">
                <a:solidFill>
                  <a:srgbClr val="002060"/>
                </a:solidFill>
                <a:latin typeface="Arial"/>
                <a:cs typeface="Arial"/>
              </a:rPr>
              <a:t>Can prevent an allergic reaction </a:t>
            </a:r>
            <a:endParaRPr lang="en-US" sz="2800" dirty="0">
              <a:solidFill>
                <a:srgbClr val="002060"/>
              </a:solidFill>
            </a:endParaRPr>
          </a:p>
          <a:p>
            <a:pPr marL="344488" indent="-349250">
              <a:buSzPct val="100000"/>
            </a:pPr>
            <a:r>
              <a:rPr lang="en-US" sz="2800" dirty="0">
                <a:solidFill>
                  <a:srgbClr val="002060"/>
                </a:solidFill>
                <a:latin typeface="Arial"/>
                <a:cs typeface="Arial"/>
              </a:rPr>
              <a:t>Food allergy management plan outlines:</a:t>
            </a:r>
          </a:p>
          <a:p>
            <a:pPr marL="815975" lvl="2" indent="-350838">
              <a:buSzPct val="75000"/>
            </a:pPr>
            <a:r>
              <a:rPr lang="en-US" sz="2800" dirty="0">
                <a:solidFill>
                  <a:srgbClr val="002060"/>
                </a:solidFill>
                <a:latin typeface="Arial"/>
                <a:cs typeface="Arial"/>
              </a:rPr>
              <a:t>Chain of command</a:t>
            </a:r>
          </a:p>
          <a:p>
            <a:pPr marL="815975" lvl="2" indent="-350838">
              <a:buSzPct val="75000"/>
            </a:pPr>
            <a:r>
              <a:rPr lang="en-US" sz="2800" dirty="0">
                <a:solidFill>
                  <a:srgbClr val="002060"/>
                </a:solidFill>
                <a:latin typeface="Arial"/>
                <a:cs typeface="Arial"/>
              </a:rPr>
              <a:t>Actions employees take if a food label is read incorrectly and contains a food allergen</a:t>
            </a:r>
          </a:p>
          <a:p>
            <a:pPr marL="1270000" lvl="4" indent="-354013">
              <a:buFont typeface="Wingdings" pitchFamily="2" charset="2"/>
              <a:buChar char="§"/>
            </a:pPr>
            <a:r>
              <a:rPr lang="en-US" sz="2800" dirty="0">
                <a:solidFill>
                  <a:srgbClr val="002060"/>
                </a:solidFill>
                <a:latin typeface="Arial"/>
                <a:cs typeface="Arial"/>
              </a:rPr>
              <a:t>Do not serve the food to the child with the allergy</a:t>
            </a:r>
          </a:p>
          <a:p>
            <a:pPr marL="344488" indent="-349250">
              <a:buSzPct val="100000"/>
            </a:pPr>
            <a:r>
              <a:rPr lang="en-US" sz="2800" dirty="0">
                <a:solidFill>
                  <a:srgbClr val="002060"/>
                </a:solidFill>
                <a:latin typeface="Arial"/>
                <a:cs typeface="Arial"/>
              </a:rPr>
              <a:t>Train employees on plan</a:t>
            </a:r>
          </a:p>
          <a:p>
            <a:pPr lvl="1">
              <a:buFont typeface="Wingdings" panose="05000000000000000000" pitchFamily="2" charset="2"/>
              <a:buChar char="Ø"/>
            </a:pPr>
            <a:endParaRPr lang="en-US" dirty="0">
              <a:solidFill>
                <a:srgbClr val="002060"/>
              </a:solidFill>
            </a:endParaRPr>
          </a:p>
        </p:txBody>
      </p:sp>
      <p:sp>
        <p:nvSpPr>
          <p:cNvPr id="4" name="Title 2"/>
          <p:cNvSpPr txBox="1">
            <a:spLocks/>
          </p:cNvSpPr>
          <p:nvPr/>
        </p:nvSpPr>
        <p:spPr>
          <a:xfrm>
            <a:off x="838200" y="304800"/>
            <a:ext cx="92401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Changes in Food Labels</a:t>
            </a:r>
          </a:p>
        </p:txBody>
      </p:sp>
    </p:spTree>
    <p:extLst>
      <p:ext uri="{BB962C8B-B14F-4D97-AF65-F5344CB8AC3E}">
        <p14:creationId xmlns:p14="http://schemas.microsoft.com/office/powerpoint/2010/main" val="4290664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E43FC6-B87E-4C66-82EA-7DE7720CDAEA}"/>
              </a:ext>
            </a:extLst>
          </p:cNvPr>
          <p:cNvSpPr>
            <a:spLocks noGrp="1"/>
          </p:cNvSpPr>
          <p:nvPr>
            <p:ph idx="1"/>
          </p:nvPr>
        </p:nvSpPr>
        <p:spPr>
          <a:xfrm>
            <a:off x="838200" y="1559429"/>
            <a:ext cx="7752942" cy="4038600"/>
          </a:xfrm>
        </p:spPr>
        <p:txBody>
          <a:bodyPr>
            <a:normAutofit/>
          </a:bodyPr>
          <a:lstStyle/>
          <a:p>
            <a:pPr marL="344488" indent="-347663">
              <a:spcBef>
                <a:spcPts val="600"/>
              </a:spcBef>
              <a:spcAft>
                <a:spcPts val="1800"/>
              </a:spcAft>
              <a:buSzPct val="100000"/>
            </a:pPr>
            <a:r>
              <a:rPr lang="en-US" sz="2800" dirty="0">
                <a:solidFill>
                  <a:srgbClr val="002060"/>
                </a:solidFill>
              </a:rPr>
              <a:t>How does your program share food allergy information?</a:t>
            </a:r>
          </a:p>
          <a:p>
            <a:pPr marL="344488" indent="-347663">
              <a:spcBef>
                <a:spcPts val="600"/>
              </a:spcBef>
              <a:spcAft>
                <a:spcPts val="1800"/>
              </a:spcAft>
              <a:buSzPct val="100000"/>
            </a:pPr>
            <a:r>
              <a:rPr lang="en-US" sz="2800" dirty="0">
                <a:solidFill>
                  <a:srgbClr val="002060"/>
                </a:solidFill>
              </a:rPr>
              <a:t>Parent/guardian requests additional information?</a:t>
            </a:r>
          </a:p>
          <a:p>
            <a:pPr marL="344488" indent="-347663">
              <a:spcBef>
                <a:spcPts val="600"/>
              </a:spcBef>
              <a:spcAft>
                <a:spcPts val="1800"/>
              </a:spcAft>
              <a:buSzPct val="100000"/>
            </a:pPr>
            <a:r>
              <a:rPr lang="en-US" sz="2800" dirty="0">
                <a:solidFill>
                  <a:srgbClr val="002060"/>
                </a:solidFill>
              </a:rPr>
              <a:t>Communicate with other employees?</a:t>
            </a:r>
          </a:p>
          <a:p>
            <a:pPr marL="344488" indent="-347663">
              <a:spcBef>
                <a:spcPts val="600"/>
              </a:spcBef>
              <a:spcAft>
                <a:spcPts val="1800"/>
              </a:spcAft>
              <a:buSzPct val="100000"/>
            </a:pPr>
            <a:r>
              <a:rPr lang="en-US" sz="2800" dirty="0">
                <a:solidFill>
                  <a:srgbClr val="002060"/>
                </a:solidFill>
              </a:rPr>
              <a:t>If you cannot answer, who do you contact?</a:t>
            </a:r>
          </a:p>
          <a:p>
            <a:pPr>
              <a:spcBef>
                <a:spcPts val="600"/>
              </a:spcBef>
              <a:spcAft>
                <a:spcPts val="1800"/>
              </a:spcAft>
            </a:pPr>
            <a:endParaRPr lang="en-US" sz="2800" dirty="0">
              <a:solidFill>
                <a:srgbClr val="002060"/>
              </a:solidFill>
            </a:endParaRPr>
          </a:p>
        </p:txBody>
      </p:sp>
      <p:sp>
        <p:nvSpPr>
          <p:cNvPr id="4" name="Title 2"/>
          <p:cNvSpPr txBox="1">
            <a:spLocks/>
          </p:cNvSpPr>
          <p:nvPr/>
        </p:nvSpPr>
        <p:spPr>
          <a:xfrm>
            <a:off x="838200" y="416429"/>
            <a:ext cx="10210799"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Communicating Food Allergy Information</a:t>
            </a:r>
          </a:p>
        </p:txBody>
      </p:sp>
      <p:pic>
        <p:nvPicPr>
          <p:cNvPr id="5" name="Picture 4" descr="A person talking on a telephone&#10;&#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8229600" y="1366258"/>
            <a:ext cx="3222679" cy="4811284"/>
          </a:xfrm>
          <a:prstGeom prst="rect">
            <a:avLst/>
          </a:prstGeom>
        </p:spPr>
      </p:pic>
    </p:spTree>
    <p:extLst>
      <p:ext uri="{BB962C8B-B14F-4D97-AF65-F5344CB8AC3E}">
        <p14:creationId xmlns:p14="http://schemas.microsoft.com/office/powerpoint/2010/main" val="1116436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207008"/>
            <a:ext cx="10388600" cy="4468283"/>
          </a:xfrm>
        </p:spPr>
        <p:txBody>
          <a:bodyPr vert="horz" lIns="91440" tIns="45720" rIns="91440" bIns="45720" rtlCol="0" anchor="t">
            <a:noAutofit/>
          </a:bodyPr>
          <a:lstStyle/>
          <a:p>
            <a:pPr marL="344488" indent="-328613">
              <a:buSzPct val="100000"/>
            </a:pPr>
            <a:r>
              <a:rPr lang="en-US" sz="2600" dirty="0">
                <a:solidFill>
                  <a:srgbClr val="002060"/>
                </a:solidFill>
                <a:latin typeface="Arial"/>
                <a:cs typeface="Arial"/>
              </a:rPr>
              <a:t>Methods for sharing food allergy information</a:t>
            </a:r>
            <a:endParaRPr lang="en-US" sz="2600" dirty="0">
              <a:solidFill>
                <a:srgbClr val="002060"/>
              </a:solidFill>
            </a:endParaRPr>
          </a:p>
          <a:p>
            <a:pPr marL="815975" lvl="2" indent="-350838">
              <a:spcBef>
                <a:spcPts val="600"/>
              </a:spcBef>
              <a:spcAft>
                <a:spcPts val="600"/>
              </a:spcAft>
              <a:buSzPct val="75000"/>
            </a:pPr>
            <a:r>
              <a:rPr lang="en-US" sz="2600" dirty="0">
                <a:solidFill>
                  <a:srgbClr val="002060"/>
                </a:solidFill>
                <a:latin typeface="Arial"/>
                <a:cs typeface="Arial"/>
              </a:rPr>
              <a:t>Program website</a:t>
            </a:r>
          </a:p>
          <a:p>
            <a:pPr marL="815975" lvl="2" indent="-350838">
              <a:spcBef>
                <a:spcPts val="600"/>
              </a:spcBef>
              <a:spcAft>
                <a:spcPts val="600"/>
              </a:spcAft>
              <a:buSzPct val="75000"/>
            </a:pPr>
            <a:r>
              <a:rPr lang="en-US" sz="2600" dirty="0">
                <a:solidFill>
                  <a:srgbClr val="002060"/>
                </a:solidFill>
                <a:latin typeface="Arial"/>
                <a:cs typeface="Arial"/>
              </a:rPr>
              <a:t>Prepare handouts</a:t>
            </a:r>
          </a:p>
          <a:p>
            <a:pPr marL="815975" lvl="2" indent="-350838">
              <a:spcBef>
                <a:spcPts val="600"/>
              </a:spcBef>
              <a:spcAft>
                <a:spcPts val="600"/>
              </a:spcAft>
              <a:buSzPct val="75000"/>
            </a:pPr>
            <a:r>
              <a:rPr lang="en-US" sz="2600" dirty="0">
                <a:solidFill>
                  <a:srgbClr val="002060"/>
                </a:solidFill>
                <a:latin typeface="Arial"/>
                <a:cs typeface="Arial"/>
              </a:rPr>
              <a:t>Provide training for your staff and parents or guardians.  </a:t>
            </a:r>
          </a:p>
          <a:p>
            <a:pPr marL="344488" indent="-328613">
              <a:buSzPct val="100000"/>
            </a:pPr>
            <a:r>
              <a:rPr lang="en-US" sz="2600" dirty="0">
                <a:solidFill>
                  <a:srgbClr val="002060"/>
                </a:solidFill>
                <a:latin typeface="Arial"/>
                <a:cs typeface="Arial"/>
              </a:rPr>
              <a:t>By communicating, families will understand how child is being protected:</a:t>
            </a:r>
          </a:p>
          <a:p>
            <a:pPr marL="815975" lvl="2" indent="-350838">
              <a:spcBef>
                <a:spcPts val="600"/>
              </a:spcBef>
              <a:spcAft>
                <a:spcPts val="600"/>
              </a:spcAft>
              <a:buSzPct val="75000"/>
            </a:pPr>
            <a:r>
              <a:rPr lang="en-US" sz="2600" dirty="0">
                <a:solidFill>
                  <a:srgbClr val="002060"/>
                </a:solidFill>
                <a:latin typeface="Arial"/>
                <a:cs typeface="Arial"/>
              </a:rPr>
              <a:t>Priority of the child nutrition program</a:t>
            </a:r>
          </a:p>
          <a:p>
            <a:pPr marL="815975" lvl="2" indent="-350838">
              <a:spcBef>
                <a:spcPts val="600"/>
              </a:spcBef>
              <a:spcAft>
                <a:spcPts val="600"/>
              </a:spcAft>
              <a:buSzPct val="75000"/>
            </a:pPr>
            <a:r>
              <a:rPr lang="en-US" sz="2600" dirty="0">
                <a:solidFill>
                  <a:srgbClr val="002060"/>
                </a:solidFill>
                <a:latin typeface="Arial"/>
                <a:cs typeface="Arial"/>
              </a:rPr>
              <a:t>Precautions taken </a:t>
            </a:r>
            <a:endParaRPr lang="en-US" sz="2600" dirty="0">
              <a:solidFill>
                <a:srgbClr val="002060"/>
              </a:solidFill>
            </a:endParaRPr>
          </a:p>
          <a:p>
            <a:pPr marL="815975" lvl="2" indent="-350838">
              <a:spcBef>
                <a:spcPts val="600"/>
              </a:spcBef>
              <a:spcAft>
                <a:spcPts val="600"/>
              </a:spcAft>
              <a:buSzPct val="75000"/>
            </a:pPr>
            <a:r>
              <a:rPr lang="en-US" sz="2600" dirty="0">
                <a:solidFill>
                  <a:srgbClr val="002060"/>
                </a:solidFill>
                <a:latin typeface="Arial"/>
                <a:cs typeface="Arial"/>
              </a:rPr>
              <a:t>Emergency action plan in place</a:t>
            </a:r>
          </a:p>
        </p:txBody>
      </p:sp>
      <p:sp>
        <p:nvSpPr>
          <p:cNvPr id="4" name="Title 2"/>
          <p:cNvSpPr txBox="1">
            <a:spLocks/>
          </p:cNvSpPr>
          <p:nvPr/>
        </p:nvSpPr>
        <p:spPr>
          <a:xfrm>
            <a:off x="990600" y="3048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Communicating Food Allergies</a:t>
            </a:r>
          </a:p>
        </p:txBody>
      </p:sp>
    </p:spTree>
    <p:extLst>
      <p:ext uri="{BB962C8B-B14F-4D97-AF65-F5344CB8AC3E}">
        <p14:creationId xmlns:p14="http://schemas.microsoft.com/office/powerpoint/2010/main" val="1300254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F0AAB5-6F1E-4103-850D-6E7DA4D8E2B9}"/>
              </a:ext>
            </a:extLst>
          </p:cNvPr>
          <p:cNvSpPr>
            <a:spLocks noGrp="1"/>
          </p:cNvSpPr>
          <p:nvPr>
            <p:ph idx="1"/>
          </p:nvPr>
        </p:nvSpPr>
        <p:spPr/>
        <p:txBody>
          <a:bodyPr>
            <a:normAutofit/>
          </a:bodyPr>
          <a:lstStyle/>
          <a:p>
            <a:pPr marL="352425" indent="-336550">
              <a:spcAft>
                <a:spcPts val="1800"/>
              </a:spcAft>
              <a:buSzPct val="100000"/>
              <a:buFont typeface="+mj-lt"/>
              <a:buAutoNum type="arabicPeriod"/>
            </a:pPr>
            <a:r>
              <a:rPr lang="en-US" sz="2800" dirty="0">
                <a:solidFill>
                  <a:srgbClr val="002060"/>
                </a:solidFill>
              </a:rPr>
              <a:t>Each group will be assigned a scenario.</a:t>
            </a:r>
          </a:p>
          <a:p>
            <a:pPr marL="352425" indent="-336550">
              <a:spcAft>
                <a:spcPts val="1800"/>
              </a:spcAft>
              <a:buSzPct val="100000"/>
              <a:buFont typeface="+mj-lt"/>
              <a:buAutoNum type="arabicPeriod"/>
            </a:pPr>
            <a:r>
              <a:rPr lang="en-US" sz="2800" dirty="0">
                <a:solidFill>
                  <a:srgbClr val="002060"/>
                </a:solidFill>
              </a:rPr>
              <a:t>Design skit to show solution.</a:t>
            </a:r>
          </a:p>
          <a:p>
            <a:pPr marL="352425" indent="-336550">
              <a:spcAft>
                <a:spcPts val="1800"/>
              </a:spcAft>
            </a:pPr>
            <a:endParaRPr lang="en-US" sz="2800" dirty="0">
              <a:solidFill>
                <a:srgbClr val="002060"/>
              </a:solidFill>
            </a:endParaRPr>
          </a:p>
        </p:txBody>
      </p:sp>
      <p:pic>
        <p:nvPicPr>
          <p:cNvPr id="5" name="Picture 4" descr="A group of people sitting at a table looking at paperwork&#10;&#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4600" y="2971800"/>
            <a:ext cx="5172075" cy="3448050"/>
          </a:xfrm>
          <a:prstGeom prst="rect">
            <a:avLst/>
          </a:prstGeom>
        </p:spPr>
      </p:pic>
      <p:sp>
        <p:nvSpPr>
          <p:cNvPr id="6" name="Title 2"/>
          <p:cNvSpPr txBox="1">
            <a:spLocks/>
          </p:cNvSpPr>
          <p:nvPr/>
        </p:nvSpPr>
        <p:spPr>
          <a:xfrm>
            <a:off x="914400" y="625407"/>
            <a:ext cx="96012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Label Reading Role-Play Activity</a:t>
            </a:r>
          </a:p>
        </p:txBody>
      </p:sp>
    </p:spTree>
    <p:extLst>
      <p:ext uri="{BB962C8B-B14F-4D97-AF65-F5344CB8AC3E}">
        <p14:creationId xmlns:p14="http://schemas.microsoft.com/office/powerpoint/2010/main" val="600807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1"/>
          <p:cNvSpPr txBox="1">
            <a:spLocks/>
          </p:cNvSpPr>
          <p:nvPr/>
        </p:nvSpPr>
        <p:spPr>
          <a:xfrm>
            <a:off x="990600" y="1676400"/>
            <a:ext cx="10134600" cy="41148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4488" indent="-328613">
              <a:spcAft>
                <a:spcPts val="1800"/>
              </a:spcAft>
              <a:buClr>
                <a:schemeClr val="tx1"/>
              </a:buClr>
              <a:buSzPct val="10000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Nine major food allergens in the ingredient statement on the food label</a:t>
            </a:r>
            <a:endParaRPr lang="en-US" sz="1800" dirty="0">
              <a:solidFill>
                <a:srgbClr val="002060"/>
              </a:solidFill>
              <a:latin typeface="Arial" panose="020B0604020202020204" pitchFamily="34" charset="0"/>
              <a:cs typeface="Arial" panose="020B0604020202020204" pitchFamily="34" charset="0"/>
            </a:endParaRPr>
          </a:p>
          <a:p>
            <a:pPr marL="344488" indent="-328613">
              <a:spcAft>
                <a:spcPts val="1800"/>
              </a:spcAft>
              <a:buClr>
                <a:schemeClr val="tx1"/>
              </a:buClr>
              <a:buSzPct val="10000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Allergens not among the nine major, in bulk, and in USDA Foods</a:t>
            </a:r>
            <a:endParaRPr lang="en-US" sz="1800" dirty="0">
              <a:solidFill>
                <a:srgbClr val="002060"/>
              </a:solidFill>
              <a:latin typeface="Arial" panose="020B0604020202020204" pitchFamily="34" charset="0"/>
              <a:cs typeface="Arial" panose="020B0604020202020204" pitchFamily="34" charset="0"/>
            </a:endParaRPr>
          </a:p>
          <a:p>
            <a:pPr marL="344488" indent="-328613">
              <a:spcAft>
                <a:spcPts val="1800"/>
              </a:spcAft>
              <a:buClr>
                <a:schemeClr val="tx1"/>
              </a:buClr>
              <a:buSzPct val="10000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Procedures for reading ingredient statements</a:t>
            </a:r>
          </a:p>
          <a:p>
            <a:pPr marL="344488" indent="-328613">
              <a:buClr>
                <a:schemeClr val="tx1"/>
              </a:buClr>
              <a:buSzPct val="100000"/>
              <a:buFont typeface="Arial" panose="020B0604020202020204" pitchFamily="34" charset="0"/>
              <a:buChar char="•"/>
            </a:pPr>
            <a:endParaRPr lang="en-US" dirty="0">
              <a:solidFill>
                <a:srgbClr val="002060"/>
              </a:solidFill>
            </a:endParaRPr>
          </a:p>
          <a:p>
            <a:pPr marL="344488" indent="-328613">
              <a:buClr>
                <a:schemeClr val="tx1"/>
              </a:buClr>
              <a:buFont typeface="Arial" panose="020B0604020202020204" pitchFamily="34" charset="0"/>
              <a:buChar char="•"/>
            </a:pPr>
            <a:endParaRPr lang="en-US" dirty="0">
              <a:solidFill>
                <a:srgbClr val="002060"/>
              </a:solidFill>
            </a:endParaRPr>
          </a:p>
        </p:txBody>
      </p:sp>
      <p:sp>
        <p:nvSpPr>
          <p:cNvPr id="5" name="Title 2"/>
          <p:cNvSpPr txBox="1">
            <a:spLocks/>
          </p:cNvSpPr>
          <p:nvPr/>
        </p:nvSpPr>
        <p:spPr>
          <a:xfrm>
            <a:off x="990600" y="6096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Lesson 2 Review</a:t>
            </a:r>
          </a:p>
        </p:txBody>
      </p:sp>
    </p:spTree>
    <p:extLst>
      <p:ext uri="{BB962C8B-B14F-4D97-AF65-F5344CB8AC3E}">
        <p14:creationId xmlns:p14="http://schemas.microsoft.com/office/powerpoint/2010/main" val="4074070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6" name="Title 2"/>
          <p:cNvSpPr>
            <a:spLocks noGrp="1"/>
          </p:cNvSpPr>
          <p:nvPr>
            <p:ph type="title"/>
          </p:nvPr>
        </p:nvSpPr>
        <p:spPr>
          <a:xfrm>
            <a:off x="1066800" y="491331"/>
            <a:ext cx="10566400" cy="1143000"/>
          </a:xfrm>
        </p:spPr>
        <p:txBody>
          <a:bodyPr>
            <a:normAutofit/>
          </a:bodyPr>
          <a:lstStyle/>
          <a:p>
            <a:r>
              <a:rPr lang="en-US" b="1" dirty="0">
                <a:solidFill>
                  <a:srgbClr val="002060"/>
                </a:solidFill>
                <a:effectLst>
                  <a:innerShdw blurRad="63500" dist="50800">
                    <a:prstClr val="black">
                      <a:alpha val="50000"/>
                    </a:prstClr>
                  </a:innerShdw>
                </a:effectLst>
                <a:latin typeface="Arial"/>
                <a:cs typeface="Arial"/>
              </a:rPr>
              <a:t>Topics for Today</a:t>
            </a:r>
          </a:p>
        </p:txBody>
      </p:sp>
      <p:sp>
        <p:nvSpPr>
          <p:cNvPr id="16386" name="Content Placeholder 1"/>
          <p:cNvSpPr>
            <a:spLocks noGrp="1"/>
          </p:cNvSpPr>
          <p:nvPr>
            <p:ph idx="4294967295"/>
          </p:nvPr>
        </p:nvSpPr>
        <p:spPr>
          <a:xfrm>
            <a:off x="1777650" y="1744662"/>
            <a:ext cx="7886700" cy="4351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p>
            <a:pPr marL="394970" indent="-347345">
              <a:spcAft>
                <a:spcPts val="3600"/>
              </a:spcAft>
            </a:pPr>
            <a:r>
              <a:rPr lang="en-US" sz="2800" dirty="0">
                <a:solidFill>
                  <a:srgbClr val="002060"/>
                </a:solidFill>
              </a:rPr>
              <a:t>All About Food Allergies</a:t>
            </a:r>
            <a:endParaRPr lang="en-US" dirty="0">
              <a:solidFill>
                <a:srgbClr val="002060"/>
              </a:solidFill>
            </a:endParaRPr>
          </a:p>
          <a:p>
            <a:pPr marL="394970" indent="-347345">
              <a:spcAft>
                <a:spcPts val="3600"/>
              </a:spcAft>
            </a:pPr>
            <a:r>
              <a:rPr lang="en-US" sz="2800" dirty="0">
                <a:solidFill>
                  <a:srgbClr val="002060"/>
                </a:solidFill>
              </a:rPr>
              <a:t>Reading Labels for Allergens</a:t>
            </a:r>
          </a:p>
          <a:p>
            <a:pPr marL="394970" indent="-347345">
              <a:spcAft>
                <a:spcPts val="3600"/>
              </a:spcAft>
            </a:pPr>
            <a:r>
              <a:rPr lang="en-US" sz="2800" dirty="0">
                <a:solidFill>
                  <a:srgbClr val="002060"/>
                </a:solidFill>
              </a:rPr>
              <a:t>Avoiding Cross-Contact</a:t>
            </a:r>
          </a:p>
          <a:p>
            <a:pPr marL="394970" indent="-347345">
              <a:spcAft>
                <a:spcPts val="3600"/>
              </a:spcAft>
            </a:pPr>
            <a:r>
              <a:rPr lang="en-US" sz="2800" dirty="0">
                <a:solidFill>
                  <a:srgbClr val="002060"/>
                </a:solidFill>
                <a:latin typeface="Arial"/>
                <a:cs typeface="Arial"/>
              </a:rPr>
              <a:t>Accommodating Children With Food Allergies</a:t>
            </a:r>
          </a:p>
          <a:p>
            <a:pPr marL="0" indent="0">
              <a:spcAft>
                <a:spcPts val="3600"/>
              </a:spcAft>
              <a:buNone/>
            </a:pPr>
            <a:endParaRPr lang="en-US" sz="2800" dirty="0">
              <a:solidFill>
                <a:srgbClr val="002060"/>
              </a:solidFill>
            </a:endParaRPr>
          </a:p>
        </p:txBody>
      </p:sp>
      <p:pic>
        <p:nvPicPr>
          <p:cNvPr id="4" name="Picture Placeholder 70" descr="Checklist RTL">
            <a:extLst>
              <a:ext uri="{FF2B5EF4-FFF2-40B4-BE49-F238E27FC236}">
                <a16:creationId xmlns:a16="http://schemas.microsoft.com/office/drawing/2014/main" id="{76E10F36-72C7-48D2-92C9-EB0F25D8477E}"/>
              </a:ext>
            </a:extLst>
          </p:cNvPr>
          <p:cNvPicPr>
            <a:picLocks noChangeAspect="1"/>
          </p:cNvPicPr>
          <p:nvPr/>
        </p:nvPicPr>
        <p:blipFill>
          <a:blip cstate="screen">
            <a:duotone>
              <a:prstClr val="black"/>
              <a:schemeClr val="accent6">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371600" y="1524000"/>
            <a:ext cx="867600" cy="868680"/>
          </a:xfrm>
          <a:prstGeom prst="ellipse">
            <a:avLst/>
          </a:prstGeom>
          <a:solidFill>
            <a:schemeClr val="bg1"/>
          </a:solidFill>
          <a:ln>
            <a:noFill/>
          </a:ln>
        </p:spPr>
      </p:pic>
      <p:pic>
        <p:nvPicPr>
          <p:cNvPr id="5" name="Picture Placeholder 76" descr="Bullseye">
            <a:extLst>
              <a:ext uri="{FF2B5EF4-FFF2-40B4-BE49-F238E27FC236}">
                <a16:creationId xmlns:a16="http://schemas.microsoft.com/office/drawing/2014/main" id="{97C0FBD8-CC2C-4B3C-BEA4-C0AF2C3DED1B}"/>
              </a:ext>
            </a:extLst>
          </p:cNvPr>
          <p:cNvPicPr>
            <a:picLocks noChangeAspect="1"/>
          </p:cNvPicPr>
          <p:nvPr/>
        </p:nvPicPr>
        <p:blipFill>
          <a:blip cstate="screen">
            <a:duotone>
              <a:prstClr val="black"/>
              <a:schemeClr val="accent6">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401000" y="4465320"/>
            <a:ext cx="867600" cy="868680"/>
          </a:xfrm>
          <a:prstGeom prst="ellipse">
            <a:avLst/>
          </a:prstGeom>
          <a:solidFill>
            <a:schemeClr val="bg1"/>
          </a:solidFill>
        </p:spPr>
      </p:pic>
      <p:pic>
        <p:nvPicPr>
          <p:cNvPr id="6" name="Picture Placeholder 60" descr="Target">
            <a:extLst>
              <a:ext uri="{FF2B5EF4-FFF2-40B4-BE49-F238E27FC236}">
                <a16:creationId xmlns:a16="http://schemas.microsoft.com/office/drawing/2014/main" id="{ED39021A-AD0E-4A23-A73D-402E0578804C}"/>
              </a:ext>
            </a:extLst>
          </p:cNvPr>
          <p:cNvPicPr>
            <a:picLocks noChangeAspect="1"/>
          </p:cNvPicPr>
          <p:nvPr/>
        </p:nvPicPr>
        <p:blipFill>
          <a:blip cstate="screen">
            <a:duotone>
              <a:prstClr val="black"/>
              <a:schemeClr val="accent6">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401000" y="3505200"/>
            <a:ext cx="867600" cy="868680"/>
          </a:xfrm>
          <a:prstGeom prst="ellipse">
            <a:avLst/>
          </a:prstGeom>
          <a:solidFill>
            <a:schemeClr val="bg1"/>
          </a:solidFill>
        </p:spPr>
      </p:pic>
      <p:pic>
        <p:nvPicPr>
          <p:cNvPr id="7" name="Picture Placeholder 72" descr="List">
            <a:extLst>
              <a:ext uri="{FF2B5EF4-FFF2-40B4-BE49-F238E27FC236}">
                <a16:creationId xmlns:a16="http://schemas.microsoft.com/office/drawing/2014/main" id="{840D31A1-AED1-47FF-A23F-DF37F6745DEF}"/>
              </a:ext>
            </a:extLst>
          </p:cNvPr>
          <p:cNvPicPr>
            <a:picLocks noChangeAspect="1"/>
          </p:cNvPicPr>
          <p:nvPr/>
        </p:nvPicPr>
        <p:blipFill>
          <a:blip cstate="screen">
            <a:duotone>
              <a:prstClr val="black"/>
              <a:schemeClr val="accent6">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371600" y="2514600"/>
            <a:ext cx="867600" cy="868680"/>
          </a:xfrm>
          <a:prstGeom prst="ellipse">
            <a:avLst/>
          </a:prstGeom>
          <a:solidFill>
            <a:schemeClr val="bg1"/>
          </a:solidFill>
        </p:spPr>
      </p:pic>
    </p:spTree>
    <p:extLst>
      <p:ext uri="{BB962C8B-B14F-4D97-AF65-F5344CB8AC3E}">
        <p14:creationId xmlns:p14="http://schemas.microsoft.com/office/powerpoint/2010/main" val="1204777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1905000"/>
            <a:ext cx="9105900" cy="4579938"/>
          </a:xfrm>
        </p:spPr>
        <p:txBody>
          <a:bodyPr>
            <a:normAutofit/>
          </a:bodyPr>
          <a:lstStyle/>
          <a:p>
            <a:pPr marL="344488" indent="-327025">
              <a:spcBef>
                <a:spcPts val="0"/>
              </a:spcBef>
              <a:spcAft>
                <a:spcPts val="2400"/>
              </a:spcAft>
              <a:buSzPct val="100000"/>
            </a:pPr>
            <a:r>
              <a:rPr lang="en-US" sz="2800" dirty="0">
                <a:solidFill>
                  <a:srgbClr val="002060"/>
                </a:solidFill>
              </a:rPr>
              <a:t>Cross-contact definition</a:t>
            </a:r>
            <a:endParaRPr lang="en-US" dirty="0">
              <a:solidFill>
                <a:srgbClr val="002060"/>
              </a:solidFill>
            </a:endParaRPr>
          </a:p>
          <a:p>
            <a:pPr marL="344488" indent="-327025">
              <a:spcBef>
                <a:spcPts val="0"/>
              </a:spcBef>
              <a:spcAft>
                <a:spcPts val="2400"/>
              </a:spcAft>
              <a:buSzPct val="100000"/>
            </a:pPr>
            <a:r>
              <a:rPr lang="en-US" sz="2800" dirty="0">
                <a:solidFill>
                  <a:srgbClr val="002060"/>
                </a:solidFill>
              </a:rPr>
              <a:t>Ways cross-contact occurs</a:t>
            </a:r>
            <a:endParaRPr lang="en-US" sz="2000" dirty="0">
              <a:solidFill>
                <a:srgbClr val="002060"/>
              </a:solidFill>
            </a:endParaRPr>
          </a:p>
          <a:p>
            <a:pPr marL="344488" indent="-327025">
              <a:spcBef>
                <a:spcPts val="0"/>
              </a:spcBef>
              <a:spcAft>
                <a:spcPts val="2400"/>
              </a:spcAft>
              <a:buSzPct val="100000"/>
            </a:pPr>
            <a:r>
              <a:rPr lang="en-US" sz="2800" dirty="0">
                <a:solidFill>
                  <a:srgbClr val="002060"/>
                </a:solidFill>
              </a:rPr>
              <a:t>Strategies to avoid cross-contact</a:t>
            </a:r>
          </a:p>
          <a:p>
            <a:pPr marL="344488" indent="-327025">
              <a:spcBef>
                <a:spcPts val="0"/>
              </a:spcBef>
              <a:spcAft>
                <a:spcPts val="2400"/>
              </a:spcAft>
            </a:pPr>
            <a:endParaRPr lang="en-US" sz="2800" dirty="0">
              <a:solidFill>
                <a:srgbClr val="002060"/>
              </a:solidFill>
            </a:endParaRPr>
          </a:p>
          <a:p>
            <a:pPr marL="344488" indent="-327025">
              <a:spcAft>
                <a:spcPts val="2400"/>
              </a:spcAft>
            </a:pPr>
            <a:endParaRPr lang="en-US" sz="2800" dirty="0">
              <a:solidFill>
                <a:srgbClr val="002060"/>
              </a:solidFill>
            </a:endParaRPr>
          </a:p>
        </p:txBody>
      </p:sp>
      <p:sp>
        <p:nvSpPr>
          <p:cNvPr id="4" name="Title 2"/>
          <p:cNvSpPr txBox="1">
            <a:spLocks/>
          </p:cNvSpPr>
          <p:nvPr/>
        </p:nvSpPr>
        <p:spPr>
          <a:xfrm>
            <a:off x="914400" y="609600"/>
            <a:ext cx="9144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Lesson 3: Avoiding Cross-Contact</a:t>
            </a:r>
          </a:p>
        </p:txBody>
      </p:sp>
    </p:spTree>
    <p:extLst>
      <p:ext uri="{BB962C8B-B14F-4D97-AF65-F5344CB8AC3E}">
        <p14:creationId xmlns:p14="http://schemas.microsoft.com/office/powerpoint/2010/main" val="3454760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Content Placeholder 3"/>
          <p:cNvGraphicFramePr>
            <a:graphicFrameLocks noGrp="1"/>
          </p:cNvGraphicFramePr>
          <p:nvPr>
            <p:ph idx="1"/>
            <p:extLst>
              <p:ext uri="{D42A27DB-BD31-4B8C-83A1-F6EECF244321}">
                <p14:modId xmlns:p14="http://schemas.microsoft.com/office/powerpoint/2010/main" val="175974073"/>
              </p:ext>
            </p:extLst>
          </p:nvPr>
        </p:nvGraphicFramePr>
        <p:xfrm>
          <a:off x="914400" y="609599"/>
          <a:ext cx="10363200" cy="5486401"/>
        </p:xfrm>
        <a:graphic>
          <a:graphicData uri="http://schemas.openxmlformats.org/drawingml/2006/table">
            <a:tbl>
              <a:tblPr firstRow="1" bandRow="1">
                <a:tableStyleId>{5C22544A-7EE6-4342-B048-85BDC9FD1C3A}</a:tableStyleId>
              </a:tblPr>
              <a:tblGrid>
                <a:gridCol w="4949588">
                  <a:extLst>
                    <a:ext uri="{9D8B030D-6E8A-4147-A177-3AD203B41FA5}">
                      <a16:colId xmlns:a16="http://schemas.microsoft.com/office/drawing/2014/main" val="3951302454"/>
                    </a:ext>
                  </a:extLst>
                </a:gridCol>
                <a:gridCol w="5413612">
                  <a:extLst>
                    <a:ext uri="{9D8B030D-6E8A-4147-A177-3AD203B41FA5}">
                      <a16:colId xmlns:a16="http://schemas.microsoft.com/office/drawing/2014/main" val="49460587"/>
                    </a:ext>
                  </a:extLst>
                </a:gridCol>
              </a:tblGrid>
              <a:tr h="1382521">
                <a:tc>
                  <a:txBody>
                    <a:bodyPr/>
                    <a:lstStyle/>
                    <a:p>
                      <a:pPr marL="0" marR="0" algn="ctr">
                        <a:lnSpc>
                          <a:spcPct val="107000"/>
                        </a:lnSpc>
                        <a:spcBef>
                          <a:spcPts val="600"/>
                        </a:spcBef>
                        <a:spcAft>
                          <a:spcPts val="600"/>
                        </a:spcAft>
                      </a:pPr>
                      <a:r>
                        <a:rPr lang="en-US" sz="3600" dirty="0">
                          <a:solidFill>
                            <a:srgbClr val="002060"/>
                          </a:solidFill>
                          <a:effectLst/>
                          <a:latin typeface="Arial" panose="020B0604020202020204" pitchFamily="34" charset="0"/>
                          <a:cs typeface="Arial" panose="020B0604020202020204" pitchFamily="34" charset="0"/>
                        </a:rPr>
                        <a:t>Cross-Contact</a:t>
                      </a:r>
                    </a:p>
                  </a:txBody>
                  <a:tcPr marL="60097" marR="60097" marT="0" marB="0" anchor="ctr"/>
                </a:tc>
                <a:tc>
                  <a:txBody>
                    <a:bodyPr/>
                    <a:lstStyle/>
                    <a:p>
                      <a:pPr marL="0" marR="0" algn="ctr">
                        <a:lnSpc>
                          <a:spcPct val="107000"/>
                        </a:lnSpc>
                        <a:spcBef>
                          <a:spcPts val="600"/>
                        </a:spcBef>
                        <a:spcAft>
                          <a:spcPts val="600"/>
                        </a:spcAft>
                      </a:pPr>
                      <a:r>
                        <a:rPr lang="en-US" sz="3600" dirty="0">
                          <a:solidFill>
                            <a:srgbClr val="002060"/>
                          </a:solidFill>
                          <a:effectLst/>
                          <a:latin typeface="Arial" panose="020B0604020202020204" pitchFamily="34" charset="0"/>
                          <a:cs typeface="Arial" panose="020B0604020202020204" pitchFamily="34" charset="0"/>
                        </a:rPr>
                        <a:t>Cross-Contamination</a:t>
                      </a:r>
                      <a:endPar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0097" marR="60097" marT="0" marB="0" anchor="ctr"/>
                </a:tc>
                <a:extLst>
                  <a:ext uri="{0D108BD9-81ED-4DB2-BD59-A6C34878D82A}">
                    <a16:rowId xmlns:a16="http://schemas.microsoft.com/office/drawing/2014/main" val="2513863436"/>
                  </a:ext>
                </a:extLst>
              </a:tr>
              <a:tr h="1410820">
                <a:tc>
                  <a:txBody>
                    <a:bodyPr/>
                    <a:lstStyle/>
                    <a:p>
                      <a:pPr marL="0" marR="0">
                        <a:lnSpc>
                          <a:spcPct val="107000"/>
                        </a:lnSpc>
                        <a:spcBef>
                          <a:spcPts val="600"/>
                        </a:spcBef>
                        <a:spcAft>
                          <a:spcPts val="600"/>
                        </a:spcAft>
                      </a:pPr>
                      <a:r>
                        <a:rPr lang="en-US" sz="2400" u="none" dirty="0">
                          <a:solidFill>
                            <a:srgbClr val="002060"/>
                          </a:solidFill>
                          <a:effectLst/>
                          <a:latin typeface="Arial" panose="020B0604020202020204" pitchFamily="34" charset="0"/>
                          <a:cs typeface="Arial" panose="020B0604020202020204" pitchFamily="34" charset="0"/>
                        </a:rPr>
                        <a:t>Accidental transfer of </a:t>
                      </a:r>
                      <a:r>
                        <a:rPr lang="en-US" sz="2400" u="sng" dirty="0">
                          <a:solidFill>
                            <a:srgbClr val="002060"/>
                          </a:solidFill>
                          <a:effectLst/>
                          <a:latin typeface="Arial" panose="020B0604020202020204" pitchFamily="34" charset="0"/>
                          <a:cs typeface="Arial" panose="020B0604020202020204" pitchFamily="34" charset="0"/>
                        </a:rPr>
                        <a:t>allergens</a:t>
                      </a:r>
                      <a:endParaRPr lang="en-US" sz="2400" b="1" u="sng"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0097" marR="60097" marT="0" marB="0" anchor="ctr"/>
                </a:tc>
                <a:tc>
                  <a:txBody>
                    <a:bodyPr/>
                    <a:lstStyle/>
                    <a:p>
                      <a:pPr marL="0" marR="0">
                        <a:lnSpc>
                          <a:spcPct val="107000"/>
                        </a:lnSpc>
                        <a:spcBef>
                          <a:spcPts val="600"/>
                        </a:spcBef>
                        <a:spcAft>
                          <a:spcPts val="600"/>
                        </a:spcAft>
                      </a:pPr>
                      <a:r>
                        <a:rPr lang="en-US" sz="2400" u="none" dirty="0">
                          <a:solidFill>
                            <a:srgbClr val="002060"/>
                          </a:solidFill>
                          <a:effectLst/>
                          <a:latin typeface="Arial" panose="020B0604020202020204" pitchFamily="34" charset="0"/>
                          <a:cs typeface="Arial" panose="020B0604020202020204" pitchFamily="34" charset="0"/>
                        </a:rPr>
                        <a:t>Accidental transfer of </a:t>
                      </a:r>
                      <a:r>
                        <a:rPr lang="en-US" sz="2400" u="sng" dirty="0">
                          <a:solidFill>
                            <a:srgbClr val="002060"/>
                          </a:solidFill>
                          <a:effectLst/>
                          <a:latin typeface="Arial" panose="020B0604020202020204" pitchFamily="34" charset="0"/>
                          <a:cs typeface="Arial" panose="020B0604020202020204" pitchFamily="34" charset="0"/>
                        </a:rPr>
                        <a:t>microorganisms</a:t>
                      </a:r>
                      <a:endParaRPr lang="en-US" sz="2400" b="1" u="sng"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0097" marR="60097" marT="0" marB="0" anchor="ctr"/>
                </a:tc>
                <a:extLst>
                  <a:ext uri="{0D108BD9-81ED-4DB2-BD59-A6C34878D82A}">
                    <a16:rowId xmlns:a16="http://schemas.microsoft.com/office/drawing/2014/main" val="1274163477"/>
                  </a:ext>
                </a:extLst>
              </a:tr>
              <a:tr h="1241494">
                <a:tc>
                  <a:txBody>
                    <a:bodyPr/>
                    <a:lstStyle/>
                    <a:p>
                      <a:pPr marL="0" marR="0">
                        <a:lnSpc>
                          <a:spcPct val="107000"/>
                        </a:lnSpc>
                        <a:spcBef>
                          <a:spcPts val="600"/>
                        </a:spcBef>
                        <a:spcAft>
                          <a:spcPts val="600"/>
                        </a:spcAft>
                      </a:pPr>
                      <a:r>
                        <a:rPr lang="en-US" sz="2400" u="none" dirty="0">
                          <a:solidFill>
                            <a:srgbClr val="002060"/>
                          </a:solidFill>
                          <a:effectLst/>
                          <a:latin typeface="Arial" panose="020B0604020202020204" pitchFamily="34" charset="0"/>
                          <a:cs typeface="Arial" panose="020B0604020202020204" pitchFamily="34" charset="0"/>
                        </a:rPr>
                        <a:t>Cooking </a:t>
                      </a:r>
                      <a:r>
                        <a:rPr lang="en-US" sz="2400" u="sng" dirty="0">
                          <a:solidFill>
                            <a:srgbClr val="002060"/>
                          </a:solidFill>
                          <a:effectLst/>
                          <a:latin typeface="Arial" panose="020B0604020202020204" pitchFamily="34" charset="0"/>
                          <a:cs typeface="Arial" panose="020B0604020202020204" pitchFamily="34" charset="0"/>
                        </a:rPr>
                        <a:t>does not</a:t>
                      </a:r>
                      <a:r>
                        <a:rPr lang="en-US" sz="2400" u="none" dirty="0">
                          <a:solidFill>
                            <a:srgbClr val="002060"/>
                          </a:solidFill>
                          <a:effectLst/>
                          <a:latin typeface="Arial" panose="020B0604020202020204" pitchFamily="34" charset="0"/>
                          <a:cs typeface="Arial" panose="020B0604020202020204" pitchFamily="34" charset="0"/>
                        </a:rPr>
                        <a:t> reduce or eliminate allergens.</a:t>
                      </a:r>
                      <a:endParaRPr lang="en-US" sz="2400" b="0" u="none"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0097" marR="60097" marT="0" marB="0" anchor="ctr"/>
                </a:tc>
                <a:tc>
                  <a:txBody>
                    <a:bodyPr/>
                    <a:lstStyle/>
                    <a:p>
                      <a:pPr marL="0" marR="0">
                        <a:lnSpc>
                          <a:spcPct val="107000"/>
                        </a:lnSpc>
                        <a:spcBef>
                          <a:spcPts val="600"/>
                        </a:spcBef>
                        <a:spcAft>
                          <a:spcPts val="600"/>
                        </a:spcAft>
                      </a:pPr>
                      <a:r>
                        <a:rPr lang="en-US" sz="2400" u="none" dirty="0">
                          <a:solidFill>
                            <a:srgbClr val="002060"/>
                          </a:solidFill>
                          <a:effectLst/>
                          <a:latin typeface="Arial" panose="020B0604020202020204" pitchFamily="34" charset="0"/>
                          <a:cs typeface="Arial" panose="020B0604020202020204" pitchFamily="34" charset="0"/>
                        </a:rPr>
                        <a:t>Cooking </a:t>
                      </a:r>
                      <a:r>
                        <a:rPr lang="en-US" sz="2400" u="sng" dirty="0">
                          <a:solidFill>
                            <a:srgbClr val="002060"/>
                          </a:solidFill>
                          <a:effectLst/>
                          <a:latin typeface="Arial" panose="020B0604020202020204" pitchFamily="34" charset="0"/>
                          <a:cs typeface="Arial" panose="020B0604020202020204" pitchFamily="34" charset="0"/>
                        </a:rPr>
                        <a:t>does</a:t>
                      </a:r>
                      <a:r>
                        <a:rPr lang="en-US" sz="2400" u="none" dirty="0">
                          <a:solidFill>
                            <a:srgbClr val="002060"/>
                          </a:solidFill>
                          <a:effectLst/>
                          <a:latin typeface="Arial" panose="020B0604020202020204" pitchFamily="34" charset="0"/>
                          <a:cs typeface="Arial" panose="020B0604020202020204" pitchFamily="34" charset="0"/>
                        </a:rPr>
                        <a:t> reduce or eliminate microorganisms.</a:t>
                      </a:r>
                      <a:endParaRPr lang="en-US" sz="2400" u="none"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0097" marR="60097" marT="0" marB="0" anchor="ctr"/>
                </a:tc>
                <a:extLst>
                  <a:ext uri="{0D108BD9-81ED-4DB2-BD59-A6C34878D82A}">
                    <a16:rowId xmlns:a16="http://schemas.microsoft.com/office/drawing/2014/main" val="3884225520"/>
                  </a:ext>
                </a:extLst>
              </a:tr>
              <a:tr h="1451566">
                <a:tc>
                  <a:txBody>
                    <a:bodyPr/>
                    <a:lstStyle/>
                    <a:p>
                      <a:pPr marL="0" marR="0">
                        <a:lnSpc>
                          <a:spcPct val="107000"/>
                        </a:lnSpc>
                        <a:spcBef>
                          <a:spcPts val="600"/>
                        </a:spcBef>
                        <a:spcAft>
                          <a:spcPts val="600"/>
                        </a:spcAft>
                      </a:pPr>
                      <a:r>
                        <a:rPr lang="en-US" sz="2400" u="none" dirty="0">
                          <a:solidFill>
                            <a:srgbClr val="002060"/>
                          </a:solidFill>
                          <a:effectLst/>
                          <a:latin typeface="Arial" panose="020B0604020202020204" pitchFamily="34" charset="0"/>
                          <a:cs typeface="Arial" panose="020B0604020202020204" pitchFamily="34" charset="0"/>
                        </a:rPr>
                        <a:t>Example:</a:t>
                      </a:r>
                      <a:r>
                        <a:rPr lang="en-US" sz="2400" u="none" baseline="0" dirty="0">
                          <a:solidFill>
                            <a:srgbClr val="002060"/>
                          </a:solidFill>
                          <a:effectLst/>
                          <a:latin typeface="Arial" panose="020B0604020202020204" pitchFamily="34" charset="0"/>
                          <a:cs typeface="Arial" panose="020B0604020202020204" pitchFamily="34" charset="0"/>
                        </a:rPr>
                        <a:t> Cutting PB&amp;J and turkey sandwiches with same knife</a:t>
                      </a:r>
                      <a:endParaRPr lang="en-US" sz="2400" b="0" u="none"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0097" marR="60097" marT="0" marB="0" anchor="ctr"/>
                </a:tc>
                <a:tc>
                  <a:txBody>
                    <a:bodyPr/>
                    <a:lstStyle/>
                    <a:p>
                      <a:pPr marL="0" marR="0">
                        <a:lnSpc>
                          <a:spcPct val="107000"/>
                        </a:lnSpc>
                        <a:spcBef>
                          <a:spcPts val="600"/>
                        </a:spcBef>
                        <a:spcAft>
                          <a:spcPts val="600"/>
                        </a:spcAft>
                      </a:pPr>
                      <a:r>
                        <a:rPr lang="en-US" sz="2400" u="none" dirty="0">
                          <a:solidFill>
                            <a:srgbClr val="002060"/>
                          </a:solidFill>
                          <a:effectLst/>
                          <a:latin typeface="Arial" panose="020B0604020202020204" pitchFamily="34" charset="0"/>
                          <a:cs typeface="Arial" panose="020B0604020202020204" pitchFamily="34" charset="0"/>
                        </a:rPr>
                        <a:t>Example:</a:t>
                      </a:r>
                      <a:r>
                        <a:rPr lang="en-US" sz="2400" u="none" baseline="0" dirty="0">
                          <a:solidFill>
                            <a:srgbClr val="002060"/>
                          </a:solidFill>
                          <a:effectLst/>
                          <a:latin typeface="Arial" panose="020B0604020202020204" pitchFamily="34" charset="0"/>
                          <a:cs typeface="Arial" panose="020B0604020202020204" pitchFamily="34" charset="0"/>
                        </a:rPr>
                        <a:t> Raw meat stored above and dripping into fresh apple container</a:t>
                      </a:r>
                      <a:endParaRPr lang="en-US" sz="2400" u="none"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0097" marR="60097" marT="0" marB="0" anchor="ctr"/>
                </a:tc>
                <a:extLst>
                  <a:ext uri="{0D108BD9-81ED-4DB2-BD59-A6C34878D82A}">
                    <a16:rowId xmlns:a16="http://schemas.microsoft.com/office/drawing/2014/main" val="1833844159"/>
                  </a:ext>
                </a:extLst>
              </a:tr>
            </a:tbl>
          </a:graphicData>
        </a:graphic>
      </p:graphicFrame>
    </p:spTree>
    <p:extLst>
      <p:ext uri="{BB962C8B-B14F-4D97-AF65-F5344CB8AC3E}">
        <p14:creationId xmlns:p14="http://schemas.microsoft.com/office/powerpoint/2010/main" val="2078816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latin typeface="Arial"/>
                <a:cs typeface="Arial"/>
              </a:rPr>
              <a:t>Cross-Contact or Cross-Contamination? Activity </a:t>
            </a:r>
            <a:endParaRPr lang="en-US" dirty="0">
              <a:solidFill>
                <a:srgbClr val="002060"/>
              </a:solidFill>
            </a:endParaRPr>
          </a:p>
        </p:txBody>
      </p:sp>
      <p:sp>
        <p:nvSpPr>
          <p:cNvPr id="6" name="Text Placeholder 5"/>
          <p:cNvSpPr>
            <a:spLocks noGrp="1"/>
          </p:cNvSpPr>
          <p:nvPr>
            <p:ph type="body" idx="1"/>
          </p:nvPr>
        </p:nvSpPr>
        <p:spPr>
          <a:xfrm>
            <a:off x="928800" y="2309481"/>
            <a:ext cx="5157787" cy="823912"/>
          </a:xfrm>
        </p:spPr>
        <p:txBody>
          <a:bodyPr>
            <a:normAutofit/>
          </a:bodyPr>
          <a:lstStyle/>
          <a:p>
            <a:r>
              <a:rPr lang="en-US" sz="3200" dirty="0">
                <a:solidFill>
                  <a:schemeClr val="accent1">
                    <a:lumMod val="50000"/>
                  </a:schemeClr>
                </a:solidFill>
                <a:latin typeface="Arial" panose="020B0604020202020204" pitchFamily="34" charset="0"/>
                <a:cs typeface="Arial" panose="020B0604020202020204" pitchFamily="34" charset="0"/>
              </a:rPr>
              <a:t>Cross-Contact</a:t>
            </a:r>
            <a:r>
              <a:rPr lang="en-US" sz="2800" dirty="0">
                <a:solidFill>
                  <a:schemeClr val="accent1">
                    <a:lumMod val="50000"/>
                  </a:schemeClr>
                </a:solidFill>
                <a:latin typeface="Arial" panose="020B0604020202020204" pitchFamily="34" charset="0"/>
                <a:cs typeface="Arial" panose="020B0604020202020204" pitchFamily="34" charset="0"/>
              </a:rPr>
              <a:t> </a:t>
            </a:r>
          </a:p>
        </p:txBody>
      </p:sp>
      <p:sp>
        <p:nvSpPr>
          <p:cNvPr id="9" name="Text Placeholder 8"/>
          <p:cNvSpPr>
            <a:spLocks noGrp="1"/>
          </p:cNvSpPr>
          <p:nvPr>
            <p:ph type="body" sz="quarter" idx="3"/>
          </p:nvPr>
        </p:nvSpPr>
        <p:spPr>
          <a:xfrm>
            <a:off x="8948626" y="2303308"/>
            <a:ext cx="2495774" cy="823912"/>
          </a:xfrm>
        </p:spPr>
        <p:txBody>
          <a:bodyPr>
            <a:normAutofit/>
          </a:bodyPr>
          <a:lstStyle/>
          <a:p>
            <a:r>
              <a:rPr lang="en-US" sz="3200" dirty="0">
                <a:solidFill>
                  <a:schemeClr val="accent1">
                    <a:lumMod val="50000"/>
                  </a:schemeClr>
                </a:solidFill>
                <a:latin typeface="Arial" panose="020B0604020202020204" pitchFamily="34" charset="0"/>
                <a:cs typeface="Arial" panose="020B0604020202020204" pitchFamily="34" charset="0"/>
              </a:rPr>
              <a:t>Both</a:t>
            </a:r>
            <a:endParaRPr lang="en-US" sz="2800" dirty="0">
              <a:solidFill>
                <a:schemeClr val="accent1">
                  <a:lumMod val="50000"/>
                </a:schemeClr>
              </a:solidFill>
              <a:latin typeface="Arial" panose="020B0604020202020204" pitchFamily="34" charset="0"/>
              <a:cs typeface="Arial" panose="020B0604020202020204" pitchFamily="34" charset="0"/>
            </a:endParaRPr>
          </a:p>
        </p:txBody>
      </p:sp>
      <p:sp>
        <p:nvSpPr>
          <p:cNvPr id="3" name="Multiply 2"/>
          <p:cNvSpPr/>
          <p:nvPr/>
        </p:nvSpPr>
        <p:spPr>
          <a:xfrm>
            <a:off x="5010150" y="3157938"/>
            <a:ext cx="2318657" cy="2255036"/>
          </a:xfrm>
          <a:prstGeom prst="mathMultiply">
            <a:avLst/>
          </a:prstGeom>
          <a:solidFill>
            <a:srgbClr val="00A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alf Frame 3"/>
          <p:cNvSpPr/>
          <p:nvPr/>
        </p:nvSpPr>
        <p:spPr>
          <a:xfrm rot="16200000">
            <a:off x="1404795" y="3517473"/>
            <a:ext cx="1505743" cy="1530290"/>
          </a:xfrm>
          <a:prstGeom prst="halfFrame">
            <a:avLst/>
          </a:prstGeom>
          <a:solidFill>
            <a:srgbClr val="00A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p:nvSpPr>
        <p:spPr>
          <a:xfrm rot="10800000">
            <a:off x="1752600" y="3505200"/>
            <a:ext cx="1505743" cy="1530290"/>
          </a:xfrm>
          <a:prstGeom prst="halfFrame">
            <a:avLst/>
          </a:prstGeom>
          <a:solidFill>
            <a:srgbClr val="00A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 Placeholder 8">
            <a:extLst>
              <a:ext uri="{FF2B5EF4-FFF2-40B4-BE49-F238E27FC236}">
                <a16:creationId xmlns:a16="http://schemas.microsoft.com/office/drawing/2014/main" id="{6105702E-FBA4-DDFF-2C9B-37C639F1ABC4}"/>
              </a:ext>
            </a:extLst>
          </p:cNvPr>
          <p:cNvSpPr txBox="1">
            <a:spLocks/>
          </p:cNvSpPr>
          <p:nvPr/>
        </p:nvSpPr>
        <p:spPr>
          <a:xfrm>
            <a:off x="4074940" y="2303308"/>
            <a:ext cx="5183188" cy="82391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Tx/>
              <a:buSzPct val="76000"/>
              <a:buFont typeface="Arial" panose="020B0604020202020204" pitchFamily="34" charset="0"/>
              <a:buNone/>
              <a:defRPr lang="en-US" sz="2500" b="1" i="0" kern="1200" dirty="0" smtClean="0">
                <a:solidFill>
                  <a:schemeClr val="tx1"/>
                </a:solidFill>
                <a:latin typeface="+mn-lt"/>
                <a:ea typeface="+mn-ea"/>
                <a:cs typeface="+mn-cs"/>
              </a:defRPr>
            </a:lvl1pPr>
            <a:lvl2pPr marL="457200" indent="0" algn="l" defTabSz="914400" rtl="0" eaLnBrk="1" latinLnBrk="0" hangingPunct="1">
              <a:spcBef>
                <a:spcPct val="20000"/>
              </a:spcBef>
              <a:buClrTx/>
              <a:buSzPct val="76000"/>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ClrTx/>
              <a:buSzPct val="76000"/>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ClrTx/>
              <a:buSzPct val="76000"/>
              <a:buFont typeface="Arial" panose="020B0604020202020204" pitchFamily="34" charset="0"/>
              <a:buNone/>
              <a:defRPr sz="1600" b="1"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ClrTx/>
              <a:buSzPct val="76000"/>
              <a:buFont typeface="Arial" panose="020B0604020202020204" pitchFamily="34" charset="0"/>
              <a:buNone/>
              <a:defRPr sz="1600" b="1" kern="1200" baseline="0">
                <a:solidFill>
                  <a:schemeClr val="tx2"/>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Clr>
                <a:schemeClr val="accent1"/>
              </a:buClr>
              <a:buSzPct val="76000"/>
              <a:buFont typeface="Wingdings 2" pitchFamily="18" charset="2"/>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SzPct val="76000"/>
              <a:buFont typeface="Wingdings 2" pitchFamily="18" charset="2"/>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SzPct val="76000"/>
              <a:buFont typeface="Wingdings 2" pitchFamily="18" charset="2"/>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SzPct val="76000"/>
              <a:buFont typeface="Wingdings 2" pitchFamily="18" charset="2"/>
              <a:buNone/>
              <a:defRPr sz="1600" b="1" kern="1200">
                <a:solidFill>
                  <a:schemeClr val="tx2"/>
                </a:solidFill>
                <a:latin typeface="+mn-lt"/>
                <a:ea typeface="+mn-ea"/>
                <a:cs typeface="+mn-cs"/>
              </a:defRPr>
            </a:lvl9pPr>
          </a:lstStyle>
          <a:p>
            <a:r>
              <a:rPr lang="en-US" sz="3200" dirty="0">
                <a:solidFill>
                  <a:schemeClr val="accent1">
                    <a:lumMod val="50000"/>
                  </a:schemeClr>
                </a:solidFill>
                <a:latin typeface="Arial" panose="020B0604020202020204" pitchFamily="34" charset="0"/>
                <a:cs typeface="Arial" panose="020B0604020202020204" pitchFamily="34" charset="0"/>
              </a:rPr>
              <a:t>Cross-Contamination</a:t>
            </a:r>
            <a:endParaRPr lang="en-US" sz="2800" dirty="0">
              <a:solidFill>
                <a:schemeClr val="accent1">
                  <a:lumMod val="50000"/>
                </a:schemeClr>
              </a:solidFill>
              <a:latin typeface="Arial" panose="020B0604020202020204" pitchFamily="34" charset="0"/>
              <a:cs typeface="Arial" panose="020B0604020202020204" pitchFamily="34" charset="0"/>
            </a:endParaRPr>
          </a:p>
        </p:txBody>
      </p:sp>
      <p:sp>
        <p:nvSpPr>
          <p:cNvPr id="15" name="Circle: Hollow 14">
            <a:extLst>
              <a:ext uri="{FF2B5EF4-FFF2-40B4-BE49-F238E27FC236}">
                <a16:creationId xmlns:a16="http://schemas.microsoft.com/office/drawing/2014/main" id="{90DB6541-518C-7D54-A636-CC88EB829D3B}"/>
              </a:ext>
            </a:extLst>
          </p:cNvPr>
          <p:cNvSpPr/>
          <p:nvPr/>
        </p:nvSpPr>
        <p:spPr>
          <a:xfrm>
            <a:off x="8662650" y="3429000"/>
            <a:ext cx="1671976" cy="1714500"/>
          </a:xfrm>
          <a:prstGeom prst="donut">
            <a:avLst/>
          </a:prstGeom>
          <a:solidFill>
            <a:srgbClr val="00ABC8"/>
          </a:solidFill>
          <a:ln>
            <a:solidFill>
              <a:srgbClr val="00AB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63484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5366" y="5532437"/>
            <a:ext cx="10515600" cy="1325563"/>
          </a:xfrm>
        </p:spPr>
        <p:txBody>
          <a:bodyPr>
            <a:noAutofit/>
          </a:bodyPr>
          <a:lstStyle/>
          <a:p>
            <a:r>
              <a:rPr lang="en-US" sz="3600" dirty="0">
                <a:solidFill>
                  <a:schemeClr val="tx1"/>
                </a:solidFill>
                <a:latin typeface="Arial" panose="020B0604020202020204" pitchFamily="34" charset="0"/>
                <a:cs typeface="Arial" panose="020B0604020202020204" pitchFamily="34" charset="0"/>
              </a:rPr>
              <a:t>1. Cross-Contact or Cross-Contamination?</a:t>
            </a:r>
          </a:p>
        </p:txBody>
      </p:sp>
    </p:spTree>
    <p:extLst>
      <p:ext uri="{BB962C8B-B14F-4D97-AF65-F5344CB8AC3E}">
        <p14:creationId xmlns:p14="http://schemas.microsoft.com/office/powerpoint/2010/main" val="27253806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5366" y="5532437"/>
            <a:ext cx="10515600" cy="1325563"/>
          </a:xfrm>
        </p:spPr>
        <p:txBody>
          <a:bodyPr>
            <a:noAutofit/>
          </a:bodyPr>
          <a:lstStyle/>
          <a:p>
            <a:r>
              <a:rPr lang="en-US" sz="3600" dirty="0">
                <a:solidFill>
                  <a:schemeClr val="tx1"/>
                </a:solidFill>
                <a:latin typeface="Arial" panose="020B0604020202020204" pitchFamily="34" charset="0"/>
                <a:cs typeface="Arial" panose="020B0604020202020204" pitchFamily="34" charset="0"/>
              </a:rPr>
              <a:t>2. Cross-Contact or Cross-Contamination?</a:t>
            </a:r>
          </a:p>
        </p:txBody>
      </p:sp>
    </p:spTree>
    <p:extLst>
      <p:ext uri="{BB962C8B-B14F-4D97-AF65-F5344CB8AC3E}">
        <p14:creationId xmlns:p14="http://schemas.microsoft.com/office/powerpoint/2010/main" val="1068967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838681"/>
            <a:ext cx="5562600" cy="3698150"/>
          </a:xfrm>
          <a:solidFill>
            <a:schemeClr val="bg1"/>
          </a:solidFill>
        </p:spPr>
        <p:txBody>
          <a:bodyPr>
            <a:noAutofit/>
          </a:bodyPr>
          <a:lstStyle/>
          <a:p>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3. Cross-Contact or Cross-Contamination?</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 </a:t>
            </a:r>
          </a:p>
        </p:txBody>
      </p:sp>
      <p:pic>
        <p:nvPicPr>
          <p:cNvPr id="3" name="Picture 2" descr="A person in a blue shirt tasting food with a spoon&#10;&#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55951" y="-17402"/>
            <a:ext cx="5002650" cy="6875401"/>
          </a:xfrm>
          <a:prstGeom prst="rect">
            <a:avLst/>
          </a:prstGeom>
        </p:spPr>
      </p:pic>
    </p:spTree>
    <p:extLst>
      <p:ext uri="{BB962C8B-B14F-4D97-AF65-F5344CB8AC3E}">
        <p14:creationId xmlns:p14="http://schemas.microsoft.com/office/powerpoint/2010/main" val="2107132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0" y="1614352"/>
            <a:ext cx="5646419" cy="3698150"/>
          </a:xfrm>
          <a:noFill/>
        </p:spPr>
        <p:txBody>
          <a:bodyPr>
            <a:noAutofit/>
          </a:bodyPr>
          <a:lstStyle/>
          <a:p>
            <a:r>
              <a:rPr lang="en-US" sz="3600" dirty="0">
                <a:solidFill>
                  <a:schemeClr val="tx1"/>
                </a:solidFill>
                <a:latin typeface="Arial" panose="020B0604020202020204" pitchFamily="34" charset="0"/>
                <a:cs typeface="Arial" panose="020B0604020202020204" pitchFamily="34" charset="0"/>
              </a:rPr>
              <a:t>4. Cross-Contact or Cross-Contamination?</a:t>
            </a:r>
          </a:p>
        </p:txBody>
      </p:sp>
      <p:pic>
        <p:nvPicPr>
          <p:cNvPr id="3" name="Picture 2" descr="A person wearing a heavily soiled apron and standing in a kitchen"/>
          <p:cNvPicPr>
            <a:picLocks noChangeAspect="1"/>
          </p:cNvPicPr>
          <p:nvPr/>
        </p:nvPicPr>
        <p:blipFill rotWithShape="1">
          <a:blip r:embed="rId3" cstate="screen">
            <a:extLst>
              <a:ext uri="{28A0092B-C50C-407E-A947-70E740481C1C}">
                <a14:useLocalDpi xmlns:a14="http://schemas.microsoft.com/office/drawing/2010/main"/>
              </a:ext>
            </a:extLst>
          </a:blip>
          <a:srcRect b="-1491"/>
          <a:stretch/>
        </p:blipFill>
        <p:spPr>
          <a:xfrm>
            <a:off x="500742" y="155940"/>
            <a:ext cx="5105400" cy="6614974"/>
          </a:xfrm>
          <a:prstGeom prst="rect">
            <a:avLst/>
          </a:prstGeom>
        </p:spPr>
      </p:pic>
    </p:spTree>
    <p:extLst>
      <p:ext uri="{BB962C8B-B14F-4D97-AF65-F5344CB8AC3E}">
        <p14:creationId xmlns:p14="http://schemas.microsoft.com/office/powerpoint/2010/main" val="1753783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90600" y="1745673"/>
            <a:ext cx="5922433" cy="4688994"/>
          </a:xfrm>
        </p:spPr>
        <p:txBody>
          <a:bodyPr vert="horz" lIns="91440" tIns="45720" rIns="91440" bIns="45720" rtlCol="0" anchor="t">
            <a:normAutofit/>
          </a:bodyPr>
          <a:lstStyle/>
          <a:p>
            <a:pPr marL="344488" indent="-366713">
              <a:spcBef>
                <a:spcPts val="600"/>
              </a:spcBef>
              <a:spcAft>
                <a:spcPts val="600"/>
              </a:spcAft>
              <a:buSzPct val="100000"/>
            </a:pPr>
            <a:r>
              <a:rPr lang="en-US" sz="2800" dirty="0">
                <a:solidFill>
                  <a:srgbClr val="002060"/>
                </a:solidFill>
                <a:latin typeface="Arial"/>
                <a:cs typeface="Arial"/>
              </a:rPr>
              <a:t>Food handling and preparation</a:t>
            </a:r>
          </a:p>
          <a:p>
            <a:pPr marL="344488" indent="-366713">
              <a:spcBef>
                <a:spcPts val="600"/>
              </a:spcBef>
              <a:spcAft>
                <a:spcPts val="600"/>
              </a:spcAft>
              <a:buSzPct val="100000"/>
            </a:pPr>
            <a:r>
              <a:rPr lang="en-US" sz="2800" dirty="0">
                <a:solidFill>
                  <a:srgbClr val="002060"/>
                </a:solidFill>
                <a:latin typeface="Arial"/>
                <a:cs typeface="Arial"/>
              </a:rPr>
              <a:t>Insufficient handwashing </a:t>
            </a:r>
            <a:endParaRPr lang="en-US" sz="2800" dirty="0">
              <a:solidFill>
                <a:srgbClr val="002060"/>
              </a:solidFill>
            </a:endParaRPr>
          </a:p>
          <a:p>
            <a:pPr marL="344488" indent="-366713">
              <a:spcBef>
                <a:spcPts val="600"/>
              </a:spcBef>
              <a:spcAft>
                <a:spcPts val="600"/>
              </a:spcAft>
              <a:buSzPct val="100000"/>
            </a:pPr>
            <a:r>
              <a:rPr lang="en-US" sz="2800" dirty="0">
                <a:solidFill>
                  <a:srgbClr val="002060"/>
                </a:solidFill>
                <a:latin typeface="Arial"/>
                <a:cs typeface="Arial"/>
              </a:rPr>
              <a:t>Insufficient cleaning </a:t>
            </a:r>
            <a:endParaRPr lang="en-US" sz="2800" dirty="0">
              <a:solidFill>
                <a:srgbClr val="002060"/>
              </a:solidFill>
            </a:endParaRPr>
          </a:p>
          <a:p>
            <a:pPr marL="344488" indent="-366713">
              <a:spcBef>
                <a:spcPts val="600"/>
              </a:spcBef>
              <a:spcAft>
                <a:spcPts val="600"/>
              </a:spcAft>
              <a:buSzPct val="100000"/>
            </a:pPr>
            <a:r>
              <a:rPr lang="en-US" sz="2800" dirty="0">
                <a:solidFill>
                  <a:srgbClr val="002060"/>
                </a:solidFill>
                <a:latin typeface="Arial"/>
                <a:cs typeface="Arial"/>
              </a:rPr>
              <a:t>Shared equipment, utensils, cutting boards, counters</a:t>
            </a:r>
          </a:p>
          <a:p>
            <a:pPr marL="344488" indent="-366713">
              <a:spcBef>
                <a:spcPts val="600"/>
              </a:spcBef>
              <a:spcAft>
                <a:spcPts val="600"/>
              </a:spcAft>
              <a:buSzPct val="100000"/>
            </a:pPr>
            <a:r>
              <a:rPr lang="en-US" sz="2800" dirty="0">
                <a:solidFill>
                  <a:srgbClr val="002060"/>
                </a:solidFill>
                <a:latin typeface="Arial"/>
                <a:cs typeface="Arial"/>
              </a:rPr>
              <a:t>Splatter or steam</a:t>
            </a:r>
          </a:p>
        </p:txBody>
      </p:sp>
      <p:sp>
        <p:nvSpPr>
          <p:cNvPr id="6" name="Title 2"/>
          <p:cNvSpPr txBox="1">
            <a:spLocks/>
          </p:cNvSpPr>
          <p:nvPr/>
        </p:nvSpPr>
        <p:spPr>
          <a:xfrm>
            <a:off x="990600" y="602673"/>
            <a:ext cx="99822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Potential Sources of Cross-Contact</a:t>
            </a:r>
          </a:p>
        </p:txBody>
      </p:sp>
      <p:pic>
        <p:nvPicPr>
          <p:cNvPr id="2" name="Picture 1" descr="A person serving food in a restaurant&#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8671" y="2620449"/>
            <a:ext cx="4692650" cy="3522134"/>
          </a:xfrm>
          <a:prstGeom prst="rect">
            <a:avLst/>
          </a:prstGeom>
        </p:spPr>
      </p:pic>
    </p:spTree>
    <p:extLst>
      <p:ext uri="{BB962C8B-B14F-4D97-AF65-F5344CB8AC3E}">
        <p14:creationId xmlns:p14="http://schemas.microsoft.com/office/powerpoint/2010/main" val="14387818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group of food icons&#10;"/>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628650" y="1469136"/>
            <a:ext cx="10934700" cy="4827980"/>
          </a:xfrm>
          <a:prstGeom prst="rect">
            <a:avLst/>
          </a:prstGeom>
          <a:noFill/>
          <a:ln w="63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2"/>
          <p:cNvSpPr txBox="1">
            <a:spLocks/>
          </p:cNvSpPr>
          <p:nvPr/>
        </p:nvSpPr>
        <p:spPr>
          <a:xfrm>
            <a:off x="914400" y="457200"/>
            <a:ext cx="10591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Where Are the Allergens? Activity</a:t>
            </a:r>
          </a:p>
        </p:txBody>
      </p:sp>
    </p:spTree>
    <p:extLst>
      <p:ext uri="{BB962C8B-B14F-4D97-AF65-F5344CB8AC3E}">
        <p14:creationId xmlns:p14="http://schemas.microsoft.com/office/powerpoint/2010/main" val="3241820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2"/>
          <p:cNvSpPr txBox="1">
            <a:spLocks/>
          </p:cNvSpPr>
          <p:nvPr/>
        </p:nvSpPr>
        <p:spPr>
          <a:xfrm>
            <a:off x="914400" y="399702"/>
            <a:ext cx="9144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effectLst>
                  <a:innerShdw blurRad="63500" dist="50800">
                    <a:prstClr val="black">
                      <a:alpha val="50000"/>
                    </a:prstClr>
                  </a:innerShdw>
                </a:effectLst>
              </a:rPr>
              <a:t>Cleaning and Sanitizing</a:t>
            </a:r>
          </a:p>
        </p:txBody>
      </p:sp>
      <p:pic>
        <p:nvPicPr>
          <p:cNvPr id="8" name="Picture 7" descr="A screenshot of a video game&#10;&#10;Description automatically generated">
            <a:extLst>
              <a:ext uri="{FF2B5EF4-FFF2-40B4-BE49-F238E27FC236}">
                <a16:creationId xmlns:a16="http://schemas.microsoft.com/office/drawing/2014/main" id="{0F61AF4E-D014-B35D-A24D-5B08B290D1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085" y="1676398"/>
            <a:ext cx="11917130" cy="4267200"/>
          </a:xfrm>
          <a:prstGeom prst="rect">
            <a:avLst/>
          </a:prstGeom>
        </p:spPr>
      </p:pic>
    </p:spTree>
    <p:extLst>
      <p:ext uri="{BB962C8B-B14F-4D97-AF65-F5344CB8AC3E}">
        <p14:creationId xmlns:p14="http://schemas.microsoft.com/office/powerpoint/2010/main" val="704118995"/>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and writing with pen on pap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62800" y="2438400"/>
            <a:ext cx="4301947" cy="3962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Content Placeholder 1"/>
          <p:cNvSpPr>
            <a:spLocks noGrp="1"/>
          </p:cNvSpPr>
          <p:nvPr>
            <p:ph idx="1"/>
          </p:nvPr>
        </p:nvSpPr>
        <p:spPr>
          <a:xfrm>
            <a:off x="1066800" y="1752600"/>
            <a:ext cx="10312401" cy="4038600"/>
          </a:xfrm>
        </p:spPr>
        <p:txBody>
          <a:bodyPr vert="horz" lIns="91440" tIns="45720" rIns="91440" bIns="45720" rtlCol="0" anchor="t">
            <a:noAutofit/>
          </a:bodyPr>
          <a:lstStyle/>
          <a:p>
            <a:pPr marL="0" indent="0">
              <a:buNone/>
            </a:pPr>
            <a:r>
              <a:rPr lang="en-US" sz="2800" dirty="0">
                <a:ln w="0">
                  <a:noFill/>
                </a:ln>
                <a:solidFill>
                  <a:srgbClr val="002060"/>
                </a:solidFill>
              </a:rPr>
              <a:t>Test your food allergy knowledge</a:t>
            </a:r>
            <a:endParaRPr lang="en-US" dirty="0">
              <a:solidFill>
                <a:srgbClr val="002060"/>
              </a:solidFill>
            </a:endParaRPr>
          </a:p>
          <a:p>
            <a:pPr marL="457200" indent="-457200">
              <a:buFont typeface="Arial" pitchFamily="18" charset="2"/>
              <a:buChar char="•"/>
            </a:pPr>
            <a:endParaRPr lang="en-US" sz="2800" dirty="0">
              <a:ln w="0">
                <a:noFill/>
              </a:ln>
              <a:solidFill>
                <a:srgbClr val="002060"/>
              </a:solidFill>
            </a:endParaRPr>
          </a:p>
        </p:txBody>
      </p:sp>
      <p:sp>
        <p:nvSpPr>
          <p:cNvPr id="5" name="Title 2"/>
          <p:cNvSpPr txBox="1">
            <a:spLocks/>
          </p:cNvSpPr>
          <p:nvPr/>
        </p:nvSpPr>
        <p:spPr>
          <a:xfrm>
            <a:off x="1066800" y="6858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Pre-Assessment</a:t>
            </a:r>
          </a:p>
        </p:txBody>
      </p:sp>
      <p:sp>
        <p:nvSpPr>
          <p:cNvPr id="2" name="Rectangle 1"/>
          <p:cNvSpPr/>
          <p:nvPr/>
        </p:nvSpPr>
        <p:spPr>
          <a:xfrm>
            <a:off x="2590800" y="2436540"/>
            <a:ext cx="4191000" cy="396425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068182" y="4114800"/>
            <a:ext cx="1236236" cy="369332"/>
          </a:xfrm>
          <a:prstGeom prst="rect">
            <a:avLst/>
          </a:prstGeom>
          <a:noFill/>
        </p:spPr>
        <p:txBody>
          <a:bodyPr wrap="none" rtlCol="0">
            <a:spAutoFit/>
          </a:bodyPr>
          <a:lstStyle/>
          <a:p>
            <a:r>
              <a:rPr lang="en-US" dirty="0"/>
              <a:t>QR Code</a:t>
            </a:r>
          </a:p>
        </p:txBody>
      </p:sp>
    </p:spTree>
    <p:extLst>
      <p:ext uri="{BB962C8B-B14F-4D97-AF65-F5344CB8AC3E}">
        <p14:creationId xmlns:p14="http://schemas.microsoft.com/office/powerpoint/2010/main" val="1320200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lastic container with labels&#10;&#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4825" y="1447796"/>
            <a:ext cx="3183467" cy="2388031"/>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txBox="1">
            <a:spLocks/>
          </p:cNvSpPr>
          <p:nvPr/>
        </p:nvSpPr>
        <p:spPr>
          <a:xfrm>
            <a:off x="1128768" y="381000"/>
            <a:ext cx="892963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Preventing Cross-Contact</a:t>
            </a:r>
          </a:p>
        </p:txBody>
      </p:sp>
      <p:pic>
        <p:nvPicPr>
          <p:cNvPr id="6" name="Picture 5" descr="A close-up of a jar labeled for food allergy&#10;&#10;"/>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743200" y="3902518"/>
            <a:ext cx="3183467" cy="238760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A red and green buckets with writing on them&#10;&#10;"/>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400800" y="3886306"/>
            <a:ext cx="3183467" cy="238760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A person washing their hands&#10;&#10;"/>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431217" y="1447797"/>
            <a:ext cx="3005958" cy="2388031"/>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79257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B1C7-BBB9-614C-184B-7D7C599150AD}"/>
              </a:ext>
            </a:extLst>
          </p:cNvPr>
          <p:cNvSpPr>
            <a:spLocks noGrp="1"/>
          </p:cNvSpPr>
          <p:nvPr>
            <p:ph type="title"/>
          </p:nvPr>
        </p:nvSpPr>
        <p:spPr/>
        <p:txBody>
          <a:bodyPr>
            <a:normAutofit fontScale="90000"/>
          </a:bodyPr>
          <a:lstStyle/>
          <a:p>
            <a:r>
              <a:rPr lang="en-US" dirty="0">
                <a:solidFill>
                  <a:srgbClr val="002060"/>
                </a:solidFill>
              </a:rPr>
              <a:t>Avoiding Cross-Contact Case Studies Activity</a:t>
            </a:r>
          </a:p>
        </p:txBody>
      </p:sp>
      <p:pic>
        <p:nvPicPr>
          <p:cNvPr id="5" name="Content Placeholder 4" descr="Bowl of circle cereal with spilled milk">
            <a:extLst>
              <a:ext uri="{FF2B5EF4-FFF2-40B4-BE49-F238E27FC236}">
                <a16:creationId xmlns:a16="http://schemas.microsoft.com/office/drawing/2014/main" id="{2502C933-7F38-19A0-C3DF-B5C5DD7A693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89362" y="1914525"/>
            <a:ext cx="4410075" cy="4410075"/>
          </a:xfrm>
        </p:spPr>
      </p:pic>
    </p:spTree>
    <p:extLst>
      <p:ext uri="{BB962C8B-B14F-4D97-AF65-F5344CB8AC3E}">
        <p14:creationId xmlns:p14="http://schemas.microsoft.com/office/powerpoint/2010/main" val="4125867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2"/>
          <p:cNvSpPr txBox="1">
            <a:spLocks/>
          </p:cNvSpPr>
          <p:nvPr/>
        </p:nvSpPr>
        <p:spPr>
          <a:xfrm>
            <a:off x="1143000" y="685800"/>
            <a:ext cx="9753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HACCP-Based Food Safety Plan</a:t>
            </a:r>
          </a:p>
        </p:txBody>
      </p:sp>
      <p:graphicFrame>
        <p:nvGraphicFramePr>
          <p:cNvPr id="2" name="Diagram 1"/>
          <p:cNvGraphicFramePr/>
          <p:nvPr>
            <p:extLst>
              <p:ext uri="{D42A27DB-BD31-4B8C-83A1-F6EECF244321}">
                <p14:modId xmlns:p14="http://schemas.microsoft.com/office/powerpoint/2010/main" val="2099476122"/>
              </p:ext>
            </p:extLst>
          </p:nvPr>
        </p:nvGraphicFramePr>
        <p:xfrm>
          <a:off x="1143000" y="2057401"/>
          <a:ext cx="97536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376245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172234" y="1901952"/>
            <a:ext cx="7139662" cy="4264498"/>
          </a:xfrm>
        </p:spPr>
        <p:txBody>
          <a:bodyPr vert="horz" lIns="91440" tIns="45720" rIns="91440" bIns="45720" rtlCol="0" anchor="t">
            <a:normAutofit/>
          </a:bodyPr>
          <a:lstStyle/>
          <a:p>
            <a:pPr marL="352425" indent="-336550">
              <a:spcAft>
                <a:spcPts val="1800"/>
              </a:spcAft>
              <a:buClr>
                <a:schemeClr val="tx1"/>
              </a:buClr>
              <a:buSzPct val="100000"/>
              <a:buFont typeface="+mj-lt"/>
              <a:buAutoNum type="arabicPeriod"/>
            </a:pPr>
            <a:r>
              <a:rPr lang="en-US" sz="2600" dirty="0">
                <a:solidFill>
                  <a:srgbClr val="002060"/>
                </a:solidFill>
                <a:latin typeface="Arial"/>
                <a:cs typeface="Arial"/>
              </a:rPr>
              <a:t>Find the </a:t>
            </a:r>
            <a:r>
              <a:rPr lang="en-US" sz="2600" b="1" dirty="0">
                <a:solidFill>
                  <a:srgbClr val="002060"/>
                </a:solidFill>
                <a:latin typeface="Arial"/>
                <a:cs typeface="Arial"/>
              </a:rPr>
              <a:t>Avoiding Cross-Contact Plan</a:t>
            </a:r>
            <a:r>
              <a:rPr lang="en-US" sz="2600" dirty="0">
                <a:solidFill>
                  <a:srgbClr val="002060"/>
                </a:solidFill>
                <a:latin typeface="Arial"/>
                <a:cs typeface="Arial"/>
              </a:rPr>
              <a:t> worksheet.</a:t>
            </a:r>
          </a:p>
          <a:p>
            <a:pPr marL="352425" indent="-336550">
              <a:spcAft>
                <a:spcPts val="1800"/>
              </a:spcAft>
              <a:buClr>
                <a:schemeClr val="tx1"/>
              </a:buClr>
              <a:buSzPct val="100000"/>
              <a:buFont typeface="+mj-lt"/>
              <a:buAutoNum type="arabicPeriod"/>
            </a:pPr>
            <a:r>
              <a:rPr lang="en-US" sz="2600" dirty="0">
                <a:solidFill>
                  <a:srgbClr val="002060"/>
                </a:solidFill>
                <a:latin typeface="Arial"/>
                <a:cs typeface="Arial"/>
              </a:rPr>
              <a:t>Think about your kitchen.</a:t>
            </a:r>
          </a:p>
          <a:p>
            <a:pPr marL="352425" indent="-336550">
              <a:spcAft>
                <a:spcPts val="1800"/>
              </a:spcAft>
              <a:buClr>
                <a:schemeClr val="tx1"/>
              </a:buClr>
              <a:buSzPct val="100000"/>
              <a:buFont typeface="+mj-lt"/>
              <a:buAutoNum type="arabicPeriod"/>
            </a:pPr>
            <a:r>
              <a:rPr lang="en-US" sz="2600" dirty="0">
                <a:solidFill>
                  <a:srgbClr val="002060"/>
                </a:solidFill>
                <a:latin typeface="Arial"/>
                <a:cs typeface="Arial"/>
              </a:rPr>
              <a:t>Write where cross-contact could occur during these food processes.</a:t>
            </a:r>
          </a:p>
          <a:p>
            <a:pPr marL="352425" indent="-336550">
              <a:spcAft>
                <a:spcPts val="1800"/>
              </a:spcAft>
              <a:buClr>
                <a:schemeClr val="tx1"/>
              </a:buClr>
              <a:buSzPct val="100000"/>
              <a:buFont typeface="+mj-lt"/>
              <a:buAutoNum type="arabicPeriod"/>
            </a:pPr>
            <a:r>
              <a:rPr lang="en-US" sz="2600" dirty="0">
                <a:solidFill>
                  <a:srgbClr val="002060"/>
                </a:solidFill>
                <a:latin typeface="Arial"/>
                <a:cs typeface="Arial"/>
              </a:rPr>
              <a:t>Write procedures your program uses to avoid cross-contact.</a:t>
            </a:r>
          </a:p>
        </p:txBody>
      </p:sp>
      <p:sp>
        <p:nvSpPr>
          <p:cNvPr id="4" name="Title 2"/>
          <p:cNvSpPr txBox="1">
            <a:spLocks/>
          </p:cNvSpPr>
          <p:nvPr/>
        </p:nvSpPr>
        <p:spPr>
          <a:xfrm>
            <a:off x="990600" y="609600"/>
            <a:ext cx="67818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Preventing Cross-Contact Plan Activity</a:t>
            </a:r>
          </a:p>
        </p:txBody>
      </p:sp>
      <p:graphicFrame>
        <p:nvGraphicFramePr>
          <p:cNvPr id="5" name="Content Placeholder 3">
            <a:extLs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723179509"/>
              </p:ext>
            </p:extLst>
          </p:nvPr>
        </p:nvGraphicFramePr>
        <p:xfrm>
          <a:off x="8382000" y="0"/>
          <a:ext cx="3810000" cy="6857998"/>
        </p:xfrm>
        <a:graphic>
          <a:graphicData uri="http://schemas.openxmlformats.org/drawingml/2006/table">
            <a:tbl>
              <a:tblPr firstRow="1" firstCol="1" bandRow="1">
                <a:tableStyleId>{69CF1AB2-1976-4502-BF36-3FF5EA218861}</a:tableStyleId>
              </a:tblPr>
              <a:tblGrid>
                <a:gridCol w="3810000">
                  <a:extLst>
                    <a:ext uri="{9D8B030D-6E8A-4147-A177-3AD203B41FA5}">
                      <a16:colId xmlns:a16="http://schemas.microsoft.com/office/drawing/2014/main" val="2703429491"/>
                    </a:ext>
                  </a:extLst>
                </a:gridCol>
              </a:tblGrid>
              <a:tr h="979714">
                <a:tc>
                  <a:txBody>
                    <a:bodyPr/>
                    <a:lstStyle/>
                    <a:p>
                      <a:pPr marL="0" marR="0" algn="ctr">
                        <a:spcBef>
                          <a:spcPts val="2400"/>
                        </a:spcBef>
                        <a:spcAft>
                          <a:spcPts val="2400"/>
                        </a:spcAft>
                      </a:pPr>
                      <a:r>
                        <a:rPr lang="en-US" sz="2800" kern="1400" dirty="0">
                          <a:solidFill>
                            <a:srgbClr val="002060"/>
                          </a:solidFill>
                          <a:effectLst/>
                          <a:latin typeface="Arial" panose="020B0604020202020204" pitchFamily="34" charset="0"/>
                          <a:cs typeface="Arial" panose="020B0604020202020204" pitchFamily="34" charset="0"/>
                        </a:rPr>
                        <a:t>Receiving Food</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985648873"/>
                  </a:ext>
                </a:extLst>
              </a:tr>
              <a:tr h="979714">
                <a:tc>
                  <a:txBody>
                    <a:bodyPr/>
                    <a:lstStyle/>
                    <a:p>
                      <a:pPr marL="0" marR="0" algn="ctr">
                        <a:spcBef>
                          <a:spcPts val="2400"/>
                        </a:spcBef>
                        <a:spcAft>
                          <a:spcPts val="2400"/>
                        </a:spcAft>
                      </a:pPr>
                      <a:r>
                        <a:rPr lang="en-US" sz="2800" kern="1400" dirty="0">
                          <a:solidFill>
                            <a:srgbClr val="002060"/>
                          </a:solidFill>
                          <a:effectLst/>
                          <a:latin typeface="Arial" panose="020B0604020202020204" pitchFamily="34" charset="0"/>
                          <a:cs typeface="Arial" panose="020B0604020202020204" pitchFamily="34" charset="0"/>
                        </a:rPr>
                        <a:t>Storing Food</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25386215"/>
                  </a:ext>
                </a:extLst>
              </a:tr>
              <a:tr h="979714">
                <a:tc>
                  <a:txBody>
                    <a:bodyPr/>
                    <a:lstStyle/>
                    <a:p>
                      <a:pPr marL="0" marR="0" algn="ctr">
                        <a:spcBef>
                          <a:spcPts val="2400"/>
                        </a:spcBef>
                        <a:spcAft>
                          <a:spcPts val="2400"/>
                        </a:spcAft>
                      </a:pPr>
                      <a:r>
                        <a:rPr lang="en-US" sz="2800" kern="1400" dirty="0">
                          <a:solidFill>
                            <a:srgbClr val="002060"/>
                          </a:solidFill>
                          <a:effectLst/>
                          <a:latin typeface="Arial" panose="020B0604020202020204" pitchFamily="34" charset="0"/>
                          <a:cs typeface="Arial" panose="020B0604020202020204" pitchFamily="34" charset="0"/>
                        </a:rPr>
                        <a:t>Preparing Food</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74713737"/>
                  </a:ext>
                </a:extLst>
              </a:tr>
              <a:tr h="979714">
                <a:tc>
                  <a:txBody>
                    <a:bodyPr/>
                    <a:lstStyle/>
                    <a:p>
                      <a:pPr marL="0" marR="0" algn="ctr">
                        <a:spcBef>
                          <a:spcPts val="2400"/>
                        </a:spcBef>
                        <a:spcAft>
                          <a:spcPts val="2400"/>
                        </a:spcAft>
                      </a:pPr>
                      <a:r>
                        <a:rPr lang="en-US" sz="2800" kern="1400" dirty="0">
                          <a:solidFill>
                            <a:srgbClr val="002060"/>
                          </a:solidFill>
                          <a:effectLst/>
                          <a:latin typeface="Arial" panose="020B0604020202020204" pitchFamily="34" charset="0"/>
                          <a:cs typeface="Arial" panose="020B0604020202020204" pitchFamily="34" charset="0"/>
                        </a:rPr>
                        <a:t>Cooking Food</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44611439"/>
                  </a:ext>
                </a:extLst>
              </a:tr>
              <a:tr h="979714">
                <a:tc>
                  <a:txBody>
                    <a:bodyPr/>
                    <a:lstStyle/>
                    <a:p>
                      <a:pPr marL="0" marR="0" algn="ctr">
                        <a:spcBef>
                          <a:spcPts val="2400"/>
                        </a:spcBef>
                        <a:spcAft>
                          <a:spcPts val="2400"/>
                        </a:spcAft>
                      </a:pPr>
                      <a:r>
                        <a:rPr lang="en-US" sz="2800" kern="1400" dirty="0">
                          <a:solidFill>
                            <a:srgbClr val="002060"/>
                          </a:solidFill>
                          <a:effectLst/>
                          <a:latin typeface="Arial" panose="020B0604020202020204" pitchFamily="34" charset="0"/>
                          <a:cs typeface="Arial" panose="020B0604020202020204" pitchFamily="34" charset="0"/>
                        </a:rPr>
                        <a:t>Holding Food</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82447528"/>
                  </a:ext>
                </a:extLst>
              </a:tr>
              <a:tr h="979714">
                <a:tc>
                  <a:txBody>
                    <a:bodyPr/>
                    <a:lstStyle/>
                    <a:p>
                      <a:pPr marL="0" marR="0" algn="ctr">
                        <a:spcBef>
                          <a:spcPts val="2400"/>
                        </a:spcBef>
                        <a:spcAft>
                          <a:spcPts val="2400"/>
                        </a:spcAft>
                      </a:pPr>
                      <a:r>
                        <a:rPr lang="en-US" sz="2800" kern="1400" dirty="0">
                          <a:solidFill>
                            <a:srgbClr val="002060"/>
                          </a:solidFill>
                          <a:effectLst/>
                          <a:latin typeface="Arial" panose="020B0604020202020204" pitchFamily="34" charset="0"/>
                          <a:cs typeface="Arial" panose="020B0604020202020204" pitchFamily="34" charset="0"/>
                        </a:rPr>
                        <a:t>Serving Food</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15364379"/>
                  </a:ext>
                </a:extLst>
              </a:tr>
              <a:tr h="979714">
                <a:tc>
                  <a:txBody>
                    <a:bodyPr/>
                    <a:lstStyle/>
                    <a:p>
                      <a:pPr marL="0" marR="0" algn="ctr">
                        <a:spcBef>
                          <a:spcPts val="2400"/>
                        </a:spcBef>
                        <a:spcAft>
                          <a:spcPts val="2400"/>
                        </a:spcAft>
                      </a:pPr>
                      <a:r>
                        <a:rPr lang="en-US" sz="2800" kern="1400" dirty="0">
                          <a:solidFill>
                            <a:srgbClr val="002060"/>
                          </a:solidFill>
                          <a:effectLst/>
                          <a:latin typeface="Arial" panose="020B0604020202020204" pitchFamily="34" charset="0"/>
                          <a:cs typeface="Arial" panose="020B0604020202020204" pitchFamily="34" charset="0"/>
                        </a:rPr>
                        <a:t>Handling Leftovers</a:t>
                      </a: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44262198"/>
                  </a:ext>
                </a:extLst>
              </a:tr>
            </a:tbl>
          </a:graphicData>
        </a:graphic>
      </p:graphicFrame>
    </p:spTree>
    <p:extLst>
      <p:ext uri="{BB962C8B-B14F-4D97-AF65-F5344CB8AC3E}">
        <p14:creationId xmlns:p14="http://schemas.microsoft.com/office/powerpoint/2010/main" val="32305812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F0AAB5-6F1E-4103-850D-6E7DA4D8E2B9}"/>
              </a:ext>
            </a:extLst>
          </p:cNvPr>
          <p:cNvSpPr>
            <a:spLocks noGrp="1"/>
          </p:cNvSpPr>
          <p:nvPr>
            <p:ph idx="1"/>
          </p:nvPr>
        </p:nvSpPr>
        <p:spPr>
          <a:xfrm>
            <a:off x="838200" y="1600200"/>
            <a:ext cx="9067801" cy="4572000"/>
          </a:xfrm>
        </p:spPr>
        <p:txBody>
          <a:bodyPr vert="horz" lIns="91440" tIns="45720" rIns="91440" bIns="45720" rtlCol="0" anchor="t">
            <a:normAutofit/>
          </a:bodyPr>
          <a:lstStyle/>
          <a:p>
            <a:pPr marL="352425" indent="-336550">
              <a:spcAft>
                <a:spcPts val="1800"/>
              </a:spcAft>
              <a:buClr>
                <a:schemeClr val="tx1"/>
              </a:buClr>
              <a:buSzPct val="100000"/>
              <a:buFont typeface="+mj-lt"/>
              <a:buAutoNum type="arabicPeriod"/>
            </a:pPr>
            <a:r>
              <a:rPr lang="en-US" sz="2800" dirty="0">
                <a:solidFill>
                  <a:srgbClr val="002060"/>
                </a:solidFill>
              </a:rPr>
              <a:t>Each group will be assigned a scenario</a:t>
            </a:r>
            <a:endParaRPr lang="en-US" dirty="0">
              <a:solidFill>
                <a:srgbClr val="002060"/>
              </a:solidFill>
            </a:endParaRPr>
          </a:p>
          <a:p>
            <a:pPr marL="352425" indent="-336550">
              <a:spcAft>
                <a:spcPts val="1800"/>
              </a:spcAft>
              <a:buClr>
                <a:schemeClr val="tx1"/>
              </a:buClr>
              <a:buSzPct val="100000"/>
              <a:buFont typeface="+mj-lt"/>
              <a:buAutoNum type="arabicPeriod"/>
            </a:pPr>
            <a:r>
              <a:rPr lang="en-US" sz="2800" dirty="0">
                <a:solidFill>
                  <a:srgbClr val="002060"/>
                </a:solidFill>
                <a:latin typeface="Arial"/>
                <a:cs typeface="Arial"/>
              </a:rPr>
              <a:t>Come up with solution(s)</a:t>
            </a:r>
          </a:p>
          <a:p>
            <a:pPr marL="352425" indent="-336550">
              <a:spcAft>
                <a:spcPts val="1800"/>
              </a:spcAft>
              <a:buClr>
                <a:schemeClr val="tx1"/>
              </a:buClr>
              <a:buSzPct val="100000"/>
              <a:buFont typeface="+mj-lt"/>
              <a:buAutoNum type="arabicPeriod"/>
            </a:pPr>
            <a:r>
              <a:rPr lang="en-US" sz="2800" dirty="0">
                <a:solidFill>
                  <a:srgbClr val="002060"/>
                </a:solidFill>
              </a:rPr>
              <a:t>Report out</a:t>
            </a:r>
          </a:p>
          <a:p>
            <a:pPr marL="352425" indent="-336550">
              <a:spcAft>
                <a:spcPts val="1800"/>
              </a:spcAft>
              <a:buClr>
                <a:schemeClr val="tx1"/>
              </a:buClr>
              <a:buFont typeface="+mj-lt"/>
              <a:buAutoNum type="arabicPeriod"/>
            </a:pPr>
            <a:endParaRPr lang="en-US" sz="2800" dirty="0">
              <a:solidFill>
                <a:srgbClr val="002060"/>
              </a:solidFill>
            </a:endParaRPr>
          </a:p>
        </p:txBody>
      </p:sp>
      <p:pic>
        <p:nvPicPr>
          <p:cNvPr id="4" name="Picture 3" descr="A group of people sitting around a table with sticky notes&#10;&#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7800" y="2819400"/>
            <a:ext cx="6248400" cy="3527431"/>
          </a:xfrm>
          <a:prstGeom prst="rect">
            <a:avLst/>
          </a:prstGeom>
        </p:spPr>
      </p:pic>
      <p:sp>
        <p:nvSpPr>
          <p:cNvPr id="5" name="Title 2"/>
          <p:cNvSpPr txBox="1">
            <a:spLocks/>
          </p:cNvSpPr>
          <p:nvPr/>
        </p:nvSpPr>
        <p:spPr>
          <a:xfrm>
            <a:off x="1028700" y="533400"/>
            <a:ext cx="10134600" cy="11430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300" dirty="0">
                <a:solidFill>
                  <a:srgbClr val="002060"/>
                </a:solidFill>
                <a:effectLst>
                  <a:innerShdw blurRad="63500" dist="50800">
                    <a:prstClr val="black">
                      <a:alpha val="50000"/>
                    </a:prstClr>
                  </a:innerShdw>
                </a:effectLst>
              </a:rPr>
              <a:t>Avoiding</a:t>
            </a:r>
            <a:r>
              <a:rPr lang="en-US" dirty="0">
                <a:solidFill>
                  <a:srgbClr val="002060"/>
                </a:solidFill>
                <a:effectLst>
                  <a:innerShdw blurRad="63500" dist="50800">
                    <a:prstClr val="black">
                      <a:alpha val="50000"/>
                    </a:prstClr>
                  </a:innerShdw>
                </a:effectLst>
              </a:rPr>
              <a:t> Cross-Contact Scenario Activity</a:t>
            </a:r>
          </a:p>
        </p:txBody>
      </p:sp>
    </p:spTree>
    <p:extLst>
      <p:ext uri="{BB962C8B-B14F-4D97-AF65-F5344CB8AC3E}">
        <p14:creationId xmlns:p14="http://schemas.microsoft.com/office/powerpoint/2010/main" val="6270524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990600" y="1676400"/>
            <a:ext cx="9029700" cy="4351338"/>
          </a:xfrm>
        </p:spPr>
        <p:txBody>
          <a:bodyPr>
            <a:normAutofit/>
          </a:bodyPr>
          <a:lstStyle/>
          <a:p>
            <a:pPr marL="344488" indent="-344488">
              <a:spcBef>
                <a:spcPts val="0"/>
              </a:spcBef>
              <a:spcAft>
                <a:spcPts val="2400"/>
              </a:spcAft>
              <a:buSzPct val="100000"/>
            </a:pPr>
            <a:r>
              <a:rPr lang="en-US" sz="2800" dirty="0">
                <a:solidFill>
                  <a:srgbClr val="002060"/>
                </a:solidFill>
              </a:rPr>
              <a:t>Cross-contact definition</a:t>
            </a:r>
          </a:p>
          <a:p>
            <a:pPr marL="344488" indent="-344488">
              <a:spcBef>
                <a:spcPts val="0"/>
              </a:spcBef>
              <a:spcAft>
                <a:spcPts val="2400"/>
              </a:spcAft>
              <a:buSzPct val="100000"/>
            </a:pPr>
            <a:r>
              <a:rPr lang="en-US" sz="2800" dirty="0">
                <a:solidFill>
                  <a:srgbClr val="002060"/>
                </a:solidFill>
              </a:rPr>
              <a:t>Ways cross-contact occurs</a:t>
            </a:r>
          </a:p>
          <a:p>
            <a:pPr marL="344488" indent="-344488">
              <a:spcBef>
                <a:spcPts val="0"/>
              </a:spcBef>
              <a:spcAft>
                <a:spcPts val="2400"/>
              </a:spcAft>
              <a:buSzPct val="100000"/>
            </a:pPr>
            <a:r>
              <a:rPr lang="en-US" sz="2800" dirty="0">
                <a:solidFill>
                  <a:srgbClr val="002060"/>
                </a:solidFill>
              </a:rPr>
              <a:t>Strategies to avoid cross-contact</a:t>
            </a:r>
          </a:p>
          <a:p>
            <a:pPr marL="239713" indent="-239713">
              <a:spcAft>
                <a:spcPts val="2400"/>
              </a:spcAft>
              <a:buNone/>
            </a:pPr>
            <a:endParaRPr lang="en-US" sz="2800" dirty="0">
              <a:solidFill>
                <a:srgbClr val="002060"/>
              </a:solidFill>
            </a:endParaRPr>
          </a:p>
        </p:txBody>
      </p:sp>
      <p:sp>
        <p:nvSpPr>
          <p:cNvPr id="4" name="Title 2"/>
          <p:cNvSpPr txBox="1">
            <a:spLocks/>
          </p:cNvSpPr>
          <p:nvPr/>
        </p:nvSpPr>
        <p:spPr>
          <a:xfrm>
            <a:off x="990600" y="533400"/>
            <a:ext cx="9144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Lesson 3 Review</a:t>
            </a:r>
          </a:p>
        </p:txBody>
      </p:sp>
    </p:spTree>
    <p:extLst>
      <p:ext uri="{BB962C8B-B14F-4D97-AF65-F5344CB8AC3E}">
        <p14:creationId xmlns:p14="http://schemas.microsoft.com/office/powerpoint/2010/main" val="39927970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90600" y="1962376"/>
            <a:ext cx="10210800" cy="4351338"/>
          </a:xfrm>
        </p:spPr>
        <p:txBody>
          <a:bodyPr vert="horz" lIns="91440" tIns="45720" rIns="91440" bIns="45720" rtlCol="0" anchor="t">
            <a:normAutofit/>
          </a:bodyPr>
          <a:lstStyle/>
          <a:p>
            <a:pPr marL="239713" indent="-223838">
              <a:lnSpc>
                <a:spcPct val="110000"/>
              </a:lnSpc>
              <a:spcBef>
                <a:spcPts val="0"/>
              </a:spcBef>
              <a:buNone/>
            </a:pPr>
            <a:endParaRPr lang="en-US" sz="1800" dirty="0">
              <a:solidFill>
                <a:srgbClr val="002060"/>
              </a:solidFill>
            </a:endParaRPr>
          </a:p>
          <a:p>
            <a:pPr marL="344488" indent="-328613">
              <a:lnSpc>
                <a:spcPct val="110000"/>
              </a:lnSpc>
              <a:spcBef>
                <a:spcPts val="0"/>
              </a:spcBef>
              <a:buSzPct val="100000"/>
            </a:pPr>
            <a:r>
              <a:rPr lang="en-US" sz="2800" dirty="0">
                <a:solidFill>
                  <a:srgbClr val="002060"/>
                </a:solidFill>
                <a:latin typeface="Arial"/>
                <a:cs typeface="Arial"/>
              </a:rPr>
              <a:t>Role of child nutrition staff in supporting children with food allergies</a:t>
            </a:r>
            <a:endParaRPr lang="en-US" sz="1800" dirty="0">
              <a:solidFill>
                <a:srgbClr val="002060"/>
              </a:solidFill>
              <a:latin typeface="Arial"/>
              <a:cs typeface="Arial"/>
            </a:endParaRPr>
          </a:p>
          <a:p>
            <a:pPr marL="344488" indent="-328613">
              <a:lnSpc>
                <a:spcPct val="110000"/>
              </a:lnSpc>
              <a:spcBef>
                <a:spcPts val="0"/>
              </a:spcBef>
              <a:buSzPct val="100000"/>
            </a:pPr>
            <a:endParaRPr lang="en-US" sz="1800" dirty="0">
              <a:solidFill>
                <a:srgbClr val="002060"/>
              </a:solidFill>
            </a:endParaRPr>
          </a:p>
          <a:p>
            <a:pPr marL="344488" indent="-328613">
              <a:spcBef>
                <a:spcPts val="0"/>
              </a:spcBef>
              <a:spcAft>
                <a:spcPts val="1800"/>
              </a:spcAft>
              <a:buSzPct val="100000"/>
            </a:pPr>
            <a:r>
              <a:rPr lang="en-US" sz="2800" dirty="0">
                <a:solidFill>
                  <a:srgbClr val="002060"/>
                </a:solidFill>
                <a:latin typeface="Arial"/>
                <a:cs typeface="Arial"/>
              </a:rPr>
              <a:t>Manage food outside of the child nutrition program</a:t>
            </a:r>
          </a:p>
          <a:p>
            <a:pPr marL="239713" indent="-223838">
              <a:lnSpc>
                <a:spcPct val="110000"/>
              </a:lnSpc>
              <a:spcBef>
                <a:spcPts val="0"/>
              </a:spcBef>
              <a:buSzPct val="100000"/>
            </a:pPr>
            <a:endParaRPr lang="en-US" sz="2200" dirty="0">
              <a:solidFill>
                <a:srgbClr val="002060"/>
              </a:solidFill>
            </a:endParaRPr>
          </a:p>
          <a:p>
            <a:pPr marL="239713" indent="-223838">
              <a:spcBef>
                <a:spcPts val="0"/>
              </a:spcBef>
              <a:spcAft>
                <a:spcPts val="1200"/>
              </a:spcAft>
            </a:pPr>
            <a:endParaRPr lang="en-US" dirty="0">
              <a:solidFill>
                <a:srgbClr val="002060"/>
              </a:solidFill>
            </a:endParaRPr>
          </a:p>
          <a:p>
            <a:pPr marL="239713" indent="-223838"/>
            <a:endParaRPr lang="en-US" dirty="0">
              <a:solidFill>
                <a:srgbClr val="002060"/>
              </a:solidFill>
            </a:endParaRPr>
          </a:p>
        </p:txBody>
      </p:sp>
      <p:sp>
        <p:nvSpPr>
          <p:cNvPr id="4" name="Title 2"/>
          <p:cNvSpPr txBox="1">
            <a:spLocks/>
          </p:cNvSpPr>
          <p:nvPr/>
        </p:nvSpPr>
        <p:spPr>
          <a:xfrm>
            <a:off x="990600" y="790801"/>
            <a:ext cx="102108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Lesson 4: Accommodating Children With Food Allergies</a:t>
            </a:r>
          </a:p>
        </p:txBody>
      </p:sp>
    </p:spTree>
    <p:extLst>
      <p:ext uri="{BB962C8B-B14F-4D97-AF65-F5344CB8AC3E}">
        <p14:creationId xmlns:p14="http://schemas.microsoft.com/office/powerpoint/2010/main" val="36521328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solidFill>
                  <a:srgbClr val="002060"/>
                </a:solidFill>
              </a:rPr>
              <a:t>Respect Children With Food Allergies</a:t>
            </a:r>
          </a:p>
        </p:txBody>
      </p:sp>
      <p:sp>
        <p:nvSpPr>
          <p:cNvPr id="12" name="Content Placeholder 11"/>
          <p:cNvSpPr>
            <a:spLocks noGrp="1"/>
          </p:cNvSpPr>
          <p:nvPr>
            <p:ph sz="half" idx="2"/>
          </p:nvPr>
        </p:nvSpPr>
        <p:spPr>
          <a:xfrm>
            <a:off x="928800" y="2124076"/>
            <a:ext cx="5157787" cy="3277314"/>
          </a:xfrm>
          <a:noFill/>
        </p:spPr>
        <p:txBody>
          <a:bodyPr vert="horz" lIns="91440" tIns="45720" rIns="91440" bIns="45720" rtlCol="0" anchor="t">
            <a:normAutofit/>
          </a:bodyPr>
          <a:lstStyle/>
          <a:p>
            <a:pPr marL="344488" indent="-344488">
              <a:spcAft>
                <a:spcPts val="3000"/>
              </a:spcAft>
              <a:buSzPct val="100000"/>
            </a:pPr>
            <a:r>
              <a:rPr lang="en-US" sz="2800" dirty="0">
                <a:solidFill>
                  <a:srgbClr val="002060"/>
                </a:solidFill>
                <a:latin typeface="Arial"/>
                <a:cs typeface="Arial"/>
              </a:rPr>
              <a:t>Civil rights and privacy must not be violated</a:t>
            </a:r>
          </a:p>
          <a:p>
            <a:pPr marL="344488" indent="-344488">
              <a:spcAft>
                <a:spcPts val="3000"/>
              </a:spcAft>
              <a:buSzPct val="100000"/>
            </a:pPr>
            <a:r>
              <a:rPr lang="en-US" sz="2800" dirty="0">
                <a:solidFill>
                  <a:srgbClr val="002060"/>
                </a:solidFill>
                <a:latin typeface="Arial"/>
                <a:cs typeface="Arial"/>
              </a:rPr>
              <a:t>Do not single out child with food allergies</a:t>
            </a:r>
          </a:p>
        </p:txBody>
      </p:sp>
      <p:pic>
        <p:nvPicPr>
          <p:cNvPr id="16" name="Content Placeholder 15" descr="A child holding a tray of food&#10;&#10;"/>
          <p:cNvPicPr>
            <a:picLocks noGrp="1" noChangeAspect="1"/>
          </p:cNvPicPr>
          <p:nvPr>
            <p:ph sz="quarter" idx="4"/>
          </p:nvPr>
        </p:nvPicPr>
        <p:blipFill rotWithShape="1">
          <a:blip r:embed="rId2" cstate="screen">
            <a:extLst>
              <a:ext uri="{28A0092B-C50C-407E-A947-70E740481C1C}">
                <a14:useLocalDpi xmlns:a14="http://schemas.microsoft.com/office/drawing/2010/main"/>
              </a:ext>
            </a:extLst>
          </a:blip>
          <a:stretch/>
        </p:blipFill>
        <p:spPr>
          <a:xfrm>
            <a:off x="7082294" y="2124076"/>
            <a:ext cx="3642856" cy="3916202"/>
          </a:xfrm>
        </p:spPr>
      </p:pic>
    </p:spTree>
    <p:extLst>
      <p:ext uri="{BB962C8B-B14F-4D97-AF65-F5344CB8AC3E}">
        <p14:creationId xmlns:p14="http://schemas.microsoft.com/office/powerpoint/2010/main" val="3197451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group of children sitting at a table&#10;"/>
          <p:cNvPicPr/>
          <p:nvPr/>
        </p:nvPicPr>
        <p:blipFill>
          <a:blip r:embed="rId3" cstate="print">
            <a:extLst>
              <a:ext uri="{28A0092B-C50C-407E-A947-70E740481C1C}">
                <a14:useLocalDpi xmlns:a14="http://schemas.microsoft.com/office/drawing/2010/main" val="0"/>
              </a:ext>
            </a:extLst>
          </a:blip>
          <a:srcRect/>
          <a:stretch/>
        </p:blipFill>
        <p:spPr bwMode="auto">
          <a:xfrm>
            <a:off x="6839712" y="3611880"/>
            <a:ext cx="4467153" cy="2825753"/>
          </a:xfrm>
          <a:prstGeom prst="rect">
            <a:avLst/>
          </a:prstGeom>
          <a:noFill/>
          <a:ln>
            <a:noFill/>
          </a:ln>
        </p:spPr>
      </p:pic>
      <p:sp>
        <p:nvSpPr>
          <p:cNvPr id="6" name="Text Placeholder 5"/>
          <p:cNvSpPr>
            <a:spLocks noGrp="1"/>
          </p:cNvSpPr>
          <p:nvPr>
            <p:ph idx="1"/>
          </p:nvPr>
        </p:nvSpPr>
        <p:spPr>
          <a:xfrm>
            <a:off x="835378" y="1981200"/>
            <a:ext cx="10543823" cy="4038600"/>
          </a:xfrm>
        </p:spPr>
        <p:txBody>
          <a:bodyPr>
            <a:normAutofit/>
          </a:bodyPr>
          <a:lstStyle/>
          <a:p>
            <a:pPr marL="344488" indent="-328613">
              <a:spcAft>
                <a:spcPts val="1800"/>
              </a:spcAft>
              <a:buSzPct val="100000"/>
            </a:pPr>
            <a:r>
              <a:rPr lang="en-US" sz="2800" dirty="0">
                <a:solidFill>
                  <a:srgbClr val="002060"/>
                </a:solidFill>
              </a:rPr>
              <a:t>Be alert to prevent bullying from other children and/or adults</a:t>
            </a:r>
          </a:p>
          <a:p>
            <a:pPr marL="344488" indent="-328613">
              <a:spcAft>
                <a:spcPts val="1800"/>
              </a:spcAft>
              <a:buSzPct val="100000"/>
            </a:pPr>
            <a:r>
              <a:rPr lang="en-US" sz="2800" dirty="0">
                <a:solidFill>
                  <a:srgbClr val="002060"/>
                </a:solidFill>
              </a:rPr>
              <a:t>Encourage them to notify an adult, parent, or guardian if they are being harassed or threatened</a:t>
            </a:r>
          </a:p>
        </p:txBody>
      </p:sp>
      <p:sp>
        <p:nvSpPr>
          <p:cNvPr id="7" name="Title 2"/>
          <p:cNvSpPr txBox="1">
            <a:spLocks/>
          </p:cNvSpPr>
          <p:nvPr/>
        </p:nvSpPr>
        <p:spPr>
          <a:xfrm>
            <a:off x="835378" y="609600"/>
            <a:ext cx="100584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Protect Children With Food Allergies</a:t>
            </a:r>
          </a:p>
        </p:txBody>
      </p:sp>
    </p:spTree>
    <p:extLst>
      <p:ext uri="{BB962C8B-B14F-4D97-AF65-F5344CB8AC3E}">
        <p14:creationId xmlns:p14="http://schemas.microsoft.com/office/powerpoint/2010/main" val="32453761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52500" y="1600200"/>
            <a:ext cx="10287000" cy="4267200"/>
          </a:xfrm>
          <a:prstGeom prst="rect">
            <a:avLst/>
          </a:prstGeom>
        </p:spPr>
        <p:txBody>
          <a:bodyPr>
            <a:normAutofit/>
          </a:bodyPr>
          <a:lstStyle/>
          <a:p>
            <a:pPr marL="15875" indent="-15875">
              <a:spcAft>
                <a:spcPts val="1800"/>
              </a:spcAft>
              <a:buNone/>
            </a:pPr>
            <a:r>
              <a:rPr lang="en-US" sz="2600" dirty="0">
                <a:solidFill>
                  <a:srgbClr val="002060"/>
                </a:solidFill>
              </a:rPr>
              <a:t>Laws that cover the treatment of those with disabilities</a:t>
            </a:r>
          </a:p>
          <a:p>
            <a:pPr marL="344488" lvl="1" indent="-328613">
              <a:spcAft>
                <a:spcPts val="1800"/>
              </a:spcAft>
              <a:buClr>
                <a:srgbClr val="002060"/>
              </a:buClr>
              <a:buSzPct val="100000"/>
            </a:pPr>
            <a:r>
              <a:rPr lang="en-US" sz="2600" dirty="0">
                <a:solidFill>
                  <a:srgbClr val="002060"/>
                </a:solidFill>
              </a:rPr>
              <a:t>Rehabilitation Act of 1973</a:t>
            </a:r>
          </a:p>
          <a:p>
            <a:pPr marL="344488" lvl="1" indent="-328613">
              <a:spcAft>
                <a:spcPts val="1800"/>
              </a:spcAft>
              <a:buClr>
                <a:srgbClr val="002060"/>
              </a:buClr>
              <a:buSzPct val="100000"/>
            </a:pPr>
            <a:r>
              <a:rPr lang="en-US" sz="2600" dirty="0">
                <a:solidFill>
                  <a:srgbClr val="002060"/>
                </a:solidFill>
              </a:rPr>
              <a:t>Individuals with Disabilities Education Act (IDEA)</a:t>
            </a:r>
          </a:p>
          <a:p>
            <a:pPr marL="344488" lvl="1" indent="-328613">
              <a:spcAft>
                <a:spcPts val="1800"/>
              </a:spcAft>
              <a:buClr>
                <a:srgbClr val="002060"/>
              </a:buClr>
              <a:buSzPct val="100000"/>
            </a:pPr>
            <a:r>
              <a:rPr lang="en-US" sz="2600" dirty="0">
                <a:solidFill>
                  <a:srgbClr val="002060"/>
                </a:solidFill>
              </a:rPr>
              <a:t>Americans with Disabilities Act (ADA)</a:t>
            </a:r>
          </a:p>
        </p:txBody>
      </p:sp>
      <p:pic>
        <p:nvPicPr>
          <p:cNvPr id="3" name="Picture 2" descr="A hand holding a gavel in front of a flag&#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2200" y="3733800"/>
            <a:ext cx="4419600" cy="2971352"/>
          </a:xfrm>
          <a:prstGeom prst="rect">
            <a:avLst/>
          </a:prstGeom>
        </p:spPr>
      </p:pic>
      <p:sp>
        <p:nvSpPr>
          <p:cNvPr id="5" name="Title 2"/>
          <p:cNvSpPr txBox="1">
            <a:spLocks/>
          </p:cNvSpPr>
          <p:nvPr/>
        </p:nvSpPr>
        <p:spPr>
          <a:xfrm>
            <a:off x="914400" y="457200"/>
            <a:ext cx="9124317"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Federal Disability Laws</a:t>
            </a:r>
          </a:p>
        </p:txBody>
      </p:sp>
    </p:spTree>
    <p:extLst>
      <p:ext uri="{BB962C8B-B14F-4D97-AF65-F5344CB8AC3E}">
        <p14:creationId xmlns:p14="http://schemas.microsoft.com/office/powerpoint/2010/main" val="247356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Content Placeholder 1"/>
          <p:cNvSpPr>
            <a:spLocks noGrp="1"/>
          </p:cNvSpPr>
          <p:nvPr>
            <p:ph idx="4294967295"/>
          </p:nvPr>
        </p:nvSpPr>
        <p:spPr>
          <a:xfrm>
            <a:off x="1066800" y="1676400"/>
            <a:ext cx="7886700" cy="4351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p>
            <a:pPr marL="344488" indent="-328613">
              <a:lnSpc>
                <a:spcPct val="90000"/>
              </a:lnSpc>
              <a:spcAft>
                <a:spcPts val="1800"/>
              </a:spcAft>
              <a:buSzPct val="100000"/>
              <a:defRPr/>
            </a:pPr>
            <a:r>
              <a:rPr lang="en-US" sz="2600" dirty="0">
                <a:solidFill>
                  <a:srgbClr val="002060"/>
                </a:solidFill>
              </a:rPr>
              <a:t>Impact of an allergic reaction</a:t>
            </a:r>
          </a:p>
          <a:p>
            <a:pPr marL="344488" indent="-328613">
              <a:lnSpc>
                <a:spcPct val="90000"/>
              </a:lnSpc>
              <a:spcAft>
                <a:spcPts val="1800"/>
              </a:spcAft>
              <a:buSzPct val="100000"/>
              <a:defRPr/>
            </a:pPr>
            <a:r>
              <a:rPr lang="en-US" sz="2600" dirty="0">
                <a:solidFill>
                  <a:srgbClr val="002060"/>
                </a:solidFill>
              </a:rPr>
              <a:t>Food allergies, symptoms, and treatments</a:t>
            </a:r>
          </a:p>
          <a:p>
            <a:pPr marL="344488" indent="-328613">
              <a:lnSpc>
                <a:spcPct val="90000"/>
              </a:lnSpc>
              <a:spcAft>
                <a:spcPts val="1800"/>
              </a:spcAft>
              <a:buSzPct val="100000"/>
              <a:defRPr/>
            </a:pPr>
            <a:r>
              <a:rPr lang="en-US" sz="2600" dirty="0">
                <a:solidFill>
                  <a:srgbClr val="002060"/>
                </a:solidFill>
              </a:rPr>
              <a:t>Nine major food allergens</a:t>
            </a:r>
          </a:p>
          <a:p>
            <a:pPr marL="344488" indent="-328613">
              <a:lnSpc>
                <a:spcPct val="90000"/>
              </a:lnSpc>
              <a:spcAft>
                <a:spcPts val="1800"/>
              </a:spcAft>
              <a:buSzPct val="100000"/>
              <a:defRPr/>
            </a:pPr>
            <a:r>
              <a:rPr lang="en-US" sz="2600" dirty="0">
                <a:solidFill>
                  <a:srgbClr val="002060"/>
                </a:solidFill>
              </a:rPr>
              <a:t>Food allergy vs. food intolerance</a:t>
            </a:r>
          </a:p>
        </p:txBody>
      </p:sp>
      <p:sp>
        <p:nvSpPr>
          <p:cNvPr id="4" name="Title 2"/>
          <p:cNvSpPr txBox="1">
            <a:spLocks/>
          </p:cNvSpPr>
          <p:nvPr/>
        </p:nvSpPr>
        <p:spPr>
          <a:xfrm>
            <a:off x="1066800" y="533400"/>
            <a:ext cx="8991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Lesson 1: All About Food Allergies</a:t>
            </a:r>
          </a:p>
        </p:txBody>
      </p:sp>
    </p:spTree>
    <p:extLst>
      <p:ext uri="{BB962C8B-B14F-4D97-AF65-F5344CB8AC3E}">
        <p14:creationId xmlns:p14="http://schemas.microsoft.com/office/powerpoint/2010/main" val="3799440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8F51B-5A44-46C6-AC04-37B121465B87}"/>
              </a:ext>
            </a:extLst>
          </p:cNvPr>
          <p:cNvSpPr>
            <a:spLocks noGrp="1"/>
          </p:cNvSpPr>
          <p:nvPr>
            <p:ph idx="1"/>
          </p:nvPr>
        </p:nvSpPr>
        <p:spPr>
          <a:xfrm>
            <a:off x="962377" y="1676400"/>
            <a:ext cx="10543823" cy="4267200"/>
          </a:xfrm>
        </p:spPr>
        <p:txBody>
          <a:bodyPr vert="horz" lIns="91440" tIns="45720" rIns="91440" bIns="45720" rtlCol="0" anchor="t">
            <a:normAutofit/>
          </a:bodyPr>
          <a:lstStyle/>
          <a:p>
            <a:pPr marL="15875" indent="0">
              <a:spcAft>
                <a:spcPts val="1800"/>
              </a:spcAft>
              <a:buNone/>
            </a:pPr>
            <a:r>
              <a:rPr lang="en-US" sz="2800" dirty="0">
                <a:solidFill>
                  <a:srgbClr val="002060"/>
                </a:solidFill>
                <a:latin typeface="Arial"/>
                <a:cs typeface="Arial"/>
              </a:rPr>
              <a:t>Laws that protect the privacy of children with disabilities</a:t>
            </a:r>
          </a:p>
          <a:p>
            <a:pPr marL="344488" lvl="1" indent="-328613">
              <a:spcAft>
                <a:spcPts val="1800"/>
              </a:spcAft>
              <a:buSzPct val="100000"/>
            </a:pPr>
            <a:r>
              <a:rPr lang="en-US" sz="2600" dirty="0">
                <a:solidFill>
                  <a:srgbClr val="002060"/>
                </a:solidFill>
                <a:latin typeface="Arial"/>
                <a:cs typeface="Arial"/>
              </a:rPr>
              <a:t>Health Insurance Portability and Accountability Act of 1996 (HIPAA)</a:t>
            </a:r>
          </a:p>
          <a:p>
            <a:pPr marL="344488" lvl="1" indent="-328613">
              <a:spcAft>
                <a:spcPts val="1800"/>
              </a:spcAft>
              <a:buSzPct val="100000"/>
            </a:pPr>
            <a:r>
              <a:rPr lang="en-US" sz="2600" dirty="0">
                <a:solidFill>
                  <a:srgbClr val="002060"/>
                </a:solidFill>
                <a:latin typeface="Arial"/>
                <a:cs typeface="Arial"/>
              </a:rPr>
              <a:t>Family Educational Rights and Privacy Act of 1974 (FERPA)</a:t>
            </a:r>
          </a:p>
        </p:txBody>
      </p:sp>
      <p:sp>
        <p:nvSpPr>
          <p:cNvPr id="6" name="Title 2"/>
          <p:cNvSpPr txBox="1">
            <a:spLocks/>
          </p:cNvSpPr>
          <p:nvPr/>
        </p:nvSpPr>
        <p:spPr>
          <a:xfrm>
            <a:off x="914400" y="609600"/>
            <a:ext cx="9084733"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Federal Privacy Laws</a:t>
            </a:r>
          </a:p>
        </p:txBody>
      </p:sp>
      <p:pic>
        <p:nvPicPr>
          <p:cNvPr id="7" name="Picture 6" descr="A brown envelope with red text stating confidential&#10;&#10;"/>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4800" y="3810000"/>
            <a:ext cx="3581400" cy="2667000"/>
          </a:xfrm>
          <a:prstGeom prst="rect">
            <a:avLst/>
          </a:prstGeom>
          <a:noFill/>
          <a:ln>
            <a:noFill/>
          </a:ln>
        </p:spPr>
      </p:pic>
    </p:spTree>
    <p:extLst>
      <p:ext uri="{BB962C8B-B14F-4D97-AF65-F5344CB8AC3E}">
        <p14:creationId xmlns:p14="http://schemas.microsoft.com/office/powerpoint/2010/main" val="5489657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9910" y="407593"/>
            <a:ext cx="9971088" cy="1325562"/>
          </a:xfrm>
        </p:spPr>
        <p:txBody>
          <a:bodyPr>
            <a:normAutofit/>
          </a:bodyPr>
          <a:lstStyle/>
          <a:p>
            <a:r>
              <a:rPr lang="en-US" altLang="en-US" dirty="0">
                <a:solidFill>
                  <a:srgbClr val="002060"/>
                </a:solidFill>
                <a:latin typeface="Arial" panose="020B0604020202020204" pitchFamily="34" charset="0"/>
                <a:cs typeface="Arial" panose="020B0604020202020204" pitchFamily="34" charset="0"/>
              </a:rPr>
              <a:t>Strategies to Accommodate Children With Food Allergies </a:t>
            </a:r>
            <a:endParaRPr lang="en-US" dirty="0">
              <a:solidFill>
                <a:srgbClr val="002060"/>
              </a:solidFill>
              <a:latin typeface="Arial" panose="020B0604020202020204" pitchFamily="34" charset="0"/>
              <a:cs typeface="Arial" panose="020B0604020202020204" pitchFamily="34" charset="0"/>
            </a:endParaRPr>
          </a:p>
        </p:txBody>
      </p:sp>
      <p:grpSp>
        <p:nvGrpSpPr>
          <p:cNvPr id="4" name="Group 3"/>
          <p:cNvGrpSpPr/>
          <p:nvPr/>
        </p:nvGrpSpPr>
        <p:grpSpPr>
          <a:xfrm>
            <a:off x="729909" y="1796950"/>
            <a:ext cx="10782784" cy="4922523"/>
            <a:chOff x="729909" y="1630999"/>
            <a:chExt cx="10782784" cy="3730480"/>
          </a:xfrm>
        </p:grpSpPr>
        <p:sp>
          <p:nvSpPr>
            <p:cNvPr id="5" name="Straight Connector 4"/>
            <p:cNvSpPr/>
            <p:nvPr/>
          </p:nvSpPr>
          <p:spPr>
            <a:xfrm>
              <a:off x="729909" y="4726013"/>
              <a:ext cx="10782783" cy="0"/>
            </a:xfrm>
            <a:prstGeom prst="line">
              <a:avLst/>
            </a:prstGeom>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6" name="Straight Connector 5"/>
            <p:cNvSpPr/>
            <p:nvPr/>
          </p:nvSpPr>
          <p:spPr>
            <a:xfrm>
              <a:off x="729910" y="3725534"/>
              <a:ext cx="10782783" cy="0"/>
            </a:xfrm>
            <a:prstGeom prst="line">
              <a:avLst/>
            </a:prstGeom>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7" name="Straight Connector 6"/>
            <p:cNvSpPr/>
            <p:nvPr/>
          </p:nvSpPr>
          <p:spPr>
            <a:xfrm>
              <a:off x="729910" y="2769285"/>
              <a:ext cx="10782783" cy="0"/>
            </a:xfrm>
            <a:prstGeom prst="line">
              <a:avLst/>
            </a:prstGeom>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8" name="Straight Connector 7"/>
            <p:cNvSpPr/>
            <p:nvPr/>
          </p:nvSpPr>
          <p:spPr>
            <a:xfrm>
              <a:off x="729910" y="1965182"/>
              <a:ext cx="10782783" cy="0"/>
            </a:xfrm>
            <a:prstGeom prst="line">
              <a:avLst/>
            </a:prstGeom>
          </p:spPr>
          <p:style>
            <a:lnRef idx="2">
              <a:schemeClr val="accent2">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9" name="Freeform 8"/>
            <p:cNvSpPr/>
            <p:nvPr/>
          </p:nvSpPr>
          <p:spPr>
            <a:xfrm>
              <a:off x="3533433" y="1677373"/>
              <a:ext cx="7979259" cy="287808"/>
            </a:xfrm>
            <a:custGeom>
              <a:avLst/>
              <a:gdLst>
                <a:gd name="connsiteX0" fmla="*/ 0 w 7979259"/>
                <a:gd name="connsiteY0" fmla="*/ 0 h 287808"/>
                <a:gd name="connsiteX1" fmla="*/ 7979259 w 7979259"/>
                <a:gd name="connsiteY1" fmla="*/ 0 h 287808"/>
                <a:gd name="connsiteX2" fmla="*/ 7979259 w 7979259"/>
                <a:gd name="connsiteY2" fmla="*/ 287808 h 287808"/>
                <a:gd name="connsiteX3" fmla="*/ 0 w 7979259"/>
                <a:gd name="connsiteY3" fmla="*/ 287808 h 287808"/>
                <a:gd name="connsiteX4" fmla="*/ 0 w 7979259"/>
                <a:gd name="connsiteY4" fmla="*/ 0 h 28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59" h="287808">
                  <a:moveTo>
                    <a:pt x="0" y="0"/>
                  </a:moveTo>
                  <a:lnTo>
                    <a:pt x="7979259" y="0"/>
                  </a:lnTo>
                  <a:lnTo>
                    <a:pt x="7979259" y="287808"/>
                  </a:lnTo>
                  <a:lnTo>
                    <a:pt x="0" y="2878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0" name="Freeform 9"/>
            <p:cNvSpPr/>
            <p:nvPr/>
          </p:nvSpPr>
          <p:spPr>
            <a:xfrm>
              <a:off x="729910" y="1630999"/>
              <a:ext cx="2803523" cy="380557"/>
            </a:xfrm>
            <a:custGeom>
              <a:avLst/>
              <a:gdLst>
                <a:gd name="connsiteX0" fmla="*/ 63439 w 2803523"/>
                <a:gd name="connsiteY0" fmla="*/ 0 h 380557"/>
                <a:gd name="connsiteX1" fmla="*/ 2740084 w 2803523"/>
                <a:gd name="connsiteY1" fmla="*/ 0 h 380557"/>
                <a:gd name="connsiteX2" fmla="*/ 2803523 w 2803523"/>
                <a:gd name="connsiteY2" fmla="*/ 63439 h 380557"/>
                <a:gd name="connsiteX3" fmla="*/ 2803523 w 2803523"/>
                <a:gd name="connsiteY3" fmla="*/ 380557 h 380557"/>
                <a:gd name="connsiteX4" fmla="*/ 2803523 w 2803523"/>
                <a:gd name="connsiteY4" fmla="*/ 380557 h 380557"/>
                <a:gd name="connsiteX5" fmla="*/ 0 w 2803523"/>
                <a:gd name="connsiteY5" fmla="*/ 380557 h 380557"/>
                <a:gd name="connsiteX6" fmla="*/ 0 w 2803523"/>
                <a:gd name="connsiteY6" fmla="*/ 380557 h 380557"/>
                <a:gd name="connsiteX7" fmla="*/ 0 w 2803523"/>
                <a:gd name="connsiteY7" fmla="*/ 63439 h 380557"/>
                <a:gd name="connsiteX8" fmla="*/ 63439 w 2803523"/>
                <a:gd name="connsiteY8" fmla="*/ 0 h 38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523" h="380557">
                  <a:moveTo>
                    <a:pt x="63439" y="0"/>
                  </a:moveTo>
                  <a:lnTo>
                    <a:pt x="2740084" y="0"/>
                  </a:lnTo>
                  <a:cubicBezTo>
                    <a:pt x="2775120" y="0"/>
                    <a:pt x="2803523" y="28403"/>
                    <a:pt x="2803523" y="63439"/>
                  </a:cubicBezTo>
                  <a:lnTo>
                    <a:pt x="2803523" y="380557"/>
                  </a:lnTo>
                  <a:lnTo>
                    <a:pt x="2803523" y="380557"/>
                  </a:lnTo>
                  <a:lnTo>
                    <a:pt x="0" y="380557"/>
                  </a:lnTo>
                  <a:lnTo>
                    <a:pt x="0" y="380557"/>
                  </a:lnTo>
                  <a:lnTo>
                    <a:pt x="0" y="63439"/>
                  </a:lnTo>
                  <a:cubicBezTo>
                    <a:pt x="0" y="28403"/>
                    <a:pt x="28403" y="0"/>
                    <a:pt x="63439" y="0"/>
                  </a:cubicBez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1921" tIns="71921" rIns="71921" bIns="5334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Step 1</a:t>
              </a:r>
            </a:p>
          </p:txBody>
        </p:sp>
        <p:sp>
          <p:nvSpPr>
            <p:cNvPr id="11" name="Freeform 10"/>
            <p:cNvSpPr/>
            <p:nvPr/>
          </p:nvSpPr>
          <p:spPr>
            <a:xfrm>
              <a:off x="729910" y="2011556"/>
              <a:ext cx="10782783" cy="575703"/>
            </a:xfrm>
            <a:custGeom>
              <a:avLst/>
              <a:gdLst>
                <a:gd name="connsiteX0" fmla="*/ 0 w 10782783"/>
                <a:gd name="connsiteY0" fmla="*/ 0 h 575703"/>
                <a:gd name="connsiteX1" fmla="*/ 10782783 w 10782783"/>
                <a:gd name="connsiteY1" fmla="*/ 0 h 575703"/>
                <a:gd name="connsiteX2" fmla="*/ 10782783 w 10782783"/>
                <a:gd name="connsiteY2" fmla="*/ 575703 h 575703"/>
                <a:gd name="connsiteX3" fmla="*/ 0 w 10782783"/>
                <a:gd name="connsiteY3" fmla="*/ 575703 h 575703"/>
                <a:gd name="connsiteX4" fmla="*/ 0 w 10782783"/>
                <a:gd name="connsiteY4" fmla="*/ 0 h 575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783" h="575703">
                  <a:moveTo>
                    <a:pt x="0" y="0"/>
                  </a:moveTo>
                  <a:lnTo>
                    <a:pt x="10782783" y="0"/>
                  </a:lnTo>
                  <a:lnTo>
                    <a:pt x="10782783" y="575703"/>
                  </a:lnTo>
                  <a:lnTo>
                    <a:pt x="0" y="5757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t" anchorCtr="0">
              <a:noAutofit/>
            </a:bodyPr>
            <a:lstStyle/>
            <a:p>
              <a:pPr marL="344488" marR="0" lvl="1" indent="-344488" algn="l" defTabSz="1155700" rtl="0" eaLnBrk="1" fontAlgn="auto" latinLnBrk="0" hangingPunct="1">
                <a:lnSpc>
                  <a:spcPct val="90000"/>
                </a:lnSpc>
                <a:spcBef>
                  <a:spcPct val="0"/>
                </a:spcBef>
                <a:spcAft>
                  <a:spcPct val="15000"/>
                </a:spcAft>
                <a:buClr>
                  <a:srgbClr val="002060"/>
                </a:buClr>
                <a:buSzTx/>
                <a:buFontTx/>
                <a:buChar char="••"/>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Be aware of the food allergies of children in your program.</a:t>
              </a:r>
            </a:p>
          </p:txBody>
        </p:sp>
        <p:sp>
          <p:nvSpPr>
            <p:cNvPr id="12" name="Freeform 11"/>
            <p:cNvSpPr/>
            <p:nvPr/>
          </p:nvSpPr>
          <p:spPr>
            <a:xfrm>
              <a:off x="3533433" y="2539168"/>
              <a:ext cx="7979259" cy="287808"/>
            </a:xfrm>
            <a:custGeom>
              <a:avLst/>
              <a:gdLst>
                <a:gd name="connsiteX0" fmla="*/ 0 w 7979259"/>
                <a:gd name="connsiteY0" fmla="*/ 0 h 287808"/>
                <a:gd name="connsiteX1" fmla="*/ 7979259 w 7979259"/>
                <a:gd name="connsiteY1" fmla="*/ 0 h 287808"/>
                <a:gd name="connsiteX2" fmla="*/ 7979259 w 7979259"/>
                <a:gd name="connsiteY2" fmla="*/ 287808 h 287808"/>
                <a:gd name="connsiteX3" fmla="*/ 0 w 7979259"/>
                <a:gd name="connsiteY3" fmla="*/ 287808 h 287808"/>
                <a:gd name="connsiteX4" fmla="*/ 0 w 7979259"/>
                <a:gd name="connsiteY4" fmla="*/ 0 h 28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59" h="287808">
                  <a:moveTo>
                    <a:pt x="0" y="0"/>
                  </a:moveTo>
                  <a:lnTo>
                    <a:pt x="7979259" y="0"/>
                  </a:lnTo>
                  <a:lnTo>
                    <a:pt x="7979259" y="287808"/>
                  </a:lnTo>
                  <a:lnTo>
                    <a:pt x="0" y="2878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3" name="Freeform 12"/>
            <p:cNvSpPr/>
            <p:nvPr/>
          </p:nvSpPr>
          <p:spPr>
            <a:xfrm>
              <a:off x="729910" y="2470458"/>
              <a:ext cx="2803523" cy="370326"/>
            </a:xfrm>
            <a:custGeom>
              <a:avLst/>
              <a:gdLst>
                <a:gd name="connsiteX0" fmla="*/ 61733 w 2803523"/>
                <a:gd name="connsiteY0" fmla="*/ 0 h 370326"/>
                <a:gd name="connsiteX1" fmla="*/ 2741790 w 2803523"/>
                <a:gd name="connsiteY1" fmla="*/ 0 h 370326"/>
                <a:gd name="connsiteX2" fmla="*/ 2803523 w 2803523"/>
                <a:gd name="connsiteY2" fmla="*/ 61733 h 370326"/>
                <a:gd name="connsiteX3" fmla="*/ 2803523 w 2803523"/>
                <a:gd name="connsiteY3" fmla="*/ 370326 h 370326"/>
                <a:gd name="connsiteX4" fmla="*/ 2803523 w 2803523"/>
                <a:gd name="connsiteY4" fmla="*/ 370326 h 370326"/>
                <a:gd name="connsiteX5" fmla="*/ 0 w 2803523"/>
                <a:gd name="connsiteY5" fmla="*/ 370326 h 370326"/>
                <a:gd name="connsiteX6" fmla="*/ 0 w 2803523"/>
                <a:gd name="connsiteY6" fmla="*/ 370326 h 370326"/>
                <a:gd name="connsiteX7" fmla="*/ 0 w 2803523"/>
                <a:gd name="connsiteY7" fmla="*/ 61733 h 370326"/>
                <a:gd name="connsiteX8" fmla="*/ 61733 w 2803523"/>
                <a:gd name="connsiteY8" fmla="*/ 0 h 3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523" h="370326">
                  <a:moveTo>
                    <a:pt x="61733" y="0"/>
                  </a:moveTo>
                  <a:lnTo>
                    <a:pt x="2741790" y="0"/>
                  </a:lnTo>
                  <a:cubicBezTo>
                    <a:pt x="2775884" y="0"/>
                    <a:pt x="2803523" y="27639"/>
                    <a:pt x="2803523" y="61733"/>
                  </a:cubicBezTo>
                  <a:lnTo>
                    <a:pt x="2803523" y="370326"/>
                  </a:lnTo>
                  <a:lnTo>
                    <a:pt x="2803523" y="370326"/>
                  </a:lnTo>
                  <a:lnTo>
                    <a:pt x="0" y="370326"/>
                  </a:lnTo>
                  <a:lnTo>
                    <a:pt x="0" y="370326"/>
                  </a:lnTo>
                  <a:lnTo>
                    <a:pt x="0" y="61733"/>
                  </a:lnTo>
                  <a:cubicBezTo>
                    <a:pt x="0" y="27639"/>
                    <a:pt x="27639" y="0"/>
                    <a:pt x="61733" y="0"/>
                  </a:cubicBezTo>
                  <a:close/>
                </a:path>
              </a:pathLst>
            </a:custGeom>
          </p:spPr>
          <p:style>
            <a:lnRef idx="2">
              <a:schemeClr val="accent2">
                <a:hueOff val="-1938821"/>
                <a:satOff val="0"/>
                <a:lumOff val="-8693"/>
                <a:alphaOff val="0"/>
              </a:schemeClr>
            </a:lnRef>
            <a:fillRef idx="1">
              <a:schemeClr val="accent2">
                <a:hueOff val="-1938821"/>
                <a:satOff val="0"/>
                <a:lumOff val="-8693"/>
                <a:alphaOff val="0"/>
              </a:schemeClr>
            </a:fillRef>
            <a:effectRef idx="0">
              <a:schemeClr val="accent2">
                <a:hueOff val="-1938821"/>
                <a:satOff val="0"/>
                <a:lumOff val="-8693"/>
                <a:alphaOff val="0"/>
              </a:schemeClr>
            </a:effectRef>
            <a:fontRef idx="minor">
              <a:schemeClr val="lt1"/>
            </a:fontRef>
          </p:style>
          <p:txBody>
            <a:bodyPr spcFirstLastPara="0" vert="horz" wrap="square" lIns="71421" tIns="71421" rIns="71421" bIns="5334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Step 2</a:t>
              </a:r>
            </a:p>
          </p:txBody>
        </p:sp>
        <p:sp>
          <p:nvSpPr>
            <p:cNvPr id="14" name="Freeform 13"/>
            <p:cNvSpPr/>
            <p:nvPr/>
          </p:nvSpPr>
          <p:spPr>
            <a:xfrm>
              <a:off x="729910" y="2840784"/>
              <a:ext cx="10623891" cy="493957"/>
            </a:xfrm>
            <a:custGeom>
              <a:avLst/>
              <a:gdLst>
                <a:gd name="connsiteX0" fmla="*/ 0 w 10782783"/>
                <a:gd name="connsiteY0" fmla="*/ 0 h 681448"/>
                <a:gd name="connsiteX1" fmla="*/ 10782783 w 10782783"/>
                <a:gd name="connsiteY1" fmla="*/ 0 h 681448"/>
                <a:gd name="connsiteX2" fmla="*/ 10782783 w 10782783"/>
                <a:gd name="connsiteY2" fmla="*/ 681448 h 681448"/>
                <a:gd name="connsiteX3" fmla="*/ 0 w 10782783"/>
                <a:gd name="connsiteY3" fmla="*/ 681448 h 681448"/>
                <a:gd name="connsiteX4" fmla="*/ 0 w 10782783"/>
                <a:gd name="connsiteY4" fmla="*/ 0 h 68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783" h="681448">
                  <a:moveTo>
                    <a:pt x="0" y="0"/>
                  </a:moveTo>
                  <a:lnTo>
                    <a:pt x="10782783" y="0"/>
                  </a:lnTo>
                  <a:lnTo>
                    <a:pt x="10782783" y="681448"/>
                  </a:lnTo>
                  <a:lnTo>
                    <a:pt x="0" y="6814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t" anchorCtr="0">
              <a:noAutofit/>
            </a:bodyPr>
            <a:lstStyle/>
            <a:p>
              <a:pPr marL="344488" lvl="1" indent="-344488" defTabSz="1155700">
                <a:lnSpc>
                  <a:spcPct val="90000"/>
                </a:lnSpc>
                <a:spcBef>
                  <a:spcPct val="0"/>
                </a:spcBef>
                <a:spcAft>
                  <a:spcPct val="15000"/>
                </a:spcAft>
                <a:buClr>
                  <a:srgbClr val="002060"/>
                </a:buClr>
                <a:buFontTx/>
                <a:buChar char="••"/>
              </a:pPr>
              <a:r>
                <a:rPr lang="en-US" sz="2400" dirty="0">
                  <a:solidFill>
                    <a:srgbClr val="002060"/>
                  </a:solidFill>
                  <a:latin typeface="Arial" panose="020B0604020202020204" pitchFamily="34" charset="0"/>
                  <a:cs typeface="Arial" panose="020B0604020202020204" pitchFamily="34" charset="0"/>
                </a:rPr>
                <a:t>Develop a partnership with all those involved with the child’s care.</a:t>
              </a:r>
            </a:p>
          </p:txBody>
        </p:sp>
        <p:sp>
          <p:nvSpPr>
            <p:cNvPr id="16" name="Freeform 15"/>
            <p:cNvSpPr/>
            <p:nvPr/>
          </p:nvSpPr>
          <p:spPr>
            <a:xfrm>
              <a:off x="729910" y="3400787"/>
              <a:ext cx="2803523" cy="384512"/>
            </a:xfrm>
            <a:custGeom>
              <a:avLst/>
              <a:gdLst>
                <a:gd name="connsiteX0" fmla="*/ 64098 w 2803523"/>
                <a:gd name="connsiteY0" fmla="*/ 0 h 384512"/>
                <a:gd name="connsiteX1" fmla="*/ 2739425 w 2803523"/>
                <a:gd name="connsiteY1" fmla="*/ 0 h 384512"/>
                <a:gd name="connsiteX2" fmla="*/ 2803523 w 2803523"/>
                <a:gd name="connsiteY2" fmla="*/ 64098 h 384512"/>
                <a:gd name="connsiteX3" fmla="*/ 2803523 w 2803523"/>
                <a:gd name="connsiteY3" fmla="*/ 384512 h 384512"/>
                <a:gd name="connsiteX4" fmla="*/ 2803523 w 2803523"/>
                <a:gd name="connsiteY4" fmla="*/ 384512 h 384512"/>
                <a:gd name="connsiteX5" fmla="*/ 0 w 2803523"/>
                <a:gd name="connsiteY5" fmla="*/ 384512 h 384512"/>
                <a:gd name="connsiteX6" fmla="*/ 0 w 2803523"/>
                <a:gd name="connsiteY6" fmla="*/ 384512 h 384512"/>
                <a:gd name="connsiteX7" fmla="*/ 0 w 2803523"/>
                <a:gd name="connsiteY7" fmla="*/ 64098 h 384512"/>
                <a:gd name="connsiteX8" fmla="*/ 64098 w 2803523"/>
                <a:gd name="connsiteY8" fmla="*/ 0 h 38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523" h="384512">
                  <a:moveTo>
                    <a:pt x="64098" y="0"/>
                  </a:moveTo>
                  <a:lnTo>
                    <a:pt x="2739425" y="0"/>
                  </a:lnTo>
                  <a:cubicBezTo>
                    <a:pt x="2774825" y="0"/>
                    <a:pt x="2803523" y="28698"/>
                    <a:pt x="2803523" y="64098"/>
                  </a:cubicBezTo>
                  <a:lnTo>
                    <a:pt x="2803523" y="384512"/>
                  </a:lnTo>
                  <a:lnTo>
                    <a:pt x="2803523" y="384512"/>
                  </a:lnTo>
                  <a:lnTo>
                    <a:pt x="0" y="384512"/>
                  </a:lnTo>
                  <a:lnTo>
                    <a:pt x="0" y="384512"/>
                  </a:lnTo>
                  <a:lnTo>
                    <a:pt x="0" y="64098"/>
                  </a:lnTo>
                  <a:cubicBezTo>
                    <a:pt x="0" y="28698"/>
                    <a:pt x="28698" y="0"/>
                    <a:pt x="64098" y="0"/>
                  </a:cubicBezTo>
                  <a:close/>
                </a:path>
              </a:pathLst>
            </a:custGeom>
          </p:spPr>
          <p:style>
            <a:lnRef idx="2">
              <a:schemeClr val="accent2">
                <a:hueOff val="-3877643"/>
                <a:satOff val="0"/>
                <a:lumOff val="-17385"/>
                <a:alphaOff val="0"/>
              </a:schemeClr>
            </a:lnRef>
            <a:fillRef idx="1">
              <a:schemeClr val="accent2">
                <a:hueOff val="-3877643"/>
                <a:satOff val="0"/>
                <a:lumOff val="-17385"/>
                <a:alphaOff val="0"/>
              </a:schemeClr>
            </a:fillRef>
            <a:effectRef idx="0">
              <a:schemeClr val="accent2">
                <a:hueOff val="-3877643"/>
                <a:satOff val="0"/>
                <a:lumOff val="-17385"/>
                <a:alphaOff val="0"/>
              </a:schemeClr>
            </a:effectRef>
            <a:fontRef idx="minor">
              <a:schemeClr val="lt1"/>
            </a:fontRef>
          </p:style>
          <p:txBody>
            <a:bodyPr spcFirstLastPara="0" vert="horz" wrap="square" lIns="72114" tIns="72114" rIns="72114" bIns="5334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Step 3</a:t>
              </a:r>
            </a:p>
          </p:txBody>
        </p:sp>
        <p:sp>
          <p:nvSpPr>
            <p:cNvPr id="17" name="Freeform 16"/>
            <p:cNvSpPr/>
            <p:nvPr/>
          </p:nvSpPr>
          <p:spPr>
            <a:xfrm>
              <a:off x="729910" y="3785299"/>
              <a:ext cx="10782781" cy="694586"/>
            </a:xfrm>
            <a:custGeom>
              <a:avLst/>
              <a:gdLst>
                <a:gd name="connsiteX0" fmla="*/ 0 w 10782783"/>
                <a:gd name="connsiteY0" fmla="*/ 0 h 575703"/>
                <a:gd name="connsiteX1" fmla="*/ 10782783 w 10782783"/>
                <a:gd name="connsiteY1" fmla="*/ 0 h 575703"/>
                <a:gd name="connsiteX2" fmla="*/ 10782783 w 10782783"/>
                <a:gd name="connsiteY2" fmla="*/ 575703 h 575703"/>
                <a:gd name="connsiteX3" fmla="*/ 0 w 10782783"/>
                <a:gd name="connsiteY3" fmla="*/ 575703 h 575703"/>
                <a:gd name="connsiteX4" fmla="*/ 0 w 10782783"/>
                <a:gd name="connsiteY4" fmla="*/ 0 h 575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783" h="575703">
                  <a:moveTo>
                    <a:pt x="0" y="0"/>
                  </a:moveTo>
                  <a:lnTo>
                    <a:pt x="10782783" y="0"/>
                  </a:lnTo>
                  <a:lnTo>
                    <a:pt x="10782783" y="575703"/>
                  </a:lnTo>
                  <a:lnTo>
                    <a:pt x="0" y="5757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t" anchorCtr="0">
              <a:noAutofit/>
            </a:bodyPr>
            <a:lstStyle/>
            <a:p>
              <a:pPr marL="344488" lvl="1" indent="-344488" defTabSz="1155700">
                <a:lnSpc>
                  <a:spcPct val="90000"/>
                </a:lnSpc>
                <a:spcBef>
                  <a:spcPct val="0"/>
                </a:spcBef>
                <a:spcAft>
                  <a:spcPct val="15000"/>
                </a:spcAft>
                <a:buClr>
                  <a:srgbClr val="002060"/>
                </a:buClr>
                <a:buFontTx/>
                <a:buChar char="••"/>
              </a:pPr>
              <a:r>
                <a:rPr lang="en-US" sz="2400" dirty="0">
                  <a:solidFill>
                    <a:srgbClr val="002060"/>
                  </a:solidFill>
                  <a:latin typeface="Arial" panose="020B0604020202020204" pitchFamily="34" charset="0"/>
                  <a:cs typeface="Arial" panose="020B0604020202020204" pitchFamily="34" charset="0"/>
                </a:rPr>
                <a:t>Know requirements for serving food to children with food-related disabilities.</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Freeform 17"/>
            <p:cNvSpPr/>
            <p:nvPr/>
          </p:nvSpPr>
          <p:spPr>
            <a:xfrm>
              <a:off x="3533433" y="4726013"/>
              <a:ext cx="7979259" cy="287808"/>
            </a:xfrm>
            <a:custGeom>
              <a:avLst/>
              <a:gdLst>
                <a:gd name="connsiteX0" fmla="*/ 0 w 7979259"/>
                <a:gd name="connsiteY0" fmla="*/ 0 h 287808"/>
                <a:gd name="connsiteX1" fmla="*/ 7979259 w 7979259"/>
                <a:gd name="connsiteY1" fmla="*/ 0 h 287808"/>
                <a:gd name="connsiteX2" fmla="*/ 7979259 w 7979259"/>
                <a:gd name="connsiteY2" fmla="*/ 287808 h 287808"/>
                <a:gd name="connsiteX3" fmla="*/ 0 w 7979259"/>
                <a:gd name="connsiteY3" fmla="*/ 287808 h 287808"/>
                <a:gd name="connsiteX4" fmla="*/ 0 w 7979259"/>
                <a:gd name="connsiteY4" fmla="*/ 0 h 287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59" h="287808">
                  <a:moveTo>
                    <a:pt x="0" y="0"/>
                  </a:moveTo>
                  <a:lnTo>
                    <a:pt x="7979259" y="0"/>
                  </a:lnTo>
                  <a:lnTo>
                    <a:pt x="7979259" y="287808"/>
                  </a:lnTo>
                  <a:lnTo>
                    <a:pt x="0" y="2878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b"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9" name="Freeform 18"/>
            <p:cNvSpPr/>
            <p:nvPr/>
          </p:nvSpPr>
          <p:spPr>
            <a:xfrm>
              <a:off x="729909" y="4232021"/>
              <a:ext cx="2803523" cy="400088"/>
            </a:xfrm>
            <a:custGeom>
              <a:avLst/>
              <a:gdLst>
                <a:gd name="connsiteX0" fmla="*/ 66695 w 2803523"/>
                <a:gd name="connsiteY0" fmla="*/ 0 h 400088"/>
                <a:gd name="connsiteX1" fmla="*/ 2736828 w 2803523"/>
                <a:gd name="connsiteY1" fmla="*/ 0 h 400088"/>
                <a:gd name="connsiteX2" fmla="*/ 2803523 w 2803523"/>
                <a:gd name="connsiteY2" fmla="*/ 66695 h 400088"/>
                <a:gd name="connsiteX3" fmla="*/ 2803523 w 2803523"/>
                <a:gd name="connsiteY3" fmla="*/ 400088 h 400088"/>
                <a:gd name="connsiteX4" fmla="*/ 2803523 w 2803523"/>
                <a:gd name="connsiteY4" fmla="*/ 400088 h 400088"/>
                <a:gd name="connsiteX5" fmla="*/ 0 w 2803523"/>
                <a:gd name="connsiteY5" fmla="*/ 400088 h 400088"/>
                <a:gd name="connsiteX6" fmla="*/ 0 w 2803523"/>
                <a:gd name="connsiteY6" fmla="*/ 400088 h 400088"/>
                <a:gd name="connsiteX7" fmla="*/ 0 w 2803523"/>
                <a:gd name="connsiteY7" fmla="*/ 66695 h 400088"/>
                <a:gd name="connsiteX8" fmla="*/ 66695 w 2803523"/>
                <a:gd name="connsiteY8" fmla="*/ 0 h 4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3523" h="400088">
                  <a:moveTo>
                    <a:pt x="66695" y="0"/>
                  </a:moveTo>
                  <a:lnTo>
                    <a:pt x="2736828" y="0"/>
                  </a:lnTo>
                  <a:cubicBezTo>
                    <a:pt x="2773663" y="0"/>
                    <a:pt x="2803523" y="29860"/>
                    <a:pt x="2803523" y="66695"/>
                  </a:cubicBezTo>
                  <a:lnTo>
                    <a:pt x="2803523" y="400088"/>
                  </a:lnTo>
                  <a:lnTo>
                    <a:pt x="2803523" y="400088"/>
                  </a:lnTo>
                  <a:lnTo>
                    <a:pt x="0" y="400088"/>
                  </a:lnTo>
                  <a:lnTo>
                    <a:pt x="0" y="400088"/>
                  </a:lnTo>
                  <a:lnTo>
                    <a:pt x="0" y="66695"/>
                  </a:lnTo>
                  <a:cubicBezTo>
                    <a:pt x="0" y="29860"/>
                    <a:pt x="29860" y="0"/>
                    <a:pt x="66695" y="0"/>
                  </a:cubicBezTo>
                  <a:close/>
                </a:path>
              </a:pathLst>
            </a:custGeom>
          </p:spPr>
          <p:style>
            <a:lnRef idx="2">
              <a:schemeClr val="accent2">
                <a:hueOff val="-5816464"/>
                <a:satOff val="0"/>
                <a:lumOff val="-26078"/>
                <a:alphaOff val="0"/>
              </a:schemeClr>
            </a:lnRef>
            <a:fillRef idx="1">
              <a:schemeClr val="accent2">
                <a:hueOff val="-5816464"/>
                <a:satOff val="0"/>
                <a:lumOff val="-26078"/>
                <a:alphaOff val="0"/>
              </a:schemeClr>
            </a:fillRef>
            <a:effectRef idx="0">
              <a:schemeClr val="accent2">
                <a:hueOff val="-5816464"/>
                <a:satOff val="0"/>
                <a:lumOff val="-26078"/>
                <a:alphaOff val="0"/>
              </a:schemeClr>
            </a:effectRef>
            <a:fontRef idx="minor">
              <a:schemeClr val="lt1"/>
            </a:fontRef>
          </p:style>
          <p:txBody>
            <a:bodyPr spcFirstLastPara="0" vert="horz" wrap="square" lIns="72874" tIns="72874" rIns="72874" bIns="5334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Step 4</a:t>
              </a:r>
            </a:p>
          </p:txBody>
        </p:sp>
        <p:sp>
          <p:nvSpPr>
            <p:cNvPr id="20" name="Freeform 19"/>
            <p:cNvSpPr/>
            <p:nvPr/>
          </p:nvSpPr>
          <p:spPr>
            <a:xfrm>
              <a:off x="729909" y="4785776"/>
              <a:ext cx="10782783" cy="575703"/>
            </a:xfrm>
            <a:custGeom>
              <a:avLst/>
              <a:gdLst>
                <a:gd name="connsiteX0" fmla="*/ 0 w 10782783"/>
                <a:gd name="connsiteY0" fmla="*/ 0 h 575703"/>
                <a:gd name="connsiteX1" fmla="*/ 10782783 w 10782783"/>
                <a:gd name="connsiteY1" fmla="*/ 0 h 575703"/>
                <a:gd name="connsiteX2" fmla="*/ 10782783 w 10782783"/>
                <a:gd name="connsiteY2" fmla="*/ 575703 h 575703"/>
                <a:gd name="connsiteX3" fmla="*/ 0 w 10782783"/>
                <a:gd name="connsiteY3" fmla="*/ 575703 h 575703"/>
                <a:gd name="connsiteX4" fmla="*/ 0 w 10782783"/>
                <a:gd name="connsiteY4" fmla="*/ 0 h 575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783" h="575703">
                  <a:moveTo>
                    <a:pt x="0" y="0"/>
                  </a:moveTo>
                  <a:lnTo>
                    <a:pt x="10782783" y="0"/>
                  </a:lnTo>
                  <a:lnTo>
                    <a:pt x="10782783" y="575703"/>
                  </a:lnTo>
                  <a:lnTo>
                    <a:pt x="0" y="5757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t" anchorCtr="0">
              <a:noAutofit/>
            </a:bodyPr>
            <a:lstStyle/>
            <a:p>
              <a:pPr marL="344488" marR="0" lvl="1" indent="-344488" algn="l" defTabSz="1155700" rtl="0" eaLnBrk="1" fontAlgn="auto" latinLnBrk="0" hangingPunct="1">
                <a:lnSpc>
                  <a:spcPct val="90000"/>
                </a:lnSpc>
                <a:spcBef>
                  <a:spcPct val="0"/>
                </a:spcBef>
                <a:spcAft>
                  <a:spcPct val="15000"/>
                </a:spcAft>
                <a:buClrTx/>
                <a:buSzTx/>
                <a:buFontTx/>
                <a:buChar char="••"/>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Implement the instructions of the State-licensed healthcare professional or registered dietitian.</a:t>
              </a:r>
            </a:p>
          </p:txBody>
        </p:sp>
      </p:grpSp>
    </p:spTree>
    <p:extLst>
      <p:ext uri="{BB962C8B-B14F-4D97-AF65-F5344CB8AC3E}">
        <p14:creationId xmlns:p14="http://schemas.microsoft.com/office/powerpoint/2010/main" val="13708202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idx="1"/>
          </p:nvPr>
        </p:nvSpPr>
        <p:spPr>
          <a:xfrm>
            <a:off x="914400" y="1828801"/>
            <a:ext cx="10543823" cy="3938954"/>
          </a:xfrm>
        </p:spPr>
        <p:txBody>
          <a:bodyPr>
            <a:noAutofit/>
          </a:bodyPr>
          <a:lstStyle/>
          <a:p>
            <a:pPr marL="352425" indent="-336550">
              <a:spcBef>
                <a:spcPts val="600"/>
              </a:spcBef>
              <a:spcAft>
                <a:spcPts val="1800"/>
              </a:spcAft>
              <a:buClr>
                <a:srgbClr val="002060"/>
              </a:buClr>
              <a:buSzPct val="100000"/>
              <a:buFont typeface="+mj-lt"/>
              <a:buAutoNum type="arabicPeriod"/>
            </a:pPr>
            <a:r>
              <a:rPr lang="en-US" sz="2800" dirty="0">
                <a:solidFill>
                  <a:srgbClr val="002060"/>
                </a:solidFill>
              </a:rPr>
              <a:t>504 Plan </a:t>
            </a:r>
          </a:p>
          <a:p>
            <a:pPr marL="352425" indent="-336550">
              <a:spcBef>
                <a:spcPts val="600"/>
              </a:spcBef>
              <a:spcAft>
                <a:spcPts val="1800"/>
              </a:spcAft>
              <a:buClr>
                <a:srgbClr val="002060"/>
              </a:buClr>
              <a:buSzPct val="100000"/>
              <a:buFont typeface="+mj-lt"/>
              <a:buAutoNum type="arabicPeriod"/>
            </a:pPr>
            <a:r>
              <a:rPr lang="en-US" sz="2800" dirty="0">
                <a:solidFill>
                  <a:srgbClr val="002060"/>
                </a:solidFill>
              </a:rPr>
              <a:t>Individualized Education Plan (IEP)</a:t>
            </a:r>
          </a:p>
          <a:p>
            <a:pPr marL="352425" indent="-336550">
              <a:spcBef>
                <a:spcPts val="600"/>
              </a:spcBef>
              <a:spcAft>
                <a:spcPts val="1800"/>
              </a:spcAft>
              <a:buClr>
                <a:srgbClr val="002060"/>
              </a:buClr>
              <a:buSzPct val="100000"/>
              <a:buFont typeface="+mj-lt"/>
              <a:buAutoNum type="arabicPeriod"/>
            </a:pPr>
            <a:r>
              <a:rPr lang="en-US" sz="2800" dirty="0">
                <a:solidFill>
                  <a:srgbClr val="002060"/>
                </a:solidFill>
              </a:rPr>
              <a:t>Individualized Family Services Plan (IFSP)</a:t>
            </a:r>
          </a:p>
          <a:p>
            <a:pPr marL="352425" indent="-336550">
              <a:spcBef>
                <a:spcPts val="600"/>
              </a:spcBef>
              <a:spcAft>
                <a:spcPts val="1800"/>
              </a:spcAft>
              <a:buClr>
                <a:srgbClr val="002060"/>
              </a:buClr>
              <a:buSzPct val="100000"/>
              <a:buFont typeface="+mj-lt"/>
              <a:buAutoNum type="arabicPeriod"/>
            </a:pPr>
            <a:r>
              <a:rPr lang="en-US" sz="2800" dirty="0">
                <a:solidFill>
                  <a:srgbClr val="002060"/>
                </a:solidFill>
              </a:rPr>
              <a:t>Individualized Healthcare Plan (IHP)</a:t>
            </a:r>
          </a:p>
        </p:txBody>
      </p:sp>
      <p:pic>
        <p:nvPicPr>
          <p:cNvPr id="6" name="Picture 5" descr="A group of people sitting around a table&#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10144" y="3835516"/>
            <a:ext cx="3572256" cy="2717684"/>
          </a:xfrm>
          <a:prstGeom prst="rect">
            <a:avLst/>
          </a:prstGeom>
          <a:ln>
            <a:noFill/>
          </a:ln>
          <a:effectLst>
            <a:softEdge rad="112500"/>
          </a:effectLst>
        </p:spPr>
      </p:pic>
      <p:sp>
        <p:nvSpPr>
          <p:cNvPr id="7" name="Title 2"/>
          <p:cNvSpPr txBox="1">
            <a:spLocks/>
          </p:cNvSpPr>
          <p:nvPr/>
        </p:nvSpPr>
        <p:spPr>
          <a:xfrm>
            <a:off x="914400" y="6858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Written Plans for Food Allergies</a:t>
            </a:r>
          </a:p>
        </p:txBody>
      </p:sp>
    </p:spTree>
    <p:extLst>
      <p:ext uri="{BB962C8B-B14F-4D97-AF65-F5344CB8AC3E}">
        <p14:creationId xmlns:p14="http://schemas.microsoft.com/office/powerpoint/2010/main" val="10604387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1066800" y="1828800"/>
            <a:ext cx="10543823" cy="3733800"/>
          </a:xfrm>
        </p:spPr>
        <p:txBody>
          <a:bodyPr vert="horz" lIns="91440" tIns="45720" rIns="91440" bIns="45720" rtlCol="0" anchor="t">
            <a:normAutofit/>
          </a:bodyPr>
          <a:lstStyle/>
          <a:p>
            <a:pPr marL="344488" indent="-296863">
              <a:spcBef>
                <a:spcPts val="0"/>
              </a:spcBef>
              <a:spcAft>
                <a:spcPts val="1800"/>
              </a:spcAft>
              <a:buClr>
                <a:srgbClr val="002060"/>
              </a:buClr>
              <a:buSzPct val="100000"/>
              <a:defRPr/>
            </a:pPr>
            <a:r>
              <a:rPr lang="en-US" sz="2800" u="sng" dirty="0">
                <a:solidFill>
                  <a:srgbClr val="002060"/>
                </a:solidFill>
                <a:latin typeface="Arial"/>
                <a:cs typeface="Arial"/>
              </a:rPr>
              <a:t>Must</a:t>
            </a:r>
            <a:r>
              <a:rPr lang="en-US" sz="2800" dirty="0">
                <a:solidFill>
                  <a:srgbClr val="002060"/>
                </a:solidFill>
                <a:latin typeface="Arial"/>
                <a:cs typeface="Arial"/>
              </a:rPr>
              <a:t> make substitutions when disability prevents children from eating/drinking the meal as prepared</a:t>
            </a:r>
            <a:endParaRPr lang="en-US" altLang="en-US" sz="2800" dirty="0">
              <a:solidFill>
                <a:srgbClr val="002060"/>
              </a:solidFill>
              <a:latin typeface="Arial"/>
              <a:cs typeface="Arial"/>
            </a:endParaRPr>
          </a:p>
          <a:p>
            <a:pPr marL="344488" indent="-296863">
              <a:spcBef>
                <a:spcPts val="0"/>
              </a:spcBef>
              <a:spcAft>
                <a:spcPts val="600"/>
              </a:spcAft>
              <a:buClr>
                <a:srgbClr val="002060"/>
              </a:buClr>
              <a:buSzPct val="100000"/>
              <a:defRPr/>
            </a:pPr>
            <a:r>
              <a:rPr lang="en-US" sz="2800" dirty="0">
                <a:solidFill>
                  <a:srgbClr val="002060"/>
                </a:solidFill>
                <a:latin typeface="Arial"/>
                <a:cs typeface="Arial"/>
              </a:rPr>
              <a:t>Possible modifications:</a:t>
            </a:r>
          </a:p>
          <a:p>
            <a:pPr marL="815975" lvl="1" indent="-350838">
              <a:spcBef>
                <a:spcPts val="0"/>
              </a:spcBef>
              <a:spcAft>
                <a:spcPts val="600"/>
              </a:spcAft>
              <a:buClr>
                <a:srgbClr val="002060"/>
              </a:buClr>
              <a:buSzPct val="75000"/>
              <a:buFont typeface="Arial" panose="020B0604020202020204" pitchFamily="34" charset="0"/>
              <a:buChar char="•"/>
              <a:defRPr/>
            </a:pPr>
            <a:r>
              <a:rPr lang="en-US" sz="2800" dirty="0">
                <a:solidFill>
                  <a:srgbClr val="002060"/>
                </a:solidFill>
                <a:latin typeface="Arial"/>
                <a:cs typeface="Arial"/>
              </a:rPr>
              <a:t>Allergen-free meal </a:t>
            </a:r>
            <a:endParaRPr lang="en-US" sz="2800" dirty="0">
              <a:solidFill>
                <a:srgbClr val="002060"/>
              </a:solidFill>
            </a:endParaRPr>
          </a:p>
          <a:p>
            <a:pPr marL="815975" lvl="1" indent="-350838">
              <a:spcBef>
                <a:spcPts val="0"/>
              </a:spcBef>
              <a:spcAft>
                <a:spcPts val="1800"/>
              </a:spcAft>
              <a:buClr>
                <a:srgbClr val="002060"/>
              </a:buClr>
              <a:buSzPct val="75000"/>
              <a:buFont typeface="Arial" panose="020B0604020202020204" pitchFamily="34" charset="0"/>
              <a:buChar char="•"/>
              <a:defRPr/>
            </a:pPr>
            <a:r>
              <a:rPr lang="en-US" sz="2800" dirty="0">
                <a:solidFill>
                  <a:srgbClr val="002060"/>
                </a:solidFill>
                <a:latin typeface="Arial"/>
                <a:cs typeface="Arial"/>
              </a:rPr>
              <a:t>Safe environment to eat meal</a:t>
            </a:r>
          </a:p>
        </p:txBody>
      </p:sp>
      <p:sp>
        <p:nvSpPr>
          <p:cNvPr id="4" name="Title 2"/>
          <p:cNvSpPr txBox="1">
            <a:spLocks/>
          </p:cNvSpPr>
          <p:nvPr/>
        </p:nvSpPr>
        <p:spPr>
          <a:xfrm>
            <a:off x="1063557" y="533400"/>
            <a:ext cx="890851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Child Nutrition Meal Requirements</a:t>
            </a:r>
          </a:p>
        </p:txBody>
      </p:sp>
      <p:pic>
        <p:nvPicPr>
          <p:cNvPr id="5" name="Picture 4" descr="A baby eating food with a spoon&#10;&#10;"/>
          <p:cNvPicPr/>
          <p:nvPr/>
        </p:nvPicPr>
        <p:blipFill>
          <a:blip r:embed="rId3" cstate="print">
            <a:extLst>
              <a:ext uri="{28A0092B-C50C-407E-A947-70E740481C1C}">
                <a14:useLocalDpi xmlns:a14="http://schemas.microsoft.com/office/drawing/2010/main" val="0"/>
              </a:ext>
            </a:extLst>
          </a:blip>
          <a:srcRect/>
          <a:stretch/>
        </p:blipFill>
        <p:spPr bwMode="auto">
          <a:xfrm>
            <a:off x="7154503" y="3041904"/>
            <a:ext cx="4097866" cy="3073400"/>
          </a:xfrm>
          <a:prstGeom prst="rect">
            <a:avLst/>
          </a:prstGeom>
          <a:noFill/>
          <a:ln>
            <a:noFill/>
          </a:ln>
        </p:spPr>
      </p:pic>
    </p:spTree>
    <p:extLst>
      <p:ext uri="{BB962C8B-B14F-4D97-AF65-F5344CB8AC3E}">
        <p14:creationId xmlns:p14="http://schemas.microsoft.com/office/powerpoint/2010/main" val="2349145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2407" y="800100"/>
            <a:ext cx="10566400" cy="1143000"/>
          </a:xfrm>
        </p:spPr>
        <p:txBody>
          <a:bodyPr anchor="t">
            <a:normAutofit fontScale="90000"/>
          </a:bodyPr>
          <a:lstStyle/>
          <a:p>
            <a:r>
              <a:rPr lang="en-US" dirty="0">
                <a:solidFill>
                  <a:srgbClr val="002060"/>
                </a:solidFill>
              </a:rPr>
              <a:t>Medical Statement Requirement for Federal Reimbursement</a:t>
            </a:r>
          </a:p>
        </p:txBody>
      </p:sp>
      <p:sp>
        <p:nvSpPr>
          <p:cNvPr id="3" name="Content Placeholder 2"/>
          <p:cNvSpPr>
            <a:spLocks noGrp="1"/>
          </p:cNvSpPr>
          <p:nvPr>
            <p:ph idx="4294967295"/>
          </p:nvPr>
        </p:nvSpPr>
        <p:spPr>
          <a:xfrm>
            <a:off x="642407" y="2059805"/>
            <a:ext cx="10291891" cy="4330411"/>
          </a:xfrm>
          <a:solidFill>
            <a:schemeClr val="bg1"/>
          </a:solidFill>
        </p:spPr>
        <p:txBody>
          <a:bodyPr lIns="91440" tIns="45720" rIns="91440" bIns="45720" anchor="t">
            <a:noAutofit/>
          </a:bodyPr>
          <a:lstStyle/>
          <a:p>
            <a:pPr marL="344488" indent="-328613" fontAlgn="base">
              <a:spcBef>
                <a:spcPts val="600"/>
              </a:spcBef>
              <a:spcAft>
                <a:spcPts val="600"/>
              </a:spcAft>
              <a:buClr>
                <a:srgbClr val="002060"/>
              </a:buClr>
              <a:buSzPct val="100000"/>
            </a:pPr>
            <a:r>
              <a:rPr lang="en-US" sz="2600" dirty="0">
                <a:solidFill>
                  <a:srgbClr val="002060"/>
                </a:solidFill>
                <a:latin typeface="Arial"/>
                <a:cs typeface="Arial"/>
              </a:rPr>
              <a:t>Federal reimbursement: </a:t>
            </a:r>
          </a:p>
          <a:p>
            <a:pPr marL="815975" lvl="2" indent="-377825" fontAlgn="base">
              <a:spcBef>
                <a:spcPts val="600"/>
              </a:spcBef>
              <a:spcAft>
                <a:spcPts val="600"/>
              </a:spcAft>
              <a:buClr>
                <a:srgbClr val="002060"/>
              </a:buClr>
              <a:buSzPct val="75000"/>
            </a:pPr>
            <a:r>
              <a:rPr lang="en-US" sz="2400" b="1" dirty="0">
                <a:solidFill>
                  <a:srgbClr val="002060"/>
                </a:solidFill>
                <a:latin typeface="Arial"/>
                <a:cs typeface="Arial"/>
              </a:rPr>
              <a:t>Outside of the meal pattern →</a:t>
            </a:r>
            <a:r>
              <a:rPr lang="en-US" sz="2400" dirty="0">
                <a:solidFill>
                  <a:srgbClr val="002060"/>
                </a:solidFill>
                <a:latin typeface="Arial"/>
                <a:cs typeface="Arial"/>
              </a:rPr>
              <a:t> </a:t>
            </a:r>
            <a:r>
              <a:rPr lang="en-US" sz="2400" b="1" dirty="0">
                <a:solidFill>
                  <a:srgbClr val="002060"/>
                </a:solidFill>
                <a:latin typeface="Arial"/>
                <a:cs typeface="Arial"/>
              </a:rPr>
              <a:t>medical statement required</a:t>
            </a:r>
            <a:endParaRPr lang="en-US" sz="2400" dirty="0">
              <a:solidFill>
                <a:srgbClr val="002060"/>
              </a:solidFill>
              <a:latin typeface="Arial"/>
              <a:cs typeface="Arial"/>
            </a:endParaRPr>
          </a:p>
          <a:p>
            <a:pPr marL="815975" lvl="2" indent="-377825" fontAlgn="base">
              <a:spcBef>
                <a:spcPts val="600"/>
              </a:spcBef>
              <a:spcAft>
                <a:spcPts val="600"/>
              </a:spcAft>
              <a:buClr>
                <a:srgbClr val="002060"/>
              </a:buClr>
              <a:buSzPct val="75000"/>
            </a:pPr>
            <a:r>
              <a:rPr lang="en-US" sz="2400" b="1" dirty="0">
                <a:solidFill>
                  <a:srgbClr val="002060"/>
                </a:solidFill>
                <a:latin typeface="Arial"/>
                <a:cs typeface="Arial"/>
              </a:rPr>
              <a:t>Inside of the meal pattern → medical statement</a:t>
            </a:r>
            <a:r>
              <a:rPr lang="en-US" sz="2400" dirty="0">
                <a:solidFill>
                  <a:srgbClr val="002060"/>
                </a:solidFill>
                <a:latin typeface="Arial"/>
                <a:cs typeface="Arial"/>
              </a:rPr>
              <a:t> </a:t>
            </a:r>
            <a:r>
              <a:rPr lang="en-US" sz="2400" b="1" u="sng" dirty="0">
                <a:solidFill>
                  <a:srgbClr val="002060"/>
                </a:solidFill>
                <a:latin typeface="Arial"/>
                <a:cs typeface="Arial"/>
              </a:rPr>
              <a:t>not</a:t>
            </a:r>
            <a:r>
              <a:rPr lang="en-US" sz="2400" b="1" dirty="0">
                <a:solidFill>
                  <a:srgbClr val="002060"/>
                </a:solidFill>
                <a:latin typeface="Arial"/>
                <a:cs typeface="Arial"/>
              </a:rPr>
              <a:t> required</a:t>
            </a:r>
          </a:p>
          <a:p>
            <a:pPr marL="344488" indent="-328613" fontAlgn="base">
              <a:spcBef>
                <a:spcPts val="600"/>
              </a:spcBef>
              <a:spcAft>
                <a:spcPts val="600"/>
              </a:spcAft>
              <a:buClr>
                <a:srgbClr val="002060"/>
              </a:buClr>
              <a:buSzPct val="100000"/>
            </a:pPr>
            <a:r>
              <a:rPr lang="en-US" sz="2600" dirty="0">
                <a:solidFill>
                  <a:srgbClr val="002060"/>
                </a:solidFill>
                <a:latin typeface="Arial"/>
                <a:cs typeface="Arial"/>
              </a:rPr>
              <a:t>May still be required by:</a:t>
            </a:r>
          </a:p>
          <a:p>
            <a:pPr marL="815975" lvl="2" indent="-377825" fontAlgn="base">
              <a:spcBef>
                <a:spcPts val="600"/>
              </a:spcBef>
              <a:spcAft>
                <a:spcPts val="600"/>
              </a:spcAft>
              <a:buClr>
                <a:srgbClr val="002060"/>
              </a:buClr>
              <a:buSzPct val="75000"/>
            </a:pPr>
            <a:r>
              <a:rPr lang="en-US" sz="2400" dirty="0">
                <a:solidFill>
                  <a:srgbClr val="002060"/>
                </a:solidFill>
              </a:rPr>
              <a:t>Local health authority</a:t>
            </a:r>
          </a:p>
          <a:p>
            <a:pPr marL="815975" lvl="2" indent="-377825" fontAlgn="base">
              <a:spcBef>
                <a:spcPts val="600"/>
              </a:spcBef>
              <a:spcAft>
                <a:spcPts val="600"/>
              </a:spcAft>
              <a:buClr>
                <a:srgbClr val="002060"/>
              </a:buClr>
              <a:buSzPct val="75000"/>
            </a:pPr>
            <a:r>
              <a:rPr lang="en-US" sz="2400" dirty="0">
                <a:solidFill>
                  <a:srgbClr val="002060"/>
                </a:solidFill>
              </a:rPr>
              <a:t>State agency</a:t>
            </a:r>
            <a:endParaRPr lang="en-US" sz="2400" dirty="0">
              <a:solidFill>
                <a:srgbClr val="002060"/>
              </a:solidFill>
              <a:latin typeface="Arial"/>
              <a:cs typeface="Arial"/>
            </a:endParaRPr>
          </a:p>
        </p:txBody>
      </p:sp>
    </p:spTree>
    <p:extLst>
      <p:ext uri="{BB962C8B-B14F-4D97-AF65-F5344CB8AC3E}">
        <p14:creationId xmlns:p14="http://schemas.microsoft.com/office/powerpoint/2010/main" val="9777222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8613" y="800100"/>
            <a:ext cx="10566400" cy="1143000"/>
          </a:xfrm>
        </p:spPr>
        <p:txBody>
          <a:bodyPr anchor="t">
            <a:normAutofit/>
          </a:bodyPr>
          <a:lstStyle/>
          <a:p>
            <a:r>
              <a:rPr lang="en-US" dirty="0">
                <a:solidFill>
                  <a:srgbClr val="002060"/>
                </a:solidFill>
              </a:rPr>
              <a:t>Medical Statement</a:t>
            </a:r>
          </a:p>
        </p:txBody>
      </p:sp>
      <p:sp>
        <p:nvSpPr>
          <p:cNvPr id="3" name="Content Placeholder 2"/>
          <p:cNvSpPr>
            <a:spLocks noGrp="1"/>
          </p:cNvSpPr>
          <p:nvPr>
            <p:ph idx="4294967295"/>
          </p:nvPr>
        </p:nvSpPr>
        <p:spPr>
          <a:xfrm>
            <a:off x="578613" y="1818217"/>
            <a:ext cx="8085666" cy="4572000"/>
          </a:xfrm>
          <a:solidFill>
            <a:schemeClr val="bg1"/>
          </a:solidFill>
        </p:spPr>
        <p:txBody>
          <a:bodyPr lIns="91440" tIns="45720" rIns="91440" bIns="45720" anchor="t">
            <a:noAutofit/>
          </a:bodyPr>
          <a:lstStyle/>
          <a:p>
            <a:pPr marL="0" indent="0" fontAlgn="base">
              <a:spcBef>
                <a:spcPts val="600"/>
              </a:spcBef>
              <a:spcAft>
                <a:spcPts val="600"/>
              </a:spcAft>
              <a:buClr>
                <a:schemeClr val="tx1"/>
              </a:buClr>
              <a:buNone/>
            </a:pPr>
            <a:r>
              <a:rPr lang="en-US" sz="2600" b="1" dirty="0">
                <a:solidFill>
                  <a:srgbClr val="002060"/>
                </a:solidFill>
                <a:latin typeface="Arial"/>
                <a:cs typeface="Arial"/>
              </a:rPr>
              <a:t>Medical statement should include:</a:t>
            </a:r>
          </a:p>
          <a:p>
            <a:pPr marL="352425" lvl="1" indent="-336550" fontAlgn="base">
              <a:spcBef>
                <a:spcPts val="600"/>
              </a:spcBef>
              <a:spcAft>
                <a:spcPts val="1800"/>
              </a:spcAft>
              <a:buClr>
                <a:srgbClr val="002060"/>
              </a:buClr>
              <a:buSzPct val="100000"/>
              <a:buFont typeface="+mj-lt"/>
              <a:buAutoNum type="arabicPeriod"/>
            </a:pPr>
            <a:r>
              <a:rPr lang="en-US" sz="2600" dirty="0">
                <a:solidFill>
                  <a:srgbClr val="002060"/>
                </a:solidFill>
                <a:latin typeface="Arial"/>
                <a:cs typeface="Arial"/>
              </a:rPr>
              <a:t>Information about how the child’s physical or mental impairment restricts the child’s diet</a:t>
            </a:r>
          </a:p>
          <a:p>
            <a:pPr marL="352425" lvl="1" indent="-336550" fontAlgn="base">
              <a:spcBef>
                <a:spcPts val="600"/>
              </a:spcBef>
              <a:spcAft>
                <a:spcPts val="1800"/>
              </a:spcAft>
              <a:buClr>
                <a:srgbClr val="002060"/>
              </a:buClr>
              <a:buSzPct val="100000"/>
              <a:buFont typeface="+mj-lt"/>
              <a:buAutoNum type="arabicPeriod"/>
            </a:pPr>
            <a:r>
              <a:rPr lang="en-US" sz="2600" dirty="0">
                <a:solidFill>
                  <a:srgbClr val="002060"/>
                </a:solidFill>
                <a:latin typeface="Arial"/>
                <a:cs typeface="Arial"/>
              </a:rPr>
              <a:t>Meal modifications for the child’s disability</a:t>
            </a:r>
          </a:p>
          <a:p>
            <a:pPr marL="352425" lvl="1" indent="-336550" fontAlgn="base">
              <a:spcBef>
                <a:spcPts val="600"/>
              </a:spcBef>
              <a:spcAft>
                <a:spcPts val="1800"/>
              </a:spcAft>
              <a:buClr>
                <a:srgbClr val="002060"/>
              </a:buClr>
              <a:buSzPct val="100000"/>
              <a:buFont typeface="+mj-lt"/>
              <a:buAutoNum type="arabicPeriod"/>
            </a:pPr>
            <a:r>
              <a:rPr lang="en-US" sz="2600" dirty="0">
                <a:solidFill>
                  <a:srgbClr val="002060"/>
                </a:solidFill>
                <a:latin typeface="Arial"/>
                <a:cs typeface="Arial"/>
              </a:rPr>
              <a:t>Food(s) to be omitted and recommended alternatives for a modified meal</a:t>
            </a:r>
          </a:p>
        </p:txBody>
      </p:sp>
      <p:pic>
        <p:nvPicPr>
          <p:cNvPr id="15" name="Content Placeholder 14" descr="Person wearing a white coat and stethoscope"/>
          <p:cNvPicPr>
            <a:picLocks noGrp="1" noChangeAspect="1"/>
          </p:cNvPicPr>
          <p:nvPr>
            <p:ph sz="quarter" idx="4294967295"/>
          </p:nvPr>
        </p:nvPicPr>
        <p:blipFill rotWithShape="1">
          <a:blip r:embed="rId3" cstate="print">
            <a:extLst>
              <a:ext uri="{28A0092B-C50C-407E-A947-70E740481C1C}">
                <a14:useLocalDpi xmlns:a14="http://schemas.microsoft.com/office/drawing/2010/main" val="0"/>
              </a:ext>
            </a:extLst>
          </a:blip>
          <a:srcRect l="46401" r="15105"/>
          <a:stretch/>
        </p:blipFill>
        <p:spPr>
          <a:xfrm>
            <a:off x="8532945" y="611458"/>
            <a:ext cx="3250563" cy="5635084"/>
          </a:xfrm>
        </p:spPr>
      </p:pic>
    </p:spTree>
    <p:extLst>
      <p:ext uri="{BB962C8B-B14F-4D97-AF65-F5344CB8AC3E}">
        <p14:creationId xmlns:p14="http://schemas.microsoft.com/office/powerpoint/2010/main" val="8662855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Menu Planning Tips</a:t>
            </a:r>
          </a:p>
        </p:txBody>
      </p:sp>
      <p:sp>
        <p:nvSpPr>
          <p:cNvPr id="3" name="Content Placeholder 2"/>
          <p:cNvSpPr>
            <a:spLocks noGrp="1"/>
          </p:cNvSpPr>
          <p:nvPr>
            <p:ph idx="1"/>
          </p:nvPr>
        </p:nvSpPr>
        <p:spPr>
          <a:xfrm>
            <a:off x="929641" y="1676400"/>
            <a:ext cx="10515600" cy="3580207"/>
          </a:xfrm>
        </p:spPr>
        <p:txBody>
          <a:bodyPr vert="horz" lIns="91440" tIns="45720" rIns="91440" bIns="45720" rtlCol="0" anchor="t">
            <a:normAutofit/>
          </a:bodyPr>
          <a:lstStyle/>
          <a:p>
            <a:pPr marL="344488" indent="-344488">
              <a:spcBef>
                <a:spcPts val="0"/>
              </a:spcBef>
              <a:spcAft>
                <a:spcPts val="1800"/>
              </a:spcAft>
              <a:buClr>
                <a:srgbClr val="002060"/>
              </a:buClr>
              <a:buSzPct val="100000"/>
              <a:buFont typeface="Arial" panose="020B0604020202020204" pitchFamily="34" charset="0"/>
              <a:buChar char="•"/>
            </a:pPr>
            <a:r>
              <a:rPr lang="en-US" sz="2800" dirty="0">
                <a:solidFill>
                  <a:srgbClr val="002060"/>
                </a:solidFill>
                <a:latin typeface="Arial"/>
                <a:cs typeface="Arial"/>
              </a:rPr>
              <a:t>Allergen-free options in menu cycle </a:t>
            </a:r>
            <a:endParaRPr lang="en-US" sz="2800" dirty="0">
              <a:solidFill>
                <a:srgbClr val="002060"/>
              </a:solidFill>
            </a:endParaRPr>
          </a:p>
          <a:p>
            <a:pPr marL="344488" indent="-344488">
              <a:spcBef>
                <a:spcPts val="0"/>
              </a:spcBef>
              <a:spcAft>
                <a:spcPts val="1800"/>
              </a:spcAft>
              <a:buClr>
                <a:srgbClr val="002060"/>
              </a:buClr>
              <a:buSzPct val="100000"/>
              <a:buFont typeface="Arial" panose="020B0604020202020204" pitchFamily="34" charset="0"/>
              <a:buChar char="•"/>
            </a:pPr>
            <a:r>
              <a:rPr lang="en-US" sz="2800" dirty="0">
                <a:solidFill>
                  <a:srgbClr val="002060"/>
                </a:solidFill>
                <a:latin typeface="Arial"/>
                <a:cs typeface="Arial"/>
              </a:rPr>
              <a:t>Reimbursable meal with existing allergen-free options</a:t>
            </a:r>
          </a:p>
          <a:p>
            <a:pPr marL="344488" indent="-344488">
              <a:spcBef>
                <a:spcPts val="0"/>
              </a:spcBef>
              <a:spcAft>
                <a:spcPts val="1800"/>
              </a:spcAft>
              <a:buClr>
                <a:srgbClr val="002060"/>
              </a:buClr>
              <a:buSzPct val="100000"/>
              <a:buFont typeface="Arial" panose="020B0604020202020204" pitchFamily="34" charset="0"/>
              <a:buChar char="•"/>
            </a:pPr>
            <a:r>
              <a:rPr lang="en-US" sz="2800" dirty="0">
                <a:solidFill>
                  <a:srgbClr val="002060"/>
                </a:solidFill>
                <a:latin typeface="Arial"/>
                <a:cs typeface="Arial"/>
              </a:rPr>
              <a:t>Minimizes need for special recipes or menu substitutions</a:t>
            </a:r>
          </a:p>
          <a:p>
            <a:pPr marL="344488" indent="-344488">
              <a:spcBef>
                <a:spcPts val="0"/>
              </a:spcBef>
              <a:spcAft>
                <a:spcPts val="1800"/>
              </a:spcAft>
              <a:buClr>
                <a:srgbClr val="002060"/>
              </a:buClr>
              <a:buSzPct val="100000"/>
              <a:buFont typeface="Arial" panose="020B0604020202020204" pitchFamily="34" charset="0"/>
              <a:buChar char="•"/>
            </a:pPr>
            <a:r>
              <a:rPr lang="en-US" sz="2800" dirty="0">
                <a:solidFill>
                  <a:srgbClr val="002060"/>
                </a:solidFill>
                <a:latin typeface="Arial"/>
                <a:cs typeface="Arial"/>
              </a:rPr>
              <a:t>Offer Versus Serve for specific programs</a:t>
            </a:r>
          </a:p>
          <a:p>
            <a:pPr>
              <a:buClr>
                <a:schemeClr val="tx1"/>
              </a:buClr>
            </a:pPr>
            <a:endParaRPr lang="en-US" dirty="0">
              <a:solidFill>
                <a:srgbClr val="002060"/>
              </a:solidFill>
            </a:endParaRPr>
          </a:p>
        </p:txBody>
      </p:sp>
      <p:pic>
        <p:nvPicPr>
          <p:cNvPr id="6" name="Picture 5" descr="A bunch of bananas on a white background&#10;&#10;Description automatically generate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2858" y="4343400"/>
            <a:ext cx="2821547" cy="2302854"/>
          </a:xfrm>
          <a:prstGeom prst="rect">
            <a:avLst/>
          </a:prstGeom>
          <a:ln>
            <a:noFill/>
          </a:ln>
          <a:effectLst>
            <a:softEdge rad="112500"/>
          </a:effectLst>
        </p:spPr>
      </p:pic>
      <p:pic>
        <p:nvPicPr>
          <p:cNvPr id="7" name="Picture 6" descr="A group of apples next to each other&#10;&#10;Description automatically generate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9255" y="4405395"/>
            <a:ext cx="3269143" cy="2178864"/>
          </a:xfrm>
          <a:prstGeom prst="rect">
            <a:avLst/>
          </a:prstGeom>
          <a:ln>
            <a:noFill/>
          </a:ln>
          <a:effectLst>
            <a:softEdge rad="112500"/>
          </a:effectLst>
        </p:spPr>
      </p:pic>
    </p:spTree>
    <p:extLst>
      <p:ext uri="{BB962C8B-B14F-4D97-AF65-F5344CB8AC3E}">
        <p14:creationId xmlns:p14="http://schemas.microsoft.com/office/powerpoint/2010/main" val="30565278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A72BAD6A-EBA9-0848-7081-691A6CE05CA0}"/>
              </a:ext>
            </a:extLst>
          </p:cNvPr>
          <p:cNvSpPr>
            <a:spLocks noGrp="1"/>
          </p:cNvSpPr>
          <p:nvPr>
            <p:ph type="title"/>
          </p:nvPr>
        </p:nvSpPr>
        <p:spPr/>
        <p:txBody>
          <a:bodyPr/>
          <a:lstStyle/>
          <a:p>
            <a:r>
              <a:rPr lang="en-US" dirty="0">
                <a:solidFill>
                  <a:srgbClr val="002060"/>
                </a:solidFill>
              </a:rPr>
              <a:t>Modifications for Food Allergens Activity</a:t>
            </a:r>
          </a:p>
        </p:txBody>
      </p:sp>
      <p:graphicFrame>
        <p:nvGraphicFramePr>
          <p:cNvPr id="25" name="Content Placeholder 24">
            <a:extLst>
              <a:ext uri="{FF2B5EF4-FFF2-40B4-BE49-F238E27FC236}">
                <a16:creationId xmlns:a16="http://schemas.microsoft.com/office/drawing/2014/main" id="{89BB63A1-E5D9-DA83-31DE-66FC8FF6CB52}"/>
              </a:ext>
            </a:extLst>
          </p:cNvPr>
          <p:cNvGraphicFramePr>
            <a:graphicFrameLocks noGrp="1"/>
          </p:cNvGraphicFramePr>
          <p:nvPr>
            <p:ph idx="1"/>
            <p:extLst>
              <p:ext uri="{D42A27DB-BD31-4B8C-83A1-F6EECF244321}">
                <p14:modId xmlns:p14="http://schemas.microsoft.com/office/powerpoint/2010/main" val="708976154"/>
              </p:ext>
            </p:extLst>
          </p:nvPr>
        </p:nvGraphicFramePr>
        <p:xfrm>
          <a:off x="812800" y="1914525"/>
          <a:ext cx="10566400" cy="354223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170213934"/>
                    </a:ext>
                  </a:extLst>
                </a:gridCol>
                <a:gridCol w="2641600">
                  <a:extLst>
                    <a:ext uri="{9D8B030D-6E8A-4147-A177-3AD203B41FA5}">
                      <a16:colId xmlns:a16="http://schemas.microsoft.com/office/drawing/2014/main" val="4215333403"/>
                    </a:ext>
                  </a:extLst>
                </a:gridCol>
                <a:gridCol w="2641600">
                  <a:extLst>
                    <a:ext uri="{9D8B030D-6E8A-4147-A177-3AD203B41FA5}">
                      <a16:colId xmlns:a16="http://schemas.microsoft.com/office/drawing/2014/main" val="539693969"/>
                    </a:ext>
                  </a:extLst>
                </a:gridCol>
                <a:gridCol w="2641600">
                  <a:extLst>
                    <a:ext uri="{9D8B030D-6E8A-4147-A177-3AD203B41FA5}">
                      <a16:colId xmlns:a16="http://schemas.microsoft.com/office/drawing/2014/main" val="2771983759"/>
                    </a:ext>
                  </a:extLst>
                </a:gridCol>
              </a:tblGrid>
              <a:tr h="475336">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Meal Component</a:t>
                      </a:r>
                    </a:p>
                  </a:txBody>
                  <a:tcPr/>
                </a:tc>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Breakfast</a:t>
                      </a:r>
                    </a:p>
                  </a:txBody>
                  <a:tcPr/>
                </a:tc>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Lunch</a:t>
                      </a:r>
                    </a:p>
                  </a:txBody>
                  <a:tcPr/>
                </a:tc>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Snack</a:t>
                      </a:r>
                    </a:p>
                  </a:txBody>
                  <a:tcPr/>
                </a:tc>
                <a:extLst>
                  <a:ext uri="{0D108BD9-81ED-4DB2-BD59-A6C34878D82A}">
                    <a16:rowId xmlns:a16="http://schemas.microsoft.com/office/drawing/2014/main" val="776480192"/>
                  </a:ext>
                </a:extLst>
              </a:tr>
              <a:tr h="820443">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Grain</a:t>
                      </a:r>
                    </a:p>
                  </a:txBody>
                  <a:tcPr/>
                </a:tc>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WW Cinnamon Toast</a:t>
                      </a:r>
                    </a:p>
                  </a:txBody>
                  <a:tcPr/>
                </a:tc>
                <a:tc>
                  <a:txBody>
                    <a:bodyPr/>
                    <a:lstStyle/>
                    <a:p>
                      <a:pPr>
                        <a:spcBef>
                          <a:spcPts val="300"/>
                        </a:spcBef>
                        <a:spcAft>
                          <a:spcPts val="300"/>
                        </a:spcAft>
                      </a:pPr>
                      <a:r>
                        <a:rPr lang="en-US" sz="2200" kern="1200" dirty="0">
                          <a:solidFill>
                            <a:srgbClr val="002060"/>
                          </a:solidFill>
                          <a:effectLst/>
                          <a:latin typeface="Arial" panose="020B0604020202020204" pitchFamily="34" charset="0"/>
                          <a:ea typeface="+mn-ea"/>
                          <a:cs typeface="Arial" panose="020B0604020202020204" pitchFamily="34" charset="0"/>
                        </a:rPr>
                        <a:t>WW macaroni and cheese</a:t>
                      </a:r>
                      <a:endParaRPr lang="en-US" sz="2200" dirty="0">
                        <a:solidFill>
                          <a:srgbClr val="002060"/>
                        </a:solidFill>
                        <a:latin typeface="Arial" panose="020B0604020202020204" pitchFamily="34" charset="0"/>
                        <a:cs typeface="Arial" panose="020B0604020202020204" pitchFamily="34" charset="0"/>
                      </a:endParaRPr>
                    </a:p>
                  </a:txBody>
                  <a:tcPr/>
                </a:tc>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WGR pita</a:t>
                      </a:r>
                    </a:p>
                  </a:txBody>
                  <a:tcPr/>
                </a:tc>
                <a:extLst>
                  <a:ext uri="{0D108BD9-81ED-4DB2-BD59-A6C34878D82A}">
                    <a16:rowId xmlns:a16="http://schemas.microsoft.com/office/drawing/2014/main" val="178679976"/>
                  </a:ext>
                </a:extLst>
              </a:tr>
              <a:tr h="820443">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Meat/Meat Alternate</a:t>
                      </a:r>
                    </a:p>
                  </a:txBody>
                  <a:tcPr/>
                </a:tc>
                <a:tc>
                  <a:txBody>
                    <a:bodyPr/>
                    <a:lstStyle/>
                    <a:p>
                      <a:pPr>
                        <a:spcBef>
                          <a:spcPts val="300"/>
                        </a:spcBef>
                        <a:spcAft>
                          <a:spcPts val="300"/>
                        </a:spcAft>
                      </a:pPr>
                      <a:r>
                        <a:rPr lang="en-US" sz="2200" kern="1200" dirty="0">
                          <a:solidFill>
                            <a:srgbClr val="002060"/>
                          </a:solidFill>
                          <a:effectLst/>
                          <a:latin typeface="Arial" panose="020B0604020202020204" pitchFamily="34" charset="0"/>
                          <a:ea typeface="+mn-ea"/>
                          <a:cs typeface="Arial" panose="020B0604020202020204" pitchFamily="34" charset="0"/>
                        </a:rPr>
                        <a:t>Spinach egg bake*</a:t>
                      </a:r>
                      <a:endParaRPr lang="en-US" sz="2200" dirty="0">
                        <a:solidFill>
                          <a:srgbClr val="002060"/>
                        </a:solidFill>
                        <a:latin typeface="Arial" panose="020B0604020202020204" pitchFamily="34" charset="0"/>
                        <a:cs typeface="Arial" panose="020B0604020202020204" pitchFamily="34" charset="0"/>
                      </a:endParaRPr>
                    </a:p>
                  </a:txBody>
                  <a:tcPr/>
                </a:tc>
                <a:tc>
                  <a:txBody>
                    <a:bodyPr/>
                    <a:lstStyle/>
                    <a:p>
                      <a:pPr>
                        <a:spcBef>
                          <a:spcPts val="300"/>
                        </a:spcBef>
                        <a:spcAft>
                          <a:spcPts val="300"/>
                        </a:spcAft>
                      </a:pPr>
                      <a:r>
                        <a:rPr lang="en-US" sz="2200" kern="1200" dirty="0">
                          <a:solidFill>
                            <a:srgbClr val="002060"/>
                          </a:solidFill>
                          <a:effectLst/>
                          <a:latin typeface="Arial" panose="020B0604020202020204" pitchFamily="34" charset="0"/>
                          <a:ea typeface="+mn-ea"/>
                          <a:cs typeface="Arial" panose="020B0604020202020204" pitchFamily="34" charset="0"/>
                        </a:rPr>
                        <a:t>Grilled chicken drumsticks</a:t>
                      </a:r>
                      <a:endParaRPr lang="en-US" sz="2200" dirty="0">
                        <a:solidFill>
                          <a:srgbClr val="002060"/>
                        </a:solidFill>
                        <a:latin typeface="Arial" panose="020B0604020202020204" pitchFamily="34" charset="0"/>
                        <a:cs typeface="Arial" panose="020B0604020202020204" pitchFamily="34" charset="0"/>
                      </a:endParaRPr>
                    </a:p>
                  </a:txBody>
                  <a:tcPr/>
                </a:tc>
                <a:tc>
                  <a:txBody>
                    <a:bodyPr/>
                    <a:lstStyle/>
                    <a:p>
                      <a:pPr>
                        <a:spcBef>
                          <a:spcPts val="300"/>
                        </a:spcBef>
                        <a:spcAft>
                          <a:spcPts val="300"/>
                        </a:spcAft>
                      </a:pPr>
                      <a:r>
                        <a:rPr lang="en-US" sz="2200" kern="1200" dirty="0">
                          <a:solidFill>
                            <a:srgbClr val="002060"/>
                          </a:solidFill>
                          <a:effectLst/>
                          <a:latin typeface="Arial" panose="020B0604020202020204" pitchFamily="34" charset="0"/>
                          <a:ea typeface="+mn-ea"/>
                          <a:cs typeface="Arial" panose="020B0604020202020204" pitchFamily="34" charset="0"/>
                        </a:rPr>
                        <a:t>HM Hummus</a:t>
                      </a:r>
                      <a:endParaRPr lang="en-US" sz="22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44033232"/>
                  </a:ext>
                </a:extLst>
              </a:tr>
              <a:tr h="475336">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Fruit</a:t>
                      </a:r>
                    </a:p>
                  </a:txBody>
                  <a:tcPr/>
                </a:tc>
                <a:tc>
                  <a:txBody>
                    <a:bodyPr/>
                    <a:lstStyle/>
                    <a:p>
                      <a:pPr>
                        <a:spcBef>
                          <a:spcPts val="300"/>
                        </a:spcBef>
                        <a:spcAft>
                          <a:spcPts val="300"/>
                        </a:spcAft>
                      </a:pPr>
                      <a:r>
                        <a:rPr lang="en-US" sz="2200" kern="1200" dirty="0">
                          <a:solidFill>
                            <a:srgbClr val="002060"/>
                          </a:solidFill>
                          <a:effectLst/>
                          <a:latin typeface="Arial" panose="020B0604020202020204" pitchFamily="34" charset="0"/>
                          <a:ea typeface="+mn-ea"/>
                          <a:cs typeface="Arial" panose="020B0604020202020204" pitchFamily="34" charset="0"/>
                        </a:rPr>
                        <a:t>Strawberries</a:t>
                      </a:r>
                      <a:endParaRPr lang="en-US" sz="2200" dirty="0">
                        <a:solidFill>
                          <a:srgbClr val="002060"/>
                        </a:solidFill>
                        <a:latin typeface="Arial" panose="020B0604020202020204" pitchFamily="34" charset="0"/>
                        <a:cs typeface="Arial" panose="020B0604020202020204" pitchFamily="34" charset="0"/>
                      </a:endParaRPr>
                    </a:p>
                  </a:txBody>
                  <a:tcPr/>
                </a:tc>
                <a:tc>
                  <a:txBody>
                    <a:bodyPr/>
                    <a:lstStyle/>
                    <a:p>
                      <a:pPr>
                        <a:spcBef>
                          <a:spcPts val="300"/>
                        </a:spcBef>
                        <a:spcAft>
                          <a:spcPts val="300"/>
                        </a:spcAft>
                      </a:pPr>
                      <a:r>
                        <a:rPr lang="en-US" sz="2200" kern="1200" dirty="0">
                          <a:solidFill>
                            <a:srgbClr val="002060"/>
                          </a:solidFill>
                          <a:effectLst/>
                          <a:latin typeface="Arial" panose="020B0604020202020204" pitchFamily="34" charset="0"/>
                          <a:ea typeface="+mn-ea"/>
                          <a:cs typeface="Arial" panose="020B0604020202020204" pitchFamily="34" charset="0"/>
                        </a:rPr>
                        <a:t>Apples</a:t>
                      </a:r>
                      <a:endParaRPr lang="en-US" sz="2200" dirty="0">
                        <a:solidFill>
                          <a:srgbClr val="002060"/>
                        </a:solidFill>
                        <a:latin typeface="Arial" panose="020B0604020202020204" pitchFamily="34" charset="0"/>
                        <a:cs typeface="Arial" panose="020B0604020202020204" pitchFamily="34" charset="0"/>
                      </a:endParaRPr>
                    </a:p>
                  </a:txBody>
                  <a:tcPr/>
                </a:tc>
                <a:tc>
                  <a:txBody>
                    <a:bodyPr/>
                    <a:lstStyle/>
                    <a:p>
                      <a:pPr>
                        <a:spcBef>
                          <a:spcPts val="300"/>
                        </a:spcBef>
                        <a:spcAft>
                          <a:spcPts val="300"/>
                        </a:spcAft>
                      </a:pPr>
                      <a:endParaRPr lang="en-US" sz="22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73921343"/>
                  </a:ext>
                </a:extLst>
              </a:tr>
              <a:tr h="475336">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Vegetable</a:t>
                      </a:r>
                    </a:p>
                  </a:txBody>
                  <a:tcPr/>
                </a:tc>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*Spinach</a:t>
                      </a:r>
                    </a:p>
                  </a:txBody>
                  <a:tcPr/>
                </a:tc>
                <a:tc>
                  <a:txBody>
                    <a:bodyPr/>
                    <a:lstStyle/>
                    <a:p>
                      <a:pPr>
                        <a:spcBef>
                          <a:spcPts val="300"/>
                        </a:spcBef>
                        <a:spcAft>
                          <a:spcPts val="300"/>
                        </a:spcAft>
                      </a:pPr>
                      <a:r>
                        <a:rPr lang="en-US" sz="2200" kern="1200" dirty="0">
                          <a:solidFill>
                            <a:srgbClr val="002060"/>
                          </a:solidFill>
                          <a:effectLst/>
                          <a:latin typeface="Arial" panose="020B0604020202020204" pitchFamily="34" charset="0"/>
                          <a:ea typeface="+mn-ea"/>
                          <a:cs typeface="Arial" panose="020B0604020202020204" pitchFamily="34" charset="0"/>
                        </a:rPr>
                        <a:t>Carrots and peas</a:t>
                      </a:r>
                      <a:endParaRPr lang="en-US" sz="2200" dirty="0">
                        <a:solidFill>
                          <a:srgbClr val="002060"/>
                        </a:solidFill>
                        <a:latin typeface="Arial" panose="020B0604020202020204" pitchFamily="34" charset="0"/>
                        <a:cs typeface="Arial" panose="020B0604020202020204" pitchFamily="34" charset="0"/>
                      </a:endParaRPr>
                    </a:p>
                  </a:txBody>
                  <a:tcPr/>
                </a:tc>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Cucumbers</a:t>
                      </a:r>
                    </a:p>
                  </a:txBody>
                  <a:tcPr/>
                </a:tc>
                <a:extLst>
                  <a:ext uri="{0D108BD9-81ED-4DB2-BD59-A6C34878D82A}">
                    <a16:rowId xmlns:a16="http://schemas.microsoft.com/office/drawing/2014/main" val="3334717269"/>
                  </a:ext>
                </a:extLst>
              </a:tr>
              <a:tr h="475336">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Milk</a:t>
                      </a:r>
                    </a:p>
                  </a:txBody>
                  <a:tcPr/>
                </a:tc>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1% or fat-free milk</a:t>
                      </a:r>
                    </a:p>
                  </a:txBody>
                  <a:tcPr/>
                </a:tc>
                <a:tc>
                  <a:txBody>
                    <a:bodyPr/>
                    <a:lstStyle/>
                    <a:p>
                      <a:pPr>
                        <a:spcBef>
                          <a:spcPts val="300"/>
                        </a:spcBef>
                        <a:spcAft>
                          <a:spcPts val="300"/>
                        </a:spcAft>
                      </a:pPr>
                      <a:r>
                        <a:rPr lang="en-US" sz="2200" dirty="0">
                          <a:solidFill>
                            <a:srgbClr val="002060"/>
                          </a:solidFill>
                          <a:latin typeface="Arial" panose="020B0604020202020204" pitchFamily="34" charset="0"/>
                          <a:cs typeface="Arial" panose="020B0604020202020204" pitchFamily="34" charset="0"/>
                        </a:rPr>
                        <a:t>1% or fat-free milk</a:t>
                      </a:r>
                    </a:p>
                  </a:txBody>
                  <a:tcPr/>
                </a:tc>
                <a:tc>
                  <a:txBody>
                    <a:bodyPr/>
                    <a:lstStyle/>
                    <a:p>
                      <a:pPr>
                        <a:spcBef>
                          <a:spcPts val="300"/>
                        </a:spcBef>
                        <a:spcAft>
                          <a:spcPts val="300"/>
                        </a:spcAft>
                      </a:pPr>
                      <a:endParaRPr lang="en-US" sz="22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64458265"/>
                  </a:ext>
                </a:extLst>
              </a:tr>
            </a:tbl>
          </a:graphicData>
        </a:graphic>
      </p:graphicFrame>
      <p:sp>
        <p:nvSpPr>
          <p:cNvPr id="26" name="TextBox 25">
            <a:extLst>
              <a:ext uri="{FF2B5EF4-FFF2-40B4-BE49-F238E27FC236}">
                <a16:creationId xmlns:a16="http://schemas.microsoft.com/office/drawing/2014/main" id="{428C9281-DD15-6975-975F-DDA30894B036}"/>
              </a:ext>
            </a:extLst>
          </p:cNvPr>
          <p:cNvSpPr txBox="1"/>
          <p:nvPr/>
        </p:nvSpPr>
        <p:spPr>
          <a:xfrm>
            <a:off x="2534920" y="5783897"/>
            <a:ext cx="8641080" cy="461665"/>
          </a:xfrm>
          <a:prstGeom prst="rect">
            <a:avLst/>
          </a:prstGeom>
          <a:noFill/>
        </p:spPr>
        <p:txBody>
          <a:bodyPr wrap="square" rtlCol="0">
            <a:spAutoFit/>
          </a:bodyPr>
          <a:lstStyle/>
          <a:p>
            <a:r>
              <a:rPr lang="en-US" sz="2400" dirty="0">
                <a:solidFill>
                  <a:srgbClr val="002060"/>
                </a:solidFill>
                <a:latin typeface="Arial" panose="020B0604020202020204" pitchFamily="34" charset="0"/>
                <a:cs typeface="Arial" panose="020B0604020202020204" pitchFamily="34" charset="0"/>
              </a:rPr>
              <a:t>Food Allergens: Milk, Eggs, Strawberries, Cinnamon, Sesame  </a:t>
            </a:r>
          </a:p>
        </p:txBody>
      </p:sp>
      <p:sp>
        <p:nvSpPr>
          <p:cNvPr id="27" name="TextBox 26">
            <a:extLst>
              <a:ext uri="{FF2B5EF4-FFF2-40B4-BE49-F238E27FC236}">
                <a16:creationId xmlns:a16="http://schemas.microsoft.com/office/drawing/2014/main" id="{0ECB8C42-6C40-6E9E-E4FC-51AE0AE55F6C}"/>
              </a:ext>
            </a:extLst>
          </p:cNvPr>
          <p:cNvSpPr txBox="1"/>
          <p:nvPr/>
        </p:nvSpPr>
        <p:spPr>
          <a:xfrm>
            <a:off x="3402584" y="1401247"/>
            <a:ext cx="5156200" cy="461665"/>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Menu for 3–5-year-olds</a:t>
            </a:r>
          </a:p>
        </p:txBody>
      </p:sp>
    </p:spTree>
    <p:extLst>
      <p:ext uri="{BB962C8B-B14F-4D97-AF65-F5344CB8AC3E}">
        <p14:creationId xmlns:p14="http://schemas.microsoft.com/office/powerpoint/2010/main" val="39494470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2060"/>
                </a:solidFill>
                <a:effectLst>
                  <a:innerShdw blurRad="63500" dist="50800">
                    <a:prstClr val="black">
                      <a:alpha val="50000"/>
                    </a:prstClr>
                  </a:innerShdw>
                </a:effectLst>
              </a:rPr>
              <a:t>The Team</a:t>
            </a:r>
            <a:endParaRPr lang="en-US" dirty="0">
              <a:solidFill>
                <a:srgbClr val="002060"/>
              </a:solidFill>
            </a:endParaRPr>
          </a:p>
        </p:txBody>
      </p:sp>
      <p:graphicFrame>
        <p:nvGraphicFramePr>
          <p:cNvPr id="4" name="Diagram 3">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02189"/>
              </p:ext>
            </p:extLst>
          </p:nvPr>
        </p:nvGraphicFramePr>
        <p:xfrm>
          <a:off x="2053167" y="613833"/>
          <a:ext cx="8075084" cy="5408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rot="3555044">
            <a:off x="7364407" y="2287375"/>
            <a:ext cx="2007281" cy="369332"/>
          </a:xfrm>
          <a:prstGeom prst="rect">
            <a:avLst/>
          </a:prstGeom>
          <a:noFill/>
        </p:spPr>
        <p:txBody>
          <a:bodyPr wrap="none" rtlCol="0">
            <a:spAutoFit/>
          </a:bodyPr>
          <a:lstStyle/>
          <a:p>
            <a:r>
              <a:rPr lang="en-US" dirty="0">
                <a:solidFill>
                  <a:srgbClr val="002060"/>
                </a:solidFill>
                <a:latin typeface="Century Gothic" panose="020B0502020202020204" pitchFamily="34" charset="0"/>
              </a:rPr>
              <a:t>Communication</a:t>
            </a:r>
            <a:endParaRPr lang="en-US" sz="1400" dirty="0">
              <a:solidFill>
                <a:srgbClr val="002060"/>
              </a:solidFill>
              <a:latin typeface="Century Gothic" panose="020B0502020202020204" pitchFamily="34" charset="0"/>
            </a:endParaRPr>
          </a:p>
        </p:txBody>
      </p:sp>
      <p:sp>
        <p:nvSpPr>
          <p:cNvPr id="7" name="TextBox 6"/>
          <p:cNvSpPr txBox="1"/>
          <p:nvPr/>
        </p:nvSpPr>
        <p:spPr>
          <a:xfrm>
            <a:off x="5092359" y="5953667"/>
            <a:ext cx="2007281" cy="369332"/>
          </a:xfrm>
          <a:prstGeom prst="rect">
            <a:avLst/>
          </a:prstGeom>
          <a:noFill/>
        </p:spPr>
        <p:txBody>
          <a:bodyPr wrap="none" rtlCol="0">
            <a:spAutoFit/>
          </a:bodyPr>
          <a:lstStyle/>
          <a:p>
            <a:r>
              <a:rPr lang="en-US" dirty="0">
                <a:solidFill>
                  <a:srgbClr val="002060"/>
                </a:solidFill>
                <a:latin typeface="Century Gothic" panose="020B0502020202020204" pitchFamily="34" charset="0"/>
              </a:rPr>
              <a:t>Communication</a:t>
            </a:r>
            <a:endParaRPr lang="en-US" sz="1400" dirty="0">
              <a:solidFill>
                <a:srgbClr val="002060"/>
              </a:solidFill>
              <a:latin typeface="Century Gothic" panose="020B0502020202020204" pitchFamily="34" charset="0"/>
            </a:endParaRPr>
          </a:p>
        </p:txBody>
      </p:sp>
      <p:sp>
        <p:nvSpPr>
          <p:cNvPr id="8" name="TextBox 7"/>
          <p:cNvSpPr txBox="1"/>
          <p:nvPr/>
        </p:nvSpPr>
        <p:spPr>
          <a:xfrm rot="18597759">
            <a:off x="2982926" y="2074796"/>
            <a:ext cx="2007281" cy="369332"/>
          </a:xfrm>
          <a:prstGeom prst="rect">
            <a:avLst/>
          </a:prstGeom>
          <a:noFill/>
        </p:spPr>
        <p:txBody>
          <a:bodyPr wrap="none" rtlCol="0">
            <a:spAutoFit/>
          </a:bodyPr>
          <a:lstStyle/>
          <a:p>
            <a:r>
              <a:rPr lang="en-US" dirty="0">
                <a:solidFill>
                  <a:srgbClr val="002060"/>
                </a:solidFill>
                <a:latin typeface="Century Gothic" panose="020B0502020202020204" pitchFamily="34" charset="0"/>
              </a:rPr>
              <a:t>Communication</a:t>
            </a:r>
            <a:endParaRPr lang="en-US" sz="1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352676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990600" y="2209800"/>
            <a:ext cx="4572000" cy="639763"/>
          </a:xfrm>
        </p:spPr>
        <p:txBody>
          <a:bodyPr>
            <a:noAutofit/>
          </a:bodyPr>
          <a:lstStyle/>
          <a:p>
            <a:pPr marL="15875" indent="0">
              <a:buNone/>
            </a:pPr>
            <a:r>
              <a:rPr lang="en-US" sz="2800" b="1" dirty="0">
                <a:solidFill>
                  <a:srgbClr val="002060"/>
                </a:solidFill>
              </a:rPr>
              <a:t>Food Related Disabilities</a:t>
            </a:r>
          </a:p>
        </p:txBody>
      </p:sp>
      <p:sp>
        <p:nvSpPr>
          <p:cNvPr id="5" name="Text Placeholder 4"/>
          <p:cNvSpPr>
            <a:spLocks noGrp="1"/>
          </p:cNvSpPr>
          <p:nvPr>
            <p:ph type="body" sz="quarter" idx="4294967295"/>
          </p:nvPr>
        </p:nvSpPr>
        <p:spPr>
          <a:xfrm>
            <a:off x="6324600" y="2209800"/>
            <a:ext cx="4419600" cy="639763"/>
          </a:xfrm>
        </p:spPr>
        <p:txBody>
          <a:bodyPr>
            <a:noAutofit/>
          </a:bodyPr>
          <a:lstStyle/>
          <a:p>
            <a:pPr marL="15875" indent="0">
              <a:buNone/>
            </a:pPr>
            <a:r>
              <a:rPr lang="en-US" sz="2800" b="1" dirty="0">
                <a:solidFill>
                  <a:srgbClr val="002060"/>
                </a:solidFill>
              </a:rPr>
              <a:t>Other Accommodations</a:t>
            </a:r>
          </a:p>
        </p:txBody>
      </p:sp>
      <p:sp>
        <p:nvSpPr>
          <p:cNvPr id="6" name="Content Placeholder 5"/>
          <p:cNvSpPr>
            <a:spLocks noGrp="1"/>
          </p:cNvSpPr>
          <p:nvPr>
            <p:ph sz="quarter" idx="4294967295"/>
          </p:nvPr>
        </p:nvSpPr>
        <p:spPr>
          <a:xfrm>
            <a:off x="6324600" y="2971800"/>
            <a:ext cx="3810000" cy="2835275"/>
          </a:xfrm>
        </p:spPr>
        <p:txBody>
          <a:bodyPr>
            <a:normAutofit/>
          </a:bodyPr>
          <a:lstStyle/>
          <a:p>
            <a:pPr marL="344488" indent="-347663">
              <a:spcAft>
                <a:spcPts val="1800"/>
              </a:spcAft>
              <a:buSzPct val="100000"/>
            </a:pPr>
            <a:r>
              <a:rPr lang="en-US" altLang="en-US" sz="2800" dirty="0">
                <a:solidFill>
                  <a:srgbClr val="002060"/>
                </a:solidFill>
              </a:rPr>
              <a:t>Texture</a:t>
            </a:r>
          </a:p>
          <a:p>
            <a:pPr marL="344488" indent="-347663">
              <a:spcAft>
                <a:spcPts val="1800"/>
              </a:spcAft>
              <a:buSzPct val="100000"/>
            </a:pPr>
            <a:r>
              <a:rPr lang="en-US" altLang="en-US" sz="2800" dirty="0">
                <a:solidFill>
                  <a:srgbClr val="002060"/>
                </a:solidFill>
              </a:rPr>
              <a:t>IV</a:t>
            </a:r>
          </a:p>
          <a:p>
            <a:pPr marL="344488" indent="-347663">
              <a:spcAft>
                <a:spcPts val="1800"/>
              </a:spcAft>
              <a:buSzPct val="100000"/>
            </a:pPr>
            <a:r>
              <a:rPr lang="en-US" altLang="en-US" sz="2800" dirty="0">
                <a:solidFill>
                  <a:srgbClr val="002060"/>
                </a:solidFill>
              </a:rPr>
              <a:t>Tube feeding</a:t>
            </a:r>
          </a:p>
          <a:p>
            <a:pPr>
              <a:spcAft>
                <a:spcPts val="1800"/>
              </a:spcAft>
            </a:pPr>
            <a:endParaRPr lang="en-US" sz="2800" dirty="0">
              <a:solidFill>
                <a:srgbClr val="002060"/>
              </a:solidFill>
            </a:endParaRPr>
          </a:p>
        </p:txBody>
      </p:sp>
      <p:sp>
        <p:nvSpPr>
          <p:cNvPr id="4" name="Content Placeholder 3"/>
          <p:cNvSpPr>
            <a:spLocks noGrp="1"/>
          </p:cNvSpPr>
          <p:nvPr>
            <p:ph idx="4294967295"/>
          </p:nvPr>
        </p:nvSpPr>
        <p:spPr>
          <a:xfrm>
            <a:off x="990600" y="2971800"/>
            <a:ext cx="4495800" cy="2118518"/>
          </a:xfrm>
        </p:spPr>
        <p:txBody>
          <a:bodyPr>
            <a:noAutofit/>
          </a:bodyPr>
          <a:lstStyle/>
          <a:p>
            <a:pPr marL="344488" indent="-347663">
              <a:spcAft>
                <a:spcPts val="1800"/>
              </a:spcAft>
              <a:buSzPct val="100000"/>
            </a:pPr>
            <a:r>
              <a:rPr lang="en-US" altLang="en-US" sz="2600" dirty="0">
                <a:solidFill>
                  <a:srgbClr val="002060"/>
                </a:solidFill>
              </a:rPr>
              <a:t>Diabetes</a:t>
            </a:r>
          </a:p>
          <a:p>
            <a:pPr marL="344488" indent="-347663">
              <a:spcAft>
                <a:spcPts val="1800"/>
              </a:spcAft>
              <a:buSzPct val="100000"/>
            </a:pPr>
            <a:r>
              <a:rPr lang="en-US" sz="2600" dirty="0">
                <a:solidFill>
                  <a:srgbClr val="002060"/>
                </a:solidFill>
              </a:rPr>
              <a:t>Phenylketonuria (PKU)</a:t>
            </a:r>
            <a:endParaRPr lang="en-US" altLang="en-US" sz="2600" dirty="0">
              <a:solidFill>
                <a:srgbClr val="002060"/>
              </a:solidFill>
            </a:endParaRPr>
          </a:p>
          <a:p>
            <a:pPr marL="344488" indent="-347663">
              <a:spcAft>
                <a:spcPts val="1800"/>
              </a:spcAft>
              <a:buSzPct val="100000"/>
            </a:pPr>
            <a:r>
              <a:rPr lang="en-US" altLang="en-US" sz="2600" dirty="0">
                <a:solidFill>
                  <a:srgbClr val="002060"/>
                </a:solidFill>
              </a:rPr>
              <a:t>Celiac disease</a:t>
            </a:r>
          </a:p>
          <a:p>
            <a:pPr>
              <a:spcAft>
                <a:spcPts val="1800"/>
              </a:spcAft>
            </a:pPr>
            <a:endParaRPr lang="en-US" dirty="0">
              <a:solidFill>
                <a:srgbClr val="002060"/>
              </a:solidFill>
            </a:endParaRPr>
          </a:p>
        </p:txBody>
      </p:sp>
      <p:sp>
        <p:nvSpPr>
          <p:cNvPr id="7" name="Title 2"/>
          <p:cNvSpPr txBox="1">
            <a:spLocks/>
          </p:cNvSpPr>
          <p:nvPr/>
        </p:nvSpPr>
        <p:spPr>
          <a:xfrm>
            <a:off x="990600" y="670955"/>
            <a:ext cx="97536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Accommodating Children With Other Food-Related Disabilities</a:t>
            </a:r>
          </a:p>
        </p:txBody>
      </p:sp>
    </p:spTree>
    <p:extLst>
      <p:ext uri="{BB962C8B-B14F-4D97-AF65-F5344CB8AC3E}">
        <p14:creationId xmlns:p14="http://schemas.microsoft.com/office/powerpoint/2010/main" val="310522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4800" y="322729"/>
            <a:ext cx="11528139" cy="6248400"/>
          </a:xfrm>
        </p:spPr>
      </p:pic>
    </p:spTree>
    <p:extLst>
      <p:ext uri="{BB962C8B-B14F-4D97-AF65-F5344CB8AC3E}">
        <p14:creationId xmlns:p14="http://schemas.microsoft.com/office/powerpoint/2010/main" val="756502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41177893"/>
              </p:ext>
            </p:extLst>
          </p:nvPr>
        </p:nvGraphicFramePr>
        <p:xfrm>
          <a:off x="1066800" y="1752600"/>
          <a:ext cx="9982200" cy="4467923"/>
        </p:xfrm>
        <a:graphic>
          <a:graphicData uri="http://schemas.openxmlformats.org/drawingml/2006/table">
            <a:tbl>
              <a:tblPr firstRow="1" bandRow="1">
                <a:tableStyleId>{5C22544A-7EE6-4342-B048-85BDC9FD1C3A}</a:tableStyleId>
              </a:tblPr>
              <a:tblGrid>
                <a:gridCol w="3327400">
                  <a:extLst>
                    <a:ext uri="{9D8B030D-6E8A-4147-A177-3AD203B41FA5}">
                      <a16:colId xmlns:a16="http://schemas.microsoft.com/office/drawing/2014/main" val="1010397189"/>
                    </a:ext>
                  </a:extLst>
                </a:gridCol>
                <a:gridCol w="3327400">
                  <a:extLst>
                    <a:ext uri="{9D8B030D-6E8A-4147-A177-3AD203B41FA5}">
                      <a16:colId xmlns:a16="http://schemas.microsoft.com/office/drawing/2014/main" val="3402997230"/>
                    </a:ext>
                  </a:extLst>
                </a:gridCol>
                <a:gridCol w="3327400">
                  <a:extLst>
                    <a:ext uri="{9D8B030D-6E8A-4147-A177-3AD203B41FA5}">
                      <a16:colId xmlns:a16="http://schemas.microsoft.com/office/drawing/2014/main" val="1339157768"/>
                    </a:ext>
                  </a:extLst>
                </a:gridCol>
              </a:tblGrid>
              <a:tr h="1724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1" u="none" dirty="0">
                          <a:solidFill>
                            <a:schemeClr val="tx1"/>
                          </a:solidFill>
                          <a:latin typeface="Arial" panose="020B0604020202020204" pitchFamily="34" charset="0"/>
                          <a:cs typeface="Arial" panose="020B0604020202020204" pitchFamily="34" charset="0"/>
                        </a:rPr>
                        <a:t>Outside food prepared and served in the program</a:t>
                      </a:r>
                    </a:p>
                  </a:txBody>
                  <a:tcPr marL="91239" marR="912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1" u="none" dirty="0">
                          <a:solidFill>
                            <a:schemeClr val="tx1"/>
                          </a:solidFill>
                          <a:latin typeface="Arial" panose="020B0604020202020204" pitchFamily="34" charset="0"/>
                          <a:cs typeface="Arial" panose="020B0604020202020204" pitchFamily="34" charset="0"/>
                        </a:rPr>
                        <a:t>Program food served outside the kitchen/cafeteria</a:t>
                      </a:r>
                    </a:p>
                  </a:txBody>
                  <a:tcPr marL="91239" marR="912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1" u="none" dirty="0">
                          <a:solidFill>
                            <a:schemeClr val="tx1"/>
                          </a:solidFill>
                          <a:latin typeface="Arial" panose="020B0604020202020204" pitchFamily="34" charset="0"/>
                          <a:cs typeface="Arial" panose="020B0604020202020204" pitchFamily="34" charset="0"/>
                        </a:rPr>
                        <a:t>Outside food sources served at the site</a:t>
                      </a:r>
                    </a:p>
                  </a:txBody>
                  <a:tcPr marL="91239" marR="91239" anchor="ctr"/>
                </a:tc>
                <a:extLst>
                  <a:ext uri="{0D108BD9-81ED-4DB2-BD59-A6C34878D82A}">
                    <a16:rowId xmlns:a16="http://schemas.microsoft.com/office/drawing/2014/main" val="3649856418"/>
                  </a:ext>
                </a:extLst>
              </a:tr>
              <a:tr h="2694877">
                <a:tc>
                  <a:txBody>
                    <a:bodyPr/>
                    <a:lstStyle/>
                    <a:p>
                      <a:pPr marL="226695" indent="-226695">
                        <a:spcAft>
                          <a:spcPts val="1200"/>
                        </a:spcAft>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Restaurants</a:t>
                      </a:r>
                    </a:p>
                    <a:p>
                      <a:pPr marL="226695" lvl="0" indent="-226695">
                        <a:spcAft>
                          <a:spcPts val="1200"/>
                        </a:spcAft>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Caterers</a:t>
                      </a:r>
                    </a:p>
                    <a:p>
                      <a:pPr marL="226695" lvl="0" indent="-226695">
                        <a:spcAft>
                          <a:spcPts val="1200"/>
                        </a:spcAft>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Vended meals</a:t>
                      </a:r>
                    </a:p>
                    <a:p>
                      <a:pPr lvl="0">
                        <a:spcAft>
                          <a:spcPts val="1200"/>
                        </a:spcAft>
                        <a:buNone/>
                      </a:pPr>
                      <a:endParaRPr lang="en-US" sz="2600" dirty="0">
                        <a:solidFill>
                          <a:schemeClr val="tx1"/>
                        </a:solidFill>
                        <a:latin typeface="Arial" panose="020B0604020202020204" pitchFamily="34" charset="0"/>
                        <a:cs typeface="Arial" panose="020B0604020202020204" pitchFamily="34" charset="0"/>
                      </a:endParaRPr>
                    </a:p>
                  </a:txBody>
                  <a:tcPr marL="91239" marR="91239"/>
                </a:tc>
                <a:tc>
                  <a:txBody>
                    <a:bodyPr/>
                    <a:lstStyle/>
                    <a:p>
                      <a:pPr marL="226695" indent="-226695">
                        <a:spcAft>
                          <a:spcPts val="1200"/>
                        </a:spcAft>
                        <a:buFont typeface="Arial" panose="020B0604020202020204" pitchFamily="34" charset="0"/>
                        <a:buChar char="•"/>
                      </a:pPr>
                      <a:r>
                        <a:rPr lang="en-US" sz="2400" kern="1200" dirty="0">
                          <a:solidFill>
                            <a:schemeClr val="tx1"/>
                          </a:solidFill>
                          <a:effectLst/>
                          <a:latin typeface="Arial" panose="020B0604020202020204" pitchFamily="34" charset="0"/>
                          <a:cs typeface="Arial" panose="020B0604020202020204" pitchFamily="34" charset="0"/>
                        </a:rPr>
                        <a:t>Food served in the classroom</a:t>
                      </a:r>
                    </a:p>
                    <a:p>
                      <a:pPr marL="226695" indent="-226695">
                        <a:spcAft>
                          <a:spcPts val="1200"/>
                        </a:spcAft>
                        <a:buFont typeface="Arial" panose="020B0604020202020204" pitchFamily="34" charset="0"/>
                        <a:buChar char="•"/>
                      </a:pPr>
                      <a:r>
                        <a:rPr lang="en-US" sz="2400" kern="1200" dirty="0">
                          <a:solidFill>
                            <a:schemeClr val="tx1"/>
                          </a:solidFill>
                          <a:effectLst/>
                          <a:latin typeface="Arial" panose="020B0604020202020204" pitchFamily="34" charset="0"/>
                          <a:cs typeface="Arial" panose="020B0604020202020204" pitchFamily="34" charset="0"/>
                        </a:rPr>
                        <a:t>Field trip</a:t>
                      </a:r>
                    </a:p>
                    <a:p>
                      <a:pPr marL="226695" indent="-226695">
                        <a:spcAft>
                          <a:spcPts val="1200"/>
                        </a:spcAft>
                        <a:buFont typeface="Arial" panose="020B0604020202020204" pitchFamily="34" charset="0"/>
                        <a:buChar char="•"/>
                      </a:pPr>
                      <a:r>
                        <a:rPr lang="en-US" sz="2400" kern="1200" dirty="0">
                          <a:solidFill>
                            <a:schemeClr val="tx1"/>
                          </a:solidFill>
                          <a:effectLst/>
                          <a:latin typeface="Arial" panose="020B0604020202020204" pitchFamily="34" charset="0"/>
                          <a:cs typeface="Arial" panose="020B0604020202020204" pitchFamily="34" charset="0"/>
                        </a:rPr>
                        <a:t>Playground</a:t>
                      </a:r>
                    </a:p>
                    <a:p>
                      <a:pPr marL="226695" indent="-226695">
                        <a:spcAft>
                          <a:spcPts val="1200"/>
                        </a:spcAft>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Afterschool Snack Program</a:t>
                      </a:r>
                    </a:p>
                  </a:txBody>
                  <a:tcPr marL="91239" marR="91239"/>
                </a:tc>
                <a:tc>
                  <a:txBody>
                    <a:bodyPr/>
                    <a:lstStyle/>
                    <a:p>
                      <a:pPr marL="226695" indent="-226695">
                        <a:spcAft>
                          <a:spcPts val="1200"/>
                        </a:spcAft>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Potlucks</a:t>
                      </a:r>
                    </a:p>
                    <a:p>
                      <a:pPr marL="226695" lvl="0" indent="-226695">
                        <a:spcAft>
                          <a:spcPts val="1200"/>
                        </a:spcAft>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Classroom projects</a:t>
                      </a:r>
                    </a:p>
                    <a:p>
                      <a:pPr marL="226695" lvl="0" indent="-226695">
                        <a:spcAft>
                          <a:spcPts val="1200"/>
                        </a:spcAft>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Parent provided</a:t>
                      </a:r>
                    </a:p>
                    <a:p>
                      <a:pPr marL="226695" lvl="0" indent="-226695">
                        <a:spcAft>
                          <a:spcPts val="1200"/>
                        </a:spcAft>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Donations</a:t>
                      </a:r>
                    </a:p>
                  </a:txBody>
                  <a:tcPr marL="91239" marR="91239"/>
                </a:tc>
                <a:extLst>
                  <a:ext uri="{0D108BD9-81ED-4DB2-BD59-A6C34878D82A}">
                    <a16:rowId xmlns:a16="http://schemas.microsoft.com/office/drawing/2014/main" val="4258725822"/>
                  </a:ext>
                </a:extLst>
              </a:tr>
            </a:tbl>
          </a:graphicData>
        </a:graphic>
      </p:graphicFrame>
      <p:sp>
        <p:nvSpPr>
          <p:cNvPr id="4" name="Title 2"/>
          <p:cNvSpPr txBox="1">
            <a:spLocks/>
          </p:cNvSpPr>
          <p:nvPr/>
        </p:nvSpPr>
        <p:spPr>
          <a:xfrm>
            <a:off x="1066800" y="533400"/>
            <a:ext cx="10210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Strategies to Manage Outside Food</a:t>
            </a:r>
          </a:p>
        </p:txBody>
      </p:sp>
    </p:spTree>
    <p:extLst>
      <p:ext uri="{BB962C8B-B14F-4D97-AF65-F5344CB8AC3E}">
        <p14:creationId xmlns:p14="http://schemas.microsoft.com/office/powerpoint/2010/main" val="38928007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066800" y="1676400"/>
            <a:ext cx="10058400" cy="4409805"/>
          </a:xfrm>
        </p:spPr>
        <p:txBody>
          <a:bodyPr vert="horz" lIns="91440" tIns="45720" rIns="91440" bIns="45720" rtlCol="0" anchor="t">
            <a:normAutofit/>
          </a:bodyPr>
          <a:lstStyle/>
          <a:p>
            <a:pPr marL="344488" indent="-327025">
              <a:spcAft>
                <a:spcPts val="1800"/>
              </a:spcAft>
              <a:buClr>
                <a:srgbClr val="002060"/>
              </a:buClr>
              <a:buSzPct val="100000"/>
              <a:buFont typeface="+mj-lt"/>
              <a:buAutoNum type="arabicPeriod"/>
            </a:pPr>
            <a:r>
              <a:rPr lang="en-US" sz="2800" dirty="0">
                <a:solidFill>
                  <a:srgbClr val="002060"/>
                </a:solidFill>
                <a:latin typeface="Arial"/>
                <a:cs typeface="Arial"/>
              </a:rPr>
              <a:t>Work in groups. </a:t>
            </a:r>
            <a:endParaRPr lang="en-US" dirty="0">
              <a:solidFill>
                <a:srgbClr val="002060"/>
              </a:solidFill>
            </a:endParaRPr>
          </a:p>
          <a:p>
            <a:pPr marL="344488" indent="-327025">
              <a:spcAft>
                <a:spcPts val="1800"/>
              </a:spcAft>
              <a:buClr>
                <a:srgbClr val="002060"/>
              </a:buClr>
              <a:buSzPct val="100000"/>
              <a:buFont typeface="+mj-lt"/>
              <a:buAutoNum type="arabicPeriod"/>
            </a:pPr>
            <a:r>
              <a:rPr lang="en-US" sz="2800" dirty="0">
                <a:solidFill>
                  <a:srgbClr val="002060"/>
                </a:solidFill>
                <a:latin typeface="Arial"/>
                <a:cs typeface="Arial"/>
              </a:rPr>
              <a:t>Each group has a scenario of a child with a known life-threatening food allergy.</a:t>
            </a:r>
            <a:endParaRPr lang="en-US" sz="2800" dirty="0">
              <a:solidFill>
                <a:srgbClr val="002060"/>
              </a:solidFill>
            </a:endParaRPr>
          </a:p>
          <a:p>
            <a:pPr marL="344488" indent="-327025">
              <a:spcAft>
                <a:spcPts val="1800"/>
              </a:spcAft>
              <a:buClr>
                <a:srgbClr val="002060"/>
              </a:buClr>
              <a:buSzPct val="100000"/>
              <a:buFont typeface="+mj-lt"/>
              <a:buAutoNum type="arabicPeriod"/>
            </a:pPr>
            <a:r>
              <a:rPr lang="en-US" sz="2800" dirty="0">
                <a:solidFill>
                  <a:srgbClr val="002060"/>
                </a:solidFill>
                <a:latin typeface="Arial"/>
                <a:cs typeface="Arial"/>
              </a:rPr>
              <a:t>On the chart paper, record the actions you would take to safely provide food for the child.</a:t>
            </a:r>
            <a:endParaRPr lang="en-US" sz="2800" dirty="0">
              <a:solidFill>
                <a:srgbClr val="002060"/>
              </a:solidFill>
            </a:endParaRPr>
          </a:p>
          <a:p>
            <a:pPr marL="344488" indent="-327025">
              <a:spcAft>
                <a:spcPts val="1800"/>
              </a:spcAft>
              <a:buClr>
                <a:srgbClr val="002060"/>
              </a:buClr>
              <a:buSzPct val="100000"/>
              <a:buFont typeface="+mj-lt"/>
              <a:buAutoNum type="arabicPeriod"/>
            </a:pPr>
            <a:r>
              <a:rPr lang="en-US" sz="2800" dirty="0">
                <a:solidFill>
                  <a:srgbClr val="002060"/>
                </a:solidFill>
                <a:latin typeface="Arial"/>
                <a:cs typeface="Arial"/>
              </a:rPr>
              <a:t>Select a spokesperson; share your group’s scenario and the actions.</a:t>
            </a:r>
            <a:endParaRPr lang="en-US" sz="2800" dirty="0">
              <a:solidFill>
                <a:srgbClr val="002060"/>
              </a:solidFill>
            </a:endParaRPr>
          </a:p>
          <a:p>
            <a:pPr marL="582930" indent="-514350" algn="l">
              <a:buClr>
                <a:schemeClr val="tx1"/>
              </a:buClr>
              <a:buFont typeface="+mj-lt"/>
              <a:buAutoNum type="arabicPeriod"/>
            </a:pPr>
            <a:endParaRPr lang="en-US" sz="2600" dirty="0">
              <a:solidFill>
                <a:srgbClr val="002060"/>
              </a:solidFill>
            </a:endParaRPr>
          </a:p>
          <a:p>
            <a:pPr marL="582930" indent="-514350" algn="l">
              <a:buClr>
                <a:schemeClr val="tx1"/>
              </a:buClr>
              <a:buFont typeface="+mj-lt"/>
              <a:buAutoNum type="arabicPeriod"/>
            </a:pPr>
            <a:endParaRPr lang="en-US" sz="2600" dirty="0">
              <a:solidFill>
                <a:srgbClr val="002060"/>
              </a:solidFill>
            </a:endParaRPr>
          </a:p>
          <a:p>
            <a:pPr marL="514350" indent="-514350">
              <a:buClr>
                <a:schemeClr val="tx1"/>
              </a:buClr>
              <a:buFont typeface="+mj-lt"/>
              <a:buAutoNum type="arabicPeriod"/>
            </a:pPr>
            <a:endParaRPr lang="en-US" sz="2600" dirty="0">
              <a:solidFill>
                <a:srgbClr val="002060"/>
              </a:solidFill>
            </a:endParaRPr>
          </a:p>
        </p:txBody>
      </p:sp>
      <p:sp>
        <p:nvSpPr>
          <p:cNvPr id="5" name="Title 2"/>
          <p:cNvSpPr txBox="1">
            <a:spLocks/>
          </p:cNvSpPr>
          <p:nvPr/>
        </p:nvSpPr>
        <p:spPr>
          <a:xfrm>
            <a:off x="1066800" y="5334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Reduce the Risk Activity</a:t>
            </a:r>
          </a:p>
        </p:txBody>
      </p:sp>
    </p:spTree>
    <p:extLst>
      <p:ext uri="{BB962C8B-B14F-4D97-AF65-F5344CB8AC3E}">
        <p14:creationId xmlns:p14="http://schemas.microsoft.com/office/powerpoint/2010/main" val="600556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066800" y="1752600"/>
            <a:ext cx="9829800" cy="4351338"/>
          </a:xfrm>
        </p:spPr>
        <p:txBody>
          <a:bodyPr vert="horz" lIns="91440" tIns="45720" rIns="91440" bIns="45720" rtlCol="0" anchor="t">
            <a:normAutofit/>
          </a:bodyPr>
          <a:lstStyle/>
          <a:p>
            <a:pPr marL="344488" indent="-328613">
              <a:lnSpc>
                <a:spcPct val="110000"/>
              </a:lnSpc>
              <a:spcBef>
                <a:spcPts val="0"/>
              </a:spcBef>
              <a:spcAft>
                <a:spcPts val="1800"/>
              </a:spcAft>
              <a:buClr>
                <a:srgbClr val="002060"/>
              </a:buClr>
              <a:buSzPct val="100000"/>
            </a:pPr>
            <a:r>
              <a:rPr lang="en-US" sz="2800" dirty="0">
                <a:solidFill>
                  <a:srgbClr val="002060"/>
                </a:solidFill>
                <a:latin typeface="Arial"/>
                <a:cs typeface="Arial"/>
              </a:rPr>
              <a:t>Accommodate children with food allergies.</a:t>
            </a:r>
          </a:p>
          <a:p>
            <a:pPr marL="344488" indent="-328613">
              <a:lnSpc>
                <a:spcPct val="110000"/>
              </a:lnSpc>
              <a:spcBef>
                <a:spcPts val="0"/>
              </a:spcBef>
              <a:spcAft>
                <a:spcPts val="1800"/>
              </a:spcAft>
              <a:buClr>
                <a:srgbClr val="002060"/>
              </a:buClr>
              <a:buSzPct val="100000"/>
            </a:pPr>
            <a:r>
              <a:rPr lang="en-US" sz="2800" dirty="0">
                <a:solidFill>
                  <a:srgbClr val="002060"/>
                </a:solidFill>
                <a:latin typeface="Arial"/>
                <a:cs typeface="Arial"/>
              </a:rPr>
              <a:t>Manage food outside of the child nutrition program.</a:t>
            </a:r>
          </a:p>
        </p:txBody>
      </p:sp>
      <p:sp>
        <p:nvSpPr>
          <p:cNvPr id="4" name="Title 2"/>
          <p:cNvSpPr txBox="1">
            <a:spLocks/>
          </p:cNvSpPr>
          <p:nvPr/>
        </p:nvSpPr>
        <p:spPr>
          <a:xfrm>
            <a:off x="1071664" y="5334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Lesson 4 Review</a:t>
            </a:r>
          </a:p>
        </p:txBody>
      </p:sp>
    </p:spTree>
    <p:extLst>
      <p:ext uri="{BB962C8B-B14F-4D97-AF65-F5344CB8AC3E}">
        <p14:creationId xmlns:p14="http://schemas.microsoft.com/office/powerpoint/2010/main" val="7616006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Several pieces of paper pinned to a cork board&#10;&#10;Description automatically generate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6907" y="394625"/>
            <a:ext cx="4211217" cy="6090180"/>
          </a:xfrm>
          <a:prstGeom prst="rect">
            <a:avLst/>
          </a:prstGeom>
          <a:ln>
            <a:noFill/>
          </a:ln>
          <a:effectLst>
            <a:softEdge rad="112500"/>
          </a:effectLst>
        </p:spPr>
      </p:pic>
      <p:pic>
        <p:nvPicPr>
          <p:cNvPr id="4" name="Picture 3" descr="A hand holding a blue pen&#10;&#10;Description automatically generated"/>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54618" y="1471197"/>
            <a:ext cx="3029306" cy="5005804"/>
          </a:xfrm>
          <a:prstGeom prst="rect">
            <a:avLst/>
          </a:prstGeom>
          <a:ln>
            <a:noFill/>
          </a:ln>
          <a:effectLst>
            <a:softEdge rad="112500"/>
          </a:effectLst>
        </p:spPr>
      </p:pic>
      <p:sp>
        <p:nvSpPr>
          <p:cNvPr id="5" name="Title 2"/>
          <p:cNvSpPr txBox="1">
            <a:spLocks/>
          </p:cNvSpPr>
          <p:nvPr/>
        </p:nvSpPr>
        <p:spPr>
          <a:xfrm>
            <a:off x="1066800" y="2667000"/>
            <a:ext cx="7924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Make It Stick</a:t>
            </a:r>
          </a:p>
        </p:txBody>
      </p:sp>
    </p:spTree>
    <p:extLst>
      <p:ext uri="{BB962C8B-B14F-4D97-AF65-F5344CB8AC3E}">
        <p14:creationId xmlns:p14="http://schemas.microsoft.com/office/powerpoint/2010/main" val="4546011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people studying together&#10;&#10;Description automatically generate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2200" y="2057400"/>
            <a:ext cx="5218770" cy="2971799"/>
          </a:xfrm>
          <a:prstGeom prst="rect">
            <a:avLst/>
          </a:prstGeom>
          <a:ln>
            <a:noFill/>
          </a:ln>
          <a:effectLst>
            <a:softEdge rad="112500"/>
          </a:effectLst>
        </p:spPr>
      </p:pic>
      <p:sp>
        <p:nvSpPr>
          <p:cNvPr id="5" name="Title 2"/>
          <p:cNvSpPr txBox="1">
            <a:spLocks/>
          </p:cNvSpPr>
          <p:nvPr/>
        </p:nvSpPr>
        <p:spPr>
          <a:xfrm>
            <a:off x="1143000" y="914400"/>
            <a:ext cx="5567312" cy="685800"/>
          </a:xfrm>
          <a:prstGeom prst="rect">
            <a:avLst/>
          </a:prstGeom>
          <a:solidFill>
            <a:schemeClr val="bg1"/>
          </a:solidFill>
        </p:spPr>
        <p:txBody>
          <a:bodyPr vert="horz" lIns="91440" tIns="45720" rIns="91440" bIns="45720" rtlCol="0" anchor="ctr">
            <a:normAutofit lnSpcReduction="10000"/>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rPr>
              <a:t>Post-Assessment</a:t>
            </a:r>
          </a:p>
        </p:txBody>
      </p:sp>
      <p:sp>
        <p:nvSpPr>
          <p:cNvPr id="6" name="Rectangle 5"/>
          <p:cNvSpPr/>
          <p:nvPr/>
        </p:nvSpPr>
        <p:spPr>
          <a:xfrm>
            <a:off x="1524000" y="2057400"/>
            <a:ext cx="4191000" cy="396425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001382" y="3735660"/>
            <a:ext cx="1236236" cy="369332"/>
          </a:xfrm>
          <a:prstGeom prst="rect">
            <a:avLst/>
          </a:prstGeom>
          <a:noFill/>
        </p:spPr>
        <p:txBody>
          <a:bodyPr wrap="none" rtlCol="0">
            <a:spAutoFit/>
          </a:bodyPr>
          <a:lstStyle/>
          <a:p>
            <a:r>
              <a:rPr lang="en-US" dirty="0"/>
              <a:t>QR Code</a:t>
            </a:r>
          </a:p>
        </p:txBody>
      </p:sp>
    </p:spTree>
    <p:extLst>
      <p:ext uri="{BB962C8B-B14F-4D97-AF65-F5344CB8AC3E}">
        <p14:creationId xmlns:p14="http://schemas.microsoft.com/office/powerpoint/2010/main" val="40634347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31" name="Rectangle 3"/>
          <p:cNvSpPr>
            <a:spLocks noGrp="1" noChangeArrowheads="1"/>
          </p:cNvSpPr>
          <p:nvPr>
            <p:ph idx="4294967295"/>
          </p:nvPr>
        </p:nvSpPr>
        <p:spPr>
          <a:xfrm>
            <a:off x="1066800" y="1676400"/>
            <a:ext cx="8916578" cy="4351338"/>
          </a:xfrm>
        </p:spPr>
        <p:txBody>
          <a:bodyPr vert="horz" lIns="91440" tIns="45720" rIns="91440" bIns="45720" rtlCol="0" anchor="t">
            <a:normAutofit/>
          </a:bodyPr>
          <a:lstStyle/>
          <a:p>
            <a:pPr marL="344488" indent="-328613">
              <a:spcAft>
                <a:spcPts val="1800"/>
              </a:spcAft>
              <a:buClr>
                <a:srgbClr val="002060"/>
              </a:buClr>
              <a:buSzPct val="100000"/>
            </a:pPr>
            <a:r>
              <a:rPr lang="en-US" dirty="0">
                <a:solidFill>
                  <a:srgbClr val="002060"/>
                </a:solidFill>
                <a:latin typeface="Arial"/>
                <a:cs typeface="Arial"/>
              </a:rPr>
              <a:t>What questions may I answer for you?</a:t>
            </a:r>
          </a:p>
          <a:p>
            <a:pPr marL="344488" indent="-328613">
              <a:spcAft>
                <a:spcPts val="1800"/>
              </a:spcAft>
              <a:buClr>
                <a:srgbClr val="002060"/>
              </a:buClr>
              <a:buSzPct val="100000"/>
            </a:pPr>
            <a:r>
              <a:rPr lang="en-US" dirty="0">
                <a:solidFill>
                  <a:srgbClr val="002060"/>
                </a:solidFill>
                <a:latin typeface="Arial"/>
                <a:cs typeface="Arial"/>
              </a:rPr>
              <a:t>ICN Evaluation</a:t>
            </a:r>
          </a:p>
          <a:p>
            <a:pPr marL="344488" indent="-328613">
              <a:spcAft>
                <a:spcPts val="1800"/>
              </a:spcAft>
              <a:buClr>
                <a:srgbClr val="002060"/>
              </a:buClr>
              <a:buSzPct val="100000"/>
            </a:pPr>
            <a:r>
              <a:rPr lang="en-US" dirty="0">
                <a:solidFill>
                  <a:srgbClr val="002060"/>
                </a:solidFill>
                <a:latin typeface="Arial"/>
                <a:cs typeface="Arial"/>
              </a:rPr>
              <a:t>Make sure you sign the class roster.</a:t>
            </a:r>
            <a:endParaRPr lang="en-US" dirty="0">
              <a:solidFill>
                <a:srgbClr val="002060"/>
              </a:solidFill>
            </a:endParaRPr>
          </a:p>
          <a:p>
            <a:pPr eaLnBrk="1" hangingPunct="1"/>
            <a:endParaRPr lang="en-US" sz="2000" dirty="0">
              <a:solidFill>
                <a:srgbClr val="002060"/>
              </a:solidFill>
            </a:endParaRPr>
          </a:p>
        </p:txBody>
      </p:sp>
      <p:sp>
        <p:nvSpPr>
          <p:cNvPr id="4" name="Title 2"/>
          <p:cNvSpPr txBox="1">
            <a:spLocks/>
          </p:cNvSpPr>
          <p:nvPr/>
        </p:nvSpPr>
        <p:spPr>
          <a:xfrm>
            <a:off x="1066800" y="533400"/>
            <a:ext cx="9144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00ABC8"/>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effectLst>
                  <a:innerShdw blurRad="63500" dist="50800">
                    <a:prstClr val="black">
                      <a:alpha val="50000"/>
                    </a:prstClr>
                  </a:innerShdw>
                </a:effectLst>
                <a:latin typeface="Arial"/>
                <a:cs typeface="Arial"/>
              </a:rPr>
              <a:t>Training Wrap Up</a:t>
            </a:r>
            <a:endParaRPr lang="en-US" dirty="0">
              <a:solidFill>
                <a:srgbClr val="002060"/>
              </a:solidFill>
              <a:effectLst>
                <a:innerShdw blurRad="63500" dist="50800">
                  <a:prstClr val="black">
                    <a:alpha val="50000"/>
                  </a:prstClr>
                </a:innerShdw>
              </a:effectLst>
            </a:endParaRPr>
          </a:p>
        </p:txBody>
      </p:sp>
    </p:spTree>
    <p:extLst>
      <p:ext uri="{BB962C8B-B14F-4D97-AF65-F5344CB8AC3E}">
        <p14:creationId xmlns:p14="http://schemas.microsoft.com/office/powerpoint/2010/main" val="3101410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17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F268C6-0A2A-5A15-1095-602ACB6B2B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9087" y="-8093513"/>
            <a:ext cx="17990922" cy="23282367"/>
          </a:xfrm>
          <a:prstGeom prst="rect">
            <a:avLst/>
          </a:prstGeom>
          <a:ln>
            <a:noFill/>
          </a:ln>
        </p:spPr>
      </p:pic>
      <p:sp>
        <p:nvSpPr>
          <p:cNvPr id="11" name="Oval 10">
            <a:extLst>
              <a:ext uri="{FF2B5EF4-FFF2-40B4-BE49-F238E27FC236}">
                <a16:creationId xmlns:a16="http://schemas.microsoft.com/office/drawing/2014/main" id="{C21B712B-875C-8473-4A3B-054AC1247C1F}"/>
              </a:ext>
            </a:extLst>
          </p:cNvPr>
          <p:cNvSpPr/>
          <p:nvPr/>
        </p:nvSpPr>
        <p:spPr>
          <a:xfrm>
            <a:off x="7465707" y="2486701"/>
            <a:ext cx="2121940" cy="2121940"/>
          </a:xfrm>
          <a:prstGeom prst="ellipse">
            <a:avLst/>
          </a:prstGeom>
          <a:solidFill>
            <a:srgbClr val="8DC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5F690B17-752B-F151-BCAB-E6772BE6BF94}"/>
              </a:ext>
            </a:extLst>
          </p:cNvPr>
          <p:cNvSpPr/>
          <p:nvPr/>
        </p:nvSpPr>
        <p:spPr>
          <a:xfrm>
            <a:off x="5068673" y="2486701"/>
            <a:ext cx="2121940" cy="2121940"/>
          </a:xfrm>
          <a:prstGeom prst="ellipse">
            <a:avLst/>
          </a:prstGeom>
          <a:solidFill>
            <a:srgbClr val="8DC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Oval 12">
            <a:extLst>
              <a:ext uri="{FF2B5EF4-FFF2-40B4-BE49-F238E27FC236}">
                <a16:creationId xmlns:a16="http://schemas.microsoft.com/office/drawing/2014/main" id="{1554FB72-523E-3FC0-FF46-FA2653F37F11}"/>
              </a:ext>
            </a:extLst>
          </p:cNvPr>
          <p:cNvSpPr/>
          <p:nvPr/>
        </p:nvSpPr>
        <p:spPr>
          <a:xfrm>
            <a:off x="2660753" y="2486701"/>
            <a:ext cx="2121940" cy="2121940"/>
          </a:xfrm>
          <a:prstGeom prst="ellipse">
            <a:avLst/>
          </a:prstGeom>
          <a:solidFill>
            <a:srgbClr val="8DC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53CCE58F-0E52-0F70-692E-272E414DF93E}"/>
              </a:ext>
            </a:extLst>
          </p:cNvPr>
          <p:cNvSpPr/>
          <p:nvPr/>
        </p:nvSpPr>
        <p:spPr>
          <a:xfrm>
            <a:off x="268073" y="2486701"/>
            <a:ext cx="2121940" cy="2121940"/>
          </a:xfrm>
          <a:prstGeom prst="ellipse">
            <a:avLst/>
          </a:prstGeom>
          <a:solidFill>
            <a:srgbClr val="8DC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itle 3">
            <a:extLst>
              <a:ext uri="{FF2B5EF4-FFF2-40B4-BE49-F238E27FC236}">
                <a16:creationId xmlns:a16="http://schemas.microsoft.com/office/drawing/2014/main" id="{94710C9E-A8D3-6E48-AABA-09E77428EFC5}"/>
              </a:ext>
            </a:extLst>
          </p:cNvPr>
          <p:cNvSpPr>
            <a:spLocks noGrp="1"/>
          </p:cNvSpPr>
          <p:nvPr>
            <p:ph type="title"/>
          </p:nvPr>
        </p:nvSpPr>
        <p:spPr>
          <a:xfrm>
            <a:off x="-617322" y="4841887"/>
            <a:ext cx="9143999" cy="1007184"/>
          </a:xfrm>
        </p:spPr>
        <p:txBody>
          <a:bodyPr>
            <a:noAutofit/>
          </a:bodyPr>
          <a:lstStyle/>
          <a:p>
            <a:pPr algn="ctr">
              <a:tabLst>
                <a:tab pos="4717256" algn="l"/>
              </a:tabLst>
            </a:pPr>
            <a:br>
              <a:rPr lang="en-US" sz="2400" dirty="0">
                <a:cs typeface="Arial" pitchFamily="34" charset="0"/>
              </a:rPr>
            </a:br>
            <a:r>
              <a:rPr lang="en-US" sz="2400" dirty="0">
                <a:cs typeface="Arial" pitchFamily="34" charset="0"/>
              </a:rPr>
              <a:t>www.theicn.org      800-321-3054 </a:t>
            </a:r>
            <a:br>
              <a:rPr lang="en-US" sz="2400" dirty="0">
                <a:cs typeface="Arial" pitchFamily="34" charset="0"/>
              </a:rPr>
            </a:br>
            <a:r>
              <a:rPr lang="en-US" sz="2400" dirty="0">
                <a:cs typeface="Arial" pitchFamily="34" charset="0"/>
              </a:rPr>
              <a:t>Email: helpdesk@theicn.org </a:t>
            </a:r>
            <a:br>
              <a:rPr lang="en-US" sz="2700" dirty="0">
                <a:latin typeface="Arial" pitchFamily="34" charset="0"/>
                <a:cs typeface="Arial" pitchFamily="34" charset="0"/>
              </a:rPr>
            </a:br>
            <a:endParaRPr lang="en-US" sz="2700" dirty="0">
              <a:latin typeface="Arial" pitchFamily="34" charset="0"/>
              <a:cs typeface="Arial" pitchFamily="34" charset="0"/>
            </a:endParaRPr>
          </a:p>
        </p:txBody>
      </p:sp>
      <p:sp>
        <p:nvSpPr>
          <p:cNvPr id="16" name="Oval 15">
            <a:extLst>
              <a:ext uri="{FF2B5EF4-FFF2-40B4-BE49-F238E27FC236}">
                <a16:creationId xmlns:a16="http://schemas.microsoft.com/office/drawing/2014/main" id="{F7F08A8B-15FE-2281-CA3F-80ED385376EB}"/>
              </a:ext>
            </a:extLst>
          </p:cNvPr>
          <p:cNvSpPr/>
          <p:nvPr/>
        </p:nvSpPr>
        <p:spPr>
          <a:xfrm>
            <a:off x="5210728" y="1295386"/>
            <a:ext cx="352697" cy="352697"/>
          </a:xfrm>
          <a:prstGeom prst="ellipse">
            <a:avLst/>
          </a:prstGeom>
          <a:solidFill>
            <a:srgbClr val="8DC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2A4B89BC-785F-ABEE-7B86-22E84CDBBF89}"/>
              </a:ext>
            </a:extLst>
          </p:cNvPr>
          <p:cNvSpPr/>
          <p:nvPr/>
        </p:nvSpPr>
        <p:spPr>
          <a:xfrm>
            <a:off x="10216625" y="1609562"/>
            <a:ext cx="352697" cy="352697"/>
          </a:xfrm>
          <a:prstGeom prst="ellipse">
            <a:avLst/>
          </a:prstGeom>
          <a:solidFill>
            <a:srgbClr val="8DC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24">
            <a:extLst>
              <a:ext uri="{FF2B5EF4-FFF2-40B4-BE49-F238E27FC236}">
                <a16:creationId xmlns:a16="http://schemas.microsoft.com/office/drawing/2014/main" id="{D0AEED42-E047-996C-9A9D-D93DC0F5D0D3}"/>
              </a:ext>
            </a:extLst>
          </p:cNvPr>
          <p:cNvSpPr/>
          <p:nvPr/>
        </p:nvSpPr>
        <p:spPr>
          <a:xfrm>
            <a:off x="3926739" y="5069285"/>
            <a:ext cx="154310" cy="154310"/>
          </a:xfrm>
          <a:prstGeom prst="ellipse">
            <a:avLst/>
          </a:prstGeom>
          <a:solidFill>
            <a:srgbClr val="8DC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E12E28C6-1927-3CEB-9174-A1B88AFAB3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643" y="2632767"/>
            <a:ext cx="1828800" cy="1828800"/>
          </a:xfrm>
          <a:prstGeom prst="rect">
            <a:avLst/>
          </a:prstGeom>
        </p:spPr>
      </p:pic>
      <p:pic>
        <p:nvPicPr>
          <p:cNvPr id="6" name="Picture 5">
            <a:extLst>
              <a:ext uri="{FF2B5EF4-FFF2-40B4-BE49-F238E27FC236}">
                <a16:creationId xmlns:a16="http://schemas.microsoft.com/office/drawing/2014/main" id="{85872E53-3786-29CF-9C96-7E7C20298F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3854" y="2632767"/>
            <a:ext cx="1828800" cy="1828800"/>
          </a:xfrm>
          <a:prstGeom prst="rect">
            <a:avLst/>
          </a:prstGeom>
        </p:spPr>
      </p:pic>
      <p:pic>
        <p:nvPicPr>
          <p:cNvPr id="8" name="Picture 7">
            <a:extLst>
              <a:ext uri="{FF2B5EF4-FFF2-40B4-BE49-F238E27FC236}">
                <a16:creationId xmlns:a16="http://schemas.microsoft.com/office/drawing/2014/main" id="{88257204-F6FF-8AED-1F5A-6774C230C5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3065" y="2632767"/>
            <a:ext cx="1828800" cy="1828800"/>
          </a:xfrm>
          <a:prstGeom prst="rect">
            <a:avLst/>
          </a:prstGeom>
        </p:spPr>
      </p:pic>
      <p:pic>
        <p:nvPicPr>
          <p:cNvPr id="17" name="Picture 16">
            <a:extLst>
              <a:ext uri="{FF2B5EF4-FFF2-40B4-BE49-F238E27FC236}">
                <a16:creationId xmlns:a16="http://schemas.microsoft.com/office/drawing/2014/main" id="{B21F776A-A62E-6916-C8B9-B107CD73FC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12277" y="2632767"/>
            <a:ext cx="1828800" cy="1828800"/>
          </a:xfrm>
          <a:prstGeom prst="rect">
            <a:avLst/>
          </a:prstGeom>
        </p:spPr>
      </p:pic>
    </p:spTree>
    <p:extLst>
      <p:ext uri="{BB962C8B-B14F-4D97-AF65-F5344CB8AC3E}">
        <p14:creationId xmlns:p14="http://schemas.microsoft.com/office/powerpoint/2010/main" val="25008814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2_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6.xml><?xml version="1.0" encoding="utf-8"?>
<a:theme xmlns:a="http://schemas.openxmlformats.org/drawingml/2006/main" name="2_Office Theme">
  <a:themeElements>
    <a:clrScheme name="Blues">
      <a:dk1>
        <a:sysClr val="windowText" lastClr="000000"/>
      </a:dk1>
      <a:lt1>
        <a:sysClr val="window" lastClr="FFFFFF"/>
      </a:lt1>
      <a:dk2>
        <a:srgbClr val="323232"/>
      </a:dk2>
      <a:lt2>
        <a:srgbClr val="92D050"/>
      </a:lt2>
      <a:accent1>
        <a:srgbClr val="A9DB66"/>
      </a:accent1>
      <a:accent2>
        <a:srgbClr val="50771B"/>
      </a:accent2>
      <a:accent3>
        <a:srgbClr val="354F12"/>
      </a:accent3>
      <a:accent4>
        <a:srgbClr val="00B0F0"/>
      </a:accent4>
      <a:accent5>
        <a:srgbClr val="0070C0"/>
      </a:accent5>
      <a:accent6>
        <a:srgbClr val="002060"/>
      </a:accent6>
      <a:hlink>
        <a:srgbClr val="66FF66"/>
      </a:hlink>
      <a:folHlink>
        <a:srgbClr val="B26B02"/>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f38bbad-0bb0-41a7-b78f-084b382b3af7">
      <Terms xmlns="http://schemas.microsoft.com/office/infopath/2007/PartnerControls"/>
    </lcf76f155ced4ddcb4097134ff3c332f>
    <TaxCatchAll xmlns="73fb875a-8af9-4255-b008-0995492d31c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5F41949DA2A940B8D082ECAF8F142D" ma:contentTypeVersion="16" ma:contentTypeDescription="Create a new document." ma:contentTypeScope="" ma:versionID="d6b3227db6851cc0cea80b98300a0e82">
  <xsd:schema xmlns:xsd="http://www.w3.org/2001/XMLSchema" xmlns:xs="http://www.w3.org/2001/XMLSchema" xmlns:p="http://schemas.microsoft.com/office/2006/metadata/properties" xmlns:ns2="df38bbad-0bb0-41a7-b78f-084b382b3af7" xmlns:ns3="e9322675-4e6c-4dcb-b08b-f40420b09916" xmlns:ns4="73fb875a-8af9-4255-b008-0995492d31cd" targetNamespace="http://schemas.microsoft.com/office/2006/metadata/properties" ma:root="true" ma:fieldsID="45a94729190c7cf5637891a2a156de65" ns2:_="" ns3:_="" ns4:_="">
    <xsd:import namespace="df38bbad-0bb0-41a7-b78f-084b382b3af7"/>
    <xsd:import namespace="e9322675-4e6c-4dcb-b08b-f40420b09916"/>
    <xsd:import namespace="73fb875a-8af9-4255-b008-0995492d31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38bbad-0bb0-41a7-b78f-084b382b3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9322675-4e6c-4dcb-b08b-f40420b099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fb875a-8af9-4255-b008-0995492d31c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48fc01c-e69d-4de5-96fd-ab5470473b8d}" ma:internalName="TaxCatchAll" ma:showField="CatchAllData" ma:web="e9322675-4e6c-4dcb-b08b-f40420b099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7461A4-1536-4046-B50C-639A9EF315A3}">
  <ds:schemaRefs>
    <ds:schemaRef ds:uri="73fb875a-8af9-4255-b008-0995492d31cd"/>
    <ds:schemaRef ds:uri="df38bbad-0bb0-41a7-b78f-084b382b3af7"/>
    <ds:schemaRef ds:uri="e9322675-4e6c-4dcb-b08b-f40420b099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20CFB89-7A27-4394-BC56-40D3941B4571}">
  <ds:schemaRefs>
    <ds:schemaRef ds:uri="73fb875a-8af9-4255-b008-0995492d31cd"/>
    <ds:schemaRef ds:uri="df38bbad-0bb0-41a7-b78f-084b382b3af7"/>
    <ds:schemaRef ds:uri="e9322675-4e6c-4dcb-b08b-f40420b099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1C95B9-C007-4D2A-BE59-6526443DDA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Austin</Template>
  <TotalTime>7956</TotalTime>
  <Words>2927</Words>
  <Application>Microsoft Office PowerPoint</Application>
  <PresentationFormat>Widescreen</PresentationFormat>
  <Paragraphs>590</Paragraphs>
  <Slides>96</Slides>
  <Notes>72</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96</vt:i4>
      </vt:variant>
    </vt:vector>
  </HeadingPairs>
  <TitlesOfParts>
    <vt:vector size="112" baseType="lpstr">
      <vt:lpstr>Aptos</vt:lpstr>
      <vt:lpstr>Arial</vt:lpstr>
      <vt:lpstr>Avenir Next LT Pro</vt:lpstr>
      <vt:lpstr>Calibri</vt:lpstr>
      <vt:lpstr>Calibri Light</vt:lpstr>
      <vt:lpstr>Century Gothic</vt:lpstr>
      <vt:lpstr>Speak Pro</vt:lpstr>
      <vt:lpstr>Times New Roman</vt:lpstr>
      <vt:lpstr>Wingdings</vt:lpstr>
      <vt:lpstr>Wingdings 2</vt:lpstr>
      <vt:lpstr>Austin</vt:lpstr>
      <vt:lpstr>1_Austin</vt:lpstr>
      <vt:lpstr>2_Austin</vt:lpstr>
      <vt:lpstr>Custom Design</vt:lpstr>
      <vt:lpstr>1_Office Theme</vt:lpstr>
      <vt:lpstr>2_Office Theme</vt:lpstr>
      <vt:lpstr>Food Allergies for the CACFP</vt:lpstr>
      <vt:lpstr>PowerPoint Presentation</vt:lpstr>
      <vt:lpstr>Logistics</vt:lpstr>
      <vt:lpstr>Ground Rules</vt:lpstr>
      <vt:lpstr>Warm-Up Activity </vt:lpstr>
      <vt:lpstr>Topics for Today</vt:lpstr>
      <vt:lpstr>PowerPoint Presentation</vt:lpstr>
      <vt:lpstr>PowerPoint Presentation</vt:lpstr>
      <vt:lpstr>PowerPoint Presentation</vt:lpstr>
      <vt:lpstr>PowerPoint Presentation</vt:lpstr>
      <vt:lpstr>PowerPoint Presentation</vt:lpstr>
      <vt:lpstr>Allergic Reaction Symptoms</vt:lpstr>
      <vt:lpstr>Treatment for Allergic Reaction</vt:lpstr>
      <vt:lpstr>PowerPoint Presentation</vt:lpstr>
      <vt:lpstr>Nonverbal Signs of Allergic Reaction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Preparation Is the Key to Success</vt:lpstr>
      <vt:lpstr>PowerPoint Presentation</vt:lpstr>
      <vt:lpstr>PowerPoint Presentation</vt:lpstr>
      <vt:lpstr>PowerPoint Presentation</vt:lpstr>
      <vt:lpstr>Food Allergy vs Food Intolerance Activity</vt:lpstr>
      <vt:lpstr>PowerPoint Presentation</vt:lpstr>
      <vt:lpstr>Gluten-Free Meals </vt:lpstr>
      <vt:lpstr>PowerPoint Presentation</vt:lpstr>
      <vt:lpstr>PowerPoint Presentation</vt:lpstr>
      <vt:lpstr>PowerPoint Presentation</vt:lpstr>
      <vt:lpstr>Food Allergen Labeling and Consumer Protection Act of 2004 (FALCPA) </vt:lpstr>
      <vt:lpstr>Food Allergy Safety, Treatment, Education, and Research Act (FASTER) </vt:lpstr>
      <vt:lpstr>Label Samples</vt:lpstr>
      <vt:lpstr>Advisory Statements</vt:lpstr>
      <vt:lpstr>Other Food Labels</vt:lpstr>
      <vt:lpstr>PowerPoint Presentation</vt:lpstr>
      <vt:lpstr>PowerPoint Presentation</vt:lpstr>
      <vt:lpstr>Recall Procedures</vt:lpstr>
      <vt:lpstr>PowerPoint Presentation</vt:lpstr>
      <vt:lpstr>PowerPoint Presentation</vt:lpstr>
      <vt:lpstr>PowerPoint Presentation</vt:lpstr>
      <vt:lpstr>Food Allergens in Crafts and Supplies</vt:lpstr>
      <vt:lpstr>Procedures for Reading Food Labels</vt:lpstr>
      <vt:lpstr>PowerPoint Presentation</vt:lpstr>
      <vt:lpstr>PowerPoint Presentation</vt:lpstr>
      <vt:lpstr>PowerPoint Presentation</vt:lpstr>
      <vt:lpstr>PowerPoint Presentation</vt:lpstr>
      <vt:lpstr>Food Label Storage</vt:lpstr>
      <vt:lpstr>Procedures for Changes in Food Labels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Cross-Contact or Cross-Contamination? Activity </vt:lpstr>
      <vt:lpstr>1. Cross-Contact or Cross-Contamination?</vt:lpstr>
      <vt:lpstr>2. Cross-Contact or Cross-Contamination?</vt:lpstr>
      <vt:lpstr> 3. Cross-Contact or Cross-Contamination?  </vt:lpstr>
      <vt:lpstr>4. Cross-Contact or Cross-Contamination?</vt:lpstr>
      <vt:lpstr>PowerPoint Presentation</vt:lpstr>
      <vt:lpstr>PowerPoint Presentation</vt:lpstr>
      <vt:lpstr>PowerPoint Presentation</vt:lpstr>
      <vt:lpstr>PowerPoint Presentation</vt:lpstr>
      <vt:lpstr>Avoiding Cross-Contact Case Studies Activity</vt:lpstr>
      <vt:lpstr>PowerPoint Presentation</vt:lpstr>
      <vt:lpstr>PowerPoint Presentation</vt:lpstr>
      <vt:lpstr>PowerPoint Presentation</vt:lpstr>
      <vt:lpstr>PowerPoint Presentation</vt:lpstr>
      <vt:lpstr>PowerPoint Presentation</vt:lpstr>
      <vt:lpstr>Respect Children With Food Allergies</vt:lpstr>
      <vt:lpstr>PowerPoint Presentation</vt:lpstr>
      <vt:lpstr>PowerPoint Presentation</vt:lpstr>
      <vt:lpstr>PowerPoint Presentation</vt:lpstr>
      <vt:lpstr>Strategies to Accommodate Children With Food Allergies </vt:lpstr>
      <vt:lpstr>PowerPoint Presentation</vt:lpstr>
      <vt:lpstr>PowerPoint Presentation</vt:lpstr>
      <vt:lpstr>Medical Statement Requirement for Federal Reimbursement</vt:lpstr>
      <vt:lpstr>Medical Statement</vt:lpstr>
      <vt:lpstr>Menu Planning Tips</vt:lpstr>
      <vt:lpstr>Modifications for Food Allergens Activity</vt:lpstr>
      <vt:lpstr>The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www.theicn.org      800-321-3054  Email: helpdesk@theicn.org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Dixon</dc:creator>
  <cp:lastModifiedBy>Heather Burkhead-Goins</cp:lastModifiedBy>
  <cp:revision>20</cp:revision>
  <cp:lastPrinted>2019-10-16T12:58:21Z</cp:lastPrinted>
  <dcterms:created xsi:type="dcterms:W3CDTF">2017-05-23T14:06:53Z</dcterms:created>
  <dcterms:modified xsi:type="dcterms:W3CDTF">2026-06-03T16:45:30Z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0x010100B45F41949DA2A940B8D082ECAF8F142D</vt:lpwstr>
  </property>
  <property fmtid="{D5CDD505-2E9C-101B-9397-08002B2CF9AE}" pid="3" name="MediaServiceImageTags">
    <vt:lpwstr/>
  </property>
</Properties>
</file>