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727" r:id="rId2"/>
  </p:sldMasterIdLst>
  <p:notesMasterIdLst>
    <p:notesMasterId r:id="rId73"/>
  </p:notesMasterIdLst>
  <p:sldIdLst>
    <p:sldId id="606" r:id="rId3"/>
    <p:sldId id="535" r:id="rId4"/>
    <p:sldId id="605" r:id="rId5"/>
    <p:sldId id="258" r:id="rId6"/>
    <p:sldId id="537" r:id="rId7"/>
    <p:sldId id="538" r:id="rId8"/>
    <p:sldId id="539" r:id="rId9"/>
    <p:sldId id="540" r:id="rId10"/>
    <p:sldId id="541" r:id="rId11"/>
    <p:sldId id="542" r:id="rId12"/>
    <p:sldId id="543" r:id="rId13"/>
    <p:sldId id="544" r:id="rId14"/>
    <p:sldId id="545" r:id="rId15"/>
    <p:sldId id="546" r:id="rId16"/>
    <p:sldId id="547" r:id="rId17"/>
    <p:sldId id="548" r:id="rId18"/>
    <p:sldId id="549" r:id="rId19"/>
    <p:sldId id="550" r:id="rId20"/>
    <p:sldId id="551" r:id="rId21"/>
    <p:sldId id="552" r:id="rId22"/>
    <p:sldId id="553" r:id="rId23"/>
    <p:sldId id="554" r:id="rId24"/>
    <p:sldId id="555" r:id="rId25"/>
    <p:sldId id="556" r:id="rId26"/>
    <p:sldId id="557" r:id="rId27"/>
    <p:sldId id="558" r:id="rId28"/>
    <p:sldId id="559" r:id="rId29"/>
    <p:sldId id="560" r:id="rId30"/>
    <p:sldId id="561" r:id="rId31"/>
    <p:sldId id="562" r:id="rId32"/>
    <p:sldId id="563" r:id="rId33"/>
    <p:sldId id="564" r:id="rId34"/>
    <p:sldId id="565" r:id="rId35"/>
    <p:sldId id="566" r:id="rId36"/>
    <p:sldId id="567" r:id="rId37"/>
    <p:sldId id="568" r:id="rId38"/>
    <p:sldId id="569" r:id="rId39"/>
    <p:sldId id="570" r:id="rId40"/>
    <p:sldId id="571" r:id="rId41"/>
    <p:sldId id="572" r:id="rId42"/>
    <p:sldId id="573" r:id="rId43"/>
    <p:sldId id="574" r:id="rId44"/>
    <p:sldId id="575" r:id="rId45"/>
    <p:sldId id="576" r:id="rId46"/>
    <p:sldId id="577" r:id="rId47"/>
    <p:sldId id="578" r:id="rId48"/>
    <p:sldId id="579" r:id="rId49"/>
    <p:sldId id="580" r:id="rId50"/>
    <p:sldId id="581" r:id="rId51"/>
    <p:sldId id="582" r:id="rId52"/>
    <p:sldId id="583" r:id="rId53"/>
    <p:sldId id="584" r:id="rId54"/>
    <p:sldId id="585" r:id="rId55"/>
    <p:sldId id="586" r:id="rId56"/>
    <p:sldId id="587" r:id="rId57"/>
    <p:sldId id="588" r:id="rId58"/>
    <p:sldId id="589" r:id="rId59"/>
    <p:sldId id="590" r:id="rId60"/>
    <p:sldId id="591" r:id="rId61"/>
    <p:sldId id="592" r:id="rId62"/>
    <p:sldId id="593" r:id="rId63"/>
    <p:sldId id="594" r:id="rId64"/>
    <p:sldId id="595" r:id="rId65"/>
    <p:sldId id="596" r:id="rId66"/>
    <p:sldId id="597" r:id="rId67"/>
    <p:sldId id="598" r:id="rId68"/>
    <p:sldId id="599" r:id="rId69"/>
    <p:sldId id="600" r:id="rId70"/>
    <p:sldId id="602" r:id="rId71"/>
    <p:sldId id="604" r:id="rId7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5" autoAdjust="0"/>
    <p:restoredTop sz="91279" autoAdjust="0"/>
  </p:normalViewPr>
  <p:slideViewPr>
    <p:cSldViewPr>
      <p:cViewPr varScale="1">
        <p:scale>
          <a:sx n="66" d="100"/>
          <a:sy n="66" d="100"/>
        </p:scale>
        <p:origin x="140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8D1CF4D-D3EF-4E4E-AEAD-D9BE1CB10126}" type="datetimeFigureOut">
              <a:rPr lang="en-US"/>
              <a:pPr>
                <a:defRPr/>
              </a:pPr>
              <a:t>12/7/2020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B3AC4CD-655A-46FF-8CF1-638AA8C1B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39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b="1" dirty="0"/>
              <a:t>Family Feud Template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dirty="0"/>
              <a:t>Introduction Slide – Family Feud!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386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3" name="Rectangle 2"/>
          <p:cNvSpPr/>
          <p:nvPr userDrawn="1"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4" name="Rectangle 3"/>
          <p:cNvSpPr/>
          <p:nvPr userDrawn="1"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5" name="Rectangle 4"/>
          <p:cNvSpPr/>
          <p:nvPr userDrawn="1"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6" name="Rectangle 5"/>
          <p:cNvSpPr/>
          <p:nvPr userDrawn="1"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7" name="Rectangle 6"/>
          <p:cNvSpPr/>
          <p:nvPr userDrawn="1"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8" name="Rectangle 7"/>
          <p:cNvSpPr/>
          <p:nvPr userDrawn="1"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9" name="Rectangle 8"/>
          <p:cNvSpPr/>
          <p:nvPr userDrawn="1"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0" name="Rectangle 9"/>
          <p:cNvSpPr/>
          <p:nvPr userDrawn="1"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1" name="Rectangle 10"/>
          <p:cNvSpPr/>
          <p:nvPr userDrawn="1"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2" name="Rectangle 11"/>
          <p:cNvSpPr/>
          <p:nvPr userDrawn="1"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4" name="Rectangle 13"/>
          <p:cNvSpPr/>
          <p:nvPr userDrawn="1"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6" name="Rectangle 15"/>
          <p:cNvSpPr/>
          <p:nvPr userDrawn="1"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7" name="Rectangle 16"/>
          <p:cNvSpPr/>
          <p:nvPr userDrawn="1"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8" name="Rectangle 17"/>
          <p:cNvSpPr/>
          <p:nvPr userDrawn="1"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9" name="Rectangle 18"/>
          <p:cNvSpPr/>
          <p:nvPr userDrawn="1"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20" name="TextBox 19"/>
          <p:cNvSpPr txBox="1"/>
          <p:nvPr userDrawn="1"/>
        </p:nvSpPr>
        <p:spPr bwMode="auto">
          <a:xfrm>
            <a:off x="4114800" y="5575756"/>
            <a:ext cx="9144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Start Timer</a:t>
            </a:r>
          </a:p>
        </p:txBody>
      </p:sp>
      <p:sp>
        <p:nvSpPr>
          <p:cNvPr id="21" name="TextBox 20">
            <a:hlinkClick r:id="" action="ppaction://hlinkshowjump?jump=nextslide"/>
          </p:cNvPr>
          <p:cNvSpPr txBox="1"/>
          <p:nvPr userDrawn="1"/>
        </p:nvSpPr>
        <p:spPr bwMode="auto">
          <a:xfrm>
            <a:off x="8099424" y="5507621"/>
            <a:ext cx="8159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GO 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RESPONSE</a:t>
            </a:r>
          </a:p>
        </p:txBody>
      </p:sp>
    </p:spTree>
    <p:extLst>
      <p:ext uri="{BB962C8B-B14F-4D97-AF65-F5344CB8AC3E}">
        <p14:creationId xmlns:p14="http://schemas.microsoft.com/office/powerpoint/2010/main" val="50766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R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 animBg="1"/>
      <p:bldP spid="17" grpId="0" animBg="1"/>
      <p:bldP spid="17" grpId="1" animBg="1"/>
      <p:bldP spid="18" grpId="0" animBg="1"/>
      <p:bldP spid="19" grpId="0" animBg="1"/>
      <p:bldP spid="19" grpId="1" animBg="1"/>
      <p:bldP spid="2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515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11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950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48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520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slide" Target="../slides/slide10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audio" Target="../media/audio3.wav"/><Relationship Id="rId4" Type="http://schemas.openxmlformats.org/officeDocument/2006/relationships/slideLayout" Target="../slideLayouts/slideLayout4.xml"/><Relationship Id="rId9" Type="http://schemas.openxmlformats.org/officeDocument/2006/relationships/audio" Target="../media/audio2.bin"/><Relationship Id="rId14" Type="http://schemas.openxmlformats.org/officeDocument/2006/relationships/audio" Target="../media/audio4.bin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20"/>
          <p:cNvGrpSpPr>
            <a:grpSpLocks/>
          </p:cNvGrpSpPr>
          <p:nvPr userDrawn="1"/>
        </p:nvGrpSpPr>
        <p:grpSpPr bwMode="auto">
          <a:xfrm>
            <a:off x="7010400" y="6172200"/>
            <a:ext cx="1804989" cy="534988"/>
            <a:chOff x="7010399" y="6172200"/>
            <a:chExt cx="1804989" cy="534544"/>
          </a:xfrm>
        </p:grpSpPr>
        <p:sp>
          <p:nvSpPr>
            <p:cNvPr id="22" name="Text Box 63"/>
            <p:cNvSpPr txBox="1">
              <a:spLocks noChangeArrowheads="1"/>
            </p:cNvSpPr>
            <p:nvPr/>
          </p:nvSpPr>
          <p:spPr bwMode="auto">
            <a:xfrm>
              <a:off x="7467600" y="6491023"/>
              <a:ext cx="533400" cy="215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Cheer</a:t>
              </a:r>
            </a:p>
          </p:txBody>
        </p:sp>
        <p:sp>
          <p:nvSpPr>
            <p:cNvPr id="23" name="Text Box 64"/>
            <p:cNvSpPr txBox="1">
              <a:spLocks noChangeArrowheads="1"/>
            </p:cNvSpPr>
            <p:nvPr/>
          </p:nvSpPr>
          <p:spPr bwMode="auto">
            <a:xfrm>
              <a:off x="8229600" y="6491023"/>
              <a:ext cx="585788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Silence</a:t>
              </a:r>
            </a:p>
          </p:txBody>
        </p:sp>
        <p:sp>
          <p:nvSpPr>
            <p:cNvPr id="24" name="Text Box 65"/>
            <p:cNvSpPr txBox="1">
              <a:spLocks noChangeArrowheads="1"/>
            </p:cNvSpPr>
            <p:nvPr/>
          </p:nvSpPr>
          <p:spPr bwMode="auto">
            <a:xfrm>
              <a:off x="7010399" y="6491023"/>
              <a:ext cx="541338" cy="215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>
                  <a:solidFill>
                    <a:schemeClr val="bg1"/>
                  </a:solidFill>
                  <a:effectLst/>
                </a:rPr>
                <a:t>Wrong</a:t>
              </a:r>
              <a:endParaRPr lang="en-US" altLang="en-US" sz="800" b="1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6" name="Text Box 69"/>
            <p:cNvSpPr txBox="1">
              <a:spLocks noChangeArrowheads="1"/>
            </p:cNvSpPr>
            <p:nvPr/>
          </p:nvSpPr>
          <p:spPr bwMode="auto">
            <a:xfrm>
              <a:off x="7885113" y="6491023"/>
              <a:ext cx="457200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Boo</a:t>
              </a:r>
            </a:p>
          </p:txBody>
        </p:sp>
        <p:sp>
          <p:nvSpPr>
            <p:cNvPr id="27" name="AutoShape 60">
              <a:hlinkClick r:id="" action="ppaction://noaction" highlightClick="1">
                <a:snd r:embed="rId8" name="cheering1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512050" y="6172200"/>
              <a:ext cx="365125" cy="364822"/>
            </a:xfrm>
            <a:prstGeom prst="actionButtonSound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  <p:sp>
          <p:nvSpPr>
            <p:cNvPr id="28" name="AutoShape 61">
              <a:hlinkClick r:id="" action="ppaction://noaction" highlightClick="1">
                <a:snd r:embed="rId9" name="Buzzer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102475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  <p:sp>
          <p:nvSpPr>
            <p:cNvPr id="29" name="AutoShape 62">
              <a:hlinkClick r:id="" action="ppaction://noaction" highlightClick="1" endSnd="1"/>
            </p:cNvPr>
            <p:cNvSpPr>
              <a:spLocks noChangeArrowheads="1"/>
            </p:cNvSpPr>
            <p:nvPr/>
          </p:nvSpPr>
          <p:spPr bwMode="auto">
            <a:xfrm>
              <a:off x="8328025" y="6172200"/>
              <a:ext cx="365125" cy="364822"/>
            </a:xfrm>
            <a:prstGeom prst="actionButtonSound">
              <a:avLst/>
            </a:prstGeom>
            <a:solidFill>
              <a:srgbClr val="F6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  <p:sp>
          <p:nvSpPr>
            <p:cNvPr id="31" name="AutoShape 68">
              <a:hlinkClick r:id="" action="ppaction://noaction" highlightClick="1">
                <a:snd r:embed="rId10" name="boo3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924800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</p:grpSp>
      <p:pic>
        <p:nvPicPr>
          <p:cNvPr id="1032" name="Picture 2">
            <a:hlinkClick r:id="rId11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9" y="5986465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5943600"/>
            <a:ext cx="2402195" cy="66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63"/>
          <p:cNvSpPr txBox="1">
            <a:spLocks noChangeArrowheads="1"/>
          </p:cNvSpPr>
          <p:nvPr userDrawn="1"/>
        </p:nvSpPr>
        <p:spPr bwMode="auto">
          <a:xfrm>
            <a:off x="6589714" y="6491288"/>
            <a:ext cx="57308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800" b="1">
                <a:solidFill>
                  <a:schemeClr val="bg1"/>
                </a:solidFill>
                <a:effectLst/>
              </a:rPr>
              <a:t>Correct</a:t>
            </a:r>
            <a:endParaRPr lang="en-US" altLang="en-US" sz="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8" name="AutoShape 60">
            <a:hlinkClick r:id="" action="ppaction://noaction" highlightClick="1">
              <a:snd r:embed="rId14" name="Ding.wav"/>
            </a:hlinkClick>
          </p:cNvPr>
          <p:cNvSpPr>
            <a:spLocks noChangeArrowheads="1"/>
          </p:cNvSpPr>
          <p:nvPr userDrawn="1"/>
        </p:nvSpPr>
        <p:spPr bwMode="auto">
          <a:xfrm>
            <a:off x="6673850" y="6172200"/>
            <a:ext cx="365125" cy="365125"/>
          </a:xfrm>
          <a:prstGeom prst="actionButtonSound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400"/>
          </a:p>
        </p:txBody>
      </p:sp>
      <p:sp>
        <p:nvSpPr>
          <p:cNvPr id="2" name="TextBox 1"/>
          <p:cNvSpPr txBox="1"/>
          <p:nvPr userDrawn="1"/>
        </p:nvSpPr>
        <p:spPr bwMode="auto">
          <a:xfrm>
            <a:off x="177803" y="5877708"/>
            <a:ext cx="2651124" cy="954107"/>
          </a:xfrm>
          <a:prstGeom prst="rect">
            <a:avLst/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Name that Regulation!</a:t>
            </a:r>
            <a:endParaRPr lang="en-US" sz="28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9" r:id="rId2"/>
    <p:sldLayoutId id="2147483713" r:id="rId3"/>
    <p:sldLayoutId id="2147483724" r:id="rId4"/>
    <p:sldLayoutId id="2147483726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90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eid@youthdownload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tDC1mXh9NPE" TargetMode="External"/><Relationship Id="rId4" Type="http://schemas.openxmlformats.org/officeDocument/2006/relationships/hyperlink" Target="http://www.triviamaker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63.xml"/><Relationship Id="rId18" Type="http://schemas.openxmlformats.org/officeDocument/2006/relationships/slide" Target="slide55.xml"/><Relationship Id="rId26" Type="http://schemas.openxmlformats.org/officeDocument/2006/relationships/slide" Target="slide19.xml"/><Relationship Id="rId3" Type="http://schemas.openxmlformats.org/officeDocument/2006/relationships/slide" Target="slide11.xml"/><Relationship Id="rId21" Type="http://schemas.openxmlformats.org/officeDocument/2006/relationships/slide" Target="slide27.xml"/><Relationship Id="rId7" Type="http://schemas.openxmlformats.org/officeDocument/2006/relationships/slide" Target="slide61.xml"/><Relationship Id="rId12" Type="http://schemas.openxmlformats.org/officeDocument/2006/relationships/slide" Target="slide53.xml"/><Relationship Id="rId17" Type="http://schemas.openxmlformats.org/officeDocument/2006/relationships/slide" Target="slide45.xml"/><Relationship Id="rId25" Type="http://schemas.openxmlformats.org/officeDocument/2006/relationships/slide" Target="slide67.xml"/><Relationship Id="rId2" Type="http://schemas.openxmlformats.org/officeDocument/2006/relationships/image" Target="../media/image6.jpg"/><Relationship Id="rId16" Type="http://schemas.openxmlformats.org/officeDocument/2006/relationships/slide" Target="slide35.xml"/><Relationship Id="rId20" Type="http://schemas.openxmlformats.org/officeDocument/2006/relationships/slide" Target="slide17.xml"/><Relationship Id="rId29" Type="http://schemas.openxmlformats.org/officeDocument/2006/relationships/slide" Target="slide49.xml"/><Relationship Id="rId1" Type="http://schemas.openxmlformats.org/officeDocument/2006/relationships/slideLayout" Target="../slideLayouts/slideLayout3.xml"/><Relationship Id="rId6" Type="http://schemas.openxmlformats.org/officeDocument/2006/relationships/slide" Target="slide51.xml"/><Relationship Id="rId11" Type="http://schemas.openxmlformats.org/officeDocument/2006/relationships/slide" Target="slide43.xml"/><Relationship Id="rId24" Type="http://schemas.openxmlformats.org/officeDocument/2006/relationships/slide" Target="slide57.xml"/><Relationship Id="rId32" Type="http://schemas.openxmlformats.org/officeDocument/2006/relationships/slide" Target="slide21.xml"/><Relationship Id="rId5" Type="http://schemas.openxmlformats.org/officeDocument/2006/relationships/slide" Target="slide41.xml"/><Relationship Id="rId15" Type="http://schemas.openxmlformats.org/officeDocument/2006/relationships/slide" Target="slide25.xml"/><Relationship Id="rId23" Type="http://schemas.openxmlformats.org/officeDocument/2006/relationships/slide" Target="slide47.xml"/><Relationship Id="rId28" Type="http://schemas.openxmlformats.org/officeDocument/2006/relationships/slide" Target="slide39.xml"/><Relationship Id="rId10" Type="http://schemas.openxmlformats.org/officeDocument/2006/relationships/slide" Target="slide33.xml"/><Relationship Id="rId19" Type="http://schemas.openxmlformats.org/officeDocument/2006/relationships/slide" Target="slide65.xml"/><Relationship Id="rId31" Type="http://schemas.openxmlformats.org/officeDocument/2006/relationships/slide" Target="slide69.xml"/><Relationship Id="rId4" Type="http://schemas.openxmlformats.org/officeDocument/2006/relationships/slide" Target="slide31.xml"/><Relationship Id="rId9" Type="http://schemas.openxmlformats.org/officeDocument/2006/relationships/slide" Target="slide23.xml"/><Relationship Id="rId14" Type="http://schemas.openxmlformats.org/officeDocument/2006/relationships/slide" Target="slide15.xml"/><Relationship Id="rId22" Type="http://schemas.openxmlformats.org/officeDocument/2006/relationships/slide" Target="slide37.xml"/><Relationship Id="rId27" Type="http://schemas.openxmlformats.org/officeDocument/2006/relationships/slide" Target="slide29.xml"/><Relationship Id="rId30" Type="http://schemas.openxmlformats.org/officeDocument/2006/relationships/slide" Target="slide5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ns.usda.gov/school-meals/unpaid-meal-charges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04800" y="381000"/>
            <a:ext cx="8373286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FAQ: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How do I reset the links on the main board back to yellow?</a:t>
            </a:r>
          </a:p>
          <a:p>
            <a:pPr>
              <a:spcBef>
                <a:spcPct val="0"/>
              </a:spcBef>
            </a:pPr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Simply close the PowerPoint file, and re-open, and the links will turn back to yellow.</a:t>
            </a:r>
          </a:p>
          <a:p>
            <a:pPr marL="457200" indent="-457200">
              <a:spcBef>
                <a:spcPct val="0"/>
              </a:spcBef>
              <a:buAutoNum type="alphaUcPeriod"/>
            </a:pPr>
            <a:endParaRPr lang="en-US" sz="16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Can I use this in Keynote / Google Slides / Open Office?</a:t>
            </a:r>
          </a:p>
          <a:p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Sorry, but Google slides, Keynote, Open Office etc. are not supported. Those are great programs but they’re not made to handle a file with this animation complexity.</a:t>
            </a:r>
          </a:p>
          <a:p>
            <a:pPr marL="457200" indent="-457200">
              <a:spcBef>
                <a:spcPct val="0"/>
              </a:spcBef>
              <a:buAutoNum type="alphaUcPeriod"/>
            </a:pPr>
            <a:endParaRPr lang="en-US" sz="16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Why aren’t the sound effects working?</a:t>
            </a:r>
          </a:p>
          <a:p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If the sound effects aren’t working, I would suggest upgrading your PowerPoint to something newer than 2008, and using a PC instead of a Mac if possible. Also, Google slides, Keynotes, etc. are not supported.</a:t>
            </a:r>
          </a:p>
          <a:p>
            <a:pPr marL="457200" indent="-457200">
              <a:spcBef>
                <a:spcPct val="0"/>
              </a:spcBef>
              <a:buFontTx/>
              <a:buAutoNum type="alphaUcPeriod"/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Can I get a board with less categories? Can I add a custom logo?</a:t>
            </a:r>
          </a:p>
          <a:p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Unfortunately these changes are a little too complex for me to explain or assist you via email, but if you’d like me to do a custom job for you for a small fee, send me an email at </a:t>
            </a:r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Reid@youthdownloads.com</a:t>
            </a:r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You can also try using an App I made called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TriviaMaker</a:t>
            </a:r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which lets you easily create Jeopardy style games and customize the number of categories, colors and logo at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www.TriviaMaker.com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Is there a tutorial I can watch to edit / play this game?</a:t>
            </a:r>
          </a:p>
          <a:p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Yes. To see it in action, or learn how to make edits, watch this video: </a:t>
            </a:r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https://youtu.be/tDC1mXh9NPE</a:t>
            </a:r>
            <a:endParaRPr lang="en-US" sz="16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875564"/>
      </p:ext>
    </p:extLst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2" y="0"/>
            <a:ext cx="4391025" cy="6858000"/>
          </a:xfrm>
          <a:prstGeom prst="parallelogram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  <a:alpha val="0"/>
                </a:schemeClr>
              </a:gs>
              <a:gs pos="50000">
                <a:schemeClr val="bg1">
                  <a:alpha val="25000"/>
                </a:schemeClr>
              </a:gs>
              <a:gs pos="100000">
                <a:schemeClr val="accent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en-US" altLang="en-US" sz="6000" b="1" i="1">
              <a:solidFill>
                <a:srgbClr val="000066"/>
              </a:solidFill>
            </a:endParaRP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4752977" y="0"/>
            <a:ext cx="4391025" cy="6858000"/>
          </a:xfrm>
          <a:prstGeom prst="parallelogram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  <a:alpha val="0"/>
                </a:schemeClr>
              </a:gs>
              <a:gs pos="50000">
                <a:schemeClr val="bg1">
                  <a:alpha val="58000"/>
                </a:schemeClr>
              </a:gs>
              <a:gs pos="100000">
                <a:schemeClr val="accent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en-US" altLang="en-US" sz="6600" b="1" i="1">
              <a:solidFill>
                <a:srgbClr val="000066"/>
              </a:solidFill>
            </a:endParaRPr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-30163" y="76200"/>
            <a:ext cx="3199447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solidFill>
                  <a:schemeClr val="bg1"/>
                </a:solidFill>
                <a:latin typeface="Impact" pitchFamily="34" charset="0"/>
              </a:rPr>
              <a:t>Name that Regulation!    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Name that Regulation! </a:t>
            </a:r>
            <a:r>
              <a:rPr lang="en-US" altLang="en-US" sz="2800" dirty="0" smtClean="0">
                <a:solidFill>
                  <a:schemeClr val="bg1"/>
                </a:solidFill>
                <a:latin typeface="Impact" pitchFamily="34" charset="0"/>
              </a:rPr>
              <a:t> Name 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that Regulation</a:t>
            </a:r>
            <a:r>
              <a:rPr lang="en-US" altLang="en-US" sz="2800" dirty="0" smtClean="0">
                <a:solidFill>
                  <a:schemeClr val="bg1"/>
                </a:solidFill>
                <a:latin typeface="Impact" pitchFamily="34" charset="0"/>
              </a:rPr>
              <a:t>!  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Name that Regulation! </a:t>
            </a:r>
            <a:r>
              <a:rPr lang="en-US" altLang="en-US" sz="2800" dirty="0" smtClean="0">
                <a:solidFill>
                  <a:schemeClr val="bg1"/>
                </a:solidFill>
                <a:latin typeface="Impact" pitchFamily="34" charset="0"/>
              </a:rPr>
              <a:t> </a:t>
            </a:r>
            <a:endParaRPr lang="en-US" altLang="en-US" sz="28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-22850475" y="5257800"/>
            <a:ext cx="31994475" cy="1371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Name that Regulation</a:t>
            </a:r>
            <a:r>
              <a:rPr lang="en-US" altLang="en-US" sz="2800" dirty="0" smtClean="0">
                <a:solidFill>
                  <a:schemeClr val="bg1"/>
                </a:solidFill>
                <a:latin typeface="Impact" pitchFamily="34" charset="0"/>
              </a:rPr>
              <a:t>!  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Name that Regulation</a:t>
            </a:r>
            <a:r>
              <a:rPr lang="en-US" altLang="en-US" sz="2800" dirty="0" smtClean="0">
                <a:solidFill>
                  <a:schemeClr val="bg1"/>
                </a:solidFill>
                <a:latin typeface="Impact" pitchFamily="34" charset="0"/>
              </a:rPr>
              <a:t>!  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Name that Regulation! </a:t>
            </a:r>
            <a:r>
              <a:rPr lang="en-US" altLang="en-US" sz="2800" dirty="0" smtClean="0">
                <a:solidFill>
                  <a:schemeClr val="bg1"/>
                </a:solidFill>
                <a:latin typeface="Impact" pitchFamily="34" charset="0"/>
              </a:rPr>
              <a:t> Name 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that Regulation! </a:t>
            </a:r>
            <a:r>
              <a:rPr lang="en-US" altLang="en-US" sz="2800" dirty="0" smtClean="0">
                <a:solidFill>
                  <a:schemeClr val="bg1"/>
                </a:solidFill>
                <a:latin typeface="Impact" pitchFamily="34" charset="0"/>
              </a:rPr>
              <a:t>   </a:t>
            </a:r>
            <a:endParaRPr lang="en-US" altLang="en-US" sz="28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8" name="WordArt 6"/>
          <p:cNvSpPr>
            <a:spLocks noChangeArrowheads="1" noChangeShapeType="1" noTextEdit="1"/>
          </p:cNvSpPr>
          <p:nvPr/>
        </p:nvSpPr>
        <p:spPr bwMode="auto">
          <a:xfrm>
            <a:off x="609600" y="1371600"/>
            <a:ext cx="7924800" cy="341455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en-US" sz="3600" kern="1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Gyparody"/>
              </a:rPr>
              <a:t>ISNL</a:t>
            </a:r>
          </a:p>
          <a:p>
            <a:pPr algn="ctr"/>
            <a:r>
              <a:rPr lang="en-US" sz="3600" kern="1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Gyparody"/>
              </a:rPr>
              <a:t>Name that Regulation!</a:t>
            </a:r>
            <a:endParaRPr lang="en-US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atin typeface="Gyparody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500"/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3007 L -2.49896 0.03007 " pathEditMode="fixed" rAng="0" ptsTypes="AA">
                                      <p:cBhvr>
                                        <p:cTn id="21" dur="11000" fill="hold"/>
                                        <p:tgtEl>
                                          <p:spTgt spid="6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948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3098 L 2.49896 -0.03098 " pathEditMode="fixed" rAng="0" ptsTypes="AA">
                                      <p:cBhvr>
                                        <p:cTn id="26" dur="110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948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762002" y="1090613"/>
            <a:ext cx="7566025" cy="3877985"/>
          </a:xfrm>
          <a:prstGeom prst="rect">
            <a:avLst/>
          </a:prstGeom>
          <a:solidFill>
            <a:srgbClr val="002060">
              <a:alpha val="83000"/>
            </a:srgbClr>
          </a:solidFill>
          <a:ln w="127000">
            <a:solidFill>
              <a:schemeClr val="accent4">
                <a:shade val="50000"/>
              </a:schemeClr>
            </a:solidFill>
          </a:ln>
          <a:extLst/>
        </p:spPr>
        <p:txBody>
          <a:bodyPr lIns="91440" tIns="274320" bIns="27432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HERE ARE TODAY’S CATEGORIES</a:t>
            </a:r>
          </a:p>
        </p:txBody>
      </p:sp>
    </p:spTree>
    <p:extLst>
      <p:ext uri="{BB962C8B-B14F-4D97-AF65-F5344CB8AC3E}">
        <p14:creationId xmlns:p14="http://schemas.microsoft.com/office/powerpoint/2010/main" val="3592836085"/>
      </p:ext>
    </p:extLst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Child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Nutrition</a:t>
            </a:r>
            <a:endParaRPr lang="en-US" altLang="en-US" sz="66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407113"/>
            <a:ext cx="75660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Advanced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Child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Nutrition</a:t>
            </a:r>
            <a:endParaRPr lang="en-US" altLang="en-US" sz="66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407113"/>
            <a:ext cx="75660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Health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&amp;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Safety</a:t>
            </a:r>
            <a:endParaRPr lang="en-US" altLang="en-US" sz="66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Financial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Management</a:t>
            </a:r>
            <a:endParaRPr lang="en-US" altLang="en-US" sz="66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Management</a:t>
            </a:r>
            <a:endParaRPr lang="en-US" altLang="en-US" sz="66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Federal Programs</a:t>
            </a:r>
            <a:endParaRPr lang="en-US" altLang="en-US" sz="66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2"/>
          <p:cNvSpPr txBox="1">
            <a:spLocks noChangeArrowheads="1"/>
          </p:cNvSpPr>
          <p:nvPr/>
        </p:nvSpPr>
        <p:spPr bwMode="auto">
          <a:xfrm>
            <a:off x="701675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68" name="Text Box 53"/>
          <p:cNvSpPr txBox="1">
            <a:spLocks noChangeArrowheads="1"/>
          </p:cNvSpPr>
          <p:nvPr/>
        </p:nvSpPr>
        <p:spPr bwMode="auto">
          <a:xfrm>
            <a:off x="3316290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4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69" name="Text Box 58"/>
          <p:cNvSpPr txBox="1">
            <a:spLocks noChangeArrowheads="1"/>
          </p:cNvSpPr>
          <p:nvPr/>
        </p:nvSpPr>
        <p:spPr bwMode="auto">
          <a:xfrm>
            <a:off x="4648202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5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0" name="Text Box 63"/>
          <p:cNvSpPr txBox="1">
            <a:spLocks noChangeArrowheads="1"/>
          </p:cNvSpPr>
          <p:nvPr/>
        </p:nvSpPr>
        <p:spPr bwMode="auto">
          <a:xfrm>
            <a:off x="5943602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6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1" name="Text Box 69"/>
          <p:cNvSpPr txBox="1">
            <a:spLocks noChangeArrowheads="1"/>
          </p:cNvSpPr>
          <p:nvPr/>
        </p:nvSpPr>
        <p:spPr bwMode="auto">
          <a:xfrm>
            <a:off x="7315200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7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2" name="Text Box 43"/>
          <p:cNvSpPr txBox="1">
            <a:spLocks noChangeArrowheads="1"/>
          </p:cNvSpPr>
          <p:nvPr/>
        </p:nvSpPr>
        <p:spPr bwMode="auto">
          <a:xfrm>
            <a:off x="701675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8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3" name="Text Box 49"/>
          <p:cNvSpPr txBox="1">
            <a:spLocks noChangeArrowheads="1"/>
          </p:cNvSpPr>
          <p:nvPr/>
        </p:nvSpPr>
        <p:spPr bwMode="auto">
          <a:xfrm>
            <a:off x="2035177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9" action="ppaction://hlinksldjump"/>
              </a:rPr>
              <a:t>$200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4" name="Text Box 54"/>
          <p:cNvSpPr txBox="1">
            <a:spLocks noChangeArrowheads="1"/>
          </p:cNvSpPr>
          <p:nvPr/>
        </p:nvSpPr>
        <p:spPr bwMode="auto">
          <a:xfrm>
            <a:off x="3317877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0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5" name="Text Box 59"/>
          <p:cNvSpPr txBox="1">
            <a:spLocks noChangeArrowheads="1"/>
          </p:cNvSpPr>
          <p:nvPr/>
        </p:nvSpPr>
        <p:spPr bwMode="auto">
          <a:xfrm>
            <a:off x="4648202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1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6" name="Text Box 64"/>
          <p:cNvSpPr txBox="1">
            <a:spLocks noChangeArrowheads="1"/>
          </p:cNvSpPr>
          <p:nvPr/>
        </p:nvSpPr>
        <p:spPr bwMode="auto">
          <a:xfrm>
            <a:off x="5943602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2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7" name="Text Box 70"/>
          <p:cNvSpPr txBox="1">
            <a:spLocks noChangeArrowheads="1"/>
          </p:cNvSpPr>
          <p:nvPr/>
        </p:nvSpPr>
        <p:spPr bwMode="auto">
          <a:xfrm>
            <a:off x="7315200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3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8" name="Text Box 44"/>
          <p:cNvSpPr txBox="1">
            <a:spLocks noChangeArrowheads="1"/>
          </p:cNvSpPr>
          <p:nvPr/>
        </p:nvSpPr>
        <p:spPr bwMode="auto">
          <a:xfrm>
            <a:off x="701675" y="321627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4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9" name="Text Box 50"/>
          <p:cNvSpPr txBox="1">
            <a:spLocks noChangeArrowheads="1"/>
          </p:cNvSpPr>
          <p:nvPr/>
        </p:nvSpPr>
        <p:spPr bwMode="auto">
          <a:xfrm>
            <a:off x="2035177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5" action="ppaction://hlinksldjump"/>
              </a:rPr>
              <a:t>$300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0" name="Text Box 55"/>
          <p:cNvSpPr txBox="1">
            <a:spLocks noChangeArrowheads="1"/>
          </p:cNvSpPr>
          <p:nvPr/>
        </p:nvSpPr>
        <p:spPr bwMode="auto">
          <a:xfrm>
            <a:off x="3317877" y="32004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6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1" name="Text Box 60"/>
          <p:cNvSpPr txBox="1">
            <a:spLocks noChangeArrowheads="1"/>
          </p:cNvSpPr>
          <p:nvPr/>
        </p:nvSpPr>
        <p:spPr bwMode="auto">
          <a:xfrm>
            <a:off x="4648202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7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2" name="Text Box 65"/>
          <p:cNvSpPr txBox="1">
            <a:spLocks noChangeArrowheads="1"/>
          </p:cNvSpPr>
          <p:nvPr/>
        </p:nvSpPr>
        <p:spPr bwMode="auto">
          <a:xfrm>
            <a:off x="5943602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8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3" name="Text Box 71"/>
          <p:cNvSpPr txBox="1">
            <a:spLocks noChangeArrowheads="1"/>
          </p:cNvSpPr>
          <p:nvPr/>
        </p:nvSpPr>
        <p:spPr bwMode="auto">
          <a:xfrm>
            <a:off x="7315200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9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4" name="Text Box 45"/>
          <p:cNvSpPr txBox="1">
            <a:spLocks noChangeArrowheads="1"/>
          </p:cNvSpPr>
          <p:nvPr/>
        </p:nvSpPr>
        <p:spPr bwMode="auto">
          <a:xfrm>
            <a:off x="701675" y="40481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0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5" name="Text Box 51"/>
          <p:cNvSpPr txBox="1">
            <a:spLocks noChangeArrowheads="1"/>
          </p:cNvSpPr>
          <p:nvPr/>
        </p:nvSpPr>
        <p:spPr bwMode="auto">
          <a:xfrm>
            <a:off x="2035177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1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6" name="Text Box 56"/>
          <p:cNvSpPr txBox="1">
            <a:spLocks noChangeArrowheads="1"/>
          </p:cNvSpPr>
          <p:nvPr/>
        </p:nvSpPr>
        <p:spPr bwMode="auto">
          <a:xfrm>
            <a:off x="3317877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2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7" name="Text Box 61"/>
          <p:cNvSpPr txBox="1">
            <a:spLocks noChangeArrowheads="1"/>
          </p:cNvSpPr>
          <p:nvPr/>
        </p:nvSpPr>
        <p:spPr bwMode="auto">
          <a:xfrm>
            <a:off x="4648202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3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8" name="Text Box 66"/>
          <p:cNvSpPr txBox="1">
            <a:spLocks noChangeArrowheads="1"/>
          </p:cNvSpPr>
          <p:nvPr/>
        </p:nvSpPr>
        <p:spPr bwMode="auto">
          <a:xfrm>
            <a:off x="5943602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4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9" name="Text Box 72"/>
          <p:cNvSpPr txBox="1">
            <a:spLocks noChangeArrowheads="1"/>
          </p:cNvSpPr>
          <p:nvPr/>
        </p:nvSpPr>
        <p:spPr bwMode="auto">
          <a:xfrm>
            <a:off x="7315200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5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0" name="Text Box 46"/>
          <p:cNvSpPr txBox="1">
            <a:spLocks noChangeArrowheads="1"/>
          </p:cNvSpPr>
          <p:nvPr/>
        </p:nvSpPr>
        <p:spPr bwMode="auto">
          <a:xfrm>
            <a:off x="701675" y="480377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6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1" name="Text Box 52"/>
          <p:cNvSpPr txBox="1">
            <a:spLocks noChangeArrowheads="1"/>
          </p:cNvSpPr>
          <p:nvPr/>
        </p:nvSpPr>
        <p:spPr bwMode="auto">
          <a:xfrm>
            <a:off x="2035177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7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2" name="Text Box 57"/>
          <p:cNvSpPr txBox="1">
            <a:spLocks noChangeArrowheads="1"/>
          </p:cNvSpPr>
          <p:nvPr/>
        </p:nvSpPr>
        <p:spPr bwMode="auto">
          <a:xfrm>
            <a:off x="3317877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8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3" name="Text Box 62"/>
          <p:cNvSpPr txBox="1">
            <a:spLocks noChangeArrowheads="1"/>
          </p:cNvSpPr>
          <p:nvPr/>
        </p:nvSpPr>
        <p:spPr bwMode="auto">
          <a:xfrm>
            <a:off x="4648202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9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4" name="Text Box 67"/>
          <p:cNvSpPr txBox="1">
            <a:spLocks noChangeArrowheads="1"/>
          </p:cNvSpPr>
          <p:nvPr/>
        </p:nvSpPr>
        <p:spPr bwMode="auto">
          <a:xfrm>
            <a:off x="5943602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0" action="ppaction://hlinksldjump"/>
              </a:rPr>
              <a:t>$500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5" name="Text Box 73"/>
          <p:cNvSpPr txBox="1">
            <a:spLocks noChangeArrowheads="1"/>
          </p:cNvSpPr>
          <p:nvPr/>
        </p:nvSpPr>
        <p:spPr bwMode="auto">
          <a:xfrm>
            <a:off x="7315200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31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778135"/>
            <a:ext cx="1166813" cy="461665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 smtClean="0">
                <a:solidFill>
                  <a:schemeClr val="bg1"/>
                </a:solidFill>
                <a:latin typeface="Arial Black"/>
              </a:rPr>
              <a:t>Child</a:t>
            </a:r>
          </a:p>
          <a:p>
            <a:pPr algn="ctr">
              <a:defRPr/>
            </a:pPr>
            <a:r>
              <a:rPr lang="en-US" sz="1200" b="1" kern="10" dirty="0" smtClean="0">
                <a:solidFill>
                  <a:schemeClr val="bg1"/>
                </a:solidFill>
                <a:latin typeface="Arial Black"/>
              </a:rPr>
              <a:t>Nutrition</a:t>
            </a:r>
            <a:endParaRPr lang="en-US" sz="1200" b="1" kern="10" dirty="0">
              <a:solidFill>
                <a:schemeClr val="bg1"/>
              </a:solidFill>
              <a:latin typeface="Arial Black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027236" y="685690"/>
            <a:ext cx="1158880" cy="646331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 smtClean="0">
                <a:solidFill>
                  <a:schemeClr val="bg1"/>
                </a:solidFill>
                <a:latin typeface="Arial Black"/>
              </a:rPr>
              <a:t>Advanced</a:t>
            </a:r>
          </a:p>
          <a:p>
            <a:pPr algn="ctr">
              <a:defRPr/>
            </a:pPr>
            <a:r>
              <a:rPr lang="en-US" sz="1200" b="1" kern="10" dirty="0" smtClean="0">
                <a:solidFill>
                  <a:schemeClr val="bg1"/>
                </a:solidFill>
                <a:latin typeface="Arial Black"/>
              </a:rPr>
              <a:t>Child</a:t>
            </a:r>
          </a:p>
          <a:p>
            <a:pPr algn="ctr">
              <a:defRPr/>
            </a:pPr>
            <a:r>
              <a:rPr lang="en-US" sz="1200" b="1" kern="10" dirty="0" smtClean="0">
                <a:solidFill>
                  <a:schemeClr val="bg1"/>
                </a:solidFill>
                <a:latin typeface="Arial Black"/>
              </a:rPr>
              <a:t>Nutrition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52800" y="778023"/>
            <a:ext cx="1127129" cy="461665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 smtClean="0">
                <a:solidFill>
                  <a:schemeClr val="bg1"/>
                </a:solidFill>
                <a:latin typeface="Arial Black"/>
              </a:rPr>
              <a:t>Health &amp;</a:t>
            </a:r>
          </a:p>
          <a:p>
            <a:pPr algn="ctr">
              <a:defRPr/>
            </a:pPr>
            <a:r>
              <a:rPr lang="en-US" sz="1200" b="1" kern="10" dirty="0" smtClean="0">
                <a:solidFill>
                  <a:schemeClr val="bg1"/>
                </a:solidFill>
                <a:latin typeface="Arial Black"/>
              </a:rPr>
              <a:t>Safety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668840" y="801106"/>
            <a:ext cx="1152525" cy="415498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ctr">
              <a:defRPr/>
            </a:pPr>
            <a:r>
              <a:rPr lang="en-US" sz="1050" b="1" kern="10" dirty="0" smtClean="0">
                <a:solidFill>
                  <a:schemeClr val="bg1"/>
                </a:solidFill>
                <a:latin typeface="Arial Black"/>
              </a:rPr>
              <a:t>Financial</a:t>
            </a:r>
          </a:p>
          <a:p>
            <a:pPr algn="ctr">
              <a:defRPr/>
            </a:pPr>
            <a:r>
              <a:rPr lang="en-US" sz="1050" b="1" kern="10" dirty="0" smtClean="0">
                <a:solidFill>
                  <a:schemeClr val="bg1"/>
                </a:solidFill>
                <a:latin typeface="Arial Black"/>
              </a:rPr>
              <a:t>Management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95988" y="801106"/>
            <a:ext cx="1166812" cy="415498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050" b="1" kern="10" dirty="0" smtClean="0">
                <a:solidFill>
                  <a:schemeClr val="bg1"/>
                </a:solidFill>
                <a:latin typeface="Arial Black"/>
              </a:rPr>
              <a:t>Program</a:t>
            </a:r>
          </a:p>
          <a:p>
            <a:pPr algn="ctr">
              <a:defRPr/>
            </a:pPr>
            <a:r>
              <a:rPr lang="en-US" sz="1050" b="1" kern="10" dirty="0" smtClean="0">
                <a:solidFill>
                  <a:schemeClr val="bg1"/>
                </a:solidFill>
                <a:latin typeface="Arial Black"/>
              </a:rPr>
              <a:t>Management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51711" y="778023"/>
            <a:ext cx="1166812" cy="461665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 smtClean="0">
                <a:solidFill>
                  <a:schemeClr val="bg1"/>
                </a:solidFill>
                <a:latin typeface="Arial Black"/>
              </a:rPr>
              <a:t>Federal</a:t>
            </a:r>
          </a:p>
          <a:p>
            <a:pPr algn="ctr">
              <a:defRPr/>
            </a:pPr>
            <a:r>
              <a:rPr lang="en-US" sz="1200" b="1" kern="10" dirty="0" smtClean="0">
                <a:solidFill>
                  <a:schemeClr val="bg1"/>
                </a:solidFill>
                <a:latin typeface="Arial Black"/>
              </a:rPr>
              <a:t>Programs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2035177" y="16002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2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5"/>
          <p:cNvSpPr txBox="1">
            <a:spLocks noChangeArrowheads="1"/>
          </p:cNvSpPr>
          <p:nvPr/>
        </p:nvSpPr>
        <p:spPr bwMode="auto">
          <a:xfrm>
            <a:off x="685800" y="1167348"/>
            <a:ext cx="7772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 measure of national security, this legislation authorized a program to safeguard the health and wellbeing of children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5"/>
          <p:cNvSpPr txBox="1">
            <a:spLocks noChangeArrowheads="1"/>
          </p:cNvSpPr>
          <p:nvPr/>
        </p:nvSpPr>
        <p:spPr bwMode="auto">
          <a:xfrm>
            <a:off x="685800" y="1601212"/>
            <a:ext cx="7772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Richard B. Russell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School Lunch Act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1946?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5"/>
          <p:cNvSpPr txBox="1">
            <a:spLocks noChangeArrowheads="1"/>
          </p:cNvSpPr>
          <p:nvPr/>
        </p:nvSpPr>
        <p:spPr bwMode="auto">
          <a:xfrm>
            <a:off x="685800" y="609600"/>
            <a:ext cx="77724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foodservice operation, the point when an accurate determination can be made that a reimbursable, free, reduced-price, or paid meal has been served to an eligible child at the correct benefit </a:t>
            </a:r>
            <a:endParaRPr lang="en-US" altLang="en-US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5"/>
          <p:cNvSpPr txBox="1">
            <a:spLocks noChangeArrowheads="1"/>
          </p:cNvSpPr>
          <p:nvPr/>
        </p:nvSpPr>
        <p:spPr bwMode="auto">
          <a:xfrm>
            <a:off x="685800" y="2362200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 of Service (POS)?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5"/>
          <p:cNvSpPr txBox="1">
            <a:spLocks noChangeArrowheads="1"/>
          </p:cNvSpPr>
          <p:nvPr/>
        </p:nvSpPr>
        <p:spPr bwMode="auto">
          <a:xfrm>
            <a:off x="685800" y="2362200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information</a:t>
            </a:r>
            <a:r>
              <a:rPr lang="en-US" alt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be visible or shared</a:t>
            </a:r>
          </a:p>
        </p:txBody>
      </p:sp>
    </p:spTree>
  </p:cSld>
  <p:clrMapOvr>
    <a:masterClrMapping/>
  </p:clrMapOvr>
  <p:transition spd="slow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5"/>
          <p:cNvSpPr txBox="1">
            <a:spLocks noChangeArrowheads="1"/>
          </p:cNvSpPr>
          <p:nvPr/>
        </p:nvSpPr>
        <p:spPr bwMode="auto">
          <a:xfrm>
            <a:off x="685800" y="2362200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Overt Identification?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685800" y="1524000"/>
            <a:ext cx="7772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71500" indent="-571500">
              <a:spcBef>
                <a:spcPct val="0"/>
              </a:spcBef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 to 10 a.m.</a:t>
            </a:r>
          </a:p>
          <a:p>
            <a:pPr marL="571500" indent="-571500">
              <a:spcBef>
                <a:spcPct val="0"/>
              </a:spcBef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10:00 a.m. – 2:00 p.m.</a:t>
            </a:r>
          </a:p>
          <a:p>
            <a:pPr marL="571500" indent="-571500">
              <a:spcBef>
                <a:spcPct val="0"/>
              </a:spcBef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end of the students’ school day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5"/>
          <p:cNvSpPr txBox="1">
            <a:spLocks noChangeArrowheads="1"/>
          </p:cNvSpPr>
          <p:nvPr/>
        </p:nvSpPr>
        <p:spPr bwMode="auto">
          <a:xfrm>
            <a:off x="685800" y="1524000"/>
            <a:ext cx="777240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meal service?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must be signage at the beginning of the serving line.</a:t>
            </a:r>
            <a:endParaRPr lang="en-US" altLang="en-US" sz="5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5"/>
          <p:cNvSpPr txBox="1">
            <a:spLocks noChangeArrowheads="1"/>
          </p:cNvSpPr>
          <p:nvPr/>
        </p:nvSpPr>
        <p:spPr bwMode="auto">
          <a:xfrm>
            <a:off x="685800" y="762000"/>
            <a:ext cx="77724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SFA receives this reimbursement only when meals have demonstrated compliance with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meal patterns;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verified every three years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5"/>
          <p:cNvSpPr txBox="1">
            <a:spLocks noChangeArrowheads="1"/>
          </p:cNvSpPr>
          <p:nvPr/>
        </p:nvSpPr>
        <p:spPr bwMode="auto">
          <a:xfrm>
            <a:off x="685800" y="2286000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Cents Certification?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>
            <a:spLocks noChangeArrowheads="1"/>
          </p:cNvSpPr>
          <p:nvPr/>
        </p:nvSpPr>
        <p:spPr bwMode="auto">
          <a:xfrm>
            <a:off x="685800" y="1524000"/>
            <a:ext cx="7772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71500" indent="-571500">
              <a:spcBef>
                <a:spcPct val="0"/>
              </a:spcBef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Grab and Go</a:t>
            </a:r>
          </a:p>
          <a:p>
            <a:pPr marL="571500" indent="-571500">
              <a:spcBef>
                <a:spcPct val="0"/>
              </a:spcBef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classroom</a:t>
            </a:r>
          </a:p>
          <a:p>
            <a:pPr marL="571500" indent="-571500">
              <a:spcBef>
                <a:spcPct val="0"/>
              </a:spcBef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bus</a:t>
            </a:r>
          </a:p>
          <a:p>
            <a:pPr marL="571500" indent="-571500">
              <a:spcBef>
                <a:spcPct val="0"/>
              </a:spcBef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first period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5"/>
          <p:cNvSpPr txBox="1">
            <a:spLocks noChangeArrowheads="1"/>
          </p:cNvSpPr>
          <p:nvPr/>
        </p:nvSpPr>
        <p:spPr bwMode="auto">
          <a:xfrm>
            <a:off x="685800" y="1905000"/>
            <a:ext cx="7772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Non-Traditional Breakfast Service Methods?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5"/>
          <p:cNvSpPr txBox="1">
            <a:spLocks noChangeArrowheads="1"/>
          </p:cNvSpPr>
          <p:nvPr/>
        </p:nvSpPr>
        <p:spPr bwMode="auto">
          <a:xfrm>
            <a:off x="685800" y="1512332"/>
            <a:ext cx="7772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 for all foods and beverages sold outside of the Federal child nutrition programs in schools”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5"/>
          <p:cNvSpPr txBox="1">
            <a:spLocks noChangeArrowheads="1"/>
          </p:cNvSpPr>
          <p:nvPr/>
        </p:nvSpPr>
        <p:spPr bwMode="auto">
          <a:xfrm>
            <a:off x="685800" y="2240340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Snacks in Schools?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5"/>
          <p:cNvSpPr txBox="1">
            <a:spLocks noChangeArrowheads="1"/>
          </p:cNvSpPr>
          <p:nvPr/>
        </p:nvSpPr>
        <p:spPr bwMode="auto">
          <a:xfrm>
            <a:off x="685800" y="778907"/>
            <a:ext cx="7772400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US" alt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State Agency monitoring program of two primary performance standards:</a:t>
            </a:r>
          </a:p>
          <a:p>
            <a:pPr marL="742950" indent="-742950">
              <a:spcBef>
                <a:spcPct val="0"/>
              </a:spcBef>
              <a:buFont typeface="+mj-lt"/>
              <a:buAutoNum type="arabicParenR"/>
            </a:pPr>
            <a:r>
              <a:rPr lang="en-US" alt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Certification/benefit issuance &amp; counting/claiming</a:t>
            </a:r>
          </a:p>
          <a:p>
            <a:pPr marL="742950" indent="-742950">
              <a:spcBef>
                <a:spcPct val="0"/>
              </a:spcBef>
              <a:buFont typeface="+mj-lt"/>
              <a:buAutoNum type="arabicParenR"/>
            </a:pPr>
            <a:r>
              <a:rPr lang="en-US" alt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Meal pattern &amp; nutritional quality</a:t>
            </a:r>
            <a:endParaRPr lang="en-US" alt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5"/>
          <p:cNvSpPr txBox="1">
            <a:spLocks noChangeArrowheads="1"/>
          </p:cNvSpPr>
          <p:nvPr/>
        </p:nvSpPr>
        <p:spPr bwMode="auto">
          <a:xfrm>
            <a:off x="685800" y="1905000"/>
            <a:ext cx="7772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 Review (AR)?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5"/>
          <p:cNvSpPr txBox="1">
            <a:spLocks noChangeArrowheads="1"/>
          </p:cNvSpPr>
          <p:nvPr/>
        </p:nvSpPr>
        <p:spPr bwMode="auto">
          <a:xfrm>
            <a:off x="685800" y="1512332"/>
            <a:ext cx="7772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groups (similar to K-12)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went into effect on October 1, 2017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5"/>
          <p:cNvSpPr txBox="1">
            <a:spLocks noChangeArrowheads="1"/>
          </p:cNvSpPr>
          <p:nvPr/>
        </p:nvSpPr>
        <p:spPr bwMode="auto">
          <a:xfrm>
            <a:off x="685800" y="2211050"/>
            <a:ext cx="77724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Infant and Pre-K?</a:t>
            </a:r>
            <a:endParaRPr lang="en-US" altLang="en-US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5"/>
          <p:cNvSpPr txBox="1">
            <a:spLocks noChangeArrowheads="1"/>
          </p:cNvSpPr>
          <p:nvPr/>
        </p:nvSpPr>
        <p:spPr bwMode="auto">
          <a:xfrm>
            <a:off x="685800" y="809685"/>
            <a:ext cx="7848599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Governing body responsible for administration of one or more school foodservice operations &amp; has legal authority to operate a program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5"/>
          <p:cNvSpPr txBox="1">
            <a:spLocks noChangeArrowheads="1"/>
          </p:cNvSpPr>
          <p:nvPr/>
        </p:nvSpPr>
        <p:spPr bwMode="auto">
          <a:xfrm>
            <a:off x="685800" y="1882676"/>
            <a:ext cx="7772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Food Authority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(SFA)?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5"/>
          <p:cNvSpPr txBox="1">
            <a:spLocks noChangeArrowheads="1"/>
          </p:cNvSpPr>
          <p:nvPr/>
        </p:nvSpPr>
        <p:spPr bwMode="auto">
          <a:xfrm>
            <a:off x="609600" y="609600"/>
            <a:ext cx="7924799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2004 reauthorization of NSL and NSB programs required every school to have this in place for all steps in the program (from purchasing &amp; receiving to reheating &amp; transporting food)</a:t>
            </a:r>
            <a:endParaRPr lang="en-US" altLang="en-US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5"/>
          <p:cNvSpPr txBox="1">
            <a:spLocks noChangeArrowheads="1"/>
          </p:cNvSpPr>
          <p:nvPr/>
        </p:nvSpPr>
        <p:spPr bwMode="auto">
          <a:xfrm>
            <a:off x="685800" y="1898809"/>
            <a:ext cx="777240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Safety 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en-US" sz="4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ased on HACCP?</a:t>
            </a:r>
            <a:endParaRPr lang="en-US" altLang="en-US" sz="4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5"/>
          <p:cNvSpPr txBox="1">
            <a:spLocks noChangeArrowheads="1"/>
          </p:cNvSpPr>
          <p:nvPr/>
        </p:nvSpPr>
        <p:spPr bwMode="auto">
          <a:xfrm>
            <a:off x="685800" y="1510368"/>
            <a:ext cx="7772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 twice a year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each kitchen and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be visible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the public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685800" y="2240340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Safety Inspections?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5"/>
          <p:cNvSpPr txBox="1">
            <a:spLocks noChangeArrowheads="1"/>
          </p:cNvSpPr>
          <p:nvPr/>
        </p:nvSpPr>
        <p:spPr bwMode="auto">
          <a:xfrm>
            <a:off x="685800" y="533400"/>
            <a:ext cx="77724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71500" indent="-5715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 clearly defined &amp; measurable goals </a:t>
            </a:r>
            <a:b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(assess effectiveness every 3 years)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 Nutrition Education, PE, &amp; Promotion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committee members including community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States that interactions or special events involving parents and students must be documented by each site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 statement on Smart Snack policies</a:t>
            </a:r>
            <a:endParaRPr lang="en-US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5"/>
          <p:cNvSpPr txBox="1">
            <a:spLocks noChangeArrowheads="1"/>
          </p:cNvSpPr>
          <p:nvPr/>
        </p:nvSpPr>
        <p:spPr bwMode="auto">
          <a:xfrm>
            <a:off x="685800" y="2240340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Wellness Policy?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5"/>
          <p:cNvSpPr txBox="1">
            <a:spLocks noChangeArrowheads="1"/>
          </p:cNvSpPr>
          <p:nvPr/>
        </p:nvSpPr>
        <p:spPr bwMode="auto">
          <a:xfrm>
            <a:off x="685800" y="1104305"/>
            <a:ext cx="777240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of this resource are to:</a:t>
            </a:r>
            <a:endParaRPr lang="en-US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FS training and </a:t>
            </a:r>
            <a:b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Assistance</a:t>
            </a:r>
          </a:p>
          <a:p>
            <a:pPr marL="685800" indent="-6858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Nutrition Education and promotional materials</a:t>
            </a:r>
          </a:p>
          <a:p>
            <a:pPr marL="685800" indent="-6858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 school and community partners in promoting healthy eating and physical activity</a:t>
            </a:r>
          </a:p>
        </p:txBody>
      </p:sp>
    </p:spTree>
  </p:cSld>
  <p:clrMapOvr>
    <a:masterClrMapping/>
  </p:clrMapOvr>
  <p:transition spd="slow"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5"/>
          <p:cNvSpPr txBox="1">
            <a:spLocks noChangeArrowheads="1"/>
          </p:cNvSpPr>
          <p:nvPr/>
        </p:nvSpPr>
        <p:spPr bwMode="auto">
          <a:xfrm>
            <a:off x="685800" y="2316540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Nutrition?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5"/>
          <p:cNvSpPr txBox="1">
            <a:spLocks noChangeArrowheads="1"/>
          </p:cNvSpPr>
          <p:nvPr/>
        </p:nvSpPr>
        <p:spPr bwMode="auto">
          <a:xfrm>
            <a:off x="685800" y="1354991"/>
            <a:ext cx="77724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 include: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 more fruit and vegetables and </a:t>
            </a:r>
            <a:b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whole grains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saturated fat and sodium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total fat and no </a:t>
            </a:r>
            <a:r>
              <a:rPr lang="en-US" altLang="en-US" sz="28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</a:t>
            </a: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fat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a healthy weight</a:t>
            </a:r>
            <a:endParaRPr lang="en-US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5"/>
          <p:cNvSpPr txBox="1">
            <a:spLocks noChangeArrowheads="1"/>
          </p:cNvSpPr>
          <p:nvPr/>
        </p:nvSpPr>
        <p:spPr bwMode="auto">
          <a:xfrm>
            <a:off x="685800" y="1958876"/>
            <a:ext cx="7772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Dietary Guidelines for Americans?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5"/>
          <p:cNvSpPr txBox="1">
            <a:spLocks noChangeArrowheads="1"/>
          </p:cNvSpPr>
          <p:nvPr/>
        </p:nvSpPr>
        <p:spPr bwMode="auto">
          <a:xfrm>
            <a:off x="685800" y="1104305"/>
            <a:ext cx="777240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Money must be used for </a:t>
            </a:r>
            <a:b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program-eligible expenses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Profits from competitive foods must remain with the FS account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maintain a financial management system for revenues and expenditures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more than three months operating costs in fund balance</a:t>
            </a:r>
            <a:endParaRPr lang="en-US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5"/>
          <p:cNvSpPr txBox="1">
            <a:spLocks noChangeArrowheads="1"/>
          </p:cNvSpPr>
          <p:nvPr/>
        </p:nvSpPr>
        <p:spPr bwMode="auto">
          <a:xfrm>
            <a:off x="815976" y="2240340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Non-Profit Foodservice?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5"/>
          <p:cNvSpPr txBox="1">
            <a:spLocks noChangeArrowheads="1"/>
          </p:cNvSpPr>
          <p:nvPr/>
        </p:nvSpPr>
        <p:spPr bwMode="auto">
          <a:xfrm>
            <a:off x="685800" y="1510368"/>
            <a:ext cx="7772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Meal costs cannot be determined by individual item costs regardless if </a:t>
            </a:r>
            <a:b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Served</a:t>
            </a: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altLang="en-US" sz="48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 vs. Serve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5"/>
          <p:cNvSpPr txBox="1">
            <a:spLocks noChangeArrowheads="1"/>
          </p:cNvSpPr>
          <p:nvPr/>
        </p:nvSpPr>
        <p:spPr bwMode="auto">
          <a:xfrm>
            <a:off x="685800" y="1214259"/>
            <a:ext cx="77724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Priced Meal?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(Different tier pricing; reduced prices remain the same)</a:t>
            </a:r>
            <a:endParaRPr lang="en-US" altLang="en-US" sz="4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5"/>
          <p:cNvSpPr txBox="1">
            <a:spLocks noChangeArrowheads="1"/>
          </p:cNvSpPr>
          <p:nvPr/>
        </p:nvSpPr>
        <p:spPr bwMode="auto">
          <a:xfrm>
            <a:off x="685800" y="1958876"/>
            <a:ext cx="7772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requirement when debt is determined to be uncollectable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5"/>
          <p:cNvSpPr txBox="1">
            <a:spLocks noChangeArrowheads="1"/>
          </p:cNvSpPr>
          <p:nvPr/>
        </p:nvSpPr>
        <p:spPr bwMode="auto">
          <a:xfrm>
            <a:off x="685800" y="965061"/>
            <a:ext cx="7772400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Unpaid Meal Charge Policy and Collections?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fns.usda.gov</a:t>
            </a:r>
            <a:endParaRPr lang="en-US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5"/>
          <p:cNvSpPr txBox="1">
            <a:spLocks noChangeArrowheads="1"/>
          </p:cNvSpPr>
          <p:nvPr/>
        </p:nvSpPr>
        <p:spPr bwMode="auto">
          <a:xfrm>
            <a:off x="685800" y="1295400"/>
            <a:ext cx="7772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annually,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seeks to ensure that sufficient funds are provided to the FS account from paid lunches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5"/>
          <p:cNvSpPr txBox="1">
            <a:spLocks noChangeArrowheads="1"/>
          </p:cNvSpPr>
          <p:nvPr/>
        </p:nvSpPr>
        <p:spPr bwMode="auto">
          <a:xfrm>
            <a:off x="685800" y="2316540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Paid Lunch Equity Tool?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5"/>
          <p:cNvSpPr txBox="1">
            <a:spLocks noChangeArrowheads="1"/>
          </p:cNvSpPr>
          <p:nvPr/>
        </p:nvSpPr>
        <p:spPr bwMode="auto">
          <a:xfrm>
            <a:off x="685800" y="1167348"/>
            <a:ext cx="7772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to ensure that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carte and other items are properly priced to not be a burden on the NSL and NSB programs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5"/>
          <p:cNvSpPr txBox="1">
            <a:spLocks noChangeArrowheads="1"/>
          </p:cNvSpPr>
          <p:nvPr/>
        </p:nvSpPr>
        <p:spPr bwMode="auto">
          <a:xfrm>
            <a:off x="685800" y="1882676"/>
            <a:ext cx="7772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Non-Program Foods/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 Calculation?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Box 5"/>
          <p:cNvSpPr txBox="1">
            <a:spLocks noChangeArrowheads="1"/>
          </p:cNvSpPr>
          <p:nvPr/>
        </p:nvSpPr>
        <p:spPr bwMode="auto">
          <a:xfrm>
            <a:off x="685800" y="809685"/>
            <a:ext cx="77724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schools have &gt;40% free or reduced-price lunches served in the second preceding year, they may receive this breakfast reimbursement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5"/>
          <p:cNvSpPr txBox="1">
            <a:spLocks noChangeArrowheads="1"/>
          </p:cNvSpPr>
          <p:nvPr/>
        </p:nvSpPr>
        <p:spPr bwMode="auto">
          <a:xfrm>
            <a:off x="685800" y="2316540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 Need?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Box 5"/>
          <p:cNvSpPr txBox="1">
            <a:spLocks noChangeArrowheads="1"/>
          </p:cNvSpPr>
          <p:nvPr/>
        </p:nvSpPr>
        <p:spPr bwMode="auto">
          <a:xfrm>
            <a:off x="685800" y="1958876"/>
            <a:ext cx="7772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be retained for the current year plus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past three years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Box 5"/>
          <p:cNvSpPr txBox="1">
            <a:spLocks noChangeArrowheads="1"/>
          </p:cNvSpPr>
          <p:nvPr/>
        </p:nvSpPr>
        <p:spPr bwMode="auto">
          <a:xfrm>
            <a:off x="685800" y="1958876"/>
            <a:ext cx="7772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 Keeping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Regulations?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Box 5"/>
          <p:cNvSpPr txBox="1">
            <a:spLocks noChangeArrowheads="1"/>
          </p:cNvSpPr>
          <p:nvPr/>
        </p:nvSpPr>
        <p:spPr bwMode="auto">
          <a:xfrm>
            <a:off x="788988" y="2316540"/>
            <a:ext cx="75660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to determine student eligibility for the NSLP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5"/>
          <p:cNvSpPr txBox="1">
            <a:spLocks noChangeArrowheads="1"/>
          </p:cNvSpPr>
          <p:nvPr/>
        </p:nvSpPr>
        <p:spPr bwMode="auto">
          <a:xfrm>
            <a:off x="685800" y="1073527"/>
            <a:ext cx="77724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Income Eligibility Guidelines?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ct val="0"/>
              </a:spcBef>
            </a:pPr>
            <a:r>
              <a:rPr lang="en-US" altLang="en-US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 = 130% of poverty level</a:t>
            </a:r>
          </a:p>
          <a:p>
            <a:pPr marL="457200" indent="-457200">
              <a:spcBef>
                <a:spcPct val="0"/>
              </a:spcBef>
            </a:pPr>
            <a:r>
              <a:rPr lang="en-US" altLang="en-US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= 185% of poverty level</a:t>
            </a:r>
            <a:endParaRPr lang="en-US" altLang="en-US" sz="2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Box 5"/>
          <p:cNvSpPr txBox="1">
            <a:spLocks noChangeArrowheads="1"/>
          </p:cNvSpPr>
          <p:nvPr/>
        </p:nvSpPr>
        <p:spPr bwMode="auto">
          <a:xfrm>
            <a:off x="685800" y="809685"/>
            <a:ext cx="77724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common criteria for SNAP, TANF, </a:t>
            </a:r>
            <a:b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FDPIR (Direct Certification), Foster Child, Migrant, Runaway, Head Start, and Homeless classifications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5"/>
          <p:cNvSpPr txBox="1">
            <a:spLocks noChangeArrowheads="1"/>
          </p:cNvSpPr>
          <p:nvPr/>
        </p:nvSpPr>
        <p:spPr bwMode="auto">
          <a:xfrm>
            <a:off x="685800" y="1129621"/>
            <a:ext cx="777240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Categorical Eligibility?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Certification must be done at least 3x per year.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students in household are free.</a:t>
            </a:r>
            <a:endParaRPr lang="en-US" altLang="en-US" sz="2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5"/>
          <p:cNvSpPr txBox="1">
            <a:spLocks noChangeArrowheads="1"/>
          </p:cNvSpPr>
          <p:nvPr/>
        </p:nvSpPr>
        <p:spPr bwMode="auto">
          <a:xfrm>
            <a:off x="685800" y="948928"/>
            <a:ext cx="7772400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685800" indent="-685800">
              <a:spcBef>
                <a:spcPts val="600"/>
              </a:spcBef>
              <a:spcAft>
                <a:spcPts val="600"/>
              </a:spcAft>
            </a:pPr>
            <a:r>
              <a:rPr lang="en-US" alt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 applications on Oct. 1 using 3% or $3,000, whichever is less; or,</a:t>
            </a:r>
          </a:p>
          <a:p>
            <a:pPr marL="685800" indent="-685800">
              <a:spcBef>
                <a:spcPts val="600"/>
              </a:spcBef>
              <a:spcAft>
                <a:spcPts val="600"/>
              </a:spcAft>
            </a:pPr>
            <a:r>
              <a:rPr lang="en-US" alt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applications within $100/</a:t>
            </a:r>
            <a:r>
              <a:rPr lang="en-US" altLang="en-US" sz="4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alt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$1,200/year of IEGs</a:t>
            </a:r>
            <a:endParaRPr lang="en-US" altLang="en-US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5"/>
          <p:cNvSpPr txBox="1">
            <a:spLocks noChangeArrowheads="1"/>
          </p:cNvSpPr>
          <p:nvPr/>
        </p:nvSpPr>
        <p:spPr bwMode="auto">
          <a:xfrm>
            <a:off x="815977" y="2316540"/>
            <a:ext cx="75660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5"/>
          <p:cNvSpPr txBox="1">
            <a:spLocks noChangeArrowheads="1"/>
          </p:cNvSpPr>
          <p:nvPr/>
        </p:nvSpPr>
        <p:spPr bwMode="auto">
          <a:xfrm>
            <a:off x="815977" y="1525012"/>
            <a:ext cx="75660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enrollment number and eligibility status reported for national data is based on this date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5"/>
          <p:cNvSpPr txBox="1">
            <a:spLocks noChangeArrowheads="1"/>
          </p:cNvSpPr>
          <p:nvPr/>
        </p:nvSpPr>
        <p:spPr bwMode="auto">
          <a:xfrm>
            <a:off x="685800" y="1478101"/>
            <a:ext cx="77724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last operating day of October?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  <a:p>
            <a:pPr marL="457200" indent="-457200">
              <a:spcBef>
                <a:spcPct val="0"/>
              </a:spcBef>
            </a:pPr>
            <a:r>
              <a:rPr lang="en-US" altLang="en-US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File claims monthly within 60 days or </a:t>
            </a:r>
            <a:br>
              <a:rPr lang="en-US" altLang="en-US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state-required date.</a:t>
            </a:r>
            <a:endParaRPr lang="en-US" altLang="en-US" sz="2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Box 5"/>
          <p:cNvSpPr txBox="1">
            <a:spLocks noChangeArrowheads="1"/>
          </p:cNvSpPr>
          <p:nvPr/>
        </p:nvSpPr>
        <p:spPr bwMode="auto">
          <a:xfrm>
            <a:off x="685800" y="654308"/>
            <a:ext cx="77724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new guidelines include: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Fluid milk must be unflavored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Juice only allowed 1x/day, including snacks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least 1 whole grain/day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 may be served in lieu of grains at breakfast 3x/week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Tofu and soy yogurt are credible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23g sugar/6oz in yogurt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6g sugar/</a:t>
            </a:r>
            <a:r>
              <a:rPr lang="en-US" altLang="en-US" sz="2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</a:t>
            </a: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cereal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</a:pPr>
            <a:r>
              <a:rPr lang="en-US" alt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fat frying not allowed</a:t>
            </a:r>
            <a:endParaRPr lang="en-US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Box 5"/>
          <p:cNvSpPr txBox="1">
            <a:spLocks noChangeArrowheads="1"/>
          </p:cNvSpPr>
          <p:nvPr/>
        </p:nvSpPr>
        <p:spPr bwMode="auto">
          <a:xfrm>
            <a:off x="788988" y="1603444"/>
            <a:ext cx="7566025" cy="281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Pre-K Meal Guidelines?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CACFP 7 CFR 226</a:t>
            </a:r>
            <a:endParaRPr lang="en-US" altLang="en-US" sz="2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Box 5"/>
          <p:cNvSpPr txBox="1">
            <a:spLocks noChangeArrowheads="1"/>
          </p:cNvSpPr>
          <p:nvPr/>
        </p:nvSpPr>
        <p:spPr bwMode="auto">
          <a:xfrm>
            <a:off x="685800" y="1958876"/>
            <a:ext cx="7772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midnight to </a:t>
            </a:r>
            <a:b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minutes after the </a:t>
            </a:r>
            <a:b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bell rings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5"/>
          <p:cNvSpPr txBox="1">
            <a:spLocks noChangeArrowheads="1"/>
          </p:cNvSpPr>
          <p:nvPr/>
        </p:nvSpPr>
        <p:spPr bwMode="auto">
          <a:xfrm>
            <a:off x="815977" y="1958876"/>
            <a:ext cx="75660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of the School Day for Smart Snacks?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5"/>
          <p:cNvSpPr txBox="1">
            <a:spLocks noChangeArrowheads="1"/>
          </p:cNvSpPr>
          <p:nvPr/>
        </p:nvSpPr>
        <p:spPr bwMode="auto">
          <a:xfrm>
            <a:off x="788988" y="2316540"/>
            <a:ext cx="75660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 2 of 4 components for this meal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Box 5"/>
          <p:cNvSpPr txBox="1">
            <a:spLocks noChangeArrowheads="1"/>
          </p:cNvSpPr>
          <p:nvPr/>
        </p:nvSpPr>
        <p:spPr bwMode="auto">
          <a:xfrm>
            <a:off x="788988" y="1958876"/>
            <a:ext cx="75660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School Snack Meal Pattern?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Box 5"/>
          <p:cNvSpPr txBox="1">
            <a:spLocks noChangeArrowheads="1"/>
          </p:cNvSpPr>
          <p:nvPr/>
        </p:nvSpPr>
        <p:spPr bwMode="auto">
          <a:xfrm>
            <a:off x="685800" y="1190684"/>
            <a:ext cx="7772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purpose of these programs:</a:t>
            </a:r>
          </a:p>
          <a:p>
            <a:pPr marL="685800" indent="-685800">
              <a:spcBef>
                <a:spcPts val="600"/>
              </a:spcBef>
              <a:spcAft>
                <a:spcPts val="600"/>
              </a:spcAft>
            </a:pPr>
            <a:r>
              <a:rPr lang="en-US" alt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FFVP</a:t>
            </a:r>
          </a:p>
          <a:p>
            <a:pPr marL="685800" indent="-685800">
              <a:spcBef>
                <a:spcPts val="600"/>
              </a:spcBef>
              <a:spcAft>
                <a:spcPts val="600"/>
              </a:spcAft>
            </a:pPr>
            <a:r>
              <a:rPr lang="en-US" alt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CACFP After School Meals</a:t>
            </a:r>
          </a:p>
          <a:p>
            <a:pPr marL="685800" indent="-685800">
              <a:spcBef>
                <a:spcPts val="600"/>
              </a:spcBef>
              <a:spcAft>
                <a:spcPts val="600"/>
              </a:spcAft>
            </a:pPr>
            <a:r>
              <a:rPr lang="en-US" alt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SFSP</a:t>
            </a:r>
          </a:p>
          <a:p>
            <a:pPr marL="685800" indent="-685800">
              <a:spcBef>
                <a:spcPts val="600"/>
              </a:spcBef>
              <a:spcAft>
                <a:spcPts val="600"/>
              </a:spcAft>
            </a:pPr>
            <a:r>
              <a:rPr lang="en-US" alt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SSO</a:t>
            </a:r>
            <a:endParaRPr lang="en-US" alt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5"/>
          <p:cNvSpPr txBox="1">
            <a:spLocks noChangeArrowheads="1"/>
          </p:cNvSpPr>
          <p:nvPr/>
        </p:nvSpPr>
        <p:spPr bwMode="auto">
          <a:xfrm>
            <a:off x="788988" y="1958876"/>
            <a:ext cx="75660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Outreach to At-Risk/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Income Schools?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Jeopardy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DB01"/>
      </a:hlink>
      <a:folHlink>
        <a:srgbClr val="33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 anchorCtr="0">
        <a:spAutoFit/>
      </a:bodyPr>
      <a:lstStyle>
        <a:defPPr algn="ctr">
          <a:spcBef>
            <a:spcPct val="0"/>
          </a:spcBef>
          <a:buFontTx/>
          <a:buNone/>
          <a:defRPr sz="6000" dirty="0">
            <a:solidFill>
              <a:schemeClr val="bg1"/>
            </a:solidFill>
            <a:latin typeface="Arial Black" pitchFamily="34" charset="0"/>
            <a:cs typeface="Arial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Jeopardy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DB01"/>
      </a:hlink>
      <a:folHlink>
        <a:srgbClr val="33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 anchorCtr="0">
        <a:spAutoFit/>
      </a:bodyPr>
      <a:lstStyle>
        <a:defPPr algn="ctr">
          <a:spcBef>
            <a:spcPct val="0"/>
          </a:spcBef>
          <a:buFontTx/>
          <a:buNone/>
          <a:defRPr sz="6000" dirty="0">
            <a:solidFill>
              <a:schemeClr val="bg1"/>
            </a:solidFill>
            <a:latin typeface="Arial Black" pitchFamily="34" charset="0"/>
            <a:cs typeface="Arial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1501</TotalTime>
  <Words>1356</Words>
  <Application>Microsoft Office PowerPoint</Application>
  <PresentationFormat>On-screen Show (4:3)</PresentationFormat>
  <Paragraphs>233</Paragraphs>
  <Slides>70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70</vt:i4>
      </vt:variant>
    </vt:vector>
  </HeadingPairs>
  <TitlesOfParts>
    <vt:vector size="79" baseType="lpstr">
      <vt:lpstr>Arial</vt:lpstr>
      <vt:lpstr>Arial Black</vt:lpstr>
      <vt:lpstr>Calibri</vt:lpstr>
      <vt:lpstr>Gyparody</vt:lpstr>
      <vt:lpstr>Impact</vt:lpstr>
      <vt:lpstr>Tahoma</vt:lpstr>
      <vt:lpstr>Times New Roman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Youthdownloads.com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 Powerpoint Template</dc:title>
  <dc:subject>Jeopardy Powerpoint Game</dc:subject>
  <dc:creator>Reid Powell</dc:creator>
  <cp:keywords>Jeopardy</cp:keywords>
  <cp:lastModifiedBy>Patrick Butler</cp:lastModifiedBy>
  <cp:revision>143</cp:revision>
  <dcterms:created xsi:type="dcterms:W3CDTF">1999-10-07T17:16:48Z</dcterms:created>
  <dcterms:modified xsi:type="dcterms:W3CDTF">2020-12-07T20:12:35Z</dcterms:modified>
  <cp:category>Game Shows</cp:category>
</cp:coreProperties>
</file>