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305" r:id="rId2"/>
    <p:sldId id="337" r:id="rId3"/>
    <p:sldId id="371" r:id="rId4"/>
    <p:sldId id="339" r:id="rId5"/>
    <p:sldId id="340" r:id="rId6"/>
    <p:sldId id="341" r:id="rId7"/>
    <p:sldId id="391" r:id="rId8"/>
    <p:sldId id="343" r:id="rId9"/>
    <p:sldId id="373" r:id="rId10"/>
    <p:sldId id="344" r:id="rId11"/>
    <p:sldId id="345" r:id="rId12"/>
    <p:sldId id="346" r:id="rId13"/>
    <p:sldId id="369" r:id="rId14"/>
    <p:sldId id="350" r:id="rId15"/>
    <p:sldId id="349" r:id="rId16"/>
    <p:sldId id="410" r:id="rId17"/>
    <p:sldId id="351" r:id="rId18"/>
    <p:sldId id="338" r:id="rId19"/>
    <p:sldId id="395" r:id="rId20"/>
    <p:sldId id="385" r:id="rId21"/>
    <p:sldId id="384" r:id="rId22"/>
    <p:sldId id="377" r:id="rId23"/>
    <p:sldId id="382" r:id="rId24"/>
    <p:sldId id="289" r:id="rId25"/>
    <p:sldId id="290" r:id="rId26"/>
    <p:sldId id="318" r:id="rId27"/>
    <p:sldId id="326" r:id="rId28"/>
    <p:sldId id="389" r:id="rId29"/>
    <p:sldId id="324" r:id="rId30"/>
    <p:sldId id="325" r:id="rId31"/>
    <p:sldId id="327" r:id="rId32"/>
    <p:sldId id="388" r:id="rId33"/>
    <p:sldId id="408" r:id="rId34"/>
    <p:sldId id="269" r:id="rId35"/>
    <p:sldId id="298" r:id="rId36"/>
    <p:sldId id="330" r:id="rId37"/>
    <p:sldId id="331" r:id="rId38"/>
    <p:sldId id="319" r:id="rId39"/>
    <p:sldId id="332" r:id="rId40"/>
    <p:sldId id="411" r:id="rId41"/>
    <p:sldId id="409" r:id="rId42"/>
    <p:sldId id="398" r:id="rId43"/>
    <p:sldId id="399" r:id="rId44"/>
    <p:sldId id="400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381" r:id="rId53"/>
    <p:sldId id="379" r:id="rId54"/>
    <p:sldId id="396" r:id="rId55"/>
    <p:sldId id="376" r:id="rId56"/>
    <p:sldId id="321" r:id="rId5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B9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>
      <p:cViewPr varScale="1">
        <p:scale>
          <a:sx n="99" d="100"/>
          <a:sy n="99" d="100"/>
        </p:scale>
        <p:origin x="15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2222" y="-10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fofas250\users\users\gosselinm\Farm%20to%20School\Presentations,%20Collateral\lunch_cost_cal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3">
                <a:lumMod val="40000"/>
                <a:lumOff val="60000"/>
              </a:schemeClr>
            </a:solidFill>
          </c:spPr>
          <c:dPt>
            <c:idx val="0"/>
            <c:bubble3D val="0"/>
            <c:explosion val="28"/>
            <c:extLst>
              <c:ext xmlns:c16="http://schemas.microsoft.com/office/drawing/2014/chart" uri="{C3380CC4-5D6E-409C-BE32-E72D297353CC}">
                <c16:uniqueId val="{00000000-D5E1-4390-ACD2-54908DD49BED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5E1-4390-ACD2-54908DD49B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4-D5E1-4390-ACD2-54908DD49BED}"/>
              </c:ext>
            </c:extLst>
          </c:dPt>
          <c:dLbls>
            <c:dLbl>
              <c:idx val="0"/>
              <c:layout>
                <c:manualLayout>
                  <c:x val="-0.14530338365347745"/>
                  <c:y val="0.1109297816901744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E1-4390-ACD2-54908DD49BE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E1-4390-ACD2-54908DD49BE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E1-4390-ACD2-54908DD49B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accent1">
                        <a:lumMod val="50000"/>
                      </a:schemeClr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Sheet1!$B$16:$B$18</c:f>
              <c:strCache>
                <c:ptCount val="3"/>
                <c:pt idx="0">
                  <c:v>USDA Foods</c:v>
                </c:pt>
                <c:pt idx="1">
                  <c:v>DOD Fresh</c:v>
                </c:pt>
                <c:pt idx="2">
                  <c:v>Regular Food</c:v>
                </c:pt>
              </c:strCache>
            </c:strRef>
          </c:cat>
          <c:val>
            <c:numRef>
              <c:f>Sheet1!$C$16:$C$18</c:f>
              <c:numCache>
                <c:formatCode>0%</c:formatCode>
                <c:ptCount val="3"/>
                <c:pt idx="0">
                  <c:v>0.18800000000000044</c:v>
                </c:pt>
                <c:pt idx="1">
                  <c:v>1.2000000000000021E-2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E1-4390-ACD2-54908DD49BED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4B3D-7223-4012-BB3E-1F698B0A3931}" type="doc">
      <dgm:prSet loTypeId="urn:microsoft.com/office/officeart/2005/8/layout/hProcess9" loCatId="process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04E5483D-7FC3-4AD0-933D-185C2E978FB0}">
      <dgm:prSet phldrT="[Text]" custT="1"/>
      <dgm:spPr>
        <a:solidFill>
          <a:schemeClr val="accent3">
            <a:hueOff val="0"/>
            <a:satOff val="0"/>
            <a:lumOff val="0"/>
            <a:alpha val="8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sz="1600" dirty="0" smtClean="0">
              <a:solidFill>
                <a:schemeClr val="accent3">
                  <a:lumMod val="50000"/>
                </a:schemeClr>
              </a:solidFill>
            </a:rPr>
            <a:t>Planning</a:t>
          </a:r>
          <a:endParaRPr lang="en-US" sz="1600" dirty="0">
            <a:solidFill>
              <a:schemeClr val="accent3">
                <a:lumMod val="50000"/>
              </a:schemeClr>
            </a:solidFill>
          </a:endParaRPr>
        </a:p>
      </dgm:t>
    </dgm:pt>
    <dgm:pt modelId="{7CF9F949-E16E-4603-9AD3-725639789EFC}" type="parTrans" cxnId="{D6694B45-4260-45C9-8A38-D8D44B886384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08EEB4FB-5DE9-4824-9FCD-7875EFB6280D}" type="sibTrans" cxnId="{D6694B45-4260-45C9-8A38-D8D44B886384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EF2FF09F-1216-4836-BFB2-B1E333AD0277}">
      <dgm:prSet phldrT="[Text]" custT="1"/>
      <dgm:spPr>
        <a:solidFill>
          <a:schemeClr val="accent3">
            <a:hueOff val="0"/>
            <a:satOff val="0"/>
            <a:lumOff val="0"/>
            <a:alpha val="7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sz="1600" dirty="0" smtClean="0">
              <a:solidFill>
                <a:schemeClr val="accent3">
                  <a:lumMod val="50000"/>
                </a:schemeClr>
              </a:solidFill>
            </a:rPr>
            <a:t>Drafting Specifications</a:t>
          </a:r>
          <a:endParaRPr lang="en-US" sz="1600" dirty="0">
            <a:solidFill>
              <a:schemeClr val="accent3">
                <a:lumMod val="50000"/>
              </a:schemeClr>
            </a:solidFill>
          </a:endParaRPr>
        </a:p>
      </dgm:t>
    </dgm:pt>
    <dgm:pt modelId="{5E1D4D37-94D1-4E4D-A37E-6CF87AC71878}" type="parTrans" cxnId="{B364755B-D4B2-45BE-876E-B24099A36668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06249C34-403D-4E62-ACB1-5BC787319B88}" type="sibTrans" cxnId="{B364755B-D4B2-45BE-876E-B24099A36668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8372C409-5000-4779-A7E6-B564317692F7}">
      <dgm:prSet phldrT="[Text]" custT="1"/>
      <dgm:spPr>
        <a:solidFill>
          <a:schemeClr val="accent3">
            <a:hueOff val="0"/>
            <a:satOff val="0"/>
            <a:lumOff val="0"/>
            <a:alpha val="5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sz="1600" dirty="0" smtClean="0">
              <a:solidFill>
                <a:schemeClr val="accent3">
                  <a:lumMod val="50000"/>
                </a:schemeClr>
              </a:solidFill>
            </a:rPr>
            <a:t>Awarding a Contract</a:t>
          </a:r>
          <a:endParaRPr lang="en-US" sz="1600" dirty="0">
            <a:solidFill>
              <a:schemeClr val="accent3">
                <a:lumMod val="50000"/>
              </a:schemeClr>
            </a:solidFill>
          </a:endParaRPr>
        </a:p>
      </dgm:t>
    </dgm:pt>
    <dgm:pt modelId="{A4106BA2-61DE-4FE6-9BEB-765B53116D38}" type="parTrans" cxnId="{85301D43-23F6-4A8D-AC81-99B4CF0A0F44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7378A183-3A6B-4349-BCF5-090865ECD7AF}" type="sibTrans" cxnId="{85301D43-23F6-4A8D-AC81-99B4CF0A0F44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64946CAB-F775-4CEF-9419-A0F43B6D9007}">
      <dgm:prSet phldrT="[Text]" custT="1"/>
      <dgm:spPr>
        <a:solidFill>
          <a:schemeClr val="accent3">
            <a:hueOff val="0"/>
            <a:satOff val="0"/>
            <a:lumOff val="0"/>
            <a:alpha val="4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sz="1600" dirty="0" smtClean="0">
              <a:solidFill>
                <a:schemeClr val="accent3">
                  <a:lumMod val="50000"/>
                </a:schemeClr>
              </a:solidFill>
            </a:rPr>
            <a:t>Managing the Contract</a:t>
          </a:r>
          <a:endParaRPr lang="en-US" sz="1600" dirty="0">
            <a:solidFill>
              <a:schemeClr val="accent3">
                <a:lumMod val="50000"/>
              </a:schemeClr>
            </a:solidFill>
          </a:endParaRPr>
        </a:p>
      </dgm:t>
    </dgm:pt>
    <dgm:pt modelId="{E20A3195-A4D0-46F4-BFAF-3BCD5DF618B4}" type="parTrans" cxnId="{48FA9D49-39BD-49DD-848D-F35922315DFF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73A39C36-A8B0-4FB9-A575-68BED57555E9}" type="sibTrans" cxnId="{48FA9D49-39BD-49DD-848D-F35922315DFF}">
      <dgm:prSet/>
      <dgm:spPr/>
      <dgm:t>
        <a:bodyPr/>
        <a:lstStyle/>
        <a:p>
          <a:endParaRPr lang="en-US" sz="2800">
            <a:solidFill>
              <a:schemeClr val="accent3">
                <a:lumMod val="50000"/>
              </a:schemeClr>
            </a:solidFill>
          </a:endParaRPr>
        </a:p>
      </dgm:t>
    </dgm:pt>
    <dgm:pt modelId="{04A150AD-7FD0-49E5-B839-84FCD5A57973}">
      <dgm:prSet phldrT="[Text]" custT="1"/>
      <dgm:spPr>
        <a:solidFill>
          <a:schemeClr val="accent3">
            <a:hueOff val="0"/>
            <a:satOff val="0"/>
            <a:lumOff val="0"/>
            <a:alpha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sz="1600" dirty="0" smtClean="0">
              <a:solidFill>
                <a:schemeClr val="accent3">
                  <a:lumMod val="50000"/>
                </a:schemeClr>
              </a:solidFill>
            </a:rPr>
            <a:t>Advertising the Procurement</a:t>
          </a:r>
          <a:endParaRPr lang="en-US" sz="1600" dirty="0">
            <a:solidFill>
              <a:schemeClr val="accent3">
                <a:lumMod val="50000"/>
              </a:schemeClr>
            </a:solidFill>
          </a:endParaRPr>
        </a:p>
      </dgm:t>
    </dgm:pt>
    <dgm:pt modelId="{57EA2EAA-C4DD-4BA7-BA93-0A2BE43EBE3D}" type="parTrans" cxnId="{57201AC4-EB3E-4640-A8FA-C47ED567F81A}">
      <dgm:prSet/>
      <dgm:spPr/>
      <dgm:t>
        <a:bodyPr/>
        <a:lstStyle/>
        <a:p>
          <a:endParaRPr lang="en-US"/>
        </a:p>
      </dgm:t>
    </dgm:pt>
    <dgm:pt modelId="{5C2CB92D-2540-45F5-AEEF-A5B60018F9F4}" type="sibTrans" cxnId="{57201AC4-EB3E-4640-A8FA-C47ED567F81A}">
      <dgm:prSet/>
      <dgm:spPr/>
      <dgm:t>
        <a:bodyPr/>
        <a:lstStyle/>
        <a:p>
          <a:endParaRPr lang="en-US"/>
        </a:p>
      </dgm:t>
    </dgm:pt>
    <dgm:pt modelId="{B8A36D01-1801-424A-B9F7-2878EFE5DB79}" type="pres">
      <dgm:prSet presAssocID="{55BF4B3D-7223-4012-BB3E-1F698B0A393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0B3B5B-6B31-46E5-9B2A-E0A674D5CB1C}" type="pres">
      <dgm:prSet presAssocID="{55BF4B3D-7223-4012-BB3E-1F698B0A3931}" presName="arrow" presStyleLbl="bgShp" presStyleIdx="0" presStyleCnt="1" custScaleX="117647" custLinFactNeighborX="0"/>
      <dgm:spPr>
        <a:solidFill>
          <a:schemeClr val="accent2">
            <a:lumMod val="20000"/>
            <a:lumOff val="80000"/>
          </a:schemeClr>
        </a:solidFill>
        <a:ln w="19050"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D69D17C4-0F58-44E5-AC93-28B7AAEF637A}" type="pres">
      <dgm:prSet presAssocID="{55BF4B3D-7223-4012-BB3E-1F698B0A3931}" presName="linearProcess" presStyleCnt="0"/>
      <dgm:spPr/>
    </dgm:pt>
    <dgm:pt modelId="{9FF233BA-AABF-4FCF-988B-E4F253FEAD7E}" type="pres">
      <dgm:prSet presAssocID="{04E5483D-7FC3-4AD0-933D-185C2E978FB0}" presName="textNode" presStyleLbl="node1" presStyleIdx="0" presStyleCnt="5" custScaleY="145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76B616-FE13-42DE-801C-66DC4B4EC3CB}" type="pres">
      <dgm:prSet presAssocID="{08EEB4FB-5DE9-4824-9FCD-7875EFB6280D}" presName="sibTrans" presStyleCnt="0"/>
      <dgm:spPr/>
    </dgm:pt>
    <dgm:pt modelId="{D32F8663-A91F-4AF4-96AE-8C065619DB88}" type="pres">
      <dgm:prSet presAssocID="{EF2FF09F-1216-4836-BFB2-B1E333AD0277}" presName="textNode" presStyleLbl="node1" presStyleIdx="1" presStyleCnt="5" custScaleY="145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3E343-F039-43E1-83BB-43641878D752}" type="pres">
      <dgm:prSet presAssocID="{06249C34-403D-4E62-ACB1-5BC787319B88}" presName="sibTrans" presStyleCnt="0"/>
      <dgm:spPr/>
    </dgm:pt>
    <dgm:pt modelId="{F1B3EB49-8309-43C2-A8B7-D7C8AFC1401B}" type="pres">
      <dgm:prSet presAssocID="{04A150AD-7FD0-49E5-B839-84FCD5A57973}" presName="textNode" presStyleLbl="node1" presStyleIdx="2" presStyleCnt="5" custScaleY="145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235783-A695-4ABF-981F-46EE2D924F45}" type="pres">
      <dgm:prSet presAssocID="{5C2CB92D-2540-45F5-AEEF-A5B60018F9F4}" presName="sibTrans" presStyleCnt="0"/>
      <dgm:spPr/>
    </dgm:pt>
    <dgm:pt modelId="{F5AE0FF0-7AD3-41A5-996B-D96EB5277A7D}" type="pres">
      <dgm:prSet presAssocID="{8372C409-5000-4779-A7E6-B564317692F7}" presName="textNode" presStyleLbl="node1" presStyleIdx="3" presStyleCnt="5" custScaleY="145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EC192-1A80-4913-BDC2-2B93692E2C0F}" type="pres">
      <dgm:prSet presAssocID="{7378A183-3A6B-4349-BCF5-090865ECD7AF}" presName="sibTrans" presStyleCnt="0"/>
      <dgm:spPr/>
    </dgm:pt>
    <dgm:pt modelId="{56EF039A-9F89-4BBB-AC43-21F37D5817F2}" type="pres">
      <dgm:prSet presAssocID="{64946CAB-F775-4CEF-9419-A0F43B6D9007}" presName="textNode" presStyleLbl="node1" presStyleIdx="4" presStyleCnt="5" custScaleY="145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694B45-4260-45C9-8A38-D8D44B886384}" srcId="{55BF4B3D-7223-4012-BB3E-1F698B0A3931}" destId="{04E5483D-7FC3-4AD0-933D-185C2E978FB0}" srcOrd="0" destOrd="0" parTransId="{7CF9F949-E16E-4603-9AD3-725639789EFC}" sibTransId="{08EEB4FB-5DE9-4824-9FCD-7875EFB6280D}"/>
    <dgm:cxn modelId="{B912DD31-4D6C-4D51-B3A6-AB1625DB5329}" type="presOf" srcId="{55BF4B3D-7223-4012-BB3E-1F698B0A3931}" destId="{B8A36D01-1801-424A-B9F7-2878EFE5DB79}" srcOrd="0" destOrd="0" presId="urn:microsoft.com/office/officeart/2005/8/layout/hProcess9"/>
    <dgm:cxn modelId="{57201AC4-EB3E-4640-A8FA-C47ED567F81A}" srcId="{55BF4B3D-7223-4012-BB3E-1F698B0A3931}" destId="{04A150AD-7FD0-49E5-B839-84FCD5A57973}" srcOrd="2" destOrd="0" parTransId="{57EA2EAA-C4DD-4BA7-BA93-0A2BE43EBE3D}" sibTransId="{5C2CB92D-2540-45F5-AEEF-A5B60018F9F4}"/>
    <dgm:cxn modelId="{48FA9D49-39BD-49DD-848D-F35922315DFF}" srcId="{55BF4B3D-7223-4012-BB3E-1F698B0A3931}" destId="{64946CAB-F775-4CEF-9419-A0F43B6D9007}" srcOrd="4" destOrd="0" parTransId="{E20A3195-A4D0-46F4-BFAF-3BCD5DF618B4}" sibTransId="{73A39C36-A8B0-4FB9-A575-68BED57555E9}"/>
    <dgm:cxn modelId="{945828F2-6211-48C7-94CE-1D79AFB62801}" type="presOf" srcId="{64946CAB-F775-4CEF-9419-A0F43B6D9007}" destId="{56EF039A-9F89-4BBB-AC43-21F37D5817F2}" srcOrd="0" destOrd="0" presId="urn:microsoft.com/office/officeart/2005/8/layout/hProcess9"/>
    <dgm:cxn modelId="{6E49E780-8CBB-4BC7-AE28-8AE0745998FD}" type="presOf" srcId="{EF2FF09F-1216-4836-BFB2-B1E333AD0277}" destId="{D32F8663-A91F-4AF4-96AE-8C065619DB88}" srcOrd="0" destOrd="0" presId="urn:microsoft.com/office/officeart/2005/8/layout/hProcess9"/>
    <dgm:cxn modelId="{BEB877E9-468F-4681-8BB3-966698FFF1AC}" type="presOf" srcId="{04E5483D-7FC3-4AD0-933D-185C2E978FB0}" destId="{9FF233BA-AABF-4FCF-988B-E4F253FEAD7E}" srcOrd="0" destOrd="0" presId="urn:microsoft.com/office/officeart/2005/8/layout/hProcess9"/>
    <dgm:cxn modelId="{B364755B-D4B2-45BE-876E-B24099A36668}" srcId="{55BF4B3D-7223-4012-BB3E-1F698B0A3931}" destId="{EF2FF09F-1216-4836-BFB2-B1E333AD0277}" srcOrd="1" destOrd="0" parTransId="{5E1D4D37-94D1-4E4D-A37E-6CF87AC71878}" sibTransId="{06249C34-403D-4E62-ACB1-5BC787319B88}"/>
    <dgm:cxn modelId="{24F5AE9F-09C0-46C0-A9C6-FB602E99D7F5}" type="presOf" srcId="{8372C409-5000-4779-A7E6-B564317692F7}" destId="{F5AE0FF0-7AD3-41A5-996B-D96EB5277A7D}" srcOrd="0" destOrd="0" presId="urn:microsoft.com/office/officeart/2005/8/layout/hProcess9"/>
    <dgm:cxn modelId="{85301D43-23F6-4A8D-AC81-99B4CF0A0F44}" srcId="{55BF4B3D-7223-4012-BB3E-1F698B0A3931}" destId="{8372C409-5000-4779-A7E6-B564317692F7}" srcOrd="3" destOrd="0" parTransId="{A4106BA2-61DE-4FE6-9BEB-765B53116D38}" sibTransId="{7378A183-3A6B-4349-BCF5-090865ECD7AF}"/>
    <dgm:cxn modelId="{B96E8BF1-56A9-4DB3-9355-808CB3033BC5}" type="presOf" srcId="{04A150AD-7FD0-49E5-B839-84FCD5A57973}" destId="{F1B3EB49-8309-43C2-A8B7-D7C8AFC1401B}" srcOrd="0" destOrd="0" presId="urn:microsoft.com/office/officeart/2005/8/layout/hProcess9"/>
    <dgm:cxn modelId="{6C341E9B-0F9C-43AF-8E56-A543A3499912}" type="presParOf" srcId="{B8A36D01-1801-424A-B9F7-2878EFE5DB79}" destId="{0F0B3B5B-6B31-46E5-9B2A-E0A674D5CB1C}" srcOrd="0" destOrd="0" presId="urn:microsoft.com/office/officeart/2005/8/layout/hProcess9"/>
    <dgm:cxn modelId="{7C1D5F4C-EE00-4A2D-9DD8-1571AC5C10DB}" type="presParOf" srcId="{B8A36D01-1801-424A-B9F7-2878EFE5DB79}" destId="{D69D17C4-0F58-44E5-AC93-28B7AAEF637A}" srcOrd="1" destOrd="0" presId="urn:microsoft.com/office/officeart/2005/8/layout/hProcess9"/>
    <dgm:cxn modelId="{73F5ED80-3BD3-4A62-AA94-73F36F303329}" type="presParOf" srcId="{D69D17C4-0F58-44E5-AC93-28B7AAEF637A}" destId="{9FF233BA-AABF-4FCF-988B-E4F253FEAD7E}" srcOrd="0" destOrd="0" presId="urn:microsoft.com/office/officeart/2005/8/layout/hProcess9"/>
    <dgm:cxn modelId="{3F185CD6-2847-4E1F-9395-3D3DE93FBC89}" type="presParOf" srcId="{D69D17C4-0F58-44E5-AC93-28B7AAEF637A}" destId="{9376B616-FE13-42DE-801C-66DC4B4EC3CB}" srcOrd="1" destOrd="0" presId="urn:microsoft.com/office/officeart/2005/8/layout/hProcess9"/>
    <dgm:cxn modelId="{D42A9085-0C09-4EBA-A48C-EADF0E15A8B0}" type="presParOf" srcId="{D69D17C4-0F58-44E5-AC93-28B7AAEF637A}" destId="{D32F8663-A91F-4AF4-96AE-8C065619DB88}" srcOrd="2" destOrd="0" presId="urn:microsoft.com/office/officeart/2005/8/layout/hProcess9"/>
    <dgm:cxn modelId="{714ACFC5-58B7-4D71-8AF6-23BFF217C785}" type="presParOf" srcId="{D69D17C4-0F58-44E5-AC93-28B7AAEF637A}" destId="{C223E343-F039-43E1-83BB-43641878D752}" srcOrd="3" destOrd="0" presId="urn:microsoft.com/office/officeart/2005/8/layout/hProcess9"/>
    <dgm:cxn modelId="{8F4C0876-5D57-443C-8BA1-8B0C6DFF5AB7}" type="presParOf" srcId="{D69D17C4-0F58-44E5-AC93-28B7AAEF637A}" destId="{F1B3EB49-8309-43C2-A8B7-D7C8AFC1401B}" srcOrd="4" destOrd="0" presId="urn:microsoft.com/office/officeart/2005/8/layout/hProcess9"/>
    <dgm:cxn modelId="{B756F5B7-CD9E-4DAE-97C5-F1523FBD94B8}" type="presParOf" srcId="{D69D17C4-0F58-44E5-AC93-28B7AAEF637A}" destId="{00235783-A695-4ABF-981F-46EE2D924F45}" srcOrd="5" destOrd="0" presId="urn:microsoft.com/office/officeart/2005/8/layout/hProcess9"/>
    <dgm:cxn modelId="{5684E004-726D-48D4-8CED-0AE2172DC89E}" type="presParOf" srcId="{D69D17C4-0F58-44E5-AC93-28B7AAEF637A}" destId="{F5AE0FF0-7AD3-41A5-996B-D96EB5277A7D}" srcOrd="6" destOrd="0" presId="urn:microsoft.com/office/officeart/2005/8/layout/hProcess9"/>
    <dgm:cxn modelId="{382E961B-4E99-4324-9ECB-EAB208B93DF6}" type="presParOf" srcId="{D69D17C4-0F58-44E5-AC93-28B7AAEF637A}" destId="{343EC192-1A80-4913-BDC2-2B93692E2C0F}" srcOrd="7" destOrd="0" presId="urn:microsoft.com/office/officeart/2005/8/layout/hProcess9"/>
    <dgm:cxn modelId="{48D83B25-1BCA-4026-993A-D5CFE10DAF1B}" type="presParOf" srcId="{D69D17C4-0F58-44E5-AC93-28B7AAEF637A}" destId="{56EF039A-9F89-4BBB-AC43-21F37D5817F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B3B5B-6B31-46E5-9B2A-E0A674D5CB1C}">
      <dsp:nvSpPr>
        <dsp:cNvPr id="0" name=""/>
        <dsp:cNvSpPr/>
      </dsp:nvSpPr>
      <dsp:spPr>
        <a:xfrm>
          <a:off x="2" y="0"/>
          <a:ext cx="8229595" cy="3276600"/>
        </a:xfrm>
        <a:prstGeom prst="rightArrow">
          <a:avLst/>
        </a:prstGeom>
        <a:solidFill>
          <a:schemeClr val="accent2">
            <a:lumMod val="20000"/>
            <a:lumOff val="80000"/>
          </a:schemeClr>
        </a:solidFill>
        <a:ln w="19050">
          <a:solidFill>
            <a:schemeClr val="accent2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233BA-AABF-4FCF-988B-E4F253FEAD7E}">
      <dsp:nvSpPr>
        <dsp:cNvPr id="0" name=""/>
        <dsp:cNvSpPr/>
      </dsp:nvSpPr>
      <dsp:spPr>
        <a:xfrm>
          <a:off x="2411" y="685798"/>
          <a:ext cx="1451431" cy="190500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 val="8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accent3">
                  <a:lumMod val="50000"/>
                </a:schemeClr>
              </a:solidFill>
            </a:rPr>
            <a:t>Planning</a:t>
          </a:r>
          <a:endParaRPr lang="en-US" sz="1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73264" y="756651"/>
        <a:ext cx="1309725" cy="1763296"/>
      </dsp:txXfrm>
    </dsp:sp>
    <dsp:sp modelId="{D32F8663-A91F-4AF4-96AE-8C065619DB88}">
      <dsp:nvSpPr>
        <dsp:cNvPr id="0" name=""/>
        <dsp:cNvSpPr/>
      </dsp:nvSpPr>
      <dsp:spPr>
        <a:xfrm>
          <a:off x="1695747" y="685798"/>
          <a:ext cx="1451431" cy="190500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 val="7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accent3">
                  <a:lumMod val="50000"/>
                </a:schemeClr>
              </a:solidFill>
            </a:rPr>
            <a:t>Drafting Specifications</a:t>
          </a:r>
          <a:endParaRPr lang="en-US" sz="1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766600" y="756651"/>
        <a:ext cx="1309725" cy="1763296"/>
      </dsp:txXfrm>
    </dsp:sp>
    <dsp:sp modelId="{F1B3EB49-8309-43C2-A8B7-D7C8AFC1401B}">
      <dsp:nvSpPr>
        <dsp:cNvPr id="0" name=""/>
        <dsp:cNvSpPr/>
      </dsp:nvSpPr>
      <dsp:spPr>
        <a:xfrm>
          <a:off x="3389084" y="685798"/>
          <a:ext cx="1451431" cy="190500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accent3">
                  <a:lumMod val="50000"/>
                </a:schemeClr>
              </a:solidFill>
            </a:rPr>
            <a:t>Advertising the Procurement</a:t>
          </a:r>
          <a:endParaRPr lang="en-US" sz="1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3459937" y="756651"/>
        <a:ext cx="1309725" cy="1763296"/>
      </dsp:txXfrm>
    </dsp:sp>
    <dsp:sp modelId="{F5AE0FF0-7AD3-41A5-996B-D96EB5277A7D}">
      <dsp:nvSpPr>
        <dsp:cNvPr id="0" name=""/>
        <dsp:cNvSpPr/>
      </dsp:nvSpPr>
      <dsp:spPr>
        <a:xfrm>
          <a:off x="5082420" y="685798"/>
          <a:ext cx="1451431" cy="190500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 val="5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accent3">
                  <a:lumMod val="50000"/>
                </a:schemeClr>
              </a:solidFill>
            </a:rPr>
            <a:t>Awarding a Contract</a:t>
          </a:r>
          <a:endParaRPr lang="en-US" sz="1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5153273" y="756651"/>
        <a:ext cx="1309725" cy="1763296"/>
      </dsp:txXfrm>
    </dsp:sp>
    <dsp:sp modelId="{56EF039A-9F89-4BBB-AC43-21F37D5817F2}">
      <dsp:nvSpPr>
        <dsp:cNvPr id="0" name=""/>
        <dsp:cNvSpPr/>
      </dsp:nvSpPr>
      <dsp:spPr>
        <a:xfrm>
          <a:off x="6775757" y="685798"/>
          <a:ext cx="1451431" cy="190500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 val="4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accent3">
                  <a:lumMod val="50000"/>
                </a:schemeClr>
              </a:solidFill>
            </a:rPr>
            <a:t>Managing the Contract</a:t>
          </a:r>
          <a:endParaRPr lang="en-US" sz="1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6846610" y="756651"/>
        <a:ext cx="1309725" cy="1763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0.33121</cdr:x>
      <cdr:y>0.58076</cdr:y>
    </cdr:from>
    <cdr:to>
      <cdr:x>0.7293</cdr:x>
      <cdr:y>0.79855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960" y="2438400"/>
          <a:ext cx="19050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accent1">
                  <a:lumMod val="50000"/>
                </a:schemeClr>
              </a:solidFill>
            </a:rPr>
            <a:t>Cash Assistance</a:t>
          </a:r>
        </a:p>
      </cdr:txBody>
    </cdr:sp>
  </cdr:relSizeAnchor>
  <cdr:relSizeAnchor xmlns:cdr="http://schemas.openxmlformats.org/drawingml/2006/chartDrawing">
    <cdr:from>
      <cdr:x>0.60191</cdr:x>
      <cdr:y>0.32668</cdr:y>
    </cdr:from>
    <cdr:to>
      <cdr:x>1</cdr:x>
      <cdr:y>0.54446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880360" y="1371600"/>
          <a:ext cx="19050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800" b="1" dirty="0" smtClean="0">
              <a:solidFill>
                <a:srgbClr val="B06418">
                  <a:lumMod val="50000"/>
                </a:srgbClr>
              </a:solidFill>
            </a:rPr>
            <a:t>DOD Fresh</a:t>
          </a:r>
          <a:endParaRPr lang="en-US" sz="1800" b="1" dirty="0">
            <a:solidFill>
              <a:srgbClr val="B06418">
                <a:lumMod val="50000"/>
              </a:srgb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63157-1A87-4314-8176-96B43DB3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4077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12753DD-66F4-490F-A250-E4F13A8FE6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6125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baseline="0" dirty="0" smtClean="0"/>
          </a:p>
          <a:p>
            <a:pPr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spc="110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/>
            </a:r>
            <a:br>
              <a:rPr lang="en-US" sz="1300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spc="110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spc="110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spc="110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spc="110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753DD-66F4-490F-A250-E4F13A8FE6CE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 i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buFont typeface="Calibri" pitchFamily="34" charset="0"/>
              <a:buChar char="»"/>
              <a:defRPr/>
            </a:lvl1pPr>
            <a:lvl2pPr>
              <a:lnSpc>
                <a:spcPct val="114000"/>
              </a:lnSpc>
              <a:buFont typeface="Calibri" pitchFamily="34" charset="0"/>
              <a:buChar char="»"/>
              <a:defRPr>
                <a:solidFill>
                  <a:schemeClr val="accent3">
                    <a:lumMod val="7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943600"/>
            <a:ext cx="8116887" cy="1057275"/>
          </a:xfrm>
        </p:spPr>
        <p:txBody>
          <a:bodyPr anchor="t"/>
          <a:lstStyle>
            <a:lvl1pPr algn="l">
              <a:defRPr sz="3600" b="1" cap="none" baseline="0"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066799"/>
            <a:ext cx="7772400" cy="4419601"/>
          </a:xfrm>
        </p:spPr>
        <p:txBody>
          <a:bodyPr anchor="ctr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Font typeface="Calibri" pitchFamily="34" charset="0"/>
              <a:buChar char="»"/>
              <a:defRPr sz="3200">
                <a:solidFill>
                  <a:schemeClr val="accent1"/>
                </a:solidFill>
              </a:defRPr>
            </a:lvl1pPr>
            <a:lvl2pPr marL="457200" indent="0">
              <a:buFont typeface="Calibri" pitchFamily="34" charset="0"/>
              <a:buChar char="»"/>
              <a:defRPr sz="2800" baseline="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 Click to edit Master text styles</a:t>
            </a:r>
          </a:p>
          <a:p>
            <a:pPr lvl="1"/>
            <a:r>
              <a:rPr lang="en-US" dirty="0" smtClean="0"/>
              <a:t> Level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7391400" cy="365125"/>
          </a:xfrm>
          <a:prstGeom prst="rect">
            <a:avLst/>
          </a:prstGeom>
        </p:spPr>
        <p:txBody>
          <a:bodyPr/>
          <a:lstStyle/>
          <a:p>
            <a:fld id="{C33DB5FF-D0E3-45FD-8B92-B3CA461F172B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012F32-1098-432D-A85B-4EA5787BE5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 flipV="1">
            <a:off x="0" y="5715000"/>
            <a:ext cx="9144000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228600"/>
            <a:ext cx="9144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0" y="304800"/>
            <a:ext cx="9144000" cy="0"/>
          </a:xfrm>
          <a:prstGeom prst="line">
            <a:avLst/>
          </a:prstGeom>
          <a:ln w="1016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6" name="Picture 25" descr="1000px-USDA_logo.svg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67600" y="6055233"/>
            <a:ext cx="838200" cy="574167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304800"/>
            <a:ext cx="914400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F2S-icon_peas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 rot="356161" flipH="1">
            <a:off x="8135640" y="6248400"/>
            <a:ext cx="914400" cy="3908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b="1" u="none" kern="1200" spc="0" baseline="0">
          <a:solidFill>
            <a:schemeClr val="accent3"/>
          </a:solidFill>
          <a:uFill>
            <a:solidFill>
              <a:schemeClr val="accent1">
                <a:lumMod val="60000"/>
                <a:lumOff val="40000"/>
              </a:schemeClr>
            </a:solidFill>
          </a:u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3200" b="0" kern="1200" spc="1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0" kern="1200" spc="10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kern="1200" spc="10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kern="1200" spc="10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kern="1200" spc="1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10" Type="http://schemas.openxmlformats.org/officeDocument/2006/relationships/image" Target="../media/image30.gif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ns.usda.gov/cnd/f2s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ecoliteracy.org/" TargetMode="External"/><Relationship Id="rId5" Type="http://schemas.openxmlformats.org/officeDocument/2006/relationships/hyperlink" Target="http://www.schoolfoodfocus.org/" TargetMode="External"/><Relationship Id="rId4" Type="http://schemas.openxmlformats.org/officeDocument/2006/relationships/hyperlink" Target="http://www.farmtoschool.org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px-USDA_logo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00" y="6019800"/>
            <a:ext cx="762000" cy="52197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048000"/>
            <a:ext cx="4419600" cy="1981200"/>
          </a:xfrm>
          <a:prstGeom prst="rect">
            <a:avLst/>
          </a:prstGeom>
          <a:noFill/>
        </p:spPr>
        <p:txBody>
          <a:bodyPr lIns="228600" tIns="228600" rIns="228600" bIns="228600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 spc="0" dirty="0" smtClean="0">
                <a:cs typeface="Rockwell"/>
              </a:rPr>
              <a:t>Maggie Gosselin, M.S. </a:t>
            </a:r>
          </a:p>
          <a:p>
            <a:pPr algn="l">
              <a:spcBef>
                <a:spcPts val="0"/>
              </a:spcBef>
            </a:pPr>
            <a:r>
              <a:rPr lang="en-US" spc="0" dirty="0" smtClean="0">
                <a:cs typeface="Rockwell"/>
              </a:rPr>
              <a:t>Orientation</a:t>
            </a:r>
          </a:p>
          <a:p>
            <a:pPr algn="l">
              <a:spcBef>
                <a:spcPts val="0"/>
              </a:spcBef>
            </a:pPr>
            <a:r>
              <a:rPr lang="en-US" spc="0" dirty="0" smtClean="0">
                <a:cs typeface="Rockwell"/>
              </a:rPr>
              <a:t>March 13, 2013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398" y="1676400"/>
            <a:ext cx="77820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chemeClr val="accent3"/>
                </a:solidFill>
              </a:rPr>
              <a:t>Farm to School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200400" y="2931876"/>
            <a:ext cx="5791200" cy="2249724"/>
            <a:chOff x="3124200" y="3617679"/>
            <a:chExt cx="5791200" cy="2249724"/>
          </a:xfrm>
        </p:grpSpPr>
        <p:grpSp>
          <p:nvGrpSpPr>
            <p:cNvPr id="29" name="Group 20"/>
            <p:cNvGrpSpPr/>
            <p:nvPr/>
          </p:nvGrpSpPr>
          <p:grpSpPr>
            <a:xfrm>
              <a:off x="3124200" y="3617679"/>
              <a:ext cx="5791200" cy="2249724"/>
              <a:chOff x="3394443" y="3856607"/>
              <a:chExt cx="5568461" cy="2163195"/>
            </a:xfrm>
          </p:grpSpPr>
          <p:grpSp>
            <p:nvGrpSpPr>
              <p:cNvPr id="31" name="Group 21"/>
              <p:cNvGrpSpPr/>
              <p:nvPr/>
            </p:nvGrpSpPr>
            <p:grpSpPr>
              <a:xfrm>
                <a:off x="3394443" y="4114801"/>
                <a:ext cx="5568461" cy="1905001"/>
                <a:chOff x="3699243" y="4157796"/>
                <a:chExt cx="5568461" cy="1905001"/>
              </a:xfrm>
            </p:grpSpPr>
            <p:pic>
              <p:nvPicPr>
                <p:cNvPr id="34" name="Picture 33" descr="fork_knife.png"/>
                <p:cNvPicPr>
                  <a:picLocks noChangeAspect="1"/>
                </p:cNvPicPr>
                <p:nvPr/>
              </p:nvPicPr>
              <p:blipFill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8640689" y="4290721"/>
                  <a:ext cx="627015" cy="1625537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35" name="Group 15"/>
                <p:cNvGrpSpPr/>
                <p:nvPr/>
              </p:nvGrpSpPr>
              <p:grpSpPr>
                <a:xfrm>
                  <a:off x="5181600" y="4157796"/>
                  <a:ext cx="3276600" cy="1905000"/>
                  <a:chOff x="5422212" y="4408689"/>
                  <a:chExt cx="2807387" cy="1632202"/>
                </a:xfrm>
              </p:grpSpPr>
              <p:sp>
                <p:nvSpPr>
                  <p:cNvPr id="40" name="Subtitle 2"/>
                  <p:cNvSpPr txBox="1">
                    <a:spLocks/>
                  </p:cNvSpPr>
                  <p:nvPr/>
                </p:nvSpPr>
                <p:spPr>
                  <a:xfrm>
                    <a:off x="5422212" y="4408689"/>
                    <a:ext cx="2807387" cy="1632202"/>
                  </a:xfrm>
                  <a:prstGeom prst="roundRect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solidFill>
                      <a:schemeClr val="accent3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  <p:sp>
                <p:nvSpPr>
                  <p:cNvPr id="41" name="Subtitle 2"/>
                  <p:cNvSpPr txBox="1">
                    <a:spLocks/>
                  </p:cNvSpPr>
                  <p:nvPr/>
                </p:nvSpPr>
                <p:spPr>
                  <a:xfrm>
                    <a:off x="5584975" y="5453296"/>
                    <a:ext cx="1143000" cy="471768"/>
                  </a:xfrm>
                  <a:prstGeom prst="round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rgbClr val="B1CF1B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  <p:sp>
                <p:nvSpPr>
                  <p:cNvPr id="42" name="Subtitle 2"/>
                  <p:cNvSpPr txBox="1">
                    <a:spLocks/>
                  </p:cNvSpPr>
                  <p:nvPr/>
                </p:nvSpPr>
                <p:spPr>
                  <a:xfrm>
                    <a:off x="6793262" y="4495800"/>
                    <a:ext cx="1283937" cy="1447800"/>
                  </a:xfrm>
                  <a:prstGeom prst="round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rgbClr val="B1CF1B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  <p:sp>
                <p:nvSpPr>
                  <p:cNvPr id="43" name="Subtitle 2"/>
                  <p:cNvSpPr txBox="1">
                    <a:spLocks/>
                  </p:cNvSpPr>
                  <p:nvPr/>
                </p:nvSpPr>
                <p:spPr>
                  <a:xfrm>
                    <a:off x="5584975" y="4553465"/>
                    <a:ext cx="1143000" cy="834544"/>
                  </a:xfrm>
                  <a:prstGeom prst="round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rgbClr val="B1CF1B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</p:grpSp>
            <p:pic>
              <p:nvPicPr>
                <p:cNvPr id="36" name="Picture 35" descr="F2S_icon_carrots.png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 rot="16200000">
                  <a:off x="4325732" y="3685248"/>
                  <a:ext cx="1751060" cy="3004038"/>
                </a:xfrm>
                <a:prstGeom prst="rect">
                  <a:avLst/>
                </a:prstGeom>
              </p:spPr>
            </p:pic>
            <p:pic>
              <p:nvPicPr>
                <p:cNvPr id="37" name="Picture 36" descr="F2S-icon_peas.png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5970589" y="4881012"/>
                  <a:ext cx="805961" cy="316906"/>
                </a:xfrm>
                <a:prstGeom prst="rect">
                  <a:avLst/>
                </a:prstGeom>
              </p:spPr>
            </p:pic>
            <p:pic>
              <p:nvPicPr>
                <p:cNvPr id="38" name="Picture 37" descr="strawberries_clump.png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6041492" y="5403371"/>
                  <a:ext cx="449734" cy="439615"/>
                </a:xfrm>
                <a:prstGeom prst="rect">
                  <a:avLst/>
                </a:prstGeom>
              </p:spPr>
            </p:pic>
            <p:pic>
              <p:nvPicPr>
                <p:cNvPr id="39" name="Picture 38" descr="eggs.pn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7509243" y="5330102"/>
                  <a:ext cx="646759" cy="434751"/>
                </a:xfrm>
                <a:prstGeom prst="rect">
                  <a:avLst/>
                </a:prstGeom>
              </p:spPr>
            </p:pic>
          </p:grpSp>
          <p:pic>
            <p:nvPicPr>
              <p:cNvPr id="32" name="Picture 31" descr="grains_big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7285446" y="3856607"/>
                <a:ext cx="798227" cy="1357231"/>
              </a:xfrm>
              <a:prstGeom prst="rect">
                <a:avLst/>
              </a:prstGeom>
            </p:spPr>
          </p:pic>
          <p:pic>
            <p:nvPicPr>
              <p:cNvPr id="33" name="Picture 32" descr="fish_large.pn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6545020" y="4407879"/>
                <a:ext cx="651242" cy="1350845"/>
              </a:xfrm>
              <a:prstGeom prst="rect">
                <a:avLst/>
              </a:prstGeom>
            </p:spPr>
          </p:pic>
        </p:grpSp>
        <p:pic>
          <p:nvPicPr>
            <p:cNvPr id="30" name="Picture 29" descr="pear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20724160">
              <a:off x="4977920" y="4995620"/>
              <a:ext cx="427520" cy="697230"/>
            </a:xfrm>
            <a:prstGeom prst="rect">
              <a:avLst/>
            </a:prstGeom>
          </p:spPr>
        </p:pic>
      </p:grpSp>
      <p:sp>
        <p:nvSpPr>
          <p:cNvPr id="45" name="TextBox 44"/>
          <p:cNvSpPr txBox="1"/>
          <p:nvPr/>
        </p:nvSpPr>
        <p:spPr>
          <a:xfrm>
            <a:off x="4572000" y="6019800"/>
            <a:ext cx="3339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United States Department of Agriculture</a:t>
            </a:r>
          </a:p>
          <a:p>
            <a:pPr algn="r"/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Food and Nutrition Service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85800" y="12954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0" i="0" u="none" strike="noStrike" kern="1200" cap="none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Introduction 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67818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4876801"/>
          </a:xfrm>
        </p:spPr>
        <p:txBody>
          <a:bodyPr>
            <a:normAutofit/>
          </a:bodyPr>
          <a:lstStyle/>
          <a:p>
            <a:r>
              <a:rPr lang="en-US" dirty="0" smtClean="0"/>
              <a:t>What is farm to school and what are its benefits? </a:t>
            </a:r>
          </a:p>
          <a:p>
            <a:r>
              <a:rPr lang="en-US" dirty="0" smtClean="0"/>
              <a:t>Federal, state, and nonprofit support</a:t>
            </a:r>
          </a:p>
          <a:p>
            <a:r>
              <a:rPr lang="en-US" dirty="0" smtClean="0"/>
              <a:t>Sourcing locally, and correctly!</a:t>
            </a:r>
          </a:p>
          <a:p>
            <a:r>
              <a:rPr lang="en-US" dirty="0" smtClean="0"/>
              <a:t>Incorporating local foods into school meals: an example</a:t>
            </a:r>
          </a:p>
          <a:p>
            <a:r>
              <a:rPr lang="en-US" dirty="0" smtClean="0"/>
              <a:t>Resources</a:t>
            </a:r>
          </a:p>
          <a:p>
            <a:r>
              <a:rPr lang="en-US" dirty="0" smtClean="0"/>
              <a:t>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153400" cy="3429000"/>
          </a:xfrm>
        </p:spPr>
        <p:txBody>
          <a:bodyPr/>
          <a:lstStyle/>
          <a:p>
            <a:r>
              <a:rPr lang="en-US" sz="8400" dirty="0" smtClean="0">
                <a:solidFill>
                  <a:schemeClr val="accent1"/>
                </a:solidFill>
              </a:rPr>
              <a:t>What </a:t>
            </a:r>
            <a:r>
              <a:rPr lang="en-US" sz="8400" i="1" dirty="0" smtClean="0">
                <a:solidFill>
                  <a:schemeClr val="accent1"/>
                </a:solidFill>
              </a:rPr>
              <a:t>is </a:t>
            </a:r>
            <a:r>
              <a:rPr lang="en-US" sz="8400" dirty="0" smtClean="0">
                <a:solidFill>
                  <a:schemeClr val="accent1"/>
                </a:solidFill>
              </a:rPr>
              <a:t>farm to school and what are its benefits?</a:t>
            </a:r>
            <a:endParaRPr lang="en-US" sz="8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eat tray shot side ang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438400" y="-457200"/>
            <a:ext cx="9372422" cy="625316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Farm to school defined</a:t>
            </a:r>
            <a:endParaRPr 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0"/>
            <a:ext cx="4662147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6"/>
          <p:cNvSpPr txBox="1">
            <a:spLocks/>
          </p:cNvSpPr>
          <p:nvPr/>
        </p:nvSpPr>
        <p:spPr>
          <a:xfrm>
            <a:off x="6096000" y="2667000"/>
            <a:ext cx="3886200" cy="685801"/>
          </a:xfrm>
          <a:prstGeom prst="round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</a:rPr>
              <a:t>Food Education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-533400" y="381000"/>
            <a:ext cx="2971800" cy="685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 algn="r">
              <a:buNone/>
            </a:pPr>
            <a:r>
              <a:rPr lang="en-US" b="1" dirty="0" smtClean="0">
                <a:solidFill>
                  <a:schemeClr val="accent3"/>
                </a:solidFill>
              </a:rPr>
              <a:t>Local Food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9" name="Picture 8" descr="F2S-icon_pea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56161" flipH="1">
            <a:off x="8135640" y="6248400"/>
            <a:ext cx="914400" cy="390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8"/>
          <p:cNvGrpSpPr/>
          <p:nvPr/>
        </p:nvGrpSpPr>
        <p:grpSpPr>
          <a:xfrm>
            <a:off x="-2362200" y="762000"/>
            <a:ext cx="11376857" cy="4419600"/>
            <a:chOff x="3124200" y="3617679"/>
            <a:chExt cx="5791200" cy="2249724"/>
          </a:xfrm>
        </p:grpSpPr>
        <p:grpSp>
          <p:nvGrpSpPr>
            <p:cNvPr id="3" name="Group 20"/>
            <p:cNvGrpSpPr/>
            <p:nvPr/>
          </p:nvGrpSpPr>
          <p:grpSpPr>
            <a:xfrm>
              <a:off x="3124200" y="3617679"/>
              <a:ext cx="5791200" cy="2249724"/>
              <a:chOff x="3394443" y="3856607"/>
              <a:chExt cx="5568461" cy="2163195"/>
            </a:xfrm>
          </p:grpSpPr>
          <p:grpSp>
            <p:nvGrpSpPr>
              <p:cNvPr id="4" name="Group 21"/>
              <p:cNvGrpSpPr/>
              <p:nvPr/>
            </p:nvGrpSpPr>
            <p:grpSpPr>
              <a:xfrm>
                <a:off x="3394443" y="4114801"/>
                <a:ext cx="5568461" cy="1905001"/>
                <a:chOff x="3699243" y="4157796"/>
                <a:chExt cx="5568461" cy="1905001"/>
              </a:xfrm>
            </p:grpSpPr>
            <p:pic>
              <p:nvPicPr>
                <p:cNvPr id="75" name="Picture 74" descr="fork_knife.png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8640689" y="4290721"/>
                  <a:ext cx="627015" cy="1625537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5" name="Group 15"/>
                <p:cNvGrpSpPr/>
                <p:nvPr/>
              </p:nvGrpSpPr>
              <p:grpSpPr>
                <a:xfrm>
                  <a:off x="5181600" y="4157796"/>
                  <a:ext cx="3276600" cy="1905000"/>
                  <a:chOff x="5422212" y="4408689"/>
                  <a:chExt cx="2807387" cy="1632202"/>
                </a:xfrm>
              </p:grpSpPr>
              <p:sp>
                <p:nvSpPr>
                  <p:cNvPr id="81" name="Subtitle 2"/>
                  <p:cNvSpPr txBox="1">
                    <a:spLocks/>
                  </p:cNvSpPr>
                  <p:nvPr/>
                </p:nvSpPr>
                <p:spPr>
                  <a:xfrm>
                    <a:off x="5422212" y="4408689"/>
                    <a:ext cx="2807387" cy="1632202"/>
                  </a:xfrm>
                  <a:prstGeom prst="roundRect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solidFill>
                      <a:schemeClr val="accent3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  <p:sp>
                <p:nvSpPr>
                  <p:cNvPr id="82" name="Subtitle 2"/>
                  <p:cNvSpPr txBox="1">
                    <a:spLocks/>
                  </p:cNvSpPr>
                  <p:nvPr/>
                </p:nvSpPr>
                <p:spPr>
                  <a:xfrm>
                    <a:off x="5584975" y="5453296"/>
                    <a:ext cx="1143000" cy="471768"/>
                  </a:xfrm>
                  <a:prstGeom prst="round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rgbClr val="B1CF1B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  <p:sp>
                <p:nvSpPr>
                  <p:cNvPr id="83" name="Subtitle 2"/>
                  <p:cNvSpPr txBox="1">
                    <a:spLocks/>
                  </p:cNvSpPr>
                  <p:nvPr/>
                </p:nvSpPr>
                <p:spPr>
                  <a:xfrm>
                    <a:off x="6793262" y="4495800"/>
                    <a:ext cx="1283937" cy="1447800"/>
                  </a:xfrm>
                  <a:prstGeom prst="round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rgbClr val="B1CF1B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  <p:sp>
                <p:nvSpPr>
                  <p:cNvPr id="84" name="Subtitle 2"/>
                  <p:cNvSpPr txBox="1">
                    <a:spLocks/>
                  </p:cNvSpPr>
                  <p:nvPr/>
                </p:nvSpPr>
                <p:spPr>
                  <a:xfrm>
                    <a:off x="5584975" y="4553465"/>
                    <a:ext cx="1143000" cy="834544"/>
                  </a:xfrm>
                  <a:prstGeom prst="round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rgbClr val="B1CF1B"/>
                    </a:solidFill>
                  </a:ln>
                </p:spPr>
                <p:txBody>
                  <a:bodyPr vert="horz" lIns="228600" tIns="228600" rIns="228600" bIns="228600" rtlCol="0">
                    <a:no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Arabic Typesetting" pitchFamily="66" charset="-78"/>
                    </a:endParaRPr>
                  </a:p>
                </p:txBody>
              </p:sp>
            </p:grpSp>
            <p:pic>
              <p:nvPicPr>
                <p:cNvPr id="77" name="Picture 76" descr="F2S_icon_carrots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 rot="16200000">
                  <a:off x="4325732" y="3685248"/>
                  <a:ext cx="1751060" cy="3004038"/>
                </a:xfrm>
                <a:prstGeom prst="rect">
                  <a:avLst/>
                </a:prstGeom>
              </p:spPr>
            </p:pic>
            <p:pic>
              <p:nvPicPr>
                <p:cNvPr id="78" name="Picture 77" descr="F2S-icon_peas.png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5970589" y="4881012"/>
                  <a:ext cx="805961" cy="316906"/>
                </a:xfrm>
                <a:prstGeom prst="rect">
                  <a:avLst/>
                </a:prstGeom>
              </p:spPr>
            </p:pic>
            <p:pic>
              <p:nvPicPr>
                <p:cNvPr id="79" name="Picture 78" descr="strawberries_clump.png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6041492" y="5403371"/>
                  <a:ext cx="449734" cy="439615"/>
                </a:xfrm>
                <a:prstGeom prst="rect">
                  <a:avLst/>
                </a:prstGeom>
              </p:spPr>
            </p:pic>
            <p:pic>
              <p:nvPicPr>
                <p:cNvPr id="80" name="Picture 79" descr="eggs.png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7509243" y="5330102"/>
                  <a:ext cx="646759" cy="434751"/>
                </a:xfrm>
                <a:prstGeom prst="rect">
                  <a:avLst/>
                </a:prstGeom>
              </p:spPr>
            </p:pic>
          </p:grpSp>
          <p:pic>
            <p:nvPicPr>
              <p:cNvPr id="73" name="Picture 72" descr="grains_big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285446" y="3856607"/>
                <a:ext cx="798227" cy="1357231"/>
              </a:xfrm>
              <a:prstGeom prst="rect">
                <a:avLst/>
              </a:prstGeom>
            </p:spPr>
          </p:pic>
          <p:pic>
            <p:nvPicPr>
              <p:cNvPr id="74" name="Picture 73" descr="fish_large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545020" y="4407879"/>
                <a:ext cx="651242" cy="1350845"/>
              </a:xfrm>
              <a:prstGeom prst="rect">
                <a:avLst/>
              </a:prstGeom>
            </p:spPr>
          </p:pic>
        </p:grpSp>
        <p:pic>
          <p:nvPicPr>
            <p:cNvPr id="71" name="Picture 70" descr="pear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21048974">
              <a:off x="5000152" y="4995620"/>
              <a:ext cx="427520" cy="697230"/>
            </a:xfrm>
            <a:prstGeom prst="rect">
              <a:avLst/>
            </a:prstGeom>
          </p:spPr>
        </p:pic>
      </p:grp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sourcing</a:t>
            </a:r>
            <a:endParaRPr lang="en-US" dirty="0"/>
          </a:p>
        </p:txBody>
      </p:sp>
      <p:sp>
        <p:nvSpPr>
          <p:cNvPr id="27" name="Rounded Rectangular Callout 26"/>
          <p:cNvSpPr/>
          <p:nvPr/>
        </p:nvSpPr>
        <p:spPr>
          <a:xfrm>
            <a:off x="304800" y="762000"/>
            <a:ext cx="1676400" cy="762000"/>
          </a:xfrm>
          <a:prstGeom prst="wedgeRoundRectCallout">
            <a:avLst>
              <a:gd name="adj1" fmla="val 38875"/>
              <a:gd name="adj2" fmla="val 100140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Vegetables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Rounded Rectangular Callout 28"/>
          <p:cNvSpPr/>
          <p:nvPr/>
        </p:nvSpPr>
        <p:spPr>
          <a:xfrm>
            <a:off x="4114800" y="762000"/>
            <a:ext cx="1905000" cy="838200"/>
          </a:xfrm>
          <a:prstGeom prst="wedgeRoundRectCallout">
            <a:avLst>
              <a:gd name="adj1" fmla="val -19399"/>
              <a:gd name="adj2" fmla="val 116048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Meat, Poultry and Fish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ounded Rectangular Callout 29"/>
          <p:cNvSpPr/>
          <p:nvPr/>
        </p:nvSpPr>
        <p:spPr>
          <a:xfrm>
            <a:off x="6781800" y="914400"/>
            <a:ext cx="1600200" cy="1143000"/>
          </a:xfrm>
          <a:prstGeom prst="wedgeRoundRectCallout">
            <a:avLst>
              <a:gd name="adj1" fmla="val -78278"/>
              <a:gd name="adj2" fmla="val 5571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Beans, Grains, and Flour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2" name="Picture 21" descr="milk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04800" y="3124200"/>
            <a:ext cx="1143000" cy="24688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1" name="Rounded Rectangular Callout 30"/>
          <p:cNvSpPr/>
          <p:nvPr/>
        </p:nvSpPr>
        <p:spPr>
          <a:xfrm flipH="1">
            <a:off x="1371600" y="4953000"/>
            <a:ext cx="990600" cy="685800"/>
          </a:xfrm>
          <a:prstGeom prst="wedgeRoundRectCallout">
            <a:avLst>
              <a:gd name="adj1" fmla="val 88208"/>
              <a:gd name="adj2" fmla="val -64515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Dairy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8" name="Rounded Rectangular Callout 67"/>
          <p:cNvSpPr/>
          <p:nvPr/>
        </p:nvSpPr>
        <p:spPr>
          <a:xfrm>
            <a:off x="3276600" y="4800600"/>
            <a:ext cx="990600" cy="762000"/>
          </a:xfrm>
          <a:prstGeom prst="wedgeRoundRectCallout">
            <a:avLst>
              <a:gd name="adj1" fmla="val -53428"/>
              <a:gd name="adj2" fmla="val -101258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Fruits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5" name="Rounded Rectangular Callout 84"/>
          <p:cNvSpPr/>
          <p:nvPr/>
        </p:nvSpPr>
        <p:spPr>
          <a:xfrm flipH="1">
            <a:off x="6705600" y="4572000"/>
            <a:ext cx="990600" cy="685800"/>
          </a:xfrm>
          <a:prstGeom prst="wedgeRoundRectCallout">
            <a:avLst>
              <a:gd name="adj1" fmla="val 63593"/>
              <a:gd name="adj2" fmla="val -9118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Eggs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29325"/>
            <a:ext cx="8116887" cy="1057275"/>
          </a:xfrm>
        </p:spPr>
        <p:txBody>
          <a:bodyPr/>
          <a:lstStyle/>
          <a:p>
            <a:r>
              <a:rPr lang="en-US" dirty="0" smtClean="0"/>
              <a:t>Food, nutrition, and </a:t>
            </a:r>
            <a:r>
              <a:rPr lang="en-US" dirty="0" err="1" smtClean="0"/>
              <a:t>ag</a:t>
            </a:r>
            <a:r>
              <a:rPr lang="en-US" dirty="0" smtClean="0"/>
              <a:t> education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304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Farm to school programs can also include food, agriculture and nutrition-based educational efforts that span a host of activities.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pic>
        <p:nvPicPr>
          <p:cNvPr id="4" name="Picture 3" descr="discovery gard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33800">
            <a:off x="5275580" y="3073003"/>
            <a:ext cx="3203756" cy="22883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kids + food tab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32318">
            <a:off x="758103" y="3228362"/>
            <a:ext cx="4322786" cy="20558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229600" cy="1143000"/>
          </a:xfrm>
        </p:spPr>
        <p:txBody>
          <a:bodyPr/>
          <a:lstStyle/>
          <a:p>
            <a:r>
              <a:rPr lang="en-US" dirty="0" smtClean="0"/>
              <a:t>Farm to school is growing!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8001000" cy="3352800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2,338 </a:t>
            </a:r>
            <a:r>
              <a:rPr lang="en-US" dirty="0" smtClean="0"/>
              <a:t>districts were involved</a:t>
            </a:r>
          </a:p>
          <a:p>
            <a:r>
              <a:rPr lang="en-US" sz="5400" b="1" dirty="0" smtClean="0"/>
              <a:t>12,429</a:t>
            </a:r>
            <a:r>
              <a:rPr lang="en-US" sz="6000" b="1" dirty="0" smtClean="0"/>
              <a:t> </a:t>
            </a:r>
            <a:r>
              <a:rPr lang="en-US" dirty="0" smtClean="0"/>
              <a:t>schools were involved</a:t>
            </a:r>
          </a:p>
          <a:p>
            <a:r>
              <a:rPr lang="en-US" sz="5400" b="1" dirty="0" smtClean="0"/>
              <a:t>5,746,400</a:t>
            </a:r>
            <a:r>
              <a:rPr lang="en-US" sz="6000" b="1" dirty="0" smtClean="0"/>
              <a:t> </a:t>
            </a:r>
            <a:r>
              <a:rPr lang="en-US" dirty="0" smtClean="0"/>
              <a:t>students were reached</a:t>
            </a:r>
          </a:p>
          <a:p>
            <a:r>
              <a:rPr lang="en-US" sz="5400" b="1" dirty="0" smtClean="0"/>
              <a:t>$13,000,000 </a:t>
            </a:r>
            <a:r>
              <a:rPr lang="en-US" dirty="0" smtClean="0"/>
              <a:t>was spent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"/>
            <a:ext cx="7924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The National Farm to School Network estimates that in SY 2011 - 2012: </a:t>
            </a:r>
          </a:p>
          <a:p>
            <a:endParaRPr lang="en-US" sz="32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229600" cy="1143000"/>
          </a:xfrm>
        </p:spPr>
        <p:txBody>
          <a:bodyPr/>
          <a:lstStyle/>
          <a:p>
            <a:r>
              <a:rPr lang="en-US" dirty="0" smtClean="0"/>
              <a:t>Why farm to school?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01000" cy="3352800"/>
          </a:xfrm>
        </p:spPr>
        <p:txBody>
          <a:bodyPr>
            <a:noAutofit/>
          </a:bodyPr>
          <a:lstStyle/>
          <a:p>
            <a:pPr lvl="1"/>
            <a:r>
              <a:rPr lang="en-US" sz="28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Improve knowledge and attitudes toward food, agriculture, nutrition, and environment.</a:t>
            </a:r>
          </a:p>
          <a:p>
            <a:pPr lvl="1"/>
            <a:r>
              <a:rPr lang="en-US" sz="28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Increase fruit and vegetable consumption.</a:t>
            </a:r>
          </a:p>
          <a:p>
            <a:pPr lvl="1"/>
            <a:r>
              <a:rPr lang="en-US" sz="28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Increase market opportunities for producers.</a:t>
            </a:r>
          </a:p>
          <a:p>
            <a:pPr lvl="1"/>
            <a:r>
              <a:rPr lang="en-US" sz="28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Support economic development.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117937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Farm to school programs are believed to:</a:t>
            </a:r>
          </a:p>
          <a:p>
            <a:endParaRPr lang="en-US" sz="32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153400" cy="3429000"/>
          </a:xfrm>
        </p:spPr>
        <p:txBody>
          <a:bodyPr/>
          <a:lstStyle/>
          <a:p>
            <a:r>
              <a:rPr lang="en-US" sz="8800" dirty="0" smtClean="0">
                <a:solidFill>
                  <a:schemeClr val="accent1"/>
                </a:solidFill>
              </a:rPr>
              <a:t>State, federal, and nonprofit</a:t>
            </a:r>
            <a:br>
              <a:rPr lang="en-US" sz="8800" dirty="0" smtClean="0">
                <a:solidFill>
                  <a:schemeClr val="accent1"/>
                </a:solidFill>
              </a:rPr>
            </a:br>
            <a:r>
              <a:rPr lang="en-US" sz="8800" dirty="0" smtClean="0">
                <a:solidFill>
                  <a:schemeClr val="accent1"/>
                </a:solidFill>
              </a:rPr>
              <a:t>support</a:t>
            </a:r>
            <a:endParaRPr lang="en-US" sz="8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F2S Coordinators, </a:t>
            </a:r>
            <a:r>
              <a:rPr lang="en-US" sz="3600" dirty="0" err="1" smtClean="0"/>
              <a:t>Depts</a:t>
            </a:r>
            <a:r>
              <a:rPr lang="en-US" sz="3600" dirty="0" smtClean="0"/>
              <a:t> of Ag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328" y="914400"/>
            <a:ext cx="793407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F2S Coordinators, </a:t>
            </a:r>
            <a:r>
              <a:rPr lang="en-US" sz="3600" dirty="0" err="1" smtClean="0"/>
              <a:t>Depts</a:t>
            </a:r>
            <a:r>
              <a:rPr lang="en-US" sz="3600" dirty="0" smtClean="0"/>
              <a:t> of Ed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328" y="914400"/>
            <a:ext cx="793407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F2S Coordinators, </a:t>
            </a:r>
            <a:r>
              <a:rPr lang="en-US" sz="3600" dirty="0" err="1" smtClean="0"/>
              <a:t>Depts</a:t>
            </a:r>
            <a:r>
              <a:rPr lang="en-US" sz="3600" dirty="0" smtClean="0"/>
              <a:t> of Ag &amp; Ed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328" y="914400"/>
            <a:ext cx="793407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State spotlight: Oklahoma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362200"/>
            <a:ext cx="4648200" cy="273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OK_Kidchen_coverlett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990600"/>
            <a:ext cx="4953000" cy="1243106"/>
          </a:xfrm>
          <a:prstGeom prst="rect">
            <a:avLst/>
          </a:prstGeom>
        </p:spPr>
      </p:pic>
      <p:pic>
        <p:nvPicPr>
          <p:cNvPr id="11" name="Picture 10" descr="OK-harvest-calenda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457200"/>
            <a:ext cx="3855342" cy="5164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States with farm to school legislation</a:t>
            </a:r>
            <a:endParaRPr lang="en-US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19387"/>
            <a:ext cx="7924800" cy="426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FF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2971800"/>
            <a:ext cx="2852928" cy="13716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Nonprofit organizations</a:t>
            </a:r>
            <a:endParaRPr lang="en-US" dirty="0"/>
          </a:p>
        </p:txBody>
      </p:sp>
      <p:pic>
        <p:nvPicPr>
          <p:cNvPr id="5" name="Content Placeholder 4" descr="NFSN_logo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04800" y="2362200"/>
            <a:ext cx="3200400" cy="2702988"/>
          </a:xfrm>
        </p:spPr>
      </p:pic>
      <p:pic>
        <p:nvPicPr>
          <p:cNvPr id="11" name="Picture 10" descr="national gardening ass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2514600"/>
            <a:ext cx="2209800" cy="2209800"/>
          </a:xfrm>
          <a:prstGeom prst="rect">
            <a:avLst/>
          </a:prstGeom>
        </p:spPr>
      </p:pic>
      <p:pic>
        <p:nvPicPr>
          <p:cNvPr id="12" name="Picture 11" descr="VT FEE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9800" y="609600"/>
            <a:ext cx="2667000" cy="1524000"/>
          </a:xfrm>
          <a:prstGeom prst="rect">
            <a:avLst/>
          </a:prstGeom>
        </p:spPr>
      </p:pic>
      <p:pic>
        <p:nvPicPr>
          <p:cNvPr id="16" name="Picture 15" descr="swanson_center_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4600" y="685800"/>
            <a:ext cx="3200400" cy="1280160"/>
          </a:xfrm>
          <a:prstGeom prst="rect">
            <a:avLst/>
          </a:prstGeom>
        </p:spPr>
      </p:pic>
      <p:pic>
        <p:nvPicPr>
          <p:cNvPr id="17" name="Picture 16" descr="food corps 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4800" y="533400"/>
            <a:ext cx="1981200" cy="1420002"/>
          </a:xfrm>
          <a:prstGeom prst="rect">
            <a:avLst/>
          </a:prstGeom>
        </p:spPr>
      </p:pic>
      <p:pic>
        <p:nvPicPr>
          <p:cNvPr id="19" name="Picture 18" descr="ecotrust log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73500" y="2228850"/>
            <a:ext cx="3060700" cy="666750"/>
          </a:xfrm>
          <a:prstGeom prst="rect">
            <a:avLst/>
          </a:prstGeom>
        </p:spPr>
      </p:pic>
      <p:pic>
        <p:nvPicPr>
          <p:cNvPr id="13" name="Picture 12" descr="OR_aitc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86200" y="4800600"/>
            <a:ext cx="4241800" cy="63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rrot_rainb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792413" y="-1941389"/>
            <a:ext cx="5863977" cy="944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How is USDA involved?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743200"/>
            <a:ext cx="8229600" cy="2743199"/>
          </a:xfrm>
        </p:spPr>
        <p:txBody>
          <a:bodyPr>
            <a:normAutofit/>
          </a:bodyPr>
          <a:lstStyle/>
          <a:p>
            <a:pPr fontAlgn="base"/>
            <a:r>
              <a:rPr lang="en-US" sz="2800" dirty="0" smtClean="0"/>
              <a:t>The National School Lunch Program</a:t>
            </a:r>
          </a:p>
          <a:p>
            <a:pPr fontAlgn="base"/>
            <a:r>
              <a:rPr lang="en-US" sz="2800" dirty="0" smtClean="0"/>
              <a:t>The School Breakfast Program</a:t>
            </a:r>
          </a:p>
          <a:p>
            <a:pPr fontAlgn="base"/>
            <a:r>
              <a:rPr lang="en-US" sz="2800" dirty="0" smtClean="0"/>
              <a:t>The Summer Food Service Program</a:t>
            </a:r>
          </a:p>
          <a:p>
            <a:pPr fontAlgn="base"/>
            <a:r>
              <a:rPr lang="en-US" sz="2800" dirty="0" smtClean="0"/>
              <a:t>The Fresh Fruit and Vegetable Program</a:t>
            </a:r>
          </a:p>
          <a:p>
            <a:pPr fontAlgn="base"/>
            <a:r>
              <a:rPr lang="en-US" sz="2800" dirty="0" smtClean="0"/>
              <a:t>The Afterschool Snack 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674938"/>
            <a:ext cx="8077200" cy="2830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3200" dirty="0" smtClean="0">
                <a:solidFill>
                  <a:schemeClr val="accent1"/>
                </a:solidFill>
              </a:rPr>
              <a:t>The Food and Nutrition Service (FNS) works with State, territorial, and Indian tribal governments to implement child nutrition programs including:</a:t>
            </a:r>
          </a:p>
          <a:p>
            <a:endParaRPr lang="en-US" sz="3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USDA’s legislative mandate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7848600" cy="4876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Section 243 of the Healthy Hunger-Free Kids Act of 2010 </a:t>
            </a:r>
            <a:r>
              <a:rPr lang="en-US" sz="3600" dirty="0" smtClean="0"/>
              <a:t>directed the Secretary of Agriculture to “improve access to local foods in (eligible) schools” by providing farm to school grants, training, and technical assistance. </a:t>
            </a:r>
            <a:r>
              <a:rPr lang="en-US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Grants and technical assistance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001000" cy="4724400"/>
          </a:xfrm>
        </p:spPr>
        <p:txBody>
          <a:bodyPr>
            <a:noAutofit/>
          </a:bodyPr>
          <a:lstStyle/>
          <a:p>
            <a:pPr lvl="1"/>
            <a:r>
              <a:rPr lang="en-US" sz="2800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Planning grants </a:t>
            </a:r>
            <a:r>
              <a:rPr lang="en-US" sz="28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are schools just beginning farm to school activities.</a:t>
            </a:r>
          </a:p>
          <a:p>
            <a:pPr lvl="1"/>
            <a:r>
              <a:rPr lang="en-US" sz="2800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Implementation grants </a:t>
            </a:r>
            <a:r>
              <a:rPr lang="en-US" sz="28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are for schools to further develop existing farm to school initiatives.</a:t>
            </a:r>
          </a:p>
          <a:p>
            <a:pPr lvl="1"/>
            <a:r>
              <a:rPr lang="en-US" sz="2800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Support Service grants </a:t>
            </a:r>
            <a:r>
              <a:rPr lang="en-US" sz="28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are intended for entities working with schools to further develop and provide broad reaching support services to farm to school initiatives.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761999"/>
            <a:ext cx="8534400" cy="459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FNS staffing and offices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2452926"/>
            <a:ext cx="914400" cy="44267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WRO</a:t>
            </a:r>
            <a:endParaRPr lang="en-US" sz="2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3810000"/>
            <a:ext cx="947726" cy="44267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SWRO</a:t>
            </a:r>
            <a:endParaRPr lang="en-US" sz="2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0" y="1981200"/>
            <a:ext cx="959382" cy="44267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MPRO</a:t>
            </a:r>
            <a:endParaRPr lang="en-US" sz="2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3507" y="1828800"/>
            <a:ext cx="1049293" cy="44267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MWRO</a:t>
            </a:r>
            <a:endParaRPr lang="en-US" sz="2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61160" y="3595926"/>
            <a:ext cx="854040" cy="44267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SERO</a:t>
            </a:r>
            <a:endParaRPr lang="en-US" sz="2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0" y="2133600"/>
            <a:ext cx="1006002" cy="44267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MARO</a:t>
            </a:r>
            <a:endParaRPr lang="en-US" sz="2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6200" y="1233726"/>
            <a:ext cx="912857" cy="44267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  <a:latin typeface="Century Gothic" pitchFamily="34" charset="0"/>
              </a:rPr>
              <a:t>NERO</a:t>
            </a:r>
            <a:endParaRPr lang="en-US" sz="20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11111" y="3505200"/>
            <a:ext cx="1656689" cy="408623"/>
          </a:xfrm>
          <a:prstGeom prst="wedgeRoundRectCallout">
            <a:avLst>
              <a:gd name="adj1" fmla="val -20833"/>
              <a:gd name="adj2" fmla="val -258246"/>
              <a:gd name="adj3" fmla="val 16667"/>
            </a:avLst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National Office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9" name="5-Point Star 18"/>
          <p:cNvSpPr/>
          <p:nvPr/>
        </p:nvSpPr>
        <p:spPr>
          <a:xfrm>
            <a:off x="7772400" y="2514600"/>
            <a:ext cx="304801" cy="304800"/>
          </a:xfrm>
          <a:prstGeom prst="star5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153400" cy="3429000"/>
          </a:xfrm>
        </p:spPr>
        <p:txBody>
          <a:bodyPr/>
          <a:lstStyle/>
          <a:p>
            <a:r>
              <a:rPr lang="en-US" sz="8000" dirty="0" smtClean="0">
                <a:solidFill>
                  <a:schemeClr val="accent1"/>
                </a:solidFill>
              </a:rPr>
              <a:t>Group discussion: What’s </a:t>
            </a:r>
            <a:r>
              <a:rPr lang="en-US" sz="8000" i="1" dirty="0" smtClean="0">
                <a:solidFill>
                  <a:schemeClr val="accent1"/>
                </a:solidFill>
              </a:rPr>
              <a:t>your </a:t>
            </a:r>
            <a:r>
              <a:rPr lang="en-US" sz="8000" dirty="0" smtClean="0">
                <a:solidFill>
                  <a:schemeClr val="accent1"/>
                </a:solidFill>
              </a:rPr>
              <a:t>experience with local food?</a:t>
            </a:r>
            <a:endParaRPr lang="en-US" sz="8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berr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752600"/>
            <a:ext cx="9179915" cy="746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153400" cy="3429000"/>
          </a:xfrm>
        </p:spPr>
        <p:txBody>
          <a:bodyPr/>
          <a:lstStyle/>
          <a:p>
            <a:r>
              <a:rPr lang="en-US" sz="9600" dirty="0" smtClean="0">
                <a:solidFill>
                  <a:schemeClr val="accent1"/>
                </a:solidFill>
              </a:rPr>
              <a:t>Sourcing locally, and correctly!</a:t>
            </a:r>
            <a:endParaRPr lang="en-US" sz="9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5943600"/>
            <a:ext cx="8229600" cy="685800"/>
          </a:xfrm>
        </p:spPr>
        <p:txBody>
          <a:bodyPr/>
          <a:lstStyle/>
          <a:p>
            <a:r>
              <a:rPr lang="en-US" dirty="0" smtClean="0"/>
              <a:t>The Procurement Process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1056382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1"/>
                </a:solidFill>
              </a:rPr>
              <a:t>The procurement process involves:</a:t>
            </a:r>
            <a:endParaRPr lang="en-US" sz="4000" dirty="0">
              <a:solidFill>
                <a:schemeClr val="accent1"/>
              </a:solidFill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533400" y="1752600"/>
          <a:ext cx="8229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Heart 9"/>
          <p:cNvSpPr/>
          <p:nvPr/>
        </p:nvSpPr>
        <p:spPr>
          <a:xfrm>
            <a:off x="3581400" y="2590800"/>
            <a:ext cx="2133600" cy="1828800"/>
          </a:xfrm>
          <a:prstGeom prst="hear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Procurement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Principles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Federal procurement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1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The most important principle of a sound procurement is that it is competitive.</a:t>
            </a:r>
          </a:p>
          <a:p>
            <a:r>
              <a:rPr lang="en-US" b="1" i="1" dirty="0" smtClean="0"/>
              <a:t>Open and free competition means that all suppliers are on a level playing field and have the same opportunity to compete.</a:t>
            </a:r>
          </a:p>
          <a:p>
            <a:r>
              <a:rPr lang="en-US" dirty="0" smtClean="0"/>
              <a:t>Competition is essential to ensure low cost and good quality of goods and services.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Where to get local foods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533400" y="685800"/>
            <a:ext cx="57150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Through distributors </a:t>
            </a:r>
          </a:p>
          <a:p>
            <a:r>
              <a:rPr lang="en-US" dirty="0" smtClean="0"/>
              <a:t>Through the </a:t>
            </a:r>
            <a:r>
              <a:rPr lang="en-US" dirty="0" err="1" smtClean="0"/>
              <a:t>DoD</a:t>
            </a:r>
            <a:r>
              <a:rPr lang="en-US" dirty="0" smtClean="0"/>
              <a:t> Fresh Program</a:t>
            </a:r>
          </a:p>
          <a:p>
            <a:r>
              <a:rPr lang="en-US" dirty="0" smtClean="0"/>
              <a:t>Through food service management companies</a:t>
            </a:r>
          </a:p>
          <a:p>
            <a:r>
              <a:rPr lang="en-US" dirty="0" smtClean="0"/>
              <a:t>From food processors</a:t>
            </a:r>
          </a:p>
          <a:p>
            <a:r>
              <a:rPr lang="en-US" dirty="0" smtClean="0"/>
              <a:t>From individual producers</a:t>
            </a:r>
          </a:p>
          <a:p>
            <a:r>
              <a:rPr lang="en-US" dirty="0" smtClean="0"/>
              <a:t>From producer co-ops/food hubs</a:t>
            </a:r>
          </a:p>
          <a:p>
            <a:r>
              <a:rPr lang="en-US" dirty="0" smtClean="0"/>
              <a:t>From school gardens</a:t>
            </a:r>
          </a:p>
        </p:txBody>
      </p:sp>
      <p:pic>
        <p:nvPicPr>
          <p:cNvPr id="10" name="Picture 9" descr="ars_peach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32395">
            <a:off x="6863918" y="2291405"/>
            <a:ext cx="2012433" cy="31120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ri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86482">
            <a:off x="6300056" y="508026"/>
            <a:ext cx="1923063" cy="2886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Methods for Local Sourcing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3611563"/>
          </a:xfrm>
        </p:spPr>
        <p:txBody>
          <a:bodyPr>
            <a:normAutofit/>
          </a:bodyPr>
          <a:lstStyle/>
          <a:p>
            <a:r>
              <a:rPr lang="en-US" sz="2200" dirty="0" smtClean="0"/>
              <a:t>By applying a geographic preference.</a:t>
            </a:r>
          </a:p>
          <a:p>
            <a:r>
              <a:rPr lang="en-US" sz="2200" dirty="0" smtClean="0"/>
              <a:t>Unintentionally. (Because local products happen to be cheaper.)</a:t>
            </a:r>
            <a:endParaRPr lang="en-US" sz="2200" b="1" dirty="0" smtClean="0"/>
          </a:p>
          <a:p>
            <a:r>
              <a:rPr lang="en-US" sz="2200" dirty="0" smtClean="0"/>
              <a:t>By including related characteristics in specifications. </a:t>
            </a:r>
          </a:p>
          <a:p>
            <a:r>
              <a:rPr lang="en-US" sz="2200" dirty="0" smtClean="0"/>
              <a:t>By approaching only local sources under an informal procurement.</a:t>
            </a:r>
          </a:p>
          <a:p>
            <a:r>
              <a:rPr lang="en-US" sz="2200" dirty="0" smtClean="0"/>
              <a:t>By specifying your desire for local foods in contracts with food service management companies, distributors, or DoD Fresh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81097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spc="100" dirty="0" smtClean="0">
                <a:solidFill>
                  <a:schemeClr val="accent1"/>
                </a:solidFill>
              </a:rPr>
              <a:t>What are the ways that an SFA can source local foods and be in full compliance with federal procurement regulations?</a:t>
            </a:r>
          </a:p>
          <a:p>
            <a:endParaRPr lang="en-US" sz="3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001000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Some local products, because of their nature, are likely to be cheaper than non-local competitors. </a:t>
            </a:r>
          </a:p>
          <a:p>
            <a:r>
              <a:rPr lang="en-US" dirty="0" smtClean="0"/>
              <a:t>SFAs in some areas are more likely than SFA in other areas to end up “accidentally” procuring local foods. </a:t>
            </a:r>
          </a:p>
          <a:p>
            <a:r>
              <a:rPr lang="en-US" dirty="0" smtClean="0"/>
              <a:t>Ask your providers where your food is coming from—you might be surprised!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5572125"/>
            <a:ext cx="8116887" cy="1057275"/>
          </a:xfrm>
        </p:spPr>
        <p:txBody>
          <a:bodyPr/>
          <a:lstStyle/>
          <a:p>
            <a:r>
              <a:rPr lang="en-US" sz="3200" dirty="0" smtClean="0"/>
              <a:t>Procuring local foods without even trying</a:t>
            </a:r>
            <a:endParaRPr lang="en-US" sz="3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Specifications related to local foods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You can include specifications such as “harvested within 48 hours of delivery” that will increase the chances that a local vendor will win the contract.</a:t>
            </a:r>
          </a:p>
        </p:txBody>
      </p:sp>
      <p:pic>
        <p:nvPicPr>
          <p:cNvPr id="5" name="Picture 4" descr="app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2971800"/>
            <a:ext cx="2971800" cy="2228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25058">
            <a:off x="5562600" y="3181924"/>
            <a:ext cx="3200400" cy="21513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sorting pepper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78384">
            <a:off x="389802" y="3100730"/>
            <a:ext cx="3121152" cy="2228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867400"/>
            <a:ext cx="7315200" cy="838200"/>
          </a:xfrm>
        </p:spPr>
        <p:txBody>
          <a:bodyPr/>
          <a:lstStyle/>
          <a:p>
            <a:r>
              <a:rPr lang="en-US" dirty="0" smtClean="0"/>
              <a:t>Approaching only local vendors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4952999"/>
          </a:xfrm>
        </p:spPr>
        <p:txBody>
          <a:bodyPr/>
          <a:lstStyle/>
          <a:p>
            <a:r>
              <a:rPr lang="en-US" dirty="0" smtClean="0"/>
              <a:t>If you’re making a purchase that falls under your small purchase threshold, you can get quotes from 3 (or more) local farms or vendors. </a:t>
            </a:r>
          </a:p>
          <a:p>
            <a:r>
              <a:rPr lang="en-US" dirty="0" smtClean="0"/>
              <a:t>But remember, you can’t arbitrarily split up a procurement to come in under the small purchase threshold, and you have to put your specifications in writing.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867400"/>
            <a:ext cx="8229600" cy="685800"/>
          </a:xfrm>
        </p:spPr>
        <p:txBody>
          <a:bodyPr/>
          <a:lstStyle/>
          <a:p>
            <a:r>
              <a:rPr lang="en-US" sz="3000" dirty="0" smtClean="0"/>
              <a:t>Including your desire for local in solicitations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4876800"/>
          </a:xfrm>
        </p:spPr>
        <p:txBody>
          <a:bodyPr/>
          <a:lstStyle/>
          <a:p>
            <a:r>
              <a:rPr lang="en-US" dirty="0" smtClean="0"/>
              <a:t>To purchase local foods through a distributor or food service management company, you must specify your desire for local products, including as much detail as possible. </a:t>
            </a:r>
          </a:p>
          <a:p>
            <a:r>
              <a:rPr lang="en-US" dirty="0" smtClean="0"/>
              <a:t>Food service management companies must follow Federal procurement regulations, too; therefore, they can source local foods using the same methods you can.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Working with DoD 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DoD</a:t>
            </a:r>
            <a:r>
              <a:rPr lang="en-US" dirty="0" smtClean="0"/>
              <a:t> Fresh offers an opportunity to use USDA Foods entitlement dollars on fresh produce</a:t>
            </a:r>
          </a:p>
          <a:p>
            <a:pPr lvl="1"/>
            <a:r>
              <a:rPr lang="en-US" dirty="0" err="1" smtClean="0">
                <a:solidFill>
                  <a:schemeClr val="accent1"/>
                </a:solidFill>
              </a:rPr>
              <a:t>DoD</a:t>
            </a:r>
            <a:r>
              <a:rPr lang="en-US" dirty="0" smtClean="0">
                <a:solidFill>
                  <a:schemeClr val="accent1"/>
                </a:solidFill>
              </a:rPr>
              <a:t> contracts with produce vendors across the country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Many of these vendors purchase regionally grown produce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Contact your produce vendor for more information on local products and work to connect the vendor with other producers in your area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tternut squash pre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98441" y="-152400"/>
            <a:ext cx="10394841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geographic preference 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722313" y="914400"/>
            <a:ext cx="7772400" cy="25908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Institutions that receive funds through USDA Child Nutrition Programs are allowed to apply an optional geographic preference in the procurement of unprocessed locally grown or locally raised agricultural products.</a:t>
            </a:r>
            <a:endParaRPr lang="en-US" sz="2800" dirty="0">
              <a:solidFill>
                <a:schemeClr val="accent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248400" y="3886200"/>
            <a:ext cx="2362200" cy="1456267"/>
            <a:chOff x="3810000" y="4038600"/>
            <a:chExt cx="2438400" cy="1503243"/>
          </a:xfrm>
        </p:grpSpPr>
        <p:pic>
          <p:nvPicPr>
            <p:cNvPr id="19" name="Picture 18" descr="south-dakota_solo.png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lum bright="10000"/>
            </a:blip>
            <a:stretch>
              <a:fillRect/>
            </a:stretch>
          </p:blipFill>
          <p:spPr>
            <a:xfrm>
              <a:off x="3810000" y="4038600"/>
              <a:ext cx="2438400" cy="1503243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4596581" y="4328652"/>
              <a:ext cx="889819" cy="889819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4953000" y="4648200"/>
              <a:ext cx="228600" cy="228600"/>
            </a:xfrm>
            <a:prstGeom prst="star5">
              <a:avLst/>
            </a:prstGeom>
            <a:solidFill>
              <a:schemeClr val="accent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00117" y="3657600"/>
            <a:ext cx="2928883" cy="1676400"/>
            <a:chOff x="609600" y="3810000"/>
            <a:chExt cx="2928883" cy="1676400"/>
          </a:xfrm>
        </p:grpSpPr>
        <p:pic>
          <p:nvPicPr>
            <p:cNvPr id="23" name="Picture 22" descr="south-dakota.png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/>
              <a:lum bright="10000"/>
            </a:blip>
            <a:stretch>
              <a:fillRect/>
            </a:stretch>
          </p:blipFill>
          <p:spPr>
            <a:xfrm>
              <a:off x="609600" y="3810000"/>
              <a:ext cx="2928883" cy="1676400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1676400" y="4038600"/>
              <a:ext cx="1447800" cy="14478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2286000" y="4648200"/>
              <a:ext cx="228600" cy="228600"/>
            </a:xfrm>
            <a:prstGeom prst="star5">
              <a:avLst/>
            </a:prstGeom>
            <a:solidFill>
              <a:schemeClr val="accent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657600" y="3886200"/>
            <a:ext cx="2286000" cy="1409290"/>
            <a:chOff x="3733800" y="4038600"/>
            <a:chExt cx="2438400" cy="1503243"/>
          </a:xfrm>
        </p:grpSpPr>
        <p:pic>
          <p:nvPicPr>
            <p:cNvPr id="27" name="Picture 26" descr="south-dakota_solo.png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15000"/>
            </a:blip>
            <a:stretch>
              <a:fillRect/>
            </a:stretch>
          </p:blipFill>
          <p:spPr>
            <a:xfrm>
              <a:off x="3733800" y="4038600"/>
              <a:ext cx="2438400" cy="1503243"/>
            </a:xfrm>
            <a:prstGeom prst="rect">
              <a:avLst/>
            </a:prstGeom>
          </p:spPr>
        </p:pic>
        <p:sp>
          <p:nvSpPr>
            <p:cNvPr id="28" name="5-Point Star 27"/>
            <p:cNvSpPr/>
            <p:nvPr/>
          </p:nvSpPr>
          <p:spPr>
            <a:xfrm>
              <a:off x="4876800" y="4648200"/>
              <a:ext cx="228600" cy="228600"/>
            </a:xfrm>
            <a:prstGeom prst="star5">
              <a:avLst/>
            </a:prstGeom>
            <a:solidFill>
              <a:schemeClr val="accent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What is “unprocessed”?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124200"/>
          </a:xfrm>
        </p:spPr>
        <p:txBody>
          <a:bodyPr numCol="2">
            <a:normAutofit fontScale="92500" lnSpcReduction="10000"/>
          </a:bodyPr>
          <a:lstStyle/>
          <a:p>
            <a:pPr lvl="1"/>
            <a:r>
              <a:rPr lang="en-US" dirty="0" smtClean="0">
                <a:solidFill>
                  <a:schemeClr val="accent1"/>
                </a:solidFill>
              </a:rPr>
              <a:t>Cooling, refrigerating, and freezing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Peeling, slicing, dicing, cutting, chopping, shucking, and grinding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Forming ground products into patties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Drying and dehydrating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Washing, packaging, vacuum packing, and bagging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Adding preservatives to prevent oxidation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Butchering livestock or poultry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Pasteurizing milk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71634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“Unprocessed” agricultural products retain their inherent character. These are the allowed food handling and preservation techniques: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sz="3200" dirty="0" smtClean="0"/>
              <a:t>Incorporating a geographic preference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800600"/>
          </a:xfrm>
        </p:spPr>
        <p:txBody>
          <a:bodyPr/>
          <a:lstStyle/>
          <a:p>
            <a:r>
              <a:rPr lang="en-US" dirty="0" smtClean="0"/>
              <a:t>Define local.</a:t>
            </a:r>
          </a:p>
          <a:p>
            <a:r>
              <a:rPr lang="en-US" dirty="0" smtClean="0"/>
              <a:t>Decide how much “preference” local products will receive.</a:t>
            </a:r>
          </a:p>
          <a:p>
            <a:r>
              <a:rPr lang="en-US" dirty="0" smtClean="0"/>
              <a:t>Determine what type of procurement method to use.</a:t>
            </a:r>
          </a:p>
          <a:p>
            <a:r>
              <a:rPr lang="en-US" dirty="0" smtClean="0"/>
              <a:t>Be sure your solicitation makes perfectly clear how the preference will be applied.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Geographic preference: An example</a:t>
            </a:r>
            <a:endParaRPr lang="en-US" sz="3600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609600" y="685800"/>
          <a:ext cx="8077199" cy="438912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12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2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2400" b="1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+mn-lt"/>
                        </a:rPr>
                        <a:t>Bidder 1</a:t>
                      </a:r>
                      <a:endParaRPr lang="en-US" sz="2400" b="1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+mn-lt"/>
                        </a:rPr>
                        <a:t>Bidder 2</a:t>
                      </a:r>
                      <a:endParaRPr lang="en-US" sz="2400" b="1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+mn-lt"/>
                        </a:rPr>
                        <a:t>Bidder 3</a:t>
                      </a:r>
                      <a:endParaRPr lang="en-US" sz="2400" b="1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23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+mn-lt"/>
                        </a:rPr>
                        <a:t>Price</a:t>
                      </a:r>
                      <a:endParaRPr lang="en-US" sz="2400" b="1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latin typeface="+mn-lt"/>
                        </a:rPr>
                        <a:t>$1.97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latin typeface="+mn-lt"/>
                        </a:rPr>
                        <a:t>$</a:t>
                      </a:r>
                      <a:r>
                        <a:rPr lang="en-US" sz="24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2.05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>
                          <a:solidFill>
                            <a:schemeClr val="accent1"/>
                          </a:solidFill>
                          <a:latin typeface="+mn-lt"/>
                        </a:rPr>
                        <a:t>$2.03</a:t>
                      </a:r>
                      <a:endParaRPr lang="en-US" sz="240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152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Meets</a:t>
                      </a:r>
                      <a:r>
                        <a:rPr lang="en-US" sz="2400" b="1" baseline="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geographic 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+mn-lt"/>
                        </a:rPr>
                        <a:t>preference</a:t>
                      </a: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? </a:t>
                      </a:r>
                      <a:endParaRPr lang="en-US" sz="2400" b="1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latin typeface="+mn-lt"/>
                        </a:rPr>
                        <a:t>No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latin typeface="+mn-lt"/>
                        </a:rPr>
                        <a:t>Yes </a:t>
                      </a:r>
                      <a:r>
                        <a:rPr lang="en-US" sz="24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(- ¢10)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latin typeface="+mn-lt"/>
                        </a:rPr>
                        <a:t>N</a:t>
                      </a:r>
                      <a:r>
                        <a:rPr lang="en-US" sz="24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o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+mn-lt"/>
                        </a:rPr>
                        <a:t>Price with preference points</a:t>
                      </a:r>
                      <a:endParaRPr lang="en-US" sz="2400" b="1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latin typeface="+mn-lt"/>
                        </a:rPr>
                        <a:t>$1.97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$1.95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latin typeface="+mn-lt"/>
                        </a:rPr>
                        <a:t>$2.03</a:t>
                      </a:r>
                      <a:endParaRPr lang="en-US" sz="2400" dirty="0">
                        <a:solidFill>
                          <a:schemeClr val="accen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sz="3600" dirty="0" smtClean="0"/>
              <a:t>Bringing local into the cafeteria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876800" cy="4876799"/>
          </a:xfrm>
        </p:spPr>
        <p:txBody>
          <a:bodyPr>
            <a:noAutofit/>
          </a:bodyPr>
          <a:lstStyle/>
          <a:p>
            <a:r>
              <a:rPr lang="en-US" sz="2600" dirty="0" smtClean="0"/>
              <a:t>Geographic preference can be applied to most school food purchases for unprocessed locally grown or raised agricultural products.  </a:t>
            </a:r>
          </a:p>
          <a:p>
            <a:r>
              <a:rPr lang="en-US" sz="2600" dirty="0" smtClean="0"/>
              <a:t>Local sourcing is possible through DOD Fresh.</a:t>
            </a:r>
          </a:p>
          <a:p>
            <a:r>
              <a:rPr lang="en-US" sz="2600" dirty="0" smtClean="0"/>
              <a:t>USDA Foods save money and can be part of healthful, local  meals.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4572000" y="990600"/>
          <a:ext cx="4785360" cy="419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Quality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When purchasing local foods, consider including specifications related to: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Degree of ripeness or maturity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Freshness (age)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Condition upon receipt of product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Temperature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Size uniformity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Other quality standards (such as “organic,” “no-till,” “no-spray,” etc.)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Farm to school and food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800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Farm to school operators must ensure the safety of all foods served to kids. Consider developing food safety protocol for:</a:t>
            </a:r>
          </a:p>
          <a:p>
            <a:pPr lvl="1"/>
            <a:r>
              <a:rPr lang="en-US" sz="2800" dirty="0" smtClean="0">
                <a:solidFill>
                  <a:schemeClr val="accent1"/>
                </a:solidFill>
              </a:rPr>
              <a:t>The school garden</a:t>
            </a:r>
          </a:p>
          <a:p>
            <a:pPr lvl="1"/>
            <a:r>
              <a:rPr lang="en-US" sz="2800" dirty="0" smtClean="0">
                <a:solidFill>
                  <a:schemeClr val="accent1"/>
                </a:solidFill>
              </a:rPr>
              <a:t>The school kitchen</a:t>
            </a:r>
          </a:p>
          <a:p>
            <a:pPr lvl="1"/>
            <a:r>
              <a:rPr lang="en-US" sz="2800" dirty="0" smtClean="0">
                <a:solidFill>
                  <a:schemeClr val="accent1"/>
                </a:solidFill>
              </a:rPr>
              <a:t>The production and transport of foods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ssfed_bee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357188"/>
            <a:ext cx="9144000" cy="6072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001000" cy="4191000"/>
          </a:xfrm>
        </p:spPr>
        <p:txBody>
          <a:bodyPr/>
          <a:lstStyle/>
          <a:p>
            <a:r>
              <a:rPr lang="en-US" sz="7200" dirty="0" smtClean="0">
                <a:solidFill>
                  <a:schemeClr val="accent1"/>
                </a:solidFill>
              </a:rPr>
              <a:t>Incorporating local foods into school meals: an example</a:t>
            </a:r>
            <a:endParaRPr lang="en-US" sz="7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Submarine Sandwich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on Whole Wheat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Pepper Strips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with Meat Sauce</a:t>
                      </a:r>
                      <a:r>
                        <a:rPr lang="en-US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Low-fat Milk 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Soft Pretzel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Corn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Baby 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Skim Milk</a:t>
                      </a:r>
                    </a:p>
                    <a:p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Oven-Baked Fish nuggets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Canned Peaches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Skim</a:t>
                      </a:r>
                      <a:r>
                        <a:rPr lang="en-US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Milk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Cheese 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Applesauce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Low-fat Milk 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Submarine Sandwich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on Whole Wheat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Pepper Strips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with Meat Sauce</a:t>
                      </a:r>
                      <a:r>
                        <a:rPr lang="en-US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Low-fat Milk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Soft Pretzel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Corn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Baby 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Oven-Baked Fish nuggets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Canned Peaches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Cheese 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Strawberries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Low</a:t>
                      </a:r>
                      <a:r>
                        <a:rPr lang="en-US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-f</a:t>
                      </a: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at Milk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400" b="1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Harvest of the month: </a:t>
                      </a:r>
                      <a:r>
                        <a:rPr lang="en-US" sz="14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Strawberries</a:t>
                      </a:r>
                      <a:r>
                        <a:rPr lang="en-US" sz="14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from Seascape Farm. </a:t>
                      </a:r>
                      <a:r>
                        <a:rPr lang="en-US" sz="14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 descr="strawberries_clum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7200" y="4267200"/>
            <a:ext cx="467723" cy="457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Submarine Sandwich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on Whole Wheat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Green Pepper Strips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with Meat Sauce</a:t>
                      </a:r>
                      <a:r>
                        <a:rPr lang="en-US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Low-fat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Soft Pretzel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Corn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Baby 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Skim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Oven-Baked Fish nuggets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Canned Peaches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Cheese</a:t>
                      </a: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Strawberries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Low-fat Milk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 descr="strawberries_clum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82091">
            <a:off x="8308101" y="3134942"/>
            <a:ext cx="467723" cy="457200"/>
          </a:xfrm>
          <a:prstGeom prst="rect">
            <a:avLst/>
          </a:prstGeom>
        </p:spPr>
      </p:pic>
      <p:pic>
        <p:nvPicPr>
          <p:cNvPr id="5" name="Picture 4" descr="mil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7800" y="4724400"/>
            <a:ext cx="304800" cy="6583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Submarine Sandwich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on Whole Wheat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Green Pepper Strips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with Meat Sauce</a:t>
                      </a:r>
                      <a:r>
                        <a:rPr lang="en-US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Low-fat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Soft Pretzel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Corn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Skim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Oven-Baked Fish nuggets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Canned Peaches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Whole Wheat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Cheese</a:t>
                      </a: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Strawberries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j-lt"/>
                        </a:rPr>
                        <a:t>Low-fat Milk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 descr="mil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724400"/>
            <a:ext cx="304800" cy="6583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F2S_icon_carro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1159" y="2210332"/>
            <a:ext cx="850441" cy="1458976"/>
          </a:xfrm>
          <a:prstGeom prst="rect">
            <a:avLst/>
          </a:prstGeom>
        </p:spPr>
      </p:pic>
      <p:pic>
        <p:nvPicPr>
          <p:cNvPr id="8" name="Picture 7" descr="strawberries_clum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82091">
            <a:off x="8308101" y="3134942"/>
            <a:ext cx="467723" cy="4572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Submarine Sandwich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on Whole Wheat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Pepper Strips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with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Meat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Sauce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Low-fat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Soft Pretzel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Corn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Oven-Baked Fish nuggets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Canned Peaches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Cheese</a:t>
                      </a: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Strawberries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Low-fat Milk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 descr="mil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724400"/>
            <a:ext cx="304800" cy="6583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F2S_icon_carro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1159" y="2210332"/>
            <a:ext cx="850441" cy="1458976"/>
          </a:xfrm>
          <a:prstGeom prst="rect">
            <a:avLst/>
          </a:prstGeom>
        </p:spPr>
      </p:pic>
      <p:pic>
        <p:nvPicPr>
          <p:cNvPr id="9" name="Picture 8" descr="strawberries_clum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82091">
            <a:off x="8308101" y="3134942"/>
            <a:ext cx="467723" cy="457200"/>
          </a:xfrm>
          <a:prstGeom prst="rect">
            <a:avLst/>
          </a:prstGeom>
        </p:spPr>
      </p:pic>
      <p:pic>
        <p:nvPicPr>
          <p:cNvPr id="10" name="Picture 9" descr="cow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95600" y="1905000"/>
            <a:ext cx="658774" cy="381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Submarine Sandwich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on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Whole Grain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Green Pepper Strips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with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Meat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Sauce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Low-fat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Whole Wheat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Soft Pretzel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Corn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Skim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Oven-Baked Fish nuggets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Whole Grain 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Canned Peaches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Whole Wheat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Cheese </a:t>
                      </a: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Strawberries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Calibri" pitchFamily="34" charset="0"/>
                          <a:cs typeface="Calibri" pitchFamily="34" charset="0"/>
                        </a:rPr>
                        <a:t>Low-fat Milk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 descr="mil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724400"/>
            <a:ext cx="304800" cy="6583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F2S_icon_carro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1159" y="2210332"/>
            <a:ext cx="850441" cy="1458976"/>
          </a:xfrm>
          <a:prstGeom prst="rect">
            <a:avLst/>
          </a:prstGeom>
        </p:spPr>
      </p:pic>
      <p:pic>
        <p:nvPicPr>
          <p:cNvPr id="8" name="Picture 7" descr="co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1905000"/>
            <a:ext cx="658774" cy="381000"/>
          </a:xfrm>
          <a:prstGeom prst="rect">
            <a:avLst/>
          </a:prstGeom>
        </p:spPr>
      </p:pic>
      <p:pic>
        <p:nvPicPr>
          <p:cNvPr id="9" name="Picture 8" descr="grains_bi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72015" y="1295400"/>
            <a:ext cx="537785" cy="914400"/>
          </a:xfrm>
          <a:prstGeom prst="rect">
            <a:avLst/>
          </a:prstGeom>
        </p:spPr>
      </p:pic>
      <p:pic>
        <p:nvPicPr>
          <p:cNvPr id="10" name="Picture 9" descr="strawberries_clump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182091">
            <a:off x="8308101" y="3134942"/>
            <a:ext cx="467723" cy="4572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Submarine Sandwich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on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Whole Grain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Fresh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Peas</a:t>
                      </a:r>
                      <a:endParaRPr lang="en-US" sz="1600" b="0" dirty="0" smtClean="0">
                        <a:solidFill>
                          <a:schemeClr val="accent5"/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with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Meat Sauce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Low-fat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Soft Pretzel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Corn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Oven-Baked Fish nuggets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Whole Grain 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Canned Pears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Cheese </a:t>
                      </a: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Strawberries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Low-fat Milk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 descr="mil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724400"/>
            <a:ext cx="304800" cy="6583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F2S_icon_carro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1159" y="2210332"/>
            <a:ext cx="850441" cy="1458976"/>
          </a:xfrm>
          <a:prstGeom prst="rect">
            <a:avLst/>
          </a:prstGeom>
        </p:spPr>
      </p:pic>
      <p:pic>
        <p:nvPicPr>
          <p:cNvPr id="8" name="Picture 7" descr="co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1905000"/>
            <a:ext cx="658774" cy="381000"/>
          </a:xfrm>
          <a:prstGeom prst="rect">
            <a:avLst/>
          </a:prstGeom>
        </p:spPr>
      </p:pic>
      <p:pic>
        <p:nvPicPr>
          <p:cNvPr id="9" name="Picture 8" descr="grains_bi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72015" y="1295400"/>
            <a:ext cx="537785" cy="914400"/>
          </a:xfrm>
          <a:prstGeom prst="rect">
            <a:avLst/>
          </a:prstGeom>
        </p:spPr>
      </p:pic>
      <p:pic>
        <p:nvPicPr>
          <p:cNvPr id="10" name="Picture 9" descr="F2S-icon_pea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1600" y="3505200"/>
            <a:ext cx="845840" cy="332587"/>
          </a:xfrm>
          <a:prstGeom prst="rect">
            <a:avLst/>
          </a:prstGeom>
        </p:spPr>
      </p:pic>
      <p:pic>
        <p:nvPicPr>
          <p:cNvPr id="12" name="Picture 11" descr="strawberries_clum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82091">
            <a:off x="8308101" y="3134942"/>
            <a:ext cx="467723" cy="457200"/>
          </a:xfrm>
          <a:prstGeom prst="rect">
            <a:avLst/>
          </a:prstGeom>
        </p:spPr>
      </p:pic>
      <p:pic>
        <p:nvPicPr>
          <p:cNvPr id="17" name="Picture 16" descr="pea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048974">
            <a:off x="6668588" y="3119137"/>
            <a:ext cx="316702" cy="516500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876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0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Monday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Tuesday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Wednesday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Thursday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Friday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787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Local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Lentil Patty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Whole Grain Roll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Refried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Jicama</a:t>
                      </a:r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Fresh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Peas</a:t>
                      </a:r>
                      <a:endParaRPr lang="en-US" sz="1600" b="0" dirty="0" smtClean="0">
                        <a:solidFill>
                          <a:schemeClr val="accent5"/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Cantaloupe wedges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Spaghetti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with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Meat Sauce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en-US" sz="1600" b="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Green Beans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Broccoli &amp;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Cauliflower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Kiwi Halves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Low-fat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Chef Salad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Local Spanish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Rice with corn</a:t>
                      </a:r>
                      <a:endParaRPr lang="en-US" sz="1600" b="0" dirty="0" smtClean="0">
                        <a:solidFill>
                          <a:schemeClr val="accent5"/>
                        </a:solidFill>
                        <a:latin typeface="+mn-lt"/>
                      </a:endParaRP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Carrots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Banana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Oven-Baked Local Fish Sandwich</a:t>
                      </a:r>
                      <a:r>
                        <a:rPr lang="en-US" sz="1600" b="0" baseline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 on a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Whole Grain  Roll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Mashed Potatoes 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Steamed Broccoli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Canned Pears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Skim Milk</a:t>
                      </a:r>
                      <a:endParaRPr lang="en-US" sz="1600" b="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Whole Wheat </a:t>
                      </a:r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Cheese </a:t>
                      </a:r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Pizza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Baked Sweet Potato Fries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Grape tomatoes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Strawberries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accent5"/>
                          </a:solidFill>
                          <a:latin typeface="+mn-lt"/>
                        </a:rPr>
                        <a:t>Low-fat Milk</a:t>
                      </a:r>
                    </a:p>
                    <a:p>
                      <a:endParaRPr lang="en-US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 descr="mil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724400"/>
            <a:ext cx="304800" cy="6583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F2S_icon_carro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1159" y="2210332"/>
            <a:ext cx="850441" cy="1458976"/>
          </a:xfrm>
          <a:prstGeom prst="rect">
            <a:avLst/>
          </a:prstGeom>
        </p:spPr>
      </p:pic>
      <p:pic>
        <p:nvPicPr>
          <p:cNvPr id="8" name="Picture 7" descr="co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1905000"/>
            <a:ext cx="658774" cy="381000"/>
          </a:xfrm>
          <a:prstGeom prst="rect">
            <a:avLst/>
          </a:prstGeom>
        </p:spPr>
      </p:pic>
      <p:pic>
        <p:nvPicPr>
          <p:cNvPr id="9" name="Picture 8" descr="grains_bi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52600" y="1066800"/>
            <a:ext cx="537785" cy="914400"/>
          </a:xfrm>
          <a:prstGeom prst="rect">
            <a:avLst/>
          </a:prstGeom>
        </p:spPr>
      </p:pic>
      <p:pic>
        <p:nvPicPr>
          <p:cNvPr id="10" name="Picture 9" descr="F2S-icon_pea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40160" y="3200400"/>
            <a:ext cx="845840" cy="332587"/>
          </a:xfrm>
          <a:prstGeom prst="rect">
            <a:avLst/>
          </a:prstGeom>
        </p:spPr>
      </p:pic>
      <p:pic>
        <p:nvPicPr>
          <p:cNvPr id="11" name="Picture 10" descr="pea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1048974">
            <a:off x="6668588" y="3119137"/>
            <a:ext cx="316702" cy="516500"/>
          </a:xfrm>
          <a:prstGeom prst="rect">
            <a:avLst/>
          </a:prstGeom>
        </p:spPr>
      </p:pic>
      <p:pic>
        <p:nvPicPr>
          <p:cNvPr id="12" name="Picture 11" descr="strawberries_clump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182091">
            <a:off x="8308101" y="3134942"/>
            <a:ext cx="467723" cy="457200"/>
          </a:xfrm>
          <a:prstGeom prst="rect">
            <a:avLst/>
          </a:prstGeom>
        </p:spPr>
      </p:pic>
      <p:pic>
        <p:nvPicPr>
          <p:cNvPr id="13" name="Picture 12" descr="fish_larg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6356303">
            <a:off x="6513966" y="1877208"/>
            <a:ext cx="367359" cy="761998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57200" y="5943600"/>
            <a:ext cx="8116887" cy="676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3"/>
                </a:solidFill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libri" pitchFamily="34" charset="0"/>
                <a:ea typeface="+mj-ea"/>
                <a:cs typeface="Calibri" pitchFamily="34" charset="0"/>
              </a:rPr>
              <a:t>Evolution of a Local Menu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>
                <a:solidFill>
                  <a:schemeClr val="accent1">
                    <a:lumMod val="60000"/>
                    <a:lumOff val="40000"/>
                  </a:schemeClr>
                </a:solidFill>
              </a:u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ids_eating_lun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14300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153400" cy="3429000"/>
          </a:xfrm>
        </p:spPr>
        <p:txBody>
          <a:bodyPr/>
          <a:lstStyle/>
          <a:p>
            <a:r>
              <a:rPr lang="en-US" sz="9600" dirty="0" smtClean="0">
                <a:solidFill>
                  <a:schemeClr val="accent1"/>
                </a:solidFill>
              </a:rPr>
              <a:t>Farm to school resources</a:t>
            </a:r>
            <a:endParaRPr lang="en-US" sz="9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and promotions</a:t>
            </a:r>
            <a:endParaRPr lang="en-US" dirty="0"/>
          </a:p>
        </p:txBody>
      </p:sp>
      <p:pic>
        <p:nvPicPr>
          <p:cNvPr id="4" name="Picture 3" descr="NFTS_logo_color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4267200"/>
            <a:ext cx="2667000" cy="116866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type="body" idx="1"/>
          </p:nvPr>
        </p:nvSpPr>
        <p:spPr>
          <a:xfrm>
            <a:off x="685800" y="762000"/>
            <a:ext cx="7543800" cy="43434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Potential audiences: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sz="3200" dirty="0" smtClean="0">
                <a:solidFill>
                  <a:schemeClr val="accent1"/>
                </a:solidFill>
              </a:rPr>
              <a:t>Students</a:t>
            </a:r>
          </a:p>
          <a:p>
            <a:pPr lvl="1"/>
            <a:r>
              <a:rPr lang="en-US" sz="3200" dirty="0" smtClean="0">
                <a:solidFill>
                  <a:schemeClr val="accent1"/>
                </a:solidFill>
              </a:rPr>
              <a:t> Teachers and administrators</a:t>
            </a:r>
          </a:p>
          <a:p>
            <a:pPr lvl="1"/>
            <a:r>
              <a:rPr lang="en-US" sz="3200" dirty="0" smtClean="0">
                <a:solidFill>
                  <a:schemeClr val="accent1"/>
                </a:solidFill>
              </a:rPr>
              <a:t> Parents and community members</a:t>
            </a:r>
          </a:p>
          <a:p>
            <a:pPr lvl="1"/>
            <a:r>
              <a:rPr lang="en-US" sz="3200" dirty="0" smtClean="0">
                <a:solidFill>
                  <a:schemeClr val="accent1"/>
                </a:solidFill>
              </a:rPr>
              <a:t> Farmers </a:t>
            </a:r>
          </a:p>
          <a:p>
            <a:pPr lvl="1"/>
            <a:r>
              <a:rPr lang="en-US" sz="3200" dirty="0" smtClean="0">
                <a:solidFill>
                  <a:schemeClr val="accent1"/>
                </a:solidFill>
              </a:rPr>
              <a:t> The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953125"/>
            <a:ext cx="8116887" cy="1057275"/>
          </a:xfrm>
        </p:spPr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85800" y="685801"/>
            <a:ext cx="7543800" cy="4648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At </a:t>
            </a:r>
            <a:r>
              <a:rPr lang="en-US" dirty="0" smtClean="0">
                <a:solidFill>
                  <a:schemeClr val="accent1"/>
                </a:solidFill>
                <a:hlinkClick r:id="rId3"/>
              </a:rPr>
              <a:t>www.fns.usda.gov/cnd/f2s</a:t>
            </a:r>
            <a:r>
              <a:rPr lang="en-US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 Sign up for the USDA Farm to School E-letter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 Learn more about USDA Farm to School Grants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 Find arm to school related policies and policy guidance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 Find contact information state farm to school coordinator and USDA staff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  <a:hlinkClick r:id="rId4"/>
              </a:rPr>
              <a:t>www.farmtoschool.org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  <a:hlinkClick r:id="rId5"/>
              </a:rPr>
              <a:t>www.schoolfoodfocus.org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  <a:hlinkClick r:id="rId6"/>
              </a:rPr>
              <a:t>www.ecoliteracy.org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8229600" cy="1143000"/>
          </a:xfrm>
        </p:spPr>
        <p:txBody>
          <a:bodyPr/>
          <a:lstStyle/>
          <a:p>
            <a:r>
              <a:rPr lang="en-US" dirty="0" smtClean="0"/>
              <a:t>Farm to School Myths, Busted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3820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It’s mainly for farmers.</a:t>
            </a:r>
          </a:p>
          <a:p>
            <a:r>
              <a:rPr lang="en-US" dirty="0" smtClean="0"/>
              <a:t>It’s mainly about fresh produce.</a:t>
            </a:r>
          </a:p>
          <a:p>
            <a:r>
              <a:rPr lang="en-US" dirty="0" smtClean="0"/>
              <a:t>There is a set definition for local. </a:t>
            </a:r>
          </a:p>
          <a:p>
            <a:r>
              <a:rPr lang="en-US" dirty="0" smtClean="0"/>
              <a:t>It’s dependent on direct deliveries from farmers. </a:t>
            </a:r>
          </a:p>
          <a:p>
            <a:r>
              <a:rPr lang="en-US" dirty="0" smtClean="0"/>
              <a:t>It’s just about organic or sustainable products. </a:t>
            </a:r>
          </a:p>
          <a:p>
            <a:r>
              <a:rPr lang="en-US" dirty="0" smtClean="0"/>
              <a:t>USDA requires local farmers to be GAP/GHP certified before they sell to schools.</a:t>
            </a:r>
          </a:p>
        </p:txBody>
      </p:sp>
      <p:sp>
        <p:nvSpPr>
          <p:cNvPr id="4" name="&quot;No&quot; Symbol 3"/>
          <p:cNvSpPr/>
          <p:nvPr/>
        </p:nvSpPr>
        <p:spPr>
          <a:xfrm>
            <a:off x="2057400" y="609600"/>
            <a:ext cx="4800600" cy="4800600"/>
          </a:xfrm>
          <a:prstGeom prst="noSmoking">
            <a:avLst/>
          </a:prstGeom>
          <a:solidFill>
            <a:schemeClr val="accent4">
              <a:lumMod val="60000"/>
              <a:lumOff val="40000"/>
              <a:alpha val="7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 Questions?</a:t>
            </a:r>
            <a:endParaRPr lang="en-US" dirty="0"/>
          </a:p>
        </p:txBody>
      </p:sp>
      <p:pic>
        <p:nvPicPr>
          <p:cNvPr id="7" name="Picture 6" descr="kids learning about fo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660797"/>
            <a:ext cx="9144000" cy="6375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rm to School">
  <a:themeElements>
    <a:clrScheme name="Custom 1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B06418"/>
      </a:accent1>
      <a:accent2>
        <a:srgbClr val="19C5D7"/>
      </a:accent2>
      <a:accent3>
        <a:srgbClr val="B1CF1B"/>
      </a:accent3>
      <a:accent4>
        <a:srgbClr val="FF0000"/>
      </a:accent4>
      <a:accent5>
        <a:srgbClr val="00B050"/>
      </a:accent5>
      <a:accent6>
        <a:srgbClr val="002060"/>
      </a:accent6>
      <a:hlink>
        <a:srgbClr val="54AAA2"/>
      </a:hlink>
      <a:folHlink>
        <a:srgbClr val="54AAA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Farm to School</Template>
  <TotalTime>22837</TotalTime>
  <Words>2082</Words>
  <Application>Microsoft Office PowerPoint</Application>
  <PresentationFormat>On-screen Show (4:3)</PresentationFormat>
  <Paragraphs>754</Paragraphs>
  <Slides>56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Arabic Typesetting</vt:lpstr>
      <vt:lpstr>Arial</vt:lpstr>
      <vt:lpstr>Calibri</vt:lpstr>
      <vt:lpstr>Cambria</vt:lpstr>
      <vt:lpstr>Century Gothic</vt:lpstr>
      <vt:lpstr>Rockwell</vt:lpstr>
      <vt:lpstr>Times New Roman</vt:lpstr>
      <vt:lpstr>Farm to School</vt:lpstr>
      <vt:lpstr>PowerPoint Presentation</vt:lpstr>
      <vt:lpstr>Overview</vt:lpstr>
      <vt:lpstr>What is farm to school and what are its benefits?</vt:lpstr>
      <vt:lpstr>Farm to school defined</vt:lpstr>
      <vt:lpstr>Local sourcing</vt:lpstr>
      <vt:lpstr>Food, nutrition, and ag education</vt:lpstr>
      <vt:lpstr>Farm to school is growing!</vt:lpstr>
      <vt:lpstr>Why farm to school?</vt:lpstr>
      <vt:lpstr>State, federal, and nonprofit support</vt:lpstr>
      <vt:lpstr>F2S Coordinators, Depts of Ag</vt:lpstr>
      <vt:lpstr>F2S Coordinators, Depts of Ed</vt:lpstr>
      <vt:lpstr>F2S Coordinators, Depts of Ag &amp; Ed</vt:lpstr>
      <vt:lpstr>State spotlight: Oklahoma</vt:lpstr>
      <vt:lpstr>States with farm to school legislation</vt:lpstr>
      <vt:lpstr>Nonprofit organizations</vt:lpstr>
      <vt:lpstr>PowerPoint Presentation</vt:lpstr>
      <vt:lpstr>How is USDA involved?</vt:lpstr>
      <vt:lpstr>USDA’s legislative mandate</vt:lpstr>
      <vt:lpstr>Grants and technical assistance</vt:lpstr>
      <vt:lpstr>FNS staffing and offices</vt:lpstr>
      <vt:lpstr>Group discussion: What’s your experience with local food?</vt:lpstr>
      <vt:lpstr>PowerPoint Presentation</vt:lpstr>
      <vt:lpstr>Sourcing locally, and correctly!</vt:lpstr>
      <vt:lpstr>The Procurement Process</vt:lpstr>
      <vt:lpstr>Federal procurement principles</vt:lpstr>
      <vt:lpstr>Where to get local foods</vt:lpstr>
      <vt:lpstr>Methods for Local Sourcing</vt:lpstr>
      <vt:lpstr>Procuring local foods without even trying</vt:lpstr>
      <vt:lpstr>Specifications related to local foods</vt:lpstr>
      <vt:lpstr>Approaching only local vendors</vt:lpstr>
      <vt:lpstr>Including your desire for local in solicitations</vt:lpstr>
      <vt:lpstr>Working with DoD Fresh</vt:lpstr>
      <vt:lpstr>PowerPoint Presentation</vt:lpstr>
      <vt:lpstr>The geographic preference option</vt:lpstr>
      <vt:lpstr>What is “unprocessed”?</vt:lpstr>
      <vt:lpstr>Incorporating a geographic preference</vt:lpstr>
      <vt:lpstr>Geographic preference: An example</vt:lpstr>
      <vt:lpstr>Bringing local into the cafeteria</vt:lpstr>
      <vt:lpstr>Quality standards</vt:lpstr>
      <vt:lpstr>Farm to school and food safety</vt:lpstr>
      <vt:lpstr>PowerPoint Presentation</vt:lpstr>
      <vt:lpstr>Incorporating local foods into school meals: an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Farm to school resources</vt:lpstr>
      <vt:lpstr>Marketing and promotions</vt:lpstr>
      <vt:lpstr>Resources</vt:lpstr>
      <vt:lpstr>Farm to School Myths, Busted</vt:lpstr>
      <vt:lpstr>Thank you!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 to School</dc:title>
  <dc:creator>Windows User</dc:creator>
  <cp:lastModifiedBy>William Barry</cp:lastModifiedBy>
  <cp:revision>956</cp:revision>
  <cp:lastPrinted>2017-05-25T18:23:05Z</cp:lastPrinted>
  <dcterms:created xsi:type="dcterms:W3CDTF">2012-06-01T13:43:51Z</dcterms:created>
  <dcterms:modified xsi:type="dcterms:W3CDTF">2019-10-11T15:30:44Z</dcterms:modified>
</cp:coreProperties>
</file>